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9" r:id="rId2"/>
    <p:sldMasterId id="2147483702" r:id="rId3"/>
    <p:sldMasterId id="2147483737" r:id="rId4"/>
  </p:sldMasterIdLst>
  <p:notesMasterIdLst>
    <p:notesMasterId r:id="rId19"/>
  </p:notesMasterIdLst>
  <p:handoutMasterIdLst>
    <p:handoutMasterId r:id="rId20"/>
  </p:handoutMasterIdLst>
  <p:sldIdLst>
    <p:sldId id="628" r:id="rId5"/>
    <p:sldId id="292" r:id="rId6"/>
    <p:sldId id="629" r:id="rId7"/>
    <p:sldId id="632" r:id="rId8"/>
    <p:sldId id="637" r:id="rId9"/>
    <p:sldId id="313" r:id="rId10"/>
    <p:sldId id="826" r:id="rId11"/>
    <p:sldId id="824" r:id="rId12"/>
    <p:sldId id="825" r:id="rId13"/>
    <p:sldId id="300" r:id="rId14"/>
    <p:sldId id="827" r:id="rId15"/>
    <p:sldId id="309" r:id="rId16"/>
    <p:sldId id="823" r:id="rId17"/>
    <p:sldId id="308" r:id="rId1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861F"/>
    <a:srgbClr val="2E3192"/>
    <a:srgbClr val="CFE1F8"/>
    <a:srgbClr val="FF9900"/>
    <a:srgbClr val="1480D1"/>
    <a:srgbClr val="E2F6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14" autoAdjust="0"/>
    <p:restoredTop sz="86482"/>
  </p:normalViewPr>
  <p:slideViewPr>
    <p:cSldViewPr snapToGrid="0">
      <p:cViewPr varScale="1">
        <p:scale>
          <a:sx n="110" d="100"/>
          <a:sy n="110" d="100"/>
        </p:scale>
        <p:origin x="624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672" y="8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ustomXml" Target="../customXml/item3.xml"/><Relationship Id="rId3" Type="http://schemas.openxmlformats.org/officeDocument/2006/relationships/slideMaster" Target="slideMasters/slideMaster2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ustomXml" Target="../customXml/item2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0F7CC58-21DF-45E0-9C83-5689BA8E893E}" type="datetimeFigureOut">
              <a:rPr lang="en-US" smtClean="0"/>
              <a:t>3/22/21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67194E1-C404-494D-90C4-76F09FA58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5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44C1DCC-F72F-4E93-BB8C-E5CEFD96BEC5}" type="datetimeFigureOut">
              <a:rPr lang="en-US" smtClean="0"/>
              <a:t>3/22/21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548074D-717C-46BA-8081-604674BE3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830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23CF4-DE9E-442D-94D0-DA336B25C9F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458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23CF4-DE9E-442D-94D0-DA336B25C9F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34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915138" y="468923"/>
            <a:ext cx="8745416" cy="6041292"/>
          </a:xfrm>
          <a:prstGeom prst="rect">
            <a:avLst/>
          </a:prstGeom>
          <a:solidFill>
            <a:schemeClr val="accent5">
              <a:lumMod val="75000"/>
              <a:alpha val="43000"/>
            </a:schemeClr>
          </a:solidFill>
          <a:ln>
            <a:noFill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0152" y="4727449"/>
            <a:ext cx="7815385" cy="1655762"/>
          </a:xfrm>
          <a:solidFill>
            <a:schemeClr val="tx1">
              <a:lumMod val="50000"/>
              <a:lumOff val="50000"/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en-US" sz="3200" dirty="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ltGray">
          <a:xfrm>
            <a:off x="3380151" y="3596731"/>
            <a:ext cx="7815385" cy="1120391"/>
          </a:xfrm>
        </p:spPr>
        <p:txBody>
          <a:bodyPr anchor="b"/>
          <a:lstStyle>
            <a:lvl1pPr algn="ctr">
              <a:defRPr sz="60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37318" y="882139"/>
            <a:ext cx="6101050" cy="181804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dist="508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8841" y="3661321"/>
            <a:ext cx="2286000" cy="15241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8841" y="310959"/>
            <a:ext cx="2286000" cy="155845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8841" y="5310770"/>
            <a:ext cx="2286000" cy="12858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8841" y="1994732"/>
            <a:ext cx="2286000" cy="1541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689756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3/23/21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Laurin Baker Group,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34680-32D3-C248-89AB-A7BC93046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7152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3/23/21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Laurin Baker Group, LLC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120892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3/23/21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Laurin Baker Group, LLC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317759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3/23/21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Laurin Baker Group, LLC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920142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3/23/21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Laurin Baker Group, LLC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995027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3/23/21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Laurin Baker Group, LLC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044720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3/23/21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Laurin Baker Group, LLC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5133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3/23/21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Laurin Baker Group, LLC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3505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3/23/21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Laurin Baker Group, LLC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06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3/23/21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Laurin Baker Group, LLC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761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8446" y="130664"/>
            <a:ext cx="9279182" cy="133635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986" y="1586891"/>
            <a:ext cx="9279182" cy="476945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1419" y="130664"/>
            <a:ext cx="9146209" cy="1325563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Franklin Gothic Heavy" panose="020B0903020102020204" pitchFamily="34" charset="0"/>
              </a:defRPr>
            </a:lvl1pPr>
          </a:lstStyle>
          <a:p>
            <a:r>
              <a:rPr lang="en-US" dirty="0"/>
              <a:t> Click to edit Master title style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C5490255-BB84-4079-972A-F1F55F9B21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78203" y="6506708"/>
            <a:ext cx="291595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3/23/21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4448128-4BBD-4656-B1F3-EA821C5D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87344" y="6512683"/>
            <a:ext cx="3725986" cy="33745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The Laurin Baker Group, LLC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C10175E-7942-4450-AEE6-6FC7DCC4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9384" y="6464503"/>
            <a:ext cx="605971" cy="365125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fld id="{5F532363-5462-4229-83AC-AF010E83DB6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966" y="3481026"/>
            <a:ext cx="2286000" cy="152413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966" y="130664"/>
            <a:ext cx="2286000" cy="155845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966" y="5130475"/>
            <a:ext cx="2286000" cy="128587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966" y="1814437"/>
            <a:ext cx="2286000" cy="1541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288353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3/23/21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Laurin Baker Group, LLC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249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 algn="ctr">
              <a:defRPr sz="6000">
                <a:latin typeface="Franklin Gothic Heavy" panose="020B09030201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C10175E-7942-4450-AEE6-6FC7DCC4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9384" y="6464503"/>
            <a:ext cx="605971" cy="365125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fld id="{5F532363-5462-4229-83AC-AF010E83DB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129EAD3-A632-4CA5-B6BB-AB43E54A9B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78203" y="6506708"/>
            <a:ext cx="291595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3/23/21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C321542-34BA-4D9B-90B7-CF7F7CDD4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87344" y="6512683"/>
            <a:ext cx="3725986" cy="33745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The Laurin Baker Group, LLC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23201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C10175E-7942-4450-AEE6-6FC7DCC4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9384" y="6464503"/>
            <a:ext cx="605971" cy="365125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fld id="{5F532363-5462-4229-83AC-AF010E83DB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1DFC33D-B209-46A1-93DD-F53A2179D5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78203" y="6506708"/>
            <a:ext cx="291595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3/23/21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20EF7D4-8A8F-4941-AADF-4343521F4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87344" y="6512683"/>
            <a:ext cx="3725986" cy="33745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The Laurin Baker Group, LLC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51245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6C10175E-7942-4450-AEE6-6FC7DCC4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9384" y="6464503"/>
            <a:ext cx="605971" cy="365125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fld id="{5F532363-5462-4229-83AC-AF010E83DB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B63FDFD-7D02-4C00-A50A-56251F4ABF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78203" y="6506708"/>
            <a:ext cx="291595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3/23/21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C02520C-9314-41C1-AA32-D1A365BB3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87344" y="6512683"/>
            <a:ext cx="3725986" cy="33745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The Laurin Baker Group, LLC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64722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6C10175E-7942-4450-AEE6-6FC7DCC4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9384" y="6464503"/>
            <a:ext cx="605971" cy="365125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fld id="{5F532363-5462-4229-83AC-AF010E83DB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7BA45F7-68BC-4B04-9644-0700FBCD9B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78203" y="6506708"/>
            <a:ext cx="291595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3/23/21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A5DBC614-4FBE-4FB9-B4A7-35E9D625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87344" y="6512683"/>
            <a:ext cx="3725986" cy="33745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The Laurin Baker Group, LLC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23063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6C10175E-7942-4450-AEE6-6FC7DCC4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9384" y="6464503"/>
            <a:ext cx="605971" cy="365125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fld id="{5F532363-5462-4229-83AC-AF010E83DB6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68844" y="3571384"/>
            <a:ext cx="2286000" cy="152413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68844" y="221022"/>
            <a:ext cx="2286000" cy="155845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68844" y="5220833"/>
            <a:ext cx="2286000" cy="128587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68844" y="1904795"/>
            <a:ext cx="2286000" cy="1541273"/>
          </a:xfrm>
          <a:prstGeom prst="rect">
            <a:avLst/>
          </a:prstGeom>
        </p:spPr>
      </p:pic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8212A076-0172-412A-93CE-9142087030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78203" y="6506708"/>
            <a:ext cx="291595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3/23/21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F8C3ACED-8157-47B1-9A44-8DD5E002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87344" y="6512683"/>
            <a:ext cx="3725986" cy="33745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The Laurin Baker Group, LLC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746346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415584" y="6464911"/>
            <a:ext cx="2677137" cy="365125"/>
          </a:xfrm>
        </p:spPr>
        <p:txBody>
          <a:bodyPr/>
          <a:lstStyle/>
          <a:p>
            <a:fld id="{5F532363-5462-4229-83AC-AF010E83DB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AA7B9BF-883C-4A5E-8974-54C455424D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78203" y="6506708"/>
            <a:ext cx="291595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3/23/21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4C9C37A-A43C-4DE7-B1D0-75F87C17A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87344" y="6512683"/>
            <a:ext cx="3725986" cy="33745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The Laurin Baker Group, LLC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93721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3/23/21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The Laurin Baker Group, LLC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0D2C74-8129-46D0-A475-5D0F1D854E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558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5429" y="274639"/>
            <a:ext cx="950685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429" y="1600202"/>
            <a:ext cx="9506857" cy="44660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99461" y="606620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EC6E188B-D4ED-C342-9AC3-787A63133E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663968"/>
      </p:ext>
    </p:extLst>
  </p:cSld>
  <p:clrMap bg1="lt1" tx1="dk1" bg2="lt2" tx2="dk2" accent1="accent1" accent2="accent2" accent3="accent3" accent4="accent4" accent5="accent5" accent6="accent6" hlink="hlink" folHlink="folHlink"/>
  <p:transition>
    <p:fade/>
  </p:transition>
  <p:hf hdr="0"/>
  <p:txStyles>
    <p:titleStyle>
      <a:lvl1pPr algn="l" defTabSz="609585" rtl="0" eaLnBrk="1" latinLnBrk="0" hangingPunct="1">
        <a:spcBef>
          <a:spcPct val="0"/>
        </a:spcBef>
        <a:buNone/>
        <a:defRPr sz="5867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bg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bg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bg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bg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986" y="1825625"/>
            <a:ext cx="927918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ltGray">
          <a:xfrm>
            <a:off x="296985" y="365125"/>
            <a:ext cx="92791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5490255-BB84-4079-972A-F1F55F9B2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78203" y="6506708"/>
            <a:ext cx="2915958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3/23/21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4448128-4BBD-4656-B1F3-EA821C5D24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87344" y="6512683"/>
            <a:ext cx="3725986" cy="337458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The Laurin Baker Group, LLC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C10175E-7942-4450-AEE6-6FC7DCC452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69384" y="6464503"/>
            <a:ext cx="605971" cy="365125"/>
          </a:xfrm>
          <a:prstGeom prst="rect">
            <a:avLst/>
          </a:prstGeom>
        </p:spPr>
        <p:txBody>
          <a:bodyPr/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fld id="{5F532363-5462-4229-83AC-AF010E83DB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63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696" r:id="rId8"/>
    <p:sldLayoutId id="2147483710" r:id="rId9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400" b="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3/23/21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The Laurin Baker Group, LLC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E188B-D4ED-C342-9AC3-787A63133E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7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ransition>
    <p:fade/>
  </p:transition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utzel.com/resources-alerts-New-Life-to-the-FFCRA-Understanding-the-Options-and-Obligations-under-the-FFCRA-After-the-Passage-of-the-American-Rescue-Plan-Act-of-2021.html" TargetMode="Externa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jreid@thelaurinbakergroup.com" TargetMode="Externa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dc.gov/coronavirus/2019-ncov/community/organizations/businesses-employers.html" TargetMode="External"/><Relationship Id="rId3" Type="http://schemas.openxmlformats.org/officeDocument/2006/relationships/hyperlink" Target="https://www.dol.gov/agencies/whd/fmla" TargetMode="External"/><Relationship Id="rId7" Type="http://schemas.openxmlformats.org/officeDocument/2006/relationships/hyperlink" Target="https://www.osha.gov/SLTC/covid-19/" TargetMode="External"/><Relationship Id="rId2" Type="http://schemas.openxmlformats.org/officeDocument/2006/relationships/hyperlink" Target="https://www.dol.gov/agencies/whd/pandemic" TargetMode="Externa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s://www.eeoc.gov/coronavirus" TargetMode="External"/><Relationship Id="rId5" Type="http://schemas.openxmlformats.org/officeDocument/2006/relationships/hyperlink" Target="https://www.dol.gov/agencies/whd/flsa/pandemic" TargetMode="External"/><Relationship Id="rId10" Type="http://schemas.openxmlformats.org/officeDocument/2006/relationships/hyperlink" Target="https://www.irs.gov/coronavirus/coronavirus-and-economic-impact-payments-resources-and-guidance" TargetMode="External"/><Relationship Id="rId4" Type="http://schemas.openxmlformats.org/officeDocument/2006/relationships/hyperlink" Target="https://www.dol.gov/agencies/whd/pandemic/ffcra-questions" TargetMode="External"/><Relationship Id="rId9" Type="http://schemas.openxmlformats.org/officeDocument/2006/relationships/hyperlink" Target="https://www.cdc.gov/coronavirus/2019-ncov/vaccines/recommendations/essentialworker/workplace-vaccination-program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ha.gov/coronavirus/faqs" TargetMode="External"/><Relationship Id="rId2" Type="http://schemas.openxmlformats.org/officeDocument/2006/relationships/hyperlink" Target="https://www.cdc.gov/coronavirus/2019-ncov/vaccines/faq.html" TargetMode="Externa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r.ca.gov/dosh/coronavirus/COVID19FAQs.html#effDate" TargetMode="External"/><Relationship Id="rId2" Type="http://schemas.openxmlformats.org/officeDocument/2006/relationships/hyperlink" Target="https://www.osha.gov/injuryreporting" TargetMode="External"/><Relationship Id="rId1" Type="http://schemas.openxmlformats.org/officeDocument/2006/relationships/slideLayout" Target="../slideLayouts/slideLayout11.xml"/><Relationship Id="rId4" Type="http://schemas.openxmlformats.org/officeDocument/2006/relationships/hyperlink" Target="https://www.osha.gov/coronavirus/safework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ha.gov/memos/2021-03-12/updated-interim-enforcement-response-plan-coronavirus-disease-2019-covid-19" TargetMode="External"/><Relationship Id="rId2" Type="http://schemas.openxmlformats.org/officeDocument/2006/relationships/hyperlink" Target="https://www.osha.gov/sites/default/files/enforcement/directives/DIR_2021-01_CPL-03.pdf" TargetMode="Externa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DBB63-3D3C-F644-BE43-6D804A5ACB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1630"/>
            <a:ext cx="9144000" cy="2930769"/>
          </a:xfrm>
        </p:spPr>
        <p:txBody>
          <a:bodyPr>
            <a:normAutofit fontScale="90000"/>
          </a:bodyPr>
          <a:lstStyle/>
          <a:p>
            <a:br>
              <a:rPr lang="en-US" sz="4900" b="1" u="sng" dirty="0">
                <a:latin typeface="Century Gothic" panose="020B0502020202020204" pitchFamily="34" charset="0"/>
              </a:rPr>
            </a:br>
            <a:br>
              <a:rPr lang="en-US" sz="4900" b="1" u="sng" dirty="0">
                <a:latin typeface="Century Gothic" panose="020B0502020202020204" pitchFamily="34" charset="0"/>
              </a:rPr>
            </a:br>
            <a:br>
              <a:rPr lang="en-US" sz="4900" b="1" u="sng" dirty="0">
                <a:latin typeface="Century Gothic" panose="020B0502020202020204" pitchFamily="34" charset="0"/>
              </a:rPr>
            </a:br>
            <a:br>
              <a:rPr lang="en-US" sz="4900" b="1" u="sng" dirty="0">
                <a:latin typeface="Century Gothic" panose="020B0502020202020204" pitchFamily="34" charset="0"/>
              </a:rPr>
            </a:br>
            <a:r>
              <a:rPr lang="en-US" sz="3600" b="1" u="sng" dirty="0">
                <a:solidFill>
                  <a:schemeClr val="accent1"/>
                </a:solidFill>
                <a:latin typeface="Century Gothic" panose="020B0502020202020204" pitchFamily="34" charset="0"/>
              </a:rPr>
              <a:t>Legislative and Regulatory Updates</a:t>
            </a:r>
            <a:br>
              <a:rPr lang="en-US" sz="3600" b="1" u="sng" dirty="0">
                <a:solidFill>
                  <a:schemeClr val="accent1"/>
                </a:solidFill>
                <a:latin typeface="Century Gothic" panose="020B0502020202020204" pitchFamily="34" charset="0"/>
              </a:rPr>
            </a:br>
            <a:r>
              <a:rPr lang="en-US" sz="3600" b="1" u="sng" dirty="0">
                <a:solidFill>
                  <a:schemeClr val="accent1"/>
                </a:solidFill>
                <a:latin typeface="Century Gothic" panose="020B0502020202020204" pitchFamily="34" charset="0"/>
              </a:rPr>
              <a:t>Impacting HR and Workforce Development</a:t>
            </a:r>
            <a:br>
              <a:rPr lang="en-US" sz="3600" b="1" u="sng" dirty="0">
                <a:solidFill>
                  <a:schemeClr val="accent1"/>
                </a:solidFill>
                <a:latin typeface="Century Gothic" panose="020B0502020202020204" pitchFamily="34" charset="0"/>
              </a:rPr>
            </a:br>
            <a:r>
              <a:rPr lang="en-US" sz="3600" b="1" u="sng" dirty="0">
                <a:solidFill>
                  <a:schemeClr val="accent1"/>
                </a:solidFill>
                <a:latin typeface="Century Gothic" panose="020B0502020202020204" pitchFamily="34" charset="0"/>
              </a:rPr>
              <a:t>in Manufacturing</a:t>
            </a:r>
            <a:br>
              <a:rPr lang="en-US" sz="4000" b="1" u="sng" dirty="0">
                <a:solidFill>
                  <a:schemeClr val="accent1"/>
                </a:solidFill>
                <a:latin typeface="+mn-lt"/>
              </a:rPr>
            </a:br>
            <a:endParaRPr lang="en-US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A286D-C0D1-D146-9DEA-81403133C7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63108"/>
            <a:ext cx="9144000" cy="1494692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accent1"/>
              </a:solidFill>
            </a:endParaRPr>
          </a:p>
          <a:p>
            <a:r>
              <a:rPr lang="en-US" dirty="0"/>
              <a:t>Women in Manufacturing</a:t>
            </a:r>
          </a:p>
          <a:p>
            <a:r>
              <a:rPr lang="en-US" dirty="0"/>
              <a:t>March 23, 2021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70A8C3-F6CE-504B-B9BB-FC0CB5271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3/23/21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D557FC-DD1C-BE40-B23C-7CC54B2AB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Laurin Baker Group, LLC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965AA-ABC9-DA4E-803F-B2BA1AADC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34680-32D3-C248-89AB-A7BC93046A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85526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ECAA384-2A56-4ED4-AB7E-11C0E207D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441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COVID Stimulus Bill(s) – Paid Leave, Retention Credits, COBRA, Oh My…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00D810E-DCB1-4BF1-A5B3-72466F5AB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5723"/>
            <a:ext cx="10515600" cy="464123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Families First Coronavirus Response Act (FFCRA) effective April 1-December 31, 2020 and 100% reimbursable by govt. via tax credits.</a:t>
            </a:r>
          </a:p>
          <a:p>
            <a:pPr lvl="1"/>
            <a:r>
              <a:rPr lang="en-US" dirty="0"/>
              <a:t>&lt;500 employees and in addition to current leave policy</a:t>
            </a:r>
          </a:p>
          <a:p>
            <a:pPr lvl="1"/>
            <a:r>
              <a:rPr lang="en-US" dirty="0"/>
              <a:t>Limited to 10 days per employee</a:t>
            </a:r>
          </a:p>
          <a:p>
            <a:pPr lvl="1"/>
            <a:r>
              <a:rPr lang="en-US" dirty="0"/>
              <a:t>&lt;50 employees could apply for exemption from DOL</a:t>
            </a:r>
          </a:p>
          <a:p>
            <a:pPr lvl="1"/>
            <a:r>
              <a:rPr lang="en-US" dirty="0"/>
              <a:t>Refundable tax credit up to the maximum wages allowed, could be “advance” thru payroll tax deposits.</a:t>
            </a:r>
          </a:p>
          <a:p>
            <a:r>
              <a:rPr lang="en-US" dirty="0"/>
              <a:t>Latest changes:</a:t>
            </a:r>
          </a:p>
          <a:p>
            <a:pPr lvl="1"/>
            <a:r>
              <a:rPr lang="en-US" dirty="0"/>
              <a:t>Requirement to provide expired 12/31/20 but you can still claim tax credits – 1/1/21-3/31/21 and then 4/1/21- 9/30/21</a:t>
            </a:r>
          </a:p>
          <a:p>
            <a:pPr lvl="1"/>
            <a:r>
              <a:rPr lang="en-US" dirty="0"/>
              <a:t>Resets the 10-day limit starting 4/1/21 for employers claiming credit </a:t>
            </a:r>
          </a:p>
          <a:p>
            <a:pPr lvl="1"/>
            <a:r>
              <a:rPr lang="en-US" dirty="0"/>
              <a:t>If you offer, employee can take it for vaccine, recovering from vaccine or waiting on test results.</a:t>
            </a:r>
          </a:p>
          <a:p>
            <a:pPr lvl="1"/>
            <a:r>
              <a:rPr lang="en-US" dirty="0">
                <a:hlinkClick r:id="rId2"/>
              </a:rPr>
              <a:t>https://www.butzel.com/resources-alerts-New-Life-to-the-FFCRA-Understanding-the-Options-and-Obligations-under-the-FFCRA-After-the-Passage-of-the-American-Rescue-Plan-Act-of-2021.html</a:t>
            </a:r>
            <a:r>
              <a:rPr lang="en-US" dirty="0"/>
              <a:t>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A49054-3140-4338-AB88-D3293E69E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3/23/21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66E4F1-3D4F-4383-9F71-9439E73AB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Laurin Baker Group, LLC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C21E9C-A338-47E7-98C2-6A4C71DAF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709140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ECAA384-2A56-4ED4-AB7E-11C0E207D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COVID Stimulus Bill(s) – Paid Leave, Retention Credits, COBRA, Oh My…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00D810E-DCB1-4BF1-A5B3-72466F5AB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9815"/>
            <a:ext cx="10515600" cy="4137147"/>
          </a:xfrm>
        </p:spPr>
        <p:txBody>
          <a:bodyPr>
            <a:normAutofit/>
          </a:bodyPr>
          <a:lstStyle/>
          <a:p>
            <a:r>
              <a:rPr lang="en-US" dirty="0"/>
              <a:t>Original Employee Retention Tax Credit: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IF you do </a:t>
            </a:r>
            <a:r>
              <a:rPr lang="en-US" u="sng" dirty="0"/>
              <a:t>not </a:t>
            </a:r>
            <a:r>
              <a:rPr lang="en-US" dirty="0"/>
              <a:t>receive an SBA PPP loan </a:t>
            </a:r>
            <a:r>
              <a:rPr lang="en-US" u="sng" dirty="0"/>
              <a:t>and: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Your operation:  1) was fully or partially suspended in response to govt. orders; OR 2) has experienced a decline of 50% or more in quarterly gross receipts compared to prior year quarter.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Tax credit of 50% on the first $10,000 of wages (incl. health benefits) from </a:t>
            </a:r>
            <a:r>
              <a:rPr lang="en-US" b="1" dirty="0"/>
              <a:t>3/13/20-12/31/20</a:t>
            </a:r>
            <a:r>
              <a:rPr lang="en-US" dirty="0"/>
              <a:t>=$5k/employee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You can take this tax credit AND the paid leave credits, but you can’t use the same wages to qualify for the respective credits.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Refundable credit against employer portion of payroll taxes.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A49054-3140-4338-AB88-D3293E69E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3/23/21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66E4F1-3D4F-4383-9F71-9439E73AB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Laurin Baker Group, LLC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C21E9C-A338-47E7-98C2-6A4C71DAF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148943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768692E-70FD-4348-9468-2D23E4CB7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COVID Stimulus Bill(s) – Paid Leave, Retention Credits, COBRA, Oh My…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5396DAC-D7DA-1F41-8483-CB8417CF1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Changes to Employee Retention Tax Credit:</a:t>
            </a:r>
          </a:p>
          <a:p>
            <a:pPr lvl="1"/>
            <a:r>
              <a:rPr lang="en-US" dirty="0"/>
              <a:t>Applies 1/1/21-7/1/21</a:t>
            </a:r>
          </a:p>
          <a:p>
            <a:pPr lvl="1"/>
            <a:r>
              <a:rPr lang="en-US" dirty="0"/>
              <a:t>Increased by changing the percentage of the credit to 70% of qualified wages</a:t>
            </a:r>
          </a:p>
          <a:p>
            <a:pPr lvl="1"/>
            <a:r>
              <a:rPr lang="en-US" dirty="0"/>
              <a:t>Qualified wages now $10,000 per employee per quarter</a:t>
            </a:r>
          </a:p>
          <a:p>
            <a:r>
              <a:rPr lang="en-US" dirty="0"/>
              <a:t>COBRA Subsidy – Employers must coordinate notices with plan providers</a:t>
            </a:r>
          </a:p>
          <a:p>
            <a:r>
              <a:rPr lang="en-US" dirty="0"/>
              <a:t>Dependent Care Savings Accounts</a:t>
            </a:r>
          </a:p>
          <a:p>
            <a:pPr lvl="1"/>
            <a:r>
              <a:rPr lang="en-US" dirty="0"/>
              <a:t>$10,500 instead of $5,000 but employer must make it available</a:t>
            </a:r>
          </a:p>
          <a:p>
            <a:pPr lvl="1">
              <a:buFont typeface="Wingdings" pitchFamily="2" charset="2"/>
              <a:buChar char="ü"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1FF41-C9E6-5C4A-84C2-9673F0340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3/23/21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26B3F-3685-404D-9AA5-6132FA68C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Laurin Baker Group, LLC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9DDFF-48C4-2B45-BEE5-1C452E8F4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36402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BCEBD4FF-D8DA-46B4-8EC0-0EE81880B6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271175"/>
              </p:ext>
            </p:extLst>
          </p:nvPr>
        </p:nvGraphicFramePr>
        <p:xfrm>
          <a:off x="706582" y="910154"/>
          <a:ext cx="10647218" cy="5268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2740">
                  <a:extLst>
                    <a:ext uri="{9D8B030D-6E8A-4147-A177-3AD203B41FA5}">
                      <a16:colId xmlns:a16="http://schemas.microsoft.com/office/drawing/2014/main" val="641436438"/>
                    </a:ext>
                  </a:extLst>
                </a:gridCol>
                <a:gridCol w="3738070">
                  <a:extLst>
                    <a:ext uri="{9D8B030D-6E8A-4147-A177-3AD203B41FA5}">
                      <a16:colId xmlns:a16="http://schemas.microsoft.com/office/drawing/2014/main" val="746771798"/>
                    </a:ext>
                  </a:extLst>
                </a:gridCol>
                <a:gridCol w="3716408">
                  <a:extLst>
                    <a:ext uri="{9D8B030D-6E8A-4147-A177-3AD203B41FA5}">
                      <a16:colId xmlns:a16="http://schemas.microsoft.com/office/drawing/2014/main" val="3259310189"/>
                    </a:ext>
                  </a:extLst>
                </a:gridCol>
              </a:tblGrid>
              <a:tr h="3588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Issue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Biden 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Executive or Senate Action Required?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5417779"/>
                  </a:ext>
                </a:extLst>
              </a:tr>
              <a:tr h="67393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Higher Education Act Reauthorization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Community Colleges; 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Area for bipartisan congressional support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226725"/>
                  </a:ext>
                </a:extLst>
              </a:tr>
              <a:tr h="67393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Apprenticeship 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Supports but more govt. control, less industry.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Likely bipartisan congressional support by 2022.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266359"/>
                  </a:ext>
                </a:extLst>
              </a:tr>
              <a:tr h="67393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Recognized Apprenticeship Program (IRAP)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Cancelled via 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DOL awarding $$ to states for more “rigorous” programs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975402"/>
                  </a:ext>
                </a:extLst>
              </a:tr>
              <a:tr h="125160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Job Training Funding/Grants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Increased funding for Career &amp; Technical Education (CTE), minority/women/youth training grants; focus on unions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DOL; Congress needs to reauthorize WIOA where much of this funding comes from.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553908"/>
                  </a:ext>
                </a:extLst>
              </a:tr>
              <a:tr h="96276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Community Colleges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Increased role for community colleges in training and preparing students for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Dept. of 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578132"/>
                  </a:ext>
                </a:extLst>
              </a:tr>
              <a:tr h="67393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Partnerships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Emphasis will be on industry, associations partnering with unions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500743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AC80E94B-E549-4C76-8973-3B2D82A16840}"/>
              </a:ext>
            </a:extLst>
          </p:cNvPr>
          <p:cNvSpPr txBox="1">
            <a:spLocks/>
          </p:cNvSpPr>
          <p:nvPr/>
        </p:nvSpPr>
        <p:spPr>
          <a:xfrm>
            <a:off x="308126" y="152399"/>
            <a:ext cx="11757412" cy="829929"/>
          </a:xfrm>
          <a:prstGeom prst="rect">
            <a:avLst/>
          </a:prstGeom>
        </p:spPr>
        <p:txBody>
          <a:bodyPr rtlCol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>
                <a:solidFill>
                  <a:schemeClr val="accent1"/>
                </a:solidFill>
                <a:cs typeface="Times New Roman" panose="02020603050405020304" pitchFamily="18" charset="0"/>
              </a:rPr>
              <a:t>President Biden:  Workforce Development</a:t>
            </a:r>
          </a:p>
          <a:p>
            <a:pPr>
              <a:defRPr/>
            </a:pPr>
            <a:endParaRPr lang="en-US" sz="2000" i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D8E338-89F6-2247-A677-F0CB52327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3/23/21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95E2DC-6BFF-2F4D-A4D2-C064E0DD7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Laurin Baker Group, LLC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1557A5-9C3A-BE43-847F-A25AB67B2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0A8F-7135-CA4A-A799-EE142432630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2104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ECAA384-2A56-4ED4-AB7E-11C0E207D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Contact Information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00D810E-DCB1-4BF1-A5B3-72466F5AB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Jennifer Baker Reid</a:t>
            </a:r>
          </a:p>
          <a:p>
            <a:pPr marL="0" indent="0" algn="ctr">
              <a:buNone/>
            </a:pPr>
            <a:r>
              <a:rPr lang="en-US" dirty="0"/>
              <a:t>President</a:t>
            </a:r>
          </a:p>
          <a:p>
            <a:pPr marL="0" indent="0" algn="ctr">
              <a:buNone/>
            </a:pPr>
            <a:r>
              <a:rPr lang="en-US" dirty="0"/>
              <a:t>The Laurin Baker Group, LLC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jreid@thelaurinbakergroup.com</a:t>
            </a:r>
            <a:r>
              <a:rPr lang="en-US" dirty="0"/>
              <a:t> </a:t>
            </a:r>
          </a:p>
          <a:p>
            <a:pPr marL="0" indent="0" algn="ctr">
              <a:buNone/>
            </a:pPr>
            <a:r>
              <a:rPr lang="en-US" dirty="0"/>
              <a:t>202-469-3453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A49054-3140-4338-AB88-D3293E69E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3/23/21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66E4F1-3D4F-4383-9F71-9439E73AB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Laurin Baker Group, LLC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C21E9C-A338-47E7-98C2-6A4C71DAF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12362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176D3D7-8491-4EAD-B5C6-14DF4B57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Agenda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A4B8F1D-BEDB-4964-9D99-43C5862AB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7077"/>
            <a:ext cx="10515600" cy="4359886"/>
          </a:xfrm>
        </p:spPr>
        <p:txBody>
          <a:bodyPr>
            <a:normAutofit/>
          </a:bodyPr>
          <a:lstStyle/>
          <a:p>
            <a:r>
              <a:rPr lang="en-US" dirty="0"/>
              <a:t>Key Federal Agencies that Affect HR Policy</a:t>
            </a:r>
          </a:p>
          <a:p>
            <a:r>
              <a:rPr lang="en-US" dirty="0"/>
              <a:t>Key Websites to Bookmark</a:t>
            </a:r>
          </a:p>
          <a:p>
            <a:r>
              <a:rPr lang="en-US" dirty="0"/>
              <a:t>President Biden: HR Issues</a:t>
            </a:r>
          </a:p>
          <a:p>
            <a:r>
              <a:rPr lang="en-US" dirty="0"/>
              <a:t>CDC and OSHA Resources</a:t>
            </a:r>
          </a:p>
          <a:p>
            <a:r>
              <a:rPr lang="en-US" dirty="0"/>
              <a:t>New OSHA Focus </a:t>
            </a:r>
          </a:p>
          <a:p>
            <a:r>
              <a:rPr lang="en-US" dirty="0"/>
              <a:t>Updates to HR Areas in COVID Legislation</a:t>
            </a:r>
          </a:p>
          <a:p>
            <a:r>
              <a:rPr lang="en-US" dirty="0"/>
              <a:t>President Biden:  Workforce Development</a:t>
            </a:r>
          </a:p>
          <a:p>
            <a:r>
              <a:rPr lang="en-US" dirty="0"/>
              <a:t>Questions?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9885E-C614-49D3-A2DA-3C58CC5D6E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/>
              <a:t>3/23/21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D8910-831A-4445-B588-A6DF108E8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The Laurin Baker Group, LLC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DCE654-A67D-48E6-A574-29E391192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F532363-5462-4229-83AC-AF010E83DB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420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85962-FC89-854E-9466-FA76A57B5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Federal Agencies that Affect HR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E29E0-0AF9-4A4A-AFB6-A82A074FF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Department of Labor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Wage &amp; Hour Division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Occupational Health &amp; Safety Administration (OSHA)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Office of Federal Contract Compliance (OFCC)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National Labor Relations Board (NLRB)</a:t>
            </a:r>
          </a:p>
          <a:p>
            <a:r>
              <a:rPr lang="en-US" dirty="0"/>
              <a:t>Equal Employment Opportunity Commission (EEOC) – workplace discrimination</a:t>
            </a:r>
          </a:p>
          <a:p>
            <a:r>
              <a:rPr lang="en-US" dirty="0"/>
              <a:t>Post-COVID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Centers for Disease Control and Prevention (CDC)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States/Localities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E1E4D-A64C-6045-B5F6-914C19D2A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3/23/21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F04E25-40D2-4041-912D-3CAD7342E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Laurin Baker Group, LLC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377C49-7D70-9445-86DA-6B1238905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2346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11134A9-D5AC-4848-990F-A5594B379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5460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Key Websites to Bookmark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6FA61A2-AC82-9C45-A07F-6A1C98BE3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9538"/>
            <a:ext cx="10515600" cy="4887425"/>
          </a:xfrm>
        </p:spPr>
        <p:txBody>
          <a:bodyPr>
            <a:normAutofit fontScale="85000" lnSpcReduction="20000"/>
          </a:bodyPr>
          <a:lstStyle/>
          <a:p>
            <a:pPr marL="0" lvl="0" indent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2C4">
                  <a:lumMod val="50000"/>
                </a:srgbClr>
              </a:buClr>
              <a:buSzPct val="125000"/>
              <a:buNone/>
              <a:defRPr/>
            </a:pPr>
            <a:endParaRPr lang="en-US" sz="2400" dirty="0">
              <a:solidFill>
                <a:srgbClr val="4472C4">
                  <a:lumMod val="50000"/>
                </a:srgbClr>
              </a:solidFill>
              <a:ea typeface="Times New Roman"/>
              <a:cs typeface="Times New Roman" panose="02020603050405020304" pitchFamily="18" charset="0"/>
            </a:endParaRPr>
          </a:p>
          <a:p>
            <a:pPr marL="228582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2C4">
                  <a:lumMod val="50000"/>
                </a:srgbClr>
              </a:buClr>
              <a:buSzPct val="125000"/>
              <a:defRPr/>
            </a:pPr>
            <a:r>
              <a:rPr lang="en-US" sz="2400" dirty="0">
                <a:solidFill>
                  <a:srgbClr val="4472C4">
                    <a:lumMod val="50000"/>
                  </a:srgbClr>
                </a:solidFill>
                <a:ea typeface="Times New Roman"/>
                <a:cs typeface="Times New Roman" panose="02020603050405020304" pitchFamily="18" charset="0"/>
              </a:rPr>
              <a:t>DOL Wage &amp; Hour Division has all federal leave info (COVID and Non-COVID)</a:t>
            </a:r>
          </a:p>
          <a:p>
            <a:pPr marL="685782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2C4">
                  <a:lumMod val="50000"/>
                </a:srgbClr>
              </a:buClr>
              <a:buSzPct val="125000"/>
              <a:defRPr/>
            </a:pPr>
            <a:r>
              <a:rPr lang="en-US" sz="2100" dirty="0">
                <a:solidFill>
                  <a:srgbClr val="4472C4">
                    <a:lumMod val="50000"/>
                  </a:srgbClr>
                </a:solidFill>
                <a:ea typeface="Times New Roman"/>
                <a:cs typeface="Times New Roman" panose="02020603050405020304" pitchFamily="18" charset="0"/>
                <a:hlinkClick r:id="rId2"/>
              </a:rPr>
              <a:t>https://www.dol.gov/agencies/whd/pandemic</a:t>
            </a:r>
            <a:endParaRPr lang="en-US" sz="2100" dirty="0">
              <a:solidFill>
                <a:srgbClr val="4472C4">
                  <a:lumMod val="50000"/>
                </a:srgbClr>
              </a:solidFill>
              <a:ea typeface="Times New Roman"/>
              <a:cs typeface="Times New Roman" panose="02020603050405020304" pitchFamily="18" charset="0"/>
            </a:endParaRPr>
          </a:p>
          <a:p>
            <a:pPr marL="685782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2C4">
                  <a:lumMod val="50000"/>
                </a:srgbClr>
              </a:buClr>
              <a:buSzPct val="125000"/>
              <a:defRPr/>
            </a:pPr>
            <a:r>
              <a:rPr lang="en-US" sz="2100" dirty="0">
                <a:solidFill>
                  <a:srgbClr val="4472C4">
                    <a:lumMod val="50000"/>
                  </a:srgbClr>
                </a:solidFill>
                <a:ea typeface="Times New Roman"/>
                <a:cs typeface="Times New Roman" panose="02020603050405020304" pitchFamily="18" charset="0"/>
                <a:hlinkClick r:id="rId3"/>
              </a:rPr>
              <a:t>https://www.dol.gov/agencies/whd/fmla</a:t>
            </a:r>
            <a:endParaRPr lang="en-US" sz="2100" dirty="0">
              <a:solidFill>
                <a:srgbClr val="4472C4">
                  <a:lumMod val="50000"/>
                </a:srgbClr>
              </a:solidFill>
              <a:ea typeface="Times New Roman"/>
              <a:cs typeface="Times New Roman" panose="02020603050405020304" pitchFamily="18" charset="0"/>
            </a:endParaRPr>
          </a:p>
          <a:p>
            <a:pPr marL="685782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2C4">
                  <a:lumMod val="50000"/>
                </a:srgbClr>
              </a:buClr>
              <a:buSzPct val="125000"/>
              <a:defRPr/>
            </a:pPr>
            <a:r>
              <a:rPr lang="en-US" sz="2000" kern="0" dirty="0">
                <a:solidFill>
                  <a:schemeClr val="accent5">
                    <a:lumMod val="50000"/>
                  </a:schemeClr>
                </a:solidFill>
                <a:ea typeface="ＭＳ Ｐゴシック" pitchFamily="124" charset="-128"/>
                <a:cs typeface="Times New Roman" panose="02020603050405020304" pitchFamily="18" charset="0"/>
                <a:hlinkClick r:id="rId4"/>
              </a:rPr>
              <a:t>https://www.dol.gov/agencies/whd/pandemic/ffcra-questions</a:t>
            </a:r>
            <a:endParaRPr lang="en-US" sz="2000" kern="0" dirty="0">
              <a:solidFill>
                <a:schemeClr val="accent5">
                  <a:lumMod val="50000"/>
                </a:schemeClr>
              </a:solidFill>
              <a:ea typeface="ＭＳ Ｐゴシック" pitchFamily="124" charset="-128"/>
              <a:cs typeface="Times New Roman" panose="02020603050405020304" pitchFamily="18" charset="0"/>
            </a:endParaRPr>
          </a:p>
          <a:p>
            <a:pPr marL="685782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2C4">
                  <a:lumMod val="50000"/>
                </a:srgbClr>
              </a:buClr>
              <a:buSzPct val="125000"/>
              <a:defRPr/>
            </a:pPr>
            <a:r>
              <a:rPr lang="en-US" sz="2000" kern="0" dirty="0">
                <a:solidFill>
                  <a:schemeClr val="accent5">
                    <a:lumMod val="50000"/>
                  </a:schemeClr>
                </a:solidFill>
                <a:ea typeface="ＭＳ Ｐゴシック" pitchFamily="124" charset="-128"/>
                <a:cs typeface="Times New Roman" panose="02020603050405020304" pitchFamily="18" charset="0"/>
                <a:hlinkClick r:id="rId5"/>
              </a:rPr>
              <a:t>https://www.dol.gov/agencies/whd/flsa/pandemic</a:t>
            </a:r>
            <a:r>
              <a:rPr lang="en-US" sz="2000" kern="0" dirty="0">
                <a:solidFill>
                  <a:schemeClr val="accent5">
                    <a:lumMod val="50000"/>
                  </a:schemeClr>
                </a:solidFill>
                <a:ea typeface="ＭＳ Ｐゴシック" pitchFamily="124" charset="-128"/>
                <a:cs typeface="Times New Roman" panose="02020603050405020304" pitchFamily="18" charset="0"/>
              </a:rPr>
              <a:t> </a:t>
            </a:r>
          </a:p>
          <a:p>
            <a:pPr marL="685782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2C4">
                  <a:lumMod val="50000"/>
                </a:srgbClr>
              </a:buClr>
              <a:buSzPct val="125000"/>
              <a:buFont typeface="Times New Roman" panose="02020603050405020304" pitchFamily="18" charset="0"/>
              <a:buChar char="‐"/>
              <a:defRPr/>
            </a:pPr>
            <a:endParaRPr lang="en-US" sz="800" kern="0" dirty="0">
              <a:solidFill>
                <a:srgbClr val="4472C4">
                  <a:lumMod val="50000"/>
                </a:srgbClr>
              </a:solidFill>
              <a:ea typeface="ＭＳ Ｐゴシック" pitchFamily="124" charset="-128"/>
              <a:cs typeface="Times New Roman" panose="02020603050405020304" pitchFamily="18" charset="0"/>
            </a:endParaRPr>
          </a:p>
          <a:p>
            <a:pPr marL="228582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2C4">
                  <a:lumMod val="50000"/>
                </a:srgbClr>
              </a:buClr>
              <a:buSzPct val="125000"/>
              <a:defRPr/>
            </a:pPr>
            <a:r>
              <a:rPr lang="en-US" sz="2400" kern="0" dirty="0">
                <a:solidFill>
                  <a:srgbClr val="4472C4">
                    <a:lumMod val="50000"/>
                  </a:srgbClr>
                </a:solidFill>
                <a:ea typeface="ＭＳ Ｐゴシック" pitchFamily="124" charset="-128"/>
                <a:cs typeface="Times New Roman" panose="02020603050405020304" pitchFamily="18" charset="0"/>
              </a:rPr>
              <a:t>EEOC COVID Guidance</a:t>
            </a:r>
          </a:p>
          <a:p>
            <a:pPr marL="685782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2C4">
                  <a:lumMod val="50000"/>
                </a:srgbClr>
              </a:buClr>
              <a:buSzPct val="125000"/>
              <a:defRPr/>
            </a:pPr>
            <a:r>
              <a:rPr lang="en-US" sz="2000" kern="0" dirty="0">
                <a:solidFill>
                  <a:srgbClr val="4472C4">
                    <a:lumMod val="50000"/>
                  </a:srgbClr>
                </a:solidFill>
                <a:ea typeface="ＭＳ Ｐゴシック" pitchFamily="124" charset="-128"/>
                <a:cs typeface="Times New Roman" panose="02020603050405020304" pitchFamily="18" charset="0"/>
                <a:hlinkClick r:id="rId6"/>
              </a:rPr>
              <a:t>https://www.eeoc.gov/coronavirus</a:t>
            </a:r>
            <a:r>
              <a:rPr lang="en-US" sz="2000" kern="0" dirty="0">
                <a:solidFill>
                  <a:srgbClr val="4472C4">
                    <a:lumMod val="50000"/>
                  </a:srgbClr>
                </a:solidFill>
                <a:ea typeface="ＭＳ Ｐゴシック" pitchFamily="124" charset="-128"/>
                <a:cs typeface="Times New Roman" panose="02020603050405020304" pitchFamily="18" charset="0"/>
              </a:rPr>
              <a:t> </a:t>
            </a:r>
          </a:p>
          <a:p>
            <a:pPr marL="228582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2C4">
                  <a:lumMod val="50000"/>
                </a:srgbClr>
              </a:buClr>
              <a:buSzPct val="125000"/>
              <a:defRPr/>
            </a:pPr>
            <a:r>
              <a:rPr lang="en-US" sz="2400" kern="0" dirty="0">
                <a:solidFill>
                  <a:srgbClr val="4472C4">
                    <a:lumMod val="50000"/>
                  </a:srgbClr>
                </a:solidFill>
                <a:ea typeface="ＭＳ Ｐゴシック" pitchFamily="124" charset="-128"/>
                <a:cs typeface="Times New Roman" panose="02020603050405020304" pitchFamily="18" charset="0"/>
              </a:rPr>
              <a:t>OSHA COVID Page – lists newest documents on top</a:t>
            </a:r>
          </a:p>
          <a:p>
            <a:pPr marL="685782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2C4">
                  <a:lumMod val="50000"/>
                </a:srgbClr>
              </a:buClr>
              <a:buSzPct val="125000"/>
              <a:defRPr/>
            </a:pPr>
            <a:r>
              <a:rPr lang="en-US" sz="2000" kern="0" dirty="0">
                <a:solidFill>
                  <a:srgbClr val="4472C4">
                    <a:lumMod val="50000"/>
                  </a:srgbClr>
                </a:solidFill>
                <a:ea typeface="ＭＳ Ｐゴシック" pitchFamily="124" charset="-128"/>
                <a:cs typeface="Times New Roman" panose="02020603050405020304" pitchFamily="18" charset="0"/>
                <a:hlinkClick r:id="rId7"/>
              </a:rPr>
              <a:t>https://www.osha.gov/SLTC/covid-19/</a:t>
            </a:r>
            <a:r>
              <a:rPr lang="en-US" sz="2000" kern="0" dirty="0">
                <a:solidFill>
                  <a:srgbClr val="4472C4">
                    <a:lumMod val="50000"/>
                  </a:srgbClr>
                </a:solidFill>
                <a:ea typeface="ＭＳ Ｐゴシック" pitchFamily="124" charset="-128"/>
                <a:cs typeface="Times New Roman" panose="02020603050405020304" pitchFamily="18" charset="0"/>
              </a:rPr>
              <a:t> </a:t>
            </a:r>
          </a:p>
          <a:p>
            <a:pPr marL="228582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2C4">
                  <a:lumMod val="50000"/>
                </a:srgbClr>
              </a:buClr>
              <a:buSzPct val="125000"/>
              <a:defRPr/>
            </a:pPr>
            <a:endParaRPr lang="en-US" sz="800" kern="0" dirty="0">
              <a:solidFill>
                <a:srgbClr val="4472C4">
                  <a:lumMod val="50000"/>
                </a:srgbClr>
              </a:solidFill>
              <a:ea typeface="ＭＳ Ｐゴシック" pitchFamily="124" charset="-128"/>
              <a:cs typeface="Times New Roman" panose="02020603050405020304" pitchFamily="18" charset="0"/>
            </a:endParaRPr>
          </a:p>
          <a:p>
            <a:pPr marL="228582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2C4">
                  <a:lumMod val="50000"/>
                </a:srgbClr>
              </a:buClr>
              <a:buSzPct val="125000"/>
              <a:defRPr/>
            </a:pPr>
            <a:r>
              <a:rPr lang="en-US" sz="2400" kern="0" dirty="0">
                <a:solidFill>
                  <a:srgbClr val="4472C4">
                    <a:lumMod val="50000"/>
                  </a:srgbClr>
                </a:solidFill>
                <a:ea typeface="ＭＳ Ｐゴシック" pitchFamily="124" charset="-128"/>
                <a:cs typeface="Times New Roman" panose="02020603050405020304" pitchFamily="18" charset="0"/>
              </a:rPr>
              <a:t>CDC Business and Workplace Guidance</a:t>
            </a:r>
          </a:p>
          <a:p>
            <a:pPr marL="685782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2C4">
                  <a:lumMod val="50000"/>
                </a:srgbClr>
              </a:buClr>
              <a:buSzPct val="125000"/>
              <a:defRPr/>
            </a:pPr>
            <a:r>
              <a:rPr lang="en-US" sz="2000" kern="0" dirty="0">
                <a:solidFill>
                  <a:srgbClr val="4472C4">
                    <a:lumMod val="50000"/>
                  </a:srgbClr>
                </a:solidFill>
                <a:ea typeface="ＭＳ Ｐゴシック" pitchFamily="124" charset="-128"/>
                <a:cs typeface="Times New Roman" panose="02020603050405020304" pitchFamily="18" charset="0"/>
              </a:rPr>
              <a:t>CDC always has a date stamp on site for when updated; look for manufacturing guidance</a:t>
            </a:r>
          </a:p>
          <a:p>
            <a:pPr marL="685782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2C4">
                  <a:lumMod val="50000"/>
                </a:srgbClr>
              </a:buClr>
              <a:buSzPct val="125000"/>
              <a:defRPr/>
            </a:pPr>
            <a:r>
              <a:rPr lang="en-US" sz="2000" kern="0" dirty="0">
                <a:solidFill>
                  <a:srgbClr val="4472C4">
                    <a:lumMod val="50000"/>
                  </a:srgbClr>
                </a:solidFill>
                <a:ea typeface="ＭＳ Ｐゴシック" pitchFamily="124" charset="-128"/>
                <a:cs typeface="Times New Roman" panose="02020603050405020304" pitchFamily="18" charset="0"/>
                <a:hlinkClick r:id="rId8"/>
              </a:rPr>
              <a:t>https://www.cdc.gov/coronavirus/2019-ncov/community/organizations/businesses-employers.html</a:t>
            </a:r>
            <a:endParaRPr lang="en-US" sz="2000" kern="0" dirty="0">
              <a:solidFill>
                <a:srgbClr val="4472C4">
                  <a:lumMod val="50000"/>
                </a:srgbClr>
              </a:solidFill>
              <a:ea typeface="ＭＳ Ｐゴシック" pitchFamily="124" charset="-128"/>
              <a:cs typeface="Times New Roman" panose="02020603050405020304" pitchFamily="18" charset="0"/>
            </a:endParaRPr>
          </a:p>
          <a:p>
            <a:pPr marL="685782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2C4">
                  <a:lumMod val="50000"/>
                </a:srgbClr>
              </a:buClr>
              <a:buSzPct val="125000"/>
              <a:defRPr/>
            </a:pPr>
            <a:r>
              <a:rPr lang="en-US" sz="2000" kern="0" dirty="0">
                <a:solidFill>
                  <a:srgbClr val="4472C4">
                    <a:lumMod val="50000"/>
                  </a:srgbClr>
                </a:solidFill>
                <a:ea typeface="ＭＳ Ｐゴシック" pitchFamily="124" charset="-128"/>
                <a:cs typeface="Times New Roman" panose="02020603050405020304" pitchFamily="18" charset="0"/>
                <a:hlinkClick r:id="rId9"/>
              </a:rPr>
              <a:t>https://www.cdc.gov/coronavirus/2019-ncov/vaccines/recommendations/essentialworker/workplace-vaccination-program.html</a:t>
            </a:r>
            <a:r>
              <a:rPr lang="en-US" sz="2000" kern="0" dirty="0">
                <a:solidFill>
                  <a:srgbClr val="4472C4">
                    <a:lumMod val="50000"/>
                  </a:srgbClr>
                </a:solidFill>
                <a:ea typeface="ＭＳ Ｐゴシック" pitchFamily="124" charset="-128"/>
                <a:cs typeface="Times New Roman" panose="02020603050405020304" pitchFamily="18" charset="0"/>
              </a:rPr>
              <a:t> </a:t>
            </a:r>
          </a:p>
          <a:p>
            <a:pPr marL="228582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2C4">
                  <a:lumMod val="50000"/>
                </a:srgbClr>
              </a:buClr>
              <a:buSzPct val="125000"/>
              <a:defRPr/>
            </a:pPr>
            <a:endParaRPr lang="en-US" sz="800" kern="0" dirty="0">
              <a:solidFill>
                <a:srgbClr val="4472C4">
                  <a:lumMod val="50000"/>
                </a:srgbClr>
              </a:solidFill>
              <a:ea typeface="ＭＳ Ｐゴシック" pitchFamily="124" charset="-128"/>
              <a:cs typeface="Times New Roman" panose="02020603050405020304" pitchFamily="18" charset="0"/>
            </a:endParaRPr>
          </a:p>
          <a:p>
            <a:pPr marL="228582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2C4">
                  <a:lumMod val="50000"/>
                </a:srgbClr>
              </a:buClr>
              <a:buSzPct val="125000"/>
              <a:defRPr/>
            </a:pPr>
            <a:r>
              <a:rPr lang="en-US" sz="2400" kern="0" dirty="0">
                <a:solidFill>
                  <a:srgbClr val="4472C4">
                    <a:lumMod val="50000"/>
                  </a:srgbClr>
                </a:solidFill>
                <a:ea typeface="ＭＳ Ｐゴシック" pitchFamily="124" charset="-128"/>
                <a:cs typeface="Times New Roman" panose="02020603050405020304" pitchFamily="18" charset="0"/>
              </a:rPr>
              <a:t>IRS Economic Support – Includes FFCRA Tax Credits; date at bottom tells last update</a:t>
            </a:r>
          </a:p>
          <a:p>
            <a:pPr marL="685782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2C4">
                  <a:lumMod val="50000"/>
                </a:srgbClr>
              </a:buClr>
              <a:buSzPct val="125000"/>
              <a:defRPr/>
            </a:pPr>
            <a:r>
              <a:rPr lang="en-US" sz="2000" dirty="0">
                <a:solidFill>
                  <a:schemeClr val="accent5">
                    <a:lumMod val="50000"/>
                  </a:schemeClr>
                </a:solidFill>
                <a:ea typeface="Times New Roman"/>
                <a:cs typeface="Times New Roman" panose="02020603050405020304" pitchFamily="18" charset="0"/>
                <a:hlinkClick r:id="rId10"/>
              </a:rPr>
              <a:t>https://www.irs.gov/coronavirus/coronavirus-and-economic-impact-payments-resources-and-guidance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ea typeface="Times New Roman"/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04606-D531-0340-9773-2B8479F33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3/23/21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C14C5-9287-E24D-A100-606AE6E76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Laurin Baker Group, LLC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F7101-BEB4-644D-A111-0B24F8CE1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62500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332510" y="246185"/>
            <a:ext cx="11757412" cy="852142"/>
          </a:xfrm>
          <a:prstGeom prst="rect">
            <a:avLst/>
          </a:prstGeom>
        </p:spPr>
        <p:txBody>
          <a:bodyPr rtlCol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>
                <a:solidFill>
                  <a:schemeClr val="accent1"/>
                </a:solidFill>
                <a:cs typeface="Times New Roman" panose="02020603050405020304" pitchFamily="18" charset="0"/>
              </a:rPr>
              <a:t>President Biden:  Human Resources</a:t>
            </a:r>
          </a:p>
          <a:p>
            <a:pPr>
              <a:defRPr/>
            </a:pPr>
            <a:r>
              <a:rPr lang="en-US" sz="2000" dirty="0">
                <a:solidFill>
                  <a:schemeClr val="accent1"/>
                </a:solidFill>
                <a:cs typeface="Times New Roman" panose="02020603050405020304" pitchFamily="18" charset="0"/>
              </a:rPr>
              <a:t>*Key Takeaway is Increased Reporting/Recording Requirements, Increased Enforcement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BCEBD4FF-D8DA-46B4-8EC0-0EE81880B6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694837"/>
              </p:ext>
            </p:extLst>
          </p:nvPr>
        </p:nvGraphicFramePr>
        <p:xfrm>
          <a:off x="187570" y="1207477"/>
          <a:ext cx="11757412" cy="5663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7177">
                  <a:extLst>
                    <a:ext uri="{9D8B030D-6E8A-4147-A177-3AD203B41FA5}">
                      <a16:colId xmlns:a16="http://schemas.microsoft.com/office/drawing/2014/main" val="641436438"/>
                    </a:ext>
                  </a:extLst>
                </a:gridCol>
                <a:gridCol w="4403976">
                  <a:extLst>
                    <a:ext uri="{9D8B030D-6E8A-4147-A177-3AD203B41FA5}">
                      <a16:colId xmlns:a16="http://schemas.microsoft.com/office/drawing/2014/main" val="746771798"/>
                    </a:ext>
                  </a:extLst>
                </a:gridCol>
                <a:gridCol w="4436259">
                  <a:extLst>
                    <a:ext uri="{9D8B030D-6E8A-4147-A177-3AD203B41FA5}">
                      <a16:colId xmlns:a16="http://schemas.microsoft.com/office/drawing/2014/main" val="3259310189"/>
                    </a:ext>
                  </a:extLst>
                </a:gridCol>
              </a:tblGrid>
              <a:tr h="385502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Issue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Biden 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Executive Only or Senate Action Required?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5417779"/>
                  </a:ext>
                </a:extLst>
              </a:tr>
              <a:tr h="922213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Increased enforcement; Possible Emergency Temp. Standard for COVID-19 by April 2021.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OSHA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340624"/>
                  </a:ext>
                </a:extLst>
              </a:tr>
              <a:tr h="1198877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Federal Minimum Wage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 call for $15/hour for federal contractors and try for legislation for private sector. 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Failed in Rescue Plan package so will require 60 votes to pass Senate but there is some bipartisan support for some increase.  State Action.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226725"/>
                  </a:ext>
                </a:extLst>
              </a:tr>
              <a:tr h="64554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Increase Overtime Threshold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Regular increases through regulatory changes.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266359"/>
                  </a:ext>
                </a:extLst>
              </a:tr>
              <a:tr h="922213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FMLA Expansion of Paid Leave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Employees and dependents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DOL rulemaking needed but Congressional Action possible to drive/shape proposal (i.e., FAMILY Act).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975402"/>
                  </a:ext>
                </a:extLst>
              </a:tr>
              <a:tr h="67462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EEOC Reporting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Seeks to expand data reported, publicly released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EEOC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553908"/>
                  </a:ext>
                </a:extLst>
              </a:tr>
              <a:tr h="901538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Union-organizing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Revert to Obama-era policies – card check, short term voting, harder to decertify, easier to organize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 Act passed the House but cannot get 60 votes in the Senate.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774246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A92079-CF5F-7543-A567-2F63C36D0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3/23/21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D9A6A6-8991-2746-87A8-6D3B5E489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Laurin Baker Group, LLC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EBF62-1FFF-4643-886D-062779C74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0A8F-7135-CA4A-A799-EE142432630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621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ECAA384-2A56-4ED4-AB7E-11C0E207D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CDC and OSHA Resources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00D810E-DCB1-4BF1-A5B3-72466F5AB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CDC Guidance, Checklists, Assessments </a:t>
            </a:r>
            <a:r>
              <a:rPr lang="en-US" u="sng" dirty="0"/>
              <a:t>specific to </a:t>
            </a:r>
            <a:r>
              <a:rPr lang="en-US" dirty="0"/>
              <a:t>Manufacturers/Workplaces – Updated frequently.</a:t>
            </a:r>
          </a:p>
          <a:p>
            <a:r>
              <a:rPr lang="en-US" dirty="0"/>
              <a:t>CDC Vaccination Resources, </a:t>
            </a:r>
            <a:r>
              <a:rPr lang="en-US" b="1" u="sng" dirty="0"/>
              <a:t>FAQ</a:t>
            </a:r>
            <a:r>
              <a:rPr lang="en-US" dirty="0"/>
              <a:t>, Communication Materials</a:t>
            </a:r>
          </a:p>
          <a:p>
            <a:pPr lvl="1"/>
            <a:r>
              <a:rPr lang="en-US" dirty="0">
                <a:hlinkClick r:id="rId2"/>
              </a:rPr>
              <a:t>https://www.cdc.gov/coronavirus/2019-ncov/vaccines/faq.html</a:t>
            </a:r>
            <a:r>
              <a:rPr lang="en-US" dirty="0"/>
              <a:t> </a:t>
            </a:r>
          </a:p>
          <a:p>
            <a:r>
              <a:rPr lang="en-US" dirty="0"/>
              <a:t>OSHA Guidance for Manufacturing, Reportable Events Rules</a:t>
            </a:r>
          </a:p>
          <a:p>
            <a:r>
              <a:rPr lang="en-US" dirty="0"/>
              <a:t>OSHA FAQ updated frequently, address employer requirements, face coverings, cleaning and disinfection, return to work and testing.  (Manufacturing, General Business) - </a:t>
            </a:r>
            <a:r>
              <a:rPr lang="en-US" dirty="0">
                <a:hlinkClick r:id="rId3"/>
              </a:rPr>
              <a:t>https://www.osha.gov/coronavirus/faqs</a:t>
            </a:r>
            <a:r>
              <a:rPr lang="en-US" dirty="0"/>
              <a:t> </a:t>
            </a:r>
          </a:p>
          <a:p>
            <a:r>
              <a:rPr lang="en-US" dirty="0"/>
              <a:t>EEOC guidance regarding taking temps, asking COVID-19 questions, but NO antibodies testing, requiring vaccines.</a:t>
            </a:r>
          </a:p>
          <a:p>
            <a:r>
              <a:rPr lang="en-US" dirty="0"/>
              <a:t>Your best defense is best efforts to follow federal, state and local guidance, written plans for employees/visitors and documentation.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A49054-3140-4338-AB88-D3293E69E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3/23/21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66E4F1-3D4F-4383-9F71-9439E73AB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Laurin Baker Group, LLC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C21E9C-A338-47E7-98C2-6A4C71DAF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50276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1FA39-95FC-154C-A376-5976F0289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924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OSHA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3B8B7-0046-694B-89F4-B0E6C0B5F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95046"/>
            <a:ext cx="10626969" cy="4781917"/>
          </a:xfrm>
        </p:spPr>
        <p:txBody>
          <a:bodyPr>
            <a:normAutofit fontScale="92500" lnSpcReduction="10000"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2C4">
                  <a:lumMod val="50000"/>
                </a:srgbClr>
              </a:buClr>
              <a:buSzPct val="125000"/>
              <a:defRPr/>
            </a:pPr>
            <a:r>
              <a:rPr lang="en-US" kern="0" dirty="0">
                <a:ea typeface="ＭＳ Ｐゴシック" pitchFamily="124" charset="-128"/>
                <a:cs typeface="Times New Roman" panose="02020603050405020304" pitchFamily="18" charset="0"/>
              </a:rPr>
              <a:t>300A Injury/Illness Reporting Requirements:</a:t>
            </a:r>
          </a:p>
          <a:p>
            <a:pPr marL="685782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2C4">
                  <a:lumMod val="50000"/>
                </a:srgbClr>
              </a:buClr>
              <a:buSzPct val="125000"/>
              <a:buFont typeface="Times New Roman" panose="02020603050405020304" pitchFamily="18" charset="0"/>
              <a:buChar char="‐"/>
              <a:defRPr/>
            </a:pPr>
            <a:r>
              <a:rPr lang="en-US" dirty="0">
                <a:ea typeface="Times New Roman"/>
                <a:cs typeface="Times New Roman" panose="02020603050405020304" pitchFamily="18" charset="0"/>
              </a:rPr>
              <a:t>Form 300A due electronically annually March 2</a:t>
            </a:r>
            <a:r>
              <a:rPr lang="en-US" baseline="30000" dirty="0">
                <a:ea typeface="Times New Roman"/>
                <a:cs typeface="Times New Roman" panose="02020603050405020304" pitchFamily="18" charset="0"/>
              </a:rPr>
              <a:t>nd</a:t>
            </a:r>
          </a:p>
          <a:p>
            <a:pPr marL="685782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2C4">
                  <a:lumMod val="50000"/>
                </a:srgbClr>
              </a:buClr>
              <a:buSzPct val="125000"/>
              <a:buFont typeface="Times New Roman" panose="02020603050405020304" pitchFamily="18" charset="0"/>
              <a:buChar char="‐"/>
              <a:defRPr/>
            </a:pPr>
            <a:r>
              <a:rPr lang="en-US" dirty="0">
                <a:ea typeface="Times New Roman"/>
                <a:cs typeface="Times New Roman" panose="02020603050405020304" pitchFamily="18" charset="0"/>
                <a:hlinkClick r:id="rId2"/>
              </a:rPr>
              <a:t>https://www.osha.gov/injuryreporting</a:t>
            </a:r>
            <a:r>
              <a:rPr lang="en-US" dirty="0">
                <a:ea typeface="Times New Roman"/>
                <a:cs typeface="Times New Roman" panose="02020603050405020304" pitchFamily="18" charset="0"/>
              </a:rPr>
              <a:t> </a:t>
            </a:r>
          </a:p>
          <a:p>
            <a:pPr marL="685782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2C4">
                  <a:lumMod val="50000"/>
                </a:srgbClr>
              </a:buClr>
              <a:buSzPct val="125000"/>
              <a:buFont typeface="Times New Roman" panose="02020603050405020304" pitchFamily="18" charset="0"/>
              <a:buChar char="‐"/>
              <a:defRPr/>
            </a:pPr>
            <a:r>
              <a:rPr lang="en-US" dirty="0">
                <a:ea typeface="Times New Roman"/>
                <a:cs typeface="Times New Roman" panose="02020603050405020304" pitchFamily="18" charset="0"/>
              </a:rPr>
              <a:t>Trump overturned Obama rule requiring Form 300, 301 filed electronically; Biden A</a:t>
            </a:r>
            <a:r>
              <a:rPr lang="en-US" kern="0" dirty="0">
                <a:ea typeface="ＭＳ Ｐゴシック" pitchFamily="124" charset="-128"/>
                <a:cs typeface="Times New Roman" panose="02020603050405020304" pitchFamily="18" charset="0"/>
              </a:rPr>
              <a:t>dministration likely brings this back.</a:t>
            </a:r>
            <a:endParaRPr lang="en-US" sz="1400" kern="0" dirty="0">
              <a:ea typeface="ＭＳ Ｐゴシック" pitchFamily="124" charset="-128"/>
              <a:cs typeface="Times New Roman" panose="02020603050405020304" pitchFamily="18" charset="0"/>
            </a:endParaRPr>
          </a:p>
          <a:p>
            <a:pPr marL="685782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2C4">
                  <a:lumMod val="50000"/>
                </a:srgbClr>
              </a:buClr>
              <a:buSzPct val="125000"/>
              <a:buFont typeface="Times New Roman" panose="02020603050405020304" pitchFamily="18" charset="0"/>
              <a:buChar char="‐"/>
              <a:defRPr/>
            </a:pPr>
            <a:r>
              <a:rPr lang="en-US" dirty="0">
                <a:ea typeface="Times New Roman"/>
                <a:cs typeface="Times New Roman" panose="02020603050405020304" pitchFamily="18" charset="0"/>
              </a:rPr>
              <a:t>Trump rule still requires including EIN on electronic filing</a:t>
            </a:r>
          </a:p>
          <a:p>
            <a:pPr marL="685782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2C4">
                  <a:lumMod val="50000"/>
                </a:srgbClr>
              </a:buClr>
              <a:buSzPct val="125000"/>
              <a:buFont typeface="Times New Roman" panose="02020603050405020304" pitchFamily="18" charset="0"/>
              <a:buChar char="‐"/>
              <a:defRPr/>
            </a:pPr>
            <a:r>
              <a:rPr lang="en-US" dirty="0">
                <a:ea typeface="Times New Roman"/>
                <a:cs typeface="Times New Roman" panose="02020603050405020304" pitchFamily="18" charset="0"/>
              </a:rPr>
              <a:t>Must maintain records for 5 years for 300, 300A, 301</a:t>
            </a:r>
          </a:p>
          <a:p>
            <a:pPr marL="685782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2C4">
                  <a:lumMod val="50000"/>
                </a:srgbClr>
              </a:buClr>
              <a:buSzPct val="125000"/>
              <a:buFont typeface="Times New Roman" panose="02020603050405020304" pitchFamily="18" charset="0"/>
              <a:buChar char="‐"/>
              <a:defRPr/>
            </a:pPr>
            <a:r>
              <a:rPr lang="en-US" dirty="0">
                <a:ea typeface="Times New Roman"/>
                <a:cs typeface="Times New Roman" panose="02020603050405020304" pitchFamily="18" charset="0"/>
              </a:rPr>
              <a:t>Now publicly available.</a:t>
            </a:r>
          </a:p>
          <a:p>
            <a:r>
              <a:rPr lang="en-US" dirty="0"/>
              <a:t>Nov. 30, 2020 – CA finalizes COVID ETS</a:t>
            </a:r>
          </a:p>
          <a:p>
            <a:pPr lvl="1"/>
            <a:r>
              <a:rPr lang="en-US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https://www.dir.ca.gov/dosh/coronavirus/COVID19FAQs.html#effDate</a:t>
            </a:r>
            <a:r>
              <a:rPr lang="en-US" dirty="0"/>
              <a:t>  </a:t>
            </a:r>
          </a:p>
          <a:p>
            <a:r>
              <a:rPr lang="en-US" dirty="0"/>
              <a:t>Jan. 29, 2021 – Biden EO with new enforcement guidance and direction to OSHA to decide about an ETS by March 14.</a:t>
            </a:r>
          </a:p>
          <a:p>
            <a:pPr lvl="1"/>
            <a:r>
              <a:rPr lang="en-US" dirty="0">
                <a:hlinkClick r:id="rId4"/>
              </a:rPr>
              <a:t>https://www.osha.gov/coronavirus/safework</a:t>
            </a: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3DC6A-0C90-8D42-B81F-5200B4D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3/23/21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25B97-F3F4-2B4C-A1A8-EA7EA48E7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Laurin Baker Group, LLC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E5E75-1ECC-BA42-B661-2D4DCEDC8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038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07EA6-D46F-D840-A7D6-25DE9EBA8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5798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OSHA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C3494-88E7-3649-AA36-A6DB3A7D1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3662"/>
            <a:ext cx="10515600" cy="472330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March 12, 2021 – OSHA releases COVID-19 </a:t>
            </a:r>
            <a:r>
              <a:rPr lang="en-US" b="1" u="sng" dirty="0">
                <a:hlinkClick r:id="rId2"/>
              </a:rPr>
              <a:t>National Emphasis Program (NEP)</a:t>
            </a:r>
            <a:r>
              <a:rPr lang="en-US" dirty="0">
                <a:hlinkClick r:id="rId2"/>
              </a:rPr>
              <a:t> </a:t>
            </a:r>
            <a:r>
              <a:rPr lang="en-US" dirty="0"/>
              <a:t>focusing enforcement efforts on companies that put the largest number of workers at serious risk of contracting COVID – per the 300A injury/illness reports.  Nearly all manufacturing is part of “Secondary Target List” including primary metal manufacturing and fabricated metal manufacturing.</a:t>
            </a:r>
          </a:p>
          <a:p>
            <a:r>
              <a:rPr lang="en-US" dirty="0"/>
              <a:t>The program also prioritizes employers that retaliate against workers for complaints about unsafe or unhealthy conditions, or for exercising other rights protected by federal law. </a:t>
            </a:r>
          </a:p>
          <a:p>
            <a:r>
              <a:rPr lang="en-US" dirty="0"/>
              <a:t>March 12, 2021 – Updated its </a:t>
            </a:r>
            <a:r>
              <a:rPr lang="en-US" b="1" u="sng" dirty="0">
                <a:hlinkClick r:id="rId3"/>
              </a:rPr>
              <a:t>Interim Enforcement Response Plan</a:t>
            </a:r>
            <a:r>
              <a:rPr lang="en-US" dirty="0">
                <a:hlinkClick r:id="rId3"/>
              </a:rPr>
              <a:t> </a:t>
            </a:r>
            <a:r>
              <a:rPr lang="en-US" dirty="0"/>
              <a:t>to prioritize the use of on-site workplace inspections where practical, or a combination of on-site and remote methods. OSHA will only use remote-only inspections if the agency determines that on-site inspections cannot be performed safely.   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E2F50-13FD-724C-A60B-41F58CBC5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3/23/21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C32D6-4D5A-964D-A1A1-E01ED7811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Laurin Baker Group, LLC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34E9F-9347-654B-BE84-708A7E985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88951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BC715-6F84-A844-9D68-0626A4497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OSHA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1B6DD-E403-A344-B2D9-BE24C6044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OSHA still likely to issue ETS of some kind for internal review this month, publication in mid-April.</a:t>
            </a:r>
          </a:p>
          <a:p>
            <a:r>
              <a:rPr lang="en-US" dirty="0"/>
              <a:t>ETS is effective immediately and OSHA takes public comment, issues final standard withing 6 months.</a:t>
            </a:r>
          </a:p>
          <a:p>
            <a:r>
              <a:rPr lang="en-US" dirty="0"/>
              <a:t>Look at the CAL/OSHA ETS</a:t>
            </a:r>
          </a:p>
          <a:p>
            <a:pPr lvl="1"/>
            <a:r>
              <a:rPr lang="en-US" dirty="0"/>
              <a:t>Prevention plan</a:t>
            </a:r>
          </a:p>
          <a:p>
            <a:pPr lvl="1"/>
            <a:r>
              <a:rPr lang="en-US" dirty="0"/>
              <a:t>Reporting/tracking illnesses beyond 300A</a:t>
            </a:r>
          </a:p>
          <a:p>
            <a:pPr lvl="1"/>
            <a:r>
              <a:rPr lang="en-US" dirty="0"/>
              <a:t>Testing</a:t>
            </a:r>
          </a:p>
          <a:p>
            <a:pPr lvl="1"/>
            <a:r>
              <a:rPr lang="en-US" dirty="0"/>
              <a:t>Paid Leave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5E8FF-CBDA-E24A-B956-0BC1DAD76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3/23/21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1B47E-B544-7C4C-BC27-237424DCE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Laurin Baker Group, LLC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D05D56-00FE-5B4B-8700-8A01DBFE4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91878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4_Office Theme">
  <a:themeElements>
    <a:clrScheme name="NAM">
      <a:dk1>
        <a:srgbClr val="000000"/>
      </a:dk1>
      <a:lt1>
        <a:srgbClr val="FFFFFF"/>
      </a:lt1>
      <a:dk2>
        <a:srgbClr val="004960"/>
      </a:dk2>
      <a:lt2>
        <a:srgbClr val="E9EAED"/>
      </a:lt2>
      <a:accent1>
        <a:srgbClr val="FF8200"/>
      </a:accent1>
      <a:accent2>
        <a:srgbClr val="00A9E0"/>
      </a:accent2>
      <a:accent3>
        <a:srgbClr val="A7D500"/>
      </a:accent3>
      <a:accent4>
        <a:srgbClr val="FFD100"/>
      </a:accent4>
      <a:accent5>
        <a:srgbClr val="DA281C"/>
      </a:accent5>
      <a:accent6>
        <a:srgbClr val="BBBCBC"/>
      </a:accent6>
      <a:hlink>
        <a:srgbClr val="FF8200"/>
      </a:hlink>
      <a:folHlink>
        <a:srgbClr val="BBBCBC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Whirlpool design templat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hirlpool design template" id="{B0128F98-607F-47C4-A649-292B01FF2444}" vid="{FC96924F-4682-4782-BA1F-5BADBD07190F}"/>
    </a:ext>
  </a:extLst>
</a:theme>
</file>

<file path=ppt/theme/theme3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1D96FD3CF58E4ABD5CBF5237DE606B" ma:contentTypeVersion="12" ma:contentTypeDescription="Create a new document." ma:contentTypeScope="" ma:versionID="f041fcacbf4e3de240ecfbf29a8f5e45">
  <xsd:schema xmlns:xsd="http://www.w3.org/2001/XMLSchema" xmlns:xs="http://www.w3.org/2001/XMLSchema" xmlns:p="http://schemas.microsoft.com/office/2006/metadata/properties" xmlns:ns2="aa67e8c7-e18e-418b-a219-049ba9dec1e4" xmlns:ns3="c275f93e-dd02-4b3b-8aac-fa515c89ee68" targetNamespace="http://schemas.microsoft.com/office/2006/metadata/properties" ma:root="true" ma:fieldsID="ef787ab35b17313710dc56ae1b1ca121" ns2:_="" ns3:_="">
    <xsd:import namespace="aa67e8c7-e18e-418b-a219-049ba9dec1e4"/>
    <xsd:import namespace="c275f93e-dd02-4b3b-8aac-fa515c89ee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67e8c7-e18e-418b-a219-049ba9dec1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75f93e-dd02-4b3b-8aac-fa515c89ee6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F361962-08FD-4664-AB09-06D64CAD5899}"/>
</file>

<file path=customXml/itemProps2.xml><?xml version="1.0" encoding="utf-8"?>
<ds:datastoreItem xmlns:ds="http://schemas.openxmlformats.org/officeDocument/2006/customXml" ds:itemID="{0B41A7F8-10AD-41DE-B011-B681201CD742}"/>
</file>

<file path=customXml/itemProps3.xml><?xml version="1.0" encoding="utf-8"?>
<ds:datastoreItem xmlns:ds="http://schemas.openxmlformats.org/officeDocument/2006/customXml" ds:itemID="{4CE57773-6DAC-4E9F-A997-056C9BF9EF0B}"/>
</file>

<file path=docProps/app.xml><?xml version="1.0" encoding="utf-8"?>
<Properties xmlns="http://schemas.openxmlformats.org/officeDocument/2006/extended-properties" xmlns:vt="http://schemas.openxmlformats.org/officeDocument/2006/docPropsVTypes">
  <Template>Whirlpool design slides</Template>
  <TotalTime>0</TotalTime>
  <Words>1585</Words>
  <Application>Microsoft Macintosh PowerPoint</Application>
  <PresentationFormat>Widescreen</PresentationFormat>
  <Paragraphs>196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Calibri Light</vt:lpstr>
      <vt:lpstr>Century Gothic</vt:lpstr>
      <vt:lpstr>Times New Roman</vt:lpstr>
      <vt:lpstr>Wingdings</vt:lpstr>
      <vt:lpstr>4_Office Theme</vt:lpstr>
      <vt:lpstr>Whirlpool design template</vt:lpstr>
      <vt:lpstr>Office Theme</vt:lpstr>
      <vt:lpstr>    Legislative and Regulatory Updates Impacting HR and Workforce Development in Manufacturing </vt:lpstr>
      <vt:lpstr>Agenda</vt:lpstr>
      <vt:lpstr>Federal Agencies that Affect HR</vt:lpstr>
      <vt:lpstr>Key Websites to Bookmark</vt:lpstr>
      <vt:lpstr>PowerPoint Presentation</vt:lpstr>
      <vt:lpstr>CDC and OSHA Resources</vt:lpstr>
      <vt:lpstr>OSHA</vt:lpstr>
      <vt:lpstr>OSHA (cont.)</vt:lpstr>
      <vt:lpstr>OSHA (cont.)</vt:lpstr>
      <vt:lpstr>COVID Stimulus Bill(s) – Paid Leave, Retention Credits, COBRA, Oh My…</vt:lpstr>
      <vt:lpstr>COVID Stimulus Bill(s) – Paid Leave, Retention Credits, COBRA, Oh My…</vt:lpstr>
      <vt:lpstr>COVID Stimulus Bill(s) – Paid Leave, Retention Credits, COBRA, Oh My…</vt:lpstr>
      <vt:lpstr>PowerPoint Presentation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cp:lastPrinted>2021-03-16T17:26:53Z</cp:lastPrinted>
  <dcterms:created xsi:type="dcterms:W3CDTF">2018-02-09T13:41:39Z</dcterms:created>
  <dcterms:modified xsi:type="dcterms:W3CDTF">2021-03-23T00:10:09Z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TC034606179991</vt:lpwstr>
  </property>
  <property fmtid="{D5CDD505-2E9C-101B-9397-08002B2CF9AE}" pid="3" name="ContentTypeId">
    <vt:lpwstr>0x010100651D96FD3CF58E4ABD5CBF5237DE606B</vt:lpwstr>
  </property>
</Properties>
</file>