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1" r:id="rId5"/>
    <p:sldMasterId id="2147483718" r:id="rId6"/>
  </p:sldMasterIdLst>
  <p:notesMasterIdLst>
    <p:notesMasterId r:id="rId34"/>
  </p:notesMasterIdLst>
  <p:sldIdLst>
    <p:sldId id="278" r:id="rId7"/>
    <p:sldId id="2456" r:id="rId8"/>
    <p:sldId id="2477" r:id="rId9"/>
    <p:sldId id="448" r:id="rId10"/>
    <p:sldId id="2482" r:id="rId11"/>
    <p:sldId id="2457" r:id="rId12"/>
    <p:sldId id="2480" r:id="rId13"/>
    <p:sldId id="396" r:id="rId14"/>
    <p:sldId id="2455" r:id="rId15"/>
    <p:sldId id="264" r:id="rId16"/>
    <p:sldId id="271" r:id="rId17"/>
    <p:sldId id="259" r:id="rId18"/>
    <p:sldId id="2580" r:id="rId19"/>
    <p:sldId id="2581" r:id="rId20"/>
    <p:sldId id="444" r:id="rId21"/>
    <p:sldId id="447" r:id="rId22"/>
    <p:sldId id="2478" r:id="rId23"/>
    <p:sldId id="2474" r:id="rId24"/>
    <p:sldId id="2481" r:id="rId25"/>
    <p:sldId id="2468" r:id="rId26"/>
    <p:sldId id="2470" r:id="rId27"/>
    <p:sldId id="2469" r:id="rId28"/>
    <p:sldId id="2472" r:id="rId29"/>
    <p:sldId id="2471" r:id="rId30"/>
    <p:sldId id="2582" r:id="rId31"/>
    <p:sldId id="2583" r:id="rId32"/>
    <p:sldId id="2475" r:id="rId33"/>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C7DB2-8AF3-38EE-FD91-B5AE6DEA8B40}" name="Audrey Imes" initials="AI" userId="S::aimes@womeninmfg.org::710c8317-e046-4b76-aa64-59550e8b8b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55F"/>
    <a:srgbClr val="B3BC35"/>
    <a:srgbClr val="6CBDA1"/>
    <a:srgbClr val="772776"/>
    <a:srgbClr val="4EA1C3"/>
    <a:srgbClr val="2397BC"/>
    <a:srgbClr val="FF8200"/>
    <a:srgbClr val="B97B3A"/>
    <a:srgbClr val="455560"/>
    <a:srgbClr val="3E3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8C413-28F3-4A3D-9B66-5B336B89AB77}" v="12" dt="2025-02-11T22:47:54.2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61" autoAdjust="0"/>
  </p:normalViewPr>
  <p:slideViewPr>
    <p:cSldViewPr snapToGrid="0">
      <p:cViewPr varScale="1">
        <p:scale>
          <a:sx n="90" d="100"/>
          <a:sy n="90" d="100"/>
        </p:scale>
        <p:origin x="1356"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a Lesnansky" userId="9e232499-6636-40b7-8b4e-2f6c7d8ac502" providerId="ADAL" clId="{FB15E2B0-98AB-4F7E-B0A9-6793B0422B35}"/>
    <pc:docChg chg="modSld">
      <pc:chgData name="Alana Lesnansky" userId="9e232499-6636-40b7-8b4e-2f6c7d8ac502" providerId="ADAL" clId="{FB15E2B0-98AB-4F7E-B0A9-6793B0422B35}" dt="2025-02-12T15:50:35.714" v="23" actId="20577"/>
      <pc:docMkLst>
        <pc:docMk/>
      </pc:docMkLst>
      <pc:sldChg chg="modSp mod modNotesTx">
        <pc:chgData name="Alana Lesnansky" userId="9e232499-6636-40b7-8b4e-2f6c7d8ac502" providerId="ADAL" clId="{FB15E2B0-98AB-4F7E-B0A9-6793B0422B35}" dt="2025-02-12T15:50:35.714" v="23" actId="20577"/>
        <pc:sldMkLst>
          <pc:docMk/>
          <pc:sldMk cId="0" sldId="259"/>
        </pc:sldMkLst>
        <pc:picChg chg="mod">
          <ac:chgData name="Alana Lesnansky" userId="9e232499-6636-40b7-8b4e-2f6c7d8ac502" providerId="ADAL" clId="{FB15E2B0-98AB-4F7E-B0A9-6793B0422B35}" dt="2025-02-12T15:47:49.971" v="1" actId="1076"/>
          <ac:picMkLst>
            <pc:docMk/>
            <pc:sldMk cId="0" sldId="259"/>
            <ac:picMk id="10" creationId="{39D7DB47-DE61-A827-A7E6-2AF9D36FB0B7}"/>
          </ac:picMkLst>
        </pc:picChg>
      </pc:sldChg>
    </pc:docChg>
  </pc:docChgLst>
  <pc:docChgLst>
    <pc:chgData name="Audrey Imes" userId="710c8317-e046-4b76-aa64-59550e8b8b27" providerId="ADAL" clId="{D318C413-28F3-4A3D-9B66-5B336B89AB77}"/>
    <pc:docChg chg="custSel addSld delSld modSld sldOrd">
      <pc:chgData name="Audrey Imes" userId="710c8317-e046-4b76-aa64-59550e8b8b27" providerId="ADAL" clId="{D318C413-28F3-4A3D-9B66-5B336B89AB77}" dt="2025-02-12T18:40:51.571" v="253" actId="207"/>
      <pc:docMkLst>
        <pc:docMk/>
      </pc:docMkLst>
      <pc:sldChg chg="addSp delSp modSp mod">
        <pc:chgData name="Audrey Imes" userId="710c8317-e046-4b76-aa64-59550e8b8b27" providerId="ADAL" clId="{D318C413-28F3-4A3D-9B66-5B336B89AB77}" dt="2025-02-11T22:40:06.774" v="130" actId="14100"/>
        <pc:sldMkLst>
          <pc:docMk/>
          <pc:sldMk cId="0" sldId="259"/>
        </pc:sldMkLst>
        <pc:picChg chg="del">
          <ac:chgData name="Audrey Imes" userId="710c8317-e046-4b76-aa64-59550e8b8b27" providerId="ADAL" clId="{D318C413-28F3-4A3D-9B66-5B336B89AB77}" dt="2025-02-11T22:39:06.651" v="124" actId="478"/>
          <ac:picMkLst>
            <pc:docMk/>
            <pc:sldMk cId="0" sldId="259"/>
            <ac:picMk id="5" creationId="{1E0659C8-2AFF-423C-9D1C-F6A02567EBF0}"/>
          </ac:picMkLst>
        </pc:picChg>
        <pc:picChg chg="add mod">
          <ac:chgData name="Audrey Imes" userId="710c8317-e046-4b76-aa64-59550e8b8b27" providerId="ADAL" clId="{D318C413-28F3-4A3D-9B66-5B336B89AB77}" dt="2025-02-11T22:40:06.774" v="130" actId="14100"/>
          <ac:picMkLst>
            <pc:docMk/>
            <pc:sldMk cId="0" sldId="259"/>
            <ac:picMk id="10" creationId="{39D7DB47-DE61-A827-A7E6-2AF9D36FB0B7}"/>
          </ac:picMkLst>
        </pc:picChg>
      </pc:sldChg>
      <pc:sldChg chg="ord">
        <pc:chgData name="Audrey Imes" userId="710c8317-e046-4b76-aa64-59550e8b8b27" providerId="ADAL" clId="{D318C413-28F3-4A3D-9B66-5B336B89AB77}" dt="2025-02-11T22:46:43.864" v="221"/>
        <pc:sldMkLst>
          <pc:docMk/>
          <pc:sldMk cId="0" sldId="278"/>
        </pc:sldMkLst>
      </pc:sldChg>
      <pc:sldChg chg="addSp delSp modSp mod">
        <pc:chgData name="Audrey Imes" userId="710c8317-e046-4b76-aa64-59550e8b8b27" providerId="ADAL" clId="{D318C413-28F3-4A3D-9B66-5B336B89AB77}" dt="2025-02-12T18:40:51.571" v="253" actId="207"/>
        <pc:sldMkLst>
          <pc:docMk/>
          <pc:sldMk cId="250965274" sldId="448"/>
        </pc:sldMkLst>
        <pc:spChg chg="mod">
          <ac:chgData name="Audrey Imes" userId="710c8317-e046-4b76-aa64-59550e8b8b27" providerId="ADAL" clId="{D318C413-28F3-4A3D-9B66-5B336B89AB77}" dt="2025-02-11T22:36:46.336" v="26" actId="1076"/>
          <ac:spMkLst>
            <pc:docMk/>
            <pc:sldMk cId="250965274" sldId="448"/>
            <ac:spMk id="2" creationId="{28CA629C-47C0-D92A-D918-82D96323EF79}"/>
          </ac:spMkLst>
        </pc:spChg>
        <pc:spChg chg="mod">
          <ac:chgData name="Audrey Imes" userId="710c8317-e046-4b76-aa64-59550e8b8b27" providerId="ADAL" clId="{D318C413-28F3-4A3D-9B66-5B336B89AB77}" dt="2025-02-11T22:33:31.835" v="3" actId="20577"/>
          <ac:spMkLst>
            <pc:docMk/>
            <pc:sldMk cId="250965274" sldId="448"/>
            <ac:spMk id="6" creationId="{83F4052A-6662-C709-81C5-0F840EEF650B}"/>
          </ac:spMkLst>
        </pc:spChg>
        <pc:graphicFrameChg chg="del mod modGraphic">
          <ac:chgData name="Audrey Imes" userId="710c8317-e046-4b76-aa64-59550e8b8b27" providerId="ADAL" clId="{D318C413-28F3-4A3D-9B66-5B336B89AB77}" dt="2025-02-11T22:36:16.154" v="18" actId="478"/>
          <ac:graphicFrameMkLst>
            <pc:docMk/>
            <pc:sldMk cId="250965274" sldId="448"/>
            <ac:graphicFrameMk id="3" creationId="{36D07CFA-E666-DB36-7101-CCE090AD54C3}"/>
          </ac:graphicFrameMkLst>
        </pc:graphicFrameChg>
        <pc:graphicFrameChg chg="add del mod modGraphic">
          <ac:chgData name="Audrey Imes" userId="710c8317-e046-4b76-aa64-59550e8b8b27" providerId="ADAL" clId="{D318C413-28F3-4A3D-9B66-5B336B89AB77}" dt="2025-02-11T22:36:14.494" v="17" actId="478"/>
          <ac:graphicFrameMkLst>
            <pc:docMk/>
            <pc:sldMk cId="250965274" sldId="448"/>
            <ac:graphicFrameMk id="4" creationId="{65718E73-1DC4-E427-2E11-2DF99AF7D04B}"/>
          </ac:graphicFrameMkLst>
        </pc:graphicFrameChg>
        <pc:graphicFrameChg chg="add mod modGraphic">
          <ac:chgData name="Audrey Imes" userId="710c8317-e046-4b76-aa64-59550e8b8b27" providerId="ADAL" clId="{D318C413-28F3-4A3D-9B66-5B336B89AB77}" dt="2025-02-12T18:40:51.571" v="253" actId="207"/>
          <ac:graphicFrameMkLst>
            <pc:docMk/>
            <pc:sldMk cId="250965274" sldId="448"/>
            <ac:graphicFrameMk id="5" creationId="{4C10D758-2FB5-B2E9-4650-ED8560E5C3E7}"/>
          </ac:graphicFrameMkLst>
        </pc:graphicFrameChg>
      </pc:sldChg>
      <pc:sldChg chg="modSp mod">
        <pc:chgData name="Audrey Imes" userId="710c8317-e046-4b76-aa64-59550e8b8b27" providerId="ADAL" clId="{D318C413-28F3-4A3D-9B66-5B336B89AB77}" dt="2025-02-11T22:37:19.417" v="57" actId="20577"/>
        <pc:sldMkLst>
          <pc:docMk/>
          <pc:sldMk cId="4086941606" sldId="2457"/>
        </pc:sldMkLst>
        <pc:spChg chg="mod">
          <ac:chgData name="Audrey Imes" userId="710c8317-e046-4b76-aa64-59550e8b8b27" providerId="ADAL" clId="{D318C413-28F3-4A3D-9B66-5B336B89AB77}" dt="2025-02-11T22:37:19.417" v="57" actId="20577"/>
          <ac:spMkLst>
            <pc:docMk/>
            <pc:sldMk cId="4086941606" sldId="2457"/>
            <ac:spMk id="4" creationId="{A2CD422F-4729-B976-6408-08FC835EEB6E}"/>
          </ac:spMkLst>
        </pc:spChg>
      </pc:sldChg>
      <pc:sldChg chg="add del">
        <pc:chgData name="Audrey Imes" userId="710c8317-e046-4b76-aa64-59550e8b8b27" providerId="ADAL" clId="{D318C413-28F3-4A3D-9B66-5B336B89AB77}" dt="2025-02-11T22:45:32.990" v="215"/>
        <pc:sldMkLst>
          <pc:docMk/>
          <pc:sldMk cId="4180739361" sldId="2469"/>
        </pc:sldMkLst>
      </pc:sldChg>
      <pc:sldChg chg="del">
        <pc:chgData name="Audrey Imes" userId="710c8317-e046-4b76-aa64-59550e8b8b27" providerId="ADAL" clId="{D318C413-28F3-4A3D-9B66-5B336B89AB77}" dt="2025-02-11T22:46:00.635" v="217" actId="47"/>
        <pc:sldMkLst>
          <pc:docMk/>
          <pc:sldMk cId="735162360" sldId="2476"/>
        </pc:sldMkLst>
      </pc:sldChg>
      <pc:sldChg chg="modSp mod modNotesTx">
        <pc:chgData name="Audrey Imes" userId="710c8317-e046-4b76-aa64-59550e8b8b27" providerId="ADAL" clId="{D318C413-28F3-4A3D-9B66-5B336B89AB77}" dt="2025-02-11T22:44:16.462" v="213"/>
        <pc:sldMkLst>
          <pc:docMk/>
          <pc:sldMk cId="3224450998" sldId="2478"/>
        </pc:sldMkLst>
        <pc:spChg chg="mod">
          <ac:chgData name="Audrey Imes" userId="710c8317-e046-4b76-aa64-59550e8b8b27" providerId="ADAL" clId="{D318C413-28F3-4A3D-9B66-5B336B89AB77}" dt="2025-02-11T22:44:07.991" v="212" actId="20577"/>
          <ac:spMkLst>
            <pc:docMk/>
            <pc:sldMk cId="3224450998" sldId="2478"/>
            <ac:spMk id="5" creationId="{00000000-0000-0000-0000-000000000000}"/>
          </ac:spMkLst>
        </pc:spChg>
      </pc:sldChg>
      <pc:sldChg chg="modSp mod">
        <pc:chgData name="Audrey Imes" userId="710c8317-e046-4b76-aa64-59550e8b8b27" providerId="ADAL" clId="{D318C413-28F3-4A3D-9B66-5B336B89AB77}" dt="2025-02-11T22:38:13.066" v="123" actId="20577"/>
        <pc:sldMkLst>
          <pc:docMk/>
          <pc:sldMk cId="2656913139" sldId="2480"/>
        </pc:sldMkLst>
        <pc:spChg chg="mod">
          <ac:chgData name="Audrey Imes" userId="710c8317-e046-4b76-aa64-59550e8b8b27" providerId="ADAL" clId="{D318C413-28F3-4A3D-9B66-5B336B89AB77}" dt="2025-02-11T22:38:13.066" v="123" actId="20577"/>
          <ac:spMkLst>
            <pc:docMk/>
            <pc:sldMk cId="2656913139" sldId="2480"/>
            <ac:spMk id="2" creationId="{C849CA87-D999-5007-CF38-3BEFCF3445F0}"/>
          </ac:spMkLst>
        </pc:spChg>
      </pc:sldChg>
      <pc:sldChg chg="del">
        <pc:chgData name="Audrey Imes" userId="710c8317-e046-4b76-aa64-59550e8b8b27" providerId="ADAL" clId="{D318C413-28F3-4A3D-9B66-5B336B89AB77}" dt="2025-02-11T22:46:06.839" v="218" actId="47"/>
        <pc:sldMkLst>
          <pc:docMk/>
          <pc:sldMk cId="326311084" sldId="2483"/>
        </pc:sldMkLst>
      </pc:sldChg>
      <pc:sldChg chg="addSp delSp modSp mod">
        <pc:chgData name="Audrey Imes" userId="710c8317-e046-4b76-aa64-59550e8b8b27" providerId="ADAL" clId="{D318C413-28F3-4A3D-9B66-5B336B89AB77}" dt="2025-02-11T22:48:06.231" v="252" actId="1076"/>
        <pc:sldMkLst>
          <pc:docMk/>
          <pc:sldMk cId="0" sldId="2580"/>
        </pc:sldMkLst>
        <pc:spChg chg="add mod">
          <ac:chgData name="Audrey Imes" userId="710c8317-e046-4b76-aa64-59550e8b8b27" providerId="ADAL" clId="{D318C413-28F3-4A3D-9B66-5B336B89AB77}" dt="2025-02-11T22:47:35.004" v="241" actId="208"/>
          <ac:spMkLst>
            <pc:docMk/>
            <pc:sldMk cId="0" sldId="2580"/>
            <ac:spMk id="8" creationId="{91587115-2B91-F4FC-F599-6FCE8AF4E28D}"/>
          </ac:spMkLst>
        </pc:spChg>
        <pc:spChg chg="add mod">
          <ac:chgData name="Audrey Imes" userId="710c8317-e046-4b76-aa64-59550e8b8b27" providerId="ADAL" clId="{D318C413-28F3-4A3D-9B66-5B336B89AB77}" dt="2025-02-11T22:48:06.231" v="252" actId="1076"/>
          <ac:spMkLst>
            <pc:docMk/>
            <pc:sldMk cId="0" sldId="2580"/>
            <ac:spMk id="10" creationId="{F758E4EB-D8CB-1A29-8070-3B4FE6576A24}"/>
          </ac:spMkLst>
        </pc:spChg>
        <pc:picChg chg="add mod">
          <ac:chgData name="Audrey Imes" userId="710c8317-e046-4b76-aa64-59550e8b8b27" providerId="ADAL" clId="{D318C413-28F3-4A3D-9B66-5B336B89AB77}" dt="2025-02-11T22:47:54.203" v="247" actId="1076"/>
          <ac:picMkLst>
            <pc:docMk/>
            <pc:sldMk cId="0" sldId="2580"/>
            <ac:picMk id="14" creationId="{EF16BF5E-309F-8689-1569-26D63CED5B3C}"/>
          </ac:picMkLst>
        </pc:picChg>
        <pc:picChg chg="del">
          <ac:chgData name="Audrey Imes" userId="710c8317-e046-4b76-aa64-59550e8b8b27" providerId="ADAL" clId="{D318C413-28F3-4A3D-9B66-5B336B89AB77}" dt="2025-02-11T22:40:11.968" v="131" actId="478"/>
          <ac:picMkLst>
            <pc:docMk/>
            <pc:sldMk cId="0" sldId="2580"/>
            <ac:picMk id="16" creationId="{3D893020-7408-0EBB-D6B2-2594053F8E45}"/>
          </ac:picMkLst>
        </pc:picChg>
      </pc:sldChg>
      <pc:sldChg chg="add">
        <pc:chgData name="Audrey Imes" userId="710c8317-e046-4b76-aa64-59550e8b8b27" providerId="ADAL" clId="{D318C413-28F3-4A3D-9B66-5B336B89AB77}" dt="2025-02-11T22:45:58.709" v="216"/>
        <pc:sldMkLst>
          <pc:docMk/>
          <pc:sldMk cId="1913021201" sldId="2582"/>
        </pc:sldMkLst>
      </pc:sldChg>
      <pc:sldChg chg="modSp add mod">
        <pc:chgData name="Audrey Imes" userId="710c8317-e046-4b76-aa64-59550e8b8b27" providerId="ADAL" clId="{D318C413-28F3-4A3D-9B66-5B336B89AB77}" dt="2025-02-11T22:46:14.716" v="219" actId="1076"/>
        <pc:sldMkLst>
          <pc:docMk/>
          <pc:sldMk cId="3250772849" sldId="2583"/>
        </pc:sldMkLst>
        <pc:spChg chg="mod">
          <ac:chgData name="Audrey Imes" userId="710c8317-e046-4b76-aa64-59550e8b8b27" providerId="ADAL" clId="{D318C413-28F3-4A3D-9B66-5B336B89AB77}" dt="2025-02-11T22:46:14.716" v="219" actId="1076"/>
          <ac:spMkLst>
            <pc:docMk/>
            <pc:sldMk cId="3250772849" sldId="2583"/>
            <ac:spMk id="14" creationId="{9EEA4DD1-D7E1-C9C0-71E3-C591D86969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180" y="0"/>
            <a:ext cx="4160520" cy="367454"/>
          </a:xfrm>
          <a:prstGeom prst="rect">
            <a:avLst/>
          </a:prstGeom>
        </p:spPr>
        <p:txBody>
          <a:bodyPr vert="horz" lIns="91440" tIns="45720" rIns="91440" bIns="45720" rtlCol="0"/>
          <a:lstStyle>
            <a:lvl1pPr algn="r">
              <a:defRPr sz="1200"/>
            </a:lvl1pPr>
          </a:lstStyle>
          <a:p>
            <a:fld id="{B08864F8-B261-48E0-8A22-C63503F18AB4}" type="datetimeFigureOut">
              <a:rPr lang="en-US" smtClean="0"/>
              <a:t>2/12/2025</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120" y="3520441"/>
            <a:ext cx="7680960" cy="288035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8"/>
            <a:ext cx="4160520" cy="3674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180" y="6947748"/>
            <a:ext cx="4160520" cy="367453"/>
          </a:xfrm>
          <a:prstGeom prst="rect">
            <a:avLst/>
          </a:prstGeom>
        </p:spPr>
        <p:txBody>
          <a:bodyPr vert="horz" lIns="91440" tIns="45720" rIns="91440" bIns="45720" rtlCol="0" anchor="b"/>
          <a:lstStyle>
            <a:lvl1pPr algn="r">
              <a:defRPr sz="1200"/>
            </a:lvl1pPr>
          </a:lstStyle>
          <a:p>
            <a:fld id="{24E0ED98-1675-4F62-9E77-B911C6B84A27}" type="slidenum">
              <a:rPr lang="en-US" smtClean="0"/>
              <a:t>‹#›</a:t>
            </a:fld>
            <a:endParaRPr lang="en-US"/>
          </a:p>
        </p:txBody>
      </p:sp>
    </p:spTree>
    <p:extLst>
      <p:ext uri="{BB962C8B-B14F-4D97-AF65-F5344CB8AC3E}">
        <p14:creationId xmlns:p14="http://schemas.microsoft.com/office/powerpoint/2010/main" val="100175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omeninmfg.wufoo.com/forms/x16zt9z60zyeea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24E0ED98-1675-4F62-9E77-B911C6B84A27}" type="slidenum">
              <a:rPr lang="en-US" smtClean="0"/>
              <a:t>1</a:t>
            </a:fld>
            <a:endParaRPr lang="en-US"/>
          </a:p>
        </p:txBody>
      </p:sp>
    </p:spTree>
    <p:extLst>
      <p:ext uri="{BB962C8B-B14F-4D97-AF65-F5344CB8AC3E}">
        <p14:creationId xmlns:p14="http://schemas.microsoft.com/office/powerpoint/2010/main" val="80989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465660"/>
                </a:solidFill>
                <a:latin typeface="Futura" panose="020B0604020202020204" charset="0"/>
              </a:rPr>
              <a:t>Hi everyone! My name is Alana Lesnansky and I am the Program Coordinator for the </a:t>
            </a:r>
            <a:r>
              <a:rPr lang="en-US" err="1">
                <a:solidFill>
                  <a:srgbClr val="465660"/>
                </a:solidFill>
                <a:latin typeface="Futura" panose="020B0604020202020204" charset="0"/>
              </a:rPr>
              <a:t>WiM</a:t>
            </a:r>
            <a:r>
              <a:rPr lang="en-US">
                <a:solidFill>
                  <a:srgbClr val="465660"/>
                </a:solidFill>
                <a:latin typeface="Futura" panose="020B0604020202020204" charset="0"/>
              </a:rPr>
              <a:t> Education Foundation, or </a:t>
            </a:r>
            <a:r>
              <a:rPr lang="en-US" err="1">
                <a:solidFill>
                  <a:srgbClr val="465660"/>
                </a:solidFill>
                <a:latin typeface="Futura" panose="020B0604020202020204" charset="0"/>
              </a:rPr>
              <a:t>WiM</a:t>
            </a:r>
            <a:r>
              <a:rPr lang="en-US">
                <a:solidFill>
                  <a:srgbClr val="465660"/>
                </a:solidFill>
                <a:latin typeface="Futura" panose="020B0604020202020204" charset="0"/>
              </a:rPr>
              <a:t> EF. Thank you so much for having me join you today to tell you a little more about what we are doing over at the Education Foundation. </a:t>
            </a:r>
          </a:p>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10</a:t>
            </a:fld>
            <a:endParaRPr lang="en-US"/>
          </a:p>
        </p:txBody>
      </p:sp>
    </p:spTree>
    <p:extLst>
      <p:ext uri="{BB962C8B-B14F-4D97-AF65-F5344CB8AC3E}">
        <p14:creationId xmlns:p14="http://schemas.microsoft.com/office/powerpoint/2010/main" val="2539643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ts val="2239"/>
              </a:lnSpc>
            </a:pPr>
            <a:r>
              <a:rPr lang="en-US" dirty="0">
                <a:solidFill>
                  <a:srgbClr val="465660"/>
                </a:solidFill>
                <a:latin typeface="Futura" panose="020B0604020202020204" charset="0"/>
              </a:rPr>
              <a:t>The </a:t>
            </a:r>
            <a:r>
              <a:rPr lang="en-US" dirty="0" err="1">
                <a:solidFill>
                  <a:srgbClr val="465660"/>
                </a:solidFill>
                <a:latin typeface="Futura" panose="020B0604020202020204" charset="0"/>
              </a:rPr>
              <a:t>WiMEF</a:t>
            </a:r>
            <a:r>
              <a:rPr lang="en-US" dirty="0">
                <a:solidFill>
                  <a:srgbClr val="465660"/>
                </a:solidFill>
                <a:latin typeface="Futura" panose="020B0604020202020204" charset="0"/>
              </a:rPr>
              <a:t> is the 501c3 nonprofit partner to WiM that was founded in 2016 to provide women with valuable connections, access to career pathways, and best-in-class programming at all stages of their manufacturing careers</a:t>
            </a:r>
          </a:p>
          <a:p>
            <a:pPr lvl="1">
              <a:lnSpc>
                <a:spcPts val="2239"/>
              </a:lnSpc>
            </a:pPr>
            <a:endParaRPr lang="en-US" dirty="0">
              <a:solidFill>
                <a:srgbClr val="465660"/>
              </a:solidFill>
              <a:latin typeface="Futura" panose="020B0604020202020204" charset="0"/>
            </a:endParaRPr>
          </a:p>
          <a:p>
            <a:pPr lvl="1">
              <a:lnSpc>
                <a:spcPts val="2239"/>
              </a:lnSpc>
            </a:pPr>
            <a:r>
              <a:rPr lang="en-US" dirty="0">
                <a:solidFill>
                  <a:srgbClr val="465660"/>
                </a:solidFill>
                <a:latin typeface="Futura" panose="020B0604020202020204" charset="0"/>
              </a:rPr>
              <a:t>We have a variety of programming that includes a monthly speaker series, three cohort-based leadership development programs, and a bi-annual virtual career fair. I will be getting into more detail on each of these programs in the following slides. </a:t>
            </a:r>
          </a:p>
          <a:p>
            <a:pPr lvl="1">
              <a:lnSpc>
                <a:spcPts val="2239"/>
              </a:lnSpc>
            </a:pPr>
            <a:endParaRPr lang="en-US" dirty="0">
              <a:solidFill>
                <a:srgbClr val="465660"/>
              </a:solidFill>
              <a:latin typeface="Futura" panose="020B0604020202020204" charset="0"/>
            </a:endParaRPr>
          </a:p>
          <a:p>
            <a:pPr lvl="1">
              <a:lnSpc>
                <a:spcPts val="2239"/>
              </a:lnSpc>
            </a:pPr>
            <a:r>
              <a:rPr lang="en-US" dirty="0">
                <a:solidFill>
                  <a:srgbClr val="465660"/>
                </a:solidFill>
                <a:latin typeface="Futura" panose="020B0604020202020204" charset="0"/>
              </a:rPr>
              <a:t>Each year, more than 350 women graduate from </a:t>
            </a:r>
            <a:r>
              <a:rPr lang="en-US" dirty="0" err="1">
                <a:solidFill>
                  <a:srgbClr val="465660"/>
                </a:solidFill>
                <a:latin typeface="Futura" panose="020B0604020202020204" charset="0"/>
              </a:rPr>
              <a:t>WiMEF</a:t>
            </a:r>
            <a:r>
              <a:rPr lang="en-US" dirty="0">
                <a:solidFill>
                  <a:srgbClr val="465660"/>
                </a:solidFill>
                <a:latin typeface="Futura" panose="020B0604020202020204" charset="0"/>
              </a:rPr>
              <a:t> leadership development programs, 600 participate in the career fair, and 5,000 join our speaker series. We are so proud to announce that we just reached a huge milestone in 2024  -  m</a:t>
            </a:r>
            <a:r>
              <a:rPr lang="en-US" dirty="0"/>
              <a:t>ore than 1,000 women have now participated in </a:t>
            </a:r>
            <a:r>
              <a:rPr lang="en-US" dirty="0" err="1"/>
              <a:t>WiMEF</a:t>
            </a:r>
            <a:r>
              <a:rPr lang="en-US" dirty="0"/>
              <a:t> leadership development programs, and we look forward to continuing to grow that number. </a:t>
            </a:r>
          </a:p>
        </p:txBody>
      </p:sp>
      <p:sp>
        <p:nvSpPr>
          <p:cNvPr id="4" name="Slide Number Placeholder 3"/>
          <p:cNvSpPr>
            <a:spLocks noGrp="1"/>
          </p:cNvSpPr>
          <p:nvPr>
            <p:ph type="sldNum" sz="quarter" idx="5"/>
          </p:nvPr>
        </p:nvSpPr>
        <p:spPr/>
        <p:txBody>
          <a:bodyPr/>
          <a:lstStyle/>
          <a:p>
            <a:fld id="{447283AA-5CF8-4CE3-9DDB-C0D3E7EEC769}" type="slidenum">
              <a:rPr lang="en-US" smtClean="0"/>
              <a:t>11</a:t>
            </a:fld>
            <a:endParaRPr lang="en-US"/>
          </a:p>
        </p:txBody>
      </p:sp>
    </p:spTree>
    <p:extLst>
      <p:ext uri="{BB962C8B-B14F-4D97-AF65-F5344CB8AC3E}">
        <p14:creationId xmlns:p14="http://schemas.microsoft.com/office/powerpoint/2010/main" val="257322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so excited to be hosting the Virtual Career Fair in partnership with SME on August 14</a:t>
            </a:r>
            <a:r>
              <a:rPr lang="en-US" baseline="30000" dirty="0"/>
              <a:t>th</a:t>
            </a:r>
            <a:r>
              <a:rPr lang="en-US" dirty="0"/>
              <a:t>  2025. This program is</a:t>
            </a:r>
            <a:r>
              <a:rPr lang="en-US" b="0" i="0" dirty="0">
                <a:solidFill>
                  <a:srgbClr val="000000"/>
                </a:solidFill>
                <a:effectLst/>
                <a:highlight>
                  <a:srgbClr val="FFFFFF"/>
                </a:highlight>
                <a:latin typeface="Open Sans" panose="020B0606030504020204" pitchFamily="34" charset="0"/>
              </a:rPr>
              <a:t> the </a:t>
            </a:r>
            <a:r>
              <a:rPr lang="en-US" b="0" i="0" dirty="0" err="1">
                <a:solidFill>
                  <a:srgbClr val="000000"/>
                </a:solidFill>
                <a:effectLst/>
                <a:highlight>
                  <a:srgbClr val="FFFFFF"/>
                </a:highlight>
                <a:latin typeface="Open Sans" panose="020B0606030504020204" pitchFamily="34" charset="0"/>
              </a:rPr>
              <a:t>WiMEFs</a:t>
            </a:r>
            <a:r>
              <a:rPr lang="en-US" b="0" i="0" dirty="0">
                <a:solidFill>
                  <a:srgbClr val="000000"/>
                </a:solidFill>
                <a:effectLst/>
                <a:highlight>
                  <a:srgbClr val="FFFFFF"/>
                </a:highlight>
                <a:latin typeface="Open Sans" panose="020B0606030504020204" pitchFamily="34" charset="0"/>
              </a:rPr>
              <a:t> one and only recruiting event, and provides a streamlined and cost-effective process for employers and job seekers to connect one-on-one from across the country in a convenient, virtual platform. Employers have the opportunity to preview candidate resumes and information, schedule chats and conduct interviews, all while highlighting their company's culture, location and workplace benefits with a customizable booth and spot light add </a:t>
            </a:r>
            <a:r>
              <a:rPr lang="en-US" b="0" i="0" dirty="0" err="1">
                <a:solidFill>
                  <a:srgbClr val="000000"/>
                </a:solidFill>
                <a:effectLst/>
                <a:highlight>
                  <a:srgbClr val="FFFFFF"/>
                </a:highlight>
                <a:latin typeface="Open Sans" panose="020B0606030504020204" pitchFamily="34" charset="0"/>
              </a:rPr>
              <a:t>ons</a:t>
            </a:r>
            <a:r>
              <a:rPr lang="en-US" b="0" i="0" dirty="0">
                <a:solidFill>
                  <a:srgbClr val="000000"/>
                </a:solidFill>
                <a:effectLst/>
                <a:highlight>
                  <a:srgbClr val="FFFFFF"/>
                </a:highlight>
                <a:latin typeface="Open Sans" panose="020B0606030504020204" pitchFamily="34" charset="0"/>
              </a:rPr>
              <a:t>.  Job seekers are able to browse through the virtual booths, showcase their resumes and engage with recruiters from top manufacturing companies for free from the convenience of their own device. </a:t>
            </a:r>
          </a:p>
          <a:p>
            <a:r>
              <a:rPr lang="en-US" b="0" i="0" dirty="0">
                <a:solidFill>
                  <a:srgbClr val="000000"/>
                </a:solidFill>
                <a:effectLst/>
                <a:highlight>
                  <a:srgbClr val="FFFFFF"/>
                </a:highlight>
                <a:latin typeface="Open Sans" panose="020B0606030504020204" pitchFamily="34" charset="0"/>
              </a:rPr>
              <a:t>The career fair takes </a:t>
            </a:r>
            <a:r>
              <a:rPr lang="en-US" b="0" i="0">
                <a:solidFill>
                  <a:srgbClr val="000000"/>
                </a:solidFill>
                <a:effectLst/>
                <a:highlight>
                  <a:srgbClr val="FFFFFF"/>
                </a:highlight>
                <a:latin typeface="Open Sans" panose="020B0606030504020204" pitchFamily="34" charset="0"/>
              </a:rPr>
              <a:t>place August 14</a:t>
            </a:r>
            <a:r>
              <a:rPr lang="en-US" b="0" i="0" baseline="30000">
                <a:solidFill>
                  <a:srgbClr val="000000"/>
                </a:solidFill>
                <a:effectLst/>
                <a:highlight>
                  <a:srgbClr val="FFFFFF"/>
                </a:highlight>
                <a:latin typeface="Open Sans" panose="020B0606030504020204" pitchFamily="34" charset="0"/>
              </a:rPr>
              <a:t>th</a:t>
            </a:r>
            <a:r>
              <a:rPr lang="en-US" b="0" i="0">
                <a:solidFill>
                  <a:srgbClr val="000000"/>
                </a:solidFill>
                <a:effectLst/>
                <a:highlight>
                  <a:srgbClr val="FFFFFF"/>
                </a:highlight>
                <a:latin typeface="Open Sans" panose="020B0606030504020204" pitchFamily="34" charset="0"/>
              </a:rPr>
              <a:t> </a:t>
            </a:r>
            <a:r>
              <a:rPr lang="en-US" b="0" i="0" dirty="0">
                <a:solidFill>
                  <a:srgbClr val="000000"/>
                </a:solidFill>
                <a:effectLst/>
                <a:highlight>
                  <a:srgbClr val="FFFFFF"/>
                </a:highlight>
                <a:latin typeface="Open Sans" panose="020B0606030504020204" pitchFamily="34" charset="0"/>
              </a:rPr>
              <a:t>from 10am-2pm eastern time; but we keep the employer booths and job lists open for 24 hours after the event to give additional time for connections. So if you, your company, or someone you know is interested, please </a:t>
            </a:r>
            <a:r>
              <a:rPr lang="en-US" dirty="0"/>
              <a:t>scan the QR code below to learn more. I’ll also drop 3 links in the chat: 1 for the webpage where you can learn more information, 1 for the employer registration reminder, and one for the job seeker registration. Now for our education programs…</a:t>
            </a:r>
          </a:p>
        </p:txBody>
      </p:sp>
      <p:sp>
        <p:nvSpPr>
          <p:cNvPr id="4" name="Slide Number Placeholder 3"/>
          <p:cNvSpPr>
            <a:spLocks noGrp="1"/>
          </p:cNvSpPr>
          <p:nvPr>
            <p:ph type="sldNum" sz="quarter" idx="5"/>
          </p:nvPr>
        </p:nvSpPr>
        <p:spPr/>
        <p:txBody>
          <a:bodyPr/>
          <a:lstStyle/>
          <a:p>
            <a:fld id="{C85464DB-BA42-4A8F-A56C-0A8617FB8D2C}" type="slidenum">
              <a:rPr lang="en-US" smtClean="0"/>
              <a:t>12</a:t>
            </a:fld>
            <a:endParaRPr lang="en-US"/>
          </a:p>
        </p:txBody>
      </p:sp>
    </p:spTree>
    <p:extLst>
      <p:ext uri="{BB962C8B-B14F-4D97-AF65-F5344CB8AC3E}">
        <p14:creationId xmlns:p14="http://schemas.microsoft.com/office/powerpoint/2010/main" val="39691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a:solidFill>
                  <a:srgbClr val="000000"/>
                </a:solidFill>
                <a:effectLst/>
                <a:highlight>
                  <a:srgbClr val="FFFFFF"/>
                </a:highlight>
                <a:latin typeface="Open Sans" panose="020B0606030504020204" pitchFamily="34" charset="0"/>
              </a:rPr>
              <a:t>We will start with our monthly webinars. The Virtual Learning Series consists of monthly webinars about various industry-related subjects relevant for women who work in manufacturing. They take place live on the second Tuesday of each month at 11 AM EST.  Topics are geared towards cultivating leadership skills, and a carefully selected knowledge expert hosts each webinar. Each webinar includes action-oriented and solution-driven objectives to help participants succeed in the manufacturing sector.</a:t>
            </a:r>
          </a:p>
          <a:p>
            <a:pPr algn="l"/>
            <a:endParaRPr lang="en-US" b="0">
              <a:solidFill>
                <a:srgbClr val="000000"/>
              </a:solidFill>
              <a:effectLst/>
              <a:highlight>
                <a:srgbClr val="FFFFFF"/>
              </a:highlight>
              <a:latin typeface="Open Sans" panose="020B0606030504020204" pitchFamily="34" charset="0"/>
            </a:endParaRPr>
          </a:p>
          <a:p>
            <a:pPr algn="l"/>
            <a:r>
              <a:rPr lang="en-US" b="0">
                <a:solidFill>
                  <a:srgbClr val="000000"/>
                </a:solidFill>
                <a:effectLst/>
                <a:highlight>
                  <a:srgbClr val="FFFFFF"/>
                </a:highlight>
                <a:latin typeface="Open Sans" panose="020B0606030504020204" pitchFamily="34" charset="0"/>
              </a:rPr>
              <a:t>Virtual Learning Series webinars are a free </a:t>
            </a:r>
            <a:r>
              <a:rPr lang="en-US" b="0" err="1">
                <a:solidFill>
                  <a:srgbClr val="000000"/>
                </a:solidFill>
                <a:effectLst/>
                <a:highlight>
                  <a:srgbClr val="FFFFFF"/>
                </a:highlight>
                <a:latin typeface="Open Sans" panose="020B0606030504020204" pitchFamily="34" charset="0"/>
              </a:rPr>
              <a:t>WiM</a:t>
            </a:r>
            <a:r>
              <a:rPr lang="en-US" b="0">
                <a:solidFill>
                  <a:srgbClr val="000000"/>
                </a:solidFill>
                <a:effectLst/>
                <a:highlight>
                  <a:srgbClr val="FFFFFF"/>
                </a:highlight>
                <a:latin typeface="Open Sans" panose="020B0606030504020204" pitchFamily="34" charset="0"/>
              </a:rPr>
              <a:t>-member benefit, made possible through the generosity of </a:t>
            </a:r>
            <a:r>
              <a:rPr lang="en-US" b="0" err="1">
                <a:solidFill>
                  <a:srgbClr val="000000"/>
                </a:solidFill>
                <a:effectLst/>
                <a:highlight>
                  <a:srgbClr val="FFFFFF"/>
                </a:highlight>
                <a:latin typeface="Open Sans" panose="020B0606030504020204" pitchFamily="34" charset="0"/>
              </a:rPr>
              <a:t>Principal</a:t>
            </a:r>
            <a:r>
              <a:rPr lang="en-US" b="0" baseline="30000" err="1">
                <a:solidFill>
                  <a:srgbClr val="000000"/>
                </a:solidFill>
                <a:effectLst/>
                <a:highlight>
                  <a:srgbClr val="FFFFFF"/>
                </a:highlight>
                <a:latin typeface="Open Sans" panose="020B0606030504020204" pitchFamily="34" charset="0"/>
              </a:rPr>
              <a:t>SM</a:t>
            </a:r>
            <a:r>
              <a:rPr lang="en-US" b="0">
                <a:solidFill>
                  <a:srgbClr val="000000"/>
                </a:solidFill>
                <a:effectLst/>
                <a:highlight>
                  <a:srgbClr val="FFFFFF"/>
                </a:highlight>
                <a:latin typeface="Open Sans" panose="020B0606030504020204" pitchFamily="34" charset="0"/>
              </a:rPr>
              <a:t>. </a:t>
            </a:r>
            <a:r>
              <a:rPr lang="en-US" b="0" err="1">
                <a:solidFill>
                  <a:srgbClr val="000000"/>
                </a:solidFill>
                <a:effectLst/>
                <a:highlight>
                  <a:srgbClr val="FFFFFF"/>
                </a:highlight>
                <a:latin typeface="Open Sans" panose="020B0606030504020204" pitchFamily="34" charset="0"/>
              </a:rPr>
              <a:t>WiM</a:t>
            </a:r>
            <a:r>
              <a:rPr lang="en-US" b="0">
                <a:solidFill>
                  <a:srgbClr val="000000"/>
                </a:solidFill>
                <a:effectLst/>
                <a:highlight>
                  <a:srgbClr val="FFFFFF"/>
                </a:highlight>
                <a:latin typeface="Open Sans" panose="020B0606030504020204" pitchFamily="34" charset="0"/>
              </a:rPr>
              <a:t> members are encouraged to register for each learning opportunity (even if you can’t attend live), as all registrants receive a recording of the presentation immediately following each webinar. All webinars are recorded and archived in the Virtual Learning Library where they are available to </a:t>
            </a:r>
            <a:r>
              <a:rPr lang="en-US" b="0" err="1">
                <a:solidFill>
                  <a:srgbClr val="000000"/>
                </a:solidFill>
                <a:effectLst/>
                <a:highlight>
                  <a:srgbClr val="FFFFFF"/>
                </a:highlight>
                <a:latin typeface="Open Sans" panose="020B0606030504020204" pitchFamily="34" charset="0"/>
              </a:rPr>
              <a:t>WiM</a:t>
            </a:r>
            <a:r>
              <a:rPr lang="en-US" b="0">
                <a:solidFill>
                  <a:srgbClr val="000000"/>
                </a:solidFill>
                <a:effectLst/>
                <a:highlight>
                  <a:srgbClr val="FFFFFF"/>
                </a:highlight>
                <a:latin typeface="Open Sans" panose="020B0606030504020204" pitchFamily="34" charset="0"/>
              </a:rPr>
              <a:t> members at any time. These are just some examples of our past presentations. </a:t>
            </a:r>
          </a:p>
          <a:p>
            <a:pPr algn="l"/>
            <a:endParaRPr lang="en-US" b="0">
              <a:solidFill>
                <a:srgbClr val="000000"/>
              </a:solidFill>
              <a:effectLst/>
              <a:highlight>
                <a:srgbClr val="FFFFFF"/>
              </a:highlight>
              <a:latin typeface="Open Sans" panose="020B0606030504020204" pitchFamily="34" charset="0"/>
            </a:endParaRPr>
          </a:p>
          <a:p>
            <a:pPr algn="l"/>
            <a:r>
              <a:rPr lang="en-US" b="0">
                <a:solidFill>
                  <a:srgbClr val="000000"/>
                </a:solidFill>
                <a:effectLst/>
                <a:highlight>
                  <a:srgbClr val="FFFFFF"/>
                </a:highlight>
                <a:latin typeface="Open Sans" panose="020B0606030504020204" pitchFamily="34" charset="0"/>
              </a:rPr>
              <a:t>Our January VLS yesterday was focused on Effective Time Management, and can now be found in the Virtual Library. Join us in February to hear Lori Highby chat about AI in manufacturing. </a:t>
            </a:r>
            <a:endParaRPr lang="en-US"/>
          </a:p>
        </p:txBody>
      </p:sp>
      <p:sp>
        <p:nvSpPr>
          <p:cNvPr id="4" name="Slide Number Placeholder 3"/>
          <p:cNvSpPr>
            <a:spLocks noGrp="1"/>
          </p:cNvSpPr>
          <p:nvPr>
            <p:ph type="sldNum" sz="quarter" idx="5"/>
          </p:nvPr>
        </p:nvSpPr>
        <p:spPr/>
        <p:txBody>
          <a:bodyPr/>
          <a:lstStyle/>
          <a:p>
            <a:fld id="{C85464DB-BA42-4A8F-A56C-0A8617FB8D2C}" type="slidenum">
              <a:rPr lang="en-US" smtClean="0"/>
              <a:t>13</a:t>
            </a:fld>
            <a:endParaRPr lang="en-US"/>
          </a:p>
        </p:txBody>
      </p:sp>
    </p:spTree>
    <p:extLst>
      <p:ext uri="{BB962C8B-B14F-4D97-AF65-F5344CB8AC3E}">
        <p14:creationId xmlns:p14="http://schemas.microsoft.com/office/powerpoint/2010/main" val="289432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also have three different cohort based educational programs. Each program consists of four components: coursework, a skills assessment like </a:t>
            </a:r>
            <a:r>
              <a:rPr lang="en-US" err="1"/>
              <a:t>DiSC</a:t>
            </a:r>
            <a:r>
              <a:rPr lang="en-US"/>
              <a:t> or </a:t>
            </a:r>
            <a:r>
              <a:rPr lang="en-US" err="1"/>
              <a:t>Strengthsfinders</a:t>
            </a:r>
            <a:r>
              <a:rPr lang="en-US"/>
              <a:t>, one-on-one coaching, and peer networking. The programs are specifically designed to support women at various stages throughout their manufacturing careers. </a:t>
            </a:r>
          </a:p>
          <a:p>
            <a:endParaRPr lang="en-US"/>
          </a:p>
          <a:p>
            <a:pPr algn="l"/>
            <a:r>
              <a:rPr lang="en-US" b="0">
                <a:solidFill>
                  <a:srgbClr val="000000"/>
                </a:solidFill>
                <a:effectLst/>
                <a:highlight>
                  <a:srgbClr val="FFFFFF"/>
                </a:highlight>
                <a:latin typeface="Open Sans" panose="020B0606030504020204" pitchFamily="34" charset="0"/>
              </a:rPr>
              <a:t>The </a:t>
            </a:r>
            <a:r>
              <a:rPr lang="en-US" b="1">
                <a:solidFill>
                  <a:srgbClr val="000000"/>
                </a:solidFill>
                <a:effectLst/>
                <a:highlight>
                  <a:srgbClr val="FFFFFF"/>
                </a:highlight>
                <a:latin typeface="Open Sans" panose="020B0606030504020204" pitchFamily="34" charset="0"/>
              </a:rPr>
              <a:t> Women in Production</a:t>
            </a:r>
            <a:r>
              <a:rPr lang="en-US" b="0">
                <a:solidFill>
                  <a:srgbClr val="000000"/>
                </a:solidFill>
                <a:effectLst/>
                <a:highlight>
                  <a:srgbClr val="FFFFFF"/>
                </a:highlight>
                <a:latin typeface="Open Sans" panose="020B0606030504020204" pitchFamily="34" charset="0"/>
              </a:rPr>
              <a:t> program is a 20-week course designed to support the professional development of production, production support, and shop floor employees.  This program is best suited for newer team members or team leaders and/or those who are identified as having leadership potential but limited leadership experience. This is a 100% online program, where participants can learn at their own pace, with a roughly 60-minute time commitment per week. The coursework includes 13 modules based on 28 core competencies that manufacturers look for in their leaders including problem solving, communication skills, negotiation, time management, leadership fundamentals, customer service, emotional intelligence, safety orientation, networking and more. In addition to the online course, the program includes a StrengthsFinder assessment, one-on-one coaching and peer networking, culminating in a graduation ceremony where participants receive a certificate of completion. The next cohort begins in February and then again in June. We are excited to announce that the Women in Production Program is getting a Glow Up! Starting with our February cohort we will have all new presentations. I’ll drop a link to the </a:t>
            </a:r>
            <a:r>
              <a:rPr lang="en-US" b="0" err="1">
                <a:solidFill>
                  <a:srgbClr val="000000"/>
                </a:solidFill>
                <a:effectLst/>
                <a:highlight>
                  <a:srgbClr val="FFFFFF"/>
                </a:highlight>
                <a:latin typeface="Open Sans" panose="020B0606030504020204" pitchFamily="34" charset="0"/>
              </a:rPr>
              <a:t>WiP</a:t>
            </a:r>
            <a:r>
              <a:rPr lang="en-US" b="0">
                <a:solidFill>
                  <a:srgbClr val="000000"/>
                </a:solidFill>
                <a:effectLst/>
                <a:highlight>
                  <a:srgbClr val="FFFFFF"/>
                </a:highlight>
                <a:latin typeface="Open Sans" panose="020B0606030504020204" pitchFamily="34" charset="0"/>
              </a:rPr>
              <a:t> webpage where you can learn more information. Enrollment is now open for the February cohort, and is selling quickly. </a:t>
            </a:r>
          </a:p>
          <a:p>
            <a:pPr algn="l"/>
            <a:endParaRPr lang="en-US" b="0">
              <a:solidFill>
                <a:srgbClr val="000000"/>
              </a:solidFill>
              <a:effectLst/>
              <a:highlight>
                <a:srgbClr val="FFFFFF"/>
              </a:highlight>
              <a:latin typeface="Open Sans" panose="020B0606030504020204" pitchFamily="34" charset="0"/>
            </a:endParaRPr>
          </a:p>
          <a:p>
            <a:pPr algn="l"/>
            <a:r>
              <a:rPr lang="en-US" b="0">
                <a:solidFill>
                  <a:srgbClr val="000000"/>
                </a:solidFill>
                <a:effectLst/>
                <a:highlight>
                  <a:srgbClr val="FFFFFF"/>
                </a:highlight>
                <a:latin typeface="Open Sans" panose="020B0606030504020204" pitchFamily="34" charset="0"/>
              </a:rPr>
              <a:t>The </a:t>
            </a:r>
            <a:r>
              <a:rPr lang="en-US" b="1">
                <a:solidFill>
                  <a:srgbClr val="000000"/>
                </a:solidFill>
                <a:effectLst/>
                <a:highlight>
                  <a:srgbClr val="FFFFFF"/>
                </a:highlight>
                <a:latin typeface="Open Sans" panose="020B0606030504020204" pitchFamily="34" charset="0"/>
              </a:rPr>
              <a:t>Management Development Program</a:t>
            </a:r>
            <a:r>
              <a:rPr lang="en-US" b="0">
                <a:solidFill>
                  <a:srgbClr val="000000"/>
                </a:solidFill>
                <a:effectLst/>
                <a:highlight>
                  <a:srgbClr val="FFFFFF"/>
                </a:highlight>
                <a:latin typeface="Open Sans" panose="020B0606030504020204" pitchFamily="34" charset="0"/>
              </a:rPr>
              <a:t> is geared towards new and aspiring supervisors, managers and team leaders with up to three years of experience. This course is100% virtual, but these are live, interactive sessions (as opposed to the mainly asynchronous approach that </a:t>
            </a:r>
            <a:r>
              <a:rPr lang="en-US" b="0" err="1">
                <a:solidFill>
                  <a:srgbClr val="000000"/>
                </a:solidFill>
                <a:effectLst/>
                <a:highlight>
                  <a:srgbClr val="FFFFFF"/>
                </a:highlight>
                <a:latin typeface="Open Sans" panose="020B0606030504020204" pitchFamily="34" charset="0"/>
              </a:rPr>
              <a:t>EWiP</a:t>
            </a:r>
            <a:r>
              <a:rPr lang="en-US" b="0">
                <a:solidFill>
                  <a:srgbClr val="000000"/>
                </a:solidFill>
                <a:effectLst/>
                <a:highlight>
                  <a:srgbClr val="FFFFFF"/>
                </a:highlight>
                <a:latin typeface="Open Sans" panose="020B0606030504020204" pitchFamily="34" charset="0"/>
              </a:rPr>
              <a:t> takes). Each 90-minute workshop is led by an expert facilitator and encourages active participation, idea sharing and peer interaction. The program supports two cohorts each year, limited to 30 participants each. This limited cohort size fosters a close-knit community of peers, providing a valuable network for ongoing support and career growth in the manufacturing industry even after the program concludes. Our next cohort will be spring of 2025, with registration open now. I will drop a link to the webpage in the chat. </a:t>
            </a:r>
          </a:p>
          <a:p>
            <a:pPr algn="l"/>
            <a:endParaRPr lang="en-US" b="0">
              <a:solidFill>
                <a:srgbClr val="000000"/>
              </a:solidFill>
              <a:effectLst/>
              <a:highlight>
                <a:srgbClr val="FFFFFF"/>
              </a:highlight>
              <a:latin typeface="Open Sans" panose="020B0606030504020204" pitchFamily="34" charset="0"/>
            </a:endParaRPr>
          </a:p>
          <a:p>
            <a:pPr algn="l">
              <a:buFont typeface="Arial" panose="020B0604020202020204" pitchFamily="34" charset="0"/>
              <a:buNone/>
            </a:pPr>
            <a:r>
              <a:rPr lang="en-US" b="0">
                <a:solidFill>
                  <a:srgbClr val="000000"/>
                </a:solidFill>
                <a:effectLst/>
                <a:highlight>
                  <a:srgbClr val="FFFFFF"/>
                </a:highlight>
                <a:latin typeface="Open Sans" panose="020B0606030504020204" pitchFamily="34" charset="0"/>
              </a:rPr>
              <a:t>And last but certainly not least, we have our </a:t>
            </a:r>
            <a:r>
              <a:rPr lang="en-US" b="1">
                <a:solidFill>
                  <a:srgbClr val="000000"/>
                </a:solidFill>
                <a:effectLst/>
                <a:highlight>
                  <a:srgbClr val="FFFFFF"/>
                </a:highlight>
                <a:latin typeface="Open Sans" panose="020B0606030504020204" pitchFamily="34" charset="0"/>
              </a:rPr>
              <a:t>Leadership Institute for Women in STEM and Manufacturing</a:t>
            </a:r>
            <a:r>
              <a:rPr lang="en-US" b="0">
                <a:solidFill>
                  <a:srgbClr val="000000"/>
                </a:solidFill>
                <a:effectLst/>
                <a:highlight>
                  <a:srgbClr val="FFFFFF"/>
                </a:highlight>
                <a:latin typeface="Open Sans" panose="020B0606030504020204" pitchFamily="34" charset="0"/>
              </a:rPr>
              <a:t>. This program is designed in partnership with Case Western Reserve University’s </a:t>
            </a:r>
            <a:r>
              <a:rPr lang="en-US" b="0" err="1">
                <a:solidFill>
                  <a:srgbClr val="000000"/>
                </a:solidFill>
                <a:effectLst/>
                <a:highlight>
                  <a:srgbClr val="FFFFFF"/>
                </a:highlight>
                <a:latin typeface="Open Sans" panose="020B0606030504020204" pitchFamily="34" charset="0"/>
              </a:rPr>
              <a:t>Weatherhead</a:t>
            </a:r>
            <a:r>
              <a:rPr lang="en-US" b="0">
                <a:solidFill>
                  <a:srgbClr val="000000"/>
                </a:solidFill>
                <a:effectLst/>
                <a:highlight>
                  <a:srgbClr val="FFFFFF"/>
                </a:highlight>
                <a:latin typeface="Open Sans" panose="020B0606030504020204" pitchFamily="34" charset="0"/>
              </a:rPr>
              <a:t> school of Management. It is designed for emerging and experienced leaders who have 3+ years of experience and one or more direct or indirect reports, like those who</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Perform in a director or senior manager position</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Head a functional effort (e.g., finance, operations, information technology, etc.) or business department</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Lead a professional services firm, nonprofit organization, or government agency</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Are shifting from a purely technical role to one that's supervisory, or are preparing for a senior leadership position</a:t>
            </a:r>
          </a:p>
          <a:p>
            <a:pPr algn="l">
              <a:buFont typeface="Arial" panose="020B0604020202020204" pitchFamily="34" charset="0"/>
              <a:buNone/>
            </a:pPr>
            <a:r>
              <a:rPr lang="en-US" b="0" i="0">
                <a:solidFill>
                  <a:srgbClr val="000000"/>
                </a:solidFill>
                <a:effectLst/>
                <a:highlight>
                  <a:srgbClr val="FFFFFF"/>
                </a:highlight>
                <a:latin typeface="Open Sans" panose="020B0606030504020204" pitchFamily="34" charset="0"/>
              </a:rPr>
              <a:t>As part of a leadership cohort, participants learn from world-class professors and coaches, build strong relationships with individuals in similar career functions, and develop core skills that create a lasting impact on you and your company. The comprehensive curriculum includes topics ranging from negotiations, influence, and effective communication to managing multiple levels of strategy. The course also includes individualized executive coaching, 360-degree assessments and peer coaching, as well as an Emotional Social Competency Inventory (ESCI) assessment. The next cohort will begin in January of 2025 and registration is now open on our website (I’ll put a link in the chat).</a:t>
            </a:r>
          </a:p>
          <a:p>
            <a:pPr algn="l">
              <a:buFont typeface="Arial" panose="020B0604020202020204" pitchFamily="34" charset="0"/>
              <a:buNone/>
            </a:pPr>
            <a:endParaRPr lang="en-US" b="0" i="0">
              <a:solidFill>
                <a:srgbClr val="000000"/>
              </a:solidFill>
              <a:effectLst/>
              <a:highlight>
                <a:srgbClr val="FFFFFF"/>
              </a:highlight>
              <a:latin typeface="Open Sans" panose="020B0606030504020204" pitchFamily="34" charset="0"/>
            </a:endParaRPr>
          </a:p>
          <a:p>
            <a:pPr algn="l">
              <a:buFont typeface="Arial" panose="020B0604020202020204" pitchFamily="34" charset="0"/>
              <a:buNone/>
            </a:pPr>
            <a:endParaRPr lang="en-US" b="0" i="0">
              <a:solidFill>
                <a:srgbClr val="000000"/>
              </a:solidFill>
              <a:effectLst/>
              <a:highlight>
                <a:srgbClr val="FFFFFF"/>
              </a:highlight>
              <a:latin typeface="Open Sans" panose="020B0606030504020204" pitchFamily="34" charset="0"/>
            </a:endParaRPr>
          </a:p>
          <a:p>
            <a:pPr algn="l">
              <a:buFont typeface="Arial" panose="020B0604020202020204" pitchFamily="34" charset="0"/>
              <a:buNone/>
            </a:pPr>
            <a:r>
              <a:rPr lang="en-US" b="0" i="0">
                <a:solidFill>
                  <a:srgbClr val="000000"/>
                </a:solidFill>
                <a:effectLst/>
                <a:highlight>
                  <a:srgbClr val="FFFFFF"/>
                </a:highlight>
                <a:latin typeface="Open Sans" panose="020B0606030504020204" pitchFamily="34" charset="0"/>
              </a:rPr>
              <a:t>I’ll also drop a link to our Education Programs reminder list where you can sign up for reminders for any of the specific programs and cohorts, or if you’d like to be reminded for all programs.</a:t>
            </a:r>
          </a:p>
          <a:p>
            <a:pPr algn="l"/>
            <a:endParaRPr lang="en-US" b="0">
              <a:solidFill>
                <a:srgbClr val="000000"/>
              </a:solidFill>
              <a:effectLst/>
              <a:highlight>
                <a:srgbClr val="FFFFFF"/>
              </a:highlight>
              <a:latin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14</a:t>
            </a:fld>
            <a:endParaRPr lang="en-US"/>
          </a:p>
        </p:txBody>
      </p:sp>
    </p:spTree>
    <p:extLst>
      <p:ext uri="{BB962C8B-B14F-4D97-AF65-F5344CB8AC3E}">
        <p14:creationId xmlns:p14="http://schemas.microsoft.com/office/powerpoint/2010/main" val="170453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15</a:t>
            </a:fld>
            <a:endParaRPr lang="en-US"/>
          </a:p>
        </p:txBody>
      </p:sp>
    </p:spTree>
    <p:extLst>
      <p:ext uri="{BB962C8B-B14F-4D97-AF65-F5344CB8AC3E}">
        <p14:creationId xmlns:p14="http://schemas.microsoft.com/office/powerpoint/2010/main" val="239204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16</a:t>
            </a:fld>
            <a:endParaRPr lang="en-US"/>
          </a:p>
        </p:txBody>
      </p:sp>
    </p:spTree>
    <p:extLst>
      <p:ext uri="{BB962C8B-B14F-4D97-AF65-F5344CB8AC3E}">
        <p14:creationId xmlns:p14="http://schemas.microsoft.com/office/powerpoint/2010/main" val="375763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spcBef>
                <a:spcPts val="1630"/>
              </a:spcBef>
              <a:defRPr/>
            </a:pPr>
            <a:r>
              <a:rPr kumimoji="0" lang="en-US" sz="2400" b="1" i="0" u="none" strike="noStrike" kern="1200" cap="none" spc="5" normalizeH="0" baseline="0" noProof="0" dirty="0">
                <a:ln>
                  <a:noFill/>
                </a:ln>
                <a:solidFill>
                  <a:srgbClr val="46555F"/>
                </a:solidFill>
                <a:effectLst/>
                <a:uLnTx/>
                <a:uFillTx/>
                <a:latin typeface="Futura PT Book" panose="020B0502020204020303" pitchFamily="34" charset="0"/>
                <a:cs typeface="Arial" panose="020B0604020202020204" pitchFamily="34" charset="0"/>
              </a:rPr>
              <a:t>20 MINUTES TO CONNECT WITH FELLOW MEMBERS</a:t>
            </a:r>
          </a:p>
          <a:p>
            <a:pPr marL="12700" marR="5080">
              <a:spcBef>
                <a:spcPts val="1630"/>
              </a:spcBef>
              <a:defRPr/>
            </a:pPr>
            <a:r>
              <a:rPr lang="en-US" sz="2000" b="1" spc="5" dirty="0">
                <a:solidFill>
                  <a:srgbClr val="46555F"/>
                </a:solidFill>
                <a:latin typeface="Futura PT Book" panose="020B0502020204020303" pitchFamily="34" charset="0"/>
                <a:cs typeface="Arial" panose="020B0604020202020204" pitchFamily="34" charset="0"/>
              </a:rPr>
              <a:t>Individual Introductions</a:t>
            </a:r>
          </a:p>
          <a:p>
            <a:pPr marL="469900" marR="5080" lvl="1">
              <a:spcBef>
                <a:spcPts val="1630"/>
              </a:spcBef>
              <a:defRPr/>
            </a:pPr>
            <a:r>
              <a:rPr lang="en-US" sz="2000" b="1" i="1" spc="5" dirty="0">
                <a:solidFill>
                  <a:srgbClr val="46555F"/>
                </a:solidFill>
                <a:latin typeface="Futura PT Book" panose="020B0502020204020303" pitchFamily="34" charset="0"/>
                <a:cs typeface="Arial" panose="020B0604020202020204" pitchFamily="34" charset="0"/>
              </a:rPr>
              <a:t>Each person shares:</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Name</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Geographic Location</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Current Employer &amp; Role</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One fun (or boring!) fact about your job or life outside of work.</a:t>
            </a:r>
          </a:p>
          <a:p>
            <a:pPr marL="12700" marR="5080">
              <a:spcBef>
                <a:spcPts val="1630"/>
              </a:spcBef>
              <a:defRPr/>
            </a:pPr>
            <a:r>
              <a:rPr lang="en-US" sz="2000" b="1" spc="5" dirty="0">
                <a:solidFill>
                  <a:srgbClr val="46555F"/>
                </a:solidFill>
                <a:latin typeface="Futura PT Book" panose="020B0502020204020303" pitchFamily="34" charset="0"/>
                <a:cs typeface="Arial" panose="020B0604020202020204" pitchFamily="34" charset="0"/>
              </a:rPr>
              <a:t>Group Chat Topics</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Tell the group a bit about your current role and what you enjoy most about it…</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How did you get started in manufacturing or your current field?</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What is one personal or professional goal you hope to achieve with your WiM membership?</a:t>
            </a:r>
          </a:p>
        </p:txBody>
      </p:sp>
      <p:sp>
        <p:nvSpPr>
          <p:cNvPr id="4" name="Slide Number Placeholder 3"/>
          <p:cNvSpPr>
            <a:spLocks noGrp="1"/>
          </p:cNvSpPr>
          <p:nvPr>
            <p:ph type="sldNum" sz="quarter" idx="5"/>
          </p:nvPr>
        </p:nvSpPr>
        <p:spPr/>
        <p:txBody>
          <a:bodyPr/>
          <a:lstStyle/>
          <a:p>
            <a:fld id="{24E0ED98-1675-4F62-9E77-B911C6B84A27}" type="slidenum">
              <a:rPr lang="en-US" smtClean="0"/>
              <a:t>17</a:t>
            </a:fld>
            <a:endParaRPr lang="en-US"/>
          </a:p>
        </p:txBody>
      </p:sp>
    </p:spTree>
    <p:extLst>
      <p:ext uri="{BB962C8B-B14F-4D97-AF65-F5344CB8AC3E}">
        <p14:creationId xmlns:p14="http://schemas.microsoft.com/office/powerpoint/2010/main" val="730910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18</a:t>
            </a:fld>
            <a:endParaRPr lang="en-US"/>
          </a:p>
        </p:txBody>
      </p:sp>
    </p:spTree>
    <p:extLst>
      <p:ext uri="{BB962C8B-B14F-4D97-AF65-F5344CB8AC3E}">
        <p14:creationId xmlns:p14="http://schemas.microsoft.com/office/powerpoint/2010/main" val="1470461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19</a:t>
            </a:fld>
            <a:endParaRPr lang="en-US"/>
          </a:p>
        </p:txBody>
      </p:sp>
    </p:spTree>
    <p:extLst>
      <p:ext uri="{BB962C8B-B14F-4D97-AF65-F5344CB8AC3E}">
        <p14:creationId xmlns:p14="http://schemas.microsoft.com/office/powerpoint/2010/main" val="63016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kumimoji="0" lang="en-US" sz="1200" b="0" i="0" u="none" strike="noStrike" kern="1200" cap="none" spc="5" normalizeH="0" baseline="0" noProof="0">
              <a:ln>
                <a:noFill/>
              </a:ln>
              <a:solidFill>
                <a:srgbClr val="5A6871"/>
              </a:solidFill>
              <a:effectLst/>
              <a:uLnTx/>
              <a:uFillTx/>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a:t>
            </a:fld>
            <a:endParaRPr lang="en-US"/>
          </a:p>
        </p:txBody>
      </p:sp>
    </p:spTree>
    <p:extLst>
      <p:ext uri="{BB962C8B-B14F-4D97-AF65-F5344CB8AC3E}">
        <p14:creationId xmlns:p14="http://schemas.microsoft.com/office/powerpoint/2010/main" val="352246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20</a:t>
            </a:fld>
            <a:endParaRPr lang="en-US"/>
          </a:p>
        </p:txBody>
      </p:sp>
    </p:spTree>
    <p:extLst>
      <p:ext uri="{BB962C8B-B14F-4D97-AF65-F5344CB8AC3E}">
        <p14:creationId xmlns:p14="http://schemas.microsoft.com/office/powerpoint/2010/main" val="4145947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https://www.womeninmanufacturing.org/events/</a:t>
            </a:r>
          </a:p>
        </p:txBody>
      </p:sp>
      <p:sp>
        <p:nvSpPr>
          <p:cNvPr id="4" name="Slide Number Placeholder 3"/>
          <p:cNvSpPr>
            <a:spLocks noGrp="1"/>
          </p:cNvSpPr>
          <p:nvPr>
            <p:ph type="sldNum" sz="quarter" idx="5"/>
          </p:nvPr>
        </p:nvSpPr>
        <p:spPr/>
        <p:txBody>
          <a:bodyPr/>
          <a:lstStyle/>
          <a:p>
            <a:fld id="{24E0ED98-1675-4F62-9E77-B911C6B84A27}" type="slidenum">
              <a:rPr lang="en-US" smtClean="0"/>
              <a:t>21</a:t>
            </a:fld>
            <a:endParaRPr lang="en-US"/>
          </a:p>
        </p:txBody>
      </p:sp>
    </p:spTree>
    <p:extLst>
      <p:ext uri="{BB962C8B-B14F-4D97-AF65-F5344CB8AC3E}">
        <p14:creationId xmlns:p14="http://schemas.microsoft.com/office/powerpoint/2010/main" val="643648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2800" b="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22</a:t>
            </a:fld>
            <a:endParaRPr lang="en-US"/>
          </a:p>
        </p:txBody>
      </p:sp>
    </p:spTree>
    <p:extLst>
      <p:ext uri="{BB962C8B-B14F-4D97-AF65-F5344CB8AC3E}">
        <p14:creationId xmlns:p14="http://schemas.microsoft.com/office/powerpoint/2010/main" val="40825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a:solidFill>
                <a:srgbClr val="000000"/>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23</a:t>
            </a:fld>
            <a:endParaRPr lang="en-US"/>
          </a:p>
        </p:txBody>
      </p:sp>
    </p:spTree>
    <p:extLst>
      <p:ext uri="{BB962C8B-B14F-4D97-AF65-F5344CB8AC3E}">
        <p14:creationId xmlns:p14="http://schemas.microsoft.com/office/powerpoint/2010/main" val="3590743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131313"/>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24</a:t>
            </a:fld>
            <a:endParaRPr lang="en-US"/>
          </a:p>
        </p:txBody>
      </p:sp>
    </p:spTree>
    <p:extLst>
      <p:ext uri="{BB962C8B-B14F-4D97-AF65-F5344CB8AC3E}">
        <p14:creationId xmlns:p14="http://schemas.microsoft.com/office/powerpoint/2010/main" val="6942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https://www.womeninmanufacturing.org/events/wim-101-onboarding-sessions</a:t>
            </a:r>
          </a:p>
        </p:txBody>
      </p:sp>
      <p:sp>
        <p:nvSpPr>
          <p:cNvPr id="4" name="Slide Number Placeholder 3"/>
          <p:cNvSpPr>
            <a:spLocks noGrp="1"/>
          </p:cNvSpPr>
          <p:nvPr>
            <p:ph type="sldNum" sz="quarter" idx="5"/>
          </p:nvPr>
        </p:nvSpPr>
        <p:spPr/>
        <p:txBody>
          <a:bodyPr/>
          <a:lstStyle/>
          <a:p>
            <a:fld id="{24E0ED98-1675-4F62-9E77-B911C6B84A27}" type="slidenum">
              <a:rPr lang="en-US" smtClean="0"/>
              <a:t>25</a:t>
            </a:fld>
            <a:endParaRPr lang="en-US"/>
          </a:p>
        </p:txBody>
      </p:sp>
    </p:spTree>
    <p:extLst>
      <p:ext uri="{BB962C8B-B14F-4D97-AF65-F5344CB8AC3E}">
        <p14:creationId xmlns:p14="http://schemas.microsoft.com/office/powerpoint/2010/main" val="3265472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https://www.linkedin.com/company/women-in-manufacturing/</a:t>
            </a:r>
          </a:p>
        </p:txBody>
      </p:sp>
      <p:sp>
        <p:nvSpPr>
          <p:cNvPr id="4" name="Slide Number Placeholder 3"/>
          <p:cNvSpPr>
            <a:spLocks noGrp="1"/>
          </p:cNvSpPr>
          <p:nvPr>
            <p:ph type="sldNum" sz="quarter" idx="5"/>
          </p:nvPr>
        </p:nvSpPr>
        <p:spPr/>
        <p:txBody>
          <a:bodyPr/>
          <a:lstStyle/>
          <a:p>
            <a:fld id="{24E0ED98-1675-4F62-9E77-B911C6B84A27}" type="slidenum">
              <a:rPr lang="en-US" smtClean="0"/>
              <a:t>26</a:t>
            </a:fld>
            <a:endParaRPr lang="en-US"/>
          </a:p>
        </p:txBody>
      </p:sp>
    </p:spTree>
    <p:extLst>
      <p:ext uri="{BB962C8B-B14F-4D97-AF65-F5344CB8AC3E}">
        <p14:creationId xmlns:p14="http://schemas.microsoft.com/office/powerpoint/2010/main" val="1780331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https://womeninmfg.wufoo.com/forms/x2bx5qp12141u5/</a:t>
            </a:r>
          </a:p>
        </p:txBody>
      </p:sp>
      <p:sp>
        <p:nvSpPr>
          <p:cNvPr id="4" name="Slide Number Placeholder 3"/>
          <p:cNvSpPr>
            <a:spLocks noGrp="1"/>
          </p:cNvSpPr>
          <p:nvPr>
            <p:ph type="sldNum" sz="quarter" idx="5"/>
          </p:nvPr>
        </p:nvSpPr>
        <p:spPr/>
        <p:txBody>
          <a:bodyPr/>
          <a:lstStyle/>
          <a:p>
            <a:fld id="{24E0ED98-1675-4F62-9E77-B911C6B84A27}" type="slidenum">
              <a:rPr lang="en-US" smtClean="0"/>
              <a:t>27</a:t>
            </a:fld>
            <a:endParaRPr lang="en-US"/>
          </a:p>
        </p:txBody>
      </p:sp>
    </p:spTree>
    <p:extLst>
      <p:ext uri="{BB962C8B-B14F-4D97-AF65-F5344CB8AC3E}">
        <p14:creationId xmlns:p14="http://schemas.microsoft.com/office/powerpoint/2010/main" val="200307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WiM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is</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the</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only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national</a:t>
            </a:r>
            <a:r>
              <a:rPr kumimoji="0" lang="en-US" sz="1000" b="0" i="0" u="none" strike="noStrike" kern="1200" cap="none" spc="-3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organization dedicated</a:t>
            </a:r>
            <a:r>
              <a:rPr kumimoji="0" lang="en-US" sz="1000" b="0" i="0" u="none" strike="noStrike" kern="1200" cap="none" spc="4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to</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providing</a:t>
            </a:r>
            <a:r>
              <a:rPr kumimoji="0" lang="en-US" sz="1000" b="0" i="0" u="none" strike="noStrike" kern="1200" cap="none" spc="-2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year-round</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support</a:t>
            </a:r>
            <a:r>
              <a:rPr kumimoji="0" lang="en-US" sz="1000" b="0" i="0" u="none" strike="noStrike" kern="1200" cap="none" spc="-4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to</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women </a:t>
            </a:r>
            <a:r>
              <a:rPr kumimoji="0" lang="en-US" sz="1000" b="0" i="0" u="none" strike="noStrike" kern="1200" cap="none" spc="-20" normalizeH="0" baseline="0" noProof="0">
                <a:ln>
                  <a:noFill/>
                </a:ln>
                <a:solidFill>
                  <a:srgbClr val="5A6871"/>
                </a:solidFill>
                <a:effectLst/>
                <a:uLnTx/>
                <a:uFillTx/>
                <a:latin typeface="Arial" panose="020B0604020202020204" pitchFamily="34" charset="0"/>
                <a:cs typeface="Arial" panose="020B0604020202020204" pitchFamily="34" charset="0"/>
              </a:rPr>
              <a:t>who</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0" normalizeH="0" baseline="0" noProof="0">
                <a:ln>
                  <a:noFill/>
                </a:ln>
                <a:solidFill>
                  <a:srgbClr val="5A6871"/>
                </a:solidFill>
                <a:effectLst/>
                <a:uLnTx/>
                <a:uFillTx/>
                <a:latin typeface="Arial" panose="020B0604020202020204" pitchFamily="34" charset="0"/>
                <a:cs typeface="Arial" panose="020B0604020202020204" pitchFamily="34" charset="0"/>
              </a:rPr>
              <a:t>have</a:t>
            </a:r>
            <a:r>
              <a:rPr kumimoji="0" lang="en-US" sz="1000" b="0" i="0" u="none" strike="noStrike" kern="1200" cap="none" spc="-3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chosen</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a</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career</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in</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the</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manufacturing</a:t>
            </a:r>
            <a:r>
              <a:rPr kumimoji="0" lang="en-US" sz="1000" b="0" i="0" u="none" strike="noStrike" kern="1200" cap="none" spc="-5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industry.</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lang="en-US" sz="1000" b="0" spc="-15">
              <a:solidFill>
                <a:srgbClr val="5A6871"/>
              </a:solidFill>
              <a:latin typeface="Arial" panose="020B0604020202020204" pitchFamily="34" charset="0"/>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2010: Formed as </a:t>
            </a:r>
            <a:r>
              <a:rPr lang="en-US" sz="1200"/>
              <a:t>Women in </a:t>
            </a:r>
            <a:r>
              <a:rPr lang="en-US" sz="1200" err="1"/>
              <a:t>Metalforming</a:t>
            </a:r>
            <a:r>
              <a:rPr lang="en-US" sz="1200"/>
              <a:t>, held first SUMMIT.</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2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2011: Changed name to Women in Manufacturing.</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2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2015: Official 501c6 status.</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2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2016: Established the WiM Education Foundation, 501c3 arm of WiM that powers our leadership development programs.</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Led by 20-person Board of Directors and a staff of twelve.</a:t>
            </a:r>
            <a:endParaRPr lang="en-US" sz="1200" b="0">
              <a:latin typeface="Arial" panose="020B0604020202020204" pitchFamily="34" charset="0"/>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WiM’s mission is to support, promote and inspire women who have chosen a career in the manufacturing industry.</a:t>
            </a:r>
          </a:p>
          <a:p>
            <a:pPr marL="641350" marR="5080" lvl="1" indent="-171450" algn="l" defTabSz="914400" rtl="0" eaLnBrk="1" fontAlgn="auto" latinLnBrk="0" hangingPunct="1">
              <a:lnSpc>
                <a:spcPct val="135000"/>
              </a:lnSpc>
              <a:spcBef>
                <a:spcPts val="1630"/>
              </a:spcBef>
              <a:spcAft>
                <a:spcPts val="0"/>
              </a:spcAft>
              <a:buClrTx/>
              <a:buSzTx/>
              <a:buFont typeface="Arial" panose="020B0604020202020204" pitchFamily="34" charset="0"/>
              <a:buChar char="•"/>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Support women in the industry as they work to advance in their careers and deliver companies effective and powerful resources to recruit, retain and advance their female workforce.</a:t>
            </a:r>
          </a:p>
          <a:p>
            <a:pPr marL="641350" marR="5080" lvl="1" indent="-171450" algn="l" defTabSz="914400" rtl="0" eaLnBrk="1" fontAlgn="auto" latinLnBrk="0" hangingPunct="1">
              <a:lnSpc>
                <a:spcPct val="135000"/>
              </a:lnSpc>
              <a:spcBef>
                <a:spcPts val="1630"/>
              </a:spcBef>
              <a:spcAft>
                <a:spcPts val="0"/>
              </a:spcAft>
              <a:buClrTx/>
              <a:buSzTx/>
              <a:buFont typeface="Arial" panose="020B0604020202020204" pitchFamily="34" charset="0"/>
              <a:buChar char="•"/>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Promote the great accomplishments of women in the industry and highlight modern manufacturing innovations.</a:t>
            </a:r>
          </a:p>
          <a:p>
            <a:pPr marL="641350" marR="5080" lvl="1" indent="-171450" algn="l" defTabSz="914400" rtl="0" eaLnBrk="1" fontAlgn="auto" latinLnBrk="0" hangingPunct="1">
              <a:lnSpc>
                <a:spcPct val="135000"/>
              </a:lnSpc>
              <a:spcBef>
                <a:spcPts val="1630"/>
              </a:spcBef>
              <a:spcAft>
                <a:spcPts val="0"/>
              </a:spcAft>
              <a:buClrTx/>
              <a:buSzTx/>
              <a:buFont typeface="Arial" panose="020B0604020202020204" pitchFamily="34" charset="0"/>
              <a:buChar char="•"/>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Inspire current and future women in manufacturing careers. </a:t>
            </a:r>
          </a:p>
          <a:p>
            <a:endParaRPr lang="en-US"/>
          </a:p>
          <a:p>
            <a:r>
              <a:rPr lang="en-US"/>
              <a:t>Today I’ll cover how you as a member can take advantage of all the benefits available through our organization and provide you with actionable next steps to make the most of your experience in the WiM community!</a:t>
            </a:r>
          </a:p>
        </p:txBody>
      </p:sp>
      <p:sp>
        <p:nvSpPr>
          <p:cNvPr id="4" name="Slide Number Placeholder 3"/>
          <p:cNvSpPr>
            <a:spLocks noGrp="1"/>
          </p:cNvSpPr>
          <p:nvPr>
            <p:ph type="sldNum" sz="quarter" idx="5"/>
          </p:nvPr>
        </p:nvSpPr>
        <p:spPr/>
        <p:txBody>
          <a:bodyPr/>
          <a:lstStyle/>
          <a:p>
            <a:fld id="{24E0ED98-1675-4F62-9E77-B911C6B84A27}" type="slidenum">
              <a:rPr lang="en-US" smtClean="0"/>
              <a:t>3</a:t>
            </a:fld>
            <a:endParaRPr lang="en-US"/>
          </a:p>
        </p:txBody>
      </p:sp>
    </p:spTree>
    <p:extLst>
      <p:ext uri="{BB962C8B-B14F-4D97-AF65-F5344CB8AC3E}">
        <p14:creationId xmlns:p14="http://schemas.microsoft.com/office/powerpoint/2010/main" val="141400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1" marR="31117" indent="0">
              <a:lnSpc>
                <a:spcPct val="150000"/>
              </a:lnSpc>
              <a:spcBef>
                <a:spcPts val="100"/>
              </a:spcBef>
              <a:buFont typeface="+mj-lt"/>
              <a:buNone/>
            </a:pPr>
            <a:r>
              <a:rPr lang="en-US" sz="1600" b="0">
                <a:latin typeface="Futura Book"/>
              </a:rPr>
              <a:t>As a member of WiM, you are now part of a network of more than 31,000 women in manufacturing globally! WiM and our allies in manufacturing. Our membership ranks span all levels and industries within manufacturing, including: </a:t>
            </a:r>
            <a:r>
              <a:rPr lang="en-US" sz="1600">
                <a:solidFill>
                  <a:srgbClr val="455560"/>
                </a:solidFill>
                <a:latin typeface="Arial" panose="020B0604020202020204" pitchFamily="34" charset="0"/>
                <a:cs typeface="Arial" panose="020B0604020202020204" pitchFamily="34" charset="0"/>
              </a:rPr>
              <a:t>Aerospace, Automotive or Transportation, Agriculture, Food and Beverage, Chemicals or Pharmaceuticals – which happen to be the top 5 industries represented amongst </a:t>
            </a:r>
            <a:r>
              <a:rPr lang="en-US" sz="1600" err="1">
                <a:solidFill>
                  <a:srgbClr val="455560"/>
                </a:solidFill>
                <a:latin typeface="Arial" panose="020B0604020202020204" pitchFamily="34" charset="0"/>
                <a:cs typeface="Arial" panose="020B0604020202020204" pitchFamily="34" charset="0"/>
              </a:rPr>
              <a:t>WiM’s</a:t>
            </a:r>
            <a:r>
              <a:rPr lang="en-US" sz="1600">
                <a:solidFill>
                  <a:srgbClr val="455560"/>
                </a:solidFill>
                <a:latin typeface="Arial" panose="020B0604020202020204" pitchFamily="34" charset="0"/>
                <a:cs typeface="Arial" panose="020B0604020202020204" pitchFamily="34" charset="0"/>
              </a:rPr>
              <a:t> individual and corporate member companies. </a:t>
            </a:r>
          </a:p>
          <a:p>
            <a:endParaRPr lang="en-US" sz="1600" b="0">
              <a:latin typeface="Futura Book"/>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69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a:latin typeface="Futura Book"/>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02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LINK - </a:t>
            </a:r>
            <a:r>
              <a:rPr lang="en-US" sz="1200" b="0" spc="-15">
                <a:solidFill>
                  <a:srgbClr val="5A6871"/>
                </a:solidFill>
                <a:latin typeface="Futura PT Book" panose="020B0502020204020303" pitchFamily="34" charset="0"/>
                <a:cs typeface="Arial" panose="020B0604020202020204" pitchFamily="34" charset="0"/>
              </a:rPr>
              <a:t>MOMS LinkedIn Group: https://www.linkedin.com/groups/14348629/</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WLC: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Twice annually, WiM hosts seasonal Leadership Conferences for our Corporate members and their employees. Typically taking place in the Summer and Winter, these events bring together our corporate member community together to discuss how their companies are maximizing their member benefits and creating inclusive working environments for women. Each corporate member can send one company representative to both the Summer and Winter Leadership Conferences for free and additional attendees can be registered for a fee.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MEN AS ALLIES: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b="0" i="0">
                <a:solidFill>
                  <a:srgbClr val="465660"/>
                </a:solidFill>
                <a:effectLst/>
                <a:latin typeface="Roboto" panose="02000000000000000000" pitchFamily="2" charset="0"/>
              </a:rPr>
              <a:t>Men as Allies Conference will serve as a thought-provoking platform for participants to discuss the crucial role of men as allies in the manufacturing industry. Experts in the field will present evidence-based arguments and real-world examples to demonstrate the advantages of diversity, equity, and inclusion in manufacturing. Attendees will learn and discuss strategies and best practices to actively support and champion women in the manufacturing industry, thereby contributing to the creation of lasting change within their organizations.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WEST: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i="0">
                <a:solidFill>
                  <a:srgbClr val="455560"/>
                </a:solidFill>
                <a:effectLst/>
                <a:latin typeface="Futura Bk BT" panose="020B0502020204020303" pitchFamily="34" charset="0"/>
                <a:ea typeface="Roboto" panose="02000000000000000000" pitchFamily="2" charset="0"/>
                <a:cs typeface="Roboto" panose="02000000000000000000" pitchFamily="2" charset="0"/>
              </a:rPr>
              <a:t>WiM West is a regional conference for manufacturing professionals who are navigating the way through their careers—whether it be in production, the C-Suite, or anywhere in between.  WiM Regional Conferences offer attendees industry content from regional thought leaders and manufacturers, as well as opportunities to interact and engage, network with peers in their region. Registration for WiM West will open soon and our team is actively seeking sponsors and speakers for this event. Contact meetings@womeninmfg.org to learn more!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MOMS: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Many </a:t>
            </a:r>
            <a:r>
              <a:rPr lang="en-US">
                <a:solidFill>
                  <a:srgbClr val="455560"/>
                </a:solidFill>
                <a:latin typeface="Futura Bk BT" panose="020B0502020204020303" pitchFamily="34" charset="0"/>
                <a:ea typeface="Calibri" panose="020F0502020204030204" pitchFamily="34" charset="0"/>
                <a:cs typeface="Times New Roman" panose="02020603050405020304" pitchFamily="18" charset="0"/>
              </a:rPr>
              <a:t>members of the WiM community play this dual role in life – manufacturing professional and mom or caregiver. This is why we </a:t>
            </a: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launched our first-ever event dedicated to working moms and caregivers in manufacturing in August 2021. Our most recent Moms in MFG conference took place on June 13 and attracted more than </a:t>
            </a: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700 virtual participants. The agenda included education tracks for both caregivers and employers and popular sessions included </a:t>
            </a:r>
            <a:r>
              <a:rPr lang="en-US" b="0" i="0">
                <a:solidFill>
                  <a:srgbClr val="465660"/>
                </a:solidFill>
                <a:effectLst/>
                <a:highlight>
                  <a:srgbClr val="FFFFFF"/>
                </a:highlight>
                <a:latin typeface="Roboto" panose="02000000000000000000" pitchFamily="2" charset="0"/>
              </a:rPr>
              <a:t>Creating &amp; Leveraging ERGs to Support Moms in Manufacturing</a:t>
            </a: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 and </a:t>
            </a:r>
            <a:r>
              <a:rPr lang="en-US" b="0" i="0">
                <a:solidFill>
                  <a:srgbClr val="465660"/>
                </a:solidFill>
                <a:effectLst/>
                <a:highlight>
                  <a:srgbClr val="FFFFFF"/>
                </a:highlight>
                <a:latin typeface="Roboto" panose="02000000000000000000" pitchFamily="2" charset="0"/>
              </a:rPr>
              <a:t>Empowering Mothers Through Pregnancy &amp; Beyond. The next Moms in MFG conference will be scheduled soon for 2025, but WiM invites all moms and caregivers in MFG to stay connected and share resources and support year-round in our LinkedIn community.</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b="0" i="0">
              <a:solidFill>
                <a:srgbClr val="465660"/>
              </a:solidFill>
              <a:effectLst/>
              <a:highlight>
                <a:srgbClr val="FFFFFF"/>
              </a:highlight>
              <a:latin typeface="Roboto" panose="020000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SUMMIT:</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2,000+ Attendees – LARGEST SUMMIT EVER!</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60+ Breakout Sessions</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5 Keynotes - </a:t>
            </a:r>
            <a:r>
              <a:rPr lang="en-US" b="0" i="0">
                <a:solidFill>
                  <a:srgbClr val="455560"/>
                </a:solidFill>
                <a:effectLst/>
                <a:latin typeface="Arial" panose="020B0604020202020204" pitchFamily="34" charset="0"/>
              </a:rPr>
              <a:t>Sam Rapoport, Senior Director of Diversity, Equity, and Inclusion, National Football League (NFL) </a:t>
            </a:r>
            <a:endParaRPr lang="en-US" sz="1200" b="0">
              <a:solidFill>
                <a:prstClr val="white"/>
              </a:solidFill>
              <a:latin typeface="Futura PT Book" panose="020B0502020204020303" pitchFamily="34" charset="0"/>
            </a:endParaRP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20 Plant Tours</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50+ Exhibitors at the first-ever WiM Expo</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Group rates for Corporate member companies.</a:t>
            </a:r>
          </a:p>
          <a:p>
            <a:pPr marL="165109" marR="31117" algn="l" defTabSz="914446">
              <a:lnSpc>
                <a:spcPct val="150000"/>
              </a:lnSpc>
              <a:spcBef>
                <a:spcPts val="100"/>
              </a:spcBef>
              <a:defRPr/>
            </a:pPr>
            <a:r>
              <a:rPr lang="en-US" b="0" i="0">
                <a:solidFill>
                  <a:srgbClr val="455560"/>
                </a:solidFill>
                <a:effectLst/>
                <a:latin typeface="Arial" panose="020B0604020202020204" pitchFamily="34" charset="0"/>
              </a:rPr>
              <a:t>October 12-14, 2025</a:t>
            </a:r>
            <a:r>
              <a:rPr lang="en-US" sz="1200" b="0" i="0">
                <a:solidFill>
                  <a:prstClr val="white"/>
                </a:solidFill>
                <a:effectLst/>
                <a:latin typeface="Futura PT Book" panose="020B0502020204020303" pitchFamily="34" charset="0"/>
              </a:rPr>
              <a:t> in Chicago, IL</a:t>
            </a:r>
            <a:endParaRPr lang="en-US" sz="1200" b="0">
              <a:solidFill>
                <a:prstClr val="white"/>
              </a:solidFill>
              <a:latin typeface="Futura PT Book" panose="020B05020202040203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37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latin typeface="Arial" panose="020B0604020202020204" pitchFamily="34" charset="0"/>
                <a:cs typeface="Arial" panose="020B0604020202020204" pitchFamily="34" charset="0"/>
              </a:rPr>
              <a:t>WEBSITE - https://www.womeninmanufacturing.org/international-womens-network</a:t>
            </a:r>
          </a:p>
          <a:p>
            <a:endParaRPr lang="en-US" sz="1100" b="0" dirty="0">
              <a:latin typeface="Arial" panose="020B0604020202020204" pitchFamily="34" charset="0"/>
              <a:cs typeface="Arial" panose="020B0604020202020204" pitchFamily="34" charset="0"/>
            </a:endParaRPr>
          </a:p>
          <a:p>
            <a:r>
              <a:rPr lang="en-US" sz="1100" b="0" dirty="0">
                <a:latin typeface="Arial" panose="020B0604020202020204" pitchFamily="34" charset="0"/>
                <a:cs typeface="Arial" panose="020B0604020202020204" pitchFamily="34" charset="0"/>
              </a:rPr>
              <a:t>INTEREST FORM - </a:t>
            </a:r>
            <a:r>
              <a:rPr lang="en-US" sz="1600" dirty="0">
                <a:hlinkClick r:id="rId3" tooltip="https://womeninmfg.wufoo.com/forms/x16zt9z60zyeeah/"/>
              </a:rPr>
              <a:t>https://womeninmfg.wufoo.com/forms/x16zt9z60zyeeah/</a:t>
            </a:r>
            <a:endParaRPr lang="en-US" sz="1100" b="0" dirty="0">
              <a:latin typeface="Arial" panose="020B0604020202020204" pitchFamily="34" charset="0"/>
              <a:cs typeface="Arial" panose="020B0604020202020204" pitchFamily="34" charset="0"/>
            </a:endParaRPr>
          </a:p>
          <a:p>
            <a:endParaRPr lang="en-US" sz="1100" b="0" dirty="0">
              <a:latin typeface="Arial" panose="020B0604020202020204" pitchFamily="34" charset="0"/>
              <a:cs typeface="Arial" panose="020B0604020202020204" pitchFamily="34" charset="0"/>
            </a:endParaRPr>
          </a:p>
          <a:p>
            <a:r>
              <a:rPr lang="en-US" sz="1100" b="0" dirty="0">
                <a:latin typeface="Arial" panose="020B0604020202020204" pitchFamily="34" charset="0"/>
                <a:cs typeface="Arial" panose="020B0604020202020204" pitchFamily="34" charset="0"/>
              </a:rPr>
              <a:t>First IWN event held </a:t>
            </a:r>
            <a:r>
              <a:rPr lang="en-US" sz="1100" b="0" i="0" dirty="0">
                <a:solidFill>
                  <a:srgbClr val="000000"/>
                </a:solidFill>
                <a:effectLst/>
                <a:latin typeface="Arial" panose="020B0604020202020204" pitchFamily="34" charset="0"/>
                <a:cs typeface="Arial" panose="020B0604020202020204" pitchFamily="34" charset="0"/>
              </a:rPr>
              <a:t>March 3, 2023 was held with support from John Deere at their facility in Germany. Since then, the WiM team have traveled to Tokyo, Montenegro Brazil, Barcelona, and Canada to co-host events with corporate members in those regions, with the primary goal of uniting women in the manufacturing industry abroad. These events typically consist of an agenda of speakers from regional manufacturing companies, a tour of the host facility, and conclude with a networking reception. </a:t>
            </a:r>
          </a:p>
          <a:p>
            <a:endParaRPr lang="en-US" sz="1100" b="0" i="0" dirty="0">
              <a:solidFill>
                <a:srgbClr val="000000"/>
              </a:solidFill>
              <a:effectLst/>
              <a:latin typeface="Arial" panose="020B0604020202020204" pitchFamily="34" charset="0"/>
              <a:cs typeface="Arial" panose="020B0604020202020204" pitchFamily="34" charset="0"/>
            </a:endParaRPr>
          </a:p>
          <a:p>
            <a:r>
              <a:rPr lang="en-US" sz="1600" dirty="0"/>
              <a:t>Our next international WiM event will be in Monterrey, Mexico on February 10, 2025, for a co-sponsored tour and networking event with AFL and Donaldson. Registration is now open!</a:t>
            </a:r>
          </a:p>
          <a:p>
            <a:endParaRPr lang="en-US" sz="1600" dirty="0"/>
          </a:p>
          <a:p>
            <a:r>
              <a:rPr lang="en-US" sz="1600" dirty="0"/>
              <a:t>To register for these events, visit the IWN page of our website and if you would like to be kept informed about future IWN events or potentially host one with your company, you can complete the interest form linked on our website on the International Women’s Network page.</a:t>
            </a: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201787A-9C80-4F57-923B-A66B215CE70E}" type="slidenum">
              <a:rPr lang="en-US" smtClean="0"/>
              <a:t>7</a:t>
            </a:fld>
            <a:endParaRPr lang="en-US"/>
          </a:p>
        </p:txBody>
      </p:sp>
    </p:spTree>
    <p:extLst>
      <p:ext uri="{BB962C8B-B14F-4D97-AF65-F5344CB8AC3E}">
        <p14:creationId xmlns:p14="http://schemas.microsoft.com/office/powerpoint/2010/main" val="337730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CHAPTERS: https://www.womeninmanufacturing.org/chapters/wim-chapters</a:t>
            </a:r>
          </a:p>
          <a:p>
            <a:endParaRPr lang="en-US"/>
          </a:p>
          <a:p>
            <a:r>
              <a:rPr lang="en-US"/>
              <a:t>CH EVENTS: https://www.womeninmanufacturing.org/events/chapter-events</a:t>
            </a:r>
          </a:p>
          <a:p>
            <a:endParaRPr lang="en-US"/>
          </a:p>
          <a:p>
            <a:r>
              <a:rPr lang="en-US"/>
              <a:t>In the U.S., WiM Chapters fulfill our mission to support, promote and inspire women in manufacturing on the local level. Current members are eligible to events from ANY chapter at a discount and sometimes for free. Member can also volunteer to join our rapidly growing ranks of 320+ volunteer chapter leaders, who plan events and connect members with opportunities to network and learn locally. Most of our chapters recruit new leaders on an ongoing basis, so there is always an opportunity to lead with WiM. Members can connect with their chapter directly via the leadership page for each chapter or via the Chapter Directory on our website, where members can reach out to the primary contact for each chapter.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510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0">
                <a:latin typeface="Arial" panose="020B0604020202020204" pitchFamily="34" charset="0"/>
                <a:cs typeface="Arial" panose="020B0604020202020204" pitchFamily="34" charset="0"/>
              </a:rPr>
              <a:t>https://www.womeninmanufacturing.org/careers/wim-career-center</a:t>
            </a:r>
          </a:p>
          <a:p>
            <a:pPr algn="l"/>
            <a:endParaRPr lang="en-US" sz="11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latin typeface="Arial" panose="020B0604020202020204" pitchFamily="34" charset="0"/>
                <a:cs typeface="Arial" panose="020B0604020202020204" pitchFamily="34" charset="0"/>
              </a:rPr>
              <a:t>Advancing the careers of women in manufacturing is central to the mission of WiM. Our WiM Works career center and job board supports this aspect of our mission by connecting qualified candidates from the WiM community with manufacturing jobs from our network of corporate member companies. Depending on membership tier, each </a:t>
            </a:r>
            <a:r>
              <a:rPr kumimoji="0" lang="en-US" sz="1100" b="0" i="0" u="none" strike="noStrike" kern="1200" cap="none" spc="0" normalizeH="0" baseline="0" noProof="0">
                <a:ln>
                  <a:noFill/>
                </a:ln>
                <a:solidFill>
                  <a:srgbClr val="5A6871"/>
                </a:solidFill>
                <a:effectLst/>
                <a:uLnTx/>
                <a:uFillTx/>
                <a:latin typeface="Futura Book"/>
                <a:ea typeface="+mn-ea"/>
                <a:cs typeface="+mn-cs"/>
              </a:rPr>
              <a:t>Corporate member company receives a number free posting to the WiM Works job board each year. Contact membership@womeninmfg.org to learn how many free postings your company has currently. Posting a job to WiM Works providers to job poster with access to a</a:t>
            </a:r>
            <a:r>
              <a:rPr lang="en-US" sz="1100" b="0" err="1">
                <a:latin typeface="Arial" panose="020B0604020202020204" pitchFamily="34" charset="0"/>
                <a:cs typeface="Arial" panose="020B0604020202020204" pitchFamily="34" charset="0"/>
              </a:rPr>
              <a:t>pplicant</a:t>
            </a:r>
            <a:r>
              <a:rPr lang="en-US" sz="1100" b="0">
                <a:latin typeface="Arial" panose="020B0604020202020204" pitchFamily="34" charset="0"/>
                <a:cs typeface="Arial" panose="020B0604020202020204" pitchFamily="34" charset="0"/>
              </a:rPr>
              <a:t> tracking, an internal messaging system that automatically stores messages sent from the job seeker in the candidates’ file, and resources like templates for job postings, pre-screen filters and automatic letters and notifications to candidates.</a:t>
            </a:r>
          </a:p>
          <a:p>
            <a:pPr algn="l"/>
            <a:endParaRPr lang="en-US" sz="11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CD593-E2D5-459A-87CA-B238F2659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81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54760" y="594182"/>
            <a:ext cx="8427085" cy="2952115"/>
          </a:xfrm>
          <a:prstGeom prst="rect">
            <a:avLst/>
          </a:prstGeom>
        </p:spPr>
        <p:txBody>
          <a:bodyPr wrap="square" lIns="0" tIns="0" rIns="0" bIns="0">
            <a:spAutoFit/>
          </a:bodyPr>
          <a:lstStyle>
            <a:lvl1pPr>
              <a:defRPr sz="9600" b="1" i="0">
                <a:solidFill>
                  <a:schemeClr val="bg1"/>
                </a:solidFill>
                <a:latin typeface="Arial"/>
                <a:cs typeface="Arial"/>
              </a:defRPr>
            </a:lvl1pPr>
          </a:lstStyle>
          <a:p>
            <a:endParaRPr/>
          </a:p>
        </p:txBody>
      </p:sp>
      <p:sp>
        <p:nvSpPr>
          <p:cNvPr id="3" name="Holder 3"/>
          <p:cNvSpPr>
            <a:spLocks noGrp="1"/>
          </p:cNvSpPr>
          <p:nvPr>
            <p:ph type="subTitle" idx="4"/>
          </p:nvPr>
        </p:nvSpPr>
        <p:spPr>
          <a:xfrm>
            <a:off x="854760" y="3533089"/>
            <a:ext cx="7945755" cy="1854835"/>
          </a:xfrm>
          <a:prstGeom prst="rect">
            <a:avLst/>
          </a:prstGeom>
        </p:spPr>
        <p:txBody>
          <a:bodyPr wrap="square" lIns="0" tIns="0" rIns="0" bIns="0">
            <a:spAutoFit/>
          </a:bodyPr>
          <a:lstStyle>
            <a:lvl1pPr>
              <a:defRPr sz="6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54760" y="594182"/>
            <a:ext cx="8427085" cy="2952115"/>
          </a:xfrm>
          <a:prstGeom prst="rect">
            <a:avLst/>
          </a:prstGeom>
        </p:spPr>
        <p:txBody>
          <a:bodyPr wrap="square" lIns="0" tIns="0" rIns="0" bIns="0">
            <a:spAutoFit/>
          </a:bodyPr>
          <a:lstStyle>
            <a:lvl1pPr>
              <a:defRPr sz="9600" b="1" i="0">
                <a:solidFill>
                  <a:schemeClr val="bg1"/>
                </a:solidFill>
                <a:latin typeface="Arial"/>
                <a:cs typeface="Arial"/>
              </a:defRPr>
            </a:lvl1pPr>
          </a:lstStyle>
          <a:p>
            <a:endParaRPr/>
          </a:p>
        </p:txBody>
      </p:sp>
      <p:sp>
        <p:nvSpPr>
          <p:cNvPr id="3" name="Holder 3"/>
          <p:cNvSpPr>
            <a:spLocks noGrp="1"/>
          </p:cNvSpPr>
          <p:nvPr>
            <p:ph type="subTitle" idx="4"/>
          </p:nvPr>
        </p:nvSpPr>
        <p:spPr>
          <a:xfrm>
            <a:off x="854760" y="3533089"/>
            <a:ext cx="7945755" cy="1854835"/>
          </a:xfrm>
          <a:prstGeom prst="rect">
            <a:avLst/>
          </a:prstGeom>
        </p:spPr>
        <p:txBody>
          <a:bodyPr wrap="square" lIns="0" tIns="0" rIns="0" bIns="0">
            <a:spAutoFit/>
          </a:bodyPr>
          <a:lstStyle>
            <a:lvl1pPr>
              <a:defRPr sz="6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693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76CA-393A-F2F7-A758-8D76EA481E72}"/>
              </a:ext>
            </a:extLst>
          </p:cNvPr>
          <p:cNvSpPr>
            <a:spLocks noGrp="1"/>
          </p:cNvSpPr>
          <p:nvPr>
            <p:ph type="dt" sz="half" idx="10"/>
          </p:nvPr>
        </p:nvSpPr>
        <p:spPr/>
        <p:txBody>
          <a:bodyPr/>
          <a:lstStyle/>
          <a:p>
            <a:fld id="{6B6ED218-410A-4C9F-AD5C-D7ECB93859D9}" type="datetimeFigureOut">
              <a:rPr lang="en-US" smtClean="0"/>
              <a:t>2/12/2025</a:t>
            </a:fld>
            <a:endParaRPr lang="en-US"/>
          </a:p>
        </p:txBody>
      </p:sp>
      <p:sp>
        <p:nvSpPr>
          <p:cNvPr id="3" name="Footer Placeholder 2">
            <a:extLst>
              <a:ext uri="{FF2B5EF4-FFF2-40B4-BE49-F238E27FC236}">
                <a16:creationId xmlns:a16="http://schemas.microsoft.com/office/drawing/2014/main" id="{89EC6E58-B3D8-AB27-43A6-0ED6F0341B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F501B-D9AB-EB25-3D16-878B1291D69A}"/>
              </a:ext>
            </a:extLst>
          </p:cNvPr>
          <p:cNvSpPr>
            <a:spLocks noGrp="1"/>
          </p:cNvSpPr>
          <p:nvPr>
            <p:ph type="sldNum" sz="quarter" idx="12"/>
          </p:nvPr>
        </p:nvSpPr>
        <p:spPr/>
        <p:txBody>
          <a:bodyPr/>
          <a:lstStyle/>
          <a:p>
            <a:fld id="{E1A95A69-3268-4DB6-A9EE-6A142AF3E4EF}" type="slidenum">
              <a:rPr lang="en-US" smtClean="0"/>
              <a:t>‹#›</a:t>
            </a:fld>
            <a:endParaRPr lang="en-US"/>
          </a:p>
        </p:txBody>
      </p:sp>
    </p:spTree>
    <p:extLst>
      <p:ext uri="{BB962C8B-B14F-4D97-AF65-F5344CB8AC3E}">
        <p14:creationId xmlns:p14="http://schemas.microsoft.com/office/powerpoint/2010/main" val="179038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952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800" b="0" i="0">
                <a:solidFill>
                  <a:srgbClr val="46545F"/>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1826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673130" y="1769628"/>
            <a:ext cx="3594100" cy="3927475"/>
          </a:xfrm>
          <a:prstGeom prst="rect">
            <a:avLst/>
          </a:prstGeom>
        </p:spPr>
        <p:txBody>
          <a:bodyPr wrap="square" lIns="0" tIns="0" rIns="0" bIns="0">
            <a:spAutoFit/>
          </a:bodyPr>
          <a:lstStyle>
            <a:lvl1pPr>
              <a:defRPr sz="3200" b="1" i="0">
                <a:solidFill>
                  <a:srgbClr val="B3BB35"/>
                </a:solidFill>
                <a:latin typeface="Century Gothic"/>
                <a:cs typeface="Century Gothic"/>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48088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69698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7186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C2D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C2D2C"/>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296B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2C2D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7D53-D8CF-4EDD-8DEF-C127C7F28968}"/>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516AE315-2059-4938-9B37-6E94D4EEA6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0553BBDF-9404-4893-B773-FD43724AA459}"/>
              </a:ext>
            </a:extLst>
          </p:cNvPr>
          <p:cNvSpPr>
            <a:spLocks noGrp="1"/>
          </p:cNvSpPr>
          <p:nvPr>
            <p:ph type="dt" sz="half" idx="10"/>
          </p:nvPr>
        </p:nvSpPr>
        <p:spPr/>
        <p:txBody>
          <a:bodyPr/>
          <a:lstStyle/>
          <a:p>
            <a:fld id="{8FAFB76A-D74E-4731-8E7A-F9CA3055F56D}" type="datetime1">
              <a:rPr lang="id-ID" smtClean="0"/>
              <a:t>12/02/2025</a:t>
            </a:fld>
            <a:endParaRPr lang="id-ID"/>
          </a:p>
        </p:txBody>
      </p:sp>
      <p:sp>
        <p:nvSpPr>
          <p:cNvPr id="5" name="Footer Placeholder 4">
            <a:extLst>
              <a:ext uri="{FF2B5EF4-FFF2-40B4-BE49-F238E27FC236}">
                <a16:creationId xmlns:a16="http://schemas.microsoft.com/office/drawing/2014/main" id="{CE104D75-3166-405F-BC63-1B01A72BE99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2C39388F-61D2-4D5B-92D9-1B867546AA11}"/>
              </a:ext>
            </a:extLst>
          </p:cNvPr>
          <p:cNvSpPr>
            <a:spLocks noGrp="1"/>
          </p:cNvSpPr>
          <p:nvPr>
            <p:ph type="sldNum" sz="quarter" idx="12"/>
          </p:nvPr>
        </p:nvSpPr>
        <p:spPr/>
        <p:txBody>
          <a:bodyPr/>
          <a:lstStyle/>
          <a:p>
            <a:fld id="{9FE7C251-D6ED-4C4E-A362-F0251D2345FB}" type="slidenum">
              <a:rPr lang="id-ID" smtClean="0"/>
              <a:t>‹#›</a:t>
            </a:fld>
            <a:endParaRPr lang="id-ID"/>
          </a:p>
        </p:txBody>
      </p:sp>
    </p:spTree>
    <p:extLst>
      <p:ext uri="{BB962C8B-B14F-4D97-AF65-F5344CB8AC3E}">
        <p14:creationId xmlns:p14="http://schemas.microsoft.com/office/powerpoint/2010/main" val="233032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CBB8C4-5388-AA4C-A8EC-E72B29E14FF4}"/>
              </a:ext>
            </a:extLst>
          </p:cNvPr>
          <p:cNvPicPr>
            <a:picLocks noChangeAspect="1"/>
          </p:cNvPicPr>
          <p:nvPr userDrawn="1"/>
        </p:nvPicPr>
        <p:blipFill rotWithShape="1">
          <a:blip r:embed="rId2"/>
          <a:srcRect l="9892" t="40580" r="11057" b="39346"/>
          <a:stretch/>
        </p:blipFill>
        <p:spPr>
          <a:xfrm>
            <a:off x="4328160" y="5110843"/>
            <a:ext cx="7863840" cy="1543050"/>
          </a:xfrm>
          <a:prstGeom prst="rect">
            <a:avLst/>
          </a:prstGeom>
        </p:spPr>
      </p:pic>
    </p:spTree>
    <p:extLst>
      <p:ext uri="{BB962C8B-B14F-4D97-AF65-F5344CB8AC3E}">
        <p14:creationId xmlns:p14="http://schemas.microsoft.com/office/powerpoint/2010/main" val="281773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5CF-2D75-4D67-B31D-A278CAF9F6DE}"/>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4EC11B33-BF5F-420B-B539-C0F78C3CE3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733ABA4E-9C03-4C2E-8C6F-DD669289A6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37C5F5C0-A60D-44D2-B748-E2134C9275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7ADAAF-E701-4A18-9D1C-C0E6D198DB17}" type="datetime1">
              <a:rPr kumimoji="0" lang="id-ID" sz="1200" b="0" i="0" u="none" strike="noStrike" kern="1200" cap="none" spc="0" normalizeH="0" baseline="0" noProof="0" smtClean="0">
                <a:ln>
                  <a:noFill/>
                </a:ln>
                <a:solidFill>
                  <a:srgbClr val="46566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12/02/2025</a:t>
            </a:fld>
            <a:endParaRPr kumimoji="0" lang="id-ID" sz="1200" b="0" i="0" u="none" strike="noStrike" kern="1200" cap="none" spc="0" normalizeH="0" baseline="0" noProof="0">
              <a:ln>
                <a:noFill/>
              </a:ln>
              <a:solidFill>
                <a:srgbClr val="465660">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32EB56CD-1ABD-44C1-8235-9871EA275D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srgbClr val="465660">
                  <a:tint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7095EB39-589C-4B2A-AEC2-81A298C3A2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7C251-D6ED-4C4E-A362-F0251D2345FB}" type="slidenum">
              <a:rPr kumimoji="0" lang="id-ID" sz="1200" b="0" i="0" u="none" strike="noStrike" kern="1200" cap="none" spc="0" normalizeH="0" baseline="0" noProof="0" smtClean="0">
                <a:ln>
                  <a:noFill/>
                </a:ln>
                <a:solidFill>
                  <a:srgbClr val="46566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srgbClr val="46566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690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3104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7691" y="671271"/>
            <a:ext cx="5269865" cy="697230"/>
          </a:xfrm>
          <a:prstGeom prst="rect">
            <a:avLst/>
          </a:prstGeom>
        </p:spPr>
        <p:txBody>
          <a:bodyPr wrap="square" lIns="0" tIns="0" rIns="0" bIns="0">
            <a:spAutoFit/>
          </a:bodyPr>
          <a:lstStyle>
            <a:lvl1pPr>
              <a:defRPr sz="4400" b="0" i="0">
                <a:solidFill>
                  <a:srgbClr val="2C2D2C"/>
                </a:solidFill>
                <a:latin typeface="Arial"/>
                <a:cs typeface="Arial"/>
              </a:defRPr>
            </a:lvl1pPr>
          </a:lstStyle>
          <a:p>
            <a:endParaRPr/>
          </a:p>
        </p:txBody>
      </p:sp>
      <p:sp>
        <p:nvSpPr>
          <p:cNvPr id="3" name="Holder 3"/>
          <p:cNvSpPr>
            <a:spLocks noGrp="1"/>
          </p:cNvSpPr>
          <p:nvPr>
            <p:ph type="body" idx="1"/>
          </p:nvPr>
        </p:nvSpPr>
        <p:spPr>
          <a:xfrm>
            <a:off x="583742" y="1166367"/>
            <a:ext cx="8147050" cy="173926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4FD49-616F-47E7-B8E8-BA280F0148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06E0175A-8F32-4889-A452-9D6223F20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90094DD-2C2E-420B-BD34-26A2583AF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56CCA-C290-4B20-A377-A0E6E642C177}" type="datetime1">
              <a:rPr lang="id-ID" smtClean="0"/>
              <a:t>12/02/2025</a:t>
            </a:fld>
            <a:endParaRPr lang="id-ID"/>
          </a:p>
        </p:txBody>
      </p:sp>
      <p:sp>
        <p:nvSpPr>
          <p:cNvPr id="5" name="Footer Placeholder 4">
            <a:extLst>
              <a:ext uri="{FF2B5EF4-FFF2-40B4-BE49-F238E27FC236}">
                <a16:creationId xmlns:a16="http://schemas.microsoft.com/office/drawing/2014/main" id="{383CF39A-FC24-4129-9F69-770B51B24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58D89A59-76DC-4C87-9D92-DFDABA62F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7C251-D6ED-4C4E-A362-F0251D2345FB}" type="slidenum">
              <a:rPr lang="id-ID" smtClean="0"/>
              <a:t>‹#›</a:t>
            </a:fld>
            <a:endParaRPr lang="id-ID"/>
          </a:p>
        </p:txBody>
      </p:sp>
    </p:spTree>
    <p:extLst>
      <p:ext uri="{BB962C8B-B14F-4D97-AF65-F5344CB8AC3E}">
        <p14:creationId xmlns:p14="http://schemas.microsoft.com/office/powerpoint/2010/main" val="4292007051"/>
      </p:ext>
    </p:extLst>
  </p:cSld>
  <p:clrMap bg1="lt1" tx1="dk1" bg2="lt2" tx2="dk2" accent1="accent1" accent2="accent2" accent3="accent3" accent4="accent4" accent5="accent5" accent6="accent6" hlink="hlink" folHlink="folHlink"/>
  <p:sldLayoutIdLst>
    <p:sldLayoutId id="2147483712" r:id="rId1"/>
    <p:sldLayoutId id="2147483716" r:id="rId2"/>
    <p:sldLayoutId id="2147483717" r:id="rId3"/>
    <p:sldLayoutId id="2147483724" r:id="rId4"/>
    <p:sldLayoutId id="2147483726" r:id="rId5"/>
    <p:sldLayoutId id="214748372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0491" y="1264161"/>
            <a:ext cx="5579110" cy="513714"/>
          </a:xfrm>
          <a:prstGeom prst="rect">
            <a:avLst/>
          </a:prstGeom>
        </p:spPr>
        <p:txBody>
          <a:bodyPr wrap="square" lIns="0" tIns="0" rIns="0" bIns="0">
            <a:spAutoFit/>
          </a:bodyPr>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body" idx="1"/>
          </p:nvPr>
        </p:nvSpPr>
        <p:spPr>
          <a:xfrm>
            <a:off x="380263" y="1756413"/>
            <a:ext cx="10671175" cy="2075814"/>
          </a:xfrm>
          <a:prstGeom prst="rect">
            <a:avLst/>
          </a:prstGeom>
        </p:spPr>
        <p:txBody>
          <a:bodyPr wrap="square" lIns="0" tIns="0" rIns="0" bIns="0">
            <a:spAutoFit/>
          </a:bodyPr>
          <a:lstStyle>
            <a:lvl1pPr>
              <a:defRPr sz="1800" b="0" i="0">
                <a:solidFill>
                  <a:srgbClr val="46545F"/>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4355676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hyperlink" Target="https://www.womeninmanufacturing.org/events/chapter-events" TargetMode="Externa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hyperlink" Target="https://www.womeninmanufacturing.org/virtual-learn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hyperlink" Target="https://www.womeninmanufacturing.org/virtual-learning-series-library" TargetMode="Externa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womeninmanufacturing.org/hear-her-story-podcas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hyperlink" Target="https://www.womeninmanufacturing.org/events/wim-member-town-hall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hyperlink" Target="https://womeninmfg.wufoo.com/forms/x2bx5qp12141u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omeninmfg.wufoo.com/forms/x16zt9z60zyeeah/" TargetMode="External"/><Relationship Id="rId5" Type="http://schemas.openxmlformats.org/officeDocument/2006/relationships/image" Target="../media/image14.png"/><Relationship Id="rId4" Type="http://schemas.openxmlformats.org/officeDocument/2006/relationships/hyperlink" Target="https://www.womeninmanufacturing.org/international-womens-networ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omeninmanufacturing.org/chapters/wim-chapters"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hyperlink" Target="https://www.womeninmanufacturing.org/careers/wim-career-cente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9" name="object 9"/>
          <p:cNvSpPr txBox="1">
            <a:spLocks noGrp="1"/>
          </p:cNvSpPr>
          <p:nvPr>
            <p:ph type="ctrTitle"/>
          </p:nvPr>
        </p:nvSpPr>
        <p:spPr>
          <a:xfrm>
            <a:off x="0" y="4412146"/>
            <a:ext cx="12189460" cy="1782539"/>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11500" spc="300">
                <a:latin typeface="Futura PT Bold" panose="020B0902020204020203" pitchFamily="34" charset="0"/>
              </a:rPr>
              <a:t>WELCOME</a:t>
            </a:r>
            <a:endParaRPr spc="300">
              <a:latin typeface="Futura PT Bold" panose="020B0902020204020203" pitchFamily="34" charset="0"/>
            </a:endParaRPr>
          </a:p>
        </p:txBody>
      </p:sp>
      <p:pic>
        <p:nvPicPr>
          <p:cNvPr id="11" name="Picture 10" descr="A white and green sign with grey text&#10;&#10;Description automatically generated">
            <a:extLst>
              <a:ext uri="{FF2B5EF4-FFF2-40B4-BE49-F238E27FC236}">
                <a16:creationId xmlns:a16="http://schemas.microsoft.com/office/drawing/2014/main" id="{DDDF015E-BE37-D31E-DDBB-1829E58BC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 y="0"/>
            <a:ext cx="12185704" cy="40619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1088486"/>
            <a:chOff x="0" y="0"/>
            <a:chExt cx="4816593" cy="430019"/>
          </a:xfrm>
          <a:solidFill>
            <a:srgbClr val="455560"/>
          </a:solidFill>
        </p:grpSpPr>
        <p:sp>
          <p:nvSpPr>
            <p:cNvPr id="3" name="Freeform 3"/>
            <p:cNvSpPr/>
            <p:nvPr/>
          </p:nvSpPr>
          <p:spPr>
            <a:xfrm>
              <a:off x="0" y="0"/>
              <a:ext cx="4816592" cy="430019"/>
            </a:xfrm>
            <a:custGeom>
              <a:avLst/>
              <a:gdLst/>
              <a:ahLst/>
              <a:cxnLst/>
              <a:rect l="l" t="t" r="r" b="b"/>
              <a:pathLst>
                <a:path w="4816592" h="430019">
                  <a:moveTo>
                    <a:pt x="0" y="0"/>
                  </a:moveTo>
                  <a:lnTo>
                    <a:pt x="4816592" y="0"/>
                  </a:lnTo>
                  <a:lnTo>
                    <a:pt x="4816592" y="430019"/>
                  </a:lnTo>
                  <a:lnTo>
                    <a:pt x="0" y="430019"/>
                  </a:lnTo>
                  <a:close/>
                </a:path>
              </a:pathLst>
            </a:custGeom>
            <a:grpFill/>
          </p:spPr>
          <p:txBody>
            <a:bodyPr/>
            <a:lstStyle/>
            <a:p>
              <a:endParaRPr lang="en-US" sz="1200"/>
            </a:p>
          </p:txBody>
        </p:sp>
        <p:sp>
          <p:nvSpPr>
            <p:cNvPr id="4" name="TextBox 4"/>
            <p:cNvSpPr txBox="1"/>
            <p:nvPr/>
          </p:nvSpPr>
          <p:spPr>
            <a:xfrm>
              <a:off x="0" y="-38100"/>
              <a:ext cx="4816593" cy="468119"/>
            </a:xfrm>
            <a:prstGeom prst="rect">
              <a:avLst/>
            </a:prstGeom>
            <a:grpFill/>
          </p:spPr>
          <p:txBody>
            <a:bodyPr lIns="33867" tIns="33867" rIns="33867" bIns="33867" rtlCol="0" anchor="ctr"/>
            <a:lstStyle/>
            <a:p>
              <a:pPr algn="ctr">
                <a:lnSpc>
                  <a:spcPts val="1773"/>
                </a:lnSpc>
              </a:pPr>
              <a:endParaRPr sz="1200"/>
            </a:p>
          </p:txBody>
        </p:sp>
      </p:grpSp>
      <p:grpSp>
        <p:nvGrpSpPr>
          <p:cNvPr id="5" name="Group 5"/>
          <p:cNvGrpSpPr/>
          <p:nvPr/>
        </p:nvGrpSpPr>
        <p:grpSpPr>
          <a:xfrm>
            <a:off x="480161" y="0"/>
            <a:ext cx="1086139" cy="259220"/>
            <a:chOff x="0" y="0"/>
            <a:chExt cx="429092" cy="102408"/>
          </a:xfrm>
          <a:solidFill>
            <a:srgbClr val="B3BC35"/>
          </a:solidFill>
        </p:grpSpPr>
        <p:sp>
          <p:nvSpPr>
            <p:cNvPr id="6" name="Freeform 6"/>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grpFill/>
          </p:spPr>
          <p:txBody>
            <a:bodyPr/>
            <a:lstStyle/>
            <a:p>
              <a:endParaRPr lang="en-US" sz="1200"/>
            </a:p>
          </p:txBody>
        </p:sp>
        <p:sp>
          <p:nvSpPr>
            <p:cNvPr id="7" name="TextBox 7"/>
            <p:cNvSpPr txBox="1"/>
            <p:nvPr/>
          </p:nvSpPr>
          <p:spPr>
            <a:xfrm>
              <a:off x="0" y="-38100"/>
              <a:ext cx="429092" cy="140508"/>
            </a:xfrm>
            <a:prstGeom prst="rect">
              <a:avLst/>
            </a:prstGeom>
            <a:grpFill/>
          </p:spPr>
          <p:txBody>
            <a:bodyPr lIns="33867" tIns="33867" rIns="33867" bIns="33867" rtlCol="0" anchor="ctr"/>
            <a:lstStyle/>
            <a:p>
              <a:pPr algn="ctr">
                <a:lnSpc>
                  <a:spcPts val="1773"/>
                </a:lnSpc>
              </a:pPr>
              <a:endParaRPr sz="1200"/>
            </a:p>
          </p:txBody>
        </p:sp>
      </p:grpSp>
      <p:sp>
        <p:nvSpPr>
          <p:cNvPr id="9" name="TextBox 9"/>
          <p:cNvSpPr txBox="1"/>
          <p:nvPr/>
        </p:nvSpPr>
        <p:spPr>
          <a:xfrm>
            <a:off x="473811" y="287020"/>
            <a:ext cx="3671391" cy="585994"/>
          </a:xfrm>
          <a:prstGeom prst="rect">
            <a:avLst/>
          </a:prstGeom>
        </p:spPr>
        <p:txBody>
          <a:bodyPr lIns="0" tIns="0" rIns="0" bIns="0" rtlCol="0" anchor="t">
            <a:spAutoFit/>
          </a:bodyPr>
          <a:lstStyle/>
          <a:p>
            <a:pPr>
              <a:lnSpc>
                <a:spcPts val="5040"/>
              </a:lnSpc>
            </a:pPr>
            <a:r>
              <a:rPr lang="en-US" sz="3600">
                <a:solidFill>
                  <a:srgbClr val="FFFFFF"/>
                </a:solidFill>
                <a:latin typeface="Futura Bold"/>
              </a:rPr>
              <a:t>Welcome!</a:t>
            </a:r>
          </a:p>
        </p:txBody>
      </p:sp>
      <p:sp>
        <p:nvSpPr>
          <p:cNvPr id="10" name="Freeform 10"/>
          <p:cNvSpPr/>
          <p:nvPr/>
        </p:nvSpPr>
        <p:spPr>
          <a:xfrm>
            <a:off x="-1661568" y="5410642"/>
            <a:ext cx="3441395" cy="3427389"/>
          </a:xfrm>
          <a:custGeom>
            <a:avLst/>
            <a:gdLst/>
            <a:ahLst/>
            <a:cxnLst/>
            <a:rect l="l" t="t" r="r" b="b"/>
            <a:pathLst>
              <a:path w="5162092" h="5141083">
                <a:moveTo>
                  <a:pt x="0" y="0"/>
                </a:moveTo>
                <a:lnTo>
                  <a:pt x="5162092" y="0"/>
                </a:lnTo>
                <a:lnTo>
                  <a:pt x="5162092" y="5141084"/>
                </a:lnTo>
                <a:lnTo>
                  <a:pt x="0" y="5141084"/>
                </a:lnTo>
                <a:lnTo>
                  <a:pt x="0" y="0"/>
                </a:lnTo>
                <a:close/>
              </a:path>
            </a:pathLst>
          </a:custGeom>
          <a:blipFill>
            <a:blip r:embed="rId3">
              <a:duotone>
                <a:prstClr val="black"/>
                <a:srgbClr val="B3BC35">
                  <a:tint val="45000"/>
                  <a:satMod val="400000"/>
                </a:srgb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a:blipFill>
        </p:spPr>
        <p:txBody>
          <a:bodyPr/>
          <a:lstStyle/>
          <a:p>
            <a:endParaRPr lang="en-US" sz="1200"/>
          </a:p>
        </p:txBody>
      </p:sp>
      <p:sp>
        <p:nvSpPr>
          <p:cNvPr id="15" name="Freeform 15"/>
          <p:cNvSpPr/>
          <p:nvPr/>
        </p:nvSpPr>
        <p:spPr>
          <a:xfrm>
            <a:off x="1386383" y="1521207"/>
            <a:ext cx="4739539" cy="473953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6"/>
          </a:solidFill>
          <a:ln>
            <a:solidFill>
              <a:srgbClr val="B3BC35"/>
            </a:solidFill>
          </a:ln>
        </p:spPr>
        <p:txBody>
          <a:bodyPr/>
          <a:lstStyle/>
          <a:p>
            <a:endParaRPr lang="en-US" sz="1200"/>
          </a:p>
        </p:txBody>
      </p:sp>
      <p:sp>
        <p:nvSpPr>
          <p:cNvPr id="17" name="TextBox 17"/>
          <p:cNvSpPr txBox="1"/>
          <p:nvPr/>
        </p:nvSpPr>
        <p:spPr>
          <a:xfrm>
            <a:off x="6676571" y="3175000"/>
            <a:ext cx="3957856" cy="1207254"/>
          </a:xfrm>
          <a:prstGeom prst="rect">
            <a:avLst/>
          </a:prstGeom>
        </p:spPr>
        <p:txBody>
          <a:bodyPr lIns="0" tIns="0" rIns="0" bIns="0" rtlCol="0" anchor="t">
            <a:spAutoFit/>
          </a:bodyPr>
          <a:lstStyle/>
          <a:p>
            <a:pPr>
              <a:lnSpc>
                <a:spcPts val="2986"/>
              </a:lnSpc>
            </a:pPr>
            <a:r>
              <a:rPr lang="en-US" sz="2133">
                <a:solidFill>
                  <a:srgbClr val="455560"/>
                </a:solidFill>
                <a:latin typeface="Futura Bold"/>
              </a:rPr>
              <a:t>Alana Lesnansky</a:t>
            </a:r>
          </a:p>
          <a:p>
            <a:pPr>
              <a:lnSpc>
                <a:spcPts val="2239"/>
              </a:lnSpc>
            </a:pPr>
            <a:r>
              <a:rPr lang="en-US" sz="1600">
                <a:solidFill>
                  <a:srgbClr val="455560"/>
                </a:solidFill>
                <a:latin typeface="Futura"/>
              </a:rPr>
              <a:t>Program Coordinator</a:t>
            </a:r>
          </a:p>
          <a:p>
            <a:pPr>
              <a:lnSpc>
                <a:spcPts val="2239"/>
              </a:lnSpc>
            </a:pPr>
            <a:r>
              <a:rPr lang="en-US" sz="1600">
                <a:solidFill>
                  <a:srgbClr val="455560"/>
                </a:solidFill>
                <a:latin typeface="Futura"/>
              </a:rPr>
              <a:t>WiM Education Foundation</a:t>
            </a:r>
          </a:p>
          <a:p>
            <a:pPr>
              <a:lnSpc>
                <a:spcPts val="2239"/>
              </a:lnSpc>
            </a:pPr>
            <a:r>
              <a:rPr lang="en-US" sz="1600">
                <a:solidFill>
                  <a:srgbClr val="455560"/>
                </a:solidFill>
                <a:latin typeface="Futura"/>
              </a:rPr>
              <a:t>alesnansky@womeninmfg.org</a:t>
            </a:r>
          </a:p>
        </p:txBody>
      </p:sp>
      <p:pic>
        <p:nvPicPr>
          <p:cNvPr id="11" name="Picture 10" descr="A person smiling at camera&#10;&#10;Description automatically generated">
            <a:extLst>
              <a:ext uri="{FF2B5EF4-FFF2-40B4-BE49-F238E27FC236}">
                <a16:creationId xmlns:a16="http://schemas.microsoft.com/office/drawing/2014/main" id="{034711DD-0BF2-21BA-8655-245D471DE733}"/>
              </a:ext>
            </a:extLst>
          </p:cNvPr>
          <p:cNvPicPr>
            <a:picLocks noChangeAspect="1"/>
          </p:cNvPicPr>
          <p:nvPr/>
        </p:nvPicPr>
        <p:blipFill rotWithShape="1">
          <a:blip r:embed="rId5"/>
          <a:srcRect l="-22" t="3085" r="2260" b="32203"/>
          <a:stretch/>
        </p:blipFill>
        <p:spPr>
          <a:xfrm>
            <a:off x="1629780" y="1758096"/>
            <a:ext cx="4252745" cy="4222548"/>
          </a:xfrm>
          <a:prstGeom prst="ellipse">
            <a:avLst/>
          </a:prstGeom>
        </p:spPr>
      </p:pic>
      <p:grpSp>
        <p:nvGrpSpPr>
          <p:cNvPr id="19" name="Group 19"/>
          <p:cNvGrpSpPr>
            <a:grpSpLocks noChangeAspect="1"/>
          </p:cNvGrpSpPr>
          <p:nvPr/>
        </p:nvGrpSpPr>
        <p:grpSpPr>
          <a:xfrm>
            <a:off x="1658785" y="1778886"/>
            <a:ext cx="4200828" cy="4200810"/>
            <a:chOff x="5889268" y="0"/>
            <a:chExt cx="6350000" cy="6349974"/>
          </a:xfrm>
        </p:grpSpPr>
        <p:sp>
          <p:nvSpPr>
            <p:cNvPr id="20" name="Freeform 20"/>
            <p:cNvSpPr/>
            <p:nvPr/>
          </p:nvSpPr>
          <p:spPr>
            <a:xfrm>
              <a:off x="5889268"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txBody>
            <a:bodyPr/>
            <a:lstStyle/>
            <a:p>
              <a:endParaRPr lang="en-US" sz="1200"/>
            </a:p>
          </p:txBody>
        </p:sp>
      </p:grpSp>
      <p:pic>
        <p:nvPicPr>
          <p:cNvPr id="12" name="Picture 11" descr="A yellow and blue cucumber&#10;&#10;Description automatically generated">
            <a:extLst>
              <a:ext uri="{FF2B5EF4-FFF2-40B4-BE49-F238E27FC236}">
                <a16:creationId xmlns:a16="http://schemas.microsoft.com/office/drawing/2014/main" id="{42301E28-4741-B1BC-E8B5-67968EB279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3224" y="6172200"/>
            <a:ext cx="2737725" cy="4579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435B4-D713-BB6A-2D9A-32950B539AD9}"/>
            </a:ext>
          </a:extLst>
        </p:cNvPr>
        <p:cNvGrpSpPr/>
        <p:nvPr/>
      </p:nvGrpSpPr>
      <p:grpSpPr>
        <a:xfrm>
          <a:off x="0" y="0"/>
          <a:ext cx="0" cy="0"/>
          <a:chOff x="0" y="0"/>
          <a:chExt cx="0" cy="0"/>
        </a:xfrm>
      </p:grpSpPr>
      <p:pic>
        <p:nvPicPr>
          <p:cNvPr id="7" name="Picture 6" descr="A person wearing safety glasses&#10;&#10;Description automatically generated">
            <a:extLst>
              <a:ext uri="{FF2B5EF4-FFF2-40B4-BE49-F238E27FC236}">
                <a16:creationId xmlns:a16="http://schemas.microsoft.com/office/drawing/2014/main" id="{8FAB1DFA-EF73-2536-FF2D-9111F9919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939" t="342" r="1032" b="728"/>
          <a:stretch/>
        </p:blipFill>
        <p:spPr>
          <a:xfrm flipH="1">
            <a:off x="6400800" y="1037509"/>
            <a:ext cx="5791200" cy="581703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TextBox 6">
            <a:extLst>
              <a:ext uri="{FF2B5EF4-FFF2-40B4-BE49-F238E27FC236}">
                <a16:creationId xmlns:a16="http://schemas.microsoft.com/office/drawing/2014/main" id="{E9DB9601-F7AC-02D7-C243-5A38FB69D3F1}"/>
              </a:ext>
            </a:extLst>
          </p:cNvPr>
          <p:cNvSpPr txBox="1"/>
          <p:nvPr/>
        </p:nvSpPr>
        <p:spPr>
          <a:xfrm>
            <a:off x="177795" y="1397530"/>
            <a:ext cx="5903410" cy="449475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spAutoFit/>
          </a:bodyPr>
          <a:lstStyle/>
          <a:p>
            <a:pPr lvl="1">
              <a:lnSpc>
                <a:spcPts val="2239"/>
              </a:lnSpc>
            </a:pPr>
            <a:r>
              <a:rPr lang="en-US">
                <a:solidFill>
                  <a:srgbClr val="465660"/>
                </a:solidFill>
                <a:latin typeface="Futura" panose="020B0604020202020204" charset="0"/>
              </a:rPr>
              <a:t>The </a:t>
            </a:r>
            <a:r>
              <a:rPr lang="en-US" err="1">
                <a:solidFill>
                  <a:srgbClr val="465660"/>
                </a:solidFill>
                <a:latin typeface="Futura" panose="020B0604020202020204" charset="0"/>
              </a:rPr>
              <a:t>WiM</a:t>
            </a:r>
            <a:r>
              <a:rPr lang="en-US">
                <a:solidFill>
                  <a:srgbClr val="465660"/>
                </a:solidFill>
                <a:latin typeface="Futura" panose="020B0604020202020204" charset="0"/>
              </a:rPr>
              <a:t> Education Foundation is </a:t>
            </a:r>
            <a:r>
              <a:rPr lang="en-US" err="1">
                <a:solidFill>
                  <a:srgbClr val="465660"/>
                </a:solidFill>
                <a:latin typeface="Futura" panose="020B0604020202020204" charset="0"/>
              </a:rPr>
              <a:t>WiM’s</a:t>
            </a:r>
            <a:r>
              <a:rPr lang="en-US">
                <a:solidFill>
                  <a:srgbClr val="465660"/>
                </a:solidFill>
                <a:latin typeface="Futura" panose="020B0604020202020204" charset="0"/>
              </a:rPr>
              <a:t> nonprofit  (501c3) partner</a:t>
            </a:r>
          </a:p>
          <a:p>
            <a:pPr lvl="1">
              <a:lnSpc>
                <a:spcPts val="2239"/>
              </a:lnSpc>
            </a:pPr>
            <a:endParaRPr lang="en-US">
              <a:solidFill>
                <a:srgbClr val="465660"/>
              </a:solidFill>
              <a:latin typeface="Futura" panose="020B0604020202020204" charset="0"/>
            </a:endParaRPr>
          </a:p>
          <a:p>
            <a:pPr lvl="1">
              <a:lnSpc>
                <a:spcPts val="2239"/>
              </a:lnSpc>
            </a:pPr>
            <a:r>
              <a:rPr lang="en-US" err="1">
                <a:solidFill>
                  <a:srgbClr val="465660"/>
                </a:solidFill>
                <a:latin typeface="Futura" panose="020B0604020202020204" charset="0"/>
              </a:rPr>
              <a:t>WiMEF</a:t>
            </a:r>
            <a:r>
              <a:rPr lang="en-US">
                <a:solidFill>
                  <a:srgbClr val="465660"/>
                </a:solidFill>
                <a:latin typeface="Futura" panose="020B0604020202020204" charset="0"/>
              </a:rPr>
              <a:t> provides women with valuable connections, access to career pathways, and best-in-class programming at all stages of their manufacturing careers</a:t>
            </a:r>
          </a:p>
          <a:p>
            <a:pPr lvl="1">
              <a:lnSpc>
                <a:spcPts val="2239"/>
              </a:lnSpc>
            </a:pPr>
            <a:endParaRPr lang="en-US">
              <a:solidFill>
                <a:srgbClr val="465660"/>
              </a:solidFill>
              <a:latin typeface="Futura" panose="020B0604020202020204" charset="0"/>
            </a:endParaRPr>
          </a:p>
          <a:p>
            <a:pPr lvl="1">
              <a:lnSpc>
                <a:spcPts val="2239"/>
              </a:lnSpc>
            </a:pPr>
            <a:r>
              <a:rPr lang="en-US">
                <a:solidFill>
                  <a:srgbClr val="465660"/>
                </a:solidFill>
                <a:latin typeface="Futura" panose="020B0604020202020204" charset="0"/>
              </a:rPr>
              <a:t>Programming includes a monthly speaker series, three cohort-based leadership development programs, and a bi-annual virtual career fair</a:t>
            </a:r>
          </a:p>
          <a:p>
            <a:pPr lvl="1">
              <a:lnSpc>
                <a:spcPts val="2239"/>
              </a:lnSpc>
            </a:pPr>
            <a:endParaRPr lang="en-US">
              <a:solidFill>
                <a:srgbClr val="465660"/>
              </a:solidFill>
              <a:latin typeface="Futura" panose="020B0604020202020204" charset="0"/>
            </a:endParaRPr>
          </a:p>
          <a:p>
            <a:pPr lvl="1">
              <a:lnSpc>
                <a:spcPts val="2239"/>
              </a:lnSpc>
            </a:pPr>
            <a:r>
              <a:rPr lang="en-US">
                <a:solidFill>
                  <a:srgbClr val="465660"/>
                </a:solidFill>
                <a:latin typeface="Futura" panose="020B0604020202020204" charset="0"/>
              </a:rPr>
              <a:t>Each year, more than 350 women graduate from </a:t>
            </a:r>
            <a:r>
              <a:rPr lang="en-US" err="1">
                <a:solidFill>
                  <a:srgbClr val="465660"/>
                </a:solidFill>
                <a:latin typeface="Futura" panose="020B0604020202020204" charset="0"/>
              </a:rPr>
              <a:t>WiMEF</a:t>
            </a:r>
            <a:r>
              <a:rPr lang="en-US">
                <a:solidFill>
                  <a:srgbClr val="465660"/>
                </a:solidFill>
                <a:latin typeface="Futura" panose="020B0604020202020204" charset="0"/>
              </a:rPr>
              <a:t> leadership development programs, 600 participate in the career fair, and 5,000 join our speaker series</a:t>
            </a:r>
          </a:p>
        </p:txBody>
      </p:sp>
      <p:grpSp>
        <p:nvGrpSpPr>
          <p:cNvPr id="8" name="Group 2">
            <a:extLst>
              <a:ext uri="{FF2B5EF4-FFF2-40B4-BE49-F238E27FC236}">
                <a16:creationId xmlns:a16="http://schemas.microsoft.com/office/drawing/2014/main" id="{9FFE87D3-2843-9742-2DCE-CBCA6F740902}"/>
              </a:ext>
            </a:extLst>
          </p:cNvPr>
          <p:cNvGrpSpPr/>
          <p:nvPr/>
        </p:nvGrpSpPr>
        <p:grpSpPr>
          <a:xfrm>
            <a:off x="-3" y="-548377"/>
            <a:ext cx="12369797" cy="1615194"/>
            <a:chOff x="-70241" y="-38100"/>
            <a:chExt cx="4886834" cy="638101"/>
          </a:xfrm>
        </p:grpSpPr>
        <p:sp>
          <p:nvSpPr>
            <p:cNvPr id="14" name="Freeform 3">
              <a:extLst>
                <a:ext uri="{FF2B5EF4-FFF2-40B4-BE49-F238E27FC236}">
                  <a16:creationId xmlns:a16="http://schemas.microsoft.com/office/drawing/2014/main" id="{5D17D192-160E-BE06-940D-0A85B55843F0}"/>
                </a:ext>
              </a:extLst>
            </p:cNvPr>
            <p:cNvSpPr/>
            <p:nvPr/>
          </p:nvSpPr>
          <p:spPr>
            <a:xfrm>
              <a:off x="-70241" y="169982"/>
              <a:ext cx="4816592" cy="430019"/>
            </a:xfrm>
            <a:custGeom>
              <a:avLst/>
              <a:gdLst/>
              <a:ahLst/>
              <a:cxnLst/>
              <a:rect l="l" t="t" r="r" b="b"/>
              <a:pathLst>
                <a:path w="4816592" h="430019">
                  <a:moveTo>
                    <a:pt x="0" y="0"/>
                  </a:moveTo>
                  <a:lnTo>
                    <a:pt x="4816592" y="0"/>
                  </a:lnTo>
                  <a:lnTo>
                    <a:pt x="4816592" y="430019"/>
                  </a:lnTo>
                  <a:lnTo>
                    <a:pt x="0" y="430019"/>
                  </a:lnTo>
                  <a:close/>
                </a:path>
              </a:pathLst>
            </a:custGeom>
            <a:solidFill>
              <a:srgbClr val="46555F"/>
            </a:solidFill>
          </p:spPr>
          <p:txBody>
            <a:bodyPr/>
            <a:lstStyle/>
            <a:p>
              <a:endParaRPr lang="en-US" sz="1200"/>
            </a:p>
          </p:txBody>
        </p:sp>
        <p:sp>
          <p:nvSpPr>
            <p:cNvPr id="16" name="TextBox 4">
              <a:extLst>
                <a:ext uri="{FF2B5EF4-FFF2-40B4-BE49-F238E27FC236}">
                  <a16:creationId xmlns:a16="http://schemas.microsoft.com/office/drawing/2014/main" id="{1A909287-B4D8-A8AA-F97A-251D91C5BEB2}"/>
                </a:ext>
              </a:extLst>
            </p:cNvPr>
            <p:cNvSpPr txBox="1"/>
            <p:nvPr/>
          </p:nvSpPr>
          <p:spPr>
            <a:xfrm>
              <a:off x="0" y="-38100"/>
              <a:ext cx="4816593" cy="468119"/>
            </a:xfrm>
            <a:prstGeom prst="rect">
              <a:avLst/>
            </a:prstGeom>
          </p:spPr>
          <p:txBody>
            <a:bodyPr lIns="33867" tIns="33867" rIns="33867" bIns="33867" rtlCol="0" anchor="ctr"/>
            <a:lstStyle/>
            <a:p>
              <a:pPr algn="ctr">
                <a:lnSpc>
                  <a:spcPts val="1773"/>
                </a:lnSpc>
              </a:pPr>
              <a:endParaRPr sz="1200"/>
            </a:p>
          </p:txBody>
        </p:sp>
      </p:grpSp>
      <p:grpSp>
        <p:nvGrpSpPr>
          <p:cNvPr id="11" name="Group 11">
            <a:extLst>
              <a:ext uri="{FF2B5EF4-FFF2-40B4-BE49-F238E27FC236}">
                <a16:creationId xmlns:a16="http://schemas.microsoft.com/office/drawing/2014/main" id="{975E3B32-DC95-535C-85A8-079039EFDE56}"/>
              </a:ext>
            </a:extLst>
          </p:cNvPr>
          <p:cNvGrpSpPr/>
          <p:nvPr/>
        </p:nvGrpSpPr>
        <p:grpSpPr>
          <a:xfrm>
            <a:off x="480161" y="-21669"/>
            <a:ext cx="1086139" cy="259220"/>
            <a:chOff x="0" y="0"/>
            <a:chExt cx="429092" cy="102408"/>
          </a:xfrm>
        </p:grpSpPr>
        <p:sp>
          <p:nvSpPr>
            <p:cNvPr id="12" name="Freeform 12">
              <a:extLst>
                <a:ext uri="{FF2B5EF4-FFF2-40B4-BE49-F238E27FC236}">
                  <a16:creationId xmlns:a16="http://schemas.microsoft.com/office/drawing/2014/main" id="{500FCBEE-6385-1964-AE25-B6C220447352}"/>
                </a:ext>
              </a:extLst>
            </p:cNvPr>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solidFill>
              <a:srgbClr val="B3BC35"/>
            </a:solidFill>
          </p:spPr>
          <p:txBody>
            <a:bodyPr/>
            <a:lstStyle/>
            <a:p>
              <a:endParaRPr lang="en-US" sz="1200"/>
            </a:p>
          </p:txBody>
        </p:sp>
        <p:sp>
          <p:nvSpPr>
            <p:cNvPr id="13" name="TextBox 13">
              <a:extLst>
                <a:ext uri="{FF2B5EF4-FFF2-40B4-BE49-F238E27FC236}">
                  <a16:creationId xmlns:a16="http://schemas.microsoft.com/office/drawing/2014/main" id="{461BC994-4DAA-672B-3718-5C08A98EA253}"/>
                </a:ext>
              </a:extLst>
            </p:cNvPr>
            <p:cNvSpPr txBox="1"/>
            <p:nvPr/>
          </p:nvSpPr>
          <p:spPr>
            <a:xfrm>
              <a:off x="0" y="-38100"/>
              <a:ext cx="429092" cy="140508"/>
            </a:xfrm>
            <a:prstGeom prst="rect">
              <a:avLst/>
            </a:prstGeom>
          </p:spPr>
          <p:txBody>
            <a:bodyPr lIns="33867" tIns="33867" rIns="33867" bIns="33867" rtlCol="0" anchor="ctr"/>
            <a:lstStyle/>
            <a:p>
              <a:pPr algn="ctr">
                <a:lnSpc>
                  <a:spcPts val="1773"/>
                </a:lnSpc>
              </a:pPr>
              <a:endParaRPr sz="1200"/>
            </a:p>
          </p:txBody>
        </p:sp>
      </p:grpSp>
      <p:sp>
        <p:nvSpPr>
          <p:cNvPr id="5" name="TextBox 5">
            <a:extLst>
              <a:ext uri="{FF2B5EF4-FFF2-40B4-BE49-F238E27FC236}">
                <a16:creationId xmlns:a16="http://schemas.microsoft.com/office/drawing/2014/main" id="{E3F62FB2-9B98-0E67-C3A8-F7E87759B7A4}"/>
              </a:ext>
            </a:extLst>
          </p:cNvPr>
          <p:cNvSpPr txBox="1"/>
          <p:nvPr/>
        </p:nvSpPr>
        <p:spPr>
          <a:xfrm>
            <a:off x="480161" y="260692"/>
            <a:ext cx="8511439" cy="585994"/>
          </a:xfrm>
          <a:prstGeom prst="rect">
            <a:avLst/>
          </a:prstGeom>
        </p:spPr>
        <p:txBody>
          <a:bodyPr wrap="square" lIns="0" tIns="0" rIns="0" bIns="0" rtlCol="0" anchor="t">
            <a:spAutoFit/>
          </a:bodyPr>
          <a:lstStyle/>
          <a:p>
            <a:pPr>
              <a:lnSpc>
                <a:spcPts val="5040"/>
              </a:lnSpc>
            </a:pPr>
            <a:r>
              <a:rPr lang="en-US" sz="3600">
                <a:solidFill>
                  <a:srgbClr val="FFFFFF"/>
                </a:solidFill>
                <a:latin typeface="Futura Bold"/>
              </a:rPr>
              <a:t>About </a:t>
            </a:r>
            <a:r>
              <a:rPr lang="en-US" sz="3600" err="1">
                <a:solidFill>
                  <a:srgbClr val="FFFFFF"/>
                </a:solidFill>
                <a:latin typeface="Futura Bold"/>
              </a:rPr>
              <a:t>WiM</a:t>
            </a:r>
            <a:r>
              <a:rPr lang="en-US" sz="3600">
                <a:solidFill>
                  <a:srgbClr val="FFFFFF"/>
                </a:solidFill>
                <a:latin typeface="Futura Bold"/>
              </a:rPr>
              <a:t> Education Foundation</a:t>
            </a:r>
          </a:p>
        </p:txBody>
      </p:sp>
      <p:pic>
        <p:nvPicPr>
          <p:cNvPr id="3" name="Picture 2" descr="A white letter and a black background&#10;&#10;Description automatically generated">
            <a:extLst>
              <a:ext uri="{FF2B5EF4-FFF2-40B4-BE49-F238E27FC236}">
                <a16:creationId xmlns:a16="http://schemas.microsoft.com/office/drawing/2014/main" id="{03144C8A-B5AB-C3EA-0A2A-7AA6DFBE63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7493" y="6424247"/>
            <a:ext cx="1719889" cy="287686"/>
          </a:xfrm>
          <a:prstGeom prst="rect">
            <a:avLst/>
          </a:prstGeom>
        </p:spPr>
      </p:pic>
    </p:spTree>
    <p:extLst>
      <p:ext uri="{BB962C8B-B14F-4D97-AF65-F5344CB8AC3E}">
        <p14:creationId xmlns:p14="http://schemas.microsoft.com/office/powerpoint/2010/main" val="389312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294457" y="1531113"/>
            <a:ext cx="4978400" cy="3085460"/>
          </a:xfrm>
          <a:prstGeom prst="rect">
            <a:avLst/>
          </a:prstGeom>
        </p:spPr>
        <p:txBody>
          <a:bodyPr wrap="square" lIns="0" tIns="0" rIns="0" bIns="0" rtlCol="0" anchor="t">
            <a:spAutoFit/>
          </a:bodyPr>
          <a:lstStyle/>
          <a:p>
            <a:pPr>
              <a:lnSpc>
                <a:spcPts val="2239"/>
              </a:lnSpc>
            </a:pPr>
            <a:r>
              <a:rPr lang="en-US">
                <a:solidFill>
                  <a:srgbClr val="465660"/>
                </a:solidFill>
                <a:latin typeface="Arial" panose="020B0604020202020204" pitchFamily="34" charset="0"/>
                <a:cs typeface="Arial" panose="020B0604020202020204" pitchFamily="34" charset="0"/>
              </a:rPr>
              <a:t>Bi-annual virtual career fair to connect job seeking women with national and regional manufacturing companies who are hiring today.</a:t>
            </a:r>
          </a:p>
          <a:p>
            <a:pPr>
              <a:lnSpc>
                <a:spcPts val="2239"/>
              </a:lnSpc>
            </a:pPr>
            <a:endParaRPr lang="en-US">
              <a:solidFill>
                <a:srgbClr val="465660"/>
              </a:solidFill>
              <a:latin typeface="Arial" panose="020B0604020202020204" pitchFamily="34" charset="0"/>
              <a:cs typeface="Arial" panose="020B0604020202020204" pitchFamily="34" charset="0"/>
            </a:endParaRPr>
          </a:p>
          <a:p>
            <a:pPr>
              <a:lnSpc>
                <a:spcPts val="2239"/>
              </a:lnSpc>
            </a:pPr>
            <a:r>
              <a:rPr lang="en-US">
                <a:solidFill>
                  <a:srgbClr val="465660"/>
                </a:solidFill>
                <a:latin typeface="Arial" panose="020B0604020202020204" pitchFamily="34" charset="0"/>
                <a:cs typeface="Arial" panose="020B0604020202020204" pitchFamily="34" charset="0"/>
              </a:rPr>
              <a:t>45 Employers</a:t>
            </a:r>
          </a:p>
          <a:p>
            <a:pPr>
              <a:lnSpc>
                <a:spcPts val="2239"/>
              </a:lnSpc>
            </a:pPr>
            <a:r>
              <a:rPr lang="en-US">
                <a:solidFill>
                  <a:srgbClr val="465660"/>
                </a:solidFill>
                <a:latin typeface="Arial" panose="020B0604020202020204" pitchFamily="34" charset="0"/>
                <a:cs typeface="Arial" panose="020B0604020202020204" pitchFamily="34" charset="0"/>
              </a:rPr>
              <a:t>300+ Job Seekers</a:t>
            </a:r>
          </a:p>
          <a:p>
            <a:pPr>
              <a:lnSpc>
                <a:spcPts val="2239"/>
              </a:lnSpc>
            </a:pPr>
            <a:endParaRPr lang="en-US">
              <a:solidFill>
                <a:srgbClr val="465660"/>
              </a:solidFill>
              <a:latin typeface="Arial" panose="020B0604020202020204" pitchFamily="34" charset="0"/>
              <a:cs typeface="Arial" panose="020B0604020202020204" pitchFamily="34" charset="0"/>
            </a:endParaRPr>
          </a:p>
          <a:p>
            <a:pPr>
              <a:lnSpc>
                <a:spcPts val="2239"/>
              </a:lnSpc>
            </a:pPr>
            <a:r>
              <a:rPr lang="en-US">
                <a:solidFill>
                  <a:srgbClr val="465660"/>
                </a:solidFill>
                <a:latin typeface="Arial" panose="020B0604020202020204" pitchFamily="34" charset="0"/>
                <a:cs typeface="Arial" panose="020B0604020202020204" pitchFamily="34" charset="0"/>
              </a:rPr>
              <a:t>Production, operations, engineering, sales, marketing, HR, maintenance supervisor, controller, inventory control, quality technician, talent acquisition, etc.</a:t>
            </a:r>
          </a:p>
        </p:txBody>
      </p:sp>
      <p:grpSp>
        <p:nvGrpSpPr>
          <p:cNvPr id="7" name="Group 2">
            <a:extLst>
              <a:ext uri="{FF2B5EF4-FFF2-40B4-BE49-F238E27FC236}">
                <a16:creationId xmlns:a16="http://schemas.microsoft.com/office/drawing/2014/main" id="{5B8C8F2B-CA0F-7165-3619-DA24A257F112}"/>
              </a:ext>
            </a:extLst>
          </p:cNvPr>
          <p:cNvGrpSpPr/>
          <p:nvPr/>
        </p:nvGrpSpPr>
        <p:grpSpPr>
          <a:xfrm>
            <a:off x="0" y="0"/>
            <a:ext cx="12192000" cy="1088486"/>
            <a:chOff x="0" y="0"/>
            <a:chExt cx="4816593" cy="430019"/>
          </a:xfrm>
          <a:solidFill>
            <a:srgbClr val="46555F"/>
          </a:solidFill>
        </p:grpSpPr>
        <p:sp>
          <p:nvSpPr>
            <p:cNvPr id="8" name="Freeform 3">
              <a:extLst>
                <a:ext uri="{FF2B5EF4-FFF2-40B4-BE49-F238E27FC236}">
                  <a16:creationId xmlns:a16="http://schemas.microsoft.com/office/drawing/2014/main" id="{F92C2917-B135-77C6-C48D-96141B48312D}"/>
                </a:ext>
              </a:extLst>
            </p:cNvPr>
            <p:cNvSpPr/>
            <p:nvPr/>
          </p:nvSpPr>
          <p:spPr>
            <a:xfrm>
              <a:off x="0" y="0"/>
              <a:ext cx="4816592" cy="430019"/>
            </a:xfrm>
            <a:custGeom>
              <a:avLst/>
              <a:gdLst/>
              <a:ahLst/>
              <a:cxnLst/>
              <a:rect l="l" t="t" r="r" b="b"/>
              <a:pathLst>
                <a:path w="4816592" h="430019">
                  <a:moveTo>
                    <a:pt x="0" y="0"/>
                  </a:moveTo>
                  <a:lnTo>
                    <a:pt x="4816592" y="0"/>
                  </a:lnTo>
                  <a:lnTo>
                    <a:pt x="4816592" y="430019"/>
                  </a:lnTo>
                  <a:lnTo>
                    <a:pt x="0" y="430019"/>
                  </a:lnTo>
                  <a:close/>
                </a:path>
              </a:pathLst>
            </a:custGeom>
            <a:grpFill/>
          </p:spPr>
          <p:txBody>
            <a:bodyPr/>
            <a:lstStyle/>
            <a:p>
              <a:endParaRPr lang="en-US" sz="1200"/>
            </a:p>
          </p:txBody>
        </p:sp>
        <p:sp>
          <p:nvSpPr>
            <p:cNvPr id="9" name="TextBox 4">
              <a:extLst>
                <a:ext uri="{FF2B5EF4-FFF2-40B4-BE49-F238E27FC236}">
                  <a16:creationId xmlns:a16="http://schemas.microsoft.com/office/drawing/2014/main" id="{2DDF0DD9-86C9-2FD8-7E25-459E83C9EDD7}"/>
                </a:ext>
              </a:extLst>
            </p:cNvPr>
            <p:cNvSpPr txBox="1"/>
            <p:nvPr/>
          </p:nvSpPr>
          <p:spPr>
            <a:xfrm>
              <a:off x="0" y="-38100"/>
              <a:ext cx="4816593" cy="468119"/>
            </a:xfrm>
            <a:prstGeom prst="rect">
              <a:avLst/>
            </a:prstGeom>
            <a:grpFill/>
          </p:spPr>
          <p:txBody>
            <a:bodyPr lIns="33867" tIns="33867" rIns="33867" bIns="33867" rtlCol="0" anchor="ctr"/>
            <a:lstStyle/>
            <a:p>
              <a:pPr algn="ctr">
                <a:lnSpc>
                  <a:spcPts val="1773"/>
                </a:lnSpc>
              </a:pPr>
              <a:endParaRPr sz="1200"/>
            </a:p>
          </p:txBody>
        </p:sp>
      </p:grpSp>
      <p:grpSp>
        <p:nvGrpSpPr>
          <p:cNvPr id="14" name="Group 11">
            <a:extLst>
              <a:ext uri="{FF2B5EF4-FFF2-40B4-BE49-F238E27FC236}">
                <a16:creationId xmlns:a16="http://schemas.microsoft.com/office/drawing/2014/main" id="{3261E565-A2CE-3D2A-B6A0-513FFC6568A7}"/>
              </a:ext>
            </a:extLst>
          </p:cNvPr>
          <p:cNvGrpSpPr/>
          <p:nvPr/>
        </p:nvGrpSpPr>
        <p:grpSpPr>
          <a:xfrm>
            <a:off x="480161" y="0"/>
            <a:ext cx="1086139" cy="259220"/>
            <a:chOff x="0" y="0"/>
            <a:chExt cx="429092" cy="102408"/>
          </a:xfrm>
        </p:grpSpPr>
        <p:sp>
          <p:nvSpPr>
            <p:cNvPr id="15" name="Freeform 12">
              <a:extLst>
                <a:ext uri="{FF2B5EF4-FFF2-40B4-BE49-F238E27FC236}">
                  <a16:creationId xmlns:a16="http://schemas.microsoft.com/office/drawing/2014/main" id="{5E7E895D-592B-229D-2C7B-797D2C29B710}"/>
                </a:ext>
              </a:extLst>
            </p:cNvPr>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solidFill>
              <a:srgbClr val="B3BC35"/>
            </a:solidFill>
          </p:spPr>
          <p:txBody>
            <a:bodyPr/>
            <a:lstStyle/>
            <a:p>
              <a:endParaRPr lang="en-US" sz="1200"/>
            </a:p>
          </p:txBody>
        </p:sp>
        <p:sp>
          <p:nvSpPr>
            <p:cNvPr id="16" name="TextBox 13">
              <a:extLst>
                <a:ext uri="{FF2B5EF4-FFF2-40B4-BE49-F238E27FC236}">
                  <a16:creationId xmlns:a16="http://schemas.microsoft.com/office/drawing/2014/main" id="{79F27AFC-5D9C-63AD-94B0-A6673F7A60A0}"/>
                </a:ext>
              </a:extLst>
            </p:cNvPr>
            <p:cNvSpPr txBox="1"/>
            <p:nvPr/>
          </p:nvSpPr>
          <p:spPr>
            <a:xfrm>
              <a:off x="0" y="-38100"/>
              <a:ext cx="429092" cy="140508"/>
            </a:xfrm>
            <a:prstGeom prst="rect">
              <a:avLst/>
            </a:prstGeom>
          </p:spPr>
          <p:txBody>
            <a:bodyPr lIns="33867" tIns="33867" rIns="33867" bIns="33867" rtlCol="0" anchor="ctr"/>
            <a:lstStyle/>
            <a:p>
              <a:pPr algn="ctr">
                <a:lnSpc>
                  <a:spcPts val="1773"/>
                </a:lnSpc>
              </a:pPr>
              <a:endParaRPr sz="1200"/>
            </a:p>
          </p:txBody>
        </p:sp>
      </p:grpSp>
      <p:sp>
        <p:nvSpPr>
          <p:cNvPr id="18" name="TextBox 5">
            <a:extLst>
              <a:ext uri="{FF2B5EF4-FFF2-40B4-BE49-F238E27FC236}">
                <a16:creationId xmlns:a16="http://schemas.microsoft.com/office/drawing/2014/main" id="{787B2633-A24C-D45F-FEA1-6AC54EDEBF37}"/>
              </a:ext>
            </a:extLst>
          </p:cNvPr>
          <p:cNvSpPr txBox="1"/>
          <p:nvPr/>
        </p:nvSpPr>
        <p:spPr>
          <a:xfrm>
            <a:off x="266343" y="259220"/>
            <a:ext cx="11711839" cy="585994"/>
          </a:xfrm>
          <a:prstGeom prst="rect">
            <a:avLst/>
          </a:prstGeom>
        </p:spPr>
        <p:txBody>
          <a:bodyPr wrap="square" lIns="0" tIns="0" rIns="0" bIns="0" rtlCol="0" anchor="t">
            <a:spAutoFit/>
          </a:bodyPr>
          <a:lstStyle/>
          <a:p>
            <a:pPr>
              <a:lnSpc>
                <a:spcPts val="5040"/>
              </a:lnSpc>
            </a:pPr>
            <a:r>
              <a:rPr lang="en-US" sz="3600">
                <a:solidFill>
                  <a:srgbClr val="FFFFFF"/>
                </a:solidFill>
                <a:latin typeface="Futura Bold"/>
              </a:rPr>
              <a:t>Virtual Career Fair</a:t>
            </a:r>
          </a:p>
        </p:txBody>
      </p:sp>
      <p:pic>
        <p:nvPicPr>
          <p:cNvPr id="4" name="Picture 3">
            <a:extLst>
              <a:ext uri="{FF2B5EF4-FFF2-40B4-BE49-F238E27FC236}">
                <a16:creationId xmlns:a16="http://schemas.microsoft.com/office/drawing/2014/main" id="{DB3602E4-495A-1226-D7A5-3BC7C3A43FC0}"/>
              </a:ext>
            </a:extLst>
          </p:cNvPr>
          <p:cNvPicPr>
            <a:picLocks noChangeAspect="1"/>
          </p:cNvPicPr>
          <p:nvPr/>
        </p:nvPicPr>
        <p:blipFill>
          <a:blip r:embed="rId3"/>
          <a:stretch>
            <a:fillRect/>
          </a:stretch>
        </p:blipFill>
        <p:spPr>
          <a:xfrm>
            <a:off x="8172449" y="5059201"/>
            <a:ext cx="1520327" cy="1469837"/>
          </a:xfrm>
          <a:prstGeom prst="rect">
            <a:avLst/>
          </a:prstGeom>
        </p:spPr>
      </p:pic>
      <p:pic>
        <p:nvPicPr>
          <p:cNvPr id="3" name="Picture 2" descr="A yellow and blue cucumber&#10;&#10;Description automatically generated">
            <a:extLst>
              <a:ext uri="{FF2B5EF4-FFF2-40B4-BE49-F238E27FC236}">
                <a16:creationId xmlns:a16="http://schemas.microsoft.com/office/drawing/2014/main" id="{C6B58057-15C3-7A8D-8CD8-1BB19B538C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8062" y="6356649"/>
            <a:ext cx="1990120" cy="332888"/>
          </a:xfrm>
          <a:prstGeom prst="rect">
            <a:avLst/>
          </a:prstGeom>
        </p:spPr>
      </p:pic>
      <p:pic>
        <p:nvPicPr>
          <p:cNvPr id="10" name="Picture 9" descr="A hand holding a paper&#10;&#10;AI-generated content may be incorrect.">
            <a:extLst>
              <a:ext uri="{FF2B5EF4-FFF2-40B4-BE49-F238E27FC236}">
                <a16:creationId xmlns:a16="http://schemas.microsoft.com/office/drawing/2014/main" id="{39D7DB47-DE61-A827-A7E6-2AF9D36FB0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8485"/>
            <a:ext cx="5769515" cy="57695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587553" y="1428244"/>
            <a:ext cx="4076689" cy="4489049"/>
          </a:xfrm>
          <a:prstGeom prst="rect">
            <a:avLst/>
          </a:prstGeom>
        </p:spPr>
        <p:txBody>
          <a:bodyPr wrap="square" lIns="0" tIns="0" rIns="0" bIns="0" rtlCol="0" anchor="t">
            <a:spAutoFit/>
          </a:bodyPr>
          <a:lstStyle/>
          <a:p>
            <a:pPr>
              <a:lnSpc>
                <a:spcPts val="2239"/>
              </a:lnSpc>
            </a:pPr>
            <a:r>
              <a:rPr lang="en-US" sz="1600">
                <a:solidFill>
                  <a:srgbClr val="455560"/>
                </a:solidFill>
                <a:latin typeface="Futura" panose="020B0604020202020204" charset="0"/>
                <a:cs typeface="Arial" panose="020B0604020202020204" pitchFamily="34" charset="0"/>
              </a:rPr>
              <a:t>Live, monthly webinar exploring industry-related subjects relevant for women who work in manufacturing</a:t>
            </a: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panose="020B0604020202020204" charset="0"/>
                <a:cs typeface="Arial" panose="020B0604020202020204" pitchFamily="34" charset="0"/>
              </a:rPr>
              <a:t>Action-oriented and solution-driven objectives presented by diverse knowledge experts</a:t>
            </a: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a:cs typeface="Arial"/>
              </a:rPr>
              <a:t>Second Tuesday of each month 11:00 am ET</a:t>
            </a:r>
            <a:endParaRPr lang="en-US" sz="1600">
              <a:solidFill>
                <a:srgbClr val="455560"/>
              </a:solidFill>
              <a:latin typeface="Futura" panose="020B0604020202020204" charset="0"/>
              <a:cs typeface="Arial" panose="020B0604020202020204" pitchFamily="34" charset="0"/>
            </a:endParaRP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panose="020B0604020202020204" charset="0"/>
                <a:cs typeface="Arial" panose="020B0604020202020204" pitchFamily="34" charset="0"/>
              </a:rPr>
              <a:t>FREE to </a:t>
            </a:r>
            <a:r>
              <a:rPr lang="en-US" sz="1600" err="1">
                <a:solidFill>
                  <a:srgbClr val="455560"/>
                </a:solidFill>
                <a:latin typeface="Futura" panose="020B0604020202020204" charset="0"/>
                <a:cs typeface="Arial" panose="020B0604020202020204" pitchFamily="34" charset="0"/>
              </a:rPr>
              <a:t>WiM</a:t>
            </a:r>
            <a:r>
              <a:rPr lang="en-US" sz="1600">
                <a:solidFill>
                  <a:srgbClr val="455560"/>
                </a:solidFill>
                <a:latin typeface="Futura" panose="020B0604020202020204" charset="0"/>
                <a:cs typeface="Arial" panose="020B0604020202020204" pitchFamily="34" charset="0"/>
              </a:rPr>
              <a:t> members</a:t>
            </a: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panose="020B0604020202020204" charset="0"/>
                <a:cs typeface="Arial" panose="020B0604020202020204" pitchFamily="34" charset="0"/>
              </a:rPr>
              <a:t>Recordings are saved in the Virtual Learning Library and available to </a:t>
            </a:r>
            <a:r>
              <a:rPr lang="en-US" sz="1600" err="1">
                <a:solidFill>
                  <a:srgbClr val="455560"/>
                </a:solidFill>
                <a:latin typeface="Futura" panose="020B0604020202020204" charset="0"/>
                <a:cs typeface="Arial" panose="020B0604020202020204" pitchFamily="34" charset="0"/>
              </a:rPr>
              <a:t>WiM</a:t>
            </a:r>
            <a:r>
              <a:rPr lang="en-US" sz="1600">
                <a:solidFill>
                  <a:srgbClr val="455560"/>
                </a:solidFill>
                <a:latin typeface="Futura" panose="020B0604020202020204" charset="0"/>
                <a:cs typeface="Arial" panose="020B0604020202020204" pitchFamily="34" charset="0"/>
              </a:rPr>
              <a:t> members at any time</a:t>
            </a:r>
          </a:p>
        </p:txBody>
      </p:sp>
      <p:sp>
        <p:nvSpPr>
          <p:cNvPr id="9" name="Freeform 9"/>
          <p:cNvSpPr/>
          <p:nvPr/>
        </p:nvSpPr>
        <p:spPr>
          <a:xfrm>
            <a:off x="-1661568" y="5410643"/>
            <a:ext cx="3441395" cy="3427389"/>
          </a:xfrm>
          <a:custGeom>
            <a:avLst/>
            <a:gdLst/>
            <a:ahLst/>
            <a:cxnLst/>
            <a:rect l="l" t="t" r="r" b="b"/>
            <a:pathLst>
              <a:path w="5162092" h="5141083">
                <a:moveTo>
                  <a:pt x="0" y="0"/>
                </a:moveTo>
                <a:lnTo>
                  <a:pt x="5162092" y="0"/>
                </a:lnTo>
                <a:lnTo>
                  <a:pt x="5162092" y="5141084"/>
                </a:lnTo>
                <a:lnTo>
                  <a:pt x="0" y="5141084"/>
                </a:lnTo>
                <a:lnTo>
                  <a:pt x="0" y="0"/>
                </a:lnTo>
                <a:close/>
              </a:path>
            </a:pathLst>
          </a:custGeom>
          <a:blipFill>
            <a:blip r:embed="rId3">
              <a:duotone>
                <a:prstClr val="black"/>
                <a:srgbClr val="6CBDA1">
                  <a:tint val="45000"/>
                  <a:satMod val="400000"/>
                </a:srgbClr>
              </a:duotone>
            </a:blip>
            <a:stretch>
              <a:fillRect/>
            </a:stretch>
          </a:blipFill>
        </p:spPr>
        <p:txBody>
          <a:bodyPr/>
          <a:lstStyle/>
          <a:p>
            <a:endParaRPr lang="en-US" sz="1200"/>
          </a:p>
        </p:txBody>
      </p:sp>
      <p:grpSp>
        <p:nvGrpSpPr>
          <p:cNvPr id="2" name="Group 2"/>
          <p:cNvGrpSpPr/>
          <p:nvPr/>
        </p:nvGrpSpPr>
        <p:grpSpPr>
          <a:xfrm>
            <a:off x="0" y="0"/>
            <a:ext cx="12192000" cy="1088486"/>
            <a:chOff x="0" y="0"/>
            <a:chExt cx="4816593" cy="430019"/>
          </a:xfrm>
          <a:solidFill>
            <a:srgbClr val="46555F"/>
          </a:solidFill>
        </p:grpSpPr>
        <p:sp>
          <p:nvSpPr>
            <p:cNvPr id="3" name="Freeform 3"/>
            <p:cNvSpPr/>
            <p:nvPr/>
          </p:nvSpPr>
          <p:spPr>
            <a:xfrm>
              <a:off x="0" y="0"/>
              <a:ext cx="4816592" cy="430019"/>
            </a:xfrm>
            <a:custGeom>
              <a:avLst/>
              <a:gdLst/>
              <a:ahLst/>
              <a:cxnLst/>
              <a:rect l="l" t="t" r="r" b="b"/>
              <a:pathLst>
                <a:path w="4816592" h="430019">
                  <a:moveTo>
                    <a:pt x="0" y="0"/>
                  </a:moveTo>
                  <a:lnTo>
                    <a:pt x="4816592" y="0"/>
                  </a:lnTo>
                  <a:lnTo>
                    <a:pt x="4816592" y="430019"/>
                  </a:lnTo>
                  <a:lnTo>
                    <a:pt x="0" y="430019"/>
                  </a:lnTo>
                  <a:close/>
                </a:path>
              </a:pathLst>
            </a:custGeom>
            <a:grpFill/>
            <a:ln>
              <a:solidFill>
                <a:srgbClr val="772776"/>
              </a:solidFill>
            </a:ln>
          </p:spPr>
          <p:txBody>
            <a:bodyPr/>
            <a:lstStyle/>
            <a:p>
              <a:endParaRPr lang="en-US" sz="1200"/>
            </a:p>
          </p:txBody>
        </p:sp>
        <p:sp>
          <p:nvSpPr>
            <p:cNvPr id="4" name="TextBox 4"/>
            <p:cNvSpPr txBox="1"/>
            <p:nvPr/>
          </p:nvSpPr>
          <p:spPr>
            <a:xfrm>
              <a:off x="0" y="-38100"/>
              <a:ext cx="4816593" cy="468119"/>
            </a:xfrm>
            <a:prstGeom prst="rect">
              <a:avLst/>
            </a:prstGeom>
            <a:grpFill/>
          </p:spPr>
          <p:txBody>
            <a:bodyPr lIns="33867" tIns="33867" rIns="33867" bIns="33867" rtlCol="0" anchor="ctr"/>
            <a:lstStyle/>
            <a:p>
              <a:pPr algn="ctr">
                <a:lnSpc>
                  <a:spcPts val="1773"/>
                </a:lnSpc>
              </a:pPr>
              <a:endParaRPr sz="1200"/>
            </a:p>
          </p:txBody>
        </p:sp>
      </p:grpSp>
      <p:grpSp>
        <p:nvGrpSpPr>
          <p:cNvPr id="11" name="Group 11"/>
          <p:cNvGrpSpPr/>
          <p:nvPr/>
        </p:nvGrpSpPr>
        <p:grpSpPr>
          <a:xfrm>
            <a:off x="785406" y="-15653"/>
            <a:ext cx="1086139" cy="259220"/>
            <a:chOff x="0" y="0"/>
            <a:chExt cx="429092" cy="102408"/>
          </a:xfrm>
          <a:solidFill>
            <a:srgbClr val="B3BC35"/>
          </a:solidFill>
        </p:grpSpPr>
        <p:sp>
          <p:nvSpPr>
            <p:cNvPr id="12" name="Freeform 12"/>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grpFill/>
          </p:spPr>
          <p:txBody>
            <a:bodyPr/>
            <a:lstStyle/>
            <a:p>
              <a:endParaRPr lang="en-US" sz="1200"/>
            </a:p>
          </p:txBody>
        </p:sp>
        <p:sp>
          <p:nvSpPr>
            <p:cNvPr id="13" name="TextBox 13"/>
            <p:cNvSpPr txBox="1"/>
            <p:nvPr/>
          </p:nvSpPr>
          <p:spPr>
            <a:xfrm>
              <a:off x="0" y="-38100"/>
              <a:ext cx="429092" cy="140508"/>
            </a:xfrm>
            <a:prstGeom prst="rect">
              <a:avLst/>
            </a:prstGeom>
            <a:grpFill/>
          </p:spPr>
          <p:txBody>
            <a:bodyPr lIns="33867" tIns="33867" rIns="33867" bIns="33867" rtlCol="0" anchor="ctr"/>
            <a:lstStyle/>
            <a:p>
              <a:pPr algn="ctr">
                <a:lnSpc>
                  <a:spcPts val="1773"/>
                </a:lnSpc>
              </a:pPr>
              <a:endParaRPr sz="1200"/>
            </a:p>
          </p:txBody>
        </p:sp>
      </p:grpSp>
      <p:sp>
        <p:nvSpPr>
          <p:cNvPr id="5" name="TextBox 5"/>
          <p:cNvSpPr txBox="1"/>
          <p:nvPr/>
        </p:nvSpPr>
        <p:spPr>
          <a:xfrm>
            <a:off x="785406" y="287548"/>
            <a:ext cx="5605674" cy="591893"/>
          </a:xfrm>
          <a:prstGeom prst="rect">
            <a:avLst/>
          </a:prstGeom>
        </p:spPr>
        <p:txBody>
          <a:bodyPr wrap="square" lIns="0" tIns="0" rIns="0" bIns="0" rtlCol="0" anchor="t">
            <a:spAutoFit/>
          </a:bodyPr>
          <a:lstStyle/>
          <a:p>
            <a:pPr>
              <a:lnSpc>
                <a:spcPts val="5040"/>
              </a:lnSpc>
            </a:pPr>
            <a:r>
              <a:rPr lang="en-US" sz="3800">
                <a:solidFill>
                  <a:srgbClr val="FFFFFF"/>
                </a:solidFill>
                <a:latin typeface="Futura Bold" panose="020B0604020202020204" charset="0"/>
              </a:rPr>
              <a:t>Virtual Learning</a:t>
            </a:r>
          </a:p>
        </p:txBody>
      </p:sp>
      <p:pic>
        <p:nvPicPr>
          <p:cNvPr id="7" name="Picture 6" descr="A qr code on a white background&#10;&#10;Description automatically generated">
            <a:extLst>
              <a:ext uri="{FF2B5EF4-FFF2-40B4-BE49-F238E27FC236}">
                <a16:creationId xmlns:a16="http://schemas.microsoft.com/office/drawing/2014/main" id="{4FFFF14A-29AC-C743-4042-7951AC41F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2745" y="5302225"/>
            <a:ext cx="1396583" cy="1386814"/>
          </a:xfrm>
          <a:prstGeom prst="rect">
            <a:avLst/>
          </a:prstGeom>
        </p:spPr>
      </p:pic>
      <p:pic>
        <p:nvPicPr>
          <p:cNvPr id="15" name="Picture 14" descr="A yellow and blue cucumber&#10;&#10;Description automatically generated">
            <a:extLst>
              <a:ext uri="{FF2B5EF4-FFF2-40B4-BE49-F238E27FC236}">
                <a16:creationId xmlns:a16="http://schemas.microsoft.com/office/drawing/2014/main" id="{C92C8353-6174-2643-28BD-2250C2FA9D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8062" y="6356649"/>
            <a:ext cx="1990120" cy="332888"/>
          </a:xfrm>
          <a:prstGeom prst="rect">
            <a:avLst/>
          </a:prstGeom>
        </p:spPr>
      </p:pic>
      <p:sp>
        <p:nvSpPr>
          <p:cNvPr id="8" name="Rectangle 7">
            <a:extLst>
              <a:ext uri="{FF2B5EF4-FFF2-40B4-BE49-F238E27FC236}">
                <a16:creationId xmlns:a16="http://schemas.microsoft.com/office/drawing/2014/main" id="{91587115-2B91-F4FC-F599-6FCE8AF4E28D}"/>
              </a:ext>
            </a:extLst>
          </p:cNvPr>
          <p:cNvSpPr/>
          <p:nvPr/>
        </p:nvSpPr>
        <p:spPr>
          <a:xfrm>
            <a:off x="5001098" y="1428244"/>
            <a:ext cx="7190902" cy="3263495"/>
          </a:xfrm>
          <a:prstGeom prst="rect">
            <a:avLst/>
          </a:prstGeom>
          <a:solidFill>
            <a:srgbClr val="46555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758E4EB-D8CB-1A29-8070-3B4FE6576A24}"/>
              </a:ext>
            </a:extLst>
          </p:cNvPr>
          <p:cNvSpPr txBox="1"/>
          <p:nvPr/>
        </p:nvSpPr>
        <p:spPr>
          <a:xfrm>
            <a:off x="7336115" y="1766582"/>
            <a:ext cx="4834240" cy="2062103"/>
          </a:xfrm>
          <a:prstGeom prst="rect">
            <a:avLst/>
          </a:prstGeom>
          <a:noFill/>
        </p:spPr>
        <p:txBody>
          <a:bodyPr wrap="square">
            <a:spAutoFit/>
          </a:bodyPr>
          <a:lstStyle/>
          <a:p>
            <a:pPr lvl="1"/>
            <a:r>
              <a:rPr lang="en-US" sz="1600" b="1" i="1" dirty="0">
                <a:solidFill>
                  <a:schemeClr val="bg1"/>
                </a:solidFill>
                <a:latin typeface="Futura Bk BT"/>
              </a:rPr>
              <a:t>NEXT SESSION: March 11, 2025           </a:t>
            </a:r>
          </a:p>
          <a:p>
            <a:pPr lvl="1"/>
            <a:endParaRPr lang="en-US" sz="2000" b="1" i="1" dirty="0">
              <a:solidFill>
                <a:schemeClr val="bg1"/>
              </a:solidFill>
              <a:latin typeface="Futura Bk BT"/>
            </a:endParaRPr>
          </a:p>
          <a:p>
            <a:pPr lvl="1"/>
            <a:r>
              <a:rPr lang="en-US" sz="2000" b="1" i="1" dirty="0">
                <a:solidFill>
                  <a:schemeClr val="bg1"/>
                </a:solidFill>
                <a:latin typeface="Futura Bk BT"/>
              </a:rPr>
              <a:t>Empowering Women – Managing Wealth with Confidence</a:t>
            </a:r>
          </a:p>
          <a:p>
            <a:pPr lvl="1"/>
            <a:endParaRPr lang="en-US" sz="2000" b="1" i="1" dirty="0">
              <a:solidFill>
                <a:schemeClr val="bg1"/>
              </a:solidFill>
              <a:latin typeface="Futura Bk BT"/>
            </a:endParaRPr>
          </a:p>
          <a:p>
            <a:pPr lvl="1"/>
            <a:r>
              <a:rPr lang="en-US" sz="1600" i="1" dirty="0">
                <a:solidFill>
                  <a:schemeClr val="bg1"/>
                </a:solidFill>
                <a:latin typeface="Futura Bk BT"/>
              </a:rPr>
              <a:t>Presented By: Maria Grieco</a:t>
            </a:r>
          </a:p>
          <a:p>
            <a:pPr lvl="1"/>
            <a:r>
              <a:rPr lang="en-US" sz="1600" i="1" dirty="0">
                <a:solidFill>
                  <a:schemeClr val="bg1"/>
                </a:solidFill>
                <a:latin typeface="Futura Bk BT"/>
              </a:rPr>
              <a:t>Principal Financial Group</a:t>
            </a:r>
            <a:endParaRPr lang="en-US" sz="2000" i="1" dirty="0">
              <a:solidFill>
                <a:schemeClr val="bg1"/>
              </a:solidFill>
              <a:latin typeface="Futura Bk BT"/>
            </a:endParaRPr>
          </a:p>
        </p:txBody>
      </p:sp>
      <p:pic>
        <p:nvPicPr>
          <p:cNvPr id="14" name="Picture 2">
            <a:extLst>
              <a:ext uri="{FF2B5EF4-FFF2-40B4-BE49-F238E27FC236}">
                <a16:creationId xmlns:a16="http://schemas.microsoft.com/office/drawing/2014/main" id="{EF16BF5E-309F-8689-1569-26D63CED5B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540" y="1766582"/>
            <a:ext cx="1933575" cy="25050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BDB4C48-93CE-4F9B-648D-1661DAA78E80}"/>
              </a:ext>
            </a:extLst>
          </p:cNvPr>
          <p:cNvGrpSpPr/>
          <p:nvPr/>
        </p:nvGrpSpPr>
        <p:grpSpPr>
          <a:xfrm>
            <a:off x="0" y="0"/>
            <a:ext cx="12192000" cy="1088486"/>
            <a:chOff x="0" y="0"/>
            <a:chExt cx="4816593" cy="430019"/>
          </a:xfrm>
          <a:solidFill>
            <a:srgbClr val="46555F"/>
          </a:solidFill>
        </p:grpSpPr>
        <p:sp>
          <p:nvSpPr>
            <p:cNvPr id="5" name="Freeform 3">
              <a:extLst>
                <a:ext uri="{FF2B5EF4-FFF2-40B4-BE49-F238E27FC236}">
                  <a16:creationId xmlns:a16="http://schemas.microsoft.com/office/drawing/2014/main" id="{E109DF0F-C141-5BF1-3D78-A7A1C5B9C871}"/>
                </a:ext>
              </a:extLst>
            </p:cNvPr>
            <p:cNvSpPr/>
            <p:nvPr/>
          </p:nvSpPr>
          <p:spPr>
            <a:xfrm>
              <a:off x="0" y="0"/>
              <a:ext cx="4816592" cy="430019"/>
            </a:xfrm>
            <a:custGeom>
              <a:avLst/>
              <a:gdLst/>
              <a:ahLst/>
              <a:cxnLst/>
              <a:rect l="l" t="t" r="r" b="b"/>
              <a:pathLst>
                <a:path w="4816592" h="430019">
                  <a:moveTo>
                    <a:pt x="0" y="0"/>
                  </a:moveTo>
                  <a:lnTo>
                    <a:pt x="4816592" y="0"/>
                  </a:lnTo>
                  <a:lnTo>
                    <a:pt x="4816592" y="430019"/>
                  </a:lnTo>
                  <a:lnTo>
                    <a:pt x="0" y="430019"/>
                  </a:lnTo>
                  <a:close/>
                </a:path>
              </a:pathLst>
            </a:custGeom>
            <a:grpFill/>
            <a:ln>
              <a:solidFill>
                <a:srgbClr val="772776"/>
              </a:solidFill>
            </a:ln>
          </p:spPr>
          <p:txBody>
            <a:bodyPr/>
            <a:lstStyle/>
            <a:p>
              <a:endParaRPr lang="en-US" sz="1200"/>
            </a:p>
          </p:txBody>
        </p:sp>
        <p:sp>
          <p:nvSpPr>
            <p:cNvPr id="6" name="TextBox 4">
              <a:extLst>
                <a:ext uri="{FF2B5EF4-FFF2-40B4-BE49-F238E27FC236}">
                  <a16:creationId xmlns:a16="http://schemas.microsoft.com/office/drawing/2014/main" id="{07DC09DF-A650-BEFC-41EF-972499E32ECA}"/>
                </a:ext>
              </a:extLst>
            </p:cNvPr>
            <p:cNvSpPr txBox="1"/>
            <p:nvPr/>
          </p:nvSpPr>
          <p:spPr>
            <a:xfrm>
              <a:off x="0" y="-38100"/>
              <a:ext cx="4816593" cy="468119"/>
            </a:xfrm>
            <a:prstGeom prst="rect">
              <a:avLst/>
            </a:prstGeom>
            <a:grpFill/>
          </p:spPr>
          <p:txBody>
            <a:bodyPr lIns="33867" tIns="33867" rIns="33867" bIns="33867" rtlCol="0" anchor="ctr"/>
            <a:lstStyle/>
            <a:p>
              <a:pPr algn="ctr">
                <a:lnSpc>
                  <a:spcPts val="1773"/>
                </a:lnSpc>
              </a:pPr>
              <a:endParaRPr sz="1200"/>
            </a:p>
          </p:txBody>
        </p:sp>
      </p:grpSp>
      <p:grpSp>
        <p:nvGrpSpPr>
          <p:cNvPr id="7" name="Group 11">
            <a:extLst>
              <a:ext uri="{FF2B5EF4-FFF2-40B4-BE49-F238E27FC236}">
                <a16:creationId xmlns:a16="http://schemas.microsoft.com/office/drawing/2014/main" id="{070C90F5-2071-FA25-4526-0FC92E38DA93}"/>
              </a:ext>
            </a:extLst>
          </p:cNvPr>
          <p:cNvGrpSpPr/>
          <p:nvPr/>
        </p:nvGrpSpPr>
        <p:grpSpPr>
          <a:xfrm>
            <a:off x="785406" y="-15653"/>
            <a:ext cx="1086139" cy="259220"/>
            <a:chOff x="0" y="0"/>
            <a:chExt cx="429092" cy="102408"/>
          </a:xfrm>
          <a:solidFill>
            <a:srgbClr val="B3BC35"/>
          </a:solidFill>
        </p:grpSpPr>
        <p:sp>
          <p:nvSpPr>
            <p:cNvPr id="8" name="Freeform 12">
              <a:extLst>
                <a:ext uri="{FF2B5EF4-FFF2-40B4-BE49-F238E27FC236}">
                  <a16:creationId xmlns:a16="http://schemas.microsoft.com/office/drawing/2014/main" id="{8478A213-D316-CAC1-FA6A-A892D1895348}"/>
                </a:ext>
              </a:extLst>
            </p:cNvPr>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grpFill/>
          </p:spPr>
          <p:txBody>
            <a:bodyPr/>
            <a:lstStyle/>
            <a:p>
              <a:endParaRPr lang="en-US" sz="1200"/>
            </a:p>
          </p:txBody>
        </p:sp>
        <p:sp>
          <p:nvSpPr>
            <p:cNvPr id="9" name="TextBox 13">
              <a:extLst>
                <a:ext uri="{FF2B5EF4-FFF2-40B4-BE49-F238E27FC236}">
                  <a16:creationId xmlns:a16="http://schemas.microsoft.com/office/drawing/2014/main" id="{7EF7940C-84DD-FBA4-8397-A2C158369FA2}"/>
                </a:ext>
              </a:extLst>
            </p:cNvPr>
            <p:cNvSpPr txBox="1"/>
            <p:nvPr/>
          </p:nvSpPr>
          <p:spPr>
            <a:xfrm>
              <a:off x="0" y="-38100"/>
              <a:ext cx="429092" cy="140508"/>
            </a:xfrm>
            <a:prstGeom prst="rect">
              <a:avLst/>
            </a:prstGeom>
            <a:grpFill/>
          </p:spPr>
          <p:txBody>
            <a:bodyPr lIns="33867" tIns="33867" rIns="33867" bIns="33867" rtlCol="0" anchor="ctr"/>
            <a:lstStyle/>
            <a:p>
              <a:pPr algn="ctr">
                <a:lnSpc>
                  <a:spcPts val="1773"/>
                </a:lnSpc>
              </a:pPr>
              <a:endParaRPr sz="1200"/>
            </a:p>
          </p:txBody>
        </p:sp>
      </p:grpSp>
      <p:sp>
        <p:nvSpPr>
          <p:cNvPr id="10" name="TextBox 5">
            <a:extLst>
              <a:ext uri="{FF2B5EF4-FFF2-40B4-BE49-F238E27FC236}">
                <a16:creationId xmlns:a16="http://schemas.microsoft.com/office/drawing/2014/main" id="{ACB418B6-3A9F-7550-B001-3C40296F25C1}"/>
              </a:ext>
            </a:extLst>
          </p:cNvPr>
          <p:cNvSpPr txBox="1"/>
          <p:nvPr/>
        </p:nvSpPr>
        <p:spPr>
          <a:xfrm>
            <a:off x="785406" y="287548"/>
            <a:ext cx="5605674" cy="591893"/>
          </a:xfrm>
          <a:prstGeom prst="rect">
            <a:avLst/>
          </a:prstGeom>
        </p:spPr>
        <p:txBody>
          <a:bodyPr wrap="square" lIns="0" tIns="0" rIns="0" bIns="0" rtlCol="0" anchor="t">
            <a:spAutoFit/>
          </a:bodyPr>
          <a:lstStyle/>
          <a:p>
            <a:pPr>
              <a:lnSpc>
                <a:spcPts val="5040"/>
              </a:lnSpc>
            </a:pPr>
            <a:r>
              <a:rPr lang="en-US" sz="3800">
                <a:solidFill>
                  <a:srgbClr val="FFFFFF"/>
                </a:solidFill>
                <a:latin typeface="Futura Bold" panose="020B0604020202020204" charset="0"/>
              </a:rPr>
              <a:t>Educational Programs</a:t>
            </a:r>
          </a:p>
        </p:txBody>
      </p:sp>
      <p:pic>
        <p:nvPicPr>
          <p:cNvPr id="19" name="Picture 18">
            <a:extLst>
              <a:ext uri="{FF2B5EF4-FFF2-40B4-BE49-F238E27FC236}">
                <a16:creationId xmlns:a16="http://schemas.microsoft.com/office/drawing/2014/main" id="{7A083BBF-EB8B-DBD9-03FD-6D750CA745C8}"/>
              </a:ext>
            </a:extLst>
          </p:cNvPr>
          <p:cNvPicPr>
            <a:picLocks noChangeAspect="1"/>
          </p:cNvPicPr>
          <p:nvPr/>
        </p:nvPicPr>
        <p:blipFill>
          <a:blip r:embed="rId3"/>
          <a:stretch>
            <a:fillRect/>
          </a:stretch>
        </p:blipFill>
        <p:spPr>
          <a:xfrm>
            <a:off x="212016" y="1376034"/>
            <a:ext cx="11766166" cy="4581054"/>
          </a:xfrm>
          <a:prstGeom prst="rect">
            <a:avLst/>
          </a:prstGeom>
        </p:spPr>
      </p:pic>
      <p:pic>
        <p:nvPicPr>
          <p:cNvPr id="20" name="Picture 19" descr="A yellow and blue cucumber&#10;&#10;Description automatically generated">
            <a:extLst>
              <a:ext uri="{FF2B5EF4-FFF2-40B4-BE49-F238E27FC236}">
                <a16:creationId xmlns:a16="http://schemas.microsoft.com/office/drawing/2014/main" id="{89A77654-D5C4-D744-A316-636261A373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8062" y="6356649"/>
            <a:ext cx="1990120" cy="332888"/>
          </a:xfrm>
          <a:prstGeom prst="rect">
            <a:avLst/>
          </a:prstGeom>
        </p:spPr>
      </p:pic>
    </p:spTree>
    <p:extLst>
      <p:ext uri="{BB962C8B-B14F-4D97-AF65-F5344CB8AC3E}">
        <p14:creationId xmlns:p14="http://schemas.microsoft.com/office/powerpoint/2010/main" val="89656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540" y="1637123"/>
            <a:ext cx="12189460" cy="1490152"/>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800" spc="300">
                <a:latin typeface="Futura PT Bold" panose="020B0902020204020203" pitchFamily="34" charset="0"/>
              </a:rPr>
              <a:t>NAVIGATING THE WiM WEBSITE &amp; MEMBER COMPASS</a:t>
            </a:r>
            <a:endParaRPr sz="7200" spc="300">
              <a:latin typeface="Futura PT Bold" panose="020B0902020204020203" pitchFamily="34" charset="0"/>
            </a:endParaRPr>
          </a:p>
        </p:txBody>
      </p:sp>
    </p:spTree>
    <p:extLst>
      <p:ext uri="{BB962C8B-B14F-4D97-AF65-F5344CB8AC3E}">
        <p14:creationId xmlns:p14="http://schemas.microsoft.com/office/powerpoint/2010/main" val="415807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540" y="1965939"/>
            <a:ext cx="12189460" cy="843821"/>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5400" spc="300">
                <a:latin typeface="Futura PT Bold" panose="020B0902020204020203" pitchFamily="34" charset="0"/>
              </a:rPr>
              <a:t>BREAKOUT ROOMS</a:t>
            </a:r>
            <a:endParaRPr sz="5400" spc="300">
              <a:latin typeface="Futura PT Bold" panose="020B0902020204020203" pitchFamily="34" charset="0"/>
            </a:endParaRPr>
          </a:p>
        </p:txBody>
      </p:sp>
    </p:spTree>
    <p:extLst>
      <p:ext uri="{BB962C8B-B14F-4D97-AF65-F5344CB8AC3E}">
        <p14:creationId xmlns:p14="http://schemas.microsoft.com/office/powerpoint/2010/main" val="1823183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33400" y="721331"/>
            <a:ext cx="11315700" cy="5511124"/>
          </a:xfrm>
          <a:prstGeom prst="rect">
            <a:avLst/>
          </a:prstGeom>
        </p:spPr>
        <p:txBody>
          <a:bodyPr vert="horz" wrap="square" lIns="0" tIns="12065" rIns="0" bIns="0" rtlCol="0">
            <a:spAutoFit/>
          </a:bodyPr>
          <a:lstStyle/>
          <a:p>
            <a:pPr marL="12700" marR="5080">
              <a:spcBef>
                <a:spcPts val="1630"/>
              </a:spcBef>
              <a:defRPr/>
            </a:pPr>
            <a:r>
              <a:rPr kumimoji="0" lang="en-US" sz="2400" b="1" i="0" u="none" strike="noStrike" kern="1200" cap="none" spc="5" normalizeH="0" baseline="0" noProof="0" dirty="0">
                <a:ln>
                  <a:noFill/>
                </a:ln>
                <a:solidFill>
                  <a:srgbClr val="46555F"/>
                </a:solidFill>
                <a:effectLst/>
                <a:uLnTx/>
                <a:uFillTx/>
                <a:latin typeface="Futura PT Book" panose="020B0502020204020303" pitchFamily="34" charset="0"/>
                <a:cs typeface="Arial" panose="020B0604020202020204" pitchFamily="34" charset="0"/>
              </a:rPr>
              <a:t>20 MINUTES TO CONNECT WITH FELLOW MEMBERS</a:t>
            </a:r>
          </a:p>
          <a:p>
            <a:pPr marL="12700" marR="5080">
              <a:spcBef>
                <a:spcPts val="1630"/>
              </a:spcBef>
              <a:defRPr/>
            </a:pPr>
            <a:r>
              <a:rPr lang="en-US" sz="2000" b="1" spc="5" dirty="0">
                <a:solidFill>
                  <a:srgbClr val="46555F"/>
                </a:solidFill>
                <a:latin typeface="Futura PT Book" panose="020B0502020204020303" pitchFamily="34" charset="0"/>
                <a:cs typeface="Arial" panose="020B0604020202020204" pitchFamily="34" charset="0"/>
              </a:rPr>
              <a:t>Individual Introductions</a:t>
            </a:r>
          </a:p>
          <a:p>
            <a:pPr marL="469900" marR="5080" lvl="1">
              <a:spcBef>
                <a:spcPts val="1630"/>
              </a:spcBef>
              <a:defRPr/>
            </a:pPr>
            <a:r>
              <a:rPr lang="en-US" sz="2000" b="1" i="1" spc="5" dirty="0">
                <a:solidFill>
                  <a:srgbClr val="46555F"/>
                </a:solidFill>
                <a:latin typeface="Futura PT Book" panose="020B0502020204020303" pitchFamily="34" charset="0"/>
                <a:cs typeface="Arial" panose="020B0604020202020204" pitchFamily="34" charset="0"/>
              </a:rPr>
              <a:t>Each person shares:</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Name</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Geographic Location</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Current Employer &amp; Role</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One fun (or boring!) fact about your job or life outside of work.</a:t>
            </a:r>
          </a:p>
          <a:p>
            <a:pPr marL="12700" marR="5080">
              <a:spcBef>
                <a:spcPts val="1630"/>
              </a:spcBef>
              <a:defRPr/>
            </a:pPr>
            <a:r>
              <a:rPr lang="en-US" sz="2000" b="1" spc="5" dirty="0">
                <a:solidFill>
                  <a:srgbClr val="46555F"/>
                </a:solidFill>
                <a:latin typeface="Futura PT Book" panose="020B0502020204020303" pitchFamily="34" charset="0"/>
                <a:cs typeface="Arial" panose="020B0604020202020204" pitchFamily="34" charset="0"/>
              </a:rPr>
              <a:t>Group Chat Topics</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Tell the group a bit about your current role and what you enjoy most about it…</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How did you get started in manufacturing or your current field?</a:t>
            </a:r>
          </a:p>
          <a:p>
            <a:pPr marL="1270000" marR="5080" lvl="2" indent="-342900">
              <a:spcBef>
                <a:spcPts val="1630"/>
              </a:spcBef>
              <a:buFont typeface="Arial" panose="020B0604020202020204" pitchFamily="34" charset="0"/>
              <a:buChar char="•"/>
              <a:defRPr/>
            </a:pPr>
            <a:r>
              <a:rPr lang="en-US" sz="2000" b="1" i="1" spc="5" dirty="0">
                <a:solidFill>
                  <a:srgbClr val="46555F"/>
                </a:solidFill>
                <a:latin typeface="Futura PT Book" panose="020B0502020204020303" pitchFamily="34" charset="0"/>
                <a:cs typeface="Arial" panose="020B0604020202020204" pitchFamily="34" charset="0"/>
              </a:rPr>
              <a:t>What is one personal or professional goal you hope to achieve with your WiM membership?</a:t>
            </a:r>
          </a:p>
        </p:txBody>
      </p:sp>
      <p:sp>
        <p:nvSpPr>
          <p:cNvPr id="8" name="object 3">
            <a:extLst>
              <a:ext uri="{FF2B5EF4-FFF2-40B4-BE49-F238E27FC236}">
                <a16:creationId xmlns:a16="http://schemas.microsoft.com/office/drawing/2014/main" id="{473CF401-60D7-EC78-06FE-0BF8B497FD70}"/>
              </a:ext>
            </a:extLst>
          </p:cNvPr>
          <p:cNvSpPr txBox="1">
            <a:spLocks noGrp="1"/>
          </p:cNvSpPr>
          <p:nvPr>
            <p:ph type="title"/>
          </p:nvPr>
        </p:nvSpPr>
        <p:spPr>
          <a:xfrm>
            <a:off x="533400" y="185928"/>
            <a:ext cx="6285455" cy="535403"/>
          </a:xfrm>
          <a:prstGeom prst="rect">
            <a:avLst/>
          </a:prstGeom>
        </p:spPr>
        <p:txBody>
          <a:bodyPr vert="horz" wrap="square" lIns="0" tIns="12065" rIns="0" bIns="0" rtlCol="0">
            <a:spAutoFit/>
          </a:bodyPr>
          <a:lstStyle/>
          <a:p>
            <a:pPr marL="12700">
              <a:lnSpc>
                <a:spcPct val="100000"/>
              </a:lnSpc>
              <a:spcBef>
                <a:spcPts val="95"/>
              </a:spcBef>
            </a:pPr>
            <a:r>
              <a:rPr lang="en-US" sz="3400" b="1" spc="20">
                <a:solidFill>
                  <a:srgbClr val="B3BC35"/>
                </a:solidFill>
                <a:latin typeface="Futura PT Book" panose="020B0502020204020303" pitchFamily="34" charset="0"/>
                <a:ea typeface="Tahoma" panose="020B0604030504040204" pitchFamily="34" charset="0"/>
                <a:cs typeface="Tahoma" panose="020B0604030504040204" pitchFamily="34" charset="0"/>
              </a:rPr>
              <a:t>BREAKOUT ROOMS</a:t>
            </a:r>
            <a:endParaRPr sz="3400" b="1">
              <a:solidFill>
                <a:srgbClr val="B3BC35"/>
              </a:solidFill>
              <a:latin typeface="Futura PT Book" panose="020B05020202040203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445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42"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ctrTitle"/>
          </p:nvPr>
        </p:nvSpPr>
        <p:spPr>
          <a:xfrm>
            <a:off x="400418" y="2520837"/>
            <a:ext cx="11359140" cy="2167260"/>
          </a:xfrm>
          <a:prstGeom prst="rect">
            <a:avLst/>
          </a:prstGeom>
        </p:spPr>
        <p:txBody>
          <a:bodyPr vert="horz" wrap="square" lIns="0" tIns="12700" rIns="0" bIns="0" rtlCol="0">
            <a:spAutoFit/>
          </a:bodyPr>
          <a:lstStyle/>
          <a:p>
            <a:pPr marL="27940" marR="5080" algn="ctr">
              <a:lnSpc>
                <a:spcPct val="100000"/>
              </a:lnSpc>
              <a:spcBef>
                <a:spcPts val="100"/>
              </a:spcBef>
            </a:pPr>
            <a:r>
              <a:rPr lang="en-US" sz="5400" spc="300">
                <a:latin typeface="Futura PT Bold" panose="020B0902020204020203" pitchFamily="34" charset="0"/>
              </a:rPr>
              <a:t>WELCOME BACK!</a:t>
            </a:r>
            <a:br>
              <a:rPr lang="en-US" sz="5400" spc="300">
                <a:latin typeface="Futura PT Bold" panose="020B0902020204020203" pitchFamily="34" charset="0"/>
              </a:rPr>
            </a:br>
            <a:br>
              <a:rPr lang="en-US" sz="5400" spc="300">
                <a:latin typeface="Futura PT Bold" panose="020B0902020204020203" pitchFamily="34" charset="0"/>
              </a:rPr>
            </a:br>
            <a:endParaRPr lang="en-US" sz="3200" b="0" spc="300">
              <a:solidFill>
                <a:srgbClr val="2397BC"/>
              </a:solidFill>
              <a:latin typeface="Futura PT Bold" panose="020B0902020204020203" pitchFamily="34" charset="0"/>
            </a:endParaRPr>
          </a:p>
        </p:txBody>
      </p:sp>
    </p:spTree>
    <p:extLst>
      <p:ext uri="{BB962C8B-B14F-4D97-AF65-F5344CB8AC3E}">
        <p14:creationId xmlns:p14="http://schemas.microsoft.com/office/powerpoint/2010/main" val="3222199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28600" y="1129777"/>
            <a:ext cx="12189460" cy="3213700"/>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8800" spc="300">
                <a:latin typeface="Futura PT Bold" panose="020B0902020204020203" pitchFamily="34" charset="0"/>
              </a:rPr>
              <a:t>5 WAYS</a:t>
            </a:r>
            <a:br>
              <a:rPr lang="en-US" sz="3200" spc="300">
                <a:latin typeface="Futura PT Bold" panose="020B0902020204020203" pitchFamily="34" charset="0"/>
              </a:rPr>
            </a:br>
            <a:r>
              <a:rPr lang="en-US" sz="3200" spc="300">
                <a:latin typeface="Futura PT Bold" panose="020B0902020204020203" pitchFamily="34" charset="0"/>
              </a:rPr>
              <a:t> </a:t>
            </a:r>
            <a:r>
              <a:rPr lang="en-US" sz="2800" spc="300">
                <a:latin typeface="Futura PT Bold" panose="020B0902020204020203" pitchFamily="34" charset="0"/>
              </a:rPr>
              <a:t>TO MAKE THE MOST OF YOUR MEMBERSHIP IN THE NEXT </a:t>
            </a:r>
            <a:br>
              <a:rPr lang="en-US" sz="3200" spc="300">
                <a:latin typeface="Futura PT Bold" panose="020B0902020204020203" pitchFamily="34" charset="0"/>
              </a:rPr>
            </a:br>
            <a:r>
              <a:rPr lang="en-US" sz="8800" spc="300">
                <a:latin typeface="Futura PT Bold" panose="020B0902020204020203" pitchFamily="34" charset="0"/>
              </a:rPr>
              <a:t>30 DAYS</a:t>
            </a:r>
            <a:endParaRPr sz="8800" spc="300">
              <a:latin typeface="Futura PT Bold" panose="020B0902020204020203" pitchFamily="34" charset="0"/>
            </a:endParaRPr>
          </a:p>
        </p:txBody>
      </p:sp>
    </p:spTree>
    <p:extLst>
      <p:ext uri="{BB962C8B-B14F-4D97-AF65-F5344CB8AC3E}">
        <p14:creationId xmlns:p14="http://schemas.microsoft.com/office/powerpoint/2010/main" val="284254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552918" y="1442467"/>
            <a:ext cx="11658600" cy="3484159"/>
          </a:xfrm>
          <a:prstGeom prst="rect">
            <a:avLst/>
          </a:prstGeom>
        </p:spPr>
        <p:txBody>
          <a:bodyPr vert="horz" wrap="square" lIns="0" tIns="12065" rIns="0" bIns="0" rtlCol="0">
            <a:spAutoFit/>
          </a:bodyPr>
          <a:lstStyle/>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MEMBERSHIP OVERVIEW</a:t>
            </a:r>
          </a:p>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WEBSITE TOUR</a:t>
            </a:r>
          </a:p>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BREAKOUT ROOMS</a:t>
            </a:r>
          </a:p>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5 WAYS – 30 DAYS</a:t>
            </a:r>
          </a:p>
        </p:txBody>
      </p:sp>
      <p:sp>
        <p:nvSpPr>
          <p:cNvPr id="8" name="object 3">
            <a:extLst>
              <a:ext uri="{FF2B5EF4-FFF2-40B4-BE49-F238E27FC236}">
                <a16:creationId xmlns:a16="http://schemas.microsoft.com/office/drawing/2014/main" id="{473CF401-60D7-EC78-06FE-0BF8B497FD70}"/>
              </a:ext>
            </a:extLst>
          </p:cNvPr>
          <p:cNvSpPr txBox="1">
            <a:spLocks noGrp="1"/>
          </p:cNvSpPr>
          <p:nvPr>
            <p:ph type="title"/>
          </p:nvPr>
        </p:nvSpPr>
        <p:spPr>
          <a:xfrm>
            <a:off x="552918" y="598840"/>
            <a:ext cx="6285455" cy="535403"/>
          </a:xfrm>
          <a:prstGeom prst="rect">
            <a:avLst/>
          </a:prstGeom>
        </p:spPr>
        <p:txBody>
          <a:bodyPr vert="horz" wrap="square" lIns="0" tIns="12065" rIns="0" bIns="0" rtlCol="0">
            <a:spAutoFit/>
          </a:bodyPr>
          <a:lstStyle/>
          <a:p>
            <a:pPr marL="12700">
              <a:lnSpc>
                <a:spcPct val="100000"/>
              </a:lnSpc>
              <a:spcBef>
                <a:spcPts val="95"/>
              </a:spcBef>
            </a:pPr>
            <a:r>
              <a:rPr lang="en-US" sz="3400" spc="20">
                <a:solidFill>
                  <a:srgbClr val="B3BC35"/>
                </a:solidFill>
                <a:latin typeface="Futura PT Book" panose="020B0502020204020303" pitchFamily="34" charset="0"/>
                <a:ea typeface="Tahoma" panose="020B0604030504040204" pitchFamily="34" charset="0"/>
                <a:cs typeface="Tahoma" panose="020B0604030504040204" pitchFamily="34" charset="0"/>
              </a:rPr>
              <a:t>AGENDA</a:t>
            </a:r>
            <a:endParaRPr sz="3400">
              <a:solidFill>
                <a:srgbClr val="B3BC35"/>
              </a:solidFill>
              <a:latin typeface="Futura PT Book" panose="020B0502020204020303" pitchFamily="34" charset="0"/>
              <a:ea typeface="Tahoma" panose="020B0604030504040204" pitchFamily="34" charset="0"/>
              <a:cs typeface="Tahoma" panose="020B0604030504040204" pitchFamily="34" charset="0"/>
            </a:endParaRPr>
          </a:p>
        </p:txBody>
      </p:sp>
      <p:pic>
        <p:nvPicPr>
          <p:cNvPr id="9" name="object 2">
            <a:extLst>
              <a:ext uri="{FF2B5EF4-FFF2-40B4-BE49-F238E27FC236}">
                <a16:creationId xmlns:a16="http://schemas.microsoft.com/office/drawing/2014/main" id="{F310002D-F289-78B7-B70C-4B3CE99ECE51}"/>
              </a:ext>
            </a:extLst>
          </p:cNvPr>
          <p:cNvPicPr/>
          <p:nvPr/>
        </p:nvPicPr>
        <p:blipFill>
          <a:blip r:embed="rId3" cstate="print"/>
          <a:stretch>
            <a:fillRect/>
          </a:stretch>
        </p:blipFill>
        <p:spPr>
          <a:xfrm>
            <a:off x="8842248" y="6043185"/>
            <a:ext cx="3159251" cy="708659"/>
          </a:xfrm>
          <a:prstGeom prst="rect">
            <a:avLst/>
          </a:prstGeom>
        </p:spPr>
      </p:pic>
      <p:pic>
        <p:nvPicPr>
          <p:cNvPr id="3" name="Picture 2" descr="A group of people clapping in a room&#10;&#10;Description automatically generated with medium confidence">
            <a:extLst>
              <a:ext uri="{FF2B5EF4-FFF2-40B4-BE49-F238E27FC236}">
                <a16:creationId xmlns:a16="http://schemas.microsoft.com/office/drawing/2014/main" id="{8C2EE87F-9701-35E9-8D79-1A2CC6C14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166" y="601617"/>
            <a:ext cx="3810000" cy="2543175"/>
          </a:xfrm>
          <a:prstGeom prst="rect">
            <a:avLst/>
          </a:prstGeom>
          <a:ln w="28575">
            <a:solidFill>
              <a:srgbClr val="B3BC35"/>
            </a:solidFill>
          </a:ln>
        </p:spPr>
      </p:pic>
      <p:pic>
        <p:nvPicPr>
          <p:cNvPr id="7" name="Picture 6" descr="A group of people sitting on a stage&#10;&#10;Description automatically generated">
            <a:extLst>
              <a:ext uri="{FF2B5EF4-FFF2-40B4-BE49-F238E27FC236}">
                <a16:creationId xmlns:a16="http://schemas.microsoft.com/office/drawing/2014/main" id="{AEE1FE25-4063-7C75-CBA8-36C80B627D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499" y="601616"/>
            <a:ext cx="3810001" cy="2543176"/>
          </a:xfrm>
          <a:prstGeom prst="rect">
            <a:avLst/>
          </a:prstGeom>
          <a:ln w="28575">
            <a:solidFill>
              <a:srgbClr val="B3BC35"/>
            </a:solidFill>
          </a:ln>
        </p:spPr>
      </p:pic>
      <p:pic>
        <p:nvPicPr>
          <p:cNvPr id="11" name="Picture 10" descr="A group of people in a room&#10;&#10;Description automatically generated with low confidence">
            <a:extLst>
              <a:ext uri="{FF2B5EF4-FFF2-40B4-BE49-F238E27FC236}">
                <a16:creationId xmlns:a16="http://schemas.microsoft.com/office/drawing/2014/main" id="{029A4E68-2ED9-57C6-3F8B-B603787E22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499" y="3322401"/>
            <a:ext cx="3810000" cy="2543175"/>
          </a:xfrm>
          <a:prstGeom prst="rect">
            <a:avLst/>
          </a:prstGeom>
          <a:ln w="28575">
            <a:solidFill>
              <a:srgbClr val="B3BC35"/>
            </a:solidFill>
          </a:ln>
        </p:spPr>
      </p:pic>
      <p:pic>
        <p:nvPicPr>
          <p:cNvPr id="13" name="Picture 12" descr="A group of people posing for a photo&#10;&#10;Description automatically generated">
            <a:extLst>
              <a:ext uri="{FF2B5EF4-FFF2-40B4-BE49-F238E27FC236}">
                <a16:creationId xmlns:a16="http://schemas.microsoft.com/office/drawing/2014/main" id="{A19658DC-5016-BC85-6E10-4BD3122333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0166" y="3322401"/>
            <a:ext cx="3810000" cy="2543175"/>
          </a:xfrm>
          <a:prstGeom prst="rect">
            <a:avLst/>
          </a:prstGeom>
          <a:ln w="28575">
            <a:solidFill>
              <a:srgbClr val="B3BC35"/>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6411" y="391570"/>
            <a:ext cx="12189460" cy="628377"/>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000" spc="300">
                <a:latin typeface="Futura PT Bold" panose="020B0902020204020203" pitchFamily="34" charset="0"/>
              </a:rPr>
              <a:t>#1 COMPLETE YOUR MEMBER PROFILE</a:t>
            </a:r>
            <a:endParaRPr sz="13800" spc="300">
              <a:latin typeface="Futura PT Bold" panose="020B0902020204020203" pitchFamily="34" charset="0"/>
            </a:endParaRPr>
          </a:p>
        </p:txBody>
      </p:sp>
      <p:pic>
        <p:nvPicPr>
          <p:cNvPr id="13" name="Picture 12" descr="Graphical user interface, website&#10;&#10;Description automatically generated">
            <a:extLst>
              <a:ext uri="{FF2B5EF4-FFF2-40B4-BE49-F238E27FC236}">
                <a16:creationId xmlns:a16="http://schemas.microsoft.com/office/drawing/2014/main" id="{97BB9518-3C44-A762-4FC6-CF39BFF96866}"/>
              </a:ext>
            </a:extLst>
          </p:cNvPr>
          <p:cNvPicPr>
            <a:picLocks noChangeAspect="1"/>
          </p:cNvPicPr>
          <p:nvPr/>
        </p:nvPicPr>
        <p:blipFill rotWithShape="1">
          <a:blip r:embed="rId4">
            <a:extLst>
              <a:ext uri="{28A0092B-C50C-407E-A947-70E740481C1C}">
                <a14:useLocalDpi xmlns:a14="http://schemas.microsoft.com/office/drawing/2010/main" val="0"/>
              </a:ext>
            </a:extLst>
          </a:blip>
          <a:srcRect l="11750" t="23940" r="38174" b="15866"/>
          <a:stretch/>
        </p:blipFill>
        <p:spPr>
          <a:xfrm>
            <a:off x="2932253" y="1289866"/>
            <a:ext cx="6327493" cy="4278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779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315" y="550609"/>
            <a:ext cx="12189460" cy="628377"/>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000" spc="300">
                <a:latin typeface="Futura PT Bold" panose="020B0902020204020203" pitchFamily="34" charset="0"/>
              </a:rPr>
              <a:t>#2 REGISTER FOR A WiM CHAPTER EVENT</a:t>
            </a:r>
            <a:endParaRPr sz="13800" spc="300">
              <a:latin typeface="Futura PT Bold" panose="020B0902020204020203" pitchFamily="34" charset="0"/>
            </a:endParaRPr>
          </a:p>
        </p:txBody>
      </p:sp>
      <p:pic>
        <p:nvPicPr>
          <p:cNvPr id="13" name="Picture 12" descr="A group of people wearing hard hats&#10;&#10;Description automatically generated with medium confidence">
            <a:extLst>
              <a:ext uri="{FF2B5EF4-FFF2-40B4-BE49-F238E27FC236}">
                <a16:creationId xmlns:a16="http://schemas.microsoft.com/office/drawing/2014/main" id="{FA32C3C7-2BE7-C914-87F3-3A57126D4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508" y="1600200"/>
            <a:ext cx="4868831" cy="3245095"/>
          </a:xfrm>
          <a:prstGeom prst="rect">
            <a:avLst/>
          </a:prstGeom>
          <a:ln>
            <a:noFill/>
          </a:ln>
          <a:effectLst>
            <a:outerShdw blurRad="292100" dist="139700" dir="2700000" algn="tl" rotWithShape="0">
              <a:srgbClr val="333333">
                <a:alpha val="65000"/>
              </a:srgbClr>
            </a:outerShdw>
          </a:effectLst>
        </p:spPr>
      </p:pic>
      <p:pic>
        <p:nvPicPr>
          <p:cNvPr id="10" name="Picture 9" descr="Qr code&#10;&#10;Description automatically generated">
            <a:hlinkClick r:id="rId5"/>
            <a:extLst>
              <a:ext uri="{FF2B5EF4-FFF2-40B4-BE49-F238E27FC236}">
                <a16:creationId xmlns:a16="http://schemas.microsoft.com/office/drawing/2014/main" id="{5784B790-D69B-898A-7C9B-9D2F5337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7307" y="1952252"/>
            <a:ext cx="2540990" cy="2540990"/>
          </a:xfrm>
          <a:prstGeom prst="rect">
            <a:avLst/>
          </a:prstGeom>
        </p:spPr>
      </p:pic>
      <p:sp>
        <p:nvSpPr>
          <p:cNvPr id="11" name="TextBox 10">
            <a:extLst>
              <a:ext uri="{FF2B5EF4-FFF2-40B4-BE49-F238E27FC236}">
                <a16:creationId xmlns:a16="http://schemas.microsoft.com/office/drawing/2014/main" id="{40760933-6977-608C-39A1-343D83F3DC2B}"/>
              </a:ext>
            </a:extLst>
          </p:cNvPr>
          <p:cNvSpPr txBox="1"/>
          <p:nvPr/>
        </p:nvSpPr>
        <p:spPr>
          <a:xfrm>
            <a:off x="7540700" y="1482142"/>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FOR ALL CHAPTER EVENTS</a:t>
            </a:r>
            <a:endParaRPr lang="en-US" sz="1200" b="1">
              <a:latin typeface="Futura PT Book" panose="020B0502020204020303" pitchFamily="34" charset="0"/>
            </a:endParaRPr>
          </a:p>
        </p:txBody>
      </p:sp>
    </p:spTree>
    <p:extLst>
      <p:ext uri="{BB962C8B-B14F-4D97-AF65-F5344CB8AC3E}">
        <p14:creationId xmlns:p14="http://schemas.microsoft.com/office/powerpoint/2010/main" val="174629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10" name="Rectangle 9">
            <a:extLst>
              <a:ext uri="{FF2B5EF4-FFF2-40B4-BE49-F238E27FC236}">
                <a16:creationId xmlns:a16="http://schemas.microsoft.com/office/drawing/2014/main" id="{E6887DB5-3ADA-322F-53EC-BA40898FE75B}"/>
              </a:ext>
            </a:extLst>
          </p:cNvPr>
          <p:cNvSpPr/>
          <p:nvPr/>
        </p:nvSpPr>
        <p:spPr>
          <a:xfrm>
            <a:off x="2361857" y="1239438"/>
            <a:ext cx="6068777" cy="11116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52722" y="238250"/>
            <a:ext cx="12189460" cy="628377"/>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000" spc="300">
                <a:latin typeface="Futura PT Bold" panose="020B0902020204020203" pitchFamily="34" charset="0"/>
              </a:rPr>
              <a:t>#3 REGISTER FOR A VLS WEBINAR</a:t>
            </a:r>
            <a:endParaRPr sz="13800" spc="300">
              <a:latin typeface="Futura PT Bold" panose="020B0902020204020203" pitchFamily="34" charset="0"/>
            </a:endParaRPr>
          </a:p>
        </p:txBody>
      </p:sp>
      <p:pic>
        <p:nvPicPr>
          <p:cNvPr id="21" name="Picture 20" descr="Qr code&#10;&#10;Description automatically generated">
            <a:hlinkClick r:id="rId4"/>
            <a:extLst>
              <a:ext uri="{FF2B5EF4-FFF2-40B4-BE49-F238E27FC236}">
                <a16:creationId xmlns:a16="http://schemas.microsoft.com/office/drawing/2014/main" id="{D355E51A-A806-2C7E-1E76-D9D9E69CCA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3759" y="1227852"/>
            <a:ext cx="1111647" cy="1111647"/>
          </a:xfrm>
          <a:prstGeom prst="rect">
            <a:avLst/>
          </a:prstGeom>
        </p:spPr>
      </p:pic>
      <p:sp>
        <p:nvSpPr>
          <p:cNvPr id="25" name="TextBox 24">
            <a:extLst>
              <a:ext uri="{FF2B5EF4-FFF2-40B4-BE49-F238E27FC236}">
                <a16:creationId xmlns:a16="http://schemas.microsoft.com/office/drawing/2014/main" id="{29841F46-B828-4CE3-9575-8B2C83100079}"/>
              </a:ext>
            </a:extLst>
          </p:cNvPr>
          <p:cNvSpPr txBox="1"/>
          <p:nvPr/>
        </p:nvSpPr>
        <p:spPr>
          <a:xfrm>
            <a:off x="8018855" y="761447"/>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REGISTER</a:t>
            </a:r>
            <a:endParaRPr lang="en-US" sz="1200" b="1">
              <a:latin typeface="Futura PT Book" panose="020B0502020204020303" pitchFamily="34" charset="0"/>
            </a:endParaRPr>
          </a:p>
        </p:txBody>
      </p:sp>
      <p:pic>
        <p:nvPicPr>
          <p:cNvPr id="11" name="Picture 10" descr="A close up of a logo&#10;&#10;Description automatically generated">
            <a:extLst>
              <a:ext uri="{FF2B5EF4-FFF2-40B4-BE49-F238E27FC236}">
                <a16:creationId xmlns:a16="http://schemas.microsoft.com/office/drawing/2014/main" id="{1A2FE4AD-8E4B-EBEB-78F5-E15C80D0C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9851" y="1393396"/>
            <a:ext cx="5711659" cy="770587"/>
          </a:xfrm>
          <a:prstGeom prst="rect">
            <a:avLst/>
          </a:prstGeom>
        </p:spPr>
      </p:pic>
      <p:sp>
        <p:nvSpPr>
          <p:cNvPr id="12" name="Rectangle 11">
            <a:extLst>
              <a:ext uri="{FF2B5EF4-FFF2-40B4-BE49-F238E27FC236}">
                <a16:creationId xmlns:a16="http://schemas.microsoft.com/office/drawing/2014/main" id="{1B0EEA6C-0492-BBB5-399E-3E346BAE7D51}"/>
              </a:ext>
            </a:extLst>
          </p:cNvPr>
          <p:cNvSpPr/>
          <p:nvPr/>
        </p:nvSpPr>
        <p:spPr>
          <a:xfrm>
            <a:off x="2361857" y="2366653"/>
            <a:ext cx="7487663" cy="3263495"/>
          </a:xfrm>
          <a:prstGeom prst="rect">
            <a:avLst/>
          </a:prstGeom>
          <a:solidFill>
            <a:srgbClr val="4655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86CC9D7-0414-73D7-24A5-C4533876305F}"/>
              </a:ext>
            </a:extLst>
          </p:cNvPr>
          <p:cNvSpPr txBox="1"/>
          <p:nvPr/>
        </p:nvSpPr>
        <p:spPr>
          <a:xfrm>
            <a:off x="4995903" y="2943578"/>
            <a:ext cx="4834240" cy="1938992"/>
          </a:xfrm>
          <a:prstGeom prst="rect">
            <a:avLst/>
          </a:prstGeom>
          <a:noFill/>
        </p:spPr>
        <p:txBody>
          <a:bodyPr wrap="square">
            <a:spAutoFit/>
          </a:bodyPr>
          <a:lstStyle/>
          <a:p>
            <a:pPr lvl="1"/>
            <a:r>
              <a:rPr lang="en-US" sz="2000" b="1" i="1" dirty="0">
                <a:solidFill>
                  <a:schemeClr val="bg1"/>
                </a:solidFill>
                <a:latin typeface="Futura Bk BT"/>
              </a:rPr>
              <a:t>March 11, 2025           </a:t>
            </a:r>
          </a:p>
          <a:p>
            <a:pPr lvl="1"/>
            <a:r>
              <a:rPr lang="en-US" sz="2000" b="1" i="1" dirty="0">
                <a:solidFill>
                  <a:schemeClr val="bg1"/>
                </a:solidFill>
                <a:latin typeface="Futura Bk BT"/>
              </a:rPr>
              <a:t>Empowering Women – Managing Wealth with Confidence</a:t>
            </a:r>
          </a:p>
          <a:p>
            <a:pPr lvl="1"/>
            <a:endParaRPr lang="en-US" sz="2000" b="1" i="1" dirty="0">
              <a:solidFill>
                <a:schemeClr val="bg1"/>
              </a:solidFill>
              <a:latin typeface="Futura Bk BT"/>
            </a:endParaRPr>
          </a:p>
          <a:p>
            <a:pPr lvl="1"/>
            <a:r>
              <a:rPr lang="en-US" sz="2000" b="1" i="1" dirty="0">
                <a:solidFill>
                  <a:schemeClr val="bg1"/>
                </a:solidFill>
                <a:latin typeface="Futura Bk BT"/>
              </a:rPr>
              <a:t>Presented By: Maria Grieco</a:t>
            </a:r>
          </a:p>
          <a:p>
            <a:pPr lvl="1"/>
            <a:r>
              <a:rPr lang="en-US" sz="2000" b="1" i="1" dirty="0">
                <a:solidFill>
                  <a:schemeClr val="bg1"/>
                </a:solidFill>
                <a:latin typeface="Futura Bk BT"/>
              </a:rPr>
              <a:t>Principal Financial Group</a:t>
            </a:r>
          </a:p>
        </p:txBody>
      </p:sp>
      <p:pic>
        <p:nvPicPr>
          <p:cNvPr id="2050" name="Picture 2">
            <a:extLst>
              <a:ext uri="{FF2B5EF4-FFF2-40B4-BE49-F238E27FC236}">
                <a16:creationId xmlns:a16="http://schemas.microsoft.com/office/drawing/2014/main" id="{AE07CA06-ACA9-C615-266C-D15D5AF269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4867" y="2747333"/>
            <a:ext cx="1933575"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739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344328" y="386906"/>
            <a:ext cx="12533473" cy="566822"/>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3600" spc="300">
                <a:latin typeface="Futura PT Bold" panose="020B0902020204020203" pitchFamily="34" charset="0"/>
              </a:rPr>
              <a:t>#4 WATCH A VLS WEBINAR ON-DEMAND</a:t>
            </a:r>
            <a:endParaRPr sz="11500" spc="300">
              <a:latin typeface="Futura PT Bold" panose="020B0902020204020203" pitchFamily="34" charset="0"/>
            </a:endParaRPr>
          </a:p>
        </p:txBody>
      </p:sp>
      <p:pic>
        <p:nvPicPr>
          <p:cNvPr id="10" name="Picture 2">
            <a:extLst>
              <a:ext uri="{FF2B5EF4-FFF2-40B4-BE49-F238E27FC236}">
                <a16:creationId xmlns:a16="http://schemas.microsoft.com/office/drawing/2014/main" id="{7287EE79-01E2-F304-D6B4-37EC34EA96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513" y="1425877"/>
            <a:ext cx="4736601" cy="14814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Qr code&#10;&#10;Description automatically generated">
            <a:hlinkClick r:id="rId5"/>
            <a:extLst>
              <a:ext uri="{FF2B5EF4-FFF2-40B4-BE49-F238E27FC236}">
                <a16:creationId xmlns:a16="http://schemas.microsoft.com/office/drawing/2014/main" id="{19E101EB-90A6-D0AB-C4F2-99985C975F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3767" y="1425830"/>
            <a:ext cx="1494719" cy="1494719"/>
          </a:xfrm>
          <a:prstGeom prst="rect">
            <a:avLst/>
          </a:prstGeom>
        </p:spPr>
      </p:pic>
      <p:sp>
        <p:nvSpPr>
          <p:cNvPr id="12" name="TextBox 11">
            <a:extLst>
              <a:ext uri="{FF2B5EF4-FFF2-40B4-BE49-F238E27FC236}">
                <a16:creationId xmlns:a16="http://schemas.microsoft.com/office/drawing/2014/main" id="{F650A8B4-DF50-EB70-1C81-AF45231C4B98}"/>
              </a:ext>
            </a:extLst>
          </p:cNvPr>
          <p:cNvSpPr txBox="1"/>
          <p:nvPr/>
        </p:nvSpPr>
        <p:spPr>
          <a:xfrm>
            <a:off x="6976017" y="1025343"/>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VIEW THE LIBRARY</a:t>
            </a:r>
            <a:endParaRPr lang="en-US" sz="1200" b="1">
              <a:latin typeface="Futura PT Book" panose="020B0502020204020303" pitchFamily="34" charset="0"/>
            </a:endParaRPr>
          </a:p>
        </p:txBody>
      </p:sp>
      <p:sp>
        <p:nvSpPr>
          <p:cNvPr id="14" name="Rectangle 13">
            <a:extLst>
              <a:ext uri="{FF2B5EF4-FFF2-40B4-BE49-F238E27FC236}">
                <a16:creationId xmlns:a16="http://schemas.microsoft.com/office/drawing/2014/main" id="{D40328FC-DD15-E10F-BB74-5CBB57FB60A5}"/>
              </a:ext>
            </a:extLst>
          </p:cNvPr>
          <p:cNvSpPr/>
          <p:nvPr/>
        </p:nvSpPr>
        <p:spPr>
          <a:xfrm>
            <a:off x="284613" y="3185665"/>
            <a:ext cx="11334577" cy="2431435"/>
          </a:xfrm>
          <a:prstGeom prst="rect">
            <a:avLst/>
          </a:prstGeom>
          <a:solidFill>
            <a:srgbClr val="4655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2C4C50-2C52-89F7-4011-21A9E45CCDDE}"/>
              </a:ext>
            </a:extLst>
          </p:cNvPr>
          <p:cNvSpPr txBox="1"/>
          <p:nvPr/>
        </p:nvSpPr>
        <p:spPr>
          <a:xfrm>
            <a:off x="5682448" y="3304771"/>
            <a:ext cx="5922133" cy="2031325"/>
          </a:xfrm>
          <a:prstGeom prst="rect">
            <a:avLst/>
          </a:prstGeom>
          <a:noFill/>
        </p:spPr>
        <p:txBody>
          <a:bodyPr wrap="square">
            <a:spAutoFit/>
          </a:bodyPr>
          <a:lstStyle/>
          <a:p>
            <a:r>
              <a:rPr lang="en-US" sz="4000" b="1" i="1">
                <a:solidFill>
                  <a:schemeClr val="bg1"/>
                </a:solidFill>
                <a:latin typeface="Futura Bk BT"/>
              </a:rPr>
              <a:t>Bridging the Multigenerational Gap</a:t>
            </a:r>
          </a:p>
          <a:p>
            <a:endParaRPr lang="en-US" sz="2800" b="1" i="1">
              <a:solidFill>
                <a:schemeClr val="bg1"/>
              </a:solidFill>
              <a:latin typeface="Futura Bk B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Futura Bk BT"/>
                <a:ea typeface="+mn-ea"/>
                <a:cs typeface="+mn-cs"/>
              </a:rPr>
              <a:t>Presented by Jenna Armato</a:t>
            </a:r>
            <a:endParaRPr lang="en-US" sz="2800" b="1" i="1">
              <a:solidFill>
                <a:schemeClr val="bg1"/>
              </a:solidFill>
              <a:latin typeface="Futura Bk BT"/>
            </a:endParaRPr>
          </a:p>
        </p:txBody>
      </p:sp>
      <p:sp>
        <p:nvSpPr>
          <p:cNvPr id="13" name="TextBox 12">
            <a:extLst>
              <a:ext uri="{FF2B5EF4-FFF2-40B4-BE49-F238E27FC236}">
                <a16:creationId xmlns:a16="http://schemas.microsoft.com/office/drawing/2014/main" id="{AB653848-4E15-B0F5-176A-6B32AF44C290}"/>
              </a:ext>
            </a:extLst>
          </p:cNvPr>
          <p:cNvSpPr txBox="1"/>
          <p:nvPr/>
        </p:nvSpPr>
        <p:spPr>
          <a:xfrm>
            <a:off x="690258" y="3312962"/>
            <a:ext cx="4992190" cy="2031325"/>
          </a:xfrm>
          <a:prstGeom prst="rect">
            <a:avLst/>
          </a:prstGeom>
          <a:noFill/>
        </p:spPr>
        <p:txBody>
          <a:bodyPr wrap="square">
            <a:spAutoFit/>
          </a:bodyPr>
          <a:lstStyle/>
          <a:p>
            <a:r>
              <a:rPr lang="en-US" sz="4000" b="1" i="1">
                <a:solidFill>
                  <a:schemeClr val="bg1"/>
                </a:solidFill>
                <a:latin typeface="Futura Bk BT"/>
              </a:rPr>
              <a:t>Effective Time Management</a:t>
            </a:r>
          </a:p>
          <a:p>
            <a:endParaRPr lang="en-US" sz="2600" b="1" i="1">
              <a:solidFill>
                <a:schemeClr val="bg1"/>
              </a:solidFill>
              <a:latin typeface="Futura Bk BT"/>
            </a:endParaRPr>
          </a:p>
          <a:p>
            <a:r>
              <a:rPr lang="en-US" sz="2000" b="1">
                <a:solidFill>
                  <a:schemeClr val="bg1"/>
                </a:solidFill>
                <a:latin typeface="Futura Bk BT"/>
              </a:rPr>
              <a:t>Presented by Joanna Cooper</a:t>
            </a:r>
            <a:endParaRPr lang="en-US" sz="2800" b="1">
              <a:solidFill>
                <a:schemeClr val="bg1"/>
              </a:solidFill>
              <a:latin typeface="Futura Bk BT"/>
            </a:endParaRPr>
          </a:p>
        </p:txBody>
      </p:sp>
    </p:spTree>
    <p:extLst>
      <p:ext uri="{BB962C8B-B14F-4D97-AF65-F5344CB8AC3E}">
        <p14:creationId xmlns:p14="http://schemas.microsoft.com/office/powerpoint/2010/main" val="278185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315" y="550609"/>
            <a:ext cx="12189460" cy="566822"/>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3600" spc="300">
                <a:latin typeface="Futura PT Bold" panose="020B0902020204020203" pitchFamily="34" charset="0"/>
              </a:rPr>
              <a:t>#5 LISTEN TO THE HEAR HER STORY PODCAST</a:t>
            </a:r>
            <a:endParaRPr sz="11500" spc="300">
              <a:latin typeface="Futura PT Bold" panose="020B0902020204020203" pitchFamily="34" charset="0"/>
            </a:endParaRPr>
          </a:p>
        </p:txBody>
      </p:sp>
      <p:pic>
        <p:nvPicPr>
          <p:cNvPr id="11" name="Picture 10" descr="Qr code&#10;&#10;Description automatically generated">
            <a:hlinkClick r:id="rId4"/>
            <a:extLst>
              <a:ext uri="{FF2B5EF4-FFF2-40B4-BE49-F238E27FC236}">
                <a16:creationId xmlns:a16="http://schemas.microsoft.com/office/drawing/2014/main" id="{06AD6923-6E34-E847-0993-AA5963757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612" y="2090834"/>
            <a:ext cx="2542032" cy="2542032"/>
          </a:xfrm>
          <a:prstGeom prst="rect">
            <a:avLst/>
          </a:prstGeom>
        </p:spPr>
      </p:pic>
      <p:sp>
        <p:nvSpPr>
          <p:cNvPr id="12" name="TextBox 11">
            <a:extLst>
              <a:ext uri="{FF2B5EF4-FFF2-40B4-BE49-F238E27FC236}">
                <a16:creationId xmlns:a16="http://schemas.microsoft.com/office/drawing/2014/main" id="{32EF7C9B-8EE1-86ED-BB22-4CD6D28586C6}"/>
              </a:ext>
            </a:extLst>
          </p:cNvPr>
          <p:cNvSpPr txBox="1"/>
          <p:nvPr/>
        </p:nvSpPr>
        <p:spPr>
          <a:xfrm>
            <a:off x="7957895" y="1629833"/>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LISTEN &amp; SUBSCRIBE</a:t>
            </a:r>
            <a:endParaRPr lang="en-US" sz="1200" b="1">
              <a:latin typeface="Futura PT Book" panose="020B0502020204020303" pitchFamily="34" charset="0"/>
            </a:endParaRPr>
          </a:p>
        </p:txBody>
      </p:sp>
      <p:pic>
        <p:nvPicPr>
          <p:cNvPr id="14" name="Picture 13" descr="A white square with blue and green gears around it&#10;&#10;Description automatically generated">
            <a:extLst>
              <a:ext uri="{FF2B5EF4-FFF2-40B4-BE49-F238E27FC236}">
                <a16:creationId xmlns:a16="http://schemas.microsoft.com/office/drawing/2014/main" id="{21AD40AC-70EF-14C6-7A92-35BCD6DA68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837" y="1373831"/>
            <a:ext cx="4032371" cy="4229929"/>
          </a:xfrm>
          <a:prstGeom prst="rect">
            <a:avLst/>
          </a:prstGeom>
        </p:spPr>
      </p:pic>
      <p:pic>
        <p:nvPicPr>
          <p:cNvPr id="1026" name="Picture 2">
            <a:extLst>
              <a:ext uri="{FF2B5EF4-FFF2-40B4-BE49-F238E27FC236}">
                <a16:creationId xmlns:a16="http://schemas.microsoft.com/office/drawing/2014/main" id="{76028FBC-0317-40B7-56CD-E2C9657ACB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858209" y="1378255"/>
            <a:ext cx="3023114" cy="422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177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pic>
        <p:nvPicPr>
          <p:cNvPr id="14" name="Picture 13" descr="Qr code&#10;&#10;Description automatically generated">
            <a:hlinkClick r:id="rId4"/>
            <a:extLst>
              <a:ext uri="{FF2B5EF4-FFF2-40B4-BE49-F238E27FC236}">
                <a16:creationId xmlns:a16="http://schemas.microsoft.com/office/drawing/2014/main" id="{D6B0C38E-EF2D-E0E6-C010-A2347B50E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8558" y="1802071"/>
            <a:ext cx="2415785" cy="2830795"/>
          </a:xfrm>
          <a:prstGeom prst="rect">
            <a:avLst/>
          </a:prstGeom>
          <a:ln w="12700">
            <a:noFill/>
          </a:ln>
        </p:spPr>
      </p:pic>
      <p:grpSp>
        <p:nvGrpSpPr>
          <p:cNvPr id="16" name="Group 15">
            <a:extLst>
              <a:ext uri="{FF2B5EF4-FFF2-40B4-BE49-F238E27FC236}">
                <a16:creationId xmlns:a16="http://schemas.microsoft.com/office/drawing/2014/main" id="{C0395E95-0C0F-3E0B-570F-72E8CD3BD613}"/>
              </a:ext>
            </a:extLst>
          </p:cNvPr>
          <p:cNvGrpSpPr/>
          <p:nvPr/>
        </p:nvGrpSpPr>
        <p:grpSpPr>
          <a:xfrm>
            <a:off x="1087040" y="1345032"/>
            <a:ext cx="6433957" cy="4281549"/>
            <a:chOff x="2573082" y="342637"/>
            <a:chExt cx="6488423" cy="4311515"/>
          </a:xfrm>
        </p:grpSpPr>
        <p:pic>
          <p:nvPicPr>
            <p:cNvPr id="19" name="Picture 18" descr="A white and green sign with grey text&#10;&#10;Description automatically generated">
              <a:extLst>
                <a:ext uri="{FF2B5EF4-FFF2-40B4-BE49-F238E27FC236}">
                  <a16:creationId xmlns:a16="http://schemas.microsoft.com/office/drawing/2014/main" id="{973FBA8F-9688-A116-8847-75580EC6C7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3082" y="342637"/>
              <a:ext cx="6488423" cy="2162808"/>
            </a:xfrm>
            <a:prstGeom prst="rect">
              <a:avLst/>
            </a:prstGeom>
          </p:spPr>
        </p:pic>
        <p:pic>
          <p:nvPicPr>
            <p:cNvPr id="12" name="Picture 11">
              <a:extLst>
                <a:ext uri="{FF2B5EF4-FFF2-40B4-BE49-F238E27FC236}">
                  <a16:creationId xmlns:a16="http://schemas.microsoft.com/office/drawing/2014/main" id="{3D8B6EE2-12B4-1FBC-AC51-F19955D8EC55}"/>
                </a:ext>
              </a:extLst>
            </p:cNvPr>
            <p:cNvPicPr>
              <a:picLocks noChangeAspect="1"/>
            </p:cNvPicPr>
            <p:nvPr/>
          </p:nvPicPr>
          <p:blipFill>
            <a:blip r:embed="rId7"/>
            <a:stretch>
              <a:fillRect/>
            </a:stretch>
          </p:blipFill>
          <p:spPr>
            <a:xfrm>
              <a:off x="2670670" y="2413004"/>
              <a:ext cx="6390835" cy="2241148"/>
            </a:xfrm>
            <a:prstGeom prst="rect">
              <a:avLst/>
            </a:prstGeom>
          </p:spPr>
        </p:pic>
      </p:grpSp>
      <p:sp>
        <p:nvSpPr>
          <p:cNvPr id="15" name="object 9">
            <a:extLst>
              <a:ext uri="{FF2B5EF4-FFF2-40B4-BE49-F238E27FC236}">
                <a16:creationId xmlns:a16="http://schemas.microsoft.com/office/drawing/2014/main" id="{00AF2BB3-75A9-2E23-DC75-24D5B10B9FFC}"/>
              </a:ext>
            </a:extLst>
          </p:cNvPr>
          <p:cNvSpPr txBox="1">
            <a:spLocks noGrp="1"/>
          </p:cNvSpPr>
          <p:nvPr>
            <p:ph type="ctrTitle"/>
          </p:nvPr>
        </p:nvSpPr>
        <p:spPr>
          <a:xfrm>
            <a:off x="-177736" y="209409"/>
            <a:ext cx="12189460" cy="1120820"/>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3600" spc="300" dirty="0">
                <a:latin typeface="Futura PT Bold" panose="020B0902020204020203" pitchFamily="34" charset="0"/>
              </a:rPr>
              <a:t>BONUS! #6 </a:t>
            </a:r>
            <a:br>
              <a:rPr lang="en-US" sz="3600" spc="300" dirty="0">
                <a:latin typeface="Futura PT Bold" panose="020B0902020204020203" pitchFamily="34" charset="0"/>
              </a:rPr>
            </a:br>
            <a:r>
              <a:rPr lang="en-US" sz="3600" spc="300" dirty="0">
                <a:latin typeface="Futura PT Bold" panose="020B0902020204020203" pitchFamily="34" charset="0"/>
              </a:rPr>
              <a:t>ATTEND A WiM 101 ONBOARDING</a:t>
            </a:r>
            <a:endParaRPr sz="11500" spc="300" dirty="0">
              <a:latin typeface="Futura PT Bold" panose="020B0902020204020203" pitchFamily="34" charset="0"/>
            </a:endParaRPr>
          </a:p>
        </p:txBody>
      </p:sp>
      <p:sp>
        <p:nvSpPr>
          <p:cNvPr id="18" name="TextBox 17">
            <a:extLst>
              <a:ext uri="{FF2B5EF4-FFF2-40B4-BE49-F238E27FC236}">
                <a16:creationId xmlns:a16="http://schemas.microsoft.com/office/drawing/2014/main" id="{09D0EF22-0B20-7314-6CC6-AA04F6504C94}"/>
              </a:ext>
            </a:extLst>
          </p:cNvPr>
          <p:cNvSpPr txBox="1"/>
          <p:nvPr/>
        </p:nvSpPr>
        <p:spPr>
          <a:xfrm>
            <a:off x="7999152" y="1282488"/>
            <a:ext cx="6094140" cy="400110"/>
          </a:xfrm>
          <a:prstGeom prst="rect">
            <a:avLst/>
          </a:prstGeom>
          <a:noFill/>
        </p:spPr>
        <p:txBody>
          <a:bodyPr wrap="square">
            <a:spAutoFit/>
          </a:bodyPr>
          <a:lstStyle/>
          <a:p>
            <a:pPr algn="l"/>
            <a:endParaRPr lang="en-US" sz="800" b="0" i="0" u="none" strike="noStrike" baseline="0" dirty="0">
              <a:solidFill>
                <a:srgbClr val="000000"/>
              </a:solidFill>
              <a:latin typeface="Futura PT Demi" panose="020B0702020204020303" pitchFamily="34" charset="0"/>
            </a:endParaRPr>
          </a:p>
          <a:p>
            <a:pPr marR="18020" algn="l"/>
            <a:r>
              <a:rPr lang="en-US" sz="1200" b="1" i="0" u="none" strike="noStrike" baseline="0" dirty="0">
                <a:solidFill>
                  <a:srgbClr val="45545F"/>
                </a:solidFill>
                <a:latin typeface="Futura PT Book" panose="020B0502020204020303" pitchFamily="34" charset="0"/>
              </a:rPr>
              <a:t>CLICK OR SCAN TO REGISTER</a:t>
            </a:r>
            <a:endParaRPr lang="en-US" sz="1200" b="1" dirty="0">
              <a:latin typeface="Futura PT Book" panose="020B0502020204020303" pitchFamily="34" charset="0"/>
            </a:endParaRPr>
          </a:p>
        </p:txBody>
      </p:sp>
    </p:spTree>
    <p:extLst>
      <p:ext uri="{BB962C8B-B14F-4D97-AF65-F5344CB8AC3E}">
        <p14:creationId xmlns:p14="http://schemas.microsoft.com/office/powerpoint/2010/main" val="1913021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13" name="object 3">
            <a:extLst>
              <a:ext uri="{FF2B5EF4-FFF2-40B4-BE49-F238E27FC236}">
                <a16:creationId xmlns:a16="http://schemas.microsoft.com/office/drawing/2014/main" id="{9957F940-64CC-4627-E7AB-979A9F35949D}"/>
              </a:ext>
            </a:extLst>
          </p:cNvPr>
          <p:cNvSpPr txBox="1">
            <a:spLocks/>
          </p:cNvSpPr>
          <p:nvPr/>
        </p:nvSpPr>
        <p:spPr>
          <a:xfrm>
            <a:off x="3448803" y="341618"/>
            <a:ext cx="5294394" cy="75148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nSpc>
                <a:spcPct val="100000"/>
              </a:lnSpc>
              <a:spcBef>
                <a:spcPts val="100"/>
              </a:spcBef>
            </a:pPr>
            <a:r>
              <a:rPr lang="en-US" sz="4800" spc="275" dirty="0">
                <a:solidFill>
                  <a:schemeClr val="bg1"/>
                </a:solidFill>
                <a:latin typeface="Futura PT Bold" panose="020B0902020204020203" pitchFamily="34" charset="0"/>
              </a:rPr>
              <a:t>CONTACT WiM</a:t>
            </a:r>
            <a:endParaRPr lang="en-US" sz="4800" dirty="0">
              <a:solidFill>
                <a:schemeClr val="bg1"/>
              </a:solidFill>
              <a:latin typeface="Futura PT Bold" panose="020B0902020204020203" pitchFamily="34" charset="0"/>
            </a:endParaRPr>
          </a:p>
        </p:txBody>
      </p:sp>
      <p:sp>
        <p:nvSpPr>
          <p:cNvPr id="14" name="TextBox 13">
            <a:extLst>
              <a:ext uri="{FF2B5EF4-FFF2-40B4-BE49-F238E27FC236}">
                <a16:creationId xmlns:a16="http://schemas.microsoft.com/office/drawing/2014/main" id="{9EEA4DD1-D7E1-C9C0-71E3-C591D86969E5}"/>
              </a:ext>
            </a:extLst>
          </p:cNvPr>
          <p:cNvSpPr txBox="1"/>
          <p:nvPr/>
        </p:nvSpPr>
        <p:spPr>
          <a:xfrm>
            <a:off x="1597572" y="1228397"/>
            <a:ext cx="8996856" cy="4401205"/>
          </a:xfrm>
          <a:prstGeom prst="rect">
            <a:avLst/>
          </a:prstGeom>
          <a:solidFill>
            <a:srgbClr val="46555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schemeClr val="bg1"/>
                </a:solidFill>
                <a:effectLst/>
                <a:uLnTx/>
                <a:uFillTx/>
                <a:latin typeface="Futura"/>
                <a:ea typeface="+mn-ea"/>
                <a:cs typeface="+mn-cs"/>
              </a:rPr>
              <a:t>Questions about MEMBERSHIP or </a:t>
            </a:r>
            <a:r>
              <a:rPr lang="en-US" sz="2000" b="1" dirty="0">
                <a:solidFill>
                  <a:schemeClr val="bg1"/>
                </a:solidFill>
                <a:latin typeface="Futura"/>
              </a:rPr>
              <a:t>WiM WORKS</a:t>
            </a:r>
            <a:r>
              <a:rPr kumimoji="0" lang="en-US" sz="2000" b="1" i="0" strike="noStrike" kern="1200" cap="none" spc="0" normalizeH="0" baseline="0" noProof="0" dirty="0">
                <a:ln>
                  <a:noFill/>
                </a:ln>
                <a:solidFill>
                  <a:schemeClr val="bg1"/>
                </a:solidFill>
                <a:effectLst/>
                <a:uLnTx/>
                <a:uFillTx/>
                <a:latin typeface="Futur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Futura"/>
              </a:rPr>
              <a:t>Contact membership@womeninmfg.org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Futura"/>
              </a:rPr>
              <a:t>Questions about NATIONAL EVENTS &amp; CONFERENCES?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Futura"/>
              </a:rPr>
              <a:t>Contact meetings@womeninmfg.org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Futura"/>
              </a:rPr>
              <a:t>Questions about the WiMEF PROGRAMS or VIRTUAL CAREER FAIRS?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Futura"/>
              </a:rPr>
              <a:t>Contact alesnansky@womeninmfg.org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Futura"/>
              </a:rPr>
              <a:t>Questions about CHAPTERS &amp; CHAPTER EVENTS?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Futura"/>
              </a:rPr>
              <a:t>Contact chapters@womeninmfg.org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Futura"/>
              </a:rPr>
              <a:t>Questions about INTERNATIONAL WOMENS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Futura"/>
              </a:rPr>
              <a:t>Contact jkopf@womeninmfg.org </a:t>
            </a:r>
            <a:endParaRPr lang="en-US" b="1" dirty="0">
              <a:solidFill>
                <a:schemeClr val="bg1"/>
              </a:solidFill>
              <a:latin typeface="Futura"/>
            </a:endParaRPr>
          </a:p>
        </p:txBody>
      </p:sp>
    </p:spTree>
    <p:extLst>
      <p:ext uri="{BB962C8B-B14F-4D97-AF65-F5344CB8AC3E}">
        <p14:creationId xmlns:p14="http://schemas.microsoft.com/office/powerpoint/2010/main" val="3250772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13" name="object 3">
            <a:extLst>
              <a:ext uri="{FF2B5EF4-FFF2-40B4-BE49-F238E27FC236}">
                <a16:creationId xmlns:a16="http://schemas.microsoft.com/office/drawing/2014/main" id="{9957F940-64CC-4627-E7AB-979A9F35949D}"/>
              </a:ext>
            </a:extLst>
          </p:cNvPr>
          <p:cNvSpPr txBox="1">
            <a:spLocks/>
          </p:cNvSpPr>
          <p:nvPr/>
        </p:nvSpPr>
        <p:spPr>
          <a:xfrm>
            <a:off x="4036218" y="438361"/>
            <a:ext cx="4119563" cy="75148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nSpc>
                <a:spcPct val="100000"/>
              </a:lnSpc>
              <a:spcBef>
                <a:spcPts val="100"/>
              </a:spcBef>
            </a:pPr>
            <a:r>
              <a:rPr lang="en-US" sz="4800" spc="275">
                <a:solidFill>
                  <a:schemeClr val="bg1"/>
                </a:solidFill>
                <a:latin typeface="Futura PT Bold" panose="020B0902020204020203" pitchFamily="34" charset="0"/>
              </a:rPr>
              <a:t>THANK </a:t>
            </a:r>
            <a:r>
              <a:rPr lang="en-US" sz="4800" spc="165">
                <a:solidFill>
                  <a:schemeClr val="bg1"/>
                </a:solidFill>
                <a:latin typeface="Futura PT Bold" panose="020B0902020204020203" pitchFamily="34" charset="0"/>
              </a:rPr>
              <a:t>YOU!</a:t>
            </a:r>
            <a:endParaRPr lang="en-US" sz="4800">
              <a:solidFill>
                <a:schemeClr val="bg1"/>
              </a:solidFill>
              <a:latin typeface="Futura PT Bold" panose="020B0902020204020203" pitchFamily="34" charset="0"/>
            </a:endParaRPr>
          </a:p>
        </p:txBody>
      </p:sp>
      <p:sp>
        <p:nvSpPr>
          <p:cNvPr id="9" name="object 3">
            <a:extLst>
              <a:ext uri="{FF2B5EF4-FFF2-40B4-BE49-F238E27FC236}">
                <a16:creationId xmlns:a16="http://schemas.microsoft.com/office/drawing/2014/main" id="{0B4853CE-3272-43D0-BE7A-C9CC25262724}"/>
              </a:ext>
            </a:extLst>
          </p:cNvPr>
          <p:cNvSpPr txBox="1">
            <a:spLocks/>
          </p:cNvSpPr>
          <p:nvPr/>
        </p:nvSpPr>
        <p:spPr>
          <a:xfrm>
            <a:off x="2308541" y="1297178"/>
            <a:ext cx="7574915" cy="8874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gn="ctr">
              <a:lnSpc>
                <a:spcPct val="100000"/>
              </a:lnSpc>
              <a:spcBef>
                <a:spcPts val="100"/>
              </a:spcBef>
            </a:pPr>
            <a:r>
              <a:rPr lang="en-US" sz="2800" spc="275">
                <a:solidFill>
                  <a:schemeClr val="bg1"/>
                </a:solidFill>
                <a:latin typeface="Futura PT Bold" panose="020B0902020204020203" pitchFamily="34" charset="0"/>
              </a:rPr>
              <a:t>YOUR FEEDBACK IS IMPORTANT -</a:t>
            </a:r>
          </a:p>
          <a:p>
            <a:pPr marL="579755" marR="5080" indent="-567690" algn="ctr">
              <a:lnSpc>
                <a:spcPct val="100000"/>
              </a:lnSpc>
              <a:spcBef>
                <a:spcPts val="100"/>
              </a:spcBef>
            </a:pPr>
            <a:r>
              <a:rPr lang="en-US" sz="2800" spc="275">
                <a:solidFill>
                  <a:schemeClr val="bg1"/>
                </a:solidFill>
                <a:latin typeface="Futura PT Bold" panose="020B0902020204020203" pitchFamily="34" charset="0"/>
              </a:rPr>
              <a:t> TAKE OUR SURVEY!</a:t>
            </a:r>
            <a:endParaRPr lang="en-US" sz="2800">
              <a:solidFill>
                <a:schemeClr val="bg1"/>
              </a:solidFill>
              <a:latin typeface="Futura PT Bold" panose="020B0902020204020203" pitchFamily="34" charset="0"/>
            </a:endParaRPr>
          </a:p>
        </p:txBody>
      </p:sp>
      <p:pic>
        <p:nvPicPr>
          <p:cNvPr id="11" name="Picture 10" descr="Qr code&#10;&#10;Description automatically generated">
            <a:hlinkClick r:id="rId4"/>
            <a:extLst>
              <a:ext uri="{FF2B5EF4-FFF2-40B4-BE49-F238E27FC236}">
                <a16:creationId xmlns:a16="http://schemas.microsoft.com/office/drawing/2014/main" id="{FA1F7CF7-D6F9-7AB8-7B81-6B9052FA2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982" y="2614345"/>
            <a:ext cx="2542032" cy="2542032"/>
          </a:xfrm>
          <a:prstGeom prst="rect">
            <a:avLst/>
          </a:prstGeom>
        </p:spPr>
      </p:pic>
      <p:sp>
        <p:nvSpPr>
          <p:cNvPr id="12" name="TextBox 11">
            <a:extLst>
              <a:ext uri="{FF2B5EF4-FFF2-40B4-BE49-F238E27FC236}">
                <a16:creationId xmlns:a16="http://schemas.microsoft.com/office/drawing/2014/main" id="{694BDC88-86F9-13DC-3BD7-147B26D65566}"/>
              </a:ext>
            </a:extLst>
          </p:cNvPr>
          <p:cNvSpPr txBox="1"/>
          <p:nvPr/>
        </p:nvSpPr>
        <p:spPr>
          <a:xfrm>
            <a:off x="4824982" y="2116567"/>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TAKE SURVEY</a:t>
            </a:r>
            <a:endParaRPr lang="en-US" sz="1200" b="1">
              <a:latin typeface="Futura PT Book" panose="020B0502020204020303" pitchFamily="34" charset="0"/>
            </a:endParaRPr>
          </a:p>
        </p:txBody>
      </p:sp>
    </p:spTree>
    <p:extLst>
      <p:ext uri="{BB962C8B-B14F-4D97-AF65-F5344CB8AC3E}">
        <p14:creationId xmlns:p14="http://schemas.microsoft.com/office/powerpoint/2010/main" val="249274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271727" y="1449027"/>
            <a:ext cx="4838986" cy="3828805"/>
          </a:xfrm>
          <a:prstGeom prst="rect">
            <a:avLst/>
          </a:prstGeom>
        </p:spPr>
        <p:txBody>
          <a:bodyPr vert="horz" wrap="square" lIns="0" tIns="12065" rIns="0" bIns="0" rtlCol="0">
            <a:spAutoFit/>
          </a:bodyPr>
          <a:lstStyle/>
          <a:p>
            <a:pPr marL="469900" marR="5080" lvl="0" indent="-457200" algn="l" defTabSz="914400" rtl="0" eaLnBrk="1" fontAlgn="auto" latinLnBrk="0" hangingPunct="1">
              <a:lnSpc>
                <a:spcPct val="200000"/>
              </a:lnSpc>
              <a:spcBef>
                <a:spcPts val="1630"/>
              </a:spcBef>
              <a:spcAft>
                <a:spcPts val="0"/>
              </a:spcAft>
              <a:buClrTx/>
              <a:buSzTx/>
              <a:buFont typeface="Arial" panose="020B0604020202020204" pitchFamily="34" charset="0"/>
              <a:buChar char="•"/>
              <a:tabLst/>
              <a:defRPr/>
            </a:pPr>
            <a:r>
              <a:rPr lang="en-US" sz="2000" b="1" spc="-15">
                <a:solidFill>
                  <a:srgbClr val="5A6871"/>
                </a:solidFill>
                <a:latin typeface="Futura PT Book" panose="020B0502020204020303" pitchFamily="34" charset="0"/>
                <a:cs typeface="Arial" panose="020B0604020202020204" pitchFamily="34" charset="0"/>
              </a:rPr>
              <a:t>OUR MEMBERS</a:t>
            </a:r>
          </a:p>
          <a:p>
            <a:pPr marL="469900" marR="5080" lvl="0" indent="-457200" algn="l" defTabSz="914400" rtl="0" eaLnBrk="1" fontAlgn="auto" latinLnBrk="0" hangingPunct="1">
              <a:lnSpc>
                <a:spcPct val="200000"/>
              </a:lnSpc>
              <a:spcBef>
                <a:spcPts val="1630"/>
              </a:spcBef>
              <a:spcAft>
                <a:spcPts val="0"/>
              </a:spcAft>
              <a:buClrTx/>
              <a:buSzTx/>
              <a:buFont typeface="Arial" panose="020B0604020202020204" pitchFamily="34" charset="0"/>
              <a:buChar char="•"/>
              <a:tabLst/>
              <a:defRPr/>
            </a:pPr>
            <a:r>
              <a:rPr lang="en-US" sz="2000" b="1" spc="-15">
                <a:solidFill>
                  <a:srgbClr val="5A6871"/>
                </a:solidFill>
                <a:latin typeface="Futura PT Book" panose="020B0502020204020303" pitchFamily="34" charset="0"/>
                <a:cs typeface="Arial" panose="020B0604020202020204" pitchFamily="34" charset="0"/>
              </a:rPr>
              <a:t>EVENTS &amp; CONFERENCES</a:t>
            </a:r>
          </a:p>
          <a:p>
            <a:pPr marL="469900" marR="5080" indent="-457200">
              <a:lnSpc>
                <a:spcPct val="200000"/>
              </a:lnSpc>
              <a:spcBef>
                <a:spcPts val="1630"/>
              </a:spcBef>
              <a:buFont typeface="Arial" panose="020B0604020202020204" pitchFamily="34" charset="0"/>
              <a:buChar char="•"/>
              <a:defRPr/>
            </a:pPr>
            <a:r>
              <a:rPr kumimoji="0" lang="en-US" sz="20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LOCAL CONNECTIONS</a:t>
            </a:r>
          </a:p>
          <a:p>
            <a:pPr marL="469900" marR="5080" lvl="0" indent="-457200" algn="l" defTabSz="914400" rtl="0" eaLnBrk="1" fontAlgn="auto" latinLnBrk="0" hangingPunct="1">
              <a:lnSpc>
                <a:spcPct val="200000"/>
              </a:lnSpc>
              <a:spcBef>
                <a:spcPts val="1630"/>
              </a:spcBef>
              <a:spcAft>
                <a:spcPts val="0"/>
              </a:spcAft>
              <a:buClrTx/>
              <a:buSzTx/>
              <a:buFont typeface="Arial" panose="020B0604020202020204" pitchFamily="34" charset="0"/>
              <a:buChar char="•"/>
              <a:tabLst/>
              <a:defRPr/>
            </a:pPr>
            <a:r>
              <a:rPr kumimoji="0" lang="en-US" sz="20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RECRUITMENT &amp; CAREER RESOURCES</a:t>
            </a:r>
          </a:p>
          <a:p>
            <a:pPr marL="469900" marR="5080" indent="-457200">
              <a:lnSpc>
                <a:spcPct val="200000"/>
              </a:lnSpc>
              <a:spcBef>
                <a:spcPts val="1630"/>
              </a:spcBef>
              <a:buFont typeface="Arial" panose="020B0604020202020204" pitchFamily="34" charset="0"/>
              <a:buChar char="•"/>
              <a:defRPr/>
            </a:pPr>
            <a:r>
              <a:rPr lang="en-US" sz="2000" b="1" spc="-15">
                <a:solidFill>
                  <a:srgbClr val="5A6871"/>
                </a:solidFill>
                <a:latin typeface="Futura PT Book" panose="020B0502020204020303" pitchFamily="34" charset="0"/>
                <a:cs typeface="Arial" panose="020B0604020202020204" pitchFamily="34" charset="0"/>
              </a:rPr>
              <a:t>WiM EDUCATION FOUNDATION</a:t>
            </a:r>
          </a:p>
        </p:txBody>
      </p:sp>
      <p:sp>
        <p:nvSpPr>
          <p:cNvPr id="8" name="object 3">
            <a:extLst>
              <a:ext uri="{FF2B5EF4-FFF2-40B4-BE49-F238E27FC236}">
                <a16:creationId xmlns:a16="http://schemas.microsoft.com/office/drawing/2014/main" id="{473CF401-60D7-EC78-06FE-0BF8B497FD70}"/>
              </a:ext>
            </a:extLst>
          </p:cNvPr>
          <p:cNvSpPr txBox="1">
            <a:spLocks noGrp="1"/>
          </p:cNvSpPr>
          <p:nvPr>
            <p:ph type="title"/>
          </p:nvPr>
        </p:nvSpPr>
        <p:spPr>
          <a:xfrm>
            <a:off x="221165" y="559085"/>
            <a:ext cx="6285455" cy="535403"/>
          </a:xfrm>
          <a:prstGeom prst="rect">
            <a:avLst/>
          </a:prstGeom>
        </p:spPr>
        <p:txBody>
          <a:bodyPr vert="horz" wrap="square" lIns="0" tIns="12065" rIns="0" bIns="0" rtlCol="0">
            <a:spAutoFit/>
          </a:bodyPr>
          <a:lstStyle/>
          <a:p>
            <a:pPr marL="12700">
              <a:lnSpc>
                <a:spcPct val="100000"/>
              </a:lnSpc>
              <a:spcBef>
                <a:spcPts val="95"/>
              </a:spcBef>
            </a:pPr>
            <a:r>
              <a:rPr lang="en-US" sz="3400" spc="20">
                <a:solidFill>
                  <a:srgbClr val="B3BC35"/>
                </a:solidFill>
                <a:latin typeface="Futura PT Book" panose="020B0502020204020303" pitchFamily="34" charset="0"/>
                <a:ea typeface="Tahoma" panose="020B0604030504040204" pitchFamily="34" charset="0"/>
                <a:cs typeface="Tahoma" panose="020B0604030504040204" pitchFamily="34" charset="0"/>
              </a:rPr>
              <a:t>WHO WE ARE</a:t>
            </a:r>
            <a:endParaRPr sz="3400">
              <a:solidFill>
                <a:srgbClr val="B3BC35"/>
              </a:solidFill>
              <a:latin typeface="Futura PT Book" panose="020B0502020204020303" pitchFamily="34" charset="0"/>
              <a:ea typeface="Tahoma" panose="020B0604030504040204" pitchFamily="34" charset="0"/>
              <a:cs typeface="Tahoma" panose="020B0604030504040204" pitchFamily="34" charset="0"/>
            </a:endParaRPr>
          </a:p>
        </p:txBody>
      </p:sp>
      <p:pic>
        <p:nvPicPr>
          <p:cNvPr id="9" name="object 2">
            <a:extLst>
              <a:ext uri="{FF2B5EF4-FFF2-40B4-BE49-F238E27FC236}">
                <a16:creationId xmlns:a16="http://schemas.microsoft.com/office/drawing/2014/main" id="{F310002D-F289-78B7-B70C-4B3CE99ECE51}"/>
              </a:ext>
            </a:extLst>
          </p:cNvPr>
          <p:cNvPicPr/>
          <p:nvPr/>
        </p:nvPicPr>
        <p:blipFill>
          <a:blip r:embed="rId3" cstate="print"/>
          <a:stretch>
            <a:fillRect/>
          </a:stretch>
        </p:blipFill>
        <p:spPr>
          <a:xfrm>
            <a:off x="8761022" y="5940460"/>
            <a:ext cx="3159251" cy="708659"/>
          </a:xfrm>
          <a:prstGeom prst="rect">
            <a:avLst/>
          </a:prstGeom>
        </p:spPr>
      </p:pic>
      <p:pic>
        <p:nvPicPr>
          <p:cNvPr id="3" name="Picture 2" descr="A group of people sitting in chairs&#10;&#10;Description automatically generated with medium confidence">
            <a:extLst>
              <a:ext uri="{FF2B5EF4-FFF2-40B4-BE49-F238E27FC236}">
                <a16:creationId xmlns:a16="http://schemas.microsoft.com/office/drawing/2014/main" id="{241C4159-51AC-4AAA-2429-0B72D81AB131}"/>
              </a:ext>
            </a:extLst>
          </p:cNvPr>
          <p:cNvPicPr>
            <a:picLocks noChangeAspect="1"/>
          </p:cNvPicPr>
          <p:nvPr/>
        </p:nvPicPr>
        <p:blipFill rotWithShape="1">
          <a:blip r:embed="rId4">
            <a:extLst>
              <a:ext uri="{28A0092B-C50C-407E-A947-70E740481C1C}">
                <a14:useLocalDpi xmlns:a14="http://schemas.microsoft.com/office/drawing/2010/main" val="0"/>
              </a:ext>
            </a:extLst>
          </a:blip>
          <a:srcRect t="10038" r="11000"/>
          <a:stretch/>
        </p:blipFill>
        <p:spPr>
          <a:xfrm>
            <a:off x="5112753" y="868008"/>
            <a:ext cx="3375379" cy="2277437"/>
          </a:xfrm>
          <a:prstGeom prst="rect">
            <a:avLst/>
          </a:prstGeom>
          <a:ln w="19050">
            <a:solidFill>
              <a:srgbClr val="B3BC35"/>
            </a:solidFill>
          </a:ln>
        </p:spPr>
      </p:pic>
      <p:pic>
        <p:nvPicPr>
          <p:cNvPr id="6" name="Picture 5" descr="A group of people posing for a photo&#10;&#10;Description automatically generated with medium confidence">
            <a:extLst>
              <a:ext uri="{FF2B5EF4-FFF2-40B4-BE49-F238E27FC236}">
                <a16:creationId xmlns:a16="http://schemas.microsoft.com/office/drawing/2014/main" id="{1C130C9C-0B39-B188-9318-EFF1D0BC5682}"/>
              </a:ext>
            </a:extLst>
          </p:cNvPr>
          <p:cNvPicPr>
            <a:picLocks noChangeAspect="1"/>
          </p:cNvPicPr>
          <p:nvPr/>
        </p:nvPicPr>
        <p:blipFill rotWithShape="1">
          <a:blip r:embed="rId5">
            <a:extLst>
              <a:ext uri="{28A0092B-C50C-407E-A947-70E740481C1C}">
                <a14:useLocalDpi xmlns:a14="http://schemas.microsoft.com/office/drawing/2010/main" val="0"/>
              </a:ext>
            </a:extLst>
          </a:blip>
          <a:srcRect l="7796" t="13527" r="6137"/>
          <a:stretch/>
        </p:blipFill>
        <p:spPr>
          <a:xfrm>
            <a:off x="8579637" y="868008"/>
            <a:ext cx="3385622" cy="2269162"/>
          </a:xfrm>
          <a:prstGeom prst="rect">
            <a:avLst/>
          </a:prstGeom>
          <a:ln w="19050">
            <a:solidFill>
              <a:srgbClr val="B3BC35"/>
            </a:solidFill>
          </a:ln>
        </p:spPr>
      </p:pic>
      <p:pic>
        <p:nvPicPr>
          <p:cNvPr id="10" name="Picture 9" descr="A person standing at a podium&#10;&#10;Description automatically generated with medium confidence">
            <a:extLst>
              <a:ext uri="{FF2B5EF4-FFF2-40B4-BE49-F238E27FC236}">
                <a16:creationId xmlns:a16="http://schemas.microsoft.com/office/drawing/2014/main" id="{9C6AE2C0-9E3A-5DFA-2E9B-45A10D65B7BB}"/>
              </a:ext>
            </a:extLst>
          </p:cNvPr>
          <p:cNvPicPr>
            <a:picLocks noChangeAspect="1"/>
          </p:cNvPicPr>
          <p:nvPr/>
        </p:nvPicPr>
        <p:blipFill rotWithShape="1">
          <a:blip r:embed="rId6">
            <a:extLst>
              <a:ext uri="{28A0092B-C50C-407E-A947-70E740481C1C}">
                <a14:useLocalDpi xmlns:a14="http://schemas.microsoft.com/office/drawing/2010/main" val="0"/>
              </a:ext>
            </a:extLst>
          </a:blip>
          <a:srcRect l="1249" r="1"/>
          <a:stretch/>
        </p:blipFill>
        <p:spPr>
          <a:xfrm>
            <a:off x="8550997" y="3223026"/>
            <a:ext cx="3369276" cy="2277437"/>
          </a:xfrm>
          <a:prstGeom prst="rect">
            <a:avLst/>
          </a:prstGeom>
          <a:ln w="19050">
            <a:solidFill>
              <a:srgbClr val="B3BC35"/>
            </a:solidFill>
          </a:ln>
        </p:spPr>
      </p:pic>
      <p:pic>
        <p:nvPicPr>
          <p:cNvPr id="16" name="Picture 15" descr="A group of people wearing helmets&#10;&#10;Description automatically generated with medium confidence">
            <a:extLst>
              <a:ext uri="{FF2B5EF4-FFF2-40B4-BE49-F238E27FC236}">
                <a16:creationId xmlns:a16="http://schemas.microsoft.com/office/drawing/2014/main" id="{BB9D6FC5-9D5F-9707-E261-962B9D5C5609}"/>
              </a:ext>
            </a:extLst>
          </p:cNvPr>
          <p:cNvPicPr>
            <a:picLocks noChangeAspect="1"/>
          </p:cNvPicPr>
          <p:nvPr/>
        </p:nvPicPr>
        <p:blipFill rotWithShape="1">
          <a:blip r:embed="rId7">
            <a:extLst>
              <a:ext uri="{28A0092B-C50C-407E-A947-70E740481C1C}">
                <a14:useLocalDpi xmlns:a14="http://schemas.microsoft.com/office/drawing/2010/main" val="0"/>
              </a:ext>
            </a:extLst>
          </a:blip>
          <a:srcRect t="9150"/>
          <a:stretch/>
        </p:blipFill>
        <p:spPr>
          <a:xfrm>
            <a:off x="5110713" y="3223027"/>
            <a:ext cx="3345336" cy="2279416"/>
          </a:xfrm>
          <a:prstGeom prst="rect">
            <a:avLst/>
          </a:prstGeom>
          <a:ln w="19050">
            <a:solidFill>
              <a:srgbClr val="B3BC35"/>
            </a:solidFill>
          </a:ln>
        </p:spPr>
      </p:pic>
    </p:spTree>
    <p:extLst>
      <p:ext uri="{BB962C8B-B14F-4D97-AF65-F5344CB8AC3E}">
        <p14:creationId xmlns:p14="http://schemas.microsoft.com/office/powerpoint/2010/main" val="260808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AABE9E62-E6E6-4F8F-AEA0-93193C8FBC90}"/>
              </a:ext>
            </a:extLst>
          </p:cNvPr>
          <p:cNvSpPr txBox="1">
            <a:spLocks noGrp="1"/>
          </p:cNvSpPr>
          <p:nvPr>
            <p:ph type="title"/>
          </p:nvPr>
        </p:nvSpPr>
        <p:spPr>
          <a:xfrm>
            <a:off x="293017" y="66904"/>
            <a:ext cx="11049000" cy="505267"/>
          </a:xfrm>
          <a:prstGeom prst="rect">
            <a:avLst/>
          </a:prstGeom>
        </p:spPr>
        <p:txBody>
          <a:bodyPr vert="horz" wrap="square" lIns="0" tIns="12700" rIns="0" bIns="0" rtlCol="0">
            <a:spAutoFit/>
          </a:bodyPr>
          <a:lstStyle/>
          <a:p>
            <a:pPr marL="12700">
              <a:lnSpc>
                <a:spcPct val="100000"/>
              </a:lnSpc>
              <a:spcBef>
                <a:spcPts val="100"/>
              </a:spcBef>
            </a:pPr>
            <a:r>
              <a:rPr lang="en-US" sz="3200" b="1" spc="30">
                <a:solidFill>
                  <a:srgbClr val="B3BC35"/>
                </a:solidFill>
                <a:latin typeface="Futura PT Book" panose="020B0502020204020303" pitchFamily="34" charset="0"/>
              </a:rPr>
              <a:t>OUR MEMBERS</a:t>
            </a:r>
            <a:endParaRPr lang="en-US" sz="3200" b="1">
              <a:solidFill>
                <a:srgbClr val="B3BC35"/>
              </a:solidFill>
              <a:latin typeface="Futura PT Book" panose="020B0502020204020303" pitchFamily="34" charset="0"/>
            </a:endParaRPr>
          </a:p>
        </p:txBody>
      </p:sp>
      <p:sp>
        <p:nvSpPr>
          <p:cNvPr id="6" name="object 6">
            <a:extLst>
              <a:ext uri="{FF2B5EF4-FFF2-40B4-BE49-F238E27FC236}">
                <a16:creationId xmlns:a16="http://schemas.microsoft.com/office/drawing/2014/main" id="{83F4052A-6662-C709-81C5-0F840EEF650B}"/>
              </a:ext>
            </a:extLst>
          </p:cNvPr>
          <p:cNvSpPr txBox="1"/>
          <p:nvPr/>
        </p:nvSpPr>
        <p:spPr>
          <a:xfrm>
            <a:off x="1179004" y="764497"/>
            <a:ext cx="10287000" cy="1120820"/>
          </a:xfrm>
          <a:prstGeom prst="rect">
            <a:avLst/>
          </a:prstGeom>
        </p:spPr>
        <p:txBody>
          <a:bodyPr vert="horz" wrap="square" lIns="0" tIns="12700" rIns="0" bIns="0" numCol="2" rtlCol="0">
            <a:spAutoFit/>
          </a:bodyPr>
          <a:lstStyle/>
          <a:p>
            <a:pPr marL="12700" marR="31115" lvl="0" algn="ctr" defTabSz="914400" rtl="0" eaLnBrk="1" fontAlgn="auto" latinLnBrk="0" hangingPunct="1">
              <a:spcBef>
                <a:spcPts val="100"/>
              </a:spcBef>
              <a:spcAft>
                <a:spcPts val="0"/>
              </a:spcAft>
              <a:buClrTx/>
              <a:buSzTx/>
              <a:tabLst/>
              <a:defRPr/>
            </a:pPr>
            <a:r>
              <a:rPr lang="en-US" sz="4800" b="1" dirty="0">
                <a:solidFill>
                  <a:srgbClr val="B3BC35"/>
                </a:solidFill>
                <a:latin typeface="Futura PT Bold" panose="020B0902020204020203" pitchFamily="34" charset="0"/>
              </a:rPr>
              <a:t>31,000+</a:t>
            </a:r>
            <a:r>
              <a:rPr kumimoji="0" lang="en-US" sz="4800" b="1" i="0" u="none" strike="noStrike" kern="1200" cap="none" spc="0" normalizeH="0" baseline="0" noProof="0" dirty="0">
                <a:ln>
                  <a:noFill/>
                </a:ln>
                <a:solidFill>
                  <a:srgbClr val="455560"/>
                </a:solidFill>
                <a:effectLst/>
                <a:uLnTx/>
                <a:uFillTx/>
                <a:latin typeface="Futura PT Bold" panose="020B0902020204020203" pitchFamily="34" charset="0"/>
              </a:rPr>
              <a:t> </a:t>
            </a:r>
            <a:br>
              <a:rPr kumimoji="0" lang="en-US" sz="4000" b="1" i="0" u="none" strike="noStrike" kern="1200" cap="none" spc="0" normalizeH="0" baseline="0" noProof="0" dirty="0">
                <a:ln>
                  <a:noFill/>
                </a:ln>
                <a:solidFill>
                  <a:srgbClr val="455560"/>
                </a:solidFill>
                <a:effectLst/>
                <a:uLnTx/>
                <a:uFillTx/>
                <a:latin typeface="Futura PT Bold" panose="020B0902020204020203" pitchFamily="34" charset="0"/>
              </a:rPr>
            </a:br>
            <a:r>
              <a:rPr kumimoji="0" lang="en-US" sz="2400" b="1" i="0" u="none" strike="noStrike" kern="1200" cap="none" spc="0" normalizeH="0" baseline="0" noProof="0" dirty="0">
                <a:ln>
                  <a:noFill/>
                </a:ln>
                <a:solidFill>
                  <a:srgbClr val="46555F"/>
                </a:solidFill>
                <a:effectLst/>
                <a:uLnTx/>
                <a:uFillTx/>
                <a:latin typeface="Futura PT Bold" panose="020B0902020204020203" pitchFamily="34" charset="0"/>
              </a:rPr>
              <a:t>INDIVIDUAL MEMBERS</a:t>
            </a:r>
            <a:br>
              <a:rPr kumimoji="0" lang="en-US" sz="4000" b="1" i="0" u="none" strike="noStrike" kern="1200" cap="none" spc="0" normalizeH="0" baseline="0" noProof="0" dirty="0">
                <a:ln>
                  <a:noFill/>
                </a:ln>
                <a:solidFill>
                  <a:srgbClr val="46555F"/>
                </a:solidFill>
                <a:effectLst/>
                <a:uLnTx/>
                <a:uFillTx/>
                <a:latin typeface="Futura PT Bold" panose="020B0902020204020203" pitchFamily="34" charset="0"/>
              </a:rPr>
            </a:br>
            <a:r>
              <a:rPr lang="en-US" sz="4800" b="1" dirty="0">
                <a:solidFill>
                  <a:srgbClr val="B3BC35"/>
                </a:solidFill>
                <a:latin typeface="Futura PT Bold" panose="020B0902020204020203" pitchFamily="34" charset="0"/>
              </a:rPr>
              <a:t>500</a:t>
            </a:r>
            <a:r>
              <a:rPr kumimoji="0" lang="en-US" sz="4800" b="1" i="0" u="none" strike="noStrike" kern="1200" cap="none" spc="0" normalizeH="0" baseline="0" noProof="0" dirty="0">
                <a:ln>
                  <a:noFill/>
                </a:ln>
                <a:solidFill>
                  <a:srgbClr val="B3BC35"/>
                </a:solidFill>
                <a:effectLst/>
                <a:uLnTx/>
                <a:uFillTx/>
                <a:latin typeface="Futura PT Bold" panose="020B0902020204020203" pitchFamily="34" charset="0"/>
              </a:rPr>
              <a:t>+</a:t>
            </a:r>
            <a:r>
              <a:rPr lang="en-US" sz="4800" b="1" dirty="0">
                <a:solidFill>
                  <a:srgbClr val="455560"/>
                </a:solidFill>
                <a:highlight>
                  <a:srgbClr val="00FF00"/>
                </a:highlight>
                <a:latin typeface="Futura PT Bold" panose="020B0902020204020203" pitchFamily="34" charset="0"/>
              </a:rPr>
              <a:t> </a:t>
            </a:r>
            <a:br>
              <a:rPr lang="en-US" sz="4000" b="1" dirty="0">
                <a:solidFill>
                  <a:srgbClr val="455560"/>
                </a:solidFill>
                <a:latin typeface="Futura PT Bold" panose="020B0902020204020203" pitchFamily="34" charset="0"/>
              </a:rPr>
            </a:br>
            <a:r>
              <a:rPr lang="en-US" sz="2400" b="1" dirty="0">
                <a:solidFill>
                  <a:srgbClr val="46555F"/>
                </a:solidFill>
                <a:latin typeface="Futura PT Bold" panose="020B0902020204020203" pitchFamily="34" charset="0"/>
              </a:rPr>
              <a:t>CORPORATE</a:t>
            </a:r>
            <a:r>
              <a:rPr kumimoji="0" lang="en-US" sz="2400" b="1" i="0" u="none" strike="noStrike" kern="1200" cap="none" spc="0" normalizeH="0" baseline="0" noProof="0" dirty="0">
                <a:ln>
                  <a:noFill/>
                </a:ln>
                <a:solidFill>
                  <a:srgbClr val="46555F"/>
                </a:solidFill>
                <a:effectLst/>
                <a:uLnTx/>
                <a:uFillTx/>
                <a:latin typeface="Futura PT Bold" panose="020B0902020204020203" pitchFamily="34" charset="0"/>
              </a:rPr>
              <a:t> MEMBERS</a:t>
            </a:r>
            <a:endParaRPr kumimoji="0" lang="en-US" sz="2000" b="1" i="0" u="none" strike="noStrike" kern="1200" cap="none" spc="0" normalizeH="0" baseline="0" noProof="0" dirty="0">
              <a:ln>
                <a:noFill/>
              </a:ln>
              <a:solidFill>
                <a:srgbClr val="46555F"/>
              </a:solidFill>
              <a:effectLst/>
              <a:uLnTx/>
              <a:uFillTx/>
              <a:latin typeface="Futura PT Bold" panose="020B0902020204020203" pitchFamily="34" charset="0"/>
            </a:endParaRPr>
          </a:p>
        </p:txBody>
      </p:sp>
      <p:sp>
        <p:nvSpPr>
          <p:cNvPr id="2" name="object 2">
            <a:extLst>
              <a:ext uri="{FF2B5EF4-FFF2-40B4-BE49-F238E27FC236}">
                <a16:creationId xmlns:a16="http://schemas.microsoft.com/office/drawing/2014/main" id="{28CA629C-47C0-D92A-D918-82D96323EF79}"/>
              </a:ext>
            </a:extLst>
          </p:cNvPr>
          <p:cNvSpPr txBox="1">
            <a:spLocks/>
          </p:cNvSpPr>
          <p:nvPr/>
        </p:nvSpPr>
        <p:spPr>
          <a:xfrm>
            <a:off x="533400" y="2389639"/>
            <a:ext cx="11125200" cy="65915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400" b="1" spc="30" dirty="0">
                <a:solidFill>
                  <a:srgbClr val="B3BC35"/>
                </a:solidFill>
                <a:latin typeface="Futura PT Book" panose="020B0502020204020303" pitchFamily="34" charset="0"/>
              </a:rPr>
              <a:t>WELCOME TO OUR NEWEST CORPORATE MEMBERS!</a:t>
            </a:r>
            <a:br>
              <a:rPr lang="en-US" sz="1800" b="1" spc="30" dirty="0">
                <a:solidFill>
                  <a:srgbClr val="B3BC35"/>
                </a:solidFill>
                <a:latin typeface="Futura PT Book" panose="020B0502020204020303" pitchFamily="34" charset="0"/>
              </a:rPr>
            </a:br>
            <a:endParaRPr lang="en-US" sz="1800" b="1" dirty="0">
              <a:solidFill>
                <a:srgbClr val="46555F"/>
              </a:solidFill>
              <a:latin typeface="Futura PT Book" panose="020B0502020204020303" pitchFamily="34" charset="0"/>
            </a:endParaRPr>
          </a:p>
        </p:txBody>
      </p:sp>
      <p:graphicFrame>
        <p:nvGraphicFramePr>
          <p:cNvPr id="5" name="Table 4">
            <a:extLst>
              <a:ext uri="{FF2B5EF4-FFF2-40B4-BE49-F238E27FC236}">
                <a16:creationId xmlns:a16="http://schemas.microsoft.com/office/drawing/2014/main" id="{4C10D758-2FB5-B2E9-4650-ED8560E5C3E7}"/>
              </a:ext>
            </a:extLst>
          </p:cNvPr>
          <p:cNvGraphicFramePr>
            <a:graphicFrameLocks noGrp="1"/>
          </p:cNvGraphicFramePr>
          <p:nvPr>
            <p:extLst>
              <p:ext uri="{D42A27DB-BD31-4B8C-83A1-F6EECF244321}">
                <p14:modId xmlns:p14="http://schemas.microsoft.com/office/powerpoint/2010/main" val="2877601347"/>
              </p:ext>
            </p:extLst>
          </p:nvPr>
        </p:nvGraphicFramePr>
        <p:xfrm>
          <a:off x="4053586" y="2911634"/>
          <a:ext cx="4084828" cy="3752850"/>
        </p:xfrm>
        <a:graphic>
          <a:graphicData uri="http://schemas.openxmlformats.org/drawingml/2006/table">
            <a:tbl>
              <a:tblPr/>
              <a:tblGrid>
                <a:gridCol w="4084828">
                  <a:extLst>
                    <a:ext uri="{9D8B030D-6E8A-4147-A177-3AD203B41FA5}">
                      <a16:colId xmlns:a16="http://schemas.microsoft.com/office/drawing/2014/main" val="3390524598"/>
                    </a:ext>
                  </a:extLst>
                </a:gridCol>
              </a:tblGrid>
              <a:tr h="190500">
                <a:tc>
                  <a:txBody>
                    <a:bodyPr/>
                    <a:lstStyle/>
                    <a:p>
                      <a:pPr algn="ctr" fontAlgn="b"/>
                      <a:r>
                        <a:rPr lang="en-US" sz="2400" b="0" i="0" u="none" strike="noStrike" dirty="0">
                          <a:solidFill>
                            <a:srgbClr val="46555F"/>
                          </a:solidFill>
                          <a:effectLst/>
                          <a:latin typeface="Futura PT Book" panose="020B0502020204020303" pitchFamily="34" charset="0"/>
                        </a:rPr>
                        <a:t>Spaulding Composites, Inc.</a:t>
                      </a:r>
                    </a:p>
                  </a:txBody>
                  <a:tcPr marL="9525" marR="9525" marT="9525" marB="0" anchor="b">
                    <a:lnL>
                      <a:noFill/>
                    </a:lnL>
                    <a:lnR>
                      <a:noFill/>
                    </a:lnR>
                    <a:lnT>
                      <a:noFill/>
                    </a:lnT>
                    <a:lnB>
                      <a:noFill/>
                    </a:lnB>
                    <a:noFill/>
                  </a:tcPr>
                </a:tc>
                <a:extLst>
                  <a:ext uri="{0D108BD9-81ED-4DB2-BD59-A6C34878D82A}">
                    <a16:rowId xmlns:a16="http://schemas.microsoft.com/office/drawing/2014/main" val="157212985"/>
                  </a:ext>
                </a:extLst>
              </a:tr>
              <a:tr h="190500">
                <a:tc>
                  <a:txBody>
                    <a:bodyPr/>
                    <a:lstStyle/>
                    <a:p>
                      <a:pPr algn="ctr" fontAlgn="b"/>
                      <a:r>
                        <a:rPr lang="en-US" sz="2400" b="0" i="0" u="none" strike="noStrike" dirty="0" err="1">
                          <a:solidFill>
                            <a:srgbClr val="46555F"/>
                          </a:solidFill>
                          <a:effectLst/>
                          <a:latin typeface="Futura PT Book" panose="020B0502020204020303" pitchFamily="34" charset="0"/>
                        </a:rPr>
                        <a:t>Emsur</a:t>
                      </a:r>
                      <a:r>
                        <a:rPr lang="en-US" sz="2400" b="0" i="0" u="none" strike="noStrike" dirty="0">
                          <a:solidFill>
                            <a:srgbClr val="46555F"/>
                          </a:solidFill>
                          <a:effectLst/>
                          <a:latin typeface="Futura PT Book" panose="020B0502020204020303" pitchFamily="34" charset="0"/>
                        </a:rPr>
                        <a:t> USA LLC.</a:t>
                      </a:r>
                    </a:p>
                  </a:txBody>
                  <a:tcPr marL="9525" marR="9525" marT="9525" marB="0" anchor="b">
                    <a:lnL>
                      <a:noFill/>
                    </a:lnL>
                    <a:lnR>
                      <a:noFill/>
                    </a:lnR>
                    <a:lnT>
                      <a:noFill/>
                    </a:lnT>
                    <a:lnB>
                      <a:noFill/>
                    </a:lnB>
                    <a:noFill/>
                  </a:tcPr>
                </a:tc>
                <a:extLst>
                  <a:ext uri="{0D108BD9-81ED-4DB2-BD59-A6C34878D82A}">
                    <a16:rowId xmlns:a16="http://schemas.microsoft.com/office/drawing/2014/main" val="1820958498"/>
                  </a:ext>
                </a:extLst>
              </a:tr>
              <a:tr h="190500">
                <a:tc>
                  <a:txBody>
                    <a:bodyPr/>
                    <a:lstStyle/>
                    <a:p>
                      <a:pPr algn="ctr" fontAlgn="b"/>
                      <a:r>
                        <a:rPr lang="en-US" sz="2400" b="0" i="0" u="none" strike="noStrike">
                          <a:solidFill>
                            <a:srgbClr val="46555F"/>
                          </a:solidFill>
                          <a:effectLst/>
                          <a:latin typeface="Futura PT Book" panose="020B0502020204020303" pitchFamily="34" charset="0"/>
                        </a:rPr>
                        <a:t>Kelley Drye &amp; Warren LLP</a:t>
                      </a:r>
                    </a:p>
                  </a:txBody>
                  <a:tcPr marL="9525" marR="9525" marT="9525" marB="0" anchor="b">
                    <a:lnL>
                      <a:noFill/>
                    </a:lnL>
                    <a:lnR>
                      <a:noFill/>
                    </a:lnR>
                    <a:lnT>
                      <a:noFill/>
                    </a:lnT>
                    <a:lnB>
                      <a:noFill/>
                    </a:lnB>
                    <a:noFill/>
                  </a:tcPr>
                </a:tc>
                <a:extLst>
                  <a:ext uri="{0D108BD9-81ED-4DB2-BD59-A6C34878D82A}">
                    <a16:rowId xmlns:a16="http://schemas.microsoft.com/office/drawing/2014/main" val="3164251325"/>
                  </a:ext>
                </a:extLst>
              </a:tr>
              <a:tr h="190500">
                <a:tc>
                  <a:txBody>
                    <a:bodyPr/>
                    <a:lstStyle/>
                    <a:p>
                      <a:pPr algn="ctr" fontAlgn="b"/>
                      <a:r>
                        <a:rPr lang="en-US" sz="2400" b="0" i="0" u="none" strike="noStrike" dirty="0">
                          <a:solidFill>
                            <a:srgbClr val="46555F"/>
                          </a:solidFill>
                          <a:effectLst/>
                          <a:latin typeface="Futura PT Book" panose="020B0502020204020303" pitchFamily="34" charset="0"/>
                        </a:rPr>
                        <a:t>Sumitomo Machinery Corporation</a:t>
                      </a:r>
                    </a:p>
                  </a:txBody>
                  <a:tcPr marL="9525" marR="9525" marT="9525" marB="0" anchor="b">
                    <a:lnL>
                      <a:noFill/>
                    </a:lnL>
                    <a:lnR>
                      <a:noFill/>
                    </a:lnR>
                    <a:lnT>
                      <a:noFill/>
                    </a:lnT>
                    <a:lnB>
                      <a:noFill/>
                    </a:lnB>
                    <a:noFill/>
                  </a:tcPr>
                </a:tc>
                <a:extLst>
                  <a:ext uri="{0D108BD9-81ED-4DB2-BD59-A6C34878D82A}">
                    <a16:rowId xmlns:a16="http://schemas.microsoft.com/office/drawing/2014/main" val="663221016"/>
                  </a:ext>
                </a:extLst>
              </a:tr>
              <a:tr h="190500">
                <a:tc>
                  <a:txBody>
                    <a:bodyPr/>
                    <a:lstStyle/>
                    <a:p>
                      <a:pPr algn="ctr" fontAlgn="b"/>
                      <a:r>
                        <a:rPr lang="en-US" sz="2400" b="0" i="0" u="none" strike="noStrike">
                          <a:solidFill>
                            <a:srgbClr val="46555F"/>
                          </a:solidFill>
                          <a:effectLst/>
                          <a:latin typeface="Futura PT Book" panose="020B0502020204020303" pitchFamily="34" charset="0"/>
                        </a:rPr>
                        <a:t>Aalberts Surface Technologies</a:t>
                      </a:r>
                    </a:p>
                  </a:txBody>
                  <a:tcPr marL="9525" marR="9525" marT="9525" marB="0" anchor="b">
                    <a:lnL>
                      <a:noFill/>
                    </a:lnL>
                    <a:lnR>
                      <a:noFill/>
                    </a:lnR>
                    <a:lnT>
                      <a:noFill/>
                    </a:lnT>
                    <a:lnB>
                      <a:noFill/>
                    </a:lnB>
                    <a:noFill/>
                  </a:tcPr>
                </a:tc>
                <a:extLst>
                  <a:ext uri="{0D108BD9-81ED-4DB2-BD59-A6C34878D82A}">
                    <a16:rowId xmlns:a16="http://schemas.microsoft.com/office/drawing/2014/main" val="300663934"/>
                  </a:ext>
                </a:extLst>
              </a:tr>
              <a:tr h="190500">
                <a:tc>
                  <a:txBody>
                    <a:bodyPr/>
                    <a:lstStyle/>
                    <a:p>
                      <a:pPr algn="ctr" fontAlgn="b"/>
                      <a:r>
                        <a:rPr lang="en-US" sz="2400" b="0" i="0" u="none" strike="noStrike" dirty="0" err="1">
                          <a:solidFill>
                            <a:srgbClr val="46555F"/>
                          </a:solidFill>
                          <a:effectLst/>
                          <a:latin typeface="Futura PT Book" panose="020B0502020204020303" pitchFamily="34" charset="0"/>
                        </a:rPr>
                        <a:t>Accudyn</a:t>
                      </a:r>
                      <a:r>
                        <a:rPr lang="en-US" sz="2400" b="0" i="0" u="none" strike="noStrike" dirty="0">
                          <a:solidFill>
                            <a:srgbClr val="46555F"/>
                          </a:solidFill>
                          <a:effectLst/>
                          <a:latin typeface="Futura PT Book" panose="020B0502020204020303" pitchFamily="34" charset="0"/>
                        </a:rPr>
                        <a:t> Products, Inc.</a:t>
                      </a:r>
                    </a:p>
                  </a:txBody>
                  <a:tcPr marL="9525" marR="9525" marT="9525" marB="0" anchor="b">
                    <a:lnL>
                      <a:noFill/>
                    </a:lnL>
                    <a:lnR>
                      <a:noFill/>
                    </a:lnR>
                    <a:lnT>
                      <a:noFill/>
                    </a:lnT>
                    <a:lnB>
                      <a:noFill/>
                    </a:lnB>
                    <a:noFill/>
                  </a:tcPr>
                </a:tc>
                <a:extLst>
                  <a:ext uri="{0D108BD9-81ED-4DB2-BD59-A6C34878D82A}">
                    <a16:rowId xmlns:a16="http://schemas.microsoft.com/office/drawing/2014/main" val="949603012"/>
                  </a:ext>
                </a:extLst>
              </a:tr>
              <a:tr h="190500">
                <a:tc>
                  <a:txBody>
                    <a:bodyPr/>
                    <a:lstStyle/>
                    <a:p>
                      <a:pPr algn="ctr" fontAlgn="b"/>
                      <a:r>
                        <a:rPr lang="en-US" sz="2400" b="0" i="0" u="none" strike="noStrike" dirty="0" err="1">
                          <a:solidFill>
                            <a:srgbClr val="46555F"/>
                          </a:solidFill>
                          <a:effectLst/>
                          <a:latin typeface="Futura PT Book" panose="020B0502020204020303" pitchFamily="34" charset="0"/>
                        </a:rPr>
                        <a:t>CADDi</a:t>
                      </a:r>
                      <a:r>
                        <a:rPr lang="en-US" sz="2400" b="0" i="0" u="none" strike="noStrike" dirty="0">
                          <a:solidFill>
                            <a:srgbClr val="46555F"/>
                          </a:solidFill>
                          <a:effectLst/>
                          <a:latin typeface="Futura PT Book" panose="020B0502020204020303" pitchFamily="34" charset="0"/>
                        </a:rPr>
                        <a:t> Co., Ltd.</a:t>
                      </a:r>
                    </a:p>
                  </a:txBody>
                  <a:tcPr marL="9525" marR="9525" marT="9525" marB="0" anchor="b">
                    <a:lnL>
                      <a:noFill/>
                    </a:lnL>
                    <a:lnR>
                      <a:noFill/>
                    </a:lnR>
                    <a:lnT>
                      <a:noFill/>
                    </a:lnT>
                    <a:lnB>
                      <a:noFill/>
                    </a:lnB>
                    <a:noFill/>
                  </a:tcPr>
                </a:tc>
                <a:extLst>
                  <a:ext uri="{0D108BD9-81ED-4DB2-BD59-A6C34878D82A}">
                    <a16:rowId xmlns:a16="http://schemas.microsoft.com/office/drawing/2014/main" val="2744711584"/>
                  </a:ext>
                </a:extLst>
              </a:tr>
              <a:tr h="190500">
                <a:tc>
                  <a:txBody>
                    <a:bodyPr/>
                    <a:lstStyle/>
                    <a:p>
                      <a:pPr algn="ctr" fontAlgn="b"/>
                      <a:r>
                        <a:rPr lang="en-US" sz="2400" b="0" i="0" u="none" strike="noStrike" dirty="0">
                          <a:solidFill>
                            <a:srgbClr val="46555F"/>
                          </a:solidFill>
                          <a:effectLst/>
                          <a:latin typeface="Futura PT Book" panose="020B0502020204020303" pitchFamily="34" charset="0"/>
                        </a:rPr>
                        <a:t>OEM Controls, Inc.</a:t>
                      </a:r>
                    </a:p>
                  </a:txBody>
                  <a:tcPr marL="9525" marR="9525" marT="9525" marB="0" anchor="b">
                    <a:lnL>
                      <a:noFill/>
                    </a:lnL>
                    <a:lnR>
                      <a:noFill/>
                    </a:lnR>
                    <a:lnT>
                      <a:noFill/>
                    </a:lnT>
                    <a:lnB>
                      <a:noFill/>
                    </a:lnB>
                    <a:noFill/>
                  </a:tcPr>
                </a:tc>
                <a:extLst>
                  <a:ext uri="{0D108BD9-81ED-4DB2-BD59-A6C34878D82A}">
                    <a16:rowId xmlns:a16="http://schemas.microsoft.com/office/drawing/2014/main" val="1473652703"/>
                  </a:ext>
                </a:extLst>
              </a:tr>
              <a:tr h="190500">
                <a:tc>
                  <a:txBody>
                    <a:bodyPr/>
                    <a:lstStyle/>
                    <a:p>
                      <a:pPr algn="ctr" fontAlgn="b"/>
                      <a:r>
                        <a:rPr lang="en-US" sz="2400" b="0" i="0" u="none" strike="noStrike" dirty="0">
                          <a:solidFill>
                            <a:srgbClr val="46555F"/>
                          </a:solidFill>
                          <a:effectLst/>
                          <a:latin typeface="Futura PT Book" panose="020B0502020204020303" pitchFamily="34" charset="0"/>
                        </a:rPr>
                        <a:t>Katz, Sapper &amp; Miller (KSM)</a:t>
                      </a:r>
                    </a:p>
                  </a:txBody>
                  <a:tcPr marL="9525" marR="9525" marT="9525" marB="0" anchor="b">
                    <a:lnL>
                      <a:noFill/>
                    </a:lnL>
                    <a:lnR>
                      <a:noFill/>
                    </a:lnR>
                    <a:lnT>
                      <a:noFill/>
                    </a:lnT>
                    <a:lnB>
                      <a:noFill/>
                    </a:lnB>
                    <a:noFill/>
                  </a:tcPr>
                </a:tc>
                <a:extLst>
                  <a:ext uri="{0D108BD9-81ED-4DB2-BD59-A6C34878D82A}">
                    <a16:rowId xmlns:a16="http://schemas.microsoft.com/office/drawing/2014/main" val="246796758"/>
                  </a:ext>
                </a:extLst>
              </a:tr>
              <a:tr h="190500">
                <a:tc>
                  <a:txBody>
                    <a:bodyPr/>
                    <a:lstStyle/>
                    <a:p>
                      <a:pPr algn="ctr" fontAlgn="b"/>
                      <a:r>
                        <a:rPr lang="en-US" sz="2400" b="0" i="0" u="none" strike="noStrike" dirty="0">
                          <a:solidFill>
                            <a:srgbClr val="46555F"/>
                          </a:solidFill>
                          <a:effectLst/>
                          <a:latin typeface="Futura PT Book" panose="020B0502020204020303" pitchFamily="34" charset="0"/>
                        </a:rPr>
                        <a:t>The 22 Fund</a:t>
                      </a:r>
                    </a:p>
                  </a:txBody>
                  <a:tcPr marL="9525" marR="9525" marT="9525" marB="0" anchor="b">
                    <a:lnL>
                      <a:noFill/>
                    </a:lnL>
                    <a:lnR>
                      <a:noFill/>
                    </a:lnR>
                    <a:lnT>
                      <a:noFill/>
                    </a:lnT>
                    <a:lnB>
                      <a:noFill/>
                    </a:lnB>
                    <a:noFill/>
                  </a:tcPr>
                </a:tc>
                <a:extLst>
                  <a:ext uri="{0D108BD9-81ED-4DB2-BD59-A6C34878D82A}">
                    <a16:rowId xmlns:a16="http://schemas.microsoft.com/office/drawing/2014/main" val="2960261547"/>
                  </a:ext>
                </a:extLst>
              </a:tr>
            </a:tbl>
          </a:graphicData>
        </a:graphic>
      </p:graphicFrame>
    </p:spTree>
    <p:extLst>
      <p:ext uri="{BB962C8B-B14F-4D97-AF65-F5344CB8AC3E}">
        <p14:creationId xmlns:p14="http://schemas.microsoft.com/office/powerpoint/2010/main" val="25096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AABE9E62-E6E6-4F8F-AEA0-93193C8FBC90}"/>
              </a:ext>
            </a:extLst>
          </p:cNvPr>
          <p:cNvSpPr txBox="1">
            <a:spLocks noGrp="1"/>
          </p:cNvSpPr>
          <p:nvPr>
            <p:ph type="title"/>
          </p:nvPr>
        </p:nvSpPr>
        <p:spPr>
          <a:xfrm>
            <a:off x="311305" y="286360"/>
            <a:ext cx="11049000" cy="505267"/>
          </a:xfrm>
          <a:prstGeom prst="rect">
            <a:avLst/>
          </a:prstGeom>
        </p:spPr>
        <p:txBody>
          <a:bodyPr vert="horz" wrap="square" lIns="0" tIns="12700" rIns="0" bIns="0" rtlCol="0">
            <a:spAutoFit/>
          </a:bodyPr>
          <a:lstStyle/>
          <a:p>
            <a:pPr marL="12700">
              <a:lnSpc>
                <a:spcPct val="100000"/>
              </a:lnSpc>
              <a:spcBef>
                <a:spcPts val="100"/>
              </a:spcBef>
            </a:pPr>
            <a:r>
              <a:rPr lang="en-US" sz="3200" b="1" spc="30">
                <a:solidFill>
                  <a:srgbClr val="B3BC35"/>
                </a:solidFill>
                <a:latin typeface="Futura PT Book" panose="020B0502020204020303" pitchFamily="34" charset="0"/>
              </a:rPr>
              <a:t>MEMBER BENEFITS</a:t>
            </a:r>
            <a:endParaRPr lang="en-US" sz="3200" b="1">
              <a:solidFill>
                <a:srgbClr val="B3BC35"/>
              </a:solidFill>
              <a:latin typeface="Futura PT Book" panose="020B0502020204020303" pitchFamily="34" charset="0"/>
            </a:endParaRPr>
          </a:p>
        </p:txBody>
      </p:sp>
      <p:sp>
        <p:nvSpPr>
          <p:cNvPr id="3" name="object 6">
            <a:extLst>
              <a:ext uri="{FF2B5EF4-FFF2-40B4-BE49-F238E27FC236}">
                <a16:creationId xmlns:a16="http://schemas.microsoft.com/office/drawing/2014/main" id="{5E83484A-C553-1979-210A-F87CE3869227}"/>
              </a:ext>
            </a:extLst>
          </p:cNvPr>
          <p:cNvSpPr txBox="1"/>
          <p:nvPr/>
        </p:nvSpPr>
        <p:spPr>
          <a:xfrm>
            <a:off x="1073305" y="1074171"/>
            <a:ext cx="10287000" cy="443711"/>
          </a:xfrm>
          <a:prstGeom prst="rect">
            <a:avLst/>
          </a:prstGeom>
        </p:spPr>
        <p:txBody>
          <a:bodyPr vert="horz" wrap="square" lIns="0" tIns="12700" rIns="0" bIns="0" numCol="2" rtlCol="0">
            <a:spAutoFit/>
          </a:bodyPr>
          <a:lstStyle/>
          <a:p>
            <a:pPr marL="12700" marR="31115" lvl="0" algn="ctr" defTabSz="914400" rtl="0" eaLnBrk="1" fontAlgn="auto" latinLnBrk="0" hangingPunct="1">
              <a:spcBef>
                <a:spcPts val="100"/>
              </a:spcBef>
              <a:spcAft>
                <a:spcPts val="0"/>
              </a:spcAft>
              <a:buClrTx/>
              <a:buSzTx/>
              <a:tabLst/>
              <a:defRPr/>
            </a:pPr>
            <a:r>
              <a:rPr lang="en-US" sz="2800">
                <a:solidFill>
                  <a:srgbClr val="B3BC35"/>
                </a:solidFill>
                <a:latin typeface="Futura PT Book" panose="020B0502020204020303" pitchFamily="34" charset="0"/>
              </a:rPr>
              <a:t>FOR COMPANIES:</a:t>
            </a:r>
          </a:p>
          <a:p>
            <a:pPr marL="12700" marR="31115" lvl="0" algn="ctr" defTabSz="914400" rtl="0" eaLnBrk="1" fontAlgn="auto" latinLnBrk="0" hangingPunct="1">
              <a:spcBef>
                <a:spcPts val="100"/>
              </a:spcBef>
              <a:spcAft>
                <a:spcPts val="0"/>
              </a:spcAft>
              <a:buClrTx/>
              <a:buSzTx/>
              <a:tabLst/>
              <a:defRPr/>
            </a:pPr>
            <a:r>
              <a:rPr lang="en-US" sz="2800">
                <a:solidFill>
                  <a:srgbClr val="B3BC35"/>
                </a:solidFill>
                <a:latin typeface="Futura PT Book" panose="020B0502020204020303" pitchFamily="34" charset="0"/>
              </a:rPr>
              <a:t>FOR INDIVIDUALS:</a:t>
            </a:r>
            <a:endParaRPr kumimoji="0" lang="en-US" sz="1100" i="0" u="none" strike="noStrike" kern="1200" cap="none" spc="0" normalizeH="0" baseline="0" noProof="0">
              <a:ln>
                <a:noFill/>
              </a:ln>
              <a:solidFill>
                <a:srgbClr val="46555F"/>
              </a:solidFill>
              <a:effectLst/>
              <a:uLnTx/>
              <a:uFillTx/>
              <a:latin typeface="Futura PT Book" panose="020B0502020204020303" pitchFamily="34" charset="0"/>
            </a:endParaRPr>
          </a:p>
        </p:txBody>
      </p:sp>
      <p:sp>
        <p:nvSpPr>
          <p:cNvPr id="4" name="TextBox 3">
            <a:extLst>
              <a:ext uri="{FF2B5EF4-FFF2-40B4-BE49-F238E27FC236}">
                <a16:creationId xmlns:a16="http://schemas.microsoft.com/office/drawing/2014/main" id="{46B0C1E7-0CD2-9594-9C81-6AE012B76E04}"/>
              </a:ext>
            </a:extLst>
          </p:cNvPr>
          <p:cNvSpPr txBox="1"/>
          <p:nvPr/>
        </p:nvSpPr>
        <p:spPr>
          <a:xfrm>
            <a:off x="311305" y="1585463"/>
            <a:ext cx="5632295" cy="4770537"/>
          </a:xfrm>
          <a:prstGeom prst="rect">
            <a:avLst/>
          </a:prstGeom>
          <a:noFill/>
        </p:spPr>
        <p:txBody>
          <a:bodyPr wrap="square" numCol="1">
            <a:spAutoFit/>
          </a:bodyPr>
          <a:lstStyle/>
          <a:p>
            <a:pPr marL="285750" indent="-285750">
              <a:buFont typeface="Arial" panose="020B0604020202020204" pitchFamily="34" charset="0"/>
              <a:buChar char="•"/>
            </a:pPr>
            <a:r>
              <a:rPr lang="en-US" sz="1600" b="1">
                <a:latin typeface="Futura PT Book" panose="020B0502020204020303" pitchFamily="34" charset="0"/>
              </a:rPr>
              <a:t>Ability to enroll an unlimited number of individuals in your company membership.</a:t>
            </a:r>
          </a:p>
          <a:p>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Special recognition in our WiM Weekly e-newsletter.</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One free registration to both the Summer Leadership Conference and Winter Leadership Conference.</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Logo and link on WiM’s website.</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Discounted registration for 501(c)(3)-powered programming (i.e. Leadership Institute, Management Development Program, etc.).</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First right-of-refusal to sponsor WiM national events and programs.</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1-10 free job posting credits on WiM's job board, </a:t>
            </a:r>
            <a:r>
              <a:rPr lang="en-US" sz="1600" b="1" err="1">
                <a:latin typeface="Futura PT Book" panose="020B0502020204020303" pitchFamily="34" charset="0"/>
              </a:rPr>
              <a:t>WiMWorks</a:t>
            </a:r>
            <a:r>
              <a:rPr lang="en-US" sz="1600" b="1">
                <a:latin typeface="Futura PT Book" panose="020B0502020204020303" pitchFamily="34" charset="0"/>
              </a:rPr>
              <a:t>, based on membership tier.</a:t>
            </a:r>
          </a:p>
        </p:txBody>
      </p:sp>
      <p:sp>
        <p:nvSpPr>
          <p:cNvPr id="11" name="TextBox 10">
            <a:extLst>
              <a:ext uri="{FF2B5EF4-FFF2-40B4-BE49-F238E27FC236}">
                <a16:creationId xmlns:a16="http://schemas.microsoft.com/office/drawing/2014/main" id="{8FDE691D-97F3-C8FD-FD5C-7801855F737F}"/>
              </a:ext>
            </a:extLst>
          </p:cNvPr>
          <p:cNvSpPr txBox="1"/>
          <p:nvPr/>
        </p:nvSpPr>
        <p:spPr>
          <a:xfrm>
            <a:off x="6367681" y="1557876"/>
            <a:ext cx="5665822" cy="4278094"/>
          </a:xfrm>
          <a:prstGeom prst="rect">
            <a:avLst/>
          </a:prstGeom>
          <a:noFill/>
        </p:spPr>
        <p:txBody>
          <a:bodyPr wrap="square">
            <a:spAutoFit/>
          </a:bodyPr>
          <a:lstStyle/>
          <a:p>
            <a:pPr marL="285750" indent="-285750">
              <a:buFont typeface="Arial" panose="020B0604020202020204" pitchFamily="34" charset="0"/>
              <a:buChar char="•"/>
            </a:pPr>
            <a:r>
              <a:rPr lang="en-US" sz="1600" b="1">
                <a:latin typeface="Futura PT Book" panose="020B0502020204020303" pitchFamily="34" charset="0"/>
              </a:rPr>
              <a:t>Discounted registration to WiM national and local events and programs.</a:t>
            </a:r>
          </a:p>
          <a:p>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Free monthly webinars via the Virtual Learning Series</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Access to our Virtual Learning Library with over 100+ hours of content available.</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 professional profile on the only directory of women in manufacturing.</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Discounts to post or seek job opportunities on </a:t>
            </a:r>
            <a:r>
              <a:rPr lang="en-US" sz="1600" b="1" err="1">
                <a:latin typeface="Futura PT Book" panose="020B0502020204020303" pitchFamily="34" charset="0"/>
              </a:rPr>
              <a:t>WiMWorks</a:t>
            </a:r>
            <a:r>
              <a:rPr lang="en-US" sz="1600" b="1">
                <a:latin typeface="Futura PT Book" panose="020B0502020204020303" pitchFamily="34" charset="0"/>
              </a:rPr>
              <a:t>, our WiM-powered job board.</a:t>
            </a:r>
          </a:p>
          <a:p>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Ability to use the “Proud Member of WiM” logo.</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Affinity partnership discounts and savings.</a:t>
            </a:r>
          </a:p>
        </p:txBody>
      </p:sp>
      <p:cxnSp>
        <p:nvCxnSpPr>
          <p:cNvPr id="16" name="Straight Connector 15">
            <a:extLst>
              <a:ext uri="{FF2B5EF4-FFF2-40B4-BE49-F238E27FC236}">
                <a16:creationId xmlns:a16="http://schemas.microsoft.com/office/drawing/2014/main" id="{027D0E6F-F4EE-7CF8-C983-AA4D92E4566A}"/>
              </a:ext>
            </a:extLst>
          </p:cNvPr>
          <p:cNvCxnSpPr/>
          <p:nvPr/>
        </p:nvCxnSpPr>
        <p:spPr>
          <a:xfrm>
            <a:off x="6254496" y="791627"/>
            <a:ext cx="0" cy="556437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12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99C7F5-8AB5-EDBB-90EC-BE80C9726023}"/>
              </a:ext>
            </a:extLst>
          </p:cNvPr>
          <p:cNvSpPr txBox="1"/>
          <p:nvPr/>
        </p:nvSpPr>
        <p:spPr>
          <a:xfrm>
            <a:off x="161749" y="-69199"/>
            <a:ext cx="6094140" cy="999569"/>
          </a:xfrm>
          <a:prstGeom prst="rect">
            <a:avLst/>
          </a:prstGeom>
          <a:noFill/>
        </p:spPr>
        <p:txBody>
          <a:bodyPr wrap="square">
            <a:spAutoFit/>
          </a:bodyPr>
          <a:lstStyle/>
          <a:p>
            <a:pPr marL="12700" marR="5080" lvl="0" algn="l" defTabSz="914400" rtl="0" eaLnBrk="1" fontAlgn="auto" latinLnBrk="0" hangingPunct="1">
              <a:lnSpc>
                <a:spcPct val="200000"/>
              </a:lnSpc>
              <a:spcBef>
                <a:spcPts val="1630"/>
              </a:spcBef>
              <a:spcAft>
                <a:spcPts val="0"/>
              </a:spcAft>
              <a:buClrTx/>
              <a:buSzTx/>
              <a:tabLst/>
              <a:defRPr/>
            </a:pPr>
            <a:r>
              <a:rPr lang="en-US" sz="3400" b="1" spc="-15">
                <a:solidFill>
                  <a:srgbClr val="5A6871"/>
                </a:solidFill>
                <a:latin typeface="Futura PT Book" panose="020B0502020204020303" pitchFamily="34" charset="0"/>
                <a:cs typeface="Arial" panose="020B0604020202020204" pitchFamily="34" charset="0"/>
              </a:rPr>
              <a:t>EVENTS &amp; CONFERENCES</a:t>
            </a:r>
          </a:p>
        </p:txBody>
      </p:sp>
      <p:pic>
        <p:nvPicPr>
          <p:cNvPr id="5" name="Picture 4" descr="Qr code&#10;&#10;Description automatically generated">
            <a:extLst>
              <a:ext uri="{FF2B5EF4-FFF2-40B4-BE49-F238E27FC236}">
                <a16:creationId xmlns:a16="http://schemas.microsoft.com/office/drawing/2014/main" id="{EB335F21-5D7F-51E9-5F10-9A13305F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7612" y="346014"/>
            <a:ext cx="1463040" cy="1463040"/>
          </a:xfrm>
          <a:prstGeom prst="rect">
            <a:avLst/>
          </a:prstGeom>
        </p:spPr>
      </p:pic>
      <p:sp>
        <p:nvSpPr>
          <p:cNvPr id="6" name="TextBox 5">
            <a:extLst>
              <a:ext uri="{FF2B5EF4-FFF2-40B4-BE49-F238E27FC236}">
                <a16:creationId xmlns:a16="http://schemas.microsoft.com/office/drawing/2014/main" id="{487428BC-F1EC-075A-A77E-B7E1F499FF2E}"/>
              </a:ext>
            </a:extLst>
          </p:cNvPr>
          <p:cNvSpPr txBox="1"/>
          <p:nvPr/>
        </p:nvSpPr>
        <p:spPr>
          <a:xfrm>
            <a:off x="10210800" y="0"/>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SCAN FOR ALL EVENTS</a:t>
            </a:r>
            <a:endParaRPr lang="en-US" sz="1200" b="1">
              <a:latin typeface="Futura PT Book" panose="020B0502020204020303" pitchFamily="34" charset="0"/>
            </a:endParaRPr>
          </a:p>
        </p:txBody>
      </p:sp>
      <p:grpSp>
        <p:nvGrpSpPr>
          <p:cNvPr id="7" name="Group 6">
            <a:extLst>
              <a:ext uri="{FF2B5EF4-FFF2-40B4-BE49-F238E27FC236}">
                <a16:creationId xmlns:a16="http://schemas.microsoft.com/office/drawing/2014/main" id="{E93636F6-D23B-A561-7A4C-EC0760CA6826}"/>
              </a:ext>
            </a:extLst>
          </p:cNvPr>
          <p:cNvGrpSpPr/>
          <p:nvPr/>
        </p:nvGrpSpPr>
        <p:grpSpPr>
          <a:xfrm>
            <a:off x="0" y="0"/>
            <a:ext cx="12192000" cy="6858000"/>
            <a:chOff x="0" y="0"/>
            <a:chExt cx="12192000" cy="6858000"/>
          </a:xfrm>
        </p:grpSpPr>
        <p:pic>
          <p:nvPicPr>
            <p:cNvPr id="8" name="Picture 7" descr="A group of people posing for a photo&#10;&#10;Description automatically generated">
              <a:extLst>
                <a:ext uri="{FF2B5EF4-FFF2-40B4-BE49-F238E27FC236}">
                  <a16:creationId xmlns:a16="http://schemas.microsoft.com/office/drawing/2014/main" id="{B754499C-9730-14D1-D3E0-7304FE381E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41ABD17-90DD-C286-C691-EE97DFE62E50}"/>
                </a:ext>
              </a:extLst>
            </p:cNvPr>
            <p:cNvSpPr/>
            <p:nvPr/>
          </p:nvSpPr>
          <p:spPr>
            <a:xfrm>
              <a:off x="3233075" y="2349859"/>
              <a:ext cx="4945225" cy="4273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2CD422F-4729-B976-6408-08FC835EEB6E}"/>
              </a:ext>
            </a:extLst>
          </p:cNvPr>
          <p:cNvSpPr txBox="1"/>
          <p:nvPr/>
        </p:nvSpPr>
        <p:spPr>
          <a:xfrm>
            <a:off x="3694800" y="1993218"/>
            <a:ext cx="5335537" cy="5355312"/>
          </a:xfrm>
          <a:prstGeom prst="rect">
            <a:avLst/>
          </a:prstGeom>
          <a:noFill/>
        </p:spPr>
        <p:txBody>
          <a:bodyPr wrap="square" rtlCol="0">
            <a:spAutoFit/>
          </a:bodyPr>
          <a:lstStyle/>
          <a:p>
            <a:r>
              <a:rPr lang="en-US" b="1" dirty="0">
                <a:latin typeface="Futura PT Book" panose="020B0502020204020303" pitchFamily="34" charset="0"/>
                <a:cs typeface="Arial" panose="020B0604020202020204" pitchFamily="34" charset="0"/>
              </a:rPr>
              <a:t>Winter Leadership Conference</a:t>
            </a:r>
          </a:p>
          <a:p>
            <a:r>
              <a:rPr lang="en-US" dirty="0">
                <a:latin typeface="Futura PT Book" panose="020B0502020204020303" pitchFamily="34" charset="0"/>
                <a:cs typeface="Arial" panose="020B0604020202020204" pitchFamily="34" charset="0"/>
              </a:rPr>
              <a:t>February 17-18, 2025 | Clearwater Beach, FL</a:t>
            </a:r>
          </a:p>
          <a:p>
            <a:endParaRPr lang="en-US" dirty="0">
              <a:latin typeface="Futura PT Book" panose="020B0502020204020303" pitchFamily="34" charset="0"/>
              <a:cs typeface="Arial" panose="020B0604020202020204" pitchFamily="34" charset="0"/>
            </a:endParaRPr>
          </a:p>
          <a:p>
            <a:r>
              <a:rPr lang="en-US" b="1" dirty="0">
                <a:latin typeface="Futura PT Book" panose="020B0502020204020303" pitchFamily="34" charset="0"/>
                <a:cs typeface="Arial" panose="020B0604020202020204" pitchFamily="34" charset="0"/>
              </a:rPr>
              <a:t>Men as Allies</a:t>
            </a:r>
          </a:p>
          <a:p>
            <a:r>
              <a:rPr lang="en-US" dirty="0">
                <a:latin typeface="Futura PT Book" panose="020B0502020204020303" pitchFamily="34" charset="0"/>
                <a:cs typeface="Arial" panose="020B0604020202020204" pitchFamily="34" charset="0"/>
              </a:rPr>
              <a:t>February 19-20, 2025 | Clearwater Beach, FL</a:t>
            </a:r>
          </a:p>
          <a:p>
            <a:endParaRPr lang="en-US" dirty="0">
              <a:latin typeface="Futura PT Book" panose="020B0502020204020303" pitchFamily="34" charset="0"/>
              <a:cs typeface="Arial" panose="020B0604020202020204" pitchFamily="34" charset="0"/>
            </a:endParaRPr>
          </a:p>
          <a:p>
            <a:r>
              <a:rPr lang="en-US" b="1" dirty="0">
                <a:latin typeface="Futura PT Book" panose="020B0502020204020303" pitchFamily="34" charset="0"/>
                <a:cs typeface="Arial" panose="020B0604020202020204" pitchFamily="34" charset="0"/>
              </a:rPr>
              <a:t>WiM West</a:t>
            </a:r>
          </a:p>
          <a:p>
            <a:r>
              <a:rPr lang="en-US" dirty="0">
                <a:latin typeface="Futura PT Book" panose="020B0502020204020303" pitchFamily="34" charset="0"/>
                <a:cs typeface="Arial" panose="020B0604020202020204" pitchFamily="34" charset="0"/>
              </a:rPr>
              <a:t>March 10, 2025 | Seattle, WA</a:t>
            </a:r>
          </a:p>
          <a:p>
            <a:endParaRPr lang="en-US" b="1" dirty="0">
              <a:latin typeface="Futura PT Book" panose="020B0502020204020303" pitchFamily="34" charset="0"/>
              <a:cs typeface="Arial" panose="020B0604020202020204" pitchFamily="34" charset="0"/>
            </a:endParaRPr>
          </a:p>
          <a:p>
            <a:r>
              <a:rPr lang="en-US" b="1" dirty="0">
                <a:latin typeface="Futura PT Book" panose="020B0502020204020303" pitchFamily="34" charset="0"/>
                <a:cs typeface="Arial" panose="020B0604020202020204" pitchFamily="34" charset="0"/>
              </a:rPr>
              <a:t>Moms in MFG</a:t>
            </a:r>
          </a:p>
          <a:p>
            <a:r>
              <a:rPr lang="en-US" dirty="0">
                <a:latin typeface="Futura PT Book" panose="020B0502020204020303" pitchFamily="34" charset="0"/>
                <a:cs typeface="Arial" panose="020B0604020202020204" pitchFamily="34" charset="0"/>
              </a:rPr>
              <a:t>May 8, 2025 | Virtual</a:t>
            </a:r>
          </a:p>
          <a:p>
            <a:endParaRPr lang="en-US" dirty="0">
              <a:latin typeface="Futura PT Book" panose="020B0502020204020303" pitchFamily="34" charset="0"/>
              <a:cs typeface="Arial" panose="020B0604020202020204" pitchFamily="34" charset="0"/>
            </a:endParaRPr>
          </a:p>
          <a:p>
            <a:r>
              <a:rPr lang="en-US" b="1" dirty="0">
                <a:latin typeface="Futura PT Book" panose="020B0502020204020303" pitchFamily="34" charset="0"/>
                <a:cs typeface="Arial" panose="020B0604020202020204" pitchFamily="34" charset="0"/>
              </a:rPr>
              <a:t>Virtual Career Fair</a:t>
            </a:r>
          </a:p>
          <a:p>
            <a:r>
              <a:rPr lang="en-US" dirty="0">
                <a:latin typeface="Futura PT Book" panose="020B0502020204020303" pitchFamily="34" charset="0"/>
                <a:cs typeface="Arial" panose="020B0604020202020204" pitchFamily="34" charset="0"/>
              </a:rPr>
              <a:t>August 14, 2025 | Virtual</a:t>
            </a:r>
            <a:endParaRPr lang="en-US" b="1" dirty="0">
              <a:latin typeface="Futura PT Book" panose="020B0502020204020303" pitchFamily="34" charset="0"/>
              <a:cs typeface="Arial" panose="020B0604020202020204" pitchFamily="34" charset="0"/>
            </a:endParaRPr>
          </a:p>
          <a:p>
            <a:endParaRPr lang="en-US" b="1" dirty="0">
              <a:latin typeface="Futura PT Book" panose="020B0502020204020303" pitchFamily="34" charset="0"/>
              <a:cs typeface="Arial" panose="020B0604020202020204" pitchFamily="34" charset="0"/>
            </a:endParaRPr>
          </a:p>
          <a:p>
            <a:r>
              <a:rPr lang="en-US" b="1" dirty="0">
                <a:latin typeface="Futura PT Book" panose="020B0502020204020303" pitchFamily="34" charset="0"/>
                <a:cs typeface="Arial" panose="020B0604020202020204" pitchFamily="34" charset="0"/>
              </a:rPr>
              <a:t>WiM SUMMIT</a:t>
            </a:r>
          </a:p>
          <a:p>
            <a:r>
              <a:rPr lang="en-US" dirty="0">
                <a:latin typeface="Futura PT Book" panose="020B0502020204020303" pitchFamily="34" charset="0"/>
                <a:cs typeface="Arial" panose="020B0604020202020204" pitchFamily="34" charset="0"/>
              </a:rPr>
              <a:t>October 12-14, 2025 | Chicago, IL &amp; Virtual</a:t>
            </a:r>
          </a:p>
          <a:p>
            <a:endParaRPr lang="en-US" dirty="0">
              <a:latin typeface="Futura PT Book" panose="020B0502020204020303" pitchFamily="34" charset="0"/>
              <a:cs typeface="Arial" panose="020B0604020202020204" pitchFamily="34" charset="0"/>
            </a:endParaRPr>
          </a:p>
          <a:p>
            <a:endParaRPr lang="en-US" dirty="0">
              <a:latin typeface="Futura PT Book" panose="020B0502020204020303" pitchFamily="34" charset="0"/>
              <a:cs typeface="Arial" panose="020B0604020202020204" pitchFamily="34" charset="0"/>
            </a:endParaRPr>
          </a:p>
        </p:txBody>
      </p:sp>
      <p:sp>
        <p:nvSpPr>
          <p:cNvPr id="9" name="TextBox 8">
            <a:extLst>
              <a:ext uri="{FF2B5EF4-FFF2-40B4-BE49-F238E27FC236}">
                <a16:creationId xmlns:a16="http://schemas.microsoft.com/office/drawing/2014/main" id="{6C79FB85-C136-AB51-C48E-490360CC5580}"/>
              </a:ext>
            </a:extLst>
          </p:cNvPr>
          <p:cNvSpPr txBox="1"/>
          <p:nvPr/>
        </p:nvSpPr>
        <p:spPr>
          <a:xfrm>
            <a:off x="387100" y="622476"/>
            <a:ext cx="1463040" cy="707886"/>
          </a:xfrm>
          <a:prstGeom prst="rect">
            <a:avLst/>
          </a:prstGeom>
          <a:solidFill>
            <a:srgbClr val="4EA1C3"/>
          </a:solidFill>
        </p:spPr>
        <p:txBody>
          <a:bodyPr wrap="square" rtlCol="0">
            <a:spAutoFit/>
          </a:bodyPr>
          <a:lstStyle/>
          <a:p>
            <a:r>
              <a:rPr lang="en-US" sz="4000" dirty="0">
                <a:solidFill>
                  <a:schemeClr val="bg1"/>
                </a:solidFill>
                <a:latin typeface="Futura PT Bold" panose="020B0902020204020203" pitchFamily="34" charset="0"/>
              </a:rPr>
              <a:t>2025</a:t>
            </a:r>
          </a:p>
        </p:txBody>
      </p:sp>
    </p:spTree>
    <p:extLst>
      <p:ext uri="{BB962C8B-B14F-4D97-AF65-F5344CB8AC3E}">
        <p14:creationId xmlns:p14="http://schemas.microsoft.com/office/powerpoint/2010/main" val="408694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C8084E-2ACE-6A5E-01F1-D813A0B542C7}"/>
              </a:ext>
            </a:extLst>
          </p:cNvPr>
          <p:cNvSpPr txBox="1"/>
          <p:nvPr/>
        </p:nvSpPr>
        <p:spPr>
          <a:xfrm>
            <a:off x="9653053" y="4602150"/>
            <a:ext cx="6094140" cy="276999"/>
          </a:xfrm>
          <a:prstGeom prst="rect">
            <a:avLst/>
          </a:prstGeom>
          <a:noFill/>
        </p:spPr>
        <p:txBody>
          <a:bodyPr wrap="square">
            <a:spAutoFit/>
          </a:bodyPr>
          <a:lstStyle/>
          <a:p>
            <a:pPr algn="l"/>
            <a:r>
              <a:rPr lang="en-US" sz="1200" b="1" i="0" u="none" strike="noStrike" baseline="0">
                <a:solidFill>
                  <a:srgbClr val="000000"/>
                </a:solidFill>
                <a:latin typeface="Futura PT Book" panose="020B0502020204020303" pitchFamily="34" charset="0"/>
              </a:rPr>
              <a:t>CLICK OR S</a:t>
            </a:r>
            <a:r>
              <a:rPr lang="en-US" sz="1200" b="1">
                <a:solidFill>
                  <a:srgbClr val="000000"/>
                </a:solidFill>
                <a:latin typeface="Futura PT Book" panose="020B0502020204020303" pitchFamily="34" charset="0"/>
              </a:rPr>
              <a:t>CAN TO LEARN MORE</a:t>
            </a:r>
            <a:endParaRPr lang="en-US" sz="800" b="0" i="0" u="none" strike="noStrike" baseline="0">
              <a:solidFill>
                <a:srgbClr val="000000"/>
              </a:solidFill>
              <a:latin typeface="Futura PT Demi" panose="020B0702020204020303" pitchFamily="34" charset="0"/>
            </a:endParaRPr>
          </a:p>
        </p:txBody>
      </p:sp>
      <p:sp>
        <p:nvSpPr>
          <p:cNvPr id="18" name="TextBox 17">
            <a:extLst>
              <a:ext uri="{FF2B5EF4-FFF2-40B4-BE49-F238E27FC236}">
                <a16:creationId xmlns:a16="http://schemas.microsoft.com/office/drawing/2014/main" id="{40B9654B-EAEE-D282-3DEB-54EE69739205}"/>
              </a:ext>
            </a:extLst>
          </p:cNvPr>
          <p:cNvSpPr txBox="1"/>
          <p:nvPr/>
        </p:nvSpPr>
        <p:spPr>
          <a:xfrm>
            <a:off x="184092" y="4992187"/>
            <a:ext cx="8031892" cy="1574918"/>
          </a:xfrm>
          <a:prstGeom prst="rect">
            <a:avLst/>
          </a:prstGeom>
          <a:noFill/>
        </p:spPr>
        <p:txBody>
          <a:bodyPr wrap="square">
            <a:spAutoFit/>
          </a:bodyPr>
          <a:lstStyle/>
          <a:p>
            <a:pPr>
              <a:lnSpc>
                <a:spcPts val="5500"/>
              </a:lnSpc>
            </a:pPr>
            <a:r>
              <a:rPr lang="en-US" sz="4400" b="1">
                <a:solidFill>
                  <a:srgbClr val="B3BC35"/>
                </a:solidFill>
                <a:latin typeface="Futura PT Bold" panose="020B0902020204020203" pitchFamily="34" charset="0"/>
              </a:rPr>
              <a:t>UPCOMING</a:t>
            </a:r>
            <a:r>
              <a:rPr lang="en-US" sz="7200" b="1">
                <a:solidFill>
                  <a:srgbClr val="B3BC35"/>
                </a:solidFill>
                <a:latin typeface="Futura PT Bold" panose="020B0902020204020203" pitchFamily="34" charset="0"/>
              </a:rPr>
              <a:t> </a:t>
            </a:r>
          </a:p>
          <a:p>
            <a:pPr>
              <a:lnSpc>
                <a:spcPts val="5500"/>
              </a:lnSpc>
            </a:pPr>
            <a:r>
              <a:rPr lang="en-US" sz="7200" b="1">
                <a:solidFill>
                  <a:srgbClr val="B3BC35"/>
                </a:solidFill>
                <a:latin typeface="Futura PT Bold" panose="020B0902020204020203" pitchFamily="34" charset="0"/>
              </a:rPr>
              <a:t>EVENTS</a:t>
            </a:r>
            <a:endParaRPr lang="en-US" sz="7200"/>
          </a:p>
        </p:txBody>
      </p:sp>
      <p:pic>
        <p:nvPicPr>
          <p:cNvPr id="20" name="Picture 19" descr="A blue background with black text&#10;&#10;Description automatically generated">
            <a:extLst>
              <a:ext uri="{FF2B5EF4-FFF2-40B4-BE49-F238E27FC236}">
                <a16:creationId xmlns:a16="http://schemas.microsoft.com/office/drawing/2014/main" id="{9DD17497-CBDA-3E43-20A5-79808FAF8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551681"/>
          </a:xfrm>
          <a:prstGeom prst="rect">
            <a:avLst/>
          </a:prstGeom>
        </p:spPr>
      </p:pic>
      <p:pic>
        <p:nvPicPr>
          <p:cNvPr id="4" name="Picture 3" descr="A qr code on a white background&#10;&#10;Description automatically generated">
            <a:hlinkClick r:id="rId4"/>
            <a:extLst>
              <a:ext uri="{FF2B5EF4-FFF2-40B4-BE49-F238E27FC236}">
                <a16:creationId xmlns:a16="http://schemas.microsoft.com/office/drawing/2014/main" id="{07F3680C-F104-5210-D59C-39284639C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077" y="4827265"/>
            <a:ext cx="1904762" cy="1904762"/>
          </a:xfrm>
          <a:prstGeom prst="rect">
            <a:avLst/>
          </a:prstGeom>
        </p:spPr>
      </p:pic>
      <p:sp>
        <p:nvSpPr>
          <p:cNvPr id="2" name="TextBox 1">
            <a:extLst>
              <a:ext uri="{FF2B5EF4-FFF2-40B4-BE49-F238E27FC236}">
                <a16:creationId xmlns:a16="http://schemas.microsoft.com/office/drawing/2014/main" id="{C849CA87-D999-5007-CF38-3BEFCF3445F0}"/>
              </a:ext>
            </a:extLst>
          </p:cNvPr>
          <p:cNvSpPr txBox="1"/>
          <p:nvPr/>
        </p:nvSpPr>
        <p:spPr>
          <a:xfrm>
            <a:off x="4188591" y="4874334"/>
            <a:ext cx="6457950" cy="1384995"/>
          </a:xfrm>
          <a:prstGeom prst="rect">
            <a:avLst/>
          </a:prstGeom>
          <a:noFill/>
        </p:spPr>
        <p:txBody>
          <a:bodyPr wrap="square" rtlCol="0">
            <a:spAutoFit/>
          </a:bodyPr>
          <a:lstStyle/>
          <a:p>
            <a:pPr lvl="1"/>
            <a:endParaRPr lang="en-US" sz="2000" dirty="0">
              <a:latin typeface="Futura PT Book" panose="020B0502020204020303" pitchFamily="34" charset="0"/>
            </a:endParaRPr>
          </a:p>
          <a:p>
            <a:r>
              <a:rPr lang="en-US" sz="2400" b="1" dirty="0">
                <a:latin typeface="Futura PT Book" panose="020B0502020204020303" pitchFamily="34" charset="0"/>
              </a:rPr>
              <a:t>February 12, 2025 | Monterrey, Mexico </a:t>
            </a:r>
          </a:p>
          <a:p>
            <a:r>
              <a:rPr lang="en-US" sz="2000" dirty="0">
                <a:latin typeface="Futura PT Book" panose="020B0502020204020303" pitchFamily="34" charset="0"/>
              </a:rPr>
              <a:t>Host a future IWN event! Complete our </a:t>
            </a:r>
            <a:r>
              <a:rPr lang="en-US" sz="2000" dirty="0">
                <a:latin typeface="Futura PT Book" panose="020B0502020204020303" pitchFamily="34" charset="0"/>
                <a:hlinkClick r:id="rId6"/>
              </a:rPr>
              <a:t>interest form</a:t>
            </a:r>
            <a:r>
              <a:rPr lang="en-US" sz="2000" dirty="0">
                <a:latin typeface="Futura PT Book" panose="020B0502020204020303" pitchFamily="34" charset="0"/>
              </a:rPr>
              <a:t>.</a:t>
            </a:r>
          </a:p>
          <a:p>
            <a:pPr lvl="1"/>
            <a:endParaRPr lang="en-US" sz="2000" dirty="0">
              <a:latin typeface="Futura PT Book" panose="020B0502020204020303" pitchFamily="34" charset="0"/>
            </a:endParaRPr>
          </a:p>
        </p:txBody>
      </p:sp>
    </p:spTree>
    <p:extLst>
      <p:ext uri="{BB962C8B-B14F-4D97-AF65-F5344CB8AC3E}">
        <p14:creationId xmlns:p14="http://schemas.microsoft.com/office/powerpoint/2010/main" val="265691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FA99A3-2DE0-B13F-55E1-145076BED8F3}"/>
              </a:ext>
            </a:extLst>
          </p:cNvPr>
          <p:cNvSpPr txBox="1"/>
          <p:nvPr/>
        </p:nvSpPr>
        <p:spPr>
          <a:xfrm>
            <a:off x="308432" y="-228600"/>
            <a:ext cx="6094140" cy="999569"/>
          </a:xfrm>
          <a:prstGeom prst="rect">
            <a:avLst/>
          </a:prstGeom>
          <a:noFill/>
        </p:spPr>
        <p:txBody>
          <a:bodyPr wrap="square">
            <a:spAutoFit/>
          </a:bodyPr>
          <a:lstStyle/>
          <a:p>
            <a:pPr marL="12700" marR="5080" lvl="0" algn="l" defTabSz="914400" rtl="0" eaLnBrk="1" fontAlgn="auto" latinLnBrk="0" hangingPunct="1">
              <a:lnSpc>
                <a:spcPct val="200000"/>
              </a:lnSpc>
              <a:spcBef>
                <a:spcPts val="1630"/>
              </a:spcBef>
              <a:spcAft>
                <a:spcPts val="0"/>
              </a:spcAft>
              <a:buClrTx/>
              <a:buSzTx/>
              <a:tabLst/>
              <a:defRPr/>
            </a:pPr>
            <a:r>
              <a:rPr kumimoji="0" lang="en-US" sz="34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LOCAL CONNECTIONS</a:t>
            </a:r>
          </a:p>
        </p:txBody>
      </p:sp>
      <p:sp>
        <p:nvSpPr>
          <p:cNvPr id="13" name="object 5">
            <a:extLst>
              <a:ext uri="{FF2B5EF4-FFF2-40B4-BE49-F238E27FC236}">
                <a16:creationId xmlns:a16="http://schemas.microsoft.com/office/drawing/2014/main" id="{161C5DB8-452F-3D12-C970-38499AAB8293}"/>
              </a:ext>
            </a:extLst>
          </p:cNvPr>
          <p:cNvSpPr txBox="1"/>
          <p:nvPr/>
        </p:nvSpPr>
        <p:spPr>
          <a:xfrm>
            <a:off x="5009386" y="988632"/>
            <a:ext cx="11087100" cy="1776768"/>
          </a:xfrm>
          <a:prstGeom prst="rect">
            <a:avLst/>
          </a:prstGeom>
        </p:spPr>
        <p:txBody>
          <a:bodyPr vert="horz" wrap="square" lIns="0" tIns="12065" rIns="0" bIns="0" rtlCol="0">
            <a:spAutoFit/>
          </a:bodyPr>
          <a:lstStyle/>
          <a:p>
            <a:pPr marL="12700" marR="5080" lvl="0" algn="l" defTabSz="914400" rtl="0" eaLnBrk="1" fontAlgn="auto" latinLnBrk="0" hangingPunct="1">
              <a:spcBef>
                <a:spcPts val="1630"/>
              </a:spcBef>
              <a:spcAft>
                <a:spcPts val="0"/>
              </a:spcAft>
              <a:buClrTx/>
              <a:buSzTx/>
              <a:tabLst/>
              <a:defRPr/>
            </a:pPr>
            <a:r>
              <a:rPr kumimoji="0" lang="en-US" sz="2800" b="1" i="0" u="none" strike="noStrike" kern="1200" cap="none" spc="5" normalizeH="0" baseline="0" noProof="0">
                <a:ln>
                  <a:noFill/>
                </a:ln>
                <a:solidFill>
                  <a:schemeClr val="accent1"/>
                </a:solidFill>
                <a:effectLst/>
                <a:uLnTx/>
                <a:uFillTx/>
                <a:latin typeface="Futura PT Book" panose="020B0502020204020303" pitchFamily="34" charset="0"/>
                <a:cs typeface="Arial" panose="020B0604020202020204" pitchFamily="34" charset="0"/>
              </a:rPr>
              <a:t>34</a:t>
            </a:r>
            <a:r>
              <a:rPr kumimoji="0" lang="en-US" sz="2000" b="1" i="0" u="none" strike="noStrike" kern="1200" cap="none" spc="5" normalizeH="0" baseline="0" noProof="0">
                <a:ln>
                  <a:noFill/>
                </a:ln>
                <a:solidFill>
                  <a:srgbClr val="46555F"/>
                </a:solidFill>
                <a:effectLst/>
                <a:uLnTx/>
                <a:uFillTx/>
                <a:latin typeface="Futura PT Book" panose="020B0502020204020303" pitchFamily="34" charset="0"/>
                <a:cs typeface="Arial" panose="020B0604020202020204" pitchFamily="34" charset="0"/>
              </a:rPr>
              <a:t> WiM CHAPTERS</a:t>
            </a:r>
          </a:p>
          <a:p>
            <a:pPr marL="12700" marR="5080" lvl="0" algn="l" defTabSz="914400" rtl="0" eaLnBrk="1" fontAlgn="auto" latinLnBrk="0" hangingPunct="1">
              <a:spcBef>
                <a:spcPts val="1630"/>
              </a:spcBef>
              <a:spcAft>
                <a:spcPts val="0"/>
              </a:spcAft>
              <a:buClrTx/>
              <a:buSzTx/>
              <a:tabLst/>
              <a:defRPr/>
            </a:pPr>
            <a:r>
              <a:rPr lang="en-US" sz="2800" b="1" spc="5">
                <a:solidFill>
                  <a:schemeClr val="accent1"/>
                </a:solidFill>
                <a:latin typeface="Futura PT Book" panose="020B0502020204020303" pitchFamily="34" charset="0"/>
                <a:cs typeface="Arial" panose="020B0604020202020204" pitchFamily="34" charset="0"/>
              </a:rPr>
              <a:t>320</a:t>
            </a:r>
            <a:r>
              <a:rPr kumimoji="0" lang="en-US" sz="2800" b="1" i="0" u="none" strike="noStrike" kern="1200" cap="none" spc="5" normalizeH="0" baseline="0" noProof="0">
                <a:ln>
                  <a:noFill/>
                </a:ln>
                <a:solidFill>
                  <a:schemeClr val="accent1"/>
                </a:solidFill>
                <a:effectLst/>
                <a:uLnTx/>
                <a:uFillTx/>
                <a:latin typeface="Futura PT Book" panose="020B0502020204020303" pitchFamily="34" charset="0"/>
                <a:cs typeface="Arial" panose="020B0604020202020204" pitchFamily="34" charset="0"/>
              </a:rPr>
              <a:t>+ </a:t>
            </a:r>
            <a:r>
              <a:rPr kumimoji="0" lang="en-US" sz="2000" b="1" i="0" u="none" strike="noStrike" kern="1200" cap="none" spc="5" normalizeH="0" baseline="0" noProof="0">
                <a:ln>
                  <a:noFill/>
                </a:ln>
                <a:solidFill>
                  <a:srgbClr val="46555F"/>
                </a:solidFill>
                <a:effectLst/>
                <a:uLnTx/>
                <a:uFillTx/>
                <a:latin typeface="Futura PT Book" panose="020B0502020204020303" pitchFamily="34" charset="0"/>
                <a:cs typeface="Arial" panose="020B0604020202020204" pitchFamily="34" charset="0"/>
              </a:rPr>
              <a:t>VOLUNTEER MEMBERS</a:t>
            </a:r>
          </a:p>
          <a:p>
            <a:pPr marL="12700" marR="5080" lvl="0" algn="l" defTabSz="914400" rtl="0" eaLnBrk="1" fontAlgn="auto" latinLnBrk="0" hangingPunct="1">
              <a:spcBef>
                <a:spcPts val="1630"/>
              </a:spcBef>
              <a:spcAft>
                <a:spcPts val="0"/>
              </a:spcAft>
              <a:buClrTx/>
              <a:buSzTx/>
              <a:tabLst/>
              <a:defRPr/>
            </a:pPr>
            <a:r>
              <a:rPr lang="en-US" sz="2800" b="1" spc="5">
                <a:solidFill>
                  <a:schemeClr val="accent1"/>
                </a:solidFill>
                <a:latin typeface="Futura PT Book" panose="020B0502020204020303" pitchFamily="34" charset="0"/>
                <a:cs typeface="Arial" panose="020B0604020202020204" pitchFamily="34" charset="0"/>
              </a:rPr>
              <a:t>375+ </a:t>
            </a:r>
            <a:r>
              <a:rPr lang="en-US" sz="2000" b="1" spc="5">
                <a:solidFill>
                  <a:srgbClr val="46555F"/>
                </a:solidFill>
                <a:latin typeface="Futura PT Book" panose="020B0502020204020303" pitchFamily="34" charset="0"/>
                <a:cs typeface="Arial" panose="020B0604020202020204" pitchFamily="34" charset="0"/>
              </a:rPr>
              <a:t>EVENTS ANNUALLY</a:t>
            </a:r>
          </a:p>
        </p:txBody>
      </p:sp>
      <p:pic>
        <p:nvPicPr>
          <p:cNvPr id="5" name="Picture 4" descr="Qr code&#10;&#10;Description automatically generated">
            <a:hlinkClick r:id="rId3"/>
            <a:extLst>
              <a:ext uri="{FF2B5EF4-FFF2-40B4-BE49-F238E27FC236}">
                <a16:creationId xmlns:a16="http://schemas.microsoft.com/office/drawing/2014/main" id="{2EC2A5CA-38EA-7217-CB76-B0DE18FFF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936" y="241687"/>
            <a:ext cx="1463040" cy="1463040"/>
          </a:xfrm>
          <a:prstGeom prst="rect">
            <a:avLst/>
          </a:prstGeom>
        </p:spPr>
      </p:pic>
      <p:sp>
        <p:nvSpPr>
          <p:cNvPr id="6" name="TextBox 5">
            <a:extLst>
              <a:ext uri="{FF2B5EF4-FFF2-40B4-BE49-F238E27FC236}">
                <a16:creationId xmlns:a16="http://schemas.microsoft.com/office/drawing/2014/main" id="{2A078B5A-09FF-83A6-2C7C-443BEB94E12A}"/>
              </a:ext>
            </a:extLst>
          </p:cNvPr>
          <p:cNvSpPr txBox="1"/>
          <p:nvPr/>
        </p:nvSpPr>
        <p:spPr>
          <a:xfrm>
            <a:off x="9368450" y="-5815"/>
            <a:ext cx="6094140" cy="276999"/>
          </a:xfrm>
          <a:prstGeom prst="rect">
            <a:avLst/>
          </a:prstGeom>
          <a:noFill/>
        </p:spPr>
        <p:txBody>
          <a:bodyPr wrap="square">
            <a:spAutoFit/>
          </a:bodyPr>
          <a:lstStyle/>
          <a:p>
            <a:pPr algn="l"/>
            <a:r>
              <a:rPr lang="en-US" sz="1200" b="1" i="0" u="none" strike="noStrike" baseline="0">
                <a:solidFill>
                  <a:srgbClr val="000000"/>
                </a:solidFill>
                <a:latin typeface="Futura PT Book" panose="020B0502020204020303" pitchFamily="34" charset="0"/>
              </a:rPr>
              <a:t>CLICK OR S</a:t>
            </a:r>
            <a:r>
              <a:rPr lang="en-US" sz="1200" b="1">
                <a:solidFill>
                  <a:srgbClr val="000000"/>
                </a:solidFill>
                <a:latin typeface="Futura PT Book" panose="020B0502020204020303" pitchFamily="34" charset="0"/>
              </a:rPr>
              <a:t>CAN TO FIND A CHAPTER</a:t>
            </a:r>
            <a:endParaRPr lang="en-US" sz="800" b="0" i="0" u="none" strike="noStrike" baseline="0">
              <a:solidFill>
                <a:srgbClr val="000000"/>
              </a:solidFill>
              <a:latin typeface="Futura PT Demi" panose="020B0702020204020303" pitchFamily="34" charset="0"/>
            </a:endParaRPr>
          </a:p>
        </p:txBody>
      </p:sp>
      <p:pic>
        <p:nvPicPr>
          <p:cNvPr id="2" name="Picture 1" descr="A group of people posing for a photo&#10;&#10;Description automatically generated">
            <a:extLst>
              <a:ext uri="{FF2B5EF4-FFF2-40B4-BE49-F238E27FC236}">
                <a16:creationId xmlns:a16="http://schemas.microsoft.com/office/drawing/2014/main" id="{8FDE372B-01C6-5973-0D70-367E4C1353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9494"/>
          <a:stretch/>
        </p:blipFill>
        <p:spPr>
          <a:xfrm>
            <a:off x="455932" y="973207"/>
            <a:ext cx="4227409" cy="2454349"/>
          </a:xfrm>
          <a:prstGeom prst="rect">
            <a:avLst/>
          </a:prstGeom>
          <a:ln w="12700">
            <a:solidFill>
              <a:schemeClr val="accent1"/>
            </a:solidFill>
          </a:ln>
        </p:spPr>
      </p:pic>
      <p:pic>
        <p:nvPicPr>
          <p:cNvPr id="3" name="Picture 2" descr="A group of people posing for a photo&#10;&#10;Description automatically generated">
            <a:extLst>
              <a:ext uri="{FF2B5EF4-FFF2-40B4-BE49-F238E27FC236}">
                <a16:creationId xmlns:a16="http://schemas.microsoft.com/office/drawing/2014/main" id="{A5A9AB02-8DA3-2AD4-904D-2D7382FEA5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027" b="1717"/>
          <a:stretch/>
        </p:blipFill>
        <p:spPr>
          <a:xfrm>
            <a:off x="465714" y="3467156"/>
            <a:ext cx="4192005" cy="2864013"/>
          </a:xfrm>
          <a:prstGeom prst="rect">
            <a:avLst/>
          </a:prstGeom>
          <a:ln w="12700">
            <a:solidFill>
              <a:schemeClr val="accent1"/>
            </a:solidFill>
          </a:ln>
        </p:spPr>
      </p:pic>
      <p:pic>
        <p:nvPicPr>
          <p:cNvPr id="8" name="Picture 7" descr="A map of the united states&#10;&#10;Description automatically generated">
            <a:extLst>
              <a:ext uri="{FF2B5EF4-FFF2-40B4-BE49-F238E27FC236}">
                <a16:creationId xmlns:a16="http://schemas.microsoft.com/office/drawing/2014/main" id="{AEE3D75A-4AEE-886A-45F0-9D34650FFD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3972" y="2983063"/>
            <a:ext cx="9514114" cy="4566919"/>
          </a:xfrm>
          <a:prstGeom prst="rect">
            <a:avLst/>
          </a:prstGeom>
        </p:spPr>
      </p:pic>
    </p:spTree>
    <p:extLst>
      <p:ext uri="{BB962C8B-B14F-4D97-AF65-F5344CB8AC3E}">
        <p14:creationId xmlns:p14="http://schemas.microsoft.com/office/powerpoint/2010/main" val="25287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6FFC2E5-29B0-E142-9965-15D217611B9C}"/>
              </a:ext>
            </a:extLst>
          </p:cNvPr>
          <p:cNvSpPr txBox="1"/>
          <p:nvPr/>
        </p:nvSpPr>
        <p:spPr>
          <a:xfrm>
            <a:off x="457200" y="-136467"/>
            <a:ext cx="6094206" cy="999569"/>
          </a:xfrm>
          <a:prstGeom prst="rect">
            <a:avLst/>
          </a:prstGeom>
          <a:noFill/>
        </p:spPr>
        <p:txBody>
          <a:bodyPr wrap="square">
            <a:spAutoFit/>
          </a:bodyPr>
          <a:lstStyle/>
          <a:p>
            <a:pPr marL="12700" marR="5080" lvl="0" algn="l" defTabSz="914400" rtl="0" eaLnBrk="1" fontAlgn="auto" latinLnBrk="0" hangingPunct="1">
              <a:lnSpc>
                <a:spcPct val="200000"/>
              </a:lnSpc>
              <a:spcBef>
                <a:spcPts val="1630"/>
              </a:spcBef>
              <a:spcAft>
                <a:spcPts val="0"/>
              </a:spcAft>
              <a:buClrTx/>
              <a:buSzTx/>
              <a:tabLst/>
              <a:defRPr/>
            </a:pPr>
            <a:r>
              <a:rPr kumimoji="0" lang="en-US" sz="34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RECRUITMENT RESOURCES</a:t>
            </a:r>
            <a:endParaRPr kumimoji="0" lang="en-US" sz="3400" b="1" i="0" u="none" strike="noStrike" kern="1200" cap="none" spc="5" normalizeH="0" baseline="0" noProof="0">
              <a:ln>
                <a:noFill/>
              </a:ln>
              <a:solidFill>
                <a:srgbClr val="5A6871"/>
              </a:solidFill>
              <a:effectLst/>
              <a:uLnTx/>
              <a:uFillTx/>
              <a:latin typeface="Futura PT Book" panose="020B0502020204020303" pitchFamily="34" charset="0"/>
              <a:cs typeface="Arial" panose="020B0604020202020204"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4E218265-84B4-D283-FA80-AA8D3D544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15" y="863102"/>
            <a:ext cx="5170797" cy="1305449"/>
          </a:xfrm>
          <a:prstGeom prst="rect">
            <a:avLst/>
          </a:prstGeom>
        </p:spPr>
      </p:pic>
      <p:pic>
        <p:nvPicPr>
          <p:cNvPr id="4" name="Picture 3" descr="A qr code on a white background&#10;&#10;Description automatically generated">
            <a:hlinkClick r:id="rId4"/>
            <a:extLst>
              <a:ext uri="{FF2B5EF4-FFF2-40B4-BE49-F238E27FC236}">
                <a16:creationId xmlns:a16="http://schemas.microsoft.com/office/drawing/2014/main" id="{5C758CE1-D3D5-36B8-F8FD-E1A69238B9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2213" y="441109"/>
            <a:ext cx="1463040" cy="1463040"/>
          </a:xfrm>
          <a:prstGeom prst="rect">
            <a:avLst/>
          </a:prstGeom>
        </p:spPr>
      </p:pic>
      <p:sp>
        <p:nvSpPr>
          <p:cNvPr id="6" name="TextBox 5">
            <a:extLst>
              <a:ext uri="{FF2B5EF4-FFF2-40B4-BE49-F238E27FC236}">
                <a16:creationId xmlns:a16="http://schemas.microsoft.com/office/drawing/2014/main" id="{EA08C823-1611-2D2C-F7C5-1A52D6D15DA2}"/>
              </a:ext>
            </a:extLst>
          </p:cNvPr>
          <p:cNvSpPr txBox="1"/>
          <p:nvPr/>
        </p:nvSpPr>
        <p:spPr>
          <a:xfrm>
            <a:off x="9144930" y="50320"/>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VISIT WiM WORKS</a:t>
            </a:r>
            <a:endParaRPr lang="en-US" sz="1200" b="1">
              <a:latin typeface="Futura PT Book" panose="020B0502020204020303" pitchFamily="34" charset="0"/>
            </a:endParaRPr>
          </a:p>
        </p:txBody>
      </p:sp>
      <p:sp>
        <p:nvSpPr>
          <p:cNvPr id="19" name="Rectangle 6">
            <a:extLst>
              <a:ext uri="{FF2B5EF4-FFF2-40B4-BE49-F238E27FC236}">
                <a16:creationId xmlns:a16="http://schemas.microsoft.com/office/drawing/2014/main" id="{F9F90FC1-5046-2A7F-39B5-1DDBB3F5050C}"/>
              </a:ext>
            </a:extLst>
          </p:cNvPr>
          <p:cNvSpPr>
            <a:spLocks noChangeArrowheads="1"/>
          </p:cNvSpPr>
          <p:nvPr/>
        </p:nvSpPr>
        <p:spPr bwMode="auto">
          <a:xfrm>
            <a:off x="1149855" y="2165599"/>
            <a:ext cx="10803101" cy="433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en-US" altLang="en-US" b="1" i="0" u="none" strike="noStrike" cap="none" normalizeH="0" baseline="0">
                <a:ln>
                  <a:noFill/>
                </a:ln>
                <a:solidFill>
                  <a:srgbClr val="B3BC35"/>
                </a:solidFill>
                <a:effectLst/>
                <a:latin typeface="Futura PT Book" panose="020B0502020204020303" pitchFamily="34" charset="0"/>
              </a:rPr>
              <a:t>EMPLOYER BENEFITS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Access highly qualified professional candidates.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Generate high return on recruitment advertisement spending.</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Easy-to-use job posting and resume searching capabilities.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Access to job board networks for broader job distributions to qualified candidates.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Applicant tracking and management capabilities.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Internal messaging system automatically stores messages sent from the job seeker in the candidates’ file.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User friendly template system to reuse job postings, pre-screen filters and automatic letters and notifications.</a:t>
            </a:r>
            <a:endParaRPr lang="en-US" altLang="en-US" sz="1600" b="1">
              <a:latin typeface="Futura PT Book" panose="020B0502020204020303"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endParaRPr lang="en-US" altLang="en-US" sz="1600" b="1">
              <a:latin typeface="Futura PT Book" panose="020B0502020204020303" pitchFamily="34" charset="0"/>
            </a:endParaRPr>
          </a:p>
          <a:p>
            <a:pPr marL="0" marR="0" lvl="0" indent="0" algn="ctr" defTabSz="914400" rtl="0" eaLnBrk="0" fontAlgn="base" latinLnBrk="0" hangingPunct="0">
              <a:lnSpc>
                <a:spcPct val="150000"/>
              </a:lnSpc>
              <a:spcBef>
                <a:spcPct val="0"/>
              </a:spcBef>
              <a:spcAft>
                <a:spcPct val="0"/>
              </a:spcAft>
              <a:buClrTx/>
              <a:buSzTx/>
              <a:tabLst/>
            </a:pPr>
            <a:r>
              <a:rPr lang="en-US" sz="2000" b="1">
                <a:solidFill>
                  <a:srgbClr val="46555F"/>
                </a:solidFill>
                <a:latin typeface="Futura Book"/>
              </a:rPr>
              <a:t>To learn more about your company’s free posting, c</a:t>
            </a:r>
            <a:r>
              <a:rPr kumimoji="0" lang="en-US" sz="2000" b="1" i="0" u="none" strike="noStrike" kern="1200" cap="none" spc="0" normalizeH="0" baseline="0" noProof="0" err="1">
                <a:ln>
                  <a:noFill/>
                </a:ln>
                <a:solidFill>
                  <a:srgbClr val="46555F"/>
                </a:solidFill>
                <a:effectLst/>
                <a:uLnTx/>
                <a:uFillTx/>
                <a:latin typeface="Futura Book"/>
                <a:ea typeface="+mn-ea"/>
                <a:cs typeface="+mn-cs"/>
              </a:rPr>
              <a:t>ontact</a:t>
            </a:r>
            <a:r>
              <a:rPr kumimoji="0" lang="en-US" sz="2000" b="1" i="0" u="none" strike="noStrike" kern="1200" cap="none" spc="0" normalizeH="0" baseline="0" noProof="0">
                <a:ln>
                  <a:noFill/>
                </a:ln>
                <a:solidFill>
                  <a:srgbClr val="46555F"/>
                </a:solidFill>
                <a:effectLst/>
                <a:uLnTx/>
                <a:uFillTx/>
                <a:latin typeface="Futura Book"/>
                <a:ea typeface="+mn-ea"/>
                <a:cs typeface="+mn-cs"/>
              </a:rPr>
              <a:t>: membership@womeninmfg.org</a:t>
            </a:r>
            <a:endParaRPr kumimoji="0" lang="en-US" altLang="en-US" sz="2000" b="1" i="0" u="none" strike="noStrike" cap="none" normalizeH="0" baseline="0">
              <a:ln>
                <a:noFill/>
              </a:ln>
              <a:solidFill>
                <a:srgbClr val="46555F"/>
              </a:solidFill>
              <a:effectLst/>
              <a:latin typeface="Futura PT Book" panose="020B0502020204020303" pitchFamily="34" charset="0"/>
            </a:endParaRPr>
          </a:p>
        </p:txBody>
      </p:sp>
    </p:spTree>
    <p:extLst>
      <p:ext uri="{BB962C8B-B14F-4D97-AF65-F5344CB8AC3E}">
        <p14:creationId xmlns:p14="http://schemas.microsoft.com/office/powerpoint/2010/main" val="821150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6">
      <a:dk1>
        <a:srgbClr val="465660"/>
      </a:dk1>
      <a:lt1>
        <a:sysClr val="window" lastClr="FFFFFF"/>
      </a:lt1>
      <a:dk2>
        <a:srgbClr val="000000"/>
      </a:dk2>
      <a:lt2>
        <a:srgbClr val="EAEAEA"/>
      </a:lt2>
      <a:accent1>
        <a:srgbClr val="B3BC35"/>
      </a:accent1>
      <a:accent2>
        <a:srgbClr val="465660"/>
      </a:accent2>
      <a:accent3>
        <a:srgbClr val="2498BD"/>
      </a:accent3>
      <a:accent4>
        <a:srgbClr val="772776"/>
      </a:accent4>
      <a:accent5>
        <a:srgbClr val="FF8200"/>
      </a:accent5>
      <a:accent6>
        <a:srgbClr val="C1A01E"/>
      </a:accent6>
      <a:hlink>
        <a:srgbClr val="003658"/>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67e8c7-e18e-418b-a219-049ba9dec1e4">
      <Terms xmlns="http://schemas.microsoft.com/office/infopath/2007/PartnerControls"/>
    </lcf76f155ced4ddcb4097134ff3c332f>
    <SharedWithUsers xmlns="c275f93e-dd02-4b3b-8aac-fa515c89ee68">
      <UserInfo>
        <DisplayName>Audrey Imes</DisplayName>
        <AccountId>12</AccountId>
        <AccountType/>
      </UserInfo>
      <UserInfo>
        <DisplayName>Gretchen Moore</DisplayName>
        <AccountId>489</AccountId>
        <AccountType/>
      </UserInfo>
      <UserInfo>
        <DisplayName>Alana Lesnansky</DisplayName>
        <AccountId>968</AccountId>
        <AccountType/>
      </UserInfo>
      <UserInfo>
        <DisplayName>Alexis Macko</DisplayName>
        <AccountId>554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1D96FD3CF58E4ABD5CBF5237DE606B" ma:contentTypeVersion="17" ma:contentTypeDescription="Create a new document." ma:contentTypeScope="" ma:versionID="d1a20f4e10efe2cb984a2be1584aee73">
  <xsd:schema xmlns:xsd="http://www.w3.org/2001/XMLSchema" xmlns:xs="http://www.w3.org/2001/XMLSchema" xmlns:p="http://schemas.microsoft.com/office/2006/metadata/properties" xmlns:ns2="aa67e8c7-e18e-418b-a219-049ba9dec1e4" xmlns:ns3="c275f93e-dd02-4b3b-8aac-fa515c89ee68" targetNamespace="http://schemas.microsoft.com/office/2006/metadata/properties" ma:root="true" ma:fieldsID="422711b0a258ba7d867ed929f4e0b713" ns2:_="" ns3:_="">
    <xsd:import namespace="aa67e8c7-e18e-418b-a219-049ba9dec1e4"/>
    <xsd:import namespace="c275f93e-dd02-4b3b-8aac-fa515c89ee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7e8c7-e18e-418b-a219-049ba9dec1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e36dc6-371f-4708-9471-15e7a5b64b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75f93e-dd02-4b3b-8aac-fa515c89ee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70F8E3-1954-4271-9DB1-DBD5E5F083D9}">
  <ds:schemaRefs>
    <ds:schemaRef ds:uri="aa67e8c7-e18e-418b-a219-049ba9dec1e4"/>
    <ds:schemaRef ds:uri="c275f93e-dd02-4b3b-8aac-fa515c89ee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93E5005-2514-42E8-B280-8D72DBC2962F}">
  <ds:schemaRefs>
    <ds:schemaRef ds:uri="aa67e8c7-e18e-418b-a219-049ba9dec1e4"/>
    <ds:schemaRef ds:uri="c275f93e-dd02-4b3b-8aac-fa515c89e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CB80D5-79CE-4167-AE6A-A5EA101A74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TotalTime>
  <Words>3768</Words>
  <Application>Microsoft Office PowerPoint</Application>
  <PresentationFormat>Widescreen</PresentationFormat>
  <Paragraphs>327</Paragraphs>
  <Slides>27</Slides>
  <Notes>27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27</vt:i4>
      </vt:variant>
    </vt:vector>
  </HeadingPairs>
  <TitlesOfParts>
    <vt:vector size="43" baseType="lpstr">
      <vt:lpstr>Arial</vt:lpstr>
      <vt:lpstr>Calibri</vt:lpstr>
      <vt:lpstr>Century Gothic</vt:lpstr>
      <vt:lpstr>Futura</vt:lpstr>
      <vt:lpstr>Futura Bk BT</vt:lpstr>
      <vt:lpstr>Futura Bold</vt:lpstr>
      <vt:lpstr>Futura Book</vt:lpstr>
      <vt:lpstr>Futura PT Bold</vt:lpstr>
      <vt:lpstr>Futura PT Book</vt:lpstr>
      <vt:lpstr>Futura PT Demi</vt:lpstr>
      <vt:lpstr>Lato</vt:lpstr>
      <vt:lpstr>Open Sans</vt:lpstr>
      <vt:lpstr>Roboto</vt:lpstr>
      <vt:lpstr>Office Theme</vt:lpstr>
      <vt:lpstr>2_Office Theme</vt:lpstr>
      <vt:lpstr>1_Office Theme</vt:lpstr>
      <vt:lpstr>WELCOME</vt:lpstr>
      <vt:lpstr>AGENDA</vt:lpstr>
      <vt:lpstr>WHO WE ARE</vt:lpstr>
      <vt:lpstr>OUR MEMBERS</vt:lpstr>
      <vt:lpstr>MEMBER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NAVIGATING THE WiM WEBSITE &amp; MEMBER COMPASS</vt:lpstr>
      <vt:lpstr>BREAKOUT ROOMS</vt:lpstr>
      <vt:lpstr>BREAKOUT ROOMS</vt:lpstr>
      <vt:lpstr>WELCOME BACK!  </vt:lpstr>
      <vt:lpstr>5 WAYS  TO MAKE THE MOST OF YOUR MEMBERSHIP IN THE NEXT  30 DAYS</vt:lpstr>
      <vt:lpstr>#1 COMPLETE YOUR MEMBER PROFILE</vt:lpstr>
      <vt:lpstr>#2 REGISTER FOR A WiM CHAPTER EVENT</vt:lpstr>
      <vt:lpstr>#3 REGISTER FOR A VLS WEBINAR</vt:lpstr>
      <vt:lpstr>#4 WATCH A VLS WEBINAR ON-DEMAND</vt:lpstr>
      <vt:lpstr>#5 LISTEN TO THE HEAR HER STORY PODCAST</vt:lpstr>
      <vt:lpstr>BONUS! #6  ATTEND A WiM 101 ONBOARDING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Milloy</dc:creator>
  <cp:lastModifiedBy>Audrey Imes</cp:lastModifiedBy>
  <cp:revision>2</cp:revision>
  <cp:lastPrinted>2024-01-17T19:50:52Z</cp:lastPrinted>
  <dcterms:created xsi:type="dcterms:W3CDTF">2021-01-15T19:58:19Z</dcterms:created>
  <dcterms:modified xsi:type="dcterms:W3CDTF">2025-02-12T18:41:00Z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2021-01-15T00:00:00Z</vt:filetime>
  </property>
  <property fmtid="{D5CDD505-2E9C-101B-9397-08002B2CF9AE}" pid="3" name="Creator">
    <vt:lpwstr>Microsoft® PowerPoint® for Microsoft 365</vt:lpwstr>
  </property>
  <property fmtid="{D5CDD505-2E9C-101B-9397-08002B2CF9AE}" pid="4" name="LastSaved">
    <vt:filetime>2021-01-15T00:00:00Z</vt:filetime>
  </property>
  <property fmtid="{D5CDD505-2E9C-101B-9397-08002B2CF9AE}" pid="5" name="ContentTypeId">
    <vt:lpwstr>0x010100651D96FD3CF58E4ABD5CBF5237DE606B</vt:lpwstr>
  </property>
  <property fmtid="{D5CDD505-2E9C-101B-9397-08002B2CF9AE}" pid="6" name="MediaServiceImageTags">
    <vt:lpwstr/>
  </property>
</Properties>
</file>