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7FFFCEC0_7990C80D.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4" r:id="rId4"/>
    <p:sldMasterId id="2147483687" r:id="rId5"/>
  </p:sldMasterIdLst>
  <p:notesMasterIdLst>
    <p:notesMasterId r:id="rId37"/>
  </p:notesMasterIdLst>
  <p:sldIdLst>
    <p:sldId id="278" r:id="rId6"/>
    <p:sldId id="279" r:id="rId7"/>
    <p:sldId id="2592" r:id="rId8"/>
    <p:sldId id="448" r:id="rId9"/>
    <p:sldId id="2147471071" r:id="rId10"/>
    <p:sldId id="2147471046" r:id="rId11"/>
    <p:sldId id="2147471109" r:id="rId12"/>
    <p:sldId id="2594" r:id="rId13"/>
    <p:sldId id="2147471045" r:id="rId14"/>
    <p:sldId id="2147471054" r:id="rId15"/>
    <p:sldId id="2147471047" r:id="rId16"/>
    <p:sldId id="280" r:id="rId17"/>
    <p:sldId id="2614" r:id="rId18"/>
    <p:sldId id="2615" r:id="rId19"/>
    <p:sldId id="2147471051" r:id="rId20"/>
    <p:sldId id="2147471072" r:id="rId21"/>
    <p:sldId id="2147471070" r:id="rId22"/>
    <p:sldId id="2598" r:id="rId23"/>
    <p:sldId id="2600" r:id="rId24"/>
    <p:sldId id="2147471080" r:id="rId25"/>
    <p:sldId id="2147471081" r:id="rId26"/>
    <p:sldId id="2147471073" r:id="rId27"/>
    <p:sldId id="2147471065" r:id="rId28"/>
    <p:sldId id="2147471106" r:id="rId29"/>
    <p:sldId id="2147471108" r:id="rId30"/>
    <p:sldId id="2147471107" r:id="rId31"/>
    <p:sldId id="2147471105" r:id="rId32"/>
    <p:sldId id="2593" r:id="rId33"/>
    <p:sldId id="2147471040" r:id="rId34"/>
    <p:sldId id="2468" r:id="rId35"/>
    <p:sldId id="2482" r:id="rId36"/>
  </p:sldIdLst>
  <p:sldSz cx="18288000" cy="10287000"/>
  <p:notesSz cx="6858000" cy="9144000"/>
  <p:embeddedFontLst>
    <p:embeddedFont>
      <p:font typeface="Aptos" panose="020B0604020202020204" charset="0"/>
      <p:regular r:id="rId38"/>
      <p:bold r:id="rId39"/>
      <p:italic r:id="rId40"/>
      <p:boldItalic r:id="rId41"/>
    </p:embeddedFont>
    <p:embeddedFont>
      <p:font typeface="Aptos Display"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Futura" panose="020B0604020202020204" charset="0"/>
      <p:regular r:id="rId50"/>
    </p:embeddedFont>
    <p:embeddedFont>
      <p:font typeface="Futura Cyrillic Book" panose="020B0604020202020204" charset="0"/>
      <p:regular r:id="rId51"/>
    </p:embeddedFont>
    <p:embeddedFont>
      <p:font typeface="Futura PT Bold" panose="020B0604020202020204" charset="0"/>
      <p:bold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C7DB2-8AF3-38EE-FD91-B5AE6DEA8B40}" name="Audrey Imes" initials="AI" userId="S::aimes@womeninmfg.org::710c8317-e046-4b76-aa64-59550e8b8b27" providerId="AD"/>
  <p188:author id="{358E7EE4-6AD6-D9B5-04A3-4AE6127493D0}" name="India Pierre-Ingram" initials="IP" userId="S::ipierre-ingram@womeninmfg.org::f6409b86-ebcd-4786-83f9-9d4bf37c31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560"/>
    <a:srgbClr val="B3BC35"/>
    <a:srgbClr val="2296BC"/>
    <a:srgbClr val="FF8200"/>
    <a:srgbClr val="772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11E640-D752-004C-8212-11D0A4698652}" v="65" dt="2025-07-17T16:00:14.427"/>
    <p1510:client id="{9D4E012B-6121-4B19-9131-293EF7C4C839}" v="89" dt="2025-07-17T15:48:39.839"/>
    <p1510:client id="{DAEFD6FC-7140-4251-B85D-74512B797226}" v="80" dt="2025-07-17T15:50:00.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Imes" userId="S::aimes@womeninmfg.org::710c8317-e046-4b76-aa64-59550e8b8b27" providerId="AD" clId="Web-{99722C1E-97C4-D45B-9007-3BC9DE02F349}"/>
    <pc:docChg chg="addSld modSld">
      <pc:chgData name="Audrey Imes" userId="S::aimes@womeninmfg.org::710c8317-e046-4b76-aa64-59550e8b8b27" providerId="AD" clId="Web-{99722C1E-97C4-D45B-9007-3BC9DE02F349}" dt="2025-07-14T15:53:52.639" v="111" actId="20577"/>
      <pc:docMkLst>
        <pc:docMk/>
      </pc:docMkLst>
      <pc:sldChg chg="modSp">
        <pc:chgData name="Audrey Imes" userId="S::aimes@womeninmfg.org::710c8317-e046-4b76-aa64-59550e8b8b27" providerId="AD" clId="Web-{99722C1E-97C4-D45B-9007-3BC9DE02F349}" dt="2025-07-14T15:53:52.639" v="111" actId="20577"/>
        <pc:sldMkLst>
          <pc:docMk/>
          <pc:sldMk cId="54043269" sldId="2598"/>
        </pc:sldMkLst>
        <pc:spChg chg="mod">
          <ac:chgData name="Audrey Imes" userId="S::aimes@womeninmfg.org::710c8317-e046-4b76-aa64-59550e8b8b27" providerId="AD" clId="Web-{99722C1E-97C4-D45B-9007-3BC9DE02F349}" dt="2025-07-14T15:53:52.639" v="111" actId="20577"/>
          <ac:spMkLst>
            <pc:docMk/>
            <pc:sldMk cId="54043269" sldId="2598"/>
            <ac:spMk id="4" creationId="{2861AF3E-2A91-2896-8509-28A270305AA4}"/>
          </ac:spMkLst>
        </pc:spChg>
      </pc:sldChg>
      <pc:sldChg chg="addSp delSp modSp">
        <pc:chgData name="Audrey Imes" userId="S::aimes@womeninmfg.org::710c8317-e046-4b76-aa64-59550e8b8b27" providerId="AD" clId="Web-{99722C1E-97C4-D45B-9007-3BC9DE02F349}" dt="2025-07-14T15:48:10.827" v="65" actId="20577"/>
        <pc:sldMkLst>
          <pc:docMk/>
          <pc:sldMk cId="3795560610" sldId="2147471046"/>
        </pc:sldMkLst>
        <pc:spChg chg="add mod">
          <ac:chgData name="Audrey Imes" userId="S::aimes@womeninmfg.org::710c8317-e046-4b76-aa64-59550e8b8b27" providerId="AD" clId="Web-{99722C1E-97C4-D45B-9007-3BC9DE02F349}" dt="2025-07-14T15:48:10.827" v="65" actId="20577"/>
          <ac:spMkLst>
            <pc:docMk/>
            <pc:sldMk cId="3795560610" sldId="2147471046"/>
            <ac:spMk id="5" creationId="{6E587822-BB9D-F948-B0ED-0E775EC433E3}"/>
          </ac:spMkLst>
        </pc:spChg>
      </pc:sldChg>
      <pc:sldChg chg="addSp delSp modSp modNotes">
        <pc:chgData name="Audrey Imes" userId="S::aimes@womeninmfg.org::710c8317-e046-4b76-aa64-59550e8b8b27" providerId="AD" clId="Web-{99722C1E-97C4-D45B-9007-3BC9DE02F349}" dt="2025-07-14T15:41:45.196" v="45" actId="1076"/>
        <pc:sldMkLst>
          <pc:docMk/>
          <pc:sldMk cId="3963056539" sldId="2147471071"/>
        </pc:sldMkLst>
        <pc:spChg chg="mod">
          <ac:chgData name="Audrey Imes" userId="S::aimes@womeninmfg.org::710c8317-e046-4b76-aa64-59550e8b8b27" providerId="AD" clId="Web-{99722C1E-97C4-D45B-9007-3BC9DE02F349}" dt="2025-07-14T15:41:16.790" v="41" actId="20577"/>
          <ac:spMkLst>
            <pc:docMk/>
            <pc:sldMk cId="3963056539" sldId="2147471071"/>
            <ac:spMk id="3" creationId="{B08290BD-ADD4-3713-F6B5-A86728EBF343}"/>
          </ac:spMkLst>
        </pc:spChg>
        <pc:picChg chg="add mod">
          <ac:chgData name="Audrey Imes" userId="S::aimes@womeninmfg.org::710c8317-e046-4b76-aa64-59550e8b8b27" providerId="AD" clId="Web-{99722C1E-97C4-D45B-9007-3BC9DE02F349}" dt="2025-07-14T15:41:45.196" v="45" actId="1076"/>
          <ac:picMkLst>
            <pc:docMk/>
            <pc:sldMk cId="3963056539" sldId="2147471071"/>
            <ac:picMk id="2" creationId="{B88AE4BD-4722-CC77-522D-431DEBCBCCFA}"/>
          </ac:picMkLst>
        </pc:picChg>
      </pc:sldChg>
      <pc:sldChg chg="modSp add replId">
        <pc:chgData name="Audrey Imes" userId="S::aimes@womeninmfg.org::710c8317-e046-4b76-aa64-59550e8b8b27" providerId="AD" clId="Web-{99722C1E-97C4-D45B-9007-3BC9DE02F349}" dt="2025-07-14T15:48:55.204" v="76" actId="20577"/>
        <pc:sldMkLst>
          <pc:docMk/>
          <pc:sldMk cId="4171046480" sldId="2147471109"/>
        </pc:sldMkLst>
      </pc:sldChg>
    </pc:docChg>
  </pc:docChgLst>
  <pc:docChgLst>
    <pc:chgData name="Jen Amburn" userId="7eeb899d-baae-4050-8677-df8de9e3c550" providerId="ADAL" clId="{2F11E640-D752-004C-8212-11D0A4698652}"/>
    <pc:docChg chg="undo custSel modSld">
      <pc:chgData name="Jen Amburn" userId="7eeb899d-baae-4050-8677-df8de9e3c550" providerId="ADAL" clId="{2F11E640-D752-004C-8212-11D0A4698652}" dt="2025-07-17T16:00:14.426" v="62"/>
      <pc:docMkLst>
        <pc:docMk/>
      </pc:docMkLst>
      <pc:sldChg chg="modSp mod">
        <pc:chgData name="Jen Amburn" userId="7eeb899d-baae-4050-8677-df8de9e3c550" providerId="ADAL" clId="{2F11E640-D752-004C-8212-11D0A4698652}" dt="2025-07-17T16:00:14.426" v="62"/>
        <pc:sldMkLst>
          <pc:docMk/>
          <pc:sldMk cId="2953766538" sldId="2614"/>
        </pc:sldMkLst>
        <pc:graphicFrameChg chg="mod modGraphic">
          <ac:chgData name="Jen Amburn" userId="7eeb899d-baae-4050-8677-df8de9e3c550" providerId="ADAL" clId="{2F11E640-D752-004C-8212-11D0A4698652}" dt="2025-07-17T16:00:14.426" v="62"/>
          <ac:graphicFrameMkLst>
            <pc:docMk/>
            <pc:sldMk cId="2953766538" sldId="2614"/>
            <ac:graphicFrameMk id="2" creationId="{D01821EE-10F0-E313-3FD8-F7D131634DEA}"/>
          </ac:graphicFrameMkLst>
        </pc:graphicFrameChg>
      </pc:sldChg>
    </pc:docChg>
  </pc:docChgLst>
  <pc:docChgLst>
    <pc:chgData name="India Pierre-Ingram" userId="f6409b86-ebcd-4786-83f9-9d4bf37c31e2" providerId="ADAL" clId="{9D4E012B-6121-4B19-9131-293EF7C4C839}"/>
    <pc:docChg chg="undo redo custSel addSld delSld modSld sldOrd delMainMaster">
      <pc:chgData name="India Pierre-Ingram" userId="f6409b86-ebcd-4786-83f9-9d4bf37c31e2" providerId="ADAL" clId="{9D4E012B-6121-4B19-9131-293EF7C4C839}" dt="2025-07-17T15:48:39.839" v="1817" actId="255"/>
      <pc:docMkLst>
        <pc:docMk/>
      </pc:docMkLst>
      <pc:sldChg chg="modSp mod">
        <pc:chgData name="India Pierre-Ingram" userId="f6409b86-ebcd-4786-83f9-9d4bf37c31e2" providerId="ADAL" clId="{9D4E012B-6121-4B19-9131-293EF7C4C839}" dt="2025-07-10T14:26:18.043" v="6" actId="20577"/>
        <pc:sldMkLst>
          <pc:docMk/>
          <pc:sldMk cId="0" sldId="278"/>
        </pc:sldMkLst>
        <pc:spChg chg="mod">
          <ac:chgData name="India Pierre-Ingram" userId="f6409b86-ebcd-4786-83f9-9d4bf37c31e2" providerId="ADAL" clId="{9D4E012B-6121-4B19-9131-293EF7C4C839}" dt="2025-07-10T14:26:18.043" v="6" actId="20577"/>
          <ac:spMkLst>
            <pc:docMk/>
            <pc:sldMk cId="0" sldId="278"/>
            <ac:spMk id="9" creationId="{00000000-0000-0000-0000-000000000000}"/>
          </ac:spMkLst>
        </pc:spChg>
      </pc:sldChg>
      <pc:sldChg chg="modSp mod">
        <pc:chgData name="India Pierre-Ingram" userId="f6409b86-ebcd-4786-83f9-9d4bf37c31e2" providerId="ADAL" clId="{9D4E012B-6121-4B19-9131-293EF7C4C839}" dt="2025-07-14T16:51:54.840" v="1411" actId="20577"/>
        <pc:sldMkLst>
          <pc:docMk/>
          <pc:sldMk cId="0" sldId="279"/>
        </pc:sldMkLst>
        <pc:spChg chg="mod">
          <ac:chgData name="India Pierre-Ingram" userId="f6409b86-ebcd-4786-83f9-9d4bf37c31e2" providerId="ADAL" clId="{9D4E012B-6121-4B19-9131-293EF7C4C839}" dt="2025-07-14T16:51:54.840" v="1411" actId="20577"/>
          <ac:spMkLst>
            <pc:docMk/>
            <pc:sldMk cId="0" sldId="279"/>
            <ac:spMk id="7" creationId="{A58B9A5E-6B0C-4647-8115-B991ACEA05FB}"/>
          </ac:spMkLst>
        </pc:spChg>
      </pc:sldChg>
      <pc:sldChg chg="del">
        <pc:chgData name="India Pierre-Ingram" userId="f6409b86-ebcd-4786-83f9-9d4bf37c31e2" providerId="ADAL" clId="{9D4E012B-6121-4B19-9131-293EF7C4C839}" dt="2025-07-10T14:31:53.024" v="30" actId="2696"/>
        <pc:sldMkLst>
          <pc:docMk/>
          <pc:sldMk cId="772531732" sldId="280"/>
        </pc:sldMkLst>
      </pc:sldChg>
      <pc:sldChg chg="modSp add mod">
        <pc:chgData name="India Pierre-Ingram" userId="f6409b86-ebcd-4786-83f9-9d4bf37c31e2" providerId="ADAL" clId="{9D4E012B-6121-4B19-9131-293EF7C4C839}" dt="2025-07-15T19:28:29.123" v="1559" actId="20577"/>
        <pc:sldMkLst>
          <pc:docMk/>
          <pc:sldMk cId="2765130702" sldId="280"/>
        </pc:sldMkLst>
        <pc:spChg chg="mod">
          <ac:chgData name="India Pierre-Ingram" userId="f6409b86-ebcd-4786-83f9-9d4bf37c31e2" providerId="ADAL" clId="{9D4E012B-6121-4B19-9131-293EF7C4C839}" dt="2025-07-15T19:28:29.123" v="1559" actId="20577"/>
          <ac:spMkLst>
            <pc:docMk/>
            <pc:sldMk cId="2765130702" sldId="280"/>
            <ac:spMk id="3" creationId="{C8DA8038-F74C-249A-2160-186048BF44AD}"/>
          </ac:spMkLst>
        </pc:spChg>
        <pc:spChg chg="mod">
          <ac:chgData name="India Pierre-Ingram" userId="f6409b86-ebcd-4786-83f9-9d4bf37c31e2" providerId="ADAL" clId="{9D4E012B-6121-4B19-9131-293EF7C4C839}" dt="2025-07-15T14:07:55.432" v="1547" actId="313"/>
          <ac:spMkLst>
            <pc:docMk/>
            <pc:sldMk cId="2765130702" sldId="280"/>
            <ac:spMk id="5" creationId="{22CF784D-3F0F-BED4-6C6E-377442AB1B98}"/>
          </ac:spMkLst>
        </pc:spChg>
      </pc:sldChg>
      <pc:sldChg chg="modSp mod">
        <pc:chgData name="India Pierre-Ingram" userId="f6409b86-ebcd-4786-83f9-9d4bf37c31e2" providerId="ADAL" clId="{9D4E012B-6121-4B19-9131-293EF7C4C839}" dt="2025-07-10T16:00:47.479" v="798" actId="207"/>
        <pc:sldMkLst>
          <pc:docMk/>
          <pc:sldMk cId="250965274" sldId="448"/>
        </pc:sldMkLst>
        <pc:spChg chg="mod">
          <ac:chgData name="India Pierre-Ingram" userId="f6409b86-ebcd-4786-83f9-9d4bf37c31e2" providerId="ADAL" clId="{9D4E012B-6121-4B19-9131-293EF7C4C839}" dt="2025-07-10T15:49:34.217" v="667" actId="13926"/>
          <ac:spMkLst>
            <pc:docMk/>
            <pc:sldMk cId="250965274" sldId="448"/>
            <ac:spMk id="4" creationId="{AC933611-18F2-3A96-69A2-7B6FC8533DFF}"/>
          </ac:spMkLst>
        </pc:spChg>
        <pc:spChg chg="mod">
          <ac:chgData name="India Pierre-Ingram" userId="f6409b86-ebcd-4786-83f9-9d4bf37c31e2" providerId="ADAL" clId="{9D4E012B-6121-4B19-9131-293EF7C4C839}" dt="2025-07-10T15:49:40.230" v="669" actId="13926"/>
          <ac:spMkLst>
            <pc:docMk/>
            <pc:sldMk cId="250965274" sldId="448"/>
            <ac:spMk id="6" creationId="{83F4052A-6662-C709-81C5-0F840EEF650B}"/>
          </ac:spMkLst>
        </pc:spChg>
        <pc:spChg chg="mod">
          <ac:chgData name="India Pierre-Ingram" userId="f6409b86-ebcd-4786-83f9-9d4bf37c31e2" providerId="ADAL" clId="{9D4E012B-6121-4B19-9131-293EF7C4C839}" dt="2025-07-10T15:55:08.961" v="683" actId="1076"/>
          <ac:spMkLst>
            <pc:docMk/>
            <pc:sldMk cId="250965274" sldId="448"/>
            <ac:spMk id="7" creationId="{B45231C9-C743-8F4C-7BE1-7E7416BB550F}"/>
          </ac:spMkLst>
        </pc:spChg>
      </pc:sldChg>
      <pc:sldChg chg="modSp mod">
        <pc:chgData name="India Pierre-Ingram" userId="f6409b86-ebcd-4786-83f9-9d4bf37c31e2" providerId="ADAL" clId="{9D4E012B-6121-4B19-9131-293EF7C4C839}" dt="2025-07-10T16:11:32.401" v="1143" actId="20577"/>
        <pc:sldMkLst>
          <pc:docMk/>
          <pc:sldMk cId="2733024110" sldId="2468"/>
        </pc:sldMkLst>
        <pc:graphicFrameChg chg="modGraphic">
          <ac:chgData name="India Pierre-Ingram" userId="f6409b86-ebcd-4786-83f9-9d4bf37c31e2" providerId="ADAL" clId="{9D4E012B-6121-4B19-9131-293EF7C4C839}" dt="2025-07-10T16:11:32.401" v="1143" actId="20577"/>
          <ac:graphicFrameMkLst>
            <pc:docMk/>
            <pc:sldMk cId="2733024110" sldId="2468"/>
            <ac:graphicFrameMk id="5" creationId="{19619BD0-BB3F-1DF0-A2D5-A6B2B5F763DF}"/>
          </ac:graphicFrameMkLst>
        </pc:graphicFrameChg>
      </pc:sldChg>
      <pc:sldChg chg="ord">
        <pc:chgData name="India Pierre-Ingram" userId="f6409b86-ebcd-4786-83f9-9d4bf37c31e2" providerId="ADAL" clId="{9D4E012B-6121-4B19-9131-293EF7C4C839}" dt="2025-07-10T14:29:04.096" v="22"/>
        <pc:sldMkLst>
          <pc:docMk/>
          <pc:sldMk cId="908208893" sldId="2593"/>
        </pc:sldMkLst>
      </pc:sldChg>
      <pc:sldChg chg="del">
        <pc:chgData name="India Pierre-Ingram" userId="f6409b86-ebcd-4786-83f9-9d4bf37c31e2" providerId="ADAL" clId="{9D4E012B-6121-4B19-9131-293EF7C4C839}" dt="2025-07-10T14:31:53.024" v="30" actId="2696"/>
        <pc:sldMkLst>
          <pc:docMk/>
          <pc:sldMk cId="1496064659" sldId="2594"/>
        </pc:sldMkLst>
      </pc:sldChg>
      <pc:sldChg chg="add">
        <pc:chgData name="India Pierre-Ingram" userId="f6409b86-ebcd-4786-83f9-9d4bf37c31e2" providerId="ADAL" clId="{9D4E012B-6121-4B19-9131-293EF7C4C839}" dt="2025-07-10T14:32:07.827" v="31"/>
        <pc:sldMkLst>
          <pc:docMk/>
          <pc:sldMk cId="2024423900" sldId="2594"/>
        </pc:sldMkLst>
      </pc:sldChg>
      <pc:sldChg chg="modSp mod ord">
        <pc:chgData name="India Pierre-Ingram" userId="f6409b86-ebcd-4786-83f9-9d4bf37c31e2" providerId="ADAL" clId="{9D4E012B-6121-4B19-9131-293EF7C4C839}" dt="2025-07-15T14:01:09.487" v="1470" actId="20577"/>
        <pc:sldMkLst>
          <pc:docMk/>
          <pc:sldMk cId="54043269" sldId="2598"/>
        </pc:sldMkLst>
        <pc:spChg chg="mod">
          <ac:chgData name="India Pierre-Ingram" userId="f6409b86-ebcd-4786-83f9-9d4bf37c31e2" providerId="ADAL" clId="{9D4E012B-6121-4B19-9131-293EF7C4C839}" dt="2025-07-15T14:01:09.487" v="1470" actId="20577"/>
          <ac:spMkLst>
            <pc:docMk/>
            <pc:sldMk cId="54043269" sldId="2598"/>
            <ac:spMk id="4" creationId="{2861AF3E-2A91-2896-8509-28A270305AA4}"/>
          </ac:spMkLst>
        </pc:spChg>
      </pc:sldChg>
      <pc:sldChg chg="ord">
        <pc:chgData name="India Pierre-Ingram" userId="f6409b86-ebcd-4786-83f9-9d4bf37c31e2" providerId="ADAL" clId="{9D4E012B-6121-4B19-9131-293EF7C4C839}" dt="2025-07-10T14:31:37.527" v="29"/>
        <pc:sldMkLst>
          <pc:docMk/>
          <pc:sldMk cId="2649615620" sldId="2600"/>
        </pc:sldMkLst>
      </pc:sldChg>
      <pc:sldChg chg="del">
        <pc:chgData name="India Pierre-Ingram" userId="f6409b86-ebcd-4786-83f9-9d4bf37c31e2" providerId="ADAL" clId="{9D4E012B-6121-4B19-9131-293EF7C4C839}" dt="2025-07-10T16:09:28.544" v="1118" actId="2696"/>
        <pc:sldMkLst>
          <pc:docMk/>
          <pc:sldMk cId="1453885006" sldId="2613"/>
        </pc:sldMkLst>
      </pc:sldChg>
      <pc:sldChg chg="del">
        <pc:chgData name="India Pierre-Ingram" userId="f6409b86-ebcd-4786-83f9-9d4bf37c31e2" providerId="ADAL" clId="{9D4E012B-6121-4B19-9131-293EF7C4C839}" dt="2025-07-10T14:31:53.024" v="30" actId="2696"/>
        <pc:sldMkLst>
          <pc:docMk/>
          <pc:sldMk cId="1651897679" sldId="2614"/>
        </pc:sldMkLst>
      </pc:sldChg>
      <pc:sldChg chg="addSp delSp modSp add mod">
        <pc:chgData name="India Pierre-Ingram" userId="f6409b86-ebcd-4786-83f9-9d4bf37c31e2" providerId="ADAL" clId="{9D4E012B-6121-4B19-9131-293EF7C4C839}" dt="2025-07-17T15:48:39.839" v="1817" actId="255"/>
        <pc:sldMkLst>
          <pc:docMk/>
          <pc:sldMk cId="2953766538" sldId="2614"/>
        </pc:sldMkLst>
        <pc:graphicFrameChg chg="add mod modGraphic">
          <ac:chgData name="India Pierre-Ingram" userId="f6409b86-ebcd-4786-83f9-9d4bf37c31e2" providerId="ADAL" clId="{9D4E012B-6121-4B19-9131-293EF7C4C839}" dt="2025-07-17T15:48:39.839" v="1817" actId="255"/>
          <ac:graphicFrameMkLst>
            <pc:docMk/>
            <pc:sldMk cId="2953766538" sldId="2614"/>
            <ac:graphicFrameMk id="2" creationId="{D01821EE-10F0-E313-3FD8-F7D131634DEA}"/>
          </ac:graphicFrameMkLst>
        </pc:graphicFrameChg>
      </pc:sldChg>
      <pc:sldChg chg="modSp add mod">
        <pc:chgData name="India Pierre-Ingram" userId="f6409b86-ebcd-4786-83f9-9d4bf37c31e2" providerId="ADAL" clId="{9D4E012B-6121-4B19-9131-293EF7C4C839}" dt="2025-07-14T18:49:22.196" v="1416" actId="20577"/>
        <pc:sldMkLst>
          <pc:docMk/>
          <pc:sldMk cId="105395331" sldId="2615"/>
        </pc:sldMkLst>
        <pc:spChg chg="mod">
          <ac:chgData name="India Pierre-Ingram" userId="f6409b86-ebcd-4786-83f9-9d4bf37c31e2" providerId="ADAL" clId="{9D4E012B-6121-4B19-9131-293EF7C4C839}" dt="2025-07-14T18:49:22.196" v="1416" actId="20577"/>
          <ac:spMkLst>
            <pc:docMk/>
            <pc:sldMk cId="105395331" sldId="2615"/>
            <ac:spMk id="6" creationId="{6C85AD2B-F88C-5D21-E760-45AAD761A737}"/>
          </ac:spMkLst>
        </pc:spChg>
      </pc:sldChg>
      <pc:sldChg chg="del">
        <pc:chgData name="India Pierre-Ingram" userId="f6409b86-ebcd-4786-83f9-9d4bf37c31e2" providerId="ADAL" clId="{9D4E012B-6121-4B19-9131-293EF7C4C839}" dt="2025-07-10T14:31:53.024" v="30" actId="2696"/>
        <pc:sldMkLst>
          <pc:docMk/>
          <pc:sldMk cId="3506556172" sldId="2615"/>
        </pc:sldMkLst>
      </pc:sldChg>
      <pc:sldChg chg="del">
        <pc:chgData name="India Pierre-Ingram" userId="f6409b86-ebcd-4786-83f9-9d4bf37c31e2" providerId="ADAL" clId="{9D4E012B-6121-4B19-9131-293EF7C4C839}" dt="2025-07-10T16:10:40.364" v="1142" actId="2696"/>
        <pc:sldMkLst>
          <pc:docMk/>
          <pc:sldMk cId="1931646872" sldId="2618"/>
        </pc:sldMkLst>
      </pc:sldChg>
      <pc:sldChg chg="del">
        <pc:chgData name="India Pierre-Ingram" userId="f6409b86-ebcd-4786-83f9-9d4bf37c31e2" providerId="ADAL" clId="{9D4E012B-6121-4B19-9131-293EF7C4C839}" dt="2025-07-10T16:10:40.364" v="1142" actId="2696"/>
        <pc:sldMkLst>
          <pc:docMk/>
          <pc:sldMk cId="143864209" sldId="2619"/>
        </pc:sldMkLst>
      </pc:sldChg>
      <pc:sldChg chg="del">
        <pc:chgData name="India Pierre-Ingram" userId="f6409b86-ebcd-4786-83f9-9d4bf37c31e2" providerId="ADAL" clId="{9D4E012B-6121-4B19-9131-293EF7C4C839}" dt="2025-07-10T16:10:40.364" v="1142" actId="2696"/>
        <pc:sldMkLst>
          <pc:docMk/>
          <pc:sldMk cId="1484475319" sldId="2621"/>
        </pc:sldMkLst>
      </pc:sldChg>
      <pc:sldChg chg="del">
        <pc:chgData name="India Pierre-Ingram" userId="f6409b86-ebcd-4786-83f9-9d4bf37c31e2" providerId="ADAL" clId="{9D4E012B-6121-4B19-9131-293EF7C4C839}" dt="2025-07-10T16:10:40.364" v="1142" actId="2696"/>
        <pc:sldMkLst>
          <pc:docMk/>
          <pc:sldMk cId="3559417614" sldId="2622"/>
        </pc:sldMkLst>
      </pc:sldChg>
      <pc:sldChg chg="del">
        <pc:chgData name="India Pierre-Ingram" userId="f6409b86-ebcd-4786-83f9-9d4bf37c31e2" providerId="ADAL" clId="{9D4E012B-6121-4B19-9131-293EF7C4C839}" dt="2025-07-10T16:10:40.364" v="1142" actId="2696"/>
        <pc:sldMkLst>
          <pc:docMk/>
          <pc:sldMk cId="3490297666" sldId="2623"/>
        </pc:sldMkLst>
      </pc:sldChg>
      <pc:sldChg chg="del">
        <pc:chgData name="India Pierre-Ingram" userId="f6409b86-ebcd-4786-83f9-9d4bf37c31e2" providerId="ADAL" clId="{9D4E012B-6121-4B19-9131-293EF7C4C839}" dt="2025-07-10T16:09:28.544" v="1118" actId="2696"/>
        <pc:sldMkLst>
          <pc:docMk/>
          <pc:sldMk cId="3311327965" sldId="2147471018"/>
        </pc:sldMkLst>
      </pc:sldChg>
      <pc:sldChg chg="modSp mod ord">
        <pc:chgData name="India Pierre-Ingram" userId="f6409b86-ebcd-4786-83f9-9d4bf37c31e2" providerId="ADAL" clId="{9D4E012B-6121-4B19-9131-293EF7C4C839}" dt="2025-07-10T16:12:26.019" v="1145"/>
        <pc:sldMkLst>
          <pc:docMk/>
          <pc:sldMk cId="2039531533" sldId="2147471040"/>
        </pc:sldMkLst>
        <pc:spChg chg="mod">
          <ac:chgData name="India Pierre-Ingram" userId="f6409b86-ebcd-4786-83f9-9d4bf37c31e2" providerId="ADAL" clId="{9D4E012B-6121-4B19-9131-293EF7C4C839}" dt="2025-07-10T16:10:25.957" v="1141"/>
          <ac:spMkLst>
            <pc:docMk/>
            <pc:sldMk cId="2039531533" sldId="2147471040"/>
            <ac:spMk id="4" creationId="{86E59B3F-75D7-DBAA-D2E1-786E993B0BEB}"/>
          </ac:spMkLst>
        </pc:spChg>
      </pc:sldChg>
      <pc:sldChg chg="del">
        <pc:chgData name="India Pierre-Ingram" userId="f6409b86-ebcd-4786-83f9-9d4bf37c31e2" providerId="ADAL" clId="{9D4E012B-6121-4B19-9131-293EF7C4C839}" dt="2025-07-10T14:31:16.953" v="25" actId="2696"/>
        <pc:sldMkLst>
          <pc:docMk/>
          <pc:sldMk cId="4138411744" sldId="2147471042"/>
        </pc:sldMkLst>
      </pc:sldChg>
      <pc:sldChg chg="modSp add mod">
        <pc:chgData name="India Pierre-Ingram" userId="f6409b86-ebcd-4786-83f9-9d4bf37c31e2" providerId="ADAL" clId="{9D4E012B-6121-4B19-9131-293EF7C4C839}" dt="2025-07-10T14:34:06.148" v="151" actId="20577"/>
        <pc:sldMkLst>
          <pc:docMk/>
          <pc:sldMk cId="3587378618" sldId="2147471045"/>
        </pc:sldMkLst>
        <pc:spChg chg="mod">
          <ac:chgData name="India Pierre-Ingram" userId="f6409b86-ebcd-4786-83f9-9d4bf37c31e2" providerId="ADAL" clId="{9D4E012B-6121-4B19-9131-293EF7C4C839}" dt="2025-07-10T14:34:06.148" v="151" actId="20577"/>
          <ac:spMkLst>
            <pc:docMk/>
            <pc:sldMk cId="3587378618" sldId="2147471045"/>
            <ac:spMk id="2" creationId="{BEA5AA00-FC87-5419-83B1-4F7DB0D72900}"/>
          </ac:spMkLst>
        </pc:spChg>
        <pc:spChg chg="mod">
          <ac:chgData name="India Pierre-Ingram" userId="f6409b86-ebcd-4786-83f9-9d4bf37c31e2" providerId="ADAL" clId="{9D4E012B-6121-4B19-9131-293EF7C4C839}" dt="2025-07-10T14:33:53.727" v="128" actId="20577"/>
          <ac:spMkLst>
            <pc:docMk/>
            <pc:sldMk cId="3587378618" sldId="2147471045"/>
            <ac:spMk id="7" creationId="{927824AD-1231-F95C-70FF-97A0A636A784}"/>
          </ac:spMkLst>
        </pc:spChg>
      </pc:sldChg>
      <pc:sldChg chg="del">
        <pc:chgData name="India Pierre-Ingram" userId="f6409b86-ebcd-4786-83f9-9d4bf37c31e2" providerId="ADAL" clId="{9D4E012B-6121-4B19-9131-293EF7C4C839}" dt="2025-07-10T14:31:53.024" v="30" actId="2696"/>
        <pc:sldMkLst>
          <pc:docMk/>
          <pc:sldMk cId="4227135660" sldId="2147471045"/>
        </pc:sldMkLst>
      </pc:sldChg>
      <pc:sldChg chg="del">
        <pc:chgData name="India Pierre-Ingram" userId="f6409b86-ebcd-4786-83f9-9d4bf37c31e2" providerId="ADAL" clId="{9D4E012B-6121-4B19-9131-293EF7C4C839}" dt="2025-07-10T14:31:53.024" v="30" actId="2696"/>
        <pc:sldMkLst>
          <pc:docMk/>
          <pc:sldMk cId="3030659170" sldId="2147471047"/>
        </pc:sldMkLst>
      </pc:sldChg>
      <pc:sldChg chg="add">
        <pc:chgData name="India Pierre-Ingram" userId="f6409b86-ebcd-4786-83f9-9d4bf37c31e2" providerId="ADAL" clId="{9D4E012B-6121-4B19-9131-293EF7C4C839}" dt="2025-07-10T14:32:07.827" v="31"/>
        <pc:sldMkLst>
          <pc:docMk/>
          <pc:sldMk cId="3901768598" sldId="2147471047"/>
        </pc:sldMkLst>
      </pc:sldChg>
      <pc:sldChg chg="add">
        <pc:chgData name="India Pierre-Ingram" userId="f6409b86-ebcd-4786-83f9-9d4bf37c31e2" providerId="ADAL" clId="{9D4E012B-6121-4B19-9131-293EF7C4C839}" dt="2025-07-10T14:32:07.827" v="31"/>
        <pc:sldMkLst>
          <pc:docMk/>
          <pc:sldMk cId="1128890424" sldId="2147471051"/>
        </pc:sldMkLst>
      </pc:sldChg>
      <pc:sldChg chg="del">
        <pc:chgData name="India Pierre-Ingram" userId="f6409b86-ebcd-4786-83f9-9d4bf37c31e2" providerId="ADAL" clId="{9D4E012B-6121-4B19-9131-293EF7C4C839}" dt="2025-07-10T14:31:53.024" v="30" actId="2696"/>
        <pc:sldMkLst>
          <pc:docMk/>
          <pc:sldMk cId="4142040265" sldId="2147471051"/>
        </pc:sldMkLst>
      </pc:sldChg>
      <pc:sldChg chg="add">
        <pc:chgData name="India Pierre-Ingram" userId="f6409b86-ebcd-4786-83f9-9d4bf37c31e2" providerId="ADAL" clId="{9D4E012B-6121-4B19-9131-293EF7C4C839}" dt="2025-07-10T14:32:07.827" v="31"/>
        <pc:sldMkLst>
          <pc:docMk/>
          <pc:sldMk cId="421447188" sldId="2147471054"/>
        </pc:sldMkLst>
      </pc:sldChg>
      <pc:sldChg chg="del">
        <pc:chgData name="India Pierre-Ingram" userId="f6409b86-ebcd-4786-83f9-9d4bf37c31e2" providerId="ADAL" clId="{9D4E012B-6121-4B19-9131-293EF7C4C839}" dt="2025-07-10T14:31:53.024" v="30" actId="2696"/>
        <pc:sldMkLst>
          <pc:docMk/>
          <pc:sldMk cId="2762713694" sldId="2147471054"/>
        </pc:sldMkLst>
      </pc:sldChg>
      <pc:sldChg chg="del">
        <pc:chgData name="India Pierre-Ingram" userId="f6409b86-ebcd-4786-83f9-9d4bf37c31e2" providerId="ADAL" clId="{9D4E012B-6121-4B19-9131-293EF7C4C839}" dt="2025-07-10T16:09:33.273" v="1119" actId="2696"/>
        <pc:sldMkLst>
          <pc:docMk/>
          <pc:sldMk cId="3659042942" sldId="2147471055"/>
        </pc:sldMkLst>
      </pc:sldChg>
      <pc:sldChg chg="del">
        <pc:chgData name="India Pierre-Ingram" userId="f6409b86-ebcd-4786-83f9-9d4bf37c31e2" providerId="ADAL" clId="{9D4E012B-6121-4B19-9131-293EF7C4C839}" dt="2025-07-14T15:07:58.303" v="1319" actId="2696"/>
        <pc:sldMkLst>
          <pc:docMk/>
          <pc:sldMk cId="2512736108" sldId="2147471056"/>
        </pc:sldMkLst>
      </pc:sldChg>
      <pc:sldChg chg="del">
        <pc:chgData name="India Pierre-Ingram" userId="f6409b86-ebcd-4786-83f9-9d4bf37c31e2" providerId="ADAL" clId="{9D4E012B-6121-4B19-9131-293EF7C4C839}" dt="2025-07-14T15:07:58.303" v="1319" actId="2696"/>
        <pc:sldMkLst>
          <pc:docMk/>
          <pc:sldMk cId="837186642" sldId="2147471057"/>
        </pc:sldMkLst>
      </pc:sldChg>
      <pc:sldChg chg="del">
        <pc:chgData name="India Pierre-Ingram" userId="f6409b86-ebcd-4786-83f9-9d4bf37c31e2" providerId="ADAL" clId="{9D4E012B-6121-4B19-9131-293EF7C4C839}" dt="2025-07-14T15:07:58.303" v="1319" actId="2696"/>
        <pc:sldMkLst>
          <pc:docMk/>
          <pc:sldMk cId="4001056044" sldId="2147471058"/>
        </pc:sldMkLst>
      </pc:sldChg>
      <pc:sldChg chg="del">
        <pc:chgData name="India Pierre-Ingram" userId="f6409b86-ebcd-4786-83f9-9d4bf37c31e2" providerId="ADAL" clId="{9D4E012B-6121-4B19-9131-293EF7C4C839}" dt="2025-07-14T15:07:58.303" v="1319" actId="2696"/>
        <pc:sldMkLst>
          <pc:docMk/>
          <pc:sldMk cId="1901183796" sldId="2147471059"/>
        </pc:sldMkLst>
      </pc:sldChg>
      <pc:sldChg chg="del">
        <pc:chgData name="India Pierre-Ingram" userId="f6409b86-ebcd-4786-83f9-9d4bf37c31e2" providerId="ADAL" clId="{9D4E012B-6121-4B19-9131-293EF7C4C839}" dt="2025-07-14T15:07:58.303" v="1319" actId="2696"/>
        <pc:sldMkLst>
          <pc:docMk/>
          <pc:sldMk cId="2225087399" sldId="2147471060"/>
        </pc:sldMkLst>
      </pc:sldChg>
      <pc:sldChg chg="del">
        <pc:chgData name="India Pierre-Ingram" userId="f6409b86-ebcd-4786-83f9-9d4bf37c31e2" providerId="ADAL" clId="{9D4E012B-6121-4B19-9131-293EF7C4C839}" dt="2025-07-14T15:07:58.303" v="1319" actId="2696"/>
        <pc:sldMkLst>
          <pc:docMk/>
          <pc:sldMk cId="130228600" sldId="2147471061"/>
        </pc:sldMkLst>
      </pc:sldChg>
      <pc:sldChg chg="del">
        <pc:chgData name="India Pierre-Ingram" userId="f6409b86-ebcd-4786-83f9-9d4bf37c31e2" providerId="ADAL" clId="{9D4E012B-6121-4B19-9131-293EF7C4C839}" dt="2025-07-14T15:07:58.303" v="1319" actId="2696"/>
        <pc:sldMkLst>
          <pc:docMk/>
          <pc:sldMk cId="1529946876" sldId="2147471062"/>
        </pc:sldMkLst>
      </pc:sldChg>
      <pc:sldChg chg="del">
        <pc:chgData name="India Pierre-Ingram" userId="f6409b86-ebcd-4786-83f9-9d4bf37c31e2" providerId="ADAL" clId="{9D4E012B-6121-4B19-9131-293EF7C4C839}" dt="2025-07-14T15:07:58.303" v="1319" actId="2696"/>
        <pc:sldMkLst>
          <pc:docMk/>
          <pc:sldMk cId="226412627" sldId="2147471063"/>
        </pc:sldMkLst>
      </pc:sldChg>
      <pc:sldChg chg="del">
        <pc:chgData name="India Pierre-Ingram" userId="f6409b86-ebcd-4786-83f9-9d4bf37c31e2" providerId="ADAL" clId="{9D4E012B-6121-4B19-9131-293EF7C4C839}" dt="2025-07-10T14:31:53.024" v="30" actId="2696"/>
        <pc:sldMkLst>
          <pc:docMk/>
          <pc:sldMk cId="2169632073" sldId="2147471064"/>
        </pc:sldMkLst>
      </pc:sldChg>
      <pc:sldChg chg="delSp modSp add del mod">
        <pc:chgData name="India Pierre-Ingram" userId="f6409b86-ebcd-4786-83f9-9d4bf37c31e2" providerId="ADAL" clId="{9D4E012B-6121-4B19-9131-293EF7C4C839}" dt="2025-07-14T15:48:02.963" v="1401" actId="2696"/>
        <pc:sldMkLst>
          <pc:docMk/>
          <pc:sldMk cId="3926060922" sldId="2147471064"/>
        </pc:sldMkLst>
      </pc:sldChg>
      <pc:sldChg chg="del">
        <pc:chgData name="India Pierre-Ingram" userId="f6409b86-ebcd-4786-83f9-9d4bf37c31e2" providerId="ADAL" clId="{9D4E012B-6121-4B19-9131-293EF7C4C839}" dt="2025-07-10T14:31:16.953" v="25" actId="2696"/>
        <pc:sldMkLst>
          <pc:docMk/>
          <pc:sldMk cId="2003542541" sldId="2147471065"/>
        </pc:sldMkLst>
      </pc:sldChg>
      <pc:sldChg chg="add del">
        <pc:chgData name="India Pierre-Ingram" userId="f6409b86-ebcd-4786-83f9-9d4bf37c31e2" providerId="ADAL" clId="{9D4E012B-6121-4B19-9131-293EF7C4C839}" dt="2025-07-14T15:08:12.416" v="1322"/>
        <pc:sldMkLst>
          <pc:docMk/>
          <pc:sldMk cId="2225087399" sldId="2147471065"/>
        </pc:sldMkLst>
      </pc:sldChg>
      <pc:sldChg chg="del">
        <pc:chgData name="India Pierre-Ingram" userId="f6409b86-ebcd-4786-83f9-9d4bf37c31e2" providerId="ADAL" clId="{9D4E012B-6121-4B19-9131-293EF7C4C839}" dt="2025-07-10T14:31:16.953" v="25" actId="2696"/>
        <pc:sldMkLst>
          <pc:docMk/>
          <pc:sldMk cId="266519338" sldId="2147471066"/>
        </pc:sldMkLst>
      </pc:sldChg>
      <pc:sldChg chg="del">
        <pc:chgData name="India Pierre-Ingram" userId="f6409b86-ebcd-4786-83f9-9d4bf37c31e2" providerId="ADAL" clId="{9D4E012B-6121-4B19-9131-293EF7C4C839}" dt="2025-07-10T14:31:16.953" v="25" actId="2696"/>
        <pc:sldMkLst>
          <pc:docMk/>
          <pc:sldMk cId="2727352878" sldId="2147471067"/>
        </pc:sldMkLst>
      </pc:sldChg>
      <pc:sldChg chg="del">
        <pc:chgData name="India Pierre-Ingram" userId="f6409b86-ebcd-4786-83f9-9d4bf37c31e2" providerId="ADAL" clId="{9D4E012B-6121-4B19-9131-293EF7C4C839}" dt="2025-07-10T14:31:16.953" v="25" actId="2696"/>
        <pc:sldMkLst>
          <pc:docMk/>
          <pc:sldMk cId="3179164307" sldId="2147471068"/>
        </pc:sldMkLst>
      </pc:sldChg>
      <pc:sldChg chg="del">
        <pc:chgData name="India Pierre-Ingram" userId="f6409b86-ebcd-4786-83f9-9d4bf37c31e2" providerId="ADAL" clId="{9D4E012B-6121-4B19-9131-293EF7C4C839}" dt="2025-07-10T14:31:16.953" v="25" actId="2696"/>
        <pc:sldMkLst>
          <pc:docMk/>
          <pc:sldMk cId="1875171172" sldId="2147471069"/>
        </pc:sldMkLst>
      </pc:sldChg>
      <pc:sldChg chg="modSp mod ord">
        <pc:chgData name="India Pierre-Ingram" userId="f6409b86-ebcd-4786-83f9-9d4bf37c31e2" providerId="ADAL" clId="{9D4E012B-6121-4B19-9131-293EF7C4C839}" dt="2025-07-10T14:46:25.988" v="187" actId="20577"/>
        <pc:sldMkLst>
          <pc:docMk/>
          <pc:sldMk cId="219493325" sldId="2147471070"/>
        </pc:sldMkLst>
        <pc:spChg chg="mod">
          <ac:chgData name="India Pierre-Ingram" userId="f6409b86-ebcd-4786-83f9-9d4bf37c31e2" providerId="ADAL" clId="{9D4E012B-6121-4B19-9131-293EF7C4C839}" dt="2025-07-10T14:46:25.988" v="187" actId="20577"/>
          <ac:spMkLst>
            <pc:docMk/>
            <pc:sldMk cId="219493325" sldId="2147471070"/>
            <ac:spMk id="9" creationId="{1F19EF05-E594-C69A-0009-F8CAD8220198}"/>
          </ac:spMkLst>
        </pc:spChg>
      </pc:sldChg>
      <pc:sldChg chg="addSp delSp modSp add mod ord">
        <pc:chgData name="India Pierre-Ingram" userId="f6409b86-ebcd-4786-83f9-9d4bf37c31e2" providerId="ADAL" clId="{9D4E012B-6121-4B19-9131-293EF7C4C839}" dt="2025-07-17T15:09:18.199" v="1812" actId="20577"/>
        <pc:sldMkLst>
          <pc:docMk/>
          <pc:sldMk cId="483484264" sldId="2147471072"/>
        </pc:sldMkLst>
        <pc:spChg chg="mod">
          <ac:chgData name="India Pierre-Ingram" userId="f6409b86-ebcd-4786-83f9-9d4bf37c31e2" providerId="ADAL" clId="{9D4E012B-6121-4B19-9131-293EF7C4C839}" dt="2025-07-10T14:46:45.036" v="215" actId="20577"/>
          <ac:spMkLst>
            <pc:docMk/>
            <pc:sldMk cId="483484264" sldId="2147471072"/>
            <ac:spMk id="10" creationId="{B8BAE69C-56E4-E21F-0188-D978211A0706}"/>
          </ac:spMkLst>
        </pc:spChg>
        <pc:graphicFrameChg chg="add mod modGraphic">
          <ac:chgData name="India Pierre-Ingram" userId="f6409b86-ebcd-4786-83f9-9d4bf37c31e2" providerId="ADAL" clId="{9D4E012B-6121-4B19-9131-293EF7C4C839}" dt="2025-07-17T15:09:18.199" v="1812" actId="20577"/>
          <ac:graphicFrameMkLst>
            <pc:docMk/>
            <pc:sldMk cId="483484264" sldId="2147471072"/>
            <ac:graphicFrameMk id="2" creationId="{B0A46F99-0174-83E3-4DC8-11EE4858DA7F}"/>
          </ac:graphicFrameMkLst>
        </pc:graphicFrameChg>
      </pc:sldChg>
      <pc:sldChg chg="add del">
        <pc:chgData name="India Pierre-Ingram" userId="f6409b86-ebcd-4786-83f9-9d4bf37c31e2" providerId="ADAL" clId="{9D4E012B-6121-4B19-9131-293EF7C4C839}" dt="2025-07-14T15:08:12.416" v="1322"/>
        <pc:sldMkLst>
          <pc:docMk/>
          <pc:sldMk cId="1901183796" sldId="2147471073"/>
        </pc:sldMkLst>
      </pc:sldChg>
      <pc:sldChg chg="add del">
        <pc:chgData name="India Pierre-Ingram" userId="f6409b86-ebcd-4786-83f9-9d4bf37c31e2" providerId="ADAL" clId="{9D4E012B-6121-4B19-9131-293EF7C4C839}" dt="2025-07-14T15:08:12.416" v="1322"/>
        <pc:sldMkLst>
          <pc:docMk/>
          <pc:sldMk cId="2512736108" sldId="2147471080"/>
        </pc:sldMkLst>
      </pc:sldChg>
      <pc:sldChg chg="add del">
        <pc:chgData name="India Pierre-Ingram" userId="f6409b86-ebcd-4786-83f9-9d4bf37c31e2" providerId="ADAL" clId="{9D4E012B-6121-4B19-9131-293EF7C4C839}" dt="2025-07-14T15:08:12.416" v="1322"/>
        <pc:sldMkLst>
          <pc:docMk/>
          <pc:sldMk cId="837186642" sldId="2147471081"/>
        </pc:sldMkLst>
      </pc:sldChg>
      <pc:sldChg chg="add del">
        <pc:chgData name="India Pierre-Ingram" userId="f6409b86-ebcd-4786-83f9-9d4bf37c31e2" providerId="ADAL" clId="{9D4E012B-6121-4B19-9131-293EF7C4C839}" dt="2025-07-14T15:08:12.416" v="1322"/>
        <pc:sldMkLst>
          <pc:docMk/>
          <pc:sldMk cId="226412627" sldId="2147471105"/>
        </pc:sldMkLst>
      </pc:sldChg>
      <pc:sldChg chg="add del">
        <pc:chgData name="India Pierre-Ingram" userId="f6409b86-ebcd-4786-83f9-9d4bf37c31e2" providerId="ADAL" clId="{9D4E012B-6121-4B19-9131-293EF7C4C839}" dt="2025-07-14T15:08:12.416" v="1322"/>
        <pc:sldMkLst>
          <pc:docMk/>
          <pc:sldMk cId="1529946876" sldId="2147471106"/>
        </pc:sldMkLst>
      </pc:sldChg>
      <pc:sldChg chg="add del">
        <pc:chgData name="India Pierre-Ingram" userId="f6409b86-ebcd-4786-83f9-9d4bf37c31e2" providerId="ADAL" clId="{9D4E012B-6121-4B19-9131-293EF7C4C839}" dt="2025-07-14T15:08:12.416" v="1322"/>
        <pc:sldMkLst>
          <pc:docMk/>
          <pc:sldMk cId="68412641" sldId="2147471107"/>
        </pc:sldMkLst>
      </pc:sldChg>
      <pc:sldChg chg="add del">
        <pc:chgData name="India Pierre-Ingram" userId="f6409b86-ebcd-4786-83f9-9d4bf37c31e2" providerId="ADAL" clId="{9D4E012B-6121-4B19-9131-293EF7C4C839}" dt="2025-07-14T15:08:12.416" v="1322"/>
        <pc:sldMkLst>
          <pc:docMk/>
          <pc:sldMk cId="2675304913" sldId="2147471108"/>
        </pc:sldMkLst>
      </pc:sldChg>
      <pc:sldMasterChg chg="del delSldLayout">
        <pc:chgData name="India Pierre-Ingram" userId="f6409b86-ebcd-4786-83f9-9d4bf37c31e2" providerId="ADAL" clId="{9D4E012B-6121-4B19-9131-293EF7C4C839}" dt="2025-07-14T15:07:58.303" v="1319" actId="2696"/>
        <pc:sldMasterMkLst>
          <pc:docMk/>
          <pc:sldMasterMk cId="2778902336" sldId="2147483648"/>
        </pc:sldMasterMkLst>
        <pc:sldLayoutChg chg="del">
          <pc:chgData name="India Pierre-Ingram" userId="f6409b86-ebcd-4786-83f9-9d4bf37c31e2" providerId="ADAL" clId="{9D4E012B-6121-4B19-9131-293EF7C4C839}" dt="2025-07-14T15:07:58.303" v="1319" actId="2696"/>
          <pc:sldLayoutMkLst>
            <pc:docMk/>
            <pc:sldMasterMk cId="2778902336" sldId="2147483648"/>
            <pc:sldLayoutMk cId="2700870399" sldId="2147483649"/>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1450009031" sldId="2147483650"/>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1883430829" sldId="2147483651"/>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606806559" sldId="2147483652"/>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828717912" sldId="2147483653"/>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1133663350" sldId="2147483654"/>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166988505" sldId="2147483655"/>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1421200629" sldId="2147483656"/>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587357249" sldId="2147483657"/>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2067381844" sldId="2147483658"/>
          </pc:sldLayoutMkLst>
        </pc:sldLayoutChg>
        <pc:sldLayoutChg chg="del">
          <pc:chgData name="India Pierre-Ingram" userId="f6409b86-ebcd-4786-83f9-9d4bf37c31e2" providerId="ADAL" clId="{9D4E012B-6121-4B19-9131-293EF7C4C839}" dt="2025-07-14T15:07:58.303" v="1319" actId="2696"/>
          <pc:sldLayoutMkLst>
            <pc:docMk/>
            <pc:sldMasterMk cId="2778902336" sldId="2147483648"/>
            <pc:sldLayoutMk cId="161623773" sldId="2147483659"/>
          </pc:sldLayoutMkLst>
        </pc:sldLayoutChg>
      </pc:sldMasterChg>
      <pc:sldMasterChg chg="del delSldLayout">
        <pc:chgData name="India Pierre-Ingram" userId="f6409b86-ebcd-4786-83f9-9d4bf37c31e2" providerId="ADAL" clId="{9D4E012B-6121-4B19-9131-293EF7C4C839}" dt="2025-07-10T14:31:16.953" v="25" actId="2696"/>
        <pc:sldMasterMkLst>
          <pc:docMk/>
          <pc:sldMasterMk cId="1793542844" sldId="2147483660"/>
        </pc:sldMasterMkLst>
        <pc:sldLayoutChg chg="del">
          <pc:chgData name="India Pierre-Ingram" userId="f6409b86-ebcd-4786-83f9-9d4bf37c31e2" providerId="ADAL" clId="{9D4E012B-6121-4B19-9131-293EF7C4C839}" dt="2025-07-10T14:31:16.953" v="25" actId="2696"/>
          <pc:sldLayoutMkLst>
            <pc:docMk/>
            <pc:sldMasterMk cId="1793542844" sldId="2147483660"/>
            <pc:sldLayoutMk cId="2111108716" sldId="2147483661"/>
          </pc:sldLayoutMkLst>
        </pc:sldLayoutChg>
        <pc:sldLayoutChg chg="del">
          <pc:chgData name="India Pierre-Ingram" userId="f6409b86-ebcd-4786-83f9-9d4bf37c31e2" providerId="ADAL" clId="{9D4E012B-6121-4B19-9131-293EF7C4C839}" dt="2025-07-10T14:31:16.953" v="25" actId="2696"/>
          <pc:sldLayoutMkLst>
            <pc:docMk/>
            <pc:sldMasterMk cId="1793542844" sldId="2147483660"/>
            <pc:sldLayoutMk cId="3317413095" sldId="2147483662"/>
          </pc:sldLayoutMkLst>
        </pc:sldLayoutChg>
        <pc:sldLayoutChg chg="del">
          <pc:chgData name="India Pierre-Ingram" userId="f6409b86-ebcd-4786-83f9-9d4bf37c31e2" providerId="ADAL" clId="{9D4E012B-6121-4B19-9131-293EF7C4C839}" dt="2025-07-10T14:31:16.953" v="25" actId="2696"/>
          <pc:sldLayoutMkLst>
            <pc:docMk/>
            <pc:sldMasterMk cId="1793542844" sldId="2147483660"/>
            <pc:sldLayoutMk cId="2552460833" sldId="2147483663"/>
          </pc:sldLayoutMkLst>
        </pc:sldLayoutChg>
        <pc:sldLayoutChg chg="del">
          <pc:chgData name="India Pierre-Ingram" userId="f6409b86-ebcd-4786-83f9-9d4bf37c31e2" providerId="ADAL" clId="{9D4E012B-6121-4B19-9131-293EF7C4C839}" dt="2025-07-10T14:31:16.953" v="25" actId="2696"/>
          <pc:sldLayoutMkLst>
            <pc:docMk/>
            <pc:sldMasterMk cId="1793542844" sldId="2147483660"/>
            <pc:sldLayoutMk cId="300676021" sldId="2147483664"/>
          </pc:sldLayoutMkLst>
        </pc:sldLayoutChg>
        <pc:sldLayoutChg chg="del">
          <pc:chgData name="India Pierre-Ingram" userId="f6409b86-ebcd-4786-83f9-9d4bf37c31e2" providerId="ADAL" clId="{9D4E012B-6121-4B19-9131-293EF7C4C839}" dt="2025-07-10T14:31:16.953" v="25" actId="2696"/>
          <pc:sldLayoutMkLst>
            <pc:docMk/>
            <pc:sldMasterMk cId="1793542844" sldId="2147483660"/>
            <pc:sldLayoutMk cId="623515512" sldId="2147483665"/>
          </pc:sldLayoutMkLst>
        </pc:sldLayoutChg>
      </pc:sldMasterChg>
      <pc:sldMasterChg chg="del delSldLayout">
        <pc:chgData name="India Pierre-Ingram" userId="f6409b86-ebcd-4786-83f9-9d4bf37c31e2" providerId="ADAL" clId="{9D4E012B-6121-4B19-9131-293EF7C4C839}" dt="2025-07-10T16:10:40.364" v="1142" actId="2696"/>
        <pc:sldMasterMkLst>
          <pc:docMk/>
          <pc:sldMasterMk cId="1931897182" sldId="2147483687"/>
        </pc:sldMasterMkLst>
        <pc:sldLayoutChg chg="del">
          <pc:chgData name="India Pierre-Ingram" userId="f6409b86-ebcd-4786-83f9-9d4bf37c31e2" providerId="ADAL" clId="{9D4E012B-6121-4B19-9131-293EF7C4C839}" dt="2025-07-10T16:10:40.364" v="1142" actId="2696"/>
          <pc:sldLayoutMkLst>
            <pc:docMk/>
            <pc:sldMasterMk cId="1931897182" sldId="2147483687"/>
            <pc:sldLayoutMk cId="2109857953" sldId="2147483666"/>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2429045819" sldId="2147483667"/>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3222181290" sldId="2147483668"/>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3020799668" sldId="2147483669"/>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719789293" sldId="2147483670"/>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196836725" sldId="2147483671"/>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21604631" sldId="2147483672"/>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1219715320" sldId="2147483673"/>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467469467" sldId="2147483688"/>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3862827213" sldId="2147483689"/>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2825796115" sldId="2147483690"/>
          </pc:sldLayoutMkLst>
        </pc:sldLayoutChg>
        <pc:sldLayoutChg chg="del">
          <pc:chgData name="India Pierre-Ingram" userId="f6409b86-ebcd-4786-83f9-9d4bf37c31e2" providerId="ADAL" clId="{9D4E012B-6121-4B19-9131-293EF7C4C839}" dt="2025-07-10T16:10:40.364" v="1142" actId="2696"/>
          <pc:sldLayoutMkLst>
            <pc:docMk/>
            <pc:sldMasterMk cId="1931897182" sldId="2147483687"/>
            <pc:sldLayoutMk cId="840424593" sldId="2147483691"/>
          </pc:sldLayoutMkLst>
        </pc:sldLayoutChg>
      </pc:sldMasterChg>
    </pc:docChg>
  </pc:docChgLst>
  <pc:docChgLst>
    <pc:chgData name="India Pierre-Ingram" userId="S::ipierre-ingram@womeninmfg.org::f6409b86-ebcd-4786-83f9-9d4bf37c31e2" providerId="AD" clId="Web-{AB9F1785-C8DB-542F-FECF-1613187CCC8D}"/>
    <pc:docChg chg="mod addSld delSld modSld sldOrd addMainMaster modMainMaster">
      <pc:chgData name="India Pierre-Ingram" userId="S::ipierre-ingram@womeninmfg.org::f6409b86-ebcd-4786-83f9-9d4bf37c31e2" providerId="AD" clId="Web-{AB9F1785-C8DB-542F-FECF-1613187CCC8D}" dt="2025-06-12T14:44:51.483" v="1229" actId="20577"/>
      <pc:docMkLst>
        <pc:docMk/>
      </pc:docMkLst>
      <pc:sldChg chg="modSp">
        <pc:chgData name="India Pierre-Ingram" userId="S::ipierre-ingram@womeninmfg.org::f6409b86-ebcd-4786-83f9-9d4bf37c31e2" providerId="AD" clId="Web-{AB9F1785-C8DB-542F-FECF-1613187CCC8D}" dt="2025-06-10T16:40:33.667" v="1086" actId="20577"/>
        <pc:sldMkLst>
          <pc:docMk/>
          <pc:sldMk cId="0" sldId="279"/>
        </pc:sldMkLst>
      </pc:sldChg>
      <pc:sldChg chg="addSp delSp modSp modNotes">
        <pc:chgData name="India Pierre-Ingram" userId="S::ipierre-ingram@womeninmfg.org::f6409b86-ebcd-4786-83f9-9d4bf37c31e2" providerId="AD" clId="Web-{AB9F1785-C8DB-542F-FECF-1613187CCC8D}" dt="2025-06-11T13:27:45.421" v="1204" actId="20577"/>
        <pc:sldMkLst>
          <pc:docMk/>
          <pc:sldMk cId="772531732" sldId="280"/>
        </pc:sldMkLst>
      </pc:sldChg>
      <pc:sldChg chg="addSp delSp modSp modNotes">
        <pc:chgData name="India Pierre-Ingram" userId="S::ipierre-ingram@womeninmfg.org::f6409b86-ebcd-4786-83f9-9d4bf37c31e2" providerId="AD" clId="Web-{AB9F1785-C8DB-542F-FECF-1613187CCC8D}" dt="2025-06-10T15:03:57.045" v="416"/>
        <pc:sldMkLst>
          <pc:docMk/>
          <pc:sldMk cId="250965274" sldId="448"/>
        </pc:sldMkLst>
      </pc:sldChg>
      <pc:sldChg chg="modSp">
        <pc:chgData name="India Pierre-Ingram" userId="S::ipierre-ingram@womeninmfg.org::f6409b86-ebcd-4786-83f9-9d4bf37c31e2" providerId="AD" clId="Web-{AB9F1785-C8DB-542F-FECF-1613187CCC8D}" dt="2025-06-11T16:32:00.087" v="1226" actId="20577"/>
        <pc:sldMkLst>
          <pc:docMk/>
          <pc:sldMk cId="54043269" sldId="2598"/>
        </pc:sldMkLst>
      </pc:sldChg>
      <pc:sldChg chg="modSp">
        <pc:chgData name="India Pierre-Ingram" userId="S::ipierre-ingram@womeninmfg.org::f6409b86-ebcd-4786-83f9-9d4bf37c31e2" providerId="AD" clId="Web-{AB9F1785-C8DB-542F-FECF-1613187CCC8D}" dt="2025-06-10T16:33:22.105" v="1075" actId="1076"/>
        <pc:sldMkLst>
          <pc:docMk/>
          <pc:sldMk cId="1453885006" sldId="2613"/>
        </pc:sldMkLst>
      </pc:sldChg>
      <pc:sldChg chg="addSp delSp modSp modNotes">
        <pc:chgData name="India Pierre-Ingram" userId="S::ipierre-ingram@womeninmfg.org::f6409b86-ebcd-4786-83f9-9d4bf37c31e2" providerId="AD" clId="Web-{AB9F1785-C8DB-542F-FECF-1613187CCC8D}" dt="2025-06-10T15:35:40.566" v="530" actId="1076"/>
        <pc:sldMkLst>
          <pc:docMk/>
          <pc:sldMk cId="1651897679" sldId="2614"/>
        </pc:sldMkLst>
      </pc:sldChg>
      <pc:sldChg chg="modSp">
        <pc:chgData name="India Pierre-Ingram" userId="S::ipierre-ingram@womeninmfg.org::f6409b86-ebcd-4786-83f9-9d4bf37c31e2" providerId="AD" clId="Web-{AB9F1785-C8DB-542F-FECF-1613187CCC8D}" dt="2025-06-10T16:03:13.759" v="661" actId="20577"/>
        <pc:sldMkLst>
          <pc:docMk/>
          <pc:sldMk cId="3506556172" sldId="2615"/>
        </pc:sldMkLst>
      </pc:sldChg>
      <pc:sldChg chg="addSp modSp ord">
        <pc:chgData name="India Pierre-Ingram" userId="S::ipierre-ingram@womeninmfg.org::f6409b86-ebcd-4786-83f9-9d4bf37c31e2" providerId="AD" clId="Web-{AB9F1785-C8DB-542F-FECF-1613187CCC8D}" dt="2025-06-10T16:27:43.487" v="1065" actId="1076"/>
        <pc:sldMkLst>
          <pc:docMk/>
          <pc:sldMk cId="3311327965" sldId="2147471018"/>
        </pc:sldMkLst>
      </pc:sldChg>
      <pc:sldChg chg="modSp modNotes">
        <pc:chgData name="India Pierre-Ingram" userId="S::ipierre-ingram@womeninmfg.org::f6409b86-ebcd-4786-83f9-9d4bf37c31e2" providerId="AD" clId="Web-{AB9F1785-C8DB-542F-FECF-1613187CCC8D}" dt="2025-06-12T14:44:51.483" v="1229" actId="20577"/>
        <pc:sldMkLst>
          <pc:docMk/>
          <pc:sldMk cId="2039531533" sldId="2147471040"/>
        </pc:sldMkLst>
      </pc:sldChg>
      <pc:sldChg chg="modSp ord">
        <pc:chgData name="India Pierre-Ingram" userId="S::ipierre-ingram@womeninmfg.org::f6409b86-ebcd-4786-83f9-9d4bf37c31e2" providerId="AD" clId="Web-{AB9F1785-C8DB-542F-FECF-1613187CCC8D}" dt="2025-06-10T18:19:34.985" v="1155" actId="20577"/>
        <pc:sldMkLst>
          <pc:docMk/>
          <pc:sldMk cId="4138411744" sldId="2147471042"/>
        </pc:sldMkLst>
      </pc:sldChg>
      <pc:sldChg chg="modSp">
        <pc:chgData name="India Pierre-Ingram" userId="S::ipierre-ingram@womeninmfg.org::f6409b86-ebcd-4786-83f9-9d4bf37c31e2" providerId="AD" clId="Web-{AB9F1785-C8DB-542F-FECF-1613187CCC8D}" dt="2025-06-11T16:18:34.912" v="1216" actId="20577"/>
        <pc:sldMkLst>
          <pc:docMk/>
          <pc:sldMk cId="4227135660" sldId="2147471045"/>
        </pc:sldMkLst>
      </pc:sldChg>
      <pc:sldChg chg="modNotes">
        <pc:chgData name="India Pierre-Ingram" userId="S::ipierre-ingram@womeninmfg.org::f6409b86-ebcd-4786-83f9-9d4bf37c31e2" providerId="AD" clId="Web-{AB9F1785-C8DB-542F-FECF-1613187CCC8D}" dt="2025-06-10T16:23:36.985" v="1052"/>
        <pc:sldMkLst>
          <pc:docMk/>
          <pc:sldMk cId="3795560610" sldId="2147471046"/>
        </pc:sldMkLst>
      </pc:sldChg>
      <pc:sldChg chg="modSp del">
        <pc:chgData name="India Pierre-Ingram" userId="S::ipierre-ingram@womeninmfg.org::f6409b86-ebcd-4786-83f9-9d4bf37c31e2" providerId="AD" clId="Web-{AB9F1785-C8DB-542F-FECF-1613187CCC8D}" dt="2025-06-10T16:01:05.219" v="607"/>
        <pc:sldMkLst>
          <pc:docMk/>
          <pc:sldMk cId="475893598" sldId="2147471048"/>
        </pc:sldMkLst>
      </pc:sldChg>
      <pc:sldChg chg="modSp modNotes">
        <pc:chgData name="India Pierre-Ingram" userId="S::ipierre-ingram@womeninmfg.org::f6409b86-ebcd-4786-83f9-9d4bf37c31e2" providerId="AD" clId="Web-{AB9F1785-C8DB-542F-FECF-1613187CCC8D}" dt="2025-06-10T16:33:49.388" v="1076" actId="20577"/>
        <pc:sldMkLst>
          <pc:docMk/>
          <pc:sldMk cId="3659042942" sldId="2147471055"/>
        </pc:sldMkLst>
      </pc:sldChg>
      <pc:sldChg chg="add">
        <pc:chgData name="India Pierre-Ingram" userId="S::ipierre-ingram@womeninmfg.org::f6409b86-ebcd-4786-83f9-9d4bf37c31e2" providerId="AD" clId="Web-{AB9F1785-C8DB-542F-FECF-1613187CCC8D}" dt="2025-06-09T16:07:36.284" v="1"/>
        <pc:sldMkLst>
          <pc:docMk/>
          <pc:sldMk cId="2512736108" sldId="2147471056"/>
        </pc:sldMkLst>
      </pc:sldChg>
      <pc:sldChg chg="add">
        <pc:chgData name="India Pierre-Ingram" userId="S::ipierre-ingram@womeninmfg.org::f6409b86-ebcd-4786-83f9-9d4bf37c31e2" providerId="AD" clId="Web-{AB9F1785-C8DB-542F-FECF-1613187CCC8D}" dt="2025-06-09T16:07:36.300" v="2"/>
        <pc:sldMkLst>
          <pc:docMk/>
          <pc:sldMk cId="837186642" sldId="2147471057"/>
        </pc:sldMkLst>
      </pc:sldChg>
      <pc:sldChg chg="add">
        <pc:chgData name="India Pierre-Ingram" userId="S::ipierre-ingram@womeninmfg.org::f6409b86-ebcd-4786-83f9-9d4bf37c31e2" providerId="AD" clId="Web-{AB9F1785-C8DB-542F-FECF-1613187CCC8D}" dt="2025-06-09T16:07:36.315" v="3"/>
        <pc:sldMkLst>
          <pc:docMk/>
          <pc:sldMk cId="4001056044" sldId="2147471058"/>
        </pc:sldMkLst>
      </pc:sldChg>
      <pc:sldChg chg="add">
        <pc:chgData name="India Pierre-Ingram" userId="S::ipierre-ingram@womeninmfg.org::f6409b86-ebcd-4786-83f9-9d4bf37c31e2" providerId="AD" clId="Web-{AB9F1785-C8DB-542F-FECF-1613187CCC8D}" dt="2025-06-09T16:07:36.347" v="4"/>
        <pc:sldMkLst>
          <pc:docMk/>
          <pc:sldMk cId="1901183796" sldId="2147471059"/>
        </pc:sldMkLst>
      </pc:sldChg>
      <pc:sldChg chg="add">
        <pc:chgData name="India Pierre-Ingram" userId="S::ipierre-ingram@womeninmfg.org::f6409b86-ebcd-4786-83f9-9d4bf37c31e2" providerId="AD" clId="Web-{AB9F1785-C8DB-542F-FECF-1613187CCC8D}" dt="2025-06-09T16:07:36.393" v="5"/>
        <pc:sldMkLst>
          <pc:docMk/>
          <pc:sldMk cId="2225087399" sldId="2147471060"/>
        </pc:sldMkLst>
      </pc:sldChg>
      <pc:sldChg chg="add">
        <pc:chgData name="India Pierre-Ingram" userId="S::ipierre-ingram@womeninmfg.org::f6409b86-ebcd-4786-83f9-9d4bf37c31e2" providerId="AD" clId="Web-{AB9F1785-C8DB-542F-FECF-1613187CCC8D}" dt="2025-06-09T16:07:36.409" v="6"/>
        <pc:sldMkLst>
          <pc:docMk/>
          <pc:sldMk cId="130228600" sldId="2147471061"/>
        </pc:sldMkLst>
      </pc:sldChg>
      <pc:sldChg chg="add">
        <pc:chgData name="India Pierre-Ingram" userId="S::ipierre-ingram@womeninmfg.org::f6409b86-ebcd-4786-83f9-9d4bf37c31e2" providerId="AD" clId="Web-{AB9F1785-C8DB-542F-FECF-1613187CCC8D}" dt="2025-06-09T16:07:36.425" v="7"/>
        <pc:sldMkLst>
          <pc:docMk/>
          <pc:sldMk cId="1529946876" sldId="2147471062"/>
        </pc:sldMkLst>
      </pc:sldChg>
      <pc:sldChg chg="add">
        <pc:chgData name="India Pierre-Ingram" userId="S::ipierre-ingram@womeninmfg.org::f6409b86-ebcd-4786-83f9-9d4bf37c31e2" providerId="AD" clId="Web-{AB9F1785-C8DB-542F-FECF-1613187CCC8D}" dt="2025-06-09T16:07:36.440" v="8"/>
        <pc:sldMkLst>
          <pc:docMk/>
          <pc:sldMk cId="226412627" sldId="2147471063"/>
        </pc:sldMkLst>
      </pc:sldChg>
      <pc:sldChg chg="modSp del">
        <pc:chgData name="India Pierre-Ingram" userId="S::ipierre-ingram@womeninmfg.org::f6409b86-ebcd-4786-83f9-9d4bf37c31e2" providerId="AD" clId="Web-{AB9F1785-C8DB-542F-FECF-1613187CCC8D}" dt="2025-06-10T16:07:28.683" v="825"/>
        <pc:sldMkLst>
          <pc:docMk/>
          <pc:sldMk cId="1313190715" sldId="2147471064"/>
        </pc:sldMkLst>
      </pc:sldChg>
      <pc:sldChg chg="new del ord">
        <pc:chgData name="India Pierre-Ingram" userId="S::ipierre-ingram@womeninmfg.org::f6409b86-ebcd-4786-83f9-9d4bf37c31e2" providerId="AD" clId="Web-{AB9F1785-C8DB-542F-FECF-1613187CCC8D}" dt="2025-06-10T16:08:16.139" v="828"/>
        <pc:sldMkLst>
          <pc:docMk/>
          <pc:sldMk cId="1846979265" sldId="2147471064"/>
        </pc:sldMkLst>
      </pc:sldChg>
      <pc:sldChg chg="addSp modSp add ord replId modNotes">
        <pc:chgData name="India Pierre-Ingram" userId="S::ipierre-ingram@womeninmfg.org::f6409b86-ebcd-4786-83f9-9d4bf37c31e2" providerId="AD" clId="Web-{AB9F1785-C8DB-542F-FECF-1613187CCC8D}" dt="2025-06-10T16:16:30.330" v="1007"/>
        <pc:sldMkLst>
          <pc:docMk/>
          <pc:sldMk cId="2169632073" sldId="2147471064"/>
        </pc:sldMkLst>
      </pc:sldChg>
      <pc:sldChg chg="add del">
        <pc:chgData name="India Pierre-Ingram" userId="S::ipierre-ingram@womeninmfg.org::f6409b86-ebcd-4786-83f9-9d4bf37c31e2" providerId="AD" clId="Web-{AB9F1785-C8DB-542F-FECF-1613187CCC8D}" dt="2025-06-10T18:16:41.354" v="1107"/>
        <pc:sldMkLst>
          <pc:docMk/>
          <pc:sldMk cId="2003542541" sldId="2147471065"/>
        </pc:sldMkLst>
      </pc:sldChg>
      <pc:sldChg chg="add del">
        <pc:chgData name="India Pierre-Ingram" userId="S::ipierre-ingram@womeninmfg.org::f6409b86-ebcd-4786-83f9-9d4bf37c31e2" providerId="AD" clId="Web-{AB9F1785-C8DB-542F-FECF-1613187CCC8D}" dt="2025-06-10T18:16:41.385" v="1108"/>
        <pc:sldMkLst>
          <pc:docMk/>
          <pc:sldMk cId="266519338" sldId="2147471066"/>
        </pc:sldMkLst>
      </pc:sldChg>
      <pc:sldChg chg="add del">
        <pc:chgData name="India Pierre-Ingram" userId="S::ipierre-ingram@womeninmfg.org::f6409b86-ebcd-4786-83f9-9d4bf37c31e2" providerId="AD" clId="Web-{AB9F1785-C8DB-542F-FECF-1613187CCC8D}" dt="2025-06-10T18:16:41.401" v="1109"/>
        <pc:sldMkLst>
          <pc:docMk/>
          <pc:sldMk cId="2727352878" sldId="2147471067"/>
        </pc:sldMkLst>
      </pc:sldChg>
      <pc:sldChg chg="add del">
        <pc:chgData name="India Pierre-Ingram" userId="S::ipierre-ingram@womeninmfg.org::f6409b86-ebcd-4786-83f9-9d4bf37c31e2" providerId="AD" clId="Web-{AB9F1785-C8DB-542F-FECF-1613187CCC8D}" dt="2025-06-10T18:16:41.432" v="1110"/>
        <pc:sldMkLst>
          <pc:docMk/>
          <pc:sldMk cId="3179164307" sldId="2147471068"/>
        </pc:sldMkLst>
      </pc:sldChg>
      <pc:sldChg chg="add del">
        <pc:chgData name="India Pierre-Ingram" userId="S::ipierre-ingram@womeninmfg.org::f6409b86-ebcd-4786-83f9-9d4bf37c31e2" providerId="AD" clId="Web-{AB9F1785-C8DB-542F-FECF-1613187CCC8D}" dt="2025-06-10T18:16:41.463" v="1111"/>
        <pc:sldMkLst>
          <pc:docMk/>
          <pc:sldMk cId="1875171172" sldId="2147471069"/>
        </pc:sldMkLst>
      </pc:sldChg>
      <pc:sldChg chg="add replId">
        <pc:chgData name="India Pierre-Ingram" userId="S::ipierre-ingram@womeninmfg.org::f6409b86-ebcd-4786-83f9-9d4bf37c31e2" providerId="AD" clId="Web-{AB9F1785-C8DB-542F-FECF-1613187CCC8D}" dt="2025-06-10T18:16:54.823" v="1112"/>
        <pc:sldMkLst>
          <pc:docMk/>
          <pc:sldMk cId="219493325" sldId="2147471070"/>
        </pc:sldMkLst>
      </pc:sldChg>
      <pc:sldMasterChg chg="add addSldLayout">
        <pc:chgData name="India Pierre-Ingram" userId="S::ipierre-ingram@womeninmfg.org::f6409b86-ebcd-4786-83f9-9d4bf37c31e2" providerId="AD" clId="Web-{AB9F1785-C8DB-542F-FECF-1613187CCC8D}" dt="2025-06-09T16:07:36.284" v="1"/>
        <pc:sldMasterMkLst>
          <pc:docMk/>
          <pc:sldMasterMk cId="2778902336" sldId="2147483648"/>
        </pc:sldMasterMkLst>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2700870399" sldId="2147483649"/>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1450009031" sldId="2147483650"/>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1883430829" sldId="2147483651"/>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606806559" sldId="2147483652"/>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828717912" sldId="2147483653"/>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1133663350" sldId="2147483654"/>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166988505" sldId="2147483655"/>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1421200629" sldId="2147483656"/>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587357249" sldId="2147483657"/>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2067381844" sldId="2147483658"/>
          </pc:sldLayoutMkLst>
        </pc:sldLayoutChg>
        <pc:sldLayoutChg chg="add">
          <pc:chgData name="India Pierre-Ingram" userId="S::ipierre-ingram@womeninmfg.org::f6409b86-ebcd-4786-83f9-9d4bf37c31e2" providerId="AD" clId="Web-{AB9F1785-C8DB-542F-FECF-1613187CCC8D}" dt="2025-06-09T16:07:36.284" v="1"/>
          <pc:sldLayoutMkLst>
            <pc:docMk/>
            <pc:sldMasterMk cId="2778902336" sldId="2147483648"/>
            <pc:sldLayoutMk cId="161623773" sldId="2147483659"/>
          </pc:sldLayoutMkLst>
        </pc:sldLayoutChg>
      </pc:sldMasterChg>
      <pc:sldMasterChg chg="add addSldLayout">
        <pc:chgData name="India Pierre-Ingram" userId="S::ipierre-ingram@womeninmfg.org::f6409b86-ebcd-4786-83f9-9d4bf37c31e2" providerId="AD" clId="Web-{AB9F1785-C8DB-542F-FECF-1613187CCC8D}" dt="2025-06-10T18:16:41.354" v="1107"/>
        <pc:sldMasterMkLst>
          <pc:docMk/>
          <pc:sldMasterMk cId="1793542844" sldId="2147483660"/>
        </pc:sldMasterMkLst>
        <pc:sldLayoutChg chg="add">
          <pc:chgData name="India Pierre-Ingram" userId="S::ipierre-ingram@womeninmfg.org::f6409b86-ebcd-4786-83f9-9d4bf37c31e2" providerId="AD" clId="Web-{AB9F1785-C8DB-542F-FECF-1613187CCC8D}" dt="2025-06-10T18:16:41.354" v="1107"/>
          <pc:sldLayoutMkLst>
            <pc:docMk/>
            <pc:sldMasterMk cId="1793542844" sldId="2147483660"/>
            <pc:sldLayoutMk cId="2111108716" sldId="2147483661"/>
          </pc:sldLayoutMkLst>
        </pc:sldLayoutChg>
        <pc:sldLayoutChg chg="add">
          <pc:chgData name="India Pierre-Ingram" userId="S::ipierre-ingram@womeninmfg.org::f6409b86-ebcd-4786-83f9-9d4bf37c31e2" providerId="AD" clId="Web-{AB9F1785-C8DB-542F-FECF-1613187CCC8D}" dt="2025-06-10T18:16:41.354" v="1107"/>
          <pc:sldLayoutMkLst>
            <pc:docMk/>
            <pc:sldMasterMk cId="1793542844" sldId="2147483660"/>
            <pc:sldLayoutMk cId="3317413095" sldId="2147483662"/>
          </pc:sldLayoutMkLst>
        </pc:sldLayoutChg>
        <pc:sldLayoutChg chg="add">
          <pc:chgData name="India Pierre-Ingram" userId="S::ipierre-ingram@womeninmfg.org::f6409b86-ebcd-4786-83f9-9d4bf37c31e2" providerId="AD" clId="Web-{AB9F1785-C8DB-542F-FECF-1613187CCC8D}" dt="2025-06-10T18:16:41.354" v="1107"/>
          <pc:sldLayoutMkLst>
            <pc:docMk/>
            <pc:sldMasterMk cId="1793542844" sldId="2147483660"/>
            <pc:sldLayoutMk cId="2552460833" sldId="2147483663"/>
          </pc:sldLayoutMkLst>
        </pc:sldLayoutChg>
        <pc:sldLayoutChg chg="add">
          <pc:chgData name="India Pierre-Ingram" userId="S::ipierre-ingram@womeninmfg.org::f6409b86-ebcd-4786-83f9-9d4bf37c31e2" providerId="AD" clId="Web-{AB9F1785-C8DB-542F-FECF-1613187CCC8D}" dt="2025-06-10T18:16:41.354" v="1107"/>
          <pc:sldLayoutMkLst>
            <pc:docMk/>
            <pc:sldMasterMk cId="1793542844" sldId="2147483660"/>
            <pc:sldLayoutMk cId="300676021" sldId="2147483664"/>
          </pc:sldLayoutMkLst>
        </pc:sldLayoutChg>
        <pc:sldLayoutChg chg="add">
          <pc:chgData name="India Pierre-Ingram" userId="S::ipierre-ingram@womeninmfg.org::f6409b86-ebcd-4786-83f9-9d4bf37c31e2" providerId="AD" clId="Web-{AB9F1785-C8DB-542F-FECF-1613187CCC8D}" dt="2025-06-10T18:16:41.354" v="1107"/>
          <pc:sldLayoutMkLst>
            <pc:docMk/>
            <pc:sldMasterMk cId="1793542844" sldId="2147483660"/>
            <pc:sldLayoutMk cId="623515512" sldId="2147483665"/>
          </pc:sldLayoutMkLst>
        </pc:sldLayoutChg>
      </pc:sldMasterChg>
      <pc:sldMasterChg chg="replId modSldLayout">
        <pc:chgData name="India Pierre-Ingram" userId="S::ipierre-ingram@womeninmfg.org::f6409b86-ebcd-4786-83f9-9d4bf37c31e2" providerId="AD" clId="Web-{AB9F1785-C8DB-542F-FECF-1613187CCC8D}" dt="2025-06-10T18:16:41.354" v="1107"/>
        <pc:sldMasterMkLst>
          <pc:docMk/>
          <pc:sldMasterMk cId="0" sldId="2147483674"/>
        </pc:sldMasterMkLst>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75"/>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76"/>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77"/>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78"/>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79"/>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80"/>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81"/>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82"/>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83"/>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84"/>
          </pc:sldLayoutMkLst>
        </pc:sldLayoutChg>
        <pc:sldLayoutChg chg="replId">
          <pc:chgData name="India Pierre-Ingram" userId="S::ipierre-ingram@womeninmfg.org::f6409b86-ebcd-4786-83f9-9d4bf37c31e2" providerId="AD" clId="Web-{AB9F1785-C8DB-542F-FECF-1613187CCC8D}" dt="2025-06-09T16:07:36.284" v="1"/>
          <pc:sldLayoutMkLst>
            <pc:docMk/>
            <pc:sldMasterMk cId="0" sldId="2147483674"/>
            <pc:sldLayoutMk cId="0" sldId="2147483685"/>
          </pc:sldLayoutMkLst>
        </pc:sldLayoutChg>
        <pc:sldLayoutChg chg="replId">
          <pc:chgData name="India Pierre-Ingram" userId="S::ipierre-ingram@womeninmfg.org::f6409b86-ebcd-4786-83f9-9d4bf37c31e2" providerId="AD" clId="Web-{AB9F1785-C8DB-542F-FECF-1613187CCC8D}" dt="2025-06-10T18:16:41.354" v="1107"/>
          <pc:sldLayoutMkLst>
            <pc:docMk/>
            <pc:sldMasterMk cId="0" sldId="2147483674"/>
            <pc:sldLayoutMk cId="2532520014" sldId="2147483686"/>
          </pc:sldLayoutMkLst>
        </pc:sldLayoutChg>
      </pc:sldMasterChg>
      <pc:sldMasterChg chg="replId modSldLayout">
        <pc:chgData name="India Pierre-Ingram" userId="S::ipierre-ingram@womeninmfg.org::f6409b86-ebcd-4786-83f9-9d4bf37c31e2" providerId="AD" clId="Web-{AB9F1785-C8DB-542F-FECF-1613187CCC8D}" dt="2025-06-10T18:16:41.354" v="1107"/>
        <pc:sldMasterMkLst>
          <pc:docMk/>
          <pc:sldMasterMk cId="1931897182" sldId="2147483687"/>
        </pc:sldMasterMkLst>
        <pc:sldLayoutChg chg="replId">
          <pc:chgData name="India Pierre-Ingram" userId="S::ipierre-ingram@womeninmfg.org::f6409b86-ebcd-4786-83f9-9d4bf37c31e2" providerId="AD" clId="Web-{AB9F1785-C8DB-542F-FECF-1613187CCC8D}" dt="2025-06-10T18:16:41.354" v="1107"/>
          <pc:sldLayoutMkLst>
            <pc:docMk/>
            <pc:sldMasterMk cId="1931897182" sldId="2147483687"/>
            <pc:sldLayoutMk cId="467469467" sldId="2147483688"/>
          </pc:sldLayoutMkLst>
        </pc:sldLayoutChg>
        <pc:sldLayoutChg chg="replId">
          <pc:chgData name="India Pierre-Ingram" userId="S::ipierre-ingram@womeninmfg.org::f6409b86-ebcd-4786-83f9-9d4bf37c31e2" providerId="AD" clId="Web-{AB9F1785-C8DB-542F-FECF-1613187CCC8D}" dt="2025-06-10T18:16:41.354" v="1107"/>
          <pc:sldLayoutMkLst>
            <pc:docMk/>
            <pc:sldMasterMk cId="1931897182" sldId="2147483687"/>
            <pc:sldLayoutMk cId="3862827213" sldId="2147483689"/>
          </pc:sldLayoutMkLst>
        </pc:sldLayoutChg>
        <pc:sldLayoutChg chg="replId">
          <pc:chgData name="India Pierre-Ingram" userId="S::ipierre-ingram@womeninmfg.org::f6409b86-ebcd-4786-83f9-9d4bf37c31e2" providerId="AD" clId="Web-{AB9F1785-C8DB-542F-FECF-1613187CCC8D}" dt="2025-06-10T18:16:41.354" v="1107"/>
          <pc:sldLayoutMkLst>
            <pc:docMk/>
            <pc:sldMasterMk cId="1931897182" sldId="2147483687"/>
            <pc:sldLayoutMk cId="2825796115" sldId="2147483690"/>
          </pc:sldLayoutMkLst>
        </pc:sldLayoutChg>
        <pc:sldLayoutChg chg="replId">
          <pc:chgData name="India Pierre-Ingram" userId="S::ipierre-ingram@womeninmfg.org::f6409b86-ebcd-4786-83f9-9d4bf37c31e2" providerId="AD" clId="Web-{AB9F1785-C8DB-542F-FECF-1613187CCC8D}" dt="2025-06-10T18:16:41.354" v="1107"/>
          <pc:sldLayoutMkLst>
            <pc:docMk/>
            <pc:sldMasterMk cId="1931897182" sldId="2147483687"/>
            <pc:sldLayoutMk cId="840424593" sldId="2147483691"/>
          </pc:sldLayoutMkLst>
        </pc:sldLayoutChg>
      </pc:sldMasterChg>
    </pc:docChg>
  </pc:docChgLst>
  <pc:docChgLst>
    <pc:chgData name="Audrey Imes" userId="710c8317-e046-4b76-aa64-59550e8b8b27" providerId="ADAL" clId="{226FEC43-53B6-47B8-A2B9-E713AA979F11}"/>
    <pc:docChg chg="undo custSel addSld delSld modSld sldOrd">
      <pc:chgData name="Audrey Imes" userId="710c8317-e046-4b76-aa64-59550e8b8b27" providerId="ADAL" clId="{226FEC43-53B6-47B8-A2B9-E713AA979F11}" dt="2025-06-11T18:00:32.084" v="2481" actId="1076"/>
      <pc:docMkLst>
        <pc:docMk/>
      </pc:docMkLst>
      <pc:sldChg chg="del">
        <pc:chgData name="Audrey Imes" userId="710c8317-e046-4b76-aa64-59550e8b8b27" providerId="ADAL" clId="{226FEC43-53B6-47B8-A2B9-E713AA979F11}" dt="2025-06-09T16:06:48.140" v="433" actId="47"/>
        <pc:sldMkLst>
          <pc:docMk/>
          <pc:sldMk cId="0" sldId="256"/>
        </pc:sldMkLst>
      </pc:sldChg>
      <pc:sldChg chg="modSp mod modNotesTx">
        <pc:chgData name="Audrey Imes" userId="710c8317-e046-4b76-aa64-59550e8b8b27" providerId="ADAL" clId="{226FEC43-53B6-47B8-A2B9-E713AA979F11}" dt="2025-06-11T13:22:56.854" v="1628" actId="20577"/>
        <pc:sldMkLst>
          <pc:docMk/>
          <pc:sldMk cId="0" sldId="278"/>
        </pc:sldMkLst>
      </pc:sldChg>
      <pc:sldChg chg="addSp delSp modSp mod modNotesTx">
        <pc:chgData name="Audrey Imes" userId="710c8317-e046-4b76-aa64-59550e8b8b27" providerId="ADAL" clId="{226FEC43-53B6-47B8-A2B9-E713AA979F11}" dt="2025-06-11T13:23:00.254" v="1633" actId="20577"/>
        <pc:sldMkLst>
          <pc:docMk/>
          <pc:sldMk cId="0" sldId="279"/>
        </pc:sldMkLst>
      </pc:sldChg>
      <pc:sldChg chg="addSp delSp modSp mod modNotesTx">
        <pc:chgData name="Audrey Imes" userId="710c8317-e046-4b76-aa64-59550e8b8b27" providerId="ADAL" clId="{226FEC43-53B6-47B8-A2B9-E713AA979F11}" dt="2025-06-11T15:16:14.289" v="2272" actId="20577"/>
        <pc:sldMkLst>
          <pc:docMk/>
          <pc:sldMk cId="772531732" sldId="280"/>
        </pc:sldMkLst>
      </pc:sldChg>
      <pc:sldChg chg="modSp mod modNotesTx">
        <pc:chgData name="Audrey Imes" userId="710c8317-e046-4b76-aa64-59550e8b8b27" providerId="ADAL" clId="{226FEC43-53B6-47B8-A2B9-E713AA979F11}" dt="2025-06-11T14:01:27.088" v="1805" actId="1076"/>
        <pc:sldMkLst>
          <pc:docMk/>
          <pc:sldMk cId="250965274" sldId="448"/>
        </pc:sldMkLst>
      </pc:sldChg>
      <pc:sldChg chg="modSp mod modNotesTx">
        <pc:chgData name="Audrey Imes" userId="710c8317-e046-4b76-aa64-59550e8b8b27" providerId="ADAL" clId="{226FEC43-53B6-47B8-A2B9-E713AA979F11}" dt="2025-06-11T13:37:48.399" v="1803" actId="13926"/>
        <pc:sldMkLst>
          <pc:docMk/>
          <pc:sldMk cId="2733024110" sldId="2468"/>
        </pc:sldMkLst>
      </pc:sldChg>
      <pc:sldChg chg="modNotesTx">
        <pc:chgData name="Audrey Imes" userId="710c8317-e046-4b76-aa64-59550e8b8b27" providerId="ADAL" clId="{226FEC43-53B6-47B8-A2B9-E713AA979F11}" dt="2025-06-11T13:36:20.328" v="1796" actId="20577"/>
        <pc:sldMkLst>
          <pc:docMk/>
          <pc:sldMk cId="3986535955" sldId="2482"/>
        </pc:sldMkLst>
      </pc:sldChg>
      <pc:sldChg chg="del">
        <pc:chgData name="Audrey Imes" userId="710c8317-e046-4b76-aa64-59550e8b8b27" providerId="ADAL" clId="{226FEC43-53B6-47B8-A2B9-E713AA979F11}" dt="2025-06-09T16:06:48.140" v="433" actId="47"/>
        <pc:sldMkLst>
          <pc:docMk/>
          <pc:sldMk cId="0" sldId="2578"/>
        </pc:sldMkLst>
      </pc:sldChg>
      <pc:sldChg chg="modNotesTx">
        <pc:chgData name="Audrey Imes" userId="710c8317-e046-4b76-aa64-59550e8b8b27" providerId="ADAL" clId="{226FEC43-53B6-47B8-A2B9-E713AA979F11}" dt="2025-06-11T13:23:04.144" v="1639" actId="20577"/>
        <pc:sldMkLst>
          <pc:docMk/>
          <pc:sldMk cId="2471792295" sldId="2592"/>
        </pc:sldMkLst>
      </pc:sldChg>
      <pc:sldChg chg="modNotesTx">
        <pc:chgData name="Audrey Imes" userId="710c8317-e046-4b76-aa64-59550e8b8b27" providerId="ADAL" clId="{226FEC43-53B6-47B8-A2B9-E713AA979F11}" dt="2025-06-11T13:25:11.120" v="1663" actId="20577"/>
        <pc:sldMkLst>
          <pc:docMk/>
          <pc:sldMk cId="908208893" sldId="2593"/>
        </pc:sldMkLst>
      </pc:sldChg>
      <pc:sldChg chg="modNotesTx">
        <pc:chgData name="Audrey Imes" userId="710c8317-e046-4b76-aa64-59550e8b8b27" providerId="ADAL" clId="{226FEC43-53B6-47B8-A2B9-E713AA979F11}" dt="2025-06-11T13:25:48.055" v="1688" actId="20577"/>
        <pc:sldMkLst>
          <pc:docMk/>
          <pc:sldMk cId="1496064659" sldId="2594"/>
        </pc:sldMkLst>
      </pc:sldChg>
      <pc:sldChg chg="mod ord modShow modNotesTx">
        <pc:chgData name="Audrey Imes" userId="710c8317-e046-4b76-aa64-59550e8b8b27" providerId="ADAL" clId="{226FEC43-53B6-47B8-A2B9-E713AA979F11}" dt="2025-06-11T13:35:59.127" v="1783" actId="20577"/>
        <pc:sldMkLst>
          <pc:docMk/>
          <pc:sldMk cId="54043269" sldId="2598"/>
        </pc:sldMkLst>
      </pc:sldChg>
      <pc:sldChg chg="mod ord modShow">
        <pc:chgData name="Audrey Imes" userId="710c8317-e046-4b76-aa64-59550e8b8b27" providerId="ADAL" clId="{226FEC43-53B6-47B8-A2B9-E713AA979F11}" dt="2025-06-09T16:49:11.834" v="1424"/>
        <pc:sldMkLst>
          <pc:docMk/>
          <pc:sldMk cId="2649615620" sldId="2600"/>
        </pc:sldMkLst>
      </pc:sldChg>
      <pc:sldChg chg="delSp modSp mod modNotesTx">
        <pc:chgData name="Audrey Imes" userId="710c8317-e046-4b76-aa64-59550e8b8b27" providerId="ADAL" clId="{226FEC43-53B6-47B8-A2B9-E713AA979F11}" dt="2025-06-11T14:08:07.567" v="1815" actId="1076"/>
        <pc:sldMkLst>
          <pc:docMk/>
          <pc:sldMk cId="1453885006" sldId="2613"/>
        </pc:sldMkLst>
      </pc:sldChg>
      <pc:sldChg chg="modSp mod">
        <pc:chgData name="Audrey Imes" userId="710c8317-e046-4b76-aa64-59550e8b8b27" providerId="ADAL" clId="{226FEC43-53B6-47B8-A2B9-E713AA979F11}" dt="2025-06-11T15:14:46.310" v="2266" actId="2711"/>
        <pc:sldMkLst>
          <pc:docMk/>
          <pc:sldMk cId="1651897679" sldId="2614"/>
        </pc:sldMkLst>
      </pc:sldChg>
      <pc:sldChg chg="modSp mod modNotesTx">
        <pc:chgData name="Audrey Imes" userId="710c8317-e046-4b76-aa64-59550e8b8b27" providerId="ADAL" clId="{226FEC43-53B6-47B8-A2B9-E713AA979F11}" dt="2025-06-09T16:20:50.691" v="655" actId="20577"/>
        <pc:sldMkLst>
          <pc:docMk/>
          <pc:sldMk cId="3506556172" sldId="2615"/>
        </pc:sldMkLst>
      </pc:sldChg>
      <pc:sldChg chg="modSp mod modNotesTx">
        <pc:chgData name="Audrey Imes" userId="710c8317-e046-4b76-aa64-59550e8b8b27" providerId="ADAL" clId="{226FEC43-53B6-47B8-A2B9-E713AA979F11}" dt="2025-06-11T16:47:07.566" v="2458" actId="1076"/>
        <pc:sldMkLst>
          <pc:docMk/>
          <pc:sldMk cId="1931646872" sldId="2618"/>
        </pc:sldMkLst>
      </pc:sldChg>
      <pc:sldChg chg="modSp mod modNotesTx">
        <pc:chgData name="Audrey Imes" userId="710c8317-e046-4b76-aa64-59550e8b8b27" providerId="ADAL" clId="{226FEC43-53B6-47B8-A2B9-E713AA979F11}" dt="2025-06-11T16:44:00.427" v="2364" actId="122"/>
        <pc:sldMkLst>
          <pc:docMk/>
          <pc:sldMk cId="143864209" sldId="2619"/>
        </pc:sldMkLst>
      </pc:sldChg>
      <pc:sldChg chg="modSp mod modNotesTx">
        <pc:chgData name="Audrey Imes" userId="710c8317-e046-4b76-aa64-59550e8b8b27" providerId="ADAL" clId="{226FEC43-53B6-47B8-A2B9-E713AA979F11}" dt="2025-06-11T16:46:34.383" v="2456" actId="20577"/>
        <pc:sldMkLst>
          <pc:docMk/>
          <pc:sldMk cId="1484475319" sldId="2621"/>
        </pc:sldMkLst>
      </pc:sldChg>
      <pc:sldChg chg="modSp mod">
        <pc:chgData name="Audrey Imes" userId="710c8317-e046-4b76-aa64-59550e8b8b27" providerId="ADAL" clId="{226FEC43-53B6-47B8-A2B9-E713AA979F11}" dt="2025-06-11T16:46:27.600" v="2455" actId="20577"/>
        <pc:sldMkLst>
          <pc:docMk/>
          <pc:sldMk cId="3559417614" sldId="2622"/>
        </pc:sldMkLst>
      </pc:sldChg>
      <pc:sldChg chg="modNotesTx">
        <pc:chgData name="Audrey Imes" userId="710c8317-e046-4b76-aa64-59550e8b8b27" providerId="ADAL" clId="{226FEC43-53B6-47B8-A2B9-E713AA979F11}" dt="2025-06-11T13:33:12.845" v="1750" actId="20577"/>
        <pc:sldMkLst>
          <pc:docMk/>
          <pc:sldMk cId="3490297666" sldId="2623"/>
        </pc:sldMkLst>
      </pc:sldChg>
      <pc:sldChg chg="del">
        <pc:chgData name="Audrey Imes" userId="710c8317-e046-4b76-aa64-59550e8b8b27" providerId="ADAL" clId="{226FEC43-53B6-47B8-A2B9-E713AA979F11}" dt="2025-06-09T16:06:48.140" v="433" actId="47"/>
        <pc:sldMkLst>
          <pc:docMk/>
          <pc:sldMk cId="655313987" sldId="2147471017"/>
        </pc:sldMkLst>
      </pc:sldChg>
      <pc:sldChg chg="modSp mod modNotesTx">
        <pc:chgData name="Audrey Imes" userId="710c8317-e046-4b76-aa64-59550e8b8b27" providerId="ADAL" clId="{226FEC43-53B6-47B8-A2B9-E713AA979F11}" dt="2025-06-11T13:25:18.982" v="1675" actId="20577"/>
        <pc:sldMkLst>
          <pc:docMk/>
          <pc:sldMk cId="3311327965" sldId="2147471018"/>
        </pc:sldMkLst>
      </pc:sldChg>
      <pc:sldChg chg="del">
        <pc:chgData name="Audrey Imes" userId="710c8317-e046-4b76-aa64-59550e8b8b27" providerId="ADAL" clId="{226FEC43-53B6-47B8-A2B9-E713AA979F11}" dt="2025-06-09T16:06:48.140" v="433" actId="47"/>
        <pc:sldMkLst>
          <pc:docMk/>
          <pc:sldMk cId="0" sldId="2147471019"/>
        </pc:sldMkLst>
      </pc:sldChg>
      <pc:sldChg chg="modSp mod modNotesTx">
        <pc:chgData name="Audrey Imes" userId="710c8317-e046-4b76-aa64-59550e8b8b27" providerId="ADAL" clId="{226FEC43-53B6-47B8-A2B9-E713AA979F11}" dt="2025-06-11T15:13:03.070" v="2170" actId="20577"/>
        <pc:sldMkLst>
          <pc:docMk/>
          <pc:sldMk cId="2039531533" sldId="2147471040"/>
        </pc:sldMkLst>
      </pc:sldChg>
      <pc:sldChg chg="mod modShow">
        <pc:chgData name="Audrey Imes" userId="710c8317-e046-4b76-aa64-59550e8b8b27" providerId="ADAL" clId="{226FEC43-53B6-47B8-A2B9-E713AA979F11}" dt="2025-06-09T16:48:57.375" v="1418" actId="729"/>
        <pc:sldMkLst>
          <pc:docMk/>
          <pc:sldMk cId="4138411744" sldId="2147471042"/>
        </pc:sldMkLst>
      </pc:sldChg>
      <pc:sldChg chg="modSp mod ord modNotesTx">
        <pc:chgData name="Audrey Imes" userId="710c8317-e046-4b76-aa64-59550e8b8b27" providerId="ADAL" clId="{226FEC43-53B6-47B8-A2B9-E713AA979F11}" dt="2025-06-11T15:13:45.457" v="2259" actId="404"/>
        <pc:sldMkLst>
          <pc:docMk/>
          <pc:sldMk cId="4227135660" sldId="2147471045"/>
        </pc:sldMkLst>
      </pc:sldChg>
      <pc:sldChg chg="modNotesTx">
        <pc:chgData name="Audrey Imes" userId="710c8317-e046-4b76-aa64-59550e8b8b27" providerId="ADAL" clId="{226FEC43-53B6-47B8-A2B9-E713AA979F11}" dt="2025-06-11T13:23:18.446" v="1657" actId="20577"/>
        <pc:sldMkLst>
          <pc:docMk/>
          <pc:sldMk cId="3795560610" sldId="2147471046"/>
        </pc:sldMkLst>
      </pc:sldChg>
      <pc:sldChg chg="ord modNotesTx">
        <pc:chgData name="Audrey Imes" userId="710c8317-e046-4b76-aa64-59550e8b8b27" providerId="ADAL" clId="{226FEC43-53B6-47B8-A2B9-E713AA979F11}" dt="2025-06-11T13:26:19.511" v="1703" actId="20577"/>
        <pc:sldMkLst>
          <pc:docMk/>
          <pc:sldMk cId="3030659170" sldId="2147471047"/>
        </pc:sldMkLst>
      </pc:sldChg>
      <pc:sldChg chg="modSp mod">
        <pc:chgData name="Audrey Imes" userId="710c8317-e046-4b76-aa64-59550e8b8b27" providerId="ADAL" clId="{226FEC43-53B6-47B8-A2B9-E713AA979F11}" dt="2025-06-09T16:29:38.293" v="941" actId="20577"/>
        <pc:sldMkLst>
          <pc:docMk/>
          <pc:sldMk cId="4142040265" sldId="2147471051"/>
        </pc:sldMkLst>
      </pc:sldChg>
      <pc:sldChg chg="del">
        <pc:chgData name="Audrey Imes" userId="710c8317-e046-4b76-aa64-59550e8b8b27" providerId="ADAL" clId="{226FEC43-53B6-47B8-A2B9-E713AA979F11}" dt="2025-06-09T16:19:45.555" v="618" actId="2696"/>
        <pc:sldMkLst>
          <pc:docMk/>
          <pc:sldMk cId="3648317529" sldId="2147471052"/>
        </pc:sldMkLst>
      </pc:sldChg>
      <pc:sldChg chg="del">
        <pc:chgData name="Audrey Imes" userId="710c8317-e046-4b76-aa64-59550e8b8b27" providerId="ADAL" clId="{226FEC43-53B6-47B8-A2B9-E713AA979F11}" dt="2025-06-09T16:06:48.140" v="433" actId="47"/>
        <pc:sldMkLst>
          <pc:docMk/>
          <pc:sldMk cId="46945809" sldId="2147471053"/>
        </pc:sldMkLst>
      </pc:sldChg>
      <pc:sldChg chg="ord modNotesTx">
        <pc:chgData name="Audrey Imes" userId="710c8317-e046-4b76-aa64-59550e8b8b27" providerId="ADAL" clId="{226FEC43-53B6-47B8-A2B9-E713AA979F11}" dt="2025-06-11T13:26:09.335" v="1698" actId="20577"/>
        <pc:sldMkLst>
          <pc:docMk/>
          <pc:sldMk cId="2762713694" sldId="2147471054"/>
        </pc:sldMkLst>
      </pc:sldChg>
      <pc:sldChg chg="addSp delSp modSp add mod modNotesTx">
        <pc:chgData name="Audrey Imes" userId="710c8317-e046-4b76-aa64-59550e8b8b27" providerId="ADAL" clId="{226FEC43-53B6-47B8-A2B9-E713AA979F11}" dt="2025-06-11T14:10:48.020" v="1818" actId="1076"/>
        <pc:sldMkLst>
          <pc:docMk/>
          <pc:sldMk cId="3659042942" sldId="2147471055"/>
        </pc:sldMkLst>
      </pc:sldChg>
      <pc:sldChg chg="add">
        <pc:chgData name="Audrey Imes" userId="710c8317-e046-4b76-aa64-59550e8b8b27" providerId="ADAL" clId="{226FEC43-53B6-47B8-A2B9-E713AA979F11}" dt="2025-06-09T16:30:25.577" v="942" actId="2890"/>
        <pc:sldMkLst>
          <pc:docMk/>
          <pc:sldMk cId="1313190715" sldId="2147471064"/>
        </pc:sldMkLst>
      </pc:sldChg>
      <pc:sldChg chg="modSp mod modNotesTx">
        <pc:chgData name="Audrey Imes" userId="710c8317-e046-4b76-aa64-59550e8b8b27" providerId="ADAL" clId="{226FEC43-53B6-47B8-A2B9-E713AA979F11}" dt="2025-06-11T13:26:40.311" v="1710" actId="20577"/>
        <pc:sldMkLst>
          <pc:docMk/>
          <pc:sldMk cId="2169632073" sldId="2147471064"/>
        </pc:sldMkLst>
      </pc:sldChg>
      <pc:sldChg chg="modSp mod">
        <pc:chgData name="Audrey Imes" userId="710c8317-e046-4b76-aa64-59550e8b8b27" providerId="ADAL" clId="{226FEC43-53B6-47B8-A2B9-E713AA979F11}" dt="2025-06-11T16:47:50.080" v="2464" actId="404"/>
        <pc:sldMkLst>
          <pc:docMk/>
          <pc:sldMk cId="2003542541" sldId="2147471065"/>
        </pc:sldMkLst>
      </pc:sldChg>
      <pc:sldChg chg="modSp mod">
        <pc:chgData name="Audrey Imes" userId="710c8317-e046-4b76-aa64-59550e8b8b27" providerId="ADAL" clId="{226FEC43-53B6-47B8-A2B9-E713AA979F11}" dt="2025-06-11T16:48:00.307" v="2466" actId="14100"/>
        <pc:sldMkLst>
          <pc:docMk/>
          <pc:sldMk cId="266519338" sldId="2147471066"/>
        </pc:sldMkLst>
      </pc:sldChg>
      <pc:sldChg chg="modSp mod">
        <pc:chgData name="Audrey Imes" userId="710c8317-e046-4b76-aa64-59550e8b8b27" providerId="ADAL" clId="{226FEC43-53B6-47B8-A2B9-E713AA979F11}" dt="2025-06-11T18:00:32.084" v="2481" actId="1076"/>
        <pc:sldMkLst>
          <pc:docMk/>
          <pc:sldMk cId="3179164307" sldId="2147471068"/>
        </pc:sldMkLst>
      </pc:sldChg>
      <pc:sldChg chg="modNotesTx">
        <pc:chgData name="Audrey Imes" userId="710c8317-e046-4b76-aa64-59550e8b8b27" providerId="ADAL" clId="{226FEC43-53B6-47B8-A2B9-E713AA979F11}" dt="2025-06-11T13:35:56.711" v="1778" actId="20577"/>
        <pc:sldMkLst>
          <pc:docMk/>
          <pc:sldMk cId="219493325" sldId="2147471070"/>
        </pc:sldMkLst>
      </pc:sldChg>
      <pc:sldChg chg="addSp delSp modSp add mod ord modNotesTx">
        <pc:chgData name="Audrey Imes" userId="710c8317-e046-4b76-aa64-59550e8b8b27" providerId="ADAL" clId="{226FEC43-53B6-47B8-A2B9-E713AA979F11}" dt="2025-06-11T13:23:08.030" v="1645" actId="20577"/>
        <pc:sldMkLst>
          <pc:docMk/>
          <pc:sldMk cId="3963056539" sldId="2147471071"/>
        </pc:sldMkLst>
      </pc:sldChg>
    </pc:docChg>
  </pc:docChgLst>
  <pc:docChgLst>
    <pc:chgData name="Gretchen Moore" userId="S::gmoore@womeninmfg.org::837dc951-204d-40c3-afc0-d9878278c88b" providerId="AD" clId="Web-{F29BD5B5-693C-6810-830B-CAB06CD115B6}"/>
    <pc:docChg chg="modSld">
      <pc:chgData name="Gretchen Moore" userId="S::gmoore@womeninmfg.org::837dc951-204d-40c3-afc0-d9878278c88b" providerId="AD" clId="Web-{F29BD5B5-693C-6810-830B-CAB06CD115B6}" dt="2025-06-11T18:18:10.560" v="80" actId="20577"/>
      <pc:docMkLst>
        <pc:docMk/>
      </pc:docMkLst>
      <pc:sldChg chg="modSp">
        <pc:chgData name="Gretchen Moore" userId="S::gmoore@womeninmfg.org::837dc951-204d-40c3-afc0-d9878278c88b" providerId="AD" clId="Web-{F29BD5B5-693C-6810-830B-CAB06CD115B6}" dt="2025-06-11T18:18:10.560" v="80" actId="20577"/>
        <pc:sldMkLst>
          <pc:docMk/>
          <pc:sldMk cId="2762713694" sldId="2147471054"/>
        </pc:sldMkLst>
      </pc:sldChg>
    </pc:docChg>
  </pc:docChgLst>
  <pc:docChgLst>
    <pc:chgData name="Audrey Imes" userId="S::aimes@womeninmfg.org::710c8317-e046-4b76-aa64-59550e8b8b27" providerId="AD" clId="Web-{7F996A3E-D51B-A8B9-71B6-5306B3BF9E82}"/>
    <pc:docChg chg="mod modSld sldOrd">
      <pc:chgData name="Audrey Imes" userId="S::aimes@womeninmfg.org::710c8317-e046-4b76-aa64-59550e8b8b27" providerId="AD" clId="Web-{7F996A3E-D51B-A8B9-71B6-5306B3BF9E82}" dt="2025-07-11T19:28:24.807" v="20"/>
      <pc:docMkLst>
        <pc:docMk/>
      </pc:docMkLst>
      <pc:sldChg chg="addSp delSp modSp ord">
        <pc:chgData name="Audrey Imes" userId="S::aimes@womeninmfg.org::710c8317-e046-4b76-aa64-59550e8b8b27" providerId="AD" clId="Web-{7F996A3E-D51B-A8B9-71B6-5306B3BF9E82}" dt="2025-07-11T19:28:24.807" v="20"/>
        <pc:sldMkLst>
          <pc:docMk/>
          <pc:sldMk cId="3963056539" sldId="2147471071"/>
        </pc:sldMkLst>
        <pc:spChg chg="add mod">
          <ac:chgData name="Audrey Imes" userId="S::aimes@womeninmfg.org::710c8317-e046-4b76-aa64-59550e8b8b27" providerId="AD" clId="Web-{7F996A3E-D51B-A8B9-71B6-5306B3BF9E82}" dt="2025-07-11T19:27:08.633" v="15" actId="1076"/>
          <ac:spMkLst>
            <pc:docMk/>
            <pc:sldMk cId="3963056539" sldId="2147471071"/>
            <ac:spMk id="3" creationId="{B08290BD-ADD4-3713-F6B5-A86728EBF343}"/>
          </ac:spMkLst>
        </pc:spChg>
      </pc:sldChg>
    </pc:docChg>
  </pc:docChgLst>
  <pc:docChgLst>
    <pc:chgData name="Gretchen Moore" userId="837dc951-204d-40c3-afc0-d9878278c88b" providerId="ADAL" clId="{DAEFD6FC-7140-4251-B85D-74512B797226}"/>
    <pc:docChg chg="undo custSel modSld">
      <pc:chgData name="Gretchen Moore" userId="837dc951-204d-40c3-afc0-d9878278c88b" providerId="ADAL" clId="{DAEFD6FC-7140-4251-B85D-74512B797226}" dt="2025-07-17T15:50:00.630" v="79" actId="6549"/>
      <pc:docMkLst>
        <pc:docMk/>
      </pc:docMkLst>
      <pc:sldChg chg="delSp modSp mod">
        <pc:chgData name="Gretchen Moore" userId="837dc951-204d-40c3-afc0-d9878278c88b" providerId="ADAL" clId="{DAEFD6FC-7140-4251-B85D-74512B797226}" dt="2025-07-17T15:31:12.893" v="47" actId="20577"/>
        <pc:sldMkLst>
          <pc:docMk/>
          <pc:sldMk cId="2225087399" sldId="2147471065"/>
        </pc:sldMkLst>
        <pc:spChg chg="mod">
          <ac:chgData name="Gretchen Moore" userId="837dc951-204d-40c3-afc0-d9878278c88b" providerId="ADAL" clId="{DAEFD6FC-7140-4251-B85D-74512B797226}" dt="2025-07-17T15:31:12.893" v="47" actId="20577"/>
          <ac:spMkLst>
            <pc:docMk/>
            <pc:sldMk cId="2225087399" sldId="2147471065"/>
            <ac:spMk id="2" creationId="{9BAB215E-555C-AFB7-0ABE-8BD339A3B509}"/>
          </ac:spMkLst>
        </pc:spChg>
        <pc:spChg chg="del">
          <ac:chgData name="Gretchen Moore" userId="837dc951-204d-40c3-afc0-d9878278c88b" providerId="ADAL" clId="{DAEFD6FC-7140-4251-B85D-74512B797226}" dt="2025-07-17T15:30:01.925" v="1" actId="478"/>
          <ac:spMkLst>
            <pc:docMk/>
            <pc:sldMk cId="2225087399" sldId="2147471065"/>
            <ac:spMk id="5" creationId="{00000000-0000-0000-0000-000000000000}"/>
          </ac:spMkLst>
        </pc:spChg>
      </pc:sldChg>
      <pc:sldChg chg="modSp mod">
        <pc:chgData name="Gretchen Moore" userId="837dc951-204d-40c3-afc0-d9878278c88b" providerId="ADAL" clId="{DAEFD6FC-7140-4251-B85D-74512B797226}" dt="2025-07-17T15:39:31.654" v="78" actId="20577"/>
        <pc:sldMkLst>
          <pc:docMk/>
          <pc:sldMk cId="68412641" sldId="2147471107"/>
        </pc:sldMkLst>
        <pc:spChg chg="mod">
          <ac:chgData name="Gretchen Moore" userId="837dc951-204d-40c3-afc0-d9878278c88b" providerId="ADAL" clId="{DAEFD6FC-7140-4251-B85D-74512B797226}" dt="2025-07-17T15:39:31.654" v="78" actId="20577"/>
          <ac:spMkLst>
            <pc:docMk/>
            <pc:sldMk cId="68412641" sldId="2147471107"/>
            <ac:spMk id="19" creationId="{64D65F55-40A9-B6B6-3E07-6A45A37AEBAB}"/>
          </ac:spMkLst>
        </pc:spChg>
        <pc:spChg chg="mod">
          <ac:chgData name="Gretchen Moore" userId="837dc951-204d-40c3-afc0-d9878278c88b" providerId="ADAL" clId="{DAEFD6FC-7140-4251-B85D-74512B797226}" dt="2025-07-17T15:37:40.319" v="76" actId="5793"/>
          <ac:spMkLst>
            <pc:docMk/>
            <pc:sldMk cId="68412641" sldId="2147471107"/>
            <ac:spMk id="27" creationId="{98851535-BC6F-D396-BFC5-0691FA07631E}"/>
          </ac:spMkLst>
        </pc:spChg>
      </pc:sldChg>
      <pc:sldChg chg="modSp mod">
        <pc:chgData name="Gretchen Moore" userId="837dc951-204d-40c3-afc0-d9878278c88b" providerId="ADAL" clId="{DAEFD6FC-7140-4251-B85D-74512B797226}" dt="2025-07-17T15:50:00.630" v="79" actId="6549"/>
        <pc:sldMkLst>
          <pc:docMk/>
          <pc:sldMk cId="2675304913" sldId="2147471108"/>
        </pc:sldMkLst>
        <pc:graphicFrameChg chg="mod modGraphic">
          <ac:chgData name="Gretchen Moore" userId="837dc951-204d-40c3-afc0-d9878278c88b" providerId="ADAL" clId="{DAEFD6FC-7140-4251-B85D-74512B797226}" dt="2025-07-17T15:50:00.630" v="79" actId="6549"/>
          <ac:graphicFrameMkLst>
            <pc:docMk/>
            <pc:sldMk cId="2675304913" sldId="2147471108"/>
            <ac:graphicFrameMk id="7" creationId="{D537A8D6-9184-67C8-6FF1-12FA39E2202D}"/>
          </ac:graphicFrameMkLst>
        </pc:graphicFrameChg>
      </pc:sldChg>
    </pc:docChg>
  </pc:docChgLst>
  <pc:docChgLst>
    <pc:chgData name="Audrey Imes" userId="S::aimes@womeninmfg.org::710c8317-e046-4b76-aa64-59550e8b8b27" providerId="AD" clId="Web-{D1630C01-9860-F172-012F-2CF0361A86DB}"/>
    <pc:docChg chg="modSld">
      <pc:chgData name="Audrey Imes" userId="S::aimes@womeninmfg.org::710c8317-e046-4b76-aa64-59550e8b8b27" providerId="AD" clId="Web-{D1630C01-9860-F172-012F-2CF0361A86DB}" dt="2025-07-14T16:45:55.024" v="827" actId="20577"/>
      <pc:docMkLst>
        <pc:docMk/>
      </pc:docMkLst>
      <pc:sldChg chg="addSp delSp modSp">
        <pc:chgData name="Audrey Imes" userId="S::aimes@womeninmfg.org::710c8317-e046-4b76-aa64-59550e8b8b27" providerId="AD" clId="Web-{D1630C01-9860-F172-012F-2CF0361A86DB}" dt="2025-07-14T16:45:55.024" v="827" actId="20577"/>
        <pc:sldMkLst>
          <pc:docMk/>
          <pc:sldMk cId="250965274" sldId="448"/>
        </pc:sldMkLst>
        <pc:spChg chg="mod">
          <ac:chgData name="Audrey Imes" userId="S::aimes@womeninmfg.org::710c8317-e046-4b76-aa64-59550e8b8b27" providerId="AD" clId="Web-{D1630C01-9860-F172-012F-2CF0361A86DB}" dt="2025-07-14T16:40:14.318" v="238" actId="20577"/>
          <ac:spMkLst>
            <pc:docMk/>
            <pc:sldMk cId="250965274" sldId="448"/>
            <ac:spMk id="4" creationId="{AC933611-18F2-3A96-69A2-7B6FC8533DFF}"/>
          </ac:spMkLst>
        </pc:spChg>
        <pc:spChg chg="mod">
          <ac:chgData name="Audrey Imes" userId="S::aimes@womeninmfg.org::710c8317-e046-4b76-aa64-59550e8b8b27" providerId="AD" clId="Web-{D1630C01-9860-F172-012F-2CF0361A86DB}" dt="2025-07-14T16:45:55.024" v="827" actId="20577"/>
          <ac:spMkLst>
            <pc:docMk/>
            <pc:sldMk cId="250965274" sldId="448"/>
            <ac:spMk id="6" creationId="{83F4052A-6662-C709-81C5-0F840EEF650B}"/>
          </ac:spMkLst>
        </pc:spChg>
        <pc:graphicFrameChg chg="add mod modGraphic">
          <ac:chgData name="Audrey Imes" userId="S::aimes@womeninmfg.org::710c8317-e046-4b76-aa64-59550e8b8b27" providerId="AD" clId="Web-{D1630C01-9860-F172-012F-2CF0361A86DB}" dt="2025-07-14T16:43:43.555" v="808"/>
          <ac:graphicFrameMkLst>
            <pc:docMk/>
            <pc:sldMk cId="250965274" sldId="448"/>
            <ac:graphicFrameMk id="3" creationId="{991A7D79-EC30-C149-F723-E8801F317393}"/>
          </ac:graphicFrameMkLst>
        </pc:graphicFrameChg>
      </pc:sldChg>
      <pc:sldChg chg="addSp delSp modSp modNotes">
        <pc:chgData name="Audrey Imes" userId="S::aimes@womeninmfg.org::710c8317-e046-4b76-aa64-59550e8b8b27" providerId="AD" clId="Web-{D1630C01-9860-F172-012F-2CF0361A86DB}" dt="2025-07-14T16:37:40.067" v="59" actId="20577"/>
        <pc:sldMkLst>
          <pc:docMk/>
          <pc:sldMk cId="3795560610" sldId="2147471046"/>
        </pc:sldMkLst>
        <pc:spChg chg="mod">
          <ac:chgData name="Audrey Imes" userId="S::aimes@womeninmfg.org::710c8317-e046-4b76-aa64-59550e8b8b27" providerId="AD" clId="Web-{D1630C01-9860-F172-012F-2CF0361A86DB}" dt="2025-07-14T16:37:40.067" v="59" actId="20577"/>
          <ac:spMkLst>
            <pc:docMk/>
            <pc:sldMk cId="3795560610" sldId="2147471046"/>
            <ac:spMk id="5" creationId="{6E587822-BB9D-F948-B0ED-0E775EC433E3}"/>
          </ac:spMkLst>
        </pc:spChg>
        <pc:picChg chg="add mod">
          <ac:chgData name="Audrey Imes" userId="S::aimes@womeninmfg.org::710c8317-e046-4b76-aa64-59550e8b8b27" providerId="AD" clId="Web-{D1630C01-9860-F172-012F-2CF0361A86DB}" dt="2025-07-14T16:24:14.688" v="23" actId="1076"/>
          <ac:picMkLst>
            <pc:docMk/>
            <pc:sldMk cId="3795560610" sldId="2147471046"/>
            <ac:picMk id="3" creationId="{61BEED8C-E5DF-6CCF-F26B-6C6D9733E956}"/>
          </ac:picMkLst>
        </pc:picChg>
      </pc:sldChg>
      <pc:sldChg chg="modSp modNotes">
        <pc:chgData name="Audrey Imes" userId="S::aimes@womeninmfg.org::710c8317-e046-4b76-aa64-59550e8b8b27" providerId="AD" clId="Web-{D1630C01-9860-F172-012F-2CF0361A86DB}" dt="2025-07-14T16:38:22.536" v="73"/>
        <pc:sldMkLst>
          <pc:docMk/>
          <pc:sldMk cId="3963056539" sldId="2147471071"/>
        </pc:sldMkLst>
        <pc:spChg chg="mod">
          <ac:chgData name="Audrey Imes" userId="S::aimes@womeninmfg.org::710c8317-e046-4b76-aa64-59550e8b8b27" providerId="AD" clId="Web-{D1630C01-9860-F172-012F-2CF0361A86DB}" dt="2025-07-14T16:37:44.989" v="67" actId="20577"/>
          <ac:spMkLst>
            <pc:docMk/>
            <pc:sldMk cId="3963056539" sldId="2147471071"/>
            <ac:spMk id="3" creationId="{B08290BD-ADD4-3713-F6B5-A86728EBF343}"/>
          </ac:spMkLst>
        </pc:spChg>
        <pc:picChg chg="mod">
          <ac:chgData name="Audrey Imes" userId="S::aimes@womeninmfg.org::710c8317-e046-4b76-aa64-59550e8b8b27" providerId="AD" clId="Web-{D1630C01-9860-F172-012F-2CF0361A86DB}" dt="2025-07-14T16:21:54.906" v="0" actId="1076"/>
          <ac:picMkLst>
            <pc:docMk/>
            <pc:sldMk cId="3963056539" sldId="2147471071"/>
            <ac:picMk id="2" creationId="{B88AE4BD-4722-CC77-522D-431DEBCBCCFA}"/>
          </ac:picMkLst>
        </pc:picChg>
      </pc:sldChg>
      <pc:sldChg chg="addSp delSp modSp">
        <pc:chgData name="Audrey Imes" userId="S::aimes@womeninmfg.org::710c8317-e046-4b76-aa64-59550e8b8b27" providerId="AD" clId="Web-{D1630C01-9860-F172-012F-2CF0361A86DB}" dt="2025-07-14T16:37:20.442" v="56" actId="14100"/>
        <pc:sldMkLst>
          <pc:docMk/>
          <pc:sldMk cId="4171046480" sldId="2147471109"/>
        </pc:sldMkLst>
        <pc:picChg chg="add mod">
          <ac:chgData name="Audrey Imes" userId="S::aimes@womeninmfg.org::710c8317-e046-4b76-aa64-59550e8b8b27" providerId="AD" clId="Web-{D1630C01-9860-F172-012F-2CF0361A86DB}" dt="2025-07-14T16:37:20.442" v="56" actId="14100"/>
          <ac:picMkLst>
            <pc:docMk/>
            <pc:sldMk cId="4171046480" sldId="2147471109"/>
            <ac:picMk id="3" creationId="{D2ECD242-E719-D94A-C3BC-C786E859A9CF}"/>
          </ac:picMkLst>
        </pc:picChg>
        <pc:picChg chg="add mod">
          <ac:chgData name="Audrey Imes" userId="S::aimes@womeninmfg.org::710c8317-e046-4b76-aa64-59550e8b8b27" providerId="AD" clId="Web-{D1630C01-9860-F172-012F-2CF0361A86DB}" dt="2025-07-14T16:37:15.286" v="55" actId="14100"/>
          <ac:picMkLst>
            <pc:docMk/>
            <pc:sldMk cId="4171046480" sldId="2147471109"/>
            <ac:picMk id="6" creationId="{FFF2AF08-A1E2-9038-217F-9A5C95E605C4}"/>
          </ac:picMkLst>
        </pc:picChg>
      </pc:sldChg>
    </pc:docChg>
  </pc:docChgLst>
</pc:chgInfo>
</file>

<file path=ppt/comments/modernComment_7FFFCEC0_7990C80D.xml><?xml version="1.0" encoding="utf-8"?>
<p188:cmLst xmlns:a="http://schemas.openxmlformats.org/drawingml/2006/main" xmlns:r="http://schemas.openxmlformats.org/officeDocument/2006/relationships" xmlns:p188="http://schemas.microsoft.com/office/powerpoint/2018/8/main">
  <p188:cm id="{98A17315-5CCD-4B0F-A26D-F199BD2B4F25}" authorId="{358E7EE4-6AD6-D9B5-04A3-4AE6127493D0}" created="2025-06-09T16:05:33.405">
    <pc:sldMkLst xmlns:pc="http://schemas.microsoft.com/office/powerpoint/2013/main/command">
      <pc:docMk/>
      <pc:sldMk cId="2039531533" sldId="2147471040"/>
    </pc:sldMkLst>
    <p188:txBody>
      <a:bodyPr/>
      <a:lstStyle/>
      <a:p>
        <a:r>
          <a:rPr lang="en-US"/>
          <a:t>Sharing about the Marketing toolkit and drop link in chat for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69DBA-7116-4EBE-AC79-4C7E4C857909}"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9241-BDAB-4DB7-B3AD-2115740483DE}" type="slidenum">
              <a:rPr lang="en-US" smtClean="0"/>
              <a:t>‹#›</a:t>
            </a:fld>
            <a:endParaRPr lang="en-US"/>
          </a:p>
        </p:txBody>
      </p:sp>
    </p:spTree>
    <p:extLst>
      <p:ext uri="{BB962C8B-B14F-4D97-AF65-F5344CB8AC3E}">
        <p14:creationId xmlns:p14="http://schemas.microsoft.com/office/powerpoint/2010/main" val="228420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omeninmfg.wufoo.com/forms/knsidyu1skou5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a:t>
            </a:r>
          </a:p>
        </p:txBody>
      </p:sp>
      <p:sp>
        <p:nvSpPr>
          <p:cNvPr id="4" name="Slide Number Placeholder 3"/>
          <p:cNvSpPr>
            <a:spLocks noGrp="1"/>
          </p:cNvSpPr>
          <p:nvPr>
            <p:ph type="sldNum" sz="quarter" idx="5"/>
          </p:nvPr>
        </p:nvSpPr>
        <p:spPr/>
        <p:txBody>
          <a:bodyPr/>
          <a:lstStyle/>
          <a:p>
            <a:fld id="{58259241-BDAB-4DB7-B3AD-2115740483DE}" type="slidenum">
              <a:rPr lang="en-US" smtClean="0"/>
              <a:t>1</a:t>
            </a:fld>
            <a:endParaRPr lang="en-US"/>
          </a:p>
        </p:txBody>
      </p:sp>
    </p:spTree>
    <p:extLst>
      <p:ext uri="{BB962C8B-B14F-4D97-AF65-F5344CB8AC3E}">
        <p14:creationId xmlns:p14="http://schemas.microsoft.com/office/powerpoint/2010/main" val="280486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8D07F-B49A-CC4A-7366-1146BAB17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52559-DEA3-FC51-07EF-F24F828A6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58835-5A35-F0B7-157C-74208D00AD9D}"/>
              </a:ext>
            </a:extLst>
          </p:cNvPr>
          <p:cNvSpPr>
            <a:spLocks noGrp="1"/>
          </p:cNvSpPr>
          <p:nvPr>
            <p:ph type="body" idx="1"/>
          </p:nvPr>
        </p:nvSpPr>
        <p:spPr/>
        <p:txBody>
          <a:bodyPr/>
          <a:lstStyle/>
          <a:p>
            <a:r>
              <a:rPr lang="en-US"/>
              <a:t>India</a:t>
            </a:r>
          </a:p>
        </p:txBody>
      </p:sp>
      <p:sp>
        <p:nvSpPr>
          <p:cNvPr id="4" name="Slide Number Placeholder 3">
            <a:extLst>
              <a:ext uri="{FF2B5EF4-FFF2-40B4-BE49-F238E27FC236}">
                <a16:creationId xmlns:a16="http://schemas.microsoft.com/office/drawing/2014/main" id="{C14FB84E-B2F0-532A-D1B1-B3D57D2BB3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405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1FF45-3D2D-724F-F844-4115E5493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C2B80-EB5B-8974-3A81-6CA6C35AB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2AB77-A3FF-FBA1-4F84-6B91BFEA0766}"/>
              </a:ext>
            </a:extLst>
          </p:cNvPr>
          <p:cNvSpPr>
            <a:spLocks noGrp="1"/>
          </p:cNvSpPr>
          <p:nvPr>
            <p:ph type="body" idx="1"/>
          </p:nvPr>
        </p:nvSpPr>
        <p:spPr/>
        <p:txBody>
          <a:bodyPr/>
          <a:lstStyle/>
          <a:p>
            <a:r>
              <a:rPr lang="en-US"/>
              <a:t>India</a:t>
            </a:r>
          </a:p>
        </p:txBody>
      </p:sp>
      <p:sp>
        <p:nvSpPr>
          <p:cNvPr id="4" name="Slide Number Placeholder 3">
            <a:extLst>
              <a:ext uri="{FF2B5EF4-FFF2-40B4-BE49-F238E27FC236}">
                <a16:creationId xmlns:a16="http://schemas.microsoft.com/office/drawing/2014/main" id="{70D85DD1-CD32-536B-6693-20CAE5B5156F}"/>
              </a:ext>
            </a:extLst>
          </p:cNvPr>
          <p:cNvSpPr>
            <a:spLocks noGrp="1"/>
          </p:cNvSpPr>
          <p:nvPr>
            <p:ph type="sldNum" sz="quarter" idx="5"/>
          </p:nvPr>
        </p:nvSpPr>
        <p:spPr/>
        <p:txBody>
          <a:bodyPr/>
          <a:lstStyle/>
          <a:p>
            <a:fld id="{58259241-BDAB-4DB7-B3AD-2115740483DE}" type="slidenum">
              <a:rPr lang="en-US" smtClean="0"/>
              <a:t>11</a:t>
            </a:fld>
            <a:endParaRPr lang="en-US"/>
          </a:p>
        </p:txBody>
      </p:sp>
    </p:spTree>
    <p:extLst>
      <p:ext uri="{BB962C8B-B14F-4D97-AF65-F5344CB8AC3E}">
        <p14:creationId xmlns:p14="http://schemas.microsoft.com/office/powerpoint/2010/main" val="42112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India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001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4119-E456-5C7E-861B-991BF8F05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C6458-01F5-6984-C4CF-2F9DE6B2D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6E741-085F-4C99-D2F3-4E82A35B30A1}"/>
              </a:ext>
            </a:extLst>
          </p:cNvPr>
          <p:cNvSpPr>
            <a:spLocks noGrp="1"/>
          </p:cNvSpPr>
          <p:nvPr>
            <p:ph type="body" idx="1"/>
          </p:nvPr>
        </p:nvSpPr>
        <p:spPr/>
        <p:txBody>
          <a:bodyPr/>
          <a:lstStyle/>
          <a:p>
            <a:r>
              <a:rPr lang="en-US">
                <a:ea typeface="Calibri"/>
                <a:cs typeface="Calibri"/>
              </a:rPr>
              <a:t>Pull from Team Slides </a:t>
            </a:r>
          </a:p>
          <a:p>
            <a:endParaRPr lang="en-US">
              <a:ea typeface="Calibri"/>
              <a:cs typeface="Calibri"/>
            </a:endParaRPr>
          </a:p>
        </p:txBody>
      </p:sp>
      <p:sp>
        <p:nvSpPr>
          <p:cNvPr id="4" name="Slide Number Placeholder 3">
            <a:extLst>
              <a:ext uri="{FF2B5EF4-FFF2-40B4-BE49-F238E27FC236}">
                <a16:creationId xmlns:a16="http://schemas.microsoft.com/office/drawing/2014/main" id="{30E4478F-92EA-29ED-24FE-1F165A323D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1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13234-999B-617E-B1B6-5CDF52612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9947C-3295-E0A4-2CD7-9BC5246F6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32DD2-A81B-3895-CA41-879525C55AF2}"/>
              </a:ext>
            </a:extLst>
          </p:cNvPr>
          <p:cNvSpPr>
            <a:spLocks noGrp="1"/>
          </p:cNvSpPr>
          <p:nvPr>
            <p:ph type="body" idx="1"/>
          </p:nvPr>
        </p:nvSpPr>
        <p:spPr/>
        <p:txBody>
          <a:bodyPr/>
          <a:lstStyle/>
          <a:p>
            <a:r>
              <a:rPr lang="en-US"/>
              <a:t>India</a:t>
            </a:r>
          </a:p>
        </p:txBody>
      </p:sp>
      <p:sp>
        <p:nvSpPr>
          <p:cNvPr id="4" name="Slide Number Placeholder 3">
            <a:extLst>
              <a:ext uri="{FF2B5EF4-FFF2-40B4-BE49-F238E27FC236}">
                <a16:creationId xmlns:a16="http://schemas.microsoft.com/office/drawing/2014/main" id="{B33C8179-159B-419A-EBB2-8491D04278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95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490B-C56B-9423-77F4-21C38B7A3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A17DC-9F28-9155-ECE8-124F29564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1D13A-3516-1E4D-0E0D-8FC11C94B9A5}"/>
              </a:ext>
            </a:extLst>
          </p:cNvPr>
          <p:cNvSpPr>
            <a:spLocks noGrp="1"/>
          </p:cNvSpPr>
          <p:nvPr>
            <p:ph type="body" idx="1"/>
          </p:nvPr>
        </p:nvSpPr>
        <p:spPr/>
        <p:txBody>
          <a:bodyPr/>
          <a:lstStyle/>
          <a:p>
            <a:r>
              <a:rPr lang="en-US">
                <a:hlinkClick r:id="rId3"/>
              </a:rPr>
              <a:t>https://womeninmfg.wufoo.com/forms/knsidyu1skou53/</a:t>
            </a:r>
            <a:endParaRPr lang="en-US"/>
          </a:p>
        </p:txBody>
      </p:sp>
      <p:sp>
        <p:nvSpPr>
          <p:cNvPr id="4" name="Slide Number Placeholder 3">
            <a:extLst>
              <a:ext uri="{FF2B5EF4-FFF2-40B4-BE49-F238E27FC236}">
                <a16:creationId xmlns:a16="http://schemas.microsoft.com/office/drawing/2014/main" id="{7481552B-066B-8365-26A7-E8F76F3130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82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9274-0876-210A-05EA-9E9654E74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4DE43-D8CD-B198-1D4F-30C49E342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A349C-EA72-7306-F4C7-B572EA256E76}"/>
              </a:ext>
            </a:extLst>
          </p:cNvPr>
          <p:cNvSpPr>
            <a:spLocks noGrp="1"/>
          </p:cNvSpPr>
          <p:nvPr>
            <p:ph type="body" idx="1"/>
          </p:nvPr>
        </p:nvSpPr>
        <p:spPr/>
        <p:txBody>
          <a:bodyPr/>
          <a:lstStyle/>
          <a:p>
            <a:r>
              <a:rPr lang="en-US">
                <a:ea typeface="Calibri"/>
                <a:cs typeface="Calibri"/>
              </a:rPr>
              <a:t>Pull from Team Slides </a:t>
            </a:r>
          </a:p>
          <a:p>
            <a:endParaRPr lang="en-US">
              <a:ea typeface="Calibri"/>
              <a:cs typeface="Calibri"/>
            </a:endParaRPr>
          </a:p>
        </p:txBody>
      </p:sp>
      <p:sp>
        <p:nvSpPr>
          <p:cNvPr id="4" name="Slide Number Placeholder 3">
            <a:extLst>
              <a:ext uri="{FF2B5EF4-FFF2-40B4-BE49-F238E27FC236}">
                <a16:creationId xmlns:a16="http://schemas.microsoft.com/office/drawing/2014/main" id="{7F78ADF9-2F99-F5D2-AC20-BE4B80F8A6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15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a:t>
            </a:r>
          </a:p>
        </p:txBody>
      </p:sp>
      <p:sp>
        <p:nvSpPr>
          <p:cNvPr id="4" name="Slide Number Placeholder 3"/>
          <p:cNvSpPr>
            <a:spLocks noGrp="1"/>
          </p:cNvSpPr>
          <p:nvPr>
            <p:ph type="sldNum" sz="quarter" idx="5"/>
          </p:nvPr>
        </p:nvSpPr>
        <p:spPr/>
        <p:txBody>
          <a:bodyPr/>
          <a:lstStyle/>
          <a:p>
            <a:fld id="{58259241-BDAB-4DB7-B3AD-2115740483DE}" type="slidenum">
              <a:rPr lang="en-US" smtClean="0"/>
              <a:t>17</a:t>
            </a:fld>
            <a:endParaRPr lang="en-US"/>
          </a:p>
        </p:txBody>
      </p:sp>
    </p:spTree>
    <p:extLst>
      <p:ext uri="{BB962C8B-B14F-4D97-AF65-F5344CB8AC3E}">
        <p14:creationId xmlns:p14="http://schemas.microsoft.com/office/powerpoint/2010/main" val="32241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58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9DB0-F2B5-66B4-143B-D6C729731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3F6EF-D2A1-956C-C32D-39F93536E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F3DE7-43F4-51CE-7171-B8ECF57E37CC}"/>
              </a:ext>
            </a:extLst>
          </p:cNvPr>
          <p:cNvSpPr>
            <a:spLocks noGrp="1"/>
          </p:cNvSpPr>
          <p:nvPr>
            <p:ph type="body" idx="1"/>
          </p:nvPr>
        </p:nvSpPr>
        <p:spPr/>
        <p:txBody>
          <a:bodyPr/>
          <a:lstStyle/>
          <a:p>
            <a:r>
              <a:rPr lang="en-US"/>
              <a:t>Add theme</a:t>
            </a:r>
          </a:p>
        </p:txBody>
      </p:sp>
      <p:sp>
        <p:nvSpPr>
          <p:cNvPr id="4" name="Slide Number Placeholder 3">
            <a:extLst>
              <a:ext uri="{FF2B5EF4-FFF2-40B4-BE49-F238E27FC236}">
                <a16:creationId xmlns:a16="http://schemas.microsoft.com/office/drawing/2014/main" id="{2CBCCD5F-04F6-22B5-A335-73BCF6B6C6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866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a:t>
            </a:r>
          </a:p>
        </p:txBody>
      </p:sp>
      <p:sp>
        <p:nvSpPr>
          <p:cNvPr id="4" name="Slide Number Placeholder 3"/>
          <p:cNvSpPr>
            <a:spLocks noGrp="1"/>
          </p:cNvSpPr>
          <p:nvPr>
            <p:ph type="sldNum" sz="quarter" idx="5"/>
          </p:nvPr>
        </p:nvSpPr>
        <p:spPr/>
        <p:txBody>
          <a:bodyPr/>
          <a:lstStyle/>
          <a:p>
            <a:fld id="{58259241-BDAB-4DB7-B3AD-2115740483DE}" type="slidenum">
              <a:rPr lang="en-US" smtClean="0"/>
              <a:t>2</a:t>
            </a:fld>
            <a:endParaRPr lang="en-US"/>
          </a:p>
        </p:txBody>
      </p:sp>
    </p:spTree>
    <p:extLst>
      <p:ext uri="{BB962C8B-B14F-4D97-AF65-F5344CB8AC3E}">
        <p14:creationId xmlns:p14="http://schemas.microsoft.com/office/powerpoint/2010/main" val="160798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45DF0-824F-DC1D-514E-19065140D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EAB28-FF17-DFF7-7A51-C02378025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2049B-9FA8-78D7-E678-46F35F8FA1AE}"/>
              </a:ext>
            </a:extLst>
          </p:cNvPr>
          <p:cNvSpPr>
            <a:spLocks noGrp="1"/>
          </p:cNvSpPr>
          <p:nvPr>
            <p:ph type="body" idx="1"/>
          </p:nvPr>
        </p:nvSpPr>
        <p:spPr/>
        <p:txBody>
          <a:bodyPr/>
          <a:lstStyle/>
          <a:p>
            <a:r>
              <a:rPr lang="en-US"/>
              <a:t>Virtual Career Fair:</a:t>
            </a:r>
          </a:p>
          <a:p>
            <a:r>
              <a:rPr lang="en-US"/>
              <a:t>https://www.wimef.org/virtual-career-fair</a:t>
            </a:r>
          </a:p>
        </p:txBody>
      </p:sp>
      <p:sp>
        <p:nvSpPr>
          <p:cNvPr id="4" name="Slide Number Placeholder 3">
            <a:extLst>
              <a:ext uri="{FF2B5EF4-FFF2-40B4-BE49-F238E27FC236}">
                <a16:creationId xmlns:a16="http://schemas.microsoft.com/office/drawing/2014/main" id="{EA4EE368-73E7-245C-B892-D3C026D565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33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B73C4-31B8-8EC9-5F2E-C83F6B76F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C230C-75BD-7A66-8DFC-3D1241422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E91F9C-F65B-14BE-6C13-30F7E91D5B27}"/>
              </a:ext>
            </a:extLst>
          </p:cNvPr>
          <p:cNvSpPr>
            <a:spLocks noGrp="1"/>
          </p:cNvSpPr>
          <p:nvPr>
            <p:ph type="body" idx="1"/>
          </p:nvPr>
        </p:nvSpPr>
        <p:spPr/>
        <p:txBody>
          <a:bodyPr/>
          <a:lstStyle/>
          <a:p>
            <a:br>
              <a:rPr lang="en-US"/>
            </a:br>
            <a:r>
              <a:rPr lang="en-US"/>
              <a:t>Register Virtual Learning Series</a:t>
            </a:r>
          </a:p>
          <a:p>
            <a:r>
              <a:rPr lang="en-US"/>
              <a:t>https://www.wimef.org/virtual-learning</a:t>
            </a:r>
          </a:p>
          <a:p>
            <a:r>
              <a:rPr lang="en-US"/>
              <a:t>Up next: Melanie Stuber</a:t>
            </a:r>
          </a:p>
          <a:p>
            <a:r>
              <a:rPr lang="en-US"/>
              <a:t>Watch Jessica Scott in the Virtual Learning Library, where you can watch all past sessions, we have over 80 hours of content, great for lunch and learns or chapter events; you can sort by speaker or topic. It’s a great resource</a:t>
            </a:r>
          </a:p>
        </p:txBody>
      </p:sp>
      <p:sp>
        <p:nvSpPr>
          <p:cNvPr id="4" name="Slide Number Placeholder 3">
            <a:extLst>
              <a:ext uri="{FF2B5EF4-FFF2-40B4-BE49-F238E27FC236}">
                <a16:creationId xmlns:a16="http://schemas.microsoft.com/office/drawing/2014/main" id="{5CC54D24-DAC2-9C5C-1124-11278A2E50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706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City Sponsorship: Contact gmoore@womeninmfg.org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A4411-4C36-499B-A37A-3FF7530FBD9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9240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5796-F996-8367-C8F2-BCD17E67D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86FF0-FD50-6A16-C056-69FFF5540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E4B32-B9C7-0794-5B59-D9D31BC2C318}"/>
              </a:ext>
            </a:extLst>
          </p:cNvPr>
          <p:cNvSpPr>
            <a:spLocks noGrp="1"/>
          </p:cNvSpPr>
          <p:nvPr>
            <p:ph type="body" idx="1"/>
          </p:nvPr>
        </p:nvSpPr>
        <p:spPr/>
        <p:txBody>
          <a:bodyPr/>
          <a:lstStyle/>
          <a:p>
            <a:pPr marL="228600" indent="-228600">
              <a:buFont typeface="+mj-lt"/>
              <a:buAutoNum type="arabicPeriod"/>
            </a:pPr>
            <a:r>
              <a:rPr lang="en-US"/>
              <a:t>Your support of WiMEF directly impacts our ability to provide programs that grow the number of women in leadership and build a strong pipeline of future generations of women in the manufacturing </a:t>
            </a:r>
          </a:p>
          <a:p>
            <a:pPr marL="228600" indent="-228600">
              <a:buFont typeface="+mj-lt"/>
              <a:buAutoNum type="arabicPeriod"/>
            </a:pPr>
            <a:r>
              <a:rPr lang="en-US" b="1"/>
              <a:t>Just a quick reminder</a:t>
            </a:r>
            <a:r>
              <a:rPr lang="en-US"/>
              <a:t> — we can't do this work without each chapter’s promise of $250.00 </a:t>
            </a:r>
          </a:p>
          <a:p>
            <a:pPr marL="228600" indent="-228600">
              <a:buFont typeface="+mj-lt"/>
              <a:buAutoNum type="arabicPeriod"/>
            </a:pPr>
            <a:r>
              <a:rPr lang="en-US"/>
              <a:t>If you’re planning a </a:t>
            </a:r>
            <a:r>
              <a:rPr lang="en-US" b="1"/>
              <a:t>fundraiser</a:t>
            </a:r>
            <a:r>
              <a:rPr lang="en-US"/>
              <a:t> to benefit </a:t>
            </a:r>
            <a:r>
              <a:rPr lang="en-US" err="1"/>
              <a:t>WiMEF</a:t>
            </a:r>
            <a:r>
              <a:rPr lang="en-US"/>
              <a:t> and would like guidance, tools, or support, please don’t hesitate to reach out. I’d be happy to help!</a:t>
            </a:r>
          </a:p>
          <a:p>
            <a:pPr marL="228600" indent="-228600">
              <a:buFont typeface="+mj-lt"/>
              <a:buAutoNum type="arabicPeriod"/>
            </a:pPr>
            <a:r>
              <a:rPr lang="en-US"/>
              <a:t>You can contact me directly anytime on the number on the screen. </a:t>
            </a:r>
          </a:p>
          <a:p>
            <a:pPr marL="0" indent="0">
              <a:buFont typeface="+mj-lt"/>
              <a:buNone/>
            </a:pPr>
            <a:r>
              <a:rPr lang="en-US"/>
              <a:t>So, if you’re looking to host an event, a fundraiser, I have a couple of slides here that can hopefully answer some of the most frequent questions, and help you as you’re planning your activities and fundraising events.</a:t>
            </a:r>
          </a:p>
          <a:p>
            <a:pPr marL="0" indent="0">
              <a:buFont typeface="+mj-lt"/>
              <a:buNone/>
            </a:pPr>
            <a:endParaRPr lang="en-US"/>
          </a:p>
          <a:p>
            <a:endParaRPr lang="en-US"/>
          </a:p>
        </p:txBody>
      </p:sp>
      <p:sp>
        <p:nvSpPr>
          <p:cNvPr id="4" name="Slide Number Placeholder 3">
            <a:extLst>
              <a:ext uri="{FF2B5EF4-FFF2-40B4-BE49-F238E27FC236}">
                <a16:creationId xmlns:a16="http://schemas.microsoft.com/office/drawing/2014/main" id="{F2EE5766-ABC8-E5D9-FE4A-BCAA15545F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8361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23065-8D14-CC80-3D8C-6EB740CDF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58AE3-93E0-C920-957D-C5FC1852D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2D95B-C41A-846A-C402-232211C0FC1D}"/>
              </a:ext>
            </a:extLst>
          </p:cNvPr>
          <p:cNvSpPr>
            <a:spLocks noGrp="1"/>
          </p:cNvSpPr>
          <p:nvPr>
            <p:ph type="body" idx="1"/>
          </p:nvPr>
        </p:nvSpPr>
        <p:spPr/>
        <p:txBody>
          <a:bodyPr/>
          <a:lstStyle/>
          <a:p>
            <a:r>
              <a:rPr lang="en-US"/>
              <a:t>Going to start with the difference between WiM and WiMEF</a:t>
            </a:r>
          </a:p>
          <a:p>
            <a:r>
              <a:rPr lang="en-US"/>
              <a:t>.</a:t>
            </a:r>
          </a:p>
          <a:p>
            <a:r>
              <a:rPr lang="en-US"/>
              <a:t>Both are nonprofits – WiM is a c6 which is a member-based nonprofit that exists to advance a specific industry, trade, or group.</a:t>
            </a:r>
          </a:p>
          <a:p>
            <a:endParaRPr lang="en-US"/>
          </a:p>
          <a:p>
            <a:r>
              <a:rPr lang="en-US"/>
              <a:t>WiMEF is a c3, which is a charitable organization committed to the public good, just like your church or the foodbank; and just like them, we rely on grants, gifts, and donations to do our charitable work. In our case, it’s education and professional development for women who work in manufacturing. We provide services to more than 8,000 women each year.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Both WiM and WiMEF can accept donations. All chapters operate under WiM’s tax id. that’s how all of you are able to host fundraisers, events, get sponsors. It’s just that those donations using WiM’s tax id are not tax deductible because it is not a charitable gift. Conversely, anyone who contributes to WiMEF, is eligible to receive a tax deduction for their contribution because it is a charitable gift. And, you can ONLY offer tax deductions for contributions to charitable causes – So if you’re using WiMEF’s tax id to raise money, then the money has to go to WiMEF. We’ll talk a little more about that on the next slide. But you can’t have a fundraiser using WiMEF’s charitable tax id and then use those funds to pay for anything other than the stated purpose of those funds – supporting WiMEF.</a:t>
            </a:r>
          </a:p>
          <a:p>
            <a:endParaRPr lang="en-US"/>
          </a:p>
          <a:p>
            <a:r>
              <a:rPr lang="en-US"/>
              <a:t>Any charitable gift that qualifies for a tax deduction must meet IRS guidelines. It may sound complicated, but it’s not, once you know the rules, and that’s why we’re here – to help navigate that. Also, you see this every day when you attend events and fundraisers, or get a thank you letter for a contribution. So you’re more familiar with this than you might thing – it’s just we’re showing you this from the other side.</a:t>
            </a:r>
          </a:p>
          <a:p>
            <a:endParaRPr lang="en-US"/>
          </a:p>
          <a:p>
            <a:endParaRPr lang="en-US"/>
          </a:p>
          <a:p>
            <a:r>
              <a:rPr lang="en-US"/>
              <a:t>Regardless of whether you fundraise through WiM or WiMEF Tax ide, ALL fundraising you do should be for the purposes that directly serve WiM’s mission and members – this is from the chapter handbook which states: As a 501-(c)(6) non-profit organization, WiM and its chapters exist to further our mission and to support members of the association.  Goes on to say that fundraising should be prioritized for purposes that directly serve WiM’s mission and members.</a:t>
            </a:r>
          </a:p>
          <a:p>
            <a:endParaRPr lang="en-US"/>
          </a:p>
          <a:p>
            <a:r>
              <a:rPr lang="en-US"/>
              <a:t>Let’s talk about a simple example: A spaghetti dinner.</a:t>
            </a:r>
          </a:p>
        </p:txBody>
      </p:sp>
      <p:sp>
        <p:nvSpPr>
          <p:cNvPr id="4" name="Slide Number Placeholder 3">
            <a:extLst>
              <a:ext uri="{FF2B5EF4-FFF2-40B4-BE49-F238E27FC236}">
                <a16:creationId xmlns:a16="http://schemas.microsoft.com/office/drawing/2014/main" id="{DCFACECB-7539-2747-A109-85B641F985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4090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7457-85A8-90D9-7900-060D81026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EE76C-A4E8-1AE0-E844-7E807F1A8B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A1BD6-DC80-24EE-572B-F22C377539B6}"/>
              </a:ext>
            </a:extLst>
          </p:cNvPr>
          <p:cNvSpPr>
            <a:spLocks noGrp="1"/>
          </p:cNvSpPr>
          <p:nvPr>
            <p:ph type="body" idx="1"/>
          </p:nvPr>
        </p:nvSpPr>
        <p:spPr/>
        <p:txBody>
          <a:bodyPr/>
          <a:lstStyle/>
          <a:p>
            <a:r>
              <a:rPr lang="en-US"/>
              <a:t>All of these rules are to provide clarity and transparency to the donor – Have you ever donated to a cause and then found out that very little of the money went to the people or cause you thought you were supporting? </a:t>
            </a:r>
          </a:p>
          <a:p>
            <a:endParaRPr lang="en-US"/>
          </a:p>
          <a:p>
            <a:r>
              <a:rPr lang="en-US"/>
              <a:t>You need to account for the fair market value of goods or services received.</a:t>
            </a:r>
          </a:p>
          <a:p>
            <a:r>
              <a:rPr lang="en-US"/>
              <a:t>This is because claiming a deduction means they made the gift for charitable purposes; but if they get a meal or a round of golf, the cost of that meal or that round are not charitable because they received something in return. Only the part of their contribution that is NOT the meal or the round of golf is donated. The rest of their contribution was used to cover the cost of that meal.</a:t>
            </a:r>
          </a:p>
          <a:p>
            <a:endParaRPr lang="en-US"/>
          </a:p>
          <a:p>
            <a:r>
              <a:rPr lang="en-US"/>
              <a:t>Proceeds benefit vs 100% of ticket benefits</a:t>
            </a:r>
          </a:p>
          <a:p>
            <a:endParaRPr lang="en-US"/>
          </a:p>
          <a:p>
            <a:r>
              <a:rPr lang="en-US"/>
              <a:t>WiM Chapters are permitted to co-host, cross-promote, and otherwise collaborate with external organizations whose mission aligns with WiM’s mission to support, promote and inspire women who have chosen a career in manufacturing. However, before a chapter can commit to fundraising for an external organization, they must submit the details of the organization and proposed donation via the Chapter External Fundraising Proposal Form for approval. This form will be sent to WiM National and should be completed at least twelve (12) weeks ahead of the proposed event, program, or other activity. </a:t>
            </a:r>
          </a:p>
          <a:p>
            <a:endParaRPr lang="en-US"/>
          </a:p>
          <a:p>
            <a:r>
              <a:rPr lang="en-US"/>
              <a:t>As a 501-(c)(6) non-profit organization, WiM and its chapters exist to further our mission and to support members of the association. As such, revenue recognized by WiM and its chapters should be prioritized for purposes that directly serve our mission and members. </a:t>
            </a:r>
          </a:p>
          <a:p>
            <a:endParaRPr lang="en-US"/>
          </a:p>
          <a:p>
            <a:r>
              <a:rPr lang="en-US"/>
              <a:t>With this in mind, WiM Chapters may not contribute or donate more than 25% of the total revenue for any event, program, or other activity to an external organization or non-profit. Additionally, donations to external organizations or non-profits cannot exceed 25% of the chapter’s available funds at the time the donation is made. Fundraising for the WiM Education Foundation (WiMEF) Each WiM Chapter is required to generate at least $250.00 in donations per fiscal year to benefit the WiM Education Foundation (WiMEF).  Chapters are approved to utilize the following tactics to fundraise for the WiMEF: • Donating proceeds from chapter events. • Direct donations from the chapter itself. • Soliciting unrestricted donations made via the chapter’s unique donation page on the WiMEF website. All chapter donation pages can be found here. Any other fundraising activity besides what is listed above, including but not limited to grant funding opportunities, raffles, silent auctions, etc. , that would benefit the WiMEF must be approved by the Executive Director of the WiMEF prior to the event or activity being scheduled. To request approval, chapters must submit the Chapter WiMEF Fundraising Approval Form at least twelve (12) weeks before the event or activity will take place. Please note that this approval process is required, and the cooperation of our chapters is essential. As the WiMEF is an IRS recognized 501-(c)(3) nonprofit organization, the organization is held to certain standards by the IRS; by extension, any entity using the WiMEF’s tax filing status for fundraising or programmatic purposes needs to adhere to those standards. Grant Funding For the WiMEF </a:t>
            </a:r>
          </a:p>
        </p:txBody>
      </p:sp>
      <p:sp>
        <p:nvSpPr>
          <p:cNvPr id="4" name="Slide Number Placeholder 3">
            <a:extLst>
              <a:ext uri="{FF2B5EF4-FFF2-40B4-BE49-F238E27FC236}">
                <a16:creationId xmlns:a16="http://schemas.microsoft.com/office/drawing/2014/main" id="{AB8E26FB-4274-E45B-1836-39A7722BF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8156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24A7-3D19-9C6A-771B-D948DA9E6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AFC22-9705-8560-3FC4-AEF3A7189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246CE-7D01-5B03-7512-5B0B122E1E13}"/>
              </a:ext>
            </a:extLst>
          </p:cNvPr>
          <p:cNvSpPr>
            <a:spLocks noGrp="1"/>
          </p:cNvSpPr>
          <p:nvPr>
            <p:ph type="body" idx="1"/>
          </p:nvPr>
        </p:nvSpPr>
        <p:spPr/>
        <p:txBody>
          <a:bodyPr/>
          <a:lstStyle/>
          <a:p>
            <a:r>
              <a:rPr lang="en-US"/>
              <a:t>Chapter Contributions</a:t>
            </a:r>
          </a:p>
          <a:p>
            <a:r>
              <a:rPr lang="en-US"/>
              <a:t>Online: https://www.wimef.org/products/wim-chapter-donations</a:t>
            </a:r>
          </a:p>
          <a:p>
            <a:r>
              <a:rPr lang="en-US"/>
              <a:t>Contact mdefrancisis@womeninmfg.org to transfer funds</a:t>
            </a:r>
          </a:p>
        </p:txBody>
      </p:sp>
      <p:sp>
        <p:nvSpPr>
          <p:cNvPr id="4" name="Slide Number Placeholder 3">
            <a:extLst>
              <a:ext uri="{FF2B5EF4-FFF2-40B4-BE49-F238E27FC236}">
                <a16:creationId xmlns:a16="http://schemas.microsoft.com/office/drawing/2014/main" id="{D89F7F57-5B19-32BC-5D48-F2163F412B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19BB3-B0AD-454D-9D9F-CF12399E17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5320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Audrey</a:t>
            </a:r>
          </a:p>
        </p:txBody>
      </p:sp>
      <p:sp>
        <p:nvSpPr>
          <p:cNvPr id="4" name="Slide Number Placeholder 3"/>
          <p:cNvSpPr>
            <a:spLocks noGrp="1"/>
          </p:cNvSpPr>
          <p:nvPr>
            <p:ph type="sldNum" sz="quarter" idx="5"/>
          </p:nvPr>
        </p:nvSpPr>
        <p:spPr/>
        <p:txBody>
          <a:bodyPr/>
          <a:lstStyle/>
          <a:p>
            <a:fld id="{58259241-BDAB-4DB7-B3AD-2115740483DE}" type="slidenum">
              <a:rPr lang="en-US" smtClean="0"/>
              <a:t>28</a:t>
            </a:fld>
            <a:endParaRPr lang="en-US"/>
          </a:p>
        </p:txBody>
      </p:sp>
    </p:spTree>
    <p:extLst>
      <p:ext uri="{BB962C8B-B14F-4D97-AF65-F5344CB8AC3E}">
        <p14:creationId xmlns:p14="http://schemas.microsoft.com/office/powerpoint/2010/main" val="1443930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3630D-E2A8-4BEE-7F85-BC62FEE95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ACBBB-FDB3-0F8F-A1B4-57CC53C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78184-37E0-AF66-375B-393A7B114A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cs typeface="Calibri"/>
              </a:rPr>
              <a:t>Audrey send FU to events team to ask for reception update.</a:t>
            </a:r>
          </a:p>
          <a:p>
            <a:pPr>
              <a:defRPr/>
            </a:pPr>
            <a:endParaRPr lang="en-US">
              <a:solidFill>
                <a:srgbClr val="000000"/>
              </a:solidFill>
              <a:ea typeface="Calibri"/>
              <a:cs typeface="Calibri"/>
            </a:endParaRPr>
          </a:p>
          <a:p>
            <a:pPr>
              <a:defRPr/>
            </a:pPr>
            <a:r>
              <a:rPr lang="en-US">
                <a:solidFill>
                  <a:srgbClr val="000000"/>
                </a:solidFill>
                <a:ea typeface="Calibri"/>
                <a:cs typeface="Calibri"/>
              </a:rPr>
              <a:t>Here is the marketing toolkit to share with chapter leaders:</a:t>
            </a:r>
          </a:p>
        </p:txBody>
      </p:sp>
      <p:sp>
        <p:nvSpPr>
          <p:cNvPr id="4" name="Slide Number Placeholder 3">
            <a:extLst>
              <a:ext uri="{FF2B5EF4-FFF2-40B4-BE49-F238E27FC236}">
                <a16:creationId xmlns:a16="http://schemas.microsoft.com/office/drawing/2014/main" id="{C5B764E3-6486-5299-8BA3-F8357D65A8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433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 </a:t>
            </a:r>
          </a:p>
          <a:p>
            <a:endParaRPr lang="en-US"/>
          </a:p>
          <a:p>
            <a:r>
              <a:rPr lang="en-US"/>
              <a:t>Register Here: https://www.womeninmanufacturing.org/wim-chapters-chapter-leader-community-chats</a:t>
            </a:r>
          </a:p>
          <a:p>
            <a:endParaRPr lang="en-US"/>
          </a:p>
          <a:p>
            <a:r>
              <a:rPr lang="en-US"/>
              <a:t>Feedback Survey: https://womeninmfg.wufoo.com/forms/x1in0r310h5cjqn/</a:t>
            </a:r>
          </a:p>
        </p:txBody>
      </p:sp>
      <p:sp>
        <p:nvSpPr>
          <p:cNvPr id="4" name="Slide Number Placeholder 3"/>
          <p:cNvSpPr>
            <a:spLocks noGrp="1"/>
          </p:cNvSpPr>
          <p:nvPr>
            <p:ph type="sldNum" sz="quarter" idx="5"/>
          </p:nvPr>
        </p:nvSpPr>
        <p:spPr/>
        <p:txBody>
          <a:bodyPr/>
          <a:lstStyle/>
          <a:p>
            <a:fld id="{24E0ED98-1675-4F62-9E77-B911C6B84A27}" type="slidenum">
              <a:rPr lang="en-US" smtClean="0"/>
              <a:t>30</a:t>
            </a:fld>
            <a:endParaRPr lang="en-US"/>
          </a:p>
        </p:txBody>
      </p:sp>
    </p:spTree>
    <p:extLst>
      <p:ext uri="{BB962C8B-B14F-4D97-AF65-F5344CB8AC3E}">
        <p14:creationId xmlns:p14="http://schemas.microsoft.com/office/powerpoint/2010/main" val="116426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Audrey</a:t>
            </a:r>
          </a:p>
        </p:txBody>
      </p:sp>
      <p:sp>
        <p:nvSpPr>
          <p:cNvPr id="4" name="Slide Number Placeholder 3"/>
          <p:cNvSpPr>
            <a:spLocks noGrp="1"/>
          </p:cNvSpPr>
          <p:nvPr>
            <p:ph type="sldNum" sz="quarter" idx="5"/>
          </p:nvPr>
        </p:nvSpPr>
        <p:spPr/>
        <p:txBody>
          <a:bodyPr/>
          <a:lstStyle/>
          <a:p>
            <a:fld id="{58259241-BDAB-4DB7-B3AD-2115740483DE}" type="slidenum">
              <a:rPr lang="en-US" smtClean="0"/>
              <a:t>3</a:t>
            </a:fld>
            <a:endParaRPr lang="en-US"/>
          </a:p>
        </p:txBody>
      </p:sp>
    </p:spTree>
    <p:extLst>
      <p:ext uri="{BB962C8B-B14F-4D97-AF65-F5344CB8AC3E}">
        <p14:creationId xmlns:p14="http://schemas.microsoft.com/office/powerpoint/2010/main" val="3196494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7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Audrey</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69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D631-C542-D33E-0526-F0C55EDD3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8C855-BB92-136D-9077-BE76B1A09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AE327-B12D-6F03-090E-B93AB670B312}"/>
              </a:ext>
            </a:extLst>
          </p:cNvPr>
          <p:cNvSpPr>
            <a:spLocks noGrp="1"/>
          </p:cNvSpPr>
          <p:nvPr>
            <p:ph type="body" idx="1"/>
          </p:nvPr>
        </p:nvSpPr>
        <p:spPr/>
        <p:txBody>
          <a:bodyPr/>
          <a:lstStyle/>
          <a:p>
            <a:r>
              <a:rPr lang="en-US"/>
              <a:t>Audrey</a:t>
            </a:r>
          </a:p>
          <a:p>
            <a:r>
              <a:rPr lang="en-US"/>
              <a:t>Link to Video: https://www.youtube.com/watch?v=bqStJJoM0gc</a:t>
            </a:r>
          </a:p>
        </p:txBody>
      </p:sp>
      <p:sp>
        <p:nvSpPr>
          <p:cNvPr id="4" name="Slide Number Placeholder 3">
            <a:extLst>
              <a:ext uri="{FF2B5EF4-FFF2-40B4-BE49-F238E27FC236}">
                <a16:creationId xmlns:a16="http://schemas.microsoft.com/office/drawing/2014/main" id="{BF6D8E10-74FD-09CB-3E91-8D8F6AB54B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50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8D115-419E-0FDF-B0F6-1A1CD8AE8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158B8-0A46-0401-F4FD-BA6426B1C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80232-66A6-C7DB-AD86-25601C40CE7E}"/>
              </a:ext>
            </a:extLst>
          </p:cNvPr>
          <p:cNvSpPr>
            <a:spLocks noGrp="1"/>
          </p:cNvSpPr>
          <p:nvPr>
            <p:ph type="body" idx="1"/>
          </p:nvPr>
        </p:nvSpPr>
        <p:spPr/>
        <p:txBody>
          <a:bodyPr/>
          <a:lstStyle/>
          <a:p>
            <a:r>
              <a:rPr lang="en-US">
                <a:ea typeface="Calibri"/>
                <a:cs typeface="Calibri"/>
              </a:rPr>
              <a:t>Audrey</a:t>
            </a:r>
          </a:p>
          <a:p>
            <a:r>
              <a:rPr lang="en-US"/>
              <a:t>https://womeninmfg.myshopify.com/</a:t>
            </a:r>
            <a:endParaRPr lang="en-US">
              <a:ea typeface="Calibri"/>
              <a:cs typeface="Calibri"/>
            </a:endParaRPr>
          </a:p>
        </p:txBody>
      </p:sp>
      <p:sp>
        <p:nvSpPr>
          <p:cNvPr id="4" name="Slide Number Placeholder 3">
            <a:extLst>
              <a:ext uri="{FF2B5EF4-FFF2-40B4-BE49-F238E27FC236}">
                <a16:creationId xmlns:a16="http://schemas.microsoft.com/office/drawing/2014/main" id="{D36F28A9-8DBF-D211-7EC2-3009E413FE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7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8F80-9305-4456-CDC7-D196C7A40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1AAD-5440-D027-A1C0-4C7901E46D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FB964-E719-7B49-3752-BFE1BFC33AE1}"/>
              </a:ext>
            </a:extLst>
          </p:cNvPr>
          <p:cNvSpPr>
            <a:spLocks noGrp="1"/>
          </p:cNvSpPr>
          <p:nvPr>
            <p:ph type="body" idx="1"/>
          </p:nvPr>
        </p:nvSpPr>
        <p:spPr/>
        <p:txBody>
          <a:bodyPr/>
          <a:lstStyle/>
          <a:p>
            <a:r>
              <a:rPr lang="en-US">
                <a:ea typeface="Calibri"/>
                <a:cs typeface="Calibri"/>
              </a:rPr>
              <a:t>Audrey</a:t>
            </a:r>
            <a:endParaRPr lang="en-US"/>
          </a:p>
        </p:txBody>
      </p:sp>
      <p:sp>
        <p:nvSpPr>
          <p:cNvPr id="4" name="Slide Number Placeholder 3">
            <a:extLst>
              <a:ext uri="{FF2B5EF4-FFF2-40B4-BE49-F238E27FC236}">
                <a16:creationId xmlns:a16="http://schemas.microsoft.com/office/drawing/2014/main" id="{0BE40FB6-4732-09A4-5702-A9F7427CBF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60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India</a:t>
            </a:r>
          </a:p>
        </p:txBody>
      </p:sp>
      <p:sp>
        <p:nvSpPr>
          <p:cNvPr id="4" name="Slide Number Placeholder 3"/>
          <p:cNvSpPr>
            <a:spLocks noGrp="1"/>
          </p:cNvSpPr>
          <p:nvPr>
            <p:ph type="sldNum" sz="quarter" idx="5"/>
          </p:nvPr>
        </p:nvSpPr>
        <p:spPr/>
        <p:txBody>
          <a:bodyPr/>
          <a:lstStyle/>
          <a:p>
            <a:fld id="{58259241-BDAB-4DB7-B3AD-2115740483DE}" type="slidenum">
              <a:rPr lang="en-US" smtClean="0"/>
              <a:t>8</a:t>
            </a:fld>
            <a:endParaRPr lang="en-US"/>
          </a:p>
        </p:txBody>
      </p:sp>
    </p:spTree>
    <p:extLst>
      <p:ext uri="{BB962C8B-B14F-4D97-AF65-F5344CB8AC3E}">
        <p14:creationId xmlns:p14="http://schemas.microsoft.com/office/powerpoint/2010/main" val="101957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DF520-2696-337F-FBDF-DF07452BE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47165-BF3A-64B1-74A4-6DEA7C899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E01C5-170A-1AFA-A879-26934D13AB4F}"/>
              </a:ext>
            </a:extLst>
          </p:cNvPr>
          <p:cNvSpPr>
            <a:spLocks noGrp="1"/>
          </p:cNvSpPr>
          <p:nvPr>
            <p:ph type="body" idx="1"/>
          </p:nvPr>
        </p:nvSpPr>
        <p:spPr/>
        <p:txBody>
          <a:bodyPr/>
          <a:lstStyle/>
          <a:p>
            <a:r>
              <a:rPr lang="en-US"/>
              <a:t>India</a:t>
            </a:r>
          </a:p>
        </p:txBody>
      </p:sp>
      <p:sp>
        <p:nvSpPr>
          <p:cNvPr id="4" name="Slide Number Placeholder 3">
            <a:extLst>
              <a:ext uri="{FF2B5EF4-FFF2-40B4-BE49-F238E27FC236}">
                <a16:creationId xmlns:a16="http://schemas.microsoft.com/office/drawing/2014/main" id="{FD3FCD34-8856-64CA-E7B8-ED188BC477F8}"/>
              </a:ext>
            </a:extLst>
          </p:cNvPr>
          <p:cNvSpPr>
            <a:spLocks noGrp="1"/>
          </p:cNvSpPr>
          <p:nvPr>
            <p:ph type="sldNum" sz="quarter" idx="5"/>
          </p:nvPr>
        </p:nvSpPr>
        <p:spPr/>
        <p:txBody>
          <a:bodyPr/>
          <a:lstStyle/>
          <a:p>
            <a:fld id="{58259241-BDAB-4DB7-B3AD-2115740483DE}" type="slidenum">
              <a:rPr lang="en-US" smtClean="0"/>
              <a:t>9</a:t>
            </a:fld>
            <a:endParaRPr lang="en-US"/>
          </a:p>
        </p:txBody>
      </p:sp>
    </p:spTree>
    <p:extLst>
      <p:ext uri="{BB962C8B-B14F-4D97-AF65-F5344CB8AC3E}">
        <p14:creationId xmlns:p14="http://schemas.microsoft.com/office/powerpoint/2010/main" val="415520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82141" y="1997365"/>
            <a:ext cx="12640628" cy="2215991"/>
          </a:xfrm>
          <a:prstGeom prst="rect">
            <a:avLst/>
          </a:prstGeom>
        </p:spPr>
        <p:txBody>
          <a:bodyPr wrap="square" lIns="0" tIns="0" rIns="0" bIns="0">
            <a:spAutoFit/>
          </a:bodyPr>
          <a:lstStyle>
            <a:lvl1pPr>
              <a:defRPr sz="14400" b="1" i="0">
                <a:solidFill>
                  <a:schemeClr val="bg1"/>
                </a:solidFill>
                <a:latin typeface="Arial"/>
                <a:cs typeface="Arial"/>
              </a:defRPr>
            </a:lvl1pPr>
          </a:lstStyle>
          <a:p>
            <a:endParaRPr/>
          </a:p>
        </p:txBody>
      </p:sp>
      <p:sp>
        <p:nvSpPr>
          <p:cNvPr id="3" name="Holder 3"/>
          <p:cNvSpPr>
            <a:spLocks noGrp="1"/>
          </p:cNvSpPr>
          <p:nvPr>
            <p:ph type="subTitle" idx="4"/>
          </p:nvPr>
        </p:nvSpPr>
        <p:spPr>
          <a:xfrm>
            <a:off x="1282141" y="5299634"/>
            <a:ext cx="11918633" cy="1384995"/>
          </a:xfrm>
          <a:prstGeom prst="rect">
            <a:avLst/>
          </a:prstGeom>
        </p:spPr>
        <p:txBody>
          <a:bodyPr wrap="square" lIns="0" tIns="0" rIns="0" bIns="0">
            <a:spAutoFit/>
          </a:bodyPr>
          <a:lstStyle>
            <a:lvl1pPr>
              <a:defRPr sz="9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252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3E39-2B50-3A54-4D40-85323B74B1C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A1C9F2B-4A25-FA08-08CF-67C3B216E235}"/>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0B57363C-478A-9C03-D1D6-6ABE8A1427D8}"/>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5" name="Footer Placeholder 4">
            <a:extLst>
              <a:ext uri="{FF2B5EF4-FFF2-40B4-BE49-F238E27FC236}">
                <a16:creationId xmlns:a16="http://schemas.microsoft.com/office/drawing/2014/main" id="{13D192B5-3A2F-EF99-44C2-72B944635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0BA94-B4E2-5587-DEF2-46AF3835AB82}"/>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123483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AAC5-C2BC-B75C-980D-49ACCB5C3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54C5E-F3BF-4901-E0C2-127D60F62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3F3A6-4368-A633-87C8-0B32AEF9D33A}"/>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5" name="Footer Placeholder 4">
            <a:extLst>
              <a:ext uri="{FF2B5EF4-FFF2-40B4-BE49-F238E27FC236}">
                <a16:creationId xmlns:a16="http://schemas.microsoft.com/office/drawing/2014/main" id="{F6F0A478-3462-CDF7-161B-7B88C89B1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C4A81-08A4-EE38-E517-AB270C0510C7}"/>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3662798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4F31-10A8-BBB7-DCF9-933AB760FFA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957CBE05-260C-0F3A-1440-FFF8C4761013}"/>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08366A-01A0-3409-FDC7-035E39B10FDF}"/>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5" name="Footer Placeholder 4">
            <a:extLst>
              <a:ext uri="{FF2B5EF4-FFF2-40B4-BE49-F238E27FC236}">
                <a16:creationId xmlns:a16="http://schemas.microsoft.com/office/drawing/2014/main" id="{BB4EC04C-B1C7-3B29-E3CF-510E7DBCC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7B8F9-7648-0CB6-8C6E-A34AEECB6CF5}"/>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130295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B26A-B279-3B29-5284-28D6C50FC6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6BBE95-2B9D-E04B-BDBE-D5F5ED923FB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55E34-C225-F5C2-8EA4-D53C0BAFE950}"/>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FD86FD-1A92-C5A9-028F-A798EB051467}"/>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6" name="Footer Placeholder 5">
            <a:extLst>
              <a:ext uri="{FF2B5EF4-FFF2-40B4-BE49-F238E27FC236}">
                <a16:creationId xmlns:a16="http://schemas.microsoft.com/office/drawing/2014/main" id="{3AAB5C89-654F-2DF3-67F0-3AF4CDA42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5DB641-B9A9-067E-9F48-21FE83AC803B}"/>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63092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216E-0B0F-C972-6F37-EE4024DA452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7690CE-33A6-6D0F-4F69-7F53D7025D2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9BD0F-49F3-5ABB-3B25-B49F0D478FA1}"/>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C6BF84-D505-FCAB-8A00-24EB338D12F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56D39-0ABD-E521-5F61-A88258779AD2}"/>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F3325-6F96-6B02-81F5-A917367604EF}"/>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8" name="Footer Placeholder 7">
            <a:extLst>
              <a:ext uri="{FF2B5EF4-FFF2-40B4-BE49-F238E27FC236}">
                <a16:creationId xmlns:a16="http://schemas.microsoft.com/office/drawing/2014/main" id="{7880A111-177A-4398-0E99-BF7B87D4E7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53E5FB-6065-CC7D-5037-B15036635B0D}"/>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126776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05DB-F984-FB0A-4075-6BCEBDDB22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BF191-1AEE-1D1B-4B30-9FF3B486D506}"/>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4" name="Footer Placeholder 3">
            <a:extLst>
              <a:ext uri="{FF2B5EF4-FFF2-40B4-BE49-F238E27FC236}">
                <a16:creationId xmlns:a16="http://schemas.microsoft.com/office/drawing/2014/main" id="{CC87AC77-C932-BABE-FE04-F0637B903C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6CD88-C0F7-5C52-B842-4553F7CEAD5E}"/>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2359071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97D1AF-89D2-9A8B-1F19-BE487FDEA663}"/>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3" name="Footer Placeholder 2">
            <a:extLst>
              <a:ext uri="{FF2B5EF4-FFF2-40B4-BE49-F238E27FC236}">
                <a16:creationId xmlns:a16="http://schemas.microsoft.com/office/drawing/2014/main" id="{B500AC27-DEDA-ED41-6EC4-8F722D6B5E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DFD7A-998D-222D-3881-EDEF9263F6FB}"/>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183816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DD86-D2B6-41FF-238A-4B632DEF42A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F4E5895-D381-D9A2-A155-5D336F368E2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6F694E-B6BA-DC14-CDBC-47D374267DD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1B5C4DA-B61C-1089-034E-3015CE19A9A4}"/>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6" name="Footer Placeholder 5">
            <a:extLst>
              <a:ext uri="{FF2B5EF4-FFF2-40B4-BE49-F238E27FC236}">
                <a16:creationId xmlns:a16="http://schemas.microsoft.com/office/drawing/2014/main" id="{49CB4B92-DDEB-F360-9CBF-7B063CB2C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147A9-0198-C2AD-67B8-C28E77956209}"/>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45473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352D-AF50-C01B-CAF7-C75C0C4FE80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72C0950-9731-3B9F-ABEE-8926FFA72D9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93BFC316-18B6-5BDA-9424-8455382E2FA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F43C852-A09C-F521-2C11-B463DCE05746}"/>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6" name="Footer Placeholder 5">
            <a:extLst>
              <a:ext uri="{FF2B5EF4-FFF2-40B4-BE49-F238E27FC236}">
                <a16:creationId xmlns:a16="http://schemas.microsoft.com/office/drawing/2014/main" id="{D8F6A516-05A9-C7FD-E0FA-91FA5AC4F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B61C8-69C7-BCEB-541C-034F2EDFF979}"/>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330103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75BB-B60C-AD3B-FFF4-E91930ADD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FFB114-0942-FD09-A86F-B84577E22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577C3-85D2-5683-B877-DDE83FC64D10}"/>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5" name="Footer Placeholder 4">
            <a:extLst>
              <a:ext uri="{FF2B5EF4-FFF2-40B4-BE49-F238E27FC236}">
                <a16:creationId xmlns:a16="http://schemas.microsoft.com/office/drawing/2014/main" id="{339AA7AA-84F0-C431-0A88-1D84BF99F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8F01-0759-76CA-9303-7AE6190E154A}"/>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3357542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CF05A-184B-26F1-C10C-388130C8627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C347D-55CC-70D6-870F-457BC98C71D6}"/>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06C91-AEDF-DF6A-4B0E-E604B4B68A91}"/>
              </a:ext>
            </a:extLst>
          </p:cNvPr>
          <p:cNvSpPr>
            <a:spLocks noGrp="1"/>
          </p:cNvSpPr>
          <p:nvPr>
            <p:ph type="dt" sz="half" idx="10"/>
          </p:nvPr>
        </p:nvSpPr>
        <p:spPr/>
        <p:txBody>
          <a:bodyPr/>
          <a:lstStyle/>
          <a:p>
            <a:fld id="{FEF1CCF0-72C6-45FD-8FB3-C02CE6FD5B61}" type="datetimeFigureOut">
              <a:rPr lang="en-US" smtClean="0"/>
              <a:t>7/17/2025</a:t>
            </a:fld>
            <a:endParaRPr lang="en-US"/>
          </a:p>
        </p:txBody>
      </p:sp>
      <p:sp>
        <p:nvSpPr>
          <p:cNvPr id="5" name="Footer Placeholder 4">
            <a:extLst>
              <a:ext uri="{FF2B5EF4-FFF2-40B4-BE49-F238E27FC236}">
                <a16:creationId xmlns:a16="http://schemas.microsoft.com/office/drawing/2014/main" id="{011538A8-C0A7-8C4A-026B-73739E297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8CA93-E5E5-3968-DB6E-EB8AA28E80C3}"/>
              </a:ext>
            </a:extLst>
          </p:cNvPr>
          <p:cNvSpPr>
            <a:spLocks noGrp="1"/>
          </p:cNvSpPr>
          <p:nvPr>
            <p:ph type="sldNum" sz="quarter" idx="12"/>
          </p:nvPr>
        </p:nvSpPr>
        <p:spPr/>
        <p:txBody>
          <a:bodyPr/>
          <a:lstStyle/>
          <a:p>
            <a:fld id="{65178AF1-EB9B-4DD8-8608-CF21B88E33DB}" type="slidenum">
              <a:rPr lang="en-US" smtClean="0"/>
              <a:t>‹#›</a:t>
            </a:fld>
            <a:endParaRPr lang="en-US"/>
          </a:p>
        </p:txBody>
      </p:sp>
    </p:spTree>
    <p:extLst>
      <p:ext uri="{BB962C8B-B14F-4D97-AF65-F5344CB8AC3E}">
        <p14:creationId xmlns:p14="http://schemas.microsoft.com/office/powerpoint/2010/main" val="282661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FCAC2-1990-80E4-B4FB-4704D5968AA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9A733-7CF2-A92E-F6C7-3CFDA17C0AE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EEFF3-EA63-291C-2830-B4E88887F47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FEF1CCF0-72C6-45FD-8FB3-C02CE6FD5B61}" type="datetimeFigureOut">
              <a:rPr lang="en-US" smtClean="0"/>
              <a:t>7/17/2025</a:t>
            </a:fld>
            <a:endParaRPr lang="en-US"/>
          </a:p>
        </p:txBody>
      </p:sp>
      <p:sp>
        <p:nvSpPr>
          <p:cNvPr id="5" name="Footer Placeholder 4">
            <a:extLst>
              <a:ext uri="{FF2B5EF4-FFF2-40B4-BE49-F238E27FC236}">
                <a16:creationId xmlns:a16="http://schemas.microsoft.com/office/drawing/2014/main" id="{3D8FEE83-A0E3-CF66-47AB-D1A0A8BA94F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B04CA8-4524-3B3E-EC83-C4CECBDAA20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5178AF1-EB9B-4DD8-8608-CF21B88E33DB}" type="slidenum">
              <a:rPr lang="en-US" smtClean="0"/>
              <a:t>‹#›</a:t>
            </a:fld>
            <a:endParaRPr lang="en-US"/>
          </a:p>
        </p:txBody>
      </p:sp>
    </p:spTree>
    <p:extLst>
      <p:ext uri="{BB962C8B-B14F-4D97-AF65-F5344CB8AC3E}">
        <p14:creationId xmlns:p14="http://schemas.microsoft.com/office/powerpoint/2010/main" val="1430536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mailto:alesnansky@womeninmfg.org" TargetMode="External"/><Relationship Id="rId3" Type="http://schemas.openxmlformats.org/officeDocument/2006/relationships/hyperlink" Target="mailto:chapters@womeninmfg.org" TargetMode="External"/><Relationship Id="rId7" Type="http://schemas.openxmlformats.org/officeDocument/2006/relationships/hyperlink" Target="mailto:mblackford@womeninmfg.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sponsorship@womeninmfg.org" TargetMode="External"/><Relationship Id="rId5" Type="http://schemas.openxmlformats.org/officeDocument/2006/relationships/hyperlink" Target="mailto:meetings@womeninmfg.org" TargetMode="External"/><Relationship Id="rId4" Type="http://schemas.openxmlformats.org/officeDocument/2006/relationships/hyperlink" Target="mailto:accounting@womeninmfg.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chapters@womeninmfg.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womeninmanufacturing.org/chapter-resources" TargetMode="External"/><Relationship Id="rId4" Type="http://schemas.openxmlformats.org/officeDocument/2006/relationships/hyperlink" Target="mailto:accounting@womeninmfg.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ymentnet.jpmorgan.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chapters@womeninmfg.org" TargetMode="External"/><Relationship Id="rId4" Type="http://schemas.openxmlformats.org/officeDocument/2006/relationships/hyperlink" Target="mailto:accounting@womeninmfg.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omeninmfg.wufoo.com/forms/knsidyu1skou5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7FFFCEC0_7990C80D.xml"/><Relationship Id="rId7" Type="http://schemas.openxmlformats.org/officeDocument/2006/relationships/hyperlink" Target="mailto:meetings@womeninmfg.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chapters@womeninmfg.org" TargetMode="External"/><Relationship Id="rId5" Type="http://schemas.openxmlformats.org/officeDocument/2006/relationships/hyperlink" Target="mailto:ltarcy@womeninmfg.org"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mailto:chapters@womeninmfg.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womeninmanufacturing.org/events/chapter-leader-community-chat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mailto:alesnansky@womeninmfg.org" TargetMode="External"/><Relationship Id="rId3" Type="http://schemas.openxmlformats.org/officeDocument/2006/relationships/hyperlink" Target="mailto:chapters@womeninmfg.org" TargetMode="External"/><Relationship Id="rId7" Type="http://schemas.openxmlformats.org/officeDocument/2006/relationships/hyperlink" Target="mailto:gmoore@womeninmfg.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sponsorship@womeninmfg.org" TargetMode="External"/><Relationship Id="rId5" Type="http://schemas.openxmlformats.org/officeDocument/2006/relationships/hyperlink" Target="mailto:meetings@womeninmfg.org" TargetMode="External"/><Relationship Id="rId4" Type="http://schemas.openxmlformats.org/officeDocument/2006/relationships/hyperlink" Target="mailto:accounting@womeninmfg.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bqStJJoM0gc?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 y="0"/>
            <a:ext cx="18284190" cy="10287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sz="2700"/>
          </a:p>
        </p:txBody>
      </p:sp>
      <p:sp>
        <p:nvSpPr>
          <p:cNvPr id="3" name="object 3"/>
          <p:cNvSpPr/>
          <p:nvPr/>
        </p:nvSpPr>
        <p:spPr>
          <a:xfrm>
            <a:off x="11311051" y="5689849"/>
            <a:ext cx="717233" cy="4597718"/>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sz="2700"/>
          </a:p>
        </p:txBody>
      </p:sp>
      <p:sp>
        <p:nvSpPr>
          <p:cNvPr id="4" name="object 4"/>
          <p:cNvSpPr/>
          <p:nvPr/>
        </p:nvSpPr>
        <p:spPr>
          <a:xfrm>
            <a:off x="6096765" y="6293198"/>
            <a:ext cx="4974906" cy="3993833"/>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sz="2700"/>
          </a:p>
        </p:txBody>
      </p:sp>
      <p:sp>
        <p:nvSpPr>
          <p:cNvPr id="5" name="object 5"/>
          <p:cNvSpPr/>
          <p:nvPr/>
        </p:nvSpPr>
        <p:spPr>
          <a:xfrm>
            <a:off x="12377266" y="6949865"/>
            <a:ext cx="5906453" cy="333756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sz="2700"/>
          </a:p>
        </p:txBody>
      </p:sp>
      <p:sp>
        <p:nvSpPr>
          <p:cNvPr id="6" name="object 6"/>
          <p:cNvSpPr/>
          <p:nvPr/>
        </p:nvSpPr>
        <p:spPr>
          <a:xfrm>
            <a:off x="2330177" y="8630965"/>
            <a:ext cx="23813" cy="970598"/>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sz="2700"/>
          </a:p>
        </p:txBody>
      </p:sp>
      <p:sp>
        <p:nvSpPr>
          <p:cNvPr id="7" name="object 7"/>
          <p:cNvSpPr/>
          <p:nvPr/>
        </p:nvSpPr>
        <p:spPr>
          <a:xfrm>
            <a:off x="2570234" y="8817529"/>
            <a:ext cx="3124022" cy="702920"/>
          </a:xfrm>
          <a:prstGeom prst="rect">
            <a:avLst/>
          </a:prstGeom>
          <a:blipFill>
            <a:blip r:embed="rId3" cstate="print"/>
            <a:stretch>
              <a:fillRect/>
            </a:stretch>
          </a:blipFill>
        </p:spPr>
        <p:txBody>
          <a:bodyPr wrap="square" lIns="0" tIns="0" rIns="0" bIns="0" rtlCol="0"/>
          <a:lstStyle/>
          <a:p>
            <a:endParaRPr sz="2700"/>
          </a:p>
        </p:txBody>
      </p:sp>
      <p:sp>
        <p:nvSpPr>
          <p:cNvPr id="8" name="object 8"/>
          <p:cNvSpPr/>
          <p:nvPr/>
        </p:nvSpPr>
        <p:spPr>
          <a:xfrm>
            <a:off x="685801" y="8832647"/>
            <a:ext cx="1439228" cy="5715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sz="2700"/>
          </a:p>
        </p:txBody>
      </p:sp>
      <p:sp>
        <p:nvSpPr>
          <p:cNvPr id="9" name="object 9"/>
          <p:cNvSpPr txBox="1">
            <a:spLocks noGrp="1"/>
          </p:cNvSpPr>
          <p:nvPr>
            <p:ph type="ctrTitle"/>
          </p:nvPr>
        </p:nvSpPr>
        <p:spPr>
          <a:xfrm>
            <a:off x="25923" y="1168778"/>
            <a:ext cx="18284190" cy="6574877"/>
          </a:xfrm>
          <a:prstGeom prst="rect">
            <a:avLst/>
          </a:prstGeom>
        </p:spPr>
        <p:txBody>
          <a:bodyPr vert="horz" wrap="square" lIns="0" tIns="19050" rIns="0" bIns="0" rtlCol="0" anchor="ctr">
            <a:spAutoFit/>
          </a:bodyPr>
          <a:lstStyle/>
          <a:p>
            <a:pPr marL="42863" marR="7620" indent="-953">
              <a:spcBef>
                <a:spcPts val="150"/>
              </a:spcBef>
            </a:pPr>
            <a:r>
              <a:rPr lang="en-US" sz="9900" spc="450">
                <a:latin typeface="Futura PT Bold" panose="020B0902020204020203" pitchFamily="34" charset="0"/>
              </a:rPr>
              <a:t>WiM CHAPTER LEADER</a:t>
            </a:r>
            <a:br>
              <a:rPr lang="en-US" sz="9900" spc="450">
                <a:latin typeface="Futura PT Bold" panose="020B0902020204020203" pitchFamily="34" charset="0"/>
              </a:rPr>
            </a:br>
            <a:r>
              <a:rPr lang="en-US" sz="9900" spc="450">
                <a:latin typeface="Futura PT Bold" panose="020B0902020204020203" pitchFamily="34" charset="0"/>
              </a:rPr>
              <a:t>COMMUNITY CHAT</a:t>
            </a:r>
            <a:br>
              <a:rPr lang="en-US" sz="9900" spc="450">
                <a:latin typeface="Futura PT Bold" panose="020B0902020204020203" pitchFamily="34" charset="0"/>
              </a:rPr>
            </a:br>
            <a:br>
              <a:rPr lang="en-US" sz="4200" spc="450">
                <a:latin typeface="Futura PT Bold" panose="020B0902020204020203" pitchFamily="34" charset="0"/>
              </a:rPr>
            </a:br>
            <a:r>
              <a:rPr lang="en-US" sz="4200" spc="450">
                <a:latin typeface="Futura PT Bold" panose="020B0902020204020203" pitchFamily="34" charset="0"/>
              </a:rPr>
              <a:t>July 17, 2025</a:t>
            </a:r>
            <a:br>
              <a:rPr lang="en-US" spc="450"/>
            </a:br>
            <a:endParaRPr spc="450">
              <a:latin typeface="Futura PT Bold" panose="020B090202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EE086-AE81-5755-F9D1-F17364F421C4}"/>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A486831B-D5FB-2838-B111-4FD9F072D259}"/>
              </a:ext>
            </a:extLst>
          </p:cNvPr>
          <p:cNvSpPr txBox="1">
            <a:spLocks noGrp="1"/>
          </p:cNvSpPr>
          <p:nvPr>
            <p:ph type="title"/>
          </p:nvPr>
        </p:nvSpPr>
        <p:spPr>
          <a:xfrm>
            <a:off x="457200" y="1344885"/>
            <a:ext cx="7949821" cy="757900"/>
          </a:xfrm>
          <a:prstGeom prst="rect">
            <a:avLst/>
          </a:prstGeom>
        </p:spPr>
        <p:txBody>
          <a:bodyPr vert="horz" wrap="square" lIns="0" tIns="19050" rIns="0" bIns="0" rtlCol="0" anchor="ctr">
            <a:spAutoFit/>
          </a:bodyPr>
          <a:lstStyle/>
          <a:p>
            <a:pPr marL="19050" marR="46673" algn="l">
              <a:spcBef>
                <a:spcPts val="150"/>
              </a:spcBef>
            </a:pPr>
            <a:r>
              <a:rPr lang="en-US" sz="2400" spc="-60">
                <a:solidFill>
                  <a:srgbClr val="455560"/>
                </a:solidFill>
                <a:highlight>
                  <a:srgbClr val="FFFF00"/>
                </a:highlight>
                <a:latin typeface="Futura Cyrillic Book" panose="020B0502020204020303" pitchFamily="34" charset="0"/>
                <a:cs typeface="Century Gothic"/>
              </a:rPr>
              <a:t>It is more important than ever that </a:t>
            </a:r>
            <a:r>
              <a:rPr lang="en-US" sz="2400" b="1" u="sng" spc="-60">
                <a:solidFill>
                  <a:srgbClr val="455560"/>
                </a:solidFill>
                <a:highlight>
                  <a:srgbClr val="FFFF00"/>
                </a:highlight>
                <a:latin typeface="Futura Cyrillic Book" panose="020B0502020204020303" pitchFamily="34" charset="0"/>
                <a:cs typeface="Century Gothic"/>
              </a:rPr>
              <a:t>ALL</a:t>
            </a:r>
            <a:r>
              <a:rPr lang="en-US" sz="2400" spc="-60">
                <a:solidFill>
                  <a:srgbClr val="455560"/>
                </a:solidFill>
                <a:highlight>
                  <a:srgbClr val="FFFF00"/>
                </a:highlight>
                <a:latin typeface="Futura Cyrillic Book" panose="020B0502020204020303" pitchFamily="34" charset="0"/>
                <a:cs typeface="Century Gothic"/>
              </a:rPr>
              <a:t> chapter-related inquires are sent to WiM’s shared inboxes (not Audrey directly)</a:t>
            </a:r>
          </a:p>
        </p:txBody>
      </p:sp>
      <p:sp>
        <p:nvSpPr>
          <p:cNvPr id="4" name="object 6">
            <a:extLst>
              <a:ext uri="{FF2B5EF4-FFF2-40B4-BE49-F238E27FC236}">
                <a16:creationId xmlns:a16="http://schemas.microsoft.com/office/drawing/2014/main" id="{F8031B62-0ED7-B580-9F8A-C09BF0FEE62A}"/>
              </a:ext>
            </a:extLst>
          </p:cNvPr>
          <p:cNvSpPr txBox="1"/>
          <p:nvPr/>
        </p:nvSpPr>
        <p:spPr>
          <a:xfrm>
            <a:off x="457200" y="2267236"/>
            <a:ext cx="8686800" cy="9156674"/>
          </a:xfrm>
          <a:prstGeom prst="rect">
            <a:avLst/>
          </a:prstGeom>
        </p:spPr>
        <p:txBody>
          <a:bodyPr vert="horz" wrap="square" lIns="0" tIns="19050" rIns="0" bIns="0" numCol="1" rtlCol="0">
            <a:spAutoFit/>
          </a:bodyPr>
          <a:lstStyle/>
          <a:p>
            <a:pPr marL="19050" marR="46673" defTabSz="1371600">
              <a:lnSpc>
                <a:spcPct val="150000"/>
              </a:lnSpc>
              <a:spcBef>
                <a:spcPts val="150"/>
              </a:spcBef>
              <a:defRPr/>
            </a:pPr>
            <a:r>
              <a:rPr lang="fr-FR" sz="3000" b="1">
                <a:solidFill>
                  <a:srgbClr val="455560"/>
                </a:solidFill>
                <a:highlight>
                  <a:srgbClr val="B3BC35"/>
                </a:highlight>
                <a:latin typeface="Futura Cyrillic Book" panose="020B0502020204020303" pitchFamily="34" charset="0"/>
                <a:cs typeface="Calibri" panose="020F0502020204030204" pitchFamily="34" charset="0"/>
                <a:hlinkClick r:id="rId3"/>
              </a:rPr>
              <a:t>chapters@womeninmfg.org</a:t>
            </a:r>
            <a:endParaRPr lang="fr-FR" sz="3000" b="1">
              <a:solidFill>
                <a:srgbClr val="455560"/>
              </a:solidFill>
              <a:highlight>
                <a:srgbClr val="B3BC35"/>
              </a:highlight>
              <a:latin typeface="Futura Cyrillic Book" panose="020B0502020204020303" pitchFamily="34" charset="0"/>
              <a:cs typeface="Calibri" panose="020F0502020204030204" pitchFamily="34" charset="0"/>
            </a:endParaRP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Updates for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pages,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emails or </a:t>
            </a:r>
            <a:r>
              <a:rPr lang="fr-FR" sz="2100" b="1" err="1">
                <a:solidFill>
                  <a:srgbClr val="455560"/>
                </a:solidFill>
                <a:latin typeface="Futura Cyrillic Book" panose="020B0502020204020303" pitchFamily="34" charset="0"/>
                <a:cs typeface="Calibri" panose="020F0502020204030204" pitchFamily="34" charset="0"/>
              </a:rPr>
              <a:t>any</a:t>
            </a:r>
            <a:r>
              <a:rPr lang="fr-FR" sz="2100" b="1">
                <a:solidFill>
                  <a:srgbClr val="455560"/>
                </a:solidFill>
                <a:latin typeface="Futura Cyrillic Book" panose="020B0502020204020303" pitchFamily="34" charset="0"/>
                <a:cs typeface="Calibri" panose="020F0502020204030204" pitchFamily="34" charset="0"/>
              </a:rPr>
              <a:t> other </a:t>
            </a:r>
            <a:r>
              <a:rPr lang="fr-FR" sz="2100" b="1" err="1">
                <a:solidFill>
                  <a:srgbClr val="455560"/>
                </a:solidFill>
                <a:latin typeface="Futura Cyrillic Book" panose="020B0502020204020303" pitchFamily="34" charset="0"/>
                <a:cs typeface="Calibri" panose="020F0502020204030204" pitchFamily="34" charset="0"/>
              </a:rPr>
              <a:t>webpage</a:t>
            </a:r>
            <a:r>
              <a:rPr lang="fr-FR" sz="21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Adding</a:t>
            </a:r>
            <a:r>
              <a:rPr lang="fr-FR" sz="2100" b="1">
                <a:solidFill>
                  <a:srgbClr val="455560"/>
                </a:solidFill>
                <a:latin typeface="Futura Cyrillic Book" panose="020B0502020204020303" pitchFamily="34" charset="0"/>
                <a:cs typeface="Calibri" panose="020F0502020204030204" pitchFamily="34" charset="0"/>
              </a:rPr>
              <a:t> or </a:t>
            </a:r>
            <a:r>
              <a:rPr lang="fr-FR" sz="2100" b="1" err="1">
                <a:solidFill>
                  <a:srgbClr val="455560"/>
                </a:solidFill>
                <a:latin typeface="Futura Cyrillic Book" panose="020B0502020204020303" pitchFamily="34" charset="0"/>
                <a:cs typeface="Calibri" panose="020F0502020204030204" pitchFamily="34" charset="0"/>
              </a:rPr>
              <a:t>removing</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chapter</a:t>
            </a:r>
            <a:r>
              <a:rPr lang="fr-FR" sz="2100" b="1">
                <a:solidFill>
                  <a:srgbClr val="455560"/>
                </a:solidFill>
                <a:latin typeface="Futura Cyrillic Book" panose="020B0502020204020303" pitchFamily="34" charset="0"/>
                <a:cs typeface="Calibri" panose="020F0502020204030204" pitchFamily="34" charset="0"/>
              </a:rPr>
              <a:t> leaders.</a:t>
            </a: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Questions </a:t>
            </a:r>
            <a:r>
              <a:rPr lang="fr-FR" sz="2100" b="1" err="1">
                <a:solidFill>
                  <a:srgbClr val="455560"/>
                </a:solidFill>
                <a:latin typeface="Futura Cyrillic Book" panose="020B0502020204020303" pitchFamily="34" charset="0"/>
                <a:cs typeface="Calibri" panose="020F0502020204030204" pitchFamily="34" charset="0"/>
              </a:rPr>
              <a:t>related</a:t>
            </a:r>
            <a:r>
              <a:rPr lang="fr-FR" sz="2100" b="1">
                <a:solidFill>
                  <a:srgbClr val="455560"/>
                </a:solidFill>
                <a:latin typeface="Futura Cyrillic Book" panose="020B0502020204020303" pitchFamily="34" charset="0"/>
                <a:cs typeface="Calibri" panose="020F0502020204030204" pitchFamily="34" charset="0"/>
              </a:rPr>
              <a:t> to new </a:t>
            </a:r>
            <a:r>
              <a:rPr lang="fr-FR" sz="2100" b="1" err="1">
                <a:solidFill>
                  <a:srgbClr val="455560"/>
                </a:solidFill>
                <a:latin typeface="Futura Cyrillic Book" panose="020B0502020204020303" pitchFamily="34" charset="0"/>
                <a:cs typeface="Calibri" panose="020F0502020204030204" pitchFamily="34" charset="0"/>
              </a:rPr>
              <a:t>chapter</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development</a:t>
            </a:r>
            <a:r>
              <a:rPr lang="fr-FR" sz="2100" b="1">
                <a:solidFill>
                  <a:srgbClr val="455560"/>
                </a:solidFill>
                <a:latin typeface="Futura Cyrillic Book" panose="020B0502020204020303" pitchFamily="34" charset="0"/>
                <a:cs typeface="Calibri" panose="020F0502020204030204" pitchFamily="34" charset="0"/>
              </a:rPr>
              <a:t> or </a:t>
            </a:r>
            <a:r>
              <a:rPr lang="fr-FR" sz="2100" b="1" err="1">
                <a:solidFill>
                  <a:srgbClr val="455560"/>
                </a:solidFill>
                <a:latin typeface="Futura Cyrillic Book" panose="020B0502020204020303" pitchFamily="34" charset="0"/>
                <a:cs typeface="Calibri" panose="020F0502020204030204" pitchFamily="34" charset="0"/>
              </a:rPr>
              <a:t>chapter</a:t>
            </a:r>
            <a:r>
              <a:rPr lang="fr-FR" sz="2100" b="1">
                <a:solidFill>
                  <a:srgbClr val="455560"/>
                </a:solidFill>
                <a:latin typeface="Futura Cyrillic Book" panose="020B0502020204020303" pitchFamily="34" charset="0"/>
                <a:cs typeface="Calibri" panose="020F0502020204030204" pitchFamily="34" charset="0"/>
              </a:rPr>
              <a:t> expansion.</a:t>
            </a:r>
          </a:p>
          <a:p>
            <a:pPr marL="447675" marR="46673" indent="-428625" defTabSz="1371600">
              <a:lnSpc>
                <a:spcPct val="150000"/>
              </a:lnSpc>
              <a:spcBef>
                <a:spcPts val="150"/>
              </a:spcBef>
              <a:buFont typeface="Arial" panose="020B0604020202020204" pitchFamily="34" charset="0"/>
              <a:buChar char="•"/>
              <a:defRPr/>
            </a:pPr>
            <a:r>
              <a:rPr lang="en-US" sz="2100" b="1">
                <a:solidFill>
                  <a:srgbClr val="455560"/>
                </a:solidFill>
                <a:latin typeface="Futura Cyrillic Book" panose="020B0502020204020303" pitchFamily="34" charset="0"/>
                <a:cs typeface="Calibri" panose="020F0502020204030204" pitchFamily="34" charset="0"/>
              </a:rPr>
              <a:t>Questions about PaymentNet or Chase.com.</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Requests</a:t>
            </a:r>
            <a:r>
              <a:rPr lang="fr-FR" sz="2100" b="1">
                <a:solidFill>
                  <a:srgbClr val="455560"/>
                </a:solidFill>
                <a:latin typeface="Futura Cyrillic Book" panose="020B0502020204020303" pitchFamily="34" charset="0"/>
                <a:cs typeface="Calibri" panose="020F0502020204030204" pitchFamily="34" charset="0"/>
              </a:rPr>
              <a:t> to </a:t>
            </a:r>
            <a:r>
              <a:rPr lang="fr-FR" sz="2100" b="1" err="1">
                <a:solidFill>
                  <a:srgbClr val="455560"/>
                </a:solidFill>
                <a:latin typeface="Futura Cyrillic Book" panose="020B0502020204020303" pitchFamily="34" charset="0"/>
                <a:cs typeface="Calibri" panose="020F0502020204030204" pitchFamily="34" charset="0"/>
              </a:rPr>
              <a:t>increase</a:t>
            </a:r>
            <a:r>
              <a:rPr lang="fr-FR" sz="2100" b="1">
                <a:solidFill>
                  <a:srgbClr val="455560"/>
                </a:solidFill>
                <a:latin typeface="Futura Cyrillic Book" panose="020B0502020204020303" pitchFamily="34" charset="0"/>
                <a:cs typeface="Calibri" panose="020F0502020204030204" pitchFamily="34" charset="0"/>
              </a:rPr>
              <a:t> Chase ONE </a:t>
            </a:r>
            <a:r>
              <a:rPr lang="fr-FR" sz="2100" b="1" err="1">
                <a:solidFill>
                  <a:srgbClr val="455560"/>
                </a:solidFill>
                <a:latin typeface="Futura Cyrillic Book" panose="020B0502020204020303" pitchFamily="34" charset="0"/>
                <a:cs typeface="Calibri" panose="020F0502020204030204" pitchFamily="34" charset="0"/>
              </a:rPr>
              <a:t>cardholder</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credit</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limits</a:t>
            </a:r>
            <a:r>
              <a:rPr lang="fr-FR" sz="24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Questions about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registrant </a:t>
            </a:r>
            <a:r>
              <a:rPr lang="fr-FR" sz="2100" b="1" err="1">
                <a:solidFill>
                  <a:srgbClr val="455560"/>
                </a:solidFill>
                <a:latin typeface="Futura Cyrillic Book" panose="020B0502020204020303" pitchFamily="34" charset="0"/>
                <a:cs typeface="Calibri" panose="020F0502020204030204" pitchFamily="34" charset="0"/>
              </a:rPr>
              <a:t>lists</a:t>
            </a:r>
            <a:r>
              <a:rPr lang="fr-FR" sz="2100" b="1">
                <a:solidFill>
                  <a:srgbClr val="455560"/>
                </a:solidFill>
                <a:latin typeface="Futura Cyrillic Book" panose="020B0502020204020303" pitchFamily="34" charset="0"/>
                <a:cs typeface="Calibri" panose="020F0502020204030204" pitchFamily="34" charset="0"/>
              </a:rPr>
              <a:t> or member </a:t>
            </a:r>
            <a:r>
              <a:rPr lang="fr-FR" sz="2100" b="1" err="1">
                <a:solidFill>
                  <a:srgbClr val="455560"/>
                </a:solidFill>
                <a:latin typeface="Futura Cyrillic Book" panose="020B0502020204020303" pitchFamily="34" charset="0"/>
                <a:cs typeface="Calibri" panose="020F0502020204030204" pitchFamily="34" charset="0"/>
              </a:rPr>
              <a:t>rosters</a:t>
            </a:r>
            <a:r>
              <a:rPr lang="fr-FR" sz="2100" b="1">
                <a:solidFill>
                  <a:srgbClr val="455560"/>
                </a:solidFill>
                <a:latin typeface="Futura Cyrillic Book" panose="020B0502020204020303" pitchFamily="34" charset="0"/>
                <a:cs typeface="Calibri" panose="020F0502020204030204" pitchFamily="34" charset="0"/>
              </a:rPr>
              <a:t>.</a:t>
            </a:r>
          </a:p>
          <a:p>
            <a:pPr marL="19050" marR="46673" defTabSz="1371600">
              <a:lnSpc>
                <a:spcPct val="150000"/>
              </a:lnSpc>
              <a:spcBef>
                <a:spcPts val="150"/>
              </a:spcBef>
              <a:defRPr/>
            </a:pPr>
            <a:endParaRPr lang="fr-FR" sz="3000" b="1">
              <a:solidFill>
                <a:srgbClr val="455560"/>
              </a:solidFill>
              <a:highlight>
                <a:srgbClr val="B3BC35"/>
              </a:highlight>
              <a:latin typeface="Futura Cyrillic Book" panose="020B0502020204020303" pitchFamily="34" charset="0"/>
              <a:cs typeface="Calibri" panose="020F0502020204030204" pitchFamily="34" charset="0"/>
              <a:hlinkClick r:id="" action="ppaction://noaction"/>
            </a:endParaRPr>
          </a:p>
          <a:p>
            <a:pPr marL="19050" marR="46673" lvl="0" indent="0" algn="l" defTabSz="1371600" rtl="0" eaLnBrk="1" fontAlgn="auto" latinLnBrk="0" hangingPunct="1">
              <a:lnSpc>
                <a:spcPct val="150000"/>
              </a:lnSpc>
              <a:spcBef>
                <a:spcPts val="150"/>
              </a:spcBef>
              <a:spcAft>
                <a:spcPts val="0"/>
              </a:spcAft>
              <a:buClrTx/>
              <a:buSzTx/>
              <a:buFontTx/>
              <a:buNone/>
              <a:tabLst/>
              <a:defRPr/>
            </a:pPr>
            <a:r>
              <a:rPr kumimoji="0" lang="fr-FR" sz="2800" b="1" i="0" u="none" strike="noStrike" kern="1200" cap="none" spc="0" normalizeH="0" baseline="0" noProof="0">
                <a:ln>
                  <a:noFill/>
                </a:ln>
                <a:solidFill>
                  <a:srgbClr val="455560"/>
                </a:solidFill>
                <a:effectLst/>
                <a:highlight>
                  <a:srgbClr val="B3BC35"/>
                </a:highlight>
                <a:uLnTx/>
                <a:uFillTx/>
                <a:latin typeface="Futura Cyrillic Book" panose="020B0502020204020303" pitchFamily="34" charset="0"/>
                <a:ea typeface="+mn-ea"/>
                <a:cs typeface="Calibri" panose="020F0502020204030204" pitchFamily="34" charset="0"/>
                <a:hlinkClick r:id="rId4"/>
              </a:rPr>
              <a:t>accounting@womeninmfg.org</a:t>
            </a:r>
            <a:endParaRPr kumimoji="0" lang="fr-FR" sz="2800" b="1" i="0" u="none" strike="noStrike" kern="1200" cap="none" spc="0" normalizeH="0" baseline="0" noProof="0">
              <a:ln>
                <a:noFill/>
              </a:ln>
              <a:solidFill>
                <a:srgbClr val="455560"/>
              </a:solidFill>
              <a:effectLst/>
              <a:highlight>
                <a:srgbClr val="B3BC35"/>
              </a:highlight>
              <a:uLnTx/>
              <a:uFillTx/>
              <a:latin typeface="Futura Cyrillic Book" panose="020B0502020204020303" pitchFamily="34" charset="0"/>
              <a:ea typeface="+mn-ea"/>
              <a:cs typeface="Calibri" panose="020F0502020204030204" pitchFamily="34" charset="0"/>
            </a:endParaRP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Sponsorship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payment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status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Reimbursement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request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status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Check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request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status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Requests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for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early</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funds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transfer</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Questions on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chapter</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transfer</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files or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general</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accounting</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inquiries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19050" marR="46673" defTabSz="1371600">
              <a:lnSpc>
                <a:spcPct val="150000"/>
              </a:lnSpc>
              <a:spcBef>
                <a:spcPts val="150"/>
              </a:spcBef>
              <a:defRPr/>
            </a:pPr>
            <a:endParaRPr lang="fr-FR" sz="3000" b="1">
              <a:solidFill>
                <a:srgbClr val="455560"/>
              </a:solidFill>
              <a:latin typeface="Futura Cyrillic Book" panose="020B0502020204020303" pitchFamily="34" charset="0"/>
              <a:cs typeface="Calibri" panose="020F0502020204030204" pitchFamily="34" charset="0"/>
            </a:endParaRPr>
          </a:p>
          <a:p>
            <a:pPr marL="19050" marR="46673" defTabSz="1371600">
              <a:lnSpc>
                <a:spcPct val="150000"/>
              </a:lnSpc>
              <a:spcBef>
                <a:spcPts val="150"/>
              </a:spcBef>
              <a:defRPr/>
            </a:pPr>
            <a:endParaRPr lang="fr-FR" sz="3000" b="1">
              <a:solidFill>
                <a:srgbClr val="455560"/>
              </a:solidFill>
              <a:latin typeface="Futura Cyrillic Book" panose="020B0502020204020303" pitchFamily="34" charset="0"/>
              <a:cs typeface="Calibri" panose="020F0502020204030204" pitchFamily="34" charset="0"/>
            </a:endParaRPr>
          </a:p>
        </p:txBody>
      </p:sp>
      <p:sp>
        <p:nvSpPr>
          <p:cNvPr id="2" name="TextBox 1">
            <a:extLst>
              <a:ext uri="{FF2B5EF4-FFF2-40B4-BE49-F238E27FC236}">
                <a16:creationId xmlns:a16="http://schemas.microsoft.com/office/drawing/2014/main" id="{F7F6B7EA-72AD-B19A-E044-E28D07C283BA}"/>
              </a:ext>
            </a:extLst>
          </p:cNvPr>
          <p:cNvSpPr txBox="1"/>
          <p:nvPr/>
        </p:nvSpPr>
        <p:spPr>
          <a:xfrm>
            <a:off x="9256912" y="311161"/>
            <a:ext cx="8862646" cy="10057177"/>
          </a:xfrm>
          <a:prstGeom prst="rect">
            <a:avLst/>
          </a:prstGeom>
          <a:noFill/>
        </p:spPr>
        <p:txBody>
          <a:bodyPr wrap="square" lIns="91440" tIns="45720" rIns="91440" bIns="45720" rtlCol="0" anchor="t">
            <a:spAutoFit/>
          </a:bodyPr>
          <a:lstStyle/>
          <a:p>
            <a:pPr marL="19050" marR="46355" defTabSz="1371600">
              <a:lnSpc>
                <a:spcPct val="150000"/>
              </a:lnSpc>
              <a:spcBef>
                <a:spcPts val="150"/>
              </a:spcBef>
              <a:defRPr/>
            </a:pPr>
            <a:r>
              <a:rPr lang="fr-FR" sz="3000" b="1">
                <a:solidFill>
                  <a:srgbClr val="455560"/>
                </a:solidFill>
                <a:highlight>
                  <a:srgbClr val="B3BC35"/>
                </a:highlight>
                <a:latin typeface="Futura Cyrillic Book"/>
                <a:cs typeface="Calibri"/>
                <a:hlinkClick r:id="" action="ppaction://noaction"/>
              </a:rPr>
              <a:t>membership@womeninmfg.org</a:t>
            </a:r>
            <a:endParaRPr lang="fr-FR" sz="3000" b="1">
              <a:solidFill>
                <a:srgbClr val="455560"/>
              </a:solidFill>
              <a:highlight>
                <a:srgbClr val="B3BC35"/>
              </a:highlight>
              <a:latin typeface="Futura Cyrillic Book"/>
              <a:cs typeface="Calibri"/>
            </a:endParaRPr>
          </a:p>
          <a:p>
            <a:pPr marL="447675" marR="46355"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a:cs typeface="Calibri"/>
              </a:rPr>
              <a:t>Nonmembers</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inquiring</a:t>
            </a:r>
            <a:r>
              <a:rPr lang="fr-FR" sz="2100" b="1">
                <a:solidFill>
                  <a:srgbClr val="455560"/>
                </a:solidFill>
                <a:latin typeface="Futura Cyrillic Book"/>
                <a:cs typeface="Calibri"/>
              </a:rPr>
              <a:t> about </a:t>
            </a:r>
            <a:r>
              <a:rPr lang="fr-FR" sz="2100" b="1" err="1">
                <a:solidFill>
                  <a:srgbClr val="455560"/>
                </a:solidFill>
                <a:latin typeface="Futura Cyrillic Book"/>
                <a:cs typeface="Calibri"/>
              </a:rPr>
              <a:t>membership</a:t>
            </a:r>
            <a:r>
              <a:rPr lang="fr-FR" sz="2100" b="1">
                <a:solidFill>
                  <a:srgbClr val="455560"/>
                </a:solidFill>
                <a:latin typeface="Futura Cyrillic Book"/>
                <a:cs typeface="Calibri"/>
              </a:rPr>
              <a:t>.</a:t>
            </a:r>
          </a:p>
          <a:p>
            <a:pPr marL="447675" marR="46355"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a:cs typeface="Calibri"/>
              </a:rPr>
              <a:t>Members</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who</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need</a:t>
            </a:r>
            <a:r>
              <a:rPr lang="fr-FR" sz="2100" b="1">
                <a:solidFill>
                  <a:srgbClr val="455560"/>
                </a:solidFill>
                <a:latin typeface="Futura Cyrillic Book"/>
                <a:cs typeface="Calibri"/>
              </a:rPr>
              <a:t> to update </a:t>
            </a:r>
            <a:r>
              <a:rPr lang="fr-FR" sz="2100" b="1" err="1">
                <a:solidFill>
                  <a:srgbClr val="455560"/>
                </a:solidFill>
                <a:latin typeface="Futura Cyrillic Book"/>
                <a:cs typeface="Calibri"/>
              </a:rPr>
              <a:t>their</a:t>
            </a:r>
            <a:r>
              <a:rPr lang="fr-FR" sz="2100" b="1">
                <a:solidFill>
                  <a:srgbClr val="455560"/>
                </a:solidFill>
                <a:latin typeface="Futura Cyrillic Book"/>
                <a:cs typeface="Calibri"/>
              </a:rPr>
              <a:t> profile or </a:t>
            </a:r>
            <a:r>
              <a:rPr lang="fr-FR" sz="2100" b="1" err="1">
                <a:solidFill>
                  <a:srgbClr val="455560"/>
                </a:solidFill>
                <a:latin typeface="Futura Cyrillic Book"/>
                <a:cs typeface="Calibri"/>
              </a:rPr>
              <a:t>access</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their</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account</a:t>
            </a:r>
            <a:r>
              <a:rPr lang="fr-FR" sz="2100" b="1">
                <a:solidFill>
                  <a:srgbClr val="455560"/>
                </a:solidFill>
                <a:latin typeface="Futura Cyrillic Book"/>
                <a:cs typeface="Calibri"/>
              </a:rPr>
              <a:t>.</a:t>
            </a:r>
          </a:p>
          <a:p>
            <a:pPr marL="447675" marR="46355"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a:cs typeface="Calibri"/>
              </a:rPr>
              <a:t>Employees</a:t>
            </a:r>
            <a:r>
              <a:rPr lang="fr-FR" sz="2100" b="1">
                <a:solidFill>
                  <a:srgbClr val="455560"/>
                </a:solidFill>
                <a:latin typeface="Futura Cyrillic Book"/>
                <a:cs typeface="Calibri"/>
              </a:rPr>
              <a:t> of </a:t>
            </a:r>
            <a:r>
              <a:rPr lang="fr-FR" sz="2100" b="1" err="1">
                <a:solidFill>
                  <a:srgbClr val="455560"/>
                </a:solidFill>
                <a:latin typeface="Futura Cyrillic Book"/>
                <a:cs typeface="Calibri"/>
              </a:rPr>
              <a:t>corporate</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members</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who</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need</a:t>
            </a:r>
            <a:r>
              <a:rPr lang="fr-FR" sz="2100" b="1">
                <a:solidFill>
                  <a:srgbClr val="455560"/>
                </a:solidFill>
                <a:latin typeface="Futura Cyrillic Book"/>
                <a:cs typeface="Calibri"/>
              </a:rPr>
              <a:t> to </a:t>
            </a:r>
            <a:r>
              <a:rPr lang="fr-FR" sz="2100" b="1" err="1">
                <a:solidFill>
                  <a:srgbClr val="455560"/>
                </a:solidFill>
                <a:latin typeface="Futura Cyrillic Book"/>
                <a:cs typeface="Calibri"/>
              </a:rPr>
              <a:t>get</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signed</a:t>
            </a:r>
            <a:r>
              <a:rPr lang="fr-FR" sz="2100" b="1">
                <a:solidFill>
                  <a:srgbClr val="455560"/>
                </a:solidFill>
                <a:latin typeface="Futura Cyrillic Book"/>
                <a:cs typeface="Calibri"/>
              </a:rPr>
              <a:t> up.</a:t>
            </a:r>
          </a:p>
          <a:p>
            <a:pPr marL="447675" marR="46355"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a:cs typeface="Calibri"/>
              </a:rPr>
              <a:t>Any</a:t>
            </a:r>
            <a:r>
              <a:rPr lang="fr-FR" sz="2100" b="1">
                <a:solidFill>
                  <a:srgbClr val="455560"/>
                </a:solidFill>
                <a:latin typeface="Futura Cyrillic Book"/>
                <a:cs typeface="Calibri"/>
              </a:rPr>
              <a:t> questions about </a:t>
            </a:r>
            <a:r>
              <a:rPr lang="fr-FR" sz="2100" b="1" err="1">
                <a:solidFill>
                  <a:srgbClr val="455560"/>
                </a:solidFill>
                <a:latin typeface="Futura Cyrillic Book"/>
                <a:cs typeface="Calibri"/>
              </a:rPr>
              <a:t>member</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benefits</a:t>
            </a:r>
            <a:r>
              <a:rPr lang="fr-FR" sz="2100" b="1">
                <a:solidFill>
                  <a:srgbClr val="455560"/>
                </a:solidFill>
                <a:latin typeface="Futura Cyrillic Book"/>
                <a:cs typeface="Calibri"/>
              </a:rPr>
              <a:t> or </a:t>
            </a:r>
            <a:r>
              <a:rPr lang="fr-FR" sz="2100" b="1" err="1">
                <a:solidFill>
                  <a:srgbClr val="455560"/>
                </a:solidFill>
                <a:latin typeface="Futura Cyrillic Book"/>
                <a:cs typeface="Calibri"/>
              </a:rPr>
              <a:t>offerings</a:t>
            </a:r>
            <a:r>
              <a:rPr lang="fr-FR" sz="2100" b="1">
                <a:solidFill>
                  <a:srgbClr val="455560"/>
                </a:solidFill>
                <a:latin typeface="Futura Cyrillic Book"/>
                <a:cs typeface="Calibri"/>
              </a:rPr>
              <a:t>.</a:t>
            </a:r>
          </a:p>
          <a:p>
            <a:pPr marL="19050" marR="46355" defTabSz="1371600">
              <a:lnSpc>
                <a:spcPct val="150000"/>
              </a:lnSpc>
              <a:spcBef>
                <a:spcPts val="150"/>
              </a:spcBef>
              <a:defRPr/>
            </a:pPr>
            <a:endParaRPr lang="fr-FR" sz="3000" b="1">
              <a:solidFill>
                <a:srgbClr val="455560"/>
              </a:solidFill>
              <a:latin typeface="Futura Cyrillic Book" panose="020B0502020204020303" pitchFamily="34" charset="0"/>
              <a:cs typeface="Calibri" panose="020F0502020204030204" pitchFamily="34" charset="0"/>
            </a:endParaRPr>
          </a:p>
          <a:p>
            <a:pPr marL="19050" marR="46355" defTabSz="1371600">
              <a:lnSpc>
                <a:spcPct val="150000"/>
              </a:lnSpc>
              <a:spcBef>
                <a:spcPts val="150"/>
              </a:spcBef>
              <a:defRPr/>
            </a:pPr>
            <a:r>
              <a:rPr lang="fr-FR" sz="2800" b="1">
                <a:solidFill>
                  <a:srgbClr val="455560"/>
                </a:solidFill>
                <a:highlight>
                  <a:srgbClr val="B3BC35"/>
                </a:highlight>
                <a:latin typeface="Futura Cyrillic Book"/>
                <a:cs typeface="Calibri"/>
                <a:hlinkClick r:id="rId5"/>
              </a:rPr>
              <a:t>meetings@womeninmfg.org</a:t>
            </a:r>
            <a:endParaRPr lang="fr-FR" sz="2800" b="1">
              <a:solidFill>
                <a:srgbClr val="455560"/>
              </a:solidFill>
              <a:highlight>
                <a:srgbClr val="B3BC35"/>
              </a:highlight>
              <a:latin typeface="Futura Cyrillic Book"/>
              <a:cs typeface="Calibri"/>
            </a:endParaRPr>
          </a:p>
          <a:p>
            <a:pPr marL="447675" marR="46355"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a:cs typeface="Calibri"/>
              </a:rPr>
              <a:t>General </a:t>
            </a:r>
            <a:r>
              <a:rPr lang="fr-FR" sz="2100" b="1" err="1">
                <a:solidFill>
                  <a:srgbClr val="455560"/>
                </a:solidFill>
                <a:latin typeface="Futura Cyrillic Book"/>
                <a:cs typeface="Calibri"/>
              </a:rPr>
              <a:t>WiM</a:t>
            </a:r>
            <a:r>
              <a:rPr lang="fr-FR" sz="2100" b="1">
                <a:solidFill>
                  <a:srgbClr val="455560"/>
                </a:solidFill>
                <a:latin typeface="Futura Cyrillic Book"/>
                <a:cs typeface="Calibri"/>
              </a:rPr>
              <a:t> National </a:t>
            </a:r>
            <a:r>
              <a:rPr lang="fr-FR" sz="2100" b="1" err="1">
                <a:solidFill>
                  <a:srgbClr val="455560"/>
                </a:solidFill>
                <a:latin typeface="Futura Cyrillic Book"/>
                <a:cs typeface="Calibri"/>
              </a:rPr>
              <a:t>event</a:t>
            </a:r>
            <a:r>
              <a:rPr lang="fr-FR" sz="2100" b="1">
                <a:solidFill>
                  <a:srgbClr val="455560"/>
                </a:solidFill>
                <a:latin typeface="Futura Cyrillic Book"/>
                <a:cs typeface="Calibri"/>
              </a:rPr>
              <a:t> and </a:t>
            </a:r>
            <a:r>
              <a:rPr lang="fr-FR" sz="2100" b="1" err="1">
                <a:solidFill>
                  <a:srgbClr val="455560"/>
                </a:solidFill>
                <a:latin typeface="Futura Cyrillic Book"/>
                <a:cs typeface="Calibri"/>
              </a:rPr>
              <a:t>conference</a:t>
            </a:r>
            <a:r>
              <a:rPr lang="fr-FR" sz="2100" b="1">
                <a:solidFill>
                  <a:srgbClr val="455560"/>
                </a:solidFill>
                <a:latin typeface="Futura Cyrillic Book"/>
                <a:cs typeface="Calibri"/>
              </a:rPr>
              <a:t> information.</a:t>
            </a:r>
          </a:p>
          <a:p>
            <a:pPr marL="447675" marR="46355"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a:cs typeface="Calibri"/>
              </a:rPr>
              <a:t>Registration assistance for </a:t>
            </a:r>
            <a:r>
              <a:rPr lang="fr-FR" sz="2100" b="1" err="1">
                <a:solidFill>
                  <a:srgbClr val="455560"/>
                </a:solidFill>
                <a:latin typeface="Futura Cyrillic Book"/>
                <a:cs typeface="Calibri"/>
              </a:rPr>
              <a:t>WiM</a:t>
            </a:r>
            <a:r>
              <a:rPr lang="fr-FR" sz="2100" b="1">
                <a:solidFill>
                  <a:srgbClr val="455560"/>
                </a:solidFill>
                <a:latin typeface="Futura Cyrillic Book"/>
                <a:cs typeface="Calibri"/>
              </a:rPr>
              <a:t> National </a:t>
            </a:r>
            <a:r>
              <a:rPr lang="fr-FR" sz="2100" b="1" err="1">
                <a:solidFill>
                  <a:srgbClr val="455560"/>
                </a:solidFill>
                <a:latin typeface="Futura Cyrillic Book"/>
                <a:cs typeface="Calibri"/>
              </a:rPr>
              <a:t>events</a:t>
            </a:r>
            <a:r>
              <a:rPr lang="fr-FR" sz="2100" b="1">
                <a:solidFill>
                  <a:srgbClr val="455560"/>
                </a:solidFill>
                <a:latin typeface="Futura Cyrillic Book"/>
                <a:cs typeface="Calibri"/>
              </a:rPr>
              <a:t> or </a:t>
            </a:r>
            <a:r>
              <a:rPr lang="fr-FR" sz="2100" b="1" err="1">
                <a:solidFill>
                  <a:srgbClr val="455560"/>
                </a:solidFill>
                <a:latin typeface="Futura Cyrillic Book"/>
                <a:cs typeface="Calibri"/>
              </a:rPr>
              <a:t>conferences</a:t>
            </a:r>
            <a:r>
              <a:rPr lang="fr-FR" sz="2100" b="1">
                <a:solidFill>
                  <a:srgbClr val="455560"/>
                </a:solidFill>
                <a:latin typeface="Futura Cyrillic Book"/>
                <a:cs typeface="Calibri"/>
              </a:rPr>
              <a:t>.</a:t>
            </a:r>
          </a:p>
          <a:p>
            <a:pPr marL="447675" marR="46355" indent="-428625" defTabSz="1371600">
              <a:lnSpc>
                <a:spcPct val="150000"/>
              </a:lnSpc>
              <a:spcBef>
                <a:spcPts val="150"/>
              </a:spcBef>
              <a:buFont typeface="Arial" panose="020B0604020202020204" pitchFamily="34" charset="0"/>
              <a:buChar char="•"/>
              <a:defRPr/>
            </a:pPr>
            <a:endParaRPr lang="fr-FR" sz="2100" b="1">
              <a:solidFill>
                <a:srgbClr val="455560"/>
              </a:solidFill>
              <a:latin typeface="Futura Cyrillic Book" panose="020B0502020204020303" pitchFamily="34" charset="0"/>
              <a:cs typeface="Calibri" panose="020F0502020204030204" pitchFamily="34" charset="0"/>
            </a:endParaRPr>
          </a:p>
          <a:p>
            <a:pPr marL="19050" marR="46355" defTabSz="1371600">
              <a:lnSpc>
                <a:spcPct val="150000"/>
              </a:lnSpc>
              <a:spcBef>
                <a:spcPts val="150"/>
              </a:spcBef>
              <a:defRPr/>
            </a:pPr>
            <a:r>
              <a:rPr lang="fr-FR" sz="2800" b="1">
                <a:solidFill>
                  <a:srgbClr val="455560"/>
                </a:solidFill>
                <a:highlight>
                  <a:srgbClr val="B3BC35"/>
                </a:highlight>
                <a:latin typeface="Futura Cyrillic Book"/>
                <a:cs typeface="Calibri"/>
                <a:hlinkClick r:id="rId6"/>
              </a:rPr>
              <a:t>sponsorship@womeninmfg.org</a:t>
            </a:r>
            <a:endParaRPr lang="fr-FR" sz="2800" b="1">
              <a:solidFill>
                <a:srgbClr val="455560"/>
              </a:solidFill>
              <a:latin typeface="Futura Cyrillic Book"/>
              <a:cs typeface="Calibri"/>
            </a:endParaRPr>
          </a:p>
          <a:p>
            <a:pPr marL="447675" marR="46355"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a:cs typeface="Calibri"/>
              </a:rPr>
              <a:t>WiM</a:t>
            </a:r>
            <a:r>
              <a:rPr lang="fr-FR" sz="2100" b="1">
                <a:solidFill>
                  <a:srgbClr val="455560"/>
                </a:solidFill>
                <a:latin typeface="Futura Cyrillic Book"/>
                <a:cs typeface="Calibri"/>
              </a:rPr>
              <a:t> National </a:t>
            </a:r>
            <a:r>
              <a:rPr lang="fr-FR" sz="2100" b="1" err="1">
                <a:solidFill>
                  <a:srgbClr val="455560"/>
                </a:solidFill>
                <a:latin typeface="Futura Cyrillic Book"/>
                <a:cs typeface="Calibri"/>
              </a:rPr>
              <a:t>event</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nd</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conference</a:t>
            </a:r>
            <a:r>
              <a:rPr lang="fr-FR" sz="2100" b="1">
                <a:solidFill>
                  <a:srgbClr val="455560"/>
                </a:solidFill>
                <a:latin typeface="Futura Cyrillic Book"/>
                <a:cs typeface="Calibri"/>
              </a:rPr>
              <a:t> </a:t>
            </a:r>
            <a:r>
              <a:rPr lang="fr-FR" sz="2100" b="1" err="1">
                <a:solidFill>
                  <a:srgbClr val="455560"/>
                </a:solidFill>
                <a:latin typeface="Futura Cyrillic Book"/>
                <a:cs typeface="Calibri"/>
              </a:rPr>
              <a:t>sponsorship</a:t>
            </a:r>
            <a:r>
              <a:rPr lang="fr-FR" sz="2100" b="1">
                <a:solidFill>
                  <a:srgbClr val="455560"/>
                </a:solidFill>
                <a:latin typeface="Futura Cyrillic Book"/>
                <a:cs typeface="Calibri"/>
              </a:rPr>
              <a:t> leads or </a:t>
            </a:r>
            <a:r>
              <a:rPr lang="fr-FR" sz="2100" b="1" err="1">
                <a:solidFill>
                  <a:srgbClr val="455560"/>
                </a:solidFill>
                <a:latin typeface="Futura Cyrillic Book"/>
                <a:cs typeface="Calibri"/>
              </a:rPr>
              <a:t>inquiries</a:t>
            </a:r>
            <a:r>
              <a:rPr lang="fr-FR" sz="2100" b="1">
                <a:solidFill>
                  <a:srgbClr val="455560"/>
                </a:solidFill>
                <a:latin typeface="Futura Cyrillic Book"/>
                <a:cs typeface="Calibri"/>
              </a:rPr>
              <a:t>.</a:t>
            </a:r>
          </a:p>
          <a:p>
            <a:pPr marL="447675" marR="46355" indent="-428625" defTabSz="1371600">
              <a:lnSpc>
                <a:spcPct val="150000"/>
              </a:lnSpc>
              <a:spcBef>
                <a:spcPts val="150"/>
              </a:spcBef>
              <a:buFont typeface="Arial" panose="020B0604020202020204" pitchFamily="34" charset="0"/>
              <a:buChar char="•"/>
              <a:defRPr/>
            </a:pPr>
            <a:endParaRPr lang="fr-FR" sz="2100" b="1">
              <a:solidFill>
                <a:srgbClr val="455560"/>
              </a:solidFill>
              <a:latin typeface="Futura Cyrillic Book" panose="020B0502020204020303" pitchFamily="34" charset="0"/>
              <a:cs typeface="Calibri" panose="020F0502020204030204" pitchFamily="34" charset="0"/>
            </a:endParaRPr>
          </a:p>
          <a:p>
            <a:pPr marL="19050" marR="46355" defTabSz="1371600">
              <a:lnSpc>
                <a:spcPct val="150000"/>
              </a:lnSpc>
              <a:spcBef>
                <a:spcPts val="150"/>
              </a:spcBef>
              <a:defRPr/>
            </a:pPr>
            <a:r>
              <a:rPr lang="en-US" sz="2800" b="1" err="1">
                <a:solidFill>
                  <a:srgbClr val="455560"/>
                </a:solidFill>
                <a:highlight>
                  <a:srgbClr val="B3BC35"/>
                </a:highlight>
                <a:latin typeface="Futura Cyrillic Book"/>
                <a:cs typeface="Calibri"/>
              </a:rPr>
              <a:t>WiM</a:t>
            </a:r>
            <a:r>
              <a:rPr lang="en-US" sz="2800" b="1">
                <a:solidFill>
                  <a:srgbClr val="455560"/>
                </a:solidFill>
                <a:highlight>
                  <a:srgbClr val="B3BC35"/>
                </a:highlight>
                <a:latin typeface="Futura Cyrillic Book"/>
                <a:cs typeface="Calibri"/>
              </a:rPr>
              <a:t> Education Foundation</a:t>
            </a:r>
          </a:p>
          <a:p>
            <a:pPr marL="361950" marR="46355" indent="-342900" defTabSz="1371600">
              <a:lnSpc>
                <a:spcPct val="150000"/>
              </a:lnSpc>
              <a:spcBef>
                <a:spcPts val="150"/>
              </a:spcBef>
              <a:buFont typeface="Arial" panose="020B0604020202020204" pitchFamily="34" charset="0"/>
              <a:buChar char="•"/>
              <a:defRPr/>
            </a:pPr>
            <a:r>
              <a:rPr lang="en-US" sz="2100" b="1" err="1">
                <a:solidFill>
                  <a:srgbClr val="455560"/>
                </a:solidFill>
                <a:latin typeface="Futura Cyrillic Book"/>
                <a:cs typeface="Calibri"/>
              </a:rPr>
              <a:t>WiMEF</a:t>
            </a:r>
            <a:r>
              <a:rPr lang="en-US" sz="2100" b="1">
                <a:solidFill>
                  <a:srgbClr val="455560"/>
                </a:solidFill>
                <a:latin typeface="Futura Cyrillic Book"/>
                <a:cs typeface="Calibri"/>
              </a:rPr>
              <a:t> fundraising inquiries or guidelines – Michelle Blackford at  </a:t>
            </a:r>
            <a:r>
              <a:rPr lang="fr-FR" sz="2100" b="1">
                <a:solidFill>
                  <a:srgbClr val="455560"/>
                </a:solidFill>
                <a:latin typeface="Futura Cyrillic Book"/>
                <a:cs typeface="Calibri"/>
                <a:hlinkClick r:id="rId7"/>
              </a:rPr>
              <a:t>mblackford@womeninmfg.org</a:t>
            </a:r>
          </a:p>
          <a:p>
            <a:pPr marL="361950" marR="46355" indent="-342900" defTabSz="1371600">
              <a:lnSpc>
                <a:spcPct val="150000"/>
              </a:lnSpc>
              <a:spcBef>
                <a:spcPts val="150"/>
              </a:spcBef>
              <a:buFont typeface="Arial" panose="020B0604020202020204" pitchFamily="34" charset="0"/>
              <a:buChar char="•"/>
              <a:defRPr/>
            </a:pPr>
            <a:r>
              <a:rPr lang="en-US" sz="2100" b="1">
                <a:solidFill>
                  <a:srgbClr val="455560"/>
                </a:solidFill>
                <a:latin typeface="Futura Cyrillic Book"/>
                <a:cs typeface="Calibri"/>
              </a:rPr>
              <a:t>Questions about </a:t>
            </a:r>
            <a:r>
              <a:rPr lang="en-US" sz="2100" b="1" err="1">
                <a:solidFill>
                  <a:srgbClr val="455560"/>
                </a:solidFill>
                <a:latin typeface="Futura Cyrillic Book"/>
                <a:cs typeface="Calibri"/>
              </a:rPr>
              <a:t>WiMEF</a:t>
            </a:r>
            <a:r>
              <a:rPr lang="en-US" sz="2100" b="1">
                <a:solidFill>
                  <a:srgbClr val="455560"/>
                </a:solidFill>
                <a:latin typeface="Futura Cyrillic Book"/>
                <a:cs typeface="Calibri"/>
              </a:rPr>
              <a:t> programs or events – Alana </a:t>
            </a:r>
            <a:r>
              <a:rPr lang="en-US" sz="2100" b="1" err="1">
                <a:solidFill>
                  <a:srgbClr val="455560"/>
                </a:solidFill>
                <a:latin typeface="Futura Cyrillic Book"/>
                <a:cs typeface="Calibri"/>
              </a:rPr>
              <a:t>Lesnansky</a:t>
            </a:r>
            <a:r>
              <a:rPr lang="en-US" sz="2100" b="1">
                <a:solidFill>
                  <a:srgbClr val="455560"/>
                </a:solidFill>
                <a:latin typeface="Futura Cyrillic Book"/>
                <a:cs typeface="Calibri"/>
              </a:rPr>
              <a:t> </a:t>
            </a:r>
            <a:r>
              <a:rPr lang="fr-FR" sz="2100" b="1">
                <a:solidFill>
                  <a:srgbClr val="455560"/>
                </a:solidFill>
                <a:latin typeface="Futura Cyrillic Book"/>
                <a:cs typeface="Calibri"/>
                <a:hlinkClick r:id="rId8"/>
              </a:rPr>
              <a:t>alesnansky@womeninmfg.org</a:t>
            </a:r>
            <a:endParaRPr lang="en-US" sz="2100" b="1">
              <a:solidFill>
                <a:srgbClr val="455560"/>
              </a:solidFill>
              <a:latin typeface="Futura Cyrillic Book"/>
              <a:cs typeface="Calibri"/>
            </a:endParaRPr>
          </a:p>
        </p:txBody>
      </p:sp>
      <p:sp>
        <p:nvSpPr>
          <p:cNvPr id="3" name="object 2">
            <a:extLst>
              <a:ext uri="{FF2B5EF4-FFF2-40B4-BE49-F238E27FC236}">
                <a16:creationId xmlns:a16="http://schemas.microsoft.com/office/drawing/2014/main" id="{BB02CB4F-5334-8522-9695-919F38967F7B}"/>
              </a:ext>
            </a:extLst>
          </p:cNvPr>
          <p:cNvSpPr txBox="1">
            <a:spLocks/>
          </p:cNvSpPr>
          <p:nvPr/>
        </p:nvSpPr>
        <p:spPr>
          <a:xfrm>
            <a:off x="138992" y="309986"/>
            <a:ext cx="8889811" cy="1034899"/>
          </a:xfrm>
          <a:prstGeom prst="rect">
            <a:avLst/>
          </a:prstGeom>
        </p:spPr>
        <p:txBody>
          <a:bodyPr vert="horz" wrap="square" lIns="0" tIns="1905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9050">
              <a:spcBef>
                <a:spcPts val="150"/>
              </a:spcBef>
            </a:pPr>
            <a:r>
              <a:rPr lang="en-US" sz="6600" spc="45">
                <a:solidFill>
                  <a:srgbClr val="FF0000"/>
                </a:solidFill>
                <a:latin typeface="Futura PT Bold" panose="020B0902020204020203" pitchFamily="34" charset="0"/>
              </a:rPr>
              <a:t>IMPORTANT UPDATE</a:t>
            </a:r>
            <a:endParaRPr lang="en-US" sz="6600">
              <a:solidFill>
                <a:srgbClr val="FF0000"/>
              </a:solidFill>
              <a:latin typeface="Futura PT Bold" panose="020B0902020204020203" pitchFamily="34" charset="0"/>
            </a:endParaRPr>
          </a:p>
        </p:txBody>
      </p:sp>
    </p:spTree>
    <p:extLst>
      <p:ext uri="{BB962C8B-B14F-4D97-AF65-F5344CB8AC3E}">
        <p14:creationId xmlns:p14="http://schemas.microsoft.com/office/powerpoint/2010/main" val="42144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EC16C-DBED-E541-309D-E54D7901A96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2F87C04-0164-73FF-518A-C8A2A420581C}"/>
              </a:ext>
            </a:extLst>
          </p:cNvPr>
          <p:cNvSpPr txBox="1">
            <a:spLocks noGrp="1"/>
          </p:cNvSpPr>
          <p:nvPr>
            <p:ph type="title"/>
          </p:nvPr>
        </p:nvSpPr>
        <p:spPr>
          <a:xfrm>
            <a:off x="800099" y="682197"/>
            <a:ext cx="17079055" cy="1034899"/>
          </a:xfrm>
          <a:prstGeom prst="rect">
            <a:avLst/>
          </a:prstGeom>
        </p:spPr>
        <p:txBody>
          <a:bodyPr vert="horz" wrap="square" lIns="0" tIns="19050" rIns="0" bIns="0" rtlCol="0" anchor="ctr">
            <a:spAutoFit/>
          </a:bodyPr>
          <a:lstStyle/>
          <a:p>
            <a:pPr marL="19050">
              <a:spcBef>
                <a:spcPts val="150"/>
              </a:spcBef>
            </a:pPr>
            <a:r>
              <a:rPr lang="en-US" sz="6600" spc="45">
                <a:solidFill>
                  <a:srgbClr val="FF0000"/>
                </a:solidFill>
                <a:latin typeface="Futura PT Bold" panose="020B0902020204020203" pitchFamily="34" charset="0"/>
              </a:rPr>
              <a:t>IMPORTANT UPDATE</a:t>
            </a:r>
            <a:endParaRPr sz="6600">
              <a:solidFill>
                <a:srgbClr val="FF0000"/>
              </a:solidFill>
              <a:latin typeface="Futura PT Bold" panose="020B0902020204020203" pitchFamily="34" charset="0"/>
            </a:endParaRPr>
          </a:p>
        </p:txBody>
      </p:sp>
      <p:sp>
        <p:nvSpPr>
          <p:cNvPr id="7" name="object 6">
            <a:extLst>
              <a:ext uri="{FF2B5EF4-FFF2-40B4-BE49-F238E27FC236}">
                <a16:creationId xmlns:a16="http://schemas.microsoft.com/office/drawing/2014/main" id="{BC2713AC-B3CC-86C2-3272-ABCE50D1A35E}"/>
              </a:ext>
            </a:extLst>
          </p:cNvPr>
          <p:cNvSpPr txBox="1"/>
          <p:nvPr/>
        </p:nvSpPr>
        <p:spPr>
          <a:xfrm>
            <a:off x="947114" y="1846281"/>
            <a:ext cx="16393771" cy="5203540"/>
          </a:xfrm>
          <a:prstGeom prst="rect">
            <a:avLst/>
          </a:prstGeom>
        </p:spPr>
        <p:txBody>
          <a:bodyPr vert="horz" wrap="square" lIns="0" tIns="19050" rIns="0" bIns="0" rtlCol="0">
            <a:spAutoFit/>
          </a:bodyPr>
          <a:lstStyle/>
          <a:p>
            <a:pPr marL="476250" marR="46673" indent="-457200">
              <a:lnSpc>
                <a:spcPct val="200000"/>
              </a:lnSpc>
              <a:spcBef>
                <a:spcPts val="150"/>
              </a:spcBef>
              <a:buFont typeface="Arial" panose="020B0604020202020204" pitchFamily="34" charset="0"/>
              <a:buChar char="•"/>
            </a:pPr>
            <a:r>
              <a:rPr lang="en-US" sz="2800" b="1" u="sng" spc="-60">
                <a:solidFill>
                  <a:srgbClr val="455560"/>
                </a:solidFill>
                <a:latin typeface="Futura Cyrillic Book" panose="020B0502020204020303" pitchFamily="34" charset="0"/>
                <a:cs typeface="Century Gothic"/>
              </a:rPr>
              <a:t>ALL</a:t>
            </a:r>
            <a:r>
              <a:rPr lang="en-US" sz="2800" spc="-60">
                <a:solidFill>
                  <a:srgbClr val="455560"/>
                </a:solidFill>
                <a:latin typeface="Futura Cyrillic Book" panose="020B0502020204020303" pitchFamily="34" charset="0"/>
                <a:cs typeface="Century Gothic"/>
              </a:rPr>
              <a:t> inquiries/requests sent to </a:t>
            </a:r>
            <a:r>
              <a:rPr lang="en-US" sz="2800" spc="-60">
                <a:solidFill>
                  <a:srgbClr val="455560"/>
                </a:solidFill>
                <a:latin typeface="Futura Cyrillic Book" panose="020B0502020204020303" pitchFamily="34" charset="0"/>
                <a:cs typeface="Century Gothic"/>
                <a:hlinkClick r:id="rId3"/>
              </a:rPr>
              <a:t>chapters@womeninmfg.org</a:t>
            </a:r>
            <a:r>
              <a:rPr lang="en-US" sz="2800" spc="-60">
                <a:solidFill>
                  <a:srgbClr val="455560"/>
                </a:solidFill>
                <a:latin typeface="Futura Cyrillic Book" panose="020B0502020204020303" pitchFamily="34" charset="0"/>
                <a:cs typeface="Century Gothic"/>
              </a:rPr>
              <a:t> or </a:t>
            </a:r>
            <a:r>
              <a:rPr lang="en-US" sz="2800" spc="-60">
                <a:solidFill>
                  <a:srgbClr val="455560"/>
                </a:solidFill>
                <a:latin typeface="Futura Cyrillic Book" panose="020B0502020204020303" pitchFamily="34" charset="0"/>
                <a:cs typeface="Century Gothic"/>
                <a:hlinkClick r:id="rId4"/>
              </a:rPr>
              <a:t>accounting@womeninmfg.org</a:t>
            </a:r>
            <a:r>
              <a:rPr lang="en-US" sz="2800" spc="-60">
                <a:solidFill>
                  <a:srgbClr val="455560"/>
                </a:solidFill>
                <a:latin typeface="Futura Cyrillic Book" panose="020B0502020204020303" pitchFamily="34" charset="0"/>
                <a:cs typeface="Century Gothic"/>
              </a:rPr>
              <a:t> must include:</a:t>
            </a:r>
          </a:p>
          <a:p>
            <a:pPr marL="1847850" marR="46673" lvl="3"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Chapter Name</a:t>
            </a:r>
          </a:p>
          <a:p>
            <a:pPr marL="1847850" marR="46673" lvl="3"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Event date, name, or URL (if applicable)</a:t>
            </a:r>
          </a:p>
          <a:p>
            <a:pPr marL="476250" marR="46673"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Other Reminders: </a:t>
            </a:r>
          </a:p>
          <a:p>
            <a:pPr marL="933450" marR="46673" lvl="1"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Use the Chapter Resource Hub: </a:t>
            </a:r>
            <a:r>
              <a:rPr lang="en-US" sz="2800" spc="-60">
                <a:solidFill>
                  <a:srgbClr val="455560"/>
                </a:solidFill>
                <a:latin typeface="Futura Cyrillic Book" panose="020B0502020204020303" pitchFamily="34" charset="0"/>
                <a:cs typeface="Century Gothic"/>
                <a:hlinkClick r:id="rId5"/>
              </a:rPr>
              <a:t>https://www.womeninmanufacturing.org/chapter-resources</a:t>
            </a:r>
            <a:r>
              <a:rPr lang="en-US" sz="2800" spc="-60">
                <a:solidFill>
                  <a:srgbClr val="455560"/>
                </a:solidFill>
                <a:latin typeface="Futura Cyrillic Book" panose="020B0502020204020303" pitchFamily="34" charset="0"/>
                <a:cs typeface="Century Gothic"/>
              </a:rPr>
              <a:t> </a:t>
            </a:r>
          </a:p>
          <a:p>
            <a:pPr marL="933450" marR="46673" lvl="1"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Send your chapter’s leaderships team meeting minutes/notes to </a:t>
            </a:r>
            <a:r>
              <a:rPr lang="en-US" sz="2800" spc="-60">
                <a:solidFill>
                  <a:srgbClr val="455560"/>
                </a:solidFill>
                <a:latin typeface="Futura Cyrillic Book" panose="020B0502020204020303" pitchFamily="34" charset="0"/>
                <a:cs typeface="Century Gothic"/>
                <a:hlinkClick r:id="rId3"/>
              </a:rPr>
              <a:t>chapters@womeninmfg.org</a:t>
            </a:r>
            <a:endParaRPr lang="en-US" sz="2800" spc="-60">
              <a:solidFill>
                <a:srgbClr val="455560"/>
              </a:solidFill>
              <a:latin typeface="Futura Cyrillic Book" panose="020B0502020204020303" pitchFamily="34" charset="0"/>
              <a:cs typeface="Century Gothic"/>
            </a:endParaRPr>
          </a:p>
        </p:txBody>
      </p:sp>
    </p:spTree>
    <p:extLst>
      <p:ext uri="{BB962C8B-B14F-4D97-AF65-F5344CB8AC3E}">
        <p14:creationId xmlns:p14="http://schemas.microsoft.com/office/powerpoint/2010/main" val="390176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349566" y="206209"/>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CHAPTER PERFORMANCE UPDATES</a:t>
            </a:r>
            <a:endParaRPr lang="en-US" sz="5100" b="1">
              <a:solidFill>
                <a:srgbClr val="B3BC35"/>
              </a:solidFill>
              <a:latin typeface="Futura Cyrillic Book" panose="020B0502020204020303" pitchFamily="34" charset="0"/>
            </a:endParaRPr>
          </a:p>
        </p:txBody>
      </p:sp>
      <p:sp>
        <p:nvSpPr>
          <p:cNvPr id="3" name="object 6">
            <a:extLst>
              <a:ext uri="{FF2B5EF4-FFF2-40B4-BE49-F238E27FC236}">
                <a16:creationId xmlns:a16="http://schemas.microsoft.com/office/drawing/2014/main" id="{C8DA8038-F74C-249A-2160-186048BF44AD}"/>
              </a:ext>
            </a:extLst>
          </p:cNvPr>
          <p:cNvSpPr txBox="1"/>
          <p:nvPr/>
        </p:nvSpPr>
        <p:spPr>
          <a:xfrm>
            <a:off x="349566" y="1193675"/>
            <a:ext cx="11687411" cy="4471737"/>
          </a:xfrm>
          <a:prstGeom prst="rect">
            <a:avLst/>
          </a:prstGeom>
        </p:spPr>
        <p:txBody>
          <a:bodyPr vert="horz" wrap="square" lIns="0" tIns="19050" rIns="0" bIns="0" rtlCol="0" anchor="t">
            <a:spAutoFit/>
          </a:bodyPr>
          <a:lstStyle/>
          <a:p>
            <a:pPr marL="19050" marR="46355">
              <a:spcBef>
                <a:spcPts val="150"/>
              </a:spcBef>
            </a:pPr>
            <a:r>
              <a:rPr lang="en-US" sz="2800" b="1">
                <a:solidFill>
                  <a:srgbClr val="455560"/>
                </a:solidFill>
                <a:latin typeface="Futura Cyrillic Book"/>
              </a:rPr>
              <a:t>Events Scheduled April 1, 2025 – March 31, 2026 = </a:t>
            </a:r>
            <a:r>
              <a:rPr lang="en-US" sz="4800" b="1">
                <a:solidFill>
                  <a:srgbClr val="B3BC35"/>
                </a:solidFill>
                <a:latin typeface="Futura Cyrillic Book"/>
              </a:rPr>
              <a:t>231</a:t>
            </a:r>
            <a:endParaRPr lang="en-US" sz="2400" b="1" i="1">
              <a:solidFill>
                <a:srgbClr val="B3BC35"/>
              </a:solidFill>
              <a:latin typeface="Futura Cyrillic Book"/>
            </a:endParaRPr>
          </a:p>
          <a:p>
            <a:pPr marL="1847850" marR="46355" lvl="3" indent="-457200">
              <a:spcBef>
                <a:spcPts val="150"/>
              </a:spcBef>
              <a:buFont typeface="Arial" panose="020B0604020202020204" pitchFamily="34" charset="0"/>
              <a:buChar char="•"/>
            </a:pPr>
            <a:r>
              <a:rPr lang="en-US" sz="2800" b="1">
                <a:solidFill>
                  <a:srgbClr val="455560"/>
                </a:solidFill>
                <a:latin typeface="Futura Cyrillic Book"/>
              </a:rPr>
              <a:t>Unique registrants: </a:t>
            </a:r>
            <a:r>
              <a:rPr lang="en-US" sz="2800" b="1">
                <a:solidFill>
                  <a:srgbClr val="455560"/>
                </a:solidFill>
                <a:highlight>
                  <a:srgbClr val="FFFF00"/>
                </a:highlight>
                <a:latin typeface="Futura Cyrillic Book"/>
              </a:rPr>
              <a:t>3,316</a:t>
            </a:r>
            <a:endParaRPr lang="en-US" sz="2800" b="1">
              <a:solidFill>
                <a:srgbClr val="455560"/>
              </a:solidFill>
              <a:highlight>
                <a:srgbClr val="FFFF00"/>
              </a:highlight>
              <a:latin typeface="Futura Cyrillic Book" panose="020B0502020204020303" pitchFamily="34" charset="0"/>
            </a:endParaRPr>
          </a:p>
          <a:p>
            <a:pPr marL="1847850" marR="46355" lvl="3" indent="-457200">
              <a:spcBef>
                <a:spcPts val="150"/>
              </a:spcBef>
              <a:buFont typeface="Arial" panose="020B0604020202020204" pitchFamily="34" charset="0"/>
              <a:buChar char="•"/>
            </a:pPr>
            <a:r>
              <a:rPr lang="en-US" sz="2800" b="1">
                <a:solidFill>
                  <a:srgbClr val="455560"/>
                </a:solidFill>
                <a:latin typeface="Futura Cyrillic Book"/>
              </a:rPr>
              <a:t>Unique companies: </a:t>
            </a:r>
            <a:r>
              <a:rPr lang="en-US" sz="2800" b="1">
                <a:solidFill>
                  <a:srgbClr val="455560"/>
                </a:solidFill>
                <a:highlight>
                  <a:srgbClr val="FFFF00"/>
                </a:highlight>
                <a:latin typeface="Futura Cyrillic Book"/>
              </a:rPr>
              <a:t>1,682</a:t>
            </a:r>
            <a:endParaRPr lang="en-US" sz="2800" b="1">
              <a:solidFill>
                <a:srgbClr val="455560"/>
              </a:solidFill>
              <a:highlight>
                <a:srgbClr val="FFFF00"/>
              </a:highlight>
              <a:latin typeface="Futura Cyrillic Book" panose="020B0502020204020303" pitchFamily="34" charset="0"/>
            </a:endParaRPr>
          </a:p>
          <a:p>
            <a:pPr marL="476250" marR="46355" lvl="1">
              <a:spcBef>
                <a:spcPts val="150"/>
              </a:spcBef>
            </a:pPr>
            <a:endParaRPr lang="en-US" sz="2800" b="1">
              <a:solidFill>
                <a:srgbClr val="455560"/>
              </a:solidFill>
              <a:latin typeface="Futura Cyrillic Book" panose="020B0502020204020303" pitchFamily="34" charset="0"/>
            </a:endParaRPr>
          </a:p>
          <a:p>
            <a:pPr marL="19050" marR="46355">
              <a:spcBef>
                <a:spcPts val="150"/>
              </a:spcBef>
            </a:pPr>
            <a:r>
              <a:rPr lang="en-US" sz="2800" b="1">
                <a:solidFill>
                  <a:srgbClr val="455560"/>
                </a:solidFill>
                <a:latin typeface="Futura Cyrillic Book"/>
              </a:rPr>
              <a:t>Event Feedback surveys received FY25 = </a:t>
            </a:r>
            <a:r>
              <a:rPr lang="en-US" sz="4800" b="1">
                <a:solidFill>
                  <a:srgbClr val="B3BC35"/>
                </a:solidFill>
                <a:latin typeface="Futura Cyrillic Book"/>
              </a:rPr>
              <a:t>408</a:t>
            </a:r>
            <a:endParaRPr lang="en-US" sz="2800" b="1">
              <a:solidFill>
                <a:srgbClr val="455560"/>
              </a:solidFill>
              <a:latin typeface="Futura Cyrillic Book" panose="020B0502020204020303" pitchFamily="34" charset="0"/>
            </a:endParaRPr>
          </a:p>
          <a:p>
            <a:pPr marL="476250" marR="46355" lvl="1">
              <a:spcBef>
                <a:spcPts val="150"/>
              </a:spcBef>
            </a:pPr>
            <a:r>
              <a:rPr lang="en-US" sz="2400" b="1">
                <a:solidFill>
                  <a:srgbClr val="455560"/>
                </a:solidFill>
                <a:latin typeface="Futura Cyrillic Book" panose="020B0502020204020303" pitchFamily="34" charset="0"/>
              </a:rPr>
              <a:t>Chapters with most surveys submitted:</a:t>
            </a:r>
          </a:p>
          <a:p>
            <a:pPr marL="1847850" marR="46355" lvl="3" indent="-457200">
              <a:spcBef>
                <a:spcPts val="150"/>
              </a:spcBef>
              <a:buFont typeface="+mj-lt"/>
              <a:buAutoNum type="arabicPeriod"/>
            </a:pPr>
            <a:r>
              <a:rPr lang="en-US" sz="2400" b="1">
                <a:solidFill>
                  <a:srgbClr val="455560"/>
                </a:solidFill>
                <a:latin typeface="Futura Cyrillic Book" panose="020B0502020204020303" pitchFamily="34" charset="0"/>
              </a:rPr>
              <a:t>Alabama</a:t>
            </a:r>
          </a:p>
          <a:p>
            <a:pPr marL="1847850" marR="46355" lvl="3" indent="-457200">
              <a:spcBef>
                <a:spcPts val="150"/>
              </a:spcBef>
              <a:buFont typeface="+mj-lt"/>
              <a:buAutoNum type="arabicPeriod"/>
            </a:pPr>
            <a:r>
              <a:rPr lang="en-US" sz="2400" b="1">
                <a:solidFill>
                  <a:srgbClr val="455560"/>
                </a:solidFill>
                <a:latin typeface="Futura Cyrillic Book" panose="020B0502020204020303" pitchFamily="34" charset="0"/>
              </a:rPr>
              <a:t>Iowa</a:t>
            </a:r>
          </a:p>
          <a:p>
            <a:pPr marL="1847850" marR="46355" lvl="3" indent="-457200">
              <a:spcBef>
                <a:spcPts val="150"/>
              </a:spcBef>
              <a:buFont typeface="+mj-lt"/>
              <a:buAutoNum type="arabicPeriod"/>
            </a:pPr>
            <a:r>
              <a:rPr lang="en-US" sz="2400" b="1">
                <a:solidFill>
                  <a:srgbClr val="455560"/>
                </a:solidFill>
                <a:latin typeface="Futura Cyrillic Book" panose="020B0502020204020303" pitchFamily="34" charset="0"/>
              </a:rPr>
              <a:t>Central Pennsylvania</a:t>
            </a:r>
          </a:p>
        </p:txBody>
      </p:sp>
      <p:sp>
        <p:nvSpPr>
          <p:cNvPr id="5" name="TextBox 4">
            <a:extLst>
              <a:ext uri="{FF2B5EF4-FFF2-40B4-BE49-F238E27FC236}">
                <a16:creationId xmlns:a16="http://schemas.microsoft.com/office/drawing/2014/main" id="{22CF784D-3F0F-BED4-6C6E-377442AB1B98}"/>
              </a:ext>
            </a:extLst>
          </p:cNvPr>
          <p:cNvSpPr txBox="1"/>
          <p:nvPr/>
        </p:nvSpPr>
        <p:spPr>
          <a:xfrm>
            <a:off x="349566" y="6096300"/>
            <a:ext cx="17447115" cy="4026743"/>
          </a:xfrm>
          <a:prstGeom prst="rect">
            <a:avLst/>
          </a:prstGeom>
          <a:noFill/>
        </p:spPr>
        <p:txBody>
          <a:bodyPr wrap="square" lIns="91440" tIns="45720" rIns="91440" bIns="45720" anchor="t">
            <a:spAutoFit/>
          </a:bodyPr>
          <a:lstStyle/>
          <a:p>
            <a:pPr marL="19050" marR="46355">
              <a:spcBef>
                <a:spcPts val="150"/>
              </a:spcBef>
            </a:pPr>
            <a:r>
              <a:rPr lang="en-US" sz="2800" b="1">
                <a:solidFill>
                  <a:srgbClr val="455560"/>
                </a:solidFill>
                <a:latin typeface="Futura Cyrillic Book" panose="020B0604020202020204" charset="0"/>
              </a:rPr>
              <a:t>Kudos:</a:t>
            </a:r>
            <a:endParaRPr lang="en-US" sz="2000" i="1">
              <a:solidFill>
                <a:srgbClr val="455560"/>
              </a:solidFill>
              <a:latin typeface="Futura Cyrillic Book" panose="020B0604020202020204" charset="0"/>
            </a:endParaRPr>
          </a:p>
          <a:p>
            <a:pPr marL="933450" marR="46355" lvl="2">
              <a:spcBef>
                <a:spcPts val="150"/>
              </a:spcBef>
            </a:pPr>
            <a:r>
              <a:rPr lang="en-US" sz="2000" i="1">
                <a:solidFill>
                  <a:srgbClr val="455560"/>
                </a:solidFill>
                <a:latin typeface="Futura Cyrillic Book" panose="020B0604020202020204" charset="0"/>
              </a:rPr>
              <a:t>"</a:t>
            </a:r>
            <a:r>
              <a:rPr lang="en-US" sz="2000">
                <a:solidFill>
                  <a:srgbClr val="455560"/>
                </a:solidFill>
                <a:latin typeface="Futura Cyrillic Book" panose="020B0604020202020204" charset="0"/>
                <a:ea typeface="+mn-lt"/>
                <a:cs typeface="+mn-lt"/>
              </a:rPr>
              <a:t>I loved how knowledgeable the tour guides (GL, AM, Specialists) were about every aspect of the process and how both companies, TBAKI and SAIA, were able to work together to deliver clear and concise information to all attendees.“</a:t>
            </a:r>
          </a:p>
          <a:p>
            <a:pPr marL="933450" marR="46355" lvl="2">
              <a:spcBef>
                <a:spcPts val="150"/>
              </a:spcBef>
            </a:pPr>
            <a:endParaRPr lang="en-US" sz="2000" i="1">
              <a:solidFill>
                <a:srgbClr val="B3BC35"/>
              </a:solidFill>
              <a:latin typeface="Futura Cyrillic Book" panose="020B0604020202020204" charset="0"/>
              <a:ea typeface="+mn-lt"/>
              <a:cs typeface="+mn-lt"/>
            </a:endParaRPr>
          </a:p>
          <a:p>
            <a:pPr marL="933450" marR="46355" lvl="2">
              <a:spcBef>
                <a:spcPts val="150"/>
              </a:spcBef>
            </a:pPr>
            <a:r>
              <a:rPr lang="en-US" sz="2000">
                <a:solidFill>
                  <a:srgbClr val="455560"/>
                </a:solidFill>
                <a:latin typeface="Futura Cyrillic Book" panose="020B0604020202020204" charset="0"/>
                <a:ea typeface="Calibri"/>
                <a:cs typeface="Calibri"/>
              </a:rPr>
              <a:t>“As someone in the continuous improvement space, I feel I gained so much information about where technology and automation can take the manufacturing industry.”</a:t>
            </a:r>
          </a:p>
          <a:p>
            <a:pPr marL="19050" marR="46355">
              <a:spcBef>
                <a:spcPts val="150"/>
              </a:spcBef>
            </a:pPr>
            <a:r>
              <a:rPr lang="en-US" sz="2800" b="1">
                <a:solidFill>
                  <a:srgbClr val="455560"/>
                </a:solidFill>
                <a:latin typeface="Futura Cyrillic Book" panose="020B0604020202020204" charset="0"/>
              </a:rPr>
              <a:t>Constructive Feedback: </a:t>
            </a:r>
          </a:p>
          <a:p>
            <a:pPr marL="933450" marR="46355" lvl="2">
              <a:spcBef>
                <a:spcPts val="150"/>
              </a:spcBef>
            </a:pPr>
            <a:r>
              <a:rPr lang="en-US" sz="2400">
                <a:solidFill>
                  <a:srgbClr val="455560"/>
                </a:solidFill>
                <a:latin typeface="Futura Cyrillic Book" panose="020B0502020204020303" charset="0"/>
                <a:ea typeface="+mn-lt"/>
                <a:cs typeface="+mn-lt"/>
              </a:rPr>
              <a:t>"</a:t>
            </a:r>
            <a:r>
              <a:rPr lang="en-US" sz="2000">
                <a:solidFill>
                  <a:srgbClr val="455560"/>
                </a:solidFill>
                <a:latin typeface="Futura Cyrillic Book" panose="020B0502020204020303" charset="0"/>
              </a:rPr>
              <a:t>It was difficult the hear the host/speaker at the beginning of the event.</a:t>
            </a:r>
            <a:r>
              <a:rPr lang="en-US" sz="2400">
                <a:solidFill>
                  <a:srgbClr val="455560"/>
                </a:solidFill>
                <a:latin typeface="Futura Cyrillic Book" panose="020B0502020204020303" charset="0"/>
              </a:rPr>
              <a:t> </a:t>
            </a:r>
          </a:p>
          <a:p>
            <a:pPr marL="933450" marR="46355" lvl="2">
              <a:spcBef>
                <a:spcPts val="150"/>
              </a:spcBef>
            </a:pPr>
            <a:endParaRPr lang="en-US" sz="2400">
              <a:solidFill>
                <a:srgbClr val="455560"/>
              </a:solidFill>
              <a:latin typeface="Futura Cyrillic Book" panose="020B0502020204020303" charset="0"/>
              <a:ea typeface="Calibri"/>
              <a:cs typeface="Calibri"/>
            </a:endParaRPr>
          </a:p>
          <a:p>
            <a:pPr marL="933450" marR="46355" lvl="2">
              <a:spcBef>
                <a:spcPts val="150"/>
              </a:spcBef>
            </a:pPr>
            <a:r>
              <a:rPr lang="en-US" sz="2000">
                <a:solidFill>
                  <a:srgbClr val="455560"/>
                </a:solidFill>
                <a:latin typeface="Futura Cyrillic Book" panose="020B0604020202020204" charset="0"/>
                <a:ea typeface="Calibri"/>
                <a:cs typeface="Calibri"/>
              </a:rPr>
              <a:t>“This was a plant tour which had about 20 people. The size of the group made it difficult to ask questions during the tour, although it was better for the networking afterwards. I wish there was a bit more facilitation on the networking side in getting people talking to each other. Overall it was fun and interesting; some small tweaks would make it excellent.’</a:t>
            </a:r>
            <a:endParaRPr lang="en-US" sz="2000">
              <a:solidFill>
                <a:srgbClr val="455560"/>
              </a:solidFill>
              <a:latin typeface="Futura Cyrillic Book" panose="020B0604020202020204" charset="0"/>
              <a:ea typeface="+mn-lt"/>
              <a:cs typeface="+mn-lt"/>
            </a:endParaRPr>
          </a:p>
        </p:txBody>
      </p:sp>
      <p:pic>
        <p:nvPicPr>
          <p:cNvPr id="6" name="Picture 5" descr="A map of the united states&#10;&#10;AI-generated content may be incorrect.">
            <a:extLst>
              <a:ext uri="{FF2B5EF4-FFF2-40B4-BE49-F238E27FC236}">
                <a16:creationId xmlns:a16="http://schemas.microsoft.com/office/drawing/2014/main" id="{3A2BD119-6461-4931-68E1-F9F8CA025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5679" y="641296"/>
            <a:ext cx="8852321" cy="5823984"/>
          </a:xfrm>
          <a:prstGeom prst="rect">
            <a:avLst/>
          </a:prstGeom>
        </p:spPr>
      </p:pic>
    </p:spTree>
    <p:extLst>
      <p:ext uri="{BB962C8B-B14F-4D97-AF65-F5344CB8AC3E}">
        <p14:creationId xmlns:p14="http://schemas.microsoft.com/office/powerpoint/2010/main" val="276513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73E2-54C0-F0CC-EC2C-A66CA7EB416D}"/>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8170E714-FC45-2845-DFD0-F306ADA24F3E}"/>
              </a:ext>
            </a:extLst>
          </p:cNvPr>
          <p:cNvSpPr txBox="1">
            <a:spLocks noGrp="1"/>
          </p:cNvSpPr>
          <p:nvPr>
            <p:ph type="title"/>
          </p:nvPr>
        </p:nvSpPr>
        <p:spPr>
          <a:xfrm>
            <a:off x="349566" y="213294"/>
            <a:ext cx="16573500" cy="634789"/>
          </a:xfrm>
          <a:prstGeom prst="rect">
            <a:avLst/>
          </a:prstGeom>
        </p:spPr>
        <p:txBody>
          <a:bodyPr vert="horz" wrap="square" lIns="0" tIns="19050" rIns="0" bIns="0" rtlCol="0" anchor="ctr">
            <a:spAutoFit/>
          </a:bodyPr>
          <a:lstStyle/>
          <a:p>
            <a:pPr marL="19050" algn="l">
              <a:spcBef>
                <a:spcPts val="150"/>
              </a:spcBef>
            </a:pPr>
            <a:r>
              <a:rPr lang="en-US" sz="4000" b="1" spc="45">
                <a:solidFill>
                  <a:srgbClr val="B3BC35"/>
                </a:solidFill>
                <a:latin typeface="Futura Cyrillic Book" panose="020B0502020204020303" pitchFamily="34" charset="0"/>
              </a:rPr>
              <a:t>UPCOMING CHAPTER EVENTS</a:t>
            </a:r>
            <a:endParaRPr lang="en-US" sz="4000" b="1">
              <a:solidFill>
                <a:srgbClr val="B3BC35"/>
              </a:solidFill>
              <a:latin typeface="Futura Cyrillic Book" panose="020B0502020204020303" pitchFamily="34" charset="0"/>
            </a:endParaRPr>
          </a:p>
        </p:txBody>
      </p:sp>
      <p:graphicFrame>
        <p:nvGraphicFramePr>
          <p:cNvPr id="2" name="Table 1">
            <a:extLst>
              <a:ext uri="{FF2B5EF4-FFF2-40B4-BE49-F238E27FC236}">
                <a16:creationId xmlns:a16="http://schemas.microsoft.com/office/drawing/2014/main" id="{D01821EE-10F0-E313-3FD8-F7D131634DEA}"/>
              </a:ext>
            </a:extLst>
          </p:cNvPr>
          <p:cNvGraphicFramePr>
            <a:graphicFrameLocks noGrp="1"/>
          </p:cNvGraphicFramePr>
          <p:nvPr>
            <p:extLst>
              <p:ext uri="{D42A27DB-BD31-4B8C-83A1-F6EECF244321}">
                <p14:modId xmlns:p14="http://schemas.microsoft.com/office/powerpoint/2010/main" val="1038794801"/>
              </p:ext>
            </p:extLst>
          </p:nvPr>
        </p:nvGraphicFramePr>
        <p:xfrm>
          <a:off x="515605" y="1866122"/>
          <a:ext cx="17256789" cy="7072607"/>
        </p:xfrm>
        <a:graphic>
          <a:graphicData uri="http://schemas.openxmlformats.org/drawingml/2006/table">
            <a:tbl>
              <a:tblPr/>
              <a:tblGrid>
                <a:gridCol w="10411459">
                  <a:extLst>
                    <a:ext uri="{9D8B030D-6E8A-4147-A177-3AD203B41FA5}">
                      <a16:colId xmlns:a16="http://schemas.microsoft.com/office/drawing/2014/main" val="2576431617"/>
                    </a:ext>
                  </a:extLst>
                </a:gridCol>
                <a:gridCol w="3709595">
                  <a:extLst>
                    <a:ext uri="{9D8B030D-6E8A-4147-A177-3AD203B41FA5}">
                      <a16:colId xmlns:a16="http://schemas.microsoft.com/office/drawing/2014/main" val="3993999185"/>
                    </a:ext>
                  </a:extLst>
                </a:gridCol>
                <a:gridCol w="3135735">
                  <a:extLst>
                    <a:ext uri="{9D8B030D-6E8A-4147-A177-3AD203B41FA5}">
                      <a16:colId xmlns:a16="http://schemas.microsoft.com/office/drawing/2014/main" val="3681512446"/>
                    </a:ext>
                  </a:extLst>
                </a:gridCol>
              </a:tblGrid>
              <a:tr h="393727">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Southern Wisconsin | Creating Connections: A Day of Service with Sou...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Southern Wisconsin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7/17/25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1644764"/>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Northern Wisconsin  | From Concept to Trail: WiM Behind the Scenes 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Northern Wisconsin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7/17/25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8394051"/>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Western Michigan | Tour of Old Orchard Brands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Western Michigan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7/17/25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186823"/>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Washington | Working Parents Chat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Washington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179967"/>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Alabama | Night at RMHC Mobile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Alabama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25761"/>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Florida | Jacksonville Networking Happy Hour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Florida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53903"/>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Nebraska | Engaging and Retaining Talent - Webinar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Nebraska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768473"/>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Northern New England | Chapter Networking and Dinner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Northern New England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991468"/>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Texas | Dallas: Wine Down, Mingle &amp; Network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188012"/>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North Carolina | Greenheck Architectural Products Plant Tour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North Carolina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507862"/>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Louisiana | Build Your Brand &amp; Your Board (Leveraging LinkedIn + BYO...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Louisiana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7/26/25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080763"/>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Georgia | OSHA Compliance in Manufacturing: 2025 Updates and What </a:t>
                      </a:r>
                      <a:r>
                        <a:rPr lang="en-US" sz="2000" b="0" i="0" u="none" strike="noStrike" err="1">
                          <a:solidFill>
                            <a:srgbClr val="000000"/>
                          </a:solidFill>
                          <a:effectLst/>
                          <a:latin typeface="Futura Medium" panose="020B0602020204020303" pitchFamily="34" charset="-79"/>
                          <a:cs typeface="Futura Medium" panose="020B0602020204020303" pitchFamily="34" charset="-79"/>
                        </a:rPr>
                        <a:t>Yo</a:t>
                      </a:r>
                      <a:r>
                        <a:rPr lang="en-US" sz="2000" b="0" i="0" u="none" strike="noStrike">
                          <a:solidFill>
                            <a:srgbClr val="000000"/>
                          </a:solidFill>
                          <a:effectLst/>
                          <a:latin typeface="Futura Medium" panose="020B0602020204020303" pitchFamily="34" charset="-79"/>
                          <a:cs typeface="Futura Medium" panose="020B0602020204020303" pitchFamily="34" charset="-79"/>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Georgia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7/29/25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8474266"/>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Southern Wisconsin | Financial Talks with CLA &amp; BMO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Southern Wisconsin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7/29/25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269257"/>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Tennessee | Hitachi plant tour and lunch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Tennessee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7/30/25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216645"/>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Louisiana | Louisiana WiM and SWE Networking Event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Louisiana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7/30/25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513390"/>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Illinois | Let‚Äôs Talk SUMMIT: Chicago Bound!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Illinois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7/31/25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3553660"/>
                  </a:ext>
                </a:extLst>
              </a:tr>
              <a:tr h="417430">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Texas | Clear Lake: Summer Pizza Party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2000" b="0" i="0" u="none" strike="noStrike">
                          <a:solidFill>
                            <a:srgbClr val="000000"/>
                          </a:solidFill>
                          <a:effectLst/>
                          <a:latin typeface="Futura Medium" panose="020B0602020204020303" pitchFamily="34" charset="-79"/>
                          <a:cs typeface="Futura Medium" panose="020B0602020204020303" pitchFamily="34" charset="-79"/>
                        </a:rPr>
                        <a:t>WiM 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a:solidFill>
                            <a:srgbClr val="000000"/>
                          </a:solidFill>
                          <a:effectLst/>
                          <a:latin typeface="Futura Medium" panose="020B0602020204020303" pitchFamily="34" charset="-79"/>
                          <a:cs typeface="Futura Medium" panose="020B0602020204020303" pitchFamily="34" charset="-79"/>
                        </a:rPr>
                        <a:t>7/31/25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827052"/>
                  </a:ext>
                </a:extLst>
              </a:tr>
            </a:tbl>
          </a:graphicData>
        </a:graphic>
      </p:graphicFrame>
    </p:spTree>
    <p:extLst>
      <p:ext uri="{BB962C8B-B14F-4D97-AF65-F5344CB8AC3E}">
        <p14:creationId xmlns:p14="http://schemas.microsoft.com/office/powerpoint/2010/main" val="295376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E2E4-81EC-8ECA-62A6-1E464825B65F}"/>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7EA92DD9-80B2-45F7-0B56-6114B632E696}"/>
              </a:ext>
            </a:extLst>
          </p:cNvPr>
          <p:cNvSpPr txBox="1">
            <a:spLocks noGrp="1"/>
          </p:cNvSpPr>
          <p:nvPr>
            <p:ph type="title"/>
          </p:nvPr>
        </p:nvSpPr>
        <p:spPr>
          <a:xfrm>
            <a:off x="449655" y="206209"/>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CHAPTER REMINDERS</a:t>
            </a:r>
          </a:p>
        </p:txBody>
      </p:sp>
      <p:sp>
        <p:nvSpPr>
          <p:cNvPr id="6" name="TextBox 5">
            <a:extLst>
              <a:ext uri="{FF2B5EF4-FFF2-40B4-BE49-F238E27FC236}">
                <a16:creationId xmlns:a16="http://schemas.microsoft.com/office/drawing/2014/main" id="{6C85AD2B-F88C-5D21-E760-45AAD761A737}"/>
              </a:ext>
            </a:extLst>
          </p:cNvPr>
          <p:cNvSpPr txBox="1"/>
          <p:nvPr/>
        </p:nvSpPr>
        <p:spPr>
          <a:xfrm>
            <a:off x="661235" y="1434792"/>
            <a:ext cx="16965529" cy="8279190"/>
          </a:xfrm>
          <a:prstGeom prst="rect">
            <a:avLst/>
          </a:prstGeom>
          <a:noFill/>
        </p:spPr>
        <p:txBody>
          <a:bodyPr wrap="square" lIns="91440" tIns="45720" rIns="91440" bIns="45720" anchor="t">
            <a:spAutoFit/>
          </a:bodyPr>
          <a:lstStyle/>
          <a:p>
            <a:r>
              <a:rPr lang="en-US" sz="2800" b="1" u="sng">
                <a:solidFill>
                  <a:srgbClr val="455560"/>
                </a:solidFill>
                <a:latin typeface="Futura Cyrillic Book" panose="020B0502020204020303" pitchFamily="34" charset="0"/>
              </a:rPr>
              <a:t>CHAPTER EXPENSE REPORTS DUE</a:t>
            </a:r>
            <a:endParaRPr lang="en-US" sz="2800" b="1" u="sng">
              <a:solidFill>
                <a:srgbClr val="455560"/>
              </a:solidFill>
              <a:effectLst/>
              <a:latin typeface="Futura Cyrillic Book" panose="020B0502020204020303" pitchFamily="34" charset="0"/>
            </a:endParaRPr>
          </a:p>
          <a:p>
            <a:endParaRPr lang="en-US" sz="2800" b="1">
              <a:solidFill>
                <a:srgbClr val="455560"/>
              </a:solidFill>
              <a:effectLst/>
              <a:latin typeface="Futura Cyrillic Book" panose="020B0502020204020303" pitchFamily="34" charset="0"/>
            </a:endParaRPr>
          </a:p>
          <a:p>
            <a:r>
              <a:rPr lang="en-US" sz="2800">
                <a:solidFill>
                  <a:srgbClr val="455560"/>
                </a:solidFill>
                <a:highlight>
                  <a:srgbClr val="FFFF00"/>
                </a:highlight>
                <a:latin typeface="Futura Cyrillic Book"/>
                <a:ea typeface="Aptos" panose="020B0004020202020204" pitchFamily="34" charset="0"/>
                <a:cs typeface="Aptos" panose="020B0004020202020204" pitchFamily="34" charset="0"/>
              </a:rPr>
              <a:t>June</a:t>
            </a:r>
            <a:r>
              <a:rPr lang="en-US" sz="2800">
                <a:solidFill>
                  <a:srgbClr val="455560"/>
                </a:solidFill>
                <a:effectLst/>
                <a:highlight>
                  <a:srgbClr val="FFFF00"/>
                </a:highlight>
                <a:latin typeface="Futura Cyrillic Book"/>
                <a:ea typeface="Aptos" panose="020B0004020202020204" pitchFamily="34" charset="0"/>
                <a:cs typeface="Aptos" panose="020B0004020202020204" pitchFamily="34" charset="0"/>
              </a:rPr>
              <a:t> 2025 expense reports </a:t>
            </a:r>
            <a:r>
              <a:rPr lang="en-US" sz="2800">
                <a:solidFill>
                  <a:srgbClr val="455560"/>
                </a:solidFill>
                <a:highlight>
                  <a:srgbClr val="FFFF00"/>
                </a:highlight>
                <a:latin typeface="Futura Cyrillic Book"/>
                <a:ea typeface="Aptos" panose="020B0004020202020204" pitchFamily="34" charset="0"/>
                <a:cs typeface="Aptos" panose="020B0004020202020204" pitchFamily="34" charset="0"/>
              </a:rPr>
              <a:t>are </a:t>
            </a:r>
            <a:r>
              <a:rPr lang="en-US" sz="2800">
                <a:solidFill>
                  <a:srgbClr val="455560"/>
                </a:solidFill>
                <a:effectLst/>
                <a:highlight>
                  <a:srgbClr val="FFFF00"/>
                </a:highlight>
                <a:latin typeface="Futura Cyrillic Book"/>
                <a:ea typeface="Aptos" panose="020B0004020202020204" pitchFamily="34" charset="0"/>
                <a:cs typeface="Aptos" panose="020B0004020202020204" pitchFamily="34" charset="0"/>
              </a:rPr>
              <a:t>due from chapters </a:t>
            </a:r>
            <a:r>
              <a:rPr lang="en-US" sz="2800">
                <a:solidFill>
                  <a:srgbClr val="455560"/>
                </a:solidFill>
                <a:highlight>
                  <a:srgbClr val="FFFF00"/>
                </a:highlight>
                <a:latin typeface="Futura Cyrillic Book"/>
                <a:ea typeface="Aptos" panose="020B0004020202020204" pitchFamily="34" charset="0"/>
                <a:cs typeface="Aptos" panose="020B0004020202020204" pitchFamily="34" charset="0"/>
              </a:rPr>
              <a:t>by </a:t>
            </a:r>
            <a:r>
              <a:rPr lang="en-US" sz="2800" b="1" u="sng">
                <a:solidFill>
                  <a:srgbClr val="455560"/>
                </a:solidFill>
                <a:highlight>
                  <a:srgbClr val="FFFF00"/>
                </a:highlight>
                <a:latin typeface="Futura Cyrillic Book"/>
                <a:ea typeface="Aptos" panose="020B0004020202020204" pitchFamily="34" charset="0"/>
                <a:cs typeface="Aptos" panose="020B0004020202020204" pitchFamily="34" charset="0"/>
              </a:rPr>
              <a:t>Monday</a:t>
            </a:r>
            <a:r>
              <a:rPr lang="en-US" sz="2800" b="1" u="sng">
                <a:solidFill>
                  <a:srgbClr val="455560"/>
                </a:solidFill>
                <a:effectLst/>
                <a:highlight>
                  <a:srgbClr val="FFFF00"/>
                </a:highlight>
                <a:latin typeface="Futura Cyrillic Book"/>
                <a:ea typeface="Aptos" panose="020B0004020202020204" pitchFamily="34" charset="0"/>
                <a:cs typeface="Aptos" panose="020B0004020202020204" pitchFamily="34" charset="0"/>
              </a:rPr>
              <a:t>, </a:t>
            </a:r>
            <a:r>
              <a:rPr lang="en-US" sz="2800" b="1" u="sng">
                <a:solidFill>
                  <a:srgbClr val="455560"/>
                </a:solidFill>
                <a:highlight>
                  <a:srgbClr val="FFFF00"/>
                </a:highlight>
                <a:latin typeface="Futura Cyrillic Book"/>
                <a:ea typeface="Aptos" panose="020B0004020202020204" pitchFamily="34" charset="0"/>
                <a:cs typeface="Aptos" panose="020B0004020202020204" pitchFamily="34" charset="0"/>
              </a:rPr>
              <a:t> July 28</a:t>
            </a:r>
            <a:r>
              <a:rPr lang="en-US" sz="2800" b="1" u="sng">
                <a:solidFill>
                  <a:srgbClr val="455560"/>
                </a:solidFill>
                <a:effectLst/>
                <a:highlight>
                  <a:srgbClr val="FFFF00"/>
                </a:highlight>
                <a:latin typeface="Futura Cyrillic Book"/>
                <a:ea typeface="Aptos" panose="020B0004020202020204" pitchFamily="34" charset="0"/>
                <a:cs typeface="Aptos" panose="020B0004020202020204" pitchFamily="34" charset="0"/>
              </a:rPr>
              <a:t>, 2025</a:t>
            </a:r>
            <a:r>
              <a:rPr lang="en-US" sz="2800">
                <a:solidFill>
                  <a:srgbClr val="455560"/>
                </a:solidFill>
                <a:effectLst/>
                <a:highlight>
                  <a:srgbClr val="FFFF00"/>
                </a:highlight>
                <a:latin typeface="Futura Cyrillic Book"/>
                <a:ea typeface="Aptos" panose="020B0004020202020204" pitchFamily="34" charset="0"/>
                <a:cs typeface="Aptos" panose="020B0004020202020204" pitchFamily="34" charset="0"/>
              </a:rPr>
              <a:t>. </a:t>
            </a:r>
          </a:p>
          <a:p>
            <a:pPr marL="0" marR="0"/>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If you are a chapter cardholder or Treasurer, here is the process for reference.</a:t>
            </a:r>
          </a:p>
          <a:p>
            <a:pPr marL="0" marR="0"/>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971550" lvl="1" indent="-514350">
              <a:buFont typeface="+mj-lt"/>
              <a:buAutoNum type="arabicPeriod"/>
            </a:pP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Each chapter cardholder must complete a monthly expense report (downloadable here). If you need a report of all your individual transactions, you can access one by logging into </a:t>
            </a:r>
            <a:r>
              <a:rPr lang="en-US" sz="2800" u="sng" err="1">
                <a:solidFill>
                  <a:srgbClr val="0070C0"/>
                </a:solidFill>
                <a:effectLst/>
                <a:latin typeface="Futura Cyrillic Book" panose="020B0502020204020303"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PaymentNet</a:t>
            </a: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 </a:t>
            </a: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971550" lvl="1" indent="-514350">
              <a:buFont typeface="+mj-lt"/>
              <a:buAutoNum type="arabicPeriod"/>
            </a:pP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Once their report is completed, each cardholder should submit their individual report and electronic copies of all related receipts to their chapter's Treasurer.</a:t>
            </a: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1428750" lvl="2" indent="-514350">
              <a:buFont typeface="Arial" panose="020B0604020202020204" pitchFamily="34" charset="0"/>
              <a:buChar char="•"/>
            </a:pP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Please note: Treasurers are not able to view transactions on Chase ONE cards for other leaders from their chapter; cardholders can view their transactions only. </a:t>
            </a: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971550" lvl="1" indent="-514350">
              <a:buFont typeface="+mj-lt"/>
              <a:buAutoNum type="arabicPeriod"/>
            </a:pP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Once all cardholders have submitted their reports, the Treasurer should compile those into to one report/document.</a:t>
            </a: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971550" lvl="1" indent="-514350">
              <a:buFont typeface="+mj-lt"/>
              <a:buAutoNum type="arabicPeriod"/>
            </a:pP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The Treasurer should send the compiled report, along with all receipts for the chapter, to </a:t>
            </a:r>
            <a:r>
              <a:rPr lang="en-US" sz="2800" u="sng">
                <a:solidFill>
                  <a:srgbClr val="0070C0"/>
                </a:solidFill>
                <a:effectLst/>
                <a:latin typeface="Futura Cyrillic Book" panose="020B0502020204020303" pitchFamily="34"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accounting@womeninmfg.org</a:t>
            </a:r>
            <a:r>
              <a:rPr lang="en-US" sz="2800">
                <a:solidFill>
                  <a:srgbClr val="0070C0"/>
                </a:solidFill>
                <a:effectLst/>
                <a:latin typeface="Futura Cyrillic Book" panose="020B0502020204020303" pitchFamily="34" charset="0"/>
                <a:ea typeface="Times New Roman" panose="02020603050405020304" pitchFamily="18" charset="0"/>
                <a:cs typeface="Aptos" panose="020B0004020202020204" pitchFamily="34" charset="0"/>
              </a:rPr>
              <a:t> </a:t>
            </a: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and </a:t>
            </a:r>
            <a:r>
              <a:rPr lang="en-US" sz="2800" u="sng">
                <a:solidFill>
                  <a:srgbClr val="0070C0"/>
                </a:solidFill>
                <a:effectLst/>
                <a:latin typeface="Futura Cyrillic Book" panose="020B0502020204020303" pitchFamily="34" charset="0"/>
                <a:ea typeface="Times New Roman" panose="02020603050405020304" pitchFamily="18" charset="0"/>
                <a:cs typeface="Aptos" panose="020B0004020202020204" pitchFamily="34" charset="0"/>
                <a:hlinkClick r:id="rId5">
                  <a:extLst>
                    <a:ext uri="{A12FA001-AC4F-418D-AE19-62706E023703}">
                      <ahyp:hlinkClr xmlns:ahyp="http://schemas.microsoft.com/office/drawing/2018/hyperlinkcolor" val="tx"/>
                    </a:ext>
                  </a:extLst>
                </a:hlinkClick>
              </a:rPr>
              <a:t>chapters@womeninmfg.org</a:t>
            </a:r>
            <a:r>
              <a:rPr lang="en-US" sz="2800">
                <a:solidFill>
                  <a:srgbClr val="455560"/>
                </a:solidFill>
                <a:effectLst/>
                <a:latin typeface="Futura Cyrillic Book" panose="020B0502020204020303" pitchFamily="34" charset="0"/>
                <a:ea typeface="Times New Roman" panose="02020603050405020304" pitchFamily="18" charset="0"/>
                <a:cs typeface="Aptos" panose="020B0004020202020204" pitchFamily="34" charset="0"/>
              </a:rPr>
              <a:t>. </a:t>
            </a: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0" marR="0"/>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r>
              <a:rPr lang="en-US" sz="2800" b="1">
                <a:solidFill>
                  <a:srgbClr val="455560"/>
                </a:solidFill>
                <a:effectLst/>
                <a:highlight>
                  <a:srgbClr val="FFFF00"/>
                </a:highlight>
                <a:latin typeface="Futura Cyrillic Book"/>
                <a:ea typeface="Aptos" panose="020B0004020202020204" pitchFamily="34" charset="0"/>
                <a:cs typeface="Aptos" panose="020B0004020202020204" pitchFamily="34" charset="0"/>
              </a:rPr>
              <a:t>Transfer Files: </a:t>
            </a:r>
            <a:r>
              <a:rPr lang="en-US" sz="2800">
                <a:solidFill>
                  <a:srgbClr val="455560"/>
                </a:solidFill>
                <a:highlight>
                  <a:srgbClr val="FFFF00"/>
                </a:highlight>
                <a:latin typeface="Futura Cyrillic Book"/>
                <a:ea typeface="Aptos" panose="020B0004020202020204" pitchFamily="34" charset="0"/>
                <a:cs typeface="Aptos" panose="020B0004020202020204" pitchFamily="34" charset="0"/>
              </a:rPr>
              <a:t>June </a:t>
            </a:r>
            <a:r>
              <a:rPr lang="en-US" sz="2800">
                <a:solidFill>
                  <a:srgbClr val="455560"/>
                </a:solidFill>
                <a:effectLst/>
                <a:highlight>
                  <a:srgbClr val="FFFF00"/>
                </a:highlight>
                <a:latin typeface="Futura Cyrillic Book"/>
                <a:ea typeface="Aptos" panose="020B0004020202020204" pitchFamily="34" charset="0"/>
                <a:cs typeface="Aptos" panose="020B0004020202020204" pitchFamily="34" charset="0"/>
              </a:rPr>
              <a:t>2025 transfer files will </a:t>
            </a:r>
            <a:r>
              <a:rPr lang="en-US" sz="2800">
                <a:solidFill>
                  <a:srgbClr val="455560"/>
                </a:solidFill>
                <a:highlight>
                  <a:srgbClr val="FFFF00"/>
                </a:highlight>
                <a:latin typeface="Futura Cyrillic Book"/>
                <a:ea typeface="Aptos" panose="020B0004020202020204" pitchFamily="34" charset="0"/>
                <a:cs typeface="Aptos" panose="020B0004020202020204" pitchFamily="34" charset="0"/>
              </a:rPr>
              <a:t>be sent before the end of June. </a:t>
            </a:r>
          </a:p>
          <a:p>
            <a:pPr marL="0" marR="0"/>
            <a:endPar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endParaRPr>
          </a:p>
          <a:p>
            <a:pPr marL="0" marR="0"/>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Questions about your chapter’s financials</a:t>
            </a:r>
            <a:r>
              <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rPr>
              <a:t>? C</a:t>
            </a: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ontact </a:t>
            </a:r>
            <a:r>
              <a:rPr lang="en-US" sz="2800" u="sng">
                <a:solidFill>
                  <a:srgbClr val="0070C0"/>
                </a:solidFill>
                <a:effectLst/>
                <a:latin typeface="Futura Cyrillic Book" panose="020B0502020204020303"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accounting@womeninmfg.org</a:t>
            </a: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a:t>
            </a:r>
          </a:p>
        </p:txBody>
      </p:sp>
    </p:spTree>
    <p:extLst>
      <p:ext uri="{BB962C8B-B14F-4D97-AF65-F5344CB8AC3E}">
        <p14:creationId xmlns:p14="http://schemas.microsoft.com/office/powerpoint/2010/main" val="10539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9B858-39BC-D606-BBFE-39C442FE5B10}"/>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22A1B1B4-02D4-F394-8831-14163FD4AF8B}"/>
              </a:ext>
            </a:extLst>
          </p:cNvPr>
          <p:cNvSpPr txBox="1">
            <a:spLocks noGrp="1"/>
          </p:cNvSpPr>
          <p:nvPr>
            <p:ph type="title"/>
          </p:nvPr>
        </p:nvSpPr>
        <p:spPr>
          <a:xfrm>
            <a:off x="449655" y="206209"/>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CHAPTER REMINDERS</a:t>
            </a:r>
          </a:p>
        </p:txBody>
      </p:sp>
      <p:sp>
        <p:nvSpPr>
          <p:cNvPr id="6" name="TextBox 5">
            <a:extLst>
              <a:ext uri="{FF2B5EF4-FFF2-40B4-BE49-F238E27FC236}">
                <a16:creationId xmlns:a16="http://schemas.microsoft.com/office/drawing/2014/main" id="{77884830-5EA6-E9C3-7216-02E76CDB48E0}"/>
              </a:ext>
            </a:extLst>
          </p:cNvPr>
          <p:cNvSpPr txBox="1"/>
          <p:nvPr/>
        </p:nvSpPr>
        <p:spPr>
          <a:xfrm>
            <a:off x="661235" y="1434792"/>
            <a:ext cx="16965529" cy="4832092"/>
          </a:xfrm>
          <a:prstGeom prst="rect">
            <a:avLst/>
          </a:prstGeom>
          <a:noFill/>
        </p:spPr>
        <p:txBody>
          <a:bodyPr wrap="square">
            <a:spAutoFit/>
          </a:bodyPr>
          <a:lstStyle/>
          <a:p>
            <a:pPr marL="0" marR="0">
              <a:buNone/>
            </a:pPr>
            <a:r>
              <a:rPr lang="en-US" sz="2800" b="1" u="sng">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FUNDRAISING FOR EXTERNAL ORGANIZATIONS OR NON-PROFITS </a:t>
            </a:r>
          </a:p>
          <a:p>
            <a:pPr marL="0" marR="0">
              <a:buNone/>
            </a:pP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WiM Chapters are permitted to co-host, cross-promote, and otherwise collaborate with external organizations whose mission aligns with WiM’s mission to support, promote and inspire women who have chosen a career in manufacturing.</a:t>
            </a:r>
          </a:p>
          <a:p>
            <a:pPr marL="0" marR="0">
              <a:buNone/>
            </a:pPr>
            <a:endPar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endParaRPr>
          </a:p>
          <a:p>
            <a:pPr marL="0" marR="0">
              <a:buNone/>
            </a:pP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Before a chapter can commit to fundraising for an external organization, they must submit the details of the organization and proposed donation via the </a:t>
            </a: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hlinkClick r:id="rId3"/>
              </a:rPr>
              <a:t>Chapter External Fundraising Proposal Form </a:t>
            </a: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for approval. This form will be sent to WiM National and should be completed at least twelve (12) weeks ahead of the proposed event, program, or other activity. </a:t>
            </a:r>
          </a:p>
          <a:p>
            <a:pPr marL="0" marR="0">
              <a:buNone/>
            </a:pP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0" marR="0">
              <a:buNone/>
            </a:pP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Contributions or donations from WiM Chapters to </a:t>
            </a:r>
            <a:r>
              <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rPr>
              <a:t>external nonprofit organizations </a:t>
            </a: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may not:</a:t>
            </a:r>
            <a:endPar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rPr>
              <a:t>Exceed more than 25% of the total revenue for any event, program, or other activity.</a:t>
            </a:r>
            <a:endPar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US" sz="2800">
                <a:solidFill>
                  <a:srgbClr val="455560"/>
                </a:solidFill>
                <a:latin typeface="Futura Cyrillic Book" panose="020B0502020204020303" pitchFamily="34" charset="0"/>
                <a:ea typeface="Aptos" panose="020B0004020202020204" pitchFamily="34" charset="0"/>
                <a:cs typeface="Aptos" panose="020B0004020202020204" pitchFamily="34" charset="0"/>
              </a:rPr>
              <a:t>E</a:t>
            </a:r>
            <a:r>
              <a:rPr lang="en-US" sz="2800">
                <a:solidFill>
                  <a:srgbClr val="455560"/>
                </a:solidFill>
                <a:effectLst/>
                <a:latin typeface="Futura Cyrillic Book" panose="020B0502020204020303" pitchFamily="34" charset="0"/>
                <a:ea typeface="Aptos" panose="020B0004020202020204" pitchFamily="34" charset="0"/>
                <a:cs typeface="Aptos" panose="020B0004020202020204" pitchFamily="34" charset="0"/>
              </a:rPr>
              <a:t>xceed more than 25% of the chapter’s overall available funds at the time the donation is made.</a:t>
            </a:r>
          </a:p>
        </p:txBody>
      </p:sp>
    </p:spTree>
    <p:extLst>
      <p:ext uri="{BB962C8B-B14F-4D97-AF65-F5344CB8AC3E}">
        <p14:creationId xmlns:p14="http://schemas.microsoft.com/office/powerpoint/2010/main" val="112889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3DCC-C5E0-EAB8-FDF8-56CBFEEBA67B}"/>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B8BAE69C-56E4-E21F-0188-D978211A0706}"/>
              </a:ext>
            </a:extLst>
          </p:cNvPr>
          <p:cNvSpPr txBox="1">
            <a:spLocks noGrp="1"/>
          </p:cNvSpPr>
          <p:nvPr>
            <p:ph type="title"/>
          </p:nvPr>
        </p:nvSpPr>
        <p:spPr>
          <a:xfrm>
            <a:off x="349566" y="213294"/>
            <a:ext cx="16573500" cy="634789"/>
          </a:xfrm>
          <a:prstGeom prst="rect">
            <a:avLst/>
          </a:prstGeom>
        </p:spPr>
        <p:txBody>
          <a:bodyPr vert="horz" wrap="square" lIns="0" tIns="19050" rIns="0" bIns="0" rtlCol="0" anchor="ctr">
            <a:spAutoFit/>
          </a:bodyPr>
          <a:lstStyle/>
          <a:p>
            <a:pPr marL="19050" algn="l">
              <a:spcBef>
                <a:spcPts val="150"/>
              </a:spcBef>
            </a:pPr>
            <a:r>
              <a:rPr lang="en-US" sz="4000" b="1" spc="45">
                <a:solidFill>
                  <a:srgbClr val="B3BC35"/>
                </a:solidFill>
                <a:latin typeface="Futura Cyrillic Book" panose="020B0502020204020303" pitchFamily="34" charset="0"/>
              </a:rPr>
              <a:t>Chapter Leadership Roles </a:t>
            </a:r>
            <a:endParaRPr lang="en-US" sz="4000" b="1">
              <a:solidFill>
                <a:srgbClr val="B3BC35"/>
              </a:solidFill>
              <a:latin typeface="Futura Cyrillic Book" panose="020B0502020204020303" pitchFamily="34" charset="0"/>
            </a:endParaRPr>
          </a:p>
        </p:txBody>
      </p:sp>
      <p:graphicFrame>
        <p:nvGraphicFramePr>
          <p:cNvPr id="2" name="Table 1">
            <a:extLst>
              <a:ext uri="{FF2B5EF4-FFF2-40B4-BE49-F238E27FC236}">
                <a16:creationId xmlns:a16="http://schemas.microsoft.com/office/drawing/2014/main" id="{B0A46F99-0174-83E3-4DC8-11EE4858DA7F}"/>
              </a:ext>
            </a:extLst>
          </p:cNvPr>
          <p:cNvGraphicFramePr>
            <a:graphicFrameLocks noGrp="1"/>
          </p:cNvGraphicFramePr>
          <p:nvPr>
            <p:extLst>
              <p:ext uri="{D42A27DB-BD31-4B8C-83A1-F6EECF244321}">
                <p14:modId xmlns:p14="http://schemas.microsoft.com/office/powerpoint/2010/main" val="2637525598"/>
              </p:ext>
            </p:extLst>
          </p:nvPr>
        </p:nvGraphicFramePr>
        <p:xfrm>
          <a:off x="628650" y="889066"/>
          <a:ext cx="17030700" cy="9184640"/>
        </p:xfrm>
        <a:graphic>
          <a:graphicData uri="http://schemas.openxmlformats.org/drawingml/2006/table">
            <a:tbl>
              <a:tblPr firstRow="1" bandRow="1">
                <a:tableStyleId>{F5AB1C69-6EDB-4FF4-983F-18BD219EF322}</a:tableStyleId>
              </a:tblPr>
              <a:tblGrid>
                <a:gridCol w="8515350">
                  <a:extLst>
                    <a:ext uri="{9D8B030D-6E8A-4147-A177-3AD203B41FA5}">
                      <a16:colId xmlns:a16="http://schemas.microsoft.com/office/drawing/2014/main" val="333055977"/>
                    </a:ext>
                  </a:extLst>
                </a:gridCol>
                <a:gridCol w="8515350">
                  <a:extLst>
                    <a:ext uri="{9D8B030D-6E8A-4147-A177-3AD203B41FA5}">
                      <a16:colId xmlns:a16="http://schemas.microsoft.com/office/drawing/2014/main" val="1566536488"/>
                    </a:ext>
                  </a:extLst>
                </a:gridCol>
              </a:tblGrid>
              <a:tr h="370840">
                <a:tc>
                  <a:txBody>
                    <a:bodyPr/>
                    <a:lstStyle/>
                    <a:p>
                      <a:r>
                        <a:rPr lang="en-US" sz="1600" b="1"/>
                        <a:t>Roles</a:t>
                      </a:r>
                      <a:endParaRPr lang="en-US" sz="1600" b="1">
                        <a:latin typeface="Futura Cyrillic Book" panose="020B0502020204020303" charset="0"/>
                      </a:endParaRPr>
                    </a:p>
                  </a:txBody>
                  <a:tcPr/>
                </a:tc>
                <a:tc>
                  <a:txBody>
                    <a:bodyPr/>
                    <a:lstStyle/>
                    <a:p>
                      <a:r>
                        <a:rPr lang="en-US" sz="1600"/>
                        <a:t>Description </a:t>
                      </a:r>
                      <a:endParaRPr lang="en-US" sz="1600">
                        <a:latin typeface="Futura Cyrillic Book" panose="020B0502020204020303" charset="0"/>
                      </a:endParaRPr>
                    </a:p>
                  </a:txBody>
                  <a:tcPr/>
                </a:tc>
                <a:extLst>
                  <a:ext uri="{0D108BD9-81ED-4DB2-BD59-A6C34878D82A}">
                    <a16:rowId xmlns:a16="http://schemas.microsoft.com/office/drawing/2014/main" val="1099267105"/>
                  </a:ext>
                </a:extLst>
              </a:tr>
              <a:tr h="370840">
                <a:tc>
                  <a:txBody>
                    <a:bodyPr/>
                    <a:lstStyle/>
                    <a:p>
                      <a:r>
                        <a:rPr lang="en-US" sz="1600" b="1"/>
                        <a:t>Chair</a:t>
                      </a:r>
                      <a:endParaRPr lang="en-US" sz="1600" b="1">
                        <a:latin typeface="Futura Cyrillic Book" panose="020B0502020204020303" charset="0"/>
                      </a:endParaRPr>
                    </a:p>
                  </a:txBody>
                  <a:tcPr/>
                </a:tc>
                <a:tc>
                  <a:txBody>
                    <a:bodyPr/>
                    <a:lstStyle/>
                    <a:p>
                      <a:r>
                        <a:rPr lang="en-US" sz="1600"/>
                        <a:t>The Chair shall be the primary leader of the local chapter organization. </a:t>
                      </a:r>
                    </a:p>
                    <a:p>
                      <a:endParaRPr lang="en-US" sz="1600"/>
                    </a:p>
                    <a:p>
                      <a:r>
                        <a:rPr lang="en-US" sz="1600"/>
                        <a:t>Primary Contact for all communication between Chapter and WiM National.  </a:t>
                      </a:r>
                    </a:p>
                    <a:p>
                      <a:endParaRPr lang="en-US" sz="1600"/>
                    </a:p>
                    <a:p>
                      <a:r>
                        <a:rPr lang="en-US" sz="1600"/>
                        <a:t>Be present for all applicable chapter meetings.</a:t>
                      </a:r>
                      <a:endParaRPr lang="en-US" sz="1600">
                        <a:latin typeface="Futura Cyrillic Book" panose="020B0502020204020303" charset="0"/>
                      </a:endParaRPr>
                    </a:p>
                  </a:txBody>
                  <a:tcPr/>
                </a:tc>
                <a:extLst>
                  <a:ext uri="{0D108BD9-81ED-4DB2-BD59-A6C34878D82A}">
                    <a16:rowId xmlns:a16="http://schemas.microsoft.com/office/drawing/2014/main" val="2039172351"/>
                  </a:ext>
                </a:extLst>
              </a:tr>
              <a:tr h="370840">
                <a:tc>
                  <a:txBody>
                    <a:bodyPr/>
                    <a:lstStyle/>
                    <a:p>
                      <a:r>
                        <a:rPr lang="en-US" sz="1600" b="1"/>
                        <a:t>Vice Chair</a:t>
                      </a:r>
                      <a:endParaRPr lang="en-US" sz="1600" b="1">
                        <a:latin typeface="Futura Cyrillic Book" panose="020B0502020204020303" charset="0"/>
                      </a:endParaRPr>
                    </a:p>
                  </a:txBody>
                  <a:tcPr/>
                </a:tc>
                <a:tc>
                  <a:txBody>
                    <a:bodyPr/>
                    <a:lstStyle/>
                    <a:p>
                      <a:r>
                        <a:rPr lang="en-US" sz="1600"/>
                        <a:t>The Vice Chair is the secondary leader of the chapter organization. </a:t>
                      </a:r>
                    </a:p>
                    <a:p>
                      <a:endParaRPr lang="en-US" sz="1600"/>
                    </a:p>
                    <a:p>
                      <a:r>
                        <a:rPr lang="en-US" sz="1600"/>
                        <a:t>Second contact for all communication between Chapter and WiM National. </a:t>
                      </a:r>
                      <a:endParaRPr lang="en-US" sz="1600">
                        <a:latin typeface="Futura Cyrillic Book" panose="020B0502020204020303" charset="0"/>
                      </a:endParaRPr>
                    </a:p>
                  </a:txBody>
                  <a:tcPr/>
                </a:tc>
                <a:extLst>
                  <a:ext uri="{0D108BD9-81ED-4DB2-BD59-A6C34878D82A}">
                    <a16:rowId xmlns:a16="http://schemas.microsoft.com/office/drawing/2014/main" val="2047763216"/>
                  </a:ext>
                </a:extLst>
              </a:tr>
              <a:tr h="370840">
                <a:tc>
                  <a:txBody>
                    <a:bodyPr/>
                    <a:lstStyle/>
                    <a:p>
                      <a:r>
                        <a:rPr lang="en-US" sz="1600" b="1"/>
                        <a:t>Secretary</a:t>
                      </a:r>
                      <a:endParaRPr lang="en-US" sz="1600" b="1">
                        <a:latin typeface="Futura Cyrillic Book" panose="020B0502020204020303" charset="0"/>
                      </a:endParaRPr>
                    </a:p>
                  </a:txBody>
                  <a:tcPr/>
                </a:tc>
                <a:tc>
                  <a:txBody>
                    <a:bodyPr/>
                    <a:lstStyle/>
                    <a:p>
                      <a:r>
                        <a:rPr lang="en-US" sz="1600"/>
                        <a:t>The Secretary is the primary record-keeper for the chapter organization and should record the minutes of all meetings of the Chapter Leadership Team.</a:t>
                      </a:r>
                      <a:endParaRPr lang="en-US" sz="1600">
                        <a:latin typeface="Futura Cyrillic Book" panose="020B0502020204020303" charset="0"/>
                      </a:endParaRPr>
                    </a:p>
                  </a:txBody>
                  <a:tcPr/>
                </a:tc>
                <a:extLst>
                  <a:ext uri="{0D108BD9-81ED-4DB2-BD59-A6C34878D82A}">
                    <a16:rowId xmlns:a16="http://schemas.microsoft.com/office/drawing/2014/main" val="3455921317"/>
                  </a:ext>
                </a:extLst>
              </a:tr>
              <a:tr h="370840">
                <a:tc>
                  <a:txBody>
                    <a:bodyPr/>
                    <a:lstStyle/>
                    <a:p>
                      <a:r>
                        <a:rPr lang="en-US" sz="1600" b="1"/>
                        <a:t>Treasurer</a:t>
                      </a:r>
                      <a:endParaRPr lang="en-US" sz="1600" b="1">
                        <a:latin typeface="Futura Cyrillic Book" panose="020B0502020204020303" charset="0"/>
                      </a:endParaRPr>
                    </a:p>
                  </a:txBody>
                  <a:tcPr/>
                </a:tc>
                <a:tc>
                  <a:txBody>
                    <a:bodyPr/>
                    <a:lstStyle/>
                    <a:p>
                      <a:r>
                        <a:rPr lang="en-US" sz="1600"/>
                        <a:t>The Treasurer shall keep record of all financial transactions for the chapter organization.</a:t>
                      </a:r>
                    </a:p>
                    <a:p>
                      <a:endParaRPr lang="en-US" sz="1600"/>
                    </a:p>
                    <a:p>
                      <a:r>
                        <a:rPr lang="en-US" sz="1600"/>
                        <a:t>Manages all communication around chapter financials, tracks bank account  completes monthly expense reports for CHASE cards.</a:t>
                      </a:r>
                      <a:endParaRPr lang="en-US" sz="1600">
                        <a:latin typeface="Futura Cyrillic Book" panose="020B0502020204020303" charset="0"/>
                      </a:endParaRPr>
                    </a:p>
                  </a:txBody>
                  <a:tcPr/>
                </a:tc>
                <a:extLst>
                  <a:ext uri="{0D108BD9-81ED-4DB2-BD59-A6C34878D82A}">
                    <a16:rowId xmlns:a16="http://schemas.microsoft.com/office/drawing/2014/main" val="3852846364"/>
                  </a:ext>
                </a:extLst>
              </a:tr>
              <a:tr h="370840">
                <a:tc>
                  <a:txBody>
                    <a:bodyPr/>
                    <a:lstStyle/>
                    <a:p>
                      <a:r>
                        <a:rPr lang="en-US" sz="1600" b="1"/>
                        <a:t>Events Director</a:t>
                      </a:r>
                      <a:endParaRPr lang="en-US" sz="1600" b="1">
                        <a:latin typeface="Futura Cyrillic Book" panose="020B0502020204020303" charset="0"/>
                      </a:endParaRPr>
                    </a:p>
                  </a:txBody>
                  <a:tcPr/>
                </a:tc>
                <a:tc>
                  <a:txBody>
                    <a:bodyPr/>
                    <a:lstStyle/>
                    <a:p>
                      <a:r>
                        <a:rPr lang="en-US" sz="1600"/>
                        <a:t>Leads on the development and planning of events. Including posting the event to the WiM website at least 8 week in advance. </a:t>
                      </a:r>
                    </a:p>
                    <a:p>
                      <a:endParaRPr lang="en-US" sz="1600">
                        <a:latin typeface="Futura Cyrillic Book" panose="020B0502020204020303" charset="0"/>
                      </a:endParaRPr>
                    </a:p>
                  </a:txBody>
                  <a:tcPr/>
                </a:tc>
                <a:extLst>
                  <a:ext uri="{0D108BD9-81ED-4DB2-BD59-A6C34878D82A}">
                    <a16:rowId xmlns:a16="http://schemas.microsoft.com/office/drawing/2014/main" val="1000698428"/>
                  </a:ext>
                </a:extLst>
              </a:tr>
              <a:tr h="370840">
                <a:tc>
                  <a:txBody>
                    <a:bodyPr/>
                    <a:lstStyle/>
                    <a:p>
                      <a:r>
                        <a:rPr lang="en-US" sz="1600" b="1"/>
                        <a:t>Marketing Director</a:t>
                      </a:r>
                      <a:endParaRPr lang="en-US" sz="1600" b="1">
                        <a:latin typeface="Futura Cyrillic Book" panose="020B0502020204020303" charset="0"/>
                      </a:endParaRPr>
                    </a:p>
                  </a:txBody>
                  <a:tcPr/>
                </a:tc>
                <a:tc>
                  <a:txBody>
                    <a:bodyPr/>
                    <a:lstStyle/>
                    <a:p>
                      <a:r>
                        <a:rPr lang="en-US" sz="1600"/>
                        <a:t>Responsible for posting content to the chapter’s social media accounts, typically including LinkedIn and Facebook. </a:t>
                      </a:r>
                    </a:p>
                    <a:p>
                      <a:endParaRPr lang="en-US" sz="1600"/>
                    </a:p>
                    <a:p>
                      <a:r>
                        <a:rPr lang="en-US" sz="1600"/>
                        <a:t>Ensure the chapter is active on social media; WiM recommends approximately 1-2 posts per week on each channel, ensuring the content is informational, educational, and/or WiM-related. </a:t>
                      </a:r>
                    </a:p>
                    <a:p>
                      <a:endParaRPr lang="en-US" sz="1600"/>
                    </a:p>
                    <a:p>
                      <a:r>
                        <a:rPr lang="en-US" sz="1600"/>
                        <a:t>Engage or reply to users who comment on content or users who message the chapter directly via social media. </a:t>
                      </a:r>
                      <a:endParaRPr lang="en-US" sz="1600">
                        <a:latin typeface="Futura Cyrillic Book" panose="020B0502020204020303" charset="0"/>
                      </a:endParaRPr>
                    </a:p>
                  </a:txBody>
                  <a:tcPr/>
                </a:tc>
                <a:extLst>
                  <a:ext uri="{0D108BD9-81ED-4DB2-BD59-A6C34878D82A}">
                    <a16:rowId xmlns:a16="http://schemas.microsoft.com/office/drawing/2014/main" val="3600608359"/>
                  </a:ext>
                </a:extLst>
              </a:tr>
              <a:tr h="370840">
                <a:tc>
                  <a:txBody>
                    <a:bodyPr/>
                    <a:lstStyle/>
                    <a:p>
                      <a:r>
                        <a:rPr lang="en-US" sz="1600" b="1"/>
                        <a:t>Membership Director</a:t>
                      </a:r>
                      <a:endParaRPr lang="en-US" sz="1600" b="1">
                        <a:latin typeface="Futura Cyrillic Book" panose="020B0502020204020303" charset="0"/>
                      </a:endParaRPr>
                    </a:p>
                  </a:txBody>
                  <a:tcPr/>
                </a:tc>
                <a:tc>
                  <a:txBody>
                    <a:bodyPr/>
                    <a:lstStyle/>
                    <a:p>
                      <a:r>
                        <a:rPr lang="en-US" sz="1600"/>
                        <a:t>Review Chapter rosters and make connections with members. </a:t>
                      </a:r>
                      <a:endParaRPr lang="en-US" sz="1600">
                        <a:latin typeface="Futura Cyrillic Book" panose="020B0502020204020303" charset="0"/>
                      </a:endParaRPr>
                    </a:p>
                  </a:txBody>
                  <a:tcPr/>
                </a:tc>
                <a:extLst>
                  <a:ext uri="{0D108BD9-81ED-4DB2-BD59-A6C34878D82A}">
                    <a16:rowId xmlns:a16="http://schemas.microsoft.com/office/drawing/2014/main" val="3273292062"/>
                  </a:ext>
                </a:extLst>
              </a:tr>
              <a:tr h="370840">
                <a:tc>
                  <a:txBody>
                    <a:bodyPr/>
                    <a:lstStyle/>
                    <a:p>
                      <a:r>
                        <a:rPr lang="en-US" sz="1600" b="1"/>
                        <a:t>Sponsorship Director</a:t>
                      </a:r>
                      <a:endParaRPr lang="en-US" sz="1600" b="1">
                        <a:latin typeface="Futura Cyrillic Book" panose="020B0502020204020303" charset="0"/>
                      </a:endParaRPr>
                    </a:p>
                  </a:txBody>
                  <a:tcPr/>
                </a:tc>
                <a:tc>
                  <a:txBody>
                    <a:bodyPr/>
                    <a:lstStyle/>
                    <a:p>
                      <a:r>
                        <a:rPr lang="en-US" sz="1600"/>
                        <a:t>Director the development of and maintain a sponsorship menu for the chapter. Research and engage with local manufacturers and provider companies about chapter sponsorship opportunities. </a:t>
                      </a:r>
                    </a:p>
                    <a:p>
                      <a:endParaRPr lang="en-US" sz="1600"/>
                    </a:p>
                    <a:p>
                      <a:r>
                        <a:rPr lang="en-US" sz="1600"/>
                        <a:t>Coordinate and participate in chapter sponsorship sales meetings, with support from the Chair or Vice Chair as needed. </a:t>
                      </a:r>
                    </a:p>
                    <a:p>
                      <a:endParaRPr lang="en-US" sz="1600"/>
                    </a:p>
                    <a:p>
                      <a:r>
                        <a:rPr lang="en-US" sz="1600"/>
                        <a:t>Coordinate with the Treasurer to ensure all sponsorships are paid. </a:t>
                      </a:r>
                      <a:endParaRPr lang="en-US" sz="1600">
                        <a:latin typeface="Futura Cyrillic Book" panose="020B0502020204020303" charset="0"/>
                      </a:endParaRPr>
                    </a:p>
                  </a:txBody>
                  <a:tcPr/>
                </a:tc>
                <a:extLst>
                  <a:ext uri="{0D108BD9-81ED-4DB2-BD59-A6C34878D82A}">
                    <a16:rowId xmlns:a16="http://schemas.microsoft.com/office/drawing/2014/main" val="3660966677"/>
                  </a:ext>
                </a:extLst>
              </a:tr>
            </a:tbl>
          </a:graphicData>
        </a:graphic>
      </p:graphicFrame>
    </p:spTree>
    <p:extLst>
      <p:ext uri="{BB962C8B-B14F-4D97-AF65-F5344CB8AC3E}">
        <p14:creationId xmlns:p14="http://schemas.microsoft.com/office/powerpoint/2010/main" val="48348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6E93A-6220-26D0-7596-8D39C6374B0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97A84A6-32CF-F2A1-D25C-283C43EB1DC7}"/>
              </a:ext>
            </a:extLst>
          </p:cNvPr>
          <p:cNvSpPr/>
          <p:nvPr/>
        </p:nvSpPr>
        <p:spPr>
          <a:xfrm>
            <a:off x="3810" y="0"/>
            <a:ext cx="18284190" cy="10287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sz="2700"/>
          </a:p>
        </p:txBody>
      </p:sp>
      <p:sp>
        <p:nvSpPr>
          <p:cNvPr id="3" name="object 3">
            <a:extLst>
              <a:ext uri="{FF2B5EF4-FFF2-40B4-BE49-F238E27FC236}">
                <a16:creationId xmlns:a16="http://schemas.microsoft.com/office/drawing/2014/main" id="{7337DC16-314B-4B12-C108-C4E41B81B116}"/>
              </a:ext>
            </a:extLst>
          </p:cNvPr>
          <p:cNvSpPr/>
          <p:nvPr/>
        </p:nvSpPr>
        <p:spPr>
          <a:xfrm>
            <a:off x="11311051" y="5689849"/>
            <a:ext cx="717233" cy="4597718"/>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sz="2700"/>
          </a:p>
        </p:txBody>
      </p:sp>
      <p:sp>
        <p:nvSpPr>
          <p:cNvPr id="4" name="object 4">
            <a:extLst>
              <a:ext uri="{FF2B5EF4-FFF2-40B4-BE49-F238E27FC236}">
                <a16:creationId xmlns:a16="http://schemas.microsoft.com/office/drawing/2014/main" id="{B8726894-9C30-B943-1194-B96086CF6568}"/>
              </a:ext>
            </a:extLst>
          </p:cNvPr>
          <p:cNvSpPr/>
          <p:nvPr/>
        </p:nvSpPr>
        <p:spPr>
          <a:xfrm>
            <a:off x="6096765" y="6293198"/>
            <a:ext cx="4974906" cy="3993833"/>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sz="2700"/>
          </a:p>
        </p:txBody>
      </p:sp>
      <p:sp>
        <p:nvSpPr>
          <p:cNvPr id="5" name="object 5">
            <a:extLst>
              <a:ext uri="{FF2B5EF4-FFF2-40B4-BE49-F238E27FC236}">
                <a16:creationId xmlns:a16="http://schemas.microsoft.com/office/drawing/2014/main" id="{50DE4352-C1C3-3B40-9BE2-59F410B2B25C}"/>
              </a:ext>
            </a:extLst>
          </p:cNvPr>
          <p:cNvSpPr/>
          <p:nvPr/>
        </p:nvSpPr>
        <p:spPr>
          <a:xfrm>
            <a:off x="12377266" y="6949865"/>
            <a:ext cx="5906453" cy="333756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sz="2700"/>
          </a:p>
        </p:txBody>
      </p:sp>
      <p:sp>
        <p:nvSpPr>
          <p:cNvPr id="6" name="object 6">
            <a:extLst>
              <a:ext uri="{FF2B5EF4-FFF2-40B4-BE49-F238E27FC236}">
                <a16:creationId xmlns:a16="http://schemas.microsoft.com/office/drawing/2014/main" id="{95093769-F432-6EA1-9B82-D357F8BEDB17}"/>
              </a:ext>
            </a:extLst>
          </p:cNvPr>
          <p:cNvSpPr/>
          <p:nvPr/>
        </p:nvSpPr>
        <p:spPr>
          <a:xfrm>
            <a:off x="2330177" y="8630965"/>
            <a:ext cx="23813" cy="970598"/>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sz="2700"/>
          </a:p>
        </p:txBody>
      </p:sp>
      <p:sp>
        <p:nvSpPr>
          <p:cNvPr id="7" name="object 7">
            <a:extLst>
              <a:ext uri="{FF2B5EF4-FFF2-40B4-BE49-F238E27FC236}">
                <a16:creationId xmlns:a16="http://schemas.microsoft.com/office/drawing/2014/main" id="{965A7667-F3E6-7719-35A7-AAF6ED3B80E1}"/>
              </a:ext>
            </a:extLst>
          </p:cNvPr>
          <p:cNvSpPr/>
          <p:nvPr/>
        </p:nvSpPr>
        <p:spPr>
          <a:xfrm>
            <a:off x="2570234" y="8817529"/>
            <a:ext cx="3124022" cy="702920"/>
          </a:xfrm>
          <a:prstGeom prst="rect">
            <a:avLst/>
          </a:prstGeom>
          <a:blipFill>
            <a:blip r:embed="rId3" cstate="print"/>
            <a:stretch>
              <a:fillRect/>
            </a:stretch>
          </a:blipFill>
        </p:spPr>
        <p:txBody>
          <a:bodyPr wrap="square" lIns="0" tIns="0" rIns="0" bIns="0" rtlCol="0"/>
          <a:lstStyle/>
          <a:p>
            <a:endParaRPr sz="2700"/>
          </a:p>
        </p:txBody>
      </p:sp>
      <p:sp>
        <p:nvSpPr>
          <p:cNvPr id="8" name="object 8">
            <a:extLst>
              <a:ext uri="{FF2B5EF4-FFF2-40B4-BE49-F238E27FC236}">
                <a16:creationId xmlns:a16="http://schemas.microsoft.com/office/drawing/2014/main" id="{826BB2F4-A4B1-4694-A9DD-931E51058AD0}"/>
              </a:ext>
            </a:extLst>
          </p:cNvPr>
          <p:cNvSpPr/>
          <p:nvPr/>
        </p:nvSpPr>
        <p:spPr>
          <a:xfrm>
            <a:off x="685801" y="8832647"/>
            <a:ext cx="1439228" cy="5715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sz="2700"/>
          </a:p>
        </p:txBody>
      </p:sp>
      <p:sp>
        <p:nvSpPr>
          <p:cNvPr id="9" name="object 9">
            <a:extLst>
              <a:ext uri="{FF2B5EF4-FFF2-40B4-BE49-F238E27FC236}">
                <a16:creationId xmlns:a16="http://schemas.microsoft.com/office/drawing/2014/main" id="{1F19EF05-E594-C69A-0009-F8CAD8220198}"/>
              </a:ext>
            </a:extLst>
          </p:cNvPr>
          <p:cNvSpPr txBox="1">
            <a:spLocks noGrp="1"/>
          </p:cNvSpPr>
          <p:nvPr>
            <p:ph type="ctrTitle"/>
          </p:nvPr>
        </p:nvSpPr>
        <p:spPr>
          <a:xfrm>
            <a:off x="3810" y="2267424"/>
            <a:ext cx="18284190" cy="1958228"/>
          </a:xfrm>
          <a:prstGeom prst="rect">
            <a:avLst/>
          </a:prstGeom>
        </p:spPr>
        <p:txBody>
          <a:bodyPr vert="horz" wrap="square" lIns="0" tIns="19050" rIns="0" bIns="0" rtlCol="0" anchor="ctr">
            <a:spAutoFit/>
          </a:bodyPr>
          <a:lstStyle/>
          <a:p>
            <a:pPr marL="42545" marR="7620" indent="-635">
              <a:spcBef>
                <a:spcPts val="150"/>
              </a:spcBef>
            </a:pPr>
            <a:r>
              <a:rPr lang="en-US" sz="7200" spc="450">
                <a:latin typeface="Futura PT Bold"/>
              </a:rPr>
              <a:t>BREAKOUT ROOMS</a:t>
            </a:r>
            <a:br>
              <a:rPr lang="en-US" sz="7200" spc="450">
                <a:latin typeface="Futura PT Bold"/>
              </a:rPr>
            </a:br>
            <a:r>
              <a:rPr lang="en-US" sz="5400" spc="450">
                <a:latin typeface="Futura PT Bold"/>
              </a:rPr>
              <a:t>Topic: Chapter Leadership Roles</a:t>
            </a:r>
            <a:endParaRPr lang="en-US" sz="5400" spc="450">
              <a:latin typeface="Futura PT Bold" panose="020B0902020204020203" pitchFamily="34" charset="0"/>
            </a:endParaRPr>
          </a:p>
        </p:txBody>
      </p:sp>
    </p:spTree>
    <p:extLst>
      <p:ext uri="{BB962C8B-B14F-4D97-AF65-F5344CB8AC3E}">
        <p14:creationId xmlns:p14="http://schemas.microsoft.com/office/powerpoint/2010/main" val="21949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857250" y="210541"/>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BREAKOUT ROOMS</a:t>
            </a:r>
          </a:p>
        </p:txBody>
      </p:sp>
      <p:sp>
        <p:nvSpPr>
          <p:cNvPr id="4" name="TextBox 3">
            <a:extLst>
              <a:ext uri="{FF2B5EF4-FFF2-40B4-BE49-F238E27FC236}">
                <a16:creationId xmlns:a16="http://schemas.microsoft.com/office/drawing/2014/main" id="{2861AF3E-2A91-2896-8509-28A270305AA4}"/>
              </a:ext>
            </a:extLst>
          </p:cNvPr>
          <p:cNvSpPr txBox="1"/>
          <p:nvPr/>
        </p:nvSpPr>
        <p:spPr>
          <a:xfrm>
            <a:off x="857250" y="1381489"/>
            <a:ext cx="16881830" cy="8043228"/>
          </a:xfrm>
          <a:prstGeom prst="rect">
            <a:avLst/>
          </a:prstGeom>
          <a:noFill/>
        </p:spPr>
        <p:txBody>
          <a:bodyPr wrap="square" lIns="91440" tIns="45720" rIns="91440" bIns="45720" anchor="t">
            <a:spAutoFit/>
          </a:bodyPr>
          <a:lstStyle/>
          <a:p>
            <a:pPr marL="12700" marR="5080">
              <a:spcBef>
                <a:spcPts val="1630"/>
              </a:spcBef>
              <a:defRPr/>
            </a:pPr>
            <a:r>
              <a:rPr lang="en-US" sz="3200" b="1" spc="5">
                <a:solidFill>
                  <a:srgbClr val="5A6871"/>
                </a:solidFill>
                <a:latin typeface="Futura PT Bold"/>
                <a:cs typeface="Arial"/>
              </a:rPr>
              <a:t>20</a:t>
            </a:r>
            <a:r>
              <a:rPr kumimoji="0" lang="en-US" sz="3200" b="1" i="0" u="none" strike="noStrike" kern="1200" cap="none" spc="5" normalizeH="0" baseline="0" noProof="0">
                <a:ln>
                  <a:noFill/>
                </a:ln>
                <a:solidFill>
                  <a:srgbClr val="5A6871"/>
                </a:solidFill>
                <a:effectLst/>
                <a:uLnTx/>
                <a:uFillTx/>
                <a:latin typeface="Futura PT Bold"/>
                <a:cs typeface="Arial"/>
              </a:rPr>
              <a:t> MINUTES TO CONNECT WITH FELLOW CHAPTER LEADERS – Breakout Rooms are separated by leadership role</a:t>
            </a:r>
          </a:p>
          <a:p>
            <a:pPr marL="927100" marR="5080" lvl="2">
              <a:spcBef>
                <a:spcPts val="1630"/>
              </a:spcBef>
              <a:defRPr/>
            </a:pPr>
            <a:r>
              <a:rPr lang="en-US" sz="2600" b="1" spc="5">
                <a:solidFill>
                  <a:srgbClr val="455560"/>
                </a:solidFill>
                <a:latin typeface="Futura Cyrillic Book"/>
                <a:cs typeface="Arial"/>
              </a:rPr>
              <a:t>Individual Introductions</a:t>
            </a:r>
          </a:p>
          <a:p>
            <a:pPr marL="1384300" marR="5080" lvl="3">
              <a:spcBef>
                <a:spcPts val="1630"/>
              </a:spcBef>
              <a:defRPr/>
            </a:pPr>
            <a:r>
              <a:rPr lang="en-US" sz="2800" b="1" i="1" spc="5">
                <a:solidFill>
                  <a:srgbClr val="455560"/>
                </a:solidFill>
                <a:latin typeface="Futura Cyrillic Book"/>
                <a:cs typeface="Arial"/>
              </a:rPr>
              <a:t>Each person shares:</a:t>
            </a:r>
          </a:p>
          <a:p>
            <a:pPr marL="2184400" marR="5080" lvl="4" indent="-342900">
              <a:spcBef>
                <a:spcPts val="1630"/>
              </a:spcBef>
              <a:buFont typeface="Arial" panose="020B0604020202020204" pitchFamily="34" charset="0"/>
              <a:buChar char="•"/>
              <a:defRPr/>
            </a:pPr>
            <a:r>
              <a:rPr lang="en-US" sz="2400" b="1" spc="5">
                <a:solidFill>
                  <a:srgbClr val="455560"/>
                </a:solidFill>
                <a:latin typeface="Futura Cyrillic Book"/>
                <a:cs typeface="Arial"/>
              </a:rPr>
              <a:t>Name</a:t>
            </a:r>
          </a:p>
          <a:p>
            <a:pPr marL="2184400" marR="5080" lvl="4" indent="-342900">
              <a:spcBef>
                <a:spcPts val="1630"/>
              </a:spcBef>
              <a:buFont typeface="Arial" panose="020B0604020202020204" pitchFamily="34" charset="0"/>
              <a:buChar char="•"/>
              <a:defRPr/>
            </a:pPr>
            <a:r>
              <a:rPr lang="en-US" sz="2400" b="1" spc="5">
                <a:solidFill>
                  <a:srgbClr val="455560"/>
                </a:solidFill>
                <a:latin typeface="Futura Cyrillic Book"/>
                <a:cs typeface="Arial"/>
              </a:rPr>
              <a:t>Location/Chapter</a:t>
            </a:r>
          </a:p>
          <a:p>
            <a:pPr marL="2184400" marR="5080" lvl="4" indent="-342900">
              <a:spcBef>
                <a:spcPts val="1630"/>
              </a:spcBef>
              <a:buFont typeface="Arial" panose="020B0604020202020204" pitchFamily="34" charset="0"/>
              <a:buChar char="•"/>
              <a:defRPr/>
            </a:pPr>
            <a:r>
              <a:rPr lang="en-US" sz="2400" b="1" spc="5">
                <a:solidFill>
                  <a:srgbClr val="455560"/>
                </a:solidFill>
                <a:latin typeface="Futura Cyrillic Book"/>
                <a:cs typeface="Arial"/>
              </a:rPr>
              <a:t>Chapter Leadership Role</a:t>
            </a:r>
          </a:p>
          <a:p>
            <a:pPr marL="2184400" marR="5080" lvl="4" indent="-342900">
              <a:spcBef>
                <a:spcPts val="1630"/>
              </a:spcBef>
              <a:buFont typeface="Arial" panose="020B0604020202020204" pitchFamily="34" charset="0"/>
              <a:buChar char="•"/>
              <a:defRPr/>
            </a:pPr>
            <a:r>
              <a:rPr lang="en-US" sz="2400" b="1" spc="5">
                <a:solidFill>
                  <a:srgbClr val="455560"/>
                </a:solidFill>
                <a:latin typeface="Futura Cyrillic Book"/>
                <a:cs typeface="Arial"/>
              </a:rPr>
              <a:t>Current Employer &amp; Role</a:t>
            </a:r>
          </a:p>
          <a:p>
            <a:pPr marL="927100" marR="5080" lvl="2">
              <a:spcBef>
                <a:spcPts val="1630"/>
              </a:spcBef>
              <a:defRPr/>
            </a:pPr>
            <a:r>
              <a:rPr lang="en-US" sz="2600" b="1" spc="5">
                <a:solidFill>
                  <a:srgbClr val="455560"/>
                </a:solidFill>
                <a:latin typeface="Futura Cyrillic Book"/>
                <a:cs typeface="Arial"/>
              </a:rPr>
              <a:t>Group Chat Topics (Prioritize 1 or 2 topics) </a:t>
            </a:r>
          </a:p>
          <a:p>
            <a:pPr marL="2298700" marR="5080" lvl="4" indent="-457200">
              <a:spcBef>
                <a:spcPts val="1630"/>
              </a:spcBef>
              <a:buFont typeface="Arial" panose="020B0604020202020204" pitchFamily="34" charset="0"/>
              <a:buChar char="•"/>
              <a:defRPr/>
            </a:pPr>
            <a:r>
              <a:rPr lang="en-US" sz="2600" b="1" spc="5">
                <a:solidFill>
                  <a:srgbClr val="455560"/>
                </a:solidFill>
                <a:latin typeface="Futura Cyrillic Book"/>
                <a:cs typeface="Arial"/>
              </a:rPr>
              <a:t>What tools, tactics, or tips have led you to success in this role?</a:t>
            </a:r>
            <a:endParaRPr lang="en-US" sz="2600" b="1" spc="5">
              <a:solidFill>
                <a:srgbClr val="455560"/>
              </a:solidFill>
              <a:latin typeface="Futura Cyrillic Book" panose="020B0502020204020303" pitchFamily="34" charset="0"/>
              <a:cs typeface="Arial" panose="020B0604020202020204" pitchFamily="34" charset="0"/>
            </a:endParaRPr>
          </a:p>
          <a:p>
            <a:pPr marL="2755900" marR="5080" lvl="5" indent="-457200">
              <a:spcBef>
                <a:spcPts val="1630"/>
              </a:spcBef>
              <a:buFont typeface="Arial" panose="020B0604020202020204" pitchFamily="34" charset="0"/>
              <a:buChar char="•"/>
              <a:defRPr/>
            </a:pPr>
            <a:r>
              <a:rPr lang="en-US" sz="2600" b="1" spc="5">
                <a:solidFill>
                  <a:srgbClr val="455560"/>
                </a:solidFill>
                <a:latin typeface="Futura Cyrillic Book"/>
                <a:cs typeface="Arial"/>
              </a:rPr>
              <a:t>What areas of challenges have you had in this role?</a:t>
            </a:r>
            <a:endParaRPr lang="en-US" sz="2600" b="1" spc="5">
              <a:solidFill>
                <a:srgbClr val="455560"/>
              </a:solidFill>
              <a:latin typeface="Futura Cyrillic Book" panose="020B0502020204020303" pitchFamily="34" charset="0"/>
              <a:cs typeface="Arial" panose="020B0604020202020204" pitchFamily="34" charset="0"/>
            </a:endParaRPr>
          </a:p>
          <a:p>
            <a:pPr marL="2298700" marR="5080" lvl="4" indent="-457200">
              <a:spcBef>
                <a:spcPts val="1630"/>
              </a:spcBef>
              <a:buFont typeface="Arial" panose="020B0604020202020204" pitchFamily="34" charset="0"/>
              <a:buChar char="•"/>
              <a:defRPr/>
            </a:pPr>
            <a:r>
              <a:rPr lang="en-US" sz="2600" b="1" spc="5">
                <a:solidFill>
                  <a:srgbClr val="455560"/>
                </a:solidFill>
                <a:latin typeface="Futura Cyrillic Book"/>
                <a:cs typeface="Arial"/>
              </a:rPr>
              <a:t>Specific to your leadership role, what support do you need from other leaders and/or from national to be successful? </a:t>
            </a:r>
          </a:p>
          <a:p>
            <a:pPr marL="2298700" marR="5080" lvl="4" indent="-457200">
              <a:spcBef>
                <a:spcPts val="1630"/>
              </a:spcBef>
              <a:buFont typeface="Arial" panose="020B0604020202020204" pitchFamily="34" charset="0"/>
              <a:buChar char="•"/>
              <a:defRPr/>
            </a:pPr>
            <a:r>
              <a:rPr lang="en-US" sz="2600" b="1" spc="5">
                <a:solidFill>
                  <a:srgbClr val="455560"/>
                </a:solidFill>
                <a:latin typeface="Futura Cyrillic Book"/>
                <a:cs typeface="Arial"/>
              </a:rPr>
              <a:t>How do you recruit for future leaders? </a:t>
            </a:r>
          </a:p>
        </p:txBody>
      </p:sp>
    </p:spTree>
    <p:extLst>
      <p:ext uri="{BB962C8B-B14F-4D97-AF65-F5344CB8AC3E}">
        <p14:creationId xmlns:p14="http://schemas.microsoft.com/office/powerpoint/2010/main" val="5404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 y="0"/>
            <a:ext cx="18284190" cy="10287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sz="2700"/>
          </a:p>
        </p:txBody>
      </p:sp>
      <p:sp>
        <p:nvSpPr>
          <p:cNvPr id="3" name="object 3"/>
          <p:cNvSpPr/>
          <p:nvPr/>
        </p:nvSpPr>
        <p:spPr>
          <a:xfrm>
            <a:off x="11311051" y="5689849"/>
            <a:ext cx="717233" cy="4597718"/>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sz="2700"/>
          </a:p>
        </p:txBody>
      </p:sp>
      <p:sp>
        <p:nvSpPr>
          <p:cNvPr id="4" name="object 4"/>
          <p:cNvSpPr/>
          <p:nvPr/>
        </p:nvSpPr>
        <p:spPr>
          <a:xfrm>
            <a:off x="6096765" y="6293198"/>
            <a:ext cx="4974906" cy="3993833"/>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sz="2700"/>
          </a:p>
        </p:txBody>
      </p:sp>
      <p:sp>
        <p:nvSpPr>
          <p:cNvPr id="5" name="object 5"/>
          <p:cNvSpPr/>
          <p:nvPr/>
        </p:nvSpPr>
        <p:spPr>
          <a:xfrm>
            <a:off x="12377266" y="6949865"/>
            <a:ext cx="5906453" cy="333756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sz="2700"/>
          </a:p>
        </p:txBody>
      </p:sp>
      <p:sp>
        <p:nvSpPr>
          <p:cNvPr id="6" name="object 6"/>
          <p:cNvSpPr/>
          <p:nvPr/>
        </p:nvSpPr>
        <p:spPr>
          <a:xfrm>
            <a:off x="2330177" y="8630965"/>
            <a:ext cx="23813" cy="970598"/>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sz="2700"/>
          </a:p>
        </p:txBody>
      </p:sp>
      <p:sp>
        <p:nvSpPr>
          <p:cNvPr id="7" name="object 7"/>
          <p:cNvSpPr/>
          <p:nvPr/>
        </p:nvSpPr>
        <p:spPr>
          <a:xfrm>
            <a:off x="2570234" y="8817529"/>
            <a:ext cx="3124022" cy="702920"/>
          </a:xfrm>
          <a:prstGeom prst="rect">
            <a:avLst/>
          </a:prstGeom>
          <a:blipFill>
            <a:blip r:embed="rId2" cstate="print"/>
            <a:stretch>
              <a:fillRect/>
            </a:stretch>
          </a:blipFill>
        </p:spPr>
        <p:txBody>
          <a:bodyPr wrap="square" lIns="0" tIns="0" rIns="0" bIns="0" rtlCol="0"/>
          <a:lstStyle/>
          <a:p>
            <a:endParaRPr sz="2700"/>
          </a:p>
        </p:txBody>
      </p:sp>
      <p:sp>
        <p:nvSpPr>
          <p:cNvPr id="8" name="object 8"/>
          <p:cNvSpPr/>
          <p:nvPr/>
        </p:nvSpPr>
        <p:spPr>
          <a:xfrm>
            <a:off x="685801" y="8832647"/>
            <a:ext cx="1439228" cy="5715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sz="2700"/>
          </a:p>
        </p:txBody>
      </p:sp>
      <p:sp>
        <p:nvSpPr>
          <p:cNvPr id="9" name="object 9"/>
          <p:cNvSpPr txBox="1">
            <a:spLocks noGrp="1"/>
          </p:cNvSpPr>
          <p:nvPr>
            <p:ph type="ctrTitle"/>
          </p:nvPr>
        </p:nvSpPr>
        <p:spPr>
          <a:xfrm>
            <a:off x="3810" y="2682923"/>
            <a:ext cx="18284190" cy="1127232"/>
          </a:xfrm>
          <a:prstGeom prst="rect">
            <a:avLst/>
          </a:prstGeom>
        </p:spPr>
        <p:txBody>
          <a:bodyPr vert="horz" wrap="square" lIns="0" tIns="19050" rIns="0" bIns="0" rtlCol="0" anchor="ctr">
            <a:spAutoFit/>
          </a:bodyPr>
          <a:lstStyle/>
          <a:p>
            <a:pPr marL="42863" marR="7620" indent="-953">
              <a:spcBef>
                <a:spcPts val="150"/>
              </a:spcBef>
            </a:pPr>
            <a:r>
              <a:rPr lang="en-US" sz="7200" spc="450">
                <a:latin typeface="Futura PT Bold" panose="020B0902020204020203" pitchFamily="34" charset="0"/>
              </a:rPr>
              <a:t>WELCOME BACK!</a:t>
            </a:r>
            <a:endParaRPr sz="8800" spc="450">
              <a:latin typeface="Futura PT Bold" panose="020B0902020204020203" pitchFamily="34" charset="0"/>
            </a:endParaRPr>
          </a:p>
        </p:txBody>
      </p:sp>
    </p:spTree>
    <p:extLst>
      <p:ext uri="{BB962C8B-B14F-4D97-AF65-F5344CB8AC3E}">
        <p14:creationId xmlns:p14="http://schemas.microsoft.com/office/powerpoint/2010/main" val="264961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0100" y="266700"/>
            <a:ext cx="8343900" cy="1865895"/>
          </a:xfrm>
          <a:prstGeom prst="rect">
            <a:avLst/>
          </a:prstGeom>
        </p:spPr>
        <p:txBody>
          <a:bodyPr vert="horz" wrap="square" lIns="0" tIns="19050" rIns="0" bIns="0" rtlCol="0" anchor="ctr">
            <a:spAutoFit/>
          </a:bodyPr>
          <a:lstStyle/>
          <a:p>
            <a:pPr marL="19050">
              <a:spcBef>
                <a:spcPts val="150"/>
              </a:spcBef>
            </a:pPr>
            <a:r>
              <a:rPr sz="12000" spc="45">
                <a:solidFill>
                  <a:srgbClr val="B3BC35"/>
                </a:solidFill>
                <a:latin typeface="Futura PT Bold" panose="020B0902020204020203" pitchFamily="34" charset="0"/>
              </a:rPr>
              <a:t>WELCOME</a:t>
            </a:r>
            <a:endParaRPr sz="12000">
              <a:solidFill>
                <a:srgbClr val="B3BC35"/>
              </a:solidFill>
              <a:latin typeface="Futura PT Bold" panose="020B0902020204020203" pitchFamily="34" charset="0"/>
            </a:endParaRPr>
          </a:p>
        </p:txBody>
      </p:sp>
      <p:sp>
        <p:nvSpPr>
          <p:cNvPr id="7" name="object 6">
            <a:extLst>
              <a:ext uri="{FF2B5EF4-FFF2-40B4-BE49-F238E27FC236}">
                <a16:creationId xmlns:a16="http://schemas.microsoft.com/office/drawing/2014/main" id="{A58B9A5E-6B0C-4647-8115-B991ACEA05FB}"/>
              </a:ext>
            </a:extLst>
          </p:cNvPr>
          <p:cNvSpPr txBox="1"/>
          <p:nvPr/>
        </p:nvSpPr>
        <p:spPr>
          <a:xfrm>
            <a:off x="1697587" y="2627811"/>
            <a:ext cx="16167920" cy="5031377"/>
          </a:xfrm>
          <a:prstGeom prst="rect">
            <a:avLst/>
          </a:prstGeom>
        </p:spPr>
        <p:txBody>
          <a:bodyPr vert="horz" wrap="square" lIns="0" tIns="19050" rIns="0" bIns="0" rtlCol="0" anchor="t">
            <a:spAutoFit/>
          </a:bodyPr>
          <a:lstStyle/>
          <a:p>
            <a:pPr marL="447675" marR="46355" indent="-428625">
              <a:lnSpc>
                <a:spcPct val="135400"/>
              </a:lnSpc>
              <a:spcBef>
                <a:spcPts val="150"/>
              </a:spcBef>
              <a:buFont typeface="Arial" panose="020B0604020202020204" pitchFamily="34" charset="0"/>
              <a:buChar char="•"/>
            </a:pPr>
            <a:r>
              <a:rPr lang="en-US" sz="4800" spc="-60">
                <a:latin typeface="Futura Cyrillic Book" panose="020B0502020204020303" pitchFamily="34" charset="0"/>
                <a:cs typeface="Century Gothic"/>
              </a:rPr>
              <a:t>MEMBERSHIP UPDATES</a:t>
            </a:r>
            <a:endParaRPr lang="en-US"/>
          </a:p>
          <a:p>
            <a:pPr marL="447675" marR="46355" indent="-428625">
              <a:lnSpc>
                <a:spcPct val="135400"/>
              </a:lnSpc>
              <a:spcBef>
                <a:spcPts val="150"/>
              </a:spcBef>
              <a:buFont typeface="Arial" panose="020B0604020202020204" pitchFamily="34" charset="0"/>
              <a:buChar char="•"/>
            </a:pPr>
            <a:r>
              <a:rPr lang="en-US" sz="4800" spc="-60">
                <a:latin typeface="Futura Cyrillic Book" panose="020B0502020204020303" pitchFamily="34" charset="0"/>
                <a:cs typeface="Century Gothic"/>
              </a:rPr>
              <a:t>CHAPTERS UPDATES</a:t>
            </a:r>
          </a:p>
          <a:p>
            <a:pPr marL="447675" marR="46355" indent="-428625">
              <a:lnSpc>
                <a:spcPct val="135400"/>
              </a:lnSpc>
              <a:spcBef>
                <a:spcPts val="150"/>
              </a:spcBef>
              <a:buFont typeface="Arial" panose="020B0604020202020204" pitchFamily="34" charset="0"/>
              <a:buChar char="•"/>
            </a:pPr>
            <a:r>
              <a:rPr lang="en-US" sz="4800" spc="-60">
                <a:latin typeface="Futura Cyrillic Book" panose="020B0502020204020303" pitchFamily="34" charset="0"/>
                <a:cs typeface="Century Gothic"/>
              </a:rPr>
              <a:t>BREAKOUT ROOMS </a:t>
            </a:r>
          </a:p>
          <a:p>
            <a:pPr marL="447675" marR="46355" indent="-428625">
              <a:lnSpc>
                <a:spcPct val="135400"/>
              </a:lnSpc>
              <a:spcBef>
                <a:spcPts val="150"/>
              </a:spcBef>
              <a:buFont typeface="Arial" panose="020B0604020202020204" pitchFamily="34" charset="0"/>
              <a:buChar char="•"/>
            </a:pPr>
            <a:r>
              <a:rPr lang="en-US" sz="4800" spc="-60" err="1">
                <a:solidFill>
                  <a:srgbClr val="772776"/>
                </a:solidFill>
                <a:latin typeface="Futura Cyrillic Book" panose="020B0502020204020303" pitchFamily="34" charset="0"/>
                <a:cs typeface="Century Gothic"/>
              </a:rPr>
              <a:t>WiMEF</a:t>
            </a:r>
            <a:r>
              <a:rPr lang="en-US" sz="4800" spc="-60">
                <a:solidFill>
                  <a:srgbClr val="772776"/>
                </a:solidFill>
                <a:latin typeface="Futura Cyrillic Book" panose="020B0502020204020303" pitchFamily="34" charset="0"/>
                <a:cs typeface="Century Gothic"/>
              </a:rPr>
              <a:t> UPDATES</a:t>
            </a:r>
            <a:endParaRPr lang="en-US" sz="4800" spc="-60">
              <a:latin typeface="Futura Cyrillic Book" panose="020B0502020204020303" pitchFamily="34" charset="0"/>
              <a:cs typeface="Century Gothic"/>
            </a:endParaRPr>
          </a:p>
          <a:p>
            <a:pPr marL="447675" marR="46355" indent="-428625">
              <a:lnSpc>
                <a:spcPct val="135400"/>
              </a:lnSpc>
              <a:spcBef>
                <a:spcPts val="150"/>
              </a:spcBef>
              <a:buFont typeface="Arial" panose="020B0604020202020204" pitchFamily="34" charset="0"/>
              <a:buChar char="•"/>
            </a:pPr>
            <a:r>
              <a:rPr lang="en-US" sz="4800" spc="-60">
                <a:latin typeface="Futura Cyrillic Book" panose="020B0502020204020303" pitchFamily="34" charset="0"/>
                <a:cs typeface="Century Gothic"/>
              </a:rPr>
              <a:t>WiM EVENTS UPDATES</a:t>
            </a:r>
          </a:p>
        </p:txBody>
      </p:sp>
      <p:grpSp>
        <p:nvGrpSpPr>
          <p:cNvPr id="8" name="Group 7">
            <a:extLst>
              <a:ext uri="{FF2B5EF4-FFF2-40B4-BE49-F238E27FC236}">
                <a16:creationId xmlns:a16="http://schemas.microsoft.com/office/drawing/2014/main" id="{6F0E467D-0BEF-4FFF-506D-BCD22BBB5035}"/>
              </a:ext>
            </a:extLst>
          </p:cNvPr>
          <p:cNvGrpSpPr/>
          <p:nvPr/>
        </p:nvGrpSpPr>
        <p:grpSpPr>
          <a:xfrm>
            <a:off x="11481852" y="437927"/>
            <a:ext cx="6383655" cy="3363694"/>
            <a:chOff x="30570849" y="3560600"/>
            <a:chExt cx="13742406" cy="8197182"/>
          </a:xfrm>
        </p:grpSpPr>
        <p:sp>
          <p:nvSpPr>
            <p:cNvPr id="4" name="TextBox 3">
              <a:extLst>
                <a:ext uri="{FF2B5EF4-FFF2-40B4-BE49-F238E27FC236}">
                  <a16:creationId xmlns:a16="http://schemas.microsoft.com/office/drawing/2014/main" id="{FC5CA62D-2596-D8C8-4AAF-EAA160BB57ED}"/>
                </a:ext>
              </a:extLst>
            </p:cNvPr>
            <p:cNvSpPr txBox="1"/>
            <p:nvPr/>
          </p:nvSpPr>
          <p:spPr>
            <a:xfrm>
              <a:off x="30570849" y="3560600"/>
              <a:ext cx="13742406" cy="1855878"/>
            </a:xfrm>
            <a:prstGeom prst="rect">
              <a:avLst/>
            </a:prstGeom>
            <a:noFill/>
          </p:spPr>
          <p:txBody>
            <a:bodyPr wrap="square">
              <a:spAutoFit/>
            </a:bodyPr>
            <a:lstStyle/>
            <a:p>
              <a:pPr>
                <a:lnSpc>
                  <a:spcPct val="150000"/>
                </a:lnSpc>
              </a:pPr>
              <a:r>
                <a:rPr lang="en-US" sz="3200" b="1">
                  <a:latin typeface="Futura Cyrillic Book" panose="020B0502020204020303" pitchFamily="34" charset="0"/>
                </a:rPr>
                <a:t>COMMUNITY CHAT CHECK-IN</a:t>
              </a:r>
            </a:p>
          </p:txBody>
        </p:sp>
        <p:pic>
          <p:nvPicPr>
            <p:cNvPr id="6" name="Picture 5" descr="A qr code on a white background&#10;&#10;Description automatically generated">
              <a:extLst>
                <a:ext uri="{FF2B5EF4-FFF2-40B4-BE49-F238E27FC236}">
                  <a16:creationId xmlns:a16="http://schemas.microsoft.com/office/drawing/2014/main" id="{395817A2-DBB1-923B-8E07-6E67E2C4E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2238" y="5236173"/>
              <a:ext cx="6521604" cy="6521609"/>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03A90-FFAA-E1EF-34F7-211B72A8EC22}"/>
            </a:ext>
          </a:extLst>
        </p:cNvPr>
        <p:cNvGrpSpPr/>
        <p:nvPr/>
      </p:nvGrpSpPr>
      <p:grpSpPr>
        <a:xfrm>
          <a:off x="0" y="0"/>
          <a:ext cx="0" cy="0"/>
          <a:chOff x="0" y="0"/>
          <a:chExt cx="0" cy="0"/>
        </a:xfrm>
      </p:grpSpPr>
      <p:pic>
        <p:nvPicPr>
          <p:cNvPr id="14" name="Picture 13" descr="A yellow and blue cucumber&#10;&#10;AI-generated content may be incorrect.">
            <a:extLst>
              <a:ext uri="{FF2B5EF4-FFF2-40B4-BE49-F238E27FC236}">
                <a16:creationId xmlns:a16="http://schemas.microsoft.com/office/drawing/2014/main" id="{A04F5839-1D69-85B7-DDD8-F4649207F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7959" y="9462560"/>
            <a:ext cx="3244349" cy="542684"/>
          </a:xfrm>
          <a:prstGeom prst="rect">
            <a:avLst/>
          </a:prstGeom>
        </p:spPr>
      </p:pic>
      <p:grpSp>
        <p:nvGrpSpPr>
          <p:cNvPr id="4" name="Group 3">
            <a:extLst>
              <a:ext uri="{FF2B5EF4-FFF2-40B4-BE49-F238E27FC236}">
                <a16:creationId xmlns:a16="http://schemas.microsoft.com/office/drawing/2014/main" id="{4665BC3F-055A-C2EF-F676-EDC6BC27AE5A}"/>
              </a:ext>
            </a:extLst>
          </p:cNvPr>
          <p:cNvGrpSpPr/>
          <p:nvPr/>
        </p:nvGrpSpPr>
        <p:grpSpPr>
          <a:xfrm>
            <a:off x="573122" y="2371595"/>
            <a:ext cx="17141757" cy="3154196"/>
            <a:chOff x="382081" y="2014779"/>
            <a:chExt cx="11427838" cy="2102797"/>
          </a:xfrm>
        </p:grpSpPr>
        <p:grpSp>
          <p:nvGrpSpPr>
            <p:cNvPr id="20" name="Group 19">
              <a:extLst>
                <a:ext uri="{FF2B5EF4-FFF2-40B4-BE49-F238E27FC236}">
                  <a16:creationId xmlns:a16="http://schemas.microsoft.com/office/drawing/2014/main" id="{48ACD666-5659-6BB7-716F-8EB287173606}"/>
                </a:ext>
              </a:extLst>
            </p:cNvPr>
            <p:cNvGrpSpPr/>
            <p:nvPr/>
          </p:nvGrpSpPr>
          <p:grpSpPr>
            <a:xfrm>
              <a:off x="382081" y="3520440"/>
              <a:ext cx="11427838" cy="597136"/>
              <a:chOff x="426002" y="413197"/>
              <a:chExt cx="17141757" cy="127867"/>
            </a:xfrm>
          </p:grpSpPr>
          <p:sp>
            <p:nvSpPr>
              <p:cNvPr id="16" name="Rectangle 15">
                <a:extLst>
                  <a:ext uri="{FF2B5EF4-FFF2-40B4-BE49-F238E27FC236}">
                    <a16:creationId xmlns:a16="http://schemas.microsoft.com/office/drawing/2014/main" id="{C3082343-7F6F-549C-2CC1-E13FAC88A09C}"/>
                  </a:ext>
                </a:extLst>
              </p:cNvPr>
              <p:cNvSpPr/>
              <p:nvPr/>
            </p:nvSpPr>
            <p:spPr>
              <a:xfrm>
                <a:off x="426002" y="413197"/>
                <a:ext cx="4154774" cy="127867"/>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7" name="Rectangle 16">
                <a:extLst>
                  <a:ext uri="{FF2B5EF4-FFF2-40B4-BE49-F238E27FC236}">
                    <a16:creationId xmlns:a16="http://schemas.microsoft.com/office/drawing/2014/main" id="{28E08FC4-0E38-8734-8F10-DC3173D81DCB}"/>
                  </a:ext>
                </a:extLst>
              </p:cNvPr>
              <p:cNvSpPr/>
              <p:nvPr userDrawn="1"/>
            </p:nvSpPr>
            <p:spPr>
              <a:xfrm>
                <a:off x="4754996" y="413197"/>
                <a:ext cx="4154774" cy="127867"/>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8" name="Rectangle 17">
                <a:extLst>
                  <a:ext uri="{FF2B5EF4-FFF2-40B4-BE49-F238E27FC236}">
                    <a16:creationId xmlns:a16="http://schemas.microsoft.com/office/drawing/2014/main" id="{ABCFBAAE-CB59-6C7C-E252-BAF80AB83F8C}"/>
                  </a:ext>
                </a:extLst>
              </p:cNvPr>
              <p:cNvSpPr/>
              <p:nvPr userDrawn="1"/>
            </p:nvSpPr>
            <p:spPr>
              <a:xfrm>
                <a:off x="9083991" y="413197"/>
                <a:ext cx="4154774" cy="127867"/>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9" name="Rectangle 18">
                <a:extLst>
                  <a:ext uri="{FF2B5EF4-FFF2-40B4-BE49-F238E27FC236}">
                    <a16:creationId xmlns:a16="http://schemas.microsoft.com/office/drawing/2014/main" id="{EB20EEAD-3585-804C-99C8-F2727E7FA7E0}"/>
                  </a:ext>
                </a:extLst>
              </p:cNvPr>
              <p:cNvSpPr/>
              <p:nvPr userDrawn="1"/>
            </p:nvSpPr>
            <p:spPr>
              <a:xfrm>
                <a:off x="13412985" y="413197"/>
                <a:ext cx="4154774" cy="127867"/>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2" name="TextBox 10">
              <a:extLst>
                <a:ext uri="{FF2B5EF4-FFF2-40B4-BE49-F238E27FC236}">
                  <a16:creationId xmlns:a16="http://schemas.microsoft.com/office/drawing/2014/main" id="{819F6495-5F99-B747-13D9-35189A494588}"/>
                </a:ext>
              </a:extLst>
            </p:cNvPr>
            <p:cNvSpPr txBox="1"/>
            <p:nvPr/>
          </p:nvSpPr>
          <p:spPr>
            <a:xfrm>
              <a:off x="382081" y="2014779"/>
              <a:ext cx="10682159" cy="1478524"/>
            </a:xfrm>
            <a:prstGeom prst="rect">
              <a:avLst/>
            </a:prstGeom>
          </p:spPr>
          <p:txBody>
            <a:bodyPr wrap="square" lIns="0" tIns="0" rIns="0" bIns="0" rtlCol="0" anchor="t">
              <a:spAutoFit/>
            </a:bodyPr>
            <a:lstStyle/>
            <a:p>
              <a:pPr defTabSz="1371600">
                <a:lnSpc>
                  <a:spcPts val="20622"/>
                </a:lnSpc>
              </a:pPr>
              <a:r>
                <a:rPr lang="en-US" sz="8100" cap="small">
                  <a:solidFill>
                    <a:srgbClr val="008080"/>
                  </a:solidFill>
                  <a:latin typeface="Arial" panose="020B0604020202020204" pitchFamily="34" charset="0"/>
                  <a:cs typeface="Arial" panose="020B0604020202020204" pitchFamily="34" charset="0"/>
                </a:rPr>
                <a:t>Community Chat</a:t>
              </a:r>
            </a:p>
          </p:txBody>
        </p:sp>
        <p:sp>
          <p:nvSpPr>
            <p:cNvPr id="3" name="TextBox 2">
              <a:extLst>
                <a:ext uri="{FF2B5EF4-FFF2-40B4-BE49-F238E27FC236}">
                  <a16:creationId xmlns:a16="http://schemas.microsoft.com/office/drawing/2014/main" id="{8E4C128A-2112-0899-7C72-F80610936115}"/>
                </a:ext>
              </a:extLst>
            </p:cNvPr>
            <p:cNvSpPr txBox="1"/>
            <p:nvPr/>
          </p:nvSpPr>
          <p:spPr>
            <a:xfrm>
              <a:off x="382081" y="3618953"/>
              <a:ext cx="11427838" cy="369332"/>
            </a:xfrm>
            <a:prstGeom prst="rect">
              <a:avLst/>
            </a:prstGeom>
            <a:noFill/>
          </p:spPr>
          <p:txBody>
            <a:bodyPr wrap="square" rtlCol="0">
              <a:spAutoFit/>
            </a:bodyPr>
            <a:lstStyle/>
            <a:p>
              <a:pPr defTabSz="1371600">
                <a:buClr>
                  <a:srgbClr val="008080"/>
                </a:buClr>
              </a:pPr>
              <a:r>
                <a:rPr lang="en-US" sz="3000">
                  <a:solidFill>
                    <a:prstClr val="white"/>
                  </a:solidFill>
                  <a:latin typeface="Arial" panose="020B0604020202020204" pitchFamily="34" charset="0"/>
                  <a:cs typeface="Arial" panose="020B0604020202020204" pitchFamily="34" charset="0"/>
                </a:rPr>
                <a:t>July 17, 2025</a:t>
              </a:r>
            </a:p>
          </p:txBody>
        </p:sp>
      </p:grpSp>
    </p:spTree>
    <p:extLst>
      <p:ext uri="{BB962C8B-B14F-4D97-AF65-F5344CB8AC3E}">
        <p14:creationId xmlns:p14="http://schemas.microsoft.com/office/powerpoint/2010/main" val="251273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BDD6-0629-62D6-6223-5BBDF2251A65}"/>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DC3FF102-A3B2-8CBC-432D-220AB76C8093}"/>
              </a:ext>
            </a:extLst>
          </p:cNvPr>
          <p:cNvGrpSpPr/>
          <p:nvPr/>
        </p:nvGrpSpPr>
        <p:grpSpPr>
          <a:xfrm>
            <a:off x="441237" y="1386494"/>
            <a:ext cx="17141757" cy="127868"/>
            <a:chOff x="426002" y="413197"/>
            <a:chExt cx="17141757" cy="127868"/>
          </a:xfrm>
        </p:grpSpPr>
        <p:sp>
          <p:nvSpPr>
            <p:cNvPr id="16" name="Rectangle 15">
              <a:extLst>
                <a:ext uri="{FF2B5EF4-FFF2-40B4-BE49-F238E27FC236}">
                  <a16:creationId xmlns:a16="http://schemas.microsoft.com/office/drawing/2014/main" id="{34D0C9C3-DD19-7AA0-3D95-26F863AFD370}"/>
                </a:ext>
              </a:extLst>
            </p:cNvPr>
            <p:cNvSpPr/>
            <p:nvPr/>
          </p:nvSpPr>
          <p:spPr>
            <a:xfrm>
              <a:off x="426002" y="413197"/>
              <a:ext cx="4154774" cy="127867"/>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7" name="Rectangle 16">
              <a:extLst>
                <a:ext uri="{FF2B5EF4-FFF2-40B4-BE49-F238E27FC236}">
                  <a16:creationId xmlns:a16="http://schemas.microsoft.com/office/drawing/2014/main" id="{E87E8994-E647-5DBA-44EE-692C99DEDF1D}"/>
                </a:ext>
              </a:extLst>
            </p:cNvPr>
            <p:cNvSpPr/>
            <p:nvPr userDrawn="1"/>
          </p:nvSpPr>
          <p:spPr>
            <a:xfrm>
              <a:off x="4754996" y="413197"/>
              <a:ext cx="4154774" cy="127868"/>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8" name="Rectangle 17">
              <a:extLst>
                <a:ext uri="{FF2B5EF4-FFF2-40B4-BE49-F238E27FC236}">
                  <a16:creationId xmlns:a16="http://schemas.microsoft.com/office/drawing/2014/main" id="{009CF0F4-FA35-AC4B-6EC6-B3ACA2A3BDFB}"/>
                </a:ext>
              </a:extLst>
            </p:cNvPr>
            <p:cNvSpPr/>
            <p:nvPr userDrawn="1"/>
          </p:nvSpPr>
          <p:spPr>
            <a:xfrm>
              <a:off x="9083991" y="413197"/>
              <a:ext cx="4154774" cy="127867"/>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9" name="Rectangle 18">
              <a:extLst>
                <a:ext uri="{FF2B5EF4-FFF2-40B4-BE49-F238E27FC236}">
                  <a16:creationId xmlns:a16="http://schemas.microsoft.com/office/drawing/2014/main" id="{BAB32D91-ADF4-23B6-E1F8-3626E1090A85}"/>
                </a:ext>
              </a:extLst>
            </p:cNvPr>
            <p:cNvSpPr/>
            <p:nvPr userDrawn="1"/>
          </p:nvSpPr>
          <p:spPr>
            <a:xfrm>
              <a:off x="13412985" y="413197"/>
              <a:ext cx="4154774" cy="127867"/>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22" name="TextBox 5">
            <a:extLst>
              <a:ext uri="{FF2B5EF4-FFF2-40B4-BE49-F238E27FC236}">
                <a16:creationId xmlns:a16="http://schemas.microsoft.com/office/drawing/2014/main" id="{6CA14096-06E9-6BB0-C69E-4E08CB57F221}"/>
              </a:ext>
            </a:extLst>
          </p:cNvPr>
          <p:cNvSpPr txBox="1"/>
          <p:nvPr/>
        </p:nvSpPr>
        <p:spPr>
          <a:xfrm>
            <a:off x="441238" y="337577"/>
            <a:ext cx="14100326" cy="888641"/>
          </a:xfrm>
          <a:prstGeom prst="rect">
            <a:avLst/>
          </a:prstGeom>
        </p:spPr>
        <p:txBody>
          <a:bodyPr wrap="square" lIns="0" tIns="0" rIns="0" bIns="0" rtlCol="0" anchor="t">
            <a:spAutoFit/>
          </a:bodyPr>
          <a:lstStyle/>
          <a:p>
            <a:pPr marL="685800" lvl="1" defTabSz="1371600">
              <a:lnSpc>
                <a:spcPts val="7560"/>
              </a:lnSpc>
            </a:pPr>
            <a:r>
              <a:rPr lang="en-US" sz="5400" cap="small">
                <a:solidFill>
                  <a:srgbClr val="455560"/>
                </a:solidFill>
                <a:latin typeface="Arial" panose="020B0604020202020204" pitchFamily="34" charset="0"/>
                <a:cs typeface="Arial" panose="020B0604020202020204" pitchFamily="34" charset="0"/>
              </a:rPr>
              <a:t>Registration Now Open</a:t>
            </a:r>
          </a:p>
        </p:txBody>
      </p:sp>
      <p:pic>
        <p:nvPicPr>
          <p:cNvPr id="2" name="Picture 1">
            <a:extLst>
              <a:ext uri="{FF2B5EF4-FFF2-40B4-BE49-F238E27FC236}">
                <a16:creationId xmlns:a16="http://schemas.microsoft.com/office/drawing/2014/main" id="{BE2E7E8D-7FEC-4218-3B0F-A3F66FC76C2F}"/>
              </a:ext>
            </a:extLst>
          </p:cNvPr>
          <p:cNvPicPr>
            <a:picLocks noChangeAspect="1"/>
          </p:cNvPicPr>
          <p:nvPr/>
        </p:nvPicPr>
        <p:blipFill>
          <a:blip r:embed="rId3"/>
          <a:stretch>
            <a:fillRect/>
          </a:stretch>
        </p:blipFill>
        <p:spPr>
          <a:xfrm>
            <a:off x="664293" y="2425896"/>
            <a:ext cx="6827106" cy="6827106"/>
          </a:xfrm>
          <a:prstGeom prst="rect">
            <a:avLst/>
          </a:prstGeom>
        </p:spPr>
      </p:pic>
      <p:sp>
        <p:nvSpPr>
          <p:cNvPr id="6" name="TextBox 5">
            <a:extLst>
              <a:ext uri="{FF2B5EF4-FFF2-40B4-BE49-F238E27FC236}">
                <a16:creationId xmlns:a16="http://schemas.microsoft.com/office/drawing/2014/main" id="{AAF19912-AA27-53B5-B7EE-84418A6E6A40}"/>
              </a:ext>
            </a:extLst>
          </p:cNvPr>
          <p:cNvSpPr txBox="1"/>
          <p:nvPr/>
        </p:nvSpPr>
        <p:spPr>
          <a:xfrm>
            <a:off x="8745314" y="2425896"/>
            <a:ext cx="9017373" cy="2721642"/>
          </a:xfrm>
          <a:prstGeom prst="rect">
            <a:avLst/>
          </a:prstGeom>
          <a:noFill/>
        </p:spPr>
        <p:txBody>
          <a:bodyPr wrap="square">
            <a:spAutoFit/>
          </a:bodyPr>
          <a:lstStyle/>
          <a:p>
            <a:pPr defTabSz="1371600">
              <a:lnSpc>
                <a:spcPts val="2700"/>
              </a:lnSpc>
            </a:pPr>
            <a:r>
              <a:rPr lang="en-US" sz="2700">
                <a:solidFill>
                  <a:srgbClr val="455560"/>
                </a:solidFill>
                <a:latin typeface="Arial" panose="020B0604020202020204" pitchFamily="34" charset="0"/>
                <a:cs typeface="Arial" panose="020B0604020202020204" pitchFamily="34" charset="0"/>
              </a:rPr>
              <a:t>For Employers</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Access to a </a:t>
            </a:r>
            <a:r>
              <a:rPr lang="en-US" sz="2100" b="1">
                <a:solidFill>
                  <a:srgbClr val="455560"/>
                </a:solidFill>
                <a:latin typeface="Arial" panose="020B0604020202020204" pitchFamily="34" charset="0"/>
                <a:cs typeface="Arial" panose="020B0604020202020204" pitchFamily="34" charset="0"/>
              </a:rPr>
              <a:t>resume bank </a:t>
            </a:r>
            <a:r>
              <a:rPr lang="en-US" sz="2100">
                <a:solidFill>
                  <a:srgbClr val="455560"/>
                </a:solidFill>
                <a:latin typeface="Arial" panose="020B0604020202020204" pitchFamily="34" charset="0"/>
                <a:cs typeface="Arial" panose="020B0604020202020204" pitchFamily="34" charset="0"/>
              </a:rPr>
              <a:t>(with Gold-level booths)</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A </a:t>
            </a:r>
            <a:r>
              <a:rPr lang="en-US" sz="2100" b="1">
                <a:solidFill>
                  <a:srgbClr val="455560"/>
                </a:solidFill>
                <a:latin typeface="Arial" panose="020B0604020202020204" pitchFamily="34" charset="0"/>
                <a:cs typeface="Arial" panose="020B0604020202020204" pitchFamily="34" charset="0"/>
              </a:rPr>
              <a:t>customizable virtual booth </a:t>
            </a:r>
            <a:r>
              <a:rPr lang="en-US" sz="2100">
                <a:solidFill>
                  <a:srgbClr val="455560"/>
                </a:solidFill>
                <a:latin typeface="Arial" panose="020B0604020202020204" pitchFamily="34" charset="0"/>
                <a:cs typeface="Arial" panose="020B0604020202020204" pitchFamily="34" charset="0"/>
              </a:rPr>
              <a:t>that showcases your brand and culture</a:t>
            </a:r>
          </a:p>
          <a:p>
            <a:pPr marL="428625" indent="-428625" defTabSz="1371600">
              <a:lnSpc>
                <a:spcPts val="2700"/>
              </a:lnSpc>
              <a:spcBef>
                <a:spcPts val="900"/>
              </a:spcBef>
              <a:buFont typeface="Wingdings" panose="05000000000000000000" pitchFamily="2" charset="2"/>
              <a:buChar char="§"/>
            </a:pPr>
            <a:r>
              <a:rPr lang="en-US" sz="2100" b="1">
                <a:solidFill>
                  <a:srgbClr val="455560"/>
                </a:solidFill>
                <a:latin typeface="Arial" panose="020B0604020202020204" pitchFamily="34" charset="0"/>
                <a:cs typeface="Arial" panose="020B0604020202020204" pitchFamily="34" charset="0"/>
              </a:rPr>
              <a:t>Preview job seekers </a:t>
            </a:r>
            <a:r>
              <a:rPr lang="en-US" sz="2100">
                <a:solidFill>
                  <a:srgbClr val="455560"/>
                </a:solidFill>
                <a:latin typeface="Arial" panose="020B0604020202020204" pitchFamily="34" charset="0"/>
                <a:cs typeface="Arial" panose="020B0604020202020204" pitchFamily="34" charset="0"/>
              </a:rPr>
              <a:t>and invite candidates directly to your booth</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Video and text chat to have </a:t>
            </a:r>
            <a:r>
              <a:rPr lang="en-US" sz="2100" b="1">
                <a:solidFill>
                  <a:srgbClr val="455560"/>
                </a:solidFill>
                <a:latin typeface="Arial" panose="020B0604020202020204" pitchFamily="34" charset="0"/>
                <a:cs typeface="Arial" panose="020B0604020202020204" pitchFamily="34" charset="0"/>
              </a:rPr>
              <a:t>real-time conversations</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Plus, </a:t>
            </a:r>
            <a:r>
              <a:rPr lang="en-US" sz="2100" b="1">
                <a:solidFill>
                  <a:srgbClr val="455560"/>
                </a:solidFill>
                <a:latin typeface="Arial" panose="020B0604020202020204" pitchFamily="34" charset="0"/>
                <a:cs typeface="Arial" panose="020B0604020202020204" pitchFamily="34" charset="0"/>
              </a:rPr>
              <a:t>WiM member discounts </a:t>
            </a:r>
            <a:r>
              <a:rPr lang="en-US" sz="2100">
                <a:solidFill>
                  <a:srgbClr val="455560"/>
                </a:solidFill>
                <a:latin typeface="Arial" panose="020B0604020202020204" pitchFamily="34" charset="0"/>
                <a:cs typeface="Arial" panose="020B0604020202020204" pitchFamily="34" charset="0"/>
              </a:rPr>
              <a:t>to help you get even more value</a:t>
            </a:r>
          </a:p>
        </p:txBody>
      </p:sp>
      <p:sp>
        <p:nvSpPr>
          <p:cNvPr id="7" name="TextBox 6">
            <a:extLst>
              <a:ext uri="{FF2B5EF4-FFF2-40B4-BE49-F238E27FC236}">
                <a16:creationId xmlns:a16="http://schemas.microsoft.com/office/drawing/2014/main" id="{2AB629D5-3868-82A1-C65B-4C29E84E31BF}"/>
              </a:ext>
            </a:extLst>
          </p:cNvPr>
          <p:cNvSpPr txBox="1"/>
          <p:nvPr/>
        </p:nvSpPr>
        <p:spPr>
          <a:xfrm>
            <a:off x="8745314" y="5992859"/>
            <a:ext cx="9425001" cy="3910366"/>
          </a:xfrm>
          <a:prstGeom prst="rect">
            <a:avLst/>
          </a:prstGeom>
          <a:noFill/>
        </p:spPr>
        <p:txBody>
          <a:bodyPr wrap="square">
            <a:spAutoFit/>
          </a:bodyPr>
          <a:lstStyle/>
          <a:p>
            <a:pPr defTabSz="1371600">
              <a:lnSpc>
                <a:spcPts val="2700"/>
              </a:lnSpc>
              <a:spcBef>
                <a:spcPts val="900"/>
              </a:spcBef>
            </a:pPr>
            <a:r>
              <a:rPr lang="en-US" sz="2700">
                <a:solidFill>
                  <a:srgbClr val="455560"/>
                </a:solidFill>
                <a:latin typeface="Arial" panose="020B0604020202020204" pitchFamily="34" charset="0"/>
                <a:cs typeface="Arial" panose="020B0604020202020204" pitchFamily="34" charset="0"/>
              </a:rPr>
              <a:t>For Jobseekers</a:t>
            </a:r>
          </a:p>
          <a:p>
            <a:pPr marL="428625" indent="-428625" defTabSz="1371600">
              <a:lnSpc>
                <a:spcPts val="2700"/>
              </a:lnSpc>
              <a:spcBef>
                <a:spcPts val="900"/>
              </a:spcBef>
              <a:buFont typeface="Wingdings" panose="05000000000000000000" pitchFamily="2" charset="2"/>
              <a:buChar char="§"/>
            </a:pPr>
            <a:r>
              <a:rPr lang="en-US" sz="2100" b="1">
                <a:solidFill>
                  <a:srgbClr val="455560"/>
                </a:solidFill>
                <a:latin typeface="Arial" panose="020B0604020202020204" pitchFamily="34" charset="0"/>
                <a:cs typeface="Arial" panose="020B0604020202020204" pitchFamily="34" charset="0"/>
              </a:rPr>
              <a:t>FREE registration</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Convenient, easy to use </a:t>
            </a:r>
            <a:r>
              <a:rPr lang="en-US" sz="2100" b="1">
                <a:solidFill>
                  <a:srgbClr val="455560"/>
                </a:solidFill>
                <a:latin typeface="Arial" panose="020B0604020202020204" pitchFamily="34" charset="0"/>
                <a:cs typeface="Arial" panose="020B0604020202020204" pitchFamily="34" charset="0"/>
              </a:rPr>
              <a:t>platform</a:t>
            </a:r>
          </a:p>
          <a:p>
            <a:pPr marL="428625" indent="-428625" defTabSz="1371600">
              <a:lnSpc>
                <a:spcPts val="2700"/>
              </a:lnSpc>
              <a:spcBef>
                <a:spcPts val="900"/>
              </a:spcBef>
              <a:buFont typeface="Wingdings" panose="05000000000000000000" pitchFamily="2" charset="2"/>
              <a:buChar char="§"/>
            </a:pPr>
            <a:r>
              <a:rPr lang="en-US" sz="2100" b="1">
                <a:solidFill>
                  <a:srgbClr val="455560"/>
                </a:solidFill>
                <a:latin typeface="Arial" panose="020B0604020202020204" pitchFamily="34" charset="0"/>
                <a:cs typeface="Arial" panose="020B0604020202020204" pitchFamily="34" charset="0"/>
              </a:rPr>
              <a:t>Live chat </a:t>
            </a:r>
            <a:r>
              <a:rPr lang="en-US" sz="2100">
                <a:solidFill>
                  <a:srgbClr val="455560"/>
                </a:solidFill>
                <a:latin typeface="Arial" panose="020B0604020202020204" pitchFamily="34" charset="0"/>
                <a:cs typeface="Arial" panose="020B0604020202020204" pitchFamily="34" charset="0"/>
              </a:rPr>
              <a:t>with recruiters</a:t>
            </a:r>
          </a:p>
          <a:p>
            <a:pPr marL="428625" indent="-428625" defTabSz="1371600">
              <a:lnSpc>
                <a:spcPts val="2700"/>
              </a:lnSpc>
              <a:spcBef>
                <a:spcPts val="900"/>
              </a:spcBef>
              <a:buFont typeface="Wingdings" panose="05000000000000000000" pitchFamily="2" charset="2"/>
              <a:buChar char="§"/>
            </a:pPr>
            <a:r>
              <a:rPr lang="en-US" sz="2100" b="1">
                <a:solidFill>
                  <a:srgbClr val="455560"/>
                </a:solidFill>
                <a:latin typeface="Arial" panose="020B0604020202020204" pitchFamily="34" charset="0"/>
                <a:cs typeface="Arial" panose="020B0604020202020204" pitchFamily="34" charset="0"/>
              </a:rPr>
              <a:t>Hundreds of available positions </a:t>
            </a:r>
            <a:r>
              <a:rPr lang="en-US" sz="2100">
                <a:solidFill>
                  <a:srgbClr val="455560"/>
                </a:solidFill>
                <a:latin typeface="Arial" panose="020B0604020202020204" pitchFamily="34" charset="0"/>
                <a:cs typeface="Arial" panose="020B0604020202020204" pitchFamily="34" charset="0"/>
              </a:rPr>
              <a:t>in engineering, production, operations, marketing, sales, HR, and more!</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Connect with top manufacturing employers from </a:t>
            </a:r>
            <a:r>
              <a:rPr lang="en-US" sz="2100" b="1">
                <a:solidFill>
                  <a:srgbClr val="455560"/>
                </a:solidFill>
                <a:latin typeface="Arial" panose="020B0604020202020204" pitchFamily="34" charset="0"/>
                <a:cs typeface="Arial" panose="020B0604020202020204" pitchFamily="34" charset="0"/>
              </a:rPr>
              <a:t>around the country</a:t>
            </a:r>
          </a:p>
          <a:p>
            <a:pPr marL="428625" indent="-428625" defTabSz="1371600">
              <a:lnSpc>
                <a:spcPts val="2700"/>
              </a:lnSpc>
              <a:spcBef>
                <a:spcPts val="900"/>
              </a:spcBef>
              <a:buFont typeface="Wingdings" panose="05000000000000000000" pitchFamily="2" charset="2"/>
              <a:buChar char="§"/>
            </a:pPr>
            <a:r>
              <a:rPr lang="en-US" sz="2100">
                <a:solidFill>
                  <a:srgbClr val="455560"/>
                </a:solidFill>
                <a:latin typeface="Arial" panose="020B0604020202020204" pitchFamily="34" charset="0"/>
                <a:cs typeface="Arial" panose="020B0604020202020204" pitchFamily="34" charset="0"/>
              </a:rPr>
              <a:t>800+ job postings</a:t>
            </a:r>
          </a:p>
          <a:p>
            <a:pPr defTabSz="1371600">
              <a:lnSpc>
                <a:spcPts val="2700"/>
              </a:lnSpc>
              <a:buFont typeface="Arial" panose="020B0604020202020204" pitchFamily="34" charset="0"/>
              <a:buChar char="•"/>
            </a:pPr>
            <a:endParaRPr lang="en-US" sz="2700">
              <a:solidFill>
                <a:srgbClr val="202020"/>
              </a:solidFill>
              <a:latin typeface="Aptos" panose="020B0004020202020204" pitchFamily="34" charset="0"/>
            </a:endParaRPr>
          </a:p>
        </p:txBody>
      </p:sp>
    </p:spTree>
    <p:extLst>
      <p:ext uri="{BB962C8B-B14F-4D97-AF65-F5344CB8AC3E}">
        <p14:creationId xmlns:p14="http://schemas.microsoft.com/office/powerpoint/2010/main" val="837186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504C-5EA2-FDB6-C9C0-8231C382DD1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865198C-ED59-2E71-CCE0-9DDD2DF5D454}"/>
              </a:ext>
            </a:extLst>
          </p:cNvPr>
          <p:cNvGrpSpPr/>
          <p:nvPr/>
        </p:nvGrpSpPr>
        <p:grpSpPr>
          <a:xfrm>
            <a:off x="0" y="337548"/>
            <a:ext cx="18288000" cy="1443735"/>
            <a:chOff x="0" y="225032"/>
            <a:chExt cx="12192000" cy="962490"/>
          </a:xfrm>
        </p:grpSpPr>
        <p:sp>
          <p:nvSpPr>
            <p:cNvPr id="6" name="TextBox 4">
              <a:extLst>
                <a:ext uri="{FF2B5EF4-FFF2-40B4-BE49-F238E27FC236}">
                  <a16:creationId xmlns:a16="http://schemas.microsoft.com/office/drawing/2014/main" id="{0397EA8D-46CB-CAD3-EA4C-E96F0BB88356}"/>
                </a:ext>
              </a:extLst>
            </p:cNvPr>
            <p:cNvSpPr txBox="1"/>
            <p:nvPr/>
          </p:nvSpPr>
          <p:spPr>
            <a:xfrm>
              <a:off x="0" y="420670"/>
              <a:ext cx="12192000" cy="766852"/>
            </a:xfrm>
            <a:prstGeom prst="rect">
              <a:avLst/>
            </a:prstGeom>
            <a:solidFill>
              <a:srgbClr val="B3BC35"/>
            </a:solidFill>
          </p:spPr>
          <p:txBody>
            <a:bodyPr lIns="50801" tIns="50801" rIns="50801" bIns="50801" rtlCol="0" anchor="ctr"/>
            <a:lstStyle/>
            <a:p>
              <a:pPr algn="ctr" defTabSz="1371600">
                <a:lnSpc>
                  <a:spcPts val="2660"/>
                </a:lnSpc>
              </a:pPr>
              <a:endParaRPr>
                <a:solidFill>
                  <a:prstClr val="black"/>
                </a:solidFill>
                <a:latin typeface="Aptos" panose="02110004020202020204"/>
              </a:endParaRPr>
            </a:p>
          </p:txBody>
        </p:sp>
        <p:grpSp>
          <p:nvGrpSpPr>
            <p:cNvPr id="8" name="Group 7">
              <a:extLst>
                <a:ext uri="{FF2B5EF4-FFF2-40B4-BE49-F238E27FC236}">
                  <a16:creationId xmlns:a16="http://schemas.microsoft.com/office/drawing/2014/main" id="{8002572C-83B4-A3B0-5865-05777BF457D9}"/>
                </a:ext>
              </a:extLst>
            </p:cNvPr>
            <p:cNvGrpSpPr/>
            <p:nvPr/>
          </p:nvGrpSpPr>
          <p:grpSpPr>
            <a:xfrm>
              <a:off x="202910" y="225032"/>
              <a:ext cx="11427838" cy="55168"/>
              <a:chOff x="348009" y="1074454"/>
              <a:chExt cx="11427838" cy="55168"/>
            </a:xfrm>
          </p:grpSpPr>
          <p:sp>
            <p:nvSpPr>
              <p:cNvPr id="10" name="Rectangle 9">
                <a:extLst>
                  <a:ext uri="{FF2B5EF4-FFF2-40B4-BE49-F238E27FC236}">
                    <a16:creationId xmlns:a16="http://schemas.microsoft.com/office/drawing/2014/main" id="{C4B2C905-2D37-49B3-1E05-91B8E2FC5546}"/>
                  </a:ext>
                </a:extLst>
              </p:cNvPr>
              <p:cNvSpPr/>
              <p:nvPr/>
            </p:nvSpPr>
            <p:spPr>
              <a:xfrm>
                <a:off x="348009" y="1074454"/>
                <a:ext cx="2769849" cy="55168"/>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1" name="Rectangle 10">
                <a:extLst>
                  <a:ext uri="{FF2B5EF4-FFF2-40B4-BE49-F238E27FC236}">
                    <a16:creationId xmlns:a16="http://schemas.microsoft.com/office/drawing/2014/main" id="{E70B13D0-7B96-162E-E034-23442C385DC1}"/>
                  </a:ext>
                </a:extLst>
              </p:cNvPr>
              <p:cNvSpPr/>
              <p:nvPr userDrawn="1"/>
            </p:nvSpPr>
            <p:spPr>
              <a:xfrm>
                <a:off x="3234005" y="1074454"/>
                <a:ext cx="2769849" cy="55168"/>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3" name="Rectangle 12">
                <a:extLst>
                  <a:ext uri="{FF2B5EF4-FFF2-40B4-BE49-F238E27FC236}">
                    <a16:creationId xmlns:a16="http://schemas.microsoft.com/office/drawing/2014/main" id="{98B63A95-ED82-3039-B2D6-183B334086AD}"/>
                  </a:ext>
                </a:extLst>
              </p:cNvPr>
              <p:cNvSpPr/>
              <p:nvPr userDrawn="1"/>
            </p:nvSpPr>
            <p:spPr>
              <a:xfrm>
                <a:off x="6120002" y="1074454"/>
                <a:ext cx="2769849" cy="55168"/>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5" name="Rectangle 14">
                <a:extLst>
                  <a:ext uri="{FF2B5EF4-FFF2-40B4-BE49-F238E27FC236}">
                    <a16:creationId xmlns:a16="http://schemas.microsoft.com/office/drawing/2014/main" id="{EA17395B-94A9-9403-26D5-EAC7BFDB2868}"/>
                  </a:ext>
                </a:extLst>
              </p:cNvPr>
              <p:cNvSpPr/>
              <p:nvPr userDrawn="1"/>
            </p:nvSpPr>
            <p:spPr>
              <a:xfrm>
                <a:off x="9005998" y="1074454"/>
                <a:ext cx="2769849" cy="55168"/>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9" name="TextBox 5">
              <a:extLst>
                <a:ext uri="{FF2B5EF4-FFF2-40B4-BE49-F238E27FC236}">
                  <a16:creationId xmlns:a16="http://schemas.microsoft.com/office/drawing/2014/main" id="{B2B778F3-2041-8318-D3D8-C4B07D649B86}"/>
                </a:ext>
              </a:extLst>
            </p:cNvPr>
            <p:cNvSpPr txBox="1"/>
            <p:nvPr/>
          </p:nvSpPr>
          <p:spPr>
            <a:xfrm>
              <a:off x="394837" y="476145"/>
              <a:ext cx="9400217" cy="592427"/>
            </a:xfrm>
            <a:prstGeom prst="rect">
              <a:avLst/>
            </a:prstGeom>
          </p:spPr>
          <p:txBody>
            <a:bodyPr wrap="square" lIns="0" tIns="0" rIns="0" bIns="0" rtlCol="0" anchor="t">
              <a:spAutoFit/>
            </a:bodyPr>
            <a:lstStyle/>
            <a:p>
              <a:pPr marL="685800" lvl="1" defTabSz="1371600">
                <a:lnSpc>
                  <a:spcPts val="7560"/>
                </a:lnSpc>
              </a:pPr>
              <a:r>
                <a:rPr lang="en-US" sz="5400" cap="small">
                  <a:solidFill>
                    <a:prstClr val="white"/>
                  </a:solidFill>
                  <a:latin typeface="Arial" panose="020B0604020202020204" pitchFamily="34" charset="0"/>
                  <a:cs typeface="Arial" panose="020B0604020202020204" pitchFamily="34" charset="0"/>
                </a:rPr>
                <a:t>Virtual Learning Series</a:t>
              </a:r>
            </a:p>
          </p:txBody>
        </p:sp>
      </p:grpSp>
      <p:pic>
        <p:nvPicPr>
          <p:cNvPr id="3" name="Picture 2" descr="A person wearing glasses and smiling&#10;&#10;AI-generated content may be incorrect.">
            <a:extLst>
              <a:ext uri="{FF2B5EF4-FFF2-40B4-BE49-F238E27FC236}">
                <a16:creationId xmlns:a16="http://schemas.microsoft.com/office/drawing/2014/main" id="{6A68855A-33DD-F1A5-4A1C-CD6592D23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9741" y="5382822"/>
            <a:ext cx="6538143" cy="3416181"/>
          </a:xfrm>
          <a:prstGeom prst="rect">
            <a:avLst/>
          </a:prstGeom>
          <a:ln>
            <a:solidFill>
              <a:schemeClr val="bg1">
                <a:lumMod val="85000"/>
              </a:schemeClr>
            </a:solidFill>
          </a:ln>
        </p:spPr>
      </p:pic>
      <p:pic>
        <p:nvPicPr>
          <p:cNvPr id="7" name="Picture 6" descr="A person smiling for a picture&#10;&#10;AI-generated content may be incorrect.">
            <a:extLst>
              <a:ext uri="{FF2B5EF4-FFF2-40B4-BE49-F238E27FC236}">
                <a16:creationId xmlns:a16="http://schemas.microsoft.com/office/drawing/2014/main" id="{420F75CC-F476-27B2-AA96-3EBEDB613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55" y="2244005"/>
            <a:ext cx="9276377" cy="4846908"/>
          </a:xfrm>
          <a:prstGeom prst="rect">
            <a:avLst/>
          </a:prstGeom>
          <a:ln>
            <a:solidFill>
              <a:schemeClr val="bg1">
                <a:lumMod val="85000"/>
              </a:schemeClr>
            </a:solidFill>
          </a:ln>
        </p:spPr>
      </p:pic>
      <p:pic>
        <p:nvPicPr>
          <p:cNvPr id="14" name="Picture 13" descr="A yellow and blue cucumber&#10;&#10;AI-generated content may be incorrect.">
            <a:extLst>
              <a:ext uri="{FF2B5EF4-FFF2-40B4-BE49-F238E27FC236}">
                <a16:creationId xmlns:a16="http://schemas.microsoft.com/office/drawing/2014/main" id="{1740A759-D749-7B59-BE68-A379E5296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7959" y="9462560"/>
            <a:ext cx="3244349" cy="542684"/>
          </a:xfrm>
          <a:prstGeom prst="rect">
            <a:avLst/>
          </a:prstGeom>
        </p:spPr>
      </p:pic>
    </p:spTree>
    <p:extLst>
      <p:ext uri="{BB962C8B-B14F-4D97-AF65-F5344CB8AC3E}">
        <p14:creationId xmlns:p14="http://schemas.microsoft.com/office/powerpoint/2010/main" val="190118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posing for a photo&#10;&#10;Description automatically generated">
            <a:extLst>
              <a:ext uri="{FF2B5EF4-FFF2-40B4-BE49-F238E27FC236}">
                <a16:creationId xmlns:a16="http://schemas.microsoft.com/office/drawing/2014/main" id="{4B12CF10-0B2C-01FD-F4CA-C1BF9CB5DA80}"/>
              </a:ext>
            </a:extLst>
          </p:cNvPr>
          <p:cNvPicPr>
            <a:picLocks noChangeAspect="1"/>
          </p:cNvPicPr>
          <p:nvPr/>
        </p:nvPicPr>
        <p:blipFill>
          <a:blip r:embed="rId3">
            <a:extLst>
              <a:ext uri="{28A0092B-C50C-407E-A947-70E740481C1C}">
                <a14:useLocalDpi xmlns:a14="http://schemas.microsoft.com/office/drawing/2010/main" val="0"/>
              </a:ext>
            </a:extLst>
          </a:blip>
          <a:srcRect t="35391" b="27728"/>
          <a:stretch/>
        </p:blipFill>
        <p:spPr>
          <a:xfrm>
            <a:off x="9160934" y="7719089"/>
            <a:ext cx="9289889" cy="2567912"/>
          </a:xfrm>
          <a:prstGeom prst="rect">
            <a:avLst/>
          </a:prstGeom>
          <a:ln>
            <a:solidFill>
              <a:srgbClr val="465660"/>
            </a:solidFill>
          </a:ln>
        </p:spPr>
      </p:pic>
      <p:sp>
        <p:nvSpPr>
          <p:cNvPr id="2" name="TextBox 1">
            <a:extLst>
              <a:ext uri="{FF2B5EF4-FFF2-40B4-BE49-F238E27FC236}">
                <a16:creationId xmlns:a16="http://schemas.microsoft.com/office/drawing/2014/main" id="{9BAB215E-555C-AFB7-0ABE-8BD339A3B509}"/>
              </a:ext>
            </a:extLst>
          </p:cNvPr>
          <p:cNvSpPr txBox="1"/>
          <p:nvPr/>
        </p:nvSpPr>
        <p:spPr>
          <a:xfrm>
            <a:off x="1" y="1"/>
            <a:ext cx="9289889" cy="10965502"/>
          </a:xfrm>
          <a:prstGeom prst="rect">
            <a:avLst/>
          </a:prstGeom>
          <a:solidFill>
            <a:srgbClr val="4A8978"/>
          </a:solidFill>
        </p:spPr>
        <p:txBody>
          <a:bodyPr wrap="square" rtlCol="0">
            <a:spAutoFit/>
          </a:bodyPr>
          <a:lstStyle/>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a:p>
            <a:pPr lvl="2" defTabSz="914445">
              <a:lnSpc>
                <a:spcPts val="3359"/>
              </a:lnSpc>
              <a:defRPr/>
            </a:pPr>
            <a:r>
              <a:rPr lang="en-US" sz="2800">
                <a:solidFill>
                  <a:srgbClr val="FFFFFF"/>
                </a:solidFill>
                <a:latin typeface="Futura"/>
              </a:rPr>
              <a:t>Workplace communication can feel like</a:t>
            </a:r>
          </a:p>
          <a:p>
            <a:pPr lvl="2" defTabSz="914445">
              <a:lnSpc>
                <a:spcPts val="3359"/>
              </a:lnSpc>
              <a:defRPr/>
            </a:pPr>
            <a:r>
              <a:rPr lang="en-US" sz="2800">
                <a:solidFill>
                  <a:srgbClr val="FFFFFF"/>
                </a:solidFill>
                <a:latin typeface="Futura"/>
              </a:rPr>
              <a:t>navigating an improv scene without a script: Juggling curveballs, shifting priorities, and tricky team dynamics.</a:t>
            </a:r>
          </a:p>
          <a:p>
            <a:pPr lvl="2" defTabSz="914445">
              <a:lnSpc>
                <a:spcPts val="3359"/>
              </a:lnSpc>
              <a:defRPr/>
            </a:pPr>
            <a:br>
              <a:rPr lang="en-US" sz="2800">
                <a:solidFill>
                  <a:srgbClr val="FFFFFF"/>
                </a:solidFill>
                <a:latin typeface="Futura"/>
              </a:rPr>
            </a:br>
            <a:r>
              <a:rPr lang="en-US" sz="2800">
                <a:solidFill>
                  <a:srgbClr val="FFFFFF"/>
                </a:solidFill>
                <a:latin typeface="Futura"/>
              </a:rPr>
              <a:t>We have the key to mastering the art of in-the-moment communication: Embracing the principles of improv comedy for better collaboration, stronger connections, and real results! </a:t>
            </a:r>
          </a:p>
          <a:p>
            <a:pPr lvl="2" defTabSz="914445">
              <a:lnSpc>
                <a:spcPts val="3359"/>
              </a:lnSpc>
              <a:defRPr/>
            </a:pPr>
            <a:endParaRPr lang="en-US" sz="2800">
              <a:solidFill>
                <a:srgbClr val="FFFFFF"/>
              </a:solidFill>
              <a:latin typeface="Futura"/>
            </a:endParaRPr>
          </a:p>
          <a:p>
            <a:pPr lvl="2" defTabSz="914445">
              <a:lnSpc>
                <a:spcPts val="3359"/>
              </a:lnSpc>
              <a:defRPr/>
            </a:pPr>
            <a:r>
              <a:rPr lang="en-US" sz="2800">
                <a:solidFill>
                  <a:srgbClr val="FFFFFF"/>
                </a:solidFill>
                <a:latin typeface="Futura"/>
              </a:rPr>
              <a:t>The WiM Education Foundation is bringing </a:t>
            </a:r>
            <a:r>
              <a:rPr lang="en-US" sz="2800" b="1">
                <a:solidFill>
                  <a:prstClr val="white"/>
                </a:solidFill>
                <a:latin typeface="Futura"/>
              </a:rPr>
              <a:t>Chicago’s famed Second City </a:t>
            </a:r>
            <a:r>
              <a:rPr lang="en-US" sz="2800">
                <a:solidFill>
                  <a:srgbClr val="FFFFFF"/>
                </a:solidFill>
                <a:latin typeface="Futura"/>
              </a:rPr>
              <a:t>to SUMMIT 2025 </a:t>
            </a:r>
          </a:p>
          <a:p>
            <a:pPr lvl="2" defTabSz="914445">
              <a:lnSpc>
                <a:spcPts val="3359"/>
              </a:lnSpc>
              <a:defRPr/>
            </a:pPr>
            <a:r>
              <a:rPr lang="en-US" sz="2800">
                <a:solidFill>
                  <a:srgbClr val="FFFFFF"/>
                </a:solidFill>
                <a:latin typeface="Futura"/>
              </a:rPr>
              <a:t>for an engaging, entertaining, and effective professional development experience! </a:t>
            </a:r>
          </a:p>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a:p>
            <a:pPr algn="ctr" defTabSz="914445">
              <a:lnSpc>
                <a:spcPts val="3359"/>
              </a:lnSpc>
              <a:defRPr/>
            </a:pPr>
            <a:r>
              <a:rPr lang="en-US" sz="2800">
                <a:solidFill>
                  <a:srgbClr val="FFFFFF"/>
                </a:solidFill>
                <a:latin typeface="Futura"/>
              </a:rPr>
              <a:t>Contact gmoore@womeninmfg.org</a:t>
            </a:r>
          </a:p>
          <a:p>
            <a:pPr defTabSz="914445">
              <a:lnSpc>
                <a:spcPts val="3359"/>
              </a:lnSpc>
              <a:defRPr/>
            </a:pPr>
            <a:endParaRPr lang="en-US" sz="2800">
              <a:solidFill>
                <a:srgbClr val="FFFFFF"/>
              </a:solidFill>
              <a:latin typeface="Futura"/>
            </a:endParaRPr>
          </a:p>
          <a:p>
            <a:pPr defTabSz="914445">
              <a:lnSpc>
                <a:spcPts val="3359"/>
              </a:lnSpc>
              <a:defRPr/>
            </a:pPr>
            <a:endParaRPr lang="en-US" sz="2800">
              <a:solidFill>
                <a:srgbClr val="FFFFFF"/>
              </a:solidFill>
              <a:latin typeface="Futura"/>
            </a:endParaRPr>
          </a:p>
        </p:txBody>
      </p:sp>
      <p:sp>
        <p:nvSpPr>
          <p:cNvPr id="8" name="AutoShape 6">
            <a:extLst>
              <a:ext uri="{FF2B5EF4-FFF2-40B4-BE49-F238E27FC236}">
                <a16:creationId xmlns:a16="http://schemas.microsoft.com/office/drawing/2014/main" id="{1CACEE8E-F2ED-3CCA-46E3-601CFCC5B4CF}"/>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45">
              <a:defRPr/>
            </a:pPr>
            <a:endParaRPr lang="en-US">
              <a:solidFill>
                <a:prstClr val="black"/>
              </a:solidFill>
              <a:latin typeface="Calibri"/>
            </a:endParaRPr>
          </a:p>
        </p:txBody>
      </p:sp>
      <p:sp>
        <p:nvSpPr>
          <p:cNvPr id="12" name="TextBox 7">
            <a:extLst>
              <a:ext uri="{FF2B5EF4-FFF2-40B4-BE49-F238E27FC236}">
                <a16:creationId xmlns:a16="http://schemas.microsoft.com/office/drawing/2014/main" id="{3ADF0641-90E6-2460-7F87-75C0E3A08F94}"/>
              </a:ext>
            </a:extLst>
          </p:cNvPr>
          <p:cNvSpPr txBox="1"/>
          <p:nvPr/>
        </p:nvSpPr>
        <p:spPr>
          <a:xfrm>
            <a:off x="9753601" y="2707371"/>
            <a:ext cx="8318888" cy="5068182"/>
          </a:xfrm>
          <a:prstGeom prst="rect">
            <a:avLst/>
          </a:prstGeom>
        </p:spPr>
        <p:txBody>
          <a:bodyPr wrap="square" lIns="0" tIns="0" rIns="0" bIns="0" rtlCol="0" anchor="t">
            <a:spAutoFit/>
          </a:bodyPr>
          <a:lstStyle/>
          <a:p>
            <a:pPr marL="259094" lvl="1" defTabSz="914445">
              <a:lnSpc>
                <a:spcPts val="3672"/>
              </a:lnSpc>
              <a:defRPr/>
            </a:pPr>
            <a:r>
              <a:rPr lang="en-US" sz="2400">
                <a:solidFill>
                  <a:srgbClr val="465660"/>
                </a:solidFill>
                <a:latin typeface="Futura"/>
              </a:rPr>
              <a:t>Through 90-minute facilitated workshops, you will:</a:t>
            </a:r>
          </a:p>
          <a:p>
            <a:pPr marL="259094" lvl="1" defTabSz="914445">
              <a:lnSpc>
                <a:spcPts val="2501"/>
              </a:lnSpc>
              <a:defRPr/>
            </a:pPr>
            <a:endParaRPr lang="en-US" sz="2400">
              <a:solidFill>
                <a:srgbClr val="465660"/>
              </a:solidFill>
              <a:latin typeface="Futura"/>
            </a:endParaRPr>
          </a:p>
          <a:p>
            <a:pPr marL="518186" lvl="1" indent="-259094" defTabSz="914445">
              <a:lnSpc>
                <a:spcPts val="2501"/>
              </a:lnSpc>
              <a:buFont typeface="Arial"/>
              <a:buChar char="•"/>
              <a:defRPr/>
            </a:pPr>
            <a:r>
              <a:rPr lang="en-US" sz="2400">
                <a:solidFill>
                  <a:srgbClr val="465660"/>
                </a:solidFill>
                <a:latin typeface="Futura"/>
              </a:rPr>
              <a:t>Adopt the “Got Your Back” improv mindset to uplift and support fellow women in manufacturing</a:t>
            </a:r>
          </a:p>
          <a:p>
            <a:pPr marL="518186" lvl="1" indent="-259094" defTabSz="914445">
              <a:lnSpc>
                <a:spcPts val="2501"/>
              </a:lnSpc>
              <a:buFont typeface="Arial"/>
              <a:buChar char="•"/>
              <a:defRPr/>
            </a:pPr>
            <a:endParaRPr lang="en-US" sz="2400">
              <a:solidFill>
                <a:srgbClr val="465660"/>
              </a:solidFill>
              <a:latin typeface="Futura"/>
            </a:endParaRPr>
          </a:p>
          <a:p>
            <a:pPr marL="518186" lvl="1" indent="-259094" defTabSz="914445">
              <a:lnSpc>
                <a:spcPts val="2501"/>
              </a:lnSpc>
              <a:buFont typeface="Arial"/>
              <a:buChar char="•"/>
              <a:defRPr/>
            </a:pPr>
            <a:r>
              <a:rPr lang="en-US" sz="2400">
                <a:solidFill>
                  <a:srgbClr val="465660"/>
                </a:solidFill>
                <a:latin typeface="Futura"/>
              </a:rPr>
              <a:t>Apply “Yes, and” strategies of adaptability, agility, and creativity under pressure</a:t>
            </a:r>
          </a:p>
          <a:p>
            <a:pPr marL="259094" lvl="1" defTabSz="914445">
              <a:lnSpc>
                <a:spcPts val="2501"/>
              </a:lnSpc>
              <a:defRPr/>
            </a:pPr>
            <a:endParaRPr lang="en-US" sz="2400">
              <a:solidFill>
                <a:srgbClr val="465660"/>
              </a:solidFill>
              <a:latin typeface="Futura"/>
            </a:endParaRPr>
          </a:p>
          <a:p>
            <a:pPr marL="518186" lvl="1" indent="-259094" defTabSz="914445">
              <a:lnSpc>
                <a:spcPts val="2501"/>
              </a:lnSpc>
              <a:buFont typeface="Arial"/>
              <a:buChar char="•"/>
              <a:defRPr/>
            </a:pPr>
            <a:r>
              <a:rPr lang="en-US" sz="2400">
                <a:solidFill>
                  <a:srgbClr val="465660"/>
                </a:solidFill>
                <a:latin typeface="Futura"/>
              </a:rPr>
              <a:t>Develop storytelling skills to improve public speaking and enhance personal connections</a:t>
            </a:r>
          </a:p>
          <a:p>
            <a:pPr marL="518186" lvl="1" indent="-259094" defTabSz="914445">
              <a:lnSpc>
                <a:spcPts val="2501"/>
              </a:lnSpc>
              <a:buFont typeface="Arial"/>
              <a:buChar char="•"/>
              <a:defRPr/>
            </a:pPr>
            <a:endParaRPr lang="en-US" sz="2400">
              <a:solidFill>
                <a:srgbClr val="465660"/>
              </a:solidFill>
              <a:latin typeface="Futura"/>
            </a:endParaRPr>
          </a:p>
          <a:p>
            <a:pPr marL="518186" lvl="1" indent="-259094" defTabSz="914445">
              <a:lnSpc>
                <a:spcPts val="2501"/>
              </a:lnSpc>
              <a:buFont typeface="Arial"/>
              <a:buChar char="•"/>
              <a:defRPr/>
            </a:pPr>
            <a:r>
              <a:rPr lang="en-US" sz="2400">
                <a:solidFill>
                  <a:srgbClr val="465660"/>
                </a:solidFill>
                <a:latin typeface="Futura"/>
              </a:rPr>
              <a:t>Find comfort in discomfort, navigating uncertainty with boldness and confidence</a:t>
            </a:r>
          </a:p>
          <a:p>
            <a:pPr marL="518186" lvl="1" indent="-259094" defTabSz="914445">
              <a:lnSpc>
                <a:spcPts val="2501"/>
              </a:lnSpc>
              <a:buFont typeface="Arial"/>
              <a:buChar char="•"/>
              <a:defRPr/>
            </a:pPr>
            <a:endParaRPr lang="en-US" sz="2400">
              <a:solidFill>
                <a:srgbClr val="465660"/>
              </a:solidFill>
              <a:latin typeface="Futura"/>
            </a:endParaRPr>
          </a:p>
          <a:p>
            <a:pPr marL="518186" lvl="1" indent="-259094" defTabSz="914445">
              <a:lnSpc>
                <a:spcPts val="3672"/>
              </a:lnSpc>
              <a:buFont typeface="Arial"/>
              <a:buChar char="•"/>
              <a:defRPr/>
            </a:pPr>
            <a:endParaRPr lang="en-US" sz="2400">
              <a:solidFill>
                <a:srgbClr val="FFFFFF"/>
              </a:solidFill>
              <a:latin typeface="Futura"/>
            </a:endParaRPr>
          </a:p>
        </p:txBody>
      </p:sp>
      <p:pic>
        <p:nvPicPr>
          <p:cNvPr id="18" name="Picture 17" descr="A yellow and blue cucumber&#10;&#10;Description automatically generated">
            <a:extLst>
              <a:ext uri="{FF2B5EF4-FFF2-40B4-BE49-F238E27FC236}">
                <a16:creationId xmlns:a16="http://schemas.microsoft.com/office/drawing/2014/main" id="{35F08C15-5FAA-60E4-BDD0-7BA203931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6800" y="875624"/>
            <a:ext cx="4232915" cy="708041"/>
          </a:xfrm>
          <a:prstGeom prst="rect">
            <a:avLst/>
          </a:prstGeom>
        </p:spPr>
      </p:pic>
      <p:pic>
        <p:nvPicPr>
          <p:cNvPr id="1028" name="Picture 4" descr="Image preview">
            <a:extLst>
              <a:ext uri="{FF2B5EF4-FFF2-40B4-BE49-F238E27FC236}">
                <a16:creationId xmlns:a16="http://schemas.microsoft.com/office/drawing/2014/main" id="{CCBD8750-AFAF-509A-0D75-1B80D2D68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875624"/>
            <a:ext cx="44862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8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5CDC1-7112-6A6B-508E-079D550A06C9}"/>
            </a:ext>
          </a:extLst>
        </p:cNvPr>
        <p:cNvGrpSpPr/>
        <p:nvPr/>
      </p:nvGrpSpPr>
      <p:grpSpPr>
        <a:xfrm>
          <a:off x="0" y="0"/>
          <a:ext cx="0" cy="0"/>
          <a:chOff x="0" y="0"/>
          <a:chExt cx="0" cy="0"/>
        </a:xfrm>
      </p:grpSpPr>
      <p:pic>
        <p:nvPicPr>
          <p:cNvPr id="14" name="Picture 13" descr="A yellow and blue cucumber&#10;&#10;AI-generated content may be incorrect.">
            <a:extLst>
              <a:ext uri="{FF2B5EF4-FFF2-40B4-BE49-F238E27FC236}">
                <a16:creationId xmlns:a16="http://schemas.microsoft.com/office/drawing/2014/main" id="{293D7A69-7007-AE9A-FA7F-995F8503B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7959" y="9462560"/>
            <a:ext cx="3244349" cy="542684"/>
          </a:xfrm>
          <a:prstGeom prst="rect">
            <a:avLst/>
          </a:prstGeom>
        </p:spPr>
      </p:pic>
      <p:grpSp>
        <p:nvGrpSpPr>
          <p:cNvPr id="24" name="Group 23">
            <a:extLst>
              <a:ext uri="{FF2B5EF4-FFF2-40B4-BE49-F238E27FC236}">
                <a16:creationId xmlns:a16="http://schemas.microsoft.com/office/drawing/2014/main" id="{5CC7FF4D-136D-00B2-361B-2ADA36634356}"/>
              </a:ext>
            </a:extLst>
          </p:cNvPr>
          <p:cNvGrpSpPr/>
          <p:nvPr/>
        </p:nvGrpSpPr>
        <p:grpSpPr>
          <a:xfrm>
            <a:off x="426003" y="380089"/>
            <a:ext cx="17141757" cy="1231812"/>
            <a:chOff x="426002" y="380088"/>
            <a:chExt cx="17141757" cy="1231812"/>
          </a:xfrm>
        </p:grpSpPr>
        <p:grpSp>
          <p:nvGrpSpPr>
            <p:cNvPr id="20" name="Group 19">
              <a:extLst>
                <a:ext uri="{FF2B5EF4-FFF2-40B4-BE49-F238E27FC236}">
                  <a16:creationId xmlns:a16="http://schemas.microsoft.com/office/drawing/2014/main" id="{7C6C0493-7313-8C9F-7DD6-319EDE222565}"/>
                </a:ext>
              </a:extLst>
            </p:cNvPr>
            <p:cNvGrpSpPr/>
            <p:nvPr/>
          </p:nvGrpSpPr>
          <p:grpSpPr>
            <a:xfrm>
              <a:off x="426002" y="1484033"/>
              <a:ext cx="17141757" cy="127867"/>
              <a:chOff x="426002" y="413197"/>
              <a:chExt cx="17141757" cy="127867"/>
            </a:xfrm>
          </p:grpSpPr>
          <p:sp>
            <p:nvSpPr>
              <p:cNvPr id="16" name="Rectangle 15">
                <a:extLst>
                  <a:ext uri="{FF2B5EF4-FFF2-40B4-BE49-F238E27FC236}">
                    <a16:creationId xmlns:a16="http://schemas.microsoft.com/office/drawing/2014/main" id="{FF0BBD50-45AB-705B-7DB9-D86F8522E30A}"/>
                  </a:ext>
                </a:extLst>
              </p:cNvPr>
              <p:cNvSpPr/>
              <p:nvPr/>
            </p:nvSpPr>
            <p:spPr>
              <a:xfrm>
                <a:off x="426002" y="413197"/>
                <a:ext cx="4154774" cy="127867"/>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7" name="Rectangle 16">
                <a:extLst>
                  <a:ext uri="{FF2B5EF4-FFF2-40B4-BE49-F238E27FC236}">
                    <a16:creationId xmlns:a16="http://schemas.microsoft.com/office/drawing/2014/main" id="{884B2A59-96B5-C705-24FF-93CEB5BE9C90}"/>
                  </a:ext>
                </a:extLst>
              </p:cNvPr>
              <p:cNvSpPr/>
              <p:nvPr userDrawn="1"/>
            </p:nvSpPr>
            <p:spPr>
              <a:xfrm>
                <a:off x="4754996" y="413197"/>
                <a:ext cx="4154774" cy="127867"/>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8" name="Rectangle 17">
                <a:extLst>
                  <a:ext uri="{FF2B5EF4-FFF2-40B4-BE49-F238E27FC236}">
                    <a16:creationId xmlns:a16="http://schemas.microsoft.com/office/drawing/2014/main" id="{71FEE371-8A06-919B-E5C5-C5BE871BFD46}"/>
                  </a:ext>
                </a:extLst>
              </p:cNvPr>
              <p:cNvSpPr/>
              <p:nvPr userDrawn="1"/>
            </p:nvSpPr>
            <p:spPr>
              <a:xfrm>
                <a:off x="9083991" y="413197"/>
                <a:ext cx="4154774" cy="127867"/>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9" name="Rectangle 18">
                <a:extLst>
                  <a:ext uri="{FF2B5EF4-FFF2-40B4-BE49-F238E27FC236}">
                    <a16:creationId xmlns:a16="http://schemas.microsoft.com/office/drawing/2014/main" id="{ADCB532C-24FC-57FD-9637-DA74F266D19F}"/>
                  </a:ext>
                </a:extLst>
              </p:cNvPr>
              <p:cNvSpPr/>
              <p:nvPr userDrawn="1"/>
            </p:nvSpPr>
            <p:spPr>
              <a:xfrm>
                <a:off x="13412985" y="413197"/>
                <a:ext cx="4154774" cy="127867"/>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22" name="TextBox 5">
              <a:extLst>
                <a:ext uri="{FF2B5EF4-FFF2-40B4-BE49-F238E27FC236}">
                  <a16:creationId xmlns:a16="http://schemas.microsoft.com/office/drawing/2014/main" id="{D786AFD9-9A18-8757-C764-F7B3DAA22531}"/>
                </a:ext>
              </a:extLst>
            </p:cNvPr>
            <p:cNvSpPr txBox="1"/>
            <p:nvPr/>
          </p:nvSpPr>
          <p:spPr>
            <a:xfrm>
              <a:off x="426002" y="380088"/>
              <a:ext cx="14100326" cy="888641"/>
            </a:xfrm>
            <a:prstGeom prst="rect">
              <a:avLst/>
            </a:prstGeom>
          </p:spPr>
          <p:txBody>
            <a:bodyPr wrap="square" lIns="0" tIns="0" rIns="0" bIns="0" rtlCol="0" anchor="t">
              <a:spAutoFit/>
            </a:bodyPr>
            <a:lstStyle/>
            <a:p>
              <a:pPr marL="685800" lvl="1" defTabSz="1371600">
                <a:lnSpc>
                  <a:spcPts val="7560"/>
                </a:lnSpc>
              </a:pPr>
              <a:r>
                <a:rPr lang="en-US" sz="5400" cap="small">
                  <a:solidFill>
                    <a:srgbClr val="455560"/>
                  </a:solidFill>
                  <a:latin typeface="Arial"/>
                  <a:cs typeface="Arial"/>
                </a:rPr>
                <a:t>Chapter Giving</a:t>
              </a:r>
            </a:p>
          </p:txBody>
        </p:sp>
      </p:grpSp>
      <p:sp>
        <p:nvSpPr>
          <p:cNvPr id="23" name="TextBox 22">
            <a:extLst>
              <a:ext uri="{FF2B5EF4-FFF2-40B4-BE49-F238E27FC236}">
                <a16:creationId xmlns:a16="http://schemas.microsoft.com/office/drawing/2014/main" id="{D79B905D-EDA9-7E63-F01E-E6CE2D965AE2}"/>
              </a:ext>
            </a:extLst>
          </p:cNvPr>
          <p:cNvSpPr txBox="1"/>
          <p:nvPr/>
        </p:nvSpPr>
        <p:spPr>
          <a:xfrm>
            <a:off x="8138593" y="2571955"/>
            <a:ext cx="8588093" cy="5542095"/>
          </a:xfrm>
          <a:prstGeom prst="rect">
            <a:avLst/>
          </a:prstGeom>
          <a:noFill/>
        </p:spPr>
        <p:txBody>
          <a:bodyPr wrap="square" lIns="137160" tIns="68580" rIns="137160" bIns="68580" rtlCol="0" anchor="t">
            <a:spAutoFit/>
          </a:bodyPr>
          <a:lstStyle/>
          <a:p>
            <a:pPr defTabSz="1371600">
              <a:lnSpc>
                <a:spcPct val="150000"/>
              </a:lnSpc>
              <a:buClr>
                <a:srgbClr val="008080"/>
              </a:buClr>
              <a:buFont typeface="Wingdings" panose="05000000000000000000" pitchFamily="2" charset="2"/>
              <a:buChar char="§"/>
            </a:pPr>
            <a:r>
              <a:rPr lang="en-US" sz="3975">
                <a:solidFill>
                  <a:srgbClr val="455560"/>
                </a:solidFill>
                <a:latin typeface="Arial"/>
                <a:cs typeface="Arial"/>
              </a:rPr>
              <a:t> Support the Mission</a:t>
            </a:r>
            <a:endParaRPr lang="en-US" sz="4001">
              <a:solidFill>
                <a:srgbClr val="455560"/>
              </a:solidFill>
              <a:latin typeface="Arial" panose="020B0604020202020204" pitchFamily="34" charset="0"/>
              <a:cs typeface="Arial" panose="020B0604020202020204" pitchFamily="34" charset="0"/>
            </a:endParaRPr>
          </a:p>
          <a:p>
            <a:pPr defTabSz="1371600">
              <a:lnSpc>
                <a:spcPct val="150000"/>
              </a:lnSpc>
              <a:buClr>
                <a:srgbClr val="008080"/>
              </a:buClr>
              <a:buFont typeface="Wingdings" panose="05000000000000000000" pitchFamily="2" charset="2"/>
              <a:buChar char="§"/>
            </a:pPr>
            <a:r>
              <a:rPr lang="en-US" sz="3975">
                <a:solidFill>
                  <a:srgbClr val="455560"/>
                </a:solidFill>
                <a:latin typeface="Arial"/>
                <a:cs typeface="Arial"/>
              </a:rPr>
              <a:t> Annual Promise: $250 minimum </a:t>
            </a:r>
            <a:endParaRPr lang="en-US" sz="3975">
              <a:solidFill>
                <a:srgbClr val="455560"/>
              </a:solidFill>
              <a:latin typeface="Arial" panose="020B0604020202020204" pitchFamily="34" charset="0"/>
              <a:cs typeface="Arial" panose="020B0604020202020204" pitchFamily="34" charset="0"/>
            </a:endParaRPr>
          </a:p>
          <a:p>
            <a:pPr defTabSz="1371600">
              <a:lnSpc>
                <a:spcPct val="150000"/>
              </a:lnSpc>
              <a:buClr>
                <a:srgbClr val="008080"/>
              </a:buClr>
              <a:buFont typeface="Wingdings" panose="05000000000000000000" pitchFamily="2" charset="2"/>
              <a:buChar char="§"/>
            </a:pPr>
            <a:r>
              <a:rPr lang="en-US" sz="3975">
                <a:solidFill>
                  <a:srgbClr val="455560"/>
                </a:solidFill>
                <a:latin typeface="Arial"/>
                <a:cs typeface="Arial"/>
              </a:rPr>
              <a:t> Planning a fundraiser for WiMEF</a:t>
            </a:r>
          </a:p>
          <a:p>
            <a:pPr defTabSz="1371600" fontAlgn="base"/>
            <a:r>
              <a:rPr lang="en-US" sz="3000">
                <a:solidFill>
                  <a:prstClr val="black"/>
                </a:solidFill>
                <a:latin typeface="Aptos" panose="02110004020202020204"/>
              </a:rPr>
              <a:t>	</a:t>
            </a:r>
          </a:p>
          <a:p>
            <a:pPr defTabSz="1371600" fontAlgn="base"/>
            <a:r>
              <a:rPr lang="en-US" sz="3000">
                <a:solidFill>
                  <a:prstClr val="black"/>
                </a:solidFill>
                <a:latin typeface="Aptos" panose="02110004020202020204"/>
              </a:rPr>
              <a:t>	</a:t>
            </a:r>
            <a:r>
              <a:rPr lang="en-US" sz="3000">
                <a:solidFill>
                  <a:srgbClr val="455560"/>
                </a:solidFill>
                <a:latin typeface="Arial" panose="020B0604020202020204" pitchFamily="34" charset="0"/>
                <a:cs typeface="Arial" panose="020B0604020202020204" pitchFamily="34" charset="0"/>
              </a:rPr>
              <a:t>Michelle Blackford    	mblackford@womeninmfg.org  ​</a:t>
            </a:r>
          </a:p>
          <a:p>
            <a:pPr defTabSz="1371600" fontAlgn="base"/>
            <a:r>
              <a:rPr lang="en-US" sz="3000">
                <a:solidFill>
                  <a:srgbClr val="455560"/>
                </a:solidFill>
                <a:latin typeface="Arial" panose="020B0604020202020204" pitchFamily="34" charset="0"/>
                <a:cs typeface="Arial" panose="020B0604020202020204" pitchFamily="34" charset="0"/>
              </a:rPr>
              <a:t>	216-503-5700 x 107</a:t>
            </a:r>
          </a:p>
          <a:p>
            <a:pPr marL="685800" lvl="1" defTabSz="1371600">
              <a:lnSpc>
                <a:spcPct val="150000"/>
              </a:lnSpc>
              <a:buClr>
                <a:srgbClr val="008080"/>
              </a:buClr>
              <a:buFont typeface="Wingdings" panose="05000000000000000000" pitchFamily="2" charset="2"/>
              <a:buChar char="§"/>
            </a:pPr>
            <a:endParaRPr lang="en-US" sz="3975">
              <a:solidFill>
                <a:srgbClr val="455560"/>
              </a:solidFill>
              <a:latin typeface="Arial"/>
              <a:cs typeface="Arial"/>
            </a:endParaRPr>
          </a:p>
        </p:txBody>
      </p:sp>
      <p:pic>
        <p:nvPicPr>
          <p:cNvPr id="2" name="Picture 1" descr="A person wearing a yellow vest and blue hard hat giving thumbs up&#10;&#10;AI-generated content may be incorrect.">
            <a:extLst>
              <a:ext uri="{FF2B5EF4-FFF2-40B4-BE49-F238E27FC236}">
                <a16:creationId xmlns:a16="http://schemas.microsoft.com/office/drawing/2014/main" id="{5E1C670A-89F5-0FB3-F08A-FCBF05490DAD}"/>
              </a:ext>
            </a:extLst>
          </p:cNvPr>
          <p:cNvPicPr>
            <a:picLocks noChangeAspect="1"/>
          </p:cNvPicPr>
          <p:nvPr/>
        </p:nvPicPr>
        <p:blipFill>
          <a:blip r:embed="rId4"/>
          <a:stretch>
            <a:fillRect/>
          </a:stretch>
        </p:blipFill>
        <p:spPr>
          <a:xfrm>
            <a:off x="974591" y="1940943"/>
            <a:ext cx="6353744" cy="7159926"/>
          </a:xfrm>
          <a:prstGeom prst="rect">
            <a:avLst/>
          </a:prstGeom>
        </p:spPr>
      </p:pic>
    </p:spTree>
    <p:extLst>
      <p:ext uri="{BB962C8B-B14F-4D97-AF65-F5344CB8AC3E}">
        <p14:creationId xmlns:p14="http://schemas.microsoft.com/office/powerpoint/2010/main" val="152994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091E4-BC4A-50E8-624F-DA7BBF60DE7C}"/>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537A8D6-9184-67C8-6FF1-12FA39E2202D}"/>
              </a:ext>
            </a:extLst>
          </p:cNvPr>
          <p:cNvGraphicFramePr>
            <a:graphicFrameLocks noGrp="1"/>
          </p:cNvGraphicFramePr>
          <p:nvPr>
            <p:extLst>
              <p:ext uri="{D42A27DB-BD31-4B8C-83A1-F6EECF244321}">
                <p14:modId xmlns:p14="http://schemas.microsoft.com/office/powerpoint/2010/main" val="2130361406"/>
              </p:ext>
            </p:extLst>
          </p:nvPr>
        </p:nvGraphicFramePr>
        <p:xfrm>
          <a:off x="1681316" y="2508436"/>
          <a:ext cx="14586157" cy="6170644"/>
        </p:xfrm>
        <a:graphic>
          <a:graphicData uri="http://schemas.openxmlformats.org/drawingml/2006/table">
            <a:tbl>
              <a:tblPr firstRow="1" bandRow="1">
                <a:tableStyleId>{5940675A-B579-460E-94D1-54222C63F5DA}</a:tableStyleId>
              </a:tblPr>
              <a:tblGrid>
                <a:gridCol w="4650963">
                  <a:extLst>
                    <a:ext uri="{9D8B030D-6E8A-4147-A177-3AD203B41FA5}">
                      <a16:colId xmlns:a16="http://schemas.microsoft.com/office/drawing/2014/main" val="2425571654"/>
                    </a:ext>
                  </a:extLst>
                </a:gridCol>
                <a:gridCol w="5097722">
                  <a:extLst>
                    <a:ext uri="{9D8B030D-6E8A-4147-A177-3AD203B41FA5}">
                      <a16:colId xmlns:a16="http://schemas.microsoft.com/office/drawing/2014/main" val="2451480668"/>
                    </a:ext>
                  </a:extLst>
                </a:gridCol>
                <a:gridCol w="4837472">
                  <a:extLst>
                    <a:ext uri="{9D8B030D-6E8A-4147-A177-3AD203B41FA5}">
                      <a16:colId xmlns:a16="http://schemas.microsoft.com/office/drawing/2014/main" val="2122961215"/>
                    </a:ext>
                  </a:extLst>
                </a:gridCol>
              </a:tblGrid>
              <a:tr h="2310355">
                <a:tc>
                  <a:txBody>
                    <a:bodyPr/>
                    <a:lstStyle/>
                    <a:p>
                      <a:endParaRPr lang="en-US" sz="4100" b="1">
                        <a:solidFill>
                          <a:srgbClr val="455560"/>
                        </a:solidFill>
                      </a:endParaRPr>
                    </a:p>
                  </a:txBody>
                  <a:tcPr marL="137160" marR="137160" marT="68580" marB="68580"/>
                </a:tc>
                <a:tc>
                  <a:txBody>
                    <a:bodyPr/>
                    <a:lstStyle/>
                    <a:p>
                      <a:endParaRPr lang="en-US" sz="4100">
                        <a:solidFill>
                          <a:srgbClr val="455560"/>
                        </a:solidFill>
                      </a:endParaRPr>
                    </a:p>
                    <a:p>
                      <a:endParaRPr lang="en-US" sz="4100">
                        <a:solidFill>
                          <a:srgbClr val="455560"/>
                        </a:solidFill>
                      </a:endParaRPr>
                    </a:p>
                  </a:txBody>
                  <a:tcPr marL="137160" marR="137160" marT="68580" marB="68580"/>
                </a:tc>
                <a:tc>
                  <a:txBody>
                    <a:bodyPr/>
                    <a:lstStyle/>
                    <a:p>
                      <a:endParaRPr lang="en-US" sz="4100">
                        <a:solidFill>
                          <a:srgbClr val="455560"/>
                        </a:solidFill>
                      </a:endParaRPr>
                    </a:p>
                  </a:txBody>
                  <a:tcPr marL="137160" marR="137160" marT="68580" marB="68580"/>
                </a:tc>
                <a:extLst>
                  <a:ext uri="{0D108BD9-81ED-4DB2-BD59-A6C34878D82A}">
                    <a16:rowId xmlns:a16="http://schemas.microsoft.com/office/drawing/2014/main" val="3913486507"/>
                  </a:ext>
                </a:extLst>
              </a:tr>
              <a:tr h="553209">
                <a:tc>
                  <a:txBody>
                    <a:bodyPr/>
                    <a:lstStyle/>
                    <a:p>
                      <a:r>
                        <a:rPr lang="en-US" sz="2200" b="1">
                          <a:solidFill>
                            <a:srgbClr val="455560"/>
                          </a:solidFill>
                        </a:rPr>
                        <a:t>Nonprofit Type</a:t>
                      </a:r>
                    </a:p>
                  </a:txBody>
                  <a:tcPr marL="137160" marR="137160" marT="68580" marB="68580"/>
                </a:tc>
                <a:tc>
                  <a:txBody>
                    <a:bodyPr/>
                    <a:lstStyle/>
                    <a:p>
                      <a:pPr algn="ctr"/>
                      <a:r>
                        <a:rPr lang="en-US" sz="2200">
                          <a:solidFill>
                            <a:srgbClr val="455560"/>
                          </a:solidFill>
                        </a:rPr>
                        <a:t>501c6</a:t>
                      </a:r>
                    </a:p>
                  </a:txBody>
                  <a:tcPr marL="137160" marR="137160" marT="68580" marB="68580"/>
                </a:tc>
                <a:tc>
                  <a:txBody>
                    <a:bodyPr/>
                    <a:lstStyle/>
                    <a:p>
                      <a:pPr algn="ctr"/>
                      <a:r>
                        <a:rPr lang="en-US" sz="2200">
                          <a:solidFill>
                            <a:srgbClr val="455560"/>
                          </a:solidFill>
                        </a:rPr>
                        <a:t>501c3</a:t>
                      </a:r>
                    </a:p>
                  </a:txBody>
                  <a:tcPr marL="137160" marR="137160" marT="68580" marB="68580"/>
                </a:tc>
                <a:extLst>
                  <a:ext uri="{0D108BD9-81ED-4DB2-BD59-A6C34878D82A}">
                    <a16:rowId xmlns:a16="http://schemas.microsoft.com/office/drawing/2014/main" val="727335234"/>
                  </a:ext>
                </a:extLst>
              </a:tr>
              <a:tr h="437798">
                <a:tc>
                  <a:txBody>
                    <a:bodyPr/>
                    <a:lstStyle/>
                    <a:p>
                      <a:r>
                        <a:rPr lang="en-US" sz="2200" b="1">
                          <a:solidFill>
                            <a:srgbClr val="455560"/>
                          </a:solidFill>
                        </a:rPr>
                        <a:t>Purpose</a:t>
                      </a:r>
                    </a:p>
                  </a:txBody>
                  <a:tcPr marL="137160" marR="137160" marT="68580" marB="68580"/>
                </a:tc>
                <a:tc>
                  <a:txBody>
                    <a:bodyPr/>
                    <a:lstStyle/>
                    <a:p>
                      <a:pPr algn="ctr"/>
                      <a:r>
                        <a:rPr lang="en-US" sz="2200">
                          <a:solidFill>
                            <a:srgbClr val="455560"/>
                          </a:solidFill>
                        </a:rPr>
                        <a:t>Trade/industry advancement</a:t>
                      </a:r>
                    </a:p>
                  </a:txBody>
                  <a:tcPr marL="137160" marR="137160" marT="68580" marB="68580"/>
                </a:tc>
                <a:tc>
                  <a:txBody>
                    <a:bodyPr/>
                    <a:lstStyle/>
                    <a:p>
                      <a:pPr algn="ctr"/>
                      <a:r>
                        <a:rPr lang="en-US" sz="2200" u="sng">
                          <a:solidFill>
                            <a:srgbClr val="455560"/>
                          </a:solidFill>
                        </a:rPr>
                        <a:t>Charitable</a:t>
                      </a:r>
                      <a:r>
                        <a:rPr lang="en-US" sz="2200">
                          <a:solidFill>
                            <a:srgbClr val="455560"/>
                          </a:solidFill>
                        </a:rPr>
                        <a:t> purpose</a:t>
                      </a:r>
                    </a:p>
                  </a:txBody>
                  <a:tcPr marL="137160" marR="137160" marT="68580" marB="68580"/>
                </a:tc>
                <a:extLst>
                  <a:ext uri="{0D108BD9-81ED-4DB2-BD59-A6C34878D82A}">
                    <a16:rowId xmlns:a16="http://schemas.microsoft.com/office/drawing/2014/main" val="3271381613"/>
                  </a:ext>
                </a:extLst>
              </a:tr>
              <a:tr h="470391">
                <a:tc>
                  <a:txBody>
                    <a:bodyPr/>
                    <a:lstStyle/>
                    <a:p>
                      <a:r>
                        <a:rPr lang="en-US" sz="2200" b="1">
                          <a:solidFill>
                            <a:srgbClr val="455560"/>
                          </a:solidFill>
                        </a:rPr>
                        <a:t>Supported by</a:t>
                      </a:r>
                    </a:p>
                  </a:txBody>
                  <a:tcPr marL="137160" marR="137160" marT="68580" marB="68580"/>
                </a:tc>
                <a:tc>
                  <a:txBody>
                    <a:bodyPr/>
                    <a:lstStyle/>
                    <a:p>
                      <a:pPr algn="ctr"/>
                      <a:r>
                        <a:rPr lang="en-US" sz="2200">
                          <a:solidFill>
                            <a:srgbClr val="455560"/>
                          </a:solidFill>
                        </a:rPr>
                        <a:t>Membership dues, sponsorships</a:t>
                      </a:r>
                    </a:p>
                  </a:txBody>
                  <a:tcPr marL="137160" marR="137160" marT="68580" marB="68580"/>
                </a:tc>
                <a:tc>
                  <a:txBody>
                    <a:bodyPr/>
                    <a:lstStyle/>
                    <a:p>
                      <a:pPr algn="ctr"/>
                      <a:r>
                        <a:rPr lang="en-US" sz="2200">
                          <a:solidFill>
                            <a:srgbClr val="455560"/>
                          </a:solidFill>
                        </a:rPr>
                        <a:t>Grants, gifts, donations</a:t>
                      </a:r>
                    </a:p>
                  </a:txBody>
                  <a:tcPr marL="137160" marR="137160" marT="68580" marB="68580"/>
                </a:tc>
                <a:extLst>
                  <a:ext uri="{0D108BD9-81ED-4DB2-BD59-A6C34878D82A}">
                    <a16:rowId xmlns:a16="http://schemas.microsoft.com/office/drawing/2014/main" val="2350421440"/>
                  </a:ext>
                </a:extLst>
              </a:tr>
              <a:tr h="380316">
                <a:tc>
                  <a:txBody>
                    <a:bodyPr/>
                    <a:lstStyle/>
                    <a:p>
                      <a:r>
                        <a:rPr lang="en-US" sz="2200" b="1">
                          <a:solidFill>
                            <a:srgbClr val="455560"/>
                          </a:solidFill>
                        </a:rPr>
                        <a:t>Accept Donations?</a:t>
                      </a:r>
                    </a:p>
                  </a:txBody>
                  <a:tcPr marL="137160" marR="137160" marT="68580" marB="68580"/>
                </a:tc>
                <a:tc>
                  <a:txBody>
                    <a:bodyPr/>
                    <a:lstStyle/>
                    <a:p>
                      <a:pPr algn="ctr"/>
                      <a:r>
                        <a:rPr lang="en-US" sz="2200">
                          <a:solidFill>
                            <a:srgbClr val="455560"/>
                          </a:solidFill>
                        </a:rPr>
                        <a:t>Yes</a:t>
                      </a:r>
                    </a:p>
                  </a:txBody>
                  <a:tcPr marL="137160" marR="137160" marT="68580" marB="68580"/>
                </a:tc>
                <a:tc>
                  <a:txBody>
                    <a:bodyPr/>
                    <a:lstStyle/>
                    <a:p>
                      <a:pPr algn="ctr"/>
                      <a:r>
                        <a:rPr lang="en-US" sz="2200">
                          <a:solidFill>
                            <a:srgbClr val="455560"/>
                          </a:solidFill>
                        </a:rPr>
                        <a:t>Yes</a:t>
                      </a:r>
                    </a:p>
                  </a:txBody>
                  <a:tcPr marL="137160" marR="137160" marT="68580" marB="68580"/>
                </a:tc>
                <a:extLst>
                  <a:ext uri="{0D108BD9-81ED-4DB2-BD59-A6C34878D82A}">
                    <a16:rowId xmlns:a16="http://schemas.microsoft.com/office/drawing/2014/main" val="782594952"/>
                  </a:ext>
                </a:extLst>
              </a:tr>
              <a:tr h="420349">
                <a:tc>
                  <a:txBody>
                    <a:bodyPr/>
                    <a:lstStyle/>
                    <a:p>
                      <a:r>
                        <a:rPr lang="en-US" sz="2200" b="1">
                          <a:solidFill>
                            <a:srgbClr val="455560"/>
                          </a:solidFill>
                        </a:rPr>
                        <a:t>Donations Tax Deductible?</a:t>
                      </a:r>
                    </a:p>
                  </a:txBody>
                  <a:tcPr marL="137160" marR="137160" marT="68580" marB="68580"/>
                </a:tc>
                <a:tc>
                  <a:txBody>
                    <a:bodyPr/>
                    <a:lstStyle/>
                    <a:p>
                      <a:pPr algn="ctr"/>
                      <a:r>
                        <a:rPr lang="en-US" sz="2200" b="1">
                          <a:solidFill>
                            <a:srgbClr val="455560"/>
                          </a:solidFill>
                        </a:rPr>
                        <a:t>No</a:t>
                      </a:r>
                    </a:p>
                  </a:txBody>
                  <a:tcPr marL="137160" marR="137160" marT="68580" marB="68580"/>
                </a:tc>
                <a:tc>
                  <a:txBody>
                    <a:bodyPr/>
                    <a:lstStyle/>
                    <a:p>
                      <a:pPr algn="ctr"/>
                      <a:r>
                        <a:rPr lang="en-US" sz="2200" b="1" u="sng">
                          <a:solidFill>
                            <a:srgbClr val="455560"/>
                          </a:solidFill>
                        </a:rPr>
                        <a:t>Yes</a:t>
                      </a:r>
                    </a:p>
                  </a:txBody>
                  <a:tcPr marL="137160" marR="137160" marT="68580" marB="68580"/>
                </a:tc>
                <a:extLst>
                  <a:ext uri="{0D108BD9-81ED-4DB2-BD59-A6C34878D82A}">
                    <a16:rowId xmlns:a16="http://schemas.microsoft.com/office/drawing/2014/main" val="3290955518"/>
                  </a:ext>
                </a:extLst>
              </a:tr>
              <a:tr h="420349">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200" b="1">
                          <a:solidFill>
                            <a:srgbClr val="455560"/>
                          </a:solidFill>
                        </a:rPr>
                        <a:t>Chapter Fundraising Purpose: </a:t>
                      </a:r>
                      <a:r>
                        <a:rPr lang="en-US" sz="2000" b="0" i="1">
                          <a:solidFill>
                            <a:srgbClr val="455560"/>
                          </a:solidFill>
                        </a:rPr>
                        <a:t>“Prioritized for purposes that directly serve WiM’s mission and members.”*</a:t>
                      </a:r>
                    </a:p>
                    <a:p>
                      <a:endParaRPr lang="en-US" sz="2200" b="1">
                        <a:solidFill>
                          <a:srgbClr val="455560"/>
                        </a:solidFill>
                      </a:endParaRPr>
                    </a:p>
                  </a:txBody>
                  <a:tcPr marL="137160" marR="137160" marT="68580" marB="68580"/>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200">
                          <a:solidFill>
                            <a:srgbClr val="455560"/>
                          </a:solidFill>
                        </a:rPr>
                        <a:t>For Chapter, WiM, WiMEF, or external charity*</a:t>
                      </a:r>
                    </a:p>
                    <a:p>
                      <a:pPr algn="ctr"/>
                      <a:endParaRPr lang="en-US" sz="2200" b="1">
                        <a:solidFill>
                          <a:srgbClr val="455560"/>
                        </a:solidFill>
                      </a:endParaRPr>
                    </a:p>
                  </a:txBody>
                  <a:tcPr marL="137160" marR="137160" marT="68580" marB="68580"/>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200">
                          <a:solidFill>
                            <a:srgbClr val="455560"/>
                          </a:solidFill>
                        </a:rPr>
                        <a:t>For WiMEF*</a:t>
                      </a:r>
                    </a:p>
                    <a:p>
                      <a:pPr algn="ctr"/>
                      <a:endParaRPr lang="en-US" sz="2200" b="1" u="sng">
                        <a:solidFill>
                          <a:srgbClr val="455560"/>
                        </a:solidFill>
                      </a:endParaRPr>
                    </a:p>
                  </a:txBody>
                  <a:tcPr marL="137160" marR="137160" marT="68580" marB="68580"/>
                </a:tc>
                <a:extLst>
                  <a:ext uri="{0D108BD9-81ED-4DB2-BD59-A6C34878D82A}">
                    <a16:rowId xmlns:a16="http://schemas.microsoft.com/office/drawing/2014/main" val="2107897208"/>
                  </a:ext>
                </a:extLst>
              </a:tr>
            </a:tbl>
          </a:graphicData>
        </a:graphic>
      </p:graphicFrame>
      <p:grpSp>
        <p:nvGrpSpPr>
          <p:cNvPr id="5" name="Group 4">
            <a:extLst>
              <a:ext uri="{FF2B5EF4-FFF2-40B4-BE49-F238E27FC236}">
                <a16:creationId xmlns:a16="http://schemas.microsoft.com/office/drawing/2014/main" id="{7337F7C3-D918-D3F8-414F-1D41EE451CCB}"/>
              </a:ext>
            </a:extLst>
          </p:cNvPr>
          <p:cNvGrpSpPr/>
          <p:nvPr/>
        </p:nvGrpSpPr>
        <p:grpSpPr>
          <a:xfrm>
            <a:off x="0" y="337548"/>
            <a:ext cx="18288000" cy="1443735"/>
            <a:chOff x="0" y="225032"/>
            <a:chExt cx="12192000" cy="962490"/>
          </a:xfrm>
        </p:grpSpPr>
        <p:sp>
          <p:nvSpPr>
            <p:cNvPr id="6" name="TextBox 4">
              <a:extLst>
                <a:ext uri="{FF2B5EF4-FFF2-40B4-BE49-F238E27FC236}">
                  <a16:creationId xmlns:a16="http://schemas.microsoft.com/office/drawing/2014/main" id="{E8A58057-B345-78F0-387B-57FE9FD28C31}"/>
                </a:ext>
              </a:extLst>
            </p:cNvPr>
            <p:cNvSpPr txBox="1"/>
            <p:nvPr/>
          </p:nvSpPr>
          <p:spPr>
            <a:xfrm>
              <a:off x="0" y="420670"/>
              <a:ext cx="12192000" cy="766852"/>
            </a:xfrm>
            <a:prstGeom prst="rect">
              <a:avLst/>
            </a:prstGeom>
            <a:solidFill>
              <a:srgbClr val="008080"/>
            </a:solidFill>
          </p:spPr>
          <p:txBody>
            <a:bodyPr lIns="50801" tIns="50801" rIns="50801" bIns="50801" rtlCol="0" anchor="ctr"/>
            <a:lstStyle/>
            <a:p>
              <a:pPr algn="ctr" defTabSz="1371600">
                <a:lnSpc>
                  <a:spcPts val="2660"/>
                </a:lnSpc>
              </a:pPr>
              <a:endParaRPr>
                <a:solidFill>
                  <a:prstClr val="black"/>
                </a:solidFill>
                <a:latin typeface="Aptos" panose="02110004020202020204"/>
              </a:endParaRPr>
            </a:p>
          </p:txBody>
        </p:sp>
        <p:grpSp>
          <p:nvGrpSpPr>
            <p:cNvPr id="8" name="Group 7">
              <a:extLst>
                <a:ext uri="{FF2B5EF4-FFF2-40B4-BE49-F238E27FC236}">
                  <a16:creationId xmlns:a16="http://schemas.microsoft.com/office/drawing/2014/main" id="{AAA458F9-3780-B855-E8DE-27D7B6B2B655}"/>
                </a:ext>
              </a:extLst>
            </p:cNvPr>
            <p:cNvGrpSpPr/>
            <p:nvPr/>
          </p:nvGrpSpPr>
          <p:grpSpPr>
            <a:xfrm>
              <a:off x="202910" y="225032"/>
              <a:ext cx="11427838" cy="55168"/>
              <a:chOff x="348009" y="1074454"/>
              <a:chExt cx="11427838" cy="55168"/>
            </a:xfrm>
          </p:grpSpPr>
          <p:sp>
            <p:nvSpPr>
              <p:cNvPr id="10" name="Rectangle 9">
                <a:extLst>
                  <a:ext uri="{FF2B5EF4-FFF2-40B4-BE49-F238E27FC236}">
                    <a16:creationId xmlns:a16="http://schemas.microsoft.com/office/drawing/2014/main" id="{36B3C317-5D02-432D-3C50-D4B05A35ACAB}"/>
                  </a:ext>
                </a:extLst>
              </p:cNvPr>
              <p:cNvSpPr/>
              <p:nvPr/>
            </p:nvSpPr>
            <p:spPr>
              <a:xfrm>
                <a:off x="348009" y="1074454"/>
                <a:ext cx="2769849" cy="55168"/>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1" name="Rectangle 10">
                <a:extLst>
                  <a:ext uri="{FF2B5EF4-FFF2-40B4-BE49-F238E27FC236}">
                    <a16:creationId xmlns:a16="http://schemas.microsoft.com/office/drawing/2014/main" id="{8A4C078A-675E-CB44-66F4-7CC0C1BA2C3E}"/>
                  </a:ext>
                </a:extLst>
              </p:cNvPr>
              <p:cNvSpPr/>
              <p:nvPr userDrawn="1"/>
            </p:nvSpPr>
            <p:spPr>
              <a:xfrm>
                <a:off x="3234005" y="1074454"/>
                <a:ext cx="2769849" cy="55168"/>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3" name="Rectangle 12">
                <a:extLst>
                  <a:ext uri="{FF2B5EF4-FFF2-40B4-BE49-F238E27FC236}">
                    <a16:creationId xmlns:a16="http://schemas.microsoft.com/office/drawing/2014/main" id="{E61C602E-EA71-177A-003F-85B4D8F68565}"/>
                  </a:ext>
                </a:extLst>
              </p:cNvPr>
              <p:cNvSpPr/>
              <p:nvPr userDrawn="1"/>
            </p:nvSpPr>
            <p:spPr>
              <a:xfrm>
                <a:off x="6120002" y="1074454"/>
                <a:ext cx="2769849" cy="55168"/>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5" name="Rectangle 14">
                <a:extLst>
                  <a:ext uri="{FF2B5EF4-FFF2-40B4-BE49-F238E27FC236}">
                    <a16:creationId xmlns:a16="http://schemas.microsoft.com/office/drawing/2014/main" id="{294C289A-3E90-DADC-4049-A50A0DD2FC03}"/>
                  </a:ext>
                </a:extLst>
              </p:cNvPr>
              <p:cNvSpPr/>
              <p:nvPr userDrawn="1"/>
            </p:nvSpPr>
            <p:spPr>
              <a:xfrm>
                <a:off x="9005998" y="1074454"/>
                <a:ext cx="2769849" cy="55168"/>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9" name="TextBox 5">
              <a:extLst>
                <a:ext uri="{FF2B5EF4-FFF2-40B4-BE49-F238E27FC236}">
                  <a16:creationId xmlns:a16="http://schemas.microsoft.com/office/drawing/2014/main" id="{D8285BC0-1C5C-1D22-CA09-376F55404822}"/>
                </a:ext>
              </a:extLst>
            </p:cNvPr>
            <p:cNvSpPr txBox="1"/>
            <p:nvPr/>
          </p:nvSpPr>
          <p:spPr>
            <a:xfrm>
              <a:off x="394837" y="476145"/>
              <a:ext cx="9400217" cy="592427"/>
            </a:xfrm>
            <a:prstGeom prst="rect">
              <a:avLst/>
            </a:prstGeom>
          </p:spPr>
          <p:txBody>
            <a:bodyPr wrap="square" lIns="0" tIns="0" rIns="0" bIns="0" rtlCol="0" anchor="t">
              <a:spAutoFit/>
            </a:bodyPr>
            <a:lstStyle/>
            <a:p>
              <a:pPr marL="685800" lvl="1" defTabSz="1371600">
                <a:lnSpc>
                  <a:spcPts val="7560"/>
                </a:lnSpc>
              </a:pPr>
              <a:r>
                <a:rPr lang="en-US" sz="5400" cap="small">
                  <a:solidFill>
                    <a:prstClr val="white"/>
                  </a:solidFill>
                  <a:latin typeface="Arial" panose="020B0604020202020204" pitchFamily="34" charset="0"/>
                  <a:cs typeface="Arial" panose="020B0604020202020204" pitchFamily="34" charset="0"/>
                </a:rPr>
                <a:t>Fundraising: C6 vs c3</a:t>
              </a:r>
            </a:p>
          </p:txBody>
        </p:sp>
      </p:grpSp>
      <p:pic>
        <p:nvPicPr>
          <p:cNvPr id="2" name="Picture 1">
            <a:extLst>
              <a:ext uri="{FF2B5EF4-FFF2-40B4-BE49-F238E27FC236}">
                <a16:creationId xmlns:a16="http://schemas.microsoft.com/office/drawing/2014/main" id="{DFC1518F-3A3C-8B9A-B3DE-EB763086DDA6}"/>
              </a:ext>
            </a:extLst>
          </p:cNvPr>
          <p:cNvPicPr>
            <a:picLocks noChangeAspect="1"/>
          </p:cNvPicPr>
          <p:nvPr/>
        </p:nvPicPr>
        <p:blipFill>
          <a:blip r:embed="rId3"/>
          <a:srcRect r="52543"/>
          <a:stretch>
            <a:fillRect/>
          </a:stretch>
        </p:blipFill>
        <p:spPr>
          <a:xfrm>
            <a:off x="8118625" y="2722001"/>
            <a:ext cx="1687460" cy="1422297"/>
          </a:xfrm>
          <a:prstGeom prst="rect">
            <a:avLst/>
          </a:prstGeom>
        </p:spPr>
      </p:pic>
      <p:pic>
        <p:nvPicPr>
          <p:cNvPr id="16" name="Picture 15" descr="A black background with yellow and blue text&#10;&#10;AI-generated content may be incorrect.">
            <a:extLst>
              <a:ext uri="{FF2B5EF4-FFF2-40B4-BE49-F238E27FC236}">
                <a16:creationId xmlns:a16="http://schemas.microsoft.com/office/drawing/2014/main" id="{5B38E345-FAFE-6B4B-F0AE-A9CB9F357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567" y="2462187"/>
            <a:ext cx="1941924" cy="1941924"/>
          </a:xfrm>
          <a:prstGeom prst="rect">
            <a:avLst/>
          </a:prstGeom>
        </p:spPr>
      </p:pic>
    </p:spTree>
    <p:extLst>
      <p:ext uri="{BB962C8B-B14F-4D97-AF65-F5344CB8AC3E}">
        <p14:creationId xmlns:p14="http://schemas.microsoft.com/office/powerpoint/2010/main" val="267530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43A3-66C7-215A-A974-2646420A1FC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18047EF2-3F36-498D-A1A5-8E43E3D1E3F8}"/>
              </a:ext>
            </a:extLst>
          </p:cNvPr>
          <p:cNvGrpSpPr/>
          <p:nvPr/>
        </p:nvGrpSpPr>
        <p:grpSpPr>
          <a:xfrm>
            <a:off x="0" y="337548"/>
            <a:ext cx="18288000" cy="1443735"/>
            <a:chOff x="0" y="225032"/>
            <a:chExt cx="12192000" cy="962490"/>
          </a:xfrm>
        </p:grpSpPr>
        <p:sp>
          <p:nvSpPr>
            <p:cNvPr id="6" name="TextBox 4">
              <a:extLst>
                <a:ext uri="{FF2B5EF4-FFF2-40B4-BE49-F238E27FC236}">
                  <a16:creationId xmlns:a16="http://schemas.microsoft.com/office/drawing/2014/main" id="{C85EE747-B55F-9B29-C1CF-785554421E76}"/>
                </a:ext>
              </a:extLst>
            </p:cNvPr>
            <p:cNvSpPr txBox="1"/>
            <p:nvPr/>
          </p:nvSpPr>
          <p:spPr>
            <a:xfrm>
              <a:off x="0" y="420670"/>
              <a:ext cx="12192000" cy="766852"/>
            </a:xfrm>
            <a:prstGeom prst="rect">
              <a:avLst/>
            </a:prstGeom>
            <a:solidFill>
              <a:srgbClr val="008080"/>
            </a:solidFill>
          </p:spPr>
          <p:txBody>
            <a:bodyPr lIns="50801" tIns="50801" rIns="50801" bIns="50801" rtlCol="0" anchor="ctr"/>
            <a:lstStyle/>
            <a:p>
              <a:pPr algn="ctr" defTabSz="1371600">
                <a:lnSpc>
                  <a:spcPts val="2660"/>
                </a:lnSpc>
              </a:pPr>
              <a:endParaRPr>
                <a:solidFill>
                  <a:prstClr val="black"/>
                </a:solidFill>
                <a:latin typeface="Aptos" panose="02110004020202020204"/>
              </a:endParaRPr>
            </a:p>
          </p:txBody>
        </p:sp>
        <p:grpSp>
          <p:nvGrpSpPr>
            <p:cNvPr id="8" name="Group 7">
              <a:extLst>
                <a:ext uri="{FF2B5EF4-FFF2-40B4-BE49-F238E27FC236}">
                  <a16:creationId xmlns:a16="http://schemas.microsoft.com/office/drawing/2014/main" id="{84DFA28E-A2E7-2F8B-2CF2-27B41B2FB180}"/>
                </a:ext>
              </a:extLst>
            </p:cNvPr>
            <p:cNvGrpSpPr/>
            <p:nvPr/>
          </p:nvGrpSpPr>
          <p:grpSpPr>
            <a:xfrm>
              <a:off x="202910" y="225032"/>
              <a:ext cx="11427838" cy="55168"/>
              <a:chOff x="348009" y="1074454"/>
              <a:chExt cx="11427838" cy="55168"/>
            </a:xfrm>
          </p:grpSpPr>
          <p:sp>
            <p:nvSpPr>
              <p:cNvPr id="10" name="Rectangle 9">
                <a:extLst>
                  <a:ext uri="{FF2B5EF4-FFF2-40B4-BE49-F238E27FC236}">
                    <a16:creationId xmlns:a16="http://schemas.microsoft.com/office/drawing/2014/main" id="{5109AAB7-8A16-94C7-BA6F-89D823E3BF65}"/>
                  </a:ext>
                </a:extLst>
              </p:cNvPr>
              <p:cNvSpPr/>
              <p:nvPr/>
            </p:nvSpPr>
            <p:spPr>
              <a:xfrm>
                <a:off x="348009" y="1074454"/>
                <a:ext cx="2769849" cy="55168"/>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1" name="Rectangle 10">
                <a:extLst>
                  <a:ext uri="{FF2B5EF4-FFF2-40B4-BE49-F238E27FC236}">
                    <a16:creationId xmlns:a16="http://schemas.microsoft.com/office/drawing/2014/main" id="{A2053F71-6356-1136-CCCA-09895D144339}"/>
                  </a:ext>
                </a:extLst>
              </p:cNvPr>
              <p:cNvSpPr/>
              <p:nvPr userDrawn="1"/>
            </p:nvSpPr>
            <p:spPr>
              <a:xfrm>
                <a:off x="3234005" y="1074454"/>
                <a:ext cx="2769849" cy="55168"/>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3" name="Rectangle 12">
                <a:extLst>
                  <a:ext uri="{FF2B5EF4-FFF2-40B4-BE49-F238E27FC236}">
                    <a16:creationId xmlns:a16="http://schemas.microsoft.com/office/drawing/2014/main" id="{480CB9C1-A7E8-61A5-E6C4-35DBAF4E6C3D}"/>
                  </a:ext>
                </a:extLst>
              </p:cNvPr>
              <p:cNvSpPr/>
              <p:nvPr userDrawn="1"/>
            </p:nvSpPr>
            <p:spPr>
              <a:xfrm>
                <a:off x="6120002" y="1074454"/>
                <a:ext cx="2769849" cy="55168"/>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5" name="Rectangle 14">
                <a:extLst>
                  <a:ext uri="{FF2B5EF4-FFF2-40B4-BE49-F238E27FC236}">
                    <a16:creationId xmlns:a16="http://schemas.microsoft.com/office/drawing/2014/main" id="{56C318FA-B7C3-0E08-DD6C-177284C9C2C9}"/>
                  </a:ext>
                </a:extLst>
              </p:cNvPr>
              <p:cNvSpPr/>
              <p:nvPr userDrawn="1"/>
            </p:nvSpPr>
            <p:spPr>
              <a:xfrm>
                <a:off x="9005998" y="1074454"/>
                <a:ext cx="2769849" cy="55168"/>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9" name="TextBox 5">
              <a:extLst>
                <a:ext uri="{FF2B5EF4-FFF2-40B4-BE49-F238E27FC236}">
                  <a16:creationId xmlns:a16="http://schemas.microsoft.com/office/drawing/2014/main" id="{77C0291F-735E-5F32-4E19-8F1D7CA34687}"/>
                </a:ext>
              </a:extLst>
            </p:cNvPr>
            <p:cNvSpPr txBox="1"/>
            <p:nvPr/>
          </p:nvSpPr>
          <p:spPr>
            <a:xfrm>
              <a:off x="394837" y="476145"/>
              <a:ext cx="9400217" cy="592427"/>
            </a:xfrm>
            <a:prstGeom prst="rect">
              <a:avLst/>
            </a:prstGeom>
          </p:spPr>
          <p:txBody>
            <a:bodyPr wrap="square" lIns="0" tIns="0" rIns="0" bIns="0" rtlCol="0" anchor="t">
              <a:spAutoFit/>
            </a:bodyPr>
            <a:lstStyle/>
            <a:p>
              <a:pPr marL="685800" lvl="1" defTabSz="1371600">
                <a:lnSpc>
                  <a:spcPts val="7560"/>
                </a:lnSpc>
              </a:pPr>
              <a:r>
                <a:rPr lang="en-US" sz="5400" cap="small">
                  <a:solidFill>
                    <a:prstClr val="white"/>
                  </a:solidFill>
                  <a:latin typeface="Arial" panose="020B0604020202020204" pitchFamily="34" charset="0"/>
                  <a:cs typeface="Arial" panose="020B0604020202020204" pitchFamily="34" charset="0"/>
                </a:rPr>
                <a:t>Transparency</a:t>
              </a:r>
            </a:p>
          </p:txBody>
        </p:sp>
      </p:grpSp>
      <p:pic>
        <p:nvPicPr>
          <p:cNvPr id="16" name="Picture 15" descr="A black background with yellow and blue text&#10;&#10;AI-generated content may be incorrect.">
            <a:extLst>
              <a:ext uri="{FF2B5EF4-FFF2-40B4-BE49-F238E27FC236}">
                <a16:creationId xmlns:a16="http://schemas.microsoft.com/office/drawing/2014/main" id="{B829C88F-2D57-5ABB-DDE1-824F33980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7235" y="1676841"/>
            <a:ext cx="2384469" cy="2384469"/>
          </a:xfrm>
          <a:prstGeom prst="rect">
            <a:avLst/>
          </a:prstGeom>
        </p:spPr>
      </p:pic>
      <p:sp>
        <p:nvSpPr>
          <p:cNvPr id="19" name="TextBox 18">
            <a:extLst>
              <a:ext uri="{FF2B5EF4-FFF2-40B4-BE49-F238E27FC236}">
                <a16:creationId xmlns:a16="http://schemas.microsoft.com/office/drawing/2014/main" id="{64D65F55-40A9-B6B6-3E07-6A45A37AEBAB}"/>
              </a:ext>
            </a:extLst>
          </p:cNvPr>
          <p:cNvSpPr txBox="1"/>
          <p:nvPr/>
        </p:nvSpPr>
        <p:spPr>
          <a:xfrm>
            <a:off x="9468081" y="4434551"/>
            <a:ext cx="8551746" cy="5009064"/>
          </a:xfrm>
          <a:prstGeom prst="rect">
            <a:avLst/>
          </a:prstGeom>
          <a:noFill/>
        </p:spPr>
        <p:txBody>
          <a:bodyPr wrap="square" rtlCol="0">
            <a:spAutoFit/>
          </a:bodyPr>
          <a:lstStyle/>
          <a:p>
            <a:pPr defTabSz="1371600">
              <a:spcBef>
                <a:spcPts val="900"/>
              </a:spcBef>
            </a:pPr>
            <a:r>
              <a:rPr lang="en-US" sz="2400">
                <a:solidFill>
                  <a:srgbClr val="455560"/>
                </a:solidFill>
                <a:latin typeface="Aptos" panose="02110004020202020204"/>
              </a:rPr>
              <a:t>If using </a:t>
            </a:r>
            <a:r>
              <a:rPr lang="en-US" sz="2400" b="1">
                <a:solidFill>
                  <a:srgbClr val="455560"/>
                </a:solidFill>
                <a:latin typeface="Aptos" panose="02110004020202020204"/>
              </a:rPr>
              <a:t>WiMEF Tax ID</a:t>
            </a:r>
            <a:r>
              <a:rPr lang="en-US" sz="2400">
                <a:solidFill>
                  <a:srgbClr val="455560"/>
                </a:solidFill>
                <a:latin typeface="Aptos" panose="02110004020202020204"/>
              </a:rPr>
              <a:t>, contributions </a:t>
            </a:r>
            <a:r>
              <a:rPr lang="en-US" sz="2400" i="1">
                <a:solidFill>
                  <a:srgbClr val="455560"/>
                </a:solidFill>
                <a:latin typeface="Aptos" panose="02110004020202020204"/>
              </a:rPr>
              <a:t>are tax-deductible </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Can cover event expenses (“Proceeds benefit WiMEF”)</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Proceeds should be used for WiMEF</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Tax-deductible portion of the event is the ticket cost ($100) minus any benefit they receive (dinner &amp; drink = $25): </a:t>
            </a:r>
          </a:p>
          <a:p>
            <a:pPr marL="1114425" lvl="1" indent="-428625" defTabSz="1371600">
              <a:spcBef>
                <a:spcPts val="900"/>
              </a:spcBef>
              <a:buFont typeface="Arial" panose="020B0604020202020204" pitchFamily="34" charset="0"/>
              <a:buChar char="•"/>
            </a:pPr>
            <a:r>
              <a:rPr lang="en-US" sz="2400">
                <a:solidFill>
                  <a:srgbClr val="455560"/>
                </a:solidFill>
                <a:latin typeface="Aptos" panose="02110004020202020204"/>
              </a:rPr>
              <a:t>$100 - $25 = “$75 of your ticket is tax deductible”</a:t>
            </a:r>
          </a:p>
          <a:p>
            <a:pPr marL="1114425" lvl="1" indent="-428625" defTabSz="1371600">
              <a:spcBef>
                <a:spcPts val="900"/>
              </a:spcBef>
              <a:buFont typeface="Arial" panose="020B0604020202020204" pitchFamily="34" charset="0"/>
              <a:buChar char="•"/>
            </a:pPr>
            <a:r>
              <a:rPr lang="en-US" sz="2400">
                <a:solidFill>
                  <a:srgbClr val="455560"/>
                </a:solidFill>
                <a:latin typeface="Aptos" panose="02110004020202020204"/>
              </a:rPr>
              <a:t>Event marketing should include beneficiary (WiMEF) and the tax-deductible amount</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Chapter can collect and transfer funds; record donors</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Acknowledgement letters required by IRS (see WiMEF)</a:t>
            </a:r>
          </a:p>
          <a:p>
            <a:pPr defTabSz="1371600"/>
            <a:endParaRPr lang="en-US" sz="2700">
              <a:solidFill>
                <a:prstClr val="black"/>
              </a:solidFill>
              <a:latin typeface="Aptos" panose="02110004020202020204"/>
            </a:endParaRPr>
          </a:p>
        </p:txBody>
      </p:sp>
      <p:pic>
        <p:nvPicPr>
          <p:cNvPr id="25" name="Picture 24" descr="A blue card with white text&#10;&#10;AI-generated content may be incorrect.">
            <a:extLst>
              <a:ext uri="{FF2B5EF4-FFF2-40B4-BE49-F238E27FC236}">
                <a16:creationId xmlns:a16="http://schemas.microsoft.com/office/drawing/2014/main" id="{633ABE5E-6770-2C67-73CA-6E40606C1C0F}"/>
              </a:ext>
            </a:extLst>
          </p:cNvPr>
          <p:cNvPicPr>
            <a:picLocks noChangeAspect="1"/>
          </p:cNvPicPr>
          <p:nvPr/>
        </p:nvPicPr>
        <p:blipFill>
          <a:blip r:embed="rId4">
            <a:extLst>
              <a:ext uri="{28A0092B-C50C-407E-A947-70E740481C1C}">
                <a14:useLocalDpi xmlns:a14="http://schemas.microsoft.com/office/drawing/2010/main" val="0"/>
              </a:ext>
            </a:extLst>
          </a:blip>
          <a:srcRect l="6916" t="7137" r="31933" b="7168"/>
          <a:stretch>
            <a:fillRect/>
          </a:stretch>
        </p:blipFill>
        <p:spPr>
          <a:xfrm>
            <a:off x="6669944" y="1989746"/>
            <a:ext cx="4112862" cy="1864538"/>
          </a:xfrm>
          <a:prstGeom prst="rect">
            <a:avLst/>
          </a:prstGeom>
        </p:spPr>
      </p:pic>
      <p:sp>
        <p:nvSpPr>
          <p:cNvPr id="27" name="TextBox 26">
            <a:extLst>
              <a:ext uri="{FF2B5EF4-FFF2-40B4-BE49-F238E27FC236}">
                <a16:creationId xmlns:a16="http://schemas.microsoft.com/office/drawing/2014/main" id="{98851535-BC6F-D396-BFC5-0691FA07631E}"/>
              </a:ext>
            </a:extLst>
          </p:cNvPr>
          <p:cNvSpPr txBox="1"/>
          <p:nvPr/>
        </p:nvSpPr>
        <p:spPr>
          <a:xfrm>
            <a:off x="410609" y="4508093"/>
            <a:ext cx="8551746" cy="4408899"/>
          </a:xfrm>
          <a:prstGeom prst="rect">
            <a:avLst/>
          </a:prstGeom>
          <a:noFill/>
        </p:spPr>
        <p:txBody>
          <a:bodyPr wrap="square" rtlCol="0">
            <a:spAutoFit/>
          </a:bodyPr>
          <a:lstStyle/>
          <a:p>
            <a:pPr defTabSz="1371600">
              <a:spcBef>
                <a:spcPts val="900"/>
              </a:spcBef>
            </a:pPr>
            <a:r>
              <a:rPr lang="en-US" sz="2400">
                <a:solidFill>
                  <a:srgbClr val="455560"/>
                </a:solidFill>
                <a:latin typeface="Aptos" panose="02110004020202020204"/>
              </a:rPr>
              <a:t>If using </a:t>
            </a:r>
            <a:r>
              <a:rPr lang="en-US" sz="2400" b="1">
                <a:solidFill>
                  <a:srgbClr val="455560"/>
                </a:solidFill>
                <a:latin typeface="Aptos" panose="02110004020202020204"/>
              </a:rPr>
              <a:t>WiM Tax ID</a:t>
            </a:r>
            <a:r>
              <a:rPr lang="en-US" sz="2400">
                <a:solidFill>
                  <a:srgbClr val="455560"/>
                </a:solidFill>
                <a:latin typeface="Aptos" panose="02110004020202020204"/>
              </a:rPr>
              <a:t>, contributions are </a:t>
            </a:r>
            <a:r>
              <a:rPr lang="en-US" sz="2400" i="1">
                <a:solidFill>
                  <a:srgbClr val="455560"/>
                </a:solidFill>
                <a:latin typeface="Aptos" panose="02110004020202020204"/>
              </a:rPr>
              <a:t>not tax-deductible</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Can cover event expenses (“Proceeds benefit…”)</a:t>
            </a: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Proceeds can benefit Chapter, WiMEF, WiM, or charity</a:t>
            </a:r>
          </a:p>
          <a:p>
            <a:pPr marL="1114425" lvl="1" indent="-428625" defTabSz="1371600">
              <a:spcBef>
                <a:spcPts val="900"/>
              </a:spcBef>
              <a:buFont typeface="Arial" panose="020B0604020202020204" pitchFamily="34" charset="0"/>
              <a:buChar char="•"/>
            </a:pPr>
            <a:r>
              <a:rPr lang="en-US" sz="2400">
                <a:solidFill>
                  <a:srgbClr val="455560"/>
                </a:solidFill>
                <a:latin typeface="Aptos" panose="02110004020202020204"/>
              </a:rPr>
              <a:t>Per Chapter handbook page 16, no more than 25% of revenue can be contributed to an external organization</a:t>
            </a:r>
          </a:p>
          <a:p>
            <a:pPr marL="685800" lvl="1" defTabSz="1371600">
              <a:spcBef>
                <a:spcPts val="900"/>
              </a:spcBef>
            </a:pPr>
            <a:endParaRPr lang="en-US" sz="2400">
              <a:solidFill>
                <a:srgbClr val="455560"/>
              </a:solidFill>
              <a:latin typeface="Aptos" panose="02110004020202020204"/>
            </a:endParaRPr>
          </a:p>
          <a:p>
            <a:pPr marL="428625" indent="-428625" defTabSz="1371600">
              <a:spcBef>
                <a:spcPts val="900"/>
              </a:spcBef>
              <a:buFont typeface="Arial" panose="020B0604020202020204" pitchFamily="34" charset="0"/>
              <a:buChar char="•"/>
            </a:pPr>
            <a:r>
              <a:rPr lang="en-US" sz="2400">
                <a:solidFill>
                  <a:srgbClr val="455560"/>
                </a:solidFill>
                <a:latin typeface="Aptos" panose="02110004020202020204"/>
              </a:rPr>
              <a:t>Raffles and auctions are heavily regulated and vary by state/municipality and generally require a 501c3 (confirm with WiMEF before proceeding)</a:t>
            </a:r>
          </a:p>
          <a:p>
            <a:pPr defTabSz="1371600"/>
            <a:endParaRPr lang="en-US" sz="2700">
              <a:solidFill>
                <a:prstClr val="black"/>
              </a:solidFill>
              <a:latin typeface="Aptos" panose="02110004020202020204"/>
            </a:endParaRPr>
          </a:p>
        </p:txBody>
      </p:sp>
      <p:pic>
        <p:nvPicPr>
          <p:cNvPr id="28" name="Picture 27">
            <a:extLst>
              <a:ext uri="{FF2B5EF4-FFF2-40B4-BE49-F238E27FC236}">
                <a16:creationId xmlns:a16="http://schemas.microsoft.com/office/drawing/2014/main" id="{7742748E-911A-9DC8-B0BD-793F6A08DD4F}"/>
              </a:ext>
            </a:extLst>
          </p:cNvPr>
          <p:cNvPicPr>
            <a:picLocks noChangeAspect="1"/>
          </p:cNvPicPr>
          <p:nvPr/>
        </p:nvPicPr>
        <p:blipFill>
          <a:blip r:embed="rId5"/>
          <a:srcRect r="52543"/>
          <a:stretch>
            <a:fillRect/>
          </a:stretch>
        </p:blipFill>
        <p:spPr>
          <a:xfrm>
            <a:off x="2745014" y="2073267"/>
            <a:ext cx="1888346" cy="1591617"/>
          </a:xfrm>
          <a:prstGeom prst="rect">
            <a:avLst/>
          </a:prstGeom>
        </p:spPr>
      </p:pic>
      <p:sp>
        <p:nvSpPr>
          <p:cNvPr id="29" name="TextBox 28">
            <a:extLst>
              <a:ext uri="{FF2B5EF4-FFF2-40B4-BE49-F238E27FC236}">
                <a16:creationId xmlns:a16="http://schemas.microsoft.com/office/drawing/2014/main" id="{3DB21C84-5AE8-76DA-3A13-B878D1EE299D}"/>
              </a:ext>
            </a:extLst>
          </p:cNvPr>
          <p:cNvSpPr txBox="1"/>
          <p:nvPr/>
        </p:nvSpPr>
        <p:spPr>
          <a:xfrm>
            <a:off x="4021292" y="9655995"/>
            <a:ext cx="10893581" cy="507831"/>
          </a:xfrm>
          <a:prstGeom prst="rect">
            <a:avLst/>
          </a:prstGeom>
          <a:noFill/>
        </p:spPr>
        <p:txBody>
          <a:bodyPr wrap="square" rtlCol="0">
            <a:spAutoFit/>
          </a:bodyPr>
          <a:lstStyle/>
          <a:p>
            <a:pPr defTabSz="1371600"/>
            <a:r>
              <a:rPr lang="en-US" sz="2700">
                <a:solidFill>
                  <a:srgbClr val="455560"/>
                </a:solidFill>
                <a:latin typeface="Aptos" panose="02110004020202020204"/>
              </a:rPr>
              <a:t>Contact Michelle Blackford at mblackford@womeninmfg.org</a:t>
            </a:r>
          </a:p>
        </p:txBody>
      </p:sp>
    </p:spTree>
    <p:extLst>
      <p:ext uri="{BB962C8B-B14F-4D97-AF65-F5344CB8AC3E}">
        <p14:creationId xmlns:p14="http://schemas.microsoft.com/office/powerpoint/2010/main" val="6841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0366-2126-7DA2-F964-D21F67B82C89}"/>
            </a:ext>
          </a:extLst>
        </p:cNvPr>
        <p:cNvGrpSpPr/>
        <p:nvPr/>
      </p:nvGrpSpPr>
      <p:grpSpPr>
        <a:xfrm>
          <a:off x="0" y="0"/>
          <a:ext cx="0" cy="0"/>
          <a:chOff x="0" y="0"/>
          <a:chExt cx="0" cy="0"/>
        </a:xfrm>
      </p:grpSpPr>
      <p:pic>
        <p:nvPicPr>
          <p:cNvPr id="14" name="Picture 13" descr="A yellow and blue cucumber&#10;&#10;AI-generated content may be incorrect.">
            <a:extLst>
              <a:ext uri="{FF2B5EF4-FFF2-40B4-BE49-F238E27FC236}">
                <a16:creationId xmlns:a16="http://schemas.microsoft.com/office/drawing/2014/main" id="{81B8D7E2-C85B-2AED-D278-7BE68D109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7959" y="9462560"/>
            <a:ext cx="3244349" cy="542684"/>
          </a:xfrm>
          <a:prstGeom prst="rect">
            <a:avLst/>
          </a:prstGeom>
        </p:spPr>
      </p:pic>
      <p:grpSp>
        <p:nvGrpSpPr>
          <p:cNvPr id="20" name="Group 19">
            <a:extLst>
              <a:ext uri="{FF2B5EF4-FFF2-40B4-BE49-F238E27FC236}">
                <a16:creationId xmlns:a16="http://schemas.microsoft.com/office/drawing/2014/main" id="{204525BC-9DD4-357A-4117-C96D4ECDDF39}"/>
              </a:ext>
            </a:extLst>
          </p:cNvPr>
          <p:cNvGrpSpPr/>
          <p:nvPr/>
        </p:nvGrpSpPr>
        <p:grpSpPr>
          <a:xfrm>
            <a:off x="573122" y="5280660"/>
            <a:ext cx="17141757" cy="895704"/>
            <a:chOff x="426002" y="413197"/>
            <a:chExt cx="17141757" cy="127867"/>
          </a:xfrm>
        </p:grpSpPr>
        <p:sp>
          <p:nvSpPr>
            <p:cNvPr id="16" name="Rectangle 15">
              <a:extLst>
                <a:ext uri="{FF2B5EF4-FFF2-40B4-BE49-F238E27FC236}">
                  <a16:creationId xmlns:a16="http://schemas.microsoft.com/office/drawing/2014/main" id="{2764DFF4-8D06-A56E-4532-1E0D23B19579}"/>
                </a:ext>
              </a:extLst>
            </p:cNvPr>
            <p:cNvSpPr/>
            <p:nvPr/>
          </p:nvSpPr>
          <p:spPr>
            <a:xfrm>
              <a:off x="426002" y="413197"/>
              <a:ext cx="4154774" cy="127867"/>
            </a:xfrm>
            <a:prstGeom prst="rect">
              <a:avLst/>
            </a:prstGeom>
            <a:solidFill>
              <a:srgbClr val="4A8978"/>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7" name="Rectangle 16">
              <a:extLst>
                <a:ext uri="{FF2B5EF4-FFF2-40B4-BE49-F238E27FC236}">
                  <a16:creationId xmlns:a16="http://schemas.microsoft.com/office/drawing/2014/main" id="{076980D2-7620-EE17-0FA6-413233CCE33E}"/>
                </a:ext>
              </a:extLst>
            </p:cNvPr>
            <p:cNvSpPr/>
            <p:nvPr userDrawn="1"/>
          </p:nvSpPr>
          <p:spPr>
            <a:xfrm>
              <a:off x="4754996" y="413197"/>
              <a:ext cx="4154774" cy="127867"/>
            </a:xfrm>
            <a:prstGeom prst="rect">
              <a:avLst/>
            </a:prstGeom>
            <a:solidFill>
              <a:srgbClr val="CF992A"/>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8" name="Rectangle 17">
              <a:extLst>
                <a:ext uri="{FF2B5EF4-FFF2-40B4-BE49-F238E27FC236}">
                  <a16:creationId xmlns:a16="http://schemas.microsoft.com/office/drawing/2014/main" id="{BA1117DF-57B5-DDE5-2E0F-AD019090509D}"/>
                </a:ext>
              </a:extLst>
            </p:cNvPr>
            <p:cNvSpPr/>
            <p:nvPr userDrawn="1"/>
          </p:nvSpPr>
          <p:spPr>
            <a:xfrm>
              <a:off x="9083991" y="413197"/>
              <a:ext cx="4154774" cy="127867"/>
            </a:xfrm>
            <a:prstGeom prst="rect">
              <a:avLst/>
            </a:prstGeom>
            <a:solidFill>
              <a:srgbClr val="CC6600"/>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sp>
          <p:nvSpPr>
            <p:cNvPr id="19" name="Rectangle 18">
              <a:extLst>
                <a:ext uri="{FF2B5EF4-FFF2-40B4-BE49-F238E27FC236}">
                  <a16:creationId xmlns:a16="http://schemas.microsoft.com/office/drawing/2014/main" id="{401F9C6A-1836-B65F-3002-D21D8BCD58FB}"/>
                </a:ext>
              </a:extLst>
            </p:cNvPr>
            <p:cNvSpPr/>
            <p:nvPr userDrawn="1"/>
          </p:nvSpPr>
          <p:spPr>
            <a:xfrm>
              <a:off x="13412985" y="413197"/>
              <a:ext cx="4154774" cy="127867"/>
            </a:xfrm>
            <a:prstGeom prst="rect">
              <a:avLst/>
            </a:prstGeom>
            <a:solidFill>
              <a:srgbClr val="6CBDA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1371600"/>
              <a:endParaRPr lang="en-US">
                <a:solidFill>
                  <a:prstClr val="white"/>
                </a:solidFill>
                <a:latin typeface="Aptos" panose="02110004020202020204"/>
              </a:endParaRPr>
            </a:p>
          </p:txBody>
        </p:sp>
      </p:grpSp>
      <p:sp>
        <p:nvSpPr>
          <p:cNvPr id="2" name="TextBox 10">
            <a:extLst>
              <a:ext uri="{FF2B5EF4-FFF2-40B4-BE49-F238E27FC236}">
                <a16:creationId xmlns:a16="http://schemas.microsoft.com/office/drawing/2014/main" id="{36555FE5-54D0-F8D9-239A-6ECC4D2F205E}"/>
              </a:ext>
            </a:extLst>
          </p:cNvPr>
          <p:cNvSpPr txBox="1"/>
          <p:nvPr/>
        </p:nvSpPr>
        <p:spPr>
          <a:xfrm>
            <a:off x="573122" y="3022169"/>
            <a:ext cx="17141757" cy="2217787"/>
          </a:xfrm>
          <a:prstGeom prst="rect">
            <a:avLst/>
          </a:prstGeom>
        </p:spPr>
        <p:txBody>
          <a:bodyPr wrap="square" lIns="0" tIns="0" rIns="0" bIns="0" rtlCol="0" anchor="t">
            <a:spAutoFit/>
          </a:bodyPr>
          <a:lstStyle/>
          <a:p>
            <a:pPr defTabSz="1371600">
              <a:lnSpc>
                <a:spcPts val="20622"/>
              </a:lnSpc>
            </a:pPr>
            <a:r>
              <a:rPr lang="en-US" sz="8100" cap="small">
                <a:solidFill>
                  <a:srgbClr val="008080"/>
                </a:solidFill>
                <a:latin typeface="Arial" panose="020B0604020202020204" pitchFamily="34" charset="0"/>
                <a:cs typeface="Arial" panose="020B0604020202020204" pitchFamily="34" charset="0"/>
              </a:rPr>
              <a:t>Thank You!</a:t>
            </a:r>
          </a:p>
        </p:txBody>
      </p:sp>
      <p:sp>
        <p:nvSpPr>
          <p:cNvPr id="3" name="TextBox 2">
            <a:extLst>
              <a:ext uri="{FF2B5EF4-FFF2-40B4-BE49-F238E27FC236}">
                <a16:creationId xmlns:a16="http://schemas.microsoft.com/office/drawing/2014/main" id="{ABEEF330-0EEB-97FA-13A3-C9F1265DDB1B}"/>
              </a:ext>
            </a:extLst>
          </p:cNvPr>
          <p:cNvSpPr txBox="1"/>
          <p:nvPr/>
        </p:nvSpPr>
        <p:spPr>
          <a:xfrm>
            <a:off x="775946" y="6427962"/>
            <a:ext cx="17141757" cy="1307987"/>
          </a:xfrm>
          <a:prstGeom prst="rect">
            <a:avLst/>
          </a:prstGeom>
          <a:noFill/>
        </p:spPr>
        <p:txBody>
          <a:bodyPr wrap="square" lIns="137160" tIns="68580" rIns="137160" bIns="68580" rtlCol="0" anchor="t">
            <a:spAutoFit/>
          </a:bodyPr>
          <a:lstStyle/>
          <a:p>
            <a:pPr defTabSz="1371600">
              <a:lnSpc>
                <a:spcPct val="150000"/>
              </a:lnSpc>
              <a:buClr>
                <a:srgbClr val="008080"/>
              </a:buClr>
              <a:buFont typeface="Wingdings" panose="05000000000000000000" pitchFamily="2" charset="2"/>
              <a:buChar char="§"/>
            </a:pPr>
            <a:r>
              <a:rPr lang="en-US" sz="2700">
                <a:solidFill>
                  <a:srgbClr val="455560"/>
                </a:solidFill>
                <a:latin typeface="Arial"/>
                <a:cs typeface="Arial"/>
              </a:rPr>
              <a:t> Gretchen Moore, Executive Director, gmoore@womeninmfg.org</a:t>
            </a:r>
          </a:p>
          <a:p>
            <a:pPr defTabSz="1371600">
              <a:lnSpc>
                <a:spcPct val="150000"/>
              </a:lnSpc>
              <a:buClr>
                <a:srgbClr val="008080"/>
              </a:buClr>
              <a:buFont typeface="Wingdings" panose="05000000000000000000" pitchFamily="2" charset="2"/>
              <a:buChar char="§"/>
            </a:pPr>
            <a:r>
              <a:rPr lang="en-US" sz="2700">
                <a:solidFill>
                  <a:srgbClr val="455560"/>
                </a:solidFill>
                <a:latin typeface="Arial"/>
                <a:cs typeface="Arial"/>
              </a:rPr>
              <a:t> Michelle Blackford, Director of Philanthropy,</a:t>
            </a:r>
            <a:r>
              <a:rPr lang="en-US" sz="2700">
                <a:solidFill>
                  <a:srgbClr val="455560"/>
                </a:solidFill>
                <a:latin typeface="Arial" panose="020B0604020202020204" pitchFamily="34" charset="0"/>
                <a:cs typeface="Arial" panose="020B0604020202020204" pitchFamily="34" charset="0"/>
              </a:rPr>
              <a:t> mblackford@womeninmfg.org</a:t>
            </a:r>
            <a:endParaRPr lang="en-US" sz="2700">
              <a:solidFill>
                <a:srgbClr val="455560"/>
              </a:solidFill>
              <a:latin typeface="Arial"/>
              <a:cs typeface="Arial"/>
            </a:endParaRPr>
          </a:p>
        </p:txBody>
      </p:sp>
    </p:spTree>
    <p:extLst>
      <p:ext uri="{BB962C8B-B14F-4D97-AF65-F5344CB8AC3E}">
        <p14:creationId xmlns:p14="http://schemas.microsoft.com/office/powerpoint/2010/main" val="226412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 y="0"/>
            <a:ext cx="18284190" cy="10287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sz="2700"/>
          </a:p>
        </p:txBody>
      </p:sp>
      <p:sp>
        <p:nvSpPr>
          <p:cNvPr id="3" name="object 3"/>
          <p:cNvSpPr/>
          <p:nvPr/>
        </p:nvSpPr>
        <p:spPr>
          <a:xfrm>
            <a:off x="11311051" y="5689849"/>
            <a:ext cx="717233" cy="4597718"/>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sz="2700"/>
          </a:p>
        </p:txBody>
      </p:sp>
      <p:sp>
        <p:nvSpPr>
          <p:cNvPr id="4" name="object 4"/>
          <p:cNvSpPr/>
          <p:nvPr/>
        </p:nvSpPr>
        <p:spPr>
          <a:xfrm>
            <a:off x="6096765" y="6293198"/>
            <a:ext cx="4974906" cy="3993833"/>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sz="2700"/>
          </a:p>
        </p:txBody>
      </p:sp>
      <p:sp>
        <p:nvSpPr>
          <p:cNvPr id="5" name="object 5"/>
          <p:cNvSpPr/>
          <p:nvPr/>
        </p:nvSpPr>
        <p:spPr>
          <a:xfrm>
            <a:off x="12377266" y="6949865"/>
            <a:ext cx="5906453" cy="333756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sz="2700"/>
          </a:p>
        </p:txBody>
      </p:sp>
      <p:sp>
        <p:nvSpPr>
          <p:cNvPr id="6" name="object 6"/>
          <p:cNvSpPr/>
          <p:nvPr/>
        </p:nvSpPr>
        <p:spPr>
          <a:xfrm>
            <a:off x="2330177" y="8630965"/>
            <a:ext cx="23813" cy="970598"/>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sz="2700"/>
          </a:p>
        </p:txBody>
      </p:sp>
      <p:sp>
        <p:nvSpPr>
          <p:cNvPr id="7" name="object 7"/>
          <p:cNvSpPr/>
          <p:nvPr/>
        </p:nvSpPr>
        <p:spPr>
          <a:xfrm>
            <a:off x="2570234" y="8817529"/>
            <a:ext cx="3124022" cy="702920"/>
          </a:xfrm>
          <a:prstGeom prst="rect">
            <a:avLst/>
          </a:prstGeom>
          <a:blipFill>
            <a:blip r:embed="rId3" cstate="print"/>
            <a:stretch>
              <a:fillRect/>
            </a:stretch>
          </a:blipFill>
        </p:spPr>
        <p:txBody>
          <a:bodyPr wrap="square" lIns="0" tIns="0" rIns="0" bIns="0" rtlCol="0"/>
          <a:lstStyle/>
          <a:p>
            <a:endParaRPr sz="2700"/>
          </a:p>
        </p:txBody>
      </p:sp>
      <p:sp>
        <p:nvSpPr>
          <p:cNvPr id="8" name="object 8"/>
          <p:cNvSpPr/>
          <p:nvPr/>
        </p:nvSpPr>
        <p:spPr>
          <a:xfrm>
            <a:off x="685801" y="8832647"/>
            <a:ext cx="1439228" cy="5715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sz="2700"/>
          </a:p>
        </p:txBody>
      </p:sp>
      <p:sp>
        <p:nvSpPr>
          <p:cNvPr id="9" name="object 9"/>
          <p:cNvSpPr txBox="1">
            <a:spLocks noGrp="1"/>
          </p:cNvSpPr>
          <p:nvPr>
            <p:ph type="ctrTitle"/>
          </p:nvPr>
        </p:nvSpPr>
        <p:spPr>
          <a:xfrm>
            <a:off x="25923" y="3684851"/>
            <a:ext cx="18284190" cy="1542730"/>
          </a:xfrm>
          <a:prstGeom prst="rect">
            <a:avLst/>
          </a:prstGeom>
        </p:spPr>
        <p:txBody>
          <a:bodyPr vert="horz" wrap="square" lIns="0" tIns="19050" rIns="0" bIns="0" rtlCol="0" anchor="ctr">
            <a:spAutoFit/>
          </a:bodyPr>
          <a:lstStyle/>
          <a:p>
            <a:pPr marL="42863" marR="7620" indent="-953">
              <a:spcBef>
                <a:spcPts val="150"/>
              </a:spcBef>
            </a:pPr>
            <a:r>
              <a:rPr lang="en-US" sz="9900" spc="450">
                <a:latin typeface="Futura PT Bold" panose="020B0902020204020203" pitchFamily="34" charset="0"/>
              </a:rPr>
              <a:t>WiM EVENTS UPDATES</a:t>
            </a:r>
            <a:endParaRPr spc="450">
              <a:latin typeface="Futura PT Bold" panose="020B0902020204020203" pitchFamily="34" charset="0"/>
            </a:endParaRPr>
          </a:p>
        </p:txBody>
      </p:sp>
    </p:spTree>
    <p:extLst>
      <p:ext uri="{BB962C8B-B14F-4D97-AF65-F5344CB8AC3E}">
        <p14:creationId xmlns:p14="http://schemas.microsoft.com/office/powerpoint/2010/main" val="90820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3A8F-AF02-8B19-CD3E-84B19F0D54F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4F659A-CBE8-10A0-2685-93634572F720}"/>
              </a:ext>
            </a:extLst>
          </p:cNvPr>
          <p:cNvSpPr txBox="1"/>
          <p:nvPr/>
        </p:nvSpPr>
        <p:spPr>
          <a:xfrm>
            <a:off x="342900" y="51273"/>
            <a:ext cx="17145000" cy="1096198"/>
          </a:xfrm>
          <a:prstGeom prst="rect">
            <a:avLst/>
          </a:prstGeom>
          <a:noFill/>
        </p:spPr>
        <p:txBody>
          <a:bodyPr wrap="square">
            <a:spAutoFit/>
          </a:bodyPr>
          <a:lstStyle/>
          <a:p>
            <a:pPr marL="19050" marR="46673">
              <a:lnSpc>
                <a:spcPct val="150000"/>
              </a:lnSpc>
              <a:spcBef>
                <a:spcPts val="150"/>
              </a:spcBef>
              <a:defRPr/>
            </a:pPr>
            <a:r>
              <a:rPr lang="en-US" sz="4800" b="1">
                <a:solidFill>
                  <a:srgbClr val="B3BC35"/>
                </a:solidFill>
                <a:latin typeface="Futura Cyrillic Book" panose="020B0502020204020303" pitchFamily="34" charset="0"/>
              </a:rPr>
              <a:t>WiM EVENTS UPDATES</a:t>
            </a:r>
          </a:p>
        </p:txBody>
      </p:sp>
      <p:sp>
        <p:nvSpPr>
          <p:cNvPr id="2" name="AutoShape 2">
            <a:extLst>
              <a:ext uri="{FF2B5EF4-FFF2-40B4-BE49-F238E27FC236}">
                <a16:creationId xmlns:a16="http://schemas.microsoft.com/office/drawing/2014/main" id="{D1229C1C-C0AD-0C06-911F-42A48301CDBB}"/>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FACD7DB1-8C27-AD67-EEA4-1929112020D1}"/>
              </a:ext>
            </a:extLst>
          </p:cNvPr>
          <p:cNvPicPr>
            <a:picLocks noChangeAspect="1"/>
          </p:cNvPicPr>
          <p:nvPr/>
        </p:nvPicPr>
        <p:blipFill>
          <a:blip r:embed="rId4"/>
          <a:stretch>
            <a:fillRect/>
          </a:stretch>
        </p:blipFill>
        <p:spPr>
          <a:xfrm>
            <a:off x="0" y="0"/>
            <a:ext cx="18288000" cy="5715000"/>
          </a:xfrm>
          <a:prstGeom prst="rect">
            <a:avLst/>
          </a:prstGeom>
        </p:spPr>
      </p:pic>
      <p:sp>
        <p:nvSpPr>
          <p:cNvPr id="4" name="TextBox 3">
            <a:extLst>
              <a:ext uri="{FF2B5EF4-FFF2-40B4-BE49-F238E27FC236}">
                <a16:creationId xmlns:a16="http://schemas.microsoft.com/office/drawing/2014/main" id="{86E59B3F-75D7-DBAA-D2E1-786E993B0BEB}"/>
              </a:ext>
            </a:extLst>
          </p:cNvPr>
          <p:cNvSpPr txBox="1"/>
          <p:nvPr/>
        </p:nvSpPr>
        <p:spPr>
          <a:xfrm>
            <a:off x="342900" y="5715000"/>
            <a:ext cx="8378019" cy="5072414"/>
          </a:xfrm>
          <a:prstGeom prst="rect">
            <a:avLst/>
          </a:prstGeom>
          <a:noFill/>
        </p:spPr>
        <p:txBody>
          <a:bodyPr wrap="square" lIns="137160" tIns="68580" rIns="137160" bIns="68580" rtlCol="0" anchor="t">
            <a:spAutoFit/>
          </a:bodyPr>
          <a:lstStyle/>
          <a:p>
            <a:pPr marL="285750" indent="-285750">
              <a:lnSpc>
                <a:spcPct val="150000"/>
              </a:lnSpc>
              <a:buFont typeface="Arial" panose="020B0604020202020204" pitchFamily="34" charset="0"/>
              <a:buChar char="•"/>
            </a:pPr>
            <a:r>
              <a:rPr lang="en-US" sz="2400" b="0">
                <a:solidFill>
                  <a:srgbClr val="455560"/>
                </a:solidFill>
                <a:effectLst/>
                <a:latin typeface="Futura Cyrillic Book" panose="020B0502020204020303" pitchFamily="34" charset="0"/>
              </a:rPr>
              <a:t>Registration rates for Chapter Leaders</a:t>
            </a:r>
          </a:p>
          <a:p>
            <a:pPr marL="742950" lvl="1" indent="-28575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In-Person: </a:t>
            </a:r>
            <a:r>
              <a:rPr lang="en-US" sz="2400" b="0">
                <a:solidFill>
                  <a:srgbClr val="455560"/>
                </a:solidFill>
                <a:effectLst/>
                <a:latin typeface="Futura Cyrillic Book" panose="020B0502020204020303" pitchFamily="34" charset="0"/>
              </a:rPr>
              <a:t>$750 early bird (ended 7.15), $800 standard, $900 onsite</a:t>
            </a:r>
          </a:p>
          <a:p>
            <a:pPr marL="742950" lvl="1" indent="-285750">
              <a:lnSpc>
                <a:spcPct val="150000"/>
              </a:lnSpc>
              <a:buFont typeface="Arial" panose="020B0604020202020204" pitchFamily="34" charset="0"/>
              <a:buChar char="•"/>
            </a:pPr>
            <a:r>
              <a:rPr lang="en-US" sz="2400" b="0">
                <a:solidFill>
                  <a:srgbClr val="455560"/>
                </a:solidFill>
                <a:effectLst/>
                <a:latin typeface="Futura Cyrillic Book" panose="020B0502020204020303" pitchFamily="34" charset="0"/>
              </a:rPr>
              <a:t>Virtual : $300 early bird</a:t>
            </a:r>
            <a:r>
              <a:rPr lang="en-US" sz="2400">
                <a:solidFill>
                  <a:srgbClr val="455560"/>
                </a:solidFill>
                <a:latin typeface="Futura Cyrillic Book" panose="020B0502020204020303" pitchFamily="34" charset="0"/>
              </a:rPr>
              <a:t> (ended 7.15)</a:t>
            </a:r>
            <a:r>
              <a:rPr lang="en-US" sz="2400" b="0">
                <a:solidFill>
                  <a:srgbClr val="455560"/>
                </a:solidFill>
                <a:effectLst/>
                <a:latin typeface="Futura Cyrillic Book" panose="020B0502020204020303" pitchFamily="34" charset="0"/>
              </a:rPr>
              <a:t>, $325 standard, $350 day-of</a:t>
            </a:r>
          </a:p>
          <a:p>
            <a:pPr marL="285750" indent="-28575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Marketing assets available in the Chapter Resource Hub.</a:t>
            </a:r>
          </a:p>
          <a:p>
            <a:pPr marL="342900" indent="-34290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WiM chapters can purchase a Standard Booth for $3,500.</a:t>
            </a:r>
          </a:p>
          <a:p>
            <a:pPr marL="800100" lvl="1" indent="-342900">
              <a:lnSpc>
                <a:spcPct val="150000"/>
              </a:lnSpc>
              <a:buFont typeface="Arial" panose="020B0604020202020204" pitchFamily="34" charset="0"/>
              <a:buChar char="•"/>
            </a:pPr>
            <a:r>
              <a:rPr lang="en-US" sz="2400">
                <a:solidFill>
                  <a:srgbClr val="455560"/>
                </a:solidFill>
                <a:latin typeface="Futura Cyrillic Book"/>
              </a:rPr>
              <a:t>Contact </a:t>
            </a:r>
            <a:r>
              <a:rPr lang="en-US" sz="2400">
                <a:solidFill>
                  <a:srgbClr val="455560"/>
                </a:solidFill>
                <a:ea typeface="+mn-lt"/>
                <a:cs typeface="+mn-lt"/>
                <a:hlinkClick r:id="rId5"/>
              </a:rPr>
              <a:t>ltarcy@womeninmfg.org</a:t>
            </a:r>
            <a:r>
              <a:rPr lang="en-US" sz="2400">
                <a:solidFill>
                  <a:srgbClr val="455560"/>
                </a:solidFill>
                <a:latin typeface="Futura Cyrillic Book"/>
              </a:rPr>
              <a:t> for details.</a:t>
            </a:r>
          </a:p>
          <a:p>
            <a:pPr marL="342900" indent="-342900">
              <a:lnSpc>
                <a:spcPct val="150000"/>
              </a:lnSpc>
              <a:buFont typeface="Arial" panose="020B0604020202020204" pitchFamily="34" charset="0"/>
              <a:buChar char="•"/>
            </a:pPr>
            <a:endParaRPr lang="en-US" sz="2400">
              <a:solidFill>
                <a:srgbClr val="455560"/>
              </a:solidFill>
              <a:latin typeface="Futura Cyrillic Book" panose="020B0502020204020303" pitchFamily="34" charset="0"/>
            </a:endParaRPr>
          </a:p>
        </p:txBody>
      </p:sp>
      <p:sp>
        <p:nvSpPr>
          <p:cNvPr id="8" name="TextBox 7">
            <a:extLst>
              <a:ext uri="{FF2B5EF4-FFF2-40B4-BE49-F238E27FC236}">
                <a16:creationId xmlns:a16="http://schemas.microsoft.com/office/drawing/2014/main" id="{1043399C-5169-366B-034B-62083A28E0C9}"/>
              </a:ext>
            </a:extLst>
          </p:cNvPr>
          <p:cNvSpPr txBox="1"/>
          <p:nvPr/>
        </p:nvSpPr>
        <p:spPr>
          <a:xfrm>
            <a:off x="8991600" y="5949515"/>
            <a:ext cx="9144000" cy="336425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Chapter Receptions</a:t>
            </a:r>
          </a:p>
          <a:p>
            <a:pPr marL="800100" lvl="1" indent="-34290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Chapters are NOT being asked to host receptions as part of SUMMIT 2025. </a:t>
            </a:r>
          </a:p>
          <a:p>
            <a:pPr marL="800100" lvl="1" indent="-34290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Already planning a reception? Contact </a:t>
            </a:r>
            <a:r>
              <a:rPr lang="en-US" sz="2400">
                <a:solidFill>
                  <a:srgbClr val="455560"/>
                </a:solidFill>
                <a:latin typeface="Futura Cyrillic Book" panose="020B0502020204020303" pitchFamily="34" charset="0"/>
                <a:hlinkClick r:id="rId6"/>
              </a:rPr>
              <a:t>chapters@womeninmfg.org</a:t>
            </a:r>
            <a:endParaRPr lang="en-US" sz="2400">
              <a:solidFill>
                <a:srgbClr val="455560"/>
              </a:solidFill>
              <a:latin typeface="Futura Cyrillic Book" panose="020B0502020204020303" pitchFamily="34" charset="0"/>
            </a:endParaRPr>
          </a:p>
          <a:p>
            <a:pPr marL="800100" lvl="1" indent="-342900">
              <a:lnSpc>
                <a:spcPct val="150000"/>
              </a:lnSpc>
              <a:buFont typeface="Arial" panose="020B0604020202020204" pitchFamily="34" charset="0"/>
              <a:buChar char="•"/>
            </a:pPr>
            <a:r>
              <a:rPr lang="en-US" sz="2400">
                <a:solidFill>
                  <a:srgbClr val="455560"/>
                </a:solidFill>
                <a:latin typeface="Futura Cyrillic Book" panose="020B0502020204020303" pitchFamily="34" charset="0"/>
              </a:rPr>
              <a:t>Stay tuned for additional details on chapter recognition, visibility and attendee engagement at SUMMIT! (August 2025)</a:t>
            </a:r>
          </a:p>
        </p:txBody>
      </p:sp>
      <p:sp>
        <p:nvSpPr>
          <p:cNvPr id="6" name="TextBox 5">
            <a:extLst>
              <a:ext uri="{FF2B5EF4-FFF2-40B4-BE49-F238E27FC236}">
                <a16:creationId xmlns:a16="http://schemas.microsoft.com/office/drawing/2014/main" id="{93C17D99-68CA-369A-5FDD-F7CA42A3CEB3}"/>
              </a:ext>
            </a:extLst>
          </p:cNvPr>
          <p:cNvSpPr txBox="1"/>
          <p:nvPr/>
        </p:nvSpPr>
        <p:spPr>
          <a:xfrm>
            <a:off x="0" y="9659199"/>
            <a:ext cx="18288000" cy="627801"/>
          </a:xfrm>
          <a:prstGeom prst="rect">
            <a:avLst/>
          </a:prstGeom>
          <a:solidFill>
            <a:srgbClr val="FF8200"/>
          </a:solidFill>
        </p:spPr>
        <p:txBody>
          <a:bodyPr wrap="square">
            <a:spAutoFit/>
          </a:bodyPr>
          <a:lstStyle/>
          <a:p>
            <a:pPr marL="0" algn="ctr" rtl="0" eaLnBrk="1" fontAlgn="b" latinLnBrk="0" hangingPunct="1">
              <a:lnSpc>
                <a:spcPct val="150000"/>
              </a:lnSpc>
              <a:spcBef>
                <a:spcPts val="0"/>
              </a:spcBef>
              <a:spcAft>
                <a:spcPts val="0"/>
              </a:spcAft>
            </a:pPr>
            <a:r>
              <a:rPr lang="en-US" sz="2800" b="1" i="0" u="none" strike="noStrike" kern="1200">
                <a:solidFill>
                  <a:schemeClr val="bg1"/>
                </a:solidFill>
                <a:effectLst/>
                <a:latin typeface="Futura Cyrillic Book" panose="020B0502020204020303" pitchFamily="34" charset="0"/>
              </a:rPr>
              <a:t>Questions? Email </a:t>
            </a:r>
            <a:r>
              <a:rPr lang="en-US" sz="2800" b="1">
                <a:solidFill>
                  <a:srgbClr val="455560"/>
                </a:solidFill>
                <a:latin typeface="Futura Cyrillic Book" panose="020B0502020204020303" pitchFamily="34" charset="0"/>
                <a:hlinkClick r:id="rId7"/>
              </a:rPr>
              <a:t>meetings@womeninmfg.org</a:t>
            </a:r>
            <a:r>
              <a:rPr lang="en-US" sz="2800" b="1">
                <a:solidFill>
                  <a:srgbClr val="455560"/>
                </a:solidFill>
                <a:latin typeface="Futura Cyrillic Book" panose="020B0502020204020303" pitchFamily="34" charset="0"/>
              </a:rPr>
              <a:t> </a:t>
            </a:r>
            <a:endParaRPr lang="en-US" sz="2800" b="1" i="0" u="none" strike="noStrike" kern="1200">
              <a:solidFill>
                <a:srgbClr val="455560"/>
              </a:solidFill>
              <a:effectLst/>
              <a:latin typeface="Futura Cyrillic Book" panose="020B0502020204020303" pitchFamily="34" charset="0"/>
            </a:endParaRPr>
          </a:p>
        </p:txBody>
      </p:sp>
    </p:spTree>
    <p:extLst>
      <p:ext uri="{BB962C8B-B14F-4D97-AF65-F5344CB8AC3E}">
        <p14:creationId xmlns:p14="http://schemas.microsoft.com/office/powerpoint/2010/main" val="203953153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 y="0"/>
            <a:ext cx="18284190" cy="10287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sz="2700"/>
          </a:p>
        </p:txBody>
      </p:sp>
      <p:sp>
        <p:nvSpPr>
          <p:cNvPr id="3" name="object 3"/>
          <p:cNvSpPr/>
          <p:nvPr/>
        </p:nvSpPr>
        <p:spPr>
          <a:xfrm>
            <a:off x="11311051" y="5689849"/>
            <a:ext cx="717233" cy="4597718"/>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sz="2700"/>
          </a:p>
        </p:txBody>
      </p:sp>
      <p:sp>
        <p:nvSpPr>
          <p:cNvPr id="4" name="object 4"/>
          <p:cNvSpPr/>
          <p:nvPr/>
        </p:nvSpPr>
        <p:spPr>
          <a:xfrm>
            <a:off x="6096765" y="6293198"/>
            <a:ext cx="4974906" cy="3993833"/>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sz="2700"/>
          </a:p>
        </p:txBody>
      </p:sp>
      <p:sp>
        <p:nvSpPr>
          <p:cNvPr id="5" name="object 5"/>
          <p:cNvSpPr/>
          <p:nvPr/>
        </p:nvSpPr>
        <p:spPr>
          <a:xfrm>
            <a:off x="12377266" y="6949865"/>
            <a:ext cx="5906453" cy="333756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sz="2700"/>
          </a:p>
        </p:txBody>
      </p:sp>
      <p:sp>
        <p:nvSpPr>
          <p:cNvPr id="6" name="object 6"/>
          <p:cNvSpPr/>
          <p:nvPr/>
        </p:nvSpPr>
        <p:spPr>
          <a:xfrm>
            <a:off x="2330177" y="8630965"/>
            <a:ext cx="23813" cy="970598"/>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sz="2700"/>
          </a:p>
        </p:txBody>
      </p:sp>
      <p:sp>
        <p:nvSpPr>
          <p:cNvPr id="7" name="object 7"/>
          <p:cNvSpPr/>
          <p:nvPr/>
        </p:nvSpPr>
        <p:spPr>
          <a:xfrm>
            <a:off x="2570234" y="8817529"/>
            <a:ext cx="3124022" cy="702920"/>
          </a:xfrm>
          <a:prstGeom prst="rect">
            <a:avLst/>
          </a:prstGeom>
          <a:blipFill>
            <a:blip r:embed="rId3" cstate="print"/>
            <a:stretch>
              <a:fillRect/>
            </a:stretch>
          </a:blipFill>
        </p:spPr>
        <p:txBody>
          <a:bodyPr wrap="square" lIns="0" tIns="0" rIns="0" bIns="0" rtlCol="0"/>
          <a:lstStyle/>
          <a:p>
            <a:endParaRPr sz="2700"/>
          </a:p>
        </p:txBody>
      </p:sp>
      <p:sp>
        <p:nvSpPr>
          <p:cNvPr id="8" name="object 8"/>
          <p:cNvSpPr/>
          <p:nvPr/>
        </p:nvSpPr>
        <p:spPr>
          <a:xfrm>
            <a:off x="685801" y="8832647"/>
            <a:ext cx="1439228" cy="5715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sz="2700"/>
          </a:p>
        </p:txBody>
      </p:sp>
      <p:sp>
        <p:nvSpPr>
          <p:cNvPr id="9" name="object 9"/>
          <p:cNvSpPr txBox="1">
            <a:spLocks noGrp="1"/>
          </p:cNvSpPr>
          <p:nvPr>
            <p:ph type="ctrTitle"/>
          </p:nvPr>
        </p:nvSpPr>
        <p:spPr>
          <a:xfrm>
            <a:off x="25923" y="3684851"/>
            <a:ext cx="18284190" cy="1542730"/>
          </a:xfrm>
          <a:prstGeom prst="rect">
            <a:avLst/>
          </a:prstGeom>
        </p:spPr>
        <p:txBody>
          <a:bodyPr vert="horz" wrap="square" lIns="0" tIns="19050" rIns="0" bIns="0" rtlCol="0" anchor="ctr">
            <a:spAutoFit/>
          </a:bodyPr>
          <a:lstStyle/>
          <a:p>
            <a:pPr marL="42863" marR="7620" indent="-953">
              <a:spcBef>
                <a:spcPts val="150"/>
              </a:spcBef>
            </a:pPr>
            <a:r>
              <a:rPr lang="en-US" sz="9900" spc="450">
                <a:latin typeface="Futura PT Bold" panose="020B0902020204020203" pitchFamily="34" charset="0"/>
              </a:rPr>
              <a:t>MEMBERSHIP UPDATES</a:t>
            </a:r>
            <a:endParaRPr spc="450">
              <a:latin typeface="Futura PT Bold" panose="020B0902020204020203" pitchFamily="34" charset="0"/>
            </a:endParaRPr>
          </a:p>
        </p:txBody>
      </p:sp>
    </p:spTree>
    <p:extLst>
      <p:ext uri="{BB962C8B-B14F-4D97-AF65-F5344CB8AC3E}">
        <p14:creationId xmlns:p14="http://schemas.microsoft.com/office/powerpoint/2010/main" val="2471792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9BF1B339-6C65-4E5F-9CFF-0A7CAD2C8578}"/>
              </a:ext>
            </a:extLst>
          </p:cNvPr>
          <p:cNvSpPr txBox="1"/>
          <p:nvPr/>
        </p:nvSpPr>
        <p:spPr>
          <a:xfrm>
            <a:off x="632837" y="9082928"/>
            <a:ext cx="12024385" cy="604846"/>
          </a:xfrm>
          <a:prstGeom prst="rect">
            <a:avLst/>
          </a:prstGeom>
          <a:noFill/>
        </p:spPr>
        <p:txBody>
          <a:bodyPr vert="horz" wrap="square" lIns="0" tIns="19050" rIns="0" bIns="0" rtlCol="0">
            <a:spAutoFit/>
          </a:bodyPr>
          <a:lstStyle/>
          <a:p>
            <a:pPr marL="19050" marR="46673" algn="ctr">
              <a:lnSpc>
                <a:spcPct val="150000"/>
              </a:lnSpc>
              <a:spcBef>
                <a:spcPts val="150"/>
              </a:spcBef>
            </a:pPr>
            <a:r>
              <a:rPr lang="en-US" sz="2800" b="1" spc="-60">
                <a:solidFill>
                  <a:srgbClr val="455560"/>
                </a:solidFill>
                <a:highlight>
                  <a:srgbClr val="FFFF00"/>
                </a:highlight>
                <a:latin typeface="Futura Cyrillic Book" panose="020B0502020204020303" pitchFamily="34" charset="0"/>
                <a:cs typeface="Century Gothic"/>
              </a:rPr>
              <a:t>Email </a:t>
            </a:r>
            <a:r>
              <a:rPr lang="en-US" sz="2800" b="1" spc="-60">
                <a:solidFill>
                  <a:srgbClr val="455560"/>
                </a:solidFill>
                <a:highlight>
                  <a:srgbClr val="FFFF00"/>
                </a:highlight>
                <a:latin typeface="Futura Cyrillic Book" panose="020B0502020204020303" pitchFamily="34" charset="0"/>
                <a:cs typeface="Century Gothic"/>
                <a:hlinkClick r:id="rId3"/>
              </a:rPr>
              <a:t>chapters@womeninmfg.org</a:t>
            </a:r>
            <a:r>
              <a:rPr lang="en-US" sz="2800" b="1" spc="-60">
                <a:solidFill>
                  <a:srgbClr val="455560"/>
                </a:solidFill>
                <a:highlight>
                  <a:srgbClr val="FFFF00"/>
                </a:highlight>
                <a:latin typeface="Futura Cyrillic Book" panose="020B0502020204020303" pitchFamily="34" charset="0"/>
                <a:cs typeface="Century Gothic"/>
              </a:rPr>
              <a:t> if you/your chapter would like to co-present!</a:t>
            </a:r>
          </a:p>
        </p:txBody>
      </p:sp>
      <p:sp>
        <p:nvSpPr>
          <p:cNvPr id="3" name="Rectangle 1">
            <a:extLst>
              <a:ext uri="{FF2B5EF4-FFF2-40B4-BE49-F238E27FC236}">
                <a16:creationId xmlns:a16="http://schemas.microsoft.com/office/drawing/2014/main" id="{5BAB6922-4679-1D28-E98B-2CCAF2B4E46C}"/>
              </a:ext>
            </a:extLst>
          </p:cNvPr>
          <p:cNvSpPr>
            <a:spLocks noChangeArrowheads="1"/>
          </p:cNvSpPr>
          <p:nvPr/>
        </p:nvSpPr>
        <p:spPr bwMode="auto">
          <a:xfrm>
            <a:off x="14341494" y="9082928"/>
            <a:ext cx="3207288" cy="877163"/>
          </a:xfrm>
          <a:prstGeom prst="rect">
            <a:avLst/>
          </a:prstGeom>
          <a:solidFill>
            <a:srgbClr val="B3BC35"/>
          </a:solidFill>
          <a:ln w="38100">
            <a:solidFill>
              <a:srgbClr val="455560"/>
            </a:solidFill>
          </a:ln>
          <a:effectLst/>
        </p:spPr>
        <p:txBody>
          <a:bodyPr vert="horz" wrap="none" lIns="137160" tIns="68580" rIns="137160" bIns="68580" numCol="1" anchor="ctr" anchorCtr="0" compatLnSpc="1">
            <a:prstTxWarp prst="textNoShape">
              <a:avLst/>
            </a:prstTxWarp>
            <a:spAutoFit/>
          </a:bodyPr>
          <a:lstStyle/>
          <a:p>
            <a:pPr algn="ctr" defTabSz="1371600" eaLnBrk="0" fontAlgn="base" hangingPunct="0">
              <a:spcBef>
                <a:spcPct val="0"/>
              </a:spcBef>
              <a:spcAft>
                <a:spcPct val="0"/>
              </a:spcAft>
            </a:pPr>
            <a:r>
              <a:rPr lang="en-US" altLang="en-US" sz="2800" b="1">
                <a:solidFill>
                  <a:srgbClr val="455560"/>
                </a:solidFill>
                <a:latin typeface="Arial" panose="020B0604020202020204" pitchFamily="34" charset="0"/>
                <a:hlinkClick r:id="rId4"/>
              </a:rPr>
              <a:t>REGISTER HERE</a:t>
            </a:r>
            <a:endParaRPr lang="en-US" altLang="en-US" sz="4200" b="1">
              <a:solidFill>
                <a:srgbClr val="455560"/>
              </a:solidFill>
              <a:latin typeface="Arial" panose="020B0604020202020204" pitchFamily="34" charset="0"/>
            </a:endParaRPr>
          </a:p>
          <a:p>
            <a:pPr algn="ctr" defTabSz="1371600" eaLnBrk="0" fontAlgn="base" hangingPunct="0">
              <a:spcBef>
                <a:spcPct val="0"/>
              </a:spcBef>
              <a:spcAft>
                <a:spcPct val="0"/>
              </a:spcAft>
            </a:pPr>
            <a:r>
              <a:rPr lang="en-US" altLang="en-US" sz="2000" b="1">
                <a:solidFill>
                  <a:srgbClr val="455560"/>
                </a:solidFill>
                <a:latin typeface="Arial" panose="020B0604020202020204" pitchFamily="34" charset="0"/>
              </a:rPr>
              <a:t>for all sessions</a:t>
            </a:r>
            <a:endParaRPr lang="en-US" altLang="en-US" sz="1400" b="1">
              <a:solidFill>
                <a:srgbClr val="455560"/>
              </a:solidFill>
              <a:latin typeface="Arial" panose="020B0604020202020204" pitchFamily="34" charset="0"/>
            </a:endParaRPr>
          </a:p>
        </p:txBody>
      </p:sp>
      <p:sp>
        <p:nvSpPr>
          <p:cNvPr id="9" name="TextBox 8">
            <a:extLst>
              <a:ext uri="{FF2B5EF4-FFF2-40B4-BE49-F238E27FC236}">
                <a16:creationId xmlns:a16="http://schemas.microsoft.com/office/drawing/2014/main" id="{CECEF7C6-50FC-49C1-8214-3813C0C06998}"/>
              </a:ext>
            </a:extLst>
          </p:cNvPr>
          <p:cNvSpPr txBox="1"/>
          <p:nvPr/>
        </p:nvSpPr>
        <p:spPr>
          <a:xfrm>
            <a:off x="516444" y="276099"/>
            <a:ext cx="15561756" cy="830997"/>
          </a:xfrm>
          <a:prstGeom prst="rect">
            <a:avLst/>
          </a:prstGeom>
          <a:noFill/>
        </p:spPr>
        <p:txBody>
          <a:bodyPr wrap="square">
            <a:spAutoFit/>
          </a:bodyPr>
          <a:lstStyle/>
          <a:p>
            <a:r>
              <a:rPr lang="en-US" sz="4800" b="1" kern="0" spc="45">
                <a:solidFill>
                  <a:srgbClr val="B3BC35"/>
                </a:solidFill>
                <a:latin typeface="Futura Cyrillic Book" panose="020B0502020204020303" pitchFamily="34" charset="0"/>
                <a:ea typeface="+mj-ea"/>
                <a:cs typeface="Tahoma"/>
              </a:rPr>
              <a:t>2025 CHAPTER LEADER COMMUNITY CHATS</a:t>
            </a:r>
            <a:endParaRPr lang="en-US" sz="4800" b="1">
              <a:solidFill>
                <a:srgbClr val="B3BC35"/>
              </a:solidFill>
              <a:latin typeface="Futura Cyrillic Book" panose="020B0502020204020303" pitchFamily="34" charset="0"/>
            </a:endParaRPr>
          </a:p>
        </p:txBody>
      </p:sp>
      <p:graphicFrame>
        <p:nvGraphicFramePr>
          <p:cNvPr id="5" name="Table 4">
            <a:extLst>
              <a:ext uri="{FF2B5EF4-FFF2-40B4-BE49-F238E27FC236}">
                <a16:creationId xmlns:a16="http://schemas.microsoft.com/office/drawing/2014/main" id="{19619BD0-BB3F-1DF0-A2D5-A6B2B5F763DF}"/>
              </a:ext>
            </a:extLst>
          </p:cNvPr>
          <p:cNvGraphicFramePr>
            <a:graphicFrameLocks noGrp="1"/>
          </p:cNvGraphicFramePr>
          <p:nvPr>
            <p:extLst>
              <p:ext uri="{D42A27DB-BD31-4B8C-83A1-F6EECF244321}">
                <p14:modId xmlns:p14="http://schemas.microsoft.com/office/powerpoint/2010/main" val="3770078672"/>
              </p:ext>
            </p:extLst>
          </p:nvPr>
        </p:nvGraphicFramePr>
        <p:xfrm>
          <a:off x="632837" y="1107096"/>
          <a:ext cx="17022325" cy="5868560"/>
        </p:xfrm>
        <a:graphic>
          <a:graphicData uri="http://schemas.openxmlformats.org/drawingml/2006/table">
            <a:tbl>
              <a:tblPr/>
              <a:tblGrid>
                <a:gridCol w="6009606">
                  <a:extLst>
                    <a:ext uri="{9D8B030D-6E8A-4147-A177-3AD203B41FA5}">
                      <a16:colId xmlns:a16="http://schemas.microsoft.com/office/drawing/2014/main" val="2003768994"/>
                    </a:ext>
                  </a:extLst>
                </a:gridCol>
                <a:gridCol w="1399103">
                  <a:extLst>
                    <a:ext uri="{9D8B030D-6E8A-4147-A177-3AD203B41FA5}">
                      <a16:colId xmlns:a16="http://schemas.microsoft.com/office/drawing/2014/main" val="1255375800"/>
                    </a:ext>
                  </a:extLst>
                </a:gridCol>
                <a:gridCol w="9613616">
                  <a:extLst>
                    <a:ext uri="{9D8B030D-6E8A-4147-A177-3AD203B41FA5}">
                      <a16:colId xmlns:a16="http://schemas.microsoft.com/office/drawing/2014/main" val="1625129293"/>
                    </a:ext>
                  </a:extLst>
                </a:gridCol>
              </a:tblGrid>
              <a:tr h="32501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b"/>
                      <a:r>
                        <a:rPr lang="en-US" sz="1600" b="1" i="0" u="none" strike="noStrike">
                          <a:solidFill>
                            <a:schemeClr val="bg1"/>
                          </a:solidFill>
                          <a:effectLst/>
                          <a:latin typeface="Futura Cyrillic Book" panose="020B0502020204020303" pitchFamily="34" charset="0"/>
                        </a:rPr>
                        <a:t> Date</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3BC35"/>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b"/>
                      <a:r>
                        <a:rPr lang="en-US" sz="1600" b="1" i="0" u="none" strike="noStrike">
                          <a:solidFill>
                            <a:schemeClr val="bg1"/>
                          </a:solidFill>
                          <a:effectLst/>
                          <a:latin typeface="Futura Cyrillic Book" panose="020B0502020204020303" pitchFamily="34" charset="0"/>
                        </a:rPr>
                        <a:t> Start Time</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3BC35"/>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ctr" fontAlgn="b"/>
                      <a:r>
                        <a:rPr lang="en-US" sz="1600" b="1" i="0" u="none" strike="noStrike">
                          <a:solidFill>
                            <a:schemeClr val="bg1"/>
                          </a:solidFill>
                          <a:effectLst/>
                          <a:latin typeface="Futura Cyrillic Book" panose="020B0502020204020303" pitchFamily="34" charset="0"/>
                        </a:rPr>
                        <a:t> Topic/Focus</a:t>
                      </a:r>
                    </a:p>
                  </a:txBody>
                  <a:tcPr marL="6350" marR="6350" marT="635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3BC35"/>
                    </a:solidFill>
                  </a:tcPr>
                </a:tc>
                <a:extLst>
                  <a:ext uri="{0D108BD9-81ED-4DB2-BD59-A6C34878D82A}">
                    <a16:rowId xmlns:a16="http://schemas.microsoft.com/office/drawing/2014/main" val="1376817138"/>
                  </a:ext>
                </a:extLst>
              </a:tr>
              <a:tr h="640371">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sngStrike">
                          <a:solidFill>
                            <a:srgbClr val="455560"/>
                          </a:solidFill>
                          <a:effectLst/>
                          <a:latin typeface="Futura Cyrillic Book" panose="020B0502020204020303" pitchFamily="34" charset="0"/>
                        </a:rPr>
                        <a:t>Tuesday, April 15,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sngStrike">
                          <a:solidFill>
                            <a:srgbClr val="455560"/>
                          </a:solidFill>
                          <a:effectLst/>
                          <a:latin typeface="Futura Cyrillic Book" panose="020B0502020204020303" pitchFamily="34" charset="0"/>
                        </a:rPr>
                        <a:t>3:00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marR="0" lvl="1" indent="-285750" algn="l" defTabSz="60963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sngStrike">
                          <a:solidFill>
                            <a:srgbClr val="455560"/>
                          </a:solidFill>
                          <a:effectLst/>
                          <a:latin typeface="Futura Cyrillic Book" panose="020B0502020204020303" pitchFamily="34" charset="0"/>
                        </a:rPr>
                        <a:t>FY25 Kick-Off!</a:t>
                      </a:r>
                    </a:p>
                    <a:p>
                      <a:pPr marL="1047765" marR="0" lvl="2" indent="-285750" algn="l" defTabSz="60963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sngStrike">
                          <a:solidFill>
                            <a:srgbClr val="455560"/>
                          </a:solidFill>
                          <a:effectLst/>
                          <a:latin typeface="Futura Cyrillic Book" panose="020B0502020204020303" pitchFamily="34" charset="0"/>
                        </a:rPr>
                        <a:t>Chapter Awards roll-out – how to maximize your efforts for success.</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952576"/>
                  </a:ext>
                </a:extLst>
              </a:tr>
              <a:tr h="361425">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May 2025 – Chapter Leadership Workshop</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SKIP</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lvl="1" indent="-285750" algn="l" fontAlgn="t">
                        <a:lnSpc>
                          <a:spcPct val="150000"/>
                        </a:lnSpc>
                        <a:buFont typeface="Arial" panose="020B0604020202020204" pitchFamily="34" charset="0"/>
                        <a:buChar char="•"/>
                      </a:pPr>
                      <a:endParaRPr lang="en-US" sz="2400" b="0" i="0" u="none" strike="noStrike">
                        <a:solidFill>
                          <a:srgbClr val="455560"/>
                        </a:solidFill>
                        <a:effectLst/>
                        <a:latin typeface="Futura Cyrillic Book" panose="020B0502020204020303" pitchFamily="34" charset="0"/>
                      </a:endParaRP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03076594"/>
                  </a:ext>
                </a:extLst>
              </a:tr>
              <a:tr h="357352">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sngStrike">
                          <a:solidFill>
                            <a:srgbClr val="455560"/>
                          </a:solidFill>
                          <a:effectLst/>
                          <a:latin typeface="Futura Cyrillic Book" panose="020B0502020204020303" pitchFamily="34" charset="0"/>
                        </a:rPr>
                        <a:t>Wednesday, June 11,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sngStrike">
                          <a:solidFill>
                            <a:srgbClr val="455560"/>
                          </a:solidFill>
                          <a:effectLst/>
                          <a:latin typeface="Futura Cyrillic Book" panose="020B0502020204020303" pitchFamily="34" charset="0"/>
                        </a:rPr>
                        <a:t>1:00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marR="0" lvl="1" indent="-28575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sngStrike">
                          <a:solidFill>
                            <a:srgbClr val="455560"/>
                          </a:solidFill>
                          <a:effectLst/>
                          <a:latin typeface="Futura Cyrillic Book" panose="020B0502020204020303" pitchFamily="34" charset="0"/>
                        </a:rPr>
                        <a:t>Sponsorship Director deep dive.</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5810935"/>
                  </a:ext>
                </a:extLst>
              </a:tr>
              <a:tr h="370832">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Thursday, July 17,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12:00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marR="0" lvl="1" indent="-28575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noStrike">
                          <a:solidFill>
                            <a:srgbClr val="455560"/>
                          </a:solidFill>
                          <a:effectLst/>
                          <a:highlight>
                            <a:srgbClr val="FFFF00"/>
                          </a:highlight>
                          <a:latin typeface="Futura Cyrillic Book" panose="020B0502020204020303" pitchFamily="34" charset="0"/>
                        </a:rPr>
                        <a:t>Chapter Operations deep dive. (Chair, Vice Chair, Secretary)</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148995"/>
                  </a:ext>
                </a:extLst>
              </a:tr>
              <a:tr h="357352">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Tuesday, August 19,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2:00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marR="0" lvl="1" indent="-285750" algn="l" defTabSz="60963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noStrike">
                          <a:solidFill>
                            <a:srgbClr val="455560"/>
                          </a:solidFill>
                          <a:effectLst/>
                          <a:highlight>
                            <a:srgbClr val="FFFF00"/>
                          </a:highlight>
                          <a:latin typeface="Futura Cyrillic Book" panose="020B0502020204020303" pitchFamily="34" charset="0"/>
                        </a:rPr>
                        <a:t>Events Director deep dive - Planning events that are impactful </a:t>
                      </a:r>
                      <a:r>
                        <a:rPr lang="en-US" sz="2400" b="0" i="1" u="none" strike="noStrike">
                          <a:solidFill>
                            <a:srgbClr val="455560"/>
                          </a:solidFill>
                          <a:effectLst/>
                          <a:highlight>
                            <a:srgbClr val="FFFF00"/>
                          </a:highlight>
                          <a:latin typeface="Futura Cyrillic Book" panose="020B0502020204020303" pitchFamily="34" charset="0"/>
                        </a:rPr>
                        <a:t>and</a:t>
                      </a:r>
                      <a:r>
                        <a:rPr lang="en-US" sz="2400" b="0" i="0" u="none" strike="noStrike">
                          <a:solidFill>
                            <a:srgbClr val="455560"/>
                          </a:solidFill>
                          <a:effectLst/>
                          <a:highlight>
                            <a:srgbClr val="FFFF00"/>
                          </a:highlight>
                          <a:latin typeface="Futura Cyrillic Book" panose="020B0502020204020303" pitchFamily="34" charset="0"/>
                        </a:rPr>
                        <a:t> profitable.</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1326703"/>
                  </a:ext>
                </a:extLst>
              </a:tr>
              <a:tr h="35789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Wednesday, September 17,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1:00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lvl="1" indent="-285750" algn="l" fontAlgn="t">
                        <a:lnSpc>
                          <a:spcPct val="150000"/>
                        </a:lnSpc>
                        <a:buFont typeface="Arial" panose="020B0604020202020204" pitchFamily="34" charset="0"/>
                        <a:buChar char="•"/>
                      </a:pPr>
                      <a:r>
                        <a:rPr lang="en-US" sz="2400" b="0" i="0" u="none" strike="noStrike">
                          <a:solidFill>
                            <a:srgbClr val="455560"/>
                          </a:solidFill>
                          <a:effectLst/>
                          <a:highlight>
                            <a:srgbClr val="FFFF00"/>
                          </a:highlight>
                          <a:latin typeface="Futura Cyrillic Book" panose="020B0502020204020303" pitchFamily="34" charset="0"/>
                        </a:rPr>
                        <a:t>Treasurer/Financials deep dive</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830748"/>
                  </a:ext>
                </a:extLst>
              </a:tr>
              <a:tr h="357352">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October 2025 - SUMMIT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SKIP</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lvl="1" indent="-285750" algn="l" fontAlgn="t">
                        <a:lnSpc>
                          <a:spcPct val="150000"/>
                        </a:lnSpc>
                        <a:buFont typeface="Arial" panose="020B0604020202020204" pitchFamily="34" charset="0"/>
                        <a:buChar char="•"/>
                      </a:pPr>
                      <a:endParaRPr lang="en-US" sz="2400" b="0" i="0" u="none" strike="noStrike">
                        <a:solidFill>
                          <a:srgbClr val="455560"/>
                        </a:solidFill>
                        <a:effectLst/>
                        <a:latin typeface="Futura Cyrillic Book" panose="020B0502020204020303" pitchFamily="34" charset="0"/>
                      </a:endParaRP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896483645"/>
                  </a:ext>
                </a:extLst>
              </a:tr>
              <a:tr h="403280">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Wednesday, November 12,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12:00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marR="0" lvl="1" indent="-28575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noStrike">
                          <a:solidFill>
                            <a:srgbClr val="455560"/>
                          </a:solidFill>
                          <a:effectLst/>
                          <a:latin typeface="Futura Cyrillic Book" panose="020B0502020204020303" pitchFamily="34" charset="0"/>
                        </a:rPr>
                        <a:t>2026 Chapter goal setting and budgeting deep dive.</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233678"/>
                  </a:ext>
                </a:extLst>
              </a:tr>
              <a:tr h="483857">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lvl="1" algn="l" fontAlgn="t">
                        <a:lnSpc>
                          <a:spcPct val="150000"/>
                        </a:lnSpc>
                      </a:pPr>
                      <a:r>
                        <a:rPr lang="en-US" sz="2400" b="0" i="0" u="none" strike="noStrike">
                          <a:solidFill>
                            <a:srgbClr val="455560"/>
                          </a:solidFill>
                          <a:effectLst/>
                          <a:latin typeface="Futura Cyrillic Book" panose="020B0502020204020303" pitchFamily="34" charset="0"/>
                        </a:rPr>
                        <a:t>Wednesday, December 10, 2025</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algn="l" fontAlgn="t">
                        <a:lnSpc>
                          <a:spcPct val="150000"/>
                        </a:lnSpc>
                      </a:pPr>
                      <a:r>
                        <a:rPr lang="en-US" sz="2000" b="0" i="0" u="none" strike="noStrike">
                          <a:solidFill>
                            <a:srgbClr val="455560"/>
                          </a:solidFill>
                          <a:effectLst/>
                          <a:latin typeface="Futura Cyrillic Book" panose="020B0502020204020303" pitchFamily="34" charset="0"/>
                        </a:rPr>
                        <a:t>2:00 pm ET</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ptos" panose="02110004020202020204"/>
                        </a:defRPr>
                      </a:lvl1pPr>
                      <a:lvl2pPr marL="457200" algn="l" defTabSz="914400" rtl="0" eaLnBrk="1" latinLnBrk="0" hangingPunct="1">
                        <a:defRPr sz="1800" kern="1200">
                          <a:solidFill>
                            <a:schemeClr val="tx1"/>
                          </a:solidFill>
                          <a:latin typeface="Aptos" panose="02110004020202020204"/>
                        </a:defRPr>
                      </a:lvl2pPr>
                      <a:lvl3pPr marL="914400" algn="l" defTabSz="914400" rtl="0" eaLnBrk="1" latinLnBrk="0" hangingPunct="1">
                        <a:defRPr sz="1800" kern="1200">
                          <a:solidFill>
                            <a:schemeClr val="tx1"/>
                          </a:solidFill>
                          <a:latin typeface="Aptos" panose="02110004020202020204"/>
                        </a:defRPr>
                      </a:lvl3pPr>
                      <a:lvl4pPr marL="1371600" algn="l" defTabSz="914400" rtl="0" eaLnBrk="1" latinLnBrk="0" hangingPunct="1">
                        <a:defRPr sz="1800" kern="1200">
                          <a:solidFill>
                            <a:schemeClr val="tx1"/>
                          </a:solidFill>
                          <a:latin typeface="Aptos" panose="02110004020202020204"/>
                        </a:defRPr>
                      </a:lvl4pPr>
                      <a:lvl5pPr marL="1828800" algn="l" defTabSz="914400" rtl="0" eaLnBrk="1" latinLnBrk="0" hangingPunct="1">
                        <a:defRPr sz="1800" kern="1200">
                          <a:solidFill>
                            <a:schemeClr val="tx1"/>
                          </a:solidFill>
                          <a:latin typeface="Aptos" panose="02110004020202020204"/>
                        </a:defRPr>
                      </a:lvl5pPr>
                      <a:lvl6pPr marL="2286000" algn="l" defTabSz="914400" rtl="0" eaLnBrk="1" latinLnBrk="0" hangingPunct="1">
                        <a:defRPr sz="1800" kern="1200">
                          <a:solidFill>
                            <a:schemeClr val="tx1"/>
                          </a:solidFill>
                          <a:latin typeface="Aptos" panose="02110004020202020204"/>
                        </a:defRPr>
                      </a:lvl6pPr>
                      <a:lvl7pPr marL="2743200" algn="l" defTabSz="914400" rtl="0" eaLnBrk="1" latinLnBrk="0" hangingPunct="1">
                        <a:defRPr sz="1800" kern="1200">
                          <a:solidFill>
                            <a:schemeClr val="tx1"/>
                          </a:solidFill>
                          <a:latin typeface="Aptos" panose="02110004020202020204"/>
                        </a:defRPr>
                      </a:lvl7pPr>
                      <a:lvl8pPr marL="3200400" algn="l" defTabSz="914400" rtl="0" eaLnBrk="1" latinLnBrk="0" hangingPunct="1">
                        <a:defRPr sz="1800" kern="1200">
                          <a:solidFill>
                            <a:schemeClr val="tx1"/>
                          </a:solidFill>
                          <a:latin typeface="Aptos" panose="02110004020202020204"/>
                        </a:defRPr>
                      </a:lvl8pPr>
                      <a:lvl9pPr marL="3657600" algn="l" defTabSz="914400" rtl="0" eaLnBrk="1" latinLnBrk="0" hangingPunct="1">
                        <a:defRPr sz="1800" kern="1200">
                          <a:solidFill>
                            <a:schemeClr val="tx1"/>
                          </a:solidFill>
                          <a:latin typeface="Aptos" panose="02110004020202020204"/>
                        </a:defRPr>
                      </a:lvl9pPr>
                    </a:lstStyle>
                    <a:p>
                      <a:pPr marL="590565" marR="0" lvl="1" indent="-28575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US" sz="2400" b="0" i="0" u="none" strike="noStrike">
                          <a:solidFill>
                            <a:srgbClr val="455560"/>
                          </a:solidFill>
                          <a:effectLst/>
                          <a:highlight>
                            <a:srgbClr val="FFFF00"/>
                          </a:highlight>
                          <a:latin typeface="Futura Cyrillic Book" panose="020B0502020204020303" pitchFamily="34" charset="0"/>
                        </a:rPr>
                        <a:t>Marketing/Communications/Social Media Directors deep dive.</a:t>
                      </a:r>
                    </a:p>
                  </a:txBody>
                  <a:tcPr marL="6350" marR="6350" marT="635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999030"/>
                  </a:ext>
                </a:extLst>
              </a:tr>
            </a:tbl>
          </a:graphicData>
        </a:graphic>
      </p:graphicFrame>
    </p:spTree>
    <p:extLst>
      <p:ext uri="{BB962C8B-B14F-4D97-AF65-F5344CB8AC3E}">
        <p14:creationId xmlns:p14="http://schemas.microsoft.com/office/powerpoint/2010/main" val="273302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457200" y="229714"/>
            <a:ext cx="16573500" cy="573234"/>
          </a:xfrm>
          <a:prstGeom prst="rect">
            <a:avLst/>
          </a:prstGeom>
        </p:spPr>
        <p:txBody>
          <a:bodyPr vert="horz" wrap="square" lIns="0" tIns="19050" rIns="0" bIns="0" rtlCol="0" anchor="ctr">
            <a:spAutoFit/>
          </a:bodyPr>
          <a:lstStyle/>
          <a:p>
            <a:pPr marL="19050" algn="l">
              <a:spcBef>
                <a:spcPts val="150"/>
              </a:spcBef>
            </a:pPr>
            <a:r>
              <a:rPr lang="en-US" sz="3600" b="1" spc="45">
                <a:solidFill>
                  <a:srgbClr val="B3BC35"/>
                </a:solidFill>
                <a:latin typeface="Futura Cyrillic Book" panose="020B0502020204020303" pitchFamily="34" charset="0"/>
              </a:rPr>
              <a:t>CONTACTING THE WiM TEAM</a:t>
            </a:r>
            <a:endParaRPr lang="en-US" sz="3600" b="1">
              <a:solidFill>
                <a:srgbClr val="B3BC35"/>
              </a:solidFill>
              <a:latin typeface="Futura Cyrillic Book" panose="020B0502020204020303" pitchFamily="34" charset="0"/>
            </a:endParaRPr>
          </a:p>
        </p:txBody>
      </p:sp>
      <p:sp>
        <p:nvSpPr>
          <p:cNvPr id="4" name="object 6">
            <a:extLst>
              <a:ext uri="{FF2B5EF4-FFF2-40B4-BE49-F238E27FC236}">
                <a16:creationId xmlns:a16="http://schemas.microsoft.com/office/drawing/2014/main" id="{7249B22F-516E-8C5B-8B39-FE1D76541444}"/>
              </a:ext>
            </a:extLst>
          </p:cNvPr>
          <p:cNvSpPr txBox="1"/>
          <p:nvPr/>
        </p:nvSpPr>
        <p:spPr>
          <a:xfrm>
            <a:off x="457200" y="1257301"/>
            <a:ext cx="8686800" cy="9156674"/>
          </a:xfrm>
          <a:prstGeom prst="rect">
            <a:avLst/>
          </a:prstGeom>
        </p:spPr>
        <p:txBody>
          <a:bodyPr vert="horz" wrap="square" lIns="0" tIns="19050" rIns="0" bIns="0" numCol="1" rtlCol="0">
            <a:spAutoFit/>
          </a:bodyPr>
          <a:lstStyle/>
          <a:p>
            <a:pPr marL="19050" marR="46673" defTabSz="1371600">
              <a:lnSpc>
                <a:spcPct val="150000"/>
              </a:lnSpc>
              <a:spcBef>
                <a:spcPts val="150"/>
              </a:spcBef>
              <a:defRPr/>
            </a:pPr>
            <a:r>
              <a:rPr lang="fr-FR" sz="3000" b="1">
                <a:solidFill>
                  <a:srgbClr val="455560"/>
                </a:solidFill>
                <a:highlight>
                  <a:srgbClr val="B3BC35"/>
                </a:highlight>
                <a:latin typeface="Futura Cyrillic Book" panose="020B0502020204020303" pitchFamily="34" charset="0"/>
                <a:cs typeface="Calibri" panose="020F0502020204030204" pitchFamily="34" charset="0"/>
                <a:hlinkClick r:id="rId3"/>
              </a:rPr>
              <a:t>chapters@womeninmfg.org</a:t>
            </a:r>
            <a:endParaRPr lang="fr-FR" sz="3000" b="1">
              <a:solidFill>
                <a:srgbClr val="455560"/>
              </a:solidFill>
              <a:highlight>
                <a:srgbClr val="B3BC35"/>
              </a:highlight>
              <a:latin typeface="Futura Cyrillic Book" panose="020B0502020204020303" pitchFamily="34" charset="0"/>
              <a:cs typeface="Calibri" panose="020F0502020204030204" pitchFamily="34" charset="0"/>
            </a:endParaRP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Updates for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pages,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emails or </a:t>
            </a:r>
            <a:r>
              <a:rPr lang="fr-FR" sz="2100" b="1" err="1">
                <a:solidFill>
                  <a:srgbClr val="455560"/>
                </a:solidFill>
                <a:latin typeface="Futura Cyrillic Book" panose="020B0502020204020303" pitchFamily="34" charset="0"/>
                <a:cs typeface="Calibri" panose="020F0502020204030204" pitchFamily="34" charset="0"/>
              </a:rPr>
              <a:t>any</a:t>
            </a:r>
            <a:r>
              <a:rPr lang="fr-FR" sz="2100" b="1">
                <a:solidFill>
                  <a:srgbClr val="455560"/>
                </a:solidFill>
                <a:latin typeface="Futura Cyrillic Book" panose="020B0502020204020303" pitchFamily="34" charset="0"/>
                <a:cs typeface="Calibri" panose="020F0502020204030204" pitchFamily="34" charset="0"/>
              </a:rPr>
              <a:t> other </a:t>
            </a:r>
            <a:r>
              <a:rPr lang="fr-FR" sz="2100" b="1" err="1">
                <a:solidFill>
                  <a:srgbClr val="455560"/>
                </a:solidFill>
                <a:latin typeface="Futura Cyrillic Book" panose="020B0502020204020303" pitchFamily="34" charset="0"/>
                <a:cs typeface="Calibri" panose="020F0502020204030204" pitchFamily="34" charset="0"/>
              </a:rPr>
              <a:t>webpage</a:t>
            </a:r>
            <a:r>
              <a:rPr lang="fr-FR" sz="21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Adding</a:t>
            </a:r>
            <a:r>
              <a:rPr lang="fr-FR" sz="2100" b="1">
                <a:solidFill>
                  <a:srgbClr val="455560"/>
                </a:solidFill>
                <a:latin typeface="Futura Cyrillic Book" panose="020B0502020204020303" pitchFamily="34" charset="0"/>
                <a:cs typeface="Calibri" panose="020F0502020204030204" pitchFamily="34" charset="0"/>
              </a:rPr>
              <a:t> or </a:t>
            </a:r>
            <a:r>
              <a:rPr lang="fr-FR" sz="2100" b="1" err="1">
                <a:solidFill>
                  <a:srgbClr val="455560"/>
                </a:solidFill>
                <a:latin typeface="Futura Cyrillic Book" panose="020B0502020204020303" pitchFamily="34" charset="0"/>
                <a:cs typeface="Calibri" panose="020F0502020204030204" pitchFamily="34" charset="0"/>
              </a:rPr>
              <a:t>removing</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chapter</a:t>
            </a:r>
            <a:r>
              <a:rPr lang="fr-FR" sz="2100" b="1">
                <a:solidFill>
                  <a:srgbClr val="455560"/>
                </a:solidFill>
                <a:latin typeface="Futura Cyrillic Book" panose="020B0502020204020303" pitchFamily="34" charset="0"/>
                <a:cs typeface="Calibri" panose="020F0502020204030204" pitchFamily="34" charset="0"/>
              </a:rPr>
              <a:t> leaders.</a:t>
            </a: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Questions </a:t>
            </a:r>
            <a:r>
              <a:rPr lang="fr-FR" sz="2100" b="1" err="1">
                <a:solidFill>
                  <a:srgbClr val="455560"/>
                </a:solidFill>
                <a:latin typeface="Futura Cyrillic Book" panose="020B0502020204020303" pitchFamily="34" charset="0"/>
                <a:cs typeface="Calibri" panose="020F0502020204030204" pitchFamily="34" charset="0"/>
              </a:rPr>
              <a:t>related</a:t>
            </a:r>
            <a:r>
              <a:rPr lang="fr-FR" sz="2100" b="1">
                <a:solidFill>
                  <a:srgbClr val="455560"/>
                </a:solidFill>
                <a:latin typeface="Futura Cyrillic Book" panose="020B0502020204020303" pitchFamily="34" charset="0"/>
                <a:cs typeface="Calibri" panose="020F0502020204030204" pitchFamily="34" charset="0"/>
              </a:rPr>
              <a:t> to new </a:t>
            </a:r>
            <a:r>
              <a:rPr lang="fr-FR" sz="2100" b="1" err="1">
                <a:solidFill>
                  <a:srgbClr val="455560"/>
                </a:solidFill>
                <a:latin typeface="Futura Cyrillic Book" panose="020B0502020204020303" pitchFamily="34" charset="0"/>
                <a:cs typeface="Calibri" panose="020F0502020204030204" pitchFamily="34" charset="0"/>
              </a:rPr>
              <a:t>chapter</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development</a:t>
            </a:r>
            <a:r>
              <a:rPr lang="fr-FR" sz="2100" b="1">
                <a:solidFill>
                  <a:srgbClr val="455560"/>
                </a:solidFill>
                <a:latin typeface="Futura Cyrillic Book" panose="020B0502020204020303" pitchFamily="34" charset="0"/>
                <a:cs typeface="Calibri" panose="020F0502020204030204" pitchFamily="34" charset="0"/>
              </a:rPr>
              <a:t> or </a:t>
            </a:r>
            <a:r>
              <a:rPr lang="fr-FR" sz="2100" b="1" err="1">
                <a:solidFill>
                  <a:srgbClr val="455560"/>
                </a:solidFill>
                <a:latin typeface="Futura Cyrillic Book" panose="020B0502020204020303" pitchFamily="34" charset="0"/>
                <a:cs typeface="Calibri" panose="020F0502020204030204" pitchFamily="34" charset="0"/>
              </a:rPr>
              <a:t>chapter</a:t>
            </a:r>
            <a:r>
              <a:rPr lang="fr-FR" sz="2100" b="1">
                <a:solidFill>
                  <a:srgbClr val="455560"/>
                </a:solidFill>
                <a:latin typeface="Futura Cyrillic Book" panose="020B0502020204020303" pitchFamily="34" charset="0"/>
                <a:cs typeface="Calibri" panose="020F0502020204030204" pitchFamily="34" charset="0"/>
              </a:rPr>
              <a:t> expansion.</a:t>
            </a:r>
          </a:p>
          <a:p>
            <a:pPr marL="447675" marR="46673" indent="-428625" defTabSz="1371600">
              <a:lnSpc>
                <a:spcPct val="150000"/>
              </a:lnSpc>
              <a:spcBef>
                <a:spcPts val="150"/>
              </a:spcBef>
              <a:buFont typeface="Arial" panose="020B0604020202020204" pitchFamily="34" charset="0"/>
              <a:buChar char="•"/>
              <a:defRPr/>
            </a:pPr>
            <a:r>
              <a:rPr lang="en-US" sz="2100" b="1">
                <a:solidFill>
                  <a:srgbClr val="455560"/>
                </a:solidFill>
                <a:latin typeface="Futura Cyrillic Book" panose="020B0502020204020303" pitchFamily="34" charset="0"/>
                <a:cs typeface="Calibri" panose="020F0502020204030204" pitchFamily="34" charset="0"/>
              </a:rPr>
              <a:t>Questions about </a:t>
            </a:r>
            <a:r>
              <a:rPr lang="en-US" sz="2100" b="1" err="1">
                <a:solidFill>
                  <a:srgbClr val="455560"/>
                </a:solidFill>
                <a:latin typeface="Futura Cyrillic Book" panose="020B0502020204020303" pitchFamily="34" charset="0"/>
                <a:cs typeface="Calibri" panose="020F0502020204030204" pitchFamily="34" charset="0"/>
              </a:rPr>
              <a:t>PaymentNet</a:t>
            </a:r>
            <a:r>
              <a:rPr lang="en-US" sz="2100" b="1">
                <a:solidFill>
                  <a:srgbClr val="455560"/>
                </a:solidFill>
                <a:latin typeface="Futura Cyrillic Book" panose="020B0502020204020303" pitchFamily="34" charset="0"/>
                <a:cs typeface="Calibri" panose="020F0502020204030204" pitchFamily="34" charset="0"/>
              </a:rPr>
              <a:t> or Chase.com.</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Requests</a:t>
            </a:r>
            <a:r>
              <a:rPr lang="fr-FR" sz="2100" b="1">
                <a:solidFill>
                  <a:srgbClr val="455560"/>
                </a:solidFill>
                <a:latin typeface="Futura Cyrillic Book" panose="020B0502020204020303" pitchFamily="34" charset="0"/>
                <a:cs typeface="Calibri" panose="020F0502020204030204" pitchFamily="34" charset="0"/>
              </a:rPr>
              <a:t> to </a:t>
            </a:r>
            <a:r>
              <a:rPr lang="fr-FR" sz="2100" b="1" err="1">
                <a:solidFill>
                  <a:srgbClr val="455560"/>
                </a:solidFill>
                <a:latin typeface="Futura Cyrillic Book" panose="020B0502020204020303" pitchFamily="34" charset="0"/>
                <a:cs typeface="Calibri" panose="020F0502020204030204" pitchFamily="34" charset="0"/>
              </a:rPr>
              <a:t>increase</a:t>
            </a:r>
            <a:r>
              <a:rPr lang="fr-FR" sz="2100" b="1">
                <a:solidFill>
                  <a:srgbClr val="455560"/>
                </a:solidFill>
                <a:latin typeface="Futura Cyrillic Book" panose="020B0502020204020303" pitchFamily="34" charset="0"/>
                <a:cs typeface="Calibri" panose="020F0502020204030204" pitchFamily="34" charset="0"/>
              </a:rPr>
              <a:t> Chase ONE </a:t>
            </a:r>
            <a:r>
              <a:rPr lang="fr-FR" sz="2100" b="1" err="1">
                <a:solidFill>
                  <a:srgbClr val="455560"/>
                </a:solidFill>
                <a:latin typeface="Futura Cyrillic Book" panose="020B0502020204020303" pitchFamily="34" charset="0"/>
                <a:cs typeface="Calibri" panose="020F0502020204030204" pitchFamily="34" charset="0"/>
              </a:rPr>
              <a:t>cardholder</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credit</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limits</a:t>
            </a:r>
            <a:r>
              <a:rPr lang="fr-FR" sz="24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Questions about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registrant </a:t>
            </a:r>
            <a:r>
              <a:rPr lang="fr-FR" sz="2100" b="1" err="1">
                <a:solidFill>
                  <a:srgbClr val="455560"/>
                </a:solidFill>
                <a:latin typeface="Futura Cyrillic Book" panose="020B0502020204020303" pitchFamily="34" charset="0"/>
                <a:cs typeface="Calibri" panose="020F0502020204030204" pitchFamily="34" charset="0"/>
              </a:rPr>
              <a:t>lists</a:t>
            </a:r>
            <a:r>
              <a:rPr lang="fr-FR" sz="2100" b="1">
                <a:solidFill>
                  <a:srgbClr val="455560"/>
                </a:solidFill>
                <a:latin typeface="Futura Cyrillic Book" panose="020B0502020204020303" pitchFamily="34" charset="0"/>
                <a:cs typeface="Calibri" panose="020F0502020204030204" pitchFamily="34" charset="0"/>
              </a:rPr>
              <a:t> or member </a:t>
            </a:r>
            <a:r>
              <a:rPr lang="fr-FR" sz="2100" b="1" err="1">
                <a:solidFill>
                  <a:srgbClr val="455560"/>
                </a:solidFill>
                <a:latin typeface="Futura Cyrillic Book" panose="020B0502020204020303" pitchFamily="34" charset="0"/>
                <a:cs typeface="Calibri" panose="020F0502020204030204" pitchFamily="34" charset="0"/>
              </a:rPr>
              <a:t>rosters</a:t>
            </a:r>
            <a:r>
              <a:rPr lang="fr-FR" sz="2100" b="1">
                <a:solidFill>
                  <a:srgbClr val="455560"/>
                </a:solidFill>
                <a:latin typeface="Futura Cyrillic Book" panose="020B0502020204020303" pitchFamily="34" charset="0"/>
                <a:cs typeface="Calibri" panose="020F0502020204030204" pitchFamily="34" charset="0"/>
              </a:rPr>
              <a:t>.</a:t>
            </a:r>
          </a:p>
          <a:p>
            <a:pPr marL="19050" marR="46673" defTabSz="1371600">
              <a:lnSpc>
                <a:spcPct val="150000"/>
              </a:lnSpc>
              <a:spcBef>
                <a:spcPts val="150"/>
              </a:spcBef>
              <a:defRPr/>
            </a:pPr>
            <a:endParaRPr lang="fr-FR" sz="3000" b="1">
              <a:solidFill>
                <a:srgbClr val="455560"/>
              </a:solidFill>
              <a:highlight>
                <a:srgbClr val="B3BC35"/>
              </a:highlight>
              <a:latin typeface="Futura Cyrillic Book" panose="020B0502020204020303" pitchFamily="34" charset="0"/>
              <a:cs typeface="Calibri" panose="020F0502020204030204" pitchFamily="34" charset="0"/>
              <a:hlinkClick r:id="" action="ppaction://noaction"/>
            </a:endParaRPr>
          </a:p>
          <a:p>
            <a:pPr marL="19050" marR="46673" lvl="0" indent="0" algn="l" defTabSz="1371600" rtl="0" eaLnBrk="1" fontAlgn="auto" latinLnBrk="0" hangingPunct="1">
              <a:lnSpc>
                <a:spcPct val="150000"/>
              </a:lnSpc>
              <a:spcBef>
                <a:spcPts val="150"/>
              </a:spcBef>
              <a:spcAft>
                <a:spcPts val="0"/>
              </a:spcAft>
              <a:buClrTx/>
              <a:buSzTx/>
              <a:buFontTx/>
              <a:buNone/>
              <a:tabLst/>
              <a:defRPr/>
            </a:pPr>
            <a:r>
              <a:rPr kumimoji="0" lang="fr-FR" sz="2800" b="1" i="0" u="none" strike="noStrike" kern="1200" cap="none" spc="0" normalizeH="0" baseline="0" noProof="0">
                <a:ln>
                  <a:noFill/>
                </a:ln>
                <a:solidFill>
                  <a:srgbClr val="455560"/>
                </a:solidFill>
                <a:effectLst/>
                <a:highlight>
                  <a:srgbClr val="B3BC35"/>
                </a:highlight>
                <a:uLnTx/>
                <a:uFillTx/>
                <a:latin typeface="Futura Cyrillic Book" panose="020B0502020204020303" pitchFamily="34" charset="0"/>
                <a:ea typeface="+mn-ea"/>
                <a:cs typeface="Calibri" panose="020F0502020204030204" pitchFamily="34" charset="0"/>
                <a:hlinkClick r:id="rId4"/>
              </a:rPr>
              <a:t>accounting@womeninmfg.org</a:t>
            </a:r>
            <a:endParaRPr kumimoji="0" lang="fr-FR" sz="2800" b="1" i="0" u="none" strike="noStrike" kern="1200" cap="none" spc="0" normalizeH="0" baseline="0" noProof="0">
              <a:ln>
                <a:noFill/>
              </a:ln>
              <a:solidFill>
                <a:srgbClr val="455560"/>
              </a:solidFill>
              <a:effectLst/>
              <a:highlight>
                <a:srgbClr val="B3BC35"/>
              </a:highlight>
              <a:uLnTx/>
              <a:uFillTx/>
              <a:latin typeface="Futura Cyrillic Book" panose="020B0502020204020303" pitchFamily="34" charset="0"/>
              <a:ea typeface="+mn-ea"/>
              <a:cs typeface="Calibri" panose="020F0502020204030204" pitchFamily="34" charset="0"/>
            </a:endParaRP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Sponsorship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payment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status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Reimbursement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request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status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Check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request</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status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Requests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for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early</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funds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transfer</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447675" marR="46673" lvl="0"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Questions on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chapter</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transfer</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files or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general</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accounting</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 </a:t>
            </a:r>
            <a:r>
              <a:rPr kumimoji="0" lang="fr-FR" sz="2100" b="1" i="0" u="none" strike="noStrike" kern="1200" cap="none" spc="0" normalizeH="0" baseline="0" noProof="0" err="1">
                <a:ln>
                  <a:noFill/>
                </a:ln>
                <a:solidFill>
                  <a:srgbClr val="455560"/>
                </a:solidFill>
                <a:effectLst/>
                <a:uLnTx/>
                <a:uFillTx/>
                <a:latin typeface="Futura Cyrillic Book" panose="020B0502020204020303" pitchFamily="34" charset="0"/>
                <a:ea typeface="+mn-ea"/>
                <a:cs typeface="Calibri" panose="020F0502020204030204" pitchFamily="34" charset="0"/>
              </a:rPr>
              <a:t>inquiries</a:t>
            </a:r>
            <a:r>
              <a:rPr kumimoji="0" lang="fr-FR" sz="2100" b="1" i="0" u="none" strike="noStrike" kern="1200" cap="none" spc="0" normalizeH="0" baseline="0" noProof="0">
                <a:ln>
                  <a:noFill/>
                </a:ln>
                <a:solidFill>
                  <a:srgbClr val="455560"/>
                </a:solidFill>
                <a:effectLst/>
                <a:uLnTx/>
                <a:uFillTx/>
                <a:latin typeface="Futura Cyrillic Book" panose="020B0502020204020303" pitchFamily="34" charset="0"/>
                <a:ea typeface="+mn-ea"/>
                <a:cs typeface="Calibri" panose="020F0502020204030204" pitchFamily="34" charset="0"/>
              </a:rPr>
              <a:t>.</a:t>
            </a:r>
          </a:p>
          <a:p>
            <a:pPr marL="19050" marR="46673" defTabSz="1371600">
              <a:lnSpc>
                <a:spcPct val="150000"/>
              </a:lnSpc>
              <a:spcBef>
                <a:spcPts val="150"/>
              </a:spcBef>
              <a:defRPr/>
            </a:pPr>
            <a:endParaRPr lang="fr-FR" sz="3000" b="1">
              <a:solidFill>
                <a:srgbClr val="455560"/>
              </a:solidFill>
              <a:latin typeface="Futura Cyrillic Book" panose="020B0502020204020303" pitchFamily="34" charset="0"/>
              <a:cs typeface="Calibri" panose="020F0502020204030204" pitchFamily="34" charset="0"/>
            </a:endParaRPr>
          </a:p>
          <a:p>
            <a:pPr marL="19050" marR="46673" defTabSz="1371600">
              <a:lnSpc>
                <a:spcPct val="150000"/>
              </a:lnSpc>
              <a:spcBef>
                <a:spcPts val="150"/>
              </a:spcBef>
              <a:defRPr/>
            </a:pPr>
            <a:endParaRPr lang="fr-FR" sz="3000" b="1">
              <a:solidFill>
                <a:srgbClr val="455560"/>
              </a:solidFill>
              <a:latin typeface="Futura Cyrillic Book" panose="020B0502020204020303" pitchFamily="34" charset="0"/>
              <a:cs typeface="Calibri" panose="020F0502020204030204" pitchFamily="34" charset="0"/>
            </a:endParaRPr>
          </a:p>
        </p:txBody>
      </p:sp>
      <p:sp>
        <p:nvSpPr>
          <p:cNvPr id="2" name="TextBox 1">
            <a:extLst>
              <a:ext uri="{FF2B5EF4-FFF2-40B4-BE49-F238E27FC236}">
                <a16:creationId xmlns:a16="http://schemas.microsoft.com/office/drawing/2014/main" id="{7B1FDEE9-C299-AA69-F948-F8DA9CA0E3A7}"/>
              </a:ext>
            </a:extLst>
          </p:cNvPr>
          <p:cNvSpPr txBox="1"/>
          <p:nvPr/>
        </p:nvSpPr>
        <p:spPr>
          <a:xfrm>
            <a:off x="9432758" y="296508"/>
            <a:ext cx="8686800" cy="9990492"/>
          </a:xfrm>
          <a:prstGeom prst="rect">
            <a:avLst/>
          </a:prstGeom>
          <a:noFill/>
        </p:spPr>
        <p:txBody>
          <a:bodyPr wrap="square" rtlCol="0">
            <a:spAutoFit/>
          </a:bodyPr>
          <a:lstStyle/>
          <a:p>
            <a:pPr marL="19050" marR="46673" defTabSz="1371600">
              <a:lnSpc>
                <a:spcPct val="150000"/>
              </a:lnSpc>
              <a:spcBef>
                <a:spcPts val="150"/>
              </a:spcBef>
              <a:defRPr/>
            </a:pPr>
            <a:r>
              <a:rPr lang="fr-FR" sz="3000" b="1">
                <a:solidFill>
                  <a:srgbClr val="455560"/>
                </a:solidFill>
                <a:highlight>
                  <a:srgbClr val="B3BC35"/>
                </a:highlight>
                <a:latin typeface="Futura Cyrillic Book" panose="020B0502020204020303" pitchFamily="34" charset="0"/>
                <a:cs typeface="Calibri" panose="020F0502020204030204" pitchFamily="34" charset="0"/>
                <a:hlinkClick r:id="" action="ppaction://noaction"/>
              </a:rPr>
              <a:t>membership@womeninmfg.org</a:t>
            </a:r>
            <a:endParaRPr lang="fr-FR" sz="3000" b="1">
              <a:solidFill>
                <a:srgbClr val="455560"/>
              </a:solidFill>
              <a:highlight>
                <a:srgbClr val="B3BC35"/>
              </a:highlight>
              <a:latin typeface="Futura Cyrillic Book" panose="020B0502020204020303" pitchFamily="34" charset="0"/>
              <a:cs typeface="Calibri" panose="020F0502020204030204" pitchFamily="34" charset="0"/>
            </a:endParaRP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Nonmembers</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inquiring</a:t>
            </a:r>
            <a:r>
              <a:rPr lang="fr-FR" sz="2100" b="1">
                <a:solidFill>
                  <a:srgbClr val="455560"/>
                </a:solidFill>
                <a:latin typeface="Futura Cyrillic Book" panose="020B0502020204020303" pitchFamily="34" charset="0"/>
                <a:cs typeface="Calibri" panose="020F0502020204030204" pitchFamily="34" charset="0"/>
              </a:rPr>
              <a:t> about </a:t>
            </a:r>
            <a:r>
              <a:rPr lang="fr-FR" sz="2100" b="1" err="1">
                <a:solidFill>
                  <a:srgbClr val="455560"/>
                </a:solidFill>
                <a:latin typeface="Futura Cyrillic Book" panose="020B0502020204020303" pitchFamily="34" charset="0"/>
                <a:cs typeface="Calibri" panose="020F0502020204030204" pitchFamily="34" charset="0"/>
              </a:rPr>
              <a:t>membership</a:t>
            </a:r>
            <a:r>
              <a:rPr lang="fr-FR" sz="21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Members</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who</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need</a:t>
            </a:r>
            <a:r>
              <a:rPr lang="fr-FR" sz="2100" b="1">
                <a:solidFill>
                  <a:srgbClr val="455560"/>
                </a:solidFill>
                <a:latin typeface="Futura Cyrillic Book" panose="020B0502020204020303" pitchFamily="34" charset="0"/>
                <a:cs typeface="Calibri" panose="020F0502020204030204" pitchFamily="34" charset="0"/>
              </a:rPr>
              <a:t> to update </a:t>
            </a:r>
            <a:r>
              <a:rPr lang="fr-FR" sz="2100" b="1" err="1">
                <a:solidFill>
                  <a:srgbClr val="455560"/>
                </a:solidFill>
                <a:latin typeface="Futura Cyrillic Book" panose="020B0502020204020303" pitchFamily="34" charset="0"/>
                <a:cs typeface="Calibri" panose="020F0502020204030204" pitchFamily="34" charset="0"/>
              </a:rPr>
              <a:t>their</a:t>
            </a:r>
            <a:r>
              <a:rPr lang="fr-FR" sz="2100" b="1">
                <a:solidFill>
                  <a:srgbClr val="455560"/>
                </a:solidFill>
                <a:latin typeface="Futura Cyrillic Book" panose="020B0502020204020303" pitchFamily="34" charset="0"/>
                <a:cs typeface="Calibri" panose="020F0502020204030204" pitchFamily="34" charset="0"/>
              </a:rPr>
              <a:t> profile or </a:t>
            </a:r>
            <a:r>
              <a:rPr lang="fr-FR" sz="2100" b="1" err="1">
                <a:solidFill>
                  <a:srgbClr val="455560"/>
                </a:solidFill>
                <a:latin typeface="Futura Cyrillic Book" panose="020B0502020204020303" pitchFamily="34" charset="0"/>
                <a:cs typeface="Calibri" panose="020F0502020204030204" pitchFamily="34" charset="0"/>
              </a:rPr>
              <a:t>access</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their</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account</a:t>
            </a:r>
            <a:r>
              <a:rPr lang="fr-FR" sz="21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Employees</a:t>
            </a:r>
            <a:r>
              <a:rPr lang="fr-FR" sz="2100" b="1">
                <a:solidFill>
                  <a:srgbClr val="455560"/>
                </a:solidFill>
                <a:latin typeface="Futura Cyrillic Book" panose="020B0502020204020303" pitchFamily="34" charset="0"/>
                <a:cs typeface="Calibri" panose="020F0502020204030204" pitchFamily="34" charset="0"/>
              </a:rPr>
              <a:t> of </a:t>
            </a:r>
            <a:r>
              <a:rPr lang="fr-FR" sz="2100" b="1" err="1">
                <a:solidFill>
                  <a:srgbClr val="455560"/>
                </a:solidFill>
                <a:latin typeface="Futura Cyrillic Book" panose="020B0502020204020303" pitchFamily="34" charset="0"/>
                <a:cs typeface="Calibri" panose="020F0502020204030204" pitchFamily="34" charset="0"/>
              </a:rPr>
              <a:t>corporate</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members</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who</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need</a:t>
            </a:r>
            <a:r>
              <a:rPr lang="fr-FR" sz="2100" b="1">
                <a:solidFill>
                  <a:srgbClr val="455560"/>
                </a:solidFill>
                <a:latin typeface="Futura Cyrillic Book" panose="020B0502020204020303" pitchFamily="34" charset="0"/>
                <a:cs typeface="Calibri" panose="020F0502020204030204" pitchFamily="34" charset="0"/>
              </a:rPr>
              <a:t> to </a:t>
            </a:r>
            <a:r>
              <a:rPr lang="fr-FR" sz="2100" b="1" err="1">
                <a:solidFill>
                  <a:srgbClr val="455560"/>
                </a:solidFill>
                <a:latin typeface="Futura Cyrillic Book" panose="020B0502020204020303" pitchFamily="34" charset="0"/>
                <a:cs typeface="Calibri" panose="020F0502020204030204" pitchFamily="34" charset="0"/>
              </a:rPr>
              <a:t>get</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signed</a:t>
            </a:r>
            <a:r>
              <a:rPr lang="fr-FR" sz="2100" b="1">
                <a:solidFill>
                  <a:srgbClr val="455560"/>
                </a:solidFill>
                <a:latin typeface="Futura Cyrillic Book" panose="020B0502020204020303" pitchFamily="34" charset="0"/>
                <a:cs typeface="Calibri" panose="020F0502020204030204" pitchFamily="34" charset="0"/>
              </a:rPr>
              <a:t> up.</a:t>
            </a:r>
          </a:p>
          <a:p>
            <a:pPr marL="447675" marR="46673" indent="-428625" defTabSz="1371600">
              <a:lnSpc>
                <a:spcPct val="150000"/>
              </a:lnSpc>
              <a:spcBef>
                <a:spcPts val="150"/>
              </a:spcBef>
              <a:buFont typeface="Arial" panose="020B0604020202020204" pitchFamily="34" charset="0"/>
              <a:buChar char="•"/>
              <a:defRPr/>
            </a:pPr>
            <a:r>
              <a:rPr lang="fr-FR" sz="2100" b="1" err="1">
                <a:solidFill>
                  <a:srgbClr val="455560"/>
                </a:solidFill>
                <a:latin typeface="Futura Cyrillic Book" panose="020B0502020204020303" pitchFamily="34" charset="0"/>
                <a:cs typeface="Calibri" panose="020F0502020204030204" pitchFamily="34" charset="0"/>
              </a:rPr>
              <a:t>Any</a:t>
            </a:r>
            <a:r>
              <a:rPr lang="fr-FR" sz="2100" b="1">
                <a:solidFill>
                  <a:srgbClr val="455560"/>
                </a:solidFill>
                <a:latin typeface="Futura Cyrillic Book" panose="020B0502020204020303" pitchFamily="34" charset="0"/>
                <a:cs typeface="Calibri" panose="020F0502020204030204" pitchFamily="34" charset="0"/>
              </a:rPr>
              <a:t> questions about member </a:t>
            </a:r>
            <a:r>
              <a:rPr lang="fr-FR" sz="2100" b="1" err="1">
                <a:solidFill>
                  <a:srgbClr val="455560"/>
                </a:solidFill>
                <a:latin typeface="Futura Cyrillic Book" panose="020B0502020204020303" pitchFamily="34" charset="0"/>
                <a:cs typeface="Calibri" panose="020F0502020204030204" pitchFamily="34" charset="0"/>
              </a:rPr>
              <a:t>benefits</a:t>
            </a:r>
            <a:r>
              <a:rPr lang="fr-FR" sz="2100" b="1">
                <a:solidFill>
                  <a:srgbClr val="455560"/>
                </a:solidFill>
                <a:latin typeface="Futura Cyrillic Book" panose="020B0502020204020303" pitchFamily="34" charset="0"/>
                <a:cs typeface="Calibri" panose="020F0502020204030204" pitchFamily="34" charset="0"/>
              </a:rPr>
              <a:t> or </a:t>
            </a:r>
            <a:r>
              <a:rPr lang="fr-FR" sz="2100" b="1" err="1">
                <a:solidFill>
                  <a:srgbClr val="455560"/>
                </a:solidFill>
                <a:latin typeface="Futura Cyrillic Book" panose="020B0502020204020303" pitchFamily="34" charset="0"/>
                <a:cs typeface="Calibri" panose="020F0502020204030204" pitchFamily="34" charset="0"/>
              </a:rPr>
              <a:t>offerings</a:t>
            </a:r>
            <a:r>
              <a:rPr lang="fr-FR" sz="2100" b="1">
                <a:solidFill>
                  <a:srgbClr val="455560"/>
                </a:solidFill>
                <a:latin typeface="Futura Cyrillic Book" panose="020B0502020204020303" pitchFamily="34" charset="0"/>
                <a:cs typeface="Calibri" panose="020F0502020204030204" pitchFamily="34" charset="0"/>
              </a:rPr>
              <a:t>.</a:t>
            </a:r>
          </a:p>
          <a:p>
            <a:pPr marL="19050" marR="46673" defTabSz="1371600">
              <a:lnSpc>
                <a:spcPct val="150000"/>
              </a:lnSpc>
              <a:spcBef>
                <a:spcPts val="150"/>
              </a:spcBef>
              <a:defRPr/>
            </a:pPr>
            <a:endParaRPr lang="fr-FR" sz="3000" b="1">
              <a:solidFill>
                <a:srgbClr val="455560"/>
              </a:solidFill>
              <a:latin typeface="Futura Cyrillic Book" panose="020B0502020204020303" pitchFamily="34" charset="0"/>
              <a:cs typeface="Calibri" panose="020F0502020204030204" pitchFamily="34" charset="0"/>
            </a:endParaRPr>
          </a:p>
          <a:p>
            <a:pPr marL="19050" marR="46673" defTabSz="1371600">
              <a:lnSpc>
                <a:spcPct val="150000"/>
              </a:lnSpc>
              <a:spcBef>
                <a:spcPts val="150"/>
              </a:spcBef>
              <a:defRPr/>
            </a:pPr>
            <a:r>
              <a:rPr lang="fr-FR" sz="2800" b="1">
                <a:solidFill>
                  <a:srgbClr val="455560"/>
                </a:solidFill>
                <a:highlight>
                  <a:srgbClr val="B3BC35"/>
                </a:highlight>
                <a:latin typeface="Futura Cyrillic Book" panose="020B0502020204020303" pitchFamily="34" charset="0"/>
                <a:cs typeface="Calibri" panose="020F0502020204030204" pitchFamily="34" charset="0"/>
                <a:hlinkClick r:id="rId5"/>
              </a:rPr>
              <a:t>meetings@womeninmfg.org</a:t>
            </a:r>
            <a:endParaRPr lang="fr-FR" sz="2800" b="1">
              <a:solidFill>
                <a:srgbClr val="455560"/>
              </a:solidFill>
              <a:highlight>
                <a:srgbClr val="B3BC35"/>
              </a:highlight>
              <a:latin typeface="Futura Cyrillic Book" panose="020B0502020204020303" pitchFamily="34" charset="0"/>
              <a:cs typeface="Calibri" panose="020F0502020204030204" pitchFamily="34" charset="0"/>
            </a:endParaRP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General WiM National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and </a:t>
            </a:r>
            <a:r>
              <a:rPr lang="fr-FR" sz="2100" b="1" err="1">
                <a:solidFill>
                  <a:srgbClr val="455560"/>
                </a:solidFill>
                <a:latin typeface="Futura Cyrillic Book" panose="020B0502020204020303" pitchFamily="34" charset="0"/>
                <a:cs typeface="Calibri" panose="020F0502020204030204" pitchFamily="34" charset="0"/>
              </a:rPr>
              <a:t>conference</a:t>
            </a:r>
            <a:r>
              <a:rPr lang="fr-FR" sz="2100" b="1">
                <a:solidFill>
                  <a:srgbClr val="455560"/>
                </a:solidFill>
                <a:latin typeface="Futura Cyrillic Book" panose="020B0502020204020303" pitchFamily="34" charset="0"/>
                <a:cs typeface="Calibri" panose="020F0502020204030204" pitchFamily="34" charset="0"/>
              </a:rPr>
              <a:t> information.</a:t>
            </a: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Registration assistance for WiM National </a:t>
            </a:r>
            <a:r>
              <a:rPr lang="fr-FR" sz="2100" b="1" err="1">
                <a:solidFill>
                  <a:srgbClr val="455560"/>
                </a:solidFill>
                <a:latin typeface="Futura Cyrillic Book" panose="020B0502020204020303" pitchFamily="34" charset="0"/>
                <a:cs typeface="Calibri" panose="020F0502020204030204" pitchFamily="34" charset="0"/>
              </a:rPr>
              <a:t>events</a:t>
            </a:r>
            <a:r>
              <a:rPr lang="fr-FR" sz="2100" b="1">
                <a:solidFill>
                  <a:srgbClr val="455560"/>
                </a:solidFill>
                <a:latin typeface="Futura Cyrillic Book" panose="020B0502020204020303" pitchFamily="34" charset="0"/>
                <a:cs typeface="Calibri" panose="020F0502020204030204" pitchFamily="34" charset="0"/>
              </a:rPr>
              <a:t> or </a:t>
            </a:r>
            <a:r>
              <a:rPr lang="fr-FR" sz="2100" b="1" err="1">
                <a:solidFill>
                  <a:srgbClr val="455560"/>
                </a:solidFill>
                <a:latin typeface="Futura Cyrillic Book" panose="020B0502020204020303" pitchFamily="34" charset="0"/>
                <a:cs typeface="Calibri" panose="020F0502020204030204" pitchFamily="34" charset="0"/>
              </a:rPr>
              <a:t>conferences</a:t>
            </a:r>
            <a:r>
              <a:rPr lang="fr-FR" sz="21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endParaRPr lang="fr-FR" sz="2100" b="1">
              <a:solidFill>
                <a:srgbClr val="455560"/>
              </a:solidFill>
              <a:latin typeface="Futura Cyrillic Book" panose="020B0502020204020303" pitchFamily="34" charset="0"/>
              <a:cs typeface="Calibri" panose="020F0502020204030204" pitchFamily="34" charset="0"/>
            </a:endParaRPr>
          </a:p>
          <a:p>
            <a:pPr marL="19050" marR="46673" defTabSz="1371600">
              <a:lnSpc>
                <a:spcPct val="150000"/>
              </a:lnSpc>
              <a:spcBef>
                <a:spcPts val="150"/>
              </a:spcBef>
              <a:defRPr/>
            </a:pPr>
            <a:r>
              <a:rPr lang="fr-FR" sz="2800" b="1">
                <a:solidFill>
                  <a:srgbClr val="455560"/>
                </a:solidFill>
                <a:highlight>
                  <a:srgbClr val="B3BC35"/>
                </a:highlight>
                <a:latin typeface="Futura Cyrillic Book" panose="020B0502020204020303" pitchFamily="34" charset="0"/>
                <a:cs typeface="Calibri" panose="020F0502020204030204" pitchFamily="34" charset="0"/>
                <a:hlinkClick r:id="rId6"/>
              </a:rPr>
              <a:t>sponsorship@womeninmfg.org</a:t>
            </a:r>
            <a:endParaRPr lang="fr-FR" sz="2800" b="1">
              <a:solidFill>
                <a:srgbClr val="455560"/>
              </a:solidFill>
              <a:latin typeface="Futura Cyrillic Book" panose="020B0502020204020303" pitchFamily="34" charset="0"/>
              <a:cs typeface="Calibri" panose="020F0502020204030204" pitchFamily="34" charset="0"/>
            </a:endParaRPr>
          </a:p>
          <a:p>
            <a:pPr marL="447675" marR="46673" indent="-428625" defTabSz="1371600">
              <a:lnSpc>
                <a:spcPct val="150000"/>
              </a:lnSpc>
              <a:spcBef>
                <a:spcPts val="150"/>
              </a:spcBef>
              <a:buFont typeface="Arial" panose="020B0604020202020204" pitchFamily="34" charset="0"/>
              <a:buChar char="•"/>
              <a:defRPr/>
            </a:pPr>
            <a:r>
              <a:rPr lang="fr-FR" sz="2100" b="1">
                <a:solidFill>
                  <a:srgbClr val="455560"/>
                </a:solidFill>
                <a:latin typeface="Futura Cyrillic Book" panose="020B0502020204020303" pitchFamily="34" charset="0"/>
                <a:cs typeface="Calibri" panose="020F0502020204030204" pitchFamily="34" charset="0"/>
              </a:rPr>
              <a:t>WiM National </a:t>
            </a:r>
            <a:r>
              <a:rPr lang="fr-FR" sz="2100" b="1" err="1">
                <a:solidFill>
                  <a:srgbClr val="455560"/>
                </a:solidFill>
                <a:latin typeface="Futura Cyrillic Book" panose="020B0502020204020303" pitchFamily="34" charset="0"/>
                <a:cs typeface="Calibri" panose="020F0502020204030204" pitchFamily="34" charset="0"/>
              </a:rPr>
              <a:t>event</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nd</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conference</a:t>
            </a:r>
            <a:r>
              <a:rPr lang="fr-FR" sz="2100" b="1">
                <a:solidFill>
                  <a:srgbClr val="455560"/>
                </a:solidFill>
                <a:latin typeface="Futura Cyrillic Book" panose="020B0502020204020303" pitchFamily="34" charset="0"/>
                <a:cs typeface="Calibri" panose="020F0502020204030204" pitchFamily="34" charset="0"/>
              </a:rPr>
              <a:t> </a:t>
            </a:r>
            <a:r>
              <a:rPr lang="fr-FR" sz="2100" b="1" err="1">
                <a:solidFill>
                  <a:srgbClr val="455560"/>
                </a:solidFill>
                <a:latin typeface="Futura Cyrillic Book" panose="020B0502020204020303" pitchFamily="34" charset="0"/>
                <a:cs typeface="Calibri" panose="020F0502020204030204" pitchFamily="34" charset="0"/>
              </a:rPr>
              <a:t>sponsorship</a:t>
            </a:r>
            <a:r>
              <a:rPr lang="fr-FR" sz="2100" b="1">
                <a:solidFill>
                  <a:srgbClr val="455560"/>
                </a:solidFill>
                <a:latin typeface="Futura Cyrillic Book" panose="020B0502020204020303" pitchFamily="34" charset="0"/>
                <a:cs typeface="Calibri" panose="020F0502020204030204" pitchFamily="34" charset="0"/>
              </a:rPr>
              <a:t> leads or </a:t>
            </a:r>
            <a:r>
              <a:rPr lang="fr-FR" sz="2100" b="1" err="1">
                <a:solidFill>
                  <a:srgbClr val="455560"/>
                </a:solidFill>
                <a:latin typeface="Futura Cyrillic Book" panose="020B0502020204020303" pitchFamily="34" charset="0"/>
                <a:cs typeface="Calibri" panose="020F0502020204030204" pitchFamily="34" charset="0"/>
              </a:rPr>
              <a:t>inquiries</a:t>
            </a:r>
            <a:r>
              <a:rPr lang="fr-FR" sz="2100" b="1">
                <a:solidFill>
                  <a:srgbClr val="455560"/>
                </a:solidFill>
                <a:latin typeface="Futura Cyrillic Book" panose="020B0502020204020303" pitchFamily="34" charset="0"/>
                <a:cs typeface="Calibri" panose="020F0502020204030204" pitchFamily="34" charset="0"/>
              </a:rPr>
              <a:t>.</a:t>
            </a:r>
          </a:p>
          <a:p>
            <a:pPr marL="447675" marR="46673" indent="-428625" defTabSz="1371600">
              <a:lnSpc>
                <a:spcPct val="150000"/>
              </a:lnSpc>
              <a:spcBef>
                <a:spcPts val="150"/>
              </a:spcBef>
              <a:buFont typeface="Arial" panose="020B0604020202020204" pitchFamily="34" charset="0"/>
              <a:buChar char="•"/>
              <a:defRPr/>
            </a:pPr>
            <a:endParaRPr lang="fr-FR" sz="2100" b="1">
              <a:solidFill>
                <a:srgbClr val="455560"/>
              </a:solidFill>
              <a:latin typeface="Futura Cyrillic Book" panose="020B0502020204020303" pitchFamily="34" charset="0"/>
              <a:cs typeface="Calibri" panose="020F0502020204030204" pitchFamily="34" charset="0"/>
            </a:endParaRPr>
          </a:p>
          <a:p>
            <a:pPr marL="19050" marR="46673" defTabSz="1371600">
              <a:lnSpc>
                <a:spcPct val="150000"/>
              </a:lnSpc>
              <a:spcBef>
                <a:spcPts val="150"/>
              </a:spcBef>
              <a:defRPr/>
            </a:pPr>
            <a:r>
              <a:rPr lang="en-US" sz="2800" b="1">
                <a:solidFill>
                  <a:srgbClr val="455560"/>
                </a:solidFill>
                <a:highlight>
                  <a:srgbClr val="B3BC35"/>
                </a:highlight>
                <a:latin typeface="Futura Cyrillic Book" panose="020B0502020204020303" pitchFamily="34" charset="0"/>
                <a:cs typeface="Calibri" panose="020F0502020204030204" pitchFamily="34" charset="0"/>
              </a:rPr>
              <a:t>WiMEF</a:t>
            </a:r>
          </a:p>
          <a:p>
            <a:pPr marL="361950" marR="46673" indent="-342900" defTabSz="1371600">
              <a:lnSpc>
                <a:spcPct val="150000"/>
              </a:lnSpc>
              <a:spcBef>
                <a:spcPts val="150"/>
              </a:spcBef>
              <a:buFont typeface="Arial" panose="020B0604020202020204" pitchFamily="34" charset="0"/>
              <a:buChar char="•"/>
              <a:defRPr/>
            </a:pPr>
            <a:r>
              <a:rPr lang="en-US" sz="2100" b="1">
                <a:solidFill>
                  <a:srgbClr val="455560"/>
                </a:solidFill>
                <a:latin typeface="Futura Cyrillic Book" panose="020B0502020204020303" pitchFamily="34" charset="0"/>
                <a:cs typeface="Calibri" panose="020F0502020204030204" pitchFamily="34" charset="0"/>
              </a:rPr>
              <a:t>WiMEF fundraising inquiries or guidelines - </a:t>
            </a:r>
            <a:r>
              <a:rPr lang="fr-FR" sz="2100" b="1">
                <a:solidFill>
                  <a:srgbClr val="455560"/>
                </a:solidFill>
                <a:latin typeface="Futura Cyrillic Book" panose="020B0502020204020303" pitchFamily="34" charset="0"/>
                <a:cs typeface="Calibri" panose="020F0502020204030204" pitchFamily="34" charset="0"/>
                <a:hlinkClick r:id="rId7"/>
              </a:rPr>
              <a:t>gmoore@womeninmfg.org</a:t>
            </a:r>
            <a:endParaRPr lang="fr-FR" sz="2100" b="1">
              <a:solidFill>
                <a:srgbClr val="455560"/>
              </a:solidFill>
              <a:latin typeface="Futura Cyrillic Book" panose="020B0502020204020303" pitchFamily="34" charset="0"/>
              <a:cs typeface="Calibri" panose="020F0502020204030204" pitchFamily="34" charset="0"/>
            </a:endParaRPr>
          </a:p>
          <a:p>
            <a:pPr marL="361950" marR="46673" indent="-342900" defTabSz="1371600">
              <a:lnSpc>
                <a:spcPct val="150000"/>
              </a:lnSpc>
              <a:spcBef>
                <a:spcPts val="150"/>
              </a:spcBef>
              <a:buFont typeface="Arial" panose="020B0604020202020204" pitchFamily="34" charset="0"/>
              <a:buChar char="•"/>
              <a:defRPr/>
            </a:pPr>
            <a:r>
              <a:rPr lang="en-US" sz="2100" b="1">
                <a:solidFill>
                  <a:srgbClr val="455560"/>
                </a:solidFill>
                <a:latin typeface="Futura Cyrillic Book" panose="020B0502020204020303" pitchFamily="34" charset="0"/>
                <a:cs typeface="Calibri" panose="020F0502020204030204" pitchFamily="34" charset="0"/>
              </a:rPr>
              <a:t>Questions about WiMEF programs or events - </a:t>
            </a:r>
            <a:r>
              <a:rPr lang="fr-FR" sz="2100" b="1">
                <a:solidFill>
                  <a:srgbClr val="455560"/>
                </a:solidFill>
                <a:latin typeface="Futura Cyrillic Book" panose="020B0502020204020303" pitchFamily="34" charset="0"/>
                <a:cs typeface="Calibri" panose="020F0502020204030204" pitchFamily="34" charset="0"/>
                <a:hlinkClick r:id="rId8"/>
              </a:rPr>
              <a:t>alesnansky@womeninmfg.org</a:t>
            </a:r>
            <a:endParaRPr lang="en-US" sz="2100" b="1">
              <a:solidFill>
                <a:srgbClr val="455560"/>
              </a:solidFill>
              <a:latin typeface="Futura Cyrillic Book" panose="020B0502020204020303" pitchFamily="34" charset="0"/>
              <a:cs typeface="Calibri" panose="020F0502020204030204" pitchFamily="34" charset="0"/>
            </a:endParaRPr>
          </a:p>
          <a:p>
            <a:pPr marL="19050" marR="46673" defTabSz="1371600">
              <a:lnSpc>
                <a:spcPct val="150000"/>
              </a:lnSpc>
              <a:spcBef>
                <a:spcPts val="150"/>
              </a:spcBef>
              <a:defRPr/>
            </a:pPr>
            <a:endParaRPr lang="fr-FR" sz="2100" b="1">
              <a:solidFill>
                <a:srgbClr val="455560"/>
              </a:solidFill>
              <a:latin typeface="Futura Cyrillic Book" panose="020B0502020204020303" pitchFamily="34" charset="0"/>
              <a:cs typeface="Calibri" panose="020F0502020204030204" pitchFamily="34" charset="0"/>
            </a:endParaRPr>
          </a:p>
        </p:txBody>
      </p:sp>
    </p:spTree>
    <p:extLst>
      <p:ext uri="{BB962C8B-B14F-4D97-AF65-F5344CB8AC3E}">
        <p14:creationId xmlns:p14="http://schemas.microsoft.com/office/powerpoint/2010/main" val="398653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5231C9-C743-8F4C-7BE1-7E7416BB550F}"/>
              </a:ext>
            </a:extLst>
          </p:cNvPr>
          <p:cNvSpPr/>
          <p:nvPr/>
        </p:nvSpPr>
        <p:spPr>
          <a:xfrm>
            <a:off x="8181474" y="-127001"/>
            <a:ext cx="10106526" cy="10287001"/>
          </a:xfrm>
          <a:prstGeom prst="rect">
            <a:avLst/>
          </a:prstGeom>
          <a:solidFill>
            <a:srgbClr val="4555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457200" y="228600"/>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MEMBERSHIP UPDATES</a:t>
            </a:r>
            <a:endParaRPr lang="en-US" sz="5100" b="1">
              <a:solidFill>
                <a:srgbClr val="B3BC35"/>
              </a:solidFill>
              <a:latin typeface="Futura Cyrillic Book" panose="020B0502020204020303" pitchFamily="34" charset="0"/>
            </a:endParaRPr>
          </a:p>
        </p:txBody>
      </p:sp>
      <p:sp>
        <p:nvSpPr>
          <p:cNvPr id="6" name="object 6">
            <a:extLst>
              <a:ext uri="{FF2B5EF4-FFF2-40B4-BE49-F238E27FC236}">
                <a16:creationId xmlns:a16="http://schemas.microsoft.com/office/drawing/2014/main" id="{83F4052A-6662-C709-81C5-0F840EEF650B}"/>
              </a:ext>
            </a:extLst>
          </p:cNvPr>
          <p:cNvSpPr txBox="1"/>
          <p:nvPr/>
        </p:nvSpPr>
        <p:spPr>
          <a:xfrm>
            <a:off x="457200" y="1148467"/>
            <a:ext cx="7325389" cy="9588330"/>
          </a:xfrm>
          <a:prstGeom prst="rect">
            <a:avLst/>
          </a:prstGeom>
        </p:spPr>
        <p:txBody>
          <a:bodyPr vert="horz" wrap="square" lIns="0" tIns="19050" rIns="0" bIns="0" rtlCol="0" anchor="t">
            <a:spAutoFit/>
          </a:bodyPr>
          <a:lstStyle/>
          <a:p>
            <a:pPr marL="19050" marR="46355" algn="ctr" defTabSz="1371600">
              <a:spcBef>
                <a:spcPts val="150"/>
              </a:spcBef>
              <a:defRPr/>
            </a:pPr>
            <a:r>
              <a:rPr lang="en-US" sz="8000" b="1">
                <a:solidFill>
                  <a:srgbClr val="B3BC35"/>
                </a:solidFill>
                <a:latin typeface="Futura Cyrillic Book"/>
                <a:cs typeface="Futura"/>
              </a:rPr>
              <a:t>34,268</a:t>
            </a:r>
            <a:endParaRPr lang="en-US">
              <a:latin typeface="Futura Cyrillic Book"/>
              <a:cs typeface="Futura"/>
            </a:endParaRPr>
          </a:p>
          <a:p>
            <a:pPr marL="19050" marR="46355" algn="ctr" defTabSz="1371600">
              <a:spcBef>
                <a:spcPts val="150"/>
              </a:spcBef>
              <a:defRPr/>
            </a:pPr>
            <a:r>
              <a:rPr lang="en-US" sz="4800" b="1">
                <a:solidFill>
                  <a:srgbClr val="455560"/>
                </a:solidFill>
                <a:latin typeface="Futura Cyrillic Book"/>
              </a:rPr>
              <a:t>Individual Members</a:t>
            </a:r>
            <a:br>
              <a:rPr lang="en-US" sz="4800" b="1">
                <a:latin typeface="Futura Cyrillic Book" panose="020B0502020204020303" pitchFamily="34" charset="0"/>
              </a:rPr>
            </a:br>
            <a:endParaRPr lang="en-US" sz="2400" b="1" i="1">
              <a:solidFill>
                <a:srgbClr val="455560"/>
              </a:solidFill>
              <a:highlight>
                <a:srgbClr val="FFFF00"/>
              </a:highlight>
              <a:latin typeface="Futura Cyrillic Book"/>
            </a:endParaRPr>
          </a:p>
          <a:p>
            <a:pPr marL="476250" marR="46355" lvl="1" defTabSz="1371600">
              <a:spcBef>
                <a:spcPts val="150"/>
              </a:spcBef>
              <a:defRPr/>
            </a:pPr>
            <a:endParaRPr lang="en-US" sz="1600" b="1">
              <a:solidFill>
                <a:srgbClr val="455560"/>
              </a:solidFill>
              <a:highlight>
                <a:srgbClr val="FFFF00"/>
              </a:highlight>
              <a:latin typeface="Futura Cyrillic Book" panose="020B0502020204020303" pitchFamily="34" charset="0"/>
            </a:endParaRPr>
          </a:p>
          <a:p>
            <a:pPr marL="1133475" marR="46355" lvl="1" indent="-428625" defTabSz="1371600">
              <a:spcBef>
                <a:spcPts val="150"/>
              </a:spcBef>
              <a:buFont typeface="Arial" panose="020B0604020202020204" pitchFamily="34" charset="0"/>
              <a:buChar char="•"/>
              <a:defRPr/>
            </a:pPr>
            <a:r>
              <a:rPr lang="en-US" sz="3200" b="1">
                <a:solidFill>
                  <a:srgbClr val="455560"/>
                </a:solidFill>
                <a:latin typeface="Futura Cyrillic Book"/>
              </a:rPr>
              <a:t>32,814 Corporate Professionals</a:t>
            </a:r>
            <a:br>
              <a:rPr lang="en-US" sz="3200" b="1">
                <a:latin typeface="Futura Cyrillic Book" panose="020B0502020204020303" pitchFamily="34" charset="0"/>
              </a:rPr>
            </a:br>
            <a:r>
              <a:rPr lang="en-US" sz="2400" b="1" i="1">
                <a:solidFill>
                  <a:srgbClr val="455560"/>
                </a:solidFill>
                <a:latin typeface="Futura Cyrillic Book"/>
              </a:rPr>
              <a:t>(employees of Corporate member companies)</a:t>
            </a:r>
          </a:p>
          <a:p>
            <a:pPr marL="1133475" marR="46355" lvl="1" indent="-428625" defTabSz="1371600">
              <a:lnSpc>
                <a:spcPct val="150000"/>
              </a:lnSpc>
              <a:spcBef>
                <a:spcPts val="150"/>
              </a:spcBef>
              <a:buFont typeface="Arial" panose="020B0604020202020204" pitchFamily="34" charset="0"/>
              <a:buChar char="•"/>
              <a:defRPr/>
            </a:pPr>
            <a:r>
              <a:rPr lang="en-US" sz="3200" b="1">
                <a:solidFill>
                  <a:srgbClr val="455560"/>
                </a:solidFill>
                <a:latin typeface="Futura Cyrillic Book"/>
              </a:rPr>
              <a:t>1,181 Individual Professionals</a:t>
            </a:r>
            <a:endParaRPr lang="en-US" sz="2400" b="1" i="1">
              <a:solidFill>
                <a:srgbClr val="455560"/>
              </a:solidFill>
              <a:latin typeface="Futura Cyrillic Book"/>
            </a:endParaRPr>
          </a:p>
          <a:p>
            <a:pPr marL="1133475" marR="46355" lvl="1" indent="-428625" defTabSz="1371600">
              <a:lnSpc>
                <a:spcPct val="150000"/>
              </a:lnSpc>
              <a:spcBef>
                <a:spcPts val="150"/>
              </a:spcBef>
              <a:buFont typeface="Arial" panose="020B0604020202020204" pitchFamily="34" charset="0"/>
              <a:buChar char="•"/>
              <a:defRPr/>
            </a:pPr>
            <a:r>
              <a:rPr lang="en-US" sz="3200" b="1">
                <a:solidFill>
                  <a:srgbClr val="455560"/>
                </a:solidFill>
                <a:latin typeface="Futura Cyrillic Book"/>
              </a:rPr>
              <a:t>92 Professional Plus </a:t>
            </a:r>
            <a:endParaRPr lang="en-US" sz="2400" b="1" i="1">
              <a:solidFill>
                <a:srgbClr val="455560"/>
              </a:solidFill>
              <a:latin typeface="Futura Cyrillic Book"/>
            </a:endParaRPr>
          </a:p>
          <a:p>
            <a:pPr marL="1133475" marR="46355" lvl="1" indent="-428625">
              <a:lnSpc>
                <a:spcPct val="150000"/>
              </a:lnSpc>
              <a:spcBef>
                <a:spcPts val="150"/>
              </a:spcBef>
              <a:buFont typeface="Arial" panose="020B0604020202020204" pitchFamily="34" charset="0"/>
              <a:buChar char="•"/>
              <a:defRPr/>
            </a:pPr>
            <a:r>
              <a:rPr lang="en-US" sz="3200" b="1">
                <a:solidFill>
                  <a:srgbClr val="455560"/>
                </a:solidFill>
                <a:latin typeface="Futura Cyrillic Book"/>
              </a:rPr>
              <a:t>87 </a:t>
            </a:r>
            <a:r>
              <a:rPr lang="en-US" sz="3200" b="1" err="1">
                <a:solidFill>
                  <a:srgbClr val="455560"/>
                </a:solidFill>
                <a:latin typeface="Futura Cyrillic Book"/>
              </a:rPr>
              <a:t>WiM</a:t>
            </a:r>
            <a:r>
              <a:rPr lang="en-US" sz="3200" b="1">
                <a:solidFill>
                  <a:srgbClr val="455560"/>
                </a:solidFill>
                <a:latin typeface="Futura Cyrillic Book"/>
              </a:rPr>
              <a:t> Professional + AME</a:t>
            </a:r>
            <a:endParaRPr lang="en-US" sz="2400" b="1" i="1">
              <a:solidFill>
                <a:srgbClr val="455560"/>
              </a:solidFill>
              <a:latin typeface="Futura Cyrillic Book"/>
            </a:endParaRPr>
          </a:p>
          <a:p>
            <a:pPr marL="1133475" marR="46355" lvl="1" indent="-428625" defTabSz="1371600">
              <a:lnSpc>
                <a:spcPct val="150000"/>
              </a:lnSpc>
              <a:spcBef>
                <a:spcPts val="150"/>
              </a:spcBef>
              <a:buFont typeface="Arial" panose="020B0604020202020204" pitchFamily="34" charset="0"/>
              <a:buChar char="•"/>
              <a:defRPr/>
            </a:pPr>
            <a:r>
              <a:rPr lang="en-US" sz="3200" b="1">
                <a:solidFill>
                  <a:srgbClr val="455560"/>
                </a:solidFill>
                <a:latin typeface="Futura Cyrillic Book"/>
              </a:rPr>
              <a:t>10 </a:t>
            </a:r>
            <a:r>
              <a:rPr lang="en-US" sz="3200" b="1" err="1">
                <a:solidFill>
                  <a:srgbClr val="455560"/>
                </a:solidFill>
                <a:latin typeface="Futura Cyrillic Book"/>
              </a:rPr>
              <a:t>WiM</a:t>
            </a:r>
            <a:r>
              <a:rPr lang="en-US" sz="3200" b="1">
                <a:solidFill>
                  <a:srgbClr val="455560"/>
                </a:solidFill>
                <a:latin typeface="Futura Cyrillic Book"/>
              </a:rPr>
              <a:t> Professional + SME</a:t>
            </a:r>
            <a:endParaRPr lang="en-US" sz="2400" b="1" i="1">
              <a:solidFill>
                <a:srgbClr val="455560"/>
              </a:solidFill>
              <a:latin typeface="Futura Cyrillic Book"/>
            </a:endParaRPr>
          </a:p>
          <a:p>
            <a:pPr marL="1133475" marR="46355" lvl="1" indent="-428625" defTabSz="1371600">
              <a:lnSpc>
                <a:spcPct val="150000"/>
              </a:lnSpc>
              <a:spcBef>
                <a:spcPts val="150"/>
              </a:spcBef>
              <a:buFont typeface="Arial" panose="020B0604020202020204" pitchFamily="34" charset="0"/>
              <a:buChar char="•"/>
              <a:defRPr/>
            </a:pPr>
            <a:r>
              <a:rPr lang="en-US" sz="3200" b="1">
                <a:solidFill>
                  <a:srgbClr val="455560"/>
                </a:solidFill>
                <a:latin typeface="Futura Cyrillic Book"/>
              </a:rPr>
              <a:t>68 </a:t>
            </a:r>
            <a:r>
              <a:rPr lang="en-US" sz="3200" b="1" err="1">
                <a:solidFill>
                  <a:srgbClr val="455560"/>
                </a:solidFill>
                <a:latin typeface="Futura Cyrillic Book"/>
              </a:rPr>
              <a:t>WiM</a:t>
            </a:r>
            <a:r>
              <a:rPr lang="en-US" sz="3200" b="1">
                <a:solidFill>
                  <a:srgbClr val="455560"/>
                </a:solidFill>
                <a:latin typeface="Futura Cyrillic Book"/>
              </a:rPr>
              <a:t> Student</a:t>
            </a:r>
            <a:endParaRPr lang="en-US" sz="2400" b="1" i="1">
              <a:solidFill>
                <a:srgbClr val="455560"/>
              </a:solidFill>
              <a:latin typeface="Futura Cyrillic Book"/>
            </a:endParaRPr>
          </a:p>
          <a:p>
            <a:pPr marL="1133475" marR="46355" lvl="1" indent="-428625" defTabSz="1371600">
              <a:lnSpc>
                <a:spcPct val="150000"/>
              </a:lnSpc>
              <a:spcBef>
                <a:spcPts val="150"/>
              </a:spcBef>
              <a:buFont typeface="Arial" panose="020B0604020202020204" pitchFamily="34" charset="0"/>
              <a:buChar char="•"/>
              <a:defRPr/>
            </a:pPr>
            <a:r>
              <a:rPr lang="en-US" sz="3200" b="1">
                <a:solidFill>
                  <a:srgbClr val="455560"/>
                </a:solidFill>
                <a:latin typeface="Futura Cyrillic Book"/>
              </a:rPr>
              <a:t>1 </a:t>
            </a:r>
            <a:r>
              <a:rPr lang="en-US" sz="3200" b="1" err="1">
                <a:solidFill>
                  <a:srgbClr val="455560"/>
                </a:solidFill>
                <a:latin typeface="Futura Cyrillic Book"/>
              </a:rPr>
              <a:t>WiM</a:t>
            </a:r>
            <a:r>
              <a:rPr lang="en-US" sz="3200" b="1">
                <a:solidFill>
                  <a:srgbClr val="455560"/>
                </a:solidFill>
                <a:latin typeface="Futura Cyrillic Book"/>
              </a:rPr>
              <a:t> Student + SME</a:t>
            </a:r>
          </a:p>
          <a:p>
            <a:pPr marL="1133475" marR="46355" lvl="1" indent="-428625" algn="l" defTabSz="1371600" rtl="0" eaLnBrk="1" fontAlgn="auto" latinLnBrk="0" hangingPunct="1">
              <a:lnSpc>
                <a:spcPct val="150000"/>
              </a:lnSpc>
              <a:spcBef>
                <a:spcPts val="150"/>
              </a:spcBef>
              <a:spcAft>
                <a:spcPts val="0"/>
              </a:spcAft>
              <a:buClrTx/>
              <a:buSzTx/>
              <a:buFont typeface="Arial" panose="020B0604020202020204" pitchFamily="34" charset="0"/>
              <a:buChar char="•"/>
              <a:tabLst/>
              <a:defRPr/>
            </a:pPr>
            <a:r>
              <a:rPr lang="en-US" sz="3200" b="1">
                <a:solidFill>
                  <a:srgbClr val="455560"/>
                </a:solidFill>
                <a:latin typeface="Futura Cyrillic Book"/>
              </a:rPr>
              <a:t>15 Retired</a:t>
            </a:r>
            <a:endParaRPr lang="en-US" sz="3200" b="1" i="0" u="none" strike="noStrike" kern="1200" cap="none" spc="0" normalizeH="0" baseline="0" noProof="0">
              <a:ln>
                <a:noFill/>
              </a:ln>
              <a:solidFill>
                <a:srgbClr val="455560"/>
              </a:solidFill>
              <a:effectLst/>
              <a:uLnTx/>
              <a:uFillTx/>
              <a:latin typeface="Futura Cyrillic Book"/>
            </a:endParaRPr>
          </a:p>
          <a:p>
            <a:pPr marL="1133475" marR="46355" lvl="1" indent="-428625" defTabSz="1371600">
              <a:lnSpc>
                <a:spcPct val="150000"/>
              </a:lnSpc>
              <a:spcBef>
                <a:spcPts val="150"/>
              </a:spcBef>
              <a:buFont typeface="Arial" panose="020B0604020202020204" pitchFamily="34" charset="0"/>
              <a:buChar char="•"/>
              <a:defRPr/>
            </a:pPr>
            <a:endParaRPr lang="en-US" sz="3200" b="1" i="1">
              <a:solidFill>
                <a:srgbClr val="455560"/>
              </a:solidFill>
              <a:latin typeface="Futura Cyrillic Book" panose="020B0502020204020303" pitchFamily="34" charset="0"/>
            </a:endParaRPr>
          </a:p>
        </p:txBody>
      </p:sp>
      <p:sp>
        <p:nvSpPr>
          <p:cNvPr id="4" name="TextBox 3">
            <a:extLst>
              <a:ext uri="{FF2B5EF4-FFF2-40B4-BE49-F238E27FC236}">
                <a16:creationId xmlns:a16="http://schemas.microsoft.com/office/drawing/2014/main" id="{AC933611-18F2-3A96-69A2-7B6FC8533DFF}"/>
              </a:ext>
            </a:extLst>
          </p:cNvPr>
          <p:cNvSpPr txBox="1"/>
          <p:nvPr/>
        </p:nvSpPr>
        <p:spPr>
          <a:xfrm>
            <a:off x="8659451" y="-279774"/>
            <a:ext cx="8942749" cy="3293209"/>
          </a:xfrm>
          <a:prstGeom prst="rect">
            <a:avLst/>
          </a:prstGeom>
          <a:noFill/>
        </p:spPr>
        <p:txBody>
          <a:bodyPr wrap="square" lIns="91440" tIns="45720" rIns="91440" bIns="45720" anchor="t">
            <a:spAutoFit/>
          </a:bodyPr>
          <a:lstStyle/>
          <a:p>
            <a:endParaRPr lang="en-US" sz="2800" b="1">
              <a:solidFill>
                <a:schemeClr val="bg1"/>
              </a:solidFill>
              <a:latin typeface="Futura Cyrillic Book" panose="020B0502020204020303" pitchFamily="34" charset="0"/>
            </a:endParaRPr>
          </a:p>
          <a:p>
            <a:pPr algn="ctr"/>
            <a:r>
              <a:rPr lang="en-US" sz="4000" b="1">
                <a:solidFill>
                  <a:schemeClr val="bg1"/>
                </a:solidFill>
                <a:latin typeface="Futura Cyrillic Book"/>
              </a:rPr>
              <a:t>551 Corporate Members</a:t>
            </a:r>
          </a:p>
          <a:p>
            <a:pPr algn="ctr"/>
            <a:endParaRPr lang="en-US" sz="2800" b="1">
              <a:solidFill>
                <a:schemeClr val="bg1"/>
              </a:solidFill>
              <a:latin typeface="Futura Cyrillic Book" panose="020B0502020204020303" pitchFamily="34" charset="0"/>
            </a:endParaRPr>
          </a:p>
          <a:p>
            <a:pPr algn="ctr"/>
            <a:r>
              <a:rPr lang="en-US" sz="2800" b="1">
                <a:solidFill>
                  <a:schemeClr val="bg1"/>
                </a:solidFill>
                <a:latin typeface="Futura Cyrillic Book"/>
              </a:rPr>
              <a:t>Newest corporate members since June 1, 2025. </a:t>
            </a:r>
          </a:p>
          <a:p>
            <a:pPr algn="ctr"/>
            <a:r>
              <a:rPr lang="en-US" sz="2800" b="1">
                <a:solidFill>
                  <a:schemeClr val="bg1"/>
                </a:solidFill>
                <a:latin typeface="Futura Cyrillic Book"/>
              </a:rPr>
              <a:t>Review your latest chapter roster to welcome new members from these companies!</a:t>
            </a:r>
          </a:p>
          <a:p>
            <a:endParaRPr lang="en-US" sz="2800" b="1">
              <a:solidFill>
                <a:schemeClr val="bg1"/>
              </a:solidFill>
              <a:latin typeface="Futura Cyrillic Book" panose="020B0502020204020303" pitchFamily="34" charset="0"/>
            </a:endParaRPr>
          </a:p>
        </p:txBody>
      </p:sp>
      <p:sp>
        <p:nvSpPr>
          <p:cNvPr id="8" name="TextBox 7">
            <a:extLst>
              <a:ext uri="{FF2B5EF4-FFF2-40B4-BE49-F238E27FC236}">
                <a16:creationId xmlns:a16="http://schemas.microsoft.com/office/drawing/2014/main" id="{3D63F1AB-12E2-1BA7-AF17-821C508C1481}"/>
              </a:ext>
            </a:extLst>
          </p:cNvPr>
          <p:cNvSpPr txBox="1"/>
          <p:nvPr/>
        </p:nvSpPr>
        <p:spPr>
          <a:xfrm>
            <a:off x="8181474" y="9659199"/>
            <a:ext cx="10106526" cy="627801"/>
          </a:xfrm>
          <a:prstGeom prst="rect">
            <a:avLst/>
          </a:prstGeom>
          <a:solidFill>
            <a:srgbClr val="B3BC35"/>
          </a:solidFill>
        </p:spPr>
        <p:txBody>
          <a:bodyPr wrap="square">
            <a:spAutoFit/>
          </a:bodyPr>
          <a:lstStyle/>
          <a:p>
            <a:pPr marL="0" algn="ctr" rtl="0" eaLnBrk="1" fontAlgn="b" latinLnBrk="0" hangingPunct="1">
              <a:lnSpc>
                <a:spcPct val="150000"/>
              </a:lnSpc>
              <a:spcBef>
                <a:spcPts val="0"/>
              </a:spcBef>
              <a:spcAft>
                <a:spcPts val="0"/>
              </a:spcAft>
            </a:pPr>
            <a:r>
              <a:rPr lang="en-US" sz="2800" b="1" i="0" u="none" strike="noStrike" kern="1200">
                <a:solidFill>
                  <a:srgbClr val="455560"/>
                </a:solidFill>
                <a:effectLst/>
                <a:highlight>
                  <a:srgbClr val="B3BC35"/>
                </a:highlight>
                <a:latin typeface="Futura Cyrillic Book" panose="020B0502020204020303" pitchFamily="34" charset="0"/>
              </a:rPr>
              <a:t>Sen</a:t>
            </a:r>
            <a:r>
              <a:rPr lang="en-US" sz="2800" b="1">
                <a:solidFill>
                  <a:srgbClr val="455560"/>
                </a:solidFill>
                <a:highlight>
                  <a:srgbClr val="B3BC35"/>
                </a:highlight>
                <a:latin typeface="Futura Cyrillic Book" panose="020B0502020204020303" pitchFamily="34" charset="0"/>
              </a:rPr>
              <a:t>d all new member leads to membership@womeninmfg.org</a:t>
            </a:r>
            <a:endParaRPr lang="en-US" sz="2800" b="1" i="0" u="none" strike="noStrike" kern="1200">
              <a:solidFill>
                <a:srgbClr val="455560"/>
              </a:solidFill>
              <a:effectLst/>
              <a:highlight>
                <a:srgbClr val="B3BC35"/>
              </a:highlight>
              <a:latin typeface="Futura Cyrillic Book" panose="020B0502020204020303" pitchFamily="34" charset="0"/>
            </a:endParaRPr>
          </a:p>
        </p:txBody>
      </p:sp>
      <p:graphicFrame>
        <p:nvGraphicFramePr>
          <p:cNvPr id="3" name="Table 2">
            <a:extLst>
              <a:ext uri="{FF2B5EF4-FFF2-40B4-BE49-F238E27FC236}">
                <a16:creationId xmlns:a16="http://schemas.microsoft.com/office/drawing/2014/main" id="{991A7D79-EC30-C149-F723-E8801F317393}"/>
              </a:ext>
            </a:extLst>
          </p:cNvPr>
          <p:cNvGraphicFramePr>
            <a:graphicFrameLocks noGrp="1"/>
          </p:cNvGraphicFramePr>
          <p:nvPr>
            <p:extLst>
              <p:ext uri="{D42A27DB-BD31-4B8C-83A1-F6EECF244321}">
                <p14:modId xmlns:p14="http://schemas.microsoft.com/office/powerpoint/2010/main" val="320163527"/>
              </p:ext>
            </p:extLst>
          </p:nvPr>
        </p:nvGraphicFramePr>
        <p:xfrm>
          <a:off x="8660423" y="2740269"/>
          <a:ext cx="9096520" cy="5974080"/>
        </p:xfrm>
        <a:graphic>
          <a:graphicData uri="http://schemas.openxmlformats.org/drawingml/2006/table">
            <a:tbl>
              <a:tblPr bandRow="1">
                <a:tableStyleId>{5C22544A-7EE6-4342-B048-85BDC9FD1C3A}</a:tableStyleId>
              </a:tblPr>
              <a:tblGrid>
                <a:gridCol w="5929691">
                  <a:extLst>
                    <a:ext uri="{9D8B030D-6E8A-4147-A177-3AD203B41FA5}">
                      <a16:colId xmlns:a16="http://schemas.microsoft.com/office/drawing/2014/main" val="1917293521"/>
                    </a:ext>
                  </a:extLst>
                </a:gridCol>
                <a:gridCol w="3166829">
                  <a:extLst>
                    <a:ext uri="{9D8B030D-6E8A-4147-A177-3AD203B41FA5}">
                      <a16:colId xmlns:a16="http://schemas.microsoft.com/office/drawing/2014/main" val="3481198226"/>
                    </a:ext>
                  </a:extLst>
                </a:gridCol>
              </a:tblGrid>
              <a:tr h="190500">
                <a:tc>
                  <a:txBody>
                    <a:bodyPr/>
                    <a:lstStyle/>
                    <a:p>
                      <a:pPr lvl="1">
                        <a:buNone/>
                      </a:pPr>
                      <a:r>
                        <a:rPr lang="en-US" sz="2800">
                          <a:solidFill>
                            <a:schemeClr val="bg1"/>
                          </a:solidFill>
                          <a:effectLst/>
                          <a:latin typeface="Futura Cyrillic Book"/>
                        </a:rPr>
                        <a:t>Milwaukee Area Technical College</a:t>
                      </a:r>
                    </a:p>
                  </a:txBody>
                  <a:tcPr marL="0" marR="0" marT="0" marB="0" anchor="ctr">
                    <a:lnL>
                      <a:noFill/>
                    </a:lnL>
                    <a:lnR>
                      <a:noFill/>
                    </a:lnR>
                    <a:lnT>
                      <a:noFill/>
                    </a:lnT>
                    <a:lnB>
                      <a:noFill/>
                    </a:lnB>
                    <a:noFill/>
                  </a:tcPr>
                </a:tc>
                <a:tc>
                  <a:txBody>
                    <a:bodyPr/>
                    <a:lstStyle/>
                    <a:p>
                      <a:pPr lvl="1">
                        <a:buNone/>
                      </a:pPr>
                      <a:r>
                        <a:rPr lang="en-US" sz="2800">
                          <a:solidFill>
                            <a:schemeClr val="bg1"/>
                          </a:solidFill>
                          <a:effectLst/>
                          <a:latin typeface="Futura Cyrillic Book"/>
                        </a:rPr>
                        <a:t>Wisconsin</a:t>
                      </a:r>
                    </a:p>
                  </a:txBody>
                  <a:tcPr marL="0" marR="0" marT="0" marB="0" anchor="ctr">
                    <a:lnL>
                      <a:noFill/>
                    </a:lnL>
                    <a:lnR>
                      <a:noFill/>
                    </a:lnR>
                    <a:lnT>
                      <a:noFill/>
                    </a:lnT>
                    <a:lnB>
                      <a:noFill/>
                    </a:lnB>
                    <a:noFill/>
                  </a:tcPr>
                </a:tc>
                <a:extLst>
                  <a:ext uri="{0D108BD9-81ED-4DB2-BD59-A6C34878D82A}">
                    <a16:rowId xmlns:a16="http://schemas.microsoft.com/office/drawing/2014/main" val="180498664"/>
                  </a:ext>
                </a:extLst>
              </a:tr>
              <a:tr h="190500">
                <a:tc>
                  <a:txBody>
                    <a:bodyPr/>
                    <a:lstStyle/>
                    <a:p>
                      <a:pPr lvl="1">
                        <a:buNone/>
                      </a:pPr>
                      <a:r>
                        <a:rPr lang="en-US" sz="2800">
                          <a:solidFill>
                            <a:schemeClr val="bg1"/>
                          </a:solidFill>
                          <a:effectLst/>
                          <a:latin typeface="Futura Cyrillic Book"/>
                        </a:rPr>
                        <a:t>Adcom</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Ohio</a:t>
                      </a:r>
                    </a:p>
                  </a:txBody>
                  <a:tcPr marL="0" marR="0" marT="0" marB="0" anchor="ctr">
                    <a:lnL>
                      <a:noFill/>
                    </a:lnL>
                    <a:lnR>
                      <a:noFill/>
                    </a:lnR>
                    <a:lnT>
                      <a:noFill/>
                    </a:lnT>
                    <a:lnB>
                      <a:noFill/>
                    </a:lnB>
                    <a:noFill/>
                  </a:tcPr>
                </a:tc>
                <a:extLst>
                  <a:ext uri="{0D108BD9-81ED-4DB2-BD59-A6C34878D82A}">
                    <a16:rowId xmlns:a16="http://schemas.microsoft.com/office/drawing/2014/main" val="3416646648"/>
                  </a:ext>
                </a:extLst>
              </a:tr>
              <a:tr h="190500">
                <a:tc>
                  <a:txBody>
                    <a:bodyPr/>
                    <a:lstStyle/>
                    <a:p>
                      <a:pPr lvl="1">
                        <a:buNone/>
                      </a:pPr>
                      <a:r>
                        <a:rPr lang="en-US" sz="2800">
                          <a:solidFill>
                            <a:schemeClr val="bg1"/>
                          </a:solidFill>
                          <a:effectLst/>
                          <a:latin typeface="Futura Cyrillic Book"/>
                        </a:rPr>
                        <a:t>Axon</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Arizona</a:t>
                      </a:r>
                    </a:p>
                  </a:txBody>
                  <a:tcPr marL="0" marR="0" marT="0" marB="0" anchor="ctr">
                    <a:lnL>
                      <a:noFill/>
                    </a:lnL>
                    <a:lnR>
                      <a:noFill/>
                    </a:lnR>
                    <a:lnT>
                      <a:noFill/>
                    </a:lnT>
                    <a:lnB>
                      <a:noFill/>
                    </a:lnB>
                    <a:noFill/>
                  </a:tcPr>
                </a:tc>
                <a:extLst>
                  <a:ext uri="{0D108BD9-81ED-4DB2-BD59-A6C34878D82A}">
                    <a16:rowId xmlns:a16="http://schemas.microsoft.com/office/drawing/2014/main" val="3971808988"/>
                  </a:ext>
                </a:extLst>
              </a:tr>
              <a:tr h="190500">
                <a:tc>
                  <a:txBody>
                    <a:bodyPr/>
                    <a:lstStyle/>
                    <a:p>
                      <a:pPr lvl="1">
                        <a:buNone/>
                      </a:pPr>
                      <a:r>
                        <a:rPr lang="en-US" sz="2800">
                          <a:solidFill>
                            <a:schemeClr val="bg1"/>
                          </a:solidFill>
                          <a:effectLst/>
                          <a:latin typeface="Futura Cyrillic Book"/>
                        </a:rPr>
                        <a:t>Solidigm</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Oregon</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3188922890"/>
                  </a:ext>
                </a:extLst>
              </a:tr>
              <a:tr h="190500">
                <a:tc>
                  <a:txBody>
                    <a:bodyPr/>
                    <a:lstStyle/>
                    <a:p>
                      <a:pPr lvl="1">
                        <a:buNone/>
                      </a:pPr>
                      <a:r>
                        <a:rPr lang="en-US" sz="2800">
                          <a:solidFill>
                            <a:schemeClr val="bg1"/>
                          </a:solidFill>
                          <a:effectLst/>
                          <a:latin typeface="Futura Cyrillic Book"/>
                        </a:rPr>
                        <a:t>Airbus</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Alabama</a:t>
                      </a:r>
                    </a:p>
                  </a:txBody>
                  <a:tcPr marL="0" marR="0" marT="0" marB="0" anchor="ctr">
                    <a:lnL>
                      <a:noFill/>
                    </a:lnL>
                    <a:lnR>
                      <a:noFill/>
                    </a:lnR>
                    <a:lnT>
                      <a:noFill/>
                    </a:lnT>
                    <a:lnB>
                      <a:noFill/>
                    </a:lnB>
                    <a:noFill/>
                  </a:tcPr>
                </a:tc>
                <a:extLst>
                  <a:ext uri="{0D108BD9-81ED-4DB2-BD59-A6C34878D82A}">
                    <a16:rowId xmlns:a16="http://schemas.microsoft.com/office/drawing/2014/main" val="3256594927"/>
                  </a:ext>
                </a:extLst>
              </a:tr>
              <a:tr h="190500">
                <a:tc>
                  <a:txBody>
                    <a:bodyPr/>
                    <a:lstStyle/>
                    <a:p>
                      <a:pPr lvl="1">
                        <a:buNone/>
                      </a:pPr>
                      <a:r>
                        <a:rPr lang="en-US" sz="2800">
                          <a:solidFill>
                            <a:schemeClr val="bg1"/>
                          </a:solidFill>
                          <a:effectLst/>
                          <a:latin typeface="Futura Cyrillic Book"/>
                        </a:rPr>
                        <a:t>Strategic Exit Advisors</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Pennsylvania</a:t>
                      </a:r>
                    </a:p>
                  </a:txBody>
                  <a:tcPr marL="0" marR="0" marT="0" marB="0" anchor="ctr">
                    <a:lnL>
                      <a:noFill/>
                    </a:lnL>
                    <a:lnR>
                      <a:noFill/>
                    </a:lnR>
                    <a:lnT>
                      <a:noFill/>
                    </a:lnT>
                    <a:lnB>
                      <a:noFill/>
                    </a:lnB>
                    <a:noFill/>
                  </a:tcPr>
                </a:tc>
                <a:extLst>
                  <a:ext uri="{0D108BD9-81ED-4DB2-BD59-A6C34878D82A}">
                    <a16:rowId xmlns:a16="http://schemas.microsoft.com/office/drawing/2014/main" val="3766376568"/>
                  </a:ext>
                </a:extLst>
              </a:tr>
              <a:tr h="190500">
                <a:tc>
                  <a:txBody>
                    <a:bodyPr/>
                    <a:lstStyle/>
                    <a:p>
                      <a:pPr lvl="1">
                        <a:buNone/>
                      </a:pPr>
                      <a:r>
                        <a:rPr lang="en-US" sz="2800">
                          <a:solidFill>
                            <a:schemeClr val="bg1"/>
                          </a:solidFill>
                          <a:effectLst/>
                          <a:latin typeface="Futura Cyrillic Book"/>
                        </a:rPr>
                        <a:t>Watts Water Technologies</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Dublin, Ireland</a:t>
                      </a:r>
                    </a:p>
                  </a:txBody>
                  <a:tcPr marL="0" marR="0" marT="0" marB="0" anchor="ctr">
                    <a:lnL>
                      <a:noFill/>
                    </a:lnL>
                    <a:lnR>
                      <a:noFill/>
                    </a:lnR>
                    <a:lnT>
                      <a:noFill/>
                    </a:lnT>
                    <a:lnB>
                      <a:noFill/>
                    </a:lnB>
                    <a:noFill/>
                  </a:tcPr>
                </a:tc>
                <a:extLst>
                  <a:ext uri="{0D108BD9-81ED-4DB2-BD59-A6C34878D82A}">
                    <a16:rowId xmlns:a16="http://schemas.microsoft.com/office/drawing/2014/main" val="2288521590"/>
                  </a:ext>
                </a:extLst>
              </a:tr>
              <a:tr h="190500">
                <a:tc>
                  <a:txBody>
                    <a:bodyPr/>
                    <a:lstStyle/>
                    <a:p>
                      <a:pPr lvl="1">
                        <a:buNone/>
                      </a:pPr>
                      <a:r>
                        <a:rPr lang="en-US" sz="2800">
                          <a:solidFill>
                            <a:schemeClr val="bg1"/>
                          </a:solidFill>
                          <a:effectLst/>
                          <a:latin typeface="Futura Cyrillic Book"/>
                        </a:rPr>
                        <a:t>KFI Staffing</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Wisconsin</a:t>
                      </a:r>
                    </a:p>
                  </a:txBody>
                  <a:tcPr marL="0" marR="0" marT="0" marB="0" anchor="ctr">
                    <a:lnL>
                      <a:noFill/>
                    </a:lnL>
                    <a:lnR>
                      <a:noFill/>
                    </a:lnR>
                    <a:lnT>
                      <a:noFill/>
                    </a:lnT>
                    <a:lnB>
                      <a:noFill/>
                    </a:lnB>
                    <a:noFill/>
                  </a:tcPr>
                </a:tc>
                <a:extLst>
                  <a:ext uri="{0D108BD9-81ED-4DB2-BD59-A6C34878D82A}">
                    <a16:rowId xmlns:a16="http://schemas.microsoft.com/office/drawing/2014/main" val="11465020"/>
                  </a:ext>
                </a:extLst>
              </a:tr>
              <a:tr h="190500">
                <a:tc>
                  <a:txBody>
                    <a:bodyPr/>
                    <a:lstStyle/>
                    <a:p>
                      <a:pPr lvl="1">
                        <a:buNone/>
                      </a:pPr>
                      <a:r>
                        <a:rPr lang="en-US" sz="2800">
                          <a:solidFill>
                            <a:schemeClr val="bg1"/>
                          </a:solidFill>
                          <a:effectLst/>
                          <a:latin typeface="Futura Cyrillic Book"/>
                        </a:rPr>
                        <a:t>Workday Inc.</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California</a:t>
                      </a:r>
                    </a:p>
                  </a:txBody>
                  <a:tcPr marL="0" marR="0" marT="0" marB="0" anchor="ctr">
                    <a:lnL>
                      <a:noFill/>
                    </a:lnL>
                    <a:lnR>
                      <a:noFill/>
                    </a:lnR>
                    <a:lnT>
                      <a:noFill/>
                    </a:lnT>
                    <a:lnB>
                      <a:noFill/>
                    </a:lnB>
                    <a:noFill/>
                  </a:tcPr>
                </a:tc>
                <a:extLst>
                  <a:ext uri="{0D108BD9-81ED-4DB2-BD59-A6C34878D82A}">
                    <a16:rowId xmlns:a16="http://schemas.microsoft.com/office/drawing/2014/main" val="1456209223"/>
                  </a:ext>
                </a:extLst>
              </a:tr>
              <a:tr h="190500">
                <a:tc>
                  <a:txBody>
                    <a:bodyPr/>
                    <a:lstStyle/>
                    <a:p>
                      <a:pPr lvl="1">
                        <a:buNone/>
                      </a:pPr>
                      <a:r>
                        <a:rPr lang="en-US" sz="2800">
                          <a:solidFill>
                            <a:schemeClr val="bg1"/>
                          </a:solidFill>
                          <a:effectLst/>
                          <a:latin typeface="Futura Cyrillic Book"/>
                        </a:rPr>
                        <a:t>ITC Manufacturing</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Arizona</a:t>
                      </a:r>
                    </a:p>
                  </a:txBody>
                  <a:tcPr marL="0" marR="0" marT="0" marB="0" anchor="ctr">
                    <a:lnL>
                      <a:noFill/>
                    </a:lnL>
                    <a:lnR>
                      <a:noFill/>
                    </a:lnR>
                    <a:lnT>
                      <a:noFill/>
                    </a:lnT>
                    <a:lnB>
                      <a:noFill/>
                    </a:lnB>
                    <a:noFill/>
                  </a:tcPr>
                </a:tc>
                <a:extLst>
                  <a:ext uri="{0D108BD9-81ED-4DB2-BD59-A6C34878D82A}">
                    <a16:rowId xmlns:a16="http://schemas.microsoft.com/office/drawing/2014/main" val="3327263171"/>
                  </a:ext>
                </a:extLst>
              </a:tr>
              <a:tr h="190500">
                <a:tc>
                  <a:txBody>
                    <a:bodyPr/>
                    <a:lstStyle/>
                    <a:p>
                      <a:pPr lvl="1">
                        <a:buNone/>
                      </a:pPr>
                      <a:r>
                        <a:rPr lang="en-US" sz="2800">
                          <a:solidFill>
                            <a:schemeClr val="bg1"/>
                          </a:solidFill>
                          <a:effectLst/>
                          <a:latin typeface="Futura Cyrillic Book"/>
                        </a:rPr>
                        <a:t>Wausau Supply Company</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Wisconsin</a:t>
                      </a:r>
                    </a:p>
                  </a:txBody>
                  <a:tcPr marL="0" marR="0" marT="0" marB="0" anchor="ctr">
                    <a:lnL>
                      <a:noFill/>
                    </a:lnL>
                    <a:lnR>
                      <a:noFill/>
                    </a:lnR>
                    <a:lnT>
                      <a:noFill/>
                    </a:lnT>
                    <a:lnB>
                      <a:noFill/>
                    </a:lnB>
                    <a:noFill/>
                  </a:tcPr>
                </a:tc>
                <a:extLst>
                  <a:ext uri="{0D108BD9-81ED-4DB2-BD59-A6C34878D82A}">
                    <a16:rowId xmlns:a16="http://schemas.microsoft.com/office/drawing/2014/main" val="2668847491"/>
                  </a:ext>
                </a:extLst>
              </a:tr>
              <a:tr h="190500">
                <a:tc>
                  <a:txBody>
                    <a:bodyPr/>
                    <a:lstStyle/>
                    <a:p>
                      <a:pPr lvl="1">
                        <a:buNone/>
                      </a:pPr>
                      <a:r>
                        <a:rPr lang="en-US" sz="2800">
                          <a:solidFill>
                            <a:schemeClr val="bg1"/>
                          </a:solidFill>
                          <a:effectLst/>
                          <a:latin typeface="Futura Cyrillic Book"/>
                        </a:rPr>
                        <a:t>Belden</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Indiana</a:t>
                      </a:r>
                    </a:p>
                  </a:txBody>
                  <a:tcPr marL="0" marR="0" marT="0" marB="0" anchor="ctr">
                    <a:lnL>
                      <a:noFill/>
                    </a:lnL>
                    <a:lnR>
                      <a:noFill/>
                    </a:lnR>
                    <a:lnT>
                      <a:noFill/>
                    </a:lnT>
                    <a:lnB>
                      <a:noFill/>
                    </a:lnB>
                    <a:noFill/>
                  </a:tcPr>
                </a:tc>
                <a:extLst>
                  <a:ext uri="{0D108BD9-81ED-4DB2-BD59-A6C34878D82A}">
                    <a16:rowId xmlns:a16="http://schemas.microsoft.com/office/drawing/2014/main" val="3195102221"/>
                  </a:ext>
                </a:extLst>
              </a:tr>
              <a:tr h="190500">
                <a:tc>
                  <a:txBody>
                    <a:bodyPr/>
                    <a:lstStyle/>
                    <a:p>
                      <a:pPr lvl="1">
                        <a:buNone/>
                      </a:pPr>
                      <a:r>
                        <a:rPr lang="en-US" sz="2800">
                          <a:solidFill>
                            <a:schemeClr val="bg1"/>
                          </a:solidFill>
                          <a:effectLst/>
                          <a:latin typeface="Futura Cyrillic Book"/>
                        </a:rPr>
                        <a:t>Great Northern Laminations</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Wisconsin</a:t>
                      </a:r>
                    </a:p>
                  </a:txBody>
                  <a:tcPr marL="0" marR="0" marT="0" marB="0" anchor="ctr">
                    <a:lnL>
                      <a:noFill/>
                    </a:lnL>
                    <a:lnR>
                      <a:noFill/>
                    </a:lnR>
                    <a:lnT>
                      <a:noFill/>
                    </a:lnT>
                    <a:lnB>
                      <a:noFill/>
                    </a:lnB>
                    <a:noFill/>
                  </a:tcPr>
                </a:tc>
                <a:extLst>
                  <a:ext uri="{0D108BD9-81ED-4DB2-BD59-A6C34878D82A}">
                    <a16:rowId xmlns:a16="http://schemas.microsoft.com/office/drawing/2014/main" val="3370928793"/>
                  </a:ext>
                </a:extLst>
              </a:tr>
              <a:tr h="190500">
                <a:tc>
                  <a:txBody>
                    <a:bodyPr/>
                    <a:lstStyle/>
                    <a:p>
                      <a:pPr lvl="1">
                        <a:buNone/>
                      </a:pPr>
                      <a:r>
                        <a:rPr lang="en-US" sz="2800">
                          <a:solidFill>
                            <a:schemeClr val="bg1"/>
                          </a:solidFill>
                          <a:effectLst/>
                          <a:latin typeface="Futura Cyrillic Book"/>
                        </a:rPr>
                        <a:t>PPG</a:t>
                      </a:r>
                    </a:p>
                  </a:txBody>
                  <a:tcPr marL="0" marR="0" marT="0" marB="0" anchor="ctr">
                    <a:lnL>
                      <a:noFill/>
                    </a:lnL>
                    <a:lnR>
                      <a:noFill/>
                    </a:lnR>
                    <a:lnT>
                      <a:noFill/>
                    </a:lnT>
                    <a:lnB>
                      <a:noFill/>
                    </a:lnB>
                    <a:noFill/>
                  </a:tcPr>
                </a:tc>
                <a:tc>
                  <a:txBody>
                    <a:bodyPr/>
                    <a:lstStyle/>
                    <a:p>
                      <a:pPr lvl="1">
                        <a:buNone/>
                      </a:pPr>
                      <a:r>
                        <a:rPr lang="en-US" sz="2800">
                          <a:solidFill>
                            <a:schemeClr val="bg1"/>
                          </a:solidFill>
                          <a:latin typeface="Futura Cyrillic Book"/>
                        </a:rPr>
                        <a:t>Alabama</a:t>
                      </a:r>
                    </a:p>
                  </a:txBody>
                  <a:tcPr marL="0" marR="0" marT="0" marB="0" anchor="ctr">
                    <a:lnL>
                      <a:noFill/>
                    </a:lnL>
                    <a:lnR>
                      <a:noFill/>
                    </a:lnR>
                    <a:lnT>
                      <a:noFill/>
                    </a:lnT>
                    <a:lnB>
                      <a:noFill/>
                    </a:lnB>
                    <a:noFill/>
                  </a:tcPr>
                </a:tc>
                <a:extLst>
                  <a:ext uri="{0D108BD9-81ED-4DB2-BD59-A6C34878D82A}">
                    <a16:rowId xmlns:a16="http://schemas.microsoft.com/office/drawing/2014/main" val="1088067792"/>
                  </a:ext>
                </a:extLst>
              </a:tr>
            </a:tbl>
          </a:graphicData>
        </a:graphic>
      </p:graphicFrame>
    </p:spTree>
    <p:extLst>
      <p:ext uri="{BB962C8B-B14F-4D97-AF65-F5344CB8AC3E}">
        <p14:creationId xmlns:p14="http://schemas.microsoft.com/office/powerpoint/2010/main" val="25096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D5A8B-83A9-F143-D35D-F1ECE2348A2A}"/>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27048518-0FEC-3632-70C5-001CE0D3BB0C}"/>
              </a:ext>
            </a:extLst>
          </p:cNvPr>
          <p:cNvSpPr txBox="1">
            <a:spLocks noGrp="1"/>
          </p:cNvSpPr>
          <p:nvPr>
            <p:ph type="title"/>
          </p:nvPr>
        </p:nvSpPr>
        <p:spPr>
          <a:xfrm>
            <a:off x="457200" y="228600"/>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MEMBERSHIP UPDATES</a:t>
            </a:r>
            <a:endParaRPr lang="en-US" sz="5100" b="1">
              <a:solidFill>
                <a:srgbClr val="B3BC35"/>
              </a:solidFill>
              <a:latin typeface="Futura Cyrillic Book" panose="020B0502020204020303" pitchFamily="34" charset="0"/>
            </a:endParaRPr>
          </a:p>
        </p:txBody>
      </p:sp>
      <p:sp>
        <p:nvSpPr>
          <p:cNvPr id="8" name="TextBox 7">
            <a:extLst>
              <a:ext uri="{FF2B5EF4-FFF2-40B4-BE49-F238E27FC236}">
                <a16:creationId xmlns:a16="http://schemas.microsoft.com/office/drawing/2014/main" id="{26B3C8A8-7285-A52B-E2FF-3892EAB15036}"/>
              </a:ext>
            </a:extLst>
          </p:cNvPr>
          <p:cNvSpPr txBox="1"/>
          <p:nvPr/>
        </p:nvSpPr>
        <p:spPr>
          <a:xfrm>
            <a:off x="0" y="9659199"/>
            <a:ext cx="18288000" cy="627801"/>
          </a:xfrm>
          <a:prstGeom prst="rect">
            <a:avLst/>
          </a:prstGeom>
          <a:solidFill>
            <a:srgbClr val="B3BC35"/>
          </a:solidFill>
        </p:spPr>
        <p:txBody>
          <a:bodyPr wrap="square">
            <a:spAutoFit/>
          </a:bodyPr>
          <a:lstStyle/>
          <a:p>
            <a:pPr marL="0" algn="ctr" rtl="0" eaLnBrk="1" fontAlgn="b" latinLnBrk="0" hangingPunct="1">
              <a:lnSpc>
                <a:spcPct val="150000"/>
              </a:lnSpc>
              <a:spcBef>
                <a:spcPts val="0"/>
              </a:spcBef>
              <a:spcAft>
                <a:spcPts val="0"/>
              </a:spcAft>
            </a:pPr>
            <a:r>
              <a:rPr lang="en-US" sz="2800" b="1" i="0" u="none" strike="noStrike" kern="1200">
                <a:solidFill>
                  <a:srgbClr val="455560"/>
                </a:solidFill>
                <a:effectLst/>
                <a:highlight>
                  <a:srgbClr val="B3BC35"/>
                </a:highlight>
                <a:latin typeface="Futura Cyrillic Book" panose="020B0502020204020303" pitchFamily="34" charset="0"/>
              </a:rPr>
              <a:t>Questions? Email </a:t>
            </a:r>
            <a:r>
              <a:rPr lang="en-US" sz="2800" b="1">
                <a:solidFill>
                  <a:srgbClr val="455560"/>
                </a:solidFill>
                <a:highlight>
                  <a:srgbClr val="B3BC35"/>
                </a:highlight>
                <a:latin typeface="Futura Cyrillic Book" panose="020B0502020204020303" pitchFamily="34" charset="0"/>
              </a:rPr>
              <a:t>membership@womeninmfg.org</a:t>
            </a:r>
            <a:endParaRPr lang="en-US" sz="2800" b="1" i="0" u="none" strike="noStrike" kern="1200">
              <a:solidFill>
                <a:srgbClr val="455560"/>
              </a:solidFill>
              <a:effectLst/>
              <a:highlight>
                <a:srgbClr val="B3BC35"/>
              </a:highlight>
              <a:latin typeface="Futura Cyrillic Book" panose="020B0502020204020303" pitchFamily="34" charset="0"/>
            </a:endParaRPr>
          </a:p>
        </p:txBody>
      </p:sp>
      <p:sp>
        <p:nvSpPr>
          <p:cNvPr id="3" name="TextBox 2">
            <a:extLst>
              <a:ext uri="{FF2B5EF4-FFF2-40B4-BE49-F238E27FC236}">
                <a16:creationId xmlns:a16="http://schemas.microsoft.com/office/drawing/2014/main" id="{B08290BD-ADD4-3713-F6B5-A86728EBF343}"/>
              </a:ext>
            </a:extLst>
          </p:cNvPr>
          <p:cNvSpPr txBox="1"/>
          <p:nvPr/>
        </p:nvSpPr>
        <p:spPr>
          <a:xfrm>
            <a:off x="3302978" y="1471246"/>
            <a:ext cx="116673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465660"/>
                </a:solidFill>
                <a:latin typeface="Futura PT Bold"/>
                <a:ea typeface="Open Sans"/>
                <a:cs typeface="Open Sans"/>
              </a:rPr>
              <a:t>Share the </a:t>
            </a:r>
            <a:r>
              <a:rPr lang="en-US" sz="3600" b="1" err="1">
                <a:solidFill>
                  <a:srgbClr val="465660"/>
                </a:solidFill>
                <a:latin typeface="Futura PT Bold"/>
                <a:ea typeface="Open Sans"/>
                <a:cs typeface="Open Sans"/>
              </a:rPr>
              <a:t>WiM</a:t>
            </a:r>
            <a:r>
              <a:rPr lang="en-US" sz="3600" b="1">
                <a:solidFill>
                  <a:srgbClr val="465660"/>
                </a:solidFill>
                <a:latin typeface="Futura PT Bold"/>
                <a:ea typeface="Open Sans"/>
                <a:cs typeface="Open Sans"/>
              </a:rPr>
              <a:t> 15th Anniversary Video</a:t>
            </a:r>
          </a:p>
        </p:txBody>
      </p:sp>
      <p:pic>
        <p:nvPicPr>
          <p:cNvPr id="2" name="Online Media 1" title="WiM15YEARS 1">
            <a:hlinkClick r:id="" action="ppaction://media"/>
            <a:extLst>
              <a:ext uri="{FF2B5EF4-FFF2-40B4-BE49-F238E27FC236}">
                <a16:creationId xmlns:a16="http://schemas.microsoft.com/office/drawing/2014/main" id="{B88AE4BD-4722-CC77-522D-431DEBCBCCFA}"/>
              </a:ext>
            </a:extLst>
          </p:cNvPr>
          <p:cNvPicPr>
            <a:picLocks noRot="1" noChangeAspect="1"/>
          </p:cNvPicPr>
          <p:nvPr>
            <a:videoFile r:link="rId1"/>
          </p:nvPr>
        </p:nvPicPr>
        <p:blipFill>
          <a:blip r:embed="rId4"/>
          <a:stretch>
            <a:fillRect/>
          </a:stretch>
        </p:blipFill>
        <p:spPr>
          <a:xfrm>
            <a:off x="3138464" y="2418654"/>
            <a:ext cx="11998247" cy="6693109"/>
          </a:xfrm>
          <a:prstGeom prst="rect">
            <a:avLst/>
          </a:prstGeom>
        </p:spPr>
      </p:pic>
    </p:spTree>
    <p:extLst>
      <p:ext uri="{BB962C8B-B14F-4D97-AF65-F5344CB8AC3E}">
        <p14:creationId xmlns:p14="http://schemas.microsoft.com/office/powerpoint/2010/main" val="396305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42222-46DD-8610-C979-34E5E64E9825}"/>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888DEE30-580F-068E-8619-2F4A8CD3B955}"/>
              </a:ext>
            </a:extLst>
          </p:cNvPr>
          <p:cNvSpPr txBox="1">
            <a:spLocks noGrp="1"/>
          </p:cNvSpPr>
          <p:nvPr>
            <p:ph type="title"/>
          </p:nvPr>
        </p:nvSpPr>
        <p:spPr>
          <a:xfrm>
            <a:off x="457200" y="228600"/>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MEMBERSHIP UPDATES</a:t>
            </a:r>
            <a:endParaRPr lang="en-US" sz="5100" b="1">
              <a:solidFill>
                <a:srgbClr val="B3BC35"/>
              </a:solidFill>
              <a:latin typeface="Futura Cyrillic Book" panose="020B0502020204020303" pitchFamily="34" charset="0"/>
            </a:endParaRPr>
          </a:p>
        </p:txBody>
      </p:sp>
      <p:sp>
        <p:nvSpPr>
          <p:cNvPr id="8" name="TextBox 7">
            <a:extLst>
              <a:ext uri="{FF2B5EF4-FFF2-40B4-BE49-F238E27FC236}">
                <a16:creationId xmlns:a16="http://schemas.microsoft.com/office/drawing/2014/main" id="{8E52C4D9-F406-DB63-6173-757EFE0CDDB0}"/>
              </a:ext>
            </a:extLst>
          </p:cNvPr>
          <p:cNvSpPr txBox="1"/>
          <p:nvPr/>
        </p:nvSpPr>
        <p:spPr>
          <a:xfrm>
            <a:off x="0" y="9659199"/>
            <a:ext cx="18288000" cy="627801"/>
          </a:xfrm>
          <a:prstGeom prst="rect">
            <a:avLst/>
          </a:prstGeom>
          <a:solidFill>
            <a:srgbClr val="B3BC35"/>
          </a:solidFill>
        </p:spPr>
        <p:txBody>
          <a:bodyPr wrap="square">
            <a:spAutoFit/>
          </a:bodyPr>
          <a:lstStyle/>
          <a:p>
            <a:pPr marL="0" algn="ctr" rtl="0" eaLnBrk="1" fontAlgn="b" latinLnBrk="0" hangingPunct="1">
              <a:lnSpc>
                <a:spcPct val="150000"/>
              </a:lnSpc>
              <a:spcBef>
                <a:spcPts val="0"/>
              </a:spcBef>
              <a:spcAft>
                <a:spcPts val="0"/>
              </a:spcAft>
            </a:pPr>
            <a:r>
              <a:rPr lang="en-US" sz="2800" b="1" i="0" u="none" strike="noStrike" kern="1200">
                <a:solidFill>
                  <a:srgbClr val="455560"/>
                </a:solidFill>
                <a:effectLst/>
                <a:highlight>
                  <a:srgbClr val="B3BC35"/>
                </a:highlight>
                <a:latin typeface="Futura Cyrillic Book" panose="020B0502020204020303" pitchFamily="34" charset="0"/>
              </a:rPr>
              <a:t>Questions? Email </a:t>
            </a:r>
            <a:r>
              <a:rPr lang="en-US" sz="2800" b="1">
                <a:solidFill>
                  <a:srgbClr val="455560"/>
                </a:solidFill>
                <a:highlight>
                  <a:srgbClr val="B3BC35"/>
                </a:highlight>
                <a:latin typeface="Futura Cyrillic Book" panose="020B0502020204020303" pitchFamily="34" charset="0"/>
              </a:rPr>
              <a:t>membership@womeninmfg.org</a:t>
            </a:r>
            <a:endParaRPr lang="en-US" sz="2800" b="1" i="0" u="none" strike="noStrike" kern="1200">
              <a:solidFill>
                <a:srgbClr val="455560"/>
              </a:solidFill>
              <a:effectLst/>
              <a:highlight>
                <a:srgbClr val="B3BC35"/>
              </a:highlight>
              <a:latin typeface="Futura Cyrillic Book" panose="020B0502020204020303" pitchFamily="34" charset="0"/>
            </a:endParaRPr>
          </a:p>
        </p:txBody>
      </p:sp>
      <p:sp>
        <p:nvSpPr>
          <p:cNvPr id="5" name="TextBox 4">
            <a:extLst>
              <a:ext uri="{FF2B5EF4-FFF2-40B4-BE49-F238E27FC236}">
                <a16:creationId xmlns:a16="http://schemas.microsoft.com/office/drawing/2014/main" id="{6E587822-BB9D-F948-B0ED-0E775EC433E3}"/>
              </a:ext>
            </a:extLst>
          </p:cNvPr>
          <p:cNvSpPr txBox="1"/>
          <p:nvPr/>
        </p:nvSpPr>
        <p:spPr>
          <a:xfrm>
            <a:off x="3302978" y="1471246"/>
            <a:ext cx="116673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465660"/>
                </a:solidFill>
                <a:latin typeface="Futura PT Bold"/>
                <a:ea typeface="Open Sans"/>
                <a:cs typeface="Open Sans"/>
              </a:rPr>
              <a:t>Buy a </a:t>
            </a:r>
            <a:r>
              <a:rPr lang="en-US" sz="3600" b="1" err="1">
                <a:solidFill>
                  <a:srgbClr val="465660"/>
                </a:solidFill>
                <a:latin typeface="Futura PT Bold"/>
                <a:ea typeface="Open Sans"/>
                <a:cs typeface="Open Sans"/>
              </a:rPr>
              <a:t>WiM</a:t>
            </a:r>
            <a:r>
              <a:rPr lang="en-US" sz="3600" b="1">
                <a:solidFill>
                  <a:srgbClr val="465660"/>
                </a:solidFill>
                <a:latin typeface="Futura PT Bold"/>
                <a:ea typeface="Open Sans"/>
                <a:cs typeface="Open Sans"/>
              </a:rPr>
              <a:t> 15th Anniversary T-shirt</a:t>
            </a:r>
          </a:p>
        </p:txBody>
      </p:sp>
      <p:pic>
        <p:nvPicPr>
          <p:cNvPr id="3" name="Picture 2" descr="A person wearing a black shirt&#10;&#10;AI-generated content may be incorrect.">
            <a:extLst>
              <a:ext uri="{FF2B5EF4-FFF2-40B4-BE49-F238E27FC236}">
                <a16:creationId xmlns:a16="http://schemas.microsoft.com/office/drawing/2014/main" id="{61BEED8C-E5DF-6CCF-F26B-6C6D9733E956}"/>
              </a:ext>
            </a:extLst>
          </p:cNvPr>
          <p:cNvPicPr>
            <a:picLocks noChangeAspect="1"/>
          </p:cNvPicPr>
          <p:nvPr/>
        </p:nvPicPr>
        <p:blipFill>
          <a:blip r:embed="rId3"/>
          <a:stretch>
            <a:fillRect/>
          </a:stretch>
        </p:blipFill>
        <p:spPr>
          <a:xfrm>
            <a:off x="3508131" y="2566987"/>
            <a:ext cx="10773507" cy="6252063"/>
          </a:xfrm>
          <a:prstGeom prst="rect">
            <a:avLst/>
          </a:prstGeom>
        </p:spPr>
      </p:pic>
    </p:spTree>
    <p:extLst>
      <p:ext uri="{BB962C8B-B14F-4D97-AF65-F5344CB8AC3E}">
        <p14:creationId xmlns:p14="http://schemas.microsoft.com/office/powerpoint/2010/main" val="379556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96F1-8A37-93CF-4E16-2E0B15B6EB9D}"/>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42340C3D-C290-CA6D-EC5A-A3D868CF576D}"/>
              </a:ext>
            </a:extLst>
          </p:cNvPr>
          <p:cNvSpPr txBox="1">
            <a:spLocks noGrp="1"/>
          </p:cNvSpPr>
          <p:nvPr>
            <p:ph type="title"/>
          </p:nvPr>
        </p:nvSpPr>
        <p:spPr>
          <a:xfrm>
            <a:off x="457200" y="228600"/>
            <a:ext cx="16573500" cy="804066"/>
          </a:xfrm>
          <a:prstGeom prst="rect">
            <a:avLst/>
          </a:prstGeom>
        </p:spPr>
        <p:txBody>
          <a:bodyPr vert="horz" wrap="square" lIns="0" tIns="19050" rIns="0" bIns="0" rtlCol="0" anchor="ctr">
            <a:spAutoFit/>
          </a:bodyPr>
          <a:lstStyle/>
          <a:p>
            <a:pPr marL="19050" algn="l">
              <a:spcBef>
                <a:spcPts val="150"/>
              </a:spcBef>
            </a:pPr>
            <a:r>
              <a:rPr lang="en-US" sz="5100" b="1" spc="45">
                <a:solidFill>
                  <a:srgbClr val="B3BC35"/>
                </a:solidFill>
                <a:latin typeface="Futura Cyrillic Book" panose="020B0502020204020303" pitchFamily="34" charset="0"/>
              </a:rPr>
              <a:t>MEMBERSHIP UPDATES</a:t>
            </a:r>
            <a:endParaRPr lang="en-US" sz="5100" b="1">
              <a:solidFill>
                <a:srgbClr val="B3BC35"/>
              </a:solidFill>
              <a:latin typeface="Futura Cyrillic Book" panose="020B0502020204020303" pitchFamily="34" charset="0"/>
            </a:endParaRPr>
          </a:p>
        </p:txBody>
      </p:sp>
      <p:sp>
        <p:nvSpPr>
          <p:cNvPr id="8" name="TextBox 7">
            <a:extLst>
              <a:ext uri="{FF2B5EF4-FFF2-40B4-BE49-F238E27FC236}">
                <a16:creationId xmlns:a16="http://schemas.microsoft.com/office/drawing/2014/main" id="{36FA829B-1876-71C8-61F0-770190E6873D}"/>
              </a:ext>
            </a:extLst>
          </p:cNvPr>
          <p:cNvSpPr txBox="1"/>
          <p:nvPr/>
        </p:nvSpPr>
        <p:spPr>
          <a:xfrm>
            <a:off x="0" y="9659199"/>
            <a:ext cx="18288000" cy="627801"/>
          </a:xfrm>
          <a:prstGeom prst="rect">
            <a:avLst/>
          </a:prstGeom>
          <a:solidFill>
            <a:srgbClr val="B3BC35"/>
          </a:solidFill>
        </p:spPr>
        <p:txBody>
          <a:bodyPr wrap="square">
            <a:spAutoFit/>
          </a:bodyPr>
          <a:lstStyle/>
          <a:p>
            <a:pPr marL="0" algn="ctr" rtl="0" eaLnBrk="1" fontAlgn="b" latinLnBrk="0" hangingPunct="1">
              <a:lnSpc>
                <a:spcPct val="150000"/>
              </a:lnSpc>
              <a:spcBef>
                <a:spcPts val="0"/>
              </a:spcBef>
              <a:spcAft>
                <a:spcPts val="0"/>
              </a:spcAft>
            </a:pPr>
            <a:r>
              <a:rPr lang="en-US" sz="2800" b="1" i="0" u="none" strike="noStrike" kern="1200">
                <a:solidFill>
                  <a:srgbClr val="455560"/>
                </a:solidFill>
                <a:effectLst/>
                <a:highlight>
                  <a:srgbClr val="B3BC35"/>
                </a:highlight>
                <a:latin typeface="Futura Cyrillic Book" panose="020B0502020204020303" pitchFamily="34" charset="0"/>
              </a:rPr>
              <a:t>Questions? Email </a:t>
            </a:r>
            <a:r>
              <a:rPr lang="en-US" sz="2800" b="1">
                <a:solidFill>
                  <a:srgbClr val="455560"/>
                </a:solidFill>
                <a:highlight>
                  <a:srgbClr val="B3BC35"/>
                </a:highlight>
                <a:latin typeface="Futura Cyrillic Book" panose="020B0502020204020303" pitchFamily="34" charset="0"/>
              </a:rPr>
              <a:t>membership@womeninmfg.org</a:t>
            </a:r>
            <a:endParaRPr lang="en-US" sz="2800" b="1" i="0" u="none" strike="noStrike" kern="1200">
              <a:solidFill>
                <a:srgbClr val="455560"/>
              </a:solidFill>
              <a:effectLst/>
              <a:highlight>
                <a:srgbClr val="B3BC35"/>
              </a:highlight>
              <a:latin typeface="Futura Cyrillic Book" panose="020B0502020204020303" pitchFamily="34" charset="0"/>
            </a:endParaRPr>
          </a:p>
        </p:txBody>
      </p:sp>
      <p:pic>
        <p:nvPicPr>
          <p:cNvPr id="3" name="Picture 2" descr="A white and green sign with text&#10;&#10;AI-generated content may be incorrect.">
            <a:extLst>
              <a:ext uri="{FF2B5EF4-FFF2-40B4-BE49-F238E27FC236}">
                <a16:creationId xmlns:a16="http://schemas.microsoft.com/office/drawing/2014/main" id="{D2ECD242-E719-D94A-C3BC-C786E859A9CF}"/>
              </a:ext>
            </a:extLst>
          </p:cNvPr>
          <p:cNvPicPr>
            <a:picLocks noChangeAspect="1"/>
          </p:cNvPicPr>
          <p:nvPr/>
        </p:nvPicPr>
        <p:blipFill>
          <a:blip r:embed="rId3"/>
          <a:stretch>
            <a:fillRect/>
          </a:stretch>
        </p:blipFill>
        <p:spPr>
          <a:xfrm>
            <a:off x="2128603" y="1424690"/>
            <a:ext cx="13993318" cy="4664439"/>
          </a:xfrm>
          <a:prstGeom prst="rect">
            <a:avLst/>
          </a:prstGeom>
        </p:spPr>
      </p:pic>
      <p:pic>
        <p:nvPicPr>
          <p:cNvPr id="6" name="Picture 5" descr="A grey background with white text&#10;&#10;AI-generated content may be incorrect.">
            <a:extLst>
              <a:ext uri="{FF2B5EF4-FFF2-40B4-BE49-F238E27FC236}">
                <a16:creationId xmlns:a16="http://schemas.microsoft.com/office/drawing/2014/main" id="{FFF2AF08-A1E2-9038-217F-9A5C95E605C4}"/>
              </a:ext>
            </a:extLst>
          </p:cNvPr>
          <p:cNvPicPr>
            <a:picLocks noChangeAspect="1"/>
          </p:cNvPicPr>
          <p:nvPr/>
        </p:nvPicPr>
        <p:blipFill>
          <a:blip r:embed="rId4"/>
          <a:stretch>
            <a:fillRect/>
          </a:stretch>
        </p:blipFill>
        <p:spPr>
          <a:xfrm>
            <a:off x="2120640" y="6097796"/>
            <a:ext cx="13971768" cy="2663407"/>
          </a:xfrm>
          <a:prstGeom prst="rect">
            <a:avLst/>
          </a:prstGeom>
        </p:spPr>
      </p:pic>
    </p:spTree>
    <p:extLst>
      <p:ext uri="{BB962C8B-B14F-4D97-AF65-F5344CB8AC3E}">
        <p14:creationId xmlns:p14="http://schemas.microsoft.com/office/powerpoint/2010/main" val="417104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 y="0"/>
            <a:ext cx="18284190" cy="10287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sz="2700"/>
          </a:p>
        </p:txBody>
      </p:sp>
      <p:sp>
        <p:nvSpPr>
          <p:cNvPr id="3" name="object 3"/>
          <p:cNvSpPr/>
          <p:nvPr/>
        </p:nvSpPr>
        <p:spPr>
          <a:xfrm>
            <a:off x="11311051" y="5689849"/>
            <a:ext cx="717233" cy="4597718"/>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sz="2700"/>
          </a:p>
        </p:txBody>
      </p:sp>
      <p:sp>
        <p:nvSpPr>
          <p:cNvPr id="4" name="object 4"/>
          <p:cNvSpPr/>
          <p:nvPr/>
        </p:nvSpPr>
        <p:spPr>
          <a:xfrm>
            <a:off x="6096765" y="6293198"/>
            <a:ext cx="4974906" cy="3993833"/>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sz="2700"/>
          </a:p>
        </p:txBody>
      </p:sp>
      <p:sp>
        <p:nvSpPr>
          <p:cNvPr id="5" name="object 5"/>
          <p:cNvSpPr/>
          <p:nvPr/>
        </p:nvSpPr>
        <p:spPr>
          <a:xfrm>
            <a:off x="12377266" y="6949865"/>
            <a:ext cx="5906453" cy="333756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sz="2700"/>
          </a:p>
        </p:txBody>
      </p:sp>
      <p:sp>
        <p:nvSpPr>
          <p:cNvPr id="6" name="object 6"/>
          <p:cNvSpPr/>
          <p:nvPr/>
        </p:nvSpPr>
        <p:spPr>
          <a:xfrm>
            <a:off x="2330177" y="8630965"/>
            <a:ext cx="23813" cy="970598"/>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sz="2700"/>
          </a:p>
        </p:txBody>
      </p:sp>
      <p:sp>
        <p:nvSpPr>
          <p:cNvPr id="7" name="object 7"/>
          <p:cNvSpPr/>
          <p:nvPr/>
        </p:nvSpPr>
        <p:spPr>
          <a:xfrm>
            <a:off x="2570234" y="8817529"/>
            <a:ext cx="3124022" cy="702920"/>
          </a:xfrm>
          <a:prstGeom prst="rect">
            <a:avLst/>
          </a:prstGeom>
          <a:blipFill>
            <a:blip r:embed="rId3" cstate="print"/>
            <a:stretch>
              <a:fillRect/>
            </a:stretch>
          </a:blipFill>
        </p:spPr>
        <p:txBody>
          <a:bodyPr wrap="square" lIns="0" tIns="0" rIns="0" bIns="0" rtlCol="0"/>
          <a:lstStyle/>
          <a:p>
            <a:endParaRPr sz="2700"/>
          </a:p>
        </p:txBody>
      </p:sp>
      <p:sp>
        <p:nvSpPr>
          <p:cNvPr id="8" name="object 8"/>
          <p:cNvSpPr/>
          <p:nvPr/>
        </p:nvSpPr>
        <p:spPr>
          <a:xfrm>
            <a:off x="685801" y="8832647"/>
            <a:ext cx="1439228" cy="5715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sz="2700"/>
          </a:p>
        </p:txBody>
      </p:sp>
      <p:sp>
        <p:nvSpPr>
          <p:cNvPr id="9" name="object 9"/>
          <p:cNvSpPr txBox="1">
            <a:spLocks noGrp="1"/>
          </p:cNvSpPr>
          <p:nvPr>
            <p:ph type="ctrTitle"/>
          </p:nvPr>
        </p:nvSpPr>
        <p:spPr>
          <a:xfrm>
            <a:off x="25923" y="3684851"/>
            <a:ext cx="18284190" cy="1542730"/>
          </a:xfrm>
          <a:prstGeom prst="rect">
            <a:avLst/>
          </a:prstGeom>
        </p:spPr>
        <p:txBody>
          <a:bodyPr vert="horz" wrap="square" lIns="0" tIns="19050" rIns="0" bIns="0" rtlCol="0" anchor="ctr">
            <a:spAutoFit/>
          </a:bodyPr>
          <a:lstStyle/>
          <a:p>
            <a:pPr marL="42863" marR="7620" indent="-953">
              <a:spcBef>
                <a:spcPts val="150"/>
              </a:spcBef>
            </a:pPr>
            <a:r>
              <a:rPr lang="en-US" sz="9900" spc="450">
                <a:latin typeface="Futura PT Bold" panose="020B0902020204020203" pitchFamily="34" charset="0"/>
              </a:rPr>
              <a:t>CHAPTERS UPDATES</a:t>
            </a:r>
            <a:endParaRPr spc="450">
              <a:latin typeface="Futura PT Bold" panose="020B0902020204020203" pitchFamily="34" charset="0"/>
            </a:endParaRPr>
          </a:p>
        </p:txBody>
      </p:sp>
    </p:spTree>
    <p:extLst>
      <p:ext uri="{BB962C8B-B14F-4D97-AF65-F5344CB8AC3E}">
        <p14:creationId xmlns:p14="http://schemas.microsoft.com/office/powerpoint/2010/main" val="202442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F63D1-005A-6C4A-F5B3-2FC75B25C30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EA5AA00-FC87-5419-83B1-4F7DB0D72900}"/>
              </a:ext>
            </a:extLst>
          </p:cNvPr>
          <p:cNvSpPr txBox="1">
            <a:spLocks noGrp="1"/>
          </p:cNvSpPr>
          <p:nvPr>
            <p:ph type="title"/>
          </p:nvPr>
        </p:nvSpPr>
        <p:spPr>
          <a:xfrm>
            <a:off x="800099" y="682197"/>
            <a:ext cx="17079055" cy="1034899"/>
          </a:xfrm>
          <a:prstGeom prst="rect">
            <a:avLst/>
          </a:prstGeom>
        </p:spPr>
        <p:txBody>
          <a:bodyPr vert="horz" wrap="square" lIns="0" tIns="19050" rIns="0" bIns="0" rtlCol="0" anchor="ctr">
            <a:spAutoFit/>
          </a:bodyPr>
          <a:lstStyle/>
          <a:p>
            <a:pPr marL="19050">
              <a:spcBef>
                <a:spcPts val="150"/>
              </a:spcBef>
            </a:pPr>
            <a:r>
              <a:rPr lang="en-US" sz="6600" spc="45">
                <a:solidFill>
                  <a:srgbClr val="FF0000"/>
                </a:solidFill>
                <a:latin typeface="Futura PT Bold" panose="020B0902020204020203" pitchFamily="34" charset="0"/>
              </a:rPr>
              <a:t>Chapter Staff Support</a:t>
            </a:r>
            <a:endParaRPr sz="6600">
              <a:solidFill>
                <a:srgbClr val="FF0000"/>
              </a:solidFill>
              <a:latin typeface="Futura PT Bold" panose="020B0902020204020203" pitchFamily="34" charset="0"/>
            </a:endParaRPr>
          </a:p>
        </p:txBody>
      </p:sp>
      <p:sp>
        <p:nvSpPr>
          <p:cNvPr id="7" name="object 6">
            <a:extLst>
              <a:ext uri="{FF2B5EF4-FFF2-40B4-BE49-F238E27FC236}">
                <a16:creationId xmlns:a16="http://schemas.microsoft.com/office/drawing/2014/main" id="{927824AD-1231-F95C-70FF-97A0A636A784}"/>
              </a:ext>
            </a:extLst>
          </p:cNvPr>
          <p:cNvSpPr txBox="1"/>
          <p:nvPr/>
        </p:nvSpPr>
        <p:spPr>
          <a:xfrm>
            <a:off x="1060039" y="2187475"/>
            <a:ext cx="16393771" cy="5203540"/>
          </a:xfrm>
          <a:prstGeom prst="rect">
            <a:avLst/>
          </a:prstGeom>
        </p:spPr>
        <p:txBody>
          <a:bodyPr vert="horz" wrap="square" lIns="0" tIns="19050" rIns="0" bIns="0" rtlCol="0" anchor="t">
            <a:spAutoFit/>
          </a:bodyPr>
          <a:lstStyle/>
          <a:p>
            <a:pPr marL="476250" marR="46355"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Chapters are currently supported by:</a:t>
            </a:r>
            <a:endParaRPr lang="en-US"/>
          </a:p>
          <a:p>
            <a:pPr marL="933450" marR="46355" lvl="1" indent="-457200">
              <a:lnSpc>
                <a:spcPct val="200000"/>
              </a:lnSpc>
              <a:spcBef>
                <a:spcPts val="150"/>
              </a:spcBef>
              <a:buFont typeface="Arial" panose="020B0604020202020204" pitchFamily="34" charset="0"/>
              <a:buChar char="•"/>
            </a:pPr>
            <a:r>
              <a:rPr lang="en-US" sz="2800" spc="-60">
                <a:solidFill>
                  <a:srgbClr val="455560"/>
                </a:solidFill>
                <a:latin typeface="Futura Cyrillic Book"/>
                <a:cs typeface="Century Gothic"/>
              </a:rPr>
              <a:t>India Pierre-Ingram,  Chapters Support Coordinator</a:t>
            </a:r>
          </a:p>
          <a:p>
            <a:pPr marL="933450" marR="46355" lvl="1" indent="-457200">
              <a:lnSpc>
                <a:spcPct val="200000"/>
              </a:lnSpc>
              <a:spcBef>
                <a:spcPts val="150"/>
              </a:spcBef>
              <a:buFont typeface="Arial" panose="020B0604020202020204" pitchFamily="34" charset="0"/>
              <a:buChar char="•"/>
            </a:pPr>
            <a:r>
              <a:rPr lang="en-US" sz="2800" spc="-60">
                <a:solidFill>
                  <a:srgbClr val="455560"/>
                </a:solidFill>
                <a:latin typeface="Futura Cyrillic Book"/>
                <a:cs typeface="Century Gothic"/>
              </a:rPr>
              <a:t>Jen Amburn, Membership Specialist </a:t>
            </a:r>
          </a:p>
          <a:p>
            <a:pPr marL="933450" marR="46355" lvl="1"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Lisa </a:t>
            </a:r>
            <a:r>
              <a:rPr lang="en-US" sz="2800" spc="-60" err="1">
                <a:solidFill>
                  <a:srgbClr val="455560"/>
                </a:solidFill>
                <a:latin typeface="Futura Cyrillic Book" panose="020B0502020204020303" pitchFamily="34" charset="0"/>
                <a:cs typeface="Century Gothic"/>
              </a:rPr>
              <a:t>Pianecki</a:t>
            </a:r>
            <a:r>
              <a:rPr lang="en-US" sz="2800" spc="-60">
                <a:solidFill>
                  <a:srgbClr val="455560"/>
                </a:solidFill>
                <a:latin typeface="Futura Cyrillic Book" panose="020B0502020204020303" pitchFamily="34" charset="0"/>
                <a:cs typeface="Century Gothic"/>
              </a:rPr>
              <a:t>, Membership Director</a:t>
            </a:r>
            <a:endParaRPr lang="en-US" i="1" spc="-60">
              <a:solidFill>
                <a:srgbClr val="455560"/>
              </a:solidFill>
              <a:latin typeface="Futura Cyrillic Book" panose="020B0502020204020303" pitchFamily="34" charset="0"/>
              <a:cs typeface="Century Gothic"/>
            </a:endParaRPr>
          </a:p>
          <a:p>
            <a:pPr marL="476250" marR="46355"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Questions regarding Membership Renewal?</a:t>
            </a:r>
          </a:p>
          <a:p>
            <a:pPr marL="933450" marR="46355" lvl="1" indent="-457200">
              <a:lnSpc>
                <a:spcPct val="200000"/>
              </a:lnSpc>
              <a:spcBef>
                <a:spcPts val="150"/>
              </a:spcBef>
              <a:buFont typeface="Arial" panose="020B0604020202020204" pitchFamily="34" charset="0"/>
              <a:buChar char="•"/>
            </a:pPr>
            <a:r>
              <a:rPr lang="en-US" sz="2800" spc="-60">
                <a:solidFill>
                  <a:srgbClr val="455560"/>
                </a:solidFill>
                <a:latin typeface="Futura Cyrillic Book" panose="020B0502020204020303" pitchFamily="34" charset="0"/>
                <a:cs typeface="Century Gothic"/>
              </a:rPr>
              <a:t>Audrey Imes, Membership Renewal Manager</a:t>
            </a:r>
          </a:p>
        </p:txBody>
      </p:sp>
    </p:spTree>
    <p:extLst>
      <p:ext uri="{BB962C8B-B14F-4D97-AF65-F5344CB8AC3E}">
        <p14:creationId xmlns:p14="http://schemas.microsoft.com/office/powerpoint/2010/main" val="3587378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1D96FD3CF58E4ABD5CBF5237DE606B" ma:contentTypeVersion="18" ma:contentTypeDescription="Create a new document." ma:contentTypeScope="" ma:versionID="45104824030d3e67149f71e8e4600452">
  <xsd:schema xmlns:xsd="http://www.w3.org/2001/XMLSchema" xmlns:xs="http://www.w3.org/2001/XMLSchema" xmlns:p="http://schemas.microsoft.com/office/2006/metadata/properties" xmlns:ns2="aa67e8c7-e18e-418b-a219-049ba9dec1e4" xmlns:ns3="c275f93e-dd02-4b3b-8aac-fa515c89ee68" targetNamespace="http://schemas.microsoft.com/office/2006/metadata/properties" ma:root="true" ma:fieldsID="8338c7793a77156aaaf6269966eefb50" ns2:_="" ns3:_="">
    <xsd:import namespace="aa67e8c7-e18e-418b-a219-049ba9dec1e4"/>
    <xsd:import namespace="c275f93e-dd02-4b3b-8aac-fa515c89ee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7e8c7-e18e-418b-a219-049ba9dec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36dc6-371f-4708-9471-15e7a5b64b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5f93e-dd02-4b3b-8aac-fa515c89ee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67e8c7-e18e-418b-a219-049ba9dec1e4">
      <Terms xmlns="http://schemas.microsoft.com/office/infopath/2007/PartnerControls"/>
    </lcf76f155ced4ddcb4097134ff3c332f>
    <SharedWithUsers xmlns="c275f93e-dd02-4b3b-8aac-fa515c89ee68">
      <UserInfo>
        <DisplayName>Audrey Imes</DisplayName>
        <AccountId>12</AccountId>
        <AccountType/>
      </UserInfo>
      <UserInfo>
        <DisplayName>Gretchen Moore</DisplayName>
        <AccountId>489</AccountId>
        <AccountType/>
      </UserInfo>
      <UserInfo>
        <DisplayName>Alana Lesnansky</DisplayName>
        <AccountId>968</AccountId>
        <AccountType/>
      </UserInfo>
    </SharedWithUsers>
  </documentManagement>
</p:properties>
</file>

<file path=customXml/itemProps1.xml><?xml version="1.0" encoding="utf-8"?>
<ds:datastoreItem xmlns:ds="http://schemas.openxmlformats.org/officeDocument/2006/customXml" ds:itemID="{1453C55E-D9CF-4427-A53F-0D97B87B8149}">
  <ds:schemaRefs>
    <ds:schemaRef ds:uri="http://schemas.microsoft.com/sharepoint/v3/contenttype/forms"/>
  </ds:schemaRefs>
</ds:datastoreItem>
</file>

<file path=customXml/itemProps2.xml><?xml version="1.0" encoding="utf-8"?>
<ds:datastoreItem xmlns:ds="http://schemas.openxmlformats.org/officeDocument/2006/customXml" ds:itemID="{CEA2158C-090D-4640-9CB2-371060FC1C90}">
  <ds:schemaRefs>
    <ds:schemaRef ds:uri="aa67e8c7-e18e-418b-a219-049ba9dec1e4"/>
    <ds:schemaRef ds:uri="c275f93e-dd02-4b3b-8aac-fa515c89e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F5A9FC-6B44-4B24-B5F3-795C99C23AD3}">
  <ds:schemaRefs>
    <ds:schemaRef ds:uri="aa67e8c7-e18e-418b-a219-049ba9dec1e4"/>
    <ds:schemaRef ds:uri="c275f93e-dd02-4b3b-8aac-fa515c89ee6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31</Slides>
  <Notes>30</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WiM CHAPTER LEADER COMMUNITY CHAT  July 17, 2025 </vt:lpstr>
      <vt:lpstr>WELCOME</vt:lpstr>
      <vt:lpstr>MEMBERSHIP UPDATES</vt:lpstr>
      <vt:lpstr>MEMBERSHIP UPDATES</vt:lpstr>
      <vt:lpstr>MEMBERSHIP UPDATES</vt:lpstr>
      <vt:lpstr>MEMBERSHIP UPDATES</vt:lpstr>
      <vt:lpstr>MEMBERSHIP UPDATES</vt:lpstr>
      <vt:lpstr>CHAPTERS UPDATES</vt:lpstr>
      <vt:lpstr>Chapter Staff Support</vt:lpstr>
      <vt:lpstr>It is more important than ever that ALL chapter-related inquires are sent to WiM’s shared inboxes (not Audrey directly)</vt:lpstr>
      <vt:lpstr>IMPORTANT UPDATE</vt:lpstr>
      <vt:lpstr>CHAPTER PERFORMANCE UPDATES</vt:lpstr>
      <vt:lpstr>UPCOMING CHAPTER EVENTS</vt:lpstr>
      <vt:lpstr>CHAPTER REMINDERS</vt:lpstr>
      <vt:lpstr>CHAPTER REMINDERS</vt:lpstr>
      <vt:lpstr>Chapter Leadership Roles </vt:lpstr>
      <vt:lpstr>BREAKOUT ROOMS Topic: Chapter Leadership Roles</vt:lpstr>
      <vt:lpstr>BREAKOUT ROOMS</vt:lpstr>
      <vt:lpstr>WELCOME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WiM EVENTS UPDATES</vt:lpstr>
      <vt:lpstr>PowerPoint Presentation</vt:lpstr>
      <vt:lpstr>PowerPoint Presentation</vt:lpstr>
      <vt:lpstr>CONTACTING THE WiM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wrapped 2023</dc:title>
  <dc:creator>Audrey Imes</dc:creator>
  <cp:revision>1</cp:revision>
  <dcterms:created xsi:type="dcterms:W3CDTF">2006-08-16T00:00:00Z</dcterms:created>
  <dcterms:modified xsi:type="dcterms:W3CDTF">2025-07-17T16:00:21Z</dcterms:modified>
  <dc:identifier>DAF2NDXZPs4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0x010100651D96FD3CF58E4ABD5CBF5237DE606B</vt:lpwstr>
  </property>
  <property fmtid="{D5CDD505-2E9C-101B-9397-08002B2CF9AE}" pid="3" name="MediaServiceImageTags">
    <vt:lpwstr/>
  </property>
</Properties>
</file>