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charts/style1.xml" ContentType="application/vnd.ms-office.chartstyle+xml"/>
  <Override PartName="/ppt/media/image6.jpg" ContentType="image/jpg"/>
  <Override PartName="/ppt/theme/theme2.xml" ContentType="application/vnd.openxmlformats-officedocument.them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1.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88" r:id="rId1"/>
  </p:sldMasterIdLst>
  <p:notesMasterIdLst>
    <p:notesMasterId r:id="rId11"/>
  </p:notesMasterIdLst>
  <p:sldIdLst>
    <p:sldId id="671" r:id="rId2"/>
    <p:sldId id="1818" r:id="rId3"/>
    <p:sldId id="1802" r:id="rId4"/>
    <p:sldId id="2147376395" r:id="rId5"/>
    <p:sldId id="2147376393" r:id="rId6"/>
    <p:sldId id="2147376390" r:id="rId7"/>
    <p:sldId id="2147376392" r:id="rId8"/>
    <p:sldId id="2147376384" r:id="rId9"/>
    <p:sldId id="214737638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Briana" initials="MB" lastIdx="5" clrIdx="0">
    <p:extLst>
      <p:ext uri="{19B8F6BF-5375-455C-9EA6-DF929625EA0E}">
        <p15:presenceInfo xmlns:p15="http://schemas.microsoft.com/office/powerpoint/2012/main" userId="S::brianamartin@deloitte.com::6602a985-e763-4b72-96d2-574f8d3e3a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2645F"/>
    <a:srgbClr val="00A6BA"/>
    <a:srgbClr val="94F2FD"/>
    <a:srgbClr val="71E67F"/>
    <a:srgbClr val="003B1F"/>
    <a:srgbClr val="00AF45"/>
    <a:srgbClr val="1F8E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3372" autoAdjust="0"/>
  </p:normalViewPr>
  <p:slideViewPr>
    <p:cSldViewPr snapToGrid="0">
      <p:cViewPr varScale="1">
        <p:scale>
          <a:sx n="60" d="100"/>
          <a:sy n="60" d="100"/>
        </p:scale>
        <p:origin x="80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openxmlformats.org/officeDocument/2006/relationships/customXml" Target="../customXml/item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17"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Sheet1!$B$1</c:f>
              <c:strCache>
                <c:ptCount val="1"/>
                <c:pt idx="0">
                  <c:v>Have seen significant positive changes</c:v>
                </c:pt>
              </c:strCache>
            </c:strRef>
          </c:tx>
          <c:spPr>
            <a:solidFill>
              <a:schemeClr val="accent2"/>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1-EAD6-4747-9F5B-4CBE4DE9D325}"/>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EAD6-4747-9F5B-4CBE4DE9D325}"/>
              </c:ext>
            </c:extLst>
          </c:dPt>
          <c:dLbls>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Impactful</c:v>
                </c:pt>
                <c:pt idx="1">
                  <c:v>Implemented</c:v>
                </c:pt>
              </c:strCache>
            </c:strRef>
          </c:cat>
          <c:val>
            <c:numRef>
              <c:f>Sheet1!$B$2:$B$3</c:f>
              <c:numCache>
                <c:formatCode>0%</c:formatCode>
                <c:ptCount val="2"/>
                <c:pt idx="0">
                  <c:v>0.63</c:v>
                </c:pt>
                <c:pt idx="1">
                  <c:v>0.31</c:v>
                </c:pt>
              </c:numCache>
            </c:numRef>
          </c:val>
          <c:extLst>
            <c:ext xmlns:c16="http://schemas.microsoft.com/office/drawing/2014/chart" uri="{C3380CC4-5D6E-409C-BE32-E72D297353CC}">
              <c16:uniqueId val="{00000004-EAD6-4747-9F5B-4CBE4DE9D325}"/>
            </c:ext>
          </c:extLst>
        </c:ser>
        <c:dLbls>
          <c:showLegendKey val="0"/>
          <c:showVal val="0"/>
          <c:showCatName val="0"/>
          <c:showSerName val="0"/>
          <c:showPercent val="0"/>
          <c:showBubbleSize val="0"/>
        </c:dLbls>
        <c:gapWidth val="75"/>
        <c:overlap val="100"/>
        <c:axId val="1327742832"/>
        <c:axId val="1469548656"/>
      </c:barChart>
      <c:catAx>
        <c:axId val="1327742832"/>
        <c:scaling>
          <c:orientation val="maxMin"/>
        </c:scaling>
        <c:delete val="1"/>
        <c:axPos val="l"/>
        <c:numFmt formatCode="General" sourceLinked="1"/>
        <c:majorTickMark val="out"/>
        <c:minorTickMark val="none"/>
        <c:tickLblPos val="nextTo"/>
        <c:crossAx val="1469548656"/>
        <c:crosses val="autoZero"/>
        <c:auto val="1"/>
        <c:lblAlgn val="ctr"/>
        <c:lblOffset val="100"/>
        <c:noMultiLvlLbl val="0"/>
      </c:catAx>
      <c:valAx>
        <c:axId val="1469548656"/>
        <c:scaling>
          <c:orientation val="minMax"/>
          <c:max val="0.70000000000000007"/>
          <c:min val="0"/>
        </c:scaling>
        <c:delete val="1"/>
        <c:axPos val="t"/>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13277428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Sheet1!$B$1</c:f>
              <c:strCache>
                <c:ptCount val="1"/>
                <c:pt idx="0">
                  <c:v>Have seen significant positive changes</c:v>
                </c:pt>
              </c:strCache>
            </c:strRef>
          </c:tx>
          <c:spPr>
            <a:solidFill>
              <a:schemeClr val="accent2"/>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1-E8E5-4730-8F82-8DFDB5302FE6}"/>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E8E5-4730-8F82-8DFDB5302FE6}"/>
              </c:ext>
            </c:extLst>
          </c:dPt>
          <c:dLbls>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Impactful</c:v>
                </c:pt>
                <c:pt idx="1">
                  <c:v>Implemented</c:v>
                </c:pt>
              </c:strCache>
            </c:strRef>
          </c:cat>
          <c:val>
            <c:numRef>
              <c:f>Sheet1!$B$2:$B$3</c:f>
              <c:numCache>
                <c:formatCode>0%</c:formatCode>
                <c:ptCount val="2"/>
                <c:pt idx="0">
                  <c:v>0.69</c:v>
                </c:pt>
                <c:pt idx="1">
                  <c:v>0.28000000000000003</c:v>
                </c:pt>
              </c:numCache>
            </c:numRef>
          </c:val>
          <c:extLst>
            <c:ext xmlns:c16="http://schemas.microsoft.com/office/drawing/2014/chart" uri="{C3380CC4-5D6E-409C-BE32-E72D297353CC}">
              <c16:uniqueId val="{00000004-E8E5-4730-8F82-8DFDB5302FE6}"/>
            </c:ext>
          </c:extLst>
        </c:ser>
        <c:dLbls>
          <c:showLegendKey val="0"/>
          <c:showVal val="0"/>
          <c:showCatName val="0"/>
          <c:showSerName val="0"/>
          <c:showPercent val="0"/>
          <c:showBubbleSize val="0"/>
        </c:dLbls>
        <c:gapWidth val="75"/>
        <c:overlap val="100"/>
        <c:axId val="1327742832"/>
        <c:axId val="1469548656"/>
      </c:barChart>
      <c:catAx>
        <c:axId val="1327742832"/>
        <c:scaling>
          <c:orientation val="maxMin"/>
        </c:scaling>
        <c:delete val="1"/>
        <c:axPos val="l"/>
        <c:numFmt formatCode="General" sourceLinked="1"/>
        <c:majorTickMark val="out"/>
        <c:minorTickMark val="none"/>
        <c:tickLblPos val="nextTo"/>
        <c:crossAx val="1469548656"/>
        <c:crosses val="autoZero"/>
        <c:auto val="1"/>
        <c:lblAlgn val="ctr"/>
        <c:lblOffset val="100"/>
        <c:noMultiLvlLbl val="0"/>
      </c:catAx>
      <c:valAx>
        <c:axId val="1469548656"/>
        <c:scaling>
          <c:orientation val="minMax"/>
          <c:max val="0.70000000000000007"/>
          <c:min val="0"/>
        </c:scaling>
        <c:delete val="1"/>
        <c:axPos val="t"/>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13277428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05A63C-7FB9-4B54-8E03-8251A515CA5C}" type="datetimeFigureOut">
              <a:rPr lang="en-US" smtClean="0"/>
              <a:t>8/2/2022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40A9BF-8BEE-4E28-A320-0699E842A2FF}" type="slidenum">
              <a:rPr lang="en-US" smtClean="0"/>
              <a:t>‹#›</a:t>
            </a:fld>
            <a:endParaRPr lang="en-US"/>
          </a:p>
        </p:txBody>
      </p:sp>
    </p:spTree>
    <p:extLst>
      <p:ext uri="{BB962C8B-B14F-4D97-AF65-F5344CB8AC3E}">
        <p14:creationId xmlns:p14="http://schemas.microsoft.com/office/powerpoint/2010/main" val="2838404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2.deloitte.com/content/dam/Deloitte/global/Documents/gx-tgr-industrial-products-construction-sector.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7176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pPr marL="171450" indent="-171450">
              <a:buFontTx/>
              <a:buChar char="-"/>
            </a:pPr>
            <a:r>
              <a:rPr lang="en-GB" dirty="0"/>
              <a:t>In addition to parental leave and a strong support network, I also had lots of role models and visible examples of other moms in consulting who were “making it work” </a:t>
            </a:r>
          </a:p>
          <a:p>
            <a:pPr marL="171450" indent="-171450">
              <a:buFontTx/>
              <a:buChar char="-"/>
            </a:pPr>
            <a:r>
              <a:rPr lang="en-GB" dirty="0"/>
              <a:t>Much of my focus is on helping manufacturing clients with addressing the implications of the current talent gap in manufacturing, as well as how to upskill and retain their current workforce</a:t>
            </a:r>
          </a:p>
          <a:p>
            <a:pPr marL="171450" indent="-171450">
              <a:buFontTx/>
              <a:buChar cha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6154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Women are underrepresented in manufacturing, and while many are not content with the current recruitment, retainment, or development efforts of their companies, </a:t>
            </a:r>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it’s not all bad news, in fact, data suggests that the situation that has been improving, but slowly</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srgbClr val="000000"/>
                </a:solidFill>
                <a:effectLst/>
                <a:uLnTx/>
                <a:uFillTx/>
                <a:latin typeface="Arial"/>
                <a:ea typeface="Verdana" panose="020B0604030504040204" pitchFamily="34" charset="0"/>
                <a:cs typeface="Verdana" panose="020B0604030504040204" pitchFamily="34" charset="0"/>
              </a:rPr>
              <a:t>Manufacturers remain </a:t>
            </a:r>
            <a:r>
              <a:rPr kumimoji="0" lang="en-US" sz="1200" b="1" i="0" u="none" strike="noStrike" kern="1200" cap="none" spc="0" normalizeH="0" baseline="0" noProof="0" dirty="0">
                <a:ln>
                  <a:noFill/>
                </a:ln>
                <a:solidFill>
                  <a:srgbClr val="00A0DF"/>
                </a:solidFill>
                <a:effectLst/>
                <a:uLnTx/>
                <a:uFillTx/>
                <a:latin typeface="Arial"/>
                <a:ea typeface="Verdana" panose="020B0604030504040204" pitchFamily="34" charset="0"/>
                <a:cs typeface="Verdana" panose="020B0604030504040204" pitchFamily="34" charset="0"/>
              </a:rPr>
              <a:t>unable to capture their fair share </a:t>
            </a:r>
            <a:r>
              <a:rPr kumimoji="0" lang="en-US" sz="1200" b="0" i="0" u="none" strike="noStrike" kern="1200" cap="none" spc="0" normalizeH="0" baseline="0" noProof="0" dirty="0">
                <a:ln>
                  <a:noFill/>
                </a:ln>
                <a:solidFill>
                  <a:srgbClr val="000000"/>
                </a:solidFill>
                <a:effectLst/>
                <a:uLnTx/>
                <a:uFillTx/>
                <a:latin typeface="Arial"/>
                <a:ea typeface="Verdana" panose="020B0604030504040204" pitchFamily="34" charset="0"/>
                <a:cs typeface="Verdana" panose="020B0604030504040204" pitchFamily="34" charset="0"/>
              </a:rPr>
              <a:t>of the labor market: </a:t>
            </a:r>
            <a:r>
              <a:rPr kumimoji="0" lang="en-US" sz="12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Women, for instance, represent </a:t>
            </a:r>
            <a:r>
              <a:rPr kumimoji="0" lang="en-US" sz="1200" b="1" i="0" u="none" strike="noStrike" kern="1200" cap="none" spc="0" normalizeH="0" baseline="0" noProof="0" dirty="0">
                <a:ln>
                  <a:noFill/>
                </a:ln>
                <a:solidFill>
                  <a:srgbClr val="00A0DF"/>
                </a:solidFill>
                <a:effectLst/>
                <a:uLnTx/>
                <a:uFillTx/>
                <a:latin typeface="Arial"/>
                <a:ea typeface="Calibri" panose="020F0502020204030204" pitchFamily="34" charset="0"/>
                <a:cs typeface="+mn-cs"/>
              </a:rPr>
              <a:t>30% of the manufacturing workforce </a:t>
            </a:r>
            <a:r>
              <a:rPr kumimoji="0" lang="en-US" sz="12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whereas they represent 47% of the overall workforce. Similarly, </a:t>
            </a:r>
            <a:r>
              <a:rPr kumimoji="0" lang="en-US" sz="1200" b="1" i="0" u="none" strike="noStrike" kern="1200" cap="none" spc="0" normalizeH="0" baseline="0" noProof="0" dirty="0">
                <a:ln>
                  <a:noFill/>
                </a:ln>
                <a:solidFill>
                  <a:srgbClr val="00A0DF"/>
                </a:solidFill>
                <a:effectLst/>
                <a:uLnTx/>
                <a:uFillTx/>
                <a:latin typeface="Arial"/>
                <a:ea typeface="Calibri" panose="020F0502020204030204" pitchFamily="34" charset="0"/>
                <a:cs typeface="+mn-cs"/>
              </a:rPr>
              <a:t>workers under 35 represent 30% </a:t>
            </a:r>
            <a:r>
              <a:rPr kumimoji="0" lang="en-US" sz="12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of the manufacturing workforce, but 45% of the overall workforce </a:t>
            </a:r>
            <a:r>
              <a:rPr kumimoji="0" lang="en-US" sz="900" b="0" i="1" u="none" strike="noStrike" kern="1200" cap="none" spc="0" normalizeH="0" baseline="0" noProof="0" dirty="0">
                <a:ln>
                  <a:noFill/>
                </a:ln>
                <a:solidFill>
                  <a:srgbClr val="63666A"/>
                </a:solidFill>
                <a:effectLst/>
                <a:uLnTx/>
                <a:uFillTx/>
                <a:latin typeface="Arial"/>
                <a:ea typeface="Calibri" panose="020F0502020204030204" pitchFamily="34" charset="0"/>
                <a:cs typeface="+mn-cs"/>
                <a:hlinkClick r:id="rId3">
                  <a:extLst>
                    <a:ext uri="{A12FA001-AC4F-418D-AE19-62706E023703}">
                      <ahyp:hlinkClr xmlns:ahyp="http://schemas.microsoft.com/office/drawing/2018/hyperlinkcolor" val="tx"/>
                    </a:ext>
                  </a:extLst>
                </a:hlinkClick>
              </a:rPr>
              <a:t>(Deloitte, 2022)</a:t>
            </a:r>
            <a:endParaRPr kumimoji="0" lang="en-US" sz="900" b="0" i="1" u="none" strike="noStrike" kern="1200" cap="none" spc="0" normalizeH="0" baseline="0" noProof="0" dirty="0">
              <a:ln>
                <a:noFill/>
              </a:ln>
              <a:solidFill>
                <a:srgbClr val="63666A"/>
              </a:solidFill>
              <a:effectLst/>
              <a:uLnTx/>
              <a:uFillTx/>
              <a:latin typeface="Arial"/>
              <a:ea typeface="Calibri" panose="020F0502020204030204" pitchFamily="34" charset="0"/>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srgbClr val="000000"/>
                </a:solidFill>
                <a:effectLst/>
                <a:uLnTx/>
                <a:uFillTx/>
                <a:latin typeface="Arial"/>
                <a:ea typeface="Verdana" panose="020B0604030504040204" pitchFamily="34" charset="0"/>
                <a:cs typeface="Verdana" panose="020B0604030504040204" pitchFamily="34" charset="0"/>
              </a:rPr>
              <a:t>Workers in the sector are seeking flexibility across racial &amp; ethnic demographics and especially in women. </a:t>
            </a:r>
            <a:r>
              <a:rPr kumimoji="0" lang="en-US" sz="1200" b="1" i="0" u="none" strike="noStrike" kern="1200" cap="none" spc="0" normalizeH="0" baseline="0" noProof="0" dirty="0">
                <a:ln>
                  <a:noFill/>
                </a:ln>
                <a:solidFill>
                  <a:srgbClr val="002F6C"/>
                </a:solidFill>
                <a:effectLst/>
                <a:uLnTx/>
                <a:uFillTx/>
                <a:latin typeface="Arial"/>
                <a:ea typeface="Verdana" panose="020B0604030504040204" pitchFamily="34" charset="0"/>
                <a:cs typeface="Verdana" panose="020B0604030504040204" pitchFamily="34" charset="0"/>
              </a:rPr>
              <a:t>Women are almost twice as likely to leave the industry as men</a:t>
            </a:r>
            <a:r>
              <a:rPr kumimoji="0" lang="en-US" sz="1200" b="0" i="0" u="none" strike="noStrike" kern="1200" cap="none" spc="0" normalizeH="0" baseline="0" noProof="0" dirty="0">
                <a:ln>
                  <a:noFill/>
                </a:ln>
                <a:solidFill>
                  <a:srgbClr val="000000"/>
                </a:solidFill>
                <a:effectLst/>
                <a:uLnTx/>
                <a:uFillTx/>
                <a:latin typeface="Arial"/>
                <a:ea typeface="Verdana" panose="020B0604030504040204" pitchFamily="34" charset="0"/>
                <a:cs typeface="Verdana" panose="020B0604030504040204" pitchFamily="34" charset="0"/>
              </a:rPr>
              <a:t>, citing lack of flexibility and visible career pathways.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srgbClr val="000000"/>
                </a:solidFill>
                <a:effectLst/>
                <a:uLnTx/>
                <a:uFillTx/>
                <a:latin typeface="Arial"/>
                <a:ea typeface="Verdana" panose="020B0604030504040204" pitchFamily="34" charset="0"/>
                <a:cs typeface="Verdana" panose="020B0604030504040204" pitchFamily="34" charset="0"/>
              </a:rPr>
              <a:t>Further compounded by the ongoing impacts of the pandemic: </a:t>
            </a:r>
            <a:r>
              <a:rPr lang="en-US" b="0" i="0" dirty="0">
                <a:solidFill>
                  <a:srgbClr val="212529"/>
                </a:solidFill>
                <a:effectLst/>
                <a:latin typeface="Whitney A"/>
              </a:rPr>
              <a:t>working mothers are being disproportionately impacted by this new reality. The consequences: more than 2.3 million women have left the workforce since March 2020. Moreover, a quarter of women still in the workforce are considering leaving their jobs or reducing their hours. (National Law Center)</a:t>
            </a:r>
            <a:endParaRPr kumimoji="0" lang="en-US" sz="1200" b="0" i="0" u="none" strike="noStrike" kern="1200" cap="none" spc="0" normalizeH="0" baseline="0" noProof="0" dirty="0">
              <a:ln>
                <a:noFill/>
              </a:ln>
              <a:solidFill>
                <a:srgbClr val="000000"/>
              </a:solidFill>
              <a:effectLst/>
              <a:uLnTx/>
              <a:uFillTx/>
              <a:latin typeface="Arial"/>
              <a:ea typeface="Verdana" panose="020B0604030504040204" pitchFamily="34" charset="0"/>
              <a:cs typeface="Verdana" panose="020B060403050404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1200" b="0" i="1" u="none" strike="noStrike" kern="1200" cap="none" spc="0" normalizeH="0" baseline="0" noProof="0" dirty="0">
              <a:ln>
                <a:noFill/>
              </a:ln>
              <a:solidFill>
                <a:srgbClr val="63666A"/>
              </a:solidFill>
              <a:effectLst/>
              <a:uLnTx/>
              <a:uFillTx/>
              <a:latin typeface="Arial"/>
              <a:ea typeface="Calibri" panose="020F0502020204030204" pitchFamily="34" charset="0"/>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96504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28065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Programs like formal mentorship or sponsorships and visibility of key leaders who can serve as role models are likely to have impact on retaining women professionals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i="0" dirty="0">
                <a:solidFill>
                  <a:srgbClr val="212529"/>
                </a:solidFill>
                <a:effectLst/>
                <a:latin typeface="Whitney A"/>
              </a:rPr>
              <a:t>The current experience of mom’s in manufacturing: less effective mentorship and imposter syndrome to insufficient parental leave and company support, this lack of representation leads to myriad issues that women manufacturers, and women employees at large, face in male-dominated workplaces</a:t>
            </a:r>
            <a:endParaRPr lang="en-US" sz="120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1200" b="0" i="1" u="none" strike="noStrike" kern="1200" cap="none" spc="0" normalizeH="0" baseline="0" noProof="0" dirty="0">
              <a:ln>
                <a:noFill/>
              </a:ln>
              <a:solidFill>
                <a:srgbClr val="63666A"/>
              </a:solidFill>
              <a:effectLst/>
              <a:uLnTx/>
              <a:uFillTx/>
              <a:latin typeface="Arial"/>
              <a:ea typeface="Calibri" panose="020F0502020204030204" pitchFamily="34" charset="0"/>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5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Arial" panose="020B0604020202020204" pitchFamily="34" charset="0"/>
                <a:cs typeface="Times New Roman" panose="02020603050405020304" pitchFamily="18" charset="0"/>
              </a:rPr>
              <a:t>This series showcases the different stories of women within energy and manufacturing. By highlighting their stories, our campaign highlights the numerous opportunities for women within these industries. This unique collection of profiles help facilitates meaningful conversations and foster greater connections throughout these industries.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The IP&amp;C Women at Deloitte campaign worked to better understand the stories and experiences of women in IP&amp;C. And how did we accomplish that? We asked them. Through Deloitte’s partnership with Women in Manufacturing (WiM) we are able to document the experience of powerful women in manufacturing and energy. </a:t>
            </a:r>
            <a:endParaRPr lang="en-US" sz="12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69089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cSld name="Title Slide - White">
    <p:bg bwMode="gray">
      <p:bgPr>
        <a:solidFill>
          <a:schemeClr val="bg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E9ED29CA-6A60-490D-9D54-EA7CC7AF832C}"/>
              </a:ext>
            </a:extLst>
          </p:cNvPr>
          <p:cNvGrpSpPr>
            <a:grpSpLocks noChangeAspect="1"/>
          </p:cNvGrpSpPr>
          <p:nvPr/>
        </p:nvGrpSpPr>
        <p:grpSpPr>
          <a:xfrm>
            <a:off x="475325" y="457200"/>
            <a:ext cx="1998000" cy="374400"/>
            <a:chOff x="398463" y="404813"/>
            <a:chExt cx="1627187" cy="307976"/>
          </a:xfrm>
          <a:solidFill>
            <a:schemeClr val="tx1"/>
          </a:solidFill>
        </p:grpSpPr>
        <p:sp>
          <p:nvSpPr>
            <p:cNvPr id="31" name="Oval 5">
              <a:extLst>
                <a:ext uri="{FF2B5EF4-FFF2-40B4-BE49-F238E27FC236}">
                  <a16:creationId xmlns:a16="http://schemas.microsoft.com/office/drawing/2014/main" id="{119E2360-A688-44DF-A6BB-76D18177CCFF}"/>
                </a:ext>
              </a:extLst>
            </p:cNvPr>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2" name="Freeform 6">
              <a:extLst>
                <a:ext uri="{FF2B5EF4-FFF2-40B4-BE49-F238E27FC236}">
                  <a16:creationId xmlns:a16="http://schemas.microsoft.com/office/drawing/2014/main" id="{4265C3C7-34A9-47F1-AB5F-2771E187891E}"/>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3" name="Rectangle 7">
              <a:extLst>
                <a:ext uri="{FF2B5EF4-FFF2-40B4-BE49-F238E27FC236}">
                  <a16:creationId xmlns:a16="http://schemas.microsoft.com/office/drawing/2014/main" id="{A9400861-EDC5-4A80-9569-C20320CE006A}"/>
                </a:ext>
              </a:extLst>
            </p:cNvPr>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Freeform 8">
              <a:extLst>
                <a:ext uri="{FF2B5EF4-FFF2-40B4-BE49-F238E27FC236}">
                  <a16:creationId xmlns:a16="http://schemas.microsoft.com/office/drawing/2014/main" id="{64DC9296-DBBC-4C4E-ACB4-7DA2607D524B}"/>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Rectangle 9">
              <a:extLst>
                <a:ext uri="{FF2B5EF4-FFF2-40B4-BE49-F238E27FC236}">
                  <a16:creationId xmlns:a16="http://schemas.microsoft.com/office/drawing/2014/main" id="{3E26591B-8E9F-4856-8284-BF3F8DB6ABC1}"/>
                </a:ext>
              </a:extLst>
            </p:cNvPr>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Rectangle 10">
              <a:extLst>
                <a:ext uri="{FF2B5EF4-FFF2-40B4-BE49-F238E27FC236}">
                  <a16:creationId xmlns:a16="http://schemas.microsoft.com/office/drawing/2014/main" id="{43F42271-5510-4D15-B07B-133237928BB4}"/>
                </a:ext>
              </a:extLst>
            </p:cNvPr>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Freeform 11">
              <a:extLst>
                <a:ext uri="{FF2B5EF4-FFF2-40B4-BE49-F238E27FC236}">
                  <a16:creationId xmlns:a16="http://schemas.microsoft.com/office/drawing/2014/main" id="{00E9FD99-54D9-422B-9717-D0DD3442A0DF}"/>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8" name="Freeform 12">
              <a:extLst>
                <a:ext uri="{FF2B5EF4-FFF2-40B4-BE49-F238E27FC236}">
                  <a16:creationId xmlns:a16="http://schemas.microsoft.com/office/drawing/2014/main" id="{BAF30821-90D3-436A-8DDF-D130E66447E2}"/>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9" name="Freeform 13">
              <a:extLst>
                <a:ext uri="{FF2B5EF4-FFF2-40B4-BE49-F238E27FC236}">
                  <a16:creationId xmlns:a16="http://schemas.microsoft.com/office/drawing/2014/main" id="{5C1A565D-B22B-4EE2-ACC9-C993D581F00C}"/>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40" name="Freeform 14">
              <a:extLst>
                <a:ext uri="{FF2B5EF4-FFF2-40B4-BE49-F238E27FC236}">
                  <a16:creationId xmlns:a16="http://schemas.microsoft.com/office/drawing/2014/main" id="{666738FD-9737-43F5-8E36-896FD725FE08}"/>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41" name="Picture Placeholder 8">
            <a:extLst>
              <a:ext uri="{FF2B5EF4-FFF2-40B4-BE49-F238E27FC236}">
                <a16:creationId xmlns:a16="http://schemas.microsoft.com/office/drawing/2014/main" id="{AC175F74-77C8-4969-BBF5-920619ED7628}"/>
              </a:ext>
            </a:extLst>
          </p:cNvPr>
          <p:cNvSpPr>
            <a:spLocks noGrp="1"/>
          </p:cNvSpPr>
          <p:nvPr>
            <p:ph type="pic" sz="quarter" idx="11"/>
          </p:nvPr>
        </p:nvSpPr>
        <p:spPr>
          <a:xfrm>
            <a:off x="3393716" y="727595"/>
            <a:ext cx="5400000" cy="5400000"/>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icon to add picture</a:t>
            </a:r>
            <a:endParaRPr lang="en-US" noProof="0" dirty="0"/>
          </a:p>
        </p:txBody>
      </p:sp>
      <p:sp>
        <p:nvSpPr>
          <p:cNvPr id="42" name="Title 1">
            <a:extLst>
              <a:ext uri="{FF2B5EF4-FFF2-40B4-BE49-F238E27FC236}">
                <a16:creationId xmlns:a16="http://schemas.microsoft.com/office/drawing/2014/main" id="{B345DB50-CB94-4421-9E14-33DABF973475}"/>
              </a:ext>
            </a:extLst>
          </p:cNvPr>
          <p:cNvSpPr>
            <a:spLocks noGrp="1"/>
          </p:cNvSpPr>
          <p:nvPr>
            <p:ph type="ctrTitle"/>
          </p:nvPr>
        </p:nvSpPr>
        <p:spPr bwMode="gray">
          <a:xfrm>
            <a:off x="501651" y="5186207"/>
            <a:ext cx="4446269" cy="895983"/>
          </a:xfrm>
          <a:prstGeom prst="rect">
            <a:avLst/>
          </a:prstGeom>
        </p:spPr>
        <p:txBody>
          <a:bodyPr anchor="b" anchorCtr="0">
            <a:noAutofit/>
          </a:bodyPr>
          <a:lstStyle>
            <a:lvl1pPr algn="l">
              <a:lnSpc>
                <a:spcPts val="3200"/>
              </a:lnSpc>
              <a:defRPr sz="32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43" name="Text Placeholder 4">
            <a:extLst>
              <a:ext uri="{FF2B5EF4-FFF2-40B4-BE49-F238E27FC236}">
                <a16:creationId xmlns:a16="http://schemas.microsoft.com/office/drawing/2014/main" id="{470C5F18-5824-4737-AA04-AA61C1FBBF1A}"/>
              </a:ext>
            </a:extLst>
          </p:cNvPr>
          <p:cNvSpPr>
            <a:spLocks noGrp="1"/>
          </p:cNvSpPr>
          <p:nvPr>
            <p:ph type="body" sz="quarter" idx="10"/>
          </p:nvPr>
        </p:nvSpPr>
        <p:spPr>
          <a:xfrm>
            <a:off x="501651" y="6381750"/>
            <a:ext cx="4446269" cy="273050"/>
          </a:xfrm>
          <a:prstGeom prst="rect">
            <a:avLst/>
          </a:prstGeom>
        </p:spPr>
        <p:txBody>
          <a:bodyPr anchor="b">
            <a:noAutofit/>
          </a:bodyPr>
          <a:lstStyle>
            <a:lvl1pPr>
              <a:spcAft>
                <a:spcPts val="0"/>
              </a:spcAft>
              <a:defRPr sz="14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spTree>
    <p:extLst>
      <p:ext uri="{BB962C8B-B14F-4D97-AF65-F5344CB8AC3E}">
        <p14:creationId xmlns:p14="http://schemas.microsoft.com/office/powerpoint/2010/main" val="2288973006"/>
      </p:ext>
    </p:extLst>
  </p:cSld>
  <p:clrMapOvr>
    <a:masterClrMapping/>
  </p:clrMapOvr>
  <p:transition>
    <p:fade/>
  </p:transition>
  <p:hf hdr="0" dt="0"/>
  <p:extLst>
    <p:ext uri="{DCECCB84-F9BA-43D5-87BE-67443E8EF086}">
      <p15:sldGuideLst xmlns:p15="http://schemas.microsoft.com/office/powerpoint/2012/main">
        <p15:guide id="1" orient="horz" pos="40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Only - Black">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695A8A-9399-4E44-9E2D-DED242AD90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51111" y="0"/>
            <a:ext cx="9140890" cy="6853742"/>
          </a:xfrm>
          <a:prstGeom prst="rect">
            <a:avLst/>
          </a:prstGeom>
        </p:spPr>
      </p:pic>
      <p:sp>
        <p:nvSpPr>
          <p:cNvPr id="6" name="TextBox 5">
            <a:extLst>
              <a:ext uri="{FF2B5EF4-FFF2-40B4-BE49-F238E27FC236}">
                <a16:creationId xmlns:a16="http://schemas.microsoft.com/office/drawing/2014/main" id="{D39B4359-4F20-4FAE-B7A0-C54983A639ED}"/>
              </a:ext>
            </a:extLst>
          </p:cNvPr>
          <p:cNvSpPr txBox="1"/>
          <p:nvPr userDrawn="1"/>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dirty="0">
              <a:solidFill>
                <a:schemeClr val="bg1"/>
              </a:solidFill>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D1E419E5-F457-464C-AFA3-C8C12D2D7603}"/>
              </a:ext>
            </a:extLst>
          </p:cNvPr>
          <p:cNvSpPr>
            <a:spLocks noGrp="1"/>
          </p:cNvSpPr>
          <p:nvPr>
            <p:ph type="title"/>
          </p:nvPr>
        </p:nvSpPr>
        <p:spPr bwMode="gray">
          <a:xfrm>
            <a:off x="528001" y="1705670"/>
            <a:ext cx="7713956" cy="1592403"/>
          </a:xfrm>
        </p:spPr>
        <p:txBody>
          <a:bodyPr anchor="b"/>
          <a:lstStyle>
            <a:lvl1pPr>
              <a:lnSpc>
                <a:spcPct val="95000"/>
              </a:lnSpc>
              <a:defRPr sz="4200" b="1">
                <a:solidFill>
                  <a:schemeClr val="accent1"/>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sp>
        <p:nvSpPr>
          <p:cNvPr id="8" name="Text Placeholder 2">
            <a:extLst>
              <a:ext uri="{FF2B5EF4-FFF2-40B4-BE49-F238E27FC236}">
                <a16:creationId xmlns:a16="http://schemas.microsoft.com/office/drawing/2014/main" id="{3007805B-22DC-3B4A-A913-DAF46EDA56AD}"/>
              </a:ext>
            </a:extLst>
          </p:cNvPr>
          <p:cNvSpPr>
            <a:spLocks noGrp="1"/>
          </p:cNvSpPr>
          <p:nvPr>
            <p:ph type="body" idx="1"/>
          </p:nvPr>
        </p:nvSpPr>
        <p:spPr bwMode="gray">
          <a:xfrm>
            <a:off x="528000" y="3429000"/>
            <a:ext cx="5768155" cy="1566532"/>
          </a:xfrm>
        </p:spPr>
        <p:txBody>
          <a:bodyPr lIns="0" tIns="0" rIns="0" bIns="0">
            <a:noAutofit/>
          </a:bodyPr>
          <a:lstStyle>
            <a:lvl1pPr marL="0" indent="0">
              <a:lnSpc>
                <a:spcPct val="95000"/>
              </a:lnSpc>
              <a:spcAft>
                <a:spcPts val="0"/>
              </a:spcAft>
              <a:buNone/>
              <a:defRPr sz="3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19364825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8D8F97-A687-4E26-A1E4-0C9AC81B38A0}"/>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0" y="3697182"/>
            <a:ext cx="12179516" cy="3160818"/>
          </a:xfrm>
          <a:prstGeom prst="rect">
            <a:avLst/>
          </a:prstGeom>
        </p:spPr>
      </p:pic>
      <p:sp>
        <p:nvSpPr>
          <p:cNvPr id="7" name="Title 1">
            <a:extLst>
              <a:ext uri="{FF2B5EF4-FFF2-40B4-BE49-F238E27FC236}">
                <a16:creationId xmlns:a16="http://schemas.microsoft.com/office/drawing/2014/main" id="{B08606FC-A9D4-D64F-B8F5-37351EBD7025}"/>
              </a:ext>
            </a:extLst>
          </p:cNvPr>
          <p:cNvSpPr>
            <a:spLocks noGrp="1"/>
          </p:cNvSpPr>
          <p:nvPr>
            <p:ph type="title"/>
          </p:nvPr>
        </p:nvSpPr>
        <p:spPr bwMode="gray">
          <a:xfrm>
            <a:off x="528000" y="1705670"/>
            <a:ext cx="7281469" cy="1592403"/>
          </a:xfrm>
        </p:spPr>
        <p:txBody>
          <a:bodyPr anchor="b"/>
          <a:lstStyle>
            <a:lvl1pPr>
              <a:lnSpc>
                <a:spcPct val="95000"/>
              </a:lnSpc>
              <a:defRPr sz="4200" b="1">
                <a:solidFill>
                  <a:schemeClr val="accent1"/>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sp>
        <p:nvSpPr>
          <p:cNvPr id="8" name="Text Placeholder 2">
            <a:extLst>
              <a:ext uri="{FF2B5EF4-FFF2-40B4-BE49-F238E27FC236}">
                <a16:creationId xmlns:a16="http://schemas.microsoft.com/office/drawing/2014/main" id="{62960D7C-00B3-044E-B670-3EE1ADEB10AE}"/>
              </a:ext>
            </a:extLst>
          </p:cNvPr>
          <p:cNvSpPr>
            <a:spLocks noGrp="1"/>
          </p:cNvSpPr>
          <p:nvPr>
            <p:ph type="body" idx="1"/>
          </p:nvPr>
        </p:nvSpPr>
        <p:spPr bwMode="gray">
          <a:xfrm>
            <a:off x="528000" y="3429000"/>
            <a:ext cx="5768155" cy="1566532"/>
          </a:xfrm>
        </p:spPr>
        <p:txBody>
          <a:bodyPr lIns="0" tIns="0" rIns="0" bIns="0">
            <a:noAutofit/>
          </a:bodyPr>
          <a:lstStyle>
            <a:lvl1pPr marL="0" indent="0">
              <a:lnSpc>
                <a:spcPct val="95000"/>
              </a:lnSpc>
              <a:spcAft>
                <a:spcPts val="0"/>
              </a:spcAft>
              <a:buNone/>
              <a:defRPr sz="3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93054690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bg object 16">
            <a:extLst>
              <a:ext uri="{FF2B5EF4-FFF2-40B4-BE49-F238E27FC236}">
                <a16:creationId xmlns:a16="http://schemas.microsoft.com/office/drawing/2014/main" id="{7B168E8D-0E0B-4E4C-B453-8A564CE45F75}"/>
              </a:ext>
            </a:extLst>
          </p:cNvPr>
          <p:cNvSpPr/>
          <p:nvPr userDrawn="1"/>
        </p:nvSpPr>
        <p:spPr>
          <a:xfrm>
            <a:off x="0" y="0"/>
            <a:ext cx="12189460" cy="6858000"/>
          </a:xfrm>
          <a:custGeom>
            <a:avLst/>
            <a:gdLst/>
            <a:ahLst/>
            <a:cxnLst/>
            <a:rect l="l" t="t" r="r" b="b"/>
            <a:pathLst>
              <a:path w="12189460" h="6858000">
                <a:moveTo>
                  <a:pt x="12188952" y="0"/>
                </a:moveTo>
                <a:lnTo>
                  <a:pt x="0" y="0"/>
                </a:lnTo>
                <a:lnTo>
                  <a:pt x="0" y="6858000"/>
                </a:lnTo>
                <a:lnTo>
                  <a:pt x="12188952" y="6858000"/>
                </a:lnTo>
                <a:lnTo>
                  <a:pt x="12188952" y="0"/>
                </a:lnTo>
                <a:close/>
              </a:path>
            </a:pathLst>
          </a:custGeom>
          <a:solidFill>
            <a:srgbClr val="000000"/>
          </a:solidFill>
        </p:spPr>
        <p:txBody>
          <a:bodyPr wrap="square" lIns="0" tIns="0" rIns="0" bIns="0" rtlCol="0"/>
          <a:lstStyle/>
          <a:p>
            <a:endParaRPr/>
          </a:p>
        </p:txBody>
      </p:sp>
      <p:pic>
        <p:nvPicPr>
          <p:cNvPr id="4" name="bg object 17">
            <a:extLst>
              <a:ext uri="{FF2B5EF4-FFF2-40B4-BE49-F238E27FC236}">
                <a16:creationId xmlns:a16="http://schemas.microsoft.com/office/drawing/2014/main" id="{F0D04AA6-11F5-4157-BE4C-2C35921E5F6D}"/>
              </a:ext>
            </a:extLst>
          </p:cNvPr>
          <p:cNvPicPr/>
          <p:nvPr userDrawn="1"/>
        </p:nvPicPr>
        <p:blipFill>
          <a:blip r:embed="rId2" cstate="print"/>
          <a:stretch>
            <a:fillRect/>
          </a:stretch>
        </p:blipFill>
        <p:spPr>
          <a:xfrm>
            <a:off x="0" y="108750"/>
            <a:ext cx="12188952" cy="6749249"/>
          </a:xfrm>
          <a:prstGeom prst="rect">
            <a:avLst/>
          </a:prstGeom>
        </p:spPr>
      </p:pic>
      <p:sp>
        <p:nvSpPr>
          <p:cNvPr id="5" name="Holder 2">
            <a:extLst>
              <a:ext uri="{FF2B5EF4-FFF2-40B4-BE49-F238E27FC236}">
                <a16:creationId xmlns:a16="http://schemas.microsoft.com/office/drawing/2014/main" id="{A1D96B0D-6A8B-47D1-88B3-FD7DA2EC5FEE}"/>
              </a:ext>
            </a:extLst>
          </p:cNvPr>
          <p:cNvSpPr>
            <a:spLocks noGrp="1"/>
          </p:cNvSpPr>
          <p:nvPr>
            <p:ph type="title"/>
          </p:nvPr>
        </p:nvSpPr>
        <p:spPr>
          <a:xfrm>
            <a:off x="1029716" y="1033127"/>
            <a:ext cx="10132567" cy="1244600"/>
          </a:xfrm>
        </p:spPr>
        <p:txBody>
          <a:bodyPr lIns="0" tIns="0" rIns="0" bIns="0"/>
          <a:lstStyle>
            <a:lvl1pPr>
              <a:defRPr sz="4000" b="1" i="0">
                <a:solidFill>
                  <a:schemeClr val="bg1"/>
                </a:solidFill>
                <a:latin typeface="Open Sans"/>
                <a:cs typeface="Open Sans"/>
              </a:defRPr>
            </a:lvl1pPr>
          </a:lstStyle>
          <a:p>
            <a:endParaRPr dirty="0"/>
          </a:p>
        </p:txBody>
      </p:sp>
      <p:sp>
        <p:nvSpPr>
          <p:cNvPr id="6" name="Holder 3">
            <a:extLst>
              <a:ext uri="{FF2B5EF4-FFF2-40B4-BE49-F238E27FC236}">
                <a16:creationId xmlns:a16="http://schemas.microsoft.com/office/drawing/2014/main" id="{3B5479A6-A55A-4EEB-B579-59B1B0AD9070}"/>
              </a:ext>
            </a:extLst>
          </p:cNvPr>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7" name="Holder 4">
            <a:extLst>
              <a:ext uri="{FF2B5EF4-FFF2-40B4-BE49-F238E27FC236}">
                <a16:creationId xmlns:a16="http://schemas.microsoft.com/office/drawing/2014/main" id="{2D7390EC-7329-4A77-8DDB-E28701506A3F}"/>
              </a:ext>
            </a:extLst>
          </p:cNvPr>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1D8BD707-D9CF-40AE-B4C6-C98DA3205C09}" type="datetimeFigureOut">
              <a:rPr lang="en-US" smtClean="0"/>
              <a:pPr/>
              <a:t>8/2/2022</a:t>
            </a:fld>
            <a:endParaRPr lang="en-US"/>
          </a:p>
        </p:txBody>
      </p:sp>
      <p:sp>
        <p:nvSpPr>
          <p:cNvPr id="8" name="Holder 5">
            <a:extLst>
              <a:ext uri="{FF2B5EF4-FFF2-40B4-BE49-F238E27FC236}">
                <a16:creationId xmlns:a16="http://schemas.microsoft.com/office/drawing/2014/main" id="{16D9C529-D0E7-4DA6-8586-F6E2B33E1231}"/>
              </a:ext>
            </a:extLst>
          </p:cNvPr>
          <p:cNvSpPr>
            <a:spLocks noGrp="1"/>
          </p:cNvSpPr>
          <p:nvPr>
            <p:ph type="sldNum" sz="quarter" idx="7"/>
          </p:nvPr>
        </p:nvSpPr>
        <p:spPr>
          <a:xfrm>
            <a:off x="8778240" y="6377940"/>
            <a:ext cx="2804160" cy="342900"/>
          </a:xfrm>
          <a:prstGeom prst="rect">
            <a:avLst/>
          </a:prstGeom>
        </p:spPr>
        <p:txBody>
          <a:bodyPr lIns="0" tIns="0" rIns="0" bIns="0"/>
          <a:lstStyle>
            <a:lvl1pPr algn="r">
              <a:defRPr>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2598693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8D8F97-A687-4E26-A1E4-0C9AC81B38A0}"/>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0" y="3429000"/>
            <a:ext cx="12179516" cy="3429000"/>
          </a:xfrm>
          <a:prstGeom prst="rect">
            <a:avLst/>
          </a:prstGeom>
        </p:spPr>
      </p:pic>
      <p:sp>
        <p:nvSpPr>
          <p:cNvPr id="7" name="Title 1">
            <a:extLst>
              <a:ext uri="{FF2B5EF4-FFF2-40B4-BE49-F238E27FC236}">
                <a16:creationId xmlns:a16="http://schemas.microsoft.com/office/drawing/2014/main" id="{B08606FC-A9D4-D64F-B8F5-37351EBD7025}"/>
              </a:ext>
            </a:extLst>
          </p:cNvPr>
          <p:cNvSpPr>
            <a:spLocks noGrp="1"/>
          </p:cNvSpPr>
          <p:nvPr>
            <p:ph type="title"/>
          </p:nvPr>
        </p:nvSpPr>
        <p:spPr bwMode="gray">
          <a:xfrm>
            <a:off x="528001" y="1705670"/>
            <a:ext cx="5766474" cy="1592403"/>
          </a:xfrm>
        </p:spPr>
        <p:txBody>
          <a:bodyPr anchor="b"/>
          <a:lstStyle>
            <a:lvl1pPr>
              <a:lnSpc>
                <a:spcPct val="95000"/>
              </a:lnSpc>
              <a:defRPr sz="3600" b="1">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8" name="Text Placeholder 2">
            <a:extLst>
              <a:ext uri="{FF2B5EF4-FFF2-40B4-BE49-F238E27FC236}">
                <a16:creationId xmlns:a16="http://schemas.microsoft.com/office/drawing/2014/main" id="{62960D7C-00B3-044E-B670-3EE1ADEB10AE}"/>
              </a:ext>
            </a:extLst>
          </p:cNvPr>
          <p:cNvSpPr>
            <a:spLocks noGrp="1"/>
          </p:cNvSpPr>
          <p:nvPr>
            <p:ph type="body" idx="1"/>
          </p:nvPr>
        </p:nvSpPr>
        <p:spPr bwMode="gray">
          <a:xfrm>
            <a:off x="528000" y="3429000"/>
            <a:ext cx="5768155" cy="1566532"/>
          </a:xfrm>
        </p:spPr>
        <p:txBody>
          <a:bodyPr lIns="0" tIns="0" rIns="0" bIns="0">
            <a:noAutofit/>
          </a:bodyPr>
          <a:lstStyle>
            <a:lvl1pPr marL="0" indent="0">
              <a:lnSpc>
                <a:spcPct val="95000"/>
              </a:lnSpc>
              <a:spcAft>
                <a:spcPts val="0"/>
              </a:spcAft>
              <a:buNone/>
              <a:defRPr sz="3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61880542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ubtitle &amp;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subtitle</a:t>
            </a:r>
          </a:p>
        </p:txBody>
      </p:sp>
      <p:sp>
        <p:nvSpPr>
          <p:cNvPr id="17" name="Chart Placeholder 3"/>
          <p:cNvSpPr>
            <a:spLocks noGrp="1"/>
          </p:cNvSpPr>
          <p:nvPr>
            <p:ph type="chart" sz="quarter" idx="15"/>
          </p:nvPr>
        </p:nvSpPr>
        <p:spPr>
          <a:xfrm>
            <a:off x="501652" y="2052000"/>
            <a:ext cx="11188699" cy="4069013"/>
          </a:xfrm>
          <a:prstGeom prst="rect">
            <a:avLst/>
          </a:prstGeom>
        </p:spPr>
        <p:txBody>
          <a:bodyPr>
            <a:noAutofit/>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chart</a:t>
            </a:r>
            <a:endParaRPr lang="en-GB" dirty="0"/>
          </a:p>
        </p:txBody>
      </p:sp>
      <p:sp>
        <p:nvSpPr>
          <p:cNvPr id="18" name="Text Placeholder 8"/>
          <p:cNvSpPr>
            <a:spLocks noGrp="1"/>
          </p:cNvSpPr>
          <p:nvPr>
            <p:ph type="body" sz="quarter" idx="18"/>
          </p:nvPr>
        </p:nvSpPr>
        <p:spPr>
          <a:xfrm>
            <a:off x="501652" y="1674087"/>
            <a:ext cx="11188699" cy="357187"/>
          </a:xfrm>
        </p:spPr>
        <p:txBody>
          <a:bodyPr>
            <a:noAutofit/>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a:t>Click to edit Master text styles</a:t>
            </a:r>
          </a:p>
        </p:txBody>
      </p:sp>
      <p:sp>
        <p:nvSpPr>
          <p:cNvPr id="19" name="Text Placeholder 7"/>
          <p:cNvSpPr>
            <a:spLocks noGrp="1"/>
          </p:cNvSpPr>
          <p:nvPr>
            <p:ph type="body" sz="quarter" idx="23"/>
          </p:nvPr>
        </p:nvSpPr>
        <p:spPr>
          <a:xfrm>
            <a:off x="501651" y="6121014"/>
            <a:ext cx="11188700" cy="260737"/>
          </a:xfrm>
        </p:spPr>
        <p:txBody>
          <a:bodyPr>
            <a:noAutofit/>
          </a:bodyPr>
          <a:lstStyle>
            <a:lvl1pPr>
              <a:spcAft>
                <a:spcPts val="0"/>
              </a:spcAft>
              <a:defRPr sz="900">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7" name="Title Placeholder 1">
            <a:extLst>
              <a:ext uri="{FF2B5EF4-FFF2-40B4-BE49-F238E27FC236}">
                <a16:creationId xmlns:a16="http://schemas.microsoft.com/office/drawing/2014/main" id="{8CFE9674-04ED-4C53-9426-4EA385799FE2}"/>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add title</a:t>
            </a:r>
          </a:p>
        </p:txBody>
      </p:sp>
    </p:spTree>
    <p:extLst>
      <p:ext uri="{BB962C8B-B14F-4D97-AF65-F5344CB8AC3E}">
        <p14:creationId xmlns:p14="http://schemas.microsoft.com/office/powerpoint/2010/main" val="188765247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2 columns of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49BD1D-EC0B-F34A-989C-4F32224442A1}"/>
              </a:ext>
            </a:extLst>
          </p:cNvPr>
          <p:cNvSpPr/>
          <p:nvPr userDrawn="1"/>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Content Placeholder 3"/>
          <p:cNvSpPr>
            <a:spLocks noGrp="1"/>
          </p:cNvSpPr>
          <p:nvPr>
            <p:ph sz="quarter" idx="10"/>
          </p:nvPr>
        </p:nvSpPr>
        <p:spPr>
          <a:xfrm>
            <a:off x="501651" y="1665289"/>
            <a:ext cx="5305579" cy="4716461"/>
          </a:xfrm>
          <a:prstGeom prst="rect">
            <a:avLst/>
          </a:prstGeom>
        </p:spPr>
        <p:txBody>
          <a:bodyPr>
            <a:noAutofit/>
          </a:bodyPr>
          <a:lstStyle>
            <a:lvl1pPr marL="0" indent="0" algn="l">
              <a:buFontTx/>
              <a:buNone/>
              <a:tabLst>
                <a:tab pos="5029200" algn="r"/>
              </a:tabLst>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39700" indent="-139700" algn="l">
              <a:buClrTx/>
              <a:buSzPct val="100000"/>
              <a:buFont typeface="Arial" panose="020B0604020202020204" pitchFamily="34" charset="0"/>
              <a:buChar char="•"/>
              <a:tabLst>
                <a:tab pos="5029200" algn="r"/>
              </a:tabLst>
              <a:defRPr b="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304800" indent="-139700" algn="l">
              <a:buClrTx/>
              <a:buSzPct val="100000"/>
              <a:buFont typeface="Arial" panose="020B0604020202020204" pitchFamily="34" charset="0"/>
              <a:buChar char="−"/>
              <a:tabLst>
                <a:tab pos="5029200" algn="r"/>
              </a:tabLst>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469900" indent="-139700" algn="l">
              <a:buClrTx/>
              <a:buSzPct val="100000"/>
              <a:buFont typeface="Arial" panose="020B0604020202020204" pitchFamily="34" charset="0"/>
              <a:buChar char="◦"/>
              <a:tabLst>
                <a:tab pos="5029200" algn="r"/>
              </a:tabLst>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635000" indent="-139700" algn="l">
              <a:buClrTx/>
              <a:buSzPct val="100000"/>
              <a:buFont typeface="Arial" panose="020B0604020202020204" pitchFamily="34" charset="0"/>
              <a:buChar char="−"/>
              <a:tabLst>
                <a:tab pos="5029200" algn="r"/>
              </a:tabLst>
              <a:defRPr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Content Placeholder 3"/>
          <p:cNvSpPr>
            <a:spLocks noGrp="1"/>
          </p:cNvSpPr>
          <p:nvPr>
            <p:ph sz="quarter" idx="20"/>
          </p:nvPr>
        </p:nvSpPr>
        <p:spPr>
          <a:xfrm>
            <a:off x="6381539" y="1665289"/>
            <a:ext cx="5322781" cy="4716461"/>
          </a:xfrm>
          <a:prstGeom prst="rect">
            <a:avLst/>
          </a:prstGeom>
        </p:spPr>
        <p:txBody>
          <a:bodyPr>
            <a:noAutofit/>
          </a:bodyPr>
          <a:lstStyle>
            <a:lvl1pPr marL="0" indent="0" algn="l">
              <a:buFontTx/>
              <a:buNone/>
              <a:tabLst>
                <a:tab pos="5029200" algn="r"/>
              </a:tabLst>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39700" indent="-139700" algn="l">
              <a:buClrTx/>
              <a:buSzPct val="100000"/>
              <a:buFont typeface="Arial" panose="020B0604020202020204" pitchFamily="34" charset="0"/>
              <a:buChar char="•"/>
              <a:tabLst>
                <a:tab pos="5029200" algn="r"/>
              </a:tabLst>
              <a:defRPr b="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304800" indent="-139700" algn="l">
              <a:buClrTx/>
              <a:buSzPct val="100000"/>
              <a:buFont typeface="Arial" panose="020B0604020202020204" pitchFamily="34" charset="0"/>
              <a:buChar char="−"/>
              <a:tabLst>
                <a:tab pos="5029200" algn="r"/>
              </a:tabLst>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469900" indent="-139700" algn="l">
              <a:buClrTx/>
              <a:buSzPct val="100000"/>
              <a:buFont typeface="Arial" panose="020B0604020202020204" pitchFamily="34" charset="0"/>
              <a:buChar char="◦"/>
              <a:tabLst>
                <a:tab pos="5029200" algn="r"/>
              </a:tabLst>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635000" indent="-139700" algn="l">
              <a:buClrTx/>
              <a:buSzPct val="100000"/>
              <a:buFont typeface="Arial" panose="020B0604020202020204" pitchFamily="34" charset="0"/>
              <a:buChar char="−"/>
              <a:tabLst>
                <a:tab pos="5029200" algn="r"/>
              </a:tabLst>
              <a:defRPr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Text Placeholder 8">
            <a:extLst>
              <a:ext uri="{FF2B5EF4-FFF2-40B4-BE49-F238E27FC236}">
                <a16:creationId xmlns:a16="http://schemas.microsoft.com/office/drawing/2014/main" id="{8A9CD2DA-AA83-4DCB-8501-DE5878CC0B8A}"/>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subtitle</a:t>
            </a:r>
          </a:p>
        </p:txBody>
      </p:sp>
      <p:sp>
        <p:nvSpPr>
          <p:cNvPr id="7" name="Title Placeholder 1">
            <a:extLst>
              <a:ext uri="{FF2B5EF4-FFF2-40B4-BE49-F238E27FC236}">
                <a16:creationId xmlns:a16="http://schemas.microsoft.com/office/drawing/2014/main" id="{6559CC6F-6478-4902-A4D5-F8FB6538D285}"/>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add title</a:t>
            </a:r>
          </a:p>
        </p:txBody>
      </p:sp>
    </p:spTree>
    <p:extLst>
      <p:ext uri="{BB962C8B-B14F-4D97-AF65-F5344CB8AC3E}">
        <p14:creationId xmlns:p14="http://schemas.microsoft.com/office/powerpoint/2010/main" val="337343291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501651" y="1665289"/>
            <a:ext cx="5305579" cy="4716461"/>
          </a:xfrm>
          <a:prstGeom prst="rect">
            <a:avLst/>
          </a:prstGeom>
        </p:spPr>
        <p:txBody>
          <a:bodyPr>
            <a:noAutofit/>
          </a:bodyPr>
          <a:lstStyle>
            <a:lvl1pPr marL="0" indent="0" algn="l">
              <a:buFontTx/>
              <a:buNone/>
              <a:tabLst>
                <a:tab pos="5029200" algn="r"/>
              </a:tabLst>
              <a:defRPr b="1">
                <a:latin typeface="Open Sans" panose="020B0606030504020204" pitchFamily="34" charset="0"/>
                <a:ea typeface="Open Sans" panose="020B0606030504020204" pitchFamily="34" charset="0"/>
                <a:cs typeface="Open Sans" panose="020B0606030504020204" pitchFamily="34" charset="0"/>
              </a:defRPr>
            </a:lvl1pPr>
            <a:lvl2pPr marL="139700" indent="-139700" algn="l">
              <a:buClrTx/>
              <a:buSzPct val="100000"/>
              <a:buFont typeface="Arial" panose="020B0604020202020204" pitchFamily="34" charset="0"/>
              <a:buChar char="•"/>
              <a:tabLst>
                <a:tab pos="5029200" algn="r"/>
              </a:tabLst>
              <a:defRPr b="0">
                <a:latin typeface="Open Sans" panose="020B0606030504020204" pitchFamily="34" charset="0"/>
                <a:ea typeface="Open Sans" panose="020B0606030504020204" pitchFamily="34" charset="0"/>
                <a:cs typeface="Open Sans" panose="020B0606030504020204" pitchFamily="34" charset="0"/>
              </a:defRPr>
            </a:lvl2pPr>
            <a:lvl3pPr marL="304800" indent="-139700" algn="l">
              <a:buClrTx/>
              <a:buSzPct val="100000"/>
              <a:buFont typeface="Arial" panose="020B0604020202020204" pitchFamily="34" charset="0"/>
              <a:buChar char="−"/>
              <a:tabLst>
                <a:tab pos="5029200" algn="r"/>
              </a:tabLst>
              <a:defRPr>
                <a:latin typeface="Open Sans" panose="020B0606030504020204" pitchFamily="34" charset="0"/>
                <a:ea typeface="Open Sans" panose="020B0606030504020204" pitchFamily="34" charset="0"/>
                <a:cs typeface="Open Sans" panose="020B0606030504020204" pitchFamily="34" charset="0"/>
              </a:defRPr>
            </a:lvl3pPr>
            <a:lvl4pPr marL="469900" indent="-139700" algn="l">
              <a:buClrTx/>
              <a:buSzPct val="100000"/>
              <a:buFont typeface="Arial" panose="020B0604020202020204" pitchFamily="34" charset="0"/>
              <a:buChar char="◦"/>
              <a:tabLst>
                <a:tab pos="5029200" algn="r"/>
              </a:tabLst>
              <a:defRPr>
                <a:latin typeface="Open Sans" panose="020B0606030504020204" pitchFamily="34" charset="0"/>
                <a:ea typeface="Open Sans" panose="020B0606030504020204" pitchFamily="34" charset="0"/>
                <a:cs typeface="Open Sans" panose="020B0606030504020204" pitchFamily="34" charset="0"/>
              </a:defRPr>
            </a:lvl4pPr>
            <a:lvl5pPr marL="635000" indent="-139700" algn="l">
              <a:buClrTx/>
              <a:buSzPct val="100000"/>
              <a:buFont typeface="Arial" panose="020B0604020202020204" pitchFamily="34" charset="0"/>
              <a:buChar char="−"/>
              <a:tabLst>
                <a:tab pos="5029200" algn="r"/>
              </a:tabLst>
              <a:defRPr baseline="0">
                <a:latin typeface="Open Sans" panose="020B0606030504020204" pitchFamily="34" charset="0"/>
                <a:ea typeface="Open Sans" panose="020B0606030504020204" pitchFamily="34" charset="0"/>
                <a:cs typeface="Open Sans" panose="020B060603050402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Content Placeholder 3"/>
          <p:cNvSpPr>
            <a:spLocks noGrp="1"/>
          </p:cNvSpPr>
          <p:nvPr>
            <p:ph sz="quarter" idx="20"/>
          </p:nvPr>
        </p:nvSpPr>
        <p:spPr>
          <a:xfrm>
            <a:off x="6381539" y="1665289"/>
            <a:ext cx="5322781" cy="4716461"/>
          </a:xfrm>
          <a:prstGeom prst="rect">
            <a:avLst/>
          </a:prstGeom>
        </p:spPr>
        <p:txBody>
          <a:bodyPr>
            <a:noAutofit/>
          </a:bodyPr>
          <a:lstStyle>
            <a:lvl1pPr marL="0" indent="0" algn="l">
              <a:buFontTx/>
              <a:buNone/>
              <a:tabLst>
                <a:tab pos="5029200" algn="r"/>
              </a:tabLst>
              <a:defRPr b="1">
                <a:latin typeface="Open Sans" panose="020B0606030504020204" pitchFamily="34" charset="0"/>
                <a:ea typeface="Open Sans" panose="020B0606030504020204" pitchFamily="34" charset="0"/>
                <a:cs typeface="Open Sans" panose="020B0606030504020204" pitchFamily="34" charset="0"/>
              </a:defRPr>
            </a:lvl1pPr>
            <a:lvl2pPr marL="139700" indent="-139700" algn="l">
              <a:buClrTx/>
              <a:buSzPct val="100000"/>
              <a:buFont typeface="Arial" panose="020B0604020202020204" pitchFamily="34" charset="0"/>
              <a:buChar char="•"/>
              <a:tabLst>
                <a:tab pos="5029200" algn="r"/>
              </a:tabLst>
              <a:defRPr b="0">
                <a:latin typeface="Open Sans" panose="020B0606030504020204" pitchFamily="34" charset="0"/>
                <a:ea typeface="Open Sans" panose="020B0606030504020204" pitchFamily="34" charset="0"/>
                <a:cs typeface="Open Sans" panose="020B0606030504020204" pitchFamily="34" charset="0"/>
              </a:defRPr>
            </a:lvl2pPr>
            <a:lvl3pPr marL="304800" indent="-139700" algn="l">
              <a:buClrTx/>
              <a:buSzPct val="100000"/>
              <a:buFont typeface="Arial" panose="020B0604020202020204" pitchFamily="34" charset="0"/>
              <a:buChar char="−"/>
              <a:tabLst>
                <a:tab pos="5029200" algn="r"/>
              </a:tabLst>
              <a:defRPr>
                <a:latin typeface="Open Sans" panose="020B0606030504020204" pitchFamily="34" charset="0"/>
                <a:ea typeface="Open Sans" panose="020B0606030504020204" pitchFamily="34" charset="0"/>
                <a:cs typeface="Open Sans" panose="020B0606030504020204" pitchFamily="34" charset="0"/>
              </a:defRPr>
            </a:lvl3pPr>
            <a:lvl4pPr marL="469900" indent="-139700" algn="l">
              <a:buClrTx/>
              <a:buSzPct val="100000"/>
              <a:buFont typeface="Arial" panose="020B0604020202020204" pitchFamily="34" charset="0"/>
              <a:buChar char="◦"/>
              <a:tabLst>
                <a:tab pos="5029200" algn="r"/>
              </a:tabLst>
              <a:defRPr>
                <a:latin typeface="Open Sans" panose="020B0606030504020204" pitchFamily="34" charset="0"/>
                <a:ea typeface="Open Sans" panose="020B0606030504020204" pitchFamily="34" charset="0"/>
                <a:cs typeface="Open Sans" panose="020B0606030504020204" pitchFamily="34" charset="0"/>
              </a:defRPr>
            </a:lvl4pPr>
            <a:lvl5pPr marL="635000" indent="-139700" algn="l">
              <a:buClrTx/>
              <a:buSzPct val="100000"/>
              <a:buFont typeface="Arial" panose="020B0604020202020204" pitchFamily="34" charset="0"/>
              <a:buChar char="−"/>
              <a:tabLst>
                <a:tab pos="5029200" algn="r"/>
              </a:tabLst>
              <a:defRPr baseline="0">
                <a:latin typeface="Open Sans" panose="020B0606030504020204" pitchFamily="34" charset="0"/>
                <a:ea typeface="Open Sans" panose="020B0606030504020204" pitchFamily="34" charset="0"/>
                <a:cs typeface="Open Sans" panose="020B060603050402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Text Placeholder 8">
            <a:extLst>
              <a:ext uri="{FF2B5EF4-FFF2-40B4-BE49-F238E27FC236}">
                <a16:creationId xmlns:a16="http://schemas.microsoft.com/office/drawing/2014/main" id="{8A9CD2DA-AA83-4DCB-8501-DE5878CC0B8A}"/>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subtitle</a:t>
            </a:r>
          </a:p>
        </p:txBody>
      </p:sp>
      <p:sp>
        <p:nvSpPr>
          <p:cNvPr id="7" name="Title Placeholder 1">
            <a:extLst>
              <a:ext uri="{FF2B5EF4-FFF2-40B4-BE49-F238E27FC236}">
                <a16:creationId xmlns:a16="http://schemas.microsoft.com/office/drawing/2014/main" id="{6559CC6F-6478-4902-A4D5-F8FB6538D285}"/>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add title</a:t>
            </a:r>
          </a:p>
        </p:txBody>
      </p:sp>
    </p:spTree>
    <p:extLst>
      <p:ext uri="{BB962C8B-B14F-4D97-AF65-F5344CB8AC3E}">
        <p14:creationId xmlns:p14="http://schemas.microsoft.com/office/powerpoint/2010/main" val="398921372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501652" y="1665289"/>
            <a:ext cx="5355165" cy="4455725"/>
          </a:xfrm>
          <a:prstGeom prst="rect">
            <a:avLst/>
          </a:prstGeom>
        </p:spPr>
        <p:txBody>
          <a:bodyPr>
            <a:noAutofit/>
          </a:bodyPr>
          <a:lstStyle>
            <a:lvl1pPr marL="0" indent="0" algn="l">
              <a:buFontTx/>
              <a:buNone/>
              <a:tabLst>
                <a:tab pos="5029200" algn="r"/>
              </a:tabLst>
              <a:defRPr>
                <a:latin typeface="Open Sans" panose="020B0606030504020204" pitchFamily="34" charset="0"/>
                <a:ea typeface="Open Sans" panose="020B0606030504020204" pitchFamily="34" charset="0"/>
                <a:cs typeface="Open Sans" panose="020B0606030504020204" pitchFamily="34" charset="0"/>
              </a:defRPr>
            </a:lvl1pPr>
            <a:lvl2pPr marL="139700" indent="-139700" algn="l">
              <a:buClrTx/>
              <a:buSzPct val="100000"/>
              <a:buFont typeface="Arial" panose="020B0604020202020204" pitchFamily="34" charset="0"/>
              <a:buChar char="•"/>
              <a:tabLst>
                <a:tab pos="5029200" algn="r"/>
              </a:tabLst>
              <a:defRPr b="0">
                <a:latin typeface="Open Sans" panose="020B0606030504020204" pitchFamily="34" charset="0"/>
                <a:ea typeface="Open Sans" panose="020B0606030504020204" pitchFamily="34" charset="0"/>
                <a:cs typeface="Open Sans" panose="020B0606030504020204" pitchFamily="34" charset="0"/>
              </a:defRPr>
            </a:lvl2pPr>
            <a:lvl3pPr marL="304800" indent="-139700" algn="l">
              <a:buClrTx/>
              <a:buSzPct val="100000"/>
              <a:buFont typeface="Arial" panose="020B0604020202020204" pitchFamily="34" charset="0"/>
              <a:buChar char="−"/>
              <a:tabLst>
                <a:tab pos="5029200" algn="r"/>
              </a:tabLst>
              <a:defRPr>
                <a:latin typeface="Open Sans" panose="020B0606030504020204" pitchFamily="34" charset="0"/>
                <a:ea typeface="Open Sans" panose="020B0606030504020204" pitchFamily="34" charset="0"/>
                <a:cs typeface="Open Sans" panose="020B0606030504020204" pitchFamily="34" charset="0"/>
              </a:defRPr>
            </a:lvl3pPr>
            <a:lvl4pPr marL="469900" indent="-139700" algn="l">
              <a:buClrTx/>
              <a:buSzPct val="100000"/>
              <a:buFont typeface="Arial" panose="020B0604020202020204" pitchFamily="34" charset="0"/>
              <a:buChar char="◦"/>
              <a:tabLst>
                <a:tab pos="5029200" algn="r"/>
              </a:tabLst>
              <a:defRPr>
                <a:latin typeface="Open Sans" panose="020B0606030504020204" pitchFamily="34" charset="0"/>
                <a:ea typeface="Open Sans" panose="020B0606030504020204" pitchFamily="34" charset="0"/>
                <a:cs typeface="Open Sans" panose="020B0606030504020204" pitchFamily="34" charset="0"/>
              </a:defRPr>
            </a:lvl4pPr>
            <a:lvl5pPr marL="635000" indent="-139700" algn="l">
              <a:buClrTx/>
              <a:buSzPct val="100000"/>
              <a:buFont typeface="Arial" panose="020B0604020202020204" pitchFamily="34" charset="0"/>
              <a:buChar char="−"/>
              <a:tabLst>
                <a:tab pos="5029200" algn="r"/>
              </a:tabLst>
              <a:defRPr baseline="0">
                <a:latin typeface="Open Sans" panose="020B0606030504020204" pitchFamily="34" charset="0"/>
                <a:ea typeface="Open Sans" panose="020B0606030504020204" pitchFamily="34" charset="0"/>
                <a:cs typeface="Open Sans" panose="020B060603050402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 name="Chart Placeholder 2"/>
          <p:cNvSpPr>
            <a:spLocks noGrp="1"/>
          </p:cNvSpPr>
          <p:nvPr>
            <p:ph type="chart" sz="quarter" idx="21"/>
          </p:nvPr>
        </p:nvSpPr>
        <p:spPr>
          <a:xfrm>
            <a:off x="6341223" y="2125013"/>
            <a:ext cx="5349128" cy="3996000"/>
          </a:xfrm>
        </p:spPr>
        <p:txBody>
          <a:bodyPr>
            <a:noAutofit/>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icon to add chart</a:t>
            </a:r>
            <a:endParaRPr lang="en-US" noProof="0" dirty="0"/>
          </a:p>
        </p:txBody>
      </p:sp>
      <p:sp>
        <p:nvSpPr>
          <p:cNvPr id="6" name="Text Placeholder 5"/>
          <p:cNvSpPr>
            <a:spLocks noGrp="1"/>
          </p:cNvSpPr>
          <p:nvPr>
            <p:ph type="body" sz="quarter" idx="22"/>
          </p:nvPr>
        </p:nvSpPr>
        <p:spPr>
          <a:xfrm>
            <a:off x="6341223" y="1665288"/>
            <a:ext cx="5349128" cy="420687"/>
          </a:xfrm>
        </p:spPr>
        <p:txBody>
          <a:bodyPr>
            <a:noAutofit/>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a:t>Click to edit Master text styles</a:t>
            </a:r>
          </a:p>
        </p:txBody>
      </p:sp>
      <p:sp>
        <p:nvSpPr>
          <p:cNvPr id="15" name="Text Placeholder 7"/>
          <p:cNvSpPr>
            <a:spLocks noGrp="1"/>
          </p:cNvSpPr>
          <p:nvPr>
            <p:ph type="body" sz="quarter" idx="23"/>
          </p:nvPr>
        </p:nvSpPr>
        <p:spPr>
          <a:xfrm>
            <a:off x="501650" y="6121014"/>
            <a:ext cx="11188700" cy="260737"/>
          </a:xfrm>
        </p:spPr>
        <p:txBody>
          <a:bodyPr>
            <a:noAutofit/>
          </a:bodyPr>
          <a:lstStyle>
            <a:lvl1pPr>
              <a:spcAft>
                <a:spcPts val="0"/>
              </a:spcAft>
              <a:defRPr sz="900"/>
            </a:lvl1pPr>
          </a:lstStyle>
          <a:p>
            <a:pPr lvl="0"/>
            <a:r>
              <a:rPr lang="en-US"/>
              <a:t>Click to edit Master text styles</a:t>
            </a:r>
          </a:p>
        </p:txBody>
      </p:sp>
      <p:sp>
        <p:nvSpPr>
          <p:cNvPr id="8" name="Text Placeholder 8">
            <a:extLst>
              <a:ext uri="{FF2B5EF4-FFF2-40B4-BE49-F238E27FC236}">
                <a16:creationId xmlns:a16="http://schemas.microsoft.com/office/drawing/2014/main" id="{E911C489-B226-49BC-B069-119CF8BC96EF}"/>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subtitle</a:t>
            </a:r>
          </a:p>
        </p:txBody>
      </p:sp>
      <p:sp>
        <p:nvSpPr>
          <p:cNvPr id="9" name="Title Placeholder 1">
            <a:extLst>
              <a:ext uri="{FF2B5EF4-FFF2-40B4-BE49-F238E27FC236}">
                <a16:creationId xmlns:a16="http://schemas.microsoft.com/office/drawing/2014/main" id="{F47218A4-44FE-4E96-A903-7AD44AF4E8DB}"/>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add title</a:t>
            </a:r>
          </a:p>
        </p:txBody>
      </p:sp>
    </p:spTree>
    <p:extLst>
      <p:ext uri="{BB962C8B-B14F-4D97-AF65-F5344CB8AC3E}">
        <p14:creationId xmlns:p14="http://schemas.microsoft.com/office/powerpoint/2010/main" val="96639356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341221" y="2125013"/>
            <a:ext cx="5349129" cy="3996000"/>
          </a:xfrm>
        </p:spPr>
        <p:txBody>
          <a:bodyPr>
            <a:noAutofit/>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chart</a:t>
            </a:r>
            <a:endParaRPr lang="en-GB" dirty="0"/>
          </a:p>
        </p:txBody>
      </p:sp>
      <p:sp>
        <p:nvSpPr>
          <p:cNvPr id="6" name="Text Placeholder 5"/>
          <p:cNvSpPr>
            <a:spLocks noGrp="1"/>
          </p:cNvSpPr>
          <p:nvPr>
            <p:ph type="body" sz="quarter" idx="22"/>
          </p:nvPr>
        </p:nvSpPr>
        <p:spPr>
          <a:xfrm>
            <a:off x="6341222" y="1665288"/>
            <a:ext cx="5349129" cy="420687"/>
          </a:xfrm>
        </p:spPr>
        <p:txBody>
          <a:bodyPr>
            <a:noAutofit/>
          </a:bodyPr>
          <a:lstStyle/>
          <a:p>
            <a:pPr lvl="0"/>
            <a:r>
              <a:rPr lang="en-US" noProof="0"/>
              <a:t>Click to edit Master text styles</a:t>
            </a:r>
          </a:p>
        </p:txBody>
      </p:sp>
      <p:sp>
        <p:nvSpPr>
          <p:cNvPr id="15" name="Text Placeholder 7"/>
          <p:cNvSpPr>
            <a:spLocks noGrp="1"/>
          </p:cNvSpPr>
          <p:nvPr>
            <p:ph type="body" sz="quarter" idx="23"/>
          </p:nvPr>
        </p:nvSpPr>
        <p:spPr>
          <a:xfrm>
            <a:off x="501649" y="6121014"/>
            <a:ext cx="11165419" cy="260737"/>
          </a:xfrm>
        </p:spPr>
        <p:txBody>
          <a:bodyPr>
            <a:noAutofit/>
          </a:bodyPr>
          <a:lstStyle>
            <a:lvl1pPr>
              <a:spcAft>
                <a:spcPts val="0"/>
              </a:spcAft>
              <a:defRPr sz="900"/>
            </a:lvl1pPr>
          </a:lstStyle>
          <a:p>
            <a:pPr lvl="0"/>
            <a:r>
              <a:rPr lang="en-US"/>
              <a:t>Click to edit Master text styles</a:t>
            </a:r>
          </a:p>
        </p:txBody>
      </p:sp>
      <p:sp>
        <p:nvSpPr>
          <p:cNvPr id="9" name="Chart Placeholder 2"/>
          <p:cNvSpPr>
            <a:spLocks noGrp="1"/>
          </p:cNvSpPr>
          <p:nvPr>
            <p:ph type="chart" sz="quarter" idx="24"/>
          </p:nvPr>
        </p:nvSpPr>
        <p:spPr>
          <a:xfrm>
            <a:off x="501650" y="2125013"/>
            <a:ext cx="5349240" cy="3996000"/>
          </a:xfrm>
        </p:spPr>
        <p:txBody>
          <a:bodyPr>
            <a:noAutofit/>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chart</a:t>
            </a:r>
            <a:endParaRPr lang="en-GB" dirty="0"/>
          </a:p>
        </p:txBody>
      </p:sp>
      <p:sp>
        <p:nvSpPr>
          <p:cNvPr id="12" name="Text Placeholder 5"/>
          <p:cNvSpPr>
            <a:spLocks noGrp="1"/>
          </p:cNvSpPr>
          <p:nvPr>
            <p:ph type="body" sz="quarter" idx="25"/>
          </p:nvPr>
        </p:nvSpPr>
        <p:spPr>
          <a:xfrm>
            <a:off x="501649" y="1665288"/>
            <a:ext cx="5349240" cy="420687"/>
          </a:xfrm>
        </p:spPr>
        <p:txBody>
          <a:bodyPr>
            <a:noAutofit/>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a:t>Click to edit Master text styles</a:t>
            </a:r>
          </a:p>
        </p:txBody>
      </p:sp>
      <p:sp>
        <p:nvSpPr>
          <p:cNvPr id="10" name="Text Placeholder 8">
            <a:extLst>
              <a:ext uri="{FF2B5EF4-FFF2-40B4-BE49-F238E27FC236}">
                <a16:creationId xmlns:a16="http://schemas.microsoft.com/office/drawing/2014/main" id="{5D528E1B-5BDF-48B1-B9CD-A31A99631297}"/>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subtitle</a:t>
            </a:r>
          </a:p>
        </p:txBody>
      </p:sp>
      <p:sp>
        <p:nvSpPr>
          <p:cNvPr id="14" name="Title Placeholder 1">
            <a:extLst>
              <a:ext uri="{FF2B5EF4-FFF2-40B4-BE49-F238E27FC236}">
                <a16:creationId xmlns:a16="http://schemas.microsoft.com/office/drawing/2014/main" id="{56A696DA-71F5-44D5-B231-17F470D2F6A5}"/>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add title</a:t>
            </a:r>
          </a:p>
        </p:txBody>
      </p:sp>
    </p:spTree>
    <p:extLst>
      <p:ext uri="{BB962C8B-B14F-4D97-AF65-F5344CB8AC3E}">
        <p14:creationId xmlns:p14="http://schemas.microsoft.com/office/powerpoint/2010/main" val="382568923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504000" y="2051999"/>
            <a:ext cx="3549549" cy="4069014"/>
          </a:xfrm>
          <a:prstGeom prst="rect">
            <a:avLst/>
          </a:prstGeom>
        </p:spPr>
        <p:txBody>
          <a:bodyPr>
            <a:noAutofit/>
          </a:bodyPr>
          <a:lstStyle/>
          <a:p>
            <a:r>
              <a:rPr lang="en-US" noProof="0"/>
              <a:t>Click icon to add chart</a:t>
            </a:r>
            <a:endParaRPr lang="en-US" noProof="0" dirty="0"/>
          </a:p>
        </p:txBody>
      </p:sp>
      <p:sp>
        <p:nvSpPr>
          <p:cNvPr id="18" name="Text Placeholder 8"/>
          <p:cNvSpPr>
            <a:spLocks noGrp="1"/>
          </p:cNvSpPr>
          <p:nvPr>
            <p:ph type="body" sz="quarter" idx="18"/>
          </p:nvPr>
        </p:nvSpPr>
        <p:spPr>
          <a:xfrm>
            <a:off x="501650" y="1659145"/>
            <a:ext cx="3549549" cy="392112"/>
          </a:xfrm>
        </p:spPr>
        <p:txBody>
          <a:bodyPr>
            <a:noAutofit/>
          </a:bodyPr>
          <a:lstStyle/>
          <a:p>
            <a:pPr lvl="0"/>
            <a:r>
              <a:rPr lang="en-US" noProof="0"/>
              <a:t>Click to edit Master text styles</a:t>
            </a:r>
          </a:p>
        </p:txBody>
      </p:sp>
      <p:sp>
        <p:nvSpPr>
          <p:cNvPr id="7" name="Chart Placeholder 3"/>
          <p:cNvSpPr>
            <a:spLocks noGrp="1"/>
          </p:cNvSpPr>
          <p:nvPr>
            <p:ph type="chart" sz="quarter" idx="19"/>
          </p:nvPr>
        </p:nvSpPr>
        <p:spPr>
          <a:xfrm>
            <a:off x="4322401" y="2051999"/>
            <a:ext cx="3549549" cy="4069014"/>
          </a:xfrm>
          <a:prstGeom prst="rect">
            <a:avLst/>
          </a:prstGeom>
        </p:spPr>
        <p:txBody>
          <a:bodyPr>
            <a:noAutofit/>
          </a:bodyPr>
          <a:lstStyle/>
          <a:p>
            <a:r>
              <a:rPr lang="en-US" noProof="0"/>
              <a:t>Click icon to add chart</a:t>
            </a:r>
            <a:endParaRPr lang="en-US" noProof="0" dirty="0"/>
          </a:p>
        </p:txBody>
      </p:sp>
      <p:sp>
        <p:nvSpPr>
          <p:cNvPr id="8" name="Text Placeholder 8"/>
          <p:cNvSpPr>
            <a:spLocks noGrp="1"/>
          </p:cNvSpPr>
          <p:nvPr>
            <p:ph type="body" sz="quarter" idx="20"/>
          </p:nvPr>
        </p:nvSpPr>
        <p:spPr>
          <a:xfrm>
            <a:off x="4321226" y="1659145"/>
            <a:ext cx="3549549" cy="392112"/>
          </a:xfrm>
        </p:spPr>
        <p:txBody>
          <a:bodyPr>
            <a:noAutofit/>
          </a:bodyPr>
          <a:lstStyle/>
          <a:p>
            <a:pPr lvl="0"/>
            <a:r>
              <a:rPr lang="en-US" noProof="0"/>
              <a:t>Click to edit Master text styles</a:t>
            </a:r>
          </a:p>
        </p:txBody>
      </p:sp>
      <p:sp>
        <p:nvSpPr>
          <p:cNvPr id="9" name="Chart Placeholder 3"/>
          <p:cNvSpPr>
            <a:spLocks noGrp="1"/>
          </p:cNvSpPr>
          <p:nvPr>
            <p:ph type="chart" sz="quarter" idx="21"/>
          </p:nvPr>
        </p:nvSpPr>
        <p:spPr>
          <a:xfrm>
            <a:off x="8140801" y="2051999"/>
            <a:ext cx="3549549" cy="4069014"/>
          </a:xfrm>
          <a:prstGeom prst="rect">
            <a:avLst/>
          </a:prstGeom>
        </p:spPr>
        <p:txBody>
          <a:bodyPr>
            <a:noAutofit/>
          </a:bodyPr>
          <a:lstStyle/>
          <a:p>
            <a:r>
              <a:rPr lang="en-US" noProof="0"/>
              <a:t>Click icon to add chart</a:t>
            </a:r>
            <a:endParaRPr lang="en-US" noProof="0" dirty="0"/>
          </a:p>
        </p:txBody>
      </p:sp>
      <p:sp>
        <p:nvSpPr>
          <p:cNvPr id="10" name="Text Placeholder 8"/>
          <p:cNvSpPr>
            <a:spLocks noGrp="1"/>
          </p:cNvSpPr>
          <p:nvPr>
            <p:ph type="body" sz="quarter" idx="22"/>
          </p:nvPr>
        </p:nvSpPr>
        <p:spPr>
          <a:xfrm>
            <a:off x="8140801" y="1659145"/>
            <a:ext cx="3549549" cy="398256"/>
          </a:xfrm>
        </p:spPr>
        <p:txBody>
          <a:bodyPr>
            <a:noAutofit/>
          </a:bodyPr>
          <a:lstStyle/>
          <a:p>
            <a:pPr lvl="0"/>
            <a:r>
              <a:rPr lang="en-US" noProof="0"/>
              <a:t>Click to edit Master text styles</a:t>
            </a:r>
          </a:p>
        </p:txBody>
      </p:sp>
      <p:sp>
        <p:nvSpPr>
          <p:cNvPr id="12" name="Text Placeholder 7"/>
          <p:cNvSpPr>
            <a:spLocks noGrp="1"/>
          </p:cNvSpPr>
          <p:nvPr>
            <p:ph type="body" sz="quarter" idx="23"/>
          </p:nvPr>
        </p:nvSpPr>
        <p:spPr>
          <a:xfrm>
            <a:off x="501649" y="6121014"/>
            <a:ext cx="11165419" cy="260737"/>
          </a:xfrm>
        </p:spPr>
        <p:txBody>
          <a:bodyPr>
            <a:noAutofit/>
          </a:bodyPr>
          <a:lstStyle>
            <a:lvl1pPr>
              <a:spcAft>
                <a:spcPts val="0"/>
              </a:spcAft>
              <a:defRPr sz="900"/>
            </a:lvl1pPr>
          </a:lstStyle>
          <a:p>
            <a:pPr lvl="0"/>
            <a:r>
              <a:rPr lang="en-US" noProof="0"/>
              <a:t>Click to edit Master text styles</a:t>
            </a:r>
          </a:p>
        </p:txBody>
      </p:sp>
      <p:sp>
        <p:nvSpPr>
          <p:cNvPr id="11" name="Text Placeholder 8">
            <a:extLst>
              <a:ext uri="{FF2B5EF4-FFF2-40B4-BE49-F238E27FC236}">
                <a16:creationId xmlns:a16="http://schemas.microsoft.com/office/drawing/2014/main" id="{F3BAE7D4-2DCE-493F-8804-6735FFDC6D71}"/>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US" dirty="0"/>
              <a:t>Click to add subtitle</a:t>
            </a:r>
          </a:p>
        </p:txBody>
      </p:sp>
      <p:sp>
        <p:nvSpPr>
          <p:cNvPr id="13" name="Title Placeholder 1">
            <a:extLst>
              <a:ext uri="{FF2B5EF4-FFF2-40B4-BE49-F238E27FC236}">
                <a16:creationId xmlns:a16="http://schemas.microsoft.com/office/drawing/2014/main" id="{0AA8666D-884E-4CE4-A16C-E06A6E0BAE3D}"/>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dirty="0"/>
              <a:t>Click to add title</a:t>
            </a:r>
          </a:p>
        </p:txBody>
      </p:sp>
    </p:spTree>
    <p:extLst>
      <p:ext uri="{BB962C8B-B14F-4D97-AF65-F5344CB8AC3E}">
        <p14:creationId xmlns:p14="http://schemas.microsoft.com/office/powerpoint/2010/main" val="288062871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 Black">
    <p:bg bwMode="gray">
      <p:bgPr>
        <a:solidFill>
          <a:schemeClr val="tx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E9ED29CA-6A60-490D-9D54-EA7CC7AF832C}"/>
              </a:ext>
            </a:extLst>
          </p:cNvPr>
          <p:cNvGrpSpPr>
            <a:grpSpLocks noChangeAspect="1"/>
          </p:cNvGrpSpPr>
          <p:nvPr/>
        </p:nvGrpSpPr>
        <p:grpSpPr>
          <a:xfrm>
            <a:off x="475325" y="457200"/>
            <a:ext cx="1998000" cy="374400"/>
            <a:chOff x="398463" y="404813"/>
            <a:chExt cx="1627187" cy="307976"/>
          </a:xfrm>
          <a:solidFill>
            <a:schemeClr val="bg1"/>
          </a:solidFill>
        </p:grpSpPr>
        <p:sp>
          <p:nvSpPr>
            <p:cNvPr id="31" name="Oval 5">
              <a:extLst>
                <a:ext uri="{FF2B5EF4-FFF2-40B4-BE49-F238E27FC236}">
                  <a16:creationId xmlns:a16="http://schemas.microsoft.com/office/drawing/2014/main" id="{119E2360-A688-44DF-A6BB-76D18177CCFF}"/>
                </a:ext>
              </a:extLst>
            </p:cNvPr>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accent1"/>
                </a:solidFill>
              </a:endParaRPr>
            </a:p>
          </p:txBody>
        </p:sp>
        <p:sp>
          <p:nvSpPr>
            <p:cNvPr id="32" name="Freeform 6">
              <a:extLst>
                <a:ext uri="{FF2B5EF4-FFF2-40B4-BE49-F238E27FC236}">
                  <a16:creationId xmlns:a16="http://schemas.microsoft.com/office/drawing/2014/main" id="{4265C3C7-34A9-47F1-AB5F-2771E187891E}"/>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3" name="Rectangle 7">
              <a:extLst>
                <a:ext uri="{FF2B5EF4-FFF2-40B4-BE49-F238E27FC236}">
                  <a16:creationId xmlns:a16="http://schemas.microsoft.com/office/drawing/2014/main" id="{A9400861-EDC5-4A80-9569-C20320CE006A}"/>
                </a:ext>
              </a:extLst>
            </p:cNvPr>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Freeform 8">
              <a:extLst>
                <a:ext uri="{FF2B5EF4-FFF2-40B4-BE49-F238E27FC236}">
                  <a16:creationId xmlns:a16="http://schemas.microsoft.com/office/drawing/2014/main" id="{64DC9296-DBBC-4C4E-ACB4-7DA2607D524B}"/>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Rectangle 9">
              <a:extLst>
                <a:ext uri="{FF2B5EF4-FFF2-40B4-BE49-F238E27FC236}">
                  <a16:creationId xmlns:a16="http://schemas.microsoft.com/office/drawing/2014/main" id="{3E26591B-8E9F-4856-8284-BF3F8DB6ABC1}"/>
                </a:ext>
              </a:extLst>
            </p:cNvPr>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Rectangle 10">
              <a:extLst>
                <a:ext uri="{FF2B5EF4-FFF2-40B4-BE49-F238E27FC236}">
                  <a16:creationId xmlns:a16="http://schemas.microsoft.com/office/drawing/2014/main" id="{43F42271-5510-4D15-B07B-133237928BB4}"/>
                </a:ext>
              </a:extLst>
            </p:cNvPr>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Freeform 11">
              <a:extLst>
                <a:ext uri="{FF2B5EF4-FFF2-40B4-BE49-F238E27FC236}">
                  <a16:creationId xmlns:a16="http://schemas.microsoft.com/office/drawing/2014/main" id="{00E9FD99-54D9-422B-9717-D0DD3442A0DF}"/>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8" name="Freeform 12">
              <a:extLst>
                <a:ext uri="{FF2B5EF4-FFF2-40B4-BE49-F238E27FC236}">
                  <a16:creationId xmlns:a16="http://schemas.microsoft.com/office/drawing/2014/main" id="{BAF30821-90D3-436A-8DDF-D130E66447E2}"/>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9" name="Freeform 13">
              <a:extLst>
                <a:ext uri="{FF2B5EF4-FFF2-40B4-BE49-F238E27FC236}">
                  <a16:creationId xmlns:a16="http://schemas.microsoft.com/office/drawing/2014/main" id="{5C1A565D-B22B-4EE2-ACC9-C993D581F00C}"/>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40" name="Freeform 14">
              <a:extLst>
                <a:ext uri="{FF2B5EF4-FFF2-40B4-BE49-F238E27FC236}">
                  <a16:creationId xmlns:a16="http://schemas.microsoft.com/office/drawing/2014/main" id="{666738FD-9737-43F5-8E36-896FD725FE08}"/>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41" name="Picture Placeholder 8">
            <a:extLst>
              <a:ext uri="{FF2B5EF4-FFF2-40B4-BE49-F238E27FC236}">
                <a16:creationId xmlns:a16="http://schemas.microsoft.com/office/drawing/2014/main" id="{AC175F74-77C8-4969-BBF5-920619ED7628}"/>
              </a:ext>
            </a:extLst>
          </p:cNvPr>
          <p:cNvSpPr>
            <a:spLocks noGrp="1"/>
          </p:cNvSpPr>
          <p:nvPr>
            <p:ph type="pic" sz="quarter" idx="11"/>
          </p:nvPr>
        </p:nvSpPr>
        <p:spPr>
          <a:xfrm>
            <a:off x="3393716" y="727595"/>
            <a:ext cx="5400000" cy="5400000"/>
          </a:xfrm>
          <a:prstGeom prst="rect">
            <a:avLst/>
          </a:prstGeom>
        </p:spPr>
        <p:txBody>
          <a:bodyPr/>
          <a:lstStyle/>
          <a:p>
            <a:r>
              <a:rPr lang="en-US" noProof="0"/>
              <a:t>Click icon to add picture</a:t>
            </a:r>
            <a:endParaRPr lang="en-US" noProof="0" dirty="0"/>
          </a:p>
        </p:txBody>
      </p:sp>
      <p:sp>
        <p:nvSpPr>
          <p:cNvPr id="42" name="Title 1">
            <a:extLst>
              <a:ext uri="{FF2B5EF4-FFF2-40B4-BE49-F238E27FC236}">
                <a16:creationId xmlns:a16="http://schemas.microsoft.com/office/drawing/2014/main" id="{B345DB50-CB94-4421-9E14-33DABF973475}"/>
              </a:ext>
            </a:extLst>
          </p:cNvPr>
          <p:cNvSpPr>
            <a:spLocks noGrp="1"/>
          </p:cNvSpPr>
          <p:nvPr>
            <p:ph type="ctrTitle"/>
          </p:nvPr>
        </p:nvSpPr>
        <p:spPr bwMode="gray">
          <a:xfrm>
            <a:off x="501651" y="5186207"/>
            <a:ext cx="4446269" cy="895983"/>
          </a:xfrm>
          <a:prstGeom prst="rect">
            <a:avLst/>
          </a:prstGeom>
        </p:spPr>
        <p:txBody>
          <a:bodyPr anchor="b" anchorCtr="0">
            <a:noAutofit/>
          </a:bodyPr>
          <a:lstStyle>
            <a:lvl1pPr algn="l">
              <a:lnSpc>
                <a:spcPts val="3200"/>
              </a:lnSpc>
              <a:defRPr sz="32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43" name="Text Placeholder 4">
            <a:extLst>
              <a:ext uri="{FF2B5EF4-FFF2-40B4-BE49-F238E27FC236}">
                <a16:creationId xmlns:a16="http://schemas.microsoft.com/office/drawing/2014/main" id="{470C5F18-5824-4737-AA04-AA61C1FBBF1A}"/>
              </a:ext>
            </a:extLst>
          </p:cNvPr>
          <p:cNvSpPr>
            <a:spLocks noGrp="1"/>
          </p:cNvSpPr>
          <p:nvPr>
            <p:ph type="body" sz="quarter" idx="10"/>
          </p:nvPr>
        </p:nvSpPr>
        <p:spPr>
          <a:xfrm>
            <a:off x="501651" y="6381750"/>
            <a:ext cx="4446269" cy="273050"/>
          </a:xfrm>
          <a:prstGeom prst="rect">
            <a:avLst/>
          </a:prstGeom>
        </p:spPr>
        <p:txBody>
          <a:bodyPr anchor="b">
            <a:noAutofit/>
          </a:bodyPr>
          <a:lstStyle>
            <a:lvl1pPr>
              <a:spcAft>
                <a:spcPts val="0"/>
              </a:spcAft>
              <a:defRPr sz="1400"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spTree>
    <p:extLst>
      <p:ext uri="{BB962C8B-B14F-4D97-AF65-F5344CB8AC3E}">
        <p14:creationId xmlns:p14="http://schemas.microsoft.com/office/powerpoint/2010/main" val="3023217741"/>
      </p:ext>
    </p:extLst>
  </p:cSld>
  <p:clrMapOvr>
    <a:masterClrMapping/>
  </p:clrMapOvr>
  <p:transition>
    <p:fade/>
  </p:transition>
  <p:hf hdr="0" dt="0"/>
  <p:extLst>
    <p:ext uri="{DCECCB84-F9BA-43D5-87BE-67443E8EF086}">
      <p15:sldGuideLst xmlns:p15="http://schemas.microsoft.com/office/powerpoint/2012/main">
        <p15:guide id="1" orient="horz" pos="408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ubtitle, 1 column text with charts">
    <p:spTree>
      <p:nvGrpSpPr>
        <p:cNvPr id="1" name=""/>
        <p:cNvGrpSpPr/>
        <p:nvPr/>
      </p:nvGrpSpPr>
      <p:grpSpPr>
        <a:xfrm>
          <a:off x="0" y="0"/>
          <a:ext cx="0" cy="0"/>
          <a:chOff x="0" y="0"/>
          <a:chExt cx="0" cy="0"/>
        </a:xfrm>
      </p:grpSpPr>
      <p:sp>
        <p:nvSpPr>
          <p:cNvPr id="10" name="Text Placeholder 18"/>
          <p:cNvSpPr>
            <a:spLocks noGrp="1"/>
          </p:cNvSpPr>
          <p:nvPr>
            <p:ph idx="1"/>
          </p:nvPr>
        </p:nvSpPr>
        <p:spPr>
          <a:xfrm>
            <a:off x="501650" y="1665289"/>
            <a:ext cx="5594351" cy="4716463"/>
          </a:xfrm>
          <a:prstGeom prst="rect">
            <a:avLst/>
          </a:prstGeom>
        </p:spPr>
        <p:txBody>
          <a:bodyPr vert="horz" lIns="0" tIns="0" rIns="0" bIns="0" rtlCol="0">
            <a:noAutofit/>
          </a:bodyPr>
          <a:lstStyle>
            <a:lvl1pPr>
              <a:defRPr b="1">
                <a:latin typeface="Open Sans" panose="020B0606030504020204" pitchFamily="34" charset="0"/>
                <a:ea typeface="Open Sans" panose="020B0606030504020204" pitchFamily="34" charset="0"/>
                <a:cs typeface="Open Sans" panose="020B0606030504020204" pitchFamily="34" charset="0"/>
              </a:defRPr>
            </a:lvl1pPr>
            <a:lvl2pPr>
              <a:defRPr b="0">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8">
            <a:extLst>
              <a:ext uri="{FF2B5EF4-FFF2-40B4-BE49-F238E27FC236}">
                <a16:creationId xmlns:a16="http://schemas.microsoft.com/office/drawing/2014/main" id="{9939BF43-6ABE-4327-81AC-7892A0477322}"/>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subtitle</a:t>
            </a:r>
          </a:p>
        </p:txBody>
      </p:sp>
      <p:sp>
        <p:nvSpPr>
          <p:cNvPr id="6" name="Title Placeholder 1">
            <a:extLst>
              <a:ext uri="{FF2B5EF4-FFF2-40B4-BE49-F238E27FC236}">
                <a16:creationId xmlns:a16="http://schemas.microsoft.com/office/drawing/2014/main" id="{E4133C46-CE37-4404-B4D0-9DFA124106B1}"/>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add title</a:t>
            </a:r>
          </a:p>
        </p:txBody>
      </p:sp>
    </p:spTree>
    <p:extLst>
      <p:ext uri="{BB962C8B-B14F-4D97-AF65-F5344CB8AC3E}">
        <p14:creationId xmlns:p14="http://schemas.microsoft.com/office/powerpoint/2010/main" val="139397021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mp; subtitle">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D1AFA9E9-5EB8-42BF-B15A-3D95DDA547A4}"/>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subtitle</a:t>
            </a:r>
          </a:p>
        </p:txBody>
      </p:sp>
      <p:sp>
        <p:nvSpPr>
          <p:cNvPr id="5" name="Title Placeholder 1">
            <a:extLst>
              <a:ext uri="{FF2B5EF4-FFF2-40B4-BE49-F238E27FC236}">
                <a16:creationId xmlns:a16="http://schemas.microsoft.com/office/drawing/2014/main" id="{C3F5B0ED-A4CB-4D19-B6B8-CA9E1139E702}"/>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add title</a:t>
            </a:r>
          </a:p>
        </p:txBody>
      </p:sp>
    </p:spTree>
    <p:extLst>
      <p:ext uri="{BB962C8B-B14F-4D97-AF65-F5344CB8AC3E}">
        <p14:creationId xmlns:p14="http://schemas.microsoft.com/office/powerpoint/2010/main" val="313412755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79D3799-9A6C-45EE-B3ED-0F77AAB658E9}"/>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add title</a:t>
            </a:r>
          </a:p>
        </p:txBody>
      </p:sp>
    </p:spTree>
    <p:extLst>
      <p:ext uri="{BB962C8B-B14F-4D97-AF65-F5344CB8AC3E}">
        <p14:creationId xmlns:p14="http://schemas.microsoft.com/office/powerpoint/2010/main" val="307275813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Only - Black">
    <p:bg>
      <p:bgPr>
        <a:solidFill>
          <a:schemeClr val="tx1"/>
        </a:solid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79D3799-9A6C-45EE-B3ED-0F77AAB658E9}"/>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add title</a:t>
            </a:r>
          </a:p>
        </p:txBody>
      </p:sp>
      <p:sp>
        <p:nvSpPr>
          <p:cNvPr id="6" name="TextBox 5">
            <a:extLst>
              <a:ext uri="{FF2B5EF4-FFF2-40B4-BE49-F238E27FC236}">
                <a16:creationId xmlns:a16="http://schemas.microsoft.com/office/drawing/2014/main" id="{D39B4359-4F20-4FAE-B7A0-C54983A639ED}"/>
              </a:ext>
            </a:extLst>
          </p:cNvPr>
          <p:cNvSpPr txBox="1"/>
          <p:nvPr userDrawn="1"/>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108353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End slide Black">
    <p:bg>
      <p:bgPr>
        <a:solidFill>
          <a:schemeClr val="tx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501652" y="4211955"/>
            <a:ext cx="8528936" cy="2169796"/>
          </a:xfrm>
        </p:spPr>
        <p:txBody>
          <a:bodyPr anchor="b" anchorCtr="0">
            <a:noAutofit/>
          </a:bodyPr>
          <a:lstStyle>
            <a:lvl1pPr>
              <a:lnSpc>
                <a:spcPct val="100000"/>
              </a:lnSpc>
              <a:spcAft>
                <a:spcPts val="600"/>
              </a:spcAft>
              <a:defRPr sz="900">
                <a:solidFill>
                  <a:schemeClr val="bg1"/>
                </a:solidFill>
              </a:defRPr>
            </a:lvl1pPr>
          </a:lstStyle>
          <a:p>
            <a:pPr lvl="0"/>
            <a:r>
              <a:rPr lang="en-US"/>
              <a:t>Click to edit Master text styles</a:t>
            </a:r>
          </a:p>
        </p:txBody>
      </p:sp>
      <p:sp>
        <p:nvSpPr>
          <p:cNvPr id="3" name="Picture Placeholder 2"/>
          <p:cNvSpPr>
            <a:spLocks noGrp="1"/>
          </p:cNvSpPr>
          <p:nvPr>
            <p:ph type="pic" sz="quarter" idx="14" hasCustomPrompt="1"/>
          </p:nvPr>
        </p:nvSpPr>
        <p:spPr>
          <a:xfrm>
            <a:off x="9370847" y="4211955"/>
            <a:ext cx="2319503" cy="1725448"/>
          </a:xfrm>
        </p:spPr>
        <p:txBody>
          <a:bodyPr anchor="ctr" anchorCtr="0"/>
          <a:lstStyle>
            <a:lvl1pPr algn="ctr">
              <a:defRPr sz="900">
                <a:solidFill>
                  <a:schemeClr val="bg1"/>
                </a:solidFill>
              </a:defRPr>
            </a:lvl1pPr>
          </a:lstStyle>
          <a:p>
            <a:r>
              <a:rPr lang="en-GB" sz="900" dirty="0"/>
              <a:t>Insert sponsorship mark here</a:t>
            </a:r>
            <a:endParaRPr lang="en-GB" dirty="0"/>
          </a:p>
        </p:txBody>
      </p:sp>
      <p:sp>
        <p:nvSpPr>
          <p:cNvPr id="8" name="Text Placeholder 7"/>
          <p:cNvSpPr>
            <a:spLocks noGrp="1"/>
          </p:cNvSpPr>
          <p:nvPr>
            <p:ph type="body" sz="quarter" idx="15"/>
          </p:nvPr>
        </p:nvSpPr>
        <p:spPr>
          <a:xfrm>
            <a:off x="9370850" y="6018028"/>
            <a:ext cx="2319501" cy="363722"/>
          </a:xfrm>
        </p:spPr>
        <p:txBody>
          <a:bodyPr anchor="b" anchorCtr="0">
            <a:noAutofit/>
          </a:bodyPr>
          <a:lstStyle>
            <a:lvl1pPr>
              <a:lnSpc>
                <a:spcPct val="100000"/>
              </a:lnSpc>
              <a:defRPr sz="950">
                <a:solidFill>
                  <a:schemeClr val="bg1"/>
                </a:solidFill>
              </a:defRPr>
            </a:lvl1pPr>
          </a:lstStyle>
          <a:p>
            <a:pPr lvl="0"/>
            <a:r>
              <a:rPr lang="en-US"/>
              <a:t>Click to edit Master text styles</a:t>
            </a:r>
          </a:p>
        </p:txBody>
      </p:sp>
      <p:grpSp>
        <p:nvGrpSpPr>
          <p:cNvPr id="20" name="Group 19">
            <a:extLst>
              <a:ext uri="{FF2B5EF4-FFF2-40B4-BE49-F238E27FC236}">
                <a16:creationId xmlns:a16="http://schemas.microsoft.com/office/drawing/2014/main" id="{8DBE0613-D0C6-405A-ACD6-58EF0477427B}"/>
              </a:ext>
            </a:extLst>
          </p:cNvPr>
          <p:cNvGrpSpPr>
            <a:grpSpLocks noChangeAspect="1"/>
          </p:cNvGrpSpPr>
          <p:nvPr/>
        </p:nvGrpSpPr>
        <p:grpSpPr>
          <a:xfrm>
            <a:off x="469900" y="457761"/>
            <a:ext cx="1998000" cy="374400"/>
            <a:chOff x="398463" y="404813"/>
            <a:chExt cx="1627187" cy="307976"/>
          </a:xfrm>
          <a:solidFill>
            <a:schemeClr val="tx1"/>
          </a:solidFill>
        </p:grpSpPr>
        <p:sp>
          <p:nvSpPr>
            <p:cNvPr id="21" name="Oval 5">
              <a:extLst>
                <a:ext uri="{FF2B5EF4-FFF2-40B4-BE49-F238E27FC236}">
                  <a16:creationId xmlns:a16="http://schemas.microsoft.com/office/drawing/2014/main" id="{FD362D39-3352-4BA0-AC51-553983A71CD1}"/>
                </a:ext>
              </a:extLst>
            </p:cNvPr>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2" name="Freeform 6">
              <a:extLst>
                <a:ext uri="{FF2B5EF4-FFF2-40B4-BE49-F238E27FC236}">
                  <a16:creationId xmlns:a16="http://schemas.microsoft.com/office/drawing/2014/main" id="{1156DAFF-F101-4061-AA75-F8EEDC00FC74}"/>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3" name="Rectangle 7">
              <a:extLst>
                <a:ext uri="{FF2B5EF4-FFF2-40B4-BE49-F238E27FC236}">
                  <a16:creationId xmlns:a16="http://schemas.microsoft.com/office/drawing/2014/main" id="{5667AB23-84F3-44E4-B904-5D4D3A9B3109}"/>
                </a:ext>
              </a:extLst>
            </p:cNvPr>
            <p:cNvSpPr>
              <a:spLocks noChangeArrowheads="1"/>
            </p:cNvSpPr>
            <p:nvPr/>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4" name="Freeform 8">
              <a:extLst>
                <a:ext uri="{FF2B5EF4-FFF2-40B4-BE49-F238E27FC236}">
                  <a16:creationId xmlns:a16="http://schemas.microsoft.com/office/drawing/2014/main" id="{12CE4E7F-CB40-4545-80AF-423201F72F2E}"/>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5" name="Rectangle 9">
              <a:extLst>
                <a:ext uri="{FF2B5EF4-FFF2-40B4-BE49-F238E27FC236}">
                  <a16:creationId xmlns:a16="http://schemas.microsoft.com/office/drawing/2014/main" id="{A7B265B2-4EA1-416A-A272-49E48905C3E6}"/>
                </a:ext>
              </a:extLst>
            </p:cNvPr>
            <p:cNvSpPr>
              <a:spLocks noChangeArrowheads="1"/>
            </p:cNvSpPr>
            <p:nvPr/>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6" name="Rectangle 10">
              <a:extLst>
                <a:ext uri="{FF2B5EF4-FFF2-40B4-BE49-F238E27FC236}">
                  <a16:creationId xmlns:a16="http://schemas.microsoft.com/office/drawing/2014/main" id="{3744CD22-C3A3-4D80-AB50-3E6D3483304C}"/>
                </a:ext>
              </a:extLst>
            </p:cNvPr>
            <p:cNvSpPr>
              <a:spLocks noChangeArrowheads="1"/>
            </p:cNvSpPr>
            <p:nvPr/>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7" name="Freeform 11">
              <a:extLst>
                <a:ext uri="{FF2B5EF4-FFF2-40B4-BE49-F238E27FC236}">
                  <a16:creationId xmlns:a16="http://schemas.microsoft.com/office/drawing/2014/main" id="{3046CB4E-F174-491D-9CAB-2A9115985705}"/>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8" name="Freeform 12">
              <a:extLst>
                <a:ext uri="{FF2B5EF4-FFF2-40B4-BE49-F238E27FC236}">
                  <a16:creationId xmlns:a16="http://schemas.microsoft.com/office/drawing/2014/main" id="{8B2D79F2-05A8-4E1C-A4D8-725E52963024}"/>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9" name="Freeform 13">
              <a:extLst>
                <a:ext uri="{FF2B5EF4-FFF2-40B4-BE49-F238E27FC236}">
                  <a16:creationId xmlns:a16="http://schemas.microsoft.com/office/drawing/2014/main" id="{9EA13742-485A-4EC3-BF90-9FD12F905B12}"/>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0" name="Freeform 14">
              <a:extLst>
                <a:ext uri="{FF2B5EF4-FFF2-40B4-BE49-F238E27FC236}">
                  <a16:creationId xmlns:a16="http://schemas.microsoft.com/office/drawing/2014/main" id="{5D44DAC1-76F0-42F6-93C9-61B9C3054D66}"/>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Tree>
    <p:extLst>
      <p:ext uri="{BB962C8B-B14F-4D97-AF65-F5344CB8AC3E}">
        <p14:creationId xmlns:p14="http://schemas.microsoft.com/office/powerpoint/2010/main" val="3509997450"/>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_Key statement black">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11EC54E-9A06-F247-B897-0B652B348B0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p:blipFill>
        <p:spPr>
          <a:xfrm>
            <a:off x="7860998" y="3274540"/>
            <a:ext cx="4331002" cy="3583459"/>
          </a:xfrm>
          <a:prstGeom prst="rect">
            <a:avLst/>
          </a:prstGeom>
        </p:spPr>
      </p:pic>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
        <p:nvSpPr>
          <p:cNvPr id="13" name="Text Placeholder 3"/>
          <p:cNvSpPr>
            <a:spLocks noGrp="1"/>
          </p:cNvSpPr>
          <p:nvPr>
            <p:ph type="body" sz="quarter" idx="10"/>
          </p:nvPr>
        </p:nvSpPr>
        <p:spPr>
          <a:xfrm>
            <a:off x="480484" y="1996504"/>
            <a:ext cx="9778638" cy="2864991"/>
          </a:xfrm>
          <a:prstGeom prst="rect">
            <a:avLst/>
          </a:prstGeom>
        </p:spPr>
        <p:txBody>
          <a:bodyPr>
            <a:noAutofit/>
          </a:bodyPr>
          <a:lstStyle>
            <a:lvl1pPr>
              <a:spcBef>
                <a:spcPts val="4800"/>
              </a:spcBef>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edit Master text styles</a:t>
            </a:r>
          </a:p>
        </p:txBody>
      </p:sp>
    </p:spTree>
    <p:extLst>
      <p:ext uri="{BB962C8B-B14F-4D97-AF65-F5344CB8AC3E}">
        <p14:creationId xmlns:p14="http://schemas.microsoft.com/office/powerpoint/2010/main" val="413088024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Key statement black">
    <p:bg>
      <p:bgRef idx="1001">
        <a:schemeClr val="bg1"/>
      </p:bgRef>
    </p:bg>
    <p:spTree>
      <p:nvGrpSpPr>
        <p:cNvPr id="1" name=""/>
        <p:cNvGrpSpPr/>
        <p:nvPr/>
      </p:nvGrpSpPr>
      <p:grpSpPr>
        <a:xfrm>
          <a:off x="0" y="0"/>
          <a:ext cx="0" cy="0"/>
          <a:chOff x="0" y="0"/>
          <a:chExt cx="0" cy="0"/>
        </a:xfrm>
      </p:grpSpPr>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pic>
        <p:nvPicPr>
          <p:cNvPr id="14" name="Picture 13">
            <a:extLst>
              <a:ext uri="{FF2B5EF4-FFF2-40B4-BE49-F238E27FC236}">
                <a16:creationId xmlns:a16="http://schemas.microsoft.com/office/drawing/2014/main" id="{A8A2323B-C073-E14B-BE78-FEECABC507DC}"/>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p:blipFill>
        <p:spPr>
          <a:xfrm>
            <a:off x="6096001" y="1"/>
            <a:ext cx="6096000" cy="6858000"/>
          </a:xfrm>
          <a:prstGeom prst="rect">
            <a:avLst/>
          </a:prstGeom>
        </p:spPr>
      </p:pic>
      <p:sp>
        <p:nvSpPr>
          <p:cNvPr id="13" name="Text Placeholder 3"/>
          <p:cNvSpPr>
            <a:spLocks noGrp="1"/>
          </p:cNvSpPr>
          <p:nvPr>
            <p:ph type="body" sz="quarter" idx="10"/>
          </p:nvPr>
        </p:nvSpPr>
        <p:spPr>
          <a:xfrm>
            <a:off x="480484" y="1996504"/>
            <a:ext cx="9778638" cy="2864991"/>
          </a:xfrm>
          <a:prstGeom prst="rect">
            <a:avLst/>
          </a:prstGeom>
        </p:spPr>
        <p:txBody>
          <a:bodyPr>
            <a:noAutofit/>
          </a:bodyPr>
          <a:lstStyle>
            <a:lvl1pPr>
              <a:spcBef>
                <a:spcPts val="4800"/>
              </a:spcBef>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edit Master text styles</a:t>
            </a:r>
          </a:p>
        </p:txBody>
      </p:sp>
    </p:spTree>
    <p:extLst>
      <p:ext uri="{BB962C8B-B14F-4D97-AF65-F5344CB8AC3E}">
        <p14:creationId xmlns:p14="http://schemas.microsoft.com/office/powerpoint/2010/main" val="15169314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Key statement black">
    <p:bg>
      <p:bgPr>
        <a:solidFill>
          <a:schemeClr val="tx1"/>
        </a:solidFill>
        <a:effectLst/>
      </p:bgPr>
    </p:bg>
    <p:spTree>
      <p:nvGrpSpPr>
        <p:cNvPr id="1" name=""/>
        <p:cNvGrpSpPr/>
        <p:nvPr/>
      </p:nvGrpSpPr>
      <p:grpSpPr>
        <a:xfrm>
          <a:off x="0" y="0"/>
          <a:ext cx="0" cy="0"/>
          <a:chOff x="0" y="0"/>
          <a:chExt cx="0" cy="0"/>
        </a:xfrm>
      </p:grpSpPr>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
        <p:nvSpPr>
          <p:cNvPr id="4" name="Rectangle 3">
            <a:extLst>
              <a:ext uri="{FF2B5EF4-FFF2-40B4-BE49-F238E27FC236}">
                <a16:creationId xmlns:a16="http://schemas.microsoft.com/office/drawing/2014/main" id="{2E6A81C7-5D9B-5C4C-8F7E-755D1DF19833}"/>
              </a:ext>
            </a:extLst>
          </p:cNvPr>
          <p:cNvSpPr/>
          <p:nvPr userDrawn="1"/>
        </p:nvSpPr>
        <p:spPr bwMode="gray">
          <a:xfrm rot="16200000">
            <a:off x="5574381" y="1488156"/>
            <a:ext cx="6858000" cy="3881686"/>
          </a:xfrm>
          <a:prstGeom prst="rect">
            <a:avLst/>
          </a:prstGeom>
          <a:gradFill>
            <a:gsLst>
              <a:gs pos="0">
                <a:schemeClr val="tx1"/>
              </a:gs>
              <a:gs pos="100000">
                <a:schemeClr val="tx1">
                  <a:alpha val="0"/>
                </a:schemeClr>
              </a:gs>
            </a:gsLst>
            <a:lin ang="5400000" scaled="1"/>
          </a:gra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Tree>
    <p:extLst>
      <p:ext uri="{BB962C8B-B14F-4D97-AF65-F5344CB8AC3E}">
        <p14:creationId xmlns:p14="http://schemas.microsoft.com/office/powerpoint/2010/main" val="149807062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End slid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475325" y="4102100"/>
            <a:ext cx="8555263" cy="2197101"/>
          </a:xfrm>
        </p:spPr>
        <p:txBody>
          <a:bodyPr anchor="b" anchorCtr="0">
            <a:noAutofit/>
          </a:bodyPr>
          <a:lstStyle>
            <a:lvl1pPr>
              <a:lnSpc>
                <a:spcPct val="100000"/>
              </a:lnSpc>
              <a:spcAft>
                <a:spcPts val="800"/>
              </a:spcAft>
              <a:defRPr sz="900">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a:t>Click to edit Master text styles</a:t>
            </a:r>
          </a:p>
        </p:txBody>
      </p:sp>
      <p:sp>
        <p:nvSpPr>
          <p:cNvPr id="3" name="Picture Placeholder 2"/>
          <p:cNvSpPr>
            <a:spLocks noGrp="1"/>
          </p:cNvSpPr>
          <p:nvPr>
            <p:ph type="pic" sz="quarter" idx="14" hasCustomPrompt="1"/>
          </p:nvPr>
        </p:nvSpPr>
        <p:spPr>
          <a:xfrm>
            <a:off x="9402597" y="4102100"/>
            <a:ext cx="2319503" cy="1725448"/>
          </a:xfrm>
        </p:spPr>
        <p:txBody>
          <a:bodyPr anchor="ctr" anchorCtr="0"/>
          <a:lstStyle>
            <a:lvl1pPr algn="ctr">
              <a:defRPr sz="1200">
                <a:latin typeface="Open Sans" panose="020B0606030504020204" pitchFamily="34" charset="0"/>
                <a:ea typeface="Open Sans" panose="020B0606030504020204" pitchFamily="34" charset="0"/>
                <a:cs typeface="Open Sans" panose="020B0606030504020204" pitchFamily="34" charset="0"/>
              </a:defRPr>
            </a:lvl1pPr>
          </a:lstStyle>
          <a:p>
            <a:r>
              <a:rPr lang="en-US" sz="1200" noProof="0" dirty="0"/>
              <a:t>Insert sponsorship mark here</a:t>
            </a:r>
            <a:endParaRPr lang="en-US" noProof="0" dirty="0"/>
          </a:p>
        </p:txBody>
      </p:sp>
      <p:sp>
        <p:nvSpPr>
          <p:cNvPr id="8" name="Text Placeholder 7"/>
          <p:cNvSpPr>
            <a:spLocks noGrp="1"/>
          </p:cNvSpPr>
          <p:nvPr>
            <p:ph type="body" sz="quarter" idx="15"/>
          </p:nvPr>
        </p:nvSpPr>
        <p:spPr>
          <a:xfrm>
            <a:off x="9402598" y="5935479"/>
            <a:ext cx="2319501" cy="363723"/>
          </a:xfrm>
        </p:spPr>
        <p:txBody>
          <a:bodyPr anchor="b" anchorCtr="0"/>
          <a:lstStyle>
            <a:lvl1pPr>
              <a:lnSpc>
                <a:spcPct val="100000"/>
              </a:lnSpc>
              <a:defRPr sz="1267">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a:t>Click to edit Master text styles</a:t>
            </a:r>
          </a:p>
        </p:txBody>
      </p:sp>
      <p:grpSp>
        <p:nvGrpSpPr>
          <p:cNvPr id="20" name="Group 19"/>
          <p:cNvGrpSpPr>
            <a:grpSpLocks noChangeAspect="1"/>
          </p:cNvGrpSpPr>
          <p:nvPr userDrawn="1"/>
        </p:nvGrpSpPr>
        <p:grpSpPr>
          <a:xfrm>
            <a:off x="475325" y="457200"/>
            <a:ext cx="1998000" cy="374400"/>
            <a:chOff x="398463" y="404813"/>
            <a:chExt cx="1627187" cy="307976"/>
          </a:xfrm>
          <a:solidFill>
            <a:schemeClr val="tx1"/>
          </a:solidFill>
        </p:grpSpPr>
        <p:sp>
          <p:nvSpPr>
            <p:cNvPr id="21"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2"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3"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0"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Tree>
    <p:extLst>
      <p:ext uri="{BB962C8B-B14F-4D97-AF65-F5344CB8AC3E}">
        <p14:creationId xmlns:p14="http://schemas.microsoft.com/office/powerpoint/2010/main" val="1444591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age Image">
    <p:bg bwMode="gray">
      <p:bgPr>
        <a:solidFill>
          <a:schemeClr val="tx1"/>
        </a:solidFill>
        <a:effectLst/>
      </p:bgPr>
    </p:bg>
    <p:spTree>
      <p:nvGrpSpPr>
        <p:cNvPr id="1" name=""/>
        <p:cNvGrpSpPr/>
        <p:nvPr/>
      </p:nvGrpSpPr>
      <p:grpSpPr>
        <a:xfrm>
          <a:off x="0" y="0"/>
          <a:ext cx="0" cy="0"/>
          <a:chOff x="0" y="0"/>
          <a:chExt cx="0" cy="0"/>
        </a:xfrm>
      </p:grpSpPr>
      <p:sp>
        <p:nvSpPr>
          <p:cNvPr id="17" name="Picture Placeholder 8">
            <a:extLst>
              <a:ext uri="{FF2B5EF4-FFF2-40B4-BE49-F238E27FC236}">
                <a16:creationId xmlns:a16="http://schemas.microsoft.com/office/drawing/2014/main" id="{DEF77F0F-DE6A-48C9-92BD-013174DD643C}"/>
              </a:ext>
            </a:extLst>
          </p:cNvPr>
          <p:cNvSpPr>
            <a:spLocks noGrp="1"/>
          </p:cNvSpPr>
          <p:nvPr>
            <p:ph type="pic" sz="quarter" idx="11"/>
          </p:nvPr>
        </p:nvSpPr>
        <p:spPr>
          <a:xfrm>
            <a:off x="0" y="0"/>
            <a:ext cx="12192000" cy="6858000"/>
          </a:xfrm>
          <a:prstGeom prst="rect">
            <a:avLst/>
          </a:prstGeom>
        </p:spPr>
        <p:txBody>
          <a:bodyPr/>
          <a:lstStyle>
            <a:lvl1pPr>
              <a:defRPr>
                <a:solidFill>
                  <a:schemeClr val="bg1"/>
                </a:solidFill>
              </a:defRPr>
            </a:lvl1pPr>
          </a:lstStyle>
          <a:p>
            <a:r>
              <a:rPr lang="en-US" noProof="0"/>
              <a:t>Click icon to add picture</a:t>
            </a:r>
            <a:endParaRPr lang="en-US" noProof="0" dirty="0"/>
          </a:p>
        </p:txBody>
      </p:sp>
      <p:grpSp>
        <p:nvGrpSpPr>
          <p:cNvPr id="30" name="Group 29">
            <a:extLst>
              <a:ext uri="{FF2B5EF4-FFF2-40B4-BE49-F238E27FC236}">
                <a16:creationId xmlns:a16="http://schemas.microsoft.com/office/drawing/2014/main" id="{55EEA3F2-C909-4275-956A-5518D341D424}"/>
              </a:ext>
            </a:extLst>
          </p:cNvPr>
          <p:cNvGrpSpPr>
            <a:grpSpLocks noChangeAspect="1"/>
          </p:cNvGrpSpPr>
          <p:nvPr/>
        </p:nvGrpSpPr>
        <p:grpSpPr>
          <a:xfrm>
            <a:off x="475325" y="457200"/>
            <a:ext cx="1998000" cy="374400"/>
            <a:chOff x="398463" y="404813"/>
            <a:chExt cx="1627187" cy="307976"/>
          </a:xfrm>
          <a:solidFill>
            <a:schemeClr val="tx1"/>
          </a:solidFill>
        </p:grpSpPr>
        <p:sp>
          <p:nvSpPr>
            <p:cNvPr id="31" name="Oval 5">
              <a:extLst>
                <a:ext uri="{FF2B5EF4-FFF2-40B4-BE49-F238E27FC236}">
                  <a16:creationId xmlns:a16="http://schemas.microsoft.com/office/drawing/2014/main" id="{619F8D2D-E0FF-4267-BB4C-23E0F19AA0F4}"/>
                </a:ext>
              </a:extLst>
            </p:cNvPr>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2" name="Freeform 6">
              <a:extLst>
                <a:ext uri="{FF2B5EF4-FFF2-40B4-BE49-F238E27FC236}">
                  <a16:creationId xmlns:a16="http://schemas.microsoft.com/office/drawing/2014/main" id="{40BDA8F6-D1EC-4590-8515-7F2E0D9EE114}"/>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3" name="Rectangle 7">
              <a:extLst>
                <a:ext uri="{FF2B5EF4-FFF2-40B4-BE49-F238E27FC236}">
                  <a16:creationId xmlns:a16="http://schemas.microsoft.com/office/drawing/2014/main" id="{8E570DBD-3EC7-4EE8-886A-A6498BEC37F4}"/>
                </a:ext>
              </a:extLst>
            </p:cNvPr>
            <p:cNvSpPr>
              <a:spLocks noChangeArrowheads="1"/>
            </p:cNvSpPr>
            <p:nvPr/>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Freeform 8">
              <a:extLst>
                <a:ext uri="{FF2B5EF4-FFF2-40B4-BE49-F238E27FC236}">
                  <a16:creationId xmlns:a16="http://schemas.microsoft.com/office/drawing/2014/main" id="{B1656288-29CD-4B95-A46B-7B8DA786095F}"/>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Rectangle 9">
              <a:extLst>
                <a:ext uri="{FF2B5EF4-FFF2-40B4-BE49-F238E27FC236}">
                  <a16:creationId xmlns:a16="http://schemas.microsoft.com/office/drawing/2014/main" id="{C3894AF9-2B03-4231-9AEA-EC49F5E194E0}"/>
                </a:ext>
              </a:extLst>
            </p:cNvPr>
            <p:cNvSpPr>
              <a:spLocks noChangeArrowheads="1"/>
            </p:cNvSpPr>
            <p:nvPr/>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Rectangle 10">
              <a:extLst>
                <a:ext uri="{FF2B5EF4-FFF2-40B4-BE49-F238E27FC236}">
                  <a16:creationId xmlns:a16="http://schemas.microsoft.com/office/drawing/2014/main" id="{F1C43784-6F73-4D9F-8497-B40FDBB854E4}"/>
                </a:ext>
              </a:extLst>
            </p:cNvPr>
            <p:cNvSpPr>
              <a:spLocks noChangeArrowheads="1"/>
            </p:cNvSpPr>
            <p:nvPr/>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Freeform 11">
              <a:extLst>
                <a:ext uri="{FF2B5EF4-FFF2-40B4-BE49-F238E27FC236}">
                  <a16:creationId xmlns:a16="http://schemas.microsoft.com/office/drawing/2014/main" id="{E031C0BD-B701-4255-B53D-1A0FB806633C}"/>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8" name="Freeform 12">
              <a:extLst>
                <a:ext uri="{FF2B5EF4-FFF2-40B4-BE49-F238E27FC236}">
                  <a16:creationId xmlns:a16="http://schemas.microsoft.com/office/drawing/2014/main" id="{1F07466D-8C2C-4286-9984-9193301353E7}"/>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9" name="Freeform 13">
              <a:extLst>
                <a:ext uri="{FF2B5EF4-FFF2-40B4-BE49-F238E27FC236}">
                  <a16:creationId xmlns:a16="http://schemas.microsoft.com/office/drawing/2014/main" id="{F2700776-9B5A-4A2C-BA8E-E8C5B03A090F}"/>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42" name="Freeform 14">
              <a:extLst>
                <a:ext uri="{FF2B5EF4-FFF2-40B4-BE49-F238E27FC236}">
                  <a16:creationId xmlns:a16="http://schemas.microsoft.com/office/drawing/2014/main" id="{1D768AB6-AEBA-4689-BCE3-70447F634D06}"/>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16" name="Title 1">
            <a:extLst>
              <a:ext uri="{FF2B5EF4-FFF2-40B4-BE49-F238E27FC236}">
                <a16:creationId xmlns:a16="http://schemas.microsoft.com/office/drawing/2014/main" id="{4A19E1D0-8769-47AB-AE9D-B0C1E985CFE9}"/>
              </a:ext>
            </a:extLst>
          </p:cNvPr>
          <p:cNvSpPr>
            <a:spLocks noGrp="1"/>
          </p:cNvSpPr>
          <p:nvPr>
            <p:ph type="ctrTitle"/>
          </p:nvPr>
        </p:nvSpPr>
        <p:spPr bwMode="gray">
          <a:xfrm>
            <a:off x="501651" y="5186207"/>
            <a:ext cx="4446269" cy="895983"/>
          </a:xfrm>
          <a:prstGeom prst="rect">
            <a:avLst/>
          </a:prstGeom>
        </p:spPr>
        <p:txBody>
          <a:bodyPr anchor="b" anchorCtr="0">
            <a:noAutofit/>
          </a:bodyPr>
          <a:lstStyle>
            <a:lvl1pPr algn="l">
              <a:lnSpc>
                <a:spcPts val="3200"/>
              </a:lnSpc>
              <a:defRPr sz="32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18" name="Text Placeholder 4">
            <a:extLst>
              <a:ext uri="{FF2B5EF4-FFF2-40B4-BE49-F238E27FC236}">
                <a16:creationId xmlns:a16="http://schemas.microsoft.com/office/drawing/2014/main" id="{CB04BDD2-2BB9-4005-A617-9D931B3C550D}"/>
              </a:ext>
            </a:extLst>
          </p:cNvPr>
          <p:cNvSpPr>
            <a:spLocks noGrp="1"/>
          </p:cNvSpPr>
          <p:nvPr>
            <p:ph type="body" sz="quarter" idx="10"/>
          </p:nvPr>
        </p:nvSpPr>
        <p:spPr>
          <a:xfrm>
            <a:off x="501651" y="6381750"/>
            <a:ext cx="4446269" cy="273050"/>
          </a:xfrm>
          <a:prstGeom prst="rect">
            <a:avLst/>
          </a:prstGeom>
        </p:spPr>
        <p:txBody>
          <a:bodyPr anchor="b">
            <a:noAutofit/>
          </a:bodyPr>
          <a:lstStyle>
            <a:lvl1pPr>
              <a:spcAft>
                <a:spcPts val="0"/>
              </a:spcAft>
              <a:defRPr sz="1400"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spTree>
    <p:extLst>
      <p:ext uri="{BB962C8B-B14F-4D97-AF65-F5344CB8AC3E}">
        <p14:creationId xmlns:p14="http://schemas.microsoft.com/office/powerpoint/2010/main" val="2256593773"/>
      </p:ext>
    </p:extLst>
  </p:cSld>
  <p:clrMapOvr>
    <a:masterClrMapping/>
  </p:clrMapOvr>
  <p:transition>
    <p:fade/>
  </p:transition>
  <p:hf hdr="0" dt="0"/>
  <p:extLst>
    <p:ext uri="{DCECCB84-F9BA-43D5-87BE-67443E8EF086}">
      <p15:sldGuideLst xmlns:p15="http://schemas.microsoft.com/office/powerpoint/2012/main">
        <p15:guide id="1" orient="horz" pos="408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4934" y="1705670"/>
            <a:ext cx="10517717" cy="1592403"/>
          </a:xfrm>
        </p:spPr>
        <p:txBody>
          <a:bodyPr anchor="b"/>
          <a:lstStyle>
            <a:lvl1pPr>
              <a:lnSpc>
                <a:spcPct val="95000"/>
              </a:lnSpc>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Text Placeholder 2"/>
          <p:cNvSpPr>
            <a:spLocks noGrp="1"/>
          </p:cNvSpPr>
          <p:nvPr>
            <p:ph type="body" idx="1"/>
          </p:nvPr>
        </p:nvSpPr>
        <p:spPr bwMode="gray">
          <a:xfrm>
            <a:off x="524934" y="3429000"/>
            <a:ext cx="10517717" cy="1566532"/>
          </a:xfrm>
        </p:spPr>
        <p:txBody>
          <a:bodyPr lIns="0" tIns="0" rIns="0" bIns="0">
            <a:noAutofit/>
          </a:bodyPr>
          <a:lstStyle>
            <a:lvl1pPr marL="0" indent="0">
              <a:lnSpc>
                <a:spcPct val="95000"/>
              </a:lnSpc>
              <a:spcAft>
                <a:spcPts val="0"/>
              </a:spcAft>
              <a:buNone/>
              <a:defRPr sz="36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09091467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 Deloitte Green 4">
    <p:bg bwMode="gray">
      <p:bgPr>
        <a:solidFill>
          <a:schemeClr val="accent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018E39A-80C8-4363-BF09-DB9F3C61B3E9}"/>
              </a:ext>
            </a:extLst>
          </p:cNvPr>
          <p:cNvSpPr>
            <a:spLocks noGrp="1"/>
          </p:cNvSpPr>
          <p:nvPr>
            <p:ph type="title"/>
          </p:nvPr>
        </p:nvSpPr>
        <p:spPr bwMode="gray">
          <a:xfrm>
            <a:off x="524934" y="1705670"/>
            <a:ext cx="10517717" cy="1592403"/>
          </a:xfrm>
        </p:spPr>
        <p:txBody>
          <a:bodyPr anchor="b"/>
          <a:lstStyle>
            <a:lvl1pPr>
              <a:lnSpc>
                <a:spcPct val="95000"/>
              </a:lnSpc>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5" name="Text Placeholder 2">
            <a:extLst>
              <a:ext uri="{FF2B5EF4-FFF2-40B4-BE49-F238E27FC236}">
                <a16:creationId xmlns:a16="http://schemas.microsoft.com/office/drawing/2014/main" id="{6DD9500D-F97C-4779-B086-85EBE2EEF996}"/>
              </a:ext>
            </a:extLst>
          </p:cNvPr>
          <p:cNvSpPr>
            <a:spLocks noGrp="1"/>
          </p:cNvSpPr>
          <p:nvPr>
            <p:ph type="body" idx="1"/>
          </p:nvPr>
        </p:nvSpPr>
        <p:spPr bwMode="gray">
          <a:xfrm>
            <a:off x="524934" y="3429000"/>
            <a:ext cx="10517717" cy="1566532"/>
          </a:xfrm>
        </p:spPr>
        <p:txBody>
          <a:bodyPr lIns="0" tIns="0" rIns="0" bIns="0">
            <a:noAutofit/>
          </a:bodyPr>
          <a:lstStyle>
            <a:lvl1pPr marL="0" indent="0">
              <a:lnSpc>
                <a:spcPct val="95000"/>
              </a:lnSpc>
              <a:spcAft>
                <a:spcPts val="0"/>
              </a:spcAft>
              <a:buNone/>
              <a:defRPr sz="36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10532156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Green 4">
    <p:bg bwMode="gray">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C6AC62-4A43-2F41-ABEA-69BEF6DB4028}"/>
              </a:ext>
            </a:extLst>
          </p:cNvPr>
          <p:cNvSpPr/>
          <p:nvPr userDrawn="1"/>
        </p:nvSpPr>
        <p:spPr bwMode="gray">
          <a:xfrm>
            <a:off x="0" y="0"/>
            <a:ext cx="12192000" cy="6858000"/>
          </a:xfrm>
          <a:prstGeom prst="rect">
            <a:avLst/>
          </a:prstGeom>
          <a:solidFill>
            <a:srgbClr val="00A3E0"/>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5" name="Title 1">
            <a:extLst>
              <a:ext uri="{FF2B5EF4-FFF2-40B4-BE49-F238E27FC236}">
                <a16:creationId xmlns:a16="http://schemas.microsoft.com/office/drawing/2014/main" id="{1A65A30F-B580-42B2-8220-E1CE46DA20AF}"/>
              </a:ext>
            </a:extLst>
          </p:cNvPr>
          <p:cNvSpPr>
            <a:spLocks noGrp="1"/>
          </p:cNvSpPr>
          <p:nvPr>
            <p:ph type="title"/>
          </p:nvPr>
        </p:nvSpPr>
        <p:spPr bwMode="gray">
          <a:xfrm>
            <a:off x="524934" y="1705670"/>
            <a:ext cx="10517717" cy="1592403"/>
          </a:xfrm>
        </p:spPr>
        <p:txBody>
          <a:bodyPr anchor="b"/>
          <a:lstStyle>
            <a:lvl1pPr>
              <a:lnSpc>
                <a:spcPct val="95000"/>
              </a:lnSpc>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6" name="Text Placeholder 2">
            <a:extLst>
              <a:ext uri="{FF2B5EF4-FFF2-40B4-BE49-F238E27FC236}">
                <a16:creationId xmlns:a16="http://schemas.microsoft.com/office/drawing/2014/main" id="{6D75492F-E82E-438C-AF85-FF6C6AA7B403}"/>
              </a:ext>
            </a:extLst>
          </p:cNvPr>
          <p:cNvSpPr>
            <a:spLocks noGrp="1"/>
          </p:cNvSpPr>
          <p:nvPr>
            <p:ph type="body" idx="1"/>
          </p:nvPr>
        </p:nvSpPr>
        <p:spPr bwMode="gray">
          <a:xfrm>
            <a:off x="524934" y="3429000"/>
            <a:ext cx="10517717" cy="1566532"/>
          </a:xfrm>
        </p:spPr>
        <p:txBody>
          <a:bodyPr lIns="0" tIns="0" rIns="0" bIns="0">
            <a:noAutofit/>
          </a:bodyPr>
          <a:lstStyle>
            <a:lvl1pPr marL="0" indent="0">
              <a:lnSpc>
                <a:spcPct val="95000"/>
              </a:lnSpc>
              <a:spcAft>
                <a:spcPts val="0"/>
              </a:spcAft>
              <a:buNone/>
              <a:defRPr sz="36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1692757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 Black">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39B4359-4F20-4FAE-B7A0-C54983A639ED}"/>
              </a:ext>
            </a:extLst>
          </p:cNvPr>
          <p:cNvSpPr txBox="1"/>
          <p:nvPr userDrawn="1"/>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dirty="0">
              <a:solidFill>
                <a:schemeClr val="bg1"/>
              </a:solidFill>
              <a:latin typeface="Calibri" panose="020F0502020204030204" pitchFamily="34" charset="0"/>
              <a:cs typeface="Calibri" panose="020F0502020204030204" pitchFamily="34" charset="0"/>
            </a:endParaRPr>
          </a:p>
        </p:txBody>
      </p:sp>
      <p:sp>
        <p:nvSpPr>
          <p:cNvPr id="5" name="Title 1">
            <a:extLst>
              <a:ext uri="{FF2B5EF4-FFF2-40B4-BE49-F238E27FC236}">
                <a16:creationId xmlns:a16="http://schemas.microsoft.com/office/drawing/2014/main" id="{FC11C04A-DB3B-43B0-B2A2-E0C10D5F3C19}"/>
              </a:ext>
            </a:extLst>
          </p:cNvPr>
          <p:cNvSpPr>
            <a:spLocks noGrp="1"/>
          </p:cNvSpPr>
          <p:nvPr>
            <p:ph type="title"/>
          </p:nvPr>
        </p:nvSpPr>
        <p:spPr bwMode="gray">
          <a:xfrm>
            <a:off x="524934" y="1705670"/>
            <a:ext cx="10517717" cy="1592403"/>
          </a:xfrm>
        </p:spPr>
        <p:txBody>
          <a:bodyPr anchor="b"/>
          <a:lstStyle>
            <a:lvl1pPr>
              <a:lnSpc>
                <a:spcPct val="95000"/>
              </a:lnSpc>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9" name="Text Placeholder 2">
            <a:extLst>
              <a:ext uri="{FF2B5EF4-FFF2-40B4-BE49-F238E27FC236}">
                <a16:creationId xmlns:a16="http://schemas.microsoft.com/office/drawing/2014/main" id="{9481C75F-2812-4440-A8F1-5B47EB2DEFEA}"/>
              </a:ext>
            </a:extLst>
          </p:cNvPr>
          <p:cNvSpPr>
            <a:spLocks noGrp="1"/>
          </p:cNvSpPr>
          <p:nvPr>
            <p:ph type="body" idx="1"/>
          </p:nvPr>
        </p:nvSpPr>
        <p:spPr bwMode="gray">
          <a:xfrm>
            <a:off x="524934" y="3429000"/>
            <a:ext cx="10517717" cy="1566532"/>
          </a:xfrm>
        </p:spPr>
        <p:txBody>
          <a:bodyPr lIns="0" tIns="0" rIns="0" bIns="0">
            <a:noAutofit/>
          </a:bodyPr>
          <a:lstStyle>
            <a:lvl1pPr marL="0" indent="0">
              <a:lnSpc>
                <a:spcPct val="95000"/>
              </a:lnSpc>
              <a:spcAft>
                <a:spcPts val="0"/>
              </a:spcAft>
              <a:buNone/>
              <a:defRPr sz="36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90674486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Only - Black">
    <p:bg>
      <p:bgPr>
        <a:solidFill>
          <a:schemeClr val="tx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4310020E-6D09-44B5-943F-DF9E1C5DE52C}"/>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822700" y="0"/>
            <a:ext cx="8369300" cy="6858000"/>
          </a:xfrm>
          <a:prstGeom prst="rect">
            <a:avLst/>
          </a:prstGeom>
        </p:spPr>
      </p:pic>
      <p:sp>
        <p:nvSpPr>
          <p:cNvPr id="6" name="TextBox 5">
            <a:extLst>
              <a:ext uri="{FF2B5EF4-FFF2-40B4-BE49-F238E27FC236}">
                <a16:creationId xmlns:a16="http://schemas.microsoft.com/office/drawing/2014/main" id="{D39B4359-4F20-4FAE-B7A0-C54983A639ED}"/>
              </a:ext>
            </a:extLst>
          </p:cNvPr>
          <p:cNvSpPr txBox="1"/>
          <p:nvPr userDrawn="1"/>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dirty="0">
              <a:solidFill>
                <a:schemeClr val="bg1"/>
              </a:solidFill>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D1E419E5-F457-464C-AFA3-C8C12D2D7603}"/>
              </a:ext>
            </a:extLst>
          </p:cNvPr>
          <p:cNvSpPr>
            <a:spLocks noGrp="1"/>
          </p:cNvSpPr>
          <p:nvPr>
            <p:ph type="title"/>
          </p:nvPr>
        </p:nvSpPr>
        <p:spPr bwMode="gray">
          <a:xfrm>
            <a:off x="528000" y="1705670"/>
            <a:ext cx="7120831" cy="1592403"/>
          </a:xfrm>
        </p:spPr>
        <p:txBody>
          <a:bodyPr anchor="b"/>
          <a:lstStyle>
            <a:lvl1pPr>
              <a:lnSpc>
                <a:spcPct val="95000"/>
              </a:lnSpc>
              <a:defRPr sz="4200" b="1">
                <a:solidFill>
                  <a:schemeClr val="accent1"/>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sp>
        <p:nvSpPr>
          <p:cNvPr id="8" name="Text Placeholder 2">
            <a:extLst>
              <a:ext uri="{FF2B5EF4-FFF2-40B4-BE49-F238E27FC236}">
                <a16:creationId xmlns:a16="http://schemas.microsoft.com/office/drawing/2014/main" id="{3007805B-22DC-3B4A-A913-DAF46EDA56AD}"/>
              </a:ext>
            </a:extLst>
          </p:cNvPr>
          <p:cNvSpPr>
            <a:spLocks noGrp="1"/>
          </p:cNvSpPr>
          <p:nvPr>
            <p:ph type="body" idx="1"/>
          </p:nvPr>
        </p:nvSpPr>
        <p:spPr bwMode="gray">
          <a:xfrm>
            <a:off x="528000" y="3429000"/>
            <a:ext cx="5768155" cy="1566532"/>
          </a:xfrm>
        </p:spPr>
        <p:txBody>
          <a:bodyPr lIns="0" tIns="0" rIns="0" bIns="0">
            <a:noAutofit/>
          </a:bodyPr>
          <a:lstStyle>
            <a:lvl1pPr marL="0" indent="0">
              <a:lnSpc>
                <a:spcPct val="95000"/>
              </a:lnSpc>
              <a:spcAft>
                <a:spcPts val="0"/>
              </a:spcAft>
              <a:buNone/>
              <a:defRPr sz="3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6648923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Only - Blac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10020E-6D09-44B5-943F-DF9E1C5DE52C}"/>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 y="0"/>
            <a:ext cx="12192000" cy="6858000"/>
          </a:xfrm>
          <a:prstGeom prst="rect">
            <a:avLst/>
          </a:prstGeom>
        </p:spPr>
      </p:pic>
      <p:sp>
        <p:nvSpPr>
          <p:cNvPr id="6" name="TextBox 5">
            <a:extLst>
              <a:ext uri="{FF2B5EF4-FFF2-40B4-BE49-F238E27FC236}">
                <a16:creationId xmlns:a16="http://schemas.microsoft.com/office/drawing/2014/main" id="{D39B4359-4F20-4FAE-B7A0-C54983A639ED}"/>
              </a:ext>
            </a:extLst>
          </p:cNvPr>
          <p:cNvSpPr txBox="1"/>
          <p:nvPr userDrawn="1"/>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dirty="0">
              <a:solidFill>
                <a:schemeClr val="bg1"/>
              </a:solidFill>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D1E419E5-F457-464C-AFA3-C8C12D2D7603}"/>
              </a:ext>
            </a:extLst>
          </p:cNvPr>
          <p:cNvSpPr>
            <a:spLocks noGrp="1"/>
          </p:cNvSpPr>
          <p:nvPr>
            <p:ph type="title"/>
          </p:nvPr>
        </p:nvSpPr>
        <p:spPr bwMode="gray">
          <a:xfrm>
            <a:off x="528000" y="1705670"/>
            <a:ext cx="6552421" cy="1592403"/>
          </a:xfrm>
        </p:spPr>
        <p:txBody>
          <a:bodyPr anchor="b"/>
          <a:lstStyle>
            <a:lvl1pPr>
              <a:lnSpc>
                <a:spcPct val="95000"/>
              </a:lnSpc>
              <a:defRPr sz="4200" b="1">
                <a:solidFill>
                  <a:schemeClr val="accent1"/>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sp>
        <p:nvSpPr>
          <p:cNvPr id="8" name="Text Placeholder 2">
            <a:extLst>
              <a:ext uri="{FF2B5EF4-FFF2-40B4-BE49-F238E27FC236}">
                <a16:creationId xmlns:a16="http://schemas.microsoft.com/office/drawing/2014/main" id="{3007805B-22DC-3B4A-A913-DAF46EDA56AD}"/>
              </a:ext>
            </a:extLst>
          </p:cNvPr>
          <p:cNvSpPr>
            <a:spLocks noGrp="1"/>
          </p:cNvSpPr>
          <p:nvPr>
            <p:ph type="body" idx="1"/>
          </p:nvPr>
        </p:nvSpPr>
        <p:spPr bwMode="gray">
          <a:xfrm>
            <a:off x="528000" y="3429000"/>
            <a:ext cx="5768155" cy="1566532"/>
          </a:xfrm>
        </p:spPr>
        <p:txBody>
          <a:bodyPr lIns="0" tIns="0" rIns="0" bIns="0">
            <a:noAutofit/>
          </a:bodyPr>
          <a:lstStyle>
            <a:lvl1pPr marL="0" indent="0">
              <a:lnSpc>
                <a:spcPct val="95000"/>
              </a:lnSpc>
              <a:spcAft>
                <a:spcPts val="0"/>
              </a:spcAft>
              <a:buNone/>
              <a:defRPr sz="3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77202707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vmlDrawing" Target="../drawings/vmlDrawing1.v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1"/>
            </p:custDataLst>
            <p:extLst>
              <p:ext uri="{D42A27DB-BD31-4B8C-83A1-F6EECF244321}">
                <p14:modId xmlns:p14="http://schemas.microsoft.com/office/powerpoint/2010/main" val="3423802565"/>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2322" name="think-cell Slide" r:id="rId32" imgW="270" imgH="270" progId="TCLayout.ActiveDocument.1">
                  <p:embed/>
                </p:oleObj>
              </mc:Choice>
              <mc:Fallback>
                <p:oleObj name="think-cell Slide" r:id="rId32" imgW="270" imgH="270" progId="TCLayout.ActiveDocument.1">
                  <p:embed/>
                  <p:pic>
                    <p:nvPicPr>
                      <p:cNvPr id="4" name="Object 3" hidden="1"/>
                      <p:cNvPicPr/>
                      <p:nvPr/>
                    </p:nvPicPr>
                    <p:blipFill>
                      <a:blip r:embed="rId33"/>
                      <a:stretch>
                        <a:fillRect/>
                      </a:stretch>
                    </p:blipFill>
                    <p:spPr>
                      <a:xfrm>
                        <a:off x="2118" y="1589"/>
                        <a:ext cx="2116" cy="1587"/>
                      </a:xfrm>
                      <a:prstGeom prst="rect">
                        <a:avLst/>
                      </a:prstGeom>
                    </p:spPr>
                  </p:pic>
                </p:oleObj>
              </mc:Fallback>
            </mc:AlternateContent>
          </a:graphicData>
        </a:graphic>
      </p:graphicFrame>
      <p:sp>
        <p:nvSpPr>
          <p:cNvPr id="2" name="Title Placeholder 1"/>
          <p:cNvSpPr>
            <a:spLocks noGrp="1"/>
          </p:cNvSpPr>
          <p:nvPr>
            <p:ph type="title"/>
          </p:nvPr>
        </p:nvSpPr>
        <p:spPr bwMode="gray">
          <a:xfrm>
            <a:off x="501651" y="317501"/>
            <a:ext cx="11188700" cy="309820"/>
          </a:xfrm>
          <a:prstGeom prst="rect">
            <a:avLst/>
          </a:prstGeom>
        </p:spPr>
        <p:txBody>
          <a:bodyPr vert="horz" lIns="0" tIns="0" rIns="0" bIns="0" rtlCol="0" anchor="t" anchorCtr="0">
            <a:noAutofit/>
          </a:bodyPr>
          <a:lstStyle/>
          <a:p>
            <a:r>
              <a:rPr lang="en-US" noProof="0" dirty="0"/>
              <a:t>Click to edit Master title style</a:t>
            </a:r>
          </a:p>
        </p:txBody>
      </p:sp>
      <p:sp>
        <p:nvSpPr>
          <p:cNvPr id="19" name="Text Placeholder 18"/>
          <p:cNvSpPr>
            <a:spLocks noGrp="1"/>
          </p:cNvSpPr>
          <p:nvPr>
            <p:ph type="body" idx="1"/>
          </p:nvPr>
        </p:nvSpPr>
        <p:spPr>
          <a:xfrm>
            <a:off x="501650" y="1665289"/>
            <a:ext cx="11188700" cy="4716462"/>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TextBox 2"/>
          <p:cNvSpPr txBox="1"/>
          <p:nvPr/>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tx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032385"/>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 id="2147484200" r:id="rId12"/>
    <p:sldLayoutId id="2147484201" r:id="rId13"/>
    <p:sldLayoutId id="2147484202" r:id="rId14"/>
    <p:sldLayoutId id="2147484203" r:id="rId15"/>
    <p:sldLayoutId id="2147484204" r:id="rId16"/>
    <p:sldLayoutId id="2147484205" r:id="rId17"/>
    <p:sldLayoutId id="2147484206" r:id="rId18"/>
    <p:sldLayoutId id="2147484207" r:id="rId19"/>
    <p:sldLayoutId id="2147484208" r:id="rId20"/>
    <p:sldLayoutId id="2147484209" r:id="rId21"/>
    <p:sldLayoutId id="2147484210" r:id="rId22"/>
    <p:sldLayoutId id="2147484211" r:id="rId23"/>
    <p:sldLayoutId id="2147484212" r:id="rId24"/>
    <p:sldLayoutId id="2147484214" r:id="rId25"/>
    <p:sldLayoutId id="2147484215" r:id="rId26"/>
    <p:sldLayoutId id="2147484216" r:id="rId27"/>
    <p:sldLayoutId id="2147484218" r:id="rId28"/>
  </p:sldLayoutIdLst>
  <p:transition>
    <p:fade/>
  </p:transition>
  <p:hf hdr="0" dt="0"/>
  <p:txStyles>
    <p:titleStyle>
      <a:lvl1pPr algn="l" defTabSz="914400" rtl="0" eaLnBrk="1" latinLnBrk="0" hangingPunct="1">
        <a:spcBef>
          <a:spcPct val="0"/>
        </a:spcBef>
        <a:buNone/>
        <a:defRPr sz="2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spcBef>
          <a:spcPts val="0"/>
        </a:spcBef>
        <a:spcAft>
          <a:spcPts val="1000"/>
        </a:spcAft>
        <a:buSzPct val="100000"/>
        <a:buFontTx/>
        <a:buNone/>
        <a:defRPr sz="13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39700" indent="-139700" algn="l" defTabSz="914400" rtl="0" eaLnBrk="1" latinLnBrk="0" hangingPunct="1">
        <a:spcBef>
          <a:spcPts val="0"/>
        </a:spcBef>
        <a:spcAft>
          <a:spcPts val="1000"/>
        </a:spcAft>
        <a:buClrTx/>
        <a:buSzPct val="100000"/>
        <a:buFont typeface="Arial" panose="020B0604020202020204" pitchFamily="34" charset="0"/>
        <a:buChar char="•"/>
        <a:defRPr lang="en-US" sz="1300" b="1"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304800" indent="-1397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469900" indent="-139700" algn="l" defTabSz="914400" rtl="0" eaLnBrk="1" latinLnBrk="0" hangingPunct="1">
        <a:spcBef>
          <a:spcPts val="0"/>
        </a:spcBef>
        <a:spcAft>
          <a:spcPts val="1000"/>
        </a:spcAft>
        <a:buClrTx/>
        <a:buSzPct val="100000"/>
        <a:buFont typeface="Arial" panose="020B0604020202020204" pitchFamily="34" charset="0"/>
        <a:buChar char="◦"/>
        <a:defRPr lang="en-US" sz="13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635000" indent="-139700" algn="l" defTabSz="798513" rtl="0" eaLnBrk="1" latinLnBrk="0" hangingPunct="1">
        <a:spcBef>
          <a:spcPts val="0"/>
        </a:spcBef>
        <a:spcAft>
          <a:spcPts val="1000"/>
        </a:spcAft>
        <a:buClrTx/>
        <a:buSzPct val="100000"/>
        <a:buFont typeface="Arial" panose="020B0604020202020204" pitchFamily="34" charset="0"/>
        <a:buChar char="−"/>
        <a:tabLst/>
        <a:defRPr lang="en-US" sz="13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0" orient="horz" pos="4081">
          <p15:clr>
            <a:srgbClr val="F26B43"/>
          </p15:clr>
        </p15:guide>
        <p15:guide id="46" orient="horz" pos="4020">
          <p15:clr>
            <a:srgbClr val="F26B43"/>
          </p15:clr>
        </p15:guide>
        <p15:guide id="51" orient="horz" pos="4080">
          <p15:clr>
            <a:srgbClr val="F26B43"/>
          </p15:clr>
        </p15:guide>
        <p15:guide id="52" pos="3840">
          <p15:clr>
            <a:srgbClr val="F26B43"/>
          </p15:clr>
        </p15:guide>
        <p15:guide id="53" pos="3912">
          <p15:clr>
            <a:srgbClr val="F26B43"/>
          </p15:clr>
        </p15:guide>
        <p15:guide id="54" pos="3768">
          <p15:clr>
            <a:srgbClr val="F26B43"/>
          </p15:clr>
        </p15:guide>
        <p15:guide id="55" pos="4968">
          <p15:clr>
            <a:srgbClr val="F26B43"/>
          </p15:clr>
        </p15:guide>
        <p15:guide id="56" pos="5088">
          <p15:clr>
            <a:srgbClr val="F26B43"/>
          </p15:clr>
        </p15:guide>
        <p15:guide id="57" pos="6168">
          <p15:clr>
            <a:srgbClr val="F26B43"/>
          </p15:clr>
        </p15:guide>
        <p15:guide id="58" pos="6288">
          <p15:clr>
            <a:srgbClr val="F26B43"/>
          </p15:clr>
        </p15:guide>
        <p15:guide id="59" pos="2712">
          <p15:clr>
            <a:srgbClr val="F26B43"/>
          </p15:clr>
        </p15:guide>
        <p15:guide id="60" pos="2592">
          <p15:clr>
            <a:srgbClr val="F26B43"/>
          </p15:clr>
        </p15:guide>
        <p15:guide id="61" pos="1512">
          <p15:clr>
            <a:srgbClr val="F26B43"/>
          </p15:clr>
        </p15:guide>
        <p15:guide id="62" pos="1392">
          <p15:clr>
            <a:srgbClr val="F26B43"/>
          </p15:clr>
        </p15:guide>
        <p15:guide id="63" pos="312">
          <p15:clr>
            <a:srgbClr val="F26B43"/>
          </p15:clr>
        </p15:guide>
        <p15:guide id="64" orient="horz" pos="1056">
          <p15:clr>
            <a:srgbClr val="F26B43"/>
          </p15:clr>
        </p15:guide>
        <p15:guide id="65" orient="horz" pos="2232">
          <p15:clr>
            <a:srgbClr val="F26B43"/>
          </p15:clr>
        </p15:guide>
        <p15:guide id="66" orient="horz" pos="19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16.JPG"/><Relationship Id="rId4" Type="http://schemas.openxmlformats.org/officeDocument/2006/relationships/image" Target="../media/image15.JPG"/></Relationships>
</file>

<file path=ppt/slides/_rels/slide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jp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6.sv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chart" Target="../charts/chart2.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hyperlink" Target="mailto:brianamartin@deloitte.com"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8F56182-85E3-4F89-869A-FDCDBA9E9EC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0694852" y="5659120"/>
            <a:ext cx="1198880" cy="1198880"/>
          </a:xfrm>
          <a:prstGeom prst="rect">
            <a:avLst/>
          </a:prstGeom>
        </p:spPr>
      </p:pic>
      <p:sp>
        <p:nvSpPr>
          <p:cNvPr id="10" name="Text Placeholder 4">
            <a:extLst>
              <a:ext uri="{FF2B5EF4-FFF2-40B4-BE49-F238E27FC236}">
                <a16:creationId xmlns:a16="http://schemas.microsoft.com/office/drawing/2014/main" id="{DB99194A-274E-45C9-9DA4-247D11CCA8E6}"/>
              </a:ext>
            </a:extLst>
          </p:cNvPr>
          <p:cNvSpPr>
            <a:spLocks noGrp="1"/>
          </p:cNvSpPr>
          <p:nvPr>
            <p:ph type="body" sz="quarter" idx="10"/>
          </p:nvPr>
        </p:nvSpPr>
        <p:spPr>
          <a:xfrm>
            <a:off x="338719" y="6183977"/>
            <a:ext cx="4446269" cy="273050"/>
          </a:xfrm>
        </p:spPr>
        <p:txBody>
          <a:bodyPr/>
          <a:lstStyle/>
          <a:p>
            <a:r>
              <a:rPr lang="en-GB" cap="all" dirty="0">
                <a:latin typeface="Open Sans Light" panose="020B0306030504020204" pitchFamily="34" charset="0"/>
                <a:ea typeface="Open Sans Light" panose="020B0306030504020204" pitchFamily="34" charset="0"/>
                <a:cs typeface="Open Sans Light" panose="020B0306030504020204" pitchFamily="34" charset="0"/>
              </a:rPr>
              <a:t>August 11, 2022</a:t>
            </a:r>
          </a:p>
        </p:txBody>
      </p:sp>
      <p:sp>
        <p:nvSpPr>
          <p:cNvPr id="11" name="Title 2">
            <a:extLst>
              <a:ext uri="{FF2B5EF4-FFF2-40B4-BE49-F238E27FC236}">
                <a16:creationId xmlns:a16="http://schemas.microsoft.com/office/drawing/2014/main" id="{801B57B1-82DB-415A-B90B-B4E06B843713}"/>
              </a:ext>
            </a:extLst>
          </p:cNvPr>
          <p:cNvSpPr>
            <a:spLocks noGrp="1"/>
          </p:cNvSpPr>
          <p:nvPr>
            <p:ph type="ctrTitle"/>
          </p:nvPr>
        </p:nvSpPr>
        <p:spPr>
          <a:xfrm>
            <a:off x="338719" y="5211128"/>
            <a:ext cx="4957589" cy="895983"/>
          </a:xfrm>
        </p:spPr>
        <p:txBody>
          <a:bodyPr/>
          <a:lstStyle/>
          <a:p>
            <a:r>
              <a:rPr lang="en-US" sz="2800" dirty="0">
                <a:solidFill>
                  <a:schemeClr val="tx1"/>
                </a:solidFill>
              </a:rPr>
              <a:t>Moms in Manufacturing </a:t>
            </a:r>
            <a:br>
              <a:rPr lang="en-US" dirty="0"/>
            </a:br>
            <a:endParaRPr lang="en-GB" sz="2200"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9" name="Picture Placeholder 8" descr="A picture containing indoor&#10;&#10;Description automatically generated">
            <a:extLst>
              <a:ext uri="{FF2B5EF4-FFF2-40B4-BE49-F238E27FC236}">
                <a16:creationId xmlns:a16="http://schemas.microsoft.com/office/drawing/2014/main" id="{65E9F90D-1C0E-4E3B-84EC-5ECC2F2A1740}"/>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5" r="15"/>
          <a:stretch>
            <a:fillRect/>
          </a:stretch>
        </p:blipFill>
        <p:spPr>
          <a:xfrm>
            <a:off x="3685711" y="745142"/>
            <a:ext cx="4389120" cy="4389120"/>
          </a:xfrm>
        </p:spPr>
      </p:pic>
    </p:spTree>
    <p:extLst>
      <p:ext uri="{BB962C8B-B14F-4D97-AF65-F5344CB8AC3E}">
        <p14:creationId xmlns:p14="http://schemas.microsoft.com/office/powerpoint/2010/main" val="101306983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39A016-B694-4425-B8D8-9445324C9344}"/>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9437138" y="1264771"/>
            <a:ext cx="2752512" cy="5608893"/>
          </a:xfrm>
          <a:prstGeom prst="rect">
            <a:avLst/>
          </a:prstGeom>
        </p:spPr>
      </p:pic>
      <p:sp>
        <p:nvSpPr>
          <p:cNvPr id="2" name="Title 1"/>
          <p:cNvSpPr>
            <a:spLocks noGrp="1"/>
          </p:cNvSpPr>
          <p:nvPr>
            <p:ph type="title"/>
          </p:nvPr>
        </p:nvSpPr>
        <p:spPr/>
        <p:txBody>
          <a:bodyPr/>
          <a:lstStyle/>
          <a:p>
            <a:r>
              <a:rPr lang="en-US" sz="3200" noProof="0" dirty="0"/>
              <a:t>Welcome</a:t>
            </a:r>
          </a:p>
        </p:txBody>
      </p:sp>
      <p:pic>
        <p:nvPicPr>
          <p:cNvPr id="11" name="Picture 10">
            <a:extLst>
              <a:ext uri="{FF2B5EF4-FFF2-40B4-BE49-F238E27FC236}">
                <a16:creationId xmlns:a16="http://schemas.microsoft.com/office/drawing/2014/main" id="{8E01C1CC-DA23-4D5A-BE46-586090BAA1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22" y="1220394"/>
            <a:ext cx="7350858" cy="4546271"/>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ular Callout 5">
            <a:extLst>
              <a:ext uri="{FF2B5EF4-FFF2-40B4-BE49-F238E27FC236}">
                <a16:creationId xmlns:a16="http://schemas.microsoft.com/office/drawing/2014/main" id="{A66E1B87-9EE0-4CAE-A37C-507B58C432C4}"/>
              </a:ext>
            </a:extLst>
          </p:cNvPr>
          <p:cNvSpPr/>
          <p:nvPr/>
        </p:nvSpPr>
        <p:spPr bwMode="gray">
          <a:xfrm>
            <a:off x="263647" y="5083240"/>
            <a:ext cx="2224372" cy="1200602"/>
          </a:xfrm>
          <a:prstGeom prst="wedgeRoundRectCallout">
            <a:avLst>
              <a:gd name="adj1" fmla="val 39925"/>
              <a:gd name="adj2" fmla="val -66080"/>
              <a:gd name="adj3" fmla="val 16667"/>
            </a:avLst>
          </a:prstGeom>
          <a:solidFill>
            <a:srgbClr val="D3D3D3"/>
          </a:solidFill>
          <a:ln w="9525" algn="ctr">
            <a:solidFill>
              <a:schemeClr val="tx1"/>
            </a:solidFill>
            <a:miter lim="800000"/>
            <a:headEnd/>
            <a:tailEnd/>
          </a:ln>
          <a:effectLst>
            <a:outerShdw blurRad="50800" dist="38100" dir="5400000" algn="t" rotWithShape="0">
              <a:prstClr val="black">
                <a:alpha val="40000"/>
              </a:prstClr>
            </a:outerShdw>
          </a:effectLst>
        </p:spPr>
        <p:txBody>
          <a:bodyPr wrap="square" lIns="0" tIns="0" rIns="0" bIns="0" rtlCol="0" anchor="ctr"/>
          <a:lstStyle/>
          <a:p>
            <a:pPr marL="0" marR="0" lvl="0" indent="0" algn="ctr" defTabSz="914400" rtl="0" eaLnBrk="1" fontAlgn="auto" latinLnBrk="0" hangingPunct="1">
              <a:lnSpc>
                <a:spcPct val="106000"/>
              </a:lnSpc>
              <a:spcBef>
                <a:spcPts val="200"/>
              </a:spcBef>
              <a:spcAft>
                <a:spcPts val="0"/>
              </a:spcAft>
              <a:buClrTx/>
              <a:buSzTx/>
              <a:buFontTx/>
              <a:buNone/>
              <a:tabLst/>
              <a:defRPr/>
            </a:pPr>
            <a:r>
              <a:rPr kumimoji="0" lang="en-US" sz="2400" b="1" i="0" u="none" strike="noStrike" kern="1200" cap="none" spc="0" normalizeH="0" baseline="0" noProof="0" dirty="0">
                <a:ln>
                  <a:noFill/>
                </a:ln>
                <a:solidFill>
                  <a:srgbClr val="63666A"/>
                </a:solidFill>
                <a:effectLst/>
                <a:uLnTx/>
                <a:uFillTx/>
                <a:latin typeface="Open Sans" panose="020B0606030504020204" pitchFamily="34" charset="0"/>
                <a:ea typeface="Open Sans" panose="020B0606030504020204" pitchFamily="34" charset="0"/>
                <a:cs typeface="Open Sans" panose="020B0606030504020204" pitchFamily="34" charset="0"/>
              </a:rPr>
              <a:t>Annotate Me!</a:t>
            </a:r>
          </a:p>
          <a:p>
            <a:pPr marL="0" marR="0" lvl="0" indent="0" algn="ctr" defTabSz="914400" rtl="0" eaLnBrk="1" fontAlgn="auto" latinLnBrk="0" hangingPunct="1">
              <a:lnSpc>
                <a:spcPct val="106000"/>
              </a:lnSpc>
              <a:spcBef>
                <a:spcPts val="200"/>
              </a:spcBef>
              <a:spcAft>
                <a:spcPts val="0"/>
              </a:spcAft>
              <a:buClrTx/>
              <a:buSzTx/>
              <a:buFontTx/>
              <a:buNone/>
              <a:tabLst/>
              <a:defRPr/>
            </a:pPr>
            <a:r>
              <a:rPr kumimoji="0" lang="en-US" sz="1100" b="0" i="1" u="none" strike="noStrike" kern="1200" cap="none" spc="0" normalizeH="0" baseline="0" noProof="0" dirty="0">
                <a:ln>
                  <a:noFill/>
                </a:ln>
                <a:solidFill>
                  <a:srgbClr val="63666A"/>
                </a:solidFill>
                <a:effectLst/>
                <a:uLnTx/>
                <a:uFillTx/>
                <a:latin typeface="Open Sans" panose="020B0606030504020204" pitchFamily="34" charset="0"/>
                <a:ea typeface="Open Sans" panose="020B0606030504020204" pitchFamily="34" charset="0"/>
                <a:cs typeface="Open Sans" panose="020B0606030504020204" pitchFamily="34" charset="0"/>
              </a:rPr>
              <a:t> To annotate, select </a:t>
            </a:r>
            <a:r>
              <a:rPr kumimoji="0" lang="en-US" sz="1100" b="1" i="1" u="none" strike="noStrike" kern="1200" cap="none" spc="0" normalizeH="0" baseline="0" noProof="0" dirty="0">
                <a:ln>
                  <a:noFill/>
                </a:ln>
                <a:solidFill>
                  <a:srgbClr val="63666A"/>
                </a:solidFill>
                <a:effectLst/>
                <a:uLnTx/>
                <a:uFillTx/>
                <a:latin typeface="Open Sans" panose="020B0606030504020204" pitchFamily="34" charset="0"/>
                <a:ea typeface="Open Sans" panose="020B0606030504020204" pitchFamily="34" charset="0"/>
                <a:cs typeface="Open Sans" panose="020B0606030504020204" pitchFamily="34" charset="0"/>
              </a:rPr>
              <a:t>View Option</a:t>
            </a:r>
            <a:r>
              <a:rPr kumimoji="0" lang="en-US" sz="1100" b="0" i="1" u="none" strike="noStrike" kern="1200" cap="none" spc="0" normalizeH="0" baseline="0" noProof="0" dirty="0">
                <a:ln>
                  <a:noFill/>
                </a:ln>
                <a:solidFill>
                  <a:srgbClr val="63666A"/>
                </a:solidFill>
                <a:effectLst/>
                <a:uLnTx/>
                <a:uFillTx/>
                <a:latin typeface="Open Sans" panose="020B0606030504020204" pitchFamily="34" charset="0"/>
                <a:ea typeface="Open Sans" panose="020B0606030504020204" pitchFamily="34" charset="0"/>
                <a:cs typeface="Open Sans" panose="020B0606030504020204" pitchFamily="34" charset="0"/>
              </a:rPr>
              <a:t> from the top of the Zoom window, and then choose </a:t>
            </a:r>
            <a:r>
              <a:rPr kumimoji="0" lang="en-US" sz="1100" b="1" i="1" u="none" strike="noStrike" kern="1200" cap="none" spc="0" normalizeH="0" baseline="0" noProof="0" dirty="0">
                <a:ln>
                  <a:noFill/>
                </a:ln>
                <a:solidFill>
                  <a:srgbClr val="63666A"/>
                </a:solidFill>
                <a:effectLst/>
                <a:uLnTx/>
                <a:uFillTx/>
                <a:latin typeface="Open Sans" panose="020B0606030504020204" pitchFamily="34" charset="0"/>
                <a:ea typeface="Open Sans" panose="020B0606030504020204" pitchFamily="34" charset="0"/>
                <a:cs typeface="Open Sans" panose="020B0606030504020204" pitchFamily="34" charset="0"/>
              </a:rPr>
              <a:t>Annotate</a:t>
            </a:r>
            <a:r>
              <a:rPr kumimoji="0" lang="en-US" sz="1100" b="0" i="1" u="none" strike="noStrike" kern="1200" cap="none" spc="0" normalizeH="0" baseline="0" noProof="0" dirty="0">
                <a:ln>
                  <a:noFill/>
                </a:ln>
                <a:solidFill>
                  <a:srgbClr val="63666A"/>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13" name="TextBox 12">
            <a:extLst>
              <a:ext uri="{FF2B5EF4-FFF2-40B4-BE49-F238E27FC236}">
                <a16:creationId xmlns:a16="http://schemas.microsoft.com/office/drawing/2014/main" id="{556D95F4-6524-495D-96A5-82484DDE5572}"/>
              </a:ext>
            </a:extLst>
          </p:cNvPr>
          <p:cNvSpPr txBox="1"/>
          <p:nvPr/>
        </p:nvSpPr>
        <p:spPr>
          <a:xfrm>
            <a:off x="1754714" y="1146991"/>
            <a:ext cx="3957174" cy="354777"/>
          </a:xfrm>
          <a:prstGeom prst="rect">
            <a:avLst/>
          </a:prstGeom>
          <a:noFill/>
        </p:spPr>
        <p:txBody>
          <a:bodyPr wrap="non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000" b="1" i="0" u="none" strike="noStrike" kern="1200" cap="none" spc="-3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Where are you calling in from?</a:t>
            </a:r>
          </a:p>
        </p:txBody>
      </p:sp>
      <p:sp>
        <p:nvSpPr>
          <p:cNvPr id="15" name="TextBox 14">
            <a:extLst>
              <a:ext uri="{FF2B5EF4-FFF2-40B4-BE49-F238E27FC236}">
                <a16:creationId xmlns:a16="http://schemas.microsoft.com/office/drawing/2014/main" id="{A58351DB-4607-4FB8-AC86-2F02FD5171EB}"/>
              </a:ext>
            </a:extLst>
          </p:cNvPr>
          <p:cNvSpPr txBox="1"/>
          <p:nvPr/>
        </p:nvSpPr>
        <p:spPr>
          <a:xfrm>
            <a:off x="7639514" y="975953"/>
            <a:ext cx="3189015" cy="616387"/>
          </a:xfrm>
          <a:prstGeom prst="rect">
            <a:avLst/>
          </a:prstGeom>
          <a:noFill/>
        </p:spPr>
        <p:txBody>
          <a:bodyPr wrap="non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000" b="1" i="0" u="none" strike="noStrike" kern="1200" cap="none" spc="-3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Who are you caring for? </a:t>
            </a:r>
          </a:p>
          <a:p>
            <a:pPr marL="0" marR="0" lvl="0" indent="0" algn="ctr" defTabSz="914400" rtl="0" eaLnBrk="1" fontAlgn="auto" latinLnBrk="0" hangingPunct="1">
              <a:lnSpc>
                <a:spcPct val="85000"/>
              </a:lnSpc>
              <a:spcBef>
                <a:spcPts val="0"/>
              </a:spcBef>
              <a:spcAft>
                <a:spcPts val="0"/>
              </a:spcAft>
              <a:buClrTx/>
              <a:buSzTx/>
              <a:buFontTx/>
              <a:buNone/>
              <a:tabLst/>
              <a:defRPr/>
            </a:pPr>
            <a:r>
              <a:rPr lang="en-US" sz="2000" spc="-30" dirty="0">
                <a:latin typeface="Open Sans" panose="020B0606030504020204" pitchFamily="34" charset="0"/>
                <a:ea typeface="Open Sans" panose="020B0606030504020204" pitchFamily="34" charset="0"/>
                <a:cs typeface="Open Sans" panose="020B0606030504020204" pitchFamily="34" charset="0"/>
              </a:rPr>
              <a:t>(Select all that apply)</a:t>
            </a:r>
            <a:endParaRPr kumimoji="0" lang="en-US" sz="2000" i="0" u="none" strike="noStrike" kern="1200" cap="none" spc="-3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01D5186A-2074-45BB-BDD8-8C90802C6100}"/>
              </a:ext>
            </a:extLst>
          </p:cNvPr>
          <p:cNvGrpSpPr/>
          <p:nvPr/>
        </p:nvGrpSpPr>
        <p:grpSpPr>
          <a:xfrm>
            <a:off x="7408337" y="1852941"/>
            <a:ext cx="3651368" cy="1806525"/>
            <a:chOff x="7282875" y="1852941"/>
            <a:chExt cx="3651368" cy="1806525"/>
          </a:xfrm>
        </p:grpSpPr>
        <p:sp>
          <p:nvSpPr>
            <p:cNvPr id="14" name="Oval 13">
              <a:extLst>
                <a:ext uri="{FF2B5EF4-FFF2-40B4-BE49-F238E27FC236}">
                  <a16:creationId xmlns:a16="http://schemas.microsoft.com/office/drawing/2014/main" id="{AE1D4BC8-8473-42E8-A1DC-B49C8F68D43D}"/>
                </a:ext>
              </a:extLst>
            </p:cNvPr>
            <p:cNvSpPr/>
            <p:nvPr/>
          </p:nvSpPr>
          <p:spPr>
            <a:xfrm>
              <a:off x="7282875" y="1852942"/>
              <a:ext cx="1806524" cy="1806524"/>
            </a:xfrm>
            <a:prstGeom prst="ellipse">
              <a:avLst/>
            </a:prstGeom>
            <a:solidFill>
              <a:schemeClr val="bg1"/>
            </a:solidFill>
            <a:ln w="19050">
              <a:solidFill>
                <a:srgbClr val="1F8ECD"/>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noAutofit/>
            </a:bodyPr>
            <a:lstStyle/>
            <a:p>
              <a:pPr algn="ctr"/>
              <a:r>
                <a:rPr lang="en-US" sz="1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0 – 5 </a:t>
              </a:r>
            </a:p>
            <a:p>
              <a:pPr algn="ctr"/>
              <a:r>
                <a:rPr lang="en-US" sz="1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Old</a:t>
              </a:r>
            </a:p>
          </p:txBody>
        </p:sp>
        <p:sp>
          <p:nvSpPr>
            <p:cNvPr id="16" name="Oval 15">
              <a:extLst>
                <a:ext uri="{FF2B5EF4-FFF2-40B4-BE49-F238E27FC236}">
                  <a16:creationId xmlns:a16="http://schemas.microsoft.com/office/drawing/2014/main" id="{5726B67A-6939-4984-9C64-39C5A552FB9A}"/>
                </a:ext>
              </a:extLst>
            </p:cNvPr>
            <p:cNvSpPr/>
            <p:nvPr/>
          </p:nvSpPr>
          <p:spPr>
            <a:xfrm>
              <a:off x="9127719" y="1852941"/>
              <a:ext cx="1806524" cy="1806524"/>
            </a:xfrm>
            <a:prstGeom prst="ellipse">
              <a:avLst/>
            </a:prstGeom>
            <a:solidFill>
              <a:schemeClr val="bg1"/>
            </a:solidFill>
            <a:ln w="19050">
              <a:solidFill>
                <a:srgbClr val="1F8ECD"/>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6 – 10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Year Old</a:t>
              </a:r>
            </a:p>
          </p:txBody>
        </p:sp>
      </p:grpSp>
      <p:grpSp>
        <p:nvGrpSpPr>
          <p:cNvPr id="4" name="Group 3">
            <a:extLst>
              <a:ext uri="{FF2B5EF4-FFF2-40B4-BE49-F238E27FC236}">
                <a16:creationId xmlns:a16="http://schemas.microsoft.com/office/drawing/2014/main" id="{29E9B74B-2920-4C6C-8E50-F34BFA9AB05C}"/>
              </a:ext>
            </a:extLst>
          </p:cNvPr>
          <p:cNvGrpSpPr/>
          <p:nvPr/>
        </p:nvGrpSpPr>
        <p:grpSpPr>
          <a:xfrm>
            <a:off x="6506754" y="3817682"/>
            <a:ext cx="5454534" cy="1806524"/>
            <a:chOff x="6506754" y="3817682"/>
            <a:chExt cx="5454534" cy="1806524"/>
          </a:xfrm>
        </p:grpSpPr>
        <p:sp>
          <p:nvSpPr>
            <p:cNvPr id="17" name="Oval 16">
              <a:extLst>
                <a:ext uri="{FF2B5EF4-FFF2-40B4-BE49-F238E27FC236}">
                  <a16:creationId xmlns:a16="http://schemas.microsoft.com/office/drawing/2014/main" id="{6E75821D-E7B4-4B8D-8740-784DA7526ED1}"/>
                </a:ext>
              </a:extLst>
            </p:cNvPr>
            <p:cNvSpPr/>
            <p:nvPr/>
          </p:nvSpPr>
          <p:spPr>
            <a:xfrm>
              <a:off x="6506754" y="3817682"/>
              <a:ext cx="1806524" cy="1806524"/>
            </a:xfrm>
            <a:prstGeom prst="ellipse">
              <a:avLst/>
            </a:prstGeom>
            <a:solidFill>
              <a:schemeClr val="bg1"/>
            </a:solidFill>
            <a:ln w="19050">
              <a:solidFill>
                <a:srgbClr val="1F8ECD"/>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noAutofit/>
            </a:bodyPr>
            <a:lstStyle/>
            <a:p>
              <a:pPr algn="ctr"/>
              <a:r>
                <a:rPr lang="en-US" sz="1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11 – 16</a:t>
              </a:r>
            </a:p>
            <a:p>
              <a:pPr algn="ctr"/>
              <a:r>
                <a:rPr lang="en-US" sz="1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Old</a:t>
              </a:r>
            </a:p>
          </p:txBody>
        </p:sp>
        <p:sp>
          <p:nvSpPr>
            <p:cNvPr id="18" name="Oval 17">
              <a:extLst>
                <a:ext uri="{FF2B5EF4-FFF2-40B4-BE49-F238E27FC236}">
                  <a16:creationId xmlns:a16="http://schemas.microsoft.com/office/drawing/2014/main" id="{078A4CDD-F063-4CC1-9D27-FEA9F02F8372}"/>
                </a:ext>
              </a:extLst>
            </p:cNvPr>
            <p:cNvSpPr/>
            <p:nvPr/>
          </p:nvSpPr>
          <p:spPr>
            <a:xfrm>
              <a:off x="8332991" y="3817682"/>
              <a:ext cx="1806524" cy="1806524"/>
            </a:xfrm>
            <a:prstGeom prst="ellipse">
              <a:avLst/>
            </a:prstGeom>
            <a:solidFill>
              <a:schemeClr val="bg1"/>
            </a:solidFill>
            <a:ln w="19050">
              <a:solidFill>
                <a:srgbClr val="1F8ECD"/>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noAutofit/>
            </a:bodyPr>
            <a:lstStyle/>
            <a:p>
              <a:pPr algn="ctr"/>
              <a:r>
                <a:rPr lang="en-US" sz="1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16 – 20 </a:t>
              </a:r>
            </a:p>
            <a:p>
              <a:pPr algn="ctr"/>
              <a:r>
                <a:rPr lang="en-US" sz="1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Old</a:t>
              </a:r>
            </a:p>
          </p:txBody>
        </p:sp>
        <p:sp>
          <p:nvSpPr>
            <p:cNvPr id="19" name="Oval 18">
              <a:extLst>
                <a:ext uri="{FF2B5EF4-FFF2-40B4-BE49-F238E27FC236}">
                  <a16:creationId xmlns:a16="http://schemas.microsoft.com/office/drawing/2014/main" id="{BCAE94B0-A1A9-4903-A85A-06A3B037ED13}"/>
                </a:ext>
              </a:extLst>
            </p:cNvPr>
            <p:cNvSpPr/>
            <p:nvPr/>
          </p:nvSpPr>
          <p:spPr>
            <a:xfrm>
              <a:off x="10154764" y="3817682"/>
              <a:ext cx="1806524" cy="1806524"/>
            </a:xfrm>
            <a:prstGeom prst="ellipse">
              <a:avLst/>
            </a:prstGeom>
            <a:solidFill>
              <a:schemeClr val="bg1"/>
            </a:solidFill>
            <a:ln w="19050">
              <a:solidFill>
                <a:srgbClr val="1F8ECD"/>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noAutofit/>
            </a:bodyPr>
            <a:lstStyle/>
            <a:p>
              <a:pPr algn="ctr"/>
              <a:r>
                <a:rPr lang="en-US" sz="1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20+</a:t>
              </a:r>
            </a:p>
            <a:p>
              <a:pPr algn="ctr"/>
              <a:r>
                <a:rPr lang="en-US" sz="1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Old</a:t>
              </a:r>
            </a:p>
          </p:txBody>
        </p:sp>
      </p:grpSp>
    </p:spTree>
    <p:extLst>
      <p:ext uri="{BB962C8B-B14F-4D97-AF65-F5344CB8AC3E}">
        <p14:creationId xmlns:p14="http://schemas.microsoft.com/office/powerpoint/2010/main" val="33693482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E2FF1D-803D-42D6-963C-7554DEA2DE5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flipH="1">
            <a:off x="0" y="3633719"/>
            <a:ext cx="12192000" cy="3224281"/>
          </a:xfrm>
          <a:prstGeom prst="rect">
            <a:avLst/>
          </a:prstGeom>
        </p:spPr>
      </p:pic>
      <p:pic>
        <p:nvPicPr>
          <p:cNvPr id="7" name="Content Placeholder 6" descr="A picture containing outdoor, grass, person, person&#10;&#10;Description automatically generated">
            <a:extLst>
              <a:ext uri="{FF2B5EF4-FFF2-40B4-BE49-F238E27FC236}">
                <a16:creationId xmlns:a16="http://schemas.microsoft.com/office/drawing/2014/main" id="{3210C7F7-E802-42AC-9841-90E4C3FE5265}"/>
              </a:ext>
            </a:extLst>
          </p:cNvPr>
          <p:cNvPicPr>
            <a:picLocks noGrp="1" noChangeAspect="1"/>
          </p:cNvPicPr>
          <p:nvPr>
            <p:ph sz="quarter" idx="10"/>
          </p:nvPr>
        </p:nvPicPr>
        <p:blipFill>
          <a:blip r:embed="rId4">
            <a:extLst>
              <a:ext uri="{28A0092B-C50C-407E-A947-70E740481C1C}">
                <a14:useLocalDpi xmlns:a14="http://schemas.microsoft.com/office/drawing/2010/main" val="0"/>
              </a:ext>
            </a:extLst>
          </a:blip>
          <a:stretch>
            <a:fillRect/>
          </a:stretch>
        </p:blipFill>
        <p:spPr>
          <a:xfrm>
            <a:off x="807207" y="1219379"/>
            <a:ext cx="2280025" cy="3171596"/>
          </a:xfrm>
          <a:prstGeom prst="rect">
            <a:avLst/>
          </a:prstGeom>
          <a:ln>
            <a:noFill/>
          </a:ln>
          <a:effectLst>
            <a:outerShdw blurRad="292100" dist="139700" dir="2700000" algn="tl" rotWithShape="0">
              <a:srgbClr val="333333">
                <a:alpha val="65000"/>
              </a:srgbClr>
            </a:outerShdw>
          </a:effectLst>
        </p:spPr>
      </p:pic>
      <p:pic>
        <p:nvPicPr>
          <p:cNvPr id="10" name="Picture 9" descr="A person and a child posing in a field of flowers&#10;&#10;Description automatically generated with medium confidence">
            <a:extLst>
              <a:ext uri="{FF2B5EF4-FFF2-40B4-BE49-F238E27FC236}">
                <a16:creationId xmlns:a16="http://schemas.microsoft.com/office/drawing/2014/main" id="{288FD9F0-944D-4D91-9BD8-C9BD05422D4C}"/>
              </a:ext>
            </a:extLst>
          </p:cNvPr>
          <p:cNvPicPr>
            <a:picLocks noChangeAspect="1"/>
          </p:cNvPicPr>
          <p:nvPr/>
        </p:nvPicPr>
        <p:blipFill rotWithShape="1">
          <a:blip r:embed="rId5"/>
          <a:srcRect t="26035"/>
          <a:stretch/>
        </p:blipFill>
        <p:spPr>
          <a:xfrm rot="21248392">
            <a:off x="8545099" y="2570304"/>
            <a:ext cx="3343139" cy="3315903"/>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FBAD55F0-9840-4C6C-9600-6A6F29FDA2A0}"/>
              </a:ext>
            </a:extLst>
          </p:cNvPr>
          <p:cNvSpPr txBox="1"/>
          <p:nvPr/>
        </p:nvSpPr>
        <p:spPr>
          <a:xfrm>
            <a:off x="3263770" y="1135101"/>
            <a:ext cx="5550446" cy="4001095"/>
          </a:xfrm>
          <a:prstGeom prst="rect">
            <a:avLst/>
          </a:prstGeom>
          <a:noFill/>
        </p:spPr>
        <p:txBody>
          <a:bodyPr wrap="square">
            <a:spAutoFit/>
          </a:bodyPr>
          <a:lstStyle/>
          <a:p>
            <a:r>
              <a:rPr lang="en-US" sz="2400" b="1" kern="0" spc="-10" dirty="0">
                <a:latin typeface="Open Sans" panose="020B0606030504020204" pitchFamily="34" charset="0"/>
                <a:ea typeface="Open Sans" panose="020B0606030504020204" pitchFamily="34" charset="0"/>
                <a:cs typeface="Open Sans" panose="020B0606030504020204" pitchFamily="34" charset="0"/>
              </a:rPr>
              <a:t>Briana Martin</a:t>
            </a:r>
          </a:p>
          <a:p>
            <a:r>
              <a:rPr lang="en-US" sz="1600" dirty="0">
                <a:latin typeface="Open Sans" panose="020B0606030504020204" pitchFamily="34" charset="0"/>
                <a:ea typeface="Open Sans" panose="020B0606030504020204" pitchFamily="34" charset="0"/>
                <a:cs typeface="Open Sans" panose="020B0606030504020204" pitchFamily="34" charset="0"/>
              </a:rPr>
              <a:t>Deloitte Senior Manager, Workforce Transformation</a:t>
            </a:r>
          </a:p>
          <a:p>
            <a:r>
              <a:rPr lang="en-US" sz="1600" dirty="0">
                <a:latin typeface="Open Sans" panose="020B0606030504020204" pitchFamily="34" charset="0"/>
                <a:ea typeface="Open Sans" panose="020B0606030504020204" pitchFamily="34" charset="0"/>
                <a:cs typeface="Open Sans" panose="020B0606030504020204" pitchFamily="34" charset="0"/>
              </a:rPr>
              <a:t>Houston, TX</a:t>
            </a:r>
          </a:p>
          <a:p>
            <a:endParaRPr lang="en-US"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600"/>
              </a:spcAft>
              <a:buClr>
                <a:srgbClr val="00A6BA"/>
              </a:buClr>
              <a:buFont typeface="Courier New" panose="02070309020205020404" pitchFamily="49" charset="0"/>
              <a:buChar char="o"/>
            </a:pPr>
            <a:r>
              <a:rPr lang="en-US" dirty="0">
                <a:latin typeface="Open Sans" panose="020B0606030504020204" pitchFamily="34" charset="0"/>
                <a:ea typeface="Open Sans" panose="020B0606030504020204" pitchFamily="34" charset="0"/>
                <a:cs typeface="Open Sans" panose="020B0606030504020204" pitchFamily="34" charset="0"/>
              </a:rPr>
              <a:t>Became a mom in 2019 - Annie (3)</a:t>
            </a:r>
          </a:p>
          <a:p>
            <a:pPr marL="285750" indent="-285750">
              <a:spcAft>
                <a:spcPts val="600"/>
              </a:spcAft>
              <a:buClr>
                <a:srgbClr val="00A6BA"/>
              </a:buClr>
              <a:buFont typeface="Courier New" panose="02070309020205020404" pitchFamily="49" charset="0"/>
              <a:buChar char="o"/>
            </a:pPr>
            <a:r>
              <a:rPr lang="en-US" dirty="0">
                <a:latin typeface="Open Sans" panose="020B0606030504020204" pitchFamily="34" charset="0"/>
                <a:ea typeface="Open Sans" panose="020B0606030504020204" pitchFamily="34" charset="0"/>
                <a:cs typeface="Open Sans" panose="020B0606030504020204" pitchFamily="34" charset="0"/>
              </a:rPr>
              <a:t>Benefited from generous parental leave + supportive leaders and co-workers </a:t>
            </a:r>
          </a:p>
          <a:p>
            <a:pPr marL="285750" indent="-285750">
              <a:spcAft>
                <a:spcPts val="600"/>
              </a:spcAft>
              <a:buClr>
                <a:srgbClr val="00A6BA"/>
              </a:buClr>
              <a:buFont typeface="Courier New" panose="02070309020205020404" pitchFamily="49" charset="0"/>
              <a:buChar char="o"/>
            </a:pPr>
            <a:r>
              <a:rPr lang="en-US" dirty="0">
                <a:latin typeface="Open Sans" panose="020B0606030504020204" pitchFamily="34" charset="0"/>
                <a:ea typeface="Open Sans" panose="020B0606030504020204" pitchFamily="34" charset="0"/>
                <a:cs typeface="Open Sans" panose="020B0606030504020204" pitchFamily="34" charset="0"/>
              </a:rPr>
              <a:t>I focus exclusively on industrial products clients, including heavy machinery and aerospace </a:t>
            </a:r>
          </a:p>
          <a:p>
            <a:pPr marL="285750" indent="-285750">
              <a:spcAft>
                <a:spcPts val="600"/>
              </a:spcAft>
              <a:buClr>
                <a:srgbClr val="00A6BA"/>
              </a:buClr>
              <a:buFont typeface="Courier New" panose="02070309020205020404" pitchFamily="49" charset="0"/>
              <a:buChar char="o"/>
            </a:pPr>
            <a:r>
              <a:rPr lang="en-US" dirty="0">
                <a:latin typeface="Open Sans" panose="020B0606030504020204" pitchFamily="34" charset="0"/>
                <a:ea typeface="Open Sans" panose="020B0606030504020204" pitchFamily="34" charset="0"/>
                <a:cs typeface="Open Sans" panose="020B0606030504020204" pitchFamily="34" charset="0"/>
              </a:rPr>
              <a:t>Travel is back: I am on the road 1 – 4 days a week</a:t>
            </a:r>
          </a:p>
          <a:p>
            <a:pPr marL="285750" indent="-285750">
              <a:spcAft>
                <a:spcPts val="600"/>
              </a:spcAft>
              <a:buClr>
                <a:srgbClr val="00A6BA"/>
              </a:buClr>
              <a:buFont typeface="Courier New" panose="02070309020205020404" pitchFamily="49" charset="0"/>
              <a:buChar char="o"/>
            </a:pPr>
            <a:r>
              <a:rPr lang="en-US" dirty="0">
                <a:latin typeface="Open Sans" panose="020B0606030504020204" pitchFamily="34" charset="0"/>
                <a:ea typeface="Open Sans" panose="020B0606030504020204" pitchFamily="34" charset="0"/>
                <a:cs typeface="Open Sans" panose="020B0606030504020204" pitchFamily="34" charset="0"/>
              </a:rPr>
              <a:t>My “superpower” as a mom is stain fighting!</a:t>
            </a:r>
          </a:p>
        </p:txBody>
      </p:sp>
      <p:sp>
        <p:nvSpPr>
          <p:cNvPr id="15" name="Title 14">
            <a:extLst>
              <a:ext uri="{FF2B5EF4-FFF2-40B4-BE49-F238E27FC236}">
                <a16:creationId xmlns:a16="http://schemas.microsoft.com/office/drawing/2014/main" id="{7F5D5FF9-AF55-470D-B3B7-9E31BD833082}"/>
              </a:ext>
            </a:extLst>
          </p:cNvPr>
          <p:cNvSpPr>
            <a:spLocks noGrp="1"/>
          </p:cNvSpPr>
          <p:nvPr>
            <p:ph type="title"/>
          </p:nvPr>
        </p:nvSpPr>
        <p:spPr/>
        <p:txBody>
          <a:bodyPr/>
          <a:lstStyle/>
          <a:p>
            <a:r>
              <a:rPr lang="en-US" sz="3200" dirty="0"/>
              <a:t>My Journey as a Mom</a:t>
            </a:r>
          </a:p>
        </p:txBody>
      </p:sp>
    </p:spTree>
    <p:extLst>
      <p:ext uri="{BB962C8B-B14F-4D97-AF65-F5344CB8AC3E}">
        <p14:creationId xmlns:p14="http://schemas.microsoft.com/office/powerpoint/2010/main" val="294211669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descr="Background pattern&#10;&#10;Description automatically generated">
            <a:extLst>
              <a:ext uri="{FF2B5EF4-FFF2-40B4-BE49-F238E27FC236}">
                <a16:creationId xmlns:a16="http://schemas.microsoft.com/office/drawing/2014/main" id="{5DE67C14-5CD0-42E7-B6E9-B8367A41177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6476622"/>
            <a:ext cx="12192000" cy="381377"/>
          </a:xfrm>
          <a:prstGeom prst="rect">
            <a:avLst/>
          </a:prstGeom>
        </p:spPr>
      </p:pic>
      <p:sp>
        <p:nvSpPr>
          <p:cNvPr id="54" name="Title 1">
            <a:extLst>
              <a:ext uri="{FF2B5EF4-FFF2-40B4-BE49-F238E27FC236}">
                <a16:creationId xmlns:a16="http://schemas.microsoft.com/office/drawing/2014/main" id="{E758D054-2D9A-42F5-B4B6-039B679DB6BE}"/>
              </a:ext>
            </a:extLst>
          </p:cNvPr>
          <p:cNvSpPr>
            <a:spLocks noGrp="1"/>
          </p:cNvSpPr>
          <p:nvPr>
            <p:ph type="title"/>
          </p:nvPr>
        </p:nvSpPr>
        <p:spPr>
          <a:xfrm>
            <a:off x="501650" y="317500"/>
            <a:ext cx="11188700" cy="334099"/>
          </a:xfrm>
        </p:spPr>
        <p:txBody>
          <a:bodyPr/>
          <a:lstStyle/>
          <a:p>
            <a:r>
              <a:rPr lang="en-US" sz="3200" i="1" noProof="0" dirty="0"/>
              <a:t>Zoom in |</a:t>
            </a:r>
            <a:r>
              <a:rPr lang="en-US" sz="2800" noProof="0" dirty="0"/>
              <a:t>Moms in Manufacturing Today</a:t>
            </a:r>
            <a:endParaRPr lang="en-US" sz="3200" noProof="0" dirty="0"/>
          </a:p>
        </p:txBody>
      </p:sp>
      <p:sp>
        <p:nvSpPr>
          <p:cNvPr id="184" name="Title 1">
            <a:extLst>
              <a:ext uri="{FF2B5EF4-FFF2-40B4-BE49-F238E27FC236}">
                <a16:creationId xmlns:a16="http://schemas.microsoft.com/office/drawing/2014/main" id="{1A9829BF-B3A2-49AD-AEA7-A3FF73A5137D}"/>
              </a:ext>
            </a:extLst>
          </p:cNvPr>
          <p:cNvSpPr txBox="1">
            <a:spLocks/>
          </p:cNvSpPr>
          <p:nvPr/>
        </p:nvSpPr>
        <p:spPr>
          <a:xfrm>
            <a:off x="538242" y="2548696"/>
            <a:ext cx="1921175" cy="628045"/>
          </a:xfrm>
          <a:prstGeom prst="rect">
            <a:avLst/>
          </a:prstGeom>
        </p:spPr>
        <p:txBody>
          <a:bodyPr vert="horz" wrap="square" lIns="0" tIns="0" rIns="0" bIns="0" rtlCol="0" anchor="ctr">
            <a:noAutofit/>
          </a:bodyPr>
          <a:lstStyle>
            <a:lvl1pPr algn="l" defTabSz="1714500" rtl="0" eaLnBrk="1" latinLnBrk="0" hangingPunct="1">
              <a:lnSpc>
                <a:spcPct val="90000"/>
              </a:lnSpc>
              <a:spcBef>
                <a:spcPct val="0"/>
              </a:spcBef>
              <a:buNone/>
              <a:defRPr sz="8250" kern="1200">
                <a:solidFill>
                  <a:schemeClr val="tx1"/>
                </a:solidFill>
                <a:latin typeface="+mj-lt"/>
                <a:ea typeface="+mj-ea"/>
                <a:cs typeface="+mj-cs"/>
              </a:defRPr>
            </a:lvl1pPr>
          </a:lstStyle>
          <a:p>
            <a:pPr>
              <a:lnSpc>
                <a:spcPts val="1400"/>
              </a:lnSpc>
            </a:pPr>
            <a:r>
              <a:rPr lang="en-US" sz="1600" b="1" dirty="0">
                <a:solidFill>
                  <a:srgbClr val="00AF45"/>
                </a:solidFill>
                <a:latin typeface="Open Sans" panose="020B0606030504020204" pitchFamily="34" charset="0"/>
                <a:ea typeface="Open Sans" panose="020B0606030504020204" pitchFamily="34" charset="0"/>
                <a:cs typeface="Open Sans" panose="020B0606030504020204" pitchFamily="34" charset="0"/>
              </a:rPr>
              <a:t>Is manufacturing capturing its share?</a:t>
            </a:r>
          </a:p>
        </p:txBody>
      </p:sp>
      <p:sp>
        <p:nvSpPr>
          <p:cNvPr id="185" name="Title 1">
            <a:extLst>
              <a:ext uri="{FF2B5EF4-FFF2-40B4-BE49-F238E27FC236}">
                <a16:creationId xmlns:a16="http://schemas.microsoft.com/office/drawing/2014/main" id="{4EAE22B0-400C-4504-81C7-5E668AF8F80C}"/>
              </a:ext>
            </a:extLst>
          </p:cNvPr>
          <p:cNvSpPr txBox="1">
            <a:spLocks/>
          </p:cNvSpPr>
          <p:nvPr/>
        </p:nvSpPr>
        <p:spPr>
          <a:xfrm>
            <a:off x="482221" y="3811753"/>
            <a:ext cx="2965816" cy="656809"/>
          </a:xfrm>
          <a:prstGeom prst="rect">
            <a:avLst/>
          </a:prstGeom>
        </p:spPr>
        <p:txBody>
          <a:bodyPr vert="horz" wrap="square" lIns="0" tIns="0" rIns="0" bIns="0" rtlCol="0" anchor="ctr">
            <a:noAutofit/>
          </a:bodyPr>
          <a:lstStyle>
            <a:lvl1pPr algn="l" defTabSz="1714500" rtl="0" eaLnBrk="1" latinLnBrk="0" hangingPunct="1">
              <a:lnSpc>
                <a:spcPct val="90000"/>
              </a:lnSpc>
              <a:spcBef>
                <a:spcPct val="0"/>
              </a:spcBef>
              <a:buNone/>
              <a:defRPr sz="8250" kern="1200">
                <a:solidFill>
                  <a:schemeClr val="tx1"/>
                </a:solidFill>
                <a:latin typeface="+mj-lt"/>
                <a:ea typeface="+mj-ea"/>
                <a:cs typeface="+mj-cs"/>
              </a:defRPr>
            </a:lvl1pPr>
          </a:lstStyle>
          <a:p>
            <a:pPr algn="ctr">
              <a:lnSpc>
                <a:spcPct val="100000"/>
              </a:lnSpc>
            </a:pPr>
            <a:r>
              <a:rPr lang="en-US" sz="1600" b="1" dirty="0">
                <a:solidFill>
                  <a:srgbClr val="02645F"/>
                </a:solidFill>
                <a:latin typeface="Open Sans" panose="020B0606030504020204" pitchFamily="34" charset="0"/>
                <a:ea typeface="Open Sans" panose="020B0606030504020204" pitchFamily="34" charset="0"/>
                <a:cs typeface="Open Sans" panose="020B0606030504020204" pitchFamily="34" charset="0"/>
              </a:rPr>
              <a:t>Women are 1.8 times more likely to leave the industry </a:t>
            </a:r>
          </a:p>
        </p:txBody>
      </p:sp>
      <p:sp>
        <p:nvSpPr>
          <p:cNvPr id="186" name="Title 1">
            <a:extLst>
              <a:ext uri="{FF2B5EF4-FFF2-40B4-BE49-F238E27FC236}">
                <a16:creationId xmlns:a16="http://schemas.microsoft.com/office/drawing/2014/main" id="{713E5A39-61FE-46B1-AEE0-AE6A40BAE229}"/>
              </a:ext>
            </a:extLst>
          </p:cNvPr>
          <p:cNvSpPr txBox="1">
            <a:spLocks/>
          </p:cNvSpPr>
          <p:nvPr/>
        </p:nvSpPr>
        <p:spPr>
          <a:xfrm>
            <a:off x="3949967" y="4829381"/>
            <a:ext cx="5360842" cy="427589"/>
          </a:xfrm>
          <a:prstGeom prst="rect">
            <a:avLst/>
          </a:prstGeom>
        </p:spPr>
        <p:txBody>
          <a:bodyPr vert="horz" wrap="square" lIns="0" tIns="0" rIns="0" bIns="0" rtlCol="0" anchor="ctr">
            <a:noAutofit/>
          </a:bodyPr>
          <a:lstStyle>
            <a:lvl1pPr algn="l" defTabSz="1714500" rtl="0" eaLnBrk="1" latinLnBrk="0" hangingPunct="1">
              <a:lnSpc>
                <a:spcPct val="90000"/>
              </a:lnSpc>
              <a:spcBef>
                <a:spcPct val="0"/>
              </a:spcBef>
              <a:buNone/>
              <a:defRPr sz="8250" kern="1200">
                <a:solidFill>
                  <a:schemeClr val="tx1"/>
                </a:solidFill>
                <a:latin typeface="+mj-lt"/>
                <a:ea typeface="+mj-ea"/>
                <a:cs typeface="+mj-cs"/>
              </a:defRPr>
            </a:lvl1pPr>
          </a:lstStyle>
          <a:p>
            <a:pPr algn="ctr">
              <a:lnSpc>
                <a:spcPct val="100000"/>
              </a:lnSpc>
            </a:pPr>
            <a:r>
              <a:rPr lang="en-US" sz="1600" b="1" dirty="0">
                <a:solidFill>
                  <a:srgbClr val="00A6BA"/>
                </a:solidFill>
                <a:latin typeface="Open Sans" panose="020B0606030504020204" pitchFamily="34" charset="0"/>
                <a:ea typeface="Open Sans" panose="020B0606030504020204" pitchFamily="34" charset="0"/>
                <a:cs typeface="Open Sans" panose="020B0606030504020204" pitchFamily="34" charset="0"/>
              </a:rPr>
              <a:t>Benefits often fall short of employee expectations</a:t>
            </a:r>
          </a:p>
        </p:txBody>
      </p:sp>
      <p:sp>
        <p:nvSpPr>
          <p:cNvPr id="187" name="Title 1">
            <a:extLst>
              <a:ext uri="{FF2B5EF4-FFF2-40B4-BE49-F238E27FC236}">
                <a16:creationId xmlns:a16="http://schemas.microsoft.com/office/drawing/2014/main" id="{6893702A-D8FD-4C2F-955B-C1D3313D19B2}"/>
              </a:ext>
            </a:extLst>
          </p:cNvPr>
          <p:cNvSpPr txBox="1">
            <a:spLocks/>
          </p:cNvSpPr>
          <p:nvPr/>
        </p:nvSpPr>
        <p:spPr>
          <a:xfrm>
            <a:off x="4925074" y="1718098"/>
            <a:ext cx="1519790" cy="1608371"/>
          </a:xfrm>
          <a:prstGeom prst="rect">
            <a:avLst/>
          </a:prstGeom>
        </p:spPr>
        <p:txBody>
          <a:bodyPr vert="horz" wrap="square" lIns="0" tIns="0" rIns="0" bIns="0" rtlCol="0" anchor="ctr">
            <a:noAutofit/>
          </a:bodyPr>
          <a:lstStyle>
            <a:defPPr>
              <a:defRPr lang="en-US"/>
            </a:defPPr>
            <a:lvl1pPr defTabSz="1714500">
              <a:lnSpc>
                <a:spcPct val="100000"/>
              </a:lnSpc>
              <a:spcBef>
                <a:spcPct val="0"/>
              </a:spcBef>
              <a:buNone/>
              <a:defRPr sz="1600" b="1">
                <a:solidFill>
                  <a:srgbClr val="003B1F"/>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solidFill>
                  <a:srgbClr val="02645F"/>
                </a:solidFill>
              </a:rPr>
              <a:t>Manufacturers continue to work to create an inclusive environment for women</a:t>
            </a:r>
          </a:p>
        </p:txBody>
      </p:sp>
      <p:sp>
        <p:nvSpPr>
          <p:cNvPr id="188" name="Title 1">
            <a:extLst>
              <a:ext uri="{FF2B5EF4-FFF2-40B4-BE49-F238E27FC236}">
                <a16:creationId xmlns:a16="http://schemas.microsoft.com/office/drawing/2014/main" id="{FB64256E-946E-4F8E-A775-AEE2A17CEC61}"/>
              </a:ext>
            </a:extLst>
          </p:cNvPr>
          <p:cNvSpPr txBox="1">
            <a:spLocks/>
          </p:cNvSpPr>
          <p:nvPr/>
        </p:nvSpPr>
        <p:spPr>
          <a:xfrm>
            <a:off x="9577150" y="5325168"/>
            <a:ext cx="2304675" cy="1254557"/>
          </a:xfrm>
          <a:prstGeom prst="rect">
            <a:avLst/>
          </a:prstGeom>
        </p:spPr>
        <p:txBody>
          <a:bodyPr vert="horz" wrap="square" lIns="0" tIns="0" rIns="0" bIns="0" rtlCol="0" anchor="ctr">
            <a:noAutofit/>
          </a:bodyPr>
          <a:lstStyle>
            <a:defPPr>
              <a:defRPr lang="en-US"/>
            </a:defPPr>
            <a:lvl1pPr defTabSz="1714500">
              <a:lnSpc>
                <a:spcPct val="100000"/>
              </a:lnSpc>
              <a:spcBef>
                <a:spcPct val="0"/>
              </a:spcBef>
              <a:buNone/>
              <a:defRPr sz="1600" b="1">
                <a:solidFill>
                  <a:srgbClr val="02645F"/>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dirty="0">
                <a:solidFill>
                  <a:srgbClr val="00AF45"/>
                </a:solidFill>
              </a:rPr>
              <a:t>Some sectors have made substantial progress in increasing the number of women </a:t>
            </a:r>
          </a:p>
        </p:txBody>
      </p:sp>
      <p:cxnSp>
        <p:nvCxnSpPr>
          <p:cNvPr id="189" name="Gerade Verbindung 146">
            <a:extLst>
              <a:ext uri="{FF2B5EF4-FFF2-40B4-BE49-F238E27FC236}">
                <a16:creationId xmlns:a16="http://schemas.microsoft.com/office/drawing/2014/main" id="{CF4E15EA-74BD-4008-AFB7-F6B17A291FF0}"/>
              </a:ext>
            </a:extLst>
          </p:cNvPr>
          <p:cNvCxnSpPr>
            <a:cxnSpLocks/>
          </p:cNvCxnSpPr>
          <p:nvPr/>
        </p:nvCxnSpPr>
        <p:spPr bwMode="gray">
          <a:xfrm flipH="1" flipV="1">
            <a:off x="8343258" y="3351059"/>
            <a:ext cx="3377207" cy="12155"/>
          </a:xfrm>
          <a:prstGeom prst="line">
            <a:avLst/>
          </a:prstGeom>
          <a:noFill/>
          <a:ln w="19050" cap="flat" cmpd="sng" algn="ctr">
            <a:solidFill>
              <a:schemeClr val="bg1">
                <a:lumMod val="85000"/>
              </a:schemeClr>
            </a:solidFill>
            <a:prstDash val="dash"/>
          </a:ln>
          <a:effectLst/>
        </p:spPr>
      </p:cxnSp>
      <p:cxnSp>
        <p:nvCxnSpPr>
          <p:cNvPr id="190" name="Gerade Verbindung 146">
            <a:extLst>
              <a:ext uri="{FF2B5EF4-FFF2-40B4-BE49-F238E27FC236}">
                <a16:creationId xmlns:a16="http://schemas.microsoft.com/office/drawing/2014/main" id="{EC31AC0A-73D4-4CF3-9522-2FFF4ABD82EA}"/>
              </a:ext>
            </a:extLst>
          </p:cNvPr>
          <p:cNvCxnSpPr>
            <a:cxnSpLocks/>
          </p:cNvCxnSpPr>
          <p:nvPr/>
        </p:nvCxnSpPr>
        <p:spPr bwMode="gray">
          <a:xfrm flipH="1">
            <a:off x="4417815" y="3351059"/>
            <a:ext cx="3928349" cy="0"/>
          </a:xfrm>
          <a:prstGeom prst="line">
            <a:avLst/>
          </a:prstGeom>
          <a:noFill/>
          <a:ln w="19050" cap="flat" cmpd="sng" algn="ctr">
            <a:solidFill>
              <a:schemeClr val="bg1">
                <a:lumMod val="85000"/>
              </a:schemeClr>
            </a:solidFill>
            <a:prstDash val="dash"/>
          </a:ln>
          <a:effectLst/>
        </p:spPr>
      </p:cxnSp>
      <p:cxnSp>
        <p:nvCxnSpPr>
          <p:cNvPr id="193" name="Gerade Verbindung 146">
            <a:extLst>
              <a:ext uri="{FF2B5EF4-FFF2-40B4-BE49-F238E27FC236}">
                <a16:creationId xmlns:a16="http://schemas.microsoft.com/office/drawing/2014/main" id="{DB67F1E4-F221-4CDD-8159-34F3DF06D405}"/>
              </a:ext>
            </a:extLst>
          </p:cNvPr>
          <p:cNvCxnSpPr>
            <a:cxnSpLocks/>
          </p:cNvCxnSpPr>
          <p:nvPr/>
        </p:nvCxnSpPr>
        <p:spPr bwMode="gray">
          <a:xfrm flipV="1">
            <a:off x="4818669" y="869090"/>
            <a:ext cx="0" cy="2336452"/>
          </a:xfrm>
          <a:prstGeom prst="line">
            <a:avLst/>
          </a:prstGeom>
          <a:noFill/>
          <a:ln w="19050" cap="flat" cmpd="sng" algn="ctr">
            <a:solidFill>
              <a:schemeClr val="bg1">
                <a:lumMod val="85000"/>
              </a:schemeClr>
            </a:solidFill>
            <a:prstDash val="dash"/>
          </a:ln>
          <a:effectLst/>
        </p:spPr>
      </p:cxnSp>
      <p:cxnSp>
        <p:nvCxnSpPr>
          <p:cNvPr id="194" name="Gerade Verbindung 146">
            <a:extLst>
              <a:ext uri="{FF2B5EF4-FFF2-40B4-BE49-F238E27FC236}">
                <a16:creationId xmlns:a16="http://schemas.microsoft.com/office/drawing/2014/main" id="{2BA32798-D2FD-4AAE-84F6-BFEE310E3594}"/>
              </a:ext>
            </a:extLst>
          </p:cNvPr>
          <p:cNvCxnSpPr>
            <a:cxnSpLocks/>
          </p:cNvCxnSpPr>
          <p:nvPr/>
        </p:nvCxnSpPr>
        <p:spPr bwMode="gray">
          <a:xfrm flipV="1">
            <a:off x="9398846" y="3479409"/>
            <a:ext cx="0" cy="3108960"/>
          </a:xfrm>
          <a:prstGeom prst="line">
            <a:avLst/>
          </a:prstGeom>
          <a:noFill/>
          <a:ln w="19050" cap="flat" cmpd="sng" algn="ctr">
            <a:solidFill>
              <a:schemeClr val="bg1">
                <a:lumMod val="85000"/>
              </a:schemeClr>
            </a:solidFill>
            <a:prstDash val="dash"/>
          </a:ln>
          <a:effectLst/>
        </p:spPr>
      </p:cxnSp>
      <p:cxnSp>
        <p:nvCxnSpPr>
          <p:cNvPr id="196" name="Gerade Verbindung 146">
            <a:extLst>
              <a:ext uri="{FF2B5EF4-FFF2-40B4-BE49-F238E27FC236}">
                <a16:creationId xmlns:a16="http://schemas.microsoft.com/office/drawing/2014/main" id="{2C242F7C-3546-486B-8C61-740DE0A5D9BB}"/>
              </a:ext>
            </a:extLst>
          </p:cNvPr>
          <p:cNvCxnSpPr>
            <a:cxnSpLocks/>
          </p:cNvCxnSpPr>
          <p:nvPr/>
        </p:nvCxnSpPr>
        <p:spPr bwMode="gray">
          <a:xfrm flipH="1">
            <a:off x="412885" y="3351059"/>
            <a:ext cx="3928349" cy="0"/>
          </a:xfrm>
          <a:prstGeom prst="line">
            <a:avLst/>
          </a:prstGeom>
          <a:noFill/>
          <a:ln w="19050" cap="flat" cmpd="sng" algn="ctr">
            <a:solidFill>
              <a:schemeClr val="bg1">
                <a:lumMod val="85000"/>
              </a:schemeClr>
            </a:solidFill>
            <a:prstDash val="dash"/>
          </a:ln>
          <a:effectLst/>
        </p:spPr>
      </p:cxnSp>
      <p:grpSp>
        <p:nvGrpSpPr>
          <p:cNvPr id="198" name="Group 197">
            <a:extLst>
              <a:ext uri="{FF2B5EF4-FFF2-40B4-BE49-F238E27FC236}">
                <a16:creationId xmlns:a16="http://schemas.microsoft.com/office/drawing/2014/main" id="{EC103D2A-8B7E-4D0F-A094-C26A98155DCF}"/>
              </a:ext>
            </a:extLst>
          </p:cNvPr>
          <p:cNvGrpSpPr/>
          <p:nvPr/>
        </p:nvGrpSpPr>
        <p:grpSpPr>
          <a:xfrm>
            <a:off x="3697034" y="2245150"/>
            <a:ext cx="960120" cy="991630"/>
            <a:chOff x="9299487" y="6856970"/>
            <a:chExt cx="960120" cy="991630"/>
          </a:xfrm>
        </p:grpSpPr>
        <p:sp>
          <p:nvSpPr>
            <p:cNvPr id="199" name="Rectangle 198">
              <a:extLst>
                <a:ext uri="{FF2B5EF4-FFF2-40B4-BE49-F238E27FC236}">
                  <a16:creationId xmlns:a16="http://schemas.microsoft.com/office/drawing/2014/main" id="{859395EA-6C67-4A36-A497-6EBAE90D365F}"/>
                </a:ext>
              </a:extLst>
            </p:cNvPr>
            <p:cNvSpPr/>
            <p:nvPr/>
          </p:nvSpPr>
          <p:spPr>
            <a:xfrm>
              <a:off x="9299487" y="6856970"/>
              <a:ext cx="960120" cy="556375"/>
            </a:xfrm>
            <a:prstGeom prst="rect">
              <a:avLst/>
            </a:prstGeom>
            <a:solidFill>
              <a:srgbClr val="00AF45"/>
            </a:solidFill>
            <a:ln w="25400" cap="flat" cmpd="sng" algn="ctr">
              <a:noFill/>
              <a:prstDash val="solid"/>
            </a:ln>
            <a:effectLst/>
          </p:spPr>
          <p:txBody>
            <a:bodyPr lIns="0" tIns="0" rIns="0" bIns="0" rtlCol="0" anchor="t" anchorCtr="0"/>
            <a:lstStyle/>
            <a:p>
              <a:pPr marL="0" marR="0" lvl="0" indent="0" algn="ctr" defTabSz="979688"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47%</a:t>
              </a:r>
            </a:p>
          </p:txBody>
        </p:sp>
        <p:sp>
          <p:nvSpPr>
            <p:cNvPr id="200" name="Rectangle 199">
              <a:extLst>
                <a:ext uri="{FF2B5EF4-FFF2-40B4-BE49-F238E27FC236}">
                  <a16:creationId xmlns:a16="http://schemas.microsoft.com/office/drawing/2014/main" id="{7A580DDC-4C5B-421C-A6D2-27C06EB5F3C9}"/>
                </a:ext>
              </a:extLst>
            </p:cNvPr>
            <p:cNvSpPr/>
            <p:nvPr/>
          </p:nvSpPr>
          <p:spPr>
            <a:xfrm>
              <a:off x="9299487" y="7413345"/>
              <a:ext cx="960120" cy="435255"/>
            </a:xfrm>
            <a:prstGeom prst="rect">
              <a:avLst/>
            </a:prstGeom>
            <a:solidFill>
              <a:srgbClr val="53565A">
                <a:lumMod val="50000"/>
                <a:alpha val="70000"/>
              </a:srgbClr>
            </a:solidFill>
            <a:ln w="25400" cap="flat" cmpd="sng" algn="ctr">
              <a:noFill/>
              <a:prstDash val="solid"/>
            </a:ln>
            <a:effectLst/>
          </p:spPr>
          <p:txBody>
            <a:bodyPr lIns="0" tIns="0" rIns="0" bIns="0" rtlCol="0" anchor="ctr"/>
            <a:lstStyle/>
            <a:p>
              <a:pPr marL="0" marR="0" lvl="0" indent="0" algn="ctr" defTabSz="979688"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Overall US workforce</a:t>
              </a:r>
            </a:p>
          </p:txBody>
        </p:sp>
      </p:grpSp>
      <p:grpSp>
        <p:nvGrpSpPr>
          <p:cNvPr id="201" name="Group 200">
            <a:extLst>
              <a:ext uri="{FF2B5EF4-FFF2-40B4-BE49-F238E27FC236}">
                <a16:creationId xmlns:a16="http://schemas.microsoft.com/office/drawing/2014/main" id="{EE1A7226-7969-4802-8037-B71BE9D5E01B}"/>
              </a:ext>
            </a:extLst>
          </p:cNvPr>
          <p:cNvGrpSpPr/>
          <p:nvPr/>
        </p:nvGrpSpPr>
        <p:grpSpPr>
          <a:xfrm>
            <a:off x="2634816" y="2395493"/>
            <a:ext cx="960120" cy="841287"/>
            <a:chOff x="935840" y="6986158"/>
            <a:chExt cx="960120" cy="841287"/>
          </a:xfrm>
        </p:grpSpPr>
        <p:sp>
          <p:nvSpPr>
            <p:cNvPr id="202" name="Rectangle 201">
              <a:extLst>
                <a:ext uri="{FF2B5EF4-FFF2-40B4-BE49-F238E27FC236}">
                  <a16:creationId xmlns:a16="http://schemas.microsoft.com/office/drawing/2014/main" id="{A2274D9A-B981-471D-95F8-5692CE813E03}"/>
                </a:ext>
              </a:extLst>
            </p:cNvPr>
            <p:cNvSpPr/>
            <p:nvPr/>
          </p:nvSpPr>
          <p:spPr>
            <a:xfrm>
              <a:off x="935840" y="6986158"/>
              <a:ext cx="960120" cy="406032"/>
            </a:xfrm>
            <a:prstGeom prst="rect">
              <a:avLst/>
            </a:prstGeom>
            <a:solidFill>
              <a:srgbClr val="00AF45"/>
            </a:solidFill>
            <a:ln w="25400" cap="flat" cmpd="sng" algn="ctr">
              <a:noFill/>
              <a:prstDash val="solid"/>
            </a:ln>
            <a:effectLst/>
          </p:spPr>
          <p:txBody>
            <a:bodyPr lIns="0" tIns="0" rIns="0" bIns="91440" rtlCol="0" anchor="t" anchorCtr="0"/>
            <a:lstStyle/>
            <a:p>
              <a:pPr marL="0" marR="0" lvl="0" indent="0" algn="ctr" defTabSz="979688"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30%</a:t>
              </a:r>
            </a:p>
          </p:txBody>
        </p:sp>
        <p:sp>
          <p:nvSpPr>
            <p:cNvPr id="203" name="Rectangle 202">
              <a:extLst>
                <a:ext uri="{FF2B5EF4-FFF2-40B4-BE49-F238E27FC236}">
                  <a16:creationId xmlns:a16="http://schemas.microsoft.com/office/drawing/2014/main" id="{2D2DFFAF-6518-41D0-9D26-F70623EAE24E}"/>
                </a:ext>
              </a:extLst>
            </p:cNvPr>
            <p:cNvSpPr/>
            <p:nvPr/>
          </p:nvSpPr>
          <p:spPr>
            <a:xfrm>
              <a:off x="935840" y="7392190"/>
              <a:ext cx="960120" cy="435255"/>
            </a:xfrm>
            <a:prstGeom prst="rect">
              <a:avLst/>
            </a:prstGeom>
            <a:solidFill>
              <a:srgbClr val="53565A">
                <a:lumMod val="50000"/>
                <a:alpha val="70000"/>
              </a:srgbClr>
            </a:solidFill>
            <a:ln w="25400" cap="flat" cmpd="sng" algn="ctr">
              <a:noFill/>
              <a:prstDash val="solid"/>
            </a:ln>
            <a:effectLst/>
          </p:spPr>
          <p:txBody>
            <a:bodyPr lIns="0" tIns="0" rIns="0" bIns="0" rtlCol="0" anchor="ctr"/>
            <a:lstStyle/>
            <a:p>
              <a:pPr marL="0" marR="0" lvl="0" indent="0" algn="ctr" defTabSz="979688"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Overall manufacturing </a:t>
              </a:r>
            </a:p>
          </p:txBody>
        </p:sp>
      </p:grpSp>
      <p:sp>
        <p:nvSpPr>
          <p:cNvPr id="205" name="Title 1">
            <a:extLst>
              <a:ext uri="{FF2B5EF4-FFF2-40B4-BE49-F238E27FC236}">
                <a16:creationId xmlns:a16="http://schemas.microsoft.com/office/drawing/2014/main" id="{1CA0A1CC-C909-420F-BF7A-7FB8E5F43461}"/>
              </a:ext>
            </a:extLst>
          </p:cNvPr>
          <p:cNvSpPr txBox="1">
            <a:spLocks/>
          </p:cNvSpPr>
          <p:nvPr/>
        </p:nvSpPr>
        <p:spPr>
          <a:xfrm>
            <a:off x="422260" y="833891"/>
            <a:ext cx="5037911" cy="439671"/>
          </a:xfrm>
          <a:prstGeom prst="rect">
            <a:avLst/>
          </a:prstGeom>
        </p:spPr>
        <p:txBody>
          <a:bodyPr vert="horz" wrap="square" lIns="0" tIns="0" rIns="0" bIns="0" rtlCol="0" anchor="ctr">
            <a:noAutofit/>
          </a:bodyPr>
          <a:lstStyle>
            <a:lvl1pPr algn="l" defTabSz="1714500" rtl="0" eaLnBrk="1" latinLnBrk="0" hangingPunct="1">
              <a:lnSpc>
                <a:spcPct val="90000"/>
              </a:lnSpc>
              <a:spcBef>
                <a:spcPct val="0"/>
              </a:spcBef>
              <a:buNone/>
              <a:defRPr sz="8250" kern="1200">
                <a:solidFill>
                  <a:schemeClr val="tx1"/>
                </a:solidFill>
                <a:latin typeface="+mj-lt"/>
                <a:ea typeface="+mj-ea"/>
                <a:cs typeface="+mj-cs"/>
              </a:defRPr>
            </a:lvl1pPr>
          </a:lstStyle>
          <a:p>
            <a:pPr>
              <a:lnSpc>
                <a:spcPts val="1400"/>
              </a:lnSpc>
            </a:pPr>
            <a:r>
              <a:rPr lang="en-US" sz="1600" b="1" dirty="0">
                <a:solidFill>
                  <a:srgbClr val="00AF45"/>
                </a:solidFill>
                <a:latin typeface="Open Sans" panose="020B0606030504020204" pitchFamily="34" charset="0"/>
                <a:ea typeface="Open Sans" panose="020B0606030504020204" pitchFamily="34" charset="0"/>
                <a:cs typeface="Open Sans" panose="020B0606030504020204" pitchFamily="34" charset="0"/>
              </a:rPr>
              <a:t>Women represent a vast talent pool</a:t>
            </a:r>
          </a:p>
        </p:txBody>
      </p:sp>
      <p:sp>
        <p:nvSpPr>
          <p:cNvPr id="206" name="Title 1">
            <a:extLst>
              <a:ext uri="{FF2B5EF4-FFF2-40B4-BE49-F238E27FC236}">
                <a16:creationId xmlns:a16="http://schemas.microsoft.com/office/drawing/2014/main" id="{38D2DA81-E68E-491C-A2F1-2C0B993FFA5C}"/>
              </a:ext>
            </a:extLst>
          </p:cNvPr>
          <p:cNvSpPr txBox="1">
            <a:spLocks/>
          </p:cNvSpPr>
          <p:nvPr/>
        </p:nvSpPr>
        <p:spPr>
          <a:xfrm>
            <a:off x="2434487" y="1330659"/>
            <a:ext cx="2220677" cy="475419"/>
          </a:xfrm>
          <a:prstGeom prst="rect">
            <a:avLst/>
          </a:prstGeom>
        </p:spPr>
        <p:txBody>
          <a:bodyPr vert="horz" wrap="square" lIns="0" tIns="0" rIns="0" bIns="0" rtlCol="0" anchor="t" anchorCtr="0">
            <a:noAutofit/>
          </a:bodyPr>
          <a:lstStyle>
            <a:lvl1pPr algn="l" defTabSz="1714500" rtl="0" eaLnBrk="1" latinLnBrk="0" hangingPunct="1">
              <a:lnSpc>
                <a:spcPct val="90000"/>
              </a:lnSpc>
              <a:spcBef>
                <a:spcPct val="0"/>
              </a:spcBef>
              <a:buNone/>
              <a:defRPr sz="8250" kern="1200">
                <a:solidFill>
                  <a:schemeClr val="tx1"/>
                </a:solidFill>
                <a:latin typeface="+mj-lt"/>
                <a:ea typeface="+mj-ea"/>
                <a:cs typeface="+mj-cs"/>
              </a:defRPr>
            </a:lvl1pPr>
          </a:lstStyle>
          <a:p>
            <a:pPr defTabSz="1071563"/>
            <a:r>
              <a:rPr lang="en-US" sz="1100" dirty="0">
                <a:solidFill>
                  <a:prstClr val="black"/>
                </a:solidFill>
                <a:latin typeface="Open Sans" panose="020B0606030504020204" pitchFamily="34" charset="0"/>
                <a:ea typeface="Open Sans" panose="020B0606030504020204" pitchFamily="34" charset="0"/>
                <a:cs typeface="Open Sans" panose="020B0606030504020204" pitchFamily="34" charset="0"/>
              </a:rPr>
              <a:t>of the associate’s, bachelor's, master’s, and doctorate’s degrees are held by women in the total US labor force</a:t>
            </a:r>
          </a:p>
        </p:txBody>
      </p:sp>
      <p:sp>
        <p:nvSpPr>
          <p:cNvPr id="207" name="Title 1">
            <a:extLst>
              <a:ext uri="{FF2B5EF4-FFF2-40B4-BE49-F238E27FC236}">
                <a16:creationId xmlns:a16="http://schemas.microsoft.com/office/drawing/2014/main" id="{2BDFE86D-6873-49F0-82CD-9024DA7D04D1}"/>
              </a:ext>
            </a:extLst>
          </p:cNvPr>
          <p:cNvSpPr txBox="1">
            <a:spLocks/>
          </p:cNvSpPr>
          <p:nvPr/>
        </p:nvSpPr>
        <p:spPr>
          <a:xfrm>
            <a:off x="1473897" y="1466696"/>
            <a:ext cx="960116" cy="354439"/>
          </a:xfrm>
          <a:prstGeom prst="rect">
            <a:avLst/>
          </a:prstGeom>
        </p:spPr>
        <p:txBody>
          <a:bodyPr vert="horz" wrap="square" lIns="0" tIns="0" rIns="0" bIns="0" rtlCol="0" anchor="ctr">
            <a:noAutofit/>
          </a:bodyPr>
          <a:lstStyle>
            <a:lvl1pPr algn="l" defTabSz="1714500" rtl="0" eaLnBrk="1" latinLnBrk="0" hangingPunct="1">
              <a:lnSpc>
                <a:spcPct val="90000"/>
              </a:lnSpc>
              <a:spcBef>
                <a:spcPct val="0"/>
              </a:spcBef>
              <a:buNone/>
              <a:defRPr sz="8250" kern="1200">
                <a:solidFill>
                  <a:schemeClr val="tx1"/>
                </a:solidFill>
                <a:latin typeface="+mj-lt"/>
                <a:ea typeface="+mj-ea"/>
                <a:cs typeface="+mj-cs"/>
              </a:defRPr>
            </a:lvl1pPr>
          </a:lstStyle>
          <a:p>
            <a:pPr defTabSz="1071563"/>
            <a:r>
              <a:rPr lang="en-US" sz="3200" dirty="0">
                <a:solidFill>
                  <a:srgbClr val="003B1F"/>
                </a:solidFill>
                <a:latin typeface="Open Sans" panose="020B0606030504020204" pitchFamily="34" charset="0"/>
                <a:ea typeface="Open Sans" panose="020B0606030504020204" pitchFamily="34" charset="0"/>
                <a:cs typeface="Open Sans" panose="020B0606030504020204" pitchFamily="34" charset="0"/>
              </a:rPr>
              <a:t>59%</a:t>
            </a:r>
            <a:endParaRPr lang="en-US" sz="1200" dirty="0">
              <a:solidFill>
                <a:srgbClr val="003B1F"/>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6" name="Group 5">
            <a:extLst>
              <a:ext uri="{FF2B5EF4-FFF2-40B4-BE49-F238E27FC236}">
                <a16:creationId xmlns:a16="http://schemas.microsoft.com/office/drawing/2014/main" id="{AA198E50-92C8-46DD-B908-E15758EC0E53}"/>
              </a:ext>
            </a:extLst>
          </p:cNvPr>
          <p:cNvGrpSpPr/>
          <p:nvPr/>
        </p:nvGrpSpPr>
        <p:grpSpPr>
          <a:xfrm>
            <a:off x="426648" y="1224066"/>
            <a:ext cx="872023" cy="841997"/>
            <a:chOff x="405512" y="1402023"/>
            <a:chExt cx="473504" cy="457200"/>
          </a:xfrm>
        </p:grpSpPr>
        <p:grpSp>
          <p:nvGrpSpPr>
            <p:cNvPr id="208" name="Graphic 4">
              <a:extLst>
                <a:ext uri="{FF2B5EF4-FFF2-40B4-BE49-F238E27FC236}">
                  <a16:creationId xmlns:a16="http://schemas.microsoft.com/office/drawing/2014/main" id="{C5CF8201-E13A-4AC0-8098-5D0824378888}"/>
                </a:ext>
              </a:extLst>
            </p:cNvPr>
            <p:cNvGrpSpPr>
              <a:grpSpLocks noChangeAspect="1"/>
            </p:cNvGrpSpPr>
            <p:nvPr/>
          </p:nvGrpSpPr>
          <p:grpSpPr>
            <a:xfrm>
              <a:off x="421387" y="1402023"/>
              <a:ext cx="457629" cy="457200"/>
              <a:chOff x="1514415" y="4793256"/>
              <a:chExt cx="362309" cy="361971"/>
            </a:xfrm>
            <a:solidFill>
              <a:srgbClr val="71E67F"/>
            </a:solidFill>
            <a:effectLst/>
          </p:grpSpPr>
          <p:sp>
            <p:nvSpPr>
              <p:cNvPr id="209" name="Graphic 4">
                <a:extLst>
                  <a:ext uri="{FF2B5EF4-FFF2-40B4-BE49-F238E27FC236}">
                    <a16:creationId xmlns:a16="http://schemas.microsoft.com/office/drawing/2014/main" id="{734A229D-39F4-4E54-975E-C6BF726CD408}"/>
                  </a:ext>
                </a:extLst>
              </p:cNvPr>
              <p:cNvSpPr/>
              <p:nvPr/>
            </p:nvSpPr>
            <p:spPr>
              <a:xfrm>
                <a:off x="1514415" y="4793256"/>
                <a:ext cx="362309" cy="361971"/>
              </a:xfrm>
              <a:custGeom>
                <a:avLst/>
                <a:gdLst>
                  <a:gd name="connsiteX0" fmla="*/ 181474 w 362309"/>
                  <a:gd name="connsiteY0" fmla="*/ 0 h 361971"/>
                  <a:gd name="connsiteX1" fmla="*/ 0 w 362309"/>
                  <a:gd name="connsiteY1" fmla="*/ 180667 h 361971"/>
                  <a:gd name="connsiteX2" fmla="*/ 180835 w 362309"/>
                  <a:gd name="connsiteY2" fmla="*/ 361972 h 361971"/>
                  <a:gd name="connsiteX3" fmla="*/ 362310 w 362309"/>
                  <a:gd name="connsiteY3" fmla="*/ 181305 h 361971"/>
                  <a:gd name="connsiteX4" fmla="*/ 362310 w 362309"/>
                  <a:gd name="connsiteY4" fmla="*/ 181305 h 361971"/>
                  <a:gd name="connsiteX5" fmla="*/ 181474 w 362309"/>
                  <a:gd name="connsiteY5" fmla="*/ 0 h 361971"/>
                  <a:gd name="connsiteX6" fmla="*/ 181474 w 362309"/>
                  <a:gd name="connsiteY6" fmla="*/ 0 h 361971"/>
                  <a:gd name="connsiteX7" fmla="*/ 181474 w 362309"/>
                  <a:gd name="connsiteY7" fmla="*/ 348565 h 361971"/>
                  <a:gd name="connsiteX8" fmla="*/ 12780 w 362309"/>
                  <a:gd name="connsiteY8" fmla="*/ 180667 h 361971"/>
                  <a:gd name="connsiteX9" fmla="*/ 180835 w 362309"/>
                  <a:gd name="connsiteY9" fmla="*/ 12129 h 361971"/>
                  <a:gd name="connsiteX10" fmla="*/ 349530 w 362309"/>
                  <a:gd name="connsiteY10" fmla="*/ 180028 h 361971"/>
                  <a:gd name="connsiteX11" fmla="*/ 349530 w 362309"/>
                  <a:gd name="connsiteY11" fmla="*/ 180028 h 361971"/>
                  <a:gd name="connsiteX12" fmla="*/ 181474 w 362309"/>
                  <a:gd name="connsiteY12" fmla="*/ 348565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309" h="361971">
                    <a:moveTo>
                      <a:pt x="181474" y="0"/>
                    </a:moveTo>
                    <a:cubicBezTo>
                      <a:pt x="81152" y="0"/>
                      <a:pt x="0" y="81077"/>
                      <a:pt x="0" y="180667"/>
                    </a:cubicBezTo>
                    <a:cubicBezTo>
                      <a:pt x="0" y="280895"/>
                      <a:pt x="81152" y="361972"/>
                      <a:pt x="180835" y="361972"/>
                    </a:cubicBezTo>
                    <a:cubicBezTo>
                      <a:pt x="281157" y="361972"/>
                      <a:pt x="362310" y="280895"/>
                      <a:pt x="362310" y="181305"/>
                    </a:cubicBezTo>
                    <a:cubicBezTo>
                      <a:pt x="362310" y="181305"/>
                      <a:pt x="362310" y="181305"/>
                      <a:pt x="362310" y="181305"/>
                    </a:cubicBezTo>
                    <a:cubicBezTo>
                      <a:pt x="362310" y="80438"/>
                      <a:pt x="281157" y="0"/>
                      <a:pt x="181474" y="0"/>
                    </a:cubicBezTo>
                    <a:lnTo>
                      <a:pt x="181474" y="0"/>
                    </a:lnTo>
                    <a:close/>
                    <a:moveTo>
                      <a:pt x="181474" y="348565"/>
                    </a:moveTo>
                    <a:cubicBezTo>
                      <a:pt x="88181" y="348565"/>
                      <a:pt x="12780" y="273234"/>
                      <a:pt x="12780" y="180667"/>
                    </a:cubicBezTo>
                    <a:cubicBezTo>
                      <a:pt x="12780" y="87461"/>
                      <a:pt x="88181" y="12129"/>
                      <a:pt x="180835" y="12129"/>
                    </a:cubicBezTo>
                    <a:cubicBezTo>
                      <a:pt x="274128" y="12129"/>
                      <a:pt x="349530" y="87461"/>
                      <a:pt x="349530" y="180028"/>
                    </a:cubicBezTo>
                    <a:cubicBezTo>
                      <a:pt x="349530" y="180028"/>
                      <a:pt x="349530" y="180028"/>
                      <a:pt x="349530" y="180028"/>
                    </a:cubicBezTo>
                    <a:cubicBezTo>
                      <a:pt x="349530" y="273234"/>
                      <a:pt x="274128" y="348565"/>
                      <a:pt x="181474" y="348565"/>
                    </a:cubicBezTo>
                    <a:close/>
                  </a:path>
                </a:pathLst>
              </a:custGeom>
              <a:grpFill/>
              <a:ln w="6390" cap="flat">
                <a:noFill/>
                <a:prstDash val="solid"/>
                <a:miter/>
              </a:ln>
            </p:spPr>
            <p:txBody>
              <a:bodyPr rtlCol="0" anchor="ctr"/>
              <a:lstStyle/>
              <a:p>
                <a:pPr defTabSz="612305"/>
                <a:endParaRPr lang="en-US" sz="1206" u="sng" dirty="0">
                  <a:solidFill>
                    <a:prstClr val="black"/>
                  </a:solidFill>
                  <a:latin typeface="Calibri Light"/>
                </a:endParaRPr>
              </a:p>
            </p:txBody>
          </p:sp>
          <p:sp>
            <p:nvSpPr>
              <p:cNvPr id="210" name="Graphic 4">
                <a:extLst>
                  <a:ext uri="{FF2B5EF4-FFF2-40B4-BE49-F238E27FC236}">
                    <a16:creationId xmlns:a16="http://schemas.microsoft.com/office/drawing/2014/main" id="{6A139FEF-C0D6-4E5F-A14F-0877B62EEDF2}"/>
                  </a:ext>
                </a:extLst>
              </p:cNvPr>
              <p:cNvSpPr/>
              <p:nvPr/>
            </p:nvSpPr>
            <p:spPr>
              <a:xfrm>
                <a:off x="1585982" y="4884198"/>
                <a:ext cx="220452" cy="179100"/>
              </a:xfrm>
              <a:custGeom>
                <a:avLst/>
                <a:gdLst>
                  <a:gd name="connsiteX0" fmla="*/ 215980 w 220452"/>
                  <a:gd name="connsiteY0" fmla="*/ 46314 h 179100"/>
                  <a:gd name="connsiteX1" fmla="*/ 177001 w 220452"/>
                  <a:gd name="connsiteY1" fmla="*/ 32269 h 179100"/>
                  <a:gd name="connsiteX2" fmla="*/ 198088 w 220452"/>
                  <a:gd name="connsiteY2" fmla="*/ 11202 h 179100"/>
                  <a:gd name="connsiteX3" fmla="*/ 198727 w 220452"/>
                  <a:gd name="connsiteY3" fmla="*/ 2264 h 179100"/>
                  <a:gd name="connsiteX4" fmla="*/ 189781 w 220452"/>
                  <a:gd name="connsiteY4" fmla="*/ 1626 h 179100"/>
                  <a:gd name="connsiteX5" fmla="*/ 189142 w 220452"/>
                  <a:gd name="connsiteY5" fmla="*/ 2264 h 179100"/>
                  <a:gd name="connsiteX6" fmla="*/ 163582 w 220452"/>
                  <a:gd name="connsiteY6" fmla="*/ 27800 h 179100"/>
                  <a:gd name="connsiteX7" fmla="*/ 112463 w 220452"/>
                  <a:gd name="connsiteY7" fmla="*/ 9287 h 179100"/>
                  <a:gd name="connsiteX8" fmla="*/ 107990 w 220452"/>
                  <a:gd name="connsiteY8" fmla="*/ 9287 h 179100"/>
                  <a:gd name="connsiteX9" fmla="*/ 4473 w 220452"/>
                  <a:gd name="connsiteY9" fmla="*/ 46952 h 179100"/>
                  <a:gd name="connsiteX10" fmla="*/ 0 w 220452"/>
                  <a:gd name="connsiteY10" fmla="*/ 52698 h 179100"/>
                  <a:gd name="connsiteX11" fmla="*/ 3834 w 220452"/>
                  <a:gd name="connsiteY11" fmla="*/ 58443 h 179100"/>
                  <a:gd name="connsiteX12" fmla="*/ 44091 w 220452"/>
                  <a:gd name="connsiteY12" fmla="*/ 75680 h 179100"/>
                  <a:gd name="connsiteX13" fmla="*/ 37062 w 220452"/>
                  <a:gd name="connsiteY13" fmla="*/ 126113 h 179100"/>
                  <a:gd name="connsiteX14" fmla="*/ 37701 w 220452"/>
                  <a:gd name="connsiteY14" fmla="*/ 129944 h 179100"/>
                  <a:gd name="connsiteX15" fmla="*/ 47925 w 220452"/>
                  <a:gd name="connsiteY15" fmla="*/ 142073 h 179100"/>
                  <a:gd name="connsiteX16" fmla="*/ 21726 w 220452"/>
                  <a:gd name="connsiteY16" fmla="*/ 168247 h 179100"/>
                  <a:gd name="connsiteX17" fmla="*/ 21726 w 220452"/>
                  <a:gd name="connsiteY17" fmla="*/ 177185 h 179100"/>
                  <a:gd name="connsiteX18" fmla="*/ 21726 w 220452"/>
                  <a:gd name="connsiteY18" fmla="*/ 177185 h 179100"/>
                  <a:gd name="connsiteX19" fmla="*/ 30672 w 220452"/>
                  <a:gd name="connsiteY19" fmla="*/ 177185 h 179100"/>
                  <a:gd name="connsiteX20" fmla="*/ 30672 w 220452"/>
                  <a:gd name="connsiteY20" fmla="*/ 177185 h 179100"/>
                  <a:gd name="connsiteX21" fmla="*/ 58148 w 220452"/>
                  <a:gd name="connsiteY21" fmla="*/ 149734 h 179100"/>
                  <a:gd name="connsiteX22" fmla="*/ 107990 w 220452"/>
                  <a:gd name="connsiteY22" fmla="*/ 162502 h 179100"/>
                  <a:gd name="connsiteX23" fmla="*/ 109907 w 220452"/>
                  <a:gd name="connsiteY23" fmla="*/ 162502 h 179100"/>
                  <a:gd name="connsiteX24" fmla="*/ 181474 w 220452"/>
                  <a:gd name="connsiteY24" fmla="*/ 129944 h 179100"/>
                  <a:gd name="connsiteX25" fmla="*/ 182752 w 220452"/>
                  <a:gd name="connsiteY25" fmla="*/ 124836 h 179100"/>
                  <a:gd name="connsiteX26" fmla="*/ 176362 w 220452"/>
                  <a:gd name="connsiteY26" fmla="*/ 75041 h 179100"/>
                  <a:gd name="connsiteX27" fmla="*/ 176362 w 220452"/>
                  <a:gd name="connsiteY27" fmla="*/ 74403 h 179100"/>
                  <a:gd name="connsiteX28" fmla="*/ 200644 w 220452"/>
                  <a:gd name="connsiteY28" fmla="*/ 64189 h 179100"/>
                  <a:gd name="connsiteX29" fmla="*/ 200644 w 220452"/>
                  <a:gd name="connsiteY29" fmla="*/ 155479 h 179100"/>
                  <a:gd name="connsiteX30" fmla="*/ 207034 w 220452"/>
                  <a:gd name="connsiteY30" fmla="*/ 161863 h 179100"/>
                  <a:gd name="connsiteX31" fmla="*/ 213424 w 220452"/>
                  <a:gd name="connsiteY31" fmla="*/ 155479 h 179100"/>
                  <a:gd name="connsiteX32" fmla="*/ 213424 w 220452"/>
                  <a:gd name="connsiteY32" fmla="*/ 58443 h 179100"/>
                  <a:gd name="connsiteX33" fmla="*/ 216619 w 220452"/>
                  <a:gd name="connsiteY33" fmla="*/ 57166 h 179100"/>
                  <a:gd name="connsiteX34" fmla="*/ 220453 w 220452"/>
                  <a:gd name="connsiteY34" fmla="*/ 50782 h 179100"/>
                  <a:gd name="connsiteX35" fmla="*/ 215980 w 220452"/>
                  <a:gd name="connsiteY35" fmla="*/ 46314 h 179100"/>
                  <a:gd name="connsiteX36" fmla="*/ 109907 w 220452"/>
                  <a:gd name="connsiteY36" fmla="*/ 22054 h 179100"/>
                  <a:gd name="connsiteX37" fmla="*/ 153359 w 220452"/>
                  <a:gd name="connsiteY37" fmla="*/ 37376 h 179100"/>
                  <a:gd name="connsiteX38" fmla="*/ 103517 w 220452"/>
                  <a:gd name="connsiteY38" fmla="*/ 87171 h 179100"/>
                  <a:gd name="connsiteX39" fmla="*/ 23643 w 220452"/>
                  <a:gd name="connsiteY39" fmla="*/ 53336 h 179100"/>
                  <a:gd name="connsiteX40" fmla="*/ 109907 w 220452"/>
                  <a:gd name="connsiteY40" fmla="*/ 22054 h 179100"/>
                  <a:gd name="connsiteX41" fmla="*/ 49842 w 220452"/>
                  <a:gd name="connsiteY41" fmla="*/ 125475 h 179100"/>
                  <a:gd name="connsiteX42" fmla="*/ 55592 w 220452"/>
                  <a:gd name="connsiteY42" fmla="*/ 80787 h 179100"/>
                  <a:gd name="connsiteX43" fmla="*/ 93293 w 220452"/>
                  <a:gd name="connsiteY43" fmla="*/ 96747 h 179100"/>
                  <a:gd name="connsiteX44" fmla="*/ 56871 w 220452"/>
                  <a:gd name="connsiteY44" fmla="*/ 133136 h 179100"/>
                  <a:gd name="connsiteX45" fmla="*/ 49842 w 220452"/>
                  <a:gd name="connsiteY45" fmla="*/ 125475 h 179100"/>
                  <a:gd name="connsiteX46" fmla="*/ 169972 w 220452"/>
                  <a:gd name="connsiteY46" fmla="*/ 124198 h 179100"/>
                  <a:gd name="connsiteX47" fmla="*/ 109907 w 220452"/>
                  <a:gd name="connsiteY47" fmla="*/ 149734 h 179100"/>
                  <a:gd name="connsiteX48" fmla="*/ 68372 w 220452"/>
                  <a:gd name="connsiteY48" fmla="*/ 140158 h 179100"/>
                  <a:gd name="connsiteX49" fmla="*/ 106712 w 220452"/>
                  <a:gd name="connsiteY49" fmla="*/ 101854 h 179100"/>
                  <a:gd name="connsiteX50" fmla="*/ 107351 w 220452"/>
                  <a:gd name="connsiteY50" fmla="*/ 102493 h 179100"/>
                  <a:gd name="connsiteX51" fmla="*/ 109907 w 220452"/>
                  <a:gd name="connsiteY51" fmla="*/ 103131 h 179100"/>
                  <a:gd name="connsiteX52" fmla="*/ 112463 w 220452"/>
                  <a:gd name="connsiteY52" fmla="*/ 102493 h 179100"/>
                  <a:gd name="connsiteX53" fmla="*/ 163582 w 220452"/>
                  <a:gd name="connsiteY53" fmla="*/ 80149 h 179100"/>
                  <a:gd name="connsiteX54" fmla="*/ 169972 w 220452"/>
                  <a:gd name="connsiteY54" fmla="*/ 124198 h 179100"/>
                  <a:gd name="connsiteX55" fmla="*/ 125882 w 220452"/>
                  <a:gd name="connsiteY55" fmla="*/ 82702 h 179100"/>
                  <a:gd name="connsiteX56" fmla="*/ 166777 w 220452"/>
                  <a:gd name="connsiteY56" fmla="*/ 41845 h 179100"/>
                  <a:gd name="connsiteX57" fmla="*/ 196171 w 220452"/>
                  <a:gd name="connsiteY57" fmla="*/ 52698 h 179100"/>
                  <a:gd name="connsiteX58" fmla="*/ 125882 w 220452"/>
                  <a:gd name="connsiteY58" fmla="*/ 82702 h 1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20452" h="179100">
                    <a:moveTo>
                      <a:pt x="215980" y="46314"/>
                    </a:moveTo>
                    <a:lnTo>
                      <a:pt x="177001" y="32269"/>
                    </a:lnTo>
                    <a:lnTo>
                      <a:pt x="198088" y="11202"/>
                    </a:lnTo>
                    <a:cubicBezTo>
                      <a:pt x="200644" y="8648"/>
                      <a:pt x="201283" y="4818"/>
                      <a:pt x="198727" y="2264"/>
                    </a:cubicBezTo>
                    <a:cubicBezTo>
                      <a:pt x="196171" y="-289"/>
                      <a:pt x="192337" y="-928"/>
                      <a:pt x="189781" y="1626"/>
                    </a:cubicBezTo>
                    <a:cubicBezTo>
                      <a:pt x="189781" y="1626"/>
                      <a:pt x="189142" y="2264"/>
                      <a:pt x="189142" y="2264"/>
                    </a:cubicBezTo>
                    <a:lnTo>
                      <a:pt x="163582" y="27800"/>
                    </a:lnTo>
                    <a:lnTo>
                      <a:pt x="112463" y="9287"/>
                    </a:lnTo>
                    <a:cubicBezTo>
                      <a:pt x="111185" y="8648"/>
                      <a:pt x="109268" y="8648"/>
                      <a:pt x="107990" y="9287"/>
                    </a:cubicBezTo>
                    <a:lnTo>
                      <a:pt x="4473" y="46952"/>
                    </a:lnTo>
                    <a:cubicBezTo>
                      <a:pt x="1917" y="47590"/>
                      <a:pt x="0" y="50144"/>
                      <a:pt x="0" y="52698"/>
                    </a:cubicBezTo>
                    <a:cubicBezTo>
                      <a:pt x="0" y="55251"/>
                      <a:pt x="1278" y="57805"/>
                      <a:pt x="3834" y="58443"/>
                    </a:cubicBezTo>
                    <a:lnTo>
                      <a:pt x="44091" y="75680"/>
                    </a:lnTo>
                    <a:lnTo>
                      <a:pt x="37062" y="126113"/>
                    </a:lnTo>
                    <a:cubicBezTo>
                      <a:pt x="37062" y="127390"/>
                      <a:pt x="37062" y="128667"/>
                      <a:pt x="37701" y="129944"/>
                    </a:cubicBezTo>
                    <a:cubicBezTo>
                      <a:pt x="40896" y="134412"/>
                      <a:pt x="44091" y="138243"/>
                      <a:pt x="47925" y="142073"/>
                    </a:cubicBezTo>
                    <a:lnTo>
                      <a:pt x="21726" y="168247"/>
                    </a:lnTo>
                    <a:cubicBezTo>
                      <a:pt x="19170" y="170801"/>
                      <a:pt x="19170" y="174631"/>
                      <a:pt x="21726" y="177185"/>
                    </a:cubicBezTo>
                    <a:cubicBezTo>
                      <a:pt x="21726" y="177185"/>
                      <a:pt x="21726" y="177185"/>
                      <a:pt x="21726" y="177185"/>
                    </a:cubicBezTo>
                    <a:cubicBezTo>
                      <a:pt x="24282" y="179739"/>
                      <a:pt x="28116" y="179739"/>
                      <a:pt x="30672" y="177185"/>
                    </a:cubicBezTo>
                    <a:cubicBezTo>
                      <a:pt x="30672" y="177185"/>
                      <a:pt x="30672" y="177185"/>
                      <a:pt x="30672" y="177185"/>
                    </a:cubicBezTo>
                    <a:lnTo>
                      <a:pt x="58148" y="149734"/>
                    </a:lnTo>
                    <a:cubicBezTo>
                      <a:pt x="73484" y="158671"/>
                      <a:pt x="90098" y="163140"/>
                      <a:pt x="107990" y="162502"/>
                    </a:cubicBezTo>
                    <a:lnTo>
                      <a:pt x="109907" y="162502"/>
                    </a:lnTo>
                    <a:cubicBezTo>
                      <a:pt x="137384" y="162502"/>
                      <a:pt x="162944" y="150372"/>
                      <a:pt x="181474" y="129944"/>
                    </a:cubicBezTo>
                    <a:cubicBezTo>
                      <a:pt x="182752" y="128667"/>
                      <a:pt x="182752" y="126752"/>
                      <a:pt x="182752" y="124836"/>
                    </a:cubicBezTo>
                    <a:lnTo>
                      <a:pt x="176362" y="75041"/>
                    </a:lnTo>
                    <a:cubicBezTo>
                      <a:pt x="176362" y="75041"/>
                      <a:pt x="176362" y="74403"/>
                      <a:pt x="176362" y="74403"/>
                    </a:cubicBezTo>
                    <a:lnTo>
                      <a:pt x="200644" y="64189"/>
                    </a:lnTo>
                    <a:lnTo>
                      <a:pt x="200644" y="155479"/>
                    </a:lnTo>
                    <a:cubicBezTo>
                      <a:pt x="200644" y="159310"/>
                      <a:pt x="203200" y="161863"/>
                      <a:pt x="207034" y="161863"/>
                    </a:cubicBezTo>
                    <a:cubicBezTo>
                      <a:pt x="210868" y="161863"/>
                      <a:pt x="213424" y="159310"/>
                      <a:pt x="213424" y="155479"/>
                    </a:cubicBezTo>
                    <a:lnTo>
                      <a:pt x="213424" y="58443"/>
                    </a:lnTo>
                    <a:lnTo>
                      <a:pt x="216619" y="57166"/>
                    </a:lnTo>
                    <a:cubicBezTo>
                      <a:pt x="219175" y="55890"/>
                      <a:pt x="220453" y="53974"/>
                      <a:pt x="220453" y="50782"/>
                    </a:cubicBezTo>
                    <a:cubicBezTo>
                      <a:pt x="220453" y="49506"/>
                      <a:pt x="218536" y="46952"/>
                      <a:pt x="215980" y="46314"/>
                    </a:cubicBezTo>
                    <a:close/>
                    <a:moveTo>
                      <a:pt x="109907" y="22054"/>
                    </a:moveTo>
                    <a:lnTo>
                      <a:pt x="153359" y="37376"/>
                    </a:lnTo>
                    <a:lnTo>
                      <a:pt x="103517" y="87171"/>
                    </a:lnTo>
                    <a:lnTo>
                      <a:pt x="23643" y="53336"/>
                    </a:lnTo>
                    <a:lnTo>
                      <a:pt x="109907" y="22054"/>
                    </a:lnTo>
                    <a:close/>
                    <a:moveTo>
                      <a:pt x="49842" y="125475"/>
                    </a:moveTo>
                    <a:lnTo>
                      <a:pt x="55592" y="80787"/>
                    </a:lnTo>
                    <a:lnTo>
                      <a:pt x="93293" y="96747"/>
                    </a:lnTo>
                    <a:lnTo>
                      <a:pt x="56871" y="133136"/>
                    </a:lnTo>
                    <a:cubicBezTo>
                      <a:pt x="54315" y="130582"/>
                      <a:pt x="51758" y="128028"/>
                      <a:pt x="49842" y="125475"/>
                    </a:cubicBezTo>
                    <a:close/>
                    <a:moveTo>
                      <a:pt x="169972" y="124198"/>
                    </a:moveTo>
                    <a:cubicBezTo>
                      <a:pt x="153997" y="140158"/>
                      <a:pt x="132911" y="149734"/>
                      <a:pt x="109907" y="149734"/>
                    </a:cubicBezTo>
                    <a:cubicBezTo>
                      <a:pt x="95210" y="150372"/>
                      <a:pt x="81152" y="147180"/>
                      <a:pt x="68372" y="140158"/>
                    </a:cubicBezTo>
                    <a:lnTo>
                      <a:pt x="106712" y="101854"/>
                    </a:lnTo>
                    <a:lnTo>
                      <a:pt x="107351" y="102493"/>
                    </a:lnTo>
                    <a:cubicBezTo>
                      <a:pt x="107990" y="103131"/>
                      <a:pt x="109268" y="103131"/>
                      <a:pt x="109907" y="103131"/>
                    </a:cubicBezTo>
                    <a:cubicBezTo>
                      <a:pt x="110546" y="103131"/>
                      <a:pt x="111824" y="103131"/>
                      <a:pt x="112463" y="102493"/>
                    </a:cubicBezTo>
                    <a:lnTo>
                      <a:pt x="163582" y="80149"/>
                    </a:lnTo>
                    <a:lnTo>
                      <a:pt x="169972" y="124198"/>
                    </a:lnTo>
                    <a:close/>
                    <a:moveTo>
                      <a:pt x="125882" y="82702"/>
                    </a:moveTo>
                    <a:lnTo>
                      <a:pt x="166777" y="41845"/>
                    </a:lnTo>
                    <a:lnTo>
                      <a:pt x="196171" y="52698"/>
                    </a:lnTo>
                    <a:lnTo>
                      <a:pt x="125882" y="82702"/>
                    </a:lnTo>
                    <a:close/>
                  </a:path>
                </a:pathLst>
              </a:custGeom>
              <a:grpFill/>
              <a:ln w="6390" cap="flat">
                <a:noFill/>
                <a:prstDash val="solid"/>
                <a:miter/>
              </a:ln>
            </p:spPr>
            <p:txBody>
              <a:bodyPr rtlCol="0" anchor="ctr"/>
              <a:lstStyle/>
              <a:p>
                <a:pPr defTabSz="612305"/>
                <a:endParaRPr lang="en-US" sz="1206" u="sng" dirty="0">
                  <a:solidFill>
                    <a:prstClr val="black"/>
                  </a:solidFill>
                  <a:latin typeface="Calibri Light"/>
                </a:endParaRPr>
              </a:p>
            </p:txBody>
          </p:sp>
        </p:grpSp>
        <p:sp>
          <p:nvSpPr>
            <p:cNvPr id="211" name="Arc 210">
              <a:extLst>
                <a:ext uri="{FF2B5EF4-FFF2-40B4-BE49-F238E27FC236}">
                  <a16:creationId xmlns:a16="http://schemas.microsoft.com/office/drawing/2014/main" id="{85AF5EAF-A25D-4A22-BF77-87C7DE484520}"/>
                </a:ext>
              </a:extLst>
            </p:cNvPr>
            <p:cNvSpPr/>
            <p:nvPr/>
          </p:nvSpPr>
          <p:spPr>
            <a:xfrm>
              <a:off x="405512" y="1402023"/>
              <a:ext cx="457200" cy="457200"/>
            </a:xfrm>
            <a:prstGeom prst="arc">
              <a:avLst>
                <a:gd name="adj1" fmla="val 16360529"/>
                <a:gd name="adj2" fmla="val 5151964"/>
              </a:avLst>
            </a:prstGeom>
            <a:ln w="38100" cap="rnd">
              <a:solidFill>
                <a:srgbClr val="003B1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12305"/>
              <a:endParaRPr lang="en-US" sz="1206" dirty="0">
                <a:solidFill>
                  <a:prstClr val="black"/>
                </a:solidFill>
                <a:latin typeface="Calibri Light"/>
              </a:endParaRPr>
            </a:p>
          </p:txBody>
        </p:sp>
      </p:grpSp>
      <p:pic>
        <p:nvPicPr>
          <p:cNvPr id="255" name="Picture 254">
            <a:extLst>
              <a:ext uri="{FF2B5EF4-FFF2-40B4-BE49-F238E27FC236}">
                <a16:creationId xmlns:a16="http://schemas.microsoft.com/office/drawing/2014/main" id="{DEF086F5-88CF-4767-95ED-70B6A1205E63}"/>
              </a:ext>
            </a:extLst>
          </p:cNvPr>
          <p:cNvPicPr>
            <a:picLocks noChangeAspect="1"/>
          </p:cNvPicPr>
          <p:nvPr/>
        </p:nvPicPr>
        <p:blipFill rotWithShape="1">
          <a:blip r:embed="rId4">
            <a:extLst>
              <a:ext uri="{28A0092B-C50C-407E-A947-70E740481C1C}">
                <a14:useLocalDpi xmlns:a14="http://schemas.microsoft.com/office/drawing/2010/main" val="0"/>
              </a:ext>
            </a:extLst>
          </a:blip>
          <a:srcRect l="44029" t="37437" r="5190" b="20852"/>
          <a:stretch/>
        </p:blipFill>
        <p:spPr>
          <a:xfrm>
            <a:off x="396523" y="4640944"/>
            <a:ext cx="3137212" cy="1272709"/>
          </a:xfrm>
          <a:prstGeom prst="rect">
            <a:avLst/>
          </a:prstGeom>
        </p:spPr>
      </p:pic>
      <p:cxnSp>
        <p:nvCxnSpPr>
          <p:cNvPr id="256" name="Gerade Verbindung 146">
            <a:extLst>
              <a:ext uri="{FF2B5EF4-FFF2-40B4-BE49-F238E27FC236}">
                <a16:creationId xmlns:a16="http://schemas.microsoft.com/office/drawing/2014/main" id="{B565F43E-02F0-496E-8B46-9D1911B12D42}"/>
              </a:ext>
            </a:extLst>
          </p:cNvPr>
          <p:cNvCxnSpPr>
            <a:cxnSpLocks/>
          </p:cNvCxnSpPr>
          <p:nvPr/>
        </p:nvCxnSpPr>
        <p:spPr bwMode="gray">
          <a:xfrm flipV="1">
            <a:off x="3658446" y="3479409"/>
            <a:ext cx="0" cy="3108960"/>
          </a:xfrm>
          <a:prstGeom prst="line">
            <a:avLst/>
          </a:prstGeom>
          <a:noFill/>
          <a:ln w="19050" cap="flat" cmpd="sng" algn="ctr">
            <a:solidFill>
              <a:schemeClr val="bg1">
                <a:lumMod val="85000"/>
              </a:schemeClr>
            </a:solidFill>
            <a:prstDash val="dash"/>
          </a:ln>
          <a:effectLst/>
        </p:spPr>
      </p:cxnSp>
      <p:grpSp>
        <p:nvGrpSpPr>
          <p:cNvPr id="7" name="Group 6">
            <a:extLst>
              <a:ext uri="{FF2B5EF4-FFF2-40B4-BE49-F238E27FC236}">
                <a16:creationId xmlns:a16="http://schemas.microsoft.com/office/drawing/2014/main" id="{6344235B-3EE3-4768-BDFD-3EE8CF68B4A5}"/>
              </a:ext>
            </a:extLst>
          </p:cNvPr>
          <p:cNvGrpSpPr/>
          <p:nvPr/>
        </p:nvGrpSpPr>
        <p:grpSpPr>
          <a:xfrm>
            <a:off x="4217498" y="3505378"/>
            <a:ext cx="4752431" cy="369332"/>
            <a:chOff x="4646415" y="3789841"/>
            <a:chExt cx="4752431" cy="369332"/>
          </a:xfrm>
        </p:grpSpPr>
        <p:sp>
          <p:nvSpPr>
            <p:cNvPr id="257" name="TextBox 256">
              <a:extLst>
                <a:ext uri="{FF2B5EF4-FFF2-40B4-BE49-F238E27FC236}">
                  <a16:creationId xmlns:a16="http://schemas.microsoft.com/office/drawing/2014/main" id="{96E5AE94-A41D-4845-89C8-FEADD2E6BEB0}"/>
                </a:ext>
              </a:extLst>
            </p:cNvPr>
            <p:cNvSpPr txBox="1"/>
            <p:nvPr/>
          </p:nvSpPr>
          <p:spPr>
            <a:xfrm>
              <a:off x="4646415" y="3789841"/>
              <a:ext cx="2120741" cy="369332"/>
            </a:xfrm>
            <a:prstGeom prst="rect">
              <a:avLst/>
            </a:prstGeom>
            <a:noFill/>
          </p:spPr>
          <p:txBody>
            <a:bodyPr wrap="square" lIns="0" tIns="0" rIns="0" bIns="0" rtlCol="0">
              <a:spAutoFit/>
            </a:bodyPr>
            <a:lstStyle/>
            <a:p>
              <a:pPr algn="ctr">
                <a:spcBef>
                  <a:spcPts val="600"/>
                </a:spcBef>
                <a:buSzPct val="100000"/>
              </a:pPr>
              <a:r>
                <a:rPr lang="en-US" sz="1200" dirty="0">
                  <a:solidFill>
                    <a:srgbClr val="313131"/>
                  </a:solidFill>
                  <a:latin typeface="Open Sans" panose="020B0606030504020204" pitchFamily="34" charset="0"/>
                  <a:ea typeface="Open Sans" panose="020B0606030504020204" pitchFamily="34" charset="0"/>
                  <a:cs typeface="Open Sans" panose="020B0606030504020204" pitchFamily="34" charset="0"/>
                </a:rPr>
                <a:t>Top 5 Benefits </a:t>
              </a:r>
              <a:r>
                <a:rPr lang="en-US" sz="1200" b="1" i="1" dirty="0">
                  <a:solidFill>
                    <a:srgbClr val="313131"/>
                  </a:solidFill>
                  <a:latin typeface="Open Sans" panose="020B0606030504020204" pitchFamily="34" charset="0"/>
                  <a:ea typeface="Open Sans" panose="020B0606030504020204" pitchFamily="34" charset="0"/>
                  <a:cs typeface="Open Sans" panose="020B0606030504020204" pitchFamily="34" charset="0"/>
                </a:rPr>
                <a:t>Offered</a:t>
              </a:r>
              <a:r>
                <a:rPr lang="en-US" sz="1200" dirty="0">
                  <a:solidFill>
                    <a:srgbClr val="313131"/>
                  </a:solidFill>
                  <a:latin typeface="Open Sans" panose="020B0606030504020204" pitchFamily="34" charset="0"/>
                  <a:ea typeface="Open Sans" panose="020B0606030504020204" pitchFamily="34" charset="0"/>
                  <a:cs typeface="Open Sans" panose="020B0606030504020204" pitchFamily="34" charset="0"/>
                </a:rPr>
                <a:t> at Manufacturing Organizations</a:t>
              </a:r>
            </a:p>
          </p:txBody>
        </p:sp>
        <p:sp>
          <p:nvSpPr>
            <p:cNvPr id="258" name="TextBox 257">
              <a:extLst>
                <a:ext uri="{FF2B5EF4-FFF2-40B4-BE49-F238E27FC236}">
                  <a16:creationId xmlns:a16="http://schemas.microsoft.com/office/drawing/2014/main" id="{B986399D-ABD9-4F74-A493-4992C83FE882}"/>
                </a:ext>
              </a:extLst>
            </p:cNvPr>
            <p:cNvSpPr txBox="1"/>
            <p:nvPr/>
          </p:nvSpPr>
          <p:spPr>
            <a:xfrm>
              <a:off x="7094172" y="3789841"/>
              <a:ext cx="2304674" cy="369332"/>
            </a:xfrm>
            <a:prstGeom prst="rect">
              <a:avLst/>
            </a:prstGeom>
            <a:noFill/>
          </p:spPr>
          <p:txBody>
            <a:bodyPr wrap="square" lIns="0" tIns="0" rIns="0" bIns="0" rtlCol="0">
              <a:spAutoFit/>
            </a:bodyPr>
            <a:lstStyle/>
            <a:p>
              <a:pPr algn="ctr">
                <a:spcBef>
                  <a:spcPts val="600"/>
                </a:spcBef>
                <a:buSzPct val="100000"/>
              </a:pPr>
              <a:r>
                <a:rPr lang="en-US" sz="1200" dirty="0">
                  <a:solidFill>
                    <a:srgbClr val="313131"/>
                  </a:solidFill>
                  <a:latin typeface="Open Sans" panose="020B0606030504020204" pitchFamily="34" charset="0"/>
                  <a:ea typeface="Open Sans" panose="020B0606030504020204" pitchFamily="34" charset="0"/>
                  <a:cs typeface="Open Sans" panose="020B0606030504020204" pitchFamily="34" charset="0"/>
                </a:rPr>
                <a:t>Top 5 Benefits </a:t>
              </a:r>
              <a:r>
                <a:rPr lang="en-US" sz="1200" b="1" i="1" dirty="0">
                  <a:solidFill>
                    <a:srgbClr val="313131"/>
                  </a:solidFill>
                  <a:latin typeface="Open Sans" panose="020B0606030504020204" pitchFamily="34" charset="0"/>
                  <a:ea typeface="Open Sans" panose="020B0606030504020204" pitchFamily="34" charset="0"/>
                  <a:cs typeface="Open Sans" panose="020B0606030504020204" pitchFamily="34" charset="0"/>
                </a:rPr>
                <a:t>Desired</a:t>
              </a:r>
              <a:r>
                <a:rPr lang="en-US" sz="1200" dirty="0">
                  <a:solidFill>
                    <a:srgbClr val="313131"/>
                  </a:solidFill>
                  <a:latin typeface="Open Sans" panose="020B0606030504020204" pitchFamily="34" charset="0"/>
                  <a:ea typeface="Open Sans" panose="020B0606030504020204" pitchFamily="34" charset="0"/>
                  <a:cs typeface="Open Sans" panose="020B0606030504020204" pitchFamily="34" charset="0"/>
                </a:rPr>
                <a:t> at Manufacturing Organizations</a:t>
              </a:r>
            </a:p>
          </p:txBody>
        </p:sp>
      </p:grpSp>
      <p:sp>
        <p:nvSpPr>
          <p:cNvPr id="266" name="TextBox 265">
            <a:extLst>
              <a:ext uri="{FF2B5EF4-FFF2-40B4-BE49-F238E27FC236}">
                <a16:creationId xmlns:a16="http://schemas.microsoft.com/office/drawing/2014/main" id="{34568C13-AE40-4417-9EFC-157E0C396B5C}"/>
              </a:ext>
            </a:extLst>
          </p:cNvPr>
          <p:cNvSpPr txBox="1"/>
          <p:nvPr/>
        </p:nvSpPr>
        <p:spPr>
          <a:xfrm>
            <a:off x="4268791" y="3913227"/>
            <a:ext cx="3006874" cy="961802"/>
          </a:xfrm>
          <a:prstGeom prst="rect">
            <a:avLst/>
          </a:prstGeom>
          <a:noFill/>
        </p:spPr>
        <p:txBody>
          <a:bodyPr wrap="square" lIns="0" tIns="0" rIns="0" bIns="0" rtlCol="0">
            <a:spAutoFit/>
          </a:bodyPr>
          <a:lstStyle/>
          <a:p>
            <a:pPr marL="342900" indent="-342900">
              <a:spcAft>
                <a:spcPts val="300"/>
              </a:spcAft>
              <a:buSzPct val="100000"/>
              <a:buFont typeface="+mj-lt"/>
              <a:buAutoNum type="arabicPeriod"/>
            </a:pPr>
            <a:r>
              <a:rPr lang="en-US" sz="1050" dirty="0">
                <a:solidFill>
                  <a:srgbClr val="313131"/>
                </a:solidFill>
                <a:latin typeface="Open Sans" panose="020B0606030504020204" pitchFamily="34" charset="0"/>
                <a:ea typeface="Open Sans" panose="020B0606030504020204" pitchFamily="34" charset="0"/>
                <a:cs typeface="Open Sans" panose="020B0606030504020204" pitchFamily="34" charset="0"/>
              </a:rPr>
              <a:t>Health Insurance</a:t>
            </a:r>
          </a:p>
          <a:p>
            <a:pPr marL="342900" indent="-342900">
              <a:spcAft>
                <a:spcPts val="300"/>
              </a:spcAft>
              <a:buSzPct val="100000"/>
              <a:buFont typeface="+mj-lt"/>
              <a:buAutoNum type="arabicPeriod"/>
            </a:pPr>
            <a:r>
              <a:rPr lang="en-US" sz="1050" dirty="0">
                <a:solidFill>
                  <a:srgbClr val="313131"/>
                </a:solidFill>
                <a:latin typeface="Open Sans" panose="020B0606030504020204" pitchFamily="34" charset="0"/>
                <a:ea typeface="Open Sans" panose="020B0606030504020204" pitchFamily="34" charset="0"/>
                <a:cs typeface="Open Sans" panose="020B0606030504020204" pitchFamily="34" charset="0"/>
              </a:rPr>
              <a:t>Performance Reviews</a:t>
            </a:r>
          </a:p>
          <a:p>
            <a:pPr marL="342900" indent="-342900">
              <a:spcAft>
                <a:spcPts val="300"/>
              </a:spcAft>
              <a:buSzPct val="100000"/>
              <a:buFont typeface="+mj-lt"/>
              <a:buAutoNum type="arabicPeriod"/>
            </a:pPr>
            <a:r>
              <a:rPr lang="en-US" sz="1050" dirty="0">
                <a:solidFill>
                  <a:srgbClr val="313131"/>
                </a:solidFill>
                <a:latin typeface="Open Sans" panose="020B0606030504020204" pitchFamily="34" charset="0"/>
                <a:ea typeface="Open Sans" panose="020B0606030504020204" pitchFamily="34" charset="0"/>
                <a:cs typeface="Open Sans" panose="020B0606030504020204" pitchFamily="34" charset="0"/>
              </a:rPr>
              <a:t>Educational Opportunities</a:t>
            </a:r>
          </a:p>
          <a:p>
            <a:pPr marL="342900" indent="-342900">
              <a:spcAft>
                <a:spcPts val="300"/>
              </a:spcAft>
              <a:buSzPct val="100000"/>
              <a:buFont typeface="+mj-lt"/>
              <a:buAutoNum type="arabicPeriod"/>
            </a:pPr>
            <a:r>
              <a:rPr lang="en-US" sz="1050" dirty="0">
                <a:solidFill>
                  <a:srgbClr val="313131"/>
                </a:solidFill>
                <a:latin typeface="Open Sans" panose="020B0606030504020204" pitchFamily="34" charset="0"/>
                <a:ea typeface="Open Sans" panose="020B0606030504020204" pitchFamily="34" charset="0"/>
                <a:cs typeface="Open Sans" panose="020B0606030504020204" pitchFamily="34" charset="0"/>
              </a:rPr>
              <a:t>Employee Assistance Programs</a:t>
            </a:r>
          </a:p>
          <a:p>
            <a:pPr marL="342900" indent="-342900">
              <a:spcAft>
                <a:spcPts val="300"/>
              </a:spcAft>
              <a:buSzPct val="100000"/>
              <a:buFont typeface="+mj-lt"/>
              <a:buAutoNum type="arabicPeriod"/>
            </a:pPr>
            <a:r>
              <a:rPr lang="en-US" sz="1050" dirty="0">
                <a:solidFill>
                  <a:srgbClr val="313131"/>
                </a:solidFill>
                <a:latin typeface="Open Sans" panose="020B0606030504020204" pitchFamily="34" charset="0"/>
                <a:ea typeface="Open Sans" panose="020B0606030504020204" pitchFamily="34" charset="0"/>
                <a:cs typeface="Open Sans" panose="020B0606030504020204" pitchFamily="34" charset="0"/>
              </a:rPr>
              <a:t>Remote Work</a:t>
            </a:r>
          </a:p>
        </p:txBody>
      </p:sp>
      <p:sp>
        <p:nvSpPr>
          <p:cNvPr id="267" name="TextBox 266">
            <a:extLst>
              <a:ext uri="{FF2B5EF4-FFF2-40B4-BE49-F238E27FC236}">
                <a16:creationId xmlns:a16="http://schemas.microsoft.com/office/drawing/2014/main" id="{2F10031E-0E95-4CD0-9CC4-63A7F3EDF83D}"/>
              </a:ext>
            </a:extLst>
          </p:cNvPr>
          <p:cNvSpPr txBox="1"/>
          <p:nvPr/>
        </p:nvSpPr>
        <p:spPr>
          <a:xfrm>
            <a:off x="6839821" y="3913227"/>
            <a:ext cx="3006874" cy="969496"/>
          </a:xfrm>
          <a:prstGeom prst="rect">
            <a:avLst/>
          </a:prstGeom>
          <a:noFill/>
        </p:spPr>
        <p:txBody>
          <a:bodyPr wrap="square" lIns="0" tIns="0" rIns="0" bIns="0" rtlCol="0">
            <a:spAutoFit/>
          </a:bodyPr>
          <a:lstStyle/>
          <a:p>
            <a:pPr marL="342900" indent="-342900">
              <a:spcAft>
                <a:spcPts val="300"/>
              </a:spcAft>
              <a:buSzPct val="100000"/>
              <a:buFont typeface="+mj-lt"/>
              <a:buAutoNum type="arabicPeriod"/>
            </a:pPr>
            <a:r>
              <a:rPr lang="en-US" sz="1050" dirty="0">
                <a:solidFill>
                  <a:srgbClr val="313131"/>
                </a:solidFill>
                <a:latin typeface="Open Sans" panose="020B0606030504020204" pitchFamily="34" charset="0"/>
                <a:ea typeface="Open Sans" panose="020B0606030504020204" pitchFamily="34" charset="0"/>
                <a:cs typeface="Open Sans" panose="020B0606030504020204" pitchFamily="34" charset="0"/>
              </a:rPr>
              <a:t>Health Insurance</a:t>
            </a:r>
          </a:p>
          <a:p>
            <a:pPr marL="342900" indent="-342900">
              <a:spcAft>
                <a:spcPts val="300"/>
              </a:spcAft>
              <a:buSzPct val="100000"/>
              <a:buFont typeface="+mj-lt"/>
              <a:buAutoNum type="arabicPeriod"/>
            </a:pPr>
            <a:r>
              <a:rPr lang="en-US" sz="1100" b="1" dirty="0">
                <a:solidFill>
                  <a:srgbClr val="02645F"/>
                </a:solidFill>
                <a:latin typeface="Open Sans" panose="020B0606030504020204" pitchFamily="34" charset="0"/>
                <a:ea typeface="Open Sans" panose="020B0606030504020204" pitchFamily="34" charset="0"/>
                <a:cs typeface="Open Sans" panose="020B0606030504020204" pitchFamily="34" charset="0"/>
              </a:rPr>
              <a:t>Flexible Schedules</a:t>
            </a:r>
          </a:p>
          <a:p>
            <a:pPr marL="342900" indent="-342900">
              <a:spcAft>
                <a:spcPts val="300"/>
              </a:spcAft>
              <a:buSzPct val="100000"/>
              <a:buFont typeface="+mj-lt"/>
              <a:buAutoNum type="arabicPeriod"/>
            </a:pPr>
            <a:r>
              <a:rPr lang="en-US" sz="1050" dirty="0">
                <a:solidFill>
                  <a:srgbClr val="313131"/>
                </a:solidFill>
                <a:latin typeface="Open Sans" panose="020B0606030504020204" pitchFamily="34" charset="0"/>
                <a:ea typeface="Open Sans" panose="020B0606030504020204" pitchFamily="34" charset="0"/>
                <a:cs typeface="Open Sans" panose="020B0606030504020204" pitchFamily="34" charset="0"/>
              </a:rPr>
              <a:t>Educational Opportunities</a:t>
            </a:r>
          </a:p>
          <a:p>
            <a:pPr marL="342900" indent="-342900">
              <a:spcAft>
                <a:spcPts val="300"/>
              </a:spcAft>
              <a:buSzPct val="100000"/>
              <a:buFont typeface="+mj-lt"/>
              <a:buAutoNum type="arabicPeriod"/>
            </a:pPr>
            <a:r>
              <a:rPr lang="en-US" sz="1050" dirty="0">
                <a:solidFill>
                  <a:srgbClr val="313131"/>
                </a:solidFill>
                <a:latin typeface="Open Sans" panose="020B0606030504020204" pitchFamily="34" charset="0"/>
                <a:ea typeface="Open Sans" panose="020B0606030504020204" pitchFamily="34" charset="0"/>
                <a:cs typeface="Open Sans" panose="020B0606030504020204" pitchFamily="34" charset="0"/>
              </a:rPr>
              <a:t>Remote Work</a:t>
            </a:r>
          </a:p>
          <a:p>
            <a:pPr marL="342900" indent="-342900">
              <a:spcAft>
                <a:spcPts val="300"/>
              </a:spcAft>
              <a:buSzPct val="100000"/>
              <a:buFont typeface="+mj-lt"/>
              <a:buAutoNum type="arabicPeriod"/>
            </a:pPr>
            <a:r>
              <a:rPr lang="en-US" sz="1050" dirty="0">
                <a:solidFill>
                  <a:srgbClr val="313131"/>
                </a:solidFill>
                <a:latin typeface="Open Sans" panose="020B0606030504020204" pitchFamily="34" charset="0"/>
                <a:ea typeface="Open Sans" panose="020B0606030504020204" pitchFamily="34" charset="0"/>
                <a:cs typeface="Open Sans" panose="020B0606030504020204" pitchFamily="34" charset="0"/>
              </a:rPr>
              <a:t>Performance Reviews</a:t>
            </a:r>
          </a:p>
        </p:txBody>
      </p:sp>
      <p:pic>
        <p:nvPicPr>
          <p:cNvPr id="9" name="Graphic 8" descr="Playground outline">
            <a:extLst>
              <a:ext uri="{FF2B5EF4-FFF2-40B4-BE49-F238E27FC236}">
                <a16:creationId xmlns:a16="http://schemas.microsoft.com/office/drawing/2014/main" id="{81AD7FBA-8800-4EAF-A123-F40A67BDA4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87697" y="5646576"/>
            <a:ext cx="759181" cy="759181"/>
          </a:xfrm>
          <a:prstGeom prst="rect">
            <a:avLst/>
          </a:prstGeom>
        </p:spPr>
      </p:pic>
      <p:pic>
        <p:nvPicPr>
          <p:cNvPr id="269" name="Graphic 268" descr="Bus outline">
            <a:extLst>
              <a:ext uri="{FF2B5EF4-FFF2-40B4-BE49-F238E27FC236}">
                <a16:creationId xmlns:a16="http://schemas.microsoft.com/office/drawing/2014/main" id="{7C104AD0-5ED3-40EE-8824-F2134A54221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73356" y="5721996"/>
            <a:ext cx="758952" cy="758952"/>
          </a:xfrm>
          <a:prstGeom prst="rect">
            <a:avLst/>
          </a:prstGeom>
        </p:spPr>
      </p:pic>
      <p:sp>
        <p:nvSpPr>
          <p:cNvPr id="270" name="TextBox 269">
            <a:extLst>
              <a:ext uri="{FF2B5EF4-FFF2-40B4-BE49-F238E27FC236}">
                <a16:creationId xmlns:a16="http://schemas.microsoft.com/office/drawing/2014/main" id="{72E9A2FF-0A95-4C1C-B5C7-07AE0304913C}"/>
              </a:ext>
            </a:extLst>
          </p:cNvPr>
          <p:cNvSpPr txBox="1"/>
          <p:nvPr/>
        </p:nvSpPr>
        <p:spPr>
          <a:xfrm>
            <a:off x="4025320" y="6365962"/>
            <a:ext cx="2120741" cy="184666"/>
          </a:xfrm>
          <a:prstGeom prst="rect">
            <a:avLst/>
          </a:prstGeom>
          <a:noFill/>
        </p:spPr>
        <p:txBody>
          <a:bodyPr wrap="square" lIns="0" tIns="0" rIns="0" bIns="0" rtlCol="0">
            <a:spAutoFit/>
          </a:bodyPr>
          <a:lstStyle/>
          <a:p>
            <a:pPr algn="ctr">
              <a:spcBef>
                <a:spcPts val="600"/>
              </a:spcBef>
              <a:buSzPct val="100000"/>
            </a:pPr>
            <a:r>
              <a:rPr lang="en-US" sz="1200" dirty="0">
                <a:solidFill>
                  <a:srgbClr val="313131"/>
                </a:solidFill>
                <a:latin typeface="Open Sans" panose="020B0606030504020204" pitchFamily="34" charset="0"/>
                <a:ea typeface="Open Sans" panose="020B0606030504020204" pitchFamily="34" charset="0"/>
                <a:cs typeface="Open Sans" panose="020B0606030504020204" pitchFamily="34" charset="0"/>
              </a:rPr>
              <a:t>On-Site Childcare</a:t>
            </a:r>
          </a:p>
        </p:txBody>
      </p:sp>
      <p:sp>
        <p:nvSpPr>
          <p:cNvPr id="271" name="TextBox 270">
            <a:extLst>
              <a:ext uri="{FF2B5EF4-FFF2-40B4-BE49-F238E27FC236}">
                <a16:creationId xmlns:a16="http://schemas.microsoft.com/office/drawing/2014/main" id="{639F65B9-486C-47D1-855D-7078E29F7D16}"/>
              </a:ext>
            </a:extLst>
          </p:cNvPr>
          <p:cNvSpPr txBox="1"/>
          <p:nvPr/>
        </p:nvSpPr>
        <p:spPr>
          <a:xfrm>
            <a:off x="6849954" y="6365962"/>
            <a:ext cx="2120741" cy="184666"/>
          </a:xfrm>
          <a:prstGeom prst="rect">
            <a:avLst/>
          </a:prstGeom>
          <a:noFill/>
        </p:spPr>
        <p:txBody>
          <a:bodyPr wrap="square" lIns="0" tIns="0" rIns="0" bIns="0" rtlCol="0">
            <a:spAutoFit/>
          </a:bodyPr>
          <a:lstStyle/>
          <a:p>
            <a:pPr algn="ctr">
              <a:spcBef>
                <a:spcPts val="600"/>
              </a:spcBef>
              <a:buSzPct val="100000"/>
            </a:pPr>
            <a:r>
              <a:rPr lang="en-US" sz="1200" dirty="0">
                <a:solidFill>
                  <a:srgbClr val="313131"/>
                </a:solidFill>
                <a:latin typeface="Open Sans" panose="020B0606030504020204" pitchFamily="34" charset="0"/>
                <a:ea typeface="Open Sans" panose="020B0606030504020204" pitchFamily="34" charset="0"/>
                <a:cs typeface="Open Sans" panose="020B0606030504020204" pitchFamily="34" charset="0"/>
              </a:rPr>
              <a:t>Transportation Allowance</a:t>
            </a:r>
          </a:p>
        </p:txBody>
      </p:sp>
      <p:sp>
        <p:nvSpPr>
          <p:cNvPr id="272" name="Title 1">
            <a:extLst>
              <a:ext uri="{FF2B5EF4-FFF2-40B4-BE49-F238E27FC236}">
                <a16:creationId xmlns:a16="http://schemas.microsoft.com/office/drawing/2014/main" id="{75370685-8A46-4296-8D33-45393AFE65E5}"/>
              </a:ext>
            </a:extLst>
          </p:cNvPr>
          <p:cNvSpPr txBox="1">
            <a:spLocks/>
          </p:cNvSpPr>
          <p:nvPr/>
        </p:nvSpPr>
        <p:spPr>
          <a:xfrm>
            <a:off x="5371590" y="5580957"/>
            <a:ext cx="960116" cy="354439"/>
          </a:xfrm>
          <a:prstGeom prst="rect">
            <a:avLst/>
          </a:prstGeom>
        </p:spPr>
        <p:txBody>
          <a:bodyPr vert="horz" wrap="square" lIns="0" tIns="0" rIns="0" bIns="0" rtlCol="0" anchor="ctr">
            <a:noAutofit/>
          </a:bodyPr>
          <a:lstStyle>
            <a:lvl1pPr algn="l" defTabSz="1714500" rtl="0" eaLnBrk="1" latinLnBrk="0" hangingPunct="1">
              <a:lnSpc>
                <a:spcPct val="90000"/>
              </a:lnSpc>
              <a:spcBef>
                <a:spcPct val="0"/>
              </a:spcBef>
              <a:buNone/>
              <a:defRPr sz="8250" kern="1200">
                <a:solidFill>
                  <a:schemeClr val="tx1"/>
                </a:solidFill>
                <a:latin typeface="+mj-lt"/>
                <a:ea typeface="+mj-ea"/>
                <a:cs typeface="+mj-cs"/>
              </a:defRPr>
            </a:lvl1pPr>
          </a:lstStyle>
          <a:p>
            <a:pPr defTabSz="1071563"/>
            <a:r>
              <a:rPr lang="en-US" sz="2400" dirty="0">
                <a:solidFill>
                  <a:srgbClr val="00A6BA"/>
                </a:solidFill>
                <a:latin typeface="Open Sans" panose="020B0606030504020204" pitchFamily="34" charset="0"/>
                <a:ea typeface="Open Sans" panose="020B0606030504020204" pitchFamily="34" charset="0"/>
                <a:cs typeface="Open Sans" panose="020B0606030504020204" pitchFamily="34" charset="0"/>
              </a:rPr>
              <a:t>93%</a:t>
            </a:r>
            <a:endParaRPr lang="en-US" sz="1050" dirty="0">
              <a:solidFill>
                <a:srgbClr val="00A6B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3" name="Title 1">
            <a:extLst>
              <a:ext uri="{FF2B5EF4-FFF2-40B4-BE49-F238E27FC236}">
                <a16:creationId xmlns:a16="http://schemas.microsoft.com/office/drawing/2014/main" id="{366D084E-CA0F-4589-9EAA-38B1CA7AEB31}"/>
              </a:ext>
            </a:extLst>
          </p:cNvPr>
          <p:cNvSpPr txBox="1">
            <a:spLocks/>
          </p:cNvSpPr>
          <p:nvPr/>
        </p:nvSpPr>
        <p:spPr>
          <a:xfrm>
            <a:off x="5371590" y="5942749"/>
            <a:ext cx="960116" cy="354439"/>
          </a:xfrm>
          <a:prstGeom prst="rect">
            <a:avLst/>
          </a:prstGeom>
        </p:spPr>
        <p:txBody>
          <a:bodyPr vert="horz" wrap="square" lIns="0" tIns="0" rIns="0" bIns="0" rtlCol="0" anchor="ctr">
            <a:noAutofit/>
          </a:bodyPr>
          <a:lstStyle>
            <a:lvl1pPr algn="l" defTabSz="1714500" rtl="0" eaLnBrk="1" latinLnBrk="0" hangingPunct="1">
              <a:lnSpc>
                <a:spcPct val="90000"/>
              </a:lnSpc>
              <a:spcBef>
                <a:spcPct val="0"/>
              </a:spcBef>
              <a:buNone/>
              <a:defRPr sz="8250" kern="1200">
                <a:solidFill>
                  <a:schemeClr val="tx1"/>
                </a:solidFill>
                <a:latin typeface="+mj-lt"/>
                <a:ea typeface="+mj-ea"/>
                <a:cs typeface="+mj-cs"/>
              </a:defRPr>
            </a:lvl1pPr>
          </a:lstStyle>
          <a:p>
            <a:pPr defTabSz="1071563"/>
            <a:r>
              <a:rPr lang="en-US" sz="2400" dirty="0">
                <a:solidFill>
                  <a:srgbClr val="00A6BA"/>
                </a:solidFill>
                <a:latin typeface="Open Sans" panose="020B0606030504020204" pitchFamily="34" charset="0"/>
                <a:ea typeface="Open Sans" panose="020B0606030504020204" pitchFamily="34" charset="0"/>
                <a:cs typeface="Open Sans" panose="020B0606030504020204" pitchFamily="34" charset="0"/>
              </a:rPr>
              <a:t>86%</a:t>
            </a:r>
            <a:endParaRPr lang="en-US" sz="1050" dirty="0">
              <a:solidFill>
                <a:srgbClr val="00A6B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4" name="TextBox 273">
            <a:extLst>
              <a:ext uri="{FF2B5EF4-FFF2-40B4-BE49-F238E27FC236}">
                <a16:creationId xmlns:a16="http://schemas.microsoft.com/office/drawing/2014/main" id="{94A4A33E-27AA-4B6F-B177-8C280CFCCADB}"/>
              </a:ext>
            </a:extLst>
          </p:cNvPr>
          <p:cNvSpPr txBox="1"/>
          <p:nvPr/>
        </p:nvSpPr>
        <p:spPr>
          <a:xfrm>
            <a:off x="5868790" y="5273712"/>
            <a:ext cx="2195122" cy="184666"/>
          </a:xfrm>
          <a:prstGeom prst="rect">
            <a:avLst/>
          </a:prstGeom>
          <a:noFill/>
        </p:spPr>
        <p:txBody>
          <a:bodyPr wrap="square" lIns="0" tIns="0" rIns="0" bIns="0" rtlCol="0">
            <a:spAutoFit/>
          </a:bodyPr>
          <a:lstStyle/>
          <a:p>
            <a:pPr>
              <a:spcBef>
                <a:spcPts val="600"/>
              </a:spcBef>
              <a:buSzPct val="100000"/>
            </a:pPr>
            <a:r>
              <a:rPr lang="en-US" sz="1200" b="1" dirty="0">
                <a:solidFill>
                  <a:srgbClr val="313131"/>
                </a:solidFill>
                <a:latin typeface="Open Sans" panose="020B0606030504020204" pitchFamily="34" charset="0"/>
                <a:ea typeface="Open Sans" panose="020B0606030504020204" pitchFamily="34" charset="0"/>
                <a:cs typeface="Open Sans" panose="020B0606030504020204" pitchFamily="34" charset="0"/>
              </a:rPr>
              <a:t>Top Desired Benefits:</a:t>
            </a:r>
          </a:p>
        </p:txBody>
      </p:sp>
      <p:sp>
        <p:nvSpPr>
          <p:cNvPr id="275" name="Title 1">
            <a:extLst>
              <a:ext uri="{FF2B5EF4-FFF2-40B4-BE49-F238E27FC236}">
                <a16:creationId xmlns:a16="http://schemas.microsoft.com/office/drawing/2014/main" id="{2B5B0618-8850-4A82-A510-FA32D162CDD5}"/>
              </a:ext>
            </a:extLst>
          </p:cNvPr>
          <p:cNvSpPr txBox="1">
            <a:spLocks/>
          </p:cNvSpPr>
          <p:nvPr/>
        </p:nvSpPr>
        <p:spPr>
          <a:xfrm>
            <a:off x="7873359" y="5580957"/>
            <a:ext cx="960116" cy="354439"/>
          </a:xfrm>
          <a:prstGeom prst="rect">
            <a:avLst/>
          </a:prstGeom>
        </p:spPr>
        <p:txBody>
          <a:bodyPr vert="horz" wrap="square" lIns="0" tIns="0" rIns="0" bIns="0" rtlCol="0" anchor="ctr">
            <a:noAutofit/>
          </a:bodyPr>
          <a:lstStyle>
            <a:lvl1pPr algn="l" defTabSz="1714500" rtl="0" eaLnBrk="1" latinLnBrk="0" hangingPunct="1">
              <a:lnSpc>
                <a:spcPct val="90000"/>
              </a:lnSpc>
              <a:spcBef>
                <a:spcPct val="0"/>
              </a:spcBef>
              <a:buNone/>
              <a:defRPr sz="8250" kern="1200">
                <a:solidFill>
                  <a:schemeClr val="tx1"/>
                </a:solidFill>
                <a:latin typeface="+mj-lt"/>
                <a:ea typeface="+mj-ea"/>
                <a:cs typeface="+mj-cs"/>
              </a:defRPr>
            </a:lvl1pPr>
          </a:lstStyle>
          <a:p>
            <a:pPr defTabSz="1071563"/>
            <a:r>
              <a:rPr lang="en-US" sz="2400" dirty="0">
                <a:solidFill>
                  <a:srgbClr val="00A6BA"/>
                </a:solidFill>
                <a:latin typeface="Open Sans" panose="020B0606030504020204" pitchFamily="34" charset="0"/>
                <a:ea typeface="Open Sans" panose="020B0606030504020204" pitchFamily="34" charset="0"/>
                <a:cs typeface="Open Sans" panose="020B0606030504020204" pitchFamily="34" charset="0"/>
              </a:rPr>
              <a:t>73%</a:t>
            </a:r>
            <a:endParaRPr lang="en-US" sz="1050" dirty="0">
              <a:solidFill>
                <a:srgbClr val="00A6B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6" name="Title 1">
            <a:extLst>
              <a:ext uri="{FF2B5EF4-FFF2-40B4-BE49-F238E27FC236}">
                <a16:creationId xmlns:a16="http://schemas.microsoft.com/office/drawing/2014/main" id="{44B1F6B0-52F6-4F8E-ABF8-D4CDB10FA956}"/>
              </a:ext>
            </a:extLst>
          </p:cNvPr>
          <p:cNvSpPr txBox="1">
            <a:spLocks/>
          </p:cNvSpPr>
          <p:nvPr/>
        </p:nvSpPr>
        <p:spPr>
          <a:xfrm>
            <a:off x="7873359" y="5942749"/>
            <a:ext cx="960116" cy="354439"/>
          </a:xfrm>
          <a:prstGeom prst="rect">
            <a:avLst/>
          </a:prstGeom>
        </p:spPr>
        <p:txBody>
          <a:bodyPr vert="horz" wrap="square" lIns="0" tIns="0" rIns="0" bIns="0" rtlCol="0" anchor="ctr">
            <a:noAutofit/>
          </a:bodyPr>
          <a:lstStyle>
            <a:lvl1pPr algn="l" defTabSz="1714500" rtl="0" eaLnBrk="1" latinLnBrk="0" hangingPunct="1">
              <a:lnSpc>
                <a:spcPct val="90000"/>
              </a:lnSpc>
              <a:spcBef>
                <a:spcPct val="0"/>
              </a:spcBef>
              <a:buNone/>
              <a:defRPr sz="8250" kern="1200">
                <a:solidFill>
                  <a:schemeClr val="tx1"/>
                </a:solidFill>
                <a:latin typeface="+mj-lt"/>
                <a:ea typeface="+mj-ea"/>
                <a:cs typeface="+mj-cs"/>
              </a:defRPr>
            </a:lvl1pPr>
          </a:lstStyle>
          <a:p>
            <a:pPr defTabSz="1071563"/>
            <a:r>
              <a:rPr lang="en-US" sz="2400" dirty="0">
                <a:solidFill>
                  <a:srgbClr val="00A6BA"/>
                </a:solidFill>
                <a:latin typeface="Open Sans" panose="020B0606030504020204" pitchFamily="34" charset="0"/>
                <a:ea typeface="Open Sans" panose="020B0606030504020204" pitchFamily="34" charset="0"/>
                <a:cs typeface="Open Sans" panose="020B0606030504020204" pitchFamily="34" charset="0"/>
              </a:rPr>
              <a:t>55%</a:t>
            </a:r>
            <a:endParaRPr lang="en-US" sz="1050" dirty="0">
              <a:solidFill>
                <a:srgbClr val="00A6B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7" name="TextBox 276">
            <a:extLst>
              <a:ext uri="{FF2B5EF4-FFF2-40B4-BE49-F238E27FC236}">
                <a16:creationId xmlns:a16="http://schemas.microsoft.com/office/drawing/2014/main" id="{F0DE9664-57D4-499E-BFF1-A7BC27757CFB}"/>
              </a:ext>
            </a:extLst>
          </p:cNvPr>
          <p:cNvSpPr txBox="1"/>
          <p:nvPr/>
        </p:nvSpPr>
        <p:spPr>
          <a:xfrm>
            <a:off x="6028678" y="5628781"/>
            <a:ext cx="923259" cy="276999"/>
          </a:xfrm>
          <a:prstGeom prst="rect">
            <a:avLst/>
          </a:prstGeom>
          <a:noFill/>
        </p:spPr>
        <p:txBody>
          <a:bodyPr wrap="square" lIns="0" tIns="0" rIns="0" bIns="0" rtlCol="0">
            <a:spAutoFit/>
          </a:bodyPr>
          <a:lstStyle/>
          <a:p>
            <a:pPr>
              <a:spcBef>
                <a:spcPts val="600"/>
              </a:spcBef>
              <a:buSzPct val="100000"/>
            </a:pPr>
            <a:r>
              <a:rPr lang="en-US" sz="900" i="1" dirty="0">
                <a:solidFill>
                  <a:srgbClr val="313131"/>
                </a:solidFill>
                <a:latin typeface="Open Sans" panose="020B0606030504020204" pitchFamily="34" charset="0"/>
                <a:ea typeface="Open Sans" panose="020B0606030504020204" pitchFamily="34" charset="0"/>
                <a:cs typeface="Open Sans" panose="020B0606030504020204" pitchFamily="34" charset="0"/>
              </a:rPr>
              <a:t>of women surveyed</a:t>
            </a:r>
          </a:p>
        </p:txBody>
      </p:sp>
      <p:sp>
        <p:nvSpPr>
          <p:cNvPr id="278" name="TextBox 277">
            <a:extLst>
              <a:ext uri="{FF2B5EF4-FFF2-40B4-BE49-F238E27FC236}">
                <a16:creationId xmlns:a16="http://schemas.microsoft.com/office/drawing/2014/main" id="{E2E80B8C-ED21-40C4-8030-F02C40A8EF16}"/>
              </a:ext>
            </a:extLst>
          </p:cNvPr>
          <p:cNvSpPr txBox="1"/>
          <p:nvPr/>
        </p:nvSpPr>
        <p:spPr>
          <a:xfrm>
            <a:off x="6036763" y="5984575"/>
            <a:ext cx="682292" cy="276999"/>
          </a:xfrm>
          <a:prstGeom prst="rect">
            <a:avLst/>
          </a:prstGeom>
          <a:noFill/>
        </p:spPr>
        <p:txBody>
          <a:bodyPr wrap="square" lIns="0" tIns="0" rIns="0" bIns="0" rtlCol="0">
            <a:spAutoFit/>
          </a:bodyPr>
          <a:lstStyle/>
          <a:p>
            <a:pPr>
              <a:spcBef>
                <a:spcPts val="600"/>
              </a:spcBef>
              <a:buSzPct val="100000"/>
            </a:pPr>
            <a:r>
              <a:rPr lang="en-US" sz="900" i="1" dirty="0">
                <a:solidFill>
                  <a:srgbClr val="313131"/>
                </a:solidFill>
                <a:latin typeface="Open Sans" panose="020B0606030504020204" pitchFamily="34" charset="0"/>
                <a:ea typeface="Open Sans" panose="020B0606030504020204" pitchFamily="34" charset="0"/>
                <a:cs typeface="Open Sans" panose="020B0606030504020204" pitchFamily="34" charset="0"/>
              </a:rPr>
              <a:t>of men surveyed</a:t>
            </a:r>
          </a:p>
        </p:txBody>
      </p:sp>
      <p:sp>
        <p:nvSpPr>
          <p:cNvPr id="279" name="TextBox 278">
            <a:extLst>
              <a:ext uri="{FF2B5EF4-FFF2-40B4-BE49-F238E27FC236}">
                <a16:creationId xmlns:a16="http://schemas.microsoft.com/office/drawing/2014/main" id="{641EB19F-E4F2-40CC-B680-74D082D2383F}"/>
              </a:ext>
            </a:extLst>
          </p:cNvPr>
          <p:cNvSpPr txBox="1"/>
          <p:nvPr/>
        </p:nvSpPr>
        <p:spPr>
          <a:xfrm>
            <a:off x="8571199" y="5617324"/>
            <a:ext cx="923259" cy="276999"/>
          </a:xfrm>
          <a:prstGeom prst="rect">
            <a:avLst/>
          </a:prstGeom>
          <a:noFill/>
        </p:spPr>
        <p:txBody>
          <a:bodyPr wrap="square" lIns="0" tIns="0" rIns="0" bIns="0" rtlCol="0">
            <a:spAutoFit/>
          </a:bodyPr>
          <a:lstStyle/>
          <a:p>
            <a:pPr>
              <a:spcBef>
                <a:spcPts val="600"/>
              </a:spcBef>
              <a:buSzPct val="100000"/>
            </a:pPr>
            <a:r>
              <a:rPr lang="en-US" sz="900" i="1" dirty="0">
                <a:solidFill>
                  <a:srgbClr val="313131"/>
                </a:solidFill>
                <a:latin typeface="Open Sans" panose="020B0606030504020204" pitchFamily="34" charset="0"/>
                <a:ea typeface="Open Sans" panose="020B0606030504020204" pitchFamily="34" charset="0"/>
                <a:cs typeface="Open Sans" panose="020B0606030504020204" pitchFamily="34" charset="0"/>
              </a:rPr>
              <a:t>of women surveyed</a:t>
            </a:r>
          </a:p>
        </p:txBody>
      </p:sp>
      <p:sp>
        <p:nvSpPr>
          <p:cNvPr id="280" name="TextBox 279">
            <a:extLst>
              <a:ext uri="{FF2B5EF4-FFF2-40B4-BE49-F238E27FC236}">
                <a16:creationId xmlns:a16="http://schemas.microsoft.com/office/drawing/2014/main" id="{A3FB5485-6716-4A32-B186-9F7683BCF3BE}"/>
              </a:ext>
            </a:extLst>
          </p:cNvPr>
          <p:cNvSpPr txBox="1"/>
          <p:nvPr/>
        </p:nvSpPr>
        <p:spPr>
          <a:xfrm>
            <a:off x="8579284" y="5973118"/>
            <a:ext cx="682292" cy="276999"/>
          </a:xfrm>
          <a:prstGeom prst="rect">
            <a:avLst/>
          </a:prstGeom>
          <a:noFill/>
        </p:spPr>
        <p:txBody>
          <a:bodyPr wrap="square" lIns="0" tIns="0" rIns="0" bIns="0" rtlCol="0">
            <a:spAutoFit/>
          </a:bodyPr>
          <a:lstStyle/>
          <a:p>
            <a:pPr>
              <a:spcBef>
                <a:spcPts val="600"/>
              </a:spcBef>
              <a:buSzPct val="100000"/>
            </a:pPr>
            <a:r>
              <a:rPr lang="en-US" sz="900" i="1" dirty="0">
                <a:solidFill>
                  <a:srgbClr val="313131"/>
                </a:solidFill>
                <a:latin typeface="Open Sans" panose="020B0606030504020204" pitchFamily="34" charset="0"/>
                <a:ea typeface="Open Sans" panose="020B0606030504020204" pitchFamily="34" charset="0"/>
                <a:cs typeface="Open Sans" panose="020B0606030504020204" pitchFamily="34" charset="0"/>
              </a:rPr>
              <a:t>of men surveyed</a:t>
            </a:r>
          </a:p>
        </p:txBody>
      </p:sp>
      <p:sp>
        <p:nvSpPr>
          <p:cNvPr id="281" name="Rectangle 37">
            <a:extLst>
              <a:ext uri="{FF2B5EF4-FFF2-40B4-BE49-F238E27FC236}">
                <a16:creationId xmlns:a16="http://schemas.microsoft.com/office/drawing/2014/main" id="{E44F98C7-7FBC-476B-AAAE-6D49BA56442E}"/>
              </a:ext>
            </a:extLst>
          </p:cNvPr>
          <p:cNvSpPr/>
          <p:nvPr/>
        </p:nvSpPr>
        <p:spPr>
          <a:xfrm>
            <a:off x="8208267" y="868062"/>
            <a:ext cx="833539" cy="443198"/>
          </a:xfrm>
          <a:prstGeom prst="rect">
            <a:avLst/>
          </a:prstGeom>
        </p:spPr>
        <p:txBody>
          <a:bodyPr wrap="square" lIns="0" tIns="0" rIns="0" bIns="0">
            <a:spAutoFit/>
          </a:bodyPr>
          <a:lstStyle/>
          <a:p>
            <a:pPr defTabSz="1071563">
              <a:lnSpc>
                <a:spcPct val="90000"/>
              </a:lnSpc>
              <a:spcBef>
                <a:spcPct val="0"/>
              </a:spcBef>
            </a:pPr>
            <a:r>
              <a:rPr lang="en-US" sz="3200" dirty="0">
                <a:latin typeface="Open Sans" panose="020B0606030504020204" pitchFamily="34" charset="0"/>
                <a:ea typeface="Open Sans" panose="020B0606030504020204" pitchFamily="34" charset="0"/>
                <a:cs typeface="Open Sans" panose="020B0606030504020204" pitchFamily="34" charset="0"/>
              </a:rPr>
              <a:t>55%</a:t>
            </a:r>
          </a:p>
        </p:txBody>
      </p:sp>
      <p:grpSp>
        <p:nvGrpSpPr>
          <p:cNvPr id="289" name="Group 288">
            <a:extLst>
              <a:ext uri="{FF2B5EF4-FFF2-40B4-BE49-F238E27FC236}">
                <a16:creationId xmlns:a16="http://schemas.microsoft.com/office/drawing/2014/main" id="{0993AFD5-943E-414E-BB2A-244C1AA11A36}"/>
              </a:ext>
            </a:extLst>
          </p:cNvPr>
          <p:cNvGrpSpPr/>
          <p:nvPr/>
        </p:nvGrpSpPr>
        <p:grpSpPr>
          <a:xfrm>
            <a:off x="4947942" y="972563"/>
            <a:ext cx="3017008" cy="609351"/>
            <a:chOff x="7039820" y="1102395"/>
            <a:chExt cx="1197483" cy="241858"/>
          </a:xfrm>
        </p:grpSpPr>
        <p:sp>
          <p:nvSpPr>
            <p:cNvPr id="282" name="Freeform 811">
              <a:extLst>
                <a:ext uri="{FF2B5EF4-FFF2-40B4-BE49-F238E27FC236}">
                  <a16:creationId xmlns:a16="http://schemas.microsoft.com/office/drawing/2014/main" id="{0F2216E1-C805-4CD0-B9F7-E90D05D8E5DB}"/>
                </a:ext>
              </a:extLst>
            </p:cNvPr>
            <p:cNvSpPr>
              <a:spLocks noEditPoints="1"/>
            </p:cNvSpPr>
            <p:nvPr/>
          </p:nvSpPr>
          <p:spPr bwMode="auto">
            <a:xfrm>
              <a:off x="7039820" y="1102395"/>
              <a:ext cx="241858" cy="241858"/>
            </a:xfrm>
            <a:custGeom>
              <a:avLst/>
              <a:gdLst>
                <a:gd name="T0" fmla="*/ 227 w 279"/>
                <a:gd name="T1" fmla="*/ 247 h 280"/>
                <a:gd name="T2" fmla="*/ 191 w 279"/>
                <a:gd name="T3" fmla="*/ 225 h 280"/>
                <a:gd name="T4" fmla="*/ 267 w 279"/>
                <a:gd name="T5" fmla="*/ 218 h 280"/>
                <a:gd name="T6" fmla="*/ 236 w 279"/>
                <a:gd name="T7" fmla="*/ 97 h 280"/>
                <a:gd name="T8" fmla="*/ 170 w 279"/>
                <a:gd name="T9" fmla="*/ 5 h 280"/>
                <a:gd name="T10" fmla="*/ 140 w 279"/>
                <a:gd name="T11" fmla="*/ 1 h 280"/>
                <a:gd name="T12" fmla="*/ 106 w 279"/>
                <a:gd name="T13" fmla="*/ 6 h 280"/>
                <a:gd name="T14" fmla="*/ 44 w 279"/>
                <a:gd name="T15" fmla="*/ 97 h 280"/>
                <a:gd name="T16" fmla="*/ 12 w 279"/>
                <a:gd name="T17" fmla="*/ 218 h 280"/>
                <a:gd name="T18" fmla="*/ 88 w 279"/>
                <a:gd name="T19" fmla="*/ 225 h 280"/>
                <a:gd name="T20" fmla="*/ 53 w 279"/>
                <a:gd name="T21" fmla="*/ 247 h 280"/>
                <a:gd name="T22" fmla="*/ 3 w 279"/>
                <a:gd name="T23" fmla="*/ 273 h 280"/>
                <a:gd name="T24" fmla="*/ 55 w 279"/>
                <a:gd name="T25" fmla="*/ 268 h 280"/>
                <a:gd name="T26" fmla="*/ 112 w 279"/>
                <a:gd name="T27" fmla="*/ 220 h 280"/>
                <a:gd name="T28" fmla="*/ 85 w 279"/>
                <a:gd name="T29" fmla="*/ 122 h 280"/>
                <a:gd name="T30" fmla="*/ 140 w 279"/>
                <a:gd name="T31" fmla="*/ 53 h 280"/>
                <a:gd name="T32" fmla="*/ 194 w 279"/>
                <a:gd name="T33" fmla="*/ 122 h 280"/>
                <a:gd name="T34" fmla="*/ 167 w 279"/>
                <a:gd name="T35" fmla="*/ 220 h 280"/>
                <a:gd name="T36" fmla="*/ 224 w 279"/>
                <a:gd name="T37" fmla="*/ 268 h 280"/>
                <a:gd name="T38" fmla="*/ 267 w 279"/>
                <a:gd name="T39" fmla="*/ 278 h 280"/>
                <a:gd name="T40" fmla="*/ 273 w 279"/>
                <a:gd name="T41" fmla="*/ 258 h 280"/>
                <a:gd name="T42" fmla="*/ 93 w 279"/>
                <a:gd name="T43" fmla="*/ 203 h 280"/>
                <a:gd name="T44" fmla="*/ 64 w 279"/>
                <a:gd name="T45" fmla="*/ 126 h 280"/>
                <a:gd name="T46" fmla="*/ 93 w 279"/>
                <a:gd name="T47" fmla="*/ 194 h 280"/>
                <a:gd name="T48" fmla="*/ 93 w 279"/>
                <a:gd name="T49" fmla="*/ 40 h 280"/>
                <a:gd name="T50" fmla="*/ 128 w 279"/>
                <a:gd name="T51" fmla="*/ 23 h 280"/>
                <a:gd name="T52" fmla="*/ 151 w 279"/>
                <a:gd name="T53" fmla="*/ 23 h 280"/>
                <a:gd name="T54" fmla="*/ 186 w 279"/>
                <a:gd name="T55" fmla="*/ 40 h 280"/>
                <a:gd name="T56" fmla="*/ 151 w 279"/>
                <a:gd name="T57" fmla="*/ 23 h 280"/>
                <a:gd name="T58" fmla="*/ 215 w 279"/>
                <a:gd name="T59" fmla="*/ 127 h 280"/>
                <a:gd name="T60" fmla="*/ 237 w 279"/>
                <a:gd name="T61" fmla="*/ 203 h 280"/>
                <a:gd name="T62" fmla="*/ 186 w 279"/>
                <a:gd name="T63" fmla="*/ 195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9" h="280">
                  <a:moveTo>
                    <a:pt x="273" y="258"/>
                  </a:moveTo>
                  <a:cubicBezTo>
                    <a:pt x="259" y="250"/>
                    <a:pt x="242" y="249"/>
                    <a:pt x="227" y="247"/>
                  </a:cubicBezTo>
                  <a:cubicBezTo>
                    <a:pt x="217" y="246"/>
                    <a:pt x="207" y="245"/>
                    <a:pt x="203" y="243"/>
                  </a:cubicBezTo>
                  <a:cubicBezTo>
                    <a:pt x="198" y="240"/>
                    <a:pt x="194" y="233"/>
                    <a:pt x="191" y="225"/>
                  </a:cubicBezTo>
                  <a:cubicBezTo>
                    <a:pt x="257" y="225"/>
                    <a:pt x="257" y="225"/>
                    <a:pt x="257" y="225"/>
                  </a:cubicBezTo>
                  <a:cubicBezTo>
                    <a:pt x="261" y="225"/>
                    <a:pt x="265" y="222"/>
                    <a:pt x="267" y="218"/>
                  </a:cubicBezTo>
                  <a:cubicBezTo>
                    <a:pt x="269" y="214"/>
                    <a:pt x="267" y="209"/>
                    <a:pt x="264" y="206"/>
                  </a:cubicBezTo>
                  <a:cubicBezTo>
                    <a:pt x="264" y="206"/>
                    <a:pt x="236" y="177"/>
                    <a:pt x="236" y="97"/>
                  </a:cubicBezTo>
                  <a:cubicBezTo>
                    <a:pt x="236" y="68"/>
                    <a:pt x="227" y="44"/>
                    <a:pt x="210" y="28"/>
                  </a:cubicBezTo>
                  <a:cubicBezTo>
                    <a:pt x="197" y="15"/>
                    <a:pt x="182" y="9"/>
                    <a:pt x="170" y="5"/>
                  </a:cubicBezTo>
                  <a:cubicBezTo>
                    <a:pt x="154" y="0"/>
                    <a:pt x="141" y="1"/>
                    <a:pt x="140" y="1"/>
                  </a:cubicBezTo>
                  <a:cubicBezTo>
                    <a:pt x="140" y="1"/>
                    <a:pt x="140" y="1"/>
                    <a:pt x="140" y="1"/>
                  </a:cubicBezTo>
                  <a:cubicBezTo>
                    <a:pt x="139" y="1"/>
                    <a:pt x="139" y="1"/>
                    <a:pt x="138" y="1"/>
                  </a:cubicBezTo>
                  <a:cubicBezTo>
                    <a:pt x="136" y="1"/>
                    <a:pt x="122" y="0"/>
                    <a:pt x="106" y="6"/>
                  </a:cubicBezTo>
                  <a:cubicBezTo>
                    <a:pt x="94" y="10"/>
                    <a:pt x="81" y="16"/>
                    <a:pt x="70" y="28"/>
                  </a:cubicBezTo>
                  <a:cubicBezTo>
                    <a:pt x="52" y="44"/>
                    <a:pt x="44" y="68"/>
                    <a:pt x="44" y="97"/>
                  </a:cubicBezTo>
                  <a:cubicBezTo>
                    <a:pt x="44" y="177"/>
                    <a:pt x="15" y="206"/>
                    <a:pt x="15" y="206"/>
                  </a:cubicBezTo>
                  <a:cubicBezTo>
                    <a:pt x="12" y="209"/>
                    <a:pt x="11" y="214"/>
                    <a:pt x="12" y="218"/>
                  </a:cubicBezTo>
                  <a:cubicBezTo>
                    <a:pt x="14" y="222"/>
                    <a:pt x="18" y="225"/>
                    <a:pt x="22" y="225"/>
                  </a:cubicBezTo>
                  <a:cubicBezTo>
                    <a:pt x="88" y="225"/>
                    <a:pt x="88" y="225"/>
                    <a:pt x="88" y="225"/>
                  </a:cubicBezTo>
                  <a:cubicBezTo>
                    <a:pt x="85" y="233"/>
                    <a:pt x="81" y="240"/>
                    <a:pt x="77" y="243"/>
                  </a:cubicBezTo>
                  <a:cubicBezTo>
                    <a:pt x="72" y="245"/>
                    <a:pt x="62" y="246"/>
                    <a:pt x="53" y="247"/>
                  </a:cubicBezTo>
                  <a:cubicBezTo>
                    <a:pt x="37" y="249"/>
                    <a:pt x="20" y="250"/>
                    <a:pt x="7" y="258"/>
                  </a:cubicBezTo>
                  <a:cubicBezTo>
                    <a:pt x="2" y="261"/>
                    <a:pt x="0" y="267"/>
                    <a:pt x="3" y="273"/>
                  </a:cubicBezTo>
                  <a:cubicBezTo>
                    <a:pt x="5" y="278"/>
                    <a:pt x="12" y="280"/>
                    <a:pt x="17" y="277"/>
                  </a:cubicBezTo>
                  <a:cubicBezTo>
                    <a:pt x="27" y="271"/>
                    <a:pt x="42" y="270"/>
                    <a:pt x="55" y="268"/>
                  </a:cubicBezTo>
                  <a:cubicBezTo>
                    <a:pt x="67" y="267"/>
                    <a:pt x="78" y="266"/>
                    <a:pt x="86" y="262"/>
                  </a:cubicBezTo>
                  <a:cubicBezTo>
                    <a:pt x="102" y="253"/>
                    <a:pt x="109" y="230"/>
                    <a:pt x="112" y="220"/>
                  </a:cubicBezTo>
                  <a:cubicBezTo>
                    <a:pt x="114" y="211"/>
                    <a:pt x="117" y="193"/>
                    <a:pt x="111" y="183"/>
                  </a:cubicBezTo>
                  <a:cubicBezTo>
                    <a:pt x="100" y="167"/>
                    <a:pt x="89" y="142"/>
                    <a:pt x="85" y="122"/>
                  </a:cubicBezTo>
                  <a:cubicBezTo>
                    <a:pt x="82" y="112"/>
                    <a:pt x="81" y="103"/>
                    <a:pt x="80" y="95"/>
                  </a:cubicBezTo>
                  <a:cubicBezTo>
                    <a:pt x="106" y="91"/>
                    <a:pt x="127" y="75"/>
                    <a:pt x="140" y="53"/>
                  </a:cubicBezTo>
                  <a:cubicBezTo>
                    <a:pt x="152" y="74"/>
                    <a:pt x="173" y="90"/>
                    <a:pt x="199" y="95"/>
                  </a:cubicBezTo>
                  <a:cubicBezTo>
                    <a:pt x="198" y="103"/>
                    <a:pt x="197" y="112"/>
                    <a:pt x="194" y="122"/>
                  </a:cubicBezTo>
                  <a:cubicBezTo>
                    <a:pt x="190" y="142"/>
                    <a:pt x="179" y="167"/>
                    <a:pt x="168" y="183"/>
                  </a:cubicBezTo>
                  <a:cubicBezTo>
                    <a:pt x="162" y="193"/>
                    <a:pt x="165" y="210"/>
                    <a:pt x="167" y="220"/>
                  </a:cubicBezTo>
                  <a:cubicBezTo>
                    <a:pt x="170" y="230"/>
                    <a:pt x="177" y="253"/>
                    <a:pt x="193" y="262"/>
                  </a:cubicBezTo>
                  <a:cubicBezTo>
                    <a:pt x="201" y="266"/>
                    <a:pt x="212" y="267"/>
                    <a:pt x="224" y="268"/>
                  </a:cubicBezTo>
                  <a:cubicBezTo>
                    <a:pt x="237" y="270"/>
                    <a:pt x="252" y="271"/>
                    <a:pt x="262" y="277"/>
                  </a:cubicBezTo>
                  <a:cubicBezTo>
                    <a:pt x="264" y="278"/>
                    <a:pt x="266" y="278"/>
                    <a:pt x="267" y="278"/>
                  </a:cubicBezTo>
                  <a:cubicBezTo>
                    <a:pt x="271" y="278"/>
                    <a:pt x="275" y="276"/>
                    <a:pt x="277" y="273"/>
                  </a:cubicBezTo>
                  <a:cubicBezTo>
                    <a:pt x="279" y="267"/>
                    <a:pt x="278" y="261"/>
                    <a:pt x="273" y="258"/>
                  </a:cubicBezTo>
                  <a:close/>
                  <a:moveTo>
                    <a:pt x="93" y="194"/>
                  </a:moveTo>
                  <a:cubicBezTo>
                    <a:pt x="94" y="196"/>
                    <a:pt x="94" y="199"/>
                    <a:pt x="93" y="203"/>
                  </a:cubicBezTo>
                  <a:cubicBezTo>
                    <a:pt x="43" y="203"/>
                    <a:pt x="43" y="203"/>
                    <a:pt x="43" y="203"/>
                  </a:cubicBezTo>
                  <a:cubicBezTo>
                    <a:pt x="51" y="188"/>
                    <a:pt x="60" y="164"/>
                    <a:pt x="64" y="126"/>
                  </a:cubicBezTo>
                  <a:cubicBezTo>
                    <a:pt x="64" y="126"/>
                    <a:pt x="64" y="126"/>
                    <a:pt x="64" y="127"/>
                  </a:cubicBezTo>
                  <a:cubicBezTo>
                    <a:pt x="69" y="150"/>
                    <a:pt x="81" y="177"/>
                    <a:pt x="93" y="194"/>
                  </a:cubicBezTo>
                  <a:close/>
                  <a:moveTo>
                    <a:pt x="80" y="73"/>
                  </a:moveTo>
                  <a:cubicBezTo>
                    <a:pt x="82" y="60"/>
                    <a:pt x="86" y="49"/>
                    <a:pt x="93" y="40"/>
                  </a:cubicBezTo>
                  <a:cubicBezTo>
                    <a:pt x="99" y="33"/>
                    <a:pt x="107" y="29"/>
                    <a:pt x="114" y="26"/>
                  </a:cubicBezTo>
                  <a:cubicBezTo>
                    <a:pt x="119" y="25"/>
                    <a:pt x="124" y="24"/>
                    <a:pt x="128" y="23"/>
                  </a:cubicBezTo>
                  <a:cubicBezTo>
                    <a:pt x="123" y="48"/>
                    <a:pt x="104" y="67"/>
                    <a:pt x="80" y="73"/>
                  </a:cubicBezTo>
                  <a:close/>
                  <a:moveTo>
                    <a:pt x="151" y="23"/>
                  </a:moveTo>
                  <a:cubicBezTo>
                    <a:pt x="155" y="23"/>
                    <a:pt x="159" y="24"/>
                    <a:pt x="163" y="25"/>
                  </a:cubicBezTo>
                  <a:cubicBezTo>
                    <a:pt x="171" y="28"/>
                    <a:pt x="179" y="33"/>
                    <a:pt x="186" y="40"/>
                  </a:cubicBezTo>
                  <a:cubicBezTo>
                    <a:pt x="193" y="49"/>
                    <a:pt x="197" y="60"/>
                    <a:pt x="199" y="73"/>
                  </a:cubicBezTo>
                  <a:cubicBezTo>
                    <a:pt x="175" y="67"/>
                    <a:pt x="156" y="48"/>
                    <a:pt x="151" y="23"/>
                  </a:cubicBezTo>
                  <a:close/>
                  <a:moveTo>
                    <a:pt x="186" y="195"/>
                  </a:moveTo>
                  <a:cubicBezTo>
                    <a:pt x="198" y="177"/>
                    <a:pt x="210" y="150"/>
                    <a:pt x="215" y="127"/>
                  </a:cubicBezTo>
                  <a:cubicBezTo>
                    <a:pt x="215" y="126"/>
                    <a:pt x="215" y="125"/>
                    <a:pt x="216" y="125"/>
                  </a:cubicBezTo>
                  <a:cubicBezTo>
                    <a:pt x="219" y="163"/>
                    <a:pt x="228" y="188"/>
                    <a:pt x="237" y="203"/>
                  </a:cubicBezTo>
                  <a:cubicBezTo>
                    <a:pt x="186" y="203"/>
                    <a:pt x="186" y="203"/>
                    <a:pt x="186" y="203"/>
                  </a:cubicBezTo>
                  <a:cubicBezTo>
                    <a:pt x="185" y="200"/>
                    <a:pt x="185" y="196"/>
                    <a:pt x="186" y="195"/>
                  </a:cubicBezTo>
                  <a:close/>
                </a:path>
              </a:pathLst>
            </a:custGeom>
            <a:solidFill>
              <a:srgbClr val="02645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pPr defTabSz="612305"/>
              <a:endParaRPr lang="en-US" sz="750" dirty="0">
                <a:solidFill>
                  <a:prstClr val="black"/>
                </a:solidFill>
                <a:latin typeface="Calibri Light"/>
              </a:endParaRPr>
            </a:p>
          </p:txBody>
        </p:sp>
        <p:sp>
          <p:nvSpPr>
            <p:cNvPr id="283" name="Freeform 811">
              <a:extLst>
                <a:ext uri="{FF2B5EF4-FFF2-40B4-BE49-F238E27FC236}">
                  <a16:creationId xmlns:a16="http://schemas.microsoft.com/office/drawing/2014/main" id="{F22B74BD-71C8-4581-BC2A-FD599D9103D6}"/>
                </a:ext>
              </a:extLst>
            </p:cNvPr>
            <p:cNvSpPr>
              <a:spLocks noEditPoints="1"/>
            </p:cNvSpPr>
            <p:nvPr/>
          </p:nvSpPr>
          <p:spPr bwMode="auto">
            <a:xfrm>
              <a:off x="7738792" y="1102396"/>
              <a:ext cx="240030" cy="240030"/>
            </a:xfrm>
            <a:custGeom>
              <a:avLst/>
              <a:gdLst>
                <a:gd name="T0" fmla="*/ 227 w 279"/>
                <a:gd name="T1" fmla="*/ 247 h 280"/>
                <a:gd name="T2" fmla="*/ 191 w 279"/>
                <a:gd name="T3" fmla="*/ 225 h 280"/>
                <a:gd name="T4" fmla="*/ 267 w 279"/>
                <a:gd name="T5" fmla="*/ 218 h 280"/>
                <a:gd name="T6" fmla="*/ 236 w 279"/>
                <a:gd name="T7" fmla="*/ 97 h 280"/>
                <a:gd name="T8" fmla="*/ 170 w 279"/>
                <a:gd name="T9" fmla="*/ 5 h 280"/>
                <a:gd name="T10" fmla="*/ 140 w 279"/>
                <a:gd name="T11" fmla="*/ 1 h 280"/>
                <a:gd name="T12" fmla="*/ 106 w 279"/>
                <a:gd name="T13" fmla="*/ 6 h 280"/>
                <a:gd name="T14" fmla="*/ 44 w 279"/>
                <a:gd name="T15" fmla="*/ 97 h 280"/>
                <a:gd name="T16" fmla="*/ 12 w 279"/>
                <a:gd name="T17" fmla="*/ 218 h 280"/>
                <a:gd name="T18" fmla="*/ 88 w 279"/>
                <a:gd name="T19" fmla="*/ 225 h 280"/>
                <a:gd name="T20" fmla="*/ 53 w 279"/>
                <a:gd name="T21" fmla="*/ 247 h 280"/>
                <a:gd name="T22" fmla="*/ 3 w 279"/>
                <a:gd name="T23" fmla="*/ 273 h 280"/>
                <a:gd name="T24" fmla="*/ 55 w 279"/>
                <a:gd name="T25" fmla="*/ 268 h 280"/>
                <a:gd name="T26" fmla="*/ 112 w 279"/>
                <a:gd name="T27" fmla="*/ 220 h 280"/>
                <a:gd name="T28" fmla="*/ 85 w 279"/>
                <a:gd name="T29" fmla="*/ 122 h 280"/>
                <a:gd name="T30" fmla="*/ 140 w 279"/>
                <a:gd name="T31" fmla="*/ 53 h 280"/>
                <a:gd name="T32" fmla="*/ 194 w 279"/>
                <a:gd name="T33" fmla="*/ 122 h 280"/>
                <a:gd name="T34" fmla="*/ 167 w 279"/>
                <a:gd name="T35" fmla="*/ 220 h 280"/>
                <a:gd name="T36" fmla="*/ 224 w 279"/>
                <a:gd name="T37" fmla="*/ 268 h 280"/>
                <a:gd name="T38" fmla="*/ 267 w 279"/>
                <a:gd name="T39" fmla="*/ 278 h 280"/>
                <a:gd name="T40" fmla="*/ 273 w 279"/>
                <a:gd name="T41" fmla="*/ 258 h 280"/>
                <a:gd name="T42" fmla="*/ 93 w 279"/>
                <a:gd name="T43" fmla="*/ 203 h 280"/>
                <a:gd name="T44" fmla="*/ 64 w 279"/>
                <a:gd name="T45" fmla="*/ 126 h 280"/>
                <a:gd name="T46" fmla="*/ 93 w 279"/>
                <a:gd name="T47" fmla="*/ 194 h 280"/>
                <a:gd name="T48" fmla="*/ 93 w 279"/>
                <a:gd name="T49" fmla="*/ 40 h 280"/>
                <a:gd name="T50" fmla="*/ 128 w 279"/>
                <a:gd name="T51" fmla="*/ 23 h 280"/>
                <a:gd name="T52" fmla="*/ 151 w 279"/>
                <a:gd name="T53" fmla="*/ 23 h 280"/>
                <a:gd name="T54" fmla="*/ 186 w 279"/>
                <a:gd name="T55" fmla="*/ 40 h 280"/>
                <a:gd name="T56" fmla="*/ 151 w 279"/>
                <a:gd name="T57" fmla="*/ 23 h 280"/>
                <a:gd name="T58" fmla="*/ 215 w 279"/>
                <a:gd name="T59" fmla="*/ 127 h 280"/>
                <a:gd name="T60" fmla="*/ 237 w 279"/>
                <a:gd name="T61" fmla="*/ 203 h 280"/>
                <a:gd name="T62" fmla="*/ 186 w 279"/>
                <a:gd name="T63" fmla="*/ 195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9" h="280">
                  <a:moveTo>
                    <a:pt x="273" y="258"/>
                  </a:moveTo>
                  <a:cubicBezTo>
                    <a:pt x="259" y="250"/>
                    <a:pt x="242" y="249"/>
                    <a:pt x="227" y="247"/>
                  </a:cubicBezTo>
                  <a:cubicBezTo>
                    <a:pt x="217" y="246"/>
                    <a:pt x="207" y="245"/>
                    <a:pt x="203" y="243"/>
                  </a:cubicBezTo>
                  <a:cubicBezTo>
                    <a:pt x="198" y="240"/>
                    <a:pt x="194" y="233"/>
                    <a:pt x="191" y="225"/>
                  </a:cubicBezTo>
                  <a:cubicBezTo>
                    <a:pt x="257" y="225"/>
                    <a:pt x="257" y="225"/>
                    <a:pt x="257" y="225"/>
                  </a:cubicBezTo>
                  <a:cubicBezTo>
                    <a:pt x="261" y="225"/>
                    <a:pt x="265" y="222"/>
                    <a:pt x="267" y="218"/>
                  </a:cubicBezTo>
                  <a:cubicBezTo>
                    <a:pt x="269" y="214"/>
                    <a:pt x="267" y="209"/>
                    <a:pt x="264" y="206"/>
                  </a:cubicBezTo>
                  <a:cubicBezTo>
                    <a:pt x="264" y="206"/>
                    <a:pt x="236" y="177"/>
                    <a:pt x="236" y="97"/>
                  </a:cubicBezTo>
                  <a:cubicBezTo>
                    <a:pt x="236" y="68"/>
                    <a:pt x="227" y="44"/>
                    <a:pt x="210" y="28"/>
                  </a:cubicBezTo>
                  <a:cubicBezTo>
                    <a:pt x="197" y="15"/>
                    <a:pt x="182" y="9"/>
                    <a:pt x="170" y="5"/>
                  </a:cubicBezTo>
                  <a:cubicBezTo>
                    <a:pt x="154" y="0"/>
                    <a:pt x="141" y="1"/>
                    <a:pt x="140" y="1"/>
                  </a:cubicBezTo>
                  <a:cubicBezTo>
                    <a:pt x="140" y="1"/>
                    <a:pt x="140" y="1"/>
                    <a:pt x="140" y="1"/>
                  </a:cubicBezTo>
                  <a:cubicBezTo>
                    <a:pt x="139" y="1"/>
                    <a:pt x="139" y="1"/>
                    <a:pt x="138" y="1"/>
                  </a:cubicBezTo>
                  <a:cubicBezTo>
                    <a:pt x="136" y="1"/>
                    <a:pt x="122" y="0"/>
                    <a:pt x="106" y="6"/>
                  </a:cubicBezTo>
                  <a:cubicBezTo>
                    <a:pt x="94" y="10"/>
                    <a:pt x="81" y="16"/>
                    <a:pt x="70" y="28"/>
                  </a:cubicBezTo>
                  <a:cubicBezTo>
                    <a:pt x="52" y="44"/>
                    <a:pt x="44" y="68"/>
                    <a:pt x="44" y="97"/>
                  </a:cubicBezTo>
                  <a:cubicBezTo>
                    <a:pt x="44" y="177"/>
                    <a:pt x="15" y="206"/>
                    <a:pt x="15" y="206"/>
                  </a:cubicBezTo>
                  <a:cubicBezTo>
                    <a:pt x="12" y="209"/>
                    <a:pt x="11" y="214"/>
                    <a:pt x="12" y="218"/>
                  </a:cubicBezTo>
                  <a:cubicBezTo>
                    <a:pt x="14" y="222"/>
                    <a:pt x="18" y="225"/>
                    <a:pt x="22" y="225"/>
                  </a:cubicBezTo>
                  <a:cubicBezTo>
                    <a:pt x="88" y="225"/>
                    <a:pt x="88" y="225"/>
                    <a:pt x="88" y="225"/>
                  </a:cubicBezTo>
                  <a:cubicBezTo>
                    <a:pt x="85" y="233"/>
                    <a:pt x="81" y="240"/>
                    <a:pt x="77" y="243"/>
                  </a:cubicBezTo>
                  <a:cubicBezTo>
                    <a:pt x="72" y="245"/>
                    <a:pt x="62" y="246"/>
                    <a:pt x="53" y="247"/>
                  </a:cubicBezTo>
                  <a:cubicBezTo>
                    <a:pt x="37" y="249"/>
                    <a:pt x="20" y="250"/>
                    <a:pt x="7" y="258"/>
                  </a:cubicBezTo>
                  <a:cubicBezTo>
                    <a:pt x="2" y="261"/>
                    <a:pt x="0" y="267"/>
                    <a:pt x="3" y="273"/>
                  </a:cubicBezTo>
                  <a:cubicBezTo>
                    <a:pt x="5" y="278"/>
                    <a:pt x="12" y="280"/>
                    <a:pt x="17" y="277"/>
                  </a:cubicBezTo>
                  <a:cubicBezTo>
                    <a:pt x="27" y="271"/>
                    <a:pt x="42" y="270"/>
                    <a:pt x="55" y="268"/>
                  </a:cubicBezTo>
                  <a:cubicBezTo>
                    <a:pt x="67" y="267"/>
                    <a:pt x="78" y="266"/>
                    <a:pt x="86" y="262"/>
                  </a:cubicBezTo>
                  <a:cubicBezTo>
                    <a:pt x="102" y="253"/>
                    <a:pt x="109" y="230"/>
                    <a:pt x="112" y="220"/>
                  </a:cubicBezTo>
                  <a:cubicBezTo>
                    <a:pt x="114" y="211"/>
                    <a:pt x="117" y="193"/>
                    <a:pt x="111" y="183"/>
                  </a:cubicBezTo>
                  <a:cubicBezTo>
                    <a:pt x="100" y="167"/>
                    <a:pt x="89" y="142"/>
                    <a:pt x="85" y="122"/>
                  </a:cubicBezTo>
                  <a:cubicBezTo>
                    <a:pt x="82" y="112"/>
                    <a:pt x="81" y="103"/>
                    <a:pt x="80" y="95"/>
                  </a:cubicBezTo>
                  <a:cubicBezTo>
                    <a:pt x="106" y="91"/>
                    <a:pt x="127" y="75"/>
                    <a:pt x="140" y="53"/>
                  </a:cubicBezTo>
                  <a:cubicBezTo>
                    <a:pt x="152" y="74"/>
                    <a:pt x="173" y="90"/>
                    <a:pt x="199" y="95"/>
                  </a:cubicBezTo>
                  <a:cubicBezTo>
                    <a:pt x="198" y="103"/>
                    <a:pt x="197" y="112"/>
                    <a:pt x="194" y="122"/>
                  </a:cubicBezTo>
                  <a:cubicBezTo>
                    <a:pt x="190" y="142"/>
                    <a:pt x="179" y="167"/>
                    <a:pt x="168" y="183"/>
                  </a:cubicBezTo>
                  <a:cubicBezTo>
                    <a:pt x="162" y="193"/>
                    <a:pt x="165" y="210"/>
                    <a:pt x="167" y="220"/>
                  </a:cubicBezTo>
                  <a:cubicBezTo>
                    <a:pt x="170" y="230"/>
                    <a:pt x="177" y="253"/>
                    <a:pt x="193" y="262"/>
                  </a:cubicBezTo>
                  <a:cubicBezTo>
                    <a:pt x="201" y="266"/>
                    <a:pt x="212" y="267"/>
                    <a:pt x="224" y="268"/>
                  </a:cubicBezTo>
                  <a:cubicBezTo>
                    <a:pt x="237" y="270"/>
                    <a:pt x="252" y="271"/>
                    <a:pt x="262" y="277"/>
                  </a:cubicBezTo>
                  <a:cubicBezTo>
                    <a:pt x="264" y="278"/>
                    <a:pt x="266" y="278"/>
                    <a:pt x="267" y="278"/>
                  </a:cubicBezTo>
                  <a:cubicBezTo>
                    <a:pt x="271" y="278"/>
                    <a:pt x="275" y="276"/>
                    <a:pt x="277" y="273"/>
                  </a:cubicBezTo>
                  <a:cubicBezTo>
                    <a:pt x="279" y="267"/>
                    <a:pt x="278" y="261"/>
                    <a:pt x="273" y="258"/>
                  </a:cubicBezTo>
                  <a:close/>
                  <a:moveTo>
                    <a:pt x="93" y="194"/>
                  </a:moveTo>
                  <a:cubicBezTo>
                    <a:pt x="94" y="196"/>
                    <a:pt x="94" y="199"/>
                    <a:pt x="93" y="203"/>
                  </a:cubicBezTo>
                  <a:cubicBezTo>
                    <a:pt x="43" y="203"/>
                    <a:pt x="43" y="203"/>
                    <a:pt x="43" y="203"/>
                  </a:cubicBezTo>
                  <a:cubicBezTo>
                    <a:pt x="51" y="188"/>
                    <a:pt x="60" y="164"/>
                    <a:pt x="64" y="126"/>
                  </a:cubicBezTo>
                  <a:cubicBezTo>
                    <a:pt x="64" y="126"/>
                    <a:pt x="64" y="126"/>
                    <a:pt x="64" y="127"/>
                  </a:cubicBezTo>
                  <a:cubicBezTo>
                    <a:pt x="69" y="150"/>
                    <a:pt x="81" y="177"/>
                    <a:pt x="93" y="194"/>
                  </a:cubicBezTo>
                  <a:close/>
                  <a:moveTo>
                    <a:pt x="80" y="73"/>
                  </a:moveTo>
                  <a:cubicBezTo>
                    <a:pt x="82" y="60"/>
                    <a:pt x="86" y="49"/>
                    <a:pt x="93" y="40"/>
                  </a:cubicBezTo>
                  <a:cubicBezTo>
                    <a:pt x="99" y="33"/>
                    <a:pt x="107" y="29"/>
                    <a:pt x="114" y="26"/>
                  </a:cubicBezTo>
                  <a:cubicBezTo>
                    <a:pt x="119" y="25"/>
                    <a:pt x="124" y="24"/>
                    <a:pt x="128" y="23"/>
                  </a:cubicBezTo>
                  <a:cubicBezTo>
                    <a:pt x="123" y="48"/>
                    <a:pt x="104" y="67"/>
                    <a:pt x="80" y="73"/>
                  </a:cubicBezTo>
                  <a:close/>
                  <a:moveTo>
                    <a:pt x="151" y="23"/>
                  </a:moveTo>
                  <a:cubicBezTo>
                    <a:pt x="155" y="23"/>
                    <a:pt x="159" y="24"/>
                    <a:pt x="163" y="25"/>
                  </a:cubicBezTo>
                  <a:cubicBezTo>
                    <a:pt x="171" y="28"/>
                    <a:pt x="179" y="33"/>
                    <a:pt x="186" y="40"/>
                  </a:cubicBezTo>
                  <a:cubicBezTo>
                    <a:pt x="193" y="49"/>
                    <a:pt x="197" y="60"/>
                    <a:pt x="199" y="73"/>
                  </a:cubicBezTo>
                  <a:cubicBezTo>
                    <a:pt x="175" y="67"/>
                    <a:pt x="156" y="48"/>
                    <a:pt x="151" y="23"/>
                  </a:cubicBezTo>
                  <a:close/>
                  <a:moveTo>
                    <a:pt x="186" y="195"/>
                  </a:moveTo>
                  <a:cubicBezTo>
                    <a:pt x="198" y="177"/>
                    <a:pt x="210" y="150"/>
                    <a:pt x="215" y="127"/>
                  </a:cubicBezTo>
                  <a:cubicBezTo>
                    <a:pt x="215" y="126"/>
                    <a:pt x="215" y="125"/>
                    <a:pt x="216" y="125"/>
                  </a:cubicBezTo>
                  <a:cubicBezTo>
                    <a:pt x="219" y="163"/>
                    <a:pt x="228" y="188"/>
                    <a:pt x="237" y="203"/>
                  </a:cubicBezTo>
                  <a:cubicBezTo>
                    <a:pt x="186" y="203"/>
                    <a:pt x="186" y="203"/>
                    <a:pt x="186" y="203"/>
                  </a:cubicBezTo>
                  <a:cubicBezTo>
                    <a:pt x="185" y="200"/>
                    <a:pt x="185" y="196"/>
                    <a:pt x="186" y="195"/>
                  </a:cubicBezTo>
                  <a:close/>
                </a:path>
              </a:pathLst>
            </a:custGeom>
            <a:solidFill>
              <a:schemeClr val="bg1">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pPr defTabSz="612305"/>
              <a:endParaRPr lang="en-US" sz="750" dirty="0">
                <a:solidFill>
                  <a:prstClr val="black"/>
                </a:solidFill>
                <a:latin typeface="Calibri Light"/>
              </a:endParaRPr>
            </a:p>
          </p:txBody>
        </p:sp>
        <p:sp>
          <p:nvSpPr>
            <p:cNvPr id="284" name="Freeform 811">
              <a:extLst>
                <a:ext uri="{FF2B5EF4-FFF2-40B4-BE49-F238E27FC236}">
                  <a16:creationId xmlns:a16="http://schemas.microsoft.com/office/drawing/2014/main" id="{67D750EC-10F4-4C6C-901C-4F0E2791D109}"/>
                </a:ext>
              </a:extLst>
            </p:cNvPr>
            <p:cNvSpPr>
              <a:spLocks noEditPoints="1"/>
            </p:cNvSpPr>
            <p:nvPr/>
          </p:nvSpPr>
          <p:spPr bwMode="auto">
            <a:xfrm>
              <a:off x="7997273" y="1102396"/>
              <a:ext cx="240030" cy="240030"/>
            </a:xfrm>
            <a:custGeom>
              <a:avLst/>
              <a:gdLst>
                <a:gd name="T0" fmla="*/ 227 w 279"/>
                <a:gd name="T1" fmla="*/ 247 h 280"/>
                <a:gd name="T2" fmla="*/ 191 w 279"/>
                <a:gd name="T3" fmla="*/ 225 h 280"/>
                <a:gd name="T4" fmla="*/ 267 w 279"/>
                <a:gd name="T5" fmla="*/ 218 h 280"/>
                <a:gd name="T6" fmla="*/ 236 w 279"/>
                <a:gd name="T7" fmla="*/ 97 h 280"/>
                <a:gd name="T8" fmla="*/ 170 w 279"/>
                <a:gd name="T9" fmla="*/ 5 h 280"/>
                <a:gd name="T10" fmla="*/ 140 w 279"/>
                <a:gd name="T11" fmla="*/ 1 h 280"/>
                <a:gd name="T12" fmla="*/ 106 w 279"/>
                <a:gd name="T13" fmla="*/ 6 h 280"/>
                <a:gd name="T14" fmla="*/ 44 w 279"/>
                <a:gd name="T15" fmla="*/ 97 h 280"/>
                <a:gd name="T16" fmla="*/ 12 w 279"/>
                <a:gd name="T17" fmla="*/ 218 h 280"/>
                <a:gd name="T18" fmla="*/ 88 w 279"/>
                <a:gd name="T19" fmla="*/ 225 h 280"/>
                <a:gd name="T20" fmla="*/ 53 w 279"/>
                <a:gd name="T21" fmla="*/ 247 h 280"/>
                <a:gd name="T22" fmla="*/ 3 w 279"/>
                <a:gd name="T23" fmla="*/ 273 h 280"/>
                <a:gd name="T24" fmla="*/ 55 w 279"/>
                <a:gd name="T25" fmla="*/ 268 h 280"/>
                <a:gd name="T26" fmla="*/ 112 w 279"/>
                <a:gd name="T27" fmla="*/ 220 h 280"/>
                <a:gd name="T28" fmla="*/ 85 w 279"/>
                <a:gd name="T29" fmla="*/ 122 h 280"/>
                <a:gd name="T30" fmla="*/ 140 w 279"/>
                <a:gd name="T31" fmla="*/ 53 h 280"/>
                <a:gd name="T32" fmla="*/ 194 w 279"/>
                <a:gd name="T33" fmla="*/ 122 h 280"/>
                <a:gd name="T34" fmla="*/ 167 w 279"/>
                <a:gd name="T35" fmla="*/ 220 h 280"/>
                <a:gd name="T36" fmla="*/ 224 w 279"/>
                <a:gd name="T37" fmla="*/ 268 h 280"/>
                <a:gd name="T38" fmla="*/ 267 w 279"/>
                <a:gd name="T39" fmla="*/ 278 h 280"/>
                <a:gd name="T40" fmla="*/ 273 w 279"/>
                <a:gd name="T41" fmla="*/ 258 h 280"/>
                <a:gd name="T42" fmla="*/ 93 w 279"/>
                <a:gd name="T43" fmla="*/ 203 h 280"/>
                <a:gd name="T44" fmla="*/ 64 w 279"/>
                <a:gd name="T45" fmla="*/ 126 h 280"/>
                <a:gd name="T46" fmla="*/ 93 w 279"/>
                <a:gd name="T47" fmla="*/ 194 h 280"/>
                <a:gd name="T48" fmla="*/ 93 w 279"/>
                <a:gd name="T49" fmla="*/ 40 h 280"/>
                <a:gd name="T50" fmla="*/ 128 w 279"/>
                <a:gd name="T51" fmla="*/ 23 h 280"/>
                <a:gd name="T52" fmla="*/ 151 w 279"/>
                <a:gd name="T53" fmla="*/ 23 h 280"/>
                <a:gd name="T54" fmla="*/ 186 w 279"/>
                <a:gd name="T55" fmla="*/ 40 h 280"/>
                <a:gd name="T56" fmla="*/ 151 w 279"/>
                <a:gd name="T57" fmla="*/ 23 h 280"/>
                <a:gd name="T58" fmla="*/ 215 w 279"/>
                <a:gd name="T59" fmla="*/ 127 h 280"/>
                <a:gd name="T60" fmla="*/ 237 w 279"/>
                <a:gd name="T61" fmla="*/ 203 h 280"/>
                <a:gd name="T62" fmla="*/ 186 w 279"/>
                <a:gd name="T63" fmla="*/ 195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9" h="280">
                  <a:moveTo>
                    <a:pt x="273" y="258"/>
                  </a:moveTo>
                  <a:cubicBezTo>
                    <a:pt x="259" y="250"/>
                    <a:pt x="242" y="249"/>
                    <a:pt x="227" y="247"/>
                  </a:cubicBezTo>
                  <a:cubicBezTo>
                    <a:pt x="217" y="246"/>
                    <a:pt x="207" y="245"/>
                    <a:pt x="203" y="243"/>
                  </a:cubicBezTo>
                  <a:cubicBezTo>
                    <a:pt x="198" y="240"/>
                    <a:pt x="194" y="233"/>
                    <a:pt x="191" y="225"/>
                  </a:cubicBezTo>
                  <a:cubicBezTo>
                    <a:pt x="257" y="225"/>
                    <a:pt x="257" y="225"/>
                    <a:pt x="257" y="225"/>
                  </a:cubicBezTo>
                  <a:cubicBezTo>
                    <a:pt x="261" y="225"/>
                    <a:pt x="265" y="222"/>
                    <a:pt x="267" y="218"/>
                  </a:cubicBezTo>
                  <a:cubicBezTo>
                    <a:pt x="269" y="214"/>
                    <a:pt x="267" y="209"/>
                    <a:pt x="264" y="206"/>
                  </a:cubicBezTo>
                  <a:cubicBezTo>
                    <a:pt x="264" y="206"/>
                    <a:pt x="236" y="177"/>
                    <a:pt x="236" y="97"/>
                  </a:cubicBezTo>
                  <a:cubicBezTo>
                    <a:pt x="236" y="68"/>
                    <a:pt x="227" y="44"/>
                    <a:pt x="210" y="28"/>
                  </a:cubicBezTo>
                  <a:cubicBezTo>
                    <a:pt x="197" y="15"/>
                    <a:pt x="182" y="9"/>
                    <a:pt x="170" y="5"/>
                  </a:cubicBezTo>
                  <a:cubicBezTo>
                    <a:pt x="154" y="0"/>
                    <a:pt x="141" y="1"/>
                    <a:pt x="140" y="1"/>
                  </a:cubicBezTo>
                  <a:cubicBezTo>
                    <a:pt x="140" y="1"/>
                    <a:pt x="140" y="1"/>
                    <a:pt x="140" y="1"/>
                  </a:cubicBezTo>
                  <a:cubicBezTo>
                    <a:pt x="139" y="1"/>
                    <a:pt x="139" y="1"/>
                    <a:pt x="138" y="1"/>
                  </a:cubicBezTo>
                  <a:cubicBezTo>
                    <a:pt x="136" y="1"/>
                    <a:pt x="122" y="0"/>
                    <a:pt x="106" y="6"/>
                  </a:cubicBezTo>
                  <a:cubicBezTo>
                    <a:pt x="94" y="10"/>
                    <a:pt x="81" y="16"/>
                    <a:pt x="70" y="28"/>
                  </a:cubicBezTo>
                  <a:cubicBezTo>
                    <a:pt x="52" y="44"/>
                    <a:pt x="44" y="68"/>
                    <a:pt x="44" y="97"/>
                  </a:cubicBezTo>
                  <a:cubicBezTo>
                    <a:pt x="44" y="177"/>
                    <a:pt x="15" y="206"/>
                    <a:pt x="15" y="206"/>
                  </a:cubicBezTo>
                  <a:cubicBezTo>
                    <a:pt x="12" y="209"/>
                    <a:pt x="11" y="214"/>
                    <a:pt x="12" y="218"/>
                  </a:cubicBezTo>
                  <a:cubicBezTo>
                    <a:pt x="14" y="222"/>
                    <a:pt x="18" y="225"/>
                    <a:pt x="22" y="225"/>
                  </a:cubicBezTo>
                  <a:cubicBezTo>
                    <a:pt x="88" y="225"/>
                    <a:pt x="88" y="225"/>
                    <a:pt x="88" y="225"/>
                  </a:cubicBezTo>
                  <a:cubicBezTo>
                    <a:pt x="85" y="233"/>
                    <a:pt x="81" y="240"/>
                    <a:pt x="77" y="243"/>
                  </a:cubicBezTo>
                  <a:cubicBezTo>
                    <a:pt x="72" y="245"/>
                    <a:pt x="62" y="246"/>
                    <a:pt x="53" y="247"/>
                  </a:cubicBezTo>
                  <a:cubicBezTo>
                    <a:pt x="37" y="249"/>
                    <a:pt x="20" y="250"/>
                    <a:pt x="7" y="258"/>
                  </a:cubicBezTo>
                  <a:cubicBezTo>
                    <a:pt x="2" y="261"/>
                    <a:pt x="0" y="267"/>
                    <a:pt x="3" y="273"/>
                  </a:cubicBezTo>
                  <a:cubicBezTo>
                    <a:pt x="5" y="278"/>
                    <a:pt x="12" y="280"/>
                    <a:pt x="17" y="277"/>
                  </a:cubicBezTo>
                  <a:cubicBezTo>
                    <a:pt x="27" y="271"/>
                    <a:pt x="42" y="270"/>
                    <a:pt x="55" y="268"/>
                  </a:cubicBezTo>
                  <a:cubicBezTo>
                    <a:pt x="67" y="267"/>
                    <a:pt x="78" y="266"/>
                    <a:pt x="86" y="262"/>
                  </a:cubicBezTo>
                  <a:cubicBezTo>
                    <a:pt x="102" y="253"/>
                    <a:pt x="109" y="230"/>
                    <a:pt x="112" y="220"/>
                  </a:cubicBezTo>
                  <a:cubicBezTo>
                    <a:pt x="114" y="211"/>
                    <a:pt x="117" y="193"/>
                    <a:pt x="111" y="183"/>
                  </a:cubicBezTo>
                  <a:cubicBezTo>
                    <a:pt x="100" y="167"/>
                    <a:pt x="89" y="142"/>
                    <a:pt x="85" y="122"/>
                  </a:cubicBezTo>
                  <a:cubicBezTo>
                    <a:pt x="82" y="112"/>
                    <a:pt x="81" y="103"/>
                    <a:pt x="80" y="95"/>
                  </a:cubicBezTo>
                  <a:cubicBezTo>
                    <a:pt x="106" y="91"/>
                    <a:pt x="127" y="75"/>
                    <a:pt x="140" y="53"/>
                  </a:cubicBezTo>
                  <a:cubicBezTo>
                    <a:pt x="152" y="74"/>
                    <a:pt x="173" y="90"/>
                    <a:pt x="199" y="95"/>
                  </a:cubicBezTo>
                  <a:cubicBezTo>
                    <a:pt x="198" y="103"/>
                    <a:pt x="197" y="112"/>
                    <a:pt x="194" y="122"/>
                  </a:cubicBezTo>
                  <a:cubicBezTo>
                    <a:pt x="190" y="142"/>
                    <a:pt x="179" y="167"/>
                    <a:pt x="168" y="183"/>
                  </a:cubicBezTo>
                  <a:cubicBezTo>
                    <a:pt x="162" y="193"/>
                    <a:pt x="165" y="210"/>
                    <a:pt x="167" y="220"/>
                  </a:cubicBezTo>
                  <a:cubicBezTo>
                    <a:pt x="170" y="230"/>
                    <a:pt x="177" y="253"/>
                    <a:pt x="193" y="262"/>
                  </a:cubicBezTo>
                  <a:cubicBezTo>
                    <a:pt x="201" y="266"/>
                    <a:pt x="212" y="267"/>
                    <a:pt x="224" y="268"/>
                  </a:cubicBezTo>
                  <a:cubicBezTo>
                    <a:pt x="237" y="270"/>
                    <a:pt x="252" y="271"/>
                    <a:pt x="262" y="277"/>
                  </a:cubicBezTo>
                  <a:cubicBezTo>
                    <a:pt x="264" y="278"/>
                    <a:pt x="266" y="278"/>
                    <a:pt x="267" y="278"/>
                  </a:cubicBezTo>
                  <a:cubicBezTo>
                    <a:pt x="271" y="278"/>
                    <a:pt x="275" y="276"/>
                    <a:pt x="277" y="273"/>
                  </a:cubicBezTo>
                  <a:cubicBezTo>
                    <a:pt x="279" y="267"/>
                    <a:pt x="278" y="261"/>
                    <a:pt x="273" y="258"/>
                  </a:cubicBezTo>
                  <a:close/>
                  <a:moveTo>
                    <a:pt x="93" y="194"/>
                  </a:moveTo>
                  <a:cubicBezTo>
                    <a:pt x="94" y="196"/>
                    <a:pt x="94" y="199"/>
                    <a:pt x="93" y="203"/>
                  </a:cubicBezTo>
                  <a:cubicBezTo>
                    <a:pt x="43" y="203"/>
                    <a:pt x="43" y="203"/>
                    <a:pt x="43" y="203"/>
                  </a:cubicBezTo>
                  <a:cubicBezTo>
                    <a:pt x="51" y="188"/>
                    <a:pt x="60" y="164"/>
                    <a:pt x="64" y="126"/>
                  </a:cubicBezTo>
                  <a:cubicBezTo>
                    <a:pt x="64" y="126"/>
                    <a:pt x="64" y="126"/>
                    <a:pt x="64" y="127"/>
                  </a:cubicBezTo>
                  <a:cubicBezTo>
                    <a:pt x="69" y="150"/>
                    <a:pt x="81" y="177"/>
                    <a:pt x="93" y="194"/>
                  </a:cubicBezTo>
                  <a:close/>
                  <a:moveTo>
                    <a:pt x="80" y="73"/>
                  </a:moveTo>
                  <a:cubicBezTo>
                    <a:pt x="82" y="60"/>
                    <a:pt x="86" y="49"/>
                    <a:pt x="93" y="40"/>
                  </a:cubicBezTo>
                  <a:cubicBezTo>
                    <a:pt x="99" y="33"/>
                    <a:pt x="107" y="29"/>
                    <a:pt x="114" y="26"/>
                  </a:cubicBezTo>
                  <a:cubicBezTo>
                    <a:pt x="119" y="25"/>
                    <a:pt x="124" y="24"/>
                    <a:pt x="128" y="23"/>
                  </a:cubicBezTo>
                  <a:cubicBezTo>
                    <a:pt x="123" y="48"/>
                    <a:pt x="104" y="67"/>
                    <a:pt x="80" y="73"/>
                  </a:cubicBezTo>
                  <a:close/>
                  <a:moveTo>
                    <a:pt x="151" y="23"/>
                  </a:moveTo>
                  <a:cubicBezTo>
                    <a:pt x="155" y="23"/>
                    <a:pt x="159" y="24"/>
                    <a:pt x="163" y="25"/>
                  </a:cubicBezTo>
                  <a:cubicBezTo>
                    <a:pt x="171" y="28"/>
                    <a:pt x="179" y="33"/>
                    <a:pt x="186" y="40"/>
                  </a:cubicBezTo>
                  <a:cubicBezTo>
                    <a:pt x="193" y="49"/>
                    <a:pt x="197" y="60"/>
                    <a:pt x="199" y="73"/>
                  </a:cubicBezTo>
                  <a:cubicBezTo>
                    <a:pt x="175" y="67"/>
                    <a:pt x="156" y="48"/>
                    <a:pt x="151" y="23"/>
                  </a:cubicBezTo>
                  <a:close/>
                  <a:moveTo>
                    <a:pt x="186" y="195"/>
                  </a:moveTo>
                  <a:cubicBezTo>
                    <a:pt x="198" y="177"/>
                    <a:pt x="210" y="150"/>
                    <a:pt x="215" y="127"/>
                  </a:cubicBezTo>
                  <a:cubicBezTo>
                    <a:pt x="215" y="126"/>
                    <a:pt x="215" y="125"/>
                    <a:pt x="216" y="125"/>
                  </a:cubicBezTo>
                  <a:cubicBezTo>
                    <a:pt x="219" y="163"/>
                    <a:pt x="228" y="188"/>
                    <a:pt x="237" y="203"/>
                  </a:cubicBezTo>
                  <a:cubicBezTo>
                    <a:pt x="186" y="203"/>
                    <a:pt x="186" y="203"/>
                    <a:pt x="186" y="203"/>
                  </a:cubicBezTo>
                  <a:cubicBezTo>
                    <a:pt x="185" y="200"/>
                    <a:pt x="185" y="196"/>
                    <a:pt x="186" y="195"/>
                  </a:cubicBezTo>
                  <a:close/>
                </a:path>
              </a:pathLst>
            </a:custGeom>
            <a:solidFill>
              <a:schemeClr val="bg1">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pPr defTabSz="612305"/>
              <a:endParaRPr lang="en-US" sz="750" dirty="0">
                <a:solidFill>
                  <a:prstClr val="black"/>
                </a:solidFill>
                <a:latin typeface="Calibri Light"/>
              </a:endParaRPr>
            </a:p>
          </p:txBody>
        </p:sp>
        <p:sp>
          <p:nvSpPr>
            <p:cNvPr id="285" name="Freeform 811">
              <a:extLst>
                <a:ext uri="{FF2B5EF4-FFF2-40B4-BE49-F238E27FC236}">
                  <a16:creationId xmlns:a16="http://schemas.microsoft.com/office/drawing/2014/main" id="{ADF8CF7B-18F2-48E6-8AE6-6D7F58FAECDE}"/>
                </a:ext>
              </a:extLst>
            </p:cNvPr>
            <p:cNvSpPr>
              <a:spLocks noEditPoints="1"/>
            </p:cNvSpPr>
            <p:nvPr/>
          </p:nvSpPr>
          <p:spPr bwMode="auto">
            <a:xfrm>
              <a:off x="7300128" y="1102395"/>
              <a:ext cx="241858" cy="241858"/>
            </a:xfrm>
            <a:custGeom>
              <a:avLst/>
              <a:gdLst>
                <a:gd name="T0" fmla="*/ 227 w 279"/>
                <a:gd name="T1" fmla="*/ 247 h 280"/>
                <a:gd name="T2" fmla="*/ 191 w 279"/>
                <a:gd name="T3" fmla="*/ 225 h 280"/>
                <a:gd name="T4" fmla="*/ 267 w 279"/>
                <a:gd name="T5" fmla="*/ 218 h 280"/>
                <a:gd name="T6" fmla="*/ 236 w 279"/>
                <a:gd name="T7" fmla="*/ 97 h 280"/>
                <a:gd name="T8" fmla="*/ 170 w 279"/>
                <a:gd name="T9" fmla="*/ 5 h 280"/>
                <a:gd name="T10" fmla="*/ 140 w 279"/>
                <a:gd name="T11" fmla="*/ 1 h 280"/>
                <a:gd name="T12" fmla="*/ 106 w 279"/>
                <a:gd name="T13" fmla="*/ 6 h 280"/>
                <a:gd name="T14" fmla="*/ 44 w 279"/>
                <a:gd name="T15" fmla="*/ 97 h 280"/>
                <a:gd name="T16" fmla="*/ 12 w 279"/>
                <a:gd name="T17" fmla="*/ 218 h 280"/>
                <a:gd name="T18" fmla="*/ 88 w 279"/>
                <a:gd name="T19" fmla="*/ 225 h 280"/>
                <a:gd name="T20" fmla="*/ 53 w 279"/>
                <a:gd name="T21" fmla="*/ 247 h 280"/>
                <a:gd name="T22" fmla="*/ 3 w 279"/>
                <a:gd name="T23" fmla="*/ 273 h 280"/>
                <a:gd name="T24" fmla="*/ 55 w 279"/>
                <a:gd name="T25" fmla="*/ 268 h 280"/>
                <a:gd name="T26" fmla="*/ 112 w 279"/>
                <a:gd name="T27" fmla="*/ 220 h 280"/>
                <a:gd name="T28" fmla="*/ 85 w 279"/>
                <a:gd name="T29" fmla="*/ 122 h 280"/>
                <a:gd name="T30" fmla="*/ 140 w 279"/>
                <a:gd name="T31" fmla="*/ 53 h 280"/>
                <a:gd name="T32" fmla="*/ 194 w 279"/>
                <a:gd name="T33" fmla="*/ 122 h 280"/>
                <a:gd name="T34" fmla="*/ 167 w 279"/>
                <a:gd name="T35" fmla="*/ 220 h 280"/>
                <a:gd name="T36" fmla="*/ 224 w 279"/>
                <a:gd name="T37" fmla="*/ 268 h 280"/>
                <a:gd name="T38" fmla="*/ 267 w 279"/>
                <a:gd name="T39" fmla="*/ 278 h 280"/>
                <a:gd name="T40" fmla="*/ 273 w 279"/>
                <a:gd name="T41" fmla="*/ 258 h 280"/>
                <a:gd name="T42" fmla="*/ 93 w 279"/>
                <a:gd name="T43" fmla="*/ 203 h 280"/>
                <a:gd name="T44" fmla="*/ 64 w 279"/>
                <a:gd name="T45" fmla="*/ 126 h 280"/>
                <a:gd name="T46" fmla="*/ 93 w 279"/>
                <a:gd name="T47" fmla="*/ 194 h 280"/>
                <a:gd name="T48" fmla="*/ 93 w 279"/>
                <a:gd name="T49" fmla="*/ 40 h 280"/>
                <a:gd name="T50" fmla="*/ 128 w 279"/>
                <a:gd name="T51" fmla="*/ 23 h 280"/>
                <a:gd name="T52" fmla="*/ 151 w 279"/>
                <a:gd name="T53" fmla="*/ 23 h 280"/>
                <a:gd name="T54" fmla="*/ 186 w 279"/>
                <a:gd name="T55" fmla="*/ 40 h 280"/>
                <a:gd name="T56" fmla="*/ 151 w 279"/>
                <a:gd name="T57" fmla="*/ 23 h 280"/>
                <a:gd name="T58" fmla="*/ 215 w 279"/>
                <a:gd name="T59" fmla="*/ 127 h 280"/>
                <a:gd name="T60" fmla="*/ 237 w 279"/>
                <a:gd name="T61" fmla="*/ 203 h 280"/>
                <a:gd name="T62" fmla="*/ 186 w 279"/>
                <a:gd name="T63" fmla="*/ 195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9" h="280">
                  <a:moveTo>
                    <a:pt x="273" y="258"/>
                  </a:moveTo>
                  <a:cubicBezTo>
                    <a:pt x="259" y="250"/>
                    <a:pt x="242" y="249"/>
                    <a:pt x="227" y="247"/>
                  </a:cubicBezTo>
                  <a:cubicBezTo>
                    <a:pt x="217" y="246"/>
                    <a:pt x="207" y="245"/>
                    <a:pt x="203" y="243"/>
                  </a:cubicBezTo>
                  <a:cubicBezTo>
                    <a:pt x="198" y="240"/>
                    <a:pt x="194" y="233"/>
                    <a:pt x="191" y="225"/>
                  </a:cubicBezTo>
                  <a:cubicBezTo>
                    <a:pt x="257" y="225"/>
                    <a:pt x="257" y="225"/>
                    <a:pt x="257" y="225"/>
                  </a:cubicBezTo>
                  <a:cubicBezTo>
                    <a:pt x="261" y="225"/>
                    <a:pt x="265" y="222"/>
                    <a:pt x="267" y="218"/>
                  </a:cubicBezTo>
                  <a:cubicBezTo>
                    <a:pt x="269" y="214"/>
                    <a:pt x="267" y="209"/>
                    <a:pt x="264" y="206"/>
                  </a:cubicBezTo>
                  <a:cubicBezTo>
                    <a:pt x="264" y="206"/>
                    <a:pt x="236" y="177"/>
                    <a:pt x="236" y="97"/>
                  </a:cubicBezTo>
                  <a:cubicBezTo>
                    <a:pt x="236" y="68"/>
                    <a:pt x="227" y="44"/>
                    <a:pt x="210" y="28"/>
                  </a:cubicBezTo>
                  <a:cubicBezTo>
                    <a:pt x="197" y="15"/>
                    <a:pt x="182" y="9"/>
                    <a:pt x="170" y="5"/>
                  </a:cubicBezTo>
                  <a:cubicBezTo>
                    <a:pt x="154" y="0"/>
                    <a:pt x="141" y="1"/>
                    <a:pt x="140" y="1"/>
                  </a:cubicBezTo>
                  <a:cubicBezTo>
                    <a:pt x="140" y="1"/>
                    <a:pt x="140" y="1"/>
                    <a:pt x="140" y="1"/>
                  </a:cubicBezTo>
                  <a:cubicBezTo>
                    <a:pt x="139" y="1"/>
                    <a:pt x="139" y="1"/>
                    <a:pt x="138" y="1"/>
                  </a:cubicBezTo>
                  <a:cubicBezTo>
                    <a:pt x="136" y="1"/>
                    <a:pt x="122" y="0"/>
                    <a:pt x="106" y="6"/>
                  </a:cubicBezTo>
                  <a:cubicBezTo>
                    <a:pt x="94" y="10"/>
                    <a:pt x="81" y="16"/>
                    <a:pt x="70" y="28"/>
                  </a:cubicBezTo>
                  <a:cubicBezTo>
                    <a:pt x="52" y="44"/>
                    <a:pt x="44" y="68"/>
                    <a:pt x="44" y="97"/>
                  </a:cubicBezTo>
                  <a:cubicBezTo>
                    <a:pt x="44" y="177"/>
                    <a:pt x="15" y="206"/>
                    <a:pt x="15" y="206"/>
                  </a:cubicBezTo>
                  <a:cubicBezTo>
                    <a:pt x="12" y="209"/>
                    <a:pt x="11" y="214"/>
                    <a:pt x="12" y="218"/>
                  </a:cubicBezTo>
                  <a:cubicBezTo>
                    <a:pt x="14" y="222"/>
                    <a:pt x="18" y="225"/>
                    <a:pt x="22" y="225"/>
                  </a:cubicBezTo>
                  <a:cubicBezTo>
                    <a:pt x="88" y="225"/>
                    <a:pt x="88" y="225"/>
                    <a:pt x="88" y="225"/>
                  </a:cubicBezTo>
                  <a:cubicBezTo>
                    <a:pt x="85" y="233"/>
                    <a:pt x="81" y="240"/>
                    <a:pt x="77" y="243"/>
                  </a:cubicBezTo>
                  <a:cubicBezTo>
                    <a:pt x="72" y="245"/>
                    <a:pt x="62" y="246"/>
                    <a:pt x="53" y="247"/>
                  </a:cubicBezTo>
                  <a:cubicBezTo>
                    <a:pt x="37" y="249"/>
                    <a:pt x="20" y="250"/>
                    <a:pt x="7" y="258"/>
                  </a:cubicBezTo>
                  <a:cubicBezTo>
                    <a:pt x="2" y="261"/>
                    <a:pt x="0" y="267"/>
                    <a:pt x="3" y="273"/>
                  </a:cubicBezTo>
                  <a:cubicBezTo>
                    <a:pt x="5" y="278"/>
                    <a:pt x="12" y="280"/>
                    <a:pt x="17" y="277"/>
                  </a:cubicBezTo>
                  <a:cubicBezTo>
                    <a:pt x="27" y="271"/>
                    <a:pt x="42" y="270"/>
                    <a:pt x="55" y="268"/>
                  </a:cubicBezTo>
                  <a:cubicBezTo>
                    <a:pt x="67" y="267"/>
                    <a:pt x="78" y="266"/>
                    <a:pt x="86" y="262"/>
                  </a:cubicBezTo>
                  <a:cubicBezTo>
                    <a:pt x="102" y="253"/>
                    <a:pt x="109" y="230"/>
                    <a:pt x="112" y="220"/>
                  </a:cubicBezTo>
                  <a:cubicBezTo>
                    <a:pt x="114" y="211"/>
                    <a:pt x="117" y="193"/>
                    <a:pt x="111" y="183"/>
                  </a:cubicBezTo>
                  <a:cubicBezTo>
                    <a:pt x="100" y="167"/>
                    <a:pt x="89" y="142"/>
                    <a:pt x="85" y="122"/>
                  </a:cubicBezTo>
                  <a:cubicBezTo>
                    <a:pt x="82" y="112"/>
                    <a:pt x="81" y="103"/>
                    <a:pt x="80" y="95"/>
                  </a:cubicBezTo>
                  <a:cubicBezTo>
                    <a:pt x="106" y="91"/>
                    <a:pt x="127" y="75"/>
                    <a:pt x="140" y="53"/>
                  </a:cubicBezTo>
                  <a:cubicBezTo>
                    <a:pt x="152" y="74"/>
                    <a:pt x="173" y="90"/>
                    <a:pt x="199" y="95"/>
                  </a:cubicBezTo>
                  <a:cubicBezTo>
                    <a:pt x="198" y="103"/>
                    <a:pt x="197" y="112"/>
                    <a:pt x="194" y="122"/>
                  </a:cubicBezTo>
                  <a:cubicBezTo>
                    <a:pt x="190" y="142"/>
                    <a:pt x="179" y="167"/>
                    <a:pt x="168" y="183"/>
                  </a:cubicBezTo>
                  <a:cubicBezTo>
                    <a:pt x="162" y="193"/>
                    <a:pt x="165" y="210"/>
                    <a:pt x="167" y="220"/>
                  </a:cubicBezTo>
                  <a:cubicBezTo>
                    <a:pt x="170" y="230"/>
                    <a:pt x="177" y="253"/>
                    <a:pt x="193" y="262"/>
                  </a:cubicBezTo>
                  <a:cubicBezTo>
                    <a:pt x="201" y="266"/>
                    <a:pt x="212" y="267"/>
                    <a:pt x="224" y="268"/>
                  </a:cubicBezTo>
                  <a:cubicBezTo>
                    <a:pt x="237" y="270"/>
                    <a:pt x="252" y="271"/>
                    <a:pt x="262" y="277"/>
                  </a:cubicBezTo>
                  <a:cubicBezTo>
                    <a:pt x="264" y="278"/>
                    <a:pt x="266" y="278"/>
                    <a:pt x="267" y="278"/>
                  </a:cubicBezTo>
                  <a:cubicBezTo>
                    <a:pt x="271" y="278"/>
                    <a:pt x="275" y="276"/>
                    <a:pt x="277" y="273"/>
                  </a:cubicBezTo>
                  <a:cubicBezTo>
                    <a:pt x="279" y="267"/>
                    <a:pt x="278" y="261"/>
                    <a:pt x="273" y="258"/>
                  </a:cubicBezTo>
                  <a:close/>
                  <a:moveTo>
                    <a:pt x="93" y="194"/>
                  </a:moveTo>
                  <a:cubicBezTo>
                    <a:pt x="94" y="196"/>
                    <a:pt x="94" y="199"/>
                    <a:pt x="93" y="203"/>
                  </a:cubicBezTo>
                  <a:cubicBezTo>
                    <a:pt x="43" y="203"/>
                    <a:pt x="43" y="203"/>
                    <a:pt x="43" y="203"/>
                  </a:cubicBezTo>
                  <a:cubicBezTo>
                    <a:pt x="51" y="188"/>
                    <a:pt x="60" y="164"/>
                    <a:pt x="64" y="126"/>
                  </a:cubicBezTo>
                  <a:cubicBezTo>
                    <a:pt x="64" y="126"/>
                    <a:pt x="64" y="126"/>
                    <a:pt x="64" y="127"/>
                  </a:cubicBezTo>
                  <a:cubicBezTo>
                    <a:pt x="69" y="150"/>
                    <a:pt x="81" y="177"/>
                    <a:pt x="93" y="194"/>
                  </a:cubicBezTo>
                  <a:close/>
                  <a:moveTo>
                    <a:pt x="80" y="73"/>
                  </a:moveTo>
                  <a:cubicBezTo>
                    <a:pt x="82" y="60"/>
                    <a:pt x="86" y="49"/>
                    <a:pt x="93" y="40"/>
                  </a:cubicBezTo>
                  <a:cubicBezTo>
                    <a:pt x="99" y="33"/>
                    <a:pt x="107" y="29"/>
                    <a:pt x="114" y="26"/>
                  </a:cubicBezTo>
                  <a:cubicBezTo>
                    <a:pt x="119" y="25"/>
                    <a:pt x="124" y="24"/>
                    <a:pt x="128" y="23"/>
                  </a:cubicBezTo>
                  <a:cubicBezTo>
                    <a:pt x="123" y="48"/>
                    <a:pt x="104" y="67"/>
                    <a:pt x="80" y="73"/>
                  </a:cubicBezTo>
                  <a:close/>
                  <a:moveTo>
                    <a:pt x="151" y="23"/>
                  </a:moveTo>
                  <a:cubicBezTo>
                    <a:pt x="155" y="23"/>
                    <a:pt x="159" y="24"/>
                    <a:pt x="163" y="25"/>
                  </a:cubicBezTo>
                  <a:cubicBezTo>
                    <a:pt x="171" y="28"/>
                    <a:pt x="179" y="33"/>
                    <a:pt x="186" y="40"/>
                  </a:cubicBezTo>
                  <a:cubicBezTo>
                    <a:pt x="193" y="49"/>
                    <a:pt x="197" y="60"/>
                    <a:pt x="199" y="73"/>
                  </a:cubicBezTo>
                  <a:cubicBezTo>
                    <a:pt x="175" y="67"/>
                    <a:pt x="156" y="48"/>
                    <a:pt x="151" y="23"/>
                  </a:cubicBezTo>
                  <a:close/>
                  <a:moveTo>
                    <a:pt x="186" y="195"/>
                  </a:moveTo>
                  <a:cubicBezTo>
                    <a:pt x="198" y="177"/>
                    <a:pt x="210" y="150"/>
                    <a:pt x="215" y="127"/>
                  </a:cubicBezTo>
                  <a:cubicBezTo>
                    <a:pt x="215" y="126"/>
                    <a:pt x="215" y="125"/>
                    <a:pt x="216" y="125"/>
                  </a:cubicBezTo>
                  <a:cubicBezTo>
                    <a:pt x="219" y="163"/>
                    <a:pt x="228" y="188"/>
                    <a:pt x="237" y="203"/>
                  </a:cubicBezTo>
                  <a:cubicBezTo>
                    <a:pt x="186" y="203"/>
                    <a:pt x="186" y="203"/>
                    <a:pt x="186" y="203"/>
                  </a:cubicBezTo>
                  <a:cubicBezTo>
                    <a:pt x="185" y="200"/>
                    <a:pt x="185" y="196"/>
                    <a:pt x="186" y="195"/>
                  </a:cubicBezTo>
                  <a:close/>
                </a:path>
              </a:pathLst>
            </a:custGeom>
            <a:solidFill>
              <a:srgbClr val="02645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pPr defTabSz="612305"/>
              <a:endParaRPr lang="en-US" sz="750" dirty="0">
                <a:solidFill>
                  <a:prstClr val="black"/>
                </a:solidFill>
                <a:latin typeface="Calibri Light"/>
              </a:endParaRPr>
            </a:p>
          </p:txBody>
        </p:sp>
        <p:pic>
          <p:nvPicPr>
            <p:cNvPr id="286" name="Picture 285">
              <a:extLst>
                <a:ext uri="{FF2B5EF4-FFF2-40B4-BE49-F238E27FC236}">
                  <a16:creationId xmlns:a16="http://schemas.microsoft.com/office/drawing/2014/main" id="{826EF06D-39FC-4FA2-8139-09D4917D62C9}"/>
                </a:ext>
              </a:extLst>
            </p:cNvPr>
            <p:cNvPicPr>
              <a:picLocks noChangeAspect="1"/>
            </p:cNvPicPr>
            <p:nvPr/>
          </p:nvPicPr>
          <p:blipFill rotWithShape="1">
            <a:blip r:embed="rId9">
              <a:duotone>
                <a:prstClr val="black"/>
                <a:schemeClr val="accent5">
                  <a:tint val="45000"/>
                  <a:satMod val="400000"/>
                </a:schemeClr>
              </a:duotone>
            </a:blip>
            <a:srcRect r="33381"/>
            <a:stretch/>
          </p:blipFill>
          <p:spPr>
            <a:xfrm>
              <a:off x="7560436" y="1102396"/>
              <a:ext cx="159907" cy="240030"/>
            </a:xfrm>
            <a:prstGeom prst="rect">
              <a:avLst/>
            </a:prstGeom>
          </p:spPr>
        </p:pic>
      </p:grpSp>
      <p:sp>
        <p:nvSpPr>
          <p:cNvPr id="288" name="Rectangle 37">
            <a:extLst>
              <a:ext uri="{FF2B5EF4-FFF2-40B4-BE49-F238E27FC236}">
                <a16:creationId xmlns:a16="http://schemas.microsoft.com/office/drawing/2014/main" id="{1B6A8814-1480-43D4-B661-E4F063F940BD}"/>
              </a:ext>
            </a:extLst>
          </p:cNvPr>
          <p:cNvSpPr/>
          <p:nvPr/>
        </p:nvSpPr>
        <p:spPr>
          <a:xfrm>
            <a:off x="8205188" y="1089662"/>
            <a:ext cx="2551613" cy="507831"/>
          </a:xfrm>
          <a:prstGeom prst="rect">
            <a:avLst/>
          </a:prstGeom>
        </p:spPr>
        <p:txBody>
          <a:bodyPr wrap="square" lIns="0" tIns="0" rIns="0" bIns="0">
            <a:spAutoFit/>
          </a:bodyPr>
          <a:lstStyle/>
          <a:p>
            <a:pPr defTabSz="612305"/>
            <a:r>
              <a:rPr lang="en-US" sz="1100" dirty="0">
                <a:solidFill>
                  <a:prstClr val="black"/>
                </a:solidFill>
                <a:latin typeface="Open Sans" panose="020B0606030504020204" pitchFamily="34" charset="0"/>
                <a:ea typeface="Open Sans" panose="020B0606030504020204" pitchFamily="34" charset="0"/>
                <a:cs typeface="Open Sans" panose="020B0606030504020204" pitchFamily="34" charset="0"/>
              </a:rPr>
              <a:t>                          Women surveyed have seen positive change in the industry's attitude toward female employees</a:t>
            </a:r>
          </a:p>
        </p:txBody>
      </p:sp>
      <p:sp>
        <p:nvSpPr>
          <p:cNvPr id="302" name="Freeform 806">
            <a:extLst>
              <a:ext uri="{FF2B5EF4-FFF2-40B4-BE49-F238E27FC236}">
                <a16:creationId xmlns:a16="http://schemas.microsoft.com/office/drawing/2014/main" id="{F8B4DF60-6FF4-48C5-8885-46040A59CBBE}"/>
              </a:ext>
            </a:extLst>
          </p:cNvPr>
          <p:cNvSpPr>
            <a:spLocks noChangeAspect="1" noEditPoints="1"/>
          </p:cNvSpPr>
          <p:nvPr/>
        </p:nvSpPr>
        <p:spPr bwMode="auto">
          <a:xfrm>
            <a:off x="7357717" y="2106822"/>
            <a:ext cx="604745" cy="604745"/>
          </a:xfrm>
          <a:custGeom>
            <a:avLst/>
            <a:gdLst>
              <a:gd name="T0" fmla="*/ 275 w 512"/>
              <a:gd name="T1" fmla="*/ 288 h 512"/>
              <a:gd name="T2" fmla="*/ 254 w 512"/>
              <a:gd name="T3" fmla="*/ 202 h 512"/>
              <a:gd name="T4" fmla="*/ 256 w 512"/>
              <a:gd name="T5" fmla="*/ 138 h 512"/>
              <a:gd name="T6" fmla="*/ 256 w 512"/>
              <a:gd name="T7" fmla="*/ 117 h 512"/>
              <a:gd name="T8" fmla="*/ 256 w 512"/>
              <a:gd name="T9" fmla="*/ 138 h 512"/>
              <a:gd name="T10" fmla="*/ 160 w 512"/>
              <a:gd name="T11" fmla="*/ 128 h 512"/>
              <a:gd name="T12" fmla="*/ 138 w 512"/>
              <a:gd name="T13" fmla="*/ 128 h 512"/>
              <a:gd name="T14" fmla="*/ 147 w 512"/>
              <a:gd name="T15" fmla="*/ 202 h 512"/>
              <a:gd name="T16" fmla="*/ 168 w 512"/>
              <a:gd name="T17" fmla="*/ 288 h 512"/>
              <a:gd name="T18" fmla="*/ 147 w 512"/>
              <a:gd name="T19" fmla="*/ 202 h 512"/>
              <a:gd name="T20" fmla="*/ 384 w 512"/>
              <a:gd name="T21" fmla="*/ 266 h 512"/>
              <a:gd name="T22" fmla="*/ 341 w 512"/>
              <a:gd name="T23" fmla="*/ 202 h 512"/>
              <a:gd name="T24" fmla="*/ 362 w 512"/>
              <a:gd name="T25" fmla="*/ 138 h 512"/>
              <a:gd name="T26" fmla="*/ 362 w 512"/>
              <a:gd name="T27" fmla="*/ 117 h 512"/>
              <a:gd name="T28" fmla="*/ 362 w 512"/>
              <a:gd name="T29" fmla="*/ 138 h 512"/>
              <a:gd name="T30" fmla="*/ 256 w 512"/>
              <a:gd name="T31" fmla="*/ 512 h 512"/>
              <a:gd name="T32" fmla="*/ 256 w 512"/>
              <a:gd name="T33" fmla="*/ 0 h 512"/>
              <a:gd name="T34" fmla="*/ 330 w 512"/>
              <a:gd name="T35" fmla="*/ 128 h 512"/>
              <a:gd name="T36" fmla="*/ 394 w 512"/>
              <a:gd name="T37" fmla="*/ 128 h 512"/>
              <a:gd name="T38" fmla="*/ 330 w 512"/>
              <a:gd name="T39" fmla="*/ 128 h 512"/>
              <a:gd name="T40" fmla="*/ 256 w 512"/>
              <a:gd name="T41" fmla="*/ 160 h 512"/>
              <a:gd name="T42" fmla="*/ 256 w 512"/>
              <a:gd name="T43" fmla="*/ 96 h 512"/>
              <a:gd name="T44" fmla="*/ 117 w 512"/>
              <a:gd name="T45" fmla="*/ 128 h 512"/>
              <a:gd name="T46" fmla="*/ 181 w 512"/>
              <a:gd name="T47" fmla="*/ 128 h 512"/>
              <a:gd name="T48" fmla="*/ 117 w 512"/>
              <a:gd name="T49" fmla="*/ 128 h 512"/>
              <a:gd name="T50" fmla="*/ 170 w 512"/>
              <a:gd name="T51" fmla="*/ 190 h 512"/>
              <a:gd name="T52" fmla="*/ 138 w 512"/>
              <a:gd name="T53" fmla="*/ 181 h 512"/>
              <a:gd name="T54" fmla="*/ 107 w 512"/>
              <a:gd name="T55" fmla="*/ 296 h 512"/>
              <a:gd name="T56" fmla="*/ 117 w 512"/>
              <a:gd name="T57" fmla="*/ 309 h 512"/>
              <a:gd name="T58" fmla="*/ 128 w 512"/>
              <a:gd name="T59" fmla="*/ 394 h 512"/>
              <a:gd name="T60" fmla="*/ 138 w 512"/>
              <a:gd name="T61" fmla="*/ 309 h 512"/>
              <a:gd name="T62" fmla="*/ 160 w 512"/>
              <a:gd name="T63" fmla="*/ 384 h 512"/>
              <a:gd name="T64" fmla="*/ 181 w 512"/>
              <a:gd name="T65" fmla="*/ 384 h 512"/>
              <a:gd name="T66" fmla="*/ 189 w 512"/>
              <a:gd name="T67" fmla="*/ 305 h 512"/>
              <a:gd name="T68" fmla="*/ 298 w 512"/>
              <a:gd name="T69" fmla="*/ 296 h 512"/>
              <a:gd name="T70" fmla="*/ 266 w 512"/>
              <a:gd name="T71" fmla="*/ 181 h 512"/>
              <a:gd name="T72" fmla="*/ 235 w 512"/>
              <a:gd name="T73" fmla="*/ 190 h 512"/>
              <a:gd name="T74" fmla="*/ 215 w 512"/>
              <a:gd name="T75" fmla="*/ 305 h 512"/>
              <a:gd name="T76" fmla="*/ 224 w 512"/>
              <a:gd name="T77" fmla="*/ 384 h 512"/>
              <a:gd name="T78" fmla="*/ 245 w 512"/>
              <a:gd name="T79" fmla="*/ 384 h 512"/>
              <a:gd name="T80" fmla="*/ 266 w 512"/>
              <a:gd name="T81" fmla="*/ 309 h 512"/>
              <a:gd name="T82" fmla="*/ 277 w 512"/>
              <a:gd name="T83" fmla="*/ 394 h 512"/>
              <a:gd name="T84" fmla="*/ 288 w 512"/>
              <a:gd name="T85" fmla="*/ 309 h 512"/>
              <a:gd name="T86" fmla="*/ 298 w 512"/>
              <a:gd name="T87" fmla="*/ 296 h 512"/>
              <a:gd name="T88" fmla="*/ 394 w 512"/>
              <a:gd name="T89" fmla="*/ 181 h 512"/>
              <a:gd name="T90" fmla="*/ 320 w 512"/>
              <a:gd name="T91" fmla="*/ 192 h 512"/>
              <a:gd name="T92" fmla="*/ 330 w 512"/>
              <a:gd name="T93" fmla="*/ 288 h 512"/>
              <a:gd name="T94" fmla="*/ 341 w 512"/>
              <a:gd name="T95" fmla="*/ 394 h 512"/>
              <a:gd name="T96" fmla="*/ 352 w 512"/>
              <a:gd name="T97" fmla="*/ 288 h 512"/>
              <a:gd name="T98" fmla="*/ 373 w 512"/>
              <a:gd name="T99" fmla="*/ 384 h 512"/>
              <a:gd name="T100" fmla="*/ 394 w 512"/>
              <a:gd name="T101" fmla="*/ 384 h 512"/>
              <a:gd name="T102" fmla="*/ 405 w 512"/>
              <a:gd name="T103" fmla="*/ 27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258" y="202"/>
                </a:moveTo>
                <a:cubicBezTo>
                  <a:pt x="275" y="288"/>
                  <a:pt x="275" y="288"/>
                  <a:pt x="275" y="288"/>
                </a:cubicBezTo>
                <a:cubicBezTo>
                  <a:pt x="237" y="288"/>
                  <a:pt x="237" y="288"/>
                  <a:pt x="237" y="288"/>
                </a:cubicBezTo>
                <a:cubicBezTo>
                  <a:pt x="254" y="202"/>
                  <a:pt x="254" y="202"/>
                  <a:pt x="254" y="202"/>
                </a:cubicBezTo>
                <a:lnTo>
                  <a:pt x="258" y="202"/>
                </a:lnTo>
                <a:close/>
                <a:moveTo>
                  <a:pt x="256" y="138"/>
                </a:moveTo>
                <a:cubicBezTo>
                  <a:pt x="262" y="138"/>
                  <a:pt x="266" y="134"/>
                  <a:pt x="266" y="128"/>
                </a:cubicBezTo>
                <a:cubicBezTo>
                  <a:pt x="266" y="122"/>
                  <a:pt x="262" y="117"/>
                  <a:pt x="256" y="117"/>
                </a:cubicBezTo>
                <a:cubicBezTo>
                  <a:pt x="250" y="117"/>
                  <a:pt x="245" y="122"/>
                  <a:pt x="245" y="128"/>
                </a:cubicBezTo>
                <a:cubicBezTo>
                  <a:pt x="245" y="134"/>
                  <a:pt x="250" y="138"/>
                  <a:pt x="256" y="138"/>
                </a:cubicBezTo>
                <a:close/>
                <a:moveTo>
                  <a:pt x="149" y="138"/>
                </a:moveTo>
                <a:cubicBezTo>
                  <a:pt x="155" y="138"/>
                  <a:pt x="160" y="134"/>
                  <a:pt x="160" y="128"/>
                </a:cubicBezTo>
                <a:cubicBezTo>
                  <a:pt x="160" y="122"/>
                  <a:pt x="155" y="117"/>
                  <a:pt x="149" y="117"/>
                </a:cubicBezTo>
                <a:cubicBezTo>
                  <a:pt x="143" y="117"/>
                  <a:pt x="138" y="122"/>
                  <a:pt x="138" y="128"/>
                </a:cubicBezTo>
                <a:cubicBezTo>
                  <a:pt x="138" y="134"/>
                  <a:pt x="143" y="138"/>
                  <a:pt x="149" y="138"/>
                </a:cubicBezTo>
                <a:close/>
                <a:moveTo>
                  <a:pt x="147" y="202"/>
                </a:moveTo>
                <a:cubicBezTo>
                  <a:pt x="130" y="288"/>
                  <a:pt x="130" y="288"/>
                  <a:pt x="130" y="288"/>
                </a:cubicBezTo>
                <a:cubicBezTo>
                  <a:pt x="168" y="288"/>
                  <a:pt x="168" y="288"/>
                  <a:pt x="168" y="288"/>
                </a:cubicBezTo>
                <a:cubicBezTo>
                  <a:pt x="151" y="202"/>
                  <a:pt x="151" y="202"/>
                  <a:pt x="151" y="202"/>
                </a:cubicBezTo>
                <a:lnTo>
                  <a:pt x="147" y="202"/>
                </a:lnTo>
                <a:close/>
                <a:moveTo>
                  <a:pt x="341" y="266"/>
                </a:moveTo>
                <a:cubicBezTo>
                  <a:pt x="384" y="266"/>
                  <a:pt x="384" y="266"/>
                  <a:pt x="384" y="266"/>
                </a:cubicBezTo>
                <a:cubicBezTo>
                  <a:pt x="384" y="202"/>
                  <a:pt x="384" y="202"/>
                  <a:pt x="384" y="202"/>
                </a:cubicBezTo>
                <a:cubicBezTo>
                  <a:pt x="341" y="202"/>
                  <a:pt x="341" y="202"/>
                  <a:pt x="341" y="202"/>
                </a:cubicBezTo>
                <a:lnTo>
                  <a:pt x="341" y="266"/>
                </a:lnTo>
                <a:close/>
                <a:moveTo>
                  <a:pt x="362" y="138"/>
                </a:moveTo>
                <a:cubicBezTo>
                  <a:pt x="368" y="138"/>
                  <a:pt x="373" y="134"/>
                  <a:pt x="373" y="128"/>
                </a:cubicBezTo>
                <a:cubicBezTo>
                  <a:pt x="373" y="122"/>
                  <a:pt x="368" y="117"/>
                  <a:pt x="362" y="117"/>
                </a:cubicBezTo>
                <a:cubicBezTo>
                  <a:pt x="356" y="117"/>
                  <a:pt x="352" y="122"/>
                  <a:pt x="352" y="128"/>
                </a:cubicBezTo>
                <a:cubicBezTo>
                  <a:pt x="352" y="134"/>
                  <a:pt x="356" y="138"/>
                  <a:pt x="362" y="138"/>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30" y="128"/>
                </a:moveTo>
                <a:cubicBezTo>
                  <a:pt x="330" y="145"/>
                  <a:pt x="345" y="160"/>
                  <a:pt x="362" y="160"/>
                </a:cubicBezTo>
                <a:cubicBezTo>
                  <a:pt x="380" y="160"/>
                  <a:pt x="394" y="145"/>
                  <a:pt x="394" y="128"/>
                </a:cubicBezTo>
                <a:cubicBezTo>
                  <a:pt x="394" y="110"/>
                  <a:pt x="380" y="96"/>
                  <a:pt x="362" y="96"/>
                </a:cubicBezTo>
                <a:cubicBezTo>
                  <a:pt x="345" y="96"/>
                  <a:pt x="330" y="110"/>
                  <a:pt x="330" y="128"/>
                </a:cubicBezTo>
                <a:close/>
                <a:moveTo>
                  <a:pt x="224" y="128"/>
                </a:moveTo>
                <a:cubicBezTo>
                  <a:pt x="224" y="145"/>
                  <a:pt x="238" y="160"/>
                  <a:pt x="256" y="160"/>
                </a:cubicBezTo>
                <a:cubicBezTo>
                  <a:pt x="273" y="160"/>
                  <a:pt x="288" y="145"/>
                  <a:pt x="288" y="128"/>
                </a:cubicBezTo>
                <a:cubicBezTo>
                  <a:pt x="288" y="110"/>
                  <a:pt x="273" y="96"/>
                  <a:pt x="256" y="96"/>
                </a:cubicBezTo>
                <a:cubicBezTo>
                  <a:pt x="238" y="96"/>
                  <a:pt x="224" y="110"/>
                  <a:pt x="224" y="128"/>
                </a:cubicBezTo>
                <a:close/>
                <a:moveTo>
                  <a:pt x="117" y="128"/>
                </a:moveTo>
                <a:cubicBezTo>
                  <a:pt x="117" y="145"/>
                  <a:pt x="131" y="160"/>
                  <a:pt x="149" y="160"/>
                </a:cubicBezTo>
                <a:cubicBezTo>
                  <a:pt x="167" y="160"/>
                  <a:pt x="181" y="145"/>
                  <a:pt x="181" y="128"/>
                </a:cubicBezTo>
                <a:cubicBezTo>
                  <a:pt x="181" y="110"/>
                  <a:pt x="167" y="96"/>
                  <a:pt x="149" y="96"/>
                </a:cubicBezTo>
                <a:cubicBezTo>
                  <a:pt x="131" y="96"/>
                  <a:pt x="117" y="110"/>
                  <a:pt x="117" y="128"/>
                </a:cubicBezTo>
                <a:close/>
                <a:moveTo>
                  <a:pt x="191" y="296"/>
                </a:moveTo>
                <a:cubicBezTo>
                  <a:pt x="170" y="190"/>
                  <a:pt x="170" y="190"/>
                  <a:pt x="170" y="190"/>
                </a:cubicBezTo>
                <a:cubicBezTo>
                  <a:pt x="169" y="185"/>
                  <a:pt x="165" y="181"/>
                  <a:pt x="160" y="181"/>
                </a:cubicBezTo>
                <a:cubicBezTo>
                  <a:pt x="138" y="181"/>
                  <a:pt x="138" y="181"/>
                  <a:pt x="138" y="181"/>
                </a:cubicBezTo>
                <a:cubicBezTo>
                  <a:pt x="133" y="181"/>
                  <a:pt x="129" y="185"/>
                  <a:pt x="128" y="190"/>
                </a:cubicBezTo>
                <a:cubicBezTo>
                  <a:pt x="107" y="296"/>
                  <a:pt x="107" y="296"/>
                  <a:pt x="107" y="296"/>
                </a:cubicBezTo>
                <a:cubicBezTo>
                  <a:pt x="106" y="299"/>
                  <a:pt x="107" y="303"/>
                  <a:pt x="109" y="305"/>
                </a:cubicBezTo>
                <a:cubicBezTo>
                  <a:pt x="111" y="308"/>
                  <a:pt x="114" y="309"/>
                  <a:pt x="117" y="309"/>
                </a:cubicBezTo>
                <a:cubicBezTo>
                  <a:pt x="117" y="384"/>
                  <a:pt x="117" y="384"/>
                  <a:pt x="117" y="384"/>
                </a:cubicBezTo>
                <a:cubicBezTo>
                  <a:pt x="117" y="390"/>
                  <a:pt x="122" y="394"/>
                  <a:pt x="128" y="394"/>
                </a:cubicBezTo>
                <a:cubicBezTo>
                  <a:pt x="134" y="394"/>
                  <a:pt x="138" y="390"/>
                  <a:pt x="138" y="384"/>
                </a:cubicBezTo>
                <a:cubicBezTo>
                  <a:pt x="138" y="309"/>
                  <a:pt x="138" y="309"/>
                  <a:pt x="138" y="309"/>
                </a:cubicBezTo>
                <a:cubicBezTo>
                  <a:pt x="160" y="309"/>
                  <a:pt x="160" y="309"/>
                  <a:pt x="160" y="309"/>
                </a:cubicBezTo>
                <a:cubicBezTo>
                  <a:pt x="160" y="384"/>
                  <a:pt x="160" y="384"/>
                  <a:pt x="160" y="384"/>
                </a:cubicBezTo>
                <a:cubicBezTo>
                  <a:pt x="160" y="390"/>
                  <a:pt x="164" y="394"/>
                  <a:pt x="170" y="394"/>
                </a:cubicBezTo>
                <a:cubicBezTo>
                  <a:pt x="176" y="394"/>
                  <a:pt x="181" y="390"/>
                  <a:pt x="181" y="384"/>
                </a:cubicBezTo>
                <a:cubicBezTo>
                  <a:pt x="181" y="309"/>
                  <a:pt x="181" y="309"/>
                  <a:pt x="181" y="309"/>
                </a:cubicBezTo>
                <a:cubicBezTo>
                  <a:pt x="184" y="309"/>
                  <a:pt x="187" y="308"/>
                  <a:pt x="189" y="305"/>
                </a:cubicBezTo>
                <a:cubicBezTo>
                  <a:pt x="191" y="303"/>
                  <a:pt x="192" y="299"/>
                  <a:pt x="191" y="296"/>
                </a:cubicBezTo>
                <a:close/>
                <a:moveTo>
                  <a:pt x="298" y="296"/>
                </a:moveTo>
                <a:cubicBezTo>
                  <a:pt x="277" y="190"/>
                  <a:pt x="277" y="190"/>
                  <a:pt x="277" y="190"/>
                </a:cubicBezTo>
                <a:cubicBezTo>
                  <a:pt x="276" y="185"/>
                  <a:pt x="271" y="181"/>
                  <a:pt x="266" y="181"/>
                </a:cubicBezTo>
                <a:cubicBezTo>
                  <a:pt x="245" y="181"/>
                  <a:pt x="245" y="181"/>
                  <a:pt x="245" y="181"/>
                </a:cubicBezTo>
                <a:cubicBezTo>
                  <a:pt x="240" y="181"/>
                  <a:pt x="236" y="185"/>
                  <a:pt x="235" y="190"/>
                </a:cubicBezTo>
                <a:cubicBezTo>
                  <a:pt x="213" y="296"/>
                  <a:pt x="213" y="296"/>
                  <a:pt x="213" y="296"/>
                </a:cubicBezTo>
                <a:cubicBezTo>
                  <a:pt x="213" y="299"/>
                  <a:pt x="213" y="303"/>
                  <a:pt x="215" y="305"/>
                </a:cubicBezTo>
                <a:cubicBezTo>
                  <a:pt x="217" y="308"/>
                  <a:pt x="220" y="309"/>
                  <a:pt x="224" y="309"/>
                </a:cubicBezTo>
                <a:cubicBezTo>
                  <a:pt x="224" y="384"/>
                  <a:pt x="224" y="384"/>
                  <a:pt x="224" y="384"/>
                </a:cubicBezTo>
                <a:cubicBezTo>
                  <a:pt x="224" y="390"/>
                  <a:pt x="228" y="394"/>
                  <a:pt x="234" y="394"/>
                </a:cubicBezTo>
                <a:cubicBezTo>
                  <a:pt x="240" y="394"/>
                  <a:pt x="245" y="390"/>
                  <a:pt x="245" y="384"/>
                </a:cubicBezTo>
                <a:cubicBezTo>
                  <a:pt x="245" y="309"/>
                  <a:pt x="245" y="309"/>
                  <a:pt x="245" y="309"/>
                </a:cubicBezTo>
                <a:cubicBezTo>
                  <a:pt x="266" y="309"/>
                  <a:pt x="266" y="309"/>
                  <a:pt x="266" y="309"/>
                </a:cubicBezTo>
                <a:cubicBezTo>
                  <a:pt x="266" y="384"/>
                  <a:pt x="266" y="384"/>
                  <a:pt x="266" y="384"/>
                </a:cubicBezTo>
                <a:cubicBezTo>
                  <a:pt x="266" y="390"/>
                  <a:pt x="271" y="394"/>
                  <a:pt x="277" y="394"/>
                </a:cubicBezTo>
                <a:cubicBezTo>
                  <a:pt x="283" y="394"/>
                  <a:pt x="288" y="390"/>
                  <a:pt x="288" y="384"/>
                </a:cubicBezTo>
                <a:cubicBezTo>
                  <a:pt x="288" y="309"/>
                  <a:pt x="288" y="309"/>
                  <a:pt x="288" y="309"/>
                </a:cubicBezTo>
                <a:cubicBezTo>
                  <a:pt x="291" y="309"/>
                  <a:pt x="294" y="308"/>
                  <a:pt x="296" y="305"/>
                </a:cubicBezTo>
                <a:cubicBezTo>
                  <a:pt x="298" y="303"/>
                  <a:pt x="299" y="299"/>
                  <a:pt x="298" y="296"/>
                </a:cubicBezTo>
                <a:close/>
                <a:moveTo>
                  <a:pt x="405" y="192"/>
                </a:moveTo>
                <a:cubicBezTo>
                  <a:pt x="405" y="186"/>
                  <a:pt x="400" y="181"/>
                  <a:pt x="394" y="181"/>
                </a:cubicBezTo>
                <a:cubicBezTo>
                  <a:pt x="330" y="181"/>
                  <a:pt x="330" y="181"/>
                  <a:pt x="330" y="181"/>
                </a:cubicBezTo>
                <a:cubicBezTo>
                  <a:pt x="324" y="181"/>
                  <a:pt x="320" y="186"/>
                  <a:pt x="320" y="192"/>
                </a:cubicBezTo>
                <a:cubicBezTo>
                  <a:pt x="320" y="277"/>
                  <a:pt x="320" y="277"/>
                  <a:pt x="320" y="277"/>
                </a:cubicBezTo>
                <a:cubicBezTo>
                  <a:pt x="320" y="283"/>
                  <a:pt x="324" y="288"/>
                  <a:pt x="330" y="288"/>
                </a:cubicBezTo>
                <a:cubicBezTo>
                  <a:pt x="330" y="384"/>
                  <a:pt x="330" y="384"/>
                  <a:pt x="330" y="384"/>
                </a:cubicBezTo>
                <a:cubicBezTo>
                  <a:pt x="330" y="390"/>
                  <a:pt x="335" y="394"/>
                  <a:pt x="341" y="394"/>
                </a:cubicBezTo>
                <a:cubicBezTo>
                  <a:pt x="347" y="394"/>
                  <a:pt x="352" y="390"/>
                  <a:pt x="352" y="384"/>
                </a:cubicBezTo>
                <a:cubicBezTo>
                  <a:pt x="352" y="288"/>
                  <a:pt x="352" y="288"/>
                  <a:pt x="352" y="288"/>
                </a:cubicBezTo>
                <a:cubicBezTo>
                  <a:pt x="373" y="288"/>
                  <a:pt x="373" y="288"/>
                  <a:pt x="373" y="288"/>
                </a:cubicBezTo>
                <a:cubicBezTo>
                  <a:pt x="373" y="384"/>
                  <a:pt x="373" y="384"/>
                  <a:pt x="373" y="384"/>
                </a:cubicBezTo>
                <a:cubicBezTo>
                  <a:pt x="373" y="390"/>
                  <a:pt x="378" y="394"/>
                  <a:pt x="384" y="394"/>
                </a:cubicBezTo>
                <a:cubicBezTo>
                  <a:pt x="390" y="394"/>
                  <a:pt x="394" y="390"/>
                  <a:pt x="394" y="384"/>
                </a:cubicBezTo>
                <a:cubicBezTo>
                  <a:pt x="394" y="288"/>
                  <a:pt x="394" y="288"/>
                  <a:pt x="394" y="288"/>
                </a:cubicBezTo>
                <a:cubicBezTo>
                  <a:pt x="400" y="288"/>
                  <a:pt x="405" y="283"/>
                  <a:pt x="405" y="277"/>
                </a:cubicBezTo>
                <a:lnTo>
                  <a:pt x="405" y="192"/>
                </a:lnTo>
                <a:close/>
              </a:path>
            </a:pathLst>
          </a:custGeom>
          <a:solidFill>
            <a:srgbClr val="94F2FD"/>
          </a:solidFill>
          <a:ln>
            <a:noFill/>
          </a:ln>
        </p:spPr>
        <p:txBody>
          <a:bodyPr vert="horz" wrap="square" lIns="57150" tIns="28575" rIns="57150" bIns="28575" numCol="1" anchor="t" anchorCtr="0" compatLnSpc="1">
            <a:prstTxWarp prst="textNoShape">
              <a:avLst/>
            </a:prstTxWarp>
          </a:bodyPr>
          <a:lstStyle/>
          <a:p>
            <a:pPr marL="0" marR="0" lvl="0" indent="0" defTabSz="612305" eaLnBrk="1" fontAlgn="auto" latinLnBrk="0" hangingPunct="1">
              <a:lnSpc>
                <a:spcPct val="100000"/>
              </a:lnSpc>
              <a:spcBef>
                <a:spcPts val="0"/>
              </a:spcBef>
              <a:spcAft>
                <a:spcPts val="0"/>
              </a:spcAft>
              <a:buClrTx/>
              <a:buSzTx/>
              <a:buFontTx/>
              <a:buNone/>
              <a:tabLst/>
              <a:defRPr/>
            </a:pPr>
            <a:endParaRPr kumimoji="0" lang="en-GB" sz="1206" b="0" i="0" u="none" strike="noStrike" kern="0" cap="none" spc="0" normalizeH="0" baseline="0" noProof="0" dirty="0">
              <a:ln>
                <a:noFill/>
              </a:ln>
              <a:solidFill>
                <a:prstClr val="black"/>
              </a:solidFill>
              <a:effectLst/>
              <a:uLnTx/>
              <a:uFillTx/>
              <a:cs typeface="Calibri" panose="020F0502020204030204" pitchFamily="34" charset="0"/>
            </a:endParaRPr>
          </a:p>
        </p:txBody>
      </p:sp>
      <p:grpSp>
        <p:nvGrpSpPr>
          <p:cNvPr id="303" name="Group 836">
            <a:extLst>
              <a:ext uri="{FF2B5EF4-FFF2-40B4-BE49-F238E27FC236}">
                <a16:creationId xmlns:a16="http://schemas.microsoft.com/office/drawing/2014/main" id="{8366C6F1-CBBF-4094-BD20-3C6AF16D1364}"/>
              </a:ext>
            </a:extLst>
          </p:cNvPr>
          <p:cNvGrpSpPr>
            <a:grpSpLocks noChangeAspect="1"/>
          </p:cNvGrpSpPr>
          <p:nvPr/>
        </p:nvGrpSpPr>
        <p:grpSpPr bwMode="auto">
          <a:xfrm>
            <a:off x="6632202" y="2049442"/>
            <a:ext cx="659722" cy="659722"/>
            <a:chOff x="4676" y="3030"/>
            <a:chExt cx="340" cy="340"/>
          </a:xfrm>
          <a:solidFill>
            <a:srgbClr val="00A6BA"/>
          </a:solidFill>
        </p:grpSpPr>
        <p:sp>
          <p:nvSpPr>
            <p:cNvPr id="304" name="Oval 837">
              <a:extLst>
                <a:ext uri="{FF2B5EF4-FFF2-40B4-BE49-F238E27FC236}">
                  <a16:creationId xmlns:a16="http://schemas.microsoft.com/office/drawing/2014/main" id="{9BEEACCD-1CCC-4BF3-A60D-ECB04FCA753C}"/>
                </a:ext>
              </a:extLst>
            </p:cNvPr>
            <p:cNvSpPr>
              <a:spLocks noChangeArrowheads="1"/>
            </p:cNvSpPr>
            <p:nvPr/>
          </p:nvSpPr>
          <p:spPr bwMode="auto">
            <a:xfrm>
              <a:off x="4888" y="3108"/>
              <a:ext cx="14" cy="14"/>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pPr marL="0" marR="0" lvl="0" indent="0" defTabSz="612305" eaLnBrk="1" fontAlgn="auto" latinLnBrk="0" hangingPunct="1">
                <a:lnSpc>
                  <a:spcPct val="100000"/>
                </a:lnSpc>
                <a:spcBef>
                  <a:spcPts val="0"/>
                </a:spcBef>
                <a:spcAft>
                  <a:spcPts val="0"/>
                </a:spcAft>
                <a:buClrTx/>
                <a:buSzTx/>
                <a:buFontTx/>
                <a:buNone/>
                <a:tabLst/>
                <a:defRPr/>
              </a:pPr>
              <a:endParaRPr kumimoji="0" lang="en-GB" sz="1206" b="0" i="0" u="none" strike="noStrike" kern="0" cap="none" spc="0" normalizeH="0" baseline="0" noProof="0" dirty="0">
                <a:ln>
                  <a:noFill/>
                </a:ln>
                <a:solidFill>
                  <a:prstClr val="black"/>
                </a:solidFill>
                <a:effectLst/>
                <a:uLnTx/>
                <a:uFillTx/>
                <a:cs typeface="Calibri" panose="020F0502020204030204" pitchFamily="34" charset="0"/>
              </a:endParaRPr>
            </a:p>
          </p:txBody>
        </p:sp>
        <p:sp>
          <p:nvSpPr>
            <p:cNvPr id="305" name="Oval 838">
              <a:extLst>
                <a:ext uri="{FF2B5EF4-FFF2-40B4-BE49-F238E27FC236}">
                  <a16:creationId xmlns:a16="http://schemas.microsoft.com/office/drawing/2014/main" id="{3E8226BA-E0C5-4B1B-8E33-001E90A6B7E4}"/>
                </a:ext>
              </a:extLst>
            </p:cNvPr>
            <p:cNvSpPr>
              <a:spLocks noChangeArrowheads="1"/>
            </p:cNvSpPr>
            <p:nvPr/>
          </p:nvSpPr>
          <p:spPr bwMode="auto">
            <a:xfrm>
              <a:off x="4789" y="3108"/>
              <a:ext cx="14" cy="14"/>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pPr marL="0" marR="0" lvl="0" indent="0" defTabSz="612305" eaLnBrk="1" fontAlgn="auto" latinLnBrk="0" hangingPunct="1">
                <a:lnSpc>
                  <a:spcPct val="100000"/>
                </a:lnSpc>
                <a:spcBef>
                  <a:spcPts val="0"/>
                </a:spcBef>
                <a:spcAft>
                  <a:spcPts val="0"/>
                </a:spcAft>
                <a:buClrTx/>
                <a:buSzTx/>
                <a:buFontTx/>
                <a:buNone/>
                <a:tabLst/>
                <a:defRPr/>
              </a:pPr>
              <a:endParaRPr kumimoji="0" lang="en-GB" sz="1206" b="0" i="0" u="none" strike="noStrike" kern="0" cap="none" spc="0" normalizeH="0" baseline="0" noProof="0" dirty="0">
                <a:ln>
                  <a:noFill/>
                </a:ln>
                <a:solidFill>
                  <a:prstClr val="black"/>
                </a:solidFill>
                <a:effectLst/>
                <a:uLnTx/>
                <a:uFillTx/>
                <a:cs typeface="Calibri" panose="020F0502020204030204" pitchFamily="34" charset="0"/>
              </a:endParaRPr>
            </a:p>
          </p:txBody>
        </p:sp>
        <p:sp>
          <p:nvSpPr>
            <p:cNvPr id="306" name="Freeform 839">
              <a:extLst>
                <a:ext uri="{FF2B5EF4-FFF2-40B4-BE49-F238E27FC236}">
                  <a16:creationId xmlns:a16="http://schemas.microsoft.com/office/drawing/2014/main" id="{F1218627-FB9C-45D8-8DFF-606E7D2C39F7}"/>
                </a:ext>
              </a:extLst>
            </p:cNvPr>
            <p:cNvSpPr>
              <a:spLocks/>
            </p:cNvSpPr>
            <p:nvPr/>
          </p:nvSpPr>
          <p:spPr bwMode="auto">
            <a:xfrm>
              <a:off x="4876" y="3164"/>
              <a:ext cx="38" cy="71"/>
            </a:xfrm>
            <a:custGeom>
              <a:avLst/>
              <a:gdLst>
                <a:gd name="T0" fmla="*/ 18 w 38"/>
                <a:gd name="T1" fmla="*/ 0 h 71"/>
                <a:gd name="T2" fmla="*/ 0 w 38"/>
                <a:gd name="T3" fmla="*/ 71 h 71"/>
                <a:gd name="T4" fmla="*/ 38 w 38"/>
                <a:gd name="T5" fmla="*/ 71 h 71"/>
                <a:gd name="T6" fmla="*/ 21 w 38"/>
                <a:gd name="T7" fmla="*/ 0 h 71"/>
                <a:gd name="T8" fmla="*/ 18 w 38"/>
                <a:gd name="T9" fmla="*/ 0 h 71"/>
              </a:gdLst>
              <a:ahLst/>
              <a:cxnLst>
                <a:cxn ang="0">
                  <a:pos x="T0" y="T1"/>
                </a:cxn>
                <a:cxn ang="0">
                  <a:pos x="T2" y="T3"/>
                </a:cxn>
                <a:cxn ang="0">
                  <a:pos x="T4" y="T5"/>
                </a:cxn>
                <a:cxn ang="0">
                  <a:pos x="T6" y="T7"/>
                </a:cxn>
                <a:cxn ang="0">
                  <a:pos x="T8" y="T9"/>
                </a:cxn>
              </a:cxnLst>
              <a:rect l="0" t="0" r="r" b="b"/>
              <a:pathLst>
                <a:path w="38" h="71">
                  <a:moveTo>
                    <a:pt x="18" y="0"/>
                  </a:moveTo>
                  <a:lnTo>
                    <a:pt x="0" y="71"/>
                  </a:lnTo>
                  <a:lnTo>
                    <a:pt x="38" y="71"/>
                  </a:lnTo>
                  <a:lnTo>
                    <a:pt x="21" y="0"/>
                  </a:lnTo>
                  <a:lnTo>
                    <a:pt x="18"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pPr marL="0" marR="0" lvl="0" indent="0" defTabSz="612305" eaLnBrk="1" fontAlgn="auto" latinLnBrk="0" hangingPunct="1">
                <a:lnSpc>
                  <a:spcPct val="100000"/>
                </a:lnSpc>
                <a:spcBef>
                  <a:spcPts val="0"/>
                </a:spcBef>
                <a:spcAft>
                  <a:spcPts val="0"/>
                </a:spcAft>
                <a:buClrTx/>
                <a:buSzTx/>
                <a:buFontTx/>
                <a:buNone/>
                <a:tabLst/>
                <a:defRPr/>
              </a:pPr>
              <a:endParaRPr kumimoji="0" lang="en-GB" sz="1206" b="0" i="0" u="none" strike="noStrike" kern="0" cap="none" spc="0" normalizeH="0" baseline="0" noProof="0" dirty="0">
                <a:ln>
                  <a:noFill/>
                </a:ln>
                <a:solidFill>
                  <a:prstClr val="black"/>
                </a:solidFill>
                <a:effectLst/>
                <a:uLnTx/>
                <a:uFillTx/>
                <a:cs typeface="Calibri" panose="020F0502020204030204" pitchFamily="34" charset="0"/>
              </a:endParaRPr>
            </a:p>
          </p:txBody>
        </p:sp>
        <p:sp>
          <p:nvSpPr>
            <p:cNvPr id="307" name="Freeform 840">
              <a:extLst>
                <a:ext uri="{FF2B5EF4-FFF2-40B4-BE49-F238E27FC236}">
                  <a16:creationId xmlns:a16="http://schemas.microsoft.com/office/drawing/2014/main" id="{34CF0F9B-C9C0-4308-BE78-B838B2850B60}"/>
                </a:ext>
              </a:extLst>
            </p:cNvPr>
            <p:cNvSpPr>
              <a:spLocks noEditPoints="1"/>
            </p:cNvSpPr>
            <p:nvPr/>
          </p:nvSpPr>
          <p:spPr bwMode="auto">
            <a:xfrm>
              <a:off x="4676" y="3030"/>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81 w 512"/>
                <a:gd name="T11" fmla="*/ 96 h 512"/>
                <a:gd name="T12" fmla="*/ 213 w 512"/>
                <a:gd name="T13" fmla="*/ 128 h 512"/>
                <a:gd name="T14" fmla="*/ 181 w 512"/>
                <a:gd name="T15" fmla="*/ 160 h 512"/>
                <a:gd name="T16" fmla="*/ 149 w 512"/>
                <a:gd name="T17" fmla="*/ 128 h 512"/>
                <a:gd name="T18" fmla="*/ 181 w 512"/>
                <a:gd name="T19" fmla="*/ 96 h 512"/>
                <a:gd name="T20" fmla="*/ 234 w 512"/>
                <a:gd name="T21" fmla="*/ 298 h 512"/>
                <a:gd name="T22" fmla="*/ 224 w 512"/>
                <a:gd name="T23" fmla="*/ 309 h 512"/>
                <a:gd name="T24" fmla="*/ 213 w 512"/>
                <a:gd name="T25" fmla="*/ 309 h 512"/>
                <a:gd name="T26" fmla="*/ 213 w 512"/>
                <a:gd name="T27" fmla="*/ 405 h 512"/>
                <a:gd name="T28" fmla="*/ 202 w 512"/>
                <a:gd name="T29" fmla="*/ 416 h 512"/>
                <a:gd name="T30" fmla="*/ 192 w 512"/>
                <a:gd name="T31" fmla="*/ 405 h 512"/>
                <a:gd name="T32" fmla="*/ 192 w 512"/>
                <a:gd name="T33" fmla="*/ 309 h 512"/>
                <a:gd name="T34" fmla="*/ 170 w 512"/>
                <a:gd name="T35" fmla="*/ 309 h 512"/>
                <a:gd name="T36" fmla="*/ 170 w 512"/>
                <a:gd name="T37" fmla="*/ 405 h 512"/>
                <a:gd name="T38" fmla="*/ 160 w 512"/>
                <a:gd name="T39" fmla="*/ 416 h 512"/>
                <a:gd name="T40" fmla="*/ 149 w 512"/>
                <a:gd name="T41" fmla="*/ 405 h 512"/>
                <a:gd name="T42" fmla="*/ 149 w 512"/>
                <a:gd name="T43" fmla="*/ 309 h 512"/>
                <a:gd name="T44" fmla="*/ 138 w 512"/>
                <a:gd name="T45" fmla="*/ 309 h 512"/>
                <a:gd name="T46" fmla="*/ 128 w 512"/>
                <a:gd name="T47" fmla="*/ 298 h 512"/>
                <a:gd name="T48" fmla="*/ 128 w 512"/>
                <a:gd name="T49" fmla="*/ 192 h 512"/>
                <a:gd name="T50" fmla="*/ 138 w 512"/>
                <a:gd name="T51" fmla="*/ 181 h 512"/>
                <a:gd name="T52" fmla="*/ 224 w 512"/>
                <a:gd name="T53" fmla="*/ 181 h 512"/>
                <a:gd name="T54" fmla="*/ 234 w 512"/>
                <a:gd name="T55" fmla="*/ 192 h 512"/>
                <a:gd name="T56" fmla="*/ 234 w 512"/>
                <a:gd name="T57" fmla="*/ 298 h 512"/>
                <a:gd name="T58" fmla="*/ 330 w 512"/>
                <a:gd name="T59" fmla="*/ 96 h 512"/>
                <a:gd name="T60" fmla="*/ 362 w 512"/>
                <a:gd name="T61" fmla="*/ 128 h 512"/>
                <a:gd name="T62" fmla="*/ 330 w 512"/>
                <a:gd name="T63" fmla="*/ 160 h 512"/>
                <a:gd name="T64" fmla="*/ 298 w 512"/>
                <a:gd name="T65" fmla="*/ 128 h 512"/>
                <a:gd name="T66" fmla="*/ 330 w 512"/>
                <a:gd name="T67" fmla="*/ 96 h 512"/>
                <a:gd name="T68" fmla="*/ 381 w 512"/>
                <a:gd name="T69" fmla="*/ 326 h 512"/>
                <a:gd name="T70" fmla="*/ 373 w 512"/>
                <a:gd name="T71" fmla="*/ 330 h 512"/>
                <a:gd name="T72" fmla="*/ 362 w 512"/>
                <a:gd name="T73" fmla="*/ 330 h 512"/>
                <a:gd name="T74" fmla="*/ 362 w 512"/>
                <a:gd name="T75" fmla="*/ 405 h 512"/>
                <a:gd name="T76" fmla="*/ 352 w 512"/>
                <a:gd name="T77" fmla="*/ 416 h 512"/>
                <a:gd name="T78" fmla="*/ 341 w 512"/>
                <a:gd name="T79" fmla="*/ 405 h 512"/>
                <a:gd name="T80" fmla="*/ 341 w 512"/>
                <a:gd name="T81" fmla="*/ 330 h 512"/>
                <a:gd name="T82" fmla="*/ 320 w 512"/>
                <a:gd name="T83" fmla="*/ 330 h 512"/>
                <a:gd name="T84" fmla="*/ 320 w 512"/>
                <a:gd name="T85" fmla="*/ 405 h 512"/>
                <a:gd name="T86" fmla="*/ 309 w 512"/>
                <a:gd name="T87" fmla="*/ 416 h 512"/>
                <a:gd name="T88" fmla="*/ 298 w 512"/>
                <a:gd name="T89" fmla="*/ 405 h 512"/>
                <a:gd name="T90" fmla="*/ 298 w 512"/>
                <a:gd name="T91" fmla="*/ 330 h 512"/>
                <a:gd name="T92" fmla="*/ 288 w 512"/>
                <a:gd name="T93" fmla="*/ 330 h 512"/>
                <a:gd name="T94" fmla="*/ 279 w 512"/>
                <a:gd name="T95" fmla="*/ 326 h 512"/>
                <a:gd name="T96" fmla="*/ 277 w 512"/>
                <a:gd name="T97" fmla="*/ 317 h 512"/>
                <a:gd name="T98" fmla="*/ 309 w 512"/>
                <a:gd name="T99" fmla="*/ 189 h 512"/>
                <a:gd name="T100" fmla="*/ 320 w 512"/>
                <a:gd name="T101" fmla="*/ 181 h 512"/>
                <a:gd name="T102" fmla="*/ 341 w 512"/>
                <a:gd name="T103" fmla="*/ 181 h 512"/>
                <a:gd name="T104" fmla="*/ 351 w 512"/>
                <a:gd name="T105" fmla="*/ 189 h 512"/>
                <a:gd name="T106" fmla="*/ 383 w 512"/>
                <a:gd name="T107" fmla="*/ 317 h 512"/>
                <a:gd name="T108" fmla="*/ 381 w 512"/>
                <a:gd name="T109" fmla="*/ 32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81" y="96"/>
                  </a:moveTo>
                  <a:cubicBezTo>
                    <a:pt x="199" y="96"/>
                    <a:pt x="213" y="110"/>
                    <a:pt x="213" y="128"/>
                  </a:cubicBezTo>
                  <a:cubicBezTo>
                    <a:pt x="213" y="145"/>
                    <a:pt x="199" y="160"/>
                    <a:pt x="181" y="160"/>
                  </a:cubicBezTo>
                  <a:cubicBezTo>
                    <a:pt x="163" y="160"/>
                    <a:pt x="149" y="145"/>
                    <a:pt x="149" y="128"/>
                  </a:cubicBezTo>
                  <a:cubicBezTo>
                    <a:pt x="149" y="110"/>
                    <a:pt x="163" y="96"/>
                    <a:pt x="181" y="96"/>
                  </a:cubicBezTo>
                  <a:close/>
                  <a:moveTo>
                    <a:pt x="234" y="298"/>
                  </a:moveTo>
                  <a:cubicBezTo>
                    <a:pt x="234" y="304"/>
                    <a:pt x="230" y="309"/>
                    <a:pt x="224" y="309"/>
                  </a:cubicBezTo>
                  <a:cubicBezTo>
                    <a:pt x="213" y="309"/>
                    <a:pt x="213" y="309"/>
                    <a:pt x="213" y="309"/>
                  </a:cubicBezTo>
                  <a:cubicBezTo>
                    <a:pt x="213" y="405"/>
                    <a:pt x="213" y="405"/>
                    <a:pt x="213" y="405"/>
                  </a:cubicBezTo>
                  <a:cubicBezTo>
                    <a:pt x="213" y="411"/>
                    <a:pt x="208" y="416"/>
                    <a:pt x="202" y="416"/>
                  </a:cubicBezTo>
                  <a:cubicBezTo>
                    <a:pt x="196" y="416"/>
                    <a:pt x="192" y="411"/>
                    <a:pt x="192" y="405"/>
                  </a:cubicBezTo>
                  <a:cubicBezTo>
                    <a:pt x="192" y="309"/>
                    <a:pt x="192" y="309"/>
                    <a:pt x="192" y="309"/>
                  </a:cubicBezTo>
                  <a:cubicBezTo>
                    <a:pt x="170" y="309"/>
                    <a:pt x="170" y="309"/>
                    <a:pt x="170" y="309"/>
                  </a:cubicBezTo>
                  <a:cubicBezTo>
                    <a:pt x="170" y="405"/>
                    <a:pt x="170" y="405"/>
                    <a:pt x="170" y="405"/>
                  </a:cubicBezTo>
                  <a:cubicBezTo>
                    <a:pt x="170" y="411"/>
                    <a:pt x="166" y="416"/>
                    <a:pt x="160" y="416"/>
                  </a:cubicBezTo>
                  <a:cubicBezTo>
                    <a:pt x="154" y="416"/>
                    <a:pt x="149" y="411"/>
                    <a:pt x="149" y="405"/>
                  </a:cubicBezTo>
                  <a:cubicBezTo>
                    <a:pt x="149" y="309"/>
                    <a:pt x="149" y="309"/>
                    <a:pt x="149" y="309"/>
                  </a:cubicBezTo>
                  <a:cubicBezTo>
                    <a:pt x="138" y="309"/>
                    <a:pt x="138" y="309"/>
                    <a:pt x="138" y="309"/>
                  </a:cubicBezTo>
                  <a:cubicBezTo>
                    <a:pt x="132" y="309"/>
                    <a:pt x="128" y="304"/>
                    <a:pt x="128" y="298"/>
                  </a:cubicBezTo>
                  <a:cubicBezTo>
                    <a:pt x="128" y="192"/>
                    <a:pt x="128" y="192"/>
                    <a:pt x="128" y="192"/>
                  </a:cubicBezTo>
                  <a:cubicBezTo>
                    <a:pt x="128" y="186"/>
                    <a:pt x="132" y="181"/>
                    <a:pt x="138" y="181"/>
                  </a:cubicBezTo>
                  <a:cubicBezTo>
                    <a:pt x="224" y="181"/>
                    <a:pt x="224" y="181"/>
                    <a:pt x="224" y="181"/>
                  </a:cubicBezTo>
                  <a:cubicBezTo>
                    <a:pt x="230" y="181"/>
                    <a:pt x="234" y="186"/>
                    <a:pt x="234" y="192"/>
                  </a:cubicBezTo>
                  <a:lnTo>
                    <a:pt x="234" y="298"/>
                  </a:lnTo>
                  <a:close/>
                  <a:moveTo>
                    <a:pt x="330" y="96"/>
                  </a:moveTo>
                  <a:cubicBezTo>
                    <a:pt x="348" y="96"/>
                    <a:pt x="362" y="110"/>
                    <a:pt x="362" y="128"/>
                  </a:cubicBezTo>
                  <a:cubicBezTo>
                    <a:pt x="362" y="145"/>
                    <a:pt x="348" y="160"/>
                    <a:pt x="330" y="160"/>
                  </a:cubicBezTo>
                  <a:cubicBezTo>
                    <a:pt x="313" y="160"/>
                    <a:pt x="298" y="145"/>
                    <a:pt x="298" y="128"/>
                  </a:cubicBezTo>
                  <a:cubicBezTo>
                    <a:pt x="298" y="110"/>
                    <a:pt x="313" y="96"/>
                    <a:pt x="330" y="96"/>
                  </a:cubicBezTo>
                  <a:close/>
                  <a:moveTo>
                    <a:pt x="381" y="326"/>
                  </a:moveTo>
                  <a:cubicBezTo>
                    <a:pt x="379" y="329"/>
                    <a:pt x="376" y="330"/>
                    <a:pt x="373" y="330"/>
                  </a:cubicBezTo>
                  <a:cubicBezTo>
                    <a:pt x="362" y="330"/>
                    <a:pt x="362" y="330"/>
                    <a:pt x="362" y="330"/>
                  </a:cubicBezTo>
                  <a:cubicBezTo>
                    <a:pt x="362" y="405"/>
                    <a:pt x="362" y="405"/>
                    <a:pt x="362" y="405"/>
                  </a:cubicBezTo>
                  <a:cubicBezTo>
                    <a:pt x="362" y="411"/>
                    <a:pt x="358" y="416"/>
                    <a:pt x="352" y="416"/>
                  </a:cubicBezTo>
                  <a:cubicBezTo>
                    <a:pt x="346" y="416"/>
                    <a:pt x="341" y="411"/>
                    <a:pt x="341" y="405"/>
                  </a:cubicBezTo>
                  <a:cubicBezTo>
                    <a:pt x="341" y="330"/>
                    <a:pt x="341" y="330"/>
                    <a:pt x="341" y="330"/>
                  </a:cubicBezTo>
                  <a:cubicBezTo>
                    <a:pt x="320" y="330"/>
                    <a:pt x="320" y="330"/>
                    <a:pt x="320" y="330"/>
                  </a:cubicBezTo>
                  <a:cubicBezTo>
                    <a:pt x="320" y="405"/>
                    <a:pt x="320" y="405"/>
                    <a:pt x="320" y="405"/>
                  </a:cubicBezTo>
                  <a:cubicBezTo>
                    <a:pt x="320" y="411"/>
                    <a:pt x="315" y="416"/>
                    <a:pt x="309" y="416"/>
                  </a:cubicBezTo>
                  <a:cubicBezTo>
                    <a:pt x="303" y="416"/>
                    <a:pt x="298" y="411"/>
                    <a:pt x="298" y="405"/>
                  </a:cubicBezTo>
                  <a:cubicBezTo>
                    <a:pt x="298" y="330"/>
                    <a:pt x="298" y="330"/>
                    <a:pt x="298" y="330"/>
                  </a:cubicBezTo>
                  <a:cubicBezTo>
                    <a:pt x="288" y="330"/>
                    <a:pt x="288" y="330"/>
                    <a:pt x="288" y="330"/>
                  </a:cubicBezTo>
                  <a:cubicBezTo>
                    <a:pt x="284" y="330"/>
                    <a:pt x="281" y="329"/>
                    <a:pt x="279" y="326"/>
                  </a:cubicBezTo>
                  <a:cubicBezTo>
                    <a:pt x="277" y="324"/>
                    <a:pt x="277" y="320"/>
                    <a:pt x="277" y="317"/>
                  </a:cubicBezTo>
                  <a:cubicBezTo>
                    <a:pt x="309" y="189"/>
                    <a:pt x="309" y="189"/>
                    <a:pt x="309" y="189"/>
                  </a:cubicBezTo>
                  <a:cubicBezTo>
                    <a:pt x="311" y="184"/>
                    <a:pt x="315" y="181"/>
                    <a:pt x="320" y="181"/>
                  </a:cubicBezTo>
                  <a:cubicBezTo>
                    <a:pt x="341" y="181"/>
                    <a:pt x="341" y="181"/>
                    <a:pt x="341" y="181"/>
                  </a:cubicBezTo>
                  <a:cubicBezTo>
                    <a:pt x="346" y="181"/>
                    <a:pt x="350" y="184"/>
                    <a:pt x="351" y="189"/>
                  </a:cubicBezTo>
                  <a:cubicBezTo>
                    <a:pt x="383" y="317"/>
                    <a:pt x="383" y="317"/>
                    <a:pt x="383" y="317"/>
                  </a:cubicBezTo>
                  <a:cubicBezTo>
                    <a:pt x="384" y="320"/>
                    <a:pt x="383" y="324"/>
                    <a:pt x="381" y="32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pPr marL="0" marR="0" lvl="0" indent="0" defTabSz="612305" eaLnBrk="1" fontAlgn="auto" latinLnBrk="0" hangingPunct="1">
                <a:lnSpc>
                  <a:spcPct val="100000"/>
                </a:lnSpc>
                <a:spcBef>
                  <a:spcPts val="0"/>
                </a:spcBef>
                <a:spcAft>
                  <a:spcPts val="0"/>
                </a:spcAft>
                <a:buClrTx/>
                <a:buSzTx/>
                <a:buFontTx/>
                <a:buNone/>
                <a:tabLst/>
                <a:defRPr/>
              </a:pPr>
              <a:endParaRPr kumimoji="0" lang="en-GB" sz="1206" b="0" i="0" u="none" strike="noStrike" kern="0" cap="none" spc="0" normalizeH="0" baseline="0" noProof="0" dirty="0">
                <a:ln>
                  <a:noFill/>
                </a:ln>
                <a:solidFill>
                  <a:prstClr val="black"/>
                </a:solidFill>
                <a:effectLst/>
                <a:uLnTx/>
                <a:uFillTx/>
                <a:cs typeface="Calibri" panose="020F0502020204030204" pitchFamily="34" charset="0"/>
              </a:endParaRPr>
            </a:p>
          </p:txBody>
        </p:sp>
        <p:sp>
          <p:nvSpPr>
            <p:cNvPr id="308" name="Rectangle 841">
              <a:extLst>
                <a:ext uri="{FF2B5EF4-FFF2-40B4-BE49-F238E27FC236}">
                  <a16:creationId xmlns:a16="http://schemas.microsoft.com/office/drawing/2014/main" id="{A5DE7F4B-D67F-4CD2-9097-5FF615E3EC6C}"/>
                </a:ext>
              </a:extLst>
            </p:cNvPr>
            <p:cNvSpPr>
              <a:spLocks noChangeArrowheads="1"/>
            </p:cNvSpPr>
            <p:nvPr/>
          </p:nvSpPr>
          <p:spPr bwMode="auto">
            <a:xfrm>
              <a:off x="4775" y="3164"/>
              <a:ext cx="42" cy="57"/>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57150" tIns="28575" rIns="57150" bIns="28575" numCol="1" anchor="t" anchorCtr="0" compatLnSpc="1">
              <a:prstTxWarp prst="textNoShape">
                <a:avLst/>
              </a:prstTxWarp>
            </a:bodyPr>
            <a:lstStyle/>
            <a:p>
              <a:pPr marL="0" marR="0" lvl="0" indent="0" defTabSz="612305" eaLnBrk="1" fontAlgn="auto" latinLnBrk="0" hangingPunct="1">
                <a:lnSpc>
                  <a:spcPct val="100000"/>
                </a:lnSpc>
                <a:spcBef>
                  <a:spcPts val="0"/>
                </a:spcBef>
                <a:spcAft>
                  <a:spcPts val="0"/>
                </a:spcAft>
                <a:buClrTx/>
                <a:buSzTx/>
                <a:buFontTx/>
                <a:buNone/>
                <a:tabLst/>
                <a:defRPr/>
              </a:pPr>
              <a:endParaRPr kumimoji="0" lang="en-GB" sz="1206" b="0" i="0" u="none" strike="noStrike" kern="0" cap="none" spc="0" normalizeH="0" baseline="0" noProof="0" dirty="0">
                <a:ln>
                  <a:noFill/>
                </a:ln>
                <a:solidFill>
                  <a:prstClr val="black"/>
                </a:solidFill>
                <a:effectLst/>
                <a:uLnTx/>
                <a:uFillTx/>
                <a:cs typeface="Calibri" panose="020F0502020204030204" pitchFamily="34" charset="0"/>
              </a:endParaRPr>
            </a:p>
          </p:txBody>
        </p:sp>
      </p:grpSp>
      <p:sp>
        <p:nvSpPr>
          <p:cNvPr id="309" name="Freeform 579">
            <a:extLst>
              <a:ext uri="{FF2B5EF4-FFF2-40B4-BE49-F238E27FC236}">
                <a16:creationId xmlns:a16="http://schemas.microsoft.com/office/drawing/2014/main" id="{FF6CD1AA-2F9E-4539-89EB-6D8487B41498}"/>
              </a:ext>
            </a:extLst>
          </p:cNvPr>
          <p:cNvSpPr>
            <a:spLocks noEditPoints="1"/>
          </p:cNvSpPr>
          <p:nvPr/>
        </p:nvSpPr>
        <p:spPr bwMode="auto">
          <a:xfrm>
            <a:off x="6495577" y="2032700"/>
            <a:ext cx="262217" cy="240149"/>
          </a:xfrm>
          <a:custGeom>
            <a:avLst/>
            <a:gdLst>
              <a:gd name="T0" fmla="*/ 298 w 304"/>
              <a:gd name="T1" fmla="*/ 160 h 278"/>
              <a:gd name="T2" fmla="*/ 234 w 304"/>
              <a:gd name="T3" fmla="*/ 96 h 278"/>
              <a:gd name="T4" fmla="*/ 196 w 304"/>
              <a:gd name="T5" fmla="*/ 96 h 278"/>
              <a:gd name="T6" fmla="*/ 213 w 304"/>
              <a:gd name="T7" fmla="*/ 46 h 278"/>
              <a:gd name="T8" fmla="*/ 199 w 304"/>
              <a:gd name="T9" fmla="*/ 3 h 278"/>
              <a:gd name="T10" fmla="*/ 191 w 304"/>
              <a:gd name="T11" fmla="*/ 0 h 278"/>
              <a:gd name="T12" fmla="*/ 184 w 304"/>
              <a:gd name="T13" fmla="*/ 4 h 278"/>
              <a:gd name="T14" fmla="*/ 89 w 304"/>
              <a:gd name="T15" fmla="*/ 112 h 278"/>
              <a:gd name="T16" fmla="*/ 88 w 304"/>
              <a:gd name="T17" fmla="*/ 114 h 278"/>
              <a:gd name="T18" fmla="*/ 79 w 304"/>
              <a:gd name="T19" fmla="*/ 128 h 278"/>
              <a:gd name="T20" fmla="*/ 10 w 304"/>
              <a:gd name="T21" fmla="*/ 128 h 278"/>
              <a:gd name="T22" fmla="*/ 0 w 304"/>
              <a:gd name="T23" fmla="*/ 139 h 278"/>
              <a:gd name="T24" fmla="*/ 0 w 304"/>
              <a:gd name="T25" fmla="*/ 256 h 278"/>
              <a:gd name="T26" fmla="*/ 10 w 304"/>
              <a:gd name="T27" fmla="*/ 267 h 278"/>
              <a:gd name="T28" fmla="*/ 95 w 304"/>
              <a:gd name="T29" fmla="*/ 267 h 278"/>
              <a:gd name="T30" fmla="*/ 128 w 304"/>
              <a:gd name="T31" fmla="*/ 278 h 278"/>
              <a:gd name="T32" fmla="*/ 224 w 304"/>
              <a:gd name="T33" fmla="*/ 278 h 278"/>
              <a:gd name="T34" fmla="*/ 274 w 304"/>
              <a:gd name="T35" fmla="*/ 256 h 278"/>
              <a:gd name="T36" fmla="*/ 298 w 304"/>
              <a:gd name="T37" fmla="*/ 160 h 278"/>
              <a:gd name="T38" fmla="*/ 21 w 304"/>
              <a:gd name="T39" fmla="*/ 150 h 278"/>
              <a:gd name="T40" fmla="*/ 74 w 304"/>
              <a:gd name="T41" fmla="*/ 150 h 278"/>
              <a:gd name="T42" fmla="*/ 74 w 304"/>
              <a:gd name="T43" fmla="*/ 150 h 278"/>
              <a:gd name="T44" fmla="*/ 74 w 304"/>
              <a:gd name="T45" fmla="*/ 224 h 278"/>
              <a:gd name="T46" fmla="*/ 78 w 304"/>
              <a:gd name="T47" fmla="*/ 246 h 278"/>
              <a:gd name="T48" fmla="*/ 21 w 304"/>
              <a:gd name="T49" fmla="*/ 246 h 278"/>
              <a:gd name="T50" fmla="*/ 21 w 304"/>
              <a:gd name="T51" fmla="*/ 150 h 278"/>
              <a:gd name="T52" fmla="*/ 258 w 304"/>
              <a:gd name="T53" fmla="*/ 242 h 278"/>
              <a:gd name="T54" fmla="*/ 224 w 304"/>
              <a:gd name="T55" fmla="*/ 256 h 278"/>
              <a:gd name="T56" fmla="*/ 128 w 304"/>
              <a:gd name="T57" fmla="*/ 256 h 278"/>
              <a:gd name="T58" fmla="*/ 96 w 304"/>
              <a:gd name="T59" fmla="*/ 224 h 278"/>
              <a:gd name="T60" fmla="*/ 96 w 304"/>
              <a:gd name="T61" fmla="*/ 150 h 278"/>
              <a:gd name="T62" fmla="*/ 104 w 304"/>
              <a:gd name="T63" fmla="*/ 127 h 278"/>
              <a:gd name="T64" fmla="*/ 105 w 304"/>
              <a:gd name="T65" fmla="*/ 127 h 278"/>
              <a:gd name="T66" fmla="*/ 191 w 304"/>
              <a:gd name="T67" fmla="*/ 28 h 278"/>
              <a:gd name="T68" fmla="*/ 192 w 304"/>
              <a:gd name="T69" fmla="*/ 40 h 278"/>
              <a:gd name="T70" fmla="*/ 171 w 304"/>
              <a:gd name="T71" fmla="*/ 104 h 278"/>
              <a:gd name="T72" fmla="*/ 171 w 304"/>
              <a:gd name="T73" fmla="*/ 104 h 278"/>
              <a:gd name="T74" fmla="*/ 170 w 304"/>
              <a:gd name="T75" fmla="*/ 107 h 278"/>
              <a:gd name="T76" fmla="*/ 181 w 304"/>
              <a:gd name="T77" fmla="*/ 118 h 278"/>
              <a:gd name="T78" fmla="*/ 234 w 304"/>
              <a:gd name="T79" fmla="*/ 118 h 278"/>
              <a:gd name="T80" fmla="*/ 277 w 304"/>
              <a:gd name="T81" fmla="*/ 161 h 278"/>
              <a:gd name="T82" fmla="*/ 258 w 304"/>
              <a:gd name="T83" fmla="*/ 24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4" h="278">
                <a:moveTo>
                  <a:pt x="298" y="160"/>
                </a:moveTo>
                <a:cubicBezTo>
                  <a:pt x="298" y="129"/>
                  <a:pt x="265" y="96"/>
                  <a:pt x="234" y="96"/>
                </a:cubicBezTo>
                <a:cubicBezTo>
                  <a:pt x="196" y="96"/>
                  <a:pt x="196" y="96"/>
                  <a:pt x="196" y="96"/>
                </a:cubicBezTo>
                <a:cubicBezTo>
                  <a:pt x="213" y="46"/>
                  <a:pt x="213" y="46"/>
                  <a:pt x="213" y="46"/>
                </a:cubicBezTo>
                <a:cubicBezTo>
                  <a:pt x="219" y="23"/>
                  <a:pt x="200" y="4"/>
                  <a:pt x="199" y="3"/>
                </a:cubicBezTo>
                <a:cubicBezTo>
                  <a:pt x="197" y="1"/>
                  <a:pt x="194" y="0"/>
                  <a:pt x="191" y="0"/>
                </a:cubicBezTo>
                <a:cubicBezTo>
                  <a:pt x="188" y="0"/>
                  <a:pt x="186" y="2"/>
                  <a:pt x="184" y="4"/>
                </a:cubicBezTo>
                <a:cubicBezTo>
                  <a:pt x="89" y="112"/>
                  <a:pt x="89" y="112"/>
                  <a:pt x="89" y="112"/>
                </a:cubicBezTo>
                <a:cubicBezTo>
                  <a:pt x="89" y="112"/>
                  <a:pt x="89" y="112"/>
                  <a:pt x="88" y="114"/>
                </a:cubicBezTo>
                <a:cubicBezTo>
                  <a:pt x="84" y="118"/>
                  <a:pt x="81" y="123"/>
                  <a:pt x="79" y="128"/>
                </a:cubicBezTo>
                <a:cubicBezTo>
                  <a:pt x="10" y="128"/>
                  <a:pt x="10" y="128"/>
                  <a:pt x="10" y="128"/>
                </a:cubicBezTo>
                <a:cubicBezTo>
                  <a:pt x="4" y="128"/>
                  <a:pt x="0" y="133"/>
                  <a:pt x="0" y="139"/>
                </a:cubicBezTo>
                <a:cubicBezTo>
                  <a:pt x="0" y="256"/>
                  <a:pt x="0" y="256"/>
                  <a:pt x="0" y="256"/>
                </a:cubicBezTo>
                <a:cubicBezTo>
                  <a:pt x="0" y="262"/>
                  <a:pt x="4" y="267"/>
                  <a:pt x="10" y="267"/>
                </a:cubicBezTo>
                <a:cubicBezTo>
                  <a:pt x="95" y="267"/>
                  <a:pt x="95" y="267"/>
                  <a:pt x="95" y="267"/>
                </a:cubicBezTo>
                <a:cubicBezTo>
                  <a:pt x="104" y="274"/>
                  <a:pt x="115" y="278"/>
                  <a:pt x="128" y="278"/>
                </a:cubicBezTo>
                <a:cubicBezTo>
                  <a:pt x="224" y="278"/>
                  <a:pt x="224" y="278"/>
                  <a:pt x="224" y="278"/>
                </a:cubicBezTo>
                <a:cubicBezTo>
                  <a:pt x="244" y="278"/>
                  <a:pt x="261" y="271"/>
                  <a:pt x="274" y="256"/>
                </a:cubicBezTo>
                <a:cubicBezTo>
                  <a:pt x="304" y="223"/>
                  <a:pt x="299" y="162"/>
                  <a:pt x="298" y="160"/>
                </a:cubicBezTo>
                <a:close/>
                <a:moveTo>
                  <a:pt x="21" y="150"/>
                </a:moveTo>
                <a:cubicBezTo>
                  <a:pt x="74" y="150"/>
                  <a:pt x="74" y="150"/>
                  <a:pt x="74" y="150"/>
                </a:cubicBezTo>
                <a:cubicBezTo>
                  <a:pt x="74" y="150"/>
                  <a:pt x="74" y="150"/>
                  <a:pt x="74" y="150"/>
                </a:cubicBezTo>
                <a:cubicBezTo>
                  <a:pt x="74" y="224"/>
                  <a:pt x="74" y="224"/>
                  <a:pt x="74" y="224"/>
                </a:cubicBezTo>
                <a:cubicBezTo>
                  <a:pt x="74" y="232"/>
                  <a:pt x="76" y="239"/>
                  <a:pt x="78" y="246"/>
                </a:cubicBezTo>
                <a:cubicBezTo>
                  <a:pt x="21" y="246"/>
                  <a:pt x="21" y="246"/>
                  <a:pt x="21" y="246"/>
                </a:cubicBezTo>
                <a:lnTo>
                  <a:pt x="21" y="150"/>
                </a:lnTo>
                <a:close/>
                <a:moveTo>
                  <a:pt x="258" y="242"/>
                </a:moveTo>
                <a:cubicBezTo>
                  <a:pt x="250" y="252"/>
                  <a:pt x="238" y="256"/>
                  <a:pt x="224" y="256"/>
                </a:cubicBezTo>
                <a:cubicBezTo>
                  <a:pt x="128" y="256"/>
                  <a:pt x="128" y="256"/>
                  <a:pt x="128" y="256"/>
                </a:cubicBezTo>
                <a:cubicBezTo>
                  <a:pt x="109" y="256"/>
                  <a:pt x="96" y="243"/>
                  <a:pt x="96" y="224"/>
                </a:cubicBezTo>
                <a:cubicBezTo>
                  <a:pt x="96" y="150"/>
                  <a:pt x="96" y="150"/>
                  <a:pt x="96" y="150"/>
                </a:cubicBezTo>
                <a:cubicBezTo>
                  <a:pt x="96" y="142"/>
                  <a:pt x="99" y="134"/>
                  <a:pt x="104" y="127"/>
                </a:cubicBezTo>
                <a:cubicBezTo>
                  <a:pt x="105" y="127"/>
                  <a:pt x="105" y="127"/>
                  <a:pt x="105" y="127"/>
                </a:cubicBezTo>
                <a:cubicBezTo>
                  <a:pt x="191" y="28"/>
                  <a:pt x="191" y="28"/>
                  <a:pt x="191" y="28"/>
                </a:cubicBezTo>
                <a:cubicBezTo>
                  <a:pt x="192" y="32"/>
                  <a:pt x="193" y="36"/>
                  <a:pt x="192" y="40"/>
                </a:cubicBezTo>
                <a:cubicBezTo>
                  <a:pt x="171" y="104"/>
                  <a:pt x="171" y="104"/>
                  <a:pt x="171" y="104"/>
                </a:cubicBezTo>
                <a:cubicBezTo>
                  <a:pt x="171" y="104"/>
                  <a:pt x="171" y="104"/>
                  <a:pt x="171" y="104"/>
                </a:cubicBezTo>
                <a:cubicBezTo>
                  <a:pt x="171" y="105"/>
                  <a:pt x="170" y="106"/>
                  <a:pt x="170" y="107"/>
                </a:cubicBezTo>
                <a:cubicBezTo>
                  <a:pt x="170" y="113"/>
                  <a:pt x="175" y="118"/>
                  <a:pt x="181" y="118"/>
                </a:cubicBezTo>
                <a:cubicBezTo>
                  <a:pt x="234" y="118"/>
                  <a:pt x="234" y="118"/>
                  <a:pt x="234" y="118"/>
                </a:cubicBezTo>
                <a:cubicBezTo>
                  <a:pt x="253" y="118"/>
                  <a:pt x="277" y="141"/>
                  <a:pt x="277" y="161"/>
                </a:cubicBezTo>
                <a:cubicBezTo>
                  <a:pt x="277" y="162"/>
                  <a:pt x="282" y="216"/>
                  <a:pt x="258" y="242"/>
                </a:cubicBezTo>
                <a:close/>
              </a:path>
            </a:pathLst>
          </a:custGeom>
          <a:solidFill>
            <a:srgbClr val="5356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pPr marL="0" marR="0" lvl="0" indent="0" defTabSz="612305" eaLnBrk="1" fontAlgn="auto" latinLnBrk="0" hangingPunct="1">
              <a:lnSpc>
                <a:spcPct val="100000"/>
              </a:lnSpc>
              <a:spcBef>
                <a:spcPts val="0"/>
              </a:spcBef>
              <a:spcAft>
                <a:spcPts val="0"/>
              </a:spcAft>
              <a:buClrTx/>
              <a:buSzTx/>
              <a:buFontTx/>
              <a:buNone/>
              <a:tabLst/>
              <a:defRPr/>
            </a:pPr>
            <a:endParaRPr kumimoji="0" lang="en-GB" sz="1206" b="0" i="0" u="none" strike="noStrike" kern="0" cap="none" spc="0" normalizeH="0" baseline="0" noProof="0" dirty="0">
              <a:ln>
                <a:noFill/>
              </a:ln>
              <a:solidFill>
                <a:prstClr val="black"/>
              </a:solidFill>
              <a:effectLst/>
              <a:uLnTx/>
              <a:uFillTx/>
              <a:cs typeface="Calibri" panose="020F0502020204030204" pitchFamily="34" charset="0"/>
            </a:endParaRPr>
          </a:p>
        </p:txBody>
      </p:sp>
      <p:sp>
        <p:nvSpPr>
          <p:cNvPr id="310" name="Freeform 290">
            <a:extLst>
              <a:ext uri="{FF2B5EF4-FFF2-40B4-BE49-F238E27FC236}">
                <a16:creationId xmlns:a16="http://schemas.microsoft.com/office/drawing/2014/main" id="{780A6D38-F94E-42CD-95E4-74BD0F984FCC}"/>
              </a:ext>
            </a:extLst>
          </p:cNvPr>
          <p:cNvSpPr>
            <a:spLocks noEditPoints="1"/>
          </p:cNvSpPr>
          <p:nvPr/>
        </p:nvSpPr>
        <p:spPr bwMode="auto">
          <a:xfrm>
            <a:off x="7288317" y="2512933"/>
            <a:ext cx="262638" cy="239235"/>
          </a:xfrm>
          <a:custGeom>
            <a:avLst/>
            <a:gdLst>
              <a:gd name="T0" fmla="*/ 294 w 304"/>
              <a:gd name="T1" fmla="*/ 11 h 278"/>
              <a:gd name="T2" fmla="*/ 209 w 304"/>
              <a:gd name="T3" fmla="*/ 11 h 278"/>
              <a:gd name="T4" fmla="*/ 177 w 304"/>
              <a:gd name="T5" fmla="*/ 0 h 278"/>
              <a:gd name="T6" fmla="*/ 81 w 304"/>
              <a:gd name="T7" fmla="*/ 0 h 278"/>
              <a:gd name="T8" fmla="*/ 31 w 304"/>
              <a:gd name="T9" fmla="*/ 22 h 278"/>
              <a:gd name="T10" fmla="*/ 6 w 304"/>
              <a:gd name="T11" fmla="*/ 118 h 278"/>
              <a:gd name="T12" fmla="*/ 70 w 304"/>
              <a:gd name="T13" fmla="*/ 182 h 278"/>
              <a:gd name="T14" fmla="*/ 108 w 304"/>
              <a:gd name="T15" fmla="*/ 182 h 278"/>
              <a:gd name="T16" fmla="*/ 92 w 304"/>
              <a:gd name="T17" fmla="*/ 232 h 278"/>
              <a:gd name="T18" fmla="*/ 105 w 304"/>
              <a:gd name="T19" fmla="*/ 275 h 278"/>
              <a:gd name="T20" fmla="*/ 113 w 304"/>
              <a:gd name="T21" fmla="*/ 278 h 278"/>
              <a:gd name="T22" fmla="*/ 113 w 304"/>
              <a:gd name="T23" fmla="*/ 278 h 278"/>
              <a:gd name="T24" fmla="*/ 121 w 304"/>
              <a:gd name="T25" fmla="*/ 274 h 278"/>
              <a:gd name="T26" fmla="*/ 216 w 304"/>
              <a:gd name="T27" fmla="*/ 164 h 278"/>
              <a:gd name="T28" fmla="*/ 216 w 304"/>
              <a:gd name="T29" fmla="*/ 164 h 278"/>
              <a:gd name="T30" fmla="*/ 216 w 304"/>
              <a:gd name="T31" fmla="*/ 164 h 278"/>
              <a:gd name="T32" fmla="*/ 225 w 304"/>
              <a:gd name="T33" fmla="*/ 150 h 278"/>
              <a:gd name="T34" fmla="*/ 294 w 304"/>
              <a:gd name="T35" fmla="*/ 150 h 278"/>
              <a:gd name="T36" fmla="*/ 304 w 304"/>
              <a:gd name="T37" fmla="*/ 139 h 278"/>
              <a:gd name="T38" fmla="*/ 304 w 304"/>
              <a:gd name="T39" fmla="*/ 22 h 278"/>
              <a:gd name="T40" fmla="*/ 294 w 304"/>
              <a:gd name="T41" fmla="*/ 11 h 278"/>
              <a:gd name="T42" fmla="*/ 114 w 304"/>
              <a:gd name="T43" fmla="*/ 250 h 278"/>
              <a:gd name="T44" fmla="*/ 112 w 304"/>
              <a:gd name="T45" fmla="*/ 238 h 278"/>
              <a:gd name="T46" fmla="*/ 133 w 304"/>
              <a:gd name="T47" fmla="*/ 174 h 278"/>
              <a:gd name="T48" fmla="*/ 133 w 304"/>
              <a:gd name="T49" fmla="*/ 174 h 278"/>
              <a:gd name="T50" fmla="*/ 134 w 304"/>
              <a:gd name="T51" fmla="*/ 171 h 278"/>
              <a:gd name="T52" fmla="*/ 123 w 304"/>
              <a:gd name="T53" fmla="*/ 160 h 278"/>
              <a:gd name="T54" fmla="*/ 70 w 304"/>
              <a:gd name="T55" fmla="*/ 160 h 278"/>
              <a:gd name="T56" fmla="*/ 27 w 304"/>
              <a:gd name="T57" fmla="*/ 117 h 278"/>
              <a:gd name="T58" fmla="*/ 46 w 304"/>
              <a:gd name="T59" fmla="*/ 36 h 278"/>
              <a:gd name="T60" fmla="*/ 81 w 304"/>
              <a:gd name="T61" fmla="*/ 22 h 278"/>
              <a:gd name="T62" fmla="*/ 177 w 304"/>
              <a:gd name="T63" fmla="*/ 22 h 278"/>
              <a:gd name="T64" fmla="*/ 208 w 304"/>
              <a:gd name="T65" fmla="*/ 54 h 278"/>
              <a:gd name="T66" fmla="*/ 208 w 304"/>
              <a:gd name="T67" fmla="*/ 128 h 278"/>
              <a:gd name="T68" fmla="*/ 200 w 304"/>
              <a:gd name="T69" fmla="*/ 150 h 278"/>
              <a:gd name="T70" fmla="*/ 114 w 304"/>
              <a:gd name="T71" fmla="*/ 250 h 278"/>
              <a:gd name="T72" fmla="*/ 283 w 304"/>
              <a:gd name="T73" fmla="*/ 128 h 278"/>
              <a:gd name="T74" fmla="*/ 230 w 304"/>
              <a:gd name="T75" fmla="*/ 128 h 278"/>
              <a:gd name="T76" fmla="*/ 230 w 304"/>
              <a:gd name="T77" fmla="*/ 128 h 278"/>
              <a:gd name="T78" fmla="*/ 230 w 304"/>
              <a:gd name="T79" fmla="*/ 54 h 278"/>
              <a:gd name="T80" fmla="*/ 226 w 304"/>
              <a:gd name="T81" fmla="*/ 32 h 278"/>
              <a:gd name="T82" fmla="*/ 283 w 304"/>
              <a:gd name="T83" fmla="*/ 32 h 278"/>
              <a:gd name="T84" fmla="*/ 283 w 304"/>
              <a:gd name="T85" fmla="*/ 12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4" h="278">
                <a:moveTo>
                  <a:pt x="294" y="11"/>
                </a:moveTo>
                <a:cubicBezTo>
                  <a:pt x="209" y="11"/>
                  <a:pt x="209" y="11"/>
                  <a:pt x="209" y="11"/>
                </a:cubicBezTo>
                <a:cubicBezTo>
                  <a:pt x="201" y="4"/>
                  <a:pt x="190" y="0"/>
                  <a:pt x="177" y="0"/>
                </a:cubicBezTo>
                <a:cubicBezTo>
                  <a:pt x="81" y="0"/>
                  <a:pt x="81" y="0"/>
                  <a:pt x="81" y="0"/>
                </a:cubicBezTo>
                <a:cubicBezTo>
                  <a:pt x="60" y="0"/>
                  <a:pt x="43" y="7"/>
                  <a:pt x="31" y="22"/>
                </a:cubicBezTo>
                <a:cubicBezTo>
                  <a:pt x="0" y="55"/>
                  <a:pt x="6" y="116"/>
                  <a:pt x="6" y="118"/>
                </a:cubicBezTo>
                <a:cubicBezTo>
                  <a:pt x="6" y="149"/>
                  <a:pt x="39" y="182"/>
                  <a:pt x="70" y="182"/>
                </a:cubicBezTo>
                <a:cubicBezTo>
                  <a:pt x="108" y="182"/>
                  <a:pt x="108" y="182"/>
                  <a:pt x="108" y="182"/>
                </a:cubicBezTo>
                <a:cubicBezTo>
                  <a:pt x="92" y="232"/>
                  <a:pt x="92" y="232"/>
                  <a:pt x="92" y="232"/>
                </a:cubicBezTo>
                <a:cubicBezTo>
                  <a:pt x="86" y="255"/>
                  <a:pt x="105" y="274"/>
                  <a:pt x="105" y="275"/>
                </a:cubicBezTo>
                <a:cubicBezTo>
                  <a:pt x="107" y="277"/>
                  <a:pt x="110" y="278"/>
                  <a:pt x="113" y="278"/>
                </a:cubicBezTo>
                <a:cubicBezTo>
                  <a:pt x="113" y="278"/>
                  <a:pt x="113" y="278"/>
                  <a:pt x="113" y="278"/>
                </a:cubicBezTo>
                <a:cubicBezTo>
                  <a:pt x="116" y="278"/>
                  <a:pt x="119" y="276"/>
                  <a:pt x="121" y="274"/>
                </a:cubicBezTo>
                <a:cubicBezTo>
                  <a:pt x="216" y="164"/>
                  <a:pt x="216" y="164"/>
                  <a:pt x="216" y="164"/>
                </a:cubicBezTo>
                <a:cubicBezTo>
                  <a:pt x="216" y="164"/>
                  <a:pt x="216" y="164"/>
                  <a:pt x="216" y="164"/>
                </a:cubicBezTo>
                <a:cubicBezTo>
                  <a:pt x="216" y="164"/>
                  <a:pt x="216" y="164"/>
                  <a:pt x="216" y="164"/>
                </a:cubicBezTo>
                <a:cubicBezTo>
                  <a:pt x="220" y="160"/>
                  <a:pt x="223" y="155"/>
                  <a:pt x="225" y="150"/>
                </a:cubicBezTo>
                <a:cubicBezTo>
                  <a:pt x="294" y="150"/>
                  <a:pt x="294" y="150"/>
                  <a:pt x="294" y="150"/>
                </a:cubicBezTo>
                <a:cubicBezTo>
                  <a:pt x="300" y="150"/>
                  <a:pt x="304" y="145"/>
                  <a:pt x="304" y="139"/>
                </a:cubicBezTo>
                <a:cubicBezTo>
                  <a:pt x="304" y="22"/>
                  <a:pt x="304" y="22"/>
                  <a:pt x="304" y="22"/>
                </a:cubicBezTo>
                <a:cubicBezTo>
                  <a:pt x="304" y="16"/>
                  <a:pt x="300" y="11"/>
                  <a:pt x="294" y="11"/>
                </a:cubicBezTo>
                <a:close/>
                <a:moveTo>
                  <a:pt x="114" y="250"/>
                </a:moveTo>
                <a:cubicBezTo>
                  <a:pt x="112" y="246"/>
                  <a:pt x="111" y="242"/>
                  <a:pt x="112" y="238"/>
                </a:cubicBezTo>
                <a:cubicBezTo>
                  <a:pt x="133" y="174"/>
                  <a:pt x="133" y="174"/>
                  <a:pt x="133" y="174"/>
                </a:cubicBezTo>
                <a:cubicBezTo>
                  <a:pt x="133" y="174"/>
                  <a:pt x="133" y="174"/>
                  <a:pt x="133" y="174"/>
                </a:cubicBezTo>
                <a:cubicBezTo>
                  <a:pt x="133" y="173"/>
                  <a:pt x="134" y="172"/>
                  <a:pt x="134" y="171"/>
                </a:cubicBezTo>
                <a:cubicBezTo>
                  <a:pt x="134" y="165"/>
                  <a:pt x="129" y="160"/>
                  <a:pt x="123" y="160"/>
                </a:cubicBezTo>
                <a:cubicBezTo>
                  <a:pt x="70" y="160"/>
                  <a:pt x="70" y="160"/>
                  <a:pt x="70" y="160"/>
                </a:cubicBezTo>
                <a:cubicBezTo>
                  <a:pt x="51" y="160"/>
                  <a:pt x="28" y="137"/>
                  <a:pt x="27" y="117"/>
                </a:cubicBezTo>
                <a:cubicBezTo>
                  <a:pt x="27" y="116"/>
                  <a:pt x="22" y="62"/>
                  <a:pt x="46" y="36"/>
                </a:cubicBezTo>
                <a:cubicBezTo>
                  <a:pt x="55" y="26"/>
                  <a:pt x="66" y="22"/>
                  <a:pt x="81" y="22"/>
                </a:cubicBezTo>
                <a:cubicBezTo>
                  <a:pt x="177" y="22"/>
                  <a:pt x="177" y="22"/>
                  <a:pt x="177" y="22"/>
                </a:cubicBezTo>
                <a:cubicBezTo>
                  <a:pt x="196" y="22"/>
                  <a:pt x="208" y="34"/>
                  <a:pt x="208" y="54"/>
                </a:cubicBezTo>
                <a:cubicBezTo>
                  <a:pt x="208" y="128"/>
                  <a:pt x="208" y="128"/>
                  <a:pt x="208" y="128"/>
                </a:cubicBezTo>
                <a:cubicBezTo>
                  <a:pt x="208" y="136"/>
                  <a:pt x="205" y="144"/>
                  <a:pt x="200" y="150"/>
                </a:cubicBezTo>
                <a:lnTo>
                  <a:pt x="114" y="250"/>
                </a:lnTo>
                <a:close/>
                <a:moveTo>
                  <a:pt x="283" y="128"/>
                </a:moveTo>
                <a:cubicBezTo>
                  <a:pt x="230" y="128"/>
                  <a:pt x="230" y="128"/>
                  <a:pt x="230" y="128"/>
                </a:cubicBezTo>
                <a:cubicBezTo>
                  <a:pt x="230" y="128"/>
                  <a:pt x="230" y="128"/>
                  <a:pt x="230" y="128"/>
                </a:cubicBezTo>
                <a:cubicBezTo>
                  <a:pt x="230" y="54"/>
                  <a:pt x="230" y="54"/>
                  <a:pt x="230" y="54"/>
                </a:cubicBezTo>
                <a:cubicBezTo>
                  <a:pt x="230" y="46"/>
                  <a:pt x="228" y="39"/>
                  <a:pt x="226" y="32"/>
                </a:cubicBezTo>
                <a:cubicBezTo>
                  <a:pt x="283" y="32"/>
                  <a:pt x="283" y="32"/>
                  <a:pt x="283" y="32"/>
                </a:cubicBezTo>
                <a:lnTo>
                  <a:pt x="283" y="128"/>
                </a:lnTo>
                <a:close/>
              </a:path>
            </a:pathLst>
          </a:custGeom>
          <a:solidFill>
            <a:srgbClr val="5356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pPr marL="0" marR="0" lvl="0" indent="0" defTabSz="612305" eaLnBrk="1" fontAlgn="auto" latinLnBrk="0" hangingPunct="1">
              <a:lnSpc>
                <a:spcPct val="100000"/>
              </a:lnSpc>
              <a:spcBef>
                <a:spcPts val="0"/>
              </a:spcBef>
              <a:spcAft>
                <a:spcPts val="0"/>
              </a:spcAft>
              <a:buClrTx/>
              <a:buSzTx/>
              <a:buFontTx/>
              <a:buNone/>
              <a:tabLst/>
              <a:defRPr/>
            </a:pPr>
            <a:endParaRPr kumimoji="0" lang="en-GB" sz="1206" b="0" i="0" u="none" strike="noStrike" kern="0" cap="none" spc="0" normalizeH="0" baseline="0" noProof="0" dirty="0">
              <a:ln>
                <a:noFill/>
              </a:ln>
              <a:solidFill>
                <a:prstClr val="black"/>
              </a:solidFill>
              <a:effectLst/>
              <a:uLnTx/>
              <a:uFillTx/>
              <a:cs typeface="Calibri" panose="020F0502020204030204" pitchFamily="34" charset="0"/>
            </a:endParaRPr>
          </a:p>
        </p:txBody>
      </p:sp>
      <p:sp>
        <p:nvSpPr>
          <p:cNvPr id="311" name="Rectangle 37">
            <a:extLst>
              <a:ext uri="{FF2B5EF4-FFF2-40B4-BE49-F238E27FC236}">
                <a16:creationId xmlns:a16="http://schemas.microsoft.com/office/drawing/2014/main" id="{FE770A23-4839-4F26-94AD-CC7E331BE693}"/>
              </a:ext>
            </a:extLst>
          </p:cNvPr>
          <p:cNvSpPr/>
          <p:nvPr/>
        </p:nvSpPr>
        <p:spPr>
          <a:xfrm>
            <a:off x="6642154" y="2826116"/>
            <a:ext cx="1436102" cy="443198"/>
          </a:xfrm>
          <a:prstGeom prst="rect">
            <a:avLst/>
          </a:prstGeom>
        </p:spPr>
        <p:txBody>
          <a:bodyPr wrap="square" lIns="0" tIns="0" rIns="0" bIns="0">
            <a:spAutoFit/>
          </a:bodyPr>
          <a:lstStyle/>
          <a:p>
            <a:pPr defTabSz="1071563">
              <a:lnSpc>
                <a:spcPct val="90000"/>
              </a:lnSpc>
              <a:spcBef>
                <a:spcPct val="0"/>
              </a:spcBef>
            </a:pPr>
            <a:r>
              <a:rPr lang="en-US" sz="3200" dirty="0">
                <a:latin typeface="Open Sans" panose="020B0606030504020204" pitchFamily="34" charset="0"/>
                <a:ea typeface="Open Sans" panose="020B0606030504020204" pitchFamily="34" charset="0"/>
                <a:cs typeface="Open Sans" panose="020B0606030504020204" pitchFamily="34" charset="0"/>
              </a:rPr>
              <a:t>50%</a:t>
            </a:r>
          </a:p>
        </p:txBody>
      </p:sp>
      <p:sp>
        <p:nvSpPr>
          <p:cNvPr id="313" name="Rectangle 37">
            <a:extLst>
              <a:ext uri="{FF2B5EF4-FFF2-40B4-BE49-F238E27FC236}">
                <a16:creationId xmlns:a16="http://schemas.microsoft.com/office/drawing/2014/main" id="{DDC894BE-6B8F-4586-8638-83CEDC037659}"/>
              </a:ext>
            </a:extLst>
          </p:cNvPr>
          <p:cNvSpPr/>
          <p:nvPr/>
        </p:nvSpPr>
        <p:spPr>
          <a:xfrm>
            <a:off x="7582436" y="2776437"/>
            <a:ext cx="2295740" cy="507831"/>
          </a:xfrm>
          <a:prstGeom prst="rect">
            <a:avLst/>
          </a:prstGeom>
        </p:spPr>
        <p:txBody>
          <a:bodyPr wrap="square" lIns="0" tIns="0" rIns="0" bIns="0">
            <a:spAutoFit/>
          </a:bodyPr>
          <a:lstStyle/>
          <a:p>
            <a:pPr defTabSz="612305"/>
            <a:r>
              <a:rPr lang="en-US" sz="625" dirty="0">
                <a:solidFill>
                  <a:prstClr val="black"/>
                </a:solidFill>
                <a:cs typeface="Calibri" panose="020F0502020204030204" pitchFamily="34" charset="0"/>
              </a:rPr>
              <a:t> </a:t>
            </a:r>
            <a:r>
              <a:rPr lang="en-US" sz="1100" dirty="0">
                <a:solidFill>
                  <a:prstClr val="black"/>
                </a:solidFill>
                <a:latin typeface="Open Sans" panose="020B0606030504020204" pitchFamily="34" charset="0"/>
                <a:ea typeface="Open Sans" panose="020B0606030504020204" pitchFamily="34" charset="0"/>
                <a:cs typeface="Open Sans" panose="020B0606030504020204" pitchFamily="34" charset="0"/>
              </a:rPr>
              <a:t>Women surveyed feel women are sufficiently represented in their company’s leadership team </a:t>
            </a:r>
          </a:p>
        </p:txBody>
      </p:sp>
      <p:sp>
        <p:nvSpPr>
          <p:cNvPr id="315" name="Rectangle 37">
            <a:extLst>
              <a:ext uri="{FF2B5EF4-FFF2-40B4-BE49-F238E27FC236}">
                <a16:creationId xmlns:a16="http://schemas.microsoft.com/office/drawing/2014/main" id="{819F3BD1-B08F-465D-9035-B4C6D77EDB94}"/>
              </a:ext>
            </a:extLst>
          </p:cNvPr>
          <p:cNvSpPr/>
          <p:nvPr/>
        </p:nvSpPr>
        <p:spPr>
          <a:xfrm>
            <a:off x="10566928" y="1695091"/>
            <a:ext cx="1278571" cy="276999"/>
          </a:xfrm>
          <a:prstGeom prst="rect">
            <a:avLst/>
          </a:prstGeom>
        </p:spPr>
        <p:txBody>
          <a:bodyPr wrap="square" lIns="0" tIns="0" rIns="0" bIns="0">
            <a:spAutoFit/>
          </a:bodyPr>
          <a:lstStyle/>
          <a:p>
            <a:pPr defTabSz="1071563">
              <a:lnSpc>
                <a:spcPct val="90000"/>
              </a:lnSpc>
              <a:spcBef>
                <a:spcPct val="0"/>
              </a:spcBef>
            </a:pPr>
            <a:r>
              <a:rPr lang="en-US" sz="2000" b="1" spc="-56" dirty="0">
                <a:solidFill>
                  <a:srgbClr val="53565A">
                    <a:lumMod val="75000"/>
                  </a:srgbClr>
                </a:solidFill>
                <a:latin typeface="Open Sans" panose="020B0606030504020204" pitchFamily="34" charset="0"/>
                <a:ea typeface="Open Sans" panose="020B0606030504020204" pitchFamily="34" charset="0"/>
                <a:cs typeface="Open Sans" panose="020B0606030504020204" pitchFamily="34" charset="0"/>
              </a:rPr>
              <a:t>1 in 3</a:t>
            </a:r>
          </a:p>
        </p:txBody>
      </p:sp>
      <p:sp>
        <p:nvSpPr>
          <p:cNvPr id="316" name="Rectangle 37">
            <a:extLst>
              <a:ext uri="{FF2B5EF4-FFF2-40B4-BE49-F238E27FC236}">
                <a16:creationId xmlns:a16="http://schemas.microsoft.com/office/drawing/2014/main" id="{0DA816D8-A149-4A63-A4BF-EF3B8925E640}"/>
              </a:ext>
            </a:extLst>
          </p:cNvPr>
          <p:cNvSpPr/>
          <p:nvPr/>
        </p:nvSpPr>
        <p:spPr>
          <a:xfrm>
            <a:off x="10678250" y="1946115"/>
            <a:ext cx="1208166" cy="1015663"/>
          </a:xfrm>
          <a:prstGeom prst="rect">
            <a:avLst/>
          </a:prstGeom>
        </p:spPr>
        <p:txBody>
          <a:bodyPr wrap="square" lIns="0" tIns="0" rIns="0" bIns="0">
            <a:spAutoFit/>
          </a:bodyPr>
          <a:lstStyle/>
          <a:p>
            <a:pPr defTabSz="612305"/>
            <a:r>
              <a:rPr lang="en-US" sz="1100" dirty="0">
                <a:solidFill>
                  <a:prstClr val="black"/>
                </a:solidFill>
                <a:latin typeface="Open Sans" panose="020B0606030504020204" pitchFamily="34" charset="0"/>
                <a:ea typeface="Open Sans" panose="020B0606030504020204" pitchFamily="34" charset="0"/>
                <a:cs typeface="Open Sans" panose="020B0606030504020204" pitchFamily="34" charset="0"/>
              </a:rPr>
              <a:t>women surveyed agreed that their company had an active recruitment program for women</a:t>
            </a:r>
          </a:p>
        </p:txBody>
      </p:sp>
      <p:grpSp>
        <p:nvGrpSpPr>
          <p:cNvPr id="317" name="Group 387">
            <a:extLst>
              <a:ext uri="{FF2B5EF4-FFF2-40B4-BE49-F238E27FC236}">
                <a16:creationId xmlns:a16="http://schemas.microsoft.com/office/drawing/2014/main" id="{ECFE5F57-1E23-4F1C-B30D-C6DFFF29C7E4}"/>
              </a:ext>
            </a:extLst>
          </p:cNvPr>
          <p:cNvGrpSpPr>
            <a:grpSpLocks noChangeAspect="1"/>
          </p:cNvGrpSpPr>
          <p:nvPr/>
        </p:nvGrpSpPr>
        <p:grpSpPr bwMode="auto">
          <a:xfrm>
            <a:off x="9031406" y="1742136"/>
            <a:ext cx="659722" cy="659722"/>
            <a:chOff x="7355" y="1558"/>
            <a:chExt cx="340" cy="340"/>
          </a:xfrm>
          <a:solidFill>
            <a:srgbClr val="02645F"/>
          </a:solidFill>
        </p:grpSpPr>
        <p:sp>
          <p:nvSpPr>
            <p:cNvPr id="318" name="Freeform 388">
              <a:extLst>
                <a:ext uri="{FF2B5EF4-FFF2-40B4-BE49-F238E27FC236}">
                  <a16:creationId xmlns:a16="http://schemas.microsoft.com/office/drawing/2014/main" id="{902ED3B7-35A1-4EC9-8F56-6CFC9D189E7B}"/>
                </a:ext>
              </a:extLst>
            </p:cNvPr>
            <p:cNvSpPr>
              <a:spLocks noEditPoints="1"/>
            </p:cNvSpPr>
            <p:nvPr/>
          </p:nvSpPr>
          <p:spPr bwMode="auto">
            <a:xfrm>
              <a:off x="7355" y="1558"/>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pPr defTabSz="612305"/>
              <a:endParaRPr lang="en-GB" sz="1206" dirty="0">
                <a:solidFill>
                  <a:prstClr val="black"/>
                </a:solidFill>
                <a:latin typeface="Calibri Light"/>
              </a:endParaRPr>
            </a:p>
          </p:txBody>
        </p:sp>
        <p:sp>
          <p:nvSpPr>
            <p:cNvPr id="319" name="Freeform 389">
              <a:extLst>
                <a:ext uri="{FF2B5EF4-FFF2-40B4-BE49-F238E27FC236}">
                  <a16:creationId xmlns:a16="http://schemas.microsoft.com/office/drawing/2014/main" id="{B5A496EA-E7C1-4E15-8C95-E2F51CA41F26}"/>
                </a:ext>
              </a:extLst>
            </p:cNvPr>
            <p:cNvSpPr>
              <a:spLocks noEditPoints="1"/>
            </p:cNvSpPr>
            <p:nvPr/>
          </p:nvSpPr>
          <p:spPr bwMode="auto">
            <a:xfrm>
              <a:off x="7418" y="1664"/>
              <a:ext cx="213" cy="149"/>
            </a:xfrm>
            <a:custGeom>
              <a:avLst/>
              <a:gdLst>
                <a:gd name="T0" fmla="*/ 321 w 321"/>
                <a:gd name="T1" fmla="*/ 160 h 224"/>
                <a:gd name="T2" fmla="*/ 129 w 321"/>
                <a:gd name="T3" fmla="*/ 170 h 224"/>
                <a:gd name="T4" fmla="*/ 129 w 321"/>
                <a:gd name="T5" fmla="*/ 149 h 224"/>
                <a:gd name="T6" fmla="*/ 299 w 321"/>
                <a:gd name="T7" fmla="*/ 21 h 224"/>
                <a:gd name="T8" fmla="*/ 75 w 321"/>
                <a:gd name="T9" fmla="*/ 32 h 224"/>
                <a:gd name="T10" fmla="*/ 54 w 321"/>
                <a:gd name="T11" fmla="*/ 32 h 224"/>
                <a:gd name="T12" fmla="*/ 65 w 321"/>
                <a:gd name="T13" fmla="*/ 0 h 224"/>
                <a:gd name="T14" fmla="*/ 321 w 321"/>
                <a:gd name="T15" fmla="*/ 10 h 224"/>
                <a:gd name="T16" fmla="*/ 90 w 321"/>
                <a:gd name="T17" fmla="*/ 193 h 224"/>
                <a:gd name="T18" fmla="*/ 101 w 321"/>
                <a:gd name="T19" fmla="*/ 136 h 224"/>
                <a:gd name="T20" fmla="*/ 54 w 321"/>
                <a:gd name="T21" fmla="*/ 58 h 224"/>
                <a:gd name="T22" fmla="*/ 54 w 321"/>
                <a:gd name="T23" fmla="*/ 58 h 224"/>
                <a:gd name="T24" fmla="*/ 54 w 321"/>
                <a:gd name="T25" fmla="*/ 58 h 224"/>
                <a:gd name="T26" fmla="*/ 6 w 321"/>
                <a:gd name="T27" fmla="*/ 136 h 224"/>
                <a:gd name="T28" fmla="*/ 18 w 321"/>
                <a:gd name="T29" fmla="*/ 192 h 224"/>
                <a:gd name="T30" fmla="*/ 22 w 321"/>
                <a:gd name="T31" fmla="*/ 213 h 224"/>
                <a:gd name="T32" fmla="*/ 42 w 321"/>
                <a:gd name="T33" fmla="*/ 190 h 224"/>
                <a:gd name="T34" fmla="*/ 27 w 321"/>
                <a:gd name="T35" fmla="*/ 131 h 224"/>
                <a:gd name="T36" fmla="*/ 54 w 321"/>
                <a:gd name="T37" fmla="*/ 80 h 224"/>
                <a:gd name="T38" fmla="*/ 54 w 321"/>
                <a:gd name="T39" fmla="*/ 80 h 224"/>
                <a:gd name="T40" fmla="*/ 81 w 321"/>
                <a:gd name="T41" fmla="*/ 131 h 224"/>
                <a:gd name="T42" fmla="*/ 65 w 321"/>
                <a:gd name="T43" fmla="*/ 190 h 224"/>
                <a:gd name="T44" fmla="*/ 99 w 321"/>
                <a:gd name="T45" fmla="*/ 216 h 224"/>
                <a:gd name="T46" fmla="*/ 128 w 321"/>
                <a:gd name="T47" fmla="*/ 224 h 224"/>
                <a:gd name="T48" fmla="*/ 135 w 321"/>
                <a:gd name="T49" fmla="*/ 206 h 224"/>
                <a:gd name="T50" fmla="*/ 139 w 321"/>
                <a:gd name="T51" fmla="*/ 74 h 224"/>
                <a:gd name="T52" fmla="*/ 278 w 321"/>
                <a:gd name="T53" fmla="*/ 64 h 224"/>
                <a:gd name="T54" fmla="*/ 139 w 321"/>
                <a:gd name="T55" fmla="*/ 53 h 224"/>
                <a:gd name="T56" fmla="*/ 139 w 321"/>
                <a:gd name="T57" fmla="*/ 74 h 224"/>
                <a:gd name="T58" fmla="*/ 267 w 321"/>
                <a:gd name="T59" fmla="*/ 117 h 224"/>
                <a:gd name="T60" fmla="*/ 267 w 321"/>
                <a:gd name="T61" fmla="*/ 96 h 224"/>
                <a:gd name="T62" fmla="*/ 129 w 321"/>
                <a:gd name="T63" fmla="*/ 10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1" h="224">
                  <a:moveTo>
                    <a:pt x="321" y="10"/>
                  </a:moveTo>
                  <a:cubicBezTo>
                    <a:pt x="321" y="160"/>
                    <a:pt x="321" y="160"/>
                    <a:pt x="321" y="160"/>
                  </a:cubicBezTo>
                  <a:cubicBezTo>
                    <a:pt x="321" y="166"/>
                    <a:pt x="316" y="170"/>
                    <a:pt x="310" y="170"/>
                  </a:cubicBezTo>
                  <a:cubicBezTo>
                    <a:pt x="129" y="170"/>
                    <a:pt x="129" y="170"/>
                    <a:pt x="129" y="170"/>
                  </a:cubicBezTo>
                  <a:cubicBezTo>
                    <a:pt x="123" y="170"/>
                    <a:pt x="118" y="166"/>
                    <a:pt x="118" y="160"/>
                  </a:cubicBezTo>
                  <a:cubicBezTo>
                    <a:pt x="118" y="154"/>
                    <a:pt x="123" y="149"/>
                    <a:pt x="129" y="149"/>
                  </a:cubicBezTo>
                  <a:cubicBezTo>
                    <a:pt x="299" y="149"/>
                    <a:pt x="299" y="149"/>
                    <a:pt x="299" y="149"/>
                  </a:cubicBezTo>
                  <a:cubicBezTo>
                    <a:pt x="299" y="21"/>
                    <a:pt x="299" y="21"/>
                    <a:pt x="299" y="21"/>
                  </a:cubicBezTo>
                  <a:cubicBezTo>
                    <a:pt x="75" y="21"/>
                    <a:pt x="75" y="21"/>
                    <a:pt x="75" y="21"/>
                  </a:cubicBezTo>
                  <a:cubicBezTo>
                    <a:pt x="75" y="32"/>
                    <a:pt x="75" y="32"/>
                    <a:pt x="75" y="32"/>
                  </a:cubicBezTo>
                  <a:cubicBezTo>
                    <a:pt x="75" y="38"/>
                    <a:pt x="71" y="42"/>
                    <a:pt x="65" y="42"/>
                  </a:cubicBezTo>
                  <a:cubicBezTo>
                    <a:pt x="59" y="42"/>
                    <a:pt x="54" y="38"/>
                    <a:pt x="54" y="32"/>
                  </a:cubicBezTo>
                  <a:cubicBezTo>
                    <a:pt x="54" y="10"/>
                    <a:pt x="54" y="10"/>
                    <a:pt x="54" y="10"/>
                  </a:cubicBezTo>
                  <a:cubicBezTo>
                    <a:pt x="54" y="4"/>
                    <a:pt x="59" y="0"/>
                    <a:pt x="65" y="0"/>
                  </a:cubicBezTo>
                  <a:cubicBezTo>
                    <a:pt x="310" y="0"/>
                    <a:pt x="310" y="0"/>
                    <a:pt x="310" y="0"/>
                  </a:cubicBezTo>
                  <a:cubicBezTo>
                    <a:pt x="316" y="0"/>
                    <a:pt x="321" y="4"/>
                    <a:pt x="321" y="10"/>
                  </a:cubicBezTo>
                  <a:close/>
                  <a:moveTo>
                    <a:pt x="103" y="195"/>
                  </a:moveTo>
                  <a:cubicBezTo>
                    <a:pt x="98" y="194"/>
                    <a:pt x="92" y="193"/>
                    <a:pt x="90" y="193"/>
                  </a:cubicBezTo>
                  <a:cubicBezTo>
                    <a:pt x="88" y="191"/>
                    <a:pt x="84" y="180"/>
                    <a:pt x="85" y="176"/>
                  </a:cubicBezTo>
                  <a:cubicBezTo>
                    <a:pt x="91" y="166"/>
                    <a:pt x="98" y="150"/>
                    <a:pt x="101" y="136"/>
                  </a:cubicBezTo>
                  <a:cubicBezTo>
                    <a:pt x="108" y="110"/>
                    <a:pt x="105" y="90"/>
                    <a:pt x="94" y="77"/>
                  </a:cubicBezTo>
                  <a:cubicBezTo>
                    <a:pt x="80" y="59"/>
                    <a:pt x="58" y="58"/>
                    <a:pt x="54" y="58"/>
                  </a:cubicBezTo>
                  <a:cubicBezTo>
                    <a:pt x="54" y="58"/>
                    <a:pt x="54" y="58"/>
                    <a:pt x="54" y="58"/>
                  </a:cubicBezTo>
                  <a:cubicBezTo>
                    <a:pt x="54" y="58"/>
                    <a:pt x="54" y="58"/>
                    <a:pt x="54" y="58"/>
                  </a:cubicBezTo>
                  <a:cubicBezTo>
                    <a:pt x="54" y="58"/>
                    <a:pt x="54" y="58"/>
                    <a:pt x="54" y="58"/>
                  </a:cubicBezTo>
                  <a:cubicBezTo>
                    <a:pt x="54" y="58"/>
                    <a:pt x="54" y="58"/>
                    <a:pt x="54" y="58"/>
                  </a:cubicBezTo>
                  <a:cubicBezTo>
                    <a:pt x="51" y="58"/>
                    <a:pt x="28" y="59"/>
                    <a:pt x="14" y="77"/>
                  </a:cubicBezTo>
                  <a:cubicBezTo>
                    <a:pt x="3" y="90"/>
                    <a:pt x="0" y="110"/>
                    <a:pt x="6" y="136"/>
                  </a:cubicBezTo>
                  <a:cubicBezTo>
                    <a:pt x="10" y="150"/>
                    <a:pt x="17" y="166"/>
                    <a:pt x="23" y="176"/>
                  </a:cubicBezTo>
                  <a:cubicBezTo>
                    <a:pt x="24" y="180"/>
                    <a:pt x="20" y="191"/>
                    <a:pt x="18" y="192"/>
                  </a:cubicBezTo>
                  <a:cubicBezTo>
                    <a:pt x="13" y="194"/>
                    <a:pt x="10" y="201"/>
                    <a:pt x="12" y="206"/>
                  </a:cubicBezTo>
                  <a:cubicBezTo>
                    <a:pt x="14" y="210"/>
                    <a:pt x="18" y="213"/>
                    <a:pt x="22" y="213"/>
                  </a:cubicBezTo>
                  <a:cubicBezTo>
                    <a:pt x="23" y="213"/>
                    <a:pt x="25" y="213"/>
                    <a:pt x="26" y="212"/>
                  </a:cubicBezTo>
                  <a:cubicBezTo>
                    <a:pt x="36" y="209"/>
                    <a:pt x="40" y="197"/>
                    <a:pt x="42" y="190"/>
                  </a:cubicBezTo>
                  <a:cubicBezTo>
                    <a:pt x="44" y="184"/>
                    <a:pt x="47" y="172"/>
                    <a:pt x="41" y="164"/>
                  </a:cubicBezTo>
                  <a:cubicBezTo>
                    <a:pt x="36" y="157"/>
                    <a:pt x="30" y="142"/>
                    <a:pt x="27" y="131"/>
                  </a:cubicBezTo>
                  <a:cubicBezTo>
                    <a:pt x="23" y="112"/>
                    <a:pt x="24" y="99"/>
                    <a:pt x="30" y="90"/>
                  </a:cubicBezTo>
                  <a:cubicBezTo>
                    <a:pt x="39" y="80"/>
                    <a:pt x="53" y="80"/>
                    <a:pt x="54" y="80"/>
                  </a:cubicBezTo>
                  <a:cubicBezTo>
                    <a:pt x="54" y="80"/>
                    <a:pt x="54" y="80"/>
                    <a:pt x="54" y="80"/>
                  </a:cubicBezTo>
                  <a:cubicBezTo>
                    <a:pt x="54" y="80"/>
                    <a:pt x="54" y="80"/>
                    <a:pt x="54" y="80"/>
                  </a:cubicBezTo>
                  <a:cubicBezTo>
                    <a:pt x="54" y="80"/>
                    <a:pt x="69" y="80"/>
                    <a:pt x="77" y="90"/>
                  </a:cubicBezTo>
                  <a:cubicBezTo>
                    <a:pt x="84" y="98"/>
                    <a:pt x="85" y="112"/>
                    <a:pt x="81" y="131"/>
                  </a:cubicBezTo>
                  <a:cubicBezTo>
                    <a:pt x="78" y="142"/>
                    <a:pt x="72" y="157"/>
                    <a:pt x="66" y="164"/>
                  </a:cubicBezTo>
                  <a:cubicBezTo>
                    <a:pt x="61" y="172"/>
                    <a:pt x="64" y="183"/>
                    <a:pt x="65" y="190"/>
                  </a:cubicBezTo>
                  <a:cubicBezTo>
                    <a:pt x="67" y="197"/>
                    <a:pt x="72" y="209"/>
                    <a:pt x="82" y="212"/>
                  </a:cubicBezTo>
                  <a:cubicBezTo>
                    <a:pt x="86" y="214"/>
                    <a:pt x="92" y="215"/>
                    <a:pt x="99" y="216"/>
                  </a:cubicBezTo>
                  <a:cubicBezTo>
                    <a:pt x="105" y="217"/>
                    <a:pt x="118" y="219"/>
                    <a:pt x="121" y="222"/>
                  </a:cubicBezTo>
                  <a:cubicBezTo>
                    <a:pt x="123" y="223"/>
                    <a:pt x="126" y="224"/>
                    <a:pt x="128" y="224"/>
                  </a:cubicBezTo>
                  <a:cubicBezTo>
                    <a:pt x="131" y="224"/>
                    <a:pt x="134" y="223"/>
                    <a:pt x="136" y="221"/>
                  </a:cubicBezTo>
                  <a:cubicBezTo>
                    <a:pt x="140" y="216"/>
                    <a:pt x="140" y="210"/>
                    <a:pt x="135" y="206"/>
                  </a:cubicBezTo>
                  <a:cubicBezTo>
                    <a:pt x="128" y="199"/>
                    <a:pt x="115" y="197"/>
                    <a:pt x="103" y="195"/>
                  </a:cubicBezTo>
                  <a:close/>
                  <a:moveTo>
                    <a:pt x="139" y="74"/>
                  </a:moveTo>
                  <a:cubicBezTo>
                    <a:pt x="267" y="74"/>
                    <a:pt x="267" y="74"/>
                    <a:pt x="267" y="74"/>
                  </a:cubicBezTo>
                  <a:cubicBezTo>
                    <a:pt x="273" y="74"/>
                    <a:pt x="278" y="70"/>
                    <a:pt x="278" y="64"/>
                  </a:cubicBezTo>
                  <a:cubicBezTo>
                    <a:pt x="278" y="58"/>
                    <a:pt x="273" y="53"/>
                    <a:pt x="267" y="53"/>
                  </a:cubicBezTo>
                  <a:cubicBezTo>
                    <a:pt x="139" y="53"/>
                    <a:pt x="139" y="53"/>
                    <a:pt x="139" y="53"/>
                  </a:cubicBezTo>
                  <a:cubicBezTo>
                    <a:pt x="133" y="53"/>
                    <a:pt x="129" y="58"/>
                    <a:pt x="129" y="64"/>
                  </a:cubicBezTo>
                  <a:cubicBezTo>
                    <a:pt x="129" y="70"/>
                    <a:pt x="133" y="74"/>
                    <a:pt x="139" y="74"/>
                  </a:cubicBezTo>
                  <a:close/>
                  <a:moveTo>
                    <a:pt x="139" y="117"/>
                  </a:moveTo>
                  <a:cubicBezTo>
                    <a:pt x="267" y="117"/>
                    <a:pt x="267" y="117"/>
                    <a:pt x="267" y="117"/>
                  </a:cubicBezTo>
                  <a:cubicBezTo>
                    <a:pt x="273" y="117"/>
                    <a:pt x="278" y="112"/>
                    <a:pt x="278" y="106"/>
                  </a:cubicBezTo>
                  <a:cubicBezTo>
                    <a:pt x="278" y="100"/>
                    <a:pt x="273" y="96"/>
                    <a:pt x="267" y="96"/>
                  </a:cubicBezTo>
                  <a:cubicBezTo>
                    <a:pt x="139" y="96"/>
                    <a:pt x="139" y="96"/>
                    <a:pt x="139" y="96"/>
                  </a:cubicBezTo>
                  <a:cubicBezTo>
                    <a:pt x="133" y="96"/>
                    <a:pt x="129" y="100"/>
                    <a:pt x="129" y="106"/>
                  </a:cubicBezTo>
                  <a:cubicBezTo>
                    <a:pt x="129" y="112"/>
                    <a:pt x="133" y="117"/>
                    <a:pt x="139" y="11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pPr defTabSz="612305"/>
              <a:endParaRPr lang="en-GB" sz="1206" dirty="0">
                <a:solidFill>
                  <a:prstClr val="black"/>
                </a:solidFill>
                <a:latin typeface="Calibri Light"/>
              </a:endParaRPr>
            </a:p>
          </p:txBody>
        </p:sp>
      </p:grpSp>
      <p:sp>
        <p:nvSpPr>
          <p:cNvPr id="320" name="Freeform 393">
            <a:extLst>
              <a:ext uri="{FF2B5EF4-FFF2-40B4-BE49-F238E27FC236}">
                <a16:creationId xmlns:a16="http://schemas.microsoft.com/office/drawing/2014/main" id="{34B63E0D-3DD4-48DD-9E98-87558BD4B720}"/>
              </a:ext>
            </a:extLst>
          </p:cNvPr>
          <p:cNvSpPr>
            <a:spLocks noChangeAspect="1" noEditPoints="1"/>
          </p:cNvSpPr>
          <p:nvPr/>
        </p:nvSpPr>
        <p:spPr bwMode="auto">
          <a:xfrm>
            <a:off x="8153667" y="1742136"/>
            <a:ext cx="659722" cy="659722"/>
          </a:xfrm>
          <a:custGeom>
            <a:avLst/>
            <a:gdLst>
              <a:gd name="T0" fmla="*/ 0 w 512"/>
              <a:gd name="T1" fmla="*/ 256 h 512"/>
              <a:gd name="T2" fmla="*/ 512 w 512"/>
              <a:gd name="T3" fmla="*/ 256 h 512"/>
              <a:gd name="T4" fmla="*/ 231 w 512"/>
              <a:gd name="T5" fmla="*/ 381 h 512"/>
              <a:gd name="T6" fmla="*/ 216 w 512"/>
              <a:gd name="T7" fmla="*/ 382 h 512"/>
              <a:gd name="T8" fmla="*/ 177 w 512"/>
              <a:gd name="T9" fmla="*/ 372 h 512"/>
              <a:gd name="T10" fmla="*/ 161 w 512"/>
              <a:gd name="T11" fmla="*/ 324 h 512"/>
              <a:gd name="T12" fmla="*/ 172 w 512"/>
              <a:gd name="T13" fmla="*/ 250 h 512"/>
              <a:gd name="T14" fmla="*/ 149 w 512"/>
              <a:gd name="T15" fmla="*/ 240 h 512"/>
              <a:gd name="T16" fmla="*/ 125 w 512"/>
              <a:gd name="T17" fmla="*/ 250 h 512"/>
              <a:gd name="T18" fmla="*/ 136 w 512"/>
              <a:gd name="T19" fmla="*/ 324 h 512"/>
              <a:gd name="T20" fmla="*/ 121 w 512"/>
              <a:gd name="T21" fmla="*/ 372 h 512"/>
              <a:gd name="T22" fmla="*/ 107 w 512"/>
              <a:gd name="T23" fmla="*/ 366 h 512"/>
              <a:gd name="T24" fmla="*/ 118 w 512"/>
              <a:gd name="T25" fmla="*/ 336 h 512"/>
              <a:gd name="T26" fmla="*/ 109 w 512"/>
              <a:gd name="T27" fmla="*/ 237 h 512"/>
              <a:gd name="T28" fmla="*/ 149 w 512"/>
              <a:gd name="T29" fmla="*/ 218 h 512"/>
              <a:gd name="T30" fmla="*/ 149 w 512"/>
              <a:gd name="T31" fmla="*/ 218 h 512"/>
              <a:gd name="T32" fmla="*/ 189 w 512"/>
              <a:gd name="T33" fmla="*/ 237 h 512"/>
              <a:gd name="T34" fmla="*/ 180 w 512"/>
              <a:gd name="T35" fmla="*/ 336 h 512"/>
              <a:gd name="T36" fmla="*/ 198 w 512"/>
              <a:gd name="T37" fmla="*/ 355 h 512"/>
              <a:gd name="T38" fmla="*/ 231 w 512"/>
              <a:gd name="T39" fmla="*/ 381 h 512"/>
              <a:gd name="T40" fmla="*/ 405 w 512"/>
              <a:gd name="T41" fmla="*/ 330 h 512"/>
              <a:gd name="T42" fmla="*/ 213 w 512"/>
              <a:gd name="T43" fmla="*/ 320 h 512"/>
              <a:gd name="T44" fmla="*/ 394 w 512"/>
              <a:gd name="T45" fmla="*/ 309 h 512"/>
              <a:gd name="T46" fmla="*/ 170 w 512"/>
              <a:gd name="T47" fmla="*/ 181 h 512"/>
              <a:gd name="T48" fmla="*/ 160 w 512"/>
              <a:gd name="T49" fmla="*/ 202 h 512"/>
              <a:gd name="T50" fmla="*/ 149 w 512"/>
              <a:gd name="T51" fmla="*/ 170 h 512"/>
              <a:gd name="T52" fmla="*/ 405 w 512"/>
              <a:gd name="T53" fmla="*/ 160 h 512"/>
              <a:gd name="T54" fmla="*/ 416 w 512"/>
              <a:gd name="T55" fmla="*/ 320 h 512"/>
              <a:gd name="T56" fmla="*/ 362 w 512"/>
              <a:gd name="T57" fmla="*/ 256 h 512"/>
              <a:gd name="T58" fmla="*/ 362 w 512"/>
              <a:gd name="T59" fmla="*/ 277 h 512"/>
              <a:gd name="T60" fmla="*/ 224 w 512"/>
              <a:gd name="T61" fmla="*/ 266 h 512"/>
              <a:gd name="T62" fmla="*/ 224 w 512"/>
              <a:gd name="T63" fmla="*/ 224 h 512"/>
              <a:gd name="T64" fmla="*/ 362 w 512"/>
              <a:gd name="T65" fmla="*/ 213 h 512"/>
              <a:gd name="T66" fmla="*/ 362 w 512"/>
              <a:gd name="T67" fmla="*/ 234 h 512"/>
              <a:gd name="T68" fmla="*/ 224 w 512"/>
              <a:gd name="T69" fmla="*/ 22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rgbClr val="02645F"/>
          </a:solidFill>
          <a:ln>
            <a:noFill/>
          </a:ln>
        </p:spPr>
        <p:txBody>
          <a:bodyPr vert="horz" wrap="square" lIns="57150" tIns="28575" rIns="57150" bIns="28575" numCol="1" anchor="t" anchorCtr="0" compatLnSpc="1">
            <a:prstTxWarp prst="textNoShape">
              <a:avLst/>
            </a:prstTxWarp>
          </a:bodyPr>
          <a:lstStyle/>
          <a:p>
            <a:pPr defTabSz="612305"/>
            <a:endParaRPr lang="en-GB" sz="1206" dirty="0">
              <a:solidFill>
                <a:prstClr val="black"/>
              </a:solidFill>
              <a:latin typeface="Calibri Light"/>
            </a:endParaRPr>
          </a:p>
        </p:txBody>
      </p:sp>
      <p:grpSp>
        <p:nvGrpSpPr>
          <p:cNvPr id="321" name="Group 387">
            <a:extLst>
              <a:ext uri="{FF2B5EF4-FFF2-40B4-BE49-F238E27FC236}">
                <a16:creationId xmlns:a16="http://schemas.microsoft.com/office/drawing/2014/main" id="{8ABD4602-33C4-4CCE-811A-37F77265F3C7}"/>
              </a:ext>
            </a:extLst>
          </p:cNvPr>
          <p:cNvGrpSpPr>
            <a:grpSpLocks noChangeAspect="1"/>
          </p:cNvGrpSpPr>
          <p:nvPr/>
        </p:nvGrpSpPr>
        <p:grpSpPr bwMode="auto">
          <a:xfrm>
            <a:off x="9909146" y="1742136"/>
            <a:ext cx="659722" cy="659722"/>
            <a:chOff x="7355" y="1558"/>
            <a:chExt cx="340" cy="340"/>
          </a:xfrm>
          <a:solidFill>
            <a:srgbClr val="02645F"/>
          </a:solidFill>
        </p:grpSpPr>
        <p:sp>
          <p:nvSpPr>
            <p:cNvPr id="322" name="Freeform 388">
              <a:extLst>
                <a:ext uri="{FF2B5EF4-FFF2-40B4-BE49-F238E27FC236}">
                  <a16:creationId xmlns:a16="http://schemas.microsoft.com/office/drawing/2014/main" id="{60B3ECC3-8B55-4F32-ACD6-B094B7BECEE7}"/>
                </a:ext>
              </a:extLst>
            </p:cNvPr>
            <p:cNvSpPr>
              <a:spLocks noEditPoints="1"/>
            </p:cNvSpPr>
            <p:nvPr/>
          </p:nvSpPr>
          <p:spPr bwMode="auto">
            <a:xfrm>
              <a:off x="7355" y="1558"/>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pPr defTabSz="612305"/>
              <a:endParaRPr lang="en-GB" sz="1206" dirty="0">
                <a:solidFill>
                  <a:prstClr val="black"/>
                </a:solidFill>
                <a:latin typeface="Calibri Light"/>
              </a:endParaRPr>
            </a:p>
          </p:txBody>
        </p:sp>
        <p:sp>
          <p:nvSpPr>
            <p:cNvPr id="323" name="Freeform 389">
              <a:extLst>
                <a:ext uri="{FF2B5EF4-FFF2-40B4-BE49-F238E27FC236}">
                  <a16:creationId xmlns:a16="http://schemas.microsoft.com/office/drawing/2014/main" id="{26854849-2B18-4A58-B845-D3A8F51C3590}"/>
                </a:ext>
              </a:extLst>
            </p:cNvPr>
            <p:cNvSpPr>
              <a:spLocks noEditPoints="1"/>
            </p:cNvSpPr>
            <p:nvPr/>
          </p:nvSpPr>
          <p:spPr bwMode="auto">
            <a:xfrm>
              <a:off x="7418" y="1664"/>
              <a:ext cx="213" cy="149"/>
            </a:xfrm>
            <a:custGeom>
              <a:avLst/>
              <a:gdLst>
                <a:gd name="T0" fmla="*/ 321 w 321"/>
                <a:gd name="T1" fmla="*/ 160 h 224"/>
                <a:gd name="T2" fmla="*/ 129 w 321"/>
                <a:gd name="T3" fmla="*/ 170 h 224"/>
                <a:gd name="T4" fmla="*/ 129 w 321"/>
                <a:gd name="T5" fmla="*/ 149 h 224"/>
                <a:gd name="T6" fmla="*/ 299 w 321"/>
                <a:gd name="T7" fmla="*/ 21 h 224"/>
                <a:gd name="T8" fmla="*/ 75 w 321"/>
                <a:gd name="T9" fmla="*/ 32 h 224"/>
                <a:gd name="T10" fmla="*/ 54 w 321"/>
                <a:gd name="T11" fmla="*/ 32 h 224"/>
                <a:gd name="T12" fmla="*/ 65 w 321"/>
                <a:gd name="T13" fmla="*/ 0 h 224"/>
                <a:gd name="T14" fmla="*/ 321 w 321"/>
                <a:gd name="T15" fmla="*/ 10 h 224"/>
                <a:gd name="T16" fmla="*/ 90 w 321"/>
                <a:gd name="T17" fmla="*/ 193 h 224"/>
                <a:gd name="T18" fmla="*/ 101 w 321"/>
                <a:gd name="T19" fmla="*/ 136 h 224"/>
                <a:gd name="T20" fmla="*/ 54 w 321"/>
                <a:gd name="T21" fmla="*/ 58 h 224"/>
                <a:gd name="T22" fmla="*/ 54 w 321"/>
                <a:gd name="T23" fmla="*/ 58 h 224"/>
                <a:gd name="T24" fmla="*/ 54 w 321"/>
                <a:gd name="T25" fmla="*/ 58 h 224"/>
                <a:gd name="T26" fmla="*/ 6 w 321"/>
                <a:gd name="T27" fmla="*/ 136 h 224"/>
                <a:gd name="T28" fmla="*/ 18 w 321"/>
                <a:gd name="T29" fmla="*/ 192 h 224"/>
                <a:gd name="T30" fmla="*/ 22 w 321"/>
                <a:gd name="T31" fmla="*/ 213 h 224"/>
                <a:gd name="T32" fmla="*/ 42 w 321"/>
                <a:gd name="T33" fmla="*/ 190 h 224"/>
                <a:gd name="T34" fmla="*/ 27 w 321"/>
                <a:gd name="T35" fmla="*/ 131 h 224"/>
                <a:gd name="T36" fmla="*/ 54 w 321"/>
                <a:gd name="T37" fmla="*/ 80 h 224"/>
                <a:gd name="T38" fmla="*/ 54 w 321"/>
                <a:gd name="T39" fmla="*/ 80 h 224"/>
                <a:gd name="T40" fmla="*/ 81 w 321"/>
                <a:gd name="T41" fmla="*/ 131 h 224"/>
                <a:gd name="T42" fmla="*/ 65 w 321"/>
                <a:gd name="T43" fmla="*/ 190 h 224"/>
                <a:gd name="T44" fmla="*/ 99 w 321"/>
                <a:gd name="T45" fmla="*/ 216 h 224"/>
                <a:gd name="T46" fmla="*/ 128 w 321"/>
                <a:gd name="T47" fmla="*/ 224 h 224"/>
                <a:gd name="T48" fmla="*/ 135 w 321"/>
                <a:gd name="T49" fmla="*/ 206 h 224"/>
                <a:gd name="T50" fmla="*/ 139 w 321"/>
                <a:gd name="T51" fmla="*/ 74 h 224"/>
                <a:gd name="T52" fmla="*/ 278 w 321"/>
                <a:gd name="T53" fmla="*/ 64 h 224"/>
                <a:gd name="T54" fmla="*/ 139 w 321"/>
                <a:gd name="T55" fmla="*/ 53 h 224"/>
                <a:gd name="T56" fmla="*/ 139 w 321"/>
                <a:gd name="T57" fmla="*/ 74 h 224"/>
                <a:gd name="T58" fmla="*/ 267 w 321"/>
                <a:gd name="T59" fmla="*/ 117 h 224"/>
                <a:gd name="T60" fmla="*/ 267 w 321"/>
                <a:gd name="T61" fmla="*/ 96 h 224"/>
                <a:gd name="T62" fmla="*/ 129 w 321"/>
                <a:gd name="T63" fmla="*/ 10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1" h="224">
                  <a:moveTo>
                    <a:pt x="321" y="10"/>
                  </a:moveTo>
                  <a:cubicBezTo>
                    <a:pt x="321" y="160"/>
                    <a:pt x="321" y="160"/>
                    <a:pt x="321" y="160"/>
                  </a:cubicBezTo>
                  <a:cubicBezTo>
                    <a:pt x="321" y="166"/>
                    <a:pt x="316" y="170"/>
                    <a:pt x="310" y="170"/>
                  </a:cubicBezTo>
                  <a:cubicBezTo>
                    <a:pt x="129" y="170"/>
                    <a:pt x="129" y="170"/>
                    <a:pt x="129" y="170"/>
                  </a:cubicBezTo>
                  <a:cubicBezTo>
                    <a:pt x="123" y="170"/>
                    <a:pt x="118" y="166"/>
                    <a:pt x="118" y="160"/>
                  </a:cubicBezTo>
                  <a:cubicBezTo>
                    <a:pt x="118" y="154"/>
                    <a:pt x="123" y="149"/>
                    <a:pt x="129" y="149"/>
                  </a:cubicBezTo>
                  <a:cubicBezTo>
                    <a:pt x="299" y="149"/>
                    <a:pt x="299" y="149"/>
                    <a:pt x="299" y="149"/>
                  </a:cubicBezTo>
                  <a:cubicBezTo>
                    <a:pt x="299" y="21"/>
                    <a:pt x="299" y="21"/>
                    <a:pt x="299" y="21"/>
                  </a:cubicBezTo>
                  <a:cubicBezTo>
                    <a:pt x="75" y="21"/>
                    <a:pt x="75" y="21"/>
                    <a:pt x="75" y="21"/>
                  </a:cubicBezTo>
                  <a:cubicBezTo>
                    <a:pt x="75" y="32"/>
                    <a:pt x="75" y="32"/>
                    <a:pt x="75" y="32"/>
                  </a:cubicBezTo>
                  <a:cubicBezTo>
                    <a:pt x="75" y="38"/>
                    <a:pt x="71" y="42"/>
                    <a:pt x="65" y="42"/>
                  </a:cubicBezTo>
                  <a:cubicBezTo>
                    <a:pt x="59" y="42"/>
                    <a:pt x="54" y="38"/>
                    <a:pt x="54" y="32"/>
                  </a:cubicBezTo>
                  <a:cubicBezTo>
                    <a:pt x="54" y="10"/>
                    <a:pt x="54" y="10"/>
                    <a:pt x="54" y="10"/>
                  </a:cubicBezTo>
                  <a:cubicBezTo>
                    <a:pt x="54" y="4"/>
                    <a:pt x="59" y="0"/>
                    <a:pt x="65" y="0"/>
                  </a:cubicBezTo>
                  <a:cubicBezTo>
                    <a:pt x="310" y="0"/>
                    <a:pt x="310" y="0"/>
                    <a:pt x="310" y="0"/>
                  </a:cubicBezTo>
                  <a:cubicBezTo>
                    <a:pt x="316" y="0"/>
                    <a:pt x="321" y="4"/>
                    <a:pt x="321" y="10"/>
                  </a:cubicBezTo>
                  <a:close/>
                  <a:moveTo>
                    <a:pt x="103" y="195"/>
                  </a:moveTo>
                  <a:cubicBezTo>
                    <a:pt x="98" y="194"/>
                    <a:pt x="92" y="193"/>
                    <a:pt x="90" y="193"/>
                  </a:cubicBezTo>
                  <a:cubicBezTo>
                    <a:pt x="88" y="191"/>
                    <a:pt x="84" y="180"/>
                    <a:pt x="85" y="176"/>
                  </a:cubicBezTo>
                  <a:cubicBezTo>
                    <a:pt x="91" y="166"/>
                    <a:pt x="98" y="150"/>
                    <a:pt x="101" y="136"/>
                  </a:cubicBezTo>
                  <a:cubicBezTo>
                    <a:pt x="108" y="110"/>
                    <a:pt x="105" y="90"/>
                    <a:pt x="94" y="77"/>
                  </a:cubicBezTo>
                  <a:cubicBezTo>
                    <a:pt x="80" y="59"/>
                    <a:pt x="58" y="58"/>
                    <a:pt x="54" y="58"/>
                  </a:cubicBezTo>
                  <a:cubicBezTo>
                    <a:pt x="54" y="58"/>
                    <a:pt x="54" y="58"/>
                    <a:pt x="54" y="58"/>
                  </a:cubicBezTo>
                  <a:cubicBezTo>
                    <a:pt x="54" y="58"/>
                    <a:pt x="54" y="58"/>
                    <a:pt x="54" y="58"/>
                  </a:cubicBezTo>
                  <a:cubicBezTo>
                    <a:pt x="54" y="58"/>
                    <a:pt x="54" y="58"/>
                    <a:pt x="54" y="58"/>
                  </a:cubicBezTo>
                  <a:cubicBezTo>
                    <a:pt x="54" y="58"/>
                    <a:pt x="54" y="58"/>
                    <a:pt x="54" y="58"/>
                  </a:cubicBezTo>
                  <a:cubicBezTo>
                    <a:pt x="51" y="58"/>
                    <a:pt x="28" y="59"/>
                    <a:pt x="14" y="77"/>
                  </a:cubicBezTo>
                  <a:cubicBezTo>
                    <a:pt x="3" y="90"/>
                    <a:pt x="0" y="110"/>
                    <a:pt x="6" y="136"/>
                  </a:cubicBezTo>
                  <a:cubicBezTo>
                    <a:pt x="10" y="150"/>
                    <a:pt x="17" y="166"/>
                    <a:pt x="23" y="176"/>
                  </a:cubicBezTo>
                  <a:cubicBezTo>
                    <a:pt x="24" y="180"/>
                    <a:pt x="20" y="191"/>
                    <a:pt x="18" y="192"/>
                  </a:cubicBezTo>
                  <a:cubicBezTo>
                    <a:pt x="13" y="194"/>
                    <a:pt x="10" y="201"/>
                    <a:pt x="12" y="206"/>
                  </a:cubicBezTo>
                  <a:cubicBezTo>
                    <a:pt x="14" y="210"/>
                    <a:pt x="18" y="213"/>
                    <a:pt x="22" y="213"/>
                  </a:cubicBezTo>
                  <a:cubicBezTo>
                    <a:pt x="23" y="213"/>
                    <a:pt x="25" y="213"/>
                    <a:pt x="26" y="212"/>
                  </a:cubicBezTo>
                  <a:cubicBezTo>
                    <a:pt x="36" y="209"/>
                    <a:pt x="40" y="197"/>
                    <a:pt x="42" y="190"/>
                  </a:cubicBezTo>
                  <a:cubicBezTo>
                    <a:pt x="44" y="184"/>
                    <a:pt x="47" y="172"/>
                    <a:pt x="41" y="164"/>
                  </a:cubicBezTo>
                  <a:cubicBezTo>
                    <a:pt x="36" y="157"/>
                    <a:pt x="30" y="142"/>
                    <a:pt x="27" y="131"/>
                  </a:cubicBezTo>
                  <a:cubicBezTo>
                    <a:pt x="23" y="112"/>
                    <a:pt x="24" y="99"/>
                    <a:pt x="30" y="90"/>
                  </a:cubicBezTo>
                  <a:cubicBezTo>
                    <a:pt x="39" y="80"/>
                    <a:pt x="53" y="80"/>
                    <a:pt x="54" y="80"/>
                  </a:cubicBezTo>
                  <a:cubicBezTo>
                    <a:pt x="54" y="80"/>
                    <a:pt x="54" y="80"/>
                    <a:pt x="54" y="80"/>
                  </a:cubicBezTo>
                  <a:cubicBezTo>
                    <a:pt x="54" y="80"/>
                    <a:pt x="54" y="80"/>
                    <a:pt x="54" y="80"/>
                  </a:cubicBezTo>
                  <a:cubicBezTo>
                    <a:pt x="54" y="80"/>
                    <a:pt x="69" y="80"/>
                    <a:pt x="77" y="90"/>
                  </a:cubicBezTo>
                  <a:cubicBezTo>
                    <a:pt x="84" y="98"/>
                    <a:pt x="85" y="112"/>
                    <a:pt x="81" y="131"/>
                  </a:cubicBezTo>
                  <a:cubicBezTo>
                    <a:pt x="78" y="142"/>
                    <a:pt x="72" y="157"/>
                    <a:pt x="66" y="164"/>
                  </a:cubicBezTo>
                  <a:cubicBezTo>
                    <a:pt x="61" y="172"/>
                    <a:pt x="64" y="183"/>
                    <a:pt x="65" y="190"/>
                  </a:cubicBezTo>
                  <a:cubicBezTo>
                    <a:pt x="67" y="197"/>
                    <a:pt x="72" y="209"/>
                    <a:pt x="82" y="212"/>
                  </a:cubicBezTo>
                  <a:cubicBezTo>
                    <a:pt x="86" y="214"/>
                    <a:pt x="92" y="215"/>
                    <a:pt x="99" y="216"/>
                  </a:cubicBezTo>
                  <a:cubicBezTo>
                    <a:pt x="105" y="217"/>
                    <a:pt x="118" y="219"/>
                    <a:pt x="121" y="222"/>
                  </a:cubicBezTo>
                  <a:cubicBezTo>
                    <a:pt x="123" y="223"/>
                    <a:pt x="126" y="224"/>
                    <a:pt x="128" y="224"/>
                  </a:cubicBezTo>
                  <a:cubicBezTo>
                    <a:pt x="131" y="224"/>
                    <a:pt x="134" y="223"/>
                    <a:pt x="136" y="221"/>
                  </a:cubicBezTo>
                  <a:cubicBezTo>
                    <a:pt x="140" y="216"/>
                    <a:pt x="140" y="210"/>
                    <a:pt x="135" y="206"/>
                  </a:cubicBezTo>
                  <a:cubicBezTo>
                    <a:pt x="128" y="199"/>
                    <a:pt x="115" y="197"/>
                    <a:pt x="103" y="195"/>
                  </a:cubicBezTo>
                  <a:close/>
                  <a:moveTo>
                    <a:pt x="139" y="74"/>
                  </a:moveTo>
                  <a:cubicBezTo>
                    <a:pt x="267" y="74"/>
                    <a:pt x="267" y="74"/>
                    <a:pt x="267" y="74"/>
                  </a:cubicBezTo>
                  <a:cubicBezTo>
                    <a:pt x="273" y="74"/>
                    <a:pt x="278" y="70"/>
                    <a:pt x="278" y="64"/>
                  </a:cubicBezTo>
                  <a:cubicBezTo>
                    <a:pt x="278" y="58"/>
                    <a:pt x="273" y="53"/>
                    <a:pt x="267" y="53"/>
                  </a:cubicBezTo>
                  <a:cubicBezTo>
                    <a:pt x="139" y="53"/>
                    <a:pt x="139" y="53"/>
                    <a:pt x="139" y="53"/>
                  </a:cubicBezTo>
                  <a:cubicBezTo>
                    <a:pt x="133" y="53"/>
                    <a:pt x="129" y="58"/>
                    <a:pt x="129" y="64"/>
                  </a:cubicBezTo>
                  <a:cubicBezTo>
                    <a:pt x="129" y="70"/>
                    <a:pt x="133" y="74"/>
                    <a:pt x="139" y="74"/>
                  </a:cubicBezTo>
                  <a:close/>
                  <a:moveTo>
                    <a:pt x="139" y="117"/>
                  </a:moveTo>
                  <a:cubicBezTo>
                    <a:pt x="267" y="117"/>
                    <a:pt x="267" y="117"/>
                    <a:pt x="267" y="117"/>
                  </a:cubicBezTo>
                  <a:cubicBezTo>
                    <a:pt x="273" y="117"/>
                    <a:pt x="278" y="112"/>
                    <a:pt x="278" y="106"/>
                  </a:cubicBezTo>
                  <a:cubicBezTo>
                    <a:pt x="278" y="100"/>
                    <a:pt x="273" y="96"/>
                    <a:pt x="267" y="96"/>
                  </a:cubicBezTo>
                  <a:cubicBezTo>
                    <a:pt x="139" y="96"/>
                    <a:pt x="139" y="96"/>
                    <a:pt x="139" y="96"/>
                  </a:cubicBezTo>
                  <a:cubicBezTo>
                    <a:pt x="133" y="96"/>
                    <a:pt x="129" y="100"/>
                    <a:pt x="129" y="106"/>
                  </a:cubicBezTo>
                  <a:cubicBezTo>
                    <a:pt x="129" y="112"/>
                    <a:pt x="133" y="117"/>
                    <a:pt x="139" y="11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pPr defTabSz="612305"/>
              <a:endParaRPr lang="en-GB" sz="1206" dirty="0">
                <a:solidFill>
                  <a:prstClr val="black"/>
                </a:solidFill>
                <a:latin typeface="Calibri Light"/>
              </a:endParaRPr>
            </a:p>
          </p:txBody>
        </p:sp>
      </p:grpSp>
      <p:sp>
        <p:nvSpPr>
          <p:cNvPr id="330" name="Title 1">
            <a:extLst>
              <a:ext uri="{FF2B5EF4-FFF2-40B4-BE49-F238E27FC236}">
                <a16:creationId xmlns:a16="http://schemas.microsoft.com/office/drawing/2014/main" id="{AB1D46DF-D751-4446-BF30-A1BF4509D7D8}"/>
              </a:ext>
            </a:extLst>
          </p:cNvPr>
          <p:cNvSpPr txBox="1">
            <a:spLocks/>
          </p:cNvSpPr>
          <p:nvPr/>
        </p:nvSpPr>
        <p:spPr>
          <a:xfrm>
            <a:off x="9526283" y="3535788"/>
            <a:ext cx="2218674" cy="398268"/>
          </a:xfrm>
          <a:prstGeom prst="rect">
            <a:avLst/>
          </a:prstGeom>
        </p:spPr>
        <p:txBody>
          <a:bodyPr vert="horz" wrap="square" lIns="0" tIns="0" rIns="0" bIns="0" rtlCol="0" anchor="t" anchorCtr="0">
            <a:noAutofit/>
          </a:bodyPr>
          <a:lstStyle>
            <a:lvl1pPr algn="l" defTabSz="1714500" rtl="0" eaLnBrk="1" latinLnBrk="0" hangingPunct="1">
              <a:lnSpc>
                <a:spcPct val="90000"/>
              </a:lnSpc>
              <a:spcBef>
                <a:spcPct val="0"/>
              </a:spcBef>
              <a:buNone/>
              <a:defRPr sz="8250" kern="1200">
                <a:solidFill>
                  <a:schemeClr val="tx1"/>
                </a:solidFill>
                <a:latin typeface="+mj-lt"/>
                <a:ea typeface="+mj-ea"/>
                <a:cs typeface="+mj-cs"/>
              </a:defRPr>
            </a:lvl1pPr>
          </a:lstStyle>
          <a:p>
            <a:pPr algn="ctr" defTabSz="1071563">
              <a:lnSpc>
                <a:spcPct val="100000"/>
              </a:lnSpc>
            </a:pPr>
            <a:r>
              <a:rPr lang="en-US" sz="1100" dirty="0">
                <a:solidFill>
                  <a:prstClr val="black"/>
                </a:solidFill>
                <a:latin typeface="Open Sans" panose="020B0606030504020204" pitchFamily="34" charset="0"/>
                <a:ea typeface="Open Sans" panose="020B0606030504020204" pitchFamily="34" charset="0"/>
                <a:cs typeface="Open Sans" panose="020B0606030504020204" pitchFamily="34" charset="0"/>
              </a:rPr>
              <a:t>A number of manufacturing sub-sectors have experienced notable growth in adding women over the past decade</a:t>
            </a:r>
          </a:p>
        </p:txBody>
      </p:sp>
      <p:sp>
        <p:nvSpPr>
          <p:cNvPr id="331" name="Rectangle 330">
            <a:extLst>
              <a:ext uri="{FF2B5EF4-FFF2-40B4-BE49-F238E27FC236}">
                <a16:creationId xmlns:a16="http://schemas.microsoft.com/office/drawing/2014/main" id="{B5EF2142-F080-41C3-823A-08B02A898747}"/>
              </a:ext>
            </a:extLst>
          </p:cNvPr>
          <p:cNvSpPr/>
          <p:nvPr/>
        </p:nvSpPr>
        <p:spPr>
          <a:xfrm>
            <a:off x="10785710" y="4718482"/>
            <a:ext cx="1383790" cy="489863"/>
          </a:xfrm>
          <a:prstGeom prst="rect">
            <a:avLst/>
          </a:prstGeom>
        </p:spPr>
        <p:txBody>
          <a:bodyPr wrap="square" lIns="0" tIns="0" rIns="0" bIns="0">
            <a:noAutofit/>
          </a:bodyPr>
          <a:lstStyle/>
          <a:p>
            <a:pPr algn="ctr" defTabSz="428625">
              <a:defRPr/>
            </a:pP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Ship and boat building</a:t>
            </a:r>
          </a:p>
        </p:txBody>
      </p:sp>
      <p:sp>
        <p:nvSpPr>
          <p:cNvPr id="332" name="Rectangle 331">
            <a:extLst>
              <a:ext uri="{FF2B5EF4-FFF2-40B4-BE49-F238E27FC236}">
                <a16:creationId xmlns:a16="http://schemas.microsoft.com/office/drawing/2014/main" id="{1BEF1253-0B0A-45AC-973B-8FDD3F6D201B}"/>
              </a:ext>
            </a:extLst>
          </p:cNvPr>
          <p:cNvSpPr/>
          <p:nvPr/>
        </p:nvSpPr>
        <p:spPr>
          <a:xfrm>
            <a:off x="9381716" y="4588919"/>
            <a:ext cx="1078873" cy="412863"/>
          </a:xfrm>
          <a:prstGeom prst="rect">
            <a:avLst/>
          </a:prstGeom>
        </p:spPr>
        <p:txBody>
          <a:bodyPr wrap="square" lIns="0" tIns="0" rIns="0" bIns="0">
            <a:noAutofit/>
          </a:bodyPr>
          <a:lstStyle/>
          <a:p>
            <a:pPr algn="ctr" defTabSz="428625">
              <a:defRPr/>
            </a:pP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Industrial and miscellaneous chemicals</a:t>
            </a:r>
          </a:p>
        </p:txBody>
      </p:sp>
      <p:sp>
        <p:nvSpPr>
          <p:cNvPr id="333" name="Rectangle: Rounded Corners 332">
            <a:extLst>
              <a:ext uri="{FF2B5EF4-FFF2-40B4-BE49-F238E27FC236}">
                <a16:creationId xmlns:a16="http://schemas.microsoft.com/office/drawing/2014/main" id="{2AA6C1A9-D6BA-4489-A244-7E5B62006279}"/>
              </a:ext>
            </a:extLst>
          </p:cNvPr>
          <p:cNvSpPr>
            <a:spLocks noChangeAspect="1"/>
          </p:cNvSpPr>
          <p:nvPr/>
        </p:nvSpPr>
        <p:spPr bwMode="gray">
          <a:xfrm>
            <a:off x="11282333" y="4222838"/>
            <a:ext cx="346697" cy="347472"/>
          </a:xfrm>
          <a:prstGeom prst="roundRect">
            <a:avLst/>
          </a:prstGeom>
          <a:solidFill>
            <a:srgbClr val="26890D"/>
          </a:solidFill>
          <a:ln w="19050" algn="ctr">
            <a:noFill/>
            <a:miter lim="800000"/>
            <a:headEnd/>
            <a:tailEnd/>
          </a:ln>
          <a:effectLst/>
        </p:spPr>
        <p:txBody>
          <a:bodyPr wrap="none" lIns="17145" tIns="17145" rIns="17145" bIns="17145" rtlCol="0" anchor="ctr"/>
          <a:lstStyle/>
          <a:p>
            <a:pPr marL="0" marR="0" lvl="0" indent="0" algn="ctr" defTabSz="428625" eaLnBrk="1" fontAlgn="auto" latinLnBrk="0" hangingPunct="1">
              <a:lnSpc>
                <a:spcPct val="106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1.6x</a:t>
            </a:r>
          </a:p>
        </p:txBody>
      </p:sp>
      <p:sp>
        <p:nvSpPr>
          <p:cNvPr id="334" name="Rectangle: Rounded Corners 333">
            <a:extLst>
              <a:ext uri="{FF2B5EF4-FFF2-40B4-BE49-F238E27FC236}">
                <a16:creationId xmlns:a16="http://schemas.microsoft.com/office/drawing/2014/main" id="{7BED28C1-5A08-4053-94F4-7F842D6B273E}"/>
              </a:ext>
            </a:extLst>
          </p:cNvPr>
          <p:cNvSpPr>
            <a:spLocks noChangeAspect="1"/>
          </p:cNvSpPr>
          <p:nvPr/>
        </p:nvSpPr>
        <p:spPr bwMode="gray">
          <a:xfrm>
            <a:off x="9678637" y="4222838"/>
            <a:ext cx="341816" cy="342579"/>
          </a:xfrm>
          <a:prstGeom prst="roundRect">
            <a:avLst/>
          </a:prstGeom>
          <a:solidFill>
            <a:srgbClr val="26890D"/>
          </a:solidFill>
          <a:ln w="19050" algn="ctr">
            <a:noFill/>
            <a:miter lim="800000"/>
            <a:headEnd/>
            <a:tailEnd/>
          </a:ln>
          <a:effectLst/>
        </p:spPr>
        <p:txBody>
          <a:bodyPr wrap="none" lIns="17145" tIns="17145" rIns="17145" bIns="17145" rtlCol="0" anchor="ctr"/>
          <a:lstStyle/>
          <a:p>
            <a:pPr marL="0" marR="0" lvl="0" indent="0" algn="ctr" defTabSz="428625" eaLnBrk="1" fontAlgn="auto" latinLnBrk="0" hangingPunct="1">
              <a:lnSpc>
                <a:spcPct val="106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1.5x</a:t>
            </a:r>
          </a:p>
        </p:txBody>
      </p:sp>
      <p:sp>
        <p:nvSpPr>
          <p:cNvPr id="335" name="Rectangle: Rounded Corners 334">
            <a:extLst>
              <a:ext uri="{FF2B5EF4-FFF2-40B4-BE49-F238E27FC236}">
                <a16:creationId xmlns:a16="http://schemas.microsoft.com/office/drawing/2014/main" id="{0F74B499-94B8-4597-8630-23B7A3B4C952}"/>
              </a:ext>
            </a:extLst>
          </p:cNvPr>
          <p:cNvSpPr>
            <a:spLocks noChangeAspect="1"/>
          </p:cNvSpPr>
          <p:nvPr/>
        </p:nvSpPr>
        <p:spPr bwMode="gray">
          <a:xfrm>
            <a:off x="10481294" y="4769308"/>
            <a:ext cx="346698" cy="347472"/>
          </a:xfrm>
          <a:prstGeom prst="roundRect">
            <a:avLst/>
          </a:prstGeom>
          <a:solidFill>
            <a:srgbClr val="26890D"/>
          </a:solidFill>
          <a:ln w="19050" algn="ctr">
            <a:noFill/>
            <a:miter lim="800000"/>
            <a:headEnd/>
            <a:tailEnd/>
          </a:ln>
          <a:effectLst/>
        </p:spPr>
        <p:txBody>
          <a:bodyPr wrap="none" lIns="17145" tIns="17145" rIns="17145" bIns="17145" rtlCol="0" anchor="ctr"/>
          <a:lstStyle/>
          <a:p>
            <a:pPr marL="0" marR="0" lvl="0" indent="0" algn="ctr" defTabSz="428625" eaLnBrk="1" fontAlgn="auto" latinLnBrk="0" hangingPunct="1">
              <a:lnSpc>
                <a:spcPct val="106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1.5x</a:t>
            </a:r>
          </a:p>
        </p:txBody>
      </p:sp>
      <p:sp>
        <p:nvSpPr>
          <p:cNvPr id="82" name="Rectangle 81">
            <a:extLst>
              <a:ext uri="{FF2B5EF4-FFF2-40B4-BE49-F238E27FC236}">
                <a16:creationId xmlns:a16="http://schemas.microsoft.com/office/drawing/2014/main" id="{431757DF-3608-4B4B-8A63-B753858FBFA7}"/>
              </a:ext>
            </a:extLst>
          </p:cNvPr>
          <p:cNvSpPr/>
          <p:nvPr/>
        </p:nvSpPr>
        <p:spPr>
          <a:xfrm>
            <a:off x="9909146" y="5146620"/>
            <a:ext cx="1411345" cy="451527"/>
          </a:xfrm>
          <a:prstGeom prst="rect">
            <a:avLst/>
          </a:prstGeom>
        </p:spPr>
        <p:txBody>
          <a:bodyPr wrap="square" lIns="0" tIns="0" rIns="0" bIns="0">
            <a:noAutofit/>
          </a:bodyPr>
          <a:lstStyle/>
          <a:p>
            <a:pPr algn="ctr" defTabSz="685800">
              <a:defRPr/>
            </a:pPr>
            <a:r>
              <a:rPr lang="en-US" sz="1000" b="1" dirty="0">
                <a:latin typeface="Open Sans" panose="020B0606030504020204" pitchFamily="34" charset="0"/>
                <a:ea typeface="Open Sans" panose="020B0606030504020204" pitchFamily="34" charset="0"/>
                <a:cs typeface="Open Sans" panose="020B0606030504020204" pitchFamily="34" charset="0"/>
              </a:rPr>
              <a:t>Aluminum production and processing</a:t>
            </a:r>
          </a:p>
        </p:txBody>
      </p:sp>
      <p:sp>
        <p:nvSpPr>
          <p:cNvPr id="83" name="Title 1">
            <a:extLst>
              <a:ext uri="{FF2B5EF4-FFF2-40B4-BE49-F238E27FC236}">
                <a16:creationId xmlns:a16="http://schemas.microsoft.com/office/drawing/2014/main" id="{5021C23D-ACD8-42D6-8E9B-FCE3E95FD256}"/>
              </a:ext>
            </a:extLst>
          </p:cNvPr>
          <p:cNvSpPr txBox="1">
            <a:spLocks/>
          </p:cNvSpPr>
          <p:nvPr/>
        </p:nvSpPr>
        <p:spPr>
          <a:xfrm>
            <a:off x="477941" y="6579725"/>
            <a:ext cx="1314450" cy="115416"/>
          </a:xfrm>
          <a:prstGeom prst="rect">
            <a:avLst/>
          </a:prstGeom>
        </p:spPr>
        <p:txBody>
          <a:bodyPr vert="horz" wrap="square" lIns="0" tIns="0" rIns="0" bIns="0" rtlCol="0" anchor="b" anchorCtr="0">
            <a:noAutofit/>
          </a:bodyPr>
          <a:lstStyle>
            <a:lvl1pPr algn="l" defTabSz="1714500" rtl="0" eaLnBrk="1" latinLnBrk="0" hangingPunct="1">
              <a:lnSpc>
                <a:spcPct val="90000"/>
              </a:lnSpc>
              <a:spcBef>
                <a:spcPct val="0"/>
              </a:spcBef>
              <a:buNone/>
              <a:defRPr sz="8250" kern="1200">
                <a:solidFill>
                  <a:schemeClr val="tx1"/>
                </a:solidFill>
                <a:latin typeface="+mj-lt"/>
                <a:ea typeface="+mj-ea"/>
                <a:cs typeface="+mj-cs"/>
              </a:defRPr>
            </a:lvl1pPr>
          </a:lstStyle>
          <a:p>
            <a:pPr defTabSz="1071563"/>
            <a:r>
              <a:rPr lang="en-US" sz="600" dirty="0">
                <a:solidFill>
                  <a:prstClr val="black"/>
                </a:solidFill>
                <a:latin typeface="Open Sans" panose="020B0606030504020204" pitchFamily="34" charset="0"/>
                <a:ea typeface="Open Sans" panose="020B0606030504020204" pitchFamily="34" charset="0"/>
                <a:cs typeface="Open Sans" panose="020B0606030504020204" pitchFamily="34" charset="0"/>
              </a:rPr>
              <a:t>Source: Deloitte Analysis of BLS data</a:t>
            </a:r>
            <a:endParaRPr lang="en-US" sz="5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0069204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ther and son at home">
            <a:extLst>
              <a:ext uri="{FF2B5EF4-FFF2-40B4-BE49-F238E27FC236}">
                <a16:creationId xmlns:a16="http://schemas.microsoft.com/office/drawing/2014/main" id="{F3FC21CD-6088-427D-84CF-D7DF7B0D8738}"/>
              </a:ext>
            </a:extLst>
          </p:cNvPr>
          <p:cNvPicPr>
            <a:picLocks noChangeAspect="1"/>
          </p:cNvPicPr>
          <p:nvPr/>
        </p:nvPicPr>
        <p:blipFill rotWithShape="1">
          <a:blip r:embed="rId3">
            <a:duotone>
              <a:schemeClr val="bg2">
                <a:shade val="45000"/>
                <a:satMod val="135000"/>
              </a:schemeClr>
              <a:prstClr val="white"/>
            </a:duotone>
            <a:alphaModFix amt="70000"/>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10" name="Title 1">
            <a:extLst>
              <a:ext uri="{FF2B5EF4-FFF2-40B4-BE49-F238E27FC236}">
                <a16:creationId xmlns:a16="http://schemas.microsoft.com/office/drawing/2014/main" id="{EF23C4FE-34C5-4A82-AF60-949D44B391F8}"/>
              </a:ext>
            </a:extLst>
          </p:cNvPr>
          <p:cNvSpPr>
            <a:spLocks noGrp="1"/>
          </p:cNvSpPr>
          <p:nvPr>
            <p:ph type="title"/>
          </p:nvPr>
        </p:nvSpPr>
        <p:spPr>
          <a:xfrm>
            <a:off x="259041" y="317500"/>
            <a:ext cx="11270671" cy="374478"/>
          </a:xfrm>
        </p:spPr>
        <p:txBody>
          <a:bodyPr/>
          <a:lstStyle/>
          <a:p>
            <a:r>
              <a:rPr lang="en-US" sz="3200" b="1" i="1" dirty="0"/>
              <a:t>Does this reflect your experience?</a:t>
            </a:r>
            <a:br>
              <a:rPr lang="en-US" sz="3200" b="1" i="1" dirty="0"/>
            </a:br>
            <a:endParaRPr lang="en-US" sz="3200" b="1" i="1" dirty="0"/>
          </a:p>
        </p:txBody>
      </p:sp>
      <p:sp>
        <p:nvSpPr>
          <p:cNvPr id="11" name="Rounded Rectangular Callout 5">
            <a:extLst>
              <a:ext uri="{FF2B5EF4-FFF2-40B4-BE49-F238E27FC236}">
                <a16:creationId xmlns:a16="http://schemas.microsoft.com/office/drawing/2014/main" id="{15621ED7-0F5E-4FC8-ABE3-7B8F085A9366}"/>
              </a:ext>
            </a:extLst>
          </p:cNvPr>
          <p:cNvSpPr/>
          <p:nvPr/>
        </p:nvSpPr>
        <p:spPr bwMode="gray">
          <a:xfrm>
            <a:off x="259041" y="6002128"/>
            <a:ext cx="3126710" cy="730730"/>
          </a:xfrm>
          <a:prstGeom prst="wedgeRoundRectCallout">
            <a:avLst>
              <a:gd name="adj1" fmla="val -4752"/>
              <a:gd name="adj2" fmla="val -82085"/>
              <a:gd name="adj3" fmla="val 16667"/>
            </a:avLst>
          </a:prstGeom>
          <a:solidFill>
            <a:srgbClr val="D3D3D3"/>
          </a:solidFill>
          <a:ln w="9525" algn="ctr">
            <a:solidFill>
              <a:schemeClr val="tx1"/>
            </a:solidFill>
            <a:miter lim="800000"/>
            <a:headEnd/>
            <a:tailEnd/>
          </a:ln>
          <a:effectLst>
            <a:outerShdw blurRad="50800" dist="38100" dir="5400000" algn="t" rotWithShape="0">
              <a:prstClr val="black">
                <a:alpha val="40000"/>
              </a:prstClr>
            </a:outerShdw>
          </a:effectLst>
        </p:spPr>
        <p:txBody>
          <a:bodyPr wrap="square" lIns="0" tIns="0" rIns="0" bIns="0" rtlCol="0" anchor="ctr"/>
          <a:lstStyle/>
          <a:p>
            <a:pPr marL="0" marR="0" lvl="0" indent="0" algn="ctr" defTabSz="914400" rtl="0" eaLnBrk="1" fontAlgn="auto" latinLnBrk="0" hangingPunct="1">
              <a:lnSpc>
                <a:spcPct val="106000"/>
              </a:lnSpc>
              <a:spcBef>
                <a:spcPts val="200"/>
              </a:spcBef>
              <a:spcAft>
                <a:spcPts val="0"/>
              </a:spcAft>
              <a:buClrTx/>
              <a:buSzTx/>
              <a:buFontTx/>
              <a:buNone/>
              <a:tabLst/>
              <a:defRPr/>
            </a:pPr>
            <a:r>
              <a:rPr kumimoji="0" lang="en-US" sz="1600" b="1" i="0" u="none" strike="noStrike" kern="1200" cap="none" spc="0" normalizeH="0" baseline="0" noProof="0" dirty="0">
                <a:ln>
                  <a:noFill/>
                </a:ln>
                <a:solidFill>
                  <a:srgbClr val="63666A"/>
                </a:solidFill>
                <a:effectLst/>
                <a:uLnTx/>
                <a:uFillTx/>
                <a:latin typeface="Open Sans" panose="020B0606030504020204" pitchFamily="34" charset="0"/>
                <a:ea typeface="Open Sans" panose="020B0606030504020204" pitchFamily="34" charset="0"/>
                <a:cs typeface="Open Sans" panose="020B0606030504020204" pitchFamily="34" charset="0"/>
              </a:rPr>
              <a:t>Annotate Me!</a:t>
            </a:r>
          </a:p>
          <a:p>
            <a:pPr marL="0" marR="0" lvl="0" indent="0" algn="ctr" defTabSz="914400" rtl="0" eaLnBrk="1" fontAlgn="auto" latinLnBrk="0" hangingPunct="1">
              <a:lnSpc>
                <a:spcPct val="106000"/>
              </a:lnSpc>
              <a:spcBef>
                <a:spcPts val="200"/>
              </a:spcBef>
              <a:spcAft>
                <a:spcPts val="0"/>
              </a:spcAft>
              <a:buClrTx/>
              <a:buSzTx/>
              <a:buFontTx/>
              <a:buNone/>
              <a:tabLst/>
              <a:defRPr/>
            </a:pPr>
            <a:r>
              <a:rPr kumimoji="0" lang="en-US" sz="1100" b="0" i="1" u="none" strike="noStrike" kern="1200" cap="none" spc="0" normalizeH="0" baseline="0" noProof="0" dirty="0">
                <a:ln>
                  <a:noFill/>
                </a:ln>
                <a:solidFill>
                  <a:srgbClr val="63666A"/>
                </a:solidFill>
                <a:effectLst/>
                <a:uLnTx/>
                <a:uFillTx/>
                <a:latin typeface="Open Sans" panose="020B0606030504020204" pitchFamily="34" charset="0"/>
                <a:ea typeface="Open Sans" panose="020B0606030504020204" pitchFamily="34" charset="0"/>
                <a:cs typeface="Open Sans" panose="020B0606030504020204" pitchFamily="34" charset="0"/>
              </a:rPr>
              <a:t> To annotate, select </a:t>
            </a:r>
            <a:r>
              <a:rPr kumimoji="0" lang="en-US" sz="1100" b="1" i="1" u="none" strike="noStrike" kern="1200" cap="none" spc="0" normalizeH="0" baseline="0" noProof="0" dirty="0">
                <a:ln>
                  <a:noFill/>
                </a:ln>
                <a:solidFill>
                  <a:srgbClr val="63666A"/>
                </a:solidFill>
                <a:effectLst/>
                <a:uLnTx/>
                <a:uFillTx/>
                <a:latin typeface="Open Sans" panose="020B0606030504020204" pitchFamily="34" charset="0"/>
                <a:ea typeface="Open Sans" panose="020B0606030504020204" pitchFamily="34" charset="0"/>
                <a:cs typeface="Open Sans" panose="020B0606030504020204" pitchFamily="34" charset="0"/>
              </a:rPr>
              <a:t>View Option</a:t>
            </a:r>
            <a:r>
              <a:rPr kumimoji="0" lang="en-US" sz="1100" b="0" i="1" u="none" strike="noStrike" kern="1200" cap="none" spc="0" normalizeH="0" baseline="0" noProof="0" dirty="0">
                <a:ln>
                  <a:noFill/>
                </a:ln>
                <a:solidFill>
                  <a:srgbClr val="63666A"/>
                </a:solidFill>
                <a:effectLst/>
                <a:uLnTx/>
                <a:uFillTx/>
                <a:latin typeface="Open Sans" panose="020B0606030504020204" pitchFamily="34" charset="0"/>
                <a:ea typeface="Open Sans" panose="020B0606030504020204" pitchFamily="34" charset="0"/>
                <a:cs typeface="Open Sans" panose="020B0606030504020204" pitchFamily="34" charset="0"/>
              </a:rPr>
              <a:t> from the top of the Zoom window, and then choose </a:t>
            </a:r>
            <a:r>
              <a:rPr kumimoji="0" lang="en-US" sz="1100" b="1" i="1" u="none" strike="noStrike" kern="1200" cap="none" spc="0" normalizeH="0" baseline="0" noProof="0" dirty="0">
                <a:ln>
                  <a:noFill/>
                </a:ln>
                <a:solidFill>
                  <a:srgbClr val="63666A"/>
                </a:solidFill>
                <a:effectLst/>
                <a:uLnTx/>
                <a:uFillTx/>
                <a:latin typeface="Open Sans" panose="020B0606030504020204" pitchFamily="34" charset="0"/>
                <a:ea typeface="Open Sans" panose="020B0606030504020204" pitchFamily="34" charset="0"/>
                <a:cs typeface="Open Sans" panose="020B0606030504020204" pitchFamily="34" charset="0"/>
              </a:rPr>
              <a:t>Annotate</a:t>
            </a:r>
            <a:r>
              <a:rPr kumimoji="0" lang="en-US" sz="1100" b="0" i="1" u="none" strike="noStrike" kern="1200" cap="none" spc="0" normalizeH="0" baseline="0" noProof="0" dirty="0">
                <a:ln>
                  <a:noFill/>
                </a:ln>
                <a:solidFill>
                  <a:srgbClr val="63666A"/>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12" name="Title 1">
            <a:extLst>
              <a:ext uri="{FF2B5EF4-FFF2-40B4-BE49-F238E27FC236}">
                <a16:creationId xmlns:a16="http://schemas.microsoft.com/office/drawing/2014/main" id="{5ED5E5E3-74F6-4A76-83A1-5CD0A104D073}"/>
              </a:ext>
            </a:extLst>
          </p:cNvPr>
          <p:cNvSpPr txBox="1">
            <a:spLocks/>
          </p:cNvSpPr>
          <p:nvPr/>
        </p:nvSpPr>
        <p:spPr bwMode="gray">
          <a:xfrm>
            <a:off x="4813321" y="1009477"/>
            <a:ext cx="6191378" cy="457815"/>
          </a:xfrm>
          <a:prstGeom prst="rect">
            <a:avLst/>
          </a:prstGeom>
        </p:spPr>
        <p:txBody>
          <a:bodyPr vert="horz" lIns="0" tIns="0" rIns="0" bIns="0" rtlCol="0" anchor="t" anchorCtr="0">
            <a:noAutofit/>
          </a:bodyPr>
          <a:lstStyle>
            <a:lvl1pPr algn="l" defTabSz="914400" rtl="0" eaLnBrk="1" latinLnBrk="0" hangingPunct="1">
              <a:spcBef>
                <a:spcPct val="0"/>
              </a:spcBef>
              <a:buNone/>
              <a:defRPr sz="21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3200" i="1" dirty="0"/>
              <a:t>What changes have you seen?</a:t>
            </a:r>
            <a:br>
              <a:rPr lang="en-US" sz="3200" i="1" dirty="0"/>
            </a:br>
            <a:endParaRPr lang="en-US" sz="3200" i="1" dirty="0"/>
          </a:p>
        </p:txBody>
      </p:sp>
    </p:spTree>
    <p:extLst>
      <p:ext uri="{BB962C8B-B14F-4D97-AF65-F5344CB8AC3E}">
        <p14:creationId xmlns:p14="http://schemas.microsoft.com/office/powerpoint/2010/main" val="269392635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descr="Background pattern&#10;&#10;Description automatically generated">
            <a:extLst>
              <a:ext uri="{FF2B5EF4-FFF2-40B4-BE49-F238E27FC236}">
                <a16:creationId xmlns:a16="http://schemas.microsoft.com/office/drawing/2014/main" id="{5DE67C14-5CD0-42E7-B6E9-B8367A41177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6476622"/>
            <a:ext cx="12192000" cy="381377"/>
          </a:xfrm>
          <a:prstGeom prst="rect">
            <a:avLst/>
          </a:prstGeom>
        </p:spPr>
      </p:pic>
      <p:sp>
        <p:nvSpPr>
          <p:cNvPr id="54" name="Title 1">
            <a:extLst>
              <a:ext uri="{FF2B5EF4-FFF2-40B4-BE49-F238E27FC236}">
                <a16:creationId xmlns:a16="http://schemas.microsoft.com/office/drawing/2014/main" id="{E758D054-2D9A-42F5-B4B6-039B679DB6BE}"/>
              </a:ext>
            </a:extLst>
          </p:cNvPr>
          <p:cNvSpPr>
            <a:spLocks noGrp="1"/>
          </p:cNvSpPr>
          <p:nvPr>
            <p:ph type="title"/>
          </p:nvPr>
        </p:nvSpPr>
        <p:spPr>
          <a:xfrm>
            <a:off x="501650" y="317500"/>
            <a:ext cx="11188700" cy="334099"/>
          </a:xfrm>
        </p:spPr>
        <p:txBody>
          <a:bodyPr/>
          <a:lstStyle/>
          <a:p>
            <a:r>
              <a:rPr lang="en-US" sz="3200" i="1" noProof="0" dirty="0"/>
              <a:t>Zoom </a:t>
            </a:r>
            <a:r>
              <a:rPr lang="en-US" sz="3200" i="1" dirty="0"/>
              <a:t>out</a:t>
            </a:r>
            <a:br>
              <a:rPr lang="en-US" sz="3200" i="1" noProof="0" dirty="0"/>
            </a:br>
            <a:r>
              <a:rPr lang="en-US" sz="2800" i="1" dirty="0"/>
              <a:t>Supporting Moms in Manufacturing in the Future </a:t>
            </a:r>
            <a:endParaRPr lang="en-US" sz="3200" noProof="0" dirty="0"/>
          </a:p>
        </p:txBody>
      </p:sp>
      <p:sp>
        <p:nvSpPr>
          <p:cNvPr id="45" name="Title 1">
            <a:extLst>
              <a:ext uri="{FF2B5EF4-FFF2-40B4-BE49-F238E27FC236}">
                <a16:creationId xmlns:a16="http://schemas.microsoft.com/office/drawing/2014/main" id="{751BF9AA-3C28-4632-8943-3A295D445CC4}"/>
              </a:ext>
            </a:extLst>
          </p:cNvPr>
          <p:cNvSpPr txBox="1">
            <a:spLocks/>
          </p:cNvSpPr>
          <p:nvPr/>
        </p:nvSpPr>
        <p:spPr>
          <a:xfrm>
            <a:off x="293534" y="1545959"/>
            <a:ext cx="2241049" cy="223383"/>
          </a:xfrm>
          <a:prstGeom prst="rect">
            <a:avLst/>
          </a:prstGeom>
        </p:spPr>
        <p:txBody>
          <a:bodyPr vert="horz" wrap="square" lIns="0" tIns="0" rIns="0" bIns="0" rtlCol="0" anchor="ctr">
            <a:noAutofit/>
          </a:bodyPr>
          <a:lstStyle>
            <a:lvl1pPr algn="l" defTabSz="1714500" rtl="0" eaLnBrk="1" latinLnBrk="0" hangingPunct="1">
              <a:lnSpc>
                <a:spcPct val="90000"/>
              </a:lnSpc>
              <a:spcBef>
                <a:spcPct val="0"/>
              </a:spcBef>
              <a:buNone/>
              <a:defRPr sz="8250" kern="1200">
                <a:solidFill>
                  <a:schemeClr val="tx1"/>
                </a:solidFill>
                <a:latin typeface="+mj-lt"/>
                <a:ea typeface="+mj-ea"/>
                <a:cs typeface="+mj-cs"/>
              </a:defRPr>
            </a:lvl1pPr>
          </a:lstStyle>
          <a:p>
            <a:pPr defTabSz="1071563">
              <a:lnSpc>
                <a:spcPct val="100000"/>
              </a:lnSpc>
            </a:pPr>
            <a:r>
              <a:rPr lang="en-US" sz="1400" b="1" dirty="0">
                <a:solidFill>
                  <a:srgbClr val="007CB0"/>
                </a:solidFill>
                <a:latin typeface="Open Sans" panose="020B0606030504020204" pitchFamily="34" charset="0"/>
                <a:ea typeface="Open Sans" panose="020B0606030504020204" pitchFamily="34" charset="0"/>
                <a:cs typeface="Open Sans" panose="020B0606030504020204" pitchFamily="34" charset="0"/>
              </a:rPr>
              <a:t>Flexibility and work-life balance are table stakes</a:t>
            </a:r>
          </a:p>
        </p:txBody>
      </p:sp>
      <p:sp>
        <p:nvSpPr>
          <p:cNvPr id="46" name="Title 1">
            <a:extLst>
              <a:ext uri="{FF2B5EF4-FFF2-40B4-BE49-F238E27FC236}">
                <a16:creationId xmlns:a16="http://schemas.microsoft.com/office/drawing/2014/main" id="{18B9F4BF-E822-4058-8CBF-CB178A6FED4E}"/>
              </a:ext>
            </a:extLst>
          </p:cNvPr>
          <p:cNvSpPr txBox="1">
            <a:spLocks/>
          </p:cNvSpPr>
          <p:nvPr/>
        </p:nvSpPr>
        <p:spPr>
          <a:xfrm>
            <a:off x="293534" y="1940365"/>
            <a:ext cx="2241049" cy="509163"/>
          </a:xfrm>
          <a:prstGeom prst="rect">
            <a:avLst/>
          </a:prstGeom>
        </p:spPr>
        <p:txBody>
          <a:bodyPr vert="horz" wrap="square" lIns="0" tIns="0" rIns="0" bIns="0" rtlCol="0" anchor="t" anchorCtr="0">
            <a:noAutofit/>
          </a:bodyPr>
          <a:lstStyle>
            <a:lvl1pPr algn="l" defTabSz="1714500" rtl="0" eaLnBrk="1" latinLnBrk="0" hangingPunct="1">
              <a:lnSpc>
                <a:spcPct val="90000"/>
              </a:lnSpc>
              <a:spcBef>
                <a:spcPct val="0"/>
              </a:spcBef>
              <a:buNone/>
              <a:defRPr sz="8250" kern="1200">
                <a:solidFill>
                  <a:schemeClr val="tx1"/>
                </a:solidFill>
                <a:latin typeface="+mj-lt"/>
                <a:ea typeface="+mj-ea"/>
                <a:cs typeface="+mj-cs"/>
              </a:defRPr>
            </a:lvl1pPr>
          </a:lstStyle>
          <a:p>
            <a:pPr defTabSz="1071563"/>
            <a:r>
              <a:rPr lang="en-US" sz="1050" b="1" spc="-13" dirty="0">
                <a:solidFill>
                  <a:prstClr val="black"/>
                </a:solidFill>
                <a:latin typeface="Open Sans" panose="020B0606030504020204" pitchFamily="34" charset="0"/>
                <a:ea typeface="Open Sans" panose="020B0606030504020204" pitchFamily="34" charset="0"/>
                <a:cs typeface="Open Sans" panose="020B0606030504020204" pitchFamily="34" charset="0"/>
              </a:rPr>
              <a:t>Priorities when choosing where to work</a:t>
            </a:r>
          </a:p>
        </p:txBody>
      </p:sp>
      <p:grpSp>
        <p:nvGrpSpPr>
          <p:cNvPr id="47" name="Group 46">
            <a:extLst>
              <a:ext uri="{FF2B5EF4-FFF2-40B4-BE49-F238E27FC236}">
                <a16:creationId xmlns:a16="http://schemas.microsoft.com/office/drawing/2014/main" id="{EB43B587-8018-4E9C-B28D-9C56C6179A61}"/>
              </a:ext>
            </a:extLst>
          </p:cNvPr>
          <p:cNvGrpSpPr/>
          <p:nvPr/>
        </p:nvGrpSpPr>
        <p:grpSpPr>
          <a:xfrm>
            <a:off x="2897651" y="1379625"/>
            <a:ext cx="1695720" cy="1811938"/>
            <a:chOff x="460188" y="1603682"/>
            <a:chExt cx="1363883" cy="1457358"/>
          </a:xfrm>
        </p:grpSpPr>
        <p:sp>
          <p:nvSpPr>
            <p:cNvPr id="48" name="Oval 47">
              <a:extLst>
                <a:ext uri="{FF2B5EF4-FFF2-40B4-BE49-F238E27FC236}">
                  <a16:creationId xmlns:a16="http://schemas.microsoft.com/office/drawing/2014/main" id="{D8A46802-9D60-4D38-8026-A2C7C9A687C6}"/>
                </a:ext>
              </a:extLst>
            </p:cNvPr>
            <p:cNvSpPr/>
            <p:nvPr/>
          </p:nvSpPr>
          <p:spPr bwMode="gray">
            <a:xfrm>
              <a:off x="1152337" y="1646026"/>
              <a:ext cx="628650" cy="628650"/>
            </a:xfrm>
            <a:prstGeom prst="ellipse">
              <a:avLst/>
            </a:prstGeom>
            <a:solidFill>
              <a:srgbClr val="62B5E5"/>
            </a:solidFill>
            <a:ln w="19050" algn="ctr">
              <a:noFill/>
              <a:miter lim="800000"/>
              <a:headEnd/>
              <a:tailEnd/>
            </a:ln>
          </p:spPr>
          <p:txBody>
            <a:bodyPr wrap="square" lIns="0" tIns="0" rIns="0" bIns="0" rtlCol="0" anchor="t" anchorCtr="0"/>
            <a:lstStyle/>
            <a:p>
              <a:pPr algn="ctr" defTabSz="612305"/>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Work-life balance</a:t>
              </a:r>
            </a:p>
          </p:txBody>
        </p:sp>
        <p:sp>
          <p:nvSpPr>
            <p:cNvPr id="49" name="Arc 48">
              <a:extLst>
                <a:ext uri="{FF2B5EF4-FFF2-40B4-BE49-F238E27FC236}">
                  <a16:creationId xmlns:a16="http://schemas.microsoft.com/office/drawing/2014/main" id="{B726F853-7808-4792-8479-24B68CBAAAF4}"/>
                </a:ext>
              </a:extLst>
            </p:cNvPr>
            <p:cNvSpPr/>
            <p:nvPr/>
          </p:nvSpPr>
          <p:spPr>
            <a:xfrm rot="11407353">
              <a:off x="1109696" y="1603682"/>
              <a:ext cx="714375" cy="714375"/>
            </a:xfrm>
            <a:prstGeom prst="arc">
              <a:avLst>
                <a:gd name="adj1" fmla="val 16200000"/>
                <a:gd name="adj2" fmla="val 14650528"/>
              </a:avLst>
            </a:prstGeom>
            <a:ln>
              <a:solidFill>
                <a:schemeClr val="accent6"/>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612305">
                <a:lnSpc>
                  <a:spcPct val="106000"/>
                </a:lnSpc>
              </a:pPr>
              <a:endPar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0" name="Oval 49">
              <a:extLst>
                <a:ext uri="{FF2B5EF4-FFF2-40B4-BE49-F238E27FC236}">
                  <a16:creationId xmlns:a16="http://schemas.microsoft.com/office/drawing/2014/main" id="{1428CBF3-5199-407E-931A-149E67B062AE}"/>
                </a:ext>
              </a:extLst>
            </p:cNvPr>
            <p:cNvSpPr/>
            <p:nvPr/>
          </p:nvSpPr>
          <p:spPr bwMode="gray">
            <a:xfrm>
              <a:off x="503051" y="2008462"/>
              <a:ext cx="628650" cy="628650"/>
            </a:xfrm>
            <a:prstGeom prst="ellipse">
              <a:avLst/>
            </a:prstGeom>
            <a:solidFill>
              <a:srgbClr val="62B5E5"/>
            </a:solidFill>
            <a:ln w="19050" algn="ctr">
              <a:noFill/>
              <a:miter lim="800000"/>
              <a:headEnd/>
              <a:tailEnd/>
            </a:ln>
          </p:spPr>
          <p:txBody>
            <a:bodyPr wrap="square" lIns="0" tIns="0" rIns="0" bIns="0" rtlCol="0" anchor="t" anchorCtr="0"/>
            <a:lstStyle/>
            <a:p>
              <a:pPr algn="ctr" defTabSz="612305"/>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Flexible schedules</a:t>
              </a:r>
            </a:p>
          </p:txBody>
        </p:sp>
        <p:sp>
          <p:nvSpPr>
            <p:cNvPr id="51" name="Arc 50">
              <a:extLst>
                <a:ext uri="{FF2B5EF4-FFF2-40B4-BE49-F238E27FC236}">
                  <a16:creationId xmlns:a16="http://schemas.microsoft.com/office/drawing/2014/main" id="{EC84CAF9-5070-4F95-98F2-1D33B99AC8B1}"/>
                </a:ext>
              </a:extLst>
            </p:cNvPr>
            <p:cNvSpPr/>
            <p:nvPr/>
          </p:nvSpPr>
          <p:spPr>
            <a:xfrm rot="2704132" flipH="1">
              <a:off x="460188" y="1965599"/>
              <a:ext cx="714375" cy="714375"/>
            </a:xfrm>
            <a:prstGeom prst="arc">
              <a:avLst>
                <a:gd name="adj1" fmla="val 16200000"/>
                <a:gd name="adj2" fmla="val 14650528"/>
              </a:avLst>
            </a:prstGeom>
            <a:ln>
              <a:solidFill>
                <a:schemeClr val="accent6"/>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612305">
                <a:lnSpc>
                  <a:spcPct val="106000"/>
                </a:lnSpc>
              </a:pPr>
              <a:endPar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3" name="Oval 52">
              <a:extLst>
                <a:ext uri="{FF2B5EF4-FFF2-40B4-BE49-F238E27FC236}">
                  <a16:creationId xmlns:a16="http://schemas.microsoft.com/office/drawing/2014/main" id="{3CD4CC2C-83AB-4FEF-BD8A-ECDA736BD50A}"/>
                </a:ext>
              </a:extLst>
            </p:cNvPr>
            <p:cNvSpPr/>
            <p:nvPr/>
          </p:nvSpPr>
          <p:spPr bwMode="gray">
            <a:xfrm>
              <a:off x="1152559" y="2389527"/>
              <a:ext cx="628650" cy="628650"/>
            </a:xfrm>
            <a:prstGeom prst="ellipse">
              <a:avLst/>
            </a:prstGeom>
            <a:solidFill>
              <a:srgbClr val="62B5E5"/>
            </a:solidFill>
            <a:ln w="19050" algn="ctr">
              <a:noFill/>
              <a:miter lim="800000"/>
              <a:headEnd/>
              <a:tailEnd/>
            </a:ln>
          </p:spPr>
          <p:txBody>
            <a:bodyPr wrap="square" lIns="0" tIns="0" rIns="0" bIns="0" rtlCol="0" anchor="ctr"/>
            <a:lstStyle/>
            <a:p>
              <a:pPr algn="ctr" defTabSz="612305">
                <a:lnSpc>
                  <a:spcPts val="875"/>
                </a:lnSpc>
              </a:pPr>
              <a:endParaRPr lang="en-US" sz="800" b="1" spc="-3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5" name="Graphic 4">
              <a:extLst>
                <a:ext uri="{FF2B5EF4-FFF2-40B4-BE49-F238E27FC236}">
                  <a16:creationId xmlns:a16="http://schemas.microsoft.com/office/drawing/2014/main" id="{20D60B4A-1646-4E6A-8D6E-BE1ABE50B447}"/>
                </a:ext>
              </a:extLst>
            </p:cNvPr>
            <p:cNvSpPr/>
            <p:nvPr/>
          </p:nvSpPr>
          <p:spPr>
            <a:xfrm>
              <a:off x="1374322" y="1974897"/>
              <a:ext cx="198971" cy="198362"/>
            </a:xfrm>
            <a:custGeom>
              <a:avLst/>
              <a:gdLst>
                <a:gd name="connsiteX0" fmla="*/ 181869 w 210235"/>
                <a:gd name="connsiteY0" fmla="*/ 32558 h 209394"/>
                <a:gd name="connsiteX1" fmla="*/ 181869 w 210235"/>
                <a:gd name="connsiteY1" fmla="*/ 32558 h 209394"/>
                <a:gd name="connsiteX2" fmla="*/ 181230 w 210235"/>
                <a:gd name="connsiteY2" fmla="*/ 31282 h 209394"/>
                <a:gd name="connsiteX3" fmla="*/ 180590 w 210235"/>
                <a:gd name="connsiteY3" fmla="*/ 30005 h 209394"/>
                <a:gd name="connsiteX4" fmla="*/ 179951 w 210235"/>
                <a:gd name="connsiteY4" fmla="*/ 29366 h 209394"/>
                <a:gd name="connsiteX5" fmla="*/ 178674 w 210235"/>
                <a:gd name="connsiteY5" fmla="*/ 28728 h 209394"/>
                <a:gd name="connsiteX6" fmla="*/ 178035 w 210235"/>
                <a:gd name="connsiteY6" fmla="*/ 28728 h 209394"/>
                <a:gd name="connsiteX7" fmla="*/ 176117 w 210235"/>
                <a:gd name="connsiteY7" fmla="*/ 28090 h 209394"/>
                <a:gd name="connsiteX8" fmla="*/ 112218 w 210235"/>
                <a:gd name="connsiteY8" fmla="*/ 28090 h 209394"/>
                <a:gd name="connsiteX9" fmla="*/ 112218 w 210235"/>
                <a:gd name="connsiteY9" fmla="*/ 6384 h 209394"/>
                <a:gd name="connsiteX10" fmla="*/ 105828 w 210235"/>
                <a:gd name="connsiteY10" fmla="*/ 0 h 209394"/>
                <a:gd name="connsiteX11" fmla="*/ 99438 w 210235"/>
                <a:gd name="connsiteY11" fmla="*/ 6384 h 209394"/>
                <a:gd name="connsiteX12" fmla="*/ 99438 w 210235"/>
                <a:gd name="connsiteY12" fmla="*/ 28090 h 209394"/>
                <a:gd name="connsiteX13" fmla="*/ 41929 w 210235"/>
                <a:gd name="connsiteY13" fmla="*/ 28090 h 209394"/>
                <a:gd name="connsiteX14" fmla="*/ 41290 w 210235"/>
                <a:gd name="connsiteY14" fmla="*/ 28090 h 209394"/>
                <a:gd name="connsiteX15" fmla="*/ 39373 w 210235"/>
                <a:gd name="connsiteY15" fmla="*/ 28728 h 209394"/>
                <a:gd name="connsiteX16" fmla="*/ 38734 w 210235"/>
                <a:gd name="connsiteY16" fmla="*/ 29366 h 209394"/>
                <a:gd name="connsiteX17" fmla="*/ 37456 w 210235"/>
                <a:gd name="connsiteY17" fmla="*/ 30005 h 209394"/>
                <a:gd name="connsiteX18" fmla="*/ 36817 w 210235"/>
                <a:gd name="connsiteY18" fmla="*/ 30643 h 209394"/>
                <a:gd name="connsiteX19" fmla="*/ 36178 w 210235"/>
                <a:gd name="connsiteY19" fmla="*/ 31920 h 209394"/>
                <a:gd name="connsiteX20" fmla="*/ 35539 w 210235"/>
                <a:gd name="connsiteY20" fmla="*/ 32558 h 209394"/>
                <a:gd name="connsiteX21" fmla="*/ 35539 w 210235"/>
                <a:gd name="connsiteY21" fmla="*/ 33197 h 209394"/>
                <a:gd name="connsiteX22" fmla="*/ 394 w 210235"/>
                <a:gd name="connsiteY22" fmla="*/ 145555 h 209394"/>
                <a:gd name="connsiteX23" fmla="*/ 4867 w 210235"/>
                <a:gd name="connsiteY23" fmla="*/ 153216 h 209394"/>
                <a:gd name="connsiteX24" fmla="*/ 6784 w 210235"/>
                <a:gd name="connsiteY24" fmla="*/ 153216 h 209394"/>
                <a:gd name="connsiteX25" fmla="*/ 70045 w 210235"/>
                <a:gd name="connsiteY25" fmla="*/ 153216 h 209394"/>
                <a:gd name="connsiteX26" fmla="*/ 75156 w 210235"/>
                <a:gd name="connsiteY26" fmla="*/ 150662 h 209394"/>
                <a:gd name="connsiteX27" fmla="*/ 76435 w 210235"/>
                <a:gd name="connsiteY27" fmla="*/ 144916 h 209394"/>
                <a:gd name="connsiteX28" fmla="*/ 50236 w 210235"/>
                <a:gd name="connsiteY28" fmla="*/ 40219 h 209394"/>
                <a:gd name="connsiteX29" fmla="*/ 98799 w 210235"/>
                <a:gd name="connsiteY29" fmla="*/ 40219 h 209394"/>
                <a:gd name="connsiteX30" fmla="*/ 98799 w 210235"/>
                <a:gd name="connsiteY30" fmla="*/ 196627 h 209394"/>
                <a:gd name="connsiteX31" fmla="*/ 63016 w 210235"/>
                <a:gd name="connsiteY31" fmla="*/ 196627 h 209394"/>
                <a:gd name="connsiteX32" fmla="*/ 56626 w 210235"/>
                <a:gd name="connsiteY32" fmla="*/ 203011 h 209394"/>
                <a:gd name="connsiteX33" fmla="*/ 63016 w 210235"/>
                <a:gd name="connsiteY33" fmla="*/ 209395 h 209394"/>
                <a:gd name="connsiteX34" fmla="*/ 147363 w 210235"/>
                <a:gd name="connsiteY34" fmla="*/ 209395 h 209394"/>
                <a:gd name="connsiteX35" fmla="*/ 153753 w 210235"/>
                <a:gd name="connsiteY35" fmla="*/ 203011 h 209394"/>
                <a:gd name="connsiteX36" fmla="*/ 147363 w 210235"/>
                <a:gd name="connsiteY36" fmla="*/ 196627 h 209394"/>
                <a:gd name="connsiteX37" fmla="*/ 111579 w 210235"/>
                <a:gd name="connsiteY37" fmla="*/ 196627 h 209394"/>
                <a:gd name="connsiteX38" fmla="*/ 111579 w 210235"/>
                <a:gd name="connsiteY38" fmla="*/ 40219 h 209394"/>
                <a:gd name="connsiteX39" fmla="*/ 166533 w 210235"/>
                <a:gd name="connsiteY39" fmla="*/ 40219 h 209394"/>
                <a:gd name="connsiteX40" fmla="*/ 133944 w 210235"/>
                <a:gd name="connsiteY40" fmla="*/ 144278 h 209394"/>
                <a:gd name="connsiteX41" fmla="*/ 138417 w 210235"/>
                <a:gd name="connsiteY41" fmla="*/ 151939 h 209394"/>
                <a:gd name="connsiteX42" fmla="*/ 140334 w 210235"/>
                <a:gd name="connsiteY42" fmla="*/ 151939 h 209394"/>
                <a:gd name="connsiteX43" fmla="*/ 203595 w 210235"/>
                <a:gd name="connsiteY43" fmla="*/ 151939 h 209394"/>
                <a:gd name="connsiteX44" fmla="*/ 208706 w 210235"/>
                <a:gd name="connsiteY44" fmla="*/ 149385 h 209394"/>
                <a:gd name="connsiteX45" fmla="*/ 209984 w 210235"/>
                <a:gd name="connsiteY45" fmla="*/ 143640 h 209394"/>
                <a:gd name="connsiteX46" fmla="*/ 181869 w 210235"/>
                <a:gd name="connsiteY46" fmla="*/ 32558 h 209394"/>
                <a:gd name="connsiteX47" fmla="*/ 62376 w 210235"/>
                <a:gd name="connsiteY47" fmla="*/ 139809 h 209394"/>
                <a:gd name="connsiteX48" fmla="*/ 15730 w 210235"/>
                <a:gd name="connsiteY48" fmla="*/ 139809 h 209394"/>
                <a:gd name="connsiteX49" fmla="*/ 41290 w 210235"/>
                <a:gd name="connsiteY49" fmla="*/ 57456 h 209394"/>
                <a:gd name="connsiteX50" fmla="*/ 62376 w 210235"/>
                <a:gd name="connsiteY50" fmla="*/ 139809 h 209394"/>
                <a:gd name="connsiteX51" fmla="*/ 149280 w 210235"/>
                <a:gd name="connsiteY51" fmla="*/ 139809 h 209394"/>
                <a:gd name="connsiteX52" fmla="*/ 174840 w 210235"/>
                <a:gd name="connsiteY52" fmla="*/ 57456 h 209394"/>
                <a:gd name="connsiteX53" fmla="*/ 195287 w 210235"/>
                <a:gd name="connsiteY53" fmla="*/ 139809 h 209394"/>
                <a:gd name="connsiteX54" fmla="*/ 149280 w 210235"/>
                <a:gd name="connsiteY54" fmla="*/ 139809 h 20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10235" h="209394">
                  <a:moveTo>
                    <a:pt x="181869" y="32558"/>
                  </a:moveTo>
                  <a:cubicBezTo>
                    <a:pt x="181869" y="32558"/>
                    <a:pt x="181869" y="31920"/>
                    <a:pt x="181869" y="32558"/>
                  </a:cubicBezTo>
                  <a:lnTo>
                    <a:pt x="181230" y="31282"/>
                  </a:lnTo>
                  <a:cubicBezTo>
                    <a:pt x="181230" y="30643"/>
                    <a:pt x="180590" y="30643"/>
                    <a:pt x="180590" y="30005"/>
                  </a:cubicBezTo>
                  <a:lnTo>
                    <a:pt x="179951" y="29366"/>
                  </a:lnTo>
                  <a:cubicBezTo>
                    <a:pt x="179312" y="28728"/>
                    <a:pt x="179312" y="28728"/>
                    <a:pt x="178674" y="28728"/>
                  </a:cubicBezTo>
                  <a:cubicBezTo>
                    <a:pt x="178674" y="28728"/>
                    <a:pt x="178035" y="28728"/>
                    <a:pt x="178035" y="28728"/>
                  </a:cubicBezTo>
                  <a:cubicBezTo>
                    <a:pt x="177395" y="28728"/>
                    <a:pt x="176756" y="28090"/>
                    <a:pt x="176117" y="28090"/>
                  </a:cubicBezTo>
                  <a:lnTo>
                    <a:pt x="112218" y="28090"/>
                  </a:lnTo>
                  <a:lnTo>
                    <a:pt x="112218" y="6384"/>
                  </a:lnTo>
                  <a:cubicBezTo>
                    <a:pt x="112218" y="2554"/>
                    <a:pt x="109662" y="0"/>
                    <a:pt x="105828" y="0"/>
                  </a:cubicBezTo>
                  <a:cubicBezTo>
                    <a:pt x="101994" y="0"/>
                    <a:pt x="99438" y="2554"/>
                    <a:pt x="99438" y="6384"/>
                  </a:cubicBezTo>
                  <a:lnTo>
                    <a:pt x="99438" y="28090"/>
                  </a:lnTo>
                  <a:lnTo>
                    <a:pt x="41929" y="28090"/>
                  </a:lnTo>
                  <a:lnTo>
                    <a:pt x="41290" y="28090"/>
                  </a:lnTo>
                  <a:cubicBezTo>
                    <a:pt x="40651" y="28090"/>
                    <a:pt x="40011" y="28090"/>
                    <a:pt x="39373" y="28728"/>
                  </a:cubicBezTo>
                  <a:lnTo>
                    <a:pt x="38734" y="29366"/>
                  </a:lnTo>
                  <a:lnTo>
                    <a:pt x="37456" y="30005"/>
                  </a:lnTo>
                  <a:lnTo>
                    <a:pt x="36817" y="30643"/>
                  </a:lnTo>
                  <a:lnTo>
                    <a:pt x="36178" y="31920"/>
                  </a:lnTo>
                  <a:lnTo>
                    <a:pt x="35539" y="32558"/>
                  </a:lnTo>
                  <a:cubicBezTo>
                    <a:pt x="35539" y="32558"/>
                    <a:pt x="35539" y="32558"/>
                    <a:pt x="35539" y="33197"/>
                  </a:cubicBezTo>
                  <a:lnTo>
                    <a:pt x="394" y="145555"/>
                  </a:lnTo>
                  <a:cubicBezTo>
                    <a:pt x="-883" y="148747"/>
                    <a:pt x="1033" y="152577"/>
                    <a:pt x="4867" y="153216"/>
                  </a:cubicBezTo>
                  <a:cubicBezTo>
                    <a:pt x="5506" y="153216"/>
                    <a:pt x="6145" y="153216"/>
                    <a:pt x="6784" y="153216"/>
                  </a:cubicBezTo>
                  <a:lnTo>
                    <a:pt x="70045" y="153216"/>
                  </a:lnTo>
                  <a:cubicBezTo>
                    <a:pt x="71961" y="153216"/>
                    <a:pt x="73878" y="152577"/>
                    <a:pt x="75156" y="150662"/>
                  </a:cubicBezTo>
                  <a:cubicBezTo>
                    <a:pt x="76435" y="149385"/>
                    <a:pt x="77073" y="146832"/>
                    <a:pt x="76435" y="144916"/>
                  </a:cubicBezTo>
                  <a:lnTo>
                    <a:pt x="50236" y="40219"/>
                  </a:lnTo>
                  <a:lnTo>
                    <a:pt x="98799" y="40219"/>
                  </a:lnTo>
                  <a:lnTo>
                    <a:pt x="98799" y="196627"/>
                  </a:lnTo>
                  <a:lnTo>
                    <a:pt x="63016" y="196627"/>
                  </a:lnTo>
                  <a:cubicBezTo>
                    <a:pt x="59181" y="196627"/>
                    <a:pt x="56626" y="199180"/>
                    <a:pt x="56626" y="203011"/>
                  </a:cubicBezTo>
                  <a:cubicBezTo>
                    <a:pt x="56626" y="206841"/>
                    <a:pt x="59181" y="209395"/>
                    <a:pt x="63016" y="209395"/>
                  </a:cubicBezTo>
                  <a:lnTo>
                    <a:pt x="147363" y="209395"/>
                  </a:lnTo>
                  <a:cubicBezTo>
                    <a:pt x="151197" y="209395"/>
                    <a:pt x="153753" y="206841"/>
                    <a:pt x="153753" y="203011"/>
                  </a:cubicBezTo>
                  <a:cubicBezTo>
                    <a:pt x="153753" y="199180"/>
                    <a:pt x="151197" y="196627"/>
                    <a:pt x="147363" y="196627"/>
                  </a:cubicBezTo>
                  <a:lnTo>
                    <a:pt x="111579" y="196627"/>
                  </a:lnTo>
                  <a:lnTo>
                    <a:pt x="111579" y="40219"/>
                  </a:lnTo>
                  <a:lnTo>
                    <a:pt x="166533" y="40219"/>
                  </a:lnTo>
                  <a:lnTo>
                    <a:pt x="133944" y="144278"/>
                  </a:lnTo>
                  <a:cubicBezTo>
                    <a:pt x="132666" y="147470"/>
                    <a:pt x="134583" y="151300"/>
                    <a:pt x="138417" y="151939"/>
                  </a:cubicBezTo>
                  <a:cubicBezTo>
                    <a:pt x="139056" y="151939"/>
                    <a:pt x="139695" y="151939"/>
                    <a:pt x="140334" y="151939"/>
                  </a:cubicBezTo>
                  <a:lnTo>
                    <a:pt x="203595" y="151939"/>
                  </a:lnTo>
                  <a:cubicBezTo>
                    <a:pt x="205511" y="151939"/>
                    <a:pt x="207428" y="151300"/>
                    <a:pt x="208706" y="149385"/>
                  </a:cubicBezTo>
                  <a:cubicBezTo>
                    <a:pt x="209984" y="148108"/>
                    <a:pt x="210623" y="145555"/>
                    <a:pt x="209984" y="143640"/>
                  </a:cubicBezTo>
                  <a:lnTo>
                    <a:pt x="181869" y="32558"/>
                  </a:lnTo>
                  <a:close/>
                  <a:moveTo>
                    <a:pt x="62376" y="139809"/>
                  </a:moveTo>
                  <a:lnTo>
                    <a:pt x="15730" y="139809"/>
                  </a:lnTo>
                  <a:lnTo>
                    <a:pt x="41290" y="57456"/>
                  </a:lnTo>
                  <a:lnTo>
                    <a:pt x="62376" y="139809"/>
                  </a:lnTo>
                  <a:close/>
                  <a:moveTo>
                    <a:pt x="149280" y="139809"/>
                  </a:moveTo>
                  <a:lnTo>
                    <a:pt x="174840" y="57456"/>
                  </a:lnTo>
                  <a:lnTo>
                    <a:pt x="195287" y="139809"/>
                  </a:lnTo>
                  <a:lnTo>
                    <a:pt x="149280" y="139809"/>
                  </a:lnTo>
                  <a:close/>
                </a:path>
              </a:pathLst>
            </a:custGeom>
            <a:solidFill>
              <a:schemeClr val="bg1"/>
            </a:solidFill>
            <a:ln w="6390" cap="flat">
              <a:noFill/>
              <a:prstDash val="solid"/>
              <a:miter/>
            </a:ln>
          </p:spPr>
          <p:txBody>
            <a:bodyPr rtlCol="0" anchor="ctr"/>
            <a:lstStyle/>
            <a:p>
              <a:pPr defTabSz="612305"/>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96" name="Graphic 4">
              <a:extLst>
                <a:ext uri="{FF2B5EF4-FFF2-40B4-BE49-F238E27FC236}">
                  <a16:creationId xmlns:a16="http://schemas.microsoft.com/office/drawing/2014/main" id="{8E5BCB82-2B58-4CDE-87E6-044D554512FD}"/>
                </a:ext>
              </a:extLst>
            </p:cNvPr>
            <p:cNvGrpSpPr>
              <a:grpSpLocks noChangeAspect="1"/>
            </p:cNvGrpSpPr>
            <p:nvPr/>
          </p:nvGrpSpPr>
          <p:grpSpPr>
            <a:xfrm>
              <a:off x="724458" y="2374111"/>
              <a:ext cx="184625" cy="198967"/>
              <a:chOff x="6837232" y="4384043"/>
              <a:chExt cx="194893" cy="210033"/>
            </a:xfrm>
            <a:solidFill>
              <a:schemeClr val="bg1"/>
            </a:solidFill>
          </p:grpSpPr>
          <p:sp>
            <p:nvSpPr>
              <p:cNvPr id="102" name="Graphic 4">
                <a:extLst>
                  <a:ext uri="{FF2B5EF4-FFF2-40B4-BE49-F238E27FC236}">
                    <a16:creationId xmlns:a16="http://schemas.microsoft.com/office/drawing/2014/main" id="{B0C4CA84-49FD-4043-86BF-F61C71977265}"/>
                  </a:ext>
                </a:extLst>
              </p:cNvPr>
              <p:cNvSpPr/>
              <p:nvPr/>
            </p:nvSpPr>
            <p:spPr>
              <a:xfrm>
                <a:off x="6837232" y="4384043"/>
                <a:ext cx="194893" cy="210033"/>
              </a:xfrm>
              <a:custGeom>
                <a:avLst/>
                <a:gdLst>
                  <a:gd name="connsiteX0" fmla="*/ 188503 w 194893"/>
                  <a:gd name="connsiteY0" fmla="*/ 15322 h 210033"/>
                  <a:gd name="connsiteX1" fmla="*/ 149525 w 194893"/>
                  <a:gd name="connsiteY1" fmla="*/ 15322 h 210033"/>
                  <a:gd name="connsiteX2" fmla="*/ 149525 w 194893"/>
                  <a:gd name="connsiteY2" fmla="*/ 6384 h 210033"/>
                  <a:gd name="connsiteX3" fmla="*/ 143135 w 194893"/>
                  <a:gd name="connsiteY3" fmla="*/ 0 h 210033"/>
                  <a:gd name="connsiteX4" fmla="*/ 136745 w 194893"/>
                  <a:gd name="connsiteY4" fmla="*/ 6384 h 210033"/>
                  <a:gd name="connsiteX5" fmla="*/ 136745 w 194893"/>
                  <a:gd name="connsiteY5" fmla="*/ 15322 h 210033"/>
                  <a:gd name="connsiteX6" fmla="*/ 58148 w 194893"/>
                  <a:gd name="connsiteY6" fmla="*/ 15322 h 210033"/>
                  <a:gd name="connsiteX7" fmla="*/ 58148 w 194893"/>
                  <a:gd name="connsiteY7" fmla="*/ 6384 h 210033"/>
                  <a:gd name="connsiteX8" fmla="*/ 51758 w 194893"/>
                  <a:gd name="connsiteY8" fmla="*/ 0 h 210033"/>
                  <a:gd name="connsiteX9" fmla="*/ 45368 w 194893"/>
                  <a:gd name="connsiteY9" fmla="*/ 6384 h 210033"/>
                  <a:gd name="connsiteX10" fmla="*/ 45368 w 194893"/>
                  <a:gd name="connsiteY10" fmla="*/ 15322 h 210033"/>
                  <a:gd name="connsiteX11" fmla="*/ 6390 w 194893"/>
                  <a:gd name="connsiteY11" fmla="*/ 15322 h 210033"/>
                  <a:gd name="connsiteX12" fmla="*/ 0 w 194893"/>
                  <a:gd name="connsiteY12" fmla="*/ 21706 h 210033"/>
                  <a:gd name="connsiteX13" fmla="*/ 0 w 194893"/>
                  <a:gd name="connsiteY13" fmla="*/ 203649 h 210033"/>
                  <a:gd name="connsiteX14" fmla="*/ 6390 w 194893"/>
                  <a:gd name="connsiteY14" fmla="*/ 210033 h 210033"/>
                  <a:gd name="connsiteX15" fmla="*/ 188503 w 194893"/>
                  <a:gd name="connsiteY15" fmla="*/ 210033 h 210033"/>
                  <a:gd name="connsiteX16" fmla="*/ 194893 w 194893"/>
                  <a:gd name="connsiteY16" fmla="*/ 203649 h 210033"/>
                  <a:gd name="connsiteX17" fmla="*/ 194893 w 194893"/>
                  <a:gd name="connsiteY17" fmla="*/ 21706 h 210033"/>
                  <a:gd name="connsiteX18" fmla="*/ 188503 w 194893"/>
                  <a:gd name="connsiteY18" fmla="*/ 15322 h 210033"/>
                  <a:gd name="connsiteX19" fmla="*/ 188503 w 194893"/>
                  <a:gd name="connsiteY19" fmla="*/ 15322 h 210033"/>
                  <a:gd name="connsiteX20" fmla="*/ 182113 w 194893"/>
                  <a:gd name="connsiteY20" fmla="*/ 197903 h 210033"/>
                  <a:gd name="connsiteX21" fmla="*/ 12780 w 194893"/>
                  <a:gd name="connsiteY21" fmla="*/ 197903 h 210033"/>
                  <a:gd name="connsiteX22" fmla="*/ 12780 w 194893"/>
                  <a:gd name="connsiteY22" fmla="*/ 28728 h 210033"/>
                  <a:gd name="connsiteX23" fmla="*/ 45368 w 194893"/>
                  <a:gd name="connsiteY23" fmla="*/ 28728 h 210033"/>
                  <a:gd name="connsiteX24" fmla="*/ 45368 w 194893"/>
                  <a:gd name="connsiteY24" fmla="*/ 37666 h 210033"/>
                  <a:gd name="connsiteX25" fmla="*/ 51758 w 194893"/>
                  <a:gd name="connsiteY25" fmla="*/ 44050 h 210033"/>
                  <a:gd name="connsiteX26" fmla="*/ 58148 w 194893"/>
                  <a:gd name="connsiteY26" fmla="*/ 37666 h 210033"/>
                  <a:gd name="connsiteX27" fmla="*/ 58148 w 194893"/>
                  <a:gd name="connsiteY27" fmla="*/ 28728 h 210033"/>
                  <a:gd name="connsiteX28" fmla="*/ 136745 w 194893"/>
                  <a:gd name="connsiteY28" fmla="*/ 28728 h 210033"/>
                  <a:gd name="connsiteX29" fmla="*/ 136745 w 194893"/>
                  <a:gd name="connsiteY29" fmla="*/ 37666 h 210033"/>
                  <a:gd name="connsiteX30" fmla="*/ 143135 w 194893"/>
                  <a:gd name="connsiteY30" fmla="*/ 44050 h 210033"/>
                  <a:gd name="connsiteX31" fmla="*/ 149525 w 194893"/>
                  <a:gd name="connsiteY31" fmla="*/ 37666 h 210033"/>
                  <a:gd name="connsiteX32" fmla="*/ 149525 w 194893"/>
                  <a:gd name="connsiteY32" fmla="*/ 28728 h 210033"/>
                  <a:gd name="connsiteX33" fmla="*/ 182113 w 194893"/>
                  <a:gd name="connsiteY33" fmla="*/ 28728 h 210033"/>
                  <a:gd name="connsiteX34" fmla="*/ 182113 w 194893"/>
                  <a:gd name="connsiteY34" fmla="*/ 197903 h 21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4893" h="210033">
                    <a:moveTo>
                      <a:pt x="188503" y="15322"/>
                    </a:moveTo>
                    <a:lnTo>
                      <a:pt x="149525" y="15322"/>
                    </a:lnTo>
                    <a:lnTo>
                      <a:pt x="149525" y="6384"/>
                    </a:lnTo>
                    <a:cubicBezTo>
                      <a:pt x="149525" y="2554"/>
                      <a:pt x="146969" y="0"/>
                      <a:pt x="143135" y="0"/>
                    </a:cubicBezTo>
                    <a:cubicBezTo>
                      <a:pt x="139301" y="0"/>
                      <a:pt x="136745" y="2554"/>
                      <a:pt x="136745" y="6384"/>
                    </a:cubicBezTo>
                    <a:lnTo>
                      <a:pt x="136745" y="15322"/>
                    </a:lnTo>
                    <a:lnTo>
                      <a:pt x="58148" y="15322"/>
                    </a:lnTo>
                    <a:lnTo>
                      <a:pt x="58148" y="6384"/>
                    </a:lnTo>
                    <a:cubicBezTo>
                      <a:pt x="58148" y="2554"/>
                      <a:pt x="55592" y="0"/>
                      <a:pt x="51758" y="0"/>
                    </a:cubicBezTo>
                    <a:cubicBezTo>
                      <a:pt x="47925" y="0"/>
                      <a:pt x="45368" y="2554"/>
                      <a:pt x="45368" y="6384"/>
                    </a:cubicBezTo>
                    <a:lnTo>
                      <a:pt x="45368" y="15322"/>
                    </a:lnTo>
                    <a:lnTo>
                      <a:pt x="6390" y="15322"/>
                    </a:lnTo>
                    <a:cubicBezTo>
                      <a:pt x="2556" y="15322"/>
                      <a:pt x="0" y="17875"/>
                      <a:pt x="0" y="21706"/>
                    </a:cubicBezTo>
                    <a:lnTo>
                      <a:pt x="0" y="203649"/>
                    </a:lnTo>
                    <a:cubicBezTo>
                      <a:pt x="0" y="207479"/>
                      <a:pt x="2556" y="210033"/>
                      <a:pt x="6390" y="210033"/>
                    </a:cubicBezTo>
                    <a:lnTo>
                      <a:pt x="188503" y="210033"/>
                    </a:lnTo>
                    <a:cubicBezTo>
                      <a:pt x="192337" y="210033"/>
                      <a:pt x="194893" y="207479"/>
                      <a:pt x="194893" y="203649"/>
                    </a:cubicBezTo>
                    <a:lnTo>
                      <a:pt x="194893" y="21706"/>
                    </a:lnTo>
                    <a:cubicBezTo>
                      <a:pt x="194893" y="18514"/>
                      <a:pt x="192337" y="15322"/>
                      <a:pt x="188503" y="15322"/>
                    </a:cubicBezTo>
                    <a:cubicBezTo>
                      <a:pt x="188503" y="15322"/>
                      <a:pt x="188503" y="15322"/>
                      <a:pt x="188503" y="15322"/>
                    </a:cubicBezTo>
                    <a:close/>
                    <a:moveTo>
                      <a:pt x="182113" y="197903"/>
                    </a:moveTo>
                    <a:lnTo>
                      <a:pt x="12780" y="197903"/>
                    </a:lnTo>
                    <a:lnTo>
                      <a:pt x="12780" y="28728"/>
                    </a:lnTo>
                    <a:lnTo>
                      <a:pt x="45368" y="28728"/>
                    </a:lnTo>
                    <a:lnTo>
                      <a:pt x="45368" y="37666"/>
                    </a:lnTo>
                    <a:cubicBezTo>
                      <a:pt x="45368" y="41496"/>
                      <a:pt x="47925" y="44050"/>
                      <a:pt x="51758" y="44050"/>
                    </a:cubicBezTo>
                    <a:cubicBezTo>
                      <a:pt x="55592" y="44050"/>
                      <a:pt x="58148" y="41496"/>
                      <a:pt x="58148" y="37666"/>
                    </a:cubicBezTo>
                    <a:lnTo>
                      <a:pt x="58148" y="28728"/>
                    </a:lnTo>
                    <a:lnTo>
                      <a:pt x="136745" y="28728"/>
                    </a:lnTo>
                    <a:lnTo>
                      <a:pt x="136745" y="37666"/>
                    </a:lnTo>
                    <a:cubicBezTo>
                      <a:pt x="136745" y="41496"/>
                      <a:pt x="139301" y="44050"/>
                      <a:pt x="143135" y="44050"/>
                    </a:cubicBezTo>
                    <a:cubicBezTo>
                      <a:pt x="146969" y="44050"/>
                      <a:pt x="149525" y="41496"/>
                      <a:pt x="149525" y="37666"/>
                    </a:cubicBezTo>
                    <a:lnTo>
                      <a:pt x="149525" y="28728"/>
                    </a:lnTo>
                    <a:lnTo>
                      <a:pt x="182113" y="28728"/>
                    </a:lnTo>
                    <a:lnTo>
                      <a:pt x="182113" y="197903"/>
                    </a:lnTo>
                    <a:close/>
                  </a:path>
                </a:pathLst>
              </a:custGeom>
              <a:grpFill/>
              <a:ln w="6390" cap="flat">
                <a:noFill/>
                <a:prstDash val="solid"/>
                <a:miter/>
              </a:ln>
            </p:spPr>
            <p:txBody>
              <a:bodyPr rtlCol="0" anchor="ctr"/>
              <a:lstStyle/>
              <a:p>
                <a:pPr defTabSz="612305"/>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3" name="Graphic 4">
                <a:extLst>
                  <a:ext uri="{FF2B5EF4-FFF2-40B4-BE49-F238E27FC236}">
                    <a16:creationId xmlns:a16="http://schemas.microsoft.com/office/drawing/2014/main" id="{587DC3B6-003C-45F5-96C2-6FA2E2D451D3}"/>
                  </a:ext>
                </a:extLst>
              </p:cNvPr>
              <p:cNvSpPr/>
              <p:nvPr/>
            </p:nvSpPr>
            <p:spPr>
              <a:xfrm>
                <a:off x="6865348" y="4448521"/>
                <a:ext cx="15336" cy="15321"/>
              </a:xfrm>
              <a:custGeom>
                <a:avLst/>
                <a:gdLst>
                  <a:gd name="connsiteX0" fmla="*/ 7668 w 15336"/>
                  <a:gd name="connsiteY0" fmla="*/ 0 h 15321"/>
                  <a:gd name="connsiteX1" fmla="*/ 0 w 15336"/>
                  <a:gd name="connsiteY1" fmla="*/ 7661 h 15321"/>
                  <a:gd name="connsiteX2" fmla="*/ 7668 w 15336"/>
                  <a:gd name="connsiteY2" fmla="*/ 15321 h 15321"/>
                  <a:gd name="connsiteX3" fmla="*/ 15336 w 15336"/>
                  <a:gd name="connsiteY3" fmla="*/ 7661 h 15321"/>
                  <a:gd name="connsiteX4" fmla="*/ 15336 w 15336"/>
                  <a:gd name="connsiteY4" fmla="*/ 7661 h 15321"/>
                  <a:gd name="connsiteX5" fmla="*/ 7668 w 15336"/>
                  <a:gd name="connsiteY5" fmla="*/ 0 h 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36" h="15321">
                    <a:moveTo>
                      <a:pt x="7668" y="0"/>
                    </a:moveTo>
                    <a:cubicBezTo>
                      <a:pt x="3195" y="0"/>
                      <a:pt x="0" y="3192"/>
                      <a:pt x="0" y="7661"/>
                    </a:cubicBezTo>
                    <a:cubicBezTo>
                      <a:pt x="0" y="12129"/>
                      <a:pt x="3195" y="15321"/>
                      <a:pt x="7668" y="15321"/>
                    </a:cubicBezTo>
                    <a:cubicBezTo>
                      <a:pt x="12141" y="15321"/>
                      <a:pt x="15336" y="12129"/>
                      <a:pt x="15336" y="7661"/>
                    </a:cubicBezTo>
                    <a:lnTo>
                      <a:pt x="15336" y="7661"/>
                    </a:lnTo>
                    <a:cubicBezTo>
                      <a:pt x="15336" y="3830"/>
                      <a:pt x="12141" y="0"/>
                      <a:pt x="7668" y="0"/>
                    </a:cubicBezTo>
                    <a:close/>
                  </a:path>
                </a:pathLst>
              </a:custGeom>
              <a:grpFill/>
              <a:ln w="6390" cap="flat">
                <a:noFill/>
                <a:prstDash val="solid"/>
                <a:miter/>
              </a:ln>
            </p:spPr>
            <p:txBody>
              <a:bodyPr rtlCol="0" anchor="ctr"/>
              <a:lstStyle/>
              <a:p>
                <a:pPr defTabSz="612305"/>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4" name="Graphic 4">
                <a:extLst>
                  <a:ext uri="{FF2B5EF4-FFF2-40B4-BE49-F238E27FC236}">
                    <a16:creationId xmlns:a16="http://schemas.microsoft.com/office/drawing/2014/main" id="{85926FF0-AED0-469A-891D-D00C60CCFFA5}"/>
                  </a:ext>
                </a:extLst>
              </p:cNvPr>
              <p:cNvSpPr/>
              <p:nvPr/>
            </p:nvSpPr>
            <p:spPr>
              <a:xfrm>
                <a:off x="6896019" y="4448521"/>
                <a:ext cx="15405" cy="15321"/>
              </a:xfrm>
              <a:custGeom>
                <a:avLst/>
                <a:gdLst>
                  <a:gd name="connsiteX0" fmla="*/ 7668 w 15405"/>
                  <a:gd name="connsiteY0" fmla="*/ 0 h 15321"/>
                  <a:gd name="connsiteX1" fmla="*/ 0 w 15405"/>
                  <a:gd name="connsiteY1" fmla="*/ 7661 h 15321"/>
                  <a:gd name="connsiteX2" fmla="*/ 7668 w 15405"/>
                  <a:gd name="connsiteY2" fmla="*/ 15321 h 15321"/>
                  <a:gd name="connsiteX3" fmla="*/ 15336 w 15405"/>
                  <a:gd name="connsiteY3" fmla="*/ 7661 h 15321"/>
                  <a:gd name="connsiteX4" fmla="*/ 15336 w 15405"/>
                  <a:gd name="connsiteY4" fmla="*/ 7661 h 15321"/>
                  <a:gd name="connsiteX5" fmla="*/ 7668 w 15405"/>
                  <a:gd name="connsiteY5" fmla="*/ 0 h 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05" h="15321">
                    <a:moveTo>
                      <a:pt x="7668" y="0"/>
                    </a:moveTo>
                    <a:cubicBezTo>
                      <a:pt x="3195" y="0"/>
                      <a:pt x="0" y="3192"/>
                      <a:pt x="0" y="7661"/>
                    </a:cubicBezTo>
                    <a:cubicBezTo>
                      <a:pt x="0" y="12129"/>
                      <a:pt x="3195" y="15321"/>
                      <a:pt x="7668" y="15321"/>
                    </a:cubicBezTo>
                    <a:cubicBezTo>
                      <a:pt x="12141" y="15321"/>
                      <a:pt x="15336" y="12129"/>
                      <a:pt x="15336" y="7661"/>
                    </a:cubicBezTo>
                    <a:lnTo>
                      <a:pt x="15336" y="7661"/>
                    </a:lnTo>
                    <a:cubicBezTo>
                      <a:pt x="15975" y="3830"/>
                      <a:pt x="12141" y="0"/>
                      <a:pt x="7668" y="0"/>
                    </a:cubicBezTo>
                    <a:close/>
                  </a:path>
                </a:pathLst>
              </a:custGeom>
              <a:grpFill/>
              <a:ln w="6390" cap="flat">
                <a:noFill/>
                <a:prstDash val="solid"/>
                <a:miter/>
              </a:ln>
            </p:spPr>
            <p:txBody>
              <a:bodyPr rtlCol="0" anchor="ctr"/>
              <a:lstStyle/>
              <a:p>
                <a:pPr defTabSz="612305"/>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5" name="Graphic 4">
                <a:extLst>
                  <a:ext uri="{FF2B5EF4-FFF2-40B4-BE49-F238E27FC236}">
                    <a16:creationId xmlns:a16="http://schemas.microsoft.com/office/drawing/2014/main" id="{1AD8F657-203E-42FF-AB67-FCB66650ED42}"/>
                  </a:ext>
                </a:extLst>
              </p:cNvPr>
              <p:cNvSpPr/>
              <p:nvPr/>
            </p:nvSpPr>
            <p:spPr>
              <a:xfrm>
                <a:off x="6926691" y="4448521"/>
                <a:ext cx="15405" cy="15321"/>
              </a:xfrm>
              <a:custGeom>
                <a:avLst/>
                <a:gdLst>
                  <a:gd name="connsiteX0" fmla="*/ 7668 w 15405"/>
                  <a:gd name="connsiteY0" fmla="*/ 0 h 15321"/>
                  <a:gd name="connsiteX1" fmla="*/ 0 w 15405"/>
                  <a:gd name="connsiteY1" fmla="*/ 7661 h 15321"/>
                  <a:gd name="connsiteX2" fmla="*/ 7668 w 15405"/>
                  <a:gd name="connsiteY2" fmla="*/ 15321 h 15321"/>
                  <a:gd name="connsiteX3" fmla="*/ 15336 w 15405"/>
                  <a:gd name="connsiteY3" fmla="*/ 7661 h 15321"/>
                  <a:gd name="connsiteX4" fmla="*/ 15336 w 15405"/>
                  <a:gd name="connsiteY4" fmla="*/ 7661 h 15321"/>
                  <a:gd name="connsiteX5" fmla="*/ 7668 w 15405"/>
                  <a:gd name="connsiteY5" fmla="*/ 0 h 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05" h="15321">
                    <a:moveTo>
                      <a:pt x="7668" y="0"/>
                    </a:moveTo>
                    <a:cubicBezTo>
                      <a:pt x="3195" y="0"/>
                      <a:pt x="0" y="3192"/>
                      <a:pt x="0" y="7661"/>
                    </a:cubicBezTo>
                    <a:cubicBezTo>
                      <a:pt x="0" y="12129"/>
                      <a:pt x="3195" y="15321"/>
                      <a:pt x="7668" y="15321"/>
                    </a:cubicBezTo>
                    <a:cubicBezTo>
                      <a:pt x="12141" y="15321"/>
                      <a:pt x="15336" y="12129"/>
                      <a:pt x="15336" y="7661"/>
                    </a:cubicBezTo>
                    <a:lnTo>
                      <a:pt x="15336" y="7661"/>
                    </a:lnTo>
                    <a:cubicBezTo>
                      <a:pt x="15975" y="3830"/>
                      <a:pt x="12141" y="0"/>
                      <a:pt x="7668" y="0"/>
                    </a:cubicBezTo>
                    <a:close/>
                  </a:path>
                </a:pathLst>
              </a:custGeom>
              <a:grpFill/>
              <a:ln w="6390" cap="flat">
                <a:noFill/>
                <a:prstDash val="solid"/>
                <a:miter/>
              </a:ln>
            </p:spPr>
            <p:txBody>
              <a:bodyPr rtlCol="0" anchor="ctr"/>
              <a:lstStyle/>
              <a:p>
                <a:pPr defTabSz="612305"/>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6" name="Graphic 4">
                <a:extLst>
                  <a:ext uri="{FF2B5EF4-FFF2-40B4-BE49-F238E27FC236}">
                    <a16:creationId xmlns:a16="http://schemas.microsoft.com/office/drawing/2014/main" id="{6392E3DF-7CFC-46EA-AD26-227A0B605825}"/>
                  </a:ext>
                </a:extLst>
              </p:cNvPr>
              <p:cNvSpPr/>
              <p:nvPr/>
            </p:nvSpPr>
            <p:spPr>
              <a:xfrm>
                <a:off x="6958002" y="4448521"/>
                <a:ext cx="15336" cy="15321"/>
              </a:xfrm>
              <a:custGeom>
                <a:avLst/>
                <a:gdLst>
                  <a:gd name="connsiteX0" fmla="*/ 7668 w 15336"/>
                  <a:gd name="connsiteY0" fmla="*/ 0 h 15321"/>
                  <a:gd name="connsiteX1" fmla="*/ 0 w 15336"/>
                  <a:gd name="connsiteY1" fmla="*/ 7661 h 15321"/>
                  <a:gd name="connsiteX2" fmla="*/ 7668 w 15336"/>
                  <a:gd name="connsiteY2" fmla="*/ 15321 h 15321"/>
                  <a:gd name="connsiteX3" fmla="*/ 15336 w 15336"/>
                  <a:gd name="connsiteY3" fmla="*/ 7661 h 15321"/>
                  <a:gd name="connsiteX4" fmla="*/ 15336 w 15336"/>
                  <a:gd name="connsiteY4" fmla="*/ 7661 h 15321"/>
                  <a:gd name="connsiteX5" fmla="*/ 7668 w 15336"/>
                  <a:gd name="connsiteY5" fmla="*/ 0 h 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36" h="15321">
                    <a:moveTo>
                      <a:pt x="7668" y="0"/>
                    </a:moveTo>
                    <a:cubicBezTo>
                      <a:pt x="3195" y="0"/>
                      <a:pt x="0" y="3192"/>
                      <a:pt x="0" y="7661"/>
                    </a:cubicBezTo>
                    <a:cubicBezTo>
                      <a:pt x="0" y="12129"/>
                      <a:pt x="3195" y="15321"/>
                      <a:pt x="7668" y="15321"/>
                    </a:cubicBezTo>
                    <a:cubicBezTo>
                      <a:pt x="12141" y="15321"/>
                      <a:pt x="15336" y="12129"/>
                      <a:pt x="15336" y="7661"/>
                    </a:cubicBezTo>
                    <a:lnTo>
                      <a:pt x="15336" y="7661"/>
                    </a:lnTo>
                    <a:cubicBezTo>
                      <a:pt x="15336" y="3830"/>
                      <a:pt x="11501" y="0"/>
                      <a:pt x="7668" y="0"/>
                    </a:cubicBezTo>
                    <a:close/>
                  </a:path>
                </a:pathLst>
              </a:custGeom>
              <a:grpFill/>
              <a:ln w="6390" cap="flat">
                <a:noFill/>
                <a:prstDash val="solid"/>
                <a:miter/>
              </a:ln>
            </p:spPr>
            <p:txBody>
              <a:bodyPr rtlCol="0" anchor="ctr"/>
              <a:lstStyle/>
              <a:p>
                <a:pPr defTabSz="612305"/>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7" name="Graphic 4">
                <a:extLst>
                  <a:ext uri="{FF2B5EF4-FFF2-40B4-BE49-F238E27FC236}">
                    <a16:creationId xmlns:a16="http://schemas.microsoft.com/office/drawing/2014/main" id="{3F1D4111-48E9-49C4-9A70-4DE92EF645E0}"/>
                  </a:ext>
                </a:extLst>
              </p:cNvPr>
              <p:cNvSpPr/>
              <p:nvPr/>
            </p:nvSpPr>
            <p:spPr>
              <a:xfrm>
                <a:off x="6988673" y="4449159"/>
                <a:ext cx="15336" cy="15321"/>
              </a:xfrm>
              <a:custGeom>
                <a:avLst/>
                <a:gdLst>
                  <a:gd name="connsiteX0" fmla="*/ 7668 w 15336"/>
                  <a:gd name="connsiteY0" fmla="*/ 15322 h 15321"/>
                  <a:gd name="connsiteX1" fmla="*/ 15336 w 15336"/>
                  <a:gd name="connsiteY1" fmla="*/ 7661 h 15321"/>
                  <a:gd name="connsiteX2" fmla="*/ 7668 w 15336"/>
                  <a:gd name="connsiteY2" fmla="*/ 0 h 15321"/>
                  <a:gd name="connsiteX3" fmla="*/ 0 w 15336"/>
                  <a:gd name="connsiteY3" fmla="*/ 7661 h 15321"/>
                  <a:gd name="connsiteX4" fmla="*/ 0 w 15336"/>
                  <a:gd name="connsiteY4" fmla="*/ 7661 h 15321"/>
                  <a:gd name="connsiteX5" fmla="*/ 7668 w 15336"/>
                  <a:gd name="connsiteY5" fmla="*/ 15322 h 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36" h="15321">
                    <a:moveTo>
                      <a:pt x="7668" y="15322"/>
                    </a:moveTo>
                    <a:cubicBezTo>
                      <a:pt x="12141" y="15322"/>
                      <a:pt x="15336" y="12130"/>
                      <a:pt x="15336" y="7661"/>
                    </a:cubicBezTo>
                    <a:cubicBezTo>
                      <a:pt x="15336" y="3192"/>
                      <a:pt x="12141" y="0"/>
                      <a:pt x="7668" y="0"/>
                    </a:cubicBezTo>
                    <a:cubicBezTo>
                      <a:pt x="3195" y="0"/>
                      <a:pt x="0" y="3192"/>
                      <a:pt x="0" y="7661"/>
                    </a:cubicBezTo>
                    <a:lnTo>
                      <a:pt x="0" y="7661"/>
                    </a:lnTo>
                    <a:cubicBezTo>
                      <a:pt x="0" y="11491"/>
                      <a:pt x="3195" y="15322"/>
                      <a:pt x="7668" y="15322"/>
                    </a:cubicBezTo>
                    <a:close/>
                  </a:path>
                </a:pathLst>
              </a:custGeom>
              <a:grpFill/>
              <a:ln w="6390" cap="flat">
                <a:noFill/>
                <a:prstDash val="solid"/>
                <a:miter/>
              </a:ln>
            </p:spPr>
            <p:txBody>
              <a:bodyPr rtlCol="0" anchor="ctr"/>
              <a:lstStyle/>
              <a:p>
                <a:pPr defTabSz="612305"/>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8" name="Graphic 4">
                <a:extLst>
                  <a:ext uri="{FF2B5EF4-FFF2-40B4-BE49-F238E27FC236}">
                    <a16:creationId xmlns:a16="http://schemas.microsoft.com/office/drawing/2014/main" id="{08EE0294-FC62-4186-9BA5-52C78DB274B9}"/>
                  </a:ext>
                </a:extLst>
              </p:cNvPr>
              <p:cNvSpPr/>
              <p:nvPr/>
            </p:nvSpPr>
            <p:spPr>
              <a:xfrm>
                <a:off x="6865348" y="4479164"/>
                <a:ext cx="15405" cy="15321"/>
              </a:xfrm>
              <a:custGeom>
                <a:avLst/>
                <a:gdLst>
                  <a:gd name="connsiteX0" fmla="*/ 7668 w 15405"/>
                  <a:gd name="connsiteY0" fmla="*/ 0 h 15321"/>
                  <a:gd name="connsiteX1" fmla="*/ 0 w 15405"/>
                  <a:gd name="connsiteY1" fmla="*/ 7661 h 15321"/>
                  <a:gd name="connsiteX2" fmla="*/ 7668 w 15405"/>
                  <a:gd name="connsiteY2" fmla="*/ 15322 h 15321"/>
                  <a:gd name="connsiteX3" fmla="*/ 15336 w 15405"/>
                  <a:gd name="connsiteY3" fmla="*/ 7661 h 15321"/>
                  <a:gd name="connsiteX4" fmla="*/ 15336 w 15405"/>
                  <a:gd name="connsiteY4" fmla="*/ 7661 h 15321"/>
                  <a:gd name="connsiteX5" fmla="*/ 7668 w 15405"/>
                  <a:gd name="connsiteY5" fmla="*/ 0 h 15321"/>
                  <a:gd name="connsiteX6" fmla="*/ 7668 w 15405"/>
                  <a:gd name="connsiteY6" fmla="*/ 0 h 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5" h="15321">
                    <a:moveTo>
                      <a:pt x="7668" y="0"/>
                    </a:moveTo>
                    <a:cubicBezTo>
                      <a:pt x="3195" y="0"/>
                      <a:pt x="0" y="3192"/>
                      <a:pt x="0" y="7661"/>
                    </a:cubicBezTo>
                    <a:cubicBezTo>
                      <a:pt x="0" y="12130"/>
                      <a:pt x="3195" y="15322"/>
                      <a:pt x="7668" y="15322"/>
                    </a:cubicBezTo>
                    <a:cubicBezTo>
                      <a:pt x="12141" y="15322"/>
                      <a:pt x="15336" y="12130"/>
                      <a:pt x="15336" y="7661"/>
                    </a:cubicBezTo>
                    <a:lnTo>
                      <a:pt x="15336" y="7661"/>
                    </a:lnTo>
                    <a:cubicBezTo>
                      <a:pt x="15975" y="3830"/>
                      <a:pt x="12141" y="0"/>
                      <a:pt x="7668" y="0"/>
                    </a:cubicBezTo>
                    <a:cubicBezTo>
                      <a:pt x="7668" y="0"/>
                      <a:pt x="7668" y="0"/>
                      <a:pt x="7668" y="0"/>
                    </a:cubicBezTo>
                    <a:close/>
                  </a:path>
                </a:pathLst>
              </a:custGeom>
              <a:grpFill/>
              <a:ln w="6390" cap="flat">
                <a:noFill/>
                <a:prstDash val="solid"/>
                <a:miter/>
              </a:ln>
            </p:spPr>
            <p:txBody>
              <a:bodyPr rtlCol="0" anchor="ctr"/>
              <a:lstStyle/>
              <a:p>
                <a:pPr defTabSz="612305"/>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9" name="Graphic 4">
                <a:extLst>
                  <a:ext uri="{FF2B5EF4-FFF2-40B4-BE49-F238E27FC236}">
                    <a16:creationId xmlns:a16="http://schemas.microsoft.com/office/drawing/2014/main" id="{50101FF3-C10E-4761-BA2C-4BD6FC8D7FD7}"/>
                  </a:ext>
                </a:extLst>
              </p:cNvPr>
              <p:cNvSpPr/>
              <p:nvPr/>
            </p:nvSpPr>
            <p:spPr>
              <a:xfrm>
                <a:off x="6896019" y="4479164"/>
                <a:ext cx="15405" cy="15321"/>
              </a:xfrm>
              <a:custGeom>
                <a:avLst/>
                <a:gdLst>
                  <a:gd name="connsiteX0" fmla="*/ 7668 w 15405"/>
                  <a:gd name="connsiteY0" fmla="*/ 0 h 15321"/>
                  <a:gd name="connsiteX1" fmla="*/ 0 w 15405"/>
                  <a:gd name="connsiteY1" fmla="*/ 7661 h 15321"/>
                  <a:gd name="connsiteX2" fmla="*/ 7668 w 15405"/>
                  <a:gd name="connsiteY2" fmla="*/ 15322 h 15321"/>
                  <a:gd name="connsiteX3" fmla="*/ 15336 w 15405"/>
                  <a:gd name="connsiteY3" fmla="*/ 7661 h 15321"/>
                  <a:gd name="connsiteX4" fmla="*/ 15336 w 15405"/>
                  <a:gd name="connsiteY4" fmla="*/ 7661 h 15321"/>
                  <a:gd name="connsiteX5" fmla="*/ 7668 w 15405"/>
                  <a:gd name="connsiteY5" fmla="*/ 0 h 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05" h="15321">
                    <a:moveTo>
                      <a:pt x="7668" y="0"/>
                    </a:moveTo>
                    <a:cubicBezTo>
                      <a:pt x="3195" y="0"/>
                      <a:pt x="0" y="3192"/>
                      <a:pt x="0" y="7661"/>
                    </a:cubicBezTo>
                    <a:cubicBezTo>
                      <a:pt x="0" y="12130"/>
                      <a:pt x="3195" y="15322"/>
                      <a:pt x="7668" y="15322"/>
                    </a:cubicBezTo>
                    <a:cubicBezTo>
                      <a:pt x="12141" y="15322"/>
                      <a:pt x="15336" y="12130"/>
                      <a:pt x="15336" y="7661"/>
                    </a:cubicBezTo>
                    <a:lnTo>
                      <a:pt x="15336" y="7661"/>
                    </a:lnTo>
                    <a:cubicBezTo>
                      <a:pt x="15975" y="3192"/>
                      <a:pt x="12141" y="0"/>
                      <a:pt x="7668" y="0"/>
                    </a:cubicBezTo>
                    <a:close/>
                  </a:path>
                </a:pathLst>
              </a:custGeom>
              <a:grpFill/>
              <a:ln w="6390" cap="flat">
                <a:noFill/>
                <a:prstDash val="solid"/>
                <a:miter/>
              </a:ln>
            </p:spPr>
            <p:txBody>
              <a:bodyPr rtlCol="0" anchor="ctr"/>
              <a:lstStyle/>
              <a:p>
                <a:pPr defTabSz="612305"/>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0" name="Graphic 4">
                <a:extLst>
                  <a:ext uri="{FF2B5EF4-FFF2-40B4-BE49-F238E27FC236}">
                    <a16:creationId xmlns:a16="http://schemas.microsoft.com/office/drawing/2014/main" id="{9C869532-82B3-42FE-AF38-2608CAEC25A8}"/>
                  </a:ext>
                </a:extLst>
              </p:cNvPr>
              <p:cNvSpPr/>
              <p:nvPr/>
            </p:nvSpPr>
            <p:spPr>
              <a:xfrm>
                <a:off x="6926691" y="4479164"/>
                <a:ext cx="15405" cy="15321"/>
              </a:xfrm>
              <a:custGeom>
                <a:avLst/>
                <a:gdLst>
                  <a:gd name="connsiteX0" fmla="*/ 7668 w 15405"/>
                  <a:gd name="connsiteY0" fmla="*/ 0 h 15321"/>
                  <a:gd name="connsiteX1" fmla="*/ 0 w 15405"/>
                  <a:gd name="connsiteY1" fmla="*/ 7661 h 15321"/>
                  <a:gd name="connsiteX2" fmla="*/ 7668 w 15405"/>
                  <a:gd name="connsiteY2" fmla="*/ 15322 h 15321"/>
                  <a:gd name="connsiteX3" fmla="*/ 15336 w 15405"/>
                  <a:gd name="connsiteY3" fmla="*/ 7661 h 15321"/>
                  <a:gd name="connsiteX4" fmla="*/ 15336 w 15405"/>
                  <a:gd name="connsiteY4" fmla="*/ 7661 h 15321"/>
                  <a:gd name="connsiteX5" fmla="*/ 7668 w 15405"/>
                  <a:gd name="connsiteY5" fmla="*/ 0 h 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05" h="15321">
                    <a:moveTo>
                      <a:pt x="7668" y="0"/>
                    </a:moveTo>
                    <a:cubicBezTo>
                      <a:pt x="3195" y="0"/>
                      <a:pt x="0" y="3192"/>
                      <a:pt x="0" y="7661"/>
                    </a:cubicBezTo>
                    <a:cubicBezTo>
                      <a:pt x="0" y="12130"/>
                      <a:pt x="3195" y="15322"/>
                      <a:pt x="7668" y="15322"/>
                    </a:cubicBezTo>
                    <a:cubicBezTo>
                      <a:pt x="12141" y="15322"/>
                      <a:pt x="15336" y="12130"/>
                      <a:pt x="15336" y="7661"/>
                    </a:cubicBezTo>
                    <a:lnTo>
                      <a:pt x="15336" y="7661"/>
                    </a:lnTo>
                    <a:cubicBezTo>
                      <a:pt x="15975" y="3192"/>
                      <a:pt x="12141" y="0"/>
                      <a:pt x="7668" y="0"/>
                    </a:cubicBezTo>
                    <a:close/>
                  </a:path>
                </a:pathLst>
              </a:custGeom>
              <a:grpFill/>
              <a:ln w="6390" cap="flat">
                <a:noFill/>
                <a:prstDash val="solid"/>
                <a:miter/>
              </a:ln>
            </p:spPr>
            <p:txBody>
              <a:bodyPr rtlCol="0" anchor="ctr"/>
              <a:lstStyle/>
              <a:p>
                <a:pPr defTabSz="612305"/>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1" name="Graphic 4">
                <a:extLst>
                  <a:ext uri="{FF2B5EF4-FFF2-40B4-BE49-F238E27FC236}">
                    <a16:creationId xmlns:a16="http://schemas.microsoft.com/office/drawing/2014/main" id="{C2D95B4D-5A38-44D8-81B8-9D4FCDFB582A}"/>
                  </a:ext>
                </a:extLst>
              </p:cNvPr>
              <p:cNvSpPr/>
              <p:nvPr/>
            </p:nvSpPr>
            <p:spPr>
              <a:xfrm>
                <a:off x="6958002" y="4479164"/>
                <a:ext cx="15336" cy="15321"/>
              </a:xfrm>
              <a:custGeom>
                <a:avLst/>
                <a:gdLst>
                  <a:gd name="connsiteX0" fmla="*/ 7668 w 15336"/>
                  <a:gd name="connsiteY0" fmla="*/ 0 h 15321"/>
                  <a:gd name="connsiteX1" fmla="*/ 0 w 15336"/>
                  <a:gd name="connsiteY1" fmla="*/ 7661 h 15321"/>
                  <a:gd name="connsiteX2" fmla="*/ 7668 w 15336"/>
                  <a:gd name="connsiteY2" fmla="*/ 15322 h 15321"/>
                  <a:gd name="connsiteX3" fmla="*/ 15336 w 15336"/>
                  <a:gd name="connsiteY3" fmla="*/ 7661 h 15321"/>
                  <a:gd name="connsiteX4" fmla="*/ 15336 w 15336"/>
                  <a:gd name="connsiteY4" fmla="*/ 7661 h 15321"/>
                  <a:gd name="connsiteX5" fmla="*/ 7668 w 15336"/>
                  <a:gd name="connsiteY5" fmla="*/ 0 h 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36" h="15321">
                    <a:moveTo>
                      <a:pt x="7668" y="0"/>
                    </a:moveTo>
                    <a:cubicBezTo>
                      <a:pt x="3195" y="0"/>
                      <a:pt x="0" y="3192"/>
                      <a:pt x="0" y="7661"/>
                    </a:cubicBezTo>
                    <a:cubicBezTo>
                      <a:pt x="0" y="12130"/>
                      <a:pt x="3195" y="15322"/>
                      <a:pt x="7668" y="15322"/>
                    </a:cubicBezTo>
                    <a:cubicBezTo>
                      <a:pt x="12141" y="15322"/>
                      <a:pt x="15336" y="12130"/>
                      <a:pt x="15336" y="7661"/>
                    </a:cubicBezTo>
                    <a:lnTo>
                      <a:pt x="15336" y="7661"/>
                    </a:lnTo>
                    <a:cubicBezTo>
                      <a:pt x="15336" y="3192"/>
                      <a:pt x="11501" y="0"/>
                      <a:pt x="7668" y="0"/>
                    </a:cubicBezTo>
                    <a:close/>
                  </a:path>
                </a:pathLst>
              </a:custGeom>
              <a:grpFill/>
              <a:ln w="6390" cap="flat">
                <a:noFill/>
                <a:prstDash val="solid"/>
                <a:miter/>
              </a:ln>
            </p:spPr>
            <p:txBody>
              <a:bodyPr rtlCol="0" anchor="ctr"/>
              <a:lstStyle/>
              <a:p>
                <a:pPr defTabSz="612305"/>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2" name="Graphic 4">
                <a:extLst>
                  <a:ext uri="{FF2B5EF4-FFF2-40B4-BE49-F238E27FC236}">
                    <a16:creationId xmlns:a16="http://schemas.microsoft.com/office/drawing/2014/main" id="{4A76FDB0-6611-4980-9F52-8F3D116B1D5A}"/>
                  </a:ext>
                </a:extLst>
              </p:cNvPr>
              <p:cNvSpPr/>
              <p:nvPr/>
            </p:nvSpPr>
            <p:spPr>
              <a:xfrm>
                <a:off x="6988673" y="4479802"/>
                <a:ext cx="15336" cy="15321"/>
              </a:xfrm>
              <a:custGeom>
                <a:avLst/>
                <a:gdLst>
                  <a:gd name="connsiteX0" fmla="*/ 7668 w 15336"/>
                  <a:gd name="connsiteY0" fmla="*/ 15322 h 15321"/>
                  <a:gd name="connsiteX1" fmla="*/ 15336 w 15336"/>
                  <a:gd name="connsiteY1" fmla="*/ 7661 h 15321"/>
                  <a:gd name="connsiteX2" fmla="*/ 7668 w 15336"/>
                  <a:gd name="connsiteY2" fmla="*/ 0 h 15321"/>
                  <a:gd name="connsiteX3" fmla="*/ 0 w 15336"/>
                  <a:gd name="connsiteY3" fmla="*/ 7661 h 15321"/>
                  <a:gd name="connsiteX4" fmla="*/ 0 w 15336"/>
                  <a:gd name="connsiteY4" fmla="*/ 7661 h 15321"/>
                  <a:gd name="connsiteX5" fmla="*/ 7668 w 15336"/>
                  <a:gd name="connsiteY5" fmla="*/ 15322 h 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36" h="15321">
                    <a:moveTo>
                      <a:pt x="7668" y="15322"/>
                    </a:moveTo>
                    <a:cubicBezTo>
                      <a:pt x="12141" y="15322"/>
                      <a:pt x="15336" y="12130"/>
                      <a:pt x="15336" y="7661"/>
                    </a:cubicBezTo>
                    <a:cubicBezTo>
                      <a:pt x="15336" y="3192"/>
                      <a:pt x="12141" y="0"/>
                      <a:pt x="7668" y="0"/>
                    </a:cubicBezTo>
                    <a:cubicBezTo>
                      <a:pt x="3195" y="0"/>
                      <a:pt x="0" y="3192"/>
                      <a:pt x="0" y="7661"/>
                    </a:cubicBezTo>
                    <a:lnTo>
                      <a:pt x="0" y="7661"/>
                    </a:lnTo>
                    <a:cubicBezTo>
                      <a:pt x="0" y="11491"/>
                      <a:pt x="3195" y="15322"/>
                      <a:pt x="7668" y="15322"/>
                    </a:cubicBezTo>
                    <a:close/>
                  </a:path>
                </a:pathLst>
              </a:custGeom>
              <a:grpFill/>
              <a:ln w="6390" cap="flat">
                <a:noFill/>
                <a:prstDash val="solid"/>
                <a:miter/>
              </a:ln>
            </p:spPr>
            <p:txBody>
              <a:bodyPr rtlCol="0" anchor="ctr"/>
              <a:lstStyle/>
              <a:p>
                <a:pPr defTabSz="612305"/>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3" name="Graphic 4">
                <a:extLst>
                  <a:ext uri="{FF2B5EF4-FFF2-40B4-BE49-F238E27FC236}">
                    <a16:creationId xmlns:a16="http://schemas.microsoft.com/office/drawing/2014/main" id="{B20EE286-1C29-4CAC-990A-1529CD0E8778}"/>
                  </a:ext>
                </a:extLst>
              </p:cNvPr>
              <p:cNvSpPr/>
              <p:nvPr/>
            </p:nvSpPr>
            <p:spPr>
              <a:xfrm>
                <a:off x="6865348" y="4509807"/>
                <a:ext cx="15405" cy="15321"/>
              </a:xfrm>
              <a:custGeom>
                <a:avLst/>
                <a:gdLst>
                  <a:gd name="connsiteX0" fmla="*/ 7668 w 15405"/>
                  <a:gd name="connsiteY0" fmla="*/ 0 h 15321"/>
                  <a:gd name="connsiteX1" fmla="*/ 0 w 15405"/>
                  <a:gd name="connsiteY1" fmla="*/ 7661 h 15321"/>
                  <a:gd name="connsiteX2" fmla="*/ 7668 w 15405"/>
                  <a:gd name="connsiteY2" fmla="*/ 15322 h 15321"/>
                  <a:gd name="connsiteX3" fmla="*/ 15336 w 15405"/>
                  <a:gd name="connsiteY3" fmla="*/ 7661 h 15321"/>
                  <a:gd name="connsiteX4" fmla="*/ 15336 w 15405"/>
                  <a:gd name="connsiteY4" fmla="*/ 7661 h 15321"/>
                  <a:gd name="connsiteX5" fmla="*/ 7668 w 15405"/>
                  <a:gd name="connsiteY5" fmla="*/ 0 h 15321"/>
                  <a:gd name="connsiteX6" fmla="*/ 7668 w 15405"/>
                  <a:gd name="connsiteY6" fmla="*/ 0 h 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5" h="15321">
                    <a:moveTo>
                      <a:pt x="7668" y="0"/>
                    </a:moveTo>
                    <a:cubicBezTo>
                      <a:pt x="3195" y="0"/>
                      <a:pt x="0" y="3192"/>
                      <a:pt x="0" y="7661"/>
                    </a:cubicBezTo>
                    <a:cubicBezTo>
                      <a:pt x="0" y="12130"/>
                      <a:pt x="3195" y="15322"/>
                      <a:pt x="7668" y="15322"/>
                    </a:cubicBezTo>
                    <a:cubicBezTo>
                      <a:pt x="12141" y="15322"/>
                      <a:pt x="15336" y="12130"/>
                      <a:pt x="15336" y="7661"/>
                    </a:cubicBezTo>
                    <a:lnTo>
                      <a:pt x="15336" y="7661"/>
                    </a:lnTo>
                    <a:cubicBezTo>
                      <a:pt x="15975" y="3831"/>
                      <a:pt x="12141" y="639"/>
                      <a:pt x="7668" y="0"/>
                    </a:cubicBezTo>
                    <a:cubicBezTo>
                      <a:pt x="7668" y="0"/>
                      <a:pt x="7668" y="0"/>
                      <a:pt x="7668" y="0"/>
                    </a:cubicBezTo>
                    <a:close/>
                  </a:path>
                </a:pathLst>
              </a:custGeom>
              <a:grpFill/>
              <a:ln w="6390" cap="flat">
                <a:noFill/>
                <a:prstDash val="solid"/>
                <a:miter/>
              </a:ln>
            </p:spPr>
            <p:txBody>
              <a:bodyPr rtlCol="0" anchor="ctr"/>
              <a:lstStyle/>
              <a:p>
                <a:pPr defTabSz="612305"/>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Graphic 4">
                <a:extLst>
                  <a:ext uri="{FF2B5EF4-FFF2-40B4-BE49-F238E27FC236}">
                    <a16:creationId xmlns:a16="http://schemas.microsoft.com/office/drawing/2014/main" id="{EF7C1367-95AA-484A-9A59-C8A74EE17550}"/>
                  </a:ext>
                </a:extLst>
              </p:cNvPr>
              <p:cNvSpPr/>
              <p:nvPr/>
            </p:nvSpPr>
            <p:spPr>
              <a:xfrm>
                <a:off x="6896019" y="4509807"/>
                <a:ext cx="15405" cy="15321"/>
              </a:xfrm>
              <a:custGeom>
                <a:avLst/>
                <a:gdLst>
                  <a:gd name="connsiteX0" fmla="*/ 7668 w 15405"/>
                  <a:gd name="connsiteY0" fmla="*/ 0 h 15321"/>
                  <a:gd name="connsiteX1" fmla="*/ 0 w 15405"/>
                  <a:gd name="connsiteY1" fmla="*/ 7661 h 15321"/>
                  <a:gd name="connsiteX2" fmla="*/ 7668 w 15405"/>
                  <a:gd name="connsiteY2" fmla="*/ 15322 h 15321"/>
                  <a:gd name="connsiteX3" fmla="*/ 15336 w 15405"/>
                  <a:gd name="connsiteY3" fmla="*/ 7661 h 15321"/>
                  <a:gd name="connsiteX4" fmla="*/ 15336 w 15405"/>
                  <a:gd name="connsiteY4" fmla="*/ 7661 h 15321"/>
                  <a:gd name="connsiteX5" fmla="*/ 7668 w 15405"/>
                  <a:gd name="connsiteY5" fmla="*/ 0 h 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05" h="15321">
                    <a:moveTo>
                      <a:pt x="7668" y="0"/>
                    </a:moveTo>
                    <a:cubicBezTo>
                      <a:pt x="3195" y="0"/>
                      <a:pt x="0" y="3192"/>
                      <a:pt x="0" y="7661"/>
                    </a:cubicBezTo>
                    <a:cubicBezTo>
                      <a:pt x="0" y="12130"/>
                      <a:pt x="3195" y="15322"/>
                      <a:pt x="7668" y="15322"/>
                    </a:cubicBezTo>
                    <a:cubicBezTo>
                      <a:pt x="12141" y="15322"/>
                      <a:pt x="15336" y="12130"/>
                      <a:pt x="15336" y="7661"/>
                    </a:cubicBezTo>
                    <a:lnTo>
                      <a:pt x="15336" y="7661"/>
                    </a:lnTo>
                    <a:cubicBezTo>
                      <a:pt x="15975" y="3831"/>
                      <a:pt x="12141" y="0"/>
                      <a:pt x="7668" y="0"/>
                    </a:cubicBezTo>
                    <a:close/>
                  </a:path>
                </a:pathLst>
              </a:custGeom>
              <a:grpFill/>
              <a:ln w="6390" cap="flat">
                <a:noFill/>
                <a:prstDash val="solid"/>
                <a:miter/>
              </a:ln>
            </p:spPr>
            <p:txBody>
              <a:bodyPr rtlCol="0" anchor="ctr"/>
              <a:lstStyle/>
              <a:p>
                <a:pPr defTabSz="612305"/>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5" name="Graphic 4">
                <a:extLst>
                  <a:ext uri="{FF2B5EF4-FFF2-40B4-BE49-F238E27FC236}">
                    <a16:creationId xmlns:a16="http://schemas.microsoft.com/office/drawing/2014/main" id="{B0FBA7DC-772F-445D-BB21-8F3EC5447167}"/>
                  </a:ext>
                </a:extLst>
              </p:cNvPr>
              <p:cNvSpPr/>
              <p:nvPr/>
            </p:nvSpPr>
            <p:spPr>
              <a:xfrm>
                <a:off x="6926691" y="4509807"/>
                <a:ext cx="15405" cy="15321"/>
              </a:xfrm>
              <a:custGeom>
                <a:avLst/>
                <a:gdLst>
                  <a:gd name="connsiteX0" fmla="*/ 7668 w 15405"/>
                  <a:gd name="connsiteY0" fmla="*/ 0 h 15321"/>
                  <a:gd name="connsiteX1" fmla="*/ 0 w 15405"/>
                  <a:gd name="connsiteY1" fmla="*/ 7661 h 15321"/>
                  <a:gd name="connsiteX2" fmla="*/ 7668 w 15405"/>
                  <a:gd name="connsiteY2" fmla="*/ 15322 h 15321"/>
                  <a:gd name="connsiteX3" fmla="*/ 15336 w 15405"/>
                  <a:gd name="connsiteY3" fmla="*/ 7661 h 15321"/>
                  <a:gd name="connsiteX4" fmla="*/ 15336 w 15405"/>
                  <a:gd name="connsiteY4" fmla="*/ 7661 h 15321"/>
                  <a:gd name="connsiteX5" fmla="*/ 7668 w 15405"/>
                  <a:gd name="connsiteY5" fmla="*/ 0 h 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05" h="15321">
                    <a:moveTo>
                      <a:pt x="7668" y="0"/>
                    </a:moveTo>
                    <a:cubicBezTo>
                      <a:pt x="3195" y="0"/>
                      <a:pt x="0" y="3192"/>
                      <a:pt x="0" y="7661"/>
                    </a:cubicBezTo>
                    <a:cubicBezTo>
                      <a:pt x="0" y="12130"/>
                      <a:pt x="3195" y="15322"/>
                      <a:pt x="7668" y="15322"/>
                    </a:cubicBezTo>
                    <a:cubicBezTo>
                      <a:pt x="12141" y="15322"/>
                      <a:pt x="15336" y="12130"/>
                      <a:pt x="15336" y="7661"/>
                    </a:cubicBezTo>
                    <a:lnTo>
                      <a:pt x="15336" y="7661"/>
                    </a:lnTo>
                    <a:cubicBezTo>
                      <a:pt x="15975" y="3831"/>
                      <a:pt x="12141" y="0"/>
                      <a:pt x="7668" y="0"/>
                    </a:cubicBezTo>
                    <a:close/>
                  </a:path>
                </a:pathLst>
              </a:custGeom>
              <a:grpFill/>
              <a:ln w="6390" cap="flat">
                <a:noFill/>
                <a:prstDash val="solid"/>
                <a:miter/>
              </a:ln>
            </p:spPr>
            <p:txBody>
              <a:bodyPr rtlCol="0" anchor="ctr"/>
              <a:lstStyle/>
              <a:p>
                <a:pPr defTabSz="612305"/>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6" name="Graphic 4">
                <a:extLst>
                  <a:ext uri="{FF2B5EF4-FFF2-40B4-BE49-F238E27FC236}">
                    <a16:creationId xmlns:a16="http://schemas.microsoft.com/office/drawing/2014/main" id="{29227A36-8EC9-4160-8B82-063BEF9A1671}"/>
                  </a:ext>
                </a:extLst>
              </p:cNvPr>
              <p:cNvSpPr/>
              <p:nvPr/>
            </p:nvSpPr>
            <p:spPr>
              <a:xfrm>
                <a:off x="6958002" y="4509807"/>
                <a:ext cx="15336" cy="15321"/>
              </a:xfrm>
              <a:custGeom>
                <a:avLst/>
                <a:gdLst>
                  <a:gd name="connsiteX0" fmla="*/ 7668 w 15336"/>
                  <a:gd name="connsiteY0" fmla="*/ 0 h 15321"/>
                  <a:gd name="connsiteX1" fmla="*/ 0 w 15336"/>
                  <a:gd name="connsiteY1" fmla="*/ 7661 h 15321"/>
                  <a:gd name="connsiteX2" fmla="*/ 7668 w 15336"/>
                  <a:gd name="connsiteY2" fmla="*/ 15322 h 15321"/>
                  <a:gd name="connsiteX3" fmla="*/ 15336 w 15336"/>
                  <a:gd name="connsiteY3" fmla="*/ 7661 h 15321"/>
                  <a:gd name="connsiteX4" fmla="*/ 15336 w 15336"/>
                  <a:gd name="connsiteY4" fmla="*/ 7661 h 15321"/>
                  <a:gd name="connsiteX5" fmla="*/ 7668 w 15336"/>
                  <a:gd name="connsiteY5" fmla="*/ 0 h 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36" h="15321">
                    <a:moveTo>
                      <a:pt x="7668" y="0"/>
                    </a:moveTo>
                    <a:cubicBezTo>
                      <a:pt x="3195" y="0"/>
                      <a:pt x="0" y="3192"/>
                      <a:pt x="0" y="7661"/>
                    </a:cubicBezTo>
                    <a:cubicBezTo>
                      <a:pt x="0" y="12130"/>
                      <a:pt x="3195" y="15322"/>
                      <a:pt x="7668" y="15322"/>
                    </a:cubicBezTo>
                    <a:cubicBezTo>
                      <a:pt x="12141" y="15322"/>
                      <a:pt x="15336" y="12130"/>
                      <a:pt x="15336" y="7661"/>
                    </a:cubicBezTo>
                    <a:lnTo>
                      <a:pt x="15336" y="7661"/>
                    </a:lnTo>
                    <a:cubicBezTo>
                      <a:pt x="15336" y="3831"/>
                      <a:pt x="11501" y="0"/>
                      <a:pt x="7668" y="0"/>
                    </a:cubicBezTo>
                    <a:close/>
                  </a:path>
                </a:pathLst>
              </a:custGeom>
              <a:grpFill/>
              <a:ln w="6390" cap="flat">
                <a:noFill/>
                <a:prstDash val="solid"/>
                <a:miter/>
              </a:ln>
            </p:spPr>
            <p:txBody>
              <a:bodyPr rtlCol="0" anchor="ctr"/>
              <a:lstStyle/>
              <a:p>
                <a:pPr defTabSz="612305"/>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7" name="Graphic 4">
                <a:extLst>
                  <a:ext uri="{FF2B5EF4-FFF2-40B4-BE49-F238E27FC236}">
                    <a16:creationId xmlns:a16="http://schemas.microsoft.com/office/drawing/2014/main" id="{8B093B98-A0B5-4B3B-8E5A-DB6B3F74D073}"/>
                  </a:ext>
                </a:extLst>
              </p:cNvPr>
              <p:cNvSpPr/>
              <p:nvPr/>
            </p:nvSpPr>
            <p:spPr>
              <a:xfrm>
                <a:off x="6988673" y="4509807"/>
                <a:ext cx="15336" cy="15321"/>
              </a:xfrm>
              <a:custGeom>
                <a:avLst/>
                <a:gdLst>
                  <a:gd name="connsiteX0" fmla="*/ 7668 w 15336"/>
                  <a:gd name="connsiteY0" fmla="*/ 0 h 15321"/>
                  <a:gd name="connsiteX1" fmla="*/ 0 w 15336"/>
                  <a:gd name="connsiteY1" fmla="*/ 7661 h 15321"/>
                  <a:gd name="connsiteX2" fmla="*/ 7668 w 15336"/>
                  <a:gd name="connsiteY2" fmla="*/ 15322 h 15321"/>
                  <a:gd name="connsiteX3" fmla="*/ 15336 w 15336"/>
                  <a:gd name="connsiteY3" fmla="*/ 7661 h 15321"/>
                  <a:gd name="connsiteX4" fmla="*/ 15336 w 15336"/>
                  <a:gd name="connsiteY4" fmla="*/ 7661 h 15321"/>
                  <a:gd name="connsiteX5" fmla="*/ 7668 w 15336"/>
                  <a:gd name="connsiteY5" fmla="*/ 0 h 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36" h="15321">
                    <a:moveTo>
                      <a:pt x="7668" y="0"/>
                    </a:moveTo>
                    <a:cubicBezTo>
                      <a:pt x="3195" y="0"/>
                      <a:pt x="0" y="3192"/>
                      <a:pt x="0" y="7661"/>
                    </a:cubicBezTo>
                    <a:cubicBezTo>
                      <a:pt x="0" y="12130"/>
                      <a:pt x="3195" y="15322"/>
                      <a:pt x="7668" y="15322"/>
                    </a:cubicBezTo>
                    <a:cubicBezTo>
                      <a:pt x="12141" y="15322"/>
                      <a:pt x="15336" y="12130"/>
                      <a:pt x="15336" y="7661"/>
                    </a:cubicBezTo>
                    <a:lnTo>
                      <a:pt x="15336" y="7661"/>
                    </a:lnTo>
                    <a:cubicBezTo>
                      <a:pt x="15336" y="3831"/>
                      <a:pt x="11502" y="0"/>
                      <a:pt x="7668" y="0"/>
                    </a:cubicBezTo>
                    <a:close/>
                  </a:path>
                </a:pathLst>
              </a:custGeom>
              <a:grpFill/>
              <a:ln w="6390" cap="flat">
                <a:noFill/>
                <a:prstDash val="solid"/>
                <a:miter/>
              </a:ln>
            </p:spPr>
            <p:txBody>
              <a:bodyPr rtlCol="0" anchor="ctr"/>
              <a:lstStyle/>
              <a:p>
                <a:pPr defTabSz="612305"/>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8" name="Graphic 4">
                <a:extLst>
                  <a:ext uri="{FF2B5EF4-FFF2-40B4-BE49-F238E27FC236}">
                    <a16:creationId xmlns:a16="http://schemas.microsoft.com/office/drawing/2014/main" id="{F99DC355-0C68-4369-A19F-D99BFA165DB4}"/>
                  </a:ext>
                </a:extLst>
              </p:cNvPr>
              <p:cNvSpPr/>
              <p:nvPr/>
            </p:nvSpPr>
            <p:spPr>
              <a:xfrm>
                <a:off x="6865348" y="4541089"/>
                <a:ext cx="15336" cy="15321"/>
              </a:xfrm>
              <a:custGeom>
                <a:avLst/>
                <a:gdLst>
                  <a:gd name="connsiteX0" fmla="*/ 7668 w 15336"/>
                  <a:gd name="connsiteY0" fmla="*/ 0 h 15321"/>
                  <a:gd name="connsiteX1" fmla="*/ 0 w 15336"/>
                  <a:gd name="connsiteY1" fmla="*/ 7661 h 15321"/>
                  <a:gd name="connsiteX2" fmla="*/ 7668 w 15336"/>
                  <a:gd name="connsiteY2" fmla="*/ 15321 h 15321"/>
                  <a:gd name="connsiteX3" fmla="*/ 15336 w 15336"/>
                  <a:gd name="connsiteY3" fmla="*/ 7661 h 15321"/>
                  <a:gd name="connsiteX4" fmla="*/ 15336 w 15336"/>
                  <a:gd name="connsiteY4" fmla="*/ 7661 h 15321"/>
                  <a:gd name="connsiteX5" fmla="*/ 7668 w 15336"/>
                  <a:gd name="connsiteY5" fmla="*/ 0 h 15321"/>
                  <a:gd name="connsiteX6" fmla="*/ 7668 w 15336"/>
                  <a:gd name="connsiteY6" fmla="*/ 0 h 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36" h="15321">
                    <a:moveTo>
                      <a:pt x="7668" y="0"/>
                    </a:moveTo>
                    <a:cubicBezTo>
                      <a:pt x="3195" y="0"/>
                      <a:pt x="0" y="3192"/>
                      <a:pt x="0" y="7661"/>
                    </a:cubicBezTo>
                    <a:cubicBezTo>
                      <a:pt x="0" y="12129"/>
                      <a:pt x="3195" y="15321"/>
                      <a:pt x="7668" y="15321"/>
                    </a:cubicBezTo>
                    <a:cubicBezTo>
                      <a:pt x="12141" y="15321"/>
                      <a:pt x="15336" y="12129"/>
                      <a:pt x="15336" y="7661"/>
                    </a:cubicBezTo>
                    <a:cubicBezTo>
                      <a:pt x="15336" y="7661"/>
                      <a:pt x="15336" y="7661"/>
                      <a:pt x="15336" y="7661"/>
                    </a:cubicBezTo>
                    <a:cubicBezTo>
                      <a:pt x="15336" y="3192"/>
                      <a:pt x="12141" y="0"/>
                      <a:pt x="7668" y="0"/>
                    </a:cubicBezTo>
                    <a:cubicBezTo>
                      <a:pt x="7668" y="0"/>
                      <a:pt x="7668" y="0"/>
                      <a:pt x="7668" y="0"/>
                    </a:cubicBezTo>
                    <a:close/>
                  </a:path>
                </a:pathLst>
              </a:custGeom>
              <a:grpFill/>
              <a:ln w="6390" cap="flat">
                <a:noFill/>
                <a:prstDash val="solid"/>
                <a:miter/>
              </a:ln>
            </p:spPr>
            <p:txBody>
              <a:bodyPr rtlCol="0" anchor="ctr"/>
              <a:lstStyle/>
              <a:p>
                <a:pPr defTabSz="612305"/>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9" name="Graphic 4">
                <a:extLst>
                  <a:ext uri="{FF2B5EF4-FFF2-40B4-BE49-F238E27FC236}">
                    <a16:creationId xmlns:a16="http://schemas.microsoft.com/office/drawing/2014/main" id="{A35359B4-DACD-48FB-A3D4-C596F8D16D8E}"/>
                  </a:ext>
                </a:extLst>
              </p:cNvPr>
              <p:cNvSpPr/>
              <p:nvPr/>
            </p:nvSpPr>
            <p:spPr>
              <a:xfrm>
                <a:off x="6896019" y="4541089"/>
                <a:ext cx="15405" cy="15321"/>
              </a:xfrm>
              <a:custGeom>
                <a:avLst/>
                <a:gdLst>
                  <a:gd name="connsiteX0" fmla="*/ 7668 w 15405"/>
                  <a:gd name="connsiteY0" fmla="*/ 0 h 15321"/>
                  <a:gd name="connsiteX1" fmla="*/ 0 w 15405"/>
                  <a:gd name="connsiteY1" fmla="*/ 7661 h 15321"/>
                  <a:gd name="connsiteX2" fmla="*/ 7668 w 15405"/>
                  <a:gd name="connsiteY2" fmla="*/ 15321 h 15321"/>
                  <a:gd name="connsiteX3" fmla="*/ 15336 w 15405"/>
                  <a:gd name="connsiteY3" fmla="*/ 7661 h 15321"/>
                  <a:gd name="connsiteX4" fmla="*/ 15336 w 15405"/>
                  <a:gd name="connsiteY4" fmla="*/ 7661 h 15321"/>
                  <a:gd name="connsiteX5" fmla="*/ 7668 w 15405"/>
                  <a:gd name="connsiteY5" fmla="*/ 0 h 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05" h="15321">
                    <a:moveTo>
                      <a:pt x="7668" y="0"/>
                    </a:moveTo>
                    <a:cubicBezTo>
                      <a:pt x="3195" y="0"/>
                      <a:pt x="0" y="3192"/>
                      <a:pt x="0" y="7661"/>
                    </a:cubicBezTo>
                    <a:cubicBezTo>
                      <a:pt x="0" y="12129"/>
                      <a:pt x="3195" y="15321"/>
                      <a:pt x="7668" y="15321"/>
                    </a:cubicBezTo>
                    <a:cubicBezTo>
                      <a:pt x="12141" y="15321"/>
                      <a:pt x="15336" y="12129"/>
                      <a:pt x="15336" y="7661"/>
                    </a:cubicBezTo>
                    <a:cubicBezTo>
                      <a:pt x="15336" y="7661"/>
                      <a:pt x="15336" y="7661"/>
                      <a:pt x="15336" y="7661"/>
                    </a:cubicBezTo>
                    <a:cubicBezTo>
                      <a:pt x="15975" y="3192"/>
                      <a:pt x="12141" y="0"/>
                      <a:pt x="7668" y="0"/>
                    </a:cubicBezTo>
                    <a:close/>
                  </a:path>
                </a:pathLst>
              </a:custGeom>
              <a:grpFill/>
              <a:ln w="6390" cap="flat">
                <a:noFill/>
                <a:prstDash val="solid"/>
                <a:miter/>
              </a:ln>
            </p:spPr>
            <p:txBody>
              <a:bodyPr rtlCol="0" anchor="ctr"/>
              <a:lstStyle/>
              <a:p>
                <a:pPr defTabSz="612305"/>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0" name="Graphic 4">
                <a:extLst>
                  <a:ext uri="{FF2B5EF4-FFF2-40B4-BE49-F238E27FC236}">
                    <a16:creationId xmlns:a16="http://schemas.microsoft.com/office/drawing/2014/main" id="{673F273F-04A1-4377-BE11-3320C310B6D3}"/>
                  </a:ext>
                </a:extLst>
              </p:cNvPr>
              <p:cNvSpPr/>
              <p:nvPr/>
            </p:nvSpPr>
            <p:spPr>
              <a:xfrm>
                <a:off x="6926691" y="4541089"/>
                <a:ext cx="15405" cy="15321"/>
              </a:xfrm>
              <a:custGeom>
                <a:avLst/>
                <a:gdLst>
                  <a:gd name="connsiteX0" fmla="*/ 7668 w 15405"/>
                  <a:gd name="connsiteY0" fmla="*/ 0 h 15321"/>
                  <a:gd name="connsiteX1" fmla="*/ 0 w 15405"/>
                  <a:gd name="connsiteY1" fmla="*/ 7661 h 15321"/>
                  <a:gd name="connsiteX2" fmla="*/ 7668 w 15405"/>
                  <a:gd name="connsiteY2" fmla="*/ 15321 h 15321"/>
                  <a:gd name="connsiteX3" fmla="*/ 15336 w 15405"/>
                  <a:gd name="connsiteY3" fmla="*/ 7661 h 15321"/>
                  <a:gd name="connsiteX4" fmla="*/ 15336 w 15405"/>
                  <a:gd name="connsiteY4" fmla="*/ 7661 h 15321"/>
                  <a:gd name="connsiteX5" fmla="*/ 7668 w 15405"/>
                  <a:gd name="connsiteY5" fmla="*/ 0 h 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05" h="15321">
                    <a:moveTo>
                      <a:pt x="7668" y="0"/>
                    </a:moveTo>
                    <a:cubicBezTo>
                      <a:pt x="3195" y="0"/>
                      <a:pt x="0" y="3192"/>
                      <a:pt x="0" y="7661"/>
                    </a:cubicBezTo>
                    <a:cubicBezTo>
                      <a:pt x="0" y="12129"/>
                      <a:pt x="3195" y="15321"/>
                      <a:pt x="7668" y="15321"/>
                    </a:cubicBezTo>
                    <a:cubicBezTo>
                      <a:pt x="12141" y="15321"/>
                      <a:pt x="15336" y="12129"/>
                      <a:pt x="15336" y="7661"/>
                    </a:cubicBezTo>
                    <a:cubicBezTo>
                      <a:pt x="15336" y="7661"/>
                      <a:pt x="15336" y="7661"/>
                      <a:pt x="15336" y="7661"/>
                    </a:cubicBezTo>
                    <a:cubicBezTo>
                      <a:pt x="15975" y="3192"/>
                      <a:pt x="12141" y="0"/>
                      <a:pt x="7668" y="0"/>
                    </a:cubicBezTo>
                    <a:close/>
                  </a:path>
                </a:pathLst>
              </a:custGeom>
              <a:grpFill/>
              <a:ln w="6390" cap="flat">
                <a:noFill/>
                <a:prstDash val="solid"/>
                <a:miter/>
              </a:ln>
            </p:spPr>
            <p:txBody>
              <a:bodyPr rtlCol="0" anchor="ctr"/>
              <a:lstStyle/>
              <a:p>
                <a:pPr defTabSz="612305"/>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1" name="Graphic 4">
                <a:extLst>
                  <a:ext uri="{FF2B5EF4-FFF2-40B4-BE49-F238E27FC236}">
                    <a16:creationId xmlns:a16="http://schemas.microsoft.com/office/drawing/2014/main" id="{7FD750D6-E480-4AC2-9AA6-735F238642D7}"/>
                  </a:ext>
                </a:extLst>
              </p:cNvPr>
              <p:cNvSpPr/>
              <p:nvPr/>
            </p:nvSpPr>
            <p:spPr>
              <a:xfrm>
                <a:off x="6958002" y="4541089"/>
                <a:ext cx="15336" cy="15321"/>
              </a:xfrm>
              <a:custGeom>
                <a:avLst/>
                <a:gdLst>
                  <a:gd name="connsiteX0" fmla="*/ 7668 w 15336"/>
                  <a:gd name="connsiteY0" fmla="*/ 0 h 15321"/>
                  <a:gd name="connsiteX1" fmla="*/ 0 w 15336"/>
                  <a:gd name="connsiteY1" fmla="*/ 7661 h 15321"/>
                  <a:gd name="connsiteX2" fmla="*/ 7668 w 15336"/>
                  <a:gd name="connsiteY2" fmla="*/ 15321 h 15321"/>
                  <a:gd name="connsiteX3" fmla="*/ 15336 w 15336"/>
                  <a:gd name="connsiteY3" fmla="*/ 7661 h 15321"/>
                  <a:gd name="connsiteX4" fmla="*/ 15336 w 15336"/>
                  <a:gd name="connsiteY4" fmla="*/ 7661 h 15321"/>
                  <a:gd name="connsiteX5" fmla="*/ 7668 w 15336"/>
                  <a:gd name="connsiteY5" fmla="*/ 0 h 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36" h="15321">
                    <a:moveTo>
                      <a:pt x="7668" y="0"/>
                    </a:moveTo>
                    <a:cubicBezTo>
                      <a:pt x="3195" y="0"/>
                      <a:pt x="0" y="3192"/>
                      <a:pt x="0" y="7661"/>
                    </a:cubicBezTo>
                    <a:cubicBezTo>
                      <a:pt x="0" y="12129"/>
                      <a:pt x="3195" y="15321"/>
                      <a:pt x="7668" y="15321"/>
                    </a:cubicBezTo>
                    <a:cubicBezTo>
                      <a:pt x="12141" y="15321"/>
                      <a:pt x="15336" y="12129"/>
                      <a:pt x="15336" y="7661"/>
                    </a:cubicBezTo>
                    <a:cubicBezTo>
                      <a:pt x="15336" y="7661"/>
                      <a:pt x="15336" y="7661"/>
                      <a:pt x="15336" y="7661"/>
                    </a:cubicBezTo>
                    <a:cubicBezTo>
                      <a:pt x="15336" y="3192"/>
                      <a:pt x="11501" y="0"/>
                      <a:pt x="7668" y="0"/>
                    </a:cubicBezTo>
                    <a:close/>
                  </a:path>
                </a:pathLst>
              </a:custGeom>
              <a:grpFill/>
              <a:ln w="6390" cap="flat">
                <a:noFill/>
                <a:prstDash val="solid"/>
                <a:miter/>
              </a:ln>
            </p:spPr>
            <p:txBody>
              <a:bodyPr rtlCol="0" anchor="ctr"/>
              <a:lstStyle/>
              <a:p>
                <a:pPr defTabSz="612305"/>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97" name="Rectangle 96">
              <a:extLst>
                <a:ext uri="{FF2B5EF4-FFF2-40B4-BE49-F238E27FC236}">
                  <a16:creationId xmlns:a16="http://schemas.microsoft.com/office/drawing/2014/main" id="{E82C568F-C38F-4AB1-9B58-11F07329FBC9}"/>
                </a:ext>
              </a:extLst>
            </p:cNvPr>
            <p:cNvSpPr/>
            <p:nvPr/>
          </p:nvSpPr>
          <p:spPr bwMode="gray">
            <a:xfrm>
              <a:off x="1140770" y="2445898"/>
              <a:ext cx="644386" cy="364061"/>
            </a:xfrm>
            <a:prstGeom prst="rect">
              <a:avLst/>
            </a:prstGeom>
            <a:noFill/>
            <a:ln w="19050" algn="ctr">
              <a:noFill/>
              <a:miter lim="800000"/>
              <a:headEnd/>
              <a:tailEnd/>
            </a:ln>
          </p:spPr>
          <p:txBody>
            <a:bodyPr wrap="square" lIns="55563" tIns="55563" rIns="55563" bIns="55563" rtlCol="0" anchor="ctr"/>
            <a:lstStyle/>
            <a:p>
              <a:pPr algn="ctr" defTabSz="612305"/>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Attractive income and benefits</a:t>
              </a:r>
            </a:p>
          </p:txBody>
        </p:sp>
        <p:grpSp>
          <p:nvGrpSpPr>
            <p:cNvPr id="98" name="Graphic 4">
              <a:extLst>
                <a:ext uri="{FF2B5EF4-FFF2-40B4-BE49-F238E27FC236}">
                  <a16:creationId xmlns:a16="http://schemas.microsoft.com/office/drawing/2014/main" id="{3F82F743-2CBC-4A31-B69C-F4CCF41A1C0B}"/>
                </a:ext>
              </a:extLst>
            </p:cNvPr>
            <p:cNvGrpSpPr/>
            <p:nvPr/>
          </p:nvGrpSpPr>
          <p:grpSpPr>
            <a:xfrm>
              <a:off x="1389546" y="2778659"/>
              <a:ext cx="154676" cy="205813"/>
              <a:chOff x="8938463" y="990497"/>
              <a:chExt cx="163143" cy="216876"/>
            </a:xfrm>
            <a:solidFill>
              <a:schemeClr val="bg1"/>
            </a:solidFill>
          </p:grpSpPr>
          <p:sp>
            <p:nvSpPr>
              <p:cNvPr id="100" name="Graphic 4">
                <a:extLst>
                  <a:ext uri="{FF2B5EF4-FFF2-40B4-BE49-F238E27FC236}">
                    <a16:creationId xmlns:a16="http://schemas.microsoft.com/office/drawing/2014/main" id="{0F357510-E3A6-44AA-BEBC-AAB4AF0CC02A}"/>
                  </a:ext>
                </a:extLst>
              </p:cNvPr>
              <p:cNvSpPr/>
              <p:nvPr/>
            </p:nvSpPr>
            <p:spPr>
              <a:xfrm>
                <a:off x="8938463" y="990497"/>
                <a:ext cx="163143" cy="216876"/>
              </a:xfrm>
              <a:custGeom>
                <a:avLst/>
                <a:gdLst>
                  <a:gd name="connsiteX0" fmla="*/ 150583 w 163143"/>
                  <a:gd name="connsiteY0" fmla="*/ 166443 h 216876"/>
                  <a:gd name="connsiteX1" fmla="*/ 156334 w 163143"/>
                  <a:gd name="connsiteY1" fmla="*/ 126862 h 216876"/>
                  <a:gd name="connsiteX2" fmla="*/ 109687 w 163143"/>
                  <a:gd name="connsiteY2" fmla="*/ 43870 h 216876"/>
                  <a:gd name="connsiteX3" fmla="*/ 133330 w 163143"/>
                  <a:gd name="connsiteY3" fmla="*/ 18334 h 216876"/>
                  <a:gd name="connsiteX4" fmla="*/ 134608 w 163143"/>
                  <a:gd name="connsiteY4" fmla="*/ 12589 h 216876"/>
                  <a:gd name="connsiteX5" fmla="*/ 125023 w 163143"/>
                  <a:gd name="connsiteY5" fmla="*/ 2374 h 216876"/>
                  <a:gd name="connsiteX6" fmla="*/ 82850 w 163143"/>
                  <a:gd name="connsiteY6" fmla="*/ 7481 h 216876"/>
                  <a:gd name="connsiteX7" fmla="*/ 40676 w 163143"/>
                  <a:gd name="connsiteY7" fmla="*/ 2374 h 216876"/>
                  <a:gd name="connsiteX8" fmla="*/ 31091 w 163143"/>
                  <a:gd name="connsiteY8" fmla="*/ 12589 h 216876"/>
                  <a:gd name="connsiteX9" fmla="*/ 32369 w 163143"/>
                  <a:gd name="connsiteY9" fmla="*/ 18334 h 216876"/>
                  <a:gd name="connsiteX10" fmla="*/ 56012 w 163143"/>
                  <a:gd name="connsiteY10" fmla="*/ 43870 h 216876"/>
                  <a:gd name="connsiteX11" fmla="*/ 15116 w 163143"/>
                  <a:gd name="connsiteY11" fmla="*/ 165804 h 216876"/>
                  <a:gd name="connsiteX12" fmla="*/ 420 w 163143"/>
                  <a:gd name="connsiteY12" fmla="*/ 207300 h 216876"/>
                  <a:gd name="connsiteX13" fmla="*/ 1058 w 163143"/>
                  <a:gd name="connsiteY13" fmla="*/ 213684 h 216876"/>
                  <a:gd name="connsiteX14" fmla="*/ 6171 w 163143"/>
                  <a:gd name="connsiteY14" fmla="*/ 216876 h 216876"/>
                  <a:gd name="connsiteX15" fmla="*/ 156973 w 163143"/>
                  <a:gd name="connsiteY15" fmla="*/ 216876 h 216876"/>
                  <a:gd name="connsiteX16" fmla="*/ 162085 w 163143"/>
                  <a:gd name="connsiteY16" fmla="*/ 213684 h 216876"/>
                  <a:gd name="connsiteX17" fmla="*/ 162724 w 163143"/>
                  <a:gd name="connsiteY17" fmla="*/ 207300 h 216876"/>
                  <a:gd name="connsiteX18" fmla="*/ 150583 w 163143"/>
                  <a:gd name="connsiteY18" fmla="*/ 166443 h 216876"/>
                  <a:gd name="connsiteX19" fmla="*/ 47705 w 163143"/>
                  <a:gd name="connsiteY19" fmla="*/ 13865 h 216876"/>
                  <a:gd name="connsiteX20" fmla="*/ 80933 w 163143"/>
                  <a:gd name="connsiteY20" fmla="*/ 20249 h 216876"/>
                  <a:gd name="connsiteX21" fmla="*/ 80933 w 163143"/>
                  <a:gd name="connsiteY21" fmla="*/ 20249 h 216876"/>
                  <a:gd name="connsiteX22" fmla="*/ 82210 w 163143"/>
                  <a:gd name="connsiteY22" fmla="*/ 20249 h 216876"/>
                  <a:gd name="connsiteX23" fmla="*/ 83489 w 163143"/>
                  <a:gd name="connsiteY23" fmla="*/ 20249 h 216876"/>
                  <a:gd name="connsiteX24" fmla="*/ 84766 w 163143"/>
                  <a:gd name="connsiteY24" fmla="*/ 20249 h 216876"/>
                  <a:gd name="connsiteX25" fmla="*/ 86045 w 163143"/>
                  <a:gd name="connsiteY25" fmla="*/ 20249 h 216876"/>
                  <a:gd name="connsiteX26" fmla="*/ 86045 w 163143"/>
                  <a:gd name="connsiteY26" fmla="*/ 20249 h 216876"/>
                  <a:gd name="connsiteX27" fmla="*/ 119272 w 163143"/>
                  <a:gd name="connsiteY27" fmla="*/ 13865 h 216876"/>
                  <a:gd name="connsiteX28" fmla="*/ 119911 w 163143"/>
                  <a:gd name="connsiteY28" fmla="*/ 13865 h 216876"/>
                  <a:gd name="connsiteX29" fmla="*/ 96908 w 163143"/>
                  <a:gd name="connsiteY29" fmla="*/ 38125 h 216876"/>
                  <a:gd name="connsiteX30" fmla="*/ 69430 w 163143"/>
                  <a:gd name="connsiteY30" fmla="*/ 38125 h 216876"/>
                  <a:gd name="connsiteX31" fmla="*/ 47705 w 163143"/>
                  <a:gd name="connsiteY31" fmla="*/ 13865 h 216876"/>
                  <a:gd name="connsiteX32" fmla="*/ 47705 w 163143"/>
                  <a:gd name="connsiteY32" fmla="*/ 13865 h 216876"/>
                  <a:gd name="connsiteX33" fmla="*/ 18311 w 163143"/>
                  <a:gd name="connsiteY33" fmla="*/ 204108 h 216876"/>
                  <a:gd name="connsiteX34" fmla="*/ 29813 w 163143"/>
                  <a:gd name="connsiteY34" fmla="*/ 165166 h 216876"/>
                  <a:gd name="connsiteX35" fmla="*/ 29174 w 163143"/>
                  <a:gd name="connsiteY35" fmla="*/ 162612 h 216876"/>
                  <a:gd name="connsiteX36" fmla="*/ 69430 w 163143"/>
                  <a:gd name="connsiteY36" fmla="*/ 51531 h 216876"/>
                  <a:gd name="connsiteX37" fmla="*/ 98185 w 163143"/>
                  <a:gd name="connsiteY37" fmla="*/ 51531 h 216876"/>
                  <a:gd name="connsiteX38" fmla="*/ 138442 w 163143"/>
                  <a:gd name="connsiteY38" fmla="*/ 162612 h 216876"/>
                  <a:gd name="connsiteX39" fmla="*/ 137803 w 163143"/>
                  <a:gd name="connsiteY39" fmla="*/ 165166 h 216876"/>
                  <a:gd name="connsiteX40" fmla="*/ 149305 w 163143"/>
                  <a:gd name="connsiteY40" fmla="*/ 204108 h 216876"/>
                  <a:gd name="connsiteX41" fmla="*/ 18311 w 163143"/>
                  <a:gd name="connsiteY41" fmla="*/ 204108 h 21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3143" h="216876">
                    <a:moveTo>
                      <a:pt x="150583" y="166443"/>
                    </a:moveTo>
                    <a:cubicBezTo>
                      <a:pt x="152500" y="161974"/>
                      <a:pt x="157612" y="147291"/>
                      <a:pt x="156334" y="126862"/>
                    </a:cubicBezTo>
                    <a:cubicBezTo>
                      <a:pt x="155056" y="105795"/>
                      <a:pt x="145471" y="75152"/>
                      <a:pt x="109687" y="43870"/>
                    </a:cubicBezTo>
                    <a:lnTo>
                      <a:pt x="133330" y="18334"/>
                    </a:lnTo>
                    <a:cubicBezTo>
                      <a:pt x="134608" y="16419"/>
                      <a:pt x="135247" y="14504"/>
                      <a:pt x="134608" y="12589"/>
                    </a:cubicBezTo>
                    <a:cubicBezTo>
                      <a:pt x="134608" y="11312"/>
                      <a:pt x="132691" y="5566"/>
                      <a:pt x="125023" y="2374"/>
                    </a:cubicBezTo>
                    <a:cubicBezTo>
                      <a:pt x="115438" y="-2095"/>
                      <a:pt x="101380" y="-179"/>
                      <a:pt x="82850" y="7481"/>
                    </a:cubicBezTo>
                    <a:cubicBezTo>
                      <a:pt x="64319" y="-179"/>
                      <a:pt x="50261" y="-2095"/>
                      <a:pt x="40676" y="2374"/>
                    </a:cubicBezTo>
                    <a:cubicBezTo>
                      <a:pt x="33647" y="5566"/>
                      <a:pt x="31730" y="11312"/>
                      <a:pt x="31091" y="12589"/>
                    </a:cubicBezTo>
                    <a:cubicBezTo>
                      <a:pt x="30452" y="14504"/>
                      <a:pt x="31091" y="17057"/>
                      <a:pt x="32369" y="18334"/>
                    </a:cubicBezTo>
                    <a:lnTo>
                      <a:pt x="56012" y="43870"/>
                    </a:lnTo>
                    <a:cubicBezTo>
                      <a:pt x="-7888" y="99411"/>
                      <a:pt x="11282" y="155590"/>
                      <a:pt x="15116" y="165804"/>
                    </a:cubicBezTo>
                    <a:cubicBezTo>
                      <a:pt x="14477" y="176657"/>
                      <a:pt x="4892" y="199001"/>
                      <a:pt x="420" y="207300"/>
                    </a:cubicBezTo>
                    <a:cubicBezTo>
                      <a:pt x="-219" y="209215"/>
                      <a:pt x="-219" y="211769"/>
                      <a:pt x="1058" y="213684"/>
                    </a:cubicBezTo>
                    <a:cubicBezTo>
                      <a:pt x="2336" y="215599"/>
                      <a:pt x="4253" y="216876"/>
                      <a:pt x="6171" y="216876"/>
                    </a:cubicBezTo>
                    <a:lnTo>
                      <a:pt x="156973" y="216876"/>
                    </a:lnTo>
                    <a:cubicBezTo>
                      <a:pt x="158890" y="216876"/>
                      <a:pt x="161446" y="215599"/>
                      <a:pt x="162085" y="213684"/>
                    </a:cubicBezTo>
                    <a:cubicBezTo>
                      <a:pt x="163363" y="211769"/>
                      <a:pt x="163363" y="209215"/>
                      <a:pt x="162724" y="207300"/>
                    </a:cubicBezTo>
                    <a:cubicBezTo>
                      <a:pt x="160807" y="199639"/>
                      <a:pt x="151222" y="177295"/>
                      <a:pt x="150583" y="166443"/>
                    </a:cubicBezTo>
                    <a:close/>
                    <a:moveTo>
                      <a:pt x="47705" y="13865"/>
                    </a:moveTo>
                    <a:cubicBezTo>
                      <a:pt x="51539" y="12589"/>
                      <a:pt x="60485" y="11312"/>
                      <a:pt x="80933" y="20249"/>
                    </a:cubicBezTo>
                    <a:cubicBezTo>
                      <a:pt x="80933" y="20249"/>
                      <a:pt x="80933" y="20249"/>
                      <a:pt x="80933" y="20249"/>
                    </a:cubicBezTo>
                    <a:cubicBezTo>
                      <a:pt x="81572" y="20249"/>
                      <a:pt x="82210" y="20249"/>
                      <a:pt x="82210" y="20249"/>
                    </a:cubicBezTo>
                    <a:cubicBezTo>
                      <a:pt x="82850" y="20249"/>
                      <a:pt x="82850" y="20249"/>
                      <a:pt x="83489" y="20249"/>
                    </a:cubicBezTo>
                    <a:cubicBezTo>
                      <a:pt x="84128" y="20249"/>
                      <a:pt x="84128" y="20249"/>
                      <a:pt x="84766" y="20249"/>
                    </a:cubicBezTo>
                    <a:cubicBezTo>
                      <a:pt x="85405" y="20249"/>
                      <a:pt x="86045" y="20249"/>
                      <a:pt x="86045" y="20249"/>
                    </a:cubicBezTo>
                    <a:cubicBezTo>
                      <a:pt x="86045" y="20249"/>
                      <a:pt x="86045" y="20249"/>
                      <a:pt x="86045" y="20249"/>
                    </a:cubicBezTo>
                    <a:cubicBezTo>
                      <a:pt x="106492" y="11312"/>
                      <a:pt x="116077" y="12589"/>
                      <a:pt x="119272" y="13865"/>
                    </a:cubicBezTo>
                    <a:cubicBezTo>
                      <a:pt x="119272" y="13865"/>
                      <a:pt x="119911" y="13865"/>
                      <a:pt x="119911" y="13865"/>
                    </a:cubicBezTo>
                    <a:lnTo>
                      <a:pt x="96908" y="38125"/>
                    </a:lnTo>
                    <a:lnTo>
                      <a:pt x="69430" y="38125"/>
                    </a:lnTo>
                    <a:lnTo>
                      <a:pt x="47705" y="13865"/>
                    </a:lnTo>
                    <a:cubicBezTo>
                      <a:pt x="47066" y="14504"/>
                      <a:pt x="47705" y="13865"/>
                      <a:pt x="47705" y="13865"/>
                    </a:cubicBezTo>
                    <a:close/>
                    <a:moveTo>
                      <a:pt x="18311" y="204108"/>
                    </a:moveTo>
                    <a:cubicBezTo>
                      <a:pt x="22784" y="193255"/>
                      <a:pt x="29813" y="175380"/>
                      <a:pt x="29813" y="165166"/>
                    </a:cubicBezTo>
                    <a:cubicBezTo>
                      <a:pt x="29813" y="163889"/>
                      <a:pt x="29813" y="163251"/>
                      <a:pt x="29174" y="162612"/>
                    </a:cubicBezTo>
                    <a:cubicBezTo>
                      <a:pt x="27896" y="160059"/>
                      <a:pt x="2976" y="107072"/>
                      <a:pt x="69430" y="51531"/>
                    </a:cubicBezTo>
                    <a:lnTo>
                      <a:pt x="98185" y="51531"/>
                    </a:lnTo>
                    <a:cubicBezTo>
                      <a:pt x="164641" y="107072"/>
                      <a:pt x="139720" y="160697"/>
                      <a:pt x="138442" y="162612"/>
                    </a:cubicBezTo>
                    <a:cubicBezTo>
                      <a:pt x="137803" y="163251"/>
                      <a:pt x="137803" y="164527"/>
                      <a:pt x="137803" y="165166"/>
                    </a:cubicBezTo>
                    <a:cubicBezTo>
                      <a:pt x="137803" y="175380"/>
                      <a:pt x="144832" y="193255"/>
                      <a:pt x="149305" y="204108"/>
                    </a:cubicBezTo>
                    <a:lnTo>
                      <a:pt x="18311" y="204108"/>
                    </a:lnTo>
                    <a:close/>
                  </a:path>
                </a:pathLst>
              </a:custGeom>
              <a:grpFill/>
              <a:ln w="6390" cap="flat">
                <a:noFill/>
                <a:prstDash val="solid"/>
                <a:miter/>
              </a:ln>
            </p:spPr>
            <p:txBody>
              <a:bodyPr rtlCol="0" anchor="ctr"/>
              <a:lstStyle/>
              <a:p>
                <a:pPr defTabSz="612305"/>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1" name="Graphic 4">
                <a:extLst>
                  <a:ext uri="{FF2B5EF4-FFF2-40B4-BE49-F238E27FC236}">
                    <a16:creationId xmlns:a16="http://schemas.microsoft.com/office/drawing/2014/main" id="{9184E012-A7E7-45DE-A25C-CBD4584DF14D}"/>
                  </a:ext>
                </a:extLst>
              </p:cNvPr>
              <p:cNvSpPr/>
              <p:nvPr/>
            </p:nvSpPr>
            <p:spPr>
              <a:xfrm>
                <a:off x="8999587" y="1070756"/>
                <a:ext cx="44729" cy="97674"/>
              </a:xfrm>
              <a:custGeom>
                <a:avLst/>
                <a:gdLst>
                  <a:gd name="connsiteX0" fmla="*/ 22365 w 44729"/>
                  <a:gd name="connsiteY0" fmla="*/ 23621 h 97674"/>
                  <a:gd name="connsiteX1" fmla="*/ 31950 w 44729"/>
                  <a:gd name="connsiteY1" fmla="*/ 33197 h 97674"/>
                  <a:gd name="connsiteX2" fmla="*/ 38340 w 44729"/>
                  <a:gd name="connsiteY2" fmla="*/ 39581 h 97674"/>
                  <a:gd name="connsiteX3" fmla="*/ 44730 w 44729"/>
                  <a:gd name="connsiteY3" fmla="*/ 33197 h 97674"/>
                  <a:gd name="connsiteX4" fmla="*/ 28755 w 44729"/>
                  <a:gd name="connsiteY4" fmla="*/ 11491 h 97674"/>
                  <a:gd name="connsiteX5" fmla="*/ 28755 w 44729"/>
                  <a:gd name="connsiteY5" fmla="*/ 6384 h 97674"/>
                  <a:gd name="connsiteX6" fmla="*/ 22365 w 44729"/>
                  <a:gd name="connsiteY6" fmla="*/ 0 h 97674"/>
                  <a:gd name="connsiteX7" fmla="*/ 15975 w 44729"/>
                  <a:gd name="connsiteY7" fmla="*/ 6384 h 97674"/>
                  <a:gd name="connsiteX8" fmla="*/ 15975 w 44729"/>
                  <a:gd name="connsiteY8" fmla="*/ 11491 h 97674"/>
                  <a:gd name="connsiteX9" fmla="*/ 0 w 44729"/>
                  <a:gd name="connsiteY9" fmla="*/ 33197 h 97674"/>
                  <a:gd name="connsiteX10" fmla="*/ 22365 w 44729"/>
                  <a:gd name="connsiteY10" fmla="*/ 55541 h 97674"/>
                  <a:gd name="connsiteX11" fmla="*/ 31950 w 44729"/>
                  <a:gd name="connsiteY11" fmla="*/ 65117 h 97674"/>
                  <a:gd name="connsiteX12" fmla="*/ 22365 w 44729"/>
                  <a:gd name="connsiteY12" fmla="*/ 74693 h 97674"/>
                  <a:gd name="connsiteX13" fmla="*/ 12780 w 44729"/>
                  <a:gd name="connsiteY13" fmla="*/ 65117 h 97674"/>
                  <a:gd name="connsiteX14" fmla="*/ 6390 w 44729"/>
                  <a:gd name="connsiteY14" fmla="*/ 58733 h 97674"/>
                  <a:gd name="connsiteX15" fmla="*/ 0 w 44729"/>
                  <a:gd name="connsiteY15" fmla="*/ 65117 h 97674"/>
                  <a:gd name="connsiteX16" fmla="*/ 15975 w 44729"/>
                  <a:gd name="connsiteY16" fmla="*/ 86184 h 97674"/>
                  <a:gd name="connsiteX17" fmla="*/ 15975 w 44729"/>
                  <a:gd name="connsiteY17" fmla="*/ 91291 h 97674"/>
                  <a:gd name="connsiteX18" fmla="*/ 22365 w 44729"/>
                  <a:gd name="connsiteY18" fmla="*/ 97675 h 97674"/>
                  <a:gd name="connsiteX19" fmla="*/ 28755 w 44729"/>
                  <a:gd name="connsiteY19" fmla="*/ 91291 h 97674"/>
                  <a:gd name="connsiteX20" fmla="*/ 28755 w 44729"/>
                  <a:gd name="connsiteY20" fmla="*/ 86184 h 97674"/>
                  <a:gd name="connsiteX21" fmla="*/ 44730 w 44729"/>
                  <a:gd name="connsiteY21" fmla="*/ 65117 h 97674"/>
                  <a:gd name="connsiteX22" fmla="*/ 22365 w 44729"/>
                  <a:gd name="connsiteY22" fmla="*/ 42773 h 97674"/>
                  <a:gd name="connsiteX23" fmla="*/ 12780 w 44729"/>
                  <a:gd name="connsiteY23" fmla="*/ 33197 h 97674"/>
                  <a:gd name="connsiteX24" fmla="*/ 22365 w 44729"/>
                  <a:gd name="connsiteY24" fmla="*/ 23621 h 9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729" h="97674">
                    <a:moveTo>
                      <a:pt x="22365" y="23621"/>
                    </a:moveTo>
                    <a:cubicBezTo>
                      <a:pt x="28116" y="23621"/>
                      <a:pt x="31950" y="28089"/>
                      <a:pt x="31950" y="33197"/>
                    </a:cubicBezTo>
                    <a:cubicBezTo>
                      <a:pt x="31950" y="37027"/>
                      <a:pt x="34506" y="39581"/>
                      <a:pt x="38340" y="39581"/>
                    </a:cubicBezTo>
                    <a:cubicBezTo>
                      <a:pt x="42173" y="39581"/>
                      <a:pt x="44730" y="37027"/>
                      <a:pt x="44730" y="33197"/>
                    </a:cubicBezTo>
                    <a:cubicBezTo>
                      <a:pt x="44730" y="22982"/>
                      <a:pt x="37701" y="14683"/>
                      <a:pt x="28755" y="11491"/>
                    </a:cubicBezTo>
                    <a:lnTo>
                      <a:pt x="28755" y="6384"/>
                    </a:lnTo>
                    <a:cubicBezTo>
                      <a:pt x="28755" y="2554"/>
                      <a:pt x="26199" y="0"/>
                      <a:pt x="22365" y="0"/>
                    </a:cubicBezTo>
                    <a:cubicBezTo>
                      <a:pt x="18531" y="0"/>
                      <a:pt x="15975" y="2554"/>
                      <a:pt x="15975" y="6384"/>
                    </a:cubicBezTo>
                    <a:lnTo>
                      <a:pt x="15975" y="11491"/>
                    </a:lnTo>
                    <a:cubicBezTo>
                      <a:pt x="7029" y="14045"/>
                      <a:pt x="0" y="22982"/>
                      <a:pt x="0" y="33197"/>
                    </a:cubicBezTo>
                    <a:cubicBezTo>
                      <a:pt x="0" y="45326"/>
                      <a:pt x="10224" y="55541"/>
                      <a:pt x="22365" y="55541"/>
                    </a:cubicBezTo>
                    <a:cubicBezTo>
                      <a:pt x="28116" y="55541"/>
                      <a:pt x="31950" y="60009"/>
                      <a:pt x="31950" y="65117"/>
                    </a:cubicBezTo>
                    <a:cubicBezTo>
                      <a:pt x="31950" y="70224"/>
                      <a:pt x="27476" y="74693"/>
                      <a:pt x="22365" y="74693"/>
                    </a:cubicBezTo>
                    <a:cubicBezTo>
                      <a:pt x="17253" y="74693"/>
                      <a:pt x="12780" y="70224"/>
                      <a:pt x="12780" y="65117"/>
                    </a:cubicBezTo>
                    <a:cubicBezTo>
                      <a:pt x="12780" y="61286"/>
                      <a:pt x="10224" y="58733"/>
                      <a:pt x="6390" y="58733"/>
                    </a:cubicBezTo>
                    <a:cubicBezTo>
                      <a:pt x="2556" y="58733"/>
                      <a:pt x="0" y="61286"/>
                      <a:pt x="0" y="65117"/>
                    </a:cubicBezTo>
                    <a:cubicBezTo>
                      <a:pt x="0" y="75331"/>
                      <a:pt x="7029" y="83630"/>
                      <a:pt x="15975" y="86184"/>
                    </a:cubicBezTo>
                    <a:lnTo>
                      <a:pt x="15975" y="91291"/>
                    </a:lnTo>
                    <a:cubicBezTo>
                      <a:pt x="15975" y="95121"/>
                      <a:pt x="18531" y="97675"/>
                      <a:pt x="22365" y="97675"/>
                    </a:cubicBezTo>
                    <a:cubicBezTo>
                      <a:pt x="26199" y="97675"/>
                      <a:pt x="28755" y="95121"/>
                      <a:pt x="28755" y="91291"/>
                    </a:cubicBezTo>
                    <a:lnTo>
                      <a:pt x="28755" y="86184"/>
                    </a:lnTo>
                    <a:cubicBezTo>
                      <a:pt x="38340" y="83630"/>
                      <a:pt x="44730" y="75331"/>
                      <a:pt x="44730" y="65117"/>
                    </a:cubicBezTo>
                    <a:cubicBezTo>
                      <a:pt x="44730" y="52349"/>
                      <a:pt x="34506" y="42773"/>
                      <a:pt x="22365" y="42773"/>
                    </a:cubicBezTo>
                    <a:cubicBezTo>
                      <a:pt x="17253" y="42773"/>
                      <a:pt x="12780" y="38304"/>
                      <a:pt x="12780" y="33197"/>
                    </a:cubicBezTo>
                    <a:cubicBezTo>
                      <a:pt x="12780" y="28089"/>
                      <a:pt x="17253" y="23621"/>
                      <a:pt x="22365" y="23621"/>
                    </a:cubicBezTo>
                    <a:close/>
                  </a:path>
                </a:pathLst>
              </a:custGeom>
              <a:grpFill/>
              <a:ln w="6390" cap="flat">
                <a:noFill/>
                <a:prstDash val="solid"/>
                <a:miter/>
              </a:ln>
            </p:spPr>
            <p:txBody>
              <a:bodyPr rtlCol="0" anchor="ctr"/>
              <a:lstStyle/>
              <a:p>
                <a:pPr defTabSz="612305"/>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99" name="Oval 98">
              <a:extLst>
                <a:ext uri="{FF2B5EF4-FFF2-40B4-BE49-F238E27FC236}">
                  <a16:creationId xmlns:a16="http://schemas.microsoft.com/office/drawing/2014/main" id="{47100F30-2D19-4B8A-94CA-F76DDD3E335C}"/>
                </a:ext>
              </a:extLst>
            </p:cNvPr>
            <p:cNvSpPr/>
            <p:nvPr/>
          </p:nvSpPr>
          <p:spPr bwMode="gray">
            <a:xfrm>
              <a:off x="1109696" y="2346665"/>
              <a:ext cx="714375" cy="714375"/>
            </a:xfrm>
            <a:prstGeom prst="ellipse">
              <a:avLst/>
            </a:prstGeom>
            <a:noFill/>
            <a:ln w="12700" algn="ctr">
              <a:solidFill>
                <a:srgbClr val="62B5E5"/>
              </a:solidFill>
              <a:miter lim="800000"/>
              <a:headEnd/>
              <a:tailEnd/>
            </a:ln>
          </p:spPr>
          <p:txBody>
            <a:bodyPr wrap="square" lIns="55563" tIns="55563" rIns="55563" bIns="55563" rtlCol="0" anchor="ctr"/>
            <a:lstStyle/>
            <a:p>
              <a:pPr algn="ctr" defTabSz="612305">
                <a:lnSpc>
                  <a:spcPct val="106000"/>
                </a:lnSpc>
              </a:pPr>
              <a:endPar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23" name="Rounded Rectangle 5">
            <a:extLst>
              <a:ext uri="{FF2B5EF4-FFF2-40B4-BE49-F238E27FC236}">
                <a16:creationId xmlns:a16="http://schemas.microsoft.com/office/drawing/2014/main" id="{46AC13B8-8C61-422A-9A6E-AD0523DA6D34}"/>
              </a:ext>
            </a:extLst>
          </p:cNvPr>
          <p:cNvSpPr/>
          <p:nvPr/>
        </p:nvSpPr>
        <p:spPr bwMode="gray">
          <a:xfrm>
            <a:off x="5389172" y="2070718"/>
            <a:ext cx="1438059" cy="1158284"/>
          </a:xfrm>
          <a:prstGeom prst="roundRect">
            <a:avLst>
              <a:gd name="adj" fmla="val 27605"/>
            </a:avLst>
          </a:prstGeom>
          <a:solidFill>
            <a:sysClr val="window" lastClr="FFFFFF">
              <a:lumMod val="95000"/>
            </a:sysClr>
          </a:solidFill>
          <a:ln w="9525" algn="ctr">
            <a:solidFill>
              <a:srgbClr val="62B5E5"/>
            </a:solidFill>
            <a:miter lim="800000"/>
            <a:headEnd/>
            <a:tailEnd/>
          </a:ln>
        </p:spPr>
        <p:txBody>
          <a:bodyPr wrap="square" lIns="11430" tIns="15875" rIns="0" bIns="0" rtlCol="0" anchor="t" anchorCtr="0"/>
          <a:lstStyle/>
          <a:p>
            <a:pPr marL="0" lvl="1" defTabSz="428625">
              <a:buSzPct val="100000"/>
              <a:defRPr/>
            </a:pPr>
            <a:r>
              <a:rPr lang="en-US" sz="1600" b="1" kern="0" dirty="0">
                <a:solidFill>
                  <a:srgbClr val="62B5E5"/>
                </a:solidFill>
                <a:latin typeface="Open Sans" panose="020B0606030504020204" pitchFamily="34" charset="0"/>
                <a:ea typeface="Open Sans" panose="020B0606030504020204" pitchFamily="34" charset="0"/>
                <a:cs typeface="Open Sans" panose="020B0606030504020204" pitchFamily="34" charset="0"/>
              </a:rPr>
              <a:t>63% </a:t>
            </a:r>
            <a:r>
              <a:rPr lang="en-US" sz="900" kern="0" spc="-13" dirty="0">
                <a:solidFill>
                  <a:prstClr val="black"/>
                </a:solidFill>
                <a:latin typeface="Open Sans" panose="020B0606030504020204" pitchFamily="34" charset="0"/>
                <a:ea typeface="Open Sans" panose="020B0606030504020204" pitchFamily="34" charset="0"/>
                <a:cs typeface="Open Sans" panose="020B0606030504020204" pitchFamily="34" charset="0"/>
              </a:rPr>
              <a:t>of surveyed women agreed formal mentorship and sponsorship programs are </a:t>
            </a:r>
            <a:r>
              <a:rPr lang="en-US" sz="900" kern="0" spc="-19" dirty="0">
                <a:solidFill>
                  <a:prstClr val="black"/>
                </a:solidFill>
                <a:latin typeface="Open Sans" panose="020B0606030504020204" pitchFamily="34" charset="0"/>
                <a:ea typeface="Open Sans" panose="020B0606030504020204" pitchFamily="34" charset="0"/>
                <a:cs typeface="Open Sans" panose="020B0606030504020204" pitchFamily="34" charset="0"/>
              </a:rPr>
              <a:t>among the </a:t>
            </a:r>
            <a:br>
              <a:rPr lang="en-US" sz="900" kern="0" spc="-19" dirty="0">
                <a:solidFill>
                  <a:prstClr val="black"/>
                </a:solidFill>
                <a:latin typeface="Open Sans" panose="020B0606030504020204" pitchFamily="34" charset="0"/>
                <a:ea typeface="Open Sans" panose="020B0606030504020204" pitchFamily="34" charset="0"/>
                <a:cs typeface="Open Sans" panose="020B0606030504020204" pitchFamily="34" charset="0"/>
              </a:rPr>
            </a:br>
            <a:r>
              <a:rPr lang="en-US" sz="900" kern="0" spc="-19" dirty="0">
                <a:solidFill>
                  <a:prstClr val="black"/>
                </a:solidFill>
                <a:latin typeface="Open Sans" panose="020B0606030504020204" pitchFamily="34" charset="0"/>
                <a:ea typeface="Open Sans" panose="020B0606030504020204" pitchFamily="34" charset="0"/>
                <a:cs typeface="Open Sans" panose="020B0606030504020204" pitchFamily="34" charset="0"/>
              </a:rPr>
              <a:t>top retention programs</a:t>
            </a:r>
          </a:p>
        </p:txBody>
      </p:sp>
      <p:sp>
        <p:nvSpPr>
          <p:cNvPr id="124" name="Rounded Rectangle 5">
            <a:extLst>
              <a:ext uri="{FF2B5EF4-FFF2-40B4-BE49-F238E27FC236}">
                <a16:creationId xmlns:a16="http://schemas.microsoft.com/office/drawing/2014/main" id="{6A18FF73-AFEA-4852-A7E6-D42BD413383D}"/>
              </a:ext>
            </a:extLst>
          </p:cNvPr>
          <p:cNvSpPr/>
          <p:nvPr/>
        </p:nvSpPr>
        <p:spPr bwMode="gray">
          <a:xfrm>
            <a:off x="6898001" y="2039143"/>
            <a:ext cx="1429990" cy="1176702"/>
          </a:xfrm>
          <a:prstGeom prst="roundRect">
            <a:avLst>
              <a:gd name="adj" fmla="val 27605"/>
            </a:avLst>
          </a:prstGeom>
          <a:solidFill>
            <a:sysClr val="window" lastClr="FFFFFF">
              <a:lumMod val="95000"/>
            </a:sysClr>
          </a:solidFill>
          <a:ln w="9525" algn="ctr">
            <a:solidFill>
              <a:srgbClr val="C4D600"/>
            </a:solidFill>
            <a:miter lim="800000"/>
            <a:headEnd/>
            <a:tailEnd/>
          </a:ln>
        </p:spPr>
        <p:txBody>
          <a:bodyPr wrap="square" lIns="0" tIns="15875" rIns="0" bIns="0" rtlCol="0" anchor="t" anchorCtr="0"/>
          <a:lstStyle/>
          <a:p>
            <a:pPr marL="0" lvl="1" defTabSz="428625">
              <a:buSzPct val="100000"/>
              <a:defRPr/>
            </a:pPr>
            <a:r>
              <a:rPr lang="en-US" sz="1600" b="1" kern="0" dirty="0">
                <a:solidFill>
                  <a:srgbClr val="C4D600"/>
                </a:solidFill>
                <a:latin typeface="Open Sans" panose="020B0606030504020204" pitchFamily="34" charset="0"/>
                <a:ea typeface="Open Sans" panose="020B0606030504020204" pitchFamily="34" charset="0"/>
                <a:cs typeface="Open Sans" panose="020B0606030504020204" pitchFamily="34" charset="0"/>
              </a:rPr>
              <a:t>62% </a:t>
            </a:r>
            <a:r>
              <a:rPr lang="en-US" sz="90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of </a:t>
            </a:r>
            <a:r>
              <a:rPr lang="en-US" sz="900" kern="0" spc="-13" dirty="0">
                <a:solidFill>
                  <a:prstClr val="black"/>
                </a:solidFill>
                <a:latin typeface="Open Sans" panose="020B0606030504020204" pitchFamily="34" charset="0"/>
                <a:ea typeface="Open Sans" panose="020B0606030504020204" pitchFamily="34" charset="0"/>
                <a:cs typeface="Open Sans" panose="020B0606030504020204" pitchFamily="34" charset="0"/>
              </a:rPr>
              <a:t>surveyed women </a:t>
            </a:r>
            <a:r>
              <a:rPr lang="en-US" sz="90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agreed that they have support of at least one sponsor to advance their career goals</a:t>
            </a:r>
          </a:p>
        </p:txBody>
      </p:sp>
      <p:sp>
        <p:nvSpPr>
          <p:cNvPr id="125" name="Rounded Rectangle 5">
            <a:extLst>
              <a:ext uri="{FF2B5EF4-FFF2-40B4-BE49-F238E27FC236}">
                <a16:creationId xmlns:a16="http://schemas.microsoft.com/office/drawing/2014/main" id="{AE731B1C-9756-4470-A705-191431E1EEEB}"/>
              </a:ext>
            </a:extLst>
          </p:cNvPr>
          <p:cNvSpPr/>
          <p:nvPr/>
        </p:nvSpPr>
        <p:spPr bwMode="gray">
          <a:xfrm>
            <a:off x="8391121" y="2051957"/>
            <a:ext cx="1741881" cy="1163888"/>
          </a:xfrm>
          <a:prstGeom prst="roundRect">
            <a:avLst>
              <a:gd name="adj" fmla="val 27605"/>
            </a:avLst>
          </a:prstGeom>
          <a:solidFill>
            <a:sysClr val="window" lastClr="FFFFFF">
              <a:lumMod val="95000"/>
            </a:sysClr>
          </a:solidFill>
          <a:ln w="9525" algn="ctr">
            <a:solidFill>
              <a:srgbClr val="A0DCFF"/>
            </a:solidFill>
            <a:miter lim="800000"/>
            <a:headEnd/>
            <a:tailEnd/>
          </a:ln>
        </p:spPr>
        <p:txBody>
          <a:bodyPr wrap="square" lIns="15875" tIns="0" rIns="0" bIns="0" rtlCol="0" anchor="t" anchorCtr="0"/>
          <a:lstStyle/>
          <a:p>
            <a:pPr marL="0" lvl="1" defTabSz="428625">
              <a:spcBef>
                <a:spcPts val="563"/>
              </a:spcBef>
              <a:buSzPct val="100000"/>
              <a:defRPr/>
            </a:pPr>
            <a:r>
              <a:rPr lang="en-US" sz="1600" b="1" kern="0" spc="-13" dirty="0">
                <a:solidFill>
                  <a:srgbClr val="00A3E0"/>
                </a:solidFill>
                <a:latin typeface="Open Sans" panose="020B0606030504020204" pitchFamily="34" charset="0"/>
                <a:ea typeface="Open Sans" panose="020B0606030504020204" pitchFamily="34" charset="0"/>
                <a:cs typeface="Open Sans" panose="020B0606030504020204" pitchFamily="34" charset="0"/>
              </a:rPr>
              <a:t>58% </a:t>
            </a:r>
            <a:r>
              <a:rPr lang="en-US" sz="900" kern="0" spc="-13" dirty="0">
                <a:solidFill>
                  <a:prstClr val="black"/>
                </a:solidFill>
                <a:latin typeface="Open Sans" panose="020B0606030504020204" pitchFamily="34" charset="0"/>
                <a:ea typeface="Open Sans" panose="020B0606030504020204" pitchFamily="34" charset="0"/>
                <a:cs typeface="Open Sans" panose="020B0606030504020204" pitchFamily="34" charset="0"/>
              </a:rPr>
              <a:t>of </a:t>
            </a:r>
            <a:br>
              <a:rPr lang="en-US" sz="900" kern="0" spc="-13" dirty="0">
                <a:solidFill>
                  <a:prstClr val="black"/>
                </a:solidFill>
                <a:latin typeface="Open Sans" panose="020B0606030504020204" pitchFamily="34" charset="0"/>
                <a:ea typeface="Open Sans" panose="020B0606030504020204" pitchFamily="34" charset="0"/>
                <a:cs typeface="Open Sans" panose="020B0606030504020204" pitchFamily="34" charset="0"/>
              </a:rPr>
            </a:br>
            <a:r>
              <a:rPr lang="en-US" sz="900" kern="0" spc="-19" dirty="0">
                <a:solidFill>
                  <a:prstClr val="black"/>
                </a:solidFill>
                <a:latin typeface="Open Sans" panose="020B0606030504020204" pitchFamily="34" charset="0"/>
                <a:ea typeface="Open Sans" panose="020B0606030504020204" pitchFamily="34" charset="0"/>
                <a:cs typeface="Open Sans" panose="020B0606030504020204" pitchFamily="34" charset="0"/>
              </a:rPr>
              <a:t>surveyed women</a:t>
            </a:r>
            <a:r>
              <a:rPr lang="en-US" sz="900" kern="0" spc="-13" dirty="0">
                <a:solidFill>
                  <a:prstClr val="black"/>
                </a:solidFill>
                <a:latin typeface="Open Sans" panose="020B0606030504020204" pitchFamily="34" charset="0"/>
                <a:ea typeface="Open Sans" panose="020B0606030504020204" pitchFamily="34" charset="0"/>
                <a:cs typeface="Open Sans" panose="020B0606030504020204" pitchFamily="34" charset="0"/>
              </a:rPr>
              <a:t> agreed that they </a:t>
            </a:r>
            <a:br>
              <a:rPr lang="en-US" sz="900" kern="0" spc="-13" dirty="0">
                <a:solidFill>
                  <a:prstClr val="black"/>
                </a:solidFill>
                <a:latin typeface="Open Sans" panose="020B0606030504020204" pitchFamily="34" charset="0"/>
                <a:ea typeface="Open Sans" panose="020B0606030504020204" pitchFamily="34" charset="0"/>
                <a:cs typeface="Open Sans" panose="020B0606030504020204" pitchFamily="34" charset="0"/>
              </a:rPr>
            </a:br>
            <a:r>
              <a:rPr lang="en-US" sz="900" kern="0" spc="-13" dirty="0">
                <a:solidFill>
                  <a:prstClr val="black"/>
                </a:solidFill>
                <a:latin typeface="Open Sans" panose="020B0606030504020204" pitchFamily="34" charset="0"/>
                <a:ea typeface="Open Sans" panose="020B0606030504020204" pitchFamily="34" charset="0"/>
                <a:cs typeface="Open Sans" panose="020B0606030504020204" pitchFamily="34" charset="0"/>
              </a:rPr>
              <a:t>see a future in their current</a:t>
            </a:r>
            <a:br>
              <a:rPr lang="en-US" sz="900" kern="0" spc="-13" dirty="0">
                <a:solidFill>
                  <a:prstClr val="black"/>
                </a:solidFill>
                <a:latin typeface="Open Sans" panose="020B0606030504020204" pitchFamily="34" charset="0"/>
                <a:ea typeface="Open Sans" panose="020B0606030504020204" pitchFamily="34" charset="0"/>
                <a:cs typeface="Open Sans" panose="020B0606030504020204" pitchFamily="34" charset="0"/>
              </a:rPr>
            </a:br>
            <a:r>
              <a:rPr lang="en-US" sz="900" kern="0" spc="-13" dirty="0">
                <a:solidFill>
                  <a:prstClr val="black"/>
                </a:solidFill>
                <a:latin typeface="Open Sans" panose="020B0606030504020204" pitchFamily="34" charset="0"/>
                <a:ea typeface="Open Sans" panose="020B0606030504020204" pitchFamily="34" charset="0"/>
                <a:cs typeface="Open Sans" panose="020B0606030504020204" pitchFamily="34" charset="0"/>
              </a:rPr>
              <a:t>company due to attention to their personal development</a:t>
            </a:r>
          </a:p>
        </p:txBody>
      </p:sp>
      <p:grpSp>
        <p:nvGrpSpPr>
          <p:cNvPr id="126" name="Group 125">
            <a:extLst>
              <a:ext uri="{FF2B5EF4-FFF2-40B4-BE49-F238E27FC236}">
                <a16:creationId xmlns:a16="http://schemas.microsoft.com/office/drawing/2014/main" id="{CC6CA6E4-E994-4043-9351-20C0420AC9E9}"/>
              </a:ext>
            </a:extLst>
          </p:cNvPr>
          <p:cNvGrpSpPr/>
          <p:nvPr/>
        </p:nvGrpSpPr>
        <p:grpSpPr>
          <a:xfrm>
            <a:off x="10084304" y="1403159"/>
            <a:ext cx="1570164" cy="1573612"/>
            <a:chOff x="8412164" y="7004447"/>
            <a:chExt cx="2236363" cy="2241272"/>
          </a:xfrm>
        </p:grpSpPr>
        <p:grpSp>
          <p:nvGrpSpPr>
            <p:cNvPr id="128" name="Group 127">
              <a:extLst>
                <a:ext uri="{FF2B5EF4-FFF2-40B4-BE49-F238E27FC236}">
                  <a16:creationId xmlns:a16="http://schemas.microsoft.com/office/drawing/2014/main" id="{C4A97018-6231-4B32-9676-3E55D14D43C4}"/>
                </a:ext>
              </a:extLst>
            </p:cNvPr>
            <p:cNvGrpSpPr/>
            <p:nvPr/>
          </p:nvGrpSpPr>
          <p:grpSpPr>
            <a:xfrm>
              <a:off x="8412164" y="7004447"/>
              <a:ext cx="2236363" cy="2241272"/>
              <a:chOff x="8049540" y="5260811"/>
              <a:chExt cx="4490877" cy="4500736"/>
            </a:xfrm>
          </p:grpSpPr>
          <p:sp>
            <p:nvSpPr>
              <p:cNvPr id="153" name="Freeform 6">
                <a:extLst>
                  <a:ext uri="{FF2B5EF4-FFF2-40B4-BE49-F238E27FC236}">
                    <a16:creationId xmlns:a16="http://schemas.microsoft.com/office/drawing/2014/main" id="{3310793F-F2DA-42A6-84CD-67A5CE1E7D83}"/>
                  </a:ext>
                </a:extLst>
              </p:cNvPr>
              <p:cNvSpPr>
                <a:spLocks/>
              </p:cNvSpPr>
              <p:nvPr/>
            </p:nvSpPr>
            <p:spPr bwMode="auto">
              <a:xfrm>
                <a:off x="8049540" y="5260811"/>
                <a:ext cx="2514924" cy="2523961"/>
              </a:xfrm>
              <a:custGeom>
                <a:avLst/>
                <a:gdLst>
                  <a:gd name="T0" fmla="*/ 219 w 280"/>
                  <a:gd name="T1" fmla="*/ 141 h 281"/>
                  <a:gd name="T2" fmla="*/ 219 w 280"/>
                  <a:gd name="T3" fmla="*/ 141 h 281"/>
                  <a:gd name="T4" fmla="*/ 140 w 280"/>
                  <a:gd name="T5" fmla="*/ 220 h 281"/>
                  <a:gd name="T6" fmla="*/ 61 w 280"/>
                  <a:gd name="T7" fmla="*/ 141 h 281"/>
                  <a:gd name="T8" fmla="*/ 140 w 280"/>
                  <a:gd name="T9" fmla="*/ 62 h 281"/>
                  <a:gd name="T10" fmla="*/ 140 w 280"/>
                  <a:gd name="T11" fmla="*/ 0 h 281"/>
                  <a:gd name="T12" fmla="*/ 0 w 280"/>
                  <a:gd name="T13" fmla="*/ 141 h 281"/>
                  <a:gd name="T14" fmla="*/ 140 w 280"/>
                  <a:gd name="T15" fmla="*/ 281 h 281"/>
                  <a:gd name="T16" fmla="*/ 280 w 280"/>
                  <a:gd name="T17" fmla="*/ 141 h 281"/>
                  <a:gd name="T18" fmla="*/ 280 w 280"/>
                  <a:gd name="T19" fmla="*/ 141 h 281"/>
                  <a:gd name="T20" fmla="*/ 219 w 280"/>
                  <a:gd name="T21" fmla="*/ 14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0" h="281">
                    <a:moveTo>
                      <a:pt x="219" y="141"/>
                    </a:moveTo>
                    <a:cubicBezTo>
                      <a:pt x="219" y="141"/>
                      <a:pt x="219" y="141"/>
                      <a:pt x="219" y="141"/>
                    </a:cubicBezTo>
                    <a:cubicBezTo>
                      <a:pt x="219" y="184"/>
                      <a:pt x="184" y="220"/>
                      <a:pt x="140" y="220"/>
                    </a:cubicBezTo>
                    <a:cubicBezTo>
                      <a:pt x="97" y="220"/>
                      <a:pt x="61" y="184"/>
                      <a:pt x="61" y="141"/>
                    </a:cubicBezTo>
                    <a:cubicBezTo>
                      <a:pt x="61" y="97"/>
                      <a:pt x="97" y="62"/>
                      <a:pt x="140" y="62"/>
                    </a:cubicBezTo>
                    <a:cubicBezTo>
                      <a:pt x="140" y="0"/>
                      <a:pt x="140" y="0"/>
                      <a:pt x="140" y="0"/>
                    </a:cubicBezTo>
                    <a:cubicBezTo>
                      <a:pt x="63" y="0"/>
                      <a:pt x="0" y="63"/>
                      <a:pt x="0" y="141"/>
                    </a:cubicBezTo>
                    <a:cubicBezTo>
                      <a:pt x="0" y="218"/>
                      <a:pt x="63" y="281"/>
                      <a:pt x="140" y="281"/>
                    </a:cubicBezTo>
                    <a:cubicBezTo>
                      <a:pt x="217" y="281"/>
                      <a:pt x="280" y="218"/>
                      <a:pt x="280" y="141"/>
                    </a:cubicBezTo>
                    <a:cubicBezTo>
                      <a:pt x="280" y="141"/>
                      <a:pt x="280" y="141"/>
                      <a:pt x="280" y="141"/>
                    </a:cubicBezTo>
                    <a:lnTo>
                      <a:pt x="219" y="141"/>
                    </a:lnTo>
                    <a:close/>
                  </a:path>
                </a:pathLst>
              </a:custGeom>
              <a:solidFill>
                <a:srgbClr val="62B5E5"/>
              </a:solidFill>
              <a:ln>
                <a:noFill/>
              </a:ln>
            </p:spPr>
            <p:txBody>
              <a:bodyPr vert="horz" wrap="square" lIns="28575" tIns="14288" rIns="28575" bIns="14288" numCol="1" anchor="t" anchorCtr="0" compatLnSpc="1">
                <a:prstTxWarp prst="textNoShape">
                  <a:avLst/>
                </a:prstTxWarp>
              </a:bodyPr>
              <a:lstStyle/>
              <a:p>
                <a:pPr defTabSz="612305"/>
                <a:endParaRPr lang="th-TH" sz="600">
                  <a:solidFill>
                    <a:prstClr val="black"/>
                  </a:solidFill>
                  <a:latin typeface="Open Sans" panose="020B0606030504020204" pitchFamily="34" charset="0"/>
                  <a:ea typeface="Open Sans" panose="020B0606030504020204" pitchFamily="34" charset="0"/>
                </a:endParaRPr>
              </a:p>
            </p:txBody>
          </p:sp>
          <p:sp>
            <p:nvSpPr>
              <p:cNvPr id="154" name="Freeform 7">
                <a:extLst>
                  <a:ext uri="{FF2B5EF4-FFF2-40B4-BE49-F238E27FC236}">
                    <a16:creationId xmlns:a16="http://schemas.microsoft.com/office/drawing/2014/main" id="{4942ADB9-9F4B-4B1B-A2E9-728023096378}"/>
                  </a:ext>
                </a:extLst>
              </p:cNvPr>
              <p:cNvSpPr>
                <a:spLocks/>
              </p:cNvSpPr>
              <p:nvPr/>
            </p:nvSpPr>
            <p:spPr bwMode="auto">
              <a:xfrm>
                <a:off x="10016455" y="5269849"/>
                <a:ext cx="2514924" cy="2514924"/>
              </a:xfrm>
              <a:custGeom>
                <a:avLst/>
                <a:gdLst>
                  <a:gd name="T0" fmla="*/ 61 w 280"/>
                  <a:gd name="T1" fmla="*/ 140 h 280"/>
                  <a:gd name="T2" fmla="*/ 61 w 280"/>
                  <a:gd name="T3" fmla="*/ 140 h 280"/>
                  <a:gd name="T4" fmla="*/ 140 w 280"/>
                  <a:gd name="T5" fmla="*/ 61 h 280"/>
                  <a:gd name="T6" fmla="*/ 219 w 280"/>
                  <a:gd name="T7" fmla="*/ 140 h 280"/>
                  <a:gd name="T8" fmla="*/ 140 w 280"/>
                  <a:gd name="T9" fmla="*/ 219 h 280"/>
                  <a:gd name="T10" fmla="*/ 140 w 280"/>
                  <a:gd name="T11" fmla="*/ 280 h 280"/>
                  <a:gd name="T12" fmla="*/ 280 w 280"/>
                  <a:gd name="T13" fmla="*/ 140 h 280"/>
                  <a:gd name="T14" fmla="*/ 140 w 280"/>
                  <a:gd name="T15" fmla="*/ 0 h 280"/>
                  <a:gd name="T16" fmla="*/ 0 w 280"/>
                  <a:gd name="T17" fmla="*/ 140 h 280"/>
                  <a:gd name="T18" fmla="*/ 0 w 280"/>
                  <a:gd name="T19" fmla="*/ 140 h 280"/>
                  <a:gd name="T20" fmla="*/ 61 w 280"/>
                  <a:gd name="T21" fmla="*/ 14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0" h="280">
                    <a:moveTo>
                      <a:pt x="61" y="140"/>
                    </a:moveTo>
                    <a:cubicBezTo>
                      <a:pt x="61" y="140"/>
                      <a:pt x="61" y="140"/>
                      <a:pt x="61" y="140"/>
                    </a:cubicBezTo>
                    <a:cubicBezTo>
                      <a:pt x="61" y="97"/>
                      <a:pt x="97" y="61"/>
                      <a:pt x="140" y="61"/>
                    </a:cubicBezTo>
                    <a:cubicBezTo>
                      <a:pt x="184" y="61"/>
                      <a:pt x="219" y="97"/>
                      <a:pt x="219" y="140"/>
                    </a:cubicBezTo>
                    <a:cubicBezTo>
                      <a:pt x="219" y="184"/>
                      <a:pt x="184" y="219"/>
                      <a:pt x="140" y="219"/>
                    </a:cubicBezTo>
                    <a:cubicBezTo>
                      <a:pt x="140" y="280"/>
                      <a:pt x="140" y="280"/>
                      <a:pt x="140" y="280"/>
                    </a:cubicBezTo>
                    <a:cubicBezTo>
                      <a:pt x="217" y="280"/>
                      <a:pt x="280" y="217"/>
                      <a:pt x="280" y="140"/>
                    </a:cubicBezTo>
                    <a:cubicBezTo>
                      <a:pt x="280" y="63"/>
                      <a:pt x="217" y="0"/>
                      <a:pt x="140" y="0"/>
                    </a:cubicBezTo>
                    <a:cubicBezTo>
                      <a:pt x="63" y="0"/>
                      <a:pt x="0" y="63"/>
                      <a:pt x="0" y="140"/>
                    </a:cubicBezTo>
                    <a:cubicBezTo>
                      <a:pt x="0" y="140"/>
                      <a:pt x="0" y="140"/>
                      <a:pt x="0" y="140"/>
                    </a:cubicBezTo>
                    <a:lnTo>
                      <a:pt x="61" y="140"/>
                    </a:lnTo>
                    <a:close/>
                  </a:path>
                </a:pathLst>
              </a:custGeom>
              <a:solidFill>
                <a:srgbClr val="C4D600"/>
              </a:solidFill>
              <a:ln>
                <a:noFill/>
              </a:ln>
            </p:spPr>
            <p:txBody>
              <a:bodyPr vert="horz" wrap="square" lIns="28575" tIns="14288" rIns="28575" bIns="14288" numCol="1" anchor="t" anchorCtr="0" compatLnSpc="1">
                <a:prstTxWarp prst="textNoShape">
                  <a:avLst/>
                </a:prstTxWarp>
              </a:bodyPr>
              <a:lstStyle/>
              <a:p>
                <a:pPr defTabSz="612305"/>
                <a:endParaRPr lang="th-TH" sz="600">
                  <a:solidFill>
                    <a:prstClr val="black"/>
                  </a:solidFill>
                  <a:latin typeface="Open Sans" panose="020B0606030504020204" pitchFamily="34" charset="0"/>
                  <a:ea typeface="Open Sans" panose="020B0606030504020204" pitchFamily="34" charset="0"/>
                </a:endParaRPr>
              </a:p>
            </p:txBody>
          </p:sp>
          <p:sp>
            <p:nvSpPr>
              <p:cNvPr id="155" name="Freeform 8">
                <a:extLst>
                  <a:ext uri="{FF2B5EF4-FFF2-40B4-BE49-F238E27FC236}">
                    <a16:creationId xmlns:a16="http://schemas.microsoft.com/office/drawing/2014/main" id="{C8CE2934-F881-47F4-865D-F3DB5A1693F6}"/>
                  </a:ext>
                </a:extLst>
              </p:cNvPr>
              <p:cNvSpPr>
                <a:spLocks/>
              </p:cNvSpPr>
              <p:nvPr/>
            </p:nvSpPr>
            <p:spPr bwMode="auto">
              <a:xfrm>
                <a:off x="10025493" y="7245802"/>
                <a:ext cx="2514924" cy="2515745"/>
              </a:xfrm>
              <a:custGeom>
                <a:avLst/>
                <a:gdLst>
                  <a:gd name="T0" fmla="*/ 219 w 280"/>
                  <a:gd name="T1" fmla="*/ 140 h 280"/>
                  <a:gd name="T2" fmla="*/ 219 w 280"/>
                  <a:gd name="T3" fmla="*/ 140 h 280"/>
                  <a:gd name="T4" fmla="*/ 140 w 280"/>
                  <a:gd name="T5" fmla="*/ 219 h 280"/>
                  <a:gd name="T6" fmla="*/ 61 w 280"/>
                  <a:gd name="T7" fmla="*/ 140 h 280"/>
                  <a:gd name="T8" fmla="*/ 140 w 280"/>
                  <a:gd name="T9" fmla="*/ 61 h 280"/>
                  <a:gd name="T10" fmla="*/ 140 w 280"/>
                  <a:gd name="T11" fmla="*/ 0 h 280"/>
                  <a:gd name="T12" fmla="*/ 0 w 280"/>
                  <a:gd name="T13" fmla="*/ 140 h 280"/>
                  <a:gd name="T14" fmla="*/ 140 w 280"/>
                  <a:gd name="T15" fmla="*/ 280 h 280"/>
                  <a:gd name="T16" fmla="*/ 280 w 280"/>
                  <a:gd name="T17" fmla="*/ 140 h 280"/>
                  <a:gd name="T18" fmla="*/ 280 w 280"/>
                  <a:gd name="T19" fmla="*/ 140 h 280"/>
                  <a:gd name="T20" fmla="*/ 219 w 280"/>
                  <a:gd name="T21" fmla="*/ 14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0" h="280">
                    <a:moveTo>
                      <a:pt x="219" y="140"/>
                    </a:moveTo>
                    <a:cubicBezTo>
                      <a:pt x="219" y="140"/>
                      <a:pt x="219" y="140"/>
                      <a:pt x="219" y="140"/>
                    </a:cubicBezTo>
                    <a:cubicBezTo>
                      <a:pt x="219" y="184"/>
                      <a:pt x="184" y="219"/>
                      <a:pt x="140" y="219"/>
                    </a:cubicBezTo>
                    <a:cubicBezTo>
                      <a:pt x="97" y="219"/>
                      <a:pt x="61" y="184"/>
                      <a:pt x="61" y="140"/>
                    </a:cubicBezTo>
                    <a:cubicBezTo>
                      <a:pt x="61" y="97"/>
                      <a:pt x="97" y="61"/>
                      <a:pt x="140" y="61"/>
                    </a:cubicBezTo>
                    <a:cubicBezTo>
                      <a:pt x="140" y="0"/>
                      <a:pt x="140" y="0"/>
                      <a:pt x="140" y="0"/>
                    </a:cubicBezTo>
                    <a:cubicBezTo>
                      <a:pt x="63" y="0"/>
                      <a:pt x="0" y="63"/>
                      <a:pt x="0" y="140"/>
                    </a:cubicBezTo>
                    <a:cubicBezTo>
                      <a:pt x="0" y="217"/>
                      <a:pt x="63" y="280"/>
                      <a:pt x="140" y="280"/>
                    </a:cubicBezTo>
                    <a:cubicBezTo>
                      <a:pt x="217" y="280"/>
                      <a:pt x="280" y="217"/>
                      <a:pt x="280" y="140"/>
                    </a:cubicBezTo>
                    <a:cubicBezTo>
                      <a:pt x="280" y="140"/>
                      <a:pt x="280" y="140"/>
                      <a:pt x="280" y="140"/>
                    </a:cubicBezTo>
                    <a:lnTo>
                      <a:pt x="219" y="140"/>
                    </a:lnTo>
                    <a:close/>
                  </a:path>
                </a:pathLst>
              </a:custGeom>
              <a:solidFill>
                <a:srgbClr val="00A3E0"/>
              </a:solidFill>
              <a:ln>
                <a:noFill/>
              </a:ln>
            </p:spPr>
            <p:txBody>
              <a:bodyPr vert="horz" wrap="square" lIns="28575" tIns="14288" rIns="28575" bIns="14288" numCol="1" anchor="t" anchorCtr="0" compatLnSpc="1">
                <a:prstTxWarp prst="textNoShape">
                  <a:avLst/>
                </a:prstTxWarp>
              </a:bodyPr>
              <a:lstStyle/>
              <a:p>
                <a:pPr defTabSz="612305"/>
                <a:endParaRPr lang="th-TH" sz="600">
                  <a:solidFill>
                    <a:prstClr val="black"/>
                  </a:solidFill>
                  <a:latin typeface="Open Sans" panose="020B0606030504020204" pitchFamily="34" charset="0"/>
                  <a:ea typeface="Open Sans" panose="020B0606030504020204" pitchFamily="34" charset="0"/>
                </a:endParaRPr>
              </a:p>
            </p:txBody>
          </p:sp>
        </p:grpSp>
        <p:grpSp>
          <p:nvGrpSpPr>
            <p:cNvPr id="129" name="Group 128">
              <a:extLst>
                <a:ext uri="{FF2B5EF4-FFF2-40B4-BE49-F238E27FC236}">
                  <a16:creationId xmlns:a16="http://schemas.microsoft.com/office/drawing/2014/main" id="{D100BF65-7999-489D-8480-4048754B088F}"/>
                </a:ext>
              </a:extLst>
            </p:cNvPr>
            <p:cNvGrpSpPr/>
            <p:nvPr/>
          </p:nvGrpSpPr>
          <p:grpSpPr>
            <a:xfrm>
              <a:off x="8714894" y="7315162"/>
              <a:ext cx="640080" cy="640080"/>
              <a:chOff x="9191108" y="8660598"/>
              <a:chExt cx="640080" cy="640080"/>
            </a:xfrm>
          </p:grpSpPr>
          <p:sp>
            <p:nvSpPr>
              <p:cNvPr id="144" name="Oval 143">
                <a:extLst>
                  <a:ext uri="{FF2B5EF4-FFF2-40B4-BE49-F238E27FC236}">
                    <a16:creationId xmlns:a16="http://schemas.microsoft.com/office/drawing/2014/main" id="{F1E6D023-3972-4B9B-B98C-FE51132BDDA4}"/>
                  </a:ext>
                </a:extLst>
              </p:cNvPr>
              <p:cNvSpPr>
                <a:spLocks noChangeAspect="1"/>
              </p:cNvSpPr>
              <p:nvPr/>
            </p:nvSpPr>
            <p:spPr bwMode="gray">
              <a:xfrm>
                <a:off x="9191108" y="8660598"/>
                <a:ext cx="640080" cy="640080"/>
              </a:xfrm>
              <a:prstGeom prst="ellipse">
                <a:avLst/>
              </a:prstGeom>
              <a:solidFill>
                <a:srgbClr val="62B5E5"/>
              </a:solidFill>
              <a:ln w="9525" algn="ctr">
                <a:noFill/>
                <a:miter lim="800000"/>
                <a:headEnd/>
                <a:tailEnd/>
              </a:ln>
            </p:spPr>
            <p:txBody>
              <a:bodyPr wrap="none" lIns="41672" tIns="41672" rIns="41672" bIns="41672" rtlCol="0" anchor="ctr"/>
              <a:lstStyle/>
              <a:p>
                <a:pPr algn="ctr" defTabSz="428625">
                  <a:lnSpc>
                    <a:spcPct val="106000"/>
                  </a:lnSpc>
                  <a:defRPr/>
                </a:pPr>
                <a:endParaRPr lang="en-GB" sz="1000" b="1" kern="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45" name="Graphic 4">
                <a:extLst>
                  <a:ext uri="{FF2B5EF4-FFF2-40B4-BE49-F238E27FC236}">
                    <a16:creationId xmlns:a16="http://schemas.microsoft.com/office/drawing/2014/main" id="{A32D808A-2797-4C59-9EBB-4D03B160D7F7}"/>
                  </a:ext>
                </a:extLst>
              </p:cNvPr>
              <p:cNvGrpSpPr>
                <a:grpSpLocks noChangeAspect="1"/>
              </p:cNvGrpSpPr>
              <p:nvPr/>
            </p:nvGrpSpPr>
            <p:grpSpPr>
              <a:xfrm>
                <a:off x="9299835" y="8742132"/>
                <a:ext cx="422626" cy="438912"/>
                <a:chOff x="3684412" y="983934"/>
                <a:chExt cx="209000" cy="217055"/>
              </a:xfrm>
              <a:solidFill>
                <a:schemeClr val="bg1"/>
              </a:solidFill>
            </p:grpSpPr>
            <p:sp>
              <p:nvSpPr>
                <p:cNvPr id="146" name="Graphic 4">
                  <a:extLst>
                    <a:ext uri="{FF2B5EF4-FFF2-40B4-BE49-F238E27FC236}">
                      <a16:creationId xmlns:a16="http://schemas.microsoft.com/office/drawing/2014/main" id="{720B760E-62A3-47EF-90AA-4D66281C03A1}"/>
                    </a:ext>
                  </a:extLst>
                </p:cNvPr>
                <p:cNvSpPr/>
                <p:nvPr/>
              </p:nvSpPr>
              <p:spPr>
                <a:xfrm>
                  <a:off x="3684412" y="1162047"/>
                  <a:ext cx="67784" cy="38942"/>
                </a:xfrm>
                <a:custGeom>
                  <a:avLst/>
                  <a:gdLst>
                    <a:gd name="connsiteX0" fmla="*/ 41560 w 67784"/>
                    <a:gd name="connsiteY0" fmla="*/ 0 h 38942"/>
                    <a:gd name="connsiteX1" fmla="*/ 26224 w 67784"/>
                    <a:gd name="connsiteY1" fmla="*/ 0 h 38942"/>
                    <a:gd name="connsiteX2" fmla="*/ 25 w 67784"/>
                    <a:gd name="connsiteY2" fmla="*/ 28090 h 38942"/>
                    <a:gd name="connsiteX3" fmla="*/ 25 w 67784"/>
                    <a:gd name="connsiteY3" fmla="*/ 32558 h 38942"/>
                    <a:gd name="connsiteX4" fmla="*/ 6415 w 67784"/>
                    <a:gd name="connsiteY4" fmla="*/ 38942 h 38942"/>
                    <a:gd name="connsiteX5" fmla="*/ 12805 w 67784"/>
                    <a:gd name="connsiteY5" fmla="*/ 32558 h 38942"/>
                    <a:gd name="connsiteX6" fmla="*/ 12805 w 67784"/>
                    <a:gd name="connsiteY6" fmla="*/ 28090 h 38942"/>
                    <a:gd name="connsiteX7" fmla="*/ 26224 w 67784"/>
                    <a:gd name="connsiteY7" fmla="*/ 12768 h 38942"/>
                    <a:gd name="connsiteX8" fmla="*/ 41560 w 67784"/>
                    <a:gd name="connsiteY8" fmla="*/ 12768 h 38942"/>
                    <a:gd name="connsiteX9" fmla="*/ 54979 w 67784"/>
                    <a:gd name="connsiteY9" fmla="*/ 28090 h 38942"/>
                    <a:gd name="connsiteX10" fmla="*/ 54979 w 67784"/>
                    <a:gd name="connsiteY10" fmla="*/ 32558 h 38942"/>
                    <a:gd name="connsiteX11" fmla="*/ 61369 w 67784"/>
                    <a:gd name="connsiteY11" fmla="*/ 38942 h 38942"/>
                    <a:gd name="connsiteX12" fmla="*/ 67759 w 67784"/>
                    <a:gd name="connsiteY12" fmla="*/ 32558 h 38942"/>
                    <a:gd name="connsiteX13" fmla="*/ 67759 w 67784"/>
                    <a:gd name="connsiteY13" fmla="*/ 28090 h 38942"/>
                    <a:gd name="connsiteX14" fmla="*/ 41560 w 67784"/>
                    <a:gd name="connsiteY14" fmla="*/ 0 h 3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784" h="38942">
                      <a:moveTo>
                        <a:pt x="41560" y="0"/>
                      </a:moveTo>
                      <a:lnTo>
                        <a:pt x="26224" y="0"/>
                      </a:lnTo>
                      <a:cubicBezTo>
                        <a:pt x="10888" y="638"/>
                        <a:pt x="-613" y="12768"/>
                        <a:pt x="25" y="28090"/>
                      </a:cubicBezTo>
                      <a:lnTo>
                        <a:pt x="25" y="32558"/>
                      </a:lnTo>
                      <a:cubicBezTo>
                        <a:pt x="25" y="36389"/>
                        <a:pt x="2581" y="38942"/>
                        <a:pt x="6415" y="38942"/>
                      </a:cubicBezTo>
                      <a:cubicBezTo>
                        <a:pt x="10249" y="38942"/>
                        <a:pt x="12805" y="36389"/>
                        <a:pt x="12805" y="32558"/>
                      </a:cubicBezTo>
                      <a:lnTo>
                        <a:pt x="12805" y="28090"/>
                      </a:lnTo>
                      <a:cubicBezTo>
                        <a:pt x="12166" y="20429"/>
                        <a:pt x="18556" y="13406"/>
                        <a:pt x="26224" y="12768"/>
                      </a:cubicBezTo>
                      <a:lnTo>
                        <a:pt x="41560" y="12768"/>
                      </a:lnTo>
                      <a:cubicBezTo>
                        <a:pt x="49228" y="13406"/>
                        <a:pt x="55618" y="19790"/>
                        <a:pt x="54979" y="28090"/>
                      </a:cubicBezTo>
                      <a:lnTo>
                        <a:pt x="54979" y="32558"/>
                      </a:lnTo>
                      <a:cubicBezTo>
                        <a:pt x="54979" y="36389"/>
                        <a:pt x="57535" y="38942"/>
                        <a:pt x="61369" y="38942"/>
                      </a:cubicBezTo>
                      <a:cubicBezTo>
                        <a:pt x="65203" y="38942"/>
                        <a:pt x="67759" y="36389"/>
                        <a:pt x="67759" y="32558"/>
                      </a:cubicBezTo>
                      <a:lnTo>
                        <a:pt x="67759" y="28090"/>
                      </a:lnTo>
                      <a:cubicBezTo>
                        <a:pt x="68398" y="12768"/>
                        <a:pt x="56896" y="638"/>
                        <a:pt x="41560" y="0"/>
                      </a:cubicBezTo>
                      <a:close/>
                    </a:path>
                  </a:pathLst>
                </a:custGeom>
                <a:grpFill/>
                <a:ln w="6390" cap="flat">
                  <a:noFill/>
                  <a:prstDash val="solid"/>
                  <a:miter/>
                </a:ln>
              </p:spPr>
              <p:txBody>
                <a:bodyPr rtlCol="0" anchor="ctr"/>
                <a:lstStyle/>
                <a:p>
                  <a:pPr defTabSz="612305"/>
                  <a:endPar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7" name="Graphic 4">
                  <a:extLst>
                    <a:ext uri="{FF2B5EF4-FFF2-40B4-BE49-F238E27FC236}">
                      <a16:creationId xmlns:a16="http://schemas.microsoft.com/office/drawing/2014/main" id="{F828B8B0-F76A-4D0C-9676-3A4916515977}"/>
                    </a:ext>
                  </a:extLst>
                </p:cNvPr>
                <p:cNvSpPr/>
                <p:nvPr/>
              </p:nvSpPr>
              <p:spPr>
                <a:xfrm>
                  <a:off x="3697217" y="1113529"/>
                  <a:ext cx="42173" cy="42134"/>
                </a:xfrm>
                <a:custGeom>
                  <a:avLst/>
                  <a:gdLst>
                    <a:gd name="connsiteX0" fmla="*/ 21087 w 42173"/>
                    <a:gd name="connsiteY0" fmla="*/ 42134 h 42134"/>
                    <a:gd name="connsiteX1" fmla="*/ 42174 w 42173"/>
                    <a:gd name="connsiteY1" fmla="*/ 21067 h 42134"/>
                    <a:gd name="connsiteX2" fmla="*/ 21087 w 42173"/>
                    <a:gd name="connsiteY2" fmla="*/ 0 h 42134"/>
                    <a:gd name="connsiteX3" fmla="*/ 0 w 42173"/>
                    <a:gd name="connsiteY3" fmla="*/ 21067 h 42134"/>
                    <a:gd name="connsiteX4" fmla="*/ 0 w 42173"/>
                    <a:gd name="connsiteY4" fmla="*/ 21067 h 42134"/>
                    <a:gd name="connsiteX5" fmla="*/ 21087 w 42173"/>
                    <a:gd name="connsiteY5" fmla="*/ 42134 h 42134"/>
                    <a:gd name="connsiteX6" fmla="*/ 21087 w 42173"/>
                    <a:gd name="connsiteY6" fmla="*/ 12768 h 42134"/>
                    <a:gd name="connsiteX7" fmla="*/ 29394 w 42173"/>
                    <a:gd name="connsiteY7" fmla="*/ 21067 h 42134"/>
                    <a:gd name="connsiteX8" fmla="*/ 21087 w 42173"/>
                    <a:gd name="connsiteY8" fmla="*/ 29366 h 42134"/>
                    <a:gd name="connsiteX9" fmla="*/ 12780 w 42173"/>
                    <a:gd name="connsiteY9" fmla="*/ 21067 h 42134"/>
                    <a:gd name="connsiteX10" fmla="*/ 12780 w 42173"/>
                    <a:gd name="connsiteY10" fmla="*/ 21067 h 42134"/>
                    <a:gd name="connsiteX11" fmla="*/ 21087 w 42173"/>
                    <a:gd name="connsiteY11" fmla="*/ 12768 h 4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173" h="42134">
                      <a:moveTo>
                        <a:pt x="21087" y="42134"/>
                      </a:moveTo>
                      <a:cubicBezTo>
                        <a:pt x="32589" y="42134"/>
                        <a:pt x="42174" y="32558"/>
                        <a:pt x="42174" y="21067"/>
                      </a:cubicBezTo>
                      <a:cubicBezTo>
                        <a:pt x="42174" y="9576"/>
                        <a:pt x="32589" y="0"/>
                        <a:pt x="21087" y="0"/>
                      </a:cubicBezTo>
                      <a:cubicBezTo>
                        <a:pt x="9585" y="0"/>
                        <a:pt x="0" y="9576"/>
                        <a:pt x="0" y="21067"/>
                      </a:cubicBezTo>
                      <a:cubicBezTo>
                        <a:pt x="0" y="21067"/>
                        <a:pt x="0" y="21067"/>
                        <a:pt x="0" y="21067"/>
                      </a:cubicBezTo>
                      <a:cubicBezTo>
                        <a:pt x="0" y="32558"/>
                        <a:pt x="9585" y="42134"/>
                        <a:pt x="21087" y="42134"/>
                      </a:cubicBezTo>
                      <a:close/>
                      <a:moveTo>
                        <a:pt x="21087" y="12768"/>
                      </a:moveTo>
                      <a:cubicBezTo>
                        <a:pt x="25560" y="12768"/>
                        <a:pt x="29394" y="16598"/>
                        <a:pt x="29394" y="21067"/>
                      </a:cubicBezTo>
                      <a:cubicBezTo>
                        <a:pt x="29394" y="25536"/>
                        <a:pt x="25560" y="29366"/>
                        <a:pt x="21087" y="29366"/>
                      </a:cubicBezTo>
                      <a:cubicBezTo>
                        <a:pt x="16614" y="29366"/>
                        <a:pt x="12780" y="25536"/>
                        <a:pt x="12780" y="21067"/>
                      </a:cubicBezTo>
                      <a:cubicBezTo>
                        <a:pt x="12780" y="21067"/>
                        <a:pt x="12780" y="21067"/>
                        <a:pt x="12780" y="21067"/>
                      </a:cubicBezTo>
                      <a:cubicBezTo>
                        <a:pt x="12780" y="16598"/>
                        <a:pt x="16614" y="12768"/>
                        <a:pt x="21087" y="12768"/>
                      </a:cubicBezTo>
                      <a:close/>
                    </a:path>
                  </a:pathLst>
                </a:custGeom>
                <a:grpFill/>
                <a:ln w="6390" cap="flat">
                  <a:noFill/>
                  <a:prstDash val="solid"/>
                  <a:miter/>
                </a:ln>
              </p:spPr>
              <p:txBody>
                <a:bodyPr rtlCol="0" anchor="ctr"/>
                <a:lstStyle/>
                <a:p>
                  <a:pPr defTabSz="612305"/>
                  <a:endPar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8" name="Graphic 4">
                  <a:extLst>
                    <a:ext uri="{FF2B5EF4-FFF2-40B4-BE49-F238E27FC236}">
                      <a16:creationId xmlns:a16="http://schemas.microsoft.com/office/drawing/2014/main" id="{6EBCCBC0-C747-4FDA-90CC-190825323F1B}"/>
                    </a:ext>
                  </a:extLst>
                </p:cNvPr>
                <p:cNvSpPr/>
                <p:nvPr/>
              </p:nvSpPr>
              <p:spPr>
                <a:xfrm>
                  <a:off x="3754701" y="1033090"/>
                  <a:ext cx="67783" cy="38942"/>
                </a:xfrm>
                <a:custGeom>
                  <a:avLst/>
                  <a:gdLst>
                    <a:gd name="connsiteX0" fmla="*/ 6415 w 67783"/>
                    <a:gd name="connsiteY0" fmla="*/ 38942 h 38942"/>
                    <a:gd name="connsiteX1" fmla="*/ 12805 w 67783"/>
                    <a:gd name="connsiteY1" fmla="*/ 32558 h 38942"/>
                    <a:gd name="connsiteX2" fmla="*/ 12805 w 67783"/>
                    <a:gd name="connsiteY2" fmla="*/ 28090 h 38942"/>
                    <a:gd name="connsiteX3" fmla="*/ 26224 w 67783"/>
                    <a:gd name="connsiteY3" fmla="*/ 12768 h 38942"/>
                    <a:gd name="connsiteX4" fmla="*/ 41560 w 67783"/>
                    <a:gd name="connsiteY4" fmla="*/ 12768 h 38942"/>
                    <a:gd name="connsiteX5" fmla="*/ 54979 w 67783"/>
                    <a:gd name="connsiteY5" fmla="*/ 28090 h 38942"/>
                    <a:gd name="connsiteX6" fmla="*/ 54979 w 67783"/>
                    <a:gd name="connsiteY6" fmla="*/ 32558 h 38942"/>
                    <a:gd name="connsiteX7" fmla="*/ 61369 w 67783"/>
                    <a:gd name="connsiteY7" fmla="*/ 38942 h 38942"/>
                    <a:gd name="connsiteX8" fmla="*/ 67759 w 67783"/>
                    <a:gd name="connsiteY8" fmla="*/ 32558 h 38942"/>
                    <a:gd name="connsiteX9" fmla="*/ 67759 w 67783"/>
                    <a:gd name="connsiteY9" fmla="*/ 28090 h 38942"/>
                    <a:gd name="connsiteX10" fmla="*/ 41560 w 67783"/>
                    <a:gd name="connsiteY10" fmla="*/ 0 h 38942"/>
                    <a:gd name="connsiteX11" fmla="*/ 26224 w 67783"/>
                    <a:gd name="connsiteY11" fmla="*/ 0 h 38942"/>
                    <a:gd name="connsiteX12" fmla="*/ 25 w 67783"/>
                    <a:gd name="connsiteY12" fmla="*/ 28090 h 38942"/>
                    <a:gd name="connsiteX13" fmla="*/ 25 w 67783"/>
                    <a:gd name="connsiteY13" fmla="*/ 32558 h 38942"/>
                    <a:gd name="connsiteX14" fmla="*/ 6415 w 67783"/>
                    <a:gd name="connsiteY14" fmla="*/ 38942 h 3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783" h="38942">
                      <a:moveTo>
                        <a:pt x="6415" y="38942"/>
                      </a:moveTo>
                      <a:cubicBezTo>
                        <a:pt x="10249" y="38942"/>
                        <a:pt x="12805" y="36389"/>
                        <a:pt x="12805" y="32558"/>
                      </a:cubicBezTo>
                      <a:lnTo>
                        <a:pt x="12805" y="28090"/>
                      </a:lnTo>
                      <a:cubicBezTo>
                        <a:pt x="12166" y="20429"/>
                        <a:pt x="18556" y="13406"/>
                        <a:pt x="26224" y="12768"/>
                      </a:cubicBezTo>
                      <a:lnTo>
                        <a:pt x="41560" y="12768"/>
                      </a:lnTo>
                      <a:cubicBezTo>
                        <a:pt x="49228" y="13406"/>
                        <a:pt x="55618" y="19790"/>
                        <a:pt x="54979" y="28090"/>
                      </a:cubicBezTo>
                      <a:lnTo>
                        <a:pt x="54979" y="32558"/>
                      </a:lnTo>
                      <a:cubicBezTo>
                        <a:pt x="54979" y="36389"/>
                        <a:pt x="57535" y="38942"/>
                        <a:pt x="61369" y="38942"/>
                      </a:cubicBezTo>
                      <a:cubicBezTo>
                        <a:pt x="65203" y="38942"/>
                        <a:pt x="67759" y="36389"/>
                        <a:pt x="67759" y="32558"/>
                      </a:cubicBezTo>
                      <a:lnTo>
                        <a:pt x="67759" y="28090"/>
                      </a:lnTo>
                      <a:cubicBezTo>
                        <a:pt x="68398" y="12768"/>
                        <a:pt x="56257" y="638"/>
                        <a:pt x="41560" y="0"/>
                      </a:cubicBezTo>
                      <a:lnTo>
                        <a:pt x="26224" y="0"/>
                      </a:lnTo>
                      <a:cubicBezTo>
                        <a:pt x="10888" y="638"/>
                        <a:pt x="-613" y="12768"/>
                        <a:pt x="25" y="28090"/>
                      </a:cubicBezTo>
                      <a:lnTo>
                        <a:pt x="25" y="32558"/>
                      </a:lnTo>
                      <a:cubicBezTo>
                        <a:pt x="25" y="35750"/>
                        <a:pt x="3220" y="38942"/>
                        <a:pt x="6415" y="38942"/>
                      </a:cubicBezTo>
                      <a:close/>
                    </a:path>
                  </a:pathLst>
                </a:custGeom>
                <a:grpFill/>
                <a:ln w="6390" cap="flat">
                  <a:noFill/>
                  <a:prstDash val="solid"/>
                  <a:miter/>
                </a:ln>
              </p:spPr>
              <p:txBody>
                <a:bodyPr rtlCol="0" anchor="ctr"/>
                <a:lstStyle/>
                <a:p>
                  <a:pPr defTabSz="612305"/>
                  <a:endPar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9" name="Graphic 4">
                  <a:extLst>
                    <a:ext uri="{FF2B5EF4-FFF2-40B4-BE49-F238E27FC236}">
                      <a16:creationId xmlns:a16="http://schemas.microsoft.com/office/drawing/2014/main" id="{A193AED9-1D59-4956-9933-33CE6990ABB1}"/>
                    </a:ext>
                  </a:extLst>
                </p:cNvPr>
                <p:cNvSpPr/>
                <p:nvPr/>
              </p:nvSpPr>
              <p:spPr>
                <a:xfrm>
                  <a:off x="3768145" y="983934"/>
                  <a:ext cx="42173" cy="42134"/>
                </a:xfrm>
                <a:custGeom>
                  <a:avLst/>
                  <a:gdLst>
                    <a:gd name="connsiteX0" fmla="*/ 21087 w 42173"/>
                    <a:gd name="connsiteY0" fmla="*/ 42134 h 42134"/>
                    <a:gd name="connsiteX1" fmla="*/ 42173 w 42173"/>
                    <a:gd name="connsiteY1" fmla="*/ 21067 h 42134"/>
                    <a:gd name="connsiteX2" fmla="*/ 21087 w 42173"/>
                    <a:gd name="connsiteY2" fmla="*/ 0 h 42134"/>
                    <a:gd name="connsiteX3" fmla="*/ 0 w 42173"/>
                    <a:gd name="connsiteY3" fmla="*/ 21067 h 42134"/>
                    <a:gd name="connsiteX4" fmla="*/ 21087 w 42173"/>
                    <a:gd name="connsiteY4" fmla="*/ 42134 h 42134"/>
                    <a:gd name="connsiteX5" fmla="*/ 21087 w 42173"/>
                    <a:gd name="connsiteY5" fmla="*/ 42134 h 42134"/>
                    <a:gd name="connsiteX6" fmla="*/ 21087 w 42173"/>
                    <a:gd name="connsiteY6" fmla="*/ 12768 h 42134"/>
                    <a:gd name="connsiteX7" fmla="*/ 29394 w 42173"/>
                    <a:gd name="connsiteY7" fmla="*/ 21067 h 42134"/>
                    <a:gd name="connsiteX8" fmla="*/ 21087 w 42173"/>
                    <a:gd name="connsiteY8" fmla="*/ 29366 h 42134"/>
                    <a:gd name="connsiteX9" fmla="*/ 12780 w 42173"/>
                    <a:gd name="connsiteY9" fmla="*/ 21067 h 42134"/>
                    <a:gd name="connsiteX10" fmla="*/ 21087 w 42173"/>
                    <a:gd name="connsiteY10" fmla="*/ 12768 h 4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73" h="42134">
                      <a:moveTo>
                        <a:pt x="21087" y="42134"/>
                      </a:moveTo>
                      <a:cubicBezTo>
                        <a:pt x="32589" y="42134"/>
                        <a:pt x="42173" y="32558"/>
                        <a:pt x="42173" y="21067"/>
                      </a:cubicBezTo>
                      <a:cubicBezTo>
                        <a:pt x="42173" y="9576"/>
                        <a:pt x="32589" y="0"/>
                        <a:pt x="21087" y="0"/>
                      </a:cubicBezTo>
                      <a:cubicBezTo>
                        <a:pt x="9585" y="0"/>
                        <a:pt x="0" y="9576"/>
                        <a:pt x="0" y="21067"/>
                      </a:cubicBezTo>
                      <a:cubicBezTo>
                        <a:pt x="0" y="33197"/>
                        <a:pt x="9585" y="42134"/>
                        <a:pt x="21087" y="42134"/>
                      </a:cubicBezTo>
                      <a:cubicBezTo>
                        <a:pt x="21087" y="42134"/>
                        <a:pt x="21087" y="42134"/>
                        <a:pt x="21087" y="42134"/>
                      </a:cubicBezTo>
                      <a:close/>
                      <a:moveTo>
                        <a:pt x="21087" y="12768"/>
                      </a:moveTo>
                      <a:cubicBezTo>
                        <a:pt x="25560" y="12768"/>
                        <a:pt x="29394" y="16598"/>
                        <a:pt x="29394" y="21067"/>
                      </a:cubicBezTo>
                      <a:cubicBezTo>
                        <a:pt x="29394" y="25536"/>
                        <a:pt x="25560" y="29366"/>
                        <a:pt x="21087" y="29366"/>
                      </a:cubicBezTo>
                      <a:cubicBezTo>
                        <a:pt x="16614" y="29366"/>
                        <a:pt x="12780" y="25536"/>
                        <a:pt x="12780" y="21067"/>
                      </a:cubicBezTo>
                      <a:cubicBezTo>
                        <a:pt x="12780" y="16598"/>
                        <a:pt x="16614" y="12768"/>
                        <a:pt x="21087" y="12768"/>
                      </a:cubicBezTo>
                      <a:close/>
                    </a:path>
                  </a:pathLst>
                </a:custGeom>
                <a:grpFill/>
                <a:ln w="6390" cap="flat">
                  <a:noFill/>
                  <a:prstDash val="solid"/>
                  <a:miter/>
                </a:ln>
              </p:spPr>
              <p:txBody>
                <a:bodyPr rtlCol="0" anchor="ctr"/>
                <a:lstStyle/>
                <a:p>
                  <a:pPr defTabSz="612305"/>
                  <a:endPar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0" name="Graphic 4">
                  <a:extLst>
                    <a:ext uri="{FF2B5EF4-FFF2-40B4-BE49-F238E27FC236}">
                      <a16:creationId xmlns:a16="http://schemas.microsoft.com/office/drawing/2014/main" id="{EDEAC766-9F3D-439A-8392-DDD99A043FC9}"/>
                    </a:ext>
                  </a:extLst>
                </p:cNvPr>
                <p:cNvSpPr/>
                <p:nvPr/>
              </p:nvSpPr>
              <p:spPr>
                <a:xfrm>
                  <a:off x="3825630" y="1162047"/>
                  <a:ext cx="67782" cy="38942"/>
                </a:xfrm>
                <a:custGeom>
                  <a:avLst/>
                  <a:gdLst>
                    <a:gd name="connsiteX0" fmla="*/ 41560 w 67782"/>
                    <a:gd name="connsiteY0" fmla="*/ 0 h 38942"/>
                    <a:gd name="connsiteX1" fmla="*/ 26224 w 67782"/>
                    <a:gd name="connsiteY1" fmla="*/ 0 h 38942"/>
                    <a:gd name="connsiteX2" fmla="*/ 25 w 67782"/>
                    <a:gd name="connsiteY2" fmla="*/ 28090 h 38942"/>
                    <a:gd name="connsiteX3" fmla="*/ 25 w 67782"/>
                    <a:gd name="connsiteY3" fmla="*/ 32558 h 38942"/>
                    <a:gd name="connsiteX4" fmla="*/ 6415 w 67782"/>
                    <a:gd name="connsiteY4" fmla="*/ 38942 h 38942"/>
                    <a:gd name="connsiteX5" fmla="*/ 12805 w 67782"/>
                    <a:gd name="connsiteY5" fmla="*/ 32558 h 38942"/>
                    <a:gd name="connsiteX6" fmla="*/ 12805 w 67782"/>
                    <a:gd name="connsiteY6" fmla="*/ 28090 h 38942"/>
                    <a:gd name="connsiteX7" fmla="*/ 26224 w 67782"/>
                    <a:gd name="connsiteY7" fmla="*/ 12768 h 38942"/>
                    <a:gd name="connsiteX8" fmla="*/ 41560 w 67782"/>
                    <a:gd name="connsiteY8" fmla="*/ 12768 h 38942"/>
                    <a:gd name="connsiteX9" fmla="*/ 54979 w 67782"/>
                    <a:gd name="connsiteY9" fmla="*/ 28090 h 38942"/>
                    <a:gd name="connsiteX10" fmla="*/ 54979 w 67782"/>
                    <a:gd name="connsiteY10" fmla="*/ 32558 h 38942"/>
                    <a:gd name="connsiteX11" fmla="*/ 61369 w 67782"/>
                    <a:gd name="connsiteY11" fmla="*/ 38942 h 38942"/>
                    <a:gd name="connsiteX12" fmla="*/ 67759 w 67782"/>
                    <a:gd name="connsiteY12" fmla="*/ 32558 h 38942"/>
                    <a:gd name="connsiteX13" fmla="*/ 67759 w 67782"/>
                    <a:gd name="connsiteY13" fmla="*/ 28090 h 38942"/>
                    <a:gd name="connsiteX14" fmla="*/ 41560 w 67782"/>
                    <a:gd name="connsiteY14" fmla="*/ 0 h 3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782" h="38942">
                      <a:moveTo>
                        <a:pt x="41560" y="0"/>
                      </a:moveTo>
                      <a:lnTo>
                        <a:pt x="26224" y="0"/>
                      </a:lnTo>
                      <a:cubicBezTo>
                        <a:pt x="10888" y="638"/>
                        <a:pt x="-614" y="12768"/>
                        <a:pt x="25" y="28090"/>
                      </a:cubicBezTo>
                      <a:lnTo>
                        <a:pt x="25" y="32558"/>
                      </a:lnTo>
                      <a:cubicBezTo>
                        <a:pt x="25" y="36389"/>
                        <a:pt x="2581" y="38942"/>
                        <a:pt x="6415" y="38942"/>
                      </a:cubicBezTo>
                      <a:cubicBezTo>
                        <a:pt x="10249" y="38942"/>
                        <a:pt x="12805" y="36389"/>
                        <a:pt x="12805" y="32558"/>
                      </a:cubicBezTo>
                      <a:lnTo>
                        <a:pt x="12805" y="28090"/>
                      </a:lnTo>
                      <a:cubicBezTo>
                        <a:pt x="12166" y="20429"/>
                        <a:pt x="18556" y="13406"/>
                        <a:pt x="26224" y="12768"/>
                      </a:cubicBezTo>
                      <a:lnTo>
                        <a:pt x="41560" y="12768"/>
                      </a:lnTo>
                      <a:cubicBezTo>
                        <a:pt x="49228" y="13406"/>
                        <a:pt x="55618" y="19790"/>
                        <a:pt x="54979" y="28090"/>
                      </a:cubicBezTo>
                      <a:lnTo>
                        <a:pt x="54979" y="32558"/>
                      </a:lnTo>
                      <a:cubicBezTo>
                        <a:pt x="54979" y="36389"/>
                        <a:pt x="57535" y="38942"/>
                        <a:pt x="61369" y="38942"/>
                      </a:cubicBezTo>
                      <a:cubicBezTo>
                        <a:pt x="65203" y="38942"/>
                        <a:pt x="67759" y="36389"/>
                        <a:pt x="67759" y="32558"/>
                      </a:cubicBezTo>
                      <a:lnTo>
                        <a:pt x="67759" y="28090"/>
                      </a:lnTo>
                      <a:cubicBezTo>
                        <a:pt x="68398" y="12768"/>
                        <a:pt x="56257" y="638"/>
                        <a:pt x="41560" y="0"/>
                      </a:cubicBezTo>
                      <a:close/>
                    </a:path>
                  </a:pathLst>
                </a:custGeom>
                <a:grpFill/>
                <a:ln w="6390" cap="flat">
                  <a:noFill/>
                  <a:prstDash val="solid"/>
                  <a:miter/>
                </a:ln>
              </p:spPr>
              <p:txBody>
                <a:bodyPr rtlCol="0" anchor="ctr"/>
                <a:lstStyle/>
                <a:p>
                  <a:pPr defTabSz="612305"/>
                  <a:endPar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1" name="Graphic 4">
                  <a:extLst>
                    <a:ext uri="{FF2B5EF4-FFF2-40B4-BE49-F238E27FC236}">
                      <a16:creationId xmlns:a16="http://schemas.microsoft.com/office/drawing/2014/main" id="{C57C3B48-A49C-492C-AE34-51BFADD4FD0D}"/>
                    </a:ext>
                  </a:extLst>
                </p:cNvPr>
                <p:cNvSpPr/>
                <p:nvPr/>
              </p:nvSpPr>
              <p:spPr>
                <a:xfrm>
                  <a:off x="3838435" y="1113529"/>
                  <a:ext cx="42173" cy="42134"/>
                </a:xfrm>
                <a:custGeom>
                  <a:avLst/>
                  <a:gdLst>
                    <a:gd name="connsiteX0" fmla="*/ 21087 w 42173"/>
                    <a:gd name="connsiteY0" fmla="*/ 42134 h 42134"/>
                    <a:gd name="connsiteX1" fmla="*/ 42173 w 42173"/>
                    <a:gd name="connsiteY1" fmla="*/ 21067 h 42134"/>
                    <a:gd name="connsiteX2" fmla="*/ 21087 w 42173"/>
                    <a:gd name="connsiteY2" fmla="*/ 0 h 42134"/>
                    <a:gd name="connsiteX3" fmla="*/ 0 w 42173"/>
                    <a:gd name="connsiteY3" fmla="*/ 21067 h 42134"/>
                    <a:gd name="connsiteX4" fmla="*/ 0 w 42173"/>
                    <a:gd name="connsiteY4" fmla="*/ 21067 h 42134"/>
                    <a:gd name="connsiteX5" fmla="*/ 21087 w 42173"/>
                    <a:gd name="connsiteY5" fmla="*/ 42134 h 42134"/>
                    <a:gd name="connsiteX6" fmla="*/ 21087 w 42173"/>
                    <a:gd name="connsiteY6" fmla="*/ 12768 h 42134"/>
                    <a:gd name="connsiteX7" fmla="*/ 29394 w 42173"/>
                    <a:gd name="connsiteY7" fmla="*/ 21067 h 42134"/>
                    <a:gd name="connsiteX8" fmla="*/ 21087 w 42173"/>
                    <a:gd name="connsiteY8" fmla="*/ 29366 h 42134"/>
                    <a:gd name="connsiteX9" fmla="*/ 12780 w 42173"/>
                    <a:gd name="connsiteY9" fmla="*/ 21067 h 42134"/>
                    <a:gd name="connsiteX10" fmla="*/ 12780 w 42173"/>
                    <a:gd name="connsiteY10" fmla="*/ 21067 h 42134"/>
                    <a:gd name="connsiteX11" fmla="*/ 21087 w 42173"/>
                    <a:gd name="connsiteY11" fmla="*/ 12768 h 4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173" h="42134">
                      <a:moveTo>
                        <a:pt x="21087" y="42134"/>
                      </a:moveTo>
                      <a:cubicBezTo>
                        <a:pt x="32589" y="42134"/>
                        <a:pt x="42173" y="32558"/>
                        <a:pt x="42173" y="21067"/>
                      </a:cubicBezTo>
                      <a:cubicBezTo>
                        <a:pt x="42173" y="9576"/>
                        <a:pt x="32589" y="0"/>
                        <a:pt x="21087" y="0"/>
                      </a:cubicBezTo>
                      <a:cubicBezTo>
                        <a:pt x="9585" y="0"/>
                        <a:pt x="0" y="9576"/>
                        <a:pt x="0" y="21067"/>
                      </a:cubicBezTo>
                      <a:cubicBezTo>
                        <a:pt x="0" y="21067"/>
                        <a:pt x="0" y="21067"/>
                        <a:pt x="0" y="21067"/>
                      </a:cubicBezTo>
                      <a:cubicBezTo>
                        <a:pt x="0" y="32558"/>
                        <a:pt x="9585" y="42134"/>
                        <a:pt x="21087" y="42134"/>
                      </a:cubicBezTo>
                      <a:close/>
                      <a:moveTo>
                        <a:pt x="21087" y="12768"/>
                      </a:moveTo>
                      <a:cubicBezTo>
                        <a:pt x="25560" y="12768"/>
                        <a:pt x="29394" y="16598"/>
                        <a:pt x="29394" y="21067"/>
                      </a:cubicBezTo>
                      <a:cubicBezTo>
                        <a:pt x="29394" y="25536"/>
                        <a:pt x="25560" y="29366"/>
                        <a:pt x="21087" y="29366"/>
                      </a:cubicBezTo>
                      <a:cubicBezTo>
                        <a:pt x="16614" y="29366"/>
                        <a:pt x="12780" y="25536"/>
                        <a:pt x="12780" y="21067"/>
                      </a:cubicBezTo>
                      <a:cubicBezTo>
                        <a:pt x="12780" y="21067"/>
                        <a:pt x="12780" y="21067"/>
                        <a:pt x="12780" y="21067"/>
                      </a:cubicBezTo>
                      <a:cubicBezTo>
                        <a:pt x="12780" y="16598"/>
                        <a:pt x="16614" y="12768"/>
                        <a:pt x="21087" y="12768"/>
                      </a:cubicBezTo>
                      <a:close/>
                    </a:path>
                  </a:pathLst>
                </a:custGeom>
                <a:grpFill/>
                <a:ln w="6390" cap="flat">
                  <a:noFill/>
                  <a:prstDash val="solid"/>
                  <a:miter/>
                </a:ln>
              </p:spPr>
              <p:txBody>
                <a:bodyPr rtlCol="0" anchor="ctr"/>
                <a:lstStyle/>
                <a:p>
                  <a:pPr defTabSz="612305"/>
                  <a:endPar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2" name="Graphic 4">
                  <a:extLst>
                    <a:ext uri="{FF2B5EF4-FFF2-40B4-BE49-F238E27FC236}">
                      <a16:creationId xmlns:a16="http://schemas.microsoft.com/office/drawing/2014/main" id="{5725E6D0-3F0E-4E6D-9555-66F2A374E9F2}"/>
                    </a:ext>
                  </a:extLst>
                </p:cNvPr>
                <p:cNvSpPr/>
                <p:nvPr/>
              </p:nvSpPr>
              <p:spPr>
                <a:xfrm>
                  <a:off x="3751695" y="1080970"/>
                  <a:ext cx="74948" cy="68308"/>
                </a:xfrm>
                <a:custGeom>
                  <a:avLst/>
                  <a:gdLst>
                    <a:gd name="connsiteX0" fmla="*/ 72682 w 74948"/>
                    <a:gd name="connsiteY0" fmla="*/ 56818 h 68308"/>
                    <a:gd name="connsiteX1" fmla="*/ 43927 w 74948"/>
                    <a:gd name="connsiteY1" fmla="*/ 33197 h 68308"/>
                    <a:gd name="connsiteX2" fmla="*/ 43927 w 74948"/>
                    <a:gd name="connsiteY2" fmla="*/ 6384 h 68308"/>
                    <a:gd name="connsiteX3" fmla="*/ 37537 w 74948"/>
                    <a:gd name="connsiteY3" fmla="*/ 0 h 68308"/>
                    <a:gd name="connsiteX4" fmla="*/ 31147 w 74948"/>
                    <a:gd name="connsiteY4" fmla="*/ 6384 h 68308"/>
                    <a:gd name="connsiteX5" fmla="*/ 31147 w 74948"/>
                    <a:gd name="connsiteY5" fmla="*/ 33197 h 68308"/>
                    <a:gd name="connsiteX6" fmla="*/ 2393 w 74948"/>
                    <a:gd name="connsiteY6" fmla="*/ 55541 h 68308"/>
                    <a:gd name="connsiteX7" fmla="*/ 1115 w 74948"/>
                    <a:gd name="connsiteY7" fmla="*/ 64478 h 68308"/>
                    <a:gd name="connsiteX8" fmla="*/ 6226 w 74948"/>
                    <a:gd name="connsiteY8" fmla="*/ 67032 h 68308"/>
                    <a:gd name="connsiteX9" fmla="*/ 10061 w 74948"/>
                    <a:gd name="connsiteY9" fmla="*/ 65755 h 68308"/>
                    <a:gd name="connsiteX10" fmla="*/ 37537 w 74948"/>
                    <a:gd name="connsiteY10" fmla="*/ 44688 h 68308"/>
                    <a:gd name="connsiteX11" fmla="*/ 64375 w 74948"/>
                    <a:gd name="connsiteY11" fmla="*/ 67032 h 68308"/>
                    <a:gd name="connsiteX12" fmla="*/ 68209 w 74948"/>
                    <a:gd name="connsiteY12" fmla="*/ 68309 h 68308"/>
                    <a:gd name="connsiteX13" fmla="*/ 73321 w 74948"/>
                    <a:gd name="connsiteY13" fmla="*/ 65755 h 68308"/>
                    <a:gd name="connsiteX14" fmla="*/ 72682 w 74948"/>
                    <a:gd name="connsiteY14" fmla="*/ 56818 h 68308"/>
                    <a:gd name="connsiteX15" fmla="*/ 72682 w 74948"/>
                    <a:gd name="connsiteY15" fmla="*/ 56818 h 6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948" h="68308">
                      <a:moveTo>
                        <a:pt x="72682" y="56818"/>
                      </a:moveTo>
                      <a:lnTo>
                        <a:pt x="43927" y="33197"/>
                      </a:lnTo>
                      <a:lnTo>
                        <a:pt x="43927" y="6384"/>
                      </a:lnTo>
                      <a:cubicBezTo>
                        <a:pt x="43927" y="2554"/>
                        <a:pt x="41371" y="0"/>
                        <a:pt x="37537" y="0"/>
                      </a:cubicBezTo>
                      <a:cubicBezTo>
                        <a:pt x="33704" y="0"/>
                        <a:pt x="31147" y="2554"/>
                        <a:pt x="31147" y="6384"/>
                      </a:cubicBezTo>
                      <a:lnTo>
                        <a:pt x="31147" y="33197"/>
                      </a:lnTo>
                      <a:lnTo>
                        <a:pt x="2393" y="55541"/>
                      </a:lnTo>
                      <a:cubicBezTo>
                        <a:pt x="-163" y="57456"/>
                        <a:pt x="-802" y="61925"/>
                        <a:pt x="1115" y="64478"/>
                      </a:cubicBezTo>
                      <a:cubicBezTo>
                        <a:pt x="2393" y="65755"/>
                        <a:pt x="4310" y="67032"/>
                        <a:pt x="6226" y="67032"/>
                      </a:cubicBezTo>
                      <a:cubicBezTo>
                        <a:pt x="7505" y="67032"/>
                        <a:pt x="8783" y="66393"/>
                        <a:pt x="10061" y="65755"/>
                      </a:cubicBezTo>
                      <a:lnTo>
                        <a:pt x="37537" y="44688"/>
                      </a:lnTo>
                      <a:lnTo>
                        <a:pt x="64375" y="67032"/>
                      </a:lnTo>
                      <a:cubicBezTo>
                        <a:pt x="65653" y="67670"/>
                        <a:pt x="66931" y="68309"/>
                        <a:pt x="68209" y="68309"/>
                      </a:cubicBezTo>
                      <a:cubicBezTo>
                        <a:pt x="70126" y="68309"/>
                        <a:pt x="72043" y="67670"/>
                        <a:pt x="73321" y="65755"/>
                      </a:cubicBezTo>
                      <a:cubicBezTo>
                        <a:pt x="75877" y="62563"/>
                        <a:pt x="75238" y="58733"/>
                        <a:pt x="72682" y="56818"/>
                      </a:cubicBezTo>
                      <a:cubicBezTo>
                        <a:pt x="72682" y="56818"/>
                        <a:pt x="72682" y="56818"/>
                        <a:pt x="72682" y="56818"/>
                      </a:cubicBezTo>
                      <a:close/>
                    </a:path>
                  </a:pathLst>
                </a:custGeom>
                <a:grpFill/>
                <a:ln w="6390" cap="flat">
                  <a:noFill/>
                  <a:prstDash val="solid"/>
                  <a:miter/>
                </a:ln>
              </p:spPr>
              <p:txBody>
                <a:bodyPr rtlCol="0" anchor="ctr"/>
                <a:lstStyle/>
                <a:p>
                  <a:pPr defTabSz="612305"/>
                  <a:endPar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grpSp>
          <p:nvGrpSpPr>
            <p:cNvPr id="130" name="Group 129">
              <a:extLst>
                <a:ext uri="{FF2B5EF4-FFF2-40B4-BE49-F238E27FC236}">
                  <a16:creationId xmlns:a16="http://schemas.microsoft.com/office/drawing/2014/main" id="{1A907458-161E-4A67-AC5F-6D445F0788C1}"/>
                </a:ext>
              </a:extLst>
            </p:cNvPr>
            <p:cNvGrpSpPr/>
            <p:nvPr/>
          </p:nvGrpSpPr>
          <p:grpSpPr>
            <a:xfrm>
              <a:off x="9702244" y="7315162"/>
              <a:ext cx="640080" cy="640080"/>
              <a:chOff x="11213562" y="6817087"/>
              <a:chExt cx="640080" cy="640080"/>
            </a:xfrm>
          </p:grpSpPr>
          <p:sp>
            <p:nvSpPr>
              <p:cNvPr id="137" name="Oval 136">
                <a:extLst>
                  <a:ext uri="{FF2B5EF4-FFF2-40B4-BE49-F238E27FC236}">
                    <a16:creationId xmlns:a16="http://schemas.microsoft.com/office/drawing/2014/main" id="{1CCC91F1-F4B4-42BA-8529-40A18E15C7B9}"/>
                  </a:ext>
                </a:extLst>
              </p:cNvPr>
              <p:cNvSpPr>
                <a:spLocks noChangeAspect="1"/>
              </p:cNvSpPr>
              <p:nvPr/>
            </p:nvSpPr>
            <p:spPr bwMode="gray">
              <a:xfrm>
                <a:off x="11213562" y="6817087"/>
                <a:ext cx="640080" cy="640080"/>
              </a:xfrm>
              <a:prstGeom prst="ellipse">
                <a:avLst/>
              </a:prstGeom>
              <a:solidFill>
                <a:srgbClr val="C4D600"/>
              </a:solidFill>
              <a:ln w="9525" algn="ctr">
                <a:noFill/>
                <a:miter lim="800000"/>
                <a:headEnd/>
                <a:tailEnd/>
              </a:ln>
            </p:spPr>
            <p:txBody>
              <a:bodyPr wrap="none" lIns="41672" tIns="41672" rIns="41672" bIns="41672" rtlCol="0" anchor="ctr"/>
              <a:lstStyle/>
              <a:p>
                <a:pPr algn="ctr" defTabSz="428625">
                  <a:lnSpc>
                    <a:spcPct val="106000"/>
                  </a:lnSpc>
                  <a:defRPr/>
                </a:pPr>
                <a:endParaRPr lang="en-GB" sz="1000" b="1" kern="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38" name="Graphic 4">
                <a:extLst>
                  <a:ext uri="{FF2B5EF4-FFF2-40B4-BE49-F238E27FC236}">
                    <a16:creationId xmlns:a16="http://schemas.microsoft.com/office/drawing/2014/main" id="{B747DC90-E896-49B2-BBC9-6868ED1B47AB}"/>
                  </a:ext>
                </a:extLst>
              </p:cNvPr>
              <p:cNvGrpSpPr>
                <a:grpSpLocks noChangeAspect="1"/>
              </p:cNvGrpSpPr>
              <p:nvPr/>
            </p:nvGrpSpPr>
            <p:grpSpPr>
              <a:xfrm>
                <a:off x="11327862" y="6938460"/>
                <a:ext cx="411480" cy="397335"/>
                <a:chOff x="4737237" y="1980850"/>
                <a:chExt cx="217781" cy="210295"/>
              </a:xfrm>
              <a:solidFill>
                <a:schemeClr val="bg1"/>
              </a:solidFill>
            </p:grpSpPr>
            <p:sp>
              <p:nvSpPr>
                <p:cNvPr id="139" name="Graphic 4">
                  <a:extLst>
                    <a:ext uri="{FF2B5EF4-FFF2-40B4-BE49-F238E27FC236}">
                      <a16:creationId xmlns:a16="http://schemas.microsoft.com/office/drawing/2014/main" id="{3DC6D28F-518A-46AD-B422-F8E09B5A933E}"/>
                    </a:ext>
                  </a:extLst>
                </p:cNvPr>
                <p:cNvSpPr/>
                <p:nvPr/>
              </p:nvSpPr>
              <p:spPr>
                <a:xfrm>
                  <a:off x="4867854" y="1997072"/>
                  <a:ext cx="39617" cy="39580"/>
                </a:xfrm>
                <a:custGeom>
                  <a:avLst/>
                  <a:gdLst>
                    <a:gd name="connsiteX0" fmla="*/ 19809 w 39617"/>
                    <a:gd name="connsiteY0" fmla="*/ 39581 h 39580"/>
                    <a:gd name="connsiteX1" fmla="*/ 39618 w 39617"/>
                    <a:gd name="connsiteY1" fmla="*/ 19790 h 39580"/>
                    <a:gd name="connsiteX2" fmla="*/ 19809 w 39617"/>
                    <a:gd name="connsiteY2" fmla="*/ 0 h 39580"/>
                    <a:gd name="connsiteX3" fmla="*/ 0 w 39617"/>
                    <a:gd name="connsiteY3" fmla="*/ 19790 h 39580"/>
                    <a:gd name="connsiteX4" fmla="*/ 19809 w 39617"/>
                    <a:gd name="connsiteY4" fmla="*/ 39581 h 39580"/>
                    <a:gd name="connsiteX5" fmla="*/ 19809 w 39617"/>
                    <a:gd name="connsiteY5" fmla="*/ 12130 h 39580"/>
                    <a:gd name="connsiteX6" fmla="*/ 26838 w 39617"/>
                    <a:gd name="connsiteY6" fmla="*/ 19152 h 39580"/>
                    <a:gd name="connsiteX7" fmla="*/ 19809 w 39617"/>
                    <a:gd name="connsiteY7" fmla="*/ 26174 h 39580"/>
                    <a:gd name="connsiteX8" fmla="*/ 12780 w 39617"/>
                    <a:gd name="connsiteY8" fmla="*/ 19152 h 39580"/>
                    <a:gd name="connsiteX9" fmla="*/ 19809 w 39617"/>
                    <a:gd name="connsiteY9" fmla="*/ 12130 h 3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17" h="39580">
                      <a:moveTo>
                        <a:pt x="19809" y="39581"/>
                      </a:moveTo>
                      <a:cubicBezTo>
                        <a:pt x="30672" y="39581"/>
                        <a:pt x="39618" y="30643"/>
                        <a:pt x="39618" y="19790"/>
                      </a:cubicBezTo>
                      <a:cubicBezTo>
                        <a:pt x="39618" y="8938"/>
                        <a:pt x="30672" y="0"/>
                        <a:pt x="19809" y="0"/>
                      </a:cubicBezTo>
                      <a:cubicBezTo>
                        <a:pt x="8946" y="0"/>
                        <a:pt x="0" y="8938"/>
                        <a:pt x="0" y="19790"/>
                      </a:cubicBezTo>
                      <a:cubicBezTo>
                        <a:pt x="0" y="30643"/>
                        <a:pt x="8946" y="39581"/>
                        <a:pt x="19809" y="39581"/>
                      </a:cubicBezTo>
                      <a:close/>
                      <a:moveTo>
                        <a:pt x="19809" y="12130"/>
                      </a:moveTo>
                      <a:cubicBezTo>
                        <a:pt x="23643" y="12130"/>
                        <a:pt x="26838" y="15322"/>
                        <a:pt x="26838" y="19152"/>
                      </a:cubicBezTo>
                      <a:cubicBezTo>
                        <a:pt x="26838" y="22982"/>
                        <a:pt x="23643" y="26174"/>
                        <a:pt x="19809" y="26174"/>
                      </a:cubicBezTo>
                      <a:cubicBezTo>
                        <a:pt x="15975" y="26174"/>
                        <a:pt x="12780" y="22982"/>
                        <a:pt x="12780" y="19152"/>
                      </a:cubicBezTo>
                      <a:cubicBezTo>
                        <a:pt x="12780" y="15322"/>
                        <a:pt x="15975" y="12130"/>
                        <a:pt x="19809" y="12130"/>
                      </a:cubicBezTo>
                      <a:close/>
                    </a:path>
                  </a:pathLst>
                </a:custGeom>
                <a:grpFill/>
                <a:ln w="6390" cap="flat">
                  <a:noFill/>
                  <a:prstDash val="solid"/>
                  <a:miter/>
                </a:ln>
              </p:spPr>
              <p:txBody>
                <a:bodyPr rtlCol="0" anchor="ctr"/>
                <a:lstStyle/>
                <a:p>
                  <a:pPr defTabSz="612305"/>
                  <a:endPar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0" name="Graphic 4">
                  <a:extLst>
                    <a:ext uri="{FF2B5EF4-FFF2-40B4-BE49-F238E27FC236}">
                      <a16:creationId xmlns:a16="http://schemas.microsoft.com/office/drawing/2014/main" id="{2B78CB28-AADF-4AFE-A6A5-349F17EE3B6F}"/>
                    </a:ext>
                  </a:extLst>
                </p:cNvPr>
                <p:cNvSpPr/>
                <p:nvPr/>
              </p:nvSpPr>
              <p:spPr>
                <a:xfrm>
                  <a:off x="4911443" y="1981249"/>
                  <a:ext cx="43575" cy="73916"/>
                </a:xfrm>
                <a:custGeom>
                  <a:avLst/>
                  <a:gdLst>
                    <a:gd name="connsiteX0" fmla="*/ 40119 w 43575"/>
                    <a:gd name="connsiteY0" fmla="*/ 501 h 73916"/>
                    <a:gd name="connsiteX1" fmla="*/ 31812 w 43575"/>
                    <a:gd name="connsiteY1" fmla="*/ 3055 h 73916"/>
                    <a:gd name="connsiteX2" fmla="*/ 501 w 43575"/>
                    <a:gd name="connsiteY2" fmla="*/ 64979 h 73916"/>
                    <a:gd name="connsiteX3" fmla="*/ 3057 w 43575"/>
                    <a:gd name="connsiteY3" fmla="*/ 73278 h 73916"/>
                    <a:gd name="connsiteX4" fmla="*/ 5613 w 43575"/>
                    <a:gd name="connsiteY4" fmla="*/ 73917 h 73916"/>
                    <a:gd name="connsiteX5" fmla="*/ 11364 w 43575"/>
                    <a:gd name="connsiteY5" fmla="*/ 70086 h 73916"/>
                    <a:gd name="connsiteX6" fmla="*/ 42675 w 43575"/>
                    <a:gd name="connsiteY6" fmla="*/ 8162 h 73916"/>
                    <a:gd name="connsiteX7" fmla="*/ 40119 w 43575"/>
                    <a:gd name="connsiteY7" fmla="*/ 501 h 7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75" h="73916">
                      <a:moveTo>
                        <a:pt x="40119" y="501"/>
                      </a:moveTo>
                      <a:cubicBezTo>
                        <a:pt x="36924" y="-776"/>
                        <a:pt x="33090" y="501"/>
                        <a:pt x="31812" y="3055"/>
                      </a:cubicBezTo>
                      <a:lnTo>
                        <a:pt x="501" y="64979"/>
                      </a:lnTo>
                      <a:cubicBezTo>
                        <a:pt x="-777" y="68171"/>
                        <a:pt x="501" y="72002"/>
                        <a:pt x="3057" y="73278"/>
                      </a:cubicBezTo>
                      <a:cubicBezTo>
                        <a:pt x="3696" y="73917"/>
                        <a:pt x="4974" y="73917"/>
                        <a:pt x="5613" y="73917"/>
                      </a:cubicBezTo>
                      <a:cubicBezTo>
                        <a:pt x="8169" y="73917"/>
                        <a:pt x="10086" y="72640"/>
                        <a:pt x="11364" y="70086"/>
                      </a:cubicBezTo>
                      <a:lnTo>
                        <a:pt x="42675" y="8162"/>
                      </a:lnTo>
                      <a:cubicBezTo>
                        <a:pt x="44592" y="5608"/>
                        <a:pt x="43314" y="1778"/>
                        <a:pt x="40119" y="501"/>
                      </a:cubicBezTo>
                      <a:close/>
                    </a:path>
                  </a:pathLst>
                </a:custGeom>
                <a:grpFill/>
                <a:ln w="6390" cap="flat">
                  <a:noFill/>
                  <a:prstDash val="solid"/>
                  <a:miter/>
                </a:ln>
              </p:spPr>
              <p:txBody>
                <a:bodyPr rtlCol="0" anchor="ctr"/>
                <a:lstStyle/>
                <a:p>
                  <a:pPr defTabSz="612305"/>
                  <a:endPar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1" name="Graphic 4">
                  <a:extLst>
                    <a:ext uri="{FF2B5EF4-FFF2-40B4-BE49-F238E27FC236}">
                      <a16:creationId xmlns:a16="http://schemas.microsoft.com/office/drawing/2014/main" id="{B1B4EC83-74E7-4191-9425-0BB4994F3816}"/>
                    </a:ext>
                  </a:extLst>
                </p:cNvPr>
                <p:cNvSpPr/>
                <p:nvPr/>
              </p:nvSpPr>
              <p:spPr>
                <a:xfrm>
                  <a:off x="4783506" y="1996433"/>
                  <a:ext cx="39617" cy="39580"/>
                </a:xfrm>
                <a:custGeom>
                  <a:avLst/>
                  <a:gdLst>
                    <a:gd name="connsiteX0" fmla="*/ 19809 w 39617"/>
                    <a:gd name="connsiteY0" fmla="*/ 39581 h 39580"/>
                    <a:gd name="connsiteX1" fmla="*/ 39618 w 39617"/>
                    <a:gd name="connsiteY1" fmla="*/ 19790 h 39580"/>
                    <a:gd name="connsiteX2" fmla="*/ 19809 w 39617"/>
                    <a:gd name="connsiteY2" fmla="*/ 0 h 39580"/>
                    <a:gd name="connsiteX3" fmla="*/ 0 w 39617"/>
                    <a:gd name="connsiteY3" fmla="*/ 19790 h 39580"/>
                    <a:gd name="connsiteX4" fmla="*/ 19809 w 39617"/>
                    <a:gd name="connsiteY4" fmla="*/ 39581 h 39580"/>
                    <a:gd name="connsiteX5" fmla="*/ 19809 w 39617"/>
                    <a:gd name="connsiteY5" fmla="*/ 12768 h 39580"/>
                    <a:gd name="connsiteX6" fmla="*/ 26838 w 39617"/>
                    <a:gd name="connsiteY6" fmla="*/ 19790 h 39580"/>
                    <a:gd name="connsiteX7" fmla="*/ 19809 w 39617"/>
                    <a:gd name="connsiteY7" fmla="*/ 26813 h 39580"/>
                    <a:gd name="connsiteX8" fmla="*/ 12780 w 39617"/>
                    <a:gd name="connsiteY8" fmla="*/ 19790 h 39580"/>
                    <a:gd name="connsiteX9" fmla="*/ 19809 w 39617"/>
                    <a:gd name="connsiteY9" fmla="*/ 12768 h 3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17" h="39580">
                      <a:moveTo>
                        <a:pt x="19809" y="39581"/>
                      </a:moveTo>
                      <a:cubicBezTo>
                        <a:pt x="30672" y="39581"/>
                        <a:pt x="39618" y="30643"/>
                        <a:pt x="39618" y="19790"/>
                      </a:cubicBezTo>
                      <a:cubicBezTo>
                        <a:pt x="39618" y="8938"/>
                        <a:pt x="30672" y="0"/>
                        <a:pt x="19809" y="0"/>
                      </a:cubicBezTo>
                      <a:cubicBezTo>
                        <a:pt x="8946" y="0"/>
                        <a:pt x="0" y="8938"/>
                        <a:pt x="0" y="19790"/>
                      </a:cubicBezTo>
                      <a:cubicBezTo>
                        <a:pt x="0" y="30643"/>
                        <a:pt x="8307" y="39581"/>
                        <a:pt x="19809" y="39581"/>
                      </a:cubicBezTo>
                      <a:close/>
                      <a:moveTo>
                        <a:pt x="19809" y="12768"/>
                      </a:moveTo>
                      <a:cubicBezTo>
                        <a:pt x="23643" y="12768"/>
                        <a:pt x="26838" y="15960"/>
                        <a:pt x="26838" y="19790"/>
                      </a:cubicBezTo>
                      <a:cubicBezTo>
                        <a:pt x="26838" y="23621"/>
                        <a:pt x="23643" y="26813"/>
                        <a:pt x="19809" y="26813"/>
                      </a:cubicBezTo>
                      <a:cubicBezTo>
                        <a:pt x="15975" y="26813"/>
                        <a:pt x="12780" y="23621"/>
                        <a:pt x="12780" y="19790"/>
                      </a:cubicBezTo>
                      <a:cubicBezTo>
                        <a:pt x="12780" y="15960"/>
                        <a:pt x="15336" y="12768"/>
                        <a:pt x="19809" y="12768"/>
                      </a:cubicBezTo>
                      <a:close/>
                    </a:path>
                  </a:pathLst>
                </a:custGeom>
                <a:grpFill/>
                <a:ln w="6390" cap="flat">
                  <a:noFill/>
                  <a:prstDash val="solid"/>
                  <a:miter/>
                </a:ln>
              </p:spPr>
              <p:txBody>
                <a:bodyPr rtlCol="0" anchor="ctr"/>
                <a:lstStyle/>
                <a:p>
                  <a:pPr defTabSz="612305"/>
                  <a:endPar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2" name="Graphic 4">
                  <a:extLst>
                    <a:ext uri="{FF2B5EF4-FFF2-40B4-BE49-F238E27FC236}">
                      <a16:creationId xmlns:a16="http://schemas.microsoft.com/office/drawing/2014/main" id="{9A8303E8-CECE-464F-9DB1-BA378964A584}"/>
                    </a:ext>
                  </a:extLst>
                </p:cNvPr>
                <p:cNvSpPr/>
                <p:nvPr/>
              </p:nvSpPr>
              <p:spPr>
                <a:xfrm>
                  <a:off x="4737237" y="1980850"/>
                  <a:ext cx="43974" cy="74954"/>
                </a:xfrm>
                <a:custGeom>
                  <a:avLst/>
                  <a:gdLst>
                    <a:gd name="connsiteX0" fmla="*/ 43074 w 43974"/>
                    <a:gd name="connsiteY0" fmla="*/ 65378 h 74954"/>
                    <a:gd name="connsiteX1" fmla="*/ 11764 w 43974"/>
                    <a:gd name="connsiteY1" fmla="*/ 3454 h 74954"/>
                    <a:gd name="connsiteX2" fmla="*/ 3457 w 43974"/>
                    <a:gd name="connsiteY2" fmla="*/ 900 h 74954"/>
                    <a:gd name="connsiteX3" fmla="*/ 901 w 43974"/>
                    <a:gd name="connsiteY3" fmla="*/ 9199 h 74954"/>
                    <a:gd name="connsiteX4" fmla="*/ 32211 w 43974"/>
                    <a:gd name="connsiteY4" fmla="*/ 71124 h 74954"/>
                    <a:gd name="connsiteX5" fmla="*/ 37962 w 43974"/>
                    <a:gd name="connsiteY5" fmla="*/ 74954 h 74954"/>
                    <a:gd name="connsiteX6" fmla="*/ 40518 w 43974"/>
                    <a:gd name="connsiteY6" fmla="*/ 74316 h 74954"/>
                    <a:gd name="connsiteX7" fmla="*/ 43074 w 43974"/>
                    <a:gd name="connsiteY7" fmla="*/ 65378 h 7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74" h="74954">
                      <a:moveTo>
                        <a:pt x="43074" y="65378"/>
                      </a:moveTo>
                      <a:lnTo>
                        <a:pt x="11764" y="3454"/>
                      </a:lnTo>
                      <a:cubicBezTo>
                        <a:pt x="10486" y="262"/>
                        <a:pt x="6652" y="-1015"/>
                        <a:pt x="3457" y="900"/>
                      </a:cubicBezTo>
                      <a:cubicBezTo>
                        <a:pt x="262" y="2177"/>
                        <a:pt x="-1016" y="6007"/>
                        <a:pt x="901" y="9199"/>
                      </a:cubicBezTo>
                      <a:lnTo>
                        <a:pt x="32211" y="71124"/>
                      </a:lnTo>
                      <a:cubicBezTo>
                        <a:pt x="33489" y="73677"/>
                        <a:pt x="35406" y="74954"/>
                        <a:pt x="37962" y="74954"/>
                      </a:cubicBezTo>
                      <a:cubicBezTo>
                        <a:pt x="38601" y="74954"/>
                        <a:pt x="39879" y="74954"/>
                        <a:pt x="40518" y="74316"/>
                      </a:cubicBezTo>
                      <a:cubicBezTo>
                        <a:pt x="43713" y="72400"/>
                        <a:pt x="44991" y="68570"/>
                        <a:pt x="43074" y="65378"/>
                      </a:cubicBezTo>
                      <a:close/>
                    </a:path>
                  </a:pathLst>
                </a:custGeom>
                <a:grpFill/>
                <a:ln w="6390" cap="flat">
                  <a:noFill/>
                  <a:prstDash val="solid"/>
                  <a:miter/>
                </a:ln>
              </p:spPr>
              <p:txBody>
                <a:bodyPr rtlCol="0" anchor="ctr"/>
                <a:lstStyle/>
                <a:p>
                  <a:pPr defTabSz="612305"/>
                  <a:endPar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3" name="Graphic 4">
                  <a:extLst>
                    <a:ext uri="{FF2B5EF4-FFF2-40B4-BE49-F238E27FC236}">
                      <a16:creationId xmlns:a16="http://schemas.microsoft.com/office/drawing/2014/main" id="{73BF887C-6713-4698-9A58-F2411A5BA500}"/>
                    </a:ext>
                  </a:extLst>
                </p:cNvPr>
                <p:cNvSpPr/>
                <p:nvPr/>
              </p:nvSpPr>
              <p:spPr>
                <a:xfrm>
                  <a:off x="4776227" y="2046867"/>
                  <a:ext cx="141079" cy="144278"/>
                </a:xfrm>
                <a:custGeom>
                  <a:avLst/>
                  <a:gdLst>
                    <a:gd name="connsiteX0" fmla="*/ 119743 w 141079"/>
                    <a:gd name="connsiteY0" fmla="*/ 0 h 144278"/>
                    <a:gd name="connsiteX1" fmla="*/ 105685 w 141079"/>
                    <a:gd name="connsiteY1" fmla="*/ 0 h 144278"/>
                    <a:gd name="connsiteX2" fmla="*/ 103128 w 141079"/>
                    <a:gd name="connsiteY2" fmla="*/ 638 h 144278"/>
                    <a:gd name="connsiteX3" fmla="*/ 37951 w 141079"/>
                    <a:gd name="connsiteY3" fmla="*/ 638 h 144278"/>
                    <a:gd name="connsiteX4" fmla="*/ 35395 w 141079"/>
                    <a:gd name="connsiteY4" fmla="*/ 0 h 144278"/>
                    <a:gd name="connsiteX5" fmla="*/ 21337 w 141079"/>
                    <a:gd name="connsiteY5" fmla="*/ 0 h 144278"/>
                    <a:gd name="connsiteX6" fmla="*/ 14947 w 141079"/>
                    <a:gd name="connsiteY6" fmla="*/ 5107 h 144278"/>
                    <a:gd name="connsiteX7" fmla="*/ 251 w 141079"/>
                    <a:gd name="connsiteY7" fmla="*/ 75969 h 144278"/>
                    <a:gd name="connsiteX8" fmla="*/ 1529 w 141079"/>
                    <a:gd name="connsiteY8" fmla="*/ 81077 h 144278"/>
                    <a:gd name="connsiteX9" fmla="*/ 6641 w 141079"/>
                    <a:gd name="connsiteY9" fmla="*/ 83630 h 144278"/>
                    <a:gd name="connsiteX10" fmla="*/ 7279 w 141079"/>
                    <a:gd name="connsiteY10" fmla="*/ 83630 h 144278"/>
                    <a:gd name="connsiteX11" fmla="*/ 7279 w 141079"/>
                    <a:gd name="connsiteY11" fmla="*/ 137894 h 144278"/>
                    <a:gd name="connsiteX12" fmla="*/ 13669 w 141079"/>
                    <a:gd name="connsiteY12" fmla="*/ 144278 h 144278"/>
                    <a:gd name="connsiteX13" fmla="*/ 20059 w 141079"/>
                    <a:gd name="connsiteY13" fmla="*/ 137894 h 144278"/>
                    <a:gd name="connsiteX14" fmla="*/ 20059 w 141079"/>
                    <a:gd name="connsiteY14" fmla="*/ 82992 h 144278"/>
                    <a:gd name="connsiteX15" fmla="*/ 36034 w 141079"/>
                    <a:gd name="connsiteY15" fmla="*/ 82992 h 144278"/>
                    <a:gd name="connsiteX16" fmla="*/ 36034 w 141079"/>
                    <a:gd name="connsiteY16" fmla="*/ 137256 h 144278"/>
                    <a:gd name="connsiteX17" fmla="*/ 42424 w 141079"/>
                    <a:gd name="connsiteY17" fmla="*/ 143640 h 144278"/>
                    <a:gd name="connsiteX18" fmla="*/ 48814 w 141079"/>
                    <a:gd name="connsiteY18" fmla="*/ 137256 h 144278"/>
                    <a:gd name="connsiteX19" fmla="*/ 48814 w 141079"/>
                    <a:gd name="connsiteY19" fmla="*/ 82992 h 144278"/>
                    <a:gd name="connsiteX20" fmla="*/ 49453 w 141079"/>
                    <a:gd name="connsiteY20" fmla="*/ 82992 h 144278"/>
                    <a:gd name="connsiteX21" fmla="*/ 54565 w 141079"/>
                    <a:gd name="connsiteY21" fmla="*/ 80438 h 144278"/>
                    <a:gd name="connsiteX22" fmla="*/ 55843 w 141079"/>
                    <a:gd name="connsiteY22" fmla="*/ 75331 h 144278"/>
                    <a:gd name="connsiteX23" fmla="*/ 43063 w 141079"/>
                    <a:gd name="connsiteY23" fmla="*/ 12768 h 144278"/>
                    <a:gd name="connsiteX24" fmla="*/ 98017 w 141079"/>
                    <a:gd name="connsiteY24" fmla="*/ 12768 h 144278"/>
                    <a:gd name="connsiteX25" fmla="*/ 85237 w 141079"/>
                    <a:gd name="connsiteY25" fmla="*/ 75331 h 144278"/>
                    <a:gd name="connsiteX26" fmla="*/ 86515 w 141079"/>
                    <a:gd name="connsiteY26" fmla="*/ 80438 h 144278"/>
                    <a:gd name="connsiteX27" fmla="*/ 91627 w 141079"/>
                    <a:gd name="connsiteY27" fmla="*/ 82992 h 144278"/>
                    <a:gd name="connsiteX28" fmla="*/ 92266 w 141079"/>
                    <a:gd name="connsiteY28" fmla="*/ 82992 h 144278"/>
                    <a:gd name="connsiteX29" fmla="*/ 92266 w 141079"/>
                    <a:gd name="connsiteY29" fmla="*/ 137256 h 144278"/>
                    <a:gd name="connsiteX30" fmla="*/ 98656 w 141079"/>
                    <a:gd name="connsiteY30" fmla="*/ 143640 h 144278"/>
                    <a:gd name="connsiteX31" fmla="*/ 105046 w 141079"/>
                    <a:gd name="connsiteY31" fmla="*/ 137256 h 144278"/>
                    <a:gd name="connsiteX32" fmla="*/ 105046 w 141079"/>
                    <a:gd name="connsiteY32" fmla="*/ 82992 h 144278"/>
                    <a:gd name="connsiteX33" fmla="*/ 121021 w 141079"/>
                    <a:gd name="connsiteY33" fmla="*/ 82992 h 144278"/>
                    <a:gd name="connsiteX34" fmla="*/ 121021 w 141079"/>
                    <a:gd name="connsiteY34" fmla="*/ 137256 h 144278"/>
                    <a:gd name="connsiteX35" fmla="*/ 127411 w 141079"/>
                    <a:gd name="connsiteY35" fmla="*/ 143640 h 144278"/>
                    <a:gd name="connsiteX36" fmla="*/ 133800 w 141079"/>
                    <a:gd name="connsiteY36" fmla="*/ 137256 h 144278"/>
                    <a:gd name="connsiteX37" fmla="*/ 133800 w 141079"/>
                    <a:gd name="connsiteY37" fmla="*/ 82992 h 144278"/>
                    <a:gd name="connsiteX38" fmla="*/ 134439 w 141079"/>
                    <a:gd name="connsiteY38" fmla="*/ 82992 h 144278"/>
                    <a:gd name="connsiteX39" fmla="*/ 139551 w 141079"/>
                    <a:gd name="connsiteY39" fmla="*/ 80438 h 144278"/>
                    <a:gd name="connsiteX40" fmla="*/ 140829 w 141079"/>
                    <a:gd name="connsiteY40" fmla="*/ 75331 h 144278"/>
                    <a:gd name="connsiteX41" fmla="*/ 126132 w 141079"/>
                    <a:gd name="connsiteY41" fmla="*/ 4469 h 144278"/>
                    <a:gd name="connsiteX42" fmla="*/ 119743 w 141079"/>
                    <a:gd name="connsiteY42" fmla="*/ 0 h 144278"/>
                    <a:gd name="connsiteX43" fmla="*/ 25810 w 141079"/>
                    <a:gd name="connsiteY43" fmla="*/ 12768 h 144278"/>
                    <a:gd name="connsiteX44" fmla="*/ 29644 w 141079"/>
                    <a:gd name="connsiteY44" fmla="*/ 12768 h 144278"/>
                    <a:gd name="connsiteX45" fmla="*/ 41785 w 141079"/>
                    <a:gd name="connsiteY45" fmla="*/ 70862 h 144278"/>
                    <a:gd name="connsiteX46" fmla="*/ 14309 w 141079"/>
                    <a:gd name="connsiteY46" fmla="*/ 70862 h 144278"/>
                    <a:gd name="connsiteX47" fmla="*/ 25810 w 141079"/>
                    <a:gd name="connsiteY47" fmla="*/ 12768 h 144278"/>
                    <a:gd name="connsiteX48" fmla="*/ 98656 w 141079"/>
                    <a:gd name="connsiteY48" fmla="*/ 70224 h 144278"/>
                    <a:gd name="connsiteX49" fmla="*/ 110796 w 141079"/>
                    <a:gd name="connsiteY49" fmla="*/ 12130 h 144278"/>
                    <a:gd name="connsiteX50" fmla="*/ 114631 w 141079"/>
                    <a:gd name="connsiteY50" fmla="*/ 12130 h 144278"/>
                    <a:gd name="connsiteX51" fmla="*/ 126771 w 141079"/>
                    <a:gd name="connsiteY51" fmla="*/ 70224 h 144278"/>
                    <a:gd name="connsiteX52" fmla="*/ 98656 w 141079"/>
                    <a:gd name="connsiteY52" fmla="*/ 70224 h 144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41079" h="144278">
                      <a:moveTo>
                        <a:pt x="119743" y="0"/>
                      </a:moveTo>
                      <a:lnTo>
                        <a:pt x="105685" y="0"/>
                      </a:lnTo>
                      <a:cubicBezTo>
                        <a:pt x="105046" y="0"/>
                        <a:pt x="103768" y="0"/>
                        <a:pt x="103128" y="638"/>
                      </a:cubicBezTo>
                      <a:lnTo>
                        <a:pt x="37951" y="638"/>
                      </a:lnTo>
                      <a:cubicBezTo>
                        <a:pt x="37312" y="0"/>
                        <a:pt x="36034" y="0"/>
                        <a:pt x="35395" y="0"/>
                      </a:cubicBezTo>
                      <a:lnTo>
                        <a:pt x="21337" y="0"/>
                      </a:lnTo>
                      <a:cubicBezTo>
                        <a:pt x="18142" y="0"/>
                        <a:pt x="15587" y="1915"/>
                        <a:pt x="14947" y="5107"/>
                      </a:cubicBezTo>
                      <a:lnTo>
                        <a:pt x="251" y="75969"/>
                      </a:lnTo>
                      <a:cubicBezTo>
                        <a:pt x="-388" y="77885"/>
                        <a:pt x="251" y="79800"/>
                        <a:pt x="1529" y="81077"/>
                      </a:cubicBezTo>
                      <a:cubicBezTo>
                        <a:pt x="2807" y="82353"/>
                        <a:pt x="4724" y="83630"/>
                        <a:pt x="6641" y="83630"/>
                      </a:cubicBezTo>
                      <a:lnTo>
                        <a:pt x="7279" y="83630"/>
                      </a:lnTo>
                      <a:lnTo>
                        <a:pt x="7279" y="137894"/>
                      </a:lnTo>
                      <a:cubicBezTo>
                        <a:pt x="7279" y="141724"/>
                        <a:pt x="9836" y="144278"/>
                        <a:pt x="13669" y="144278"/>
                      </a:cubicBezTo>
                      <a:cubicBezTo>
                        <a:pt x="17504" y="144278"/>
                        <a:pt x="20059" y="141724"/>
                        <a:pt x="20059" y="137894"/>
                      </a:cubicBezTo>
                      <a:lnTo>
                        <a:pt x="20059" y="82992"/>
                      </a:lnTo>
                      <a:lnTo>
                        <a:pt x="36034" y="82992"/>
                      </a:lnTo>
                      <a:lnTo>
                        <a:pt x="36034" y="137256"/>
                      </a:lnTo>
                      <a:cubicBezTo>
                        <a:pt x="36034" y="141086"/>
                        <a:pt x="38590" y="143640"/>
                        <a:pt x="42424" y="143640"/>
                      </a:cubicBezTo>
                      <a:cubicBezTo>
                        <a:pt x="46258" y="143640"/>
                        <a:pt x="48814" y="141086"/>
                        <a:pt x="48814" y="137256"/>
                      </a:cubicBezTo>
                      <a:lnTo>
                        <a:pt x="48814" y="82992"/>
                      </a:lnTo>
                      <a:lnTo>
                        <a:pt x="49453" y="82992"/>
                      </a:lnTo>
                      <a:cubicBezTo>
                        <a:pt x="51370" y="82992"/>
                        <a:pt x="53287" y="82353"/>
                        <a:pt x="54565" y="80438"/>
                      </a:cubicBezTo>
                      <a:cubicBezTo>
                        <a:pt x="55843" y="79161"/>
                        <a:pt x="56482" y="77246"/>
                        <a:pt x="55843" y="75331"/>
                      </a:cubicBezTo>
                      <a:lnTo>
                        <a:pt x="43063" y="12768"/>
                      </a:lnTo>
                      <a:lnTo>
                        <a:pt x="98017" y="12768"/>
                      </a:lnTo>
                      <a:lnTo>
                        <a:pt x="85237" y="75331"/>
                      </a:lnTo>
                      <a:cubicBezTo>
                        <a:pt x="84598" y="77246"/>
                        <a:pt x="85237" y="79161"/>
                        <a:pt x="86515" y="80438"/>
                      </a:cubicBezTo>
                      <a:cubicBezTo>
                        <a:pt x="87793" y="81715"/>
                        <a:pt x="89710" y="82992"/>
                        <a:pt x="91627" y="82992"/>
                      </a:cubicBezTo>
                      <a:lnTo>
                        <a:pt x="92266" y="82992"/>
                      </a:lnTo>
                      <a:lnTo>
                        <a:pt x="92266" y="137256"/>
                      </a:lnTo>
                      <a:cubicBezTo>
                        <a:pt x="92266" y="141086"/>
                        <a:pt x="94822" y="143640"/>
                        <a:pt x="98656" y="143640"/>
                      </a:cubicBezTo>
                      <a:cubicBezTo>
                        <a:pt x="102490" y="143640"/>
                        <a:pt x="105046" y="141086"/>
                        <a:pt x="105046" y="137256"/>
                      </a:cubicBezTo>
                      <a:lnTo>
                        <a:pt x="105046" y="82992"/>
                      </a:lnTo>
                      <a:lnTo>
                        <a:pt x="121021" y="82992"/>
                      </a:lnTo>
                      <a:lnTo>
                        <a:pt x="121021" y="137256"/>
                      </a:lnTo>
                      <a:cubicBezTo>
                        <a:pt x="121021" y="141086"/>
                        <a:pt x="123576" y="143640"/>
                        <a:pt x="127411" y="143640"/>
                      </a:cubicBezTo>
                      <a:cubicBezTo>
                        <a:pt x="131244" y="143640"/>
                        <a:pt x="133800" y="141086"/>
                        <a:pt x="133800" y="137256"/>
                      </a:cubicBezTo>
                      <a:lnTo>
                        <a:pt x="133800" y="82992"/>
                      </a:lnTo>
                      <a:lnTo>
                        <a:pt x="134439" y="82992"/>
                      </a:lnTo>
                      <a:cubicBezTo>
                        <a:pt x="136356" y="82992"/>
                        <a:pt x="138273" y="82353"/>
                        <a:pt x="139551" y="80438"/>
                      </a:cubicBezTo>
                      <a:cubicBezTo>
                        <a:pt x="140829" y="79161"/>
                        <a:pt x="141468" y="77246"/>
                        <a:pt x="140829" y="75331"/>
                      </a:cubicBezTo>
                      <a:lnTo>
                        <a:pt x="126132" y="4469"/>
                      </a:lnTo>
                      <a:cubicBezTo>
                        <a:pt x="125493" y="1915"/>
                        <a:pt x="122298" y="0"/>
                        <a:pt x="119743" y="0"/>
                      </a:cubicBezTo>
                      <a:close/>
                      <a:moveTo>
                        <a:pt x="25810" y="12768"/>
                      </a:moveTo>
                      <a:lnTo>
                        <a:pt x="29644" y="12768"/>
                      </a:lnTo>
                      <a:lnTo>
                        <a:pt x="41785" y="70862"/>
                      </a:lnTo>
                      <a:lnTo>
                        <a:pt x="14309" y="70862"/>
                      </a:lnTo>
                      <a:lnTo>
                        <a:pt x="25810" y="12768"/>
                      </a:lnTo>
                      <a:close/>
                      <a:moveTo>
                        <a:pt x="98656" y="70224"/>
                      </a:moveTo>
                      <a:lnTo>
                        <a:pt x="110796" y="12130"/>
                      </a:lnTo>
                      <a:lnTo>
                        <a:pt x="114631" y="12130"/>
                      </a:lnTo>
                      <a:lnTo>
                        <a:pt x="126771" y="70224"/>
                      </a:lnTo>
                      <a:lnTo>
                        <a:pt x="98656" y="70224"/>
                      </a:lnTo>
                      <a:close/>
                    </a:path>
                  </a:pathLst>
                </a:custGeom>
                <a:grpFill/>
                <a:ln w="6390" cap="flat">
                  <a:noFill/>
                  <a:prstDash val="solid"/>
                  <a:miter/>
                </a:ln>
              </p:spPr>
              <p:txBody>
                <a:bodyPr rtlCol="0" anchor="ctr"/>
                <a:lstStyle/>
                <a:p>
                  <a:pPr defTabSz="612305"/>
                  <a:endPar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grpSp>
          <p:nvGrpSpPr>
            <p:cNvPr id="131" name="Group 130">
              <a:extLst>
                <a:ext uri="{FF2B5EF4-FFF2-40B4-BE49-F238E27FC236}">
                  <a16:creationId xmlns:a16="http://schemas.microsoft.com/office/drawing/2014/main" id="{4FF684C1-091B-48EA-8A4B-494FAB770B61}"/>
                </a:ext>
              </a:extLst>
            </p:cNvPr>
            <p:cNvGrpSpPr/>
            <p:nvPr/>
          </p:nvGrpSpPr>
          <p:grpSpPr>
            <a:xfrm>
              <a:off x="9706070" y="8305521"/>
              <a:ext cx="640080" cy="640080"/>
              <a:chOff x="9385304" y="8481406"/>
              <a:chExt cx="640080" cy="640080"/>
            </a:xfrm>
          </p:grpSpPr>
          <p:sp>
            <p:nvSpPr>
              <p:cNvPr id="132" name="Oval 131">
                <a:extLst>
                  <a:ext uri="{FF2B5EF4-FFF2-40B4-BE49-F238E27FC236}">
                    <a16:creationId xmlns:a16="http://schemas.microsoft.com/office/drawing/2014/main" id="{6CF95AF8-E3BD-43E5-A992-B91B3EA4D37C}"/>
                  </a:ext>
                </a:extLst>
              </p:cNvPr>
              <p:cNvSpPr>
                <a:spLocks noChangeAspect="1"/>
              </p:cNvSpPr>
              <p:nvPr/>
            </p:nvSpPr>
            <p:spPr bwMode="gray">
              <a:xfrm>
                <a:off x="9385304" y="8481406"/>
                <a:ext cx="640080" cy="640080"/>
              </a:xfrm>
              <a:prstGeom prst="ellipse">
                <a:avLst/>
              </a:prstGeom>
              <a:solidFill>
                <a:srgbClr val="00A3E0"/>
              </a:solidFill>
              <a:ln w="9525" algn="ctr">
                <a:noFill/>
                <a:miter lim="800000"/>
                <a:headEnd/>
                <a:tailEnd/>
              </a:ln>
            </p:spPr>
            <p:txBody>
              <a:bodyPr wrap="none" lIns="41672" tIns="41672" rIns="41672" bIns="41672" rtlCol="0" anchor="ctr"/>
              <a:lstStyle/>
              <a:p>
                <a:pPr algn="ctr" defTabSz="428625">
                  <a:lnSpc>
                    <a:spcPct val="106000"/>
                  </a:lnSpc>
                  <a:defRPr/>
                </a:pPr>
                <a:endParaRPr lang="en-GB" sz="1000" b="1" kern="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33" name="Graphic 4">
                <a:extLst>
                  <a:ext uri="{FF2B5EF4-FFF2-40B4-BE49-F238E27FC236}">
                    <a16:creationId xmlns:a16="http://schemas.microsoft.com/office/drawing/2014/main" id="{5989C48E-664D-4061-B667-7322D61E72EB}"/>
                  </a:ext>
                </a:extLst>
              </p:cNvPr>
              <p:cNvGrpSpPr>
                <a:grpSpLocks noChangeAspect="1"/>
              </p:cNvGrpSpPr>
              <p:nvPr/>
            </p:nvGrpSpPr>
            <p:grpSpPr>
              <a:xfrm>
                <a:off x="9518422" y="8572846"/>
                <a:ext cx="373845" cy="457200"/>
                <a:chOff x="3696457" y="4376382"/>
                <a:chExt cx="184790" cy="225992"/>
              </a:xfrm>
              <a:solidFill>
                <a:schemeClr val="bg1"/>
              </a:solidFill>
            </p:grpSpPr>
            <p:sp>
              <p:nvSpPr>
                <p:cNvPr id="134" name="Graphic 4">
                  <a:extLst>
                    <a:ext uri="{FF2B5EF4-FFF2-40B4-BE49-F238E27FC236}">
                      <a16:creationId xmlns:a16="http://schemas.microsoft.com/office/drawing/2014/main" id="{634D9B08-A08C-45F2-8415-7D9BC6C0B83C}"/>
                    </a:ext>
                  </a:extLst>
                </p:cNvPr>
                <p:cNvSpPr/>
                <p:nvPr/>
              </p:nvSpPr>
              <p:spPr>
                <a:xfrm>
                  <a:off x="3706163" y="4378297"/>
                  <a:ext cx="42173" cy="42134"/>
                </a:xfrm>
                <a:custGeom>
                  <a:avLst/>
                  <a:gdLst>
                    <a:gd name="connsiteX0" fmla="*/ 21087 w 42173"/>
                    <a:gd name="connsiteY0" fmla="*/ 42134 h 42134"/>
                    <a:gd name="connsiteX1" fmla="*/ 42173 w 42173"/>
                    <a:gd name="connsiteY1" fmla="*/ 21067 h 42134"/>
                    <a:gd name="connsiteX2" fmla="*/ 21087 w 42173"/>
                    <a:gd name="connsiteY2" fmla="*/ 0 h 42134"/>
                    <a:gd name="connsiteX3" fmla="*/ 0 w 42173"/>
                    <a:gd name="connsiteY3" fmla="*/ 21067 h 42134"/>
                    <a:gd name="connsiteX4" fmla="*/ 21087 w 42173"/>
                    <a:gd name="connsiteY4" fmla="*/ 42134 h 42134"/>
                    <a:gd name="connsiteX5" fmla="*/ 21087 w 42173"/>
                    <a:gd name="connsiteY5" fmla="*/ 42134 h 42134"/>
                    <a:gd name="connsiteX6" fmla="*/ 21087 w 42173"/>
                    <a:gd name="connsiteY6" fmla="*/ 12768 h 42134"/>
                    <a:gd name="connsiteX7" fmla="*/ 29394 w 42173"/>
                    <a:gd name="connsiteY7" fmla="*/ 21067 h 42134"/>
                    <a:gd name="connsiteX8" fmla="*/ 21087 w 42173"/>
                    <a:gd name="connsiteY8" fmla="*/ 29366 h 42134"/>
                    <a:gd name="connsiteX9" fmla="*/ 12780 w 42173"/>
                    <a:gd name="connsiteY9" fmla="*/ 21067 h 42134"/>
                    <a:gd name="connsiteX10" fmla="*/ 21087 w 42173"/>
                    <a:gd name="connsiteY10" fmla="*/ 12768 h 42134"/>
                    <a:gd name="connsiteX11" fmla="*/ 21087 w 42173"/>
                    <a:gd name="connsiteY11" fmla="*/ 12768 h 42134"/>
                    <a:gd name="connsiteX12" fmla="*/ 21087 w 42173"/>
                    <a:gd name="connsiteY12" fmla="*/ 12768 h 4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173" h="42134">
                      <a:moveTo>
                        <a:pt x="21087" y="42134"/>
                      </a:moveTo>
                      <a:cubicBezTo>
                        <a:pt x="32589" y="42134"/>
                        <a:pt x="42173" y="32558"/>
                        <a:pt x="42173" y="21067"/>
                      </a:cubicBezTo>
                      <a:cubicBezTo>
                        <a:pt x="42173" y="9576"/>
                        <a:pt x="32589" y="0"/>
                        <a:pt x="21087" y="0"/>
                      </a:cubicBezTo>
                      <a:cubicBezTo>
                        <a:pt x="9585" y="0"/>
                        <a:pt x="0" y="9576"/>
                        <a:pt x="0" y="21067"/>
                      </a:cubicBezTo>
                      <a:cubicBezTo>
                        <a:pt x="0" y="32558"/>
                        <a:pt x="9585" y="42134"/>
                        <a:pt x="21087" y="42134"/>
                      </a:cubicBezTo>
                      <a:cubicBezTo>
                        <a:pt x="21087" y="42134"/>
                        <a:pt x="21087" y="42134"/>
                        <a:pt x="21087" y="42134"/>
                      </a:cubicBezTo>
                      <a:close/>
                      <a:moveTo>
                        <a:pt x="21087" y="12768"/>
                      </a:moveTo>
                      <a:cubicBezTo>
                        <a:pt x="25560" y="12768"/>
                        <a:pt x="29394" y="16598"/>
                        <a:pt x="29394" y="21067"/>
                      </a:cubicBezTo>
                      <a:cubicBezTo>
                        <a:pt x="29394" y="25536"/>
                        <a:pt x="25560" y="29366"/>
                        <a:pt x="21087" y="29366"/>
                      </a:cubicBezTo>
                      <a:cubicBezTo>
                        <a:pt x="16614" y="29366"/>
                        <a:pt x="12780" y="25536"/>
                        <a:pt x="12780" y="21067"/>
                      </a:cubicBezTo>
                      <a:cubicBezTo>
                        <a:pt x="12780" y="16598"/>
                        <a:pt x="16614" y="12768"/>
                        <a:pt x="21087" y="12768"/>
                      </a:cubicBezTo>
                      <a:cubicBezTo>
                        <a:pt x="21087" y="12768"/>
                        <a:pt x="21087" y="12768"/>
                        <a:pt x="21087" y="12768"/>
                      </a:cubicBezTo>
                      <a:lnTo>
                        <a:pt x="21087" y="12768"/>
                      </a:lnTo>
                      <a:close/>
                    </a:path>
                  </a:pathLst>
                </a:custGeom>
                <a:grpFill/>
                <a:ln w="6390" cap="flat">
                  <a:noFill/>
                  <a:prstDash val="solid"/>
                  <a:miter/>
                </a:ln>
              </p:spPr>
              <p:txBody>
                <a:bodyPr rtlCol="0" anchor="ctr"/>
                <a:lstStyle/>
                <a:p>
                  <a:pPr defTabSz="612305"/>
                  <a:endPar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5" name="Graphic 4">
                  <a:extLst>
                    <a:ext uri="{FF2B5EF4-FFF2-40B4-BE49-F238E27FC236}">
                      <a16:creationId xmlns:a16="http://schemas.microsoft.com/office/drawing/2014/main" id="{AF6A1E3B-8640-4F1B-97BF-75C14CF90C2F}"/>
                    </a:ext>
                  </a:extLst>
                </p:cNvPr>
                <p:cNvSpPr/>
                <p:nvPr/>
              </p:nvSpPr>
              <p:spPr>
                <a:xfrm>
                  <a:off x="3696457" y="4440222"/>
                  <a:ext cx="62993" cy="162152"/>
                </a:xfrm>
                <a:custGeom>
                  <a:avLst/>
                  <a:gdLst>
                    <a:gd name="connsiteX0" fmla="*/ 39100 w 62993"/>
                    <a:gd name="connsiteY0" fmla="*/ 0 h 162152"/>
                    <a:gd name="connsiteX1" fmla="*/ 22486 w 62993"/>
                    <a:gd name="connsiteY1" fmla="*/ 0 h 162152"/>
                    <a:gd name="connsiteX2" fmla="*/ 16096 w 62993"/>
                    <a:gd name="connsiteY2" fmla="*/ 5107 h 162152"/>
                    <a:gd name="connsiteX3" fmla="*/ 121 w 62993"/>
                    <a:gd name="connsiteY3" fmla="*/ 85545 h 162152"/>
                    <a:gd name="connsiteX4" fmla="*/ 5233 w 62993"/>
                    <a:gd name="connsiteY4" fmla="*/ 93206 h 162152"/>
                    <a:gd name="connsiteX5" fmla="*/ 6511 w 62993"/>
                    <a:gd name="connsiteY5" fmla="*/ 93206 h 162152"/>
                    <a:gd name="connsiteX6" fmla="*/ 8428 w 62993"/>
                    <a:gd name="connsiteY6" fmla="*/ 93206 h 162152"/>
                    <a:gd name="connsiteX7" fmla="*/ 8428 w 62993"/>
                    <a:gd name="connsiteY7" fmla="*/ 155769 h 162152"/>
                    <a:gd name="connsiteX8" fmla="*/ 14818 w 62993"/>
                    <a:gd name="connsiteY8" fmla="*/ 162153 h 162152"/>
                    <a:gd name="connsiteX9" fmla="*/ 21208 w 62993"/>
                    <a:gd name="connsiteY9" fmla="*/ 155769 h 162152"/>
                    <a:gd name="connsiteX10" fmla="*/ 21208 w 62993"/>
                    <a:gd name="connsiteY10" fmla="*/ 93206 h 162152"/>
                    <a:gd name="connsiteX11" fmla="*/ 41656 w 62993"/>
                    <a:gd name="connsiteY11" fmla="*/ 93206 h 162152"/>
                    <a:gd name="connsiteX12" fmla="*/ 41656 w 62993"/>
                    <a:gd name="connsiteY12" fmla="*/ 155769 h 162152"/>
                    <a:gd name="connsiteX13" fmla="*/ 48046 w 62993"/>
                    <a:gd name="connsiteY13" fmla="*/ 162153 h 162152"/>
                    <a:gd name="connsiteX14" fmla="*/ 54436 w 62993"/>
                    <a:gd name="connsiteY14" fmla="*/ 155769 h 162152"/>
                    <a:gd name="connsiteX15" fmla="*/ 54436 w 62993"/>
                    <a:gd name="connsiteY15" fmla="*/ 93206 h 162152"/>
                    <a:gd name="connsiteX16" fmla="*/ 56352 w 62993"/>
                    <a:gd name="connsiteY16" fmla="*/ 93206 h 162152"/>
                    <a:gd name="connsiteX17" fmla="*/ 61464 w 62993"/>
                    <a:gd name="connsiteY17" fmla="*/ 90652 h 162152"/>
                    <a:gd name="connsiteX18" fmla="*/ 62742 w 62993"/>
                    <a:gd name="connsiteY18" fmla="*/ 85545 h 162152"/>
                    <a:gd name="connsiteX19" fmla="*/ 46129 w 62993"/>
                    <a:gd name="connsiteY19" fmla="*/ 5107 h 162152"/>
                    <a:gd name="connsiteX20" fmla="*/ 39100 w 62993"/>
                    <a:gd name="connsiteY20" fmla="*/ 0 h 162152"/>
                    <a:gd name="connsiteX21" fmla="*/ 14179 w 62993"/>
                    <a:gd name="connsiteY21" fmla="*/ 80438 h 162152"/>
                    <a:gd name="connsiteX22" fmla="*/ 28237 w 62993"/>
                    <a:gd name="connsiteY22" fmla="*/ 12768 h 162152"/>
                    <a:gd name="connsiteX23" fmla="*/ 33988 w 62993"/>
                    <a:gd name="connsiteY23" fmla="*/ 12768 h 162152"/>
                    <a:gd name="connsiteX24" fmla="*/ 48046 w 62993"/>
                    <a:gd name="connsiteY24" fmla="*/ 80438 h 162152"/>
                    <a:gd name="connsiteX25" fmla="*/ 14179 w 62993"/>
                    <a:gd name="connsiteY25" fmla="*/ 80438 h 16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993" h="162152">
                      <a:moveTo>
                        <a:pt x="39100" y="0"/>
                      </a:moveTo>
                      <a:lnTo>
                        <a:pt x="22486" y="0"/>
                      </a:lnTo>
                      <a:cubicBezTo>
                        <a:pt x="19291" y="0"/>
                        <a:pt x="16735" y="1915"/>
                        <a:pt x="16096" y="5107"/>
                      </a:cubicBezTo>
                      <a:lnTo>
                        <a:pt x="121" y="85545"/>
                      </a:lnTo>
                      <a:cubicBezTo>
                        <a:pt x="-518" y="88737"/>
                        <a:pt x="1399" y="92568"/>
                        <a:pt x="5233" y="93206"/>
                      </a:cubicBezTo>
                      <a:cubicBezTo>
                        <a:pt x="5872" y="93206"/>
                        <a:pt x="5872" y="93206"/>
                        <a:pt x="6511" y="93206"/>
                      </a:cubicBezTo>
                      <a:lnTo>
                        <a:pt x="8428" y="93206"/>
                      </a:lnTo>
                      <a:lnTo>
                        <a:pt x="8428" y="155769"/>
                      </a:lnTo>
                      <a:cubicBezTo>
                        <a:pt x="8428" y="159600"/>
                        <a:pt x="10984" y="162153"/>
                        <a:pt x="14818" y="162153"/>
                      </a:cubicBezTo>
                      <a:cubicBezTo>
                        <a:pt x="18652" y="162153"/>
                        <a:pt x="21208" y="159600"/>
                        <a:pt x="21208" y="155769"/>
                      </a:cubicBezTo>
                      <a:lnTo>
                        <a:pt x="21208" y="93206"/>
                      </a:lnTo>
                      <a:lnTo>
                        <a:pt x="41656" y="93206"/>
                      </a:lnTo>
                      <a:lnTo>
                        <a:pt x="41656" y="155769"/>
                      </a:lnTo>
                      <a:cubicBezTo>
                        <a:pt x="41656" y="159600"/>
                        <a:pt x="44212" y="162153"/>
                        <a:pt x="48046" y="162153"/>
                      </a:cubicBezTo>
                      <a:cubicBezTo>
                        <a:pt x="51879" y="162153"/>
                        <a:pt x="54436" y="159600"/>
                        <a:pt x="54436" y="155769"/>
                      </a:cubicBezTo>
                      <a:lnTo>
                        <a:pt x="54436" y="93206"/>
                      </a:lnTo>
                      <a:lnTo>
                        <a:pt x="56352" y="93206"/>
                      </a:lnTo>
                      <a:cubicBezTo>
                        <a:pt x="58269" y="93206"/>
                        <a:pt x="60187" y="92568"/>
                        <a:pt x="61464" y="90652"/>
                      </a:cubicBezTo>
                      <a:cubicBezTo>
                        <a:pt x="62742" y="89376"/>
                        <a:pt x="63382" y="87460"/>
                        <a:pt x="62742" y="85545"/>
                      </a:cubicBezTo>
                      <a:lnTo>
                        <a:pt x="46129" y="5107"/>
                      </a:lnTo>
                      <a:cubicBezTo>
                        <a:pt x="44851" y="1915"/>
                        <a:pt x="42294" y="0"/>
                        <a:pt x="39100" y="0"/>
                      </a:cubicBezTo>
                      <a:close/>
                      <a:moveTo>
                        <a:pt x="14179" y="80438"/>
                      </a:moveTo>
                      <a:lnTo>
                        <a:pt x="28237" y="12768"/>
                      </a:lnTo>
                      <a:lnTo>
                        <a:pt x="33988" y="12768"/>
                      </a:lnTo>
                      <a:lnTo>
                        <a:pt x="48046" y="80438"/>
                      </a:lnTo>
                      <a:lnTo>
                        <a:pt x="14179" y="80438"/>
                      </a:lnTo>
                      <a:close/>
                    </a:path>
                  </a:pathLst>
                </a:custGeom>
                <a:grpFill/>
                <a:ln w="6390" cap="flat">
                  <a:noFill/>
                  <a:prstDash val="solid"/>
                  <a:miter/>
                </a:ln>
              </p:spPr>
              <p:txBody>
                <a:bodyPr rtlCol="0" anchor="ctr"/>
                <a:lstStyle/>
                <a:p>
                  <a:pPr defTabSz="612305"/>
                  <a:endPar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6" name="Graphic 4">
                  <a:extLst>
                    <a:ext uri="{FF2B5EF4-FFF2-40B4-BE49-F238E27FC236}">
                      <a16:creationId xmlns:a16="http://schemas.microsoft.com/office/drawing/2014/main" id="{7A268A59-8BE7-4238-9C33-FE1BAB83343A}"/>
                    </a:ext>
                  </a:extLst>
                </p:cNvPr>
                <p:cNvSpPr/>
                <p:nvPr/>
              </p:nvSpPr>
              <p:spPr>
                <a:xfrm>
                  <a:off x="3780286" y="4376382"/>
                  <a:ext cx="100961" cy="101505"/>
                </a:xfrm>
                <a:custGeom>
                  <a:avLst/>
                  <a:gdLst>
                    <a:gd name="connsiteX0" fmla="*/ 94571 w 100961"/>
                    <a:gd name="connsiteY0" fmla="*/ 44049 h 101505"/>
                    <a:gd name="connsiteX1" fmla="*/ 56871 w 100961"/>
                    <a:gd name="connsiteY1" fmla="*/ 44049 h 101505"/>
                    <a:gd name="connsiteX2" fmla="*/ 56871 w 100961"/>
                    <a:gd name="connsiteY2" fmla="*/ 6384 h 101505"/>
                    <a:gd name="connsiteX3" fmla="*/ 50481 w 100961"/>
                    <a:gd name="connsiteY3" fmla="*/ 0 h 101505"/>
                    <a:gd name="connsiteX4" fmla="*/ 44091 w 100961"/>
                    <a:gd name="connsiteY4" fmla="*/ 6384 h 101505"/>
                    <a:gd name="connsiteX5" fmla="*/ 44091 w 100961"/>
                    <a:gd name="connsiteY5" fmla="*/ 44049 h 101505"/>
                    <a:gd name="connsiteX6" fmla="*/ 6390 w 100961"/>
                    <a:gd name="connsiteY6" fmla="*/ 44049 h 101505"/>
                    <a:gd name="connsiteX7" fmla="*/ 0 w 100961"/>
                    <a:gd name="connsiteY7" fmla="*/ 50433 h 101505"/>
                    <a:gd name="connsiteX8" fmla="*/ 6390 w 100961"/>
                    <a:gd name="connsiteY8" fmla="*/ 56817 h 101505"/>
                    <a:gd name="connsiteX9" fmla="*/ 44091 w 100961"/>
                    <a:gd name="connsiteY9" fmla="*/ 56817 h 101505"/>
                    <a:gd name="connsiteX10" fmla="*/ 44091 w 100961"/>
                    <a:gd name="connsiteY10" fmla="*/ 95121 h 101505"/>
                    <a:gd name="connsiteX11" fmla="*/ 50481 w 100961"/>
                    <a:gd name="connsiteY11" fmla="*/ 101505 h 101505"/>
                    <a:gd name="connsiteX12" fmla="*/ 56871 w 100961"/>
                    <a:gd name="connsiteY12" fmla="*/ 95121 h 101505"/>
                    <a:gd name="connsiteX13" fmla="*/ 56871 w 100961"/>
                    <a:gd name="connsiteY13" fmla="*/ 56817 h 101505"/>
                    <a:gd name="connsiteX14" fmla="*/ 94571 w 100961"/>
                    <a:gd name="connsiteY14" fmla="*/ 56817 h 101505"/>
                    <a:gd name="connsiteX15" fmla="*/ 100961 w 100961"/>
                    <a:gd name="connsiteY15" fmla="*/ 50433 h 101505"/>
                    <a:gd name="connsiteX16" fmla="*/ 94571 w 100961"/>
                    <a:gd name="connsiteY16" fmla="*/ 44049 h 101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961" h="101505">
                      <a:moveTo>
                        <a:pt x="94571" y="44049"/>
                      </a:moveTo>
                      <a:lnTo>
                        <a:pt x="56871" y="44049"/>
                      </a:lnTo>
                      <a:lnTo>
                        <a:pt x="56871" y="6384"/>
                      </a:lnTo>
                      <a:cubicBezTo>
                        <a:pt x="56871" y="2553"/>
                        <a:pt x="54314" y="0"/>
                        <a:pt x="50481" y="0"/>
                      </a:cubicBezTo>
                      <a:cubicBezTo>
                        <a:pt x="46647" y="0"/>
                        <a:pt x="44091" y="2553"/>
                        <a:pt x="44091" y="6384"/>
                      </a:cubicBezTo>
                      <a:lnTo>
                        <a:pt x="44091" y="44049"/>
                      </a:lnTo>
                      <a:lnTo>
                        <a:pt x="6390" y="44049"/>
                      </a:lnTo>
                      <a:cubicBezTo>
                        <a:pt x="2556" y="44049"/>
                        <a:pt x="0" y="46603"/>
                        <a:pt x="0" y="50433"/>
                      </a:cubicBezTo>
                      <a:cubicBezTo>
                        <a:pt x="0" y="54264"/>
                        <a:pt x="2556" y="56817"/>
                        <a:pt x="6390" y="56817"/>
                      </a:cubicBezTo>
                      <a:lnTo>
                        <a:pt x="44091" y="56817"/>
                      </a:lnTo>
                      <a:lnTo>
                        <a:pt x="44091" y="95121"/>
                      </a:lnTo>
                      <a:cubicBezTo>
                        <a:pt x="44091" y="98952"/>
                        <a:pt x="46647" y="101505"/>
                        <a:pt x="50481" y="101505"/>
                      </a:cubicBezTo>
                      <a:cubicBezTo>
                        <a:pt x="54314" y="101505"/>
                        <a:pt x="56871" y="98952"/>
                        <a:pt x="56871" y="95121"/>
                      </a:cubicBezTo>
                      <a:lnTo>
                        <a:pt x="56871" y="56817"/>
                      </a:lnTo>
                      <a:lnTo>
                        <a:pt x="94571" y="56817"/>
                      </a:lnTo>
                      <a:cubicBezTo>
                        <a:pt x="98405" y="56817"/>
                        <a:pt x="100961" y="54264"/>
                        <a:pt x="100961" y="50433"/>
                      </a:cubicBezTo>
                      <a:cubicBezTo>
                        <a:pt x="100961" y="46603"/>
                        <a:pt x="98405" y="44049"/>
                        <a:pt x="94571" y="44049"/>
                      </a:cubicBezTo>
                      <a:close/>
                    </a:path>
                  </a:pathLst>
                </a:custGeom>
                <a:grpFill/>
                <a:ln w="6390" cap="flat">
                  <a:noFill/>
                  <a:prstDash val="solid"/>
                  <a:miter/>
                </a:ln>
              </p:spPr>
              <p:txBody>
                <a:bodyPr rtlCol="0" anchor="ctr"/>
                <a:lstStyle/>
                <a:p>
                  <a:pPr defTabSz="612305"/>
                  <a:endPar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grpSp>
      </p:grpSp>
      <p:sp>
        <p:nvSpPr>
          <p:cNvPr id="127" name="Title 1">
            <a:extLst>
              <a:ext uri="{FF2B5EF4-FFF2-40B4-BE49-F238E27FC236}">
                <a16:creationId xmlns:a16="http://schemas.microsoft.com/office/drawing/2014/main" id="{603A5BB2-CE79-4741-BA34-DB6EB0E2072C}"/>
              </a:ext>
            </a:extLst>
          </p:cNvPr>
          <p:cNvSpPr txBox="1">
            <a:spLocks/>
          </p:cNvSpPr>
          <p:nvPr/>
        </p:nvSpPr>
        <p:spPr>
          <a:xfrm>
            <a:off x="10332159" y="2919682"/>
            <a:ext cx="2181634" cy="324893"/>
          </a:xfrm>
          <a:prstGeom prst="rect">
            <a:avLst/>
          </a:prstGeom>
        </p:spPr>
        <p:txBody>
          <a:bodyPr vert="horz" wrap="square" lIns="0" tIns="0" rIns="0" bIns="0" rtlCol="0" anchor="b" anchorCtr="0">
            <a:noAutofit/>
          </a:bodyPr>
          <a:lstStyle>
            <a:lvl1pPr algn="l" defTabSz="1714500" rtl="0" eaLnBrk="1" latinLnBrk="0" hangingPunct="1">
              <a:lnSpc>
                <a:spcPct val="90000"/>
              </a:lnSpc>
              <a:spcBef>
                <a:spcPct val="0"/>
              </a:spcBef>
              <a:buNone/>
              <a:defRPr sz="8250" kern="1200">
                <a:solidFill>
                  <a:schemeClr val="tx1"/>
                </a:solidFill>
                <a:latin typeface="+mj-lt"/>
                <a:ea typeface="+mj-ea"/>
                <a:cs typeface="+mj-cs"/>
              </a:defRPr>
            </a:lvl1pPr>
          </a:lstStyle>
          <a:p>
            <a:pPr defTabSz="1071563"/>
            <a:r>
              <a:rPr lang="en-US" sz="500" spc="-13" dirty="0">
                <a:solidFill>
                  <a:prstClr val="black"/>
                </a:solidFill>
                <a:latin typeface="Calibri" panose="020F0502020204030204" pitchFamily="34" charset="0"/>
                <a:cs typeface="Calibri" panose="020F0502020204030204" pitchFamily="34" charset="0"/>
              </a:rPr>
              <a:t>Source: Deloitte’s study: 2021 Manufacturing </a:t>
            </a:r>
            <a:br>
              <a:rPr lang="en-US" sz="500" spc="-13" dirty="0">
                <a:solidFill>
                  <a:prstClr val="black"/>
                </a:solidFill>
                <a:latin typeface="Calibri" panose="020F0502020204030204" pitchFamily="34" charset="0"/>
                <a:cs typeface="Calibri" panose="020F0502020204030204" pitchFamily="34" charset="0"/>
              </a:rPr>
            </a:br>
            <a:r>
              <a:rPr lang="en-US" sz="500" spc="-13" dirty="0">
                <a:solidFill>
                  <a:prstClr val="black"/>
                </a:solidFill>
                <a:latin typeface="Calibri" panose="020F0502020204030204" pitchFamily="34" charset="0"/>
                <a:cs typeface="Calibri" panose="020F0502020204030204" pitchFamily="34" charset="0"/>
              </a:rPr>
              <a:t>Talent Study</a:t>
            </a:r>
          </a:p>
        </p:txBody>
      </p:sp>
      <p:sp>
        <p:nvSpPr>
          <p:cNvPr id="156" name="Title 1">
            <a:extLst>
              <a:ext uri="{FF2B5EF4-FFF2-40B4-BE49-F238E27FC236}">
                <a16:creationId xmlns:a16="http://schemas.microsoft.com/office/drawing/2014/main" id="{A90C1D03-C626-41E7-8C67-0300D1F2CD00}"/>
              </a:ext>
            </a:extLst>
          </p:cNvPr>
          <p:cNvSpPr txBox="1">
            <a:spLocks/>
          </p:cNvSpPr>
          <p:nvPr/>
        </p:nvSpPr>
        <p:spPr>
          <a:xfrm>
            <a:off x="5347614" y="1510010"/>
            <a:ext cx="2171192" cy="298313"/>
          </a:xfrm>
          <a:prstGeom prst="rect">
            <a:avLst/>
          </a:prstGeom>
        </p:spPr>
        <p:txBody>
          <a:bodyPr vert="horz" wrap="square" lIns="0" tIns="0" rIns="0" bIns="0" rtlCol="0" anchor="ctr">
            <a:noAutofit/>
          </a:bodyPr>
          <a:lstStyle>
            <a:lvl1pPr algn="l" defTabSz="1714500" rtl="0" eaLnBrk="1" latinLnBrk="0" hangingPunct="1">
              <a:lnSpc>
                <a:spcPct val="90000"/>
              </a:lnSpc>
              <a:spcBef>
                <a:spcPct val="0"/>
              </a:spcBef>
              <a:buNone/>
              <a:defRPr sz="8250" kern="1200">
                <a:solidFill>
                  <a:schemeClr val="tx1"/>
                </a:solidFill>
                <a:latin typeface="+mj-lt"/>
                <a:ea typeface="+mj-ea"/>
                <a:cs typeface="+mj-cs"/>
              </a:defRPr>
            </a:lvl1pPr>
          </a:lstStyle>
          <a:p>
            <a:pPr defTabSz="1071563">
              <a:lnSpc>
                <a:spcPct val="100000"/>
              </a:lnSpc>
            </a:pPr>
            <a:r>
              <a:rPr lang="en-US" sz="1400" b="1" dirty="0">
                <a:solidFill>
                  <a:srgbClr val="007CB0"/>
                </a:solidFill>
                <a:latin typeface="Open Sans" panose="020B0606030504020204" pitchFamily="34" charset="0"/>
                <a:ea typeface="Open Sans" panose="020B0606030504020204" pitchFamily="34" charset="0"/>
                <a:cs typeface="Open Sans" panose="020B0606030504020204" pitchFamily="34" charset="0"/>
              </a:rPr>
              <a:t>Formal mentorship and sponsorship is critical</a:t>
            </a:r>
          </a:p>
        </p:txBody>
      </p:sp>
      <p:sp>
        <p:nvSpPr>
          <p:cNvPr id="157" name="Title 2">
            <a:extLst>
              <a:ext uri="{FF2B5EF4-FFF2-40B4-BE49-F238E27FC236}">
                <a16:creationId xmlns:a16="http://schemas.microsoft.com/office/drawing/2014/main" id="{E0FD1B42-91EF-41DB-9B6B-C6244D3E44C0}"/>
              </a:ext>
            </a:extLst>
          </p:cNvPr>
          <p:cNvSpPr txBox="1">
            <a:spLocks/>
          </p:cNvSpPr>
          <p:nvPr/>
        </p:nvSpPr>
        <p:spPr bwMode="gray">
          <a:xfrm>
            <a:off x="422500" y="3544753"/>
            <a:ext cx="4973299" cy="1165765"/>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a:defRPr/>
            </a:pPr>
            <a:r>
              <a:rPr lang="en-US" sz="1400" b="1" dirty="0">
                <a:solidFill>
                  <a:prstClr val="black"/>
                </a:solidFill>
                <a:latin typeface="Open Sans" panose="020B0606030504020204" pitchFamily="34" charset="0"/>
                <a:ea typeface="Open Sans" panose="020B0606030504020204" pitchFamily="34" charset="0"/>
                <a:cs typeface="Open Sans" panose="020B0606030504020204" pitchFamily="34" charset="0"/>
              </a:rPr>
              <a:t>63% women find formal mentorship and sponsorship programs impactful in retaining employees, however only 31% manufacturers offer it in their talent programs</a:t>
            </a:r>
          </a:p>
        </p:txBody>
      </p:sp>
      <p:sp>
        <p:nvSpPr>
          <p:cNvPr id="158" name="Title 2">
            <a:extLst>
              <a:ext uri="{FF2B5EF4-FFF2-40B4-BE49-F238E27FC236}">
                <a16:creationId xmlns:a16="http://schemas.microsoft.com/office/drawing/2014/main" id="{E7EA8736-0DB7-4A2B-9113-D811BCBECABB}"/>
              </a:ext>
            </a:extLst>
          </p:cNvPr>
          <p:cNvSpPr txBox="1">
            <a:spLocks/>
          </p:cNvSpPr>
          <p:nvPr/>
        </p:nvSpPr>
        <p:spPr bwMode="gray">
          <a:xfrm>
            <a:off x="6641113" y="3527937"/>
            <a:ext cx="4973299" cy="1165765"/>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a:defRPr/>
            </a:pPr>
            <a:r>
              <a:rPr lang="en-US" sz="1400" b="1" dirty="0">
                <a:solidFill>
                  <a:prstClr val="black"/>
                </a:solidFill>
                <a:latin typeface="Open Sans" panose="020B0606030504020204" pitchFamily="34" charset="0"/>
                <a:ea typeface="Open Sans" panose="020B0606030504020204" pitchFamily="34" charset="0"/>
                <a:cs typeface="Open Sans" panose="020B0606030504020204" pitchFamily="34" charset="0"/>
              </a:rPr>
              <a:t>69% women find visibility of key leaders who serve as role models for employees are impactful in retaining, however only 28% manufacturers offer it in their talent programs</a:t>
            </a:r>
          </a:p>
        </p:txBody>
      </p:sp>
      <p:sp>
        <p:nvSpPr>
          <p:cNvPr id="159" name="Title 2">
            <a:extLst>
              <a:ext uri="{FF2B5EF4-FFF2-40B4-BE49-F238E27FC236}">
                <a16:creationId xmlns:a16="http://schemas.microsoft.com/office/drawing/2014/main" id="{C184ED2C-34EF-4F47-A537-2A550AA462A4}"/>
              </a:ext>
            </a:extLst>
          </p:cNvPr>
          <p:cNvSpPr txBox="1">
            <a:spLocks/>
          </p:cNvSpPr>
          <p:nvPr/>
        </p:nvSpPr>
        <p:spPr bwMode="gray">
          <a:xfrm>
            <a:off x="3345706" y="5236959"/>
            <a:ext cx="2487797" cy="509503"/>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algn="ctr">
              <a:defRPr/>
            </a:pPr>
            <a:r>
              <a:rPr lang="en-US" sz="1200" i="1" dirty="0">
                <a:solidFill>
                  <a:srgbClr val="046A38"/>
                </a:solidFill>
                <a:latin typeface="Open Sans" panose="020B0606030504020204" pitchFamily="34" charset="0"/>
                <a:ea typeface="Open Sans" panose="020B0606030504020204" pitchFamily="34" charset="0"/>
                <a:cs typeface="Open Sans" panose="020B0606030504020204" pitchFamily="34" charset="0"/>
              </a:rPr>
              <a:t>Share of women who believe these programs are most impactful at retaining employees</a:t>
            </a:r>
          </a:p>
        </p:txBody>
      </p:sp>
      <p:graphicFrame>
        <p:nvGraphicFramePr>
          <p:cNvPr id="160" name="Chart 159">
            <a:extLst>
              <a:ext uri="{FF2B5EF4-FFF2-40B4-BE49-F238E27FC236}">
                <a16:creationId xmlns:a16="http://schemas.microsoft.com/office/drawing/2014/main" id="{29F79277-B9D7-44B7-B2A6-4FE5A23E6515}"/>
              </a:ext>
            </a:extLst>
          </p:cNvPr>
          <p:cNvGraphicFramePr/>
          <p:nvPr>
            <p:extLst>
              <p:ext uri="{D42A27DB-BD31-4B8C-83A1-F6EECF244321}">
                <p14:modId xmlns:p14="http://schemas.microsoft.com/office/powerpoint/2010/main" val="4242725053"/>
              </p:ext>
            </p:extLst>
          </p:nvPr>
        </p:nvGraphicFramePr>
        <p:xfrm>
          <a:off x="293534" y="4146589"/>
          <a:ext cx="4973300" cy="2487469"/>
        </p:xfrm>
        <a:graphic>
          <a:graphicData uri="http://schemas.openxmlformats.org/drawingml/2006/chart">
            <c:chart xmlns:c="http://schemas.openxmlformats.org/drawingml/2006/chart" xmlns:r="http://schemas.openxmlformats.org/officeDocument/2006/relationships" r:id="rId4"/>
          </a:graphicData>
        </a:graphic>
      </p:graphicFrame>
      <p:sp>
        <p:nvSpPr>
          <p:cNvPr id="163" name="Title 2">
            <a:extLst>
              <a:ext uri="{FF2B5EF4-FFF2-40B4-BE49-F238E27FC236}">
                <a16:creationId xmlns:a16="http://schemas.microsoft.com/office/drawing/2014/main" id="{8A507AA8-377C-4A21-87A8-25BE5817A4F6}"/>
              </a:ext>
            </a:extLst>
          </p:cNvPr>
          <p:cNvSpPr txBox="1">
            <a:spLocks/>
          </p:cNvSpPr>
          <p:nvPr/>
        </p:nvSpPr>
        <p:spPr bwMode="gray">
          <a:xfrm>
            <a:off x="8637015" y="5723004"/>
            <a:ext cx="1983699" cy="509503"/>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algn="ctr">
              <a:defRPr/>
            </a:pPr>
            <a:r>
              <a:rPr lang="en-US" sz="1200" i="1" dirty="0">
                <a:solidFill>
                  <a:srgbClr val="86BC25"/>
                </a:solidFill>
                <a:latin typeface="Open Sans" panose="020B0606030504020204" pitchFamily="34" charset="0"/>
                <a:ea typeface="Open Sans" panose="020B0606030504020204" pitchFamily="34" charset="0"/>
                <a:cs typeface="Open Sans" panose="020B0606030504020204" pitchFamily="34" charset="0"/>
              </a:rPr>
              <a:t>Share of manufacturers who offer these programs</a:t>
            </a:r>
          </a:p>
        </p:txBody>
      </p:sp>
      <p:graphicFrame>
        <p:nvGraphicFramePr>
          <p:cNvPr id="164" name="Chart 163">
            <a:extLst>
              <a:ext uri="{FF2B5EF4-FFF2-40B4-BE49-F238E27FC236}">
                <a16:creationId xmlns:a16="http://schemas.microsoft.com/office/drawing/2014/main" id="{ED1B8F50-35BE-4EDC-BFA7-E4A64C62B3D1}"/>
              </a:ext>
            </a:extLst>
          </p:cNvPr>
          <p:cNvGraphicFramePr/>
          <p:nvPr>
            <p:extLst>
              <p:ext uri="{D42A27DB-BD31-4B8C-83A1-F6EECF244321}">
                <p14:modId xmlns:p14="http://schemas.microsoft.com/office/powerpoint/2010/main" val="2843308754"/>
              </p:ext>
            </p:extLst>
          </p:nvPr>
        </p:nvGraphicFramePr>
        <p:xfrm>
          <a:off x="6540259" y="4152122"/>
          <a:ext cx="4973300" cy="2487469"/>
        </p:xfrm>
        <a:graphic>
          <a:graphicData uri="http://schemas.openxmlformats.org/drawingml/2006/chart">
            <c:chart xmlns:c="http://schemas.openxmlformats.org/drawingml/2006/chart" xmlns:r="http://schemas.openxmlformats.org/officeDocument/2006/relationships" r:id="rId5"/>
          </a:graphicData>
        </a:graphic>
      </p:graphicFrame>
      <p:pic>
        <p:nvPicPr>
          <p:cNvPr id="165" name="Graphic 164" descr="Female Profile">
            <a:extLst>
              <a:ext uri="{FF2B5EF4-FFF2-40B4-BE49-F238E27FC236}">
                <a16:creationId xmlns:a16="http://schemas.microsoft.com/office/drawing/2014/main" id="{9729627E-FC99-490D-B546-C2B29F84B5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81397" y="5132453"/>
            <a:ext cx="548640" cy="548640"/>
          </a:xfrm>
          <a:prstGeom prst="rect">
            <a:avLst/>
          </a:prstGeom>
        </p:spPr>
      </p:pic>
      <p:sp>
        <p:nvSpPr>
          <p:cNvPr id="166" name="Freeform 570">
            <a:extLst>
              <a:ext uri="{FF2B5EF4-FFF2-40B4-BE49-F238E27FC236}">
                <a16:creationId xmlns:a16="http://schemas.microsoft.com/office/drawing/2014/main" id="{463AD5D3-BE7E-48D2-9673-D5894945BCD4}"/>
              </a:ext>
            </a:extLst>
          </p:cNvPr>
          <p:cNvSpPr>
            <a:spLocks noChangeAspect="1" noEditPoints="1"/>
          </p:cNvSpPr>
          <p:nvPr/>
        </p:nvSpPr>
        <p:spPr bwMode="auto">
          <a:xfrm>
            <a:off x="6673913" y="6328699"/>
            <a:ext cx="456124" cy="365760"/>
          </a:xfrm>
          <a:custGeom>
            <a:avLst/>
            <a:gdLst>
              <a:gd name="T0" fmla="*/ 288 w 320"/>
              <a:gd name="T1" fmla="*/ 9 h 256"/>
              <a:gd name="T2" fmla="*/ 277 w 320"/>
              <a:gd name="T3" fmla="*/ 0 h 256"/>
              <a:gd name="T4" fmla="*/ 224 w 320"/>
              <a:gd name="T5" fmla="*/ 0 h 256"/>
              <a:gd name="T6" fmla="*/ 213 w 320"/>
              <a:gd name="T7" fmla="*/ 10 h 256"/>
              <a:gd name="T8" fmla="*/ 201 w 320"/>
              <a:gd name="T9" fmla="*/ 146 h 256"/>
              <a:gd name="T10" fmla="*/ 112 w 320"/>
              <a:gd name="T11" fmla="*/ 87 h 256"/>
              <a:gd name="T12" fmla="*/ 101 w 320"/>
              <a:gd name="T13" fmla="*/ 87 h 256"/>
              <a:gd name="T14" fmla="*/ 96 w 320"/>
              <a:gd name="T15" fmla="*/ 96 h 256"/>
              <a:gd name="T16" fmla="*/ 96 w 320"/>
              <a:gd name="T17" fmla="*/ 140 h 256"/>
              <a:gd name="T18" fmla="*/ 16 w 320"/>
              <a:gd name="T19" fmla="*/ 87 h 256"/>
              <a:gd name="T20" fmla="*/ 5 w 320"/>
              <a:gd name="T21" fmla="*/ 87 h 256"/>
              <a:gd name="T22" fmla="*/ 0 w 320"/>
              <a:gd name="T23" fmla="*/ 96 h 256"/>
              <a:gd name="T24" fmla="*/ 0 w 320"/>
              <a:gd name="T25" fmla="*/ 245 h 256"/>
              <a:gd name="T26" fmla="*/ 10 w 320"/>
              <a:gd name="T27" fmla="*/ 256 h 256"/>
              <a:gd name="T28" fmla="*/ 309 w 320"/>
              <a:gd name="T29" fmla="*/ 256 h 256"/>
              <a:gd name="T30" fmla="*/ 317 w 320"/>
              <a:gd name="T31" fmla="*/ 252 h 256"/>
              <a:gd name="T32" fmla="*/ 320 w 320"/>
              <a:gd name="T33" fmla="*/ 244 h 256"/>
              <a:gd name="T34" fmla="*/ 288 w 320"/>
              <a:gd name="T35" fmla="*/ 9 h 256"/>
              <a:gd name="T36" fmla="*/ 196 w 320"/>
              <a:gd name="T37" fmla="*/ 169 h 256"/>
              <a:gd name="T38" fmla="*/ 198 w 320"/>
              <a:gd name="T39" fmla="*/ 170 h 256"/>
              <a:gd name="T40" fmla="*/ 193 w 320"/>
              <a:gd name="T41" fmla="*/ 235 h 256"/>
              <a:gd name="T42" fmla="*/ 117 w 320"/>
              <a:gd name="T43" fmla="*/ 235 h 256"/>
              <a:gd name="T44" fmla="*/ 117 w 320"/>
              <a:gd name="T45" fmla="*/ 116 h 256"/>
              <a:gd name="T46" fmla="*/ 196 w 320"/>
              <a:gd name="T47" fmla="*/ 169 h 256"/>
              <a:gd name="T48" fmla="*/ 96 w 320"/>
              <a:gd name="T49" fmla="*/ 166 h 256"/>
              <a:gd name="T50" fmla="*/ 96 w 320"/>
              <a:gd name="T51" fmla="*/ 235 h 256"/>
              <a:gd name="T52" fmla="*/ 21 w 320"/>
              <a:gd name="T53" fmla="*/ 235 h 256"/>
              <a:gd name="T54" fmla="*/ 21 w 320"/>
              <a:gd name="T55" fmla="*/ 116 h 256"/>
              <a:gd name="T56" fmla="*/ 96 w 320"/>
              <a:gd name="T57" fmla="*/ 166 h 256"/>
              <a:gd name="T58" fmla="*/ 214 w 320"/>
              <a:gd name="T59" fmla="*/ 235 h 256"/>
              <a:gd name="T60" fmla="*/ 233 w 320"/>
              <a:gd name="T61" fmla="*/ 21 h 256"/>
              <a:gd name="T62" fmla="*/ 268 w 320"/>
              <a:gd name="T63" fmla="*/ 21 h 256"/>
              <a:gd name="T64" fmla="*/ 297 w 320"/>
              <a:gd name="T65" fmla="*/ 235 h 256"/>
              <a:gd name="T66" fmla="*/ 214 w 320"/>
              <a:gd name="T67" fmla="*/ 23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0" h="256">
                <a:moveTo>
                  <a:pt x="288" y="9"/>
                </a:moveTo>
                <a:cubicBezTo>
                  <a:pt x="287" y="4"/>
                  <a:pt x="282" y="0"/>
                  <a:pt x="277" y="0"/>
                </a:cubicBezTo>
                <a:cubicBezTo>
                  <a:pt x="224" y="0"/>
                  <a:pt x="224" y="0"/>
                  <a:pt x="224" y="0"/>
                </a:cubicBezTo>
                <a:cubicBezTo>
                  <a:pt x="218" y="0"/>
                  <a:pt x="214" y="4"/>
                  <a:pt x="213" y="10"/>
                </a:cubicBezTo>
                <a:cubicBezTo>
                  <a:pt x="201" y="146"/>
                  <a:pt x="201" y="146"/>
                  <a:pt x="201" y="146"/>
                </a:cubicBezTo>
                <a:cubicBezTo>
                  <a:pt x="112" y="87"/>
                  <a:pt x="112" y="87"/>
                  <a:pt x="112" y="87"/>
                </a:cubicBezTo>
                <a:cubicBezTo>
                  <a:pt x="109" y="85"/>
                  <a:pt x="105" y="85"/>
                  <a:pt x="101" y="87"/>
                </a:cubicBezTo>
                <a:cubicBezTo>
                  <a:pt x="98" y="88"/>
                  <a:pt x="96" y="92"/>
                  <a:pt x="96" y="96"/>
                </a:cubicBezTo>
                <a:cubicBezTo>
                  <a:pt x="96" y="140"/>
                  <a:pt x="96" y="140"/>
                  <a:pt x="96" y="140"/>
                </a:cubicBezTo>
                <a:cubicBezTo>
                  <a:pt x="16" y="87"/>
                  <a:pt x="16" y="87"/>
                  <a:pt x="16" y="87"/>
                </a:cubicBezTo>
                <a:cubicBezTo>
                  <a:pt x="13" y="85"/>
                  <a:pt x="9" y="85"/>
                  <a:pt x="5" y="87"/>
                </a:cubicBezTo>
                <a:cubicBezTo>
                  <a:pt x="2" y="88"/>
                  <a:pt x="0" y="92"/>
                  <a:pt x="0" y="96"/>
                </a:cubicBezTo>
                <a:cubicBezTo>
                  <a:pt x="0" y="245"/>
                  <a:pt x="0" y="245"/>
                  <a:pt x="0" y="245"/>
                </a:cubicBezTo>
                <a:cubicBezTo>
                  <a:pt x="0" y="251"/>
                  <a:pt x="4" y="256"/>
                  <a:pt x="10" y="256"/>
                </a:cubicBezTo>
                <a:cubicBezTo>
                  <a:pt x="309" y="256"/>
                  <a:pt x="309" y="256"/>
                  <a:pt x="309" y="256"/>
                </a:cubicBezTo>
                <a:cubicBezTo>
                  <a:pt x="312" y="256"/>
                  <a:pt x="315" y="255"/>
                  <a:pt x="317" y="252"/>
                </a:cubicBezTo>
                <a:cubicBezTo>
                  <a:pt x="319" y="250"/>
                  <a:pt x="320" y="247"/>
                  <a:pt x="320" y="244"/>
                </a:cubicBezTo>
                <a:lnTo>
                  <a:pt x="288" y="9"/>
                </a:lnTo>
                <a:close/>
                <a:moveTo>
                  <a:pt x="196" y="169"/>
                </a:moveTo>
                <a:cubicBezTo>
                  <a:pt x="197" y="169"/>
                  <a:pt x="198" y="169"/>
                  <a:pt x="198" y="170"/>
                </a:cubicBezTo>
                <a:cubicBezTo>
                  <a:pt x="193" y="235"/>
                  <a:pt x="193" y="235"/>
                  <a:pt x="193" y="235"/>
                </a:cubicBezTo>
                <a:cubicBezTo>
                  <a:pt x="117" y="235"/>
                  <a:pt x="117" y="235"/>
                  <a:pt x="117" y="235"/>
                </a:cubicBezTo>
                <a:cubicBezTo>
                  <a:pt x="117" y="116"/>
                  <a:pt x="117" y="116"/>
                  <a:pt x="117" y="116"/>
                </a:cubicBezTo>
                <a:lnTo>
                  <a:pt x="196" y="169"/>
                </a:lnTo>
                <a:close/>
                <a:moveTo>
                  <a:pt x="96" y="166"/>
                </a:moveTo>
                <a:cubicBezTo>
                  <a:pt x="96" y="235"/>
                  <a:pt x="96" y="235"/>
                  <a:pt x="96" y="235"/>
                </a:cubicBezTo>
                <a:cubicBezTo>
                  <a:pt x="21" y="235"/>
                  <a:pt x="21" y="235"/>
                  <a:pt x="21" y="235"/>
                </a:cubicBezTo>
                <a:cubicBezTo>
                  <a:pt x="21" y="116"/>
                  <a:pt x="21" y="116"/>
                  <a:pt x="21" y="116"/>
                </a:cubicBezTo>
                <a:lnTo>
                  <a:pt x="96" y="166"/>
                </a:lnTo>
                <a:close/>
                <a:moveTo>
                  <a:pt x="214" y="235"/>
                </a:moveTo>
                <a:cubicBezTo>
                  <a:pt x="233" y="21"/>
                  <a:pt x="233" y="21"/>
                  <a:pt x="233" y="21"/>
                </a:cubicBezTo>
                <a:cubicBezTo>
                  <a:pt x="268" y="21"/>
                  <a:pt x="268" y="21"/>
                  <a:pt x="268" y="21"/>
                </a:cubicBezTo>
                <a:cubicBezTo>
                  <a:pt x="297" y="235"/>
                  <a:pt x="297" y="235"/>
                  <a:pt x="297" y="235"/>
                </a:cubicBezTo>
                <a:lnTo>
                  <a:pt x="214" y="2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84" name="Gerade Verbindung 146">
            <a:extLst>
              <a:ext uri="{FF2B5EF4-FFF2-40B4-BE49-F238E27FC236}">
                <a16:creationId xmlns:a16="http://schemas.microsoft.com/office/drawing/2014/main" id="{3DC51B7B-4DCE-4179-9F3E-765698A2DB99}"/>
              </a:ext>
            </a:extLst>
          </p:cNvPr>
          <p:cNvCxnSpPr>
            <a:cxnSpLocks/>
          </p:cNvCxnSpPr>
          <p:nvPr/>
        </p:nvCxnSpPr>
        <p:spPr bwMode="gray">
          <a:xfrm flipH="1">
            <a:off x="412886" y="3351059"/>
            <a:ext cx="11218560" cy="0"/>
          </a:xfrm>
          <a:prstGeom prst="line">
            <a:avLst/>
          </a:prstGeom>
          <a:noFill/>
          <a:ln w="19050" cap="flat" cmpd="sng" algn="ctr">
            <a:solidFill>
              <a:schemeClr val="bg1">
                <a:lumMod val="85000"/>
              </a:schemeClr>
            </a:solidFill>
            <a:prstDash val="dash"/>
          </a:ln>
          <a:effectLst/>
        </p:spPr>
      </p:cxnSp>
      <p:cxnSp>
        <p:nvCxnSpPr>
          <p:cNvPr id="86" name="Gerade Verbindung 146">
            <a:extLst>
              <a:ext uri="{FF2B5EF4-FFF2-40B4-BE49-F238E27FC236}">
                <a16:creationId xmlns:a16="http://schemas.microsoft.com/office/drawing/2014/main" id="{E3EF5565-0768-4447-B4CD-D9B5ACFBE61C}"/>
              </a:ext>
            </a:extLst>
          </p:cNvPr>
          <p:cNvCxnSpPr>
            <a:cxnSpLocks/>
          </p:cNvCxnSpPr>
          <p:nvPr/>
        </p:nvCxnSpPr>
        <p:spPr bwMode="gray">
          <a:xfrm flipV="1">
            <a:off x="5092989" y="1250090"/>
            <a:ext cx="0" cy="2103120"/>
          </a:xfrm>
          <a:prstGeom prst="line">
            <a:avLst/>
          </a:prstGeom>
          <a:noFill/>
          <a:ln w="19050" cap="flat" cmpd="sng" algn="ctr">
            <a:solidFill>
              <a:schemeClr val="bg1">
                <a:lumMod val="85000"/>
              </a:schemeClr>
            </a:solidFill>
            <a:prstDash val="dash"/>
          </a:ln>
          <a:effectLst/>
        </p:spPr>
      </p:cxnSp>
      <p:cxnSp>
        <p:nvCxnSpPr>
          <p:cNvPr id="87" name="Gerade Verbindung 146">
            <a:extLst>
              <a:ext uri="{FF2B5EF4-FFF2-40B4-BE49-F238E27FC236}">
                <a16:creationId xmlns:a16="http://schemas.microsoft.com/office/drawing/2014/main" id="{4B62CCD9-1EA1-4CBE-8F07-70A2A71A86C7}"/>
              </a:ext>
            </a:extLst>
          </p:cNvPr>
          <p:cNvCxnSpPr>
            <a:cxnSpLocks/>
          </p:cNvCxnSpPr>
          <p:nvPr/>
        </p:nvCxnSpPr>
        <p:spPr bwMode="gray">
          <a:xfrm flipV="1">
            <a:off x="6096000" y="3544753"/>
            <a:ext cx="0" cy="2783947"/>
          </a:xfrm>
          <a:prstGeom prst="line">
            <a:avLst/>
          </a:prstGeom>
          <a:noFill/>
          <a:ln w="19050" cap="flat" cmpd="sng" algn="ctr">
            <a:solidFill>
              <a:schemeClr val="bg1">
                <a:lumMod val="85000"/>
              </a:schemeClr>
            </a:solidFill>
            <a:prstDash val="dash"/>
          </a:ln>
          <a:effectLst/>
        </p:spPr>
      </p:cxnSp>
      <p:sp>
        <p:nvSpPr>
          <p:cNvPr id="85" name="Title 1">
            <a:extLst>
              <a:ext uri="{FF2B5EF4-FFF2-40B4-BE49-F238E27FC236}">
                <a16:creationId xmlns:a16="http://schemas.microsoft.com/office/drawing/2014/main" id="{7C34EDEC-19E2-4BA8-91AE-8032F31E8170}"/>
              </a:ext>
            </a:extLst>
          </p:cNvPr>
          <p:cNvSpPr txBox="1">
            <a:spLocks/>
          </p:cNvSpPr>
          <p:nvPr/>
        </p:nvSpPr>
        <p:spPr>
          <a:xfrm>
            <a:off x="422499" y="6569434"/>
            <a:ext cx="1976571" cy="212545"/>
          </a:xfrm>
          <a:prstGeom prst="rect">
            <a:avLst/>
          </a:prstGeom>
        </p:spPr>
        <p:txBody>
          <a:bodyPr vert="horz" wrap="square" lIns="0" tIns="0" rIns="0" bIns="0" rtlCol="0" anchor="b" anchorCtr="0">
            <a:noAutofit/>
          </a:bodyPr>
          <a:lstStyle>
            <a:lvl1pPr algn="l" defTabSz="1714500" rtl="0" eaLnBrk="1" latinLnBrk="0" hangingPunct="1">
              <a:lnSpc>
                <a:spcPct val="90000"/>
              </a:lnSpc>
              <a:spcBef>
                <a:spcPct val="0"/>
              </a:spcBef>
              <a:buNone/>
              <a:defRPr sz="8250" kern="1200">
                <a:solidFill>
                  <a:schemeClr val="tx1"/>
                </a:solidFill>
                <a:latin typeface="+mj-lt"/>
                <a:ea typeface="+mj-ea"/>
                <a:cs typeface="+mj-cs"/>
              </a:defRPr>
            </a:lvl1pPr>
          </a:lstStyle>
          <a:p>
            <a:pPr defTabSz="1071563"/>
            <a:r>
              <a:rPr lang="en-US" sz="600" spc="-13" dirty="0">
                <a:solidFill>
                  <a:prstClr val="black"/>
                </a:solidFill>
                <a:latin typeface="Open Sans" panose="020B0606030504020204" pitchFamily="34" charset="0"/>
                <a:ea typeface="Open Sans" panose="020B0606030504020204" pitchFamily="34" charset="0"/>
                <a:cs typeface="Open Sans" panose="020B0606030504020204" pitchFamily="34" charset="0"/>
              </a:rPr>
              <a:t>Source: Deloitte’s study: 2021 Manufacturing  Talent Study</a:t>
            </a:r>
          </a:p>
        </p:txBody>
      </p:sp>
    </p:spTree>
    <p:extLst>
      <p:ext uri="{BB962C8B-B14F-4D97-AF65-F5344CB8AC3E}">
        <p14:creationId xmlns:p14="http://schemas.microsoft.com/office/powerpoint/2010/main" val="337497104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CC93C2-ED7F-41A3-8A4B-5AB610717EFA}"/>
              </a:ext>
            </a:extLst>
          </p:cNvPr>
          <p:cNvPicPr>
            <a:picLocks noChangeAspect="1"/>
          </p:cNvPicPr>
          <p:nvPr/>
        </p:nvPicPr>
        <p:blipFill>
          <a:blip r:embed="rId2"/>
          <a:stretch>
            <a:fillRect/>
          </a:stretch>
        </p:blipFill>
        <p:spPr>
          <a:xfrm>
            <a:off x="0" y="0"/>
            <a:ext cx="12192000" cy="6857999"/>
          </a:xfrm>
          <a:prstGeom prst="rect">
            <a:avLst/>
          </a:prstGeom>
        </p:spPr>
      </p:pic>
      <p:sp>
        <p:nvSpPr>
          <p:cNvPr id="4" name="Title 1">
            <a:extLst>
              <a:ext uri="{FF2B5EF4-FFF2-40B4-BE49-F238E27FC236}">
                <a16:creationId xmlns:a16="http://schemas.microsoft.com/office/drawing/2014/main" id="{67351B8C-E3F5-4326-8D4D-32F9ED005B23}"/>
              </a:ext>
            </a:extLst>
          </p:cNvPr>
          <p:cNvSpPr>
            <a:spLocks noGrp="1"/>
          </p:cNvSpPr>
          <p:nvPr>
            <p:ph type="title"/>
          </p:nvPr>
        </p:nvSpPr>
        <p:spPr>
          <a:xfrm>
            <a:off x="259041" y="317500"/>
            <a:ext cx="11270671" cy="374478"/>
          </a:xfrm>
        </p:spPr>
        <p:txBody>
          <a:bodyPr/>
          <a:lstStyle/>
          <a:p>
            <a:r>
              <a:rPr lang="en-US" sz="3200" b="1" i="1" dirty="0"/>
              <a:t>What opportunities do you see? </a:t>
            </a:r>
            <a:br>
              <a:rPr lang="en-US" sz="3200" b="1" i="1" dirty="0"/>
            </a:br>
            <a:endParaRPr lang="en-US" sz="3200" b="1" i="1" dirty="0"/>
          </a:p>
        </p:txBody>
      </p:sp>
      <p:sp>
        <p:nvSpPr>
          <p:cNvPr id="8" name="TextBox 7">
            <a:extLst>
              <a:ext uri="{FF2B5EF4-FFF2-40B4-BE49-F238E27FC236}">
                <a16:creationId xmlns:a16="http://schemas.microsoft.com/office/drawing/2014/main" id="{CED764DB-9B39-422B-9346-F9764A23077E}"/>
              </a:ext>
            </a:extLst>
          </p:cNvPr>
          <p:cNvSpPr txBox="1"/>
          <p:nvPr/>
        </p:nvSpPr>
        <p:spPr>
          <a:xfrm>
            <a:off x="1822396" y="1008303"/>
            <a:ext cx="10837445" cy="584775"/>
          </a:xfrm>
          <a:prstGeom prst="rect">
            <a:avLst/>
          </a:prstGeom>
          <a:noFill/>
        </p:spPr>
        <p:txBody>
          <a:bodyPr wrap="square">
            <a:spAutoFit/>
          </a:bodyPr>
          <a:lstStyle/>
          <a:p>
            <a:r>
              <a:rPr kumimoji="0" lang="en-US" sz="32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What are moms in your organization asking for? </a:t>
            </a:r>
            <a:endParaRPr lang="en-US" i="1" dirty="0"/>
          </a:p>
        </p:txBody>
      </p:sp>
      <p:sp>
        <p:nvSpPr>
          <p:cNvPr id="9" name="Rounded Rectangular Callout 5">
            <a:extLst>
              <a:ext uri="{FF2B5EF4-FFF2-40B4-BE49-F238E27FC236}">
                <a16:creationId xmlns:a16="http://schemas.microsoft.com/office/drawing/2014/main" id="{7A67656B-58BF-446D-817E-DF9BA279030B}"/>
              </a:ext>
            </a:extLst>
          </p:cNvPr>
          <p:cNvSpPr/>
          <p:nvPr/>
        </p:nvSpPr>
        <p:spPr bwMode="gray">
          <a:xfrm>
            <a:off x="259041" y="6002128"/>
            <a:ext cx="3126710" cy="730730"/>
          </a:xfrm>
          <a:prstGeom prst="wedgeRoundRectCallout">
            <a:avLst>
              <a:gd name="adj1" fmla="val -4752"/>
              <a:gd name="adj2" fmla="val -82085"/>
              <a:gd name="adj3" fmla="val 16667"/>
            </a:avLst>
          </a:prstGeom>
          <a:solidFill>
            <a:srgbClr val="D3D3D3"/>
          </a:solidFill>
          <a:ln w="9525" algn="ctr">
            <a:solidFill>
              <a:schemeClr val="tx1"/>
            </a:solidFill>
            <a:miter lim="800000"/>
            <a:headEnd/>
            <a:tailEnd/>
          </a:ln>
          <a:effectLst>
            <a:outerShdw blurRad="50800" dist="38100" dir="5400000" algn="t" rotWithShape="0">
              <a:prstClr val="black">
                <a:alpha val="40000"/>
              </a:prstClr>
            </a:outerShdw>
          </a:effectLst>
        </p:spPr>
        <p:txBody>
          <a:bodyPr wrap="square" lIns="0" tIns="0" rIns="0" bIns="0" rtlCol="0" anchor="ctr"/>
          <a:lstStyle/>
          <a:p>
            <a:pPr marL="0" marR="0" lvl="0" indent="0" algn="ctr" defTabSz="914400" rtl="0" eaLnBrk="1" fontAlgn="auto" latinLnBrk="0" hangingPunct="1">
              <a:lnSpc>
                <a:spcPct val="106000"/>
              </a:lnSpc>
              <a:spcBef>
                <a:spcPts val="200"/>
              </a:spcBef>
              <a:spcAft>
                <a:spcPts val="0"/>
              </a:spcAft>
              <a:buClrTx/>
              <a:buSzTx/>
              <a:buFontTx/>
              <a:buNone/>
              <a:tabLst/>
              <a:defRPr/>
            </a:pPr>
            <a:r>
              <a:rPr kumimoji="0" lang="en-US" sz="1600" b="1" i="0" u="none" strike="noStrike" kern="1200" cap="none" spc="0" normalizeH="0" baseline="0" noProof="0" dirty="0">
                <a:ln>
                  <a:noFill/>
                </a:ln>
                <a:solidFill>
                  <a:srgbClr val="63666A"/>
                </a:solidFill>
                <a:effectLst/>
                <a:uLnTx/>
                <a:uFillTx/>
                <a:latin typeface="Open Sans" panose="020B0606030504020204" pitchFamily="34" charset="0"/>
                <a:ea typeface="Open Sans" panose="020B0606030504020204" pitchFamily="34" charset="0"/>
                <a:cs typeface="Open Sans" panose="020B0606030504020204" pitchFamily="34" charset="0"/>
              </a:rPr>
              <a:t>Annotate Me!</a:t>
            </a:r>
          </a:p>
          <a:p>
            <a:pPr marL="0" marR="0" lvl="0" indent="0" algn="ctr" defTabSz="914400" rtl="0" eaLnBrk="1" fontAlgn="auto" latinLnBrk="0" hangingPunct="1">
              <a:lnSpc>
                <a:spcPct val="106000"/>
              </a:lnSpc>
              <a:spcBef>
                <a:spcPts val="200"/>
              </a:spcBef>
              <a:spcAft>
                <a:spcPts val="0"/>
              </a:spcAft>
              <a:buClrTx/>
              <a:buSzTx/>
              <a:buFontTx/>
              <a:buNone/>
              <a:tabLst/>
              <a:defRPr/>
            </a:pPr>
            <a:r>
              <a:rPr kumimoji="0" lang="en-US" sz="1100" b="0" i="1" u="none" strike="noStrike" kern="1200" cap="none" spc="0" normalizeH="0" baseline="0" noProof="0" dirty="0">
                <a:ln>
                  <a:noFill/>
                </a:ln>
                <a:solidFill>
                  <a:srgbClr val="63666A"/>
                </a:solidFill>
                <a:effectLst/>
                <a:uLnTx/>
                <a:uFillTx/>
                <a:latin typeface="Open Sans" panose="020B0606030504020204" pitchFamily="34" charset="0"/>
                <a:ea typeface="Open Sans" panose="020B0606030504020204" pitchFamily="34" charset="0"/>
                <a:cs typeface="Open Sans" panose="020B0606030504020204" pitchFamily="34" charset="0"/>
              </a:rPr>
              <a:t> To annotate, select </a:t>
            </a:r>
            <a:r>
              <a:rPr kumimoji="0" lang="en-US" sz="1100" b="1" i="1" u="none" strike="noStrike" kern="1200" cap="none" spc="0" normalizeH="0" baseline="0" noProof="0" dirty="0">
                <a:ln>
                  <a:noFill/>
                </a:ln>
                <a:solidFill>
                  <a:srgbClr val="63666A"/>
                </a:solidFill>
                <a:effectLst/>
                <a:uLnTx/>
                <a:uFillTx/>
                <a:latin typeface="Open Sans" panose="020B0606030504020204" pitchFamily="34" charset="0"/>
                <a:ea typeface="Open Sans" panose="020B0606030504020204" pitchFamily="34" charset="0"/>
                <a:cs typeface="Open Sans" panose="020B0606030504020204" pitchFamily="34" charset="0"/>
              </a:rPr>
              <a:t>View Option</a:t>
            </a:r>
            <a:r>
              <a:rPr kumimoji="0" lang="en-US" sz="1100" b="0" i="1" u="none" strike="noStrike" kern="1200" cap="none" spc="0" normalizeH="0" baseline="0" noProof="0" dirty="0">
                <a:ln>
                  <a:noFill/>
                </a:ln>
                <a:solidFill>
                  <a:srgbClr val="63666A"/>
                </a:solidFill>
                <a:effectLst/>
                <a:uLnTx/>
                <a:uFillTx/>
                <a:latin typeface="Open Sans" panose="020B0606030504020204" pitchFamily="34" charset="0"/>
                <a:ea typeface="Open Sans" panose="020B0606030504020204" pitchFamily="34" charset="0"/>
                <a:cs typeface="Open Sans" panose="020B0606030504020204" pitchFamily="34" charset="0"/>
              </a:rPr>
              <a:t> from the top of the Zoom window, and then choose </a:t>
            </a:r>
            <a:r>
              <a:rPr kumimoji="0" lang="en-US" sz="1100" b="1" i="1" u="none" strike="noStrike" kern="1200" cap="none" spc="0" normalizeH="0" baseline="0" noProof="0" dirty="0">
                <a:ln>
                  <a:noFill/>
                </a:ln>
                <a:solidFill>
                  <a:srgbClr val="63666A"/>
                </a:solidFill>
                <a:effectLst/>
                <a:uLnTx/>
                <a:uFillTx/>
                <a:latin typeface="Open Sans" panose="020B0606030504020204" pitchFamily="34" charset="0"/>
                <a:ea typeface="Open Sans" panose="020B0606030504020204" pitchFamily="34" charset="0"/>
                <a:cs typeface="Open Sans" panose="020B0606030504020204" pitchFamily="34" charset="0"/>
              </a:rPr>
              <a:t>Annotate</a:t>
            </a:r>
            <a:r>
              <a:rPr kumimoji="0" lang="en-US" sz="1100" b="0" i="1" u="none" strike="noStrike" kern="1200" cap="none" spc="0" normalizeH="0" baseline="0" noProof="0" dirty="0">
                <a:ln>
                  <a:noFill/>
                </a:ln>
                <a:solidFill>
                  <a:srgbClr val="63666A"/>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151861728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E2FF1D-803D-42D6-963C-7554DEA2DE5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flipH="1">
            <a:off x="0" y="3633719"/>
            <a:ext cx="12192000" cy="3224281"/>
          </a:xfrm>
          <a:prstGeom prst="rect">
            <a:avLst/>
          </a:prstGeom>
        </p:spPr>
      </p:pic>
      <p:sp>
        <p:nvSpPr>
          <p:cNvPr id="3" name="Text Placeholder 2"/>
          <p:cNvSpPr>
            <a:spLocks noGrp="1"/>
          </p:cNvSpPr>
          <p:nvPr>
            <p:ph type="body" sz="quarter" idx="13"/>
          </p:nvPr>
        </p:nvSpPr>
        <p:spPr>
          <a:xfrm>
            <a:off x="501650" y="765900"/>
            <a:ext cx="11188700" cy="757255"/>
          </a:xfrm>
        </p:spPr>
        <p:txBody>
          <a:bodyPr/>
          <a:lstStyle/>
          <a:p>
            <a:pPr algn="l"/>
            <a:r>
              <a:rPr lang="en-US" b="0" i="0" dirty="0">
                <a:solidFill>
                  <a:srgbClr val="75787B"/>
                </a:solidFill>
                <a:effectLst/>
                <a:latin typeface="Open Sans" panose="020B0606030504020204" pitchFamily="34" charset="0"/>
              </a:rPr>
              <a:t>Powerful women.  Powerful stories.</a:t>
            </a:r>
          </a:p>
        </p:txBody>
      </p:sp>
      <p:sp>
        <p:nvSpPr>
          <p:cNvPr id="2" name="Title 1"/>
          <p:cNvSpPr>
            <a:spLocks noGrp="1"/>
          </p:cNvSpPr>
          <p:nvPr>
            <p:ph type="title"/>
          </p:nvPr>
        </p:nvSpPr>
        <p:spPr/>
        <p:txBody>
          <a:bodyPr/>
          <a:lstStyle/>
          <a:p>
            <a:pPr algn="l"/>
            <a:r>
              <a:rPr lang="en-US" sz="3200" i="1" dirty="0"/>
              <a:t>Celebrating women in manufacturing</a:t>
            </a:r>
          </a:p>
        </p:txBody>
      </p:sp>
      <p:pic>
        <p:nvPicPr>
          <p:cNvPr id="5" name="Picture 4">
            <a:extLst>
              <a:ext uri="{FF2B5EF4-FFF2-40B4-BE49-F238E27FC236}">
                <a16:creationId xmlns:a16="http://schemas.microsoft.com/office/drawing/2014/main" id="{4C2764CF-09FF-4C06-9E3D-DD435F38ED93}"/>
              </a:ext>
            </a:extLst>
          </p:cNvPr>
          <p:cNvPicPr>
            <a:picLocks noChangeAspect="1"/>
          </p:cNvPicPr>
          <p:nvPr/>
        </p:nvPicPr>
        <p:blipFill>
          <a:blip r:embed="rId4"/>
          <a:stretch>
            <a:fillRect/>
          </a:stretch>
        </p:blipFill>
        <p:spPr>
          <a:xfrm>
            <a:off x="501651" y="1180866"/>
            <a:ext cx="6694279" cy="3012087"/>
          </a:xfrm>
          <a:prstGeom prst="rect">
            <a:avLst/>
          </a:prstGeom>
        </p:spPr>
      </p:pic>
      <p:pic>
        <p:nvPicPr>
          <p:cNvPr id="7" name="Picture 6">
            <a:extLst>
              <a:ext uri="{FF2B5EF4-FFF2-40B4-BE49-F238E27FC236}">
                <a16:creationId xmlns:a16="http://schemas.microsoft.com/office/drawing/2014/main" id="{85C22CE7-9B70-4293-90A1-468A37C8D1DB}"/>
              </a:ext>
            </a:extLst>
          </p:cNvPr>
          <p:cNvPicPr>
            <a:picLocks noChangeAspect="1"/>
          </p:cNvPicPr>
          <p:nvPr/>
        </p:nvPicPr>
        <p:blipFill>
          <a:blip r:embed="rId5"/>
          <a:stretch>
            <a:fillRect/>
          </a:stretch>
        </p:blipFill>
        <p:spPr>
          <a:xfrm>
            <a:off x="7277125" y="1180866"/>
            <a:ext cx="4440290" cy="3012088"/>
          </a:xfrm>
          <a:prstGeom prst="rect">
            <a:avLst/>
          </a:prstGeom>
        </p:spPr>
      </p:pic>
    </p:spTree>
    <p:extLst>
      <p:ext uri="{BB962C8B-B14F-4D97-AF65-F5344CB8AC3E}">
        <p14:creationId xmlns:p14="http://schemas.microsoft.com/office/powerpoint/2010/main" val="420137501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DE53F37-FD07-4919-A6DF-A377B7A08F73}"/>
              </a:ext>
            </a:extLst>
          </p:cNvPr>
          <p:cNvSpPr txBox="1"/>
          <p:nvPr/>
        </p:nvSpPr>
        <p:spPr>
          <a:xfrm>
            <a:off x="725102" y="1393538"/>
            <a:ext cx="6604348" cy="1723549"/>
          </a:xfrm>
          <a:prstGeom prst="rect">
            <a:avLst/>
          </a:prstGeom>
          <a:noFill/>
        </p:spPr>
        <p:txBody>
          <a:bodyPr wrap="square" lIns="0" tIns="0" rIns="0" bIns="0" rtlCol="0">
            <a:spAutoFit/>
          </a:bodyPr>
          <a:lstStyle/>
          <a:p>
            <a:pPr>
              <a:spcBef>
                <a:spcPts val="600"/>
              </a:spcBef>
              <a:buSzPct val="100000"/>
              <a:defRPr/>
            </a:pPr>
            <a:r>
              <a:rPr lang="en-US" sz="2000" b="1" dirty="0">
                <a:latin typeface="Open Sans" panose="020B0606030504020204" pitchFamily="34" charset="0"/>
                <a:ea typeface="Open Sans" panose="020B0606030504020204" pitchFamily="34" charset="0"/>
                <a:cs typeface="Open Sans" panose="020B0606030504020204" pitchFamily="34" charset="0"/>
              </a:rPr>
              <a:t>CONTACT</a:t>
            </a:r>
          </a:p>
          <a:p>
            <a:pPr>
              <a:spcBef>
                <a:spcPts val="600"/>
              </a:spcBef>
              <a:buSzPct val="100000"/>
              <a:defRPr/>
            </a:pPr>
            <a:endParaRPr lang="en-US" b="1" dirty="0">
              <a:solidFill>
                <a:schemeClr val="accent1"/>
              </a:solidFill>
              <a:latin typeface="Open Sans"/>
            </a:endParaRPr>
          </a:p>
          <a:p>
            <a:pPr>
              <a:spcBef>
                <a:spcPts val="600"/>
              </a:spcBef>
              <a:buSzPct val="100000"/>
              <a:defRPr/>
            </a:pPr>
            <a:r>
              <a:rPr lang="en-US" b="1" dirty="0">
                <a:latin typeface="Open Sans"/>
              </a:rPr>
              <a:t>Briana Martin</a:t>
            </a:r>
          </a:p>
          <a:p>
            <a:pPr>
              <a:spcBef>
                <a:spcPts val="600"/>
              </a:spcBef>
              <a:buSzPct val="100000"/>
              <a:defRPr/>
            </a:pPr>
            <a:r>
              <a:rPr lang="en-US" dirty="0">
                <a:latin typeface="Open Sans"/>
                <a:hlinkClick r:id="rId2"/>
              </a:rPr>
              <a:t>brianamartin@deloitte.com</a:t>
            </a:r>
            <a:r>
              <a:rPr lang="en-US" dirty="0">
                <a:latin typeface="Open Sans"/>
              </a:rPr>
              <a:t> </a:t>
            </a:r>
          </a:p>
          <a:p>
            <a:pPr>
              <a:spcBef>
                <a:spcPts val="600"/>
              </a:spcBef>
              <a:buSzPct val="100000"/>
              <a:defRPr/>
            </a:pPr>
            <a:endParaRPr lang="en-US" b="1" dirty="0">
              <a:solidFill>
                <a:srgbClr val="86F200"/>
              </a:solidFill>
              <a:latin typeface="Open Sans"/>
            </a:endParaRPr>
          </a:p>
        </p:txBody>
      </p:sp>
    </p:spTree>
    <p:extLst>
      <p:ext uri="{BB962C8B-B14F-4D97-AF65-F5344CB8AC3E}">
        <p14:creationId xmlns:p14="http://schemas.microsoft.com/office/powerpoint/2010/main" val="2918984956"/>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eloitte Brand Theme">
  <a:themeElements>
    <a:clrScheme name="Deloitte US Color1">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Custom 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Deloitte Brand Theme" id="{7F8E7B9C-D1E6-4EAB-A888-5889AFAC97F5}" vid="{EE3CB14B-24FA-49D6-9FDE-EB9FB3296A6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3">
    <a:dk1>
      <a:sysClr val="windowText" lastClr="000000"/>
    </a:dk1>
    <a:lt1>
      <a:sysClr val="window" lastClr="FFFFFF"/>
    </a:lt1>
    <a:dk2>
      <a:srgbClr val="53565A"/>
    </a:dk2>
    <a:lt2>
      <a:srgbClr val="D0D0CE"/>
    </a:lt2>
    <a:accent1>
      <a:srgbClr val="86BC25"/>
    </a:accent1>
    <a:accent2>
      <a:srgbClr val="43B02A"/>
    </a:accent2>
    <a:accent3>
      <a:srgbClr val="26890D"/>
    </a:accent3>
    <a:accent4>
      <a:srgbClr val="046A38"/>
    </a:accent4>
    <a:accent5>
      <a:srgbClr val="0D8390"/>
    </a:accent5>
    <a:accent6>
      <a:srgbClr val="007CB0"/>
    </a:accent6>
    <a:hlink>
      <a:srgbClr val="00A3E0"/>
    </a:hlink>
    <a:folHlink>
      <a:srgbClr val="7F7F7F"/>
    </a:folHlink>
  </a:clrScheme>
  <a:fontScheme name="Custom 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3">
    <a:dk1>
      <a:sysClr val="windowText" lastClr="000000"/>
    </a:dk1>
    <a:lt1>
      <a:sysClr val="window" lastClr="FFFFFF"/>
    </a:lt1>
    <a:dk2>
      <a:srgbClr val="53565A"/>
    </a:dk2>
    <a:lt2>
      <a:srgbClr val="D0D0CE"/>
    </a:lt2>
    <a:accent1>
      <a:srgbClr val="86BC25"/>
    </a:accent1>
    <a:accent2>
      <a:srgbClr val="43B02A"/>
    </a:accent2>
    <a:accent3>
      <a:srgbClr val="26890D"/>
    </a:accent3>
    <a:accent4>
      <a:srgbClr val="046A38"/>
    </a:accent4>
    <a:accent5>
      <a:srgbClr val="0D8390"/>
    </a:accent5>
    <a:accent6>
      <a:srgbClr val="007CB0"/>
    </a:accent6>
    <a:hlink>
      <a:srgbClr val="00A3E0"/>
    </a:hlink>
    <a:folHlink>
      <a:srgbClr val="7F7F7F"/>
    </a:folHlink>
  </a:clrScheme>
  <a:fontScheme name="Custom 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51D96FD3CF58E4ABD5CBF5237DE606B" ma:contentTypeVersion="15" ma:contentTypeDescription="Create a new document." ma:contentTypeScope="" ma:versionID="c3b24e1524734962c399954a27d5be76">
  <xsd:schema xmlns:xsd="http://www.w3.org/2001/XMLSchema" xmlns:xs="http://www.w3.org/2001/XMLSchema" xmlns:p="http://schemas.microsoft.com/office/2006/metadata/properties" xmlns:ns2="aa67e8c7-e18e-418b-a219-049ba9dec1e4" xmlns:ns3="c275f93e-dd02-4b3b-8aac-fa515c89ee68" targetNamespace="http://schemas.microsoft.com/office/2006/metadata/properties" ma:root="true" ma:fieldsID="8a63389323143bd3f3861e08db13f588" ns2:_="" ns3:_="">
    <xsd:import namespace="aa67e8c7-e18e-418b-a219-049ba9dec1e4"/>
    <xsd:import namespace="c275f93e-dd02-4b3b-8aac-fa515c89ee6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7e8c7-e18e-418b-a219-049ba9dec1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1e36dc6-371f-4708-9471-15e7a5b64bc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275f93e-dd02-4b3b-8aac-fa515c89ee6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67e8c7-e18e-418b-a219-049ba9dec1e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0952ADF-A953-4FA8-B273-72091BB7CA41}"/>
</file>

<file path=customXml/itemProps2.xml><?xml version="1.0" encoding="utf-8"?>
<ds:datastoreItem xmlns:ds="http://schemas.openxmlformats.org/officeDocument/2006/customXml" ds:itemID="{ED051450-4630-4FDA-A5A7-990A6C79C7CF}"/>
</file>

<file path=customXml/itemProps3.xml><?xml version="1.0" encoding="utf-8"?>
<ds:datastoreItem xmlns:ds="http://schemas.openxmlformats.org/officeDocument/2006/customXml" ds:itemID="{B637DB2F-0309-4A8A-B9AD-ADE45BD93FB6}"/>
</file>

<file path=docProps/app.xml><?xml version="1.0" encoding="utf-8"?>
<Properties xmlns="http://schemas.openxmlformats.org/officeDocument/2006/extended-properties" xmlns:vt="http://schemas.openxmlformats.org/officeDocument/2006/docPropsVTypes">
  <TotalTime>1500</TotalTime>
  <Words>1133</Words>
  <Application>Microsoft Office PowerPoint</Application>
  <PresentationFormat>Widescreen</PresentationFormat>
  <Paragraphs>130</Paragraphs>
  <Slides>9</Slides>
  <Notes>6</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9</vt:i4>
      </vt:variant>
    </vt:vector>
  </HeadingPairs>
  <TitlesOfParts>
    <vt:vector size="20" baseType="lpstr">
      <vt:lpstr>Arial</vt:lpstr>
      <vt:lpstr>Calibri</vt:lpstr>
      <vt:lpstr>Calibri Light</vt:lpstr>
      <vt:lpstr>Courier New</vt:lpstr>
      <vt:lpstr>Open Sans</vt:lpstr>
      <vt:lpstr>Open Sans Light</vt:lpstr>
      <vt:lpstr>Verdana</vt:lpstr>
      <vt:lpstr>Whitney A</vt:lpstr>
      <vt:lpstr>Wingdings 2</vt:lpstr>
      <vt:lpstr>Deloitte Brand Theme</vt:lpstr>
      <vt:lpstr>think-cell Slide</vt:lpstr>
      <vt:lpstr>Moms in Manufacturing  </vt:lpstr>
      <vt:lpstr>Welcome</vt:lpstr>
      <vt:lpstr>My Journey as a Mom</vt:lpstr>
      <vt:lpstr>Zoom in |Moms in Manufacturing Today</vt:lpstr>
      <vt:lpstr>Does this reflect your experience? </vt:lpstr>
      <vt:lpstr>Zoom out Supporting Moms in Manufacturing in the Future </vt:lpstr>
      <vt:lpstr>What opportunities do you see?  </vt:lpstr>
      <vt:lpstr>Celebrating women in manufacturing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Ashton Manolian</dc:creator>
  <cp:lastModifiedBy>Martin, Briana</cp:lastModifiedBy>
  <cp:revision>56</cp:revision>
  <dcterms:created xsi:type="dcterms:W3CDTF">2021-05-25T19:46:23Z</dcterms:created>
  <dcterms:modified xsi:type="dcterms:W3CDTF">2022-08-02T15:16:59Z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2021-05-25T19:46:23Z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ec765598-73a0-44a0-97bb-1caf1f340cb1</vt:lpwstr>
  </property>
  <property fmtid="{D5CDD505-2E9C-101B-9397-08002B2CF9AE}" pid="8" name="MSIP_Label_ea60d57e-af5b-4752-ac57-3e4f28ca11dc_ContentBits">
    <vt:lpwstr>0</vt:lpwstr>
  </property>
  <property fmtid="{D5CDD505-2E9C-101B-9397-08002B2CF9AE}" pid="9" name="ContentTypeId">
    <vt:lpwstr>0x010100651D96FD3CF58E4ABD5CBF5237DE606B</vt:lpwstr>
  </property>
</Properties>
</file>