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96" r:id="rId4"/>
    <p:sldId id="298" r:id="rId5"/>
    <p:sldId id="279" r:id="rId6"/>
    <p:sldId id="280" r:id="rId7"/>
    <p:sldId id="299" r:id="rId8"/>
    <p:sldId id="301" r:id="rId9"/>
    <p:sldId id="285" r:id="rId10"/>
    <p:sldId id="262" r:id="rId11"/>
    <p:sldId id="283" r:id="rId12"/>
    <p:sldId id="272" r:id="rId13"/>
    <p:sldId id="258" r:id="rId14"/>
    <p:sldId id="295" r:id="rId15"/>
    <p:sldId id="294" r:id="rId16"/>
    <p:sldId id="281" r:id="rId17"/>
    <p:sldId id="282" r:id="rId18"/>
    <p:sldId id="260" r:id="rId19"/>
    <p:sldId id="263" r:id="rId20"/>
    <p:sldId id="265" r:id="rId21"/>
    <p:sldId id="267" r:id="rId22"/>
    <p:sldId id="275" r:id="rId23"/>
    <p:sldId id="288" r:id="rId24"/>
    <p:sldId id="297" r:id="rId25"/>
    <p:sldId id="286" r:id="rId26"/>
    <p:sldId id="302" r:id="rId27"/>
    <p:sldId id="287" r:id="rId28"/>
    <p:sldId id="289" r:id="rId29"/>
    <p:sldId id="290" r:id="rId30"/>
    <p:sldId id="291" r:id="rId31"/>
    <p:sldId id="266" r:id="rId32"/>
    <p:sldId id="292" r:id="rId33"/>
    <p:sldId id="261" r:id="rId34"/>
    <p:sldId id="293"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AE2B0-91ED-4AF0-8113-9ADE5225B489}" v="1" dt="2021-03-14T16:39:05.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4660"/>
  </p:normalViewPr>
  <p:slideViewPr>
    <p:cSldViewPr snapToGrid="0">
      <p:cViewPr varScale="1">
        <p:scale>
          <a:sx n="72" d="100"/>
          <a:sy n="72"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hyperlink" Target="https://www.dhs.wisconsin.gov/opioids/narcan-direct-map.htm" TargetMode="External"/><Relationship Id="rId1" Type="http://schemas.openxmlformats.org/officeDocument/2006/relationships/hyperlink" Target="https://www.dhs.wisconsin.gov/opioids/naloxone-pharmacies.ht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dhs.wisconsin.gov/opioids/narcan-direct-map.htm" TargetMode="External"/><Relationship Id="rId1" Type="http://schemas.openxmlformats.org/officeDocument/2006/relationships/hyperlink" Target="https://www.dhs.wisconsin.gov/opioids/naloxone-pharmacies.ht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EDD95-079A-47B7-AA93-660AD7D83793}"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6D161B7C-6E8E-4BBD-AF36-FC987E9E2EA9}">
      <dgm:prSet custT="1"/>
      <dgm:spPr/>
      <dgm:t>
        <a:bodyPr/>
        <a:lstStyle/>
        <a:p>
          <a:pPr algn="ctr"/>
          <a:r>
            <a:rPr lang="en-US" sz="1200" b="1" i="0" dirty="0"/>
            <a:t>Talk to your doctor and ask for a prescription.</a:t>
          </a:r>
          <a:endParaRPr lang="en-US" sz="1200" b="1" dirty="0"/>
        </a:p>
      </dgm:t>
    </dgm:pt>
    <dgm:pt modelId="{38A9F1ED-37CE-4E74-B45F-F12B4A8970D7}" type="parTrans" cxnId="{82F01318-DA20-495B-B128-BC3F4DF880C2}">
      <dgm:prSet/>
      <dgm:spPr/>
      <dgm:t>
        <a:bodyPr/>
        <a:lstStyle/>
        <a:p>
          <a:endParaRPr lang="en-US"/>
        </a:p>
      </dgm:t>
    </dgm:pt>
    <dgm:pt modelId="{6F04FAA5-4050-4432-8059-C813E6029AC8}" type="sibTrans" cxnId="{82F01318-DA20-495B-B128-BC3F4DF880C2}">
      <dgm:prSet phldrT="1"/>
      <dgm:spPr/>
      <dgm:t>
        <a:bodyPr/>
        <a:lstStyle/>
        <a:p>
          <a:r>
            <a:rPr lang="en-US"/>
            <a:t>1</a:t>
          </a:r>
        </a:p>
      </dgm:t>
    </dgm:pt>
    <dgm:pt modelId="{57650930-704E-49D6-9DDF-0604A45A7754}">
      <dgm:prSet custT="1"/>
      <dgm:spPr/>
      <dgm:t>
        <a:bodyPr/>
        <a:lstStyle/>
        <a:p>
          <a:r>
            <a:rPr lang="en-US" sz="1200" b="1" i="0" dirty="0"/>
            <a:t>Ask a pharmacist how to get naloxone.</a:t>
          </a:r>
          <a:endParaRPr lang="en-US" sz="1200" b="1" dirty="0"/>
        </a:p>
      </dgm:t>
    </dgm:pt>
    <dgm:pt modelId="{53D1ED96-844C-4C90-B74C-BAB9B1181716}" type="parTrans" cxnId="{FA414FED-C615-4704-BF82-8A842FF29492}">
      <dgm:prSet/>
      <dgm:spPr/>
      <dgm:t>
        <a:bodyPr/>
        <a:lstStyle/>
        <a:p>
          <a:endParaRPr lang="en-US"/>
        </a:p>
      </dgm:t>
    </dgm:pt>
    <dgm:pt modelId="{77BCD9A8-6FEB-4022-8ADF-EEBB57874418}" type="sibTrans" cxnId="{FA414FED-C615-4704-BF82-8A842FF29492}">
      <dgm:prSet phldrT="2"/>
      <dgm:spPr/>
      <dgm:t>
        <a:bodyPr/>
        <a:lstStyle/>
        <a:p>
          <a:r>
            <a:rPr lang="en-US"/>
            <a:t>2</a:t>
          </a:r>
        </a:p>
      </dgm:t>
    </dgm:pt>
    <dgm:pt modelId="{9CFC05B8-3F12-4C1C-A178-323FF7B4ACA4}">
      <dgm:prSet/>
      <dgm:spPr/>
      <dgm:t>
        <a:bodyPr/>
        <a:lstStyle/>
        <a:p>
          <a:r>
            <a:rPr lang="en-US" b="1" i="0" u="sng" dirty="0">
              <a:hlinkClick xmlns:r="http://schemas.openxmlformats.org/officeDocument/2006/relationships" r:id="rId1">
                <a:extLst>
                  <a:ext uri="{A12FA001-AC4F-418D-AE19-62706E023703}">
                    <ahyp:hlinkClr xmlns:ahyp="http://schemas.microsoft.com/office/drawing/2018/hyperlinkcolor" val="tx"/>
                  </a:ext>
                </a:extLst>
              </a:hlinkClick>
            </a:rPr>
            <a:t>Find a nearby pharmacy that dispenses naloxone</a:t>
          </a:r>
          <a:r>
            <a:rPr lang="en-US" b="1" i="0" dirty="0"/>
            <a:t>. Wisconsin has more than 300 pharmacies who can fill</a:t>
          </a:r>
          <a:endParaRPr lang="en-US" b="1" dirty="0"/>
        </a:p>
      </dgm:t>
    </dgm:pt>
    <dgm:pt modelId="{9E3A2A98-9E41-499E-87D0-5DF4A044FB3B}" type="parTrans" cxnId="{F6670EDB-3FF2-4AA3-BDED-77B4E3922681}">
      <dgm:prSet/>
      <dgm:spPr/>
      <dgm:t>
        <a:bodyPr/>
        <a:lstStyle/>
        <a:p>
          <a:endParaRPr lang="en-US"/>
        </a:p>
      </dgm:t>
    </dgm:pt>
    <dgm:pt modelId="{AEAF7EDF-1E25-4680-8423-54C4F04316BC}" type="sibTrans" cxnId="{F6670EDB-3FF2-4AA3-BDED-77B4E3922681}">
      <dgm:prSet phldrT="3"/>
      <dgm:spPr/>
      <dgm:t>
        <a:bodyPr/>
        <a:lstStyle/>
        <a:p>
          <a:r>
            <a:rPr lang="en-US"/>
            <a:t>3</a:t>
          </a:r>
        </a:p>
      </dgm:t>
    </dgm:pt>
    <dgm:pt modelId="{92C2836F-2BA0-46D3-8E9B-1F3DCB05D0A9}">
      <dgm:prSet custT="1"/>
      <dgm:spPr/>
      <dgm:t>
        <a:bodyPr/>
        <a:lstStyle/>
        <a:p>
          <a:r>
            <a:rPr lang="en-US" sz="1200" b="1" i="0" u="sng" dirty="0">
              <a:hlinkClick xmlns:r="http://schemas.openxmlformats.org/officeDocument/2006/relationships" r:id="rId2">
                <a:extLst>
                  <a:ext uri="{A12FA001-AC4F-418D-AE19-62706E023703}">
                    <ahyp:hlinkClr xmlns:ahyp="http://schemas.microsoft.com/office/drawing/2018/hyperlinkcolor" val="tx"/>
                  </a:ext>
                </a:extLst>
              </a:hlinkClick>
            </a:rPr>
            <a:t>Find an agency near you participating in Wisconsin's NARCAN® Direct Program</a:t>
          </a:r>
          <a:r>
            <a:rPr lang="en-US" sz="1200" b="1" i="0" dirty="0"/>
            <a:t>.</a:t>
          </a:r>
          <a:endParaRPr lang="en-US" sz="1200" b="1" dirty="0"/>
        </a:p>
      </dgm:t>
    </dgm:pt>
    <dgm:pt modelId="{33565CBA-0153-4236-B669-73D8803DF51B}" type="parTrans" cxnId="{2339A3FC-FA96-46F9-9457-76A4D9E5582E}">
      <dgm:prSet/>
      <dgm:spPr/>
      <dgm:t>
        <a:bodyPr/>
        <a:lstStyle/>
        <a:p>
          <a:endParaRPr lang="en-US"/>
        </a:p>
      </dgm:t>
    </dgm:pt>
    <dgm:pt modelId="{84A082E5-51ED-4430-9C42-710DECA77238}" type="sibTrans" cxnId="{2339A3FC-FA96-46F9-9457-76A4D9E5582E}">
      <dgm:prSet phldrT="4"/>
      <dgm:spPr/>
      <dgm:t>
        <a:bodyPr/>
        <a:lstStyle/>
        <a:p>
          <a:r>
            <a:rPr lang="en-US"/>
            <a:t>4</a:t>
          </a:r>
        </a:p>
      </dgm:t>
    </dgm:pt>
    <dgm:pt modelId="{96375E75-684D-4425-B558-4200E6F59B30}" type="pres">
      <dgm:prSet presAssocID="{D2BEDD95-079A-47B7-AA93-660AD7D83793}" presName="linearFlow" presStyleCnt="0">
        <dgm:presLayoutVars>
          <dgm:dir/>
          <dgm:animLvl val="lvl"/>
          <dgm:resizeHandles val="exact"/>
        </dgm:presLayoutVars>
      </dgm:prSet>
      <dgm:spPr/>
    </dgm:pt>
    <dgm:pt modelId="{F3F38B44-A254-4C18-B142-9243AA76AFDF}" type="pres">
      <dgm:prSet presAssocID="{6D161B7C-6E8E-4BBD-AF36-FC987E9E2EA9}" presName="compositeNode" presStyleCnt="0"/>
      <dgm:spPr/>
    </dgm:pt>
    <dgm:pt modelId="{B2186F2C-3601-4389-A241-3602C68678EF}" type="pres">
      <dgm:prSet presAssocID="{6D161B7C-6E8E-4BBD-AF36-FC987E9E2EA9}" presName="parTx" presStyleLbl="node1" presStyleIdx="0" presStyleCnt="0">
        <dgm:presLayoutVars>
          <dgm:chMax val="0"/>
          <dgm:chPref val="0"/>
          <dgm:bulletEnabled val="1"/>
        </dgm:presLayoutVars>
      </dgm:prSet>
      <dgm:spPr/>
    </dgm:pt>
    <dgm:pt modelId="{7F0F3470-DBA0-4A9C-9BD9-87590483BB5C}" type="pres">
      <dgm:prSet presAssocID="{6D161B7C-6E8E-4BBD-AF36-FC987E9E2EA9}" presName="parSh" presStyleCnt="0"/>
      <dgm:spPr/>
    </dgm:pt>
    <dgm:pt modelId="{DA214398-85AF-4BD3-8FB0-105DC11AF64F}" type="pres">
      <dgm:prSet presAssocID="{6D161B7C-6E8E-4BBD-AF36-FC987E9E2EA9}" presName="lineNode" presStyleLbl="alignAccFollowNode1" presStyleIdx="0" presStyleCnt="12"/>
      <dgm:spPr/>
    </dgm:pt>
    <dgm:pt modelId="{41FF352D-7035-443B-8781-C4617A308B5A}" type="pres">
      <dgm:prSet presAssocID="{6D161B7C-6E8E-4BBD-AF36-FC987E9E2EA9}" presName="lineArrowNode" presStyleLbl="alignAccFollowNode1" presStyleIdx="1" presStyleCnt="12"/>
      <dgm:spPr/>
    </dgm:pt>
    <dgm:pt modelId="{DA0937A2-395F-4989-81D6-709B99EF7807}" type="pres">
      <dgm:prSet presAssocID="{6F04FAA5-4050-4432-8059-C813E6029AC8}" presName="sibTransNodeCircle" presStyleLbl="alignNode1" presStyleIdx="0" presStyleCnt="4">
        <dgm:presLayoutVars>
          <dgm:chMax val="0"/>
          <dgm:bulletEnabled/>
        </dgm:presLayoutVars>
      </dgm:prSet>
      <dgm:spPr/>
    </dgm:pt>
    <dgm:pt modelId="{2531123D-3521-4049-B408-CA195DAD28BF}" type="pres">
      <dgm:prSet presAssocID="{6F04FAA5-4050-4432-8059-C813E6029AC8}" presName="spacerBetweenCircleAndCallout" presStyleCnt="0">
        <dgm:presLayoutVars/>
      </dgm:prSet>
      <dgm:spPr/>
    </dgm:pt>
    <dgm:pt modelId="{6EF1F05B-BC04-4378-9EF9-D62F6A3E955B}" type="pres">
      <dgm:prSet presAssocID="{6D161B7C-6E8E-4BBD-AF36-FC987E9E2EA9}" presName="nodeText" presStyleLbl="alignAccFollowNode1" presStyleIdx="2" presStyleCnt="12">
        <dgm:presLayoutVars>
          <dgm:bulletEnabled val="1"/>
        </dgm:presLayoutVars>
      </dgm:prSet>
      <dgm:spPr/>
    </dgm:pt>
    <dgm:pt modelId="{CFDA4245-148C-4BDE-B4CD-7EF898B6E01C}" type="pres">
      <dgm:prSet presAssocID="{6F04FAA5-4050-4432-8059-C813E6029AC8}" presName="sibTransComposite" presStyleCnt="0"/>
      <dgm:spPr/>
    </dgm:pt>
    <dgm:pt modelId="{4910D8CF-172C-44A0-95FE-6F7268572289}" type="pres">
      <dgm:prSet presAssocID="{57650930-704E-49D6-9DDF-0604A45A7754}" presName="compositeNode" presStyleCnt="0"/>
      <dgm:spPr/>
    </dgm:pt>
    <dgm:pt modelId="{6849970A-013A-47F6-AE5E-D62D65EFF6A7}" type="pres">
      <dgm:prSet presAssocID="{57650930-704E-49D6-9DDF-0604A45A7754}" presName="parTx" presStyleLbl="node1" presStyleIdx="0" presStyleCnt="0">
        <dgm:presLayoutVars>
          <dgm:chMax val="0"/>
          <dgm:chPref val="0"/>
          <dgm:bulletEnabled val="1"/>
        </dgm:presLayoutVars>
      </dgm:prSet>
      <dgm:spPr/>
    </dgm:pt>
    <dgm:pt modelId="{B2DC38EB-6D11-4E79-853E-9B022077E7FA}" type="pres">
      <dgm:prSet presAssocID="{57650930-704E-49D6-9DDF-0604A45A7754}" presName="parSh" presStyleCnt="0"/>
      <dgm:spPr/>
    </dgm:pt>
    <dgm:pt modelId="{B06CC32B-54B7-4D96-8E0A-983A3F3C923E}" type="pres">
      <dgm:prSet presAssocID="{57650930-704E-49D6-9DDF-0604A45A7754}" presName="lineNode" presStyleLbl="alignAccFollowNode1" presStyleIdx="3" presStyleCnt="12"/>
      <dgm:spPr/>
    </dgm:pt>
    <dgm:pt modelId="{FF7A5A2B-665E-4C8F-B302-96398B4076DA}" type="pres">
      <dgm:prSet presAssocID="{57650930-704E-49D6-9DDF-0604A45A7754}" presName="lineArrowNode" presStyleLbl="alignAccFollowNode1" presStyleIdx="4" presStyleCnt="12"/>
      <dgm:spPr/>
    </dgm:pt>
    <dgm:pt modelId="{E358D512-68EB-4A89-A828-1369B55E9DD0}" type="pres">
      <dgm:prSet presAssocID="{77BCD9A8-6FEB-4022-8ADF-EEBB57874418}" presName="sibTransNodeCircle" presStyleLbl="alignNode1" presStyleIdx="1" presStyleCnt="4">
        <dgm:presLayoutVars>
          <dgm:chMax val="0"/>
          <dgm:bulletEnabled/>
        </dgm:presLayoutVars>
      </dgm:prSet>
      <dgm:spPr/>
    </dgm:pt>
    <dgm:pt modelId="{70B38CC0-D324-4204-A5F8-40DBBF39CC31}" type="pres">
      <dgm:prSet presAssocID="{77BCD9A8-6FEB-4022-8ADF-EEBB57874418}" presName="spacerBetweenCircleAndCallout" presStyleCnt="0">
        <dgm:presLayoutVars/>
      </dgm:prSet>
      <dgm:spPr/>
    </dgm:pt>
    <dgm:pt modelId="{883A1DB9-7D25-4CD4-A16D-F1628E9B5610}" type="pres">
      <dgm:prSet presAssocID="{57650930-704E-49D6-9DDF-0604A45A7754}" presName="nodeText" presStyleLbl="alignAccFollowNode1" presStyleIdx="5" presStyleCnt="12">
        <dgm:presLayoutVars>
          <dgm:bulletEnabled val="1"/>
        </dgm:presLayoutVars>
      </dgm:prSet>
      <dgm:spPr/>
    </dgm:pt>
    <dgm:pt modelId="{E628F8D3-57ED-46D1-B525-7305D7001930}" type="pres">
      <dgm:prSet presAssocID="{77BCD9A8-6FEB-4022-8ADF-EEBB57874418}" presName="sibTransComposite" presStyleCnt="0"/>
      <dgm:spPr/>
    </dgm:pt>
    <dgm:pt modelId="{5B5F5F70-095F-438F-9A4A-ACDA06F12B0D}" type="pres">
      <dgm:prSet presAssocID="{9CFC05B8-3F12-4C1C-A178-323FF7B4ACA4}" presName="compositeNode" presStyleCnt="0"/>
      <dgm:spPr/>
    </dgm:pt>
    <dgm:pt modelId="{5423A9FA-2449-45CE-8CFE-D9CCA5DE6BB7}" type="pres">
      <dgm:prSet presAssocID="{9CFC05B8-3F12-4C1C-A178-323FF7B4ACA4}" presName="parTx" presStyleLbl="node1" presStyleIdx="0" presStyleCnt="0">
        <dgm:presLayoutVars>
          <dgm:chMax val="0"/>
          <dgm:chPref val="0"/>
          <dgm:bulletEnabled val="1"/>
        </dgm:presLayoutVars>
      </dgm:prSet>
      <dgm:spPr/>
    </dgm:pt>
    <dgm:pt modelId="{613ED80B-9B3F-48D1-9D52-52FBBAA24146}" type="pres">
      <dgm:prSet presAssocID="{9CFC05B8-3F12-4C1C-A178-323FF7B4ACA4}" presName="parSh" presStyleCnt="0"/>
      <dgm:spPr/>
    </dgm:pt>
    <dgm:pt modelId="{6FACA8B0-89ED-4253-A4C9-BC1440697FCF}" type="pres">
      <dgm:prSet presAssocID="{9CFC05B8-3F12-4C1C-A178-323FF7B4ACA4}" presName="lineNode" presStyleLbl="alignAccFollowNode1" presStyleIdx="6" presStyleCnt="12"/>
      <dgm:spPr/>
    </dgm:pt>
    <dgm:pt modelId="{E897A962-CB25-4DBC-91F6-BFB57E17AFD7}" type="pres">
      <dgm:prSet presAssocID="{9CFC05B8-3F12-4C1C-A178-323FF7B4ACA4}" presName="lineArrowNode" presStyleLbl="alignAccFollowNode1" presStyleIdx="7" presStyleCnt="12"/>
      <dgm:spPr/>
    </dgm:pt>
    <dgm:pt modelId="{B7034FF0-4B16-465C-8C48-DF0EEE64E4BB}" type="pres">
      <dgm:prSet presAssocID="{AEAF7EDF-1E25-4680-8423-54C4F04316BC}" presName="sibTransNodeCircle" presStyleLbl="alignNode1" presStyleIdx="2" presStyleCnt="4">
        <dgm:presLayoutVars>
          <dgm:chMax val="0"/>
          <dgm:bulletEnabled/>
        </dgm:presLayoutVars>
      </dgm:prSet>
      <dgm:spPr/>
    </dgm:pt>
    <dgm:pt modelId="{912BB068-5CD4-46DA-BACB-C8ECD81A75A7}" type="pres">
      <dgm:prSet presAssocID="{AEAF7EDF-1E25-4680-8423-54C4F04316BC}" presName="spacerBetweenCircleAndCallout" presStyleCnt="0">
        <dgm:presLayoutVars/>
      </dgm:prSet>
      <dgm:spPr/>
    </dgm:pt>
    <dgm:pt modelId="{A0DBF520-3C5E-4B59-928B-158DFC6312D8}" type="pres">
      <dgm:prSet presAssocID="{9CFC05B8-3F12-4C1C-A178-323FF7B4ACA4}" presName="nodeText" presStyleLbl="alignAccFollowNode1" presStyleIdx="8" presStyleCnt="12" custScaleY="100000">
        <dgm:presLayoutVars>
          <dgm:bulletEnabled val="1"/>
        </dgm:presLayoutVars>
      </dgm:prSet>
      <dgm:spPr/>
    </dgm:pt>
    <dgm:pt modelId="{0575BB2F-18E3-403F-8DCE-1C35F2B022B7}" type="pres">
      <dgm:prSet presAssocID="{AEAF7EDF-1E25-4680-8423-54C4F04316BC}" presName="sibTransComposite" presStyleCnt="0"/>
      <dgm:spPr/>
    </dgm:pt>
    <dgm:pt modelId="{B9104DE7-B7D7-4C0D-87BB-F0018AD5B667}" type="pres">
      <dgm:prSet presAssocID="{92C2836F-2BA0-46D3-8E9B-1F3DCB05D0A9}" presName="compositeNode" presStyleCnt="0"/>
      <dgm:spPr/>
    </dgm:pt>
    <dgm:pt modelId="{B3A7637D-E6B2-4A9C-8833-9DEAD0C6200B}" type="pres">
      <dgm:prSet presAssocID="{92C2836F-2BA0-46D3-8E9B-1F3DCB05D0A9}" presName="parTx" presStyleLbl="node1" presStyleIdx="0" presStyleCnt="0">
        <dgm:presLayoutVars>
          <dgm:chMax val="0"/>
          <dgm:chPref val="0"/>
          <dgm:bulletEnabled val="1"/>
        </dgm:presLayoutVars>
      </dgm:prSet>
      <dgm:spPr/>
    </dgm:pt>
    <dgm:pt modelId="{336DD2BC-40C0-427F-BC29-C29DE1DAFFA4}" type="pres">
      <dgm:prSet presAssocID="{92C2836F-2BA0-46D3-8E9B-1F3DCB05D0A9}" presName="parSh" presStyleCnt="0"/>
      <dgm:spPr/>
    </dgm:pt>
    <dgm:pt modelId="{E27BC977-ADAF-47CB-BB6D-6EAFB5D6DFCD}" type="pres">
      <dgm:prSet presAssocID="{92C2836F-2BA0-46D3-8E9B-1F3DCB05D0A9}" presName="lineNode" presStyleLbl="alignAccFollowNode1" presStyleIdx="9" presStyleCnt="12"/>
      <dgm:spPr/>
    </dgm:pt>
    <dgm:pt modelId="{A198B3BF-4D2C-4257-BECF-4C16CE079EEA}" type="pres">
      <dgm:prSet presAssocID="{92C2836F-2BA0-46D3-8E9B-1F3DCB05D0A9}" presName="lineArrowNode" presStyleLbl="alignAccFollowNode1" presStyleIdx="10" presStyleCnt="12"/>
      <dgm:spPr/>
    </dgm:pt>
    <dgm:pt modelId="{E89768C7-0DFF-4E9C-8972-5E998981036C}" type="pres">
      <dgm:prSet presAssocID="{84A082E5-51ED-4430-9C42-710DECA77238}" presName="sibTransNodeCircle" presStyleLbl="alignNode1" presStyleIdx="3" presStyleCnt="4">
        <dgm:presLayoutVars>
          <dgm:chMax val="0"/>
          <dgm:bulletEnabled/>
        </dgm:presLayoutVars>
      </dgm:prSet>
      <dgm:spPr/>
    </dgm:pt>
    <dgm:pt modelId="{1F927BE6-6256-426A-8067-1DEE67716383}" type="pres">
      <dgm:prSet presAssocID="{84A082E5-51ED-4430-9C42-710DECA77238}" presName="spacerBetweenCircleAndCallout" presStyleCnt="0">
        <dgm:presLayoutVars/>
      </dgm:prSet>
      <dgm:spPr/>
    </dgm:pt>
    <dgm:pt modelId="{D959BEFD-8224-4D17-BBB4-EB45F3040463}" type="pres">
      <dgm:prSet presAssocID="{92C2836F-2BA0-46D3-8E9B-1F3DCB05D0A9}" presName="nodeText" presStyleLbl="alignAccFollowNode1" presStyleIdx="11" presStyleCnt="12" custScaleX="104472">
        <dgm:presLayoutVars>
          <dgm:bulletEnabled val="1"/>
        </dgm:presLayoutVars>
      </dgm:prSet>
      <dgm:spPr/>
    </dgm:pt>
  </dgm:ptLst>
  <dgm:cxnLst>
    <dgm:cxn modelId="{2D437013-B50A-4CC4-A9D5-DA05B1865C45}" type="presOf" srcId="{6D161B7C-6E8E-4BBD-AF36-FC987E9E2EA9}" destId="{6EF1F05B-BC04-4378-9EF9-D62F6A3E955B}" srcOrd="0" destOrd="0" presId="urn:microsoft.com/office/officeart/2016/7/layout/LinearArrowProcessNumbered"/>
    <dgm:cxn modelId="{82F01318-DA20-495B-B128-BC3F4DF880C2}" srcId="{D2BEDD95-079A-47B7-AA93-660AD7D83793}" destId="{6D161B7C-6E8E-4BBD-AF36-FC987E9E2EA9}" srcOrd="0" destOrd="0" parTransId="{38A9F1ED-37CE-4E74-B45F-F12B4A8970D7}" sibTransId="{6F04FAA5-4050-4432-8059-C813E6029AC8}"/>
    <dgm:cxn modelId="{A3CF0E2E-0361-4CF5-9758-A629F7BC99C3}" type="presOf" srcId="{9CFC05B8-3F12-4C1C-A178-323FF7B4ACA4}" destId="{A0DBF520-3C5E-4B59-928B-158DFC6312D8}" srcOrd="0" destOrd="0" presId="urn:microsoft.com/office/officeart/2016/7/layout/LinearArrowProcessNumbered"/>
    <dgm:cxn modelId="{2928634C-9BF1-4588-8E6E-9CC2F6F219F2}" type="presOf" srcId="{6F04FAA5-4050-4432-8059-C813E6029AC8}" destId="{DA0937A2-395F-4989-81D6-709B99EF7807}" srcOrd="0" destOrd="0" presId="urn:microsoft.com/office/officeart/2016/7/layout/LinearArrowProcessNumbered"/>
    <dgm:cxn modelId="{E9515E83-6D68-42D8-82F0-CADC31B15444}" type="presOf" srcId="{D2BEDD95-079A-47B7-AA93-660AD7D83793}" destId="{96375E75-684D-4425-B558-4200E6F59B30}" srcOrd="0" destOrd="0" presId="urn:microsoft.com/office/officeart/2016/7/layout/LinearArrowProcessNumbered"/>
    <dgm:cxn modelId="{467EA49B-BE3B-4AA9-AB9E-0A69A9868BA7}" type="presOf" srcId="{92C2836F-2BA0-46D3-8E9B-1F3DCB05D0A9}" destId="{D959BEFD-8224-4D17-BBB4-EB45F3040463}" srcOrd="0" destOrd="0" presId="urn:microsoft.com/office/officeart/2016/7/layout/LinearArrowProcessNumbered"/>
    <dgm:cxn modelId="{E853D7B0-4418-43CF-9B33-92EA719531BD}" type="presOf" srcId="{57650930-704E-49D6-9DDF-0604A45A7754}" destId="{883A1DB9-7D25-4CD4-A16D-F1628E9B5610}" srcOrd="0" destOrd="0" presId="urn:microsoft.com/office/officeart/2016/7/layout/LinearArrowProcessNumbered"/>
    <dgm:cxn modelId="{9CB486BA-3483-4D3A-AD89-FD1A98821393}" type="presOf" srcId="{84A082E5-51ED-4430-9C42-710DECA77238}" destId="{E89768C7-0DFF-4E9C-8972-5E998981036C}" srcOrd="0" destOrd="0" presId="urn:microsoft.com/office/officeart/2016/7/layout/LinearArrowProcessNumbered"/>
    <dgm:cxn modelId="{A555A7CC-7AE4-48F8-840F-D5EBBFADDE3A}" type="presOf" srcId="{AEAF7EDF-1E25-4680-8423-54C4F04316BC}" destId="{B7034FF0-4B16-465C-8C48-DF0EEE64E4BB}" srcOrd="0" destOrd="0" presId="urn:microsoft.com/office/officeart/2016/7/layout/LinearArrowProcessNumbered"/>
    <dgm:cxn modelId="{F6670EDB-3FF2-4AA3-BDED-77B4E3922681}" srcId="{D2BEDD95-079A-47B7-AA93-660AD7D83793}" destId="{9CFC05B8-3F12-4C1C-A178-323FF7B4ACA4}" srcOrd="2" destOrd="0" parTransId="{9E3A2A98-9E41-499E-87D0-5DF4A044FB3B}" sibTransId="{AEAF7EDF-1E25-4680-8423-54C4F04316BC}"/>
    <dgm:cxn modelId="{FA414FED-C615-4704-BF82-8A842FF29492}" srcId="{D2BEDD95-079A-47B7-AA93-660AD7D83793}" destId="{57650930-704E-49D6-9DDF-0604A45A7754}" srcOrd="1" destOrd="0" parTransId="{53D1ED96-844C-4C90-B74C-BAB9B1181716}" sibTransId="{77BCD9A8-6FEB-4022-8ADF-EEBB57874418}"/>
    <dgm:cxn modelId="{795FEEF0-F763-49EA-93C5-3BD230A06400}" type="presOf" srcId="{77BCD9A8-6FEB-4022-8ADF-EEBB57874418}" destId="{E358D512-68EB-4A89-A828-1369B55E9DD0}" srcOrd="0" destOrd="0" presId="urn:microsoft.com/office/officeart/2016/7/layout/LinearArrowProcessNumbered"/>
    <dgm:cxn modelId="{2339A3FC-FA96-46F9-9457-76A4D9E5582E}" srcId="{D2BEDD95-079A-47B7-AA93-660AD7D83793}" destId="{92C2836F-2BA0-46D3-8E9B-1F3DCB05D0A9}" srcOrd="3" destOrd="0" parTransId="{33565CBA-0153-4236-B669-73D8803DF51B}" sibTransId="{84A082E5-51ED-4430-9C42-710DECA77238}"/>
    <dgm:cxn modelId="{A8361132-B712-4214-9774-4B2A5A0C08AD}" type="presParOf" srcId="{96375E75-684D-4425-B558-4200E6F59B30}" destId="{F3F38B44-A254-4C18-B142-9243AA76AFDF}" srcOrd="0" destOrd="0" presId="urn:microsoft.com/office/officeart/2016/7/layout/LinearArrowProcessNumbered"/>
    <dgm:cxn modelId="{6CBDF522-DBA6-4E8E-990A-926593ED40EA}" type="presParOf" srcId="{F3F38B44-A254-4C18-B142-9243AA76AFDF}" destId="{B2186F2C-3601-4389-A241-3602C68678EF}" srcOrd="0" destOrd="0" presId="urn:microsoft.com/office/officeart/2016/7/layout/LinearArrowProcessNumbered"/>
    <dgm:cxn modelId="{0C5E3548-9A82-4B79-95B1-16C1DCE84B6F}" type="presParOf" srcId="{F3F38B44-A254-4C18-B142-9243AA76AFDF}" destId="{7F0F3470-DBA0-4A9C-9BD9-87590483BB5C}" srcOrd="1" destOrd="0" presId="urn:microsoft.com/office/officeart/2016/7/layout/LinearArrowProcessNumbered"/>
    <dgm:cxn modelId="{FA756319-CECF-4A27-B4C3-3C587C00AD39}" type="presParOf" srcId="{7F0F3470-DBA0-4A9C-9BD9-87590483BB5C}" destId="{DA214398-85AF-4BD3-8FB0-105DC11AF64F}" srcOrd="0" destOrd="0" presId="urn:microsoft.com/office/officeart/2016/7/layout/LinearArrowProcessNumbered"/>
    <dgm:cxn modelId="{38C12AB5-AB55-4D4A-AF56-FE2D2E510D2A}" type="presParOf" srcId="{7F0F3470-DBA0-4A9C-9BD9-87590483BB5C}" destId="{41FF352D-7035-443B-8781-C4617A308B5A}" srcOrd="1" destOrd="0" presId="urn:microsoft.com/office/officeart/2016/7/layout/LinearArrowProcessNumbered"/>
    <dgm:cxn modelId="{44D53645-55AF-467A-B491-8EFECEB4E19B}" type="presParOf" srcId="{7F0F3470-DBA0-4A9C-9BD9-87590483BB5C}" destId="{DA0937A2-395F-4989-81D6-709B99EF7807}" srcOrd="2" destOrd="0" presId="urn:microsoft.com/office/officeart/2016/7/layout/LinearArrowProcessNumbered"/>
    <dgm:cxn modelId="{FF8831BC-9FF8-4D1C-B657-02E7B274F036}" type="presParOf" srcId="{7F0F3470-DBA0-4A9C-9BD9-87590483BB5C}" destId="{2531123D-3521-4049-B408-CA195DAD28BF}" srcOrd="3" destOrd="0" presId="urn:microsoft.com/office/officeart/2016/7/layout/LinearArrowProcessNumbered"/>
    <dgm:cxn modelId="{25BF714A-57D8-4305-B964-814348E2F8D2}" type="presParOf" srcId="{F3F38B44-A254-4C18-B142-9243AA76AFDF}" destId="{6EF1F05B-BC04-4378-9EF9-D62F6A3E955B}" srcOrd="2" destOrd="0" presId="urn:microsoft.com/office/officeart/2016/7/layout/LinearArrowProcessNumbered"/>
    <dgm:cxn modelId="{E90CCD52-A475-4953-8FF2-4ACF7225B08A}" type="presParOf" srcId="{96375E75-684D-4425-B558-4200E6F59B30}" destId="{CFDA4245-148C-4BDE-B4CD-7EF898B6E01C}" srcOrd="1" destOrd="0" presId="urn:microsoft.com/office/officeart/2016/7/layout/LinearArrowProcessNumbered"/>
    <dgm:cxn modelId="{1D540BBA-5E94-43B3-A871-F1E3B565BF50}" type="presParOf" srcId="{96375E75-684D-4425-B558-4200E6F59B30}" destId="{4910D8CF-172C-44A0-95FE-6F7268572289}" srcOrd="2" destOrd="0" presId="urn:microsoft.com/office/officeart/2016/7/layout/LinearArrowProcessNumbered"/>
    <dgm:cxn modelId="{08287F7E-1E11-4388-A56E-FE28F3104D3E}" type="presParOf" srcId="{4910D8CF-172C-44A0-95FE-6F7268572289}" destId="{6849970A-013A-47F6-AE5E-D62D65EFF6A7}" srcOrd="0" destOrd="0" presId="urn:microsoft.com/office/officeart/2016/7/layout/LinearArrowProcessNumbered"/>
    <dgm:cxn modelId="{B68EEC64-4080-4EE6-BB57-5AB5200E8F12}" type="presParOf" srcId="{4910D8CF-172C-44A0-95FE-6F7268572289}" destId="{B2DC38EB-6D11-4E79-853E-9B022077E7FA}" srcOrd="1" destOrd="0" presId="urn:microsoft.com/office/officeart/2016/7/layout/LinearArrowProcessNumbered"/>
    <dgm:cxn modelId="{1783710C-5981-491B-B422-A9D3DE9B89DC}" type="presParOf" srcId="{B2DC38EB-6D11-4E79-853E-9B022077E7FA}" destId="{B06CC32B-54B7-4D96-8E0A-983A3F3C923E}" srcOrd="0" destOrd="0" presId="urn:microsoft.com/office/officeart/2016/7/layout/LinearArrowProcessNumbered"/>
    <dgm:cxn modelId="{703DAF03-DB1C-4F76-80A6-A7C40D8C7891}" type="presParOf" srcId="{B2DC38EB-6D11-4E79-853E-9B022077E7FA}" destId="{FF7A5A2B-665E-4C8F-B302-96398B4076DA}" srcOrd="1" destOrd="0" presId="urn:microsoft.com/office/officeart/2016/7/layout/LinearArrowProcessNumbered"/>
    <dgm:cxn modelId="{932EC8D4-88C3-49CE-BBF2-C13678BFF4D1}" type="presParOf" srcId="{B2DC38EB-6D11-4E79-853E-9B022077E7FA}" destId="{E358D512-68EB-4A89-A828-1369B55E9DD0}" srcOrd="2" destOrd="0" presId="urn:microsoft.com/office/officeart/2016/7/layout/LinearArrowProcessNumbered"/>
    <dgm:cxn modelId="{ACD21CFD-C886-44E2-B22F-5E62F0D142EF}" type="presParOf" srcId="{B2DC38EB-6D11-4E79-853E-9B022077E7FA}" destId="{70B38CC0-D324-4204-A5F8-40DBBF39CC31}" srcOrd="3" destOrd="0" presId="urn:microsoft.com/office/officeart/2016/7/layout/LinearArrowProcessNumbered"/>
    <dgm:cxn modelId="{82F1F2CC-75ED-47F1-BB0C-584A42DC6B10}" type="presParOf" srcId="{4910D8CF-172C-44A0-95FE-6F7268572289}" destId="{883A1DB9-7D25-4CD4-A16D-F1628E9B5610}" srcOrd="2" destOrd="0" presId="urn:microsoft.com/office/officeart/2016/7/layout/LinearArrowProcessNumbered"/>
    <dgm:cxn modelId="{EF54F750-CDCE-47D5-900F-DB4A2399B550}" type="presParOf" srcId="{96375E75-684D-4425-B558-4200E6F59B30}" destId="{E628F8D3-57ED-46D1-B525-7305D7001930}" srcOrd="3" destOrd="0" presId="urn:microsoft.com/office/officeart/2016/7/layout/LinearArrowProcessNumbered"/>
    <dgm:cxn modelId="{D9138AB4-44DF-4602-B820-1D6A8BA1A45C}" type="presParOf" srcId="{96375E75-684D-4425-B558-4200E6F59B30}" destId="{5B5F5F70-095F-438F-9A4A-ACDA06F12B0D}" srcOrd="4" destOrd="0" presId="urn:microsoft.com/office/officeart/2016/7/layout/LinearArrowProcessNumbered"/>
    <dgm:cxn modelId="{A6FFEA70-8542-4DE9-9A44-10FCAF6F0E63}" type="presParOf" srcId="{5B5F5F70-095F-438F-9A4A-ACDA06F12B0D}" destId="{5423A9FA-2449-45CE-8CFE-D9CCA5DE6BB7}" srcOrd="0" destOrd="0" presId="urn:microsoft.com/office/officeart/2016/7/layout/LinearArrowProcessNumbered"/>
    <dgm:cxn modelId="{9DA7666E-8F74-4B10-B9EE-BB1527885742}" type="presParOf" srcId="{5B5F5F70-095F-438F-9A4A-ACDA06F12B0D}" destId="{613ED80B-9B3F-48D1-9D52-52FBBAA24146}" srcOrd="1" destOrd="0" presId="urn:microsoft.com/office/officeart/2016/7/layout/LinearArrowProcessNumbered"/>
    <dgm:cxn modelId="{CAA5718C-DF8B-4DC5-B763-A193FB635E19}" type="presParOf" srcId="{613ED80B-9B3F-48D1-9D52-52FBBAA24146}" destId="{6FACA8B0-89ED-4253-A4C9-BC1440697FCF}" srcOrd="0" destOrd="0" presId="urn:microsoft.com/office/officeart/2016/7/layout/LinearArrowProcessNumbered"/>
    <dgm:cxn modelId="{94C714EF-4143-4D42-AAF8-77A7497D61B9}" type="presParOf" srcId="{613ED80B-9B3F-48D1-9D52-52FBBAA24146}" destId="{E897A962-CB25-4DBC-91F6-BFB57E17AFD7}" srcOrd="1" destOrd="0" presId="urn:microsoft.com/office/officeart/2016/7/layout/LinearArrowProcessNumbered"/>
    <dgm:cxn modelId="{D278FB38-B6E4-4A94-907A-17CE1F68932B}" type="presParOf" srcId="{613ED80B-9B3F-48D1-9D52-52FBBAA24146}" destId="{B7034FF0-4B16-465C-8C48-DF0EEE64E4BB}" srcOrd="2" destOrd="0" presId="urn:microsoft.com/office/officeart/2016/7/layout/LinearArrowProcessNumbered"/>
    <dgm:cxn modelId="{BF1DF0C4-DEA9-4FCC-81CA-3BCD9CA624D4}" type="presParOf" srcId="{613ED80B-9B3F-48D1-9D52-52FBBAA24146}" destId="{912BB068-5CD4-46DA-BACB-C8ECD81A75A7}" srcOrd="3" destOrd="0" presId="urn:microsoft.com/office/officeart/2016/7/layout/LinearArrowProcessNumbered"/>
    <dgm:cxn modelId="{DC8D0FC3-9744-4928-9F54-BC43B67E5054}" type="presParOf" srcId="{5B5F5F70-095F-438F-9A4A-ACDA06F12B0D}" destId="{A0DBF520-3C5E-4B59-928B-158DFC6312D8}" srcOrd="2" destOrd="0" presId="urn:microsoft.com/office/officeart/2016/7/layout/LinearArrowProcessNumbered"/>
    <dgm:cxn modelId="{8A1E943B-EE01-44CF-97A8-9D37FE6D9353}" type="presParOf" srcId="{96375E75-684D-4425-B558-4200E6F59B30}" destId="{0575BB2F-18E3-403F-8DCE-1C35F2B022B7}" srcOrd="5" destOrd="0" presId="urn:microsoft.com/office/officeart/2016/7/layout/LinearArrowProcessNumbered"/>
    <dgm:cxn modelId="{5E83BF72-60DB-4605-9A26-673F2BB53BB4}" type="presParOf" srcId="{96375E75-684D-4425-B558-4200E6F59B30}" destId="{B9104DE7-B7D7-4C0D-87BB-F0018AD5B667}" srcOrd="6" destOrd="0" presId="urn:microsoft.com/office/officeart/2016/7/layout/LinearArrowProcessNumbered"/>
    <dgm:cxn modelId="{032F567D-5A2F-4BF7-9BD2-A80EF9E353AB}" type="presParOf" srcId="{B9104DE7-B7D7-4C0D-87BB-F0018AD5B667}" destId="{B3A7637D-E6B2-4A9C-8833-9DEAD0C6200B}" srcOrd="0" destOrd="0" presId="urn:microsoft.com/office/officeart/2016/7/layout/LinearArrowProcessNumbered"/>
    <dgm:cxn modelId="{C7A08FF0-A043-4854-95BD-6642402658D5}" type="presParOf" srcId="{B9104DE7-B7D7-4C0D-87BB-F0018AD5B667}" destId="{336DD2BC-40C0-427F-BC29-C29DE1DAFFA4}" srcOrd="1" destOrd="0" presId="urn:microsoft.com/office/officeart/2016/7/layout/LinearArrowProcessNumbered"/>
    <dgm:cxn modelId="{713B70B0-1892-4387-B6B4-A9EECC5D2E49}" type="presParOf" srcId="{336DD2BC-40C0-427F-BC29-C29DE1DAFFA4}" destId="{E27BC977-ADAF-47CB-BB6D-6EAFB5D6DFCD}" srcOrd="0" destOrd="0" presId="urn:microsoft.com/office/officeart/2016/7/layout/LinearArrowProcessNumbered"/>
    <dgm:cxn modelId="{DFE29368-085E-42DE-BAB4-8AE88F60FF97}" type="presParOf" srcId="{336DD2BC-40C0-427F-BC29-C29DE1DAFFA4}" destId="{A198B3BF-4D2C-4257-BECF-4C16CE079EEA}" srcOrd="1" destOrd="0" presId="urn:microsoft.com/office/officeart/2016/7/layout/LinearArrowProcessNumbered"/>
    <dgm:cxn modelId="{3BF5F158-8297-45F2-BD20-5C9C25646F8A}" type="presParOf" srcId="{336DD2BC-40C0-427F-BC29-C29DE1DAFFA4}" destId="{E89768C7-0DFF-4E9C-8972-5E998981036C}" srcOrd="2" destOrd="0" presId="urn:microsoft.com/office/officeart/2016/7/layout/LinearArrowProcessNumbered"/>
    <dgm:cxn modelId="{EAF72C42-64CC-4F35-BD84-79750197F60B}" type="presParOf" srcId="{336DD2BC-40C0-427F-BC29-C29DE1DAFFA4}" destId="{1F927BE6-6256-426A-8067-1DEE67716383}" srcOrd="3" destOrd="0" presId="urn:microsoft.com/office/officeart/2016/7/layout/LinearArrowProcessNumbered"/>
    <dgm:cxn modelId="{D83D60EE-24C8-4E87-892B-76AFCC8A834A}" type="presParOf" srcId="{B9104DE7-B7D7-4C0D-87BB-F0018AD5B667}" destId="{D959BEFD-8224-4D17-BBB4-EB45F3040463}"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4398-85AF-4BD3-8FB0-105DC11AF64F}">
      <dsp:nvSpPr>
        <dsp:cNvPr id="0" name=""/>
        <dsp:cNvSpPr/>
      </dsp:nvSpPr>
      <dsp:spPr>
        <a:xfrm>
          <a:off x="640648" y="541792"/>
          <a:ext cx="508761" cy="7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F352D-7035-443B-8781-C4617A308B5A}">
      <dsp:nvSpPr>
        <dsp:cNvPr id="0" name=""/>
        <dsp:cNvSpPr/>
      </dsp:nvSpPr>
      <dsp:spPr>
        <a:xfrm>
          <a:off x="1179935" y="499050"/>
          <a:ext cx="58507" cy="109650"/>
        </a:xfrm>
        <a:prstGeom prst="chevron">
          <a:avLst>
            <a:gd name="adj" fmla="val 9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937A2-395F-4989-81D6-709B99EF7807}">
      <dsp:nvSpPr>
        <dsp:cNvPr id="0" name=""/>
        <dsp:cNvSpPr/>
      </dsp:nvSpPr>
      <dsp:spPr>
        <a:xfrm>
          <a:off x="354035" y="318809"/>
          <a:ext cx="446036" cy="44603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9" tIns="17309" rIns="17309" bIns="17309"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419355" y="384129"/>
        <a:ext cx="315396" cy="315396"/>
      </dsp:txXfrm>
    </dsp:sp>
    <dsp:sp modelId="{6EF1F05B-BC04-4378-9EF9-D62F6A3E955B}">
      <dsp:nvSpPr>
        <dsp:cNvPr id="0" name=""/>
        <dsp:cNvSpPr/>
      </dsp:nvSpPr>
      <dsp:spPr>
        <a:xfrm>
          <a:off x="4696" y="929920"/>
          <a:ext cx="1144713"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96" tIns="165100" rIns="90296" bIns="165100" numCol="1" spcCol="1270" anchor="t" anchorCtr="0">
          <a:noAutofit/>
        </a:bodyPr>
        <a:lstStyle/>
        <a:p>
          <a:pPr marL="0" lvl="0" indent="0" algn="ctr" defTabSz="533400">
            <a:lnSpc>
              <a:spcPct val="90000"/>
            </a:lnSpc>
            <a:spcBef>
              <a:spcPct val="0"/>
            </a:spcBef>
            <a:spcAft>
              <a:spcPct val="35000"/>
            </a:spcAft>
            <a:buNone/>
          </a:pPr>
          <a:r>
            <a:rPr lang="en-US" sz="1200" b="1" i="0" kern="1200" dirty="0"/>
            <a:t>Talk to your doctor and ask for a prescription.</a:t>
          </a:r>
          <a:endParaRPr lang="en-US" sz="1200" b="1" kern="1200" dirty="0"/>
        </a:p>
      </dsp:txBody>
      <dsp:txXfrm>
        <a:off x="4696" y="1158863"/>
        <a:ext cx="1144713" cy="1736657"/>
      </dsp:txXfrm>
    </dsp:sp>
    <dsp:sp modelId="{B06CC32B-54B7-4D96-8E0A-983A3F3C923E}">
      <dsp:nvSpPr>
        <dsp:cNvPr id="0" name=""/>
        <dsp:cNvSpPr/>
      </dsp:nvSpPr>
      <dsp:spPr>
        <a:xfrm>
          <a:off x="1276600" y="542501"/>
          <a:ext cx="1144713" cy="72"/>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A5A2B-665E-4C8F-B302-96398B4076DA}">
      <dsp:nvSpPr>
        <dsp:cNvPr id="0" name=""/>
        <dsp:cNvSpPr/>
      </dsp:nvSpPr>
      <dsp:spPr>
        <a:xfrm>
          <a:off x="2451840" y="499624"/>
          <a:ext cx="58507" cy="110350"/>
        </a:xfrm>
        <a:prstGeom prst="chevron">
          <a:avLst>
            <a:gd name="adj" fmla="val 90000"/>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58D512-68EB-4A89-A828-1369B55E9DD0}">
      <dsp:nvSpPr>
        <dsp:cNvPr id="0" name=""/>
        <dsp:cNvSpPr/>
      </dsp:nvSpPr>
      <dsp:spPr>
        <a:xfrm>
          <a:off x="1625939" y="319519"/>
          <a:ext cx="446036" cy="446036"/>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9" tIns="17309" rIns="17309" bIns="17309"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691259" y="384839"/>
        <a:ext cx="315396" cy="315396"/>
      </dsp:txXfrm>
    </dsp:sp>
    <dsp:sp modelId="{883A1DB9-7D25-4CD4-A16D-F1628E9B5610}">
      <dsp:nvSpPr>
        <dsp:cNvPr id="0" name=""/>
        <dsp:cNvSpPr/>
      </dsp:nvSpPr>
      <dsp:spPr>
        <a:xfrm>
          <a:off x="1276600" y="931866"/>
          <a:ext cx="114471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96" tIns="165100" rIns="90296" bIns="165100" numCol="1" spcCol="1270" anchor="t" anchorCtr="0">
          <a:noAutofit/>
        </a:bodyPr>
        <a:lstStyle/>
        <a:p>
          <a:pPr marL="0" lvl="0" indent="0" algn="l" defTabSz="533400">
            <a:lnSpc>
              <a:spcPct val="90000"/>
            </a:lnSpc>
            <a:spcBef>
              <a:spcPct val="0"/>
            </a:spcBef>
            <a:spcAft>
              <a:spcPct val="35000"/>
            </a:spcAft>
            <a:buNone/>
          </a:pPr>
          <a:r>
            <a:rPr lang="en-US" sz="1200" b="1" i="0" kern="1200" dirty="0"/>
            <a:t>Ask a pharmacist how to get naloxone.</a:t>
          </a:r>
          <a:endParaRPr lang="en-US" sz="1200" b="1" kern="1200" dirty="0"/>
        </a:p>
      </dsp:txBody>
      <dsp:txXfrm>
        <a:off x="1276600" y="1160809"/>
        <a:ext cx="1144713" cy="1736657"/>
      </dsp:txXfrm>
    </dsp:sp>
    <dsp:sp modelId="{6FACA8B0-89ED-4253-A4C9-BC1440697FCF}">
      <dsp:nvSpPr>
        <dsp:cNvPr id="0" name=""/>
        <dsp:cNvSpPr/>
      </dsp:nvSpPr>
      <dsp:spPr>
        <a:xfrm>
          <a:off x="2548505" y="542501"/>
          <a:ext cx="1144713" cy="7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97A962-CB25-4DBC-91F6-BFB57E17AFD7}">
      <dsp:nvSpPr>
        <dsp:cNvPr id="0" name=""/>
        <dsp:cNvSpPr/>
      </dsp:nvSpPr>
      <dsp:spPr>
        <a:xfrm>
          <a:off x="3723744" y="499624"/>
          <a:ext cx="58507" cy="110350"/>
        </a:xfrm>
        <a:prstGeom prst="chevron">
          <a:avLst>
            <a:gd name="adj" fmla="val 90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34FF0-4B16-465C-8C48-DF0EEE64E4BB}">
      <dsp:nvSpPr>
        <dsp:cNvPr id="0" name=""/>
        <dsp:cNvSpPr/>
      </dsp:nvSpPr>
      <dsp:spPr>
        <a:xfrm>
          <a:off x="2897843" y="319519"/>
          <a:ext cx="446036" cy="446036"/>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9" tIns="17309" rIns="17309" bIns="17309"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2963163" y="384839"/>
        <a:ext cx="315396" cy="315396"/>
      </dsp:txXfrm>
    </dsp:sp>
    <dsp:sp modelId="{A0DBF520-3C5E-4B59-928B-158DFC6312D8}">
      <dsp:nvSpPr>
        <dsp:cNvPr id="0" name=""/>
        <dsp:cNvSpPr/>
      </dsp:nvSpPr>
      <dsp:spPr>
        <a:xfrm>
          <a:off x="2548505" y="931866"/>
          <a:ext cx="1144713"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96" tIns="165100" rIns="90296" bIns="165100" numCol="1" spcCol="1270" anchor="t" anchorCtr="0">
          <a:noAutofit/>
        </a:bodyPr>
        <a:lstStyle/>
        <a:p>
          <a:pPr marL="0" lvl="0" indent="0" algn="l" defTabSz="488950">
            <a:lnSpc>
              <a:spcPct val="90000"/>
            </a:lnSpc>
            <a:spcBef>
              <a:spcPct val="0"/>
            </a:spcBef>
            <a:spcAft>
              <a:spcPct val="35000"/>
            </a:spcAft>
            <a:buNone/>
          </a:pPr>
          <a:r>
            <a:rPr lang="en-US" sz="1100" b="1" i="0" u="sng" kern="1200" dirty="0">
              <a:hlinkClick xmlns:r="http://schemas.openxmlformats.org/officeDocument/2006/relationships" r:id="rId1">
                <a:extLst>
                  <a:ext uri="{A12FA001-AC4F-418D-AE19-62706E023703}">
                    <ahyp:hlinkClr xmlns:ahyp="http://schemas.microsoft.com/office/drawing/2018/hyperlinkcolor" val="tx"/>
                  </a:ext>
                </a:extLst>
              </a:hlinkClick>
            </a:rPr>
            <a:t>Find a nearby pharmacy that dispenses naloxone</a:t>
          </a:r>
          <a:r>
            <a:rPr lang="en-US" sz="1100" b="1" i="0" kern="1200" dirty="0"/>
            <a:t>. Wisconsin has more than 300 pharmacies who can fill</a:t>
          </a:r>
          <a:endParaRPr lang="en-US" sz="1100" b="1" kern="1200" dirty="0"/>
        </a:p>
      </dsp:txBody>
      <dsp:txXfrm>
        <a:off x="2548505" y="1160809"/>
        <a:ext cx="1144713" cy="1736657"/>
      </dsp:txXfrm>
    </dsp:sp>
    <dsp:sp modelId="{E27BC977-ADAF-47CB-BB6D-6EAFB5D6DFCD}">
      <dsp:nvSpPr>
        <dsp:cNvPr id="0" name=""/>
        <dsp:cNvSpPr/>
      </dsp:nvSpPr>
      <dsp:spPr>
        <a:xfrm>
          <a:off x="3846005" y="542501"/>
          <a:ext cx="572356" cy="72"/>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9768C7-0DFF-4E9C-8972-5E998981036C}">
      <dsp:nvSpPr>
        <dsp:cNvPr id="0" name=""/>
        <dsp:cNvSpPr/>
      </dsp:nvSpPr>
      <dsp:spPr>
        <a:xfrm>
          <a:off x="4195344" y="319519"/>
          <a:ext cx="446036" cy="446036"/>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9" tIns="17309" rIns="17309" bIns="17309"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4260664" y="384839"/>
        <a:ext cx="315396" cy="315396"/>
      </dsp:txXfrm>
    </dsp:sp>
    <dsp:sp modelId="{D959BEFD-8224-4D17-BBB4-EB45F3040463}">
      <dsp:nvSpPr>
        <dsp:cNvPr id="0" name=""/>
        <dsp:cNvSpPr/>
      </dsp:nvSpPr>
      <dsp:spPr>
        <a:xfrm>
          <a:off x="3820409" y="931866"/>
          <a:ext cx="119590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296" tIns="165100" rIns="90296" bIns="165100" numCol="1" spcCol="1270" anchor="t" anchorCtr="0">
          <a:noAutofit/>
        </a:bodyPr>
        <a:lstStyle/>
        <a:p>
          <a:pPr marL="0" lvl="0" indent="0" algn="l" defTabSz="533400">
            <a:lnSpc>
              <a:spcPct val="90000"/>
            </a:lnSpc>
            <a:spcBef>
              <a:spcPct val="0"/>
            </a:spcBef>
            <a:spcAft>
              <a:spcPct val="35000"/>
            </a:spcAft>
            <a:buNone/>
          </a:pPr>
          <a:r>
            <a:rPr lang="en-US" sz="1200" b="1" i="0" u="sng" kern="1200" dirty="0">
              <a:hlinkClick xmlns:r="http://schemas.openxmlformats.org/officeDocument/2006/relationships" r:id="rId2">
                <a:extLst>
                  <a:ext uri="{A12FA001-AC4F-418D-AE19-62706E023703}">
                    <ahyp:hlinkClr xmlns:ahyp="http://schemas.microsoft.com/office/drawing/2018/hyperlinkcolor" val="tx"/>
                  </a:ext>
                </a:extLst>
              </a:hlinkClick>
            </a:rPr>
            <a:t>Find an agency near you participating in Wisconsin's NARCAN® Direct Program</a:t>
          </a:r>
          <a:r>
            <a:rPr lang="en-US" sz="1200" b="1" i="0" kern="1200" dirty="0"/>
            <a:t>.</a:t>
          </a:r>
          <a:endParaRPr lang="en-US" sz="1200" b="1" kern="1200" dirty="0"/>
        </a:p>
      </dsp:txBody>
      <dsp:txXfrm>
        <a:off x="3820409" y="1171047"/>
        <a:ext cx="1195905" cy="172641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https://www.tristateambulance.org/wemsa-member/"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z5njuWjtPk?feature=oembed" TargetMode="External"/><Relationship Id="rId1" Type="http://schemas.openxmlformats.org/officeDocument/2006/relationships/tags" Target="../tags/tag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Ud9ASbTeZU8?feature=oembed" TargetMode="External"/><Relationship Id="rId1" Type="http://schemas.openxmlformats.org/officeDocument/2006/relationships/tags" Target="../tags/tag1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RcAaZQQqd50?feature=oembed" TargetMode="External"/><Relationship Id="rId1" Type="http://schemas.openxmlformats.org/officeDocument/2006/relationships/tags" Target="../tags/tag12.xml"/><Relationship Id="rId6" Type="http://schemas.openxmlformats.org/officeDocument/2006/relationships/hyperlink" Target="https://ppaccentral.org/narcan/" TargetMode="External"/><Relationship Id="rId5" Type="http://schemas.openxmlformats.org/officeDocument/2006/relationships/image" Target="../media/image17.jp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ommons.wikimedia.org/wiki/File:Flag_map_of_Wisconsin.svg" TargetMode="Externa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iX49Xvwfso?feature=oembed" TargetMode="External"/><Relationship Id="rId1" Type="http://schemas.openxmlformats.org/officeDocument/2006/relationships/tags" Target="../tags/tag1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itn.hms.harvard.edu/flash/2019/smartphone-app-may-help-detect-opioid-overdose/"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CqIooR9L5k" TargetMode="External"/><Relationship Id="rId1" Type="http://schemas.openxmlformats.org/officeDocument/2006/relationships/tags" Target="../tags/tag18.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gif"/><Relationship Id="rId7" Type="http://schemas.openxmlformats.org/officeDocument/2006/relationships/hyperlink" Target="https://thoracickey.com/emergency-cardiovascular-life-support/" TargetMode="Externa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6.jpg"/><Relationship Id="rId5" Type="http://schemas.openxmlformats.org/officeDocument/2006/relationships/image" Target="../media/image25.emf"/><Relationship Id="rId4" Type="http://schemas.openxmlformats.org/officeDocument/2006/relationships/hyperlink" Target="http://heroesmush.wikidot.com/roleplay-logs" TargetMode="External"/><Relationship Id="rId9" Type="http://schemas.openxmlformats.org/officeDocument/2006/relationships/hyperlink" Target="https://pixabay.com/en/important-attention-1702878/"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wikidoc.org/index.php/Artificial_respiration"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gostrengths.com/strengths-based-goal-setting/"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TKsHFBXlI?feature=oembed" TargetMode="External"/><Relationship Id="rId1" Type="http://schemas.openxmlformats.org/officeDocument/2006/relationships/tags" Target="../tags/tag2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https://www.purerecoveryca.com/opioid-addiction-treatment-dependence-withdrawal/"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hyperlink" Target="https://forms.office.com/Pages/ResponsePage.aspx?id=DQSIkWdsW0yxEjajBLZtrQAAAAAAAAAAAAO__Z9t1dhUQUxEMjhUUlExRlpEVUdHQTRMMVNJRlAwSi4u" TargetMode="Externa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pbgcrmrefresher.golearnportal.com/rmrefresh/kc/kc5/index.html" TargetMode="Externa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8" Type="http://schemas.openxmlformats.org/officeDocument/2006/relationships/hyperlink" Target="http://www.codeitpretty.com/" TargetMode="External"/><Relationship Id="rId3" Type="http://schemas.openxmlformats.org/officeDocument/2006/relationships/hyperlink" Target="https://doseofrealitywi.gov/" TargetMode="External"/><Relationship Id="rId7" Type="http://schemas.openxmlformats.org/officeDocument/2006/relationships/image" Target="../media/image32.png"/><Relationship Id="rId2" Type="http://schemas.openxmlformats.org/officeDocument/2006/relationships/hyperlink" Target="https://www.dhs.wisconsin.gov/aoda/drug-overdose-deaths.htm" TargetMode="External"/><Relationship Id="rId1" Type="http://schemas.openxmlformats.org/officeDocument/2006/relationships/slideLayout" Target="../slideLayouts/slideLayout2.xml"/><Relationship Id="rId6" Type="http://schemas.openxmlformats.org/officeDocument/2006/relationships/hyperlink" Target="https://wjactv.com/news/local/saving-lives-dispatchers-trained-on-narcan-administration" TargetMode="External"/><Relationship Id="rId5" Type="http://schemas.openxmlformats.org/officeDocument/2006/relationships/hyperlink" Target="https://iaedjournal.org/when-you-need-it-most/" TargetMode="External"/><Relationship Id="rId4" Type="http://schemas.openxmlformats.org/officeDocument/2006/relationships/hyperlink" Target="https://hope.wi.gov/Pages/Home.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pngall.com/disclaimer-symbol-p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fair.org/home/call-them-by-their-names/" TargetMode="External"/><Relationship Id="rId3" Type="http://schemas.openxmlformats.org/officeDocument/2006/relationships/image" Target="../media/image7.jpeg"/><Relationship Id="rId7"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hyperlink" Target="https://forms.office.com/Pages/ResponsePage.aspx?id=DQSIkWdsW0yxEjajBLZtrQAAAAAAAAAAAAO__Z9t1dhUREwyT0dCMEFJN1hDWFRUTUpKSEtHSVIyNS4u" TargetMode="External"/><Relationship Id="rId5" Type="http://schemas.openxmlformats.org/officeDocument/2006/relationships/audio" Target="../media/audio1.wav"/><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hyperlink" Target="https://www.pexels.com/photo/123-let-s-go-imaginary-text-70476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lkao.deviantart.com/art/japanese-waves-80453758"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roSdbuYjeMg?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V0CdS128-q4?feature=oembed" TargetMode="External"/><Relationship Id="rId1" Type="http://schemas.openxmlformats.org/officeDocument/2006/relationships/tags" Target="../tags/tag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15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itle 1"/>
          <p:cNvSpPr>
            <a:spLocks noGrp="1"/>
          </p:cNvSpPr>
          <p:nvPr>
            <p:ph type="ctrTitle"/>
          </p:nvPr>
        </p:nvSpPr>
        <p:spPr>
          <a:xfrm>
            <a:off x="1751012" y="609601"/>
            <a:ext cx="8676222" cy="3389744"/>
          </a:xfrm>
        </p:spPr>
        <p:txBody>
          <a:bodyPr>
            <a:normAutofit fontScale="90000"/>
          </a:bodyPr>
          <a:lstStyle/>
          <a:p>
            <a:r>
              <a:rPr lang="en-US" dirty="0">
                <a:latin typeface="Century Schoolbook" panose="02040604050505020304" pitchFamily="18" charset="0"/>
              </a:rPr>
              <a:t>Telecommunicator Narcan administration instructions for Wisconsin dispatchers</a:t>
            </a:r>
          </a:p>
        </p:txBody>
      </p:sp>
      <p:sp>
        <p:nvSpPr>
          <p:cNvPr id="3" name="Subtitle 2"/>
          <p:cNvSpPr>
            <a:spLocks noGrp="1"/>
          </p:cNvSpPr>
          <p:nvPr>
            <p:ph type="subTitle" idx="1"/>
          </p:nvPr>
        </p:nvSpPr>
        <p:spPr>
          <a:xfrm>
            <a:off x="1751012" y="4572000"/>
            <a:ext cx="8676222" cy="1219199"/>
          </a:xfrm>
        </p:spPr>
        <p:txBody>
          <a:bodyPr>
            <a:normAutofit fontScale="92500" lnSpcReduction="10000"/>
          </a:bodyPr>
          <a:lstStyle/>
          <a:p>
            <a:r>
              <a:rPr lang="en-US" dirty="0"/>
              <a:t>Courtesy Wisconsin EMS Association </a:t>
            </a:r>
          </a:p>
          <a:p>
            <a:r>
              <a:rPr lang="en-US" dirty="0"/>
              <a:t>Made possible by Grant OD2A</a:t>
            </a:r>
          </a:p>
          <a:p>
            <a:r>
              <a:rPr lang="en-US" dirty="0"/>
              <a:t>2021</a:t>
            </a:r>
          </a:p>
        </p:txBody>
      </p:sp>
      <p:pic>
        <p:nvPicPr>
          <p:cNvPr id="6" name="Picture 5" descr="A picture containing text, sign&#10;&#10;Description automatically generated">
            <a:extLst>
              <a:ext uri="{FF2B5EF4-FFF2-40B4-BE49-F238E27FC236}">
                <a16:creationId xmlns:a16="http://schemas.microsoft.com/office/drawing/2014/main" id="{8D279D32-52AD-4424-AD7F-720608EA249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55671" y="4135753"/>
            <a:ext cx="2143125" cy="2143125"/>
          </a:xfrm>
          <a:prstGeom prst="rect">
            <a:avLst/>
          </a:prstGeom>
          <a:effectLst>
            <a:softEdge rad="317500"/>
          </a:effectLst>
        </p:spPr>
      </p:pic>
    </p:spTree>
    <p:custDataLst>
      <p:tags r:id="rId1"/>
    </p:custDataLst>
    <p:extLst>
      <p:ext uri="{BB962C8B-B14F-4D97-AF65-F5344CB8AC3E}">
        <p14:creationId xmlns:p14="http://schemas.microsoft.com/office/powerpoint/2010/main" val="10175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3910"/>
            <a:ext cx="9905998" cy="1249378"/>
          </a:xfrm>
        </p:spPr>
        <p:txBody>
          <a:bodyPr/>
          <a:lstStyle/>
          <a:p>
            <a:pPr algn="ctr"/>
            <a:endParaRPr lang="en-US" dirty="0"/>
          </a:p>
        </p:txBody>
      </p:sp>
      <p:pic>
        <p:nvPicPr>
          <p:cNvPr id="7" name="Content Placeholder 6" descr="Diagram&#10;&#10;Description automatically generated">
            <a:extLst>
              <a:ext uri="{FF2B5EF4-FFF2-40B4-BE49-F238E27FC236}">
                <a16:creationId xmlns:a16="http://schemas.microsoft.com/office/drawing/2014/main" id="{D77CB9A6-A476-4354-8EA0-F902FAD76ACC}"/>
              </a:ext>
            </a:extLst>
          </p:cNvPr>
          <p:cNvPicPr>
            <a:picLocks noGrp="1" noChangeAspect="1"/>
          </p:cNvPicPr>
          <p:nvPr>
            <p:ph idx="1"/>
          </p:nvPr>
        </p:nvPicPr>
        <p:blipFill>
          <a:blip r:embed="rId3"/>
          <a:stretch>
            <a:fillRect/>
          </a:stretch>
        </p:blipFill>
        <p:spPr>
          <a:xfrm>
            <a:off x="329938" y="301659"/>
            <a:ext cx="11547835" cy="6193410"/>
          </a:xfrm>
        </p:spPr>
      </p:pic>
    </p:spTree>
    <p:custDataLst>
      <p:tags r:id="rId1"/>
    </p:custDataLst>
    <p:extLst>
      <p:ext uri="{BB962C8B-B14F-4D97-AF65-F5344CB8AC3E}">
        <p14:creationId xmlns:p14="http://schemas.microsoft.com/office/powerpoint/2010/main" val="1776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2993-22FA-4B81-9B52-0F4B4AAC8807}"/>
              </a:ext>
            </a:extLst>
          </p:cNvPr>
          <p:cNvSpPr>
            <a:spLocks noGrp="1"/>
          </p:cNvSpPr>
          <p:nvPr>
            <p:ph type="title"/>
          </p:nvPr>
        </p:nvSpPr>
        <p:spPr>
          <a:xfrm>
            <a:off x="1141413" y="609600"/>
            <a:ext cx="9905998" cy="667657"/>
          </a:xfrm>
        </p:spPr>
        <p:txBody>
          <a:bodyPr>
            <a:normAutofit fontScale="90000"/>
          </a:bodyPr>
          <a:lstStyle/>
          <a:p>
            <a:pPr algn="ctr"/>
            <a:r>
              <a:rPr lang="en-US" sz="4000" b="1" dirty="0"/>
              <a:t>What is an opioid overdose?</a:t>
            </a:r>
          </a:p>
        </p:txBody>
      </p:sp>
      <p:pic>
        <p:nvPicPr>
          <p:cNvPr id="6" name="Online Media 5" title="What Happens To Your Body During an Overdose?">
            <a:hlinkClick r:id="" action="ppaction://media"/>
            <a:extLst>
              <a:ext uri="{FF2B5EF4-FFF2-40B4-BE49-F238E27FC236}">
                <a16:creationId xmlns:a16="http://schemas.microsoft.com/office/drawing/2014/main" id="{27C7F9BC-13EE-44A7-B239-10C4C6F6FAA5}"/>
              </a:ext>
            </a:extLst>
          </p:cNvPr>
          <p:cNvPicPr>
            <a:picLocks noGrp="1" noRot="1" noChangeAspect="1"/>
          </p:cNvPicPr>
          <p:nvPr>
            <p:ph idx="1"/>
            <a:videoFile r:link="rId2"/>
          </p:nvPr>
        </p:nvPicPr>
        <p:blipFill>
          <a:blip r:embed="rId4"/>
          <a:stretch>
            <a:fillRect/>
          </a:stretch>
        </p:blipFill>
        <p:spPr>
          <a:xfrm>
            <a:off x="1141413" y="1357086"/>
            <a:ext cx="9708016" cy="5210628"/>
          </a:xfrm>
          <a:prstGeom prst="rect">
            <a:avLst/>
          </a:prstGeom>
        </p:spPr>
      </p:pic>
    </p:spTree>
    <p:custDataLst>
      <p:tags r:id="rId1"/>
    </p:custDataLst>
    <p:extLst>
      <p:ext uri="{BB962C8B-B14F-4D97-AF65-F5344CB8AC3E}">
        <p14:creationId xmlns:p14="http://schemas.microsoft.com/office/powerpoint/2010/main" val="19187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4363271"/>
            <a:ext cx="8676222" cy="2046956"/>
          </a:xfrm>
        </p:spPr>
        <p:txBody>
          <a:bodyPr vert="horz" lIns="91440" tIns="45720" rIns="91440" bIns="45720" rtlCol="0" anchor="b">
            <a:normAutofit/>
          </a:bodyPr>
          <a:lstStyle/>
          <a:p>
            <a:pPr algn="ctr">
              <a:lnSpc>
                <a:spcPct val="90000"/>
              </a:lnSpc>
            </a:pPr>
            <a:r>
              <a:rPr lang="en-US" sz="3400" dirty="0">
                <a:effectLst>
                  <a:glow rad="38100">
                    <a:schemeClr val="bg1">
                      <a:lumMod val="65000"/>
                      <a:lumOff val="35000"/>
                      <a:alpha val="50000"/>
                    </a:schemeClr>
                  </a:glow>
                  <a:outerShdw blurRad="28575" dist="31750" dir="13200000" algn="tl" rotWithShape="0">
                    <a:srgbClr val="000000">
                      <a:alpha val="25000"/>
                    </a:srgbClr>
                  </a:outerShdw>
                </a:effectLst>
              </a:rPr>
              <a:t>SPOTTING AN OVERDOSE </a:t>
            </a:r>
          </a:p>
        </p:txBody>
      </p:sp>
      <p:pic>
        <p:nvPicPr>
          <p:cNvPr id="6" name="Online Media 5" title="Signs and Symptoms of an Opioid Overdose">
            <a:hlinkClick r:id="" action="ppaction://media"/>
            <a:extLst>
              <a:ext uri="{FF2B5EF4-FFF2-40B4-BE49-F238E27FC236}">
                <a16:creationId xmlns:a16="http://schemas.microsoft.com/office/drawing/2014/main" id="{F5E37AA2-719C-4467-B755-763222D57BF5}"/>
              </a:ext>
            </a:extLst>
          </p:cNvPr>
          <p:cNvPicPr>
            <a:picLocks noGrp="1" noRot="1" noChangeAspect="1"/>
          </p:cNvPicPr>
          <p:nvPr>
            <p:ph idx="1"/>
            <a:videoFile r:link="rId2"/>
          </p:nvPr>
        </p:nvPicPr>
        <p:blipFill>
          <a:blip r:embed="rId4"/>
          <a:stretch>
            <a:fillRect/>
          </a:stretch>
        </p:blipFill>
        <p:spPr>
          <a:xfrm>
            <a:off x="414779" y="244475"/>
            <a:ext cx="11302739" cy="5468168"/>
          </a:xfrm>
          <a:prstGeom prst="rect">
            <a:avLst/>
          </a:prstGeom>
        </p:spPr>
      </p:pic>
    </p:spTree>
    <p:custDataLst>
      <p:tags r:id="rId1"/>
    </p:custDataLst>
    <p:extLst>
      <p:ext uri="{BB962C8B-B14F-4D97-AF65-F5344CB8AC3E}">
        <p14:creationId xmlns:p14="http://schemas.microsoft.com/office/powerpoint/2010/main" val="26110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862" y="297612"/>
            <a:ext cx="9905998" cy="1255144"/>
          </a:xfrm>
        </p:spPr>
        <p:txBody>
          <a:bodyPr>
            <a:normAutofit/>
          </a:bodyPr>
          <a:lstStyle/>
          <a:p>
            <a:pPr algn="ctr"/>
            <a:r>
              <a:rPr lang="en-US" sz="4400" dirty="0"/>
              <a:t>Why Narcan???</a:t>
            </a:r>
          </a:p>
        </p:txBody>
      </p:sp>
      <p:sp>
        <p:nvSpPr>
          <p:cNvPr id="4" name="Content Placeholder 3"/>
          <p:cNvSpPr>
            <a:spLocks noGrp="1"/>
          </p:cNvSpPr>
          <p:nvPr>
            <p:ph idx="1"/>
          </p:nvPr>
        </p:nvSpPr>
        <p:spPr>
          <a:xfrm>
            <a:off x="1003391" y="1552756"/>
            <a:ext cx="9905998" cy="5635924"/>
          </a:xfrm>
        </p:spPr>
        <p:txBody>
          <a:bodyPr>
            <a:noAutofit/>
          </a:bodyPr>
          <a:lstStyle/>
          <a:p>
            <a:pPr marL="419100" indent="-382588">
              <a:buFont typeface="Wingdings 2" charset="0"/>
              <a:buChar char=""/>
              <a:defRPr/>
            </a:pPr>
            <a:r>
              <a:rPr lang="en-US" sz="3200" b="1" dirty="0">
                <a:ea typeface="ＭＳ Ｐゴシック" charset="0"/>
              </a:rPr>
              <a:t>Opiates can cause breathing to slow or stop</a:t>
            </a:r>
          </a:p>
          <a:p>
            <a:pPr marL="419100" indent="-382588">
              <a:buFont typeface="Wingdings 2" charset="0"/>
              <a:buChar char=""/>
              <a:defRPr/>
            </a:pPr>
            <a:r>
              <a:rPr lang="en-US" sz="3200" b="1" dirty="0">
                <a:ea typeface="ＭＳ Ｐゴシック" charset="0"/>
              </a:rPr>
              <a:t>Narcan (aka naloxone) </a:t>
            </a:r>
          </a:p>
          <a:p>
            <a:pPr marL="722313" lvl="1" indent="-273050">
              <a:buFont typeface="Wingdings 2" charset="0"/>
              <a:buChar char=""/>
              <a:defRPr/>
            </a:pPr>
            <a:r>
              <a:rPr lang="en-US" sz="2800" b="1" dirty="0">
                <a:ea typeface="ＭＳ Ｐゴシック" charset="0"/>
              </a:rPr>
              <a:t>Reasonably Safe medication </a:t>
            </a:r>
          </a:p>
          <a:p>
            <a:pPr marL="722313" lvl="1" indent="-273050">
              <a:buFont typeface="Wingdings 2" charset="0"/>
              <a:buChar char=""/>
              <a:defRPr/>
            </a:pPr>
            <a:r>
              <a:rPr lang="en-US" sz="2800" b="1" dirty="0">
                <a:solidFill>
                  <a:srgbClr val="92D050"/>
                </a:solidFill>
                <a:ea typeface="ＭＳ Ｐゴシック" charset="0"/>
              </a:rPr>
              <a:t>Can reverse OD caused by opioids - </a:t>
            </a:r>
            <a:r>
              <a:rPr lang="en-US" sz="2800" b="1" dirty="0">
                <a:ea typeface="ＭＳ Ｐゴシック" charset="0"/>
              </a:rPr>
              <a:t>prescription pain meds or heroin</a:t>
            </a:r>
          </a:p>
          <a:p>
            <a:pPr marL="722313" lvl="1" indent="-273050">
              <a:buFont typeface="Wingdings 2" charset="0"/>
              <a:buChar char=""/>
              <a:defRPr/>
            </a:pPr>
            <a:r>
              <a:rPr lang="en-US" sz="2800" b="1" dirty="0">
                <a:ea typeface="ＭＳ Ｐゴシック" charset="0"/>
              </a:rPr>
              <a:t>Blocks effects of opioids on brain</a:t>
            </a:r>
          </a:p>
          <a:p>
            <a:pPr marL="722313" lvl="1" indent="-273050">
              <a:buFont typeface="Wingdings 2" charset="0"/>
              <a:buChar char=""/>
              <a:defRPr/>
            </a:pPr>
            <a:r>
              <a:rPr lang="en-US" sz="2800" b="1" dirty="0">
                <a:ea typeface="ＭＳ Ｐゴシック" charset="0"/>
              </a:rPr>
              <a:t>Helps OD victim </a:t>
            </a:r>
            <a:r>
              <a:rPr lang="en-US" sz="2800" b="1" dirty="0">
                <a:solidFill>
                  <a:srgbClr val="00B0F0"/>
                </a:solidFill>
                <a:ea typeface="ＭＳ Ｐゴシック" charset="0"/>
              </a:rPr>
              <a:t>breathe again</a:t>
            </a:r>
          </a:p>
          <a:p>
            <a:pPr marL="722313" lvl="1" indent="-273050">
              <a:buFont typeface="Wingdings 2" charset="0"/>
              <a:buChar char=""/>
              <a:defRPr/>
            </a:pPr>
            <a:r>
              <a:rPr lang="en-US" sz="2800" b="1" dirty="0">
                <a:ea typeface="ＭＳ Ｐゴシック" charset="0"/>
              </a:rPr>
              <a:t>Expect it to restore breathing within </a:t>
            </a:r>
            <a:r>
              <a:rPr lang="en-US" sz="2800" b="1" dirty="0">
                <a:solidFill>
                  <a:srgbClr val="FFFF00"/>
                </a:solidFill>
                <a:ea typeface="ＭＳ Ｐゴシック" charset="0"/>
              </a:rPr>
              <a:t>two</a:t>
            </a:r>
            <a:r>
              <a:rPr lang="en-US" sz="2800" b="1" dirty="0">
                <a:ea typeface="ＭＳ Ｐゴシック" charset="0"/>
              </a:rPr>
              <a:t> to </a:t>
            </a:r>
            <a:r>
              <a:rPr lang="en-US" sz="2800" b="1" dirty="0">
                <a:solidFill>
                  <a:srgbClr val="FFFF00"/>
                </a:solidFill>
                <a:ea typeface="ＭＳ Ｐゴシック" charset="0"/>
              </a:rPr>
              <a:t>eight</a:t>
            </a:r>
            <a:r>
              <a:rPr lang="en-US" sz="2800" b="1" dirty="0">
                <a:ea typeface="ＭＳ Ｐゴシック" charset="0"/>
              </a:rPr>
              <a:t> minutes</a:t>
            </a:r>
            <a:endParaRPr lang="en-US" sz="2000" dirty="0">
              <a:ea typeface="ＭＳ Ｐゴシック" charset="0"/>
            </a:endParaRPr>
          </a:p>
          <a:p>
            <a:pPr marL="0" indent="0">
              <a:buNone/>
            </a:pPr>
            <a:endParaRPr lang="en-US" sz="2400" dirty="0"/>
          </a:p>
        </p:txBody>
      </p:sp>
    </p:spTree>
    <p:custDataLst>
      <p:tags r:id="rId1"/>
    </p:custDataLst>
    <p:extLst>
      <p:ext uri="{BB962C8B-B14F-4D97-AF65-F5344CB8AC3E}">
        <p14:creationId xmlns:p14="http://schemas.microsoft.com/office/powerpoint/2010/main" val="104164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235F-5E08-4911-AD99-9D9F6DF47053}"/>
              </a:ext>
            </a:extLst>
          </p:cNvPr>
          <p:cNvSpPr>
            <a:spLocks noGrp="1"/>
          </p:cNvSpPr>
          <p:nvPr>
            <p:ph type="title"/>
          </p:nvPr>
        </p:nvSpPr>
        <p:spPr>
          <a:xfrm>
            <a:off x="6735098" y="609601"/>
            <a:ext cx="4798142" cy="1967344"/>
          </a:xfrm>
        </p:spPr>
        <p:txBody>
          <a:bodyPr vert="horz" lIns="91440" tIns="45720" rIns="91440" bIns="45720" rtlCol="0" anchor="b">
            <a:normAutofit fontScale="90000"/>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How NALOXONE WORKS IN THE BODY</a:t>
            </a:r>
          </a:p>
        </p:txBody>
      </p:sp>
      <p:pic>
        <p:nvPicPr>
          <p:cNvPr id="6" name="Online Media 5" title="What is Naloxone?">
            <a:hlinkClick r:id="" action="ppaction://media"/>
            <a:extLst>
              <a:ext uri="{FF2B5EF4-FFF2-40B4-BE49-F238E27FC236}">
                <a16:creationId xmlns:a16="http://schemas.microsoft.com/office/drawing/2014/main" id="{6D95FBA8-2C6F-4C33-AA80-97E8EC59EEDF}"/>
              </a:ext>
            </a:extLst>
          </p:cNvPr>
          <p:cNvPicPr>
            <a:picLocks noGrp="1" noRot="1" noChangeAspect="1"/>
          </p:cNvPicPr>
          <p:nvPr>
            <p:ph idx="1"/>
            <a:videoFile r:link="rId2"/>
          </p:nvPr>
        </p:nvPicPr>
        <p:blipFill>
          <a:blip r:embed="rId4"/>
          <a:stretch>
            <a:fillRect/>
          </a:stretch>
        </p:blipFill>
        <p:spPr>
          <a:xfrm>
            <a:off x="387927" y="735221"/>
            <a:ext cx="6206837" cy="5046743"/>
          </a:xfrm>
          <a:prstGeom prst="rect">
            <a:avLst/>
          </a:prstGeom>
        </p:spPr>
      </p:pic>
      <p:pic>
        <p:nvPicPr>
          <p:cNvPr id="5" name="Picture 4" descr="Diagram&#10;&#10;Description automatically generated">
            <a:extLst>
              <a:ext uri="{FF2B5EF4-FFF2-40B4-BE49-F238E27FC236}">
                <a16:creationId xmlns:a16="http://schemas.microsoft.com/office/drawing/2014/main" id="{0C21839B-887B-4433-99BA-607176B2ED6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0" r="2168" b="1"/>
          <a:stretch/>
        </p:blipFill>
        <p:spPr>
          <a:xfrm>
            <a:off x="7395085" y="2680291"/>
            <a:ext cx="3291388" cy="333719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18765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8B11-CCF9-4003-A613-BA1BA959C9F5}"/>
              </a:ext>
            </a:extLst>
          </p:cNvPr>
          <p:cNvSpPr>
            <a:spLocks noGrp="1"/>
          </p:cNvSpPr>
          <p:nvPr>
            <p:ph type="title"/>
          </p:nvPr>
        </p:nvSpPr>
        <p:spPr>
          <a:xfrm>
            <a:off x="6369676" y="965146"/>
            <a:ext cx="5173395" cy="1549453"/>
          </a:xfrm>
        </p:spPr>
        <p:txBody>
          <a:bodyPr>
            <a:normAutofit/>
          </a:bodyPr>
          <a:lstStyle/>
          <a:p>
            <a:pPr algn="ctr"/>
            <a:r>
              <a:rPr lang="en-US" b="1"/>
              <a:t>4 Ways to get Narcan in </a:t>
            </a:r>
            <a:r>
              <a:rPr lang="en-US" b="1" err="1"/>
              <a:t>wisconsin</a:t>
            </a:r>
            <a:endParaRPr lang="en-US" b="1"/>
          </a:p>
        </p:txBody>
      </p:sp>
      <p:pic>
        <p:nvPicPr>
          <p:cNvPr id="6" name="Picture 5" descr="Map&#10;&#10;Description automatically generated">
            <a:extLst>
              <a:ext uri="{FF2B5EF4-FFF2-40B4-BE49-F238E27FC236}">
                <a16:creationId xmlns:a16="http://schemas.microsoft.com/office/drawing/2014/main" id="{77C10C74-17CA-4253-95B8-2E4E0FECD6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5684" y="645106"/>
            <a:ext cx="4906642"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5" name="Content Placeholder 2">
            <a:extLst>
              <a:ext uri="{FF2B5EF4-FFF2-40B4-BE49-F238E27FC236}">
                <a16:creationId xmlns:a16="http://schemas.microsoft.com/office/drawing/2014/main" id="{201E924E-8E4A-47CF-9DA9-7E4B4ACC3874}"/>
              </a:ext>
            </a:extLst>
          </p:cNvPr>
          <p:cNvGraphicFramePr>
            <a:graphicFrameLocks noGrp="1"/>
          </p:cNvGraphicFramePr>
          <p:nvPr>
            <p:ph idx="1"/>
            <p:extLst>
              <p:ext uri="{D42A27DB-BD31-4B8C-83A1-F6EECF244321}">
                <p14:modId xmlns:p14="http://schemas.microsoft.com/office/powerpoint/2010/main" val="3154017814"/>
              </p:ext>
            </p:extLst>
          </p:nvPr>
        </p:nvGraphicFramePr>
        <p:xfrm>
          <a:off x="6420465" y="2666999"/>
          <a:ext cx="5122606" cy="3216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72516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135A-41D2-4CF1-8B90-F733077EE307}"/>
              </a:ext>
            </a:extLst>
          </p:cNvPr>
          <p:cNvSpPr>
            <a:spLocks noGrp="1"/>
          </p:cNvSpPr>
          <p:nvPr>
            <p:ph type="title"/>
          </p:nvPr>
        </p:nvSpPr>
        <p:spPr>
          <a:xfrm>
            <a:off x="1141413" y="609600"/>
            <a:ext cx="9905998" cy="1110343"/>
          </a:xfrm>
        </p:spPr>
        <p:txBody>
          <a:bodyPr/>
          <a:lstStyle/>
          <a:p>
            <a:endParaRPr lang="en-US" dirty="0"/>
          </a:p>
        </p:txBody>
      </p:sp>
      <p:pic>
        <p:nvPicPr>
          <p:cNvPr id="4" name="Online Media 3" title="Save a life. Get naloxone.">
            <a:hlinkClick r:id="" action="ppaction://media"/>
            <a:extLst>
              <a:ext uri="{FF2B5EF4-FFF2-40B4-BE49-F238E27FC236}">
                <a16:creationId xmlns:a16="http://schemas.microsoft.com/office/drawing/2014/main" id="{E2D89C13-A138-4890-994C-F0D108F04C69}"/>
              </a:ext>
            </a:extLst>
          </p:cNvPr>
          <p:cNvPicPr>
            <a:picLocks noGrp="1" noRot="1" noChangeAspect="1"/>
          </p:cNvPicPr>
          <p:nvPr>
            <p:ph idx="1"/>
            <a:videoFile r:link="rId2"/>
          </p:nvPr>
        </p:nvPicPr>
        <p:blipFill>
          <a:blip r:embed="rId4"/>
          <a:stretch>
            <a:fillRect/>
          </a:stretch>
        </p:blipFill>
        <p:spPr>
          <a:xfrm>
            <a:off x="400050" y="381000"/>
            <a:ext cx="11430000" cy="6162675"/>
          </a:xfrm>
          <a:prstGeom prst="rect">
            <a:avLst/>
          </a:prstGeom>
        </p:spPr>
      </p:pic>
    </p:spTree>
    <p:custDataLst>
      <p:tags r:id="rId1"/>
    </p:custDataLst>
    <p:extLst>
      <p:ext uri="{BB962C8B-B14F-4D97-AF65-F5344CB8AC3E}">
        <p14:creationId xmlns:p14="http://schemas.microsoft.com/office/powerpoint/2010/main" val="14185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D73F-D97F-47CF-B240-1BD186CAC8BD}"/>
              </a:ext>
            </a:extLst>
          </p:cNvPr>
          <p:cNvSpPr>
            <a:spLocks noGrp="1"/>
          </p:cNvSpPr>
          <p:nvPr>
            <p:ph type="title"/>
          </p:nvPr>
        </p:nvSpPr>
        <p:spPr>
          <a:xfrm>
            <a:off x="6735098" y="65314"/>
            <a:ext cx="4798142" cy="6135826"/>
          </a:xfrm>
        </p:spPr>
        <p:txBody>
          <a:bodyPr vert="horz" lIns="91440" tIns="45720" rIns="91440" bIns="45720" rtlCol="0" anchor="b">
            <a:normAutofit/>
          </a:bodyPr>
          <a:lstStyle/>
          <a:p>
            <a:pPr algn="ctr">
              <a:lnSpc>
                <a:spcPct val="90000"/>
              </a:lnSpc>
            </a:pPr>
            <a:r>
              <a:rPr lang="en-US" sz="4000" b="1" dirty="0">
                <a:solidFill>
                  <a:schemeClr val="accent3">
                    <a:lumMod val="75000"/>
                  </a:schemeClr>
                </a:solidFill>
                <a:effectLst>
                  <a:glow rad="38100">
                    <a:schemeClr val="bg1">
                      <a:lumMod val="65000"/>
                      <a:lumOff val="35000"/>
                      <a:alpha val="50000"/>
                    </a:schemeClr>
                  </a:glow>
                  <a:outerShdw blurRad="28575" dist="31750" dir="13200000" algn="tl" rotWithShape="0">
                    <a:srgbClr val="000000">
                      <a:alpha val="25000"/>
                    </a:srgbClr>
                  </a:outerShdw>
                </a:effectLst>
              </a:rPr>
              <a:t>9-1-1 Dispatchers!</a:t>
            </a:r>
            <a:br>
              <a:rPr lang="en-US" sz="4000" b="1" dirty="0">
                <a:solidFill>
                  <a:schemeClr val="accent3">
                    <a:lumMod val="75000"/>
                  </a:schemeClr>
                </a:solidFill>
                <a:effectLst>
                  <a:glow rad="38100">
                    <a:schemeClr val="bg1">
                      <a:lumMod val="65000"/>
                      <a:lumOff val="35000"/>
                      <a:alpha val="50000"/>
                    </a:schemeClr>
                  </a:glow>
                  <a:outerShdw blurRad="28575" dist="31750" dir="13200000" algn="tl" rotWithShape="0">
                    <a:srgbClr val="000000">
                      <a:alpha val="25000"/>
                    </a:srgbClr>
                  </a:outerShdw>
                </a:effectLst>
              </a:rPr>
            </a:br>
            <a:b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br>
            <a:b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You are truly the ‘first’ first responders!  </a:t>
            </a:r>
            <a:b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Be prepared to give instructions on how to help bystanders assist overdose victims!</a:t>
            </a:r>
            <a:b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br>
            <a:endParaRPr lang="en-US" sz="30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Content Placeholder 4" descr="People sitting at desks with computers&#10;&#10;Description automatically generated with low confidence">
            <a:extLst>
              <a:ext uri="{FF2B5EF4-FFF2-40B4-BE49-F238E27FC236}">
                <a16:creationId xmlns:a16="http://schemas.microsoft.com/office/drawing/2014/main" id="{CE39ABE0-7394-476C-A50C-32FDA7DF3CF6}"/>
              </a:ext>
            </a:extLst>
          </p:cNvPr>
          <p:cNvPicPr>
            <a:picLocks noGrp="1" noChangeAspect="1"/>
          </p:cNvPicPr>
          <p:nvPr>
            <p:ph idx="1"/>
          </p:nvPr>
        </p:nvPicPr>
        <p:blipFill rotWithShape="1">
          <a:blip r:embed="rId3"/>
          <a:srcRect l="8320" r="21837"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255072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20" y="402566"/>
            <a:ext cx="9905998" cy="1219200"/>
          </a:xfrm>
        </p:spPr>
        <p:txBody>
          <a:bodyPr>
            <a:normAutofit/>
          </a:bodyPr>
          <a:lstStyle/>
          <a:p>
            <a:r>
              <a:rPr lang="en-US" sz="4000" dirty="0"/>
              <a:t>Things to know about narcan:</a:t>
            </a:r>
          </a:p>
        </p:txBody>
      </p:sp>
      <p:sp>
        <p:nvSpPr>
          <p:cNvPr id="3" name="Content Placeholder 2"/>
          <p:cNvSpPr>
            <a:spLocks noGrp="1"/>
          </p:cNvSpPr>
          <p:nvPr>
            <p:ph idx="1"/>
          </p:nvPr>
        </p:nvSpPr>
        <p:spPr>
          <a:xfrm>
            <a:off x="534838" y="1621765"/>
            <a:ext cx="10512573" cy="4848045"/>
          </a:xfrm>
        </p:spPr>
        <p:txBody>
          <a:bodyPr>
            <a:noAutofit/>
          </a:bodyPr>
          <a:lstStyle/>
          <a:p>
            <a:pPr marL="419100" lvl="0" indent="-382588" defTabSz="914400" fontAlgn="base">
              <a:lnSpc>
                <a:spcPct val="90000"/>
              </a:lnSpc>
              <a:spcBef>
                <a:spcPts val="1000"/>
              </a:spcBef>
              <a:spcAft>
                <a:spcPct val="0"/>
              </a:spcAft>
              <a:buClrTx/>
              <a:buSzTx/>
              <a:buFont typeface="Wingdings 2" panose="05020102010507070707" pitchFamily="18" charset="2"/>
              <a:buChar char=""/>
            </a:pPr>
            <a:r>
              <a:rPr lang="en-US" altLang="en-US" sz="2800" b="1" cap="none" dirty="0">
                <a:solidFill>
                  <a:prstClr val="white"/>
                </a:solidFill>
                <a:effectLst/>
                <a:ea typeface="MS PGothic" panose="020B0600070205080204" pitchFamily="34" charset="-128"/>
              </a:rPr>
              <a:t>Narcan does </a:t>
            </a:r>
            <a:r>
              <a:rPr lang="en-US" altLang="en-US" sz="2800" b="1" cap="none" dirty="0">
                <a:solidFill>
                  <a:srgbClr val="FF0000"/>
                </a:solidFill>
                <a:effectLst/>
                <a:ea typeface="MS PGothic" panose="020B0600070205080204" pitchFamily="34" charset="-128"/>
              </a:rPr>
              <a:t>NOT</a:t>
            </a:r>
            <a:r>
              <a:rPr lang="en-US" altLang="en-US" sz="2800" b="1" cap="none" dirty="0">
                <a:solidFill>
                  <a:prstClr val="white"/>
                </a:solidFill>
                <a:effectLst/>
                <a:ea typeface="MS PGothic" panose="020B0600070205080204" pitchFamily="34" charset="-128"/>
              </a:rPr>
              <a:t> reverse OD’s caused by </a:t>
            </a:r>
            <a:r>
              <a:rPr lang="en-US" altLang="en-US" sz="2800" b="1" cap="none" dirty="0">
                <a:solidFill>
                  <a:srgbClr val="FFFF00"/>
                </a:solidFill>
                <a:effectLst/>
                <a:ea typeface="MS PGothic" panose="020B0600070205080204" pitchFamily="34" charset="-128"/>
              </a:rPr>
              <a:t>non-opioid drugs</a:t>
            </a:r>
            <a:r>
              <a:rPr lang="en-US" altLang="en-US" sz="2800" b="1" cap="none" dirty="0">
                <a:solidFill>
                  <a:prstClr val="white"/>
                </a:solidFill>
                <a:effectLst/>
                <a:ea typeface="MS PGothic" panose="020B0600070205080204" pitchFamily="34" charset="-128"/>
              </a:rPr>
              <a:t>, such as: cocaine, benzodiazepines (e.g., Xanax, Klonopin and Valium), methamphetamines, or alcohol. </a:t>
            </a:r>
          </a:p>
          <a:p>
            <a:pPr marL="419100" lvl="0" indent="-382588" defTabSz="914400" fontAlgn="base">
              <a:lnSpc>
                <a:spcPct val="90000"/>
              </a:lnSpc>
              <a:spcBef>
                <a:spcPts val="1000"/>
              </a:spcBef>
              <a:spcAft>
                <a:spcPct val="0"/>
              </a:spcAft>
              <a:buClrTx/>
              <a:buSzTx/>
              <a:buFont typeface="Wingdings 2" panose="05020102010507070707" pitchFamily="18" charset="2"/>
              <a:buChar char=""/>
            </a:pPr>
            <a:endParaRPr lang="en-US" altLang="en-US" sz="4000" b="1" cap="none" dirty="0">
              <a:solidFill>
                <a:prstClr val="white"/>
              </a:solidFill>
              <a:effectLst/>
              <a:ea typeface="MS PGothic" panose="020B0600070205080204" pitchFamily="34" charset="-128"/>
            </a:endParaRPr>
          </a:p>
          <a:p>
            <a:pPr marL="419100" lvl="0" indent="-382588" defTabSz="914400" fontAlgn="base">
              <a:lnSpc>
                <a:spcPct val="90000"/>
              </a:lnSpc>
              <a:spcBef>
                <a:spcPts val="1000"/>
              </a:spcBef>
              <a:spcAft>
                <a:spcPct val="0"/>
              </a:spcAft>
              <a:buClrTx/>
              <a:buSzTx/>
              <a:buFont typeface="Wingdings 2" panose="05020102010507070707" pitchFamily="18" charset="2"/>
              <a:buChar char=""/>
            </a:pPr>
            <a:r>
              <a:rPr lang="en-US" altLang="en-US" sz="2800" b="1" cap="none" dirty="0">
                <a:solidFill>
                  <a:prstClr val="white"/>
                </a:solidFill>
                <a:effectLst/>
                <a:ea typeface="MS PGothic" panose="020B0600070205080204" pitchFamily="34" charset="-128"/>
              </a:rPr>
              <a:t>Narcan administered to a person dependent on opioids </a:t>
            </a:r>
            <a:r>
              <a:rPr lang="en-US" altLang="en-US" sz="2800" b="1" cap="none" dirty="0">
                <a:solidFill>
                  <a:srgbClr val="00B0F0"/>
                </a:solidFill>
                <a:effectLst/>
                <a:ea typeface="MS PGothic" panose="020B0600070205080204" pitchFamily="34" charset="-128"/>
              </a:rPr>
              <a:t>may produce Withdrawal symptoms</a:t>
            </a:r>
            <a:r>
              <a:rPr lang="en-US" altLang="en-US" sz="2800" b="1" cap="none" dirty="0">
                <a:solidFill>
                  <a:prstClr val="white"/>
                </a:solidFill>
                <a:effectLst/>
                <a:ea typeface="MS PGothic" panose="020B0600070205080204" pitchFamily="34" charset="-128"/>
              </a:rPr>
              <a:t>. </a:t>
            </a:r>
          </a:p>
          <a:p>
            <a:pPr marL="36512" lvl="0" indent="0" defTabSz="914400" fontAlgn="base">
              <a:lnSpc>
                <a:spcPct val="90000"/>
              </a:lnSpc>
              <a:spcBef>
                <a:spcPts val="1000"/>
              </a:spcBef>
              <a:spcAft>
                <a:spcPct val="0"/>
              </a:spcAft>
              <a:buClrTx/>
              <a:buSzTx/>
              <a:buNone/>
            </a:pPr>
            <a:endParaRPr lang="en-US" altLang="en-US" sz="2800" b="1" cap="none" dirty="0">
              <a:solidFill>
                <a:prstClr val="white"/>
              </a:solidFill>
              <a:effectLst/>
              <a:ea typeface="MS PGothic" panose="020B0600070205080204" pitchFamily="34" charset="-128"/>
            </a:endParaRPr>
          </a:p>
          <a:p>
            <a:pPr marL="419100" lvl="0" indent="-382588" defTabSz="914400" fontAlgn="base">
              <a:lnSpc>
                <a:spcPct val="90000"/>
              </a:lnSpc>
              <a:spcBef>
                <a:spcPts val="1000"/>
              </a:spcBef>
              <a:spcAft>
                <a:spcPct val="0"/>
              </a:spcAft>
              <a:buClrTx/>
              <a:buSzTx/>
              <a:buFont typeface="Wingdings 2" panose="05020102010507070707" pitchFamily="18" charset="2"/>
              <a:buChar char=""/>
            </a:pPr>
            <a:r>
              <a:rPr lang="en-US" altLang="en-US" sz="2800" b="1" cap="none" dirty="0">
                <a:solidFill>
                  <a:prstClr val="white"/>
                </a:solidFill>
                <a:effectLst/>
                <a:ea typeface="MS PGothic" panose="020B0600070205080204" pitchFamily="34" charset="-128"/>
              </a:rPr>
              <a:t>Acute withdrawal, can be uncomfortable, </a:t>
            </a:r>
          </a:p>
          <a:p>
            <a:pPr marL="36512" lvl="0" indent="0" defTabSz="914400" fontAlgn="base">
              <a:lnSpc>
                <a:spcPct val="90000"/>
              </a:lnSpc>
              <a:spcBef>
                <a:spcPts val="1000"/>
              </a:spcBef>
              <a:spcAft>
                <a:spcPct val="0"/>
              </a:spcAft>
              <a:buClrTx/>
              <a:buSzTx/>
              <a:buNone/>
            </a:pPr>
            <a:r>
              <a:rPr lang="en-US" altLang="en-US" sz="2800" b="1" cap="none" dirty="0">
                <a:solidFill>
                  <a:prstClr val="white"/>
                </a:solidFill>
                <a:effectLst/>
                <a:ea typeface="MS PGothic" panose="020B0600070205080204" pitchFamily="34" charset="-128"/>
              </a:rPr>
              <a:t>    </a:t>
            </a:r>
            <a:r>
              <a:rPr lang="en-US" altLang="en-US" sz="2800" b="1" cap="none" dirty="0">
                <a:solidFill>
                  <a:srgbClr val="00B050"/>
                </a:solidFill>
                <a:effectLst/>
                <a:ea typeface="MS PGothic" panose="020B0600070205080204" pitchFamily="34" charset="-128"/>
              </a:rPr>
              <a:t>and in very rare circumstances life-threatening</a:t>
            </a:r>
            <a:r>
              <a:rPr lang="en-US" altLang="en-US" sz="2800" b="1" cap="none" dirty="0">
                <a:solidFill>
                  <a:schemeClr val="tx1"/>
                </a:solidFill>
                <a:effectLst/>
                <a:ea typeface="MS PGothic" panose="020B0600070205080204" pitchFamily="34" charset="-128"/>
              </a:rPr>
              <a:t>.</a:t>
            </a:r>
            <a:endParaRPr lang="en-US" altLang="en-US" sz="2800" b="1" cap="none" dirty="0">
              <a:solidFill>
                <a:srgbClr val="00B050"/>
              </a:solidFill>
              <a:effectLst/>
              <a:ea typeface="MS PGothic" panose="020B0600070205080204" pitchFamily="34" charset="-128"/>
            </a:endParaRPr>
          </a:p>
        </p:txBody>
      </p:sp>
    </p:spTree>
    <p:custDataLst>
      <p:tags r:id="rId1"/>
    </p:custDataLst>
    <p:extLst>
      <p:ext uri="{BB962C8B-B14F-4D97-AF65-F5344CB8AC3E}">
        <p14:creationId xmlns:p14="http://schemas.microsoft.com/office/powerpoint/2010/main" val="149820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09600"/>
            <a:ext cx="7972010" cy="1905000"/>
          </a:xfrm>
        </p:spPr>
        <p:txBody>
          <a:bodyPr>
            <a:normAutofit/>
          </a:bodyPr>
          <a:lstStyle/>
          <a:p>
            <a:pPr algn="ctr"/>
            <a:r>
              <a:rPr lang="en-US" dirty="0"/>
              <a:t>	</a:t>
            </a:r>
            <a:r>
              <a:rPr lang="en-US" b="1" dirty="0"/>
              <a:t>Needles: </a:t>
            </a:r>
            <a:br>
              <a:rPr lang="en-US" dirty="0"/>
            </a:br>
            <a:r>
              <a:rPr lang="en-US" dirty="0"/>
              <a:t>DISPATCHERS SHOULD Warn callers</a:t>
            </a:r>
          </a:p>
        </p:txBody>
      </p:sp>
      <p:pic>
        <p:nvPicPr>
          <p:cNvPr id="4" name="Picture 3"/>
          <p:cNvPicPr>
            <a:picLocks noChangeAspect="1"/>
          </p:cNvPicPr>
          <p:nvPr/>
        </p:nvPicPr>
        <p:blipFill rotWithShape="1">
          <a:blip r:embed="rId3"/>
          <a:srcRect l="44879" r="17069"/>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p:cNvSpPr>
            <a:spLocks noGrp="1"/>
          </p:cNvSpPr>
          <p:nvPr>
            <p:ph idx="1"/>
          </p:nvPr>
        </p:nvSpPr>
        <p:spPr>
          <a:xfrm>
            <a:off x="4303643" y="2299447"/>
            <a:ext cx="7046844" cy="3783302"/>
          </a:xfrm>
        </p:spPr>
        <p:txBody>
          <a:bodyPr>
            <a:normAutofit fontScale="92500"/>
          </a:bodyPr>
          <a:lstStyle/>
          <a:p>
            <a:pPr marL="419100" indent="-382588" algn="ctr">
              <a:buFont typeface="Wingdings 2" panose="05020102010507070707" pitchFamily="18" charset="2"/>
              <a:buChar char=""/>
            </a:pPr>
            <a:r>
              <a:rPr lang="en-US" altLang="en-US" sz="2400" b="1" dirty="0"/>
              <a:t>To be aware of any exposed needles </a:t>
            </a:r>
          </a:p>
          <a:p>
            <a:pPr marL="419100" indent="-382588" algn="ctr">
              <a:buFont typeface="Wingdings 2" panose="05020102010507070707" pitchFamily="18" charset="2"/>
              <a:buChar char=""/>
            </a:pPr>
            <a:endParaRPr lang="en-US" altLang="en-US" sz="2400" b="1" dirty="0"/>
          </a:p>
          <a:p>
            <a:pPr marL="419100" indent="-382588" algn="ctr">
              <a:buFont typeface="Wingdings 2" panose="05020102010507070707" pitchFamily="18" charset="2"/>
              <a:buChar char=""/>
            </a:pPr>
            <a:r>
              <a:rPr lang="en-US" altLang="en-US" sz="2400" b="1" dirty="0"/>
              <a:t>To Be aware of other contaminated </a:t>
            </a:r>
          </a:p>
          <a:p>
            <a:pPr marL="36512" indent="0" algn="ctr">
              <a:buNone/>
            </a:pPr>
            <a:r>
              <a:rPr lang="en-US" altLang="en-US" sz="2400" b="1" dirty="0"/>
              <a:t>    paraphernalia that people may come in contact with</a:t>
            </a:r>
          </a:p>
          <a:p>
            <a:pPr marL="36512" indent="0" algn="ctr">
              <a:buNone/>
            </a:pPr>
            <a:endParaRPr lang="en-US" altLang="en-US" sz="2400" b="1" dirty="0"/>
          </a:p>
          <a:p>
            <a:pPr marL="419100" indent="-382588" algn="ctr">
              <a:buFont typeface="Wingdings 2" panose="05020102010507070707" pitchFamily="18" charset="2"/>
              <a:buChar char=""/>
            </a:pPr>
            <a:r>
              <a:rPr lang="en-US" altLang="en-US" sz="2400" b="1" dirty="0"/>
              <a:t>That EMS can safely dispose of needles for them</a:t>
            </a:r>
          </a:p>
          <a:p>
            <a:pPr marL="0" lvl="1" indent="0" algn="ctr">
              <a:buNone/>
            </a:pPr>
            <a:r>
              <a:rPr lang="en-US" altLang="en-US" sz="2400" b="1" dirty="0"/>
              <a:t>        ** Do NOT advise anyone to recap a needle. **</a:t>
            </a:r>
          </a:p>
          <a:p>
            <a:pPr marL="0" indent="0">
              <a:buNone/>
            </a:pPr>
            <a:endParaRPr lang="en-US" dirty="0"/>
          </a:p>
        </p:txBody>
      </p:sp>
    </p:spTree>
    <p:custDataLst>
      <p:tags r:id="rId1"/>
    </p:custDataLst>
    <p:extLst>
      <p:ext uri="{BB962C8B-B14F-4D97-AF65-F5344CB8AC3E}">
        <p14:creationId xmlns:p14="http://schemas.microsoft.com/office/powerpoint/2010/main" val="405823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A563-E3FE-45E6-97F4-256668C29876}"/>
              </a:ext>
            </a:extLst>
          </p:cNvPr>
          <p:cNvSpPr>
            <a:spLocks noGrp="1"/>
          </p:cNvSpPr>
          <p:nvPr>
            <p:ph type="title"/>
          </p:nvPr>
        </p:nvSpPr>
        <p:spPr>
          <a:xfrm>
            <a:off x="956603" y="609600"/>
            <a:ext cx="10586468" cy="1205132"/>
          </a:xfrm>
        </p:spPr>
        <p:txBody>
          <a:bodyPr>
            <a:normAutofit/>
          </a:bodyPr>
          <a:lstStyle/>
          <a:p>
            <a:pPr>
              <a:lnSpc>
                <a:spcPct val="90000"/>
              </a:lnSpc>
            </a:pPr>
            <a:r>
              <a:rPr lang="en-US" sz="2700" dirty="0"/>
              <a:t>WISCONSIN IS TAKING ACTION THROUGH THE FEDERAL OD2a GRANT SUPPORTING THIS TRAINING!</a:t>
            </a:r>
          </a:p>
        </p:txBody>
      </p:sp>
      <p:sp>
        <p:nvSpPr>
          <p:cNvPr id="3" name="Content Placeholder 2">
            <a:extLst>
              <a:ext uri="{FF2B5EF4-FFF2-40B4-BE49-F238E27FC236}">
                <a16:creationId xmlns:a16="http://schemas.microsoft.com/office/drawing/2014/main" id="{AA29A02C-094D-4FED-B1EB-394A0796A14F}"/>
              </a:ext>
            </a:extLst>
          </p:cNvPr>
          <p:cNvSpPr>
            <a:spLocks noGrp="1"/>
          </p:cNvSpPr>
          <p:nvPr>
            <p:ph idx="1"/>
          </p:nvPr>
        </p:nvSpPr>
        <p:spPr>
          <a:xfrm>
            <a:off x="6420465" y="2025748"/>
            <a:ext cx="5122606" cy="3857527"/>
          </a:xfrm>
        </p:spPr>
        <p:txBody>
          <a:bodyPr anchor="t">
            <a:normAutofit/>
          </a:bodyPr>
          <a:lstStyle/>
          <a:p>
            <a:r>
              <a:rPr lang="en-US" sz="2400" b="0" i="0" dirty="0">
                <a:effectLst/>
                <a:latin typeface="Open Sans"/>
              </a:rPr>
              <a:t>Overdose Data to Action is a 3-year cooperative agreement that began in September 2019 and focuses on the complex and changing nature of the drug overdose epidemic and highlights the need for an interdisciplinary, comprehensive, and cohesive public health approach. </a:t>
            </a:r>
            <a:endParaRPr lang="en-US" sz="2400" dirty="0">
              <a:effectLst/>
            </a:endParaRPr>
          </a:p>
        </p:txBody>
      </p:sp>
      <p:pic>
        <p:nvPicPr>
          <p:cNvPr id="6" name="Picture 5" descr="A close - up of a cell phone&#10;&#10;Description automatically generated with low confidence">
            <a:extLst>
              <a:ext uri="{FF2B5EF4-FFF2-40B4-BE49-F238E27FC236}">
                <a16:creationId xmlns:a16="http://schemas.microsoft.com/office/drawing/2014/main" id="{CE08DE6B-01CE-4A39-95E3-4464B46265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21495" y="2426489"/>
            <a:ext cx="4407110" cy="261678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116026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2" y="333554"/>
            <a:ext cx="11490384" cy="1029419"/>
          </a:xfrm>
        </p:spPr>
        <p:txBody>
          <a:bodyPr>
            <a:noAutofit/>
          </a:bodyPr>
          <a:lstStyle/>
          <a:p>
            <a:pPr algn="ctr"/>
            <a:r>
              <a:rPr lang="en-US" sz="4400" b="1" dirty="0"/>
              <a:t>4 WAYS TO ADMINISTER NARCAN</a:t>
            </a:r>
            <a:br>
              <a:rPr lang="en-US" sz="4400" b="1" dirty="0"/>
            </a:br>
            <a:r>
              <a:rPr lang="en-US" dirty="0"/>
              <a:t>(CLICK ON VIDEO)</a:t>
            </a:r>
          </a:p>
        </p:txBody>
      </p:sp>
      <p:pic>
        <p:nvPicPr>
          <p:cNvPr id="11" name="xCqIooR9L5k"/>
          <p:cNvPicPr>
            <a:picLocks noGrp="1" noRot="1" noChangeAspect="1"/>
          </p:cNvPicPr>
          <p:nvPr>
            <p:ph idx="1"/>
            <a:videoFile r:link="rId2"/>
          </p:nvPr>
        </p:nvPicPr>
        <p:blipFill>
          <a:blip r:embed="rId4"/>
          <a:stretch>
            <a:fillRect/>
          </a:stretch>
        </p:blipFill>
        <p:spPr>
          <a:xfrm>
            <a:off x="1269428" y="1609261"/>
            <a:ext cx="9331092" cy="5248739"/>
          </a:xfrm>
          <a:prstGeom prst="rect">
            <a:avLst/>
          </a:prstGeom>
        </p:spPr>
      </p:pic>
    </p:spTree>
    <p:custDataLst>
      <p:tags r:id="rId1"/>
    </p:custDataLst>
    <p:extLst>
      <p:ext uri="{BB962C8B-B14F-4D97-AF65-F5344CB8AC3E}">
        <p14:creationId xmlns:p14="http://schemas.microsoft.com/office/powerpoint/2010/main" val="175880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437072"/>
            <a:ext cx="10823124" cy="653143"/>
          </a:xfrm>
        </p:spPr>
        <p:txBody>
          <a:bodyPr>
            <a:noAutofit/>
          </a:bodyPr>
          <a:lstStyle/>
          <a:p>
            <a:r>
              <a:rPr lang="en-US" sz="4800" dirty="0"/>
              <a:t>Things to know about Narcan:</a:t>
            </a:r>
          </a:p>
        </p:txBody>
      </p:sp>
      <p:sp>
        <p:nvSpPr>
          <p:cNvPr id="3" name="Content Placeholder 2"/>
          <p:cNvSpPr>
            <a:spLocks noGrp="1"/>
          </p:cNvSpPr>
          <p:nvPr>
            <p:ph idx="1"/>
          </p:nvPr>
        </p:nvSpPr>
        <p:spPr>
          <a:xfrm>
            <a:off x="865368" y="1575304"/>
            <a:ext cx="10556006" cy="5429346"/>
          </a:xfrm>
        </p:spPr>
        <p:txBody>
          <a:bodyPr>
            <a:normAutofit/>
          </a:bodyPr>
          <a:lstStyle/>
          <a:p>
            <a:r>
              <a:rPr lang="en-US" altLang="en-US" sz="2800" dirty="0">
                <a:solidFill>
                  <a:srgbClr val="FFC000"/>
                </a:solidFill>
                <a:effectLst>
                  <a:glow rad="38100">
                    <a:schemeClr val="bg1">
                      <a:lumMod val="50000"/>
                      <a:lumOff val="50000"/>
                      <a:alpha val="20000"/>
                    </a:schemeClr>
                  </a:glow>
                </a:effectLst>
                <a:latin typeface="Century Gothic" panose="020B0502020202020204" pitchFamily="34" charset="0"/>
              </a:rPr>
              <a:t>Narcan effect lasts: ~</a:t>
            </a:r>
            <a:r>
              <a:rPr lang="en-US" altLang="en-US" sz="2800" dirty="0">
                <a:effectLst>
                  <a:glow rad="38100">
                    <a:schemeClr val="bg1">
                      <a:lumMod val="50000"/>
                      <a:lumOff val="50000"/>
                      <a:alpha val="20000"/>
                    </a:schemeClr>
                  </a:glow>
                </a:effectLst>
                <a:latin typeface="Century Gothic" panose="020B0502020202020204" pitchFamily="34" charset="0"/>
              </a:rPr>
              <a:t>30 min</a:t>
            </a:r>
          </a:p>
          <a:p>
            <a:r>
              <a:rPr lang="en-US" altLang="en-US" sz="2900" dirty="0">
                <a:solidFill>
                  <a:schemeClr val="tx1"/>
                </a:solidFill>
                <a:effectLst>
                  <a:glow rad="38100">
                    <a:schemeClr val="bg1">
                      <a:lumMod val="50000"/>
                      <a:lumOff val="50000"/>
                      <a:alpha val="20000"/>
                    </a:schemeClr>
                  </a:glow>
                </a:effectLst>
                <a:latin typeface="Century Gothic" panose="020B0502020202020204" pitchFamily="34" charset="0"/>
              </a:rPr>
              <a:t>With some long-lasting opioids, Narcan may wear off before the opioids, causing the person to lose consciousness again and “overdose” again</a:t>
            </a:r>
          </a:p>
          <a:p>
            <a:pPr lvl="0"/>
            <a:r>
              <a:rPr lang="en-US" sz="2900" dirty="0">
                <a:solidFill>
                  <a:srgbClr val="92D050"/>
                </a:solidFill>
                <a:effectLst/>
              </a:rPr>
              <a:t>Pregnancy - Animal studies have shown an adverse effect on the fetus and there are no adequate and well-controlled studies in humans, but potential benefits may warrant use of the drug in pregnant women despite potential risks.</a:t>
            </a:r>
          </a:p>
          <a:p>
            <a:endParaRPr lang="en-US" altLang="en-US" sz="2900" b="1" dirty="0">
              <a:solidFill>
                <a:srgbClr val="FFC000"/>
              </a:solidFill>
              <a:latin typeface="Century Gothic" panose="020B0502020202020204" pitchFamily="34" charset="0"/>
            </a:endParaRPr>
          </a:p>
          <a:p>
            <a:endParaRPr lang="en-US" dirty="0"/>
          </a:p>
        </p:txBody>
      </p:sp>
    </p:spTree>
    <p:custDataLst>
      <p:tags r:id="rId1"/>
    </p:custDataLst>
    <p:extLst>
      <p:ext uri="{BB962C8B-B14F-4D97-AF65-F5344CB8AC3E}">
        <p14:creationId xmlns:p14="http://schemas.microsoft.com/office/powerpoint/2010/main" val="41864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8" y="0"/>
            <a:ext cx="10650596" cy="1155940"/>
          </a:xfrm>
        </p:spPr>
        <p:txBody>
          <a:bodyPr>
            <a:normAutofit/>
          </a:bodyPr>
          <a:lstStyle/>
          <a:p>
            <a:r>
              <a:rPr lang="en-US" sz="4000"/>
              <a:t>Narcan administration in dispatch </a:t>
            </a:r>
            <a:endParaRPr lang="en-US" sz="4000" dirty="0"/>
          </a:p>
        </p:txBody>
      </p:sp>
      <p:sp>
        <p:nvSpPr>
          <p:cNvPr id="3" name="Content Placeholder 2"/>
          <p:cNvSpPr>
            <a:spLocks noGrp="1"/>
          </p:cNvSpPr>
          <p:nvPr>
            <p:ph idx="1"/>
          </p:nvPr>
        </p:nvSpPr>
        <p:spPr>
          <a:xfrm>
            <a:off x="1106908" y="1466491"/>
            <a:ext cx="9905998" cy="5702060"/>
          </a:xfrm>
        </p:spPr>
        <p:txBody>
          <a:bodyPr>
            <a:noAutofit/>
          </a:bodyPr>
          <a:lstStyle/>
          <a:p>
            <a:pPr marL="420624" indent="-384048">
              <a:spcAft>
                <a:spcPts val="0"/>
              </a:spcAft>
              <a:buFont typeface="Wingdings 2"/>
              <a:buChar char=""/>
              <a:defRPr/>
            </a:pPr>
            <a:r>
              <a:rPr lang="en-US" sz="2800" b="1" u="sng">
                <a:solidFill>
                  <a:schemeClr val="accent2">
                    <a:lumMod val="60000"/>
                    <a:lumOff val="40000"/>
                  </a:schemeClr>
                </a:solidFill>
              </a:rPr>
              <a:t>Symptoms given on a 911 call may include: </a:t>
            </a:r>
          </a:p>
          <a:p>
            <a:pPr marL="877824" lvl="1" indent="-384048">
              <a:spcAft>
                <a:spcPts val="0"/>
              </a:spcAft>
              <a:buFont typeface="Wingdings 2"/>
              <a:buChar char=""/>
              <a:defRPr/>
            </a:pPr>
            <a:r>
              <a:rPr lang="en-US" sz="2600" b="1">
                <a:solidFill>
                  <a:schemeClr val="accent2">
                    <a:lumMod val="60000"/>
                    <a:lumOff val="40000"/>
                  </a:schemeClr>
                </a:solidFill>
              </a:rPr>
              <a:t>Hx of drug use, heroin, narcotics</a:t>
            </a:r>
          </a:p>
          <a:p>
            <a:pPr marL="877824" lvl="1" indent="-384048">
              <a:spcAft>
                <a:spcPts val="0"/>
              </a:spcAft>
              <a:buFont typeface="Wingdings 2"/>
              <a:buChar char=""/>
              <a:defRPr/>
            </a:pPr>
            <a:r>
              <a:rPr lang="en-US" sz="2600" b="1">
                <a:solidFill>
                  <a:schemeClr val="accent2">
                    <a:lumMod val="60000"/>
                    <a:lumOff val="40000"/>
                  </a:schemeClr>
                </a:solidFill>
              </a:rPr>
              <a:t>Unconscious (rapid loss of consciousness)</a:t>
            </a:r>
          </a:p>
          <a:p>
            <a:pPr marL="877824" lvl="1" indent="-384048">
              <a:spcAft>
                <a:spcPts val="0"/>
              </a:spcAft>
              <a:buFont typeface="Wingdings 2"/>
              <a:buChar char=""/>
              <a:defRPr/>
            </a:pPr>
            <a:r>
              <a:rPr lang="en-US" sz="2600" b="1">
                <a:solidFill>
                  <a:schemeClr val="accent2">
                    <a:lumMod val="60000"/>
                    <a:lumOff val="40000"/>
                  </a:schemeClr>
                </a:solidFill>
              </a:rPr>
              <a:t>Not alert (condition worsening) </a:t>
            </a:r>
          </a:p>
          <a:p>
            <a:pPr marL="877824" lvl="1" indent="-384048">
              <a:spcAft>
                <a:spcPts val="0"/>
              </a:spcAft>
              <a:buFont typeface="Wingdings 2"/>
              <a:buChar char=""/>
              <a:defRPr/>
            </a:pPr>
            <a:r>
              <a:rPr lang="en-US" sz="2600" b="1">
                <a:solidFill>
                  <a:schemeClr val="accent2">
                    <a:lumMod val="60000"/>
                    <a:lumOff val="40000"/>
                  </a:schemeClr>
                </a:solidFill>
              </a:rPr>
              <a:t>Respiratory arrest (not breathing or agonal)</a:t>
            </a:r>
          </a:p>
          <a:p>
            <a:pPr marL="493776" lvl="1" indent="0">
              <a:spcAft>
                <a:spcPts val="0"/>
              </a:spcAft>
              <a:buNone/>
              <a:defRPr/>
            </a:pPr>
            <a:endParaRPr lang="en-US" sz="2600" b="1">
              <a:solidFill>
                <a:schemeClr val="accent2">
                  <a:lumMod val="60000"/>
                  <a:lumOff val="40000"/>
                </a:schemeClr>
              </a:solidFill>
            </a:endParaRPr>
          </a:p>
          <a:p>
            <a:pPr marL="420624" indent="-384048">
              <a:spcAft>
                <a:spcPts val="0"/>
              </a:spcAft>
              <a:buFont typeface="Wingdings 2"/>
              <a:buChar char=""/>
              <a:defRPr/>
            </a:pPr>
            <a:r>
              <a:rPr lang="en-US" sz="2800" b="1" u="sng">
                <a:solidFill>
                  <a:srgbClr val="FF0000"/>
                </a:solidFill>
              </a:rPr>
              <a:t>Narcan administration indicated when: </a:t>
            </a:r>
          </a:p>
          <a:p>
            <a:pPr marL="877824" lvl="1" indent="-384048">
              <a:spcAft>
                <a:spcPts val="0"/>
              </a:spcAft>
              <a:buFont typeface="Wingdings 2"/>
              <a:buChar char=""/>
              <a:defRPr/>
            </a:pPr>
            <a:r>
              <a:rPr lang="en-US" sz="2600" b="1">
                <a:solidFill>
                  <a:srgbClr val="FF0000"/>
                </a:solidFill>
              </a:rPr>
              <a:t>narcotic OD is suspected</a:t>
            </a:r>
          </a:p>
          <a:p>
            <a:pPr marL="877824" lvl="1" indent="-384048">
              <a:spcAft>
                <a:spcPts val="0"/>
              </a:spcAft>
              <a:buFont typeface="Wingdings 2"/>
              <a:buChar char=""/>
              <a:defRPr/>
            </a:pPr>
            <a:r>
              <a:rPr lang="en-US" sz="2600" b="1">
                <a:solidFill>
                  <a:srgbClr val="FF0000"/>
                </a:solidFill>
              </a:rPr>
              <a:t>Pt is not alert or unconscious</a:t>
            </a:r>
          </a:p>
          <a:p>
            <a:pPr marL="877824" lvl="1" indent="-384048">
              <a:spcAft>
                <a:spcPts val="0"/>
              </a:spcAft>
              <a:buFont typeface="Wingdings 2"/>
              <a:buChar char=""/>
              <a:defRPr/>
            </a:pPr>
            <a:r>
              <a:rPr lang="en-US" sz="2600" b="1">
                <a:solidFill>
                  <a:srgbClr val="FF0000"/>
                </a:solidFill>
              </a:rPr>
              <a:t>Pt has ineffective, uncertain, agonal , or absent breathing</a:t>
            </a:r>
          </a:p>
          <a:p>
            <a:pPr marL="36576" indent="0">
              <a:spcAft>
                <a:spcPts val="0"/>
              </a:spcAft>
              <a:buNone/>
              <a:defRPr/>
            </a:pPr>
            <a:endParaRPr lang="en-US" sz="2800" b="1">
              <a:solidFill>
                <a:srgbClr val="F2D986"/>
              </a:solidFill>
            </a:endParaRPr>
          </a:p>
          <a:p>
            <a:endParaRPr lang="en-US" sz="2800" dirty="0"/>
          </a:p>
        </p:txBody>
      </p:sp>
    </p:spTree>
    <p:custDataLst>
      <p:tags r:id="rId1"/>
    </p:custDataLst>
    <p:extLst>
      <p:ext uri="{BB962C8B-B14F-4D97-AF65-F5344CB8AC3E}">
        <p14:creationId xmlns:p14="http://schemas.microsoft.com/office/powerpoint/2010/main" val="21460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7818-3546-44E9-9935-8A10F6FD90CD}"/>
              </a:ext>
            </a:extLst>
          </p:cNvPr>
          <p:cNvSpPr>
            <a:spLocks noGrp="1"/>
          </p:cNvSpPr>
          <p:nvPr>
            <p:ph type="title"/>
          </p:nvPr>
        </p:nvSpPr>
        <p:spPr>
          <a:xfrm>
            <a:off x="1143001" y="193963"/>
            <a:ext cx="9905998" cy="1905000"/>
          </a:xfrm>
        </p:spPr>
        <p:txBody>
          <a:bodyPr/>
          <a:lstStyle/>
          <a:p>
            <a:pPr algn="ctr"/>
            <a:r>
              <a:rPr lang="en-US" b="1" dirty="0"/>
              <a:t>NARCAN ADMINISTRATION INSTRUCTIONS</a:t>
            </a:r>
            <a:br>
              <a:rPr lang="en-US" dirty="0"/>
            </a:br>
            <a:r>
              <a:rPr lang="en-US" dirty="0">
                <a:solidFill>
                  <a:srgbClr val="FF0000"/>
                </a:solidFill>
              </a:rPr>
              <a:t>(FOLLOW INTERNAL PROTOCOLS/DIRECTIVES</a:t>
            </a:r>
            <a:r>
              <a:rPr lang="en-US" dirty="0"/>
              <a:t>)</a:t>
            </a:r>
          </a:p>
        </p:txBody>
      </p:sp>
      <p:pic>
        <p:nvPicPr>
          <p:cNvPr id="7" name="Content Placeholder 6" descr="A person sitting at a desk with multiple monitors&#10;&#10;Description automatically generated with low confidence">
            <a:extLst>
              <a:ext uri="{FF2B5EF4-FFF2-40B4-BE49-F238E27FC236}">
                <a16:creationId xmlns:a16="http://schemas.microsoft.com/office/drawing/2014/main" id="{1459BDEA-B09F-46B1-AC8C-44CF3ACEDA3E}"/>
              </a:ext>
            </a:extLst>
          </p:cNvPr>
          <p:cNvPicPr>
            <a:picLocks noGrp="1" noChangeAspect="1"/>
          </p:cNvPicPr>
          <p:nvPr>
            <p:ph idx="1"/>
          </p:nvPr>
        </p:nvPicPr>
        <p:blipFill>
          <a:blip r:embed="rId3"/>
          <a:stretch>
            <a:fillRect/>
          </a:stretch>
        </p:blipFill>
        <p:spPr>
          <a:xfrm>
            <a:off x="1214093" y="2485176"/>
            <a:ext cx="4697820" cy="3616859"/>
          </a:xfrm>
          <a:effectLst>
            <a:softEdge rad="127000"/>
          </a:effectLst>
        </p:spPr>
      </p:pic>
      <p:sp>
        <p:nvSpPr>
          <p:cNvPr id="8" name="TextBox 7">
            <a:extLst>
              <a:ext uri="{FF2B5EF4-FFF2-40B4-BE49-F238E27FC236}">
                <a16:creationId xmlns:a16="http://schemas.microsoft.com/office/drawing/2014/main" id="{EFF6B7F8-1197-45C8-AF78-6865BEA6DE43}"/>
              </a:ext>
            </a:extLst>
          </p:cNvPr>
          <p:cNvSpPr txBox="1"/>
          <p:nvPr/>
        </p:nvSpPr>
        <p:spPr>
          <a:xfrm>
            <a:off x="6446982" y="2253673"/>
            <a:ext cx="4378036"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a:t>IAED</a:t>
            </a:r>
          </a:p>
          <a:p>
            <a:pPr marL="457200" indent="-457200">
              <a:buFont typeface="Arial" panose="020B0604020202020204" pitchFamily="34" charset="0"/>
              <a:buChar char="•"/>
            </a:pPr>
            <a:r>
              <a:rPr lang="en-US" sz="2800" dirty="0"/>
              <a:t>APCO</a:t>
            </a:r>
          </a:p>
          <a:p>
            <a:pPr marL="457200" indent="-457200">
              <a:buFont typeface="Arial" panose="020B0604020202020204" pitchFamily="34" charset="0"/>
              <a:buChar char="•"/>
            </a:pPr>
            <a:r>
              <a:rPr lang="en-US" sz="2800" dirty="0"/>
              <a:t>POWERPHONE</a:t>
            </a:r>
          </a:p>
          <a:p>
            <a:pPr marL="457200" indent="-457200">
              <a:buFont typeface="Arial" panose="020B0604020202020204" pitchFamily="34" charset="0"/>
              <a:buChar char="•"/>
            </a:pPr>
            <a:r>
              <a:rPr lang="en-US" sz="2800" dirty="0"/>
              <a:t>STATE OFFERED AS ADD ON TO T-CPR AS SHOWN IN FOLLOWING SLIDES</a:t>
            </a:r>
          </a:p>
          <a:p>
            <a:pPr marL="457200" indent="-457200">
              <a:buFont typeface="Arial" panose="020B0604020202020204" pitchFamily="34" charset="0"/>
              <a:buChar char="•"/>
            </a:pPr>
            <a:r>
              <a:rPr lang="en-US" sz="2800" dirty="0"/>
              <a:t>HOME GROWN/APPROVED PROTOCOL</a:t>
            </a:r>
          </a:p>
          <a:p>
            <a:endParaRPr lang="en-US" dirty="0"/>
          </a:p>
        </p:txBody>
      </p:sp>
    </p:spTree>
    <p:custDataLst>
      <p:tags r:id="rId1"/>
    </p:custDataLst>
    <p:extLst>
      <p:ext uri="{BB962C8B-B14F-4D97-AF65-F5344CB8AC3E}">
        <p14:creationId xmlns:p14="http://schemas.microsoft.com/office/powerpoint/2010/main" val="257685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arrow&#10;&#10;Description automatically generated">
            <a:extLst>
              <a:ext uri="{FF2B5EF4-FFF2-40B4-BE49-F238E27FC236}">
                <a16:creationId xmlns:a16="http://schemas.microsoft.com/office/drawing/2014/main" id="{D7A3EDEF-392E-4E65-8083-711DC32D6B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70823" y="4660291"/>
            <a:ext cx="2541233" cy="2475653"/>
          </a:xfrm>
          <a:prstGeom prst="rect">
            <a:avLst/>
          </a:prstGeom>
        </p:spPr>
      </p:pic>
      <p:sp>
        <p:nvSpPr>
          <p:cNvPr id="30" name="Rectangle 29">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7D61839-C8DA-4788-ACAC-DE4F5D0F7D65}"/>
              </a:ext>
            </a:extLst>
          </p:cNvPr>
          <p:cNvPicPr>
            <a:picLocks noChangeAspect="1"/>
          </p:cNvPicPr>
          <p:nvPr/>
        </p:nvPicPr>
        <p:blipFill>
          <a:blip r:embed="rId5"/>
          <a:stretch>
            <a:fillRect/>
          </a:stretch>
        </p:blipFill>
        <p:spPr>
          <a:xfrm>
            <a:off x="4903335" y="-1405218"/>
            <a:ext cx="7474683" cy="9090212"/>
          </a:xfrm>
          <a:prstGeom prst="rect">
            <a:avLst/>
          </a:prstGeom>
        </p:spPr>
      </p:pic>
      <p:pic>
        <p:nvPicPr>
          <p:cNvPr id="15" name="Picture 14">
            <a:extLst>
              <a:ext uri="{FF2B5EF4-FFF2-40B4-BE49-F238E27FC236}">
                <a16:creationId xmlns:a16="http://schemas.microsoft.com/office/drawing/2014/main" id="{52BC4F92-6F03-489E-9DA9-A57B99535ED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959975" y="4663839"/>
            <a:ext cx="3550023" cy="2472105"/>
          </a:xfrm>
          <a:prstGeom prst="rect">
            <a:avLst/>
          </a:prstGeom>
        </p:spPr>
      </p:pic>
      <p:sp>
        <p:nvSpPr>
          <p:cNvPr id="2" name="TextBox 1">
            <a:extLst>
              <a:ext uri="{FF2B5EF4-FFF2-40B4-BE49-F238E27FC236}">
                <a16:creationId xmlns:a16="http://schemas.microsoft.com/office/drawing/2014/main" id="{CADD92C9-9686-4867-B0F0-A5EA21CB584D}"/>
              </a:ext>
            </a:extLst>
          </p:cNvPr>
          <p:cNvSpPr txBox="1"/>
          <p:nvPr/>
        </p:nvSpPr>
        <p:spPr>
          <a:xfrm>
            <a:off x="469555" y="584947"/>
            <a:ext cx="4172108" cy="2431435"/>
          </a:xfrm>
          <a:prstGeom prst="rect">
            <a:avLst/>
          </a:prstGeom>
          <a:noFill/>
        </p:spPr>
        <p:txBody>
          <a:bodyPr wrap="square" rtlCol="0">
            <a:spAutoFit/>
          </a:bodyPr>
          <a:lstStyle/>
          <a:p>
            <a:endParaRPr lang="en-US" sz="1200" dirty="0">
              <a:solidFill>
                <a:schemeClr val="bg1"/>
              </a:solidFill>
            </a:endParaRPr>
          </a:p>
          <a:p>
            <a:r>
              <a:rPr lang="en-US" sz="1400" b="1" dirty="0">
                <a:solidFill>
                  <a:srgbClr val="FF0000"/>
                </a:solidFill>
              </a:rPr>
              <a:t>The caller may not recognize this as an overdose.  In those cases, CPR NEEDS TO BE INITIATED if the patient is pulseless and non-breathing. </a:t>
            </a:r>
          </a:p>
          <a:p>
            <a:r>
              <a:rPr lang="en-US" sz="1400" b="1" dirty="0">
                <a:solidFill>
                  <a:srgbClr val="FF0000"/>
                </a:solidFill>
              </a:rPr>
              <a:t>If you know or find out it may be an overdose situation,  be sure to ventilate first (if possible), and do CPR.  If a SECOND person is there who can get the Narcan to the patient, it can be administered.  But NEVER delay CPR efforts to go look for Narcan</a:t>
            </a:r>
            <a:r>
              <a:rPr lang="en-US" sz="1200" dirty="0">
                <a:solidFill>
                  <a:schemeClr val="bg1"/>
                </a:solidFill>
              </a:rPr>
              <a:t>.</a:t>
            </a:r>
            <a:endParaRPr lang="en-US" sz="1200" dirty="0"/>
          </a:p>
        </p:txBody>
      </p:sp>
      <p:pic>
        <p:nvPicPr>
          <p:cNvPr id="5" name="Picture 4">
            <a:extLst>
              <a:ext uri="{FF2B5EF4-FFF2-40B4-BE49-F238E27FC236}">
                <a16:creationId xmlns:a16="http://schemas.microsoft.com/office/drawing/2014/main" id="{76529083-538F-4C1C-923A-684D2C5C598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22579" y="3691443"/>
            <a:ext cx="3362904" cy="2266457"/>
          </a:xfrm>
          <a:prstGeom prst="rect">
            <a:avLst/>
          </a:prstGeom>
        </p:spPr>
      </p:pic>
    </p:spTree>
    <p:custDataLst>
      <p:tags r:id="rId1"/>
    </p:custDataLst>
    <p:extLst>
      <p:ext uri="{BB962C8B-B14F-4D97-AF65-F5344CB8AC3E}">
        <p14:creationId xmlns:p14="http://schemas.microsoft.com/office/powerpoint/2010/main" val="272192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0D88-F381-4A1B-A834-A6CB7703FE40}"/>
              </a:ext>
            </a:extLst>
          </p:cNvPr>
          <p:cNvSpPr>
            <a:spLocks noGrp="1"/>
          </p:cNvSpPr>
          <p:nvPr>
            <p:ph type="title"/>
          </p:nvPr>
        </p:nvSpPr>
        <p:spPr>
          <a:xfrm>
            <a:off x="101600" y="609600"/>
            <a:ext cx="11800114" cy="740229"/>
          </a:xfrm>
        </p:spPr>
        <p:txBody>
          <a:bodyPr>
            <a:normAutofit fontScale="90000"/>
          </a:bodyPr>
          <a:lstStyle/>
          <a:p>
            <a:pPr algn="ctr"/>
            <a:r>
              <a:rPr lang="en-US" b="1" dirty="0"/>
              <a:t>TELECOMMUNICATOR NARCAN ADMINISTRATION INSTRUCTIONS</a:t>
            </a:r>
          </a:p>
        </p:txBody>
      </p:sp>
      <p:sp>
        <p:nvSpPr>
          <p:cNvPr id="3" name="Content Placeholder 2">
            <a:extLst>
              <a:ext uri="{FF2B5EF4-FFF2-40B4-BE49-F238E27FC236}">
                <a16:creationId xmlns:a16="http://schemas.microsoft.com/office/drawing/2014/main" id="{FD6983E0-16FE-4932-9F04-B667AF176130}"/>
              </a:ext>
            </a:extLst>
          </p:cNvPr>
          <p:cNvSpPr>
            <a:spLocks noGrp="1"/>
          </p:cNvSpPr>
          <p:nvPr>
            <p:ph idx="1"/>
          </p:nvPr>
        </p:nvSpPr>
        <p:spPr>
          <a:xfrm>
            <a:off x="1141413" y="1683657"/>
            <a:ext cx="9905998" cy="4564743"/>
          </a:xfrm>
        </p:spPr>
        <p:txBody>
          <a:bodyPr>
            <a:normAutofit lnSpcReduction="10000"/>
          </a:bodyPr>
          <a:lstStyle/>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T-NAI Telecommunicator-Assisted Bystander Naloxone Administration Instruction (Caller advises that an Opioid Overdose is Suspected)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Get the phone NEXT to the person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PUT YOUR PHONE ON SPEAKER SO YOU CAN HAVE YOUR HANDS FREE TO HELP HIM/HER.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Listen carefully.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Check him/her for responsiveness. (Shake/Shout/Sternal Rub) </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available, QUICKLY GET or SEND someone to get AED and/or NALOXONE (Narcan rescue device)</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Check for breathing vs no breathing or gasping</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unresponsive and no breathing/gasping/unsure,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BEGIN CPR UNTIL NARCAN device is ready</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custDataLst>
      <p:tags r:id="rId1"/>
    </p:custDataLst>
    <p:extLst>
      <p:ext uri="{BB962C8B-B14F-4D97-AF65-F5344CB8AC3E}">
        <p14:creationId xmlns:p14="http://schemas.microsoft.com/office/powerpoint/2010/main" val="162075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0516-DD9B-45B7-AADA-C9E6D2A2C354}"/>
              </a:ext>
            </a:extLst>
          </p:cNvPr>
          <p:cNvSpPr>
            <a:spLocks noGrp="1"/>
          </p:cNvSpPr>
          <p:nvPr>
            <p:ph type="title"/>
          </p:nvPr>
        </p:nvSpPr>
        <p:spPr>
          <a:xfrm>
            <a:off x="1141413" y="194982"/>
            <a:ext cx="9905998" cy="1411942"/>
          </a:xfrm>
        </p:spPr>
        <p:txBody>
          <a:bodyPr/>
          <a:lstStyle/>
          <a:p>
            <a:pPr algn="ctr"/>
            <a:r>
              <a:rPr lang="en-US" b="1" dirty="0"/>
              <a:t>IT IS CRITICAL TO BEGIN VENTILATIONS!!!!!</a:t>
            </a:r>
          </a:p>
        </p:txBody>
      </p:sp>
      <p:pic>
        <p:nvPicPr>
          <p:cNvPr id="5" name="Content Placeholder 4" descr="A drawing of a person's face&#10;&#10;Description automatically generated with low confidence">
            <a:extLst>
              <a:ext uri="{FF2B5EF4-FFF2-40B4-BE49-F238E27FC236}">
                <a16:creationId xmlns:a16="http://schemas.microsoft.com/office/drawing/2014/main" id="{DC5B58DD-3420-4575-A48A-F6EC63F4C17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90820" y="2077571"/>
            <a:ext cx="5957046" cy="4323229"/>
          </a:xfrm>
        </p:spPr>
      </p:pic>
      <p:sp>
        <p:nvSpPr>
          <p:cNvPr id="7" name="TextBox 6">
            <a:extLst>
              <a:ext uri="{FF2B5EF4-FFF2-40B4-BE49-F238E27FC236}">
                <a16:creationId xmlns:a16="http://schemas.microsoft.com/office/drawing/2014/main" id="{223AD38F-1BAE-4E9C-90C9-435A056E23FB}"/>
              </a:ext>
            </a:extLst>
          </p:cNvPr>
          <p:cNvSpPr txBox="1"/>
          <p:nvPr/>
        </p:nvSpPr>
        <p:spPr>
          <a:xfrm>
            <a:off x="7079876" y="2259106"/>
            <a:ext cx="3892924" cy="5447645"/>
          </a:xfrm>
          <a:prstGeom prst="rect">
            <a:avLst/>
          </a:prstGeom>
          <a:noFill/>
        </p:spPr>
        <p:txBody>
          <a:bodyPr wrap="square" rtlCol="0">
            <a:spAutoFit/>
          </a:bodyPr>
          <a:lstStyle/>
          <a:p>
            <a:r>
              <a:rPr lang="en-US" sz="3000" dirty="0"/>
              <a:t>DISPATCHERS….</a:t>
            </a:r>
            <a:r>
              <a:rPr lang="en-US" sz="3000" b="1" dirty="0">
                <a:solidFill>
                  <a:srgbClr val="00B050"/>
                </a:solidFill>
              </a:rPr>
              <a:t>DO NOT DELAY HAVING THE BYSTANDER BEGIN VENTILATIONS</a:t>
            </a:r>
            <a:r>
              <a:rPr lang="en-US" sz="3000" dirty="0"/>
              <a:t> TO GO LOOK FOR NARCAN!!!!</a:t>
            </a:r>
          </a:p>
          <a:p>
            <a:endParaRPr lang="en-US" sz="3000" dirty="0"/>
          </a:p>
          <a:p>
            <a:r>
              <a:rPr lang="en-US" sz="3000" dirty="0"/>
              <a:t>These patients NEED AIR!!</a:t>
            </a:r>
          </a:p>
          <a:p>
            <a:endParaRPr lang="en-US" sz="3000" dirty="0"/>
          </a:p>
          <a:p>
            <a:endParaRPr lang="en-US" dirty="0"/>
          </a:p>
        </p:txBody>
      </p:sp>
    </p:spTree>
    <p:extLst>
      <p:ext uri="{BB962C8B-B14F-4D97-AF65-F5344CB8AC3E}">
        <p14:creationId xmlns:p14="http://schemas.microsoft.com/office/powerpoint/2010/main" val="173120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DF79-C5BC-458C-905A-4845D5253709}"/>
              </a:ext>
            </a:extLst>
          </p:cNvPr>
          <p:cNvSpPr>
            <a:spLocks noGrp="1"/>
          </p:cNvSpPr>
          <p:nvPr>
            <p:ph type="title"/>
          </p:nvPr>
        </p:nvSpPr>
        <p:spPr>
          <a:xfrm>
            <a:off x="1141413" y="609601"/>
            <a:ext cx="9905998" cy="573314"/>
          </a:xfrm>
        </p:spPr>
        <p:txBody>
          <a:bodyPr>
            <a:normAutofit fontScale="90000"/>
          </a:bodyPr>
          <a:lstStyle/>
          <a:p>
            <a:r>
              <a:rPr lang="en-US" dirty="0"/>
              <a:t>NARCAN DELIVERY INSTRUCTIONS CONTINUED</a:t>
            </a:r>
          </a:p>
        </p:txBody>
      </p:sp>
      <p:sp>
        <p:nvSpPr>
          <p:cNvPr id="3" name="Content Placeholder 2">
            <a:extLst>
              <a:ext uri="{FF2B5EF4-FFF2-40B4-BE49-F238E27FC236}">
                <a16:creationId xmlns:a16="http://schemas.microsoft.com/office/drawing/2014/main" id="{781997A7-60AE-49DB-BAFD-5DEF38F6AC55}"/>
              </a:ext>
            </a:extLst>
          </p:cNvPr>
          <p:cNvSpPr>
            <a:spLocks noGrp="1"/>
          </p:cNvSpPr>
          <p:nvPr>
            <p:ph idx="1"/>
          </p:nvPr>
        </p:nvSpPr>
        <p:spPr>
          <a:xfrm>
            <a:off x="406400" y="1400629"/>
            <a:ext cx="11350171" cy="5123542"/>
          </a:xfrm>
        </p:spPr>
        <p:txBody>
          <a:bodyPr>
            <a:normAutofit fontScale="92500" lnSpcReduction="10000"/>
          </a:bodyPr>
          <a:lstStyle/>
          <a:p>
            <a:pPr marL="0" marR="0">
              <a:lnSpc>
                <a:spcPct val="107000"/>
              </a:lnSpc>
              <a:spcBef>
                <a:spcPts val="0"/>
              </a:spcBef>
              <a:spcAft>
                <a:spcPts val="800"/>
              </a:spcAf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ANY POINT THAT NARCAN DEVICE IS AT PATIENT’S SIDE, provide the following instruction: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Intranasal Spray Instruction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Take Narcan® Nasal Spray out of box.</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Peel back tab with the circle to open the Narcan® Nasal Spray. IMPORTANT: Do not remove Narcan® until ready to use and do NOT test the device.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Hold the Narcan® Nasal Spray with your thumb on the bottom of the plunger and your first and middle fingers on either side of the nozzle.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Tilt the person’s head back and provide support under the neck with your hand.</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Gently insert the tip of the nozzle into one nostril, until your fingers on either side of the nozzle are against the bottom of the person’s nose.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Press the plunger firmly to give the dose of Narcan® Nasal Spray. Remove the Narcan® Nasal Spray from the nostril after giving the dose.</a:t>
            </a:r>
          </a:p>
          <a:p>
            <a:pPr marL="742950" marR="0" lvl="1" indent="-285750">
              <a:lnSpc>
                <a:spcPct val="107000"/>
              </a:lnSpc>
              <a:spcBef>
                <a:spcPts val="0"/>
              </a:spcBef>
              <a:spcAft>
                <a:spcPts val="80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 person is still not conscious and not breathing, move to step 5 below.</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custDataLst>
      <p:tags r:id="rId1"/>
    </p:custDataLst>
    <p:extLst>
      <p:ext uri="{BB962C8B-B14F-4D97-AF65-F5344CB8AC3E}">
        <p14:creationId xmlns:p14="http://schemas.microsoft.com/office/powerpoint/2010/main" val="421296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A5A-0414-411D-BB30-7E7D2AFE5F5A}"/>
              </a:ext>
            </a:extLst>
          </p:cNvPr>
          <p:cNvSpPr>
            <a:spLocks noGrp="1"/>
          </p:cNvSpPr>
          <p:nvPr>
            <p:ph type="title"/>
          </p:nvPr>
        </p:nvSpPr>
        <p:spPr>
          <a:xfrm>
            <a:off x="489527" y="609600"/>
            <a:ext cx="11166764" cy="1108364"/>
          </a:xfrm>
        </p:spPr>
        <p:txBody>
          <a:bodyPr/>
          <a:lstStyle/>
          <a:p>
            <a:r>
              <a:rPr lang="en-US" dirty="0"/>
              <a:t>NARCAN ADMINISTRATION INSTRUCTIONS CONTINUED</a:t>
            </a:r>
          </a:p>
        </p:txBody>
      </p:sp>
      <p:sp>
        <p:nvSpPr>
          <p:cNvPr id="3" name="Content Placeholder 2">
            <a:extLst>
              <a:ext uri="{FF2B5EF4-FFF2-40B4-BE49-F238E27FC236}">
                <a16:creationId xmlns:a16="http://schemas.microsoft.com/office/drawing/2014/main" id="{CE8EF61E-1B61-457A-BCCD-16E7FB1D52BE}"/>
              </a:ext>
            </a:extLst>
          </p:cNvPr>
          <p:cNvSpPr>
            <a:spLocks noGrp="1"/>
          </p:cNvSpPr>
          <p:nvPr>
            <p:ph idx="1"/>
          </p:nvPr>
        </p:nvSpPr>
        <p:spPr>
          <a:xfrm>
            <a:off x="637308" y="1819564"/>
            <a:ext cx="10834255" cy="4428835"/>
          </a:xfrm>
        </p:spPr>
        <p:txBody>
          <a:bodyPr>
            <a:normAutofit fontScale="92500" lnSpcReduction="10000"/>
          </a:bodyPr>
          <a:lstStyle/>
          <a:p>
            <a:pPr marL="342900" marR="0" lvl="0" indent="-342900">
              <a:lnSpc>
                <a:spcPct val="107000"/>
              </a:lnSpc>
              <a:spcBef>
                <a:spcPts val="0"/>
              </a:spcBef>
              <a:spcAft>
                <a:spcPts val="0"/>
              </a:spcAft>
              <a:buFont typeface="+mj-lt"/>
              <a:buAutoNum type="alphaU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Intramuscular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Nalaxone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Evzio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Pull the auto injector from the outer case.  DO NOT go to next step until ready to use.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Firmly pull off the RED SAFETY guard.  DO NOT touch the black base – this is where the needle comes out.</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Place the black end of the auto injector against his/her outer thigh; through clothing if necessary.</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PRESS FIRMLY and hold in place for 5 seconds, then pull out.</a:t>
            </a:r>
          </a:p>
          <a:p>
            <a:pPr marL="742950" marR="0" lvl="1" indent="-285750">
              <a:lnSpc>
                <a:spcPct val="107000"/>
              </a:lnSpc>
              <a:spcBef>
                <a:spcPts val="0"/>
              </a:spcBef>
              <a:spcAft>
                <a:spcPts val="80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Put USED device back in protective outer case and give to responders as the used device to be properly disposed of.</a:t>
            </a:r>
          </a:p>
          <a:p>
            <a:pPr marL="2286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5. Evaluate / Monitor for Changes.  Does he/she move purposefully, breathe regularly, moan, or otherwise respond?  </a:t>
            </a:r>
          </a:p>
          <a:p>
            <a:pPr marL="457200" marR="0">
              <a:lnSpc>
                <a:spcPct val="107000"/>
              </a:lnSpc>
              <a:spcBef>
                <a:spcPts val="0"/>
              </a:spcBef>
              <a:spcAft>
                <a:spcPts val="800"/>
              </a:spcAft>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YES</a:t>
            </a:r>
            <a:r>
              <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Continue to assess responsiveness and breathing until help arrives.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07840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4709-C3A8-4EED-9CDF-E16311A422CE}"/>
              </a:ext>
            </a:extLst>
          </p:cNvPr>
          <p:cNvSpPr>
            <a:spLocks noGrp="1"/>
          </p:cNvSpPr>
          <p:nvPr>
            <p:ph type="title"/>
          </p:nvPr>
        </p:nvSpPr>
        <p:spPr>
          <a:xfrm>
            <a:off x="378690" y="203200"/>
            <a:ext cx="11453091" cy="600365"/>
          </a:xfrm>
        </p:spPr>
        <p:txBody>
          <a:bodyPr>
            <a:normAutofit/>
          </a:bodyPr>
          <a:lstStyle/>
          <a:p>
            <a:r>
              <a:rPr lang="en-US" dirty="0"/>
              <a:t>NARCAN ADMINISTRATION INSTRUCTIONS CONTINUED</a:t>
            </a:r>
          </a:p>
        </p:txBody>
      </p:sp>
      <p:sp>
        <p:nvSpPr>
          <p:cNvPr id="3" name="Content Placeholder 2">
            <a:extLst>
              <a:ext uri="{FF2B5EF4-FFF2-40B4-BE49-F238E27FC236}">
                <a16:creationId xmlns:a16="http://schemas.microsoft.com/office/drawing/2014/main" id="{C2429E5B-B799-4CDC-921C-367D157F87CE}"/>
              </a:ext>
            </a:extLst>
          </p:cNvPr>
          <p:cNvSpPr>
            <a:spLocks noGrp="1"/>
          </p:cNvSpPr>
          <p:nvPr>
            <p:ph idx="1"/>
          </p:nvPr>
        </p:nvSpPr>
        <p:spPr>
          <a:xfrm>
            <a:off x="267855" y="803564"/>
            <a:ext cx="11841017" cy="5851235"/>
          </a:xfrm>
        </p:spPr>
        <p:txBody>
          <a:bodyPr>
            <a:normAutofit fontScale="25000" lnSpcReduction="20000"/>
          </a:bodyPr>
          <a:lstStyle/>
          <a:p>
            <a:pPr marL="457200" marR="0">
              <a:lnSpc>
                <a:spcPct val="107000"/>
              </a:lnSpc>
              <a:spcBef>
                <a:spcPts val="0"/>
              </a:spcBef>
              <a:spcAft>
                <a:spcPts val="800"/>
              </a:spcAft>
            </a:pPr>
            <a:endParaRPr lang="en-US" sz="8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8000" b="1" dirty="0">
                <a:effectLst/>
                <a:latin typeface="Calibri" panose="020F0502020204030204" pitchFamily="34" charset="0"/>
                <a:ea typeface="Calibri" panose="020F0502020204030204" pitchFamily="34" charset="0"/>
                <a:cs typeface="Times New Roman" panose="02020603050405020304" pitchFamily="18" charset="0"/>
              </a:rPr>
              <a:t>IF NO</a:t>
            </a:r>
            <a:r>
              <a:rPr lang="en-US" sz="8000" dirty="0">
                <a:effectLst/>
                <a:latin typeface="Calibri" panose="020F0502020204030204" pitchFamily="34" charset="0"/>
                <a:ea typeface="Calibri" panose="020F0502020204030204" pitchFamily="34" charset="0"/>
                <a:cs typeface="Times New Roman" panose="02020603050405020304" pitchFamily="18" charset="0"/>
              </a:rPr>
              <a:t>: (Go to Step 6 / </a:t>
            </a:r>
            <a:r>
              <a:rPr lang="en-US" sz="8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CPR and AED if available</a:t>
            </a:r>
            <a:r>
              <a:rPr lang="en-US" sz="8000" dirty="0">
                <a:effectLst/>
                <a:latin typeface="Calibri" panose="020F0502020204030204" pitchFamily="34" charset="0"/>
                <a:ea typeface="Calibri" panose="020F0502020204030204" pitchFamily="34" charset="0"/>
                <a:cs typeface="Times New Roman" panose="02020603050405020304" pitchFamily="18" charset="0"/>
              </a:rPr>
              <a:t>,  followed by 2</a:t>
            </a:r>
            <a:r>
              <a:rPr lang="en-US" sz="80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8000" dirty="0">
                <a:effectLst/>
                <a:latin typeface="Calibri" panose="020F0502020204030204" pitchFamily="34" charset="0"/>
                <a:ea typeface="Calibri" panose="020F0502020204030204" pitchFamily="34" charset="0"/>
                <a:cs typeface="Times New Roman" panose="02020603050405020304" pitchFamily="18" charset="0"/>
              </a:rPr>
              <a:t> dose of Narcan if available)</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6. Make sure he/she is flat on the floor on her/his back.</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7. PINCH the nose closed.</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6. With your OTHER hand, LIFT the CHIN so the head BENDS BACK.</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7. COMPLETELY COVER their mouth with your mouth.</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8. GIVE  2 breaths.</a:t>
            </a:r>
          </a:p>
          <a:p>
            <a:pPr marL="0" marR="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they don’t want to give breaths continue with compression only***</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9. MAKE SURE the HEEL of your hand is on the CENTER of their chest, RIGHT BETWEEN the</a:t>
            </a:r>
          </a:p>
          <a:p>
            <a:pPr marL="0" marR="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NIPPLES PUMP the CHEST 30 times as hard and as fast as you can.</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10. PINCH the NOSE and LIFT the CHIN so the head BENDS BACK.</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11. Give 2 MORE breaths</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12. KEEP DOING THIS. REMEMBER, PUMP the CHEST as hard and fast as you can 30 times, then 2</a:t>
            </a:r>
          </a:p>
          <a:p>
            <a:pPr marL="0" marR="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breaths</a:t>
            </a:r>
          </a:p>
          <a:p>
            <a:pPr marL="0" marR="0" indent="45720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13. </a:t>
            </a:r>
            <a:r>
              <a:rPr lang="en-US" sz="8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Keep doing it until help takes over. I‘ll stay on the line.</a:t>
            </a:r>
          </a:p>
          <a:p>
            <a:pPr marL="0" marR="0" indent="457200" algn="just">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custDataLst>
      <p:tags r:id="rId1"/>
    </p:custDataLst>
    <p:extLst>
      <p:ext uri="{BB962C8B-B14F-4D97-AF65-F5344CB8AC3E}">
        <p14:creationId xmlns:p14="http://schemas.microsoft.com/office/powerpoint/2010/main" val="25577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905F-C782-473B-9EE5-8D9E3F564370}"/>
              </a:ext>
            </a:extLst>
          </p:cNvPr>
          <p:cNvSpPr>
            <a:spLocks noGrp="1"/>
          </p:cNvSpPr>
          <p:nvPr>
            <p:ph type="title"/>
          </p:nvPr>
        </p:nvSpPr>
        <p:spPr>
          <a:xfrm>
            <a:off x="6420465" y="609600"/>
            <a:ext cx="5122606" cy="1905000"/>
          </a:xfrm>
          <a:effectLst>
            <a:outerShdw blurRad="63500" sx="102000" sy="102000" algn="ctr" rotWithShape="0">
              <a:prstClr val="black">
                <a:alpha val="40000"/>
              </a:prstClr>
            </a:outerShdw>
          </a:effectLst>
        </p:spPr>
        <p:txBody>
          <a:bodyPr>
            <a:normAutofit/>
          </a:bodyPr>
          <a:lstStyle/>
          <a:p>
            <a:pPr algn="ctr"/>
            <a:r>
              <a:rPr lang="en-US" sz="4800" b="1" dirty="0"/>
              <a:t>OUR GOAL </a:t>
            </a:r>
          </a:p>
        </p:txBody>
      </p:sp>
      <p:sp>
        <p:nvSpPr>
          <p:cNvPr id="3" name="Content Placeholder 2">
            <a:extLst>
              <a:ext uri="{FF2B5EF4-FFF2-40B4-BE49-F238E27FC236}">
                <a16:creationId xmlns:a16="http://schemas.microsoft.com/office/drawing/2014/main" id="{CE005AB6-520C-498C-BDCC-223EDC942D37}"/>
              </a:ext>
            </a:extLst>
          </p:cNvPr>
          <p:cNvSpPr>
            <a:spLocks noGrp="1"/>
          </p:cNvSpPr>
          <p:nvPr>
            <p:ph idx="1"/>
          </p:nvPr>
        </p:nvSpPr>
        <p:spPr>
          <a:xfrm>
            <a:off x="6420465" y="2336800"/>
            <a:ext cx="5122606" cy="3546475"/>
          </a:xfrm>
        </p:spPr>
        <p:txBody>
          <a:bodyPr anchor="t">
            <a:normAutofit lnSpcReduction="10000"/>
          </a:bodyPr>
          <a:lstStyle/>
          <a:p>
            <a:r>
              <a:rPr lang="en-US" sz="2800" b="0" i="0" dirty="0">
                <a:effectLst/>
                <a:latin typeface="Open Sans"/>
              </a:rPr>
              <a:t>Coordinating with public safety and community-based partners to </a:t>
            </a:r>
            <a:r>
              <a:rPr lang="en-US" sz="2800" b="0" i="0" dirty="0">
                <a:solidFill>
                  <a:srgbClr val="FF0000"/>
                </a:solidFill>
                <a:effectLst/>
                <a:latin typeface="Open Sans"/>
              </a:rPr>
              <a:t>rapidly identify overdose threats, reverse overdoses, </a:t>
            </a:r>
            <a:r>
              <a:rPr lang="en-US" sz="2800" b="0" i="0" dirty="0">
                <a:effectLst/>
                <a:latin typeface="Open Sans"/>
              </a:rPr>
              <a:t>link people to effective treatment, and reduce harms associated with illicit opioids</a:t>
            </a:r>
          </a:p>
          <a:p>
            <a:endParaRPr lang="en-US" dirty="0"/>
          </a:p>
        </p:txBody>
      </p:sp>
      <p:pic>
        <p:nvPicPr>
          <p:cNvPr id="5" name="Picture 4" descr="Logo, company name&#10;&#10;Description automatically generated">
            <a:extLst>
              <a:ext uri="{FF2B5EF4-FFF2-40B4-BE49-F238E27FC236}">
                <a16:creationId xmlns:a16="http://schemas.microsoft.com/office/drawing/2014/main" id="{5B5358AB-E82B-4016-8F76-0239849DE9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192" y="1198640"/>
            <a:ext cx="5451627" cy="41406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271391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B5BC-E93F-4997-A5B2-98EA50580581}"/>
              </a:ext>
            </a:extLst>
          </p:cNvPr>
          <p:cNvSpPr>
            <a:spLocks noGrp="1"/>
          </p:cNvSpPr>
          <p:nvPr>
            <p:ph type="title"/>
          </p:nvPr>
        </p:nvSpPr>
        <p:spPr>
          <a:xfrm>
            <a:off x="498764" y="94130"/>
            <a:ext cx="11139054" cy="800099"/>
          </a:xfrm>
        </p:spPr>
        <p:txBody>
          <a:bodyPr>
            <a:normAutofit/>
          </a:bodyPr>
          <a:lstStyle/>
          <a:p>
            <a:pPr algn="ctr"/>
            <a:r>
              <a:rPr lang="en-US" dirty="0"/>
              <a:t>HOW IS NARCAN ADMINISTERED?</a:t>
            </a:r>
          </a:p>
        </p:txBody>
      </p:sp>
      <p:pic>
        <p:nvPicPr>
          <p:cNvPr id="4" name="Online Media 3" title="How to use naloxone">
            <a:hlinkClick r:id="" action="ppaction://media"/>
            <a:extLst>
              <a:ext uri="{FF2B5EF4-FFF2-40B4-BE49-F238E27FC236}">
                <a16:creationId xmlns:a16="http://schemas.microsoft.com/office/drawing/2014/main" id="{5B1717AF-3B36-49D3-A2B9-905DBD01914A}"/>
              </a:ext>
            </a:extLst>
          </p:cNvPr>
          <p:cNvPicPr>
            <a:picLocks noGrp="1" noRot="1" noChangeAspect="1"/>
          </p:cNvPicPr>
          <p:nvPr>
            <p:ph idx="1"/>
            <a:videoFile r:link="rId2"/>
          </p:nvPr>
        </p:nvPicPr>
        <p:blipFill>
          <a:blip r:embed="rId4"/>
          <a:stretch>
            <a:fillRect/>
          </a:stretch>
        </p:blipFill>
        <p:spPr>
          <a:xfrm>
            <a:off x="215153" y="894229"/>
            <a:ext cx="11672047" cy="5768789"/>
          </a:xfrm>
          <a:prstGeom prst="rect">
            <a:avLst/>
          </a:prstGeom>
        </p:spPr>
      </p:pic>
    </p:spTree>
    <p:custDataLst>
      <p:tags r:id="rId1"/>
    </p:custDataLst>
    <p:extLst>
      <p:ext uri="{BB962C8B-B14F-4D97-AF65-F5344CB8AC3E}">
        <p14:creationId xmlns:p14="http://schemas.microsoft.com/office/powerpoint/2010/main" val="26172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2022" y="643467"/>
            <a:ext cx="4340023" cy="5571064"/>
          </a:xfrm>
        </p:spPr>
        <p:txBody>
          <a:bodyPr anchor="ctr">
            <a:normAutofit/>
          </a:bodyPr>
          <a:lstStyle/>
          <a:p>
            <a:r>
              <a:rPr lang="en-US" sz="4100" b="1"/>
              <a:t>What to expect after administering narcan</a:t>
            </a:r>
          </a:p>
        </p:txBody>
      </p:sp>
      <p:sp>
        <p:nvSpPr>
          <p:cNvPr id="3" name="Content Placeholder 2"/>
          <p:cNvSpPr>
            <a:spLocks noGrp="1"/>
          </p:cNvSpPr>
          <p:nvPr>
            <p:ph idx="1"/>
          </p:nvPr>
        </p:nvSpPr>
        <p:spPr>
          <a:xfrm>
            <a:off x="6287351" y="711200"/>
            <a:ext cx="5374766" cy="5503331"/>
          </a:xfrm>
        </p:spPr>
        <p:txBody>
          <a:bodyPr>
            <a:normAutofit lnSpcReduction="10000"/>
          </a:bodyPr>
          <a:lstStyle/>
          <a:p>
            <a:pPr marL="0" indent="-9144">
              <a:spcAft>
                <a:spcPts val="0"/>
              </a:spcAft>
              <a:buNone/>
              <a:defRPr/>
            </a:pPr>
            <a:r>
              <a:rPr lang="en-US" sz="2400" b="1" dirty="0">
                <a:solidFill>
                  <a:srgbClr val="FFC000"/>
                </a:solidFill>
              </a:rPr>
              <a:t>Each victim will react differently!!!!! </a:t>
            </a:r>
          </a:p>
          <a:p>
            <a:pPr marL="0" indent="-9144">
              <a:spcAft>
                <a:spcPts val="0"/>
              </a:spcAft>
              <a:buNone/>
              <a:defRPr/>
            </a:pPr>
            <a:r>
              <a:rPr lang="en-US" sz="2400" b="1" dirty="0">
                <a:solidFill>
                  <a:srgbClr val="FFC000"/>
                </a:solidFill>
              </a:rPr>
              <a:t> </a:t>
            </a:r>
          </a:p>
          <a:p>
            <a:pPr marL="722376" lvl="1" indent="-274320">
              <a:spcAft>
                <a:spcPts val="0"/>
              </a:spcAft>
              <a:buFont typeface="Wingdings 2"/>
              <a:buChar char=""/>
              <a:defRPr/>
            </a:pPr>
            <a:r>
              <a:rPr lang="en-US" sz="2400" b="1" dirty="0"/>
              <a:t>will wake up confused and disoriented</a:t>
            </a:r>
          </a:p>
          <a:p>
            <a:pPr marL="722376" lvl="1" indent="-274320">
              <a:spcAft>
                <a:spcPts val="0"/>
              </a:spcAft>
              <a:buFont typeface="Wingdings 2"/>
              <a:buChar char=""/>
              <a:defRPr/>
            </a:pPr>
            <a:endParaRPr lang="en-US" sz="2400" b="1" dirty="0"/>
          </a:p>
          <a:p>
            <a:pPr marL="722376" lvl="1" indent="-274320">
              <a:spcAft>
                <a:spcPts val="0"/>
              </a:spcAft>
              <a:buFont typeface="Wingdings 2"/>
              <a:buChar char=""/>
              <a:defRPr/>
            </a:pPr>
            <a:r>
              <a:rPr lang="en-US" sz="2400" b="1" dirty="0">
                <a:solidFill>
                  <a:srgbClr val="FF0000"/>
                </a:solidFill>
              </a:rPr>
              <a:t>May be combative </a:t>
            </a:r>
            <a:r>
              <a:rPr lang="en-US" sz="2400" b="1" dirty="0"/>
              <a:t>-  rescuer should use extreme caution </a:t>
            </a:r>
          </a:p>
          <a:p>
            <a:pPr marL="722376" lvl="1" indent="-274320">
              <a:spcAft>
                <a:spcPts val="0"/>
              </a:spcAft>
              <a:buFont typeface="Wingdings 2"/>
              <a:buChar char=""/>
              <a:defRPr/>
            </a:pPr>
            <a:endParaRPr lang="en-US" sz="2400" b="1" dirty="0"/>
          </a:p>
          <a:p>
            <a:pPr marL="722376" lvl="1" indent="-274320">
              <a:spcAft>
                <a:spcPts val="0"/>
              </a:spcAft>
              <a:buFont typeface="Wingdings 2"/>
              <a:buChar char=""/>
              <a:defRPr/>
            </a:pPr>
            <a:r>
              <a:rPr lang="en-US" sz="2400" b="1" dirty="0"/>
              <a:t>May be very irritated that your caller/rescuer just took away their ‘high’ </a:t>
            </a:r>
          </a:p>
          <a:p>
            <a:pPr marL="722376" lvl="1" indent="-274320">
              <a:spcAft>
                <a:spcPts val="0"/>
              </a:spcAft>
              <a:buFont typeface="Wingdings 2"/>
              <a:buChar char=""/>
              <a:defRPr/>
            </a:pPr>
            <a:endParaRPr lang="en-US" sz="2400" b="1" dirty="0"/>
          </a:p>
          <a:p>
            <a:pPr marL="722376" lvl="1" indent="-274320">
              <a:spcAft>
                <a:spcPts val="0"/>
              </a:spcAft>
              <a:buFont typeface="Wingdings 2"/>
              <a:buChar char=""/>
              <a:defRPr/>
            </a:pPr>
            <a:r>
              <a:rPr lang="en-US" sz="2400" b="1" dirty="0"/>
              <a:t>may not listen to caller or to officers/EMS as they arrive</a:t>
            </a:r>
          </a:p>
          <a:p>
            <a:pPr marL="36576" indent="0">
              <a:spcAft>
                <a:spcPts val="0"/>
              </a:spcAft>
              <a:buNone/>
              <a:defRPr/>
            </a:pPr>
            <a:endParaRPr lang="en-US" sz="2400" b="1" dirty="0"/>
          </a:p>
          <a:p>
            <a:endParaRPr lang="en-US" dirty="0"/>
          </a:p>
        </p:txBody>
      </p:sp>
    </p:spTree>
    <p:custDataLst>
      <p:tags r:id="rId1"/>
    </p:custDataLst>
    <p:extLst>
      <p:ext uri="{BB962C8B-B14F-4D97-AF65-F5344CB8AC3E}">
        <p14:creationId xmlns:p14="http://schemas.microsoft.com/office/powerpoint/2010/main" val="2968250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CD400BBC-F3BE-4386-A172-2C95EB3ACDD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6516" r="-1" b="25515"/>
          <a:stretch/>
        </p:blipFill>
        <p:spPr>
          <a:xfrm>
            <a:off x="20" y="10"/>
            <a:ext cx="12191980" cy="6857990"/>
          </a:xfrm>
          <a:prstGeom prst="rect">
            <a:avLst/>
          </a:prstGeom>
        </p:spPr>
      </p:pic>
    </p:spTree>
    <p:custDataLst>
      <p:tags r:id="rId1"/>
    </p:custDataLst>
    <p:extLst>
      <p:ext uri="{BB962C8B-B14F-4D97-AF65-F5344CB8AC3E}">
        <p14:creationId xmlns:p14="http://schemas.microsoft.com/office/powerpoint/2010/main" val="332739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85333"/>
          </a:xfrm>
        </p:spPr>
        <p:txBody>
          <a:bodyPr>
            <a:normAutofit/>
          </a:bodyPr>
          <a:lstStyle/>
          <a:p>
            <a:pPr algn="ctr"/>
            <a:r>
              <a:rPr lang="en-US" sz="4000" dirty="0"/>
              <a:t>Signs of withdrawal</a:t>
            </a:r>
          </a:p>
        </p:txBody>
      </p:sp>
      <p:sp>
        <p:nvSpPr>
          <p:cNvPr id="3" name="Content Placeholder 2"/>
          <p:cNvSpPr>
            <a:spLocks noGrp="1"/>
          </p:cNvSpPr>
          <p:nvPr>
            <p:ph idx="1"/>
          </p:nvPr>
        </p:nvSpPr>
        <p:spPr>
          <a:xfrm>
            <a:off x="613612" y="1950209"/>
            <a:ext cx="5382883" cy="4758267"/>
          </a:xfrm>
        </p:spPr>
        <p:txBody>
          <a:bodyPr>
            <a:noAutofit/>
          </a:bodyPr>
          <a:lstStyle/>
          <a:p>
            <a:pPr marL="420624" indent="-384048">
              <a:spcAft>
                <a:spcPts val="0"/>
              </a:spcAft>
              <a:buFont typeface="Wingdings 2"/>
              <a:buChar char=""/>
              <a:defRPr/>
            </a:pPr>
            <a:r>
              <a:rPr lang="en-US" sz="3200" b="1" dirty="0">
                <a:solidFill>
                  <a:srgbClr val="FF0000"/>
                </a:solidFill>
              </a:rPr>
              <a:t>Muscle aches</a:t>
            </a:r>
          </a:p>
          <a:p>
            <a:pPr marL="420624" indent="-384048">
              <a:spcAft>
                <a:spcPts val="0"/>
              </a:spcAft>
              <a:buFont typeface="Wingdings 2"/>
              <a:buChar char=""/>
              <a:defRPr/>
            </a:pPr>
            <a:r>
              <a:rPr lang="en-US" sz="3200" b="1" dirty="0">
                <a:solidFill>
                  <a:srgbClr val="FF0000"/>
                </a:solidFill>
              </a:rPr>
              <a:t>Excessive sweating</a:t>
            </a:r>
          </a:p>
          <a:p>
            <a:pPr marL="420624" indent="-384048">
              <a:spcAft>
                <a:spcPts val="0"/>
              </a:spcAft>
              <a:buFont typeface="Wingdings 2"/>
              <a:buChar char=""/>
              <a:defRPr/>
            </a:pPr>
            <a:r>
              <a:rPr lang="en-US" sz="3200" b="1" dirty="0">
                <a:solidFill>
                  <a:srgbClr val="FF0000"/>
                </a:solidFill>
              </a:rPr>
              <a:t>Anxiety </a:t>
            </a:r>
          </a:p>
          <a:p>
            <a:pPr marL="420624" indent="-384048">
              <a:spcAft>
                <a:spcPts val="0"/>
              </a:spcAft>
              <a:buFont typeface="Wingdings 2"/>
              <a:buChar char=""/>
              <a:defRPr/>
            </a:pPr>
            <a:r>
              <a:rPr lang="en-US" sz="3200" b="1" dirty="0">
                <a:solidFill>
                  <a:srgbClr val="FF0000"/>
                </a:solidFill>
              </a:rPr>
              <a:t>Agitation </a:t>
            </a:r>
          </a:p>
          <a:p>
            <a:pPr marL="420624" indent="-384048">
              <a:spcAft>
                <a:spcPts val="0"/>
              </a:spcAft>
              <a:buFont typeface="Wingdings 2"/>
              <a:buChar char=""/>
              <a:defRPr/>
            </a:pPr>
            <a:r>
              <a:rPr lang="en-US" sz="3200" b="1" dirty="0">
                <a:solidFill>
                  <a:srgbClr val="FF0000"/>
                </a:solidFill>
              </a:rPr>
              <a:t>Insomnia </a:t>
            </a:r>
          </a:p>
          <a:p>
            <a:pPr marL="420624" indent="-384048">
              <a:spcAft>
                <a:spcPts val="0"/>
              </a:spcAft>
              <a:buFont typeface="Wingdings 2"/>
              <a:buChar char=""/>
              <a:defRPr/>
            </a:pPr>
            <a:r>
              <a:rPr lang="en-US" sz="3200" b="1" dirty="0">
                <a:solidFill>
                  <a:srgbClr val="FF0000"/>
                </a:solidFill>
              </a:rPr>
              <a:t>Tearing of the eyes</a:t>
            </a:r>
          </a:p>
          <a:p>
            <a:endParaRPr lang="en-US" sz="3200" dirty="0"/>
          </a:p>
        </p:txBody>
      </p:sp>
      <p:sp>
        <p:nvSpPr>
          <p:cNvPr id="4" name="Content Placeholder 2"/>
          <p:cNvSpPr txBox="1">
            <a:spLocks/>
          </p:cNvSpPr>
          <p:nvPr/>
        </p:nvSpPr>
        <p:spPr>
          <a:xfrm>
            <a:off x="5838344" y="1950208"/>
            <a:ext cx="6048856" cy="475826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20624" indent="-384048">
              <a:spcAft>
                <a:spcPts val="0"/>
              </a:spcAft>
              <a:buFont typeface="Wingdings 2"/>
              <a:buChar char=""/>
              <a:defRPr/>
            </a:pPr>
            <a:r>
              <a:rPr lang="en-US" sz="3200" b="1" dirty="0">
                <a:solidFill>
                  <a:srgbClr val="FF0000"/>
                </a:solidFill>
              </a:rPr>
              <a:t>Runny nose</a:t>
            </a:r>
          </a:p>
          <a:p>
            <a:pPr marL="420624" indent="-384048">
              <a:spcAft>
                <a:spcPts val="0"/>
              </a:spcAft>
              <a:buFont typeface="Wingdings 2"/>
              <a:buChar char=""/>
              <a:defRPr/>
            </a:pPr>
            <a:r>
              <a:rPr lang="en-US" sz="3200" b="1" dirty="0">
                <a:solidFill>
                  <a:srgbClr val="FF0000"/>
                </a:solidFill>
              </a:rPr>
              <a:t>Rapid pulse (high heart rate)</a:t>
            </a:r>
          </a:p>
          <a:p>
            <a:pPr marL="420624" indent="-384048">
              <a:spcAft>
                <a:spcPts val="0"/>
              </a:spcAft>
              <a:buFont typeface="Wingdings 2"/>
              <a:buChar char=""/>
              <a:defRPr/>
            </a:pPr>
            <a:r>
              <a:rPr lang="en-US" sz="3200" b="1" dirty="0">
                <a:solidFill>
                  <a:srgbClr val="FF0000"/>
                </a:solidFill>
              </a:rPr>
              <a:t>Combative behavior</a:t>
            </a:r>
          </a:p>
          <a:p>
            <a:pPr marL="420624" indent="-384048">
              <a:spcAft>
                <a:spcPts val="0"/>
              </a:spcAft>
              <a:buFont typeface="Wingdings 2"/>
              <a:buChar char=""/>
              <a:defRPr/>
            </a:pPr>
            <a:r>
              <a:rPr lang="en-US" sz="3200" b="1" dirty="0">
                <a:solidFill>
                  <a:srgbClr val="FF0000"/>
                </a:solidFill>
              </a:rPr>
              <a:t>Seizures</a:t>
            </a:r>
          </a:p>
          <a:p>
            <a:pPr marL="420624" indent="-384048">
              <a:spcAft>
                <a:spcPts val="0"/>
              </a:spcAft>
              <a:buFont typeface="Wingdings 2"/>
              <a:buChar char=""/>
              <a:defRPr/>
            </a:pPr>
            <a:r>
              <a:rPr lang="en-US" sz="3200" b="1" dirty="0">
                <a:solidFill>
                  <a:srgbClr val="FF0000"/>
                </a:solidFill>
              </a:rPr>
              <a:t>Abdominal Cramps</a:t>
            </a:r>
          </a:p>
          <a:p>
            <a:pPr marL="420624" indent="-384048">
              <a:spcAft>
                <a:spcPts val="0"/>
              </a:spcAft>
              <a:buFont typeface="Wingdings 2"/>
              <a:buChar char=""/>
              <a:defRPr/>
            </a:pPr>
            <a:r>
              <a:rPr lang="en-US" sz="3200" b="1" dirty="0">
                <a:solidFill>
                  <a:srgbClr val="FF0000"/>
                </a:solidFill>
              </a:rPr>
              <a:t>Diarrhea</a:t>
            </a:r>
          </a:p>
          <a:p>
            <a:endParaRPr lang="en-US" sz="3200" dirty="0"/>
          </a:p>
        </p:txBody>
      </p:sp>
    </p:spTree>
    <p:custDataLst>
      <p:tags r:id="rId1"/>
    </p:custDataLst>
    <p:extLst>
      <p:ext uri="{BB962C8B-B14F-4D97-AF65-F5344CB8AC3E}">
        <p14:creationId xmlns:p14="http://schemas.microsoft.com/office/powerpoint/2010/main" val="389914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264C-9D30-4E77-B303-8A0734825885}"/>
              </a:ext>
            </a:extLst>
          </p:cNvPr>
          <p:cNvSpPr>
            <a:spLocks noGrp="1"/>
          </p:cNvSpPr>
          <p:nvPr>
            <p:ph type="title"/>
          </p:nvPr>
        </p:nvSpPr>
        <p:spPr>
          <a:xfrm>
            <a:off x="6735098" y="2190750"/>
            <a:ext cx="4798142" cy="3876675"/>
          </a:xfrm>
        </p:spPr>
        <p:txBody>
          <a:bodyPr vert="horz" lIns="91440" tIns="45720" rIns="91440" bIns="45720" rtlCol="0" anchor="b">
            <a:normAutofit/>
          </a:bodyPr>
          <a:lstStyle/>
          <a:p>
            <a:pPr algn="ctr"/>
            <a:r>
              <a:rPr lang="en-US" sz="2800" b="1" dirty="0">
                <a:effectLst>
                  <a:glow rad="38100">
                    <a:schemeClr val="bg1">
                      <a:lumMod val="65000"/>
                      <a:lumOff val="35000"/>
                      <a:alpha val="50000"/>
                    </a:schemeClr>
                  </a:glow>
                  <a:outerShdw blurRad="28575" dist="31750" dir="13200000" algn="tl" rotWithShape="0">
                    <a:srgbClr val="000000">
                      <a:alpha val="25000"/>
                    </a:srgbClr>
                  </a:outerShdw>
                </a:effectLst>
                <a:hlinkClick r:id="rId3"/>
              </a:rPr>
              <a:t>https://forms.office.com/Pages/ResponsePage.aspx?id=DQSIkWdsW0yxEjajBLZtrQAAAAAAAAAAAAO__Z9t1dhUQUxEMjhUUlExRlpEVUdHQTRMMVNJRlAwSi4u</a:t>
            </a:r>
            <a:br>
              <a:rPr lang="en-US" sz="2800" b="1" dirty="0">
                <a:effectLst>
                  <a:glow rad="38100">
                    <a:schemeClr val="bg1">
                      <a:lumMod val="65000"/>
                      <a:lumOff val="35000"/>
                      <a:alpha val="50000"/>
                    </a:schemeClr>
                  </a:glow>
                  <a:outerShdw blurRad="28575" dist="31750" dir="13200000" algn="tl" rotWithShape="0">
                    <a:srgbClr val="000000">
                      <a:alpha val="25000"/>
                    </a:srgbClr>
                  </a:outerShdw>
                </a:effectLst>
              </a:rPr>
            </a:br>
            <a:endParaRPr lang="en-US" sz="2800" b="1"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Content Placeholder 4" descr="Logo, company name&#10;&#10;Description automatically generated">
            <a:extLst>
              <a:ext uri="{FF2B5EF4-FFF2-40B4-BE49-F238E27FC236}">
                <a16:creationId xmlns:a16="http://schemas.microsoft.com/office/drawing/2014/main" id="{CDF00E3F-85AD-4DE8-B30E-01AE6E3F6208}"/>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r="11756"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TextBox 3">
            <a:extLst>
              <a:ext uri="{FF2B5EF4-FFF2-40B4-BE49-F238E27FC236}">
                <a16:creationId xmlns:a16="http://schemas.microsoft.com/office/drawing/2014/main" id="{99F690F1-0EAE-41B3-A570-D998AA8EDB53}"/>
              </a:ext>
            </a:extLst>
          </p:cNvPr>
          <p:cNvSpPr txBox="1"/>
          <p:nvPr/>
        </p:nvSpPr>
        <p:spPr>
          <a:xfrm>
            <a:off x="6648450" y="847725"/>
            <a:ext cx="5181600" cy="400110"/>
          </a:xfrm>
          <a:prstGeom prst="rect">
            <a:avLst/>
          </a:prstGeom>
          <a:noFill/>
        </p:spPr>
        <p:txBody>
          <a:bodyPr wrap="square" rtlCol="0">
            <a:spAutoFit/>
          </a:bodyPr>
          <a:lstStyle/>
          <a:p>
            <a:r>
              <a:rPr lang="en-US" sz="2000" b="1" dirty="0"/>
              <a:t>CLICK THE LINK BELOW TO TAKE THE QUIZ</a:t>
            </a:r>
          </a:p>
        </p:txBody>
      </p:sp>
    </p:spTree>
    <p:custDataLst>
      <p:tags r:id="rId1"/>
    </p:custDataLst>
    <p:extLst>
      <p:ext uri="{BB962C8B-B14F-4D97-AF65-F5344CB8AC3E}">
        <p14:creationId xmlns:p14="http://schemas.microsoft.com/office/powerpoint/2010/main" val="381587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348D-19CE-4794-BA90-50CF46951EF1}"/>
              </a:ext>
            </a:extLst>
          </p:cNvPr>
          <p:cNvSpPr>
            <a:spLocks noGrp="1"/>
          </p:cNvSpPr>
          <p:nvPr>
            <p:ph type="title"/>
          </p:nvPr>
        </p:nvSpPr>
        <p:spPr>
          <a:xfrm>
            <a:off x="144855" y="108643"/>
            <a:ext cx="5151421" cy="1783531"/>
          </a:xfrm>
        </p:spPr>
        <p:txBody>
          <a:bodyPr vert="horz" lIns="91440" tIns="45720" rIns="91440" bIns="45720" rtlCol="0" anchor="ctr">
            <a:noAutofit/>
          </a:bodyPr>
          <a:lstStyle/>
          <a:p>
            <a:pPr>
              <a:lnSpc>
                <a:spcPct val="90000"/>
              </a:lnSpc>
            </a:pPr>
            <a:r>
              <a:rPr lang="en-US" sz="2000" dirty="0"/>
              <a:t>Thank you </a:t>
            </a:r>
            <a:r>
              <a:rPr lang="en-US" sz="2000" dirty="0" err="1"/>
              <a:t>DISPatchers</a:t>
            </a:r>
            <a:r>
              <a:rPr lang="en-US" sz="2000" dirty="0"/>
              <a:t> for taking the time to learn more about how to help someone suffering from an opioid overdose!  More info below! </a:t>
            </a:r>
          </a:p>
        </p:txBody>
      </p:sp>
      <p:sp>
        <p:nvSpPr>
          <p:cNvPr id="8" name="TextBox 7">
            <a:extLst>
              <a:ext uri="{FF2B5EF4-FFF2-40B4-BE49-F238E27FC236}">
                <a16:creationId xmlns:a16="http://schemas.microsoft.com/office/drawing/2014/main" id="{329904B6-19E7-4A30-A64C-5B163D6A0144}"/>
              </a:ext>
            </a:extLst>
          </p:cNvPr>
          <p:cNvSpPr txBox="1"/>
          <p:nvPr/>
        </p:nvSpPr>
        <p:spPr>
          <a:xfrm>
            <a:off x="144855" y="1892174"/>
            <a:ext cx="5423026" cy="4698749"/>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2"/>
              </a:rPr>
              <a:t>https://www.dhs.wisconsin.gov/aoda/drug-overdose-deaths.htm</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3"/>
              </a:rPr>
              <a:t>https://doseofrealitywi.gov/</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4"/>
              </a:rPr>
              <a:t>https://hope.wi.gov/Pages/Home.aspx</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5"/>
              </a:rPr>
              <a:t>https://iaedjournal.org/when-you-need-it-most/</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6"/>
              </a:rPr>
              <a:t>https://wjactv.com/news/local/saving-lives-dispatchers-trained-on-narcan-administration</a:t>
            </a:r>
            <a:endPar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1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1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1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5" name="Content Placeholder 4" descr="A picture containing text&#10;&#10;Description automatically generated">
            <a:extLst>
              <a:ext uri="{FF2B5EF4-FFF2-40B4-BE49-F238E27FC236}">
                <a16:creationId xmlns:a16="http://schemas.microsoft.com/office/drawing/2014/main" id="{285E69DF-8670-44EC-82FC-156666BDCD0F}"/>
              </a:ext>
            </a:extLst>
          </p:cNvPr>
          <p:cNvPicPr>
            <a:picLocks noGrp="1" noChangeAspect="1"/>
          </p:cNvPicPr>
          <p:nvPr>
            <p:ph idx="1"/>
          </p:nvPr>
        </p:nvPicPr>
        <p:blipFill rotWithShape="1">
          <a:blip r:embed="rId7">
            <a:extLst>
              <a:ext uri="{837473B0-CC2E-450A-ABE3-18F120FF3D39}">
                <a1611:picAttrSrcUrl xmlns:a1611="http://schemas.microsoft.com/office/drawing/2016/11/main" r:id="rId8"/>
              </a:ext>
            </a:extLst>
          </a:blip>
          <a:srcRect r="2" b="24130"/>
          <a:stretch/>
        </p:blipFill>
        <p:spPr>
          <a:xfrm>
            <a:off x="5775272" y="645106"/>
            <a:ext cx="5772355" cy="437956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3481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3F5045-5779-4E8F-9507-636D7A19E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45266-AA5F-4DA2-AFED-F55AFD55F752}"/>
              </a:ext>
            </a:extLst>
          </p:cNvPr>
          <p:cNvSpPr>
            <a:spLocks noGrp="1"/>
          </p:cNvSpPr>
          <p:nvPr>
            <p:ph type="title"/>
          </p:nvPr>
        </p:nvSpPr>
        <p:spPr>
          <a:xfrm>
            <a:off x="322792" y="609600"/>
            <a:ext cx="5554133" cy="685800"/>
          </a:xfrm>
        </p:spPr>
        <p:txBody>
          <a:bodyPr vert="horz" lIns="91440" tIns="45720" rIns="91440" bIns="45720" rtlCol="0" anchor="ctr">
            <a:normAutofit/>
          </a:bodyPr>
          <a:lstStyle/>
          <a:p>
            <a:pPr algn="ctr"/>
            <a:r>
              <a:rPr lang="en-US" dirty="0"/>
              <a:t>IMPORTANT DISCLAIMER</a:t>
            </a:r>
          </a:p>
        </p:txBody>
      </p:sp>
      <p:sp>
        <p:nvSpPr>
          <p:cNvPr id="7" name="TextBox 6">
            <a:extLst>
              <a:ext uri="{FF2B5EF4-FFF2-40B4-BE49-F238E27FC236}">
                <a16:creationId xmlns:a16="http://schemas.microsoft.com/office/drawing/2014/main" id="{63C99922-8F1C-4219-B8F4-4701D46CE618}"/>
              </a:ext>
            </a:extLst>
          </p:cNvPr>
          <p:cNvSpPr txBox="1"/>
          <p:nvPr/>
        </p:nvSpPr>
        <p:spPr>
          <a:xfrm>
            <a:off x="447675" y="1398495"/>
            <a:ext cx="5122438" cy="510988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100000"/>
              <a:buFont typeface="Arial"/>
              <a:buChar char="•"/>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Please note that this training is offered to provide dispatchers in Wisconsin with important basic information about Opioid Overdose and does contain suggestions for protocol language and workflow process.</a:t>
            </a:r>
          </a:p>
          <a:p>
            <a:pPr>
              <a:lnSpc>
                <a:spcPct val="90000"/>
              </a:lnSpc>
              <a:spcBef>
                <a:spcPct val="20000"/>
              </a:spcBef>
              <a:spcAft>
                <a:spcPts val="600"/>
              </a:spcAft>
              <a:buClr>
                <a:schemeClr val="tx1"/>
              </a:buClr>
              <a:buSzPct val="100000"/>
              <a:buFont typeface="Arial"/>
              <a:buChar char="•"/>
            </a:pP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If your agency already has a protocol in place for use; </a:t>
            </a:r>
            <a:r>
              <a:rPr lang="en-US" sz="20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please continue to utilize that protocol</a:t>
            </a:r>
            <a:r>
              <a:rPr lang="en-US" sz="2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If you do not already have a protocol for opioid overdose or instructions on the administration of naloxone (Narcan) and would like to use the protocol shared here, please consult with your agency’s Medical Control/Director for guidance and approval.  Thank you!  </a:t>
            </a:r>
          </a:p>
        </p:txBody>
      </p:sp>
      <p:sp>
        <p:nvSpPr>
          <p:cNvPr id="14" name="Rectangle 13">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 icon&#10;&#10;Description automatically generated">
            <a:extLst>
              <a:ext uri="{FF2B5EF4-FFF2-40B4-BE49-F238E27FC236}">
                <a16:creationId xmlns:a16="http://schemas.microsoft.com/office/drawing/2014/main" id="{7704810B-CE4F-4D49-AFB9-D38C48435281}"/>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20688" r="21485" b="-1"/>
          <a:stretch/>
        </p:blipFill>
        <p:spPr>
          <a:xfrm>
            <a:off x="7285661" y="1047194"/>
            <a:ext cx="3716680" cy="3615331"/>
          </a:xfrm>
          <a:prstGeom prst="rect">
            <a:avLst/>
          </a:prstGeom>
        </p:spPr>
      </p:pic>
      <p:sp>
        <p:nvSpPr>
          <p:cNvPr id="6" name="TextBox 5">
            <a:extLst>
              <a:ext uri="{FF2B5EF4-FFF2-40B4-BE49-F238E27FC236}">
                <a16:creationId xmlns:a16="http://schemas.microsoft.com/office/drawing/2014/main" id="{09807549-12AF-41B3-9CDE-B3C8BA5F559D}"/>
              </a:ext>
            </a:extLst>
          </p:cNvPr>
          <p:cNvSpPr txBox="1"/>
          <p:nvPr/>
        </p:nvSpPr>
        <p:spPr>
          <a:xfrm>
            <a:off x="3054795" y="5709719"/>
            <a:ext cx="5554133" cy="230832"/>
          </a:xfrm>
          <a:prstGeom prst="rect">
            <a:avLst/>
          </a:prstGeom>
          <a:noFill/>
        </p:spPr>
        <p:txBody>
          <a:bodyPr wrap="square" rtlCol="0">
            <a:spAutoFit/>
          </a:bodyPr>
          <a:lstStyle/>
          <a:p>
            <a:pPr>
              <a:spcAft>
                <a:spcPts val="600"/>
              </a:spcAft>
            </a:pPr>
            <a:r>
              <a:rPr lang="en-US" sz="900" dirty="0">
                <a:hlinkClick r:id="rId4" tooltip="http://www.pngall.com/disclaimer-symbol-png"/>
              </a:rPr>
              <a:t>Th</a:t>
            </a:r>
            <a:endParaRPr lang="en-US" sz="900"/>
          </a:p>
        </p:txBody>
      </p:sp>
    </p:spTree>
    <p:custDataLst>
      <p:tags r:id="rId1"/>
    </p:custDataLst>
    <p:extLst>
      <p:ext uri="{BB962C8B-B14F-4D97-AF65-F5344CB8AC3E}">
        <p14:creationId xmlns:p14="http://schemas.microsoft.com/office/powerpoint/2010/main" val="360042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2E451-53FE-4003-B47D-864CD5358B12}"/>
              </a:ext>
            </a:extLst>
          </p:cNvPr>
          <p:cNvPicPr>
            <a:picLocks noChangeAspect="1"/>
          </p:cNvPicPr>
          <p:nvPr/>
        </p:nvPicPr>
        <p:blipFill rotWithShape="1">
          <a:blip r:embed="rId3"/>
          <a:srcRect l="60402" r="5730"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softEdge rad="127000"/>
          </a:effectLst>
        </p:spPr>
      </p:pic>
      <p:sp>
        <p:nvSpPr>
          <p:cNvPr id="2" name="TextBox 1">
            <a:extLst>
              <a:ext uri="{FF2B5EF4-FFF2-40B4-BE49-F238E27FC236}">
                <a16:creationId xmlns:a16="http://schemas.microsoft.com/office/drawing/2014/main" id="{B36439D6-AAFB-466E-AE1C-1B9D12245B45}"/>
              </a:ext>
            </a:extLst>
          </p:cNvPr>
          <p:cNvSpPr txBox="1"/>
          <p:nvPr/>
        </p:nvSpPr>
        <p:spPr>
          <a:xfrm>
            <a:off x="4303643" y="371192"/>
            <a:ext cx="7046844" cy="6283607"/>
          </a:xfrm>
          <a:prstGeom prst="rect">
            <a:avLst/>
          </a:prstGeom>
        </p:spPr>
        <p:txBody>
          <a:bodyPr vert="horz" lIns="91440" tIns="45720" rIns="91440" bIns="45720" rtlCol="0" anchor="ctr">
            <a:noAutofit/>
          </a:bodyPr>
          <a:lstStyle/>
          <a:p>
            <a:pPr marL="742950" indent="-742950">
              <a:spcBef>
                <a:spcPct val="20000"/>
              </a:spcBef>
              <a:spcAft>
                <a:spcPts val="600"/>
              </a:spcAft>
              <a:buClr>
                <a:schemeClr val="tx1"/>
              </a:buClr>
              <a:buSzPct val="100000"/>
              <a:buFont typeface="Arial"/>
              <a:buChar char="•"/>
            </a:pPr>
            <a:endPar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Century Schoolbook" panose="02040604050505020304" pitchFamily="18" charset="0"/>
            </a:endParaRPr>
          </a:p>
        </p:txBody>
      </p:sp>
      <p:sp>
        <p:nvSpPr>
          <p:cNvPr id="5" name="TextBox 4">
            <a:hlinkClick r:id="rId4" action="ppaction://hlinksldjump"/>
            <a:extLst>
              <a:ext uri="{FF2B5EF4-FFF2-40B4-BE49-F238E27FC236}">
                <a16:creationId xmlns:a16="http://schemas.microsoft.com/office/drawing/2014/main" id="{02400927-5D69-482E-9059-56C2EAB2B218}"/>
              </a:ext>
            </a:extLst>
          </p:cNvPr>
          <p:cNvSpPr txBox="1"/>
          <p:nvPr/>
        </p:nvSpPr>
        <p:spPr>
          <a:xfrm>
            <a:off x="3892990" y="2967335"/>
            <a:ext cx="8166225" cy="1015663"/>
          </a:xfrm>
          <a:prstGeom prst="rect">
            <a:avLst/>
          </a:prstGeom>
          <a:noFill/>
        </p:spPr>
        <p:txBody>
          <a:bodyPr wrap="square">
            <a:spAutoFit/>
          </a:bodyPr>
          <a:lstStyle/>
          <a:p>
            <a:r>
              <a:rPr lang="en-US" sz="2000" dirty="0">
                <a:hlinkClick r:id="rId6">
                  <a:snd r:embed="rId5" name="whoosh.wav"/>
                </a:hlinkClick>
              </a:rPr>
              <a:t>https://forms.office.com/Pages/ResponsePage.aspx?id=DQSIkWdsW0yxEjajBLZtrQAAAAAAAAAAAAO__Z9t1dhUREwyT0dCMEFJN1hDWFRUTUpKSEtHSVIyNS4u</a:t>
            </a:r>
            <a:endParaRPr lang="en-US" sz="2000" dirty="0"/>
          </a:p>
        </p:txBody>
      </p:sp>
      <p:sp>
        <p:nvSpPr>
          <p:cNvPr id="6" name="TextBox 5">
            <a:extLst>
              <a:ext uri="{FF2B5EF4-FFF2-40B4-BE49-F238E27FC236}">
                <a16:creationId xmlns:a16="http://schemas.microsoft.com/office/drawing/2014/main" id="{F2383856-24B1-463F-A92C-D6CD28055912}"/>
              </a:ext>
            </a:extLst>
          </p:cNvPr>
          <p:cNvSpPr txBox="1"/>
          <p:nvPr/>
        </p:nvSpPr>
        <p:spPr>
          <a:xfrm>
            <a:off x="3995225" y="580571"/>
            <a:ext cx="7921792" cy="2062103"/>
          </a:xfrm>
          <a:prstGeom prst="rect">
            <a:avLst/>
          </a:prstGeom>
          <a:noFill/>
        </p:spPr>
        <p:txBody>
          <a:bodyPr wrap="square" rtlCol="0">
            <a:spAutoFit/>
          </a:bodyPr>
          <a:lstStyle/>
          <a:p>
            <a:r>
              <a:rPr lang="en-US" sz="3200" dirty="0"/>
              <a:t>Please take a few minutes to respond to some demographic questions before you begin the training! Click orange link below! </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6B583A69-7DCE-47FD-A826-337DBCFC498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862918" y="4478292"/>
            <a:ext cx="3054746" cy="2176507"/>
          </a:xfrm>
          <a:prstGeom prst="rect">
            <a:avLst/>
          </a:prstGeom>
          <a:effectLst>
            <a:softEdge rad="127000"/>
          </a:effectLst>
        </p:spPr>
      </p:pic>
    </p:spTree>
    <p:custDataLst>
      <p:tags r:id="rId1"/>
    </p:custDataLst>
    <p:extLst>
      <p:ext uri="{BB962C8B-B14F-4D97-AF65-F5344CB8AC3E}">
        <p14:creationId xmlns:p14="http://schemas.microsoft.com/office/powerpoint/2010/main" val="29485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8085-56DE-46FC-B159-970178087AFA}"/>
              </a:ext>
            </a:extLst>
          </p:cNvPr>
          <p:cNvSpPr>
            <a:spLocks noGrp="1"/>
          </p:cNvSpPr>
          <p:nvPr>
            <p:ph type="ctrTitle"/>
          </p:nvPr>
        </p:nvSpPr>
        <p:spPr>
          <a:xfrm>
            <a:off x="6735098" y="609600"/>
            <a:ext cx="4798142" cy="3642851"/>
          </a:xfrm>
        </p:spPr>
        <p:txBody>
          <a:bodyPr>
            <a:normAutofit/>
          </a:bodyPr>
          <a:lstStyle/>
          <a:p>
            <a:r>
              <a:rPr lang="en-US" dirty="0">
                <a:latin typeface="Century Schoolbook" panose="02040604050505020304" pitchFamily="18" charset="0"/>
              </a:rPr>
              <a:t>THANKS for your responses!</a:t>
            </a:r>
            <a:r>
              <a:rPr lang="en-US" dirty="0"/>
              <a:t>  </a:t>
            </a:r>
          </a:p>
        </p:txBody>
      </p:sp>
      <p:sp>
        <p:nvSpPr>
          <p:cNvPr id="3" name="Subtitle 2">
            <a:extLst>
              <a:ext uri="{FF2B5EF4-FFF2-40B4-BE49-F238E27FC236}">
                <a16:creationId xmlns:a16="http://schemas.microsoft.com/office/drawing/2014/main" id="{48B85F21-3A2A-43E1-A10A-A4655C9FC2C3}"/>
              </a:ext>
            </a:extLst>
          </p:cNvPr>
          <p:cNvSpPr>
            <a:spLocks noGrp="1"/>
          </p:cNvSpPr>
          <p:nvPr>
            <p:ph type="subTitle" idx="1"/>
          </p:nvPr>
        </p:nvSpPr>
        <p:spPr>
          <a:xfrm>
            <a:off x="6735098" y="4365523"/>
            <a:ext cx="4798140" cy="1793053"/>
          </a:xfrm>
        </p:spPr>
        <p:txBody>
          <a:bodyPr>
            <a:normAutofit/>
          </a:bodyPr>
          <a:lstStyle/>
          <a:p>
            <a:r>
              <a:rPr lang="en-US" b="1">
                <a:latin typeface="Century Schoolbook" panose="02040604050505020304" pitchFamily="18" charset="0"/>
              </a:rPr>
              <a:t>LET’S  BEGIN!!!</a:t>
            </a:r>
          </a:p>
        </p:txBody>
      </p:sp>
      <p:pic>
        <p:nvPicPr>
          <p:cNvPr id="5" name="Picture 4">
            <a:extLst>
              <a:ext uri="{FF2B5EF4-FFF2-40B4-BE49-F238E27FC236}">
                <a16:creationId xmlns:a16="http://schemas.microsoft.com/office/drawing/2014/main" id="{6FFCC072-6017-456D-BA1D-82BAB1330E6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983" r="15753" b="-3"/>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ustDataLst>
      <p:tags r:id="rId1"/>
    </p:custDataLst>
    <p:extLst>
      <p:ext uri="{BB962C8B-B14F-4D97-AF65-F5344CB8AC3E}">
        <p14:creationId xmlns:p14="http://schemas.microsoft.com/office/powerpoint/2010/main" val="321469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1496-5B52-4501-B1E1-6C640CD75113}"/>
              </a:ext>
            </a:extLst>
          </p:cNvPr>
          <p:cNvSpPr>
            <a:spLocks noGrp="1"/>
          </p:cNvSpPr>
          <p:nvPr>
            <p:ph type="title"/>
          </p:nvPr>
        </p:nvSpPr>
        <p:spPr>
          <a:xfrm>
            <a:off x="644373" y="-80682"/>
            <a:ext cx="5161259" cy="1082488"/>
          </a:xfrm>
        </p:spPr>
        <p:txBody>
          <a:bodyPr>
            <a:normAutofit/>
          </a:bodyPr>
          <a:lstStyle/>
          <a:p>
            <a:r>
              <a:rPr lang="en-US" sz="2800" dirty="0"/>
              <a:t>OPIOIDS IN WISCONSIN</a:t>
            </a:r>
          </a:p>
        </p:txBody>
      </p:sp>
      <p:sp>
        <p:nvSpPr>
          <p:cNvPr id="3" name="Content Placeholder 2">
            <a:extLst>
              <a:ext uri="{FF2B5EF4-FFF2-40B4-BE49-F238E27FC236}">
                <a16:creationId xmlns:a16="http://schemas.microsoft.com/office/drawing/2014/main" id="{CFA80279-B43C-4370-BB07-0BE01E523B1D}"/>
              </a:ext>
            </a:extLst>
          </p:cNvPr>
          <p:cNvSpPr>
            <a:spLocks noGrp="1"/>
          </p:cNvSpPr>
          <p:nvPr>
            <p:ph idx="1"/>
          </p:nvPr>
        </p:nvSpPr>
        <p:spPr>
          <a:xfrm>
            <a:off x="530087" y="867336"/>
            <a:ext cx="5856283" cy="5599726"/>
          </a:xfrm>
        </p:spPr>
        <p:txBody>
          <a:bodyPr>
            <a:normAutofit/>
          </a:bodyPr>
          <a:lstStyle/>
          <a:p>
            <a:pPr>
              <a:lnSpc>
                <a:spcPct val="90000"/>
              </a:lnSpc>
            </a:pPr>
            <a:r>
              <a:rPr lang="en-US" dirty="0"/>
              <a:t>According to the Wisconsin department of health services website, there are three waves of the opioid epidemic</a:t>
            </a:r>
          </a:p>
          <a:p>
            <a:pPr>
              <a:lnSpc>
                <a:spcPct val="90000"/>
              </a:lnSpc>
              <a:buFont typeface="Arial" panose="020B0604020202020204" pitchFamily="34" charset="0"/>
              <a:buChar char="•"/>
            </a:pPr>
            <a:r>
              <a:rPr lang="en-US" b="0" i="0" dirty="0">
                <a:effectLst/>
                <a:latin typeface="Lato"/>
              </a:rPr>
              <a:t>The </a:t>
            </a:r>
            <a:r>
              <a:rPr lang="en-US" b="1" i="0" dirty="0">
                <a:effectLst/>
                <a:latin typeface="Lato"/>
              </a:rPr>
              <a:t>first wave</a:t>
            </a:r>
            <a:r>
              <a:rPr lang="en-US" b="0" i="0" dirty="0">
                <a:effectLst/>
                <a:latin typeface="Lato"/>
              </a:rPr>
              <a:t> began in 1999. That’s when deaths involving opioids began to rise following an increase in the prescribing of opioids for the treatment of pain.</a:t>
            </a:r>
          </a:p>
          <a:p>
            <a:pPr>
              <a:lnSpc>
                <a:spcPct val="90000"/>
              </a:lnSpc>
              <a:buFont typeface="Arial" panose="020B0604020202020204" pitchFamily="34" charset="0"/>
              <a:buChar char="•"/>
            </a:pPr>
            <a:r>
              <a:rPr lang="en-US" b="0" i="0" dirty="0">
                <a:effectLst/>
                <a:latin typeface="Lato"/>
              </a:rPr>
              <a:t>The </a:t>
            </a:r>
            <a:r>
              <a:rPr lang="en-US" b="1" i="0" dirty="0">
                <a:effectLst/>
                <a:latin typeface="Lato"/>
              </a:rPr>
              <a:t>second wave</a:t>
            </a:r>
            <a:r>
              <a:rPr lang="en-US" b="0" i="0" dirty="0">
                <a:effectLst/>
                <a:latin typeface="Lato"/>
              </a:rPr>
              <a:t> began in 2010. That’s when deaths involving heroin began to rise. More people began to use heroin around this time because it was cheaper and more accessible than prescription opioids.</a:t>
            </a:r>
          </a:p>
          <a:p>
            <a:pPr>
              <a:lnSpc>
                <a:spcPct val="90000"/>
              </a:lnSpc>
              <a:buFont typeface="Arial" panose="020B0604020202020204" pitchFamily="34" charset="0"/>
              <a:buChar char="•"/>
            </a:pPr>
            <a:r>
              <a:rPr lang="en-US" b="0" i="0" dirty="0">
                <a:effectLst/>
                <a:latin typeface="Lato"/>
              </a:rPr>
              <a:t>The </a:t>
            </a:r>
            <a:r>
              <a:rPr lang="en-US" b="1" i="0" dirty="0">
                <a:effectLst/>
                <a:latin typeface="Lato"/>
              </a:rPr>
              <a:t>third wave</a:t>
            </a:r>
            <a:r>
              <a:rPr lang="en-US" b="0" i="0" dirty="0">
                <a:effectLst/>
                <a:latin typeface="Lato"/>
              </a:rPr>
              <a:t> began in 2014. That’s when deaths involving synthetic opioids like fentanyl began to rise. This increase has been linked to fentanyl illegally manufactured and mixed with other drugs like heroin.</a:t>
            </a:r>
          </a:p>
          <a:p>
            <a:pPr>
              <a:lnSpc>
                <a:spcPct val="90000"/>
              </a:lnSpc>
            </a:pPr>
            <a:endParaRPr lang="en-US" sz="1100" dirty="0"/>
          </a:p>
        </p:txBody>
      </p:sp>
      <p:pic>
        <p:nvPicPr>
          <p:cNvPr id="5" name="Picture 4" descr="A picture containing background pattern&#10;&#10;Description automatically generated">
            <a:extLst>
              <a:ext uri="{FF2B5EF4-FFF2-40B4-BE49-F238E27FC236}">
                <a16:creationId xmlns:a16="http://schemas.microsoft.com/office/drawing/2014/main" id="{06CBDE1F-CC35-4BC7-9616-E0312C56C0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34" r="24726" b="-1"/>
          <a:stretch/>
        </p:blipFill>
        <p:spPr>
          <a:xfrm>
            <a:off x="6533322" y="625431"/>
            <a:ext cx="501430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softEdge rad="127000"/>
          </a:effectLst>
        </p:spPr>
      </p:pic>
    </p:spTree>
    <p:extLst>
      <p:ext uri="{BB962C8B-B14F-4D97-AF65-F5344CB8AC3E}">
        <p14:creationId xmlns:p14="http://schemas.microsoft.com/office/powerpoint/2010/main" val="32678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DC9D-9AC4-43B7-998F-4CA754231829}"/>
              </a:ext>
            </a:extLst>
          </p:cNvPr>
          <p:cNvSpPr>
            <a:spLocks noGrp="1"/>
          </p:cNvSpPr>
          <p:nvPr>
            <p:ph type="title"/>
          </p:nvPr>
        </p:nvSpPr>
        <p:spPr>
          <a:xfrm>
            <a:off x="1141413" y="609600"/>
            <a:ext cx="9905998" cy="1190625"/>
          </a:xfrm>
        </p:spPr>
        <p:txBody>
          <a:bodyPr/>
          <a:lstStyle/>
          <a:p>
            <a:pPr algn="ctr"/>
            <a:r>
              <a:rPr lang="en-US" dirty="0"/>
              <a:t>ADDICTION IN WISCONSIN</a:t>
            </a:r>
          </a:p>
        </p:txBody>
      </p:sp>
      <p:pic>
        <p:nvPicPr>
          <p:cNvPr id="4" name="Online Media 3" title="Straight Forward Chapter 1: Getting Started">
            <a:hlinkClick r:id="" action="ppaction://media"/>
            <a:extLst>
              <a:ext uri="{FF2B5EF4-FFF2-40B4-BE49-F238E27FC236}">
                <a16:creationId xmlns:a16="http://schemas.microsoft.com/office/drawing/2014/main" id="{BB57FD12-8997-43A6-AF63-5D5D700AA98B}"/>
              </a:ext>
            </a:extLst>
          </p:cNvPr>
          <p:cNvPicPr>
            <a:picLocks noGrp="1" noRot="1" noChangeAspect="1"/>
          </p:cNvPicPr>
          <p:nvPr>
            <p:ph idx="1"/>
            <a:videoFile r:link="rId1"/>
          </p:nvPr>
        </p:nvPicPr>
        <p:blipFill>
          <a:blip r:embed="rId3"/>
          <a:stretch>
            <a:fillRect/>
          </a:stretch>
        </p:blipFill>
        <p:spPr>
          <a:xfrm>
            <a:off x="552450" y="1609725"/>
            <a:ext cx="11077575" cy="4857750"/>
          </a:xfrm>
          <a:prstGeom prst="rect">
            <a:avLst/>
          </a:prstGeom>
        </p:spPr>
      </p:pic>
    </p:spTree>
    <p:extLst>
      <p:ext uri="{BB962C8B-B14F-4D97-AF65-F5344CB8AC3E}">
        <p14:creationId xmlns:p14="http://schemas.microsoft.com/office/powerpoint/2010/main" val="34078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7D1D-46E0-4B04-9EEA-90801CFF417C}"/>
              </a:ext>
            </a:extLst>
          </p:cNvPr>
          <p:cNvSpPr>
            <a:spLocks noGrp="1"/>
          </p:cNvSpPr>
          <p:nvPr>
            <p:ph type="title"/>
          </p:nvPr>
        </p:nvSpPr>
        <p:spPr>
          <a:xfrm>
            <a:off x="1141413" y="0"/>
            <a:ext cx="9905998" cy="1012874"/>
          </a:xfrm>
        </p:spPr>
        <p:txBody>
          <a:bodyPr>
            <a:normAutofit/>
          </a:bodyPr>
          <a:lstStyle/>
          <a:p>
            <a:pPr algn="ctr"/>
            <a:r>
              <a:rPr lang="en-US" b="1" dirty="0"/>
              <a:t>What causes the opioid problem?</a:t>
            </a:r>
          </a:p>
        </p:txBody>
      </p:sp>
      <p:pic>
        <p:nvPicPr>
          <p:cNvPr id="4" name="Online Media 3" title="What causes opioid addiction, and why is it so tough to combat? - Mike Davis">
            <a:hlinkClick r:id="" action="ppaction://media"/>
            <a:extLst>
              <a:ext uri="{FF2B5EF4-FFF2-40B4-BE49-F238E27FC236}">
                <a16:creationId xmlns:a16="http://schemas.microsoft.com/office/drawing/2014/main" id="{79329355-DF00-4C5B-A776-BEBA1F91E7D2}"/>
              </a:ext>
            </a:extLst>
          </p:cNvPr>
          <p:cNvPicPr>
            <a:picLocks noGrp="1" noRot="1" noChangeAspect="1"/>
          </p:cNvPicPr>
          <p:nvPr>
            <p:ph idx="1"/>
            <a:videoFile r:link="rId2"/>
          </p:nvPr>
        </p:nvPicPr>
        <p:blipFill>
          <a:blip r:embed="rId4"/>
          <a:stretch>
            <a:fillRect/>
          </a:stretch>
        </p:blipFill>
        <p:spPr>
          <a:xfrm>
            <a:off x="667657" y="1139483"/>
            <a:ext cx="10924121" cy="5341146"/>
          </a:xfrm>
          <a:prstGeom prst="rect">
            <a:avLst/>
          </a:prstGeom>
        </p:spPr>
      </p:pic>
    </p:spTree>
    <p:custDataLst>
      <p:tags r:id="rId1"/>
    </p:custDataLst>
    <p:extLst>
      <p:ext uri="{BB962C8B-B14F-4D97-AF65-F5344CB8AC3E}">
        <p14:creationId xmlns:p14="http://schemas.microsoft.com/office/powerpoint/2010/main" val="16549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0.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1.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2.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3.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4.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5.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6.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7.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8.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19.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0.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1.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2.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3.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4.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5.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6.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7.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8.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29.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30.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31.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7.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8.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ags/tag9.xml><?xml version="1.0" encoding="utf-8"?>
<p:tagLst xmlns:a="http://schemas.openxmlformats.org/drawingml/2006/main" xmlns:r="http://schemas.openxmlformats.org/officeDocument/2006/relationships" xmlns:p="http://schemas.openxmlformats.org/presentationml/2006/main">
  <p:tag name="SLIDELIZARD_POLLTEMPLATEID" val="6025e4155dad3598a22039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FB58E8F-5587-4974-9B8D-155380D224D5}">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8EDA085-30C8-4106-A5BF-2AED25566857}">
  <we:reference id="wa104198733" version="1.0.0.7" store="en-US" storeType="OMEX"/>
  <we:alternateReferences>
    <we:reference id="WA104198733" version="1.0.0.7" store="WA10419873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Mesh</Template>
  <TotalTime>2640</TotalTime>
  <Words>1790</Words>
  <Application>Microsoft Office PowerPoint</Application>
  <PresentationFormat>Widescreen</PresentationFormat>
  <Paragraphs>170</Paragraphs>
  <Slides>35</Slides>
  <Notes>0</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Gothic</vt:lpstr>
      <vt:lpstr>Century Schoolbook</vt:lpstr>
      <vt:lpstr>Lato</vt:lpstr>
      <vt:lpstr>Open Sans</vt:lpstr>
      <vt:lpstr>Wingdings 2</vt:lpstr>
      <vt:lpstr>Mesh</vt:lpstr>
      <vt:lpstr>Telecommunicator Narcan administration instructions for Wisconsin dispatchers</vt:lpstr>
      <vt:lpstr>WISCONSIN IS TAKING ACTION THROUGH THE FEDERAL OD2a GRANT SUPPORTING THIS TRAINING!</vt:lpstr>
      <vt:lpstr>OUR GOAL </vt:lpstr>
      <vt:lpstr>IMPORTANT DISCLAIMER</vt:lpstr>
      <vt:lpstr>PowerPoint Presentation</vt:lpstr>
      <vt:lpstr>THANKS for your responses!  </vt:lpstr>
      <vt:lpstr>OPIOIDS IN WISCONSIN</vt:lpstr>
      <vt:lpstr>ADDICTION IN WISCONSIN</vt:lpstr>
      <vt:lpstr>What causes the opioid problem?</vt:lpstr>
      <vt:lpstr>PowerPoint Presentation</vt:lpstr>
      <vt:lpstr>What is an opioid overdose?</vt:lpstr>
      <vt:lpstr>SPOTTING AN OVERDOSE </vt:lpstr>
      <vt:lpstr>Why Narcan???</vt:lpstr>
      <vt:lpstr>How NALOXONE WORKS IN THE BODY</vt:lpstr>
      <vt:lpstr>4 Ways to get Narcan in wisconsin</vt:lpstr>
      <vt:lpstr>PowerPoint Presentation</vt:lpstr>
      <vt:lpstr>9-1-1 Dispatchers!   You are truly the ‘first’ first responders!   Be prepared to give instructions on how to help bystanders assist overdose victims! </vt:lpstr>
      <vt:lpstr>Things to know about narcan:</vt:lpstr>
      <vt:lpstr> Needles:  DISPATCHERS SHOULD Warn callers</vt:lpstr>
      <vt:lpstr>4 WAYS TO ADMINISTER NARCAN (CLICK ON VIDEO)</vt:lpstr>
      <vt:lpstr>Things to know about Narcan:</vt:lpstr>
      <vt:lpstr>Narcan administration in dispatch </vt:lpstr>
      <vt:lpstr>NARCAN ADMINISTRATION INSTRUCTIONS (FOLLOW INTERNAL PROTOCOLS/DIRECTIVES)</vt:lpstr>
      <vt:lpstr>PowerPoint Presentation</vt:lpstr>
      <vt:lpstr>TELECOMMUNICATOR NARCAN ADMINISTRATION INSTRUCTIONS</vt:lpstr>
      <vt:lpstr>IT IS CRITICAL TO BEGIN VENTILATIONS!!!!!</vt:lpstr>
      <vt:lpstr>NARCAN DELIVERY INSTRUCTIONS CONTINUED</vt:lpstr>
      <vt:lpstr>NARCAN ADMINISTRATION INSTRUCTIONS CONTINUED</vt:lpstr>
      <vt:lpstr>NARCAN ADMINISTRATION INSTRUCTIONS CONTINUED</vt:lpstr>
      <vt:lpstr>HOW IS NARCAN ADMINISTERED?</vt:lpstr>
      <vt:lpstr>What to expect after administering narcan</vt:lpstr>
      <vt:lpstr>PowerPoint Presentation</vt:lpstr>
      <vt:lpstr>Signs of withdrawal</vt:lpstr>
      <vt:lpstr>https://forms.office.com/Pages/ResponsePage.aspx?id=DQSIkWdsW0yxEjajBLZtrQAAAAAAAAAAAAO__Z9t1dhUQUxEMjhUUlExRlpEVUdHQTRMMVNJRlAwSi4u </vt:lpstr>
      <vt:lpstr>Thank you DISPatchers for taking the time to learn more about how to help someone suffering from an opioid overdose!  More info below! </vt:lpstr>
    </vt:vector>
  </TitlesOfParts>
  <Company>Waukesha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 Alarm</dc:creator>
  <cp:lastModifiedBy>Anette Wisniewski</cp:lastModifiedBy>
  <cp:revision>76</cp:revision>
  <dcterms:created xsi:type="dcterms:W3CDTF">2017-03-05T07:12:46Z</dcterms:created>
  <dcterms:modified xsi:type="dcterms:W3CDTF">2021-06-16T16:28:44Z</dcterms:modified>
</cp:coreProperties>
</file>