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  <p:sldMasterId id="2147483692" r:id="rId5"/>
    <p:sldMasterId id="2147483717" r:id="rId6"/>
  </p:sldMasterIdLst>
  <p:notesMasterIdLst>
    <p:notesMasterId r:id="rId14"/>
  </p:notesMasterIdLst>
  <p:handoutMasterIdLst>
    <p:handoutMasterId r:id="rId15"/>
  </p:handoutMasterIdLst>
  <p:sldIdLst>
    <p:sldId id="792" r:id="rId7"/>
    <p:sldId id="1646" r:id="rId8"/>
    <p:sldId id="784" r:id="rId9"/>
    <p:sldId id="791" r:id="rId10"/>
    <p:sldId id="795" r:id="rId11"/>
    <p:sldId id="794" r:id="rId12"/>
    <p:sldId id="670" r:id="rId13"/>
  </p:sldIdLst>
  <p:sldSz cx="138176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  <p15:guide id="3" pos="200" userDrawn="1">
          <p15:clr>
            <a:srgbClr val="A4A3A4"/>
          </p15:clr>
        </p15:guide>
        <p15:guide id="4" pos="8504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orient="horz" pos="1320" userDrawn="1">
          <p15:clr>
            <a:srgbClr val="A4A3A4"/>
          </p15:clr>
        </p15:guide>
        <p15:guide id="8" pos="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C5B"/>
    <a:srgbClr val="002455"/>
    <a:srgbClr val="E9EBF5"/>
    <a:srgbClr val="003B74"/>
    <a:srgbClr val="035A8B"/>
    <a:srgbClr val="000000"/>
    <a:srgbClr val="F4EADB"/>
    <a:srgbClr val="011D2D"/>
    <a:srgbClr val="CE3726"/>
    <a:srgbClr val="CF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21753-8145-4D02-BB9C-FF895DF9D233}" v="47" dt="2022-10-31T18:27:4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5" y="75"/>
      </p:cViewPr>
      <p:guideLst>
        <p:guide orient="horz" pos="2448"/>
        <p:guide pos="4352"/>
        <p:guide pos="200"/>
        <p:guide pos="8504"/>
        <p:guide orient="horz" pos="912"/>
        <p:guide orient="horz" pos="1104"/>
        <p:guide orient="horz" pos="1320"/>
        <p:guide pos="4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r">
              <a:defRPr sz="1300"/>
            </a:lvl1pPr>
          </a:lstStyle>
          <a:p>
            <a:fld id="{0712A19F-1C55-FE4A-A6D9-7FCE9852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5179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r">
              <a:defRPr sz="1300"/>
            </a:lvl1pPr>
          </a:lstStyle>
          <a:p>
            <a:fld id="{DA557B6C-A3AE-4BC2-A86C-0CE8DD004939}" type="datetime1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1" tIns="46566" rIns="93131" bIns="465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31" tIns="46566" rIns="93131" bIns="465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r">
              <a:defRPr sz="1300"/>
            </a:lvl1pPr>
          </a:lstStyle>
          <a:p>
            <a:fld id="{38C573C7-60FC-2240-ADE3-00150D306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649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D07D3E-1606-4D85-8B62-6FC2CC0EB841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Connection and partnership is key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557B6C-A3AE-4BC2-A86C-0CE8DD004939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of milk is made into Cheese; and 90% sold out of state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Cheesemaking heritage that dates back before Wisconsin was a state; we’re about quality – we have the only Master Cheesemaker program outside of Europe and Wisconsin is the only state that requires a license; Master program is an extensive program that requires years of effort to call yourself a master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won more awards than any other state or country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D07D3E-1606-4D85-8B62-6FC2CC0EB841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8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D07D3E-1606-4D85-8B62-6FC2CC0EB841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1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D07D3E-1606-4D85-8B62-6FC2CC0EB841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9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Specialty cheese …</a:t>
            </a:r>
          </a:p>
          <a:p>
            <a:r>
              <a:rPr lang="en-US"/>
              <a:t>Top ten fastest growing cheeses at foodservice</a:t>
            </a:r>
          </a:p>
          <a:p>
            <a:r>
              <a:rPr lang="en-US"/>
              <a:t>Outpacing total food &amp; beverage growth and driving total cheese growth at retail</a:t>
            </a:r>
          </a:p>
          <a:p>
            <a:r>
              <a:rPr lang="en-US"/>
              <a:t>On trend – natural, protein-rich whole food in innovative flavors and blends</a:t>
            </a:r>
          </a:p>
          <a:p>
            <a:r>
              <a:rPr lang="en-US"/>
              <a:t>Delivers compelling stories and food experiences 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557B6C-A3AE-4BC2-A86C-0CE8DD004939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573C7-60FC-2240-ADE3-00150D306A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5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ver Slide"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43634" y="6196753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7926" y="5370359"/>
            <a:ext cx="12847351" cy="69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1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29261" y="7310798"/>
            <a:ext cx="791838" cy="414338"/>
          </a:xfrm>
        </p:spPr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91515" y="1464019"/>
            <a:ext cx="12265728" cy="553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3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29261" y="7310798"/>
            <a:ext cx="791838" cy="414338"/>
          </a:xfrm>
        </p:spPr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77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7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34443" y="1380823"/>
            <a:ext cx="5882324" cy="5515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9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407215" y="1380823"/>
            <a:ext cx="5882324" cy="5515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98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34443" y="1380823"/>
            <a:ext cx="5882324" cy="5515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7407215" y="1380823"/>
            <a:ext cx="5882324" cy="5515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" y="1166857"/>
            <a:ext cx="13817599" cy="701731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741277" y="2270234"/>
            <a:ext cx="10456328" cy="3298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594762" y="2023661"/>
            <a:ext cx="628073" cy="45748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3A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44292" y="6192238"/>
            <a:ext cx="11915935" cy="323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77926" y="5478272"/>
            <a:ext cx="12847351" cy="58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3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Logo Cover"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7" name="Rectangle 6"/>
          <p:cNvSpPr/>
          <p:nvPr userDrawn="1"/>
        </p:nvSpPr>
        <p:spPr>
          <a:xfrm>
            <a:off x="0" y="7416144"/>
            <a:ext cx="13817600" cy="241770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01" y="114486"/>
            <a:ext cx="6605082" cy="494158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943634" y="6196753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77926" y="5370359"/>
            <a:ext cx="12847351" cy="69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9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ontent Al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/>
          <p:cNvSpPr/>
          <p:nvPr userDrawn="1"/>
        </p:nvSpPr>
        <p:spPr>
          <a:xfrm>
            <a:off x="-322" y="2557438"/>
            <a:ext cx="13831418" cy="1671066"/>
          </a:xfrm>
          <a:custGeom>
            <a:avLst/>
            <a:gdLst/>
            <a:ahLst/>
            <a:cxnLst/>
            <a:rect l="l" t="t" r="r" b="b"/>
            <a:pathLst>
              <a:path w="9144000" h="1474470">
                <a:moveTo>
                  <a:pt x="9144000" y="0"/>
                </a:moveTo>
                <a:lnTo>
                  <a:pt x="0" y="0"/>
                </a:lnTo>
                <a:lnTo>
                  <a:pt x="0" y="1012825"/>
                </a:lnTo>
                <a:lnTo>
                  <a:pt x="8370303" y="1012825"/>
                </a:lnTo>
                <a:lnTo>
                  <a:pt x="8437835" y="1014292"/>
                </a:lnTo>
                <a:lnTo>
                  <a:pt x="8502716" y="1018612"/>
                </a:lnTo>
                <a:lnTo>
                  <a:pt x="8564880" y="1025656"/>
                </a:lnTo>
                <a:lnTo>
                  <a:pt x="8624261" y="1035299"/>
                </a:lnTo>
                <a:lnTo>
                  <a:pt x="8680794" y="1047413"/>
                </a:lnTo>
                <a:lnTo>
                  <a:pt x="8734411" y="1061873"/>
                </a:lnTo>
                <a:lnTo>
                  <a:pt x="8785047" y="1078551"/>
                </a:lnTo>
                <a:lnTo>
                  <a:pt x="8832636" y="1097322"/>
                </a:lnTo>
                <a:lnTo>
                  <a:pt x="8877112" y="1118058"/>
                </a:lnTo>
                <a:lnTo>
                  <a:pt x="8918409" y="1140633"/>
                </a:lnTo>
                <a:lnTo>
                  <a:pt x="8956462" y="1164920"/>
                </a:lnTo>
                <a:lnTo>
                  <a:pt x="8991203" y="1190794"/>
                </a:lnTo>
                <a:lnTo>
                  <a:pt x="9022568" y="1218127"/>
                </a:lnTo>
                <a:lnTo>
                  <a:pt x="9050489" y="1246792"/>
                </a:lnTo>
                <a:lnTo>
                  <a:pt x="9074902" y="1276664"/>
                </a:lnTo>
                <a:lnTo>
                  <a:pt x="9112938" y="1339520"/>
                </a:lnTo>
                <a:lnTo>
                  <a:pt x="9136146" y="1405683"/>
                </a:lnTo>
                <a:lnTo>
                  <a:pt x="9144000" y="1474139"/>
                </a:lnTo>
                <a:lnTo>
                  <a:pt x="9144000" y="0"/>
                </a:lnTo>
                <a:close/>
              </a:path>
            </a:pathLst>
          </a:custGeom>
          <a:solidFill>
            <a:srgbClr val="BBBDBF"/>
          </a:solidFill>
        </p:spPr>
        <p:txBody>
          <a:bodyPr wrap="square" lIns="0" tIns="0" rIns="0" bIns="0" rtlCol="0"/>
          <a:lstStyle/>
          <a:p>
            <a:endParaRPr sz="204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78747" y="4078109"/>
            <a:ext cx="11649003" cy="3425616"/>
          </a:xfrm>
          <a:prstGeom prst="rect">
            <a:avLst/>
          </a:prstGeom>
        </p:spPr>
        <p:txBody>
          <a:bodyPr>
            <a:normAutofit/>
          </a:bodyPr>
          <a:lstStyle>
            <a:lvl1pPr marL="300524" indent="-194304">
              <a:lnSpc>
                <a:spcPts val="2244"/>
              </a:lnSpc>
              <a:spcBef>
                <a:spcPts val="2366"/>
              </a:spcBef>
              <a:buFont typeface="Arial"/>
              <a:buChar char="•"/>
              <a:defRPr sz="2267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[TEXT]</a:t>
            </a:r>
          </a:p>
          <a:p>
            <a:pPr lvl="0"/>
            <a:r>
              <a:rPr lang="en-US"/>
              <a:t>[TEXT]</a:t>
            </a:r>
          </a:p>
        </p:txBody>
      </p:sp>
      <p:sp>
        <p:nvSpPr>
          <p:cNvPr id="7" name="bk object 17"/>
          <p:cNvSpPr/>
          <p:nvPr userDrawn="1"/>
        </p:nvSpPr>
        <p:spPr>
          <a:xfrm>
            <a:off x="0" y="2331718"/>
            <a:ext cx="13831418" cy="1263015"/>
          </a:xfrm>
          <a:custGeom>
            <a:avLst/>
            <a:gdLst/>
            <a:ahLst/>
            <a:cxnLst/>
            <a:rect l="l" t="t" r="r" b="b"/>
            <a:pathLst>
              <a:path w="9143365" h="1114425">
                <a:moveTo>
                  <a:pt x="9143149" y="0"/>
                </a:moveTo>
                <a:lnTo>
                  <a:pt x="0" y="0"/>
                </a:lnTo>
                <a:lnTo>
                  <a:pt x="0" y="408190"/>
                </a:lnTo>
                <a:lnTo>
                  <a:pt x="1636" y="456339"/>
                </a:lnTo>
                <a:lnTo>
                  <a:pt x="6475" y="503646"/>
                </a:lnTo>
                <a:lnTo>
                  <a:pt x="14408" y="550002"/>
                </a:lnTo>
                <a:lnTo>
                  <a:pt x="25329" y="595302"/>
                </a:lnTo>
                <a:lnTo>
                  <a:pt x="39130" y="639437"/>
                </a:lnTo>
                <a:lnTo>
                  <a:pt x="55703" y="682300"/>
                </a:lnTo>
                <a:lnTo>
                  <a:pt x="74943" y="723785"/>
                </a:lnTo>
                <a:lnTo>
                  <a:pt x="96741" y="763783"/>
                </a:lnTo>
                <a:lnTo>
                  <a:pt x="120990" y="802188"/>
                </a:lnTo>
                <a:lnTo>
                  <a:pt x="147584" y="838893"/>
                </a:lnTo>
                <a:lnTo>
                  <a:pt x="176414" y="873790"/>
                </a:lnTo>
                <a:lnTo>
                  <a:pt x="207373" y="906772"/>
                </a:lnTo>
                <a:lnTo>
                  <a:pt x="240355" y="937731"/>
                </a:lnTo>
                <a:lnTo>
                  <a:pt x="275252" y="966561"/>
                </a:lnTo>
                <a:lnTo>
                  <a:pt x="311956" y="993154"/>
                </a:lnTo>
                <a:lnTo>
                  <a:pt x="350361" y="1017404"/>
                </a:lnTo>
                <a:lnTo>
                  <a:pt x="390360" y="1039202"/>
                </a:lnTo>
                <a:lnTo>
                  <a:pt x="431845" y="1058441"/>
                </a:lnTo>
                <a:lnTo>
                  <a:pt x="474708" y="1075015"/>
                </a:lnTo>
                <a:lnTo>
                  <a:pt x="518843" y="1088816"/>
                </a:lnTo>
                <a:lnTo>
                  <a:pt x="564142" y="1099737"/>
                </a:lnTo>
                <a:lnTo>
                  <a:pt x="610499" y="1107670"/>
                </a:lnTo>
                <a:lnTo>
                  <a:pt x="657805" y="1112508"/>
                </a:lnTo>
                <a:lnTo>
                  <a:pt x="705954" y="1114145"/>
                </a:lnTo>
                <a:lnTo>
                  <a:pt x="8437194" y="1114145"/>
                </a:lnTo>
                <a:lnTo>
                  <a:pt x="8485343" y="1112508"/>
                </a:lnTo>
                <a:lnTo>
                  <a:pt x="8532649" y="1107670"/>
                </a:lnTo>
                <a:lnTo>
                  <a:pt x="8579006" y="1099737"/>
                </a:lnTo>
                <a:lnTo>
                  <a:pt x="8624305" y="1088816"/>
                </a:lnTo>
                <a:lnTo>
                  <a:pt x="8668440" y="1075015"/>
                </a:lnTo>
                <a:lnTo>
                  <a:pt x="8711304" y="1058441"/>
                </a:lnTo>
                <a:lnTo>
                  <a:pt x="8752788" y="1039202"/>
                </a:lnTo>
                <a:lnTo>
                  <a:pt x="8792787" y="1017404"/>
                </a:lnTo>
                <a:lnTo>
                  <a:pt x="8831192" y="993154"/>
                </a:lnTo>
                <a:lnTo>
                  <a:pt x="8867896" y="966561"/>
                </a:lnTo>
                <a:lnTo>
                  <a:pt x="8902793" y="937731"/>
                </a:lnTo>
                <a:lnTo>
                  <a:pt x="8935775" y="906772"/>
                </a:lnTo>
                <a:lnTo>
                  <a:pt x="8966735" y="873790"/>
                </a:lnTo>
                <a:lnTo>
                  <a:pt x="8995565" y="838893"/>
                </a:lnTo>
                <a:lnTo>
                  <a:pt x="9022158" y="802188"/>
                </a:lnTo>
                <a:lnTo>
                  <a:pt x="9046407" y="763783"/>
                </a:lnTo>
                <a:lnTo>
                  <a:pt x="9068205" y="723785"/>
                </a:lnTo>
                <a:lnTo>
                  <a:pt x="9087445" y="682300"/>
                </a:lnTo>
                <a:lnTo>
                  <a:pt x="9104018" y="639437"/>
                </a:lnTo>
                <a:lnTo>
                  <a:pt x="9117819" y="595302"/>
                </a:lnTo>
                <a:lnTo>
                  <a:pt x="9128740" y="550002"/>
                </a:lnTo>
                <a:lnTo>
                  <a:pt x="9136673" y="503646"/>
                </a:lnTo>
                <a:lnTo>
                  <a:pt x="9141512" y="456339"/>
                </a:lnTo>
                <a:lnTo>
                  <a:pt x="9143149" y="408190"/>
                </a:lnTo>
                <a:lnTo>
                  <a:pt x="9143149" y="0"/>
                </a:lnTo>
                <a:close/>
              </a:path>
            </a:pathLst>
          </a:custGeom>
          <a:gradFill flip="none" rotWithShape="1">
            <a:gsLst>
              <a:gs pos="70000">
                <a:srgbClr val="10773E"/>
              </a:gs>
              <a:gs pos="100000">
                <a:srgbClr val="10573E"/>
              </a:gs>
            </a:gsLst>
            <a:lin ang="16200000" scaled="0"/>
            <a:tileRect/>
          </a:gradFill>
        </p:spPr>
        <p:txBody>
          <a:bodyPr wrap="square" lIns="0" tIns="0" rIns="0" bIns="0" rtlCol="0"/>
          <a:lstStyle/>
          <a:p>
            <a:endParaRPr sz="2040"/>
          </a:p>
        </p:txBody>
      </p:sp>
      <p:sp>
        <p:nvSpPr>
          <p:cNvPr id="6" name="Title 18"/>
          <p:cNvSpPr>
            <a:spLocks noGrp="1"/>
          </p:cNvSpPr>
          <p:nvPr>
            <p:ph type="title"/>
          </p:nvPr>
        </p:nvSpPr>
        <p:spPr>
          <a:xfrm>
            <a:off x="489374" y="2567627"/>
            <a:ext cx="12838853" cy="748453"/>
          </a:xfrm>
        </p:spPr>
        <p:txBody>
          <a:bodyPr>
            <a:normAutofit/>
          </a:bodyPr>
          <a:lstStyle>
            <a:lvl1pPr algn="l">
              <a:defRPr sz="408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10681-19E6-C948-BCC2-20230E27C0C1}"/>
              </a:ext>
            </a:extLst>
          </p:cNvPr>
          <p:cNvSpPr txBox="1"/>
          <p:nvPr userDrawn="1"/>
        </p:nvSpPr>
        <p:spPr>
          <a:xfrm>
            <a:off x="13081664" y="7485650"/>
            <a:ext cx="675861" cy="231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F81702-9D1D-C447-A03D-1DE7C6694A87}" type="slidenum">
              <a:rPr lang="en-US" sz="907" smtClean="0"/>
              <a:pPr algn="r"/>
              <a:t>‹#›</a:t>
            </a:fld>
            <a:endParaRPr lang="en-US" sz="907"/>
          </a:p>
        </p:txBody>
      </p:sp>
    </p:spTree>
    <p:extLst>
      <p:ext uri="{BB962C8B-B14F-4D97-AF65-F5344CB8AC3E}">
        <p14:creationId xmlns:p14="http://schemas.microsoft.com/office/powerpoint/2010/main" val="57674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91515" y="2171700"/>
            <a:ext cx="12265728" cy="482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9" name="TextBox 8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9418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11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46755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g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91515" y="2171700"/>
            <a:ext cx="12265728" cy="482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82023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949554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4" name="TextBox 3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9418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2162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34443" y="2171700"/>
            <a:ext cx="5882324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8" name="TextBox 7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9418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237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924373" y="2171700"/>
            <a:ext cx="5882324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8" name="TextBox 7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9418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2403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34443" y="2171700"/>
            <a:ext cx="5882324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7407215" y="2171700"/>
            <a:ext cx="5882324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341215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sp>
        <p:nvSpPr>
          <p:cNvPr id="9" name="TextBox 8"/>
          <p:cNvSpPr txBox="1"/>
          <p:nvPr userDrawn="1"/>
        </p:nvSpPr>
        <p:spPr>
          <a:xfrm>
            <a:off x="9623529" y="544106"/>
            <a:ext cx="3166316" cy="47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3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9418559"/>
              </p:ext>
            </p:extLst>
          </p:nvPr>
        </p:nvGraphicFramePr>
        <p:xfrm>
          <a:off x="0" y="8484"/>
          <a:ext cx="13817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1494625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8975918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0306149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41393138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32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4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FY20 Proposed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rgbClr val="023C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17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58855"/>
                  </a:ext>
                </a:extLst>
              </a:tr>
            </a:tbl>
          </a:graphicData>
        </a:graphic>
      </p:graphicFrame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8483"/>
            <a:ext cx="13817600" cy="53562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690746" indent="0" algn="ctr">
              <a:buNone/>
              <a:defRPr/>
            </a:lvl2pPr>
            <a:lvl3pPr marL="1381492" indent="0" algn="ctr">
              <a:buNone/>
              <a:defRPr/>
            </a:lvl3pPr>
            <a:lvl4pPr marL="2072236" indent="0" algn="ctr">
              <a:buNone/>
              <a:defRPr/>
            </a:lvl4pPr>
            <a:lvl5pPr marL="276298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452813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905626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358439" y="1079500"/>
            <a:ext cx="3452813" cy="484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04889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Footer"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341215" y="544106"/>
            <a:ext cx="316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623529" y="544106"/>
            <a:ext cx="316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7416144"/>
            <a:ext cx="13817600" cy="241770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943634" y="6196753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77926" y="5370359"/>
            <a:ext cx="12847351" cy="69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023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6051" y="2747883"/>
            <a:ext cx="9265501" cy="12259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tabLst>
                <a:tab pos="5961167" algn="l"/>
              </a:tabLst>
              <a:defRPr sz="4400" b="0" cap="all" spc="275" baseline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594762" y="4121451"/>
            <a:ext cx="628073" cy="4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>
              <a:solidFill>
                <a:srgbClr val="003A5D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943634" y="4674300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47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indent="0" algn="ctr">
              <a:lnSpc>
                <a:spcPct val="90000"/>
              </a:lnSpc>
              <a:spcBef>
                <a:spcPts val="1511"/>
              </a:spcBef>
              <a:buClr>
                <a:srgbClr val="CD3927"/>
              </a:buClr>
              <a:buFont typeface="Wingdings" panose="05000000000000000000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99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6"/>
          <a:stretch/>
        </p:blipFill>
        <p:spPr>
          <a:xfrm>
            <a:off x="0" y="-9525"/>
            <a:ext cx="13818992" cy="7781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6" y="990600"/>
            <a:ext cx="6296024" cy="245975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9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parato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6051" y="2747883"/>
            <a:ext cx="9265501" cy="12259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tabLst>
                <a:tab pos="5961167" algn="l"/>
              </a:tabLst>
              <a:defRPr sz="4400" b="0" cap="all" spc="275" baseline="0">
                <a:solidFill>
                  <a:srgbClr val="023C5B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594762" y="4121451"/>
            <a:ext cx="628073" cy="45748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>
              <a:solidFill>
                <a:srgbClr val="003A5D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943634" y="4674300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3600" dirty="0">
                <a:solidFill>
                  <a:srgbClr val="02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indent="0" algn="ctr">
              <a:lnSpc>
                <a:spcPct val="90000"/>
              </a:lnSpc>
              <a:spcBef>
                <a:spcPts val="1511"/>
              </a:spcBef>
              <a:buClr>
                <a:srgbClr val="CD3927"/>
              </a:buClr>
              <a:buFont typeface="Wingdings" panose="05000000000000000000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2917384" y="7331341"/>
            <a:ext cx="803714" cy="414338"/>
          </a:xfrm>
        </p:spPr>
        <p:txBody>
          <a:bodyPr/>
          <a:lstStyle>
            <a:lvl1pPr>
              <a:defRPr>
                <a:solidFill>
                  <a:srgbClr val="023C5B"/>
                </a:solidFill>
              </a:defRPr>
            </a:lvl1pPr>
          </a:lstStyle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10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43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m"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2917384" y="7331341"/>
            <a:ext cx="803714" cy="414338"/>
          </a:xfrm>
        </p:spPr>
        <p:txBody>
          <a:bodyPr/>
          <a:lstStyle>
            <a:lvl1pPr>
              <a:defRPr>
                <a:solidFill>
                  <a:srgbClr val="023C5B"/>
                </a:solidFill>
              </a:defRPr>
            </a:lvl1pPr>
          </a:lstStyle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2917384" y="7331341"/>
            <a:ext cx="803714" cy="414338"/>
          </a:xfrm>
        </p:spPr>
        <p:txBody>
          <a:bodyPr/>
          <a:lstStyle>
            <a:lvl1pPr>
              <a:defRPr>
                <a:solidFill>
                  <a:srgbClr val="023C5B"/>
                </a:solidFill>
              </a:defRPr>
            </a:lvl1pPr>
          </a:lstStyle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">
    <p:bg>
      <p:bgPr>
        <a:solidFill>
          <a:srgbClr val="023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43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634" y="6196753"/>
            <a:ext cx="11915935" cy="53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926" y="5370359"/>
            <a:ext cx="12847351" cy="69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7416144"/>
            <a:ext cx="13817600" cy="241770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259" y="0"/>
            <a:ext cx="6605082" cy="49415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2917384" y="7328372"/>
            <a:ext cx="803714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1FCC5A-DA3D-40E2-874A-7C007FFA1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3" r:id="rId2"/>
    <p:sldLayoutId id="2147483704" r:id="rId3"/>
    <p:sldLayoutId id="2147483687" r:id="rId4"/>
    <p:sldLayoutId id="2147483707" r:id="rId5"/>
    <p:sldLayoutId id="2147483706" r:id="rId6"/>
    <p:sldLayoutId id="2147483698" r:id="rId7"/>
    <p:sldLayoutId id="2147483701" r:id="rId8"/>
    <p:sldLayoutId id="2147483705" r:id="rId9"/>
    <p:sldLayoutId id="2147483699" r:id="rId10"/>
    <p:sldLayoutId id="2147483732" r:id="rId11"/>
  </p:sldLayoutIdLst>
  <p:hf hdr="0" ftr="0" dt="0"/>
  <p:txStyles>
    <p:titleStyle>
      <a:lvl1pPr algn="ctr" defTabSz="1381490" rtl="0" eaLnBrk="1" latinLnBrk="0" hangingPunct="1">
        <a:lnSpc>
          <a:spcPct val="90000"/>
        </a:lnSpc>
        <a:spcBef>
          <a:spcPct val="0"/>
        </a:spcBef>
        <a:buNone/>
        <a:defRPr lang="en-US" sz="4396" b="1" kern="1200" cap="all" spc="275" baseline="0" dirty="0">
          <a:solidFill>
            <a:srgbClr val="003A5D"/>
          </a:solidFill>
          <a:latin typeface="Franklin Gothic Demi" charset="0"/>
          <a:ea typeface="+mj-ea"/>
          <a:cs typeface="+mj-cs"/>
        </a:defRPr>
      </a:lvl1pPr>
    </p:titleStyle>
    <p:bodyStyle>
      <a:lvl1pPr marL="0" indent="0" algn="ctr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Wingdings" panose="05000000000000000000" pitchFamily="2" charset="2"/>
        <a:buNone/>
        <a:defRPr lang="en-US" sz="2473" kern="1200" dirty="0" smtClean="0">
          <a:solidFill>
            <a:srgbClr val="003A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ctr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Wingdings" panose="05000000000000000000" pitchFamily="2" charset="2"/>
        <a:buNone/>
        <a:defRPr lang="en-US" sz="2473" kern="1200" dirty="0" smtClean="0">
          <a:solidFill>
            <a:srgbClr val="003A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ctr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Wingdings" panose="05000000000000000000" pitchFamily="2" charset="2"/>
        <a:buNone/>
        <a:defRPr lang="en-US" sz="2473" kern="1200" dirty="0" smtClean="0">
          <a:solidFill>
            <a:srgbClr val="003A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ctr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Wingdings" panose="05000000000000000000" pitchFamily="2" charset="2"/>
        <a:buNone/>
        <a:defRPr lang="en-US" sz="2473" kern="1200" dirty="0" smtClean="0">
          <a:solidFill>
            <a:srgbClr val="003A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ctr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Wingdings" panose="05000000000000000000" pitchFamily="2" charset="2"/>
        <a:buNone/>
        <a:defRPr lang="en-US" sz="2473" kern="1200" dirty="0">
          <a:solidFill>
            <a:srgbClr val="003A5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9910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489845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518059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871337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74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49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237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298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372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447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5218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64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250684"/>
            <a:ext cx="13817600" cy="53748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91515" y="397502"/>
            <a:ext cx="13126085" cy="7017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91515" y="1464019"/>
            <a:ext cx="12265728" cy="553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11316" y="7310798"/>
            <a:ext cx="8911066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2957243" y="7310798"/>
            <a:ext cx="76385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161594-1521-B64F-A2FB-56F9513A92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02" y="7262854"/>
            <a:ext cx="3718312" cy="5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1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700" r:id="rId6"/>
    <p:sldLayoutId id="2147483702" r:id="rId7"/>
    <p:sldLayoutId id="2147483733" r:id="rId8"/>
    <p:sldLayoutId id="2147483737" r:id="rId9"/>
  </p:sldLayoutIdLst>
  <p:hf hdr="0" ftr="0" dt="0"/>
  <p:txStyles>
    <p:titleStyle>
      <a:lvl1pPr algn="l" defTabSz="138149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23C5B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5373" indent="-345373" algn="l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Arial" panose="020B0604020202020204" pitchFamily="34" charset="0"/>
        <a:buChar char="♦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36119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26865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17609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108353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9910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489845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518059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871337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74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49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237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298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372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447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5218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64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250684"/>
            <a:ext cx="13817600" cy="53748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91515" y="397502"/>
            <a:ext cx="13126085" cy="7017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91515" y="2171700"/>
            <a:ext cx="12265728" cy="482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68" y="7291875"/>
            <a:ext cx="1165725" cy="4332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2957243" y="7310798"/>
            <a:ext cx="763855" cy="4143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46D5DE-94AD-4E83-A96D-497E3C625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0" r:id="rId2"/>
    <p:sldLayoutId id="2147483720" r:id="rId3"/>
    <p:sldLayoutId id="2147483721" r:id="rId4"/>
    <p:sldLayoutId id="2147483722" r:id="rId5"/>
    <p:sldLayoutId id="2147483723" r:id="rId6"/>
  </p:sldLayoutIdLst>
  <p:hf hdr="0" ftr="0" dt="0"/>
  <p:txStyles>
    <p:titleStyle>
      <a:lvl1pPr algn="l" defTabSz="138149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23C5B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5373" indent="-345373" algn="l" defTabSz="1381490" rtl="0" eaLnBrk="1" latinLnBrk="0" hangingPunct="1">
        <a:lnSpc>
          <a:spcPct val="90000"/>
        </a:lnSpc>
        <a:spcBef>
          <a:spcPts val="1511"/>
        </a:spcBef>
        <a:buClr>
          <a:srgbClr val="CD3927"/>
        </a:buClr>
        <a:buFont typeface="Arial" panose="020B0604020202020204" pitchFamily="34" charset="0"/>
        <a:buChar char="♦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36119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26865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17609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108353" indent="-345373" algn="l" defTabSz="1381490" rtl="0" eaLnBrk="1" latinLnBrk="0" hangingPunct="1">
        <a:lnSpc>
          <a:spcPct val="90000"/>
        </a:lnSpc>
        <a:spcBef>
          <a:spcPts val="756"/>
        </a:spcBef>
        <a:buClr>
          <a:srgbClr val="CD3927"/>
        </a:buClr>
        <a:buFont typeface="Wingdings" panose="05000000000000000000" pitchFamily="2" charset="2"/>
        <a:buChar char="§"/>
        <a:defRPr sz="2400" kern="1200">
          <a:solidFill>
            <a:srgbClr val="011D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9910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489845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5180591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871337" indent="-345373" algn="l" defTabSz="1381490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74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490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237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298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3726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4472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5218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64" algn="l" defTabSz="1381490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>
          <p15:clr>
            <a:srgbClr val="F26B43"/>
          </p15:clr>
        </p15:guide>
        <p15:guide id="2" pos="4352">
          <p15:clr>
            <a:srgbClr val="F26B43"/>
          </p15:clr>
        </p15:guide>
        <p15:guide id="3" orient="horz" pos="1368">
          <p15:clr>
            <a:srgbClr val="F26B43"/>
          </p15:clr>
        </p15:guide>
        <p15:guide id="4" orient="horz" pos="1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139BDD-03AC-4651-9E2B-B0D59D53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517"/>
            <a:ext cx="13817600" cy="78740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64FA-A5FE-D147-B9CA-E31BA94B12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id="{DFFBB4D5-3082-4641-BF3E-8B5A0BBB9155}"/>
              </a:ext>
            </a:extLst>
          </p:cNvPr>
          <p:cNvSpPr txBox="1">
            <a:spLocks/>
          </p:cNvSpPr>
          <p:nvPr/>
        </p:nvSpPr>
        <p:spPr>
          <a:xfrm>
            <a:off x="0" y="5620172"/>
            <a:ext cx="13817600" cy="222636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138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23C5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Rockwell"/>
              </a:rPr>
              <a:t> 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/>
              </a:rPr>
              <a:t>The Non-Profit Promoter for Wisconsin Dairy Funded by Wisconsin Dairy Farmers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7AEB6F-1ABA-864F-9C00-915DAA824F3A}"/>
              </a:ext>
            </a:extLst>
          </p:cNvPr>
          <p:cNvSpPr txBox="1">
            <a:spLocks/>
          </p:cNvSpPr>
          <p:nvPr/>
        </p:nvSpPr>
        <p:spPr>
          <a:xfrm>
            <a:off x="13256195" y="7337070"/>
            <a:ext cx="506941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46D5DE-94AD-4E83-A96D-497E3C6250C2}" type="slidenum">
              <a:rPr lang="en-US" sz="1600" smtClean="0">
                <a:solidFill>
                  <a:schemeClr val="bg1">
                    <a:lumMod val="65000"/>
                  </a:schemeClr>
                </a:solidFill>
                <a:latin typeface="Gotham" panose="02000604040000020004" pitchFamily="2" charset="0"/>
              </a:rPr>
              <a:pPr algn="ctr"/>
              <a:t>1</a:t>
            </a:fld>
            <a:endParaRPr lang="en-US" sz="1600">
              <a:solidFill>
                <a:schemeClr val="bg1">
                  <a:lumMod val="65000"/>
                </a:schemeClr>
              </a:solidFill>
              <a:latin typeface="Gotham" panose="02000604040000020004" pitchFamily="2" charset="0"/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DC16F54-61CE-C29D-EE53-EAB96771E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459" y="4657854"/>
            <a:ext cx="2700814" cy="2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5C69-687D-9C3F-01CF-57F6FA79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6" y="1464020"/>
            <a:ext cx="6047952" cy="5536545"/>
          </a:xfrm>
        </p:spPr>
        <p:txBody>
          <a:bodyPr vert="horz" lIns="103632" tIns="51816" rIns="103632" bIns="51816" rtlCol="0" anchor="t">
            <a:normAutofit/>
          </a:bodyPr>
          <a:lstStyle/>
          <a:p>
            <a:pPr fontAlgn="base"/>
            <a:r>
              <a:rPr lang="en-US" sz="2720" dirty="0">
                <a:cs typeface="Arial"/>
              </a:rPr>
              <a:t>About 1 days' worth of milk leaves the US each week, bound for dairy deficit countries.</a:t>
            </a:r>
          </a:p>
          <a:p>
            <a:pPr fontAlgn="base"/>
            <a:r>
              <a:rPr lang="en-US" sz="2720" dirty="0">
                <a:cs typeface="Arial"/>
              </a:rPr>
              <a:t>90% of Wisconsin milk is used to produce cheese and 90% of that cheese is shipped outside of Wisconsin</a:t>
            </a:r>
          </a:p>
          <a:p>
            <a:pPr fontAlgn="base"/>
            <a:r>
              <a:rPr lang="en-US" sz="2720" dirty="0">
                <a:cs typeface="Arial"/>
              </a:rPr>
              <a:t>Wisconsin ranks #1 in Specialty Cheese Exports and as the Most Awarded Cheese in the World, well-positioned to take advantage of growing export opportunities.</a:t>
            </a:r>
          </a:p>
          <a:p>
            <a:pPr fontAlgn="base"/>
            <a:endParaRPr lang="en-US" sz="2720" dirty="0">
              <a:cs typeface="Arial"/>
            </a:endParaRPr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sz="238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fontAlgn="base"/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4710" indent="-344710" fontAlgn="base">
              <a:buChar char="•"/>
            </a:pPr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A81DC2-B2AB-E388-2E46-1022FEDC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Support of Wisconsin Dairy</a:t>
            </a:r>
          </a:p>
        </p:txBody>
      </p:sp>
      <p:sp>
        <p:nvSpPr>
          <p:cNvPr id="38" name="object 221">
            <a:extLst>
              <a:ext uri="{FF2B5EF4-FFF2-40B4-BE49-F238E27FC236}">
                <a16:creationId xmlns:a16="http://schemas.microsoft.com/office/drawing/2014/main" id="{3ED1B262-B614-C02E-29FA-3D6B9EE29022}"/>
              </a:ext>
            </a:extLst>
          </p:cNvPr>
          <p:cNvSpPr txBox="1"/>
          <p:nvPr/>
        </p:nvSpPr>
        <p:spPr>
          <a:xfrm>
            <a:off x="863498" y="8554593"/>
            <a:ext cx="2330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E8AB0-7194-0CDD-605F-A2140E79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024" y="1032870"/>
            <a:ext cx="4667990" cy="166375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C142DB-376A-7832-DD59-1D68DC388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03" y="2114900"/>
            <a:ext cx="6508267" cy="51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AE559C-AC92-4A34-9163-54D887154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3" y="2309594"/>
            <a:ext cx="2829494" cy="28322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64FA-A5FE-D147-B9CA-E31BA94B1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929261" y="4398282"/>
            <a:ext cx="791838" cy="414338"/>
          </a:xfrm>
        </p:spPr>
        <p:txBody>
          <a:bodyPr/>
          <a:lstStyle/>
          <a:p>
            <a:fld id="{BF46D5DE-94AD-4E83-A96D-497E3C6250C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23633-2A8D-ED40-A2B2-564255DC4693}"/>
              </a:ext>
            </a:extLst>
          </p:cNvPr>
          <p:cNvSpPr/>
          <p:nvPr/>
        </p:nvSpPr>
        <p:spPr>
          <a:xfrm>
            <a:off x="0" y="0"/>
            <a:ext cx="13817600" cy="2226365"/>
          </a:xfrm>
          <a:prstGeom prst="rect">
            <a:avLst/>
          </a:prstGeom>
          <a:solidFill>
            <a:srgbClr val="003B5C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id="{DFFBB4D5-3082-4641-BF3E-8B5A0BBB9155}"/>
              </a:ext>
            </a:extLst>
          </p:cNvPr>
          <p:cNvSpPr txBox="1">
            <a:spLocks/>
          </p:cNvSpPr>
          <p:nvPr/>
        </p:nvSpPr>
        <p:spPr>
          <a:xfrm>
            <a:off x="50800" y="-93467"/>
            <a:ext cx="13817600" cy="2226365"/>
          </a:xfrm>
          <a:prstGeom prst="rect">
            <a:avLst/>
          </a:prstGeom>
        </p:spPr>
        <p:txBody>
          <a:bodyPr anchor="ctr"/>
          <a:lstStyle>
            <a:lvl1pPr algn="l" defTabSz="138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23C5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77"/>
              </a:rPr>
              <a:t>Wisconsin is The State of Cheese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7AEB6F-1ABA-864F-9C00-915DAA824F3A}"/>
              </a:ext>
            </a:extLst>
          </p:cNvPr>
          <p:cNvSpPr txBox="1">
            <a:spLocks/>
          </p:cNvSpPr>
          <p:nvPr/>
        </p:nvSpPr>
        <p:spPr>
          <a:xfrm>
            <a:off x="13214158" y="7358062"/>
            <a:ext cx="506941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46D5DE-94AD-4E83-A96D-497E3C6250C2}" type="slidenum">
              <a:rPr lang="en-US" sz="1600" smtClean="0">
                <a:solidFill>
                  <a:schemeClr val="bg1">
                    <a:lumMod val="65000"/>
                  </a:schemeClr>
                </a:solidFill>
                <a:latin typeface="Gotham" panose="02000604040000020004" pitchFamily="2" charset="0"/>
              </a:rPr>
              <a:pPr algn="ctr"/>
              <a:t>3</a:t>
            </a:fld>
            <a:endParaRPr lang="en-US" sz="1600">
              <a:solidFill>
                <a:schemeClr val="bg1">
                  <a:lumMod val="65000"/>
                </a:schemeClr>
              </a:solidFill>
              <a:latin typeface="Gotham" panose="0200060404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3276D-5F39-4D63-ADBB-806A7C52E696}"/>
              </a:ext>
            </a:extLst>
          </p:cNvPr>
          <p:cNvSpPr txBox="1"/>
          <p:nvPr/>
        </p:nvSpPr>
        <p:spPr>
          <a:xfrm>
            <a:off x="7216642" y="4129042"/>
            <a:ext cx="5196201" cy="558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BA9C28-4390-4893-8815-1A2032E49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88"/>
          <a:stretch/>
        </p:blipFill>
        <p:spPr bwMode="auto">
          <a:xfrm>
            <a:off x="3985576" y="4429504"/>
            <a:ext cx="2748248" cy="26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8CF834-1C7E-42C1-A0B7-C99AB0D8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9674" y="4429504"/>
            <a:ext cx="2748248" cy="27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AD6F05-B14A-4089-A6E4-BB29B188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367" y="2309594"/>
            <a:ext cx="2636001" cy="26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180031-A64C-43B5-9503-AB36F8899357}"/>
              </a:ext>
            </a:extLst>
          </p:cNvPr>
          <p:cNvSpPr/>
          <p:nvPr/>
        </p:nvSpPr>
        <p:spPr>
          <a:xfrm>
            <a:off x="845336" y="5380298"/>
            <a:ext cx="2685407" cy="1709653"/>
          </a:xfrm>
          <a:custGeom>
            <a:avLst/>
            <a:gdLst>
              <a:gd name="connsiteX0" fmla="*/ 0 w 2244598"/>
              <a:gd name="connsiteY0" fmla="*/ 170965 h 1709653"/>
              <a:gd name="connsiteX1" fmla="*/ 170965 w 2244598"/>
              <a:gd name="connsiteY1" fmla="*/ 0 h 1709653"/>
              <a:gd name="connsiteX2" fmla="*/ 2073633 w 2244598"/>
              <a:gd name="connsiteY2" fmla="*/ 0 h 1709653"/>
              <a:gd name="connsiteX3" fmla="*/ 2244598 w 2244598"/>
              <a:gd name="connsiteY3" fmla="*/ 170965 h 1709653"/>
              <a:gd name="connsiteX4" fmla="*/ 2244598 w 2244598"/>
              <a:gd name="connsiteY4" fmla="*/ 1538688 h 1709653"/>
              <a:gd name="connsiteX5" fmla="*/ 2073633 w 2244598"/>
              <a:gd name="connsiteY5" fmla="*/ 1709653 h 1709653"/>
              <a:gd name="connsiteX6" fmla="*/ 170965 w 2244598"/>
              <a:gd name="connsiteY6" fmla="*/ 1709653 h 1709653"/>
              <a:gd name="connsiteX7" fmla="*/ 0 w 2244598"/>
              <a:gd name="connsiteY7" fmla="*/ 1538688 h 1709653"/>
              <a:gd name="connsiteX8" fmla="*/ 0 w 2244598"/>
              <a:gd name="connsiteY8" fmla="*/ 170965 h 170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4598" h="1709653">
                <a:moveTo>
                  <a:pt x="0" y="170965"/>
                </a:moveTo>
                <a:cubicBezTo>
                  <a:pt x="0" y="76544"/>
                  <a:pt x="76544" y="0"/>
                  <a:pt x="170965" y="0"/>
                </a:cubicBezTo>
                <a:lnTo>
                  <a:pt x="2073633" y="0"/>
                </a:lnTo>
                <a:cubicBezTo>
                  <a:pt x="2168054" y="0"/>
                  <a:pt x="2244598" y="76544"/>
                  <a:pt x="2244598" y="170965"/>
                </a:cubicBezTo>
                <a:lnTo>
                  <a:pt x="2244598" y="1538688"/>
                </a:lnTo>
                <a:cubicBezTo>
                  <a:pt x="2244598" y="1633109"/>
                  <a:pt x="2168054" y="1709653"/>
                  <a:pt x="2073633" y="1709653"/>
                </a:cubicBezTo>
                <a:lnTo>
                  <a:pt x="170965" y="1709653"/>
                </a:lnTo>
                <a:cubicBezTo>
                  <a:pt x="76544" y="1709653"/>
                  <a:pt x="0" y="1633109"/>
                  <a:pt x="0" y="1538688"/>
                </a:cubicBezTo>
                <a:lnTo>
                  <a:pt x="0" y="170965"/>
                </a:lnTo>
                <a:close/>
              </a:path>
            </a:pathLst>
          </a:custGeom>
          <a:solidFill>
            <a:srgbClr val="023C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414" tIns="103414" rIns="103414" bIns="103414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/>
              <a:t>The tradition of cheesemaking excellence in Wisconsin began more than 175 years ago – before we were even a state. 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ABC003-FD08-4F9D-9A7B-84E9BEA55D6E}"/>
              </a:ext>
            </a:extLst>
          </p:cNvPr>
          <p:cNvSpPr/>
          <p:nvPr/>
        </p:nvSpPr>
        <p:spPr>
          <a:xfrm>
            <a:off x="3985576" y="2473364"/>
            <a:ext cx="2685407" cy="1612515"/>
          </a:xfrm>
          <a:custGeom>
            <a:avLst/>
            <a:gdLst>
              <a:gd name="connsiteX0" fmla="*/ 0 w 6635028"/>
              <a:gd name="connsiteY0" fmla="*/ 115721 h 1157213"/>
              <a:gd name="connsiteX1" fmla="*/ 115721 w 6635028"/>
              <a:gd name="connsiteY1" fmla="*/ 0 h 1157213"/>
              <a:gd name="connsiteX2" fmla="*/ 6519307 w 6635028"/>
              <a:gd name="connsiteY2" fmla="*/ 0 h 1157213"/>
              <a:gd name="connsiteX3" fmla="*/ 6635028 w 6635028"/>
              <a:gd name="connsiteY3" fmla="*/ 115721 h 1157213"/>
              <a:gd name="connsiteX4" fmla="*/ 6635028 w 6635028"/>
              <a:gd name="connsiteY4" fmla="*/ 1041492 h 1157213"/>
              <a:gd name="connsiteX5" fmla="*/ 6519307 w 6635028"/>
              <a:gd name="connsiteY5" fmla="*/ 1157213 h 1157213"/>
              <a:gd name="connsiteX6" fmla="*/ 115721 w 6635028"/>
              <a:gd name="connsiteY6" fmla="*/ 1157213 h 1157213"/>
              <a:gd name="connsiteX7" fmla="*/ 0 w 6635028"/>
              <a:gd name="connsiteY7" fmla="*/ 1041492 h 1157213"/>
              <a:gd name="connsiteX8" fmla="*/ 0 w 6635028"/>
              <a:gd name="connsiteY8" fmla="*/ 115721 h 11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5028" h="1157213">
                <a:moveTo>
                  <a:pt x="0" y="115721"/>
                </a:moveTo>
                <a:cubicBezTo>
                  <a:pt x="0" y="51810"/>
                  <a:pt x="51810" y="0"/>
                  <a:pt x="115721" y="0"/>
                </a:cubicBezTo>
                <a:lnTo>
                  <a:pt x="6519307" y="0"/>
                </a:lnTo>
                <a:cubicBezTo>
                  <a:pt x="6583218" y="0"/>
                  <a:pt x="6635028" y="51810"/>
                  <a:pt x="6635028" y="115721"/>
                </a:cubicBezTo>
                <a:lnTo>
                  <a:pt x="6635028" y="1041492"/>
                </a:lnTo>
                <a:cubicBezTo>
                  <a:pt x="6635028" y="1105403"/>
                  <a:pt x="6583218" y="1157213"/>
                  <a:pt x="6519307" y="1157213"/>
                </a:cubicBezTo>
                <a:lnTo>
                  <a:pt x="115721" y="1157213"/>
                </a:lnTo>
                <a:cubicBezTo>
                  <a:pt x="51810" y="1157213"/>
                  <a:pt x="0" y="1105403"/>
                  <a:pt x="0" y="1041492"/>
                </a:cubicBezTo>
                <a:lnTo>
                  <a:pt x="0" y="115721"/>
                </a:lnTo>
                <a:close/>
              </a:path>
            </a:pathLst>
          </a:custGeom>
          <a:solidFill>
            <a:srgbClr val="023C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34" tIns="87234" rIns="87234" bIns="87234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/>
              <a:t>Wisconsin cheese is all about the quality. We are the only state that requires a license to make cheese.  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D98C58-F7CB-478E-8062-2DFFB94506D2}"/>
              </a:ext>
            </a:extLst>
          </p:cNvPr>
          <p:cNvSpPr/>
          <p:nvPr/>
        </p:nvSpPr>
        <p:spPr>
          <a:xfrm>
            <a:off x="7230570" y="5332442"/>
            <a:ext cx="2558683" cy="1709653"/>
          </a:xfrm>
          <a:custGeom>
            <a:avLst/>
            <a:gdLst>
              <a:gd name="connsiteX0" fmla="*/ 0 w 2138676"/>
              <a:gd name="connsiteY0" fmla="*/ 170965 h 1709653"/>
              <a:gd name="connsiteX1" fmla="*/ 170965 w 2138676"/>
              <a:gd name="connsiteY1" fmla="*/ 0 h 1709653"/>
              <a:gd name="connsiteX2" fmla="*/ 1967711 w 2138676"/>
              <a:gd name="connsiteY2" fmla="*/ 0 h 1709653"/>
              <a:gd name="connsiteX3" fmla="*/ 2138676 w 2138676"/>
              <a:gd name="connsiteY3" fmla="*/ 170965 h 1709653"/>
              <a:gd name="connsiteX4" fmla="*/ 2138676 w 2138676"/>
              <a:gd name="connsiteY4" fmla="*/ 1538688 h 1709653"/>
              <a:gd name="connsiteX5" fmla="*/ 1967711 w 2138676"/>
              <a:gd name="connsiteY5" fmla="*/ 1709653 h 1709653"/>
              <a:gd name="connsiteX6" fmla="*/ 170965 w 2138676"/>
              <a:gd name="connsiteY6" fmla="*/ 1709653 h 1709653"/>
              <a:gd name="connsiteX7" fmla="*/ 0 w 2138676"/>
              <a:gd name="connsiteY7" fmla="*/ 1538688 h 1709653"/>
              <a:gd name="connsiteX8" fmla="*/ 0 w 2138676"/>
              <a:gd name="connsiteY8" fmla="*/ 170965 h 170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676" h="1709653">
                <a:moveTo>
                  <a:pt x="0" y="170965"/>
                </a:moveTo>
                <a:cubicBezTo>
                  <a:pt x="0" y="76544"/>
                  <a:pt x="76544" y="0"/>
                  <a:pt x="170965" y="0"/>
                </a:cubicBezTo>
                <a:lnTo>
                  <a:pt x="1967711" y="0"/>
                </a:lnTo>
                <a:cubicBezTo>
                  <a:pt x="2062132" y="0"/>
                  <a:pt x="2138676" y="76544"/>
                  <a:pt x="2138676" y="170965"/>
                </a:cubicBezTo>
                <a:lnTo>
                  <a:pt x="2138676" y="1538688"/>
                </a:lnTo>
                <a:cubicBezTo>
                  <a:pt x="2138676" y="1633109"/>
                  <a:pt x="2062132" y="1709653"/>
                  <a:pt x="1967711" y="1709653"/>
                </a:cubicBezTo>
                <a:lnTo>
                  <a:pt x="170965" y="1709653"/>
                </a:lnTo>
                <a:cubicBezTo>
                  <a:pt x="76544" y="1709653"/>
                  <a:pt x="0" y="1633109"/>
                  <a:pt x="0" y="1538688"/>
                </a:cubicBezTo>
                <a:lnTo>
                  <a:pt x="0" y="170965"/>
                </a:lnTo>
                <a:close/>
              </a:path>
            </a:pathLst>
          </a:custGeom>
          <a:solidFill>
            <a:srgbClr val="023C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015" tIns="92015" rIns="92015" bIns="9201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/>
              <a:t>The best cheese in the world is made in Wisconsin. 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9B1400C-46EE-4EEA-BB70-E028BC691300}"/>
              </a:ext>
            </a:extLst>
          </p:cNvPr>
          <p:cNvSpPr/>
          <p:nvPr/>
        </p:nvSpPr>
        <p:spPr>
          <a:xfrm>
            <a:off x="10339674" y="2383197"/>
            <a:ext cx="2704633" cy="1679963"/>
          </a:xfrm>
          <a:custGeom>
            <a:avLst/>
            <a:gdLst>
              <a:gd name="connsiteX0" fmla="*/ 0 w 2140652"/>
              <a:gd name="connsiteY0" fmla="*/ 123859 h 1238592"/>
              <a:gd name="connsiteX1" fmla="*/ 123859 w 2140652"/>
              <a:gd name="connsiteY1" fmla="*/ 0 h 1238592"/>
              <a:gd name="connsiteX2" fmla="*/ 2016793 w 2140652"/>
              <a:gd name="connsiteY2" fmla="*/ 0 h 1238592"/>
              <a:gd name="connsiteX3" fmla="*/ 2140652 w 2140652"/>
              <a:gd name="connsiteY3" fmla="*/ 123859 h 1238592"/>
              <a:gd name="connsiteX4" fmla="*/ 2140652 w 2140652"/>
              <a:gd name="connsiteY4" fmla="*/ 1114733 h 1238592"/>
              <a:gd name="connsiteX5" fmla="*/ 2016793 w 2140652"/>
              <a:gd name="connsiteY5" fmla="*/ 1238592 h 1238592"/>
              <a:gd name="connsiteX6" fmla="*/ 123859 w 2140652"/>
              <a:gd name="connsiteY6" fmla="*/ 1238592 h 1238592"/>
              <a:gd name="connsiteX7" fmla="*/ 0 w 2140652"/>
              <a:gd name="connsiteY7" fmla="*/ 1114733 h 1238592"/>
              <a:gd name="connsiteX8" fmla="*/ 0 w 2140652"/>
              <a:gd name="connsiteY8" fmla="*/ 123859 h 123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0652" h="1238592">
                <a:moveTo>
                  <a:pt x="0" y="123859"/>
                </a:moveTo>
                <a:cubicBezTo>
                  <a:pt x="0" y="55454"/>
                  <a:pt x="55454" y="0"/>
                  <a:pt x="123859" y="0"/>
                </a:cubicBezTo>
                <a:lnTo>
                  <a:pt x="2016793" y="0"/>
                </a:lnTo>
                <a:cubicBezTo>
                  <a:pt x="2085198" y="0"/>
                  <a:pt x="2140652" y="55454"/>
                  <a:pt x="2140652" y="123859"/>
                </a:cubicBezTo>
                <a:lnTo>
                  <a:pt x="2140652" y="1114733"/>
                </a:lnTo>
                <a:cubicBezTo>
                  <a:pt x="2140652" y="1183138"/>
                  <a:pt x="2085198" y="1238592"/>
                  <a:pt x="2016793" y="1238592"/>
                </a:cubicBezTo>
                <a:lnTo>
                  <a:pt x="123859" y="1238592"/>
                </a:lnTo>
                <a:cubicBezTo>
                  <a:pt x="55454" y="1238592"/>
                  <a:pt x="0" y="1183138"/>
                  <a:pt x="0" y="1114733"/>
                </a:cubicBezTo>
                <a:lnTo>
                  <a:pt x="0" y="123859"/>
                </a:lnTo>
                <a:close/>
              </a:path>
            </a:pathLst>
          </a:custGeom>
          <a:solidFill>
            <a:srgbClr val="023C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89617" rIns="182880" bIns="8961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Look for the Proudly Wisconsin Cheese badge on menus and packages nationwide.</a:t>
            </a:r>
          </a:p>
        </p:txBody>
      </p:sp>
    </p:spTree>
    <p:extLst>
      <p:ext uri="{BB962C8B-B14F-4D97-AF65-F5344CB8AC3E}">
        <p14:creationId xmlns:p14="http://schemas.microsoft.com/office/powerpoint/2010/main" val="132684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FBD77-3829-B74F-A787-523825761EE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25061" y="7310798"/>
            <a:ext cx="11132182" cy="414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64FA-A5FE-D147-B9CA-E31BA94B1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23633-2A8D-ED40-A2B2-564255DC4693}"/>
              </a:ext>
            </a:extLst>
          </p:cNvPr>
          <p:cNvSpPr/>
          <p:nvPr/>
        </p:nvSpPr>
        <p:spPr>
          <a:xfrm>
            <a:off x="-54465" y="5620172"/>
            <a:ext cx="13914551" cy="2152228"/>
          </a:xfrm>
          <a:prstGeom prst="rect">
            <a:avLst/>
          </a:prstGeom>
          <a:solidFill>
            <a:srgbClr val="003B5C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id="{DFFBB4D5-3082-4641-BF3E-8B5A0BBB9155}"/>
              </a:ext>
            </a:extLst>
          </p:cNvPr>
          <p:cNvSpPr txBox="1">
            <a:spLocks/>
          </p:cNvSpPr>
          <p:nvPr/>
        </p:nvSpPr>
        <p:spPr>
          <a:xfrm>
            <a:off x="0" y="5620172"/>
            <a:ext cx="13817600" cy="222636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138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23C5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Rockwell"/>
              </a:rPr>
              <a:t>Working with industry partners, our global focus</a:t>
            </a:r>
            <a:endParaRPr lang="en-US" dirty="0">
              <a:solidFill>
                <a:schemeClr val="bg1"/>
              </a:solidFill>
              <a:latin typeface="Rockwell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Rockwell"/>
              </a:rPr>
              <a:t>WI Cheese sold in 140 countries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7AEB6F-1ABA-864F-9C00-915DAA824F3A}"/>
              </a:ext>
            </a:extLst>
          </p:cNvPr>
          <p:cNvSpPr txBox="1">
            <a:spLocks/>
          </p:cNvSpPr>
          <p:nvPr/>
        </p:nvSpPr>
        <p:spPr>
          <a:xfrm>
            <a:off x="13256195" y="7337070"/>
            <a:ext cx="506941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46D5DE-94AD-4E83-A96D-497E3C6250C2}" type="slidenum">
              <a:rPr lang="en-US" sz="1600" smtClean="0">
                <a:solidFill>
                  <a:schemeClr val="bg1">
                    <a:lumMod val="65000"/>
                  </a:schemeClr>
                </a:solidFill>
                <a:latin typeface="Gotham" panose="02000604040000020004" pitchFamily="2" charset="0"/>
              </a:rPr>
              <a:pPr algn="ctr"/>
              <a:t>4</a:t>
            </a:fld>
            <a:endParaRPr lang="en-US" sz="1600">
              <a:solidFill>
                <a:schemeClr val="bg1">
                  <a:lumMod val="65000"/>
                </a:schemeClr>
              </a:solidFill>
              <a:latin typeface="Gotham" panose="02000604040000020004" pitchFamily="2" charset="0"/>
            </a:endParaRPr>
          </a:p>
        </p:txBody>
      </p:sp>
      <p:pic>
        <p:nvPicPr>
          <p:cNvPr id="1026" name="Picture 2" descr="world map">
            <a:extLst>
              <a:ext uri="{FF2B5EF4-FFF2-40B4-BE49-F238E27FC236}">
                <a16:creationId xmlns:a16="http://schemas.microsoft.com/office/drawing/2014/main" id="{05ABBDE0-288E-2A2D-4B7B-88B6CCCB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63" y="47264"/>
            <a:ext cx="10658650" cy="55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AF19AC-953E-7587-06C6-0B1E53C4D6FE}"/>
              </a:ext>
            </a:extLst>
          </p:cNvPr>
          <p:cNvSpPr/>
          <p:nvPr/>
        </p:nvSpPr>
        <p:spPr>
          <a:xfrm>
            <a:off x="2614175" y="1413675"/>
            <a:ext cx="1783922" cy="7273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99B11B-C8FF-317A-8B78-B918FCD1AEB8}"/>
              </a:ext>
            </a:extLst>
          </p:cNvPr>
          <p:cNvSpPr/>
          <p:nvPr/>
        </p:nvSpPr>
        <p:spPr>
          <a:xfrm>
            <a:off x="3186375" y="2682428"/>
            <a:ext cx="1117290" cy="7273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141194-C539-F956-F5EE-0C8D2807F2FE}"/>
              </a:ext>
            </a:extLst>
          </p:cNvPr>
          <p:cNvSpPr/>
          <p:nvPr/>
        </p:nvSpPr>
        <p:spPr>
          <a:xfrm>
            <a:off x="9615334" y="2398752"/>
            <a:ext cx="2127425" cy="14821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534D54-9391-9B65-8513-FF018C0BBD0B}"/>
              </a:ext>
            </a:extLst>
          </p:cNvPr>
          <p:cNvSpPr/>
          <p:nvPr/>
        </p:nvSpPr>
        <p:spPr>
          <a:xfrm>
            <a:off x="7312277" y="2833761"/>
            <a:ext cx="1249119" cy="5711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55C86D-2CBB-CC92-8960-2B4C287D506E}"/>
              </a:ext>
            </a:extLst>
          </p:cNvPr>
          <p:cNvSpPr/>
          <p:nvPr/>
        </p:nvSpPr>
        <p:spPr>
          <a:xfrm>
            <a:off x="4466036" y="3360956"/>
            <a:ext cx="959651" cy="5147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758549-65E4-0C90-E8D0-2D3890A5DA94}"/>
              </a:ext>
            </a:extLst>
          </p:cNvPr>
          <p:cNvSpPr/>
          <p:nvPr/>
        </p:nvSpPr>
        <p:spPr>
          <a:xfrm>
            <a:off x="6459815" y="1932451"/>
            <a:ext cx="897970" cy="5711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7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FBD77-3829-B74F-A787-523825761EE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25061" y="7310798"/>
            <a:ext cx="11132182" cy="414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64FA-A5FE-D147-B9CA-E31BA94B1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6D5DE-94AD-4E83-A96D-497E3C6250C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23633-2A8D-ED40-A2B2-564255DC4693}"/>
              </a:ext>
            </a:extLst>
          </p:cNvPr>
          <p:cNvSpPr/>
          <p:nvPr/>
        </p:nvSpPr>
        <p:spPr>
          <a:xfrm>
            <a:off x="-54465" y="5620172"/>
            <a:ext cx="13914551" cy="2152228"/>
          </a:xfrm>
          <a:prstGeom prst="rect">
            <a:avLst/>
          </a:prstGeom>
          <a:solidFill>
            <a:srgbClr val="003B5C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id="{DFFBB4D5-3082-4641-BF3E-8B5A0BBB9155}"/>
              </a:ext>
            </a:extLst>
          </p:cNvPr>
          <p:cNvSpPr txBox="1">
            <a:spLocks/>
          </p:cNvSpPr>
          <p:nvPr/>
        </p:nvSpPr>
        <p:spPr>
          <a:xfrm>
            <a:off x="0" y="5620172"/>
            <a:ext cx="13817600" cy="2226365"/>
          </a:xfrm>
          <a:prstGeom prst="rect">
            <a:avLst/>
          </a:prstGeom>
        </p:spPr>
        <p:txBody>
          <a:bodyPr anchor="ctr"/>
          <a:lstStyle>
            <a:lvl1pPr algn="l" defTabSz="138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23C5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Rockwell" panose="02060603020205020403" pitchFamily="18" charset="0"/>
              </a:rPr>
              <a:t>FY’23 Activations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Rockwell" panose="02060603020205020403" pitchFamily="18" charset="0"/>
              </a:rPr>
              <a:t>SIAL Americas, Buyer Missions, FHA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7AEB6F-1ABA-864F-9C00-915DAA824F3A}"/>
              </a:ext>
            </a:extLst>
          </p:cNvPr>
          <p:cNvSpPr txBox="1">
            <a:spLocks/>
          </p:cNvSpPr>
          <p:nvPr/>
        </p:nvSpPr>
        <p:spPr>
          <a:xfrm>
            <a:off x="13256195" y="7337070"/>
            <a:ext cx="506941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46D5DE-94AD-4E83-A96D-497E3C6250C2}" type="slidenum">
              <a:rPr lang="en-US" sz="1600" smtClean="0">
                <a:solidFill>
                  <a:schemeClr val="bg1">
                    <a:lumMod val="65000"/>
                  </a:schemeClr>
                </a:solidFill>
                <a:latin typeface="Gotham" panose="02000604040000020004" pitchFamily="2" charset="0"/>
              </a:rPr>
              <a:pPr algn="ctr"/>
              <a:t>5</a:t>
            </a:fld>
            <a:endParaRPr lang="en-US" sz="1600">
              <a:solidFill>
                <a:schemeClr val="bg1">
                  <a:lumMod val="65000"/>
                </a:schemeClr>
              </a:solidFill>
              <a:latin typeface="Gotham" panose="02000604040000020004" pitchFamily="2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19D910C-BE7C-16B5-0544-01426254B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16712" y="768852"/>
            <a:ext cx="5424485" cy="4068363"/>
          </a:xfrm>
          <a:prstGeom prst="rect">
            <a:avLst/>
          </a:prstGeom>
        </p:spPr>
      </p:pic>
      <p:pic>
        <p:nvPicPr>
          <p:cNvPr id="14" name="Picture 1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A4459FE7-9491-E160-BE41-C40565FA0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263" y="20992"/>
            <a:ext cx="4173064" cy="5564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906461-CAAD-F5F1-7C34-A4769C934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32" y="-81761"/>
            <a:ext cx="4755159" cy="1066766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DC82E883-1F9E-4C4C-83E8-FCEC05671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27" y="790307"/>
            <a:ext cx="5249651" cy="47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4E2BF-E299-44A3-819B-3B09A2070E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326B2-22B9-45D7-AD6B-B9B1F1C17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025438" y="7310438"/>
            <a:ext cx="792162" cy="414337"/>
          </a:xfrm>
        </p:spPr>
        <p:txBody>
          <a:bodyPr/>
          <a:lstStyle/>
          <a:p>
            <a:fld id="{BF46D5DE-94AD-4E83-A96D-497E3C6250C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C08C75-03EB-4529-8788-60E419291E3A}"/>
              </a:ext>
            </a:extLst>
          </p:cNvPr>
          <p:cNvSpPr/>
          <p:nvPr/>
        </p:nvSpPr>
        <p:spPr>
          <a:xfrm>
            <a:off x="0" y="5600700"/>
            <a:ext cx="13817600" cy="2171700"/>
          </a:xfrm>
          <a:prstGeom prst="rect">
            <a:avLst/>
          </a:prstGeom>
          <a:solidFill>
            <a:srgbClr val="003B5C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ckwell" panose="02060603020205020403" pitchFamily="18" charset="0"/>
            </a:endParaRPr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994906DD-0172-4C57-888D-DC50C9CB1CB8}"/>
              </a:ext>
            </a:extLst>
          </p:cNvPr>
          <p:cNvSpPr txBox="1">
            <a:spLocks/>
          </p:cNvSpPr>
          <p:nvPr/>
        </p:nvSpPr>
        <p:spPr>
          <a:xfrm>
            <a:off x="0" y="5600700"/>
            <a:ext cx="13817599" cy="2164192"/>
          </a:xfrm>
          <a:prstGeom prst="rect">
            <a:avLst/>
          </a:prstGeom>
        </p:spPr>
        <p:txBody>
          <a:bodyPr anchor="ctr"/>
          <a:lstStyle>
            <a:lvl1pPr algn="l" defTabSz="138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23C5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Rockwell" panose="02060603020205020403" pitchFamily="18" charset="0"/>
              </a:rPr>
              <a:t>Partnership Opportunities with Proudly Wisconsin Cheese Digital &amp; In-store Promotions</a:t>
            </a:r>
            <a:endParaRPr lang="en-US" sz="5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D2DF0BF1-B424-009C-A91E-B5A6702B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939" y="261722"/>
            <a:ext cx="4025710" cy="33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2888718-E286-E483-857D-A29E3897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" y="261722"/>
            <a:ext cx="4959226" cy="49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A2C479F-89C0-FBC0-00AD-E44FA31B7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1" y="3769935"/>
            <a:ext cx="8449196" cy="11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25272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BF7728D-A9F7-4205-94C4-FC83FF7AD7EB}"/>
              </a:ext>
            </a:extLst>
          </p:cNvPr>
          <p:cNvSpPr txBox="1">
            <a:spLocks/>
          </p:cNvSpPr>
          <p:nvPr/>
        </p:nvSpPr>
        <p:spPr>
          <a:xfrm>
            <a:off x="816701" y="712904"/>
            <a:ext cx="12265728" cy="5536545"/>
          </a:xfrm>
          <a:prstGeom prst="rect">
            <a:avLst/>
          </a:prstGeom>
        </p:spPr>
        <p:txBody>
          <a:bodyPr/>
          <a:lstStyle>
            <a:lvl1pPr marL="345373" indent="-345373" algn="l" defTabSz="1381490" rtl="0" eaLnBrk="1" latinLnBrk="0" hangingPunct="1">
              <a:lnSpc>
                <a:spcPct val="90000"/>
              </a:lnSpc>
              <a:spcBef>
                <a:spcPts val="1511"/>
              </a:spcBef>
              <a:buClr>
                <a:srgbClr val="CD3927"/>
              </a:buClr>
              <a:buFont typeface="Arial" panose="020B0604020202020204" pitchFamily="34" charset="0"/>
              <a:buChar char="♦"/>
              <a:defRPr lang="en-US" sz="2400" kern="1200" dirty="0" smtClean="0">
                <a:solidFill>
                  <a:srgbClr val="011D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36119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Clr>
                <a:srgbClr val="CD3927"/>
              </a:buClr>
              <a:buFont typeface="Wingdings" panose="05000000000000000000" pitchFamily="2" charset="2"/>
              <a:buChar char="§"/>
              <a:defRPr lang="en-US" sz="2400" kern="1200" dirty="0" smtClean="0">
                <a:solidFill>
                  <a:srgbClr val="011D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26865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Clr>
                <a:srgbClr val="CD3927"/>
              </a:buClr>
              <a:buFont typeface="Wingdings" panose="05000000000000000000" pitchFamily="2" charset="2"/>
              <a:buChar char="§"/>
              <a:defRPr lang="en-US" sz="2400" kern="1200" dirty="0" smtClean="0">
                <a:solidFill>
                  <a:srgbClr val="011D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17609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Clr>
                <a:srgbClr val="CD3927"/>
              </a:buClr>
              <a:buFont typeface="Wingdings" panose="05000000000000000000" pitchFamily="2" charset="2"/>
              <a:buChar char="§"/>
              <a:defRPr lang="en-US" sz="2400" kern="1200" dirty="0" smtClean="0">
                <a:solidFill>
                  <a:srgbClr val="011D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108353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Clr>
                <a:srgbClr val="CD3927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11D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99101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89845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80591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71337" indent="-345373" algn="l" defTabSz="1381490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8498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FW-Template WIDE.potx" id="{C0A2AFF9-93F9-4E00-BAF9-CD152ED9E9E0}" vid="{BF6E2675-CB71-4D59-8093-B7E96730B82E}"/>
    </a:ext>
  </a:extLst>
</a:theme>
</file>

<file path=ppt/theme/theme2.xml><?xml version="1.0" encoding="utf-8"?>
<a:theme xmlns:a="http://schemas.openxmlformats.org/drawingml/2006/main" name="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FW-Template WIDE.potx" id="{C0A2AFF9-93F9-4E00-BAF9-CD152ED9E9E0}" vid="{90D023E5-3981-4F35-8DCD-ABF231D401F0}"/>
    </a:ext>
  </a:extLst>
</a:theme>
</file>

<file path=ppt/theme/theme3.xml><?xml version="1.0" encoding="utf-8"?>
<a:theme xmlns:a="http://schemas.openxmlformats.org/drawingml/2006/main" name="Budge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FW-Template WIDE.potx" id="{C0A2AFF9-93F9-4E00-BAF9-CD152ED9E9E0}" vid="{90D023E5-3981-4F35-8DCD-ABF231D401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958766F7C3845B889F5AA2A69C65C" ma:contentTypeVersion="2" ma:contentTypeDescription="Create a new document." ma:contentTypeScope="" ma:versionID="00492ab643cdc7ddbd50861c288cdb9c">
  <xsd:schema xmlns:xsd="http://www.w3.org/2001/XMLSchema" xmlns:xs="http://www.w3.org/2001/XMLSchema" xmlns:p="http://schemas.microsoft.com/office/2006/metadata/properties" xmlns:ns2="3d7aaf5c-69d0-4cee-b89e-48073688994e" targetNamespace="http://schemas.microsoft.com/office/2006/metadata/properties" ma:root="true" ma:fieldsID="dd50019293f512ebda841019eb1a2259" ns2:_="">
    <xsd:import namespace="3d7aaf5c-69d0-4cee-b89e-480736889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aaf5c-69d0-4cee-b89e-480736889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F35707-9FA2-4969-BBA5-77C1910A0F31}">
  <ds:schemaRefs>
    <ds:schemaRef ds:uri="2357fd50-be24-40ee-b12c-685ce35ad7e6"/>
    <ds:schemaRef ds:uri="df28b5f9-c7ab-4f3f-bccc-94c5076fd5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D8A3EE-B3C4-42C9-9B38-8A228F6FDC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D60BC7-9335-4E43-94CD-DADA00C946FE}"/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337</Words>
  <Application>Microsoft Office PowerPoint</Application>
  <PresentationFormat>Custom</PresentationFormat>
  <Paragraphs>58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Century Schoolbook</vt:lpstr>
      <vt:lpstr>Franklin Gothic Book</vt:lpstr>
      <vt:lpstr>Franklin Gothic Demi</vt:lpstr>
      <vt:lpstr>Franklin Gothic Medium</vt:lpstr>
      <vt:lpstr>Gotham</vt:lpstr>
      <vt:lpstr>Rockwell</vt:lpstr>
      <vt:lpstr>Wingdings</vt:lpstr>
      <vt:lpstr>Covers</vt:lpstr>
      <vt:lpstr>Content</vt:lpstr>
      <vt:lpstr>Budget</vt:lpstr>
      <vt:lpstr>PowerPoint Presentation</vt:lpstr>
      <vt:lpstr>Our Support of Wisconsin Dairy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Ramatowski</dc:creator>
  <cp:lastModifiedBy>Lisa Ramatowski</cp:lastModifiedBy>
  <cp:revision>7</cp:revision>
  <dcterms:created xsi:type="dcterms:W3CDTF">2021-02-05T19:01:49Z</dcterms:created>
  <dcterms:modified xsi:type="dcterms:W3CDTF">2022-11-02T21:26:17Z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0x0101007B2958766F7C3845B889F5AA2A69C65C</vt:lpwstr>
  </property>
</Properties>
</file>