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369" r:id="rId3"/>
    <p:sldId id="2145706827" r:id="rId4"/>
    <p:sldId id="2145706828" r:id="rId5"/>
    <p:sldId id="2145706829" r:id="rId6"/>
    <p:sldId id="2145706830" r:id="rId7"/>
    <p:sldId id="2145706831" r:id="rId8"/>
    <p:sldId id="214570683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B159F01-CDD3-4431-A81D-8E7EF5B973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913606"/>
            <a:ext cx="12192000" cy="829437"/>
          </a:xfrm>
        </p:spPr>
        <p:txBody>
          <a:bodyPr anchor="ctr">
            <a:normAutofit/>
          </a:bodyPr>
          <a:lstStyle>
            <a:lvl1pPr>
              <a:defRPr sz="4400" i="0"/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7C7DA2E-8EF0-4797-8935-5144B8BBA2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3" y="1113930"/>
            <a:ext cx="7522234" cy="2427830"/>
          </a:xfrm>
          <a:prstGeom prst="rect">
            <a:avLst/>
          </a:prstGeom>
        </p:spPr>
      </p:pic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3C854DAB-BB15-43AE-AEC9-BA11AFF099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14633"/>
            <a:ext cx="12192000" cy="829437"/>
          </a:xfrm>
        </p:spPr>
        <p:txBody>
          <a:bodyPr anchor="ctr">
            <a:normAutofit/>
          </a:bodyPr>
          <a:lstStyle>
            <a:lvl1pPr>
              <a:defRPr sz="2800" i="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648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2F90-CB31-4381-A7C1-01C300B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11897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(608) 286-1001 / WisCheeseMakers.org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7673984-FD39-4BA9-816E-8DFFA1DBC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63" y="548112"/>
            <a:ext cx="6522474" cy="210515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E273D45-96C6-4119-8F55-1159CB52FF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33BA817-D386-42B5-9C3F-D30797C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4830"/>
            <a:ext cx="12192000" cy="1553593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B159F01-CDD3-4431-A81D-8E7EF5B97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973129"/>
            <a:ext cx="12192000" cy="829437"/>
          </a:xfrm>
        </p:spPr>
        <p:txBody>
          <a:bodyPr anchor="ctr"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38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75510-CEC7-42CD-8E32-FC517D05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6D0C-E99A-44F0-B9C5-58804B90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705"/>
            <a:ext cx="10515600" cy="3895078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F516C-1A51-4231-8617-FAF9A526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B97D1-E443-4A9A-87B8-CE80174C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(608) 286-1001 / WisCheeseMakers.org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8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09BD-B51B-49E1-A865-EDD9EB53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1BDC4-AC74-48E1-8A4F-65CD50BC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0" u="sng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F555F-372B-4F87-A699-8E8F171D1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933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6AA6B-74B6-464C-81A7-76DF4FF5C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0" i="0" u="sng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444A3A-0FB7-4127-BD23-A5F7ABFD3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505075"/>
            <a:ext cx="5183188" cy="3399336"/>
          </a:xfrm>
        </p:spPr>
        <p:txBody>
          <a:bodyPr/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  <a:lvl2pPr marL="800100" indent="-342900" algn="l">
              <a:buFont typeface="Courier New" panose="02070309020205020404" pitchFamily="49" charset="0"/>
              <a:buChar char="o"/>
              <a:defRPr/>
            </a:lvl2pPr>
            <a:lvl3pPr marL="1257300" indent="-342900" algn="l">
              <a:buFont typeface="Wingdings" panose="05000000000000000000" pitchFamily="2" charset="2"/>
              <a:buChar char="§"/>
              <a:defRPr/>
            </a:lvl3pPr>
            <a:lvl4pPr marL="1657350" indent="-285750" algn="l">
              <a:buFont typeface="Arial" panose="020B0604020202020204" pitchFamily="34" charset="0"/>
              <a:buChar char="•"/>
              <a:defRPr/>
            </a:lvl4pPr>
            <a:lvl5pPr marL="2114550" indent="-285750" algn="l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E9A4A99-E23C-4ED6-9F37-A7F2FE52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303CAB8-336F-4F34-85BD-661A9462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(608) 286-1001 / WisCheeseMakers.org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4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3C5E-6DFA-4711-A3A4-3CE52F58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48200" cy="6336792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599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7709C-9D97-4BFA-9DAA-0B06C276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EDA545-743A-4FCC-A0AA-0D23DD07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(608) 286-1001 / WisCheeseMakers.org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9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Righ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E38C-80CC-4713-9B70-A6A921B16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848" y="0"/>
            <a:ext cx="4645152" cy="6336792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AE35603-5B7C-41B8-95ED-52486BED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414F61-CE44-4951-B785-74783DCF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(608) 286-1001 / WisCheeseMakers.org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A01542-B55C-48FB-8644-747FE8402F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4083" y="432711"/>
            <a:ext cx="6601294" cy="5158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03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EEFE9-B602-466B-83DD-BAB19622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454AB-A38F-4BA7-960F-777559CE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(608) 286-1001 / WisCheeseMakers.org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8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2F90-CB31-4381-A7C1-01C300B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11897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(608) 286-1001 / WisCheeseMakers.org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E273D45-96C6-4119-8F55-1159CB52FF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4992" y="6424612"/>
            <a:ext cx="15558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33BA817-D386-42B5-9C3F-D30797C38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895401"/>
            <a:ext cx="12192000" cy="3312826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B159F01-CDD3-4431-A81D-8E7EF5B97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4475231"/>
            <a:ext cx="12192000" cy="829437"/>
          </a:xfrm>
        </p:spPr>
        <p:txBody>
          <a:bodyPr anchor="ctr"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8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75073" y="944182"/>
            <a:ext cx="6172200" cy="4559935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/>
            </a:lvl1pPr>
            <a:lvl2pPr marL="914400" indent="-457200" algn="l">
              <a:buFont typeface="Wingdings" panose="05000000000000000000" pitchFamily="2" charset="2"/>
              <a:buChar char="Ø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484E-2DA0-409B-8ADE-22429AC6C9B3}"/>
              </a:ext>
            </a:extLst>
          </p:cNvPr>
          <p:cNvSpPr txBox="1"/>
          <p:nvPr userDrawn="1"/>
        </p:nvSpPr>
        <p:spPr>
          <a:xfrm>
            <a:off x="932605" y="2716317"/>
            <a:ext cx="318258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1B1EB-E8EB-4DB1-B6AD-C471FB970213}"/>
              </a:ext>
            </a:extLst>
          </p:cNvPr>
          <p:cNvCxnSpPr>
            <a:cxnSpLocks/>
          </p:cNvCxnSpPr>
          <p:nvPr userDrawn="1"/>
        </p:nvCxnSpPr>
        <p:spPr>
          <a:xfrm>
            <a:off x="4845132" y="486888"/>
            <a:ext cx="0" cy="54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F297BBF-45FC-40F9-8AF6-4D5BB8AE7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938" y="305748"/>
            <a:ext cx="11357758" cy="5750667"/>
          </a:xfrm>
          <a:prstGeom prst="rect">
            <a:avLst/>
          </a:prstGeom>
          <a:solidFill>
            <a:srgbClr val="194795"/>
          </a:solidFill>
          <a:ln w="57150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Speaker 1</a:t>
            </a:r>
          </a:p>
        </p:txBody>
      </p:sp>
    </p:spTree>
    <p:extLst>
      <p:ext uri="{BB962C8B-B14F-4D97-AF65-F5344CB8AC3E}">
        <p14:creationId xmlns:p14="http://schemas.microsoft.com/office/powerpoint/2010/main" val="395428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F297BBF-45FC-40F9-8AF6-4D5BB8AE7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938" y="305748"/>
            <a:ext cx="11357758" cy="5750667"/>
          </a:xfrm>
          <a:prstGeom prst="rect">
            <a:avLst/>
          </a:prstGeom>
          <a:solidFill>
            <a:srgbClr val="194795"/>
          </a:solidFill>
          <a:ln w="57150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Speaker 2</a:t>
            </a:r>
          </a:p>
        </p:txBody>
      </p:sp>
    </p:spTree>
    <p:extLst>
      <p:ext uri="{BB962C8B-B14F-4D97-AF65-F5344CB8AC3E}">
        <p14:creationId xmlns:p14="http://schemas.microsoft.com/office/powerpoint/2010/main" val="35398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60A2B5-23EB-45DD-B428-B22BD4163C22}"/>
              </a:ext>
            </a:extLst>
          </p:cNvPr>
          <p:cNvSpPr/>
          <p:nvPr userDrawn="1"/>
        </p:nvSpPr>
        <p:spPr>
          <a:xfrm>
            <a:off x="373626" y="195173"/>
            <a:ext cx="11277600" cy="5801032"/>
          </a:xfrm>
          <a:prstGeom prst="rec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02A42-2BA1-4AE1-872F-08D619450EF0}"/>
              </a:ext>
            </a:extLst>
          </p:cNvPr>
          <p:cNvSpPr txBox="1"/>
          <p:nvPr userDrawn="1"/>
        </p:nvSpPr>
        <p:spPr>
          <a:xfrm>
            <a:off x="1494503" y="2587857"/>
            <a:ext cx="90358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266281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EC97-1C8B-47F7-B0AD-693C1C420F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0070" y="944180"/>
            <a:ext cx="6172200" cy="4559935"/>
          </a:xfrm>
        </p:spPr>
        <p:txBody>
          <a:bodyPr/>
          <a:lstStyle>
            <a:lvl1pPr marL="457200" indent="-457200" algn="l">
              <a:buFont typeface="Wingdings" panose="05000000000000000000" pitchFamily="2" charset="2"/>
              <a:buChar char="Ø"/>
              <a:defRPr sz="3200"/>
            </a:lvl1pPr>
            <a:lvl2pPr marL="914400" indent="-457200" algn="l">
              <a:buFont typeface="Wingdings" panose="05000000000000000000" pitchFamily="2" charset="2"/>
              <a:buChar char="Ø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D484E-2DA0-409B-8ADE-22429AC6C9B3}"/>
              </a:ext>
            </a:extLst>
          </p:cNvPr>
          <p:cNvSpPr txBox="1"/>
          <p:nvPr userDrawn="1"/>
        </p:nvSpPr>
        <p:spPr>
          <a:xfrm>
            <a:off x="1395743" y="2716317"/>
            <a:ext cx="20006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41B1EB-E8EB-4DB1-B6AD-C471FB970213}"/>
              </a:ext>
            </a:extLst>
          </p:cNvPr>
          <p:cNvCxnSpPr>
            <a:cxnSpLocks/>
          </p:cNvCxnSpPr>
          <p:nvPr userDrawn="1"/>
        </p:nvCxnSpPr>
        <p:spPr>
          <a:xfrm>
            <a:off x="4845132" y="486888"/>
            <a:ext cx="0" cy="54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76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DF4A1B-92DE-4836-84D6-71D95DEA67D2}"/>
              </a:ext>
            </a:extLst>
          </p:cNvPr>
          <p:cNvSpPr/>
          <p:nvPr userDrawn="1"/>
        </p:nvSpPr>
        <p:spPr>
          <a:xfrm>
            <a:off x="373626" y="195173"/>
            <a:ext cx="11277600" cy="5801032"/>
          </a:xfrm>
          <a:prstGeom prst="rec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A02A42-2BA1-4AE1-872F-08D619450EF0}"/>
              </a:ext>
            </a:extLst>
          </p:cNvPr>
          <p:cNvSpPr txBox="1"/>
          <p:nvPr userDrawn="1"/>
        </p:nvSpPr>
        <p:spPr>
          <a:xfrm>
            <a:off x="1578077" y="2676349"/>
            <a:ext cx="90358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48656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36C4-BB59-4D53-AFA5-32EC64EED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Resource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310E5-24AA-4C25-A716-02A3C0C908E0}"/>
              </a:ext>
            </a:extLst>
          </p:cNvPr>
          <p:cNvSpPr txBox="1"/>
          <p:nvPr userDrawn="1"/>
        </p:nvSpPr>
        <p:spPr>
          <a:xfrm>
            <a:off x="838200" y="1876301"/>
            <a:ext cx="493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Resource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Resource Point 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80FFE2-4FF2-4CB4-A17A-097C8CF34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7464" y="1946275"/>
            <a:ext cx="5032375" cy="4051300"/>
          </a:xfrm>
        </p:spPr>
        <p:txBody>
          <a:bodyPr anchor="ctr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1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33F2A0F-84E5-4BAE-8884-8BAB740EA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5" y="2207968"/>
            <a:ext cx="5738539" cy="1852135"/>
          </a:xfrm>
          <a:prstGeom prst="rect">
            <a:avLst/>
          </a:prstGeom>
        </p:spPr>
      </p:pic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0C0D8894-932A-4175-87F5-077D50AC4F2A}"/>
              </a:ext>
            </a:extLst>
          </p:cNvPr>
          <p:cNvSpPr/>
          <p:nvPr userDrawn="1"/>
        </p:nvSpPr>
        <p:spPr>
          <a:xfrm rot="16200000">
            <a:off x="5982928" y="113069"/>
            <a:ext cx="6322144" cy="6096000"/>
          </a:xfrm>
          <a:prstGeom prst="flowChartManualInput">
            <a:avLst/>
          </a:prstGeom>
          <a:ln w="57150">
            <a:solidFill>
              <a:srgbClr val="FBB72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DB4F36-8964-466E-AB9A-182EC3E39619}"/>
              </a:ext>
            </a:extLst>
          </p:cNvPr>
          <p:cNvSpPr txBox="1"/>
          <p:nvPr userDrawn="1"/>
        </p:nvSpPr>
        <p:spPr>
          <a:xfrm>
            <a:off x="8514213" y="1124556"/>
            <a:ext cx="20475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/>
              </a:rPr>
              <a:t>Date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0CB69-9BDD-4322-B47E-A60D015C1696}"/>
              </a:ext>
            </a:extLst>
          </p:cNvPr>
          <p:cNvSpPr txBox="1"/>
          <p:nvPr userDrawn="1"/>
        </p:nvSpPr>
        <p:spPr>
          <a:xfrm>
            <a:off x="7411772" y="2494879"/>
            <a:ext cx="42524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</a:rPr>
              <a:t>Topic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89B8E-3AC4-4E20-A2AA-B130B5EDB910}"/>
              </a:ext>
            </a:extLst>
          </p:cNvPr>
          <p:cNvSpPr txBox="1"/>
          <p:nvPr userDrawn="1"/>
        </p:nvSpPr>
        <p:spPr>
          <a:xfrm>
            <a:off x="7295536" y="4172978"/>
            <a:ext cx="448492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0" i="1" dirty="0">
                <a:solidFill>
                  <a:schemeClr val="bg1"/>
                </a:solidFill>
                <a:effectLst/>
              </a:rPr>
              <a:t>REGISTER NOW AT WISCHEESEMAKERS.ORG</a:t>
            </a:r>
          </a:p>
        </p:txBody>
      </p:sp>
    </p:spTree>
    <p:extLst>
      <p:ext uri="{BB962C8B-B14F-4D97-AF65-F5344CB8AC3E}">
        <p14:creationId xmlns:p14="http://schemas.microsoft.com/office/powerpoint/2010/main" val="190590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1AF46-7178-4336-A7D3-A42A3B61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94795"/>
          </a:solidFill>
          <a:ln w="28575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9063-B598-4B08-9C4F-2E2AB57E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4F3FF-37A5-46B2-8329-DDDA449E9D37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5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1AF46-7178-4336-A7D3-A42A3B614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194795"/>
          </a:solidFill>
          <a:ln w="28575">
            <a:solidFill>
              <a:srgbClr val="FBB72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9063-B598-4B08-9C4F-2E2AB57E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484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4F3FF-37A5-46B2-8329-DDDA449E9D37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E771C1-01BE-4BD1-8F23-8985FA5A4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41450" y="6431164"/>
            <a:ext cx="3035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4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(608) 286-1001 / WisCheeseMakers.org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C6BC1D5-D26E-4397-A9EA-8D60DF42F5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67" y="6362645"/>
            <a:ext cx="1555865" cy="502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5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4CDF-73DA-44A6-8950-536F7899A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8" y="275304"/>
            <a:ext cx="11382275" cy="5781112"/>
          </a:xfrm>
        </p:spPr>
        <p:txBody>
          <a:bodyPr/>
          <a:lstStyle/>
          <a:p>
            <a:r>
              <a:rPr lang="en-US" dirty="0"/>
              <a:t>What Every Dairy Exporter</a:t>
            </a:r>
            <a:br>
              <a:rPr lang="en-US" dirty="0"/>
            </a:br>
            <a:r>
              <a:rPr lang="en-US" dirty="0"/>
              <a:t>Needs to Know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Presentation by: Ryan Wucherer, MCT Dairies</a:t>
            </a:r>
          </a:p>
        </p:txBody>
      </p:sp>
    </p:spTree>
    <p:extLst>
      <p:ext uri="{BB962C8B-B14F-4D97-AF65-F5344CB8AC3E}">
        <p14:creationId xmlns:p14="http://schemas.microsoft.com/office/powerpoint/2010/main" val="23514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Considerations:</a:t>
            </a:r>
            <a:br>
              <a:rPr lang="en-US" dirty="0"/>
            </a:br>
            <a:r>
              <a:rPr lang="en-US" dirty="0"/>
              <a:t>Products &amp; 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any ingredients banned/restricted by country regulation?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ingredients banned/restricted by religion? (Halal, Kosher)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Country preferences/local health concerns (PHO, GMO, rBST, colorings, food additives…)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2636F58-B9BE-5D07-A640-9F366C020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Considerations:</a:t>
            </a:r>
            <a:br>
              <a:rPr lang="en-US" dirty="0"/>
            </a:br>
            <a:r>
              <a:rPr lang="en-US" dirty="0"/>
              <a:t>Labeling &amp; 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Multilingual labels required? (stickers, printed packaging…)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printer have the capacity to print other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alphabets?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Expiration date required on package/label?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 format (U.S. uses MM/DD/YY versus DD/MM/YY everywhere else)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Package size (U.S. uses English versus metric system)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Treated Pallets are typically required for export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DE90DD8-B537-36B3-8CB0-23DD626B9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Considerations:</a:t>
            </a:r>
            <a:br>
              <a:rPr lang="en-US" dirty="0"/>
            </a:br>
            <a:r>
              <a:rPr lang="en-US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65111"/>
            <a:ext cx="6284134" cy="5066522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International Documents: 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Commercial Invoice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Packing List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 Certificate (AMS, APHIS)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Ocean Bill of Lading/Airwaybill,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 Chart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Certificate of Origin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Certificate of Free Sale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Heat Treatment Certificate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Insurance Certificate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any documents require certain certifications?</a:t>
            </a:r>
          </a:p>
          <a:p>
            <a:pPr marL="800100" lvl="1" indent="-342900" algn="l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Examples: E.U., IMS list, USDA plant #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the importer require an import permit? Note, that may require you providing additional documents.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0CBCAA8-E0BE-5CD4-6DE2-B4E1F5617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Considerations:</a:t>
            </a:r>
            <a:br>
              <a:rPr lang="en-US" dirty="0"/>
            </a:br>
            <a:r>
              <a:rPr lang="en-US" dirty="0"/>
              <a:t>Certifications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Plant Certification required by the importing company? 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Questionnaire or an actual plant audit 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of that registration (an audit may require you flying in the inspector)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Religious Certifications (Halal and Kosher)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Safety Certifications (SQF, HACCP…)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27B6501-016E-DA7B-B7E0-8B294085C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7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Considerations:</a:t>
            </a:r>
            <a:br>
              <a:rPr lang="en-US" dirty="0"/>
            </a:br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Freight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Freight Insurance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Incoterms (where/when does the transfer of ownership occur)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Payment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 Insurance</a:t>
            </a:r>
          </a:p>
          <a:p>
            <a:pPr marL="1600200" marR="0" lvl="3" indent="-2286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Payment Terms (open terms or other methods such as bank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raft, L/C)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5520F6-3428-0B9D-1DBF-8DFA7D76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491-12AD-8AF8-6DF3-C4ECC3EFD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Key Considerations: Building &amp; Maintaining Customer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73E7B-B003-96E5-8D89-9234B21B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564053" cy="4559935"/>
          </a:xfrm>
        </p:spPr>
        <p:txBody>
          <a:bodyPr>
            <a:normAutofit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relationships internationally can take months/years and may require multiple visits before getting an order. The U.S. is very fast paced compared to most cultures.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the cost of travel for face-to-face visits and exhibiting at shows.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informed on political and religious conflicts.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081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informed on cultural etiquette – the dos and don’ts!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FB1C-2F49-053A-53A9-A2A079F2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5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1757-DE9E-F1E3-8FC6-B59FDC031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0CF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(608) 286-1001 / WisCheeseMakers.org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0CF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2BA72B-D0BE-D4B3-95BC-3457FB8FA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0" y="255327"/>
            <a:ext cx="3209445" cy="22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42250"/>
      </p:ext>
    </p:extLst>
  </p:cSld>
  <p:clrMapOvr>
    <a:masterClrMapping/>
  </p:clrMapOvr>
</p:sld>
</file>

<file path=ppt/theme/theme1.xml><?xml version="1.0" encoding="utf-8"?>
<a:theme xmlns:a="http://schemas.openxmlformats.org/drawingml/2006/main" name="WCMA PowerPoint Template">
  <a:themeElements>
    <a:clrScheme name="WCMA Theme">
      <a:dk1>
        <a:srgbClr val="194795"/>
      </a:dk1>
      <a:lt1>
        <a:sysClr val="window" lastClr="FFFFFF"/>
      </a:lt1>
      <a:dk2>
        <a:srgbClr val="194795"/>
      </a:dk2>
      <a:lt2>
        <a:srgbClr val="E7E6E6"/>
      </a:lt2>
      <a:accent1>
        <a:srgbClr val="4472C4"/>
      </a:accent1>
      <a:accent2>
        <a:srgbClr val="FFB30D"/>
      </a:accent2>
      <a:accent3>
        <a:srgbClr val="A5A5A5"/>
      </a:accent3>
      <a:accent4>
        <a:srgbClr val="FFF0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CMA Font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MAWebinarPowerPointTemplate  -  Read-Only" id="{3F6D245D-EB84-4D9F-A335-6FA3BDF3E8C0}" vid="{220C4926-1E12-4A92-A360-9DFD84A989A5}"/>
    </a:ext>
  </a:extLst>
</a:theme>
</file>

<file path=ppt/theme/theme2.xml><?xml version="1.0" encoding="utf-8"?>
<a:theme xmlns:a="http://schemas.openxmlformats.org/drawingml/2006/main" name="1_WCMA PowerPoint Template">
  <a:themeElements>
    <a:clrScheme name="WCMA Theme">
      <a:dk1>
        <a:srgbClr val="194795"/>
      </a:dk1>
      <a:lt1>
        <a:sysClr val="window" lastClr="FFFFFF"/>
      </a:lt1>
      <a:dk2>
        <a:srgbClr val="194795"/>
      </a:dk2>
      <a:lt2>
        <a:srgbClr val="E7E6E6"/>
      </a:lt2>
      <a:accent1>
        <a:srgbClr val="4472C4"/>
      </a:accent1>
      <a:accent2>
        <a:srgbClr val="FFB30D"/>
      </a:accent2>
      <a:accent3>
        <a:srgbClr val="A5A5A5"/>
      </a:accent3>
      <a:accent4>
        <a:srgbClr val="FFF0C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CMA Font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MAPowerPointTemplate" id="{89634C58-CF75-4119-94A3-15FD36A002A4}" vid="{20A67D79-465C-45A8-B736-F4D5FF89CD8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958766F7C3845B889F5AA2A69C65C" ma:contentTypeVersion="2" ma:contentTypeDescription="Create a new document." ma:contentTypeScope="" ma:versionID="00492ab643cdc7ddbd50861c288cdb9c">
  <xsd:schema xmlns:xsd="http://www.w3.org/2001/XMLSchema" xmlns:xs="http://www.w3.org/2001/XMLSchema" xmlns:p="http://schemas.microsoft.com/office/2006/metadata/properties" xmlns:ns2="3d7aaf5c-69d0-4cee-b89e-48073688994e" targetNamespace="http://schemas.microsoft.com/office/2006/metadata/properties" ma:root="true" ma:fieldsID="dd50019293f512ebda841019eb1a2259" ns2:_="">
    <xsd:import namespace="3d7aaf5c-69d0-4cee-b89e-480736889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aaf5c-69d0-4cee-b89e-480736889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F29568-1700-4714-BF55-17942E80A332}"/>
</file>

<file path=customXml/itemProps2.xml><?xml version="1.0" encoding="utf-8"?>
<ds:datastoreItem xmlns:ds="http://schemas.openxmlformats.org/officeDocument/2006/customXml" ds:itemID="{06BF28AF-4B52-434C-BEBE-E76933ABF17F}"/>
</file>

<file path=customXml/itemProps3.xml><?xml version="1.0" encoding="utf-8"?>
<ds:datastoreItem xmlns:ds="http://schemas.openxmlformats.org/officeDocument/2006/customXml" ds:itemID="{477EC890-9E80-4172-B1C9-57058490E228}"/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439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Next LT Pro</vt:lpstr>
      <vt:lpstr>Avenir Next LT Pro Demi</vt:lpstr>
      <vt:lpstr>Courier New</vt:lpstr>
      <vt:lpstr>Symbol</vt:lpstr>
      <vt:lpstr>Wingdings</vt:lpstr>
      <vt:lpstr>WCMA PowerPoint Template</vt:lpstr>
      <vt:lpstr>1_WCMA PowerPoint Template</vt:lpstr>
      <vt:lpstr>What Every Dairy Exporter Needs to Know  Presentation by: Ryan Wucherer, MCT Dairies</vt:lpstr>
      <vt:lpstr>Key Considerations: Products &amp; Ingredients</vt:lpstr>
      <vt:lpstr>Key Considerations: Labeling &amp; Packaging</vt:lpstr>
      <vt:lpstr>Key Considerations: Documents</vt:lpstr>
      <vt:lpstr>Key Considerations: Certifications</vt:lpstr>
      <vt:lpstr>Key Considerations: Risks</vt:lpstr>
      <vt:lpstr>  Key Considerations: Building &amp; Maintaining Customer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Every Dairy Exporter Needs to Know  Presentation by: Ryan Wucherer, MCT Dairies</dc:title>
  <dc:creator>Rebekah Sweeney</dc:creator>
  <cp:lastModifiedBy>Rebekah Sweeney</cp:lastModifiedBy>
  <cp:revision>2</cp:revision>
  <dcterms:created xsi:type="dcterms:W3CDTF">2022-11-03T02:41:42Z</dcterms:created>
  <dcterms:modified xsi:type="dcterms:W3CDTF">2022-11-07T20:34:07Z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0x0101007B2958766F7C3845B889F5AA2A69C65C</vt:lpwstr>
  </property>
</Properties>
</file>