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sldIdLst>
    <p:sldId id="272" r:id="rId5"/>
    <p:sldId id="275" r:id="rId6"/>
    <p:sldId id="283" r:id="rId7"/>
    <p:sldId id="277" r:id="rId8"/>
    <p:sldId id="284" r:id="rId9"/>
    <p:sldId id="285" r:id="rId10"/>
    <p:sldId id="278" r:id="rId11"/>
    <p:sldId id="280" r:id="rId12"/>
    <p:sldId id="302" r:id="rId13"/>
    <p:sldId id="30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5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1"/>
    <p:restoredTop sz="94689"/>
  </p:normalViewPr>
  <p:slideViewPr>
    <p:cSldViewPr snapToGrid="0" snapToObjects="1">
      <p:cViewPr varScale="1">
        <p:scale>
          <a:sx n="78" d="100"/>
          <a:sy n="78" d="100"/>
        </p:scale>
        <p:origin x="9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20925-0CB3-0646-9483-F2AF5BC64D0C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26B1E-12BE-5F45-9E38-44BFF70A6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5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26B1E-12BE-5F45-9E38-44BFF70A64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5C1C0863-4CAB-44AC-80DB-3A88A96C0A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B8BD2A-6478-4671-83C8-EE90BBFD0672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D64D9E3D-6ABE-4950-8C19-FFAF39CB39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2438" y="685800"/>
            <a:ext cx="6105525" cy="3435350"/>
          </a:xfrm>
          <a:ln/>
        </p:spPr>
      </p:sp>
      <p:sp>
        <p:nvSpPr>
          <p:cNvPr id="163844" name="Rectangle 3">
            <a:extLst>
              <a:ext uri="{FF2B5EF4-FFF2-40B4-BE49-F238E27FC236}">
                <a16:creationId xmlns:a16="http://schemas.microsoft.com/office/drawing/2014/main" id="{3FBE91CA-44B5-47D7-A367-11FEEA697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351338"/>
            <a:ext cx="5140325" cy="4198937"/>
          </a:xfrm>
          <a:noFill/>
        </p:spPr>
        <p:txBody>
          <a:bodyPr lIns="91428" tIns="45714" rIns="91428" bIns="45714"/>
          <a:lstStyle/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Many of you have used the Branded Program for trade show and travel reimbursement. We’ll go over that, but I want to highlight some other ways to use the program.</a:t>
            </a:r>
          </a:p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Key Messages:</a:t>
            </a:r>
          </a:p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Through the Branded Program, companies can receive reimbursement for a wide variety of promotional expenses, including:</a:t>
            </a:r>
          </a:p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Arial" panose="020B0604020202020204" pitchFamily="34" charset="0"/>
              </a:rPr>
              <a:t>- developing and placing advertisements in publications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Arial" panose="020B0604020202020204" pitchFamily="34" charset="0"/>
              </a:rPr>
              <a:t>- conducting public relations activities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Arial" panose="020B0604020202020204" pitchFamily="34" charset="0"/>
              </a:rPr>
              <a:t>- running promotions and product demonstrations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Arial" panose="020B0604020202020204" pitchFamily="34" charset="0"/>
              </a:rPr>
              <a:t>- exhibiting at international tradeshows - including some travel costs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Arial" panose="020B0604020202020204" pitchFamily="34" charset="0"/>
              </a:rPr>
              <a:t>- exhibiting at some domestic trade shows - excluding travel costs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Arial" panose="020B0604020202020204" pitchFamily="34" charset="0"/>
              </a:rPr>
              <a:t>- shipping samples and trade show materials to overseas markets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Arial" panose="020B0604020202020204" pitchFamily="34" charset="0"/>
              </a:rPr>
              <a:t>- making modifications to packaging and labeling to meet a country’s requirements</a:t>
            </a:r>
          </a:p>
          <a:p>
            <a:pPr eaLnBrk="1" hangingPunct="1"/>
            <a:endParaRPr lang="en-US" altLang="en-US" sz="1000"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1000">
                <a:latin typeface="Arial" panose="020B0604020202020204" pitchFamily="34" charset="0"/>
              </a:rPr>
              <a:t>Today I want to highlight three expense categories we see from soy-related suppliers: exhibiting at tradeshows, travel for shows and trade missions, and other marketing expenses incurred by importers.</a:t>
            </a:r>
          </a:p>
        </p:txBody>
      </p:sp>
    </p:spTree>
    <p:extLst>
      <p:ext uri="{BB962C8B-B14F-4D97-AF65-F5344CB8AC3E}">
        <p14:creationId xmlns:p14="http://schemas.microsoft.com/office/powerpoint/2010/main" val="427960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DB982CB-F016-C148-9462-B86D5956919E}"/>
              </a:ext>
            </a:extLst>
          </p:cNvPr>
          <p:cNvSpPr/>
          <p:nvPr userDrawn="1"/>
        </p:nvSpPr>
        <p:spPr>
          <a:xfrm>
            <a:off x="0" y="-2438"/>
            <a:ext cx="12204700" cy="6860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AFCDCC-23D4-7449-B89D-29B3738F7056}"/>
              </a:ext>
            </a:extLst>
          </p:cNvPr>
          <p:cNvSpPr/>
          <p:nvPr userDrawn="1"/>
        </p:nvSpPr>
        <p:spPr>
          <a:xfrm>
            <a:off x="0" y="1585732"/>
            <a:ext cx="12204700" cy="5272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E1CDF-DBB1-5344-A683-1F9CDB6A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FAA61-0199-3D42-AA37-0A16EF71D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880" y="3672735"/>
            <a:ext cx="1081024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113D5A4-B51C-BA4E-9FD7-F3CAE0923C8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90880" y="1585731"/>
            <a:ext cx="10810240" cy="188956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C15B8F-8C7E-8740-916F-0D3E9180CAF3}"/>
              </a:ext>
            </a:extLst>
          </p:cNvPr>
          <p:cNvSpPr/>
          <p:nvPr userDrawn="1"/>
        </p:nvSpPr>
        <p:spPr>
          <a:xfrm>
            <a:off x="0" y="1250066"/>
            <a:ext cx="12204700" cy="33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B5F11-D484-DE49-9424-425BE4B59E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9273" y="155852"/>
            <a:ext cx="1824605" cy="9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47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left callout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97F3-5180-CA40-B6AD-8C4D75D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716" y="6498004"/>
            <a:ext cx="2743200" cy="365125"/>
          </a:xfrm>
        </p:spPr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E98CD46-BE83-5B40-8E2A-093807FBC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458909"/>
            <a:ext cx="6477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A6289A-B883-FE4E-BDF2-44088503155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2015" y="1825625"/>
            <a:ext cx="6477000" cy="3965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28FE5D6-7AF9-F74D-B49F-5A6C4FD0D5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45068" y="657195"/>
            <a:ext cx="3782290" cy="5541817"/>
          </a:xfrm>
          <a:prstGeom prst="rect">
            <a:avLst/>
          </a:prstGeom>
          <a:solidFill>
            <a:srgbClr val="C2D5ED"/>
          </a:solidFill>
        </p:spPr>
        <p:txBody>
          <a:bodyPr lIns="274320" tIns="274320" rIns="274320" bIns="27432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9711B89-8AA1-5043-A54A-C55B4DCA5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72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left 2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97F3-5180-CA40-B6AD-8C4D75D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716" y="6498004"/>
            <a:ext cx="2743200" cy="365125"/>
          </a:xfrm>
        </p:spPr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E98CD46-BE83-5B40-8E2A-093807FBC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458909"/>
            <a:ext cx="6477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7A6289A-B883-FE4E-BDF2-44088503155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2015" y="1825625"/>
            <a:ext cx="6477000" cy="3965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F27F25-92E8-7B4A-8198-DF8A901EE81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45067" y="657195"/>
            <a:ext cx="3782290" cy="259529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86EE9AE-3BCB-5747-8661-9F169ED53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45067" y="3608739"/>
            <a:ext cx="3782290" cy="259529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2AF7BA-5011-7144-B860-331FF2792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4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full image 2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14DF542-28A7-F84A-9124-9151F7F7DB5E}"/>
              </a:ext>
            </a:extLst>
          </p:cNvPr>
          <p:cNvSpPr/>
          <p:nvPr userDrawn="1"/>
        </p:nvSpPr>
        <p:spPr>
          <a:xfrm>
            <a:off x="6108032" y="366376"/>
            <a:ext cx="5735115" cy="609904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D23B41-B238-EB4F-96C7-5B130602B300}"/>
              </a:ext>
            </a:extLst>
          </p:cNvPr>
          <p:cNvSpPr/>
          <p:nvPr userDrawn="1"/>
        </p:nvSpPr>
        <p:spPr>
          <a:xfrm>
            <a:off x="381000" y="366376"/>
            <a:ext cx="5735115" cy="6099048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E1CDF-DBB1-5344-A683-1F9CDB6A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E97F38-768A-0948-BBDB-1F413B7CA08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45533" y="510281"/>
            <a:ext cx="5238942" cy="52809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730614A-2FDD-124C-A48C-E1FF3E7BA25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16064" y="1825625"/>
            <a:ext cx="5238942" cy="39655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7508CE7-1CA5-ED41-BFEF-B5F36A07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63" y="458909"/>
            <a:ext cx="526255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3035431-801D-A549-947D-E2671A305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49854" y="5801544"/>
            <a:ext cx="3934621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6FD152-6D8D-D64B-87F9-09DBC73FF4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0023" y="5732532"/>
            <a:ext cx="1281314" cy="6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86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full imag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446DEC9-5A21-DD46-82C1-88A3672EC4A7}"/>
              </a:ext>
            </a:extLst>
          </p:cNvPr>
          <p:cNvSpPr/>
          <p:nvPr userDrawn="1"/>
        </p:nvSpPr>
        <p:spPr>
          <a:xfrm>
            <a:off x="380999" y="369426"/>
            <a:ext cx="5715001" cy="5141371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3990CA-D2D8-AC4A-B596-CEB755EE81AF}"/>
              </a:ext>
            </a:extLst>
          </p:cNvPr>
          <p:cNvSpPr/>
          <p:nvPr userDrawn="1"/>
        </p:nvSpPr>
        <p:spPr>
          <a:xfrm>
            <a:off x="380999" y="5684406"/>
            <a:ext cx="5715001" cy="78891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E1CDF-DBB1-5344-A683-1F9CDB6A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730614A-2FDD-124C-A48C-E1FF3E7BA25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16064" y="1825625"/>
            <a:ext cx="5238942" cy="33362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8F0259A-8416-BA4D-9C1C-71F9F5075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63" y="458909"/>
            <a:ext cx="526255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FA8804-D76B-1643-B1EB-450AEBAC9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286892-C211-E449-AA07-EF0DA7C7FB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0415" y="5732532"/>
            <a:ext cx="1281314" cy="6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3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io c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97F3-5180-CA40-B6AD-8C4D75D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716" y="6498004"/>
            <a:ext cx="2743200" cy="365125"/>
          </a:xfrm>
        </p:spPr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87E3E97-FF36-9F42-9437-B0A50E46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09" y="1292286"/>
            <a:ext cx="523894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714804-2305-4548-B144-9C4DB0BC6CB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96409" y="2659002"/>
            <a:ext cx="5238942" cy="23991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30AA3088-C023-604B-BF94-86B03C60E4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813" y="682872"/>
            <a:ext cx="4366749" cy="4375265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ED08018-57A9-FA43-840D-DF8A6CFF2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309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hank You Fo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2621281-0947-C74F-9577-14B17FBF296F}"/>
              </a:ext>
            </a:extLst>
          </p:cNvPr>
          <p:cNvSpPr/>
          <p:nvPr userDrawn="1"/>
        </p:nvSpPr>
        <p:spPr>
          <a:xfrm>
            <a:off x="6108032" y="366376"/>
            <a:ext cx="5735115" cy="6099048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CEC49A-F6F2-3048-A163-BD60BA16C544}"/>
              </a:ext>
            </a:extLst>
          </p:cNvPr>
          <p:cNvSpPr/>
          <p:nvPr userDrawn="1"/>
        </p:nvSpPr>
        <p:spPr>
          <a:xfrm>
            <a:off x="381000" y="366376"/>
            <a:ext cx="5735115" cy="6099048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E1CDF-DBB1-5344-A683-1F9CDB6A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E97F38-768A-0948-BBDB-1F413B7CA08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345533" y="1543324"/>
            <a:ext cx="5238942" cy="20014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Stay up to date by following us on Social Media @</a:t>
            </a:r>
            <a:r>
              <a:rPr lang="en-US" dirty="0" err="1"/>
              <a:t>FoodExportUSA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730614A-2FDD-124C-A48C-E1FF3E7BA25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90544" y="3585902"/>
            <a:ext cx="5164461" cy="2564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Visit us online at</a:t>
            </a:r>
            <a:br>
              <a:rPr lang="en-US" dirty="0"/>
            </a:br>
            <a:r>
              <a:rPr lang="en-US" dirty="0" err="1"/>
              <a:t>www.foodexport.org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8CE05-52A5-6247-BC16-63400A6C0E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1070" y="3702209"/>
            <a:ext cx="4927600" cy="49530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45BF295-F3D0-E646-AB42-0E7DF9097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880" y="2219186"/>
            <a:ext cx="515848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37B9D3-A05F-E449-A609-2BFBCBC1B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67143" y="521183"/>
            <a:ext cx="1824605" cy="9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49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C526-B0F9-FE4E-A9BC-0C822DC56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45890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CF9B6-8469-D344-8F29-1784F66D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15" y="1825625"/>
            <a:ext cx="10515600" cy="3965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A239B-2AC2-504C-9829-1689D41D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WCMA Export Expansion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C4446-3F1B-5344-9777-4FEA4F44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96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17D3-E3F9-E349-98D3-9B012151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45890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FFF367-C5F9-B24F-9FC5-0AFEC9672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WCMA Export Expansion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5B4F4-3025-1443-8B48-7FE74BB4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43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B49A29-65D0-554A-A3D0-643526DF8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WCMA Export Expansion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28BD4-4698-CC4C-B5D5-4E2C8B3D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45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9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D14D-29C7-E34C-9FA3-558F2204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94" y="457200"/>
            <a:ext cx="4185331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8EDBA-09C6-AF47-8378-9DC9AB547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1411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FAFEF-6E04-A141-B03D-791D98B52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694" y="2057400"/>
            <a:ext cx="4185331" cy="376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FDDBB-4C79-2040-9593-4CDFD735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WCMA Export Expansion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192A9-8519-B242-A00E-812E00F9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4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2_Title Page Overlay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19C7B92-3D9E-E442-A495-B084A7C29414}"/>
              </a:ext>
            </a:extLst>
          </p:cNvPr>
          <p:cNvSpPr/>
          <p:nvPr userDrawn="1"/>
        </p:nvSpPr>
        <p:spPr>
          <a:xfrm>
            <a:off x="381000" y="366376"/>
            <a:ext cx="11430000" cy="6099048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E1CDF-DBB1-5344-A683-1F9CDB6A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FAA61-0199-3D42-AA37-0A16EF71D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880" y="4286193"/>
            <a:ext cx="1078992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113D5A4-B51C-BA4E-9FD7-F3CAE0923C8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90880" y="1961509"/>
            <a:ext cx="10789920" cy="21272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D349539-F20F-254E-A4E3-5F03C28B3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819274" y="521183"/>
            <a:ext cx="1824605" cy="9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3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0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40BEC-A7DE-2F44-B53E-2F52FD7F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7574B8-E797-5342-9101-3B9F46558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141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5264E-ECFB-6447-AA49-7F9EFD372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76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FD9EA-2BA6-1A4F-AD4A-F19617F9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WCMA Export Expansion Workshop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48E55-74DD-DC48-99D0-F2A69A153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97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E1CDF-DBB1-5344-A683-1F9CDB6A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5B093E-3672-584E-9E0D-BE6D66FC2EC8}"/>
              </a:ext>
            </a:extLst>
          </p:cNvPr>
          <p:cNvSpPr/>
          <p:nvPr userDrawn="1"/>
        </p:nvSpPr>
        <p:spPr>
          <a:xfrm>
            <a:off x="190774" y="190774"/>
            <a:ext cx="11811548" cy="6476451"/>
          </a:xfrm>
          <a:prstGeom prst="rect">
            <a:avLst/>
          </a:prstGeom>
          <a:noFill/>
          <a:ln w="381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8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3_Title Page Partial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37C26B0-E80B-A047-B893-CF6330DD6E80}"/>
              </a:ext>
            </a:extLst>
          </p:cNvPr>
          <p:cNvSpPr/>
          <p:nvPr userDrawn="1"/>
        </p:nvSpPr>
        <p:spPr>
          <a:xfrm>
            <a:off x="381000" y="366376"/>
            <a:ext cx="7536084" cy="6099048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E1CDF-DBB1-5344-A683-1F9CDB6A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FF5EAF-B5DB-0A48-B579-A96CA0782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880" y="4286193"/>
            <a:ext cx="671923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68C87F-3172-364F-B46F-E2142525B2E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90880" y="1961509"/>
            <a:ext cx="6719232" cy="21272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E72A5-5BB7-3E4B-9BF2-57F84A6A41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67143" y="521183"/>
            <a:ext cx="1824605" cy="9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52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full text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97F3-5180-CA40-B6AD-8C4D75D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716" y="6498004"/>
            <a:ext cx="2743200" cy="365125"/>
          </a:xfrm>
        </p:spPr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9BFC08-C966-0943-8CF6-4C6CC0F1D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120" y="3672735"/>
            <a:ext cx="1076833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05C9C3A-89A0-624A-A981-EE4FAC244E6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79120" y="1348051"/>
            <a:ext cx="10768330" cy="212725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6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5F11ACF-267E-4242-B0AB-CBDF9BCDB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894" y="5801543"/>
            <a:ext cx="3740727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8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ne third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97F3-5180-CA40-B6AD-8C4D75D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716" y="6498004"/>
            <a:ext cx="2743200" cy="365125"/>
          </a:xfrm>
        </p:spPr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87E3E97-FF36-9F42-9437-B0A50E46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458909"/>
            <a:ext cx="6477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714804-2305-4548-B144-9C4DB0BC6CB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2015" y="1825625"/>
            <a:ext cx="6477000" cy="3965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8EF24939-FE3F-F44E-A8C6-5E9120EFB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8553" y="380104"/>
            <a:ext cx="4160520" cy="609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D54E7FE-367B-7249-9967-16F2C0142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894" y="5801543"/>
            <a:ext cx="3740727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2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one third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97F3-5180-CA40-B6AD-8C4D75D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716" y="6498004"/>
            <a:ext cx="2743200" cy="365125"/>
          </a:xfrm>
        </p:spPr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87E3E97-FF36-9F42-9437-B0A50E46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009" y="458909"/>
            <a:ext cx="6477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5B26CB4-7F54-A948-A0ED-63C3868198D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55009" y="1825625"/>
            <a:ext cx="6477000" cy="3965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87BB68AA-B95E-0245-B082-C0E563D8E6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866" y="380104"/>
            <a:ext cx="4160520" cy="609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7F8C966-DC5F-E445-9E3E-2E4325334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56511" y="5801544"/>
            <a:ext cx="3740727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670AEE-BF26-8E47-85C2-6EA533ACA6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66679" y="5732532"/>
            <a:ext cx="1281314" cy="6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8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half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97F3-5180-CA40-B6AD-8C4D75D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716" y="6498004"/>
            <a:ext cx="2743200" cy="365125"/>
          </a:xfrm>
        </p:spPr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87E3E97-FF36-9F42-9437-B0A50E46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458909"/>
            <a:ext cx="523894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714804-2305-4548-B144-9C4DB0BC6CB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2015" y="1825625"/>
            <a:ext cx="5238942" cy="3965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8EF24939-FE3F-F44E-A8C6-5E9120EFB3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175" y="380104"/>
            <a:ext cx="5713073" cy="609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82949B9-3C80-F644-B1E2-D714A717B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8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half 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97F3-5180-CA40-B6AD-8C4D75D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716" y="6498004"/>
            <a:ext cx="2743200" cy="365125"/>
          </a:xfrm>
        </p:spPr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87E3E97-FF36-9F42-9437-B0A50E46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533" y="458909"/>
            <a:ext cx="523894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714804-2305-4548-B144-9C4DB0BC6CB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45533" y="1825625"/>
            <a:ext cx="5238942" cy="3965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3E5CBBB-9A9D-2248-8D4D-114091DCC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49854" y="5801544"/>
            <a:ext cx="3934621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30AA3088-C023-604B-BF94-86B03C60E4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866" y="380104"/>
            <a:ext cx="5716134" cy="60960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1C6AD2-4158-3944-A17B-AB1F246DC7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260023" y="5732532"/>
            <a:ext cx="1281314" cy="6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3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2 col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97F3-5180-CA40-B6AD-8C4D75D2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716" y="6498004"/>
            <a:ext cx="2743200" cy="365125"/>
          </a:xfrm>
        </p:spPr>
        <p:txBody>
          <a:bodyPr/>
          <a:lstStyle/>
          <a:p>
            <a:fld id="{F259BF16-7582-BF40-8BF1-C6FDA7DA187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87E3E97-FF36-9F42-9437-B0A50E46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458909"/>
            <a:ext cx="1097109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3714804-2305-4548-B144-9C4DB0BC6CB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2015" y="1825625"/>
            <a:ext cx="5264775" cy="3965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99F4A0-93CC-0042-B3A1-47EFDA486E3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1483" y="1825625"/>
            <a:ext cx="5264775" cy="3965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5D8EF0F-D6F0-9945-81CD-7A30BF01A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71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00A50-0883-8342-9DCC-AB234A1F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4589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Change slide background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C3AF86-628E-A14F-B7A5-64B2E6BC9E2D}"/>
              </a:ext>
            </a:extLst>
          </p:cNvPr>
          <p:cNvSpPr/>
          <p:nvPr userDrawn="1"/>
        </p:nvSpPr>
        <p:spPr>
          <a:xfrm>
            <a:off x="190774" y="190774"/>
            <a:ext cx="11811548" cy="6476451"/>
          </a:xfrm>
          <a:prstGeom prst="rect">
            <a:avLst/>
          </a:prstGeom>
          <a:noFill/>
          <a:ln w="381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2849C-6842-1641-A6B1-EFB4D519C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1500" y="65214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259BF16-7582-BF40-8BF1-C6FDA7DA18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CBA1B02-D64E-2A4E-8D70-8360FA2C1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80247" y="5801544"/>
            <a:ext cx="3740727" cy="546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WCMA Export Expansion Workshop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352F6A-0F3A-BC4A-882D-B0A0F100271B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490415" y="5732532"/>
            <a:ext cx="1281314" cy="6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7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51" r:id="rId2"/>
    <p:sldLayoutId id="2147483668" r:id="rId3"/>
    <p:sldLayoutId id="2147483661" r:id="rId4"/>
    <p:sldLayoutId id="2147483677" r:id="rId5"/>
    <p:sldLayoutId id="2147483649" r:id="rId6"/>
    <p:sldLayoutId id="2147483666" r:id="rId7"/>
    <p:sldLayoutId id="2147483667" r:id="rId8"/>
    <p:sldLayoutId id="2147483671" r:id="rId9"/>
    <p:sldLayoutId id="2147483664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50" r:id="rId16"/>
    <p:sldLayoutId id="2147483654" r:id="rId17"/>
    <p:sldLayoutId id="2147483655" r:id="rId18"/>
    <p:sldLayoutId id="2147483656" r:id="rId19"/>
    <p:sldLayoutId id="2147483657" r:id="rId20"/>
    <p:sldLayoutId id="2147483669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9408DC-365E-C646-B389-3BCF196BD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WCMA Export Expansion Workshop</a:t>
            </a:r>
          </a:p>
          <a:p>
            <a:r>
              <a:rPr lang="en-US" dirty="0"/>
              <a:t>November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BD0BD-CF3D-1C43-AF4A-EA0E9FDEB9C7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/>
              <a:t>Food Export – Midwest Programs and Services</a:t>
            </a:r>
          </a:p>
        </p:txBody>
      </p:sp>
    </p:spTree>
    <p:extLst>
      <p:ext uri="{BB962C8B-B14F-4D97-AF65-F5344CB8AC3E}">
        <p14:creationId xmlns:p14="http://schemas.microsoft.com/office/powerpoint/2010/main" val="3924146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6D9403-DC4F-D04B-8487-E24F6FC06E64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pPr algn="ctr"/>
            <a:r>
              <a:rPr lang="en-US"/>
              <a:t>Stay up to date by following us on Social Media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31D626-37C5-3147-A1B4-23B0D2DDB02F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/>
              <a:t>Visit us online at</a:t>
            </a:r>
            <a:br>
              <a:rPr lang="en-US"/>
            </a:br>
            <a:r>
              <a:rPr lang="en-US" err="1"/>
              <a:t>www.foodexport.org</a:t>
            </a:r>
            <a:endParaRPr lang="en-US"/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E41763-661D-FD41-A9AD-9371443CE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54074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992676F-288F-844D-900B-E57AC914F8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7" name="Picture Placeholder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68E54D9-958C-4A27-AF48-23E83D79B2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56827" y="380104"/>
            <a:ext cx="4160520" cy="6096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E35088-EDF1-4C4E-A64F-701CB992C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458910"/>
            <a:ext cx="6477000" cy="908164"/>
          </a:xfrm>
        </p:spPr>
        <p:txBody>
          <a:bodyPr/>
          <a:lstStyle/>
          <a:p>
            <a:r>
              <a:rPr lang="en-US" dirty="0"/>
              <a:t>Who is Food Export?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E8227-D91A-C94C-B850-0042D0B978C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2015" y="1585360"/>
            <a:ext cx="7221126" cy="3965575"/>
          </a:xfrm>
        </p:spPr>
        <p:txBody>
          <a:bodyPr/>
          <a:lstStyle/>
          <a:p>
            <a:pPr marL="2857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Char char="•"/>
            </a:pPr>
            <a:r>
              <a:rPr lang="en-US" sz="1800" i="0" u="none" strike="noStrike" cap="none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Twentieth Century"/>
              </a:rPr>
              <a:t>Private, non-profit international trade organization – State Regional Trade Group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167005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None/>
            </a:pPr>
            <a:endParaRPr lang="en-US" sz="1800" i="0" u="none" strike="noStrike" cap="none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Char char="•"/>
            </a:pPr>
            <a:r>
              <a:rPr lang="en-US" sz="1800" i="0" u="none" strike="noStrike" cap="none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Twentieth Century"/>
              </a:rPr>
              <a:t>Members are State Agricultural Promotion Agencies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167005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None/>
            </a:pPr>
            <a:endParaRPr lang="en-US" sz="1800" i="0" u="none" strike="noStrike" cap="none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Char char="•"/>
            </a:pPr>
            <a:r>
              <a:rPr lang="en-US" sz="1800" i="0" u="none" strike="noStrike" cap="none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Twentieth Century"/>
              </a:rPr>
              <a:t>Work with producers in the Midwest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167005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None/>
            </a:pPr>
            <a:endParaRPr lang="en-US" sz="1800" i="0" u="none" strike="noStrike" cap="none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Char char="•"/>
            </a:pPr>
            <a:r>
              <a:rPr lang="en-US" sz="1800" i="0" u="none" strike="noStrike" cap="none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Twentieth Century"/>
              </a:rPr>
              <a:t>Often work with small and medium-sized producers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167005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None/>
            </a:pPr>
            <a:endParaRPr lang="en-US" sz="1800" i="0" u="none" strike="noStrike" cap="none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Char char="•"/>
            </a:pPr>
            <a:r>
              <a:rPr lang="en-US" sz="1800" i="0" u="none" strike="noStrike" cap="none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Twentieth Century"/>
              </a:rPr>
              <a:t>Focus on products that are value-added, consumer-oriented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167005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None/>
            </a:pPr>
            <a:endParaRPr lang="en-US" sz="1800" i="0" u="none" strike="noStrike" cap="none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Char char="•"/>
            </a:pPr>
            <a:r>
              <a:rPr lang="en-US" sz="1800" i="0" u="none" strike="noStrike" cap="none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Twentieth Century"/>
              </a:rPr>
              <a:t>Members promote services to the companies within their state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167005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None/>
            </a:pPr>
            <a:endParaRPr lang="en-US" sz="1800" i="0" u="none" strike="noStrike" cap="none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bg2">
                  <a:lumMod val="10000"/>
                </a:schemeClr>
              </a:buClr>
              <a:buSzPts val="1870"/>
              <a:buFont typeface="Arial"/>
              <a:buChar char="•"/>
            </a:pPr>
            <a:r>
              <a:rPr lang="en-US" sz="1800" i="0" u="none" strike="noStrike" cap="none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Twentieth Century"/>
              </a:rPr>
              <a:t>Governed by a Board of Directors consisting of Secretaries, Directors or Commissioners of Agriculture from member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FD516-9952-8D49-AE37-11B4DD219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56727" y="5801544"/>
            <a:ext cx="4160520" cy="546175"/>
          </a:xfrm>
        </p:spPr>
        <p:txBody>
          <a:bodyPr/>
          <a:lstStyle/>
          <a:p>
            <a:r>
              <a:rPr lang="en-US"/>
              <a:t>WCMA Export Expansion Workshop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1C90D-07C8-724E-ADD7-2F8B89540F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52837" y="158642"/>
            <a:ext cx="1689100" cy="16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0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91870-BD3F-584E-956F-3CB075B3C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56727" y="5801544"/>
            <a:ext cx="4124948" cy="546175"/>
          </a:xfrm>
        </p:spPr>
        <p:txBody>
          <a:bodyPr/>
          <a:lstStyle/>
          <a:p>
            <a:r>
              <a:rPr lang="en-US"/>
              <a:t>WCMA Export Expansion Workshop</a:t>
            </a:r>
            <a:endParaRPr lang="en-US" dirty="0"/>
          </a:p>
        </p:txBody>
      </p:sp>
      <p:pic>
        <p:nvPicPr>
          <p:cNvPr id="5" name="Picture 4" descr="G:\Communications\_Joint_\Evergreen\Graphic Design\US Map\SRTG USA Map Updated.jpg">
            <a:extLst>
              <a:ext uri="{FF2B5EF4-FFF2-40B4-BE49-F238E27FC236}">
                <a16:creationId xmlns:a16="http://schemas.microsoft.com/office/drawing/2014/main" id="{4E161821-10DA-4124-B558-4A58EFD96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980" y="942620"/>
            <a:ext cx="10389220" cy="4972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9134555-A9DC-4CD6-BC8C-F66BC60A0343}"/>
              </a:ext>
            </a:extLst>
          </p:cNvPr>
          <p:cNvSpPr txBox="1">
            <a:spLocks/>
          </p:cNvSpPr>
          <p:nvPr/>
        </p:nvSpPr>
        <p:spPr>
          <a:xfrm>
            <a:off x="483870" y="586481"/>
            <a:ext cx="10768330" cy="54699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State Regional Trade Groups</a:t>
            </a:r>
          </a:p>
        </p:txBody>
      </p:sp>
    </p:spTree>
    <p:extLst>
      <p:ext uri="{BB962C8B-B14F-4D97-AF65-F5344CB8AC3E}">
        <p14:creationId xmlns:p14="http://schemas.microsoft.com/office/powerpoint/2010/main" val="2821289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E8712C83-009C-4933-849B-383B246DA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14" y="1279791"/>
            <a:ext cx="4403485" cy="440348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AFF6-767F-0C48-8EA7-CAA5C218E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WCMA Export Expansion Workshop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7F121-8379-5B47-9A35-0392207FB0F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83870" y="510281"/>
            <a:ext cx="10768330" cy="689869"/>
          </a:xfrm>
        </p:spPr>
        <p:txBody>
          <a:bodyPr>
            <a:normAutofit lnSpcReduction="10000"/>
          </a:bodyPr>
          <a:lstStyle/>
          <a:p>
            <a:r>
              <a:rPr lang="en-US" sz="4400"/>
              <a:t>Food Export-Midwest Members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61F6060-6935-4DA9-A736-98BD5491C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58" y="1174724"/>
            <a:ext cx="7566337" cy="46958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Illinois Department of Agriculture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Indiana State Department of Agriculture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Iowa Economic Development Authority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Kansas Department of Agriculture 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Michigan Department of Agriculture and Rural Development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Minnesota Department of Agriculture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Missouri Department of Agriculture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Nebraska Department of Agriculture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North Dakota Department of Agriculture 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Ohio Department of Development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Oklahoma Department of Agriculture, Food and Forestry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South Dakota Department of Agriculture </a:t>
            </a:r>
          </a:p>
          <a:p>
            <a:pPr marL="342891" indent="-342891">
              <a:buSzPct val="85000"/>
              <a:buFont typeface="Arial" charset="0"/>
              <a:buChar char="•"/>
              <a:defRPr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charset="-128"/>
              </a:rPr>
              <a:t>Wisconsin Department of Agriculture, Trade and Consumer Protection</a:t>
            </a:r>
          </a:p>
        </p:txBody>
      </p:sp>
    </p:spTree>
    <p:extLst>
      <p:ext uri="{BB962C8B-B14F-4D97-AF65-F5344CB8AC3E}">
        <p14:creationId xmlns:p14="http://schemas.microsoft.com/office/powerpoint/2010/main" val="247427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5ABD9840-307B-0D4A-9E11-F799E8CEF807}"/>
              </a:ext>
            </a:extLst>
          </p:cNvPr>
          <p:cNvSpPr txBox="1">
            <a:spLocks/>
          </p:cNvSpPr>
          <p:nvPr/>
        </p:nvSpPr>
        <p:spPr>
          <a:xfrm>
            <a:off x="592015" y="458910"/>
            <a:ext cx="6477000" cy="7288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How We Help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503B3-C263-E331-87CA-9B9583773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472" y="1187778"/>
            <a:ext cx="8252951" cy="51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98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D01F78-9E31-A343-BE94-641D9C34DA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2014" y="3150674"/>
            <a:ext cx="6477000" cy="1899400"/>
          </a:xfrm>
        </p:spPr>
        <p:txBody>
          <a:bodyPr/>
          <a:lstStyle/>
          <a:p>
            <a:r>
              <a:rPr lang="en-US" sz="2400" dirty="0"/>
              <a:t>Webinars</a:t>
            </a:r>
          </a:p>
          <a:p>
            <a:r>
              <a:rPr lang="en-US" sz="2400" dirty="0"/>
              <a:t>Export Essentials Online</a:t>
            </a:r>
          </a:p>
          <a:p>
            <a:r>
              <a:rPr lang="en-US" sz="2400" dirty="0"/>
              <a:t>Export Advisor Program</a:t>
            </a:r>
          </a:p>
          <a:p>
            <a:r>
              <a:rPr lang="en-US" sz="2400" dirty="0"/>
              <a:t>Seminars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4E0410-782D-F94B-9966-5D28559B6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WCMA Export Expansion Workshop</a:t>
            </a:r>
          </a:p>
        </p:txBody>
      </p:sp>
      <p:pic>
        <p:nvPicPr>
          <p:cNvPr id="6" name="Picture Placeholder 5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C42DD253-E245-FF40-BAAC-AB109BEE815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367" r="3367"/>
          <a:stretch>
            <a:fillRect/>
          </a:stretch>
        </p:blipFill>
        <p:spPr>
          <a:xfrm>
            <a:off x="7178859" y="3412575"/>
            <a:ext cx="4211290" cy="288965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7613839-5746-5A40-B7B9-2EA99D008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4" y="657195"/>
            <a:ext cx="2904047" cy="82281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CBCD85-951A-47AC-A60D-6883B2EDA909}"/>
              </a:ext>
            </a:extLst>
          </p:cNvPr>
          <p:cNvSpPr/>
          <p:nvPr/>
        </p:nvSpPr>
        <p:spPr>
          <a:xfrm>
            <a:off x="11027120" y="2227152"/>
            <a:ext cx="726059" cy="516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D20F6-24A0-FA24-5B06-82817F4A0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085" y="657195"/>
            <a:ext cx="7173901" cy="275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73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D01F78-9E31-A343-BE94-641D9C34DA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2015" y="1716983"/>
            <a:ext cx="6477000" cy="3965575"/>
          </a:xfrm>
        </p:spPr>
        <p:txBody>
          <a:bodyPr>
            <a:normAutofit/>
          </a:bodyPr>
          <a:lstStyle/>
          <a:p>
            <a:r>
              <a:rPr lang="en-US" sz="2400" dirty="0"/>
              <a:t>Buyers Missions</a:t>
            </a:r>
          </a:p>
          <a:p>
            <a:r>
              <a:rPr lang="en-US" sz="2400" dirty="0"/>
              <a:t>Focused Trade Missions</a:t>
            </a:r>
          </a:p>
          <a:p>
            <a:r>
              <a:rPr lang="en-US" sz="2400" dirty="0"/>
              <a:t>Food Show PLUS!™</a:t>
            </a:r>
          </a:p>
          <a:p>
            <a:r>
              <a:rPr lang="en-US" sz="2400" dirty="0"/>
              <a:t>Market Builder</a:t>
            </a:r>
          </a:p>
          <a:p>
            <a:r>
              <a:rPr lang="en-US" sz="2400" dirty="0"/>
              <a:t>Lead Qualification</a:t>
            </a:r>
          </a:p>
          <a:p>
            <a:r>
              <a:rPr lang="en-US" sz="2400" dirty="0"/>
              <a:t>Virtual Consultations </a:t>
            </a:r>
          </a:p>
          <a:p>
            <a:r>
              <a:rPr lang="en-US" sz="2400" dirty="0"/>
              <a:t>Trade Leads</a:t>
            </a:r>
          </a:p>
          <a:p>
            <a:r>
              <a:rPr lang="en-US" sz="2400" dirty="0"/>
              <a:t>U.S. Foodlink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4E0410-782D-F94B-9966-5D28559B6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WCMA Export Expansion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503FB8-3D4A-417E-4A89-D8E738360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411" y="412794"/>
            <a:ext cx="3905653" cy="2709785"/>
          </a:xfrm>
          <a:prstGeom prst="rect">
            <a:avLst/>
          </a:prstGeom>
        </p:spPr>
      </p:pic>
      <p:pic>
        <p:nvPicPr>
          <p:cNvPr id="11" name="Picture Placeholder 3">
            <a:extLst>
              <a:ext uri="{FF2B5EF4-FFF2-40B4-BE49-F238E27FC236}">
                <a16:creationId xmlns:a16="http://schemas.microsoft.com/office/drawing/2014/main" id="{AAF02629-DA7B-5740-A286-78216A4C998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474" r="1474"/>
          <a:stretch>
            <a:fillRect/>
          </a:stretch>
        </p:blipFill>
        <p:spPr>
          <a:xfrm>
            <a:off x="4706938" y="2771166"/>
            <a:ext cx="3782290" cy="2595291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DA99FD1-7361-244D-9062-C748D154D13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t="4240" b="4240"/>
          <a:stretch>
            <a:fillRect/>
          </a:stretch>
        </p:blipFill>
        <p:spPr>
          <a:xfrm>
            <a:off x="8274340" y="3806165"/>
            <a:ext cx="3415435" cy="2343566"/>
          </a:xfr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B4B47B-DE92-604F-A0D5-DF2449816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44" y="639008"/>
            <a:ext cx="2377778" cy="82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68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D01F78-9E31-A343-BE94-641D9C34DAF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2015" y="1825625"/>
            <a:ext cx="5283491" cy="39655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Branded Program</a:t>
            </a:r>
          </a:p>
          <a:p>
            <a:endParaRPr lang="en-US" sz="2000" dirty="0"/>
          </a:p>
          <a:p>
            <a:pPr fontAlgn="base"/>
            <a:r>
              <a:rPr lang="en-US" sz="2000" dirty="0"/>
              <a:t>50% reimbursement on international marketing expenses</a:t>
            </a:r>
          </a:p>
          <a:p>
            <a:pPr fontAlgn="base"/>
            <a:r>
              <a:rPr lang="en-US" sz="2000" dirty="0"/>
              <a:t>Annual application process</a:t>
            </a:r>
          </a:p>
          <a:p>
            <a:pPr fontAlgn="base"/>
            <a:r>
              <a:rPr lang="en-US" sz="2000" dirty="0"/>
              <a:t>Can receive up to $300,000 in reimbursement annually</a:t>
            </a:r>
          </a:p>
          <a:p>
            <a:pPr fontAlgn="base"/>
            <a:r>
              <a:rPr lang="en-US" sz="2000" dirty="0"/>
              <a:t>Companies must be small businesses and promoting 50% USA ag products</a:t>
            </a:r>
          </a:p>
          <a:p>
            <a:pPr fontAlgn="base"/>
            <a:endParaRPr lang="en-US" sz="2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4E0410-782D-F94B-9966-5D28559B6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WCMA Export Expansion Workshop</a:t>
            </a:r>
          </a:p>
        </p:txBody>
      </p:sp>
      <p:pic>
        <p:nvPicPr>
          <p:cNvPr id="4" name="Picture 3" descr="A picture containing polygon&#10;&#10;Description automatically generated">
            <a:extLst>
              <a:ext uri="{FF2B5EF4-FFF2-40B4-BE49-F238E27FC236}">
                <a16:creationId xmlns:a16="http://schemas.microsoft.com/office/drawing/2014/main" id="{B5A9A876-DAC9-5A4D-9796-070D212A7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6" y="594295"/>
            <a:ext cx="3013698" cy="81972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F5535BD-CFF1-40DA-8721-5DC08554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4896" t="39306" r="54896" b="-3842"/>
          <a:stretch/>
        </p:blipFill>
        <p:spPr>
          <a:xfrm>
            <a:off x="4583741" y="391107"/>
            <a:ext cx="7225932" cy="3171076"/>
          </a:xfrm>
          <a:prstGeom prst="rect">
            <a:avLst/>
          </a:prstGeom>
        </p:spPr>
      </p:pic>
      <p:pic>
        <p:nvPicPr>
          <p:cNvPr id="11" name="Picture Placeholder 10" descr="A picture containing text, indoor, booth, store&#10;&#10;Description automatically generated">
            <a:extLst>
              <a:ext uri="{FF2B5EF4-FFF2-40B4-BE49-F238E27FC236}">
                <a16:creationId xmlns:a16="http://schemas.microsoft.com/office/drawing/2014/main" id="{65A47C25-7CF7-AA42-BFA3-50E73B347F1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8909" b="8909"/>
          <a:stretch>
            <a:fillRect/>
          </a:stretch>
        </p:blipFill>
        <p:spPr>
          <a:xfrm>
            <a:off x="6081842" y="1976645"/>
            <a:ext cx="3478916" cy="2387125"/>
          </a:xfrm>
        </p:spPr>
      </p:pic>
      <p:pic>
        <p:nvPicPr>
          <p:cNvPr id="6" name="Picture Placeholder 5" descr="A table with plates and food on it&#10;&#10;Description automatically generated with low confidence">
            <a:extLst>
              <a:ext uri="{FF2B5EF4-FFF2-40B4-BE49-F238E27FC236}">
                <a16:creationId xmlns:a16="http://schemas.microsoft.com/office/drawing/2014/main" id="{21FBC00A-7E3F-AC49-84D7-AC078BE8C1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 l="3347" r="3347"/>
          <a:stretch>
            <a:fillRect/>
          </a:stretch>
        </p:blipFill>
        <p:spPr>
          <a:xfrm>
            <a:off x="8363896" y="4127214"/>
            <a:ext cx="3236089" cy="2220505"/>
          </a:xfrm>
        </p:spPr>
      </p:pic>
    </p:spTree>
    <p:extLst>
      <p:ext uri="{BB962C8B-B14F-4D97-AF65-F5344CB8AC3E}">
        <p14:creationId xmlns:p14="http://schemas.microsoft.com/office/powerpoint/2010/main" val="363485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>
            <a:extLst>
              <a:ext uri="{FF2B5EF4-FFF2-40B4-BE49-F238E27FC236}">
                <a16:creationId xmlns:a16="http://schemas.microsoft.com/office/drawing/2014/main" id="{0B3E4DC8-6609-497A-BCCC-6413A78B7F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86121" y="1519286"/>
            <a:ext cx="10221494" cy="3885796"/>
          </a:xfrm>
          <a:solidFill>
            <a:schemeClr val="bg2"/>
          </a:solidFill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50000"/>
              </a:spcBef>
              <a:buSzPct val="85000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Freight for sample shipments</a:t>
            </a:r>
          </a:p>
          <a:p>
            <a:pPr marL="342900" indent="-342900">
              <a:spcBef>
                <a:spcPct val="50000"/>
              </a:spcBef>
              <a:buSzPct val="85000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Foreign-compliant packaging &amp; labeling</a:t>
            </a:r>
          </a:p>
          <a:p>
            <a:pPr marL="342900" indent="-342900">
              <a:spcBef>
                <a:spcPct val="50000"/>
              </a:spcBef>
              <a:buSzPct val="85000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International tradeshows </a:t>
            </a:r>
          </a:p>
          <a:p>
            <a:pPr marL="342900" indent="-342900">
              <a:spcBef>
                <a:spcPct val="50000"/>
              </a:spcBef>
              <a:buSzPct val="85000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Travel for international trade shows/trade missions</a:t>
            </a:r>
          </a:p>
          <a:p>
            <a:pPr marL="342900" indent="-342900">
              <a:spcBef>
                <a:spcPct val="50000"/>
              </a:spcBef>
              <a:buSzPct val="85000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Certain U.S. trade shows</a:t>
            </a:r>
          </a:p>
          <a:p>
            <a:pPr marL="342900" indent="-342900" eaLnBrk="1" hangingPunct="1">
              <a:spcBef>
                <a:spcPct val="50000"/>
              </a:spcBef>
              <a:buSzPct val="85000"/>
              <a:buFont typeface="Arial" pitchFamily="34" charset="0"/>
              <a:buChar char="•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Websites and social media</a:t>
            </a:r>
          </a:p>
          <a:p>
            <a:pPr marL="342900" indent="-342900" eaLnBrk="1" hangingPunct="1">
              <a:spcBef>
                <a:spcPct val="50000"/>
              </a:spcBef>
              <a:buSzPct val="85000"/>
              <a:buFont typeface="Arial" pitchFamily="34" charset="0"/>
              <a:buChar char="•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Digital/printed marketing collateral</a:t>
            </a:r>
          </a:p>
          <a:p>
            <a:pPr marL="342900" indent="-342900">
              <a:spcBef>
                <a:spcPct val="50000"/>
              </a:spcBef>
              <a:buSzPct val="85000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Advertisements</a:t>
            </a:r>
          </a:p>
          <a:p>
            <a:pPr marL="342900" indent="-342900" eaLnBrk="1" hangingPunct="1">
              <a:spcBef>
                <a:spcPct val="50000"/>
              </a:spcBef>
              <a:buSzPct val="85000"/>
              <a:buFont typeface="Arial" pitchFamily="34" charset="0"/>
              <a:buChar char="•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Public relations and seminars</a:t>
            </a:r>
          </a:p>
          <a:p>
            <a:pPr marL="342900" indent="-342900" eaLnBrk="1" hangingPunct="1">
              <a:spcBef>
                <a:spcPct val="50000"/>
              </a:spcBef>
              <a:buSzPct val="85000"/>
              <a:buFont typeface="Arial" pitchFamily="34" charset="0"/>
              <a:buChar char="•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In-store promotions and sampling</a:t>
            </a:r>
          </a:p>
          <a:p>
            <a:pPr marL="342900" indent="-342900">
              <a:spcBef>
                <a:spcPct val="50000"/>
              </a:spcBef>
              <a:buSzPct val="85000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Food service promotions</a:t>
            </a:r>
          </a:p>
          <a:p>
            <a:pPr marL="342900" indent="-342900" eaLnBrk="1" hangingPunct="1">
              <a:spcBef>
                <a:spcPct val="50000"/>
              </a:spcBef>
              <a:buSzPct val="85000"/>
              <a:buFont typeface="Arial" pitchFamily="34" charset="0"/>
              <a:buChar char="•"/>
              <a:defRPr/>
            </a:pPr>
            <a:r>
              <a:rPr lang="en-US" sz="2400">
                <a:latin typeface="+mj-lt"/>
                <a:ea typeface="ＭＳ Ｐゴシック" pitchFamily="34" charset="-128"/>
              </a:rPr>
              <a:t>Marketing expenses incurred by importer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EC645C-AF5C-42B2-8572-B1A3851D1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5" y="458910"/>
            <a:ext cx="10515600" cy="668862"/>
          </a:xfrm>
        </p:spPr>
        <p:txBody>
          <a:bodyPr>
            <a:noAutofit/>
          </a:bodyPr>
          <a:lstStyle/>
          <a:p>
            <a:r>
              <a:rPr lang="en-US"/>
              <a:t>What are Eligible Expenses?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1C54A-87F3-4B9E-88C3-4B3FFB486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WCMA Export Expansion Workshop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612ED-A899-41D1-A794-AEDD1643D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623" y="4732059"/>
            <a:ext cx="16891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030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Food Export">
      <a:dk1>
        <a:srgbClr val="336195"/>
      </a:dk1>
      <a:lt1>
        <a:srgbClr val="FFFFFF"/>
      </a:lt1>
      <a:dk2>
        <a:srgbClr val="19385F"/>
      </a:dk2>
      <a:lt2>
        <a:srgbClr val="E7E6E6"/>
      </a:lt2>
      <a:accent1>
        <a:srgbClr val="B3221B"/>
      </a:accent1>
      <a:accent2>
        <a:srgbClr val="F68922"/>
      </a:accent2>
      <a:accent3>
        <a:srgbClr val="FFDD00"/>
      </a:accent3>
      <a:accent4>
        <a:srgbClr val="595959"/>
      </a:accent4>
      <a:accent5>
        <a:srgbClr val="2F99CC"/>
      </a:accent5>
      <a:accent6>
        <a:srgbClr val="70AD47"/>
      </a:accent6>
      <a:hlink>
        <a:srgbClr val="B3221B"/>
      </a:hlink>
      <a:folHlink>
        <a:srgbClr val="652C9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958766F7C3845B889F5AA2A69C65C" ma:contentTypeVersion="2" ma:contentTypeDescription="Create a new document." ma:contentTypeScope="" ma:versionID="00492ab643cdc7ddbd50861c288cdb9c">
  <xsd:schema xmlns:xsd="http://www.w3.org/2001/XMLSchema" xmlns:xs="http://www.w3.org/2001/XMLSchema" xmlns:p="http://schemas.microsoft.com/office/2006/metadata/properties" xmlns:ns2="3d7aaf5c-69d0-4cee-b89e-48073688994e" targetNamespace="http://schemas.microsoft.com/office/2006/metadata/properties" ma:root="true" ma:fieldsID="dd50019293f512ebda841019eb1a2259" ns2:_="">
    <xsd:import namespace="3d7aaf5c-69d0-4cee-b89e-4807368899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aaf5c-69d0-4cee-b89e-480736889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9AAA34-9177-4036-9BCB-2504CBF986DF}">
  <ds:schemaRefs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917b1d3-2f64-4b0f-aebd-58316fc31f56"/>
    <ds:schemaRef ds:uri="f95ee255-b93b-4b5b-8894-49ddf4ab1c2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591FC28-AB59-4547-9C9F-FD67D813B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9B34F1-C190-4EB7-B5E1-766FFEEC88A8}"/>
</file>

<file path=docProps/app.xml><?xml version="1.0" encoding="utf-8"?>
<Properties xmlns="http://schemas.openxmlformats.org/officeDocument/2006/extended-properties" xmlns:vt="http://schemas.openxmlformats.org/officeDocument/2006/docPropsVTypes">
  <TotalTime>8426</TotalTime>
  <Words>481</Words>
  <Application>Microsoft Office PowerPoint</Application>
  <PresentationFormat>Widescreen</PresentationFormat>
  <Paragraphs>91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Office Theme</vt:lpstr>
      <vt:lpstr>PowerPoint Presentation</vt:lpstr>
      <vt:lpstr>Who is Food Export?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Eligible Expenses?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Rebekah Sweeney</cp:lastModifiedBy>
  <cp:revision>39</cp:revision>
  <dcterms:created xsi:type="dcterms:W3CDTF">2020-11-24T15:27:27Z</dcterms:created>
  <dcterms:modified xsi:type="dcterms:W3CDTF">2022-11-07T20:36:09Z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0x0101007B2958766F7C3845B889F5AA2A69C65C</vt:lpwstr>
  </property>
</Properties>
</file>