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2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2" r:id="rId2"/>
    <p:sldId id="491" r:id="rId3"/>
    <p:sldId id="601" r:id="rId4"/>
    <p:sldId id="602" r:id="rId5"/>
    <p:sldId id="562" r:id="rId6"/>
    <p:sldId id="499" r:id="rId7"/>
    <p:sldId id="379" r:id="rId8"/>
    <p:sldId id="480" r:id="rId9"/>
    <p:sldId id="560" r:id="rId10"/>
    <p:sldId id="468" r:id="rId11"/>
    <p:sldId id="517" r:id="rId12"/>
    <p:sldId id="518" r:id="rId13"/>
    <p:sldId id="502" r:id="rId14"/>
    <p:sldId id="603" r:id="rId15"/>
    <p:sldId id="284" r:id="rId1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327"/>
  </p:normalViewPr>
  <p:slideViewPr>
    <p:cSldViewPr snapToGrid="0" snapToObjects="1">
      <p:cViewPr varScale="1">
        <p:scale>
          <a:sx n="110" d="100"/>
          <a:sy n="110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08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0308CC-B03A-4008-AE95-E75E67CD7D4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648AE46-E1C4-4ADF-9F9A-A84EA54B4558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Tracy Hanke </a:t>
          </a:r>
          <a:r>
            <a:rPr lang="en-US" sz="1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Administrative Director</a:t>
          </a:r>
        </a:p>
      </dgm:t>
    </dgm:pt>
    <dgm:pt modelId="{A1910723-D3B0-4F50-AA28-9D590505C77D}" type="sibTrans" cxnId="{EDEFB67C-253F-4FAA-AE85-D31C9633FFCB}">
      <dgm:prSet/>
      <dgm:spPr/>
      <dgm:t>
        <a:bodyPr/>
        <a:lstStyle/>
        <a:p>
          <a:endParaRPr lang="en-US"/>
        </a:p>
      </dgm:t>
    </dgm:pt>
    <dgm:pt modelId="{837428D7-5F7F-4449-94CE-FF2F546A065D}" type="parTrans" cxnId="{EDEFB67C-253F-4FAA-AE85-D31C9633FFCB}">
      <dgm:prSet/>
      <dgm:spPr/>
      <dgm:t>
        <a:bodyPr/>
        <a:lstStyle/>
        <a:p>
          <a:endParaRPr lang="en-US"/>
        </a:p>
      </dgm:t>
    </dgm:pt>
    <dgm:pt modelId="{B025CBCF-5A00-4490-9D35-46D8D591CA64}" type="pres">
      <dgm:prSet presAssocID="{BA0308CC-B03A-4008-AE95-E75E67CD7D4F}" presName="Name0" presStyleCnt="0">
        <dgm:presLayoutVars>
          <dgm:chMax val="7"/>
          <dgm:chPref val="7"/>
          <dgm:dir/>
        </dgm:presLayoutVars>
      </dgm:prSet>
      <dgm:spPr/>
    </dgm:pt>
    <dgm:pt modelId="{7BEB590A-7A9B-4C3A-86AF-164032534704}" type="pres">
      <dgm:prSet presAssocID="{BA0308CC-B03A-4008-AE95-E75E67CD7D4F}" presName="Name1" presStyleCnt="0"/>
      <dgm:spPr/>
    </dgm:pt>
    <dgm:pt modelId="{31C4C4C6-F6CB-485B-A10B-41BFFAB66408}" type="pres">
      <dgm:prSet presAssocID="{A1910723-D3B0-4F50-AA28-9D590505C77D}" presName="picture_1" presStyleCnt="0"/>
      <dgm:spPr/>
    </dgm:pt>
    <dgm:pt modelId="{509F3A37-7079-4A11-855E-D3D5E555F0FA}" type="pres">
      <dgm:prSet presAssocID="{A1910723-D3B0-4F50-AA28-9D590505C77D}" presName="pictureRepeatNode" presStyleLbl="alignImgPlace1" presStyleIdx="0" presStyleCnt="1"/>
      <dgm:spPr/>
    </dgm:pt>
    <dgm:pt modelId="{71823764-7AC3-422F-BFDB-614DEDADA6FD}" type="pres">
      <dgm:prSet presAssocID="{4648AE46-E1C4-4ADF-9F9A-A84EA54B4558}" presName="text_1" presStyleLbl="node1" presStyleIdx="0" presStyleCnt="0" custFlipHor="1" custScaleX="214903" custScaleY="158037" custLinFactY="100000" custLinFactNeighborX="-14377" custLinFactNeighborY="131714">
        <dgm:presLayoutVars>
          <dgm:bulletEnabled val="1"/>
        </dgm:presLayoutVars>
      </dgm:prSet>
      <dgm:spPr/>
    </dgm:pt>
  </dgm:ptLst>
  <dgm:cxnLst>
    <dgm:cxn modelId="{EDEFB67C-253F-4FAA-AE85-D31C9633FFCB}" srcId="{BA0308CC-B03A-4008-AE95-E75E67CD7D4F}" destId="{4648AE46-E1C4-4ADF-9F9A-A84EA54B4558}" srcOrd="0" destOrd="0" parTransId="{837428D7-5F7F-4449-94CE-FF2F546A065D}" sibTransId="{A1910723-D3B0-4F50-AA28-9D590505C77D}"/>
    <dgm:cxn modelId="{19AEA087-9993-4F4D-BF29-3EC4385A2B8E}" type="presOf" srcId="{A1910723-D3B0-4F50-AA28-9D590505C77D}" destId="{509F3A37-7079-4A11-855E-D3D5E555F0FA}" srcOrd="0" destOrd="0" presId="urn:microsoft.com/office/officeart/2008/layout/CircularPictureCallout"/>
    <dgm:cxn modelId="{E0BB7AB7-5F0A-40CF-AB7E-C922C518DD70}" type="presOf" srcId="{4648AE46-E1C4-4ADF-9F9A-A84EA54B4558}" destId="{71823764-7AC3-422F-BFDB-614DEDADA6FD}" srcOrd="0" destOrd="0" presId="urn:microsoft.com/office/officeart/2008/layout/CircularPictureCallout"/>
    <dgm:cxn modelId="{208428F9-9FA6-4BB3-AF26-FAA40BE5CC2C}" type="presOf" srcId="{BA0308CC-B03A-4008-AE95-E75E67CD7D4F}" destId="{B025CBCF-5A00-4490-9D35-46D8D591CA64}" srcOrd="0" destOrd="0" presId="urn:microsoft.com/office/officeart/2008/layout/CircularPictureCallout"/>
    <dgm:cxn modelId="{41C441A4-DBA2-44E2-BCDC-9847D39030E1}" type="presParOf" srcId="{B025CBCF-5A00-4490-9D35-46D8D591CA64}" destId="{7BEB590A-7A9B-4C3A-86AF-164032534704}" srcOrd="0" destOrd="0" presId="urn:microsoft.com/office/officeart/2008/layout/CircularPictureCallout"/>
    <dgm:cxn modelId="{634CB678-E123-4230-8290-583EAF45A026}" type="presParOf" srcId="{7BEB590A-7A9B-4C3A-86AF-164032534704}" destId="{31C4C4C6-F6CB-485B-A10B-41BFFAB66408}" srcOrd="0" destOrd="0" presId="urn:microsoft.com/office/officeart/2008/layout/CircularPictureCallout"/>
    <dgm:cxn modelId="{EE393D96-F627-4BEB-9E9C-52CF53A8E583}" type="presParOf" srcId="{31C4C4C6-F6CB-485B-A10B-41BFFAB66408}" destId="{509F3A37-7079-4A11-855E-D3D5E555F0FA}" srcOrd="0" destOrd="0" presId="urn:microsoft.com/office/officeart/2008/layout/CircularPictureCallout"/>
    <dgm:cxn modelId="{3A103084-4B97-4B05-B3F7-D66F0EF7F427}" type="presParOf" srcId="{7BEB590A-7A9B-4C3A-86AF-164032534704}" destId="{71823764-7AC3-422F-BFDB-614DEDADA6F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166327-E3BC-4711-A0A4-2AF95F4834B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9AC9C30-4600-46AA-8895-AD88A0F23CC4}">
      <dgm:prSet phldrT="[Text]" custT="1"/>
      <dgm:spPr/>
      <dgm:t>
        <a:bodyPr/>
        <a:lstStyle/>
        <a:p>
          <a:r>
            <a:rPr 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Andrea Miller</a:t>
          </a:r>
        </a:p>
        <a:p>
          <a:r>
            <a:rPr lang="en-US" sz="1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Sr. Management Team</a:t>
          </a:r>
        </a:p>
      </dgm:t>
    </dgm:pt>
    <dgm:pt modelId="{C882F4FB-F6C2-4039-9D69-815F714DE568}" type="sibTrans" cxnId="{C3715EC1-8475-4D69-B353-94A0E6B685BF}">
      <dgm:prSet/>
      <dgm:spPr/>
      <dgm:t>
        <a:bodyPr/>
        <a:lstStyle/>
        <a:p>
          <a:endParaRPr lang="en-US"/>
        </a:p>
      </dgm:t>
    </dgm:pt>
    <dgm:pt modelId="{3FE8CAC8-B35F-4247-96BD-89B98B53D800}" type="parTrans" cxnId="{C3715EC1-8475-4D69-B353-94A0E6B685BF}">
      <dgm:prSet/>
      <dgm:spPr/>
      <dgm:t>
        <a:bodyPr/>
        <a:lstStyle/>
        <a:p>
          <a:endParaRPr lang="en-US"/>
        </a:p>
      </dgm:t>
    </dgm:pt>
    <dgm:pt modelId="{2B054CB2-E2A4-4218-9A2F-BA08B033DF75}" type="pres">
      <dgm:prSet presAssocID="{D9166327-E3BC-4711-A0A4-2AF95F4834BE}" presName="Name0" presStyleCnt="0">
        <dgm:presLayoutVars>
          <dgm:chMax val="7"/>
          <dgm:chPref val="7"/>
          <dgm:dir/>
        </dgm:presLayoutVars>
      </dgm:prSet>
      <dgm:spPr/>
    </dgm:pt>
    <dgm:pt modelId="{DC1AC6FE-2330-4317-A774-55A427ED767D}" type="pres">
      <dgm:prSet presAssocID="{D9166327-E3BC-4711-A0A4-2AF95F4834BE}" presName="Name1" presStyleCnt="0"/>
      <dgm:spPr/>
    </dgm:pt>
    <dgm:pt modelId="{9D522529-2167-4375-A4DF-5B9E886973E9}" type="pres">
      <dgm:prSet presAssocID="{C882F4FB-F6C2-4039-9D69-815F714DE568}" presName="picture_1" presStyleCnt="0"/>
      <dgm:spPr/>
    </dgm:pt>
    <dgm:pt modelId="{42C7F7FC-9E4E-455F-8CAD-C1BAC79EF216}" type="pres">
      <dgm:prSet presAssocID="{C882F4FB-F6C2-4039-9D69-815F714DE568}" presName="pictureRepeatNode" presStyleLbl="alignImgPlace1" presStyleIdx="0" presStyleCnt="1"/>
      <dgm:spPr/>
    </dgm:pt>
    <dgm:pt modelId="{5827835C-A561-4956-9852-D95F1CFE8132}" type="pres">
      <dgm:prSet presAssocID="{B9AC9C30-4600-46AA-8895-AD88A0F23CC4}" presName="text_1" presStyleLbl="node1" presStyleIdx="0" presStyleCnt="0" custScaleX="202961" custLinFactY="96720" custLinFactNeighborX="-6402" custLinFactNeighborY="100000">
        <dgm:presLayoutVars>
          <dgm:bulletEnabled val="1"/>
        </dgm:presLayoutVars>
      </dgm:prSet>
      <dgm:spPr/>
    </dgm:pt>
  </dgm:ptLst>
  <dgm:cxnLst>
    <dgm:cxn modelId="{8BB45C80-8F3A-448B-96F5-130B0B8C5BCC}" type="presOf" srcId="{D9166327-E3BC-4711-A0A4-2AF95F4834BE}" destId="{2B054CB2-E2A4-4218-9A2F-BA08B033DF75}" srcOrd="0" destOrd="0" presId="urn:microsoft.com/office/officeart/2008/layout/CircularPictureCallout"/>
    <dgm:cxn modelId="{0A8FB498-72A0-4B3A-B3E6-38502711F3E7}" type="presOf" srcId="{B9AC9C30-4600-46AA-8895-AD88A0F23CC4}" destId="{5827835C-A561-4956-9852-D95F1CFE8132}" srcOrd="0" destOrd="0" presId="urn:microsoft.com/office/officeart/2008/layout/CircularPictureCallout"/>
    <dgm:cxn modelId="{C3715EC1-8475-4D69-B353-94A0E6B685BF}" srcId="{D9166327-E3BC-4711-A0A4-2AF95F4834BE}" destId="{B9AC9C30-4600-46AA-8895-AD88A0F23CC4}" srcOrd="0" destOrd="0" parTransId="{3FE8CAC8-B35F-4247-96BD-89B98B53D800}" sibTransId="{C882F4FB-F6C2-4039-9D69-815F714DE568}"/>
    <dgm:cxn modelId="{19CE70CE-242F-4120-99EB-E18ED974691D}" type="presOf" srcId="{C882F4FB-F6C2-4039-9D69-815F714DE568}" destId="{42C7F7FC-9E4E-455F-8CAD-C1BAC79EF216}" srcOrd="0" destOrd="0" presId="urn:microsoft.com/office/officeart/2008/layout/CircularPictureCallout"/>
    <dgm:cxn modelId="{2D62C692-29F6-4089-AC50-5A54AF43285E}" type="presParOf" srcId="{2B054CB2-E2A4-4218-9A2F-BA08B033DF75}" destId="{DC1AC6FE-2330-4317-A774-55A427ED767D}" srcOrd="0" destOrd="0" presId="urn:microsoft.com/office/officeart/2008/layout/CircularPictureCallout"/>
    <dgm:cxn modelId="{D7CADCBE-3236-48F4-B7CE-22CDA0263033}" type="presParOf" srcId="{DC1AC6FE-2330-4317-A774-55A427ED767D}" destId="{9D522529-2167-4375-A4DF-5B9E886973E9}" srcOrd="0" destOrd="0" presId="urn:microsoft.com/office/officeart/2008/layout/CircularPictureCallout"/>
    <dgm:cxn modelId="{8A0F3D73-81D2-43BC-ACEC-FC1A8540024F}" type="presParOf" srcId="{9D522529-2167-4375-A4DF-5B9E886973E9}" destId="{42C7F7FC-9E4E-455F-8CAD-C1BAC79EF216}" srcOrd="0" destOrd="0" presId="urn:microsoft.com/office/officeart/2008/layout/CircularPictureCallout"/>
    <dgm:cxn modelId="{E73A31C6-47E7-4A8D-82E2-F129DE768ED8}" type="presParOf" srcId="{DC1AC6FE-2330-4317-A774-55A427ED767D}" destId="{5827835C-A561-4956-9852-D95F1CFE813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55C999-5C7D-4B65-814B-D51C948DBBF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18708E-5E94-4C1F-B044-4C70AAD9FE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Scientific Depth</a:t>
          </a:r>
        </a:p>
      </dgm:t>
    </dgm:pt>
    <dgm:pt modelId="{1DB7A7C7-F395-45E4-886C-B66C4C822671}" type="parTrans" cxnId="{0ABA1224-C9F8-4A15-A5E3-D1FF9FFA6B22}">
      <dgm:prSet/>
      <dgm:spPr/>
      <dgm:t>
        <a:bodyPr/>
        <a:lstStyle/>
        <a:p>
          <a:endParaRPr lang="en-US" sz="2400" b="1"/>
        </a:p>
      </dgm:t>
    </dgm:pt>
    <dgm:pt modelId="{1D6E06F4-E178-495B-8BC2-F1AC2C369062}" type="sibTrans" cxnId="{0ABA1224-C9F8-4A15-A5E3-D1FF9FFA6B22}">
      <dgm:prSet/>
      <dgm:spPr/>
      <dgm:t>
        <a:bodyPr/>
        <a:lstStyle/>
        <a:p>
          <a:endParaRPr lang="en-US" sz="2400" b="1"/>
        </a:p>
      </dgm:t>
    </dgm:pt>
    <dgm:pt modelId="{8C062D65-8863-4D2A-830E-27F29B3219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/>
            <a:t>Practical Expertise</a:t>
          </a:r>
          <a:endParaRPr lang="en-US" sz="2400" b="1" dirty="0"/>
        </a:p>
      </dgm:t>
    </dgm:pt>
    <dgm:pt modelId="{2DC414DF-12C7-4BC9-AB30-2E9B3DED44F3}" type="parTrans" cxnId="{0E14675C-B760-4F44-9FC4-EBF7D7DECBA4}">
      <dgm:prSet/>
      <dgm:spPr/>
      <dgm:t>
        <a:bodyPr/>
        <a:lstStyle/>
        <a:p>
          <a:endParaRPr lang="en-US" sz="2400" b="1"/>
        </a:p>
      </dgm:t>
    </dgm:pt>
    <dgm:pt modelId="{508682BC-03AE-4906-BB20-D04C3DC19C1B}" type="sibTrans" cxnId="{0E14675C-B760-4F44-9FC4-EBF7D7DECBA4}">
      <dgm:prSet/>
      <dgm:spPr/>
      <dgm:t>
        <a:bodyPr/>
        <a:lstStyle/>
        <a:p>
          <a:endParaRPr lang="en-US" sz="2400" b="1"/>
        </a:p>
      </dgm:t>
    </dgm:pt>
    <dgm:pt modelId="{BF26878E-B4AD-40FA-9D6A-2C874C4963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/>
            <a:t>Pilot Plant Capabilities</a:t>
          </a:r>
        </a:p>
      </dgm:t>
    </dgm:pt>
    <dgm:pt modelId="{CCB44F52-BBF3-44F9-80C6-EBC6B7CE5298}" type="parTrans" cxnId="{76E38C5E-7FEE-4295-A339-143C299105C4}">
      <dgm:prSet/>
      <dgm:spPr/>
      <dgm:t>
        <a:bodyPr/>
        <a:lstStyle/>
        <a:p>
          <a:endParaRPr lang="en-US" sz="2400" b="1"/>
        </a:p>
      </dgm:t>
    </dgm:pt>
    <dgm:pt modelId="{CE616FFF-299D-4DAA-986D-F0A628D77B87}" type="sibTrans" cxnId="{76E38C5E-7FEE-4295-A339-143C299105C4}">
      <dgm:prSet/>
      <dgm:spPr/>
      <dgm:t>
        <a:bodyPr/>
        <a:lstStyle/>
        <a:p>
          <a:endParaRPr lang="en-US" sz="2400" b="1"/>
        </a:p>
      </dgm:t>
    </dgm:pt>
    <dgm:pt modelId="{05718103-2873-4CBF-8529-B06A9323B8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/>
            <a:t>Analytical &amp; Sensory Support</a:t>
          </a:r>
        </a:p>
      </dgm:t>
    </dgm:pt>
    <dgm:pt modelId="{7D45D821-618A-40F6-87AD-5480E017CCAA}" type="parTrans" cxnId="{A3DAA9D6-DC27-4603-8401-C1D40C0571F8}">
      <dgm:prSet/>
      <dgm:spPr/>
      <dgm:t>
        <a:bodyPr/>
        <a:lstStyle/>
        <a:p>
          <a:endParaRPr lang="en-US" sz="2400" b="1"/>
        </a:p>
      </dgm:t>
    </dgm:pt>
    <dgm:pt modelId="{30CBFC64-D5DC-4589-B202-F9EB11CE25AE}" type="sibTrans" cxnId="{A3DAA9D6-DC27-4603-8401-C1D40C0571F8}">
      <dgm:prSet/>
      <dgm:spPr/>
      <dgm:t>
        <a:bodyPr/>
        <a:lstStyle/>
        <a:p>
          <a:endParaRPr lang="en-US" sz="2400" b="1"/>
        </a:p>
      </dgm:t>
    </dgm:pt>
    <dgm:pt modelId="{FC38CAC9-8EA2-412C-86AE-B8A0B9C37C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dirty="0"/>
            <a:t>Grant Opportunities</a:t>
          </a:r>
        </a:p>
      </dgm:t>
    </dgm:pt>
    <dgm:pt modelId="{CF16636C-0907-470A-91DB-6C1DC25C1BDE}" type="parTrans" cxnId="{4761DDFB-F05A-43C8-B6F9-84E2CF853BE5}">
      <dgm:prSet/>
      <dgm:spPr/>
      <dgm:t>
        <a:bodyPr/>
        <a:lstStyle/>
        <a:p>
          <a:endParaRPr lang="en-US" sz="2400" b="1"/>
        </a:p>
      </dgm:t>
    </dgm:pt>
    <dgm:pt modelId="{9E1EEF28-6F98-46E5-B787-93A7C5480CC6}" type="sibTrans" cxnId="{4761DDFB-F05A-43C8-B6F9-84E2CF853BE5}">
      <dgm:prSet/>
      <dgm:spPr/>
      <dgm:t>
        <a:bodyPr/>
        <a:lstStyle/>
        <a:p>
          <a:endParaRPr lang="en-US" sz="2400" b="1"/>
        </a:p>
      </dgm:t>
    </dgm:pt>
    <dgm:pt modelId="{70A6F945-9890-48D9-B5CA-19CF4C5B85AF}" type="pres">
      <dgm:prSet presAssocID="{8D55C999-5C7D-4B65-814B-D51C948DBBF2}" presName="root" presStyleCnt="0">
        <dgm:presLayoutVars>
          <dgm:dir/>
          <dgm:resizeHandles val="exact"/>
        </dgm:presLayoutVars>
      </dgm:prSet>
      <dgm:spPr/>
    </dgm:pt>
    <dgm:pt modelId="{B8562E25-B0A1-416C-AB80-FD7B4CEFFF00}" type="pres">
      <dgm:prSet presAssocID="{5F18708E-5E94-4C1F-B044-4C70AAD9FE14}" presName="compNode" presStyleCnt="0"/>
      <dgm:spPr/>
    </dgm:pt>
    <dgm:pt modelId="{AD23C0EA-4D29-4CEB-921F-C880910C5848}" type="pres">
      <dgm:prSet presAssocID="{5F18708E-5E94-4C1F-B044-4C70AAD9FE14}" presName="bgRect" presStyleLbl="bgShp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DFB1BE7C-331D-4435-88A0-FA56AC32AC41}" type="pres">
      <dgm:prSet presAssocID="{5F18708E-5E94-4C1F-B044-4C70AAD9FE1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768ECF3D-C567-4E93-B667-B191F12BB7AC}" type="pres">
      <dgm:prSet presAssocID="{5F18708E-5E94-4C1F-B044-4C70AAD9FE14}" presName="spaceRect" presStyleCnt="0"/>
      <dgm:spPr/>
    </dgm:pt>
    <dgm:pt modelId="{607F0136-2299-48BA-AD45-73416BB1082D}" type="pres">
      <dgm:prSet presAssocID="{5F18708E-5E94-4C1F-B044-4C70AAD9FE14}" presName="parTx" presStyleLbl="revTx" presStyleIdx="0" presStyleCnt="5">
        <dgm:presLayoutVars>
          <dgm:chMax val="0"/>
          <dgm:chPref val="0"/>
        </dgm:presLayoutVars>
      </dgm:prSet>
      <dgm:spPr/>
    </dgm:pt>
    <dgm:pt modelId="{86458FC7-DD44-45CD-8E8A-3F1B4B697E5C}" type="pres">
      <dgm:prSet presAssocID="{1D6E06F4-E178-495B-8BC2-F1AC2C369062}" presName="sibTrans" presStyleCnt="0"/>
      <dgm:spPr/>
    </dgm:pt>
    <dgm:pt modelId="{2EA3AA62-2D23-4BB3-BB41-B9AFC9151C1A}" type="pres">
      <dgm:prSet presAssocID="{8C062D65-8863-4D2A-830E-27F29B321973}" presName="compNode" presStyleCnt="0"/>
      <dgm:spPr/>
    </dgm:pt>
    <dgm:pt modelId="{10DF925D-1D6B-49FD-AAF9-298D20690276}" type="pres">
      <dgm:prSet presAssocID="{8C062D65-8863-4D2A-830E-27F29B321973}" presName="bgRect" presStyleLbl="bgShp" presStyleIdx="1" presStyleCnt="5"/>
      <dgm:spPr>
        <a:solidFill>
          <a:schemeClr val="accent1">
            <a:lumMod val="20000"/>
            <a:lumOff val="80000"/>
          </a:schemeClr>
        </a:solidFill>
      </dgm:spPr>
    </dgm:pt>
    <dgm:pt modelId="{1AB31604-A066-447D-8456-A13A2EC23AF9}" type="pres">
      <dgm:prSet presAssocID="{8C062D65-8863-4D2A-830E-27F29B32197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ED72E2BE-F6C8-48F5-A329-D0193BAEC050}" type="pres">
      <dgm:prSet presAssocID="{8C062D65-8863-4D2A-830E-27F29B321973}" presName="spaceRect" presStyleCnt="0"/>
      <dgm:spPr/>
    </dgm:pt>
    <dgm:pt modelId="{7A72F68F-81AD-4C78-9FB8-1CA8D1D79E20}" type="pres">
      <dgm:prSet presAssocID="{8C062D65-8863-4D2A-830E-27F29B321973}" presName="parTx" presStyleLbl="revTx" presStyleIdx="1" presStyleCnt="5">
        <dgm:presLayoutVars>
          <dgm:chMax val="0"/>
          <dgm:chPref val="0"/>
        </dgm:presLayoutVars>
      </dgm:prSet>
      <dgm:spPr/>
    </dgm:pt>
    <dgm:pt modelId="{AC7C8C26-6278-467B-948A-31A4C986F683}" type="pres">
      <dgm:prSet presAssocID="{508682BC-03AE-4906-BB20-D04C3DC19C1B}" presName="sibTrans" presStyleCnt="0"/>
      <dgm:spPr/>
    </dgm:pt>
    <dgm:pt modelId="{7C7E31E0-43D4-423A-8EE5-1A3ED790DB26}" type="pres">
      <dgm:prSet presAssocID="{BF26878E-B4AD-40FA-9D6A-2C874C4963C6}" presName="compNode" presStyleCnt="0"/>
      <dgm:spPr/>
    </dgm:pt>
    <dgm:pt modelId="{95DF4E2A-092A-4FEB-B405-F6C09579FDA1}" type="pres">
      <dgm:prSet presAssocID="{BF26878E-B4AD-40FA-9D6A-2C874C4963C6}" presName="bgRect" presStyleLbl="bgShp" presStyleIdx="2" presStyleCnt="5"/>
      <dgm:spPr>
        <a:solidFill>
          <a:schemeClr val="accent1">
            <a:lumMod val="20000"/>
            <a:lumOff val="80000"/>
          </a:schemeClr>
        </a:solidFill>
      </dgm:spPr>
    </dgm:pt>
    <dgm:pt modelId="{C890AAD8-8B21-4269-9FD7-E9192629E2EF}" type="pres">
      <dgm:prSet presAssocID="{BF26878E-B4AD-40FA-9D6A-2C874C4963C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7EB71FA5-DA89-4F12-B9CD-C8AB44B1AF92}" type="pres">
      <dgm:prSet presAssocID="{BF26878E-B4AD-40FA-9D6A-2C874C4963C6}" presName="spaceRect" presStyleCnt="0"/>
      <dgm:spPr/>
    </dgm:pt>
    <dgm:pt modelId="{FE3D5482-6F6C-4D6E-AE9B-1098AF6F807C}" type="pres">
      <dgm:prSet presAssocID="{BF26878E-B4AD-40FA-9D6A-2C874C4963C6}" presName="parTx" presStyleLbl="revTx" presStyleIdx="2" presStyleCnt="5">
        <dgm:presLayoutVars>
          <dgm:chMax val="0"/>
          <dgm:chPref val="0"/>
        </dgm:presLayoutVars>
      </dgm:prSet>
      <dgm:spPr/>
    </dgm:pt>
    <dgm:pt modelId="{85EDAAE8-1A7A-4025-B415-D598A8B9062A}" type="pres">
      <dgm:prSet presAssocID="{CE616FFF-299D-4DAA-986D-F0A628D77B87}" presName="sibTrans" presStyleCnt="0"/>
      <dgm:spPr/>
    </dgm:pt>
    <dgm:pt modelId="{F3323B5C-8639-4C21-9CE3-5141F21D16DF}" type="pres">
      <dgm:prSet presAssocID="{05718103-2873-4CBF-8529-B06A9323B861}" presName="compNode" presStyleCnt="0"/>
      <dgm:spPr/>
    </dgm:pt>
    <dgm:pt modelId="{BF5DC139-B9EF-4807-B13C-7E8FFC73AE2C}" type="pres">
      <dgm:prSet presAssocID="{05718103-2873-4CBF-8529-B06A9323B861}" presName="bgRect" presStyleLbl="bgShp" presStyleIdx="3" presStyleCnt="5"/>
      <dgm:spPr>
        <a:solidFill>
          <a:schemeClr val="accent1">
            <a:lumMod val="20000"/>
            <a:lumOff val="80000"/>
          </a:schemeClr>
        </a:solidFill>
      </dgm:spPr>
    </dgm:pt>
    <dgm:pt modelId="{53499D65-6684-4A62-8550-962C8126E73B}" type="pres">
      <dgm:prSet presAssocID="{05718103-2873-4CBF-8529-B06A9323B86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B8912BBD-A98E-4A82-B2EE-F7303556290B}" type="pres">
      <dgm:prSet presAssocID="{05718103-2873-4CBF-8529-B06A9323B861}" presName="spaceRect" presStyleCnt="0"/>
      <dgm:spPr/>
    </dgm:pt>
    <dgm:pt modelId="{71BD03F3-9E37-4BE8-B78C-A75B4E3582F6}" type="pres">
      <dgm:prSet presAssocID="{05718103-2873-4CBF-8529-B06A9323B861}" presName="parTx" presStyleLbl="revTx" presStyleIdx="3" presStyleCnt="5">
        <dgm:presLayoutVars>
          <dgm:chMax val="0"/>
          <dgm:chPref val="0"/>
        </dgm:presLayoutVars>
      </dgm:prSet>
      <dgm:spPr/>
    </dgm:pt>
    <dgm:pt modelId="{BA9F9480-B2CB-4DC2-AC8D-B6A7030E82AC}" type="pres">
      <dgm:prSet presAssocID="{30CBFC64-D5DC-4589-B202-F9EB11CE25AE}" presName="sibTrans" presStyleCnt="0"/>
      <dgm:spPr/>
    </dgm:pt>
    <dgm:pt modelId="{437F1715-5117-47C1-993A-89113176A8D8}" type="pres">
      <dgm:prSet presAssocID="{FC38CAC9-8EA2-412C-86AE-B8A0B9C37C74}" presName="compNode" presStyleCnt="0"/>
      <dgm:spPr/>
    </dgm:pt>
    <dgm:pt modelId="{C1F6184A-C6D5-4478-B2BF-ABDD969EED89}" type="pres">
      <dgm:prSet presAssocID="{FC38CAC9-8EA2-412C-86AE-B8A0B9C37C74}" presName="bgRect" presStyleLbl="bgShp" presStyleIdx="4" presStyleCnt="5"/>
      <dgm:spPr>
        <a:solidFill>
          <a:schemeClr val="accent1">
            <a:lumMod val="20000"/>
            <a:lumOff val="80000"/>
          </a:schemeClr>
        </a:solidFill>
      </dgm:spPr>
    </dgm:pt>
    <dgm:pt modelId="{EE584A78-2A48-4EC1-B90F-FD0A927B18EB}" type="pres">
      <dgm:prSet presAssocID="{FC38CAC9-8EA2-412C-86AE-B8A0B9C37C74}" presName="iconRect" presStyleLbl="node1" presStyleIdx="4" presStyleCnt="5" custLinFactNeighborX="3569" custLinFactNeighborY="12154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C8246938-F9D8-4488-A2AC-5297065E7DF8}" type="pres">
      <dgm:prSet presAssocID="{FC38CAC9-8EA2-412C-86AE-B8A0B9C37C74}" presName="spaceRect" presStyleCnt="0"/>
      <dgm:spPr/>
    </dgm:pt>
    <dgm:pt modelId="{F128BD22-9A9F-43EE-A835-48A56E9D07D5}" type="pres">
      <dgm:prSet presAssocID="{FC38CAC9-8EA2-412C-86AE-B8A0B9C37C7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ABA1224-C9F8-4A15-A5E3-D1FF9FFA6B22}" srcId="{8D55C999-5C7D-4B65-814B-D51C948DBBF2}" destId="{5F18708E-5E94-4C1F-B044-4C70AAD9FE14}" srcOrd="0" destOrd="0" parTransId="{1DB7A7C7-F395-45E4-886C-B66C4C822671}" sibTransId="{1D6E06F4-E178-495B-8BC2-F1AC2C369062}"/>
    <dgm:cxn modelId="{293EC533-E99C-4256-AE1D-46B722C29154}" type="presOf" srcId="{8D55C999-5C7D-4B65-814B-D51C948DBBF2}" destId="{70A6F945-9890-48D9-B5CA-19CF4C5B85AF}" srcOrd="0" destOrd="0" presId="urn:microsoft.com/office/officeart/2018/2/layout/IconVerticalSolidList"/>
    <dgm:cxn modelId="{0E14675C-B760-4F44-9FC4-EBF7D7DECBA4}" srcId="{8D55C999-5C7D-4B65-814B-D51C948DBBF2}" destId="{8C062D65-8863-4D2A-830E-27F29B321973}" srcOrd="1" destOrd="0" parTransId="{2DC414DF-12C7-4BC9-AB30-2E9B3DED44F3}" sibTransId="{508682BC-03AE-4906-BB20-D04C3DC19C1B}"/>
    <dgm:cxn modelId="{76E38C5E-7FEE-4295-A339-143C299105C4}" srcId="{8D55C999-5C7D-4B65-814B-D51C948DBBF2}" destId="{BF26878E-B4AD-40FA-9D6A-2C874C4963C6}" srcOrd="2" destOrd="0" parTransId="{CCB44F52-BBF3-44F9-80C6-EBC6B7CE5298}" sibTransId="{CE616FFF-299D-4DAA-986D-F0A628D77B87}"/>
    <dgm:cxn modelId="{A54A6887-F399-4EC7-B619-11067DE3965A}" type="presOf" srcId="{8C062D65-8863-4D2A-830E-27F29B321973}" destId="{7A72F68F-81AD-4C78-9FB8-1CA8D1D79E20}" srcOrd="0" destOrd="0" presId="urn:microsoft.com/office/officeart/2018/2/layout/IconVerticalSolidList"/>
    <dgm:cxn modelId="{DF6C829B-A0C6-47D1-9916-CB27F579B29D}" type="presOf" srcId="{BF26878E-B4AD-40FA-9D6A-2C874C4963C6}" destId="{FE3D5482-6F6C-4D6E-AE9B-1098AF6F807C}" srcOrd="0" destOrd="0" presId="urn:microsoft.com/office/officeart/2018/2/layout/IconVerticalSolidList"/>
    <dgm:cxn modelId="{35A9509E-5CD9-4036-94BC-678F7238E653}" type="presOf" srcId="{05718103-2873-4CBF-8529-B06A9323B861}" destId="{71BD03F3-9E37-4BE8-B78C-A75B4E3582F6}" srcOrd="0" destOrd="0" presId="urn:microsoft.com/office/officeart/2018/2/layout/IconVerticalSolidList"/>
    <dgm:cxn modelId="{45FFACB4-2DC1-4D67-888A-66A6AD1FD99E}" type="presOf" srcId="{FC38CAC9-8EA2-412C-86AE-B8A0B9C37C74}" destId="{F128BD22-9A9F-43EE-A835-48A56E9D07D5}" srcOrd="0" destOrd="0" presId="urn:microsoft.com/office/officeart/2018/2/layout/IconVerticalSolidList"/>
    <dgm:cxn modelId="{A3DAA9D6-DC27-4603-8401-C1D40C0571F8}" srcId="{8D55C999-5C7D-4B65-814B-D51C948DBBF2}" destId="{05718103-2873-4CBF-8529-B06A9323B861}" srcOrd="3" destOrd="0" parTransId="{7D45D821-618A-40F6-87AD-5480E017CCAA}" sibTransId="{30CBFC64-D5DC-4589-B202-F9EB11CE25AE}"/>
    <dgm:cxn modelId="{4761DDFB-F05A-43C8-B6F9-84E2CF853BE5}" srcId="{8D55C999-5C7D-4B65-814B-D51C948DBBF2}" destId="{FC38CAC9-8EA2-412C-86AE-B8A0B9C37C74}" srcOrd="4" destOrd="0" parTransId="{CF16636C-0907-470A-91DB-6C1DC25C1BDE}" sibTransId="{9E1EEF28-6F98-46E5-B787-93A7C5480CC6}"/>
    <dgm:cxn modelId="{6A958DFF-8CC2-4CA2-A8A1-5C4C91FBBD31}" type="presOf" srcId="{5F18708E-5E94-4C1F-B044-4C70AAD9FE14}" destId="{607F0136-2299-48BA-AD45-73416BB1082D}" srcOrd="0" destOrd="0" presId="urn:microsoft.com/office/officeart/2018/2/layout/IconVerticalSolidList"/>
    <dgm:cxn modelId="{FF0A4AB0-3227-4CCD-9737-9174D93FECEA}" type="presParOf" srcId="{70A6F945-9890-48D9-B5CA-19CF4C5B85AF}" destId="{B8562E25-B0A1-416C-AB80-FD7B4CEFFF00}" srcOrd="0" destOrd="0" presId="urn:microsoft.com/office/officeart/2018/2/layout/IconVerticalSolidList"/>
    <dgm:cxn modelId="{EA83018A-993F-4C5F-93F3-BC9ACFBF06E7}" type="presParOf" srcId="{B8562E25-B0A1-416C-AB80-FD7B4CEFFF00}" destId="{AD23C0EA-4D29-4CEB-921F-C880910C5848}" srcOrd="0" destOrd="0" presId="urn:microsoft.com/office/officeart/2018/2/layout/IconVerticalSolidList"/>
    <dgm:cxn modelId="{6F622D9B-4915-4DE0-8592-2762EF1BB8FF}" type="presParOf" srcId="{B8562E25-B0A1-416C-AB80-FD7B4CEFFF00}" destId="{DFB1BE7C-331D-4435-88A0-FA56AC32AC41}" srcOrd="1" destOrd="0" presId="urn:microsoft.com/office/officeart/2018/2/layout/IconVerticalSolidList"/>
    <dgm:cxn modelId="{C4C864A0-25B4-4FA2-9378-D138E17DC617}" type="presParOf" srcId="{B8562E25-B0A1-416C-AB80-FD7B4CEFFF00}" destId="{768ECF3D-C567-4E93-B667-B191F12BB7AC}" srcOrd="2" destOrd="0" presId="urn:microsoft.com/office/officeart/2018/2/layout/IconVerticalSolidList"/>
    <dgm:cxn modelId="{1A41AA9C-A17E-4C01-94DB-2EEF67BF1864}" type="presParOf" srcId="{B8562E25-B0A1-416C-AB80-FD7B4CEFFF00}" destId="{607F0136-2299-48BA-AD45-73416BB1082D}" srcOrd="3" destOrd="0" presId="urn:microsoft.com/office/officeart/2018/2/layout/IconVerticalSolidList"/>
    <dgm:cxn modelId="{6BBF28BE-B69A-4392-A79A-0040C384FA6C}" type="presParOf" srcId="{70A6F945-9890-48D9-B5CA-19CF4C5B85AF}" destId="{86458FC7-DD44-45CD-8E8A-3F1B4B697E5C}" srcOrd="1" destOrd="0" presId="urn:microsoft.com/office/officeart/2018/2/layout/IconVerticalSolidList"/>
    <dgm:cxn modelId="{01F5ED9E-B380-42D8-B988-9976D52D5208}" type="presParOf" srcId="{70A6F945-9890-48D9-B5CA-19CF4C5B85AF}" destId="{2EA3AA62-2D23-4BB3-BB41-B9AFC9151C1A}" srcOrd="2" destOrd="0" presId="urn:microsoft.com/office/officeart/2018/2/layout/IconVerticalSolidList"/>
    <dgm:cxn modelId="{237EF2FA-0BB3-4F53-8D39-8D48D072CAFE}" type="presParOf" srcId="{2EA3AA62-2D23-4BB3-BB41-B9AFC9151C1A}" destId="{10DF925D-1D6B-49FD-AAF9-298D20690276}" srcOrd="0" destOrd="0" presId="urn:microsoft.com/office/officeart/2018/2/layout/IconVerticalSolidList"/>
    <dgm:cxn modelId="{3FD2308F-CBC7-4409-A985-7CA70DE6A669}" type="presParOf" srcId="{2EA3AA62-2D23-4BB3-BB41-B9AFC9151C1A}" destId="{1AB31604-A066-447D-8456-A13A2EC23AF9}" srcOrd="1" destOrd="0" presId="urn:microsoft.com/office/officeart/2018/2/layout/IconVerticalSolidList"/>
    <dgm:cxn modelId="{E9E26079-0334-4D51-8E52-5BF253C59D03}" type="presParOf" srcId="{2EA3AA62-2D23-4BB3-BB41-B9AFC9151C1A}" destId="{ED72E2BE-F6C8-48F5-A329-D0193BAEC050}" srcOrd="2" destOrd="0" presId="urn:microsoft.com/office/officeart/2018/2/layout/IconVerticalSolidList"/>
    <dgm:cxn modelId="{6F6F7EEB-5AA7-4A25-BD7B-A88DABC28A86}" type="presParOf" srcId="{2EA3AA62-2D23-4BB3-BB41-B9AFC9151C1A}" destId="{7A72F68F-81AD-4C78-9FB8-1CA8D1D79E20}" srcOrd="3" destOrd="0" presId="urn:microsoft.com/office/officeart/2018/2/layout/IconVerticalSolidList"/>
    <dgm:cxn modelId="{02520856-3FE5-4F3B-9A95-7D2BAC34379A}" type="presParOf" srcId="{70A6F945-9890-48D9-B5CA-19CF4C5B85AF}" destId="{AC7C8C26-6278-467B-948A-31A4C986F683}" srcOrd="3" destOrd="0" presId="urn:microsoft.com/office/officeart/2018/2/layout/IconVerticalSolidList"/>
    <dgm:cxn modelId="{EDF07C0F-7087-4DF6-9D3A-37BC92CC4C70}" type="presParOf" srcId="{70A6F945-9890-48D9-B5CA-19CF4C5B85AF}" destId="{7C7E31E0-43D4-423A-8EE5-1A3ED790DB26}" srcOrd="4" destOrd="0" presId="urn:microsoft.com/office/officeart/2018/2/layout/IconVerticalSolidList"/>
    <dgm:cxn modelId="{141B71EB-422F-461B-9C2F-D493A809B819}" type="presParOf" srcId="{7C7E31E0-43D4-423A-8EE5-1A3ED790DB26}" destId="{95DF4E2A-092A-4FEB-B405-F6C09579FDA1}" srcOrd="0" destOrd="0" presId="urn:microsoft.com/office/officeart/2018/2/layout/IconVerticalSolidList"/>
    <dgm:cxn modelId="{04EDF963-DCEC-4105-92FC-23D6C446C694}" type="presParOf" srcId="{7C7E31E0-43D4-423A-8EE5-1A3ED790DB26}" destId="{C890AAD8-8B21-4269-9FD7-E9192629E2EF}" srcOrd="1" destOrd="0" presId="urn:microsoft.com/office/officeart/2018/2/layout/IconVerticalSolidList"/>
    <dgm:cxn modelId="{9D1AE9F6-3BA0-4F46-9B69-5D539AFC3C2E}" type="presParOf" srcId="{7C7E31E0-43D4-423A-8EE5-1A3ED790DB26}" destId="{7EB71FA5-DA89-4F12-B9CD-C8AB44B1AF92}" srcOrd="2" destOrd="0" presId="urn:microsoft.com/office/officeart/2018/2/layout/IconVerticalSolidList"/>
    <dgm:cxn modelId="{97F72612-5703-402C-ADDE-1DE68017F341}" type="presParOf" srcId="{7C7E31E0-43D4-423A-8EE5-1A3ED790DB26}" destId="{FE3D5482-6F6C-4D6E-AE9B-1098AF6F807C}" srcOrd="3" destOrd="0" presId="urn:microsoft.com/office/officeart/2018/2/layout/IconVerticalSolidList"/>
    <dgm:cxn modelId="{2F75DDDF-EDAB-4E58-BA58-6C246611B569}" type="presParOf" srcId="{70A6F945-9890-48D9-B5CA-19CF4C5B85AF}" destId="{85EDAAE8-1A7A-4025-B415-D598A8B9062A}" srcOrd="5" destOrd="0" presId="urn:microsoft.com/office/officeart/2018/2/layout/IconVerticalSolidList"/>
    <dgm:cxn modelId="{EFCC263C-AFCC-46A8-A58C-C837F080B87A}" type="presParOf" srcId="{70A6F945-9890-48D9-B5CA-19CF4C5B85AF}" destId="{F3323B5C-8639-4C21-9CE3-5141F21D16DF}" srcOrd="6" destOrd="0" presId="urn:microsoft.com/office/officeart/2018/2/layout/IconVerticalSolidList"/>
    <dgm:cxn modelId="{56928761-1DB8-4223-8A09-CD3B96A9A2F8}" type="presParOf" srcId="{F3323B5C-8639-4C21-9CE3-5141F21D16DF}" destId="{BF5DC139-B9EF-4807-B13C-7E8FFC73AE2C}" srcOrd="0" destOrd="0" presId="urn:microsoft.com/office/officeart/2018/2/layout/IconVerticalSolidList"/>
    <dgm:cxn modelId="{E3F2B612-1D87-4CCC-960C-48AC85B89B98}" type="presParOf" srcId="{F3323B5C-8639-4C21-9CE3-5141F21D16DF}" destId="{53499D65-6684-4A62-8550-962C8126E73B}" srcOrd="1" destOrd="0" presId="urn:microsoft.com/office/officeart/2018/2/layout/IconVerticalSolidList"/>
    <dgm:cxn modelId="{E3EE1779-F1FC-42D2-A81C-A40221D0080A}" type="presParOf" srcId="{F3323B5C-8639-4C21-9CE3-5141F21D16DF}" destId="{B8912BBD-A98E-4A82-B2EE-F7303556290B}" srcOrd="2" destOrd="0" presId="urn:microsoft.com/office/officeart/2018/2/layout/IconVerticalSolidList"/>
    <dgm:cxn modelId="{29141B05-46BD-497F-9148-67CF4218B8F4}" type="presParOf" srcId="{F3323B5C-8639-4C21-9CE3-5141F21D16DF}" destId="{71BD03F3-9E37-4BE8-B78C-A75B4E3582F6}" srcOrd="3" destOrd="0" presId="urn:microsoft.com/office/officeart/2018/2/layout/IconVerticalSolidList"/>
    <dgm:cxn modelId="{D5B50E08-AC1B-47DF-8AF7-927048712B6C}" type="presParOf" srcId="{70A6F945-9890-48D9-B5CA-19CF4C5B85AF}" destId="{BA9F9480-B2CB-4DC2-AC8D-B6A7030E82AC}" srcOrd="7" destOrd="0" presId="urn:microsoft.com/office/officeart/2018/2/layout/IconVerticalSolidList"/>
    <dgm:cxn modelId="{22989372-E1ED-4A6B-9CA9-7E1D1F311FC7}" type="presParOf" srcId="{70A6F945-9890-48D9-B5CA-19CF4C5B85AF}" destId="{437F1715-5117-47C1-993A-89113176A8D8}" srcOrd="8" destOrd="0" presId="urn:microsoft.com/office/officeart/2018/2/layout/IconVerticalSolidList"/>
    <dgm:cxn modelId="{FBB4C9B4-EB3A-4C6C-B9D9-2BAF7823B2C4}" type="presParOf" srcId="{437F1715-5117-47C1-993A-89113176A8D8}" destId="{C1F6184A-C6D5-4478-B2BF-ABDD969EED89}" srcOrd="0" destOrd="0" presId="urn:microsoft.com/office/officeart/2018/2/layout/IconVerticalSolidList"/>
    <dgm:cxn modelId="{4C598F4D-3CDA-429F-8338-FEE97CF536E5}" type="presParOf" srcId="{437F1715-5117-47C1-993A-89113176A8D8}" destId="{EE584A78-2A48-4EC1-B90F-FD0A927B18EB}" srcOrd="1" destOrd="0" presId="urn:microsoft.com/office/officeart/2018/2/layout/IconVerticalSolidList"/>
    <dgm:cxn modelId="{B7F2DD25-C3CC-4283-A24E-291A4A587C11}" type="presParOf" srcId="{437F1715-5117-47C1-993A-89113176A8D8}" destId="{C8246938-F9D8-4488-A2AC-5297065E7DF8}" srcOrd="2" destOrd="0" presId="urn:microsoft.com/office/officeart/2018/2/layout/IconVerticalSolidList"/>
    <dgm:cxn modelId="{37275C1C-A8DF-4E6D-9D1A-CB6B996950C0}" type="presParOf" srcId="{437F1715-5117-47C1-993A-89113176A8D8}" destId="{F128BD22-9A9F-43EE-A835-48A56E9D07D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82D8C8-B9EC-4706-91A4-1D2B5EEB96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AC00BE-653E-4EA5-9083-27DDBCBF1112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ea typeface="+mn-ea"/>
            </a:rPr>
            <a:t>Research Projects</a:t>
          </a:r>
          <a:r>
            <a:rPr lang="en-US" dirty="0">
              <a:solidFill>
                <a:schemeClr val="bg1"/>
              </a:solidFill>
              <a:ea typeface="+mn-ea"/>
            </a:rPr>
            <a:t>:</a:t>
          </a:r>
          <a:endParaRPr lang="en-US" dirty="0">
            <a:solidFill>
              <a:schemeClr val="bg1"/>
            </a:solidFill>
          </a:endParaRPr>
        </a:p>
      </dgm:t>
    </dgm:pt>
    <dgm:pt modelId="{D300A023-C895-477E-96ED-FC5636AFB0F4}" type="parTrans" cxnId="{E63A5702-C83F-4C61-BCE8-C7EF0B0A3961}">
      <dgm:prSet/>
      <dgm:spPr/>
      <dgm:t>
        <a:bodyPr/>
        <a:lstStyle/>
        <a:p>
          <a:endParaRPr lang="en-US"/>
        </a:p>
      </dgm:t>
    </dgm:pt>
    <dgm:pt modelId="{D41B069D-5987-4FDA-8489-2EE014A81BD9}" type="sibTrans" cxnId="{E63A5702-C83F-4C61-BCE8-C7EF0B0A3961}">
      <dgm:prSet/>
      <dgm:spPr/>
      <dgm:t>
        <a:bodyPr/>
        <a:lstStyle/>
        <a:p>
          <a:endParaRPr lang="en-US"/>
        </a:p>
      </dgm:t>
    </dgm:pt>
    <dgm:pt modelId="{16411FEF-5BEF-4494-809A-9DFFD48EBA96}">
      <dgm:prSet/>
      <dgm:spPr/>
      <dgm:t>
        <a:bodyPr/>
        <a:lstStyle/>
        <a:p>
          <a:r>
            <a:rPr lang="en-US" dirty="0">
              <a:solidFill>
                <a:prstClr val="black"/>
              </a:solidFill>
              <a:ea typeface="+mn-ea"/>
            </a:rPr>
            <a:t>Industry or sponsored competitive projects </a:t>
          </a:r>
        </a:p>
      </dgm:t>
    </dgm:pt>
    <dgm:pt modelId="{595A5C53-049F-4B0E-9551-5F5683FD213F}" type="parTrans" cxnId="{8199B430-AF17-4965-A476-7A7BC8CD44C5}">
      <dgm:prSet/>
      <dgm:spPr/>
      <dgm:t>
        <a:bodyPr/>
        <a:lstStyle/>
        <a:p>
          <a:endParaRPr lang="en-US"/>
        </a:p>
      </dgm:t>
    </dgm:pt>
    <dgm:pt modelId="{B916BC1B-A3DE-4BF6-BDB7-9FD458E842C5}" type="sibTrans" cxnId="{8199B430-AF17-4965-A476-7A7BC8CD44C5}">
      <dgm:prSet/>
      <dgm:spPr/>
      <dgm:t>
        <a:bodyPr/>
        <a:lstStyle/>
        <a:p>
          <a:endParaRPr lang="en-US"/>
        </a:p>
      </dgm:t>
    </dgm:pt>
    <dgm:pt modelId="{590527BC-E722-408F-87A7-93604385367C}">
      <dgm:prSet/>
      <dgm:spPr/>
      <dgm:t>
        <a:bodyPr/>
        <a:lstStyle/>
        <a:p>
          <a:r>
            <a:rPr lang="en-US" dirty="0">
              <a:solidFill>
                <a:prstClr val="black"/>
              </a:solidFill>
              <a:ea typeface="+mn-ea"/>
            </a:rPr>
            <a:t>Basic studies often involving graduate students</a:t>
          </a:r>
        </a:p>
      </dgm:t>
    </dgm:pt>
    <dgm:pt modelId="{D94E6E69-A93C-4728-AC23-FFDA4FC339B3}" type="parTrans" cxnId="{A57882BB-0487-40FD-84B1-B4A6ACB0EA9A}">
      <dgm:prSet/>
      <dgm:spPr/>
      <dgm:t>
        <a:bodyPr/>
        <a:lstStyle/>
        <a:p>
          <a:endParaRPr lang="en-US"/>
        </a:p>
      </dgm:t>
    </dgm:pt>
    <dgm:pt modelId="{CD5BC85B-1E87-41EA-9AAE-6FE05BDE09A1}" type="sibTrans" cxnId="{A57882BB-0487-40FD-84B1-B4A6ACB0EA9A}">
      <dgm:prSet/>
      <dgm:spPr/>
      <dgm:t>
        <a:bodyPr/>
        <a:lstStyle/>
        <a:p>
          <a:endParaRPr lang="en-US"/>
        </a:p>
      </dgm:t>
    </dgm:pt>
    <dgm:pt modelId="{FE80EE4C-0DA1-4F62-B6E3-EA40B85BF7E9}">
      <dgm:prSet/>
      <dgm:spPr/>
      <dgm:t>
        <a:bodyPr/>
        <a:lstStyle/>
        <a:p>
          <a:r>
            <a:rPr lang="en-US">
              <a:solidFill>
                <a:prstClr val="black"/>
              </a:solidFill>
              <a:ea typeface="+mn-ea"/>
            </a:rPr>
            <a:t>Provide support to applied projects done by cheese applications group </a:t>
          </a:r>
          <a:endParaRPr lang="en-US" dirty="0">
            <a:solidFill>
              <a:prstClr val="black"/>
            </a:solidFill>
            <a:ea typeface="+mn-ea"/>
          </a:endParaRPr>
        </a:p>
      </dgm:t>
    </dgm:pt>
    <dgm:pt modelId="{D88525BB-35F7-4895-BF68-245058CDE9D8}" type="parTrans" cxnId="{A05DBB49-C1E8-4DFB-B5ED-BEDC04A3D3D6}">
      <dgm:prSet/>
      <dgm:spPr/>
      <dgm:t>
        <a:bodyPr/>
        <a:lstStyle/>
        <a:p>
          <a:endParaRPr lang="en-US"/>
        </a:p>
      </dgm:t>
    </dgm:pt>
    <dgm:pt modelId="{A9F6E473-BAB9-44DF-8DAC-76711357B8E4}" type="sibTrans" cxnId="{A05DBB49-C1E8-4DFB-B5ED-BEDC04A3D3D6}">
      <dgm:prSet/>
      <dgm:spPr/>
      <dgm:t>
        <a:bodyPr/>
        <a:lstStyle/>
        <a:p>
          <a:endParaRPr lang="en-US"/>
        </a:p>
      </dgm:t>
    </dgm:pt>
    <dgm:pt modelId="{D2C8CC21-0984-4642-ACEA-6912F06F1BFA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a typeface="+mn-ea"/>
            </a:rPr>
            <a:t>Facilities/Expertise</a:t>
          </a:r>
        </a:p>
      </dgm:t>
    </dgm:pt>
    <dgm:pt modelId="{22ABB45C-C3F7-4F75-ADAE-A25BFD1CC843}" type="parTrans" cxnId="{6E6908E9-EDC6-4657-9F33-9190D5A6FDDA}">
      <dgm:prSet/>
      <dgm:spPr/>
      <dgm:t>
        <a:bodyPr/>
        <a:lstStyle/>
        <a:p>
          <a:endParaRPr lang="en-US"/>
        </a:p>
      </dgm:t>
    </dgm:pt>
    <dgm:pt modelId="{3F78B7C1-A2C9-4333-91BC-AB035872564F}" type="sibTrans" cxnId="{6E6908E9-EDC6-4657-9F33-9190D5A6FDDA}">
      <dgm:prSet/>
      <dgm:spPr/>
      <dgm:t>
        <a:bodyPr/>
        <a:lstStyle/>
        <a:p>
          <a:endParaRPr lang="en-US"/>
        </a:p>
      </dgm:t>
    </dgm:pt>
    <dgm:pt modelId="{6F03990C-2ACB-4DBF-AEE6-1E5B937A8591}">
      <dgm:prSet/>
      <dgm:spPr/>
      <dgm:t>
        <a:bodyPr/>
        <a:lstStyle/>
        <a:p>
          <a:r>
            <a:rPr lang="en-US" dirty="0">
              <a:solidFill>
                <a:prstClr val="black"/>
              </a:solidFill>
              <a:ea typeface="+mn-ea"/>
            </a:rPr>
            <a:t>Provide expertise/resources for non-routine testing of dairy products, e.g. sensory, rheology, microstructure, protein profiles, etc.</a:t>
          </a:r>
        </a:p>
      </dgm:t>
    </dgm:pt>
    <dgm:pt modelId="{2B2FFF41-5F00-45FB-9523-01266EE7B896}" type="parTrans" cxnId="{9CFEAEB3-97F5-4F39-8615-E8CBA5CA6AE2}">
      <dgm:prSet/>
      <dgm:spPr/>
      <dgm:t>
        <a:bodyPr/>
        <a:lstStyle/>
        <a:p>
          <a:endParaRPr lang="en-US"/>
        </a:p>
      </dgm:t>
    </dgm:pt>
    <dgm:pt modelId="{B1AAD3C3-A676-403B-A1B2-6DA4781FBE5E}" type="sibTrans" cxnId="{9CFEAEB3-97F5-4F39-8615-E8CBA5CA6AE2}">
      <dgm:prSet/>
      <dgm:spPr/>
      <dgm:t>
        <a:bodyPr/>
        <a:lstStyle/>
        <a:p>
          <a:endParaRPr lang="en-US"/>
        </a:p>
      </dgm:t>
    </dgm:pt>
    <dgm:pt modelId="{ECEC6F4B-1BEA-427C-888B-DA0A5B48672A}">
      <dgm:prSet/>
      <dgm:spPr/>
      <dgm:t>
        <a:bodyPr/>
        <a:lstStyle/>
        <a:p>
          <a:r>
            <a:rPr lang="en-US">
              <a:solidFill>
                <a:prstClr val="black"/>
              </a:solidFill>
              <a:ea typeface="+mn-ea"/>
            </a:rPr>
            <a:t>Develop new techniques for the analysis/characterization of milk/</a:t>
          </a:r>
          <a:br>
            <a:rPr lang="en-US">
              <a:solidFill>
                <a:prstClr val="black"/>
              </a:solidFill>
              <a:ea typeface="+mn-ea"/>
            </a:rPr>
          </a:br>
          <a:r>
            <a:rPr lang="en-US">
              <a:solidFill>
                <a:prstClr val="black"/>
              </a:solidFill>
              <a:ea typeface="+mn-ea"/>
            </a:rPr>
            <a:t>dairy products</a:t>
          </a:r>
          <a:endParaRPr lang="en-US" dirty="0">
            <a:solidFill>
              <a:prstClr val="black"/>
            </a:solidFill>
            <a:ea typeface="+mn-ea"/>
          </a:endParaRPr>
        </a:p>
      </dgm:t>
    </dgm:pt>
    <dgm:pt modelId="{5D7C74D3-B4F3-4455-B318-5AADD1B25490}" type="parTrans" cxnId="{7ABE8EFB-A50A-428A-ADF0-4548EDA3BD10}">
      <dgm:prSet/>
      <dgm:spPr/>
      <dgm:t>
        <a:bodyPr/>
        <a:lstStyle/>
        <a:p>
          <a:endParaRPr lang="en-US"/>
        </a:p>
      </dgm:t>
    </dgm:pt>
    <dgm:pt modelId="{2E098742-B2DE-48B5-9E54-1833CC2B37E0}" type="sibTrans" cxnId="{7ABE8EFB-A50A-428A-ADF0-4548EDA3BD10}">
      <dgm:prSet/>
      <dgm:spPr/>
      <dgm:t>
        <a:bodyPr/>
        <a:lstStyle/>
        <a:p>
          <a:endParaRPr lang="en-US"/>
        </a:p>
      </dgm:t>
    </dgm:pt>
    <dgm:pt modelId="{749D1081-15F5-4BEF-85EC-2021531F06A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a typeface="+mn-ea"/>
            </a:rPr>
            <a:t>Technical outreach</a:t>
          </a:r>
        </a:p>
      </dgm:t>
    </dgm:pt>
    <dgm:pt modelId="{07A6C5BA-91CA-4B06-B1B4-71F005CFF6F8}" type="parTrans" cxnId="{2FF99B63-A30D-407C-BDDC-725ECF586687}">
      <dgm:prSet/>
      <dgm:spPr/>
      <dgm:t>
        <a:bodyPr/>
        <a:lstStyle/>
        <a:p>
          <a:endParaRPr lang="en-US"/>
        </a:p>
      </dgm:t>
    </dgm:pt>
    <dgm:pt modelId="{8244AFDE-1C78-4745-9141-9AD0F5404E26}" type="sibTrans" cxnId="{2FF99B63-A30D-407C-BDDC-725ECF586687}">
      <dgm:prSet/>
      <dgm:spPr/>
      <dgm:t>
        <a:bodyPr/>
        <a:lstStyle/>
        <a:p>
          <a:endParaRPr lang="en-US"/>
        </a:p>
      </dgm:t>
    </dgm:pt>
    <dgm:pt modelId="{D6CA63F8-5691-4CFD-B6E3-51B1A4DE5177}">
      <dgm:prSet/>
      <dgm:spPr/>
      <dgm:t>
        <a:bodyPr/>
        <a:lstStyle/>
        <a:p>
          <a:r>
            <a:rPr lang="en-US">
              <a:solidFill>
                <a:prstClr val="black"/>
              </a:solidFill>
              <a:ea typeface="+mn-ea"/>
            </a:rPr>
            <a:t>Teach technical short courses and workshops</a:t>
          </a:r>
          <a:endParaRPr lang="en-US" dirty="0">
            <a:solidFill>
              <a:prstClr val="black"/>
            </a:solidFill>
            <a:ea typeface="+mn-ea"/>
          </a:endParaRPr>
        </a:p>
      </dgm:t>
    </dgm:pt>
    <dgm:pt modelId="{AE19AF82-0C92-4676-AF0B-DA63FCEA5177}" type="parTrans" cxnId="{586F4763-1A91-40B2-950C-C94B9D5A4C62}">
      <dgm:prSet/>
      <dgm:spPr/>
      <dgm:t>
        <a:bodyPr/>
        <a:lstStyle/>
        <a:p>
          <a:endParaRPr lang="en-US"/>
        </a:p>
      </dgm:t>
    </dgm:pt>
    <dgm:pt modelId="{EAF1DFAB-625F-4C76-88A9-06389C23293D}" type="sibTrans" cxnId="{586F4763-1A91-40B2-950C-C94B9D5A4C62}">
      <dgm:prSet/>
      <dgm:spPr/>
      <dgm:t>
        <a:bodyPr/>
        <a:lstStyle/>
        <a:p>
          <a:endParaRPr lang="en-US"/>
        </a:p>
      </dgm:t>
    </dgm:pt>
    <dgm:pt modelId="{30DF9A78-F0A7-4EA3-B365-F7427DDCDC9A}" type="pres">
      <dgm:prSet presAssocID="{7F82D8C8-B9EC-4706-91A4-1D2B5EEB96ED}" presName="linear" presStyleCnt="0">
        <dgm:presLayoutVars>
          <dgm:animLvl val="lvl"/>
          <dgm:resizeHandles val="exact"/>
        </dgm:presLayoutVars>
      </dgm:prSet>
      <dgm:spPr/>
    </dgm:pt>
    <dgm:pt modelId="{BEDAA973-4592-4093-A29D-CC92C9123C11}" type="pres">
      <dgm:prSet presAssocID="{BCAC00BE-653E-4EA5-9083-27DDBCBF1112}" presName="parentText" presStyleLbl="node1" presStyleIdx="0" presStyleCnt="3" custLinFactNeighborY="678">
        <dgm:presLayoutVars>
          <dgm:chMax val="0"/>
          <dgm:bulletEnabled val="1"/>
        </dgm:presLayoutVars>
      </dgm:prSet>
      <dgm:spPr/>
    </dgm:pt>
    <dgm:pt modelId="{6DE5EAD1-14E0-4D5F-AA8F-E877D4A968D1}" type="pres">
      <dgm:prSet presAssocID="{BCAC00BE-653E-4EA5-9083-27DDBCBF1112}" presName="childText" presStyleLbl="revTx" presStyleIdx="0" presStyleCnt="3">
        <dgm:presLayoutVars>
          <dgm:bulletEnabled val="1"/>
        </dgm:presLayoutVars>
      </dgm:prSet>
      <dgm:spPr/>
    </dgm:pt>
    <dgm:pt modelId="{41265550-384D-45C1-8A76-4CF75CB6308B}" type="pres">
      <dgm:prSet presAssocID="{D2C8CC21-0984-4642-ACEA-6912F06F1BF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737802-A0A1-4891-8C49-DAE39422C06B}" type="pres">
      <dgm:prSet presAssocID="{D2C8CC21-0984-4642-ACEA-6912F06F1BFA}" presName="childText" presStyleLbl="revTx" presStyleIdx="1" presStyleCnt="3">
        <dgm:presLayoutVars>
          <dgm:bulletEnabled val="1"/>
        </dgm:presLayoutVars>
      </dgm:prSet>
      <dgm:spPr/>
    </dgm:pt>
    <dgm:pt modelId="{98F3DA97-1B3D-4CB7-88FF-416D53DFE7DA}" type="pres">
      <dgm:prSet presAssocID="{749D1081-15F5-4BEF-85EC-2021531F06A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6A9F29F-7D03-4357-A224-B87834078383}" type="pres">
      <dgm:prSet presAssocID="{749D1081-15F5-4BEF-85EC-2021531F06A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63A5702-C83F-4C61-BCE8-C7EF0B0A3961}" srcId="{7F82D8C8-B9EC-4706-91A4-1D2B5EEB96ED}" destId="{BCAC00BE-653E-4EA5-9083-27DDBCBF1112}" srcOrd="0" destOrd="0" parTransId="{D300A023-C895-477E-96ED-FC5636AFB0F4}" sibTransId="{D41B069D-5987-4FDA-8489-2EE014A81BD9}"/>
    <dgm:cxn modelId="{FBCEDF14-ED4C-4B6F-8F01-C56EFF33638F}" type="presOf" srcId="{D2C8CC21-0984-4642-ACEA-6912F06F1BFA}" destId="{41265550-384D-45C1-8A76-4CF75CB6308B}" srcOrd="0" destOrd="0" presId="urn:microsoft.com/office/officeart/2005/8/layout/vList2"/>
    <dgm:cxn modelId="{3EA77F16-BE35-4360-8B4D-717AEB67C726}" type="presOf" srcId="{749D1081-15F5-4BEF-85EC-2021531F06AD}" destId="{98F3DA97-1B3D-4CB7-88FF-416D53DFE7DA}" srcOrd="0" destOrd="0" presId="urn:microsoft.com/office/officeart/2005/8/layout/vList2"/>
    <dgm:cxn modelId="{84C1251C-4912-467F-979B-F052D29A74AE}" type="presOf" srcId="{590527BC-E722-408F-87A7-93604385367C}" destId="{6DE5EAD1-14E0-4D5F-AA8F-E877D4A968D1}" srcOrd="0" destOrd="1" presId="urn:microsoft.com/office/officeart/2005/8/layout/vList2"/>
    <dgm:cxn modelId="{8199B430-AF17-4965-A476-7A7BC8CD44C5}" srcId="{BCAC00BE-653E-4EA5-9083-27DDBCBF1112}" destId="{16411FEF-5BEF-4494-809A-9DFFD48EBA96}" srcOrd="0" destOrd="0" parTransId="{595A5C53-049F-4B0E-9551-5F5683FD213F}" sibTransId="{B916BC1B-A3DE-4BF6-BDB7-9FD458E842C5}"/>
    <dgm:cxn modelId="{EBC5A13E-4C32-49A7-A46E-723C25EDE95D}" type="presOf" srcId="{7F82D8C8-B9EC-4706-91A4-1D2B5EEB96ED}" destId="{30DF9A78-F0A7-4EA3-B365-F7427DDCDC9A}" srcOrd="0" destOrd="0" presId="urn:microsoft.com/office/officeart/2005/8/layout/vList2"/>
    <dgm:cxn modelId="{586F4763-1A91-40B2-950C-C94B9D5A4C62}" srcId="{749D1081-15F5-4BEF-85EC-2021531F06AD}" destId="{D6CA63F8-5691-4CFD-B6E3-51B1A4DE5177}" srcOrd="0" destOrd="0" parTransId="{AE19AF82-0C92-4676-AF0B-DA63FCEA5177}" sibTransId="{EAF1DFAB-625F-4C76-88A9-06389C23293D}"/>
    <dgm:cxn modelId="{2FF99B63-A30D-407C-BDDC-725ECF586687}" srcId="{7F82D8C8-B9EC-4706-91A4-1D2B5EEB96ED}" destId="{749D1081-15F5-4BEF-85EC-2021531F06AD}" srcOrd="2" destOrd="0" parTransId="{07A6C5BA-91CA-4B06-B1B4-71F005CFF6F8}" sibTransId="{8244AFDE-1C78-4745-9141-9AD0F5404E26}"/>
    <dgm:cxn modelId="{A05DBB49-C1E8-4DFB-B5ED-BEDC04A3D3D6}" srcId="{BCAC00BE-653E-4EA5-9083-27DDBCBF1112}" destId="{FE80EE4C-0DA1-4F62-B6E3-EA40B85BF7E9}" srcOrd="2" destOrd="0" parTransId="{D88525BB-35F7-4895-BF68-245058CDE9D8}" sibTransId="{A9F6E473-BAB9-44DF-8DAC-76711357B8E4}"/>
    <dgm:cxn modelId="{BD338A8E-23B5-4B80-A0FB-697BA6ADC18C}" type="presOf" srcId="{6F03990C-2ACB-4DBF-AEE6-1E5B937A8591}" destId="{7B737802-A0A1-4891-8C49-DAE39422C06B}" srcOrd="0" destOrd="0" presId="urn:microsoft.com/office/officeart/2005/8/layout/vList2"/>
    <dgm:cxn modelId="{C74E6694-0F46-4589-AD27-BED05A381CC7}" type="presOf" srcId="{16411FEF-5BEF-4494-809A-9DFFD48EBA96}" destId="{6DE5EAD1-14E0-4D5F-AA8F-E877D4A968D1}" srcOrd="0" destOrd="0" presId="urn:microsoft.com/office/officeart/2005/8/layout/vList2"/>
    <dgm:cxn modelId="{32F950AD-119B-4C72-9AC8-124B98B011FE}" type="presOf" srcId="{FE80EE4C-0DA1-4F62-B6E3-EA40B85BF7E9}" destId="{6DE5EAD1-14E0-4D5F-AA8F-E877D4A968D1}" srcOrd="0" destOrd="2" presId="urn:microsoft.com/office/officeart/2005/8/layout/vList2"/>
    <dgm:cxn modelId="{9CFEAEB3-97F5-4F39-8615-E8CBA5CA6AE2}" srcId="{D2C8CC21-0984-4642-ACEA-6912F06F1BFA}" destId="{6F03990C-2ACB-4DBF-AEE6-1E5B937A8591}" srcOrd="0" destOrd="0" parTransId="{2B2FFF41-5F00-45FB-9523-01266EE7B896}" sibTransId="{B1AAD3C3-A676-403B-A1B2-6DA4781FBE5E}"/>
    <dgm:cxn modelId="{A57882BB-0487-40FD-84B1-B4A6ACB0EA9A}" srcId="{BCAC00BE-653E-4EA5-9083-27DDBCBF1112}" destId="{590527BC-E722-408F-87A7-93604385367C}" srcOrd="1" destOrd="0" parTransId="{D94E6E69-A93C-4728-AC23-FFDA4FC339B3}" sibTransId="{CD5BC85B-1E87-41EA-9AAE-6FE05BDE09A1}"/>
    <dgm:cxn modelId="{2E48C1C2-3760-4D3C-AE40-F84900197AB8}" type="presOf" srcId="{BCAC00BE-653E-4EA5-9083-27DDBCBF1112}" destId="{BEDAA973-4592-4093-A29D-CC92C9123C11}" srcOrd="0" destOrd="0" presId="urn:microsoft.com/office/officeart/2005/8/layout/vList2"/>
    <dgm:cxn modelId="{F64929DB-E6DF-42FA-9B4C-321A04EDB8B1}" type="presOf" srcId="{D6CA63F8-5691-4CFD-B6E3-51B1A4DE5177}" destId="{76A9F29F-7D03-4357-A224-B87834078383}" srcOrd="0" destOrd="0" presId="urn:microsoft.com/office/officeart/2005/8/layout/vList2"/>
    <dgm:cxn modelId="{6E6908E9-EDC6-4657-9F33-9190D5A6FDDA}" srcId="{7F82D8C8-B9EC-4706-91A4-1D2B5EEB96ED}" destId="{D2C8CC21-0984-4642-ACEA-6912F06F1BFA}" srcOrd="1" destOrd="0" parTransId="{22ABB45C-C3F7-4F75-ADAE-A25BFD1CC843}" sibTransId="{3F78B7C1-A2C9-4333-91BC-AB035872564F}"/>
    <dgm:cxn modelId="{AB3EBAE9-337F-4022-ADAF-60843C86F1FC}" type="presOf" srcId="{ECEC6F4B-1BEA-427C-888B-DA0A5B48672A}" destId="{7B737802-A0A1-4891-8C49-DAE39422C06B}" srcOrd="0" destOrd="1" presId="urn:microsoft.com/office/officeart/2005/8/layout/vList2"/>
    <dgm:cxn modelId="{7ABE8EFB-A50A-428A-ADF0-4548EDA3BD10}" srcId="{D2C8CC21-0984-4642-ACEA-6912F06F1BFA}" destId="{ECEC6F4B-1BEA-427C-888B-DA0A5B48672A}" srcOrd="1" destOrd="0" parTransId="{5D7C74D3-B4F3-4455-B318-5AADD1B25490}" sibTransId="{2E098742-B2DE-48B5-9E54-1833CC2B37E0}"/>
    <dgm:cxn modelId="{B5DA545B-CCF2-4934-AA38-F344CF16002E}" type="presParOf" srcId="{30DF9A78-F0A7-4EA3-B365-F7427DDCDC9A}" destId="{BEDAA973-4592-4093-A29D-CC92C9123C11}" srcOrd="0" destOrd="0" presId="urn:microsoft.com/office/officeart/2005/8/layout/vList2"/>
    <dgm:cxn modelId="{1892328E-6CCF-4FCA-AFDD-17556783C155}" type="presParOf" srcId="{30DF9A78-F0A7-4EA3-B365-F7427DDCDC9A}" destId="{6DE5EAD1-14E0-4D5F-AA8F-E877D4A968D1}" srcOrd="1" destOrd="0" presId="urn:microsoft.com/office/officeart/2005/8/layout/vList2"/>
    <dgm:cxn modelId="{C33950CC-DF61-439E-82DA-0DDDF1E92BC6}" type="presParOf" srcId="{30DF9A78-F0A7-4EA3-B365-F7427DDCDC9A}" destId="{41265550-384D-45C1-8A76-4CF75CB6308B}" srcOrd="2" destOrd="0" presId="urn:microsoft.com/office/officeart/2005/8/layout/vList2"/>
    <dgm:cxn modelId="{23345834-ED3B-4B61-BF6F-EAD772FEB941}" type="presParOf" srcId="{30DF9A78-F0A7-4EA3-B365-F7427DDCDC9A}" destId="{7B737802-A0A1-4891-8C49-DAE39422C06B}" srcOrd="3" destOrd="0" presId="urn:microsoft.com/office/officeart/2005/8/layout/vList2"/>
    <dgm:cxn modelId="{656CEA04-A265-4DFE-BB59-03B275C960B8}" type="presParOf" srcId="{30DF9A78-F0A7-4EA3-B365-F7427DDCDC9A}" destId="{98F3DA97-1B3D-4CB7-88FF-416D53DFE7DA}" srcOrd="4" destOrd="0" presId="urn:microsoft.com/office/officeart/2005/8/layout/vList2"/>
    <dgm:cxn modelId="{A28D0DBC-56A5-419E-A5AE-6D86F68279D4}" type="presParOf" srcId="{30DF9A78-F0A7-4EA3-B365-F7427DDCDC9A}" destId="{76A9F29F-7D03-4357-A224-B8783407838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806A00-A711-44AE-91F6-4ED11E058F1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35B680-5EC6-49F9-8E4D-E86133CDDCF3}">
      <dgm:prSet phldrT="[Text]"/>
      <dgm:spPr/>
      <dgm:t>
        <a:bodyPr/>
        <a:lstStyle/>
        <a:p>
          <a:r>
            <a:rPr lang="en-US" dirty="0"/>
            <a:t>Natural (bloomy) rind – e.g., bandaged Cheddar (2)</a:t>
          </a:r>
        </a:p>
      </dgm:t>
    </dgm:pt>
    <dgm:pt modelId="{C9C50714-EBB1-4A21-885F-4A8123020239}" type="parTrans" cxnId="{2267CFC8-B6CF-4E44-8712-5F3D9474D82F}">
      <dgm:prSet/>
      <dgm:spPr/>
      <dgm:t>
        <a:bodyPr/>
        <a:lstStyle/>
        <a:p>
          <a:endParaRPr lang="en-US"/>
        </a:p>
      </dgm:t>
    </dgm:pt>
    <dgm:pt modelId="{B47C6B1D-E21B-4952-A0A5-B4F57ACDDDC1}" type="sibTrans" cxnId="{2267CFC8-B6CF-4E44-8712-5F3D9474D82F}">
      <dgm:prSet/>
      <dgm:spPr/>
      <dgm:t>
        <a:bodyPr/>
        <a:lstStyle/>
        <a:p>
          <a:endParaRPr lang="en-US"/>
        </a:p>
      </dgm:t>
    </dgm:pt>
    <dgm:pt modelId="{055A1DC0-06B8-4E52-87EC-47A219CC829F}">
      <dgm:prSet/>
      <dgm:spPr/>
      <dgm:t>
        <a:bodyPr/>
        <a:lstStyle/>
        <a:p>
          <a:r>
            <a:rPr lang="en-US"/>
            <a:t>Blue mold</a:t>
          </a:r>
          <a:endParaRPr lang="en-US" dirty="0"/>
        </a:p>
      </dgm:t>
    </dgm:pt>
    <dgm:pt modelId="{62F66DD5-EEE4-4624-9E51-80F8E0B8B88B}" type="parTrans" cxnId="{FE21305C-4211-4E7B-AE6F-1C00AECBD772}">
      <dgm:prSet/>
      <dgm:spPr/>
      <dgm:t>
        <a:bodyPr/>
        <a:lstStyle/>
        <a:p>
          <a:endParaRPr lang="en-US"/>
        </a:p>
      </dgm:t>
    </dgm:pt>
    <dgm:pt modelId="{76D11195-90F8-4C1E-AA35-6941302DC119}" type="sibTrans" cxnId="{FE21305C-4211-4E7B-AE6F-1C00AECBD772}">
      <dgm:prSet/>
      <dgm:spPr/>
      <dgm:t>
        <a:bodyPr/>
        <a:lstStyle/>
        <a:p>
          <a:endParaRPr lang="en-US"/>
        </a:p>
      </dgm:t>
    </dgm:pt>
    <dgm:pt modelId="{846A19CD-F151-4C45-9243-2A524BD6BD04}">
      <dgm:prSet/>
      <dgm:spPr/>
      <dgm:t>
        <a:bodyPr/>
        <a:lstStyle/>
        <a:p>
          <a:r>
            <a:rPr lang="en-US"/>
            <a:t>White mold</a:t>
          </a:r>
          <a:endParaRPr lang="en-US" dirty="0"/>
        </a:p>
      </dgm:t>
    </dgm:pt>
    <dgm:pt modelId="{5B4D59A5-87B2-4401-B65B-24880875A87E}" type="parTrans" cxnId="{4056635C-9E99-42C6-A472-AF34AB9FD0AF}">
      <dgm:prSet/>
      <dgm:spPr/>
      <dgm:t>
        <a:bodyPr/>
        <a:lstStyle/>
        <a:p>
          <a:endParaRPr lang="en-US"/>
        </a:p>
      </dgm:t>
    </dgm:pt>
    <dgm:pt modelId="{8DBE7971-533D-41F9-B8BC-C82F9396ABAA}" type="sibTrans" cxnId="{4056635C-9E99-42C6-A472-AF34AB9FD0AF}">
      <dgm:prSet/>
      <dgm:spPr/>
      <dgm:t>
        <a:bodyPr/>
        <a:lstStyle/>
        <a:p>
          <a:endParaRPr lang="en-US"/>
        </a:p>
      </dgm:t>
    </dgm:pt>
    <dgm:pt modelId="{22A58F85-154D-4138-B4AA-1A170C41A455}">
      <dgm:prSet/>
      <dgm:spPr/>
      <dgm:t>
        <a:bodyPr/>
        <a:lstStyle/>
        <a:p>
          <a:r>
            <a:rPr lang="en-US"/>
            <a:t>Smeared – e.g., Alp style (longer aging)</a:t>
          </a:r>
          <a:endParaRPr lang="en-US" dirty="0"/>
        </a:p>
      </dgm:t>
    </dgm:pt>
    <dgm:pt modelId="{F8F94EA6-5BBE-48FB-A7A0-D951012F4BB0}" type="parTrans" cxnId="{19F088B6-59A5-4253-B92D-D7C39D25DAF8}">
      <dgm:prSet/>
      <dgm:spPr/>
      <dgm:t>
        <a:bodyPr/>
        <a:lstStyle/>
        <a:p>
          <a:endParaRPr lang="en-US"/>
        </a:p>
      </dgm:t>
    </dgm:pt>
    <dgm:pt modelId="{58A82DCD-217B-4160-98F2-5E797715B89E}" type="sibTrans" cxnId="{19F088B6-59A5-4253-B92D-D7C39D25DAF8}">
      <dgm:prSet/>
      <dgm:spPr/>
      <dgm:t>
        <a:bodyPr/>
        <a:lstStyle/>
        <a:p>
          <a:endParaRPr lang="en-US"/>
        </a:p>
      </dgm:t>
    </dgm:pt>
    <dgm:pt modelId="{B83092EA-83C3-4EA0-8909-28BC1BFD91B5}">
      <dgm:prSet/>
      <dgm:spPr/>
      <dgm:t>
        <a:bodyPr/>
        <a:lstStyle/>
        <a:p>
          <a:r>
            <a:rPr lang="en-US"/>
            <a:t>Smeared – e.g., Limburger (shorter aging)  (2)</a:t>
          </a:r>
          <a:endParaRPr lang="en-US" dirty="0"/>
        </a:p>
      </dgm:t>
    </dgm:pt>
    <dgm:pt modelId="{4FBEA2D7-DD35-4EF2-B426-93F8A6BF257A}" type="parTrans" cxnId="{E0759BEE-A212-46CA-BF26-5328F3BF92D4}">
      <dgm:prSet/>
      <dgm:spPr/>
      <dgm:t>
        <a:bodyPr/>
        <a:lstStyle/>
        <a:p>
          <a:endParaRPr lang="en-US"/>
        </a:p>
      </dgm:t>
    </dgm:pt>
    <dgm:pt modelId="{861BFAAD-3F36-44A8-805E-8100B84F14F9}" type="sibTrans" cxnId="{E0759BEE-A212-46CA-BF26-5328F3BF92D4}">
      <dgm:prSet/>
      <dgm:spPr/>
      <dgm:t>
        <a:bodyPr/>
        <a:lstStyle/>
        <a:p>
          <a:endParaRPr lang="en-US"/>
        </a:p>
      </dgm:t>
    </dgm:pt>
    <dgm:pt modelId="{2FF4C622-CB55-4334-BD7E-2FBABEB7FECB}">
      <dgm:prSet/>
      <dgm:spPr/>
      <dgm:t>
        <a:bodyPr/>
        <a:lstStyle/>
        <a:p>
          <a:r>
            <a:rPr lang="en-US"/>
            <a:t>Aged rind cheese – e.g., Gouda</a:t>
          </a:r>
          <a:endParaRPr lang="en-US" dirty="0"/>
        </a:p>
      </dgm:t>
    </dgm:pt>
    <dgm:pt modelId="{CFE4E6B0-E09F-4D7C-B910-AF946FFFFA6B}" type="parTrans" cxnId="{80D628D0-AEFE-407E-8BB5-8ADE59F1128F}">
      <dgm:prSet/>
      <dgm:spPr/>
      <dgm:t>
        <a:bodyPr/>
        <a:lstStyle/>
        <a:p>
          <a:endParaRPr lang="en-US"/>
        </a:p>
      </dgm:t>
    </dgm:pt>
    <dgm:pt modelId="{256049AF-B60B-4C76-B08D-20EC49FD3586}" type="sibTrans" cxnId="{80D628D0-AEFE-407E-8BB5-8ADE59F1128F}">
      <dgm:prSet/>
      <dgm:spPr/>
      <dgm:t>
        <a:bodyPr/>
        <a:lstStyle/>
        <a:p>
          <a:endParaRPr lang="en-US"/>
        </a:p>
      </dgm:t>
    </dgm:pt>
    <dgm:pt modelId="{9857A41C-682B-4A26-A33B-22AF226BC6F6}">
      <dgm:prSet/>
      <dgm:spPr/>
      <dgm:t>
        <a:bodyPr/>
        <a:lstStyle/>
        <a:p>
          <a:r>
            <a:rPr lang="en-US"/>
            <a:t>Drying room – e.g., Romano</a:t>
          </a:r>
          <a:endParaRPr lang="en-US" dirty="0"/>
        </a:p>
      </dgm:t>
    </dgm:pt>
    <dgm:pt modelId="{9D60CEEB-7D44-43A5-AB80-9655574266D4}" type="parTrans" cxnId="{8C4DDD89-9EED-458E-9D33-F9E0F4516C46}">
      <dgm:prSet/>
      <dgm:spPr/>
      <dgm:t>
        <a:bodyPr/>
        <a:lstStyle/>
        <a:p>
          <a:endParaRPr lang="en-US"/>
        </a:p>
      </dgm:t>
    </dgm:pt>
    <dgm:pt modelId="{134D6C60-8E46-4390-B0E3-66451FEE4C37}" type="sibTrans" cxnId="{8C4DDD89-9EED-458E-9D33-F9E0F4516C46}">
      <dgm:prSet/>
      <dgm:spPr/>
      <dgm:t>
        <a:bodyPr/>
        <a:lstStyle/>
        <a:p>
          <a:endParaRPr lang="en-US"/>
        </a:p>
      </dgm:t>
    </dgm:pt>
    <dgm:pt modelId="{9A786CED-A190-4060-BDFE-E7294F7DA4CF}" type="pres">
      <dgm:prSet presAssocID="{05806A00-A711-44AE-91F6-4ED11E058F17}" presName="linear" presStyleCnt="0">
        <dgm:presLayoutVars>
          <dgm:animLvl val="lvl"/>
          <dgm:resizeHandles val="exact"/>
        </dgm:presLayoutVars>
      </dgm:prSet>
      <dgm:spPr/>
    </dgm:pt>
    <dgm:pt modelId="{0B5AAFB1-17F4-4DBF-83A6-AA593FBB3A7E}" type="pres">
      <dgm:prSet presAssocID="{CF35B680-5EC6-49F9-8E4D-E86133CDDCF3}" presName="parentText" presStyleLbl="node1" presStyleIdx="0" presStyleCnt="7" custLinFactNeighborX="-1875" custLinFactNeighborY="-22590">
        <dgm:presLayoutVars>
          <dgm:chMax val="0"/>
          <dgm:bulletEnabled val="1"/>
        </dgm:presLayoutVars>
      </dgm:prSet>
      <dgm:spPr/>
    </dgm:pt>
    <dgm:pt modelId="{EB3F563C-91CE-488F-96E2-5F527E7D4C59}" type="pres">
      <dgm:prSet presAssocID="{B47C6B1D-E21B-4952-A0A5-B4F57ACDDDC1}" presName="spacer" presStyleCnt="0"/>
      <dgm:spPr/>
    </dgm:pt>
    <dgm:pt modelId="{808141DA-F262-4C26-ACB2-AD929D6F2F74}" type="pres">
      <dgm:prSet presAssocID="{055A1DC0-06B8-4E52-87EC-47A219CC829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96EAC77-24C1-4F62-830A-4FAED5873C42}" type="pres">
      <dgm:prSet presAssocID="{76D11195-90F8-4C1E-AA35-6941302DC119}" presName="spacer" presStyleCnt="0"/>
      <dgm:spPr/>
    </dgm:pt>
    <dgm:pt modelId="{B0F50AA5-F928-48C7-B5F0-A7BC77AAF39E}" type="pres">
      <dgm:prSet presAssocID="{846A19CD-F151-4C45-9243-2A524BD6BD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3CE6BE5-B96A-42E4-B994-F86F62386E05}" type="pres">
      <dgm:prSet presAssocID="{8DBE7971-533D-41F9-B8BC-C82F9396ABAA}" presName="spacer" presStyleCnt="0"/>
      <dgm:spPr/>
    </dgm:pt>
    <dgm:pt modelId="{68CF4CEB-0E9B-4BBC-A1F2-8D1F1D1118F2}" type="pres">
      <dgm:prSet presAssocID="{22A58F85-154D-4138-B4AA-1A170C41A45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E374FA4-B3E8-4D36-A9B3-2CE70B43F465}" type="pres">
      <dgm:prSet presAssocID="{58A82DCD-217B-4160-98F2-5E797715B89E}" presName="spacer" presStyleCnt="0"/>
      <dgm:spPr/>
    </dgm:pt>
    <dgm:pt modelId="{24250C6D-1C49-4FF9-AB61-F6EA71F9E556}" type="pres">
      <dgm:prSet presAssocID="{B83092EA-83C3-4EA0-8909-28BC1BFD91B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688A1CB-C69B-4C4A-B474-462D9C21D736}" type="pres">
      <dgm:prSet presAssocID="{861BFAAD-3F36-44A8-805E-8100B84F14F9}" presName="spacer" presStyleCnt="0"/>
      <dgm:spPr/>
    </dgm:pt>
    <dgm:pt modelId="{C23B7462-1121-450F-AEB1-2BAA9079B74F}" type="pres">
      <dgm:prSet presAssocID="{2FF4C622-CB55-4334-BD7E-2FBABEB7FEC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D4479B8-25AA-4D7C-AFC2-B8559B5B42A7}" type="pres">
      <dgm:prSet presAssocID="{256049AF-B60B-4C76-B08D-20EC49FD3586}" presName="spacer" presStyleCnt="0"/>
      <dgm:spPr/>
    </dgm:pt>
    <dgm:pt modelId="{26DD9CAA-96AE-4996-B5ED-E85CE7CA192F}" type="pres">
      <dgm:prSet presAssocID="{9857A41C-682B-4A26-A33B-22AF226BC6F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7B56207-A90C-451D-8C03-DF4541224A6F}" type="presOf" srcId="{22A58F85-154D-4138-B4AA-1A170C41A455}" destId="{68CF4CEB-0E9B-4BBC-A1F2-8D1F1D1118F2}" srcOrd="0" destOrd="0" presId="urn:microsoft.com/office/officeart/2005/8/layout/vList2"/>
    <dgm:cxn modelId="{74215413-36E9-42E3-B95B-314DE90E0024}" type="presOf" srcId="{055A1DC0-06B8-4E52-87EC-47A219CC829F}" destId="{808141DA-F262-4C26-ACB2-AD929D6F2F74}" srcOrd="0" destOrd="0" presId="urn:microsoft.com/office/officeart/2005/8/layout/vList2"/>
    <dgm:cxn modelId="{FE21305C-4211-4E7B-AE6F-1C00AECBD772}" srcId="{05806A00-A711-44AE-91F6-4ED11E058F17}" destId="{055A1DC0-06B8-4E52-87EC-47A219CC829F}" srcOrd="1" destOrd="0" parTransId="{62F66DD5-EEE4-4624-9E51-80F8E0B8B88B}" sibTransId="{76D11195-90F8-4C1E-AA35-6941302DC119}"/>
    <dgm:cxn modelId="{4056635C-9E99-42C6-A472-AF34AB9FD0AF}" srcId="{05806A00-A711-44AE-91F6-4ED11E058F17}" destId="{846A19CD-F151-4C45-9243-2A524BD6BD04}" srcOrd="2" destOrd="0" parTransId="{5B4D59A5-87B2-4401-B65B-24880875A87E}" sibTransId="{8DBE7971-533D-41F9-B8BC-C82F9396ABAA}"/>
    <dgm:cxn modelId="{29532F64-2505-45B2-B2A8-9519B2F69081}" type="presOf" srcId="{9857A41C-682B-4A26-A33B-22AF226BC6F6}" destId="{26DD9CAA-96AE-4996-B5ED-E85CE7CA192F}" srcOrd="0" destOrd="0" presId="urn:microsoft.com/office/officeart/2005/8/layout/vList2"/>
    <dgm:cxn modelId="{76321189-520A-4519-9398-CA3389749433}" type="presOf" srcId="{B83092EA-83C3-4EA0-8909-28BC1BFD91B5}" destId="{24250C6D-1C49-4FF9-AB61-F6EA71F9E556}" srcOrd="0" destOrd="0" presId="urn:microsoft.com/office/officeart/2005/8/layout/vList2"/>
    <dgm:cxn modelId="{8C4DDD89-9EED-458E-9D33-F9E0F4516C46}" srcId="{05806A00-A711-44AE-91F6-4ED11E058F17}" destId="{9857A41C-682B-4A26-A33B-22AF226BC6F6}" srcOrd="6" destOrd="0" parTransId="{9D60CEEB-7D44-43A5-AB80-9655574266D4}" sibTransId="{134D6C60-8E46-4390-B0E3-66451FEE4C37}"/>
    <dgm:cxn modelId="{19F088B6-59A5-4253-B92D-D7C39D25DAF8}" srcId="{05806A00-A711-44AE-91F6-4ED11E058F17}" destId="{22A58F85-154D-4138-B4AA-1A170C41A455}" srcOrd="3" destOrd="0" parTransId="{F8F94EA6-5BBE-48FB-A7A0-D951012F4BB0}" sibTransId="{58A82DCD-217B-4160-98F2-5E797715B89E}"/>
    <dgm:cxn modelId="{D30F3BC6-9083-4913-BF5A-627D10C1AC7E}" type="presOf" srcId="{2FF4C622-CB55-4334-BD7E-2FBABEB7FECB}" destId="{C23B7462-1121-450F-AEB1-2BAA9079B74F}" srcOrd="0" destOrd="0" presId="urn:microsoft.com/office/officeart/2005/8/layout/vList2"/>
    <dgm:cxn modelId="{2267CFC8-B6CF-4E44-8712-5F3D9474D82F}" srcId="{05806A00-A711-44AE-91F6-4ED11E058F17}" destId="{CF35B680-5EC6-49F9-8E4D-E86133CDDCF3}" srcOrd="0" destOrd="0" parTransId="{C9C50714-EBB1-4A21-885F-4A8123020239}" sibTransId="{B47C6B1D-E21B-4952-A0A5-B4F57ACDDDC1}"/>
    <dgm:cxn modelId="{80D628D0-AEFE-407E-8BB5-8ADE59F1128F}" srcId="{05806A00-A711-44AE-91F6-4ED11E058F17}" destId="{2FF4C622-CB55-4334-BD7E-2FBABEB7FECB}" srcOrd="5" destOrd="0" parTransId="{CFE4E6B0-E09F-4D7C-B910-AF946FFFFA6B}" sibTransId="{256049AF-B60B-4C76-B08D-20EC49FD3586}"/>
    <dgm:cxn modelId="{FA7A32D3-A4E2-4B0A-BDD8-184972DCFD63}" type="presOf" srcId="{846A19CD-F151-4C45-9243-2A524BD6BD04}" destId="{B0F50AA5-F928-48C7-B5F0-A7BC77AAF39E}" srcOrd="0" destOrd="0" presId="urn:microsoft.com/office/officeart/2005/8/layout/vList2"/>
    <dgm:cxn modelId="{CEB050E9-2C95-4349-803B-B1194DABE414}" type="presOf" srcId="{CF35B680-5EC6-49F9-8E4D-E86133CDDCF3}" destId="{0B5AAFB1-17F4-4DBF-83A6-AA593FBB3A7E}" srcOrd="0" destOrd="0" presId="urn:microsoft.com/office/officeart/2005/8/layout/vList2"/>
    <dgm:cxn modelId="{E0759BEE-A212-46CA-BF26-5328F3BF92D4}" srcId="{05806A00-A711-44AE-91F6-4ED11E058F17}" destId="{B83092EA-83C3-4EA0-8909-28BC1BFD91B5}" srcOrd="4" destOrd="0" parTransId="{4FBEA2D7-DD35-4EF2-B426-93F8A6BF257A}" sibTransId="{861BFAAD-3F36-44A8-805E-8100B84F14F9}"/>
    <dgm:cxn modelId="{CA259AFC-5AD7-44B7-A9B1-A95A22CA545B}" type="presOf" srcId="{05806A00-A711-44AE-91F6-4ED11E058F17}" destId="{9A786CED-A190-4060-BDFE-E7294F7DA4CF}" srcOrd="0" destOrd="0" presId="urn:microsoft.com/office/officeart/2005/8/layout/vList2"/>
    <dgm:cxn modelId="{E465D229-DEE8-4383-9012-47BE4BB22290}" type="presParOf" srcId="{9A786CED-A190-4060-BDFE-E7294F7DA4CF}" destId="{0B5AAFB1-17F4-4DBF-83A6-AA593FBB3A7E}" srcOrd="0" destOrd="0" presId="urn:microsoft.com/office/officeart/2005/8/layout/vList2"/>
    <dgm:cxn modelId="{4BF191A5-AAE7-402A-B0CD-A7D695DCC2E6}" type="presParOf" srcId="{9A786CED-A190-4060-BDFE-E7294F7DA4CF}" destId="{EB3F563C-91CE-488F-96E2-5F527E7D4C59}" srcOrd="1" destOrd="0" presId="urn:microsoft.com/office/officeart/2005/8/layout/vList2"/>
    <dgm:cxn modelId="{D656A92B-4BD8-4A40-AC8E-CBC220F78A61}" type="presParOf" srcId="{9A786CED-A190-4060-BDFE-E7294F7DA4CF}" destId="{808141DA-F262-4C26-ACB2-AD929D6F2F74}" srcOrd="2" destOrd="0" presId="urn:microsoft.com/office/officeart/2005/8/layout/vList2"/>
    <dgm:cxn modelId="{A60C8C33-E431-4C5D-9EDF-AC1E3C241F1F}" type="presParOf" srcId="{9A786CED-A190-4060-BDFE-E7294F7DA4CF}" destId="{896EAC77-24C1-4F62-830A-4FAED5873C42}" srcOrd="3" destOrd="0" presId="urn:microsoft.com/office/officeart/2005/8/layout/vList2"/>
    <dgm:cxn modelId="{996869AB-0C4A-48CE-A46E-984223FD8C07}" type="presParOf" srcId="{9A786CED-A190-4060-BDFE-E7294F7DA4CF}" destId="{B0F50AA5-F928-48C7-B5F0-A7BC77AAF39E}" srcOrd="4" destOrd="0" presId="urn:microsoft.com/office/officeart/2005/8/layout/vList2"/>
    <dgm:cxn modelId="{73131D8E-A5A5-47BC-B0C0-B349FFC3BDA3}" type="presParOf" srcId="{9A786CED-A190-4060-BDFE-E7294F7DA4CF}" destId="{43CE6BE5-B96A-42E4-B994-F86F62386E05}" srcOrd="5" destOrd="0" presId="urn:microsoft.com/office/officeart/2005/8/layout/vList2"/>
    <dgm:cxn modelId="{0641ADF6-A876-4415-BD84-F54415C692E5}" type="presParOf" srcId="{9A786CED-A190-4060-BDFE-E7294F7DA4CF}" destId="{68CF4CEB-0E9B-4BBC-A1F2-8D1F1D1118F2}" srcOrd="6" destOrd="0" presId="urn:microsoft.com/office/officeart/2005/8/layout/vList2"/>
    <dgm:cxn modelId="{7089012C-B026-4503-B968-07E744E5C4B9}" type="presParOf" srcId="{9A786CED-A190-4060-BDFE-E7294F7DA4CF}" destId="{9E374FA4-B3E8-4D36-A9B3-2CE70B43F465}" srcOrd="7" destOrd="0" presId="urn:microsoft.com/office/officeart/2005/8/layout/vList2"/>
    <dgm:cxn modelId="{587C5132-718E-4523-92BF-A974EB79F448}" type="presParOf" srcId="{9A786CED-A190-4060-BDFE-E7294F7DA4CF}" destId="{24250C6D-1C49-4FF9-AB61-F6EA71F9E556}" srcOrd="8" destOrd="0" presId="urn:microsoft.com/office/officeart/2005/8/layout/vList2"/>
    <dgm:cxn modelId="{556B7CA4-93B5-45AA-AB83-259D6C55AC02}" type="presParOf" srcId="{9A786CED-A190-4060-BDFE-E7294F7DA4CF}" destId="{B688A1CB-C69B-4C4A-B474-462D9C21D736}" srcOrd="9" destOrd="0" presId="urn:microsoft.com/office/officeart/2005/8/layout/vList2"/>
    <dgm:cxn modelId="{BEB695E8-1FED-4C52-B619-7E66644E3EBE}" type="presParOf" srcId="{9A786CED-A190-4060-BDFE-E7294F7DA4CF}" destId="{C23B7462-1121-450F-AEB1-2BAA9079B74F}" srcOrd="10" destOrd="0" presId="urn:microsoft.com/office/officeart/2005/8/layout/vList2"/>
    <dgm:cxn modelId="{BC9C077C-549F-4952-8A18-9B0B7CC235C5}" type="presParOf" srcId="{9A786CED-A190-4060-BDFE-E7294F7DA4CF}" destId="{AD4479B8-25AA-4D7C-AFC2-B8559B5B42A7}" srcOrd="11" destOrd="0" presId="urn:microsoft.com/office/officeart/2005/8/layout/vList2"/>
    <dgm:cxn modelId="{0CBDFEF5-A90C-4D0C-899B-58620898015C}" type="presParOf" srcId="{9A786CED-A190-4060-BDFE-E7294F7DA4CF}" destId="{26DD9CAA-96AE-4996-B5ED-E85CE7CA192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F3A37-7079-4A11-855E-D3D5E555F0FA}">
      <dsp:nvSpPr>
        <dsp:cNvPr id="0" name=""/>
        <dsp:cNvSpPr/>
      </dsp:nvSpPr>
      <dsp:spPr>
        <a:xfrm>
          <a:off x="485774" y="485775"/>
          <a:ext cx="971550" cy="9715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23764-7AC3-422F-BFDB-614DEDADA6FD}">
      <dsp:nvSpPr>
        <dsp:cNvPr id="0" name=""/>
        <dsp:cNvSpPr/>
      </dsp:nvSpPr>
      <dsp:spPr>
        <a:xfrm flipH="1">
          <a:off x="214030" y="1436415"/>
          <a:ext cx="1336249" cy="50668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Tracy Hanke </a:t>
          </a:r>
          <a:r>
            <a:rPr lang="en-US" sz="10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Administrative Director</a:t>
          </a:r>
        </a:p>
      </dsp:txBody>
      <dsp:txXfrm>
        <a:off x="214030" y="1436415"/>
        <a:ext cx="1336249" cy="506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7F7FC-9E4E-455F-8CAD-C1BAC79EF216}">
      <dsp:nvSpPr>
        <dsp:cNvPr id="0" name=""/>
        <dsp:cNvSpPr/>
      </dsp:nvSpPr>
      <dsp:spPr>
        <a:xfrm>
          <a:off x="485774" y="485775"/>
          <a:ext cx="971550" cy="97155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7835C-A561-4956-9852-D95F1CFE8132}">
      <dsp:nvSpPr>
        <dsp:cNvPr id="0" name=""/>
        <dsp:cNvSpPr/>
      </dsp:nvSpPr>
      <dsp:spPr>
        <a:xfrm>
          <a:off x="300745" y="1622488"/>
          <a:ext cx="1261995" cy="32061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Andrea Miller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Sr. Management Team</a:t>
          </a:r>
        </a:p>
      </dsp:txBody>
      <dsp:txXfrm>
        <a:off x="300745" y="1622488"/>
        <a:ext cx="1261995" cy="320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3C0EA-4D29-4CEB-921F-C880910C5848}">
      <dsp:nvSpPr>
        <dsp:cNvPr id="0" name=""/>
        <dsp:cNvSpPr/>
      </dsp:nvSpPr>
      <dsp:spPr>
        <a:xfrm>
          <a:off x="0" y="3915"/>
          <a:ext cx="5645150" cy="83402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1BE7C-331D-4435-88A0-FA56AC32AC41}">
      <dsp:nvSpPr>
        <dsp:cNvPr id="0" name=""/>
        <dsp:cNvSpPr/>
      </dsp:nvSpPr>
      <dsp:spPr>
        <a:xfrm>
          <a:off x="252291" y="191570"/>
          <a:ext cx="458712" cy="4587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F0136-2299-48BA-AD45-73416BB1082D}">
      <dsp:nvSpPr>
        <dsp:cNvPr id="0" name=""/>
        <dsp:cNvSpPr/>
      </dsp:nvSpPr>
      <dsp:spPr>
        <a:xfrm>
          <a:off x="963296" y="3915"/>
          <a:ext cx="4681853" cy="83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67" tIns="88267" rIns="88267" bIns="882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Scientific Depth</a:t>
          </a:r>
        </a:p>
      </dsp:txBody>
      <dsp:txXfrm>
        <a:off x="963296" y="3915"/>
        <a:ext cx="4681853" cy="834022"/>
      </dsp:txXfrm>
    </dsp:sp>
    <dsp:sp modelId="{10DF925D-1D6B-49FD-AAF9-298D20690276}">
      <dsp:nvSpPr>
        <dsp:cNvPr id="0" name=""/>
        <dsp:cNvSpPr/>
      </dsp:nvSpPr>
      <dsp:spPr>
        <a:xfrm>
          <a:off x="0" y="1046444"/>
          <a:ext cx="5645150" cy="83402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31604-A066-447D-8456-A13A2EC23AF9}">
      <dsp:nvSpPr>
        <dsp:cNvPr id="0" name=""/>
        <dsp:cNvSpPr/>
      </dsp:nvSpPr>
      <dsp:spPr>
        <a:xfrm>
          <a:off x="252291" y="1234099"/>
          <a:ext cx="458712" cy="4587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2F68F-81AD-4C78-9FB8-1CA8D1D79E20}">
      <dsp:nvSpPr>
        <dsp:cNvPr id="0" name=""/>
        <dsp:cNvSpPr/>
      </dsp:nvSpPr>
      <dsp:spPr>
        <a:xfrm>
          <a:off x="963296" y="1046444"/>
          <a:ext cx="4681853" cy="83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67" tIns="88267" rIns="88267" bIns="882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Practical Expertise</a:t>
          </a:r>
          <a:endParaRPr lang="en-US" sz="2400" b="1" kern="1200" dirty="0"/>
        </a:p>
      </dsp:txBody>
      <dsp:txXfrm>
        <a:off x="963296" y="1046444"/>
        <a:ext cx="4681853" cy="834022"/>
      </dsp:txXfrm>
    </dsp:sp>
    <dsp:sp modelId="{95DF4E2A-092A-4FEB-B405-F6C09579FDA1}">
      <dsp:nvSpPr>
        <dsp:cNvPr id="0" name=""/>
        <dsp:cNvSpPr/>
      </dsp:nvSpPr>
      <dsp:spPr>
        <a:xfrm>
          <a:off x="0" y="2088973"/>
          <a:ext cx="5645150" cy="83402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0AAD8-8B21-4269-9FD7-E9192629E2EF}">
      <dsp:nvSpPr>
        <dsp:cNvPr id="0" name=""/>
        <dsp:cNvSpPr/>
      </dsp:nvSpPr>
      <dsp:spPr>
        <a:xfrm>
          <a:off x="252291" y="2276628"/>
          <a:ext cx="458712" cy="4587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D5482-6F6C-4D6E-AE9B-1098AF6F807C}">
      <dsp:nvSpPr>
        <dsp:cNvPr id="0" name=""/>
        <dsp:cNvSpPr/>
      </dsp:nvSpPr>
      <dsp:spPr>
        <a:xfrm>
          <a:off x="963296" y="2088973"/>
          <a:ext cx="4681853" cy="83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67" tIns="88267" rIns="88267" bIns="882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Pilot Plant Capabilities</a:t>
          </a:r>
        </a:p>
      </dsp:txBody>
      <dsp:txXfrm>
        <a:off x="963296" y="2088973"/>
        <a:ext cx="4681853" cy="834022"/>
      </dsp:txXfrm>
    </dsp:sp>
    <dsp:sp modelId="{BF5DC139-B9EF-4807-B13C-7E8FFC73AE2C}">
      <dsp:nvSpPr>
        <dsp:cNvPr id="0" name=""/>
        <dsp:cNvSpPr/>
      </dsp:nvSpPr>
      <dsp:spPr>
        <a:xfrm>
          <a:off x="0" y="3131501"/>
          <a:ext cx="5645150" cy="83402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99D65-6684-4A62-8550-962C8126E73B}">
      <dsp:nvSpPr>
        <dsp:cNvPr id="0" name=""/>
        <dsp:cNvSpPr/>
      </dsp:nvSpPr>
      <dsp:spPr>
        <a:xfrm>
          <a:off x="252291" y="3319156"/>
          <a:ext cx="458712" cy="4587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BD03F3-9E37-4BE8-B78C-A75B4E3582F6}">
      <dsp:nvSpPr>
        <dsp:cNvPr id="0" name=""/>
        <dsp:cNvSpPr/>
      </dsp:nvSpPr>
      <dsp:spPr>
        <a:xfrm>
          <a:off x="963296" y="3131501"/>
          <a:ext cx="4681853" cy="83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67" tIns="88267" rIns="88267" bIns="882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Analytical &amp; Sensory Support</a:t>
          </a:r>
        </a:p>
      </dsp:txBody>
      <dsp:txXfrm>
        <a:off x="963296" y="3131501"/>
        <a:ext cx="4681853" cy="834022"/>
      </dsp:txXfrm>
    </dsp:sp>
    <dsp:sp modelId="{C1F6184A-C6D5-4478-B2BF-ABDD969EED89}">
      <dsp:nvSpPr>
        <dsp:cNvPr id="0" name=""/>
        <dsp:cNvSpPr/>
      </dsp:nvSpPr>
      <dsp:spPr>
        <a:xfrm>
          <a:off x="0" y="4174030"/>
          <a:ext cx="5645150" cy="83402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84A78-2A48-4EC1-B90F-FD0A927B18EB}">
      <dsp:nvSpPr>
        <dsp:cNvPr id="0" name=""/>
        <dsp:cNvSpPr/>
      </dsp:nvSpPr>
      <dsp:spPr>
        <a:xfrm>
          <a:off x="268663" y="4417437"/>
          <a:ext cx="458712" cy="4587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8BD22-9A9F-43EE-A835-48A56E9D07D5}">
      <dsp:nvSpPr>
        <dsp:cNvPr id="0" name=""/>
        <dsp:cNvSpPr/>
      </dsp:nvSpPr>
      <dsp:spPr>
        <a:xfrm>
          <a:off x="963296" y="4174030"/>
          <a:ext cx="4681853" cy="834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67" tIns="88267" rIns="88267" bIns="8826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Grant Opportunities</a:t>
          </a:r>
        </a:p>
      </dsp:txBody>
      <dsp:txXfrm>
        <a:off x="963296" y="4174030"/>
        <a:ext cx="4681853" cy="834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AA973-4592-4093-A29D-CC92C9123C11}">
      <dsp:nvSpPr>
        <dsp:cNvPr id="0" name=""/>
        <dsp:cNvSpPr/>
      </dsp:nvSpPr>
      <dsp:spPr>
        <a:xfrm>
          <a:off x="0" y="171883"/>
          <a:ext cx="6805364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ea typeface="+mn-ea"/>
            </a:rPr>
            <a:t>Research Projects</a:t>
          </a:r>
          <a:r>
            <a:rPr lang="en-US" sz="2200" kern="1200" dirty="0">
              <a:solidFill>
                <a:schemeClr val="bg1"/>
              </a:solidFill>
              <a:ea typeface="+mn-ea"/>
            </a:rPr>
            <a:t>: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25130" y="197013"/>
        <a:ext cx="6755104" cy="464540"/>
      </dsp:txXfrm>
    </dsp:sp>
    <dsp:sp modelId="{6DE5EAD1-14E0-4D5F-AA8F-E877D4A968D1}">
      <dsp:nvSpPr>
        <dsp:cNvPr id="0" name=""/>
        <dsp:cNvSpPr/>
      </dsp:nvSpPr>
      <dsp:spPr>
        <a:xfrm>
          <a:off x="0" y="679427"/>
          <a:ext cx="6805364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prstClr val="black"/>
              </a:solidFill>
              <a:ea typeface="+mn-ea"/>
            </a:rPr>
            <a:t>Industry or sponsored competitive projects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prstClr val="black"/>
              </a:solidFill>
              <a:ea typeface="+mn-ea"/>
            </a:rPr>
            <a:t>Basic studies often involving graduate students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solidFill>
                <a:prstClr val="black"/>
              </a:solidFill>
              <a:ea typeface="+mn-ea"/>
            </a:rPr>
            <a:t>Provide support to applied projects done by cheese applications group </a:t>
          </a:r>
          <a:endParaRPr lang="en-US" sz="1700" kern="1200" dirty="0">
            <a:solidFill>
              <a:prstClr val="black"/>
            </a:solidFill>
            <a:ea typeface="+mn-ea"/>
          </a:endParaRPr>
        </a:p>
      </dsp:txBody>
      <dsp:txXfrm>
        <a:off x="0" y="679427"/>
        <a:ext cx="6805364" cy="1070190"/>
      </dsp:txXfrm>
    </dsp:sp>
    <dsp:sp modelId="{41265550-384D-45C1-8A76-4CF75CB6308B}">
      <dsp:nvSpPr>
        <dsp:cNvPr id="0" name=""/>
        <dsp:cNvSpPr/>
      </dsp:nvSpPr>
      <dsp:spPr>
        <a:xfrm>
          <a:off x="0" y="1749617"/>
          <a:ext cx="6805364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ea typeface="+mn-ea"/>
            </a:rPr>
            <a:t>Facilities/Expertise</a:t>
          </a:r>
        </a:p>
      </dsp:txBody>
      <dsp:txXfrm>
        <a:off x="25130" y="1774747"/>
        <a:ext cx="6755104" cy="464540"/>
      </dsp:txXfrm>
    </dsp:sp>
    <dsp:sp modelId="{7B737802-A0A1-4891-8C49-DAE39422C06B}">
      <dsp:nvSpPr>
        <dsp:cNvPr id="0" name=""/>
        <dsp:cNvSpPr/>
      </dsp:nvSpPr>
      <dsp:spPr>
        <a:xfrm>
          <a:off x="0" y="2264417"/>
          <a:ext cx="6805364" cy="1229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>
              <a:solidFill>
                <a:prstClr val="black"/>
              </a:solidFill>
              <a:ea typeface="+mn-ea"/>
            </a:rPr>
            <a:t>Provide expertise/resources for non-routine testing of dairy products, e.g. sensory, rheology, microstructure, protein profiles, etc.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solidFill>
                <a:prstClr val="black"/>
              </a:solidFill>
              <a:ea typeface="+mn-ea"/>
            </a:rPr>
            <a:t>Develop new techniques for the analysis/characterization of milk/</a:t>
          </a:r>
          <a:br>
            <a:rPr lang="en-US" sz="1700" kern="1200">
              <a:solidFill>
                <a:prstClr val="black"/>
              </a:solidFill>
              <a:ea typeface="+mn-ea"/>
            </a:rPr>
          </a:br>
          <a:r>
            <a:rPr lang="en-US" sz="1700" kern="1200">
              <a:solidFill>
                <a:prstClr val="black"/>
              </a:solidFill>
              <a:ea typeface="+mn-ea"/>
            </a:rPr>
            <a:t>dairy products</a:t>
          </a:r>
          <a:endParaRPr lang="en-US" sz="1700" kern="1200" dirty="0">
            <a:solidFill>
              <a:prstClr val="black"/>
            </a:solidFill>
            <a:ea typeface="+mn-ea"/>
          </a:endParaRPr>
        </a:p>
      </dsp:txBody>
      <dsp:txXfrm>
        <a:off x="0" y="2264417"/>
        <a:ext cx="6805364" cy="1229580"/>
      </dsp:txXfrm>
    </dsp:sp>
    <dsp:sp modelId="{98F3DA97-1B3D-4CB7-88FF-416D53DFE7DA}">
      <dsp:nvSpPr>
        <dsp:cNvPr id="0" name=""/>
        <dsp:cNvSpPr/>
      </dsp:nvSpPr>
      <dsp:spPr>
        <a:xfrm>
          <a:off x="0" y="3493997"/>
          <a:ext cx="6805364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ea typeface="+mn-ea"/>
            </a:rPr>
            <a:t>Technical outreach</a:t>
          </a:r>
        </a:p>
      </dsp:txBody>
      <dsp:txXfrm>
        <a:off x="25130" y="3519127"/>
        <a:ext cx="6755104" cy="464540"/>
      </dsp:txXfrm>
    </dsp:sp>
    <dsp:sp modelId="{76A9F29F-7D03-4357-A224-B87834078383}">
      <dsp:nvSpPr>
        <dsp:cNvPr id="0" name=""/>
        <dsp:cNvSpPr/>
      </dsp:nvSpPr>
      <dsp:spPr>
        <a:xfrm>
          <a:off x="0" y="4008797"/>
          <a:ext cx="680536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0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>
              <a:solidFill>
                <a:prstClr val="black"/>
              </a:solidFill>
              <a:ea typeface="+mn-ea"/>
            </a:rPr>
            <a:t>Teach technical short courses and workshops</a:t>
          </a:r>
          <a:endParaRPr lang="en-US" sz="1700" kern="1200" dirty="0">
            <a:solidFill>
              <a:prstClr val="black"/>
            </a:solidFill>
            <a:ea typeface="+mn-ea"/>
          </a:endParaRPr>
        </a:p>
      </dsp:txBody>
      <dsp:txXfrm>
        <a:off x="0" y="4008797"/>
        <a:ext cx="6805364" cy="364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AAFB1-17F4-4DBF-83A6-AA593FBB3A7E}">
      <dsp:nvSpPr>
        <dsp:cNvPr id="0" name=""/>
        <dsp:cNvSpPr/>
      </dsp:nvSpPr>
      <dsp:spPr>
        <a:xfrm>
          <a:off x="0" y="247187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Natural (bloomy) rind – e.g., bandaged Cheddar (2)</a:t>
          </a:r>
        </a:p>
      </dsp:txBody>
      <dsp:txXfrm>
        <a:off x="30842" y="278029"/>
        <a:ext cx="8066316" cy="570116"/>
      </dsp:txXfrm>
    </dsp:sp>
    <dsp:sp modelId="{808141DA-F262-4C26-ACB2-AD929D6F2F74}">
      <dsp:nvSpPr>
        <dsp:cNvPr id="0" name=""/>
        <dsp:cNvSpPr/>
      </dsp:nvSpPr>
      <dsp:spPr>
        <a:xfrm>
          <a:off x="0" y="97431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Blue mold</a:t>
          </a:r>
          <a:endParaRPr lang="en-US" sz="2700" kern="1200" dirty="0"/>
        </a:p>
      </dsp:txBody>
      <dsp:txXfrm>
        <a:off x="30842" y="1005155"/>
        <a:ext cx="8066316" cy="570116"/>
      </dsp:txXfrm>
    </dsp:sp>
    <dsp:sp modelId="{B0F50AA5-F928-48C7-B5F0-A7BC77AAF39E}">
      <dsp:nvSpPr>
        <dsp:cNvPr id="0" name=""/>
        <dsp:cNvSpPr/>
      </dsp:nvSpPr>
      <dsp:spPr>
        <a:xfrm>
          <a:off x="0" y="168387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White mold</a:t>
          </a:r>
          <a:endParaRPr lang="en-US" sz="2700" kern="1200" dirty="0"/>
        </a:p>
      </dsp:txBody>
      <dsp:txXfrm>
        <a:off x="30842" y="1714715"/>
        <a:ext cx="8066316" cy="570116"/>
      </dsp:txXfrm>
    </dsp:sp>
    <dsp:sp modelId="{68CF4CEB-0E9B-4BBC-A1F2-8D1F1D1118F2}">
      <dsp:nvSpPr>
        <dsp:cNvPr id="0" name=""/>
        <dsp:cNvSpPr/>
      </dsp:nvSpPr>
      <dsp:spPr>
        <a:xfrm>
          <a:off x="0" y="239343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Smeared – e.g., Alp style (longer aging)</a:t>
          </a:r>
          <a:endParaRPr lang="en-US" sz="2700" kern="1200" dirty="0"/>
        </a:p>
      </dsp:txBody>
      <dsp:txXfrm>
        <a:off x="30842" y="2424275"/>
        <a:ext cx="8066316" cy="570116"/>
      </dsp:txXfrm>
    </dsp:sp>
    <dsp:sp modelId="{24250C6D-1C49-4FF9-AB61-F6EA71F9E556}">
      <dsp:nvSpPr>
        <dsp:cNvPr id="0" name=""/>
        <dsp:cNvSpPr/>
      </dsp:nvSpPr>
      <dsp:spPr>
        <a:xfrm>
          <a:off x="0" y="310299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Smeared – e.g., Limburger (shorter aging)  (2)</a:t>
          </a:r>
          <a:endParaRPr lang="en-US" sz="2700" kern="1200" dirty="0"/>
        </a:p>
      </dsp:txBody>
      <dsp:txXfrm>
        <a:off x="30842" y="3133835"/>
        <a:ext cx="8066316" cy="570116"/>
      </dsp:txXfrm>
    </dsp:sp>
    <dsp:sp modelId="{C23B7462-1121-450F-AEB1-2BAA9079B74F}">
      <dsp:nvSpPr>
        <dsp:cNvPr id="0" name=""/>
        <dsp:cNvSpPr/>
      </dsp:nvSpPr>
      <dsp:spPr>
        <a:xfrm>
          <a:off x="0" y="381255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Aged rind cheese – e.g., Gouda</a:t>
          </a:r>
          <a:endParaRPr lang="en-US" sz="2700" kern="1200" dirty="0"/>
        </a:p>
      </dsp:txBody>
      <dsp:txXfrm>
        <a:off x="30842" y="3843395"/>
        <a:ext cx="8066316" cy="570116"/>
      </dsp:txXfrm>
    </dsp:sp>
    <dsp:sp modelId="{26DD9CAA-96AE-4996-B5ED-E85CE7CA192F}">
      <dsp:nvSpPr>
        <dsp:cNvPr id="0" name=""/>
        <dsp:cNvSpPr/>
      </dsp:nvSpPr>
      <dsp:spPr>
        <a:xfrm>
          <a:off x="0" y="4522113"/>
          <a:ext cx="81280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Drying room – e.g., Romano</a:t>
          </a:r>
          <a:endParaRPr lang="en-US" sz="2700" kern="1200" dirty="0"/>
        </a:p>
      </dsp:txBody>
      <dsp:txXfrm>
        <a:off x="30842" y="4552955"/>
        <a:ext cx="8066316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D397EF-8C8B-8642-AED2-806EA8199B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94A34-401D-F64E-8171-2B05BCE053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58334E6-749D-5741-9F7B-DB4BBCBADF73}" type="datetimeFigureOut">
              <a:rPr lang="en-US" altLang="en-US"/>
              <a:pPr/>
              <a:t>11/2/2022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8B14FD-FD92-8948-A43E-7F4D59D5E9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639CD-595C-A446-A408-B9AE38F041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D8AFA19-2F40-BA4E-B0C5-03656071B16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FCBA3-2189-FE4C-8CDB-2D62AC81825C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46957-BE1E-E04D-9B42-25FFDF0929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5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1086-871D-4632-8F7F-EFB91F0ADDF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1086-871D-4632-8F7F-EFB91F0ADDF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1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25450" y="708025"/>
            <a:ext cx="6249988" cy="3516313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465612">
              <a:defRPr/>
            </a:pPr>
            <a:fld id="{B5BDE5BF-51AC-4EB6-9AC7-B5EBFB89A47B}" type="slidenum">
              <a:rPr lang="en-US">
                <a:solidFill>
                  <a:prstClr val="black"/>
                </a:solidFill>
                <a:latin typeface="Calibri"/>
              </a:rPr>
              <a:pPr defTabSz="465612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54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109">
              <a:defRPr/>
            </a:pPr>
            <a:fld id="{9D6075A4-DE76-4BB5-BAE5-F10EDAB8C122}" type="slidenum">
              <a:rPr lang="en-US">
                <a:solidFill>
                  <a:prstClr val="black"/>
                </a:solidFill>
                <a:latin typeface="Calibri"/>
              </a:rPr>
              <a:pPr defTabSz="920109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16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8122">
              <a:defRPr/>
            </a:pPr>
            <a:fld id="{9D6075A4-DE76-4BB5-BAE5-F10EDAB8C122}" type="slidenum">
              <a:rPr lang="en-US">
                <a:solidFill>
                  <a:prstClr val="black"/>
                </a:solidFill>
                <a:latin typeface="Calibri"/>
              </a:rPr>
              <a:pPr defTabSz="908122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22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9079"/>
            <a:fld id="{CE76DB8D-282A-4F66-A554-D2E79DE9FA72}" type="slidenum">
              <a:rPr lang="en-US" smtClean="0">
                <a:solidFill>
                  <a:prstClr val="black"/>
                </a:solidFill>
              </a:rPr>
              <a:pPr defTabSz="949079"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7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Modular: </a:t>
            </a:r>
            <a:r>
              <a:rPr lang="en-US" sz="1200" dirty="0"/>
              <a:t>add features/components as needed</a:t>
            </a:r>
          </a:p>
          <a:p>
            <a:r>
              <a:rPr lang="en-US" sz="1200" b="1" dirty="0"/>
              <a:t>Scalable: </a:t>
            </a:r>
            <a:r>
              <a:rPr lang="en-US" sz="1200" dirty="0"/>
              <a:t>design and controls facilitate scaling up to full-size commercial beverage plant</a:t>
            </a:r>
          </a:p>
          <a:p>
            <a:r>
              <a:rPr lang="en-US" sz="1200" b="1" dirty="0"/>
              <a:t>Flexibility: </a:t>
            </a:r>
            <a:r>
              <a:rPr lang="en-US" sz="1200" dirty="0"/>
              <a:t>different types of beverages can be produced for retail/consumer testing</a:t>
            </a:r>
          </a:p>
          <a:p>
            <a:r>
              <a:rPr lang="en-US" sz="1200" b="1" dirty="0"/>
              <a:t>New technologies: </a:t>
            </a:r>
            <a:r>
              <a:rPr lang="en-US" sz="1200" dirty="0"/>
              <a:t>can be evaluated on this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46957-BE1E-E04D-9B42-25FFDF0929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28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1086-871D-4632-8F7F-EFB91F0ADDF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6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1086-871D-4632-8F7F-EFB91F0ADDF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11086-871D-4632-8F7F-EFB91F0ADDF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36970"/>
            <a:ext cx="10363200" cy="76505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597412"/>
            <a:ext cx="8534400" cy="3852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B15318-2DC5-48C4-B72A-625DA131C607}"/>
              </a:ext>
            </a:extLst>
          </p:cNvPr>
          <p:cNvSpPr/>
          <p:nvPr userDrawn="1"/>
        </p:nvSpPr>
        <p:spPr>
          <a:xfrm>
            <a:off x="0" y="0"/>
            <a:ext cx="12192000" cy="168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B29BC79-1B1D-422F-B1EA-FCC6C8264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13756"/>
            <a:ext cx="12192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9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34CCF-F4F9-4DC7-AD31-E11F820E0DED}"/>
              </a:ext>
            </a:extLst>
          </p:cNvPr>
          <p:cNvSpPr txBox="1"/>
          <p:nvPr userDrawn="1"/>
        </p:nvSpPr>
        <p:spPr>
          <a:xfrm>
            <a:off x="-1" y="290715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Our Supporters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63CBE-3592-471C-A60E-7147A81A3F1A}"/>
              </a:ext>
            </a:extLst>
          </p:cNvPr>
          <p:cNvSpPr txBox="1"/>
          <p:nvPr userDrawn="1"/>
        </p:nvSpPr>
        <p:spPr>
          <a:xfrm>
            <a:off x="1524000" y="926509"/>
            <a:ext cx="9143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Wisconsin and US Dairy Farm Families | Dairy Farmers of Wisconsin</a:t>
            </a:r>
          </a:p>
          <a:p>
            <a:pPr algn="ctr"/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National Dairy Council | CDR Industry Team | WCMA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695FA52-7AE3-4766-9106-1F04F983A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71" y="1970569"/>
            <a:ext cx="12201669" cy="48806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42590F-BE96-44B2-B082-2DB64F0D4B02}"/>
              </a:ext>
            </a:extLst>
          </p:cNvPr>
          <p:cNvSpPr/>
          <p:nvPr userDrawn="1"/>
        </p:nvSpPr>
        <p:spPr>
          <a:xfrm>
            <a:off x="0" y="0"/>
            <a:ext cx="12192000" cy="1686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2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468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7507"/>
            <a:ext cx="10972800" cy="48186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A133A-5313-1448-BA63-1FEC3D1A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8F92F097-10C2-B445-BE93-60A1B457B55B}" type="datetimeFigureOut">
              <a:rPr lang="en-US" altLang="en-US" smtClean="0"/>
              <a:pPr/>
              <a:t>11/2/2022</a:t>
            </a:fld>
            <a:endParaRPr lang="en-US" alt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F6D2CB-DA22-1A47-824C-C06EE8886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963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468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F6D2CB-DA22-1A47-824C-C06EE8886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E56E6CCA-E8FB-4B69-AC14-13F3E073FB55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609599" y="1402449"/>
            <a:ext cx="10972801" cy="4665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91664-F1A8-4581-B875-56A816EF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1437"/>
            <a:ext cx="10515600" cy="81901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A4F2A9B-1895-4918-94D8-EC079436F8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820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776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4779"/>
            <a:ext cx="5384800" cy="486138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4779"/>
            <a:ext cx="5384800" cy="486138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12FEBF-76CF-4F3F-8791-71348B0AE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654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340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3461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45892"/>
            <a:ext cx="5386917" cy="42802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33461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45892"/>
            <a:ext cx="5389033" cy="428027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AD8171-80A3-4707-81DD-A1A4F8E47B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0577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922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63E9E-9017-4E10-AC59-BA3162303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940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562538-62CE-41E6-98E3-8DDFD68639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443641"/>
            <a:ext cx="2844800" cy="27783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4BF0191D-4FAD-074C-AA1E-CD337FA801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220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61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7D7799-1784-4227-8657-5C84F1699EA0}"/>
              </a:ext>
            </a:extLst>
          </p:cNvPr>
          <p:cNvGrpSpPr/>
          <p:nvPr userDrawn="1"/>
        </p:nvGrpSpPr>
        <p:grpSpPr>
          <a:xfrm>
            <a:off x="78378" y="5991859"/>
            <a:ext cx="11987583" cy="774700"/>
            <a:chOff x="78378" y="5991859"/>
            <a:chExt cx="11987583" cy="7747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8B9A46-4732-4AB7-9ADA-742C0A3F7BA4}"/>
                </a:ext>
              </a:extLst>
            </p:cNvPr>
            <p:cNvSpPr/>
            <p:nvPr/>
          </p:nvSpPr>
          <p:spPr>
            <a:xfrm>
              <a:off x="78378" y="6451540"/>
              <a:ext cx="11987583" cy="2778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70E21E7-9802-4EFD-9C7D-9F158D0E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8291" y="5991859"/>
              <a:ext cx="406400" cy="774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CD9C05-D06D-4C03-BB74-A60DB580EC2D}"/>
                </a:ext>
              </a:extLst>
            </p:cNvPr>
            <p:cNvSpPr txBox="1"/>
            <p:nvPr/>
          </p:nvSpPr>
          <p:spPr>
            <a:xfrm>
              <a:off x="584691" y="6421598"/>
              <a:ext cx="1660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cdr.wisc.edu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82" r:id="rId3"/>
    <p:sldLayoutId id="2147483680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81" r:id="rId1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anose="02040502050405020303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microsoft.com/office/2007/relationships/diagramDrawing" Target="../diagrams/drawing5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72.jpe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71.png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2.xml"/><Relationship Id="rId1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jpeg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.png"/><Relationship Id="rId10" Type="http://schemas.openxmlformats.org/officeDocument/2006/relationships/diagramData" Target="../diagrams/data2.xml"/><Relationship Id="rId19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26" Type="http://schemas.openxmlformats.org/officeDocument/2006/relationships/image" Target="../media/image42.svg"/><Relationship Id="rId3" Type="http://schemas.openxmlformats.org/officeDocument/2006/relationships/diagramLayout" Target="../diagrams/layout3.xml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diagramData" Target="../diagrams/data3.xml"/><Relationship Id="rId16" Type="http://schemas.openxmlformats.org/officeDocument/2006/relationships/image" Target="../media/image32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openxmlformats.org/officeDocument/2006/relationships/image" Target="../media/image27.png"/><Relationship Id="rId24" Type="http://schemas.openxmlformats.org/officeDocument/2006/relationships/image" Target="../media/image40.sv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7.jpeg"/><Relationship Id="rId4" Type="http://schemas.openxmlformats.org/officeDocument/2006/relationships/image" Target="../media/image6.png"/><Relationship Id="rId9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04" y="224702"/>
            <a:ext cx="11594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+mj-lt"/>
                <a:ea typeface="Times New Roman" pitchFamily="-84" charset="0"/>
                <a:cs typeface="Times New Roman" pitchFamily="-84" charset="0"/>
              </a:rPr>
              <a:t>Center for Dairy Research</a:t>
            </a:r>
          </a:p>
          <a:p>
            <a:pPr algn="ctr"/>
            <a:endParaRPr lang="en-US" sz="2800" b="1" dirty="0">
              <a:solidFill>
                <a:srgbClr val="000000"/>
              </a:solidFill>
              <a:latin typeface="+mj-lt"/>
              <a:ea typeface="Times New Roman" pitchFamily="-84" charset="0"/>
              <a:cs typeface="Times New Roman" pitchFamily="-84" charset="0"/>
            </a:endParaRPr>
          </a:p>
          <a:p>
            <a:pPr algn="ctr"/>
            <a:endParaRPr lang="en-US" sz="2800" b="1" dirty="0">
              <a:solidFill>
                <a:srgbClr val="000000"/>
              </a:solidFill>
              <a:latin typeface="+mj-lt"/>
              <a:ea typeface="Times New Roman" pitchFamily="-84" charset="0"/>
              <a:cs typeface="Times New Roman" pitchFamily="-84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+mj-lt"/>
                <a:ea typeface="Times New Roman" pitchFamily="-84" charset="0"/>
                <a:cs typeface="Times New Roman" pitchFamily="-84" charset="0"/>
              </a:rPr>
              <a:t>WCMA Export Expansion Workshop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4075" y="3652863"/>
            <a:ext cx="66438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i="1" dirty="0">
              <a:solidFill>
                <a:prstClr val="black"/>
              </a:solidFill>
              <a:latin typeface="Times New Roman" pitchFamily="-84" charset="0"/>
            </a:endParaRPr>
          </a:p>
          <a:p>
            <a:pPr lvl="0" algn="ctr"/>
            <a:endParaRPr lang="en-US" sz="2800" i="1" dirty="0">
              <a:solidFill>
                <a:prstClr val="black"/>
              </a:solidFill>
              <a:latin typeface="Times New Roman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1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964" y="167324"/>
            <a:ext cx="8174182" cy="85725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9 Specialty Cheese Ripening Rooms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67437" y="1684005"/>
            <a:ext cx="8079879" cy="484556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30" name="Picture 6" descr="http://static.guim.co.uk/sys-images/Guardian/Pix/pictures/2008/10/7/1223400244182/camemb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95" y="2459123"/>
            <a:ext cx="1156292" cy="6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illagomaggiore.com/images/news/enogastronomia/toma_mottarone.jpg/438x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72" y="3185333"/>
            <a:ext cx="995174" cy="7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rantlifestyle.com/wp-content/uploads/2014/05/20090130-USA-Wisconsin-Chalet-Cheese-Co-op-Brand-Limburger-Cheese-07-Cut.JPG_thum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93" y="4006515"/>
            <a:ext cx="935237" cy="70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ulturecheesemag.com/wp-content/uploads/2014/11/Cheese-Crystals-gou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18" y="4748060"/>
            <a:ext cx="1360774" cy="66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gianteagle.com/ProductImages/PRODUCT_NODE_116/992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429" y="5467028"/>
            <a:ext cx="799166" cy="79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heeseloverca.files.wordpress.com/2014/12/lindsay-cheddar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0" b="16287"/>
          <a:stretch/>
        </p:blipFill>
        <p:spPr bwMode="auto">
          <a:xfrm>
            <a:off x="9547119" y="922833"/>
            <a:ext cx="999338" cy="7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0D2BB16-146C-4BF2-90F7-E7BB320F0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2304337"/>
              </p:ext>
            </p:extLst>
          </p:nvPr>
        </p:nvGraphicFramePr>
        <p:xfrm>
          <a:off x="1098413" y="8051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34" name="Picture 10" descr="https://upload.wikimedia.org/wikipedia/commons/a/a8/Bleu_de_Gex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96" y="1666636"/>
            <a:ext cx="999338" cy="74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32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432" y="146561"/>
            <a:ext cx="8229600" cy="842064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Mozzarella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54470"/>
            <a:ext cx="8229600" cy="54678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Mark Johnson’s excursion to China…</a:t>
            </a:r>
          </a:p>
        </p:txBody>
      </p:sp>
      <p:pic>
        <p:nvPicPr>
          <p:cNvPr id="23558" name="Picture 6" descr="http://www.prointered.com/images/china/map-CHINA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918" y="1401254"/>
            <a:ext cx="2881929" cy="24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19" y="1446680"/>
            <a:ext cx="2938160" cy="4890259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12571"/>
            <a:ext cx="3443416" cy="2224368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89519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250" y="299749"/>
            <a:ext cx="8229600" cy="1143000"/>
          </a:xfrm>
        </p:spPr>
        <p:txBody>
          <a:bodyPr anchor="ctr"/>
          <a:lstStyle/>
          <a:p>
            <a:r>
              <a:rPr lang="en-US" sz="4000" dirty="0">
                <a:latin typeface="+mn-lt"/>
                <a:ea typeface="Times New Roman" charset="0"/>
                <a:cs typeface="Times New Roman" charset="0"/>
              </a:rPr>
              <a:t>Host USDEC/DATCP</a:t>
            </a:r>
            <a:br>
              <a:rPr lang="en-US" sz="4000" dirty="0">
                <a:latin typeface="+mn-lt"/>
                <a:ea typeface="Times New Roman" charset="0"/>
                <a:cs typeface="Times New Roman" charset="0"/>
              </a:rPr>
            </a:br>
            <a:r>
              <a:rPr lang="en-US" sz="4000" dirty="0">
                <a:latin typeface="+mn-lt"/>
                <a:ea typeface="Times New Roman" charset="0"/>
                <a:cs typeface="Times New Roman" charset="0"/>
              </a:rPr>
              <a:t>Foreign Trade Missions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1" y="1735349"/>
            <a:ext cx="9144001" cy="1848192"/>
            <a:chOff x="0" y="2550276"/>
            <a:chExt cx="9841374" cy="198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0276"/>
              <a:ext cx="2991197" cy="198914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015" y="2550276"/>
              <a:ext cx="3594843" cy="19891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676" y="2550276"/>
              <a:ext cx="2993698" cy="198914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24002" y="4079595"/>
            <a:ext cx="9144000" cy="1852270"/>
            <a:chOff x="0" y="4740163"/>
            <a:chExt cx="10457793" cy="211840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393" y="4740163"/>
              <a:ext cx="3182368" cy="21143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40163"/>
              <a:ext cx="4076555" cy="21143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599" y="4740163"/>
              <a:ext cx="3007194" cy="211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731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618" y="441610"/>
            <a:ext cx="8428383" cy="870354"/>
          </a:xfrm>
        </p:spPr>
        <p:txBody>
          <a:bodyPr anchor="ctr"/>
          <a:lstStyle/>
          <a:p>
            <a:r>
              <a:rPr lang="en-US" sz="2800" dirty="0"/>
              <a:t>Wisconsin Master Cheesemaker 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546178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  <a:ea typeface="Times New Roman" charset="0"/>
                <a:cs typeface="Times New Roman" charset="0"/>
              </a:rPr>
              <a:t>The Wisconsin Master Cheesemaker Program began in 1994.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CF87E-C2E1-F548-BA87-AC53CC474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12" y="22608"/>
            <a:ext cx="12093388" cy="870354"/>
          </a:xfrm>
        </p:spPr>
        <p:txBody>
          <a:bodyPr anchor="ctr"/>
          <a:lstStyle/>
          <a:p>
            <a:pPr algn="l"/>
            <a:r>
              <a:rPr lang="en-US" sz="2400" dirty="0"/>
              <a:t>NSF OPPORTUNITY</a:t>
            </a:r>
            <a:r>
              <a:rPr lang="en-US" sz="2800" dirty="0"/>
              <a:t>:	</a:t>
            </a:r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/>
              <a:t>ecarbonize </a:t>
            </a: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/>
              <a:t>gricultural </a:t>
            </a:r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/>
              <a:t>esidues by bio-</a:t>
            </a: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/>
              <a:t>ransformation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9D2BB53-EF29-4BBA-8242-4306D52E0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0"/>
          <a:stretch/>
        </p:blipFill>
        <p:spPr bwMode="auto">
          <a:xfrm>
            <a:off x="741661" y="892962"/>
            <a:ext cx="7194513" cy="5271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12A9E-4153-42C9-9B09-38D2D465D9EB}"/>
              </a:ext>
            </a:extLst>
          </p:cNvPr>
          <p:cNvSpPr txBox="1"/>
          <p:nvPr/>
        </p:nvSpPr>
        <p:spPr>
          <a:xfrm>
            <a:off x="8038012" y="1519979"/>
            <a:ext cx="35966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Type 1 Grant</a:t>
            </a:r>
            <a:r>
              <a:rPr lang="en-US" dirty="0">
                <a:latin typeface="+mn-lt"/>
              </a:rPr>
              <a:t>: $1M – 2years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Type 2 Grant: </a:t>
            </a:r>
            <a:r>
              <a:rPr lang="en-US" dirty="0">
                <a:latin typeface="+mn-lt"/>
              </a:rPr>
              <a:t>$160 M – 10 years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</a:rPr>
              <a:t>DART</a:t>
            </a:r>
            <a:r>
              <a:rPr lang="en-US" dirty="0">
                <a:latin typeface="+mn-lt"/>
              </a:rPr>
              <a:t>: Type 1 Grant submitted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Conversion of Agricultural residues (e.g. dairy) into value added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43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0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08C470BB-2669-457E-882A-4F4B15E9DFC2}"/>
              </a:ext>
            </a:extLst>
          </p:cNvPr>
          <p:cNvGraphicFramePr/>
          <p:nvPr/>
        </p:nvGraphicFramePr>
        <p:xfrm>
          <a:off x="1001689" y="4228236"/>
          <a:ext cx="1943100" cy="194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943C517-777F-4424-BDF4-7E3C9CF33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8880" y="4706957"/>
            <a:ext cx="1081365" cy="1081365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786128" y="106028"/>
            <a:ext cx="9144000" cy="533400"/>
          </a:xfrm>
        </p:spPr>
        <p:txBody>
          <a:bodyPr/>
          <a:lstStyle/>
          <a:p>
            <a:r>
              <a:rPr lang="en-US" sz="2500" dirty="0">
                <a:ea typeface="ＭＳ Ｐゴシック" pitchFamily="-105" charset="-128"/>
              </a:rPr>
              <a:t>Center for Dairy Research - Founded 1986</a:t>
            </a:r>
            <a:endParaRPr lang="en-US" sz="2500" i="1" dirty="0">
              <a:ea typeface="ＭＳ Ｐゴシック" pitchFamily="-105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28494" y="686664"/>
            <a:ext cx="6910751" cy="36109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World recognized scientific dairy research center</a:t>
            </a:r>
          </a:p>
          <a:p>
            <a:pPr>
              <a:defRPr/>
            </a:pPr>
            <a:r>
              <a:rPr lang="en-US" sz="1800" dirty="0"/>
              <a:t>40 staff; CDR is a separate unit and works with multiple departments  on campus</a:t>
            </a:r>
          </a:p>
          <a:p>
            <a:pPr>
              <a:defRPr/>
            </a:pPr>
            <a:r>
              <a:rPr lang="en-US" sz="1800" dirty="0"/>
              <a:t>Staff with significant industry experience, as well as the resources of a world class university</a:t>
            </a:r>
          </a:p>
          <a:p>
            <a:pPr>
              <a:defRPr/>
            </a:pPr>
            <a:r>
              <a:rPr lang="en-US" sz="1800" dirty="0"/>
              <a:t>Budget of ~$5.0M; mainly dairy farmer/industry funded</a:t>
            </a:r>
          </a:p>
          <a:p>
            <a:pPr>
              <a:defRPr/>
            </a:pPr>
            <a:r>
              <a:rPr lang="en-US" sz="1800" dirty="0"/>
              <a:t>We turn knowledge and expertise into the dairy industry’s success by bridging cutting edge research with practical education and outreach</a:t>
            </a:r>
          </a:p>
          <a:p>
            <a:pPr>
              <a:defRPr/>
            </a:pPr>
            <a:r>
              <a:rPr lang="en-US" sz="1800" dirty="0"/>
              <a:t>Support over 100 dairy companies per year with research projects, training and product development activities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1619" y="4233785"/>
            <a:ext cx="281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eorgia" charset="0"/>
                <a:ea typeface="Georgia" charset="0"/>
                <a:cs typeface="Georgia" charset="0"/>
              </a:rPr>
              <a:t>Administration Group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08387" y="3526878"/>
            <a:ext cx="1091835" cy="43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Dr. John Lucey</a:t>
            </a:r>
            <a:endParaRPr lang="en-US" sz="12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Director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9228772" y="5770163"/>
            <a:ext cx="1290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Dr. Mark Johnson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+mn-ea"/>
              </a:rPr>
              <a:t>Assistant Director</a:t>
            </a:r>
          </a:p>
          <a:p>
            <a:pPr algn="ctr">
              <a:defRPr/>
            </a:pPr>
            <a:endParaRPr lang="en-US" sz="10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781347" y="5727402"/>
            <a:ext cx="1095374" cy="59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Dean Sommer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+mn-ea"/>
              </a:rPr>
              <a:t>Sr Management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+mn-ea"/>
              </a:rPr>
              <a:t>Team</a:t>
            </a:r>
            <a:endParaRPr lang="en-US" sz="10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6441199" y="5765267"/>
            <a:ext cx="126464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Tina </a:t>
            </a:r>
            <a:r>
              <a:rPr lang="en-US" sz="1200" dirty="0" err="1">
                <a:solidFill>
                  <a:srgbClr val="000000"/>
                </a:solidFill>
                <a:latin typeface="Calibri"/>
                <a:ea typeface="MS PGothic" pitchFamily="34" charset="-128"/>
              </a:rPr>
              <a:t>Chorlton</a:t>
            </a:r>
            <a:endParaRPr lang="en-US" sz="1200" dirty="0">
              <a:solidFill>
                <a:srgbClr val="000000"/>
              </a:solidFill>
              <a:latin typeface="Calibri"/>
              <a:ea typeface="MS PGothic" pitchFamily="34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+mn-ea"/>
              </a:rPr>
              <a:t>Center Administrator</a:t>
            </a:r>
            <a:endParaRPr lang="en-US" sz="10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00917" y="4693374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94663" y="4644215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65827" y="4665864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77775" y="4665942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750926" y="4660011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38820" y="4751451"/>
            <a:ext cx="0" cy="1744586"/>
          </a:xfrm>
          <a:prstGeom prst="line">
            <a:avLst/>
          </a:prstGeom>
          <a:ln w="1270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ABADA8-CF37-48C9-B168-55376E25D5DF}"/>
              </a:ext>
            </a:extLst>
          </p:cNvPr>
          <p:cNvSpPr txBox="1"/>
          <p:nvPr/>
        </p:nvSpPr>
        <p:spPr>
          <a:xfrm>
            <a:off x="7758385" y="5786087"/>
            <a:ext cx="1522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Donna Christen</a:t>
            </a:r>
          </a:p>
          <a:p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Financial Specialist Sr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3F559-7D58-4202-80A0-9DEB28FFE7F1}"/>
              </a:ext>
            </a:extLst>
          </p:cNvPr>
          <p:cNvSpPr txBox="1"/>
          <p:nvPr/>
        </p:nvSpPr>
        <p:spPr>
          <a:xfrm>
            <a:off x="5265827" y="5727403"/>
            <a:ext cx="1282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Tom Guerin</a:t>
            </a:r>
          </a:p>
          <a:p>
            <a:pPr algn="ctr"/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Sr Management Team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AFD685-38C3-A643-8071-502EB72D1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7193" y="4699601"/>
            <a:ext cx="1067902" cy="1067902"/>
          </a:xfrm>
          <a:prstGeom prst="rect">
            <a:avLst/>
          </a:prstGeom>
        </p:spPr>
      </p:pic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8F9837C3-C540-4803-B90C-9FB9EBA25270}"/>
              </a:ext>
            </a:extLst>
          </p:cNvPr>
          <p:cNvGraphicFramePr/>
          <p:nvPr/>
        </p:nvGraphicFramePr>
        <p:xfrm>
          <a:off x="3669325" y="4233785"/>
          <a:ext cx="1943100" cy="1943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0F7CAA6-684F-4B35-A577-BDEF4766E7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9727" y="4659373"/>
            <a:ext cx="1053073" cy="105307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8D6979-9FC9-4714-A1CC-7EE69ADA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07" y="4655025"/>
            <a:ext cx="1122579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7AEE29-2B7A-4CAF-8B17-399640B1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83" y="4665942"/>
            <a:ext cx="1122579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F03DEF-7390-4B05-9328-8A338FBCD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22" y="4714303"/>
            <a:ext cx="1009467" cy="10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A6E9B9F-261F-44B3-AF0C-23A7E414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15" y="4584001"/>
            <a:ext cx="1169603" cy="11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F1C3090-4B81-4E44-B445-C0C37E06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7" y="2182849"/>
            <a:ext cx="1190232" cy="119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754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768" y="18420"/>
            <a:ext cx="835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  <a:ea typeface="Times New Roman" charset="0"/>
                <a:cs typeface="Times New Roman" charset="0"/>
              </a:rPr>
              <a:t>UW-CDR Mission</a:t>
            </a:r>
          </a:p>
          <a:p>
            <a:pPr algn="ctr"/>
            <a:r>
              <a:rPr lang="en-US" sz="2200" b="1" dirty="0">
                <a:latin typeface="+mn-lt"/>
                <a:ea typeface="Times New Roman" charset="0"/>
                <a:cs typeface="Times New Roman" charset="0"/>
              </a:rPr>
              <a:t>Support U.S. Dairy Farmers and Dairy Processors by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7833" r="6945" b="3958"/>
          <a:stretch/>
        </p:blipFill>
        <p:spPr>
          <a:xfrm>
            <a:off x="2752626" y="1243407"/>
            <a:ext cx="6221691" cy="51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EDB4204A-A240-42BD-93B8-73E876C81F60}"/>
              </a:ext>
            </a:extLst>
          </p:cNvPr>
          <p:cNvSpPr/>
          <p:nvPr/>
        </p:nvSpPr>
        <p:spPr>
          <a:xfrm>
            <a:off x="520700" y="867267"/>
            <a:ext cx="6211435" cy="5410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111722"/>
            <a:ext cx="10972800" cy="827769"/>
          </a:xfrm>
        </p:spPr>
        <p:txBody>
          <a:bodyPr>
            <a:normAutofit/>
          </a:bodyPr>
          <a:lstStyle/>
          <a:p>
            <a:r>
              <a:rPr lang="en-US" b="1" dirty="0"/>
              <a:t>Center for Dairy Research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81161BD-A955-6DC8-203F-9FE23CBC139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2689676"/>
              </p:ext>
            </p:extLst>
          </p:nvPr>
        </p:nvGraphicFramePr>
        <p:xfrm>
          <a:off x="812800" y="1080221"/>
          <a:ext cx="5645150" cy="501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5" name="Group 94">
            <a:extLst>
              <a:ext uri="{FF2B5EF4-FFF2-40B4-BE49-F238E27FC236}">
                <a16:creationId xmlns:a16="http://schemas.microsoft.com/office/drawing/2014/main" id="{97E84562-6B83-463F-898B-AE6234B83416}"/>
              </a:ext>
            </a:extLst>
          </p:cNvPr>
          <p:cNvGrpSpPr/>
          <p:nvPr/>
        </p:nvGrpSpPr>
        <p:grpSpPr>
          <a:xfrm>
            <a:off x="6503244" y="939491"/>
            <a:ext cx="5168056" cy="2363016"/>
            <a:chOff x="6503244" y="939491"/>
            <a:chExt cx="5168056" cy="236301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C17876B-53F9-40B8-96A9-94DB29EE2BEB}"/>
                </a:ext>
              </a:extLst>
            </p:cNvPr>
            <p:cNvSpPr/>
            <p:nvPr/>
          </p:nvSpPr>
          <p:spPr>
            <a:xfrm>
              <a:off x="8862459" y="939491"/>
              <a:ext cx="2808841" cy="2363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6B279F9-88DD-44E7-AF33-DB8A79EA4F90}"/>
                </a:ext>
              </a:extLst>
            </p:cNvPr>
            <p:cNvGrpSpPr/>
            <p:nvPr/>
          </p:nvGrpSpPr>
          <p:grpSpPr>
            <a:xfrm>
              <a:off x="8989090" y="1036553"/>
              <a:ext cx="2489257" cy="2124948"/>
              <a:chOff x="7033934" y="1081904"/>
              <a:chExt cx="2489257" cy="2124948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4A41857-2DB8-4B2C-A530-05602F0716C1}"/>
                  </a:ext>
                </a:extLst>
              </p:cNvPr>
              <p:cNvGrpSpPr/>
              <p:nvPr/>
            </p:nvGrpSpPr>
            <p:grpSpPr>
              <a:xfrm>
                <a:off x="7046691" y="1081904"/>
                <a:ext cx="2476500" cy="358517"/>
                <a:chOff x="7970520" y="1081904"/>
                <a:chExt cx="2476500" cy="358517"/>
              </a:xfrm>
            </p:grpSpPr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84B3CBC-4B59-4798-B323-2B5D7E812E53}"/>
                    </a:ext>
                  </a:extLst>
                </p:cNvPr>
                <p:cNvSpPr/>
                <p:nvPr/>
              </p:nvSpPr>
              <p:spPr>
                <a:xfrm>
                  <a:off x="7970520" y="1081904"/>
                  <a:ext cx="2476500" cy="35851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1" name="Rectangle 20" descr="Checkmark">
                  <a:extLst>
                    <a:ext uri="{FF2B5EF4-FFF2-40B4-BE49-F238E27FC236}">
                      <a16:creationId xmlns:a16="http://schemas.microsoft.com/office/drawing/2014/main" id="{F03DF47E-0FC6-4A85-B6EE-E46B0BAC9C69}"/>
                    </a:ext>
                  </a:extLst>
                </p:cNvPr>
                <p:cNvSpPr/>
                <p:nvPr/>
              </p:nvSpPr>
              <p:spPr>
                <a:xfrm>
                  <a:off x="8078971" y="1162570"/>
                  <a:ext cx="197184" cy="197184"/>
                </a:xfrm>
                <a:prstGeom prst="rect">
                  <a:avLst/>
                </a:prstGeom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83A0791D-F782-4E28-876B-9DA5BC8E19CC}"/>
                    </a:ext>
                  </a:extLst>
                </p:cNvPr>
                <p:cNvSpPr/>
                <p:nvPr/>
              </p:nvSpPr>
              <p:spPr>
                <a:xfrm>
                  <a:off x="8384607" y="1081904"/>
                  <a:ext cx="2062412" cy="358517"/>
                </a:xfrm>
                <a:custGeom>
                  <a:avLst/>
                  <a:gdLst>
                    <a:gd name="connsiteX0" fmla="*/ 0 w 2062412"/>
                    <a:gd name="connsiteY0" fmla="*/ 0 h 358517"/>
                    <a:gd name="connsiteX1" fmla="*/ 2062412 w 2062412"/>
                    <a:gd name="connsiteY1" fmla="*/ 0 h 358517"/>
                    <a:gd name="connsiteX2" fmla="*/ 2062412 w 2062412"/>
                    <a:gd name="connsiteY2" fmla="*/ 358517 h 358517"/>
                    <a:gd name="connsiteX3" fmla="*/ 0 w 2062412"/>
                    <a:gd name="connsiteY3" fmla="*/ 358517 h 358517"/>
                    <a:gd name="connsiteX4" fmla="*/ 0 w 2062412"/>
                    <a:gd name="connsiteY4" fmla="*/ 0 h 35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2412" h="358517">
                      <a:moveTo>
                        <a:pt x="0" y="0"/>
                      </a:moveTo>
                      <a:lnTo>
                        <a:pt x="2062412" y="0"/>
                      </a:lnTo>
                      <a:lnTo>
                        <a:pt x="2062412" y="358517"/>
                      </a:lnTo>
                      <a:lnTo>
                        <a:pt x="0" y="3585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943" tIns="37943" rIns="37943" bIns="37943" numCol="1" spcCol="1270" anchor="ctr" anchorCtr="0">
                  <a:noAutofit/>
                </a:bodyPr>
                <a:lstStyle/>
                <a:p>
                  <a:pPr marL="0" lvl="0" indent="0" algn="l" defTabSz="66675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500" kern="1200" dirty="0"/>
                    <a:t>Product Development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295068-D25F-4AC0-B5D2-365C8A15B309}"/>
                  </a:ext>
                </a:extLst>
              </p:cNvPr>
              <p:cNvGrpSpPr/>
              <p:nvPr/>
            </p:nvGrpSpPr>
            <p:grpSpPr>
              <a:xfrm>
                <a:off x="7036567" y="1537330"/>
                <a:ext cx="2476500" cy="358517"/>
                <a:chOff x="7970520" y="1530050"/>
                <a:chExt cx="2476500" cy="358517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B4984976-2F0B-40D5-8FD0-6E62CE60394A}"/>
                    </a:ext>
                  </a:extLst>
                </p:cNvPr>
                <p:cNvSpPr/>
                <p:nvPr/>
              </p:nvSpPr>
              <p:spPr>
                <a:xfrm>
                  <a:off x="7970520" y="1530050"/>
                  <a:ext cx="2476500" cy="35851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Rectangle 23" descr="Check List">
                  <a:extLst>
                    <a:ext uri="{FF2B5EF4-FFF2-40B4-BE49-F238E27FC236}">
                      <a16:creationId xmlns:a16="http://schemas.microsoft.com/office/drawing/2014/main" id="{0FC76AF1-3F73-4A44-AC45-4E9D881BDF88}"/>
                    </a:ext>
                  </a:extLst>
                </p:cNvPr>
                <p:cNvSpPr/>
                <p:nvPr/>
              </p:nvSpPr>
              <p:spPr>
                <a:xfrm>
                  <a:off x="8078971" y="1610716"/>
                  <a:ext cx="197184" cy="197184"/>
                </a:xfrm>
                <a:prstGeom prst="rect">
                  <a:avLst/>
                </a:prstGeom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312B440-F678-474A-B0E1-6AE47F1FF6D8}"/>
                    </a:ext>
                  </a:extLst>
                </p:cNvPr>
                <p:cNvSpPr/>
                <p:nvPr/>
              </p:nvSpPr>
              <p:spPr>
                <a:xfrm>
                  <a:off x="8384607" y="1530050"/>
                  <a:ext cx="2062412" cy="358517"/>
                </a:xfrm>
                <a:custGeom>
                  <a:avLst/>
                  <a:gdLst>
                    <a:gd name="connsiteX0" fmla="*/ 0 w 2062412"/>
                    <a:gd name="connsiteY0" fmla="*/ 0 h 358517"/>
                    <a:gd name="connsiteX1" fmla="*/ 2062412 w 2062412"/>
                    <a:gd name="connsiteY1" fmla="*/ 0 h 358517"/>
                    <a:gd name="connsiteX2" fmla="*/ 2062412 w 2062412"/>
                    <a:gd name="connsiteY2" fmla="*/ 358517 h 358517"/>
                    <a:gd name="connsiteX3" fmla="*/ 0 w 2062412"/>
                    <a:gd name="connsiteY3" fmla="*/ 358517 h 358517"/>
                    <a:gd name="connsiteX4" fmla="*/ 0 w 2062412"/>
                    <a:gd name="connsiteY4" fmla="*/ 0 h 35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2412" h="358517">
                      <a:moveTo>
                        <a:pt x="0" y="0"/>
                      </a:moveTo>
                      <a:lnTo>
                        <a:pt x="2062412" y="0"/>
                      </a:lnTo>
                      <a:lnTo>
                        <a:pt x="2062412" y="358517"/>
                      </a:lnTo>
                      <a:lnTo>
                        <a:pt x="0" y="3585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943" tIns="37943" rIns="37943" bIns="37943" numCol="1" spcCol="1270" anchor="ctr" anchorCtr="0">
                  <a:noAutofit/>
                </a:bodyPr>
                <a:lstStyle/>
                <a:p>
                  <a:pPr marL="0" lvl="0" indent="0" algn="l" defTabSz="66675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500" kern="1200" dirty="0"/>
                    <a:t>Process Development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5D341B0-7B23-4EB8-871C-4206A9D8FB6E}"/>
                  </a:ext>
                </a:extLst>
              </p:cNvPr>
              <p:cNvGrpSpPr/>
              <p:nvPr/>
            </p:nvGrpSpPr>
            <p:grpSpPr>
              <a:xfrm>
                <a:off x="7036567" y="1968392"/>
                <a:ext cx="2476500" cy="358517"/>
                <a:chOff x="7970520" y="1978196"/>
                <a:chExt cx="2476500" cy="358517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1C3836AA-01E2-48FB-9678-CD854BF9398C}"/>
                    </a:ext>
                  </a:extLst>
                </p:cNvPr>
                <p:cNvSpPr/>
                <p:nvPr/>
              </p:nvSpPr>
              <p:spPr>
                <a:xfrm>
                  <a:off x="7970520" y="1978196"/>
                  <a:ext cx="2476500" cy="35851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7" name="Rectangle 26" descr="Scale">
                  <a:extLst>
                    <a:ext uri="{FF2B5EF4-FFF2-40B4-BE49-F238E27FC236}">
                      <a16:creationId xmlns:a16="http://schemas.microsoft.com/office/drawing/2014/main" id="{3DA3476C-FB93-46C7-810F-2207847766EC}"/>
                    </a:ext>
                  </a:extLst>
                </p:cNvPr>
                <p:cNvSpPr/>
                <p:nvPr/>
              </p:nvSpPr>
              <p:spPr>
                <a:xfrm>
                  <a:off x="8078971" y="2058863"/>
                  <a:ext cx="197184" cy="197184"/>
                </a:xfrm>
                <a:prstGeom prst="rect">
                  <a:avLst/>
                </a:prstGeom>
                <a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79DB30F-82CB-4A5A-91A0-F620FB7C1B4C}"/>
                    </a:ext>
                  </a:extLst>
                </p:cNvPr>
                <p:cNvSpPr/>
                <p:nvPr/>
              </p:nvSpPr>
              <p:spPr>
                <a:xfrm>
                  <a:off x="8384607" y="1978196"/>
                  <a:ext cx="2062412" cy="358517"/>
                </a:xfrm>
                <a:custGeom>
                  <a:avLst/>
                  <a:gdLst>
                    <a:gd name="connsiteX0" fmla="*/ 0 w 2062412"/>
                    <a:gd name="connsiteY0" fmla="*/ 0 h 358517"/>
                    <a:gd name="connsiteX1" fmla="*/ 2062412 w 2062412"/>
                    <a:gd name="connsiteY1" fmla="*/ 0 h 358517"/>
                    <a:gd name="connsiteX2" fmla="*/ 2062412 w 2062412"/>
                    <a:gd name="connsiteY2" fmla="*/ 358517 h 358517"/>
                    <a:gd name="connsiteX3" fmla="*/ 0 w 2062412"/>
                    <a:gd name="connsiteY3" fmla="*/ 358517 h 358517"/>
                    <a:gd name="connsiteX4" fmla="*/ 0 w 2062412"/>
                    <a:gd name="connsiteY4" fmla="*/ 0 h 35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2412" h="358517">
                      <a:moveTo>
                        <a:pt x="0" y="0"/>
                      </a:moveTo>
                      <a:lnTo>
                        <a:pt x="2062412" y="0"/>
                      </a:lnTo>
                      <a:lnTo>
                        <a:pt x="2062412" y="358517"/>
                      </a:lnTo>
                      <a:lnTo>
                        <a:pt x="0" y="3585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943" tIns="37943" rIns="37943" bIns="37943" numCol="1" spcCol="1270" anchor="ctr" anchorCtr="0">
                  <a:noAutofit/>
                </a:bodyPr>
                <a:lstStyle/>
                <a:p>
                  <a:pPr marL="0" lvl="0" indent="0" algn="l" defTabSz="66675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500" kern="1200" dirty="0"/>
                    <a:t>Scale-up Support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A613B71-223A-4895-BA63-96A8E6614BE9}"/>
                  </a:ext>
                </a:extLst>
              </p:cNvPr>
              <p:cNvGrpSpPr/>
              <p:nvPr/>
            </p:nvGrpSpPr>
            <p:grpSpPr>
              <a:xfrm>
                <a:off x="7046691" y="2407522"/>
                <a:ext cx="2476500" cy="358517"/>
                <a:chOff x="7970520" y="2426343"/>
                <a:chExt cx="2476500" cy="358517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5E18B83A-D305-4F01-91CF-FB058F973CD6}"/>
                    </a:ext>
                  </a:extLst>
                </p:cNvPr>
                <p:cNvSpPr/>
                <p:nvPr/>
              </p:nvSpPr>
              <p:spPr>
                <a:xfrm>
                  <a:off x="7970520" y="2426343"/>
                  <a:ext cx="2476500" cy="35851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0" name="Rectangle 29" descr="Tools">
                  <a:extLst>
                    <a:ext uri="{FF2B5EF4-FFF2-40B4-BE49-F238E27FC236}">
                      <a16:creationId xmlns:a16="http://schemas.microsoft.com/office/drawing/2014/main" id="{07C6E14A-15CE-4CBD-9A87-DAC5B7819296}"/>
                    </a:ext>
                  </a:extLst>
                </p:cNvPr>
                <p:cNvSpPr/>
                <p:nvPr/>
              </p:nvSpPr>
              <p:spPr>
                <a:xfrm>
                  <a:off x="8078971" y="2507009"/>
                  <a:ext cx="197184" cy="197184"/>
                </a:xfrm>
                <a:prstGeom prst="rect">
                  <a:avLst/>
                </a:prstGeom>
                <a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E4EE5BE0-AC76-4483-B3FE-715A2BE1F85B}"/>
                    </a:ext>
                  </a:extLst>
                </p:cNvPr>
                <p:cNvSpPr/>
                <p:nvPr/>
              </p:nvSpPr>
              <p:spPr>
                <a:xfrm>
                  <a:off x="8384607" y="2426343"/>
                  <a:ext cx="2062412" cy="358517"/>
                </a:xfrm>
                <a:custGeom>
                  <a:avLst/>
                  <a:gdLst>
                    <a:gd name="connsiteX0" fmla="*/ 0 w 2062412"/>
                    <a:gd name="connsiteY0" fmla="*/ 0 h 358517"/>
                    <a:gd name="connsiteX1" fmla="*/ 2062412 w 2062412"/>
                    <a:gd name="connsiteY1" fmla="*/ 0 h 358517"/>
                    <a:gd name="connsiteX2" fmla="*/ 2062412 w 2062412"/>
                    <a:gd name="connsiteY2" fmla="*/ 358517 h 358517"/>
                    <a:gd name="connsiteX3" fmla="*/ 0 w 2062412"/>
                    <a:gd name="connsiteY3" fmla="*/ 358517 h 358517"/>
                    <a:gd name="connsiteX4" fmla="*/ 0 w 2062412"/>
                    <a:gd name="connsiteY4" fmla="*/ 0 h 35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2412" h="358517">
                      <a:moveTo>
                        <a:pt x="0" y="0"/>
                      </a:moveTo>
                      <a:lnTo>
                        <a:pt x="2062412" y="0"/>
                      </a:lnTo>
                      <a:lnTo>
                        <a:pt x="2062412" y="358517"/>
                      </a:lnTo>
                      <a:lnTo>
                        <a:pt x="0" y="3585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943" tIns="37943" rIns="37943" bIns="37943" numCol="1" spcCol="1270" anchor="ctr" anchorCtr="0">
                  <a:noAutofit/>
                </a:bodyPr>
                <a:lstStyle/>
                <a:p>
                  <a:pPr marL="0" lvl="0" indent="0" algn="l" defTabSz="66675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500" kern="1200"/>
                    <a:t>Troubleshooting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A8F9FD8F-89A6-4AB8-9E7A-B38821E41378}"/>
                  </a:ext>
                </a:extLst>
              </p:cNvPr>
              <p:cNvGrpSpPr/>
              <p:nvPr/>
            </p:nvGrpSpPr>
            <p:grpSpPr>
              <a:xfrm>
                <a:off x="7033934" y="2846652"/>
                <a:ext cx="2476500" cy="360200"/>
                <a:chOff x="7970520" y="2874489"/>
                <a:chExt cx="2476500" cy="360200"/>
              </a:xfrm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2DBE8D-8F5A-421B-973E-852B5F566189}"/>
                    </a:ext>
                  </a:extLst>
                </p:cNvPr>
                <p:cNvSpPr/>
                <p:nvPr/>
              </p:nvSpPr>
              <p:spPr>
                <a:xfrm>
                  <a:off x="7970520" y="2876172"/>
                  <a:ext cx="2476500" cy="358517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3" name="Rectangle 32" descr="Research">
                  <a:extLst>
                    <a:ext uri="{FF2B5EF4-FFF2-40B4-BE49-F238E27FC236}">
                      <a16:creationId xmlns:a16="http://schemas.microsoft.com/office/drawing/2014/main" id="{77F365B7-E27D-4802-AC18-566E68B56A03}"/>
                    </a:ext>
                  </a:extLst>
                </p:cNvPr>
                <p:cNvSpPr/>
                <p:nvPr/>
              </p:nvSpPr>
              <p:spPr>
                <a:xfrm>
                  <a:off x="8078971" y="2955156"/>
                  <a:ext cx="197184" cy="197184"/>
                </a:xfrm>
                <a:prstGeom prst="rect">
                  <a:avLst/>
                </a:prstGeom>
                <a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59CF1345-E2A4-4CC7-8087-17A67635B77A}"/>
                    </a:ext>
                  </a:extLst>
                </p:cNvPr>
                <p:cNvSpPr/>
                <p:nvPr/>
              </p:nvSpPr>
              <p:spPr>
                <a:xfrm>
                  <a:off x="8384607" y="2874489"/>
                  <a:ext cx="2062412" cy="358517"/>
                </a:xfrm>
                <a:custGeom>
                  <a:avLst/>
                  <a:gdLst>
                    <a:gd name="connsiteX0" fmla="*/ 0 w 2062412"/>
                    <a:gd name="connsiteY0" fmla="*/ 0 h 358517"/>
                    <a:gd name="connsiteX1" fmla="*/ 2062412 w 2062412"/>
                    <a:gd name="connsiteY1" fmla="*/ 0 h 358517"/>
                    <a:gd name="connsiteX2" fmla="*/ 2062412 w 2062412"/>
                    <a:gd name="connsiteY2" fmla="*/ 358517 h 358517"/>
                    <a:gd name="connsiteX3" fmla="*/ 0 w 2062412"/>
                    <a:gd name="connsiteY3" fmla="*/ 358517 h 358517"/>
                    <a:gd name="connsiteX4" fmla="*/ 0 w 2062412"/>
                    <a:gd name="connsiteY4" fmla="*/ 0 h 358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2412" h="358517">
                      <a:moveTo>
                        <a:pt x="0" y="0"/>
                      </a:moveTo>
                      <a:lnTo>
                        <a:pt x="2062412" y="0"/>
                      </a:lnTo>
                      <a:lnTo>
                        <a:pt x="2062412" y="358517"/>
                      </a:lnTo>
                      <a:lnTo>
                        <a:pt x="0" y="3585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943" tIns="37943" rIns="37943" bIns="37943" numCol="1" spcCol="1270" anchor="ctr" anchorCtr="0">
                  <a:noAutofit/>
                </a:bodyPr>
                <a:lstStyle/>
                <a:p>
                  <a:pPr marL="0" lvl="0" indent="0" algn="l" defTabSz="66675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500" kern="1200" dirty="0"/>
                    <a:t>Research</a:t>
                  </a:r>
                </a:p>
              </p:txBody>
            </p:sp>
          </p:grpSp>
        </p:grpSp>
        <p:sp>
          <p:nvSpPr>
            <p:cNvPr id="89" name="Arrow: Right 88">
              <a:extLst>
                <a:ext uri="{FF2B5EF4-FFF2-40B4-BE49-F238E27FC236}">
                  <a16:creationId xmlns:a16="http://schemas.microsoft.com/office/drawing/2014/main" id="{5AB66EB9-561C-41EF-9B22-A21F6312A0C9}"/>
                </a:ext>
              </a:extLst>
            </p:cNvPr>
            <p:cNvSpPr/>
            <p:nvPr/>
          </p:nvSpPr>
          <p:spPr>
            <a:xfrm rot="19724385">
              <a:off x="6503244" y="2616850"/>
              <a:ext cx="2528209" cy="43613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57A02D-103A-4129-B7F0-60F82BB53247}"/>
              </a:ext>
            </a:extLst>
          </p:cNvPr>
          <p:cNvGrpSpPr/>
          <p:nvPr/>
        </p:nvGrpSpPr>
        <p:grpSpPr>
          <a:xfrm>
            <a:off x="6631905" y="3560604"/>
            <a:ext cx="5029968" cy="2439956"/>
            <a:chOff x="6641332" y="3381492"/>
            <a:chExt cx="5029968" cy="2439956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01AF9C1-A990-4CAF-8240-1254792820DC}"/>
                </a:ext>
              </a:extLst>
            </p:cNvPr>
            <p:cNvSpPr/>
            <p:nvPr/>
          </p:nvSpPr>
          <p:spPr>
            <a:xfrm>
              <a:off x="8862459" y="3381492"/>
              <a:ext cx="2808841" cy="24399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A7FC76F-743F-4967-B4E8-9513547587F6}"/>
                </a:ext>
              </a:extLst>
            </p:cNvPr>
            <p:cNvGrpSpPr/>
            <p:nvPr/>
          </p:nvGrpSpPr>
          <p:grpSpPr>
            <a:xfrm>
              <a:off x="9016169" y="3485562"/>
              <a:ext cx="2490269" cy="2241450"/>
              <a:chOff x="9298755" y="3391122"/>
              <a:chExt cx="2490269" cy="224145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1D4AF0E-5AA2-4084-B822-90280D8D6C93}"/>
                  </a:ext>
                </a:extLst>
              </p:cNvPr>
              <p:cNvGrpSpPr/>
              <p:nvPr/>
            </p:nvGrpSpPr>
            <p:grpSpPr>
              <a:xfrm>
                <a:off x="9309100" y="3391122"/>
                <a:ext cx="2476500" cy="383472"/>
                <a:chOff x="7970520" y="3391122"/>
                <a:chExt cx="2476500" cy="383472"/>
              </a:xfrm>
            </p:grpSpPr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257FEAF1-24BE-4729-8613-A71AD564ABFD}"/>
                    </a:ext>
                  </a:extLst>
                </p:cNvPr>
                <p:cNvSpPr/>
                <p:nvPr/>
              </p:nvSpPr>
              <p:spPr>
                <a:xfrm>
                  <a:off x="7970520" y="3391122"/>
                  <a:ext cx="2476500" cy="38347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" name="Rectangle 41" descr="Burger and Drink">
                  <a:extLst>
                    <a:ext uri="{FF2B5EF4-FFF2-40B4-BE49-F238E27FC236}">
                      <a16:creationId xmlns:a16="http://schemas.microsoft.com/office/drawing/2014/main" id="{C520C583-D676-4698-B292-04D671EF6479}"/>
                    </a:ext>
                  </a:extLst>
                </p:cNvPr>
                <p:cNvSpPr/>
                <p:nvPr/>
              </p:nvSpPr>
              <p:spPr>
                <a:xfrm>
                  <a:off x="8086520" y="3477404"/>
                  <a:ext cx="210909" cy="210909"/>
                </a:xfrm>
                <a:prstGeom prst="rect">
                  <a:avLst/>
                </a:prstGeom>
                <a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BB1EDD37-2501-4671-80CD-1CD69891AE57}"/>
                    </a:ext>
                  </a:extLst>
                </p:cNvPr>
                <p:cNvSpPr/>
                <p:nvPr/>
              </p:nvSpPr>
              <p:spPr>
                <a:xfrm>
                  <a:off x="8413430" y="3391122"/>
                  <a:ext cx="2033589" cy="383472"/>
                </a:xfrm>
                <a:custGeom>
                  <a:avLst/>
                  <a:gdLst>
                    <a:gd name="connsiteX0" fmla="*/ 0 w 2033589"/>
                    <a:gd name="connsiteY0" fmla="*/ 0 h 383472"/>
                    <a:gd name="connsiteX1" fmla="*/ 2033589 w 2033589"/>
                    <a:gd name="connsiteY1" fmla="*/ 0 h 383472"/>
                    <a:gd name="connsiteX2" fmla="*/ 2033589 w 2033589"/>
                    <a:gd name="connsiteY2" fmla="*/ 383472 h 383472"/>
                    <a:gd name="connsiteX3" fmla="*/ 0 w 2033589"/>
                    <a:gd name="connsiteY3" fmla="*/ 383472 h 383472"/>
                    <a:gd name="connsiteX4" fmla="*/ 0 w 2033589"/>
                    <a:gd name="connsiteY4" fmla="*/ 0 h 38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3589" h="383472">
                      <a:moveTo>
                        <a:pt x="0" y="0"/>
                      </a:moveTo>
                      <a:lnTo>
                        <a:pt x="2033589" y="0"/>
                      </a:lnTo>
                      <a:lnTo>
                        <a:pt x="2033589" y="383472"/>
                      </a:lnTo>
                      <a:lnTo>
                        <a:pt x="0" y="383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584" tIns="40584" rIns="40584" bIns="40584" numCol="1" spcCol="1270" anchor="ctr" anchorCtr="0">
                  <a:noAutofit/>
                </a:bodyPr>
                <a:lstStyle/>
                <a:p>
                  <a:pPr marL="0" lvl="0" indent="0" algn="l" defTabSz="7112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/>
                    <a:t>Cheese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E124214-5996-4A6D-8D66-94724E25D55B}"/>
                  </a:ext>
                </a:extLst>
              </p:cNvPr>
              <p:cNvGrpSpPr/>
              <p:nvPr/>
            </p:nvGrpSpPr>
            <p:grpSpPr>
              <a:xfrm>
                <a:off x="9309099" y="3830252"/>
                <a:ext cx="2476500" cy="383472"/>
                <a:chOff x="7970520" y="3870463"/>
                <a:chExt cx="2476500" cy="383472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41392652-A6DF-435F-9425-CE733C04B784}"/>
                    </a:ext>
                  </a:extLst>
                </p:cNvPr>
                <p:cNvSpPr/>
                <p:nvPr/>
              </p:nvSpPr>
              <p:spPr>
                <a:xfrm>
                  <a:off x="7970520" y="3870463"/>
                  <a:ext cx="2476500" cy="38347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5" name="Rectangle 44" descr="Cow">
                  <a:extLst>
                    <a:ext uri="{FF2B5EF4-FFF2-40B4-BE49-F238E27FC236}">
                      <a16:creationId xmlns:a16="http://schemas.microsoft.com/office/drawing/2014/main" id="{8B9F21F9-FD14-4468-99DD-C035E820F81D}"/>
                    </a:ext>
                  </a:extLst>
                </p:cNvPr>
                <p:cNvSpPr/>
                <p:nvPr/>
              </p:nvSpPr>
              <p:spPr>
                <a:xfrm>
                  <a:off x="8086520" y="3956745"/>
                  <a:ext cx="210909" cy="210909"/>
                </a:xfrm>
                <a:prstGeom prst="rect">
                  <a:avLst/>
                </a:prstGeom>
                <a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903B30A1-E792-405D-9CD9-E60A969D4961}"/>
                    </a:ext>
                  </a:extLst>
                </p:cNvPr>
                <p:cNvSpPr/>
                <p:nvPr/>
              </p:nvSpPr>
              <p:spPr>
                <a:xfrm>
                  <a:off x="8413430" y="3870463"/>
                  <a:ext cx="2033589" cy="383472"/>
                </a:xfrm>
                <a:custGeom>
                  <a:avLst/>
                  <a:gdLst>
                    <a:gd name="connsiteX0" fmla="*/ 0 w 2033589"/>
                    <a:gd name="connsiteY0" fmla="*/ 0 h 383472"/>
                    <a:gd name="connsiteX1" fmla="*/ 2033589 w 2033589"/>
                    <a:gd name="connsiteY1" fmla="*/ 0 h 383472"/>
                    <a:gd name="connsiteX2" fmla="*/ 2033589 w 2033589"/>
                    <a:gd name="connsiteY2" fmla="*/ 383472 h 383472"/>
                    <a:gd name="connsiteX3" fmla="*/ 0 w 2033589"/>
                    <a:gd name="connsiteY3" fmla="*/ 383472 h 383472"/>
                    <a:gd name="connsiteX4" fmla="*/ 0 w 2033589"/>
                    <a:gd name="connsiteY4" fmla="*/ 0 h 38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3589" h="383472">
                      <a:moveTo>
                        <a:pt x="0" y="0"/>
                      </a:moveTo>
                      <a:lnTo>
                        <a:pt x="2033589" y="0"/>
                      </a:lnTo>
                      <a:lnTo>
                        <a:pt x="2033589" y="383472"/>
                      </a:lnTo>
                      <a:lnTo>
                        <a:pt x="0" y="383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584" tIns="40584" rIns="40584" bIns="40584" numCol="1" spcCol="1270" anchor="ctr" anchorCtr="0">
                  <a:noAutofit/>
                </a:bodyPr>
                <a:lstStyle/>
                <a:p>
                  <a:pPr marL="0" lvl="0" indent="0" algn="l" defTabSz="7112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/>
                    <a:t>Dairy Powders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2146EC1-435F-42B7-A066-075B545E6138}"/>
                  </a:ext>
                </a:extLst>
              </p:cNvPr>
              <p:cNvGrpSpPr/>
              <p:nvPr/>
            </p:nvGrpSpPr>
            <p:grpSpPr>
              <a:xfrm>
                <a:off x="9312524" y="4309593"/>
                <a:ext cx="2476500" cy="383472"/>
                <a:chOff x="7970520" y="4349804"/>
                <a:chExt cx="2476500" cy="383472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F539659B-64BC-4D3F-8772-30508C8F9D87}"/>
                    </a:ext>
                  </a:extLst>
                </p:cNvPr>
                <p:cNvSpPr/>
                <p:nvPr/>
              </p:nvSpPr>
              <p:spPr>
                <a:xfrm>
                  <a:off x="7970520" y="4349804"/>
                  <a:ext cx="2476500" cy="38347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8" name="Rectangle 47" descr="Beer">
                  <a:extLst>
                    <a:ext uri="{FF2B5EF4-FFF2-40B4-BE49-F238E27FC236}">
                      <a16:creationId xmlns:a16="http://schemas.microsoft.com/office/drawing/2014/main" id="{10BE9F3E-2A6A-4680-B4A1-48731614E706}"/>
                    </a:ext>
                  </a:extLst>
                </p:cNvPr>
                <p:cNvSpPr/>
                <p:nvPr/>
              </p:nvSpPr>
              <p:spPr>
                <a:xfrm>
                  <a:off x="8086520" y="4436086"/>
                  <a:ext cx="210909" cy="210909"/>
                </a:xfrm>
                <a:prstGeom prst="rect">
                  <a:avLst/>
                </a:prstGeom>
                <a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9BCA42A4-1060-4EFF-A3F9-74A474B244B7}"/>
                    </a:ext>
                  </a:extLst>
                </p:cNvPr>
                <p:cNvSpPr/>
                <p:nvPr/>
              </p:nvSpPr>
              <p:spPr>
                <a:xfrm>
                  <a:off x="8413430" y="4349804"/>
                  <a:ext cx="2033589" cy="383472"/>
                </a:xfrm>
                <a:custGeom>
                  <a:avLst/>
                  <a:gdLst>
                    <a:gd name="connsiteX0" fmla="*/ 0 w 2033589"/>
                    <a:gd name="connsiteY0" fmla="*/ 0 h 383472"/>
                    <a:gd name="connsiteX1" fmla="*/ 2033589 w 2033589"/>
                    <a:gd name="connsiteY1" fmla="*/ 0 h 383472"/>
                    <a:gd name="connsiteX2" fmla="*/ 2033589 w 2033589"/>
                    <a:gd name="connsiteY2" fmla="*/ 383472 h 383472"/>
                    <a:gd name="connsiteX3" fmla="*/ 0 w 2033589"/>
                    <a:gd name="connsiteY3" fmla="*/ 383472 h 383472"/>
                    <a:gd name="connsiteX4" fmla="*/ 0 w 2033589"/>
                    <a:gd name="connsiteY4" fmla="*/ 0 h 38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3589" h="383472">
                      <a:moveTo>
                        <a:pt x="0" y="0"/>
                      </a:moveTo>
                      <a:lnTo>
                        <a:pt x="2033589" y="0"/>
                      </a:lnTo>
                      <a:lnTo>
                        <a:pt x="2033589" y="383472"/>
                      </a:lnTo>
                      <a:lnTo>
                        <a:pt x="0" y="383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584" tIns="40584" rIns="40584" bIns="40584" numCol="1" spcCol="1270" anchor="ctr" anchorCtr="0">
                  <a:noAutofit/>
                </a:bodyPr>
                <a:lstStyle/>
                <a:p>
                  <a:pPr marL="0" lvl="0" indent="0" algn="l" defTabSz="7112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/>
                    <a:t>Beverages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09E3B29-51F0-40B8-B037-9763ACE4E23F}"/>
                  </a:ext>
                </a:extLst>
              </p:cNvPr>
              <p:cNvGrpSpPr/>
              <p:nvPr/>
            </p:nvGrpSpPr>
            <p:grpSpPr>
              <a:xfrm>
                <a:off x="9307780" y="4779347"/>
                <a:ext cx="2476500" cy="383472"/>
                <a:chOff x="7970520" y="4829145"/>
                <a:chExt cx="2476500" cy="383472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B65A5113-0CE1-4A98-8B44-0130EFBD4513}"/>
                    </a:ext>
                  </a:extLst>
                </p:cNvPr>
                <p:cNvSpPr/>
                <p:nvPr/>
              </p:nvSpPr>
              <p:spPr>
                <a:xfrm>
                  <a:off x="7970520" y="4829145"/>
                  <a:ext cx="2476500" cy="38347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1" name="Rectangle 50" descr="Knife">
                  <a:extLst>
                    <a:ext uri="{FF2B5EF4-FFF2-40B4-BE49-F238E27FC236}">
                      <a16:creationId xmlns:a16="http://schemas.microsoft.com/office/drawing/2014/main" id="{3BCFD609-F536-4BD4-A9B5-09B3650DC30F}"/>
                    </a:ext>
                  </a:extLst>
                </p:cNvPr>
                <p:cNvSpPr/>
                <p:nvPr/>
              </p:nvSpPr>
              <p:spPr>
                <a:xfrm>
                  <a:off x="8086520" y="4915426"/>
                  <a:ext cx="210909" cy="210909"/>
                </a:xfrm>
                <a:prstGeom prst="rect">
                  <a:avLst/>
                </a:prstGeom>
                <a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C73A621C-F6EC-412B-B40E-430D85A6BF2E}"/>
                    </a:ext>
                  </a:extLst>
                </p:cNvPr>
                <p:cNvSpPr/>
                <p:nvPr/>
              </p:nvSpPr>
              <p:spPr>
                <a:xfrm>
                  <a:off x="8413430" y="4829145"/>
                  <a:ext cx="2033589" cy="383472"/>
                </a:xfrm>
                <a:custGeom>
                  <a:avLst/>
                  <a:gdLst>
                    <a:gd name="connsiteX0" fmla="*/ 0 w 2033589"/>
                    <a:gd name="connsiteY0" fmla="*/ 0 h 383472"/>
                    <a:gd name="connsiteX1" fmla="*/ 2033589 w 2033589"/>
                    <a:gd name="connsiteY1" fmla="*/ 0 h 383472"/>
                    <a:gd name="connsiteX2" fmla="*/ 2033589 w 2033589"/>
                    <a:gd name="connsiteY2" fmla="*/ 383472 h 383472"/>
                    <a:gd name="connsiteX3" fmla="*/ 0 w 2033589"/>
                    <a:gd name="connsiteY3" fmla="*/ 383472 h 383472"/>
                    <a:gd name="connsiteX4" fmla="*/ 0 w 2033589"/>
                    <a:gd name="connsiteY4" fmla="*/ 0 h 38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3589" h="383472">
                      <a:moveTo>
                        <a:pt x="0" y="0"/>
                      </a:moveTo>
                      <a:lnTo>
                        <a:pt x="2033589" y="0"/>
                      </a:lnTo>
                      <a:lnTo>
                        <a:pt x="2033589" y="383472"/>
                      </a:lnTo>
                      <a:lnTo>
                        <a:pt x="0" y="383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584" tIns="40584" rIns="40584" bIns="40584" numCol="1" spcCol="1270" anchor="ctr" anchorCtr="0">
                  <a:noAutofit/>
                </a:bodyPr>
                <a:lstStyle/>
                <a:p>
                  <a:pPr marL="0" lvl="0" indent="0" algn="l" defTabSz="7112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/>
                    <a:t>Butter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37FA131-8A7B-4F5E-A961-55F610492CFB}"/>
                  </a:ext>
                </a:extLst>
              </p:cNvPr>
              <p:cNvGrpSpPr/>
              <p:nvPr/>
            </p:nvGrpSpPr>
            <p:grpSpPr>
              <a:xfrm>
                <a:off x="9298755" y="5249100"/>
                <a:ext cx="2476500" cy="383472"/>
                <a:chOff x="7970520" y="5308486"/>
                <a:chExt cx="2476500" cy="383472"/>
              </a:xfrm>
            </p:grpSpPr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B29C535E-896A-46F4-A4F2-290E4F8578A6}"/>
                    </a:ext>
                  </a:extLst>
                </p:cNvPr>
                <p:cNvSpPr/>
                <p:nvPr/>
              </p:nvSpPr>
              <p:spPr>
                <a:xfrm>
                  <a:off x="7970520" y="5308486"/>
                  <a:ext cx="2476500" cy="38347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4" name="Rectangle 53" descr="Plant">
                  <a:extLst>
                    <a:ext uri="{FF2B5EF4-FFF2-40B4-BE49-F238E27FC236}">
                      <a16:creationId xmlns:a16="http://schemas.microsoft.com/office/drawing/2014/main" id="{1EED596C-1464-4C75-90E1-763BF5E090DA}"/>
                    </a:ext>
                  </a:extLst>
                </p:cNvPr>
                <p:cNvSpPr/>
                <p:nvPr/>
              </p:nvSpPr>
              <p:spPr>
                <a:xfrm>
                  <a:off x="8086520" y="5394767"/>
                  <a:ext cx="210909" cy="210909"/>
                </a:xfrm>
                <a:prstGeom prst="rect">
                  <a:avLst/>
                </a:prstGeom>
                <a:blipFill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E40F20E6-64B5-43B4-8C8E-9ECD21562DA5}"/>
                    </a:ext>
                  </a:extLst>
                </p:cNvPr>
                <p:cNvSpPr/>
                <p:nvPr/>
              </p:nvSpPr>
              <p:spPr>
                <a:xfrm>
                  <a:off x="8413430" y="5308486"/>
                  <a:ext cx="2033589" cy="383472"/>
                </a:xfrm>
                <a:custGeom>
                  <a:avLst/>
                  <a:gdLst>
                    <a:gd name="connsiteX0" fmla="*/ 0 w 2033589"/>
                    <a:gd name="connsiteY0" fmla="*/ 0 h 383472"/>
                    <a:gd name="connsiteX1" fmla="*/ 2033589 w 2033589"/>
                    <a:gd name="connsiteY1" fmla="*/ 0 h 383472"/>
                    <a:gd name="connsiteX2" fmla="*/ 2033589 w 2033589"/>
                    <a:gd name="connsiteY2" fmla="*/ 383472 h 383472"/>
                    <a:gd name="connsiteX3" fmla="*/ 0 w 2033589"/>
                    <a:gd name="connsiteY3" fmla="*/ 383472 h 383472"/>
                    <a:gd name="connsiteX4" fmla="*/ 0 w 2033589"/>
                    <a:gd name="connsiteY4" fmla="*/ 0 h 383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3589" h="383472">
                      <a:moveTo>
                        <a:pt x="0" y="0"/>
                      </a:moveTo>
                      <a:lnTo>
                        <a:pt x="2033589" y="0"/>
                      </a:lnTo>
                      <a:lnTo>
                        <a:pt x="2033589" y="383472"/>
                      </a:lnTo>
                      <a:lnTo>
                        <a:pt x="0" y="3834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0584" tIns="40584" rIns="40584" bIns="40584" numCol="1" spcCol="1270" anchor="ctr" anchorCtr="0">
                  <a:noAutofit/>
                </a:bodyPr>
                <a:lstStyle/>
                <a:p>
                  <a:pPr marL="0" lvl="0" indent="0" algn="l" defTabSz="71120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 dirty="0"/>
                    <a:t>Fermented Products</a:t>
                  </a:r>
                </a:p>
              </p:txBody>
            </p:sp>
          </p:grpSp>
        </p:grpSp>
        <p:sp>
          <p:nvSpPr>
            <p:cNvPr id="90" name="Arrow: Right 89">
              <a:extLst>
                <a:ext uri="{FF2B5EF4-FFF2-40B4-BE49-F238E27FC236}">
                  <a16:creationId xmlns:a16="http://schemas.microsoft.com/office/drawing/2014/main" id="{3E867A23-5429-4F3F-86B1-F8380C79974B}"/>
                </a:ext>
              </a:extLst>
            </p:cNvPr>
            <p:cNvSpPr/>
            <p:nvPr/>
          </p:nvSpPr>
          <p:spPr>
            <a:xfrm rot="1162933">
              <a:off x="6641332" y="3811953"/>
              <a:ext cx="2286636" cy="43613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63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37"/>
          <p:cNvSpPr txBox="1">
            <a:spLocks noChangeArrowheads="1"/>
          </p:cNvSpPr>
          <p:nvPr/>
        </p:nvSpPr>
        <p:spPr bwMode="auto">
          <a:xfrm>
            <a:off x="1445137" y="228346"/>
            <a:ext cx="3775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+mj-lt"/>
                <a:ea typeface="+mn-ea"/>
              </a:rPr>
              <a:t>Research Group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9488856" y="2209166"/>
            <a:ext cx="173312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Rani Govindasamy-Lucey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Senior Scientist</a:t>
            </a: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9767861" y="3829536"/>
            <a:ext cx="13144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Kristen Houck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Research Specialist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880144" y="5520820"/>
            <a:ext cx="108988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/>
                </a:solidFill>
                <a:latin typeface="Georgia"/>
                <a:ea typeface="+mn-ea"/>
              </a:rPr>
              <a:t>Miguel Perez</a:t>
            </a:r>
            <a:br>
              <a:rPr lang="en-US" sz="1200" dirty="0">
                <a:solidFill>
                  <a:prstClr val="black"/>
                </a:solidFill>
                <a:latin typeface="Georgia"/>
                <a:ea typeface="+mn-ea"/>
              </a:rPr>
            </a:br>
            <a:r>
              <a:rPr lang="en-US" sz="1000" dirty="0">
                <a:solidFill>
                  <a:prstClr val="black"/>
                </a:solidFill>
                <a:latin typeface="+mj-lt"/>
                <a:ea typeface="+mn-ea"/>
              </a:rPr>
              <a:t>Cheese Scientist</a:t>
            </a: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4145CF1C-7CFA-A648-9159-C60CC1E1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74" y="3800437"/>
            <a:ext cx="14058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Rodrigo Ibáñez Alfaro</a:t>
            </a:r>
          </a:p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Associate Scientist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88BF5F-4839-4006-8EA1-9D19E8FE1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620866"/>
              </p:ext>
            </p:extLst>
          </p:nvPr>
        </p:nvGraphicFramePr>
        <p:xfrm>
          <a:off x="2070355" y="1224835"/>
          <a:ext cx="6805364" cy="453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9078A7B0-E0A4-4D2B-A074-B1FD3172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312" y="865859"/>
            <a:ext cx="1238643" cy="12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4B9757B-0213-4BC3-81AA-56203BDC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5" y="2638935"/>
            <a:ext cx="1238643" cy="123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CBE6096-CDB4-4C99-8737-B400B1F8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08" y="4341293"/>
            <a:ext cx="1153802" cy="11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72F0CF3C-CB2A-4EF0-AFD2-0949DF7D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21" y="2132274"/>
            <a:ext cx="12901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Dr. Mark Johnson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1" dirty="0">
                <a:solidFill>
                  <a:prstClr val="black"/>
                </a:solidFill>
                <a:latin typeface="Calibri"/>
                <a:ea typeface="+mn-ea"/>
              </a:rPr>
              <a:t>Assistant Director</a:t>
            </a:r>
          </a:p>
          <a:p>
            <a:pPr algn="ctr">
              <a:defRPr/>
            </a:pPr>
            <a:endParaRPr lang="en-US" sz="10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571B7E1-EFEF-4720-9EC6-9E06E6D7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6" y="951147"/>
            <a:ext cx="1122579" cy="11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58C12EC-1ADC-4415-B8B9-4507D950D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6" y="2657543"/>
            <a:ext cx="1142773" cy="11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A7B7D3-99A5-4527-9A74-7DCC1E6EFFC8}"/>
              </a:ext>
            </a:extLst>
          </p:cNvPr>
          <p:cNvSpPr txBox="1"/>
          <p:nvPr/>
        </p:nvSpPr>
        <p:spPr>
          <a:xfrm>
            <a:off x="185608" y="5606771"/>
            <a:ext cx="1558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Brandon Prochaska</a:t>
            </a:r>
          </a:p>
          <a:p>
            <a:pPr algn="ctr"/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Sensory Coordinator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A33766C-3C62-4B81-A11C-356B80F5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4" y="4394387"/>
            <a:ext cx="1102295" cy="11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6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77098" y="837967"/>
            <a:ext cx="634827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Cheese applications development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Cheesemaking trials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Tailor make cheese for a specific end use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Outline manufacturing protocol for specialty cheeses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Technical service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Address technical questions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Support plant scale-up for new cheeses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On-site visits and trouble shooting	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Technical outreach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Provide technical short courses and workshops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Develop technical reviews and fact sheets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Support Wisconsin Master Cheesemaker</a:t>
            </a:r>
            <a:r>
              <a:rPr lang="en-US" sz="2000" baseline="30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®</a:t>
            </a:r>
            <a:r>
              <a:rPr lang="en-US" sz="20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 Program</a:t>
            </a:r>
          </a:p>
        </p:txBody>
      </p:sp>
      <p:sp>
        <p:nvSpPr>
          <p:cNvPr id="13322" name="Text Box 37"/>
          <p:cNvSpPr txBox="1">
            <a:spLocks noChangeArrowheads="1"/>
          </p:cNvSpPr>
          <p:nvPr/>
        </p:nvSpPr>
        <p:spPr bwMode="auto">
          <a:xfrm>
            <a:off x="1948497" y="70554"/>
            <a:ext cx="7605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Cheese Industry and Applications</a:t>
            </a:r>
          </a:p>
        </p:txBody>
      </p:sp>
      <p:sp>
        <p:nvSpPr>
          <p:cNvPr id="66" name="Text Box 35"/>
          <p:cNvSpPr txBox="1">
            <a:spLocks noChangeArrowheads="1"/>
          </p:cNvSpPr>
          <p:nvPr/>
        </p:nvSpPr>
        <p:spPr bwMode="auto">
          <a:xfrm>
            <a:off x="10326328" y="1437725"/>
            <a:ext cx="147275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Gina Mode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Assistant Coordinator</a:t>
            </a:r>
          </a:p>
        </p:txBody>
      </p:sp>
      <p:sp>
        <p:nvSpPr>
          <p:cNvPr id="74" name="Text Box 33"/>
          <p:cNvSpPr txBox="1">
            <a:spLocks noChangeArrowheads="1"/>
          </p:cNvSpPr>
          <p:nvPr/>
        </p:nvSpPr>
        <p:spPr bwMode="auto">
          <a:xfrm>
            <a:off x="565974" y="1507121"/>
            <a:ext cx="10102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John Jaeggi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Coordinator</a:t>
            </a:r>
            <a:endParaRPr lang="en-US" dirty="0">
              <a:solidFill>
                <a:prstClr val="black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2166424" y="5919309"/>
            <a:ext cx="13128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Amy Bostley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Research Specialist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393905" y="4207525"/>
            <a:ext cx="1540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Joey Jaeggi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Research Cheesemaker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31910" y="5982303"/>
            <a:ext cx="15009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Andy Johnson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Assistant Coordinator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548948" y="6018964"/>
            <a:ext cx="1500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Juan  Romero</a:t>
            </a:r>
          </a:p>
          <a:p>
            <a:pPr lvl="0"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</a:rPr>
              <a:t>Assistant Coordinator</a:t>
            </a:r>
          </a:p>
        </p:txBody>
      </p:sp>
      <p:sp>
        <p:nvSpPr>
          <p:cNvPr id="39" name="Text Box 42">
            <a:extLst>
              <a:ext uri="{FF2B5EF4-FFF2-40B4-BE49-F238E27FC236}">
                <a16:creationId xmlns:a16="http://schemas.microsoft.com/office/drawing/2014/main" id="{62354BAE-9D8E-144A-9281-52704A407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471" y="5903965"/>
            <a:ext cx="1540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latin typeface="+mn-lt"/>
              </a:rPr>
              <a:t>Melissa Houfe</a:t>
            </a: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 </a:t>
            </a:r>
            <a:endParaRPr lang="en-US" sz="1200" dirty="0">
              <a:solidFill>
                <a:prstClr val="black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Research Cheesemaker</a:t>
            </a:r>
          </a:p>
        </p:txBody>
      </p:sp>
      <p:sp>
        <p:nvSpPr>
          <p:cNvPr id="35" name="Text Box 42"/>
          <p:cNvSpPr txBox="1">
            <a:spLocks noChangeArrowheads="1"/>
          </p:cNvSpPr>
          <p:nvPr/>
        </p:nvSpPr>
        <p:spPr bwMode="auto">
          <a:xfrm>
            <a:off x="6282362" y="5879505"/>
            <a:ext cx="1540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Jeremy </a:t>
            </a:r>
            <a:r>
              <a:rPr lang="en-US" sz="1200" dirty="0">
                <a:solidFill>
                  <a:prstClr val="black"/>
                </a:solidFill>
                <a:latin typeface="+mn-lt"/>
                <a:ea typeface="+mn-ea"/>
              </a:rPr>
              <a:t>Johnson</a:t>
            </a:r>
          </a:p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Research Cheesemaker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04A05-4AA6-420E-995A-BA59FE1D6B23}"/>
              </a:ext>
            </a:extLst>
          </p:cNvPr>
          <p:cNvSpPr/>
          <p:nvPr/>
        </p:nvSpPr>
        <p:spPr>
          <a:xfrm>
            <a:off x="10322937" y="4625315"/>
            <a:ext cx="172691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Rebecca </a:t>
            </a:r>
            <a:r>
              <a:rPr lang="en-US" sz="1200" dirty="0" err="1">
                <a:solidFill>
                  <a:prstClr val="black"/>
                </a:solidFill>
                <a:latin typeface="+mn-lt"/>
                <a:ea typeface="MS PGothic" pitchFamily="34" charset="-128"/>
              </a:rPr>
              <a:t>Hohlstein</a:t>
            </a:r>
            <a:endParaRPr lang="en-US" sz="1200" dirty="0">
              <a:solidFill>
                <a:prstClr val="black"/>
              </a:solidFill>
              <a:latin typeface="+mn-lt"/>
              <a:ea typeface="MS PGothic" pitchFamily="34" charset="-128"/>
            </a:endParaRPr>
          </a:p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Assistant Coordinator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EF223C-3C1E-413C-841A-DEDE0047A54C}"/>
              </a:ext>
            </a:extLst>
          </p:cNvPr>
          <p:cNvSpPr/>
          <p:nvPr/>
        </p:nvSpPr>
        <p:spPr>
          <a:xfrm>
            <a:off x="10434151" y="2982724"/>
            <a:ext cx="17269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Luis Jimenez </a:t>
            </a:r>
            <a:r>
              <a:rPr lang="en-US" sz="1200" dirty="0" err="1">
                <a:latin typeface="+mn-lt"/>
              </a:rPr>
              <a:t>Maroto</a:t>
            </a:r>
            <a:endParaRPr lang="en-US" sz="1200" dirty="0">
              <a:latin typeface="+mn-lt"/>
            </a:endParaRPr>
          </a:p>
          <a:p>
            <a:r>
              <a:rPr lang="en-US" sz="1100" dirty="0">
                <a:latin typeface="+mn-lt"/>
              </a:rPr>
              <a:t>Assistant Coordinator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7A18C2-92CC-4A65-9444-CC67B1E26E84}"/>
              </a:ext>
            </a:extLst>
          </p:cNvPr>
          <p:cNvSpPr txBox="1"/>
          <p:nvPr/>
        </p:nvSpPr>
        <p:spPr>
          <a:xfrm>
            <a:off x="5018329" y="5901184"/>
            <a:ext cx="125009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Ben Smith</a:t>
            </a:r>
          </a:p>
          <a:p>
            <a:pPr algn="ctr"/>
            <a:r>
              <a:rPr lang="en-US" sz="1100" dirty="0">
                <a:latin typeface="+mn-lt"/>
              </a:rPr>
              <a:t>Cheesemaker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1CC4F6-969F-42BF-B66F-299B0C035C7A}"/>
              </a:ext>
            </a:extLst>
          </p:cNvPr>
          <p:cNvSpPr/>
          <p:nvPr/>
        </p:nvSpPr>
        <p:spPr>
          <a:xfrm>
            <a:off x="3458631" y="5961631"/>
            <a:ext cx="13309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   David </a:t>
            </a:r>
            <a:r>
              <a:rPr lang="en-US" sz="1200" dirty="0" err="1">
                <a:latin typeface="+mn-lt"/>
              </a:rPr>
              <a:t>Niemiec</a:t>
            </a:r>
            <a:endParaRPr lang="en-US" sz="1200" dirty="0">
              <a:latin typeface="+mn-lt"/>
            </a:endParaRPr>
          </a:p>
          <a:p>
            <a:pPr algn="ctr"/>
            <a:r>
              <a:rPr lang="en-US" sz="1100" dirty="0">
                <a:latin typeface="+mn-lt"/>
              </a:rPr>
              <a:t>Cheesemaker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C047D6-FCF3-49CB-BABE-81B70209DEF0}"/>
              </a:ext>
            </a:extLst>
          </p:cNvPr>
          <p:cNvSpPr/>
          <p:nvPr/>
        </p:nvSpPr>
        <p:spPr>
          <a:xfrm>
            <a:off x="469699" y="5848727"/>
            <a:ext cx="16634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Ben </a:t>
            </a:r>
            <a:r>
              <a:rPr lang="en-US" sz="1200" dirty="0" err="1">
                <a:latin typeface="+mn-lt"/>
              </a:rPr>
              <a:t>Ullerup</a:t>
            </a:r>
            <a:r>
              <a:rPr lang="en-US" sz="1200" dirty="0">
                <a:latin typeface="+mn-lt"/>
              </a:rPr>
              <a:t>-Mathers</a:t>
            </a:r>
          </a:p>
          <a:p>
            <a:pPr algn="ctr"/>
            <a:r>
              <a:rPr lang="en-US" sz="1100" dirty="0">
                <a:latin typeface="+mn-lt"/>
              </a:rPr>
              <a:t>Research </a:t>
            </a:r>
          </a:p>
          <a:p>
            <a:pPr algn="ctr"/>
            <a:r>
              <a:rPr lang="en-US" sz="1100" dirty="0">
                <a:latin typeface="+mn-lt"/>
              </a:rPr>
              <a:t>Cheesemaker</a:t>
            </a: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6B7C96F8-2F6E-4232-9991-9C431398A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13" y="2914459"/>
            <a:ext cx="10953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  <a:ea typeface="MS PGothic" pitchFamily="34" charset="-128"/>
              </a:rPr>
              <a:t>Dean Sommer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3D3A56D-CA0A-4C0F-8E94-A53B9180A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8" y="2019693"/>
            <a:ext cx="870057" cy="8700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3CE5A23-3A4D-4B5C-9047-9DE9027E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3" y="393719"/>
            <a:ext cx="1106173" cy="11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57C1F51-18F2-4C89-B89D-B61A5677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152" y="3475131"/>
            <a:ext cx="1184757" cy="11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7F450E7-79AD-4727-97AB-BD6814C39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404" y="1864996"/>
            <a:ext cx="1103708" cy="11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73DB7BA-32C0-48E4-B8EA-7D6A5060E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620" y="347120"/>
            <a:ext cx="1106173" cy="110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91E3E09-1969-47A4-A8F7-DA8971969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20" y="4933296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B2474A73-4837-4022-B8F4-8C8D642F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38" y="4884455"/>
            <a:ext cx="100584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988920C5-EE0F-486A-B3AA-F5AFC774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2" y="3216167"/>
            <a:ext cx="1017681" cy="10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61CAE7AE-CB53-4D82-8B98-47FD9C24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30" y="4844400"/>
            <a:ext cx="1074909" cy="10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563D61C8-C5FB-4640-A394-952DCEF5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25" y="4864147"/>
            <a:ext cx="1074909" cy="107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0CEDEE8E-53CA-402D-9A50-05566D548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25" y="4900921"/>
            <a:ext cx="1059534" cy="10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4B6B4636-2B2F-4CCE-95E7-901F9FC30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22" y="4927356"/>
            <a:ext cx="1059534" cy="10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081AEFB7-44CB-4451-8850-1F67EC6F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87" y="5031798"/>
            <a:ext cx="992505" cy="9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3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28"/>
          <p:cNvSpPr txBox="1">
            <a:spLocks noChangeArrowheads="1"/>
          </p:cNvSpPr>
          <p:nvPr/>
        </p:nvSpPr>
        <p:spPr bwMode="auto">
          <a:xfrm>
            <a:off x="1394544" y="89562"/>
            <a:ext cx="8545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Dairy Products and Processing Group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6737759" y="5753307"/>
            <a:ext cx="118298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Dean Sommer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n-lt"/>
                <a:ea typeface="MS PGothic" pitchFamily="34" charset="-128"/>
              </a:rPr>
              <a:t>Cheese &amp; Food Technologist</a:t>
            </a:r>
          </a:p>
        </p:txBody>
      </p:sp>
      <p:sp>
        <p:nvSpPr>
          <p:cNvPr id="18447" name="Text Box 14"/>
          <p:cNvSpPr txBox="1">
            <a:spLocks noChangeArrowheads="1"/>
          </p:cNvSpPr>
          <p:nvPr/>
        </p:nvSpPr>
        <p:spPr bwMode="auto">
          <a:xfrm>
            <a:off x="400559" y="3934425"/>
            <a:ext cx="1600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Mike Molitor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Pilot Plant Project Manager</a:t>
            </a:r>
          </a:p>
        </p:txBody>
      </p:sp>
      <p:sp>
        <p:nvSpPr>
          <p:cNvPr id="18445" name="Text Box 24"/>
          <p:cNvSpPr txBox="1">
            <a:spLocks noChangeArrowheads="1"/>
          </p:cNvSpPr>
          <p:nvPr/>
        </p:nvSpPr>
        <p:spPr bwMode="auto">
          <a:xfrm>
            <a:off x="1440170" y="5886649"/>
            <a:ext cx="14334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Susan Larson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latin typeface="+mj-lt"/>
                <a:ea typeface="MS PGothic" pitchFamily="34" charset="-128"/>
              </a:rPr>
              <a:t>Research Specialist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BCA3FA-F67B-435E-99DD-9CA826AD428B}"/>
              </a:ext>
            </a:extLst>
          </p:cNvPr>
          <p:cNvSpPr txBox="1"/>
          <p:nvPr/>
        </p:nvSpPr>
        <p:spPr>
          <a:xfrm>
            <a:off x="513402" y="2082275"/>
            <a:ext cx="15175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Tom Guerin</a:t>
            </a:r>
          </a:p>
          <a:p>
            <a:pPr algn="ctr"/>
            <a:r>
              <a:rPr lang="en-US" sz="1100" dirty="0">
                <a:latin typeface="+mj-lt"/>
              </a:rPr>
              <a:t>Research Program Manager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63757-94B7-4694-8065-0F18B207B152}"/>
              </a:ext>
            </a:extLst>
          </p:cNvPr>
          <p:cNvSpPr txBox="1"/>
          <p:nvPr/>
        </p:nvSpPr>
        <p:spPr>
          <a:xfrm>
            <a:off x="9942325" y="2082275"/>
            <a:ext cx="151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Dairy Ingredients Coordinator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EA0950-C92F-461D-B817-24B00E57CAC4}"/>
              </a:ext>
            </a:extLst>
          </p:cNvPr>
          <p:cNvSpPr txBox="1"/>
          <p:nvPr/>
        </p:nvSpPr>
        <p:spPr>
          <a:xfrm>
            <a:off x="9017976" y="5779836"/>
            <a:ext cx="18486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n-lt"/>
              </a:rPr>
              <a:t>Mellisa Houfe</a:t>
            </a:r>
          </a:p>
          <a:p>
            <a:pPr algn="ctr"/>
            <a:r>
              <a:rPr lang="en-US" sz="1100" dirty="0">
                <a:latin typeface="+mn-lt"/>
              </a:rPr>
              <a:t>Instrumentation Technologist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DDD70-80AD-4D40-BA60-0CCCCA6136FB}"/>
              </a:ext>
            </a:extLst>
          </p:cNvPr>
          <p:cNvSpPr txBox="1"/>
          <p:nvPr/>
        </p:nvSpPr>
        <p:spPr>
          <a:xfrm>
            <a:off x="10083724" y="3925559"/>
            <a:ext cx="11829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Jim </a:t>
            </a:r>
            <a:r>
              <a:rPr lang="en-US" sz="1100" dirty="0" err="1">
                <a:latin typeface="+mj-lt"/>
              </a:rPr>
              <a:t>Cropp</a:t>
            </a:r>
            <a:endParaRPr lang="en-US" sz="1100" dirty="0">
              <a:latin typeface="+mj-lt"/>
            </a:endParaRPr>
          </a:p>
          <a:p>
            <a:pPr algn="ctr"/>
            <a:r>
              <a:rPr lang="en-US" sz="1100" dirty="0">
                <a:latin typeface="+mj-lt"/>
              </a:rPr>
              <a:t>Instrumentation Technologist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21D1DA-93EF-4314-99FF-3CC71FEA1D17}"/>
              </a:ext>
            </a:extLst>
          </p:cNvPr>
          <p:cNvSpPr txBox="1"/>
          <p:nvPr/>
        </p:nvSpPr>
        <p:spPr>
          <a:xfrm>
            <a:off x="2224606" y="877190"/>
            <a:ext cx="7240124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+mn-lt"/>
              </a:rPr>
              <a:t>Dairy Ingredients</a:t>
            </a:r>
          </a:p>
          <a:p>
            <a:endParaRPr lang="en-US" b="1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Dairy ingredient applications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Functionality testing of dairy ingredients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Develop formulations using dairy ingredients (non-cheese)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Prototype Development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+mn-lt"/>
            </a:endParaRPr>
          </a:p>
          <a:p>
            <a:r>
              <a:rPr lang="en-US" b="1" u="sng" dirty="0">
                <a:latin typeface="+mn-lt"/>
              </a:rPr>
              <a:t>Dairy processing</a:t>
            </a:r>
          </a:p>
          <a:p>
            <a:endParaRPr lang="en-US" sz="1000" b="1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Work with processors and manufacturers on milk/whey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Separation technology of milk/whey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Pilot plant trials: Fractionation &amp; Concentration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Technical outreach and utilization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Dairy ingredient processing and utilization short courses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C129B3-7DCD-4620-B4F1-384CA4AC33F3}"/>
              </a:ext>
            </a:extLst>
          </p:cNvPr>
          <p:cNvSpPr txBox="1"/>
          <p:nvPr/>
        </p:nvSpPr>
        <p:spPr>
          <a:xfrm>
            <a:off x="3827709" y="5769403"/>
            <a:ext cx="151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+mj-lt"/>
              </a:rPr>
              <a:t>Daniel Wilbanks</a:t>
            </a:r>
          </a:p>
          <a:p>
            <a:pPr algn="ctr"/>
            <a:r>
              <a:rPr lang="en-US" sz="1100" dirty="0">
                <a:latin typeface="+mj-lt"/>
              </a:rPr>
              <a:t>Research Specialist</a:t>
            </a: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22CCA367-A822-464D-84F2-FE85E5E9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5" y="1072808"/>
            <a:ext cx="1009467" cy="100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3F726A-C646-4DB1-AEE7-DA079637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716" y="4700234"/>
            <a:ext cx="1053073" cy="1053073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C580DB51-6008-422B-87AC-54C5E6B0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6" y="4693773"/>
            <a:ext cx="1059534" cy="105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1110C44-857C-4D1A-A655-39FC42C9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52" y="4781287"/>
            <a:ext cx="1076528" cy="10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3A94D6A-F899-40E1-98D2-24211238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24" y="2822425"/>
            <a:ext cx="1144375" cy="114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BD6AC0F-AA1A-4090-B64B-1D53C4F2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53" y="4636247"/>
            <a:ext cx="1143589" cy="11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8FE1CBB6-83CF-407B-9A67-E1F5A5DD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2" y="2855484"/>
            <a:ext cx="1050107" cy="10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523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86242-9D80-4663-80F6-F827D3DC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8000"/>
          </a:blip>
          <a:srcRect b="5834"/>
          <a:stretch/>
        </p:blipFill>
        <p:spPr>
          <a:xfrm>
            <a:off x="851443" y="565818"/>
            <a:ext cx="10489113" cy="5808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128" y="22222"/>
            <a:ext cx="7380515" cy="857250"/>
          </a:xfrm>
        </p:spPr>
        <p:txBody>
          <a:bodyPr>
            <a:noAutofit/>
          </a:bodyPr>
          <a:lstStyle/>
          <a:p>
            <a:r>
              <a:rPr lang="en-US" sz="3600" dirty="0"/>
              <a:t>CDR Addition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544" y="1030300"/>
            <a:ext cx="8635116" cy="54824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Cheese</a:t>
            </a:r>
          </a:p>
          <a:p>
            <a:pPr lvl="1"/>
            <a:r>
              <a:rPr lang="en-US" dirty="0">
                <a:latin typeface="+mj-lt"/>
              </a:rPr>
              <a:t>Production spaces for natural, processed, and specialty cheese </a:t>
            </a:r>
          </a:p>
          <a:p>
            <a:pPr lvl="1"/>
            <a:r>
              <a:rPr lang="en-US" dirty="0">
                <a:latin typeface="+mj-lt"/>
              </a:rPr>
              <a:t>Ripening rooms for specialty cheese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Fractionated milk proteins</a:t>
            </a:r>
          </a:p>
          <a:p>
            <a:pPr lvl="1"/>
            <a:r>
              <a:rPr lang="en-US" dirty="0">
                <a:latin typeface="+mj-lt"/>
              </a:rPr>
              <a:t>e.g. purified proteins with membrane filtration)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Dried dairy ingredients </a:t>
            </a:r>
          </a:p>
          <a:p>
            <a:pPr lvl="1"/>
            <a:r>
              <a:rPr lang="en-US" dirty="0">
                <a:latin typeface="+mj-lt"/>
              </a:rPr>
              <a:t>MPC, WPC, etc.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Cultured products </a:t>
            </a:r>
          </a:p>
          <a:p>
            <a:pPr lvl="1"/>
            <a:r>
              <a:rPr lang="en-US" dirty="0">
                <a:latin typeface="+mj-lt"/>
              </a:rPr>
              <a:t>Yogurt, Greek yogurt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Beverages</a:t>
            </a:r>
          </a:p>
          <a:p>
            <a:pPr lvl="1"/>
            <a:r>
              <a:rPr lang="en-US" dirty="0">
                <a:latin typeface="+mj-lt"/>
              </a:rPr>
              <a:t>UHT aseptic, juices containing dairy proteins)</a:t>
            </a:r>
          </a:p>
        </p:txBody>
      </p:sp>
    </p:spTree>
    <p:extLst>
      <p:ext uri="{BB962C8B-B14F-4D97-AF65-F5344CB8AC3E}">
        <p14:creationId xmlns:p14="http://schemas.microsoft.com/office/powerpoint/2010/main" val="182951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7CBC5E7D-8BD6-4C5A-9663-115086CA4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203" y="2934790"/>
            <a:ext cx="1603771" cy="1603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845469-B65F-4AEA-83B6-2B57657D9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6" y="2924147"/>
            <a:ext cx="1603772" cy="1603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4CFF6-474A-4AFD-90DD-C99CCB8BDAE9}"/>
              </a:ext>
            </a:extLst>
          </p:cNvPr>
          <p:cNvSpPr txBox="1"/>
          <p:nvPr/>
        </p:nvSpPr>
        <p:spPr>
          <a:xfrm>
            <a:off x="1630320" y="4753096"/>
            <a:ext cx="900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Direct &amp; Indirect heating 	Aseptic homogenizer 	Surge tank			Bag in box filler	  Packaging/bottles</a:t>
            </a:r>
          </a:p>
        </p:txBody>
      </p:sp>
      <p:pic>
        <p:nvPicPr>
          <p:cNvPr id="9" name="Picture 8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D38A9FCF-D702-4D38-A980-F7019DC22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72"/>
          <a:stretch/>
        </p:blipFill>
        <p:spPr>
          <a:xfrm>
            <a:off x="8858001" y="2256914"/>
            <a:ext cx="1953498" cy="2744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52E434-5D70-4B83-915E-578A32D9BE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86" r="16000" b="27126"/>
          <a:stretch/>
        </p:blipFill>
        <p:spPr>
          <a:xfrm>
            <a:off x="4519535" y="1846218"/>
            <a:ext cx="4369690" cy="29765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03AC12-E34B-4599-A06F-10066FB4EA0B}"/>
              </a:ext>
            </a:extLst>
          </p:cNvPr>
          <p:cNvSpPr txBox="1">
            <a:spLocks/>
          </p:cNvSpPr>
          <p:nvPr/>
        </p:nvSpPr>
        <p:spPr>
          <a:xfrm>
            <a:off x="2201792" y="158931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b="1"/>
              <a:t>Aseptic/UHT Beverage Innovation Facility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A665A-DB47-4B48-8061-C14C9515F642}"/>
              </a:ext>
            </a:extLst>
          </p:cNvPr>
          <p:cNvSpPr txBox="1"/>
          <p:nvPr/>
        </p:nvSpPr>
        <p:spPr>
          <a:xfrm>
            <a:off x="1956763" y="5380710"/>
            <a:ext cx="834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ea typeface="MS PGothic" panose="020B0600070205080204" pitchFamily="34" charset="-128"/>
              </a:rPr>
              <a:t>Example of the flexible, modular system for processing and aseptic packaging of beverages</a:t>
            </a:r>
          </a:p>
        </p:txBody>
      </p:sp>
    </p:spTree>
    <p:extLst>
      <p:ext uri="{BB962C8B-B14F-4D97-AF65-F5344CB8AC3E}">
        <p14:creationId xmlns:p14="http://schemas.microsoft.com/office/powerpoint/2010/main" val="3666910827"/>
      </p:ext>
    </p:extLst>
  </p:cSld>
  <p:clrMapOvr>
    <a:masterClrMapping/>
  </p:clrMapOvr>
</p:sld>
</file>

<file path=ppt/theme/theme1.xml><?xml version="1.0" encoding="utf-8"?>
<a:theme xmlns:a="http://schemas.openxmlformats.org/drawingml/2006/main" name="CDR Template NEW LOGO">
  <a:themeElements>
    <a:clrScheme name="CDR Colors">
      <a:dk1>
        <a:sysClr val="windowText" lastClr="000000"/>
      </a:dk1>
      <a:lt1>
        <a:sysClr val="window" lastClr="FFFFFF"/>
      </a:lt1>
      <a:dk2>
        <a:srgbClr val="2C3E56"/>
      </a:dk2>
      <a:lt2>
        <a:srgbClr val="E7E6E6"/>
      </a:lt2>
      <a:accent1>
        <a:srgbClr val="2D5273"/>
      </a:accent1>
      <a:accent2>
        <a:srgbClr val="677D94"/>
      </a:accent2>
      <a:accent3>
        <a:srgbClr val="68B3C8"/>
      </a:accent3>
      <a:accent4>
        <a:srgbClr val="F6931E"/>
      </a:accent4>
      <a:accent5>
        <a:srgbClr val="C91643"/>
      </a:accent5>
      <a:accent6>
        <a:srgbClr val="42A08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R Template 2021.potx" id="{C9DE00FE-C614-41C2-A726-FB35F91B9064}" vid="{BA1E518F-C648-4A4F-A3AF-51703AC0C8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958766F7C3845B889F5AA2A69C65C" ma:contentTypeVersion="2" ma:contentTypeDescription="Create a new document." ma:contentTypeScope="" ma:versionID="00492ab643cdc7ddbd50861c288cdb9c">
  <xsd:schema xmlns:xsd="http://www.w3.org/2001/XMLSchema" xmlns:xs="http://www.w3.org/2001/XMLSchema" xmlns:p="http://schemas.microsoft.com/office/2006/metadata/properties" xmlns:ns2="3d7aaf5c-69d0-4cee-b89e-48073688994e" targetNamespace="http://schemas.microsoft.com/office/2006/metadata/properties" ma:root="true" ma:fieldsID="dd50019293f512ebda841019eb1a2259" ns2:_="">
    <xsd:import namespace="3d7aaf5c-69d0-4cee-b89e-480736889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aaf5c-69d0-4cee-b89e-480736889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7EBED-5003-48C9-9829-7EFDB2A5FC09}"/>
</file>

<file path=customXml/itemProps2.xml><?xml version="1.0" encoding="utf-8"?>
<ds:datastoreItem xmlns:ds="http://schemas.openxmlformats.org/officeDocument/2006/customXml" ds:itemID="{55BD55D1-7BBA-463A-B15F-E13748C2F2D2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842</TotalTime>
  <Words>801</Words>
  <Application>Microsoft Office PowerPoint</Application>
  <PresentationFormat>Widescreen</PresentationFormat>
  <Paragraphs>189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Times</vt:lpstr>
      <vt:lpstr>Times New Roman</vt:lpstr>
      <vt:lpstr>CDR Template NEW LOGO</vt:lpstr>
      <vt:lpstr>PowerPoint Presentation</vt:lpstr>
      <vt:lpstr>Center for Dairy Research - Founded 1986</vt:lpstr>
      <vt:lpstr>PowerPoint Presentation</vt:lpstr>
      <vt:lpstr>Center for Dairy Research</vt:lpstr>
      <vt:lpstr>PowerPoint Presentation</vt:lpstr>
      <vt:lpstr>PowerPoint Presentation</vt:lpstr>
      <vt:lpstr>PowerPoint Presentation</vt:lpstr>
      <vt:lpstr>CDR Addition</vt:lpstr>
      <vt:lpstr>PowerPoint Presentation</vt:lpstr>
      <vt:lpstr>9 Specialty Cheese Ripening Rooms</vt:lpstr>
      <vt:lpstr>Mozzarella in China</vt:lpstr>
      <vt:lpstr>Host USDEC/DATCP Foreign Trade Missions</vt:lpstr>
      <vt:lpstr>Wisconsin Master Cheesemaker Program</vt:lpstr>
      <vt:lpstr>NSF OPPORTUNITY: Decarbonize Agricultural Residues by bio-Transformation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US-IDF</dc:creator>
  <cp:lastModifiedBy>Tom Guerin</cp:lastModifiedBy>
  <cp:revision>44</cp:revision>
  <cp:lastPrinted>2021-07-27T18:28:05Z</cp:lastPrinted>
  <dcterms:created xsi:type="dcterms:W3CDTF">2021-09-29T19:55:36Z</dcterms:created>
  <dcterms:modified xsi:type="dcterms:W3CDTF">2022-11-02T22:05:52Z</dcterms:modified>
</cp:coreProperties>
</file>