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3"/>
  </p:notesMasterIdLst>
  <p:sldIdLst>
    <p:sldId id="272" r:id="rId5"/>
    <p:sldId id="282" r:id="rId6"/>
    <p:sldId id="304" r:id="rId7"/>
    <p:sldId id="306" r:id="rId8"/>
    <p:sldId id="284" r:id="rId9"/>
    <p:sldId id="295" r:id="rId10"/>
    <p:sldId id="316" r:id="rId11"/>
    <p:sldId id="291" r:id="rId12"/>
    <p:sldId id="265" r:id="rId13"/>
    <p:sldId id="315" r:id="rId14"/>
    <p:sldId id="299" r:id="rId15"/>
    <p:sldId id="285" r:id="rId16"/>
    <p:sldId id="287" r:id="rId17"/>
    <p:sldId id="268" r:id="rId18"/>
    <p:sldId id="332" r:id="rId19"/>
    <p:sldId id="260" r:id="rId20"/>
    <p:sldId id="327" r:id="rId21"/>
    <p:sldId id="30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D5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71"/>
    <p:restoredTop sz="94689"/>
  </p:normalViewPr>
  <p:slideViewPr>
    <p:cSldViewPr snapToGrid="0" snapToObjects="1">
      <p:cViewPr varScale="1">
        <p:scale>
          <a:sx n="78" d="100"/>
          <a:sy n="78" d="100"/>
        </p:scale>
        <p:origin x="96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020925-0CB3-0646-9483-F2AF5BC64D0C}" type="datetimeFigureOut">
              <a:rPr lang="en-US" smtClean="0"/>
              <a:t>11/2/2022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126B1E-12BE-5F45-9E38-44BFF70A64BC}" type="slidenum">
              <a:rPr lang="en-US" smtClean="0"/>
              <a:t>‹#›</a:t>
            </a:fld>
            <a:endParaRPr lang="en-US"/>
          </a:p>
        </p:txBody>
      </p:sp>
    </p:spTree>
    <p:extLst>
      <p:ext uri="{BB962C8B-B14F-4D97-AF65-F5344CB8AC3E}">
        <p14:creationId xmlns:p14="http://schemas.microsoft.com/office/powerpoint/2010/main" val="2797851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There are some requirements to apply for the branded program. Suppliers are the ones that apply and have to pay a 6% application fee. Suppliers incur all expenses for approved activities up front and will be reimbursed after showing proof of payment and activity. In order to qualify for the branded program, the supplier’s products must have a minimum of 50% US agricultural origin. </a:t>
            </a:r>
          </a:p>
        </p:txBody>
      </p:sp>
      <p:sp>
        <p:nvSpPr>
          <p:cNvPr id="4" name="Slide Number Placeholder 3"/>
          <p:cNvSpPr>
            <a:spLocks noGrp="1"/>
          </p:cNvSpPr>
          <p:nvPr>
            <p:ph type="sldNum" sz="quarter" idx="10"/>
          </p:nvPr>
        </p:nvSpPr>
        <p:spPr/>
        <p:txBody>
          <a:bodyPr/>
          <a:lstStyle/>
          <a:p>
            <a:fld id="{90BCAC2A-7FB5-FF48-B5CC-8023F401848D}" type="slidenum">
              <a:rPr lang="en-US" smtClean="0"/>
              <a:t>3</a:t>
            </a:fld>
            <a:endParaRPr lang="en-US"/>
          </a:p>
        </p:txBody>
      </p:sp>
    </p:spTree>
    <p:extLst>
      <p:ext uri="{BB962C8B-B14F-4D97-AF65-F5344CB8AC3E}">
        <p14:creationId xmlns:p14="http://schemas.microsoft.com/office/powerpoint/2010/main" val="1474143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126B1E-12BE-5F45-9E38-44BFF70A64BC}" type="slidenum">
              <a:rPr lang="en-US" smtClean="0"/>
              <a:t>5</a:t>
            </a:fld>
            <a:endParaRPr lang="en-US"/>
          </a:p>
        </p:txBody>
      </p:sp>
    </p:spTree>
    <p:extLst>
      <p:ext uri="{BB962C8B-B14F-4D97-AF65-F5344CB8AC3E}">
        <p14:creationId xmlns:p14="http://schemas.microsoft.com/office/powerpoint/2010/main" val="769440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126B1E-12BE-5F45-9E38-44BFF70A64BC}" type="slidenum">
              <a:rPr lang="en-US" smtClean="0"/>
              <a:t>8</a:t>
            </a:fld>
            <a:endParaRPr lang="en-US"/>
          </a:p>
        </p:txBody>
      </p:sp>
    </p:spTree>
    <p:extLst>
      <p:ext uri="{BB962C8B-B14F-4D97-AF65-F5344CB8AC3E}">
        <p14:creationId xmlns:p14="http://schemas.microsoft.com/office/powerpoint/2010/main" val="2130559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126B1E-12BE-5F45-9E38-44BFF70A64BC}" type="slidenum">
              <a:rPr lang="en-US" smtClean="0"/>
              <a:t>9</a:t>
            </a:fld>
            <a:endParaRPr lang="en-US"/>
          </a:p>
        </p:txBody>
      </p:sp>
    </p:spTree>
    <p:extLst>
      <p:ext uri="{BB962C8B-B14F-4D97-AF65-F5344CB8AC3E}">
        <p14:creationId xmlns:p14="http://schemas.microsoft.com/office/powerpoint/2010/main" val="39741486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1_Title P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B982CB-F016-C148-9462-B86D5956919E}"/>
              </a:ext>
            </a:extLst>
          </p:cNvPr>
          <p:cNvSpPr/>
          <p:nvPr userDrawn="1"/>
        </p:nvSpPr>
        <p:spPr>
          <a:xfrm>
            <a:off x="0" y="-2438"/>
            <a:ext cx="12204700" cy="6860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1AFCDCC-23D4-7449-B89D-29B3738F7056}"/>
              </a:ext>
            </a:extLst>
          </p:cNvPr>
          <p:cNvSpPr/>
          <p:nvPr userDrawn="1"/>
        </p:nvSpPr>
        <p:spPr>
          <a:xfrm>
            <a:off x="0" y="1585732"/>
            <a:ext cx="12204700" cy="52722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574E1CDF-DBB1-5344-A683-1F9CDB6AF32A}"/>
              </a:ext>
            </a:extLst>
          </p:cNvPr>
          <p:cNvSpPr>
            <a:spLocks noGrp="1"/>
          </p:cNvSpPr>
          <p:nvPr>
            <p:ph type="sldNum" sz="quarter" idx="12"/>
          </p:nvPr>
        </p:nvSpPr>
        <p:spPr/>
        <p:txBody>
          <a:bodyPr/>
          <a:lstStyle/>
          <a:p>
            <a:fld id="{F259BF16-7582-BF40-8BF1-C6FDA7DA187A}" type="slidenum">
              <a:rPr lang="en-US" smtClean="0"/>
              <a:t>‹#›</a:t>
            </a:fld>
            <a:endParaRPr lang="en-US"/>
          </a:p>
        </p:txBody>
      </p:sp>
      <p:sp>
        <p:nvSpPr>
          <p:cNvPr id="3" name="Text Placeholder 2">
            <a:extLst>
              <a:ext uri="{FF2B5EF4-FFF2-40B4-BE49-F238E27FC236}">
                <a16:creationId xmlns:a16="http://schemas.microsoft.com/office/drawing/2014/main" id="{55BFAA61-0199-3D42-AA37-0A16EF71DF05}"/>
              </a:ext>
            </a:extLst>
          </p:cNvPr>
          <p:cNvSpPr>
            <a:spLocks noGrp="1"/>
          </p:cNvSpPr>
          <p:nvPr>
            <p:ph type="body" idx="1"/>
          </p:nvPr>
        </p:nvSpPr>
        <p:spPr>
          <a:xfrm>
            <a:off x="690880" y="3672735"/>
            <a:ext cx="10810240" cy="1500187"/>
          </a:xfrm>
          <a:prstGeom prst="rect">
            <a:avLst/>
          </a:prstGeo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9" name="Text Placeholder 2">
            <a:extLst>
              <a:ext uri="{FF2B5EF4-FFF2-40B4-BE49-F238E27FC236}">
                <a16:creationId xmlns:a16="http://schemas.microsoft.com/office/drawing/2014/main" id="{E113D5A4-B51C-BA4E-9FD7-F3CAE0923C84}"/>
              </a:ext>
            </a:extLst>
          </p:cNvPr>
          <p:cNvSpPr>
            <a:spLocks noGrp="1"/>
          </p:cNvSpPr>
          <p:nvPr>
            <p:ph type="body" idx="14"/>
          </p:nvPr>
        </p:nvSpPr>
        <p:spPr>
          <a:xfrm>
            <a:off x="690880" y="1585731"/>
            <a:ext cx="10810240" cy="1889569"/>
          </a:xfrm>
          <a:prstGeom prst="rect">
            <a:avLst/>
          </a:prstGeom>
        </p:spPr>
        <p:txBody>
          <a:bodyPr anchor="b">
            <a:normAutofit/>
          </a:bodyPr>
          <a:lstStyle>
            <a:lvl1pPr marL="0" indent="0">
              <a:buNone/>
              <a:defRPr sz="6000">
                <a:solidFill>
                  <a:schemeClr val="bg1"/>
                </a:solidFill>
                <a:latin typeface="Georgia" panose="02040502050405020303" pitchFamily="18"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Rectangle 8">
            <a:extLst>
              <a:ext uri="{FF2B5EF4-FFF2-40B4-BE49-F238E27FC236}">
                <a16:creationId xmlns:a16="http://schemas.microsoft.com/office/drawing/2014/main" id="{15C15B8F-8C7E-8740-916F-0D3E9180CAF3}"/>
              </a:ext>
            </a:extLst>
          </p:cNvPr>
          <p:cNvSpPr/>
          <p:nvPr userDrawn="1"/>
        </p:nvSpPr>
        <p:spPr>
          <a:xfrm>
            <a:off x="0" y="1250066"/>
            <a:ext cx="12204700" cy="33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97B5F11-D484-DE49-9424-425BE4B59E39}"/>
              </a:ext>
            </a:extLst>
          </p:cNvPr>
          <p:cNvPicPr>
            <a:picLocks noChangeAspect="1"/>
          </p:cNvPicPr>
          <p:nvPr userDrawn="1"/>
        </p:nvPicPr>
        <p:blipFill>
          <a:blip r:embed="rId2"/>
          <a:srcRect/>
          <a:stretch/>
        </p:blipFill>
        <p:spPr>
          <a:xfrm>
            <a:off x="9819273" y="155852"/>
            <a:ext cx="1824605" cy="974304"/>
          </a:xfrm>
          <a:prstGeom prst="rect">
            <a:avLst/>
          </a:prstGeom>
        </p:spPr>
      </p:pic>
    </p:spTree>
    <p:extLst>
      <p:ext uri="{BB962C8B-B14F-4D97-AF65-F5344CB8AC3E}">
        <p14:creationId xmlns:p14="http://schemas.microsoft.com/office/powerpoint/2010/main" val="2747047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ext left callout right">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34997F3-5180-CA40-B6AD-8C4D75D218B4}"/>
              </a:ext>
            </a:extLst>
          </p:cNvPr>
          <p:cNvSpPr>
            <a:spLocks noGrp="1"/>
          </p:cNvSpPr>
          <p:nvPr>
            <p:ph type="sldNum" sz="quarter" idx="12"/>
          </p:nvPr>
        </p:nvSpPr>
        <p:spPr>
          <a:xfrm>
            <a:off x="9367716" y="6498004"/>
            <a:ext cx="2743200" cy="365125"/>
          </a:xfrm>
        </p:spPr>
        <p:txBody>
          <a:bodyPr/>
          <a:lstStyle/>
          <a:p>
            <a:fld id="{F259BF16-7582-BF40-8BF1-C6FDA7DA187A}" type="slidenum">
              <a:rPr lang="en-US" smtClean="0"/>
              <a:t>‹#›</a:t>
            </a:fld>
            <a:endParaRPr lang="en-US"/>
          </a:p>
        </p:txBody>
      </p:sp>
      <p:sp>
        <p:nvSpPr>
          <p:cNvPr id="11" name="Title Placeholder 1">
            <a:extLst>
              <a:ext uri="{FF2B5EF4-FFF2-40B4-BE49-F238E27FC236}">
                <a16:creationId xmlns:a16="http://schemas.microsoft.com/office/drawing/2014/main" id="{AE98CD46-BE83-5B40-8E2A-093807FBC05A}"/>
              </a:ext>
            </a:extLst>
          </p:cNvPr>
          <p:cNvSpPr>
            <a:spLocks noGrp="1"/>
          </p:cNvSpPr>
          <p:nvPr>
            <p:ph type="title"/>
          </p:nvPr>
        </p:nvSpPr>
        <p:spPr>
          <a:xfrm>
            <a:off x="592015" y="458909"/>
            <a:ext cx="6477000" cy="1325563"/>
          </a:xfrm>
          <a:prstGeom prst="rect">
            <a:avLst/>
          </a:prstGeom>
        </p:spPr>
        <p:txBody>
          <a:bodyPr vert="horz" lIns="91440" tIns="45720" rIns="91440" bIns="45720" rtlCol="0" anchor="b">
            <a:normAutofit/>
          </a:bodyPr>
          <a:lstStyle/>
          <a:p>
            <a:r>
              <a:rPr lang="en-US" dirty="0"/>
              <a:t>Click to edit Master title</a:t>
            </a:r>
          </a:p>
        </p:txBody>
      </p:sp>
      <p:sp>
        <p:nvSpPr>
          <p:cNvPr id="13" name="Content Placeholder 2">
            <a:extLst>
              <a:ext uri="{FF2B5EF4-FFF2-40B4-BE49-F238E27FC236}">
                <a16:creationId xmlns:a16="http://schemas.microsoft.com/office/drawing/2014/main" id="{B7A6289A-B883-FE4E-BDF2-440885031552}"/>
              </a:ext>
            </a:extLst>
          </p:cNvPr>
          <p:cNvSpPr>
            <a:spLocks noGrp="1"/>
          </p:cNvSpPr>
          <p:nvPr>
            <p:ph idx="14"/>
          </p:nvPr>
        </p:nvSpPr>
        <p:spPr>
          <a:xfrm>
            <a:off x="592015" y="1825625"/>
            <a:ext cx="6477000" cy="396557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2">
            <a:extLst>
              <a:ext uri="{FF2B5EF4-FFF2-40B4-BE49-F238E27FC236}">
                <a16:creationId xmlns:a16="http://schemas.microsoft.com/office/drawing/2014/main" id="{B28FE5D6-7AF9-F74D-B49F-5A6C4FD0D572}"/>
              </a:ext>
            </a:extLst>
          </p:cNvPr>
          <p:cNvSpPr>
            <a:spLocks noGrp="1"/>
          </p:cNvSpPr>
          <p:nvPr>
            <p:ph type="body" sz="quarter" idx="17"/>
          </p:nvPr>
        </p:nvSpPr>
        <p:spPr>
          <a:xfrm>
            <a:off x="7745068" y="657195"/>
            <a:ext cx="3782290" cy="5541817"/>
          </a:xfrm>
          <a:prstGeom prst="rect">
            <a:avLst/>
          </a:prstGeom>
          <a:solidFill>
            <a:srgbClr val="C2D5ED"/>
          </a:solidFill>
        </p:spPr>
        <p:txBody>
          <a:bodyPr lIns="274320" tIns="274320" rIns="274320" bIns="27432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a:extLst>
              <a:ext uri="{FF2B5EF4-FFF2-40B4-BE49-F238E27FC236}">
                <a16:creationId xmlns:a16="http://schemas.microsoft.com/office/drawing/2014/main" id="{39711B89-8AA1-5043-A54A-C55B4DCA5038}"/>
              </a:ext>
            </a:extLst>
          </p:cNvPr>
          <p:cNvSpPr>
            <a:spLocks noGrp="1"/>
          </p:cNvSpPr>
          <p:nvPr>
            <p:ph type="ftr" sz="quarter" idx="3"/>
          </p:nvPr>
        </p:nvSpPr>
        <p:spPr>
          <a:xfrm>
            <a:off x="1880247" y="5801544"/>
            <a:ext cx="3740727" cy="546175"/>
          </a:xfrm>
          <a:prstGeom prst="rect">
            <a:avLst/>
          </a:prstGeom>
        </p:spPr>
        <p:txBody>
          <a:bodyPr vert="horz" lIns="91440" tIns="45720" rIns="91440" bIns="45720" rtlCol="0" anchor="ctr"/>
          <a:lstStyle>
            <a:lvl1pPr algn="l">
              <a:defRPr sz="1400" b="0" i="0">
                <a:solidFill>
                  <a:schemeClr val="accent1"/>
                </a:solidFill>
                <a:latin typeface="Georgia" panose="02040502050405020303" pitchFamily="18" charset="0"/>
              </a:defRPr>
            </a:lvl1pPr>
          </a:lstStyle>
          <a:p>
            <a:r>
              <a:rPr lang="en-US"/>
              <a:t>WCMA Export Expansion Workshop</a:t>
            </a:r>
            <a:endParaRPr lang="en-US" dirty="0"/>
          </a:p>
        </p:txBody>
      </p:sp>
    </p:spTree>
    <p:extLst>
      <p:ext uri="{BB962C8B-B14F-4D97-AF65-F5344CB8AC3E}">
        <p14:creationId xmlns:p14="http://schemas.microsoft.com/office/powerpoint/2010/main" val="1649172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ext left 2 image right">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34997F3-5180-CA40-B6AD-8C4D75D218B4}"/>
              </a:ext>
            </a:extLst>
          </p:cNvPr>
          <p:cNvSpPr>
            <a:spLocks noGrp="1"/>
          </p:cNvSpPr>
          <p:nvPr>
            <p:ph type="sldNum" sz="quarter" idx="12"/>
          </p:nvPr>
        </p:nvSpPr>
        <p:spPr>
          <a:xfrm>
            <a:off x="9367716" y="6498004"/>
            <a:ext cx="2743200" cy="365125"/>
          </a:xfrm>
        </p:spPr>
        <p:txBody>
          <a:bodyPr/>
          <a:lstStyle/>
          <a:p>
            <a:fld id="{F259BF16-7582-BF40-8BF1-C6FDA7DA187A}" type="slidenum">
              <a:rPr lang="en-US" smtClean="0"/>
              <a:t>‹#›</a:t>
            </a:fld>
            <a:endParaRPr lang="en-US"/>
          </a:p>
        </p:txBody>
      </p:sp>
      <p:sp>
        <p:nvSpPr>
          <p:cNvPr id="11" name="Title Placeholder 1">
            <a:extLst>
              <a:ext uri="{FF2B5EF4-FFF2-40B4-BE49-F238E27FC236}">
                <a16:creationId xmlns:a16="http://schemas.microsoft.com/office/drawing/2014/main" id="{AE98CD46-BE83-5B40-8E2A-093807FBC05A}"/>
              </a:ext>
            </a:extLst>
          </p:cNvPr>
          <p:cNvSpPr>
            <a:spLocks noGrp="1"/>
          </p:cNvSpPr>
          <p:nvPr>
            <p:ph type="title"/>
          </p:nvPr>
        </p:nvSpPr>
        <p:spPr>
          <a:xfrm>
            <a:off x="592015" y="458909"/>
            <a:ext cx="6477000" cy="1325563"/>
          </a:xfrm>
          <a:prstGeom prst="rect">
            <a:avLst/>
          </a:prstGeom>
        </p:spPr>
        <p:txBody>
          <a:bodyPr vert="horz" lIns="91440" tIns="45720" rIns="91440" bIns="45720" rtlCol="0" anchor="b">
            <a:normAutofit/>
          </a:bodyPr>
          <a:lstStyle/>
          <a:p>
            <a:r>
              <a:rPr lang="en-US" dirty="0"/>
              <a:t>Click to edit Master title</a:t>
            </a:r>
          </a:p>
        </p:txBody>
      </p:sp>
      <p:sp>
        <p:nvSpPr>
          <p:cNvPr id="13" name="Content Placeholder 2">
            <a:extLst>
              <a:ext uri="{FF2B5EF4-FFF2-40B4-BE49-F238E27FC236}">
                <a16:creationId xmlns:a16="http://schemas.microsoft.com/office/drawing/2014/main" id="{B7A6289A-B883-FE4E-BDF2-440885031552}"/>
              </a:ext>
            </a:extLst>
          </p:cNvPr>
          <p:cNvSpPr>
            <a:spLocks noGrp="1"/>
          </p:cNvSpPr>
          <p:nvPr>
            <p:ph idx="14"/>
          </p:nvPr>
        </p:nvSpPr>
        <p:spPr>
          <a:xfrm>
            <a:off x="592015" y="1825625"/>
            <a:ext cx="6477000" cy="396557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a16="http://schemas.microsoft.com/office/drawing/2014/main" id="{24F27F25-92E8-7B4A-8198-DF8A901EE816}"/>
              </a:ext>
            </a:extLst>
          </p:cNvPr>
          <p:cNvSpPr>
            <a:spLocks noGrp="1"/>
          </p:cNvSpPr>
          <p:nvPr>
            <p:ph type="pic" sz="quarter" idx="18"/>
          </p:nvPr>
        </p:nvSpPr>
        <p:spPr>
          <a:xfrm>
            <a:off x="7745067" y="657195"/>
            <a:ext cx="3782290" cy="2595291"/>
          </a:xfrm>
          <a:prstGeom prst="rect">
            <a:avLst/>
          </a:prstGeom>
          <a:solidFill>
            <a:schemeClr val="tx1"/>
          </a:solidFill>
        </p:spPr>
        <p:txBody>
          <a:bodyPr/>
          <a:lstStyle>
            <a:lvl1pPr>
              <a:defRPr>
                <a:solidFill>
                  <a:schemeClr val="bg1"/>
                </a:solidFill>
              </a:defRPr>
            </a:lvl1pPr>
          </a:lstStyle>
          <a:p>
            <a:endParaRPr lang="en-US" dirty="0"/>
          </a:p>
        </p:txBody>
      </p:sp>
      <p:sp>
        <p:nvSpPr>
          <p:cNvPr id="12" name="Picture Placeholder 2">
            <a:extLst>
              <a:ext uri="{FF2B5EF4-FFF2-40B4-BE49-F238E27FC236}">
                <a16:creationId xmlns:a16="http://schemas.microsoft.com/office/drawing/2014/main" id="{586EE9AE-3BCB-5747-8661-9F169ED5308D}"/>
              </a:ext>
            </a:extLst>
          </p:cNvPr>
          <p:cNvSpPr>
            <a:spLocks noGrp="1"/>
          </p:cNvSpPr>
          <p:nvPr>
            <p:ph type="pic" sz="quarter" idx="19"/>
          </p:nvPr>
        </p:nvSpPr>
        <p:spPr>
          <a:xfrm>
            <a:off x="7745067" y="3608739"/>
            <a:ext cx="3782290" cy="2595291"/>
          </a:xfrm>
          <a:prstGeom prst="rect">
            <a:avLst/>
          </a:prstGeom>
          <a:solidFill>
            <a:schemeClr val="tx1"/>
          </a:solidFill>
        </p:spPr>
        <p:txBody>
          <a:bodyPr/>
          <a:lstStyle>
            <a:lvl1pPr>
              <a:defRPr>
                <a:solidFill>
                  <a:schemeClr val="bg1"/>
                </a:solidFill>
              </a:defRPr>
            </a:lvl1pPr>
          </a:lstStyle>
          <a:p>
            <a:endParaRPr lang="en-US" dirty="0"/>
          </a:p>
        </p:txBody>
      </p:sp>
      <p:sp>
        <p:nvSpPr>
          <p:cNvPr id="8" name="Footer Placeholder 4">
            <a:extLst>
              <a:ext uri="{FF2B5EF4-FFF2-40B4-BE49-F238E27FC236}">
                <a16:creationId xmlns:a16="http://schemas.microsoft.com/office/drawing/2014/main" id="{A22AF7BA-5011-7144-B860-331FF279285C}"/>
              </a:ext>
            </a:extLst>
          </p:cNvPr>
          <p:cNvSpPr>
            <a:spLocks noGrp="1"/>
          </p:cNvSpPr>
          <p:nvPr>
            <p:ph type="ftr" sz="quarter" idx="3"/>
          </p:nvPr>
        </p:nvSpPr>
        <p:spPr>
          <a:xfrm>
            <a:off x="1880247" y="5801544"/>
            <a:ext cx="3740727" cy="546175"/>
          </a:xfrm>
          <a:prstGeom prst="rect">
            <a:avLst/>
          </a:prstGeom>
        </p:spPr>
        <p:txBody>
          <a:bodyPr vert="horz" lIns="91440" tIns="45720" rIns="91440" bIns="45720" rtlCol="0" anchor="ctr"/>
          <a:lstStyle>
            <a:lvl1pPr algn="l">
              <a:defRPr sz="1400" b="0" i="0">
                <a:solidFill>
                  <a:schemeClr val="accent1"/>
                </a:solidFill>
                <a:latin typeface="Georgia" panose="02040502050405020303" pitchFamily="18" charset="0"/>
              </a:defRPr>
            </a:lvl1pPr>
          </a:lstStyle>
          <a:p>
            <a:r>
              <a:rPr lang="en-US"/>
              <a:t>WCMA Export Expansion Workshop</a:t>
            </a:r>
            <a:endParaRPr lang="en-US" dirty="0"/>
          </a:p>
        </p:txBody>
      </p:sp>
    </p:spTree>
    <p:extLst>
      <p:ext uri="{BB962C8B-B14F-4D97-AF65-F5344CB8AC3E}">
        <p14:creationId xmlns:p14="http://schemas.microsoft.com/office/powerpoint/2010/main" val="304034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_full image 2 col tex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14DF542-28A7-F84A-9124-9151F7F7DB5E}"/>
              </a:ext>
            </a:extLst>
          </p:cNvPr>
          <p:cNvSpPr/>
          <p:nvPr userDrawn="1"/>
        </p:nvSpPr>
        <p:spPr>
          <a:xfrm>
            <a:off x="6108032" y="366376"/>
            <a:ext cx="5735115" cy="6099048"/>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1D23B41-B238-EB4F-96C7-5B130602B300}"/>
              </a:ext>
            </a:extLst>
          </p:cNvPr>
          <p:cNvSpPr/>
          <p:nvPr userDrawn="1"/>
        </p:nvSpPr>
        <p:spPr>
          <a:xfrm>
            <a:off x="381000" y="366376"/>
            <a:ext cx="5735115" cy="6099048"/>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574E1CDF-DBB1-5344-A683-1F9CDB6AF32A}"/>
              </a:ext>
            </a:extLst>
          </p:cNvPr>
          <p:cNvSpPr>
            <a:spLocks noGrp="1"/>
          </p:cNvSpPr>
          <p:nvPr>
            <p:ph type="sldNum" sz="quarter" idx="12"/>
          </p:nvPr>
        </p:nvSpPr>
        <p:spPr/>
        <p:txBody>
          <a:bodyPr/>
          <a:lstStyle/>
          <a:p>
            <a:fld id="{F259BF16-7582-BF40-8BF1-C6FDA7DA187A}" type="slidenum">
              <a:rPr lang="en-US" smtClean="0"/>
              <a:t>‹#›</a:t>
            </a:fld>
            <a:endParaRPr lang="en-US"/>
          </a:p>
        </p:txBody>
      </p:sp>
      <p:sp>
        <p:nvSpPr>
          <p:cNvPr id="11" name="Content Placeholder 2">
            <a:extLst>
              <a:ext uri="{FF2B5EF4-FFF2-40B4-BE49-F238E27FC236}">
                <a16:creationId xmlns:a16="http://schemas.microsoft.com/office/drawing/2014/main" id="{5AE97F38-768A-0948-BBDB-1F413B7CA08A}"/>
              </a:ext>
            </a:extLst>
          </p:cNvPr>
          <p:cNvSpPr>
            <a:spLocks noGrp="1"/>
          </p:cNvSpPr>
          <p:nvPr>
            <p:ph idx="17"/>
          </p:nvPr>
        </p:nvSpPr>
        <p:spPr>
          <a:xfrm>
            <a:off x="6345533" y="510281"/>
            <a:ext cx="5238942" cy="528091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9730614A-2FDD-124C-A48C-E1FF3E7BA258}"/>
              </a:ext>
            </a:extLst>
          </p:cNvPr>
          <p:cNvSpPr>
            <a:spLocks noGrp="1"/>
          </p:cNvSpPr>
          <p:nvPr>
            <p:ph idx="18"/>
          </p:nvPr>
        </p:nvSpPr>
        <p:spPr>
          <a:xfrm>
            <a:off x="616064" y="1825625"/>
            <a:ext cx="5238942" cy="396557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itle Placeholder 1">
            <a:extLst>
              <a:ext uri="{FF2B5EF4-FFF2-40B4-BE49-F238E27FC236}">
                <a16:creationId xmlns:a16="http://schemas.microsoft.com/office/drawing/2014/main" id="{87508CE7-1CA5-ED41-BFEF-B5F36A0795DB}"/>
              </a:ext>
            </a:extLst>
          </p:cNvPr>
          <p:cNvSpPr>
            <a:spLocks noGrp="1"/>
          </p:cNvSpPr>
          <p:nvPr>
            <p:ph type="title"/>
          </p:nvPr>
        </p:nvSpPr>
        <p:spPr>
          <a:xfrm>
            <a:off x="616063" y="458909"/>
            <a:ext cx="5262551" cy="1325563"/>
          </a:xfrm>
          <a:prstGeom prst="rect">
            <a:avLst/>
          </a:prstGeom>
        </p:spPr>
        <p:txBody>
          <a:bodyPr vert="horz" lIns="91440" tIns="45720" rIns="91440" bIns="45720" rtlCol="0" anchor="b">
            <a:normAutofit/>
          </a:bodyPr>
          <a:lstStyle>
            <a:lvl1pPr>
              <a:defRPr>
                <a:solidFill>
                  <a:schemeClr val="bg1"/>
                </a:solidFill>
              </a:defRPr>
            </a:lvl1pPr>
          </a:lstStyle>
          <a:p>
            <a:r>
              <a:rPr lang="en-US" dirty="0"/>
              <a:t>Click to edit Master title</a:t>
            </a:r>
          </a:p>
        </p:txBody>
      </p:sp>
      <p:sp>
        <p:nvSpPr>
          <p:cNvPr id="13" name="Footer Placeholder 4">
            <a:extLst>
              <a:ext uri="{FF2B5EF4-FFF2-40B4-BE49-F238E27FC236}">
                <a16:creationId xmlns:a16="http://schemas.microsoft.com/office/drawing/2014/main" id="{93035431-801D-A549-947D-E2671A305F18}"/>
              </a:ext>
            </a:extLst>
          </p:cNvPr>
          <p:cNvSpPr>
            <a:spLocks noGrp="1"/>
          </p:cNvSpPr>
          <p:nvPr>
            <p:ph type="ftr" sz="quarter" idx="3"/>
          </p:nvPr>
        </p:nvSpPr>
        <p:spPr>
          <a:xfrm>
            <a:off x="7649854" y="5801544"/>
            <a:ext cx="3934621" cy="546175"/>
          </a:xfrm>
          <a:prstGeom prst="rect">
            <a:avLst/>
          </a:prstGeom>
        </p:spPr>
        <p:txBody>
          <a:bodyPr vert="horz" lIns="91440" tIns="45720" rIns="91440" bIns="45720" rtlCol="0" anchor="ctr"/>
          <a:lstStyle>
            <a:lvl1pPr algn="l">
              <a:defRPr sz="1400" b="0" i="0">
                <a:solidFill>
                  <a:schemeClr val="accent1"/>
                </a:solidFill>
                <a:latin typeface="Georgia" panose="02040502050405020303" pitchFamily="18" charset="0"/>
              </a:defRPr>
            </a:lvl1pPr>
          </a:lstStyle>
          <a:p>
            <a:r>
              <a:rPr lang="en-US"/>
              <a:t>WCMA Export Expansion Workshop</a:t>
            </a:r>
            <a:endParaRPr lang="en-US" dirty="0"/>
          </a:p>
        </p:txBody>
      </p:sp>
      <p:pic>
        <p:nvPicPr>
          <p:cNvPr id="14" name="Picture 13">
            <a:extLst>
              <a:ext uri="{FF2B5EF4-FFF2-40B4-BE49-F238E27FC236}">
                <a16:creationId xmlns:a16="http://schemas.microsoft.com/office/drawing/2014/main" id="{0C6FD152-6D8D-D64B-87F9-09DBC73FF458}"/>
              </a:ext>
            </a:extLst>
          </p:cNvPr>
          <p:cNvPicPr>
            <a:picLocks noChangeAspect="1"/>
          </p:cNvPicPr>
          <p:nvPr userDrawn="1"/>
        </p:nvPicPr>
        <p:blipFill>
          <a:blip r:embed="rId2"/>
          <a:srcRect/>
          <a:stretch/>
        </p:blipFill>
        <p:spPr>
          <a:xfrm>
            <a:off x="6260023" y="5732532"/>
            <a:ext cx="1281314" cy="684197"/>
          </a:xfrm>
          <a:prstGeom prst="rect">
            <a:avLst/>
          </a:prstGeom>
        </p:spPr>
      </p:pic>
    </p:spTree>
    <p:extLst>
      <p:ext uri="{BB962C8B-B14F-4D97-AF65-F5344CB8AC3E}">
        <p14:creationId xmlns:p14="http://schemas.microsoft.com/office/powerpoint/2010/main" val="1250986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3_full image text lef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446DEC9-5A21-DD46-82C1-88A3672EC4A7}"/>
              </a:ext>
            </a:extLst>
          </p:cNvPr>
          <p:cNvSpPr/>
          <p:nvPr userDrawn="1"/>
        </p:nvSpPr>
        <p:spPr>
          <a:xfrm>
            <a:off x="380999" y="369426"/>
            <a:ext cx="5715001" cy="5141371"/>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93990CA-D2D8-AC4A-B596-CEB755EE81AF}"/>
              </a:ext>
            </a:extLst>
          </p:cNvPr>
          <p:cNvSpPr/>
          <p:nvPr userDrawn="1"/>
        </p:nvSpPr>
        <p:spPr>
          <a:xfrm>
            <a:off x="380999" y="5684406"/>
            <a:ext cx="5715001" cy="788918"/>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574E1CDF-DBB1-5344-A683-1F9CDB6AF32A}"/>
              </a:ext>
            </a:extLst>
          </p:cNvPr>
          <p:cNvSpPr>
            <a:spLocks noGrp="1"/>
          </p:cNvSpPr>
          <p:nvPr>
            <p:ph type="sldNum" sz="quarter" idx="12"/>
          </p:nvPr>
        </p:nvSpPr>
        <p:spPr/>
        <p:txBody>
          <a:bodyPr/>
          <a:lstStyle/>
          <a:p>
            <a:fld id="{F259BF16-7582-BF40-8BF1-C6FDA7DA187A}" type="slidenum">
              <a:rPr lang="en-US" smtClean="0"/>
              <a:t>‹#›</a:t>
            </a:fld>
            <a:endParaRPr lang="en-US"/>
          </a:p>
        </p:txBody>
      </p:sp>
      <p:sp>
        <p:nvSpPr>
          <p:cNvPr id="17" name="Content Placeholder 2">
            <a:extLst>
              <a:ext uri="{FF2B5EF4-FFF2-40B4-BE49-F238E27FC236}">
                <a16:creationId xmlns:a16="http://schemas.microsoft.com/office/drawing/2014/main" id="{9730614A-2FDD-124C-A48C-E1FF3E7BA258}"/>
              </a:ext>
            </a:extLst>
          </p:cNvPr>
          <p:cNvSpPr>
            <a:spLocks noGrp="1"/>
          </p:cNvSpPr>
          <p:nvPr>
            <p:ph idx="18"/>
          </p:nvPr>
        </p:nvSpPr>
        <p:spPr>
          <a:xfrm>
            <a:off x="616064" y="1825625"/>
            <a:ext cx="5238942" cy="333622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itle Placeholder 1">
            <a:extLst>
              <a:ext uri="{FF2B5EF4-FFF2-40B4-BE49-F238E27FC236}">
                <a16:creationId xmlns:a16="http://schemas.microsoft.com/office/drawing/2014/main" id="{28F0259A-8416-BA4D-9C1C-71F9F5075085}"/>
              </a:ext>
            </a:extLst>
          </p:cNvPr>
          <p:cNvSpPr>
            <a:spLocks noGrp="1"/>
          </p:cNvSpPr>
          <p:nvPr>
            <p:ph type="title"/>
          </p:nvPr>
        </p:nvSpPr>
        <p:spPr>
          <a:xfrm>
            <a:off x="616063" y="458909"/>
            <a:ext cx="5262551" cy="1325563"/>
          </a:xfrm>
          <a:prstGeom prst="rect">
            <a:avLst/>
          </a:prstGeom>
        </p:spPr>
        <p:txBody>
          <a:bodyPr vert="horz" lIns="91440" tIns="45720" rIns="91440" bIns="45720" rtlCol="0" anchor="b">
            <a:normAutofit/>
          </a:bodyPr>
          <a:lstStyle>
            <a:lvl1pPr>
              <a:defRPr>
                <a:solidFill>
                  <a:schemeClr val="bg1"/>
                </a:solidFill>
              </a:defRPr>
            </a:lvl1pPr>
          </a:lstStyle>
          <a:p>
            <a:r>
              <a:rPr lang="en-US" dirty="0"/>
              <a:t>Click to edit Master title</a:t>
            </a:r>
          </a:p>
        </p:txBody>
      </p:sp>
      <p:sp>
        <p:nvSpPr>
          <p:cNvPr id="11" name="Footer Placeholder 4">
            <a:extLst>
              <a:ext uri="{FF2B5EF4-FFF2-40B4-BE49-F238E27FC236}">
                <a16:creationId xmlns:a16="http://schemas.microsoft.com/office/drawing/2014/main" id="{1DFA8804-D76B-1643-B1EB-450AEBAC9F0A}"/>
              </a:ext>
            </a:extLst>
          </p:cNvPr>
          <p:cNvSpPr>
            <a:spLocks noGrp="1"/>
          </p:cNvSpPr>
          <p:nvPr>
            <p:ph type="ftr" sz="quarter" idx="3"/>
          </p:nvPr>
        </p:nvSpPr>
        <p:spPr>
          <a:xfrm>
            <a:off x="1880247" y="5801544"/>
            <a:ext cx="3740727" cy="546175"/>
          </a:xfrm>
          <a:prstGeom prst="rect">
            <a:avLst/>
          </a:prstGeom>
        </p:spPr>
        <p:txBody>
          <a:bodyPr vert="horz" lIns="91440" tIns="45720" rIns="91440" bIns="45720" rtlCol="0" anchor="ctr"/>
          <a:lstStyle>
            <a:lvl1pPr algn="l">
              <a:defRPr sz="1400" b="0" i="0">
                <a:solidFill>
                  <a:schemeClr val="accent1"/>
                </a:solidFill>
                <a:latin typeface="Georgia" panose="02040502050405020303" pitchFamily="18" charset="0"/>
              </a:defRPr>
            </a:lvl1pPr>
          </a:lstStyle>
          <a:p>
            <a:r>
              <a:rPr lang="en-US"/>
              <a:t>WCMA Export Expansion Workshop</a:t>
            </a:r>
            <a:endParaRPr lang="en-US" dirty="0"/>
          </a:p>
        </p:txBody>
      </p:sp>
      <p:pic>
        <p:nvPicPr>
          <p:cNvPr id="13" name="Picture 12">
            <a:extLst>
              <a:ext uri="{FF2B5EF4-FFF2-40B4-BE49-F238E27FC236}">
                <a16:creationId xmlns:a16="http://schemas.microsoft.com/office/drawing/2014/main" id="{C0286892-C211-E449-AA07-EF0DA7C7FB3A}"/>
              </a:ext>
            </a:extLst>
          </p:cNvPr>
          <p:cNvPicPr>
            <a:picLocks noChangeAspect="1"/>
          </p:cNvPicPr>
          <p:nvPr userDrawn="1"/>
        </p:nvPicPr>
        <p:blipFill>
          <a:blip r:embed="rId2"/>
          <a:srcRect/>
          <a:stretch/>
        </p:blipFill>
        <p:spPr>
          <a:xfrm>
            <a:off x="490415" y="5732532"/>
            <a:ext cx="1281314" cy="684197"/>
          </a:xfrm>
          <a:prstGeom prst="rect">
            <a:avLst/>
          </a:prstGeom>
        </p:spPr>
      </p:pic>
    </p:spTree>
    <p:extLst>
      <p:ext uri="{BB962C8B-B14F-4D97-AF65-F5344CB8AC3E}">
        <p14:creationId xmlns:p14="http://schemas.microsoft.com/office/powerpoint/2010/main" val="1407332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bio car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34997F3-5180-CA40-B6AD-8C4D75D218B4}"/>
              </a:ext>
            </a:extLst>
          </p:cNvPr>
          <p:cNvSpPr>
            <a:spLocks noGrp="1"/>
          </p:cNvSpPr>
          <p:nvPr>
            <p:ph type="sldNum" sz="quarter" idx="12"/>
          </p:nvPr>
        </p:nvSpPr>
        <p:spPr>
          <a:xfrm>
            <a:off x="9367716" y="6498004"/>
            <a:ext cx="2743200" cy="365125"/>
          </a:xfrm>
        </p:spPr>
        <p:txBody>
          <a:bodyPr/>
          <a:lstStyle/>
          <a:p>
            <a:fld id="{F259BF16-7582-BF40-8BF1-C6FDA7DA187A}" type="slidenum">
              <a:rPr lang="en-US" smtClean="0"/>
              <a:t>‹#›</a:t>
            </a:fld>
            <a:endParaRPr lang="en-US"/>
          </a:p>
        </p:txBody>
      </p:sp>
      <p:sp>
        <p:nvSpPr>
          <p:cNvPr id="8" name="Title Placeholder 1">
            <a:extLst>
              <a:ext uri="{FF2B5EF4-FFF2-40B4-BE49-F238E27FC236}">
                <a16:creationId xmlns:a16="http://schemas.microsoft.com/office/drawing/2014/main" id="{A87E3E97-FF36-9F42-9437-B0A50E4624D3}"/>
              </a:ext>
            </a:extLst>
          </p:cNvPr>
          <p:cNvSpPr>
            <a:spLocks noGrp="1"/>
          </p:cNvSpPr>
          <p:nvPr>
            <p:ph type="title"/>
          </p:nvPr>
        </p:nvSpPr>
        <p:spPr>
          <a:xfrm>
            <a:off x="5396409" y="1292286"/>
            <a:ext cx="5238942" cy="1325563"/>
          </a:xfrm>
          <a:prstGeom prst="rect">
            <a:avLst/>
          </a:prstGeom>
        </p:spPr>
        <p:txBody>
          <a:bodyPr vert="horz" lIns="91440" tIns="45720" rIns="91440" bIns="45720" rtlCol="0" anchor="b">
            <a:normAutofit/>
          </a:bodyPr>
          <a:lstStyle/>
          <a:p>
            <a:r>
              <a:rPr lang="en-US" dirty="0"/>
              <a:t>Click to edit Master title</a:t>
            </a:r>
          </a:p>
        </p:txBody>
      </p:sp>
      <p:sp>
        <p:nvSpPr>
          <p:cNvPr id="11" name="Content Placeholder 2">
            <a:extLst>
              <a:ext uri="{FF2B5EF4-FFF2-40B4-BE49-F238E27FC236}">
                <a16:creationId xmlns:a16="http://schemas.microsoft.com/office/drawing/2014/main" id="{83714804-2305-4548-B144-9C4DB0BC6CB5}"/>
              </a:ext>
            </a:extLst>
          </p:cNvPr>
          <p:cNvSpPr>
            <a:spLocks noGrp="1"/>
          </p:cNvSpPr>
          <p:nvPr>
            <p:ph idx="14"/>
          </p:nvPr>
        </p:nvSpPr>
        <p:spPr>
          <a:xfrm>
            <a:off x="5396409" y="2659002"/>
            <a:ext cx="5238942" cy="239913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11">
            <a:extLst>
              <a:ext uri="{FF2B5EF4-FFF2-40B4-BE49-F238E27FC236}">
                <a16:creationId xmlns:a16="http://schemas.microsoft.com/office/drawing/2014/main" id="{30AA3088-C023-604B-BF94-86B03C60E4D1}"/>
              </a:ext>
            </a:extLst>
          </p:cNvPr>
          <p:cNvSpPr>
            <a:spLocks noGrp="1"/>
          </p:cNvSpPr>
          <p:nvPr>
            <p:ph type="pic" sz="quarter" idx="13"/>
          </p:nvPr>
        </p:nvSpPr>
        <p:spPr>
          <a:xfrm>
            <a:off x="679813" y="682872"/>
            <a:ext cx="4366749" cy="4375265"/>
          </a:xfrm>
          <a:prstGeom prst="rect">
            <a:avLst/>
          </a:prstGeom>
          <a:solidFill>
            <a:schemeClr val="tx2"/>
          </a:solidFill>
        </p:spPr>
        <p:txBody>
          <a:bodyPr/>
          <a:lstStyle>
            <a:lvl1pPr>
              <a:defRPr>
                <a:solidFill>
                  <a:schemeClr val="bg1"/>
                </a:solidFill>
              </a:defRPr>
            </a:lvl1pPr>
          </a:lstStyle>
          <a:p>
            <a:endParaRPr lang="en-US" dirty="0"/>
          </a:p>
        </p:txBody>
      </p:sp>
      <p:sp>
        <p:nvSpPr>
          <p:cNvPr id="10" name="Footer Placeholder 4">
            <a:extLst>
              <a:ext uri="{FF2B5EF4-FFF2-40B4-BE49-F238E27FC236}">
                <a16:creationId xmlns:a16="http://schemas.microsoft.com/office/drawing/2014/main" id="{9ED08018-57A9-FA43-840D-DF8A6CFF2774}"/>
              </a:ext>
            </a:extLst>
          </p:cNvPr>
          <p:cNvSpPr>
            <a:spLocks noGrp="1"/>
          </p:cNvSpPr>
          <p:nvPr>
            <p:ph type="ftr" sz="quarter" idx="3"/>
          </p:nvPr>
        </p:nvSpPr>
        <p:spPr>
          <a:xfrm>
            <a:off x="1880247" y="5801544"/>
            <a:ext cx="3740727" cy="546175"/>
          </a:xfrm>
          <a:prstGeom prst="rect">
            <a:avLst/>
          </a:prstGeom>
        </p:spPr>
        <p:txBody>
          <a:bodyPr vert="horz" lIns="91440" tIns="45720" rIns="91440" bIns="45720" rtlCol="0" anchor="ctr"/>
          <a:lstStyle>
            <a:lvl1pPr algn="l">
              <a:defRPr sz="1400" b="0" i="0">
                <a:solidFill>
                  <a:schemeClr val="accent1"/>
                </a:solidFill>
                <a:latin typeface="Georgia" panose="02040502050405020303" pitchFamily="18" charset="0"/>
              </a:defRPr>
            </a:lvl1pPr>
          </a:lstStyle>
          <a:p>
            <a:r>
              <a:rPr lang="en-US"/>
              <a:t>WCMA Export Expansion Workshop</a:t>
            </a:r>
            <a:endParaRPr lang="en-US" dirty="0"/>
          </a:p>
        </p:txBody>
      </p:sp>
    </p:spTree>
    <p:extLst>
      <p:ext uri="{BB962C8B-B14F-4D97-AF65-F5344CB8AC3E}">
        <p14:creationId xmlns:p14="http://schemas.microsoft.com/office/powerpoint/2010/main" val="437309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5_Thank You Folow">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2621281-0947-C74F-9577-14B17FBF296F}"/>
              </a:ext>
            </a:extLst>
          </p:cNvPr>
          <p:cNvSpPr/>
          <p:nvPr userDrawn="1"/>
        </p:nvSpPr>
        <p:spPr>
          <a:xfrm>
            <a:off x="6108032" y="366376"/>
            <a:ext cx="5735115" cy="6099048"/>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CEC49A-F6F2-3048-A163-BD60BA16C544}"/>
              </a:ext>
            </a:extLst>
          </p:cNvPr>
          <p:cNvSpPr/>
          <p:nvPr userDrawn="1"/>
        </p:nvSpPr>
        <p:spPr>
          <a:xfrm>
            <a:off x="381000" y="366376"/>
            <a:ext cx="5735115" cy="6099048"/>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574E1CDF-DBB1-5344-A683-1F9CDB6AF32A}"/>
              </a:ext>
            </a:extLst>
          </p:cNvPr>
          <p:cNvSpPr>
            <a:spLocks noGrp="1"/>
          </p:cNvSpPr>
          <p:nvPr>
            <p:ph type="sldNum" sz="quarter" idx="12"/>
          </p:nvPr>
        </p:nvSpPr>
        <p:spPr/>
        <p:txBody>
          <a:bodyPr/>
          <a:lstStyle/>
          <a:p>
            <a:fld id="{F259BF16-7582-BF40-8BF1-C6FDA7DA187A}" type="slidenum">
              <a:rPr lang="en-US" smtClean="0"/>
              <a:t>‹#›</a:t>
            </a:fld>
            <a:endParaRPr lang="en-US"/>
          </a:p>
        </p:txBody>
      </p:sp>
      <p:sp>
        <p:nvSpPr>
          <p:cNvPr id="11" name="Content Placeholder 2">
            <a:extLst>
              <a:ext uri="{FF2B5EF4-FFF2-40B4-BE49-F238E27FC236}">
                <a16:creationId xmlns:a16="http://schemas.microsoft.com/office/drawing/2014/main" id="{5AE97F38-768A-0948-BBDB-1F413B7CA08A}"/>
              </a:ext>
            </a:extLst>
          </p:cNvPr>
          <p:cNvSpPr>
            <a:spLocks noGrp="1"/>
          </p:cNvSpPr>
          <p:nvPr>
            <p:ph idx="17" hasCustomPrompt="1"/>
          </p:nvPr>
        </p:nvSpPr>
        <p:spPr>
          <a:xfrm>
            <a:off x="6345533" y="1543324"/>
            <a:ext cx="5238942" cy="2001425"/>
          </a:xfrm>
          <a:prstGeom prst="rect">
            <a:avLst/>
          </a:prstGeom>
        </p:spPr>
        <p:txBody>
          <a:bodyPr anchor="b">
            <a:normAutofit/>
          </a:bodyPr>
          <a:lstStyle>
            <a:lvl1pPr marL="0" indent="0">
              <a:buNone/>
              <a:defRPr sz="2400"/>
            </a:lvl1pPr>
          </a:lstStyle>
          <a:p>
            <a:pPr lvl="0"/>
            <a:r>
              <a:rPr lang="en-US" dirty="0"/>
              <a:t>Stay up to date by following us on Social Media @</a:t>
            </a:r>
            <a:r>
              <a:rPr lang="en-US" dirty="0" err="1"/>
              <a:t>FoodExportUSA</a:t>
            </a:r>
            <a:endParaRPr lang="en-US" dirty="0"/>
          </a:p>
        </p:txBody>
      </p:sp>
      <p:sp>
        <p:nvSpPr>
          <p:cNvPr id="17" name="Content Placeholder 2">
            <a:extLst>
              <a:ext uri="{FF2B5EF4-FFF2-40B4-BE49-F238E27FC236}">
                <a16:creationId xmlns:a16="http://schemas.microsoft.com/office/drawing/2014/main" id="{9730614A-2FDD-124C-A48C-E1FF3E7BA258}"/>
              </a:ext>
            </a:extLst>
          </p:cNvPr>
          <p:cNvSpPr>
            <a:spLocks noGrp="1"/>
          </p:cNvSpPr>
          <p:nvPr>
            <p:ph idx="18" hasCustomPrompt="1"/>
          </p:nvPr>
        </p:nvSpPr>
        <p:spPr>
          <a:xfrm>
            <a:off x="690544" y="3585902"/>
            <a:ext cx="5164461" cy="2564642"/>
          </a:xfrm>
          <a:prstGeom prst="rect">
            <a:avLst/>
          </a:prstGeo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Visit us online at</a:t>
            </a:r>
            <a:br>
              <a:rPr lang="en-US" dirty="0"/>
            </a:br>
            <a:r>
              <a:rPr lang="en-US" dirty="0" err="1"/>
              <a:t>www.foodexport.org</a:t>
            </a:r>
            <a:endParaRPr lang="en-US" dirty="0"/>
          </a:p>
        </p:txBody>
      </p:sp>
      <p:pic>
        <p:nvPicPr>
          <p:cNvPr id="2" name="Picture 1">
            <a:extLst>
              <a:ext uri="{FF2B5EF4-FFF2-40B4-BE49-F238E27FC236}">
                <a16:creationId xmlns:a16="http://schemas.microsoft.com/office/drawing/2014/main" id="{B3D8CE05-52A5-6247-BC16-63400A6C0EDA}"/>
              </a:ext>
            </a:extLst>
          </p:cNvPr>
          <p:cNvPicPr>
            <a:picLocks noChangeAspect="1"/>
          </p:cNvPicPr>
          <p:nvPr userDrawn="1"/>
        </p:nvPicPr>
        <p:blipFill>
          <a:blip r:embed="rId2"/>
          <a:stretch>
            <a:fillRect/>
          </a:stretch>
        </p:blipFill>
        <p:spPr>
          <a:xfrm>
            <a:off x="6471070" y="3702209"/>
            <a:ext cx="4927600" cy="495300"/>
          </a:xfrm>
          <a:prstGeom prst="rect">
            <a:avLst/>
          </a:prstGeom>
        </p:spPr>
      </p:pic>
      <p:sp>
        <p:nvSpPr>
          <p:cNvPr id="10" name="Title Placeholder 1">
            <a:extLst>
              <a:ext uri="{FF2B5EF4-FFF2-40B4-BE49-F238E27FC236}">
                <a16:creationId xmlns:a16="http://schemas.microsoft.com/office/drawing/2014/main" id="{445BF295-F3D0-E646-AB42-0E7DF90979DE}"/>
              </a:ext>
            </a:extLst>
          </p:cNvPr>
          <p:cNvSpPr>
            <a:spLocks noGrp="1"/>
          </p:cNvSpPr>
          <p:nvPr>
            <p:ph type="title" hasCustomPrompt="1"/>
          </p:nvPr>
        </p:nvSpPr>
        <p:spPr>
          <a:xfrm>
            <a:off x="690880" y="2219186"/>
            <a:ext cx="5158480" cy="1325563"/>
          </a:xfrm>
          <a:prstGeom prst="rect">
            <a:avLst/>
          </a:prstGeom>
        </p:spPr>
        <p:txBody>
          <a:bodyPr vert="horz" lIns="91440" tIns="45720" rIns="91440" bIns="45720" rtlCol="0" anchor="b">
            <a:normAutofit/>
          </a:bodyPr>
          <a:lstStyle>
            <a:lvl1pPr>
              <a:defRPr>
                <a:solidFill>
                  <a:schemeClr val="bg1"/>
                </a:solidFill>
              </a:defRPr>
            </a:lvl1pPr>
          </a:lstStyle>
          <a:p>
            <a:r>
              <a:rPr lang="en-US" dirty="0"/>
              <a:t>Thank You</a:t>
            </a:r>
          </a:p>
        </p:txBody>
      </p:sp>
      <p:pic>
        <p:nvPicPr>
          <p:cNvPr id="13" name="Picture 12">
            <a:extLst>
              <a:ext uri="{FF2B5EF4-FFF2-40B4-BE49-F238E27FC236}">
                <a16:creationId xmlns:a16="http://schemas.microsoft.com/office/drawing/2014/main" id="{6C37B9D3-A05F-E449-A609-2BFBCBC1BBF4}"/>
              </a:ext>
            </a:extLst>
          </p:cNvPr>
          <p:cNvPicPr>
            <a:picLocks noChangeAspect="1"/>
          </p:cNvPicPr>
          <p:nvPr userDrawn="1"/>
        </p:nvPicPr>
        <p:blipFill>
          <a:blip r:embed="rId3"/>
          <a:srcRect/>
          <a:stretch/>
        </p:blipFill>
        <p:spPr>
          <a:xfrm>
            <a:off x="567143" y="521183"/>
            <a:ext cx="1824605" cy="974304"/>
          </a:xfrm>
          <a:prstGeom prst="rect">
            <a:avLst/>
          </a:prstGeom>
        </p:spPr>
      </p:pic>
    </p:spTree>
    <p:extLst>
      <p:ext uri="{BB962C8B-B14F-4D97-AF65-F5344CB8AC3E}">
        <p14:creationId xmlns:p14="http://schemas.microsoft.com/office/powerpoint/2010/main" val="4186649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6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EC526-B0F9-FE4E-A9BC-0C822DC567EB}"/>
              </a:ext>
            </a:extLst>
          </p:cNvPr>
          <p:cNvSpPr>
            <a:spLocks noGrp="1"/>
          </p:cNvSpPr>
          <p:nvPr>
            <p:ph type="title"/>
          </p:nvPr>
        </p:nvSpPr>
        <p:spPr>
          <a:xfrm>
            <a:off x="592015" y="458909"/>
            <a:ext cx="10515600" cy="1325563"/>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D6CF9B6-8469-D344-8F29-1784F66D8581}"/>
              </a:ext>
            </a:extLst>
          </p:cNvPr>
          <p:cNvSpPr>
            <a:spLocks noGrp="1"/>
          </p:cNvSpPr>
          <p:nvPr>
            <p:ph idx="1"/>
          </p:nvPr>
        </p:nvSpPr>
        <p:spPr>
          <a:xfrm>
            <a:off x="592015" y="1825625"/>
            <a:ext cx="10515600" cy="396557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715A239B-2AC2-504C-9829-1689D41DFBFA}"/>
              </a:ext>
            </a:extLst>
          </p:cNvPr>
          <p:cNvSpPr>
            <a:spLocks noGrp="1"/>
          </p:cNvSpPr>
          <p:nvPr>
            <p:ph type="ftr" sz="quarter" idx="11"/>
          </p:nvPr>
        </p:nvSpPr>
        <p:spPr>
          <a:xfrm>
            <a:off x="1880247" y="5801544"/>
            <a:ext cx="3740727" cy="546175"/>
          </a:xfrm>
          <a:prstGeom prst="rect">
            <a:avLst/>
          </a:prstGeom>
        </p:spPr>
        <p:txBody>
          <a:bodyPr/>
          <a:lstStyle/>
          <a:p>
            <a:r>
              <a:rPr lang="en-US"/>
              <a:t>WCMA Export Expansion Workshop</a:t>
            </a:r>
          </a:p>
        </p:txBody>
      </p:sp>
      <p:sp>
        <p:nvSpPr>
          <p:cNvPr id="6" name="Slide Number Placeholder 5">
            <a:extLst>
              <a:ext uri="{FF2B5EF4-FFF2-40B4-BE49-F238E27FC236}">
                <a16:creationId xmlns:a16="http://schemas.microsoft.com/office/drawing/2014/main" id="{FCFC4446-3F1B-5344-9777-4FEA4F441DC9}"/>
              </a:ext>
            </a:extLst>
          </p:cNvPr>
          <p:cNvSpPr>
            <a:spLocks noGrp="1"/>
          </p:cNvSpPr>
          <p:nvPr>
            <p:ph type="sldNum" sz="quarter" idx="12"/>
          </p:nvPr>
        </p:nvSpPr>
        <p:spPr/>
        <p:txBody>
          <a:bodyPr/>
          <a:lstStyle/>
          <a:p>
            <a:fld id="{F259BF16-7582-BF40-8BF1-C6FDA7DA187A}" type="slidenum">
              <a:rPr lang="en-US" smtClean="0"/>
              <a:t>‹#›</a:t>
            </a:fld>
            <a:endParaRPr lang="en-US"/>
          </a:p>
        </p:txBody>
      </p:sp>
    </p:spTree>
    <p:extLst>
      <p:ext uri="{BB962C8B-B14F-4D97-AF65-F5344CB8AC3E}">
        <p14:creationId xmlns:p14="http://schemas.microsoft.com/office/powerpoint/2010/main" val="37324960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17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417D3-E3F9-E349-98D3-9B01215118F0}"/>
              </a:ext>
            </a:extLst>
          </p:cNvPr>
          <p:cNvSpPr>
            <a:spLocks noGrp="1"/>
          </p:cNvSpPr>
          <p:nvPr>
            <p:ph type="title"/>
          </p:nvPr>
        </p:nvSpPr>
        <p:spPr>
          <a:xfrm>
            <a:off x="592015" y="458909"/>
            <a:ext cx="10515600" cy="1325563"/>
          </a:xfrm>
          <a:prstGeom prst="rect">
            <a:avLst/>
          </a:prstGeom>
        </p:spPr>
        <p:txBody>
          <a:bodyPr/>
          <a:lstStyle/>
          <a:p>
            <a:r>
              <a:rPr lang="en-US"/>
              <a:t>Click to edit Master title style</a:t>
            </a:r>
          </a:p>
        </p:txBody>
      </p:sp>
      <p:sp>
        <p:nvSpPr>
          <p:cNvPr id="4" name="Footer Placeholder 3">
            <a:extLst>
              <a:ext uri="{FF2B5EF4-FFF2-40B4-BE49-F238E27FC236}">
                <a16:creationId xmlns:a16="http://schemas.microsoft.com/office/drawing/2014/main" id="{03FFF367-C5F9-B24F-9FC5-0AFEC96724A1}"/>
              </a:ext>
            </a:extLst>
          </p:cNvPr>
          <p:cNvSpPr>
            <a:spLocks noGrp="1"/>
          </p:cNvSpPr>
          <p:nvPr>
            <p:ph type="ftr" sz="quarter" idx="11"/>
          </p:nvPr>
        </p:nvSpPr>
        <p:spPr>
          <a:xfrm>
            <a:off x="1880247" y="5801544"/>
            <a:ext cx="3740727" cy="546175"/>
          </a:xfrm>
          <a:prstGeom prst="rect">
            <a:avLst/>
          </a:prstGeom>
        </p:spPr>
        <p:txBody>
          <a:bodyPr/>
          <a:lstStyle/>
          <a:p>
            <a:r>
              <a:rPr lang="en-US"/>
              <a:t>WCMA Export Expansion Workshop</a:t>
            </a:r>
          </a:p>
        </p:txBody>
      </p:sp>
      <p:sp>
        <p:nvSpPr>
          <p:cNvPr id="5" name="Slide Number Placeholder 4">
            <a:extLst>
              <a:ext uri="{FF2B5EF4-FFF2-40B4-BE49-F238E27FC236}">
                <a16:creationId xmlns:a16="http://schemas.microsoft.com/office/drawing/2014/main" id="{6BF5B4F4-3025-1443-8B48-7FE74BB42C32}"/>
              </a:ext>
            </a:extLst>
          </p:cNvPr>
          <p:cNvSpPr>
            <a:spLocks noGrp="1"/>
          </p:cNvSpPr>
          <p:nvPr>
            <p:ph type="sldNum" sz="quarter" idx="12"/>
          </p:nvPr>
        </p:nvSpPr>
        <p:spPr/>
        <p:txBody>
          <a:bodyPr/>
          <a:lstStyle/>
          <a:p>
            <a:fld id="{F259BF16-7582-BF40-8BF1-C6FDA7DA187A}" type="slidenum">
              <a:rPr lang="en-US" smtClean="0"/>
              <a:t>‹#›</a:t>
            </a:fld>
            <a:endParaRPr lang="en-US"/>
          </a:p>
        </p:txBody>
      </p:sp>
    </p:spTree>
    <p:extLst>
      <p:ext uri="{BB962C8B-B14F-4D97-AF65-F5344CB8AC3E}">
        <p14:creationId xmlns:p14="http://schemas.microsoft.com/office/powerpoint/2010/main" val="38478435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8_Blank">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CB49A29-65D0-554A-A3D0-643526DF8BC6}"/>
              </a:ext>
            </a:extLst>
          </p:cNvPr>
          <p:cNvSpPr>
            <a:spLocks noGrp="1"/>
          </p:cNvSpPr>
          <p:nvPr>
            <p:ph type="ftr" sz="quarter" idx="11"/>
          </p:nvPr>
        </p:nvSpPr>
        <p:spPr>
          <a:xfrm>
            <a:off x="1880247" y="5801544"/>
            <a:ext cx="3740727" cy="546175"/>
          </a:xfrm>
          <a:prstGeom prst="rect">
            <a:avLst/>
          </a:prstGeom>
        </p:spPr>
        <p:txBody>
          <a:bodyPr/>
          <a:lstStyle/>
          <a:p>
            <a:r>
              <a:rPr lang="en-US"/>
              <a:t>WCMA Export Expansion Workshop</a:t>
            </a:r>
          </a:p>
        </p:txBody>
      </p:sp>
      <p:sp>
        <p:nvSpPr>
          <p:cNvPr id="4" name="Slide Number Placeholder 3">
            <a:extLst>
              <a:ext uri="{FF2B5EF4-FFF2-40B4-BE49-F238E27FC236}">
                <a16:creationId xmlns:a16="http://schemas.microsoft.com/office/drawing/2014/main" id="{75328BD4-4698-CC4C-B5D5-4E2C8B3DFC4B}"/>
              </a:ext>
            </a:extLst>
          </p:cNvPr>
          <p:cNvSpPr>
            <a:spLocks noGrp="1"/>
          </p:cNvSpPr>
          <p:nvPr>
            <p:ph type="sldNum" sz="quarter" idx="12"/>
          </p:nvPr>
        </p:nvSpPr>
        <p:spPr/>
        <p:txBody>
          <a:bodyPr/>
          <a:lstStyle/>
          <a:p>
            <a:fld id="{F259BF16-7582-BF40-8BF1-C6FDA7DA187A}" type="slidenum">
              <a:rPr lang="en-US" smtClean="0"/>
              <a:t>‹#›</a:t>
            </a:fld>
            <a:endParaRPr lang="en-US"/>
          </a:p>
        </p:txBody>
      </p:sp>
    </p:spTree>
    <p:extLst>
      <p:ext uri="{BB962C8B-B14F-4D97-AF65-F5344CB8AC3E}">
        <p14:creationId xmlns:p14="http://schemas.microsoft.com/office/powerpoint/2010/main" val="3149645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19_Content with Cap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FD14D-29C7-E34C-9FA3-558F22049C65}"/>
              </a:ext>
            </a:extLst>
          </p:cNvPr>
          <p:cNvSpPr>
            <a:spLocks noGrp="1"/>
          </p:cNvSpPr>
          <p:nvPr>
            <p:ph type="title"/>
          </p:nvPr>
        </p:nvSpPr>
        <p:spPr>
          <a:xfrm>
            <a:off x="586694" y="457200"/>
            <a:ext cx="4185331"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88EDBA-09C6-AF47-8378-9DC9AB547D89}"/>
              </a:ext>
            </a:extLst>
          </p:cNvPr>
          <p:cNvSpPr>
            <a:spLocks noGrp="1"/>
          </p:cNvSpPr>
          <p:nvPr>
            <p:ph idx="1"/>
          </p:nvPr>
        </p:nvSpPr>
        <p:spPr>
          <a:xfrm>
            <a:off x="5183188" y="987425"/>
            <a:ext cx="6172200" cy="4814119"/>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AFAFEF-6E04-A141-B03D-791D98B5284C}"/>
              </a:ext>
            </a:extLst>
          </p:cNvPr>
          <p:cNvSpPr>
            <a:spLocks noGrp="1"/>
          </p:cNvSpPr>
          <p:nvPr>
            <p:ph type="body" sz="half" idx="2"/>
          </p:nvPr>
        </p:nvSpPr>
        <p:spPr>
          <a:xfrm>
            <a:off x="586694" y="2057400"/>
            <a:ext cx="4185331" cy="3765049"/>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F3DFDDBB-4C79-2040-9593-4CDFD735C292}"/>
              </a:ext>
            </a:extLst>
          </p:cNvPr>
          <p:cNvSpPr>
            <a:spLocks noGrp="1"/>
          </p:cNvSpPr>
          <p:nvPr>
            <p:ph type="ftr" sz="quarter" idx="11"/>
          </p:nvPr>
        </p:nvSpPr>
        <p:spPr>
          <a:xfrm>
            <a:off x="1880247" y="5801544"/>
            <a:ext cx="3740727" cy="546175"/>
          </a:xfrm>
          <a:prstGeom prst="rect">
            <a:avLst/>
          </a:prstGeom>
        </p:spPr>
        <p:txBody>
          <a:bodyPr/>
          <a:lstStyle/>
          <a:p>
            <a:r>
              <a:rPr lang="en-US"/>
              <a:t>WCMA Export Expansion Workshop</a:t>
            </a:r>
          </a:p>
        </p:txBody>
      </p:sp>
      <p:sp>
        <p:nvSpPr>
          <p:cNvPr id="7" name="Slide Number Placeholder 6">
            <a:extLst>
              <a:ext uri="{FF2B5EF4-FFF2-40B4-BE49-F238E27FC236}">
                <a16:creationId xmlns:a16="http://schemas.microsoft.com/office/drawing/2014/main" id="{60A192A9-8519-B242-A00E-812E00F93218}"/>
              </a:ext>
            </a:extLst>
          </p:cNvPr>
          <p:cNvSpPr>
            <a:spLocks noGrp="1"/>
          </p:cNvSpPr>
          <p:nvPr>
            <p:ph type="sldNum" sz="quarter" idx="12"/>
          </p:nvPr>
        </p:nvSpPr>
        <p:spPr/>
        <p:txBody>
          <a:bodyPr/>
          <a:lstStyle/>
          <a:p>
            <a:fld id="{F259BF16-7582-BF40-8BF1-C6FDA7DA187A}" type="slidenum">
              <a:rPr lang="en-US" smtClean="0"/>
              <a:t>‹#›</a:t>
            </a:fld>
            <a:endParaRPr lang="en-US"/>
          </a:p>
        </p:txBody>
      </p:sp>
    </p:spTree>
    <p:extLst>
      <p:ext uri="{BB962C8B-B14F-4D97-AF65-F5344CB8AC3E}">
        <p14:creationId xmlns:p14="http://schemas.microsoft.com/office/powerpoint/2010/main" val="3630242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02_Title Page Overlay Image ">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19C7B92-3D9E-E442-A495-B084A7C29414}"/>
              </a:ext>
            </a:extLst>
          </p:cNvPr>
          <p:cNvSpPr/>
          <p:nvPr userDrawn="1"/>
        </p:nvSpPr>
        <p:spPr>
          <a:xfrm>
            <a:off x="381000" y="366376"/>
            <a:ext cx="11430000" cy="6099048"/>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574E1CDF-DBB1-5344-A683-1F9CDB6AF32A}"/>
              </a:ext>
            </a:extLst>
          </p:cNvPr>
          <p:cNvSpPr>
            <a:spLocks noGrp="1"/>
          </p:cNvSpPr>
          <p:nvPr>
            <p:ph type="sldNum" sz="quarter" idx="12"/>
          </p:nvPr>
        </p:nvSpPr>
        <p:spPr/>
        <p:txBody>
          <a:bodyPr/>
          <a:lstStyle/>
          <a:p>
            <a:fld id="{F259BF16-7582-BF40-8BF1-C6FDA7DA187A}" type="slidenum">
              <a:rPr lang="en-US" smtClean="0"/>
              <a:t>‹#›</a:t>
            </a:fld>
            <a:endParaRPr lang="en-US"/>
          </a:p>
        </p:txBody>
      </p:sp>
      <p:sp>
        <p:nvSpPr>
          <p:cNvPr id="3" name="Text Placeholder 2">
            <a:extLst>
              <a:ext uri="{FF2B5EF4-FFF2-40B4-BE49-F238E27FC236}">
                <a16:creationId xmlns:a16="http://schemas.microsoft.com/office/drawing/2014/main" id="{55BFAA61-0199-3D42-AA37-0A16EF71DF05}"/>
              </a:ext>
            </a:extLst>
          </p:cNvPr>
          <p:cNvSpPr>
            <a:spLocks noGrp="1"/>
          </p:cNvSpPr>
          <p:nvPr>
            <p:ph type="body" idx="1"/>
          </p:nvPr>
        </p:nvSpPr>
        <p:spPr>
          <a:xfrm>
            <a:off x="690880" y="4286193"/>
            <a:ext cx="10789920" cy="1500187"/>
          </a:xfrm>
          <a:prstGeom prst="rect">
            <a:avLst/>
          </a:prstGeo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9" name="Text Placeholder 2">
            <a:extLst>
              <a:ext uri="{FF2B5EF4-FFF2-40B4-BE49-F238E27FC236}">
                <a16:creationId xmlns:a16="http://schemas.microsoft.com/office/drawing/2014/main" id="{E113D5A4-B51C-BA4E-9FD7-F3CAE0923C84}"/>
              </a:ext>
            </a:extLst>
          </p:cNvPr>
          <p:cNvSpPr>
            <a:spLocks noGrp="1"/>
          </p:cNvSpPr>
          <p:nvPr>
            <p:ph type="body" idx="14"/>
          </p:nvPr>
        </p:nvSpPr>
        <p:spPr>
          <a:xfrm>
            <a:off x="690880" y="1961509"/>
            <a:ext cx="10789920" cy="2127250"/>
          </a:xfrm>
          <a:prstGeom prst="rect">
            <a:avLst/>
          </a:prstGeom>
        </p:spPr>
        <p:txBody>
          <a:bodyPr anchor="b">
            <a:normAutofit/>
          </a:bodyPr>
          <a:lstStyle>
            <a:lvl1pPr marL="0" indent="0">
              <a:buNone/>
              <a:defRPr sz="6000">
                <a:solidFill>
                  <a:schemeClr val="bg1"/>
                </a:solidFill>
                <a:latin typeface="Georgia" panose="02040502050405020303" pitchFamily="18"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26" name="Picture 25">
            <a:extLst>
              <a:ext uri="{FF2B5EF4-FFF2-40B4-BE49-F238E27FC236}">
                <a16:creationId xmlns:a16="http://schemas.microsoft.com/office/drawing/2014/main" id="{ED349539-F20F-254E-A4E3-5F03C28B34B7}"/>
              </a:ext>
            </a:extLst>
          </p:cNvPr>
          <p:cNvPicPr>
            <a:picLocks noChangeAspect="1"/>
          </p:cNvPicPr>
          <p:nvPr userDrawn="1"/>
        </p:nvPicPr>
        <p:blipFill>
          <a:blip r:embed="rId2"/>
          <a:srcRect/>
          <a:stretch/>
        </p:blipFill>
        <p:spPr>
          <a:xfrm>
            <a:off x="9819274" y="521183"/>
            <a:ext cx="1824605" cy="974304"/>
          </a:xfrm>
          <a:prstGeom prst="rect">
            <a:avLst/>
          </a:prstGeom>
        </p:spPr>
      </p:pic>
    </p:spTree>
    <p:extLst>
      <p:ext uri="{BB962C8B-B14F-4D97-AF65-F5344CB8AC3E}">
        <p14:creationId xmlns:p14="http://schemas.microsoft.com/office/powerpoint/2010/main" val="1726035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20_Picture with Cap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40BEC-A7DE-2F44-B53E-2F52FD7FE5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7574B8-E797-5342-9101-3B9F46558C42}"/>
              </a:ext>
            </a:extLst>
          </p:cNvPr>
          <p:cNvSpPr>
            <a:spLocks noGrp="1"/>
          </p:cNvSpPr>
          <p:nvPr>
            <p:ph type="pic" idx="1"/>
          </p:nvPr>
        </p:nvSpPr>
        <p:spPr>
          <a:xfrm>
            <a:off x="5183188" y="987425"/>
            <a:ext cx="6172200" cy="481411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25264E-ECFB-6447-AA49-7F9EFD372699}"/>
              </a:ext>
            </a:extLst>
          </p:cNvPr>
          <p:cNvSpPr>
            <a:spLocks noGrp="1"/>
          </p:cNvSpPr>
          <p:nvPr>
            <p:ph type="body" sz="half" idx="2"/>
          </p:nvPr>
        </p:nvSpPr>
        <p:spPr>
          <a:xfrm>
            <a:off x="839788" y="2057400"/>
            <a:ext cx="3932237" cy="3765049"/>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FACFD9EA-2BA6-1A4F-AD4A-F19617F9CA7E}"/>
              </a:ext>
            </a:extLst>
          </p:cNvPr>
          <p:cNvSpPr>
            <a:spLocks noGrp="1"/>
          </p:cNvSpPr>
          <p:nvPr>
            <p:ph type="ftr" sz="quarter" idx="11"/>
          </p:nvPr>
        </p:nvSpPr>
        <p:spPr>
          <a:xfrm>
            <a:off x="1880247" y="5801544"/>
            <a:ext cx="3740727" cy="546175"/>
          </a:xfrm>
          <a:prstGeom prst="rect">
            <a:avLst/>
          </a:prstGeom>
        </p:spPr>
        <p:txBody>
          <a:bodyPr/>
          <a:lstStyle/>
          <a:p>
            <a:r>
              <a:rPr lang="en-US"/>
              <a:t>WCMA Export Expansion Workshop</a:t>
            </a:r>
          </a:p>
        </p:txBody>
      </p:sp>
      <p:sp>
        <p:nvSpPr>
          <p:cNvPr id="7" name="Slide Number Placeholder 6">
            <a:extLst>
              <a:ext uri="{FF2B5EF4-FFF2-40B4-BE49-F238E27FC236}">
                <a16:creationId xmlns:a16="http://schemas.microsoft.com/office/drawing/2014/main" id="{E7348E55-74DD-DC48-99D0-F2A69A153177}"/>
              </a:ext>
            </a:extLst>
          </p:cNvPr>
          <p:cNvSpPr>
            <a:spLocks noGrp="1"/>
          </p:cNvSpPr>
          <p:nvPr>
            <p:ph type="sldNum" sz="quarter" idx="12"/>
          </p:nvPr>
        </p:nvSpPr>
        <p:spPr/>
        <p:txBody>
          <a:bodyPr/>
          <a:lstStyle/>
          <a:p>
            <a:fld id="{F259BF16-7582-BF40-8BF1-C6FDA7DA187A}" type="slidenum">
              <a:rPr lang="en-US" smtClean="0"/>
              <a:t>‹#›</a:t>
            </a:fld>
            <a:endParaRPr lang="en-US"/>
          </a:p>
        </p:txBody>
      </p:sp>
    </p:spTree>
    <p:extLst>
      <p:ext uri="{BB962C8B-B14F-4D97-AF65-F5344CB8AC3E}">
        <p14:creationId xmlns:p14="http://schemas.microsoft.com/office/powerpoint/2010/main" val="26583976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74E1CDF-DBB1-5344-A683-1F9CDB6AF32A}"/>
              </a:ext>
            </a:extLst>
          </p:cNvPr>
          <p:cNvSpPr>
            <a:spLocks noGrp="1"/>
          </p:cNvSpPr>
          <p:nvPr>
            <p:ph type="sldNum" sz="quarter" idx="12"/>
          </p:nvPr>
        </p:nvSpPr>
        <p:spPr/>
        <p:txBody>
          <a:bodyPr/>
          <a:lstStyle/>
          <a:p>
            <a:fld id="{F259BF16-7582-BF40-8BF1-C6FDA7DA187A}" type="slidenum">
              <a:rPr lang="en-US" smtClean="0"/>
              <a:t>‹#›</a:t>
            </a:fld>
            <a:endParaRPr lang="en-US"/>
          </a:p>
        </p:txBody>
      </p:sp>
      <p:sp>
        <p:nvSpPr>
          <p:cNvPr id="10" name="Rectangle 9">
            <a:extLst>
              <a:ext uri="{FF2B5EF4-FFF2-40B4-BE49-F238E27FC236}">
                <a16:creationId xmlns:a16="http://schemas.microsoft.com/office/drawing/2014/main" id="{E55B093E-3672-584E-9E0D-BE6D66FC2EC8}"/>
              </a:ext>
            </a:extLst>
          </p:cNvPr>
          <p:cNvSpPr/>
          <p:nvPr userDrawn="1"/>
        </p:nvSpPr>
        <p:spPr>
          <a:xfrm>
            <a:off x="190774" y="190774"/>
            <a:ext cx="11811548" cy="6476451"/>
          </a:xfrm>
          <a:prstGeom prst="rect">
            <a:avLst/>
          </a:prstGeom>
          <a:noFill/>
          <a:ln w="381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8886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03_Title Page Partial Overlay">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37C26B0-E80B-A047-B893-CF6330DD6E80}"/>
              </a:ext>
            </a:extLst>
          </p:cNvPr>
          <p:cNvSpPr/>
          <p:nvPr userDrawn="1"/>
        </p:nvSpPr>
        <p:spPr>
          <a:xfrm>
            <a:off x="381000" y="366376"/>
            <a:ext cx="7536084" cy="6099048"/>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574E1CDF-DBB1-5344-A683-1F9CDB6AF32A}"/>
              </a:ext>
            </a:extLst>
          </p:cNvPr>
          <p:cNvSpPr>
            <a:spLocks noGrp="1"/>
          </p:cNvSpPr>
          <p:nvPr>
            <p:ph type="sldNum" sz="quarter" idx="12"/>
          </p:nvPr>
        </p:nvSpPr>
        <p:spPr/>
        <p:txBody>
          <a:bodyPr/>
          <a:lstStyle/>
          <a:p>
            <a:fld id="{F259BF16-7582-BF40-8BF1-C6FDA7DA187A}" type="slidenum">
              <a:rPr lang="en-US" smtClean="0"/>
              <a:t>‹#›</a:t>
            </a:fld>
            <a:endParaRPr lang="en-US"/>
          </a:p>
        </p:txBody>
      </p:sp>
      <p:sp>
        <p:nvSpPr>
          <p:cNvPr id="10" name="Text Placeholder 2">
            <a:extLst>
              <a:ext uri="{FF2B5EF4-FFF2-40B4-BE49-F238E27FC236}">
                <a16:creationId xmlns:a16="http://schemas.microsoft.com/office/drawing/2014/main" id="{72FF5EAF-B5DB-0A48-B579-A96CA078293A}"/>
              </a:ext>
            </a:extLst>
          </p:cNvPr>
          <p:cNvSpPr>
            <a:spLocks noGrp="1"/>
          </p:cNvSpPr>
          <p:nvPr>
            <p:ph type="body" idx="1"/>
          </p:nvPr>
        </p:nvSpPr>
        <p:spPr>
          <a:xfrm>
            <a:off x="690880" y="4286193"/>
            <a:ext cx="6719232" cy="1500187"/>
          </a:xfrm>
          <a:prstGeom prst="rect">
            <a:avLst/>
          </a:prstGeo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1" name="Text Placeholder 2">
            <a:extLst>
              <a:ext uri="{FF2B5EF4-FFF2-40B4-BE49-F238E27FC236}">
                <a16:creationId xmlns:a16="http://schemas.microsoft.com/office/drawing/2014/main" id="{8568C87F-3172-364F-B46F-E2142525B2EE}"/>
              </a:ext>
            </a:extLst>
          </p:cNvPr>
          <p:cNvSpPr>
            <a:spLocks noGrp="1"/>
          </p:cNvSpPr>
          <p:nvPr>
            <p:ph type="body" idx="14"/>
          </p:nvPr>
        </p:nvSpPr>
        <p:spPr>
          <a:xfrm>
            <a:off x="690880" y="1961509"/>
            <a:ext cx="6719232" cy="2127250"/>
          </a:xfrm>
          <a:prstGeom prst="rect">
            <a:avLst/>
          </a:prstGeom>
        </p:spPr>
        <p:txBody>
          <a:bodyPr anchor="b">
            <a:normAutofit/>
          </a:bodyPr>
          <a:lstStyle>
            <a:lvl1pPr marL="0" indent="0">
              <a:buNone/>
              <a:defRPr sz="6000">
                <a:solidFill>
                  <a:schemeClr val="bg1"/>
                </a:solidFill>
                <a:latin typeface="Georgia" panose="02040502050405020303" pitchFamily="18"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7" name="Picture 6">
            <a:extLst>
              <a:ext uri="{FF2B5EF4-FFF2-40B4-BE49-F238E27FC236}">
                <a16:creationId xmlns:a16="http://schemas.microsoft.com/office/drawing/2014/main" id="{893E72A5-5BB7-3E4B-9BF2-57F84A6A41E1}"/>
              </a:ext>
            </a:extLst>
          </p:cNvPr>
          <p:cNvPicPr>
            <a:picLocks noChangeAspect="1"/>
          </p:cNvPicPr>
          <p:nvPr userDrawn="1"/>
        </p:nvPicPr>
        <p:blipFill>
          <a:blip r:embed="rId2"/>
          <a:srcRect/>
          <a:stretch/>
        </p:blipFill>
        <p:spPr>
          <a:xfrm>
            <a:off x="567143" y="521183"/>
            <a:ext cx="1824605" cy="974304"/>
          </a:xfrm>
          <a:prstGeom prst="rect">
            <a:avLst/>
          </a:prstGeom>
        </p:spPr>
      </p:pic>
    </p:spTree>
    <p:extLst>
      <p:ext uri="{BB962C8B-B14F-4D97-AF65-F5344CB8AC3E}">
        <p14:creationId xmlns:p14="http://schemas.microsoft.com/office/powerpoint/2010/main" val="3936252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_full text divider">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34997F3-5180-CA40-B6AD-8C4D75D218B4}"/>
              </a:ext>
            </a:extLst>
          </p:cNvPr>
          <p:cNvSpPr>
            <a:spLocks noGrp="1"/>
          </p:cNvSpPr>
          <p:nvPr>
            <p:ph type="sldNum" sz="quarter" idx="12"/>
          </p:nvPr>
        </p:nvSpPr>
        <p:spPr>
          <a:xfrm>
            <a:off x="9367716" y="6498004"/>
            <a:ext cx="2743200" cy="365125"/>
          </a:xfrm>
        </p:spPr>
        <p:txBody>
          <a:bodyPr/>
          <a:lstStyle/>
          <a:p>
            <a:fld id="{F259BF16-7582-BF40-8BF1-C6FDA7DA187A}" type="slidenum">
              <a:rPr lang="en-US" smtClean="0"/>
              <a:t>‹#›</a:t>
            </a:fld>
            <a:endParaRPr lang="en-US"/>
          </a:p>
        </p:txBody>
      </p:sp>
      <p:sp>
        <p:nvSpPr>
          <p:cNvPr id="7" name="Text Placeholder 2">
            <a:extLst>
              <a:ext uri="{FF2B5EF4-FFF2-40B4-BE49-F238E27FC236}">
                <a16:creationId xmlns:a16="http://schemas.microsoft.com/office/drawing/2014/main" id="{C39BFC08-C966-0943-8CF6-4C6CC0F1D8E6}"/>
              </a:ext>
            </a:extLst>
          </p:cNvPr>
          <p:cNvSpPr>
            <a:spLocks noGrp="1"/>
          </p:cNvSpPr>
          <p:nvPr>
            <p:ph type="body" idx="1"/>
          </p:nvPr>
        </p:nvSpPr>
        <p:spPr>
          <a:xfrm>
            <a:off x="579120" y="3672735"/>
            <a:ext cx="10768330" cy="1500187"/>
          </a:xfrm>
          <a:prstGeom prst="rect">
            <a:avLst/>
          </a:prstGeom>
        </p:spPr>
        <p:txBody>
          <a:bodyPr/>
          <a:lstStyle>
            <a:lvl1pPr marL="0" indent="0">
              <a:buNone/>
              <a:defRPr sz="2400">
                <a:solidFill>
                  <a:schemeClr val="bg2">
                    <a:lumMod val="2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Text Placeholder 2">
            <a:extLst>
              <a:ext uri="{FF2B5EF4-FFF2-40B4-BE49-F238E27FC236}">
                <a16:creationId xmlns:a16="http://schemas.microsoft.com/office/drawing/2014/main" id="{205C9C3A-89A0-624A-A981-EE4FAC244E65}"/>
              </a:ext>
            </a:extLst>
          </p:cNvPr>
          <p:cNvSpPr>
            <a:spLocks noGrp="1"/>
          </p:cNvSpPr>
          <p:nvPr>
            <p:ph type="body" idx="14"/>
          </p:nvPr>
        </p:nvSpPr>
        <p:spPr>
          <a:xfrm>
            <a:off x="579120" y="1348051"/>
            <a:ext cx="10768330" cy="2127250"/>
          </a:xfrm>
          <a:prstGeom prst="rect">
            <a:avLst/>
          </a:prstGeom>
        </p:spPr>
        <p:txBody>
          <a:bodyPr anchor="b">
            <a:normAutofit/>
          </a:bodyPr>
          <a:lstStyle>
            <a:lvl1pPr marL="0" indent="0">
              <a:buNone/>
              <a:defRPr sz="6000">
                <a:solidFill>
                  <a:schemeClr val="tx1"/>
                </a:solidFill>
                <a:latin typeface="Georgia" panose="02040502050405020303" pitchFamily="18"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1" name="Footer Placeholder 4">
            <a:extLst>
              <a:ext uri="{FF2B5EF4-FFF2-40B4-BE49-F238E27FC236}">
                <a16:creationId xmlns:a16="http://schemas.microsoft.com/office/drawing/2014/main" id="{A5F11ACF-267E-4242-B0AB-CBDF9BCDBEEE}"/>
              </a:ext>
            </a:extLst>
          </p:cNvPr>
          <p:cNvSpPr>
            <a:spLocks noGrp="1"/>
          </p:cNvSpPr>
          <p:nvPr>
            <p:ph type="ftr" sz="quarter" idx="3"/>
          </p:nvPr>
        </p:nvSpPr>
        <p:spPr>
          <a:xfrm>
            <a:off x="1880894" y="5801543"/>
            <a:ext cx="3740727" cy="546175"/>
          </a:xfrm>
          <a:prstGeom prst="rect">
            <a:avLst/>
          </a:prstGeom>
        </p:spPr>
        <p:txBody>
          <a:bodyPr vert="horz" lIns="91440" tIns="45720" rIns="91440" bIns="45720" rtlCol="0" anchor="ctr"/>
          <a:lstStyle>
            <a:lvl1pPr algn="l">
              <a:defRPr sz="1400" b="0" i="0">
                <a:solidFill>
                  <a:schemeClr val="accent1"/>
                </a:solidFill>
                <a:latin typeface="Georgia" panose="02040502050405020303" pitchFamily="18" charset="0"/>
              </a:defRPr>
            </a:lvl1pPr>
          </a:lstStyle>
          <a:p>
            <a:r>
              <a:rPr lang="en-US"/>
              <a:t>WCMA Export Expansion Workshop</a:t>
            </a:r>
            <a:endParaRPr lang="en-US" dirty="0"/>
          </a:p>
        </p:txBody>
      </p:sp>
    </p:spTree>
    <p:extLst>
      <p:ext uri="{BB962C8B-B14F-4D97-AF65-F5344CB8AC3E}">
        <p14:creationId xmlns:p14="http://schemas.microsoft.com/office/powerpoint/2010/main" val="3785282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_one third image right">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34997F3-5180-CA40-B6AD-8C4D75D218B4}"/>
              </a:ext>
            </a:extLst>
          </p:cNvPr>
          <p:cNvSpPr>
            <a:spLocks noGrp="1"/>
          </p:cNvSpPr>
          <p:nvPr>
            <p:ph type="sldNum" sz="quarter" idx="12"/>
          </p:nvPr>
        </p:nvSpPr>
        <p:spPr>
          <a:xfrm>
            <a:off x="9367716" y="6498004"/>
            <a:ext cx="2743200" cy="365125"/>
          </a:xfrm>
        </p:spPr>
        <p:txBody>
          <a:bodyPr/>
          <a:lstStyle/>
          <a:p>
            <a:fld id="{F259BF16-7582-BF40-8BF1-C6FDA7DA187A}" type="slidenum">
              <a:rPr lang="en-US" smtClean="0"/>
              <a:t>‹#›</a:t>
            </a:fld>
            <a:endParaRPr lang="en-US"/>
          </a:p>
        </p:txBody>
      </p:sp>
      <p:sp>
        <p:nvSpPr>
          <p:cNvPr id="8" name="Title Placeholder 1">
            <a:extLst>
              <a:ext uri="{FF2B5EF4-FFF2-40B4-BE49-F238E27FC236}">
                <a16:creationId xmlns:a16="http://schemas.microsoft.com/office/drawing/2014/main" id="{A87E3E97-FF36-9F42-9437-B0A50E4624D3}"/>
              </a:ext>
            </a:extLst>
          </p:cNvPr>
          <p:cNvSpPr>
            <a:spLocks noGrp="1"/>
          </p:cNvSpPr>
          <p:nvPr>
            <p:ph type="title"/>
          </p:nvPr>
        </p:nvSpPr>
        <p:spPr>
          <a:xfrm>
            <a:off x="592015" y="458909"/>
            <a:ext cx="6477000" cy="1325563"/>
          </a:xfrm>
          <a:prstGeom prst="rect">
            <a:avLst/>
          </a:prstGeom>
        </p:spPr>
        <p:txBody>
          <a:bodyPr vert="horz" lIns="91440" tIns="45720" rIns="91440" bIns="45720" rtlCol="0" anchor="b">
            <a:normAutofit/>
          </a:bodyPr>
          <a:lstStyle/>
          <a:p>
            <a:r>
              <a:rPr lang="en-US" dirty="0"/>
              <a:t>Click to edit Master title</a:t>
            </a:r>
          </a:p>
        </p:txBody>
      </p:sp>
      <p:sp>
        <p:nvSpPr>
          <p:cNvPr id="11" name="Content Placeholder 2">
            <a:extLst>
              <a:ext uri="{FF2B5EF4-FFF2-40B4-BE49-F238E27FC236}">
                <a16:creationId xmlns:a16="http://schemas.microsoft.com/office/drawing/2014/main" id="{83714804-2305-4548-B144-9C4DB0BC6CB5}"/>
              </a:ext>
            </a:extLst>
          </p:cNvPr>
          <p:cNvSpPr>
            <a:spLocks noGrp="1"/>
          </p:cNvSpPr>
          <p:nvPr>
            <p:ph idx="14"/>
          </p:nvPr>
        </p:nvSpPr>
        <p:spPr>
          <a:xfrm>
            <a:off x="592015" y="1825625"/>
            <a:ext cx="6477000" cy="396557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1">
            <a:extLst>
              <a:ext uri="{FF2B5EF4-FFF2-40B4-BE49-F238E27FC236}">
                <a16:creationId xmlns:a16="http://schemas.microsoft.com/office/drawing/2014/main" id="{8EF24939-FE3F-F44E-A8C6-5E9120EFB3EF}"/>
              </a:ext>
            </a:extLst>
          </p:cNvPr>
          <p:cNvSpPr>
            <a:spLocks noGrp="1"/>
          </p:cNvSpPr>
          <p:nvPr>
            <p:ph type="pic" sz="quarter" idx="15"/>
          </p:nvPr>
        </p:nvSpPr>
        <p:spPr>
          <a:xfrm>
            <a:off x="7648553" y="380104"/>
            <a:ext cx="4160520" cy="6096000"/>
          </a:xfrm>
          <a:prstGeom prst="rect">
            <a:avLst/>
          </a:prstGeom>
          <a:solidFill>
            <a:schemeClr val="tx2"/>
          </a:solidFill>
        </p:spPr>
        <p:txBody>
          <a:bodyPr/>
          <a:lstStyle>
            <a:lvl1pPr>
              <a:defRPr>
                <a:solidFill>
                  <a:schemeClr val="bg1"/>
                </a:solidFill>
              </a:defRPr>
            </a:lvl1pPr>
          </a:lstStyle>
          <a:p>
            <a:endParaRPr lang="en-US" dirty="0"/>
          </a:p>
        </p:txBody>
      </p:sp>
      <p:sp>
        <p:nvSpPr>
          <p:cNvPr id="9" name="Footer Placeholder 4">
            <a:extLst>
              <a:ext uri="{FF2B5EF4-FFF2-40B4-BE49-F238E27FC236}">
                <a16:creationId xmlns:a16="http://schemas.microsoft.com/office/drawing/2014/main" id="{ED54E7FE-367B-7249-9967-16F2C0142DBD}"/>
              </a:ext>
            </a:extLst>
          </p:cNvPr>
          <p:cNvSpPr>
            <a:spLocks noGrp="1"/>
          </p:cNvSpPr>
          <p:nvPr>
            <p:ph type="ftr" sz="quarter" idx="3"/>
          </p:nvPr>
        </p:nvSpPr>
        <p:spPr>
          <a:xfrm>
            <a:off x="1880894" y="5801543"/>
            <a:ext cx="3740727" cy="546175"/>
          </a:xfrm>
          <a:prstGeom prst="rect">
            <a:avLst/>
          </a:prstGeom>
        </p:spPr>
        <p:txBody>
          <a:bodyPr vert="horz" lIns="91440" tIns="45720" rIns="91440" bIns="45720" rtlCol="0" anchor="ctr"/>
          <a:lstStyle>
            <a:lvl1pPr algn="l">
              <a:defRPr sz="1400" b="0" i="0">
                <a:solidFill>
                  <a:schemeClr val="accent1"/>
                </a:solidFill>
                <a:latin typeface="Georgia" panose="02040502050405020303" pitchFamily="18" charset="0"/>
              </a:defRPr>
            </a:lvl1pPr>
          </a:lstStyle>
          <a:p>
            <a:r>
              <a:rPr lang="en-US"/>
              <a:t>WCMA Export Expansion Workshop</a:t>
            </a:r>
            <a:endParaRPr lang="en-US" dirty="0"/>
          </a:p>
        </p:txBody>
      </p:sp>
    </p:spTree>
    <p:extLst>
      <p:ext uri="{BB962C8B-B14F-4D97-AF65-F5344CB8AC3E}">
        <p14:creationId xmlns:p14="http://schemas.microsoft.com/office/powerpoint/2010/main" val="2467522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_one third image left">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34997F3-5180-CA40-B6AD-8C4D75D218B4}"/>
              </a:ext>
            </a:extLst>
          </p:cNvPr>
          <p:cNvSpPr>
            <a:spLocks noGrp="1"/>
          </p:cNvSpPr>
          <p:nvPr>
            <p:ph type="sldNum" sz="quarter" idx="12"/>
          </p:nvPr>
        </p:nvSpPr>
        <p:spPr>
          <a:xfrm>
            <a:off x="9367716" y="6498004"/>
            <a:ext cx="2743200" cy="365125"/>
          </a:xfrm>
        </p:spPr>
        <p:txBody>
          <a:bodyPr/>
          <a:lstStyle/>
          <a:p>
            <a:fld id="{F259BF16-7582-BF40-8BF1-C6FDA7DA187A}" type="slidenum">
              <a:rPr lang="en-US" smtClean="0"/>
              <a:t>‹#›</a:t>
            </a:fld>
            <a:endParaRPr lang="en-US"/>
          </a:p>
        </p:txBody>
      </p:sp>
      <p:sp>
        <p:nvSpPr>
          <p:cNvPr id="8" name="Title Placeholder 1">
            <a:extLst>
              <a:ext uri="{FF2B5EF4-FFF2-40B4-BE49-F238E27FC236}">
                <a16:creationId xmlns:a16="http://schemas.microsoft.com/office/drawing/2014/main" id="{A87E3E97-FF36-9F42-9437-B0A50E4624D3}"/>
              </a:ext>
            </a:extLst>
          </p:cNvPr>
          <p:cNvSpPr>
            <a:spLocks noGrp="1"/>
          </p:cNvSpPr>
          <p:nvPr>
            <p:ph type="title"/>
          </p:nvPr>
        </p:nvSpPr>
        <p:spPr>
          <a:xfrm>
            <a:off x="4955009" y="458909"/>
            <a:ext cx="6477000" cy="1325563"/>
          </a:xfrm>
          <a:prstGeom prst="rect">
            <a:avLst/>
          </a:prstGeom>
        </p:spPr>
        <p:txBody>
          <a:bodyPr vert="horz" lIns="91440" tIns="45720" rIns="91440" bIns="45720" rtlCol="0" anchor="b">
            <a:normAutofit/>
          </a:bodyPr>
          <a:lstStyle/>
          <a:p>
            <a:r>
              <a:rPr lang="en-US" dirty="0"/>
              <a:t>Click to edit Master title</a:t>
            </a:r>
          </a:p>
        </p:txBody>
      </p:sp>
      <p:sp>
        <p:nvSpPr>
          <p:cNvPr id="17" name="Content Placeholder 2">
            <a:extLst>
              <a:ext uri="{FF2B5EF4-FFF2-40B4-BE49-F238E27FC236}">
                <a16:creationId xmlns:a16="http://schemas.microsoft.com/office/drawing/2014/main" id="{75B26CB4-7F54-A948-A0ED-63C3868198D3}"/>
              </a:ext>
            </a:extLst>
          </p:cNvPr>
          <p:cNvSpPr>
            <a:spLocks noGrp="1"/>
          </p:cNvSpPr>
          <p:nvPr>
            <p:ph idx="14"/>
          </p:nvPr>
        </p:nvSpPr>
        <p:spPr>
          <a:xfrm>
            <a:off x="4955009" y="1825625"/>
            <a:ext cx="6477000" cy="396557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1">
            <a:extLst>
              <a:ext uri="{FF2B5EF4-FFF2-40B4-BE49-F238E27FC236}">
                <a16:creationId xmlns:a16="http://schemas.microsoft.com/office/drawing/2014/main" id="{87BB68AA-B95E-0245-B082-C0E563D8E660}"/>
              </a:ext>
            </a:extLst>
          </p:cNvPr>
          <p:cNvSpPr>
            <a:spLocks noGrp="1"/>
          </p:cNvSpPr>
          <p:nvPr>
            <p:ph type="pic" sz="quarter" idx="13"/>
          </p:nvPr>
        </p:nvSpPr>
        <p:spPr>
          <a:xfrm>
            <a:off x="379866" y="380104"/>
            <a:ext cx="4160520" cy="6096000"/>
          </a:xfrm>
          <a:prstGeom prst="rect">
            <a:avLst/>
          </a:prstGeom>
          <a:solidFill>
            <a:schemeClr val="tx2"/>
          </a:solidFill>
        </p:spPr>
        <p:txBody>
          <a:bodyPr/>
          <a:lstStyle>
            <a:lvl1pPr>
              <a:defRPr>
                <a:solidFill>
                  <a:schemeClr val="bg1"/>
                </a:solidFill>
              </a:defRPr>
            </a:lvl1pPr>
          </a:lstStyle>
          <a:p>
            <a:endParaRPr lang="en-US" dirty="0"/>
          </a:p>
        </p:txBody>
      </p:sp>
      <p:sp>
        <p:nvSpPr>
          <p:cNvPr id="13" name="Footer Placeholder 4">
            <a:extLst>
              <a:ext uri="{FF2B5EF4-FFF2-40B4-BE49-F238E27FC236}">
                <a16:creationId xmlns:a16="http://schemas.microsoft.com/office/drawing/2014/main" id="{77F8C966-DC5F-E445-9E3E-2E4325334A26}"/>
              </a:ext>
            </a:extLst>
          </p:cNvPr>
          <p:cNvSpPr>
            <a:spLocks noGrp="1"/>
          </p:cNvSpPr>
          <p:nvPr>
            <p:ph type="ftr" sz="quarter" idx="3"/>
          </p:nvPr>
        </p:nvSpPr>
        <p:spPr>
          <a:xfrm>
            <a:off x="6256511" y="5801544"/>
            <a:ext cx="3740727" cy="546175"/>
          </a:xfrm>
          <a:prstGeom prst="rect">
            <a:avLst/>
          </a:prstGeom>
        </p:spPr>
        <p:txBody>
          <a:bodyPr vert="horz" lIns="91440" tIns="45720" rIns="91440" bIns="45720" rtlCol="0" anchor="ctr"/>
          <a:lstStyle>
            <a:lvl1pPr algn="l">
              <a:defRPr sz="1400" b="0" i="0">
                <a:solidFill>
                  <a:schemeClr val="accent1"/>
                </a:solidFill>
                <a:latin typeface="Georgia" panose="02040502050405020303" pitchFamily="18" charset="0"/>
              </a:defRPr>
            </a:lvl1pPr>
          </a:lstStyle>
          <a:p>
            <a:r>
              <a:rPr lang="en-US"/>
              <a:t>WCMA Export Expansion Workshop</a:t>
            </a:r>
            <a:endParaRPr lang="en-US" dirty="0"/>
          </a:p>
        </p:txBody>
      </p:sp>
      <p:pic>
        <p:nvPicPr>
          <p:cNvPr id="14" name="Picture 13">
            <a:extLst>
              <a:ext uri="{FF2B5EF4-FFF2-40B4-BE49-F238E27FC236}">
                <a16:creationId xmlns:a16="http://schemas.microsoft.com/office/drawing/2014/main" id="{71670AEE-BF26-8E47-85C2-6EA533ACA604}"/>
              </a:ext>
            </a:extLst>
          </p:cNvPr>
          <p:cNvPicPr>
            <a:picLocks noChangeAspect="1"/>
          </p:cNvPicPr>
          <p:nvPr userDrawn="1"/>
        </p:nvPicPr>
        <p:blipFill>
          <a:blip r:embed="rId2"/>
          <a:srcRect/>
          <a:stretch/>
        </p:blipFill>
        <p:spPr>
          <a:xfrm>
            <a:off x="4866679" y="5732532"/>
            <a:ext cx="1281314" cy="684197"/>
          </a:xfrm>
          <a:prstGeom prst="rect">
            <a:avLst/>
          </a:prstGeom>
        </p:spPr>
      </p:pic>
    </p:spTree>
    <p:extLst>
      <p:ext uri="{BB962C8B-B14F-4D97-AF65-F5344CB8AC3E}">
        <p14:creationId xmlns:p14="http://schemas.microsoft.com/office/powerpoint/2010/main" val="2153083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7_half image right">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34997F3-5180-CA40-B6AD-8C4D75D218B4}"/>
              </a:ext>
            </a:extLst>
          </p:cNvPr>
          <p:cNvSpPr>
            <a:spLocks noGrp="1"/>
          </p:cNvSpPr>
          <p:nvPr>
            <p:ph type="sldNum" sz="quarter" idx="12"/>
          </p:nvPr>
        </p:nvSpPr>
        <p:spPr>
          <a:xfrm>
            <a:off x="9367716" y="6498004"/>
            <a:ext cx="2743200" cy="365125"/>
          </a:xfrm>
        </p:spPr>
        <p:txBody>
          <a:bodyPr/>
          <a:lstStyle/>
          <a:p>
            <a:fld id="{F259BF16-7582-BF40-8BF1-C6FDA7DA187A}" type="slidenum">
              <a:rPr lang="en-US" smtClean="0"/>
              <a:t>‹#›</a:t>
            </a:fld>
            <a:endParaRPr lang="en-US"/>
          </a:p>
        </p:txBody>
      </p:sp>
      <p:sp>
        <p:nvSpPr>
          <p:cNvPr id="8" name="Title Placeholder 1">
            <a:extLst>
              <a:ext uri="{FF2B5EF4-FFF2-40B4-BE49-F238E27FC236}">
                <a16:creationId xmlns:a16="http://schemas.microsoft.com/office/drawing/2014/main" id="{A87E3E97-FF36-9F42-9437-B0A50E4624D3}"/>
              </a:ext>
            </a:extLst>
          </p:cNvPr>
          <p:cNvSpPr>
            <a:spLocks noGrp="1"/>
          </p:cNvSpPr>
          <p:nvPr>
            <p:ph type="title"/>
          </p:nvPr>
        </p:nvSpPr>
        <p:spPr>
          <a:xfrm>
            <a:off x="592015" y="458909"/>
            <a:ext cx="5238942" cy="1325563"/>
          </a:xfrm>
          <a:prstGeom prst="rect">
            <a:avLst/>
          </a:prstGeom>
        </p:spPr>
        <p:txBody>
          <a:bodyPr vert="horz" lIns="91440" tIns="45720" rIns="91440" bIns="45720" rtlCol="0" anchor="b">
            <a:normAutofit/>
          </a:bodyPr>
          <a:lstStyle/>
          <a:p>
            <a:r>
              <a:rPr lang="en-US" dirty="0"/>
              <a:t>Click to edit Master title</a:t>
            </a:r>
          </a:p>
        </p:txBody>
      </p:sp>
      <p:sp>
        <p:nvSpPr>
          <p:cNvPr id="11" name="Content Placeholder 2">
            <a:extLst>
              <a:ext uri="{FF2B5EF4-FFF2-40B4-BE49-F238E27FC236}">
                <a16:creationId xmlns:a16="http://schemas.microsoft.com/office/drawing/2014/main" id="{83714804-2305-4548-B144-9C4DB0BC6CB5}"/>
              </a:ext>
            </a:extLst>
          </p:cNvPr>
          <p:cNvSpPr>
            <a:spLocks noGrp="1"/>
          </p:cNvSpPr>
          <p:nvPr>
            <p:ph idx="14"/>
          </p:nvPr>
        </p:nvSpPr>
        <p:spPr>
          <a:xfrm>
            <a:off x="592015" y="1825625"/>
            <a:ext cx="5238942" cy="396557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1">
            <a:extLst>
              <a:ext uri="{FF2B5EF4-FFF2-40B4-BE49-F238E27FC236}">
                <a16:creationId xmlns:a16="http://schemas.microsoft.com/office/drawing/2014/main" id="{8EF24939-FE3F-F44E-A8C6-5E9120EFB3EF}"/>
              </a:ext>
            </a:extLst>
          </p:cNvPr>
          <p:cNvSpPr>
            <a:spLocks noGrp="1"/>
          </p:cNvSpPr>
          <p:nvPr>
            <p:ph type="pic" sz="quarter" idx="15"/>
          </p:nvPr>
        </p:nvSpPr>
        <p:spPr>
          <a:xfrm>
            <a:off x="6099175" y="380104"/>
            <a:ext cx="5713073" cy="6096000"/>
          </a:xfrm>
          <a:prstGeom prst="rect">
            <a:avLst/>
          </a:prstGeom>
          <a:solidFill>
            <a:schemeClr val="tx2"/>
          </a:solidFill>
        </p:spPr>
        <p:txBody>
          <a:bodyPr/>
          <a:lstStyle>
            <a:lvl1pPr>
              <a:defRPr>
                <a:solidFill>
                  <a:schemeClr val="bg1"/>
                </a:solidFill>
              </a:defRPr>
            </a:lvl1pPr>
          </a:lstStyle>
          <a:p>
            <a:endParaRPr lang="en-US" dirty="0"/>
          </a:p>
        </p:txBody>
      </p:sp>
      <p:sp>
        <p:nvSpPr>
          <p:cNvPr id="7" name="Footer Placeholder 4">
            <a:extLst>
              <a:ext uri="{FF2B5EF4-FFF2-40B4-BE49-F238E27FC236}">
                <a16:creationId xmlns:a16="http://schemas.microsoft.com/office/drawing/2014/main" id="{282949B9-3C80-F644-B1E2-D714A717B8CE}"/>
              </a:ext>
            </a:extLst>
          </p:cNvPr>
          <p:cNvSpPr>
            <a:spLocks noGrp="1"/>
          </p:cNvSpPr>
          <p:nvPr>
            <p:ph type="ftr" sz="quarter" idx="3"/>
          </p:nvPr>
        </p:nvSpPr>
        <p:spPr>
          <a:xfrm>
            <a:off x="1880247" y="5801544"/>
            <a:ext cx="3740727" cy="546175"/>
          </a:xfrm>
          <a:prstGeom prst="rect">
            <a:avLst/>
          </a:prstGeom>
        </p:spPr>
        <p:txBody>
          <a:bodyPr vert="horz" lIns="91440" tIns="45720" rIns="91440" bIns="45720" rtlCol="0" anchor="ctr"/>
          <a:lstStyle>
            <a:lvl1pPr algn="l">
              <a:defRPr sz="1400" b="0" i="0">
                <a:solidFill>
                  <a:schemeClr val="accent1"/>
                </a:solidFill>
                <a:latin typeface="Georgia" panose="02040502050405020303" pitchFamily="18" charset="0"/>
              </a:defRPr>
            </a:lvl1pPr>
          </a:lstStyle>
          <a:p>
            <a:r>
              <a:rPr lang="en-US"/>
              <a:t>WCMA Export Expansion Workshop</a:t>
            </a:r>
            <a:endParaRPr lang="en-US" dirty="0"/>
          </a:p>
        </p:txBody>
      </p:sp>
    </p:spTree>
    <p:extLst>
      <p:ext uri="{BB962C8B-B14F-4D97-AF65-F5344CB8AC3E}">
        <p14:creationId xmlns:p14="http://schemas.microsoft.com/office/powerpoint/2010/main" val="3099380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8_half image left">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34997F3-5180-CA40-B6AD-8C4D75D218B4}"/>
              </a:ext>
            </a:extLst>
          </p:cNvPr>
          <p:cNvSpPr>
            <a:spLocks noGrp="1"/>
          </p:cNvSpPr>
          <p:nvPr>
            <p:ph type="sldNum" sz="quarter" idx="12"/>
          </p:nvPr>
        </p:nvSpPr>
        <p:spPr>
          <a:xfrm>
            <a:off x="9367716" y="6498004"/>
            <a:ext cx="2743200" cy="365125"/>
          </a:xfrm>
        </p:spPr>
        <p:txBody>
          <a:bodyPr/>
          <a:lstStyle/>
          <a:p>
            <a:fld id="{F259BF16-7582-BF40-8BF1-C6FDA7DA187A}" type="slidenum">
              <a:rPr lang="en-US" smtClean="0"/>
              <a:t>‹#›</a:t>
            </a:fld>
            <a:endParaRPr lang="en-US"/>
          </a:p>
        </p:txBody>
      </p:sp>
      <p:sp>
        <p:nvSpPr>
          <p:cNvPr id="8" name="Title Placeholder 1">
            <a:extLst>
              <a:ext uri="{FF2B5EF4-FFF2-40B4-BE49-F238E27FC236}">
                <a16:creationId xmlns:a16="http://schemas.microsoft.com/office/drawing/2014/main" id="{A87E3E97-FF36-9F42-9437-B0A50E4624D3}"/>
              </a:ext>
            </a:extLst>
          </p:cNvPr>
          <p:cNvSpPr>
            <a:spLocks noGrp="1"/>
          </p:cNvSpPr>
          <p:nvPr>
            <p:ph type="title"/>
          </p:nvPr>
        </p:nvSpPr>
        <p:spPr>
          <a:xfrm>
            <a:off x="6345533" y="458909"/>
            <a:ext cx="5238942" cy="1325563"/>
          </a:xfrm>
          <a:prstGeom prst="rect">
            <a:avLst/>
          </a:prstGeom>
        </p:spPr>
        <p:txBody>
          <a:bodyPr vert="horz" lIns="91440" tIns="45720" rIns="91440" bIns="45720" rtlCol="0" anchor="b">
            <a:normAutofit/>
          </a:bodyPr>
          <a:lstStyle/>
          <a:p>
            <a:r>
              <a:rPr lang="en-US" dirty="0"/>
              <a:t>Click to edit Master title</a:t>
            </a:r>
          </a:p>
        </p:txBody>
      </p:sp>
      <p:sp>
        <p:nvSpPr>
          <p:cNvPr id="11" name="Content Placeholder 2">
            <a:extLst>
              <a:ext uri="{FF2B5EF4-FFF2-40B4-BE49-F238E27FC236}">
                <a16:creationId xmlns:a16="http://schemas.microsoft.com/office/drawing/2014/main" id="{83714804-2305-4548-B144-9C4DB0BC6CB5}"/>
              </a:ext>
            </a:extLst>
          </p:cNvPr>
          <p:cNvSpPr>
            <a:spLocks noGrp="1"/>
          </p:cNvSpPr>
          <p:nvPr>
            <p:ph idx="14"/>
          </p:nvPr>
        </p:nvSpPr>
        <p:spPr>
          <a:xfrm>
            <a:off x="6345533" y="1825625"/>
            <a:ext cx="5238942" cy="396557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4">
            <a:extLst>
              <a:ext uri="{FF2B5EF4-FFF2-40B4-BE49-F238E27FC236}">
                <a16:creationId xmlns:a16="http://schemas.microsoft.com/office/drawing/2014/main" id="{83E5CBBB-9A9D-2248-8D4D-114091DCCA51}"/>
              </a:ext>
            </a:extLst>
          </p:cNvPr>
          <p:cNvSpPr>
            <a:spLocks noGrp="1"/>
          </p:cNvSpPr>
          <p:nvPr>
            <p:ph type="ftr" sz="quarter" idx="3"/>
          </p:nvPr>
        </p:nvSpPr>
        <p:spPr>
          <a:xfrm>
            <a:off x="7649854" y="5801544"/>
            <a:ext cx="3934621" cy="546175"/>
          </a:xfrm>
          <a:prstGeom prst="rect">
            <a:avLst/>
          </a:prstGeom>
        </p:spPr>
        <p:txBody>
          <a:bodyPr vert="horz" lIns="91440" tIns="45720" rIns="91440" bIns="45720" rtlCol="0" anchor="ctr"/>
          <a:lstStyle>
            <a:lvl1pPr algn="l">
              <a:defRPr sz="1400" b="0" i="0">
                <a:solidFill>
                  <a:schemeClr val="accent1"/>
                </a:solidFill>
                <a:latin typeface="Georgia" panose="02040502050405020303" pitchFamily="18" charset="0"/>
              </a:defRPr>
            </a:lvl1pPr>
          </a:lstStyle>
          <a:p>
            <a:r>
              <a:rPr lang="en-US"/>
              <a:t>WCMA Export Expansion Workshop</a:t>
            </a:r>
            <a:endParaRPr lang="en-US" dirty="0"/>
          </a:p>
        </p:txBody>
      </p:sp>
      <p:sp>
        <p:nvSpPr>
          <p:cNvPr id="9" name="Picture Placeholder 11">
            <a:extLst>
              <a:ext uri="{FF2B5EF4-FFF2-40B4-BE49-F238E27FC236}">
                <a16:creationId xmlns:a16="http://schemas.microsoft.com/office/drawing/2014/main" id="{30AA3088-C023-604B-BF94-86B03C60E4D1}"/>
              </a:ext>
            </a:extLst>
          </p:cNvPr>
          <p:cNvSpPr>
            <a:spLocks noGrp="1"/>
          </p:cNvSpPr>
          <p:nvPr>
            <p:ph type="pic" sz="quarter" idx="13"/>
          </p:nvPr>
        </p:nvSpPr>
        <p:spPr>
          <a:xfrm>
            <a:off x="379866" y="380104"/>
            <a:ext cx="5716134" cy="6096000"/>
          </a:xfrm>
          <a:prstGeom prst="rect">
            <a:avLst/>
          </a:prstGeom>
          <a:solidFill>
            <a:schemeClr val="tx2"/>
          </a:solidFill>
        </p:spPr>
        <p:txBody>
          <a:bodyPr/>
          <a:lstStyle>
            <a:lvl1pPr>
              <a:defRPr>
                <a:solidFill>
                  <a:schemeClr val="bg1"/>
                </a:solidFill>
              </a:defRPr>
            </a:lvl1pPr>
          </a:lstStyle>
          <a:p>
            <a:endParaRPr lang="en-US" dirty="0"/>
          </a:p>
        </p:txBody>
      </p:sp>
      <p:pic>
        <p:nvPicPr>
          <p:cNvPr id="18" name="Picture 17">
            <a:extLst>
              <a:ext uri="{FF2B5EF4-FFF2-40B4-BE49-F238E27FC236}">
                <a16:creationId xmlns:a16="http://schemas.microsoft.com/office/drawing/2014/main" id="{9E1C6AD2-4158-3944-A17B-AB1F246DC7E7}"/>
              </a:ext>
            </a:extLst>
          </p:cNvPr>
          <p:cNvPicPr>
            <a:picLocks noChangeAspect="1"/>
          </p:cNvPicPr>
          <p:nvPr userDrawn="1"/>
        </p:nvPicPr>
        <p:blipFill>
          <a:blip r:embed="rId2"/>
          <a:srcRect/>
          <a:stretch/>
        </p:blipFill>
        <p:spPr>
          <a:xfrm>
            <a:off x="6260023" y="5732532"/>
            <a:ext cx="1281314" cy="684197"/>
          </a:xfrm>
          <a:prstGeom prst="rect">
            <a:avLst/>
          </a:prstGeom>
        </p:spPr>
      </p:pic>
    </p:spTree>
    <p:extLst>
      <p:ext uri="{BB962C8B-B14F-4D97-AF65-F5344CB8AC3E}">
        <p14:creationId xmlns:p14="http://schemas.microsoft.com/office/powerpoint/2010/main" val="919331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9_2 col content">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34997F3-5180-CA40-B6AD-8C4D75D218B4}"/>
              </a:ext>
            </a:extLst>
          </p:cNvPr>
          <p:cNvSpPr>
            <a:spLocks noGrp="1"/>
          </p:cNvSpPr>
          <p:nvPr>
            <p:ph type="sldNum" sz="quarter" idx="12"/>
          </p:nvPr>
        </p:nvSpPr>
        <p:spPr>
          <a:xfrm>
            <a:off x="9367716" y="6498004"/>
            <a:ext cx="2743200" cy="365125"/>
          </a:xfrm>
        </p:spPr>
        <p:txBody>
          <a:bodyPr/>
          <a:lstStyle/>
          <a:p>
            <a:fld id="{F259BF16-7582-BF40-8BF1-C6FDA7DA187A}" type="slidenum">
              <a:rPr lang="en-US" smtClean="0"/>
              <a:t>‹#›</a:t>
            </a:fld>
            <a:endParaRPr lang="en-US"/>
          </a:p>
        </p:txBody>
      </p:sp>
      <p:sp>
        <p:nvSpPr>
          <p:cNvPr id="8" name="Title Placeholder 1">
            <a:extLst>
              <a:ext uri="{FF2B5EF4-FFF2-40B4-BE49-F238E27FC236}">
                <a16:creationId xmlns:a16="http://schemas.microsoft.com/office/drawing/2014/main" id="{A87E3E97-FF36-9F42-9437-B0A50E4624D3}"/>
              </a:ext>
            </a:extLst>
          </p:cNvPr>
          <p:cNvSpPr>
            <a:spLocks noGrp="1"/>
          </p:cNvSpPr>
          <p:nvPr>
            <p:ph type="title"/>
          </p:nvPr>
        </p:nvSpPr>
        <p:spPr>
          <a:xfrm>
            <a:off x="592015" y="458909"/>
            <a:ext cx="10971094" cy="1325563"/>
          </a:xfrm>
          <a:prstGeom prst="rect">
            <a:avLst/>
          </a:prstGeom>
        </p:spPr>
        <p:txBody>
          <a:bodyPr vert="horz" lIns="91440" tIns="45720" rIns="91440" bIns="45720" rtlCol="0" anchor="b">
            <a:normAutofit/>
          </a:bodyPr>
          <a:lstStyle/>
          <a:p>
            <a:r>
              <a:rPr lang="en-US" dirty="0"/>
              <a:t>Click to edit Master title</a:t>
            </a:r>
          </a:p>
        </p:txBody>
      </p:sp>
      <p:sp>
        <p:nvSpPr>
          <p:cNvPr id="11" name="Content Placeholder 2">
            <a:extLst>
              <a:ext uri="{FF2B5EF4-FFF2-40B4-BE49-F238E27FC236}">
                <a16:creationId xmlns:a16="http://schemas.microsoft.com/office/drawing/2014/main" id="{83714804-2305-4548-B144-9C4DB0BC6CB5}"/>
              </a:ext>
            </a:extLst>
          </p:cNvPr>
          <p:cNvSpPr>
            <a:spLocks noGrp="1"/>
          </p:cNvSpPr>
          <p:nvPr>
            <p:ph idx="14"/>
          </p:nvPr>
        </p:nvSpPr>
        <p:spPr>
          <a:xfrm>
            <a:off x="592015" y="1825625"/>
            <a:ext cx="5264775" cy="396557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A899F4A0-93CC-0042-B3A1-47EFDA486E3F}"/>
              </a:ext>
            </a:extLst>
          </p:cNvPr>
          <p:cNvSpPr>
            <a:spLocks noGrp="1"/>
          </p:cNvSpPr>
          <p:nvPr>
            <p:ph idx="15"/>
          </p:nvPr>
        </p:nvSpPr>
        <p:spPr>
          <a:xfrm>
            <a:off x="6321483" y="1825625"/>
            <a:ext cx="5264775" cy="396557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a:extLst>
              <a:ext uri="{FF2B5EF4-FFF2-40B4-BE49-F238E27FC236}">
                <a16:creationId xmlns:a16="http://schemas.microsoft.com/office/drawing/2014/main" id="{15D8EF0F-D6F0-9945-81CD-7A30BF01A94C}"/>
              </a:ext>
            </a:extLst>
          </p:cNvPr>
          <p:cNvSpPr>
            <a:spLocks noGrp="1"/>
          </p:cNvSpPr>
          <p:nvPr>
            <p:ph type="ftr" sz="quarter" idx="3"/>
          </p:nvPr>
        </p:nvSpPr>
        <p:spPr>
          <a:xfrm>
            <a:off x="1880247" y="5801544"/>
            <a:ext cx="3740727" cy="546175"/>
          </a:xfrm>
          <a:prstGeom prst="rect">
            <a:avLst/>
          </a:prstGeom>
        </p:spPr>
        <p:txBody>
          <a:bodyPr vert="horz" lIns="91440" tIns="45720" rIns="91440" bIns="45720" rtlCol="0" anchor="ctr"/>
          <a:lstStyle>
            <a:lvl1pPr algn="l">
              <a:defRPr sz="1400" b="0" i="0">
                <a:solidFill>
                  <a:schemeClr val="accent1"/>
                </a:solidFill>
                <a:latin typeface="Georgia" panose="02040502050405020303" pitchFamily="18" charset="0"/>
              </a:defRPr>
            </a:lvl1pPr>
          </a:lstStyle>
          <a:p>
            <a:r>
              <a:rPr lang="en-US"/>
              <a:t>WCMA Export Expansion Workshop</a:t>
            </a:r>
            <a:endParaRPr lang="en-US" dirty="0"/>
          </a:p>
        </p:txBody>
      </p:sp>
    </p:spTree>
    <p:extLst>
      <p:ext uri="{BB962C8B-B14F-4D97-AF65-F5344CB8AC3E}">
        <p14:creationId xmlns:p14="http://schemas.microsoft.com/office/powerpoint/2010/main" val="2571719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E00A50-0883-8342-9DCC-AB234A1FA597}"/>
              </a:ext>
            </a:extLst>
          </p:cNvPr>
          <p:cNvSpPr>
            <a:spLocks noGrp="1"/>
          </p:cNvSpPr>
          <p:nvPr>
            <p:ph type="title"/>
          </p:nvPr>
        </p:nvSpPr>
        <p:spPr>
          <a:xfrm>
            <a:off x="592015" y="458909"/>
            <a:ext cx="10515600" cy="1325563"/>
          </a:xfrm>
          <a:prstGeom prst="rect">
            <a:avLst/>
          </a:prstGeom>
        </p:spPr>
        <p:txBody>
          <a:bodyPr vert="horz" lIns="91440" tIns="45720" rIns="91440" bIns="45720" rtlCol="0" anchor="b">
            <a:normAutofit/>
          </a:bodyPr>
          <a:lstStyle/>
          <a:p>
            <a:r>
              <a:rPr lang="en-US" dirty="0"/>
              <a:t>Change slide background here</a:t>
            </a:r>
          </a:p>
        </p:txBody>
      </p:sp>
      <p:sp>
        <p:nvSpPr>
          <p:cNvPr id="7" name="Rectangle 6">
            <a:extLst>
              <a:ext uri="{FF2B5EF4-FFF2-40B4-BE49-F238E27FC236}">
                <a16:creationId xmlns:a16="http://schemas.microsoft.com/office/drawing/2014/main" id="{EFC3AF86-628E-A14F-B7A5-64B2E6BC9E2D}"/>
              </a:ext>
            </a:extLst>
          </p:cNvPr>
          <p:cNvSpPr/>
          <p:nvPr userDrawn="1"/>
        </p:nvSpPr>
        <p:spPr>
          <a:xfrm>
            <a:off x="190774" y="190774"/>
            <a:ext cx="11811548" cy="6476451"/>
          </a:xfrm>
          <a:prstGeom prst="rect">
            <a:avLst/>
          </a:prstGeom>
          <a:noFill/>
          <a:ln w="381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57D2849C-6842-1641-A6B1-EFB4D519C9D6}"/>
              </a:ext>
            </a:extLst>
          </p:cNvPr>
          <p:cNvSpPr>
            <a:spLocks noGrp="1"/>
          </p:cNvSpPr>
          <p:nvPr>
            <p:ph type="sldNum" sz="quarter" idx="4"/>
          </p:nvPr>
        </p:nvSpPr>
        <p:spPr>
          <a:xfrm>
            <a:off x="9461500" y="6521450"/>
            <a:ext cx="2743200" cy="365125"/>
          </a:xfrm>
          <a:prstGeom prst="rect">
            <a:avLst/>
          </a:prstGeom>
        </p:spPr>
        <p:txBody>
          <a:bodyPr vert="horz" lIns="91440" tIns="45720" rIns="91440" bIns="45720" rtlCol="0" anchor="ctr"/>
          <a:lstStyle>
            <a:lvl1pPr algn="r">
              <a:defRPr sz="1200">
                <a:solidFill>
                  <a:schemeClr val="bg1"/>
                </a:solidFill>
              </a:defRPr>
            </a:lvl1pPr>
          </a:lstStyle>
          <a:p>
            <a:fld id="{F259BF16-7582-BF40-8BF1-C6FDA7DA187A}" type="slidenum">
              <a:rPr lang="en-US" smtClean="0"/>
              <a:pPr/>
              <a:t>‹#›</a:t>
            </a:fld>
            <a:endParaRPr lang="en-US" dirty="0"/>
          </a:p>
        </p:txBody>
      </p:sp>
      <p:sp>
        <p:nvSpPr>
          <p:cNvPr id="10" name="Footer Placeholder 4">
            <a:extLst>
              <a:ext uri="{FF2B5EF4-FFF2-40B4-BE49-F238E27FC236}">
                <a16:creationId xmlns:a16="http://schemas.microsoft.com/office/drawing/2014/main" id="{DCBA1B02-D64E-2A4E-8D70-8360FA2C159C}"/>
              </a:ext>
            </a:extLst>
          </p:cNvPr>
          <p:cNvSpPr>
            <a:spLocks noGrp="1"/>
          </p:cNvSpPr>
          <p:nvPr>
            <p:ph type="ftr" sz="quarter" idx="3"/>
          </p:nvPr>
        </p:nvSpPr>
        <p:spPr>
          <a:xfrm>
            <a:off x="1880247" y="5801544"/>
            <a:ext cx="3740727" cy="546175"/>
          </a:xfrm>
          <a:prstGeom prst="rect">
            <a:avLst/>
          </a:prstGeom>
        </p:spPr>
        <p:txBody>
          <a:bodyPr vert="horz" lIns="91440" tIns="45720" rIns="91440" bIns="45720" rtlCol="0" anchor="ctr"/>
          <a:lstStyle>
            <a:lvl1pPr algn="l">
              <a:defRPr sz="1400" b="0" i="0">
                <a:solidFill>
                  <a:schemeClr val="accent1"/>
                </a:solidFill>
                <a:latin typeface="Georgia" panose="02040502050405020303" pitchFamily="18" charset="0"/>
              </a:defRPr>
            </a:lvl1pPr>
          </a:lstStyle>
          <a:p>
            <a:r>
              <a:rPr lang="en-US"/>
              <a:t>WCMA Export Expansion Workshop</a:t>
            </a:r>
            <a:endParaRPr lang="en-US" dirty="0"/>
          </a:p>
        </p:txBody>
      </p:sp>
      <p:pic>
        <p:nvPicPr>
          <p:cNvPr id="9" name="Picture 8">
            <a:extLst>
              <a:ext uri="{FF2B5EF4-FFF2-40B4-BE49-F238E27FC236}">
                <a16:creationId xmlns:a16="http://schemas.microsoft.com/office/drawing/2014/main" id="{C7352F6A-0F3A-BC4A-882D-B0A0F100271B}"/>
              </a:ext>
            </a:extLst>
          </p:cNvPr>
          <p:cNvPicPr>
            <a:picLocks noChangeAspect="1"/>
          </p:cNvPicPr>
          <p:nvPr userDrawn="1"/>
        </p:nvPicPr>
        <p:blipFill>
          <a:blip r:embed="rId24"/>
          <a:srcRect/>
          <a:stretch/>
        </p:blipFill>
        <p:spPr>
          <a:xfrm>
            <a:off x="490415" y="5732532"/>
            <a:ext cx="1281314" cy="684197"/>
          </a:xfrm>
          <a:prstGeom prst="rect">
            <a:avLst/>
          </a:prstGeom>
        </p:spPr>
      </p:pic>
    </p:spTree>
    <p:extLst>
      <p:ext uri="{BB962C8B-B14F-4D97-AF65-F5344CB8AC3E}">
        <p14:creationId xmlns:p14="http://schemas.microsoft.com/office/powerpoint/2010/main" val="2501070300"/>
      </p:ext>
    </p:extLst>
  </p:cSld>
  <p:clrMap bg1="lt1" tx1="dk1" bg2="lt2" tx2="dk2" accent1="accent1" accent2="accent2" accent3="accent3" accent4="accent4" accent5="accent5" accent6="accent6" hlink="hlink" folHlink="folHlink"/>
  <p:sldLayoutIdLst>
    <p:sldLayoutId id="2147483670" r:id="rId1"/>
    <p:sldLayoutId id="2147483651" r:id="rId2"/>
    <p:sldLayoutId id="2147483668" r:id="rId3"/>
    <p:sldLayoutId id="2147483661" r:id="rId4"/>
    <p:sldLayoutId id="2147483677" r:id="rId5"/>
    <p:sldLayoutId id="2147483649" r:id="rId6"/>
    <p:sldLayoutId id="2147483666" r:id="rId7"/>
    <p:sldLayoutId id="2147483667" r:id="rId8"/>
    <p:sldLayoutId id="2147483671" r:id="rId9"/>
    <p:sldLayoutId id="2147483664" r:id="rId10"/>
    <p:sldLayoutId id="2147483672" r:id="rId11"/>
    <p:sldLayoutId id="2147483673" r:id="rId12"/>
    <p:sldLayoutId id="2147483674" r:id="rId13"/>
    <p:sldLayoutId id="2147483675" r:id="rId14"/>
    <p:sldLayoutId id="2147483676" r:id="rId15"/>
    <p:sldLayoutId id="2147483650" r:id="rId16"/>
    <p:sldLayoutId id="2147483654" r:id="rId17"/>
    <p:sldLayoutId id="2147483655" r:id="rId18"/>
    <p:sldLayoutId id="2147483656" r:id="rId19"/>
    <p:sldLayoutId id="2147483657" r:id="rId20"/>
    <p:sldLayoutId id="2147483669" r:id="rId21"/>
  </p:sldLayoutIdLst>
  <p:hf sldNum="0" hdr="0" dt="0"/>
  <p:txStyles>
    <p:titleStyle>
      <a:lvl1pPr algn="l" defTabSz="914400" rtl="0" eaLnBrk="1" latinLnBrk="0" hangingPunct="1">
        <a:lnSpc>
          <a:spcPct val="90000"/>
        </a:lnSpc>
        <a:spcBef>
          <a:spcPct val="0"/>
        </a:spcBef>
        <a:buNone/>
        <a:defRPr sz="440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9408DC-365E-C646-B389-3BCF196BD3F7}"/>
              </a:ext>
            </a:extLst>
          </p:cNvPr>
          <p:cNvSpPr>
            <a:spLocks noGrp="1"/>
          </p:cNvSpPr>
          <p:nvPr>
            <p:ph type="body" idx="1"/>
          </p:nvPr>
        </p:nvSpPr>
        <p:spPr/>
        <p:txBody>
          <a:bodyPr/>
          <a:lstStyle/>
          <a:p>
            <a:r>
              <a:rPr lang="en-US" dirty="0"/>
              <a:t>WCMA Export Expansion Workshop</a:t>
            </a:r>
          </a:p>
          <a:p>
            <a:r>
              <a:rPr lang="en-US" dirty="0"/>
              <a:t>November 2022</a:t>
            </a:r>
          </a:p>
        </p:txBody>
      </p:sp>
      <p:sp>
        <p:nvSpPr>
          <p:cNvPr id="3" name="Text Placeholder 2">
            <a:extLst>
              <a:ext uri="{FF2B5EF4-FFF2-40B4-BE49-F238E27FC236}">
                <a16:creationId xmlns:a16="http://schemas.microsoft.com/office/drawing/2014/main" id="{A31BD0BD-CF3D-1C43-AF4A-EA0E9FDEB9C7}"/>
              </a:ext>
            </a:extLst>
          </p:cNvPr>
          <p:cNvSpPr>
            <a:spLocks noGrp="1"/>
          </p:cNvSpPr>
          <p:nvPr>
            <p:ph type="body" idx="14"/>
          </p:nvPr>
        </p:nvSpPr>
        <p:spPr/>
        <p:txBody>
          <a:bodyPr/>
          <a:lstStyle/>
          <a:p>
            <a:r>
              <a:rPr lang="en-US" dirty="0"/>
              <a:t>Food Export – Midwest Branded Program Overview</a:t>
            </a:r>
          </a:p>
        </p:txBody>
      </p:sp>
    </p:spTree>
    <p:extLst>
      <p:ext uri="{BB962C8B-B14F-4D97-AF65-F5344CB8AC3E}">
        <p14:creationId xmlns:p14="http://schemas.microsoft.com/office/powerpoint/2010/main" val="39241465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picture containing graphical user interface&#10;&#10;Description automatically generated">
            <a:extLst>
              <a:ext uri="{FF2B5EF4-FFF2-40B4-BE49-F238E27FC236}">
                <a16:creationId xmlns:a16="http://schemas.microsoft.com/office/drawing/2014/main" id="{573B059E-46FB-479F-B333-1788047602E6}"/>
              </a:ext>
            </a:extLst>
          </p:cNvPr>
          <p:cNvPicPr>
            <a:picLocks noGrp="1" noChangeAspect="1"/>
          </p:cNvPicPr>
          <p:nvPr>
            <p:ph idx="15"/>
          </p:nvPr>
        </p:nvPicPr>
        <p:blipFill>
          <a:blip r:embed="rId2"/>
          <a:stretch>
            <a:fillRect/>
          </a:stretch>
        </p:blipFill>
        <p:spPr>
          <a:xfrm>
            <a:off x="7348012" y="580960"/>
            <a:ext cx="2677937" cy="5766759"/>
          </a:xfrm>
        </p:spPr>
      </p:pic>
      <p:pic>
        <p:nvPicPr>
          <p:cNvPr id="9" name="Content Placeholder 8">
            <a:extLst>
              <a:ext uri="{FF2B5EF4-FFF2-40B4-BE49-F238E27FC236}">
                <a16:creationId xmlns:a16="http://schemas.microsoft.com/office/drawing/2014/main" id="{7A7D0C77-AC3B-4E52-AA26-8873BC3BF574}"/>
              </a:ext>
            </a:extLst>
          </p:cNvPr>
          <p:cNvPicPr>
            <a:picLocks noGrp="1" noChangeAspect="1"/>
          </p:cNvPicPr>
          <p:nvPr>
            <p:ph idx="14"/>
          </p:nvPr>
        </p:nvPicPr>
        <p:blipFill rotWithShape="1">
          <a:blip r:embed="rId3"/>
          <a:srcRect l="52385" t="14388"/>
          <a:stretch/>
        </p:blipFill>
        <p:spPr>
          <a:xfrm>
            <a:off x="2457674" y="1066800"/>
            <a:ext cx="3153274" cy="4630479"/>
          </a:xfrm>
          <a:prstGeom prst="rect">
            <a:avLst/>
          </a:prstGeom>
        </p:spPr>
      </p:pic>
      <p:sp>
        <p:nvSpPr>
          <p:cNvPr id="3" name="Footer Placeholder 3">
            <a:extLst>
              <a:ext uri="{FF2B5EF4-FFF2-40B4-BE49-F238E27FC236}">
                <a16:creationId xmlns:a16="http://schemas.microsoft.com/office/drawing/2014/main" id="{03F98231-F474-1748-77CD-717B9C375CB8}"/>
              </a:ext>
            </a:extLst>
          </p:cNvPr>
          <p:cNvSpPr>
            <a:spLocks noGrp="1"/>
          </p:cNvSpPr>
          <p:nvPr>
            <p:ph type="ftr" sz="quarter" idx="3"/>
          </p:nvPr>
        </p:nvSpPr>
        <p:spPr>
          <a:xfrm>
            <a:off x="2859241" y="5859241"/>
            <a:ext cx="3781257" cy="413005"/>
          </a:xfrm>
        </p:spPr>
        <p:txBody>
          <a:bodyPr/>
          <a:lstStyle/>
          <a:p>
            <a:r>
              <a:rPr lang="en-US"/>
              <a:t>WCMA Export Expansion Workshop</a:t>
            </a:r>
            <a:endParaRPr lang="en-US" dirty="0"/>
          </a:p>
        </p:txBody>
      </p:sp>
      <p:sp>
        <p:nvSpPr>
          <p:cNvPr id="2" name="Title 2">
            <a:extLst>
              <a:ext uri="{FF2B5EF4-FFF2-40B4-BE49-F238E27FC236}">
                <a16:creationId xmlns:a16="http://schemas.microsoft.com/office/drawing/2014/main" id="{A2CDDF02-66AF-AA0B-8CEF-B1FD22CEC772}"/>
              </a:ext>
            </a:extLst>
          </p:cNvPr>
          <p:cNvSpPr>
            <a:spLocks noGrp="1"/>
          </p:cNvSpPr>
          <p:nvPr>
            <p:ph type="title"/>
          </p:nvPr>
        </p:nvSpPr>
        <p:spPr>
          <a:xfrm>
            <a:off x="483730" y="458909"/>
            <a:ext cx="6864281" cy="607891"/>
          </a:xfrm>
        </p:spPr>
        <p:txBody>
          <a:bodyPr>
            <a:normAutofit fontScale="90000"/>
          </a:bodyPr>
          <a:lstStyle/>
          <a:p>
            <a:r>
              <a:rPr lang="en-US" sz="4900" dirty="0">
                <a:solidFill>
                  <a:srgbClr val="B3221B"/>
                </a:solidFill>
              </a:rPr>
              <a:t>Instagram Influencer Post</a:t>
            </a:r>
          </a:p>
        </p:txBody>
      </p:sp>
    </p:spTree>
    <p:extLst>
      <p:ext uri="{BB962C8B-B14F-4D97-AF65-F5344CB8AC3E}">
        <p14:creationId xmlns:p14="http://schemas.microsoft.com/office/powerpoint/2010/main" val="2538209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27F121-8379-5B47-9A35-0392207FB0FD}"/>
              </a:ext>
            </a:extLst>
          </p:cNvPr>
          <p:cNvSpPr>
            <a:spLocks noGrp="1"/>
          </p:cNvSpPr>
          <p:nvPr>
            <p:ph type="body" idx="14"/>
          </p:nvPr>
        </p:nvSpPr>
        <p:spPr>
          <a:xfrm>
            <a:off x="505547" y="510281"/>
            <a:ext cx="1855913" cy="632719"/>
          </a:xfrm>
        </p:spPr>
        <p:txBody>
          <a:bodyPr>
            <a:noAutofit/>
          </a:bodyPr>
          <a:lstStyle/>
          <a:p>
            <a:r>
              <a:rPr lang="en-US" sz="4400" dirty="0">
                <a:solidFill>
                  <a:srgbClr val="B3221B"/>
                </a:solidFill>
                <a:ea typeface="+mj-ea"/>
                <a:cs typeface="+mj-cs"/>
              </a:rPr>
              <a:t>Videos</a:t>
            </a:r>
          </a:p>
        </p:txBody>
      </p:sp>
      <p:pic>
        <p:nvPicPr>
          <p:cNvPr id="5" name="Picture 4" descr="Graphical user interface, website&#10;&#10;Description automatically generated">
            <a:extLst>
              <a:ext uri="{FF2B5EF4-FFF2-40B4-BE49-F238E27FC236}">
                <a16:creationId xmlns:a16="http://schemas.microsoft.com/office/drawing/2014/main" id="{15A28226-BB5A-8447-AF2E-602235EB2BFC}"/>
              </a:ext>
            </a:extLst>
          </p:cNvPr>
          <p:cNvPicPr>
            <a:picLocks noChangeAspect="1"/>
          </p:cNvPicPr>
          <p:nvPr/>
        </p:nvPicPr>
        <p:blipFill>
          <a:blip r:embed="rId2"/>
          <a:stretch>
            <a:fillRect/>
          </a:stretch>
        </p:blipFill>
        <p:spPr>
          <a:xfrm>
            <a:off x="661529" y="1242049"/>
            <a:ext cx="3295248" cy="2022902"/>
          </a:xfrm>
          <a:prstGeom prst="rect">
            <a:avLst/>
          </a:prstGeom>
        </p:spPr>
      </p:pic>
      <p:sp>
        <p:nvSpPr>
          <p:cNvPr id="6" name="TextBox 5">
            <a:extLst>
              <a:ext uri="{FF2B5EF4-FFF2-40B4-BE49-F238E27FC236}">
                <a16:creationId xmlns:a16="http://schemas.microsoft.com/office/drawing/2014/main" id="{D6D07F3D-8EE0-C04F-8DC0-5377A7C5014D}"/>
              </a:ext>
            </a:extLst>
          </p:cNvPr>
          <p:cNvSpPr txBox="1"/>
          <p:nvPr/>
        </p:nvSpPr>
        <p:spPr>
          <a:xfrm>
            <a:off x="482627" y="3328831"/>
            <a:ext cx="2721401" cy="923330"/>
          </a:xfrm>
          <a:prstGeom prst="rect">
            <a:avLst/>
          </a:prstGeom>
          <a:noFill/>
        </p:spPr>
        <p:txBody>
          <a:bodyPr wrap="square" rtlCol="0">
            <a:spAutoFit/>
          </a:bodyPr>
          <a:lstStyle/>
          <a:p>
            <a:pPr algn="ctr"/>
            <a:r>
              <a:rPr lang="en-US">
                <a:solidFill>
                  <a:schemeClr val="bg2">
                    <a:lumMod val="10000"/>
                  </a:schemeClr>
                </a:solidFill>
              </a:rPr>
              <a:t>Video that walks viewer through supplier’s entire food service product line</a:t>
            </a:r>
          </a:p>
        </p:txBody>
      </p:sp>
      <p:pic>
        <p:nvPicPr>
          <p:cNvPr id="7" name="Picture 6" descr="A picture containing text, indoor&#10;&#10;Description automatically generated">
            <a:extLst>
              <a:ext uri="{FF2B5EF4-FFF2-40B4-BE49-F238E27FC236}">
                <a16:creationId xmlns:a16="http://schemas.microsoft.com/office/drawing/2014/main" id="{6DEB1115-DBBB-224D-AD9B-E433381E055B}"/>
              </a:ext>
            </a:extLst>
          </p:cNvPr>
          <p:cNvPicPr>
            <a:picLocks noChangeAspect="1"/>
          </p:cNvPicPr>
          <p:nvPr/>
        </p:nvPicPr>
        <p:blipFill>
          <a:blip r:embed="rId3"/>
          <a:stretch>
            <a:fillRect/>
          </a:stretch>
        </p:blipFill>
        <p:spPr>
          <a:xfrm>
            <a:off x="7931975" y="1246993"/>
            <a:ext cx="3598496" cy="2198856"/>
          </a:xfrm>
          <a:prstGeom prst="rect">
            <a:avLst/>
          </a:prstGeom>
        </p:spPr>
      </p:pic>
      <p:sp>
        <p:nvSpPr>
          <p:cNvPr id="8" name="TextBox 7">
            <a:extLst>
              <a:ext uri="{FF2B5EF4-FFF2-40B4-BE49-F238E27FC236}">
                <a16:creationId xmlns:a16="http://schemas.microsoft.com/office/drawing/2014/main" id="{54C80308-8994-1F44-A375-A22FCD7BDE7C}"/>
              </a:ext>
            </a:extLst>
          </p:cNvPr>
          <p:cNvSpPr txBox="1"/>
          <p:nvPr/>
        </p:nvSpPr>
        <p:spPr>
          <a:xfrm>
            <a:off x="7383916" y="587927"/>
            <a:ext cx="4302537" cy="646331"/>
          </a:xfrm>
          <a:prstGeom prst="rect">
            <a:avLst/>
          </a:prstGeom>
          <a:noFill/>
        </p:spPr>
        <p:txBody>
          <a:bodyPr wrap="square" rtlCol="0">
            <a:spAutoFit/>
          </a:bodyPr>
          <a:lstStyle/>
          <a:p>
            <a:pPr algn="ctr"/>
            <a:r>
              <a:rPr lang="en-US">
                <a:solidFill>
                  <a:schemeClr val="bg2">
                    <a:lumMod val="10000"/>
                  </a:schemeClr>
                </a:solidFill>
              </a:rPr>
              <a:t>Commercial in Arabic for U.S. Mayonnaise for the U.A.E. &amp; Saudi Arabia</a:t>
            </a:r>
          </a:p>
        </p:txBody>
      </p:sp>
      <p:pic>
        <p:nvPicPr>
          <p:cNvPr id="10" name="Picture 9" descr="A picture containing text, indoor&#10;&#10;Description automatically generated">
            <a:extLst>
              <a:ext uri="{FF2B5EF4-FFF2-40B4-BE49-F238E27FC236}">
                <a16:creationId xmlns:a16="http://schemas.microsoft.com/office/drawing/2014/main" id="{84A47385-25ED-E74F-A684-E893733CF22C}"/>
              </a:ext>
            </a:extLst>
          </p:cNvPr>
          <p:cNvPicPr>
            <a:picLocks noChangeAspect="1"/>
          </p:cNvPicPr>
          <p:nvPr/>
        </p:nvPicPr>
        <p:blipFill>
          <a:blip r:embed="rId4"/>
          <a:stretch>
            <a:fillRect/>
          </a:stretch>
        </p:blipFill>
        <p:spPr>
          <a:xfrm>
            <a:off x="3890368" y="3271544"/>
            <a:ext cx="3740727" cy="2530000"/>
          </a:xfrm>
          <a:prstGeom prst="rect">
            <a:avLst/>
          </a:prstGeom>
        </p:spPr>
      </p:pic>
      <p:sp>
        <p:nvSpPr>
          <p:cNvPr id="11" name="TextBox 10">
            <a:extLst>
              <a:ext uri="{FF2B5EF4-FFF2-40B4-BE49-F238E27FC236}">
                <a16:creationId xmlns:a16="http://schemas.microsoft.com/office/drawing/2014/main" id="{759DFD90-55DF-AE46-948B-3AF952DCEC3B}"/>
              </a:ext>
            </a:extLst>
          </p:cNvPr>
          <p:cNvSpPr txBox="1"/>
          <p:nvPr/>
        </p:nvSpPr>
        <p:spPr>
          <a:xfrm>
            <a:off x="7546516" y="3940170"/>
            <a:ext cx="3831398" cy="1754326"/>
          </a:xfrm>
          <a:prstGeom prst="rect">
            <a:avLst/>
          </a:prstGeom>
          <a:noFill/>
        </p:spPr>
        <p:txBody>
          <a:bodyPr wrap="square" rtlCol="0">
            <a:spAutoFit/>
          </a:bodyPr>
          <a:lstStyle/>
          <a:p>
            <a:pPr algn="ctr"/>
            <a:r>
              <a:rPr lang="en-US">
                <a:solidFill>
                  <a:schemeClr val="bg2">
                    <a:lumMod val="10000"/>
                  </a:schemeClr>
                </a:solidFill>
              </a:rPr>
              <a:t>Product placement in a South Korean ASMR </a:t>
            </a:r>
            <a:r>
              <a:rPr lang="en-US" err="1">
                <a:solidFill>
                  <a:schemeClr val="bg2">
                    <a:lumMod val="10000"/>
                  </a:schemeClr>
                </a:solidFill>
              </a:rPr>
              <a:t>Mukbang</a:t>
            </a:r>
            <a:r>
              <a:rPr lang="en-US">
                <a:solidFill>
                  <a:schemeClr val="bg2">
                    <a:lumMod val="10000"/>
                  </a:schemeClr>
                </a:solidFill>
              </a:rPr>
              <a:t> YouTube Video</a:t>
            </a:r>
          </a:p>
          <a:p>
            <a:pPr algn="ctr"/>
            <a:endParaRPr lang="en-US">
              <a:solidFill>
                <a:schemeClr val="bg2">
                  <a:lumMod val="10000"/>
                </a:schemeClr>
              </a:solidFill>
            </a:endParaRPr>
          </a:p>
          <a:p>
            <a:pPr algn="ctr"/>
            <a:r>
              <a:rPr lang="en-US" err="1">
                <a:solidFill>
                  <a:schemeClr val="bg2">
                    <a:lumMod val="10000"/>
                  </a:schemeClr>
                </a:solidFill>
              </a:rPr>
              <a:t>Mukbang</a:t>
            </a:r>
            <a:r>
              <a:rPr lang="en-US">
                <a:solidFill>
                  <a:schemeClr val="bg2">
                    <a:lumMod val="10000"/>
                  </a:schemeClr>
                </a:solidFill>
              </a:rPr>
              <a:t> is a type of video that features a person eating a large quantity of food in one sitting.</a:t>
            </a:r>
          </a:p>
        </p:txBody>
      </p:sp>
      <p:sp>
        <p:nvSpPr>
          <p:cNvPr id="4" name="Footer Placeholder 3">
            <a:extLst>
              <a:ext uri="{FF2B5EF4-FFF2-40B4-BE49-F238E27FC236}">
                <a16:creationId xmlns:a16="http://schemas.microsoft.com/office/drawing/2014/main" id="{176CBA22-5589-D33C-47D3-B8B3B57D2E20}"/>
              </a:ext>
            </a:extLst>
          </p:cNvPr>
          <p:cNvSpPr>
            <a:spLocks noGrp="1"/>
          </p:cNvSpPr>
          <p:nvPr>
            <p:ph type="ftr" sz="quarter" idx="3"/>
          </p:nvPr>
        </p:nvSpPr>
        <p:spPr/>
        <p:txBody>
          <a:bodyPr/>
          <a:lstStyle/>
          <a:p>
            <a:r>
              <a:rPr lang="en-US"/>
              <a:t>WCMA Export Expansion Workshop</a:t>
            </a:r>
            <a:endParaRPr lang="en-US" dirty="0"/>
          </a:p>
        </p:txBody>
      </p:sp>
    </p:spTree>
    <p:extLst>
      <p:ext uri="{BB962C8B-B14F-4D97-AF65-F5344CB8AC3E}">
        <p14:creationId xmlns:p14="http://schemas.microsoft.com/office/powerpoint/2010/main" val="2689185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27F121-8379-5B47-9A35-0392207FB0FD}"/>
              </a:ext>
            </a:extLst>
          </p:cNvPr>
          <p:cNvSpPr>
            <a:spLocks noGrp="1"/>
          </p:cNvSpPr>
          <p:nvPr>
            <p:ph type="body" idx="14"/>
          </p:nvPr>
        </p:nvSpPr>
        <p:spPr>
          <a:xfrm>
            <a:off x="505547" y="510281"/>
            <a:ext cx="8197019" cy="668161"/>
          </a:xfrm>
        </p:spPr>
        <p:txBody>
          <a:bodyPr>
            <a:normAutofit lnSpcReduction="10000"/>
          </a:bodyPr>
          <a:lstStyle/>
          <a:p>
            <a:r>
              <a:rPr lang="en-US" sz="4400" dirty="0">
                <a:solidFill>
                  <a:srgbClr val="B3221B"/>
                </a:solidFill>
                <a:ea typeface="+mj-ea"/>
                <a:cs typeface="+mj-cs"/>
              </a:rPr>
              <a:t>Large</a:t>
            </a:r>
            <a:r>
              <a:rPr lang="en-US" sz="3600" dirty="0"/>
              <a:t> </a:t>
            </a:r>
            <a:r>
              <a:rPr lang="en-US" sz="4400" dirty="0">
                <a:solidFill>
                  <a:srgbClr val="B3221B"/>
                </a:solidFill>
                <a:ea typeface="+mj-ea"/>
                <a:cs typeface="+mj-cs"/>
              </a:rPr>
              <a:t>Format</a:t>
            </a:r>
            <a:r>
              <a:rPr lang="en-US" sz="3600" dirty="0"/>
              <a:t> </a:t>
            </a:r>
            <a:r>
              <a:rPr lang="en-US" sz="4400" dirty="0">
                <a:solidFill>
                  <a:srgbClr val="B3221B"/>
                </a:solidFill>
                <a:ea typeface="+mj-ea"/>
                <a:cs typeface="+mj-cs"/>
              </a:rPr>
              <a:t>Advertising</a:t>
            </a:r>
          </a:p>
        </p:txBody>
      </p:sp>
      <p:pic>
        <p:nvPicPr>
          <p:cNvPr id="5" name="Picture 3" descr="Billboards">
            <a:extLst>
              <a:ext uri="{FF2B5EF4-FFF2-40B4-BE49-F238E27FC236}">
                <a16:creationId xmlns:a16="http://schemas.microsoft.com/office/drawing/2014/main" id="{3CC46B4D-EDCC-E44C-AF36-2D151249A1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001" b="49617"/>
          <a:stretch>
            <a:fillRect/>
          </a:stretch>
        </p:blipFill>
        <p:spPr>
          <a:xfrm>
            <a:off x="3110397" y="3600945"/>
            <a:ext cx="2985603" cy="20786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Billboard3">
            <a:extLst>
              <a:ext uri="{FF2B5EF4-FFF2-40B4-BE49-F238E27FC236}">
                <a16:creationId xmlns:a16="http://schemas.microsoft.com/office/drawing/2014/main" id="{D46A6C22-0A9E-9440-8ECF-295CAD6206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918" y="1456245"/>
            <a:ext cx="3503280" cy="19727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14" descr="Tanz Van Branding 4">
            <a:extLst>
              <a:ext uri="{FF2B5EF4-FFF2-40B4-BE49-F238E27FC236}">
                <a16:creationId xmlns:a16="http://schemas.microsoft.com/office/drawing/2014/main" id="{D2EC87CC-9E57-8F45-A608-1FBF035F9C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692" t="8685" r="400" b="3294"/>
          <a:stretch>
            <a:fillRect/>
          </a:stretch>
        </p:blipFill>
        <p:spPr bwMode="auto">
          <a:xfrm>
            <a:off x="8035436" y="3828789"/>
            <a:ext cx="3191433" cy="19727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B40BE5A2-B113-884A-9A14-151E5C706498}"/>
              </a:ext>
            </a:extLst>
          </p:cNvPr>
          <p:cNvPicPr>
            <a:picLocks noChangeAspect="1"/>
          </p:cNvPicPr>
          <p:nvPr/>
        </p:nvPicPr>
        <p:blipFill rotWithShape="1">
          <a:blip r:embed="rId5"/>
          <a:srcRect l="16010" r="1"/>
          <a:stretch/>
        </p:blipFill>
        <p:spPr>
          <a:xfrm rot="16200000">
            <a:off x="2028869" y="1056680"/>
            <a:ext cx="1681764" cy="27659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Footer Placeholder 3">
            <a:extLst>
              <a:ext uri="{FF2B5EF4-FFF2-40B4-BE49-F238E27FC236}">
                <a16:creationId xmlns:a16="http://schemas.microsoft.com/office/drawing/2014/main" id="{B75EFE65-2380-20DF-CC79-F172EEEA3B9B}"/>
              </a:ext>
            </a:extLst>
          </p:cNvPr>
          <p:cNvSpPr>
            <a:spLocks noGrp="1"/>
          </p:cNvSpPr>
          <p:nvPr>
            <p:ph type="ftr" sz="quarter" idx="3"/>
          </p:nvPr>
        </p:nvSpPr>
        <p:spPr/>
        <p:txBody>
          <a:bodyPr/>
          <a:lstStyle/>
          <a:p>
            <a:r>
              <a:rPr lang="en-US"/>
              <a:t>WCMA Export Expansion Workshop</a:t>
            </a:r>
            <a:endParaRPr lang="en-US" dirty="0"/>
          </a:p>
        </p:txBody>
      </p:sp>
    </p:spTree>
    <p:extLst>
      <p:ext uri="{BB962C8B-B14F-4D97-AF65-F5344CB8AC3E}">
        <p14:creationId xmlns:p14="http://schemas.microsoft.com/office/powerpoint/2010/main" val="4122204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27F121-8379-5B47-9A35-0392207FB0FD}"/>
              </a:ext>
            </a:extLst>
          </p:cNvPr>
          <p:cNvSpPr>
            <a:spLocks noGrp="1"/>
          </p:cNvSpPr>
          <p:nvPr>
            <p:ph type="body" idx="14"/>
          </p:nvPr>
        </p:nvSpPr>
        <p:spPr>
          <a:xfrm>
            <a:off x="505547" y="510281"/>
            <a:ext cx="8197019" cy="546175"/>
          </a:xfrm>
        </p:spPr>
        <p:txBody>
          <a:bodyPr>
            <a:noAutofit/>
          </a:bodyPr>
          <a:lstStyle/>
          <a:p>
            <a:r>
              <a:rPr lang="en-US" sz="4400" dirty="0">
                <a:solidFill>
                  <a:srgbClr val="B3221B"/>
                </a:solidFill>
                <a:ea typeface="+mj-ea"/>
                <a:cs typeface="+mj-cs"/>
              </a:rPr>
              <a:t>Point of Sale</a:t>
            </a:r>
            <a:r>
              <a:rPr lang="en-US" sz="4400" dirty="0"/>
              <a:t> </a:t>
            </a:r>
            <a:r>
              <a:rPr lang="en-US" sz="4400" dirty="0">
                <a:solidFill>
                  <a:srgbClr val="B3221B"/>
                </a:solidFill>
                <a:ea typeface="+mj-ea"/>
                <a:cs typeface="+mj-cs"/>
              </a:rPr>
              <a:t>Materials</a:t>
            </a:r>
          </a:p>
        </p:txBody>
      </p:sp>
      <p:pic>
        <p:nvPicPr>
          <p:cNvPr id="5" name="Picture 4">
            <a:extLst>
              <a:ext uri="{FF2B5EF4-FFF2-40B4-BE49-F238E27FC236}">
                <a16:creationId xmlns:a16="http://schemas.microsoft.com/office/drawing/2014/main" id="{37396EBF-125D-7442-86D9-A9139B21E31A}"/>
              </a:ext>
            </a:extLst>
          </p:cNvPr>
          <p:cNvPicPr>
            <a:picLocks noChangeAspect="1"/>
          </p:cNvPicPr>
          <p:nvPr/>
        </p:nvPicPr>
        <p:blipFill>
          <a:blip r:embed="rId2"/>
          <a:stretch>
            <a:fillRect/>
          </a:stretch>
        </p:blipFill>
        <p:spPr>
          <a:xfrm>
            <a:off x="1019497" y="1447786"/>
            <a:ext cx="3005964" cy="3890070"/>
          </a:xfrm>
          <a:prstGeom prst="rect">
            <a:avLst/>
          </a:prstGeom>
        </p:spPr>
      </p:pic>
      <p:pic>
        <p:nvPicPr>
          <p:cNvPr id="8" name="Picture 7">
            <a:extLst>
              <a:ext uri="{FF2B5EF4-FFF2-40B4-BE49-F238E27FC236}">
                <a16:creationId xmlns:a16="http://schemas.microsoft.com/office/drawing/2014/main" id="{EFF367C5-7D78-9A43-A365-A18B60E535EA}"/>
              </a:ext>
            </a:extLst>
          </p:cNvPr>
          <p:cNvPicPr>
            <a:picLocks noChangeAspect="1"/>
          </p:cNvPicPr>
          <p:nvPr/>
        </p:nvPicPr>
        <p:blipFill>
          <a:blip r:embed="rId3"/>
          <a:stretch>
            <a:fillRect/>
          </a:stretch>
        </p:blipFill>
        <p:spPr>
          <a:xfrm>
            <a:off x="8072593" y="1437348"/>
            <a:ext cx="3073253" cy="3896805"/>
          </a:xfrm>
          <a:prstGeom prst="rect">
            <a:avLst/>
          </a:prstGeom>
        </p:spPr>
      </p:pic>
      <p:pic>
        <p:nvPicPr>
          <p:cNvPr id="2" name="Picture 1" descr="A picture containing background pattern&#10;&#10;Description automatically generated">
            <a:extLst>
              <a:ext uri="{FF2B5EF4-FFF2-40B4-BE49-F238E27FC236}">
                <a16:creationId xmlns:a16="http://schemas.microsoft.com/office/drawing/2014/main" id="{FB676AB3-98A2-48EA-9CAA-75193AA0BBE9}"/>
              </a:ext>
            </a:extLst>
          </p:cNvPr>
          <p:cNvPicPr>
            <a:picLocks noChangeAspect="1"/>
          </p:cNvPicPr>
          <p:nvPr/>
        </p:nvPicPr>
        <p:blipFill>
          <a:blip r:embed="rId4"/>
          <a:stretch>
            <a:fillRect/>
          </a:stretch>
        </p:blipFill>
        <p:spPr>
          <a:xfrm>
            <a:off x="4747921" y="1267166"/>
            <a:ext cx="2702973" cy="4323154"/>
          </a:xfrm>
          <a:prstGeom prst="rect">
            <a:avLst/>
          </a:prstGeom>
        </p:spPr>
      </p:pic>
      <p:sp>
        <p:nvSpPr>
          <p:cNvPr id="4" name="Footer Placeholder 3">
            <a:extLst>
              <a:ext uri="{FF2B5EF4-FFF2-40B4-BE49-F238E27FC236}">
                <a16:creationId xmlns:a16="http://schemas.microsoft.com/office/drawing/2014/main" id="{0F1BEF2F-B1CD-646B-91B0-05D6281263A3}"/>
              </a:ext>
            </a:extLst>
          </p:cNvPr>
          <p:cNvSpPr>
            <a:spLocks noGrp="1"/>
          </p:cNvSpPr>
          <p:nvPr>
            <p:ph type="ftr" sz="quarter" idx="3"/>
          </p:nvPr>
        </p:nvSpPr>
        <p:spPr/>
        <p:txBody>
          <a:bodyPr/>
          <a:lstStyle/>
          <a:p>
            <a:r>
              <a:rPr lang="en-US"/>
              <a:t>WCMA Export Expansion Workshop</a:t>
            </a:r>
            <a:endParaRPr lang="en-US" dirty="0"/>
          </a:p>
        </p:txBody>
      </p:sp>
    </p:spTree>
    <p:extLst>
      <p:ext uri="{BB962C8B-B14F-4D97-AF65-F5344CB8AC3E}">
        <p14:creationId xmlns:p14="http://schemas.microsoft.com/office/powerpoint/2010/main" val="2711171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1F85495-C2C0-4070-BC40-31CB446EB55E}"/>
              </a:ext>
            </a:extLst>
          </p:cNvPr>
          <p:cNvSpPr>
            <a:spLocks noGrp="1"/>
          </p:cNvSpPr>
          <p:nvPr>
            <p:ph type="body" idx="14"/>
          </p:nvPr>
        </p:nvSpPr>
        <p:spPr>
          <a:xfrm>
            <a:off x="433423" y="425433"/>
            <a:ext cx="10768330" cy="776024"/>
          </a:xfrm>
        </p:spPr>
        <p:txBody>
          <a:bodyPr>
            <a:normAutofit/>
          </a:bodyPr>
          <a:lstStyle/>
          <a:p>
            <a:r>
              <a:rPr lang="en-US" sz="4400" dirty="0">
                <a:solidFill>
                  <a:srgbClr val="B3221B"/>
                </a:solidFill>
                <a:ea typeface="+mj-ea"/>
                <a:cs typeface="+mj-cs"/>
              </a:rPr>
              <a:t>Promotions</a:t>
            </a:r>
            <a:r>
              <a:rPr lang="en-US" sz="4400" dirty="0"/>
              <a:t> </a:t>
            </a:r>
            <a:r>
              <a:rPr lang="en-US" sz="4400" dirty="0">
                <a:solidFill>
                  <a:srgbClr val="B3221B"/>
                </a:solidFill>
                <a:ea typeface="+mj-ea"/>
                <a:cs typeface="+mj-cs"/>
              </a:rPr>
              <a:t>and</a:t>
            </a:r>
            <a:r>
              <a:rPr lang="en-US" sz="4400" dirty="0"/>
              <a:t> </a:t>
            </a:r>
            <a:r>
              <a:rPr lang="en-US" sz="4400" dirty="0">
                <a:solidFill>
                  <a:srgbClr val="B3221B"/>
                </a:solidFill>
                <a:ea typeface="+mj-ea"/>
                <a:cs typeface="+mj-cs"/>
              </a:rPr>
              <a:t>Demonstrations</a:t>
            </a:r>
          </a:p>
        </p:txBody>
      </p:sp>
      <p:sp>
        <p:nvSpPr>
          <p:cNvPr id="5" name="TextBox 4">
            <a:extLst>
              <a:ext uri="{FF2B5EF4-FFF2-40B4-BE49-F238E27FC236}">
                <a16:creationId xmlns:a16="http://schemas.microsoft.com/office/drawing/2014/main" id="{CCA2A7EF-10C4-47AF-B55A-128DC14A635D}"/>
              </a:ext>
            </a:extLst>
          </p:cNvPr>
          <p:cNvSpPr txBox="1"/>
          <p:nvPr/>
        </p:nvSpPr>
        <p:spPr>
          <a:xfrm>
            <a:off x="742950" y="1715490"/>
            <a:ext cx="6096000" cy="3477875"/>
          </a:xfrm>
          <a:prstGeom prst="rect">
            <a:avLst/>
          </a:prstGeom>
          <a:noFill/>
        </p:spPr>
        <p:txBody>
          <a:bodyPr wrap="square">
            <a:spAutoFit/>
          </a:bodyPr>
          <a:lstStyle/>
          <a:p>
            <a:pPr marL="457200" indent="-457200">
              <a:spcBef>
                <a:spcPct val="50000"/>
              </a:spcBef>
              <a:buClr>
                <a:schemeClr val="bg2">
                  <a:lumMod val="10000"/>
                </a:schemeClr>
              </a:buClr>
              <a:buSzPct val="85000"/>
              <a:buFont typeface="Arial" panose="020B0604020202020204" pitchFamily="34" charset="0"/>
              <a:buChar char="•"/>
            </a:pPr>
            <a:r>
              <a:rPr lang="en-US" altLang="en-US" sz="2000">
                <a:solidFill>
                  <a:schemeClr val="bg2">
                    <a:lumMod val="10000"/>
                  </a:schemeClr>
                </a:solidFill>
                <a:latin typeface="Arial" panose="020B0604020202020204" pitchFamily="34" charset="0"/>
                <a:ea typeface="ＭＳ Ｐゴシック" panose="020B0600070205080204" pitchFamily="34" charset="-128"/>
              </a:rPr>
              <a:t>In-store and food service </a:t>
            </a:r>
            <a:br>
              <a:rPr lang="en-US" altLang="en-US" sz="2000">
                <a:solidFill>
                  <a:schemeClr val="bg2">
                    <a:lumMod val="10000"/>
                  </a:schemeClr>
                </a:solidFill>
                <a:latin typeface="Arial" panose="020B0604020202020204" pitchFamily="34" charset="0"/>
                <a:ea typeface="ＭＳ Ｐゴシック" panose="020B0600070205080204" pitchFamily="34" charset="-128"/>
              </a:rPr>
            </a:br>
            <a:r>
              <a:rPr lang="en-US" altLang="en-US" sz="2000">
                <a:solidFill>
                  <a:schemeClr val="bg2">
                    <a:lumMod val="10000"/>
                  </a:schemeClr>
                </a:solidFill>
                <a:latin typeface="Arial" panose="020B0604020202020204" pitchFamily="34" charset="0"/>
                <a:ea typeface="ＭＳ Ｐゴシック" panose="020B0600070205080204" pitchFamily="34" charset="-128"/>
              </a:rPr>
              <a:t>promotions</a:t>
            </a:r>
          </a:p>
          <a:p>
            <a:pPr marL="457200" indent="-457200">
              <a:spcBef>
                <a:spcPct val="50000"/>
              </a:spcBef>
              <a:buClr>
                <a:schemeClr val="bg2">
                  <a:lumMod val="10000"/>
                </a:schemeClr>
              </a:buClr>
              <a:buSzPct val="85000"/>
              <a:buFont typeface="Arial" panose="020B0604020202020204" pitchFamily="34" charset="0"/>
              <a:buChar char="•"/>
            </a:pPr>
            <a:r>
              <a:rPr lang="en-US" altLang="en-US" sz="2000">
                <a:solidFill>
                  <a:schemeClr val="bg2">
                    <a:lumMod val="10000"/>
                  </a:schemeClr>
                </a:solidFill>
                <a:latin typeface="Arial" panose="020B0604020202020204" pitchFamily="34" charset="0"/>
                <a:ea typeface="ＭＳ Ｐゴシック" panose="020B0600070205080204" pitchFamily="34" charset="-128"/>
              </a:rPr>
              <a:t>End-of-aisle displays</a:t>
            </a:r>
          </a:p>
          <a:p>
            <a:pPr marL="457200" indent="-457200">
              <a:spcBef>
                <a:spcPct val="50000"/>
              </a:spcBef>
              <a:buClr>
                <a:schemeClr val="bg2">
                  <a:lumMod val="10000"/>
                </a:schemeClr>
              </a:buClr>
              <a:buSzPct val="85000"/>
              <a:buFont typeface="Arial" panose="020B0604020202020204" pitchFamily="34" charset="0"/>
              <a:buChar char="•"/>
            </a:pPr>
            <a:r>
              <a:rPr lang="en-US" altLang="en-US" sz="2000">
                <a:solidFill>
                  <a:schemeClr val="bg2">
                    <a:lumMod val="10000"/>
                  </a:schemeClr>
                </a:solidFill>
                <a:latin typeface="Arial" panose="020B0604020202020204" pitchFamily="34" charset="0"/>
                <a:ea typeface="ＭＳ Ｐゴシック" panose="020B0600070205080204" pitchFamily="34" charset="-128"/>
              </a:rPr>
              <a:t>Temporary displays</a:t>
            </a:r>
          </a:p>
          <a:p>
            <a:pPr marL="457200" indent="-457200">
              <a:spcBef>
                <a:spcPct val="50000"/>
              </a:spcBef>
              <a:buClr>
                <a:schemeClr val="bg2">
                  <a:lumMod val="10000"/>
                </a:schemeClr>
              </a:buClr>
              <a:buSzPct val="85000"/>
              <a:buFont typeface="Arial" panose="020B0604020202020204" pitchFamily="34" charset="0"/>
              <a:buChar char="•"/>
            </a:pPr>
            <a:r>
              <a:rPr lang="en-US" altLang="en-US" sz="2000">
                <a:solidFill>
                  <a:schemeClr val="bg2">
                    <a:lumMod val="10000"/>
                  </a:schemeClr>
                </a:solidFill>
                <a:latin typeface="Arial" panose="020B0604020202020204" pitchFamily="34" charset="0"/>
                <a:ea typeface="ＭＳ Ｐゴシック" panose="020B0600070205080204" pitchFamily="34" charset="-128"/>
              </a:rPr>
              <a:t>Giveaways</a:t>
            </a:r>
          </a:p>
          <a:p>
            <a:pPr marL="457200" indent="-457200">
              <a:spcBef>
                <a:spcPct val="50000"/>
              </a:spcBef>
              <a:buClr>
                <a:schemeClr val="bg2">
                  <a:lumMod val="10000"/>
                </a:schemeClr>
              </a:buClr>
              <a:buSzPct val="85000"/>
              <a:buFont typeface="Arial" panose="020B0604020202020204" pitchFamily="34" charset="0"/>
              <a:buChar char="•"/>
            </a:pPr>
            <a:r>
              <a:rPr lang="en-US" altLang="en-US" sz="2000">
                <a:solidFill>
                  <a:schemeClr val="bg2">
                    <a:lumMod val="10000"/>
                  </a:schemeClr>
                </a:solidFill>
                <a:latin typeface="Arial" panose="020B0604020202020204" pitchFamily="34" charset="0"/>
                <a:ea typeface="ＭＳ Ｐゴシック" panose="020B0600070205080204" pitchFamily="34" charset="-128"/>
              </a:rPr>
              <a:t>Shipment of samples</a:t>
            </a:r>
          </a:p>
          <a:p>
            <a:pPr marL="457200" indent="-457200">
              <a:spcBef>
                <a:spcPct val="50000"/>
              </a:spcBef>
              <a:buClr>
                <a:schemeClr val="bg2">
                  <a:lumMod val="10000"/>
                </a:schemeClr>
              </a:buClr>
              <a:buSzPct val="85000"/>
              <a:buFont typeface="Arial" panose="020B0604020202020204" pitchFamily="34" charset="0"/>
              <a:buChar char="•"/>
            </a:pPr>
            <a:r>
              <a:rPr lang="en-US" altLang="en-US" sz="2000">
                <a:solidFill>
                  <a:schemeClr val="bg2">
                    <a:lumMod val="10000"/>
                  </a:schemeClr>
                </a:solidFill>
                <a:latin typeface="Arial" panose="020B0604020202020204" pitchFamily="34" charset="0"/>
                <a:ea typeface="ＭＳ Ｐゴシック" panose="020B0600070205080204" pitchFamily="34" charset="-128"/>
              </a:rPr>
              <a:t>Posters, banners, shelf talkers</a:t>
            </a:r>
          </a:p>
          <a:p>
            <a:pPr marL="457200" indent="-457200">
              <a:spcBef>
                <a:spcPct val="50000"/>
              </a:spcBef>
              <a:buClr>
                <a:schemeClr val="bg2">
                  <a:lumMod val="10000"/>
                </a:schemeClr>
              </a:buClr>
              <a:buSzPct val="85000"/>
              <a:buFont typeface="Arial" panose="020B0604020202020204" pitchFamily="34" charset="0"/>
              <a:buChar char="•"/>
            </a:pPr>
            <a:r>
              <a:rPr lang="en-US" altLang="en-US" sz="2000">
                <a:solidFill>
                  <a:schemeClr val="bg2">
                    <a:lumMod val="10000"/>
                  </a:schemeClr>
                </a:solidFill>
                <a:latin typeface="Arial" panose="020B0604020202020204" pitchFamily="34" charset="0"/>
                <a:ea typeface="ＭＳ Ｐゴシック" panose="020B0600070205080204" pitchFamily="34" charset="-128"/>
              </a:rPr>
              <a:t>Demos to the trade and consumers</a:t>
            </a:r>
          </a:p>
        </p:txBody>
      </p:sp>
      <p:pic>
        <p:nvPicPr>
          <p:cNvPr id="8" name="Picture 7" descr="A picture containing text, indoor, booth, store&#10;&#10;Description automatically generated">
            <a:extLst>
              <a:ext uri="{FF2B5EF4-FFF2-40B4-BE49-F238E27FC236}">
                <a16:creationId xmlns:a16="http://schemas.microsoft.com/office/drawing/2014/main" id="{747A302A-B615-4DDE-82C7-8F2E4B5C0B97}"/>
              </a:ext>
            </a:extLst>
          </p:cNvPr>
          <p:cNvPicPr>
            <a:picLocks noChangeAspect="1"/>
          </p:cNvPicPr>
          <p:nvPr/>
        </p:nvPicPr>
        <p:blipFill>
          <a:blip r:embed="rId2"/>
          <a:stretch>
            <a:fillRect/>
          </a:stretch>
        </p:blipFill>
        <p:spPr>
          <a:xfrm>
            <a:off x="6735988" y="1990291"/>
            <a:ext cx="4191243" cy="3495675"/>
          </a:xfrm>
          <a:prstGeom prst="rect">
            <a:avLst/>
          </a:prstGeom>
        </p:spPr>
      </p:pic>
      <p:sp>
        <p:nvSpPr>
          <p:cNvPr id="2" name="Footer Placeholder 1">
            <a:extLst>
              <a:ext uri="{FF2B5EF4-FFF2-40B4-BE49-F238E27FC236}">
                <a16:creationId xmlns:a16="http://schemas.microsoft.com/office/drawing/2014/main" id="{EF420946-6232-5100-FD96-45AA3367C936}"/>
              </a:ext>
            </a:extLst>
          </p:cNvPr>
          <p:cNvSpPr>
            <a:spLocks noGrp="1"/>
          </p:cNvSpPr>
          <p:nvPr>
            <p:ph type="ftr" sz="quarter" idx="3"/>
          </p:nvPr>
        </p:nvSpPr>
        <p:spPr/>
        <p:txBody>
          <a:bodyPr/>
          <a:lstStyle/>
          <a:p>
            <a:r>
              <a:rPr lang="en-US"/>
              <a:t>WCMA Export Expansion Workshop</a:t>
            </a:r>
            <a:endParaRPr lang="en-US" dirty="0"/>
          </a:p>
        </p:txBody>
      </p:sp>
    </p:spTree>
    <p:extLst>
      <p:ext uri="{BB962C8B-B14F-4D97-AF65-F5344CB8AC3E}">
        <p14:creationId xmlns:p14="http://schemas.microsoft.com/office/powerpoint/2010/main" val="3275958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 toiletry, skin cream&#10;&#10;Description automatically generated">
            <a:extLst>
              <a:ext uri="{FF2B5EF4-FFF2-40B4-BE49-F238E27FC236}">
                <a16:creationId xmlns:a16="http://schemas.microsoft.com/office/drawing/2014/main" id="{09217EFF-C32A-40F2-A5E1-B18C06294050}"/>
              </a:ext>
            </a:extLst>
          </p:cNvPr>
          <p:cNvPicPr>
            <a:picLocks noChangeAspect="1"/>
          </p:cNvPicPr>
          <p:nvPr/>
        </p:nvPicPr>
        <p:blipFill>
          <a:blip r:embed="rId2"/>
          <a:stretch>
            <a:fillRect/>
          </a:stretch>
        </p:blipFill>
        <p:spPr>
          <a:xfrm>
            <a:off x="5516233" y="2186277"/>
            <a:ext cx="3657600" cy="3657600"/>
          </a:xfrm>
          <a:prstGeom prst="rect">
            <a:avLst/>
          </a:prstGeom>
        </p:spPr>
      </p:pic>
      <p:sp>
        <p:nvSpPr>
          <p:cNvPr id="4" name="Text Placeholder 3">
            <a:extLst>
              <a:ext uri="{FF2B5EF4-FFF2-40B4-BE49-F238E27FC236}">
                <a16:creationId xmlns:a16="http://schemas.microsoft.com/office/drawing/2014/main" id="{B1F85495-C2C0-4070-BC40-31CB446EB55E}"/>
              </a:ext>
            </a:extLst>
          </p:cNvPr>
          <p:cNvSpPr>
            <a:spLocks noGrp="1"/>
          </p:cNvSpPr>
          <p:nvPr>
            <p:ph type="body" idx="14"/>
          </p:nvPr>
        </p:nvSpPr>
        <p:spPr>
          <a:xfrm>
            <a:off x="512445" y="623888"/>
            <a:ext cx="10768330" cy="776024"/>
          </a:xfrm>
        </p:spPr>
        <p:txBody>
          <a:bodyPr>
            <a:normAutofit/>
          </a:bodyPr>
          <a:lstStyle/>
          <a:p>
            <a:r>
              <a:rPr lang="en-US" sz="4400" dirty="0">
                <a:solidFill>
                  <a:srgbClr val="B3221B"/>
                </a:solidFill>
                <a:ea typeface="+mj-ea"/>
                <a:cs typeface="+mj-cs"/>
              </a:rPr>
              <a:t>Foreign-Compliant</a:t>
            </a:r>
            <a:r>
              <a:rPr lang="en-US" sz="4400" dirty="0"/>
              <a:t> </a:t>
            </a:r>
            <a:r>
              <a:rPr lang="en-US" sz="4400" dirty="0">
                <a:solidFill>
                  <a:srgbClr val="B3221B"/>
                </a:solidFill>
                <a:ea typeface="+mj-ea"/>
                <a:cs typeface="+mj-cs"/>
              </a:rPr>
              <a:t>Packaging</a:t>
            </a:r>
            <a:r>
              <a:rPr lang="en-US" sz="4400" dirty="0"/>
              <a:t> </a:t>
            </a:r>
            <a:r>
              <a:rPr lang="en-US" sz="4400" dirty="0">
                <a:solidFill>
                  <a:srgbClr val="B3221B"/>
                </a:solidFill>
                <a:ea typeface="+mj-ea"/>
                <a:cs typeface="+mj-cs"/>
              </a:rPr>
              <a:t>&amp;</a:t>
            </a:r>
            <a:r>
              <a:rPr lang="en-US" sz="4400" dirty="0"/>
              <a:t> </a:t>
            </a:r>
            <a:r>
              <a:rPr lang="en-US" sz="4400" dirty="0">
                <a:solidFill>
                  <a:srgbClr val="B3221B"/>
                </a:solidFill>
                <a:ea typeface="+mj-ea"/>
                <a:cs typeface="+mj-cs"/>
              </a:rPr>
              <a:t>Labeling</a:t>
            </a:r>
          </a:p>
        </p:txBody>
      </p:sp>
      <p:sp>
        <p:nvSpPr>
          <p:cNvPr id="5" name="TextBox 4">
            <a:extLst>
              <a:ext uri="{FF2B5EF4-FFF2-40B4-BE49-F238E27FC236}">
                <a16:creationId xmlns:a16="http://schemas.microsoft.com/office/drawing/2014/main" id="{BF2704BE-5724-4816-8379-8CFC8D331477}"/>
              </a:ext>
            </a:extLst>
          </p:cNvPr>
          <p:cNvSpPr txBox="1"/>
          <p:nvPr/>
        </p:nvSpPr>
        <p:spPr>
          <a:xfrm>
            <a:off x="662894" y="1948300"/>
            <a:ext cx="6096000" cy="3016210"/>
          </a:xfrm>
          <a:prstGeom prst="rect">
            <a:avLst/>
          </a:prstGeom>
          <a:noFill/>
        </p:spPr>
        <p:txBody>
          <a:bodyPr wrap="square">
            <a:spAutoFit/>
          </a:bodyPr>
          <a:lstStyle/>
          <a:p>
            <a:pPr marL="342900" indent="-342900">
              <a:spcBef>
                <a:spcPct val="50000"/>
              </a:spcBef>
              <a:buSzPct val="85000"/>
              <a:buFont typeface="Arial" panose="020B0604020202020204" pitchFamily="34" charset="0"/>
              <a:buChar char="•"/>
              <a:defRPr/>
            </a:pPr>
            <a:r>
              <a:rPr lang="en-US" sz="2000">
                <a:solidFill>
                  <a:schemeClr val="bg2">
                    <a:lumMod val="10000"/>
                  </a:schemeClr>
                </a:solidFill>
                <a:latin typeface="Arial" pitchFamily="34" charset="0"/>
                <a:ea typeface="ＭＳ Ｐゴシック" pitchFamily="34" charset="-128"/>
              </a:rPr>
              <a:t>Eligibility requirements when REQUIRED by importing country</a:t>
            </a:r>
          </a:p>
          <a:p>
            <a:pPr marL="342900" indent="-342900">
              <a:spcBef>
                <a:spcPct val="50000"/>
              </a:spcBef>
              <a:buSzPct val="85000"/>
              <a:buFont typeface="Arial" panose="020B0604020202020204" pitchFamily="34" charset="0"/>
              <a:buChar char="•"/>
              <a:defRPr/>
            </a:pPr>
            <a:r>
              <a:rPr lang="en-US" sz="2000">
                <a:solidFill>
                  <a:schemeClr val="bg2">
                    <a:lumMod val="10000"/>
                  </a:schemeClr>
                </a:solidFill>
                <a:latin typeface="Arial" pitchFamily="34" charset="0"/>
                <a:ea typeface="ＭＳ Ｐゴシック" pitchFamily="34" charset="-128"/>
              </a:rPr>
              <a:t>Eligible expenses include</a:t>
            </a:r>
          </a:p>
          <a:p>
            <a:pPr marL="709613" lvl="1" indent="-342900">
              <a:spcBef>
                <a:spcPct val="50000"/>
              </a:spcBef>
              <a:buFont typeface="Arial" panose="020B0604020202020204" pitchFamily="34" charset="0"/>
              <a:buChar char="-"/>
              <a:defRPr/>
            </a:pPr>
            <a:r>
              <a:rPr lang="en-US" sz="2000">
                <a:solidFill>
                  <a:schemeClr val="bg2">
                    <a:lumMod val="10000"/>
                  </a:schemeClr>
                </a:solidFill>
                <a:latin typeface="Arial" pitchFamily="34" charset="0"/>
                <a:ea typeface="ＭＳ Ｐゴシック" pitchFamily="34" charset="-128"/>
              </a:rPr>
              <a:t>Design costs</a:t>
            </a:r>
          </a:p>
          <a:p>
            <a:pPr marL="709613" lvl="1" indent="-342900">
              <a:spcBef>
                <a:spcPct val="50000"/>
              </a:spcBef>
              <a:buFont typeface="Arial" panose="020B0604020202020204" pitchFamily="34" charset="0"/>
              <a:buChar char="-"/>
              <a:defRPr/>
            </a:pPr>
            <a:r>
              <a:rPr lang="en-US" sz="2000">
                <a:solidFill>
                  <a:schemeClr val="bg2">
                    <a:lumMod val="10000"/>
                  </a:schemeClr>
                </a:solidFill>
                <a:latin typeface="Arial" pitchFamily="34" charset="0"/>
                <a:ea typeface="ＭＳ Ｐゴシック" pitchFamily="34" charset="-128"/>
              </a:rPr>
              <a:t>Translation costs</a:t>
            </a:r>
          </a:p>
          <a:p>
            <a:pPr marL="709613" lvl="1" indent="-342900">
              <a:spcBef>
                <a:spcPct val="50000"/>
              </a:spcBef>
              <a:buFont typeface="Arial" panose="020B0604020202020204" pitchFamily="34" charset="0"/>
              <a:buChar char="-"/>
              <a:defRPr/>
            </a:pPr>
            <a:r>
              <a:rPr lang="en-US" sz="2000">
                <a:solidFill>
                  <a:schemeClr val="bg2">
                    <a:lumMod val="10000"/>
                  </a:schemeClr>
                </a:solidFill>
                <a:latin typeface="Arial" pitchFamily="34" charset="0"/>
                <a:ea typeface="ＭＳ Ｐゴシック" pitchFamily="34" charset="-128"/>
              </a:rPr>
              <a:t>Production/printing costs</a:t>
            </a:r>
          </a:p>
          <a:p>
            <a:pPr marL="709613" lvl="1" indent="-342900">
              <a:spcBef>
                <a:spcPct val="50000"/>
              </a:spcBef>
              <a:buFont typeface="Arial" panose="020B0604020202020204" pitchFamily="34" charset="0"/>
              <a:buChar char="-"/>
              <a:defRPr/>
            </a:pPr>
            <a:r>
              <a:rPr lang="en-US" sz="2000">
                <a:solidFill>
                  <a:schemeClr val="bg2">
                    <a:lumMod val="10000"/>
                  </a:schemeClr>
                </a:solidFill>
                <a:latin typeface="Arial" pitchFamily="34" charset="0"/>
                <a:ea typeface="ＭＳ Ｐゴシック" pitchFamily="34" charset="-128"/>
              </a:rPr>
              <a:t>Labor to attach stickers</a:t>
            </a:r>
          </a:p>
        </p:txBody>
      </p:sp>
      <p:pic>
        <p:nvPicPr>
          <p:cNvPr id="11" name="Picture 10" descr="Text&#10;&#10;Description automatically generated">
            <a:extLst>
              <a:ext uri="{FF2B5EF4-FFF2-40B4-BE49-F238E27FC236}">
                <a16:creationId xmlns:a16="http://schemas.microsoft.com/office/drawing/2014/main" id="{1C647D7A-FDDF-433C-9A47-9E203657E625}"/>
              </a:ext>
            </a:extLst>
          </p:cNvPr>
          <p:cNvPicPr>
            <a:picLocks noChangeAspect="1"/>
          </p:cNvPicPr>
          <p:nvPr/>
        </p:nvPicPr>
        <p:blipFill rotWithShape="1">
          <a:blip r:embed="rId3"/>
          <a:srcRect l="12037" r="12568"/>
          <a:stretch/>
        </p:blipFill>
        <p:spPr>
          <a:xfrm>
            <a:off x="8771467" y="2143944"/>
            <a:ext cx="2757639" cy="3657600"/>
          </a:xfrm>
          <a:prstGeom prst="rect">
            <a:avLst/>
          </a:prstGeom>
        </p:spPr>
      </p:pic>
      <p:sp>
        <p:nvSpPr>
          <p:cNvPr id="2" name="Footer Placeholder 1">
            <a:extLst>
              <a:ext uri="{FF2B5EF4-FFF2-40B4-BE49-F238E27FC236}">
                <a16:creationId xmlns:a16="http://schemas.microsoft.com/office/drawing/2014/main" id="{1ED1948A-8248-6777-BC87-FC4CDA87333D}"/>
              </a:ext>
            </a:extLst>
          </p:cNvPr>
          <p:cNvSpPr>
            <a:spLocks noGrp="1"/>
          </p:cNvSpPr>
          <p:nvPr>
            <p:ph type="ftr" sz="quarter" idx="3"/>
          </p:nvPr>
        </p:nvSpPr>
        <p:spPr/>
        <p:txBody>
          <a:bodyPr/>
          <a:lstStyle/>
          <a:p>
            <a:r>
              <a:rPr lang="en-US"/>
              <a:t>WCMA Export Expansion Workshop</a:t>
            </a:r>
            <a:endParaRPr lang="en-US" dirty="0"/>
          </a:p>
        </p:txBody>
      </p:sp>
    </p:spTree>
    <p:extLst>
      <p:ext uri="{BB962C8B-B14F-4D97-AF65-F5344CB8AC3E}">
        <p14:creationId xmlns:p14="http://schemas.microsoft.com/office/powerpoint/2010/main" val="2234181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1F85495-C2C0-4070-BC40-31CB446EB55E}"/>
              </a:ext>
            </a:extLst>
          </p:cNvPr>
          <p:cNvSpPr>
            <a:spLocks noGrp="1"/>
          </p:cNvSpPr>
          <p:nvPr>
            <p:ph type="body" idx="14"/>
          </p:nvPr>
        </p:nvSpPr>
        <p:spPr>
          <a:xfrm>
            <a:off x="512445" y="470595"/>
            <a:ext cx="10768330" cy="776024"/>
          </a:xfrm>
        </p:spPr>
        <p:txBody>
          <a:bodyPr>
            <a:normAutofit/>
          </a:bodyPr>
          <a:lstStyle/>
          <a:p>
            <a:r>
              <a:rPr lang="en-US" sz="4400" dirty="0">
                <a:solidFill>
                  <a:srgbClr val="B3221B"/>
                </a:solidFill>
                <a:ea typeface="+mj-ea"/>
                <a:cs typeface="+mj-cs"/>
              </a:rPr>
              <a:t>Application</a:t>
            </a:r>
          </a:p>
        </p:txBody>
      </p:sp>
      <p:sp>
        <p:nvSpPr>
          <p:cNvPr id="5" name="TextBox 4">
            <a:extLst>
              <a:ext uri="{FF2B5EF4-FFF2-40B4-BE49-F238E27FC236}">
                <a16:creationId xmlns:a16="http://schemas.microsoft.com/office/drawing/2014/main" id="{E84609E9-8810-43C6-8C99-A42F6C0DB568}"/>
              </a:ext>
            </a:extLst>
          </p:cNvPr>
          <p:cNvSpPr txBox="1"/>
          <p:nvPr/>
        </p:nvSpPr>
        <p:spPr>
          <a:xfrm>
            <a:off x="714374" y="1838662"/>
            <a:ext cx="8631555" cy="3554819"/>
          </a:xfrm>
          <a:prstGeom prst="rect">
            <a:avLst/>
          </a:prstGeom>
          <a:noFill/>
        </p:spPr>
        <p:txBody>
          <a:bodyPr wrap="square">
            <a:spAutoFit/>
          </a:bodyPr>
          <a:lstStyle/>
          <a:p>
            <a:pPr marL="342900" indent="-342900" fontAlgn="base">
              <a:lnSpc>
                <a:spcPct val="150000"/>
              </a:lnSpc>
              <a:buFont typeface="Arial" panose="020B0604020202020204" pitchFamily="34" charset="0"/>
              <a:buChar char="•"/>
            </a:pPr>
            <a:r>
              <a:rPr lang="en-US" sz="1800">
                <a:solidFill>
                  <a:schemeClr val="bg2">
                    <a:lumMod val="10000"/>
                  </a:schemeClr>
                </a:solidFill>
                <a:latin typeface="Arial" panose="020B0604020202020204" pitchFamily="34" charset="0"/>
                <a:cs typeface="Arial" panose="020B0604020202020204" pitchFamily="34" charset="0"/>
              </a:rPr>
              <a:t>Maximum request is $300,000 ($350,000 for cooperatives)​</a:t>
            </a:r>
          </a:p>
          <a:p>
            <a:pPr marL="342900" indent="-342900" fontAlgn="base">
              <a:lnSpc>
                <a:spcPct val="150000"/>
              </a:lnSpc>
              <a:buFont typeface="Arial" panose="020B0604020202020204" pitchFamily="34" charset="0"/>
              <a:buChar char="•"/>
            </a:pPr>
            <a:r>
              <a:rPr lang="en-US" sz="1800">
                <a:solidFill>
                  <a:schemeClr val="bg2">
                    <a:lumMod val="10000"/>
                  </a:schemeClr>
                </a:solidFill>
                <a:latin typeface="Arial" panose="020B0604020202020204" pitchFamily="34" charset="0"/>
                <a:cs typeface="Arial" panose="020B0604020202020204" pitchFamily="34" charset="0"/>
              </a:rPr>
              <a:t>Minimum request is $2,500​</a:t>
            </a:r>
          </a:p>
          <a:p>
            <a:pPr marL="342900" indent="-342900" fontAlgn="base">
              <a:lnSpc>
                <a:spcPct val="150000"/>
              </a:lnSpc>
              <a:buFont typeface="Arial" panose="020B0604020202020204" pitchFamily="34" charset="0"/>
              <a:buChar char="•"/>
            </a:pPr>
            <a:r>
              <a:rPr lang="en-US" sz="1800">
                <a:solidFill>
                  <a:schemeClr val="bg2">
                    <a:lumMod val="10000"/>
                  </a:schemeClr>
                </a:solidFill>
                <a:latin typeface="Arial" panose="020B0604020202020204" pitchFamily="34" charset="0"/>
                <a:cs typeface="Arial" panose="020B0604020202020204" pitchFamily="34" charset="0"/>
              </a:rPr>
              <a:t>First-time applicants:​</a:t>
            </a:r>
          </a:p>
          <a:p>
            <a:pPr marL="800100" lvl="1" indent="-342900" fontAlgn="base">
              <a:lnSpc>
                <a:spcPct val="150000"/>
              </a:lnSpc>
              <a:buFont typeface="Arial" panose="020B0604020202020204" pitchFamily="34" charset="0"/>
              <a:buChar char="•"/>
            </a:pPr>
            <a:r>
              <a:rPr lang="en-US">
                <a:solidFill>
                  <a:schemeClr val="bg2">
                    <a:lumMod val="10000"/>
                  </a:schemeClr>
                </a:solidFill>
                <a:latin typeface="Arial" panose="020B0604020202020204" pitchFamily="34" charset="0"/>
                <a:cs typeface="Arial" panose="020B0604020202020204" pitchFamily="34" charset="0"/>
              </a:rPr>
              <a:t>With exporting experience, initial maximum request is $50,000​</a:t>
            </a:r>
          </a:p>
          <a:p>
            <a:pPr marL="800100" lvl="1" indent="-342900" fontAlgn="base">
              <a:lnSpc>
                <a:spcPct val="150000"/>
              </a:lnSpc>
              <a:buFont typeface="Arial" panose="020B0604020202020204" pitchFamily="34" charset="0"/>
              <a:buChar char="•"/>
            </a:pPr>
            <a:r>
              <a:rPr lang="en-US">
                <a:solidFill>
                  <a:schemeClr val="bg2">
                    <a:lumMod val="10000"/>
                  </a:schemeClr>
                </a:solidFill>
                <a:latin typeface="Arial" panose="020B0604020202020204" pitchFamily="34" charset="0"/>
                <a:cs typeface="Arial" panose="020B0604020202020204" pitchFamily="34" charset="0"/>
              </a:rPr>
              <a:t>Without exporting experience, initial maximum request is $25,000​</a:t>
            </a:r>
          </a:p>
          <a:p>
            <a:pPr marL="342900" indent="-342900" fontAlgn="base">
              <a:lnSpc>
                <a:spcPct val="150000"/>
              </a:lnSpc>
              <a:buFont typeface="Arial" panose="020B0604020202020204" pitchFamily="34" charset="0"/>
              <a:buChar char="•"/>
            </a:pPr>
            <a:r>
              <a:rPr lang="en-US" sz="1800">
                <a:solidFill>
                  <a:schemeClr val="bg2">
                    <a:lumMod val="10000"/>
                  </a:schemeClr>
                </a:solidFill>
                <a:latin typeface="Arial" panose="020B0604020202020204" pitchFamily="34" charset="0"/>
                <a:cs typeface="Arial" panose="020B0604020202020204" pitchFamily="34" charset="0"/>
              </a:rPr>
              <a:t>$250 application fee (non-refundable) ​</a:t>
            </a:r>
          </a:p>
          <a:p>
            <a:pPr marL="342900" indent="-342900" fontAlgn="base">
              <a:lnSpc>
                <a:spcPct val="150000"/>
              </a:lnSpc>
              <a:buFont typeface="Arial" panose="020B0604020202020204" pitchFamily="34" charset="0"/>
              <a:buChar char="•"/>
            </a:pPr>
            <a:r>
              <a:rPr lang="en-US" sz="1800">
                <a:solidFill>
                  <a:schemeClr val="bg2">
                    <a:lumMod val="10000"/>
                  </a:schemeClr>
                </a:solidFill>
                <a:latin typeface="Arial" panose="020B0604020202020204" pitchFamily="34" charset="0"/>
                <a:cs typeface="Arial" panose="020B0604020202020204" pitchFamily="34" charset="0"/>
              </a:rPr>
              <a:t>6% administrative fee (non-refundable, based on approved allocation)</a:t>
            </a:r>
          </a:p>
          <a:p>
            <a:endParaRPr lang="en-US" sz="1800">
              <a:solidFill>
                <a:schemeClr val="bg2">
                  <a:lumMod val="10000"/>
                </a:schemeClr>
              </a:solidFill>
              <a:latin typeface="Arial" panose="020B0604020202020204" pitchFamily="34" charset="0"/>
              <a:cs typeface="Arial" panose="020B0604020202020204" pitchFamily="34" charset="0"/>
            </a:endParaRPr>
          </a:p>
          <a:p>
            <a:r>
              <a:rPr lang="en-US" sz="1800" i="1">
                <a:solidFill>
                  <a:schemeClr val="bg2">
                    <a:lumMod val="10000"/>
                  </a:schemeClr>
                </a:solidFill>
                <a:latin typeface="Arial" panose="020B0604020202020204" pitchFamily="34" charset="0"/>
                <a:cs typeface="Arial" panose="020B0604020202020204" pitchFamily="34" charset="0"/>
              </a:rPr>
              <a:t>Note: Maximum/Minimum requests are based on the reimbursement amount</a:t>
            </a:r>
            <a:r>
              <a:rPr lang="en-US" sz="1800" b="1" i="1">
                <a:latin typeface="Arial" panose="020B0604020202020204" pitchFamily="34" charset="0"/>
                <a:cs typeface="Arial" panose="020B0604020202020204" pitchFamily="34" charset="0"/>
              </a:rPr>
              <a:t>.</a:t>
            </a:r>
            <a:endParaRPr lang="en-US" sz="18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D6E642E-B24A-462E-9765-CDB79277D4CA}"/>
              </a:ext>
            </a:extLst>
          </p:cNvPr>
          <p:cNvSpPr txBox="1"/>
          <p:nvPr/>
        </p:nvSpPr>
        <p:spPr>
          <a:xfrm>
            <a:off x="8278816" y="929206"/>
            <a:ext cx="3780263" cy="2215991"/>
          </a:xfrm>
          <a:prstGeom prst="rect">
            <a:avLst/>
          </a:prstGeom>
          <a:noFill/>
        </p:spPr>
        <p:txBody>
          <a:bodyPr wrap="square" rtlCol="0">
            <a:spAutoFit/>
          </a:bodyPr>
          <a:lstStyle/>
          <a:p>
            <a:pPr fontAlgn="base"/>
            <a:r>
              <a:rPr lang="en-US" sz="2000">
                <a:solidFill>
                  <a:schemeClr val="bg2">
                    <a:lumMod val="10000"/>
                  </a:schemeClr>
                </a:solidFill>
                <a:latin typeface="Arial" panose="020B0604020202020204" pitchFamily="34" charset="0"/>
                <a:cs typeface="Arial" panose="020B0604020202020204" pitchFamily="34" charset="0"/>
              </a:rPr>
              <a:t>Application Steps</a:t>
            </a:r>
          </a:p>
          <a:p>
            <a:pPr marL="342900" indent="-342900" fontAlgn="base">
              <a:buFont typeface="+mj-lt"/>
              <a:buAutoNum type="arabicPeriod"/>
            </a:pPr>
            <a:endParaRPr lang="en-US" sz="2000">
              <a:solidFill>
                <a:schemeClr val="bg2">
                  <a:lumMod val="10000"/>
                </a:schemeClr>
              </a:solidFill>
              <a:latin typeface="Arial" panose="020B0604020202020204" pitchFamily="34" charset="0"/>
              <a:cs typeface="Arial" panose="020B0604020202020204" pitchFamily="34" charset="0"/>
            </a:endParaRPr>
          </a:p>
          <a:p>
            <a:pPr marL="342900" indent="-342900" fontAlgn="base">
              <a:buFont typeface="+mj-lt"/>
              <a:buAutoNum type="arabicPeriod"/>
            </a:pPr>
            <a:r>
              <a:rPr lang="en-US" sz="2000">
                <a:solidFill>
                  <a:schemeClr val="bg2">
                    <a:lumMod val="10000"/>
                  </a:schemeClr>
                </a:solidFill>
                <a:latin typeface="Arial" panose="020B0604020202020204" pitchFamily="34" charset="0"/>
                <a:cs typeface="Arial" panose="020B0604020202020204" pitchFamily="34" charset="0"/>
              </a:rPr>
              <a:t>Pre-qualify​</a:t>
            </a:r>
          </a:p>
          <a:p>
            <a:pPr marL="342900" indent="-342900" fontAlgn="base">
              <a:buFont typeface="+mj-lt"/>
              <a:buAutoNum type="arabicPeriod"/>
            </a:pPr>
            <a:r>
              <a:rPr lang="en-US" sz="2000">
                <a:solidFill>
                  <a:schemeClr val="bg2">
                    <a:lumMod val="10000"/>
                  </a:schemeClr>
                </a:solidFill>
                <a:latin typeface="Arial" panose="020B0604020202020204" pitchFamily="34" charset="0"/>
                <a:cs typeface="Arial" panose="020B0604020202020204" pitchFamily="34" charset="0"/>
              </a:rPr>
              <a:t>Complete the application​</a:t>
            </a:r>
          </a:p>
          <a:p>
            <a:pPr marL="342900" indent="-342900" fontAlgn="base">
              <a:buFont typeface="+mj-lt"/>
              <a:buAutoNum type="arabicPeriod"/>
            </a:pPr>
            <a:r>
              <a:rPr lang="en-US" sz="2000">
                <a:solidFill>
                  <a:schemeClr val="bg2">
                    <a:lumMod val="10000"/>
                  </a:schemeClr>
                </a:solidFill>
                <a:latin typeface="Arial" panose="020B0604020202020204" pitchFamily="34" charset="0"/>
                <a:cs typeface="Arial" panose="020B0604020202020204" pitchFamily="34" charset="0"/>
              </a:rPr>
              <a:t>Submit application​</a:t>
            </a:r>
          </a:p>
          <a:p>
            <a:pPr marL="342900" indent="-342900" fontAlgn="base">
              <a:buFont typeface="+mj-lt"/>
              <a:buAutoNum type="arabicPeriod"/>
            </a:pPr>
            <a:r>
              <a:rPr lang="en-US" sz="2000">
                <a:solidFill>
                  <a:schemeClr val="bg2">
                    <a:lumMod val="10000"/>
                  </a:schemeClr>
                </a:solidFill>
                <a:latin typeface="Arial" panose="020B0604020202020204" pitchFamily="34" charset="0"/>
                <a:cs typeface="Arial" panose="020B0604020202020204" pitchFamily="34" charset="0"/>
              </a:rPr>
              <a:t>Submit application fee</a:t>
            </a:r>
          </a:p>
          <a:p>
            <a:endParaRPr lang="en-US"/>
          </a:p>
        </p:txBody>
      </p:sp>
      <p:sp>
        <p:nvSpPr>
          <p:cNvPr id="7" name="Frame 6">
            <a:extLst>
              <a:ext uri="{FF2B5EF4-FFF2-40B4-BE49-F238E27FC236}">
                <a16:creationId xmlns:a16="http://schemas.microsoft.com/office/drawing/2014/main" id="{05921CB4-5267-42C3-BC28-DFFCAB5B7B17}"/>
              </a:ext>
            </a:extLst>
          </p:cNvPr>
          <p:cNvSpPr/>
          <p:nvPr/>
        </p:nvSpPr>
        <p:spPr>
          <a:xfrm>
            <a:off x="7999653" y="623888"/>
            <a:ext cx="3679902" cy="2521309"/>
          </a:xfrm>
          <a:prstGeom prst="frame">
            <a:avLst>
              <a:gd name="adj1" fmla="val 194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Footer Placeholder 1">
            <a:extLst>
              <a:ext uri="{FF2B5EF4-FFF2-40B4-BE49-F238E27FC236}">
                <a16:creationId xmlns:a16="http://schemas.microsoft.com/office/drawing/2014/main" id="{7804F842-3F13-D228-AC57-921130E57C7A}"/>
              </a:ext>
            </a:extLst>
          </p:cNvPr>
          <p:cNvSpPr>
            <a:spLocks noGrp="1"/>
          </p:cNvSpPr>
          <p:nvPr>
            <p:ph type="ftr" sz="quarter" idx="3"/>
          </p:nvPr>
        </p:nvSpPr>
        <p:spPr/>
        <p:txBody>
          <a:bodyPr/>
          <a:lstStyle/>
          <a:p>
            <a:r>
              <a:rPr lang="en-US"/>
              <a:t>WCMA Export Expansion Workshop</a:t>
            </a:r>
            <a:endParaRPr lang="en-US" dirty="0"/>
          </a:p>
        </p:txBody>
      </p:sp>
    </p:spTree>
    <p:extLst>
      <p:ext uri="{BB962C8B-B14F-4D97-AF65-F5344CB8AC3E}">
        <p14:creationId xmlns:p14="http://schemas.microsoft.com/office/powerpoint/2010/main" val="2900097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6" descr="Calendar&#10;&#10;Description automatically generated">
            <a:extLst>
              <a:ext uri="{FF2B5EF4-FFF2-40B4-BE49-F238E27FC236}">
                <a16:creationId xmlns:a16="http://schemas.microsoft.com/office/drawing/2014/main" id="{F6436D05-FC2F-085B-AAD6-D23C5A3AE7DD}"/>
              </a:ext>
            </a:extLst>
          </p:cNvPr>
          <p:cNvPicPr>
            <a:picLocks noChangeAspect="1"/>
          </p:cNvPicPr>
          <p:nvPr/>
        </p:nvPicPr>
        <p:blipFill>
          <a:blip r:embed="rId2">
            <a:alphaModFix amt="20000"/>
          </a:blip>
          <a:srcRect l="24982" r="24982"/>
          <a:stretch>
            <a:fillRect/>
          </a:stretch>
        </p:blipFill>
        <p:spPr>
          <a:xfrm>
            <a:off x="7648553" y="380104"/>
            <a:ext cx="4160520" cy="6096000"/>
          </a:xfrm>
          <a:prstGeom prst="rect">
            <a:avLst/>
          </a:prstGeom>
          <a:ln>
            <a:noFill/>
          </a:ln>
          <a:effectLst>
            <a:softEdge rad="112500"/>
          </a:effectLst>
        </p:spPr>
      </p:pic>
      <p:graphicFrame>
        <p:nvGraphicFramePr>
          <p:cNvPr id="9" name="Table 8">
            <a:extLst>
              <a:ext uri="{FF2B5EF4-FFF2-40B4-BE49-F238E27FC236}">
                <a16:creationId xmlns:a16="http://schemas.microsoft.com/office/drawing/2014/main" id="{422868FC-5E11-463C-8356-9C7C10E4259F}"/>
              </a:ext>
            </a:extLst>
          </p:cNvPr>
          <p:cNvGraphicFramePr>
            <a:graphicFrameLocks noGrp="1"/>
          </p:cNvGraphicFramePr>
          <p:nvPr/>
        </p:nvGraphicFramePr>
        <p:xfrm>
          <a:off x="1048327" y="1199906"/>
          <a:ext cx="10095345" cy="4458187"/>
        </p:xfrm>
        <a:graphic>
          <a:graphicData uri="http://schemas.openxmlformats.org/drawingml/2006/table">
            <a:tbl>
              <a:tblPr firstRow="1" bandRow="1">
                <a:tableStyleId>{5C22544A-7EE6-4342-B048-85BDC9FD1C3A}</a:tableStyleId>
              </a:tblPr>
              <a:tblGrid>
                <a:gridCol w="4957281">
                  <a:extLst>
                    <a:ext uri="{9D8B030D-6E8A-4147-A177-3AD203B41FA5}">
                      <a16:colId xmlns:a16="http://schemas.microsoft.com/office/drawing/2014/main" val="20000"/>
                    </a:ext>
                  </a:extLst>
                </a:gridCol>
                <a:gridCol w="5138064">
                  <a:extLst>
                    <a:ext uri="{9D8B030D-6E8A-4147-A177-3AD203B41FA5}">
                      <a16:colId xmlns:a16="http://schemas.microsoft.com/office/drawing/2014/main" val="20001"/>
                    </a:ext>
                  </a:extLst>
                </a:gridCol>
              </a:tblGrid>
              <a:tr h="744457">
                <a:tc gridSpan="2">
                  <a:txBody>
                    <a:bodyPr/>
                    <a:lstStyle/>
                    <a:p>
                      <a:pPr lvl="0" algn="ctr">
                        <a:buNone/>
                      </a:pPr>
                      <a:r>
                        <a:rPr lang="en-US" sz="3600" dirty="0"/>
                        <a:t>2023 Key Dates</a:t>
                      </a:r>
                      <a:endParaRPr lang="en-US" sz="3600" dirty="0">
                        <a:latin typeface="+mj-lt"/>
                        <a:cs typeface="Arial"/>
                      </a:endParaRPr>
                    </a:p>
                  </a:txBody>
                  <a:tcPr/>
                </a:tc>
                <a:tc hMerge="1">
                  <a:txBody>
                    <a:bodyPr/>
                    <a:lstStyle/>
                    <a:p>
                      <a:endParaRPr lang="en-US"/>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85865651"/>
                  </a:ext>
                </a:extLst>
              </a:tr>
              <a:tr h="573020">
                <a:tc>
                  <a:txBody>
                    <a:bodyPr/>
                    <a:lstStyle/>
                    <a:p>
                      <a:pPr algn="ctr"/>
                      <a:r>
                        <a:rPr lang="en-US" sz="2800" b="1">
                          <a:solidFill>
                            <a:schemeClr val="bg2">
                              <a:lumMod val="10000"/>
                            </a:schemeClr>
                          </a:solidFill>
                        </a:rPr>
                        <a:t>What’s Due?</a:t>
                      </a:r>
                      <a:endParaRPr lang="en-US" sz="2800" b="1">
                        <a:solidFill>
                          <a:schemeClr val="bg2">
                            <a:lumMod val="10000"/>
                          </a:schemeClr>
                        </a:solidFill>
                        <a:latin typeface="+mn-lt"/>
                        <a:cs typeface="Arial" panose="020B0604020202020204" pitchFamily="34" charset="0"/>
                      </a:endParaRPr>
                    </a:p>
                  </a:txBody>
                  <a:tcPr anchor="ctr"/>
                </a:tc>
                <a:tc>
                  <a:txBody>
                    <a:bodyPr/>
                    <a:lstStyle/>
                    <a:p>
                      <a:pPr algn="ctr"/>
                      <a:r>
                        <a:rPr lang="en-US" sz="2800" b="1" dirty="0">
                          <a:solidFill>
                            <a:schemeClr val="bg2">
                              <a:lumMod val="10000"/>
                            </a:schemeClr>
                          </a:solidFill>
                        </a:rPr>
                        <a:t>When?</a:t>
                      </a:r>
                      <a:endParaRPr lang="en-US" sz="2800" b="1" dirty="0">
                        <a:solidFill>
                          <a:schemeClr val="bg2">
                            <a:lumMod val="10000"/>
                          </a:schemeClr>
                        </a:solidFill>
                        <a:latin typeface="+mn-lt"/>
                        <a:cs typeface="Arial" panose="020B0604020202020204" pitchFamily="34" charset="0"/>
                      </a:endParaRPr>
                    </a:p>
                  </a:txBody>
                  <a:tcPr anchor="ctr"/>
                </a:tc>
                <a:extLst>
                  <a:ext uri="{0D108BD9-81ED-4DB2-BD59-A6C34878D82A}">
                    <a16:rowId xmlns:a16="http://schemas.microsoft.com/office/drawing/2014/main" val="10000"/>
                  </a:ext>
                </a:extLst>
              </a:tr>
              <a:tr h="573020">
                <a:tc>
                  <a:txBody>
                    <a:bodyPr/>
                    <a:lstStyle/>
                    <a:p>
                      <a:pPr algn="ctr"/>
                      <a:r>
                        <a:rPr lang="en-US" sz="2400" dirty="0">
                          <a:solidFill>
                            <a:schemeClr val="bg2">
                              <a:lumMod val="10000"/>
                            </a:schemeClr>
                          </a:solidFill>
                        </a:rPr>
                        <a:t>2023 Branded Program Year Opened</a:t>
                      </a:r>
                      <a:endParaRPr lang="en-US" sz="2400" dirty="0">
                        <a:solidFill>
                          <a:schemeClr val="bg2">
                            <a:lumMod val="10000"/>
                          </a:schemeClr>
                        </a:solidFill>
                        <a:latin typeface="+mn-lt"/>
                        <a:cs typeface="Arial" panose="020B0604020202020204" pitchFamily="34" charset="0"/>
                      </a:endParaRPr>
                    </a:p>
                  </a:txBody>
                  <a:tcPr anchor="ctr"/>
                </a:tc>
                <a:tc>
                  <a:txBody>
                    <a:bodyPr/>
                    <a:lstStyle/>
                    <a:p>
                      <a:pPr algn="ctr"/>
                      <a:r>
                        <a:rPr lang="en-US" sz="2400" dirty="0">
                          <a:solidFill>
                            <a:schemeClr val="bg2">
                              <a:lumMod val="10000"/>
                            </a:schemeClr>
                          </a:solidFill>
                        </a:rPr>
                        <a:t>August 1, 2022</a:t>
                      </a:r>
                      <a:endParaRPr lang="en-US" sz="2400" dirty="0">
                        <a:solidFill>
                          <a:schemeClr val="bg2">
                            <a:lumMod val="10000"/>
                          </a:schemeClr>
                        </a:solidFill>
                        <a:latin typeface="+mn-lt"/>
                        <a:cs typeface="Arial" panose="020B0604020202020204" pitchFamily="34" charset="0"/>
                      </a:endParaRPr>
                    </a:p>
                  </a:txBody>
                  <a:tcPr anchor="ctr"/>
                </a:tc>
                <a:extLst>
                  <a:ext uri="{0D108BD9-81ED-4DB2-BD59-A6C34878D82A}">
                    <a16:rowId xmlns:a16="http://schemas.microsoft.com/office/drawing/2014/main" val="10001"/>
                  </a:ext>
                </a:extLst>
              </a:tr>
              <a:tr h="1156881">
                <a:tc>
                  <a:txBody>
                    <a:bodyPr/>
                    <a:lstStyle/>
                    <a:p>
                      <a:pPr algn="ctr"/>
                      <a:r>
                        <a:rPr lang="en-US" sz="2400" dirty="0">
                          <a:solidFill>
                            <a:schemeClr val="bg2">
                              <a:lumMod val="10000"/>
                            </a:schemeClr>
                          </a:solidFill>
                        </a:rPr>
                        <a:t>Submit Branded Application</a:t>
                      </a:r>
                      <a:endParaRPr lang="en-US" sz="2400" dirty="0">
                        <a:solidFill>
                          <a:schemeClr val="bg2">
                            <a:lumMod val="10000"/>
                          </a:schemeClr>
                        </a:solidFill>
                        <a:latin typeface="+mn-lt"/>
                        <a:cs typeface="Arial" panose="020B0604020202020204" pitchFamily="34" charset="0"/>
                      </a:endParaRPr>
                    </a:p>
                  </a:txBody>
                  <a:tcPr anchor="ctr"/>
                </a:tc>
                <a:tc>
                  <a:txBody>
                    <a:bodyPr/>
                    <a:lstStyle/>
                    <a:p>
                      <a:pPr algn="ctr"/>
                      <a:r>
                        <a:rPr lang="en-US" sz="2400" dirty="0">
                          <a:solidFill>
                            <a:schemeClr val="bg2">
                              <a:lumMod val="10000"/>
                            </a:schemeClr>
                          </a:solidFill>
                        </a:rPr>
                        <a:t>ASAP/Before incurring eligible expenses</a:t>
                      </a:r>
                      <a:endParaRPr lang="en-US" sz="2400" dirty="0">
                        <a:solidFill>
                          <a:schemeClr val="bg2">
                            <a:lumMod val="10000"/>
                          </a:schemeClr>
                        </a:solidFill>
                        <a:latin typeface="+mn-lt"/>
                        <a:cs typeface="Arial" panose="020B0604020202020204" pitchFamily="34" charset="0"/>
                      </a:endParaRPr>
                    </a:p>
                  </a:txBody>
                  <a:tcPr anchor="ctr"/>
                </a:tc>
                <a:extLst>
                  <a:ext uri="{0D108BD9-81ED-4DB2-BD59-A6C34878D82A}">
                    <a16:rowId xmlns:a16="http://schemas.microsoft.com/office/drawing/2014/main" val="10002"/>
                  </a:ext>
                </a:extLst>
              </a:tr>
              <a:tr h="837789">
                <a:tc>
                  <a:txBody>
                    <a:bodyPr/>
                    <a:lstStyle/>
                    <a:p>
                      <a:pPr algn="ctr"/>
                      <a:r>
                        <a:rPr lang="en-US" sz="2400" baseline="0" dirty="0">
                          <a:solidFill>
                            <a:schemeClr val="bg2">
                              <a:lumMod val="10000"/>
                            </a:schemeClr>
                          </a:solidFill>
                        </a:rPr>
                        <a:t>Conclude Activities &amp; Make Payments</a:t>
                      </a:r>
                      <a:endParaRPr lang="en-US" sz="2400" baseline="0" dirty="0">
                        <a:solidFill>
                          <a:schemeClr val="bg2">
                            <a:lumMod val="10000"/>
                          </a:schemeClr>
                        </a:solidFill>
                        <a:latin typeface="+mn-lt"/>
                        <a:cs typeface="Arial" panose="020B0604020202020204" pitchFamily="34" charset="0"/>
                      </a:endParaRPr>
                    </a:p>
                  </a:txBody>
                  <a:tcPr anchor="ctr"/>
                </a:tc>
                <a:tc>
                  <a:txBody>
                    <a:bodyPr/>
                    <a:lstStyle/>
                    <a:p>
                      <a:pPr algn="ctr"/>
                      <a:r>
                        <a:rPr lang="en-US" sz="2400" dirty="0">
                          <a:solidFill>
                            <a:schemeClr val="bg2">
                              <a:lumMod val="10000"/>
                            </a:schemeClr>
                          </a:solidFill>
                        </a:rPr>
                        <a:t>December</a:t>
                      </a:r>
                      <a:r>
                        <a:rPr lang="en-US" sz="2400" baseline="0" dirty="0">
                          <a:solidFill>
                            <a:schemeClr val="bg2">
                              <a:lumMod val="10000"/>
                            </a:schemeClr>
                          </a:solidFill>
                        </a:rPr>
                        <a:t> 31, 2023</a:t>
                      </a:r>
                      <a:endParaRPr lang="en-US" sz="2400" dirty="0">
                        <a:solidFill>
                          <a:schemeClr val="bg2">
                            <a:lumMod val="10000"/>
                          </a:schemeClr>
                        </a:solidFill>
                        <a:latin typeface="+mn-lt"/>
                        <a:cs typeface="Arial" panose="020B0604020202020204" pitchFamily="34" charset="0"/>
                      </a:endParaRPr>
                    </a:p>
                  </a:txBody>
                  <a:tcPr anchor="ctr"/>
                </a:tc>
                <a:extLst>
                  <a:ext uri="{0D108BD9-81ED-4DB2-BD59-A6C34878D82A}">
                    <a16:rowId xmlns:a16="http://schemas.microsoft.com/office/drawing/2014/main" val="10003"/>
                  </a:ext>
                </a:extLst>
              </a:tr>
              <a:tr h="573020">
                <a:tc>
                  <a:txBody>
                    <a:bodyPr/>
                    <a:lstStyle/>
                    <a:p>
                      <a:pPr algn="ctr"/>
                      <a:r>
                        <a:rPr lang="en-US" sz="2400" dirty="0">
                          <a:solidFill>
                            <a:schemeClr val="bg2">
                              <a:lumMod val="10000"/>
                            </a:schemeClr>
                          </a:solidFill>
                        </a:rPr>
                        <a:t>Claims</a:t>
                      </a:r>
                      <a:r>
                        <a:rPr lang="en-US" sz="2400" baseline="0" dirty="0">
                          <a:solidFill>
                            <a:schemeClr val="bg2">
                              <a:lumMod val="10000"/>
                            </a:schemeClr>
                          </a:solidFill>
                        </a:rPr>
                        <a:t> Submission Deadline</a:t>
                      </a:r>
                      <a:endParaRPr lang="en-US" sz="2400" dirty="0">
                        <a:solidFill>
                          <a:schemeClr val="bg2">
                            <a:lumMod val="10000"/>
                          </a:schemeClr>
                        </a:solidFill>
                        <a:latin typeface="+mn-lt"/>
                        <a:cs typeface="Arial" panose="020B0604020202020204" pitchFamily="34" charset="0"/>
                      </a:endParaRPr>
                    </a:p>
                  </a:txBody>
                  <a:tcPr anchor="ctr"/>
                </a:tc>
                <a:tc>
                  <a:txBody>
                    <a:bodyPr/>
                    <a:lstStyle/>
                    <a:p>
                      <a:pPr algn="ctr"/>
                      <a:r>
                        <a:rPr lang="en-US" sz="2400" dirty="0">
                          <a:solidFill>
                            <a:schemeClr val="bg2">
                              <a:lumMod val="10000"/>
                            </a:schemeClr>
                          </a:solidFill>
                        </a:rPr>
                        <a:t>February 28, 2024</a:t>
                      </a:r>
                      <a:endParaRPr lang="en-US" sz="2400" dirty="0">
                        <a:solidFill>
                          <a:schemeClr val="bg2">
                            <a:lumMod val="10000"/>
                          </a:schemeClr>
                        </a:solidFill>
                        <a:latin typeface="+mn-lt"/>
                        <a:cs typeface="Arial" panose="020B0604020202020204" pitchFamily="34" charset="0"/>
                      </a:endParaRPr>
                    </a:p>
                  </a:txBody>
                  <a:tcPr anchor="ctr"/>
                </a:tc>
                <a:extLst>
                  <a:ext uri="{0D108BD9-81ED-4DB2-BD59-A6C34878D82A}">
                    <a16:rowId xmlns:a16="http://schemas.microsoft.com/office/drawing/2014/main" val="10004"/>
                  </a:ext>
                </a:extLst>
              </a:tr>
            </a:tbl>
          </a:graphicData>
        </a:graphic>
      </p:graphicFrame>
      <p:sp>
        <p:nvSpPr>
          <p:cNvPr id="5" name="Title 1">
            <a:extLst>
              <a:ext uri="{FF2B5EF4-FFF2-40B4-BE49-F238E27FC236}">
                <a16:creationId xmlns:a16="http://schemas.microsoft.com/office/drawing/2014/main" id="{FA72EF81-3381-4076-BBD3-69030BC65B78}"/>
              </a:ext>
            </a:extLst>
          </p:cNvPr>
          <p:cNvSpPr txBox="1">
            <a:spLocks/>
          </p:cNvSpPr>
          <p:nvPr/>
        </p:nvSpPr>
        <p:spPr>
          <a:xfrm>
            <a:off x="1916545" y="380104"/>
            <a:ext cx="8358907" cy="792449"/>
          </a:xfrm>
          <a:prstGeom prst="rect">
            <a:avLst/>
          </a:prstGeom>
        </p:spPr>
        <p:txBody>
          <a:bodyPr anchor="t"/>
          <a:lstStyle>
            <a:lvl1pPr algn="l" rtl="0" eaLnBrk="0" fontAlgn="base" hangingPunct="0">
              <a:spcBef>
                <a:spcPct val="0"/>
              </a:spcBef>
              <a:spcAft>
                <a:spcPct val="0"/>
              </a:spcAft>
              <a:defRPr sz="3600" kern="1200">
                <a:solidFill>
                  <a:schemeClr val="bg1"/>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3600">
                <a:solidFill>
                  <a:schemeClr val="bg1"/>
                </a:solidFill>
                <a:latin typeface="Tw Cen MT" pitchFamily="-112" charset="-18"/>
                <a:ea typeface="ＭＳ Ｐゴシック" pitchFamily="-112" charset="-128"/>
                <a:cs typeface="ＭＳ Ｐゴシック" pitchFamily="-112" charset="-128"/>
              </a:defRPr>
            </a:lvl2pPr>
            <a:lvl3pPr algn="l" rtl="0" eaLnBrk="0" fontAlgn="base" hangingPunct="0">
              <a:spcBef>
                <a:spcPct val="0"/>
              </a:spcBef>
              <a:spcAft>
                <a:spcPct val="0"/>
              </a:spcAft>
              <a:defRPr sz="3600">
                <a:solidFill>
                  <a:schemeClr val="bg1"/>
                </a:solidFill>
                <a:latin typeface="Tw Cen MT" pitchFamily="-112" charset="-18"/>
                <a:ea typeface="ＭＳ Ｐゴシック" pitchFamily="-112" charset="-128"/>
                <a:cs typeface="ＭＳ Ｐゴシック" pitchFamily="-112" charset="-128"/>
              </a:defRPr>
            </a:lvl3pPr>
            <a:lvl4pPr algn="l" rtl="0" eaLnBrk="0" fontAlgn="base" hangingPunct="0">
              <a:spcBef>
                <a:spcPct val="0"/>
              </a:spcBef>
              <a:spcAft>
                <a:spcPct val="0"/>
              </a:spcAft>
              <a:defRPr sz="3600">
                <a:solidFill>
                  <a:schemeClr val="bg1"/>
                </a:solidFill>
                <a:latin typeface="Tw Cen MT" pitchFamily="-112" charset="-18"/>
                <a:ea typeface="ＭＳ Ｐゴシック" pitchFamily="-112" charset="-128"/>
                <a:cs typeface="ＭＳ Ｐゴシック" pitchFamily="-112" charset="-128"/>
              </a:defRPr>
            </a:lvl4pPr>
            <a:lvl5pPr algn="l" rtl="0" eaLnBrk="0" fontAlgn="base" hangingPunct="0">
              <a:spcBef>
                <a:spcPct val="0"/>
              </a:spcBef>
              <a:spcAft>
                <a:spcPct val="0"/>
              </a:spcAft>
              <a:defRPr sz="3600">
                <a:solidFill>
                  <a:schemeClr val="bg1"/>
                </a:solidFill>
                <a:latin typeface="Tw Cen MT" pitchFamily="-112" charset="-18"/>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w Cen MT" pitchFamily="-112" charset="-18"/>
                <a:ea typeface="ＭＳ Ｐゴシック" pitchFamily="-112" charset="-128"/>
                <a:cs typeface="ＭＳ Ｐゴシック" pitchFamily="-112" charset="-128"/>
              </a:defRPr>
            </a:lvl6pPr>
            <a:lvl7pPr marL="914400" algn="l" rtl="0" fontAlgn="base">
              <a:spcBef>
                <a:spcPct val="0"/>
              </a:spcBef>
              <a:spcAft>
                <a:spcPct val="0"/>
              </a:spcAft>
              <a:defRPr sz="4400">
                <a:solidFill>
                  <a:schemeClr val="tx2"/>
                </a:solidFill>
                <a:latin typeface="Tw Cen MT" pitchFamily="-112" charset="-18"/>
                <a:ea typeface="ＭＳ Ｐゴシック" pitchFamily="-112" charset="-128"/>
                <a:cs typeface="ＭＳ Ｐゴシック" pitchFamily="-112" charset="-128"/>
              </a:defRPr>
            </a:lvl7pPr>
            <a:lvl8pPr marL="1371600" algn="l" rtl="0" fontAlgn="base">
              <a:spcBef>
                <a:spcPct val="0"/>
              </a:spcBef>
              <a:spcAft>
                <a:spcPct val="0"/>
              </a:spcAft>
              <a:defRPr sz="4400">
                <a:solidFill>
                  <a:schemeClr val="tx2"/>
                </a:solidFill>
                <a:latin typeface="Tw Cen MT" pitchFamily="-112" charset="-18"/>
                <a:ea typeface="ＭＳ Ｐゴシック" pitchFamily="-112" charset="-128"/>
                <a:cs typeface="ＭＳ Ｐゴシック" pitchFamily="-112" charset="-128"/>
              </a:defRPr>
            </a:lvl8pPr>
            <a:lvl9pPr marL="1828800" algn="l" rtl="0" fontAlgn="base">
              <a:spcBef>
                <a:spcPct val="0"/>
              </a:spcBef>
              <a:spcAft>
                <a:spcPct val="0"/>
              </a:spcAft>
              <a:defRPr sz="4400">
                <a:solidFill>
                  <a:schemeClr val="tx2"/>
                </a:solidFill>
                <a:latin typeface="Tw Cen MT" pitchFamily="-112" charset="-18"/>
                <a:ea typeface="ＭＳ Ｐゴシック" pitchFamily="-112" charset="-128"/>
                <a:cs typeface="ＭＳ Ｐゴシック" pitchFamily="-112" charset="-128"/>
              </a:defRPr>
            </a:lvl9pPr>
          </a:lstStyle>
          <a:p>
            <a:r>
              <a:rPr lang="en-US" sz="4400" b="1" dirty="0">
                <a:solidFill>
                  <a:schemeClr val="bg2">
                    <a:lumMod val="10000"/>
                  </a:schemeClr>
                </a:solidFill>
                <a:latin typeface="Georgia" panose="02040502050405020303" pitchFamily="18" charset="0"/>
                <a:ea typeface="+mj-ea"/>
                <a:cs typeface="+mj-cs"/>
              </a:rPr>
              <a:t>Apply</a:t>
            </a:r>
            <a:r>
              <a:rPr lang="en-US" sz="4400" b="1" dirty="0">
                <a:solidFill>
                  <a:schemeClr val="bg2">
                    <a:lumMod val="10000"/>
                  </a:schemeClr>
                </a:solidFill>
                <a:ea typeface="ＭＳ Ｐゴシック"/>
              </a:rPr>
              <a:t> </a:t>
            </a:r>
            <a:r>
              <a:rPr lang="en-US" sz="4400" b="1" dirty="0">
                <a:solidFill>
                  <a:schemeClr val="bg2">
                    <a:lumMod val="10000"/>
                  </a:schemeClr>
                </a:solidFill>
                <a:latin typeface="Georgia" panose="02040502050405020303" pitchFamily="18" charset="0"/>
                <a:ea typeface="+mj-ea"/>
                <a:cs typeface="+mj-cs"/>
              </a:rPr>
              <a:t>Annually, Apply</a:t>
            </a:r>
            <a:r>
              <a:rPr lang="en-US" sz="4400" b="1" dirty="0">
                <a:solidFill>
                  <a:schemeClr val="bg2">
                    <a:lumMod val="10000"/>
                  </a:schemeClr>
                </a:solidFill>
                <a:ea typeface="ＭＳ Ｐゴシック"/>
              </a:rPr>
              <a:t> </a:t>
            </a:r>
            <a:r>
              <a:rPr lang="en-US" sz="4400" b="1" dirty="0">
                <a:solidFill>
                  <a:schemeClr val="bg2">
                    <a:lumMod val="10000"/>
                  </a:schemeClr>
                </a:solidFill>
                <a:latin typeface="Georgia" panose="02040502050405020303" pitchFamily="18" charset="0"/>
                <a:ea typeface="+mj-ea"/>
                <a:cs typeface="+mj-cs"/>
              </a:rPr>
              <a:t>Early</a:t>
            </a:r>
          </a:p>
        </p:txBody>
      </p:sp>
      <p:pic>
        <p:nvPicPr>
          <p:cNvPr id="3" name="Picture 2">
            <a:extLst>
              <a:ext uri="{FF2B5EF4-FFF2-40B4-BE49-F238E27FC236}">
                <a16:creationId xmlns:a16="http://schemas.microsoft.com/office/drawing/2014/main" id="{99046753-2470-BBBD-9E9B-5AAAECA24F69}"/>
              </a:ext>
            </a:extLst>
          </p:cNvPr>
          <p:cNvPicPr>
            <a:picLocks noChangeAspect="1"/>
          </p:cNvPicPr>
          <p:nvPr/>
        </p:nvPicPr>
        <p:blipFill>
          <a:blip r:embed="rId3"/>
          <a:stretch>
            <a:fillRect/>
          </a:stretch>
        </p:blipFill>
        <p:spPr>
          <a:xfrm>
            <a:off x="10368200" y="5093619"/>
            <a:ext cx="1689100" cy="1638300"/>
          </a:xfrm>
          <a:prstGeom prst="rect">
            <a:avLst/>
          </a:prstGeom>
        </p:spPr>
      </p:pic>
      <p:sp>
        <p:nvSpPr>
          <p:cNvPr id="6" name="Footer Placeholder 5">
            <a:extLst>
              <a:ext uri="{FF2B5EF4-FFF2-40B4-BE49-F238E27FC236}">
                <a16:creationId xmlns:a16="http://schemas.microsoft.com/office/drawing/2014/main" id="{17C71ABD-0EFC-08C6-1197-018C5D3C889E}"/>
              </a:ext>
            </a:extLst>
          </p:cNvPr>
          <p:cNvSpPr>
            <a:spLocks noGrp="1"/>
          </p:cNvSpPr>
          <p:nvPr>
            <p:ph type="ftr" sz="quarter" idx="11"/>
          </p:nvPr>
        </p:nvSpPr>
        <p:spPr/>
        <p:txBody>
          <a:bodyPr/>
          <a:lstStyle/>
          <a:p>
            <a:r>
              <a:rPr lang="en-US"/>
              <a:t>WCMA Export Expansion Workshop</a:t>
            </a:r>
          </a:p>
        </p:txBody>
      </p:sp>
    </p:spTree>
    <p:extLst>
      <p:ext uri="{BB962C8B-B14F-4D97-AF65-F5344CB8AC3E}">
        <p14:creationId xmlns:p14="http://schemas.microsoft.com/office/powerpoint/2010/main" val="4007863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D6D9403-DC4F-D04B-8487-E24F6FC06E64}"/>
              </a:ext>
            </a:extLst>
          </p:cNvPr>
          <p:cNvSpPr>
            <a:spLocks noGrp="1"/>
          </p:cNvSpPr>
          <p:nvPr>
            <p:ph idx="17"/>
          </p:nvPr>
        </p:nvSpPr>
        <p:spPr/>
        <p:txBody>
          <a:bodyPr/>
          <a:lstStyle/>
          <a:p>
            <a:pPr algn="ctr"/>
            <a:r>
              <a:rPr lang="en-US"/>
              <a:t>Stay up to date by following us on Social Media </a:t>
            </a:r>
          </a:p>
        </p:txBody>
      </p:sp>
      <p:sp>
        <p:nvSpPr>
          <p:cNvPr id="6" name="Content Placeholder 5">
            <a:extLst>
              <a:ext uri="{FF2B5EF4-FFF2-40B4-BE49-F238E27FC236}">
                <a16:creationId xmlns:a16="http://schemas.microsoft.com/office/drawing/2014/main" id="{8531D626-37C5-3147-A1B4-23B0D2DDB02F}"/>
              </a:ext>
            </a:extLst>
          </p:cNvPr>
          <p:cNvSpPr>
            <a:spLocks noGrp="1"/>
          </p:cNvSpPr>
          <p:nvPr>
            <p:ph idx="18"/>
          </p:nvPr>
        </p:nvSpPr>
        <p:spPr/>
        <p:txBody>
          <a:bodyPr/>
          <a:lstStyle/>
          <a:p>
            <a:r>
              <a:rPr lang="en-US"/>
              <a:t>Visit us online at</a:t>
            </a:r>
            <a:br>
              <a:rPr lang="en-US"/>
            </a:br>
            <a:r>
              <a:rPr lang="en-US" err="1"/>
              <a:t>www.foodexport.org</a:t>
            </a:r>
            <a:endParaRPr lang="en-US"/>
          </a:p>
          <a:p>
            <a:endParaRPr lang="en-US"/>
          </a:p>
        </p:txBody>
      </p:sp>
      <p:sp>
        <p:nvSpPr>
          <p:cNvPr id="4" name="Title 3">
            <a:extLst>
              <a:ext uri="{FF2B5EF4-FFF2-40B4-BE49-F238E27FC236}">
                <a16:creationId xmlns:a16="http://schemas.microsoft.com/office/drawing/2014/main" id="{41E41763-661D-FD41-A9AD-9371443CEF97}"/>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3054074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D89228-9E6E-F74C-BF81-E2BF7AB4FAF4}"/>
              </a:ext>
            </a:extLst>
          </p:cNvPr>
          <p:cNvSpPr>
            <a:spLocks noGrp="1"/>
          </p:cNvSpPr>
          <p:nvPr>
            <p:ph type="title"/>
          </p:nvPr>
        </p:nvSpPr>
        <p:spPr>
          <a:xfrm>
            <a:off x="1577194" y="519903"/>
            <a:ext cx="5098680" cy="696122"/>
          </a:xfrm>
        </p:spPr>
        <p:txBody>
          <a:bodyPr>
            <a:noAutofit/>
          </a:bodyPr>
          <a:lstStyle/>
          <a:p>
            <a:r>
              <a:rPr lang="en-US" dirty="0">
                <a:solidFill>
                  <a:srgbClr val="B3221B"/>
                </a:solidFill>
              </a:rPr>
              <a:t>Market</a:t>
            </a:r>
            <a:r>
              <a:rPr lang="en-US" dirty="0"/>
              <a:t> </a:t>
            </a:r>
            <a:r>
              <a:rPr lang="en-US" dirty="0">
                <a:solidFill>
                  <a:srgbClr val="B3221B"/>
                </a:solidFill>
              </a:rPr>
              <a:t>Promotion</a:t>
            </a:r>
          </a:p>
        </p:txBody>
      </p:sp>
      <p:sp>
        <p:nvSpPr>
          <p:cNvPr id="4" name="Content Placeholder 3">
            <a:extLst>
              <a:ext uri="{FF2B5EF4-FFF2-40B4-BE49-F238E27FC236}">
                <a16:creationId xmlns:a16="http://schemas.microsoft.com/office/drawing/2014/main" id="{6194BDE8-AD57-9547-A266-8C22C5764CCC}"/>
              </a:ext>
            </a:extLst>
          </p:cNvPr>
          <p:cNvSpPr>
            <a:spLocks noGrp="1"/>
          </p:cNvSpPr>
          <p:nvPr>
            <p:ph idx="14"/>
          </p:nvPr>
        </p:nvSpPr>
        <p:spPr>
          <a:xfrm>
            <a:off x="2235389" y="1285229"/>
            <a:ext cx="3782290" cy="582732"/>
          </a:xfrm>
        </p:spPr>
        <p:txBody>
          <a:bodyPr/>
          <a:lstStyle/>
          <a:p>
            <a:pPr marL="0" indent="0">
              <a:buNone/>
            </a:pPr>
            <a:r>
              <a:rPr lang="en-US" sz="3600" dirty="0">
                <a:solidFill>
                  <a:schemeClr val="tx1"/>
                </a:solidFill>
                <a:latin typeface="Georgia" panose="02040502050405020303" pitchFamily="18" charset="0"/>
                <a:ea typeface="+mj-ea"/>
                <a:cs typeface="+mj-cs"/>
              </a:rPr>
              <a:t>Branded</a:t>
            </a:r>
            <a:r>
              <a:rPr lang="en-US" sz="1800" dirty="0">
                <a:solidFill>
                  <a:schemeClr val="bg2">
                    <a:lumMod val="10000"/>
                  </a:schemeClr>
                </a:solidFill>
              </a:rPr>
              <a:t> </a:t>
            </a:r>
            <a:r>
              <a:rPr lang="en-US" sz="3600" dirty="0">
                <a:solidFill>
                  <a:schemeClr val="tx1"/>
                </a:solidFill>
                <a:latin typeface="Georgia" panose="02040502050405020303" pitchFamily="18" charset="0"/>
                <a:ea typeface="+mj-ea"/>
                <a:cs typeface="+mj-cs"/>
              </a:rPr>
              <a:t>Program</a:t>
            </a:r>
            <a:r>
              <a:rPr lang="en-US" sz="1800" dirty="0">
                <a:solidFill>
                  <a:schemeClr val="bg2">
                    <a:lumMod val="10000"/>
                  </a:schemeClr>
                </a:solidFill>
              </a:rPr>
              <a:t> </a:t>
            </a:r>
          </a:p>
          <a:p>
            <a:pPr marL="0" indent="0">
              <a:buNone/>
            </a:pPr>
            <a:br>
              <a:rPr lang="en-US" sz="2000" dirty="0"/>
            </a:br>
            <a:endParaRPr lang="en-US" sz="2000" dirty="0"/>
          </a:p>
        </p:txBody>
      </p:sp>
      <p:pic>
        <p:nvPicPr>
          <p:cNvPr id="8" name="Picture Placeholder 7" descr="A picture containing text, indoor, booth, store&#10;&#10;Description automatically generated">
            <a:extLst>
              <a:ext uri="{FF2B5EF4-FFF2-40B4-BE49-F238E27FC236}">
                <a16:creationId xmlns:a16="http://schemas.microsoft.com/office/drawing/2014/main" id="{D515EF06-AEF2-194B-9E3A-E1B354454024}"/>
              </a:ext>
            </a:extLst>
          </p:cNvPr>
          <p:cNvPicPr>
            <a:picLocks noGrp="1" noChangeAspect="1"/>
          </p:cNvPicPr>
          <p:nvPr>
            <p:ph type="pic" sz="quarter" idx="18"/>
          </p:nvPr>
        </p:nvPicPr>
        <p:blipFill>
          <a:blip r:embed="rId2"/>
          <a:srcRect t="8909" b="8909"/>
          <a:stretch>
            <a:fillRect/>
          </a:stretch>
        </p:blipFill>
        <p:spPr/>
      </p:pic>
      <p:pic>
        <p:nvPicPr>
          <p:cNvPr id="10" name="Picture Placeholder 9" descr="A picture containing text, person, person&#10;&#10;Description automatically generated">
            <a:extLst>
              <a:ext uri="{FF2B5EF4-FFF2-40B4-BE49-F238E27FC236}">
                <a16:creationId xmlns:a16="http://schemas.microsoft.com/office/drawing/2014/main" id="{AF161CC0-1A5E-4A4D-B2CC-FF67D18EA4A5}"/>
              </a:ext>
            </a:extLst>
          </p:cNvPr>
          <p:cNvPicPr>
            <a:picLocks noGrp="1" noChangeAspect="1"/>
          </p:cNvPicPr>
          <p:nvPr>
            <p:ph type="pic" sz="quarter" idx="19"/>
          </p:nvPr>
        </p:nvPicPr>
        <p:blipFill>
          <a:blip r:embed="rId3"/>
          <a:srcRect t="4240" b="4240"/>
          <a:stretch>
            <a:fillRect/>
          </a:stretch>
        </p:blipFill>
        <p:spPr/>
      </p:pic>
      <p:sp>
        <p:nvSpPr>
          <p:cNvPr id="5" name="TextBox 4">
            <a:extLst>
              <a:ext uri="{FF2B5EF4-FFF2-40B4-BE49-F238E27FC236}">
                <a16:creationId xmlns:a16="http://schemas.microsoft.com/office/drawing/2014/main" id="{C9558BDA-C3EF-5D4E-A52F-4878F8C1A31D}"/>
              </a:ext>
            </a:extLst>
          </p:cNvPr>
          <p:cNvSpPr txBox="1"/>
          <p:nvPr/>
        </p:nvSpPr>
        <p:spPr>
          <a:xfrm>
            <a:off x="508000" y="1873746"/>
            <a:ext cx="7352145" cy="3264355"/>
          </a:xfrm>
          <a:prstGeom prst="rect">
            <a:avLst/>
          </a:prstGeom>
          <a:noFill/>
        </p:spPr>
        <p:txBody>
          <a:bodyPr wrap="square" rtlCol="0">
            <a:spAutoFit/>
          </a:bodyPr>
          <a:lstStyle/>
          <a:p>
            <a:pPr marL="342900" indent="-342900">
              <a:lnSpc>
                <a:spcPct val="150000"/>
              </a:lnSpc>
              <a:spcAft>
                <a:spcPts val="1200"/>
              </a:spcAft>
              <a:buFont typeface="Arial" panose="020B0604020202020204" pitchFamily="34" charset="0"/>
              <a:buChar char="•"/>
            </a:pPr>
            <a:r>
              <a:rPr lang="en-US" sz="2400" dirty="0">
                <a:solidFill>
                  <a:schemeClr val="bg2">
                    <a:lumMod val="10000"/>
                  </a:schemeClr>
                </a:solidFill>
                <a:latin typeface="Arial" panose="020B0604020202020204" pitchFamily="34" charset="0"/>
                <a:cs typeface="Arial" panose="020B0604020202020204" pitchFamily="34" charset="0"/>
              </a:rPr>
              <a:t>We reimburse 50% of export marketing expenses.</a:t>
            </a:r>
          </a:p>
          <a:p>
            <a:pPr marL="342900" indent="-342900">
              <a:lnSpc>
                <a:spcPct val="150000"/>
              </a:lnSpc>
              <a:spcAft>
                <a:spcPts val="1200"/>
              </a:spcAft>
              <a:buFont typeface="Arial" panose="020B0604020202020204" pitchFamily="34" charset="0"/>
              <a:buChar char="•"/>
            </a:pPr>
            <a:r>
              <a:rPr lang="en-US" sz="2400" dirty="0">
                <a:solidFill>
                  <a:schemeClr val="bg2">
                    <a:lumMod val="10000"/>
                  </a:schemeClr>
                </a:solidFill>
                <a:latin typeface="Arial" panose="020B0604020202020204" pitchFamily="34" charset="0"/>
                <a:cs typeface="Arial" panose="020B0604020202020204" pitchFamily="34" charset="0"/>
              </a:rPr>
              <a:t>All activities approved in advance.</a:t>
            </a:r>
          </a:p>
          <a:p>
            <a:pPr marL="342900" indent="-342900">
              <a:lnSpc>
                <a:spcPct val="150000"/>
              </a:lnSpc>
              <a:spcAft>
                <a:spcPts val="1200"/>
              </a:spcAft>
              <a:buFont typeface="Arial" panose="020B0604020202020204" pitchFamily="34" charset="0"/>
              <a:buChar char="•"/>
            </a:pPr>
            <a:r>
              <a:rPr lang="en-US" sz="2400" dirty="0">
                <a:solidFill>
                  <a:schemeClr val="bg2">
                    <a:lumMod val="10000"/>
                  </a:schemeClr>
                </a:solidFill>
                <a:latin typeface="Arial" panose="020B0604020202020204" pitchFamily="34" charset="0"/>
                <a:cs typeface="Arial" panose="020B0604020202020204" pitchFamily="34" charset="0"/>
              </a:rPr>
              <a:t>Company incurs all expenses up front.</a:t>
            </a:r>
          </a:p>
          <a:p>
            <a:pPr marL="342900" indent="-342900">
              <a:lnSpc>
                <a:spcPct val="150000"/>
              </a:lnSpc>
              <a:spcAft>
                <a:spcPts val="1200"/>
              </a:spcAft>
              <a:buFont typeface="Arial" panose="020B0604020202020204" pitchFamily="34" charset="0"/>
              <a:buChar char="•"/>
            </a:pPr>
            <a:r>
              <a:rPr lang="en-US" sz="2400" dirty="0">
                <a:solidFill>
                  <a:schemeClr val="bg2">
                    <a:lumMod val="10000"/>
                  </a:schemeClr>
                </a:solidFill>
                <a:latin typeface="Arial" panose="020B0604020202020204" pitchFamily="34" charset="0"/>
                <a:cs typeface="Arial" panose="020B0604020202020204" pitchFamily="34" charset="0"/>
              </a:rPr>
              <a:t>We assist products that have at least </a:t>
            </a:r>
            <a:r>
              <a:rPr lang="en-US" sz="2400" dirty="0">
                <a:solidFill>
                  <a:schemeClr val="bg2">
                    <a:lumMod val="10000"/>
                  </a:schemeClr>
                </a:solidFill>
                <a:latin typeface="Arial"/>
                <a:cs typeface="Arial"/>
              </a:rPr>
              <a:t>50% of </a:t>
            </a:r>
            <a:br>
              <a:rPr lang="en-US" sz="2400" dirty="0">
                <a:solidFill>
                  <a:schemeClr val="bg2">
                    <a:lumMod val="10000"/>
                  </a:schemeClr>
                </a:solidFill>
                <a:latin typeface="Arial"/>
                <a:cs typeface="Arial"/>
              </a:rPr>
            </a:br>
            <a:r>
              <a:rPr lang="en-US" sz="2400" dirty="0">
                <a:solidFill>
                  <a:schemeClr val="bg2">
                    <a:lumMod val="10000"/>
                  </a:schemeClr>
                </a:solidFill>
                <a:latin typeface="Arial"/>
                <a:cs typeface="Arial"/>
              </a:rPr>
              <a:t>U.S. agricultural origin.</a:t>
            </a:r>
            <a:endParaRPr lang="en-US" sz="2400" dirty="0">
              <a:solidFill>
                <a:schemeClr val="bg2">
                  <a:lumMod val="10000"/>
                </a:schemeClr>
              </a:solidFill>
            </a:endParaRPr>
          </a:p>
        </p:txBody>
      </p:sp>
      <p:sp>
        <p:nvSpPr>
          <p:cNvPr id="7" name="Footer Placeholder 3">
            <a:extLst>
              <a:ext uri="{FF2B5EF4-FFF2-40B4-BE49-F238E27FC236}">
                <a16:creationId xmlns:a16="http://schemas.microsoft.com/office/drawing/2014/main" id="{95DD1934-204D-75FD-B4D2-6A891AC6C7F4}"/>
              </a:ext>
            </a:extLst>
          </p:cNvPr>
          <p:cNvSpPr>
            <a:spLocks noGrp="1"/>
          </p:cNvSpPr>
          <p:nvPr>
            <p:ph type="ftr" sz="quarter" idx="3"/>
          </p:nvPr>
        </p:nvSpPr>
        <p:spPr>
          <a:xfrm>
            <a:off x="2859241" y="5859241"/>
            <a:ext cx="3781257" cy="413005"/>
          </a:xfrm>
        </p:spPr>
        <p:txBody>
          <a:bodyPr/>
          <a:lstStyle/>
          <a:p>
            <a:r>
              <a:rPr lang="en-US"/>
              <a:t>WCMA Export Expansion Workshop</a:t>
            </a:r>
            <a:endParaRPr lang="en-US" dirty="0"/>
          </a:p>
        </p:txBody>
      </p:sp>
    </p:spTree>
    <p:extLst>
      <p:ext uri="{BB962C8B-B14F-4D97-AF65-F5344CB8AC3E}">
        <p14:creationId xmlns:p14="http://schemas.microsoft.com/office/powerpoint/2010/main" val="1154030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015" y="475523"/>
            <a:ext cx="10515600" cy="631621"/>
          </a:xfrm>
        </p:spPr>
        <p:txBody>
          <a:bodyPr>
            <a:noAutofit/>
          </a:bodyPr>
          <a:lstStyle/>
          <a:p>
            <a:r>
              <a:rPr lang="en-US" dirty="0">
                <a:solidFill>
                  <a:srgbClr val="B3221B"/>
                </a:solidFill>
              </a:rPr>
              <a:t>Branded</a:t>
            </a:r>
            <a:r>
              <a:rPr lang="en-US" dirty="0"/>
              <a:t> </a:t>
            </a:r>
            <a:r>
              <a:rPr lang="en-US" dirty="0">
                <a:solidFill>
                  <a:srgbClr val="B3221B"/>
                </a:solidFill>
              </a:rPr>
              <a:t>Program</a:t>
            </a:r>
            <a:r>
              <a:rPr lang="en-US" dirty="0"/>
              <a:t> </a:t>
            </a:r>
            <a:r>
              <a:rPr lang="en-US" dirty="0">
                <a:solidFill>
                  <a:srgbClr val="B3221B"/>
                </a:solidFill>
              </a:rPr>
              <a:t>–</a:t>
            </a:r>
            <a:r>
              <a:rPr lang="en-US" dirty="0"/>
              <a:t> </a:t>
            </a:r>
            <a:r>
              <a:rPr lang="en-US" dirty="0">
                <a:solidFill>
                  <a:srgbClr val="B3221B"/>
                </a:solidFill>
              </a:rPr>
              <a:t>Details</a:t>
            </a:r>
          </a:p>
        </p:txBody>
      </p:sp>
      <p:sp>
        <p:nvSpPr>
          <p:cNvPr id="3" name="Content Placeholder 2"/>
          <p:cNvSpPr>
            <a:spLocks noGrp="1"/>
          </p:cNvSpPr>
          <p:nvPr>
            <p:ph idx="1"/>
          </p:nvPr>
        </p:nvSpPr>
        <p:spPr>
          <a:xfrm>
            <a:off x="687127" y="1315727"/>
            <a:ext cx="6400615" cy="4453061"/>
          </a:xfrm>
        </p:spPr>
        <p:txBody>
          <a:bodyPr>
            <a:normAutofit/>
          </a:bodyPr>
          <a:lstStyle/>
          <a:p>
            <a:r>
              <a:rPr lang="en-US" sz="2400" dirty="0">
                <a:solidFill>
                  <a:schemeClr val="bg2">
                    <a:lumMod val="10000"/>
                  </a:schemeClr>
                </a:solidFill>
              </a:rPr>
              <a:t>Up to $300,000 in reimbursement annually</a:t>
            </a:r>
          </a:p>
          <a:p>
            <a:r>
              <a:rPr lang="en-US" sz="2400" dirty="0">
                <a:solidFill>
                  <a:schemeClr val="bg2">
                    <a:lumMod val="10000"/>
                  </a:schemeClr>
                </a:solidFill>
              </a:rPr>
              <a:t>Products must have at least 50% U.S. agricultural content</a:t>
            </a:r>
          </a:p>
          <a:p>
            <a:r>
              <a:rPr lang="en-US" sz="2400" dirty="0">
                <a:solidFill>
                  <a:schemeClr val="bg2">
                    <a:lumMod val="10000"/>
                  </a:schemeClr>
                </a:solidFill>
              </a:rPr>
              <a:t>U.S. Supplier = Small or Medium Size</a:t>
            </a:r>
          </a:p>
          <a:p>
            <a:r>
              <a:rPr lang="en-US" sz="2400" dirty="0">
                <a:solidFill>
                  <a:schemeClr val="bg2">
                    <a:lumMod val="10000"/>
                  </a:schemeClr>
                </a:solidFill>
              </a:rPr>
              <a:t>Activities approved in advance</a:t>
            </a:r>
          </a:p>
          <a:p>
            <a:r>
              <a:rPr lang="en-US" sz="2400" dirty="0">
                <a:solidFill>
                  <a:schemeClr val="bg2">
                    <a:lumMod val="10000"/>
                  </a:schemeClr>
                </a:solidFill>
              </a:rPr>
              <a:t>Claim for reimbursement afterwards</a:t>
            </a:r>
          </a:p>
          <a:p>
            <a:r>
              <a:rPr lang="en-US" sz="2400" dirty="0">
                <a:solidFill>
                  <a:schemeClr val="bg2">
                    <a:lumMod val="10000"/>
                  </a:schemeClr>
                </a:solidFill>
              </a:rPr>
              <a:t>Must promote U.S. origin of product</a:t>
            </a:r>
          </a:p>
          <a:p>
            <a:pPr lvl="1"/>
            <a:r>
              <a:rPr lang="en-US" sz="2000" dirty="0">
                <a:solidFill>
                  <a:schemeClr val="bg2">
                    <a:lumMod val="10000"/>
                  </a:schemeClr>
                </a:solidFill>
              </a:rPr>
              <a:t>Made in …</a:t>
            </a:r>
          </a:p>
          <a:p>
            <a:pPr lvl="1"/>
            <a:r>
              <a:rPr lang="en-US" sz="2000" dirty="0">
                <a:solidFill>
                  <a:schemeClr val="bg2">
                    <a:lumMod val="10000"/>
                  </a:schemeClr>
                </a:solidFill>
              </a:rPr>
              <a:t>Product of …</a:t>
            </a:r>
          </a:p>
          <a:p>
            <a:pPr lvl="1"/>
            <a:r>
              <a:rPr lang="en-US" sz="2000" dirty="0">
                <a:solidFill>
                  <a:schemeClr val="bg2">
                    <a:lumMod val="10000"/>
                  </a:schemeClr>
                </a:solidFill>
              </a:rPr>
              <a:t>Grown in …</a:t>
            </a:r>
          </a:p>
          <a:p>
            <a:pPr lvl="1"/>
            <a:r>
              <a:rPr lang="en-US" altLang="en-US" sz="2000" dirty="0">
                <a:solidFill>
                  <a:schemeClr val="bg2">
                    <a:lumMod val="10000"/>
                  </a:schemeClr>
                </a:solidFill>
                <a:latin typeface="Arial" panose="020B0604020202020204" pitchFamily="34" charset="0"/>
                <a:ea typeface="ＭＳ Ｐゴシック" panose="020B0600070205080204" pitchFamily="34" charset="-128"/>
              </a:rPr>
              <a:t>U.S., USA, America or State name can be used </a:t>
            </a:r>
            <a:endParaRPr lang="en-US" sz="2000" dirty="0">
              <a:solidFill>
                <a:schemeClr val="bg2">
                  <a:lumMod val="10000"/>
                </a:schemeClr>
              </a:solidFill>
            </a:endParaRPr>
          </a:p>
          <a:p>
            <a:endParaRPr lang="en-US" sz="2400" dirty="0">
              <a:solidFill>
                <a:schemeClr val="bg2">
                  <a:lumMod val="10000"/>
                </a:schemeClr>
              </a:solidFill>
            </a:endParaRPr>
          </a:p>
        </p:txBody>
      </p:sp>
      <p:pic>
        <p:nvPicPr>
          <p:cNvPr id="2050" name="Picture 2" descr="\\foodexport.com\foodexport\Communications\_Joint_\Evergreen\Presentations\2019 Presentations\Importer Seminar Images\Cut&amp;Wrap Counter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8363" y="1559859"/>
            <a:ext cx="4916152" cy="37382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4">
            <a:extLst>
              <a:ext uri="{FF2B5EF4-FFF2-40B4-BE49-F238E27FC236}">
                <a16:creationId xmlns:a16="http://schemas.microsoft.com/office/drawing/2014/main" id="{96E1635A-93B6-4B0E-83E7-3CDD3041E5F3}"/>
              </a:ext>
            </a:extLst>
          </p:cNvPr>
          <p:cNvSpPr txBox="1">
            <a:spLocks noChangeArrowheads="1"/>
          </p:cNvSpPr>
          <p:nvPr/>
        </p:nvSpPr>
        <p:spPr bwMode="auto">
          <a:xfrm>
            <a:off x="4598988" y="6130925"/>
            <a:ext cx="58721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800">
                <a:solidFill>
                  <a:srgbClr val="FFFFFF"/>
                </a:solidFill>
                <a:latin typeface="Tw Cen MT" pitchFamily="34" charset="0"/>
              </a:rPr>
              <a:t> </a:t>
            </a:r>
          </a:p>
        </p:txBody>
      </p:sp>
      <p:sp>
        <p:nvSpPr>
          <p:cNvPr id="5" name="Footer Placeholder 4">
            <a:extLst>
              <a:ext uri="{FF2B5EF4-FFF2-40B4-BE49-F238E27FC236}">
                <a16:creationId xmlns:a16="http://schemas.microsoft.com/office/drawing/2014/main" id="{27E85433-4C3B-5281-9978-EBE40D12B48D}"/>
              </a:ext>
            </a:extLst>
          </p:cNvPr>
          <p:cNvSpPr>
            <a:spLocks noGrp="1"/>
          </p:cNvSpPr>
          <p:nvPr>
            <p:ph type="ftr" sz="quarter" idx="11"/>
          </p:nvPr>
        </p:nvSpPr>
        <p:spPr/>
        <p:txBody>
          <a:bodyPr/>
          <a:lstStyle/>
          <a:p>
            <a:r>
              <a:rPr lang="en-US"/>
              <a:t>WCMA Export Expansion Workshop</a:t>
            </a:r>
          </a:p>
        </p:txBody>
      </p:sp>
    </p:spTree>
    <p:extLst>
      <p:ext uri="{BB962C8B-B14F-4D97-AF65-F5344CB8AC3E}">
        <p14:creationId xmlns:p14="http://schemas.microsoft.com/office/powerpoint/2010/main" val="1776239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1F85495-C2C0-4070-BC40-31CB446EB55E}"/>
              </a:ext>
            </a:extLst>
          </p:cNvPr>
          <p:cNvSpPr>
            <a:spLocks noGrp="1"/>
          </p:cNvSpPr>
          <p:nvPr>
            <p:ph type="body" idx="14"/>
          </p:nvPr>
        </p:nvSpPr>
        <p:spPr>
          <a:xfrm>
            <a:off x="512445" y="623888"/>
            <a:ext cx="10768330" cy="595728"/>
          </a:xfrm>
        </p:spPr>
        <p:txBody>
          <a:bodyPr>
            <a:normAutofit fontScale="92500" lnSpcReduction="20000"/>
          </a:bodyPr>
          <a:lstStyle/>
          <a:p>
            <a:r>
              <a:rPr lang="en-US" sz="4800" dirty="0">
                <a:solidFill>
                  <a:srgbClr val="B3221B"/>
                </a:solidFill>
                <a:ea typeface="+mj-ea"/>
                <a:cs typeface="+mj-cs"/>
              </a:rPr>
              <a:t>Eligible</a:t>
            </a:r>
            <a:r>
              <a:rPr lang="en-US" sz="4400" dirty="0"/>
              <a:t> </a:t>
            </a:r>
            <a:r>
              <a:rPr lang="en-US" sz="4800" dirty="0">
                <a:solidFill>
                  <a:srgbClr val="B3221B"/>
                </a:solidFill>
                <a:ea typeface="+mj-ea"/>
                <a:cs typeface="+mj-cs"/>
              </a:rPr>
              <a:t>Expenses</a:t>
            </a:r>
          </a:p>
        </p:txBody>
      </p:sp>
      <p:sp>
        <p:nvSpPr>
          <p:cNvPr id="5" name="TextBox 4">
            <a:extLst>
              <a:ext uri="{FF2B5EF4-FFF2-40B4-BE49-F238E27FC236}">
                <a16:creationId xmlns:a16="http://schemas.microsoft.com/office/drawing/2014/main" id="{C8DF8E8B-A7B5-482D-92BA-F97D67B2EDA4}"/>
              </a:ext>
            </a:extLst>
          </p:cNvPr>
          <p:cNvSpPr txBox="1"/>
          <p:nvPr/>
        </p:nvSpPr>
        <p:spPr>
          <a:xfrm>
            <a:off x="662894" y="1668066"/>
            <a:ext cx="4770213" cy="3970318"/>
          </a:xfrm>
          <a:prstGeom prst="rect">
            <a:avLst/>
          </a:prstGeom>
          <a:noFill/>
        </p:spPr>
        <p:txBody>
          <a:bodyPr wrap="square">
            <a:spAutoFit/>
          </a:bodyPr>
          <a:lstStyle/>
          <a:p>
            <a:pPr marL="342900" indent="-342900" eaLnBrk="1" hangingPunct="1">
              <a:spcBef>
                <a:spcPct val="50000"/>
              </a:spcBef>
              <a:buClr>
                <a:schemeClr val="bg2">
                  <a:lumMod val="10000"/>
                </a:schemeClr>
              </a:buClr>
              <a:buSzPct val="85000"/>
              <a:buFont typeface="Arial" pitchFamily="34" charset="0"/>
              <a:buChar char="•"/>
              <a:defRPr/>
            </a:pPr>
            <a:r>
              <a:rPr lang="en-US" sz="1800">
                <a:solidFill>
                  <a:schemeClr val="bg2">
                    <a:lumMod val="10000"/>
                  </a:schemeClr>
                </a:solidFill>
                <a:latin typeface="Arial" pitchFamily="34" charset="0"/>
                <a:ea typeface="ＭＳ Ｐゴシック" pitchFamily="34" charset="-128"/>
              </a:rPr>
              <a:t>Advertisements and publications</a:t>
            </a:r>
          </a:p>
          <a:p>
            <a:pPr marL="342900" indent="-342900" eaLnBrk="1" hangingPunct="1">
              <a:spcBef>
                <a:spcPct val="50000"/>
              </a:spcBef>
              <a:buClr>
                <a:schemeClr val="bg2">
                  <a:lumMod val="10000"/>
                </a:schemeClr>
              </a:buClr>
              <a:buSzPct val="85000"/>
              <a:buFont typeface="Arial" pitchFamily="34" charset="0"/>
              <a:buChar char="•"/>
              <a:defRPr/>
            </a:pPr>
            <a:r>
              <a:rPr lang="en-US" sz="1800">
                <a:solidFill>
                  <a:schemeClr val="bg2">
                    <a:lumMod val="10000"/>
                  </a:schemeClr>
                </a:solidFill>
                <a:latin typeface="Arial" pitchFamily="34" charset="0"/>
                <a:ea typeface="ＭＳ Ｐゴシック" pitchFamily="34" charset="-128"/>
              </a:rPr>
              <a:t>Websites and social media</a:t>
            </a:r>
          </a:p>
          <a:p>
            <a:pPr marL="342900" indent="-342900" eaLnBrk="1" hangingPunct="1">
              <a:spcBef>
                <a:spcPct val="50000"/>
              </a:spcBef>
              <a:buClr>
                <a:schemeClr val="bg2">
                  <a:lumMod val="10000"/>
                </a:schemeClr>
              </a:buClr>
              <a:buSzPct val="85000"/>
              <a:buFont typeface="Arial" pitchFamily="34" charset="0"/>
              <a:buChar char="•"/>
              <a:defRPr/>
            </a:pPr>
            <a:r>
              <a:rPr lang="en-US" sz="1800">
                <a:solidFill>
                  <a:schemeClr val="bg2">
                    <a:lumMod val="10000"/>
                  </a:schemeClr>
                </a:solidFill>
                <a:latin typeface="Arial" pitchFamily="34" charset="0"/>
                <a:ea typeface="ＭＳ Ｐゴシック" pitchFamily="34" charset="-128"/>
              </a:rPr>
              <a:t>Public relations and seminars</a:t>
            </a:r>
          </a:p>
          <a:p>
            <a:pPr marL="342900" indent="-342900" eaLnBrk="1" hangingPunct="1">
              <a:spcBef>
                <a:spcPct val="50000"/>
              </a:spcBef>
              <a:buClr>
                <a:schemeClr val="bg2">
                  <a:lumMod val="10000"/>
                </a:schemeClr>
              </a:buClr>
              <a:buSzPct val="85000"/>
              <a:buFont typeface="Arial" pitchFamily="34" charset="0"/>
              <a:buChar char="•"/>
              <a:defRPr/>
            </a:pPr>
            <a:r>
              <a:rPr lang="en-US" sz="1800">
                <a:solidFill>
                  <a:schemeClr val="bg2">
                    <a:lumMod val="10000"/>
                  </a:schemeClr>
                </a:solidFill>
                <a:latin typeface="Arial" pitchFamily="34" charset="0"/>
                <a:ea typeface="ＭＳ Ｐゴシック" pitchFamily="34" charset="-128"/>
              </a:rPr>
              <a:t>Promotions and demonstrations</a:t>
            </a:r>
          </a:p>
          <a:p>
            <a:pPr marL="342900" indent="-342900" eaLnBrk="1" hangingPunct="1">
              <a:spcBef>
                <a:spcPct val="50000"/>
              </a:spcBef>
              <a:buClr>
                <a:schemeClr val="bg2">
                  <a:lumMod val="10000"/>
                </a:schemeClr>
              </a:buClr>
              <a:buSzPct val="85000"/>
              <a:buFont typeface="Arial" pitchFamily="34" charset="0"/>
              <a:buChar char="•"/>
              <a:defRPr/>
            </a:pPr>
            <a:r>
              <a:rPr lang="en-US" sz="1800">
                <a:solidFill>
                  <a:schemeClr val="bg2">
                    <a:lumMod val="10000"/>
                  </a:schemeClr>
                </a:solidFill>
                <a:latin typeface="Arial" pitchFamily="34" charset="0"/>
                <a:ea typeface="ＭＳ Ｐゴシック" pitchFamily="34" charset="-128"/>
              </a:rPr>
              <a:t>International tradeshows (including limited travel costs)</a:t>
            </a:r>
          </a:p>
          <a:p>
            <a:pPr marL="342900" indent="-342900" eaLnBrk="1" hangingPunct="1">
              <a:spcBef>
                <a:spcPct val="50000"/>
              </a:spcBef>
              <a:buClr>
                <a:schemeClr val="bg2">
                  <a:lumMod val="10000"/>
                </a:schemeClr>
              </a:buClr>
              <a:buSzPct val="85000"/>
              <a:buFont typeface="Arial" pitchFamily="34" charset="0"/>
              <a:buChar char="•"/>
              <a:defRPr/>
            </a:pPr>
            <a:r>
              <a:rPr lang="en-US" sz="1800">
                <a:solidFill>
                  <a:schemeClr val="bg2">
                    <a:lumMod val="10000"/>
                  </a:schemeClr>
                </a:solidFill>
                <a:latin typeface="Arial" pitchFamily="34" charset="0"/>
                <a:ea typeface="ＭＳ Ｐゴシック" pitchFamily="34" charset="-128"/>
              </a:rPr>
              <a:t>Certain trade shows held in the U.S.</a:t>
            </a:r>
          </a:p>
          <a:p>
            <a:pPr marL="342900" indent="-342900" eaLnBrk="1" hangingPunct="1">
              <a:spcBef>
                <a:spcPct val="50000"/>
              </a:spcBef>
              <a:buClr>
                <a:schemeClr val="bg2">
                  <a:lumMod val="10000"/>
                </a:schemeClr>
              </a:buClr>
              <a:buSzPct val="85000"/>
              <a:buFont typeface="Arial" pitchFamily="34" charset="0"/>
              <a:buChar char="•"/>
              <a:defRPr/>
            </a:pPr>
            <a:r>
              <a:rPr lang="en-US" sz="1800">
                <a:solidFill>
                  <a:schemeClr val="bg2">
                    <a:lumMod val="10000"/>
                  </a:schemeClr>
                </a:solidFill>
                <a:latin typeface="Arial" pitchFamily="34" charset="0"/>
                <a:ea typeface="ＭＳ Ｐゴシック" pitchFamily="34" charset="-128"/>
              </a:rPr>
              <a:t>Foreign-compliant packaging and labeling</a:t>
            </a:r>
          </a:p>
          <a:p>
            <a:pPr marL="342900" indent="-342900" eaLnBrk="1" hangingPunct="1">
              <a:spcBef>
                <a:spcPct val="50000"/>
              </a:spcBef>
              <a:buClr>
                <a:schemeClr val="bg2">
                  <a:lumMod val="10000"/>
                </a:schemeClr>
              </a:buClr>
              <a:buSzPct val="85000"/>
              <a:buFont typeface="Arial" pitchFamily="34" charset="0"/>
              <a:buChar char="•"/>
              <a:defRPr/>
            </a:pPr>
            <a:r>
              <a:rPr lang="en-US" sz="1800">
                <a:solidFill>
                  <a:schemeClr val="bg2">
                    <a:lumMod val="10000"/>
                  </a:schemeClr>
                </a:solidFill>
                <a:latin typeface="Arial" pitchFamily="34" charset="0"/>
                <a:ea typeface="ＭＳ Ｐゴシック" pitchFamily="34" charset="-128"/>
              </a:rPr>
              <a:t>Freight for sample shipments</a:t>
            </a:r>
          </a:p>
          <a:p>
            <a:pPr marL="342900" indent="-342900" eaLnBrk="1" hangingPunct="1">
              <a:spcBef>
                <a:spcPct val="50000"/>
              </a:spcBef>
              <a:buClr>
                <a:schemeClr val="bg2">
                  <a:lumMod val="10000"/>
                </a:schemeClr>
              </a:buClr>
              <a:buSzPct val="85000"/>
              <a:buFont typeface="Arial" pitchFamily="34" charset="0"/>
              <a:buChar char="•"/>
              <a:defRPr/>
            </a:pPr>
            <a:r>
              <a:rPr lang="en-US" sz="1800">
                <a:solidFill>
                  <a:schemeClr val="bg2">
                    <a:lumMod val="10000"/>
                  </a:schemeClr>
                </a:solidFill>
                <a:latin typeface="Arial" pitchFamily="34" charset="0"/>
                <a:ea typeface="ＭＳ Ｐゴシック" pitchFamily="34" charset="-128"/>
              </a:rPr>
              <a:t>International Travel Costs</a:t>
            </a:r>
          </a:p>
        </p:txBody>
      </p:sp>
      <p:pic>
        <p:nvPicPr>
          <p:cNvPr id="7" name="Picture 6" descr="A picture containing text, cluttered&#10;&#10;Description automatically generated">
            <a:extLst>
              <a:ext uri="{FF2B5EF4-FFF2-40B4-BE49-F238E27FC236}">
                <a16:creationId xmlns:a16="http://schemas.microsoft.com/office/drawing/2014/main" id="{D56E7B97-E45B-4C1F-A6B8-495143098EFB}"/>
              </a:ext>
            </a:extLst>
          </p:cNvPr>
          <p:cNvPicPr>
            <a:picLocks noChangeAspect="1"/>
          </p:cNvPicPr>
          <p:nvPr/>
        </p:nvPicPr>
        <p:blipFill>
          <a:blip r:embed="rId2"/>
          <a:stretch>
            <a:fillRect/>
          </a:stretch>
        </p:blipFill>
        <p:spPr>
          <a:xfrm>
            <a:off x="5234681" y="2278450"/>
            <a:ext cx="3048425" cy="1971950"/>
          </a:xfrm>
          <a:prstGeom prst="rect">
            <a:avLst/>
          </a:prstGeom>
        </p:spPr>
      </p:pic>
      <p:pic>
        <p:nvPicPr>
          <p:cNvPr id="9" name="Picture 8" descr="A picture containing text, indoor, table, furniture&#10;&#10;Description automatically generated">
            <a:extLst>
              <a:ext uri="{FF2B5EF4-FFF2-40B4-BE49-F238E27FC236}">
                <a16:creationId xmlns:a16="http://schemas.microsoft.com/office/drawing/2014/main" id="{A941FE2C-3FE5-419F-B7F0-3E2330907640}"/>
              </a:ext>
            </a:extLst>
          </p:cNvPr>
          <p:cNvPicPr>
            <a:picLocks noChangeAspect="1"/>
          </p:cNvPicPr>
          <p:nvPr/>
        </p:nvPicPr>
        <p:blipFill>
          <a:blip r:embed="rId3"/>
          <a:stretch>
            <a:fillRect/>
          </a:stretch>
        </p:blipFill>
        <p:spPr>
          <a:xfrm>
            <a:off x="8623512" y="719138"/>
            <a:ext cx="2981325" cy="2095500"/>
          </a:xfrm>
          <a:prstGeom prst="rect">
            <a:avLst/>
          </a:prstGeom>
        </p:spPr>
      </p:pic>
      <p:pic>
        <p:nvPicPr>
          <p:cNvPr id="11" name="Picture 10" descr="A picture containing text, indoor, several&#10;&#10;Description automatically generated">
            <a:extLst>
              <a:ext uri="{FF2B5EF4-FFF2-40B4-BE49-F238E27FC236}">
                <a16:creationId xmlns:a16="http://schemas.microsoft.com/office/drawing/2014/main" id="{A2FDF754-18CB-463E-BFEC-D4D7419A8F5C}"/>
              </a:ext>
            </a:extLst>
          </p:cNvPr>
          <p:cNvPicPr>
            <a:picLocks noChangeAspect="1"/>
          </p:cNvPicPr>
          <p:nvPr/>
        </p:nvPicPr>
        <p:blipFill>
          <a:blip r:embed="rId4"/>
          <a:stretch>
            <a:fillRect/>
          </a:stretch>
        </p:blipFill>
        <p:spPr>
          <a:xfrm>
            <a:off x="8518994" y="4043363"/>
            <a:ext cx="2971800" cy="2190750"/>
          </a:xfrm>
          <a:prstGeom prst="rect">
            <a:avLst/>
          </a:prstGeom>
        </p:spPr>
      </p:pic>
      <p:sp>
        <p:nvSpPr>
          <p:cNvPr id="2" name="Footer Placeholder 1">
            <a:extLst>
              <a:ext uri="{FF2B5EF4-FFF2-40B4-BE49-F238E27FC236}">
                <a16:creationId xmlns:a16="http://schemas.microsoft.com/office/drawing/2014/main" id="{B1B252B1-D3E6-693D-79CE-C0B2729EBC31}"/>
              </a:ext>
            </a:extLst>
          </p:cNvPr>
          <p:cNvSpPr>
            <a:spLocks noGrp="1"/>
          </p:cNvSpPr>
          <p:nvPr>
            <p:ph type="ftr" sz="quarter" idx="3"/>
          </p:nvPr>
        </p:nvSpPr>
        <p:spPr/>
        <p:txBody>
          <a:bodyPr/>
          <a:lstStyle/>
          <a:p>
            <a:r>
              <a:rPr lang="en-US"/>
              <a:t>WCMA Export Expansion Workshop</a:t>
            </a:r>
            <a:endParaRPr lang="en-US" dirty="0"/>
          </a:p>
        </p:txBody>
      </p:sp>
    </p:spTree>
    <p:extLst>
      <p:ext uri="{BB962C8B-B14F-4D97-AF65-F5344CB8AC3E}">
        <p14:creationId xmlns:p14="http://schemas.microsoft.com/office/powerpoint/2010/main" val="849794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D89228-9E6E-F74C-BF81-E2BF7AB4FAF4}"/>
              </a:ext>
            </a:extLst>
          </p:cNvPr>
          <p:cNvSpPr>
            <a:spLocks noGrp="1"/>
          </p:cNvSpPr>
          <p:nvPr>
            <p:ph type="title"/>
          </p:nvPr>
        </p:nvSpPr>
        <p:spPr>
          <a:xfrm>
            <a:off x="3821631" y="459309"/>
            <a:ext cx="4548738" cy="740370"/>
          </a:xfrm>
        </p:spPr>
        <p:txBody>
          <a:bodyPr>
            <a:noAutofit/>
          </a:bodyPr>
          <a:lstStyle/>
          <a:p>
            <a:r>
              <a:rPr lang="en-US" dirty="0">
                <a:solidFill>
                  <a:srgbClr val="B3221B"/>
                </a:solidFill>
              </a:rPr>
              <a:t>Eligible</a:t>
            </a:r>
            <a:r>
              <a:rPr lang="en-US" dirty="0"/>
              <a:t> </a:t>
            </a:r>
            <a:r>
              <a:rPr lang="en-US" dirty="0">
                <a:solidFill>
                  <a:srgbClr val="B3221B"/>
                </a:solidFill>
              </a:rPr>
              <a:t>Activities</a:t>
            </a:r>
          </a:p>
        </p:txBody>
      </p:sp>
      <p:sp>
        <p:nvSpPr>
          <p:cNvPr id="4" name="Content Placeholder 3">
            <a:extLst>
              <a:ext uri="{FF2B5EF4-FFF2-40B4-BE49-F238E27FC236}">
                <a16:creationId xmlns:a16="http://schemas.microsoft.com/office/drawing/2014/main" id="{6194BDE8-AD57-9547-A266-8C22C5764CCC}"/>
              </a:ext>
            </a:extLst>
          </p:cNvPr>
          <p:cNvSpPr>
            <a:spLocks noGrp="1"/>
          </p:cNvSpPr>
          <p:nvPr>
            <p:ph idx="14"/>
          </p:nvPr>
        </p:nvSpPr>
        <p:spPr>
          <a:xfrm>
            <a:off x="1098550" y="1724464"/>
            <a:ext cx="4915172" cy="3903032"/>
          </a:xfrm>
        </p:spPr>
        <p:txBody>
          <a:bodyPr/>
          <a:lstStyle/>
          <a:p>
            <a:r>
              <a:rPr lang="en-US" sz="2100" dirty="0">
                <a:solidFill>
                  <a:schemeClr val="bg2">
                    <a:lumMod val="10000"/>
                  </a:schemeClr>
                </a:solidFill>
              </a:rPr>
              <a:t>General Promotional Activities</a:t>
            </a:r>
          </a:p>
          <a:p>
            <a:r>
              <a:rPr lang="en-US" sz="2100" dirty="0">
                <a:solidFill>
                  <a:schemeClr val="bg2">
                    <a:lumMod val="10000"/>
                  </a:schemeClr>
                </a:solidFill>
              </a:rPr>
              <a:t>Promotional/Giveaway items</a:t>
            </a:r>
          </a:p>
          <a:p>
            <a:r>
              <a:rPr lang="en-US" sz="2100" dirty="0">
                <a:solidFill>
                  <a:schemeClr val="bg2">
                    <a:lumMod val="10000"/>
                  </a:schemeClr>
                </a:solidFill>
              </a:rPr>
              <a:t>Product Demonstrations/Merchandising</a:t>
            </a:r>
          </a:p>
          <a:p>
            <a:r>
              <a:rPr lang="en-US" sz="2100" dirty="0">
                <a:solidFill>
                  <a:schemeClr val="bg2">
                    <a:lumMod val="10000"/>
                  </a:schemeClr>
                </a:solidFill>
              </a:rPr>
              <a:t>Social Media Campaigns</a:t>
            </a:r>
          </a:p>
          <a:p>
            <a:r>
              <a:rPr lang="en-US" sz="2100" dirty="0">
                <a:solidFill>
                  <a:schemeClr val="bg2">
                    <a:lumMod val="10000"/>
                  </a:schemeClr>
                </a:solidFill>
              </a:rPr>
              <a:t>Website Development</a:t>
            </a:r>
          </a:p>
          <a:p>
            <a:r>
              <a:rPr lang="en-US" sz="2100" dirty="0">
                <a:solidFill>
                  <a:schemeClr val="bg2">
                    <a:lumMod val="10000"/>
                  </a:schemeClr>
                </a:solidFill>
              </a:rPr>
              <a:t>Public Relations</a:t>
            </a:r>
          </a:p>
          <a:p>
            <a:r>
              <a:rPr lang="en-US" sz="2100" dirty="0">
                <a:solidFill>
                  <a:schemeClr val="bg2">
                    <a:lumMod val="10000"/>
                  </a:schemeClr>
                </a:solidFill>
              </a:rPr>
              <a:t>Packaging and Label Modifications</a:t>
            </a:r>
          </a:p>
          <a:p>
            <a:r>
              <a:rPr lang="en-US" sz="2100" dirty="0">
                <a:solidFill>
                  <a:schemeClr val="bg2">
                    <a:lumMod val="10000"/>
                  </a:schemeClr>
                </a:solidFill>
              </a:rPr>
              <a:t>Freight for sample shipments</a:t>
            </a:r>
          </a:p>
          <a:p>
            <a:r>
              <a:rPr lang="en-US" sz="2100" dirty="0">
                <a:solidFill>
                  <a:schemeClr val="bg2">
                    <a:lumMod val="10000"/>
                  </a:schemeClr>
                </a:solidFill>
              </a:rPr>
              <a:t>And more!</a:t>
            </a:r>
          </a:p>
        </p:txBody>
      </p:sp>
      <p:sp>
        <p:nvSpPr>
          <p:cNvPr id="5" name="TextBox 4">
            <a:extLst>
              <a:ext uri="{FF2B5EF4-FFF2-40B4-BE49-F238E27FC236}">
                <a16:creationId xmlns:a16="http://schemas.microsoft.com/office/drawing/2014/main" id="{F0D16A92-FE35-40FC-9D84-F3AF72CD9D49}"/>
              </a:ext>
            </a:extLst>
          </p:cNvPr>
          <p:cNvSpPr txBox="1"/>
          <p:nvPr/>
        </p:nvSpPr>
        <p:spPr>
          <a:xfrm>
            <a:off x="744422" y="1203642"/>
            <a:ext cx="10870403" cy="523220"/>
          </a:xfrm>
          <a:prstGeom prst="rect">
            <a:avLst/>
          </a:prstGeom>
          <a:noFill/>
        </p:spPr>
        <p:txBody>
          <a:bodyPr wrap="square" rtlCol="0">
            <a:spAutoFit/>
          </a:bodyPr>
          <a:lstStyle/>
          <a:p>
            <a:r>
              <a:rPr lang="en-US" sz="2800" dirty="0">
                <a:solidFill>
                  <a:schemeClr val="bg2">
                    <a:lumMod val="10000"/>
                  </a:schemeClr>
                </a:solidFill>
                <a:latin typeface="Arial" panose="020B0604020202020204" pitchFamily="34" charset="0"/>
                <a:cs typeface="Arial" panose="020B0604020202020204" pitchFamily="34" charset="0"/>
              </a:rPr>
              <a:t>Various Tradeshow Expenses – including certain U.S. tradeshows</a:t>
            </a:r>
          </a:p>
        </p:txBody>
      </p:sp>
      <p:pic>
        <p:nvPicPr>
          <p:cNvPr id="12" name="Picture Placeholder 11">
            <a:extLst>
              <a:ext uri="{FF2B5EF4-FFF2-40B4-BE49-F238E27FC236}">
                <a16:creationId xmlns:a16="http://schemas.microsoft.com/office/drawing/2014/main" id="{998DBE4A-57E2-44A0-9C39-80BD534C1E92}"/>
              </a:ext>
            </a:extLst>
          </p:cNvPr>
          <p:cNvPicPr>
            <a:picLocks noGrp="1" noChangeAspect="1"/>
          </p:cNvPicPr>
          <p:nvPr>
            <p:ph type="pic" sz="quarter" idx="18"/>
          </p:nvPr>
        </p:nvPicPr>
        <p:blipFill rotWithShape="1">
          <a:blip r:embed="rId3"/>
          <a:srcRect t="35639" b="24260"/>
          <a:stretch/>
        </p:blipFill>
        <p:spPr>
          <a:xfrm>
            <a:off x="6013722" y="2068065"/>
            <a:ext cx="5513257" cy="2947817"/>
          </a:xfrm>
        </p:spPr>
      </p:pic>
      <p:sp>
        <p:nvSpPr>
          <p:cNvPr id="2" name="Footer Placeholder 1">
            <a:extLst>
              <a:ext uri="{FF2B5EF4-FFF2-40B4-BE49-F238E27FC236}">
                <a16:creationId xmlns:a16="http://schemas.microsoft.com/office/drawing/2014/main" id="{132A124F-A16B-1EB0-538C-CDC787DA94C9}"/>
              </a:ext>
            </a:extLst>
          </p:cNvPr>
          <p:cNvSpPr>
            <a:spLocks noGrp="1"/>
          </p:cNvSpPr>
          <p:nvPr>
            <p:ph type="ftr" sz="quarter" idx="3"/>
          </p:nvPr>
        </p:nvSpPr>
        <p:spPr/>
        <p:txBody>
          <a:bodyPr/>
          <a:lstStyle/>
          <a:p>
            <a:r>
              <a:rPr lang="en-US"/>
              <a:t>WCMA Export Expansion Workshop</a:t>
            </a:r>
            <a:endParaRPr lang="en-US" dirty="0"/>
          </a:p>
        </p:txBody>
      </p:sp>
    </p:spTree>
    <p:extLst>
      <p:ext uri="{BB962C8B-B14F-4D97-AF65-F5344CB8AC3E}">
        <p14:creationId xmlns:p14="http://schemas.microsoft.com/office/powerpoint/2010/main" val="15649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27F121-8379-5B47-9A35-0392207FB0FD}"/>
              </a:ext>
            </a:extLst>
          </p:cNvPr>
          <p:cNvSpPr>
            <a:spLocks noGrp="1"/>
          </p:cNvSpPr>
          <p:nvPr>
            <p:ph type="body" idx="14"/>
          </p:nvPr>
        </p:nvSpPr>
        <p:spPr>
          <a:xfrm>
            <a:off x="488750" y="510281"/>
            <a:ext cx="6808695" cy="1136176"/>
          </a:xfrm>
        </p:spPr>
        <p:txBody>
          <a:bodyPr>
            <a:noAutofit/>
          </a:bodyPr>
          <a:lstStyle/>
          <a:p>
            <a:r>
              <a:rPr lang="en-US" sz="4400" dirty="0">
                <a:solidFill>
                  <a:srgbClr val="B3221B"/>
                </a:solidFill>
                <a:ea typeface="+mj-ea"/>
                <a:cs typeface="+mj-cs"/>
              </a:rPr>
              <a:t>International</a:t>
            </a:r>
            <a:r>
              <a:rPr lang="en-US" sz="3600" dirty="0"/>
              <a:t> </a:t>
            </a:r>
            <a:r>
              <a:rPr lang="en-US" sz="4400" dirty="0">
                <a:solidFill>
                  <a:srgbClr val="B3221B"/>
                </a:solidFill>
                <a:ea typeface="+mj-ea"/>
                <a:cs typeface="+mj-cs"/>
              </a:rPr>
              <a:t>Trade</a:t>
            </a:r>
            <a:r>
              <a:rPr lang="en-US" sz="3600" dirty="0"/>
              <a:t> </a:t>
            </a:r>
            <a:r>
              <a:rPr lang="en-US" sz="4400" dirty="0">
                <a:solidFill>
                  <a:srgbClr val="B3221B"/>
                </a:solidFill>
                <a:ea typeface="+mj-ea"/>
                <a:cs typeface="+mj-cs"/>
              </a:rPr>
              <a:t>Shows</a:t>
            </a:r>
            <a:r>
              <a:rPr lang="en-US" sz="3600" dirty="0"/>
              <a:t> </a:t>
            </a:r>
          </a:p>
          <a:p>
            <a:r>
              <a:rPr lang="en-US" sz="2400" dirty="0">
                <a:solidFill>
                  <a:schemeClr val="bg2">
                    <a:lumMod val="10000"/>
                  </a:schemeClr>
                </a:solidFill>
              </a:rPr>
              <a:t>Virtual or In-Person</a:t>
            </a:r>
          </a:p>
        </p:txBody>
      </p:sp>
      <p:sp>
        <p:nvSpPr>
          <p:cNvPr id="2" name="TextBox 1">
            <a:extLst>
              <a:ext uri="{FF2B5EF4-FFF2-40B4-BE49-F238E27FC236}">
                <a16:creationId xmlns:a16="http://schemas.microsoft.com/office/drawing/2014/main" id="{07AF9659-7B32-4C47-B904-A6ABB53A5030}"/>
              </a:ext>
            </a:extLst>
          </p:cNvPr>
          <p:cNvSpPr txBox="1"/>
          <p:nvPr/>
        </p:nvSpPr>
        <p:spPr>
          <a:xfrm>
            <a:off x="6096000" y="2716833"/>
            <a:ext cx="5229225" cy="280269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dirty="0">
                <a:solidFill>
                  <a:schemeClr val="bg2">
                    <a:lumMod val="10000"/>
                  </a:schemeClr>
                </a:solidFill>
                <a:latin typeface="Arial" panose="020B0604020202020204" pitchFamily="34" charset="0"/>
                <a:cs typeface="Arial" panose="020B0604020202020204" pitchFamily="34" charset="0"/>
              </a:rPr>
              <a:t>Booth Buildout, Banners, Signage</a:t>
            </a:r>
          </a:p>
          <a:p>
            <a:pPr marL="342900" indent="-342900">
              <a:lnSpc>
                <a:spcPct val="150000"/>
              </a:lnSpc>
              <a:buFont typeface="Arial" panose="020B0604020202020204" pitchFamily="34" charset="0"/>
              <a:buChar char="•"/>
            </a:pPr>
            <a:r>
              <a:rPr lang="en-US" sz="2400" dirty="0">
                <a:solidFill>
                  <a:schemeClr val="bg2">
                    <a:lumMod val="10000"/>
                  </a:schemeClr>
                </a:solidFill>
                <a:latin typeface="Arial" panose="020B0604020202020204" pitchFamily="34" charset="0"/>
                <a:cs typeface="Arial" panose="020B0604020202020204" pitchFamily="34" charset="0"/>
              </a:rPr>
              <a:t>POS Materials</a:t>
            </a:r>
          </a:p>
          <a:p>
            <a:pPr marL="342900" indent="-342900">
              <a:lnSpc>
                <a:spcPct val="150000"/>
              </a:lnSpc>
              <a:buFont typeface="Arial" panose="020B0604020202020204" pitchFamily="34" charset="0"/>
              <a:buChar char="•"/>
            </a:pPr>
            <a:r>
              <a:rPr lang="en-US" sz="2400" dirty="0">
                <a:solidFill>
                  <a:schemeClr val="bg2">
                    <a:lumMod val="10000"/>
                  </a:schemeClr>
                </a:solidFill>
                <a:latin typeface="Arial" panose="020B0604020202020204" pitchFamily="34" charset="0"/>
                <a:cs typeface="Arial" panose="020B0604020202020204" pitchFamily="34" charset="0"/>
              </a:rPr>
              <a:t>Uniforms</a:t>
            </a:r>
          </a:p>
          <a:p>
            <a:pPr marL="342900" indent="-342900">
              <a:lnSpc>
                <a:spcPct val="150000"/>
              </a:lnSpc>
              <a:buFont typeface="Arial" panose="020B0604020202020204" pitchFamily="34" charset="0"/>
              <a:buChar char="•"/>
            </a:pPr>
            <a:r>
              <a:rPr lang="en-US" sz="2400" dirty="0">
                <a:solidFill>
                  <a:schemeClr val="bg2">
                    <a:lumMod val="10000"/>
                  </a:schemeClr>
                </a:solidFill>
                <a:latin typeface="Arial" panose="020B0604020202020204" pitchFamily="34" charset="0"/>
                <a:cs typeface="Arial" panose="020B0604020202020204" pitchFamily="34" charset="0"/>
              </a:rPr>
              <a:t>Part-Time Contractors</a:t>
            </a:r>
          </a:p>
          <a:p>
            <a:pPr marL="342900" indent="-342900">
              <a:lnSpc>
                <a:spcPct val="150000"/>
              </a:lnSpc>
              <a:buFont typeface="Arial" panose="020B0604020202020204" pitchFamily="34" charset="0"/>
              <a:buChar char="•"/>
            </a:pPr>
            <a:r>
              <a:rPr lang="en-US" sz="2400" dirty="0">
                <a:solidFill>
                  <a:schemeClr val="bg2">
                    <a:lumMod val="10000"/>
                  </a:schemeClr>
                </a:solidFill>
                <a:latin typeface="Arial" panose="020B0604020202020204" pitchFamily="34" charset="0"/>
                <a:cs typeface="Arial" panose="020B0604020202020204" pitchFamily="34" charset="0"/>
              </a:rPr>
              <a:t>Giveaway Items</a:t>
            </a:r>
            <a:endParaRPr lang="en-US" sz="2400" dirty="0">
              <a:solidFill>
                <a:schemeClr val="bg2">
                  <a:lumMod val="10000"/>
                </a:schemeClr>
              </a:solidFill>
            </a:endParaRPr>
          </a:p>
        </p:txBody>
      </p:sp>
      <p:sp>
        <p:nvSpPr>
          <p:cNvPr id="5" name="TextBox 4">
            <a:extLst>
              <a:ext uri="{FF2B5EF4-FFF2-40B4-BE49-F238E27FC236}">
                <a16:creationId xmlns:a16="http://schemas.microsoft.com/office/drawing/2014/main" id="{5A6B15F5-CC6A-204C-A4AC-65DE74112BE8}"/>
              </a:ext>
            </a:extLst>
          </p:cNvPr>
          <p:cNvSpPr txBox="1"/>
          <p:nvPr/>
        </p:nvSpPr>
        <p:spPr>
          <a:xfrm>
            <a:off x="4570006" y="1920035"/>
            <a:ext cx="3051988" cy="523220"/>
          </a:xfrm>
          <a:prstGeom prst="rect">
            <a:avLst/>
          </a:prstGeom>
          <a:noFill/>
        </p:spPr>
        <p:txBody>
          <a:bodyPr wrap="square" rtlCol="0">
            <a:spAutoFit/>
          </a:bodyPr>
          <a:lstStyle/>
          <a:p>
            <a:pPr algn="ctr"/>
            <a:r>
              <a:rPr lang="en-US" sz="2800" dirty="0">
                <a:solidFill>
                  <a:schemeClr val="bg2">
                    <a:lumMod val="10000"/>
                  </a:schemeClr>
                </a:solidFill>
                <a:latin typeface="Arial" panose="020B0604020202020204" pitchFamily="34" charset="0"/>
                <a:cs typeface="Arial" panose="020B0604020202020204" pitchFamily="34" charset="0"/>
              </a:rPr>
              <a:t>Eligible Expenses</a:t>
            </a:r>
          </a:p>
        </p:txBody>
      </p:sp>
      <p:sp>
        <p:nvSpPr>
          <p:cNvPr id="7" name="TextBox 6">
            <a:extLst>
              <a:ext uri="{FF2B5EF4-FFF2-40B4-BE49-F238E27FC236}">
                <a16:creationId xmlns:a16="http://schemas.microsoft.com/office/drawing/2014/main" id="{912AD5CB-A308-4B6C-927F-5F862576DEB8}"/>
              </a:ext>
            </a:extLst>
          </p:cNvPr>
          <p:cNvSpPr txBox="1"/>
          <p:nvPr/>
        </p:nvSpPr>
        <p:spPr>
          <a:xfrm>
            <a:off x="1543050" y="2662223"/>
            <a:ext cx="4819650" cy="3139321"/>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dirty="0">
                <a:solidFill>
                  <a:schemeClr val="bg2">
                    <a:lumMod val="10000"/>
                  </a:schemeClr>
                </a:solidFill>
                <a:latin typeface="Arial" panose="020B0604020202020204" pitchFamily="34" charset="0"/>
                <a:cs typeface="Arial" panose="020B0604020202020204" pitchFamily="34" charset="0"/>
              </a:rPr>
              <a:t>Exhibition Fee</a:t>
            </a:r>
          </a:p>
          <a:p>
            <a:pPr marL="342900" indent="-342900">
              <a:lnSpc>
                <a:spcPct val="150000"/>
              </a:lnSpc>
              <a:buFont typeface="Arial" panose="020B0604020202020204" pitchFamily="34" charset="0"/>
              <a:buChar char="•"/>
            </a:pPr>
            <a:r>
              <a:rPr lang="en-US" sz="2400" dirty="0">
                <a:solidFill>
                  <a:schemeClr val="bg2">
                    <a:lumMod val="10000"/>
                  </a:schemeClr>
                </a:solidFill>
                <a:latin typeface="Arial" panose="020B0604020202020204" pitchFamily="34" charset="0"/>
                <a:cs typeface="Arial" panose="020B0604020202020204" pitchFamily="34" charset="0"/>
              </a:rPr>
              <a:t>Product Showcases</a:t>
            </a:r>
          </a:p>
          <a:p>
            <a:pPr marL="342900" indent="-342900">
              <a:lnSpc>
                <a:spcPct val="150000"/>
              </a:lnSpc>
              <a:buFont typeface="Arial" panose="020B0604020202020204" pitchFamily="34" charset="0"/>
              <a:buChar char="•"/>
            </a:pPr>
            <a:r>
              <a:rPr lang="en-US" sz="2400" dirty="0">
                <a:solidFill>
                  <a:schemeClr val="bg2">
                    <a:lumMod val="10000"/>
                  </a:schemeClr>
                </a:solidFill>
                <a:latin typeface="Arial" panose="020B0604020202020204" pitchFamily="34" charset="0"/>
                <a:cs typeface="Arial" panose="020B0604020202020204" pitchFamily="34" charset="0"/>
              </a:rPr>
              <a:t>Rented Furniture</a:t>
            </a:r>
          </a:p>
          <a:p>
            <a:pPr marL="342900" indent="-342900">
              <a:lnSpc>
                <a:spcPct val="150000"/>
              </a:lnSpc>
              <a:buFont typeface="Arial" panose="020B0604020202020204" pitchFamily="34" charset="0"/>
              <a:buChar char="•"/>
            </a:pPr>
            <a:r>
              <a:rPr lang="en-US" sz="2400" dirty="0">
                <a:solidFill>
                  <a:schemeClr val="bg2">
                    <a:lumMod val="10000"/>
                  </a:schemeClr>
                </a:solidFill>
                <a:latin typeface="Arial" panose="020B0604020202020204" pitchFamily="34" charset="0"/>
                <a:cs typeface="Arial" panose="020B0604020202020204" pitchFamily="34" charset="0"/>
              </a:rPr>
              <a:t>Electrical</a:t>
            </a:r>
          </a:p>
          <a:p>
            <a:pPr marL="342900" indent="-342900">
              <a:lnSpc>
                <a:spcPct val="150000"/>
              </a:lnSpc>
              <a:buFont typeface="Arial" panose="020B0604020202020204" pitchFamily="34" charset="0"/>
              <a:buChar char="•"/>
            </a:pPr>
            <a:r>
              <a:rPr lang="en-US" sz="2400" dirty="0">
                <a:solidFill>
                  <a:schemeClr val="bg2">
                    <a:lumMod val="10000"/>
                  </a:schemeClr>
                </a:solidFill>
                <a:latin typeface="Arial" panose="020B0604020202020204" pitchFamily="34" charset="0"/>
                <a:cs typeface="Arial" panose="020B0604020202020204" pitchFamily="34" charset="0"/>
              </a:rPr>
              <a:t>Freight To/From Show</a:t>
            </a:r>
          </a:p>
          <a:p>
            <a:endParaRPr lang="en-US" dirty="0"/>
          </a:p>
        </p:txBody>
      </p:sp>
      <p:pic>
        <p:nvPicPr>
          <p:cNvPr id="9" name="Picture Placeholder 7" descr="A large group of people at an event&#10;&#10;Description automatically generated with medium confidence">
            <a:extLst>
              <a:ext uri="{FF2B5EF4-FFF2-40B4-BE49-F238E27FC236}">
                <a16:creationId xmlns:a16="http://schemas.microsoft.com/office/drawing/2014/main" id="{49BF0214-8554-4AA7-AB64-C697EB6340BA}"/>
              </a:ext>
            </a:extLst>
          </p:cNvPr>
          <p:cNvPicPr>
            <a:picLocks noChangeAspect="1"/>
          </p:cNvPicPr>
          <p:nvPr/>
        </p:nvPicPr>
        <p:blipFill>
          <a:blip r:embed="rId2"/>
          <a:srcRect t="4166" b="4166"/>
          <a:stretch>
            <a:fillRect/>
          </a:stretch>
        </p:blipFill>
        <p:spPr>
          <a:xfrm>
            <a:off x="8271899" y="687625"/>
            <a:ext cx="2882067" cy="1977035"/>
          </a:xfrm>
          <a:prstGeom prst="rect">
            <a:avLst/>
          </a:prstGeom>
        </p:spPr>
      </p:pic>
      <p:sp>
        <p:nvSpPr>
          <p:cNvPr id="4" name="Footer Placeholder 3">
            <a:extLst>
              <a:ext uri="{FF2B5EF4-FFF2-40B4-BE49-F238E27FC236}">
                <a16:creationId xmlns:a16="http://schemas.microsoft.com/office/drawing/2014/main" id="{87F84BDD-70D7-6E9F-789E-EDB47629F647}"/>
              </a:ext>
            </a:extLst>
          </p:cNvPr>
          <p:cNvSpPr>
            <a:spLocks noGrp="1"/>
          </p:cNvSpPr>
          <p:nvPr>
            <p:ph type="ftr" sz="quarter" idx="3"/>
          </p:nvPr>
        </p:nvSpPr>
        <p:spPr/>
        <p:txBody>
          <a:bodyPr/>
          <a:lstStyle/>
          <a:p>
            <a:r>
              <a:rPr lang="en-US"/>
              <a:t>WCMA Export Expansion Workshop</a:t>
            </a:r>
            <a:endParaRPr lang="en-US" dirty="0"/>
          </a:p>
        </p:txBody>
      </p:sp>
    </p:spTree>
    <p:extLst>
      <p:ext uri="{BB962C8B-B14F-4D97-AF65-F5344CB8AC3E}">
        <p14:creationId xmlns:p14="http://schemas.microsoft.com/office/powerpoint/2010/main" val="1220781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933BD-31D8-424D-A73F-C36912886788}"/>
              </a:ext>
            </a:extLst>
          </p:cNvPr>
          <p:cNvSpPr>
            <a:spLocks noGrp="1"/>
          </p:cNvSpPr>
          <p:nvPr>
            <p:ph type="title"/>
          </p:nvPr>
        </p:nvSpPr>
        <p:spPr>
          <a:xfrm>
            <a:off x="592015" y="458910"/>
            <a:ext cx="6070042" cy="736148"/>
          </a:xfrm>
        </p:spPr>
        <p:txBody>
          <a:bodyPr/>
          <a:lstStyle/>
          <a:p>
            <a:r>
              <a:rPr lang="en-US"/>
              <a:t>Travel Reimbursement</a:t>
            </a:r>
          </a:p>
        </p:txBody>
      </p:sp>
      <p:sp>
        <p:nvSpPr>
          <p:cNvPr id="3" name="Content Placeholder 2">
            <a:extLst>
              <a:ext uri="{FF2B5EF4-FFF2-40B4-BE49-F238E27FC236}">
                <a16:creationId xmlns:a16="http://schemas.microsoft.com/office/drawing/2014/main" id="{2AA4D2A6-2A54-4F33-93D2-2DE170DAE5D9}"/>
              </a:ext>
            </a:extLst>
          </p:cNvPr>
          <p:cNvSpPr>
            <a:spLocks noGrp="1"/>
          </p:cNvSpPr>
          <p:nvPr>
            <p:ph idx="1"/>
          </p:nvPr>
        </p:nvSpPr>
        <p:spPr>
          <a:xfrm>
            <a:off x="592015" y="1446211"/>
            <a:ext cx="6609508" cy="3965575"/>
          </a:xfrm>
        </p:spPr>
        <p:txBody>
          <a:bodyPr/>
          <a:lstStyle/>
          <a:p>
            <a:pPr marL="342900" indent="-342900" eaLnBrk="1" hangingPunct="1">
              <a:spcBef>
                <a:spcPct val="50000"/>
              </a:spcBef>
              <a:buSzPct val="85000"/>
              <a:buFont typeface="Arial" panose="020B0604020202020204" pitchFamily="34" charset="0"/>
              <a:buChar char="•"/>
            </a:pPr>
            <a:r>
              <a:rPr lang="en-US" altLang="en-US" dirty="0">
                <a:solidFill>
                  <a:schemeClr val="bg2">
                    <a:lumMod val="10000"/>
                  </a:schemeClr>
                </a:solidFill>
                <a:ea typeface="ＭＳ Ｐゴシック" panose="020B0600070205080204" pitchFamily="34" charset="-128"/>
              </a:rPr>
              <a:t>International shows or trade missions only – outside the US</a:t>
            </a:r>
          </a:p>
          <a:p>
            <a:pPr marL="342900" indent="-342900" eaLnBrk="1" hangingPunct="1">
              <a:spcBef>
                <a:spcPct val="50000"/>
              </a:spcBef>
              <a:buSzPct val="85000"/>
              <a:buFont typeface="Arial" panose="020B0604020202020204" pitchFamily="34" charset="0"/>
              <a:buChar char="•"/>
            </a:pPr>
            <a:r>
              <a:rPr lang="en-US" altLang="en-US" dirty="0">
                <a:solidFill>
                  <a:schemeClr val="bg2">
                    <a:lumMod val="10000"/>
                  </a:schemeClr>
                </a:solidFill>
                <a:ea typeface="ＭＳ Ｐゴシック" panose="020B0600070205080204" pitchFamily="34" charset="-128"/>
              </a:rPr>
              <a:t>Must </a:t>
            </a:r>
            <a:r>
              <a:rPr lang="en-US" altLang="en-US" u="sng" dirty="0">
                <a:solidFill>
                  <a:schemeClr val="bg2">
                    <a:lumMod val="10000"/>
                  </a:schemeClr>
                </a:solidFill>
                <a:ea typeface="ＭＳ Ｐゴシック" panose="020B0600070205080204" pitchFamily="34" charset="-128"/>
              </a:rPr>
              <a:t>exhibit</a:t>
            </a:r>
            <a:r>
              <a:rPr lang="en-US" altLang="en-US" dirty="0">
                <a:solidFill>
                  <a:schemeClr val="bg2">
                    <a:lumMod val="10000"/>
                  </a:schemeClr>
                </a:solidFill>
                <a:ea typeface="ＭＳ Ｐゴシック" panose="020B0600070205080204" pitchFamily="34" charset="-128"/>
              </a:rPr>
              <a:t> at the show</a:t>
            </a:r>
          </a:p>
          <a:p>
            <a:pPr marL="342900" indent="-342900" eaLnBrk="1" hangingPunct="1">
              <a:spcBef>
                <a:spcPct val="50000"/>
              </a:spcBef>
              <a:buSzPct val="85000"/>
              <a:buFont typeface="Arial" panose="020B0604020202020204" pitchFamily="34" charset="0"/>
              <a:buChar char="•"/>
            </a:pPr>
            <a:r>
              <a:rPr lang="en-US" altLang="en-US" dirty="0">
                <a:solidFill>
                  <a:schemeClr val="bg2">
                    <a:lumMod val="10000"/>
                  </a:schemeClr>
                </a:solidFill>
                <a:ea typeface="ＭＳ Ｐゴシック" panose="020B0600070205080204" pitchFamily="34" charset="-128"/>
              </a:rPr>
              <a:t>Up to 2 travelers</a:t>
            </a:r>
          </a:p>
          <a:p>
            <a:pPr marL="342900" indent="-342900" eaLnBrk="1" hangingPunct="1">
              <a:spcBef>
                <a:spcPct val="50000"/>
              </a:spcBef>
              <a:buSzPct val="85000"/>
              <a:buFont typeface="Arial" panose="020B0604020202020204" pitchFamily="34" charset="0"/>
              <a:buChar char="•"/>
            </a:pPr>
            <a:r>
              <a:rPr lang="en-US" altLang="en-US" dirty="0">
                <a:solidFill>
                  <a:schemeClr val="bg2">
                    <a:lumMod val="10000"/>
                  </a:schemeClr>
                </a:solidFill>
                <a:ea typeface="ＭＳ Ｐゴシック" panose="020B0600070205080204" pitchFamily="34" charset="-128"/>
              </a:rPr>
              <a:t>Round-trip coach airfare on </a:t>
            </a:r>
            <a:br>
              <a:rPr lang="en-US" altLang="en-US" dirty="0">
                <a:solidFill>
                  <a:schemeClr val="bg2">
                    <a:lumMod val="10000"/>
                  </a:schemeClr>
                </a:solidFill>
                <a:ea typeface="ＭＳ Ｐゴシック" panose="020B0600070205080204" pitchFamily="34" charset="-128"/>
              </a:rPr>
            </a:br>
            <a:r>
              <a:rPr lang="en-US" altLang="en-US" u="sng" dirty="0">
                <a:solidFill>
                  <a:schemeClr val="bg2">
                    <a:lumMod val="10000"/>
                  </a:schemeClr>
                </a:solidFill>
                <a:ea typeface="ＭＳ Ｐゴシック" panose="020B0600070205080204" pitchFamily="34" charset="-128"/>
              </a:rPr>
              <a:t>US or EU carrier</a:t>
            </a:r>
            <a:endParaRPr lang="en-US" altLang="en-US" dirty="0">
              <a:solidFill>
                <a:schemeClr val="bg2">
                  <a:lumMod val="10000"/>
                </a:schemeClr>
              </a:solidFill>
              <a:ea typeface="ＭＳ Ｐゴシック" panose="020B0600070205080204" pitchFamily="34" charset="-128"/>
            </a:endParaRPr>
          </a:p>
          <a:p>
            <a:pPr marL="342900" indent="-342900" eaLnBrk="1" hangingPunct="1">
              <a:spcBef>
                <a:spcPct val="50000"/>
              </a:spcBef>
              <a:buSzPct val="85000"/>
              <a:buFont typeface="Arial" panose="020B0604020202020204" pitchFamily="34" charset="0"/>
              <a:buChar char="•"/>
            </a:pPr>
            <a:r>
              <a:rPr lang="en-US" altLang="en-US" dirty="0">
                <a:solidFill>
                  <a:schemeClr val="bg2">
                    <a:lumMod val="10000"/>
                  </a:schemeClr>
                </a:solidFill>
                <a:ea typeface="ＭＳ Ｐゴシック" panose="020B0600070205080204" pitchFamily="34" charset="-128"/>
              </a:rPr>
              <a:t>Federal per diem rate for hotel and meals </a:t>
            </a:r>
          </a:p>
          <a:p>
            <a:endParaRPr lang="en-US" dirty="0"/>
          </a:p>
        </p:txBody>
      </p:sp>
      <p:pic>
        <p:nvPicPr>
          <p:cNvPr id="4" name="Picture 3" descr="A large airplane flying in the sky">
            <a:extLst>
              <a:ext uri="{FF2B5EF4-FFF2-40B4-BE49-F238E27FC236}">
                <a16:creationId xmlns:a16="http://schemas.microsoft.com/office/drawing/2014/main" id="{33F54F1D-2B20-BCDA-58FF-FAE9769395BA}"/>
              </a:ext>
            </a:extLst>
          </p:cNvPr>
          <p:cNvPicPr>
            <a:picLocks noChangeAspect="1"/>
          </p:cNvPicPr>
          <p:nvPr/>
        </p:nvPicPr>
        <p:blipFill>
          <a:blip r:embed="rId2"/>
          <a:stretch>
            <a:fillRect/>
          </a:stretch>
        </p:blipFill>
        <p:spPr>
          <a:xfrm>
            <a:off x="7201523" y="1313744"/>
            <a:ext cx="4230511" cy="423051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719700A0-A5F8-4C40-9339-1424319F1974}"/>
              </a:ext>
            </a:extLst>
          </p:cNvPr>
          <p:cNvPicPr>
            <a:picLocks noChangeAspect="1"/>
          </p:cNvPicPr>
          <p:nvPr/>
        </p:nvPicPr>
        <p:blipFill>
          <a:blip r:embed="rId3"/>
          <a:stretch>
            <a:fillRect/>
          </a:stretch>
        </p:blipFill>
        <p:spPr>
          <a:xfrm>
            <a:off x="10324291" y="96731"/>
            <a:ext cx="1683100" cy="1632481"/>
          </a:xfrm>
          <a:prstGeom prst="rect">
            <a:avLst/>
          </a:prstGeom>
        </p:spPr>
      </p:pic>
      <p:sp>
        <p:nvSpPr>
          <p:cNvPr id="6" name="Footer Placeholder 5">
            <a:extLst>
              <a:ext uri="{FF2B5EF4-FFF2-40B4-BE49-F238E27FC236}">
                <a16:creationId xmlns:a16="http://schemas.microsoft.com/office/drawing/2014/main" id="{0FFA372E-C1AE-B699-804F-F8A7648B06D8}"/>
              </a:ext>
            </a:extLst>
          </p:cNvPr>
          <p:cNvSpPr>
            <a:spLocks noGrp="1"/>
          </p:cNvSpPr>
          <p:nvPr>
            <p:ph type="ftr" sz="quarter" idx="11"/>
          </p:nvPr>
        </p:nvSpPr>
        <p:spPr/>
        <p:txBody>
          <a:bodyPr/>
          <a:lstStyle/>
          <a:p>
            <a:r>
              <a:rPr lang="en-US"/>
              <a:t>WCMA Export Expansion Workshop</a:t>
            </a:r>
          </a:p>
        </p:txBody>
      </p:sp>
    </p:spTree>
    <p:extLst>
      <p:ext uri="{BB962C8B-B14F-4D97-AF65-F5344CB8AC3E}">
        <p14:creationId xmlns:p14="http://schemas.microsoft.com/office/powerpoint/2010/main" val="1199966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27F121-8379-5B47-9A35-0392207FB0FD}"/>
              </a:ext>
            </a:extLst>
          </p:cNvPr>
          <p:cNvSpPr>
            <a:spLocks noGrp="1"/>
          </p:cNvSpPr>
          <p:nvPr>
            <p:ph type="body" idx="14"/>
          </p:nvPr>
        </p:nvSpPr>
        <p:spPr>
          <a:xfrm>
            <a:off x="505547" y="510281"/>
            <a:ext cx="9386598" cy="656782"/>
          </a:xfrm>
        </p:spPr>
        <p:txBody>
          <a:bodyPr>
            <a:noAutofit/>
          </a:bodyPr>
          <a:lstStyle/>
          <a:p>
            <a:r>
              <a:rPr lang="en-US" sz="4400" dirty="0">
                <a:solidFill>
                  <a:srgbClr val="B3221B"/>
                </a:solidFill>
                <a:ea typeface="+mj-ea"/>
                <a:cs typeface="+mj-cs"/>
              </a:rPr>
              <a:t>International Website Development</a:t>
            </a:r>
          </a:p>
        </p:txBody>
      </p:sp>
      <p:pic>
        <p:nvPicPr>
          <p:cNvPr id="5" name="Picture 4" descr="Website&#10;&#10;Description automatically generated">
            <a:extLst>
              <a:ext uri="{FF2B5EF4-FFF2-40B4-BE49-F238E27FC236}">
                <a16:creationId xmlns:a16="http://schemas.microsoft.com/office/drawing/2014/main" id="{FA0876D8-146D-D846-94B0-76FEAD802980}"/>
              </a:ext>
            </a:extLst>
          </p:cNvPr>
          <p:cNvPicPr>
            <a:picLocks noChangeAspect="1"/>
          </p:cNvPicPr>
          <p:nvPr/>
        </p:nvPicPr>
        <p:blipFill>
          <a:blip r:embed="rId3"/>
          <a:stretch>
            <a:fillRect/>
          </a:stretch>
        </p:blipFill>
        <p:spPr>
          <a:xfrm>
            <a:off x="632539" y="1448931"/>
            <a:ext cx="5213132" cy="3003830"/>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5B4783A6-CF99-D14F-8E92-48B04BE1ED86}"/>
              </a:ext>
            </a:extLst>
          </p:cNvPr>
          <p:cNvPicPr>
            <a:picLocks noChangeAspect="1"/>
          </p:cNvPicPr>
          <p:nvPr/>
        </p:nvPicPr>
        <p:blipFill rotWithShape="1">
          <a:blip r:embed="rId4"/>
          <a:srcRect t="12291"/>
          <a:stretch/>
        </p:blipFill>
        <p:spPr>
          <a:xfrm>
            <a:off x="6209086" y="2792776"/>
            <a:ext cx="5350375" cy="2816262"/>
          </a:xfrm>
          <a:prstGeom prst="rect">
            <a:avLst/>
          </a:prstGeom>
        </p:spPr>
      </p:pic>
      <p:sp>
        <p:nvSpPr>
          <p:cNvPr id="2" name="TextBox 1">
            <a:extLst>
              <a:ext uri="{FF2B5EF4-FFF2-40B4-BE49-F238E27FC236}">
                <a16:creationId xmlns:a16="http://schemas.microsoft.com/office/drawing/2014/main" id="{C10E1218-6D3E-7742-B420-82AAC0FC6564}"/>
              </a:ext>
            </a:extLst>
          </p:cNvPr>
          <p:cNvSpPr txBox="1"/>
          <p:nvPr/>
        </p:nvSpPr>
        <p:spPr>
          <a:xfrm>
            <a:off x="1922952" y="4573154"/>
            <a:ext cx="2632305" cy="369332"/>
          </a:xfrm>
          <a:prstGeom prst="rect">
            <a:avLst/>
          </a:prstGeom>
          <a:noFill/>
        </p:spPr>
        <p:txBody>
          <a:bodyPr wrap="square" rtlCol="0">
            <a:spAutoFit/>
          </a:bodyPr>
          <a:lstStyle/>
          <a:p>
            <a:r>
              <a:rPr lang="en-US">
                <a:solidFill>
                  <a:schemeClr val="bg2">
                    <a:lumMod val="10000"/>
                  </a:schemeClr>
                </a:solidFill>
              </a:rPr>
              <a:t>Website for South Korea</a:t>
            </a:r>
          </a:p>
        </p:txBody>
      </p:sp>
      <p:sp>
        <p:nvSpPr>
          <p:cNvPr id="8" name="TextBox 7">
            <a:extLst>
              <a:ext uri="{FF2B5EF4-FFF2-40B4-BE49-F238E27FC236}">
                <a16:creationId xmlns:a16="http://schemas.microsoft.com/office/drawing/2014/main" id="{3F2D2E30-A3E0-9249-B9F8-670EE490CF08}"/>
              </a:ext>
            </a:extLst>
          </p:cNvPr>
          <p:cNvSpPr txBox="1"/>
          <p:nvPr/>
        </p:nvSpPr>
        <p:spPr>
          <a:xfrm>
            <a:off x="7459580" y="2056972"/>
            <a:ext cx="3083818" cy="369332"/>
          </a:xfrm>
          <a:prstGeom prst="rect">
            <a:avLst/>
          </a:prstGeom>
          <a:noFill/>
        </p:spPr>
        <p:txBody>
          <a:bodyPr wrap="square" rtlCol="0">
            <a:spAutoFit/>
          </a:bodyPr>
          <a:lstStyle/>
          <a:p>
            <a:r>
              <a:rPr lang="en-US">
                <a:solidFill>
                  <a:schemeClr val="bg2">
                    <a:lumMod val="10000"/>
                  </a:schemeClr>
                </a:solidFill>
              </a:rPr>
              <a:t>Web Banners for Hong Kong</a:t>
            </a:r>
          </a:p>
        </p:txBody>
      </p:sp>
      <p:sp>
        <p:nvSpPr>
          <p:cNvPr id="4" name="Footer Placeholder 3">
            <a:extLst>
              <a:ext uri="{FF2B5EF4-FFF2-40B4-BE49-F238E27FC236}">
                <a16:creationId xmlns:a16="http://schemas.microsoft.com/office/drawing/2014/main" id="{4582F630-510B-6E96-7790-5252A0301A59}"/>
              </a:ext>
            </a:extLst>
          </p:cNvPr>
          <p:cNvSpPr>
            <a:spLocks noGrp="1"/>
          </p:cNvSpPr>
          <p:nvPr>
            <p:ph type="ftr" sz="quarter" idx="3"/>
          </p:nvPr>
        </p:nvSpPr>
        <p:spPr/>
        <p:txBody>
          <a:bodyPr/>
          <a:lstStyle/>
          <a:p>
            <a:r>
              <a:rPr lang="en-US"/>
              <a:t>WCMA Export Expansion Workshop</a:t>
            </a:r>
            <a:endParaRPr lang="en-US" dirty="0"/>
          </a:p>
        </p:txBody>
      </p:sp>
    </p:spTree>
    <p:extLst>
      <p:ext uri="{BB962C8B-B14F-4D97-AF65-F5344CB8AC3E}">
        <p14:creationId xmlns:p14="http://schemas.microsoft.com/office/powerpoint/2010/main" val="3116244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6E2EFE-23A2-E246-823F-05D2C26A7B69}"/>
              </a:ext>
            </a:extLst>
          </p:cNvPr>
          <p:cNvSpPr>
            <a:spLocks noGrp="1"/>
          </p:cNvSpPr>
          <p:nvPr>
            <p:ph type="title"/>
          </p:nvPr>
        </p:nvSpPr>
        <p:spPr>
          <a:xfrm>
            <a:off x="483731" y="458909"/>
            <a:ext cx="6477000" cy="607891"/>
          </a:xfrm>
        </p:spPr>
        <p:txBody>
          <a:bodyPr>
            <a:normAutofit fontScale="90000"/>
          </a:bodyPr>
          <a:lstStyle/>
          <a:p>
            <a:r>
              <a:rPr lang="en-US" sz="4900" dirty="0">
                <a:solidFill>
                  <a:srgbClr val="B3221B"/>
                </a:solidFill>
              </a:rPr>
              <a:t>Social</a:t>
            </a:r>
            <a:r>
              <a:rPr lang="en-US" sz="3600" dirty="0"/>
              <a:t> </a:t>
            </a:r>
            <a:r>
              <a:rPr lang="en-US" sz="4900" dirty="0">
                <a:solidFill>
                  <a:srgbClr val="B3221B"/>
                </a:solidFill>
              </a:rPr>
              <a:t>Media</a:t>
            </a:r>
          </a:p>
        </p:txBody>
      </p:sp>
      <p:sp>
        <p:nvSpPr>
          <p:cNvPr id="5" name="Text Placeholder 4">
            <a:extLst>
              <a:ext uri="{FF2B5EF4-FFF2-40B4-BE49-F238E27FC236}">
                <a16:creationId xmlns:a16="http://schemas.microsoft.com/office/drawing/2014/main" id="{8F113131-5151-5D4B-845B-F5131C2215F7}"/>
              </a:ext>
            </a:extLst>
          </p:cNvPr>
          <p:cNvSpPr>
            <a:spLocks noGrp="1"/>
          </p:cNvSpPr>
          <p:nvPr>
            <p:ph type="body" sz="quarter" idx="17"/>
          </p:nvPr>
        </p:nvSpPr>
        <p:spPr/>
        <p:txBody>
          <a:bodyPr/>
          <a:lstStyle/>
          <a:p>
            <a:pPr marL="0" indent="0" algn="ctr">
              <a:buNone/>
            </a:pPr>
            <a:r>
              <a:rPr lang="en-US" sz="2000" dirty="0">
                <a:solidFill>
                  <a:schemeClr val="bg2">
                    <a:lumMod val="10000"/>
                  </a:schemeClr>
                </a:solidFill>
              </a:rPr>
              <a:t>Web &amp; Social </a:t>
            </a:r>
          </a:p>
          <a:p>
            <a:pPr marL="0" indent="0" algn="ctr">
              <a:buNone/>
            </a:pPr>
            <a:r>
              <a:rPr lang="en-US" sz="2000" dirty="0">
                <a:solidFill>
                  <a:schemeClr val="bg2">
                    <a:lumMod val="10000"/>
                  </a:schemeClr>
                </a:solidFill>
              </a:rPr>
              <a:t>Eligible Costs Include:</a:t>
            </a:r>
          </a:p>
          <a:p>
            <a:pPr marL="0" indent="0">
              <a:buNone/>
            </a:pPr>
            <a:endParaRPr lang="en-US" sz="2000" dirty="0">
              <a:solidFill>
                <a:schemeClr val="bg2">
                  <a:lumMod val="10000"/>
                </a:schemeClr>
              </a:solidFill>
            </a:endParaRPr>
          </a:p>
          <a:p>
            <a:r>
              <a:rPr lang="en-US" sz="2000" dirty="0">
                <a:solidFill>
                  <a:schemeClr val="bg2">
                    <a:lumMod val="10000"/>
                  </a:schemeClr>
                </a:solidFill>
              </a:rPr>
              <a:t>SEO and other online advertisements</a:t>
            </a:r>
          </a:p>
          <a:p>
            <a:endParaRPr lang="en-US" sz="2000" dirty="0">
              <a:solidFill>
                <a:schemeClr val="bg2">
                  <a:lumMod val="10000"/>
                </a:schemeClr>
              </a:solidFill>
            </a:endParaRPr>
          </a:p>
          <a:p>
            <a:r>
              <a:rPr lang="en-US" sz="2000" dirty="0">
                <a:solidFill>
                  <a:schemeClr val="bg2">
                    <a:lumMod val="10000"/>
                  </a:schemeClr>
                </a:solidFill>
              </a:rPr>
              <a:t>Website Development, Updating, and Servicing</a:t>
            </a:r>
          </a:p>
          <a:p>
            <a:endParaRPr lang="en-US" sz="2000" dirty="0">
              <a:solidFill>
                <a:schemeClr val="bg2">
                  <a:lumMod val="10000"/>
                </a:schemeClr>
              </a:solidFill>
            </a:endParaRPr>
          </a:p>
          <a:p>
            <a:r>
              <a:rPr lang="en-US" sz="2000" dirty="0">
                <a:solidFill>
                  <a:schemeClr val="bg2">
                    <a:lumMod val="10000"/>
                  </a:schemeClr>
                </a:solidFill>
              </a:rPr>
              <a:t>Social Media Management</a:t>
            </a:r>
          </a:p>
          <a:p>
            <a:endParaRPr lang="en-US" sz="2000" dirty="0">
              <a:solidFill>
                <a:schemeClr val="bg2">
                  <a:lumMod val="10000"/>
                </a:schemeClr>
              </a:solidFill>
            </a:endParaRPr>
          </a:p>
          <a:p>
            <a:r>
              <a:rPr lang="en-US" sz="2000" dirty="0">
                <a:solidFill>
                  <a:schemeClr val="bg2">
                    <a:lumMod val="10000"/>
                  </a:schemeClr>
                </a:solidFill>
              </a:rPr>
              <a:t>Content Development</a:t>
            </a:r>
          </a:p>
          <a:p>
            <a:endParaRPr lang="en-US" dirty="0"/>
          </a:p>
        </p:txBody>
      </p:sp>
      <p:pic>
        <p:nvPicPr>
          <p:cNvPr id="12" name="Picture 11" descr="A picture containing text, items, cluttered&#10;&#10;Description automatically generated">
            <a:extLst>
              <a:ext uri="{FF2B5EF4-FFF2-40B4-BE49-F238E27FC236}">
                <a16:creationId xmlns:a16="http://schemas.microsoft.com/office/drawing/2014/main" id="{50885B06-4363-E14E-AEAB-3A574F59A822}"/>
              </a:ext>
            </a:extLst>
          </p:cNvPr>
          <p:cNvPicPr>
            <a:picLocks noChangeAspect="1"/>
          </p:cNvPicPr>
          <p:nvPr/>
        </p:nvPicPr>
        <p:blipFill>
          <a:blip r:embed="rId3"/>
          <a:stretch>
            <a:fillRect/>
          </a:stretch>
        </p:blipFill>
        <p:spPr>
          <a:xfrm>
            <a:off x="850542" y="1472366"/>
            <a:ext cx="6110189" cy="3913267"/>
          </a:xfrm>
          <a:prstGeom prst="rect">
            <a:avLst/>
          </a:prstGeom>
        </p:spPr>
      </p:pic>
      <p:sp>
        <p:nvSpPr>
          <p:cNvPr id="4" name="Footer Placeholder 3">
            <a:extLst>
              <a:ext uri="{FF2B5EF4-FFF2-40B4-BE49-F238E27FC236}">
                <a16:creationId xmlns:a16="http://schemas.microsoft.com/office/drawing/2014/main" id="{3BFA4B39-D82B-5D14-3C64-F7E46B4FA312}"/>
              </a:ext>
            </a:extLst>
          </p:cNvPr>
          <p:cNvSpPr>
            <a:spLocks noGrp="1"/>
          </p:cNvSpPr>
          <p:nvPr>
            <p:ph type="ftr" sz="quarter" idx="3"/>
          </p:nvPr>
        </p:nvSpPr>
        <p:spPr>
          <a:xfrm>
            <a:off x="2859241" y="5859241"/>
            <a:ext cx="3781257" cy="413005"/>
          </a:xfrm>
        </p:spPr>
        <p:txBody>
          <a:bodyPr/>
          <a:lstStyle/>
          <a:p>
            <a:r>
              <a:rPr lang="en-US"/>
              <a:t>WCMA Export Expansion Workshop</a:t>
            </a:r>
            <a:endParaRPr lang="en-US" dirty="0"/>
          </a:p>
        </p:txBody>
      </p:sp>
    </p:spTree>
    <p:extLst>
      <p:ext uri="{BB962C8B-B14F-4D97-AF65-F5344CB8AC3E}">
        <p14:creationId xmlns:p14="http://schemas.microsoft.com/office/powerpoint/2010/main" val="167757666"/>
      </p:ext>
    </p:extLst>
  </p:cSld>
  <p:clrMapOvr>
    <a:masterClrMapping/>
  </p:clrMapOvr>
</p:sld>
</file>

<file path=ppt/theme/theme1.xml><?xml version="1.0" encoding="utf-8"?>
<a:theme xmlns:a="http://schemas.openxmlformats.org/drawingml/2006/main" name="Office Theme">
  <a:themeElements>
    <a:clrScheme name="Food Export">
      <a:dk1>
        <a:srgbClr val="336195"/>
      </a:dk1>
      <a:lt1>
        <a:srgbClr val="FFFFFF"/>
      </a:lt1>
      <a:dk2>
        <a:srgbClr val="19385F"/>
      </a:dk2>
      <a:lt2>
        <a:srgbClr val="E7E6E6"/>
      </a:lt2>
      <a:accent1>
        <a:srgbClr val="B3221B"/>
      </a:accent1>
      <a:accent2>
        <a:srgbClr val="F68922"/>
      </a:accent2>
      <a:accent3>
        <a:srgbClr val="FFDD00"/>
      </a:accent3>
      <a:accent4>
        <a:srgbClr val="595959"/>
      </a:accent4>
      <a:accent5>
        <a:srgbClr val="2F99CC"/>
      </a:accent5>
      <a:accent6>
        <a:srgbClr val="70AD47"/>
      </a:accent6>
      <a:hlink>
        <a:srgbClr val="B3221B"/>
      </a:hlink>
      <a:folHlink>
        <a:srgbClr val="652C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2958766F7C3845B889F5AA2A69C65C" ma:contentTypeVersion="2" ma:contentTypeDescription="Create a new document." ma:contentTypeScope="" ma:versionID="00492ab643cdc7ddbd50861c288cdb9c">
  <xsd:schema xmlns:xsd="http://www.w3.org/2001/XMLSchema" xmlns:xs="http://www.w3.org/2001/XMLSchema" xmlns:p="http://schemas.microsoft.com/office/2006/metadata/properties" xmlns:ns2="3d7aaf5c-69d0-4cee-b89e-48073688994e" targetNamespace="http://schemas.microsoft.com/office/2006/metadata/properties" ma:root="true" ma:fieldsID="dd50019293f512ebda841019eb1a2259" ns2:_="">
    <xsd:import namespace="3d7aaf5c-69d0-4cee-b89e-48073688994e"/>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7aaf5c-69d0-4cee-b89e-4807368899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A2D858C-7F8C-4E48-A8B7-A1A197F47273}"/>
</file>

<file path=customXml/itemProps2.xml><?xml version="1.0" encoding="utf-8"?>
<ds:datastoreItem xmlns:ds="http://schemas.openxmlformats.org/officeDocument/2006/customXml" ds:itemID="{2591FC28-AB59-4547-9C9F-FD67D813BC7C}">
  <ds:schemaRefs>
    <ds:schemaRef ds:uri="http://schemas.microsoft.com/sharepoint/v3/contenttype/forms"/>
  </ds:schemaRefs>
</ds:datastoreItem>
</file>

<file path=customXml/itemProps3.xml><?xml version="1.0" encoding="utf-8"?>
<ds:datastoreItem xmlns:ds="http://schemas.openxmlformats.org/officeDocument/2006/customXml" ds:itemID="{679AAA34-9177-4036-9BCB-2504CBF986DF}">
  <ds:schemaRefs>
    <ds:schemaRef ds:uri="http://www.w3.org/XML/1998/namespace"/>
    <ds:schemaRef ds:uri="http://purl.org/dc/elements/1.1/"/>
    <ds:schemaRef ds:uri="http://schemas.microsoft.com/office/2006/metadata/properties"/>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2917b1d3-2f64-4b0f-aebd-58316fc31f56"/>
    <ds:schemaRef ds:uri="f95ee255-b93b-4b5b-8894-49ddf4ab1c22"/>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8436</TotalTime>
  <Words>754</Words>
  <Application>Microsoft Office PowerPoint</Application>
  <PresentationFormat>Widescreen</PresentationFormat>
  <Paragraphs>152</Paragraphs>
  <Slides>18</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Georgia</vt:lpstr>
      <vt:lpstr>Tw Cen MT</vt:lpstr>
      <vt:lpstr>Office Theme</vt:lpstr>
      <vt:lpstr>PowerPoint Presentation</vt:lpstr>
      <vt:lpstr>Market Promotion</vt:lpstr>
      <vt:lpstr>Branded Program – Details</vt:lpstr>
      <vt:lpstr>PowerPoint Presentation</vt:lpstr>
      <vt:lpstr>Eligible Activities</vt:lpstr>
      <vt:lpstr>PowerPoint Presentation</vt:lpstr>
      <vt:lpstr>Travel Reimbursement</vt:lpstr>
      <vt:lpstr>PowerPoint Presentation</vt:lpstr>
      <vt:lpstr>Social Media</vt:lpstr>
      <vt:lpstr>Instagram Influencer Post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Rebekah Sweeney</cp:lastModifiedBy>
  <cp:revision>40</cp:revision>
  <dcterms:created xsi:type="dcterms:W3CDTF">2020-11-24T15:27:27Z</dcterms:created>
  <dcterms:modified xsi:type="dcterms:W3CDTF">2022-11-07T20:36:31Z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0x0101007B2958766F7C3845B889F5AA2A69C65C</vt:lpwstr>
  </property>
</Properties>
</file>