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1263" r:id="rId2"/>
    <p:sldId id="1416" r:id="rId3"/>
    <p:sldId id="1333" r:id="rId4"/>
    <p:sldId id="1389" r:id="rId5"/>
    <p:sldId id="332" r:id="rId6"/>
    <p:sldId id="1407" r:id="rId7"/>
    <p:sldId id="1319" r:id="rId8"/>
    <p:sldId id="33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A46871-D564-4B5D-8239-FE83DC1080E3}">
          <p14:sldIdLst>
            <p14:sldId id="1263"/>
            <p14:sldId id="1416"/>
            <p14:sldId id="1333"/>
            <p14:sldId id="1389"/>
            <p14:sldId id="332"/>
            <p14:sldId id="1407"/>
            <p14:sldId id="1319"/>
          </p14:sldIdLst>
        </p14:section>
        <p14:section name="Untitled Section" id="{066888B1-AA50-40A4-AA62-85D43AF82F94}">
          <p14:sldIdLst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 Grassman" initials="VG" lastIdx="1" clrIdx="0">
    <p:extLst>
      <p:ext uri="{19B8F6BF-5375-455C-9EA6-DF929625EA0E}">
        <p15:presenceInfo xmlns:p15="http://schemas.microsoft.com/office/powerpoint/2012/main" userId="Vic Grassman" providerId="None"/>
      </p:ext>
    </p:extLst>
  </p:cmAuthor>
  <p:cmAuthor id="2" name="Emily Slatter" initials="ES" lastIdx="1" clrIdx="1">
    <p:extLst>
      <p:ext uri="{19B8F6BF-5375-455C-9EA6-DF929625EA0E}">
        <p15:presenceInfo xmlns:p15="http://schemas.microsoft.com/office/powerpoint/2012/main" userId="Emily Sla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3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595" autoAdjust="0"/>
  </p:normalViewPr>
  <p:slideViewPr>
    <p:cSldViewPr snapToGrid="0" snapToObjects="1">
      <p:cViewPr varScale="1">
        <p:scale>
          <a:sx n="108" d="100"/>
          <a:sy n="108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8790C-BCA8-4774-82AF-F5465C0DC49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DBA9DE-5CBB-402D-860F-CDE587895D5F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Grant applicants must:</a:t>
          </a:r>
        </a:p>
      </dgm:t>
    </dgm:pt>
    <dgm:pt modelId="{06F1381B-B161-4D51-BC5A-01ABE8962E78}" type="parTrans" cxnId="{D2CA0EC1-B223-4E1C-87CE-F58D5CD42ED6}">
      <dgm:prSet/>
      <dgm:spPr/>
      <dgm:t>
        <a:bodyPr/>
        <a:lstStyle/>
        <a:p>
          <a:endParaRPr lang="en-US"/>
        </a:p>
      </dgm:t>
    </dgm:pt>
    <dgm:pt modelId="{7F3F0D86-CFEE-4D78-9E7C-BE9B562FA78E}" type="sibTrans" cxnId="{D2CA0EC1-B223-4E1C-87CE-F58D5CD42ED6}">
      <dgm:prSet/>
      <dgm:spPr/>
      <dgm:t>
        <a:bodyPr/>
        <a:lstStyle/>
        <a:p>
          <a:endParaRPr lang="en-US"/>
        </a:p>
      </dgm:t>
    </dgm:pt>
    <dgm:pt modelId="{B37819D9-860B-43CC-BFAF-372CD433C620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Operate or endeavor to operate a dairy farm or dairy manufacturing or processing facility in one of the 11 states</a:t>
          </a:r>
          <a:r>
            <a:rPr lang="en-US" b="1" dirty="0"/>
            <a:t>.</a:t>
          </a:r>
          <a:endParaRPr lang="en-US" dirty="0"/>
        </a:p>
      </dgm:t>
    </dgm:pt>
    <dgm:pt modelId="{6450343E-92CE-4CCB-BD96-41FB1C439B99}" type="parTrans" cxnId="{4997557D-4A15-405C-A596-76DD0A169F38}">
      <dgm:prSet/>
      <dgm:spPr/>
      <dgm:t>
        <a:bodyPr/>
        <a:lstStyle/>
        <a:p>
          <a:endParaRPr lang="en-US"/>
        </a:p>
      </dgm:t>
    </dgm:pt>
    <dgm:pt modelId="{C05756C7-AFC1-46E6-B123-88EDE1D340FB}" type="sibTrans" cxnId="{4997557D-4A15-405C-A596-76DD0A169F38}">
      <dgm:prSet/>
      <dgm:spPr/>
      <dgm:t>
        <a:bodyPr/>
        <a:lstStyle/>
        <a:p>
          <a:endParaRPr lang="en-US"/>
        </a:p>
      </dgm:t>
    </dgm:pt>
    <dgm:pt modelId="{792B4F53-ADFC-4735-9A41-F103096DF7D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Use the grant funds to support a </a:t>
          </a:r>
          <a:r>
            <a:rPr lang="en-US" b="1" dirty="0"/>
            <a:t>business location in one of these states</a:t>
          </a:r>
          <a:r>
            <a:rPr lang="en-US" dirty="0"/>
            <a:t>.</a:t>
          </a:r>
        </a:p>
      </dgm:t>
    </dgm:pt>
    <dgm:pt modelId="{7615A7EA-0A21-4627-84B5-15AA3C2391AA}" type="parTrans" cxnId="{D4D82908-6EFF-4D1E-90E0-19A012120BC9}">
      <dgm:prSet/>
      <dgm:spPr/>
      <dgm:t>
        <a:bodyPr/>
        <a:lstStyle/>
        <a:p>
          <a:endParaRPr lang="en-US"/>
        </a:p>
      </dgm:t>
    </dgm:pt>
    <dgm:pt modelId="{933E709F-B9BD-48F4-B67A-D7752946CE08}" type="sibTrans" cxnId="{D4D82908-6EFF-4D1E-90E0-19A012120BC9}">
      <dgm:prSet/>
      <dgm:spPr/>
      <dgm:t>
        <a:bodyPr/>
        <a:lstStyle/>
        <a:p>
          <a:endParaRPr lang="en-US"/>
        </a:p>
      </dgm:t>
    </dgm:pt>
    <dgm:pt modelId="{0942004F-9C84-4E7C-AA20-2282E102665E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Use the grant funds for a </a:t>
          </a:r>
          <a:r>
            <a:rPr lang="en-US" b="1" i="1" dirty="0"/>
            <a:t>dairy-related purpose. </a:t>
          </a:r>
          <a:r>
            <a:rPr lang="en-US" dirty="0"/>
            <a:t>For example, a dairy farmer who wants to expand into the beef business would not be eligible for this grant program.</a:t>
          </a:r>
        </a:p>
      </dgm:t>
    </dgm:pt>
    <dgm:pt modelId="{41E5822F-B69F-442C-8AF4-577A4051273F}" type="parTrans" cxnId="{960BDA3E-E414-4387-B9AC-61C0D4FD998F}">
      <dgm:prSet/>
      <dgm:spPr/>
      <dgm:t>
        <a:bodyPr/>
        <a:lstStyle/>
        <a:p>
          <a:endParaRPr lang="en-US"/>
        </a:p>
      </dgm:t>
    </dgm:pt>
    <dgm:pt modelId="{03E7A931-48DD-42B3-A543-C25128276206}" type="sibTrans" cxnId="{960BDA3E-E414-4387-B9AC-61C0D4FD998F}">
      <dgm:prSet/>
      <dgm:spPr/>
      <dgm:t>
        <a:bodyPr/>
        <a:lstStyle/>
        <a:p>
          <a:endParaRPr lang="en-US"/>
        </a:p>
      </dgm:t>
    </dgm:pt>
    <dgm:pt modelId="{36322EDE-EE9E-465B-837D-24C72BB23F82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All applications must meet one of the DBIA goals:</a:t>
          </a:r>
        </a:p>
      </dgm:t>
    </dgm:pt>
    <dgm:pt modelId="{AD7C55D4-EE86-4817-AED6-5B2A3852F74D}" type="parTrans" cxnId="{5EC29B20-DDCE-40CA-91B4-992240064EA5}">
      <dgm:prSet/>
      <dgm:spPr/>
      <dgm:t>
        <a:bodyPr/>
        <a:lstStyle/>
        <a:p>
          <a:endParaRPr lang="en-US"/>
        </a:p>
      </dgm:t>
    </dgm:pt>
    <dgm:pt modelId="{C56A0C03-A090-43C2-B8D2-590760EEB315}" type="sibTrans" cxnId="{5EC29B20-DDCE-40CA-91B4-992240064EA5}">
      <dgm:prSet/>
      <dgm:spPr/>
      <dgm:t>
        <a:bodyPr/>
        <a:lstStyle/>
        <a:p>
          <a:endParaRPr lang="en-US"/>
        </a:p>
      </dgm:t>
    </dgm:pt>
    <dgm:pt modelId="{7BA8BA5C-C592-4730-9D02-23D5F195A63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Dairy farm diversification through dairy product development, specialization packaging and/or marketing</a:t>
          </a:r>
        </a:p>
      </dgm:t>
    </dgm:pt>
    <dgm:pt modelId="{7BF8BECB-6ADF-4EE1-8066-9FBA796EA064}" type="parTrans" cxnId="{2AFD97B1-D2F0-4A36-AB48-B54D1D3EA423}">
      <dgm:prSet/>
      <dgm:spPr/>
      <dgm:t>
        <a:bodyPr/>
        <a:lstStyle/>
        <a:p>
          <a:endParaRPr lang="en-US"/>
        </a:p>
      </dgm:t>
    </dgm:pt>
    <dgm:pt modelId="{05A07FB9-3EA5-461C-9712-01DBB1C78CED}" type="sibTrans" cxnId="{2AFD97B1-D2F0-4A36-AB48-B54D1D3EA423}">
      <dgm:prSet/>
      <dgm:spPr/>
      <dgm:t>
        <a:bodyPr/>
        <a:lstStyle/>
        <a:p>
          <a:endParaRPr lang="en-US"/>
        </a:p>
      </dgm:t>
    </dgm:pt>
    <dgm:pt modelId="{0C93D3B2-4A38-45B0-B12D-08DF0A91B53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Creation of value-added products that contain a dairy ingredient</a:t>
          </a:r>
        </a:p>
      </dgm:t>
    </dgm:pt>
    <dgm:pt modelId="{4C1DD86C-024C-4E75-9BA4-C1AB8DF1EFAE}" type="parTrans" cxnId="{942556B2-068D-4612-A454-854CFAED05CC}">
      <dgm:prSet/>
      <dgm:spPr/>
      <dgm:t>
        <a:bodyPr/>
        <a:lstStyle/>
        <a:p>
          <a:endParaRPr lang="en-US"/>
        </a:p>
      </dgm:t>
    </dgm:pt>
    <dgm:pt modelId="{3A065848-37C8-40BF-BA52-FBA24BBF664D}" type="sibTrans" cxnId="{942556B2-068D-4612-A454-854CFAED05CC}">
      <dgm:prSet/>
      <dgm:spPr/>
      <dgm:t>
        <a:bodyPr/>
        <a:lstStyle/>
        <a:p>
          <a:endParaRPr lang="en-US"/>
        </a:p>
      </dgm:t>
    </dgm:pt>
    <dgm:pt modelId="{0C84263B-5191-495E-B7C2-8E4849CC7E4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0" i="0" dirty="0"/>
            <a:t>Enhancement of the value of a dairy commodity or by-product through product development or alternate use</a:t>
          </a:r>
          <a:endParaRPr lang="en-US" dirty="0"/>
        </a:p>
      </dgm:t>
    </dgm:pt>
    <dgm:pt modelId="{CCBC50AD-6118-4D56-B7A1-045AA623BB37}" type="parTrans" cxnId="{EBB44E4B-DEC7-4999-9A29-44047322F7BE}">
      <dgm:prSet/>
      <dgm:spPr/>
      <dgm:t>
        <a:bodyPr/>
        <a:lstStyle/>
        <a:p>
          <a:endParaRPr lang="en-US"/>
        </a:p>
      </dgm:t>
    </dgm:pt>
    <dgm:pt modelId="{F3CC94BE-04A3-4F94-96A1-36627A84B64A}" type="sibTrans" cxnId="{EBB44E4B-DEC7-4999-9A29-44047322F7BE}">
      <dgm:prSet/>
      <dgm:spPr/>
      <dgm:t>
        <a:bodyPr/>
        <a:lstStyle/>
        <a:p>
          <a:endParaRPr lang="en-US"/>
        </a:p>
      </dgm:t>
    </dgm:pt>
    <dgm:pt modelId="{4BB2C801-15C3-4F2A-81C0-1BD2238E2A8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Creation or expansion of a program for exporting dairy products</a:t>
          </a:r>
        </a:p>
      </dgm:t>
    </dgm:pt>
    <dgm:pt modelId="{0E502691-B972-474B-87BF-09DCB04C7F50}" type="parTrans" cxnId="{99BDFC66-4F33-40BE-AD85-001C6122D500}">
      <dgm:prSet/>
      <dgm:spPr/>
      <dgm:t>
        <a:bodyPr/>
        <a:lstStyle/>
        <a:p>
          <a:endParaRPr lang="en-US"/>
        </a:p>
      </dgm:t>
    </dgm:pt>
    <dgm:pt modelId="{0408F91F-A6D6-437F-9803-8DF2160B1DA8}" type="sibTrans" cxnId="{99BDFC66-4F33-40BE-AD85-001C6122D500}">
      <dgm:prSet/>
      <dgm:spPr/>
      <dgm:t>
        <a:bodyPr/>
        <a:lstStyle/>
        <a:p>
          <a:endParaRPr lang="en-US"/>
        </a:p>
      </dgm:t>
    </dgm:pt>
    <dgm:pt modelId="{91350AB0-A87B-4F00-91B5-5EAFF4226562}" type="pres">
      <dgm:prSet presAssocID="{21D8790C-BCA8-4774-82AF-F5465C0DC49B}" presName="Name0" presStyleCnt="0">
        <dgm:presLayoutVars>
          <dgm:dir/>
          <dgm:animLvl val="lvl"/>
          <dgm:resizeHandles val="exact"/>
        </dgm:presLayoutVars>
      </dgm:prSet>
      <dgm:spPr/>
    </dgm:pt>
    <dgm:pt modelId="{B9A5C0BE-8EE9-4959-8A71-4C3822D492E3}" type="pres">
      <dgm:prSet presAssocID="{03DBA9DE-5CBB-402D-860F-CDE587895D5F}" presName="composite" presStyleCnt="0"/>
      <dgm:spPr/>
    </dgm:pt>
    <dgm:pt modelId="{C0FAF6E0-51C8-46C1-810D-D64AF2ED26A8}" type="pres">
      <dgm:prSet presAssocID="{03DBA9DE-5CBB-402D-860F-CDE587895D5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4F4428F-15EB-437E-A27B-32E2F69826BF}" type="pres">
      <dgm:prSet presAssocID="{03DBA9DE-5CBB-402D-860F-CDE587895D5F}" presName="desTx" presStyleLbl="alignAccFollowNode1" presStyleIdx="0" presStyleCnt="2">
        <dgm:presLayoutVars>
          <dgm:bulletEnabled val="1"/>
        </dgm:presLayoutVars>
      </dgm:prSet>
      <dgm:spPr/>
    </dgm:pt>
    <dgm:pt modelId="{AB3D2146-5D78-4F59-A92A-D2A0E16295AC}" type="pres">
      <dgm:prSet presAssocID="{7F3F0D86-CFEE-4D78-9E7C-BE9B562FA78E}" presName="space" presStyleCnt="0"/>
      <dgm:spPr/>
    </dgm:pt>
    <dgm:pt modelId="{BD493326-7BC2-406D-9FFE-9633E5AA43CD}" type="pres">
      <dgm:prSet presAssocID="{36322EDE-EE9E-465B-837D-24C72BB23F82}" presName="composite" presStyleCnt="0"/>
      <dgm:spPr/>
    </dgm:pt>
    <dgm:pt modelId="{68611C21-D62A-4A12-95FB-701FC2DA8E4E}" type="pres">
      <dgm:prSet presAssocID="{36322EDE-EE9E-465B-837D-24C72BB23F8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32F1CD-E854-4547-B62A-CFEE77861C22}" type="pres">
      <dgm:prSet presAssocID="{36322EDE-EE9E-465B-837D-24C72BB23F8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4D82908-6EFF-4D1E-90E0-19A012120BC9}" srcId="{03DBA9DE-5CBB-402D-860F-CDE587895D5F}" destId="{792B4F53-ADFC-4735-9A41-F103096DF7D3}" srcOrd="1" destOrd="0" parTransId="{7615A7EA-0A21-4627-84B5-15AA3C2391AA}" sibTransId="{933E709F-B9BD-48F4-B67A-D7752946CE08}"/>
    <dgm:cxn modelId="{9BCA411A-78C6-45D4-B53D-434522A05FDA}" type="presOf" srcId="{03DBA9DE-5CBB-402D-860F-CDE587895D5F}" destId="{C0FAF6E0-51C8-46C1-810D-D64AF2ED26A8}" srcOrd="0" destOrd="0" presId="urn:microsoft.com/office/officeart/2005/8/layout/hList1"/>
    <dgm:cxn modelId="{0735B71D-4808-4E9F-AE19-E19196BC0CF4}" type="presOf" srcId="{21D8790C-BCA8-4774-82AF-F5465C0DC49B}" destId="{91350AB0-A87B-4F00-91B5-5EAFF4226562}" srcOrd="0" destOrd="0" presId="urn:microsoft.com/office/officeart/2005/8/layout/hList1"/>
    <dgm:cxn modelId="{5EC29B20-DDCE-40CA-91B4-992240064EA5}" srcId="{21D8790C-BCA8-4774-82AF-F5465C0DC49B}" destId="{36322EDE-EE9E-465B-837D-24C72BB23F82}" srcOrd="1" destOrd="0" parTransId="{AD7C55D4-EE86-4817-AED6-5B2A3852F74D}" sibTransId="{C56A0C03-A090-43C2-B8D2-590760EEB315}"/>
    <dgm:cxn modelId="{A2001E2E-B725-44DF-BC3A-6473F787F962}" type="presOf" srcId="{0C93D3B2-4A38-45B0-B12D-08DF0A91B531}" destId="{2B32F1CD-E854-4547-B62A-CFEE77861C22}" srcOrd="0" destOrd="1" presId="urn:microsoft.com/office/officeart/2005/8/layout/hList1"/>
    <dgm:cxn modelId="{241E4D2E-BCB8-4735-BA84-8CA60266D8A3}" type="presOf" srcId="{4BB2C801-15C3-4F2A-81C0-1BD2238E2A87}" destId="{2B32F1CD-E854-4547-B62A-CFEE77861C22}" srcOrd="0" destOrd="3" presId="urn:microsoft.com/office/officeart/2005/8/layout/hList1"/>
    <dgm:cxn modelId="{D1E45630-18AA-49EE-962D-779AF37D00EB}" type="presOf" srcId="{B37819D9-860B-43CC-BFAF-372CD433C620}" destId="{54F4428F-15EB-437E-A27B-32E2F69826BF}" srcOrd="0" destOrd="0" presId="urn:microsoft.com/office/officeart/2005/8/layout/hList1"/>
    <dgm:cxn modelId="{D82A1636-391C-481C-A3A0-3444419ED383}" type="presOf" srcId="{0C84263B-5191-495E-B7C2-8E4849CC7E45}" destId="{2B32F1CD-E854-4547-B62A-CFEE77861C22}" srcOrd="0" destOrd="2" presId="urn:microsoft.com/office/officeart/2005/8/layout/hList1"/>
    <dgm:cxn modelId="{960BDA3E-E414-4387-B9AC-61C0D4FD998F}" srcId="{03DBA9DE-5CBB-402D-860F-CDE587895D5F}" destId="{0942004F-9C84-4E7C-AA20-2282E102665E}" srcOrd="2" destOrd="0" parTransId="{41E5822F-B69F-442C-8AF4-577A4051273F}" sibTransId="{03E7A931-48DD-42B3-A543-C25128276206}"/>
    <dgm:cxn modelId="{99BDFC66-4F33-40BE-AD85-001C6122D500}" srcId="{36322EDE-EE9E-465B-837D-24C72BB23F82}" destId="{4BB2C801-15C3-4F2A-81C0-1BD2238E2A87}" srcOrd="3" destOrd="0" parTransId="{0E502691-B972-474B-87BF-09DCB04C7F50}" sibTransId="{0408F91F-A6D6-437F-9803-8DF2160B1DA8}"/>
    <dgm:cxn modelId="{EBB44E4B-DEC7-4999-9A29-44047322F7BE}" srcId="{36322EDE-EE9E-465B-837D-24C72BB23F82}" destId="{0C84263B-5191-495E-B7C2-8E4849CC7E45}" srcOrd="2" destOrd="0" parTransId="{CCBC50AD-6118-4D56-B7A1-045AA623BB37}" sibTransId="{F3CC94BE-04A3-4F94-96A1-36627A84B64A}"/>
    <dgm:cxn modelId="{ABABA34F-7C78-48CB-B8D8-F6FB87F62FCD}" type="presOf" srcId="{0942004F-9C84-4E7C-AA20-2282E102665E}" destId="{54F4428F-15EB-437E-A27B-32E2F69826BF}" srcOrd="0" destOrd="2" presId="urn:microsoft.com/office/officeart/2005/8/layout/hList1"/>
    <dgm:cxn modelId="{4997557D-4A15-405C-A596-76DD0A169F38}" srcId="{03DBA9DE-5CBB-402D-860F-CDE587895D5F}" destId="{B37819D9-860B-43CC-BFAF-372CD433C620}" srcOrd="0" destOrd="0" parTransId="{6450343E-92CE-4CCB-BD96-41FB1C439B99}" sibTransId="{C05756C7-AFC1-46E6-B123-88EDE1D340FB}"/>
    <dgm:cxn modelId="{FBF83F94-B2E4-4708-A777-9CE069D298EE}" type="presOf" srcId="{792B4F53-ADFC-4735-9A41-F103096DF7D3}" destId="{54F4428F-15EB-437E-A27B-32E2F69826BF}" srcOrd="0" destOrd="1" presId="urn:microsoft.com/office/officeart/2005/8/layout/hList1"/>
    <dgm:cxn modelId="{2AFD97B1-D2F0-4A36-AB48-B54D1D3EA423}" srcId="{36322EDE-EE9E-465B-837D-24C72BB23F82}" destId="{7BA8BA5C-C592-4730-9D02-23D5F195A633}" srcOrd="0" destOrd="0" parTransId="{7BF8BECB-6ADF-4EE1-8066-9FBA796EA064}" sibTransId="{05A07FB9-3EA5-461C-9712-01DBB1C78CED}"/>
    <dgm:cxn modelId="{942556B2-068D-4612-A454-854CFAED05CC}" srcId="{36322EDE-EE9E-465B-837D-24C72BB23F82}" destId="{0C93D3B2-4A38-45B0-B12D-08DF0A91B531}" srcOrd="1" destOrd="0" parTransId="{4C1DD86C-024C-4E75-9BA4-C1AB8DF1EFAE}" sibTransId="{3A065848-37C8-40BF-BA52-FBA24BBF664D}"/>
    <dgm:cxn modelId="{C3CBE4B9-7DE3-47E7-9FD5-6AB374AC6F54}" type="presOf" srcId="{7BA8BA5C-C592-4730-9D02-23D5F195A633}" destId="{2B32F1CD-E854-4547-B62A-CFEE77861C22}" srcOrd="0" destOrd="0" presId="urn:microsoft.com/office/officeart/2005/8/layout/hList1"/>
    <dgm:cxn modelId="{D2CA0EC1-B223-4E1C-87CE-F58D5CD42ED6}" srcId="{21D8790C-BCA8-4774-82AF-F5465C0DC49B}" destId="{03DBA9DE-5CBB-402D-860F-CDE587895D5F}" srcOrd="0" destOrd="0" parTransId="{06F1381B-B161-4D51-BC5A-01ABE8962E78}" sibTransId="{7F3F0D86-CFEE-4D78-9E7C-BE9B562FA78E}"/>
    <dgm:cxn modelId="{310E4CF5-67C3-4DF7-86F5-45BAE60562E7}" type="presOf" srcId="{36322EDE-EE9E-465B-837D-24C72BB23F82}" destId="{68611C21-D62A-4A12-95FB-701FC2DA8E4E}" srcOrd="0" destOrd="0" presId="urn:microsoft.com/office/officeart/2005/8/layout/hList1"/>
    <dgm:cxn modelId="{0F462146-ED57-4877-880D-2C1953AF706B}" type="presParOf" srcId="{91350AB0-A87B-4F00-91B5-5EAFF4226562}" destId="{B9A5C0BE-8EE9-4959-8A71-4C3822D492E3}" srcOrd="0" destOrd="0" presId="urn:microsoft.com/office/officeart/2005/8/layout/hList1"/>
    <dgm:cxn modelId="{51C0E6E6-FAF8-4F5B-AB51-C8D8B40131C1}" type="presParOf" srcId="{B9A5C0BE-8EE9-4959-8A71-4C3822D492E3}" destId="{C0FAF6E0-51C8-46C1-810D-D64AF2ED26A8}" srcOrd="0" destOrd="0" presId="urn:microsoft.com/office/officeart/2005/8/layout/hList1"/>
    <dgm:cxn modelId="{53A3470F-F0F0-468C-8CF8-332503936BE7}" type="presParOf" srcId="{B9A5C0BE-8EE9-4959-8A71-4C3822D492E3}" destId="{54F4428F-15EB-437E-A27B-32E2F69826BF}" srcOrd="1" destOrd="0" presId="urn:microsoft.com/office/officeart/2005/8/layout/hList1"/>
    <dgm:cxn modelId="{7D330913-A9B0-4B93-92CB-DEADC46A8358}" type="presParOf" srcId="{91350AB0-A87B-4F00-91B5-5EAFF4226562}" destId="{AB3D2146-5D78-4F59-A92A-D2A0E16295AC}" srcOrd="1" destOrd="0" presId="urn:microsoft.com/office/officeart/2005/8/layout/hList1"/>
    <dgm:cxn modelId="{BE608DDD-A097-4CED-A918-08A2B82F6CB4}" type="presParOf" srcId="{91350AB0-A87B-4F00-91B5-5EAFF4226562}" destId="{BD493326-7BC2-406D-9FFE-9633E5AA43CD}" srcOrd="2" destOrd="0" presId="urn:microsoft.com/office/officeart/2005/8/layout/hList1"/>
    <dgm:cxn modelId="{2FB74D1C-BB3C-4B70-A642-315DA0397357}" type="presParOf" srcId="{BD493326-7BC2-406D-9FFE-9633E5AA43CD}" destId="{68611C21-D62A-4A12-95FB-701FC2DA8E4E}" srcOrd="0" destOrd="0" presId="urn:microsoft.com/office/officeart/2005/8/layout/hList1"/>
    <dgm:cxn modelId="{CE92B61A-C1A2-41D7-BA1B-0E05BADE5AAD}" type="presParOf" srcId="{BD493326-7BC2-406D-9FFE-9633E5AA43CD}" destId="{2B32F1CD-E854-4547-B62A-CFEE77861C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AF6E0-51C8-46C1-810D-D64AF2ED26A8}">
      <dsp:nvSpPr>
        <dsp:cNvPr id="0" name=""/>
        <dsp:cNvSpPr/>
      </dsp:nvSpPr>
      <dsp:spPr>
        <a:xfrm>
          <a:off x="32" y="292318"/>
          <a:ext cx="3067813" cy="65128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Grant applicants must:</a:t>
          </a:r>
        </a:p>
      </dsp:txBody>
      <dsp:txXfrm>
        <a:off x="32" y="292318"/>
        <a:ext cx="3067813" cy="651285"/>
      </dsp:txXfrm>
    </dsp:sp>
    <dsp:sp modelId="{54F4428F-15EB-437E-A27B-32E2F69826BF}">
      <dsp:nvSpPr>
        <dsp:cNvPr id="0" name=""/>
        <dsp:cNvSpPr/>
      </dsp:nvSpPr>
      <dsp:spPr>
        <a:xfrm>
          <a:off x="32" y="943603"/>
          <a:ext cx="3067813" cy="415044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Operate or endeavor to operate a dairy farm or dairy manufacturing or processing facility in one of the 11 states</a:t>
          </a:r>
          <a:r>
            <a:rPr lang="en-US" sz="1800" b="1" kern="1200" dirty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 the grant funds to support a </a:t>
          </a:r>
          <a:r>
            <a:rPr lang="en-US" sz="1800" b="1" kern="1200" dirty="0"/>
            <a:t>business location in one of these states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 the grant funds for a </a:t>
          </a:r>
          <a:r>
            <a:rPr lang="en-US" sz="1800" b="1" i="1" kern="1200" dirty="0"/>
            <a:t>dairy-related purpose. </a:t>
          </a:r>
          <a:r>
            <a:rPr lang="en-US" sz="1800" kern="1200" dirty="0"/>
            <a:t>For example, a dairy farmer who wants to expand into the beef business would not be eligible for this grant program.</a:t>
          </a:r>
        </a:p>
      </dsp:txBody>
      <dsp:txXfrm>
        <a:off x="32" y="943603"/>
        <a:ext cx="3067813" cy="4150440"/>
      </dsp:txXfrm>
    </dsp:sp>
    <dsp:sp modelId="{68611C21-D62A-4A12-95FB-701FC2DA8E4E}">
      <dsp:nvSpPr>
        <dsp:cNvPr id="0" name=""/>
        <dsp:cNvSpPr/>
      </dsp:nvSpPr>
      <dsp:spPr>
        <a:xfrm>
          <a:off x="3497338" y="292318"/>
          <a:ext cx="3067813" cy="65128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applications must meet one of the DBIA goals:</a:t>
          </a:r>
        </a:p>
      </dsp:txBody>
      <dsp:txXfrm>
        <a:off x="3497338" y="292318"/>
        <a:ext cx="3067813" cy="651285"/>
      </dsp:txXfrm>
    </dsp:sp>
    <dsp:sp modelId="{2B32F1CD-E854-4547-B62A-CFEE77861C22}">
      <dsp:nvSpPr>
        <dsp:cNvPr id="0" name=""/>
        <dsp:cNvSpPr/>
      </dsp:nvSpPr>
      <dsp:spPr>
        <a:xfrm>
          <a:off x="3497338" y="943603"/>
          <a:ext cx="3067813" cy="41504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Dairy farm diversification through dairy product development, specialization packaging and/or marketing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Creation of value-added products that contain a dairy ingredient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Enhancement of the value of a dairy commodity or by-product through product development or alternate use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Creation or expansion of a program for exporting dairy products</a:t>
          </a:r>
        </a:p>
      </dsp:txBody>
      <dsp:txXfrm>
        <a:off x="3497338" y="943603"/>
        <a:ext cx="3067813" cy="415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A4EC3-E65F-B24A-BF93-C80B391B59C0}" type="datetimeFigureOut"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9F578-CB3F-434F-A4E6-3A3D24D2A0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F578-CB3F-434F-A4E6-3A3D24D2A0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3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F578-CB3F-434F-A4E6-3A3D24D2A0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AMS/USDA REGULATIONS:	A minimum of 50% of awarded funds must go toward direct grants.</a:t>
            </a:r>
          </a:p>
          <a:p>
            <a:endParaRPr lang="en-US" dirty="0"/>
          </a:p>
          <a:p>
            <a:r>
              <a:rPr lang="en-US" dirty="0"/>
              <a:t>DBIA Grant programs are set up to help: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As many Farmers &amp; Small/Medium Processors as possible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Effect as much change as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F578-CB3F-434F-A4E6-3A3D24D2A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F578-CB3F-434F-A4E6-3A3D24D2A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BE71B-BA55-8241-A45E-4660030AF5CC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F578-CB3F-434F-A4E6-3A3D24D2A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China, Japan, Singapore, S. Korea, Saudi Arabia, UAE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9F578-CB3F-434F-A4E6-3A3D24D2A0C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4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0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1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1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7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8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0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0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DB22A-96BA-184D-BBE5-E91899467441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DDD1-E7BE-5049-BCC5-DEED6D29A3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7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jp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eslatter@cdr.wi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Rectangle 2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52481-7E7B-4F24-94B9-D0D6B29F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n-US" sz="3700" b="1" dirty="0"/>
              <a:t>Dairy Business Innovation Initiative </a:t>
            </a:r>
            <a:endParaRPr lang="en-US" sz="3700" b="1" dirty="0">
              <a:highlight>
                <a:srgbClr val="FFFF00"/>
              </a:highlight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8DC87-A711-4432-B55D-50DA071C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451" y="2179217"/>
            <a:ext cx="5942216" cy="3632493"/>
          </a:xfrm>
        </p:spPr>
        <p:txBody>
          <a:bodyPr anchor="ctr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2018 Farm Bill authorized Senator Tammy </a:t>
            </a:r>
            <a:br>
              <a:rPr lang="en-US" sz="2000" dirty="0"/>
            </a:br>
            <a:r>
              <a:rPr lang="en-US" sz="2000" dirty="0"/>
              <a:t>Baldwin’s Dairy Business Innovation </a:t>
            </a:r>
            <a:br>
              <a:rPr lang="en-US" sz="2000" dirty="0"/>
            </a:br>
            <a:r>
              <a:rPr lang="en-US" sz="2000" dirty="0"/>
              <a:t>Initiatives</a:t>
            </a:r>
          </a:p>
          <a:p>
            <a:pPr marL="342900" indent="-342900">
              <a:defRPr/>
            </a:pPr>
            <a:r>
              <a:rPr lang="en-US" sz="2000" dirty="0"/>
              <a:t>Competitive application process led USDA to select CDR/WCMA, Tennessee, and </a:t>
            </a:r>
            <a:br>
              <a:rPr lang="en-US" sz="2000" dirty="0"/>
            </a:br>
            <a:r>
              <a:rPr lang="en-US" sz="2000" dirty="0"/>
              <a:t>Vermont to lead DBII programs</a:t>
            </a:r>
          </a:p>
          <a:p>
            <a:pPr marL="342900" indent="-342900">
              <a:defRPr/>
            </a:pPr>
            <a:r>
              <a:rPr lang="en-US" sz="2000" dirty="0"/>
              <a:t>California was added in 2022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000" dirty="0"/>
              <a:t>Potential funding of up to $20 million allowed per year through Fiscal Year 2023 contingent on Congressional budgets</a:t>
            </a:r>
          </a:p>
        </p:txBody>
      </p:sp>
      <p:pic>
        <p:nvPicPr>
          <p:cNvPr id="6" name="Picture 5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6D5C638-100E-4D73-8A9E-82F0A4574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287" y="774285"/>
            <a:ext cx="1935880" cy="2581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79507-5CD8-4548-ABDF-6353EFBF62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504"/>
          <a:stretch/>
        </p:blipFill>
        <p:spPr>
          <a:xfrm>
            <a:off x="6662580" y="4194570"/>
            <a:ext cx="4806369" cy="912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2BA4F-A871-7B41-9E83-6608B3DB1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5" y="5945841"/>
            <a:ext cx="12162120" cy="9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6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E00ECB8-2C8B-473B-9362-F6CF0BB70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81" y="904235"/>
            <a:ext cx="2990779" cy="214374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2" descr="Whitehall Specialties Partners with the Center for Dairy Research ...">
            <a:extLst>
              <a:ext uri="{FF2B5EF4-FFF2-40B4-BE49-F238E27FC236}">
                <a16:creationId xmlns:a16="http://schemas.microsoft.com/office/drawing/2014/main" id="{8544B0E8-B682-1D44-B7A3-BADC1A8D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8904" y="3920476"/>
            <a:ext cx="1381953" cy="20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F1BF3A1-2619-486A-9D8C-004C15745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66" y="1399322"/>
            <a:ext cx="5305713" cy="3861208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AE5F40A6-6ED8-42D5-8382-B9B9AB325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805" y="4472680"/>
            <a:ext cx="2441025" cy="7878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8AC506-1AA6-4C49-B4AB-0B63ED5F93F1}"/>
              </a:ext>
            </a:extLst>
          </p:cNvPr>
          <p:cNvSpPr txBox="1"/>
          <p:nvPr/>
        </p:nvSpPr>
        <p:spPr>
          <a:xfrm>
            <a:off x="6206099" y="816535"/>
            <a:ext cx="50869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200" dirty="0">
                <a:solidFill>
                  <a:srgbClr val="002060"/>
                </a:solidFill>
                <a:ea typeface="+mj-ea"/>
                <a:cs typeface="+mj-cs"/>
              </a:rPr>
              <a:t>35% of U.S. milk production</a:t>
            </a:r>
          </a:p>
          <a:p>
            <a:pPr algn="ctr"/>
            <a:endParaRPr lang="en-US" sz="3200" b="1" dirty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endParaRPr lang="en-US" sz="3200" b="1" kern="1200" dirty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endParaRPr lang="en-US" sz="3200" b="1" dirty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endParaRPr lang="en-US" sz="3200" b="1" kern="1200" dirty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endParaRPr lang="en-US" sz="3200" b="1" kern="1200" dirty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br>
              <a:rPr lang="en-US" sz="3200" b="1" kern="1200" dirty="0">
                <a:solidFill>
                  <a:srgbClr val="002060"/>
                </a:solidFill>
                <a:ea typeface="+mj-ea"/>
                <a:cs typeface="+mj-cs"/>
              </a:rPr>
            </a:br>
            <a:endParaRPr lang="en-US" sz="3200" b="1" kern="1200" dirty="0">
              <a:solidFill>
                <a:srgbClr val="002060"/>
              </a:solidFill>
              <a:ea typeface="+mj-ea"/>
              <a:cs typeface="+mj-cs"/>
            </a:endParaRPr>
          </a:p>
          <a:p>
            <a:pPr algn="ctr"/>
            <a:br>
              <a:rPr lang="en-US" sz="3200" b="1" kern="1200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002060"/>
                </a:solidFill>
                <a:ea typeface="+mj-ea"/>
                <a:cs typeface="+mj-cs"/>
              </a:rPr>
              <a:t>50% of dairy farms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(2021 data)</a:t>
            </a:r>
          </a:p>
        </p:txBody>
      </p:sp>
    </p:spTree>
    <p:extLst>
      <p:ext uri="{BB962C8B-B14F-4D97-AF65-F5344CB8AC3E}">
        <p14:creationId xmlns:p14="http://schemas.microsoft.com/office/powerpoint/2010/main" val="11038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A3DE-BB8B-4319-9869-861CCA51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9" y="226961"/>
            <a:ext cx="3660967" cy="8352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23BA6"/>
                </a:solidFill>
              </a:rPr>
              <a:t>DBIA: Programs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3AD0C-2A7C-7644-9BDE-17429098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" y="5945841"/>
            <a:ext cx="12162120" cy="9121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99BCEC-6916-4F83-B60B-53623E71049A}"/>
              </a:ext>
            </a:extLst>
          </p:cNvPr>
          <p:cNvGrpSpPr/>
          <p:nvPr/>
        </p:nvGrpSpPr>
        <p:grpSpPr>
          <a:xfrm>
            <a:off x="-57010" y="1398175"/>
            <a:ext cx="4288437" cy="1611312"/>
            <a:chOff x="-57010" y="1398175"/>
            <a:chExt cx="4288437" cy="16113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2E7E1F-992D-40A5-9A47-CCFEAA2C2C6A}"/>
                </a:ext>
              </a:extLst>
            </p:cNvPr>
            <p:cNvSpPr/>
            <p:nvPr/>
          </p:nvSpPr>
          <p:spPr>
            <a:xfrm>
              <a:off x="2474363" y="1398175"/>
              <a:ext cx="1757064" cy="16113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6" name="Rectangle 5" descr="Money">
              <a:extLst>
                <a:ext uri="{FF2B5EF4-FFF2-40B4-BE49-F238E27FC236}">
                  <a16:creationId xmlns:a16="http://schemas.microsoft.com/office/drawing/2014/main" id="{B20AFBDC-E735-454B-B8E3-8B6971EFF032}"/>
                </a:ext>
              </a:extLst>
            </p:cNvPr>
            <p:cNvSpPr/>
            <p:nvPr/>
          </p:nvSpPr>
          <p:spPr>
            <a:xfrm>
              <a:off x="2848819" y="1741569"/>
              <a:ext cx="1008151" cy="924523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F843FA-BBD2-492C-BE21-6113E53D48EC}"/>
                </a:ext>
              </a:extLst>
            </p:cNvPr>
            <p:cNvSpPr/>
            <p:nvPr/>
          </p:nvSpPr>
          <p:spPr>
            <a:xfrm>
              <a:off x="-57010" y="2002088"/>
              <a:ext cx="2880432" cy="528299"/>
            </a:xfrm>
            <a:custGeom>
              <a:avLst/>
              <a:gdLst>
                <a:gd name="connsiteX0" fmla="*/ 0 w 3600000"/>
                <a:gd name="connsiteY0" fmla="*/ 0 h 720000"/>
                <a:gd name="connsiteX1" fmla="*/ 3600000 w 3600000"/>
                <a:gd name="connsiteY1" fmla="*/ 0 h 720000"/>
                <a:gd name="connsiteX2" fmla="*/ 3600000 w 3600000"/>
                <a:gd name="connsiteY2" fmla="*/ 720000 h 720000"/>
                <a:gd name="connsiteX3" fmla="*/ 0 w 3600000"/>
                <a:gd name="connsiteY3" fmla="*/ 720000 h 720000"/>
                <a:gd name="connsiteX4" fmla="*/ 0 w 36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720000">
                  <a:moveTo>
                    <a:pt x="0" y="0"/>
                  </a:moveTo>
                  <a:lnTo>
                    <a:pt x="3600000" y="0"/>
                  </a:lnTo>
                  <a:lnTo>
                    <a:pt x="36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2890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400" kern="1200" dirty="0"/>
                <a:t>Grants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5275F9-305F-40B5-ADAD-5FAF1C864724}"/>
              </a:ext>
            </a:extLst>
          </p:cNvPr>
          <p:cNvGrpSpPr/>
          <p:nvPr/>
        </p:nvGrpSpPr>
        <p:grpSpPr>
          <a:xfrm>
            <a:off x="7811959" y="1361844"/>
            <a:ext cx="4427225" cy="1611312"/>
            <a:chOff x="7811959" y="1361844"/>
            <a:chExt cx="4427225" cy="16113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59A061-215E-41CA-A99F-E44F56ECDF77}"/>
                </a:ext>
              </a:extLst>
            </p:cNvPr>
            <p:cNvSpPr/>
            <p:nvPr/>
          </p:nvSpPr>
          <p:spPr>
            <a:xfrm>
              <a:off x="7811959" y="1361844"/>
              <a:ext cx="1757064" cy="161131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Rectangle 8" descr="Call center">
              <a:extLst>
                <a:ext uri="{FF2B5EF4-FFF2-40B4-BE49-F238E27FC236}">
                  <a16:creationId xmlns:a16="http://schemas.microsoft.com/office/drawing/2014/main" id="{EA1E3439-42B9-45C0-B252-1B0B43B4273C}"/>
                </a:ext>
              </a:extLst>
            </p:cNvPr>
            <p:cNvSpPr/>
            <p:nvPr/>
          </p:nvSpPr>
          <p:spPr>
            <a:xfrm>
              <a:off x="8186415" y="1640892"/>
              <a:ext cx="1008151" cy="924523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5166A8-0F1E-4C46-BCB0-1B87447094D0}"/>
                </a:ext>
              </a:extLst>
            </p:cNvPr>
            <p:cNvSpPr/>
            <p:nvPr/>
          </p:nvSpPr>
          <p:spPr>
            <a:xfrm>
              <a:off x="9358752" y="1939680"/>
              <a:ext cx="2880432" cy="528299"/>
            </a:xfrm>
            <a:custGeom>
              <a:avLst/>
              <a:gdLst>
                <a:gd name="connsiteX0" fmla="*/ 0 w 3600000"/>
                <a:gd name="connsiteY0" fmla="*/ 0 h 720000"/>
                <a:gd name="connsiteX1" fmla="*/ 3600000 w 3600000"/>
                <a:gd name="connsiteY1" fmla="*/ 0 h 720000"/>
                <a:gd name="connsiteX2" fmla="*/ 3600000 w 3600000"/>
                <a:gd name="connsiteY2" fmla="*/ 720000 h 720000"/>
                <a:gd name="connsiteX3" fmla="*/ 0 w 3600000"/>
                <a:gd name="connsiteY3" fmla="*/ 720000 h 720000"/>
                <a:gd name="connsiteX4" fmla="*/ 0 w 36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720000">
                  <a:moveTo>
                    <a:pt x="0" y="0"/>
                  </a:moveTo>
                  <a:lnTo>
                    <a:pt x="3600000" y="0"/>
                  </a:lnTo>
                  <a:lnTo>
                    <a:pt x="36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2890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400" kern="1200" dirty="0"/>
                <a:t>Technical Assistance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04BCB7-4611-428A-8711-5B28FF34AF76}"/>
              </a:ext>
            </a:extLst>
          </p:cNvPr>
          <p:cNvGrpSpPr/>
          <p:nvPr/>
        </p:nvGrpSpPr>
        <p:grpSpPr>
          <a:xfrm>
            <a:off x="772087" y="3429262"/>
            <a:ext cx="2373155" cy="2037479"/>
            <a:chOff x="772087" y="3429262"/>
            <a:chExt cx="2373155" cy="20374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2207D5-189F-44C0-8B33-222AAF2CCDC7}"/>
                </a:ext>
              </a:extLst>
            </p:cNvPr>
            <p:cNvSpPr/>
            <p:nvPr/>
          </p:nvSpPr>
          <p:spPr>
            <a:xfrm>
              <a:off x="1234852" y="3429262"/>
              <a:ext cx="1447625" cy="124286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" name="Rectangle 15" descr="Cow">
              <a:extLst>
                <a:ext uri="{FF2B5EF4-FFF2-40B4-BE49-F238E27FC236}">
                  <a16:creationId xmlns:a16="http://schemas.microsoft.com/office/drawing/2014/main" id="{7811BFB6-3684-4356-908E-EE3960DCA057}"/>
                </a:ext>
              </a:extLst>
            </p:cNvPr>
            <p:cNvSpPr/>
            <p:nvPr/>
          </p:nvSpPr>
          <p:spPr>
            <a:xfrm>
              <a:off x="1543363" y="3694134"/>
              <a:ext cx="830604" cy="713118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D79781-6D0F-4C24-A0DD-A16991708945}"/>
                </a:ext>
              </a:extLst>
            </p:cNvPr>
            <p:cNvSpPr/>
            <p:nvPr/>
          </p:nvSpPr>
          <p:spPr>
            <a:xfrm>
              <a:off x="772087" y="5059245"/>
              <a:ext cx="2373155" cy="407496"/>
            </a:xfrm>
            <a:custGeom>
              <a:avLst/>
              <a:gdLst>
                <a:gd name="connsiteX0" fmla="*/ 0 w 3600000"/>
                <a:gd name="connsiteY0" fmla="*/ 0 h 720000"/>
                <a:gd name="connsiteX1" fmla="*/ 3600000 w 3600000"/>
                <a:gd name="connsiteY1" fmla="*/ 0 h 720000"/>
                <a:gd name="connsiteX2" fmla="*/ 3600000 w 3600000"/>
                <a:gd name="connsiteY2" fmla="*/ 720000 h 720000"/>
                <a:gd name="connsiteX3" fmla="*/ 0 w 3600000"/>
                <a:gd name="connsiteY3" fmla="*/ 720000 h 720000"/>
                <a:gd name="connsiteX4" fmla="*/ 0 w 36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720000">
                  <a:moveTo>
                    <a:pt x="0" y="0"/>
                  </a:moveTo>
                  <a:lnTo>
                    <a:pt x="3600000" y="0"/>
                  </a:lnTo>
                  <a:lnTo>
                    <a:pt x="36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ln w="12700"/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400" kern="1200" dirty="0"/>
                <a:t>BUSINESS BUILDER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956A5D-4578-4C1A-A74F-774F9A33296A}"/>
              </a:ext>
            </a:extLst>
          </p:cNvPr>
          <p:cNvGrpSpPr/>
          <p:nvPr/>
        </p:nvGrpSpPr>
        <p:grpSpPr>
          <a:xfrm>
            <a:off x="3560545" y="3429262"/>
            <a:ext cx="2373155" cy="2037479"/>
            <a:chOff x="3560545" y="3429262"/>
            <a:chExt cx="2373155" cy="20374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CC38251-E10A-4714-9C32-DD0FDDE374CD}"/>
                </a:ext>
              </a:extLst>
            </p:cNvPr>
            <p:cNvSpPr/>
            <p:nvPr/>
          </p:nvSpPr>
          <p:spPr>
            <a:xfrm>
              <a:off x="4023310" y="3429262"/>
              <a:ext cx="1447625" cy="124286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" name="Rectangle 18" descr="Business Growth">
              <a:extLst>
                <a:ext uri="{FF2B5EF4-FFF2-40B4-BE49-F238E27FC236}">
                  <a16:creationId xmlns:a16="http://schemas.microsoft.com/office/drawing/2014/main" id="{48A9932E-1CA8-4198-BF84-7621EBBBFAC8}"/>
                </a:ext>
              </a:extLst>
            </p:cNvPr>
            <p:cNvSpPr/>
            <p:nvPr/>
          </p:nvSpPr>
          <p:spPr>
            <a:xfrm>
              <a:off x="4331820" y="3694134"/>
              <a:ext cx="830604" cy="713118"/>
            </a:xfrm>
            <a:prstGeom prst="rect">
              <a:avLst/>
            </a:pr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82456B-BF1F-4D07-B2BE-FA79D9E17CDE}"/>
                </a:ext>
              </a:extLst>
            </p:cNvPr>
            <p:cNvSpPr/>
            <p:nvPr/>
          </p:nvSpPr>
          <p:spPr>
            <a:xfrm>
              <a:off x="3560545" y="5059245"/>
              <a:ext cx="2373155" cy="407496"/>
            </a:xfrm>
            <a:custGeom>
              <a:avLst/>
              <a:gdLst>
                <a:gd name="connsiteX0" fmla="*/ 0 w 3600000"/>
                <a:gd name="connsiteY0" fmla="*/ 0 h 720000"/>
                <a:gd name="connsiteX1" fmla="*/ 3600000 w 3600000"/>
                <a:gd name="connsiteY1" fmla="*/ 0 h 720000"/>
                <a:gd name="connsiteX2" fmla="*/ 3600000 w 3600000"/>
                <a:gd name="connsiteY2" fmla="*/ 720000 h 720000"/>
                <a:gd name="connsiteX3" fmla="*/ 0 w 3600000"/>
                <a:gd name="connsiteY3" fmla="*/ 720000 h 720000"/>
                <a:gd name="connsiteX4" fmla="*/ 0 w 36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720000">
                  <a:moveTo>
                    <a:pt x="0" y="0"/>
                  </a:moveTo>
                  <a:lnTo>
                    <a:pt x="3600000" y="0"/>
                  </a:lnTo>
                  <a:lnTo>
                    <a:pt x="36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400" kern="1200" dirty="0"/>
                <a:t>INDUSTRY IMPACT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17CA48-B454-4B41-A55F-C6A18DBDDDFD}"/>
              </a:ext>
            </a:extLst>
          </p:cNvPr>
          <p:cNvGrpSpPr/>
          <p:nvPr/>
        </p:nvGrpSpPr>
        <p:grpSpPr>
          <a:xfrm>
            <a:off x="6009842" y="3291274"/>
            <a:ext cx="2373155" cy="2211722"/>
            <a:chOff x="6009842" y="3291274"/>
            <a:chExt cx="2373155" cy="2211722"/>
          </a:xfrm>
        </p:grpSpPr>
        <p:pic>
          <p:nvPicPr>
            <p:cNvPr id="28" name="Graphic 27" descr="Open book">
              <a:extLst>
                <a:ext uri="{FF2B5EF4-FFF2-40B4-BE49-F238E27FC236}">
                  <a16:creationId xmlns:a16="http://schemas.microsoft.com/office/drawing/2014/main" id="{AC34D797-852D-47CE-AE41-2D03F621C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492221" y="3291274"/>
              <a:ext cx="1606709" cy="1456699"/>
            </a:xfrm>
            <a:prstGeom prst="rect">
              <a:avLst/>
            </a:prstGeom>
          </p:spPr>
        </p:pic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03A502A-91C6-40F5-9DDB-988290227E53}"/>
                </a:ext>
              </a:extLst>
            </p:cNvPr>
            <p:cNvSpPr/>
            <p:nvPr/>
          </p:nvSpPr>
          <p:spPr>
            <a:xfrm>
              <a:off x="6009842" y="5095500"/>
              <a:ext cx="2373155" cy="407496"/>
            </a:xfrm>
            <a:custGeom>
              <a:avLst/>
              <a:gdLst>
                <a:gd name="connsiteX0" fmla="*/ 0 w 3600000"/>
                <a:gd name="connsiteY0" fmla="*/ 0 h 720000"/>
                <a:gd name="connsiteX1" fmla="*/ 3600000 w 3600000"/>
                <a:gd name="connsiteY1" fmla="*/ 0 h 720000"/>
                <a:gd name="connsiteX2" fmla="*/ 3600000 w 3600000"/>
                <a:gd name="connsiteY2" fmla="*/ 720000 h 720000"/>
                <a:gd name="connsiteX3" fmla="*/ 0 w 3600000"/>
                <a:gd name="connsiteY3" fmla="*/ 720000 h 720000"/>
                <a:gd name="connsiteX4" fmla="*/ 0 w 36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720000">
                  <a:moveTo>
                    <a:pt x="0" y="0"/>
                  </a:moveTo>
                  <a:lnTo>
                    <a:pt x="3600000" y="0"/>
                  </a:lnTo>
                  <a:lnTo>
                    <a:pt x="36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400" kern="1200" dirty="0"/>
                <a:t>Access to resources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63AB4D-E502-4245-814C-E6E59C105A4C}"/>
              </a:ext>
            </a:extLst>
          </p:cNvPr>
          <p:cNvGrpSpPr/>
          <p:nvPr/>
        </p:nvGrpSpPr>
        <p:grpSpPr>
          <a:xfrm>
            <a:off x="8798300" y="3249099"/>
            <a:ext cx="2373155" cy="2255892"/>
            <a:chOff x="8798300" y="3249099"/>
            <a:chExt cx="2373155" cy="2255892"/>
          </a:xfrm>
        </p:grpSpPr>
        <p:pic>
          <p:nvPicPr>
            <p:cNvPr id="27" name="Graphic 26" descr="Earth globe Americas">
              <a:extLst>
                <a:ext uri="{FF2B5EF4-FFF2-40B4-BE49-F238E27FC236}">
                  <a16:creationId xmlns:a16="http://schemas.microsoft.com/office/drawing/2014/main" id="{C9DBF73B-2B85-424B-8471-78C9DE53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70786" y="3249099"/>
              <a:ext cx="1628182" cy="1476169"/>
            </a:xfrm>
            <a:prstGeom prst="rect">
              <a:avLst/>
            </a:prstGeom>
          </p:spPr>
        </p:pic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1F82AF-B121-4936-948A-233156EB49C3}"/>
                </a:ext>
              </a:extLst>
            </p:cNvPr>
            <p:cNvSpPr/>
            <p:nvPr/>
          </p:nvSpPr>
          <p:spPr>
            <a:xfrm>
              <a:off x="8798300" y="5097495"/>
              <a:ext cx="2373155" cy="407496"/>
            </a:xfrm>
            <a:custGeom>
              <a:avLst/>
              <a:gdLst>
                <a:gd name="connsiteX0" fmla="*/ 0 w 3600000"/>
                <a:gd name="connsiteY0" fmla="*/ 0 h 720000"/>
                <a:gd name="connsiteX1" fmla="*/ 3600000 w 3600000"/>
                <a:gd name="connsiteY1" fmla="*/ 0 h 720000"/>
                <a:gd name="connsiteX2" fmla="*/ 3600000 w 3600000"/>
                <a:gd name="connsiteY2" fmla="*/ 720000 h 720000"/>
                <a:gd name="connsiteX3" fmla="*/ 0 w 3600000"/>
                <a:gd name="connsiteY3" fmla="*/ 720000 h 720000"/>
                <a:gd name="connsiteX4" fmla="*/ 0 w 360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720000">
                  <a:moveTo>
                    <a:pt x="0" y="0"/>
                  </a:moveTo>
                  <a:lnTo>
                    <a:pt x="3600000" y="0"/>
                  </a:lnTo>
                  <a:lnTo>
                    <a:pt x="360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400" kern="1200" dirty="0"/>
                <a:t>Product development opportunities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901023-74A5-4DDB-9571-810131B11B95}"/>
              </a:ext>
            </a:extLst>
          </p:cNvPr>
          <p:cNvCxnSpPr>
            <a:endCxn id="18" idx="1"/>
          </p:cNvCxnSpPr>
          <p:nvPr/>
        </p:nvCxnSpPr>
        <p:spPr>
          <a:xfrm>
            <a:off x="3856970" y="2776251"/>
            <a:ext cx="378340" cy="83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91D7DA-E9E5-4B37-98A7-E4C09D1BC6E3}"/>
              </a:ext>
            </a:extLst>
          </p:cNvPr>
          <p:cNvCxnSpPr>
            <a:cxnSpLocks/>
            <a:stCxn id="4" idx="3"/>
            <a:endCxn id="15" idx="7"/>
          </p:cNvCxnSpPr>
          <p:nvPr/>
        </p:nvCxnSpPr>
        <p:spPr>
          <a:xfrm flipH="1">
            <a:off x="2470477" y="2773516"/>
            <a:ext cx="261202" cy="837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FF8764-6F68-46A3-8540-D3283E0F93E9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7489861" y="2737185"/>
            <a:ext cx="579414" cy="874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AF9C1B-E774-4356-BC3D-4F77D0D3B917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9311707" y="2737185"/>
            <a:ext cx="510387" cy="691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14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A3DE-BB8B-4319-9869-861CCA51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80" y="449433"/>
            <a:ext cx="10909640" cy="967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DBIA: Grants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3AD0C-2A7C-7644-9BDE-17429098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" y="5945841"/>
            <a:ext cx="12162120" cy="912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7F90B0-BB66-423D-BE9E-279A633CF6AC}"/>
              </a:ext>
            </a:extLst>
          </p:cNvPr>
          <p:cNvSpPr txBox="1"/>
          <p:nvPr/>
        </p:nvSpPr>
        <p:spPr>
          <a:xfrm>
            <a:off x="4273683" y="2028785"/>
            <a:ext cx="3631480" cy="10853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590" tIns="148590" rIns="148590" bIns="148590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chemeClr val="accent1"/>
                </a:solidFill>
              </a:rPr>
              <a:t>$3,752,000</a:t>
            </a:r>
          </a:p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chemeClr val="accent1"/>
                </a:solidFill>
              </a:rPr>
              <a:t>81 awards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1BC9F3-4EA8-4A83-96D5-0B18F8F9F08D}"/>
              </a:ext>
            </a:extLst>
          </p:cNvPr>
          <p:cNvGrpSpPr/>
          <p:nvPr/>
        </p:nvGrpSpPr>
        <p:grpSpPr>
          <a:xfrm>
            <a:off x="790648" y="1707623"/>
            <a:ext cx="3040655" cy="1579515"/>
            <a:chOff x="848299" y="1598871"/>
            <a:chExt cx="3040655" cy="157951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AB843FB-B7C9-4146-B3DB-8E0B7B105D68}"/>
                </a:ext>
              </a:extLst>
            </p:cNvPr>
            <p:cNvSpPr/>
            <p:nvPr/>
          </p:nvSpPr>
          <p:spPr>
            <a:xfrm>
              <a:off x="848299" y="1759158"/>
              <a:ext cx="3040655" cy="12674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DE5988-F0F2-438C-BE5A-2BC3CDBC160E}"/>
                </a:ext>
              </a:extLst>
            </p:cNvPr>
            <p:cNvSpPr txBox="1"/>
            <p:nvPr/>
          </p:nvSpPr>
          <p:spPr>
            <a:xfrm>
              <a:off x="1096411" y="1598871"/>
              <a:ext cx="2565033" cy="1579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bg1"/>
                  </a:solidFill>
                </a:rPr>
                <a:t>Dairy Business Builder Program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1C6B6C-56FA-49AE-8790-29ABA04EDB47}"/>
              </a:ext>
            </a:extLst>
          </p:cNvPr>
          <p:cNvGrpSpPr/>
          <p:nvPr/>
        </p:nvGrpSpPr>
        <p:grpSpPr>
          <a:xfrm>
            <a:off x="8205500" y="1768428"/>
            <a:ext cx="3040655" cy="1478183"/>
            <a:chOff x="8700499" y="1687782"/>
            <a:chExt cx="3040655" cy="147818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D880236-49E4-4B07-89C2-BB7665E0E838}"/>
                </a:ext>
              </a:extLst>
            </p:cNvPr>
            <p:cNvSpPr/>
            <p:nvPr/>
          </p:nvSpPr>
          <p:spPr>
            <a:xfrm>
              <a:off x="8700499" y="1803714"/>
              <a:ext cx="3040655" cy="12674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1A4EBE-5C63-4322-9252-FA2FD594317A}"/>
                </a:ext>
              </a:extLst>
            </p:cNvPr>
            <p:cNvSpPr txBox="1"/>
            <p:nvPr/>
          </p:nvSpPr>
          <p:spPr>
            <a:xfrm>
              <a:off x="8938309" y="1687782"/>
              <a:ext cx="2565033" cy="1478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bg1"/>
                  </a:solidFill>
                </a:rPr>
                <a:t>Dairy Industry Impact Program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B33A76-5DA5-4386-A8F8-63484F16E810}"/>
              </a:ext>
            </a:extLst>
          </p:cNvPr>
          <p:cNvGrpSpPr/>
          <p:nvPr/>
        </p:nvGrpSpPr>
        <p:grpSpPr>
          <a:xfrm>
            <a:off x="438441" y="3432536"/>
            <a:ext cx="5409282" cy="2259471"/>
            <a:chOff x="1414256" y="3109113"/>
            <a:chExt cx="5409282" cy="22594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C93CAD0-5284-4417-8F26-B3D2B3C81672}"/>
                </a:ext>
              </a:extLst>
            </p:cNvPr>
            <p:cNvSpPr/>
            <p:nvPr/>
          </p:nvSpPr>
          <p:spPr>
            <a:xfrm>
              <a:off x="1414256" y="3109113"/>
              <a:ext cx="5409282" cy="22594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30258B-C501-453B-9744-8C81A70F0B4B}"/>
                </a:ext>
              </a:extLst>
            </p:cNvPr>
            <p:cNvSpPr/>
            <p:nvPr/>
          </p:nvSpPr>
          <p:spPr>
            <a:xfrm>
              <a:off x="1690534" y="3682305"/>
              <a:ext cx="5032859" cy="537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>
                  <a:solidFill>
                    <a:schemeClr val="tx1"/>
                  </a:solidFill>
                </a:rPr>
                <a:t>SPRING 2021 </a:t>
              </a:r>
              <a:r>
                <a:rPr lang="en-US" sz="1700" dirty="0">
                  <a:solidFill>
                    <a:schemeClr val="tx1"/>
                  </a:solidFill>
                </a:rPr>
                <a:t>$1,200,000 (25 GRANTS UP TO $50,000)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75A1FC-C48C-48D7-8387-4D5ABABFD330}"/>
                </a:ext>
              </a:extLst>
            </p:cNvPr>
            <p:cNvSpPr/>
            <p:nvPr/>
          </p:nvSpPr>
          <p:spPr>
            <a:xfrm>
              <a:off x="1723641" y="4100366"/>
              <a:ext cx="5032860" cy="537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>
                  <a:solidFill>
                    <a:schemeClr val="tx1"/>
                  </a:solidFill>
                </a:rPr>
                <a:t>WINTER 2021 </a:t>
              </a:r>
              <a:r>
                <a:rPr lang="en-US" sz="1700" dirty="0">
                  <a:solidFill>
                    <a:schemeClr val="tx1"/>
                  </a:solidFill>
                </a:rPr>
                <a:t>$1,700,000 (38 GRANTS UP TO $50,000)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0957E2-3686-4523-A0ED-4269311CD009}"/>
                </a:ext>
              </a:extLst>
            </p:cNvPr>
            <p:cNvSpPr/>
            <p:nvPr/>
          </p:nvSpPr>
          <p:spPr>
            <a:xfrm>
              <a:off x="1767542" y="3283875"/>
              <a:ext cx="4864841" cy="537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b="1" dirty="0">
                  <a:solidFill>
                    <a:schemeClr val="tx1"/>
                  </a:solidFill>
                </a:rPr>
                <a:t>FALL 2020 </a:t>
              </a:r>
              <a:r>
                <a:rPr lang="en-US" sz="1700" dirty="0">
                  <a:solidFill>
                    <a:schemeClr val="tx1"/>
                  </a:solidFill>
                </a:rPr>
                <a:t>$230,000 (13 GRANTS UP TO $20,000)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8A3E625-41D4-4590-B72A-0D2ACAEAEDE0}"/>
                </a:ext>
              </a:extLst>
            </p:cNvPr>
            <p:cNvSpPr/>
            <p:nvPr/>
          </p:nvSpPr>
          <p:spPr>
            <a:xfrm>
              <a:off x="1767542" y="4518427"/>
              <a:ext cx="4597755" cy="537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b="1" dirty="0">
                  <a:solidFill>
                    <a:schemeClr val="tx1"/>
                  </a:solidFill>
                </a:rPr>
                <a:t>FALL 2022 </a:t>
              </a:r>
              <a:r>
                <a:rPr lang="en-US" sz="1700" dirty="0">
                  <a:solidFill>
                    <a:schemeClr val="tx1"/>
                  </a:solidFill>
                </a:rPr>
                <a:t>TBD (GRANTS UP TO $100,000)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A5145FB-A703-4761-8BD2-AB2FF5E90E10}"/>
              </a:ext>
            </a:extLst>
          </p:cNvPr>
          <p:cNvSpPr/>
          <p:nvPr/>
        </p:nvSpPr>
        <p:spPr>
          <a:xfrm>
            <a:off x="6459828" y="3429000"/>
            <a:ext cx="5173501" cy="22594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3A2307-45F3-4161-AE6D-00CCDCFB7B0F}"/>
              </a:ext>
            </a:extLst>
          </p:cNvPr>
          <p:cNvSpPr/>
          <p:nvPr/>
        </p:nvSpPr>
        <p:spPr>
          <a:xfrm>
            <a:off x="6815840" y="4128971"/>
            <a:ext cx="4817489" cy="537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FALL 2021</a:t>
            </a:r>
            <a:r>
              <a:rPr lang="en-US" sz="1800" dirty="0">
                <a:solidFill>
                  <a:schemeClr val="tx1"/>
                </a:solidFill>
              </a:rPr>
              <a:t> $645,000 (4 GRANTS UP TO $250,000)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84C2FA-7F81-4700-9F15-385590FFEB83}"/>
              </a:ext>
            </a:extLst>
          </p:cNvPr>
          <p:cNvSpPr/>
          <p:nvPr/>
        </p:nvSpPr>
        <p:spPr>
          <a:xfrm>
            <a:off x="6695610" y="4522746"/>
            <a:ext cx="4937719" cy="537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SUMMER 2022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TBD (</a:t>
            </a:r>
            <a:r>
              <a:rPr lang="en-US" sz="1800" dirty="0">
                <a:solidFill>
                  <a:schemeClr val="tx1"/>
                </a:solidFill>
              </a:rPr>
              <a:t>GRANTS UP TO $250,000)</a:t>
            </a:r>
          </a:p>
        </p:txBody>
      </p:sp>
    </p:spTree>
    <p:extLst>
      <p:ext uri="{BB962C8B-B14F-4D97-AF65-F5344CB8AC3E}">
        <p14:creationId xmlns:p14="http://schemas.microsoft.com/office/powerpoint/2010/main" val="294028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28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Triangle 3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C36C2-4B7C-4F6C-9F4B-E09BA2E7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ctr"/>
            <a:r>
              <a:rPr lang="en-US" sz="5100" b="1" dirty="0"/>
              <a:t>DBIA Grant Application Eligibility</a:t>
            </a:r>
          </a:p>
        </p:txBody>
      </p:sp>
      <p:cxnSp>
        <p:nvCxnSpPr>
          <p:cNvPr id="41" name="Straight Connector 3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ECF9F93-A40E-5642-835B-80CA7326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" y="5945841"/>
            <a:ext cx="12162120" cy="912159"/>
          </a:xfrm>
          <a:prstGeom prst="rect">
            <a:avLst/>
          </a:prstGeom>
        </p:spPr>
      </p:pic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74EEF183-077A-4EF1-9F9D-79C60D9A2A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45409" y="559479"/>
          <a:ext cx="6565184" cy="538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175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A3DE-BB8B-4319-9869-861CCA51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80" y="449433"/>
            <a:ext cx="10909640" cy="967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DBIA: Technical Assistance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3AD0C-2A7C-7644-9BDE-17429098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" y="5945841"/>
            <a:ext cx="12162120" cy="912159"/>
          </a:xfrm>
          <a:prstGeom prst="rect">
            <a:avLst/>
          </a:prstGeom>
        </p:spPr>
      </p:pic>
      <p:pic>
        <p:nvPicPr>
          <p:cNvPr id="9" name="Picture 1" descr="A picture containing person, person, preparing&#10;&#10;Description automatically generated">
            <a:extLst>
              <a:ext uri="{FF2B5EF4-FFF2-40B4-BE49-F238E27FC236}">
                <a16:creationId xmlns:a16="http://schemas.microsoft.com/office/drawing/2014/main" id="{23B2B64E-E079-4329-AA29-8021BBA5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90" y="2068742"/>
            <a:ext cx="5468112" cy="34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D3E173-3ABC-4D53-BC52-E27EBDD386E7}"/>
              </a:ext>
            </a:extLst>
          </p:cNvPr>
          <p:cNvSpPr/>
          <p:nvPr/>
        </p:nvSpPr>
        <p:spPr>
          <a:xfrm>
            <a:off x="6598669" y="2218362"/>
            <a:ext cx="4952151" cy="3037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Access to CDR pilot plant</a:t>
            </a:r>
          </a:p>
          <a:p>
            <a:pPr marL="28575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Product development assistance</a:t>
            </a:r>
          </a:p>
          <a:p>
            <a:pPr marL="28575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E-library resources</a:t>
            </a:r>
          </a:p>
          <a:p>
            <a:pPr marL="28575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Business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50593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72BA4F-A871-7B41-9E83-6608B3DB1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5" y="5945841"/>
            <a:ext cx="12162120" cy="9121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EE367F-E01F-4227-B36F-9190C5749F3F}"/>
              </a:ext>
            </a:extLst>
          </p:cNvPr>
          <p:cNvGrpSpPr/>
          <p:nvPr/>
        </p:nvGrpSpPr>
        <p:grpSpPr>
          <a:xfrm>
            <a:off x="5376575" y="1077206"/>
            <a:ext cx="5639404" cy="4252403"/>
            <a:chOff x="6112298" y="1077206"/>
            <a:chExt cx="5639404" cy="4252403"/>
          </a:xfrm>
        </p:grpSpPr>
        <p:pic>
          <p:nvPicPr>
            <p:cNvPr id="11" name="Picture 10" descr="Flag of Japan.svg">
              <a:extLst>
                <a:ext uri="{FF2B5EF4-FFF2-40B4-BE49-F238E27FC236}">
                  <a16:creationId xmlns:a16="http://schemas.microsoft.com/office/drawing/2014/main" id="{6DDD2DBC-A8DB-4453-85B3-F14B41638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181" y="4018699"/>
              <a:ext cx="1966359" cy="131091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Flag of the People's Republic of China.svg">
              <a:extLst>
                <a:ext uri="{FF2B5EF4-FFF2-40B4-BE49-F238E27FC236}">
                  <a16:creationId xmlns:a16="http://schemas.microsoft.com/office/drawing/2014/main" id="{4C7F3141-DA1A-4353-9C58-F156E5DFB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298" y="3261477"/>
              <a:ext cx="1885975" cy="125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Flag of South Korea - Wikipedia">
              <a:extLst>
                <a:ext uri="{FF2B5EF4-FFF2-40B4-BE49-F238E27FC236}">
                  <a16:creationId xmlns:a16="http://schemas.microsoft.com/office/drawing/2014/main" id="{B41B249E-CE03-4236-92A1-6A9200216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7891" y="1664943"/>
              <a:ext cx="1818502" cy="13109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Flag of Singapore - Wikipedia">
              <a:extLst>
                <a:ext uri="{FF2B5EF4-FFF2-40B4-BE49-F238E27FC236}">
                  <a16:creationId xmlns:a16="http://schemas.microsoft.com/office/drawing/2014/main" id="{379126C8-5F13-4D2D-822E-1DFD8562C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457" y="1077206"/>
              <a:ext cx="1966366" cy="131091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Flag of Saudi Arabia.svg">
              <a:extLst>
                <a:ext uri="{FF2B5EF4-FFF2-40B4-BE49-F238E27FC236}">
                  <a16:creationId xmlns:a16="http://schemas.microsoft.com/office/drawing/2014/main" id="{BB7F2216-7A30-42CC-BD2E-EE31CA49B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830" y="3376517"/>
              <a:ext cx="1844872" cy="122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Flag of the United Arab Emirates.svg">
              <a:extLst>
                <a:ext uri="{FF2B5EF4-FFF2-40B4-BE49-F238E27FC236}">
                  <a16:creationId xmlns:a16="http://schemas.microsoft.com/office/drawing/2014/main" id="{315073F3-73DB-4D95-AFC1-5E0AF9087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71" y="1720206"/>
              <a:ext cx="1700418" cy="1168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01D5699-F6C3-479C-8684-F8F6356C8371}"/>
              </a:ext>
            </a:extLst>
          </p:cNvPr>
          <p:cNvSpPr txBox="1"/>
          <p:nvPr/>
        </p:nvSpPr>
        <p:spPr>
          <a:xfrm>
            <a:off x="328286" y="975791"/>
            <a:ext cx="469814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Cheese &amp; Cheese Product Launches</a:t>
            </a:r>
          </a:p>
          <a:p>
            <a:r>
              <a:rPr lang="en-US" i="1" dirty="0"/>
              <a:t>Asia Pacific &amp; Middle East</a:t>
            </a:r>
          </a:p>
          <a:p>
            <a:r>
              <a:rPr lang="en-US" i="1" dirty="0"/>
              <a:t>2017 – 2021 YTD</a:t>
            </a:r>
          </a:p>
          <a:p>
            <a:endParaRPr lang="en-US" dirty="0"/>
          </a:p>
          <a:p>
            <a:r>
              <a:rPr lang="en-US" dirty="0"/>
              <a:t># Cheese Product Launches</a:t>
            </a:r>
          </a:p>
          <a:p>
            <a:r>
              <a:rPr lang="en-US" dirty="0"/>
              <a:t>	Total # Launches</a:t>
            </a:r>
          </a:p>
          <a:p>
            <a:r>
              <a:rPr lang="en-US" dirty="0"/>
              <a:t>	by Cheese Category</a:t>
            </a:r>
          </a:p>
          <a:p>
            <a:r>
              <a:rPr lang="en-US" dirty="0"/>
              <a:t>	by Company</a:t>
            </a:r>
          </a:p>
          <a:p>
            <a:r>
              <a:rPr lang="en-US" dirty="0"/>
              <a:t>	by Claims</a:t>
            </a:r>
          </a:p>
          <a:p>
            <a:endParaRPr lang="en-US" dirty="0"/>
          </a:p>
          <a:p>
            <a:r>
              <a:rPr lang="en-US" dirty="0"/>
              <a:t>Top Claims by Region</a:t>
            </a:r>
          </a:p>
          <a:p>
            <a:endParaRPr lang="en-US" dirty="0"/>
          </a:p>
          <a:p>
            <a:r>
              <a:rPr lang="en-US" dirty="0"/>
              <a:t>Retail Market ($ &amp; Vol) for Cheese</a:t>
            </a:r>
          </a:p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96F48B-BBF4-4E2D-8281-534C3957625A}"/>
              </a:ext>
            </a:extLst>
          </p:cNvPr>
          <p:cNvSpPr txBox="1">
            <a:spLocks/>
          </p:cNvSpPr>
          <p:nvPr/>
        </p:nvSpPr>
        <p:spPr>
          <a:xfrm>
            <a:off x="328286" y="42486"/>
            <a:ext cx="12162119" cy="6924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23BA6"/>
                </a:solidFill>
              </a:rPr>
              <a:t>DBIA: Export and Import Displacement Updates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24104E-AD72-4007-B6EB-5B02A5E95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47" y="2115235"/>
            <a:ext cx="3663944" cy="2060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1478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56966-B6C9-455F-84E7-F3B7938A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How to Contact DBIA with Questions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B08C3-30BE-4AD5-AA6C-8D8CDCFF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77" y="809828"/>
            <a:ext cx="6131821" cy="476925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Contact DBIA staff f you have questions prior to formally submitting your application.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Confirmation emails will be sent on a daily basis after submission.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Questions/Additional Information:                                                          </a:t>
            </a:r>
            <a:r>
              <a:rPr lang="en-US" sz="2400" dirty="0"/>
              <a:t>Emily Slatter, DBIA Program Coordinator                                       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eslatter@cdr.wisc.edu</a:t>
            </a:r>
            <a:r>
              <a:rPr lang="en-US" sz="2400" dirty="0"/>
              <a:t>                                                                            608-301-7751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F9F93-A40E-5642-835B-80CA7326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" y="5945841"/>
            <a:ext cx="12162120" cy="9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2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958766F7C3845B889F5AA2A69C65C" ma:contentTypeVersion="2" ma:contentTypeDescription="Create a new document." ma:contentTypeScope="" ma:versionID="00492ab643cdc7ddbd50861c288cdb9c">
  <xsd:schema xmlns:xsd="http://www.w3.org/2001/XMLSchema" xmlns:xs="http://www.w3.org/2001/XMLSchema" xmlns:p="http://schemas.microsoft.com/office/2006/metadata/properties" xmlns:ns2="3d7aaf5c-69d0-4cee-b89e-48073688994e" targetNamespace="http://schemas.microsoft.com/office/2006/metadata/properties" ma:root="true" ma:fieldsID="dd50019293f512ebda841019eb1a2259" ns2:_="">
    <xsd:import namespace="3d7aaf5c-69d0-4cee-b89e-480736889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aaf5c-69d0-4cee-b89e-480736889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72B0C1-EFE7-4432-A5CA-8DA0E148BAB6}"/>
</file>

<file path=customXml/itemProps2.xml><?xml version="1.0" encoding="utf-8"?>
<ds:datastoreItem xmlns:ds="http://schemas.openxmlformats.org/officeDocument/2006/customXml" ds:itemID="{AFA8066B-B26C-4FDD-88D1-87AF7699FBA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4269</TotalTime>
  <Words>499</Words>
  <Application>Microsoft Office PowerPoint</Application>
  <PresentationFormat>Widescreen</PresentationFormat>
  <Paragraphs>80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Dairy Business Innovation Initiative </vt:lpstr>
      <vt:lpstr>PowerPoint Presentation</vt:lpstr>
      <vt:lpstr>DBIA: Programs</vt:lpstr>
      <vt:lpstr>DBIA: Grants</vt:lpstr>
      <vt:lpstr>DBIA Grant Application Eligibility</vt:lpstr>
      <vt:lpstr>DBIA: Technical Assistance</vt:lpstr>
      <vt:lpstr>PowerPoint Presentation</vt:lpstr>
      <vt:lpstr>How to Contact DBIA with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Guerin</dc:creator>
  <cp:lastModifiedBy>Tom Guerin</cp:lastModifiedBy>
  <cp:revision>105</cp:revision>
  <dcterms:created xsi:type="dcterms:W3CDTF">2021-11-12T18:39:29Z</dcterms:created>
  <dcterms:modified xsi:type="dcterms:W3CDTF">2022-11-02T19:41:20Z</dcterms:modified>
</cp:coreProperties>
</file>