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3"/>
  </p:sldMasterIdLst>
  <p:notesMasterIdLst>
    <p:notesMasterId r:id="rId17"/>
  </p:notesMasterIdLst>
  <p:handoutMasterIdLst>
    <p:handoutMasterId r:id="rId18"/>
  </p:handoutMasterIdLst>
  <p:sldIdLst>
    <p:sldId id="805" r:id="rId4"/>
    <p:sldId id="806" r:id="rId5"/>
    <p:sldId id="807" r:id="rId6"/>
    <p:sldId id="808" r:id="rId7"/>
    <p:sldId id="809" r:id="rId8"/>
    <p:sldId id="811" r:id="rId9"/>
    <p:sldId id="812" r:id="rId10"/>
    <p:sldId id="813" r:id="rId11"/>
    <p:sldId id="814" r:id="rId12"/>
    <p:sldId id="815" r:id="rId13"/>
    <p:sldId id="816" r:id="rId14"/>
    <p:sldId id="818" r:id="rId15"/>
    <p:sldId id="819" r:id="rId16"/>
  </p:sldIdLst>
  <p:sldSz cx="9144000" cy="6858000" type="screen4x3"/>
  <p:notesSz cx="7086600" cy="9372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8"/>
    <a:srgbClr val="8FAFDD"/>
    <a:srgbClr val="86A8DA"/>
    <a:srgbClr val="81A5D9"/>
    <a:srgbClr val="0000FF"/>
    <a:srgbClr val="0066CC"/>
    <a:srgbClr val="0066FF"/>
    <a:srgbClr val="008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51" autoAdjust="0"/>
    <p:restoredTop sz="85180" autoAdjust="0"/>
  </p:normalViewPr>
  <p:slideViewPr>
    <p:cSldViewPr>
      <p:cViewPr varScale="1">
        <p:scale>
          <a:sx n="68" d="100"/>
          <a:sy n="68" d="100"/>
        </p:scale>
        <p:origin x="1880" y="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813" cy="469900"/>
          </a:xfrm>
          <a:prstGeom prst="rect">
            <a:avLst/>
          </a:prstGeom>
        </p:spPr>
        <p:txBody>
          <a:bodyPr vert="horz" lIns="90623" tIns="45314" rIns="90623" bIns="45314" rtlCol="0"/>
          <a:lstStyle>
            <a:lvl1pPr algn="l" eaLnBrk="1" hangingPunct="1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3200" y="0"/>
            <a:ext cx="3071813" cy="469900"/>
          </a:xfrm>
          <a:prstGeom prst="rect">
            <a:avLst/>
          </a:prstGeom>
        </p:spPr>
        <p:txBody>
          <a:bodyPr vert="horz" lIns="90623" tIns="45314" rIns="90623" bIns="45314" rtlCol="0"/>
          <a:lstStyle>
            <a:lvl1pPr algn="r" eaLnBrk="1" hangingPunct="1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1113"/>
            <a:ext cx="3071813" cy="469900"/>
          </a:xfrm>
          <a:prstGeom prst="rect">
            <a:avLst/>
          </a:prstGeom>
        </p:spPr>
        <p:txBody>
          <a:bodyPr vert="horz" lIns="90623" tIns="45314" rIns="90623" bIns="45314" rtlCol="0" anchor="b"/>
          <a:lstStyle>
            <a:lvl1pPr algn="l" eaLnBrk="1" hangingPunct="1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3200" y="8901113"/>
            <a:ext cx="3071813" cy="469900"/>
          </a:xfrm>
          <a:prstGeom prst="rect">
            <a:avLst/>
          </a:prstGeom>
        </p:spPr>
        <p:txBody>
          <a:bodyPr vert="horz" wrap="square" lIns="90623" tIns="45314" rIns="90623" bIns="453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0D3F8F78-921E-4D26-BFC8-413EA881CE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89625" tIns="44814" rIns="89625" bIns="44814" rtlCol="0"/>
          <a:lstStyle>
            <a:lvl1pPr algn="l" eaLnBrk="0" hangingPunct="0">
              <a:defRPr sz="11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89625" tIns="44814" rIns="89625" bIns="44814" rtlCol="0"/>
          <a:lstStyle>
            <a:lvl1pPr algn="r" eaLnBrk="0" hangingPunct="0">
              <a:defRPr sz="11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1675"/>
            <a:ext cx="4687888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25" tIns="44814" rIns="89625" bIns="448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89625" tIns="44814" rIns="89625" bIns="4481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1113"/>
            <a:ext cx="3070225" cy="469900"/>
          </a:xfrm>
          <a:prstGeom prst="rect">
            <a:avLst/>
          </a:prstGeom>
        </p:spPr>
        <p:txBody>
          <a:bodyPr vert="horz" lIns="89625" tIns="44814" rIns="89625" bIns="44814" rtlCol="0" anchor="b"/>
          <a:lstStyle>
            <a:lvl1pPr algn="l" eaLnBrk="0" hangingPunct="0">
              <a:defRPr sz="11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1113"/>
            <a:ext cx="3070225" cy="469900"/>
          </a:xfrm>
          <a:prstGeom prst="rect">
            <a:avLst/>
          </a:prstGeom>
        </p:spPr>
        <p:txBody>
          <a:bodyPr vert="horz" wrap="square" lIns="89625" tIns="44814" rIns="89625" bIns="44814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0904C44D-DECA-4210-A41C-C354C73313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1F2EA8-5812-4741-813E-89F6177C8D58}" type="slidenum">
              <a:rPr lang="en-US" altLang="en-US" smtClean="0">
                <a:solidFill>
                  <a:srgbClr val="000000"/>
                </a:solidFill>
              </a:rPr>
              <a:pPr/>
              <a:t>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2949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Discuss Con-Agra letter and Michigan Cheese Maker example</a:t>
            </a:r>
          </a:p>
        </p:txBody>
      </p:sp>
      <p:sp>
        <p:nvSpPr>
          <p:cNvPr id="83972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397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A861FE-05D3-488F-AC4F-5254BA84BEE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Link to Good Documentation Practices Presentation on Web-site on front cover of book</a:t>
            </a:r>
          </a:p>
        </p:txBody>
      </p:sp>
      <p:sp>
        <p:nvSpPr>
          <p:cNvPr id="84996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49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30194B-3D57-4FEE-BA8C-84CCAE58973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dmi170_ppt_1 061308_v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55" t="98468" r="2580" b="-150"/>
          <a:stretch>
            <a:fillRect/>
          </a:stretch>
        </p:blipFill>
        <p:spPr bwMode="auto">
          <a:xfrm>
            <a:off x="457200" y="5907088"/>
            <a:ext cx="8229600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dmi170_ppt_1 061308_v2"/>
          <p:cNvPicPr>
            <a:picLocks noChangeAspect="1" noChangeArrowheads="1"/>
          </p:cNvPicPr>
          <p:nvPr userDrawn="1"/>
        </p:nvPicPr>
        <p:blipFill>
          <a:blip r:embed="rId2" cstate="print"/>
          <a:srcRect l="3355" t="97667" r="2580" b="-150"/>
          <a:stretch>
            <a:fillRect/>
          </a:stretch>
        </p:blipFill>
        <p:spPr bwMode="auto">
          <a:xfrm>
            <a:off x="457200" y="914400"/>
            <a:ext cx="8229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89650"/>
            <a:ext cx="19113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41293" y="1981200"/>
            <a:ext cx="8322328" cy="650875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41293" y="2667000"/>
            <a:ext cx="8244302" cy="17526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4722722" y="5320379"/>
            <a:ext cx="3954463" cy="228600"/>
          </a:xfrm>
        </p:spPr>
        <p:txBody>
          <a:bodyPr rIns="0"/>
          <a:lstStyle>
            <a:lvl1pPr algn="r">
              <a:buNone/>
              <a:defRPr sz="1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716836" y="5548979"/>
            <a:ext cx="3954462" cy="285810"/>
          </a:xfrm>
        </p:spPr>
        <p:txBody>
          <a:bodyPr rIns="0"/>
          <a:lstStyle>
            <a:lvl1pPr algn="r">
              <a:buNone/>
              <a:defRPr sz="1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4293-0219-4713-900B-F91B3A89EA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2E440-C68A-4ACB-89CE-907193E844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4948109"/>
            <a:ext cx="6858000" cy="54864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8720" y="1277594"/>
            <a:ext cx="6858000" cy="3657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8720" y="5501400"/>
            <a:ext cx="6858000" cy="365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176C3-96E3-499E-A2A9-32B5258312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199" y="1371600"/>
            <a:ext cx="8148919" cy="43434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1A47E-FB70-4F65-AC85-E9A1E3E982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371600"/>
            <a:ext cx="3959352" cy="42672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dirty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7448" y="1371600"/>
            <a:ext cx="3959352" cy="42672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6F622-2FF5-4CB6-BF57-F4DA057F76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dirty="0"/>
              <a:t>Click icon to add SmartArt graphic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9DFBE-455F-4CD4-8A23-2A84375191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218456" cy="4499361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43674" y="326576"/>
            <a:ext cx="8229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B8067-550D-42D3-8CD5-7087A85BDC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6" y="1371600"/>
            <a:ext cx="8229600" cy="4499361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tx1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CCBBF-DCB4-46A7-BB5B-23E1A5CB6A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5223616" y="1371600"/>
            <a:ext cx="3429000" cy="2176272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5223616" y="3656230"/>
            <a:ext cx="3429000" cy="2176272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4343400" cy="4456632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3B71D-A963-4493-8B60-A6A3081AEF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4343400" cy="4453128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tx1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5221224" y="1371600"/>
            <a:ext cx="3429000" cy="217627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5221224" y="3657600"/>
            <a:ext cx="3429000" cy="217627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76EE5-AEA0-484E-9E4B-DB20183DF3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45962"/>
            <a:ext cx="8229600" cy="1936376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57199" y="3405156"/>
            <a:ext cx="2606040" cy="217627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tx1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268979" y="3405156"/>
            <a:ext cx="2606040" cy="217627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6080759" y="3405156"/>
            <a:ext cx="2606040" cy="217627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457199" y="5609935"/>
            <a:ext cx="2606040" cy="228600"/>
          </a:xfrm>
        </p:spPr>
        <p:txBody>
          <a:bodyPr/>
          <a:lstStyle>
            <a:lvl1pPr algn="ctr">
              <a:buNone/>
              <a:defRPr sz="1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3268979" y="5609935"/>
            <a:ext cx="2606040" cy="228600"/>
          </a:xfrm>
        </p:spPr>
        <p:txBody>
          <a:bodyPr/>
          <a:lstStyle>
            <a:lvl1pPr algn="ctr">
              <a:buNone/>
              <a:defRPr sz="1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6080759" y="5609935"/>
            <a:ext cx="2606040" cy="228600"/>
          </a:xfrm>
        </p:spPr>
        <p:txBody>
          <a:bodyPr/>
          <a:lstStyle>
            <a:lvl1pPr algn="ctr">
              <a:buNone/>
              <a:defRPr sz="1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F1FA5-951B-448D-A623-9DBD686EB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45962"/>
            <a:ext cx="8229600" cy="1936376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tx1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457199" y="3405156"/>
            <a:ext cx="2606040" cy="217627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tx1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3268979" y="3405156"/>
            <a:ext cx="2606040" cy="217627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080759" y="3405156"/>
            <a:ext cx="2606040" cy="217627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457199" y="5609935"/>
            <a:ext cx="2606040" cy="228600"/>
          </a:xfrm>
        </p:spPr>
        <p:txBody>
          <a:bodyPr/>
          <a:lstStyle>
            <a:lvl1pPr algn="ctr">
              <a:buNone/>
              <a:defRPr sz="1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3268979" y="5609935"/>
            <a:ext cx="2606040" cy="228600"/>
          </a:xfrm>
        </p:spPr>
        <p:txBody>
          <a:bodyPr/>
          <a:lstStyle>
            <a:lvl1pPr algn="ctr">
              <a:buNone/>
              <a:defRPr sz="1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6080759" y="5609935"/>
            <a:ext cx="2606040" cy="228600"/>
          </a:xfrm>
        </p:spPr>
        <p:txBody>
          <a:bodyPr/>
          <a:lstStyle>
            <a:lvl1pPr algn="ctr">
              <a:buNone/>
              <a:defRPr sz="1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0C59-D4D3-4EA7-B14E-ED629F145F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87DED-4A44-40E5-ACA2-F3534F30C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3959352" cy="639762"/>
          </a:xfrm>
        </p:spPr>
        <p:txBody>
          <a:bodyPr anchor="b"/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7448" y="1371600"/>
            <a:ext cx="3959352" cy="639762"/>
          </a:xfrm>
        </p:spPr>
        <p:txBody>
          <a:bodyPr anchor="b"/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57200" y="2017059"/>
            <a:ext cx="3957918" cy="3738282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728882" y="2017059"/>
            <a:ext cx="3957918" cy="3738282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440F8-4C20-46A9-9E59-EEA7436D1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dmi170_ppt_1 061308_v2"/>
          <p:cNvPicPr>
            <a:picLocks noChangeAspect="1" noChangeArrowheads="1"/>
          </p:cNvPicPr>
          <p:nvPr/>
        </p:nvPicPr>
        <p:blipFill>
          <a:blip r:embed="rId17" cstate="print"/>
          <a:srcRect l="3355" t="97667" r="2580" b="-150"/>
          <a:stretch>
            <a:fillRect/>
          </a:stretch>
        </p:blipFill>
        <p:spPr bwMode="auto">
          <a:xfrm>
            <a:off x="457200" y="914400"/>
            <a:ext cx="8229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315913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4500" y="6454775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A1123EBC-34BF-4B5A-9B5A-DA350F34B1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9" descr="dmi170_ppt_1 061308_v2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55" t="98468" r="2580" b="-150"/>
          <a:stretch>
            <a:fillRect/>
          </a:stretch>
        </p:blipFill>
        <p:spPr bwMode="auto">
          <a:xfrm>
            <a:off x="457200" y="5907088"/>
            <a:ext cx="8229600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57200" y="6089650"/>
            <a:ext cx="19113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144" r:id="rId1"/>
    <p:sldLayoutId id="2147486130" r:id="rId2"/>
    <p:sldLayoutId id="2147486131" r:id="rId3"/>
    <p:sldLayoutId id="2147486132" r:id="rId4"/>
    <p:sldLayoutId id="2147486133" r:id="rId5"/>
    <p:sldLayoutId id="2147486134" r:id="rId6"/>
    <p:sldLayoutId id="2147486135" r:id="rId7"/>
    <p:sldLayoutId id="2147486136" r:id="rId8"/>
    <p:sldLayoutId id="2147486137" r:id="rId9"/>
    <p:sldLayoutId id="2147486138" r:id="rId10"/>
    <p:sldLayoutId id="2147486139" r:id="rId11"/>
    <p:sldLayoutId id="2147486140" r:id="rId12"/>
    <p:sldLayoutId id="2147486141" r:id="rId13"/>
    <p:sldLayoutId id="2147486142" r:id="rId14"/>
    <p:sldLayoutId id="2147486143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9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303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q"/>
        <a:defRPr sz="1200">
          <a:solidFill>
            <a:schemeClr val="tx1"/>
          </a:solidFill>
          <a:latin typeface="+mn-lt"/>
          <a:ea typeface="+mn-ea"/>
        </a:defRPr>
      </a:lvl2pPr>
      <a:lvl3pPr marL="1030288" indent="-115888" algn="l" rtl="0" eaLnBrk="0" fontAlgn="base" hangingPunct="0">
        <a:spcBef>
          <a:spcPct val="20000"/>
        </a:spcBef>
        <a:spcAft>
          <a:spcPct val="0"/>
        </a:spcAft>
        <a:buSzPct val="75000"/>
        <a:buFont typeface="Arial" pitchFamily="34" charset="0"/>
        <a:buChar char="–"/>
        <a:defRPr sz="1200">
          <a:solidFill>
            <a:schemeClr val="tx1"/>
          </a:solidFill>
          <a:latin typeface="+mn-lt"/>
          <a:ea typeface="+mn-ea"/>
        </a:defRPr>
      </a:lvl3pPr>
      <a:lvl4pPr marL="1544638" indent="-173038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4pPr>
      <a:lvl5pPr marL="1997075" indent="-168275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5"/>
          <p:cNvSpPr>
            <a:spLocks noGrp="1"/>
          </p:cNvSpPr>
          <p:nvPr>
            <p:ph type="ctrTitle"/>
          </p:nvPr>
        </p:nvSpPr>
        <p:spPr>
          <a:xfrm>
            <a:off x="411163" y="2209800"/>
            <a:ext cx="8321675" cy="650875"/>
          </a:xfrm>
        </p:spPr>
        <p:txBody>
          <a:bodyPr/>
          <a:lstStyle/>
          <a:p>
            <a:pPr algn="ctr" eaLnBrk="1" hangingPunct="1"/>
            <a:br>
              <a:rPr lang="en-US" altLang="en-US" dirty="0"/>
            </a:br>
            <a:r>
              <a:rPr lang="en-US" altLang="en-US" dirty="0"/>
              <a:t>Good Documentation Practices – Self read</a:t>
            </a:r>
          </a:p>
        </p:txBody>
      </p:sp>
      <p:sp>
        <p:nvSpPr>
          <p:cNvPr id="52227" name="Slide Number Placeholder 3"/>
          <p:cNvSpPr txBox="1">
            <a:spLocks/>
          </p:cNvSpPr>
          <p:nvPr/>
        </p:nvSpPr>
        <p:spPr bwMode="auto">
          <a:xfrm>
            <a:off x="6794500" y="6454775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230188" indent="-230188" algn="r">
              <a:spcBef>
                <a:spcPct val="20000"/>
              </a:spcBef>
              <a:buSzPct val="75000"/>
            </a:pPr>
            <a:fld id="{22D7B24C-5DB4-4050-B898-0685C75341F5}" type="slidenum">
              <a:rPr lang="en-US" altLang="en-US" sz="900">
                <a:solidFill>
                  <a:srgbClr val="000000"/>
                </a:solidFill>
              </a:rPr>
              <a:pPr marL="230188" indent="-230188" algn="r">
                <a:spcBef>
                  <a:spcPct val="20000"/>
                </a:spcBef>
                <a:buSzPct val="75000"/>
              </a:pPr>
              <a:t>0</a:t>
            </a:fld>
            <a:endParaRPr lang="en-US" altLang="en-US"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/>
              <a:t>Would you mind having an FDA Inspector read your record, document, or e-mail?</a:t>
            </a:r>
          </a:p>
          <a:p>
            <a:pPr eaLnBrk="1" hangingPunct="1"/>
            <a:r>
              <a:rPr lang="en-US" altLang="en-US"/>
              <a:t>Would you mind having your record, document, or e-mail read someday in a courtroom?</a:t>
            </a:r>
          </a:p>
          <a:p>
            <a:pPr eaLnBrk="1" hangingPunct="1"/>
            <a:r>
              <a:rPr lang="en-US" altLang="en-US"/>
              <a:t>Records should be able to “tell the story” of what happened, at some point in the future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61443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Ask yourself the following: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 sz="2200"/>
              <a:t>Have a plan/procedure in place for reviewing records</a:t>
            </a:r>
          </a:p>
          <a:p>
            <a:pPr eaLnBrk="1" hangingPunct="1"/>
            <a:r>
              <a:rPr lang="en-US" altLang="en-US" sz="2200"/>
              <a:t>Have a plan/procedure in place for filing and/or storing records and who can have access to those records</a:t>
            </a:r>
          </a:p>
          <a:p>
            <a:pPr eaLnBrk="1" hangingPunct="1"/>
            <a:r>
              <a:rPr lang="en-US" altLang="en-US" sz="2200"/>
              <a:t>Have a plan in place for record destruction after retention period has expired</a:t>
            </a:r>
          </a:p>
          <a:p>
            <a:pPr eaLnBrk="1" hangingPunct="1"/>
            <a:r>
              <a:rPr lang="en-US" altLang="en-US" sz="2200"/>
              <a:t>Determine how will data stored in spreadsheets and/or other electronic formats be managed</a:t>
            </a:r>
          </a:p>
          <a:p>
            <a:pPr eaLnBrk="1" hangingPunct="1"/>
            <a:r>
              <a:rPr lang="en-US" altLang="en-US" sz="2200"/>
              <a:t>Determine if records/data currently being gathered are necessary</a:t>
            </a:r>
          </a:p>
          <a:p>
            <a:pPr eaLnBrk="1" hangingPunct="1"/>
            <a:r>
              <a:rPr lang="en-US" altLang="en-US" sz="2200"/>
              <a:t>Have a plan/procedure in place to segregate quality and other non-regulatory records from those that are or will be required by regulatory authorities for food safety purposes</a:t>
            </a:r>
          </a:p>
        </p:txBody>
      </p:sp>
      <p:sp>
        <p:nvSpPr>
          <p:cNvPr id="62467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GDPs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18488" cy="44989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Records are our way of showing FDA that we know what we are doing and are producing a safe product </a:t>
            </a:r>
          </a:p>
          <a:p>
            <a:pPr marL="0" indent="0" eaLnBrk="1" hangingPunct="1">
              <a:buFontTx/>
              <a:buNone/>
              <a:defRPr/>
            </a:pPr>
            <a:endParaRPr lang="en-US" sz="1200" dirty="0"/>
          </a:p>
          <a:p>
            <a:pPr marL="0" indent="0" eaLnBrk="1" hangingPunct="1">
              <a:buFontTx/>
              <a:buNone/>
              <a:defRPr/>
            </a:pPr>
            <a:r>
              <a:rPr lang="en-US" sz="1800" dirty="0"/>
              <a:t>AND</a:t>
            </a:r>
          </a:p>
          <a:p>
            <a:pPr marL="0" indent="0" eaLnBrk="1" hangingPunct="1">
              <a:buFontTx/>
              <a:buNone/>
              <a:defRPr/>
            </a:pPr>
            <a:endParaRPr lang="en-US" sz="1200" dirty="0"/>
          </a:p>
          <a:p>
            <a:pPr eaLnBrk="1" hangingPunct="1">
              <a:defRPr/>
            </a:pPr>
            <a:r>
              <a:rPr lang="en-US" dirty="0"/>
              <a:t>It is no sin for stuff to happen; but it is a sin to not document and correct</a:t>
            </a:r>
          </a:p>
          <a:p>
            <a:pPr marL="0" indent="0" eaLnBrk="1" hangingPunct="1">
              <a:buFontTx/>
              <a:buNone/>
              <a:defRPr/>
            </a:pPr>
            <a:endParaRPr lang="en-US" sz="1200" dirty="0"/>
          </a:p>
          <a:p>
            <a:pPr marL="0" indent="0" eaLnBrk="1" hangingPunct="1">
              <a:buFontTx/>
              <a:buNone/>
              <a:defRPr/>
            </a:pPr>
            <a:r>
              <a:rPr lang="en-US" sz="1800" dirty="0"/>
              <a:t>AND</a:t>
            </a:r>
          </a:p>
          <a:p>
            <a:pPr marL="0" indent="0" eaLnBrk="1" hangingPunct="1">
              <a:buFontTx/>
              <a:buNone/>
              <a:defRPr/>
            </a:pPr>
            <a:endParaRPr lang="en-US" sz="1200" dirty="0"/>
          </a:p>
          <a:p>
            <a:pPr eaLnBrk="1" hangingPunct="1">
              <a:defRPr/>
            </a:pPr>
            <a:r>
              <a:rPr lang="en-US" dirty="0"/>
              <a:t>Your Food Safety Plan will be an extension of federal law - what you say you are doing will be used to determine compliance</a:t>
            </a:r>
          </a:p>
        </p:txBody>
      </p:sp>
      <p:sp>
        <p:nvSpPr>
          <p:cNvPr id="63491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Remember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Record/Form Development</a:t>
            </a:r>
          </a:p>
          <a:p>
            <a:pPr lvl="1"/>
            <a:r>
              <a:rPr lang="en-US" dirty="0"/>
              <a:t>Name of record</a:t>
            </a:r>
          </a:p>
          <a:p>
            <a:pPr lvl="1"/>
            <a:r>
              <a:rPr lang="en-US" dirty="0"/>
              <a:t>Include company name and address</a:t>
            </a:r>
          </a:p>
          <a:p>
            <a:pPr lvl="1"/>
            <a:r>
              <a:rPr lang="en-US" dirty="0"/>
              <a:t>Include sign off and verified by</a:t>
            </a:r>
          </a:p>
          <a:p>
            <a:pPr lvl="1"/>
            <a:r>
              <a:rPr lang="en-US" dirty="0"/>
              <a:t>If applicable add some brief JWI (job work instructions)</a:t>
            </a:r>
          </a:p>
          <a:p>
            <a:pPr lvl="1"/>
            <a:r>
              <a:rPr lang="en-US" dirty="0"/>
              <a:t>Add footer with date issued and supersedes date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 form layout recommendations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/>
              <a:t>FDA is (and will be) writing more warning letters when deviations are found</a:t>
            </a:r>
          </a:p>
          <a:p>
            <a:pPr eaLnBrk="1" hangingPunct="1"/>
            <a:r>
              <a:rPr lang="en-US" altLang="en-US"/>
              <a:t>Warning letters can generate Class Action claims that can be very costly to companies</a:t>
            </a:r>
          </a:p>
          <a:p>
            <a:pPr eaLnBrk="1" hangingPunct="1"/>
            <a:r>
              <a:rPr lang="en-US" altLang="en-US"/>
              <a:t>Under FSMA, FDA has expanded authority and greater access to records/documents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sp>
        <p:nvSpPr>
          <p:cNvPr id="53251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2700"/>
              <a:t>Good</a:t>
            </a:r>
            <a:r>
              <a:rPr lang="en-US" altLang="en-US"/>
              <a:t> Documentation Practices (GDPs) Background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/>
              <a:t>What your documents say can help you or hurt you</a:t>
            </a:r>
          </a:p>
          <a:p>
            <a:pPr eaLnBrk="1" hangingPunct="1"/>
            <a:r>
              <a:rPr lang="en-US" altLang="en-US"/>
              <a:t>Documents come in many forms:</a:t>
            </a:r>
          </a:p>
          <a:p>
            <a:pPr lvl="1" eaLnBrk="1" hangingPunct="1"/>
            <a:r>
              <a:rPr lang="en-US" altLang="en-US" sz="1400"/>
              <a:t>SOP, Policies, and Work Instructions</a:t>
            </a:r>
          </a:p>
          <a:p>
            <a:pPr lvl="1" eaLnBrk="1" hangingPunct="1"/>
            <a:r>
              <a:rPr lang="en-US" altLang="en-US" sz="1400"/>
              <a:t>Records, including pictures</a:t>
            </a:r>
          </a:p>
          <a:p>
            <a:pPr lvl="1" eaLnBrk="1" hangingPunct="1"/>
            <a:r>
              <a:rPr lang="en-US" altLang="en-US" sz="1400"/>
              <a:t>Formulas</a:t>
            </a:r>
          </a:p>
          <a:p>
            <a:pPr lvl="1" eaLnBrk="1" hangingPunct="1"/>
            <a:r>
              <a:rPr lang="en-US" altLang="en-US" sz="1400"/>
              <a:t>E-mails, text messages, social media</a:t>
            </a:r>
          </a:p>
          <a:p>
            <a:pPr lvl="1" eaLnBrk="1" hangingPunct="1"/>
            <a:r>
              <a:rPr lang="en-US" altLang="en-US" sz="1400"/>
              <a:t>Personal Portable Devices, i.e. iPad, Surface Pro, Mobile Phone etc.</a:t>
            </a:r>
          </a:p>
          <a:p>
            <a:pPr lvl="1" eaLnBrk="1" hangingPunct="1"/>
            <a:r>
              <a:rPr lang="en-US" altLang="en-US" sz="1400"/>
              <a:t>Meeting Minutes</a:t>
            </a:r>
          </a:p>
          <a:p>
            <a:pPr eaLnBrk="1" hangingPunct="1"/>
            <a:r>
              <a:rPr lang="en-US" altLang="en-US" sz="1800"/>
              <a:t>Differentiate between “Documents” and “Records”   </a:t>
            </a:r>
            <a:endParaRPr lang="en-US" altLang="en-US"/>
          </a:p>
          <a:p>
            <a:pPr eaLnBrk="1" hangingPunct="1"/>
            <a:r>
              <a:rPr lang="en-US" altLang="en-US"/>
              <a:t>Consider establishing General Documentation Practices SOP </a:t>
            </a:r>
          </a:p>
          <a:p>
            <a:pPr eaLnBrk="1" hangingPunct="1"/>
            <a:r>
              <a:rPr lang="en-US" altLang="en-US"/>
              <a:t>Review and train periodically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54275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Good Documentation Practices (GDPs)</a:t>
            </a:r>
          </a:p>
        </p:txBody>
      </p:sp>
      <p:sp>
        <p:nvSpPr>
          <p:cNvPr id="54276" name="TextBox 1"/>
          <p:cNvSpPr txBox="1">
            <a:spLocks noChangeArrowheads="1"/>
          </p:cNvSpPr>
          <p:nvPr/>
        </p:nvSpPr>
        <p:spPr bwMode="auto">
          <a:xfrm>
            <a:off x="1371600" y="4953000"/>
            <a:ext cx="5638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 sz="16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/>
              <a:t>Document results at the time the observation is made</a:t>
            </a:r>
          </a:p>
          <a:p>
            <a:pPr eaLnBrk="1" hangingPunct="1"/>
            <a:r>
              <a:rPr lang="en-US" altLang="en-US"/>
              <a:t>Know how to correct mistakes and change records</a:t>
            </a:r>
          </a:p>
          <a:p>
            <a:pPr lvl="1" eaLnBrk="1" hangingPunct="1"/>
            <a:r>
              <a:rPr lang="en-US" altLang="en-US" sz="1800"/>
              <a:t>Single line through the mistake</a:t>
            </a:r>
          </a:p>
          <a:p>
            <a:pPr lvl="1" eaLnBrk="1" hangingPunct="1"/>
            <a:r>
              <a:rPr lang="en-US" altLang="en-US" sz="1800"/>
              <a:t>Document correct value</a:t>
            </a:r>
          </a:p>
          <a:p>
            <a:pPr lvl="1" eaLnBrk="1" hangingPunct="1"/>
            <a:r>
              <a:rPr lang="en-US" altLang="en-US" sz="1800"/>
              <a:t>Initial and date</a:t>
            </a:r>
          </a:p>
          <a:p>
            <a:pPr lvl="1" eaLnBrk="1" hangingPunct="1"/>
            <a:r>
              <a:rPr lang="en-US" altLang="en-US" sz="1800"/>
              <a:t>Have a plan/procedure in place that outlines what types of mistakes can be corrected, who can correct mistakes, and when mistakes can be corrected. </a:t>
            </a:r>
          </a:p>
          <a:p>
            <a:pPr lvl="2" eaLnBrk="1" hangingPunct="1"/>
            <a:r>
              <a:rPr lang="en-US" altLang="en-US" sz="1600"/>
              <a:t>only the employee who made the mistake can correct the mistake </a:t>
            </a:r>
          </a:p>
          <a:p>
            <a:pPr lvl="2" eaLnBrk="1" hangingPunct="1"/>
            <a:r>
              <a:rPr lang="en-US" altLang="en-US" sz="1600"/>
              <a:t>can only be corrected at the time of the observation, not the next day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55299" name="Title 3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Good Documentation Practices</a:t>
            </a:r>
          </a:p>
        </p:txBody>
      </p:sp>
      <p:pic>
        <p:nvPicPr>
          <p:cNvPr id="55300" name="Picture 3" descr="C:\Documents and Settings\Wilkin\Desktop\New Image.JPG"/>
          <p:cNvPicPr>
            <a:picLocks noChangeAspect="1" noChangeArrowheads="1"/>
          </p:cNvPicPr>
          <p:nvPr/>
        </p:nvPicPr>
        <p:blipFill>
          <a:blip r:embed="rId2" cstate="print"/>
          <a:srcRect l="10001" t="27779" r="10001" b="36667"/>
          <a:stretch>
            <a:fillRect/>
          </a:stretch>
        </p:blipFill>
        <p:spPr bwMode="auto">
          <a:xfrm>
            <a:off x="7010400" y="1557338"/>
            <a:ext cx="187007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 descr="C:\Documents and Settings\Wilkin\Local Settings\Temporary Internet Files\Content.IE5\QDKTBX7O\MC90044131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5910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/>
              <a:t>Entries must be made in indelible ink</a:t>
            </a:r>
          </a:p>
          <a:p>
            <a:pPr lvl="1" eaLnBrk="1" hangingPunct="1"/>
            <a:r>
              <a:rPr lang="en-US" altLang="en-US"/>
              <a:t>No pencils</a:t>
            </a:r>
          </a:p>
          <a:p>
            <a:pPr lvl="1" eaLnBrk="1" hangingPunct="1"/>
            <a:r>
              <a:rPr lang="en-US" altLang="en-US"/>
              <a:t>No gel pens</a:t>
            </a:r>
          </a:p>
          <a:p>
            <a:pPr lvl="1" eaLnBrk="1" hangingPunct="1"/>
            <a:r>
              <a:rPr lang="en-US" altLang="en-US"/>
              <a:t>No whiteout</a:t>
            </a:r>
          </a:p>
          <a:p>
            <a:pPr eaLnBrk="1" hangingPunct="1"/>
            <a:r>
              <a:rPr lang="en-US" altLang="en-US"/>
              <a:t>Do not use ditto marks (“) or lines down a column</a:t>
            </a:r>
          </a:p>
          <a:p>
            <a:pPr eaLnBrk="1" hangingPunct="1"/>
            <a:r>
              <a:rPr lang="en-US" altLang="en-US"/>
              <a:t>Do not prefill out any data</a:t>
            </a:r>
          </a:p>
          <a:p>
            <a:pPr eaLnBrk="1" hangingPunct="1"/>
            <a:r>
              <a:rPr lang="en-US" altLang="en-US"/>
              <a:t>Make all required entries (no blank spaces)</a:t>
            </a:r>
          </a:p>
          <a:p>
            <a:pPr eaLnBrk="1" hangingPunct="1"/>
            <a:r>
              <a:rPr lang="en-US" altLang="en-US"/>
              <a:t>Standardize the use of abbreviations</a:t>
            </a:r>
          </a:p>
        </p:txBody>
      </p:sp>
      <p:sp>
        <p:nvSpPr>
          <p:cNvPr id="56323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Good Documentation Practices</a:t>
            </a:r>
          </a:p>
        </p:txBody>
      </p:sp>
      <p:sp>
        <p:nvSpPr>
          <p:cNvPr id="4" name="Multiply 3"/>
          <p:cNvSpPr/>
          <p:nvPr/>
        </p:nvSpPr>
        <p:spPr bwMode="auto">
          <a:xfrm>
            <a:off x="3200400" y="2295525"/>
            <a:ext cx="533400" cy="3048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ea typeface="ＭＳ Ｐゴシック" pitchFamily="1" charset="-128"/>
              <a:cs typeface="Arial" charset="0"/>
            </a:endParaRPr>
          </a:p>
        </p:txBody>
      </p:sp>
      <p:sp>
        <p:nvSpPr>
          <p:cNvPr id="5" name="Multiply 4"/>
          <p:cNvSpPr/>
          <p:nvPr/>
        </p:nvSpPr>
        <p:spPr bwMode="auto">
          <a:xfrm>
            <a:off x="5372100" y="2312988"/>
            <a:ext cx="533400" cy="3048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ea typeface="ＭＳ Ｐゴシック" pitchFamily="1" charset="-128"/>
              <a:cs typeface="Arial" charset="0"/>
            </a:endParaRPr>
          </a:p>
        </p:txBody>
      </p:sp>
      <p:sp>
        <p:nvSpPr>
          <p:cNvPr id="6" name="Multiply 5"/>
          <p:cNvSpPr/>
          <p:nvPr/>
        </p:nvSpPr>
        <p:spPr bwMode="auto">
          <a:xfrm>
            <a:off x="7162800" y="2270125"/>
            <a:ext cx="533400" cy="3048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ea typeface="ＭＳ Ｐゴシック" pitchFamily="1" charset="-128"/>
              <a:cs typeface="Arial" charset="0"/>
            </a:endParaRPr>
          </a:p>
        </p:txBody>
      </p:sp>
      <p:pic>
        <p:nvPicPr>
          <p:cNvPr id="56327" name="Picture 8" descr="http://4.bp.blogspot.com/-m298n2VN0Is/UZYlmlDXc7I/AAAAAAAAB9s/Ad3AhhGr-cw/s320/penci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32025"/>
            <a:ext cx="466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8" name="Picture 4" descr="C:\Documents and Settings\Wilkin\Desktop\New Image2.JPG"/>
          <p:cNvPicPr>
            <a:picLocks noChangeAspect="1" noChangeArrowheads="1"/>
          </p:cNvPicPr>
          <p:nvPr/>
        </p:nvPicPr>
        <p:blipFill>
          <a:blip r:embed="rId3" cstate="print"/>
          <a:srcRect l="10001" t="46667" r="14444" b="31111"/>
          <a:stretch>
            <a:fillRect/>
          </a:stretch>
        </p:blipFill>
        <p:spPr bwMode="auto">
          <a:xfrm>
            <a:off x="4340225" y="2265363"/>
            <a:ext cx="1020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9" name="Picture 2" descr="http://dev1a.monkeebootlegs.com/wp-content/uploads/2012/07/liquid_pap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2057400"/>
            <a:ext cx="6000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/>
              <a:t>Explain abnormal results</a:t>
            </a:r>
          </a:p>
          <a:p>
            <a:pPr lvl="1" eaLnBrk="1" hangingPunct="1"/>
            <a:r>
              <a:rPr lang="en-US" altLang="en-US"/>
              <a:t>What happened to the product</a:t>
            </a:r>
          </a:p>
          <a:p>
            <a:pPr lvl="1" eaLnBrk="1" hangingPunct="1"/>
            <a:r>
              <a:rPr lang="en-US" altLang="en-US"/>
              <a:t>What corrective actions were taken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To the extent practical enter verifiable, observable data, not subjective data</a:t>
            </a:r>
          </a:p>
          <a:p>
            <a:pPr lvl="1" eaLnBrk="1" hangingPunct="1"/>
            <a:r>
              <a:rPr lang="en-US" altLang="en-US"/>
              <a:t>i.e., Temperature = 40</a:t>
            </a:r>
            <a:r>
              <a:rPr lang="en-US" altLang="en-US" baseline="30000"/>
              <a:t>O</a:t>
            </a:r>
            <a:r>
              <a:rPr lang="en-US" altLang="en-US"/>
              <a:t> F; not Temperature was “OK”, “High”, or “Low”</a:t>
            </a:r>
          </a:p>
        </p:txBody>
      </p:sp>
      <p:sp>
        <p:nvSpPr>
          <p:cNvPr id="57347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Good Documentation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/>
              <a:t>During an audit, we are trained to answer the question:  </a:t>
            </a:r>
          </a:p>
          <a:p>
            <a:pPr lvl="1" eaLnBrk="1" hangingPunct="1"/>
            <a:r>
              <a:rPr lang="en-US" altLang="en-US"/>
              <a:t>Keep answers brief and to the point</a:t>
            </a:r>
          </a:p>
          <a:p>
            <a:pPr lvl="1" eaLnBrk="1" hangingPunct="1"/>
            <a:r>
              <a:rPr lang="en-US" altLang="en-US"/>
              <a:t>Don’t volunteer information not specifically asked </a:t>
            </a:r>
          </a:p>
          <a:p>
            <a:pPr lvl="1" eaLnBrk="1" hangingPunct="1"/>
            <a:r>
              <a:rPr lang="en-US" altLang="en-US"/>
              <a:t>Don’t conceal information or lie</a:t>
            </a:r>
          </a:p>
          <a:p>
            <a:pPr lvl="1" eaLnBrk="1" hangingPunct="1"/>
            <a:r>
              <a:rPr lang="en-US" altLang="en-US"/>
              <a:t>Stick to facts, not opinions and or speculation </a:t>
            </a:r>
          </a:p>
          <a:p>
            <a:pPr lvl="1" eaLnBrk="1" hangingPunct="1"/>
            <a:r>
              <a:rPr lang="en-US" altLang="en-US"/>
              <a:t>Findings should be followed up with corrections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Documentation practices are the same:</a:t>
            </a:r>
          </a:p>
          <a:p>
            <a:pPr lvl="1" eaLnBrk="1" hangingPunct="1"/>
            <a:r>
              <a:rPr lang="en-US" altLang="en-US"/>
              <a:t>Stick to facts, not opinions</a:t>
            </a:r>
          </a:p>
          <a:p>
            <a:pPr lvl="1" eaLnBrk="1" hangingPunct="1"/>
            <a:r>
              <a:rPr lang="en-US" altLang="en-US"/>
              <a:t>Avoid exaggerations or speculations of a condition</a:t>
            </a:r>
          </a:p>
          <a:p>
            <a:pPr lvl="1" eaLnBrk="1" hangingPunct="1"/>
            <a:r>
              <a:rPr lang="en-US" altLang="en-US"/>
              <a:t>Avoid dealing with areas outside your area of expertise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  <p:sp>
        <p:nvSpPr>
          <p:cNvPr id="58371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Good Documentation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/>
              <a:t>E-mails:</a:t>
            </a:r>
          </a:p>
          <a:p>
            <a:pPr lvl="1" eaLnBrk="1" hangingPunct="1"/>
            <a:r>
              <a:rPr lang="en-US" altLang="en-US" sz="1800"/>
              <a:t>Follow good email etiquette</a:t>
            </a:r>
          </a:p>
          <a:p>
            <a:pPr lvl="1" eaLnBrk="1" hangingPunct="1"/>
            <a:r>
              <a:rPr lang="en-US" altLang="en-US" sz="1800"/>
              <a:t>Base opinions provided on sound logic and facts</a:t>
            </a:r>
          </a:p>
          <a:p>
            <a:pPr lvl="1" eaLnBrk="1" hangingPunct="1"/>
            <a:r>
              <a:rPr lang="en-US" altLang="en-US" sz="1800"/>
              <a:t>Avoid sarcasm and humor</a:t>
            </a:r>
          </a:p>
          <a:p>
            <a:pPr lvl="1" eaLnBrk="1" hangingPunct="1"/>
            <a:r>
              <a:rPr lang="en-US" altLang="en-US" sz="1800"/>
              <a:t>Avoid commenting on areas outside your area of expertise</a:t>
            </a:r>
          </a:p>
          <a:p>
            <a:pPr lvl="1" eaLnBrk="1" hangingPunct="1"/>
            <a:endParaRPr lang="en-US" altLang="en-US" sz="1800"/>
          </a:p>
          <a:p>
            <a:pPr eaLnBrk="1" hangingPunct="1"/>
            <a:r>
              <a:rPr lang="en-US" altLang="en-US"/>
              <a:t>Pictures:</a:t>
            </a:r>
          </a:p>
          <a:p>
            <a:pPr lvl="1" eaLnBrk="1" hangingPunct="1"/>
            <a:r>
              <a:rPr lang="en-US" altLang="en-US" sz="1800"/>
              <a:t>Follow your company’s policy to determine when allowed</a:t>
            </a:r>
          </a:p>
          <a:p>
            <a:pPr lvl="1" eaLnBrk="1" hangingPunct="1"/>
            <a:r>
              <a:rPr lang="en-US" altLang="en-US" sz="1800"/>
              <a:t>Make sure picture captures issue being addressed and not extraneous background</a:t>
            </a:r>
          </a:p>
          <a:p>
            <a:pPr lvl="1" eaLnBrk="1" hangingPunct="1"/>
            <a:r>
              <a:rPr lang="en-US" altLang="en-US" sz="1800"/>
              <a:t>When possible, take pictures after correction has been made</a:t>
            </a:r>
          </a:p>
          <a:p>
            <a:pPr lvl="1" eaLnBrk="1" hangingPunct="1"/>
            <a:r>
              <a:rPr lang="en-US" altLang="en-US" sz="1800"/>
              <a:t>Have system in place to manage pictures</a:t>
            </a:r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>
              <a:buFont typeface="Wingdings" pitchFamily="2" charset="2"/>
              <a:buNone/>
            </a:pPr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>
              <a:buFont typeface="Wingdings" pitchFamily="2" charset="2"/>
              <a:buNone/>
            </a:pPr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/>
          </a:p>
        </p:txBody>
      </p:sp>
      <p:sp>
        <p:nvSpPr>
          <p:cNvPr id="59395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Good Documentation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18488" cy="4498975"/>
          </a:xfrm>
        </p:spPr>
        <p:txBody>
          <a:bodyPr/>
          <a:lstStyle/>
          <a:p>
            <a:pPr eaLnBrk="1" hangingPunct="1"/>
            <a:r>
              <a:rPr lang="en-US" altLang="en-US"/>
              <a:t>Know your company’s policy</a:t>
            </a:r>
          </a:p>
          <a:p>
            <a:pPr eaLnBrk="1" hangingPunct="1"/>
            <a:r>
              <a:rPr lang="en-US" altLang="en-US"/>
              <a:t>Follow your company’s policy</a:t>
            </a:r>
          </a:p>
        </p:txBody>
      </p:sp>
      <p:sp>
        <p:nvSpPr>
          <p:cNvPr id="60419" name="Title 1"/>
          <p:cNvSpPr>
            <a:spLocks noGrp="1"/>
          </p:cNvSpPr>
          <p:nvPr>
            <p:ph type="title"/>
          </p:nvPr>
        </p:nvSpPr>
        <p:spPr>
          <a:xfrm>
            <a:off x="442913" y="327025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Record Retention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B8067-550D-42D3-8CD5-7087A85BDCA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C%20PPT%20Template%20-%20June%202010[1]">
  <a:themeElements>
    <a:clrScheme name="IC Green + USDairy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006F3E"/>
      </a:accent1>
      <a:accent2>
        <a:srgbClr val="E6A614"/>
      </a:accent2>
      <a:accent3>
        <a:srgbClr val="6F9AD4"/>
      </a:accent3>
      <a:accent4>
        <a:srgbClr val="6BB53D"/>
      </a:accent4>
      <a:accent5>
        <a:srgbClr val="893721"/>
      </a:accent5>
      <a:accent6>
        <a:srgbClr val="A89B9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Topic xmlns="8221a502-912e-4195-8c06-322474773827">Templates</Topic>
    <Category xmlns="8221a502-912e-4195-8c06-322474773827">2010</Category>
    <Subcategory xmlns="8221a502-912e-4195-8c06-322474773827">PowerPoint</Subcategor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FDE646D1A42C4FACE90295287364D3" ma:contentTypeVersion="4" ma:contentTypeDescription="Create a new document." ma:contentTypeScope="" ma:versionID="a4aeeed93a03acd5fdd72d30326aee67">
  <xsd:schema xmlns:xsd="http://www.w3.org/2001/XMLSchema" xmlns:p="http://schemas.microsoft.com/office/2006/metadata/properties" xmlns:ns2="8221a502-912e-4195-8c06-322474773827" targetNamespace="http://schemas.microsoft.com/office/2006/metadata/properties" ma:root="true" ma:fieldsID="cfb673779890688433032b895e11eead" ns2:_="">
    <xsd:import namespace="8221a502-912e-4195-8c06-322474773827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Category" minOccurs="0"/>
                <xsd:element ref="ns2:Sub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221a502-912e-4195-8c06-322474773827" elementFormDefault="qualified">
    <xsd:import namespace="http://schemas.microsoft.com/office/2006/documentManagement/types"/>
    <xsd:element name="Topic" ma:index="8" nillable="true" ma:displayName="Topic" ma:default="none" ma:format="Dropdown" ma:internalName="Topic">
      <xsd:simpleType>
        <xsd:restriction base="dms:Choice">
          <xsd:enumeration value="none"/>
          <xsd:enumeration value="Templates"/>
          <xsd:enumeration value="Presentations"/>
          <xsd:enumeration value="Press Release"/>
          <xsd:enumeration value="DRI Newsletter"/>
          <xsd:enumeration value="Board Updates"/>
          <xsd:enumeration value="Knowledge Management"/>
        </xsd:restriction>
      </xsd:simpleType>
    </xsd:element>
    <xsd:element name="Category" ma:index="9" nillable="true" ma:displayName="Category" ma:default="-none-" ma:format="Dropdown" ma:internalName="Category">
      <xsd:simpleType>
        <xsd:restriction base="dms:Choice">
          <xsd:enumeration value="-none-"/>
          <xsd:enumeration value="2010"/>
          <xsd:enumeration value="Editorial Guidelines"/>
          <xsd:enumeration value="Production Procedures &amp; Timeline"/>
        </xsd:restriction>
      </xsd:simpleType>
    </xsd:element>
    <xsd:element name="Subcategory" ma:index="10" nillable="true" ma:displayName="Subcategory" ma:default="Logo" ma:format="Dropdown" ma:internalName="Subcategory">
      <xsd:simpleType>
        <xsd:restriction base="dms:Choice">
          <xsd:enumeration value="-none-"/>
          <xsd:enumeration value="Logo"/>
          <xsd:enumeration value="Forms"/>
          <xsd:enumeration value="PowerPoin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A9485D8-859B-4A3C-98E1-CD39A4C6261B}">
  <ds:schemaRefs>
    <ds:schemaRef ds:uri="http://schemas.microsoft.com/office/2006/metadata/properties"/>
    <ds:schemaRef ds:uri="8221a502-912e-4195-8c06-322474773827"/>
  </ds:schemaRefs>
</ds:datastoreItem>
</file>

<file path=customXml/itemProps2.xml><?xml version="1.0" encoding="utf-8"?>
<ds:datastoreItem xmlns:ds="http://schemas.openxmlformats.org/officeDocument/2006/customXml" ds:itemID="{5A7A697A-03BC-43B7-B3C0-3127A7A34A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21a502-912e-4195-8c06-32247477382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15314</TotalTime>
  <Words>780</Words>
  <Application>Microsoft Office PowerPoint</Application>
  <PresentationFormat>On-screen Show (4:3)</PresentationFormat>
  <Paragraphs>134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IC%20PPT%20Template%20-%20June%202010[1]</vt:lpstr>
      <vt:lpstr> Good Documentation Practices – Self read</vt:lpstr>
      <vt:lpstr>Good Documentation Practices (GDPs) Background</vt:lpstr>
      <vt:lpstr>Good Documentation Practices (GDPs)</vt:lpstr>
      <vt:lpstr>Good Documentation Practices</vt:lpstr>
      <vt:lpstr>Good Documentation Practices</vt:lpstr>
      <vt:lpstr>Good Documentation Practices</vt:lpstr>
      <vt:lpstr>Good Documentation Practices</vt:lpstr>
      <vt:lpstr>Good Documentation Practices</vt:lpstr>
      <vt:lpstr>Record Retention policy</vt:lpstr>
      <vt:lpstr>Ask yourself the following:</vt:lpstr>
      <vt:lpstr>GDPs Summary</vt:lpstr>
      <vt:lpstr>Remember</vt:lpstr>
      <vt:lpstr>Record form layout recommendations</vt:lpstr>
    </vt:vector>
  </TitlesOfParts>
  <Company>Dairy Management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 PowerPoint Template - June 2010</dc:title>
  <dc:creator>kalexander</dc:creator>
  <cp:lastModifiedBy>James Mueller</cp:lastModifiedBy>
  <cp:revision>630</cp:revision>
  <cp:lastPrinted>2014-09-17T13:47:38Z</cp:lastPrinted>
  <dcterms:created xsi:type="dcterms:W3CDTF">2010-07-27T16:57:27Z</dcterms:created>
  <dcterms:modified xsi:type="dcterms:W3CDTF">2022-05-03T13:24:12Z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0x0101003CFDE646D1A42C4FACE90295287364D3</vt:lpwstr>
  </property>
</Properties>
</file>