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729" r:id="rId5"/>
    <p:sldMasterId id="2147483747" r:id="rId6"/>
    <p:sldMasterId id="2147483765" r:id="rId7"/>
    <p:sldMasterId id="2147483774" r:id="rId8"/>
    <p:sldMasterId id="2147483791" r:id="rId9"/>
    <p:sldMasterId id="2147483793" r:id="rId10"/>
  </p:sldMasterIdLst>
  <p:notesMasterIdLst>
    <p:notesMasterId r:id="rId53"/>
  </p:notesMasterIdLst>
  <p:handoutMasterIdLst>
    <p:handoutMasterId r:id="rId54"/>
  </p:handoutMasterIdLst>
  <p:sldIdLst>
    <p:sldId id="256" r:id="rId11"/>
    <p:sldId id="369" r:id="rId12"/>
    <p:sldId id="2144445970" r:id="rId13"/>
    <p:sldId id="2144445963" r:id="rId14"/>
    <p:sldId id="2144445962" r:id="rId15"/>
    <p:sldId id="2144445964" r:id="rId16"/>
    <p:sldId id="2144445961" r:id="rId17"/>
    <p:sldId id="2144445960" r:id="rId18"/>
    <p:sldId id="2144445957" r:id="rId19"/>
    <p:sldId id="2144445959" r:id="rId20"/>
    <p:sldId id="2144445958" r:id="rId21"/>
    <p:sldId id="2144445950" r:id="rId22"/>
    <p:sldId id="2144445951" r:id="rId23"/>
    <p:sldId id="2144445952" r:id="rId24"/>
    <p:sldId id="2144445955" r:id="rId25"/>
    <p:sldId id="2144445953" r:id="rId26"/>
    <p:sldId id="2144445954" r:id="rId27"/>
    <p:sldId id="2144445956" r:id="rId28"/>
    <p:sldId id="2144445949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144445973" r:id="rId37"/>
    <p:sldId id="2144445974" r:id="rId38"/>
    <p:sldId id="2144445975" r:id="rId39"/>
    <p:sldId id="2144445976" r:id="rId40"/>
    <p:sldId id="2144445977" r:id="rId41"/>
    <p:sldId id="265" r:id="rId42"/>
    <p:sldId id="274" r:id="rId43"/>
    <p:sldId id="275" r:id="rId44"/>
    <p:sldId id="273" r:id="rId45"/>
    <p:sldId id="276" r:id="rId46"/>
    <p:sldId id="2144445911" r:id="rId47"/>
    <p:sldId id="2144445909" r:id="rId48"/>
    <p:sldId id="2144445972" r:id="rId49"/>
    <p:sldId id="2144445971" r:id="rId50"/>
    <p:sldId id="2144445948" r:id="rId51"/>
    <p:sldId id="2144445907" r:id="rId52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724"/>
    <a:srgbClr val="000000"/>
    <a:srgbClr val="194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021FB-DA42-4EF6-86B0-FB38BC632839}" v="954" vWet="956" dt="2023-06-12T21:28:46.410"/>
    <p1510:client id="{422FAF89-8BD2-F562-6D15-201AF90E432B}" v="3" dt="2023-06-12T20:58:01.268"/>
    <p1510:client id="{8C29D6F4-B45A-2C15-679A-565BAA19ADED}" v="795" dt="2023-06-12T21:56:48.952"/>
    <p1510:client id="{A22B0257-278C-4D52-B2D8-813EACF5B32E}" v="21" dt="2023-06-13T17:41:47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microsoft.com/office/2015/10/relationships/revisionInfo" Target="revisionInfo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U.S. Cheese Production </a:t>
            </a:r>
          </a:p>
        </c:rich>
      </c:tx>
      <c:layout>
        <c:manualLayout>
          <c:xMode val="edge"/>
          <c:yMode val="edge"/>
          <c:x val="0.3371499812740309"/>
          <c:y val="2.6736596439890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885703740157484E-2"/>
          <c:y val="0.10276180470215276"/>
          <c:w val="0.90105179625984255"/>
          <c:h val="0.73207691116652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rgbClr val="FBB724">
                  <a:alpha val="85000"/>
                </a:srgbClr>
              </a:solidFill>
            </a:ln>
            <a:effectLst/>
          </c:spPr>
          <c:invertIfNegative val="0"/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8258</c:v>
                </c:pt>
                <c:pt idx="1">
                  <c:v>8261</c:v>
                </c:pt>
                <c:pt idx="2">
                  <c:v>8547</c:v>
                </c:pt>
                <c:pt idx="3">
                  <c:v>8557</c:v>
                </c:pt>
                <c:pt idx="4">
                  <c:v>8873</c:v>
                </c:pt>
                <c:pt idx="5">
                  <c:v>9149</c:v>
                </c:pt>
                <c:pt idx="6">
                  <c:v>9525</c:v>
                </c:pt>
                <c:pt idx="7">
                  <c:v>9777</c:v>
                </c:pt>
                <c:pt idx="8">
                  <c:v>9912</c:v>
                </c:pt>
                <c:pt idx="9">
                  <c:v>10074</c:v>
                </c:pt>
                <c:pt idx="10">
                  <c:v>10443</c:v>
                </c:pt>
                <c:pt idx="11">
                  <c:v>10595</c:v>
                </c:pt>
                <c:pt idx="12">
                  <c:v>10886</c:v>
                </c:pt>
                <c:pt idx="13">
                  <c:v>11102</c:v>
                </c:pt>
                <c:pt idx="14">
                  <c:v>11512</c:v>
                </c:pt>
                <c:pt idx="15">
                  <c:v>11831</c:v>
                </c:pt>
                <c:pt idx="16">
                  <c:v>12182</c:v>
                </c:pt>
                <c:pt idx="17">
                  <c:v>12640</c:v>
                </c:pt>
                <c:pt idx="18">
                  <c:v>13037</c:v>
                </c:pt>
                <c:pt idx="19">
                  <c:v>13137</c:v>
                </c:pt>
                <c:pt idx="20">
                  <c:v>13240</c:v>
                </c:pt>
                <c:pt idx="21">
                  <c:v>13761</c:v>
                </c:pt>
                <c:pt idx="22">
                  <c:v>14063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C-46E2-9086-4B0EFB547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7"/>
        <c:axId val="403608960"/>
        <c:axId val="403602240"/>
      </c:barChart>
      <c:catAx>
        <c:axId val="4036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02240"/>
        <c:crosses val="autoZero"/>
        <c:auto val="1"/>
        <c:lblAlgn val="ctr"/>
        <c:lblOffset val="100"/>
        <c:noMultiLvlLbl val="0"/>
      </c:catAx>
      <c:valAx>
        <c:axId val="403602240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Pounds</a:t>
                </a:r>
              </a:p>
            </c:rich>
          </c:tx>
          <c:layout>
            <c:manualLayout>
              <c:xMode val="edge"/>
              <c:yMode val="edge"/>
              <c:x val="0"/>
              <c:y val="0.36717637584151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08960"/>
        <c:crosses val="autoZero"/>
        <c:crossBetween val="between"/>
      </c:valAx>
      <c:spPr>
        <a:solidFill>
          <a:schemeClr val="tx1">
            <a:lumMod val="20000"/>
            <a:lumOff val="80000"/>
          </a:schemeClr>
        </a:solidFill>
        <a:ln w="19050" cmpd="sng">
          <a:solidFill>
            <a:schemeClr val="accent5">
              <a:lumMod val="20000"/>
              <a:lumOff val="8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The Top Seven Cheese States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2635</c:v>
                </c:pt>
                <c:pt idx="1">
                  <c:v>2790</c:v>
                </c:pt>
                <c:pt idx="2">
                  <c:v>2856</c:v>
                </c:pt>
                <c:pt idx="3">
                  <c:v>2912</c:v>
                </c:pt>
                <c:pt idx="4">
                  <c:v>3070</c:v>
                </c:pt>
                <c:pt idx="5">
                  <c:v>3248</c:v>
                </c:pt>
                <c:pt idx="6">
                  <c:v>3377</c:v>
                </c:pt>
                <c:pt idx="7">
                  <c:v>3423</c:v>
                </c:pt>
                <c:pt idx="8">
                  <c:v>3362</c:v>
                </c:pt>
                <c:pt idx="9">
                  <c:v>3390</c:v>
                </c:pt>
                <c:pt idx="10">
                  <c:v>3493</c:v>
                </c:pt>
                <c:pt idx="11">
                  <c:v>3520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F-40CF-A6ED-C622B63996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California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2245</c:v>
                </c:pt>
                <c:pt idx="1">
                  <c:v>2247</c:v>
                </c:pt>
                <c:pt idx="2">
                  <c:v>2313</c:v>
                </c:pt>
                <c:pt idx="3">
                  <c:v>2444</c:v>
                </c:pt>
                <c:pt idx="4">
                  <c:v>2436</c:v>
                </c:pt>
                <c:pt idx="5">
                  <c:v>2515</c:v>
                </c:pt>
                <c:pt idx="6">
                  <c:v>2513</c:v>
                </c:pt>
                <c:pt idx="7">
                  <c:v>2543</c:v>
                </c:pt>
                <c:pt idx="8">
                  <c:v>2543</c:v>
                </c:pt>
                <c:pt idx="9">
                  <c:v>2435</c:v>
                </c:pt>
                <c:pt idx="10">
                  <c:v>2438</c:v>
                </c:pt>
                <c:pt idx="11">
                  <c:v>2461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EF-40CF-A6ED-C622B63996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Idaho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842</c:v>
                </c:pt>
                <c:pt idx="1">
                  <c:v>864</c:v>
                </c:pt>
                <c:pt idx="2">
                  <c:v>872</c:v>
                </c:pt>
                <c:pt idx="3">
                  <c:v>895</c:v>
                </c:pt>
                <c:pt idx="4">
                  <c:v>942</c:v>
                </c:pt>
                <c:pt idx="5">
                  <c:v>955</c:v>
                </c:pt>
                <c:pt idx="6">
                  <c:v>959</c:v>
                </c:pt>
                <c:pt idx="7">
                  <c:v>991</c:v>
                </c:pt>
                <c:pt idx="8">
                  <c:v>1008</c:v>
                </c:pt>
                <c:pt idx="9">
                  <c:v>1014</c:v>
                </c:pt>
                <c:pt idx="10">
                  <c:v>1005</c:v>
                </c:pt>
                <c:pt idx="11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F-40CF-A6ED-C622B63996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Mexico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744</c:v>
                </c:pt>
                <c:pt idx="1">
                  <c:v>748</c:v>
                </c:pt>
                <c:pt idx="2">
                  <c:v>751</c:v>
                </c:pt>
                <c:pt idx="3">
                  <c:v>758</c:v>
                </c:pt>
                <c:pt idx="4">
                  <c:v>768</c:v>
                </c:pt>
                <c:pt idx="5">
                  <c:v>776</c:v>
                </c:pt>
                <c:pt idx="6">
                  <c:v>767</c:v>
                </c:pt>
                <c:pt idx="7">
                  <c:v>896</c:v>
                </c:pt>
                <c:pt idx="8">
                  <c:v>957</c:v>
                </c:pt>
                <c:pt idx="9">
                  <c:v>962</c:v>
                </c:pt>
                <c:pt idx="10">
                  <c:v>957</c:v>
                </c:pt>
                <c:pt idx="11">
                  <c:v>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EF-40CF-A6ED-C622B63996E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York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729</c:v>
                </c:pt>
                <c:pt idx="1">
                  <c:v>754</c:v>
                </c:pt>
                <c:pt idx="2">
                  <c:v>777</c:v>
                </c:pt>
                <c:pt idx="3">
                  <c:v>784</c:v>
                </c:pt>
                <c:pt idx="4">
                  <c:v>801</c:v>
                </c:pt>
                <c:pt idx="5">
                  <c:v>826</c:v>
                </c:pt>
                <c:pt idx="6">
                  <c:v>860</c:v>
                </c:pt>
                <c:pt idx="7">
                  <c:v>802</c:v>
                </c:pt>
                <c:pt idx="8">
                  <c:v>832</c:v>
                </c:pt>
                <c:pt idx="9">
                  <c:v>870</c:v>
                </c:pt>
                <c:pt idx="10">
                  <c:v>846</c:v>
                </c:pt>
                <c:pt idx="11">
                  <c:v>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EF-40CF-A6ED-C622B63996E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Minnesota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603</c:v>
                </c:pt>
                <c:pt idx="1">
                  <c:v>627</c:v>
                </c:pt>
                <c:pt idx="2">
                  <c:v>661</c:v>
                </c:pt>
                <c:pt idx="3">
                  <c:v>667</c:v>
                </c:pt>
                <c:pt idx="4">
                  <c:v>679</c:v>
                </c:pt>
                <c:pt idx="5">
                  <c:v>657</c:v>
                </c:pt>
                <c:pt idx="6">
                  <c:v>713</c:v>
                </c:pt>
                <c:pt idx="7">
                  <c:v>741</c:v>
                </c:pt>
                <c:pt idx="8">
                  <c:v>730</c:v>
                </c:pt>
                <c:pt idx="9">
                  <c:v>742</c:v>
                </c:pt>
                <c:pt idx="10">
                  <c:v>772</c:v>
                </c:pt>
                <c:pt idx="1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EF-40CF-A6ED-C622B63996E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South Dakota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272</c:v>
                </c:pt>
                <c:pt idx="1">
                  <c:v>265</c:v>
                </c:pt>
                <c:pt idx="2">
                  <c:v>265</c:v>
                </c:pt>
                <c:pt idx="3">
                  <c:v>263</c:v>
                </c:pt>
                <c:pt idx="4">
                  <c:v>278</c:v>
                </c:pt>
                <c:pt idx="5">
                  <c:v>276</c:v>
                </c:pt>
                <c:pt idx="6">
                  <c:v>282</c:v>
                </c:pt>
                <c:pt idx="7">
                  <c:v>293</c:v>
                </c:pt>
                <c:pt idx="8">
                  <c:v>348</c:v>
                </c:pt>
                <c:pt idx="9">
                  <c:v>450</c:v>
                </c:pt>
                <c:pt idx="10">
                  <c:v>519</c:v>
                </c:pt>
                <c:pt idx="11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EF-40CF-A6ED-C622B6399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950352"/>
        <c:axId val="470951312"/>
      </c:areaChart>
      <c:catAx>
        <c:axId val="47095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51312"/>
        <c:crosses val="autoZero"/>
        <c:auto val="1"/>
        <c:lblAlgn val="ctr"/>
        <c:lblOffset val="100"/>
        <c:noMultiLvlLbl val="0"/>
      </c:catAx>
      <c:valAx>
        <c:axId val="47095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</a:t>
                </a:r>
                <a:r>
                  <a:rPr lang="en-US" baseline="0"/>
                  <a:t> Pounds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387191536220993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50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987249313857191E-2"/>
          <c:y val="0.94316965890103943"/>
          <c:w val="0.90717583225924892"/>
          <c:h val="4.3918975589894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The Battle for Third Position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Idaho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842</c:v>
                </c:pt>
                <c:pt idx="1">
                  <c:v>864</c:v>
                </c:pt>
                <c:pt idx="2">
                  <c:v>872</c:v>
                </c:pt>
                <c:pt idx="3">
                  <c:v>895</c:v>
                </c:pt>
                <c:pt idx="4">
                  <c:v>942</c:v>
                </c:pt>
                <c:pt idx="5">
                  <c:v>955</c:v>
                </c:pt>
                <c:pt idx="6">
                  <c:v>959</c:v>
                </c:pt>
                <c:pt idx="7">
                  <c:v>991</c:v>
                </c:pt>
                <c:pt idx="8">
                  <c:v>1008</c:v>
                </c:pt>
                <c:pt idx="9">
                  <c:v>1014</c:v>
                </c:pt>
                <c:pt idx="10">
                  <c:v>1005</c:v>
                </c:pt>
                <c:pt idx="11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F-40CF-A6ED-C622B63996EB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New Mexico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744</c:v>
                </c:pt>
                <c:pt idx="1">
                  <c:v>748</c:v>
                </c:pt>
                <c:pt idx="2">
                  <c:v>751</c:v>
                </c:pt>
                <c:pt idx="3">
                  <c:v>758</c:v>
                </c:pt>
                <c:pt idx="4">
                  <c:v>768</c:v>
                </c:pt>
                <c:pt idx="5">
                  <c:v>776</c:v>
                </c:pt>
                <c:pt idx="6">
                  <c:v>767</c:v>
                </c:pt>
                <c:pt idx="7">
                  <c:v>896</c:v>
                </c:pt>
                <c:pt idx="8">
                  <c:v>957</c:v>
                </c:pt>
                <c:pt idx="9">
                  <c:v>962</c:v>
                </c:pt>
                <c:pt idx="10">
                  <c:v>957</c:v>
                </c:pt>
                <c:pt idx="11">
                  <c:v>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EF-40CF-A6ED-C622B63996EB}"/>
            </c:ext>
          </c:extLst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New York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729</c:v>
                </c:pt>
                <c:pt idx="1">
                  <c:v>754</c:v>
                </c:pt>
                <c:pt idx="2">
                  <c:v>777</c:v>
                </c:pt>
                <c:pt idx="3">
                  <c:v>784</c:v>
                </c:pt>
                <c:pt idx="4">
                  <c:v>801</c:v>
                </c:pt>
                <c:pt idx="5">
                  <c:v>826</c:v>
                </c:pt>
                <c:pt idx="6">
                  <c:v>860</c:v>
                </c:pt>
                <c:pt idx="7">
                  <c:v>802</c:v>
                </c:pt>
                <c:pt idx="8">
                  <c:v>832</c:v>
                </c:pt>
                <c:pt idx="9">
                  <c:v>870</c:v>
                </c:pt>
                <c:pt idx="10">
                  <c:v>846</c:v>
                </c:pt>
                <c:pt idx="11">
                  <c:v>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EF-40CF-A6ED-C622B63996EB}"/>
            </c:ext>
          </c:extLst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Minnesota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603</c:v>
                </c:pt>
                <c:pt idx="1">
                  <c:v>627</c:v>
                </c:pt>
                <c:pt idx="2">
                  <c:v>661</c:v>
                </c:pt>
                <c:pt idx="3">
                  <c:v>667</c:v>
                </c:pt>
                <c:pt idx="4">
                  <c:v>679</c:v>
                </c:pt>
                <c:pt idx="5">
                  <c:v>657</c:v>
                </c:pt>
                <c:pt idx="6">
                  <c:v>713</c:v>
                </c:pt>
                <c:pt idx="7">
                  <c:v>741</c:v>
                </c:pt>
                <c:pt idx="8">
                  <c:v>730</c:v>
                </c:pt>
                <c:pt idx="9">
                  <c:v>742</c:v>
                </c:pt>
                <c:pt idx="10">
                  <c:v>772</c:v>
                </c:pt>
                <c:pt idx="1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EF-40CF-A6ED-C622B63996EB}"/>
            </c:ext>
          </c:extLst>
        </c:ser>
        <c:ser>
          <c:idx val="6"/>
          <c:order val="4"/>
          <c:tx>
            <c:strRef>
              <c:f>Sheet1!$H$1</c:f>
              <c:strCache>
                <c:ptCount val="1"/>
                <c:pt idx="0">
                  <c:v>South Dakota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272</c:v>
                </c:pt>
                <c:pt idx="1">
                  <c:v>265</c:v>
                </c:pt>
                <c:pt idx="2">
                  <c:v>265</c:v>
                </c:pt>
                <c:pt idx="3">
                  <c:v>263</c:v>
                </c:pt>
                <c:pt idx="4">
                  <c:v>278</c:v>
                </c:pt>
                <c:pt idx="5">
                  <c:v>276</c:v>
                </c:pt>
                <c:pt idx="6">
                  <c:v>282</c:v>
                </c:pt>
                <c:pt idx="7">
                  <c:v>293</c:v>
                </c:pt>
                <c:pt idx="8">
                  <c:v>348</c:v>
                </c:pt>
                <c:pt idx="9">
                  <c:v>450</c:v>
                </c:pt>
                <c:pt idx="10">
                  <c:v>519</c:v>
                </c:pt>
                <c:pt idx="11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EF-40CF-A6ED-C622B6399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950352"/>
        <c:axId val="470951312"/>
      </c:areaChart>
      <c:catAx>
        <c:axId val="47095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51312"/>
        <c:crosses val="autoZero"/>
        <c:auto val="1"/>
        <c:lblAlgn val="ctr"/>
        <c:lblOffset val="100"/>
        <c:noMultiLvlLbl val="0"/>
      </c:catAx>
      <c:valAx>
        <c:axId val="47095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Pounds</a:t>
                </a:r>
              </a:p>
            </c:rich>
          </c:tx>
          <c:layout>
            <c:manualLayout>
              <c:xMode val="edge"/>
              <c:yMode val="edge"/>
              <c:x val="1.8749999999999999E-2"/>
              <c:y val="0.301597791486356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5035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39416306658563"/>
          <c:y val="0.94296027909547697"/>
          <c:w val="0.82134841435606432"/>
          <c:h val="4.4063763378476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 Hispanic</a:t>
            </a:r>
            <a:r>
              <a:rPr lang="en-US" baseline="0"/>
              <a:t> Cheese Production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224</c:v>
                </c:pt>
                <c:pt idx="1">
                  <c:v>224</c:v>
                </c:pt>
                <c:pt idx="2">
                  <c:v>224</c:v>
                </c:pt>
                <c:pt idx="3">
                  <c:v>249</c:v>
                </c:pt>
                <c:pt idx="4">
                  <c:v>254</c:v>
                </c:pt>
                <c:pt idx="5">
                  <c:v>265</c:v>
                </c:pt>
                <c:pt idx="6">
                  <c:v>286</c:v>
                </c:pt>
                <c:pt idx="7">
                  <c:v>312</c:v>
                </c:pt>
                <c:pt idx="8">
                  <c:v>333</c:v>
                </c:pt>
                <c:pt idx="9">
                  <c:v>347</c:v>
                </c:pt>
                <c:pt idx="10">
                  <c:v>352</c:v>
                </c:pt>
                <c:pt idx="11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F-4161-B0F2-AAEB60ABE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72CF-4161-B0F2-AAEB60ABE1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72CF-4161-B0F2-AAEB60ABE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overlap val="-27"/>
        <c:axId val="472105328"/>
        <c:axId val="472107248"/>
      </c:barChart>
      <c:catAx>
        <c:axId val="47210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107248"/>
        <c:crosses val="autoZero"/>
        <c:auto val="1"/>
        <c:lblAlgn val="ctr"/>
        <c:lblOffset val="100"/>
        <c:noMultiLvlLbl val="0"/>
      </c:catAx>
      <c:valAx>
        <c:axId val="4721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10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Wisconsin and</a:t>
            </a:r>
            <a:r>
              <a:rPr lang="en-US" b="1" baseline="0"/>
              <a:t> U.S. Hispanic Production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59</c:v>
                </c:pt>
                <c:pt idx="1">
                  <c:v>66</c:v>
                </c:pt>
                <c:pt idx="2">
                  <c:v>70</c:v>
                </c:pt>
                <c:pt idx="3">
                  <c:v>72</c:v>
                </c:pt>
                <c:pt idx="4">
                  <c:v>77</c:v>
                </c:pt>
                <c:pt idx="5">
                  <c:v>85</c:v>
                </c:pt>
                <c:pt idx="6">
                  <c:v>91</c:v>
                </c:pt>
                <c:pt idx="7">
                  <c:v>93</c:v>
                </c:pt>
                <c:pt idx="8">
                  <c:v>98</c:v>
                </c:pt>
                <c:pt idx="9">
                  <c:v>105</c:v>
                </c:pt>
                <c:pt idx="10">
                  <c:v>111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3-4B9B-9301-C6E6761092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224</c:v>
                </c:pt>
                <c:pt idx="1">
                  <c:v>224</c:v>
                </c:pt>
                <c:pt idx="2">
                  <c:v>224</c:v>
                </c:pt>
                <c:pt idx="3">
                  <c:v>249</c:v>
                </c:pt>
                <c:pt idx="4">
                  <c:v>254</c:v>
                </c:pt>
                <c:pt idx="5">
                  <c:v>265</c:v>
                </c:pt>
                <c:pt idx="6">
                  <c:v>286</c:v>
                </c:pt>
                <c:pt idx="7">
                  <c:v>312</c:v>
                </c:pt>
                <c:pt idx="8">
                  <c:v>333</c:v>
                </c:pt>
                <c:pt idx="9">
                  <c:v>347</c:v>
                </c:pt>
                <c:pt idx="10">
                  <c:v>352</c:v>
                </c:pt>
                <c:pt idx="11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3-4B9B-9301-C6E676109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523264"/>
        <c:axId val="834525664"/>
      </c:barChart>
      <c:catAx>
        <c:axId val="8345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525664"/>
        <c:crosses val="autoZero"/>
        <c:auto val="1"/>
        <c:lblAlgn val="ctr"/>
        <c:lblOffset val="100"/>
        <c:noMultiLvlLbl val="0"/>
      </c:catAx>
      <c:valAx>
        <c:axId val="83452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52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Wisconsin </a:t>
            </a:r>
            <a:r>
              <a:rPr lang="en-US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Parmesan</a:t>
            </a:r>
            <a:r>
              <a:rPr lang="en-US" b="1" baseline="0"/>
              <a:t> Cheese Production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123</c:v>
                </c:pt>
                <c:pt idx="1">
                  <c:v>123</c:v>
                </c:pt>
                <c:pt idx="2">
                  <c:v>122</c:v>
                </c:pt>
                <c:pt idx="3">
                  <c:v>122</c:v>
                </c:pt>
                <c:pt idx="4">
                  <c:v>127</c:v>
                </c:pt>
                <c:pt idx="5">
                  <c:v>172</c:v>
                </c:pt>
                <c:pt idx="6">
                  <c:v>217</c:v>
                </c:pt>
                <c:pt idx="7">
                  <c:v>218</c:v>
                </c:pt>
                <c:pt idx="8">
                  <c:v>223</c:v>
                </c:pt>
                <c:pt idx="9">
                  <c:v>220</c:v>
                </c:pt>
                <c:pt idx="10">
                  <c:v>231</c:v>
                </c:pt>
                <c:pt idx="11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6-4F26-80B9-83220B2759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EB66-4F26-80B9-83220B2759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EB66-4F26-80B9-83220B275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946032"/>
        <c:axId val="470946512"/>
      </c:barChart>
      <c:catAx>
        <c:axId val="47094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46512"/>
        <c:crosses val="autoZero"/>
        <c:auto val="1"/>
        <c:lblAlgn val="ctr"/>
        <c:lblOffset val="100"/>
        <c:noMultiLvlLbl val="0"/>
      </c:catAx>
      <c:valAx>
        <c:axId val="47094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4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U.S.</a:t>
            </a:r>
            <a:r>
              <a:rPr lang="en-US" baseline="0"/>
              <a:t> Parmesan Cheese Production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203233855027384E-2"/>
          <c:y val="0.12213102888601321"/>
          <c:w val="0.89827824762645414"/>
          <c:h val="0.7244478319040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288</c:v>
                </c:pt>
                <c:pt idx="1">
                  <c:v>297</c:v>
                </c:pt>
                <c:pt idx="2">
                  <c:v>320</c:v>
                </c:pt>
                <c:pt idx="3">
                  <c:v>302</c:v>
                </c:pt>
                <c:pt idx="4">
                  <c:v>339</c:v>
                </c:pt>
                <c:pt idx="5">
                  <c:v>400</c:v>
                </c:pt>
                <c:pt idx="6">
                  <c:v>450</c:v>
                </c:pt>
                <c:pt idx="7">
                  <c:v>424</c:v>
                </c:pt>
                <c:pt idx="8">
                  <c:v>412</c:v>
                </c:pt>
                <c:pt idx="9">
                  <c:v>419</c:v>
                </c:pt>
                <c:pt idx="10">
                  <c:v>485</c:v>
                </c:pt>
                <c:pt idx="11">
                  <c:v>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7-47DF-9150-8518F409C3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F687-47DF-9150-8518F409C3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F687-47DF-9150-8518F409C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005200"/>
        <c:axId val="478005680"/>
      </c:barChart>
      <c:catAx>
        <c:axId val="4780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005680"/>
        <c:crosses val="autoZero"/>
        <c:auto val="1"/>
        <c:lblAlgn val="ctr"/>
        <c:lblOffset val="100"/>
        <c:noMultiLvlLbl val="0"/>
      </c:catAx>
      <c:valAx>
        <c:axId val="47800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00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Wisconsin and U.S. Parmesan Production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123</c:v>
                </c:pt>
                <c:pt idx="1">
                  <c:v>123</c:v>
                </c:pt>
                <c:pt idx="2">
                  <c:v>122</c:v>
                </c:pt>
                <c:pt idx="3">
                  <c:v>122</c:v>
                </c:pt>
                <c:pt idx="4">
                  <c:v>127</c:v>
                </c:pt>
                <c:pt idx="5">
                  <c:v>172</c:v>
                </c:pt>
                <c:pt idx="6">
                  <c:v>217</c:v>
                </c:pt>
                <c:pt idx="7">
                  <c:v>218</c:v>
                </c:pt>
                <c:pt idx="8">
                  <c:v>223</c:v>
                </c:pt>
                <c:pt idx="9">
                  <c:v>220</c:v>
                </c:pt>
                <c:pt idx="10">
                  <c:v>231</c:v>
                </c:pt>
                <c:pt idx="11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E-45DA-97CF-B416E25BD3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288</c:v>
                </c:pt>
                <c:pt idx="1">
                  <c:v>297</c:v>
                </c:pt>
                <c:pt idx="2">
                  <c:v>320</c:v>
                </c:pt>
                <c:pt idx="3">
                  <c:v>302</c:v>
                </c:pt>
                <c:pt idx="4">
                  <c:v>339</c:v>
                </c:pt>
                <c:pt idx="5">
                  <c:v>400</c:v>
                </c:pt>
                <c:pt idx="6">
                  <c:v>450</c:v>
                </c:pt>
                <c:pt idx="7">
                  <c:v>424</c:v>
                </c:pt>
                <c:pt idx="8">
                  <c:v>412</c:v>
                </c:pt>
                <c:pt idx="9">
                  <c:v>419</c:v>
                </c:pt>
                <c:pt idx="10">
                  <c:v>485</c:v>
                </c:pt>
                <c:pt idx="11">
                  <c:v>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E-45DA-97CF-B416E25BD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000400"/>
        <c:axId val="478003760"/>
      </c:barChart>
      <c:catAx>
        <c:axId val="47800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003760"/>
        <c:crosses val="autoZero"/>
        <c:auto val="1"/>
        <c:lblAlgn val="ctr"/>
        <c:lblOffset val="100"/>
        <c:noMultiLvlLbl val="0"/>
      </c:catAx>
      <c:valAx>
        <c:axId val="478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00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CCBCAF-41D5-48FD-9102-444326054E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7E8ED-C688-4B6D-BC6E-7CDD856997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26CECE5C-F396-403C-BE2E-0837A91E463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8D967-FBA0-46E7-B414-2476E0D750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474B0-AB0C-4304-9621-B2207D160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F472ED72-29F1-4A61-8C86-B75F3AAE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82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448D17B2-B061-4087-982E-D493F1C4694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AC5C38EA-A20C-4802-87BC-7444EFC3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174570" indent="-17457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BB4F-B8CD-4C0D-87E1-564F8393F9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8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BB4F-B8CD-4C0D-87E1-564F8393F9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BB4F-B8CD-4C0D-87E1-564F8393F9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6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BB4F-B8CD-4C0D-87E1-564F8393F9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2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BB4F-B8CD-4C0D-87E1-564F8393F9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BB4F-B8CD-4C0D-87E1-564F8393F9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6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B159F01-CDD3-4431-A81D-8E7EF5B973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913606"/>
            <a:ext cx="12192000" cy="829437"/>
          </a:xfrm>
        </p:spPr>
        <p:txBody>
          <a:bodyPr anchor="ctr">
            <a:normAutofit/>
          </a:bodyPr>
          <a:lstStyle>
            <a:lvl1pPr>
              <a:defRPr sz="4400" i="0"/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C7DA2E-8EF0-4797-8935-5144B8BBA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59" y="735239"/>
            <a:ext cx="7451882" cy="2405124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3C854DAB-BB15-43AE-AEC9-BA11AFF09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4633"/>
            <a:ext cx="12192000" cy="829437"/>
          </a:xfrm>
        </p:spPr>
        <p:txBody>
          <a:bodyPr anchor="ctr">
            <a:normAutofit/>
          </a:bodyPr>
          <a:lstStyle>
            <a:lvl1pPr>
              <a:defRPr sz="2800" i="0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2412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er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5510-CEC7-42CD-8E32-FC517D05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6D0C-E99A-44F0-B9C5-58804B90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705"/>
            <a:ext cx="10515600" cy="3895078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  <a:lvl2pPr marL="800100" indent="-342900" algn="l">
              <a:buFont typeface="Courier New" panose="02070309020205020404" pitchFamily="49" charset="0"/>
              <a:buChar char="o"/>
              <a:defRPr/>
            </a:lvl2pPr>
            <a:lvl3pPr marL="1257300" indent="-342900" algn="l">
              <a:buFont typeface="Wingdings" panose="05000000000000000000" pitchFamily="2" charset="2"/>
              <a:buChar char="§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189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/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3C5E-6DFA-4711-A3A4-3CE52F58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48200" cy="6336792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EC97-1C8B-47F7-B0AD-693C1C420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599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1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B159F01-CDD3-4431-A81D-8E7EF5B973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913606"/>
            <a:ext cx="12192000" cy="829437"/>
          </a:xfrm>
        </p:spPr>
        <p:txBody>
          <a:bodyPr anchor="ctr">
            <a:normAutofit/>
          </a:bodyPr>
          <a:lstStyle>
            <a:lvl1pPr>
              <a:defRPr sz="4400" i="0"/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C7DA2E-8EF0-4797-8935-5144B8BBA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3" y="1113930"/>
            <a:ext cx="7522234" cy="2427830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3C854DAB-BB15-43AE-AEC9-BA11AFF09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4633"/>
            <a:ext cx="12192000" cy="829437"/>
          </a:xfrm>
        </p:spPr>
        <p:txBody>
          <a:bodyPr anchor="ctr">
            <a:normAutofit/>
          </a:bodyPr>
          <a:lstStyle>
            <a:lvl1pPr>
              <a:defRPr sz="2800" i="0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1134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EC97-1C8B-47F7-B0AD-693C1C420F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5073" y="944182"/>
            <a:ext cx="6172200" cy="4559935"/>
          </a:xfrm>
        </p:spPr>
        <p:txBody>
          <a:bodyPr/>
          <a:lstStyle>
            <a:lvl1pPr marL="457200" indent="-457200" algn="l">
              <a:buFont typeface="Wingdings" panose="05000000000000000000" pitchFamily="2" charset="2"/>
              <a:buChar char="Ø"/>
              <a:defRPr sz="3200"/>
            </a:lvl1pPr>
            <a:lvl2pPr marL="914400" indent="-457200" algn="l">
              <a:buFont typeface="Wingdings" panose="05000000000000000000" pitchFamily="2" charset="2"/>
              <a:buChar char="Ø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D484E-2DA0-409B-8ADE-22429AC6C9B3}"/>
              </a:ext>
            </a:extLst>
          </p:cNvPr>
          <p:cNvSpPr txBox="1"/>
          <p:nvPr userDrawn="1"/>
        </p:nvSpPr>
        <p:spPr>
          <a:xfrm>
            <a:off x="932605" y="2716317"/>
            <a:ext cx="31825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41B1EB-E8EB-4DB1-B6AD-C471FB970213}"/>
              </a:ext>
            </a:extLst>
          </p:cNvPr>
          <p:cNvCxnSpPr>
            <a:cxnSpLocks/>
          </p:cNvCxnSpPr>
          <p:nvPr userDrawn="1"/>
        </p:nvCxnSpPr>
        <p:spPr>
          <a:xfrm>
            <a:off x="4845132" y="486888"/>
            <a:ext cx="0" cy="5474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5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F297BBF-45FC-40F9-8AF6-4D5BB8AE7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938" y="305748"/>
            <a:ext cx="11357758" cy="5750667"/>
          </a:xfrm>
          <a:prstGeom prst="rect">
            <a:avLst/>
          </a:prstGeom>
          <a:solidFill>
            <a:srgbClr val="194795"/>
          </a:solidFill>
          <a:ln w="57150">
            <a:solidFill>
              <a:srgbClr val="FBB72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Speaker 1</a:t>
            </a:r>
          </a:p>
        </p:txBody>
      </p:sp>
    </p:spTree>
    <p:extLst>
      <p:ext uri="{BB962C8B-B14F-4D97-AF65-F5344CB8AC3E}">
        <p14:creationId xmlns:p14="http://schemas.microsoft.com/office/powerpoint/2010/main" val="478531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F297BBF-45FC-40F9-8AF6-4D5BB8AE7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938" y="305748"/>
            <a:ext cx="11357758" cy="5750667"/>
          </a:xfrm>
          <a:prstGeom prst="rect">
            <a:avLst/>
          </a:prstGeom>
          <a:solidFill>
            <a:srgbClr val="194795"/>
          </a:solidFill>
          <a:ln w="57150">
            <a:solidFill>
              <a:srgbClr val="FBB72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Speaker 2</a:t>
            </a:r>
          </a:p>
        </p:txBody>
      </p:sp>
    </p:spTree>
    <p:extLst>
      <p:ext uri="{BB962C8B-B14F-4D97-AF65-F5344CB8AC3E}">
        <p14:creationId xmlns:p14="http://schemas.microsoft.com/office/powerpoint/2010/main" val="151651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0A2B5-23EB-45DD-B428-B22BD4163C22}"/>
              </a:ext>
            </a:extLst>
          </p:cNvPr>
          <p:cNvSpPr/>
          <p:nvPr userDrawn="1"/>
        </p:nvSpPr>
        <p:spPr>
          <a:xfrm>
            <a:off x="373626" y="195173"/>
            <a:ext cx="11277600" cy="5801032"/>
          </a:xfrm>
          <a:prstGeom prst="rect">
            <a:avLst/>
          </a:prstGeom>
          <a:ln w="57150">
            <a:solidFill>
              <a:srgbClr val="FBB72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02A42-2BA1-4AE1-872F-08D619450EF0}"/>
              </a:ext>
            </a:extLst>
          </p:cNvPr>
          <p:cNvSpPr txBox="1"/>
          <p:nvPr userDrawn="1"/>
        </p:nvSpPr>
        <p:spPr>
          <a:xfrm>
            <a:off x="1494503" y="2587857"/>
            <a:ext cx="90358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964610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EC97-1C8B-47F7-B0AD-693C1C420F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0070" y="944180"/>
            <a:ext cx="6172200" cy="4559935"/>
          </a:xfrm>
        </p:spPr>
        <p:txBody>
          <a:bodyPr/>
          <a:lstStyle>
            <a:lvl1pPr marL="457200" indent="-457200" algn="l">
              <a:buFont typeface="Wingdings" panose="05000000000000000000" pitchFamily="2" charset="2"/>
              <a:buChar char="Ø"/>
              <a:defRPr sz="3200"/>
            </a:lvl1pPr>
            <a:lvl2pPr marL="914400" indent="-457200" algn="l">
              <a:buFont typeface="Wingdings" panose="05000000000000000000" pitchFamily="2" charset="2"/>
              <a:buChar char="Ø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D484E-2DA0-409B-8ADE-22429AC6C9B3}"/>
              </a:ext>
            </a:extLst>
          </p:cNvPr>
          <p:cNvSpPr txBox="1"/>
          <p:nvPr userDrawn="1"/>
        </p:nvSpPr>
        <p:spPr>
          <a:xfrm>
            <a:off x="1395743" y="2716317"/>
            <a:ext cx="20006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41B1EB-E8EB-4DB1-B6AD-C471FB970213}"/>
              </a:ext>
            </a:extLst>
          </p:cNvPr>
          <p:cNvCxnSpPr>
            <a:cxnSpLocks/>
          </p:cNvCxnSpPr>
          <p:nvPr userDrawn="1"/>
        </p:nvCxnSpPr>
        <p:spPr>
          <a:xfrm>
            <a:off x="4845132" y="486888"/>
            <a:ext cx="0" cy="5474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1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DF4A1B-92DE-4836-84D6-71D95DEA67D2}"/>
              </a:ext>
            </a:extLst>
          </p:cNvPr>
          <p:cNvSpPr/>
          <p:nvPr userDrawn="1"/>
        </p:nvSpPr>
        <p:spPr>
          <a:xfrm>
            <a:off x="373626" y="195173"/>
            <a:ext cx="11277600" cy="5801032"/>
          </a:xfrm>
          <a:prstGeom prst="rect">
            <a:avLst/>
          </a:prstGeom>
          <a:ln w="57150">
            <a:solidFill>
              <a:srgbClr val="FBB72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02A42-2BA1-4AE1-872F-08D619450EF0}"/>
              </a:ext>
            </a:extLst>
          </p:cNvPr>
          <p:cNvSpPr txBox="1"/>
          <p:nvPr userDrawn="1"/>
        </p:nvSpPr>
        <p:spPr>
          <a:xfrm>
            <a:off x="1578077" y="2676349"/>
            <a:ext cx="90358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069800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36C4-BB59-4D53-AFA5-32EC64EED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Resource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80FFE2-4FF2-4CB4-A17A-097C8CF348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7464" y="1946275"/>
            <a:ext cx="5032375" cy="4051300"/>
          </a:xfrm>
        </p:spPr>
        <p:txBody>
          <a:bodyPr anchor="ctr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22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EC97-1C8B-47F7-B0AD-693C1C420F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5073" y="944182"/>
            <a:ext cx="6172200" cy="4559935"/>
          </a:xfrm>
        </p:spPr>
        <p:txBody>
          <a:bodyPr/>
          <a:lstStyle>
            <a:lvl1pPr marL="457200" indent="-457200" algn="l">
              <a:buFont typeface="Wingdings" panose="05000000000000000000" pitchFamily="2" charset="2"/>
              <a:buChar char="Ø"/>
              <a:defRPr sz="3200"/>
            </a:lvl1pPr>
            <a:lvl2pPr marL="914400" indent="-457200" algn="l">
              <a:buFont typeface="Wingdings" panose="05000000000000000000" pitchFamily="2" charset="2"/>
              <a:buChar char="Ø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41B1EB-E8EB-4DB1-B6AD-C471FB970213}"/>
              </a:ext>
            </a:extLst>
          </p:cNvPr>
          <p:cNvCxnSpPr>
            <a:cxnSpLocks/>
          </p:cNvCxnSpPr>
          <p:nvPr userDrawn="1"/>
        </p:nvCxnSpPr>
        <p:spPr>
          <a:xfrm>
            <a:off x="4845132" y="486888"/>
            <a:ext cx="0" cy="5474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0EEA-9BDD-4DF8-AAF5-32402C28B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9886" y="2613025"/>
            <a:ext cx="2873375" cy="923925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4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33F2A0F-84E5-4BAE-8884-8BAB740EA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5" y="2207968"/>
            <a:ext cx="5738539" cy="1852135"/>
          </a:xfrm>
          <a:prstGeom prst="rect">
            <a:avLst/>
          </a:prstGeom>
        </p:spPr>
      </p:pic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0C0D8894-932A-4175-87F5-077D50AC4F2A}"/>
              </a:ext>
            </a:extLst>
          </p:cNvPr>
          <p:cNvSpPr/>
          <p:nvPr userDrawn="1"/>
        </p:nvSpPr>
        <p:spPr>
          <a:xfrm rot="16200000">
            <a:off x="5982928" y="113463"/>
            <a:ext cx="6322144" cy="6096000"/>
          </a:xfrm>
          <a:prstGeom prst="flowChartManualInput">
            <a:avLst/>
          </a:prstGeom>
          <a:ln w="57150">
            <a:solidFill>
              <a:srgbClr val="FBB72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2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ver Slide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491349" y="480094"/>
            <a:ext cx="2793808" cy="42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82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2619" y="5467723"/>
            <a:ext cx="10514060" cy="47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1700" y="4738552"/>
            <a:ext cx="11335898" cy="609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053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Logo Cover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491349" y="480094"/>
            <a:ext cx="2793808" cy="42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82"/>
          </a:p>
        </p:txBody>
      </p:sp>
      <p:sp>
        <p:nvSpPr>
          <p:cNvPr id="7" name="Rectangle 6"/>
          <p:cNvSpPr/>
          <p:nvPr userDrawn="1"/>
        </p:nvSpPr>
        <p:spPr>
          <a:xfrm>
            <a:off x="0" y="6543657"/>
            <a:ext cx="12192000" cy="213326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4" y="-103229"/>
            <a:ext cx="5828014" cy="436021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832619" y="5467723"/>
            <a:ext cx="10514060" cy="47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21700" y="4738552"/>
            <a:ext cx="11335898" cy="609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747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Logo Cover Right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491349" y="480094"/>
            <a:ext cx="2793808" cy="42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82"/>
          </a:p>
        </p:txBody>
      </p:sp>
      <p:sp>
        <p:nvSpPr>
          <p:cNvPr id="7" name="Rectangle 6"/>
          <p:cNvSpPr/>
          <p:nvPr userDrawn="1"/>
        </p:nvSpPr>
        <p:spPr>
          <a:xfrm>
            <a:off x="0" y="6543657"/>
            <a:ext cx="12192000" cy="213326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48" y="0"/>
            <a:ext cx="5828014" cy="436021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832619" y="5467723"/>
            <a:ext cx="10514060" cy="47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21700" y="4738552"/>
            <a:ext cx="11335898" cy="609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5835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Footer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49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9" name="Rectangle 8"/>
          <p:cNvSpPr/>
          <p:nvPr userDrawn="1"/>
        </p:nvSpPr>
        <p:spPr>
          <a:xfrm>
            <a:off x="0" y="6543657"/>
            <a:ext cx="12192000" cy="213326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2619" y="5467723"/>
            <a:ext cx="10514060" cy="47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21700" y="4738552"/>
            <a:ext cx="11335898" cy="609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14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023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8281" y="2424603"/>
            <a:ext cx="8175442" cy="10817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tabLst>
                <a:tab pos="5260134" algn="l"/>
              </a:tabLst>
              <a:defRPr sz="3883" b="0" cap="all" spc="243" baseline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818908" y="3636574"/>
            <a:ext cx="554182" cy="40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>
              <a:solidFill>
                <a:srgbClr val="003A5D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2619" y="4124383"/>
            <a:ext cx="10514060" cy="47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18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indent="0" algn="ctr">
              <a:lnSpc>
                <a:spcPct val="90000"/>
              </a:lnSpc>
              <a:spcBef>
                <a:spcPts val="1333"/>
              </a:spcBef>
              <a:buClr>
                <a:srgbClr val="CD3927"/>
              </a:buClr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277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"/>
          <a:stretch/>
        </p:blipFill>
        <p:spPr>
          <a:xfrm>
            <a:off x="0" y="-8404"/>
            <a:ext cx="12193228" cy="6866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47" y="874059"/>
            <a:ext cx="5555315" cy="217036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874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parato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8281" y="2424603"/>
            <a:ext cx="8175442" cy="10817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tabLst>
                <a:tab pos="5260134" algn="l"/>
              </a:tabLst>
              <a:defRPr sz="3883" b="0" cap="all" spc="243" baseline="0">
                <a:solidFill>
                  <a:srgbClr val="023C5B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818908" y="3636574"/>
            <a:ext cx="554182" cy="40366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>
              <a:solidFill>
                <a:srgbClr val="003A5D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2619" y="4124383"/>
            <a:ext cx="10514060" cy="47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177" dirty="0">
                <a:solidFill>
                  <a:srgbClr val="02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indent="0" algn="ctr">
              <a:lnSpc>
                <a:spcPct val="90000"/>
              </a:lnSpc>
              <a:spcBef>
                <a:spcPts val="1333"/>
              </a:spcBef>
              <a:buClr>
                <a:srgbClr val="CD3927"/>
              </a:buClr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613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am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93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8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AC656-53A1-D545-ED43-40B1EEEF65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325" y="1903413"/>
            <a:ext cx="8537575" cy="201295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722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">
    <p:bg>
      <p:bgPr>
        <a:solidFill>
          <a:srgbClr val="023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14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806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1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1291781"/>
            <a:ext cx="10515600" cy="4885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2087" y="6469062"/>
            <a:ext cx="443707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0A1C9-2ED2-465B-BC1C-C5C2D717B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8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1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2087" y="6469062"/>
            <a:ext cx="443707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0A1C9-2ED2-465B-BC1C-C5C2D717B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17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2087" y="6469062"/>
            <a:ext cx="443707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0A1C9-2ED2-465B-BC1C-C5C2D717B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18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1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8038" y="1218374"/>
            <a:ext cx="5190286" cy="4866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2087" y="6469062"/>
            <a:ext cx="443707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0A1C9-2ED2-465B-BC1C-C5C2D717B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7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1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535781" y="1218374"/>
            <a:ext cx="5190286" cy="4866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2087" y="6469062"/>
            <a:ext cx="443707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0A1C9-2ED2-465B-BC1C-C5C2D717B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1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8038" y="1218374"/>
            <a:ext cx="5190286" cy="4866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6535781" y="1218374"/>
            <a:ext cx="5190286" cy="4866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2087" y="6469062"/>
            <a:ext cx="443707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0A1C9-2ED2-465B-BC1C-C5C2D717B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80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1" y="480094"/>
            <a:ext cx="27938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" y="1029582"/>
            <a:ext cx="12191999" cy="619174"/>
          </a:xfrm>
        </p:spPr>
        <p:txBody>
          <a:bodyPr/>
          <a:lstStyle>
            <a:lvl1pPr algn="ctr">
              <a:defRPr sz="42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536421" y="2003148"/>
            <a:ext cx="9226172" cy="291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82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818908" y="1785583"/>
            <a:ext cx="554182" cy="40366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003A5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2087" y="6469062"/>
            <a:ext cx="443707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0A1C9-2ED2-465B-BC1C-C5C2D717B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5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arator Slide">
    <p:bg>
      <p:bgPr>
        <a:solidFill>
          <a:srgbClr val="023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8280" y="2424603"/>
            <a:ext cx="8175442" cy="10817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tabLst>
                <a:tab pos="3829850" algn="l"/>
              </a:tabLst>
              <a:defRPr sz="3177" b="0" cap="all" spc="176" baseline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604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36C4-BB59-4D53-AFA5-32EC64EE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80FFE2-4FF2-4CB4-A17A-097C8CF348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6899" y="1934533"/>
            <a:ext cx="5116902" cy="4051300"/>
          </a:xfrm>
        </p:spPr>
        <p:txBody>
          <a:bodyPr anchor="ctr"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BFFA90-D953-4790-BA47-ADA1DBB26F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34533"/>
            <a:ext cx="5116902" cy="4051300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  <a:lvl2pPr marL="800100" indent="-342900" algn="l">
              <a:buFont typeface="Arial" panose="020B0604020202020204" pitchFamily="34" charset="0"/>
              <a:buChar char="•"/>
              <a:defRPr/>
            </a:lvl2pPr>
            <a:lvl3pPr marL="1257300" indent="-342900" algn="l">
              <a:buFont typeface="Arial" panose="020B0604020202020204" pitchFamily="34" charset="0"/>
              <a:buChar char="•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724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10160" y="1291783"/>
            <a:ext cx="10822701" cy="488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008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080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03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8038" y="1218374"/>
            <a:ext cx="5190286" cy="4866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751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535778" y="1218374"/>
            <a:ext cx="5190286" cy="4866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096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8038" y="1218374"/>
            <a:ext cx="5190286" cy="4866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6535778" y="1218374"/>
            <a:ext cx="5190286" cy="4866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133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3"/>
            <a:ext cx="2793808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91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3"/>
            <a:ext cx="2793808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9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" y="1029581"/>
            <a:ext cx="12191999" cy="619174"/>
          </a:xfrm>
        </p:spPr>
        <p:txBody>
          <a:bodyPr/>
          <a:lstStyle>
            <a:lvl1pPr algn="ctr">
              <a:defRPr sz="31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536421" y="2003148"/>
            <a:ext cx="9226172" cy="291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11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818909" y="1785583"/>
            <a:ext cx="554182" cy="40366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96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696792" y="1"/>
            <a:ext cx="6495209" cy="66212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" y="1"/>
            <a:ext cx="5696791" cy="6447585"/>
          </a:xfrm>
          <a:solidFill>
            <a:srgbClr val="003B5C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>
              <a:buNone/>
              <a:defRPr sz="2912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5" y="6207064"/>
            <a:ext cx="796404" cy="664849"/>
          </a:xfrm>
          <a:prstGeom prst="rect">
            <a:avLst/>
          </a:prstGeom>
          <a:effectLst>
            <a:outerShdw sx="108000" sy="108000" algn="ctr" rotWithShape="0">
              <a:srgbClr val="E9E4C5"/>
            </a:outerShdw>
          </a:effectLst>
        </p:spPr>
      </p:pic>
    </p:spTree>
    <p:extLst>
      <p:ext uri="{BB962C8B-B14F-4D97-AF65-F5344CB8AC3E}">
        <p14:creationId xmlns:p14="http://schemas.microsoft.com/office/powerpoint/2010/main" val="1886389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8688"/>
            <a:ext cx="6495209" cy="634330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495209" y="0"/>
            <a:ext cx="5696791" cy="6447634"/>
          </a:xfrm>
          <a:solidFill>
            <a:srgbClr val="003B5C"/>
          </a:solidFill>
          <a:ln>
            <a:solidFill>
              <a:srgbClr val="023C5B"/>
            </a:solidFill>
          </a:ln>
          <a:effectLst/>
        </p:spPr>
        <p:txBody>
          <a:bodyPr lIns="365760" tIns="365760" rIns="365760" bIns="365760" anchor="ctr">
            <a:normAutofit/>
          </a:bodyPr>
          <a:lstStyle>
            <a:lvl1pPr marL="0" indent="0">
              <a:buNone/>
              <a:defRPr sz="2912" b="1">
                <a:solidFill>
                  <a:schemeClr val="bg1"/>
                </a:solidFill>
                <a:latin typeface="+mj-lt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795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2192000" cy="491744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4917450"/>
            <a:ext cx="12192000" cy="1530135"/>
          </a:xfrm>
          <a:solidFill>
            <a:srgbClr val="003B5C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 algn="ctr">
              <a:buNone/>
              <a:defRPr sz="2912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5" y="6207064"/>
            <a:ext cx="796404" cy="664849"/>
          </a:xfrm>
          <a:prstGeom prst="rect">
            <a:avLst/>
          </a:prstGeom>
          <a:effectLst>
            <a:outerShdw sx="108000" sy="108000" algn="ctr" rotWithShape="0">
              <a:srgbClr val="E9E4C5"/>
            </a:outerShdw>
          </a:effectLst>
        </p:spPr>
      </p:pic>
    </p:spTree>
    <p:extLst>
      <p:ext uri="{BB962C8B-B14F-4D97-AF65-F5344CB8AC3E}">
        <p14:creationId xmlns:p14="http://schemas.microsoft.com/office/powerpoint/2010/main" val="16340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32B5AD-50CC-4144-9540-A34C04862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9245" y="231025"/>
            <a:ext cx="5345999" cy="1007532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F0CF098-0ED9-462C-AA6F-D52076A0EA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09245" y="1544128"/>
            <a:ext cx="5345999" cy="4563374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EA73E-26DA-C31D-E8BE-5D50494587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763" y="2200275"/>
            <a:ext cx="4916487" cy="17668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5771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741" y="1530136"/>
            <a:ext cx="12192000" cy="491744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741" y="1"/>
            <a:ext cx="12192000" cy="1530135"/>
          </a:xfrm>
          <a:solidFill>
            <a:srgbClr val="003B5C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 algn="ctr">
              <a:buNone/>
              <a:defRPr sz="2912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670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696792" y="1"/>
            <a:ext cx="6495209" cy="66212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" y="1"/>
            <a:ext cx="5696791" cy="6447585"/>
          </a:xfrm>
          <a:solidFill>
            <a:srgbClr val="CA3604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>
              <a:buNone/>
              <a:defRPr sz="2912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5" y="6207064"/>
            <a:ext cx="796404" cy="664849"/>
          </a:xfrm>
          <a:prstGeom prst="rect">
            <a:avLst/>
          </a:prstGeom>
          <a:effectLst>
            <a:outerShdw sx="108000" sy="108000" algn="ctr" rotWithShape="0">
              <a:srgbClr val="E9E4C5"/>
            </a:outerShdw>
          </a:effectLst>
        </p:spPr>
      </p:pic>
    </p:spTree>
    <p:extLst>
      <p:ext uri="{BB962C8B-B14F-4D97-AF65-F5344CB8AC3E}">
        <p14:creationId xmlns:p14="http://schemas.microsoft.com/office/powerpoint/2010/main" val="2259095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8688"/>
            <a:ext cx="6495209" cy="634330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495209" y="0"/>
            <a:ext cx="5696791" cy="6447634"/>
          </a:xfrm>
          <a:solidFill>
            <a:srgbClr val="CA3604"/>
          </a:solidFill>
          <a:ln>
            <a:solidFill>
              <a:srgbClr val="023C5B"/>
            </a:solidFill>
          </a:ln>
          <a:effectLst/>
        </p:spPr>
        <p:txBody>
          <a:bodyPr lIns="365760" tIns="365760" rIns="365760" bIns="365760" anchor="ctr">
            <a:normAutofit/>
          </a:bodyPr>
          <a:lstStyle>
            <a:lvl1pPr marL="0" indent="0">
              <a:buNone/>
              <a:defRPr sz="2912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019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o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741" y="1530136"/>
            <a:ext cx="12192000" cy="491744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741" y="1"/>
            <a:ext cx="12192000" cy="1530135"/>
          </a:xfrm>
          <a:solidFill>
            <a:srgbClr val="CA3604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 algn="ctr">
              <a:buNone/>
              <a:defRPr sz="2912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782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2192000" cy="491744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4917450"/>
            <a:ext cx="12192000" cy="1530135"/>
          </a:xfrm>
          <a:solidFill>
            <a:srgbClr val="CA3604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 algn="ctr">
              <a:buNone/>
              <a:defRPr sz="2912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5" y="6207064"/>
            <a:ext cx="796404" cy="664849"/>
          </a:xfrm>
          <a:prstGeom prst="rect">
            <a:avLst/>
          </a:prstGeom>
          <a:effectLst>
            <a:outerShdw sx="108000" sy="108000" algn="ctr" rotWithShape="0">
              <a:srgbClr val="E9E4C5"/>
            </a:outerShdw>
          </a:effectLst>
        </p:spPr>
      </p:pic>
    </p:spTree>
    <p:extLst>
      <p:ext uri="{BB962C8B-B14F-4D97-AF65-F5344CB8AC3E}">
        <p14:creationId xmlns:p14="http://schemas.microsoft.com/office/powerpoint/2010/main" val="256776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2837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91350" y="480094"/>
            <a:ext cx="2793808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37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1"/>
            <a:ext cx="6090447" cy="6447585"/>
          </a:xfrm>
          <a:solidFill>
            <a:srgbClr val="CA3604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 algn="ctr">
              <a:buNone/>
              <a:defRPr sz="2912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5" y="6207064"/>
            <a:ext cx="796404" cy="664849"/>
          </a:xfrm>
          <a:prstGeom prst="rect">
            <a:avLst/>
          </a:prstGeom>
          <a:effectLst>
            <a:outerShdw sx="108000" sy="108000" algn="ctr" rotWithShape="0">
              <a:srgbClr val="E9E4C5"/>
            </a:outerShdw>
          </a:effectLst>
        </p:spPr>
      </p:pic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0447" y="1"/>
            <a:ext cx="6101554" cy="6447585"/>
          </a:xfrm>
          <a:solidFill>
            <a:srgbClr val="023C5B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 algn="ctr">
              <a:buNone/>
              <a:defRPr sz="2912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136" indent="0">
              <a:buNone/>
              <a:defRPr/>
            </a:lvl2pPr>
            <a:lvl3pPr marL="914271" indent="0">
              <a:buNone/>
              <a:defRPr/>
            </a:lvl3pPr>
            <a:lvl4pPr marL="1371406" indent="0">
              <a:buNone/>
              <a:defRPr/>
            </a:lvl4pPr>
            <a:lvl5pPr marL="18285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223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k P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4EADB"/>
                </a:solidFill>
              </a:defRPr>
            </a:lvl1pPr>
          </a:lstStyle>
          <a:p>
            <a:pPr defTabSz="91442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4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B0A1C9-2ED2-465B-BC1C-C5C2D717B2AE}" type="slidenum">
              <a:rPr kumimoji="1" lang="en-US" smtClean="0">
                <a:solidFill>
                  <a:srgbClr val="F2E9DB"/>
                </a:solidFill>
              </a:rPr>
              <a:pPr defTabSz="91442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F2E9DB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idx="1"/>
          </p:nvPr>
        </p:nvSpPr>
        <p:spPr>
          <a:xfrm>
            <a:off x="609601" y="1288848"/>
            <a:ext cx="10972800" cy="480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1895" lvl="0" indent="-221895">
              <a:spcBef>
                <a:spcPts val="971"/>
              </a:spcBef>
              <a:buChar char="♦"/>
            </a:pPr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14827" y="604838"/>
            <a:ext cx="10864851" cy="609600"/>
          </a:xfrm>
        </p:spPr>
        <p:txBody>
          <a:bodyPr anchor="ctr"/>
          <a:lstStyle>
            <a:lvl1pPr>
              <a:defRPr sz="1588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0" y="604838"/>
            <a:ext cx="11433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3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FF66-85CA-2BDA-12D2-66DA2883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C6D53-CA1C-76C2-D909-5098B727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1113A-9E4E-9A02-9007-28027F15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AE13B-8D63-1813-18DC-CE1D2486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E1A61-9370-948D-19AC-86562664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97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4CE0-193C-BD00-E47E-EF0DA2C2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58128-6FF1-D6D5-4B8A-F2D5CBB1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A1D89-4168-B95F-F99E-8CAB565E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0E34F-E295-4247-981C-7F9A0D78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9A5D-F8C1-A75C-0111-52B0A44C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3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42C5-22C5-EFE3-E96B-D674BF77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776D9-9EA7-F2EA-1A8A-11C09A0B9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897F8-2E90-4899-79DF-D6D1FE5A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72A25-A414-1093-AA1B-14084DDC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519C8-B16D-EB78-024C-1EDC1CAA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1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795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BD3C-AC7C-B12F-3B7A-8FEE051F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8BBAF-D2CC-1480-285B-A66A97C25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B5967-3DBD-9F97-A02B-488854A3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E1D27-67E9-E542-163B-4A444E88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4BA9F-8F32-1789-F104-6E9ED1B2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3A619-C70E-3EB2-E93D-74F0E61F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0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CAEA-83B5-4713-3EED-3F8635FE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83A69-2E1E-EDEC-7230-F0E44A68E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EECB5-B49F-4008-014A-C64F216FF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63DE4-2834-3281-EBF3-AA213FA49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8617A-D65B-E78F-AF14-16FE36DA3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F3559-75B2-E268-C4EE-E376211A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D30C1-6694-5D46-44E9-71EAA9C2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105C0-A977-3DB7-62E2-E49155F9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833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3F30-86AA-0EF6-3447-B65E85E0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15FB-9BEA-FEEE-14D1-C10D10D9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614A3-357C-B7AF-E8BB-27E485BF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0EA47-FCE3-A713-E84F-D13C3670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3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620D5-EBAD-6D79-74EB-74B3368E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034F0-7135-1A22-6F4D-B858793F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C3CF-3B36-D0ED-69E4-A924B5A5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895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AE5A-0A02-A4D5-A8F0-DCA1BDEF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9D2AD-F0BC-DD3E-93A9-AD1C8EB8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0C34-68D9-8F77-8834-67AB6BABC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01075-5A92-5B80-4B79-FEF02B11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39BAB-F2D4-87BD-941A-06AB6EE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AF0B-31BE-0071-1EF6-15254BBB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0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CC12-BA5B-A012-6424-1C70324E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58A50-400B-474A-E902-8EB181E99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C3EE-27CC-EB9A-FEF5-85A71B9B9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EA0F4-5C2F-E310-4347-1707EEA3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6BE1E-1B66-9082-4EA1-0103E58F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369BE-F376-0634-7239-08DE2C6A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67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D26A-62E4-4394-C8C6-9B86D910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3A24C-47E1-385A-00F9-D9971189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65D8C-4A81-5CEE-1E2A-F6298692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044F-47AD-337B-72C8-60FA70E1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F48B-B313-91BC-5879-C405655C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213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04876-AD40-B709-BB5A-34DC19750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CDE3-15DB-2B08-E3DF-7933DB0B4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3CE9F-BF3E-97CD-9F77-6DF9A581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D7E80-2849-781A-8BCB-6948F627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349D3-1A8B-26A7-229A-DF49F9C5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3408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 Column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09BD-B51B-49E1-A865-EDD9EB53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BDC4-AC74-48E1-8A4F-65CD50BC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0" u="sng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F555F-372B-4F87-A699-8E8F171D1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9336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  <a:lvl2pPr marL="800100" indent="-342900" algn="l">
              <a:buFont typeface="Courier New" panose="02070309020205020404" pitchFamily="49" charset="0"/>
              <a:buChar char="o"/>
              <a:defRPr/>
            </a:lvl2pPr>
            <a:lvl3pPr marL="1257300" indent="-342900" algn="l">
              <a:buFont typeface="Wingdings" panose="05000000000000000000" pitchFamily="2" charset="2"/>
              <a:buChar char="§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6AA6B-74B6-464C-81A7-76DF4FF5C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0" i="0" u="sng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44A3A-0FB7-4127-BD23-A5F7ABFD3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05075"/>
            <a:ext cx="5183188" cy="3399336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  <a:lvl2pPr marL="800100" indent="-342900" algn="l">
              <a:buFont typeface="Courier New" panose="02070309020205020404" pitchFamily="49" charset="0"/>
              <a:buChar char="o"/>
              <a:defRPr/>
            </a:lvl2pPr>
            <a:lvl3pPr marL="1257300" indent="-342900" algn="l">
              <a:buFont typeface="Wingdings" panose="05000000000000000000" pitchFamily="2" charset="2"/>
              <a:buChar char="§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5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3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1AF46-7178-4336-A7D3-A42A3B61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94795"/>
          </a:solidFill>
          <a:ln w="28575">
            <a:solidFill>
              <a:srgbClr val="FBB72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89063-B598-4B08-9C4F-2E2AB57E0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8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4F3FF-37A5-46B2-8329-DDDA449E9D37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7" r:id="rId2"/>
    <p:sldLayoutId id="2147483696" r:id="rId3"/>
    <p:sldLayoutId id="2147483703" r:id="rId4"/>
    <p:sldLayoutId id="2147483762" r:id="rId5"/>
    <p:sldLayoutId id="2147483705" r:id="rId6"/>
    <p:sldLayoutId id="2147483706" r:id="rId7"/>
    <p:sldLayoutId id="2147483707" r:id="rId8"/>
    <p:sldLayoutId id="2147483764" r:id="rId9"/>
    <p:sldLayoutId id="2147483709" r:id="rId10"/>
    <p:sldLayoutId id="2147483710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1AF46-7178-4336-A7D3-A42A3B61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94795"/>
          </a:solidFill>
          <a:ln w="28575">
            <a:solidFill>
              <a:srgbClr val="FBB72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89063-B598-4B08-9C4F-2E2AB57E0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8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4F3FF-37A5-46B2-8329-DDDA449E9D37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2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619" y="5467723"/>
            <a:ext cx="10514060" cy="47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1700" y="4738552"/>
            <a:ext cx="11335898" cy="609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43657"/>
            <a:ext cx="12192000" cy="213326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93" y="0"/>
            <a:ext cx="5828014" cy="4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0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dt="0"/>
  <p:txStyles>
    <p:titleStyle>
      <a:lvl1pPr algn="ctr" defTabSz="1219027" rtl="0" eaLnBrk="1" latinLnBrk="0" hangingPunct="1">
        <a:lnSpc>
          <a:spcPct val="90000"/>
        </a:lnSpc>
        <a:spcBef>
          <a:spcPct val="0"/>
        </a:spcBef>
        <a:buNone/>
        <a:defRPr lang="en-US" sz="3879" b="1" kern="1200" cap="all" spc="243" baseline="0" dirty="0">
          <a:solidFill>
            <a:srgbClr val="003A5D"/>
          </a:solidFill>
          <a:latin typeface="Franklin Gothic Demi" charset="0"/>
          <a:ea typeface="+mj-ea"/>
          <a:cs typeface="+mj-cs"/>
        </a:defRPr>
      </a:lvl1pPr>
    </p:titleStyle>
    <p:bodyStyle>
      <a:lvl1pPr marL="0" indent="0" algn="ctr" defTabSz="1219027" rtl="0" eaLnBrk="1" latinLnBrk="0" hangingPunct="1">
        <a:lnSpc>
          <a:spcPct val="90000"/>
        </a:lnSpc>
        <a:spcBef>
          <a:spcPts val="1333"/>
        </a:spcBef>
        <a:buClr>
          <a:srgbClr val="CD3927"/>
        </a:buClr>
        <a:buFont typeface="Wingdings" panose="05000000000000000000" pitchFamily="2" charset="2"/>
        <a:buNone/>
        <a:defRPr lang="en-US" sz="2182" kern="1200" dirty="0" smtClean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ctr" defTabSz="1219027" rtl="0" eaLnBrk="1" latinLnBrk="0" hangingPunct="1">
        <a:lnSpc>
          <a:spcPct val="90000"/>
        </a:lnSpc>
        <a:spcBef>
          <a:spcPts val="1333"/>
        </a:spcBef>
        <a:buClr>
          <a:srgbClr val="CD3927"/>
        </a:buClr>
        <a:buFont typeface="Wingdings" panose="05000000000000000000" pitchFamily="2" charset="2"/>
        <a:buNone/>
        <a:defRPr lang="en-US" sz="2182" kern="1200" dirty="0" smtClean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ctr" defTabSz="1219027" rtl="0" eaLnBrk="1" latinLnBrk="0" hangingPunct="1">
        <a:lnSpc>
          <a:spcPct val="90000"/>
        </a:lnSpc>
        <a:spcBef>
          <a:spcPts val="1333"/>
        </a:spcBef>
        <a:buClr>
          <a:srgbClr val="CD3927"/>
        </a:buClr>
        <a:buFont typeface="Wingdings" panose="05000000000000000000" pitchFamily="2" charset="2"/>
        <a:buNone/>
        <a:defRPr lang="en-US" sz="2182" kern="1200" dirty="0" smtClean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ctr" defTabSz="1219027" rtl="0" eaLnBrk="1" latinLnBrk="0" hangingPunct="1">
        <a:lnSpc>
          <a:spcPct val="90000"/>
        </a:lnSpc>
        <a:spcBef>
          <a:spcPts val="1333"/>
        </a:spcBef>
        <a:buClr>
          <a:srgbClr val="CD3927"/>
        </a:buClr>
        <a:buFont typeface="Wingdings" panose="05000000000000000000" pitchFamily="2" charset="2"/>
        <a:buNone/>
        <a:defRPr lang="en-US" sz="2182" kern="1200" dirty="0" smtClean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ctr" defTabSz="1219027" rtl="0" eaLnBrk="1" latinLnBrk="0" hangingPunct="1">
        <a:lnSpc>
          <a:spcPct val="90000"/>
        </a:lnSpc>
        <a:spcBef>
          <a:spcPts val="1333"/>
        </a:spcBef>
        <a:buClr>
          <a:srgbClr val="CD3927"/>
        </a:buClr>
        <a:buFont typeface="Wingdings" panose="05000000000000000000" pitchFamily="2" charset="2"/>
        <a:buNone/>
        <a:defRPr lang="en-US" sz="2182" kern="1200" dirty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327" indent="-304757" algn="l" defTabSz="12190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39" indent="-304757" algn="l" defTabSz="12190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53" indent="-304757" algn="l" defTabSz="12190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68" indent="-304757" algn="l" defTabSz="121902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4" algn="l" defTabSz="1219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7" algn="l" defTabSz="1219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2" algn="l" defTabSz="1219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55" algn="l" defTabSz="1219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68" algn="l" defTabSz="1219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82" algn="l" defTabSz="1219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96" algn="l" defTabSz="1219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11" algn="l" defTabSz="1219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50737"/>
            <a:ext cx="11353800" cy="619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1781"/>
            <a:ext cx="10515600" cy="4885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97662"/>
            <a:ext cx="12192000" cy="474249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8" y="6434011"/>
            <a:ext cx="1413000" cy="38228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2087" y="6469062"/>
            <a:ext cx="443707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0A1C9-2ED2-465B-BC1C-C5C2D717B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8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hf hdr="0" ftr="0" dt="0"/>
  <p:txStyles>
    <p:titleStyle>
      <a:lvl1pPr algn="l" defTabSz="887561" rtl="0" eaLnBrk="1" latinLnBrk="0" hangingPunct="1">
        <a:lnSpc>
          <a:spcPct val="90000"/>
        </a:lnSpc>
        <a:spcBef>
          <a:spcPct val="0"/>
        </a:spcBef>
        <a:buNone/>
        <a:defRPr sz="3883" kern="1200">
          <a:solidFill>
            <a:srgbClr val="023C5B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1890" indent="-221890" algn="l" defTabSz="887561" rtl="0" eaLnBrk="1" latinLnBrk="0" hangingPunct="1">
        <a:lnSpc>
          <a:spcPct val="90000"/>
        </a:lnSpc>
        <a:spcBef>
          <a:spcPts val="971"/>
        </a:spcBef>
        <a:buClr>
          <a:schemeClr val="accent1"/>
        </a:buClr>
        <a:buFont typeface="Arial" panose="020B0604020202020204" pitchFamily="34" charset="0"/>
        <a:buChar char="♦"/>
        <a:defRPr sz="211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65671" indent="-221890" algn="l" defTabSz="887561" rtl="0" eaLnBrk="1" latinLnBrk="0" hangingPunct="1">
        <a:lnSpc>
          <a:spcPct val="90000"/>
        </a:lnSpc>
        <a:spcBef>
          <a:spcPts val="485"/>
        </a:spcBef>
        <a:buClr>
          <a:schemeClr val="accent1"/>
        </a:buClr>
        <a:buFont typeface="Wingdings" panose="05000000000000000000" pitchFamily="2" charset="2"/>
        <a:buChar char="§"/>
        <a:defRPr sz="211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09451" indent="-221890" algn="l" defTabSz="887561" rtl="0" eaLnBrk="1" latinLnBrk="0" hangingPunct="1">
        <a:lnSpc>
          <a:spcPct val="90000"/>
        </a:lnSpc>
        <a:spcBef>
          <a:spcPts val="485"/>
        </a:spcBef>
        <a:buClr>
          <a:schemeClr val="accent1"/>
        </a:buClr>
        <a:buFont typeface="Wingdings" panose="05000000000000000000" pitchFamily="2" charset="2"/>
        <a:buChar char="§"/>
        <a:defRPr sz="211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3232" indent="-221890" algn="l" defTabSz="887561" rtl="0" eaLnBrk="1" latinLnBrk="0" hangingPunct="1">
        <a:lnSpc>
          <a:spcPct val="90000"/>
        </a:lnSpc>
        <a:spcBef>
          <a:spcPts val="485"/>
        </a:spcBef>
        <a:buClr>
          <a:schemeClr val="accent1"/>
        </a:buClr>
        <a:buFont typeface="Wingdings" panose="05000000000000000000" pitchFamily="2" charset="2"/>
        <a:buChar char="§"/>
        <a:defRPr sz="211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97013" indent="-221890" algn="l" defTabSz="887561" rtl="0" eaLnBrk="1" latinLnBrk="0" hangingPunct="1">
        <a:lnSpc>
          <a:spcPct val="90000"/>
        </a:lnSpc>
        <a:spcBef>
          <a:spcPts val="485"/>
        </a:spcBef>
        <a:buClr>
          <a:schemeClr val="accent1"/>
        </a:buClr>
        <a:buFont typeface="Wingdings" panose="05000000000000000000" pitchFamily="2" charset="2"/>
        <a:buChar char="§"/>
        <a:defRPr sz="211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40794" indent="-221890" algn="l" defTabSz="887561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74" indent="-221890" algn="l" defTabSz="887561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55" indent="-221890" algn="l" defTabSz="887561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36" indent="-221890" algn="l" defTabSz="887561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61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80" algn="l" defTabSz="887561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61" algn="l" defTabSz="887561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41" algn="l" defTabSz="887561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23" algn="l" defTabSz="887561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903" algn="l" defTabSz="887561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84" algn="l" defTabSz="887561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64" algn="l" defTabSz="887561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46" algn="l" defTabSz="887561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97662"/>
            <a:ext cx="12192000" cy="4742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0161" y="350739"/>
            <a:ext cx="11581840" cy="619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-6215822" y="-6776454"/>
            <a:ext cx="10822701" cy="488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10348" y="6450704"/>
            <a:ext cx="9822514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6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59551" y="6450704"/>
            <a:ext cx="447301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6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46D5DE-94AD-4E83-A96D-497E3C6250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FC13B05-4A6B-4CCD-9EFF-64C0F1A16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8206" t="13131" r="11062" b="11803"/>
          <a:stretch/>
        </p:blipFill>
        <p:spPr>
          <a:xfrm>
            <a:off x="197821" y="6275481"/>
            <a:ext cx="671469" cy="5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hf hdr="0" dt="0"/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2647" kern="1200">
          <a:solidFill>
            <a:srgbClr val="023C5B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Clr>
          <a:srgbClr val="CD3927"/>
        </a:buClr>
        <a:buFont typeface="Arial" panose="020B0604020202020204" pitchFamily="34" charset="0"/>
        <a:buChar char="♦"/>
        <a:defRPr sz="158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03" indent="-228568" algn="l" defTabSz="914271" rtl="0" eaLnBrk="1" latinLnBrk="0" hangingPunct="1">
        <a:lnSpc>
          <a:spcPct val="90000"/>
        </a:lnSpc>
        <a:spcBef>
          <a:spcPts val="500"/>
        </a:spcBef>
        <a:buClr>
          <a:srgbClr val="CD3927"/>
        </a:buClr>
        <a:buFont typeface="Wingdings" panose="05000000000000000000" pitchFamily="2" charset="2"/>
        <a:buChar char="§"/>
        <a:defRPr sz="158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39" indent="-228568" algn="l" defTabSz="914271" rtl="0" eaLnBrk="1" latinLnBrk="0" hangingPunct="1">
        <a:lnSpc>
          <a:spcPct val="90000"/>
        </a:lnSpc>
        <a:spcBef>
          <a:spcPts val="500"/>
        </a:spcBef>
        <a:buClr>
          <a:srgbClr val="CD3927"/>
        </a:buClr>
        <a:buFont typeface="Wingdings" panose="05000000000000000000" pitchFamily="2" charset="2"/>
        <a:buChar char="§"/>
        <a:defRPr sz="158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Clr>
          <a:srgbClr val="CD3927"/>
        </a:buClr>
        <a:buFont typeface="Wingdings" panose="05000000000000000000" pitchFamily="2" charset="2"/>
        <a:buChar char="§"/>
        <a:defRPr sz="158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08" indent="-228568" algn="l" defTabSz="914271" rtl="0" eaLnBrk="1" latinLnBrk="0" hangingPunct="1">
        <a:lnSpc>
          <a:spcPct val="90000"/>
        </a:lnSpc>
        <a:spcBef>
          <a:spcPts val="500"/>
        </a:spcBef>
        <a:buClr>
          <a:srgbClr val="CD3927"/>
        </a:buClr>
        <a:buFont typeface="Wingdings" panose="05000000000000000000" pitchFamily="2" charset="2"/>
        <a:buChar char="§"/>
        <a:defRPr sz="1588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45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5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1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8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3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1988800" cy="45720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97662"/>
            <a:ext cx="12192000" cy="474249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588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8" y="6434012"/>
            <a:ext cx="1413000" cy="38228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40463" y="6469062"/>
            <a:ext cx="9413342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E9E4C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2088" y="6469062"/>
            <a:ext cx="443707" cy="365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2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B0A1C9-2ED2-465B-BC1C-C5C2D717B2AE}" type="slidenum">
              <a:rPr kumimoji="1" lang="en-US" smtClean="0">
                <a:solidFill>
                  <a:srgbClr val="E9E4C5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E9E4C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1" y="1288848"/>
            <a:ext cx="10972800" cy="480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1895" lvl="0" indent="-221895">
              <a:spcBef>
                <a:spcPts val="971"/>
              </a:spcBef>
              <a:buChar char="♦"/>
            </a:pPr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317813" y="604800"/>
            <a:ext cx="10874188" cy="612648"/>
          </a:xfrm>
          <a:prstGeom prst="rect">
            <a:avLst/>
          </a:prstGeom>
          <a:solidFill>
            <a:srgbClr val="678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000">
              <a:solidFill>
                <a:srgbClr val="273B4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sldNum="0" hdr="0" dt="0"/>
  <p:txStyles>
    <p:titleStyle>
      <a:lvl1pPr algn="l" defTabSz="887582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23C5B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887582" rtl="0" eaLnBrk="1" latinLnBrk="0" hangingPunct="1">
        <a:lnSpc>
          <a:spcPct val="90000"/>
        </a:lnSpc>
        <a:spcBef>
          <a:spcPts val="0"/>
        </a:spcBef>
        <a:buClr>
          <a:srgbClr val="CD3927"/>
        </a:buClr>
        <a:buFont typeface="Arial" panose="020B0604020202020204" pitchFamily="34" charset="0"/>
        <a:buNone/>
        <a:defRPr lang="en-US" sz="2000" kern="1200" smtClean="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65687" indent="-221895" algn="l" defTabSz="887582" rtl="0" eaLnBrk="1" latinLnBrk="0" hangingPunct="1">
        <a:lnSpc>
          <a:spcPct val="90000"/>
        </a:lnSpc>
        <a:spcBef>
          <a:spcPts val="485"/>
        </a:spcBef>
        <a:buClr>
          <a:srgbClr val="CD3927"/>
        </a:buClr>
        <a:buFont typeface="Wingdings" panose="05000000000000000000" pitchFamily="2" charset="2"/>
        <a:buChar char="§"/>
        <a:defRPr lang="en-US" sz="2000" kern="1200" smtClean="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09478" indent="-221895" algn="l" defTabSz="887582" rtl="0" eaLnBrk="1" latinLnBrk="0" hangingPunct="1">
        <a:lnSpc>
          <a:spcPct val="90000"/>
        </a:lnSpc>
        <a:spcBef>
          <a:spcPts val="485"/>
        </a:spcBef>
        <a:buClr>
          <a:srgbClr val="CD3927"/>
        </a:buClr>
        <a:buFont typeface="Wingdings" panose="05000000000000000000" pitchFamily="2" charset="2"/>
        <a:buChar char="§"/>
        <a:defRPr lang="en-US" sz="2000" kern="1200" smtClean="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3269" indent="-221895" algn="l" defTabSz="887582" rtl="0" eaLnBrk="1" latinLnBrk="0" hangingPunct="1">
        <a:lnSpc>
          <a:spcPct val="90000"/>
        </a:lnSpc>
        <a:spcBef>
          <a:spcPts val="485"/>
        </a:spcBef>
        <a:buClr>
          <a:srgbClr val="CD3927"/>
        </a:buClr>
        <a:buFont typeface="Wingdings" panose="05000000000000000000" pitchFamily="2" charset="2"/>
        <a:buChar char="§"/>
        <a:defRPr lang="en-US" sz="2000" kern="1200" smtClean="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97061" indent="-221895" algn="l" defTabSz="887582" rtl="0" eaLnBrk="1" latinLnBrk="0" hangingPunct="1">
        <a:lnSpc>
          <a:spcPct val="90000"/>
        </a:lnSpc>
        <a:spcBef>
          <a:spcPts val="485"/>
        </a:spcBef>
        <a:buClr>
          <a:srgbClr val="CD3927"/>
        </a:buClr>
        <a:buFont typeface="Wingdings" panose="05000000000000000000" pitchFamily="2" charset="2"/>
        <a:buChar char="§"/>
        <a:defRPr lang="en-US" sz="2000" kern="1200" smtClean="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40853" indent="-221895" algn="l" defTabSz="887582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643" indent="-221895" algn="l" defTabSz="887582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435" indent="-221895" algn="l" defTabSz="887582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226" indent="-221895" algn="l" defTabSz="887582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82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91" algn="l" defTabSz="887582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82" algn="l" defTabSz="887582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73" algn="l" defTabSz="887582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66" algn="l" defTabSz="887582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956" algn="l" defTabSz="887582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748" algn="l" defTabSz="887582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539" algn="l" defTabSz="887582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331" algn="l" defTabSz="887582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27631-56CA-8A82-59CC-240961DF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75DB9-B495-6B85-81B0-503C5DAB9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EBF7E-DFA6-1B71-6835-DD608187F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46427-8EB3-4278-AEE1-EB2B738F04A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16AA5-E095-CAC4-488B-D8088CEE6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F861A-84B9-9EEA-A2C4-3DE2F1B3C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3B5A7-DC12-494A-81F1-184690090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5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e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27.emf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3.png"/><Relationship Id="rId5" Type="http://schemas.openxmlformats.org/officeDocument/2006/relationships/image" Target="../media/image29.png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4.png"/><Relationship Id="rId5" Type="http://schemas.openxmlformats.org/officeDocument/2006/relationships/image" Target="../media/image29.png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7AEC1-DDCF-424B-A116-D55D45C4D6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85211" y="3672974"/>
            <a:ext cx="8793079" cy="1350805"/>
          </a:xfrm>
        </p:spPr>
        <p:txBody>
          <a:bodyPr>
            <a:normAutofit/>
          </a:bodyPr>
          <a:lstStyle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Trends in Cheese Sales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AB4EE-67A9-425B-928A-817C8B1E8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5184104"/>
            <a:ext cx="12192000" cy="829437"/>
          </a:xfrm>
        </p:spPr>
        <p:txBody>
          <a:bodyPr/>
          <a:lstStyle/>
          <a:p>
            <a:r>
              <a:rPr lang="en-US"/>
              <a:t>June 13, 2023</a:t>
            </a:r>
          </a:p>
        </p:txBody>
      </p:sp>
    </p:spTree>
    <p:extLst>
      <p:ext uri="{BB962C8B-B14F-4D97-AF65-F5344CB8AC3E}">
        <p14:creationId xmlns:p14="http://schemas.microsoft.com/office/powerpoint/2010/main" val="158793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00C02F-DA5C-59A4-F84A-81B24289D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733492"/>
              </p:ext>
            </p:extLst>
          </p:nvPr>
        </p:nvGraphicFramePr>
        <p:xfrm>
          <a:off x="1602342" y="477294"/>
          <a:ext cx="8808598" cy="587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69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out Us | Mozzarella Company">
            <a:extLst>
              <a:ext uri="{FF2B5EF4-FFF2-40B4-BE49-F238E27FC236}">
                <a16:creationId xmlns:a16="http://schemas.microsoft.com/office/drawing/2014/main" id="{9A1721F0-CAEB-96D0-BD7E-261E077D6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r="20100"/>
          <a:stretch/>
        </p:blipFill>
        <p:spPr bwMode="auto">
          <a:xfrm>
            <a:off x="5394960" y="1031081"/>
            <a:ext cx="5223510" cy="47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BEC03-52A0-EC7C-5D80-8834C25E3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456" y="2050653"/>
            <a:ext cx="2873375" cy="2347119"/>
          </a:xfrm>
        </p:spPr>
        <p:txBody>
          <a:bodyPr>
            <a:normAutofit/>
          </a:bodyPr>
          <a:lstStyle/>
          <a:p>
            <a:r>
              <a:rPr lang="en-US"/>
              <a:t>Texas Will Leapfrog into Fifth or Sixth Place within Years</a:t>
            </a:r>
          </a:p>
        </p:txBody>
      </p:sp>
    </p:spTree>
    <p:extLst>
      <p:ext uri="{BB962C8B-B14F-4D97-AF65-F5344CB8AC3E}">
        <p14:creationId xmlns:p14="http://schemas.microsoft.com/office/powerpoint/2010/main" val="147562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3E3375A-C612-15EA-78E9-DF4CA67C9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5073" y="977269"/>
            <a:ext cx="6172200" cy="455755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62A5A-92DA-B608-3490-540605E5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978" y="2613025"/>
            <a:ext cx="3234283" cy="134737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600"/>
              <a:t>A COVID Recovery for Wisconsin Specialty Cheese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FAF73-9A40-7A51-1713-784FD7B3CE49}"/>
              </a:ext>
            </a:extLst>
          </p:cNvPr>
          <p:cNvSpPr txBox="1"/>
          <p:nvPr/>
        </p:nvSpPr>
        <p:spPr>
          <a:xfrm rot="16200000">
            <a:off x="4901388" y="3280498"/>
            <a:ext cx="134737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330" b="0" i="0" u="none" strike="noStrike" kern="1200" baseline="0">
                <a:solidFill>
                  <a:srgbClr val="19479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Million</a:t>
            </a:r>
            <a:r>
              <a:rPr lang="en-US" baseline="0"/>
              <a:t> Pounds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0708F-81BC-BB22-BDA6-66A92BE99AC5}"/>
              </a:ext>
            </a:extLst>
          </p:cNvPr>
          <p:cNvSpPr txBox="1"/>
          <p:nvPr/>
        </p:nvSpPr>
        <p:spPr>
          <a:xfrm>
            <a:off x="11138053" y="479233"/>
            <a:ext cx="105394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61% Growth since 2011!</a:t>
            </a:r>
          </a:p>
        </p:txBody>
      </p:sp>
    </p:spTree>
    <p:extLst>
      <p:ext uri="{BB962C8B-B14F-4D97-AF65-F5344CB8AC3E}">
        <p14:creationId xmlns:p14="http://schemas.microsoft.com/office/powerpoint/2010/main" val="498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E71621-89E0-BE56-A3C7-5C1B0B136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5073" y="945371"/>
            <a:ext cx="6172200" cy="455755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46F8D-614B-BB55-FB8C-448BDD8FA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768" y="2256716"/>
            <a:ext cx="2873375" cy="23445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/>
              <a:t>High Speed Growth for </a:t>
            </a:r>
            <a:r>
              <a:rPr lang="en-US" sz="3200"/>
              <a:t>Wisconsin</a:t>
            </a:r>
            <a:r>
              <a:rPr lang="en-US"/>
              <a:t> Hispanic Cheese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F8E2E-4AA6-1A69-34AC-53EE1A5DBF93}"/>
              </a:ext>
            </a:extLst>
          </p:cNvPr>
          <p:cNvSpPr txBox="1"/>
          <p:nvPr/>
        </p:nvSpPr>
        <p:spPr>
          <a:xfrm rot="16200000">
            <a:off x="4883956" y="3280498"/>
            <a:ext cx="1382234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330" b="0" i="0" u="none" strike="noStrike" kern="1200" baseline="0">
                <a:solidFill>
                  <a:srgbClr val="19479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Million</a:t>
            </a:r>
            <a:r>
              <a:rPr lang="en-US" baseline="0"/>
              <a:t> Pounds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65D2C-2B68-0CBF-F803-F08A8E60C585}"/>
              </a:ext>
            </a:extLst>
          </p:cNvPr>
          <p:cNvSpPr txBox="1"/>
          <p:nvPr/>
        </p:nvSpPr>
        <p:spPr>
          <a:xfrm>
            <a:off x="11138053" y="479233"/>
            <a:ext cx="105394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117% Growth since 2011!</a:t>
            </a:r>
          </a:p>
        </p:txBody>
      </p:sp>
    </p:spTree>
    <p:extLst>
      <p:ext uri="{BB962C8B-B14F-4D97-AF65-F5344CB8AC3E}">
        <p14:creationId xmlns:p14="http://schemas.microsoft.com/office/powerpoint/2010/main" val="137472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A83C05-1E80-901D-535F-B8395A6DE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739027"/>
              </p:ext>
            </p:extLst>
          </p:nvPr>
        </p:nvGraphicFramePr>
        <p:xfrm>
          <a:off x="5575300" y="944563"/>
          <a:ext cx="617220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EEAA08-9062-34D3-622D-FD1350C93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0232" y="1457957"/>
            <a:ext cx="2873375" cy="404590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/>
              <a:t>U.S. Hispanic Production Approaches 400 Million Pounds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817AB-F216-F776-1B9B-14847ED0FAE9}"/>
              </a:ext>
            </a:extLst>
          </p:cNvPr>
          <p:cNvSpPr txBox="1"/>
          <p:nvPr/>
        </p:nvSpPr>
        <p:spPr>
          <a:xfrm rot="16200000">
            <a:off x="4714417" y="3280498"/>
            <a:ext cx="1424763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330" b="0" i="0" u="none" strike="noStrike" kern="1200" baseline="0">
                <a:solidFill>
                  <a:srgbClr val="19479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Million</a:t>
            </a:r>
            <a:r>
              <a:rPr lang="en-US" baseline="0"/>
              <a:t> Pounds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EDCAF-B895-222F-90AF-EC1D3A19990C}"/>
              </a:ext>
            </a:extLst>
          </p:cNvPr>
          <p:cNvSpPr txBox="1"/>
          <p:nvPr/>
        </p:nvSpPr>
        <p:spPr>
          <a:xfrm>
            <a:off x="11138053" y="479233"/>
            <a:ext cx="105394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72% Growth since 2011!</a:t>
            </a:r>
          </a:p>
        </p:txBody>
      </p:sp>
    </p:spTree>
    <p:extLst>
      <p:ext uri="{BB962C8B-B14F-4D97-AF65-F5344CB8AC3E}">
        <p14:creationId xmlns:p14="http://schemas.microsoft.com/office/powerpoint/2010/main" val="370034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47D55C-80A2-2598-BD60-128A0B13A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6388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32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B5414F-724B-3EDF-2E10-814EFACCB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899877"/>
              </p:ext>
            </p:extLst>
          </p:nvPr>
        </p:nvGraphicFramePr>
        <p:xfrm>
          <a:off x="5575300" y="944563"/>
          <a:ext cx="617220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62DC-25AC-ABF7-37AB-83B09210A6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0232" y="1335067"/>
            <a:ext cx="3269397" cy="40631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/>
              <a:t>Wisconsin has Doubled Parmesan Production in the Last Decade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98B07-E140-C46D-B854-90985E5E0C1B}"/>
              </a:ext>
            </a:extLst>
          </p:cNvPr>
          <p:cNvSpPr txBox="1"/>
          <p:nvPr/>
        </p:nvSpPr>
        <p:spPr>
          <a:xfrm rot="16200000">
            <a:off x="4767580" y="3280497"/>
            <a:ext cx="1318437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330" b="0" i="0" u="none" strike="noStrike" kern="1200" baseline="0">
                <a:solidFill>
                  <a:srgbClr val="19479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Million</a:t>
            </a:r>
            <a:r>
              <a:rPr lang="en-US" baseline="0"/>
              <a:t> Pounds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C274F-72EC-8B6D-DBD6-591A025AD609}"/>
              </a:ext>
            </a:extLst>
          </p:cNvPr>
          <p:cNvSpPr txBox="1"/>
          <p:nvPr/>
        </p:nvSpPr>
        <p:spPr>
          <a:xfrm>
            <a:off x="11138053" y="479233"/>
            <a:ext cx="105394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104% Growth since 2011!</a:t>
            </a:r>
          </a:p>
        </p:txBody>
      </p:sp>
    </p:spTree>
    <p:extLst>
      <p:ext uri="{BB962C8B-B14F-4D97-AF65-F5344CB8AC3E}">
        <p14:creationId xmlns:p14="http://schemas.microsoft.com/office/powerpoint/2010/main" val="216392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D8354A-0B17-D98B-2FFD-F1B00FABF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727233"/>
              </p:ext>
            </p:extLst>
          </p:nvPr>
        </p:nvGraphicFramePr>
        <p:xfrm>
          <a:off x="5575301" y="955195"/>
          <a:ext cx="617220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D51F7E-9F1F-9588-48CB-8E343D1C5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/>
              <a:t>A COVID Lift For Parmesan Sales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A09A6-DF9E-E36C-FAF3-BBA0E15BC9E7}"/>
              </a:ext>
            </a:extLst>
          </p:cNvPr>
          <p:cNvSpPr txBox="1"/>
          <p:nvPr/>
        </p:nvSpPr>
        <p:spPr>
          <a:xfrm rot="16200000">
            <a:off x="4751631" y="3280498"/>
            <a:ext cx="1350335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330" b="0" i="0" u="none" strike="noStrike" kern="1200" baseline="0">
                <a:solidFill>
                  <a:srgbClr val="19479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Million</a:t>
            </a:r>
            <a:r>
              <a:rPr lang="en-US" baseline="0"/>
              <a:t> Pounds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1C1D3-D23E-FE35-9199-1C852C1B99ED}"/>
              </a:ext>
            </a:extLst>
          </p:cNvPr>
          <p:cNvSpPr txBox="1"/>
          <p:nvPr/>
        </p:nvSpPr>
        <p:spPr>
          <a:xfrm>
            <a:off x="11138053" y="479233"/>
            <a:ext cx="105394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71% Growth since 2011!</a:t>
            </a:r>
          </a:p>
        </p:txBody>
      </p:sp>
    </p:spTree>
    <p:extLst>
      <p:ext uri="{BB962C8B-B14F-4D97-AF65-F5344CB8AC3E}">
        <p14:creationId xmlns:p14="http://schemas.microsoft.com/office/powerpoint/2010/main" val="65984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FFF112-DC33-CE3D-BD28-834609D37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0327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E4FD9A-2AC8-4E8F-5A98-27CAB34FDACA}"/>
              </a:ext>
            </a:extLst>
          </p:cNvPr>
          <p:cNvSpPr txBox="1"/>
          <p:nvPr/>
        </p:nvSpPr>
        <p:spPr>
          <a:xfrm rot="16200000">
            <a:off x="1197698" y="3280497"/>
            <a:ext cx="13716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330" b="0" i="0" u="none" strike="noStrike" kern="1200" baseline="0">
                <a:solidFill>
                  <a:srgbClr val="19479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Million</a:t>
            </a:r>
            <a:r>
              <a:rPr lang="en-US" baseline="0"/>
              <a:t> Pounds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71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8550-78BC-3D2E-AB3F-9B894F204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8473"/>
            <a:ext cx="9144000" cy="95149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Hispanic Cheese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787AA-269A-28D9-8824-1A9A18275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Why growth and what’s ahead?</a:t>
            </a:r>
          </a:p>
        </p:txBody>
      </p:sp>
    </p:spTree>
    <p:extLst>
      <p:ext uri="{BB962C8B-B14F-4D97-AF65-F5344CB8AC3E}">
        <p14:creationId xmlns:p14="http://schemas.microsoft.com/office/powerpoint/2010/main" val="221595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8D8619-9DD5-3CF9-12B0-03195B940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159" y="447174"/>
            <a:ext cx="6888205" cy="555541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USDA 2022 Dairy Product Report: Highlights</a:t>
            </a:r>
          </a:p>
          <a:p>
            <a:pPr>
              <a:lnSpc>
                <a:spcPct val="150000"/>
              </a:lnSpc>
            </a:pPr>
            <a:r>
              <a:rPr lang="en-US" sz="2800"/>
              <a:t>Insights &amp; Outlook: Hispanic-Style Cheeses</a:t>
            </a:r>
          </a:p>
          <a:p>
            <a:pPr>
              <a:lnSpc>
                <a:spcPct val="150000"/>
              </a:lnSpc>
            </a:pPr>
            <a:r>
              <a:rPr lang="en-US" sz="2800"/>
              <a:t>Insights &amp; Outlook: Parmesan</a:t>
            </a:r>
          </a:p>
          <a:p>
            <a:pPr>
              <a:lnSpc>
                <a:spcPct val="150000"/>
              </a:lnSpc>
            </a:pPr>
            <a:r>
              <a:rPr lang="en-US" sz="280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83314-12D4-5B5E-8950-BBD6B116F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8241" y="2566816"/>
            <a:ext cx="3263889" cy="984625"/>
          </a:xfrm>
        </p:spPr>
        <p:txBody>
          <a:bodyPr>
            <a:normAutofit/>
          </a:bodyPr>
          <a:lstStyle/>
          <a:p>
            <a:r>
              <a:rPr lang="en-US" sz="54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29143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1974B-0603-34CC-0EF9-C75DC673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What’s been driving growth?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7D9C5-6B22-047E-E8DF-787F55D3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I. Hispanic cuisine is becoming mainstream</a:t>
            </a:r>
          </a:p>
          <a:p>
            <a:pPr lvl="1"/>
            <a:r>
              <a:rPr lang="en-US" sz="2200"/>
              <a:t>More restaurants have it on their menu</a:t>
            </a:r>
          </a:p>
          <a:p>
            <a:pPr lvl="1"/>
            <a:r>
              <a:rPr lang="en-US" sz="2200"/>
              <a:t>More Anglo’s like it</a:t>
            </a:r>
          </a:p>
          <a:p>
            <a:pPr lvl="1"/>
            <a:r>
              <a:rPr lang="en-US" sz="2200"/>
              <a:t>“Is Hispanic the new Italian”?</a:t>
            </a:r>
          </a:p>
        </p:txBody>
      </p:sp>
      <p:pic>
        <p:nvPicPr>
          <p:cNvPr id="5" name="Picture 4" descr="A picture containing cattle, bovine, livestock, dairy cow&#10;&#10;Description automatically generated">
            <a:extLst>
              <a:ext uri="{FF2B5EF4-FFF2-40B4-BE49-F238E27FC236}">
                <a16:creationId xmlns:a16="http://schemas.microsoft.com/office/drawing/2014/main" id="{4A709271-1125-983F-E3E6-E0EC0AA40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3294"/>
          <a:stretch/>
        </p:blipFill>
        <p:spPr>
          <a:xfrm>
            <a:off x="9195061" y="3742852"/>
            <a:ext cx="2996939" cy="31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DBC8B-6452-637A-65BC-F791A5C2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What else is driving growth?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BCE41-83F2-6AEE-4D2D-73E7A906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II. More retail points of distribution</a:t>
            </a:r>
          </a:p>
          <a:p>
            <a:pPr lvl="1"/>
            <a:r>
              <a:rPr lang="en-US" sz="2200"/>
              <a:t>Most retailers need to attract Hispanic shoppers</a:t>
            </a:r>
          </a:p>
          <a:p>
            <a:pPr lvl="1"/>
            <a:r>
              <a:rPr lang="en-US" sz="2200"/>
              <a:t>More Anglo’s want to make Hispanic cuisine at home</a:t>
            </a:r>
          </a:p>
        </p:txBody>
      </p:sp>
      <p:pic>
        <p:nvPicPr>
          <p:cNvPr id="5" name="Picture 4" descr="A picture containing cattle, bovine, livestock, dairy cow&#10;&#10;Description automatically generated">
            <a:extLst>
              <a:ext uri="{FF2B5EF4-FFF2-40B4-BE49-F238E27FC236}">
                <a16:creationId xmlns:a16="http://schemas.microsoft.com/office/drawing/2014/main" id="{3529852E-DA80-7745-0F7F-B8987129B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3294"/>
          <a:stretch/>
        </p:blipFill>
        <p:spPr>
          <a:xfrm>
            <a:off x="9195061" y="3742852"/>
            <a:ext cx="2996939" cy="31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3E665-C85C-3D13-C6D3-6A29D00A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And…. Immigration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CC7B3-A43D-4E8C-07D5-5531C0565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/>
              <a:t>III. Data is poor but….</a:t>
            </a:r>
          </a:p>
          <a:p>
            <a:r>
              <a:rPr lang="en-US" sz="2000"/>
              <a:t>   1. Seems that more Hispanic people are entering U.S. than leaving it</a:t>
            </a:r>
          </a:p>
          <a:p>
            <a:r>
              <a:rPr lang="en-US" sz="2000"/>
              <a:t>   2. Central American economies are driving people out</a:t>
            </a:r>
          </a:p>
          <a:p>
            <a:pPr lvl="1"/>
            <a:r>
              <a:rPr lang="en-US" sz="2000"/>
              <a:t>A. price of beans has doubled in past 18 months. Other staple foods as well.</a:t>
            </a:r>
          </a:p>
          <a:p>
            <a:pPr lvl="1"/>
            <a:r>
              <a:rPr lang="en-US" sz="2000"/>
              <a:t>B. vicious cycle: </a:t>
            </a:r>
          </a:p>
          <a:p>
            <a:pPr lvl="2"/>
            <a:r>
              <a:rPr lang="en-US"/>
              <a:t>people leave so </a:t>
            </a:r>
          </a:p>
          <a:p>
            <a:pPr lvl="2"/>
            <a:r>
              <a:rPr lang="en-US"/>
              <a:t>labor short so </a:t>
            </a:r>
          </a:p>
          <a:p>
            <a:pPr lvl="2"/>
            <a:r>
              <a:rPr lang="en-US"/>
              <a:t>Harvesting/processing costs increase so </a:t>
            </a:r>
          </a:p>
          <a:p>
            <a:pPr lvl="2"/>
            <a:r>
              <a:rPr lang="en-US"/>
              <a:t>prices up so </a:t>
            </a:r>
          </a:p>
          <a:p>
            <a:pPr lvl="2"/>
            <a:r>
              <a:rPr lang="en-US"/>
              <a:t>more people leave.</a:t>
            </a:r>
          </a:p>
          <a:p>
            <a:pPr lvl="1"/>
            <a:endParaRPr lang="en-US" sz="2000"/>
          </a:p>
        </p:txBody>
      </p:sp>
      <p:pic>
        <p:nvPicPr>
          <p:cNvPr id="5" name="Picture 4" descr="A picture containing cattle, bovine, livestock, dairy cow&#10;&#10;Description automatically generated">
            <a:extLst>
              <a:ext uri="{FF2B5EF4-FFF2-40B4-BE49-F238E27FC236}">
                <a16:creationId xmlns:a16="http://schemas.microsoft.com/office/drawing/2014/main" id="{5D2E4753-0875-F34A-A59E-7DD57C00D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3294"/>
          <a:stretch/>
        </p:blipFill>
        <p:spPr>
          <a:xfrm>
            <a:off x="9195061" y="3742852"/>
            <a:ext cx="2996939" cy="31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5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6BAD9-8C91-25C4-A452-78FDBE62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What’s the outlook?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9DED1-72C7-2C16-E015-4E4BCCE33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525683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I. More restaurants will offer more dishes with “Mexican” flair.</a:t>
            </a:r>
          </a:p>
          <a:p>
            <a:pPr lvl="1"/>
            <a:r>
              <a:rPr lang="en-US" sz="2200"/>
              <a:t>1. </a:t>
            </a:r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Likely continued growth in Anglo’s eating “Mexican” </a:t>
            </a:r>
          </a:p>
          <a:p>
            <a:pPr lvl="1"/>
            <a:r>
              <a:rPr lang="en-US" sz="2200">
                <a:latin typeface="Calibri" panose="020F0502020204030204" pitchFamily="34" charset="0"/>
                <a:ea typeface="Times New Roman" panose="02020603050405020304" pitchFamily="18" charset="0"/>
              </a:rPr>
              <a:t>2.  Mexican has become American, just like Pizza or S</a:t>
            </a:r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paghetti and Meatballs </a:t>
            </a:r>
            <a:endParaRPr lang="en-US" sz="2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5" name="Picture 4" descr="A picture containing cattle, bovine, livestock, dairy cow&#10;&#10;Description automatically generated">
            <a:extLst>
              <a:ext uri="{FF2B5EF4-FFF2-40B4-BE49-F238E27FC236}">
                <a16:creationId xmlns:a16="http://schemas.microsoft.com/office/drawing/2014/main" id="{A6C963E2-7383-76AC-60AA-2119965BC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3294"/>
          <a:stretch/>
        </p:blipFill>
        <p:spPr>
          <a:xfrm>
            <a:off x="9192013" y="3751442"/>
            <a:ext cx="2996939" cy="31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FD5C9-0917-250B-14A2-AD005876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Outlook continued…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588B-CB14-025C-AA5C-1BA7539D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II. More Hispanic items at more retailers</a:t>
            </a:r>
          </a:p>
          <a:p>
            <a:pPr lvl="1"/>
            <a:r>
              <a:rPr lang="en-US" sz="2200"/>
              <a:t>1. Category growth has cemented the need for Hispanic cheese at retail</a:t>
            </a:r>
          </a:p>
          <a:p>
            <a:pPr lvl="1"/>
            <a:r>
              <a:rPr lang="en-US" sz="2200"/>
              <a:t>2. likely increase in items</a:t>
            </a:r>
          </a:p>
          <a:p>
            <a:pPr lvl="1"/>
            <a:r>
              <a:rPr lang="en-US" sz="2200"/>
              <a:t>3. Value-added Hispanic growing – shreds, snack-size, flavors</a:t>
            </a:r>
          </a:p>
        </p:txBody>
      </p:sp>
      <p:pic>
        <p:nvPicPr>
          <p:cNvPr id="4" name="Picture 3" descr="A picture containing cattle, bovine, livestock, dairy cow&#10;&#10;Description automatically generated">
            <a:extLst>
              <a:ext uri="{FF2B5EF4-FFF2-40B4-BE49-F238E27FC236}">
                <a16:creationId xmlns:a16="http://schemas.microsoft.com/office/drawing/2014/main" id="{072AA5F4-596D-4555-FB7E-E78E47F26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3294"/>
          <a:stretch/>
        </p:blipFill>
        <p:spPr>
          <a:xfrm>
            <a:off x="9192013" y="3745339"/>
            <a:ext cx="2996939" cy="31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9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33CAD-DA20-3954-F606-06E3A025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What’s ahead for Immigration?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835D9-16B6-E7B7-4D8A-C82387812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III. LOL</a:t>
            </a:r>
          </a:p>
          <a:p>
            <a:pPr lvl="1"/>
            <a:r>
              <a:rPr lang="en-US" sz="2200"/>
              <a:t>1. Likely NOT going to expel immigrants already in U.S.</a:t>
            </a:r>
          </a:p>
          <a:p>
            <a:pPr lvl="1"/>
            <a:r>
              <a:rPr lang="en-US" sz="2200"/>
              <a:t>2. Likely those people are not going to want to go back to messy economies</a:t>
            </a:r>
          </a:p>
          <a:p>
            <a:pPr lvl="1"/>
            <a:r>
              <a:rPr lang="en-US" sz="2200"/>
              <a:t>3. Growth or flat?  Anyone’s guess</a:t>
            </a:r>
          </a:p>
        </p:txBody>
      </p:sp>
      <p:pic>
        <p:nvPicPr>
          <p:cNvPr id="4" name="Picture 3" descr="A picture containing cattle, bovine, livestock, dairy cow&#10;&#10;Description automatically generated">
            <a:extLst>
              <a:ext uri="{FF2B5EF4-FFF2-40B4-BE49-F238E27FC236}">
                <a16:creationId xmlns:a16="http://schemas.microsoft.com/office/drawing/2014/main" id="{47C2BC26-5C5E-3500-8187-F2037E518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3294"/>
          <a:stretch/>
        </p:blipFill>
        <p:spPr>
          <a:xfrm>
            <a:off x="9195061" y="3742852"/>
            <a:ext cx="2996939" cy="31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4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FDA4-B0BD-05C9-5480-1A59A2FB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4830"/>
            <a:ext cx="10515600" cy="9083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i="1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87138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D0C9D-C466-7078-0BBF-57C9A383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357" y="326816"/>
            <a:ext cx="5654346" cy="6149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B390EB-2C69-E55F-A4C9-CF7223FC0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0" y="-39015"/>
            <a:ext cx="8904872" cy="6881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05B3C-F88A-E21F-8709-77651E360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298" y="326700"/>
            <a:ext cx="4043812" cy="1074152"/>
          </a:xfrm>
        </p:spPr>
        <p:txBody>
          <a:bodyPr>
            <a:normAutofit/>
          </a:bodyPr>
          <a:lstStyle/>
          <a:p>
            <a:r>
              <a:rPr lang="en-US" sz="2824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&amp; Outlook on Parmesan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DA6AE-B3BA-8056-F191-127C90336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2101" y="2216746"/>
            <a:ext cx="3278359" cy="401619"/>
          </a:xfrm>
        </p:spPr>
        <p:txBody>
          <a:bodyPr>
            <a:normAutofit/>
          </a:bodyPr>
          <a:lstStyle/>
          <a:p>
            <a:r>
              <a:rPr lang="en-US" sz="1412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13,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5C9F6-A736-1E8F-0A6E-ED8802F54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898" y="3736506"/>
            <a:ext cx="1792866" cy="7585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D44BF65-8571-E113-E0ED-46903584A16C}"/>
              </a:ext>
            </a:extLst>
          </p:cNvPr>
          <p:cNvSpPr txBox="1">
            <a:spLocks/>
          </p:cNvSpPr>
          <p:nvPr/>
        </p:nvSpPr>
        <p:spPr>
          <a:xfrm>
            <a:off x="2312101" y="2717312"/>
            <a:ext cx="3278359" cy="336266"/>
          </a:xfrm>
          <a:prstGeom prst="rect">
            <a:avLst/>
          </a:prstGeom>
        </p:spPr>
        <p:txBody>
          <a:bodyPr vert="horz" lIns="80682" tIns="40341" rIns="80682" bIns="40341" rtlCol="0" anchor="b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9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CE0EFC-5D70-665D-28BB-530BBC8F8976}"/>
              </a:ext>
            </a:extLst>
          </p:cNvPr>
          <p:cNvCxnSpPr/>
          <p:nvPr/>
        </p:nvCxnSpPr>
        <p:spPr>
          <a:xfrm>
            <a:off x="2577637" y="2100893"/>
            <a:ext cx="274320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09CCCD-545E-9D12-36E2-877B73D6071C}"/>
              </a:ext>
            </a:extLst>
          </p:cNvPr>
          <p:cNvCxnSpPr/>
          <p:nvPr/>
        </p:nvCxnSpPr>
        <p:spPr>
          <a:xfrm>
            <a:off x="2577637" y="2570689"/>
            <a:ext cx="274320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2139563-DD22-BDA7-794E-68457EF69BB9}"/>
              </a:ext>
            </a:extLst>
          </p:cNvPr>
          <p:cNvSpPr txBox="1">
            <a:spLocks/>
          </p:cNvSpPr>
          <p:nvPr/>
        </p:nvSpPr>
        <p:spPr>
          <a:xfrm>
            <a:off x="2142711" y="2924632"/>
            <a:ext cx="3613052" cy="510926"/>
          </a:xfrm>
          <a:prstGeom prst="rect">
            <a:avLst/>
          </a:prstGeom>
        </p:spPr>
        <p:txBody>
          <a:bodyPr vert="horz" lIns="80682" tIns="40341" rIns="80682" bIns="40341" rtlCol="0" anchor="b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12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Greco, President &amp; CEO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3FE4C-383B-A376-C5D6-54E742988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897" y="5259960"/>
            <a:ext cx="1999133" cy="68626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9A9B6A-2D80-1D39-1309-49D8247B59CC}"/>
              </a:ext>
            </a:extLst>
          </p:cNvPr>
          <p:cNvSpPr txBox="1">
            <a:spLocks/>
          </p:cNvSpPr>
          <p:nvPr/>
        </p:nvSpPr>
        <p:spPr>
          <a:xfrm>
            <a:off x="2300151" y="4714171"/>
            <a:ext cx="3278359" cy="336266"/>
          </a:xfrm>
          <a:prstGeom prst="rect">
            <a:avLst/>
          </a:prstGeom>
        </p:spPr>
        <p:txBody>
          <a:bodyPr vert="horz" lIns="80682" tIns="40341" rIns="80682" bIns="40341" rtlCol="0" anchor="b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9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</a:t>
            </a:r>
          </a:p>
        </p:txBody>
      </p:sp>
    </p:spTree>
    <p:extLst>
      <p:ext uri="{BB962C8B-B14F-4D97-AF65-F5344CB8AC3E}">
        <p14:creationId xmlns:p14="http://schemas.microsoft.com/office/powerpoint/2010/main" val="3635876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CBBDA-6276-780D-F80E-F9F82556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6062382"/>
            <a:ext cx="8875059" cy="7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1C50-AB79-FBCA-F8FB-037A60FE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11" y="6247279"/>
            <a:ext cx="1008529" cy="4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764797-911F-CED1-FB51-16FB17634D09}"/>
              </a:ext>
            </a:extLst>
          </p:cNvPr>
          <p:cNvSpPr txBox="1"/>
          <p:nvPr/>
        </p:nvSpPr>
        <p:spPr>
          <a:xfrm>
            <a:off x="2332526" y="290130"/>
            <a:ext cx="4718386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0CBEB-9850-20AB-E5B6-CBDE10BD1CB6}"/>
              </a:ext>
            </a:extLst>
          </p:cNvPr>
          <p:cNvSpPr txBox="1"/>
          <p:nvPr/>
        </p:nvSpPr>
        <p:spPr>
          <a:xfrm>
            <a:off x="2332525" y="882379"/>
            <a:ext cx="7581814" cy="296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r>
              <a:rPr lang="en-US" sz="211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 Merchants Intro</a:t>
            </a:r>
          </a:p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r>
              <a:rPr lang="en-US" sz="211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Parmesan Production, 10-Year Trajectory (2013 – 22)</a:t>
            </a:r>
          </a:p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r>
              <a:rPr lang="en-US" sz="211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Foodservice Industry Sales</a:t>
            </a:r>
          </a:p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r>
              <a:rPr lang="en-US" sz="211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Parmesan Sales - Retail</a:t>
            </a:r>
          </a:p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r>
              <a:rPr lang="en-US" sz="211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Addendum</a:t>
            </a:r>
          </a:p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endParaRPr lang="en-US" sz="2118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19BDA-0CF3-CA23-CDB6-18CEC23A16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283" y="84437"/>
            <a:ext cx="616828" cy="610721"/>
          </a:xfrm>
          <a:prstGeom prst="rect">
            <a:avLst/>
          </a:prstGeom>
        </p:spPr>
      </p:pic>
      <p:pic>
        <p:nvPicPr>
          <p:cNvPr id="8" name="Picture 7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F519204D-C327-49AF-45ED-26CB1C1F25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063" y="4078298"/>
            <a:ext cx="2122276" cy="141264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311A7F-F306-3694-7297-515AB8C23DA4}"/>
              </a:ext>
            </a:extLst>
          </p:cNvPr>
          <p:cNvSpPr txBox="1"/>
          <p:nvPr/>
        </p:nvSpPr>
        <p:spPr>
          <a:xfrm>
            <a:off x="7389661" y="5545828"/>
            <a:ext cx="2927081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1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 Galle Cheese- Durand, WI </a:t>
            </a:r>
          </a:p>
        </p:txBody>
      </p:sp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D7AD1992-BE69-FBB5-ECDE-6646150AB4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661" y="4102639"/>
            <a:ext cx="1972264" cy="1412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32F5A3-061B-8792-91B0-0D4847DC4F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756" y="3820003"/>
            <a:ext cx="2421350" cy="19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4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CBBDA-6276-780D-F80E-F9F82556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6062382"/>
            <a:ext cx="8875059" cy="7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1C50-AB79-FBCA-F8FB-037A60FE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11" y="6247279"/>
            <a:ext cx="1008529" cy="4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FCA3F-29E0-4C37-C9AC-B762524A16CF}"/>
              </a:ext>
            </a:extLst>
          </p:cNvPr>
          <p:cNvSpPr txBox="1"/>
          <p:nvPr/>
        </p:nvSpPr>
        <p:spPr>
          <a:xfrm>
            <a:off x="2332525" y="290130"/>
            <a:ext cx="5369510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Greco, President &amp; CEO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497DE-2525-F2D6-D746-6C029F40F82A}"/>
              </a:ext>
            </a:extLst>
          </p:cNvPr>
          <p:cNvSpPr txBox="1"/>
          <p:nvPr/>
        </p:nvSpPr>
        <p:spPr>
          <a:xfrm>
            <a:off x="2332525" y="882378"/>
            <a:ext cx="7545461" cy="3346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r>
              <a:rPr lang="en-US" sz="158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Bob’s entire professional career (25 years) has been with Cheese Merchants, and he has held a variety of positions leading up to his current role as President &amp; CEO</a:t>
            </a:r>
          </a:p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r>
              <a:rPr lang="en-US" sz="158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Italian cheese processors: grated, shredded &amp; shaved</a:t>
            </a:r>
          </a:p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r>
              <a:rPr lang="en-US" sz="158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 Merchants has 3 facilities in Northwestern IL, which includes an aging facility in West Chicago</a:t>
            </a:r>
          </a:p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r>
              <a:rPr lang="en-US" sz="158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a vertically integrated company with 2 Wisconsin make facilities in Eau Galle and Dairy State</a:t>
            </a:r>
          </a:p>
          <a:p>
            <a:pPr marL="302575" indent="-302575">
              <a:lnSpc>
                <a:spcPct val="150000"/>
              </a:lnSpc>
              <a:buBlip>
                <a:blip r:embed="rId4"/>
              </a:buBlip>
            </a:pPr>
            <a:endParaRPr lang="en-US" sz="1588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CB2B4-0177-F742-ECDC-9D046824D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283" y="84437"/>
            <a:ext cx="616828" cy="6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65FAF-EABD-B949-5DF7-9F681E652AB4}"/>
              </a:ext>
            </a:extLst>
          </p:cNvPr>
          <p:cNvSpPr txBox="1"/>
          <p:nvPr/>
        </p:nvSpPr>
        <p:spPr>
          <a:xfrm>
            <a:off x="784058" y="4844715"/>
            <a:ext cx="30439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John Umhoefer</a:t>
            </a:r>
          </a:p>
          <a:p>
            <a:pPr algn="ctr"/>
            <a:r>
              <a:rPr lang="en-US" sz="2400"/>
              <a:t>Wisconsin Cheese Makers Association</a:t>
            </a:r>
            <a:endParaRPr lang="en-US" sz="2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748F8-F99F-977D-3BCB-4D1EDE78DA2A}"/>
              </a:ext>
            </a:extLst>
          </p:cNvPr>
          <p:cNvSpPr txBox="1"/>
          <p:nvPr/>
        </p:nvSpPr>
        <p:spPr>
          <a:xfrm>
            <a:off x="4574005" y="4844715"/>
            <a:ext cx="30439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Paul Scharfman</a:t>
            </a:r>
            <a:endParaRPr lang="en-US"/>
          </a:p>
          <a:p>
            <a:pPr algn="ctr"/>
            <a:r>
              <a:rPr lang="en-US" sz="2400"/>
              <a:t>Specialty Cheese Company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CBBF8-9EEA-C95E-5D6A-15FB3403FD48}"/>
              </a:ext>
            </a:extLst>
          </p:cNvPr>
          <p:cNvSpPr txBox="1"/>
          <p:nvPr/>
        </p:nvSpPr>
        <p:spPr>
          <a:xfrm>
            <a:off x="8373978" y="4844715"/>
            <a:ext cx="30439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Bob Greco</a:t>
            </a:r>
            <a:endParaRPr lang="en-US"/>
          </a:p>
          <a:p>
            <a:pPr algn="ctr"/>
            <a:r>
              <a:rPr lang="en-US" sz="2400"/>
              <a:t>Cheese Merchants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7AF4133-2E42-F8DA-6338-40B321FF9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5" t="2918" r="7936" b="31034"/>
          <a:stretch/>
        </p:blipFill>
        <p:spPr>
          <a:xfrm>
            <a:off x="838200" y="653143"/>
            <a:ext cx="3048003" cy="377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4B6E12B-E067-4A8B-86B4-A1D0F336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9" y="656545"/>
            <a:ext cx="2358117" cy="377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899C974-DF23-BB5F-9857-DA1CBBB11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461" y="654503"/>
            <a:ext cx="2947307" cy="377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413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CBBDA-6276-780D-F80E-F9F82556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1" y="6062382"/>
            <a:ext cx="8875059" cy="7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1C50-AB79-FBCA-F8FB-037A60FE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11" y="6247279"/>
            <a:ext cx="1008529" cy="4258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6034359-15C0-95AD-3CCB-88EDDA950732}"/>
              </a:ext>
            </a:extLst>
          </p:cNvPr>
          <p:cNvSpPr txBox="1">
            <a:spLocks/>
          </p:cNvSpPr>
          <p:nvPr/>
        </p:nvSpPr>
        <p:spPr>
          <a:xfrm>
            <a:off x="2213346" y="824060"/>
            <a:ext cx="7986432" cy="3064576"/>
          </a:xfrm>
          <a:prstGeom prst="rect">
            <a:avLst/>
          </a:prstGeom>
        </p:spPr>
        <p:txBody>
          <a:bodyPr vert="horz" wrap="square" lIns="79139" tIns="39570" rIns="79139" bIns="3957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146" indent="-252146" algn="l">
              <a:lnSpc>
                <a:spcPct val="150000"/>
              </a:lnSpc>
              <a:spcBef>
                <a:spcPts val="900"/>
              </a:spcBef>
              <a:buBlip>
                <a:blip r:embed="rId5"/>
              </a:buBlip>
            </a:pPr>
            <a:r>
              <a:rPr lang="en-US" sz="1324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Cheese Merchants was founded 25 years ago by Pasquale Greco as a hard Italian cheese converter</a:t>
            </a:r>
          </a:p>
          <a:p>
            <a:pPr marL="252146" indent="-252146" algn="l">
              <a:lnSpc>
                <a:spcPct val="150000"/>
              </a:lnSpc>
              <a:spcBef>
                <a:spcPts val="900"/>
              </a:spcBef>
              <a:buBlip>
                <a:blip r:embed="rId5"/>
              </a:buBlip>
            </a:pPr>
            <a:r>
              <a:rPr lang="en-US" sz="1324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It’s a privately held, family-run business, led by Bob Greco (President &amp; CEO)</a:t>
            </a:r>
          </a:p>
          <a:p>
            <a:pPr marL="252146" indent="-252146" algn="l">
              <a:lnSpc>
                <a:spcPct val="150000"/>
              </a:lnSpc>
              <a:spcBef>
                <a:spcPts val="900"/>
              </a:spcBef>
              <a:buBlip>
                <a:blip r:embed="rId5"/>
              </a:buBlip>
            </a:pPr>
            <a:r>
              <a:rPr lang="en-US" sz="1324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Processes for every type of category in hard Italian (FS, Retail, and Food Ingredient)</a:t>
            </a:r>
          </a:p>
          <a:p>
            <a:pPr marL="252146" indent="-252146" algn="l">
              <a:lnSpc>
                <a:spcPct val="150000"/>
              </a:lnSpc>
              <a:spcBef>
                <a:spcPts val="900"/>
              </a:spcBef>
              <a:buBlip>
                <a:blip r:embed="rId5"/>
              </a:buBlip>
            </a:pPr>
            <a:r>
              <a:rPr lang="en-US" sz="1324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Private labels for some of the largest FS Broadline Distributors and Retailers</a:t>
            </a:r>
          </a:p>
          <a:p>
            <a:pPr marL="252146" indent="-252146" algn="l">
              <a:lnSpc>
                <a:spcPct val="150000"/>
              </a:lnSpc>
              <a:spcBef>
                <a:spcPts val="900"/>
              </a:spcBef>
              <a:buBlip>
                <a:blip r:embed="rId5"/>
              </a:buBlip>
            </a:pPr>
            <a:r>
              <a:rPr lang="en-US" sz="1324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CM is a top supplier for many of the largest Broadline &amp; Specialty Foodservice Distributors, 60+ Major Retailers, and Fortune 500 Food Manufacturers</a:t>
            </a:r>
          </a:p>
          <a:p>
            <a:pPr marL="252146" indent="-252146" algn="l">
              <a:lnSpc>
                <a:spcPct val="150000"/>
              </a:lnSpc>
              <a:spcBef>
                <a:spcPts val="900"/>
              </a:spcBef>
              <a:buBlip>
                <a:blip r:embed="rId5"/>
              </a:buBlip>
            </a:pPr>
            <a:r>
              <a:rPr lang="en-US" sz="1324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The Cheese Merchants family of companies and brands encompasses 7 facilities, 1MM+ square feet, 25+ production lines, and a combined 250+ years of history</a:t>
            </a:r>
          </a:p>
        </p:txBody>
      </p:sp>
      <p:pic>
        <p:nvPicPr>
          <p:cNvPr id="4" name="Picture 3" descr="A large building with a parking lot&#10;&#10;Description automatically generated with low confidence">
            <a:extLst>
              <a:ext uri="{FF2B5EF4-FFF2-40B4-BE49-F238E27FC236}">
                <a16:creationId xmlns:a16="http://schemas.microsoft.com/office/drawing/2014/main" id="{DB70D7FE-8C9A-CC82-F427-DBDD176F6C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466" y="4249527"/>
            <a:ext cx="2807005" cy="1635737"/>
          </a:xfrm>
          <a:prstGeom prst="rect">
            <a:avLst/>
          </a:prstGeom>
          <a:ln w="25400">
            <a:solidFill>
              <a:srgbClr val="CA9A67"/>
            </a:solidFill>
          </a:ln>
        </p:spPr>
      </p:pic>
      <p:pic>
        <p:nvPicPr>
          <p:cNvPr id="5" name="Picture 4" descr="A picture containing sky, building, road, outdoor&#10;&#10;Description automatically generated">
            <a:extLst>
              <a:ext uri="{FF2B5EF4-FFF2-40B4-BE49-F238E27FC236}">
                <a16:creationId xmlns:a16="http://schemas.microsoft.com/office/drawing/2014/main" id="{4BFF6749-AC19-39CF-3C0C-AEEC51A46B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758" y="4512047"/>
            <a:ext cx="3381776" cy="1061824"/>
          </a:xfrm>
          <a:prstGeom prst="rect">
            <a:avLst/>
          </a:prstGeom>
          <a:ln w="25400">
            <a:solidFill>
              <a:srgbClr val="CA9A67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D2210-53F6-ED2F-A13F-0D502B37E417}"/>
              </a:ext>
            </a:extLst>
          </p:cNvPr>
          <p:cNvSpPr txBox="1"/>
          <p:nvPr/>
        </p:nvSpPr>
        <p:spPr>
          <a:xfrm>
            <a:off x="2332526" y="290130"/>
            <a:ext cx="4718386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 Merchants Intro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6B35E-55D2-CEE6-B58C-B378E054DD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283" y="84437"/>
            <a:ext cx="616828" cy="6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CBBDA-6276-780D-F80E-F9F82556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1" y="6062382"/>
            <a:ext cx="8875059" cy="7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1C50-AB79-FBCA-F8FB-037A60FE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11" y="6247279"/>
            <a:ext cx="1008529" cy="425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CCDCE7-540A-30BC-7593-A07AA1A67697}"/>
              </a:ext>
            </a:extLst>
          </p:cNvPr>
          <p:cNvSpPr txBox="1"/>
          <p:nvPr/>
        </p:nvSpPr>
        <p:spPr>
          <a:xfrm>
            <a:off x="1658471" y="92670"/>
            <a:ext cx="8875059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 Merchants Family Portfolio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B711508-6829-8334-1848-0FB37018C6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927" y="445165"/>
            <a:ext cx="2414276" cy="102491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D37F292-3115-DCD2-320A-50DF62B8CFFE}"/>
              </a:ext>
            </a:extLst>
          </p:cNvPr>
          <p:cNvCxnSpPr>
            <a:cxnSpLocks/>
            <a:stCxn id="16" idx="3"/>
            <a:endCxn id="11" idx="1"/>
          </p:cNvCxnSpPr>
          <p:nvPr/>
        </p:nvCxnSpPr>
        <p:spPr>
          <a:xfrm flipV="1">
            <a:off x="3820088" y="957622"/>
            <a:ext cx="1078839" cy="197396"/>
          </a:xfrm>
          <a:prstGeom prst="line">
            <a:avLst/>
          </a:prstGeom>
          <a:ln w="22225">
            <a:solidFill>
              <a:srgbClr val="CA9A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EC1D49E-B734-920B-CC98-782D0A76E64F}"/>
              </a:ext>
            </a:extLst>
          </p:cNvPr>
          <p:cNvSpPr txBox="1"/>
          <p:nvPr/>
        </p:nvSpPr>
        <p:spPr>
          <a:xfrm>
            <a:off x="2090082" y="3881770"/>
            <a:ext cx="1487013" cy="1992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27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 Galle Cheese (since 1945) is led by Master Cheesemaker, Steve Bechel. This US Championship Medal winner crafts artisanal cheese wheels in Parmesan, Romano, &amp; Asiago.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869C60-EAE4-A721-BFBD-5F27E221D615}"/>
              </a:ext>
            </a:extLst>
          </p:cNvPr>
          <p:cNvSpPr txBox="1"/>
          <p:nvPr/>
        </p:nvSpPr>
        <p:spPr>
          <a:xfrm>
            <a:off x="2403894" y="1917378"/>
            <a:ext cx="1754595" cy="1350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27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Selfish Cow is a Plant-Based &amp; Dairy Free brand of distinguished quality with a wide range of super cheesy pull and meltiness.  It’s unbeLEAFably good!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2DF885-9078-4B45-6438-8EB2E16E0E70}"/>
              </a:ext>
            </a:extLst>
          </p:cNvPr>
          <p:cNvSpPr txBox="1"/>
          <p:nvPr/>
        </p:nvSpPr>
        <p:spPr>
          <a:xfrm>
            <a:off x="3386096" y="6236277"/>
            <a:ext cx="2937053" cy="7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287" indent="-151287">
              <a:buBlip>
                <a:blip r:embed="rId6"/>
              </a:buBlip>
            </a:pPr>
            <a:r>
              <a:rPr lang="en-US" sz="1059">
                <a:latin typeface="Arial" panose="020B0604020202020204" pitchFamily="34" charset="0"/>
                <a:cs typeface="Arial" panose="020B0604020202020204" pitchFamily="34" charset="0"/>
              </a:rPr>
              <a:t>Selfish Cow brand acquired Oct 2020</a:t>
            </a:r>
          </a:p>
          <a:p>
            <a:pPr marL="151287" indent="-151287">
              <a:buBlip>
                <a:blip r:embed="rId6"/>
              </a:buBlip>
            </a:pPr>
            <a:r>
              <a:rPr lang="en-US" sz="1059">
                <a:latin typeface="Arial" panose="020B0604020202020204" pitchFamily="34" charset="0"/>
                <a:cs typeface="Arial" panose="020B0604020202020204" pitchFamily="34" charset="0"/>
              </a:rPr>
              <a:t>Eau Galle Cheese acquired May 2021</a:t>
            </a:r>
          </a:p>
          <a:p>
            <a:endParaRPr lang="en-US" sz="1059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287" indent="-151287">
              <a:buFont typeface="Arial" panose="020B0604020202020204" pitchFamily="34" charset="0"/>
              <a:buChar char="•"/>
            </a:pPr>
            <a:endParaRPr lang="en-US" sz="105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5A211D-4888-7AEF-7846-301670FDF550}"/>
              </a:ext>
            </a:extLst>
          </p:cNvPr>
          <p:cNvSpPr txBox="1"/>
          <p:nvPr/>
        </p:nvSpPr>
        <p:spPr>
          <a:xfrm>
            <a:off x="6602121" y="6234673"/>
            <a:ext cx="3534656" cy="58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287" indent="-151287">
              <a:buBlip>
                <a:blip r:embed="rId6"/>
              </a:buBlip>
            </a:pPr>
            <a:r>
              <a:rPr lang="en-US" sz="1059">
                <a:latin typeface="Arial" panose="020B0604020202020204" pitchFamily="34" charset="0"/>
                <a:cs typeface="Arial" panose="020B0604020202020204" pitchFamily="34" charset="0"/>
              </a:rPr>
              <a:t>Toscana Cheese acquired June 2022</a:t>
            </a:r>
          </a:p>
          <a:p>
            <a:pPr marL="151287" indent="-151287">
              <a:buBlip>
                <a:blip r:embed="rId6"/>
              </a:buBlip>
            </a:pPr>
            <a:r>
              <a:rPr lang="en-US" sz="1059">
                <a:latin typeface="Arial" panose="020B0604020202020204" pitchFamily="34" charset="0"/>
                <a:cs typeface="Arial" panose="020B0604020202020204" pitchFamily="34" charset="0"/>
              </a:rPr>
              <a:t>Wisconsin Dairy State Cheese acquired Jan. 2023</a:t>
            </a:r>
          </a:p>
          <a:p>
            <a:endParaRPr lang="en-US" sz="105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AABF6-E1ED-FE40-1E62-D3C73FD27E9B}"/>
              </a:ext>
            </a:extLst>
          </p:cNvPr>
          <p:cNvSpPr txBox="1"/>
          <p:nvPr/>
        </p:nvSpPr>
        <p:spPr>
          <a:xfrm>
            <a:off x="8316708" y="1810448"/>
            <a:ext cx="1613167" cy="17781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27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State Cheese Company is the first step in Cheese Merchants Vertical integration journey. Raw milk →   Production → Conversion → Finished Goods.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0DD52-1979-DF32-0729-B30E3C503CD0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7313203" y="957622"/>
            <a:ext cx="938073" cy="98698"/>
          </a:xfrm>
          <a:prstGeom prst="line">
            <a:avLst/>
          </a:prstGeom>
          <a:ln w="22225">
            <a:solidFill>
              <a:srgbClr val="CA9A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E5DE42-F36C-3756-CF2B-97D323EFB47A}"/>
              </a:ext>
            </a:extLst>
          </p:cNvPr>
          <p:cNvCxnSpPr>
            <a:cxnSpLocks/>
          </p:cNvCxnSpPr>
          <p:nvPr/>
        </p:nvCxnSpPr>
        <p:spPr>
          <a:xfrm flipH="1">
            <a:off x="4608914" y="1445120"/>
            <a:ext cx="245709" cy="2453086"/>
          </a:xfrm>
          <a:prstGeom prst="line">
            <a:avLst/>
          </a:prstGeom>
          <a:ln w="22225">
            <a:solidFill>
              <a:srgbClr val="CA9A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6537B6-DE35-4147-F4EC-3FE0222A2CEB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332629" y="1459376"/>
            <a:ext cx="578644" cy="2458410"/>
          </a:xfrm>
          <a:prstGeom prst="line">
            <a:avLst/>
          </a:prstGeom>
          <a:ln w="22225">
            <a:solidFill>
              <a:srgbClr val="CA9A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7A24CD2-19E3-72C5-8E5B-DE351169DB21}"/>
              </a:ext>
            </a:extLst>
          </p:cNvPr>
          <p:cNvSpPr txBox="1"/>
          <p:nvPr/>
        </p:nvSpPr>
        <p:spPr>
          <a:xfrm>
            <a:off x="5143709" y="1748588"/>
            <a:ext cx="1924710" cy="1857496"/>
          </a:xfrm>
          <a:prstGeom prst="rect">
            <a:avLst/>
          </a:prstGeom>
          <a:solidFill>
            <a:schemeClr val="bg1"/>
          </a:solidFill>
          <a:ln w="25400">
            <a:solidFill>
              <a:srgbClr val="CA9A67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71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Vertically integrated cheese provider specializing in hard Italian cheese that is grated, shredded, shaved, dehydrated or wedged. A family of cheese experts with a dedication to quality &amp; customer service.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71F4E-0217-9758-A796-25096CE0C463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3281191" y="1445121"/>
            <a:ext cx="1" cy="472257"/>
          </a:xfrm>
          <a:prstGeom prst="line">
            <a:avLst/>
          </a:prstGeom>
          <a:ln w="22225">
            <a:solidFill>
              <a:srgbClr val="CA9A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10C03C-EE7A-B4CF-92FE-604360853CD5}"/>
              </a:ext>
            </a:extLst>
          </p:cNvPr>
          <p:cNvCxnSpPr>
            <a:cxnSpLocks/>
            <a:stCxn id="17" idx="1"/>
            <a:endCxn id="48" idx="3"/>
          </p:cNvCxnSpPr>
          <p:nvPr/>
        </p:nvCxnSpPr>
        <p:spPr>
          <a:xfrm flipH="1">
            <a:off x="3577095" y="4317970"/>
            <a:ext cx="404127" cy="559906"/>
          </a:xfrm>
          <a:prstGeom prst="line">
            <a:avLst/>
          </a:prstGeom>
          <a:ln w="22225">
            <a:solidFill>
              <a:srgbClr val="CA9A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904B92-F58D-58AC-4DAE-00C377DC5C16}"/>
              </a:ext>
            </a:extLst>
          </p:cNvPr>
          <p:cNvCxnSpPr>
            <a:cxnSpLocks/>
          </p:cNvCxnSpPr>
          <p:nvPr/>
        </p:nvCxnSpPr>
        <p:spPr>
          <a:xfrm flipH="1">
            <a:off x="9123291" y="1445121"/>
            <a:ext cx="815" cy="337849"/>
          </a:xfrm>
          <a:prstGeom prst="line">
            <a:avLst/>
          </a:prstGeom>
          <a:ln w="22225">
            <a:solidFill>
              <a:srgbClr val="CA9A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BB126C-1A55-CBAD-5E56-A7D308B58C98}"/>
              </a:ext>
            </a:extLst>
          </p:cNvPr>
          <p:cNvCxnSpPr>
            <a:cxnSpLocks/>
          </p:cNvCxnSpPr>
          <p:nvPr/>
        </p:nvCxnSpPr>
        <p:spPr>
          <a:xfrm>
            <a:off x="7911272" y="4700936"/>
            <a:ext cx="4901" cy="509077"/>
          </a:xfrm>
          <a:prstGeom prst="line">
            <a:avLst/>
          </a:prstGeom>
          <a:ln w="22225">
            <a:solidFill>
              <a:srgbClr val="CA9A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89A55BF-1800-BE02-3056-E686EDBB0C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222" y="3688010"/>
            <a:ext cx="1264710" cy="1259919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124FA77-ED59-5E19-A6AE-CA894ECEF44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436" y="838921"/>
            <a:ext cx="1577652" cy="632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A93AD-943D-FD76-6EE1-2EE9BE3FEB63}"/>
              </a:ext>
            </a:extLst>
          </p:cNvPr>
          <p:cNvSpPr txBox="1"/>
          <p:nvPr/>
        </p:nvSpPr>
        <p:spPr>
          <a:xfrm>
            <a:off x="6380497" y="5210013"/>
            <a:ext cx="3353966" cy="4939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27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Toscana Cheese has been manufacturing award-winning FRESH mozzarella cheeses since 1993.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9E635D-2932-B95B-44A3-8E3E96523893}"/>
              </a:ext>
            </a:extLst>
          </p:cNvPr>
          <p:cNvCxnSpPr>
            <a:cxnSpLocks/>
          </p:cNvCxnSpPr>
          <p:nvPr/>
        </p:nvCxnSpPr>
        <p:spPr>
          <a:xfrm>
            <a:off x="6102185" y="1470079"/>
            <a:ext cx="0" cy="278509"/>
          </a:xfrm>
          <a:prstGeom prst="line">
            <a:avLst/>
          </a:prstGeom>
          <a:ln w="22225">
            <a:solidFill>
              <a:srgbClr val="CA9A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74450D2-9330-82BC-2834-B6EBECA495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275" y="543863"/>
            <a:ext cx="1539934" cy="10249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71838-A6BB-8890-42C7-EE15155508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857" y="3917786"/>
            <a:ext cx="1536831" cy="827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EF6EB4-583E-5E7F-B399-E759CCB121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283" y="84437"/>
            <a:ext cx="616828" cy="6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69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CBBDA-6276-780D-F80E-F9F82556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1" y="6062382"/>
            <a:ext cx="8875059" cy="7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1C50-AB79-FBCA-F8FB-037A60FE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11" y="6247279"/>
            <a:ext cx="1008529" cy="425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4FB0E-B4D5-3327-41B0-85F59B16E79F}"/>
              </a:ext>
            </a:extLst>
          </p:cNvPr>
          <p:cNvSpPr txBox="1">
            <a:spLocks/>
          </p:cNvSpPr>
          <p:nvPr/>
        </p:nvSpPr>
        <p:spPr>
          <a:xfrm>
            <a:off x="1658471" y="111052"/>
            <a:ext cx="8875059" cy="10741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18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Parmesan Cheese Production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7B098-666D-A0E5-92E5-B81C2BC165F7}"/>
              </a:ext>
            </a:extLst>
          </p:cNvPr>
          <p:cNvSpPr txBox="1"/>
          <p:nvPr/>
        </p:nvSpPr>
        <p:spPr>
          <a:xfrm>
            <a:off x="3264681" y="6358353"/>
            <a:ext cx="1940119" cy="2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9" spc="265">
                <a:latin typeface="Arial" panose="020B0604020202020204" pitchFamily="34" charset="0"/>
                <a:cs typeface="Arial" panose="020B0604020202020204" pitchFamily="34" charset="0"/>
              </a:rPr>
              <a:t>Source: USDA</a:t>
            </a:r>
            <a:endParaRPr lang="en-US" sz="105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8A480-75B8-0D81-297A-EDB4C5358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781" y="3035863"/>
            <a:ext cx="4185397" cy="272302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78CB8-F346-B47C-FC03-EF4B466F7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985" y="3035863"/>
            <a:ext cx="4420287" cy="272302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2F0D2C-230C-47FE-A216-43BC1AE6A388}"/>
              </a:ext>
            </a:extLst>
          </p:cNvPr>
          <p:cNvSpPr txBox="1"/>
          <p:nvPr/>
        </p:nvSpPr>
        <p:spPr>
          <a:xfrm>
            <a:off x="3040048" y="630107"/>
            <a:ext cx="6401466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146" indent="-252146">
              <a:buFont typeface="Arial" panose="020B0604020202020204" pitchFamily="34" charset="0"/>
              <a:buChar char="•"/>
            </a:pPr>
            <a:r>
              <a:rPr lang="en-US" sz="1765"/>
              <a:t>2022 Domestic Parmesan production UP 20% versus 2020</a:t>
            </a:r>
            <a:br>
              <a:rPr lang="en-US" sz="1765"/>
            </a:br>
            <a:r>
              <a:rPr lang="en-US" sz="1765"/>
              <a:t>(+82 million pounds)</a:t>
            </a:r>
          </a:p>
          <a:p>
            <a:pPr marL="252146" indent="-252146">
              <a:buFont typeface="Arial" panose="020B0604020202020204" pitchFamily="34" charset="0"/>
              <a:buChar char="•"/>
            </a:pPr>
            <a:endParaRPr lang="en-US" sz="1765"/>
          </a:p>
          <a:p>
            <a:pPr marL="252146" indent="-252146">
              <a:buFont typeface="Arial" panose="020B0604020202020204" pitchFamily="34" charset="0"/>
              <a:buChar char="•"/>
            </a:pPr>
            <a:r>
              <a:rPr lang="en-US" sz="1765"/>
              <a:t>Compound annual growth rate (CAGR) from 2013-2022: +5%</a:t>
            </a:r>
          </a:p>
          <a:p>
            <a:pPr marL="252146" indent="-252146">
              <a:buFont typeface="Arial" panose="020B0604020202020204" pitchFamily="34" charset="0"/>
              <a:buChar char="•"/>
            </a:pPr>
            <a:endParaRPr lang="en-US" sz="1765"/>
          </a:p>
          <a:p>
            <a:pPr marL="252146" indent="-252146">
              <a:buFont typeface="Arial" panose="020B0604020202020204" pitchFamily="34" charset="0"/>
              <a:buChar char="•"/>
            </a:pPr>
            <a:r>
              <a:rPr lang="en-US" sz="1765"/>
              <a:t>Over the past 10 years, US Parmesan cheese production has increased by 55%, with manufacturers making nearly 175 million pounds more in 2022 versus 2013.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365A5-AD84-A8BF-0318-930525A5B8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283" y="84437"/>
            <a:ext cx="616828" cy="6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60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CBBDA-6276-780D-F80E-F9F82556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1" y="6062382"/>
            <a:ext cx="8875059" cy="7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1C50-AB79-FBCA-F8FB-037A60FE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11" y="6247279"/>
            <a:ext cx="1008529" cy="4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FCA3F-29E0-4C37-C9AC-B762524A16CF}"/>
              </a:ext>
            </a:extLst>
          </p:cNvPr>
          <p:cNvSpPr txBox="1"/>
          <p:nvPr/>
        </p:nvSpPr>
        <p:spPr>
          <a:xfrm>
            <a:off x="2332525" y="290130"/>
            <a:ext cx="7232816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Parmesan Market Metrics: 2022 Foodservice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CB2B4-0177-F742-ECDC-9D046824D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283" y="84437"/>
            <a:ext cx="616828" cy="610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9134F-B091-B06E-593D-4F2562E58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679" y="880055"/>
            <a:ext cx="8705432" cy="499743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1E6976-550C-DABF-B52D-8E253EAA6D0A}"/>
              </a:ext>
            </a:extLst>
          </p:cNvPr>
          <p:cNvSpPr txBox="1"/>
          <p:nvPr/>
        </p:nvSpPr>
        <p:spPr>
          <a:xfrm>
            <a:off x="3264681" y="6358353"/>
            <a:ext cx="1940119" cy="2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9" spc="265">
                <a:latin typeface="Arial" panose="020B0604020202020204" pitchFamily="34" charset="0"/>
                <a:cs typeface="Arial" panose="020B0604020202020204" pitchFamily="34" charset="0"/>
              </a:rPr>
              <a:t>Source: Technomic</a:t>
            </a:r>
            <a:endParaRPr lang="en-US" sz="1059"/>
          </a:p>
        </p:txBody>
      </p:sp>
    </p:spTree>
    <p:extLst>
      <p:ext uri="{BB962C8B-B14F-4D97-AF65-F5344CB8AC3E}">
        <p14:creationId xmlns:p14="http://schemas.microsoft.com/office/powerpoint/2010/main" val="232520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CBBDA-6276-780D-F80E-F9F82556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1" y="6062382"/>
            <a:ext cx="8875059" cy="7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1C50-AB79-FBCA-F8FB-037A60FE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11" y="6247279"/>
            <a:ext cx="1008529" cy="4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FCA3F-29E0-4C37-C9AC-B762524A16CF}"/>
              </a:ext>
            </a:extLst>
          </p:cNvPr>
          <p:cNvSpPr txBox="1"/>
          <p:nvPr/>
        </p:nvSpPr>
        <p:spPr>
          <a:xfrm>
            <a:off x="2344218" y="51560"/>
            <a:ext cx="7232816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Parmesan Menu Penetration &amp; Trends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CB2B4-0177-F742-ECDC-9D046824D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283" y="84437"/>
            <a:ext cx="616828" cy="610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1E6976-550C-DABF-B52D-8E253EAA6D0A}"/>
              </a:ext>
            </a:extLst>
          </p:cNvPr>
          <p:cNvSpPr txBox="1"/>
          <p:nvPr/>
        </p:nvSpPr>
        <p:spPr>
          <a:xfrm>
            <a:off x="3264681" y="6358353"/>
            <a:ext cx="3281503" cy="2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9" spc="265">
                <a:latin typeface="Arial" panose="020B0604020202020204" pitchFamily="34" charset="0"/>
                <a:cs typeface="Arial" panose="020B0604020202020204" pitchFamily="34" charset="0"/>
              </a:rPr>
              <a:t>Source: Technomic, June 2023.</a:t>
            </a:r>
            <a:endParaRPr lang="en-US" sz="105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5A162-90AD-4781-8611-825BF5C7C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173" y="429413"/>
            <a:ext cx="7593109" cy="556263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9613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CBBDA-6276-780D-F80E-F9F82556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1" y="6062382"/>
            <a:ext cx="8875059" cy="7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1C50-AB79-FBCA-F8FB-037A60FE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11" y="6247279"/>
            <a:ext cx="1008529" cy="425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3365A5-AD84-A8BF-0318-930525A5B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283" y="84437"/>
            <a:ext cx="616828" cy="610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30448-5367-4622-1C01-8DD471767E67}"/>
              </a:ext>
            </a:extLst>
          </p:cNvPr>
          <p:cNvSpPr txBox="1"/>
          <p:nvPr/>
        </p:nvSpPr>
        <p:spPr>
          <a:xfrm>
            <a:off x="1842888" y="328542"/>
            <a:ext cx="786076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Natural Parmesan Sales by Top Forms (2018 - 2022)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738F3E-3D66-2767-7EFD-320341A3A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890" y="1090833"/>
            <a:ext cx="8471645" cy="4971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CD56D-797D-4951-8E86-E7F3D9624E88}"/>
              </a:ext>
            </a:extLst>
          </p:cNvPr>
          <p:cNvSpPr txBox="1"/>
          <p:nvPr/>
        </p:nvSpPr>
        <p:spPr>
          <a:xfrm>
            <a:off x="3264681" y="6213647"/>
            <a:ext cx="6970008" cy="41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9"/>
              <a:t>Geography: Total U.S. </a:t>
            </a:r>
            <a:r>
              <a:rPr lang="en-US" sz="1059" err="1"/>
              <a:t>Multi-Outlet+Convenience</a:t>
            </a:r>
            <a:endParaRPr lang="en-US" sz="1059"/>
          </a:p>
          <a:p>
            <a:pPr lvl="0"/>
            <a:r>
              <a:rPr lang="en-US" sz="1059"/>
              <a:t>Source: Dairy Farmers of Wisconsin Cheese Sales Database </a:t>
            </a:r>
          </a:p>
        </p:txBody>
      </p:sp>
    </p:spTree>
    <p:extLst>
      <p:ext uri="{BB962C8B-B14F-4D97-AF65-F5344CB8AC3E}">
        <p14:creationId xmlns:p14="http://schemas.microsoft.com/office/powerpoint/2010/main" val="361247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623AEA-1B02-45F8-D297-FC8483D7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83" y="1684922"/>
            <a:ext cx="5310495" cy="3197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7CBBDA-6276-780D-F80E-F9F82556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1" y="6062382"/>
            <a:ext cx="8875059" cy="7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1C50-AB79-FBCA-F8FB-037A60FE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11" y="6247279"/>
            <a:ext cx="1008529" cy="4258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9C3897-DBFF-D8D2-6205-3443454B59A6}"/>
              </a:ext>
            </a:extLst>
          </p:cNvPr>
          <p:cNvSpPr txBox="1">
            <a:spLocks/>
          </p:cNvSpPr>
          <p:nvPr/>
        </p:nvSpPr>
        <p:spPr>
          <a:xfrm>
            <a:off x="1658471" y="111052"/>
            <a:ext cx="8875059" cy="10741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71" b="1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Natural Cheese Crisps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EA010-E823-7E25-FF4E-C2EEDE00D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393" y="1185204"/>
            <a:ext cx="2237365" cy="2248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C72C3-5A7F-EDA6-18CB-344B4BE20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651" y="3505250"/>
            <a:ext cx="1870849" cy="24858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8A5A70-86D9-C2FC-0AA2-0EC5CD75C305}"/>
              </a:ext>
            </a:extLst>
          </p:cNvPr>
          <p:cNvSpPr txBox="1"/>
          <p:nvPr/>
        </p:nvSpPr>
        <p:spPr>
          <a:xfrm>
            <a:off x="1856018" y="5700862"/>
            <a:ext cx="1940119" cy="3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94" spc="26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Dairy Management Inc.</a:t>
            </a:r>
            <a:endParaRPr lang="en-US" sz="794"/>
          </a:p>
        </p:txBody>
      </p:sp>
    </p:spTree>
    <p:extLst>
      <p:ext uri="{BB962C8B-B14F-4D97-AF65-F5344CB8AC3E}">
        <p14:creationId xmlns:p14="http://schemas.microsoft.com/office/powerpoint/2010/main" val="2119874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28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47E1C-0FDD-E97E-F0F5-BDB139979B2C}"/>
              </a:ext>
            </a:extLst>
          </p:cNvPr>
          <p:cNvSpPr txBox="1"/>
          <p:nvPr/>
        </p:nvSpPr>
        <p:spPr>
          <a:xfrm>
            <a:off x="5427185" y="1810665"/>
            <a:ext cx="618623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ea typeface="+mn-lt"/>
                <a:cs typeface="+mn-lt"/>
              </a:rPr>
              <a:t>Can you give some examples of retailers that have grown their Hispanic cheese offerings in response to consumer demand?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50093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47E1C-0FDD-E97E-F0F5-BDB139979B2C}"/>
              </a:ext>
            </a:extLst>
          </p:cNvPr>
          <p:cNvSpPr txBox="1"/>
          <p:nvPr/>
        </p:nvSpPr>
        <p:spPr>
          <a:xfrm>
            <a:off x="5778106" y="2281902"/>
            <a:ext cx="53841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ea typeface="+mn-lt"/>
                <a:cs typeface="+mn-lt"/>
              </a:rPr>
              <a:t>How does the growth in parmesan compare to other hard Italian styles?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8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44402-C4CB-02B8-C626-7C3D1D1F7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0923" y="1455074"/>
            <a:ext cx="3252100" cy="394785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000"/>
              <a:t>Retail Cheese Volumes are Down 1.6% through May 21 in 2023.</a:t>
            </a:r>
          </a:p>
          <a:p>
            <a:pPr>
              <a:lnSpc>
                <a:spcPct val="160000"/>
              </a:lnSpc>
            </a:pPr>
            <a:r>
              <a:rPr lang="en-US" sz="2000"/>
              <a:t>But…</a:t>
            </a:r>
          </a:p>
          <a:p>
            <a:pPr>
              <a:lnSpc>
                <a:spcPct val="160000"/>
              </a:lnSpc>
            </a:pPr>
            <a:r>
              <a:rPr lang="en-US" sz="2000"/>
              <a:t>Up 0.6% in the Four Weeks ending May 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0284E-B620-C129-4115-5FEC1A7FF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72" y="941088"/>
            <a:ext cx="4505629" cy="4694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7607A-B879-0E02-553D-E9CC0EC14107}"/>
              </a:ext>
            </a:extLst>
          </p:cNvPr>
          <p:cNvSpPr txBox="1"/>
          <p:nvPr/>
        </p:nvSpPr>
        <p:spPr>
          <a:xfrm>
            <a:off x="8529635" y="6422066"/>
            <a:ext cx="3102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IRI Retail Sales Data courtesy of DMI</a:t>
            </a:r>
          </a:p>
        </p:txBody>
      </p:sp>
    </p:spTree>
    <p:extLst>
      <p:ext uri="{BB962C8B-B14F-4D97-AF65-F5344CB8AC3E}">
        <p14:creationId xmlns:p14="http://schemas.microsoft.com/office/powerpoint/2010/main" val="3500265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47E1C-0FDD-E97E-F0F5-BDB139979B2C}"/>
              </a:ext>
            </a:extLst>
          </p:cNvPr>
          <p:cNvSpPr txBox="1"/>
          <p:nvPr/>
        </p:nvSpPr>
        <p:spPr>
          <a:xfrm>
            <a:off x="5868343" y="2392191"/>
            <a:ext cx="53841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ea typeface="+mn-lt"/>
                <a:cs typeface="+mn-lt"/>
              </a:rPr>
              <a:t>Which Hispanic styles seem to be showing the most growth? Least?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7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251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2A6F2-7333-98EE-8431-DC4608C0D44A}"/>
              </a:ext>
            </a:extLst>
          </p:cNvPr>
          <p:cNvSpPr txBox="1"/>
          <p:nvPr/>
        </p:nvSpPr>
        <p:spPr>
          <a:xfrm>
            <a:off x="7724625" y="3741928"/>
            <a:ext cx="353276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Tuesday, July 11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1:00 p.m. (CT)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EBFDD-42B1-46FF-A645-908ED90625C1}"/>
              </a:ext>
            </a:extLst>
          </p:cNvPr>
          <p:cNvSpPr txBox="1"/>
          <p:nvPr/>
        </p:nvSpPr>
        <p:spPr>
          <a:xfrm>
            <a:off x="7617276" y="583204"/>
            <a:ext cx="375209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Save the date for our next </a:t>
            </a:r>
            <a:r>
              <a:rPr lang="en-US" sz="2800" b="1">
                <a:solidFill>
                  <a:schemeClr val="bg1"/>
                </a:solidFill>
              </a:rPr>
              <a:t>webinar</a:t>
            </a:r>
            <a:r>
              <a:rPr lang="en-US" sz="3200" b="1">
                <a:solidFill>
                  <a:schemeClr val="bg1"/>
                </a:solidFill>
              </a:rPr>
              <a:t>, focused on...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ACE4B-3038-3A11-ADB4-BA8404F3A37C}"/>
              </a:ext>
            </a:extLst>
          </p:cNvPr>
          <p:cNvSpPr txBox="1"/>
          <p:nvPr/>
        </p:nvSpPr>
        <p:spPr>
          <a:xfrm>
            <a:off x="7323825" y="5068713"/>
            <a:ext cx="46398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Registration opening soon!</a:t>
            </a:r>
            <a:endParaRPr lang="en-US" sz="2000" b="1">
              <a:solidFill>
                <a:schemeClr val="bg1"/>
              </a:solidFill>
            </a:endParaRPr>
          </a:p>
          <a:p>
            <a:pPr algn="r"/>
            <a:r>
              <a:rPr lang="en-US" sz="2400" b="1">
                <a:solidFill>
                  <a:schemeClr val="bg1"/>
                </a:solidFill>
              </a:rPr>
              <a:t>WisCheeseMakers.org/Events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F0566-BBE7-C74A-F714-5E4734D82924}"/>
              </a:ext>
            </a:extLst>
          </p:cNvPr>
          <p:cNvSpPr txBox="1"/>
          <p:nvPr/>
        </p:nvSpPr>
        <p:spPr>
          <a:xfrm>
            <a:off x="6982493" y="2585854"/>
            <a:ext cx="50145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Dairy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51866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BACDE4-FB15-F2AA-2240-C0FFFECA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961680"/>
            <a:ext cx="12117491" cy="493463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A8E2999-0EA3-B0C7-4BE5-FE9FEEBF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4" y="156117"/>
            <a:ext cx="12125256" cy="6110867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317C9-BC4E-CB96-02E5-7FDF5FACC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961680"/>
            <a:ext cx="12117491" cy="49346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4AC1C6C-4871-52E6-BB55-F9CBC88E9530}"/>
              </a:ext>
            </a:extLst>
          </p:cNvPr>
          <p:cNvSpPr/>
          <p:nvPr/>
        </p:nvSpPr>
        <p:spPr>
          <a:xfrm>
            <a:off x="4665878" y="3716987"/>
            <a:ext cx="702526" cy="702526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12E4-EBC0-A526-DC8F-331B8D21F8AD}"/>
              </a:ext>
            </a:extLst>
          </p:cNvPr>
          <p:cNvSpPr txBox="1"/>
          <p:nvPr/>
        </p:nvSpPr>
        <p:spPr>
          <a:xfrm>
            <a:off x="1928036" y="329405"/>
            <a:ext cx="833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Cheese Sales aligned in 2021, 2022, 2023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988A2A-BF85-D200-8BE3-155BAA104CD3}"/>
              </a:ext>
            </a:extLst>
          </p:cNvPr>
          <p:cNvSpPr txBox="1"/>
          <p:nvPr/>
        </p:nvSpPr>
        <p:spPr>
          <a:xfrm>
            <a:off x="8742621" y="6440272"/>
            <a:ext cx="3229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IRI Retail Sales Data courtesy of DMI</a:t>
            </a:r>
          </a:p>
        </p:txBody>
      </p:sp>
    </p:spTree>
    <p:extLst>
      <p:ext uri="{BB962C8B-B14F-4D97-AF65-F5344CB8AC3E}">
        <p14:creationId xmlns:p14="http://schemas.microsoft.com/office/powerpoint/2010/main" val="293070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7886-7EEF-70FE-DA63-6B2C6467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Performing Cheese Styles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967D0ED-05B5-BD6C-CF55-CF47C22415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/>
        </p:blipFill>
        <p:spPr>
          <a:xfrm>
            <a:off x="1211855" y="2095913"/>
            <a:ext cx="9315882" cy="5821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F1AD46-8BCE-80B7-562D-3F4ABBE12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" r="1998"/>
          <a:stretch/>
        </p:blipFill>
        <p:spPr>
          <a:xfrm>
            <a:off x="1233889" y="2721592"/>
            <a:ext cx="9315882" cy="582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1EEE7-1322-A000-C9C0-8B17C65FD294}"/>
              </a:ext>
            </a:extLst>
          </p:cNvPr>
          <p:cNvSpPr txBox="1"/>
          <p:nvPr/>
        </p:nvSpPr>
        <p:spPr>
          <a:xfrm>
            <a:off x="1211855" y="3873317"/>
            <a:ext cx="9315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Top Retail Volume Sales Products in the 52 weeks ending May 21,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91D94-965F-57EE-954B-BA2AA186A2BA}"/>
              </a:ext>
            </a:extLst>
          </p:cNvPr>
          <p:cNvSpPr txBox="1"/>
          <p:nvPr/>
        </p:nvSpPr>
        <p:spPr>
          <a:xfrm>
            <a:off x="8513847" y="6470841"/>
            <a:ext cx="32081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IRI Retail Sales Data courtesy of DMI</a:t>
            </a:r>
          </a:p>
        </p:txBody>
      </p:sp>
    </p:spTree>
    <p:extLst>
      <p:ext uri="{BB962C8B-B14F-4D97-AF65-F5344CB8AC3E}">
        <p14:creationId xmlns:p14="http://schemas.microsoft.com/office/powerpoint/2010/main" val="82727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6F25-D877-61ED-3A89-1586DA74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Dairy’s Annual Census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B79079-3C17-DAA2-94DA-CCFD431A7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84800" y="1806699"/>
            <a:ext cx="3464220" cy="4174830"/>
          </a:xfrm>
        </p:spPr>
      </p:pic>
      <p:pic>
        <p:nvPicPr>
          <p:cNvPr id="2050" name="Picture 2" descr="5 Ways Americans Will Enjoy Specialty Cheese in 2018">
            <a:extLst>
              <a:ext uri="{FF2B5EF4-FFF2-40B4-BE49-F238E27FC236}">
                <a16:creationId xmlns:a16="http://schemas.microsoft.com/office/drawing/2014/main" id="{9EC6EC3E-E9AD-E9CC-1F5D-87EB2F84BED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50" y="1828733"/>
            <a:ext cx="4076308" cy="40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1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CCEB26-1F06-8D87-BEB6-5DEA9D96E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824663"/>
              </p:ext>
            </p:extLst>
          </p:nvPr>
        </p:nvGraphicFramePr>
        <p:xfrm>
          <a:off x="1222872" y="466278"/>
          <a:ext cx="9353321" cy="581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1E589B4-B347-3F26-0DBF-A439DDEB7F0E}"/>
              </a:ext>
            </a:extLst>
          </p:cNvPr>
          <p:cNvSpPr txBox="1"/>
          <p:nvPr/>
        </p:nvSpPr>
        <p:spPr>
          <a:xfrm>
            <a:off x="10576193" y="1096178"/>
            <a:ext cx="124490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70% Growth since 2000!</a:t>
            </a:r>
          </a:p>
        </p:txBody>
      </p:sp>
    </p:spTree>
    <p:extLst>
      <p:ext uri="{BB962C8B-B14F-4D97-AF65-F5344CB8AC3E}">
        <p14:creationId xmlns:p14="http://schemas.microsoft.com/office/powerpoint/2010/main" val="267642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00C02F-DA5C-59A4-F84A-81B24289D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852861"/>
              </p:ext>
            </p:extLst>
          </p:nvPr>
        </p:nvGraphicFramePr>
        <p:xfrm>
          <a:off x="1580307" y="367126"/>
          <a:ext cx="9282324" cy="590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760541"/>
      </p:ext>
    </p:extLst>
  </p:cSld>
  <p:clrMapOvr>
    <a:masterClrMapping/>
  </p:clrMapOvr>
</p:sld>
</file>

<file path=ppt/theme/theme1.xml><?xml version="1.0" encoding="utf-8"?>
<a:theme xmlns:a="http://schemas.openxmlformats.org/drawingml/2006/main" name="WCMA PowerPoint Template">
  <a:themeElements>
    <a:clrScheme name="WCMA Theme">
      <a:dk1>
        <a:srgbClr val="194795"/>
      </a:dk1>
      <a:lt1>
        <a:sysClr val="window" lastClr="FFFFFF"/>
      </a:lt1>
      <a:dk2>
        <a:srgbClr val="194795"/>
      </a:dk2>
      <a:lt2>
        <a:srgbClr val="E7E6E6"/>
      </a:lt2>
      <a:accent1>
        <a:srgbClr val="4472C4"/>
      </a:accent1>
      <a:accent2>
        <a:srgbClr val="FFB30D"/>
      </a:accent2>
      <a:accent3>
        <a:srgbClr val="A5A5A5"/>
      </a:accent3>
      <a:accent4>
        <a:srgbClr val="FFF0C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CMA Font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A0258C8-C2E5-4CB6-8960-7FCEA2745536}" vid="{82B03FB0-977D-4AC9-9370-2D8855F40892}"/>
    </a:ext>
  </a:extLst>
</a:theme>
</file>

<file path=ppt/theme/theme2.xml><?xml version="1.0" encoding="utf-8"?>
<a:theme xmlns:a="http://schemas.openxmlformats.org/drawingml/2006/main" name="3_WCMA PowerPoint Template">
  <a:themeElements>
    <a:clrScheme name="WCMA Theme">
      <a:dk1>
        <a:srgbClr val="194795"/>
      </a:dk1>
      <a:lt1>
        <a:sysClr val="window" lastClr="FFFFFF"/>
      </a:lt1>
      <a:dk2>
        <a:srgbClr val="194795"/>
      </a:dk2>
      <a:lt2>
        <a:srgbClr val="E7E6E6"/>
      </a:lt2>
      <a:accent1>
        <a:srgbClr val="4472C4"/>
      </a:accent1>
      <a:accent2>
        <a:srgbClr val="FFB30D"/>
      </a:accent2>
      <a:accent3>
        <a:srgbClr val="A5A5A5"/>
      </a:accent3>
      <a:accent4>
        <a:srgbClr val="FFF0C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CMA Font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MAWebinarPowerPointTemplate  -  Read-Only" id="{3F6D245D-EB84-4D9F-A335-6FA3BDF3E8C0}" vid="{220C4926-1E12-4A92-A360-9DFD84A989A5}"/>
    </a:ext>
  </a:extLst>
</a:theme>
</file>

<file path=ppt/theme/theme3.xml><?xml version="1.0" encoding="utf-8"?>
<a:theme xmlns:a="http://schemas.openxmlformats.org/drawingml/2006/main" name="Cov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FW-Template WIDE.potx" id="{D0AA7BA8-012B-4D47-A2FB-EFC0409BC6E0}" vid="{097A66CD-2AB6-44A9-9962-FEE35727CFD1}"/>
    </a:ext>
  </a:extLst>
</a:theme>
</file>

<file path=ppt/theme/theme4.xml><?xml version="1.0" encoding="utf-8"?>
<a:theme xmlns:a="http://schemas.openxmlformats.org/drawingml/2006/main" name="Content">
  <a:themeElements>
    <a:clrScheme name="WMMB_Colors3">
      <a:dk1>
        <a:srgbClr val="273B4D"/>
      </a:dk1>
      <a:lt1>
        <a:sysClr val="window" lastClr="FFFFFF"/>
      </a:lt1>
      <a:dk2>
        <a:srgbClr val="332F21"/>
      </a:dk2>
      <a:lt2>
        <a:srgbClr val="E9E4C5"/>
      </a:lt2>
      <a:accent1>
        <a:srgbClr val="003B5C"/>
      </a:accent1>
      <a:accent2>
        <a:srgbClr val="CA3604"/>
      </a:accent2>
      <a:accent3>
        <a:srgbClr val="EBE600"/>
      </a:accent3>
      <a:accent4>
        <a:srgbClr val="94DE00"/>
      </a:accent4>
      <a:accent5>
        <a:srgbClr val="E37303"/>
      </a:accent5>
      <a:accent6>
        <a:srgbClr val="583A57"/>
      </a:accent6>
      <a:hlink>
        <a:srgbClr val="375E77"/>
      </a:hlink>
      <a:folHlink>
        <a:srgbClr val="87AFC7"/>
      </a:folHlink>
    </a:clrScheme>
    <a:fontScheme name="DFW Defaults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D8E824D-F48B-4BA8-97D2-A8CDD72DEDAF}" vid="{BD1ACDDD-EDA3-4FA2-8B32-035999D703A8}"/>
    </a:ext>
  </a:extLst>
</a:theme>
</file>

<file path=ppt/theme/theme5.xml><?xml version="1.0" encoding="utf-8"?>
<a:theme xmlns:a="http://schemas.openxmlformats.org/drawingml/2006/main" name="1_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403CD8C-517F-4842-91DF-E8B0ABC54F76}" vid="{39DA7A87-F931-43BA-A3D0-9EB1944A1917}"/>
    </a:ext>
  </a:extLst>
</a:theme>
</file>

<file path=ppt/theme/theme6.xml><?xml version="1.0" encoding="utf-8"?>
<a:theme xmlns:a="http://schemas.openxmlformats.org/drawingml/2006/main" name="Infographic">
  <a:themeElements>
    <a:clrScheme name="WMMB_Colors3">
      <a:dk1>
        <a:srgbClr val="273B4D"/>
      </a:dk1>
      <a:lt1>
        <a:sysClr val="window" lastClr="FFFFFF"/>
      </a:lt1>
      <a:dk2>
        <a:srgbClr val="332F21"/>
      </a:dk2>
      <a:lt2>
        <a:srgbClr val="E9E4C5"/>
      </a:lt2>
      <a:accent1>
        <a:srgbClr val="003B5C"/>
      </a:accent1>
      <a:accent2>
        <a:srgbClr val="CA3604"/>
      </a:accent2>
      <a:accent3>
        <a:srgbClr val="EBE600"/>
      </a:accent3>
      <a:accent4>
        <a:srgbClr val="94DE00"/>
      </a:accent4>
      <a:accent5>
        <a:srgbClr val="E37303"/>
      </a:accent5>
      <a:accent6>
        <a:srgbClr val="583A57"/>
      </a:accent6>
      <a:hlink>
        <a:srgbClr val="375E77"/>
      </a:hlink>
      <a:folHlink>
        <a:srgbClr val="87A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7BD17BFF-7631-4318-A21C-52CB295BCE3E}" vid="{80F27ACA-16AA-4E77-900F-67FD499A29E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e6e2d4-ea7f-4d3b-a3ce-b7f5ae36227d" xsi:nil="true"/>
    <lcf76f155ced4ddcb4097134ff3c332f xmlns="ffbf7518-74dc-41e5-b568-ec0854fc2bb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7CF992E759848AD1F44FCF9C116D6" ma:contentTypeVersion="10" ma:contentTypeDescription="Create a new document." ma:contentTypeScope="" ma:versionID="669f5693c3cce85da2b876c011f48852">
  <xsd:schema xmlns:xsd="http://www.w3.org/2001/XMLSchema" xmlns:xs="http://www.w3.org/2001/XMLSchema" xmlns:p="http://schemas.microsoft.com/office/2006/metadata/properties" xmlns:ns2="ffbf7518-74dc-41e5-b568-ec0854fc2bbd" xmlns:ns3="f7e6e2d4-ea7f-4d3b-a3ce-b7f5ae36227d" targetNamespace="http://schemas.microsoft.com/office/2006/metadata/properties" ma:root="true" ma:fieldsID="24292604980833f99daa9369e46b657e" ns2:_="" ns3:_="">
    <xsd:import namespace="ffbf7518-74dc-41e5-b568-ec0854fc2bbd"/>
    <xsd:import namespace="f7e6e2d4-ea7f-4d3b-a3ce-b7f5ae362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f7518-74dc-41e5-b568-ec0854fc2b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132db5-4572-4b0b-aa06-c1d54e52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6e2d4-ea7f-4d3b-a3ce-b7f5ae36227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4e3d759-c02c-4310-9c30-923849541e2e}" ma:internalName="TaxCatchAll" ma:showField="CatchAllData" ma:web="f7e6e2d4-ea7f-4d3b-a3ce-b7f5ae3622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05A16F-E32C-4F09-B77A-C9F4089F87FE}">
  <ds:schemaRefs>
    <ds:schemaRef ds:uri="f7e6e2d4-ea7f-4d3b-a3ce-b7f5ae36227d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fbf7518-74dc-41e5-b568-ec0854fc2bbd"/>
  </ds:schemaRefs>
</ds:datastoreItem>
</file>

<file path=customXml/itemProps2.xml><?xml version="1.0" encoding="utf-8"?>
<ds:datastoreItem xmlns:ds="http://schemas.openxmlformats.org/officeDocument/2006/customXml" ds:itemID="{479D4BE9-1673-414A-888D-695E01C217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7F754-15BA-4883-AC8A-8FBDD0BBDA93}">
  <ds:schemaRefs>
    <ds:schemaRef ds:uri="f7e6e2d4-ea7f-4d3b-a3ce-b7f5ae36227d"/>
    <ds:schemaRef ds:uri="ffbf7518-74dc-41e5-b568-ec0854fc2b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WCMAWebinarPowerPointTemplate</Template>
  <TotalTime>0</TotalTime>
  <Words>1180</Words>
  <Application>Microsoft Office PowerPoint</Application>
  <PresentationFormat>Widescreen</PresentationFormat>
  <Paragraphs>154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Arial</vt:lpstr>
      <vt:lpstr>Avenir Next LT Pro</vt:lpstr>
      <vt:lpstr>Avenir Next LT Pro Demi</vt:lpstr>
      <vt:lpstr>Calibri</vt:lpstr>
      <vt:lpstr>Calibri Light</vt:lpstr>
      <vt:lpstr>Century Schoolbook</vt:lpstr>
      <vt:lpstr>Courier New</vt:lpstr>
      <vt:lpstr>Franklin Gothic Book</vt:lpstr>
      <vt:lpstr>Franklin Gothic Demi</vt:lpstr>
      <vt:lpstr>Franklin Gothic Medium</vt:lpstr>
      <vt:lpstr>Franklin Gothic Medium Cond</vt:lpstr>
      <vt:lpstr>Wingdings</vt:lpstr>
      <vt:lpstr>WCMA PowerPoint Template</vt:lpstr>
      <vt:lpstr>3_WCMA PowerPoint Template</vt:lpstr>
      <vt:lpstr>Covers</vt:lpstr>
      <vt:lpstr>Content</vt:lpstr>
      <vt:lpstr>1_Content</vt:lpstr>
      <vt:lpstr>Infographic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Performing Cheese Styles</vt:lpstr>
      <vt:lpstr>Dairy’s Annual Census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Hispanic Cheese </vt:lpstr>
      <vt:lpstr>What’s been driving growth?</vt:lpstr>
      <vt:lpstr>What else is driving growth?</vt:lpstr>
      <vt:lpstr>And…. Immigration</vt:lpstr>
      <vt:lpstr>What’s the outlook?</vt:lpstr>
      <vt:lpstr>Outlook continued…</vt:lpstr>
      <vt:lpstr>What’s ahead for Immigration?</vt:lpstr>
      <vt:lpstr>PowerPoint Presentation</vt:lpstr>
      <vt:lpstr>Insights &amp; Outlook on Parmesan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Atherton</dc:creator>
  <cp:lastModifiedBy>Grace Atherton</cp:lastModifiedBy>
  <cp:revision>1</cp:revision>
  <cp:lastPrinted>2023-06-13T17:41:35Z</cp:lastPrinted>
  <dcterms:created xsi:type="dcterms:W3CDTF">2022-09-07T13:40:40Z</dcterms:created>
  <dcterms:modified xsi:type="dcterms:W3CDTF">2023-06-13T17:41:47Z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0x0101000D27CF992E759848AD1F44FCF9C116D6</vt:lpwstr>
  </property>
  <property fmtid="{D5CDD505-2E9C-101B-9397-08002B2CF9AE}" pid="3" name="MediaServiceImageTags">
    <vt:lpwstr/>
  </property>
</Properties>
</file>