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tags/tag44.xml" ContentType="application/vnd.openxmlformats-officedocument.presentationml.tags+xml"/>
  <Override PartName="/ppt/notesSlides/notesSlide45.xml" ContentType="application/vnd.openxmlformats-officedocument.presentationml.notesSlide+xml"/>
  <Override PartName="/ppt/tags/tag45.xml" ContentType="application/vnd.openxmlformats-officedocument.presentationml.tags+xml"/>
  <Override PartName="/ppt/notesSlides/notesSlide46.xml" ContentType="application/vnd.openxmlformats-officedocument.presentationml.notesSlide+xml"/>
  <Override PartName="/ppt/tags/tag46.xml" ContentType="application/vnd.openxmlformats-officedocument.presentationml.tags+xml"/>
  <Override PartName="/ppt/notesSlides/notesSlide47.xml" ContentType="application/vnd.openxmlformats-officedocument.presentationml.notesSlide+xml"/>
  <Override PartName="/ppt/tags/tag47.xml" ContentType="application/vnd.openxmlformats-officedocument.presentationml.tags+xml"/>
  <Override PartName="/ppt/notesSlides/notesSlide48.xml" ContentType="application/vnd.openxmlformats-officedocument.presentationml.notesSlide+xml"/>
  <Override PartName="/ppt/tags/tag48.xml" ContentType="application/vnd.openxmlformats-officedocument.presentationml.tags+xml"/>
  <Override PartName="/ppt/notesSlides/notesSlide49.xml" ContentType="application/vnd.openxmlformats-officedocument.presentationml.notesSlide+xml"/>
  <Override PartName="/ppt/tags/tag49.xml" ContentType="application/vnd.openxmlformats-officedocument.presentationml.tags+xml"/>
  <Override PartName="/ppt/notesSlides/notesSlide50.xml" ContentType="application/vnd.openxmlformats-officedocument.presentationml.notesSlide+xml"/>
  <Override PartName="/ppt/tags/tag50.xml" ContentType="application/vnd.openxmlformats-officedocument.presentationml.tags+xml"/>
  <Override PartName="/ppt/notesSlides/notesSlide51.xml" ContentType="application/vnd.openxmlformats-officedocument.presentationml.notesSlide+xml"/>
  <Override PartName="/ppt/tags/tag51.xml" ContentType="application/vnd.openxmlformats-officedocument.presentationml.tags+xml"/>
  <Override PartName="/ppt/notesSlides/notesSlide52.xml" ContentType="application/vnd.openxmlformats-officedocument.presentationml.notesSlide+xml"/>
  <Override PartName="/ppt/tags/tag52.xml" ContentType="application/vnd.openxmlformats-officedocument.presentationml.tags+xml"/>
  <Override PartName="/ppt/notesSlides/notesSlide53.xml" ContentType="application/vnd.openxmlformats-officedocument.presentationml.notesSlide+xml"/>
  <Override PartName="/ppt/tags/tag53.xml" ContentType="application/vnd.openxmlformats-officedocument.presentationml.tags+xml"/>
  <Override PartName="/ppt/notesSlides/notesSlide54.xml" ContentType="application/vnd.openxmlformats-officedocument.presentationml.notesSlide+xml"/>
  <Override PartName="/ppt/tags/tag54.xml" ContentType="application/vnd.openxmlformats-officedocument.presentationml.tags+xml"/>
  <Override PartName="/ppt/notesSlides/notesSlide55.xml" ContentType="application/vnd.openxmlformats-officedocument.presentationml.notesSlide+xml"/>
  <Override PartName="/ppt/tags/tag55.xml" ContentType="application/vnd.openxmlformats-officedocument.presentationml.tags+xml"/>
  <Override PartName="/ppt/notesSlides/notesSlide56.xml" ContentType="application/vnd.openxmlformats-officedocument.presentationml.notesSlide+xml"/>
  <Override PartName="/ppt/tags/tag56.xml" ContentType="application/vnd.openxmlformats-officedocument.presentationml.tags+xml"/>
  <Override PartName="/ppt/notesSlides/notesSlide57.xml" ContentType="application/vnd.openxmlformats-officedocument.presentationml.notesSlide+xml"/>
  <Override PartName="/ppt/tags/tag57.xml" ContentType="application/vnd.openxmlformats-officedocument.presentationml.tags+xml"/>
  <Override PartName="/ppt/notesSlides/notesSlide58.xml" ContentType="application/vnd.openxmlformats-officedocument.presentationml.notesSlide+xml"/>
  <Override PartName="/ppt/tags/tag58.xml" ContentType="application/vnd.openxmlformats-officedocument.presentationml.tags+xml"/>
  <Override PartName="/ppt/notesSlides/notesSlide59.xml" ContentType="application/vnd.openxmlformats-officedocument.presentationml.notesSlide+xml"/>
  <Override PartName="/ppt/tags/tag59.xml" ContentType="application/vnd.openxmlformats-officedocument.presentationml.tags+xml"/>
  <Override PartName="/ppt/notesSlides/notesSlide60.xml" ContentType="application/vnd.openxmlformats-officedocument.presentationml.notesSlide+xml"/>
  <Override PartName="/ppt/tags/tag60.xml" ContentType="application/vnd.openxmlformats-officedocument.presentationml.tags+xml"/>
  <Override PartName="/ppt/notesSlides/notesSlide61.xml" ContentType="application/vnd.openxmlformats-officedocument.presentationml.notesSlide+xml"/>
  <Override PartName="/ppt/tags/tag6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3"/>
  </p:notesMasterIdLst>
  <p:sldIdLst>
    <p:sldId id="535" r:id="rId2"/>
    <p:sldId id="605" r:id="rId3"/>
    <p:sldId id="258" r:id="rId4"/>
    <p:sldId id="537" r:id="rId5"/>
    <p:sldId id="538" r:id="rId6"/>
    <p:sldId id="539" r:id="rId7"/>
    <p:sldId id="540" r:id="rId8"/>
    <p:sldId id="542" r:id="rId9"/>
    <p:sldId id="543" r:id="rId10"/>
    <p:sldId id="544" r:id="rId11"/>
    <p:sldId id="545" r:id="rId12"/>
    <p:sldId id="546" r:id="rId13"/>
    <p:sldId id="547" r:id="rId14"/>
    <p:sldId id="548" r:id="rId15"/>
    <p:sldId id="549" r:id="rId16"/>
    <p:sldId id="550" r:id="rId17"/>
    <p:sldId id="551" r:id="rId18"/>
    <p:sldId id="552" r:id="rId19"/>
    <p:sldId id="553" r:id="rId20"/>
    <p:sldId id="554" r:id="rId21"/>
    <p:sldId id="555" r:id="rId22"/>
    <p:sldId id="556" r:id="rId23"/>
    <p:sldId id="557" r:id="rId24"/>
    <p:sldId id="558" r:id="rId25"/>
    <p:sldId id="559" r:id="rId26"/>
    <p:sldId id="560" r:id="rId27"/>
    <p:sldId id="561" r:id="rId28"/>
    <p:sldId id="562" r:id="rId29"/>
    <p:sldId id="563" r:id="rId30"/>
    <p:sldId id="564" r:id="rId31"/>
    <p:sldId id="565" r:id="rId32"/>
    <p:sldId id="566" r:id="rId33"/>
    <p:sldId id="567" r:id="rId34"/>
    <p:sldId id="568" r:id="rId35"/>
    <p:sldId id="569" r:id="rId36"/>
    <p:sldId id="570" r:id="rId37"/>
    <p:sldId id="571" r:id="rId38"/>
    <p:sldId id="572" r:id="rId39"/>
    <p:sldId id="573" r:id="rId40"/>
    <p:sldId id="574" r:id="rId41"/>
    <p:sldId id="575" r:id="rId42"/>
    <p:sldId id="576" r:id="rId43"/>
    <p:sldId id="577" r:id="rId44"/>
    <p:sldId id="578" r:id="rId45"/>
    <p:sldId id="579" r:id="rId46"/>
    <p:sldId id="580" r:id="rId47"/>
    <p:sldId id="581" r:id="rId48"/>
    <p:sldId id="582" r:id="rId49"/>
    <p:sldId id="583" r:id="rId50"/>
    <p:sldId id="584" r:id="rId51"/>
    <p:sldId id="585" r:id="rId52"/>
    <p:sldId id="586" r:id="rId53"/>
    <p:sldId id="587" r:id="rId54"/>
    <p:sldId id="588" r:id="rId55"/>
    <p:sldId id="589" r:id="rId56"/>
    <p:sldId id="590" r:id="rId57"/>
    <p:sldId id="591" r:id="rId58"/>
    <p:sldId id="592" r:id="rId59"/>
    <p:sldId id="603" r:id="rId60"/>
    <p:sldId id="329" r:id="rId61"/>
    <p:sldId id="330" r:id="rId6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34" autoAdjust="0"/>
    <p:restoredTop sz="90929"/>
  </p:normalViewPr>
  <p:slideViewPr>
    <p:cSldViewPr>
      <p:cViewPr varScale="1">
        <p:scale>
          <a:sx n="83" d="100"/>
          <a:sy n="83" d="100"/>
        </p:scale>
        <p:origin x="1603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8D1CF4D-D3EF-4E4E-AEAD-D9BE1CB10126}" type="datetimeFigureOut">
              <a:rPr lang="en-US"/>
              <a:pPr>
                <a:defRPr/>
              </a:pPr>
              <a:t>2/25/2019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B3AC4CD-655A-46FF-8CF1-638AA8C1B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3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0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2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3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4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5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6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7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8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9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0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2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3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4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5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6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7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8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9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0.xml"/></Relationships>
</file>

<file path=ppt/notesSlides/_rels/notesSlide5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1.xml"/></Relationships>
</file>

<file path=ppt/notesSlides/_rels/notesSlide5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2.xml"/></Relationships>
</file>

<file path=ppt/notesSlides/_rels/notesSlide5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3.xml"/></Relationships>
</file>

<file path=ppt/notesSlides/_rels/notesSlide5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4.xm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5.xml"/></Relationships>
</file>

<file path=ppt/notesSlides/_rels/notesSlide5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6.xm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7.xml"/></Relationships>
</file>

<file path=ppt/notesSlides/_rels/notesSlide5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8.xml"/></Relationships>
</file>

<file path=ppt/notesSlides/_rels/notesSlide5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9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6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0.xml"/></Relationships>
</file>

<file path=ppt/notesSlides/_rels/notesSlide6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b="1" dirty="0"/>
              <a:t>Family Feud Template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dirty="0"/>
              <a:t>Introduction Slide – Family Feud!</a:t>
            </a:r>
            <a:endParaRPr lang="en-US" altLang="en-US" dirty="0"/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7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03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85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42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51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89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74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50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19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52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31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b="1" dirty="0"/>
              <a:t>Family Feud Template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dirty="0"/>
              <a:t>Introduction Slide – Family Feud!</a:t>
            </a:r>
            <a:endParaRPr lang="en-US" altLang="en-US" dirty="0"/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313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0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61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64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33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31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50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7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064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820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867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15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250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50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703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264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008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285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291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957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23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321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130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077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680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500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575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770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207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163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982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54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96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467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613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606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153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208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311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929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431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703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55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375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765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89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0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70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85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3" name="Rectangle 2"/>
          <p:cNvSpPr/>
          <p:nvPr userDrawn="1"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4" name="Rectangle 3"/>
          <p:cNvSpPr/>
          <p:nvPr userDrawn="1"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5" name="Rectangle 4"/>
          <p:cNvSpPr/>
          <p:nvPr userDrawn="1"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6" name="Rectangle 5"/>
          <p:cNvSpPr/>
          <p:nvPr userDrawn="1"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7" name="Rectangle 6"/>
          <p:cNvSpPr/>
          <p:nvPr userDrawn="1"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8" name="Rectangle 7"/>
          <p:cNvSpPr/>
          <p:nvPr userDrawn="1"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9" name="Rectangle 8"/>
          <p:cNvSpPr/>
          <p:nvPr userDrawn="1"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0" name="Rectangle 9"/>
          <p:cNvSpPr/>
          <p:nvPr userDrawn="1"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1" name="Rectangle 10"/>
          <p:cNvSpPr/>
          <p:nvPr userDrawn="1"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3" name="Rectangle 12"/>
          <p:cNvSpPr/>
          <p:nvPr userDrawn="1"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4" name="Rectangle 13"/>
          <p:cNvSpPr/>
          <p:nvPr userDrawn="1"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5" name="Rectangle 14"/>
          <p:cNvSpPr/>
          <p:nvPr userDrawn="1"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6" name="Rectangle 15"/>
          <p:cNvSpPr/>
          <p:nvPr userDrawn="1"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7" name="Rectangle 16"/>
          <p:cNvSpPr/>
          <p:nvPr userDrawn="1"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8" name="Rectangle 17"/>
          <p:cNvSpPr/>
          <p:nvPr userDrawn="1"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9" name="Rectangle 18"/>
          <p:cNvSpPr/>
          <p:nvPr userDrawn="1"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20" name="TextBox 19"/>
          <p:cNvSpPr txBox="1"/>
          <p:nvPr userDrawn="1"/>
        </p:nvSpPr>
        <p:spPr bwMode="auto">
          <a:xfrm>
            <a:off x="4114800" y="5575756"/>
            <a:ext cx="9144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Start Timer</a:t>
            </a:r>
          </a:p>
        </p:txBody>
      </p:sp>
      <p:sp>
        <p:nvSpPr>
          <p:cNvPr id="21" name="TextBox 20">
            <a:hlinkClick r:id="" action="ppaction://hlinkshowjump?jump=nextslide"/>
          </p:cNvPr>
          <p:cNvSpPr txBox="1"/>
          <p:nvPr userDrawn="1"/>
        </p:nvSpPr>
        <p:spPr bwMode="auto">
          <a:xfrm>
            <a:off x="8099424" y="5446064"/>
            <a:ext cx="81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GO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(question)</a:t>
            </a:r>
          </a:p>
        </p:txBody>
      </p:sp>
    </p:spTree>
    <p:extLst>
      <p:ext uri="{BB962C8B-B14F-4D97-AF65-F5344CB8AC3E}">
        <p14:creationId xmlns:p14="http://schemas.microsoft.com/office/powerpoint/2010/main" val="50766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Jeopardy-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51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11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950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.wav"/><Relationship Id="rId12" Type="http://schemas.openxmlformats.org/officeDocument/2006/relationships/slide" Target="../slides/slide8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audio" Target="../media/audio5.wav"/><Relationship Id="rId5" Type="http://schemas.openxmlformats.org/officeDocument/2006/relationships/theme" Target="../theme/theme1.xml"/><Relationship Id="rId10" Type="http://schemas.openxmlformats.org/officeDocument/2006/relationships/audio" Target="../media/audio4.wav"/><Relationship Id="rId4" Type="http://schemas.openxmlformats.org/officeDocument/2006/relationships/slideLayout" Target="../slideLayouts/slideLayout4.xml"/><Relationship Id="rId9" Type="http://schemas.openxmlformats.org/officeDocument/2006/relationships/audio" Target="../media/audio3.wav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20"/>
          <p:cNvGrpSpPr>
            <a:grpSpLocks/>
          </p:cNvGrpSpPr>
          <p:nvPr userDrawn="1"/>
        </p:nvGrpSpPr>
        <p:grpSpPr bwMode="auto">
          <a:xfrm>
            <a:off x="6172200" y="6172200"/>
            <a:ext cx="2643188" cy="534988"/>
            <a:chOff x="6172200" y="6172200"/>
            <a:chExt cx="2643188" cy="534544"/>
          </a:xfrm>
        </p:grpSpPr>
        <p:sp>
          <p:nvSpPr>
            <p:cNvPr id="22" name="Text Box 63"/>
            <p:cNvSpPr txBox="1">
              <a:spLocks noChangeArrowheads="1"/>
            </p:cNvSpPr>
            <p:nvPr/>
          </p:nvSpPr>
          <p:spPr bwMode="auto">
            <a:xfrm>
              <a:off x="7467600" y="6491023"/>
              <a:ext cx="533400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Cheer</a:t>
              </a:r>
            </a:p>
          </p:txBody>
        </p:sp>
        <p:sp>
          <p:nvSpPr>
            <p:cNvPr id="23" name="Text Box 64"/>
            <p:cNvSpPr txBox="1">
              <a:spLocks noChangeArrowheads="1"/>
            </p:cNvSpPr>
            <p:nvPr/>
          </p:nvSpPr>
          <p:spPr bwMode="auto">
            <a:xfrm>
              <a:off x="8229600" y="6491023"/>
              <a:ext cx="585788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Silence</a:t>
              </a:r>
            </a:p>
          </p:txBody>
        </p:sp>
        <p:sp>
          <p:nvSpPr>
            <p:cNvPr id="24" name="Text Box 65"/>
            <p:cNvSpPr txBox="1">
              <a:spLocks noChangeArrowheads="1"/>
            </p:cNvSpPr>
            <p:nvPr/>
          </p:nvSpPr>
          <p:spPr bwMode="auto">
            <a:xfrm>
              <a:off x="7062788" y="6491023"/>
              <a:ext cx="457200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Lose</a:t>
              </a:r>
            </a:p>
          </p:txBody>
        </p:sp>
        <p:sp>
          <p:nvSpPr>
            <p:cNvPr id="25" name="Text Box 67"/>
            <p:cNvSpPr txBox="1">
              <a:spLocks noChangeArrowheads="1"/>
            </p:cNvSpPr>
            <p:nvPr/>
          </p:nvSpPr>
          <p:spPr bwMode="auto">
            <a:xfrm>
              <a:off x="6629400" y="6491023"/>
              <a:ext cx="549275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Timer</a:t>
              </a:r>
            </a:p>
          </p:txBody>
        </p:sp>
        <p:sp>
          <p:nvSpPr>
            <p:cNvPr id="26" name="Text Box 69"/>
            <p:cNvSpPr txBox="1">
              <a:spLocks noChangeArrowheads="1"/>
            </p:cNvSpPr>
            <p:nvPr/>
          </p:nvSpPr>
          <p:spPr bwMode="auto">
            <a:xfrm>
              <a:off x="7885113" y="6491023"/>
              <a:ext cx="457200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Boo</a:t>
              </a:r>
            </a:p>
          </p:txBody>
        </p:sp>
        <p:sp>
          <p:nvSpPr>
            <p:cNvPr id="27" name="AutoShape 60">
              <a:hlinkClick r:id="" action="ppaction://noaction" highlightClick="1">
                <a:snd r:embed="rId7" name="cheering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512050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8" name="AutoShape 61">
              <a:hlinkClick r:id="" action="ppaction://noaction" highlightClick="1">
                <a:snd r:embed="rId8" name="tpirhorns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102475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9" name="AutoShape 62">
              <a:hlinkClick r:id="" action="ppaction://noaction" highlightClick="1" endSnd="1"/>
            </p:cNvPr>
            <p:cNvSpPr>
              <a:spLocks noChangeArrowheads="1"/>
            </p:cNvSpPr>
            <p:nvPr/>
          </p:nvSpPr>
          <p:spPr bwMode="auto">
            <a:xfrm>
              <a:off x="8328025" y="6172200"/>
              <a:ext cx="365125" cy="364822"/>
            </a:xfrm>
            <a:prstGeom prst="actionButtonSound">
              <a:avLst/>
            </a:prstGeom>
            <a:solidFill>
              <a:srgbClr val="F6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0" name="AutoShape 66">
              <a:hlinkClick r:id="" action="ppaction://noaction" highlightClick="1">
                <a:snd r:embed="rId9" name="30 Second Timer With Jeopardy Thinking Music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6707188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1" name="AutoShape 68">
              <a:hlinkClick r:id="" action="ppaction://noaction" highlightClick="1">
                <a:snd r:embed="rId10" name="boo3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924800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2" name="AutoShape 61">
              <a:hlinkClick r:id="" action="ppaction://noaction" highlightClick="1">
                <a:snd r:embed="rId11" name="Jeopardy Intro 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6288088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3" name="Text Box 65"/>
            <p:cNvSpPr txBox="1">
              <a:spLocks noChangeArrowheads="1"/>
            </p:cNvSpPr>
            <p:nvPr/>
          </p:nvSpPr>
          <p:spPr bwMode="auto">
            <a:xfrm>
              <a:off x="6172200" y="6491023"/>
              <a:ext cx="533400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Theme</a:t>
              </a:r>
            </a:p>
          </p:txBody>
        </p:sp>
      </p:grpSp>
      <p:pic>
        <p:nvPicPr>
          <p:cNvPr id="1032" name="Picture 2">
            <a:hlinkClick r:id="rId1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5986463"/>
            <a:ext cx="7207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83300"/>
            <a:ext cx="18669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19" r:id="rId2"/>
    <p:sldLayoutId id="2147483713" r:id="rId3"/>
    <p:sldLayoutId id="2147483724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3.xml"/><Relationship Id="rId18" Type="http://schemas.openxmlformats.org/officeDocument/2006/relationships/slide" Target="slide15.xml"/><Relationship Id="rId26" Type="http://schemas.openxmlformats.org/officeDocument/2006/relationships/slide" Target="slide47.xml"/><Relationship Id="rId3" Type="http://schemas.openxmlformats.org/officeDocument/2006/relationships/image" Target="../media/image7.jpeg"/><Relationship Id="rId21" Type="http://schemas.openxmlformats.org/officeDocument/2006/relationships/slide" Target="slide45.xml"/><Relationship Id="rId7" Type="http://schemas.openxmlformats.org/officeDocument/2006/relationships/slide" Target="slide49.xml"/><Relationship Id="rId12" Type="http://schemas.openxmlformats.org/officeDocument/2006/relationships/slide" Target="slide51.xml"/><Relationship Id="rId17" Type="http://schemas.openxmlformats.org/officeDocument/2006/relationships/slide" Target="slide53.xml"/><Relationship Id="rId25" Type="http://schemas.openxmlformats.org/officeDocument/2006/relationships/slide" Target="slide37.xml"/><Relationship Id="rId2" Type="http://schemas.openxmlformats.org/officeDocument/2006/relationships/notesSlide" Target="../notesSlides/notesSlide8.xml"/><Relationship Id="rId16" Type="http://schemas.openxmlformats.org/officeDocument/2006/relationships/slide" Target="slide43.xml"/><Relationship Id="rId20" Type="http://schemas.openxmlformats.org/officeDocument/2006/relationships/slide" Target="slide35.xml"/><Relationship Id="rId29" Type="http://schemas.openxmlformats.org/officeDocument/2006/relationships/slide" Target="slide1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9.xml"/><Relationship Id="rId11" Type="http://schemas.openxmlformats.org/officeDocument/2006/relationships/slide" Target="slide41.xml"/><Relationship Id="rId24" Type="http://schemas.openxmlformats.org/officeDocument/2006/relationships/slide" Target="slide27.xml"/><Relationship Id="rId5" Type="http://schemas.openxmlformats.org/officeDocument/2006/relationships/slide" Target="slide29.xml"/><Relationship Id="rId15" Type="http://schemas.openxmlformats.org/officeDocument/2006/relationships/slide" Target="slide33.xml"/><Relationship Id="rId23" Type="http://schemas.openxmlformats.org/officeDocument/2006/relationships/slide" Target="slide17.xml"/><Relationship Id="rId28" Type="http://schemas.openxmlformats.org/officeDocument/2006/relationships/slide" Target="slide59.xml"/><Relationship Id="rId10" Type="http://schemas.openxmlformats.org/officeDocument/2006/relationships/slide" Target="slide31.xml"/><Relationship Id="rId19" Type="http://schemas.openxmlformats.org/officeDocument/2006/relationships/slide" Target="slide25.xml"/><Relationship Id="rId4" Type="http://schemas.openxmlformats.org/officeDocument/2006/relationships/slide" Target="slide9.xml"/><Relationship Id="rId9" Type="http://schemas.openxmlformats.org/officeDocument/2006/relationships/slide" Target="slide21.xml"/><Relationship Id="rId14" Type="http://schemas.openxmlformats.org/officeDocument/2006/relationships/slide" Target="slide23.xml"/><Relationship Id="rId22" Type="http://schemas.openxmlformats.org/officeDocument/2006/relationships/slide" Target="slide55.xml"/><Relationship Id="rId27" Type="http://schemas.openxmlformats.org/officeDocument/2006/relationships/slide" Target="slide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0" y="0"/>
            <a:ext cx="4391025" cy="68580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bg1">
                  <a:alpha val="2500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altLang="en-US" sz="6000" b="1" i="1">
              <a:solidFill>
                <a:srgbClr val="000066"/>
              </a:solidFill>
            </a:endParaRPr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4752975" y="0"/>
            <a:ext cx="4391025" cy="68580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bg1">
                  <a:alpha val="5800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altLang="en-US" sz="6600" b="1" i="1">
              <a:solidFill>
                <a:srgbClr val="000066"/>
              </a:solidFill>
            </a:endParaRPr>
          </a:p>
        </p:txBody>
      </p:sp>
      <p:sp>
        <p:nvSpPr>
          <p:cNvPr id="6179" name="Rectangle 35"/>
          <p:cNvSpPr>
            <a:spLocks noChangeArrowheads="1"/>
          </p:cNvSpPr>
          <p:nvPr/>
        </p:nvSpPr>
        <p:spPr bwMode="auto">
          <a:xfrm>
            <a:off x="-30163" y="76200"/>
            <a:ext cx="3199447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Impact" pitchFamily="34" charset="0"/>
              </a:rPr>
              <a:t>JEOPARDY     JEOPARDY     JEOPARDY     JEOPARDY     JEOPARDY     JEOPARDY     JEOPARDY     JEOPARDY JEOPARDY     JEOPARDY     JEOPARDY     JEOPARDY     JEOPARDY     JEOPARDY  JEOPARDY     JEOPARDY     JEOPARDY     JEOPARDY     JEOPARDY   </a:t>
            </a:r>
          </a:p>
        </p:txBody>
      </p:sp>
      <p:sp>
        <p:nvSpPr>
          <p:cNvPr id="6180" name="Rectangle 36"/>
          <p:cNvSpPr>
            <a:spLocks noChangeArrowheads="1"/>
          </p:cNvSpPr>
          <p:nvPr/>
        </p:nvSpPr>
        <p:spPr bwMode="auto">
          <a:xfrm>
            <a:off x="-22850475" y="5257800"/>
            <a:ext cx="31994475" cy="1371600"/>
          </a:xfrm>
          <a:prstGeom prst="rect">
            <a:avLst/>
          </a:prstGeom>
          <a:gradFill rotWithShape="1">
            <a:gsLst>
              <a:gs pos="0">
                <a:srgbClr val="EDD15B">
                  <a:gamma/>
                  <a:shade val="46275"/>
                  <a:invGamma/>
                  <a:alpha val="0"/>
                </a:srgbClr>
              </a:gs>
              <a:gs pos="50000">
                <a:schemeClr val="bg1">
                  <a:alpha val="27000"/>
                </a:schemeClr>
              </a:gs>
              <a:gs pos="100000">
                <a:srgbClr val="EDD15B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JEOPARDY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</a:t>
            </a:r>
          </a:p>
        </p:txBody>
      </p:sp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05000"/>
            <a:ext cx="8915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>
    <p:sndAc>
      <p:stSnd>
        <p:snd r:embed="rId3" name="Jeopardy Intro 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3007 L -2.49896 0.03007 " pathEditMode="fixed" rAng="0" ptsTypes="AA">
                                      <p:cBhvr>
                                        <p:cTn id="26" dur="11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948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3098 L 2.49896 -0.03098 " pathEditMode="fixed" rAng="0" ptsTypes="AA">
                                      <p:cBhvr>
                                        <p:cTn id="31" dur="110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4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5"/>
          <p:cNvSpPr txBox="1">
            <a:spLocks noChangeArrowheads="1"/>
          </p:cNvSpPr>
          <p:nvPr/>
        </p:nvSpPr>
        <p:spPr bwMode="auto">
          <a:xfrm>
            <a:off x="815975" y="2447329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25%.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5"/>
          <p:cNvSpPr txBox="1">
            <a:spLocks noChangeArrowheads="1"/>
          </p:cNvSpPr>
          <p:nvPr/>
        </p:nvSpPr>
        <p:spPr bwMode="auto">
          <a:xfrm>
            <a:off x="815975" y="1746170"/>
            <a:ext cx="756602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 number of adjudicated groundwater basins in Northern California.</a:t>
            </a:r>
          </a:p>
        </p:txBody>
      </p:sp>
    </p:spTree>
  </p:cSld>
  <p:clrMapOvr>
    <a:masterClrMapping/>
  </p:clrMapOvr>
  <p:transition spd="slow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788987" y="9906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the one?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67B8D0-EEF0-4D5D-AC33-38B78320FD73}"/>
              </a:ext>
            </a:extLst>
          </p:cNvPr>
          <p:cNvGrpSpPr/>
          <p:nvPr/>
        </p:nvGrpSpPr>
        <p:grpSpPr>
          <a:xfrm>
            <a:off x="2819400" y="2209800"/>
            <a:ext cx="3584489" cy="3092796"/>
            <a:chOff x="1978111" y="1688869"/>
            <a:chExt cx="5003052" cy="490912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C39974-9546-46D0-AB52-C23D86611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111" y="1688869"/>
              <a:ext cx="5003052" cy="490912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5ACB6A-CB96-4C9A-8BA8-79B8D6A5734F}"/>
                </a:ext>
              </a:extLst>
            </p:cNvPr>
            <p:cNvSpPr txBox="1"/>
            <p:nvPr/>
          </p:nvSpPr>
          <p:spPr>
            <a:xfrm>
              <a:off x="2207492" y="5874327"/>
              <a:ext cx="1997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Adjudicated Basins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CE27074-28C3-47DB-8F36-9C9D41331C58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 flipV="1">
              <a:off x="4205155" y="5643418"/>
              <a:ext cx="653172" cy="415575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Over 50% imported water is served to this area. </a:t>
            </a:r>
          </a:p>
        </p:txBody>
      </p:sp>
    </p:spTree>
  </p:cSld>
  <p:clrMapOvr>
    <a:masterClrMapping/>
  </p:clrMapOvr>
  <p:transition spd="slow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5"/>
          <p:cNvSpPr txBox="1">
            <a:spLocks noChangeArrowheads="1"/>
          </p:cNvSpPr>
          <p:nvPr/>
        </p:nvSpPr>
        <p:spPr bwMode="auto">
          <a:xfrm>
            <a:off x="914400" y="838200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the Bay Area?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98450-8140-496A-A75A-AF825BDAC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96" y="2723360"/>
            <a:ext cx="3316008" cy="309281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838200" y="1024385"/>
            <a:ext cx="7566025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In 2008 this fish resulted in cutting back 1/3 of state water supplies from the bay delta. </a:t>
            </a:r>
          </a:p>
        </p:txBody>
      </p:sp>
    </p:spTree>
  </p:cSld>
  <p:clrMapOvr>
    <a:masterClrMapping/>
  </p:clrMapOvr>
  <p:transition spd="slow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788987" y="685800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the Delta Smelt?</a:t>
            </a:r>
          </a:p>
        </p:txBody>
      </p:sp>
      <p:pic>
        <p:nvPicPr>
          <p:cNvPr id="1026" name="Picture 2" descr="Image result for delta smelt">
            <a:extLst>
              <a:ext uri="{FF2B5EF4-FFF2-40B4-BE49-F238E27FC236}">
                <a16:creationId xmlns:a16="http://schemas.microsoft.com/office/drawing/2014/main" id="{761E2307-C8C4-49AF-9EEA-A84D49CC2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28194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5"/>
          <p:cNvSpPr txBox="1">
            <a:spLocks noChangeArrowheads="1"/>
          </p:cNvSpPr>
          <p:nvPr/>
        </p:nvSpPr>
        <p:spPr bwMode="auto">
          <a:xfrm>
            <a:off x="815975" y="1170771"/>
            <a:ext cx="75660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will be the first potable reuse project in Northern California.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Monterey One Water?</a:t>
            </a:r>
          </a:p>
        </p:txBody>
      </p:sp>
      <p:pic>
        <p:nvPicPr>
          <p:cNvPr id="2050" name="Picture 2" descr="Image result for one water monterey">
            <a:extLst>
              <a:ext uri="{FF2B5EF4-FFF2-40B4-BE49-F238E27FC236}">
                <a16:creationId xmlns:a16="http://schemas.microsoft.com/office/drawing/2014/main" id="{0BC0E716-C4A0-42B3-A960-9070C80C2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38600"/>
            <a:ext cx="525780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5"/>
          <p:cNvSpPr txBox="1">
            <a:spLocks noChangeArrowheads="1"/>
          </p:cNvSpPr>
          <p:nvPr/>
        </p:nvSpPr>
        <p:spPr bwMode="auto">
          <a:xfrm>
            <a:off x="815975" y="717353"/>
            <a:ext cx="75660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is the largest planned potable reuse project in the world.</a:t>
            </a:r>
          </a:p>
        </p:txBody>
      </p:sp>
    </p:spTree>
  </p:cSld>
  <p:clrMapOvr>
    <a:masterClrMapping/>
  </p:clrMapOvr>
  <p:transition spd="slow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62000" y="1090613"/>
            <a:ext cx="75660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HERE ARE TODAY’S CATEGORIES</a:t>
            </a:r>
          </a:p>
        </p:txBody>
      </p:sp>
    </p:spTree>
    <p:extLst>
      <p:ext uri="{BB962C8B-B14F-4D97-AF65-F5344CB8AC3E}">
        <p14:creationId xmlns:p14="http://schemas.microsoft.com/office/powerpoint/2010/main" val="3592836085"/>
      </p:ext>
    </p:extLst>
  </p:cSld>
  <p:clrMapOvr>
    <a:masterClrMapping/>
  </p:clrMapOvr>
  <p:transition advClick="0" advTm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5"/>
          <p:cNvSpPr txBox="1">
            <a:spLocks noChangeArrowheads="1"/>
          </p:cNvSpPr>
          <p:nvPr/>
        </p:nvSpPr>
        <p:spPr bwMode="auto">
          <a:xfrm>
            <a:off x="788987" y="1371600"/>
            <a:ext cx="75660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the MWD-</a:t>
            </a:r>
            <a:r>
              <a:rPr lang="en-US" altLang="en-US" sz="5400" dirty="0" err="1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LACSD</a:t>
            </a:r>
            <a:r>
              <a:rPr lang="en-US" altLang="en-US" sz="5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Regional Recycled Water Project (150 </a:t>
            </a:r>
            <a:r>
              <a:rPr lang="en-US" altLang="en-US" sz="5400" dirty="0" err="1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MGD</a:t>
            </a:r>
            <a:r>
              <a:rPr lang="en-US" altLang="en-US" sz="5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)? 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5"/>
          <p:cNvSpPr txBox="1">
            <a:spLocks noChangeArrowheads="1"/>
          </p:cNvSpPr>
          <p:nvPr/>
        </p:nvSpPr>
        <p:spPr bwMode="auto">
          <a:xfrm>
            <a:off x="815975" y="1478547"/>
            <a:ext cx="756602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was the first permit to inject 100% recycled water for indirect potable reuse.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5"/>
          <p:cNvSpPr txBox="1">
            <a:spLocks noChangeArrowheads="1"/>
          </p:cNvSpPr>
          <p:nvPr/>
        </p:nvSpPr>
        <p:spPr bwMode="auto">
          <a:xfrm>
            <a:off x="788987" y="1295400"/>
            <a:ext cx="75660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West Basin Municipal Water District West Coast Barrier Injection?  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5"/>
          <p:cNvSpPr txBox="1">
            <a:spLocks noChangeArrowheads="1"/>
          </p:cNvSpPr>
          <p:nvPr/>
        </p:nvSpPr>
        <p:spPr bwMode="auto">
          <a:xfrm>
            <a:off x="815975" y="793552"/>
            <a:ext cx="75660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is the largest desalination plant in North America.</a:t>
            </a:r>
          </a:p>
        </p:txBody>
      </p:sp>
    </p:spTree>
  </p:cSld>
  <p:clrMapOvr>
    <a:masterClrMapping/>
  </p:clrMapOvr>
  <p:transition spd="slow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788987" y="1143000"/>
            <a:ext cx="75660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Carlsbad-Poseidon 50 </a:t>
            </a:r>
            <a:r>
              <a:rPr lang="en-US" altLang="en-US" sz="5400" dirty="0" err="1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MGD</a:t>
            </a:r>
            <a:r>
              <a:rPr lang="en-US" altLang="en-US" sz="5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Ocean Desal Facility (50 </a:t>
            </a:r>
            <a:r>
              <a:rPr lang="en-US" altLang="en-US" sz="5400" dirty="0" err="1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MGD</a:t>
            </a:r>
            <a:r>
              <a:rPr lang="en-US" altLang="en-US" sz="5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)? 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5"/>
          <p:cNvSpPr txBox="1">
            <a:spLocks noChangeArrowheads="1"/>
          </p:cNvSpPr>
          <p:nvPr/>
        </p:nvSpPr>
        <p:spPr bwMode="auto">
          <a:xfrm>
            <a:off x="815975" y="809687"/>
            <a:ext cx="75660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nick-name was given to the Southern California resident who managed to use 11.8 million gallons of water in a single year. </a:t>
            </a:r>
          </a:p>
        </p:txBody>
      </p:sp>
    </p:spTree>
  </p:cSld>
  <p:clrMapOvr>
    <a:masterClrMapping/>
  </p:clrMapOvr>
  <p:transition spd="slow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5"/>
          <p:cNvSpPr txBox="1">
            <a:spLocks noChangeArrowheads="1"/>
          </p:cNvSpPr>
          <p:nvPr/>
        </p:nvSpPr>
        <p:spPr bwMode="auto">
          <a:xfrm>
            <a:off x="914400" y="838200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Who is the Wet Prince of Bel Air?</a:t>
            </a:r>
          </a:p>
        </p:txBody>
      </p:sp>
      <p:pic>
        <p:nvPicPr>
          <p:cNvPr id="3080" name="Picture 8" descr="Image result for fresh prince of bel air">
            <a:extLst>
              <a:ext uri="{FF2B5EF4-FFF2-40B4-BE49-F238E27FC236}">
                <a16:creationId xmlns:a16="http://schemas.microsoft.com/office/drawing/2014/main" id="{64C887D4-C922-43E0-9428-A1780AEDA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37225"/>
            <a:ext cx="3657600" cy="248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5"/>
          <p:cNvSpPr txBox="1">
            <a:spLocks noChangeArrowheads="1"/>
          </p:cNvSpPr>
          <p:nvPr/>
        </p:nvSpPr>
        <p:spPr bwMode="auto">
          <a:xfrm>
            <a:off x="815975" y="1917680"/>
            <a:ext cx="75660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is the largest potable reuse facility in the world.</a:t>
            </a:r>
          </a:p>
        </p:txBody>
      </p:sp>
    </p:spTree>
  </p:cSld>
  <p:clrMapOvr>
    <a:masterClrMapping/>
  </p:clrMapOvr>
  <p:transition spd="slow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5"/>
          <p:cNvSpPr txBox="1">
            <a:spLocks noChangeArrowheads="1"/>
          </p:cNvSpPr>
          <p:nvPr/>
        </p:nvSpPr>
        <p:spPr bwMode="auto">
          <a:xfrm>
            <a:off x="788987" y="762000"/>
            <a:ext cx="75660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the </a:t>
            </a:r>
            <a:r>
              <a:rPr lang="en-US" altLang="en-US" sz="4800" dirty="0" err="1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OCWD</a:t>
            </a:r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Groundwater Replenishment System?</a:t>
            </a:r>
          </a:p>
        </p:txBody>
      </p:sp>
      <p:pic>
        <p:nvPicPr>
          <p:cNvPr id="4098" name="Picture 2" descr="Image result for groundwater replenishment system">
            <a:extLst>
              <a:ext uri="{FF2B5EF4-FFF2-40B4-BE49-F238E27FC236}">
                <a16:creationId xmlns:a16="http://schemas.microsoft.com/office/drawing/2014/main" id="{4C7758B8-4071-42FD-86C6-C8A4F0B33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08988"/>
            <a:ext cx="4448175" cy="186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815975" y="1316771"/>
            <a:ext cx="756602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These major laws transformed environmental regulations in the </a:t>
            </a:r>
            <a:r>
              <a:rPr lang="en-US" altLang="en-US" sz="4400" dirty="0" err="1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1970s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.   </a:t>
            </a:r>
          </a:p>
        </p:txBody>
      </p:sp>
    </p:spTree>
  </p:cSld>
  <p:clrMapOvr>
    <a:masterClrMapping/>
  </p:clrMapOvr>
  <p:transition spd="slow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5"/>
          <p:cNvSpPr txBox="1">
            <a:spLocks noChangeArrowheads="1"/>
          </p:cNvSpPr>
          <p:nvPr/>
        </p:nvSpPr>
        <p:spPr bwMode="auto">
          <a:xfrm>
            <a:off x="838200" y="1914942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 Mythical North</a:t>
            </a:r>
          </a:p>
        </p:txBody>
      </p:sp>
    </p:spTree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5"/>
          <p:cNvSpPr txBox="1">
            <a:spLocks noChangeArrowheads="1"/>
          </p:cNvSpPr>
          <p:nvPr/>
        </p:nvSpPr>
        <p:spPr bwMode="auto">
          <a:xfrm>
            <a:off x="815975" y="1355438"/>
            <a:ext cx="75660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the decade of the Environmental Revolution – ESA, </a:t>
            </a:r>
            <a:r>
              <a:rPr lang="en-US" altLang="en-US" sz="4800" dirty="0" err="1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NEPA</a:t>
            </a:r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, CEQA, CWA? 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815975" y="1355438"/>
            <a:ext cx="75660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 date of Governor Brown's declaration of 25% mandatory water use. </a:t>
            </a:r>
          </a:p>
        </p:txBody>
      </p:sp>
    </p:spTree>
  </p:cSld>
  <p:clrMapOvr>
    <a:masterClrMapping/>
  </p:clrMapOvr>
  <p:transition spd="slow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5"/>
          <p:cNvSpPr txBox="1">
            <a:spLocks noChangeArrowheads="1"/>
          </p:cNvSpPr>
          <p:nvPr/>
        </p:nvSpPr>
        <p:spPr bwMode="auto">
          <a:xfrm>
            <a:off x="788987" y="762000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When is April 1, 2015?  </a:t>
            </a:r>
          </a:p>
        </p:txBody>
      </p:sp>
      <p:pic>
        <p:nvPicPr>
          <p:cNvPr id="5122" name="Picture 2" descr="Image result for april 1 drought brown">
            <a:extLst>
              <a:ext uri="{FF2B5EF4-FFF2-40B4-BE49-F238E27FC236}">
                <a16:creationId xmlns:a16="http://schemas.microsoft.com/office/drawing/2014/main" id="{8FCECF90-0720-4E68-B35E-104FB700A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19400"/>
            <a:ext cx="371475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5"/>
          <p:cNvSpPr txBox="1">
            <a:spLocks noChangeArrowheads="1"/>
          </p:cNvSpPr>
          <p:nvPr/>
        </p:nvSpPr>
        <p:spPr bwMode="auto">
          <a:xfrm>
            <a:off x="815975" y="1355437"/>
            <a:ext cx="75660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is the first permitted reservoir water augmentation facility in CA. </a:t>
            </a:r>
          </a:p>
        </p:txBody>
      </p:sp>
    </p:spTree>
  </p:cSld>
  <p:clrMapOvr>
    <a:masterClrMapping/>
  </p:clrMapOvr>
  <p:transition spd="slow"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5"/>
          <p:cNvSpPr txBox="1">
            <a:spLocks noChangeArrowheads="1"/>
          </p:cNvSpPr>
          <p:nvPr/>
        </p:nvSpPr>
        <p:spPr bwMode="auto">
          <a:xfrm>
            <a:off x="788987" y="1524000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Pure Water San Diego? 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5"/>
          <p:cNvSpPr txBox="1">
            <a:spLocks noChangeArrowheads="1"/>
          </p:cNvSpPr>
          <p:nvPr/>
        </p:nvSpPr>
        <p:spPr bwMode="auto">
          <a:xfrm>
            <a:off x="815975" y="1478548"/>
            <a:ext cx="756602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This is the estimated cost to comply with </a:t>
            </a:r>
            <a:r>
              <a:rPr lang="en-US" altLang="en-US" sz="4400" dirty="0" err="1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MS4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requirements in Los Angeles County.</a:t>
            </a:r>
          </a:p>
        </p:txBody>
      </p:sp>
    </p:spTree>
  </p:cSld>
  <p:clrMapOvr>
    <a:masterClrMapping/>
  </p:clrMapOvr>
  <p:transition spd="slow"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$</a:t>
            </a:r>
            <a:r>
              <a:rPr lang="en-US" altLang="en-US" sz="6000" dirty="0" err="1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22B</a:t>
            </a: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5"/>
          <p:cNvSpPr txBox="1">
            <a:spLocks noChangeArrowheads="1"/>
          </p:cNvSpPr>
          <p:nvPr/>
        </p:nvSpPr>
        <p:spPr bwMode="auto">
          <a:xfrm>
            <a:off x="815975" y="117901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Imported water TDS levels can get a surface reservoir on this list of impaired water bodies. </a:t>
            </a:r>
          </a:p>
        </p:txBody>
      </p:sp>
    </p:spTree>
  </p:cSld>
  <p:clrMapOvr>
    <a:masterClrMapping/>
  </p:clrMapOvr>
  <p:transition spd="slow"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the 303(d) list?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5"/>
          <p:cNvSpPr txBox="1">
            <a:spLocks noChangeArrowheads="1"/>
          </p:cNvSpPr>
          <p:nvPr/>
        </p:nvSpPr>
        <p:spPr bwMode="auto">
          <a:xfrm>
            <a:off x="815975" y="1548348"/>
            <a:ext cx="75660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controversial project aims to provide reliable imported water. </a:t>
            </a:r>
            <a:endParaRPr lang="en-US" altLang="en-US" sz="4800" u="sng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407111"/>
            <a:ext cx="756602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Solving the South’s Problems</a:t>
            </a:r>
          </a:p>
        </p:txBody>
      </p:sp>
    </p:spTree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5"/>
          <p:cNvSpPr txBox="1">
            <a:spLocks noChangeArrowheads="1"/>
          </p:cNvSpPr>
          <p:nvPr/>
        </p:nvSpPr>
        <p:spPr bwMode="auto">
          <a:xfrm>
            <a:off x="914400" y="1295400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</a:t>
            </a:r>
            <a:r>
              <a:rPr lang="en-US" altLang="en-US" sz="6000" dirty="0" err="1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WaterFix</a:t>
            </a: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</a:t>
            </a:r>
          </a:p>
        </p:txBody>
      </p:sp>
      <p:pic>
        <p:nvPicPr>
          <p:cNvPr id="6148" name="Picture 4" descr="Image result for waterfix">
            <a:extLst>
              <a:ext uri="{FF2B5EF4-FFF2-40B4-BE49-F238E27FC236}">
                <a16:creationId xmlns:a16="http://schemas.microsoft.com/office/drawing/2014/main" id="{5CC1BDB6-05DB-47E8-8866-3AF86703E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3602827"/>
            <a:ext cx="3733800" cy="154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5"/>
          <p:cNvSpPr txBox="1">
            <a:spLocks noChangeArrowheads="1"/>
          </p:cNvSpPr>
          <p:nvPr/>
        </p:nvSpPr>
        <p:spPr bwMode="auto">
          <a:xfrm>
            <a:off x="914400" y="609600"/>
            <a:ext cx="75660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independent state agency is one of the last approvals for </a:t>
            </a:r>
            <a:r>
              <a:rPr lang="en-US" altLang="en-US" sz="6000" dirty="0" err="1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WaterFix</a:t>
            </a: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.</a:t>
            </a:r>
          </a:p>
        </p:txBody>
      </p:sp>
    </p:spTree>
  </p:cSld>
  <p:clrMapOvr>
    <a:masterClrMapping/>
  </p:clrMapOvr>
  <p:transition spd="slow"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5"/>
          <p:cNvSpPr txBox="1">
            <a:spLocks noChangeArrowheads="1"/>
          </p:cNvSpPr>
          <p:nvPr/>
        </p:nvSpPr>
        <p:spPr bwMode="auto">
          <a:xfrm>
            <a:off x="788987" y="762000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the Delta Stewardship Council?</a:t>
            </a:r>
            <a:endParaRPr lang="en-US" altLang="en-US" sz="2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7170" name="Picture 2" descr="Image result for delta stewardship council">
            <a:extLst>
              <a:ext uri="{FF2B5EF4-FFF2-40B4-BE49-F238E27FC236}">
                <a16:creationId xmlns:a16="http://schemas.microsoft.com/office/drawing/2014/main" id="{4A012BFA-8D85-4639-B0F3-FCA233E8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6" y="3962400"/>
            <a:ext cx="442912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5"/>
          <p:cNvSpPr txBox="1">
            <a:spLocks noChangeArrowheads="1"/>
          </p:cNvSpPr>
          <p:nvPr/>
        </p:nvSpPr>
        <p:spPr bwMode="auto">
          <a:xfrm>
            <a:off x="815975" y="524443"/>
            <a:ext cx="75660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In 2016, MWD purchased this deliciously named delta island.</a:t>
            </a:r>
          </a:p>
        </p:txBody>
      </p:sp>
    </p:spTree>
  </p:cSld>
  <p:clrMapOvr>
    <a:masterClrMapping/>
  </p:clrMapOvr>
  <p:transition spd="slow"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5"/>
          <p:cNvSpPr txBox="1">
            <a:spLocks noChangeArrowheads="1"/>
          </p:cNvSpPr>
          <p:nvPr/>
        </p:nvSpPr>
        <p:spPr bwMode="auto">
          <a:xfrm>
            <a:off x="838200" y="824019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Bacon Island?</a:t>
            </a:r>
          </a:p>
        </p:txBody>
      </p:sp>
      <p:pic>
        <p:nvPicPr>
          <p:cNvPr id="8194" name="Picture 2" descr="Image result for bacon island delta">
            <a:extLst>
              <a:ext uri="{FF2B5EF4-FFF2-40B4-BE49-F238E27FC236}">
                <a16:creationId xmlns:a16="http://schemas.microsoft.com/office/drawing/2014/main" id="{79DC29F2-FA38-4D6E-A149-2C2118A3A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2699577"/>
            <a:ext cx="340995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5"/>
          <p:cNvSpPr txBox="1">
            <a:spLocks noChangeArrowheads="1"/>
          </p:cNvSpPr>
          <p:nvPr/>
        </p:nvSpPr>
        <p:spPr bwMode="auto">
          <a:xfrm>
            <a:off x="815975" y="755274"/>
            <a:ext cx="7566025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judge ruled on the decision to cut water deliveries by 33% due to the Delta Smelt. </a:t>
            </a:r>
          </a:p>
        </p:txBody>
      </p:sp>
    </p:spTree>
  </p:cSld>
  <p:clrMapOvr>
    <a:masterClrMapping/>
  </p:clrMapOvr>
  <p:transition spd="slow"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5"/>
          <p:cNvSpPr txBox="1">
            <a:spLocks noChangeArrowheads="1"/>
          </p:cNvSpPr>
          <p:nvPr/>
        </p:nvSpPr>
        <p:spPr bwMode="auto">
          <a:xfrm>
            <a:off x="838200" y="1299865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Who is Judge Oliver Wanger?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5"/>
          <p:cNvSpPr txBox="1">
            <a:spLocks noChangeArrowheads="1"/>
          </p:cNvSpPr>
          <p:nvPr/>
        </p:nvSpPr>
        <p:spPr bwMode="auto">
          <a:xfrm>
            <a:off x="815975" y="1363683"/>
            <a:ext cx="75660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63% of California voted no on a 1982 Ballot measure for this water facility. </a:t>
            </a:r>
          </a:p>
        </p:txBody>
      </p:sp>
    </p:spTree>
  </p:cSld>
  <p:clrMapOvr>
    <a:masterClrMapping/>
  </p:clrMapOvr>
  <p:transition spd="slow"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5"/>
          <p:cNvSpPr txBox="1">
            <a:spLocks noChangeArrowheads="1"/>
          </p:cNvSpPr>
          <p:nvPr/>
        </p:nvSpPr>
        <p:spPr bwMode="auto">
          <a:xfrm>
            <a:off x="457200" y="838200"/>
            <a:ext cx="426719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the Peripheral Canal?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E00F6-59CE-4FDA-8B64-24D14829F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914400"/>
            <a:ext cx="3902006" cy="426125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He was the self-taught civil engineer that was responsible for the first two imported water aqueducts of the 20th century.</a:t>
            </a:r>
          </a:p>
        </p:txBody>
      </p:sp>
    </p:spTree>
  </p:cSld>
  <p:clrMapOvr>
    <a:masterClrMapping/>
  </p:clrMapOvr>
  <p:transition spd="slow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407111"/>
            <a:ext cx="756602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Whose regulation is it anyway?</a:t>
            </a:r>
          </a:p>
        </p:txBody>
      </p:sp>
    </p:spTree>
  </p:cSld>
  <p:clrMapOvr>
    <a:masterClrMapping/>
  </p:clrMapOvr>
  <p:transition spd="slow">
    <p:push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5"/>
          <p:cNvSpPr txBox="1">
            <a:spLocks noChangeArrowheads="1"/>
          </p:cNvSpPr>
          <p:nvPr/>
        </p:nvSpPr>
        <p:spPr bwMode="auto">
          <a:xfrm>
            <a:off x="838200" y="838200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Who was William Mulholland? </a:t>
            </a:r>
          </a:p>
        </p:txBody>
      </p:sp>
      <p:pic>
        <p:nvPicPr>
          <p:cNvPr id="10242" name="Picture 2" descr="Image result for william mulholland">
            <a:extLst>
              <a:ext uri="{FF2B5EF4-FFF2-40B4-BE49-F238E27FC236}">
                <a16:creationId xmlns:a16="http://schemas.microsoft.com/office/drawing/2014/main" id="{FC16A2BC-E7DF-40BF-A057-A855481F5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2895600"/>
            <a:ext cx="37719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5"/>
          <p:cNvSpPr txBox="1">
            <a:spLocks noChangeArrowheads="1"/>
          </p:cNvSpPr>
          <p:nvPr/>
        </p:nvSpPr>
        <p:spPr bwMode="auto">
          <a:xfrm>
            <a:off x="815975" y="616774"/>
            <a:ext cx="75660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 famous quote “Whiskey is for drinking, water is for fighting over.” is attributed to this American writer.</a:t>
            </a:r>
          </a:p>
        </p:txBody>
      </p:sp>
    </p:spTree>
  </p:cSld>
  <p:clrMapOvr>
    <a:masterClrMapping/>
  </p:clrMapOvr>
  <p:transition spd="slow"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5"/>
          <p:cNvSpPr txBox="1">
            <a:spLocks noChangeArrowheads="1"/>
          </p:cNvSpPr>
          <p:nvPr/>
        </p:nvSpPr>
        <p:spPr bwMode="auto">
          <a:xfrm>
            <a:off x="838200" y="838200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Who is Mark Twain?</a:t>
            </a:r>
          </a:p>
        </p:txBody>
      </p:sp>
      <p:pic>
        <p:nvPicPr>
          <p:cNvPr id="11266" name="Picture 2" descr="Image result for mark twain">
            <a:extLst>
              <a:ext uri="{FF2B5EF4-FFF2-40B4-BE49-F238E27FC236}">
                <a16:creationId xmlns:a16="http://schemas.microsoft.com/office/drawing/2014/main" id="{9970824E-D07F-43C4-B744-BFE923CD0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07752"/>
            <a:ext cx="4876800" cy="234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5"/>
          <p:cNvSpPr txBox="1">
            <a:spLocks noChangeArrowheads="1"/>
          </p:cNvSpPr>
          <p:nvPr/>
        </p:nvSpPr>
        <p:spPr bwMode="auto">
          <a:xfrm>
            <a:off x="762000" y="1456729"/>
            <a:ext cx="777239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Greek mathematician developed a method to determine the volume of an irregular object by using water. </a:t>
            </a:r>
          </a:p>
        </p:txBody>
      </p:sp>
    </p:spTree>
  </p:cSld>
  <p:clrMapOvr>
    <a:masterClrMapping/>
  </p:clrMapOvr>
  <p:transition spd="slow">
    <p:zo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ADC5E1C6-4F9F-4EA8-B83B-6FCCE4208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838200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Who is Archimedes?</a:t>
            </a:r>
          </a:p>
        </p:txBody>
      </p:sp>
      <p:pic>
        <p:nvPicPr>
          <p:cNvPr id="12290" name="Picture 2" descr="Image result for archimedes">
            <a:extLst>
              <a:ext uri="{FF2B5EF4-FFF2-40B4-BE49-F238E27FC236}">
                <a16:creationId xmlns:a16="http://schemas.microsoft.com/office/drawing/2014/main" id="{6311492A-E28D-40BC-AE9F-A1B889A51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2" y="2802592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5"/>
          <p:cNvSpPr txBox="1">
            <a:spLocks noChangeArrowheads="1"/>
          </p:cNvSpPr>
          <p:nvPr/>
        </p:nvSpPr>
        <p:spPr bwMode="auto">
          <a:xfrm>
            <a:off x="815975" y="1684615"/>
            <a:ext cx="75660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This environmentalist was the author of Cadillac Desert. </a:t>
            </a:r>
          </a:p>
        </p:txBody>
      </p:sp>
    </p:spTree>
  </p:cSld>
  <p:clrMapOvr>
    <a:masterClrMapping/>
  </p:clrMapOvr>
  <p:transition spd="slow"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5"/>
          <p:cNvSpPr txBox="1">
            <a:spLocks noChangeArrowheads="1"/>
          </p:cNvSpPr>
          <p:nvPr/>
        </p:nvSpPr>
        <p:spPr bwMode="auto">
          <a:xfrm>
            <a:off x="788987" y="838200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Who is Mark Reisner? </a:t>
            </a:r>
          </a:p>
        </p:txBody>
      </p:sp>
      <p:pic>
        <p:nvPicPr>
          <p:cNvPr id="13314" name="Picture 2" descr="Image result for cadillac desert">
            <a:extLst>
              <a:ext uri="{FF2B5EF4-FFF2-40B4-BE49-F238E27FC236}">
                <a16:creationId xmlns:a16="http://schemas.microsoft.com/office/drawing/2014/main" id="{18D39BD7-A156-42AD-949E-12C8D77AD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9" y="280721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5"/>
          <p:cNvSpPr txBox="1">
            <a:spLocks noChangeArrowheads="1"/>
          </p:cNvSpPr>
          <p:nvPr/>
        </p:nvSpPr>
        <p:spPr bwMode="auto">
          <a:xfrm>
            <a:off x="838200" y="838200"/>
            <a:ext cx="756602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This General Manager was first to spend millions on “cash for grass” and said “we can’t conserve our way out of a massive drought on the Colorado River”. </a:t>
            </a:r>
          </a:p>
        </p:txBody>
      </p:sp>
    </p:spTree>
  </p:cSld>
  <p:clrMapOvr>
    <a:masterClrMapping/>
  </p:clrMapOvr>
  <p:transition spd="slow"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5"/>
          <p:cNvSpPr txBox="1">
            <a:spLocks noChangeArrowheads="1"/>
          </p:cNvSpPr>
          <p:nvPr/>
        </p:nvSpPr>
        <p:spPr bwMode="auto">
          <a:xfrm>
            <a:off x="788987" y="914400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Who is Pat </a:t>
            </a:r>
            <a:r>
              <a:rPr lang="en-US" altLang="en-US" sz="6000" dirty="0" err="1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Mulroy</a:t>
            </a: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</a:t>
            </a:r>
          </a:p>
        </p:txBody>
      </p:sp>
      <p:pic>
        <p:nvPicPr>
          <p:cNvPr id="14338" name="Picture 2" descr="Image result for Pat Mulroy?">
            <a:extLst>
              <a:ext uri="{FF2B5EF4-FFF2-40B4-BE49-F238E27FC236}">
                <a16:creationId xmlns:a16="http://schemas.microsoft.com/office/drawing/2014/main" id="{DAD6F250-8218-4327-B709-C5F32AD72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106" y="2971800"/>
            <a:ext cx="3633788" cy="241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914942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Peripheral Vision</a:t>
            </a:r>
          </a:p>
        </p:txBody>
      </p:sp>
    </p:spTree>
  </p:cSld>
  <p:clrMapOvr>
    <a:masterClrMapping/>
  </p:clrMapOvr>
  <p:transition spd="slow">
    <p:push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5"/>
          <p:cNvSpPr txBox="1">
            <a:spLocks noChangeArrowheads="1"/>
          </p:cNvSpPr>
          <p:nvPr/>
        </p:nvSpPr>
        <p:spPr bwMode="auto">
          <a:xfrm>
            <a:off x="815975" y="2008525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accounts for ¼ of the water use in your home?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1" name="Rectangle 10"/>
          <p:cNvSpPr/>
          <p:nvPr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4" name="Rectangle 13"/>
          <p:cNvSpPr/>
          <p:nvPr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5" name="Rectangle 14"/>
          <p:cNvSpPr/>
          <p:nvPr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6" name="Rectangle 15"/>
          <p:cNvSpPr/>
          <p:nvPr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7" name="Rectangle 16"/>
          <p:cNvSpPr/>
          <p:nvPr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8" name="Rectangle 17"/>
          <p:cNvSpPr/>
          <p:nvPr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9" name="Rectangle 18"/>
          <p:cNvSpPr/>
          <p:nvPr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20" name="Rectangle 19"/>
          <p:cNvSpPr/>
          <p:nvPr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21" name="TextBox 20"/>
          <p:cNvSpPr txBox="1"/>
          <p:nvPr/>
        </p:nvSpPr>
        <p:spPr bwMode="auto">
          <a:xfrm>
            <a:off x="4114800" y="5558288"/>
            <a:ext cx="9144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Start Timer</a:t>
            </a:r>
          </a:p>
        </p:txBody>
      </p:sp>
      <p:sp>
        <p:nvSpPr>
          <p:cNvPr id="22" name="TextBox 21">
            <a:hlinkClick r:id="" action="ppaction://hlinkshowjump?jump=nextslide"/>
          </p:cNvPr>
          <p:cNvSpPr txBox="1"/>
          <p:nvPr/>
        </p:nvSpPr>
        <p:spPr bwMode="auto">
          <a:xfrm>
            <a:off x="8099424" y="5446064"/>
            <a:ext cx="81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GO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(question)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0 Second Timer With Jeopardy Thinking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5"/>
          <p:cNvSpPr txBox="1">
            <a:spLocks noChangeArrowheads="1"/>
          </p:cNvSpPr>
          <p:nvPr/>
        </p:nvSpPr>
        <p:spPr bwMode="auto">
          <a:xfrm>
            <a:off x="762000" y="1376064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Toilet</a:t>
            </a:r>
          </a:p>
        </p:txBody>
      </p:sp>
      <p:pic>
        <p:nvPicPr>
          <p:cNvPr id="1026" name="Picture 2" descr="American Standard Colony White  Round Standard Height 2-Piece Toilet 12-in Rough-In Size">
            <a:extLst>
              <a:ext uri="{FF2B5EF4-FFF2-40B4-BE49-F238E27FC236}">
                <a16:creationId xmlns:a16="http://schemas.microsoft.com/office/drawing/2014/main" id="{DC5D77CB-663F-49A8-B174-BB7E49C3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539663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2422773"/>
            <a:ext cx="75660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Water Warriors</a:t>
            </a: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2"/>
          <p:cNvSpPr txBox="1">
            <a:spLocks noChangeArrowheads="1"/>
          </p:cNvSpPr>
          <p:nvPr/>
        </p:nvSpPr>
        <p:spPr bwMode="auto">
          <a:xfrm>
            <a:off x="762000" y="1609725"/>
            <a:ext cx="12033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4" action="ppaction://hlinksldjump"/>
              </a:rPr>
              <a:t>$200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68" name="Text Box 53"/>
          <p:cNvSpPr txBox="1">
            <a:spLocks noChangeArrowheads="1"/>
          </p:cNvSpPr>
          <p:nvPr/>
        </p:nvSpPr>
        <p:spPr bwMode="auto">
          <a:xfrm>
            <a:off x="3316288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5" action="ppaction://hlinksldjump"/>
              </a:rPr>
              <a:t>$200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69" name="Text Box 58"/>
          <p:cNvSpPr txBox="1">
            <a:spLocks noChangeArrowheads="1"/>
          </p:cNvSpPr>
          <p:nvPr/>
        </p:nvSpPr>
        <p:spPr bwMode="auto">
          <a:xfrm>
            <a:off x="4648200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6" action="ppaction://hlinksldjump"/>
              </a:rPr>
              <a:t>$200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0" name="Text Box 63"/>
          <p:cNvSpPr txBox="1">
            <a:spLocks noChangeArrowheads="1"/>
          </p:cNvSpPr>
          <p:nvPr/>
        </p:nvSpPr>
        <p:spPr bwMode="auto">
          <a:xfrm>
            <a:off x="5943600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7" action="ppaction://hlinksldjump"/>
              </a:rPr>
              <a:t>$200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2" name="Text Box 43"/>
          <p:cNvSpPr txBox="1">
            <a:spLocks noChangeArrowheads="1"/>
          </p:cNvSpPr>
          <p:nvPr/>
        </p:nvSpPr>
        <p:spPr bwMode="auto">
          <a:xfrm>
            <a:off x="762000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8" action="ppaction://hlinksldjump"/>
              </a:rPr>
              <a:t>$400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3" name="Text Box 49"/>
          <p:cNvSpPr txBox="1">
            <a:spLocks noChangeArrowheads="1"/>
          </p:cNvSpPr>
          <p:nvPr/>
        </p:nvSpPr>
        <p:spPr bwMode="auto">
          <a:xfrm>
            <a:off x="2035175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9" action="ppaction://hlinksldjump"/>
              </a:rPr>
              <a:t>$400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4" name="Text Box 54"/>
          <p:cNvSpPr txBox="1">
            <a:spLocks noChangeArrowheads="1"/>
          </p:cNvSpPr>
          <p:nvPr/>
        </p:nvSpPr>
        <p:spPr bwMode="auto">
          <a:xfrm>
            <a:off x="3317875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0" action="ppaction://hlinksldjump"/>
              </a:rPr>
              <a:t>$400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5" name="Text Box 59"/>
          <p:cNvSpPr txBox="1">
            <a:spLocks noChangeArrowheads="1"/>
          </p:cNvSpPr>
          <p:nvPr/>
        </p:nvSpPr>
        <p:spPr bwMode="auto">
          <a:xfrm>
            <a:off x="4648200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1" action="ppaction://hlinksldjump"/>
              </a:rPr>
              <a:t>$400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6" name="Text Box 64"/>
          <p:cNvSpPr txBox="1">
            <a:spLocks noChangeArrowheads="1"/>
          </p:cNvSpPr>
          <p:nvPr/>
        </p:nvSpPr>
        <p:spPr bwMode="auto">
          <a:xfrm>
            <a:off x="5943600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2" action="ppaction://hlinksldjump"/>
              </a:rPr>
              <a:t>$400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8" name="Text Box 44"/>
          <p:cNvSpPr txBox="1">
            <a:spLocks noChangeArrowheads="1"/>
          </p:cNvSpPr>
          <p:nvPr/>
        </p:nvSpPr>
        <p:spPr bwMode="auto">
          <a:xfrm>
            <a:off x="762000" y="321627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3" action="ppaction://hlinksldjump"/>
              </a:rPr>
              <a:t>$600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9" name="Text Box 50"/>
          <p:cNvSpPr txBox="1">
            <a:spLocks noChangeArrowheads="1"/>
          </p:cNvSpPr>
          <p:nvPr/>
        </p:nvSpPr>
        <p:spPr bwMode="auto">
          <a:xfrm>
            <a:off x="2035175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4" action="ppaction://hlinksldjump"/>
              </a:rPr>
              <a:t>$600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0" name="Text Box 55"/>
          <p:cNvSpPr txBox="1">
            <a:spLocks noChangeArrowheads="1"/>
          </p:cNvSpPr>
          <p:nvPr/>
        </p:nvSpPr>
        <p:spPr bwMode="auto">
          <a:xfrm>
            <a:off x="3317875" y="32004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5" action="ppaction://hlinksldjump"/>
              </a:rPr>
              <a:t>$600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1" name="Text Box 60"/>
          <p:cNvSpPr txBox="1">
            <a:spLocks noChangeArrowheads="1"/>
          </p:cNvSpPr>
          <p:nvPr/>
        </p:nvSpPr>
        <p:spPr bwMode="auto">
          <a:xfrm>
            <a:off x="4648200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6" action="ppaction://hlinksldjump"/>
              </a:rPr>
              <a:t>$600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2" name="Text Box 65"/>
          <p:cNvSpPr txBox="1">
            <a:spLocks noChangeArrowheads="1"/>
          </p:cNvSpPr>
          <p:nvPr/>
        </p:nvSpPr>
        <p:spPr bwMode="auto">
          <a:xfrm>
            <a:off x="5943600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7" action="ppaction://hlinksldjump"/>
              </a:rPr>
              <a:t>$600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4" name="Text Box 45"/>
          <p:cNvSpPr txBox="1">
            <a:spLocks noChangeArrowheads="1"/>
          </p:cNvSpPr>
          <p:nvPr/>
        </p:nvSpPr>
        <p:spPr bwMode="auto">
          <a:xfrm>
            <a:off x="762000" y="40100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8" action="ppaction://hlinksldjump"/>
              </a:rPr>
              <a:t>$800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5" name="Text Box 51"/>
          <p:cNvSpPr txBox="1">
            <a:spLocks noChangeArrowheads="1"/>
          </p:cNvSpPr>
          <p:nvPr/>
        </p:nvSpPr>
        <p:spPr bwMode="auto">
          <a:xfrm>
            <a:off x="2035175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9" action="ppaction://hlinksldjump"/>
              </a:rPr>
              <a:t>$800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6" name="Text Box 56"/>
          <p:cNvSpPr txBox="1">
            <a:spLocks noChangeArrowheads="1"/>
          </p:cNvSpPr>
          <p:nvPr/>
        </p:nvSpPr>
        <p:spPr bwMode="auto">
          <a:xfrm>
            <a:off x="3317875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0" action="ppaction://hlinksldjump"/>
              </a:rPr>
              <a:t>$800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7" name="Text Box 61"/>
          <p:cNvSpPr txBox="1">
            <a:spLocks noChangeArrowheads="1"/>
          </p:cNvSpPr>
          <p:nvPr/>
        </p:nvSpPr>
        <p:spPr bwMode="auto">
          <a:xfrm>
            <a:off x="4648200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1" action="ppaction://hlinksldjump"/>
              </a:rPr>
              <a:t>$800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8" name="Text Box 66"/>
          <p:cNvSpPr txBox="1">
            <a:spLocks noChangeArrowheads="1"/>
          </p:cNvSpPr>
          <p:nvPr/>
        </p:nvSpPr>
        <p:spPr bwMode="auto">
          <a:xfrm>
            <a:off x="5943600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2" action="ppaction://hlinksldjump"/>
              </a:rPr>
              <a:t>$800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0" name="Text Box 46"/>
          <p:cNvSpPr txBox="1">
            <a:spLocks noChangeArrowheads="1"/>
          </p:cNvSpPr>
          <p:nvPr/>
        </p:nvSpPr>
        <p:spPr bwMode="auto">
          <a:xfrm>
            <a:off x="762000" y="480377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3" action="ppaction://hlinksldjump"/>
              </a:rPr>
              <a:t>$1000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1" name="Text Box 52"/>
          <p:cNvSpPr txBox="1">
            <a:spLocks noChangeArrowheads="1"/>
          </p:cNvSpPr>
          <p:nvPr/>
        </p:nvSpPr>
        <p:spPr bwMode="auto">
          <a:xfrm>
            <a:off x="2035175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4" action="ppaction://hlinksldjump"/>
              </a:rPr>
              <a:t>$1000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2" name="Text Box 57"/>
          <p:cNvSpPr txBox="1">
            <a:spLocks noChangeArrowheads="1"/>
          </p:cNvSpPr>
          <p:nvPr/>
        </p:nvSpPr>
        <p:spPr bwMode="auto">
          <a:xfrm>
            <a:off x="3317875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5" action="ppaction://hlinksldjump"/>
              </a:rPr>
              <a:t>$1000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3" name="Text Box 62"/>
          <p:cNvSpPr txBox="1">
            <a:spLocks noChangeArrowheads="1"/>
          </p:cNvSpPr>
          <p:nvPr/>
        </p:nvSpPr>
        <p:spPr bwMode="auto">
          <a:xfrm>
            <a:off x="4648200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6" action="ppaction://hlinksldjump"/>
              </a:rPr>
              <a:t>$1000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4" name="Text Box 67"/>
          <p:cNvSpPr txBox="1">
            <a:spLocks noChangeArrowheads="1"/>
          </p:cNvSpPr>
          <p:nvPr/>
        </p:nvSpPr>
        <p:spPr bwMode="auto">
          <a:xfrm>
            <a:off x="5943600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7" action="ppaction://hlinksldjump"/>
              </a:rPr>
              <a:t>$1000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125" y="725488"/>
            <a:ext cx="1166813" cy="646331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12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 Mythical North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95500" y="725379"/>
            <a:ext cx="1165225" cy="646331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12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Solving the South’s Problems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375025" y="748462"/>
            <a:ext cx="1166813" cy="600164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11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Those regulation is it anyway?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654550" y="833101"/>
            <a:ext cx="1166813" cy="430887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11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Peripheral Vision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995988" y="817712"/>
            <a:ext cx="1166812" cy="461665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12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Water Warriors</a:t>
            </a:r>
          </a:p>
        </p:txBody>
      </p:sp>
      <p:sp>
        <p:nvSpPr>
          <p:cNvPr id="11302" name="TextBox 1"/>
          <p:cNvSpPr txBox="1">
            <a:spLocks noChangeArrowheads="1"/>
          </p:cNvSpPr>
          <p:nvPr/>
        </p:nvSpPr>
        <p:spPr bwMode="auto">
          <a:xfrm>
            <a:off x="7081838" y="5486400"/>
            <a:ext cx="1452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 b="1" dirty="0">
                <a:solidFill>
                  <a:schemeClr val="bg1"/>
                </a:solidFill>
                <a:latin typeface="Arial Narrow" pitchFamily="34" charset="0"/>
                <a:cs typeface="Arial" charset="0"/>
                <a:hlinkClick r:id="rId28" action="ppaction://hlinksldjump"/>
              </a:rPr>
              <a:t>FINAL JEOPARDY</a:t>
            </a:r>
            <a:endParaRPr lang="en-US" altLang="en-US" sz="1400" b="1" dirty="0">
              <a:solidFill>
                <a:schemeClr val="bg1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2035175" y="16002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9" action="ppaction://hlinksldjump"/>
              </a:rPr>
              <a:t>$200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CFE60C-0230-4D24-9EAE-E90AEBDB5DA9}"/>
              </a:ext>
            </a:extLst>
          </p:cNvPr>
          <p:cNvSpPr/>
          <p:nvPr/>
        </p:nvSpPr>
        <p:spPr bwMode="auto">
          <a:xfrm>
            <a:off x="7239000" y="609600"/>
            <a:ext cx="1447800" cy="487680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zoom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838200" y="600671"/>
            <a:ext cx="75660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Northern California conserved this percentage of water in 2018.</a:t>
            </a:r>
          </a:p>
        </p:txBody>
      </p:sp>
    </p:spTree>
  </p:cSld>
  <p:clrMapOvr>
    <a:masterClrMapping/>
  </p:clrMapOvr>
  <p:transition spd="slow">
    <p:zo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Default Design">
  <a:themeElements>
    <a:clrScheme name="Jeopardy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DB01"/>
      </a:hlink>
      <a:folHlink>
        <a:srgbClr val="3366FF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anchor="ctr" anchorCtr="0">
        <a:spAutoFit/>
      </a:bodyPr>
      <a:lstStyle>
        <a:defPPr algn="ctr">
          <a:spcBef>
            <a:spcPct val="0"/>
          </a:spcBef>
          <a:buFontTx/>
          <a:buNone/>
          <a:defRPr sz="6000" dirty="0">
            <a:solidFill>
              <a:schemeClr val="bg1"/>
            </a:solidFill>
            <a:latin typeface="Arial Black" pitchFamily="34" charset="0"/>
            <a:cs typeface="Arial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1676</TotalTime>
  <Words>771</Words>
  <Application>Microsoft Office PowerPoint</Application>
  <PresentationFormat>On-screen Show (4:3)</PresentationFormat>
  <Paragraphs>159</Paragraphs>
  <Slides>61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Arial</vt:lpstr>
      <vt:lpstr>Arial Black</vt:lpstr>
      <vt:lpstr>Arial Narrow</vt:lpstr>
      <vt:lpstr>Calibri</vt:lpstr>
      <vt:lpstr>Impact</vt:lpstr>
      <vt:lpstr>Tahoma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Youthdownloads.com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 Powerpoint Template</dc:title>
  <dc:subject>Jeopardy Powerpoint Game</dc:subject>
  <dc:creator>Reid Powell</dc:creator>
  <cp:keywords>Jeopardy</cp:keywords>
  <cp:lastModifiedBy>Heise, Amanda/LAC</cp:lastModifiedBy>
  <cp:revision>146</cp:revision>
  <dcterms:created xsi:type="dcterms:W3CDTF">1999-10-07T17:16:48Z</dcterms:created>
  <dcterms:modified xsi:type="dcterms:W3CDTF">2019-02-26T01:28:03Z</dcterms:modified>
  <cp:category>Game Shows</cp:category>
</cp:coreProperties>
</file>