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8" r:id="rId2"/>
    <p:sldId id="314" r:id="rId3"/>
    <p:sldId id="302" r:id="rId4"/>
    <p:sldId id="306" r:id="rId5"/>
    <p:sldId id="315" r:id="rId6"/>
    <p:sldId id="316" r:id="rId7"/>
    <p:sldId id="289" r:id="rId8"/>
    <p:sldId id="308" r:id="rId9"/>
    <p:sldId id="283" r:id="rId10"/>
    <p:sldId id="292" r:id="rId11"/>
    <p:sldId id="293" r:id="rId12"/>
    <p:sldId id="294" r:id="rId13"/>
    <p:sldId id="282" r:id="rId14"/>
    <p:sldId id="277" r:id="rId15"/>
  </p:sldIdLst>
  <p:sldSz cx="9144000" cy="6858000" type="screen4x3"/>
  <p:notesSz cx="7099300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1B"/>
    <a:srgbClr val="2D6CC0"/>
    <a:srgbClr val="0033CC"/>
    <a:srgbClr val="F1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3483" autoAdjust="0"/>
  </p:normalViewPr>
  <p:slideViewPr>
    <p:cSldViewPr>
      <p:cViewPr varScale="1">
        <p:scale>
          <a:sx n="62" d="100"/>
          <a:sy n="62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049966701923453"/>
          <c:y val="3.8247566063977743E-2"/>
          <c:w val="0.80499314451365223"/>
          <c:h val="0.89130162189392526"/>
        </c:manualLayout>
      </c:layout>
      <c:areaChart>
        <c:grouping val="stacked"/>
        <c:varyColors val="0"/>
        <c:ser>
          <c:idx val="3"/>
          <c:order val="0"/>
          <c:tx>
            <c:strRef>
              <c:f>'Data table'!$E$5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776972"/>
            </a:solidFill>
          </c:spPr>
          <c:cat>
            <c:numRef>
              <c:f>'Data table'!$A$6:$A$51</c:f>
              <c:numCache>
                <c:formatCode>General</c:formatCode>
                <c:ptCount val="46"/>
                <c:pt idx="0">
                  <c:v>1970</c:v>
                </c:pt>
                <c:pt idx="7">
                  <c:v>1977</c:v>
                </c:pt>
                <c:pt idx="17">
                  <c:v>1987</c:v>
                </c:pt>
                <c:pt idx="31">
                  <c:v>2001</c:v>
                </c:pt>
                <c:pt idx="39">
                  <c:v>2009</c:v>
                </c:pt>
                <c:pt idx="45">
                  <c:v>2015</c:v>
                </c:pt>
              </c:numCache>
            </c:numRef>
          </c:cat>
          <c:val>
            <c:numRef>
              <c:f>'Data table'!$E$6:$E$51</c:f>
              <c:numCache>
                <c:formatCode>#,##0</c:formatCode>
                <c:ptCount val="46"/>
                <c:pt idx="0">
                  <c:v>5080</c:v>
                </c:pt>
                <c:pt idx="1">
                  <c:v>5410</c:v>
                </c:pt>
                <c:pt idx="2">
                  <c:v>5740</c:v>
                </c:pt>
                <c:pt idx="3">
                  <c:v>6070</c:v>
                </c:pt>
                <c:pt idx="4">
                  <c:v>6400</c:v>
                </c:pt>
                <c:pt idx="5">
                  <c:v>6730</c:v>
                </c:pt>
                <c:pt idx="6">
                  <c:v>7060</c:v>
                </c:pt>
                <c:pt idx="7">
                  <c:v>7390</c:v>
                </c:pt>
                <c:pt idx="8">
                  <c:v>8536.1</c:v>
                </c:pt>
                <c:pt idx="9">
                  <c:v>9682.2000000000007</c:v>
                </c:pt>
                <c:pt idx="10">
                  <c:v>10828.300000000001</c:v>
                </c:pt>
                <c:pt idx="11">
                  <c:v>11974.400000000001</c:v>
                </c:pt>
                <c:pt idx="12">
                  <c:v>13120.500000000002</c:v>
                </c:pt>
                <c:pt idx="13">
                  <c:v>14266.600000000002</c:v>
                </c:pt>
                <c:pt idx="14">
                  <c:v>15412.700000000003</c:v>
                </c:pt>
                <c:pt idx="15">
                  <c:v>16558.800000000003</c:v>
                </c:pt>
                <c:pt idx="16">
                  <c:v>17704.900000000001</c:v>
                </c:pt>
                <c:pt idx="17">
                  <c:v>18851</c:v>
                </c:pt>
                <c:pt idx="18">
                  <c:v>22566.642857142859</c:v>
                </c:pt>
                <c:pt idx="19">
                  <c:v>26282.285714285717</c:v>
                </c:pt>
                <c:pt idx="20">
                  <c:v>29997.928571428576</c:v>
                </c:pt>
                <c:pt idx="21">
                  <c:v>33713.571428571435</c:v>
                </c:pt>
                <c:pt idx="22">
                  <c:v>37429.21428571429</c:v>
                </c:pt>
                <c:pt idx="23">
                  <c:v>41144.857142857145</c:v>
                </c:pt>
                <c:pt idx="24">
                  <c:v>44860.5</c:v>
                </c:pt>
                <c:pt idx="25">
                  <c:v>48576.142857142855</c:v>
                </c:pt>
                <c:pt idx="26">
                  <c:v>52291.78571428571</c:v>
                </c:pt>
                <c:pt idx="27">
                  <c:v>56007.428571428565</c:v>
                </c:pt>
                <c:pt idx="28">
                  <c:v>59723.07142857142</c:v>
                </c:pt>
                <c:pt idx="29">
                  <c:v>63438.714285714275</c:v>
                </c:pt>
                <c:pt idx="30">
                  <c:v>67154.35714285713</c:v>
                </c:pt>
                <c:pt idx="31">
                  <c:v>70870</c:v>
                </c:pt>
                <c:pt idx="32">
                  <c:v>72784.75</c:v>
                </c:pt>
                <c:pt idx="33">
                  <c:v>74699.5</c:v>
                </c:pt>
                <c:pt idx="34">
                  <c:v>76614.25</c:v>
                </c:pt>
                <c:pt idx="35">
                  <c:v>78529</c:v>
                </c:pt>
                <c:pt idx="36">
                  <c:v>80443.75</c:v>
                </c:pt>
                <c:pt idx="37">
                  <c:v>82358.5</c:v>
                </c:pt>
                <c:pt idx="38">
                  <c:v>84273.25</c:v>
                </c:pt>
                <c:pt idx="39">
                  <c:v>86188</c:v>
                </c:pt>
                <c:pt idx="40">
                  <c:v>83791.833333333328</c:v>
                </c:pt>
                <c:pt idx="41">
                  <c:v>81395.666666666657</c:v>
                </c:pt>
                <c:pt idx="42">
                  <c:v>78999.499999999985</c:v>
                </c:pt>
                <c:pt idx="43">
                  <c:v>76603.333333333314</c:v>
                </c:pt>
                <c:pt idx="44">
                  <c:v>74207.166666666642</c:v>
                </c:pt>
                <c:pt idx="45">
                  <c:v>71811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5A-4439-9784-2B4D755B5DCF}"/>
            </c:ext>
          </c:extLst>
        </c:ser>
        <c:ser>
          <c:idx val="2"/>
          <c:order val="1"/>
          <c:tx>
            <c:strRef>
              <c:f>'Data table'!$D$5</c:f>
              <c:strCache>
                <c:ptCount val="1"/>
                <c:pt idx="0">
                  <c:v>Indirect Potable Reuse</c:v>
                </c:pt>
              </c:strCache>
            </c:strRef>
          </c:tx>
          <c:spPr>
            <a:solidFill>
              <a:srgbClr val="0D828A"/>
            </a:solidFill>
          </c:spPr>
          <c:cat>
            <c:numRef>
              <c:f>'Data table'!$A$6:$A$51</c:f>
              <c:numCache>
                <c:formatCode>General</c:formatCode>
                <c:ptCount val="46"/>
                <c:pt idx="0">
                  <c:v>1970</c:v>
                </c:pt>
                <c:pt idx="7">
                  <c:v>1977</c:v>
                </c:pt>
                <c:pt idx="17">
                  <c:v>1987</c:v>
                </c:pt>
                <c:pt idx="31">
                  <c:v>2001</c:v>
                </c:pt>
                <c:pt idx="39">
                  <c:v>2009</c:v>
                </c:pt>
                <c:pt idx="45">
                  <c:v>2015</c:v>
                </c:pt>
              </c:numCache>
            </c:numRef>
          </c:cat>
          <c:val>
            <c:numRef>
              <c:f>'Data table'!$D$6:$D$51</c:f>
              <c:numCache>
                <c:formatCode>#,##0</c:formatCode>
                <c:ptCount val="46"/>
                <c:pt idx="0">
                  <c:v>29700</c:v>
                </c:pt>
                <c:pt idx="1">
                  <c:v>29178.285714285714</c:v>
                </c:pt>
                <c:pt idx="2">
                  <c:v>28656.571428571428</c:v>
                </c:pt>
                <c:pt idx="3">
                  <c:v>28134.857142857141</c:v>
                </c:pt>
                <c:pt idx="4">
                  <c:v>27613.142857142855</c:v>
                </c:pt>
                <c:pt idx="5">
                  <c:v>27091.428571428569</c:v>
                </c:pt>
                <c:pt idx="6">
                  <c:v>26569.714285714283</c:v>
                </c:pt>
                <c:pt idx="7">
                  <c:v>26048</c:v>
                </c:pt>
                <c:pt idx="8">
                  <c:v>27301.7</c:v>
                </c:pt>
                <c:pt idx="9">
                  <c:v>28555.4</c:v>
                </c:pt>
                <c:pt idx="10">
                  <c:v>29809.100000000002</c:v>
                </c:pt>
                <c:pt idx="11">
                  <c:v>31062.800000000003</c:v>
                </c:pt>
                <c:pt idx="12">
                  <c:v>32316.500000000004</c:v>
                </c:pt>
                <c:pt idx="13">
                  <c:v>33570.200000000004</c:v>
                </c:pt>
                <c:pt idx="14">
                  <c:v>34823.9</c:v>
                </c:pt>
                <c:pt idx="15">
                  <c:v>36077.599999999999</c:v>
                </c:pt>
                <c:pt idx="16">
                  <c:v>37331.299999999996</c:v>
                </c:pt>
                <c:pt idx="17">
                  <c:v>38585</c:v>
                </c:pt>
                <c:pt idx="18">
                  <c:v>41163.5</c:v>
                </c:pt>
                <c:pt idx="19">
                  <c:v>43742</c:v>
                </c:pt>
                <c:pt idx="20">
                  <c:v>46320.5</c:v>
                </c:pt>
                <c:pt idx="21">
                  <c:v>48899</c:v>
                </c:pt>
                <c:pt idx="22">
                  <c:v>51477.5</c:v>
                </c:pt>
                <c:pt idx="23">
                  <c:v>54056</c:v>
                </c:pt>
                <c:pt idx="24">
                  <c:v>56634.5</c:v>
                </c:pt>
                <c:pt idx="25">
                  <c:v>59213</c:v>
                </c:pt>
                <c:pt idx="26">
                  <c:v>61791.5</c:v>
                </c:pt>
                <c:pt idx="27">
                  <c:v>64370</c:v>
                </c:pt>
                <c:pt idx="28">
                  <c:v>66948.5</c:v>
                </c:pt>
                <c:pt idx="29">
                  <c:v>69527</c:v>
                </c:pt>
                <c:pt idx="30">
                  <c:v>72105.5</c:v>
                </c:pt>
                <c:pt idx="31">
                  <c:v>74684</c:v>
                </c:pt>
                <c:pt idx="32">
                  <c:v>81441.75</c:v>
                </c:pt>
                <c:pt idx="33">
                  <c:v>88199.5</c:v>
                </c:pt>
                <c:pt idx="34">
                  <c:v>94957.25</c:v>
                </c:pt>
                <c:pt idx="35">
                  <c:v>101715</c:v>
                </c:pt>
                <c:pt idx="36">
                  <c:v>108472.75</c:v>
                </c:pt>
                <c:pt idx="37">
                  <c:v>115230.5</c:v>
                </c:pt>
                <c:pt idx="38">
                  <c:v>121988.25</c:v>
                </c:pt>
                <c:pt idx="39">
                  <c:v>128746</c:v>
                </c:pt>
                <c:pt idx="40">
                  <c:v>135382.66666666666</c:v>
                </c:pt>
                <c:pt idx="41">
                  <c:v>142019.33333333331</c:v>
                </c:pt>
                <c:pt idx="42">
                  <c:v>148655.99999999997</c:v>
                </c:pt>
                <c:pt idx="43">
                  <c:v>155292.66666666663</c:v>
                </c:pt>
                <c:pt idx="44">
                  <c:v>161929.33333333328</c:v>
                </c:pt>
                <c:pt idx="45">
                  <c:v>168566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5A-4439-9784-2B4D755B5DCF}"/>
            </c:ext>
          </c:extLst>
        </c:ser>
        <c:ser>
          <c:idx val="0"/>
          <c:order val="2"/>
          <c:tx>
            <c:strRef>
              <c:f>'Data table'!$B$5</c:f>
              <c:strCache>
                <c:ptCount val="1"/>
                <c:pt idx="0">
                  <c:v>Agricultural Irrigation</c:v>
                </c:pt>
              </c:strCache>
            </c:strRef>
          </c:tx>
          <c:spPr>
            <a:solidFill>
              <a:srgbClr val="E98426"/>
            </a:solidFill>
          </c:spPr>
          <c:cat>
            <c:numRef>
              <c:f>'Data table'!$A$6:$A$51</c:f>
              <c:numCache>
                <c:formatCode>General</c:formatCode>
                <c:ptCount val="46"/>
                <c:pt idx="0">
                  <c:v>1970</c:v>
                </c:pt>
                <c:pt idx="7">
                  <c:v>1977</c:v>
                </c:pt>
                <c:pt idx="17">
                  <c:v>1987</c:v>
                </c:pt>
                <c:pt idx="31">
                  <c:v>2001</c:v>
                </c:pt>
                <c:pt idx="39">
                  <c:v>2009</c:v>
                </c:pt>
                <c:pt idx="45">
                  <c:v>2015</c:v>
                </c:pt>
              </c:numCache>
            </c:numRef>
          </c:cat>
          <c:val>
            <c:numRef>
              <c:f>'Data table'!$B$6:$B$51</c:f>
              <c:numCache>
                <c:formatCode>#,##0</c:formatCode>
                <c:ptCount val="46"/>
                <c:pt idx="0">
                  <c:v>112430</c:v>
                </c:pt>
                <c:pt idx="1">
                  <c:v>113267.28571428571</c:v>
                </c:pt>
                <c:pt idx="2">
                  <c:v>114104.57142857142</c:v>
                </c:pt>
                <c:pt idx="3">
                  <c:v>114941.85714285713</c:v>
                </c:pt>
                <c:pt idx="4">
                  <c:v>115779.14285714284</c:v>
                </c:pt>
                <c:pt idx="5">
                  <c:v>116616.42857142855</c:v>
                </c:pt>
                <c:pt idx="6">
                  <c:v>117453.71428571426</c:v>
                </c:pt>
                <c:pt idx="7">
                  <c:v>118291</c:v>
                </c:pt>
                <c:pt idx="8">
                  <c:v>123247.7</c:v>
                </c:pt>
                <c:pt idx="9">
                  <c:v>128204.4</c:v>
                </c:pt>
                <c:pt idx="10">
                  <c:v>133161.1</c:v>
                </c:pt>
                <c:pt idx="11">
                  <c:v>138117.80000000002</c:v>
                </c:pt>
                <c:pt idx="12">
                  <c:v>143074.50000000003</c:v>
                </c:pt>
                <c:pt idx="13">
                  <c:v>148031.20000000004</c:v>
                </c:pt>
                <c:pt idx="14">
                  <c:v>152987.90000000005</c:v>
                </c:pt>
                <c:pt idx="15">
                  <c:v>157944.60000000006</c:v>
                </c:pt>
                <c:pt idx="16">
                  <c:v>162901.30000000008</c:v>
                </c:pt>
                <c:pt idx="17">
                  <c:v>167858</c:v>
                </c:pt>
                <c:pt idx="18">
                  <c:v>173078.85714285713</c:v>
                </c:pt>
                <c:pt idx="19">
                  <c:v>178299.71428571426</c:v>
                </c:pt>
                <c:pt idx="20">
                  <c:v>183520.57142857139</c:v>
                </c:pt>
                <c:pt idx="21">
                  <c:v>188741.42857142852</c:v>
                </c:pt>
                <c:pt idx="22">
                  <c:v>193962.28571428565</c:v>
                </c:pt>
                <c:pt idx="23">
                  <c:v>199183.14285714278</c:v>
                </c:pt>
                <c:pt idx="24">
                  <c:v>204403.99999999991</c:v>
                </c:pt>
                <c:pt idx="25">
                  <c:v>209624.85714285704</c:v>
                </c:pt>
                <c:pt idx="26">
                  <c:v>214845.71428571417</c:v>
                </c:pt>
                <c:pt idx="27">
                  <c:v>220066.5714285713</c:v>
                </c:pt>
                <c:pt idx="28">
                  <c:v>225287.42857142843</c:v>
                </c:pt>
                <c:pt idx="29">
                  <c:v>230508.28571428556</c:v>
                </c:pt>
                <c:pt idx="30">
                  <c:v>235729.14285714269</c:v>
                </c:pt>
                <c:pt idx="31">
                  <c:v>240950</c:v>
                </c:pt>
                <c:pt idx="32">
                  <c:v>241396.5</c:v>
                </c:pt>
                <c:pt idx="33">
                  <c:v>241843</c:v>
                </c:pt>
                <c:pt idx="34">
                  <c:v>242289.5</c:v>
                </c:pt>
                <c:pt idx="35">
                  <c:v>242736</c:v>
                </c:pt>
                <c:pt idx="36">
                  <c:v>243182.5</c:v>
                </c:pt>
                <c:pt idx="37">
                  <c:v>243629</c:v>
                </c:pt>
                <c:pt idx="38">
                  <c:v>244075.5</c:v>
                </c:pt>
                <c:pt idx="39">
                  <c:v>244522</c:v>
                </c:pt>
                <c:pt idx="40">
                  <c:v>240340.33333333334</c:v>
                </c:pt>
                <c:pt idx="41">
                  <c:v>236158.66666666669</c:v>
                </c:pt>
                <c:pt idx="42">
                  <c:v>231977.00000000003</c:v>
                </c:pt>
                <c:pt idx="43">
                  <c:v>227795.33333333337</c:v>
                </c:pt>
                <c:pt idx="44">
                  <c:v>223613.66666666672</c:v>
                </c:pt>
                <c:pt idx="45">
                  <c:v>219432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5A-4439-9784-2B4D755B5DCF}"/>
            </c:ext>
          </c:extLst>
        </c:ser>
        <c:ser>
          <c:idx val="1"/>
          <c:order val="3"/>
          <c:tx>
            <c:strRef>
              <c:f>'Data table'!$C$5</c:f>
              <c:strCache>
                <c:ptCount val="1"/>
                <c:pt idx="0">
                  <c:v>Urban Uses</c:v>
                </c:pt>
              </c:strCache>
            </c:strRef>
          </c:tx>
          <c:spPr>
            <a:solidFill>
              <a:srgbClr val="649EA5"/>
            </a:solidFill>
          </c:spPr>
          <c:cat>
            <c:numRef>
              <c:f>'Data table'!$A$6:$A$51</c:f>
              <c:numCache>
                <c:formatCode>General</c:formatCode>
                <c:ptCount val="46"/>
                <c:pt idx="0">
                  <c:v>1970</c:v>
                </c:pt>
                <c:pt idx="7">
                  <c:v>1977</c:v>
                </c:pt>
                <c:pt idx="17">
                  <c:v>1987</c:v>
                </c:pt>
                <c:pt idx="31">
                  <c:v>2001</c:v>
                </c:pt>
                <c:pt idx="39">
                  <c:v>2009</c:v>
                </c:pt>
                <c:pt idx="45">
                  <c:v>2015</c:v>
                </c:pt>
              </c:numCache>
            </c:numRef>
          </c:cat>
          <c:val>
            <c:numRef>
              <c:f>'Data table'!$C$6:$C$51</c:f>
              <c:numCache>
                <c:formatCode>#,##0</c:formatCode>
                <c:ptCount val="46"/>
                <c:pt idx="0">
                  <c:v>28010</c:v>
                </c:pt>
                <c:pt idx="1">
                  <c:v>28610.285714285714</c:v>
                </c:pt>
                <c:pt idx="2">
                  <c:v>29210.571428571428</c:v>
                </c:pt>
                <c:pt idx="3">
                  <c:v>29810.857142857141</c:v>
                </c:pt>
                <c:pt idx="4">
                  <c:v>30411.142857142855</c:v>
                </c:pt>
                <c:pt idx="5">
                  <c:v>31011.428571428569</c:v>
                </c:pt>
                <c:pt idx="6">
                  <c:v>31611.714285714283</c:v>
                </c:pt>
                <c:pt idx="7">
                  <c:v>32212</c:v>
                </c:pt>
                <c:pt idx="8">
                  <c:v>33117.300000000003</c:v>
                </c:pt>
                <c:pt idx="9">
                  <c:v>34022.600000000006</c:v>
                </c:pt>
                <c:pt idx="10">
                  <c:v>34927.900000000009</c:v>
                </c:pt>
                <c:pt idx="11">
                  <c:v>35833.200000000012</c:v>
                </c:pt>
                <c:pt idx="12">
                  <c:v>36738.500000000015</c:v>
                </c:pt>
                <c:pt idx="13">
                  <c:v>37643.800000000017</c:v>
                </c:pt>
                <c:pt idx="14">
                  <c:v>38549.10000000002</c:v>
                </c:pt>
                <c:pt idx="15">
                  <c:v>39454.400000000023</c:v>
                </c:pt>
                <c:pt idx="16">
                  <c:v>40359.700000000026</c:v>
                </c:pt>
                <c:pt idx="17">
                  <c:v>41265</c:v>
                </c:pt>
                <c:pt idx="18">
                  <c:v>48242.928571428572</c:v>
                </c:pt>
                <c:pt idx="19">
                  <c:v>55220.857142857145</c:v>
                </c:pt>
                <c:pt idx="20">
                  <c:v>62198.785714285717</c:v>
                </c:pt>
                <c:pt idx="21">
                  <c:v>69176.71428571429</c:v>
                </c:pt>
                <c:pt idx="22">
                  <c:v>76154.642857142855</c:v>
                </c:pt>
                <c:pt idx="23">
                  <c:v>83132.57142857142</c:v>
                </c:pt>
                <c:pt idx="24">
                  <c:v>90110.499999999985</c:v>
                </c:pt>
                <c:pt idx="25">
                  <c:v>97088.428571428551</c:v>
                </c:pt>
                <c:pt idx="26">
                  <c:v>104066.35714285712</c:v>
                </c:pt>
                <c:pt idx="27">
                  <c:v>111044.28571428568</c:v>
                </c:pt>
                <c:pt idx="28">
                  <c:v>118022.21428571425</c:v>
                </c:pt>
                <c:pt idx="29">
                  <c:v>125000.14285714281</c:v>
                </c:pt>
                <c:pt idx="30">
                  <c:v>131978.07142857139</c:v>
                </c:pt>
                <c:pt idx="31">
                  <c:v>138956</c:v>
                </c:pt>
                <c:pt idx="32">
                  <c:v>147799.125</c:v>
                </c:pt>
                <c:pt idx="33">
                  <c:v>156642.25</c:v>
                </c:pt>
                <c:pt idx="34">
                  <c:v>165485.375</c:v>
                </c:pt>
                <c:pt idx="35">
                  <c:v>174328.5</c:v>
                </c:pt>
                <c:pt idx="36">
                  <c:v>183171.625</c:v>
                </c:pt>
                <c:pt idx="37">
                  <c:v>192014.75</c:v>
                </c:pt>
                <c:pt idx="38">
                  <c:v>200857.875</c:v>
                </c:pt>
                <c:pt idx="39">
                  <c:v>209701</c:v>
                </c:pt>
                <c:pt idx="40">
                  <c:v>217082.16666666666</c:v>
                </c:pt>
                <c:pt idx="41">
                  <c:v>224463.33333333331</c:v>
                </c:pt>
                <c:pt idx="42">
                  <c:v>231844.49999999997</c:v>
                </c:pt>
                <c:pt idx="43">
                  <c:v>239225.66666666663</c:v>
                </c:pt>
                <c:pt idx="44">
                  <c:v>246606.83333333328</c:v>
                </c:pt>
                <c:pt idx="45">
                  <c:v>253988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5A-4439-9784-2B4D755B5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3426064"/>
        <c:axId val="1593429872"/>
      </c:areaChart>
      <c:lineChart>
        <c:grouping val="standard"/>
        <c:varyColors val="0"/>
        <c:ser>
          <c:idx val="4"/>
          <c:order val="4"/>
          <c:spPr>
            <a:ln>
              <a:noFill/>
            </a:ln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C5A-4439-9784-2B4D755B5DCF}"/>
              </c:ext>
            </c:extLst>
          </c:dPt>
          <c:dLbls>
            <c:dLbl>
              <c:idx val="0"/>
              <c:layout>
                <c:manualLayout>
                  <c:x val="-1.3272157017063708E-2"/>
                  <c:y val="-3.6659284776903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C5A-4439-9784-2B4D755B5D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673530319242431E-2"/>
                  <c:y val="-3.4883803587051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C5A-4439-9784-2B4D755B5D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5.5189491659610519E-2"/>
                  <c:y val="-3.4399606299212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C5A-4439-9784-2B4D755B5D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-5.1406689929216022E-2"/>
                  <c:y val="-3.3324584426946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C5A-4439-9784-2B4D755B5D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C5A-4439-9784-2B4D755B5D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C5A-4439-9784-2B4D755B5D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'Data table'!$F$6:$F$51</c:f>
              <c:numCache>
                <c:formatCode>General</c:formatCode>
                <c:ptCount val="46"/>
                <c:pt idx="0" formatCode="#,##0">
                  <c:v>175220</c:v>
                </c:pt>
                <c:pt idx="7" formatCode="#,##0">
                  <c:v>183941</c:v>
                </c:pt>
                <c:pt idx="17" formatCode="#,##0">
                  <c:v>266559</c:v>
                </c:pt>
                <c:pt idx="31" formatCode="#,##0">
                  <c:v>525460</c:v>
                </c:pt>
                <c:pt idx="39" formatCode="#,##0">
                  <c:v>669157</c:v>
                </c:pt>
                <c:pt idx="45" formatCode="#,##0">
                  <c:v>713797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5C5A-4439-9784-2B4D755B5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3426064"/>
        <c:axId val="1593429872"/>
      </c:lineChart>
      <c:catAx>
        <c:axId val="159342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93429872"/>
        <c:crosses val="autoZero"/>
        <c:auto val="1"/>
        <c:lblAlgn val="ctr"/>
        <c:lblOffset val="100"/>
        <c:noMultiLvlLbl val="0"/>
      </c:catAx>
      <c:valAx>
        <c:axId val="15934298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800">
                    <a:latin typeface="Arial" panose="020B0604020202020204" pitchFamily="34" charset="0"/>
                    <a:cs typeface="Arial" panose="020B0604020202020204" pitchFamily="34" charset="0"/>
                  </a:rPr>
                  <a:t>Recycled</a:t>
                </a:r>
                <a:r>
                  <a:rPr lang="en-US" sz="8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Water Use (acre-feet)</a:t>
                </a:r>
              </a:p>
            </c:rich>
          </c:tx>
          <c:layout>
            <c:manualLayout>
              <c:xMode val="edge"/>
              <c:yMode val="edge"/>
              <c:x val="2.4089129780186691E-3"/>
              <c:y val="0.30417735616875785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93426064"/>
        <c:crosses val="autoZero"/>
        <c:crossBetween val="midCat"/>
      </c:valAx>
      <c:spPr>
        <a:solidFill>
          <a:srgbClr val="CCCC00"/>
        </a:solidFill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17556685078544287"/>
          <c:y val="4.2102986431285808E-2"/>
          <c:w val="0.37504309162847171"/>
          <c:h val="0.3107870730345077"/>
        </c:manualLayout>
      </c:layout>
      <c:overlay val="0"/>
      <c:txPr>
        <a:bodyPr/>
        <a:lstStyle/>
        <a:p>
          <a:pPr>
            <a:defRPr sz="8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CCCC00"/>
    </a:solidFill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0.14925</cdr:x>
      <cdr:y>0.14296</cdr:y>
    </cdr:from>
    <cdr:to>
      <cdr:x>0.95522</cdr:x>
      <cdr:y>0.935</cdr:y>
    </cdr:to>
    <cdr:grpSp>
      <cdr:nvGrpSpPr>
        <cdr:cNvPr id="21" name="Group 20"/>
        <cdr:cNvGrpSpPr/>
      </cdr:nvGrpSpPr>
      <cdr:grpSpPr>
        <a:xfrm xmlns:a="http://schemas.openxmlformats.org/drawingml/2006/main">
          <a:off x="761981" y="522164"/>
          <a:ext cx="4114799" cy="2892942"/>
          <a:chOff x="781175" y="508000"/>
          <a:chExt cx="4086630" cy="2896976"/>
        </a:xfrm>
      </cdr:grpSpPr>
      <cdr:cxnSp macro="">
        <cdr:nvCxnSpPr>
          <cdr:cNvPr id="3" name="Straight Connector 2"/>
          <cdr:cNvCxnSpPr/>
        </cdr:nvCxnSpPr>
        <cdr:spPr>
          <a:xfrm xmlns:a="http://schemas.openxmlformats.org/drawingml/2006/main">
            <a:off x="1402246" y="2646589"/>
            <a:ext cx="0" cy="742026"/>
          </a:xfrm>
          <a:prstGeom xmlns:a="http://schemas.openxmlformats.org/drawingml/2006/main" prst="line">
            <a:avLst/>
          </a:prstGeom>
          <a:ln xmlns:a="http://schemas.openxmlformats.org/drawingml/2006/main">
            <a:headEnd type="oval"/>
          </a:ln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4" name="Straight Connector 3"/>
          <cdr:cNvCxnSpPr/>
        </cdr:nvCxnSpPr>
        <cdr:spPr>
          <a:xfrm xmlns:a="http://schemas.openxmlformats.org/drawingml/2006/main">
            <a:off x="781175" y="2682120"/>
            <a:ext cx="0" cy="716188"/>
          </a:xfrm>
          <a:prstGeom xmlns:a="http://schemas.openxmlformats.org/drawingml/2006/main" prst="line">
            <a:avLst/>
          </a:prstGeom>
          <a:ln xmlns:a="http://schemas.openxmlformats.org/drawingml/2006/main">
            <a:headEnd type="oval"/>
          </a:ln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6" name="Straight Connector 5"/>
          <cdr:cNvCxnSpPr/>
        </cdr:nvCxnSpPr>
        <cdr:spPr>
          <a:xfrm xmlns:a="http://schemas.openxmlformats.org/drawingml/2006/main">
            <a:off x="2314005" y="2307167"/>
            <a:ext cx="0" cy="1095375"/>
          </a:xfrm>
          <a:prstGeom xmlns:a="http://schemas.openxmlformats.org/drawingml/2006/main" prst="line">
            <a:avLst/>
          </a:prstGeom>
          <a:ln xmlns:a="http://schemas.openxmlformats.org/drawingml/2006/main">
            <a:headEnd type="oval"/>
          </a:ln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" name="Straight Connector 7"/>
          <cdr:cNvCxnSpPr/>
        </cdr:nvCxnSpPr>
        <cdr:spPr>
          <a:xfrm xmlns:a="http://schemas.openxmlformats.org/drawingml/2006/main">
            <a:off x="3595719" y="1259417"/>
            <a:ext cx="0" cy="2138728"/>
          </a:xfrm>
          <a:prstGeom xmlns:a="http://schemas.openxmlformats.org/drawingml/2006/main" prst="line">
            <a:avLst/>
          </a:prstGeom>
          <a:ln xmlns:a="http://schemas.openxmlformats.org/drawingml/2006/main">
            <a:headEnd type="oval"/>
          </a:ln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" name="Straight Connector 9"/>
          <cdr:cNvCxnSpPr/>
        </cdr:nvCxnSpPr>
        <cdr:spPr>
          <a:xfrm xmlns:a="http://schemas.openxmlformats.org/drawingml/2006/main">
            <a:off x="4867805" y="508000"/>
            <a:ext cx="0" cy="2896976"/>
          </a:xfrm>
          <a:prstGeom xmlns:a="http://schemas.openxmlformats.org/drawingml/2006/main" prst="line">
            <a:avLst/>
          </a:prstGeom>
          <a:ln xmlns:a="http://schemas.openxmlformats.org/drawingml/2006/main">
            <a:headEnd type="oval"/>
          </a:ln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2" name="Straight Connector 11"/>
          <cdr:cNvCxnSpPr/>
        </cdr:nvCxnSpPr>
        <cdr:spPr>
          <a:xfrm xmlns:a="http://schemas.openxmlformats.org/drawingml/2006/main">
            <a:off x="4320604" y="682625"/>
            <a:ext cx="0" cy="2711902"/>
          </a:xfrm>
          <a:prstGeom xmlns:a="http://schemas.openxmlformats.org/drawingml/2006/main" prst="line">
            <a:avLst/>
          </a:prstGeom>
          <a:ln xmlns:a="http://schemas.openxmlformats.org/drawingml/2006/main">
            <a:headEnd type="oval" w="med" len="med"/>
            <a:tailEnd type="none" w="med" len="med"/>
          </a:ln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6860" cy="4706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84" y="3"/>
            <a:ext cx="3076860" cy="4706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DC51F-3D1F-4DAF-A21A-E842F39CACA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614"/>
            <a:ext cx="3076860" cy="4706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84" y="8914614"/>
            <a:ext cx="3076860" cy="4706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1811B-5210-42BE-A929-2B1140D6C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73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9" y="4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98F2983A-902E-4659-AA3F-D2EC082E2FD3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458022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441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9" y="891441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DB301604-20E7-4A7C-AA5E-595A2C964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3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E30/S1: “And the Rains Came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01604-20E7-4A7C-AA5E-595A2C964F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11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01604-20E7-4A7C-AA5E-595A2C964F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67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Effluent flow: Average point estimate: -8.27%; average upper limit: -3.45%; and average lower limit: -15.11%</a:t>
            </a:r>
          </a:p>
          <a:p>
            <a:r>
              <a:rPr lang="en-US" dirty="0" smtClean="0"/>
              <a:t>Effluent TDS: Average point estimate: 6.45%; average upper limit: 9.33%; and average lower limit: 2.51%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01604-20E7-4A7C-AA5E-595A2C964F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28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-To those of you who don’t know what RWRM is, it is a Regional Water Reuse Decision-Support Model (RWRM) using GAMS software to evaluate the cost-effective irrigation solutions using the blending technique from different wastewater effluents within a treatment train.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RWRM uses constrained linear programming methods to identify wastewater treatment trains optimized to deliver treated wastewater with specific water quality properties.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9503B-DA0C-4EAE-A390-0E797AE9CF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28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01604-20E7-4A7C-AA5E-595A2C964F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1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96 over all; 34 for this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01604-20E7-4A7C-AA5E-595A2C964F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4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9503B-DA0C-4EAE-A390-0E797AE9C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9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Rio Grande</a:t>
            </a:r>
          </a:p>
          <a:p>
            <a:r>
              <a:rPr lang="en-US" dirty="0" smtClean="0"/>
              <a:t>Australia’s Murray</a:t>
            </a:r>
            <a:r>
              <a:rPr lang="en-US" baseline="0" dirty="0" smtClean="0"/>
              <a:t> Darling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01604-20E7-4A7C-AA5E-595A2C964F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07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01604-20E7-4A7C-AA5E-595A2C964F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3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 2015 to Feb 2016: statewide savings ~ 23.9%</a:t>
            </a:r>
          </a:p>
          <a:p>
            <a:pPr marL="0" indent="0">
              <a:buClrTx/>
              <a:buSzPct val="100000"/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 2016 to Dec. 2016: statewide savings ~ 19.5%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9503B-DA0C-4EAE-A390-0E797AE9C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6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 2015 to Feb 2016: statewide savings ~ 23.9%</a:t>
            </a:r>
          </a:p>
          <a:p>
            <a:pPr marL="0" indent="0">
              <a:buClrTx/>
              <a:buSzPct val="100000"/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 2016 to Dec. 2016: statewide savings ~ 19.5%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9503B-DA0C-4EAE-A390-0E797AE9C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33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96 over all; 34 for this research</a:t>
            </a:r>
          </a:p>
          <a:p>
            <a:r>
              <a:rPr lang="en-US" dirty="0" smtClean="0"/>
              <a:t>1600 observations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01604-20E7-4A7C-AA5E-595A2C964F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1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01604-20E7-4A7C-AA5E-595A2C964F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8077200" cy="21336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00400"/>
            <a:ext cx="8077200" cy="2362200"/>
          </a:xfrm>
        </p:spPr>
        <p:txBody>
          <a:bodyPr/>
          <a:lstStyle>
            <a:lvl1pPr marL="0" indent="0" algn="ctr">
              <a:buFont typeface="Wingdings" charset="0"/>
              <a:buNone/>
              <a:defRPr sz="32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8DB943-12F0-B24B-A3A0-910FE359E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spp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1588C-C746-E94D-A867-D6B45F0A6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77661-55A3-C043-BC78-C04B8EED6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7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7167B-3A1E-4E43-9A6E-E1F14C183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5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A7889-0D05-E142-8C2E-821BEE5CB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8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EE002-53FE-984A-92DD-F645516E5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1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75BF-FD15-7348-972B-9013B2FAC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9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67346-ECBE-DB4F-B66A-728618988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0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5D10-073C-8840-8FB3-125B5BCE6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8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1C81C-0802-E041-9D06-1C4017BD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A06BD-05BA-DB49-B1FE-DEED2A52E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1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cs typeface="+mn-cs"/>
              </a:defRPr>
            </a:lvl1pPr>
          </a:lstStyle>
          <a:p>
            <a:pPr>
              <a:defRPr/>
            </a:pPr>
            <a:fld id="{65E72FCC-5A17-134F-BBD0-F2A5A94BF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spp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Blip>
          <a:blip r:embed="rId15"/>
        </a:buBlip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Blip>
          <a:blip r:embed="rId16"/>
        </a:buBlip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4800600" cy="3962400"/>
          </a:xfrm>
        </p:spPr>
        <p:txBody>
          <a:bodyPr anchor="t" anchorCtr="0"/>
          <a:lstStyle/>
          <a:p>
            <a:pPr marL="0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Kurt A.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Schwabe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Environmental Economics and Policy,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Public Policy</a:t>
            </a:r>
          </a:p>
          <a:p>
            <a:pPr marL="0" indent="0" algn="ctr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 – Riverside</a:t>
            </a:r>
          </a:p>
          <a:p>
            <a:pPr marL="0" indent="0" algn="ctr">
              <a:buNone/>
            </a:pP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Adjunct Fellow,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Policy Center, Public Policy Institute of California</a:t>
            </a:r>
          </a:p>
          <a:p>
            <a:pPr marL="0" indent="0" algn="ctr">
              <a:buNone/>
            </a:pP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Adjunct Professor,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Food and Resources, University of Adelaide</a:t>
            </a:r>
          </a:p>
          <a:p>
            <a:pPr marL="0" indent="0" algn="ctr"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Mehdi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Nemati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Cooperative Extension Specialist</a:t>
            </a:r>
          </a:p>
          <a:p>
            <a:pPr marL="0" indent="0" algn="ctr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Resource Economics and Policy</a:t>
            </a:r>
          </a:p>
          <a:p>
            <a:pPr marL="0" indent="0" algn="ctr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Public Policy</a:t>
            </a:r>
          </a:p>
          <a:p>
            <a:pPr marL="0" indent="0" algn="ctr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California-Riverside</a:t>
            </a:r>
          </a:p>
          <a:p>
            <a:pPr marL="0" indent="0" algn="ctr">
              <a:buNone/>
            </a:pP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72444"/>
            <a:ext cx="8996148" cy="903956"/>
          </a:xfrm>
        </p:spPr>
        <p:txBody>
          <a:bodyPr/>
          <a:lstStyle/>
          <a:p>
            <a:pPr lvl="0" algn="ctr"/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gallon conserved a gallon saved? The impacts of (uninformed) conservation on effluent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eneration and quality</a:t>
            </a:r>
            <a:endParaRPr lang="en-US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2732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at the Urban Water Institute’s Spring Conference, Palm Springs, CA </a:t>
            </a:r>
          </a:p>
          <a:p>
            <a:pPr algn="ctr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27</a:t>
            </a:r>
            <a:r>
              <a:rPr lang="en-US" sz="16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2019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File:Eddie Albert Eva Gabor Green Acres 19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87145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6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9067800" cy="533400"/>
          </a:xfrm>
        </p:spPr>
        <p:txBody>
          <a:bodyPr/>
          <a:lstStyle/>
          <a:p>
            <a:pPr lvl="0" algn="ctr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WWTPs (34) Location &amp; Corresponding Water Agency Flow Reductions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534400" cy="545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868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6600" y="6242447"/>
            <a:ext cx="205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Relative to 2013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191001"/>
            <a:ext cx="3428999" cy="213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5" y="5166"/>
            <a:ext cx="9067800" cy="680633"/>
          </a:xfrm>
          <a:solidFill>
            <a:schemeClr val="tx1"/>
          </a:solidFill>
        </p:spPr>
        <p:txBody>
          <a:bodyPr/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Monthly Relationship between Effluent Flows, GPCD, and TDS*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762000"/>
            <a:ext cx="4038600" cy="1030605"/>
          </a:xfrm>
        </p:spPr>
        <p:txBody>
          <a:bodyPr/>
          <a:lstStyle/>
          <a:p>
            <a:pPr lvl="0" algn="ctr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Impacts of Conservation Policy on Effluent Flow and TDS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905"/>
            <a:ext cx="4953000" cy="533209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200" y="762000"/>
            <a:ext cx="4495800" cy="694055"/>
            <a:chOff x="0" y="47624"/>
            <a:chExt cx="5803266" cy="695326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0" y="47624"/>
              <a:ext cx="2038350" cy="695325"/>
            </a:xfrm>
            <a:prstGeom prst="rect">
              <a:avLst/>
            </a:prstGeom>
            <a:solidFill>
              <a:srgbClr val="FFEFF4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FF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</a:rPr>
                <a:t>Voluntary </a:t>
              </a:r>
              <a:endPara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FF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</a:rPr>
                <a:t>(June 2014-May 2015</a:t>
              </a:r>
              <a:r>
                <a:rPr lang="en-US" sz="1200" b="1">
                  <a:solidFill>
                    <a:srgbClr val="FF000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962150" y="47625"/>
              <a:ext cx="1885950" cy="695325"/>
            </a:xfrm>
            <a:prstGeom prst="rect">
              <a:avLst/>
            </a:prstGeom>
            <a:solidFill>
              <a:srgbClr val="E2FEE7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B05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</a:rPr>
                <a:t>Mandate </a:t>
              </a:r>
              <a:endPara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B050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</a:rPr>
                <a:t>(June 2015-May 2016)</a:t>
              </a:r>
              <a:endPara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848101" y="47625"/>
              <a:ext cx="1955165" cy="695325"/>
            </a:xfrm>
            <a:prstGeom prst="rect">
              <a:avLst/>
            </a:prstGeom>
            <a:solidFill>
              <a:srgbClr val="E6F0FE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365F91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</a:rPr>
                <a:t>Self-certification</a:t>
              </a:r>
              <a:endPara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365F91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</a:rPr>
                <a:t>(June 2016-May 2017)</a:t>
              </a:r>
              <a:endPara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81600" y="1883628"/>
            <a:ext cx="3810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policies lead to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 impact on effluent flows</a:t>
            </a:r>
          </a:p>
          <a:p>
            <a:pPr lvl="1"/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Voluntary request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 impact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Mandate: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9% reduction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4% to 16% range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 impact on TDS</a:t>
            </a:r>
          </a:p>
          <a:p>
            <a:pPr lvl="1"/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mandate: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Likely largest effect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8.7% increase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4.4% to 11.4% range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57400"/>
            <a:ext cx="4876800" cy="480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0401"/>
            <a:ext cx="8915400" cy="1320799"/>
          </a:xfrm>
        </p:spPr>
        <p:txBody>
          <a:bodyPr/>
          <a:lstStyle/>
          <a:p>
            <a:r>
              <a:rPr lang="en-US" sz="2400" dirty="0"/>
              <a:t>Cost-Effective Treatment to Mitigate Poorer Quality Influent During </a:t>
            </a:r>
            <a:r>
              <a:rPr lang="en-US" sz="2400" dirty="0" smtClean="0"/>
              <a:t>Drought: Regional Water Reuse Decision Support Model-RWRM </a:t>
            </a:r>
            <a:r>
              <a:rPr lang="en-US" sz="2000" dirty="0" smtClean="0"/>
              <a:t>(Tran, Schwabe, &amp; </a:t>
            </a:r>
            <a:r>
              <a:rPr lang="en-US" sz="2000" dirty="0" err="1" smtClean="0"/>
              <a:t>Jassby</a:t>
            </a:r>
            <a:r>
              <a:rPr lang="en-US" sz="2000" dirty="0" smtClean="0"/>
              <a:t> 2016; 2017)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4242"/>
            <a:ext cx="4800600" cy="465755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048000" y="2743200"/>
            <a:ext cx="0" cy="8382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8400" y="3581400"/>
            <a:ext cx="609600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62200" y="3886200"/>
            <a:ext cx="0" cy="3810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62200" y="4419600"/>
            <a:ext cx="381000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95600" y="5410200"/>
            <a:ext cx="0" cy="2286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95600" y="5867400"/>
            <a:ext cx="0" cy="2286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67000" y="5029200"/>
            <a:ext cx="0" cy="3048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67000" y="5334000"/>
            <a:ext cx="228600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40774" y="2010697"/>
            <a:ext cx="1752600" cy="131144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67000" y="4495800"/>
            <a:ext cx="0" cy="2286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362200"/>
            <a:ext cx="3733799" cy="2362200"/>
          </a:xfrm>
          <a:prstGeom prst="rect">
            <a:avLst/>
          </a:prstGeom>
        </p:spPr>
      </p:pic>
      <p:sp>
        <p:nvSpPr>
          <p:cNvPr id="10" name="Bent Arrow 9"/>
          <p:cNvSpPr/>
          <p:nvPr/>
        </p:nvSpPr>
        <p:spPr>
          <a:xfrm rot="5400000">
            <a:off x="5748421" y="795421"/>
            <a:ext cx="314158" cy="2971800"/>
          </a:xfrm>
          <a:prstGeom prst="bentArrow">
            <a:avLst>
              <a:gd name="adj1" fmla="val 25000"/>
              <a:gd name="adj2" fmla="val 26415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199" y="4876800"/>
            <a:ext cx="3733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848600" cy="533400"/>
          </a:xfrm>
        </p:spPr>
        <p:txBody>
          <a:bodyPr/>
          <a:lstStyle/>
          <a:p>
            <a:pPr lvl="0"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410200"/>
          </a:xfrm>
          <a:noFill/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Recycling/reuse, conservation, and increasing water use are integral parts of California’s water portfolio to address water scarcity and drought</a:t>
            </a:r>
          </a:p>
          <a:p>
            <a:pPr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Evidence suggests that conservation efforts and the drought – including the state mandate –impacted wastewater treatment effluent flow and quality</a:t>
            </a:r>
          </a:p>
          <a:p>
            <a:pPr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“unintended” conservation efforts may</a:t>
            </a:r>
          </a:p>
          <a:p>
            <a:pPr lvl="1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increase wastewater treatment costs</a:t>
            </a:r>
          </a:p>
          <a:p>
            <a:pPr lvl="1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reduce recycling opportunities</a:t>
            </a:r>
          </a:p>
          <a:p>
            <a:pPr lvl="1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anose="02020603050405020304" pitchFamily="18" charset="0"/>
              </a:rPr>
              <a:t>impair surface water flows and qualities </a:t>
            </a:r>
            <a:r>
              <a:rPr lang="en-US" sz="2200" u="sng" dirty="0" smtClean="0">
                <a:cs typeface="Times New Roman" panose="02020603050405020304" pitchFamily="18" charset="0"/>
              </a:rPr>
              <a:t>(especially in areas with effluent dominated streams</a:t>
            </a:r>
            <a:r>
              <a:rPr lang="en-US" sz="2200" dirty="0" smtClean="0"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cs typeface="Times New Roman" panose="02020603050405020304" pitchFamily="18" charset="0"/>
              </a:rPr>
              <a:t>Policy makers need to recognize the potential dependence of recycling on conservation, </a:t>
            </a:r>
            <a:r>
              <a:rPr lang="en-US" sz="2200" u="sng" dirty="0">
                <a:cs typeface="Times New Roman" panose="02020603050405020304" pitchFamily="18" charset="0"/>
              </a:rPr>
              <a:t>particular indoor water </a:t>
            </a:r>
            <a:r>
              <a:rPr lang="en-US" sz="2200" u="sng" dirty="0" smtClean="0">
                <a:cs typeface="Times New Roman" panose="02020603050405020304" pitchFamily="18" charset="0"/>
              </a:rPr>
              <a:t>conservation</a:t>
            </a:r>
            <a:endParaRPr lang="en-US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C000"/>
          </a:solidFill>
        </p:spPr>
        <p:txBody>
          <a:bodyPr/>
          <a:lstStyle/>
          <a:p>
            <a:pPr lvl="0"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California’s Engaged Heavily in Conservation, Efficiency, &amp; Reuse Investments, Legislation, and Policies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62000"/>
            <a:ext cx="4287670" cy="45720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807" y="4933106"/>
            <a:ext cx="4295773" cy="1924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970706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BC </a:t>
            </a:r>
            <a:r>
              <a:rPr lang="en-US" sz="1200" dirty="0" err="1" smtClean="0"/>
              <a:t>WaterNews</a:t>
            </a:r>
            <a:r>
              <a:rPr lang="en-US" sz="1200" dirty="0" smtClean="0"/>
              <a:t> 2/24/19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153400" y="4114800"/>
            <a:ext cx="952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PPIC (2018)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838200"/>
            <a:ext cx="5105399" cy="39624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95800" y="4953000"/>
            <a:ext cx="4495800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Examples: State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SB606 / AB1668 (legislative actions)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Conservation </a:t>
            </a:r>
            <a:r>
              <a:rPr lang="en-US" dirty="0"/>
              <a:t>Mandate (executive action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651" y="838200"/>
            <a:ext cx="8839200" cy="762000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Demand (per capita):Effects of Water Use Efficiency / Conservation (PPIC 2017)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9" y="1752600"/>
            <a:ext cx="9144000" cy="5105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81185"/>
            <a:ext cx="9144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1995-2010: 27% reduction in per capita water use (244 down to 178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gpcd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2013-2105: 25% reduction in per capita water use (173 down to 130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gpcd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1225"/>
            <a:ext cx="4038600" cy="90317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Augmenting Supply:</a:t>
            </a:r>
            <a:br>
              <a:rPr lang="en-US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Recycled Use in CA/U.S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3744"/>
            <a:ext cx="5257800" cy="3181965"/>
          </a:xfrm>
          <a:prstGeom prst="rect">
            <a:avLst/>
          </a:prstGeom>
          <a:solidFill>
            <a:schemeClr val="accent5">
              <a:lumMod val="75000"/>
              <a:alpha val="0"/>
            </a:schemeClr>
          </a:solidFill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4508480"/>
              </p:ext>
            </p:extLst>
          </p:nvPr>
        </p:nvGraphicFramePr>
        <p:xfrm>
          <a:off x="0" y="11225"/>
          <a:ext cx="5105400" cy="36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57800" y="914400"/>
            <a:ext cx="3886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by &gt; 300% since 1970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 reuse (w/o IPR)~36%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reuse ~ 31%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efforts/expectations to increase reuse/recycling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Trends observed throughout U.S.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686300" y="1219200"/>
            <a:ext cx="1104900" cy="2286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686300" y="1892707"/>
            <a:ext cx="1080012" cy="1143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99614"/>
            <a:ext cx="4038599" cy="377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6934200" y="6611779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Tran, Schwabe, and </a:t>
            </a:r>
            <a:r>
              <a:rPr lang="en-US" sz="1000" dirty="0" err="1" smtClean="0">
                <a:solidFill>
                  <a:schemeClr val="bg2"/>
                </a:solidFill>
              </a:rPr>
              <a:t>Jassby</a:t>
            </a:r>
            <a:r>
              <a:rPr lang="en-US" sz="1000" dirty="0" smtClean="0">
                <a:solidFill>
                  <a:schemeClr val="bg2"/>
                </a:solidFill>
              </a:rPr>
              <a:t> (2016)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793" y="6611779"/>
            <a:ext cx="10070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SWRCB </a:t>
            </a:r>
            <a:r>
              <a:rPr lang="en-US" sz="1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(2017)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60222" y="3502968"/>
            <a:ext cx="8222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2"/>
                </a:solidFill>
              </a:rPr>
              <a:t>PPIC (2019)</a:t>
            </a:r>
            <a:endParaRPr lang="en-US" sz="900" dirty="0">
              <a:solidFill>
                <a:schemeClr val="bg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86200" y="2362200"/>
            <a:ext cx="1524000" cy="27432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43170"/>
            <a:ext cx="4876800" cy="5862430"/>
          </a:xfrm>
        </p:spPr>
        <p:txBody>
          <a:bodyPr anchor="t" anchorCtr="0"/>
          <a:lstStyle/>
          <a:p>
            <a:pPr marL="0" indent="0">
              <a:buClrTx/>
              <a:buSzPct val="100000"/>
              <a:buNone/>
            </a:pPr>
            <a:r>
              <a:rPr lang="en-US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1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Govts</a:t>
            </a:r>
            <a:r>
              <a:rPr lang="en-US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spend $billions on subsidizing advanced irrigation technologies to “save” water</a:t>
            </a:r>
          </a:p>
          <a:p>
            <a:pPr marL="0" indent="0">
              <a:buClrTx/>
              <a:buSzPct val="100000"/>
              <a:buNone/>
            </a:pPr>
            <a:endParaRPr lang="en-US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SzPct val="100000"/>
              <a:buNone/>
            </a:pPr>
            <a:r>
              <a:rPr lang="en-US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Provides water savings (private benefits) at farm scale</a:t>
            </a:r>
          </a:p>
          <a:p>
            <a:pPr marL="0" indent="0">
              <a:buClrTx/>
              <a:buSzPct val="100000"/>
              <a:buNone/>
            </a:pPr>
            <a:endParaRPr lang="en-US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SzPct val="100000"/>
              <a:buNone/>
            </a:pP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Rarely delivers public good benefits of increased water availability at basin-scale</a:t>
            </a:r>
          </a:p>
          <a:p>
            <a:pPr marL="0" indent="0">
              <a:buClrTx/>
              <a:buSzPct val="100000"/>
              <a:buNone/>
            </a:pPr>
            <a:endParaRPr lang="en-US" sz="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SzPct val="100000"/>
              <a:buNone/>
            </a:pPr>
            <a:endParaRPr lang="en-US" sz="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SzPct val="100000"/>
              <a:buNone/>
            </a:pPr>
            <a:r>
              <a:rPr lang="en-US" sz="21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Overlook </a:t>
            </a:r>
            <a:r>
              <a:rPr lang="en-US" sz="215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nonconsumptive</a:t>
            </a:r>
            <a:r>
              <a:rPr lang="en-US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water =&gt; losses at farm-scale often </a:t>
            </a:r>
            <a:r>
              <a:rPr lang="en-US" sz="215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recovered</a:t>
            </a:r>
            <a:r>
              <a:rPr lang="en-US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reused </a:t>
            </a:r>
            <a:r>
              <a:rPr lang="en-US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basin or watershed scale</a:t>
            </a:r>
          </a:p>
          <a:p>
            <a:pPr marL="0" indent="0">
              <a:buClrTx/>
              <a:buSzPct val="100000"/>
              <a:buNone/>
            </a:pPr>
            <a:endParaRPr lang="en-US" sz="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SzPct val="100000"/>
              <a:buNone/>
            </a:pPr>
            <a:r>
              <a:rPr lang="en-US" sz="21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(among many) helpful “Fixes”</a:t>
            </a:r>
            <a:r>
              <a:rPr lang="en-US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rebound effects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</a:t>
            </a:r>
            <a:r>
              <a:rPr lang="en-US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robust water accounting and measurement </a:t>
            </a:r>
            <a:r>
              <a:rPr lang="en-US" sz="21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6165503"/>
            <a:ext cx="2971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Ward and Pulido-Velazquez (2008); </a:t>
            </a:r>
          </a:p>
          <a:p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Qureshi, Schwabe, Connor, Kirby (2010)</a:t>
            </a:r>
          </a:p>
          <a:p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Grafton et al. (2018)</a:t>
            </a:r>
            <a:endParaRPr lang="en-US" sz="1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761999"/>
            <a:ext cx="4038600" cy="5403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80975" y="1104900"/>
            <a:ext cx="178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(2018)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5257800"/>
            <a:ext cx="4038600" cy="90770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3170"/>
          </a:xfrm>
          <a:solidFill>
            <a:schemeClr val="bg1"/>
          </a:solidFill>
        </p:spPr>
        <p:txBody>
          <a:bodyPr anchor="ctr"/>
          <a:lstStyle/>
          <a:p>
            <a:pPr lvl="0"/>
            <a:r>
              <a:rPr 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Irrigation efficiency and irrigated agriculture: A “Paradox”? </a:t>
            </a:r>
            <a:endParaRPr lang="en-US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33800" cy="2743200"/>
          </a:xfrm>
          <a:solidFill>
            <a:schemeClr val="bg1"/>
          </a:solidFill>
        </p:spPr>
        <p:txBody>
          <a:bodyPr/>
          <a:lstStyle/>
          <a:p>
            <a:pPr lvl="0"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similar “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paradox”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municipal water policy/management?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52400" y="3733800"/>
            <a:ext cx="8743627" cy="2961468"/>
          </a:xfrm>
          <a:noFill/>
        </p:spPr>
        <p:txBody>
          <a:bodyPr anchor="t"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Are supposedly efficient actions in one area of the “water portfolio” leading to inefficiencies in another area of the water portfolio?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What is the magnitude of the inefficiency on the system?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How has policy exacerbated or mitigated such a system inefficiency?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What can be done to operate the system more efficiency?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0"/>
            <a:ext cx="5410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4977"/>
            <a:ext cx="8839200" cy="731077"/>
          </a:xfrm>
        </p:spPr>
        <p:txBody>
          <a:bodyPr/>
          <a:lstStyle/>
          <a:p>
            <a:r>
              <a:rPr lang="en-US" sz="2200" dirty="0" smtClean="0"/>
              <a:t>Are there unintended consequences from water conservation on recycling/reuse of wastewater?</a:t>
            </a:r>
            <a:endParaRPr lang="en-US" sz="2200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0" y="6324599"/>
            <a:ext cx="1524000" cy="533399"/>
          </a:xfrm>
          <a:noFill/>
        </p:spPr>
        <p:txBody>
          <a:bodyPr anchor="t">
            <a:normAutofit lnSpcReduction="10000"/>
          </a:bodyPr>
          <a:lstStyle/>
          <a:p>
            <a:pPr marL="0" indent="0">
              <a:buClrTx/>
              <a:buSzPct val="100000"/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</a:p>
          <a:p>
            <a:pPr marL="0" indent="0">
              <a:buClrTx/>
              <a:buSzPct val="100000"/>
              <a:buNone/>
            </a:pP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Mitchell et al. (2017)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00970"/>
            <a:ext cx="5562600" cy="5280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4457700" y="2667000"/>
            <a:ext cx="3543300" cy="2209800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4600"/>
            <a:ext cx="3979606" cy="3928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580367"/>
            <a:ext cx="15144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7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4977"/>
            <a:ext cx="8839200" cy="731077"/>
          </a:xfrm>
        </p:spPr>
        <p:txBody>
          <a:bodyPr/>
          <a:lstStyle/>
          <a:p>
            <a:r>
              <a:rPr lang="en-US" sz="2200" dirty="0" smtClean="0"/>
              <a:t>Are there unintended consequences from water conservation on recycling/reuse of wastewater?</a:t>
            </a:r>
            <a:endParaRPr lang="en-US" sz="2200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0" y="6324599"/>
            <a:ext cx="1524000" cy="533399"/>
          </a:xfrm>
          <a:noFill/>
        </p:spPr>
        <p:txBody>
          <a:bodyPr anchor="t">
            <a:normAutofit lnSpcReduction="10000"/>
          </a:bodyPr>
          <a:lstStyle/>
          <a:p>
            <a:pPr marL="0" indent="0">
              <a:buClrTx/>
              <a:buSzPct val="100000"/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</a:p>
          <a:p>
            <a:pPr marL="0" indent="0">
              <a:buClrTx/>
              <a:buSzPct val="100000"/>
              <a:buNone/>
            </a:pP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Mitchell et al. (2017)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3979606" cy="3928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580367"/>
            <a:ext cx="1514475" cy="11906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06" y="1532925"/>
            <a:ext cx="5164394" cy="50543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4953000" y="2514600"/>
            <a:ext cx="2514600" cy="2514600"/>
          </a:xfrm>
          <a:prstGeom prst="straightConnector1">
            <a:avLst/>
          </a:prstGeom>
          <a:ln w="28575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612626" y="6376511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3889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+mn-cs"/>
              </a:rPr>
              <a:t>________________</a:t>
            </a:r>
          </a:p>
          <a:p>
            <a:pPr lvl="0" defTabSz="43889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 et al</a:t>
            </a:r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2017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27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990600"/>
          </a:xfrm>
        </p:spPr>
        <p:txBody>
          <a:bodyPr/>
          <a:lstStyle/>
          <a:p>
            <a:pPr lvl="0"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 Impact of Conservation Policies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WWTP Effluent Quality and Flow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(Schwabe,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Nemati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Amin, Tran, and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Jassby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974" y="6211669"/>
            <a:ext cx="8443452" cy="64633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Data</a:t>
            </a:r>
            <a:r>
              <a:rPr lang="en-US" dirty="0" smtClean="0"/>
              <a:t>: 34 WWTPs in SoCal over 48 months (January 2013-December, 2017)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Regression (Statistical) Model</a:t>
            </a:r>
            <a:r>
              <a:rPr lang="en-US" dirty="0" smtClean="0"/>
              <a:t>: Fixed Effects OLS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600200"/>
            <a:ext cx="8402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Estimate two equations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Monthly </a:t>
            </a:r>
            <a:r>
              <a:rPr lang="en-US" b="1" i="1" dirty="0">
                <a:solidFill>
                  <a:srgbClr val="FF0000"/>
                </a:solidFill>
              </a:rPr>
              <a:t>e</a:t>
            </a:r>
            <a:r>
              <a:rPr lang="en-US" b="1" i="1" dirty="0" smtClean="0">
                <a:solidFill>
                  <a:srgbClr val="FF0000"/>
                </a:solidFill>
              </a:rPr>
              <a:t>ffluent</a:t>
            </a:r>
            <a:r>
              <a:rPr lang="en-US" dirty="0" smtClean="0"/>
              <a:t> as a function of: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monthly water deliveries to single family residential accounts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Conservation policy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Voluntary request period: 		June-2014 to May-2015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Conservation mandate period:		June-2015 to May-2016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Self-certification period: 			June-2016 to May-2017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Plant-level fixed factors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Monthly </a:t>
            </a:r>
            <a:r>
              <a:rPr lang="en-US" b="1" i="1" dirty="0" smtClean="0">
                <a:solidFill>
                  <a:srgbClr val="FF0000"/>
                </a:solidFill>
              </a:rPr>
              <a:t>TDS</a:t>
            </a:r>
            <a:r>
              <a:rPr lang="en-US" dirty="0" smtClean="0"/>
              <a:t> as a function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monthly </a:t>
            </a:r>
            <a:r>
              <a:rPr lang="en-US" dirty="0" smtClean="0"/>
              <a:t>effluent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Conservation </a:t>
            </a:r>
            <a:r>
              <a:rPr lang="en-US" dirty="0" smtClean="0"/>
              <a:t>policy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Plant-level </a:t>
            </a:r>
            <a:r>
              <a:rPr lang="en-US" dirty="0"/>
              <a:t>fixed </a:t>
            </a:r>
            <a:r>
              <a:rPr lang="en-US" dirty="0" smtClean="0"/>
              <a:t>factors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p2">
  <a:themeElements>
    <a:clrScheme name="UCRTemplate5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UCRTemplate5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5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5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5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5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5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5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5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5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5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5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spp2</Template>
  <TotalTime>8786</TotalTime>
  <Words>953</Words>
  <Application>Microsoft Office PowerPoint</Application>
  <PresentationFormat>On-screen Show (4:3)</PresentationFormat>
  <Paragraphs>152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Garamond</vt:lpstr>
      <vt:lpstr>Times New Roman</vt:lpstr>
      <vt:lpstr>Trebuchet MS</vt:lpstr>
      <vt:lpstr>Wingdings</vt:lpstr>
      <vt:lpstr>spp2</vt:lpstr>
      <vt:lpstr>Is a gallon conserved a gallon saved? The impacts of (uninformed) conservation on effluent generation and quality</vt:lpstr>
      <vt:lpstr>California’s Engaged Heavily in Conservation, Efficiency, &amp; Reuse Investments, Legislation, and Policies</vt:lpstr>
      <vt:lpstr>Reducing Demand (per capita):Effects of Water Use Efficiency / Conservation (PPIC 2017)</vt:lpstr>
      <vt:lpstr>Augmenting Supply: Recycled Use in CA/U.S</vt:lpstr>
      <vt:lpstr>Irrigation efficiency and irrigated agriculture: A “Paradox”? </vt:lpstr>
      <vt:lpstr>Is there a similar “paradox” in municipal water policy/management?</vt:lpstr>
      <vt:lpstr>Are there unintended consequences from water conservation on recycling/reuse of wastewater?</vt:lpstr>
      <vt:lpstr>Are there unintended consequences from water conservation on recycling/reuse of wastewater?</vt:lpstr>
      <vt:lpstr>Estimating Impact of Conservation Policies on WWTP Effluent Quality and Flow (Schwabe, Nemati, Amin, Tran, and Jassby)</vt:lpstr>
      <vt:lpstr>WWTPs (34) Location &amp; Corresponding Water Agency Flow Reductions</vt:lpstr>
      <vt:lpstr>Monthly Relationship between Effluent Flows, GPCD, and TDS*</vt:lpstr>
      <vt:lpstr>Estimated Impacts of Conservation Policy on Effluent Flow and TDS</vt:lpstr>
      <vt:lpstr>Cost-Effective Treatment to Mitigate Poorer Quality Influent During Drought: Regional Water Reuse Decision Support Model-RWRM (Tran, Schwabe, &amp; Jassby 2016; 2017)</vt:lpstr>
      <vt:lpstr>Summary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Three P’s to Increasing Water Supply Reliability and Watershed Resilience:  Portfolios, Prices, and Partnerships</dc:title>
  <dc:creator>Kurt</dc:creator>
  <cp:lastModifiedBy>Kurt Schwabe</cp:lastModifiedBy>
  <cp:revision>355</cp:revision>
  <cp:lastPrinted>2019-02-27T19:00:59Z</cp:lastPrinted>
  <dcterms:created xsi:type="dcterms:W3CDTF">2014-10-12T02:21:09Z</dcterms:created>
  <dcterms:modified xsi:type="dcterms:W3CDTF">2019-02-27T20:21:03Z</dcterms:modified>
</cp:coreProperties>
</file>