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22"/>
  </p:notesMasterIdLst>
  <p:handoutMasterIdLst>
    <p:handoutMasterId r:id="rId23"/>
  </p:handoutMasterIdLst>
  <p:sldIdLst>
    <p:sldId id="362" r:id="rId5"/>
    <p:sldId id="363" r:id="rId6"/>
    <p:sldId id="323" r:id="rId7"/>
    <p:sldId id="369" r:id="rId8"/>
    <p:sldId id="385" r:id="rId9"/>
    <p:sldId id="387" r:id="rId10"/>
    <p:sldId id="386" r:id="rId11"/>
    <p:sldId id="384" r:id="rId12"/>
    <p:sldId id="366" r:id="rId13"/>
    <p:sldId id="374" r:id="rId14"/>
    <p:sldId id="372" r:id="rId15"/>
    <p:sldId id="377" r:id="rId16"/>
    <p:sldId id="364" r:id="rId17"/>
    <p:sldId id="393" r:id="rId18"/>
    <p:sldId id="394" r:id="rId19"/>
    <p:sldId id="391" r:id="rId20"/>
    <p:sldId id="380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Zhou" initials="PZ" lastIdx="2" clrIdx="0">
    <p:extLst>
      <p:ext uri="{19B8F6BF-5375-455C-9EA6-DF929625EA0E}">
        <p15:presenceInfo xmlns:p15="http://schemas.microsoft.com/office/powerpoint/2012/main" userId="S-1-5-21-1985620207-266668827-234627103-16492" providerId="AD"/>
      </p:ext>
    </p:extLst>
  </p:cmAuthor>
  <p:cmAuthor id="2" name="Surjit Saini" initials="SS" lastIdx="8" clrIdx="1">
    <p:extLst>
      <p:ext uri="{19B8F6BF-5375-455C-9EA6-DF929625EA0E}">
        <p15:presenceInfo xmlns:p15="http://schemas.microsoft.com/office/powerpoint/2012/main" userId="S-1-5-21-1985620207-266668827-234627103-37932" providerId="AD"/>
      </p:ext>
    </p:extLst>
  </p:cmAuthor>
  <p:cmAuthor id="3" name="Ryan Klemencic" initials="RK" lastIdx="3" clrIdx="2">
    <p:extLst>
      <p:ext uri="{19B8F6BF-5375-455C-9EA6-DF929625EA0E}">
        <p15:presenceInfo xmlns:p15="http://schemas.microsoft.com/office/powerpoint/2012/main" userId="S-1-5-21-1985620207-266668827-234627103-30539" providerId="AD"/>
      </p:ext>
    </p:extLst>
  </p:cmAuthor>
  <p:cmAuthor id="4" name="Bruce Cabral" initials="BC" lastIdx="2" clrIdx="3">
    <p:extLst>
      <p:ext uri="{19B8F6BF-5375-455C-9EA6-DF929625EA0E}">
        <p15:presenceInfo xmlns:p15="http://schemas.microsoft.com/office/powerpoint/2012/main" userId="S-1-5-21-1985620207-266668827-234627103-44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79977" autoAdjust="0"/>
  </p:normalViewPr>
  <p:slideViewPr>
    <p:cSldViewPr showGuides="1">
      <p:cViewPr varScale="1">
        <p:scale>
          <a:sx n="59" d="100"/>
          <a:sy n="59" d="100"/>
        </p:scale>
        <p:origin x="1056" y="7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A1AAD-025D-4AF5-BF60-1D6BB00F22A0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7B548-A94A-409B-809C-E97840AEEA55}">
      <dgm:prSet phldrT="[Text]" custT="1"/>
      <dgm:spPr>
        <a:solidFill>
          <a:schemeClr val="bg2">
            <a:lumMod val="90000"/>
            <a:alpha val="7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en-US" sz="1550" b="1" dirty="0">
              <a:solidFill>
                <a:srgbClr val="002060"/>
              </a:solidFill>
            </a:rPr>
            <a:t>Settled water </a:t>
          </a:r>
          <a:r>
            <a:rPr lang="en-US" sz="1550" b="1" dirty="0" err="1">
              <a:solidFill>
                <a:srgbClr val="002060"/>
              </a:solidFill>
            </a:rPr>
            <a:t>ozonation</a:t>
          </a:r>
          <a:endParaRPr lang="en-US" sz="1550" b="1" dirty="0">
            <a:solidFill>
              <a:srgbClr val="002060"/>
            </a:solidFill>
          </a:endParaRPr>
        </a:p>
      </dgm:t>
    </dgm:pt>
    <dgm:pt modelId="{C833B1B2-96B5-4894-B51D-DCC906E915B9}" type="parTrans" cxnId="{28F79F1F-5980-4897-B349-A54D9ADFEC23}">
      <dgm:prSet/>
      <dgm:spPr/>
      <dgm:t>
        <a:bodyPr/>
        <a:lstStyle/>
        <a:p>
          <a:endParaRPr lang="en-US"/>
        </a:p>
      </dgm:t>
    </dgm:pt>
    <dgm:pt modelId="{787247E9-435A-4F08-B7F9-744E3C25AD91}" type="sibTrans" cxnId="{28F79F1F-5980-4897-B349-A54D9ADFEC23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F89A1E9B-5A75-435C-90C2-A99F40D8DAF7}">
      <dgm:prSet phldrT="[Text]" custT="1"/>
      <dgm:spPr>
        <a:solidFill>
          <a:schemeClr val="bg2">
            <a:lumMod val="90000"/>
            <a:alpha val="7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en-US" sz="1550" b="1" dirty="0">
              <a:solidFill>
                <a:srgbClr val="002060"/>
              </a:solidFill>
            </a:rPr>
            <a:t>Lowered </a:t>
          </a:r>
          <a:r>
            <a:rPr lang="en-US" sz="1550" b="1" dirty="0" err="1">
              <a:solidFill>
                <a:srgbClr val="002060"/>
              </a:solidFill>
            </a:rPr>
            <a:t>clearwell</a:t>
          </a:r>
          <a:r>
            <a:rPr lang="en-US" sz="1550" b="1" dirty="0">
              <a:solidFill>
                <a:srgbClr val="002060"/>
              </a:solidFill>
            </a:rPr>
            <a:t> level to reduce detention </a:t>
          </a:r>
        </a:p>
      </dgm:t>
    </dgm:pt>
    <dgm:pt modelId="{5C49888C-4F04-474C-B16E-046B87BAA7FC}" type="parTrans" cxnId="{D972C321-1BEF-4A13-B4E9-498E5FFDAF2A}">
      <dgm:prSet/>
      <dgm:spPr/>
      <dgm:t>
        <a:bodyPr/>
        <a:lstStyle/>
        <a:p>
          <a:endParaRPr lang="en-US"/>
        </a:p>
      </dgm:t>
    </dgm:pt>
    <dgm:pt modelId="{F1A0392F-EBBC-46B9-9736-FFDC7D144045}" type="sibTrans" cxnId="{D972C321-1BEF-4A13-B4E9-498E5FFDAF2A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31DE64C9-1F83-40F3-B73D-ACB9C797738B}">
      <dgm:prSet phldrT="[Text]" custT="1"/>
      <dgm:spPr>
        <a:solidFill>
          <a:schemeClr val="tx2">
            <a:lumMod val="90000"/>
            <a:alpha val="7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en-US" sz="1550" b="1" dirty="0">
              <a:solidFill>
                <a:srgbClr val="002060"/>
              </a:solidFill>
            </a:rPr>
            <a:t>Lowered finished chlorine residual target</a:t>
          </a:r>
        </a:p>
      </dgm:t>
    </dgm:pt>
    <dgm:pt modelId="{821C8026-563F-48AB-8064-7BFB0CE057D2}" type="parTrans" cxnId="{F124BDC5-48EA-452B-AD61-B3DA4C8EF999}">
      <dgm:prSet/>
      <dgm:spPr/>
      <dgm:t>
        <a:bodyPr/>
        <a:lstStyle/>
        <a:p>
          <a:endParaRPr lang="en-US"/>
        </a:p>
      </dgm:t>
    </dgm:pt>
    <dgm:pt modelId="{702B371C-869C-46B9-A016-0299B287433D}" type="sibTrans" cxnId="{F124BDC5-48EA-452B-AD61-B3DA4C8EF999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86219BF8-F389-4E60-97F7-F1FE2BC9297D}">
      <dgm:prSet custT="1"/>
      <dgm:spPr>
        <a:solidFill>
          <a:schemeClr val="bg2">
            <a:lumMod val="90000"/>
            <a:alpha val="7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en-US" sz="2400" b="1" dirty="0">
              <a:solidFill>
                <a:srgbClr val="002060"/>
              </a:solidFill>
            </a:rPr>
            <a:t>TTHMs under MCL and internal goal (64 µg/L)</a:t>
          </a:r>
        </a:p>
      </dgm:t>
    </dgm:pt>
    <dgm:pt modelId="{DCFEFEE7-F3D7-4EA5-816C-58FA1511E246}" type="parTrans" cxnId="{5325ADBE-FB8F-4C3C-ADB5-802533F98236}">
      <dgm:prSet/>
      <dgm:spPr/>
      <dgm:t>
        <a:bodyPr/>
        <a:lstStyle/>
        <a:p>
          <a:endParaRPr lang="en-US"/>
        </a:p>
      </dgm:t>
    </dgm:pt>
    <dgm:pt modelId="{207B3408-28CC-47A0-A3D7-20DE105D435A}" type="sibTrans" cxnId="{5325ADBE-FB8F-4C3C-ADB5-802533F98236}">
      <dgm:prSet/>
      <dgm:spPr/>
      <dgm:t>
        <a:bodyPr/>
        <a:lstStyle/>
        <a:p>
          <a:endParaRPr lang="en-US"/>
        </a:p>
      </dgm:t>
    </dgm:pt>
    <dgm:pt modelId="{83C59AEE-828E-4E60-A604-1F401FE7E6CF}" type="pres">
      <dgm:prSet presAssocID="{FCCA1AAD-025D-4AF5-BF60-1D6BB00F22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D812E-387B-4957-BB56-251D29D6FFD0}" type="pres">
      <dgm:prSet presAssocID="{FCCA1AAD-025D-4AF5-BF60-1D6BB00F22A0}" presName="vNodes" presStyleCnt="0"/>
      <dgm:spPr/>
    </dgm:pt>
    <dgm:pt modelId="{50C07A75-328C-42EE-B4DD-99B2DDB1CFA2}" type="pres">
      <dgm:prSet presAssocID="{15D7B548-A94A-409B-809C-E97840AEEA55}" presName="node" presStyleLbl="node1" presStyleIdx="0" presStyleCnt="4" custScaleX="136383" custScaleY="124739" custLinFactNeighborY="-3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084EB-3489-48CD-A8D2-12ECCAF1B9B8}" type="pres">
      <dgm:prSet presAssocID="{787247E9-435A-4F08-B7F9-744E3C25AD91}" presName="spacerT" presStyleCnt="0"/>
      <dgm:spPr/>
    </dgm:pt>
    <dgm:pt modelId="{41D1F672-D66C-4C9C-9F72-41EAD4A3F585}" type="pres">
      <dgm:prSet presAssocID="{787247E9-435A-4F08-B7F9-744E3C25AD91}" presName="sibTrans" presStyleLbl="sibTrans2D1" presStyleIdx="0" presStyleCnt="3" custLinFactNeighborY="-3167"/>
      <dgm:spPr/>
      <dgm:t>
        <a:bodyPr/>
        <a:lstStyle/>
        <a:p>
          <a:endParaRPr lang="en-US"/>
        </a:p>
      </dgm:t>
    </dgm:pt>
    <dgm:pt modelId="{850C4AD4-F655-40D8-9517-84E313143E74}" type="pres">
      <dgm:prSet presAssocID="{787247E9-435A-4F08-B7F9-744E3C25AD91}" presName="spacerB" presStyleCnt="0"/>
      <dgm:spPr/>
    </dgm:pt>
    <dgm:pt modelId="{F91D8475-6BD7-45A8-988B-AC3EA75951E9}" type="pres">
      <dgm:prSet presAssocID="{F89A1E9B-5A75-435C-90C2-A99F40D8DAF7}" presName="node" presStyleLbl="node1" presStyleIdx="1" presStyleCnt="4" custScaleX="145399" custScaleY="142279" custLinFactNeighborY="-3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BE74D-FEB6-48FE-90B2-5BBE93787A69}" type="pres">
      <dgm:prSet presAssocID="{F1A0392F-EBBC-46B9-9736-FFDC7D144045}" presName="spacerT" presStyleCnt="0"/>
      <dgm:spPr/>
    </dgm:pt>
    <dgm:pt modelId="{10CF57E5-0538-480A-8757-F5BC42D52847}" type="pres">
      <dgm:prSet presAssocID="{F1A0392F-EBBC-46B9-9736-FFDC7D144045}" presName="sibTrans" presStyleLbl="sibTrans2D1" presStyleIdx="1" presStyleCnt="3" custLinFactNeighborY="-3167"/>
      <dgm:spPr/>
      <dgm:t>
        <a:bodyPr/>
        <a:lstStyle/>
        <a:p>
          <a:endParaRPr lang="en-US"/>
        </a:p>
      </dgm:t>
    </dgm:pt>
    <dgm:pt modelId="{DD1B4F5A-4410-41F5-9E43-76792738FA2E}" type="pres">
      <dgm:prSet presAssocID="{F1A0392F-EBBC-46B9-9736-FFDC7D144045}" presName="spacerB" presStyleCnt="0"/>
      <dgm:spPr/>
    </dgm:pt>
    <dgm:pt modelId="{73EEAEA2-87B2-4F0B-9C3E-DE17789934B2}" type="pres">
      <dgm:prSet presAssocID="{31DE64C9-1F83-40F3-B73D-ACB9C797738B}" presName="node" presStyleLbl="node1" presStyleIdx="2" presStyleCnt="4" custScaleX="133349" custScaleY="124770" custLinFactNeighborY="-3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AF13D-15C3-4225-8DF3-DC442E7CD2F9}" type="pres">
      <dgm:prSet presAssocID="{FCCA1AAD-025D-4AF5-BF60-1D6BB00F22A0}" presName="sibTransLast" presStyleLbl="sibTrans2D1" presStyleIdx="2" presStyleCnt="3" custScaleX="120104" custScaleY="180439"/>
      <dgm:spPr/>
      <dgm:t>
        <a:bodyPr/>
        <a:lstStyle/>
        <a:p>
          <a:endParaRPr lang="en-US"/>
        </a:p>
      </dgm:t>
    </dgm:pt>
    <dgm:pt modelId="{914A0B2F-E8D5-4951-9711-98B8F8AD4285}" type="pres">
      <dgm:prSet presAssocID="{FCCA1AAD-025D-4AF5-BF60-1D6BB00F22A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3E13D38-6E5F-4D07-8568-2F9C1FC7E7D9}" type="pres">
      <dgm:prSet presAssocID="{FCCA1AAD-025D-4AF5-BF60-1D6BB00F22A0}" presName="lastNode" presStyleLbl="node1" presStyleIdx="3" presStyleCnt="4" custScaleX="129342" custScaleY="130976" custLinFactX="5236" custLinFactNeighborX="100000" custLinFactNeighborY="-2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99184A-6671-49FE-B3F9-5BE99B7D81FD}" type="presOf" srcId="{F1A0392F-EBBC-46B9-9736-FFDC7D144045}" destId="{10CF57E5-0538-480A-8757-F5BC42D52847}" srcOrd="0" destOrd="0" presId="urn:microsoft.com/office/officeart/2005/8/layout/equation2"/>
    <dgm:cxn modelId="{78426C10-1D9C-4A7E-ABB0-DC208D8F2FED}" type="presOf" srcId="{15D7B548-A94A-409B-809C-E97840AEEA55}" destId="{50C07A75-328C-42EE-B4DD-99B2DDB1CFA2}" srcOrd="0" destOrd="0" presId="urn:microsoft.com/office/officeart/2005/8/layout/equation2"/>
    <dgm:cxn modelId="{7CC031C8-35B6-43CE-9E52-66974A05F746}" type="presOf" srcId="{FCCA1AAD-025D-4AF5-BF60-1D6BB00F22A0}" destId="{83C59AEE-828E-4E60-A604-1F401FE7E6CF}" srcOrd="0" destOrd="0" presId="urn:microsoft.com/office/officeart/2005/8/layout/equation2"/>
    <dgm:cxn modelId="{F124BDC5-48EA-452B-AD61-B3DA4C8EF999}" srcId="{FCCA1AAD-025D-4AF5-BF60-1D6BB00F22A0}" destId="{31DE64C9-1F83-40F3-B73D-ACB9C797738B}" srcOrd="2" destOrd="0" parTransId="{821C8026-563F-48AB-8064-7BFB0CE057D2}" sibTransId="{702B371C-869C-46B9-A016-0299B287433D}"/>
    <dgm:cxn modelId="{5325ADBE-FB8F-4C3C-ADB5-802533F98236}" srcId="{FCCA1AAD-025D-4AF5-BF60-1D6BB00F22A0}" destId="{86219BF8-F389-4E60-97F7-F1FE2BC9297D}" srcOrd="3" destOrd="0" parTransId="{DCFEFEE7-F3D7-4EA5-816C-58FA1511E246}" sibTransId="{207B3408-28CC-47A0-A3D7-20DE105D435A}"/>
    <dgm:cxn modelId="{FC5153F1-90EB-4F5B-BB36-C33F994A49A3}" type="presOf" srcId="{F89A1E9B-5A75-435C-90C2-A99F40D8DAF7}" destId="{F91D8475-6BD7-45A8-988B-AC3EA75951E9}" srcOrd="0" destOrd="0" presId="urn:microsoft.com/office/officeart/2005/8/layout/equation2"/>
    <dgm:cxn modelId="{732CFEF2-ED68-493A-AEFF-CA2A8313F0BB}" type="presOf" srcId="{702B371C-869C-46B9-A016-0299B287433D}" destId="{914A0B2F-E8D5-4951-9711-98B8F8AD4285}" srcOrd="1" destOrd="0" presId="urn:microsoft.com/office/officeart/2005/8/layout/equation2"/>
    <dgm:cxn modelId="{04653B20-40F1-406B-BBF2-C2990EA25D31}" type="presOf" srcId="{31DE64C9-1F83-40F3-B73D-ACB9C797738B}" destId="{73EEAEA2-87B2-4F0B-9C3E-DE17789934B2}" srcOrd="0" destOrd="0" presId="urn:microsoft.com/office/officeart/2005/8/layout/equation2"/>
    <dgm:cxn modelId="{B2131734-5BCB-4214-88BA-50A9E8DD0485}" type="presOf" srcId="{86219BF8-F389-4E60-97F7-F1FE2BC9297D}" destId="{63E13D38-6E5F-4D07-8568-2F9C1FC7E7D9}" srcOrd="0" destOrd="0" presId="urn:microsoft.com/office/officeart/2005/8/layout/equation2"/>
    <dgm:cxn modelId="{28F79F1F-5980-4897-B349-A54D9ADFEC23}" srcId="{FCCA1AAD-025D-4AF5-BF60-1D6BB00F22A0}" destId="{15D7B548-A94A-409B-809C-E97840AEEA55}" srcOrd="0" destOrd="0" parTransId="{C833B1B2-96B5-4894-B51D-DCC906E915B9}" sibTransId="{787247E9-435A-4F08-B7F9-744E3C25AD91}"/>
    <dgm:cxn modelId="{D972C321-1BEF-4A13-B4E9-498E5FFDAF2A}" srcId="{FCCA1AAD-025D-4AF5-BF60-1D6BB00F22A0}" destId="{F89A1E9B-5A75-435C-90C2-A99F40D8DAF7}" srcOrd="1" destOrd="0" parTransId="{5C49888C-4F04-474C-B16E-046B87BAA7FC}" sibTransId="{F1A0392F-EBBC-46B9-9736-FFDC7D144045}"/>
    <dgm:cxn modelId="{E2817DA4-9016-473D-B372-4B708E0F76AB}" type="presOf" srcId="{787247E9-435A-4F08-B7F9-744E3C25AD91}" destId="{41D1F672-D66C-4C9C-9F72-41EAD4A3F585}" srcOrd="0" destOrd="0" presId="urn:microsoft.com/office/officeart/2005/8/layout/equation2"/>
    <dgm:cxn modelId="{CD634688-AEFA-4724-9B93-437702E6BA78}" type="presOf" srcId="{702B371C-869C-46B9-A016-0299B287433D}" destId="{27AAF13D-15C3-4225-8DF3-DC442E7CD2F9}" srcOrd="0" destOrd="0" presId="urn:microsoft.com/office/officeart/2005/8/layout/equation2"/>
    <dgm:cxn modelId="{F12809CA-4D71-4448-93DC-EA9F8389DB2E}" type="presParOf" srcId="{83C59AEE-828E-4E60-A604-1F401FE7E6CF}" destId="{551D812E-387B-4957-BB56-251D29D6FFD0}" srcOrd="0" destOrd="0" presId="urn:microsoft.com/office/officeart/2005/8/layout/equation2"/>
    <dgm:cxn modelId="{225360E4-3C46-45B3-A2EC-0831840BE456}" type="presParOf" srcId="{551D812E-387B-4957-BB56-251D29D6FFD0}" destId="{50C07A75-328C-42EE-B4DD-99B2DDB1CFA2}" srcOrd="0" destOrd="0" presId="urn:microsoft.com/office/officeart/2005/8/layout/equation2"/>
    <dgm:cxn modelId="{5B8CE5A3-3651-4D74-A4CF-094C433165ED}" type="presParOf" srcId="{551D812E-387B-4957-BB56-251D29D6FFD0}" destId="{4EC084EB-3489-48CD-A8D2-12ECCAF1B9B8}" srcOrd="1" destOrd="0" presId="urn:microsoft.com/office/officeart/2005/8/layout/equation2"/>
    <dgm:cxn modelId="{43DB31C1-45C8-42AA-B576-8DA6B888866F}" type="presParOf" srcId="{551D812E-387B-4957-BB56-251D29D6FFD0}" destId="{41D1F672-D66C-4C9C-9F72-41EAD4A3F585}" srcOrd="2" destOrd="0" presId="urn:microsoft.com/office/officeart/2005/8/layout/equation2"/>
    <dgm:cxn modelId="{1BD47AD9-7B60-4702-98B5-C72FF6506E1D}" type="presParOf" srcId="{551D812E-387B-4957-BB56-251D29D6FFD0}" destId="{850C4AD4-F655-40D8-9517-84E313143E74}" srcOrd="3" destOrd="0" presId="urn:microsoft.com/office/officeart/2005/8/layout/equation2"/>
    <dgm:cxn modelId="{3C990540-B1EA-49C6-A1E9-E1F8056F32B4}" type="presParOf" srcId="{551D812E-387B-4957-BB56-251D29D6FFD0}" destId="{F91D8475-6BD7-45A8-988B-AC3EA75951E9}" srcOrd="4" destOrd="0" presId="urn:microsoft.com/office/officeart/2005/8/layout/equation2"/>
    <dgm:cxn modelId="{BFFE8216-3FE1-49DB-88BA-C1CF0946F3F4}" type="presParOf" srcId="{551D812E-387B-4957-BB56-251D29D6FFD0}" destId="{EEDBE74D-FEB6-48FE-90B2-5BBE93787A69}" srcOrd="5" destOrd="0" presId="urn:microsoft.com/office/officeart/2005/8/layout/equation2"/>
    <dgm:cxn modelId="{5144FCA4-4236-4EA6-8A82-7F464B3EB04E}" type="presParOf" srcId="{551D812E-387B-4957-BB56-251D29D6FFD0}" destId="{10CF57E5-0538-480A-8757-F5BC42D52847}" srcOrd="6" destOrd="0" presId="urn:microsoft.com/office/officeart/2005/8/layout/equation2"/>
    <dgm:cxn modelId="{3F31FBE9-06D8-418B-B839-8C2EF3D7294B}" type="presParOf" srcId="{551D812E-387B-4957-BB56-251D29D6FFD0}" destId="{DD1B4F5A-4410-41F5-9E43-76792738FA2E}" srcOrd="7" destOrd="0" presId="urn:microsoft.com/office/officeart/2005/8/layout/equation2"/>
    <dgm:cxn modelId="{EEC69014-ACF4-4B1E-8C81-B5F1C4AA881E}" type="presParOf" srcId="{551D812E-387B-4957-BB56-251D29D6FFD0}" destId="{73EEAEA2-87B2-4F0B-9C3E-DE17789934B2}" srcOrd="8" destOrd="0" presId="urn:microsoft.com/office/officeart/2005/8/layout/equation2"/>
    <dgm:cxn modelId="{2AB69D51-2E26-4DCB-B0B1-D7BDE61E814F}" type="presParOf" srcId="{83C59AEE-828E-4E60-A604-1F401FE7E6CF}" destId="{27AAF13D-15C3-4225-8DF3-DC442E7CD2F9}" srcOrd="1" destOrd="0" presId="urn:microsoft.com/office/officeart/2005/8/layout/equation2"/>
    <dgm:cxn modelId="{1853A46F-C5E5-4227-8C7C-0A4E61F20CA0}" type="presParOf" srcId="{27AAF13D-15C3-4225-8DF3-DC442E7CD2F9}" destId="{914A0B2F-E8D5-4951-9711-98B8F8AD4285}" srcOrd="0" destOrd="0" presId="urn:microsoft.com/office/officeart/2005/8/layout/equation2"/>
    <dgm:cxn modelId="{953CB1AA-81EE-4045-B82E-6AD327606B65}" type="presParOf" srcId="{83C59AEE-828E-4E60-A604-1F401FE7E6CF}" destId="{63E13D38-6E5F-4D07-8568-2F9C1FC7E7D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8278F-0841-482B-96E5-9310A6C055A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DD7C06-2A6E-4B67-BC12-DF5B58F95B18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000" b="1" dirty="0"/>
            <a:t>Aluminum Sulfate</a:t>
          </a:r>
        </a:p>
        <a:p>
          <a:r>
            <a:rPr lang="en-US" sz="2000" b="1" dirty="0"/>
            <a:t>to</a:t>
          </a:r>
        </a:p>
        <a:p>
          <a:r>
            <a:rPr lang="en-US" sz="2000" b="1" dirty="0"/>
            <a:t>Ferric Chloride  </a:t>
          </a:r>
        </a:p>
      </dgm:t>
    </dgm:pt>
    <dgm:pt modelId="{9127B938-1D47-4503-83DC-748444898B4F}" type="parTrans" cxnId="{B68A3F6E-B3F1-4497-B9F1-2B27136A464A}">
      <dgm:prSet/>
      <dgm:spPr/>
      <dgm:t>
        <a:bodyPr/>
        <a:lstStyle/>
        <a:p>
          <a:endParaRPr lang="en-US"/>
        </a:p>
      </dgm:t>
    </dgm:pt>
    <dgm:pt modelId="{2DE55AC1-F17B-48DE-B304-3EF27E1E3EDE}" type="sibTrans" cxnId="{B68A3F6E-B3F1-4497-B9F1-2B27136A464A}">
      <dgm:prSet/>
      <dgm:spPr/>
      <dgm:t>
        <a:bodyPr/>
        <a:lstStyle/>
        <a:p>
          <a:endParaRPr lang="en-US"/>
        </a:p>
      </dgm:t>
    </dgm:pt>
    <dgm:pt modelId="{7567D4CB-4108-4A15-84C1-ACF8C82DF122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000" b="1" dirty="0"/>
            <a:t>Increased TOC removal</a:t>
          </a:r>
        </a:p>
      </dgm:t>
    </dgm:pt>
    <dgm:pt modelId="{A13ABEB7-0376-4624-AED4-C2078187240E}" type="parTrans" cxnId="{A7A89981-B3B6-4248-AD5D-214A949F189C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39553619-C0A0-4CBC-BE5D-A628A490882C}" type="sibTrans" cxnId="{A7A89981-B3B6-4248-AD5D-214A949F189C}">
      <dgm:prSet/>
      <dgm:spPr/>
      <dgm:t>
        <a:bodyPr/>
        <a:lstStyle/>
        <a:p>
          <a:endParaRPr lang="en-US"/>
        </a:p>
      </dgm:t>
    </dgm:pt>
    <dgm:pt modelId="{2C0113ED-F739-4996-B85B-404EFC43EDDA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000" b="1" dirty="0"/>
            <a:t>Increased Chemical Costs</a:t>
          </a:r>
        </a:p>
      </dgm:t>
    </dgm:pt>
    <dgm:pt modelId="{4628DA2D-1F86-4BAF-9EB9-9B6320C2A3CC}" type="parTrans" cxnId="{51B4F105-F7CA-4503-B40B-D3A56628C924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54B0342E-A0DC-407D-81AE-43039A8793B8}" type="sibTrans" cxnId="{51B4F105-F7CA-4503-B40B-D3A56628C924}">
      <dgm:prSet/>
      <dgm:spPr/>
      <dgm:t>
        <a:bodyPr/>
        <a:lstStyle/>
        <a:p>
          <a:endParaRPr lang="en-US"/>
        </a:p>
      </dgm:t>
    </dgm:pt>
    <dgm:pt modelId="{322AC2BA-E478-457B-8440-ACD0F1E47CD1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000" b="1" dirty="0"/>
            <a:t>Increased sludge production</a:t>
          </a:r>
        </a:p>
      </dgm:t>
    </dgm:pt>
    <dgm:pt modelId="{8BA0CFE3-A5E3-4EC6-8DE7-490F738B9FE2}" type="parTrans" cxnId="{36398CFC-5C93-49DC-B833-FB57675BE35B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C138F37-F2A3-46F2-8EBB-24A205829C74}" type="sibTrans" cxnId="{36398CFC-5C93-49DC-B833-FB57675BE35B}">
      <dgm:prSet/>
      <dgm:spPr/>
      <dgm:t>
        <a:bodyPr/>
        <a:lstStyle/>
        <a:p>
          <a:endParaRPr lang="en-US"/>
        </a:p>
      </dgm:t>
    </dgm:pt>
    <dgm:pt modelId="{16FFCB9F-E6F9-473F-8A74-8BA7FB00B64A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000" b="1" dirty="0"/>
            <a:t>Maintain THMs below  internal goal (64 </a:t>
          </a:r>
          <a:r>
            <a:rPr lang="en-US" sz="2000" b="1" dirty="0" err="1"/>
            <a:t>ug</a:t>
          </a:r>
          <a:r>
            <a:rPr lang="en-US" sz="2000" b="1" dirty="0"/>
            <a:t>/L)</a:t>
          </a:r>
        </a:p>
      </dgm:t>
    </dgm:pt>
    <dgm:pt modelId="{66525E3D-611B-4A4C-8375-0B899EBBA96C}" type="parTrans" cxnId="{CC385489-9DD1-41F3-ADCD-B2C156265C1E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5FC8E67-9015-4ACA-89F5-DBE3960C71BD}" type="sibTrans" cxnId="{CC385489-9DD1-41F3-ADCD-B2C156265C1E}">
      <dgm:prSet/>
      <dgm:spPr/>
      <dgm:t>
        <a:bodyPr/>
        <a:lstStyle/>
        <a:p>
          <a:endParaRPr lang="en-US"/>
        </a:p>
      </dgm:t>
    </dgm:pt>
    <dgm:pt modelId="{5C999E02-A5B2-4960-87DD-93B6984DCD70}" type="pres">
      <dgm:prSet presAssocID="{3878278F-0841-482B-96E5-9310A6C055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9CD6CA-F83C-4865-A24B-C7A0E50687E5}" type="pres">
      <dgm:prSet presAssocID="{5BDD7C06-2A6E-4B67-BC12-DF5B58F95B18}" presName="hierRoot1" presStyleCnt="0">
        <dgm:presLayoutVars>
          <dgm:hierBranch val="init"/>
        </dgm:presLayoutVars>
      </dgm:prSet>
      <dgm:spPr/>
    </dgm:pt>
    <dgm:pt modelId="{4F049434-1598-4739-AC1D-7D888BFED32C}" type="pres">
      <dgm:prSet presAssocID="{5BDD7C06-2A6E-4B67-BC12-DF5B58F95B18}" presName="rootComposite1" presStyleCnt="0"/>
      <dgm:spPr/>
    </dgm:pt>
    <dgm:pt modelId="{2FEFA89A-E211-42B2-A32E-39308C3D8AB7}" type="pres">
      <dgm:prSet presAssocID="{5BDD7C06-2A6E-4B67-BC12-DF5B58F95B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1C5050-C491-4491-9846-AAFB87B5CF8E}" type="pres">
      <dgm:prSet presAssocID="{5BDD7C06-2A6E-4B67-BC12-DF5B58F95B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0A31B0C-D322-4EBF-B265-EFC3E0F6092A}" type="pres">
      <dgm:prSet presAssocID="{5BDD7C06-2A6E-4B67-BC12-DF5B58F95B18}" presName="hierChild2" presStyleCnt="0"/>
      <dgm:spPr/>
    </dgm:pt>
    <dgm:pt modelId="{37278C28-0AB1-4D29-95ED-1AF05F4C4DA6}" type="pres">
      <dgm:prSet presAssocID="{A13ABEB7-0376-4624-AED4-C2078187240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1429CE6-581B-4495-9733-E1AC6B22F118}" type="pres">
      <dgm:prSet presAssocID="{7567D4CB-4108-4A15-84C1-ACF8C82DF122}" presName="hierRoot2" presStyleCnt="0">
        <dgm:presLayoutVars>
          <dgm:hierBranch val="init"/>
        </dgm:presLayoutVars>
      </dgm:prSet>
      <dgm:spPr/>
    </dgm:pt>
    <dgm:pt modelId="{A490DBE7-1B5A-4D9E-A887-3878FF99827F}" type="pres">
      <dgm:prSet presAssocID="{7567D4CB-4108-4A15-84C1-ACF8C82DF122}" presName="rootComposite" presStyleCnt="0"/>
      <dgm:spPr/>
    </dgm:pt>
    <dgm:pt modelId="{71B3D33C-043E-4FEC-BE1E-B7B7F523B65A}" type="pres">
      <dgm:prSet presAssocID="{7567D4CB-4108-4A15-84C1-ACF8C82DF122}" presName="rootText" presStyleLbl="node2" presStyleIdx="0" presStyleCnt="3" custLinFactNeighborX="10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5A6044-EF21-4022-84F9-FA3A5B8E815C}" type="pres">
      <dgm:prSet presAssocID="{7567D4CB-4108-4A15-84C1-ACF8C82DF122}" presName="rootConnector" presStyleLbl="node2" presStyleIdx="0" presStyleCnt="3"/>
      <dgm:spPr/>
      <dgm:t>
        <a:bodyPr/>
        <a:lstStyle/>
        <a:p>
          <a:endParaRPr lang="en-US"/>
        </a:p>
      </dgm:t>
    </dgm:pt>
    <dgm:pt modelId="{F3BC56B9-35C7-4159-B2A2-FA73079D7BC7}" type="pres">
      <dgm:prSet presAssocID="{7567D4CB-4108-4A15-84C1-ACF8C82DF122}" presName="hierChild4" presStyleCnt="0"/>
      <dgm:spPr/>
    </dgm:pt>
    <dgm:pt modelId="{7BF95954-2F02-4306-991B-BB29A98B4860}" type="pres">
      <dgm:prSet presAssocID="{66525E3D-611B-4A4C-8375-0B899EBBA96C}" presName="Name37" presStyleLbl="parChTrans1D3" presStyleIdx="0" presStyleCnt="1"/>
      <dgm:spPr/>
      <dgm:t>
        <a:bodyPr/>
        <a:lstStyle/>
        <a:p>
          <a:endParaRPr lang="en-US"/>
        </a:p>
      </dgm:t>
    </dgm:pt>
    <dgm:pt modelId="{D4EC81FB-245B-4C16-8155-B534E1653589}" type="pres">
      <dgm:prSet presAssocID="{16FFCB9F-E6F9-473F-8A74-8BA7FB00B64A}" presName="hierRoot2" presStyleCnt="0">
        <dgm:presLayoutVars>
          <dgm:hierBranch val="init"/>
        </dgm:presLayoutVars>
      </dgm:prSet>
      <dgm:spPr/>
    </dgm:pt>
    <dgm:pt modelId="{6833E61E-5633-489D-99E1-B4F1BE48CCE8}" type="pres">
      <dgm:prSet presAssocID="{16FFCB9F-E6F9-473F-8A74-8BA7FB00B64A}" presName="rootComposite" presStyleCnt="0"/>
      <dgm:spPr/>
    </dgm:pt>
    <dgm:pt modelId="{3CFCE858-BA1D-4049-89E9-0CC69F398E26}" type="pres">
      <dgm:prSet presAssocID="{16FFCB9F-E6F9-473F-8A74-8BA7FB00B64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77C113-225B-41E2-9C9B-38E5F37AEB73}" type="pres">
      <dgm:prSet presAssocID="{16FFCB9F-E6F9-473F-8A74-8BA7FB00B64A}" presName="rootConnector" presStyleLbl="node3" presStyleIdx="0" presStyleCnt="1"/>
      <dgm:spPr/>
      <dgm:t>
        <a:bodyPr/>
        <a:lstStyle/>
        <a:p>
          <a:endParaRPr lang="en-US"/>
        </a:p>
      </dgm:t>
    </dgm:pt>
    <dgm:pt modelId="{78D20D67-24C2-4A63-ADC3-73571CB728D1}" type="pres">
      <dgm:prSet presAssocID="{16FFCB9F-E6F9-473F-8A74-8BA7FB00B64A}" presName="hierChild4" presStyleCnt="0"/>
      <dgm:spPr/>
    </dgm:pt>
    <dgm:pt modelId="{BE328E5A-23F3-43C5-9008-DC51C9D99B86}" type="pres">
      <dgm:prSet presAssocID="{16FFCB9F-E6F9-473F-8A74-8BA7FB00B64A}" presName="hierChild5" presStyleCnt="0"/>
      <dgm:spPr/>
    </dgm:pt>
    <dgm:pt modelId="{2ADE5B91-2CA0-4D98-9DD0-A57C7C21250C}" type="pres">
      <dgm:prSet presAssocID="{7567D4CB-4108-4A15-84C1-ACF8C82DF122}" presName="hierChild5" presStyleCnt="0"/>
      <dgm:spPr/>
    </dgm:pt>
    <dgm:pt modelId="{A9C7F01B-B65F-4CED-84A6-607B4BEB23DD}" type="pres">
      <dgm:prSet presAssocID="{4628DA2D-1F86-4BAF-9EB9-9B6320C2A3CC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268CC34-0032-4439-A652-1F948D75E3F8}" type="pres">
      <dgm:prSet presAssocID="{2C0113ED-F739-4996-B85B-404EFC43EDDA}" presName="hierRoot2" presStyleCnt="0">
        <dgm:presLayoutVars>
          <dgm:hierBranch val="init"/>
        </dgm:presLayoutVars>
      </dgm:prSet>
      <dgm:spPr/>
    </dgm:pt>
    <dgm:pt modelId="{CE453025-D3B9-4294-9701-F1A187EFEA41}" type="pres">
      <dgm:prSet presAssocID="{2C0113ED-F739-4996-B85B-404EFC43EDDA}" presName="rootComposite" presStyleCnt="0"/>
      <dgm:spPr/>
    </dgm:pt>
    <dgm:pt modelId="{5798569C-2C9B-413E-BE27-4C270B62EE97}" type="pres">
      <dgm:prSet presAssocID="{2C0113ED-F739-4996-B85B-404EFC43EDD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4C594C-56F0-473F-AB04-E4DA753D7BF5}" type="pres">
      <dgm:prSet presAssocID="{2C0113ED-F739-4996-B85B-404EFC43EDDA}" presName="rootConnector" presStyleLbl="node2" presStyleIdx="1" presStyleCnt="3"/>
      <dgm:spPr/>
      <dgm:t>
        <a:bodyPr/>
        <a:lstStyle/>
        <a:p>
          <a:endParaRPr lang="en-US"/>
        </a:p>
      </dgm:t>
    </dgm:pt>
    <dgm:pt modelId="{9FF90771-03DD-46DA-8735-65F8E3D12478}" type="pres">
      <dgm:prSet presAssocID="{2C0113ED-F739-4996-B85B-404EFC43EDDA}" presName="hierChild4" presStyleCnt="0"/>
      <dgm:spPr/>
    </dgm:pt>
    <dgm:pt modelId="{9881F212-D6B7-4ACE-82C5-6F8E6CEC88AA}" type="pres">
      <dgm:prSet presAssocID="{2C0113ED-F739-4996-B85B-404EFC43EDDA}" presName="hierChild5" presStyleCnt="0"/>
      <dgm:spPr/>
    </dgm:pt>
    <dgm:pt modelId="{A589169C-0C15-4F83-8CA2-1D22B35FEA42}" type="pres">
      <dgm:prSet presAssocID="{8BA0CFE3-A5E3-4EC6-8DE7-490F738B9FE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EB52EFC-CD9C-4404-A8FF-F11527C1E8A8}" type="pres">
      <dgm:prSet presAssocID="{322AC2BA-E478-457B-8440-ACD0F1E47CD1}" presName="hierRoot2" presStyleCnt="0">
        <dgm:presLayoutVars>
          <dgm:hierBranch val="init"/>
        </dgm:presLayoutVars>
      </dgm:prSet>
      <dgm:spPr/>
    </dgm:pt>
    <dgm:pt modelId="{04E892A8-B0E7-4E57-8F9D-6873289063BB}" type="pres">
      <dgm:prSet presAssocID="{322AC2BA-E478-457B-8440-ACD0F1E47CD1}" presName="rootComposite" presStyleCnt="0"/>
      <dgm:spPr/>
    </dgm:pt>
    <dgm:pt modelId="{90EC7DFF-1FD1-406C-8B5A-CF9CFED744A3}" type="pres">
      <dgm:prSet presAssocID="{322AC2BA-E478-457B-8440-ACD0F1E47CD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64728F-74F8-46F5-BAB5-16E4D0268AE4}" type="pres">
      <dgm:prSet presAssocID="{322AC2BA-E478-457B-8440-ACD0F1E47CD1}" presName="rootConnector" presStyleLbl="node2" presStyleIdx="2" presStyleCnt="3"/>
      <dgm:spPr/>
      <dgm:t>
        <a:bodyPr/>
        <a:lstStyle/>
        <a:p>
          <a:endParaRPr lang="en-US"/>
        </a:p>
      </dgm:t>
    </dgm:pt>
    <dgm:pt modelId="{17A0674E-EF91-492D-A3C7-D7D798B96F64}" type="pres">
      <dgm:prSet presAssocID="{322AC2BA-E478-457B-8440-ACD0F1E47CD1}" presName="hierChild4" presStyleCnt="0"/>
      <dgm:spPr/>
    </dgm:pt>
    <dgm:pt modelId="{1C9354A4-6A18-4090-8FA3-BE356EE032EE}" type="pres">
      <dgm:prSet presAssocID="{322AC2BA-E478-457B-8440-ACD0F1E47CD1}" presName="hierChild5" presStyleCnt="0"/>
      <dgm:spPr/>
    </dgm:pt>
    <dgm:pt modelId="{80FF55F3-40F1-4316-819E-413B0A873470}" type="pres">
      <dgm:prSet presAssocID="{5BDD7C06-2A6E-4B67-BC12-DF5B58F95B18}" presName="hierChild3" presStyleCnt="0"/>
      <dgm:spPr/>
    </dgm:pt>
  </dgm:ptLst>
  <dgm:cxnLst>
    <dgm:cxn modelId="{A7A89981-B3B6-4248-AD5D-214A949F189C}" srcId="{5BDD7C06-2A6E-4B67-BC12-DF5B58F95B18}" destId="{7567D4CB-4108-4A15-84C1-ACF8C82DF122}" srcOrd="0" destOrd="0" parTransId="{A13ABEB7-0376-4624-AED4-C2078187240E}" sibTransId="{39553619-C0A0-4CBC-BE5D-A628A490882C}"/>
    <dgm:cxn modelId="{707A421D-57A7-4083-84FF-26D97E57472B}" type="presOf" srcId="{7567D4CB-4108-4A15-84C1-ACF8C82DF122}" destId="{71B3D33C-043E-4FEC-BE1E-B7B7F523B65A}" srcOrd="0" destOrd="0" presId="urn:microsoft.com/office/officeart/2005/8/layout/orgChart1"/>
    <dgm:cxn modelId="{AD885ED8-DD04-43A3-9251-3CF63F52C7EE}" type="presOf" srcId="{A13ABEB7-0376-4624-AED4-C2078187240E}" destId="{37278C28-0AB1-4D29-95ED-1AF05F4C4DA6}" srcOrd="0" destOrd="0" presId="urn:microsoft.com/office/officeart/2005/8/layout/orgChart1"/>
    <dgm:cxn modelId="{F45AFEDB-3AD1-4B04-895D-69159C8CB7C9}" type="presOf" srcId="{16FFCB9F-E6F9-473F-8A74-8BA7FB00B64A}" destId="{3CFCE858-BA1D-4049-89E9-0CC69F398E26}" srcOrd="0" destOrd="0" presId="urn:microsoft.com/office/officeart/2005/8/layout/orgChart1"/>
    <dgm:cxn modelId="{2B4CE810-3E75-469A-84EB-6B1AAD5054AF}" type="presOf" srcId="{4628DA2D-1F86-4BAF-9EB9-9B6320C2A3CC}" destId="{A9C7F01B-B65F-4CED-84A6-607B4BEB23DD}" srcOrd="0" destOrd="0" presId="urn:microsoft.com/office/officeart/2005/8/layout/orgChart1"/>
    <dgm:cxn modelId="{B84A3144-C850-4BBD-A828-DE50FD8977A1}" type="presOf" srcId="{66525E3D-611B-4A4C-8375-0B899EBBA96C}" destId="{7BF95954-2F02-4306-991B-BB29A98B4860}" srcOrd="0" destOrd="0" presId="urn:microsoft.com/office/officeart/2005/8/layout/orgChart1"/>
    <dgm:cxn modelId="{6664BBEE-01D6-44A5-8741-12F009911697}" type="presOf" srcId="{2C0113ED-F739-4996-B85B-404EFC43EDDA}" destId="{974C594C-56F0-473F-AB04-E4DA753D7BF5}" srcOrd="1" destOrd="0" presId="urn:microsoft.com/office/officeart/2005/8/layout/orgChart1"/>
    <dgm:cxn modelId="{B68A3F6E-B3F1-4497-B9F1-2B27136A464A}" srcId="{3878278F-0841-482B-96E5-9310A6C055AA}" destId="{5BDD7C06-2A6E-4B67-BC12-DF5B58F95B18}" srcOrd="0" destOrd="0" parTransId="{9127B938-1D47-4503-83DC-748444898B4F}" sibTransId="{2DE55AC1-F17B-48DE-B304-3EF27E1E3EDE}"/>
    <dgm:cxn modelId="{40B5674A-6B19-430D-A8BD-96C2AA5BD24A}" type="presOf" srcId="{16FFCB9F-E6F9-473F-8A74-8BA7FB00B64A}" destId="{F577C113-225B-41E2-9C9B-38E5F37AEB73}" srcOrd="1" destOrd="0" presId="urn:microsoft.com/office/officeart/2005/8/layout/orgChart1"/>
    <dgm:cxn modelId="{40FE947F-E3EB-45FE-ABBD-2EE11A6CA256}" type="presOf" srcId="{322AC2BA-E478-457B-8440-ACD0F1E47CD1}" destId="{FF64728F-74F8-46F5-BAB5-16E4D0268AE4}" srcOrd="1" destOrd="0" presId="urn:microsoft.com/office/officeart/2005/8/layout/orgChart1"/>
    <dgm:cxn modelId="{8149E5A4-6D4F-42F6-B17E-F4C72AAD8BCD}" type="presOf" srcId="{7567D4CB-4108-4A15-84C1-ACF8C82DF122}" destId="{1A5A6044-EF21-4022-84F9-FA3A5B8E815C}" srcOrd="1" destOrd="0" presId="urn:microsoft.com/office/officeart/2005/8/layout/orgChart1"/>
    <dgm:cxn modelId="{683752BC-7729-443D-A366-891844AB5528}" type="presOf" srcId="{2C0113ED-F739-4996-B85B-404EFC43EDDA}" destId="{5798569C-2C9B-413E-BE27-4C270B62EE97}" srcOrd="0" destOrd="0" presId="urn:microsoft.com/office/officeart/2005/8/layout/orgChart1"/>
    <dgm:cxn modelId="{72F5A3F9-2EC5-43E8-BBE3-143BF60D968F}" type="presOf" srcId="{3878278F-0841-482B-96E5-9310A6C055AA}" destId="{5C999E02-A5B2-4960-87DD-93B6984DCD70}" srcOrd="0" destOrd="0" presId="urn:microsoft.com/office/officeart/2005/8/layout/orgChart1"/>
    <dgm:cxn modelId="{995CE1BD-EC5C-49B1-BA15-3397B971AFD1}" type="presOf" srcId="{8BA0CFE3-A5E3-4EC6-8DE7-490F738B9FE2}" destId="{A589169C-0C15-4F83-8CA2-1D22B35FEA42}" srcOrd="0" destOrd="0" presId="urn:microsoft.com/office/officeart/2005/8/layout/orgChart1"/>
    <dgm:cxn modelId="{51B4F105-F7CA-4503-B40B-D3A56628C924}" srcId="{5BDD7C06-2A6E-4B67-BC12-DF5B58F95B18}" destId="{2C0113ED-F739-4996-B85B-404EFC43EDDA}" srcOrd="1" destOrd="0" parTransId="{4628DA2D-1F86-4BAF-9EB9-9B6320C2A3CC}" sibTransId="{54B0342E-A0DC-407D-81AE-43039A8793B8}"/>
    <dgm:cxn modelId="{CC385489-9DD1-41F3-ADCD-B2C156265C1E}" srcId="{7567D4CB-4108-4A15-84C1-ACF8C82DF122}" destId="{16FFCB9F-E6F9-473F-8A74-8BA7FB00B64A}" srcOrd="0" destOrd="0" parTransId="{66525E3D-611B-4A4C-8375-0B899EBBA96C}" sibTransId="{25FC8E67-9015-4ACA-89F5-DBE3960C71BD}"/>
    <dgm:cxn modelId="{C0A9BAE3-070E-4110-9515-6705559AC962}" type="presOf" srcId="{322AC2BA-E478-457B-8440-ACD0F1E47CD1}" destId="{90EC7DFF-1FD1-406C-8B5A-CF9CFED744A3}" srcOrd="0" destOrd="0" presId="urn:microsoft.com/office/officeart/2005/8/layout/orgChart1"/>
    <dgm:cxn modelId="{93BF3837-CBD0-442B-9968-2922E12ED6E8}" type="presOf" srcId="{5BDD7C06-2A6E-4B67-BC12-DF5B58F95B18}" destId="{2FEFA89A-E211-42B2-A32E-39308C3D8AB7}" srcOrd="0" destOrd="0" presId="urn:microsoft.com/office/officeart/2005/8/layout/orgChart1"/>
    <dgm:cxn modelId="{36398CFC-5C93-49DC-B833-FB57675BE35B}" srcId="{5BDD7C06-2A6E-4B67-BC12-DF5B58F95B18}" destId="{322AC2BA-E478-457B-8440-ACD0F1E47CD1}" srcOrd="2" destOrd="0" parTransId="{8BA0CFE3-A5E3-4EC6-8DE7-490F738B9FE2}" sibTransId="{8C138F37-F2A3-46F2-8EBB-24A205829C74}"/>
    <dgm:cxn modelId="{204EC700-A050-498E-A0B7-6846745E2188}" type="presOf" srcId="{5BDD7C06-2A6E-4B67-BC12-DF5B58F95B18}" destId="{431C5050-C491-4491-9846-AAFB87B5CF8E}" srcOrd="1" destOrd="0" presId="urn:microsoft.com/office/officeart/2005/8/layout/orgChart1"/>
    <dgm:cxn modelId="{33F36672-F39A-4B37-A2CD-60ADFB68657D}" type="presParOf" srcId="{5C999E02-A5B2-4960-87DD-93B6984DCD70}" destId="{809CD6CA-F83C-4865-A24B-C7A0E50687E5}" srcOrd="0" destOrd="0" presId="urn:microsoft.com/office/officeart/2005/8/layout/orgChart1"/>
    <dgm:cxn modelId="{B0610B73-0F34-44C8-9DEC-A99830379D16}" type="presParOf" srcId="{809CD6CA-F83C-4865-A24B-C7A0E50687E5}" destId="{4F049434-1598-4739-AC1D-7D888BFED32C}" srcOrd="0" destOrd="0" presId="urn:microsoft.com/office/officeart/2005/8/layout/orgChart1"/>
    <dgm:cxn modelId="{B0F9A311-BB30-4B16-951D-615669D35B6D}" type="presParOf" srcId="{4F049434-1598-4739-AC1D-7D888BFED32C}" destId="{2FEFA89A-E211-42B2-A32E-39308C3D8AB7}" srcOrd="0" destOrd="0" presId="urn:microsoft.com/office/officeart/2005/8/layout/orgChart1"/>
    <dgm:cxn modelId="{500339C2-04D6-45FD-8E59-B4A76D1C6515}" type="presParOf" srcId="{4F049434-1598-4739-AC1D-7D888BFED32C}" destId="{431C5050-C491-4491-9846-AAFB87B5CF8E}" srcOrd="1" destOrd="0" presId="urn:microsoft.com/office/officeart/2005/8/layout/orgChart1"/>
    <dgm:cxn modelId="{F9F0837B-0604-4679-8382-4750AEF7A3FE}" type="presParOf" srcId="{809CD6CA-F83C-4865-A24B-C7A0E50687E5}" destId="{40A31B0C-D322-4EBF-B265-EFC3E0F6092A}" srcOrd="1" destOrd="0" presId="urn:microsoft.com/office/officeart/2005/8/layout/orgChart1"/>
    <dgm:cxn modelId="{AB4F4FB0-B15F-46E0-9998-AF9E6AB776D2}" type="presParOf" srcId="{40A31B0C-D322-4EBF-B265-EFC3E0F6092A}" destId="{37278C28-0AB1-4D29-95ED-1AF05F4C4DA6}" srcOrd="0" destOrd="0" presId="urn:microsoft.com/office/officeart/2005/8/layout/orgChart1"/>
    <dgm:cxn modelId="{4CBDF5A0-C22E-4DDD-ABEF-A470A7114C64}" type="presParOf" srcId="{40A31B0C-D322-4EBF-B265-EFC3E0F6092A}" destId="{C1429CE6-581B-4495-9733-E1AC6B22F118}" srcOrd="1" destOrd="0" presId="urn:microsoft.com/office/officeart/2005/8/layout/orgChart1"/>
    <dgm:cxn modelId="{ECAC868A-DB0D-4707-A088-6AEC28253F32}" type="presParOf" srcId="{C1429CE6-581B-4495-9733-E1AC6B22F118}" destId="{A490DBE7-1B5A-4D9E-A887-3878FF99827F}" srcOrd="0" destOrd="0" presId="urn:microsoft.com/office/officeart/2005/8/layout/orgChart1"/>
    <dgm:cxn modelId="{455860C7-ECEE-4C0A-BD10-B4744903D20D}" type="presParOf" srcId="{A490DBE7-1B5A-4D9E-A887-3878FF99827F}" destId="{71B3D33C-043E-4FEC-BE1E-B7B7F523B65A}" srcOrd="0" destOrd="0" presId="urn:microsoft.com/office/officeart/2005/8/layout/orgChart1"/>
    <dgm:cxn modelId="{AF2EDCDD-9578-43BD-91F1-5163A15F7562}" type="presParOf" srcId="{A490DBE7-1B5A-4D9E-A887-3878FF99827F}" destId="{1A5A6044-EF21-4022-84F9-FA3A5B8E815C}" srcOrd="1" destOrd="0" presId="urn:microsoft.com/office/officeart/2005/8/layout/orgChart1"/>
    <dgm:cxn modelId="{DC7E59C3-7829-4E1A-B403-21E94BFFE975}" type="presParOf" srcId="{C1429CE6-581B-4495-9733-E1AC6B22F118}" destId="{F3BC56B9-35C7-4159-B2A2-FA73079D7BC7}" srcOrd="1" destOrd="0" presId="urn:microsoft.com/office/officeart/2005/8/layout/orgChart1"/>
    <dgm:cxn modelId="{1FB20735-852A-4F73-A196-9E24F0A2BF10}" type="presParOf" srcId="{F3BC56B9-35C7-4159-B2A2-FA73079D7BC7}" destId="{7BF95954-2F02-4306-991B-BB29A98B4860}" srcOrd="0" destOrd="0" presId="urn:microsoft.com/office/officeart/2005/8/layout/orgChart1"/>
    <dgm:cxn modelId="{F5F04186-D77E-42CF-9FEF-7E570FC17E6D}" type="presParOf" srcId="{F3BC56B9-35C7-4159-B2A2-FA73079D7BC7}" destId="{D4EC81FB-245B-4C16-8155-B534E1653589}" srcOrd="1" destOrd="0" presId="urn:microsoft.com/office/officeart/2005/8/layout/orgChart1"/>
    <dgm:cxn modelId="{FEF801CA-37D1-45BC-A345-A4C9D962ABB7}" type="presParOf" srcId="{D4EC81FB-245B-4C16-8155-B534E1653589}" destId="{6833E61E-5633-489D-99E1-B4F1BE48CCE8}" srcOrd="0" destOrd="0" presId="urn:microsoft.com/office/officeart/2005/8/layout/orgChart1"/>
    <dgm:cxn modelId="{E2FAD51C-916A-44D3-A9EB-7889FEB1E969}" type="presParOf" srcId="{6833E61E-5633-489D-99E1-B4F1BE48CCE8}" destId="{3CFCE858-BA1D-4049-89E9-0CC69F398E26}" srcOrd="0" destOrd="0" presId="urn:microsoft.com/office/officeart/2005/8/layout/orgChart1"/>
    <dgm:cxn modelId="{316EFDD0-E20F-4F9A-85A3-CD4E298EF69D}" type="presParOf" srcId="{6833E61E-5633-489D-99E1-B4F1BE48CCE8}" destId="{F577C113-225B-41E2-9C9B-38E5F37AEB73}" srcOrd="1" destOrd="0" presId="urn:microsoft.com/office/officeart/2005/8/layout/orgChart1"/>
    <dgm:cxn modelId="{7EC2EA6B-6F15-4DE4-97D9-772559A66D8F}" type="presParOf" srcId="{D4EC81FB-245B-4C16-8155-B534E1653589}" destId="{78D20D67-24C2-4A63-ADC3-73571CB728D1}" srcOrd="1" destOrd="0" presId="urn:microsoft.com/office/officeart/2005/8/layout/orgChart1"/>
    <dgm:cxn modelId="{9BF3ED69-D836-4EA1-8253-8648FC722895}" type="presParOf" srcId="{D4EC81FB-245B-4C16-8155-B534E1653589}" destId="{BE328E5A-23F3-43C5-9008-DC51C9D99B86}" srcOrd="2" destOrd="0" presId="urn:microsoft.com/office/officeart/2005/8/layout/orgChart1"/>
    <dgm:cxn modelId="{F0D13EA5-B6A3-4D99-B385-5B572D99FAF9}" type="presParOf" srcId="{C1429CE6-581B-4495-9733-E1AC6B22F118}" destId="{2ADE5B91-2CA0-4D98-9DD0-A57C7C21250C}" srcOrd="2" destOrd="0" presId="urn:microsoft.com/office/officeart/2005/8/layout/orgChart1"/>
    <dgm:cxn modelId="{F9E0B9C3-6D75-4087-99F3-39D2AFC2C9F4}" type="presParOf" srcId="{40A31B0C-D322-4EBF-B265-EFC3E0F6092A}" destId="{A9C7F01B-B65F-4CED-84A6-607B4BEB23DD}" srcOrd="2" destOrd="0" presId="urn:microsoft.com/office/officeart/2005/8/layout/orgChart1"/>
    <dgm:cxn modelId="{A8079F22-BD8E-4729-A761-65AEFD9297A2}" type="presParOf" srcId="{40A31B0C-D322-4EBF-B265-EFC3E0F6092A}" destId="{4268CC34-0032-4439-A652-1F948D75E3F8}" srcOrd="3" destOrd="0" presId="urn:microsoft.com/office/officeart/2005/8/layout/orgChart1"/>
    <dgm:cxn modelId="{1636FBD6-8636-4971-B8F3-79D406A16CB6}" type="presParOf" srcId="{4268CC34-0032-4439-A652-1F948D75E3F8}" destId="{CE453025-D3B9-4294-9701-F1A187EFEA41}" srcOrd="0" destOrd="0" presId="urn:microsoft.com/office/officeart/2005/8/layout/orgChart1"/>
    <dgm:cxn modelId="{D708F6B7-7C62-49E5-BF58-8D9AE1371062}" type="presParOf" srcId="{CE453025-D3B9-4294-9701-F1A187EFEA41}" destId="{5798569C-2C9B-413E-BE27-4C270B62EE97}" srcOrd="0" destOrd="0" presId="urn:microsoft.com/office/officeart/2005/8/layout/orgChart1"/>
    <dgm:cxn modelId="{55AB89AC-A852-4878-A14E-60187DB7F8A1}" type="presParOf" srcId="{CE453025-D3B9-4294-9701-F1A187EFEA41}" destId="{974C594C-56F0-473F-AB04-E4DA753D7BF5}" srcOrd="1" destOrd="0" presId="urn:microsoft.com/office/officeart/2005/8/layout/orgChart1"/>
    <dgm:cxn modelId="{C19C55DA-1A70-415C-AD8F-E8DBBD56447D}" type="presParOf" srcId="{4268CC34-0032-4439-A652-1F948D75E3F8}" destId="{9FF90771-03DD-46DA-8735-65F8E3D12478}" srcOrd="1" destOrd="0" presId="urn:microsoft.com/office/officeart/2005/8/layout/orgChart1"/>
    <dgm:cxn modelId="{E293E6B5-9B88-4EF0-A22B-DA33F695DF82}" type="presParOf" srcId="{4268CC34-0032-4439-A652-1F948D75E3F8}" destId="{9881F212-D6B7-4ACE-82C5-6F8E6CEC88AA}" srcOrd="2" destOrd="0" presId="urn:microsoft.com/office/officeart/2005/8/layout/orgChart1"/>
    <dgm:cxn modelId="{A2688875-CEFC-44B9-AEEE-34CD818552FC}" type="presParOf" srcId="{40A31B0C-D322-4EBF-B265-EFC3E0F6092A}" destId="{A589169C-0C15-4F83-8CA2-1D22B35FEA42}" srcOrd="4" destOrd="0" presId="urn:microsoft.com/office/officeart/2005/8/layout/orgChart1"/>
    <dgm:cxn modelId="{EC22347D-44F0-4BE9-B696-0859767473C9}" type="presParOf" srcId="{40A31B0C-D322-4EBF-B265-EFC3E0F6092A}" destId="{5EB52EFC-CD9C-4404-A8FF-F11527C1E8A8}" srcOrd="5" destOrd="0" presId="urn:microsoft.com/office/officeart/2005/8/layout/orgChart1"/>
    <dgm:cxn modelId="{E62B1EE1-DDE2-49AA-8F64-0B30831C659F}" type="presParOf" srcId="{5EB52EFC-CD9C-4404-A8FF-F11527C1E8A8}" destId="{04E892A8-B0E7-4E57-8F9D-6873289063BB}" srcOrd="0" destOrd="0" presId="urn:microsoft.com/office/officeart/2005/8/layout/orgChart1"/>
    <dgm:cxn modelId="{B563B246-B9CA-4031-9451-9F3C5C9AED9B}" type="presParOf" srcId="{04E892A8-B0E7-4E57-8F9D-6873289063BB}" destId="{90EC7DFF-1FD1-406C-8B5A-CF9CFED744A3}" srcOrd="0" destOrd="0" presId="urn:microsoft.com/office/officeart/2005/8/layout/orgChart1"/>
    <dgm:cxn modelId="{CB218933-9527-4F85-8B26-FB4267CEDEDA}" type="presParOf" srcId="{04E892A8-B0E7-4E57-8F9D-6873289063BB}" destId="{FF64728F-74F8-46F5-BAB5-16E4D0268AE4}" srcOrd="1" destOrd="0" presId="urn:microsoft.com/office/officeart/2005/8/layout/orgChart1"/>
    <dgm:cxn modelId="{A669D631-2033-44E5-B9E6-8804464EB51B}" type="presParOf" srcId="{5EB52EFC-CD9C-4404-A8FF-F11527C1E8A8}" destId="{17A0674E-EF91-492D-A3C7-D7D798B96F64}" srcOrd="1" destOrd="0" presId="urn:microsoft.com/office/officeart/2005/8/layout/orgChart1"/>
    <dgm:cxn modelId="{61C975E3-25B0-4406-BFDF-24C63906E4C5}" type="presParOf" srcId="{5EB52EFC-CD9C-4404-A8FF-F11527C1E8A8}" destId="{1C9354A4-6A18-4090-8FA3-BE356EE032EE}" srcOrd="2" destOrd="0" presId="urn:microsoft.com/office/officeart/2005/8/layout/orgChart1"/>
    <dgm:cxn modelId="{2B7B3944-D03A-4692-8381-7226B58E1A5E}" type="presParOf" srcId="{809CD6CA-F83C-4865-A24B-C7A0E50687E5}" destId="{80FF55F3-40F1-4316-819E-413B0A8734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075B48-CB61-466D-8096-1DD50464F6FC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BB0BEB-148D-4316-9817-5DDB489EA3FD}">
      <dgm:prSet phldrT="[Text]"/>
      <dgm:spPr/>
      <dgm:t>
        <a:bodyPr/>
        <a:lstStyle/>
        <a:p>
          <a:r>
            <a:rPr lang="en-US" dirty="0"/>
            <a:t>Declining Production</a:t>
          </a:r>
        </a:p>
      </dgm:t>
    </dgm:pt>
    <dgm:pt modelId="{E5F1A5AC-5EA6-4E6C-8188-05F1C551E645}" type="parTrans" cxnId="{39B58632-8576-4A5C-B6AC-9AC8B340BE47}">
      <dgm:prSet/>
      <dgm:spPr/>
      <dgm:t>
        <a:bodyPr/>
        <a:lstStyle/>
        <a:p>
          <a:endParaRPr lang="en-US"/>
        </a:p>
      </dgm:t>
    </dgm:pt>
    <dgm:pt modelId="{B2BBF763-DC78-47A6-A767-CA33C7BE5D14}" type="sibTrans" cxnId="{39B58632-8576-4A5C-B6AC-9AC8B340BE47}">
      <dgm:prSet/>
      <dgm:spPr/>
      <dgm:t>
        <a:bodyPr/>
        <a:lstStyle/>
        <a:p>
          <a:endParaRPr lang="en-US"/>
        </a:p>
      </dgm:t>
    </dgm:pt>
    <dgm:pt modelId="{01C7BE24-330E-49BB-9E3F-6B803649E784}">
      <dgm:prSet phldrT="[Text]"/>
      <dgm:spPr/>
      <dgm:t>
        <a:bodyPr/>
        <a:lstStyle/>
        <a:p>
          <a:r>
            <a:rPr lang="en-US" dirty="0"/>
            <a:t>Longer detention times</a:t>
          </a:r>
        </a:p>
      </dgm:t>
    </dgm:pt>
    <dgm:pt modelId="{360C21D1-D145-46E5-97D4-CBB0199F7E65}" type="parTrans" cxnId="{DE8EBB12-7CAE-4795-907E-C37400A69556}">
      <dgm:prSet/>
      <dgm:spPr/>
      <dgm:t>
        <a:bodyPr/>
        <a:lstStyle/>
        <a:p>
          <a:endParaRPr lang="en-US"/>
        </a:p>
      </dgm:t>
    </dgm:pt>
    <dgm:pt modelId="{20633B9A-1EBB-448E-90A5-29D98A240C0D}" type="sibTrans" cxnId="{DE8EBB12-7CAE-4795-907E-C37400A69556}">
      <dgm:prSet/>
      <dgm:spPr/>
      <dgm:t>
        <a:bodyPr/>
        <a:lstStyle/>
        <a:p>
          <a:endParaRPr lang="en-US"/>
        </a:p>
      </dgm:t>
    </dgm:pt>
    <dgm:pt modelId="{E6BE8C2C-AD7C-45BF-8428-AC2602C60B03}">
      <dgm:prSet phldrT="[Text]"/>
      <dgm:spPr/>
      <dgm:t>
        <a:bodyPr/>
        <a:lstStyle/>
        <a:p>
          <a:r>
            <a:rPr lang="en-US" dirty="0"/>
            <a:t>Increased THM formation</a:t>
          </a:r>
        </a:p>
      </dgm:t>
    </dgm:pt>
    <dgm:pt modelId="{DB0840C8-863C-4B64-9777-4F106E28C7B0}" type="parTrans" cxnId="{8CED401B-277C-4BB4-ADD5-4E92BE5B9B26}">
      <dgm:prSet/>
      <dgm:spPr/>
      <dgm:t>
        <a:bodyPr/>
        <a:lstStyle/>
        <a:p>
          <a:endParaRPr lang="en-US"/>
        </a:p>
      </dgm:t>
    </dgm:pt>
    <dgm:pt modelId="{04067F70-01CB-4366-A46C-EEF82DF4242A}" type="sibTrans" cxnId="{8CED401B-277C-4BB4-ADD5-4E92BE5B9B26}">
      <dgm:prSet/>
      <dgm:spPr/>
      <dgm:t>
        <a:bodyPr/>
        <a:lstStyle/>
        <a:p>
          <a:endParaRPr lang="en-US"/>
        </a:p>
      </dgm:t>
    </dgm:pt>
    <dgm:pt modelId="{5DEFD6C4-710E-498F-BFE9-2A64E7C4482D}">
      <dgm:prSet/>
      <dgm:spPr/>
      <dgm:t>
        <a:bodyPr/>
        <a:lstStyle/>
        <a:p>
          <a:r>
            <a:rPr lang="en-US" dirty="0"/>
            <a:t>Establish minimum flows </a:t>
          </a:r>
        </a:p>
      </dgm:t>
    </dgm:pt>
    <dgm:pt modelId="{7E7BE3A8-8D64-4B74-B5B4-3BC7647286DC}" type="parTrans" cxnId="{CF8E9C9C-6CC3-411A-8373-074CB15558A9}">
      <dgm:prSet/>
      <dgm:spPr/>
      <dgm:t>
        <a:bodyPr/>
        <a:lstStyle/>
        <a:p>
          <a:endParaRPr lang="en-US"/>
        </a:p>
      </dgm:t>
    </dgm:pt>
    <dgm:pt modelId="{EDA86EAD-2073-4DCA-8936-44D8E982F9AA}" type="sibTrans" cxnId="{CF8E9C9C-6CC3-411A-8373-074CB15558A9}">
      <dgm:prSet/>
      <dgm:spPr/>
      <dgm:t>
        <a:bodyPr/>
        <a:lstStyle/>
        <a:p>
          <a:endParaRPr lang="en-US"/>
        </a:p>
      </dgm:t>
    </dgm:pt>
    <dgm:pt modelId="{766F69CB-B469-4B4B-A1B3-87D3FC1F4B02}" type="pres">
      <dgm:prSet presAssocID="{5E075B48-CB61-466D-8096-1DD50464F6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23BA8D-A331-4C05-979B-417510DBA4E9}" type="pres">
      <dgm:prSet presAssocID="{9DBB0BEB-148D-4316-9817-5DDB489EA3F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68D7B-76CA-45CF-8F9B-754F0B76C742}" type="pres">
      <dgm:prSet presAssocID="{B2BBF763-DC78-47A6-A767-CA33C7BE5D14}" presName="parTxOnlySpace" presStyleCnt="0"/>
      <dgm:spPr/>
    </dgm:pt>
    <dgm:pt modelId="{7078812C-FDD1-4112-8207-B919A9F338B2}" type="pres">
      <dgm:prSet presAssocID="{01C7BE24-330E-49BB-9E3F-6B803649E78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61A27-975B-49B2-947C-5194EC6A50A6}" type="pres">
      <dgm:prSet presAssocID="{20633B9A-1EBB-448E-90A5-29D98A240C0D}" presName="parTxOnlySpace" presStyleCnt="0"/>
      <dgm:spPr/>
    </dgm:pt>
    <dgm:pt modelId="{34BDAC30-D687-444E-95E0-3B88E75F4149}" type="pres">
      <dgm:prSet presAssocID="{E6BE8C2C-AD7C-45BF-8428-AC2602C60B0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E41DD-80EA-4688-A991-5E7027EA01C4}" type="pres">
      <dgm:prSet presAssocID="{04067F70-01CB-4366-A46C-EEF82DF4242A}" presName="parTxOnlySpace" presStyleCnt="0"/>
      <dgm:spPr/>
    </dgm:pt>
    <dgm:pt modelId="{8FEBCC32-3337-4F60-A4D7-5E36A70DC346}" type="pres">
      <dgm:prSet presAssocID="{5DEFD6C4-710E-498F-BFE9-2A64E7C4482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BB7E73-43E5-41C9-8236-9B3BAB43724A}" type="presOf" srcId="{E6BE8C2C-AD7C-45BF-8428-AC2602C60B03}" destId="{34BDAC30-D687-444E-95E0-3B88E75F4149}" srcOrd="0" destOrd="0" presId="urn:microsoft.com/office/officeart/2005/8/layout/chevron1"/>
    <dgm:cxn modelId="{66753577-62BB-4CBC-BB82-9CDCC493A388}" type="presOf" srcId="{9DBB0BEB-148D-4316-9817-5DDB489EA3FD}" destId="{4323BA8D-A331-4C05-979B-417510DBA4E9}" srcOrd="0" destOrd="0" presId="urn:microsoft.com/office/officeart/2005/8/layout/chevron1"/>
    <dgm:cxn modelId="{C2FF76E5-DC8F-432E-9755-F42E1D08CB78}" type="presOf" srcId="{5DEFD6C4-710E-498F-BFE9-2A64E7C4482D}" destId="{8FEBCC32-3337-4F60-A4D7-5E36A70DC346}" srcOrd="0" destOrd="0" presId="urn:microsoft.com/office/officeart/2005/8/layout/chevron1"/>
    <dgm:cxn modelId="{20F64199-A97D-4D80-8F59-C6F2B4846873}" type="presOf" srcId="{01C7BE24-330E-49BB-9E3F-6B803649E784}" destId="{7078812C-FDD1-4112-8207-B919A9F338B2}" srcOrd="0" destOrd="0" presId="urn:microsoft.com/office/officeart/2005/8/layout/chevron1"/>
    <dgm:cxn modelId="{CF8E9C9C-6CC3-411A-8373-074CB15558A9}" srcId="{5E075B48-CB61-466D-8096-1DD50464F6FC}" destId="{5DEFD6C4-710E-498F-BFE9-2A64E7C4482D}" srcOrd="3" destOrd="0" parTransId="{7E7BE3A8-8D64-4B74-B5B4-3BC7647286DC}" sibTransId="{EDA86EAD-2073-4DCA-8936-44D8E982F9AA}"/>
    <dgm:cxn modelId="{8CED401B-277C-4BB4-ADD5-4E92BE5B9B26}" srcId="{5E075B48-CB61-466D-8096-1DD50464F6FC}" destId="{E6BE8C2C-AD7C-45BF-8428-AC2602C60B03}" srcOrd="2" destOrd="0" parTransId="{DB0840C8-863C-4B64-9777-4F106E28C7B0}" sibTransId="{04067F70-01CB-4366-A46C-EEF82DF4242A}"/>
    <dgm:cxn modelId="{B05F0C11-6A5D-48F4-807D-CEBA76AF327F}" type="presOf" srcId="{5E075B48-CB61-466D-8096-1DD50464F6FC}" destId="{766F69CB-B469-4B4B-A1B3-87D3FC1F4B02}" srcOrd="0" destOrd="0" presId="urn:microsoft.com/office/officeart/2005/8/layout/chevron1"/>
    <dgm:cxn modelId="{DE8EBB12-7CAE-4795-907E-C37400A69556}" srcId="{5E075B48-CB61-466D-8096-1DD50464F6FC}" destId="{01C7BE24-330E-49BB-9E3F-6B803649E784}" srcOrd="1" destOrd="0" parTransId="{360C21D1-D145-46E5-97D4-CBB0199F7E65}" sibTransId="{20633B9A-1EBB-448E-90A5-29D98A240C0D}"/>
    <dgm:cxn modelId="{39B58632-8576-4A5C-B6AC-9AC8B340BE47}" srcId="{5E075B48-CB61-466D-8096-1DD50464F6FC}" destId="{9DBB0BEB-148D-4316-9817-5DDB489EA3FD}" srcOrd="0" destOrd="0" parTransId="{E5F1A5AC-5EA6-4E6C-8188-05F1C551E645}" sibTransId="{B2BBF763-DC78-47A6-A767-CA33C7BE5D14}"/>
    <dgm:cxn modelId="{8A7E56E5-1318-49CA-82EF-9DF118D811F9}" type="presParOf" srcId="{766F69CB-B469-4B4B-A1B3-87D3FC1F4B02}" destId="{4323BA8D-A331-4C05-979B-417510DBA4E9}" srcOrd="0" destOrd="0" presId="urn:microsoft.com/office/officeart/2005/8/layout/chevron1"/>
    <dgm:cxn modelId="{32117562-65D5-4685-B400-CCCA0042D5BB}" type="presParOf" srcId="{766F69CB-B469-4B4B-A1B3-87D3FC1F4B02}" destId="{1C768D7B-76CA-45CF-8F9B-754F0B76C742}" srcOrd="1" destOrd="0" presId="urn:microsoft.com/office/officeart/2005/8/layout/chevron1"/>
    <dgm:cxn modelId="{4F643CE4-8A9B-4DE1-B500-986673A48D3F}" type="presParOf" srcId="{766F69CB-B469-4B4B-A1B3-87D3FC1F4B02}" destId="{7078812C-FDD1-4112-8207-B919A9F338B2}" srcOrd="2" destOrd="0" presId="urn:microsoft.com/office/officeart/2005/8/layout/chevron1"/>
    <dgm:cxn modelId="{C0D62A0F-09CD-481D-85FA-38D7FD05D83C}" type="presParOf" srcId="{766F69CB-B469-4B4B-A1B3-87D3FC1F4B02}" destId="{81E61A27-975B-49B2-947C-5194EC6A50A6}" srcOrd="3" destOrd="0" presId="urn:microsoft.com/office/officeart/2005/8/layout/chevron1"/>
    <dgm:cxn modelId="{6C1EF8D2-B5B6-42B9-9AD0-D08FE7F256F6}" type="presParOf" srcId="{766F69CB-B469-4B4B-A1B3-87D3FC1F4B02}" destId="{34BDAC30-D687-444E-95E0-3B88E75F4149}" srcOrd="4" destOrd="0" presId="urn:microsoft.com/office/officeart/2005/8/layout/chevron1"/>
    <dgm:cxn modelId="{65F63486-3707-43F2-B280-216133A9637E}" type="presParOf" srcId="{766F69CB-B469-4B4B-A1B3-87D3FC1F4B02}" destId="{E41E41DD-80EA-4688-A991-5E7027EA01C4}" srcOrd="5" destOrd="0" presId="urn:microsoft.com/office/officeart/2005/8/layout/chevron1"/>
    <dgm:cxn modelId="{75204F18-934A-4DA4-A8A4-36FA44E9CA12}" type="presParOf" srcId="{766F69CB-B469-4B4B-A1B3-87D3FC1F4B02}" destId="{8FEBCC32-3337-4F60-A4D7-5E36A70DC34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9169C-0C15-4F83-8CA2-1D22B35FEA42}">
      <dsp:nvSpPr>
        <dsp:cNvPr id="0" name=""/>
        <dsp:cNvSpPr/>
      </dsp:nvSpPr>
      <dsp:spPr>
        <a:xfrm>
          <a:off x="4062941" y="1615819"/>
          <a:ext cx="2874560" cy="49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45"/>
              </a:lnTo>
              <a:lnTo>
                <a:pt x="2874560" y="249445"/>
              </a:lnTo>
              <a:lnTo>
                <a:pt x="2874560" y="498890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7F01B-B65F-4CED-84A6-607B4BEB23DD}">
      <dsp:nvSpPr>
        <dsp:cNvPr id="0" name=""/>
        <dsp:cNvSpPr/>
      </dsp:nvSpPr>
      <dsp:spPr>
        <a:xfrm>
          <a:off x="4017221" y="1615819"/>
          <a:ext cx="91440" cy="4988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890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95954-2F02-4306-991B-BB29A98B4860}">
      <dsp:nvSpPr>
        <dsp:cNvPr id="0" name=""/>
        <dsp:cNvSpPr/>
      </dsp:nvSpPr>
      <dsp:spPr>
        <a:xfrm>
          <a:off x="261916" y="3302545"/>
          <a:ext cx="332546" cy="109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808"/>
              </a:lnTo>
              <a:lnTo>
                <a:pt x="332546" y="1092808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78C28-0AB1-4D29-95ED-1AF05F4C4DA6}">
      <dsp:nvSpPr>
        <dsp:cNvPr id="0" name=""/>
        <dsp:cNvSpPr/>
      </dsp:nvSpPr>
      <dsp:spPr>
        <a:xfrm>
          <a:off x="1212184" y="1615819"/>
          <a:ext cx="2850756" cy="498890"/>
        </a:xfrm>
        <a:custGeom>
          <a:avLst/>
          <a:gdLst/>
          <a:ahLst/>
          <a:cxnLst/>
          <a:rect l="0" t="0" r="0" b="0"/>
          <a:pathLst>
            <a:path>
              <a:moveTo>
                <a:pt x="2850756" y="0"/>
              </a:moveTo>
              <a:lnTo>
                <a:pt x="2850756" y="249445"/>
              </a:lnTo>
              <a:lnTo>
                <a:pt x="0" y="249445"/>
              </a:lnTo>
              <a:lnTo>
                <a:pt x="0" y="498890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FA89A-E211-42B2-A32E-39308C3D8AB7}">
      <dsp:nvSpPr>
        <dsp:cNvPr id="0" name=""/>
        <dsp:cNvSpPr/>
      </dsp:nvSpPr>
      <dsp:spPr>
        <a:xfrm>
          <a:off x="2875106" y="427984"/>
          <a:ext cx="2375670" cy="118783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Aluminum Sulfate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Ferric Chloride  </a:t>
          </a:r>
        </a:p>
      </dsp:txBody>
      <dsp:txXfrm>
        <a:off x="2875106" y="427984"/>
        <a:ext cx="2375670" cy="1187835"/>
      </dsp:txXfrm>
    </dsp:sp>
    <dsp:sp modelId="{71B3D33C-043E-4FEC-BE1E-B7B7F523B65A}">
      <dsp:nvSpPr>
        <dsp:cNvPr id="0" name=""/>
        <dsp:cNvSpPr/>
      </dsp:nvSpPr>
      <dsp:spPr>
        <a:xfrm>
          <a:off x="24349" y="2114710"/>
          <a:ext cx="2375670" cy="118783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Increased TOC removal</a:t>
          </a:r>
        </a:p>
      </dsp:txBody>
      <dsp:txXfrm>
        <a:off x="24349" y="2114710"/>
        <a:ext cx="2375670" cy="1187835"/>
      </dsp:txXfrm>
    </dsp:sp>
    <dsp:sp modelId="{3CFCE858-BA1D-4049-89E9-0CC69F398E26}">
      <dsp:nvSpPr>
        <dsp:cNvPr id="0" name=""/>
        <dsp:cNvSpPr/>
      </dsp:nvSpPr>
      <dsp:spPr>
        <a:xfrm>
          <a:off x="594463" y="3801436"/>
          <a:ext cx="2375670" cy="118783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Maintain THMs below  internal goal (64 </a:t>
          </a:r>
          <a:r>
            <a:rPr lang="en-US" sz="2000" b="1" kern="1200" dirty="0" err="1"/>
            <a:t>ug</a:t>
          </a:r>
          <a:r>
            <a:rPr lang="en-US" sz="2000" b="1" kern="1200" dirty="0"/>
            <a:t>/L)</a:t>
          </a:r>
        </a:p>
      </dsp:txBody>
      <dsp:txXfrm>
        <a:off x="594463" y="3801436"/>
        <a:ext cx="2375670" cy="1187835"/>
      </dsp:txXfrm>
    </dsp:sp>
    <dsp:sp modelId="{5798569C-2C9B-413E-BE27-4C270B62EE97}">
      <dsp:nvSpPr>
        <dsp:cNvPr id="0" name=""/>
        <dsp:cNvSpPr/>
      </dsp:nvSpPr>
      <dsp:spPr>
        <a:xfrm>
          <a:off x="2875106" y="2114710"/>
          <a:ext cx="2375670" cy="118783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Increased Chemical Costs</a:t>
          </a:r>
        </a:p>
      </dsp:txBody>
      <dsp:txXfrm>
        <a:off x="2875106" y="2114710"/>
        <a:ext cx="2375670" cy="1187835"/>
      </dsp:txXfrm>
    </dsp:sp>
    <dsp:sp modelId="{90EC7DFF-1FD1-406C-8B5A-CF9CFED744A3}">
      <dsp:nvSpPr>
        <dsp:cNvPr id="0" name=""/>
        <dsp:cNvSpPr/>
      </dsp:nvSpPr>
      <dsp:spPr>
        <a:xfrm>
          <a:off x="5749667" y="2114710"/>
          <a:ext cx="2375670" cy="118783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Increased sludge production</a:t>
          </a:r>
        </a:p>
      </dsp:txBody>
      <dsp:txXfrm>
        <a:off x="5749667" y="2114710"/>
        <a:ext cx="2375670" cy="1187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2/27/2019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2/27/2019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810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Additional THMs will be formed in the distribution</a:t>
            </a:r>
            <a:r>
              <a:rPr lang="en-US" baseline="0" dirty="0"/>
              <a:t> pipeline due to the residual chlorine continuing to react with organics in the water.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longer the contact time, the more THMs formed.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Retailers closing their turnouts, resulted in longer detention times, </a:t>
            </a:r>
            <a:r>
              <a:rPr lang="en-US" baseline="0" dirty="0" err="1"/>
              <a:t>i.e</a:t>
            </a:r>
            <a:r>
              <a:rPr lang="en-US" baseline="0" dirty="0"/>
              <a:t> contact time increased leading to more THMs formed in the pipeline.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To help retailers comply with TTHM standards, the District worked with them and agreed on a minimum continuous flow at their TOs.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ensured fresh water in the pipeline and less THMs formed while still meeting the reduced water demand.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3E4A9-0E4B-4B71-A002-821B11704F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49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District has been looking into alternative sources to supplement its water supply for </a:t>
            </a:r>
            <a:r>
              <a:rPr lang="en-US" baseline="0" dirty="0"/>
              <a:t>future </a:t>
            </a:r>
            <a:r>
              <a:rPr lang="en-US" dirty="0"/>
              <a:t>drought</a:t>
            </a:r>
            <a:r>
              <a:rPr lang="en-US" baseline="0" dirty="0"/>
              <a:t> and increased demand.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addition to Indirect</a:t>
            </a:r>
            <a:r>
              <a:rPr lang="en-US" baseline="0" dirty="0"/>
              <a:t> Portable Reuse (IPR) to reduce drinking water demand, also looking into Direct Portable Reuse (DPR), for a drought proof drinking water supply. (pic on the right)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district has successfully built and operated a demonstration plant for the above mentioned purposes. The treated water has met all the existing drinking water standards and our directors are enjoying it (illustration on the left).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3E4A9-0E4B-4B71-A002-821B11704F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79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3E4A9-0E4B-4B71-A002-821B11704F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treatment plant overview to better understand the upcoming data</a:t>
            </a:r>
          </a:p>
          <a:p>
            <a:endParaRPr lang="en-US" dirty="0"/>
          </a:p>
          <a:p>
            <a:r>
              <a:rPr lang="en-US" dirty="0"/>
              <a:t>Santa Teresa and </a:t>
            </a:r>
            <a:r>
              <a:rPr lang="en-US" dirty="0" err="1"/>
              <a:t>Penitencia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are conventional water treatment plants (Coagulation, flocculation, sedimentation, and filtration)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Both have settled water ozonation as primary disinfectant.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plants typically receive water from different sources (PWTP – Delta, STWTP – San Luis)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Rinconada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Uses </a:t>
            </a:r>
            <a:r>
              <a:rPr lang="en-US" dirty="0" err="1"/>
              <a:t>upflow</a:t>
            </a:r>
            <a:r>
              <a:rPr lang="en-US" dirty="0"/>
              <a:t> clarifiers, followed by filtration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Does not have ozone, uses free chlorine as primary disinfectant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Will have raw water ozone in 2020 as part of a complete plant improvement.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receive a blend of the waters received by the other two plants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treatment plants typically receive water from the Delta and San Luis Reservoir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Delta shows seasonal TOC trends, San Luis does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Lower water volumes flowing through the Delta and San Luis resulted in historic TOC highs seen at the plants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seasonal maximum TOC in the Delta </a:t>
            </a:r>
            <a:r>
              <a:rPr lang="en-US" baseline="0" dirty="0"/>
              <a:t>increased from </a:t>
            </a:r>
            <a:r>
              <a:rPr lang="en-US" b="1" baseline="0" dirty="0"/>
              <a:t>5.5 mg/L </a:t>
            </a:r>
            <a:r>
              <a:rPr lang="en-US" baseline="0" dirty="0"/>
              <a:t>in 2012 to </a:t>
            </a:r>
            <a:r>
              <a:rPr lang="en-US" b="1" baseline="0" dirty="0"/>
              <a:t>7.5 mg/L </a:t>
            </a:r>
            <a:r>
              <a:rPr lang="en-US" baseline="0" dirty="0"/>
              <a:t>in 2015 and </a:t>
            </a:r>
            <a:r>
              <a:rPr lang="en-US" b="1" baseline="0" dirty="0"/>
              <a:t>7.4 mg/L </a:t>
            </a:r>
            <a:r>
              <a:rPr lang="en-US" baseline="0" dirty="0"/>
              <a:t>in 2016.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 San Luis, TOC </a:t>
            </a:r>
            <a:r>
              <a:rPr lang="en-US" baseline="0" dirty="0"/>
              <a:t>rose steadily during the drought, peaking at 7.0 mg/L in 2015.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Graph updated to 01/23/2019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2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Increased TOC impacts were minimized at PWTP and STWTP with operational changes to keep concentrations below both the 80 </a:t>
            </a:r>
            <a:r>
              <a:rPr lang="en-US" baseline="0" dirty="0" err="1"/>
              <a:t>ug</a:t>
            </a:r>
            <a:r>
              <a:rPr lang="en-US" baseline="0" dirty="0"/>
              <a:t>/L MCL and our internal action level of 80% of MCL </a:t>
            </a:r>
            <a:r>
              <a:rPr lang="en-US" i="0" baseline="0" dirty="0"/>
              <a:t> </a:t>
            </a:r>
            <a:r>
              <a:rPr lang="en-US" i="0" baseline="0" dirty="0">
                <a:solidFill>
                  <a:srgbClr val="FF0000"/>
                </a:solidFill>
              </a:rPr>
              <a:t>(64ug/L)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Plants have settled water ozone for primary disinfection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Lowered finished chlorine residual target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Lowered </a:t>
            </a:r>
            <a:r>
              <a:rPr lang="en-US" baseline="0" dirty="0" err="1"/>
              <a:t>clearwell</a:t>
            </a:r>
            <a:r>
              <a:rPr lang="en-US" baseline="0" dirty="0"/>
              <a:t> level to reduce detention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Penitencia</a:t>
            </a:r>
            <a:r>
              <a:rPr lang="en-US" baseline="0" dirty="0"/>
              <a:t> and Santa Teresa are the settled water ozone plants.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Graph updated to 01/23/2019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3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Both the Delta and San Luis Reservoir experienced historical taste and odor highs during the drought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Warmer weather and reduced flows increased algal growth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Summer 2016 highs partly due to San Luis Reservoir intake pulling surface water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Source water levels were well above our internal trigger level of 8 ng/L.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Achieved 75%+ compound removal in finished water. During T&amp;O episodes, the highest finished concentration was MIB at 10 ng/L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Blended San Luis with local reservoir to reduce incoming T&amp;O concentration to more manageable levels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Used high settled water ozone dose (&gt;2.0 mg/L)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And hydrogen peroxide (ozone + peroxide = </a:t>
            </a:r>
            <a:r>
              <a:rPr lang="en-US" dirty="0" err="1"/>
              <a:t>peroxone</a:t>
            </a:r>
            <a:r>
              <a:rPr lang="en-US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94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Rinconada</a:t>
            </a:r>
            <a:r>
              <a:rPr lang="en-US" baseline="0" dirty="0"/>
              <a:t> varies from the other two treatment plants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Can receive a blend of Delta and San Luis source waters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Upflow</a:t>
            </a:r>
            <a:r>
              <a:rPr lang="en-US" baseline="0" dirty="0"/>
              <a:t> clarifiers instead of conventional coagulation, flocculation, and sedimentation.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No ozone treatment, uses free chlorine for primary disinfectant which creates an issue with T&amp;O and THMs.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Taste and odor adjustments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Can vary the source blend to receive water with manageable taste and odor concentrations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PAC onsite to help with T&amp;O removal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THM mitigation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Increased PAC dose to help with TOC removal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Initially injected chlorine in the clarifiers. Moved downstream, with a low dose just prior to filters and a boost post filtration.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Switched from aluminum sulfate to </a:t>
            </a:r>
            <a:r>
              <a:rPr lang="en-US" u="sng" baseline="0" dirty="0"/>
              <a:t>ferric chloride </a:t>
            </a:r>
            <a:r>
              <a:rPr lang="en-US" baseline="0" dirty="0"/>
              <a:t>for a period in 2016. (more discussion later)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Established minimum flows to help improve lower distribution system contact time for those retailers at the end of the pipeline. (more discussion later)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30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Similar to other two plants, RWTP was battling historically high TOC in the raw water during 2015 and 2016.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Switched coagulant from aluminum sulfate to ferric chloride in March 2016 to address high TOC.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Ferric will help increase TOC removal and consequently achieve lower treated water TTHMs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There are costs associated with a switch to ferric, namely increased chemical costs and sludge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1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Our total production declined during the drought.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Retailers were required to conserve, leading to some closing turnouts for an extended period.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lead to longer water age in our pipeline.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3E4A9-0E4B-4B71-A002-821B11704F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57400"/>
            <a:ext cx="12188825" cy="2057400"/>
          </a:xfrm>
          <a:prstGeom prst="rect">
            <a:avLst/>
          </a:prstGeom>
          <a:solidFill>
            <a:srgbClr val="AD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126" rtl="0" eaLnBrk="1" latinLnBrk="0" hangingPunct="1"/>
            <a:endParaRPr lang="en-US" sz="1799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87577"/>
            <a:ext cx="10360501" cy="1470025"/>
          </a:xfrm>
        </p:spPr>
        <p:txBody>
          <a:bodyPr>
            <a:normAutofit/>
          </a:bodyPr>
          <a:lstStyle>
            <a:lvl1pPr algn="r">
              <a:defRPr sz="3999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912" y="3200400"/>
            <a:ext cx="8532178" cy="1752600"/>
          </a:xfrm>
        </p:spPr>
        <p:txBody>
          <a:bodyPr>
            <a:normAutofit/>
          </a:bodyPr>
          <a:lstStyle>
            <a:lvl1pPr marL="0" indent="0" algn="r">
              <a:buNone/>
              <a:defRPr sz="1799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114800"/>
            <a:ext cx="12188825" cy="228600"/>
          </a:xfrm>
          <a:prstGeom prst="rect">
            <a:avLst/>
          </a:prstGeom>
          <a:solidFill>
            <a:srgbClr val="C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126" rtl="0" eaLnBrk="1" latinLnBrk="0" hangingPunct="1"/>
            <a:endParaRPr lang="en-US" sz="1799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W:\A1 Neighborhood Relations\Yearly Initiatives\Powerpoint Slide Request\04_Re.design Templates\LINA\01_Light BG\Links\Logo.png">
            <a:extLst>
              <a:ext uri="{FF2B5EF4-FFF2-40B4-BE49-F238E27FC236}">
                <a16:creationId xmlns="" xmlns:a16="http://schemas.microsoft.com/office/drawing/2014/main" id="{4B38329B-5D40-423F-B9F0-C2547A965D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908" y="5257800"/>
            <a:ext cx="2501403" cy="1451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396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a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5800"/>
            <a:ext cx="12188825" cy="228600"/>
          </a:xfrm>
          <a:prstGeom prst="rect">
            <a:avLst/>
          </a:prstGeom>
          <a:solidFill>
            <a:srgbClr val="C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88825" cy="685800"/>
          </a:xfrm>
          <a:prstGeom prst="rect">
            <a:avLst/>
          </a:prstGeom>
          <a:solidFill>
            <a:srgbClr val="AD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126" rtl="0" eaLnBrk="1" latinLnBrk="0" hangingPunct="1"/>
            <a:endParaRPr lang="en-US" sz="1799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04721" cy="914400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1579384" cy="762000"/>
          </a:xfrm>
        </p:spPr>
        <p:txBody>
          <a:bodyPr>
            <a:normAutofit/>
          </a:bodyPr>
          <a:lstStyle>
            <a:lvl1pPr algn="l">
              <a:defRPr sz="3199" baseline="0"/>
            </a:lvl1pPr>
          </a:lstStyle>
          <a:p>
            <a:r>
              <a:rPr lang="en-US" dirty="0"/>
              <a:t>Insert Slide Title</a:t>
            </a:r>
          </a:p>
        </p:txBody>
      </p:sp>
      <p:pic>
        <p:nvPicPr>
          <p:cNvPr id="11" name="Picture 2" descr="W:\A1 Neighborhood Relations\Yearly Initiatives\Powerpoint Slide Request\04_Re.design Templates\LINA\01_Light BG\Links\Logo.png">
            <a:extLst>
              <a:ext uri="{FF2B5EF4-FFF2-40B4-BE49-F238E27FC236}">
                <a16:creationId xmlns="" xmlns:a16="http://schemas.microsoft.com/office/drawing/2014/main" id="{706178DB-1A15-41BE-8EF1-4757253414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3012" y="5562600"/>
            <a:ext cx="1922499" cy="1115925"/>
          </a:xfrm>
          <a:prstGeom prst="rect">
            <a:avLst/>
          </a:prstGeom>
          <a:noFill/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218333-4F41-41EC-81FB-D0ED386B26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0856" y="1371600"/>
            <a:ext cx="10868369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51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a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5800"/>
            <a:ext cx="12188825" cy="228600"/>
          </a:xfrm>
          <a:prstGeom prst="rect">
            <a:avLst/>
          </a:prstGeom>
          <a:solidFill>
            <a:srgbClr val="C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88825" cy="685800"/>
          </a:xfrm>
          <a:prstGeom prst="rect">
            <a:avLst/>
          </a:prstGeom>
          <a:solidFill>
            <a:srgbClr val="ADC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126" rtl="0" eaLnBrk="1" latinLnBrk="0" hangingPunct="1"/>
            <a:endParaRPr lang="en-US" sz="1799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04721" cy="914400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0"/>
            <a:ext cx="10969943" cy="762000"/>
          </a:xfrm>
        </p:spPr>
        <p:txBody>
          <a:bodyPr>
            <a:normAutofit/>
          </a:bodyPr>
          <a:lstStyle>
            <a:lvl1pPr algn="l">
              <a:defRPr sz="3199" baseline="0"/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12839"/>
            <a:ext cx="10969943" cy="49831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3199"/>
            </a:lvl1pPr>
            <a:lvl2pPr>
              <a:buFontTx/>
              <a:buBlip>
                <a:blip r:embed="rId2"/>
              </a:buBlip>
              <a:defRPr sz="2799"/>
            </a:lvl2pPr>
            <a:lvl3pPr>
              <a:buSzPct val="100000"/>
              <a:buFontTx/>
              <a:buBlip>
                <a:blip r:embed="rId2"/>
              </a:buBlip>
              <a:defRPr sz="2399"/>
            </a:lvl3pPr>
            <a:lvl4pPr>
              <a:buSzPct val="100000"/>
              <a:buFontTx/>
              <a:buBlip>
                <a:blip r:embed="rId2"/>
              </a:buBlip>
              <a:defRPr sz="1999"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11015" y="685800"/>
            <a:ext cx="10868369" cy="2286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None/>
              <a:defRPr sz="1000"/>
            </a:lvl1pPr>
            <a:lvl2pPr>
              <a:lnSpc>
                <a:spcPct val="100000"/>
              </a:lnSpc>
              <a:buNone/>
              <a:defRPr sz="1000"/>
            </a:lvl2pPr>
            <a:lvl3pPr>
              <a:lnSpc>
                <a:spcPct val="100000"/>
              </a:lnSpc>
              <a:buNone/>
              <a:defRPr sz="1000"/>
            </a:lvl3pPr>
            <a:lvl4pPr>
              <a:lnSpc>
                <a:spcPct val="100000"/>
              </a:lnSpc>
              <a:buNone/>
              <a:defRPr sz="1000"/>
            </a:lvl4pPr>
            <a:lvl5pPr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441" y="6340477"/>
            <a:ext cx="507868" cy="365125"/>
          </a:xfrm>
          <a:prstGeom prst="rect">
            <a:avLst/>
          </a:prstGeom>
        </p:spPr>
        <p:txBody>
          <a:bodyPr/>
          <a:lstStyle>
            <a:lvl1pPr marL="0" algn="l" defTabSz="914126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0456" y="6340477"/>
            <a:ext cx="3656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126" rtl="0" eaLnBrk="1" latinLnBrk="0" hangingPunct="1">
              <a:def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4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7" r:id="rId2"/>
    <p:sldLayoutId id="2147483687" r:id="rId3"/>
    <p:sldLayoutId id="214748371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126" rtl="0" eaLnBrk="1" latinLnBrk="0" hangingPunct="1">
        <a:spcBef>
          <a:spcPct val="0"/>
        </a:spcBef>
        <a:buNone/>
        <a:defRPr sz="3999" kern="1200">
          <a:solidFill>
            <a:srgbClr val="4D4D4D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lnSpc>
          <a:spcPct val="150000"/>
        </a:lnSpc>
        <a:spcBef>
          <a:spcPct val="20000"/>
        </a:spcBef>
        <a:buFontTx/>
        <a:buBlip>
          <a:blip r:embed="rId6"/>
        </a:buBlip>
        <a:defRPr sz="3199" kern="1200">
          <a:solidFill>
            <a:schemeClr val="tx1">
              <a:lumMod val="75000"/>
            </a:schemeClr>
          </a:solidFill>
          <a:latin typeface="Century Gothic" pitchFamily="34" charset="0"/>
          <a:ea typeface="+mn-ea"/>
          <a:cs typeface="+mn-cs"/>
        </a:defRPr>
      </a:lvl1pPr>
      <a:lvl2pPr marL="742727" indent="-285664" algn="l" defTabSz="914126" rtl="0" eaLnBrk="1" latinLnBrk="0" hangingPunct="1">
        <a:lnSpc>
          <a:spcPct val="150000"/>
        </a:lnSpc>
        <a:spcBef>
          <a:spcPct val="20000"/>
        </a:spcBef>
        <a:buFontTx/>
        <a:buBlip>
          <a:blip r:embed="rId6"/>
        </a:buBlip>
        <a:defRPr sz="2799" kern="1200">
          <a:solidFill>
            <a:schemeClr val="tx1">
              <a:lumMod val="75000"/>
            </a:schemeClr>
          </a:solidFill>
          <a:latin typeface="Century Gothic" pitchFamily="34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50000"/>
        </a:lnSpc>
        <a:spcBef>
          <a:spcPct val="20000"/>
        </a:spcBef>
        <a:buFontTx/>
        <a:buBlip>
          <a:blip r:embed="rId6"/>
        </a:buBlip>
        <a:defRPr sz="2399" kern="1200">
          <a:solidFill>
            <a:schemeClr val="tx1">
              <a:lumMod val="75000"/>
            </a:schemeClr>
          </a:solidFill>
          <a:latin typeface="Century Gothic" pitchFamily="34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50000"/>
        </a:lnSpc>
        <a:spcBef>
          <a:spcPct val="20000"/>
        </a:spcBef>
        <a:buFontTx/>
        <a:buBlip>
          <a:blip r:embed="rId6"/>
        </a:buBlip>
        <a:defRPr sz="1999" kern="1200">
          <a:solidFill>
            <a:schemeClr val="tx1">
              <a:lumMod val="75000"/>
            </a:schemeClr>
          </a:solidFill>
          <a:latin typeface="Century Gothic" pitchFamily="34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50000"/>
        </a:lnSpc>
        <a:spcBef>
          <a:spcPct val="20000"/>
        </a:spcBef>
        <a:buFontTx/>
        <a:buBlip>
          <a:blip r:embed="rId6"/>
        </a:buBlip>
        <a:defRPr sz="1799" kern="1200">
          <a:solidFill>
            <a:schemeClr val="tx1">
              <a:lumMod val="75000"/>
            </a:schemeClr>
          </a:solidFill>
          <a:latin typeface="Century Gothic" pitchFamily="34" charset="0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212" y="2362200"/>
            <a:ext cx="7836408" cy="1066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Adapting to a New Era: </a:t>
            </a:r>
            <a:br>
              <a:rPr lang="en-US" sz="2800" b="1" dirty="0"/>
            </a:br>
            <a:r>
              <a:rPr lang="en-US" sz="2800" b="1" dirty="0"/>
              <a:t>Declining Flow and Deteriorating Water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429" y="3276599"/>
            <a:ext cx="6400800" cy="2654645"/>
          </a:xfrm>
        </p:spPr>
        <p:txBody>
          <a:bodyPr>
            <a:normAutofit fontScale="85000" lnSpcReduction="10000"/>
          </a:bodyPr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 A Santa Clara Valley Water District Perspective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b="1" dirty="0"/>
              <a:t>Bhavani Yerrapotu, P.E.</a:t>
            </a:r>
          </a:p>
          <a:p>
            <a:pPr algn="ctr"/>
            <a:r>
              <a:rPr lang="en-US" sz="1400" b="1" dirty="0"/>
              <a:t>Deputy Operating Officer</a:t>
            </a:r>
          </a:p>
          <a:p>
            <a:pPr algn="ctr"/>
            <a:r>
              <a:rPr lang="en-US" sz="1400" b="1" dirty="0"/>
              <a:t>Treated Water Operations and Maintenance Division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249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Coagulant Change - </a:t>
            </a:r>
            <a:r>
              <a:rPr lang="en-US" dirty="0" err="1"/>
              <a:t>Rinconada</a:t>
            </a:r>
            <a:r>
              <a:rPr lang="en-US" dirty="0"/>
              <a:t> WTP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10856" y="990600"/>
            <a:ext cx="10868369" cy="4191000"/>
          </a:xfrm>
        </p:spPr>
        <p:txBody>
          <a:bodyPr>
            <a:normAutofit/>
          </a:bodyPr>
          <a:lstStyle/>
          <a:p>
            <a:pPr>
              <a:buFont typeface="Century Gothic" panose="020B0502020202020204" pitchFamily="34" charset="0"/>
              <a:buChar char="►"/>
            </a:pPr>
            <a:r>
              <a:rPr lang="en-US" sz="2400" b="1" dirty="0"/>
              <a:t>Benefits and impacts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6177BF5F-322B-4907-ABE8-1B18974A1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840355"/>
              </p:ext>
            </p:extLst>
          </p:nvPr>
        </p:nvGraphicFramePr>
        <p:xfrm>
          <a:off x="2082098" y="114300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791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0"/>
            <a:ext cx="10210800" cy="762000"/>
          </a:xfrm>
        </p:spPr>
        <p:txBody>
          <a:bodyPr>
            <a:noAutofit/>
          </a:bodyPr>
          <a:lstStyle/>
          <a:p>
            <a:r>
              <a:rPr lang="en-US" sz="2600" dirty="0"/>
              <a:t>Minimum Flow in Distribution Pipeline - Rinconada WTP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DBCAD39-157D-4374-9FD6-32E4C49587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0856" y="1143000"/>
            <a:ext cx="10868369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E282CC7-0FC7-432B-8D7D-D1FD9E3EF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" y="1066800"/>
            <a:ext cx="895899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3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0"/>
            <a:ext cx="10210800" cy="762000"/>
          </a:xfrm>
        </p:spPr>
        <p:txBody>
          <a:bodyPr>
            <a:noAutofit/>
          </a:bodyPr>
          <a:lstStyle/>
          <a:p>
            <a:r>
              <a:rPr lang="en-US" sz="2600" dirty="0"/>
              <a:t>Minimum Flow in Distribution Pipeline - Rinconada WTP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910" y="990600"/>
            <a:ext cx="6924902" cy="2209800"/>
          </a:xfrm>
        </p:spPr>
        <p:txBody>
          <a:bodyPr>
            <a:normAutofit/>
          </a:bodyPr>
          <a:lstStyle/>
          <a:p>
            <a:r>
              <a:rPr lang="en-US" sz="2400" b="1" dirty="0"/>
              <a:t>Declining</a:t>
            </a:r>
            <a:r>
              <a:rPr lang="en-US" sz="2000" b="1" dirty="0"/>
              <a:t> </a:t>
            </a:r>
            <a:r>
              <a:rPr lang="en-US" sz="2400" b="1" dirty="0"/>
              <a:t>production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B89D287C-5A78-43CB-A84C-D35D42A84FE6}"/>
              </a:ext>
            </a:extLst>
          </p:cNvPr>
          <p:cNvSpPr txBox="1">
            <a:spLocks/>
          </p:cNvSpPr>
          <p:nvPr/>
        </p:nvSpPr>
        <p:spPr>
          <a:xfrm>
            <a:off x="684212" y="3505200"/>
            <a:ext cx="9982200" cy="2803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797" indent="-342797" algn="l" defTabSz="914126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  <a:defRPr sz="3199" kern="120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727" indent="-285664" algn="l" defTabSz="914126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  <a:defRPr sz="2799" kern="120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  <a:defRPr sz="2399" kern="120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  <a:defRPr sz="1999" kern="120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  <a:defRPr sz="1799" kern="120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Minimum flows established with our retailers</a:t>
            </a:r>
          </a:p>
          <a:p>
            <a:pPr lvl="1"/>
            <a:r>
              <a:rPr lang="en-US" sz="2000" dirty="0"/>
              <a:t>Ensure fresh water in the pipelines</a:t>
            </a:r>
          </a:p>
          <a:p>
            <a:pPr lvl="1"/>
            <a:r>
              <a:rPr lang="en-US" sz="2000" dirty="0"/>
              <a:t>Reduce THM formation in the pipelines </a:t>
            </a:r>
            <a:endParaRPr lang="en-US" sz="2000" b="1" dirty="0"/>
          </a:p>
          <a:p>
            <a:pPr marL="0" indent="0">
              <a:buFontTx/>
              <a:buNone/>
            </a:pPr>
            <a:endParaRPr lang="en-US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192E44D6-4DA1-4B24-BB0F-CFF142FAF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78850"/>
              </p:ext>
            </p:extLst>
          </p:nvPr>
        </p:nvGraphicFramePr>
        <p:xfrm>
          <a:off x="1091140" y="1349828"/>
          <a:ext cx="10006543" cy="220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636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Purified Water Program to Diversify Water Supply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440" y="1075473"/>
            <a:ext cx="6780372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lvl="1" indent="-336550" fontAlgn="b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b="1" kern="0" dirty="0">
                <a:solidFill>
                  <a:srgbClr val="44546A">
                    <a:lumMod val="25000"/>
                  </a:srgbClr>
                </a:solidFill>
              </a:rPr>
              <a:t>Demonstrate technology at Silicon Valley Advanced Water Purification Center</a:t>
            </a:r>
          </a:p>
          <a:p>
            <a:pPr marL="396875" lvl="1" indent="-336550" fontAlgn="b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b="1" kern="0" dirty="0">
                <a:solidFill>
                  <a:srgbClr val="44546A">
                    <a:lumMod val="25000"/>
                  </a:srgbClr>
                </a:solidFill>
              </a:rPr>
              <a:t>Conduct potable reuse studies </a:t>
            </a:r>
          </a:p>
          <a:p>
            <a:pPr marL="396875" lvl="1" indent="-336550" fontAlgn="b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b="1" kern="0" dirty="0">
                <a:solidFill>
                  <a:srgbClr val="44546A">
                    <a:lumMod val="25000"/>
                  </a:srgbClr>
                </a:solidFill>
              </a:rPr>
              <a:t>Collaboration with recycled water producers</a:t>
            </a:r>
          </a:p>
          <a:p>
            <a:pPr marL="396875" lvl="1" indent="-336550" fontAlgn="b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b="1" kern="0" dirty="0">
                <a:solidFill>
                  <a:srgbClr val="44546A">
                    <a:lumMod val="25000"/>
                  </a:srgbClr>
                </a:solidFill>
              </a:rPr>
              <a:t>Engage the public</a:t>
            </a:r>
          </a:p>
          <a:p>
            <a:pPr marL="396875" lvl="1" indent="-336550" fontAlgn="b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b="1" kern="0" dirty="0">
                <a:solidFill>
                  <a:srgbClr val="44546A">
                    <a:lumMod val="25000"/>
                  </a:srgbClr>
                </a:solidFill>
              </a:rPr>
              <a:t>Select &amp; build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712" t="3981" r="44509" b="1569"/>
          <a:stretch/>
        </p:blipFill>
        <p:spPr>
          <a:xfrm>
            <a:off x="3656012" y="3126861"/>
            <a:ext cx="3632546" cy="35131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4903" t="1042" r="2554" b="6046"/>
          <a:stretch>
            <a:fillRect/>
          </a:stretch>
        </p:blipFill>
        <p:spPr bwMode="auto">
          <a:xfrm>
            <a:off x="7466012" y="1042769"/>
            <a:ext cx="4484536" cy="561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232" y="4572000"/>
            <a:ext cx="167654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5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to Purified Water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53" y="990600"/>
            <a:ext cx="11043904" cy="364051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Planning and Development Challenges:</a:t>
            </a:r>
          </a:p>
          <a:p>
            <a:pPr lvl="1"/>
            <a:r>
              <a:rPr lang="en-US" dirty="0"/>
              <a:t>Competing demands on waste water effluent (i.e. recycled water, purified water, environmental flows).</a:t>
            </a:r>
          </a:p>
          <a:p>
            <a:pPr lvl="1"/>
            <a:r>
              <a:rPr lang="en-US" dirty="0"/>
              <a:t>Uncertainty related to the amount of water </a:t>
            </a:r>
            <a:r>
              <a:rPr lang="en-US" dirty="0" err="1"/>
              <a:t>POTWs</a:t>
            </a:r>
            <a:r>
              <a:rPr lang="en-US" dirty="0"/>
              <a:t> can commit to the program.</a:t>
            </a:r>
          </a:p>
          <a:p>
            <a:pPr lvl="1"/>
            <a:r>
              <a:rPr lang="en-US" dirty="0"/>
              <a:t>Sizing of the program over a long-term horizon becomes challenging.</a:t>
            </a:r>
          </a:p>
          <a:p>
            <a:pPr marL="0" lv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675" y="3863073"/>
            <a:ext cx="7645047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9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to Purified Water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12839"/>
            <a:ext cx="11428571" cy="29257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Higher treatment costs and more complex technologies:</a:t>
            </a:r>
          </a:p>
          <a:p>
            <a:pPr lvl="1"/>
            <a:r>
              <a:rPr lang="en-US" dirty="0"/>
              <a:t>As </a:t>
            </a:r>
            <a:r>
              <a:rPr lang="en-US" dirty="0" err="1"/>
              <a:t>POTWs</a:t>
            </a:r>
            <a:r>
              <a:rPr lang="en-US" dirty="0"/>
              <a:t> receive declining flows, secondary or tertiary effluent water quality can degrade. </a:t>
            </a:r>
          </a:p>
          <a:p>
            <a:pPr lvl="2"/>
            <a:r>
              <a:rPr lang="en-US" dirty="0"/>
              <a:t>Higher level of treatment needed to achieve purified water program goals.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2" y="3874053"/>
            <a:ext cx="7645047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0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Onsite Reuse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60412" y="1066800"/>
            <a:ext cx="10946156" cy="3810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The advent /popularity of on-site reuse can further aggravate existing trends: </a:t>
            </a:r>
          </a:p>
          <a:p>
            <a:pPr lvl="1"/>
            <a:r>
              <a:rPr lang="en-US" dirty="0"/>
              <a:t>Less flow </a:t>
            </a:r>
          </a:p>
          <a:p>
            <a:pPr lvl="1"/>
            <a:r>
              <a:rPr lang="en-US" sz="2800" dirty="0"/>
              <a:t>Waste products discharged into the sewer system</a:t>
            </a:r>
          </a:p>
          <a:p>
            <a:pPr lvl="1"/>
            <a:r>
              <a:rPr lang="en-US" sz="2800" dirty="0"/>
              <a:t>Stressing </a:t>
            </a:r>
            <a:r>
              <a:rPr lang="en-US" sz="2800" dirty="0" err="1"/>
              <a:t>POTW</a:t>
            </a:r>
            <a:r>
              <a:rPr lang="en-US" sz="2800" dirty="0"/>
              <a:t> treatment processes</a:t>
            </a:r>
          </a:p>
          <a:p>
            <a:pPr lvl="1"/>
            <a:r>
              <a:rPr lang="en-US" sz="2800" dirty="0"/>
              <a:t>Increased concentrations of organics and solids</a:t>
            </a:r>
            <a:r>
              <a:rPr lang="en-US" dirty="0"/>
              <a:t>.</a:t>
            </a:r>
          </a:p>
          <a:p>
            <a:r>
              <a:rPr lang="en-US" dirty="0"/>
              <a:t>Potential competing interests for low interest loans and grant funding </a:t>
            </a:r>
          </a:p>
          <a:p>
            <a:pPr lvl="1"/>
            <a:r>
              <a:rPr lang="en-US" dirty="0"/>
              <a:t>Onsite reuse/ decentralized projects vs centralized projects.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2" y="4648200"/>
            <a:ext cx="5715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76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Takeaways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15116A-A0B6-44CB-9322-708327528CAB}"/>
              </a:ext>
            </a:extLst>
          </p:cNvPr>
          <p:cNvSpPr txBox="1"/>
          <p:nvPr/>
        </p:nvSpPr>
        <p:spPr>
          <a:xfrm>
            <a:off x="455612" y="827233"/>
            <a:ext cx="10972800" cy="605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lvl="1" indent="-457200" fontAlgn="b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kern="0" dirty="0">
                <a:solidFill>
                  <a:srgbClr val="44546A">
                    <a:lumMod val="25000"/>
                  </a:srgbClr>
                </a:solidFill>
              </a:rPr>
              <a:t>Increase configurability when planning long-term process improvements</a:t>
            </a:r>
          </a:p>
          <a:p>
            <a:pPr marL="1431925" lvl="3" indent="-457200" fontAlgn="b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44546A">
                    <a:lumMod val="25000"/>
                  </a:srgbClr>
                </a:solidFill>
              </a:rPr>
              <a:t>Not just variable chemical doses</a:t>
            </a:r>
          </a:p>
          <a:p>
            <a:pPr marL="1431925" lvl="3" indent="-457200" fontAlgn="b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44546A">
                    <a:lumMod val="25000"/>
                  </a:srgbClr>
                </a:solidFill>
              </a:rPr>
              <a:t>Design for multiple chemicals with various injection locations</a:t>
            </a:r>
            <a:endParaRPr lang="en-US" sz="2400" b="1" kern="0" dirty="0">
              <a:solidFill>
                <a:srgbClr val="44546A">
                  <a:lumMod val="25000"/>
                </a:srgbClr>
              </a:solidFill>
            </a:endParaRPr>
          </a:p>
          <a:p>
            <a:pPr marL="517525" lvl="1" indent="-457200" fontAlgn="b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kern="0" dirty="0">
                <a:solidFill>
                  <a:srgbClr val="44546A">
                    <a:lumMod val="25000"/>
                  </a:srgbClr>
                </a:solidFill>
              </a:rPr>
              <a:t>Design to a higher percentile for increased reliability</a:t>
            </a:r>
          </a:p>
          <a:p>
            <a:pPr marL="1431925" lvl="3" indent="-457200" fontAlgn="b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44546A">
                    <a:lumMod val="25000"/>
                  </a:srgbClr>
                </a:solidFill>
              </a:rPr>
              <a:t>Peak factor multipliers may not cover future variability</a:t>
            </a:r>
          </a:p>
          <a:p>
            <a:pPr marL="517525" lvl="1" indent="-457200" fontAlgn="b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b="1" kern="0" dirty="0">
                <a:solidFill>
                  <a:srgbClr val="44546A">
                    <a:lumMod val="25000"/>
                  </a:srgbClr>
                </a:solidFill>
              </a:rPr>
              <a:t>Challenges for establishing a purified water program</a:t>
            </a:r>
          </a:p>
          <a:p>
            <a:pPr marL="1431925" lvl="3" indent="-457200" fontAlgn="b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44546A">
                    <a:lumMod val="25000"/>
                  </a:srgbClr>
                </a:solidFill>
              </a:rPr>
              <a:t>In the face of reduced production, wastewater plants can’t commit flow source.</a:t>
            </a:r>
          </a:p>
          <a:p>
            <a:pPr marL="1431925" lvl="3" indent="-457200" fontAlgn="b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44546A">
                    <a:lumMod val="25000"/>
                  </a:srgbClr>
                </a:solidFill>
              </a:rPr>
              <a:t>Competing demands for wastewater reuse</a:t>
            </a:r>
          </a:p>
          <a:p>
            <a:pPr marL="1431925" lvl="3" indent="-457200" fontAlgn="b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rgbClr val="44546A">
                    <a:lumMod val="25000"/>
                  </a:srgbClr>
                </a:solidFill>
              </a:rPr>
              <a:t>Impact of onsite reuse</a:t>
            </a:r>
          </a:p>
        </p:txBody>
      </p:sp>
    </p:spTree>
    <p:extLst>
      <p:ext uri="{BB962C8B-B14F-4D97-AF65-F5344CB8AC3E}">
        <p14:creationId xmlns:p14="http://schemas.microsoft.com/office/powerpoint/2010/main" val="77174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441" y="1116306"/>
            <a:ext cx="9599652" cy="3816096"/>
          </a:xfrm>
        </p:spPr>
        <p:txBody>
          <a:bodyPr/>
          <a:lstStyle/>
          <a:p>
            <a:r>
              <a:rPr lang="en-US" sz="2000" b="1" dirty="0"/>
              <a:t>Drought Impacts on Source Water Quality </a:t>
            </a:r>
          </a:p>
          <a:p>
            <a:r>
              <a:rPr lang="en-US" sz="2000" b="1" dirty="0"/>
              <a:t>Treatment Adjustments to Maintain Reliable Drinking Water Supply and Best Quality</a:t>
            </a:r>
          </a:p>
          <a:p>
            <a:r>
              <a:rPr lang="en-US" sz="2000" b="1" dirty="0"/>
              <a:t>Outcomes and Responses</a:t>
            </a:r>
          </a:p>
          <a:p>
            <a:r>
              <a:rPr lang="en-US" sz="2000" b="1" dirty="0"/>
              <a:t>Impacts to Purified Water Programs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3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623749B-A842-41DE-B7B9-59D4264B9E6F}"/>
              </a:ext>
            </a:extLst>
          </p:cNvPr>
          <p:cNvGrpSpPr/>
          <p:nvPr/>
        </p:nvGrpSpPr>
        <p:grpSpPr>
          <a:xfrm>
            <a:off x="6932612" y="1004385"/>
            <a:ext cx="5050488" cy="5604639"/>
            <a:chOff x="4800600" y="1220847"/>
            <a:chExt cx="4130988" cy="4546308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D400861-2111-4FF9-A5BF-782BDA1FC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600" y="1220847"/>
              <a:ext cx="4130988" cy="454630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CA34E57-FFF9-42FC-BF06-C350A9460B26}"/>
                </a:ext>
              </a:extLst>
            </p:cNvPr>
            <p:cNvSpPr txBox="1"/>
            <p:nvPr/>
          </p:nvSpPr>
          <p:spPr>
            <a:xfrm>
              <a:off x="7375354" y="5579911"/>
              <a:ext cx="1556234" cy="18724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Source: valleywater.org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Santa Clara Valley Water District 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body" sz="quarter" idx="14"/>
          </p:nvPr>
        </p:nvSpPr>
        <p:spPr>
          <a:xfrm>
            <a:off x="455612" y="1004384"/>
            <a:ext cx="6019800" cy="5373807"/>
          </a:xfrm>
        </p:spPr>
        <p:txBody>
          <a:bodyPr>
            <a:normAutofit fontScale="47500" lnSpcReduction="20000"/>
          </a:bodyPr>
          <a:lstStyle/>
          <a:p>
            <a:r>
              <a:rPr lang="en-US" sz="3800" b="1" dirty="0"/>
              <a:t>Water resources management agency providing Silicon Valley </a:t>
            </a:r>
          </a:p>
          <a:p>
            <a:pPr lvl="1"/>
            <a:r>
              <a:rPr lang="en-US" sz="3400" dirty="0"/>
              <a:t>Safe and clean water</a:t>
            </a:r>
          </a:p>
          <a:p>
            <a:pPr lvl="1"/>
            <a:r>
              <a:rPr lang="en-US" sz="3400" dirty="0"/>
              <a:t>Flood protection</a:t>
            </a:r>
          </a:p>
          <a:p>
            <a:pPr lvl="1"/>
            <a:r>
              <a:rPr lang="en-US" sz="3400" dirty="0"/>
              <a:t>Groundwater management</a:t>
            </a:r>
          </a:p>
          <a:p>
            <a:r>
              <a:rPr lang="en-US" sz="3800" b="1" dirty="0"/>
              <a:t>Santa Clara County water wholesaler serving</a:t>
            </a:r>
          </a:p>
          <a:p>
            <a:pPr lvl="1"/>
            <a:r>
              <a:rPr lang="en-US" sz="3400" dirty="0"/>
              <a:t>15 cities</a:t>
            </a:r>
          </a:p>
          <a:p>
            <a:pPr lvl="1"/>
            <a:r>
              <a:rPr lang="en-US" sz="3400" dirty="0"/>
              <a:t>39 miles of large-diameter distribution mains</a:t>
            </a:r>
          </a:p>
          <a:p>
            <a:pPr lvl="1"/>
            <a:r>
              <a:rPr lang="en-US" sz="3400" dirty="0"/>
              <a:t>7 treated water retailers</a:t>
            </a:r>
          </a:p>
          <a:p>
            <a:pPr lvl="1"/>
            <a:r>
              <a:rPr lang="en-US" sz="3400" dirty="0"/>
              <a:t>3 drinking water treatment plants  (220 MGD)</a:t>
            </a:r>
          </a:p>
          <a:p>
            <a:pPr lvl="1"/>
            <a:r>
              <a:rPr lang="en-US" sz="3400" dirty="0"/>
              <a:t>1 advanced purification center (8 MGD)</a:t>
            </a:r>
            <a:endParaRPr lang="en-US" sz="3000" dirty="0"/>
          </a:p>
          <a:p>
            <a:r>
              <a:rPr lang="en-US" sz="3800" b="1" dirty="0"/>
              <a:t>Two primary treatment plant sources</a:t>
            </a:r>
          </a:p>
          <a:p>
            <a:pPr lvl="1"/>
            <a:r>
              <a:rPr lang="en-US" sz="3400" dirty="0"/>
              <a:t>Sacramento-San Joaquin Delta</a:t>
            </a:r>
          </a:p>
          <a:p>
            <a:pPr lvl="1"/>
            <a:r>
              <a:rPr lang="en-US" sz="3400" dirty="0"/>
              <a:t>San Luis Reservoir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D0A9F3-4BB9-4834-AFC9-6FBA5D4C75FA}"/>
              </a:ext>
            </a:extLst>
          </p:cNvPr>
          <p:cNvSpPr txBox="1"/>
          <p:nvPr/>
        </p:nvSpPr>
        <p:spPr>
          <a:xfrm>
            <a:off x="9904412" y="1905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Sacramento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San Joaquin Delta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9BADBCD-D023-4D83-B8F0-CCB043176D2B}"/>
              </a:ext>
            </a:extLst>
          </p:cNvPr>
          <p:cNvSpPr txBox="1"/>
          <p:nvPr/>
        </p:nvSpPr>
        <p:spPr>
          <a:xfrm>
            <a:off x="10514012" y="6088383"/>
            <a:ext cx="1674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San Luis Reservoir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1B31125-0262-4407-BC85-2CD91F263229}"/>
              </a:ext>
            </a:extLst>
          </p:cNvPr>
          <p:cNvCxnSpPr>
            <a:cxnSpLocks/>
          </p:cNvCxnSpPr>
          <p:nvPr/>
        </p:nvCxnSpPr>
        <p:spPr>
          <a:xfrm flipV="1">
            <a:off x="11428412" y="5685695"/>
            <a:ext cx="554688" cy="3898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694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419787-C5F5-4579-BDFF-E9593E3A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Treatment Plants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B4A4C8-DE25-44F2-BAB6-85FA7CA2D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910" y="1415142"/>
            <a:ext cx="5840756" cy="1709057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Santa Teresa and </a:t>
            </a:r>
            <a:r>
              <a:rPr lang="en-US" sz="2000" b="1" dirty="0" err="1"/>
              <a:t>Penitencia</a:t>
            </a:r>
            <a:r>
              <a:rPr lang="en-US" sz="2000" b="1" dirty="0"/>
              <a:t> </a:t>
            </a:r>
          </a:p>
          <a:p>
            <a:pPr lvl="1"/>
            <a:r>
              <a:rPr lang="en-US" sz="1600" dirty="0"/>
              <a:t>Conventional surface water treatment plants</a:t>
            </a:r>
          </a:p>
          <a:p>
            <a:pPr lvl="1"/>
            <a:r>
              <a:rPr lang="en-US" sz="1600" dirty="0"/>
              <a:t>Settled water ozonation as primary disinfectant</a:t>
            </a:r>
          </a:p>
          <a:p>
            <a:pPr lvl="1"/>
            <a:r>
              <a:rPr lang="en-US" sz="1600" dirty="0"/>
              <a:t>Receive different source waters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67DE6EF-5E00-4150-94C5-4442B12E81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26667" r="31667" b="30000"/>
          <a:stretch/>
        </p:blipFill>
        <p:spPr>
          <a:xfrm>
            <a:off x="6399132" y="1142999"/>
            <a:ext cx="5562679" cy="2892593"/>
          </a:xfrm>
          <a:prstGeom prst="rect">
            <a:avLst/>
          </a:prstGeom>
        </p:spPr>
      </p:pic>
      <p:pic>
        <p:nvPicPr>
          <p:cNvPr id="7" name="Picture 2" descr="Thumbnail">
            <a:extLst>
              <a:ext uri="{FF2B5EF4-FFF2-40B4-BE49-F238E27FC236}">
                <a16:creationId xmlns="" xmlns:a16="http://schemas.microsoft.com/office/drawing/2014/main" id="{31867F44-9783-4D81-93D5-2B9D2EF1E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6794" r="18008" b="24680"/>
          <a:stretch/>
        </p:blipFill>
        <p:spPr bwMode="auto">
          <a:xfrm>
            <a:off x="227012" y="3657600"/>
            <a:ext cx="5399348" cy="298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F48AA5E3-B5A1-42EC-BB2A-B131094BE4A6}"/>
              </a:ext>
            </a:extLst>
          </p:cNvPr>
          <p:cNvSpPr txBox="1">
            <a:spLocks/>
          </p:cNvSpPr>
          <p:nvPr/>
        </p:nvSpPr>
        <p:spPr>
          <a:xfrm>
            <a:off x="5942012" y="4266820"/>
            <a:ext cx="5840756" cy="2133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797" indent="-342797" algn="l" defTabSz="914126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5"/>
              </a:buBlip>
              <a:defRPr sz="3199" kern="120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727" indent="-285664" algn="l" defTabSz="914126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5"/>
              </a:buBlip>
              <a:defRPr sz="2799" kern="120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5"/>
              </a:buBlip>
              <a:defRPr sz="2399" kern="120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5"/>
              </a:buBlip>
              <a:defRPr sz="1999" kern="120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150000"/>
              </a:lnSpc>
              <a:spcBef>
                <a:spcPct val="20000"/>
              </a:spcBef>
              <a:buFontTx/>
              <a:buBlip>
                <a:blip r:embed="rId5"/>
              </a:buBlip>
              <a:defRPr sz="1799" kern="120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/>
              <a:t>Rinconada</a:t>
            </a:r>
            <a:endParaRPr lang="en-US" sz="2000" b="1" dirty="0"/>
          </a:p>
          <a:p>
            <a:pPr lvl="1"/>
            <a:r>
              <a:rPr lang="en-US" sz="1600" dirty="0" err="1"/>
              <a:t>Upflow</a:t>
            </a:r>
            <a:r>
              <a:rPr lang="en-US" sz="1600" dirty="0"/>
              <a:t> clarifiers</a:t>
            </a:r>
          </a:p>
          <a:p>
            <a:pPr lvl="1"/>
            <a:r>
              <a:rPr lang="en-US" sz="1600" dirty="0"/>
              <a:t>Free chlorine primary disinfectant</a:t>
            </a:r>
          </a:p>
          <a:p>
            <a:pPr lvl="1"/>
            <a:r>
              <a:rPr lang="en-US" sz="1600" dirty="0"/>
              <a:t>No </a:t>
            </a:r>
            <a:r>
              <a:rPr lang="en-US" sz="1600" dirty="0" err="1"/>
              <a:t>ozonation</a:t>
            </a:r>
            <a:r>
              <a:rPr lang="en-US" sz="1600" dirty="0"/>
              <a:t> yet, coming soon</a:t>
            </a:r>
            <a:endParaRPr lang="en-US" sz="1600" dirty="0">
              <a:highlight>
                <a:srgbClr val="FFFF00"/>
              </a:highlight>
            </a:endParaRPr>
          </a:p>
          <a:p>
            <a:pPr lvl="1"/>
            <a:r>
              <a:rPr lang="en-US" sz="1600" dirty="0"/>
              <a:t>Receive blend of both sources</a:t>
            </a:r>
          </a:p>
        </p:txBody>
      </p:sp>
    </p:spTree>
    <p:extLst>
      <p:ext uri="{BB962C8B-B14F-4D97-AF65-F5344CB8AC3E}">
        <p14:creationId xmlns:p14="http://schemas.microsoft.com/office/powerpoint/2010/main" val="363265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Source Water Quality Impacts - TOC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47E36F-3BE4-4DC0-952E-33E2AC537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" y="1024991"/>
            <a:ext cx="11349196" cy="56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3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Strategies – </a:t>
            </a:r>
            <a:r>
              <a:rPr lang="en-US" dirty="0" err="1"/>
              <a:t>Penitencia</a:t>
            </a:r>
            <a:r>
              <a:rPr lang="en-US" dirty="0"/>
              <a:t> and Santa Teresa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3370967"/>
              </p:ext>
            </p:extLst>
          </p:nvPr>
        </p:nvGraphicFramePr>
        <p:xfrm>
          <a:off x="1674812" y="10668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773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Strategies – </a:t>
            </a:r>
            <a:r>
              <a:rPr lang="en-US" dirty="0" err="1"/>
              <a:t>Penitencia</a:t>
            </a:r>
            <a:r>
              <a:rPr lang="en-US" dirty="0"/>
              <a:t> and Santa Teresa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91BDA2C-53A7-44DC-AE5A-AA2EE18B9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" y="990600"/>
            <a:ext cx="11401831" cy="564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1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Source Water Quality Impacts (T &amp; O)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D835001-458F-40BA-8DC2-6B9F7C408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0" y="990600"/>
            <a:ext cx="11583603" cy="57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7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Strategies - Rinconada WTP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10856" y="990600"/>
            <a:ext cx="10868369" cy="5486400"/>
          </a:xfrm>
        </p:spPr>
        <p:txBody>
          <a:bodyPr>
            <a:normAutofit/>
          </a:bodyPr>
          <a:lstStyle/>
          <a:p>
            <a:r>
              <a:rPr lang="en-US" sz="2000" b="1" dirty="0"/>
              <a:t>Different Treatment Process</a:t>
            </a:r>
          </a:p>
          <a:p>
            <a:pPr lvl="1"/>
            <a:r>
              <a:rPr lang="en-US" sz="1600" dirty="0"/>
              <a:t>Receives a blend of both Delta and San Luis waters</a:t>
            </a:r>
          </a:p>
          <a:p>
            <a:pPr lvl="1"/>
            <a:r>
              <a:rPr lang="en-US" sz="1600" dirty="0"/>
              <a:t>Four (4) </a:t>
            </a:r>
            <a:r>
              <a:rPr lang="en-US" sz="1600" dirty="0" err="1"/>
              <a:t>upflow</a:t>
            </a:r>
            <a:r>
              <a:rPr lang="en-US" sz="1600" dirty="0"/>
              <a:t> clarifiers</a:t>
            </a:r>
          </a:p>
          <a:p>
            <a:pPr lvl="1"/>
            <a:r>
              <a:rPr lang="en-US" sz="1600" dirty="0"/>
              <a:t>No ozone, free chlorine primary disinfectant</a:t>
            </a:r>
          </a:p>
          <a:p>
            <a:r>
              <a:rPr lang="en-US" sz="2000" b="1" dirty="0"/>
              <a:t>Taste and Odor adjustments</a:t>
            </a:r>
          </a:p>
          <a:p>
            <a:pPr lvl="1"/>
            <a:r>
              <a:rPr lang="en-US" sz="1600" dirty="0"/>
              <a:t>Vary source blends</a:t>
            </a:r>
          </a:p>
          <a:p>
            <a:pPr lvl="1"/>
            <a:r>
              <a:rPr lang="en-US" sz="1600" dirty="0"/>
              <a:t>Powder activated carbon (PAC)</a:t>
            </a:r>
          </a:p>
          <a:p>
            <a:r>
              <a:rPr lang="en-US" sz="2000" b="1" dirty="0"/>
              <a:t>THM mitigation</a:t>
            </a:r>
          </a:p>
          <a:p>
            <a:pPr lvl="1"/>
            <a:r>
              <a:rPr lang="en-US" sz="1600" dirty="0"/>
              <a:t>Increased PAC dose through clarifiers to help remove TOC</a:t>
            </a:r>
          </a:p>
          <a:p>
            <a:pPr lvl="1"/>
            <a:r>
              <a:rPr lang="en-US" sz="1600" dirty="0"/>
              <a:t>Moved chlorine injection point</a:t>
            </a:r>
          </a:p>
          <a:p>
            <a:pPr lvl="1"/>
            <a:r>
              <a:rPr lang="en-US" sz="1600" dirty="0"/>
              <a:t>Coagulant change</a:t>
            </a:r>
          </a:p>
          <a:p>
            <a:pPr lvl="1"/>
            <a:r>
              <a:rPr lang="en-US" sz="1600" dirty="0"/>
              <a:t>Established minimum flows in distribution system</a:t>
            </a:r>
          </a:p>
          <a:p>
            <a:pPr lvl="1"/>
            <a:endParaRPr lang="en-US" sz="1600" dirty="0"/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</p:txBody>
      </p:sp>
      <p:pic>
        <p:nvPicPr>
          <p:cNvPr id="1028" name="Picture 4" descr="Treatment plant basin">
            <a:extLst>
              <a:ext uri="{FF2B5EF4-FFF2-40B4-BE49-F238E27FC236}">
                <a16:creationId xmlns="" xmlns:a16="http://schemas.microsoft.com/office/drawing/2014/main" id="{67266889-F412-40CD-914A-CAC43F3A5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1143000"/>
            <a:ext cx="493386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34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04_PowerPointTemplate_LegacyBlue">
  <a:themeElements>
    <a:clrScheme name="Light Background Blue">
      <a:dk1>
        <a:srgbClr val="363636"/>
      </a:dk1>
      <a:lt1>
        <a:srgbClr val="363636"/>
      </a:lt1>
      <a:dk2>
        <a:srgbClr val="EAEAEA"/>
      </a:dk2>
      <a:lt2>
        <a:srgbClr val="EAEAEA"/>
      </a:lt2>
      <a:accent1>
        <a:srgbClr val="974E88"/>
      </a:accent1>
      <a:accent2>
        <a:srgbClr val="7AA751"/>
      </a:accent2>
      <a:accent3>
        <a:srgbClr val="F7974D"/>
      </a:accent3>
      <a:accent4>
        <a:srgbClr val="128ACB"/>
      </a:accent4>
      <a:accent5>
        <a:srgbClr val="8E5D24"/>
      </a:accent5>
      <a:accent6>
        <a:srgbClr val="DEAF45"/>
      </a:accent6>
      <a:hlink>
        <a:srgbClr val="754200"/>
      </a:hlink>
      <a:folHlink>
        <a:srgbClr val="754200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49C11C-71DC-49B6-ACD8-27E3AE088D14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5874</TotalTime>
  <Words>1458</Words>
  <Application>Microsoft Office PowerPoint</Application>
  <PresentationFormat>Custom</PresentationFormat>
  <Paragraphs>193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04_PowerPointTemplate_LegacyBlue</vt:lpstr>
      <vt:lpstr>Adapting to a New Era:  Declining Flow and Deteriorating Water Quality</vt:lpstr>
      <vt:lpstr>Outline</vt:lpstr>
      <vt:lpstr>Santa Clara Valley Water District Overview</vt:lpstr>
      <vt:lpstr>Water Treatment Plants Overview</vt:lpstr>
      <vt:lpstr>Drought Source Water Quality Impacts - TOC</vt:lpstr>
      <vt:lpstr>Adaptation Strategies – Penitencia and Santa Teresa </vt:lpstr>
      <vt:lpstr>Adaptation Strategies – Penitencia and Santa Teresa </vt:lpstr>
      <vt:lpstr>Drought Source Water Quality Impacts (T &amp; O)</vt:lpstr>
      <vt:lpstr>Adaptation Strategies - Rinconada WTP</vt:lpstr>
      <vt:lpstr>Coagulant Change - Rinconada WTP</vt:lpstr>
      <vt:lpstr>Minimum Flow in Distribution Pipeline - Rinconada WTP</vt:lpstr>
      <vt:lpstr>Minimum Flow in Distribution Pipeline - Rinconada WTP</vt:lpstr>
      <vt:lpstr>Purified Water Program to Diversify Water Supply </vt:lpstr>
      <vt:lpstr>Impacts to Purified Water Programs</vt:lpstr>
      <vt:lpstr>Impacts to Purified Water Programs</vt:lpstr>
      <vt:lpstr>Impact of Onsite Reuse</vt:lpstr>
      <vt:lpstr>Major Takeaways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Chlorine Analyzers</dc:title>
  <dc:creator>Surjit Saini</dc:creator>
  <cp:lastModifiedBy>UWI</cp:lastModifiedBy>
  <cp:revision>312</cp:revision>
  <dcterms:created xsi:type="dcterms:W3CDTF">2018-01-02T21:43:29Z</dcterms:created>
  <dcterms:modified xsi:type="dcterms:W3CDTF">2019-02-27T18:59:46Z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