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79" r:id="rId2"/>
    <p:sldId id="260" r:id="rId3"/>
    <p:sldId id="277" r:id="rId4"/>
    <p:sldId id="278" r:id="rId5"/>
    <p:sldId id="258" r:id="rId6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74" d="100"/>
          <a:sy n="74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3196639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852832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72104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41636923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88393126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67677058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en-US"/>
              <a:t>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66850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351596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9279926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1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2" name="Content Placeholder 2"/>
          <p:cNvSpPr>
            <a:spLocks noGrp="1"/>
          </p:cNvSpPr>
          <p:nvPr>
            <p:ph sz="quarter" idx="13"/>
          </p:nvPr>
        </p:nvSpPr>
        <p:spPr>
          <a:xfrm>
            <a:off x="913774" y="2367092"/>
            <a:ext cx="10363826" cy="3424107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08621B-1026-427F-91AC-3AB9B6B58E64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2486A2-DD26-4065-AA01-0965A5DB5B6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98104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254400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89542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62419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469706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51944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81989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6738339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42069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microsoft.com/office/2007/relationships/hdphoto" Target="../media/hdphoto1.wdp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0">
            <a:alphaModFix amt="89000"/>
            <a:lum/>
            <a:extLst>
              <a:ext uri="{BEBA8EAE-BF5A-486C-A8C5-ECC9F3942E4B}">
                <a14:imgProps xmlns:a14="http://schemas.microsoft.com/office/drawing/2010/main">
                  <a14:imgLayer r:embed="rId21">
                    <a14:imgEffect>
                      <a14:artisticBlur/>
                    </a14:imgEffect>
                  </a14:imgLayer>
                </a14:imgProps>
              </a:ext>
            </a:extLst>
          </a:blip>
          <a:srcRect/>
          <a:stretch>
            <a:fillRect t="-9000" b="-9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03453377-669E-4D71-A248-DC15C3995A42}" type="datetimeFigureOut">
              <a:rPr lang="en-US" smtClean="0"/>
              <a:t>2/27/2019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B0F94C3D-12BA-4C16-9F19-A2B1ADA6ED6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392169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8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8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400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392501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03FF94E-B714-4604-9E62-ED0B1BCD1EA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0" y="365125"/>
            <a:ext cx="5634446" cy="1306921"/>
          </a:xfrm>
        </p:spPr>
        <p:txBody>
          <a:bodyPr>
            <a:normAutofit fontScale="90000"/>
          </a:bodyPr>
          <a:lstStyle/>
          <a:p>
            <a:r>
              <a:rPr lang="en-US" sz="6000" dirty="0"/>
              <a:t>State Water Project </a:t>
            </a:r>
          </a:p>
        </p:txBody>
      </p:sp>
      <p:pic>
        <p:nvPicPr>
          <p:cNvPr id="5" name="Content Placeholder 4" descr="A close up of a map&#10;&#10;Description generated with high confidence">
            <a:extLst>
              <a:ext uri="{FF2B5EF4-FFF2-40B4-BE49-F238E27FC236}">
                <a16:creationId xmlns:a16="http://schemas.microsoft.com/office/drawing/2014/main" xmlns="" id="{C2264824-1C8B-4C03-A600-111FD90AA78F}"/>
              </a:ext>
            </a:extLst>
          </p:cNvPr>
          <p:cNvPicPr>
            <a:picLocks noGrp="1" noChangeAspect="1"/>
          </p:cNvPicPr>
          <p:nvPr>
            <p:ph sz="quarter" idx="13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554" y="883813"/>
            <a:ext cx="4734505" cy="5496269"/>
          </a:xfr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173D96A2-2274-4717-91B4-2EFCD7D31FED}"/>
              </a:ext>
            </a:extLst>
          </p:cNvPr>
          <p:cNvSpPr/>
          <p:nvPr/>
        </p:nvSpPr>
        <p:spPr>
          <a:xfrm>
            <a:off x="6096000" y="2225098"/>
            <a:ext cx="5371014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all" dirty="0"/>
              <a:t>34 storage facilities, reservoirs and lakes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all" dirty="0"/>
              <a:t>20 pumping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all" dirty="0"/>
              <a:t>4 pumping-generating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all" dirty="0"/>
              <a:t>5 hydroelectric power plants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all" dirty="0"/>
              <a:t>701 miles of open canals and pipelines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400" cap="all" dirty="0"/>
              <a:t>Construction Began in the 1960s</a:t>
            </a:r>
          </a:p>
        </p:txBody>
      </p:sp>
    </p:spTree>
    <p:extLst>
      <p:ext uri="{BB962C8B-B14F-4D97-AF65-F5344CB8AC3E}">
        <p14:creationId xmlns:p14="http://schemas.microsoft.com/office/powerpoint/2010/main" val="11181377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xmlns="" id="{53656D65-B869-4C95-9A5C-0EE7729C98C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96792" y="66279"/>
            <a:ext cx="3852909" cy="2538676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25AC9798-C0B6-49DA-B17C-CE79BE8BB18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618517"/>
            <a:ext cx="4196688" cy="1449119"/>
          </a:xfrm>
        </p:spPr>
        <p:txBody>
          <a:bodyPr/>
          <a:lstStyle/>
          <a:p>
            <a:r>
              <a:rPr lang="en-US" dirty="0"/>
              <a:t>Water Delivery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2EC5897A-9811-45B6-A295-D419BE69C625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23092" y="993532"/>
            <a:ext cx="11154508" cy="4797668"/>
          </a:xfrm>
        </p:spPr>
        <p:txBody>
          <a:bodyPr>
            <a:normAutofit fontScale="85000" lnSpcReduction="20000"/>
          </a:bodyPr>
          <a:lstStyle/>
          <a:p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sz="2800" b="1" dirty="0">
              <a:solidFill>
                <a:schemeClr val="bg2">
                  <a:lumMod val="50000"/>
                </a:schemeClr>
              </a:solidFill>
            </a:endParaRP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26 million people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750,000 ac of farmland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Silicon Valley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San Joaquin Valley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Southern California </a:t>
            </a:r>
          </a:p>
          <a:p>
            <a:pPr lvl="1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Inland Empire</a:t>
            </a:r>
          </a:p>
          <a:p>
            <a:pPr lvl="1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Entire Coastal area</a:t>
            </a:r>
          </a:p>
          <a:p>
            <a:pPr lvl="1"/>
            <a:r>
              <a:rPr lang="en-US" sz="2600" b="1" dirty="0">
                <a:solidFill>
                  <a:schemeClr val="accent1">
                    <a:lumMod val="50000"/>
                  </a:schemeClr>
                </a:solidFill>
              </a:rPr>
              <a:t>High Desert</a:t>
            </a:r>
          </a:p>
          <a:p>
            <a:r>
              <a:rPr lang="en-US" sz="2800" b="1" dirty="0">
                <a:solidFill>
                  <a:schemeClr val="accent1">
                    <a:lumMod val="50000"/>
                  </a:schemeClr>
                </a:solidFill>
              </a:rPr>
              <a:t>Napa, Solano, Yuba City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AC7568E6-B31A-4C96-99E2-30F0E5E77CD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149656" y="681037"/>
            <a:ext cx="4722748" cy="3143882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xmlns="" id="{D3B597C8-04A3-42FF-8521-E1DBC4D7AA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700346" y="3087024"/>
            <a:ext cx="3720873" cy="36314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340293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632690EF-5BF7-4FB7-B712-A1100578D004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173736" y="786384"/>
            <a:ext cx="11103864" cy="5004815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US" sz="4000" b="1" dirty="0"/>
              <a:t>Improving </a:t>
            </a:r>
            <a:r>
              <a:rPr lang="en-US" sz="4000" b="1" u="sng" dirty="0"/>
              <a:t>use of science </a:t>
            </a:r>
            <a:r>
              <a:rPr lang="en-US" sz="4000" b="1" dirty="0"/>
              <a:t>and flexibility in regulatory actions</a:t>
            </a:r>
          </a:p>
          <a:p>
            <a:pPr marL="0" indent="0" algn="ctr">
              <a:buNone/>
            </a:pPr>
            <a:r>
              <a:rPr lang="en-US" sz="4000" b="1" dirty="0"/>
              <a:t>=</a:t>
            </a:r>
          </a:p>
          <a:p>
            <a:pPr marL="0" indent="0" algn="ctr">
              <a:buNone/>
            </a:pPr>
            <a:r>
              <a:rPr lang="en-US" sz="4000" b="1" dirty="0"/>
              <a:t>Improving </a:t>
            </a:r>
            <a:r>
              <a:rPr lang="en-US" sz="4000" b="1" u="sng" dirty="0"/>
              <a:t>environmental conditions</a:t>
            </a:r>
          </a:p>
          <a:p>
            <a:pPr marL="0" indent="0" algn="ctr">
              <a:buNone/>
            </a:pPr>
            <a:r>
              <a:rPr lang="en-US" sz="4000" b="1" dirty="0"/>
              <a:t>= </a:t>
            </a:r>
          </a:p>
          <a:p>
            <a:pPr marL="0" indent="0" algn="ctr">
              <a:buNone/>
            </a:pPr>
            <a:r>
              <a:rPr lang="en-US" sz="4000" b="1" dirty="0"/>
              <a:t>Improving </a:t>
            </a:r>
            <a:r>
              <a:rPr lang="en-US" sz="4000" b="1" u="sng" dirty="0"/>
              <a:t>water supply </a:t>
            </a:r>
            <a:r>
              <a:rPr lang="en-US" sz="4000" b="1" dirty="0"/>
              <a:t>reliability </a:t>
            </a:r>
          </a:p>
        </p:txBody>
      </p:sp>
    </p:spTree>
    <p:extLst>
      <p:ext uri="{BB962C8B-B14F-4D97-AF65-F5344CB8AC3E}">
        <p14:creationId xmlns:p14="http://schemas.microsoft.com/office/powerpoint/2010/main" val="11602424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>
            <a:extLst>
              <a:ext uri="{FF2B5EF4-FFF2-40B4-BE49-F238E27FC236}">
                <a16:creationId xmlns:a16="http://schemas.microsoft.com/office/drawing/2014/main" xmlns="" id="{1F6B3845-5D6C-47B9-B351-0BFCAF3623A6}"/>
              </a:ext>
            </a:extLst>
          </p:cNvPr>
          <p:cNvSpPr/>
          <p:nvPr/>
        </p:nvSpPr>
        <p:spPr>
          <a:xfrm rot="10800000" flipV="1">
            <a:off x="565472" y="5287462"/>
            <a:ext cx="2196011" cy="821694"/>
          </a:xfrm>
          <a:prstGeom prst="rect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Initial Projects/Actions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B71056E7-AA61-4F26-9177-16D33326214E}"/>
              </a:ext>
            </a:extLst>
          </p:cNvPr>
          <p:cNvSpPr txBox="1"/>
          <p:nvPr/>
        </p:nvSpPr>
        <p:spPr>
          <a:xfrm>
            <a:off x="5682731" y="6446930"/>
            <a:ext cx="117495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Time</a:t>
            </a:r>
          </a:p>
        </p:txBody>
      </p:sp>
      <p:cxnSp>
        <p:nvCxnSpPr>
          <p:cNvPr id="7" name="Straight Arrow Connector 6">
            <a:extLst>
              <a:ext uri="{FF2B5EF4-FFF2-40B4-BE49-F238E27FC236}">
                <a16:creationId xmlns:a16="http://schemas.microsoft.com/office/drawing/2014/main" xmlns="" id="{909556BC-C49E-46B2-B20B-FCC18E917428}"/>
              </a:ext>
            </a:extLst>
          </p:cNvPr>
          <p:cNvCxnSpPr>
            <a:cxnSpLocks/>
          </p:cNvCxnSpPr>
          <p:nvPr/>
        </p:nvCxnSpPr>
        <p:spPr>
          <a:xfrm flipV="1">
            <a:off x="380548" y="6432886"/>
            <a:ext cx="11612880" cy="65706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>
            <a:extLst>
              <a:ext uri="{FF2B5EF4-FFF2-40B4-BE49-F238E27FC236}">
                <a16:creationId xmlns:a16="http://schemas.microsoft.com/office/drawing/2014/main" xmlns="" id="{194B1A48-B7FD-4057-A41B-DD56BFA2AC9E}"/>
              </a:ext>
            </a:extLst>
          </p:cNvPr>
          <p:cNvCxnSpPr>
            <a:cxnSpLocks/>
          </p:cNvCxnSpPr>
          <p:nvPr/>
        </p:nvCxnSpPr>
        <p:spPr>
          <a:xfrm flipV="1">
            <a:off x="348867" y="198578"/>
            <a:ext cx="0" cy="6309360"/>
          </a:xfrm>
          <a:prstGeom prst="straightConnector1">
            <a:avLst/>
          </a:prstGeom>
          <a:ln w="76200"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xmlns="" id="{C33ACA92-A3DF-485B-B1B7-26AC5CBC7633}"/>
              </a:ext>
            </a:extLst>
          </p:cNvPr>
          <p:cNvSpPr txBox="1"/>
          <p:nvPr/>
        </p:nvSpPr>
        <p:spPr>
          <a:xfrm>
            <a:off x="-110134" y="1107730"/>
            <a:ext cx="553998" cy="3378353"/>
          </a:xfrm>
          <a:prstGeom prst="rect">
            <a:avLst/>
          </a:prstGeom>
          <a:noFill/>
        </p:spPr>
        <p:txBody>
          <a:bodyPr vert="vert270"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4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Co-Equal Goals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xmlns="" id="{D88B4007-45E5-4B4B-8105-7A7731143049}"/>
              </a:ext>
            </a:extLst>
          </p:cNvPr>
          <p:cNvSpPr txBox="1"/>
          <p:nvPr/>
        </p:nvSpPr>
        <p:spPr>
          <a:xfrm>
            <a:off x="2412935" y="4398239"/>
            <a:ext cx="155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Decision support science</a:t>
            </a:r>
          </a:p>
        </p:txBody>
      </p:sp>
      <p:sp>
        <p:nvSpPr>
          <p:cNvPr id="5" name="Oval 4">
            <a:extLst>
              <a:ext uri="{FF2B5EF4-FFF2-40B4-BE49-F238E27FC236}">
                <a16:creationId xmlns:a16="http://schemas.microsoft.com/office/drawing/2014/main" xmlns="" id="{2CB57E89-E85B-4F84-BE30-3D4C81704301}"/>
              </a:ext>
            </a:extLst>
          </p:cNvPr>
          <p:cNvSpPr/>
          <p:nvPr/>
        </p:nvSpPr>
        <p:spPr>
          <a:xfrm>
            <a:off x="565473" y="3864291"/>
            <a:ext cx="1961795" cy="1243584"/>
          </a:xfrm>
          <a:prstGeom prst="ellipse">
            <a:avLst/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Develop</a:t>
            </a: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and Test Initial Hypotheses </a:t>
            </a:r>
          </a:p>
        </p:txBody>
      </p:sp>
      <p:sp>
        <p:nvSpPr>
          <p:cNvPr id="8" name="Isosceles Triangle 7">
            <a:extLst>
              <a:ext uri="{FF2B5EF4-FFF2-40B4-BE49-F238E27FC236}">
                <a16:creationId xmlns:a16="http://schemas.microsoft.com/office/drawing/2014/main" xmlns="" id="{600B830C-07F8-4B56-B6A3-2636E6E57A5E}"/>
              </a:ext>
            </a:extLst>
          </p:cNvPr>
          <p:cNvSpPr/>
          <p:nvPr/>
        </p:nvSpPr>
        <p:spPr>
          <a:xfrm flipH="1">
            <a:off x="3614899" y="3699299"/>
            <a:ext cx="1867128" cy="1386140"/>
          </a:xfrm>
          <a:prstGeom prst="triangle">
            <a:avLst>
              <a:gd name="adj" fmla="val 48827"/>
            </a:avLst>
          </a:prstGeom>
          <a:solidFill>
            <a:schemeClr val="accent1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did we learn?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xmlns="" id="{99B24877-78AA-4F9A-9A4F-22E164ED44E3}"/>
              </a:ext>
            </a:extLst>
          </p:cNvPr>
          <p:cNvCxnSpPr>
            <a:cxnSpLocks/>
          </p:cNvCxnSpPr>
          <p:nvPr/>
        </p:nvCxnSpPr>
        <p:spPr>
          <a:xfrm>
            <a:off x="2535168" y="4447033"/>
            <a:ext cx="1533912" cy="15239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B5C68B30-7529-49E2-9AC5-E655A69AB885}"/>
              </a:ext>
            </a:extLst>
          </p:cNvPr>
          <p:cNvSpPr txBox="1"/>
          <p:nvPr/>
        </p:nvSpPr>
        <p:spPr>
          <a:xfrm>
            <a:off x="2232073" y="4111883"/>
            <a:ext cx="1814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Water and $</a:t>
            </a:r>
          </a:p>
        </p:txBody>
      </p: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xmlns="" id="{83F7553E-42DB-486D-B328-09842428B62C}"/>
              </a:ext>
            </a:extLst>
          </p:cNvPr>
          <p:cNvCxnSpPr>
            <a:cxnSpLocks/>
          </p:cNvCxnSpPr>
          <p:nvPr/>
        </p:nvCxnSpPr>
        <p:spPr>
          <a:xfrm flipV="1">
            <a:off x="5120632" y="4069080"/>
            <a:ext cx="630944" cy="365034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xmlns="" id="{504D0EBB-BE64-44BE-9EDA-68570648CDDF}"/>
              </a:ext>
            </a:extLst>
          </p:cNvPr>
          <p:cNvSpPr txBox="1"/>
          <p:nvPr/>
        </p:nvSpPr>
        <p:spPr>
          <a:xfrm>
            <a:off x="6113234" y="431714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xmlns="" id="{C132285F-B547-457C-91D2-B6F2F3E1DD02}"/>
              </a:ext>
            </a:extLst>
          </p:cNvPr>
          <p:cNvGrpSpPr/>
          <p:nvPr/>
        </p:nvGrpSpPr>
        <p:grpSpPr>
          <a:xfrm>
            <a:off x="5682731" y="3249287"/>
            <a:ext cx="1702863" cy="1245629"/>
            <a:chOff x="5697479" y="3316357"/>
            <a:chExt cx="1702863" cy="1245629"/>
          </a:xfrm>
        </p:grpSpPr>
        <p:sp>
          <p:nvSpPr>
            <p:cNvPr id="24" name="Oval 23">
              <a:extLst>
                <a:ext uri="{FF2B5EF4-FFF2-40B4-BE49-F238E27FC236}">
                  <a16:creationId xmlns:a16="http://schemas.microsoft.com/office/drawing/2014/main" xmlns="" id="{614F1247-074A-4F96-BB03-AF2895BE0DAC}"/>
                </a:ext>
              </a:extLst>
            </p:cNvPr>
            <p:cNvSpPr/>
            <p:nvPr/>
          </p:nvSpPr>
          <p:spPr>
            <a:xfrm>
              <a:off x="5697479" y="3316357"/>
              <a:ext cx="1702863" cy="1245629"/>
            </a:xfrm>
            <a:prstGeom prst="ellipse">
              <a:avLst/>
            </a:prstGeom>
            <a:solidFill>
              <a:schemeClr val="accent3">
                <a:lumMod val="75000"/>
              </a:schemeClr>
            </a:solidFill>
            <a:scene3d>
              <a:camera prst="orthographicFront"/>
              <a:lightRig rig="threePt" dir="t"/>
            </a:scene3d>
            <a:sp3d>
              <a:bevelT/>
            </a:sp3d>
          </p:spPr>
          <p:style>
            <a:lnRef idx="0">
              <a:schemeClr val="accent5"/>
            </a:lnRef>
            <a:fillRef idx="3">
              <a:schemeClr val="accent5"/>
            </a:fillRef>
            <a:effectRef idx="3">
              <a:schemeClr val="accent5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endParaRP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xmlns="" id="{9AEA1144-681D-46BE-897B-997EC397FBD4}"/>
                </a:ext>
              </a:extLst>
            </p:cNvPr>
            <p:cNvSpPr txBox="1"/>
            <p:nvPr/>
          </p:nvSpPr>
          <p:spPr>
            <a:xfrm>
              <a:off x="5840081" y="3530973"/>
              <a:ext cx="1481166" cy="830997"/>
            </a:xfrm>
            <a:prstGeom prst="rect">
              <a:avLst/>
            </a:prstGeom>
            <a:noFill/>
            <a:scene3d>
              <a:camera prst="orthographicFront"/>
              <a:lightRig rig="threePt" dir="t"/>
            </a:scene3d>
            <a:sp3d>
              <a:bevelT/>
            </a:sp3d>
          </p:spPr>
          <p:txBody>
            <a:bodyPr wrap="square" rtlCol="0">
              <a:spAutoFit/>
            </a:bodyPr>
            <a:lstStyle/>
            <a:p>
              <a:pPr marL="0" marR="0" lvl="0" indent="0" algn="ctr" defTabSz="4572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sz="1600" b="0" i="0" u="none" strike="noStrike" kern="1200" cap="none" spc="0" normalizeH="0" baseline="0" noProof="0" dirty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Century Gothic" panose="020B0502020202020204"/>
                  <a:ea typeface="+mn-ea"/>
                  <a:cs typeface="+mn-cs"/>
                </a:rPr>
                <a:t>Develop and Test Revised Hypotheses</a:t>
              </a:r>
            </a:p>
          </p:txBody>
        </p:sp>
      </p:grpSp>
      <p:cxnSp>
        <p:nvCxnSpPr>
          <p:cNvPr id="30" name="Straight Arrow Connector 29">
            <a:extLst>
              <a:ext uri="{FF2B5EF4-FFF2-40B4-BE49-F238E27FC236}">
                <a16:creationId xmlns:a16="http://schemas.microsoft.com/office/drawing/2014/main" xmlns="" id="{362A22BE-D0AF-446D-B326-89F2CC3B20DB}"/>
              </a:ext>
            </a:extLst>
          </p:cNvPr>
          <p:cNvCxnSpPr>
            <a:cxnSpLocks/>
          </p:cNvCxnSpPr>
          <p:nvPr/>
        </p:nvCxnSpPr>
        <p:spPr>
          <a:xfrm flipV="1">
            <a:off x="7406132" y="3854450"/>
            <a:ext cx="1668018" cy="2729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Isosceles Triangle 41">
            <a:extLst>
              <a:ext uri="{FF2B5EF4-FFF2-40B4-BE49-F238E27FC236}">
                <a16:creationId xmlns:a16="http://schemas.microsoft.com/office/drawing/2014/main" xmlns="" id="{9517D08E-4184-436E-A102-196A3ABD2005}"/>
              </a:ext>
            </a:extLst>
          </p:cNvPr>
          <p:cNvSpPr/>
          <p:nvPr/>
        </p:nvSpPr>
        <p:spPr>
          <a:xfrm>
            <a:off x="8587558" y="3185901"/>
            <a:ext cx="1865376" cy="1403906"/>
          </a:xfrm>
          <a:prstGeom prst="triangle">
            <a:avLst/>
          </a:prstGeom>
          <a:solidFill>
            <a:schemeClr val="accent3">
              <a:lumMod val="75000"/>
            </a:schemeClr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What did we learn?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</a:t>
            </a:r>
          </a:p>
        </p:txBody>
      </p:sp>
      <p:cxnSp>
        <p:nvCxnSpPr>
          <p:cNvPr id="44" name="Straight Arrow Connector 43">
            <a:extLst>
              <a:ext uri="{FF2B5EF4-FFF2-40B4-BE49-F238E27FC236}">
                <a16:creationId xmlns:a16="http://schemas.microsoft.com/office/drawing/2014/main" xmlns="" id="{002E1020-61D9-49D9-8CE3-0C0CBD3AB308}"/>
              </a:ext>
            </a:extLst>
          </p:cNvPr>
          <p:cNvCxnSpPr/>
          <p:nvPr/>
        </p:nvCxnSpPr>
        <p:spPr>
          <a:xfrm flipV="1">
            <a:off x="10016254" y="3319272"/>
            <a:ext cx="526778" cy="503204"/>
          </a:xfrm>
          <a:prstGeom prst="straightConnector1">
            <a:avLst/>
          </a:prstGeom>
          <a:ln w="38100">
            <a:solidFill>
              <a:schemeClr val="bg1">
                <a:alpha val="60000"/>
              </a:schemeClr>
            </a:solidFill>
            <a:prstDash val="sysDot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44">
            <a:extLst>
              <a:ext uri="{FF2B5EF4-FFF2-40B4-BE49-F238E27FC236}">
                <a16:creationId xmlns:a16="http://schemas.microsoft.com/office/drawing/2014/main" xmlns="" id="{F6820A79-5AF8-4F36-B095-5A753E47E7CA}"/>
              </a:ext>
            </a:extLst>
          </p:cNvPr>
          <p:cNvSpPr/>
          <p:nvPr/>
        </p:nvSpPr>
        <p:spPr>
          <a:xfrm>
            <a:off x="10147870" y="2220319"/>
            <a:ext cx="1967930" cy="1243584"/>
          </a:xfrm>
          <a:prstGeom prst="ellipse">
            <a:avLst/>
          </a:prstGeom>
          <a:solidFill>
            <a:srgbClr val="0070C0"/>
          </a:solidFill>
          <a:scene3d>
            <a:camera prst="orthographicFront"/>
            <a:lightRig rig="threePt" dir="t"/>
          </a:scene3d>
          <a:sp3d>
            <a:bevelT/>
          </a:sp3d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Develop and Test Revised Hypotheses</a:t>
            </a: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xmlns="" id="{E4F99E91-D9CF-49D0-842A-4FE5AC7D627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93124" y="493885"/>
            <a:ext cx="11075204" cy="1266039"/>
          </a:xfrm>
        </p:spPr>
        <p:txBody>
          <a:bodyPr>
            <a:normAutofit/>
          </a:bodyPr>
          <a:lstStyle/>
          <a:p>
            <a:r>
              <a:rPr lang="en-US" dirty="0"/>
              <a:t>Vision for Decision-Making under new Bay-Delta Water Quality Control Plan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xmlns="" id="{D88B4007-45E5-4B4B-8105-7A7731143049}"/>
              </a:ext>
            </a:extLst>
          </p:cNvPr>
          <p:cNvSpPr txBox="1"/>
          <p:nvPr/>
        </p:nvSpPr>
        <p:spPr>
          <a:xfrm>
            <a:off x="7365930" y="3804320"/>
            <a:ext cx="15520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Decision support science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xmlns="" id="{B5C68B30-7529-49E2-9AC5-E655A69AB885}"/>
              </a:ext>
            </a:extLst>
          </p:cNvPr>
          <p:cNvSpPr txBox="1"/>
          <p:nvPr/>
        </p:nvSpPr>
        <p:spPr>
          <a:xfrm>
            <a:off x="7185068" y="3517964"/>
            <a:ext cx="1814289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6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   Water and $</a:t>
            </a:r>
          </a:p>
        </p:txBody>
      </p:sp>
    </p:spTree>
    <p:extLst>
      <p:ext uri="{BB962C8B-B14F-4D97-AF65-F5344CB8AC3E}">
        <p14:creationId xmlns:p14="http://schemas.microsoft.com/office/powerpoint/2010/main" val="23927989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5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6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1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2" dur="500" fill="hold"/>
                                        <p:tgtEl>
                                          <p:spTgt spid="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2000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8" dur="20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2000" fill="hold"/>
                                        <p:tgtEl>
                                          <p:spTgt spid="45">
                                            <p:bg/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4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2000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5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2000" fill="hold"/>
                                        <p:tgtEl>
                                          <p:spTgt spid="4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5" grpId="0"/>
      <p:bldP spid="5" grpId="0" animBg="1"/>
      <p:bldP spid="8" grpId="0" animBg="1"/>
      <p:bldP spid="13" grpId="0"/>
      <p:bldP spid="42" grpId="0" animBg="1"/>
      <p:bldP spid="45" grpId="0" uiExpand="1" build="p" animBg="1"/>
      <p:bldP spid="31" grpId="0"/>
      <p:bldP spid="33" grpId="0"/>
    </p:bldLst>
  </p:timing>
</p:sld>
</file>

<file path=ppt/theme/theme1.xml><?xml version="1.0" encoding="utf-8"?>
<a:theme xmlns:a="http://schemas.openxmlformats.org/drawingml/2006/main" name="Slice">
  <a:themeElements>
    <a:clrScheme name="Slice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Slice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lice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12</TotalTime>
  <Words>134</Words>
  <Application>Microsoft Office PowerPoint</Application>
  <PresentationFormat>Widescreen</PresentationFormat>
  <Paragraphs>38</Paragraphs>
  <Slides>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Century Gothic</vt:lpstr>
      <vt:lpstr>Wingdings 3</vt:lpstr>
      <vt:lpstr>Slice</vt:lpstr>
      <vt:lpstr>PowerPoint Presentation</vt:lpstr>
      <vt:lpstr>State Water Project </vt:lpstr>
      <vt:lpstr>Water Delivery</vt:lpstr>
      <vt:lpstr>PowerPoint Presentation</vt:lpstr>
      <vt:lpstr>Vision for Decision-Making under new Bay-Delta Water Quality Control Plan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Vision for Decision-Making under new Bay-Delta Water Quality Control Plan</dc:title>
  <dc:creator>Jennifer Pierre</dc:creator>
  <cp:lastModifiedBy>UWI</cp:lastModifiedBy>
  <cp:revision>5</cp:revision>
  <dcterms:created xsi:type="dcterms:W3CDTF">2019-02-26T00:27:04Z</dcterms:created>
  <dcterms:modified xsi:type="dcterms:W3CDTF">2019-02-27T21:03:41Z</dcterms:modified>
</cp:coreProperties>
</file>