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2D2"/>
    <a:srgbClr val="B98745"/>
    <a:srgbClr val="07438B"/>
    <a:srgbClr val="9D38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D919A-4D98-4F11-B797-0323E5088AF5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A6AAB-78C5-41B7-8740-3EDFF22B12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305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0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8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7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3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3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446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592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291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19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0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8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RISK, CRISIS &amp; UNCERTAINTY: ARE WE READY???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Urban Water Institute's 24th Annual Water Conference: August 16-18,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57620-1B99-4628-A37F-ADFE418190B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70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itting&#10;&#10;Description automatically generated">
            <a:extLst>
              <a:ext uri="{FF2B5EF4-FFF2-40B4-BE49-F238E27FC236}">
                <a16:creationId xmlns="" xmlns:a16="http://schemas.microsoft.com/office/drawing/2014/main" id="{F0575E54-4A58-4F45-B2E1-8B6EFA49F9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9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994E7-85A4-4118-808A-E0E1BC23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9971" y="1783959"/>
            <a:ext cx="3483937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400" dirty="0">
                <a:latin typeface="Lucida Bright" panose="02040602050505020304" pitchFamily="18" charset="0"/>
              </a:rPr>
              <a:t>1:00 p.m.</a:t>
            </a:r>
            <a:br>
              <a:rPr lang="en-US" sz="2400" dirty="0">
                <a:latin typeface="Lucida Bright" panose="02040602050505020304" pitchFamily="18" charset="0"/>
              </a:rPr>
            </a:br>
            <a:r>
              <a:rPr lang="en-US" sz="2400" dirty="0">
                <a:latin typeface="Lucida Bright" panose="02040602050505020304" pitchFamily="18" charset="0"/>
              </a:rPr>
              <a:t>Opening Remarks &amp; Introduction</a:t>
            </a:r>
            <a:br>
              <a:rPr lang="en-US" sz="2400" dirty="0">
                <a:latin typeface="Lucida Bright" panose="02040602050505020304" pitchFamily="18" charset="0"/>
              </a:rPr>
            </a:br>
            <a:r>
              <a:rPr lang="en-US" sz="2400" dirty="0">
                <a:latin typeface="Lucida Bright" panose="02040602050505020304" pitchFamily="18" charset="0"/>
              </a:rPr>
              <a:t/>
            </a:r>
            <a:br>
              <a:rPr lang="en-US" sz="2400" dirty="0">
                <a:latin typeface="Lucida Bright" panose="02040602050505020304" pitchFamily="18" charset="0"/>
              </a:rPr>
            </a:br>
            <a:r>
              <a:rPr lang="en-US" sz="2400" dirty="0">
                <a:latin typeface="Lucida Bright" panose="02040602050505020304" pitchFamily="18" charset="0"/>
              </a:rPr>
              <a:t/>
            </a:r>
            <a:br>
              <a:rPr lang="en-US" sz="2400" dirty="0">
                <a:latin typeface="Lucida Bright" panose="02040602050505020304" pitchFamily="18" charset="0"/>
              </a:rPr>
            </a:br>
            <a:r>
              <a:rPr lang="en-US" sz="2400" b="1" dirty="0">
                <a:latin typeface="Lucida Bright" panose="02040602050505020304" pitchFamily="18" charset="0"/>
              </a:rPr>
              <a:t>Greg Quist,</a:t>
            </a:r>
            <a:br>
              <a:rPr lang="en-US" sz="2400" b="1" dirty="0">
                <a:latin typeface="Lucida Bright" panose="02040602050505020304" pitchFamily="18" charset="0"/>
              </a:rPr>
            </a:br>
            <a:r>
              <a:rPr lang="en-US" sz="2400" b="1" dirty="0">
                <a:latin typeface="Lucida Bright" panose="02040602050505020304" pitchFamily="18" charset="0"/>
              </a:rPr>
              <a:t>Chairman,</a:t>
            </a:r>
            <a:br>
              <a:rPr lang="en-US" sz="2400" b="1" dirty="0">
                <a:latin typeface="Lucida Bright" panose="02040602050505020304" pitchFamily="18" charset="0"/>
              </a:rPr>
            </a:br>
            <a:r>
              <a:rPr lang="en-US" sz="2400" b="1" dirty="0">
                <a:latin typeface="Lucida Bright" panose="02040602050505020304" pitchFamily="18" charset="0"/>
              </a:rPr>
              <a:t>Urban Water Institute</a:t>
            </a:r>
          </a:p>
        </p:txBody>
      </p:sp>
      <p:sp>
        <p:nvSpPr>
          <p:cNvPr id="87" name="Freeform: Shape 86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4629586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wearing a suit and tie&#10;&#10;Description generated with very high confidence">
            <a:extLst>
              <a:ext uri="{FF2B5EF4-FFF2-40B4-BE49-F238E27FC236}">
                <a16:creationId xmlns="" xmlns:a16="http://schemas.microsoft.com/office/drawing/2014/main" id="{726DA21D-44AC-4659-B50F-48D7D3F66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3" r="21493"/>
          <a:stretch/>
        </p:blipFill>
        <p:spPr>
          <a:xfrm>
            <a:off x="162553" y="263470"/>
            <a:ext cx="4068844" cy="6176075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76254A1-8DFE-4238-A6FB-B17CD989DFDD}"/>
              </a:ext>
            </a:extLst>
          </p:cNvPr>
          <p:cNvSpPr/>
          <p:nvPr/>
        </p:nvSpPr>
        <p:spPr>
          <a:xfrm>
            <a:off x="3888257" y="5230677"/>
            <a:ext cx="58273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4392D2"/>
                </a:solidFill>
                <a:latin typeface="Lucida Bright" panose="02040602050505020304" pitchFamily="18" charset="0"/>
              </a:rPr>
              <a:t>Urban Water Institute </a:t>
            </a:r>
          </a:p>
          <a:p>
            <a:pPr algn="ctr"/>
            <a:r>
              <a:rPr lang="en-US" sz="2000" b="1" dirty="0">
                <a:solidFill>
                  <a:srgbClr val="4392D2"/>
                </a:solidFill>
                <a:latin typeface="Lucida Bright" panose="02040602050505020304" pitchFamily="18" charset="0"/>
              </a:rPr>
              <a:t>26th Annual Water Conference:</a:t>
            </a:r>
            <a:br>
              <a:rPr lang="en-US" sz="2000" b="1" dirty="0">
                <a:solidFill>
                  <a:srgbClr val="4392D2"/>
                </a:solidFill>
                <a:latin typeface="Lucida Bright" panose="02040602050505020304" pitchFamily="18" charset="0"/>
              </a:rPr>
            </a:br>
            <a:r>
              <a:rPr lang="en-US" sz="2000" b="1" dirty="0">
                <a:solidFill>
                  <a:srgbClr val="4392D2"/>
                </a:solidFill>
                <a:latin typeface="Lucida Bright" panose="02040602050505020304" pitchFamily="18" charset="0"/>
              </a:rPr>
              <a:t> August 14-16, 2019</a:t>
            </a:r>
          </a:p>
        </p:txBody>
      </p:sp>
    </p:spTree>
    <p:extLst>
      <p:ext uri="{BB962C8B-B14F-4D97-AF65-F5344CB8AC3E}">
        <p14:creationId xmlns:p14="http://schemas.microsoft.com/office/powerpoint/2010/main" val="974702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6EB64E9B-0AA2-4E5E-8D71-B780C8C674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r="11682"/>
          <a:stretch/>
        </p:blipFill>
        <p:spPr>
          <a:xfrm>
            <a:off x="20" y="10"/>
            <a:ext cx="3477914" cy="685799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B9951BD9-0868-4CDB-ACD6-9C4209B5E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3477935" y="0"/>
            <a:ext cx="566606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9994E7-85A4-4118-808A-E0E1BC23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995" y="2972243"/>
            <a:ext cx="4705943" cy="335160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Lucida Bright" panose="02040602050505020304" pitchFamily="18" charset="0"/>
              </a:rPr>
              <a:t>1:15 p.m.</a:t>
            </a:r>
            <a: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3100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3100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Lucida Bright" panose="02040602050505020304" pitchFamily="18" charset="0"/>
              </a:rPr>
              <a:t>Welcome to </a:t>
            </a:r>
            <a:br>
              <a:rPr lang="en-US" sz="3600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3600" dirty="0">
                <a:solidFill>
                  <a:schemeClr val="bg1"/>
                </a:solidFill>
                <a:latin typeface="Lucida Bright" panose="02040602050505020304" pitchFamily="18" charset="0"/>
              </a:rPr>
              <a:t>San Diego!</a:t>
            </a:r>
            <a: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Lucida Bright" panose="02040602050505020304" pitchFamily="18" charset="0"/>
              </a:rPr>
              <a:t>Congressman </a:t>
            </a:r>
            <a:br>
              <a:rPr lang="en-US" sz="2200" b="1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Lucida Bright" panose="02040602050505020304" pitchFamily="18" charset="0"/>
              </a:rPr>
              <a:t>Juan Vargas</a:t>
            </a:r>
            <a:br>
              <a:rPr lang="en-US" sz="2200" b="1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Lucida Bright" panose="02040602050505020304" pitchFamily="18" charset="0"/>
              </a:rPr>
              <a:t>California’s 51</a:t>
            </a:r>
            <a:r>
              <a:rPr lang="en-US" sz="2200" b="1" baseline="30000" dirty="0">
                <a:solidFill>
                  <a:schemeClr val="bg1"/>
                </a:solidFill>
                <a:latin typeface="Lucida Bright" panose="02040602050505020304" pitchFamily="18" charset="0"/>
              </a:rPr>
              <a:t>st</a:t>
            </a:r>
            <a:r>
              <a:rPr lang="en-US" sz="2200" b="1" dirty="0">
                <a:solidFill>
                  <a:schemeClr val="bg1"/>
                </a:solidFill>
                <a:latin typeface="Lucida Bright" panose="02040602050505020304" pitchFamily="18" charset="0"/>
              </a:rPr>
              <a:t> District</a:t>
            </a:r>
            <a: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  <a:t/>
            </a:r>
            <a:br>
              <a:rPr lang="en-US" sz="1800" b="1" u="sng" dirty="0">
                <a:solidFill>
                  <a:schemeClr val="bg1"/>
                </a:solidFill>
                <a:latin typeface="Lucida Bright" panose="02040602050505020304" pitchFamily="18" charset="0"/>
              </a:rPr>
            </a:br>
            <a:r>
              <a:rPr lang="en-US" sz="1800" b="1" dirty="0">
                <a:solidFill>
                  <a:srgbClr val="4392D2"/>
                </a:solidFill>
                <a:latin typeface="Lucida Bright" panose="02040602050505020304" pitchFamily="18" charset="0"/>
              </a:rPr>
              <a:t>Urban Water Institute’s 26th Annual Water </a:t>
            </a:r>
            <a:br>
              <a:rPr lang="en-US" sz="1800" b="1" dirty="0">
                <a:solidFill>
                  <a:srgbClr val="4392D2"/>
                </a:solidFill>
                <a:latin typeface="Lucida Bright" panose="02040602050505020304" pitchFamily="18" charset="0"/>
              </a:rPr>
            </a:br>
            <a:r>
              <a:rPr lang="en-US" sz="1800" b="1" dirty="0">
                <a:solidFill>
                  <a:srgbClr val="4392D2"/>
                </a:solidFill>
                <a:latin typeface="Lucida Bright" panose="02040602050505020304" pitchFamily="18" charset="0"/>
              </a:rPr>
              <a:t>Conference: August 14-16, 2019</a:t>
            </a:r>
            <a:r>
              <a:rPr lang="en-US" sz="1500" b="1" dirty="0">
                <a:solidFill>
                  <a:schemeClr val="bg1"/>
                </a:solidFill>
              </a:rPr>
              <a:t/>
            </a:r>
            <a:br>
              <a:rPr lang="en-US" sz="1500" b="1" dirty="0">
                <a:solidFill>
                  <a:schemeClr val="bg1"/>
                </a:solidFill>
              </a:rPr>
            </a:br>
            <a:endParaRPr lang="en-US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2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2F1C7C-4A22-49B2-BBF8-84491AD9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443" y="6237363"/>
            <a:ext cx="8897112" cy="521379"/>
          </a:xfrm>
        </p:spPr>
        <p:txBody>
          <a:bodyPr/>
          <a:lstStyle/>
          <a:p>
            <a:r>
              <a:rPr lang="en-US" sz="1600" b="1" dirty="0">
                <a:solidFill>
                  <a:srgbClr val="4392D2"/>
                </a:solidFill>
                <a:latin typeface="Lucida Bright" panose="02040602050505020304" pitchFamily="18" charset="0"/>
              </a:rPr>
              <a:t>Urban Water Institute’s 26th Annual Water Conference August 14-16, 2019</a:t>
            </a:r>
            <a:endParaRPr lang="en-US" sz="1500" b="1" dirty="0">
              <a:solidFill>
                <a:srgbClr val="4392D2"/>
              </a:solidFill>
              <a:latin typeface="Lucida Bright" panose="020406020505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06C394D-2334-4EEE-9EA6-A99BFD0652EC}"/>
              </a:ext>
            </a:extLst>
          </p:cNvPr>
          <p:cNvSpPr/>
          <p:nvPr/>
        </p:nvSpPr>
        <p:spPr>
          <a:xfrm>
            <a:off x="475372" y="0"/>
            <a:ext cx="8145379" cy="180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</a:pPr>
            <a:endParaRPr lang="en-US" sz="2200" b="1" kern="1400" dirty="0">
              <a:solidFill>
                <a:srgbClr val="4392D2"/>
              </a:solidFill>
              <a:latin typeface="Lucida Bright" panose="02040602050505020304" pitchFamily="18" charset="0"/>
            </a:endParaRPr>
          </a:p>
          <a:p>
            <a:pPr algn="ctr">
              <a:lnSpc>
                <a:spcPct val="119000"/>
              </a:lnSpc>
            </a:pPr>
            <a:r>
              <a:rPr lang="en-US" sz="2200" b="1" kern="1400" dirty="0">
                <a:solidFill>
                  <a:srgbClr val="4392D2"/>
                </a:solidFill>
                <a:latin typeface="Lucida Bright" panose="02040602050505020304" pitchFamily="18" charset="0"/>
              </a:rPr>
              <a:t>1:30 p.m. – </a:t>
            </a:r>
            <a:r>
              <a:rPr lang="en-US" sz="2200" b="1" kern="1400" dirty="0" err="1">
                <a:solidFill>
                  <a:srgbClr val="4392D2"/>
                </a:solidFill>
                <a:latin typeface="Lucida Bright" panose="02040602050505020304" pitchFamily="18" charset="0"/>
              </a:rPr>
              <a:t>USBR</a:t>
            </a:r>
            <a:r>
              <a:rPr lang="en-US" sz="2200" b="1" kern="1400" dirty="0">
                <a:solidFill>
                  <a:srgbClr val="4392D2"/>
                </a:solidFill>
                <a:latin typeface="Lucida Bright" panose="02040602050505020304" pitchFamily="18" charset="0"/>
              </a:rPr>
              <a:t> Update for California </a:t>
            </a:r>
          </a:p>
          <a:p>
            <a:pPr algn="ctr">
              <a:lnSpc>
                <a:spcPct val="119000"/>
              </a:lnSpc>
            </a:pPr>
            <a:r>
              <a:rPr lang="en-US" sz="2200" b="1" kern="1400" dirty="0">
                <a:solidFill>
                  <a:srgbClr val="4392D2"/>
                </a:solidFill>
                <a:latin typeface="Lucida Bright" panose="02040602050505020304" pitchFamily="18" charset="0"/>
              </a:rPr>
              <a:t>Water Decision Makers</a:t>
            </a:r>
            <a:endParaRPr lang="en-US" sz="800" b="1" kern="1400" dirty="0">
              <a:solidFill>
                <a:srgbClr val="4392D2"/>
              </a:solidFill>
              <a:latin typeface="Lucida Bright" panose="02040602050505020304" pitchFamily="18" charset="0"/>
            </a:endParaRPr>
          </a:p>
          <a:p>
            <a:pPr algn="ctr">
              <a:lnSpc>
                <a:spcPct val="119000"/>
              </a:lnSpc>
            </a:pPr>
            <a:endParaRPr lang="en-US" sz="1400" i="1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1500" kern="1400" dirty="0">
                <a:latin typeface="Lucida Bright" panose="02040602050505020304" pitchFamily="18" charset="0"/>
                <a:cs typeface="Arial" panose="020B0604020202020204" pitchFamily="34" charset="0"/>
              </a:rPr>
              <a:t> </a:t>
            </a:r>
            <a:endParaRPr lang="en-US" sz="1500" kern="1400" dirty="0">
              <a:ln>
                <a:noFill/>
              </a:ln>
              <a:effectLst/>
              <a:latin typeface="Lucida Bright" panose="020406020505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88961F4-972B-466E-8922-C63D60E5697B}"/>
              </a:ext>
            </a:extLst>
          </p:cNvPr>
          <p:cNvSpPr/>
          <p:nvPr/>
        </p:nvSpPr>
        <p:spPr>
          <a:xfrm>
            <a:off x="4595941" y="2831078"/>
            <a:ext cx="2779777" cy="1808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2400" b="1" kern="1400" dirty="0">
                <a:latin typeface="Lucida Bright" panose="02040602050505020304" pitchFamily="18" charset="0"/>
              </a:rPr>
              <a:t>Brenda Burman</a:t>
            </a:r>
          </a:p>
          <a:p>
            <a:pPr algn="ctr">
              <a:lnSpc>
                <a:spcPct val="119000"/>
              </a:lnSpc>
            </a:pPr>
            <a:r>
              <a:rPr lang="en-US" sz="2400" kern="1400" dirty="0">
                <a:latin typeface="Lucida Bright" panose="02040602050505020304" pitchFamily="18" charset="0"/>
              </a:rPr>
              <a:t>Commissioner,</a:t>
            </a:r>
            <a:endParaRPr lang="en-US" sz="2400" kern="1400" dirty="0">
              <a:latin typeface="Calibri" panose="020F0502020204030204" pitchFamily="34" charset="0"/>
            </a:endParaRPr>
          </a:p>
          <a:p>
            <a:pPr algn="ctr">
              <a:lnSpc>
                <a:spcPct val="119000"/>
              </a:lnSpc>
            </a:pPr>
            <a:r>
              <a:rPr lang="en-US" sz="2400" kern="1400" dirty="0">
                <a:latin typeface="Lucida Bright" panose="02040602050505020304" pitchFamily="18" charset="0"/>
              </a:rPr>
              <a:t>U.S. Bureau of Reclamation</a:t>
            </a: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="" xmlns:a16="http://schemas.microsoft.com/office/drawing/2014/main" id="{B1E6A2B6-7B9A-4D2B-B6B9-344EE0C58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1" y="1974076"/>
            <a:ext cx="2779779" cy="3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2F1C7C-4A22-49B2-BBF8-84491AD9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3444" y="6402868"/>
            <a:ext cx="8897112" cy="365125"/>
          </a:xfrm>
        </p:spPr>
        <p:txBody>
          <a:bodyPr/>
          <a:lstStyle/>
          <a:p>
            <a:r>
              <a:rPr lang="en-US" sz="1400" b="1" dirty="0">
                <a:solidFill>
                  <a:srgbClr val="4392D2"/>
                </a:solidFill>
                <a:latin typeface="Lucida Bright" panose="02040602050505020304" pitchFamily="18" charset="0"/>
              </a:rPr>
              <a:t>Urban Water Institute’s 26th Annual Water Conference August 14-16, 2019</a:t>
            </a:r>
          </a:p>
          <a:p>
            <a:endParaRPr lang="en-US" sz="1500" dirty="0">
              <a:solidFill>
                <a:srgbClr val="9D3846"/>
              </a:solidFill>
              <a:latin typeface="Lucida Bright" panose="020406020505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4AFBDEA-BC6A-4F54-B1A2-4954E3EF626C}"/>
              </a:ext>
            </a:extLst>
          </p:cNvPr>
          <p:cNvSpPr/>
          <p:nvPr/>
        </p:nvSpPr>
        <p:spPr>
          <a:xfrm>
            <a:off x="548640" y="0"/>
            <a:ext cx="8147304" cy="4010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2200" b="1" kern="1400" dirty="0">
                <a:solidFill>
                  <a:srgbClr val="4392D2"/>
                </a:solidFill>
                <a:latin typeface="Lucida Bright" panose="02040602050505020304" pitchFamily="18" charset="0"/>
              </a:rPr>
              <a:t>2:30 p.m. – Getting Stuck with the Teflon Contaminant – How </a:t>
            </a:r>
            <a:r>
              <a:rPr lang="en-US" sz="2200" b="1" kern="1400" dirty="0" err="1">
                <a:solidFill>
                  <a:srgbClr val="4392D2"/>
                </a:solidFill>
                <a:latin typeface="Lucida Bright" panose="02040602050505020304" pitchFamily="18" charset="0"/>
              </a:rPr>
              <a:t>PFAS</a:t>
            </a:r>
            <a:r>
              <a:rPr lang="en-US" sz="2200" b="1" kern="1400" dirty="0">
                <a:solidFill>
                  <a:srgbClr val="4392D2"/>
                </a:solidFill>
                <a:latin typeface="Lucida Bright" panose="02040602050505020304" pitchFamily="18" charset="0"/>
              </a:rPr>
              <a:t> will Affect Water Agencies</a:t>
            </a:r>
          </a:p>
          <a:p>
            <a:pPr algn="ctr">
              <a:lnSpc>
                <a:spcPct val="119000"/>
              </a:lnSpc>
            </a:pPr>
            <a:endParaRPr lang="en-US" sz="800" b="1" kern="1400" dirty="0">
              <a:solidFill>
                <a:srgbClr val="4392D2"/>
              </a:solidFill>
              <a:latin typeface="Lucida Bright" panose="02040602050505020304" pitchFamily="18" charset="0"/>
            </a:endParaRPr>
          </a:p>
          <a:p>
            <a:pPr algn="ctr">
              <a:lnSpc>
                <a:spcPct val="119000"/>
              </a:lnSpc>
            </a:pPr>
            <a:r>
              <a:rPr lang="en-US" sz="1300" i="1" dirty="0">
                <a:latin typeface="Lucida Bright" panose="02040602050505020304" pitchFamily="18" charset="0"/>
              </a:rPr>
              <a:t>Per-and polyfluoroalkyl substances (</a:t>
            </a:r>
            <a:r>
              <a:rPr lang="en-US" sz="1300" i="1" dirty="0" err="1">
                <a:latin typeface="Lucida Bright" panose="02040602050505020304" pitchFamily="18" charset="0"/>
              </a:rPr>
              <a:t>PFAS</a:t>
            </a:r>
            <a:r>
              <a:rPr lang="en-US" sz="1300" i="1" dirty="0">
                <a:latin typeface="Lucida Bright" panose="02040602050505020304" pitchFamily="18" charset="0"/>
              </a:rPr>
              <a:t>) are a large group of human-made substances used in a wide variety of products since the 1940s including non-stick products, stain and water-repellent products and fire-fighting foams.  They are widespread in the environment, and according to the State Water Resources Control Board (State Board), </a:t>
            </a:r>
            <a:r>
              <a:rPr lang="en-US" sz="1300" i="1" dirty="0" err="1">
                <a:latin typeface="Lucida Bright" panose="02040602050505020304" pitchFamily="18" charset="0"/>
              </a:rPr>
              <a:t>PFAS</a:t>
            </a:r>
            <a:r>
              <a:rPr lang="en-US" sz="1300" i="1" dirty="0">
                <a:latin typeface="Lucida Bright" panose="02040602050505020304" pitchFamily="18" charset="0"/>
              </a:rPr>
              <a:t> were found in the blood of nearly every person tested in several national surveys. While </a:t>
            </a:r>
            <a:r>
              <a:rPr lang="en-US" sz="1300" i="1" dirty="0" err="1">
                <a:latin typeface="Lucida Bright" panose="02040602050505020304" pitchFamily="18" charset="0"/>
              </a:rPr>
              <a:t>PFAS</a:t>
            </a:r>
            <a:r>
              <a:rPr lang="en-US" sz="1300" i="1" dirty="0">
                <a:latin typeface="Lucida Bright" panose="02040602050505020304" pitchFamily="18" charset="0"/>
              </a:rPr>
              <a:t> as a class and individually are currently unregulated contaminants, increased regulatory scrutiny is already here. This panel will provide: general background on </a:t>
            </a:r>
            <a:r>
              <a:rPr lang="en-US" sz="1300" i="1" dirty="0" err="1">
                <a:latin typeface="Lucida Bright" panose="02040602050505020304" pitchFamily="18" charset="0"/>
              </a:rPr>
              <a:t>PFAS</a:t>
            </a:r>
            <a:r>
              <a:rPr lang="en-US" sz="1300" i="1" dirty="0">
                <a:latin typeface="Lucida Bright" panose="02040602050505020304" pitchFamily="18" charset="0"/>
              </a:rPr>
              <a:t>; an update on regulatory initiatives, including ongoing State Board investigations and development of drinking water standards; toxicology of </a:t>
            </a:r>
            <a:r>
              <a:rPr lang="en-US" sz="1300" i="1" dirty="0" err="1">
                <a:latin typeface="Lucida Bright" panose="02040602050505020304" pitchFamily="18" charset="0"/>
              </a:rPr>
              <a:t>PFAS</a:t>
            </a:r>
            <a:r>
              <a:rPr lang="en-US" sz="1300" i="1" dirty="0">
                <a:latin typeface="Lucida Bright" panose="02040602050505020304" pitchFamily="18" charset="0"/>
              </a:rPr>
              <a:t>; and, the anticipated impact of </a:t>
            </a:r>
            <a:r>
              <a:rPr lang="en-US" sz="1300" i="1" dirty="0" err="1">
                <a:latin typeface="Lucida Bright" panose="02040602050505020304" pitchFamily="18" charset="0"/>
              </a:rPr>
              <a:t>PFAS</a:t>
            </a:r>
            <a:r>
              <a:rPr lang="en-US" sz="1300" i="1" dirty="0">
                <a:latin typeface="Lucida Bright" panose="02040602050505020304" pitchFamily="18" charset="0"/>
              </a:rPr>
              <a:t> on water and recycled water systems</a:t>
            </a:r>
            <a:r>
              <a:rPr lang="en-US" sz="1300" dirty="0">
                <a:latin typeface="Lucida Bright" panose="02040602050505020304" pitchFamily="18" charset="0"/>
              </a:rPr>
              <a:t>.</a:t>
            </a:r>
          </a:p>
          <a:p>
            <a:pPr algn="ctr">
              <a:lnSpc>
                <a:spcPct val="119000"/>
              </a:lnSpc>
            </a:pPr>
            <a:r>
              <a:rPr lang="en-US" sz="1300" i="1" dirty="0">
                <a:latin typeface="Lucida Bright" panose="02040602050505020304" pitchFamily="18" charset="0"/>
                <a:cs typeface="Arial" panose="020B0604020202020204" pitchFamily="34" charset="0"/>
              </a:rPr>
              <a:t>            </a:t>
            </a:r>
            <a:endParaRPr lang="en-US" sz="1300" dirty="0">
              <a:latin typeface="Lucida Bright" panose="020406020505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Lucida Bright" panose="02040602050505020304" pitchFamily="18" charset="0"/>
                <a:cs typeface="Arial" panose="020B0604020202020204" pitchFamily="34" charset="0"/>
              </a:rPr>
              <a:t> </a:t>
            </a:r>
          </a:p>
          <a:p>
            <a:pPr algn="ctr">
              <a:lnSpc>
                <a:spcPct val="119000"/>
              </a:lnSpc>
            </a:pPr>
            <a:endParaRPr lang="en-US" kern="1400" dirty="0">
              <a:solidFill>
                <a:srgbClr val="07438B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8DDFAF4A-5166-4B22-994B-8FD1ACA11746}"/>
              </a:ext>
            </a:extLst>
          </p:cNvPr>
          <p:cNvSpPr/>
          <p:nvPr/>
        </p:nvSpPr>
        <p:spPr>
          <a:xfrm>
            <a:off x="-103594" y="5154807"/>
            <a:ext cx="2350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Moderator</a:t>
            </a:r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: </a:t>
            </a:r>
            <a:r>
              <a:rPr lang="en-U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Greg Newmark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Attorney, 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Meyers Nave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54BB94C-EE91-4C2E-858C-E65B592760B9}"/>
              </a:ext>
            </a:extLst>
          </p:cNvPr>
          <p:cNvSpPr/>
          <p:nvPr/>
        </p:nvSpPr>
        <p:spPr>
          <a:xfrm>
            <a:off x="2348920" y="5142321"/>
            <a:ext cx="193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Annalisa </a:t>
            </a:r>
            <a:r>
              <a:rPr lang="en-US" sz="1200" b="1" kern="1400" dirty="0" err="1">
                <a:solidFill>
                  <a:srgbClr val="000000"/>
                </a:solidFill>
                <a:latin typeface="Lucida Bright" panose="02040602050505020304" pitchFamily="18" charset="0"/>
              </a:rPr>
              <a:t>Kihara</a:t>
            </a:r>
            <a:endParaRPr lang="en-US" sz="1200" b="1" kern="140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Water Board Regulator,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PE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9B1898A-7AD5-463F-9999-E5885E2D7B7A}"/>
              </a:ext>
            </a:extLst>
          </p:cNvPr>
          <p:cNvSpPr/>
          <p:nvPr/>
        </p:nvSpPr>
        <p:spPr>
          <a:xfrm>
            <a:off x="4740242" y="5096054"/>
            <a:ext cx="1856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Jason </a:t>
            </a:r>
            <a:r>
              <a:rPr lang="en-US" sz="1200" b="1" kern="1400" dirty="0" err="1">
                <a:solidFill>
                  <a:srgbClr val="000000"/>
                </a:solidFill>
                <a:latin typeface="Lucida Bright" panose="02040602050505020304" pitchFamily="18" charset="0"/>
              </a:rPr>
              <a:t>Dadakis</a:t>
            </a:r>
            <a:endParaRPr lang="en-US" sz="1200" b="1" kern="140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 </a:t>
            </a:r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Executive Director of Water Quality &amp; Technical Resources,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Orange County 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Water District </a:t>
            </a:r>
          </a:p>
        </p:txBody>
      </p:sp>
      <p:pic>
        <p:nvPicPr>
          <p:cNvPr id="9" name="Picture 8" descr="A person wearing a suit and tie smiling at the camera&#10;&#10;Description automatically generated">
            <a:extLst>
              <a:ext uri="{FF2B5EF4-FFF2-40B4-BE49-F238E27FC236}">
                <a16:creationId xmlns="" xmlns:a16="http://schemas.microsoft.com/office/drawing/2014/main" id="{38D3FC8D-D499-48A4-B9CF-52D238FCA1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7" y="3408765"/>
            <a:ext cx="1120979" cy="1681469"/>
          </a:xfrm>
          <a:prstGeom prst="rect">
            <a:avLst/>
          </a:prstGeom>
        </p:spPr>
      </p:pic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="" xmlns:a16="http://schemas.microsoft.com/office/drawing/2014/main" id="{BC29F80A-4EF0-42ED-9D0F-C07316799B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1" r="1832"/>
          <a:stretch/>
        </p:blipFill>
        <p:spPr>
          <a:xfrm>
            <a:off x="2718539" y="3408765"/>
            <a:ext cx="1194486" cy="1661234"/>
          </a:xfrm>
          <a:prstGeom prst="rect">
            <a:avLst/>
          </a:prstGeom>
        </p:spPr>
      </p:pic>
      <p:pic>
        <p:nvPicPr>
          <p:cNvPr id="14" name="Picture 13" descr="A person wearing a suit and tie looking at the camera&#10;&#10;Description automatically generated">
            <a:extLst>
              <a:ext uri="{FF2B5EF4-FFF2-40B4-BE49-F238E27FC236}">
                <a16:creationId xmlns="" xmlns:a16="http://schemas.microsoft.com/office/drawing/2014/main" id="{A97FC8B7-3526-4799-9397-5887B067E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68" y="3389040"/>
            <a:ext cx="1120979" cy="1680959"/>
          </a:xfrm>
          <a:prstGeom prst="rect">
            <a:avLst/>
          </a:prstGeom>
        </p:spPr>
      </p:pic>
      <p:pic>
        <p:nvPicPr>
          <p:cNvPr id="4" name="Picture 3" descr="A person posing for a picture&#10;&#10;Description automatically generated">
            <a:extLst>
              <a:ext uri="{FF2B5EF4-FFF2-40B4-BE49-F238E27FC236}">
                <a16:creationId xmlns="" xmlns:a16="http://schemas.microsoft.com/office/drawing/2014/main" id="{B4394D25-8F92-4EF5-8833-1E9085E8D4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9" t="19749" r="24873" b="10577"/>
          <a:stretch/>
        </p:blipFill>
        <p:spPr>
          <a:xfrm>
            <a:off x="7530031" y="3419005"/>
            <a:ext cx="1112108" cy="16809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1199FA3-D8F0-427C-992C-AA1B8607F6E0}"/>
              </a:ext>
            </a:extLst>
          </p:cNvPr>
          <p:cNvSpPr/>
          <p:nvPr/>
        </p:nvSpPr>
        <p:spPr>
          <a:xfrm>
            <a:off x="7119223" y="5099964"/>
            <a:ext cx="19337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Dr. Lisa Corey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Senior Toxicologist,</a:t>
            </a:r>
          </a:p>
          <a:p>
            <a:pPr algn="ctr"/>
            <a:r>
              <a:rPr lang="en-US" sz="1200" kern="1400" dirty="0" err="1">
                <a:solidFill>
                  <a:srgbClr val="000000"/>
                </a:solidFill>
                <a:latin typeface="Lucida Bright" panose="02040602050505020304" pitchFamily="18" charset="0"/>
              </a:rPr>
              <a:t>INTERTOX</a:t>
            </a:r>
            <a:endParaRPr lang="en-US" sz="1200" kern="1400" dirty="0">
              <a:solidFill>
                <a:srgbClr val="000000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1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rgbClr val="4F6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20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90009" y="3803954"/>
            <a:ext cx="294894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48898-F2EA-41A6-A60D-E3B6B2A6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5001"/>
            <a:ext cx="4101410" cy="35540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  <a:latin typeface="Lucida Bright" panose="02040602050505020304" pitchFamily="18" charset="0"/>
              </a:rPr>
              <a:t>Thank You To Our Networking Break Sponsor</a:t>
            </a:r>
            <a:br>
              <a:rPr lang="en-US" sz="3500" dirty="0">
                <a:solidFill>
                  <a:srgbClr val="FFFFFF"/>
                </a:solidFill>
                <a:latin typeface="Lucida Bright" panose="02040602050505020304" pitchFamily="18" charset="0"/>
              </a:rPr>
            </a:br>
            <a:r>
              <a:rPr lang="en-US" sz="3500" dirty="0">
                <a:solidFill>
                  <a:srgbClr val="FFFFFF"/>
                </a:solidFill>
                <a:latin typeface="Lucida Bright" panose="02040602050505020304" pitchFamily="18" charset="0"/>
              </a:rPr>
              <a:t/>
            </a:r>
            <a:br>
              <a:rPr lang="en-US" sz="3500" dirty="0">
                <a:solidFill>
                  <a:srgbClr val="FFFFFF"/>
                </a:solidFill>
                <a:latin typeface="Lucida Bright" panose="02040602050505020304" pitchFamily="18" charset="0"/>
              </a:rPr>
            </a:br>
            <a:r>
              <a:rPr lang="en-US" sz="3500" b="1" dirty="0">
                <a:solidFill>
                  <a:srgbClr val="FFFFFF"/>
                </a:solidFill>
                <a:latin typeface="Lucida Bright" panose="02040602050505020304" pitchFamily="18" charset="0"/>
              </a:rPr>
              <a:t>HDR, Inc.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2E08D1-9DB1-42E5-8BD8-E4EF708409B2}"/>
              </a:ext>
            </a:extLst>
          </p:cNvPr>
          <p:cNvSpPr txBox="1"/>
          <p:nvPr/>
        </p:nvSpPr>
        <p:spPr>
          <a:xfrm>
            <a:off x="1063153" y="5092450"/>
            <a:ext cx="19751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latin typeface="Lucida Bright" panose="02040602050505020304" pitchFamily="18" charset="0"/>
              </a:rPr>
              <a:t>3:15 p.m</a:t>
            </a:r>
            <a:r>
              <a:rPr lang="en-US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8D7F87A-A8FE-442A-81FA-2BED200F3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11" y="2522711"/>
            <a:ext cx="3173590" cy="17948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B0C0E9E-8DCB-4573-8E0F-206242BC9A9C}"/>
              </a:ext>
            </a:extLst>
          </p:cNvPr>
          <p:cNvSpPr/>
          <p:nvPr/>
        </p:nvSpPr>
        <p:spPr>
          <a:xfrm>
            <a:off x="4419400" y="60737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4392D2"/>
                </a:solidFill>
                <a:latin typeface="Lucida Bright" panose="02040602050505020304" pitchFamily="18" charset="0"/>
              </a:rPr>
              <a:t>Urban Water Institute’s 26th Annual Water Conference August 14-16, 2019</a:t>
            </a:r>
            <a:endParaRPr lang="en-US" sz="1500" b="1" dirty="0">
              <a:solidFill>
                <a:srgbClr val="4392D2"/>
              </a:solidFill>
              <a:latin typeface="Lucida Bright" panose="02040602050505020304" pitchFamily="18" charset="0"/>
            </a:endParaRPr>
          </a:p>
          <a:p>
            <a:pPr algn="ctr"/>
            <a:endParaRPr lang="en-US" sz="1600" b="1" dirty="0">
              <a:solidFill>
                <a:srgbClr val="07438B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17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2F1C7C-4A22-49B2-BBF8-84491AD99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732" y="6421699"/>
            <a:ext cx="8897112" cy="365125"/>
          </a:xfrm>
        </p:spPr>
        <p:txBody>
          <a:bodyPr/>
          <a:lstStyle/>
          <a:p>
            <a:r>
              <a:rPr lang="en-US" sz="1400" b="1" dirty="0">
                <a:solidFill>
                  <a:srgbClr val="4392D2"/>
                </a:solidFill>
                <a:latin typeface="Lucida Bright" panose="02040602050505020304" pitchFamily="18" charset="0"/>
              </a:rPr>
              <a:t>Urban Water Institute’s 26th Annual Water Conference August 14-16, 2019</a:t>
            </a:r>
          </a:p>
          <a:p>
            <a:endParaRPr lang="en-US" sz="1500" dirty="0">
              <a:solidFill>
                <a:srgbClr val="9D3846"/>
              </a:solidFill>
              <a:latin typeface="Lucida Bright" panose="020406020505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9A05894-8A7E-4264-BCCF-E33F9B5AA1BC}"/>
              </a:ext>
            </a:extLst>
          </p:cNvPr>
          <p:cNvSpPr/>
          <p:nvPr/>
        </p:nvSpPr>
        <p:spPr>
          <a:xfrm>
            <a:off x="429768" y="253738"/>
            <a:ext cx="8321040" cy="2593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2200" b="1" kern="1400" dirty="0">
                <a:solidFill>
                  <a:srgbClr val="4392D2"/>
                </a:solidFill>
                <a:latin typeface="Lucida Bright" panose="02040602050505020304" pitchFamily="18" charset="0"/>
              </a:rPr>
              <a:t>3:30 p.m. – Water Managers Dilemma – Caught in the Political Vortex of Climate Change</a:t>
            </a:r>
          </a:p>
          <a:p>
            <a:pPr algn="ctr">
              <a:lnSpc>
                <a:spcPct val="119000"/>
              </a:lnSpc>
            </a:pPr>
            <a:endParaRPr lang="en-US" sz="800" b="1" i="1" kern="1400" dirty="0">
              <a:solidFill>
                <a:srgbClr val="4392D2"/>
              </a:solidFill>
              <a:latin typeface="Lucida Bright" panose="02040602050505020304" pitchFamily="18" charset="0"/>
            </a:endParaRPr>
          </a:p>
          <a:p>
            <a:pPr algn="ctr">
              <a:lnSpc>
                <a:spcPct val="119000"/>
              </a:lnSpc>
            </a:pPr>
            <a:r>
              <a:rPr lang="en-US" sz="1600" i="1" dirty="0">
                <a:latin typeface="Lucida Bright" panose="02040602050505020304" pitchFamily="18" charset="0"/>
              </a:rPr>
              <a:t>We know about the prisoner’s dilemma where two people who appear to be rational may not cooperate even if it is in their best interests to do so.  Are we creating a water managers version as we learn more about the impacts of climate change over the next 50 years?  </a:t>
            </a:r>
          </a:p>
          <a:p>
            <a:pPr algn="ctr">
              <a:lnSpc>
                <a:spcPct val="119000"/>
              </a:lnSpc>
            </a:pPr>
            <a:endParaRPr lang="en-US" sz="2200" kern="1400" dirty="0">
              <a:solidFill>
                <a:srgbClr val="07438B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9E2E78A-6756-4329-B37C-F23356DCCE35}"/>
              </a:ext>
            </a:extLst>
          </p:cNvPr>
          <p:cNvSpPr/>
          <p:nvPr/>
        </p:nvSpPr>
        <p:spPr>
          <a:xfrm>
            <a:off x="651014" y="5000630"/>
            <a:ext cx="2124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Moderator: Ane Deister</a:t>
            </a:r>
            <a:r>
              <a:rPr lang="es-E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 </a:t>
            </a:r>
          </a:p>
          <a:p>
            <a:pPr algn="ctr"/>
            <a:r>
              <a:rPr lang="es-E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Executive Director,</a:t>
            </a:r>
          </a:p>
          <a:p>
            <a:pPr algn="ctr"/>
            <a:r>
              <a:rPr lang="es-E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Urban Water Institute</a:t>
            </a:r>
            <a:endParaRPr lang="en-US" sz="1200" kern="1400" dirty="0">
              <a:solidFill>
                <a:srgbClr val="000000"/>
              </a:solidFill>
              <a:latin typeface="Lucida Bright" panose="020406020505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BACBB065-E362-45B2-A736-2C2FBBF3010D}"/>
              </a:ext>
            </a:extLst>
          </p:cNvPr>
          <p:cNvSpPr/>
          <p:nvPr/>
        </p:nvSpPr>
        <p:spPr>
          <a:xfrm>
            <a:off x="2871215" y="5003741"/>
            <a:ext cx="17007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Alex Tardy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Scientist, 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National Oceanic and Atmospheric Administration</a:t>
            </a:r>
            <a:endParaRPr lang="en-US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FCEB09D3-0DED-4BA8-ABCB-4E52ED20ABEB}"/>
              </a:ext>
            </a:extLst>
          </p:cNvPr>
          <p:cNvSpPr/>
          <p:nvPr/>
        </p:nvSpPr>
        <p:spPr>
          <a:xfrm>
            <a:off x="4667616" y="5000630"/>
            <a:ext cx="1892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Dan Denham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Assistant General Manager,</a:t>
            </a: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San Diego County Water Authority</a:t>
            </a:r>
            <a:endParaRPr lang="en-US" sz="12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EE87D0B-CA87-4CB8-8946-0DB9CCAF22E1}"/>
              </a:ext>
            </a:extLst>
          </p:cNvPr>
          <p:cNvSpPr/>
          <p:nvPr/>
        </p:nvSpPr>
        <p:spPr>
          <a:xfrm>
            <a:off x="6656041" y="4911407"/>
            <a:ext cx="1700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Erik </a:t>
            </a:r>
            <a:r>
              <a:rPr lang="en-US" sz="1200" b="1" kern="1400" dirty="0" err="1">
                <a:solidFill>
                  <a:srgbClr val="000000"/>
                </a:solidFill>
                <a:latin typeface="Lucida Bright" panose="02040602050505020304" pitchFamily="18" charset="0"/>
              </a:rPr>
              <a:t>Ekdahl</a:t>
            </a:r>
            <a:endParaRPr lang="en-US" sz="1200" b="1" kern="1400" dirty="0">
              <a:solidFill>
                <a:srgbClr val="000000"/>
              </a:solidFill>
              <a:latin typeface="Lucida Bright" panose="02040602050505020304" pitchFamily="18" charset="0"/>
            </a:endParaRPr>
          </a:p>
          <a:p>
            <a:pPr algn="ctr"/>
            <a:r>
              <a:rPr lang="en-US" sz="1200" kern="1400" dirty="0">
                <a:solidFill>
                  <a:srgbClr val="000000"/>
                </a:solidFill>
                <a:latin typeface="Lucida Bright" panose="02040602050505020304" pitchFamily="18" charset="0"/>
              </a:rPr>
              <a:t>Deputy Director Division Water Rights, State Water Resources Control Board</a:t>
            </a:r>
          </a:p>
        </p:txBody>
      </p:sp>
      <p:pic>
        <p:nvPicPr>
          <p:cNvPr id="9" name="Picture 8" descr="A picture containing person, wall, indoor, young&#10;&#10;Description automatically generated">
            <a:extLst>
              <a:ext uri="{FF2B5EF4-FFF2-40B4-BE49-F238E27FC236}">
                <a16:creationId xmlns="" xmlns:a16="http://schemas.microsoft.com/office/drawing/2014/main" id="{C1AE7822-45ED-408C-A765-C26F2E3534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"/>
          <a:stretch/>
        </p:blipFill>
        <p:spPr>
          <a:xfrm>
            <a:off x="971400" y="3367281"/>
            <a:ext cx="1483812" cy="1566863"/>
          </a:xfrm>
          <a:prstGeom prst="rect">
            <a:avLst/>
          </a:prstGeom>
        </p:spPr>
      </p:pic>
      <p:pic>
        <p:nvPicPr>
          <p:cNvPr id="11" name="Picture 10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0432B560-3834-42A8-BB10-B36ED1D5A7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14"/>
          <a:stretch/>
        </p:blipFill>
        <p:spPr>
          <a:xfrm>
            <a:off x="3020121" y="3367281"/>
            <a:ext cx="1402972" cy="1566863"/>
          </a:xfrm>
          <a:prstGeom prst="rect">
            <a:avLst/>
          </a:prstGeom>
        </p:spPr>
      </p:pic>
      <p:pic>
        <p:nvPicPr>
          <p:cNvPr id="13" name="Picture 12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95542460-FA63-40E8-AD22-00372C6882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r="11510" b="30055"/>
          <a:stretch/>
        </p:blipFill>
        <p:spPr>
          <a:xfrm>
            <a:off x="6884475" y="3344544"/>
            <a:ext cx="1243915" cy="1566863"/>
          </a:xfrm>
          <a:prstGeom prst="rect">
            <a:avLst/>
          </a:prstGeom>
        </p:spPr>
      </p:pic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E2A5387A-6B8C-49F8-8498-F13CE0CF18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274" y="3367280"/>
            <a:ext cx="1253491" cy="156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42816"/>
            <a:ext cx="9144000" cy="2615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A picture containing clipart&#10;&#10;Description generated with very high confidence">
            <a:extLst>
              <a:ext uri="{FF2B5EF4-FFF2-40B4-BE49-F238E27FC236}">
                <a16:creationId xmlns="" xmlns:a16="http://schemas.microsoft.com/office/drawing/2014/main" id="{0C9D1FD6-0143-4425-98C0-46BCB84A4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58" y="676258"/>
            <a:ext cx="8074058" cy="2677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4FF321-569F-4E2C-A6E2-2691E5403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258" y="4692689"/>
            <a:ext cx="8074058" cy="15495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500" dirty="0">
                <a:latin typeface="Lucida Bright" panose="02040602050505020304" pitchFamily="18" charset="0"/>
              </a:rPr>
              <a:t>Please Join Us For Our </a:t>
            </a:r>
            <a:r>
              <a:rPr lang="en-US" sz="2500" b="1" dirty="0">
                <a:solidFill>
                  <a:srgbClr val="4392D2"/>
                </a:solidFill>
                <a:latin typeface="Lucida Bright" panose="02040602050505020304" pitchFamily="18" charset="0"/>
              </a:rPr>
              <a:t>Welcome Reception </a:t>
            </a:r>
            <a:r>
              <a:rPr lang="en-US" sz="2500" dirty="0">
                <a:latin typeface="Lucida Bright" panose="02040602050505020304" pitchFamily="18" charset="0"/>
              </a:rPr>
              <a:t/>
            </a:r>
            <a:br>
              <a:rPr lang="en-US" sz="2500" dirty="0">
                <a:latin typeface="Lucida Bright" panose="02040602050505020304" pitchFamily="18" charset="0"/>
              </a:rPr>
            </a:br>
            <a:r>
              <a:rPr lang="en-US" sz="2500" dirty="0">
                <a:latin typeface="Lucida Bright" panose="02040602050505020304" pitchFamily="18" charset="0"/>
              </a:rPr>
              <a:t> at the </a:t>
            </a:r>
            <a:r>
              <a:rPr lang="en-US" sz="2500" b="1" u="sng" dirty="0">
                <a:solidFill>
                  <a:srgbClr val="4392D2"/>
                </a:solidFill>
                <a:latin typeface="Lucida Bright" panose="02040602050505020304" pitchFamily="18" charset="0"/>
              </a:rPr>
              <a:t>Fresco Lounge Bayside</a:t>
            </a:r>
            <a:r>
              <a:rPr lang="en-US" sz="2500" b="1" dirty="0">
                <a:latin typeface="Lucida Bright" panose="02040602050505020304" pitchFamily="18" charset="0"/>
              </a:rPr>
              <a:t> at 5:00 p.m.</a:t>
            </a:r>
            <a:r>
              <a:rPr lang="en-US" sz="2500" dirty="0">
                <a:latin typeface="Lucida Bright" panose="02040602050505020304" pitchFamily="18" charset="0"/>
              </a:rPr>
              <a:t/>
            </a:r>
            <a:br>
              <a:rPr lang="en-US" sz="2500" dirty="0">
                <a:latin typeface="Lucida Bright" panose="02040602050505020304" pitchFamily="18" charset="0"/>
              </a:rPr>
            </a:br>
            <a:r>
              <a:rPr lang="en-US" sz="2500" b="1" dirty="0">
                <a:latin typeface="Lucida Bright" panose="02040602050505020304" pitchFamily="18" charset="0"/>
              </a:rPr>
              <a:t>Sponsored By Water Replenishment </a:t>
            </a:r>
            <a:br>
              <a:rPr lang="en-US" sz="2500" b="1" dirty="0">
                <a:latin typeface="Lucida Bright" panose="02040602050505020304" pitchFamily="18" charset="0"/>
              </a:rPr>
            </a:br>
            <a:r>
              <a:rPr lang="en-US" sz="2500" b="1" dirty="0">
                <a:latin typeface="Lucida Bright" panose="02040602050505020304" pitchFamily="18" charset="0"/>
              </a:rPr>
              <a:t>District of Southern California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318B6509-07AA-42A0-8F66-B60222A3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731" y="6435023"/>
            <a:ext cx="8897112" cy="365125"/>
          </a:xfrm>
        </p:spPr>
        <p:txBody>
          <a:bodyPr/>
          <a:lstStyle/>
          <a:p>
            <a:r>
              <a:rPr lang="en-US" sz="1400" b="1" dirty="0">
                <a:solidFill>
                  <a:srgbClr val="4392D2"/>
                </a:solidFill>
                <a:latin typeface="Lucida Bright" panose="02040602050505020304" pitchFamily="18" charset="0"/>
              </a:rPr>
              <a:t>Urban Water Institute’s 26th Annual Water Conference August 14-16, 2019</a:t>
            </a:r>
          </a:p>
          <a:p>
            <a:endParaRPr lang="en-US" sz="1500" dirty="0">
              <a:solidFill>
                <a:srgbClr val="9D3846"/>
              </a:solidFill>
              <a:latin typeface="Lucida Bright" panose="02040602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13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5449</TotalTime>
  <Words>308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Bright</vt:lpstr>
      <vt:lpstr>Office Theme</vt:lpstr>
      <vt:lpstr>PowerPoint Presentation</vt:lpstr>
      <vt:lpstr>1:00 p.m. Opening Remarks &amp; Introduction   Greg Quist, Chairman, Urban Water Institute</vt:lpstr>
      <vt:lpstr>1:15 p.m.    Welcome to  San Diego!   Congressman  Juan Vargas California’s 51st District      Urban Water Institute’s 26th Annual Water  Conference: August 14-16, 2019 </vt:lpstr>
      <vt:lpstr>PowerPoint Presentation</vt:lpstr>
      <vt:lpstr>PowerPoint Presentation</vt:lpstr>
      <vt:lpstr>Thank You To Our Networking Break Sponsor  HDR, Inc.</vt:lpstr>
      <vt:lpstr>PowerPoint Presentation</vt:lpstr>
      <vt:lpstr>Please Join Us For Our Welcome Reception   at the Fresco Lounge Bayside at 5:00 p.m. Sponsored By Water Replenishment  District of Southern California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Stacy Davis</cp:lastModifiedBy>
  <cp:revision>36</cp:revision>
  <dcterms:created xsi:type="dcterms:W3CDTF">2019-07-18T18:52:10Z</dcterms:created>
  <dcterms:modified xsi:type="dcterms:W3CDTF">2019-08-13T21:46:46Z</dcterms:modified>
</cp:coreProperties>
</file>