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webextensions/webextension1.xml" ContentType="application/vnd.ms-office.webextension+xml"/>
  <Override PartName="/ppt/webextensions/webextension2.xml" ContentType="application/vnd.ms-office.webextension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0"/>
  </p:notesMasterIdLst>
  <p:sldIdLst>
    <p:sldId id="256" r:id="rId3"/>
    <p:sldId id="257" r:id="rId4"/>
    <p:sldId id="3445" r:id="rId5"/>
    <p:sldId id="3420" r:id="rId6"/>
    <p:sldId id="3446" r:id="rId7"/>
    <p:sldId id="3447" r:id="rId8"/>
    <p:sldId id="3436" r:id="rId9"/>
    <p:sldId id="3428" r:id="rId10"/>
    <p:sldId id="3444" r:id="rId11"/>
    <p:sldId id="3449" r:id="rId12"/>
    <p:sldId id="3453" r:id="rId13"/>
    <p:sldId id="334" r:id="rId14"/>
    <p:sldId id="3432" r:id="rId15"/>
    <p:sldId id="3450" r:id="rId16"/>
    <p:sldId id="3452" r:id="rId17"/>
    <p:sldId id="3443" r:id="rId18"/>
    <p:sldId id="3438" r:id="rId19"/>
  </p:sldIdLst>
  <p:sldSz cx="12192000" cy="6858000"/>
  <p:notesSz cx="7010400" cy="92964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3F6EC7-F0AC-0B6B-1E55-83294C490C62}" name="Angie Miller" initials="AM" userId="S::AMiller@awwa.org::fec8d04d-536a-4768-a446-c8cb8da441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8517A2-36D7-45C6-AA02-4D211D56A25C}" v="1" dt="2023-08-22T15:10:22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187" autoAdjust="0"/>
  </p:normalViewPr>
  <p:slideViewPr>
    <p:cSldViewPr snapToGrid="0">
      <p:cViewPr varScale="1">
        <p:scale>
          <a:sx n="104" d="100"/>
          <a:sy n="104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aFrance" userId="0b378257-fd9d-47ca-a372-84d31e9b62d3" providerId="ADAL" clId="{FA9BD3AC-81D6-4AE2-B633-330A93A5FC97}"/>
    <pc:docChg chg="undo custSel addSld delSld modSld sldOrd">
      <pc:chgData name="David LaFrance" userId="0b378257-fd9d-47ca-a372-84d31e9b62d3" providerId="ADAL" clId="{FA9BD3AC-81D6-4AE2-B633-330A93A5FC97}" dt="2023-08-17T20:42:52.878" v="80"/>
      <pc:docMkLst>
        <pc:docMk/>
      </pc:docMkLst>
      <pc:sldChg chg="ord">
        <pc:chgData name="David LaFrance" userId="0b378257-fd9d-47ca-a372-84d31e9b62d3" providerId="ADAL" clId="{FA9BD3AC-81D6-4AE2-B633-330A93A5FC97}" dt="2023-08-17T20:33:24.045" v="7"/>
        <pc:sldMkLst>
          <pc:docMk/>
          <pc:sldMk cId="1140669698" sldId="3396"/>
        </pc:sldMkLst>
      </pc:sldChg>
      <pc:sldChg chg="modAnim">
        <pc:chgData name="David LaFrance" userId="0b378257-fd9d-47ca-a372-84d31e9b62d3" providerId="ADAL" clId="{FA9BD3AC-81D6-4AE2-B633-330A93A5FC97}" dt="2023-08-17T20:42:52.878" v="80"/>
        <pc:sldMkLst>
          <pc:docMk/>
          <pc:sldMk cId="3545433882" sldId="3428"/>
        </pc:sldMkLst>
      </pc:sldChg>
      <pc:sldChg chg="addSp modSp mod">
        <pc:chgData name="David LaFrance" userId="0b378257-fd9d-47ca-a372-84d31e9b62d3" providerId="ADAL" clId="{FA9BD3AC-81D6-4AE2-B633-330A93A5FC97}" dt="2023-08-17T20:38:46.811" v="76" actId="1076"/>
        <pc:sldMkLst>
          <pc:docMk/>
          <pc:sldMk cId="1272266132" sldId="3438"/>
        </pc:sldMkLst>
        <pc:spChg chg="mod">
          <ac:chgData name="David LaFrance" userId="0b378257-fd9d-47ca-a372-84d31e9b62d3" providerId="ADAL" clId="{FA9BD3AC-81D6-4AE2-B633-330A93A5FC97}" dt="2023-08-17T20:36:38.243" v="41" actId="14100"/>
          <ac:spMkLst>
            <pc:docMk/>
            <pc:sldMk cId="1272266132" sldId="3438"/>
            <ac:spMk id="2" creationId="{635EE50F-1A6C-A778-604B-6722E785E467}"/>
          </ac:spMkLst>
        </pc:spChg>
        <pc:spChg chg="add mod">
          <ac:chgData name="David LaFrance" userId="0b378257-fd9d-47ca-a372-84d31e9b62d3" providerId="ADAL" clId="{FA9BD3AC-81D6-4AE2-B633-330A93A5FC97}" dt="2023-08-17T20:38:31.984" v="73" actId="1076"/>
          <ac:spMkLst>
            <pc:docMk/>
            <pc:sldMk cId="1272266132" sldId="3438"/>
            <ac:spMk id="4" creationId="{2460FDCE-316F-F6AB-7761-5DB308D789D5}"/>
          </ac:spMkLst>
        </pc:spChg>
        <pc:graphicFrameChg chg="mod">
          <ac:chgData name="David LaFrance" userId="0b378257-fd9d-47ca-a372-84d31e9b62d3" providerId="ADAL" clId="{FA9BD3AC-81D6-4AE2-B633-330A93A5FC97}" dt="2023-08-17T20:36:18.120" v="38" actId="1076"/>
          <ac:graphicFrameMkLst>
            <pc:docMk/>
            <pc:sldMk cId="1272266132" sldId="3438"/>
            <ac:graphicFrameMk id="22" creationId="{8AC5B260-8747-B130-CAC7-8010D47A3528}"/>
          </ac:graphicFrameMkLst>
        </pc:graphicFrameChg>
        <pc:picChg chg="add mod">
          <ac:chgData name="David LaFrance" userId="0b378257-fd9d-47ca-a372-84d31e9b62d3" providerId="ADAL" clId="{FA9BD3AC-81D6-4AE2-B633-330A93A5FC97}" dt="2023-08-17T20:38:09.219" v="65" actId="1076"/>
          <ac:picMkLst>
            <pc:docMk/>
            <pc:sldMk cId="1272266132" sldId="3438"/>
            <ac:picMk id="3" creationId="{2A389C20-010D-54EE-C6A8-A1424B5C4FE2}"/>
          </ac:picMkLst>
        </pc:picChg>
        <pc:picChg chg="add mod">
          <ac:chgData name="David LaFrance" userId="0b378257-fd9d-47ca-a372-84d31e9b62d3" providerId="ADAL" clId="{FA9BD3AC-81D6-4AE2-B633-330A93A5FC97}" dt="2023-08-17T20:38:39.159" v="74" actId="14100"/>
          <ac:picMkLst>
            <pc:docMk/>
            <pc:sldMk cId="1272266132" sldId="3438"/>
            <ac:picMk id="5" creationId="{C524D911-1F7A-350E-FA7F-423F304E9801}"/>
          </ac:picMkLst>
        </pc:picChg>
        <pc:picChg chg="add mod">
          <ac:chgData name="David LaFrance" userId="0b378257-fd9d-47ca-a372-84d31e9b62d3" providerId="ADAL" clId="{FA9BD3AC-81D6-4AE2-B633-330A93A5FC97}" dt="2023-08-17T20:38:39.159" v="74" actId="14100"/>
          <ac:picMkLst>
            <pc:docMk/>
            <pc:sldMk cId="1272266132" sldId="3438"/>
            <ac:picMk id="6" creationId="{AE1532FF-B75A-374A-AC0B-5EB68EBD8E03}"/>
          </ac:picMkLst>
        </pc:picChg>
        <pc:picChg chg="mod">
          <ac:chgData name="David LaFrance" userId="0b378257-fd9d-47ca-a372-84d31e9b62d3" providerId="ADAL" clId="{FA9BD3AC-81D6-4AE2-B633-330A93A5FC97}" dt="2023-08-17T20:36:15.730" v="37" actId="1076"/>
          <ac:picMkLst>
            <pc:docMk/>
            <pc:sldMk cId="1272266132" sldId="3438"/>
            <ac:picMk id="7" creationId="{5D03D57D-4E0F-4A1B-766E-AA0D4D09CE48}"/>
          </ac:picMkLst>
        </pc:picChg>
        <pc:picChg chg="add mod">
          <ac:chgData name="David LaFrance" userId="0b378257-fd9d-47ca-a372-84d31e9b62d3" providerId="ADAL" clId="{FA9BD3AC-81D6-4AE2-B633-330A93A5FC97}" dt="2023-08-17T20:38:39.159" v="74" actId="14100"/>
          <ac:picMkLst>
            <pc:docMk/>
            <pc:sldMk cId="1272266132" sldId="3438"/>
            <ac:picMk id="8" creationId="{F18569DC-FA0B-E4D8-6DCA-4330B19BA647}"/>
          </ac:picMkLst>
        </pc:picChg>
        <pc:picChg chg="add mod">
          <ac:chgData name="David LaFrance" userId="0b378257-fd9d-47ca-a372-84d31e9b62d3" providerId="ADAL" clId="{FA9BD3AC-81D6-4AE2-B633-330A93A5FC97}" dt="2023-08-17T20:38:39.159" v="74" actId="14100"/>
          <ac:picMkLst>
            <pc:docMk/>
            <pc:sldMk cId="1272266132" sldId="3438"/>
            <ac:picMk id="9" creationId="{A45A3C81-C5C6-1D3C-CA85-158A35CF7C2B}"/>
          </ac:picMkLst>
        </pc:picChg>
        <pc:picChg chg="add mod">
          <ac:chgData name="David LaFrance" userId="0b378257-fd9d-47ca-a372-84d31e9b62d3" providerId="ADAL" clId="{FA9BD3AC-81D6-4AE2-B633-330A93A5FC97}" dt="2023-08-17T20:38:46.811" v="76" actId="1076"/>
          <ac:picMkLst>
            <pc:docMk/>
            <pc:sldMk cId="1272266132" sldId="3438"/>
            <ac:picMk id="11" creationId="{C734FED0-AF27-B639-D691-D3E7EF0672A2}"/>
          </ac:picMkLst>
        </pc:picChg>
      </pc:sldChg>
      <pc:sldChg chg="modSp mod">
        <pc:chgData name="David LaFrance" userId="0b378257-fd9d-47ca-a372-84d31e9b62d3" providerId="ADAL" clId="{FA9BD3AC-81D6-4AE2-B633-330A93A5FC97}" dt="2023-08-17T20:41:18.827" v="78" actId="14100"/>
        <pc:sldMkLst>
          <pc:docMk/>
          <pc:sldMk cId="1874779032" sldId="3446"/>
        </pc:sldMkLst>
        <pc:spChg chg="mod">
          <ac:chgData name="David LaFrance" userId="0b378257-fd9d-47ca-a372-84d31e9b62d3" providerId="ADAL" clId="{FA9BD3AC-81D6-4AE2-B633-330A93A5FC97}" dt="2023-08-17T20:41:18.827" v="78" actId="14100"/>
          <ac:spMkLst>
            <pc:docMk/>
            <pc:sldMk cId="1874779032" sldId="3446"/>
            <ac:spMk id="2" creationId="{4A5CFCC9-A92E-4F09-1BC7-39CF8FED8E76}"/>
          </ac:spMkLst>
        </pc:spChg>
      </pc:sldChg>
      <pc:sldChg chg="addSp delSp modSp mod">
        <pc:chgData name="David LaFrance" userId="0b378257-fd9d-47ca-a372-84d31e9b62d3" providerId="ADAL" clId="{FA9BD3AC-81D6-4AE2-B633-330A93A5FC97}" dt="2023-08-17T20:26:38.983" v="5" actId="14100"/>
        <pc:sldMkLst>
          <pc:docMk/>
          <pc:sldMk cId="184791522" sldId="3452"/>
        </pc:sldMkLst>
        <pc:graphicFrameChg chg="del">
          <ac:chgData name="David LaFrance" userId="0b378257-fd9d-47ca-a372-84d31e9b62d3" providerId="ADAL" clId="{FA9BD3AC-81D6-4AE2-B633-330A93A5FC97}" dt="2023-08-17T20:23:02.004" v="0" actId="478"/>
          <ac:graphicFrameMkLst>
            <pc:docMk/>
            <pc:sldMk cId="184791522" sldId="3452"/>
            <ac:graphicFrameMk id="2" creationId="{BD0E7CC5-8F9F-C370-1A48-1314F794D8B7}"/>
          </ac:graphicFrameMkLst>
        </pc:graphicFrameChg>
        <pc:graphicFrameChg chg="add mod">
          <ac:chgData name="David LaFrance" userId="0b378257-fd9d-47ca-a372-84d31e9b62d3" providerId="ADAL" clId="{FA9BD3AC-81D6-4AE2-B633-330A93A5FC97}" dt="2023-08-17T20:26:38.983" v="5" actId="14100"/>
          <ac:graphicFrameMkLst>
            <pc:docMk/>
            <pc:sldMk cId="184791522" sldId="3452"/>
            <ac:graphicFrameMk id="3" creationId="{0FA9B452-7193-0315-5CCB-986F620D500E}"/>
          </ac:graphicFrameMkLst>
        </pc:graphicFrameChg>
      </pc:sldChg>
      <pc:sldChg chg="new del">
        <pc:chgData name="David LaFrance" userId="0b378257-fd9d-47ca-a372-84d31e9b62d3" providerId="ADAL" clId="{FA9BD3AC-81D6-4AE2-B633-330A93A5FC97}" dt="2023-08-17T20:34:37.789" v="20" actId="680"/>
        <pc:sldMkLst>
          <pc:docMk/>
          <pc:sldMk cId="1564301261" sldId="3454"/>
        </pc:sldMkLst>
      </pc:sldChg>
    </pc:docChg>
  </pc:docChgLst>
  <pc:docChgLst>
    <pc:chgData name="Angie Miller" userId="fec8d04d-536a-4768-a446-c8cb8da4411d" providerId="ADAL" clId="{F58517A2-36D7-45C6-AA02-4D211D56A25C}"/>
    <pc:docChg chg="delSld modSld modNotesMaster">
      <pc:chgData name="Angie Miller" userId="fec8d04d-536a-4768-a446-c8cb8da4411d" providerId="ADAL" clId="{F58517A2-36D7-45C6-AA02-4D211D56A25C}" dt="2023-08-22T21:08:51.936" v="7" actId="20577"/>
      <pc:docMkLst>
        <pc:docMk/>
      </pc:docMkLst>
      <pc:sldChg chg="modSp mod">
        <pc:chgData name="Angie Miller" userId="fec8d04d-536a-4768-a446-c8cb8da4411d" providerId="ADAL" clId="{F58517A2-36D7-45C6-AA02-4D211D56A25C}" dt="2023-08-22T21:08:51.936" v="7" actId="20577"/>
        <pc:sldMkLst>
          <pc:docMk/>
          <pc:sldMk cId="1231865141" sldId="256"/>
        </pc:sldMkLst>
        <pc:spChg chg="mod">
          <ac:chgData name="Angie Miller" userId="fec8d04d-536a-4768-a446-c8cb8da4411d" providerId="ADAL" clId="{F58517A2-36D7-45C6-AA02-4D211D56A25C}" dt="2023-08-22T21:08:51.936" v="7" actId="20577"/>
          <ac:spMkLst>
            <pc:docMk/>
            <pc:sldMk cId="1231865141" sldId="256"/>
            <ac:spMk id="13" creationId="{8E3EC04D-DB73-1FB5-E4EF-4EA983DFDE33}"/>
          </ac:spMkLst>
        </pc:spChg>
      </pc:sldChg>
      <pc:sldChg chg="modSp mod">
        <pc:chgData name="Angie Miller" userId="fec8d04d-536a-4768-a446-c8cb8da4411d" providerId="ADAL" clId="{F58517A2-36D7-45C6-AA02-4D211D56A25C}" dt="2023-08-22T15:15:13.892" v="5" actId="20577"/>
        <pc:sldMkLst>
          <pc:docMk/>
          <pc:sldMk cId="1670646481" sldId="257"/>
        </pc:sldMkLst>
        <pc:spChg chg="mod">
          <ac:chgData name="Angie Miller" userId="fec8d04d-536a-4768-a446-c8cb8da4411d" providerId="ADAL" clId="{F58517A2-36D7-45C6-AA02-4D211D56A25C}" dt="2023-08-22T15:15:13.892" v="5" actId="20577"/>
          <ac:spMkLst>
            <pc:docMk/>
            <pc:sldMk cId="1670646481" sldId="257"/>
            <ac:spMk id="3" creationId="{D61C1E28-6633-ED1D-D38C-707EBE195206}"/>
          </ac:spMkLst>
        </pc:spChg>
      </pc:sldChg>
      <pc:sldChg chg="del">
        <pc:chgData name="Angie Miller" userId="fec8d04d-536a-4768-a446-c8cb8da4411d" providerId="ADAL" clId="{F58517A2-36D7-45C6-AA02-4D211D56A25C}" dt="2023-08-22T15:09:43.089" v="0" actId="47"/>
        <pc:sldMkLst>
          <pc:docMk/>
          <pc:sldMk cId="1140669698" sldId="3396"/>
        </pc:sldMkLst>
      </pc:sldChg>
      <pc:sldChg chg="modSp mod">
        <pc:chgData name="Angie Miller" userId="fec8d04d-536a-4768-a446-c8cb8da4411d" providerId="ADAL" clId="{F58517A2-36D7-45C6-AA02-4D211D56A25C}" dt="2023-08-22T15:10:08.534" v="2" actId="1076"/>
        <pc:sldMkLst>
          <pc:docMk/>
          <pc:sldMk cId="3740512254" sldId="3449"/>
        </pc:sldMkLst>
        <pc:spChg chg="mod">
          <ac:chgData name="Angie Miller" userId="fec8d04d-536a-4768-a446-c8cb8da4411d" providerId="ADAL" clId="{F58517A2-36D7-45C6-AA02-4D211D56A25C}" dt="2023-08-22T15:10:08.534" v="2" actId="1076"/>
          <ac:spMkLst>
            <pc:docMk/>
            <pc:sldMk cId="3740512254" sldId="3449"/>
            <ac:spMk id="11" creationId="{B044C483-F119-645B-4D4B-194BF9E6A9A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32918242047932E-2"/>
          <c:y val="0.10601673403947494"/>
          <c:w val="0.92327618601639549"/>
          <c:h val="0.71613120997172086"/>
        </c:manualLayout>
      </c:layout>
      <c:lineChart>
        <c:grouping val="standard"/>
        <c:varyColors val="0"/>
        <c:ser>
          <c:idx val="0"/>
          <c:order val="0"/>
          <c:tx>
            <c:strRef>
              <c:f>'Optimism Score Historic Chart'!$A$2</c:f>
              <c:strCache>
                <c:ptCount val="1"/>
                <c:pt idx="0">
                  <c:v>Current</c:v>
                </c:pt>
              </c:strCache>
            </c:strRef>
          </c:tx>
          <c:spPr>
            <a:ln w="22225" cap="rnd" cmpd="sng" algn="ctr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679837651341976E-2"/>
                  <c:y val="4.627258718076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5F-4A0E-AB7F-C9B4CAD95C0B}"/>
                </c:ext>
              </c:extLst>
            </c:dLbl>
            <c:dLbl>
              <c:idx val="1"/>
              <c:layout>
                <c:manualLayout>
                  <c:x val="-3.2720160231987143E-2"/>
                  <c:y val="5.7371366315059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5F-4A0E-AB7F-C9B4CAD95C0B}"/>
                </c:ext>
              </c:extLst>
            </c:dLbl>
            <c:dLbl>
              <c:idx val="2"/>
              <c:layout>
                <c:manualLayout>
                  <c:x val="-3.4400267758868848E-2"/>
                  <c:y val="4.2572994135999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5F-4A0E-AB7F-C9B4CAD95C0B}"/>
                </c:ext>
              </c:extLst>
            </c:dLbl>
            <c:dLbl>
              <c:idx val="3"/>
              <c:layout>
                <c:manualLayout>
                  <c:x val="-2.7679837651341969E-2"/>
                  <c:y val="4.2572994135999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5F-4A0E-AB7F-C9B4CAD95C0B}"/>
                </c:ext>
              </c:extLst>
            </c:dLbl>
            <c:dLbl>
              <c:idx val="5"/>
              <c:layout>
                <c:manualLayout>
                  <c:x val="-2.9359945178223691E-2"/>
                  <c:y val="4.2572994135999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5F-4A0E-AB7F-C9B4CAD95C0B}"/>
                </c:ext>
              </c:extLst>
            </c:dLbl>
            <c:dLbl>
              <c:idx val="17"/>
              <c:layout>
                <c:manualLayout>
                  <c:x val="-3.02405274781181E-2"/>
                  <c:y val="3.51738080464691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5F-4A0E-AB7F-C9B4CAD95C0B}"/>
                </c:ext>
              </c:extLst>
            </c:dLbl>
            <c:dLbl>
              <c:idx val="18"/>
              <c:layout>
                <c:manualLayout>
                  <c:x val="-6.9383259911895622E-3"/>
                  <c:y val="-3.511845980406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5F-4A0E-AB7F-C9B4CAD95C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'Optimism Score Historic Chart'!$B$1:$V$1</c:f>
              <c:numCache>
                <c:formatCode>General</c:formatCod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</c:v>
                </c:pt>
              </c:numCache>
            </c:numRef>
          </c:cat>
          <c:val>
            <c:numRef>
              <c:f>'Optimism Score Historic Chart'!$B$2:$V$2</c:f>
              <c:numCache>
                <c:formatCode>0.00</c:formatCode>
                <c:ptCount val="21"/>
                <c:pt idx="0">
                  <c:v>4.87</c:v>
                </c:pt>
                <c:pt idx="1">
                  <c:v>4.8099999999999996</c:v>
                </c:pt>
                <c:pt idx="2">
                  <c:v>4.7300000000000004</c:v>
                </c:pt>
                <c:pt idx="3">
                  <c:v>4.6399999999999997</c:v>
                </c:pt>
                <c:pt idx="4">
                  <c:v>4.7</c:v>
                </c:pt>
                <c:pt idx="5">
                  <c:v>4.63</c:v>
                </c:pt>
                <c:pt idx="6">
                  <c:v>4.6100000000000003</c:v>
                </c:pt>
                <c:pt idx="7">
                  <c:v>4.6500000000000004</c:v>
                </c:pt>
                <c:pt idx="8">
                  <c:v>4.63</c:v>
                </c:pt>
                <c:pt idx="9">
                  <c:v>4.51</c:v>
                </c:pt>
                <c:pt idx="10">
                  <c:v>4.5599999999999996</c:v>
                </c:pt>
                <c:pt idx="11">
                  <c:v>4.46</c:v>
                </c:pt>
                <c:pt idx="12">
                  <c:v>4.47</c:v>
                </c:pt>
                <c:pt idx="13">
                  <c:v>4.34</c:v>
                </c:pt>
                <c:pt idx="14">
                  <c:v>4.47</c:v>
                </c:pt>
                <c:pt idx="15">
                  <c:v>4.8499999999999996</c:v>
                </c:pt>
                <c:pt idx="16">
                  <c:v>4.92</c:v>
                </c:pt>
                <c:pt idx="17">
                  <c:v>5.2</c:v>
                </c:pt>
                <c:pt idx="18">
                  <c:v>4.97</c:v>
                </c:pt>
                <c:pt idx="19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A5F-4A0E-AB7F-C9B4CAD95C0B}"/>
            </c:ext>
          </c:extLst>
        </c:ser>
        <c:ser>
          <c:idx val="1"/>
          <c:order val="1"/>
          <c:tx>
            <c:strRef>
              <c:f>'Optimism Score Historic Chart'!$A$3</c:f>
              <c:strCache>
                <c:ptCount val="1"/>
                <c:pt idx="0">
                  <c:v>In 5 Years</c:v>
                </c:pt>
              </c:strCache>
            </c:strRef>
          </c:tx>
          <c:spPr>
            <a:ln w="22225" cap="rnd" cmpd="sng" algn="ctr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2.7679837651341969E-2"/>
                  <c:y val="3.5173808046469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5F-4A0E-AB7F-C9B4CAD95C0B}"/>
                </c:ext>
              </c:extLst>
            </c:dLbl>
            <c:dLbl>
              <c:idx val="5"/>
              <c:layout>
                <c:manualLayout>
                  <c:x val="-2.0959407543815149E-2"/>
                  <c:y val="-4.2517645893597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5F-4A0E-AB7F-C9B4CAD95C0B}"/>
                </c:ext>
              </c:extLst>
            </c:dLbl>
            <c:dLbl>
              <c:idx val="6"/>
              <c:layout>
                <c:manualLayout>
                  <c:x val="-3.2720160231987129E-2"/>
                  <c:y val="3.1474215001704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5F-4A0E-AB7F-C9B4CAD95C0B}"/>
                </c:ext>
              </c:extLst>
            </c:dLbl>
            <c:dLbl>
              <c:idx val="7"/>
              <c:layout>
                <c:manualLayout>
                  <c:x val="-3.3911599431128446E-2"/>
                  <c:y val="3.8873401091234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5F-4A0E-AB7F-C9B4CAD95C0B}"/>
                </c:ext>
              </c:extLst>
            </c:dLbl>
            <c:dLbl>
              <c:idx val="8"/>
              <c:layout>
                <c:manualLayout>
                  <c:x val="-4.1253743337149006E-2"/>
                  <c:y val="3.8873401091234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5F-4A0E-AB7F-C9B4CAD95C0B}"/>
                </c:ext>
              </c:extLst>
            </c:dLbl>
            <c:dLbl>
              <c:idx val="9"/>
              <c:layout>
                <c:manualLayout>
                  <c:x val="-2.8404991501613026E-2"/>
                  <c:y val="3.1474215001704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5F-4A0E-AB7F-C9B4CAD95C0B}"/>
                </c:ext>
              </c:extLst>
            </c:dLbl>
            <c:dLbl>
              <c:idx val="10"/>
              <c:layout>
                <c:manualLayout>
                  <c:x val="-2.7679837651342031E-2"/>
                  <c:y val="4.093731880099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5F-4A0E-AB7F-C9B4CAD95C0B}"/>
                </c:ext>
              </c:extLst>
            </c:dLbl>
            <c:dLbl>
              <c:idx val="11"/>
              <c:layout>
                <c:manualLayout>
                  <c:x val="-2.2898383572097541E-2"/>
                  <c:y val="3.8873401091234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5F-4A0E-AB7F-C9B4CAD95C0B}"/>
                </c:ext>
              </c:extLst>
            </c:dLbl>
            <c:dLbl>
              <c:idx val="12"/>
              <c:layout>
                <c:manualLayout>
                  <c:x val="-2.7679837651341969E-2"/>
                  <c:y val="2.6707507346000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A5F-4A0E-AB7F-C9B4CAD95C0B}"/>
                </c:ext>
              </c:extLst>
            </c:dLbl>
            <c:dLbl>
              <c:idx val="14"/>
              <c:layout>
                <c:manualLayout>
                  <c:x val="-8.2140957600564252E-3"/>
                  <c:y val="3.5173808046469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5F-4A0E-AB7F-C9B4CAD95C0B}"/>
                </c:ext>
              </c:extLst>
            </c:dLbl>
            <c:dLbl>
              <c:idx val="15"/>
              <c:layout>
                <c:manualLayout>
                  <c:x val="-8.2140957600564252E-3"/>
                  <c:y val="3.51738080464692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A5F-4A0E-AB7F-C9B4CAD95C0B}"/>
                </c:ext>
              </c:extLst>
            </c:dLbl>
            <c:dLbl>
              <c:idx val="16"/>
              <c:layout>
                <c:manualLayout>
                  <c:x val="-1.3720703689571843E-2"/>
                  <c:y val="3.1474215001704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5F-4A0E-AB7F-C9B4CAD95C0B}"/>
                </c:ext>
              </c:extLst>
            </c:dLbl>
            <c:dLbl>
              <c:idx val="17"/>
              <c:layout>
                <c:manualLayout>
                  <c:x val="-3.069146346626039E-2"/>
                  <c:y val="6.2611170401992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A5F-4A0E-AB7F-C9B4CAD95C0B}"/>
                </c:ext>
              </c:extLst>
            </c:dLbl>
            <c:dLbl>
              <c:idx val="18"/>
              <c:layout>
                <c:manualLayout>
                  <c:x val="-1.8713361545665823E-2"/>
                  <c:y val="4.2572994135999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5F-4A0E-AB7F-C9B4CAD95C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'Optimism Score Historic Chart'!$B$1:$V$1</c:f>
              <c:numCache>
                <c:formatCode>General</c:formatCod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</c:v>
                </c:pt>
              </c:numCache>
            </c:numRef>
          </c:cat>
          <c:val>
            <c:numRef>
              <c:f>'Optimism Score Historic Chart'!$B$3:$V$3</c:f>
              <c:numCache>
                <c:formatCode>0.00</c:formatCode>
                <c:ptCount val="21"/>
                <c:pt idx="0">
                  <c:v>5</c:v>
                </c:pt>
                <c:pt idx="1">
                  <c:v>4.9000000000000004</c:v>
                </c:pt>
                <c:pt idx="2">
                  <c:v>4.8600000000000003</c:v>
                </c:pt>
                <c:pt idx="3">
                  <c:v>4.79</c:v>
                </c:pt>
                <c:pt idx="4">
                  <c:v>4.58</c:v>
                </c:pt>
                <c:pt idx="5">
                  <c:v>4.6399999999999997</c:v>
                </c:pt>
                <c:pt idx="6">
                  <c:v>4.57</c:v>
                </c:pt>
                <c:pt idx="7">
                  <c:v>4.51</c:v>
                </c:pt>
                <c:pt idx="8">
                  <c:v>4.54</c:v>
                </c:pt>
                <c:pt idx="9">
                  <c:v>4.3600000000000003</c:v>
                </c:pt>
                <c:pt idx="10">
                  <c:v>4.47</c:v>
                </c:pt>
                <c:pt idx="11">
                  <c:v>4.3499999999999996</c:v>
                </c:pt>
                <c:pt idx="12">
                  <c:v>4.3899999999999997</c:v>
                </c:pt>
                <c:pt idx="13">
                  <c:v>4.34</c:v>
                </c:pt>
                <c:pt idx="14">
                  <c:v>4.43</c:v>
                </c:pt>
                <c:pt idx="15">
                  <c:v>4.6900000000000004</c:v>
                </c:pt>
                <c:pt idx="16">
                  <c:v>4.74</c:v>
                </c:pt>
                <c:pt idx="17">
                  <c:v>5.01</c:v>
                </c:pt>
                <c:pt idx="18">
                  <c:v>4.7300000000000004</c:v>
                </c:pt>
                <c:pt idx="19">
                  <c:v>4.76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4A5F-4A0E-AB7F-C9B4CAD95C0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28068511"/>
        <c:axId val="428051039"/>
      </c:lineChart>
      <c:catAx>
        <c:axId val="428068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51039"/>
        <c:crosses val="autoZero"/>
        <c:auto val="1"/>
        <c:lblAlgn val="ctr"/>
        <c:lblOffset val="100"/>
        <c:noMultiLvlLbl val="0"/>
      </c:catAx>
      <c:valAx>
        <c:axId val="428051039"/>
        <c:scaling>
          <c:orientation val="minMax"/>
          <c:min val="4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068511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37EA8-CE29-4B9C-938C-F75509552DEF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14B106A-1438-4BD2-8115-D77F8C8E55AF}">
      <dgm:prSet custT="1"/>
      <dgm:spPr/>
      <dgm:t>
        <a:bodyPr/>
        <a:lstStyle/>
        <a:p>
          <a:r>
            <a:rPr lang="en-US" sz="1400" b="0" dirty="0"/>
            <a:t>Earth Day Created</a:t>
          </a:r>
        </a:p>
      </dgm:t>
    </dgm:pt>
    <dgm:pt modelId="{0E413108-206F-4836-8A99-65BD87AF4A33}" type="parTrans" cxnId="{C3DEBE41-73B6-46A5-B728-0446EEBDA9E4}">
      <dgm:prSet/>
      <dgm:spPr/>
      <dgm:t>
        <a:bodyPr/>
        <a:lstStyle/>
        <a:p>
          <a:endParaRPr lang="en-US" sz="3200" b="0"/>
        </a:p>
      </dgm:t>
    </dgm:pt>
    <dgm:pt modelId="{E50707C7-BA6E-422F-97AB-CFE7F8408FD6}" type="sibTrans" cxnId="{C3DEBE41-73B6-46A5-B728-0446EEBDA9E4}">
      <dgm:prSet/>
      <dgm:spPr/>
      <dgm:t>
        <a:bodyPr/>
        <a:lstStyle/>
        <a:p>
          <a:endParaRPr lang="en-US" sz="3200" b="0"/>
        </a:p>
      </dgm:t>
    </dgm:pt>
    <dgm:pt modelId="{D23E5B82-8F44-46EE-970B-C156F1E6D17E}">
      <dgm:prSet custT="1"/>
      <dgm:spPr/>
      <dgm:t>
        <a:bodyPr/>
        <a:lstStyle/>
        <a:p>
          <a:r>
            <a:rPr lang="en-US" sz="1400" b="0" dirty="0"/>
            <a:t>US EPA created</a:t>
          </a:r>
        </a:p>
      </dgm:t>
    </dgm:pt>
    <dgm:pt modelId="{0C537CE8-DA57-4E14-B386-7902D15BF215}" type="parTrans" cxnId="{8B41AE18-9859-48A6-A311-8601EE6E3D29}">
      <dgm:prSet/>
      <dgm:spPr/>
      <dgm:t>
        <a:bodyPr/>
        <a:lstStyle/>
        <a:p>
          <a:endParaRPr lang="en-US" sz="3200" b="0"/>
        </a:p>
      </dgm:t>
    </dgm:pt>
    <dgm:pt modelId="{0309DFF8-CC73-4958-8FF0-2B65AB597AC0}" type="sibTrans" cxnId="{8B41AE18-9859-48A6-A311-8601EE6E3D29}">
      <dgm:prSet/>
      <dgm:spPr/>
      <dgm:t>
        <a:bodyPr/>
        <a:lstStyle/>
        <a:p>
          <a:endParaRPr lang="en-US" sz="3200" b="0"/>
        </a:p>
      </dgm:t>
    </dgm:pt>
    <dgm:pt modelId="{35B03417-BD37-40F0-88D8-52C0C2725CE1}">
      <dgm:prSet custT="1"/>
      <dgm:spPr/>
      <dgm:t>
        <a:bodyPr/>
        <a:lstStyle/>
        <a:p>
          <a:r>
            <a:rPr lang="en-US" sz="1400" b="0" dirty="0"/>
            <a:t>Clean Water Act Passed</a:t>
          </a:r>
        </a:p>
      </dgm:t>
    </dgm:pt>
    <dgm:pt modelId="{15665DB2-FFEB-45D2-93F3-FE1380AA857D}" type="parTrans" cxnId="{421407AF-81F5-40D2-B8A9-4A689C56FFD6}">
      <dgm:prSet/>
      <dgm:spPr/>
      <dgm:t>
        <a:bodyPr/>
        <a:lstStyle/>
        <a:p>
          <a:endParaRPr lang="en-US" sz="3200" b="0"/>
        </a:p>
      </dgm:t>
    </dgm:pt>
    <dgm:pt modelId="{1640EFCC-446B-4BA0-890E-A8A7A903DAEF}" type="sibTrans" cxnId="{421407AF-81F5-40D2-B8A9-4A689C56FFD6}">
      <dgm:prSet/>
      <dgm:spPr/>
      <dgm:t>
        <a:bodyPr/>
        <a:lstStyle/>
        <a:p>
          <a:endParaRPr lang="en-US" sz="3200" b="0"/>
        </a:p>
      </dgm:t>
    </dgm:pt>
    <dgm:pt modelId="{6AF67828-6846-4B07-943A-69D102D966B2}">
      <dgm:prSet custT="1"/>
      <dgm:spPr/>
      <dgm:t>
        <a:bodyPr/>
        <a:lstStyle/>
        <a:p>
          <a:r>
            <a:rPr lang="en-US" sz="1400" b="0" dirty="0"/>
            <a:t>Safe Drinking Water Act Passed</a:t>
          </a:r>
        </a:p>
      </dgm:t>
    </dgm:pt>
    <dgm:pt modelId="{AED94749-7D03-4099-A1D4-AD1C3824F289}" type="parTrans" cxnId="{1DDC78EA-A9B6-4C75-9522-F8C65C777E50}">
      <dgm:prSet/>
      <dgm:spPr/>
      <dgm:t>
        <a:bodyPr/>
        <a:lstStyle/>
        <a:p>
          <a:endParaRPr lang="en-US" sz="3200" b="0"/>
        </a:p>
      </dgm:t>
    </dgm:pt>
    <dgm:pt modelId="{B158AA50-C241-4FB0-AA3D-BD20D6673082}" type="sibTrans" cxnId="{1DDC78EA-A9B6-4C75-9522-F8C65C777E50}">
      <dgm:prSet/>
      <dgm:spPr/>
      <dgm:t>
        <a:bodyPr/>
        <a:lstStyle/>
        <a:p>
          <a:endParaRPr lang="en-US" sz="3200" b="0"/>
        </a:p>
      </dgm:t>
    </dgm:pt>
    <dgm:pt modelId="{4D2C56D0-7D62-46D2-8D72-09E3B8A6DB4B}">
      <dgm:prSet custT="1"/>
      <dgm:spPr/>
      <dgm:t>
        <a:bodyPr/>
        <a:lstStyle/>
        <a:p>
          <a:r>
            <a:rPr lang="en-US" sz="1400" dirty="0"/>
            <a:t>Cuyahoga River Fire</a:t>
          </a:r>
        </a:p>
      </dgm:t>
    </dgm:pt>
    <dgm:pt modelId="{62EC9F05-AB3F-44F0-BA9C-B353355C947B}" type="parTrans" cxnId="{8A797BAF-EDBF-47CA-9ED0-6D114AB350FF}">
      <dgm:prSet/>
      <dgm:spPr/>
      <dgm:t>
        <a:bodyPr/>
        <a:lstStyle/>
        <a:p>
          <a:endParaRPr lang="en-US"/>
        </a:p>
      </dgm:t>
    </dgm:pt>
    <dgm:pt modelId="{5C9CC2D1-262C-430C-86BF-5F46546F2ADE}" type="sibTrans" cxnId="{8A797BAF-EDBF-47CA-9ED0-6D114AB350FF}">
      <dgm:prSet/>
      <dgm:spPr/>
      <dgm:t>
        <a:bodyPr/>
        <a:lstStyle/>
        <a:p>
          <a:endParaRPr lang="en-US"/>
        </a:p>
      </dgm:t>
    </dgm:pt>
    <dgm:pt modelId="{8DD022D7-22E5-42F7-BCD4-E2983ABC983A}" type="pres">
      <dgm:prSet presAssocID="{C6237EA8-CE29-4B9C-938C-F75509552DEF}" presName="Name0" presStyleCnt="0">
        <dgm:presLayoutVars>
          <dgm:dir/>
          <dgm:animLvl val="lvl"/>
          <dgm:resizeHandles val="exact"/>
        </dgm:presLayoutVars>
      </dgm:prSet>
      <dgm:spPr/>
    </dgm:pt>
    <dgm:pt modelId="{BF519711-A7FB-4970-A30E-8CA944190490}" type="pres">
      <dgm:prSet presAssocID="{4D2C56D0-7D62-46D2-8D72-09E3B8A6DB4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D1023F1-607F-47EF-8DC4-018F16DD2595}" type="pres">
      <dgm:prSet presAssocID="{5C9CC2D1-262C-430C-86BF-5F46546F2ADE}" presName="parTxOnlySpace" presStyleCnt="0"/>
      <dgm:spPr/>
    </dgm:pt>
    <dgm:pt modelId="{5E527CE5-7862-4843-B916-5C72F5EF1180}" type="pres">
      <dgm:prSet presAssocID="{A14B106A-1438-4BD2-8115-D77F8C8E55A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055361E-3215-4B83-9987-0ABE36E4CA6D}" type="pres">
      <dgm:prSet presAssocID="{E50707C7-BA6E-422F-97AB-CFE7F8408FD6}" presName="parTxOnlySpace" presStyleCnt="0"/>
      <dgm:spPr/>
    </dgm:pt>
    <dgm:pt modelId="{56CA4961-A6E2-4A77-9CF9-FFBC89517DE5}" type="pres">
      <dgm:prSet presAssocID="{D23E5B82-8F44-46EE-970B-C156F1E6D17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592C904-AF70-4347-954E-28065ED3EBDC}" type="pres">
      <dgm:prSet presAssocID="{0309DFF8-CC73-4958-8FF0-2B65AB597AC0}" presName="parTxOnlySpace" presStyleCnt="0"/>
      <dgm:spPr/>
    </dgm:pt>
    <dgm:pt modelId="{EEF58DBD-F760-4964-ADFF-1C23E6F39CA7}" type="pres">
      <dgm:prSet presAssocID="{35B03417-BD37-40F0-88D8-52C0C2725CE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454969B-0D2D-4C62-9C3C-C09FD0392B55}" type="pres">
      <dgm:prSet presAssocID="{1640EFCC-446B-4BA0-890E-A8A7A903DAEF}" presName="parTxOnlySpace" presStyleCnt="0"/>
      <dgm:spPr/>
    </dgm:pt>
    <dgm:pt modelId="{E78014F6-09C4-4F2B-A7EE-6A2E65199149}" type="pres">
      <dgm:prSet presAssocID="{6AF67828-6846-4B07-943A-69D102D966B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B41AE18-9859-48A6-A311-8601EE6E3D29}" srcId="{C6237EA8-CE29-4B9C-938C-F75509552DEF}" destId="{D23E5B82-8F44-46EE-970B-C156F1E6D17E}" srcOrd="2" destOrd="0" parTransId="{0C537CE8-DA57-4E14-B386-7902D15BF215}" sibTransId="{0309DFF8-CC73-4958-8FF0-2B65AB597AC0}"/>
    <dgm:cxn modelId="{6AB2C529-C0AD-40E4-96E0-6E0EC921C903}" type="presOf" srcId="{D23E5B82-8F44-46EE-970B-C156F1E6D17E}" destId="{56CA4961-A6E2-4A77-9CF9-FFBC89517DE5}" srcOrd="0" destOrd="0" presId="urn:microsoft.com/office/officeart/2005/8/layout/chevron1"/>
    <dgm:cxn modelId="{20CA273C-3C06-49E1-B37A-ED31E2B00905}" type="presOf" srcId="{35B03417-BD37-40F0-88D8-52C0C2725CE1}" destId="{EEF58DBD-F760-4964-ADFF-1C23E6F39CA7}" srcOrd="0" destOrd="0" presId="urn:microsoft.com/office/officeart/2005/8/layout/chevron1"/>
    <dgm:cxn modelId="{C3DEBE41-73B6-46A5-B728-0446EEBDA9E4}" srcId="{C6237EA8-CE29-4B9C-938C-F75509552DEF}" destId="{A14B106A-1438-4BD2-8115-D77F8C8E55AF}" srcOrd="1" destOrd="0" parTransId="{0E413108-206F-4836-8A99-65BD87AF4A33}" sibTransId="{E50707C7-BA6E-422F-97AB-CFE7F8408FD6}"/>
    <dgm:cxn modelId="{C2819D71-0E04-4826-B1E4-C775542F9852}" type="presOf" srcId="{A14B106A-1438-4BD2-8115-D77F8C8E55AF}" destId="{5E527CE5-7862-4843-B916-5C72F5EF1180}" srcOrd="0" destOrd="0" presId="urn:microsoft.com/office/officeart/2005/8/layout/chevron1"/>
    <dgm:cxn modelId="{2ED62086-3260-4FBF-8B17-DDABD04A8527}" type="presOf" srcId="{4D2C56D0-7D62-46D2-8D72-09E3B8A6DB4B}" destId="{BF519711-A7FB-4970-A30E-8CA944190490}" srcOrd="0" destOrd="0" presId="urn:microsoft.com/office/officeart/2005/8/layout/chevron1"/>
    <dgm:cxn modelId="{896E269B-9F14-4306-9F2E-FD918BCD3C02}" type="presOf" srcId="{C6237EA8-CE29-4B9C-938C-F75509552DEF}" destId="{8DD022D7-22E5-42F7-BCD4-E2983ABC983A}" srcOrd="0" destOrd="0" presId="urn:microsoft.com/office/officeart/2005/8/layout/chevron1"/>
    <dgm:cxn modelId="{421407AF-81F5-40D2-B8A9-4A689C56FFD6}" srcId="{C6237EA8-CE29-4B9C-938C-F75509552DEF}" destId="{35B03417-BD37-40F0-88D8-52C0C2725CE1}" srcOrd="3" destOrd="0" parTransId="{15665DB2-FFEB-45D2-93F3-FE1380AA857D}" sibTransId="{1640EFCC-446B-4BA0-890E-A8A7A903DAEF}"/>
    <dgm:cxn modelId="{8A797BAF-EDBF-47CA-9ED0-6D114AB350FF}" srcId="{C6237EA8-CE29-4B9C-938C-F75509552DEF}" destId="{4D2C56D0-7D62-46D2-8D72-09E3B8A6DB4B}" srcOrd="0" destOrd="0" parTransId="{62EC9F05-AB3F-44F0-BA9C-B353355C947B}" sibTransId="{5C9CC2D1-262C-430C-86BF-5F46546F2ADE}"/>
    <dgm:cxn modelId="{1DDC78EA-A9B6-4C75-9522-F8C65C777E50}" srcId="{C6237EA8-CE29-4B9C-938C-F75509552DEF}" destId="{6AF67828-6846-4B07-943A-69D102D966B2}" srcOrd="4" destOrd="0" parTransId="{AED94749-7D03-4099-A1D4-AD1C3824F289}" sibTransId="{B158AA50-C241-4FB0-AA3D-BD20D6673082}"/>
    <dgm:cxn modelId="{0A8126FA-4E7C-45B1-815E-24DB8A45F5FB}" type="presOf" srcId="{6AF67828-6846-4B07-943A-69D102D966B2}" destId="{E78014F6-09C4-4F2B-A7EE-6A2E65199149}" srcOrd="0" destOrd="0" presId="urn:microsoft.com/office/officeart/2005/8/layout/chevron1"/>
    <dgm:cxn modelId="{D12EBC7E-7228-46BB-AA13-E40D7B032022}" type="presParOf" srcId="{8DD022D7-22E5-42F7-BCD4-E2983ABC983A}" destId="{BF519711-A7FB-4970-A30E-8CA944190490}" srcOrd="0" destOrd="0" presId="urn:microsoft.com/office/officeart/2005/8/layout/chevron1"/>
    <dgm:cxn modelId="{F82609E1-F222-45A4-85C1-A4236FCE8532}" type="presParOf" srcId="{8DD022D7-22E5-42F7-BCD4-E2983ABC983A}" destId="{DD1023F1-607F-47EF-8DC4-018F16DD2595}" srcOrd="1" destOrd="0" presId="urn:microsoft.com/office/officeart/2005/8/layout/chevron1"/>
    <dgm:cxn modelId="{1519633A-F621-4AF4-840C-C34FB41E1BDB}" type="presParOf" srcId="{8DD022D7-22E5-42F7-BCD4-E2983ABC983A}" destId="{5E527CE5-7862-4843-B916-5C72F5EF1180}" srcOrd="2" destOrd="0" presId="urn:microsoft.com/office/officeart/2005/8/layout/chevron1"/>
    <dgm:cxn modelId="{643AF956-C57B-4ABE-8511-E62CC2B83366}" type="presParOf" srcId="{8DD022D7-22E5-42F7-BCD4-E2983ABC983A}" destId="{B055361E-3215-4B83-9987-0ABE36E4CA6D}" srcOrd="3" destOrd="0" presId="urn:microsoft.com/office/officeart/2005/8/layout/chevron1"/>
    <dgm:cxn modelId="{97F145F6-FFA9-48A6-AF50-CB96BD441E91}" type="presParOf" srcId="{8DD022D7-22E5-42F7-BCD4-E2983ABC983A}" destId="{56CA4961-A6E2-4A77-9CF9-FFBC89517DE5}" srcOrd="4" destOrd="0" presId="urn:microsoft.com/office/officeart/2005/8/layout/chevron1"/>
    <dgm:cxn modelId="{785ABE87-1A51-486D-AD49-2F57CB7B7584}" type="presParOf" srcId="{8DD022D7-22E5-42F7-BCD4-E2983ABC983A}" destId="{4592C904-AF70-4347-954E-28065ED3EBDC}" srcOrd="5" destOrd="0" presId="urn:microsoft.com/office/officeart/2005/8/layout/chevron1"/>
    <dgm:cxn modelId="{4AAB3F61-82DB-41E1-A0FD-842360E42E6A}" type="presParOf" srcId="{8DD022D7-22E5-42F7-BCD4-E2983ABC983A}" destId="{EEF58DBD-F760-4964-ADFF-1C23E6F39CA7}" srcOrd="6" destOrd="0" presId="urn:microsoft.com/office/officeart/2005/8/layout/chevron1"/>
    <dgm:cxn modelId="{56AEF037-7DC0-4B0C-8176-D8E5D6650366}" type="presParOf" srcId="{8DD022D7-22E5-42F7-BCD4-E2983ABC983A}" destId="{E454969B-0D2D-4C62-9C3C-C09FD0392B55}" srcOrd="7" destOrd="0" presId="urn:microsoft.com/office/officeart/2005/8/layout/chevron1"/>
    <dgm:cxn modelId="{4A857D5D-3FC7-47D7-A827-939786473B1E}" type="presParOf" srcId="{8DD022D7-22E5-42F7-BCD4-E2983ABC983A}" destId="{E78014F6-09C4-4F2B-A7EE-6A2E6519914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D66A5D-248A-4D26-8AEC-7403AA962A43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412151-7F75-4AB1-AD36-D8123D2C147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Insights to key water issues</a:t>
          </a:r>
        </a:p>
      </dgm:t>
    </dgm:pt>
    <dgm:pt modelId="{BFB89D03-0C02-4FA6-AFB5-1405E5EECAF9}" type="parTrans" cxnId="{7CFD5E19-5A96-467C-A4F0-21D6CBF0DEB7}">
      <dgm:prSet/>
      <dgm:spPr/>
      <dgm:t>
        <a:bodyPr/>
        <a:lstStyle/>
        <a:p>
          <a:endParaRPr lang="en-US"/>
        </a:p>
      </dgm:t>
    </dgm:pt>
    <dgm:pt modelId="{5CD13971-F555-436D-B68C-2E1E41F2F074}" type="sibTrans" cxnId="{7CFD5E19-5A96-467C-A4F0-21D6CBF0DEB7}">
      <dgm:prSet/>
      <dgm:spPr/>
      <dgm:t>
        <a:bodyPr/>
        <a:lstStyle/>
        <a:p>
          <a:endParaRPr lang="en-US"/>
        </a:p>
      </dgm:t>
    </dgm:pt>
    <dgm:pt modelId="{B2377311-3F9F-4E08-997E-E97DA2B79D4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Identify and track water trends</a:t>
          </a:r>
        </a:p>
      </dgm:t>
    </dgm:pt>
    <dgm:pt modelId="{EC20EE1D-1A98-4269-847F-91A2EA19A616}" type="parTrans" cxnId="{1E022C68-0CAC-4635-913B-F6694A1E6A2A}">
      <dgm:prSet/>
      <dgm:spPr/>
      <dgm:t>
        <a:bodyPr/>
        <a:lstStyle/>
        <a:p>
          <a:endParaRPr lang="en-US"/>
        </a:p>
      </dgm:t>
    </dgm:pt>
    <dgm:pt modelId="{B79C178B-48A4-4AB5-8CFF-30685FFAFE31}" type="sibTrans" cxnId="{1E022C68-0CAC-4635-913B-F6694A1E6A2A}">
      <dgm:prSet/>
      <dgm:spPr/>
      <dgm:t>
        <a:bodyPr/>
        <a:lstStyle/>
        <a:p>
          <a:endParaRPr lang="en-US"/>
        </a:p>
      </dgm:t>
    </dgm:pt>
    <dgm:pt modelId="{2572BC6D-E190-4126-B2E7-A5B95C999A9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Raise awareness of emerging issues </a:t>
          </a:r>
        </a:p>
      </dgm:t>
    </dgm:pt>
    <dgm:pt modelId="{59D65B09-FD68-4AD9-9704-F989F307D647}" type="parTrans" cxnId="{F5A31905-B170-4759-A01B-0280F4D76B29}">
      <dgm:prSet/>
      <dgm:spPr/>
      <dgm:t>
        <a:bodyPr/>
        <a:lstStyle/>
        <a:p>
          <a:endParaRPr lang="en-US"/>
        </a:p>
      </dgm:t>
    </dgm:pt>
    <dgm:pt modelId="{D8E1CA80-84C4-4930-8E21-B4196F5489E3}" type="sibTrans" cxnId="{F5A31905-B170-4759-A01B-0280F4D76B29}">
      <dgm:prSet/>
      <dgm:spPr/>
      <dgm:t>
        <a:bodyPr/>
        <a:lstStyle/>
        <a:p>
          <a:endParaRPr lang="en-US"/>
        </a:p>
      </dgm:t>
    </dgm:pt>
    <dgm:pt modelId="{873236D0-41B7-4CEC-9583-DB5C1F548AE4}" type="pres">
      <dgm:prSet presAssocID="{A8D66A5D-248A-4D26-8AEC-7403AA962A43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1059799-971A-4D0F-9CD4-CC6B4B80E308}" type="pres">
      <dgm:prSet presAssocID="{2572BC6D-E190-4126-B2E7-A5B95C999A9A}" presName="Accent3" presStyleCnt="0"/>
      <dgm:spPr/>
    </dgm:pt>
    <dgm:pt modelId="{38A06469-E51E-4F5D-B05A-ADB9BD966FAC}" type="pres">
      <dgm:prSet presAssocID="{2572BC6D-E190-4126-B2E7-A5B95C999A9A}" presName="Accent" presStyleLbl="node1" presStyleIdx="0" presStyleCnt="3" custScaleX="17701" custScaleY="61296"/>
      <dgm:spPr/>
    </dgm:pt>
    <dgm:pt modelId="{408AEB2B-CA87-4D28-B171-51F473B49551}" type="pres">
      <dgm:prSet presAssocID="{2572BC6D-E190-4126-B2E7-A5B95C999A9A}" presName="ParentBackground3" presStyleCnt="0"/>
      <dgm:spPr/>
    </dgm:pt>
    <dgm:pt modelId="{FBEA8862-AC02-4DEA-B951-E3158E68168E}" type="pres">
      <dgm:prSet presAssocID="{2572BC6D-E190-4126-B2E7-A5B95C999A9A}" presName="ParentBackground" presStyleLbl="fgAcc1" presStyleIdx="0" presStyleCnt="3" custScaleX="149250" custScaleY="153832" custLinFactNeighborX="29799" custLinFactNeighborY="11725"/>
      <dgm:spPr/>
    </dgm:pt>
    <dgm:pt modelId="{82966979-FCEB-4E38-B5FC-5F284CBE445A}" type="pres">
      <dgm:prSet presAssocID="{2572BC6D-E190-4126-B2E7-A5B95C999A9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A341E1C-79C0-4943-AAE1-6DF540BCE70C}" type="pres">
      <dgm:prSet presAssocID="{B2377311-3F9F-4E08-997E-E97DA2B79D4F}" presName="Accent2" presStyleCnt="0"/>
      <dgm:spPr/>
    </dgm:pt>
    <dgm:pt modelId="{63AF5807-B18C-48FF-BEA2-2171D84FEAD3}" type="pres">
      <dgm:prSet presAssocID="{B2377311-3F9F-4E08-997E-E97DA2B79D4F}" presName="Accent" presStyleLbl="node1" presStyleIdx="1" presStyleCnt="3" custFlipVert="1" custScaleX="18090" custScaleY="2851"/>
      <dgm:spPr/>
    </dgm:pt>
    <dgm:pt modelId="{66527B00-97B0-4B13-BC03-3B2B686329A2}" type="pres">
      <dgm:prSet presAssocID="{B2377311-3F9F-4E08-997E-E97DA2B79D4F}" presName="ParentBackground2" presStyleCnt="0"/>
      <dgm:spPr/>
    </dgm:pt>
    <dgm:pt modelId="{BFA316C8-4218-4524-A145-0D3E0D40613B}" type="pres">
      <dgm:prSet presAssocID="{B2377311-3F9F-4E08-997E-E97DA2B79D4F}" presName="ParentBackground" presStyleLbl="fgAcc1" presStyleIdx="1" presStyleCnt="3" custScaleX="149250" custScaleY="153832" custLinFactNeighborX="-2507" custLinFactNeighborY="11725"/>
      <dgm:spPr/>
    </dgm:pt>
    <dgm:pt modelId="{42A136D4-6657-4AAF-902C-778480C802B6}" type="pres">
      <dgm:prSet presAssocID="{B2377311-3F9F-4E08-997E-E97DA2B79D4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448D66C-B16C-4C3C-8260-D7DF1C74E5F5}" type="pres">
      <dgm:prSet presAssocID="{6C412151-7F75-4AB1-AD36-D8123D2C147E}" presName="Accent1" presStyleCnt="0"/>
      <dgm:spPr/>
    </dgm:pt>
    <dgm:pt modelId="{83120E02-7912-4E5A-A5E6-BEE3AAF920E4}" type="pres">
      <dgm:prSet presAssocID="{6C412151-7F75-4AB1-AD36-D8123D2C147E}" presName="Accent" presStyleLbl="node1" presStyleIdx="2" presStyleCnt="3" custFlipVert="1" custScaleX="22559" custScaleY="5269"/>
      <dgm:spPr/>
    </dgm:pt>
    <dgm:pt modelId="{161A09D1-DF4C-4863-8496-0B01F899907D}" type="pres">
      <dgm:prSet presAssocID="{6C412151-7F75-4AB1-AD36-D8123D2C147E}" presName="ParentBackground1" presStyleCnt="0"/>
      <dgm:spPr/>
    </dgm:pt>
    <dgm:pt modelId="{381BB2B9-2F74-43E4-A4FC-98C9B5CA70E3}" type="pres">
      <dgm:prSet presAssocID="{6C412151-7F75-4AB1-AD36-D8123D2C147E}" presName="ParentBackground" presStyleLbl="fgAcc1" presStyleIdx="2" presStyleCnt="3" custScaleX="147359" custScaleY="153832" custLinFactNeighborX="-41052" custLinFactNeighborY="16804"/>
      <dgm:spPr/>
    </dgm:pt>
    <dgm:pt modelId="{5DE033F9-FEB0-4EB8-8027-744545003D46}" type="pres">
      <dgm:prSet presAssocID="{6C412151-7F75-4AB1-AD36-D8123D2C147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5A31905-B170-4759-A01B-0280F4D76B29}" srcId="{A8D66A5D-248A-4D26-8AEC-7403AA962A43}" destId="{2572BC6D-E190-4126-B2E7-A5B95C999A9A}" srcOrd="2" destOrd="0" parTransId="{59D65B09-FD68-4AD9-9704-F989F307D647}" sibTransId="{D8E1CA80-84C4-4930-8E21-B4196F5489E3}"/>
    <dgm:cxn modelId="{7CFD5E19-5A96-467C-A4F0-21D6CBF0DEB7}" srcId="{A8D66A5D-248A-4D26-8AEC-7403AA962A43}" destId="{6C412151-7F75-4AB1-AD36-D8123D2C147E}" srcOrd="0" destOrd="0" parTransId="{BFB89D03-0C02-4FA6-AFB5-1405E5EECAF9}" sibTransId="{5CD13971-F555-436D-B68C-2E1E41F2F074}"/>
    <dgm:cxn modelId="{14340833-2920-4782-B7D3-624964AC09A4}" type="presOf" srcId="{2572BC6D-E190-4126-B2E7-A5B95C999A9A}" destId="{FBEA8862-AC02-4DEA-B951-E3158E68168E}" srcOrd="0" destOrd="0" presId="urn:microsoft.com/office/officeart/2011/layout/CircleProcess"/>
    <dgm:cxn modelId="{1E022C68-0CAC-4635-913B-F6694A1E6A2A}" srcId="{A8D66A5D-248A-4D26-8AEC-7403AA962A43}" destId="{B2377311-3F9F-4E08-997E-E97DA2B79D4F}" srcOrd="1" destOrd="0" parTransId="{EC20EE1D-1A98-4269-847F-91A2EA19A616}" sibTransId="{B79C178B-48A4-4AB5-8CFF-30685FFAFE31}"/>
    <dgm:cxn modelId="{87A88A4C-B723-4CC5-AA0B-8B5FF3254EED}" type="presOf" srcId="{2572BC6D-E190-4126-B2E7-A5B95C999A9A}" destId="{82966979-FCEB-4E38-B5FC-5F284CBE445A}" srcOrd="1" destOrd="0" presId="urn:microsoft.com/office/officeart/2011/layout/CircleProcess"/>
    <dgm:cxn modelId="{EBB44D6F-F52A-48A6-AE52-AAC3655A8B08}" type="presOf" srcId="{A8D66A5D-248A-4D26-8AEC-7403AA962A43}" destId="{873236D0-41B7-4CEC-9583-DB5C1F548AE4}" srcOrd="0" destOrd="0" presId="urn:microsoft.com/office/officeart/2011/layout/CircleProcess"/>
    <dgm:cxn modelId="{8E5A048D-4BCA-44FB-BC22-B275B6CEEFE7}" type="presOf" srcId="{6C412151-7F75-4AB1-AD36-D8123D2C147E}" destId="{381BB2B9-2F74-43E4-A4FC-98C9B5CA70E3}" srcOrd="0" destOrd="0" presId="urn:microsoft.com/office/officeart/2011/layout/CircleProcess"/>
    <dgm:cxn modelId="{0C33ACA6-48C7-4AC6-8A73-3D2ABD095F46}" type="presOf" srcId="{6C412151-7F75-4AB1-AD36-D8123D2C147E}" destId="{5DE033F9-FEB0-4EB8-8027-744545003D46}" srcOrd="1" destOrd="0" presId="urn:microsoft.com/office/officeart/2011/layout/CircleProcess"/>
    <dgm:cxn modelId="{40DE9CF8-CB37-4832-9FAE-4290C5752592}" type="presOf" srcId="{B2377311-3F9F-4E08-997E-E97DA2B79D4F}" destId="{42A136D4-6657-4AAF-902C-778480C802B6}" srcOrd="1" destOrd="0" presId="urn:microsoft.com/office/officeart/2011/layout/CircleProcess"/>
    <dgm:cxn modelId="{3ED627FE-5A67-474D-BD4E-6EAD651735DE}" type="presOf" srcId="{B2377311-3F9F-4E08-997E-E97DA2B79D4F}" destId="{BFA316C8-4218-4524-A145-0D3E0D40613B}" srcOrd="0" destOrd="0" presId="urn:microsoft.com/office/officeart/2011/layout/CircleProcess"/>
    <dgm:cxn modelId="{DEEB28DC-A302-4828-851E-FE66D41AF286}" type="presParOf" srcId="{873236D0-41B7-4CEC-9583-DB5C1F548AE4}" destId="{B1059799-971A-4D0F-9CD4-CC6B4B80E308}" srcOrd="0" destOrd="0" presId="urn:microsoft.com/office/officeart/2011/layout/CircleProcess"/>
    <dgm:cxn modelId="{03AA4E28-1806-4E63-B1C2-AEE24E009C18}" type="presParOf" srcId="{B1059799-971A-4D0F-9CD4-CC6B4B80E308}" destId="{38A06469-E51E-4F5D-B05A-ADB9BD966FAC}" srcOrd="0" destOrd="0" presId="urn:microsoft.com/office/officeart/2011/layout/CircleProcess"/>
    <dgm:cxn modelId="{949B906C-36B7-4B3C-AB19-385147900923}" type="presParOf" srcId="{873236D0-41B7-4CEC-9583-DB5C1F548AE4}" destId="{408AEB2B-CA87-4D28-B171-51F473B49551}" srcOrd="1" destOrd="0" presId="urn:microsoft.com/office/officeart/2011/layout/CircleProcess"/>
    <dgm:cxn modelId="{FBCFB09D-A9CB-4091-8E71-C78AF71A1069}" type="presParOf" srcId="{408AEB2B-CA87-4D28-B171-51F473B49551}" destId="{FBEA8862-AC02-4DEA-B951-E3158E68168E}" srcOrd="0" destOrd="0" presId="urn:microsoft.com/office/officeart/2011/layout/CircleProcess"/>
    <dgm:cxn modelId="{E9AB936D-404E-4C7C-8426-11E0D758308F}" type="presParOf" srcId="{873236D0-41B7-4CEC-9583-DB5C1F548AE4}" destId="{82966979-FCEB-4E38-B5FC-5F284CBE445A}" srcOrd="2" destOrd="0" presId="urn:microsoft.com/office/officeart/2011/layout/CircleProcess"/>
    <dgm:cxn modelId="{E216D906-9BCC-402B-A7DA-B8297B9C71E2}" type="presParOf" srcId="{873236D0-41B7-4CEC-9583-DB5C1F548AE4}" destId="{AA341E1C-79C0-4943-AAE1-6DF540BCE70C}" srcOrd="3" destOrd="0" presId="urn:microsoft.com/office/officeart/2011/layout/CircleProcess"/>
    <dgm:cxn modelId="{51AD3F0A-8A4C-4C4F-9CC1-677CAF665082}" type="presParOf" srcId="{AA341E1C-79C0-4943-AAE1-6DF540BCE70C}" destId="{63AF5807-B18C-48FF-BEA2-2171D84FEAD3}" srcOrd="0" destOrd="0" presId="urn:microsoft.com/office/officeart/2011/layout/CircleProcess"/>
    <dgm:cxn modelId="{2F548FC3-ECB3-4A52-BF63-20A558145B69}" type="presParOf" srcId="{873236D0-41B7-4CEC-9583-DB5C1F548AE4}" destId="{66527B00-97B0-4B13-BC03-3B2B686329A2}" srcOrd="4" destOrd="0" presId="urn:microsoft.com/office/officeart/2011/layout/CircleProcess"/>
    <dgm:cxn modelId="{4FCB53FB-2132-4B10-8B24-B33EC2E3F278}" type="presParOf" srcId="{66527B00-97B0-4B13-BC03-3B2B686329A2}" destId="{BFA316C8-4218-4524-A145-0D3E0D40613B}" srcOrd="0" destOrd="0" presId="urn:microsoft.com/office/officeart/2011/layout/CircleProcess"/>
    <dgm:cxn modelId="{DF55570C-9D71-40FF-89DD-E8456A663EF0}" type="presParOf" srcId="{873236D0-41B7-4CEC-9583-DB5C1F548AE4}" destId="{42A136D4-6657-4AAF-902C-778480C802B6}" srcOrd="5" destOrd="0" presId="urn:microsoft.com/office/officeart/2011/layout/CircleProcess"/>
    <dgm:cxn modelId="{5051A737-8953-44E4-B39E-C3490DFE5B94}" type="presParOf" srcId="{873236D0-41B7-4CEC-9583-DB5C1F548AE4}" destId="{D448D66C-B16C-4C3C-8260-D7DF1C74E5F5}" srcOrd="6" destOrd="0" presId="urn:microsoft.com/office/officeart/2011/layout/CircleProcess"/>
    <dgm:cxn modelId="{FB60D659-ECE4-4CFF-BF6F-3920A3FEC1AD}" type="presParOf" srcId="{D448D66C-B16C-4C3C-8260-D7DF1C74E5F5}" destId="{83120E02-7912-4E5A-A5E6-BEE3AAF920E4}" srcOrd="0" destOrd="0" presId="urn:microsoft.com/office/officeart/2011/layout/CircleProcess"/>
    <dgm:cxn modelId="{20BD4E9B-249E-40B1-A03A-9AF3942412B1}" type="presParOf" srcId="{873236D0-41B7-4CEC-9583-DB5C1F548AE4}" destId="{161A09D1-DF4C-4863-8496-0B01F899907D}" srcOrd="7" destOrd="0" presId="urn:microsoft.com/office/officeart/2011/layout/CircleProcess"/>
    <dgm:cxn modelId="{76B36590-DF3D-4CE7-BAB8-967EE9DC0F9F}" type="presParOf" srcId="{161A09D1-DF4C-4863-8496-0B01F899907D}" destId="{381BB2B9-2F74-43E4-A4FC-98C9B5CA70E3}" srcOrd="0" destOrd="0" presId="urn:microsoft.com/office/officeart/2011/layout/CircleProcess"/>
    <dgm:cxn modelId="{3982E5A0-2CB8-412F-9F0E-CAF0509F9432}" type="presParOf" srcId="{873236D0-41B7-4CEC-9583-DB5C1F548AE4}" destId="{5DE033F9-FEB0-4EB8-8027-744545003D46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2BEDA8-96D7-48E6-B917-DF600688571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F46BB6F-0AC9-4F9A-A856-637874CEB94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2800" dirty="0"/>
            <a:t>Sustainability: Maximize reuse and conservation</a:t>
          </a:r>
        </a:p>
      </dgm:t>
    </dgm:pt>
    <dgm:pt modelId="{65980934-9900-4B41-9B3A-32EA9C5F2C1B}" type="parTrans" cxnId="{943332C5-D1A2-4551-912C-B40A43E336F0}">
      <dgm:prSet/>
      <dgm:spPr/>
      <dgm:t>
        <a:bodyPr/>
        <a:lstStyle/>
        <a:p>
          <a:endParaRPr lang="en-US"/>
        </a:p>
      </dgm:t>
    </dgm:pt>
    <dgm:pt modelId="{B53CDAED-AE76-4865-95FD-409166AE7BF6}" type="sibTrans" cxnId="{943332C5-D1A2-4551-912C-B40A43E336F0}">
      <dgm:prSet/>
      <dgm:spPr/>
      <dgm:t>
        <a:bodyPr/>
        <a:lstStyle/>
        <a:p>
          <a:endParaRPr lang="en-US"/>
        </a:p>
      </dgm:t>
    </dgm:pt>
    <dgm:pt modelId="{E55A7785-2D80-4574-87AA-8BBED5470C84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2800" dirty="0"/>
            <a:t>Tech: Incorporate in-home treatment technology</a:t>
          </a:r>
        </a:p>
      </dgm:t>
    </dgm:pt>
    <dgm:pt modelId="{5C97117E-2D27-4A1B-8A3C-070B94947309}" type="parTrans" cxnId="{39DD45CB-A0C9-4F34-A038-64518128FDC9}">
      <dgm:prSet/>
      <dgm:spPr/>
      <dgm:t>
        <a:bodyPr/>
        <a:lstStyle/>
        <a:p>
          <a:endParaRPr lang="en-US"/>
        </a:p>
      </dgm:t>
    </dgm:pt>
    <dgm:pt modelId="{2E8FA7B9-C6CB-4EDF-A5FE-A6897E1B1315}" type="sibTrans" cxnId="{39DD45CB-A0C9-4F34-A038-64518128FDC9}">
      <dgm:prSet/>
      <dgm:spPr/>
      <dgm:t>
        <a:bodyPr/>
        <a:lstStyle/>
        <a:p>
          <a:endParaRPr lang="en-US"/>
        </a:p>
      </dgm:t>
    </dgm:pt>
    <dgm:pt modelId="{A1406F99-2791-4645-83DC-8EB8F6D16BCB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2800" dirty="0"/>
            <a:t>Governance: Regionalize utilities</a:t>
          </a:r>
        </a:p>
      </dgm:t>
    </dgm:pt>
    <dgm:pt modelId="{C9027C8A-86D4-4CD0-B147-2137338422A6}" type="parTrans" cxnId="{FBE72C67-FDFC-4896-B134-19CE26487B91}">
      <dgm:prSet/>
      <dgm:spPr/>
      <dgm:t>
        <a:bodyPr/>
        <a:lstStyle/>
        <a:p>
          <a:endParaRPr lang="en-US"/>
        </a:p>
      </dgm:t>
    </dgm:pt>
    <dgm:pt modelId="{0CB2B51E-F455-407C-BC13-21165EC8D3C9}" type="sibTrans" cxnId="{FBE72C67-FDFC-4896-B134-19CE26487B91}">
      <dgm:prSet/>
      <dgm:spPr/>
      <dgm:t>
        <a:bodyPr/>
        <a:lstStyle/>
        <a:p>
          <a:endParaRPr lang="en-US"/>
        </a:p>
      </dgm:t>
    </dgm:pt>
    <dgm:pt modelId="{8EE4A3F6-6CB0-4E78-B136-EBAEA52FC4C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2800" dirty="0"/>
            <a:t>Social/Demo: Meet affordability challenges</a:t>
          </a:r>
        </a:p>
      </dgm:t>
    </dgm:pt>
    <dgm:pt modelId="{F45D278D-8D8C-440A-A5DD-DD4120FF9CC7}" type="parTrans" cxnId="{8CB40497-F9BB-4A6D-9E1D-219BA6AFEFAC}">
      <dgm:prSet/>
      <dgm:spPr/>
      <dgm:t>
        <a:bodyPr/>
        <a:lstStyle/>
        <a:p>
          <a:endParaRPr lang="en-US"/>
        </a:p>
      </dgm:t>
    </dgm:pt>
    <dgm:pt modelId="{6E6308EF-B893-4D23-A523-858B90A1C1E0}" type="sibTrans" cxnId="{8CB40497-F9BB-4A6D-9E1D-219BA6AFEFAC}">
      <dgm:prSet/>
      <dgm:spPr/>
      <dgm:t>
        <a:bodyPr/>
        <a:lstStyle/>
        <a:p>
          <a:endParaRPr lang="en-US"/>
        </a:p>
      </dgm:t>
    </dgm:pt>
    <dgm:pt modelId="{669A02A0-0183-4514-AE44-634B7D35C86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en-US" sz="2800" dirty="0"/>
            <a:t>Econ: Advance a circular water economy</a:t>
          </a:r>
        </a:p>
      </dgm:t>
    </dgm:pt>
    <dgm:pt modelId="{9892E0EB-A937-46C7-B6A7-C5C9442D105D}" type="parTrans" cxnId="{093B26F8-B466-40F8-AC31-A02386D0DD7C}">
      <dgm:prSet/>
      <dgm:spPr/>
      <dgm:t>
        <a:bodyPr/>
        <a:lstStyle/>
        <a:p>
          <a:endParaRPr lang="en-US"/>
        </a:p>
      </dgm:t>
    </dgm:pt>
    <dgm:pt modelId="{D65602B1-46D8-4407-92A3-FAF94E23F1DD}" type="sibTrans" cxnId="{093B26F8-B466-40F8-AC31-A02386D0DD7C}">
      <dgm:prSet/>
      <dgm:spPr/>
      <dgm:t>
        <a:bodyPr/>
        <a:lstStyle/>
        <a:p>
          <a:endParaRPr lang="en-US"/>
        </a:p>
      </dgm:t>
    </dgm:pt>
    <dgm:pt modelId="{34717587-6961-45FD-AC53-B75279E73250}" type="pres">
      <dgm:prSet presAssocID="{342BEDA8-96D7-48E6-B917-DF6006885713}" presName="linearFlow" presStyleCnt="0">
        <dgm:presLayoutVars>
          <dgm:dir/>
          <dgm:resizeHandles val="exact"/>
        </dgm:presLayoutVars>
      </dgm:prSet>
      <dgm:spPr/>
    </dgm:pt>
    <dgm:pt modelId="{028719B4-3E1F-47EC-B5B4-F6551CA33CF4}" type="pres">
      <dgm:prSet presAssocID="{FF46BB6F-0AC9-4F9A-A856-637874CEB940}" presName="composite" presStyleCnt="0"/>
      <dgm:spPr/>
    </dgm:pt>
    <dgm:pt modelId="{0257B727-3FF5-46BF-B2F1-381C47DBB7FA}" type="pres">
      <dgm:prSet presAssocID="{FF46BB6F-0AC9-4F9A-A856-637874CEB940}" presName="imgShp" presStyleLbl="fgImgPlace1" presStyleIdx="0" presStyleCnt="5" custLinFactNeighborX="-88225" custLinFactNeighborY="-2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stainability with solid fill"/>
        </a:ext>
      </dgm:extLst>
    </dgm:pt>
    <dgm:pt modelId="{20BF4996-9E85-42D0-81CA-B194A3E23655}" type="pres">
      <dgm:prSet presAssocID="{FF46BB6F-0AC9-4F9A-A856-637874CEB940}" presName="txShp" presStyleLbl="node1" presStyleIdx="0" presStyleCnt="5" custScaleX="111154">
        <dgm:presLayoutVars>
          <dgm:bulletEnabled val="1"/>
        </dgm:presLayoutVars>
      </dgm:prSet>
      <dgm:spPr/>
    </dgm:pt>
    <dgm:pt modelId="{BCB4BDAF-780E-4E71-8C51-F39A3FF43DB9}" type="pres">
      <dgm:prSet presAssocID="{B53CDAED-AE76-4865-95FD-409166AE7BF6}" presName="spacing" presStyleCnt="0"/>
      <dgm:spPr/>
    </dgm:pt>
    <dgm:pt modelId="{6643F821-D1B0-44D7-9F09-42E7CE417F78}" type="pres">
      <dgm:prSet presAssocID="{E55A7785-2D80-4574-87AA-8BBED5470C84}" presName="composite" presStyleCnt="0"/>
      <dgm:spPr/>
    </dgm:pt>
    <dgm:pt modelId="{4795C97A-BD7F-47F7-B142-8B575A66ED3B}" type="pres">
      <dgm:prSet presAssocID="{E55A7785-2D80-4574-87AA-8BBED5470C84}" presName="imgShp" presStyleLbl="fgImgPlace1" presStyleIdx="1" presStyleCnt="5" custLinFactNeighborX="-88225" custLinFactNeighborY="-375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lfie with solid fill"/>
        </a:ext>
      </dgm:extLst>
    </dgm:pt>
    <dgm:pt modelId="{03D5786E-630D-4103-AA7F-E2AEC8347FC7}" type="pres">
      <dgm:prSet presAssocID="{E55A7785-2D80-4574-87AA-8BBED5470C84}" presName="txShp" presStyleLbl="node1" presStyleIdx="1" presStyleCnt="5" custScaleX="111154">
        <dgm:presLayoutVars>
          <dgm:bulletEnabled val="1"/>
        </dgm:presLayoutVars>
      </dgm:prSet>
      <dgm:spPr/>
    </dgm:pt>
    <dgm:pt modelId="{0EC86001-D363-4A85-96D8-452FC8694A21}" type="pres">
      <dgm:prSet presAssocID="{2E8FA7B9-C6CB-4EDF-A5FE-A6897E1B1315}" presName="spacing" presStyleCnt="0"/>
      <dgm:spPr/>
    </dgm:pt>
    <dgm:pt modelId="{031C1047-EE37-4844-9802-DB4296653349}" type="pres">
      <dgm:prSet presAssocID="{669A02A0-0183-4514-AE44-634B7D35C866}" presName="composite" presStyleCnt="0"/>
      <dgm:spPr/>
    </dgm:pt>
    <dgm:pt modelId="{F15350C2-4B88-49F9-9671-6C9D4135D129}" type="pres">
      <dgm:prSet presAssocID="{669A02A0-0183-4514-AE44-634B7D35C866}" presName="imgShp" presStyleLbl="fgImgPlace1" presStyleIdx="2" presStyleCnt="5" custLinFactNeighborX="-88225" custLinFactNeighborY="-375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 with solid fill"/>
        </a:ext>
      </dgm:extLst>
    </dgm:pt>
    <dgm:pt modelId="{57290372-B514-42E0-85BF-09A526FBC441}" type="pres">
      <dgm:prSet presAssocID="{669A02A0-0183-4514-AE44-634B7D35C866}" presName="txShp" presStyleLbl="node1" presStyleIdx="2" presStyleCnt="5" custScaleX="111154">
        <dgm:presLayoutVars>
          <dgm:bulletEnabled val="1"/>
        </dgm:presLayoutVars>
      </dgm:prSet>
      <dgm:spPr/>
    </dgm:pt>
    <dgm:pt modelId="{12E316CA-756B-480C-83C9-B5C5A534A5FD}" type="pres">
      <dgm:prSet presAssocID="{D65602B1-46D8-4407-92A3-FAF94E23F1DD}" presName="spacing" presStyleCnt="0"/>
      <dgm:spPr/>
    </dgm:pt>
    <dgm:pt modelId="{02D8F9C5-6788-4151-8116-B8D10C16C70E}" type="pres">
      <dgm:prSet presAssocID="{A1406F99-2791-4645-83DC-8EB8F6D16BCB}" presName="composite" presStyleCnt="0"/>
      <dgm:spPr/>
    </dgm:pt>
    <dgm:pt modelId="{9D4A2367-5CB2-4C6C-B3E8-4FADE19790E0}" type="pres">
      <dgm:prSet presAssocID="{A1406F99-2791-4645-83DC-8EB8F6D16BCB}" presName="imgShp" presStyleLbl="fgImgPlace1" presStyleIdx="3" presStyleCnt="5" custLinFactNeighborX="-88225" custLinFactNeighborY="-375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with solid fill"/>
        </a:ext>
      </dgm:extLst>
    </dgm:pt>
    <dgm:pt modelId="{A0F4393D-923E-40E2-B878-D00FD61F9C70}" type="pres">
      <dgm:prSet presAssocID="{A1406F99-2791-4645-83DC-8EB8F6D16BCB}" presName="txShp" presStyleLbl="node1" presStyleIdx="3" presStyleCnt="5" custScaleX="111154">
        <dgm:presLayoutVars>
          <dgm:bulletEnabled val="1"/>
        </dgm:presLayoutVars>
      </dgm:prSet>
      <dgm:spPr/>
    </dgm:pt>
    <dgm:pt modelId="{683883BE-326C-4AA7-9506-2A7A130E8458}" type="pres">
      <dgm:prSet presAssocID="{0CB2B51E-F455-407C-BC13-21165EC8D3C9}" presName="spacing" presStyleCnt="0"/>
      <dgm:spPr/>
    </dgm:pt>
    <dgm:pt modelId="{DB870077-99B7-46AD-BB89-119BB78409FE}" type="pres">
      <dgm:prSet presAssocID="{8EE4A3F6-6CB0-4E78-B136-EBAEA52FC4CD}" presName="composite" presStyleCnt="0"/>
      <dgm:spPr/>
    </dgm:pt>
    <dgm:pt modelId="{FE1B9F58-B034-43FB-86AB-6CC6043F8BFB}" type="pres">
      <dgm:prSet presAssocID="{8EE4A3F6-6CB0-4E78-B136-EBAEA52FC4CD}" presName="imgShp" presStyleLbl="fgImgPlace1" presStyleIdx="4" presStyleCnt="5" custLinFactNeighborX="-88225" custLinFactNeighborY="-375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 outline"/>
        </a:ext>
      </dgm:extLst>
    </dgm:pt>
    <dgm:pt modelId="{86FD7EF1-85B8-4443-9DB9-FEB040A9DDF0}" type="pres">
      <dgm:prSet presAssocID="{8EE4A3F6-6CB0-4E78-B136-EBAEA52FC4CD}" presName="txShp" presStyleLbl="node1" presStyleIdx="4" presStyleCnt="5" custScaleX="111154">
        <dgm:presLayoutVars>
          <dgm:bulletEnabled val="1"/>
        </dgm:presLayoutVars>
      </dgm:prSet>
      <dgm:spPr/>
    </dgm:pt>
  </dgm:ptLst>
  <dgm:cxnLst>
    <dgm:cxn modelId="{306D5723-132C-49AD-9F3A-DDC660F63190}" type="presOf" srcId="{669A02A0-0183-4514-AE44-634B7D35C866}" destId="{57290372-B514-42E0-85BF-09A526FBC441}" srcOrd="0" destOrd="0" presId="urn:microsoft.com/office/officeart/2005/8/layout/vList3"/>
    <dgm:cxn modelId="{FBE72C67-FDFC-4896-B134-19CE26487B91}" srcId="{342BEDA8-96D7-48E6-B917-DF6006885713}" destId="{A1406F99-2791-4645-83DC-8EB8F6D16BCB}" srcOrd="3" destOrd="0" parTransId="{C9027C8A-86D4-4CD0-B147-2137338422A6}" sibTransId="{0CB2B51E-F455-407C-BC13-21165EC8D3C9}"/>
    <dgm:cxn modelId="{8CB40497-F9BB-4A6D-9E1D-219BA6AFEFAC}" srcId="{342BEDA8-96D7-48E6-B917-DF6006885713}" destId="{8EE4A3F6-6CB0-4E78-B136-EBAEA52FC4CD}" srcOrd="4" destOrd="0" parTransId="{F45D278D-8D8C-440A-A5DD-DD4120FF9CC7}" sibTransId="{6E6308EF-B893-4D23-A523-858B90A1C1E0}"/>
    <dgm:cxn modelId="{B9257EA8-14DD-4CBE-8A0E-FF508463E369}" type="presOf" srcId="{FF46BB6F-0AC9-4F9A-A856-637874CEB940}" destId="{20BF4996-9E85-42D0-81CA-B194A3E23655}" srcOrd="0" destOrd="0" presId="urn:microsoft.com/office/officeart/2005/8/layout/vList3"/>
    <dgm:cxn modelId="{943332C5-D1A2-4551-912C-B40A43E336F0}" srcId="{342BEDA8-96D7-48E6-B917-DF6006885713}" destId="{FF46BB6F-0AC9-4F9A-A856-637874CEB940}" srcOrd="0" destOrd="0" parTransId="{65980934-9900-4B41-9B3A-32EA9C5F2C1B}" sibTransId="{B53CDAED-AE76-4865-95FD-409166AE7BF6}"/>
    <dgm:cxn modelId="{39DD45CB-A0C9-4F34-A038-64518128FDC9}" srcId="{342BEDA8-96D7-48E6-B917-DF6006885713}" destId="{E55A7785-2D80-4574-87AA-8BBED5470C84}" srcOrd="1" destOrd="0" parTransId="{5C97117E-2D27-4A1B-8A3C-070B94947309}" sibTransId="{2E8FA7B9-C6CB-4EDF-A5FE-A6897E1B1315}"/>
    <dgm:cxn modelId="{D9BF31D6-717D-4248-95AF-F639C84EEB77}" type="presOf" srcId="{342BEDA8-96D7-48E6-B917-DF6006885713}" destId="{34717587-6961-45FD-AC53-B75279E73250}" srcOrd="0" destOrd="0" presId="urn:microsoft.com/office/officeart/2005/8/layout/vList3"/>
    <dgm:cxn modelId="{457E53ED-C462-4155-95DD-36FF2F59E7E8}" type="presOf" srcId="{A1406F99-2791-4645-83DC-8EB8F6D16BCB}" destId="{A0F4393D-923E-40E2-B878-D00FD61F9C70}" srcOrd="0" destOrd="0" presId="urn:microsoft.com/office/officeart/2005/8/layout/vList3"/>
    <dgm:cxn modelId="{093B26F8-B466-40F8-AC31-A02386D0DD7C}" srcId="{342BEDA8-96D7-48E6-B917-DF6006885713}" destId="{669A02A0-0183-4514-AE44-634B7D35C866}" srcOrd="2" destOrd="0" parTransId="{9892E0EB-A937-46C7-B6A7-C5C9442D105D}" sibTransId="{D65602B1-46D8-4407-92A3-FAF94E23F1DD}"/>
    <dgm:cxn modelId="{BC2946F9-B9C4-4D39-9F0B-0C3F679FA1C9}" type="presOf" srcId="{8EE4A3F6-6CB0-4E78-B136-EBAEA52FC4CD}" destId="{86FD7EF1-85B8-4443-9DB9-FEB040A9DDF0}" srcOrd="0" destOrd="0" presId="urn:microsoft.com/office/officeart/2005/8/layout/vList3"/>
    <dgm:cxn modelId="{C3BBB9FD-63C5-448D-B9B6-7BFF6B18B535}" type="presOf" srcId="{E55A7785-2D80-4574-87AA-8BBED5470C84}" destId="{03D5786E-630D-4103-AA7F-E2AEC8347FC7}" srcOrd="0" destOrd="0" presId="urn:microsoft.com/office/officeart/2005/8/layout/vList3"/>
    <dgm:cxn modelId="{4DE59A7F-0402-492A-B51C-78F85014889A}" type="presParOf" srcId="{34717587-6961-45FD-AC53-B75279E73250}" destId="{028719B4-3E1F-47EC-B5B4-F6551CA33CF4}" srcOrd="0" destOrd="0" presId="urn:microsoft.com/office/officeart/2005/8/layout/vList3"/>
    <dgm:cxn modelId="{CA200981-8C01-4B39-A088-4F7BDF65BE0C}" type="presParOf" srcId="{028719B4-3E1F-47EC-B5B4-F6551CA33CF4}" destId="{0257B727-3FF5-46BF-B2F1-381C47DBB7FA}" srcOrd="0" destOrd="0" presId="urn:microsoft.com/office/officeart/2005/8/layout/vList3"/>
    <dgm:cxn modelId="{18E96EC1-9D07-4D4A-95B9-46B42AE30CA0}" type="presParOf" srcId="{028719B4-3E1F-47EC-B5B4-F6551CA33CF4}" destId="{20BF4996-9E85-42D0-81CA-B194A3E23655}" srcOrd="1" destOrd="0" presId="urn:microsoft.com/office/officeart/2005/8/layout/vList3"/>
    <dgm:cxn modelId="{87E2B4B7-D1E8-4A94-AA45-181BB10BC8F7}" type="presParOf" srcId="{34717587-6961-45FD-AC53-B75279E73250}" destId="{BCB4BDAF-780E-4E71-8C51-F39A3FF43DB9}" srcOrd="1" destOrd="0" presId="urn:microsoft.com/office/officeart/2005/8/layout/vList3"/>
    <dgm:cxn modelId="{6BDCFD8C-877F-4D3D-B12E-F0377F9A8D9C}" type="presParOf" srcId="{34717587-6961-45FD-AC53-B75279E73250}" destId="{6643F821-D1B0-44D7-9F09-42E7CE417F78}" srcOrd="2" destOrd="0" presId="urn:microsoft.com/office/officeart/2005/8/layout/vList3"/>
    <dgm:cxn modelId="{C471595F-6B04-4773-B3C2-90A29F3FB33A}" type="presParOf" srcId="{6643F821-D1B0-44D7-9F09-42E7CE417F78}" destId="{4795C97A-BD7F-47F7-B142-8B575A66ED3B}" srcOrd="0" destOrd="0" presId="urn:microsoft.com/office/officeart/2005/8/layout/vList3"/>
    <dgm:cxn modelId="{D4493DD9-BF14-440D-A813-641FF793BF95}" type="presParOf" srcId="{6643F821-D1B0-44D7-9F09-42E7CE417F78}" destId="{03D5786E-630D-4103-AA7F-E2AEC8347FC7}" srcOrd="1" destOrd="0" presId="urn:microsoft.com/office/officeart/2005/8/layout/vList3"/>
    <dgm:cxn modelId="{71038774-926A-4636-A4BA-1FDC74BA8B1A}" type="presParOf" srcId="{34717587-6961-45FD-AC53-B75279E73250}" destId="{0EC86001-D363-4A85-96D8-452FC8694A21}" srcOrd="3" destOrd="0" presId="urn:microsoft.com/office/officeart/2005/8/layout/vList3"/>
    <dgm:cxn modelId="{2C419F12-F654-4595-981E-D089D13B693A}" type="presParOf" srcId="{34717587-6961-45FD-AC53-B75279E73250}" destId="{031C1047-EE37-4844-9802-DB4296653349}" srcOrd="4" destOrd="0" presId="urn:microsoft.com/office/officeart/2005/8/layout/vList3"/>
    <dgm:cxn modelId="{C615185C-72D4-4A20-B0C5-1D6CBB971E9A}" type="presParOf" srcId="{031C1047-EE37-4844-9802-DB4296653349}" destId="{F15350C2-4B88-49F9-9671-6C9D4135D129}" srcOrd="0" destOrd="0" presId="urn:microsoft.com/office/officeart/2005/8/layout/vList3"/>
    <dgm:cxn modelId="{22B37B3B-08FD-493D-A49B-613B3DB6CB42}" type="presParOf" srcId="{031C1047-EE37-4844-9802-DB4296653349}" destId="{57290372-B514-42E0-85BF-09A526FBC441}" srcOrd="1" destOrd="0" presId="urn:microsoft.com/office/officeart/2005/8/layout/vList3"/>
    <dgm:cxn modelId="{79E29B6D-E796-4EB7-821F-D48D0A50494A}" type="presParOf" srcId="{34717587-6961-45FD-AC53-B75279E73250}" destId="{12E316CA-756B-480C-83C9-B5C5A534A5FD}" srcOrd="5" destOrd="0" presId="urn:microsoft.com/office/officeart/2005/8/layout/vList3"/>
    <dgm:cxn modelId="{5D48413F-F543-4636-9A87-7270ECEDDC3F}" type="presParOf" srcId="{34717587-6961-45FD-AC53-B75279E73250}" destId="{02D8F9C5-6788-4151-8116-B8D10C16C70E}" srcOrd="6" destOrd="0" presId="urn:microsoft.com/office/officeart/2005/8/layout/vList3"/>
    <dgm:cxn modelId="{CFCF439F-2EA8-4A4F-AC0B-F195857C3232}" type="presParOf" srcId="{02D8F9C5-6788-4151-8116-B8D10C16C70E}" destId="{9D4A2367-5CB2-4C6C-B3E8-4FADE19790E0}" srcOrd="0" destOrd="0" presId="urn:microsoft.com/office/officeart/2005/8/layout/vList3"/>
    <dgm:cxn modelId="{7BA5B77A-7CE8-4515-A26B-4C5224E7E7A8}" type="presParOf" srcId="{02D8F9C5-6788-4151-8116-B8D10C16C70E}" destId="{A0F4393D-923E-40E2-B878-D00FD61F9C70}" srcOrd="1" destOrd="0" presId="urn:microsoft.com/office/officeart/2005/8/layout/vList3"/>
    <dgm:cxn modelId="{7283F7A4-02C2-4240-86E6-169C25B01A67}" type="presParOf" srcId="{34717587-6961-45FD-AC53-B75279E73250}" destId="{683883BE-326C-4AA7-9506-2A7A130E8458}" srcOrd="7" destOrd="0" presId="urn:microsoft.com/office/officeart/2005/8/layout/vList3"/>
    <dgm:cxn modelId="{F9AC0383-FFDF-404D-B893-11F29EB307E8}" type="presParOf" srcId="{34717587-6961-45FD-AC53-B75279E73250}" destId="{DB870077-99B7-46AD-BB89-119BB78409FE}" srcOrd="8" destOrd="0" presId="urn:microsoft.com/office/officeart/2005/8/layout/vList3"/>
    <dgm:cxn modelId="{356B57C6-693B-499D-97E4-BAFEBF391492}" type="presParOf" srcId="{DB870077-99B7-46AD-BB89-119BB78409FE}" destId="{FE1B9F58-B034-43FB-86AB-6CC6043F8BFB}" srcOrd="0" destOrd="0" presId="urn:microsoft.com/office/officeart/2005/8/layout/vList3"/>
    <dgm:cxn modelId="{371AD213-52E6-461B-A883-0288F2A91528}" type="presParOf" srcId="{DB870077-99B7-46AD-BB89-119BB78409FE}" destId="{86FD7EF1-85B8-4443-9DB9-FEB040A9DD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346085-3D6C-4041-9A6F-199E40742B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BC8FC2-A373-40BA-9287-B8C50F40B67F}">
      <dgm:prSet/>
      <dgm:spPr/>
      <dgm:t>
        <a:bodyPr/>
        <a:lstStyle/>
        <a:p>
          <a:r>
            <a:rPr lang="en-US" dirty="0"/>
            <a:t>David LaFrance, CEO</a:t>
          </a:r>
        </a:p>
      </dgm:t>
    </dgm:pt>
    <dgm:pt modelId="{3897C1E6-5290-430F-A89B-72BFF10DBEF2}" type="parTrans" cxnId="{060CABA9-048E-4CB1-A87D-8D5FEBA4C82A}">
      <dgm:prSet/>
      <dgm:spPr/>
      <dgm:t>
        <a:bodyPr/>
        <a:lstStyle/>
        <a:p>
          <a:endParaRPr lang="en-US"/>
        </a:p>
      </dgm:t>
    </dgm:pt>
    <dgm:pt modelId="{6C0E1C61-309F-4D6D-AE6C-94FA28EF3DBE}" type="sibTrans" cxnId="{060CABA9-048E-4CB1-A87D-8D5FEBA4C82A}">
      <dgm:prSet/>
      <dgm:spPr/>
      <dgm:t>
        <a:bodyPr/>
        <a:lstStyle/>
        <a:p>
          <a:endParaRPr lang="en-US"/>
        </a:p>
      </dgm:t>
    </dgm:pt>
    <dgm:pt modelId="{B18F2C55-0F46-4EC6-9848-F41F614F9C97}">
      <dgm:prSet/>
      <dgm:spPr/>
      <dgm:t>
        <a:bodyPr/>
        <a:lstStyle/>
        <a:p>
          <a:r>
            <a:rPr lang="en-US"/>
            <a:t>American Water Works Association</a:t>
          </a:r>
        </a:p>
      </dgm:t>
    </dgm:pt>
    <dgm:pt modelId="{A63E9B20-6258-43F6-A73F-70A2CC0279F2}" type="parTrans" cxnId="{9E7D43C2-A76C-43E6-B48C-AEC226762914}">
      <dgm:prSet/>
      <dgm:spPr/>
      <dgm:t>
        <a:bodyPr/>
        <a:lstStyle/>
        <a:p>
          <a:endParaRPr lang="en-US"/>
        </a:p>
      </dgm:t>
    </dgm:pt>
    <dgm:pt modelId="{0CA7690A-72C6-45E1-A2A6-4EF35256DAB2}" type="sibTrans" cxnId="{9E7D43C2-A76C-43E6-B48C-AEC226762914}">
      <dgm:prSet/>
      <dgm:spPr/>
      <dgm:t>
        <a:bodyPr/>
        <a:lstStyle/>
        <a:p>
          <a:endParaRPr lang="en-US"/>
        </a:p>
      </dgm:t>
    </dgm:pt>
    <dgm:pt modelId="{D04807D0-43E8-4084-AA90-FF0CC0255669}">
      <dgm:prSet/>
      <dgm:spPr/>
      <dgm:t>
        <a:bodyPr/>
        <a:lstStyle/>
        <a:p>
          <a:r>
            <a:rPr lang="en-US"/>
            <a:t>Email: dlafrance@awwa.org</a:t>
          </a:r>
        </a:p>
      </dgm:t>
    </dgm:pt>
    <dgm:pt modelId="{8F66BD25-887B-4495-B860-6DA46E8A2D0F}" type="parTrans" cxnId="{26F03648-725A-4D97-B729-018335DA0180}">
      <dgm:prSet/>
      <dgm:spPr/>
      <dgm:t>
        <a:bodyPr/>
        <a:lstStyle/>
        <a:p>
          <a:endParaRPr lang="en-US"/>
        </a:p>
      </dgm:t>
    </dgm:pt>
    <dgm:pt modelId="{587BA61F-C709-4510-B7C4-9CB5AE00F0E9}" type="sibTrans" cxnId="{26F03648-725A-4D97-B729-018335DA0180}">
      <dgm:prSet/>
      <dgm:spPr/>
      <dgm:t>
        <a:bodyPr/>
        <a:lstStyle/>
        <a:p>
          <a:endParaRPr lang="en-US"/>
        </a:p>
      </dgm:t>
    </dgm:pt>
    <dgm:pt modelId="{BEB43F83-7097-4E7A-AE1F-D3DCB8BAE4DC}" type="pres">
      <dgm:prSet presAssocID="{91346085-3D6C-4041-9A6F-199E40742B02}" presName="linear" presStyleCnt="0">
        <dgm:presLayoutVars>
          <dgm:animLvl val="lvl"/>
          <dgm:resizeHandles val="exact"/>
        </dgm:presLayoutVars>
      </dgm:prSet>
      <dgm:spPr/>
    </dgm:pt>
    <dgm:pt modelId="{F39D249E-8E10-47B3-8B8F-5644CD55957F}" type="pres">
      <dgm:prSet presAssocID="{54BC8FC2-A373-40BA-9287-B8C50F40B6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690CE2-BEA1-476C-82B2-F3E726E0E14A}" type="pres">
      <dgm:prSet presAssocID="{6C0E1C61-309F-4D6D-AE6C-94FA28EF3DBE}" presName="spacer" presStyleCnt="0"/>
      <dgm:spPr/>
    </dgm:pt>
    <dgm:pt modelId="{93798BBC-8126-4961-8129-CAA63FB4BE7C}" type="pres">
      <dgm:prSet presAssocID="{B18F2C55-0F46-4EC6-9848-F41F614F9C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B4CA1D-C566-407D-980D-09C902DFB324}" type="pres">
      <dgm:prSet presAssocID="{0CA7690A-72C6-45E1-A2A6-4EF35256DAB2}" presName="spacer" presStyleCnt="0"/>
      <dgm:spPr/>
    </dgm:pt>
    <dgm:pt modelId="{186E5AC7-EB60-4943-A0DC-96CE50A93698}" type="pres">
      <dgm:prSet presAssocID="{D04807D0-43E8-4084-AA90-FF0CC025566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6F03648-725A-4D97-B729-018335DA0180}" srcId="{91346085-3D6C-4041-9A6F-199E40742B02}" destId="{D04807D0-43E8-4084-AA90-FF0CC0255669}" srcOrd="2" destOrd="0" parTransId="{8F66BD25-887B-4495-B860-6DA46E8A2D0F}" sibTransId="{587BA61F-C709-4510-B7C4-9CB5AE00F0E9}"/>
    <dgm:cxn modelId="{5DAE825A-82EF-44E3-9BA4-F2817501EEE2}" type="presOf" srcId="{91346085-3D6C-4041-9A6F-199E40742B02}" destId="{BEB43F83-7097-4E7A-AE1F-D3DCB8BAE4DC}" srcOrd="0" destOrd="0" presId="urn:microsoft.com/office/officeart/2005/8/layout/vList2"/>
    <dgm:cxn modelId="{E5813492-1339-4722-804F-73296AC4A3B6}" type="presOf" srcId="{54BC8FC2-A373-40BA-9287-B8C50F40B67F}" destId="{F39D249E-8E10-47B3-8B8F-5644CD55957F}" srcOrd="0" destOrd="0" presId="urn:microsoft.com/office/officeart/2005/8/layout/vList2"/>
    <dgm:cxn modelId="{B01A4192-3BD9-4BE0-BF91-EEC0450AA626}" type="presOf" srcId="{D04807D0-43E8-4084-AA90-FF0CC0255669}" destId="{186E5AC7-EB60-4943-A0DC-96CE50A93698}" srcOrd="0" destOrd="0" presId="urn:microsoft.com/office/officeart/2005/8/layout/vList2"/>
    <dgm:cxn modelId="{060CABA9-048E-4CB1-A87D-8D5FEBA4C82A}" srcId="{91346085-3D6C-4041-9A6F-199E40742B02}" destId="{54BC8FC2-A373-40BA-9287-B8C50F40B67F}" srcOrd="0" destOrd="0" parTransId="{3897C1E6-5290-430F-A89B-72BFF10DBEF2}" sibTransId="{6C0E1C61-309F-4D6D-AE6C-94FA28EF3DBE}"/>
    <dgm:cxn modelId="{8F2BA4C0-F8B1-4E98-B7BC-49A02B26CD70}" type="presOf" srcId="{B18F2C55-0F46-4EC6-9848-F41F614F9C97}" destId="{93798BBC-8126-4961-8129-CAA63FB4BE7C}" srcOrd="0" destOrd="0" presId="urn:microsoft.com/office/officeart/2005/8/layout/vList2"/>
    <dgm:cxn modelId="{9E7D43C2-A76C-43E6-B48C-AEC226762914}" srcId="{91346085-3D6C-4041-9A6F-199E40742B02}" destId="{B18F2C55-0F46-4EC6-9848-F41F614F9C97}" srcOrd="1" destOrd="0" parTransId="{A63E9B20-6258-43F6-A73F-70A2CC0279F2}" sibTransId="{0CA7690A-72C6-45E1-A2A6-4EF35256DAB2}"/>
    <dgm:cxn modelId="{483E0CDA-A898-4B5C-A4E5-711A7C9D3C65}" type="presParOf" srcId="{BEB43F83-7097-4E7A-AE1F-D3DCB8BAE4DC}" destId="{F39D249E-8E10-47B3-8B8F-5644CD55957F}" srcOrd="0" destOrd="0" presId="urn:microsoft.com/office/officeart/2005/8/layout/vList2"/>
    <dgm:cxn modelId="{2D3889E6-AE12-4967-B7EC-23F204CC9F78}" type="presParOf" srcId="{BEB43F83-7097-4E7A-AE1F-D3DCB8BAE4DC}" destId="{68690CE2-BEA1-476C-82B2-F3E726E0E14A}" srcOrd="1" destOrd="0" presId="urn:microsoft.com/office/officeart/2005/8/layout/vList2"/>
    <dgm:cxn modelId="{AE3F2F8D-3EDB-43D4-9087-ACE16A436C93}" type="presParOf" srcId="{BEB43F83-7097-4E7A-AE1F-D3DCB8BAE4DC}" destId="{93798BBC-8126-4961-8129-CAA63FB4BE7C}" srcOrd="2" destOrd="0" presId="urn:microsoft.com/office/officeart/2005/8/layout/vList2"/>
    <dgm:cxn modelId="{5A93B3D5-4666-4CED-926D-D556A3FD4A79}" type="presParOf" srcId="{BEB43F83-7097-4E7A-AE1F-D3DCB8BAE4DC}" destId="{5EB4CA1D-C566-407D-980D-09C902DFB324}" srcOrd="3" destOrd="0" presId="urn:microsoft.com/office/officeart/2005/8/layout/vList2"/>
    <dgm:cxn modelId="{7235F717-5C76-4CE9-AA0C-419599FA3734}" type="presParOf" srcId="{BEB43F83-7097-4E7A-AE1F-D3DCB8BAE4DC}" destId="{186E5AC7-EB60-4943-A0DC-96CE50A936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19711-A7FB-4970-A30E-8CA944190490}">
      <dsp:nvSpPr>
        <dsp:cNvPr id="0" name=""/>
        <dsp:cNvSpPr/>
      </dsp:nvSpPr>
      <dsp:spPr>
        <a:xfrm>
          <a:off x="2567" y="1860798"/>
          <a:ext cx="2284883" cy="913953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Cuyahoga River Fire</a:t>
          </a:r>
        </a:p>
      </dsp:txBody>
      <dsp:txXfrm>
        <a:off x="459544" y="1860798"/>
        <a:ext cx="1370930" cy="913953"/>
      </dsp:txXfrm>
    </dsp:sp>
    <dsp:sp modelId="{5E527CE5-7862-4843-B916-5C72F5EF1180}">
      <dsp:nvSpPr>
        <dsp:cNvPr id="0" name=""/>
        <dsp:cNvSpPr/>
      </dsp:nvSpPr>
      <dsp:spPr>
        <a:xfrm>
          <a:off x="2058962" y="1860798"/>
          <a:ext cx="2284883" cy="913953"/>
        </a:xfrm>
        <a:prstGeom prst="chevron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Earth Day Created</a:t>
          </a:r>
        </a:p>
      </dsp:txBody>
      <dsp:txXfrm>
        <a:off x="2515939" y="1860798"/>
        <a:ext cx="1370930" cy="913953"/>
      </dsp:txXfrm>
    </dsp:sp>
    <dsp:sp modelId="{56CA4961-A6E2-4A77-9CF9-FFBC89517DE5}">
      <dsp:nvSpPr>
        <dsp:cNvPr id="0" name=""/>
        <dsp:cNvSpPr/>
      </dsp:nvSpPr>
      <dsp:spPr>
        <a:xfrm>
          <a:off x="4115358" y="1860798"/>
          <a:ext cx="2284883" cy="913953"/>
        </a:xfrm>
        <a:prstGeom prst="chevron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US EPA created</a:t>
          </a:r>
        </a:p>
      </dsp:txBody>
      <dsp:txXfrm>
        <a:off x="4572335" y="1860798"/>
        <a:ext cx="1370930" cy="913953"/>
      </dsp:txXfrm>
    </dsp:sp>
    <dsp:sp modelId="{EEF58DBD-F760-4964-ADFF-1C23E6F39CA7}">
      <dsp:nvSpPr>
        <dsp:cNvPr id="0" name=""/>
        <dsp:cNvSpPr/>
      </dsp:nvSpPr>
      <dsp:spPr>
        <a:xfrm>
          <a:off x="6171753" y="1860798"/>
          <a:ext cx="2284883" cy="913953"/>
        </a:xfrm>
        <a:prstGeom prst="chevron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Clean Water Act Passed</a:t>
          </a:r>
        </a:p>
      </dsp:txBody>
      <dsp:txXfrm>
        <a:off x="6628730" y="1860798"/>
        <a:ext cx="1370930" cy="913953"/>
      </dsp:txXfrm>
    </dsp:sp>
    <dsp:sp modelId="{E78014F6-09C4-4F2B-A7EE-6A2E65199149}">
      <dsp:nvSpPr>
        <dsp:cNvPr id="0" name=""/>
        <dsp:cNvSpPr/>
      </dsp:nvSpPr>
      <dsp:spPr>
        <a:xfrm>
          <a:off x="8228148" y="1860798"/>
          <a:ext cx="2284883" cy="913953"/>
        </a:xfrm>
        <a:prstGeom prst="chevron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Safe Drinking Water Act Passed</a:t>
          </a:r>
        </a:p>
      </dsp:txBody>
      <dsp:txXfrm>
        <a:off x="8685125" y="1860798"/>
        <a:ext cx="1370930" cy="913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06469-E51E-4F5D-B05A-ADB9BD966FAC}">
      <dsp:nvSpPr>
        <dsp:cNvPr id="0" name=""/>
        <dsp:cNvSpPr/>
      </dsp:nvSpPr>
      <dsp:spPr>
        <a:xfrm>
          <a:off x="4892829" y="917976"/>
          <a:ext cx="284586" cy="985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A8862-AC02-4DEA-B951-E3158E68168E}">
      <dsp:nvSpPr>
        <dsp:cNvPr id="0" name=""/>
        <dsp:cNvSpPr/>
      </dsp:nvSpPr>
      <dsp:spPr>
        <a:xfrm>
          <a:off x="4362294" y="432410"/>
          <a:ext cx="2240209" cy="23087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Raise awareness of emerging issues </a:t>
          </a:r>
        </a:p>
      </dsp:txBody>
      <dsp:txXfrm>
        <a:off x="4682547" y="762291"/>
        <a:ext cx="1599703" cy="1648974"/>
      </dsp:txXfrm>
    </dsp:sp>
    <dsp:sp modelId="{63AF5807-B18C-48FF-BEA2-2171D84FEAD3}">
      <dsp:nvSpPr>
        <dsp:cNvPr id="0" name=""/>
        <dsp:cNvSpPr/>
      </dsp:nvSpPr>
      <dsp:spPr>
        <a:xfrm rot="18900000" flipV="1">
          <a:off x="3350551" y="1387743"/>
          <a:ext cx="45847" cy="458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316C8-4218-4524-A145-0D3E0D40613B}">
      <dsp:nvSpPr>
        <dsp:cNvPr id="0" name=""/>
        <dsp:cNvSpPr/>
      </dsp:nvSpPr>
      <dsp:spPr>
        <a:xfrm>
          <a:off x="2215741" y="432410"/>
          <a:ext cx="2240209" cy="23087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Identify and track water trends</a:t>
          </a:r>
        </a:p>
      </dsp:txBody>
      <dsp:txXfrm>
        <a:off x="2535994" y="762291"/>
        <a:ext cx="1599703" cy="1648974"/>
      </dsp:txXfrm>
    </dsp:sp>
    <dsp:sp modelId="{83120E02-7912-4E5A-A5E6-BEE3AAF920E4}">
      <dsp:nvSpPr>
        <dsp:cNvPr id="0" name=""/>
        <dsp:cNvSpPr/>
      </dsp:nvSpPr>
      <dsp:spPr>
        <a:xfrm rot="18900000" flipV="1">
          <a:off x="1669462" y="1368301"/>
          <a:ext cx="84731" cy="8473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BB2B9-2F74-43E4-A4FC-98C9B5CA70E3}">
      <dsp:nvSpPr>
        <dsp:cNvPr id="0" name=""/>
        <dsp:cNvSpPr/>
      </dsp:nvSpPr>
      <dsp:spPr>
        <a:xfrm>
          <a:off x="0" y="508636"/>
          <a:ext cx="2211826" cy="23087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Insights to key water issues</a:t>
          </a:r>
        </a:p>
      </dsp:txBody>
      <dsp:txXfrm>
        <a:off x="316195" y="838518"/>
        <a:ext cx="1579435" cy="1648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F4996-9E85-42D0-81CA-B194A3E23655}">
      <dsp:nvSpPr>
        <dsp:cNvPr id="0" name=""/>
        <dsp:cNvSpPr/>
      </dsp:nvSpPr>
      <dsp:spPr>
        <a:xfrm rot="10800000">
          <a:off x="1371370" y="1775"/>
          <a:ext cx="7772859" cy="761135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40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Sustainability: Maximize reuse and conservation</a:t>
          </a:r>
        </a:p>
      </dsp:txBody>
      <dsp:txXfrm rot="10800000">
        <a:off x="1561654" y="1775"/>
        <a:ext cx="7582575" cy="761135"/>
      </dsp:txXfrm>
    </dsp:sp>
    <dsp:sp modelId="{0257B727-3FF5-46BF-B2F1-381C47DBB7FA}">
      <dsp:nvSpPr>
        <dsp:cNvPr id="0" name=""/>
        <dsp:cNvSpPr/>
      </dsp:nvSpPr>
      <dsp:spPr>
        <a:xfrm>
          <a:off x="709282" y="2"/>
          <a:ext cx="761135" cy="7611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5786E-630D-4103-AA7F-E2AEC8347FC7}">
      <dsp:nvSpPr>
        <dsp:cNvPr id="0" name=""/>
        <dsp:cNvSpPr/>
      </dsp:nvSpPr>
      <dsp:spPr>
        <a:xfrm rot="10800000">
          <a:off x="1371370" y="990116"/>
          <a:ext cx="7772859" cy="761135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40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Tech: Incorporate in-home treatment technology</a:t>
          </a:r>
        </a:p>
      </dsp:txBody>
      <dsp:txXfrm rot="10800000">
        <a:off x="1561654" y="990116"/>
        <a:ext cx="7582575" cy="761135"/>
      </dsp:txXfrm>
    </dsp:sp>
    <dsp:sp modelId="{4795C97A-BD7F-47F7-B142-8B575A66ED3B}">
      <dsp:nvSpPr>
        <dsp:cNvPr id="0" name=""/>
        <dsp:cNvSpPr/>
      </dsp:nvSpPr>
      <dsp:spPr>
        <a:xfrm>
          <a:off x="709282" y="961543"/>
          <a:ext cx="761135" cy="7611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90372-B514-42E0-85BF-09A526FBC441}">
      <dsp:nvSpPr>
        <dsp:cNvPr id="0" name=""/>
        <dsp:cNvSpPr/>
      </dsp:nvSpPr>
      <dsp:spPr>
        <a:xfrm rot="10800000">
          <a:off x="1371370" y="1978457"/>
          <a:ext cx="7772859" cy="761135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40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Econ: Advance a circular water economy</a:t>
          </a:r>
        </a:p>
      </dsp:txBody>
      <dsp:txXfrm rot="10800000">
        <a:off x="1561654" y="1978457"/>
        <a:ext cx="7582575" cy="761135"/>
      </dsp:txXfrm>
    </dsp:sp>
    <dsp:sp modelId="{F15350C2-4B88-49F9-9671-6C9D4135D129}">
      <dsp:nvSpPr>
        <dsp:cNvPr id="0" name=""/>
        <dsp:cNvSpPr/>
      </dsp:nvSpPr>
      <dsp:spPr>
        <a:xfrm>
          <a:off x="709282" y="1949884"/>
          <a:ext cx="761135" cy="76113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4393D-923E-40E2-B878-D00FD61F9C70}">
      <dsp:nvSpPr>
        <dsp:cNvPr id="0" name=""/>
        <dsp:cNvSpPr/>
      </dsp:nvSpPr>
      <dsp:spPr>
        <a:xfrm rot="10800000">
          <a:off x="1371370" y="2966797"/>
          <a:ext cx="7772859" cy="761135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40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Governance: Regionalize utilities</a:t>
          </a:r>
        </a:p>
      </dsp:txBody>
      <dsp:txXfrm rot="10800000">
        <a:off x="1561654" y="2966797"/>
        <a:ext cx="7582575" cy="761135"/>
      </dsp:txXfrm>
    </dsp:sp>
    <dsp:sp modelId="{9D4A2367-5CB2-4C6C-B3E8-4FADE19790E0}">
      <dsp:nvSpPr>
        <dsp:cNvPr id="0" name=""/>
        <dsp:cNvSpPr/>
      </dsp:nvSpPr>
      <dsp:spPr>
        <a:xfrm>
          <a:off x="709282" y="2938224"/>
          <a:ext cx="761135" cy="76113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D7EF1-85B8-4443-9DB9-FEB040A9DDF0}">
      <dsp:nvSpPr>
        <dsp:cNvPr id="0" name=""/>
        <dsp:cNvSpPr/>
      </dsp:nvSpPr>
      <dsp:spPr>
        <a:xfrm rot="10800000">
          <a:off x="1371370" y="3955138"/>
          <a:ext cx="7772859" cy="761135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40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Social/Demo: Meet affordability challenges</a:t>
          </a:r>
        </a:p>
      </dsp:txBody>
      <dsp:txXfrm rot="10800000">
        <a:off x="1561654" y="3955138"/>
        <a:ext cx="7582575" cy="761135"/>
      </dsp:txXfrm>
    </dsp:sp>
    <dsp:sp modelId="{FE1B9F58-B034-43FB-86AB-6CC6043F8BFB}">
      <dsp:nvSpPr>
        <dsp:cNvPr id="0" name=""/>
        <dsp:cNvSpPr/>
      </dsp:nvSpPr>
      <dsp:spPr>
        <a:xfrm>
          <a:off x="709282" y="3926565"/>
          <a:ext cx="761135" cy="76113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D249E-8E10-47B3-8B8F-5644CD55957F}">
      <dsp:nvSpPr>
        <dsp:cNvPr id="0" name=""/>
        <dsp:cNvSpPr/>
      </dsp:nvSpPr>
      <dsp:spPr>
        <a:xfrm>
          <a:off x="0" y="18811"/>
          <a:ext cx="3752754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David LaFrance, CEO</a:t>
          </a:r>
        </a:p>
      </dsp:txBody>
      <dsp:txXfrm>
        <a:off x="44602" y="63413"/>
        <a:ext cx="3663550" cy="824474"/>
      </dsp:txXfrm>
    </dsp:sp>
    <dsp:sp modelId="{93798BBC-8126-4961-8129-CAA63FB4BE7C}">
      <dsp:nvSpPr>
        <dsp:cNvPr id="0" name=""/>
        <dsp:cNvSpPr/>
      </dsp:nvSpPr>
      <dsp:spPr>
        <a:xfrm>
          <a:off x="0" y="998729"/>
          <a:ext cx="3752754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American Water Works Association</a:t>
          </a:r>
        </a:p>
      </dsp:txBody>
      <dsp:txXfrm>
        <a:off x="44602" y="1043331"/>
        <a:ext cx="3663550" cy="824474"/>
      </dsp:txXfrm>
    </dsp:sp>
    <dsp:sp modelId="{186E5AC7-EB60-4943-A0DC-96CE50A93698}">
      <dsp:nvSpPr>
        <dsp:cNvPr id="0" name=""/>
        <dsp:cNvSpPr/>
      </dsp:nvSpPr>
      <dsp:spPr>
        <a:xfrm>
          <a:off x="0" y="1978648"/>
          <a:ext cx="3752754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Email: dlafrance@awwa.org</a:t>
          </a:r>
        </a:p>
      </dsp:txBody>
      <dsp:txXfrm>
        <a:off x="44602" y="2023250"/>
        <a:ext cx="3663550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FF165D-7A54-4E03-970C-C79F6FEF828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CE6C26-CFEB-437F-9011-CD62F6B5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6C26-CFEB-437F-9011-CD62F6B5A3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8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Cuyahoga River fire: </a:t>
            </a:r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Series of fires (13 total) in the polluted Cuyahoga River in Cleveland, Ohio during the mid-20</a:t>
            </a:r>
            <a:r>
              <a:rPr lang="en-US" b="0" i="0" baseline="30000" dirty="0">
                <a:solidFill>
                  <a:srgbClr val="374151"/>
                </a:solidFill>
                <a:effectLst/>
                <a:latin typeface="Söhne"/>
              </a:rPr>
              <a:t>th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century.</a:t>
            </a:r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Result of industrial waste and pollution: accumulation of oil, debris, &amp; chemicals caused flammability and periodic fires.</a:t>
            </a:r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Notable fire on June 22, 1969, gained national attention and sparked U.S. environmental movement. </a:t>
            </a:r>
            <a:endParaRPr lang="en-US" dirty="0">
              <a:solidFill>
                <a:srgbClr val="374151"/>
              </a:solidFill>
              <a:latin typeface="Söhne"/>
            </a:endParaRPr>
          </a:p>
          <a:p>
            <a:pPr marL="291179" indent="-291179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Catalyst for change: </a:t>
            </a:r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Prompted efforts to restore the river and improve water quality.</a:t>
            </a:r>
          </a:p>
          <a:p>
            <a:pPr marL="757066" lvl="1" indent="-291179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Led to the formation of the EPA and passage of the Clean Water Act.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E6C26-CFEB-437F-9011-CD62F6B5A3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0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8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1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6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BLUE B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95936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gradFill>
            <a:gsLst>
              <a:gs pos="92000">
                <a:schemeClr val="accent6"/>
              </a:gs>
              <a:gs pos="2000">
                <a:schemeClr val="accent5">
                  <a:lumMod val="20000"/>
                  <a:lumOff val="8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8813" y="660399"/>
            <a:ext cx="4281487" cy="1083559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rgbClr val="5D5B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9F013-A08F-4F24-BA39-F63646E7DD61}"/>
              </a:ext>
            </a:extLst>
          </p:cNvPr>
          <p:cNvSpPr/>
          <p:nvPr userDrawn="1"/>
        </p:nvSpPr>
        <p:spPr>
          <a:xfrm>
            <a:off x="11159612" y="6200775"/>
            <a:ext cx="371987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B74A0-1764-4784-AD40-5D48C3D5C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8400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9FD7E3-D117-4B54-94F5-7439B5634B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BFAE6F6C-A1A2-4E5C-B26C-D2EF40CBD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9104" y="-1"/>
            <a:ext cx="3122496" cy="6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5C91-4AA8-0998-8C25-8A71C8A32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B916D-5CF1-1F57-825A-126F6BBA0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DD53A-CBEA-FD9C-2E71-5BCF0646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AAA95-4815-F837-BC14-762F2EFE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A6D05-D797-29D6-D00A-D679EB66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14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144F-D7CF-ECF2-B3D9-62BD5439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E94E0-E034-223D-067F-1D9C98593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FB949-E67E-56EB-4419-538C3170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E4150-74AD-843C-6792-F513CE6D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830F1-266C-28B0-47E5-1A149199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22917F-E9AD-280A-6C1A-D819C2C7C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054" y="133508"/>
            <a:ext cx="932992" cy="4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5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5CAA-4AAB-86BA-2D62-322B51D0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3F60C-DD4A-CB2A-32A0-EBBDA1697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2173-935A-FAB4-F0DF-DFF3F1A3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A2779-6667-DACF-E50D-52BFD7D8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8F301-6F1D-DD4D-B9B8-47DB5520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1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1CC9-9235-F39A-F6B1-2B0BE8DD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FE315-827A-BD38-2DA5-687AA9682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5392C-97DD-2178-6489-54F747F4E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6E21F-9E9A-BC34-03A6-1FFD8F52B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D487F-26AF-E2DD-6854-7298BD20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E8D2F-865A-62A3-12FC-3477EDB3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39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A66B-C921-D7DE-FAF6-6EABB8BC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5B53D-088B-02B1-E9F9-0E60DF0C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C667F-0180-793D-12EF-D8469F09B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537A4-9F62-BA1F-95B9-80DEE828A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E0B9E-227B-9035-0258-7DC9F1474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1B71EF-1151-006E-7664-8D710FE9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93138-04AF-778D-172F-22AE3947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AA3EAA-8B5D-6717-5325-E150924E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0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31ED-A135-CC9A-FC67-C2C1C19DC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7F504-8961-D3D3-D7FE-84BA1D0C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39132-9C68-D9C9-6D32-02016FBC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F99D5-49AA-596D-76A7-F1E35FC2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57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D844A-7106-A5C2-A185-85297316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CA3A7-F6D0-0F37-7B20-A135F1E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5DCB-161D-7109-6768-1429845A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6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F9391E-4C21-C2E8-496B-97D4E3E7F5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054" y="133508"/>
            <a:ext cx="932992" cy="4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0FFE-C990-C306-19B4-707168023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ED856-8B91-3008-7636-8ABD65CDA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9A3A6-A703-09FB-F4E1-CA773363A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2C85E-EDDA-0593-3FD3-4D740CAA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F15F2-E2FF-D936-097B-4B2EBC65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5EFDD-6E0E-B4A3-CC8F-3D3BB871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3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894C-A482-CD66-E67C-E89D6981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0B700-96CB-5DA2-F4A6-65EC93758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3BBD9-9777-AC82-9865-44175AA10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0A6A1-8BC2-C25C-BB0E-52DD4E28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7547-35E6-6FDE-EBEB-894F867C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31A08-EE3E-0820-B112-9E8F8294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73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ADA71-F6EC-D36F-A26D-CD224E72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B9B32-B752-37F8-41EE-BF0F41335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0740-4C30-CEEF-0F98-5503C84F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49D8C-625D-AC80-4EC9-320D95D5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E6B69-004F-92DF-E8B5-4815F661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35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E33A1-A753-CA1F-FF03-064276B51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1DCA4-074B-976E-823B-7445E2FD0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6FBDF-40A7-AA7E-D942-C87C5973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3160A-FF30-3D3E-4C2C-D5DD9234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A1DD3-63FA-6CF8-84DA-B7F45417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5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BLUE B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95936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203200" cy="6858000"/>
          </a:xfrm>
          <a:prstGeom prst="rect">
            <a:avLst/>
          </a:prstGeom>
          <a:gradFill>
            <a:gsLst>
              <a:gs pos="92000">
                <a:schemeClr val="accent6"/>
              </a:gs>
              <a:gs pos="2000">
                <a:schemeClr val="accent5">
                  <a:lumMod val="20000"/>
                  <a:lumOff val="8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8813" y="660399"/>
            <a:ext cx="4281487" cy="1083559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rgbClr val="5D5B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9F013-A08F-4F24-BA39-F63646E7DD61}"/>
              </a:ext>
            </a:extLst>
          </p:cNvPr>
          <p:cNvSpPr/>
          <p:nvPr userDrawn="1"/>
        </p:nvSpPr>
        <p:spPr>
          <a:xfrm>
            <a:off x="11159612" y="6200775"/>
            <a:ext cx="371987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BB74A0-1764-4784-AD40-5D48C3D5C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8400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9FD7E3-D117-4B54-94F5-7439B5634B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BFAE6F6C-A1A2-4E5C-B26C-D2EF40CBD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9104" y="-1"/>
            <a:ext cx="3122496" cy="6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66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4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1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4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7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4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6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4E6F1F-B393-4276-7C56-177EA5CA7EF8}"/>
              </a:ext>
            </a:extLst>
          </p:cNvPr>
          <p:cNvSpPr/>
          <p:nvPr userDrawn="1"/>
        </p:nvSpPr>
        <p:spPr>
          <a:xfrm>
            <a:off x="-1" y="6356350"/>
            <a:ext cx="12192000" cy="5105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URBAN WATER </a:t>
            </a:r>
            <a:r>
              <a:rPr lang="en-US" dirty="0"/>
              <a:t>INSTITUTE</a:t>
            </a:r>
          </a:p>
        </p:txBody>
      </p:sp>
    </p:spTree>
    <p:extLst>
      <p:ext uri="{BB962C8B-B14F-4D97-AF65-F5344CB8AC3E}">
        <p14:creationId xmlns:p14="http://schemas.microsoft.com/office/powerpoint/2010/main" val="239305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FAFF9-ED19-C001-BB74-EFBE1C4CA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D7750-7BCB-26ED-79FA-3B860CC42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27C1E-106E-A1FC-1277-EBA99E1E6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156B-FBB8-438C-B64D-5794AB442490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DFAEF-5878-BAF0-F504-0F6C043CF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5943F-302E-056B-C30C-F4113B1CB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8240-E8FF-4820-858F-2B3B5D5742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4841EE-73B6-EAA1-B535-D5478C74B928}"/>
              </a:ext>
            </a:extLst>
          </p:cNvPr>
          <p:cNvSpPr/>
          <p:nvPr userDrawn="1"/>
        </p:nvSpPr>
        <p:spPr>
          <a:xfrm>
            <a:off x="-1" y="6356350"/>
            <a:ext cx="12192000" cy="5105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URBAN WATER </a:t>
            </a:r>
            <a:r>
              <a:rPr lang="en-US" dirty="0"/>
              <a:t>INSTITUTE</a:t>
            </a:r>
          </a:p>
        </p:txBody>
      </p:sp>
    </p:spTree>
    <p:extLst>
      <p:ext uri="{BB962C8B-B14F-4D97-AF65-F5344CB8AC3E}">
        <p14:creationId xmlns:p14="http://schemas.microsoft.com/office/powerpoint/2010/main" val="172581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microsoft.com/office/2011/relationships/webextension" Target="../webextensions/webextension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31.png"/><Relationship Id="rId3" Type="http://schemas.openxmlformats.org/officeDocument/2006/relationships/image" Target="../media/image51.svg"/><Relationship Id="rId7" Type="http://schemas.openxmlformats.org/officeDocument/2006/relationships/diagramColors" Target="../diagrams/colors4.xml"/><Relationship Id="rId12" Type="http://schemas.openxmlformats.org/officeDocument/2006/relationships/image" Target="../media/image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8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53.png"/><Relationship Id="rId4" Type="http://schemas.openxmlformats.org/officeDocument/2006/relationships/diagramData" Target="../diagrams/data4.xml"/><Relationship Id="rId9" Type="http://schemas.openxmlformats.org/officeDocument/2006/relationships/image" Target="../media/image52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67A1B41-9F6D-9EA1-99E7-2932C94CE515}"/>
              </a:ext>
            </a:extLst>
          </p:cNvPr>
          <p:cNvSpPr/>
          <p:nvPr/>
        </p:nvSpPr>
        <p:spPr>
          <a:xfrm>
            <a:off x="-1" y="4672620"/>
            <a:ext cx="12191999" cy="14530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BA23D-6362-0EB8-3EE7-6430A78D5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71" b="15685"/>
          <a:stretch/>
        </p:blipFill>
        <p:spPr>
          <a:xfrm>
            <a:off x="1" y="0"/>
            <a:ext cx="12191999" cy="35925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1B5F39-4D32-C64E-CE49-A0CD3AB57187}"/>
              </a:ext>
            </a:extLst>
          </p:cNvPr>
          <p:cNvSpPr/>
          <p:nvPr/>
        </p:nvSpPr>
        <p:spPr>
          <a:xfrm>
            <a:off x="0" y="6229349"/>
            <a:ext cx="12192000" cy="628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EC04D-DB73-1FB5-E4EF-4EA983DFDE33}"/>
              </a:ext>
            </a:extLst>
          </p:cNvPr>
          <p:cNvSpPr txBox="1"/>
          <p:nvPr/>
        </p:nvSpPr>
        <p:spPr>
          <a:xfrm>
            <a:off x="3383253" y="4867275"/>
            <a:ext cx="79610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Every Drop, </a:t>
            </a:r>
            <a:r>
              <a:rPr lang="en-US" sz="2800" b="1">
                <a:solidFill>
                  <a:schemeClr val="bg1"/>
                </a:solidFill>
              </a:rPr>
              <a:t>Not Everywhere</a:t>
            </a:r>
            <a:r>
              <a:rPr lang="en-US" sz="2800" b="1" dirty="0">
                <a:solidFill>
                  <a:schemeClr val="bg1"/>
                </a:solidFill>
              </a:rPr>
              <a:t>, and Not All At Once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August 23-25 | San Diego, CA</a:t>
            </a:r>
          </a:p>
          <a:p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B7CBB4-DC5E-8B87-5CAF-2C388EE3A40E}"/>
              </a:ext>
            </a:extLst>
          </p:cNvPr>
          <p:cNvSpPr txBox="1"/>
          <p:nvPr/>
        </p:nvSpPr>
        <p:spPr>
          <a:xfrm>
            <a:off x="6543675" y="4867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F37A12-E2C5-F0FC-1A48-81FAED60F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25719"/>
            <a:ext cx="12191999" cy="9269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4725D5-5916-5BE3-F1DF-B120CD931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592512"/>
            <a:ext cx="12191999" cy="10757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DFDE40-1085-5BD9-F7C5-78C220842B12}"/>
              </a:ext>
            </a:extLst>
          </p:cNvPr>
          <p:cNvSpPr/>
          <p:nvPr/>
        </p:nvSpPr>
        <p:spPr>
          <a:xfrm>
            <a:off x="942975" y="0"/>
            <a:ext cx="2257425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UWI 2023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ANNUAL CONFERENCE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ED667-8688-7828-445B-F3F594D14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81" y="635828"/>
            <a:ext cx="2234519" cy="1280287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86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CFCC9-A92E-4F09-1BC7-39CF8FED8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788" y="72026"/>
            <a:ext cx="10053763" cy="22163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The Future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6A301-842F-5DFE-1B73-30125F712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383" y="983005"/>
            <a:ext cx="6401693" cy="2124371"/>
          </a:xfrm>
          <a:prstGeom prst="rect">
            <a:avLst/>
          </a:prstGeom>
        </p:spPr>
      </p:pic>
      <p:pic>
        <p:nvPicPr>
          <p:cNvPr id="4" name="Picture 60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64E05D-4DC9-9C24-F65A-A1E6A60E4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107" y="4318763"/>
            <a:ext cx="1932069" cy="24741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61" descr="A picture containing shape&#10;&#10;Description automatically generated">
            <a:extLst>
              <a:ext uri="{FF2B5EF4-FFF2-40B4-BE49-F238E27FC236}">
                <a16:creationId xmlns:a16="http://schemas.microsoft.com/office/drawing/2014/main" id="{BBE79462-2BA3-9B01-BA3C-7741CE62C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70" y="4321637"/>
            <a:ext cx="1898643" cy="24671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465AAD-2C01-AD80-272C-FF1D40A9A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19" y="4327466"/>
            <a:ext cx="1898643" cy="247708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63" descr="A picture containing shape&#10;&#10;Description automatically generated">
            <a:extLst>
              <a:ext uri="{FF2B5EF4-FFF2-40B4-BE49-F238E27FC236}">
                <a16:creationId xmlns:a16="http://schemas.microsoft.com/office/drawing/2014/main" id="{AC5582F4-2688-6748-D69B-26105BE2B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298" y="4322930"/>
            <a:ext cx="1940426" cy="250033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6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FAC1667-B20B-1AAC-5D4E-350DD5393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4947" y="4320345"/>
            <a:ext cx="1940426" cy="25066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44C483-F119-645B-4D4B-194BF9E6A9A7}"/>
              </a:ext>
            </a:extLst>
          </p:cNvPr>
          <p:cNvSpPr txBox="1"/>
          <p:nvPr/>
        </p:nvSpPr>
        <p:spPr>
          <a:xfrm>
            <a:off x="451461" y="3757071"/>
            <a:ext cx="189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Sustainability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D887F6-9BD0-E492-1CEC-5AE20CEDF9F8}"/>
              </a:ext>
            </a:extLst>
          </p:cNvPr>
          <p:cNvSpPr txBox="1"/>
          <p:nvPr/>
        </p:nvSpPr>
        <p:spPr>
          <a:xfrm>
            <a:off x="2844198" y="3796514"/>
            <a:ext cx="189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CC9B1-9C3E-48B4-9AE6-82C034D93917}"/>
              </a:ext>
            </a:extLst>
          </p:cNvPr>
          <p:cNvSpPr txBox="1"/>
          <p:nvPr/>
        </p:nvSpPr>
        <p:spPr>
          <a:xfrm>
            <a:off x="5137118" y="3757071"/>
            <a:ext cx="189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Economics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FF98BD-57BB-8F65-4F41-0BAD2233FA09}"/>
              </a:ext>
            </a:extLst>
          </p:cNvPr>
          <p:cNvSpPr txBox="1"/>
          <p:nvPr/>
        </p:nvSpPr>
        <p:spPr>
          <a:xfrm>
            <a:off x="7522081" y="3731362"/>
            <a:ext cx="189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Governance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5BEB5-F58A-1126-CF8D-476684EF2C0E}"/>
              </a:ext>
            </a:extLst>
          </p:cNvPr>
          <p:cNvSpPr txBox="1"/>
          <p:nvPr/>
        </p:nvSpPr>
        <p:spPr>
          <a:xfrm>
            <a:off x="9723599" y="3520439"/>
            <a:ext cx="213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Social and Demographics</a:t>
            </a:r>
          </a:p>
        </p:txBody>
      </p:sp>
    </p:spTree>
    <p:extLst>
      <p:ext uri="{BB962C8B-B14F-4D97-AF65-F5344CB8AC3E}">
        <p14:creationId xmlns:p14="http://schemas.microsoft.com/office/powerpoint/2010/main" val="374051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B2147F07-C2F1-98DF-779A-EA3AEED34A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9095664"/>
                  </p:ext>
                </p:extLst>
              </p:nvPr>
            </p:nvGraphicFramePr>
            <p:xfrm>
              <a:off x="572655" y="840509"/>
              <a:ext cx="11176000" cy="534785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B2147F07-C2F1-98DF-779A-EA3AEED34A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655" y="840509"/>
                <a:ext cx="11176000" cy="53478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53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4A8C80A-C78A-4F51-A160-4709C0AA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79492"/>
            <a:ext cx="9875520" cy="755590"/>
          </a:xfrm>
        </p:spPr>
        <p:txBody>
          <a:bodyPr>
            <a:normAutofit/>
          </a:bodyPr>
          <a:lstStyle/>
          <a:p>
            <a:pPr algn="ctr"/>
            <a:r>
              <a:rPr lang="en-US" sz="3840" b="1" dirty="0">
                <a:ea typeface="Open Sans" panose="020B0606030504020204" pitchFamily="34" charset="0"/>
                <a:cs typeface="Open Sans" panose="020B0606030504020204" pitchFamily="34" charset="0"/>
              </a:rPr>
              <a:t>What will 2050 Look Like?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94669-2AB1-4DA7-9C3C-9DFEE53CE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57" b="21526"/>
          <a:stretch/>
        </p:blipFill>
        <p:spPr>
          <a:xfrm>
            <a:off x="1028184" y="1157157"/>
            <a:ext cx="4986854" cy="251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B6BC89-6568-15C8-183C-90770CF03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550" y="1160522"/>
            <a:ext cx="4470266" cy="251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C8566D-F60B-3891-FB31-A8796D1F7D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47" b="10224"/>
          <a:stretch/>
        </p:blipFill>
        <p:spPr>
          <a:xfrm>
            <a:off x="4437680" y="3900488"/>
            <a:ext cx="4249120" cy="225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39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40E32-A7CE-E7A4-E791-02BB5A641FC4}"/>
              </a:ext>
            </a:extLst>
          </p:cNvPr>
          <p:cNvSpPr txBox="1"/>
          <p:nvPr/>
        </p:nvSpPr>
        <p:spPr>
          <a:xfrm>
            <a:off x="457200" y="2290012"/>
            <a:ext cx="70294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5 Think Tanks</a:t>
            </a:r>
          </a:p>
          <a:p>
            <a:pPr marL="571500" indent="-5715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124 Experts</a:t>
            </a:r>
          </a:p>
          <a:p>
            <a:pPr marL="571500" indent="-5715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47 Total Recommendations</a:t>
            </a:r>
            <a:endParaRPr lang="en-US" sz="4400" b="1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A blue and grey logo&#10;&#10;Description automatically generated">
            <a:extLst>
              <a:ext uri="{FF2B5EF4-FFF2-40B4-BE49-F238E27FC236}">
                <a16:creationId xmlns:a16="http://schemas.microsoft.com/office/drawing/2014/main" id="{630E28B5-9F67-F0B1-E1B2-7507ECD03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876" y="796671"/>
            <a:ext cx="6431924" cy="2134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E1A16D-28D1-EB1F-2415-A4DE54821345}"/>
              </a:ext>
            </a:extLst>
          </p:cNvPr>
          <p:cNvSpPr txBox="1"/>
          <p:nvPr/>
        </p:nvSpPr>
        <p:spPr>
          <a:xfrm>
            <a:off x="7048231" y="4893921"/>
            <a:ext cx="4396056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the Game Changers?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025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5A87-1CDA-770B-7A7F-AC9413CA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207963"/>
            <a:ext cx="10515600" cy="1325563"/>
          </a:xfrm>
        </p:spPr>
        <p:txBody>
          <a:bodyPr/>
          <a:lstStyle/>
          <a:p>
            <a:r>
              <a:rPr lang="en-US" b="1" dirty="0"/>
              <a:t>Game Changers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9983F92-BB0C-61E7-A923-A6E216401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494536"/>
              </p:ext>
            </p:extLst>
          </p:nvPr>
        </p:nvGraphicFramePr>
        <p:xfrm>
          <a:off x="966788" y="1397000"/>
          <a:ext cx="10515600" cy="471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1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Mentimeter - Interactive Presentations">
                <a:extLst>
                  <a:ext uri="{FF2B5EF4-FFF2-40B4-BE49-F238E27FC236}">
                    <a16:creationId xmlns:a16="http://schemas.microsoft.com/office/drawing/2014/main" id="{0FA9B452-7193-0315-5CCB-986F620D50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0557731"/>
                  </p:ext>
                </p:extLst>
              </p:nvPr>
            </p:nvGraphicFramePr>
            <p:xfrm>
              <a:off x="1153886" y="1019174"/>
              <a:ext cx="9786257" cy="48196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Add-in 2" title="Mentimeter - Interactive Presentations">
                <a:extLst>
                  <a:ext uri="{FF2B5EF4-FFF2-40B4-BE49-F238E27FC236}">
                    <a16:creationId xmlns:a16="http://schemas.microsoft.com/office/drawing/2014/main" id="{0FA9B452-7193-0315-5CCB-986F620D50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3886" y="1019174"/>
                <a:ext cx="9786257" cy="48196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7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Add-in 5" title="Mentimeter - Interactive Presentations">
                <a:extLst>
                  <a:ext uri="{FF2B5EF4-FFF2-40B4-BE49-F238E27FC236}">
                    <a16:creationId xmlns:a16="http://schemas.microsoft.com/office/drawing/2014/main" id="{1A785ACC-ECC4-F83F-0550-9DFEFF1E4F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025670"/>
                  </p:ext>
                </p:extLst>
              </p:nvPr>
            </p:nvGraphicFramePr>
            <p:xfrm>
              <a:off x="489527" y="667327"/>
              <a:ext cx="11471564" cy="552334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Add-in 5" title="Mentimeter - Interactive Presentations">
                <a:extLst>
                  <a:ext uri="{FF2B5EF4-FFF2-40B4-BE49-F238E27FC236}">
                    <a16:creationId xmlns:a16="http://schemas.microsoft.com/office/drawing/2014/main" id="{1A785ACC-ECC4-F83F-0550-9DFEFF1E4F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527" y="667327"/>
                <a:ext cx="11471564" cy="5523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21A63726-60B0-1B0F-76F0-14B24DE3B2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4521418"/>
                  </p:ext>
                </p:extLst>
              </p:nvPr>
            </p:nvGraphicFramePr>
            <p:xfrm>
              <a:off x="563418" y="803564"/>
              <a:ext cx="11009746" cy="538710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21A63726-60B0-1B0F-76F0-14B24DE3B2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418" y="803564"/>
                <a:ext cx="11009746" cy="53871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85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EE50F-1A6C-A778-604B-6722E785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452" y="447104"/>
            <a:ext cx="3834340" cy="13054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Discussion</a:t>
            </a:r>
            <a:endParaRPr lang="en-US" sz="36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Accounts">
            <a:extLst>
              <a:ext uri="{FF2B5EF4-FFF2-40B4-BE49-F238E27FC236}">
                <a16:creationId xmlns:a16="http://schemas.microsoft.com/office/drawing/2014/main" id="{5D03D57D-4E0F-4A1B-766E-AA0D4D09C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662" y="1638115"/>
            <a:ext cx="1978579" cy="1978579"/>
          </a:xfrm>
          <a:prstGeom prst="rect">
            <a:avLst/>
          </a:prstGeom>
        </p:spPr>
      </p:pic>
      <p:graphicFrame>
        <p:nvGraphicFramePr>
          <p:cNvPr id="22" name="TextBox 2">
            <a:extLst>
              <a:ext uri="{FF2B5EF4-FFF2-40B4-BE49-F238E27FC236}">
                <a16:creationId xmlns:a16="http://schemas.microsoft.com/office/drawing/2014/main" id="{8AC5B260-8747-B130-CAC7-8010D47A3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545595"/>
              </p:ext>
            </p:extLst>
          </p:nvPr>
        </p:nvGraphicFramePr>
        <p:xfrm>
          <a:off x="85436" y="3636974"/>
          <a:ext cx="3752754" cy="291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A389C20-010D-54EE-C6A8-A1424B5C4F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1878" y="4016888"/>
            <a:ext cx="2559288" cy="255928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2460FDCE-316F-F6AB-7761-5DB308D789D5}"/>
              </a:ext>
            </a:extLst>
          </p:cNvPr>
          <p:cNvSpPr txBox="1">
            <a:spLocks/>
          </p:cNvSpPr>
          <p:nvPr/>
        </p:nvSpPr>
        <p:spPr>
          <a:xfrm>
            <a:off x="4979296" y="5287809"/>
            <a:ext cx="4128796" cy="1083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5D5B6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Download the Water 2050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4D911-1F7A-350E-FA7F-423F304E98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73430">
            <a:off x="4547296" y="3229436"/>
            <a:ext cx="1434667" cy="1806888"/>
          </a:xfrm>
          <a:prstGeom prst="rect">
            <a:avLst/>
          </a:prstGeom>
        </p:spPr>
      </p:pic>
      <p:pic>
        <p:nvPicPr>
          <p:cNvPr id="6" name="Picture 60" descr="A picture containing diagram&#10;&#10;Description automatically generated">
            <a:extLst>
              <a:ext uri="{FF2B5EF4-FFF2-40B4-BE49-F238E27FC236}">
                <a16:creationId xmlns:a16="http://schemas.microsoft.com/office/drawing/2014/main" id="{AE1532FF-B75A-374A-AC0B-5EB68EBD8E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21147">
            <a:off x="5598150" y="3103745"/>
            <a:ext cx="1093852" cy="144804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6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18569DC-FA0B-E4D8-6DCA-4330B19BA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55229" y="3027475"/>
            <a:ext cx="1074930" cy="144974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63" descr="A picture containing shape&#10;&#10;Description automatically generated">
            <a:extLst>
              <a:ext uri="{FF2B5EF4-FFF2-40B4-BE49-F238E27FC236}">
                <a16:creationId xmlns:a16="http://schemas.microsoft.com/office/drawing/2014/main" id="{A45A3C81-C5C6-1D3C-CA85-158A35CF7C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95264">
            <a:off x="7429933" y="3115875"/>
            <a:ext cx="1098586" cy="146335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6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34FED0-AF27-B639-D691-D3E7EF0672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58715">
            <a:off x="8076941" y="3399347"/>
            <a:ext cx="1098586" cy="146706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722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1E28-6633-ED1D-D38C-707EBE195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90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AWWA’s View of the Water Industry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---Its Evolution and Future---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David LaFrance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Chief Executive Officer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American Water Works Association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646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CFCC9-A92E-4F09-1BC7-39CF8FED8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165" y="699924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Looking Back</a:t>
            </a:r>
          </a:p>
        </p:txBody>
      </p:sp>
      <p:pic>
        <p:nvPicPr>
          <p:cNvPr id="4" name="Picture 3" descr="Cuyahoga-River-Fire-of-1969 - nipeaze.com">
            <a:extLst>
              <a:ext uri="{FF2B5EF4-FFF2-40B4-BE49-F238E27FC236}">
                <a16:creationId xmlns:a16="http://schemas.microsoft.com/office/drawing/2014/main" id="{3991C80E-24E5-12B9-BABC-ACF9F3901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65" y="1823480"/>
            <a:ext cx="6444272" cy="427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54F8B-5A74-3DF6-3D6F-521D0DB6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98701"/>
            <a:ext cx="12081164" cy="115865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ea typeface="Open Sans" panose="020B0606030504020204" pitchFamily="34" charset="0"/>
                <a:cs typeface="Open Sans" panose="020B0606030504020204" pitchFamily="34" charset="0"/>
              </a:rPr>
              <a:t>The Environment, Society &amp; Water</a:t>
            </a:r>
            <a:br>
              <a:rPr lang="en-US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0B9F2C3-61B3-143C-65F5-132E0715A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84144"/>
              </p:ext>
            </p:extLst>
          </p:nvPr>
        </p:nvGraphicFramePr>
        <p:xfrm>
          <a:off x="1224388" y="2585264"/>
          <a:ext cx="10515600" cy="463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F00B85-481C-F409-0C70-A333FE111C54}"/>
              </a:ext>
            </a:extLst>
          </p:cNvPr>
          <p:cNvSpPr txBox="1"/>
          <p:nvPr/>
        </p:nvSpPr>
        <p:spPr>
          <a:xfrm>
            <a:off x="3753914" y="1832353"/>
            <a:ext cx="13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1970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6C4F7-9BB7-E748-1579-119B35E3A0DE}"/>
              </a:ext>
            </a:extLst>
          </p:cNvPr>
          <p:cNvSpPr txBox="1"/>
          <p:nvPr/>
        </p:nvSpPr>
        <p:spPr>
          <a:xfrm>
            <a:off x="5815263" y="1829535"/>
            <a:ext cx="13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1970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F46CAD-7E7D-92D5-3E8F-D47FE98B2895}"/>
              </a:ext>
            </a:extLst>
          </p:cNvPr>
          <p:cNvSpPr txBox="1"/>
          <p:nvPr/>
        </p:nvSpPr>
        <p:spPr>
          <a:xfrm>
            <a:off x="7829200" y="1824263"/>
            <a:ext cx="13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1972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DAB67-A908-C038-888E-38611D1AE37C}"/>
              </a:ext>
            </a:extLst>
          </p:cNvPr>
          <p:cNvSpPr txBox="1"/>
          <p:nvPr/>
        </p:nvSpPr>
        <p:spPr>
          <a:xfrm>
            <a:off x="10056514" y="1832353"/>
            <a:ext cx="13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1974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16404-423B-F82B-0C8E-39B71569151D}"/>
              </a:ext>
            </a:extLst>
          </p:cNvPr>
          <p:cNvSpPr txBox="1"/>
          <p:nvPr/>
        </p:nvSpPr>
        <p:spPr>
          <a:xfrm>
            <a:off x="1704187" y="1824263"/>
            <a:ext cx="133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1969</a:t>
            </a:r>
          </a:p>
        </p:txBody>
      </p:sp>
      <p:pic>
        <p:nvPicPr>
          <p:cNvPr id="14" name="Picture 13" descr="Cuyahoga-River-Fire-of-1969 - nipeaze.com">
            <a:extLst>
              <a:ext uri="{FF2B5EF4-FFF2-40B4-BE49-F238E27FC236}">
                <a16:creationId xmlns:a16="http://schemas.microsoft.com/office/drawing/2014/main" id="{6E6AC3A2-6222-7FB4-E3EE-C76595105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48" y="2285928"/>
            <a:ext cx="2049727" cy="1730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AB6EC5-745E-BCA8-B406-10C4A02D18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7261" y="2261960"/>
            <a:ext cx="1740173" cy="1754354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E9692D-B63B-541A-99F8-FBC32AB43FA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902" r="4695" b="4777"/>
          <a:stretch/>
        </p:blipFill>
        <p:spPr>
          <a:xfrm>
            <a:off x="7506821" y="2261960"/>
            <a:ext cx="1740173" cy="17543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DD19A1-761E-2691-2724-C53C530D0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69373" y="2261960"/>
            <a:ext cx="2114451" cy="1754355"/>
          </a:xfrm>
          <a:prstGeom prst="rect">
            <a:avLst/>
          </a:prstGeom>
        </p:spPr>
      </p:pic>
      <p:pic>
        <p:nvPicPr>
          <p:cNvPr id="1026" name="Picture 2" descr="The Tree: Book Review AND Earth Day Clip Art | Grade Onederful">
            <a:extLst>
              <a:ext uri="{FF2B5EF4-FFF2-40B4-BE49-F238E27FC236}">
                <a16:creationId xmlns:a16="http://schemas.microsoft.com/office/drawing/2014/main" id="{E7917EC2-7CC2-EA0D-256B-35A586C5F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18" y="2267014"/>
            <a:ext cx="1821121" cy="18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A81A2F-29F5-2CFF-13CB-5CD80A712398}"/>
              </a:ext>
            </a:extLst>
          </p:cNvPr>
          <p:cNvCxnSpPr/>
          <p:nvPr/>
        </p:nvCxnSpPr>
        <p:spPr>
          <a:xfrm>
            <a:off x="5517261" y="2261960"/>
            <a:ext cx="21408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BB1FD-F046-9D8B-0CE7-AD2162A470E1}"/>
              </a:ext>
            </a:extLst>
          </p:cNvPr>
          <p:cNvCxnSpPr>
            <a:cxnSpLocks/>
          </p:cNvCxnSpPr>
          <p:nvPr/>
        </p:nvCxnSpPr>
        <p:spPr>
          <a:xfrm>
            <a:off x="7254217" y="2294018"/>
            <a:ext cx="0" cy="172229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519711-A7FB-4970-A30E-8CA944190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F519711-A7FB-4970-A30E-8CA944190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527CE5-7862-4843-B916-5C72F5EF1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5E527CE5-7862-4843-B916-5C72F5EF1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CA4961-A6E2-4A77-9CF9-FFBC89517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56CA4961-A6E2-4A77-9CF9-FFBC89517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F58DBD-F760-4964-ADFF-1C23E6F39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EEF58DBD-F760-4964-ADFF-1C23E6F39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8014F6-09C4-4F2B-A7EE-6A2E65199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E78014F6-09C4-4F2B-A7EE-6A2E65199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CFCC9-A92E-4F09-1BC7-39CF8FED8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115" y="699924"/>
            <a:ext cx="9628814" cy="22163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Today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2E189-B1FC-28E7-14AE-4101B3CF4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911" y="191669"/>
            <a:ext cx="4747587" cy="6474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F142806-92BD-4B89-C2DF-5F8CEC9ED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534188"/>
              </p:ext>
            </p:extLst>
          </p:nvPr>
        </p:nvGraphicFramePr>
        <p:xfrm>
          <a:off x="289007" y="3941719"/>
          <a:ext cx="6761143" cy="2821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47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E2B0CA2-2DFD-3D39-F94A-27A20DF37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321269"/>
              </p:ext>
            </p:extLst>
          </p:nvPr>
        </p:nvGraphicFramePr>
        <p:xfrm>
          <a:off x="1007917" y="1790216"/>
          <a:ext cx="9982199" cy="429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0835725-9303-E8A9-8032-D784CAEB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917" y="46465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State of the Water Industry (2004 – 2023)</a:t>
            </a:r>
            <a:br>
              <a:rPr lang="en-US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1800" dirty="0">
                <a:solidFill>
                  <a:schemeClr val="bg1"/>
                </a:solidFill>
              </a:rPr>
              <a:t>In your opinion, what is the current overall state of the water industry?  How sound will the overall water industry be 5 years from now?  (1 = not sound at all, 7 = very sound)</a:t>
            </a:r>
            <a:br>
              <a:rPr lang="en-US" altLang="en-US" sz="1600" dirty="0">
                <a:solidFill>
                  <a:schemeClr val="bg1"/>
                </a:solidFill>
              </a:rPr>
            </a:br>
            <a:endParaRPr lang="en-US" sz="384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44254374-546F-FD47-8A01-7E91CB6D8C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1992243"/>
                  </p:ext>
                </p:extLst>
              </p:nvPr>
            </p:nvGraphicFramePr>
            <p:xfrm>
              <a:off x="591126" y="831273"/>
              <a:ext cx="11296073" cy="541250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44254374-546F-FD47-8A01-7E91CB6D8C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126" y="831273"/>
                <a:ext cx="11296073" cy="54125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69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808DD7-A6DE-D181-AE53-6E02DC558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944119"/>
              </p:ext>
            </p:extLst>
          </p:nvPr>
        </p:nvGraphicFramePr>
        <p:xfrm>
          <a:off x="1220561" y="210639"/>
          <a:ext cx="9448800" cy="595884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48800">
                  <a:extLst>
                    <a:ext uri="{9D8B030D-6E8A-4147-A177-3AD203B41FA5}">
                      <a16:colId xmlns:a16="http://schemas.microsoft.com/office/drawing/2014/main" val="2509634411"/>
                    </a:ext>
                  </a:extLst>
                </a:gridCol>
              </a:tblGrid>
              <a:tr h="4013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Top 15 Water Sector Challenges (2023)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684969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  Renewal &amp; replacement of aging water infrastructure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48522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  Long-term drinking water supply availability (#3 in 2022)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967574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  Financing for capital improvements (#2 in 2022)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39494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  Public understanding of the value of water resources (#8 in 22)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287013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5.  Watershed/source water protection (#7 in 2022)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633104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  Aging workforce/anticipated retirements (#4 in 2022)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82754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lvl="0" algn="ctr"/>
                      <a:r>
                        <a:rPr lang="en-US"/>
                        <a:t>7.  Public understanding of the value of water systems/services (#5 in 2022)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18503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8.  Emergency preparedness (#6 in 2022)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06142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9.  Groundwater management and overuse</a:t>
                      </a:r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82255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10"/>
                      </a:pPr>
                      <a:r>
                        <a:rPr lang="en-US" dirty="0"/>
                        <a:t>Compliance with current regulations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0580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/>
                        <a:t>11. Water conservation/efficiency (#16 in 2022)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79622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/>
                        <a:t>12. Talent attraction and retention (#11 in 2022)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804274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/>
                        <a:t>13. Cybersecurity issues (#10 in 2022)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702700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/>
                        <a:t>14. Drought or periodic water shortages (#13 in 2022)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883503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/>
                        <a:t>15. Compliance with future regulations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93925"/>
                  </a:ext>
                </a:extLst>
              </a:tr>
            </a:tbl>
          </a:graphicData>
        </a:graphic>
      </p:graphicFrame>
      <p:pic>
        <p:nvPicPr>
          <p:cNvPr id="3" name="Graphic 2" descr="Toggle with solid fill">
            <a:extLst>
              <a:ext uri="{FF2B5EF4-FFF2-40B4-BE49-F238E27FC236}">
                <a16:creationId xmlns:a16="http://schemas.microsoft.com/office/drawing/2014/main" id="{5D89C73D-53E5-77EB-C666-D19EEFB25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396836" y="976744"/>
            <a:ext cx="803563" cy="803563"/>
          </a:xfrm>
          <a:prstGeom prst="rect">
            <a:avLst/>
          </a:prstGeom>
        </p:spPr>
      </p:pic>
      <p:pic>
        <p:nvPicPr>
          <p:cNvPr id="9" name="Graphic 8" descr="Exponential Graph with solid fill">
            <a:extLst>
              <a:ext uri="{FF2B5EF4-FFF2-40B4-BE49-F238E27FC236}">
                <a16:creationId xmlns:a16="http://schemas.microsoft.com/office/drawing/2014/main" id="{6189449B-B5A7-5F5B-4C5D-FA6CB2C36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1708" y="1669471"/>
            <a:ext cx="803564" cy="803564"/>
          </a:xfrm>
          <a:prstGeom prst="rect">
            <a:avLst/>
          </a:prstGeom>
        </p:spPr>
      </p:pic>
      <p:pic>
        <p:nvPicPr>
          <p:cNvPr id="10" name="Graphic 9" descr="Exponential Graph with solid fill">
            <a:extLst>
              <a:ext uri="{FF2B5EF4-FFF2-40B4-BE49-F238E27FC236}">
                <a16:creationId xmlns:a16="http://schemas.microsoft.com/office/drawing/2014/main" id="{958F327C-66AC-6CD3-DD29-91570134C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4180" y="4052453"/>
            <a:ext cx="803564" cy="8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66D34-CE4C-6F6A-C682-1C67A8CF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460893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Water Sector Challenges: Trends over Time (2019-2023)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C2782-0B21-E188-DD7B-914D9A783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818" y="900363"/>
            <a:ext cx="7225748" cy="5112215"/>
          </a:xfrm>
          <a:prstGeom prst="rect">
            <a:avLst/>
          </a:prstGeom>
        </p:spPr>
      </p:pic>
      <p:pic>
        <p:nvPicPr>
          <p:cNvPr id="11" name="Graphic 10" descr="Arrow: Clockwise curve with solid fill">
            <a:extLst>
              <a:ext uri="{FF2B5EF4-FFF2-40B4-BE49-F238E27FC236}">
                <a16:creationId xmlns:a16="http://schemas.microsoft.com/office/drawing/2014/main" id="{F3DCD795-02ED-78CD-81B5-03559B8D1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28269" flipH="1">
            <a:off x="11260522" y="2847094"/>
            <a:ext cx="738088" cy="706434"/>
          </a:xfrm>
          <a:prstGeom prst="rect">
            <a:avLst/>
          </a:prstGeom>
        </p:spPr>
      </p:pic>
      <p:pic>
        <p:nvPicPr>
          <p:cNvPr id="13" name="Graphic 12" descr="Arrow: Clockwise curve with solid fill">
            <a:extLst>
              <a:ext uri="{FF2B5EF4-FFF2-40B4-BE49-F238E27FC236}">
                <a16:creationId xmlns:a16="http://schemas.microsoft.com/office/drawing/2014/main" id="{5A07B932-B8FE-ACAC-C4EE-43188415B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541172">
            <a:off x="10720740" y="3995269"/>
            <a:ext cx="706034" cy="7060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64EB3D-4C6D-67FE-6EA1-61F5A53A6329}"/>
              </a:ext>
            </a:extLst>
          </p:cNvPr>
          <p:cNvSpPr/>
          <p:nvPr/>
        </p:nvSpPr>
        <p:spPr>
          <a:xfrm>
            <a:off x="5129213" y="3028950"/>
            <a:ext cx="966787" cy="24288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12F935-0D68-FE9A-4FF4-A2B933FF3F41}"/>
              </a:ext>
            </a:extLst>
          </p:cNvPr>
          <p:cNvSpPr/>
          <p:nvPr/>
        </p:nvSpPr>
        <p:spPr>
          <a:xfrm rot="1623338">
            <a:off x="5996545" y="3246792"/>
            <a:ext cx="1028319" cy="20206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75F752-C82D-0F5B-FF06-65EBDE3B52DD}"/>
              </a:ext>
            </a:extLst>
          </p:cNvPr>
          <p:cNvSpPr/>
          <p:nvPr/>
        </p:nvSpPr>
        <p:spPr>
          <a:xfrm>
            <a:off x="6869131" y="3428785"/>
            <a:ext cx="1146157" cy="24288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383879-A125-2DD7-B861-2B2CF44D42FF}"/>
              </a:ext>
            </a:extLst>
          </p:cNvPr>
          <p:cNvSpPr/>
          <p:nvPr/>
        </p:nvSpPr>
        <p:spPr>
          <a:xfrm rot="2460515">
            <a:off x="7769950" y="3831638"/>
            <a:ext cx="1292311" cy="24661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3F3657-6EA4-0576-8055-AAF73B796974}"/>
              </a:ext>
            </a:extLst>
          </p:cNvPr>
          <p:cNvSpPr/>
          <p:nvPr/>
        </p:nvSpPr>
        <p:spPr>
          <a:xfrm>
            <a:off x="5122306" y="3851496"/>
            <a:ext cx="966787" cy="242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D0B664-4AA4-C074-F90D-7E5E4C67BAD1}"/>
              </a:ext>
            </a:extLst>
          </p:cNvPr>
          <p:cNvSpPr/>
          <p:nvPr/>
        </p:nvSpPr>
        <p:spPr>
          <a:xfrm rot="1292268">
            <a:off x="5982471" y="4050757"/>
            <a:ext cx="966787" cy="242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A6F0C4-2D3A-BE43-8C1D-62850DF36361}"/>
              </a:ext>
            </a:extLst>
          </p:cNvPr>
          <p:cNvSpPr/>
          <p:nvPr/>
        </p:nvSpPr>
        <p:spPr>
          <a:xfrm rot="1624291">
            <a:off x="6659300" y="4460763"/>
            <a:ext cx="1400425" cy="2628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49143A-2293-51F2-2733-E83DC1D5E93A}"/>
              </a:ext>
            </a:extLst>
          </p:cNvPr>
          <p:cNvSpPr/>
          <p:nvPr/>
        </p:nvSpPr>
        <p:spPr>
          <a:xfrm rot="17985059">
            <a:off x="7283361" y="3917626"/>
            <a:ext cx="2093558" cy="217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Caret Up with solid fill">
            <a:extLst>
              <a:ext uri="{FF2B5EF4-FFF2-40B4-BE49-F238E27FC236}">
                <a16:creationId xmlns:a16="http://schemas.microsoft.com/office/drawing/2014/main" id="{00FD3F9E-268B-EF5F-D7E2-D514C58C9C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97916" y="4380718"/>
            <a:ext cx="914400" cy="914400"/>
          </a:xfrm>
          <a:prstGeom prst="rect">
            <a:avLst/>
          </a:prstGeom>
        </p:spPr>
      </p:pic>
      <p:pic>
        <p:nvPicPr>
          <p:cNvPr id="28" name="Graphic 27" descr="Business Growth with solid fill">
            <a:extLst>
              <a:ext uri="{FF2B5EF4-FFF2-40B4-BE49-F238E27FC236}">
                <a16:creationId xmlns:a16="http://schemas.microsoft.com/office/drawing/2014/main" id="{5519C15A-72E6-BA71-AE90-16316E29F3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95470" y="3550229"/>
            <a:ext cx="757320" cy="7573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847910A-577D-44F1-8184-2A21BCD5972E}"/>
              </a:ext>
            </a:extLst>
          </p:cNvPr>
          <p:cNvSpPr/>
          <p:nvPr/>
        </p:nvSpPr>
        <p:spPr>
          <a:xfrm rot="20142184">
            <a:off x="5087677" y="4500564"/>
            <a:ext cx="1181766" cy="179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4D0F31-A6FC-89A3-5491-33059F8465A5}"/>
              </a:ext>
            </a:extLst>
          </p:cNvPr>
          <p:cNvSpPr/>
          <p:nvPr/>
        </p:nvSpPr>
        <p:spPr>
          <a:xfrm rot="1643894">
            <a:off x="6075256" y="4475903"/>
            <a:ext cx="1097670" cy="1584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55A3D7-1824-C03C-CBC7-68B2C6B36831}"/>
              </a:ext>
            </a:extLst>
          </p:cNvPr>
          <p:cNvSpPr/>
          <p:nvPr/>
        </p:nvSpPr>
        <p:spPr>
          <a:xfrm rot="17839647">
            <a:off x="6488410" y="3939399"/>
            <a:ext cx="1956913" cy="166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1304BA-1090-10F6-3560-F13A92BF5A99}"/>
              </a:ext>
            </a:extLst>
          </p:cNvPr>
          <p:cNvSpPr/>
          <p:nvPr/>
        </p:nvSpPr>
        <p:spPr>
          <a:xfrm rot="2501827">
            <a:off x="7670077" y="3463592"/>
            <a:ext cx="1356457" cy="1647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0ACA55A-1FFA-D57E-6E0C-62BD12076BAD}"/>
              </a:ext>
            </a:extLst>
          </p:cNvPr>
          <p:cNvSpPr/>
          <p:nvPr/>
        </p:nvSpPr>
        <p:spPr>
          <a:xfrm rot="20142184">
            <a:off x="5067767" y="4907891"/>
            <a:ext cx="1181766" cy="179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A73188-0656-F6B7-CCB4-333BC1D98B0E}"/>
              </a:ext>
            </a:extLst>
          </p:cNvPr>
          <p:cNvSpPr/>
          <p:nvPr/>
        </p:nvSpPr>
        <p:spPr>
          <a:xfrm rot="2482037">
            <a:off x="6613965" y="3829637"/>
            <a:ext cx="2611517" cy="211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775FB58-8006-EA3E-6A7A-B2E415920187}"/>
              </a:ext>
            </a:extLst>
          </p:cNvPr>
          <p:cNvSpPr/>
          <p:nvPr/>
        </p:nvSpPr>
        <p:spPr>
          <a:xfrm rot="17730489">
            <a:off x="5596821" y="3830850"/>
            <a:ext cx="2016129" cy="196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8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3hv1ztxpf83rsix3qd8gkjnpvzynz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webextensions/webextension1.xml><?xml version="1.0" encoding="utf-8"?>
<we:webextension xmlns:we="http://schemas.microsoft.com/office/webextensions/webextension/2010/11" id="{91DA9598-DC62-497A-8667-7BD7F00AA8C3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INSTRUCTIONS_KEY" value="&quot;true&quot;"/>
    <we:property name="MENTIMETER_QUESTION_ID_KEY" value="&quot;u8fj6rc963vz&quot;"/>
    <we:property name="MENTIMETER_SHOW_JOIN_INSTRUCTIONS" value="&quot;true&quot;"/>
    <we:property name="MENTIMETER_FONT_SIZE_MODIFIER_KEY" value="&quot;-2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5FB6656F-28A2-42D4-9187-979FEC67BEB5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wzbv8kp8wfvg&quot;"/>
    <we:property name="MENTIMETER_SHOW_JOIN_INSTRUCTIONS" value="&quot;true&quot;"/>
    <we:property name="MENTIMETER_INSTRUCTIONS_KEY" value="&quot;true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E39019BD-98C7-4BA2-B5AB-F8D51EE34246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FONT_SIZE_MODIFIER_KEY" value="&quot;-2&quot;"/>
    <we:property name="MENTIMETER_QUESTION_ID_KEY" value="&quot;ku5svozaibd6&quot;"/>
    <we:property name="MENTIMETER_SHOW_JOIN_INSTRUCTIONS" value="&quot;true&quot;"/>
    <we:property name="MENTIMETER_INSTRUCTIONS_KEY" value="&quot;true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A069F743-AC61-4701-9C06-933E3D5B451F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9ab7c5wf28f9&quot;"/>
    <we:property name="MENTIMETER_INSTRUCTIONS_KEY" value="&quot;true&quot;"/>
    <we:property name="MENTIMETER_SHOW_JOIN_INSTRUCTIONS" value="&quot;true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6D4206D0-B623-4B49-85A7-9C427469F509}">
  <we:reference id="wa104379261" version="4.3.0.0" store="en-US" storeType="OMEX"/>
  <we:alternateReferences>
    <we:reference id="wa104379261" version="4.3.0.0" store="wa104379261" storeType="OMEX"/>
  </we:alternateReferences>
  <we:properties>
    <we:property name="MENTIMETER_QUESTION_ID_KEY" value="&quot;k6mcfjf5baqw&quot;"/>
    <we:property name="MENTIMETER_SHOW_JOIN_INSTRUCTIONS" value="&quot;true&quot;"/>
    <we:property name="MENTIMETER_INSTRUCTIONS_KEY" value="&quot;true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3100</TotalTime>
  <Words>498</Words>
  <Application>Microsoft Office PowerPoint</Application>
  <PresentationFormat>Widescreen</PresentationFormat>
  <Paragraphs>76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Söhne</vt:lpstr>
      <vt:lpstr>Office Theme</vt:lpstr>
      <vt:lpstr>1_Office Theme</vt:lpstr>
      <vt:lpstr>think-cell Slide</vt:lpstr>
      <vt:lpstr>PowerPoint Presentation</vt:lpstr>
      <vt:lpstr>PowerPoint Presentation</vt:lpstr>
      <vt:lpstr>Looking Back</vt:lpstr>
      <vt:lpstr>The Environment, Society &amp; Water </vt:lpstr>
      <vt:lpstr>Today</vt:lpstr>
      <vt:lpstr>State of the Water Industry (2004 – 2023) In your opinion, what is the current overall state of the water industry?  How sound will the overall water industry be 5 years from now?  (1 = not sound at all, 7 = very sound) </vt:lpstr>
      <vt:lpstr>PowerPoint Presentation</vt:lpstr>
      <vt:lpstr>PowerPoint Presentation</vt:lpstr>
      <vt:lpstr>Water Sector Challenges: Trends over Time (2019-2023)</vt:lpstr>
      <vt:lpstr>The Future</vt:lpstr>
      <vt:lpstr>PowerPoint Presentation</vt:lpstr>
      <vt:lpstr>What will 2050 Look Like?</vt:lpstr>
      <vt:lpstr>PowerPoint Presentation</vt:lpstr>
      <vt:lpstr>Game Changers</vt:lpstr>
      <vt:lpstr>PowerPoint Presentation</vt:lpstr>
      <vt:lpstr>PowerPoint Presentation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Miller</dc:creator>
  <cp:lastModifiedBy>Angie Miller</cp:lastModifiedBy>
  <cp:revision>5</cp:revision>
  <cp:lastPrinted>2023-08-22T15:10:49Z</cp:lastPrinted>
  <dcterms:created xsi:type="dcterms:W3CDTF">2023-08-14T16:58:45Z</dcterms:created>
  <dcterms:modified xsi:type="dcterms:W3CDTF">2023-08-22T21:09:02Z</dcterms:modified>
</cp:coreProperties>
</file>