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2"/>
  </p:notesMasterIdLst>
  <p:sldIdLst>
    <p:sldId id="1615" r:id="rId2"/>
    <p:sldId id="802" r:id="rId3"/>
    <p:sldId id="1621" r:id="rId4"/>
    <p:sldId id="1622" r:id="rId5"/>
    <p:sldId id="1623" r:id="rId6"/>
    <p:sldId id="1624" r:id="rId7"/>
    <p:sldId id="1629" r:id="rId8"/>
    <p:sldId id="1617" r:id="rId9"/>
    <p:sldId id="1620" r:id="rId10"/>
    <p:sldId id="98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A2A2"/>
    <a:srgbClr val="D79695"/>
    <a:srgbClr val="C0504C"/>
    <a:srgbClr val="2E75B6"/>
    <a:srgbClr val="2F5597"/>
    <a:srgbClr val="002060"/>
    <a:srgbClr val="9DC3E6"/>
    <a:srgbClr val="C0C0C0"/>
    <a:srgbClr val="8FAA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00" autoAdjust="0"/>
    <p:restoredTop sz="95859"/>
  </p:normalViewPr>
  <p:slideViewPr>
    <p:cSldViewPr snapToGrid="0">
      <p:cViewPr>
        <p:scale>
          <a:sx n="117" d="100"/>
          <a:sy n="117" d="100"/>
        </p:scale>
        <p:origin x="1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2733312883554262"/>
          <c:y val="3.7499999999999999E-2"/>
          <c:w val="0.46268771575179701"/>
          <c:h val="0.931250000000000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17375E"/>
            </a:solidFill>
            <a:ln>
              <a:noFill/>
            </a:ln>
            <a:effectLst/>
          </c:spPr>
          <c:invertIfNegative val="0"/>
          <c:dPt>
            <c:idx val="9"/>
            <c:invertIfNegative val="0"/>
            <c:bubble3D val="0"/>
            <c:spPr>
              <a:solidFill>
                <a:srgbClr val="C0C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DAC-4CBF-B1E8-8369785B6D34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rgbClr val="000000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Provides high quality, safe tap water</c:v>
                </c:pt>
                <c:pt idx="1">
                  <c:v>Provides good tasting drinking water</c:v>
                </c:pt>
                <c:pt idx="2">
                  <c:v>Keeps rates low</c:v>
                </c:pt>
                <c:pt idx="3">
                  <c:v>Protects and restores the environment</c:v>
                </c:pt>
                <c:pt idx="4">
                  <c:v>Operates transparently</c:v>
                </c:pt>
                <c:pt idx="5">
                  <c:v>Hires well-educated and experienced staff</c:v>
                </c:pt>
                <c:pt idx="6">
                  <c:v>Delivers exceptional customer service</c:v>
                </c:pt>
                <c:pt idx="7">
                  <c:v>Engages with the community</c:v>
                </c:pt>
                <c:pt idx="8">
                  <c:v>Maximizes the use of new technologies like automation and remote operations</c:v>
                </c:pt>
                <c:pt idx="9">
                  <c:v>None of these</c:v>
                </c:pt>
              </c:strCache>
            </c:strRef>
          </c:cat>
          <c:val>
            <c:numRef>
              <c:f>Sheet1!$B$2:$B$11</c:f>
              <c:numCache>
                <c:formatCode>0.00%</c:formatCode>
                <c:ptCount val="10"/>
                <c:pt idx="0">
                  <c:v>0.84899999999999998</c:v>
                </c:pt>
                <c:pt idx="1">
                  <c:v>0.64400000000000002</c:v>
                </c:pt>
                <c:pt idx="2">
                  <c:v>0.64</c:v>
                </c:pt>
                <c:pt idx="3">
                  <c:v>0.55200000000000005</c:v>
                </c:pt>
                <c:pt idx="4">
                  <c:v>0.54400000000000004</c:v>
                </c:pt>
                <c:pt idx="5">
                  <c:v>0.42599999999999999</c:v>
                </c:pt>
                <c:pt idx="6">
                  <c:v>0.41099999999999998</c:v>
                </c:pt>
                <c:pt idx="7">
                  <c:v>0.33600000000000002</c:v>
                </c:pt>
                <c:pt idx="8">
                  <c:v>0.318</c:v>
                </c:pt>
                <c:pt idx="9">
                  <c:v>3.9E-2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AC-4CBF-B1E8-8369785B6D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07708016"/>
        <c:axId val="107703216"/>
      </c:barChart>
      <c:catAx>
        <c:axId val="10770801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rgbClr val="868686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US"/>
          </a:p>
        </c:txPr>
        <c:crossAx val="107703216"/>
        <c:crosses val="autoZero"/>
        <c:auto val="1"/>
        <c:lblAlgn val="ctr"/>
        <c:lblOffset val="100"/>
        <c:noMultiLvlLbl val="0"/>
      </c:catAx>
      <c:valAx>
        <c:axId val="107703216"/>
        <c:scaling>
          <c:orientation val="minMax"/>
          <c:max val="1"/>
        </c:scaling>
        <c:delete val="1"/>
        <c:axPos val="t"/>
        <c:numFmt formatCode="0.00%" sourceLinked="1"/>
        <c:majorTickMark val="none"/>
        <c:minorTickMark val="none"/>
        <c:tickLblPos val="nextTo"/>
        <c:crossAx val="107708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rgbClr val="000000"/>
          </a:solidFill>
          <a:latin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17375E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-4.8009641243230454E-3"/>
                  <c:y val="-5.0429738892372481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chemeClr val="bg1"/>
                        </a:solidFill>
                        <a:latin typeface="Helvetica Neue"/>
                        <a:ea typeface="+mn-ea"/>
                        <a:cs typeface="+mn-cs"/>
                      </a:defRPr>
                    </a:pPr>
                    <a:fld id="{3276F9F8-2933-A945-950E-5695712AE876}" type="VALUE">
                      <a:rPr lang="en-US">
                        <a:solidFill>
                          <a:schemeClr val="tx1"/>
                        </a:solidFill>
                      </a:rPr>
                      <a:pPr>
                        <a:defRPr sz="1000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bg1"/>
                      </a:solidFill>
                      <a:latin typeface="Helvetica Neue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D51-114C-8D0F-6DA7C7713960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rgbClr val="000000"/>
                    </a:solidFill>
                    <a:latin typeface="Helvetica Neue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18-29</c:v>
                </c:pt>
                <c:pt idx="1">
                  <c:v>30-39</c:v>
                </c:pt>
                <c:pt idx="2">
                  <c:v>40-49</c:v>
                </c:pt>
                <c:pt idx="3">
                  <c:v>50-64</c:v>
                </c:pt>
                <c:pt idx="4">
                  <c:v>65+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0.16</c:v>
                </c:pt>
                <c:pt idx="1">
                  <c:v>0.15</c:v>
                </c:pt>
                <c:pt idx="2">
                  <c:v>0.16700000000000001</c:v>
                </c:pt>
                <c:pt idx="3">
                  <c:v>0.25600000000000001</c:v>
                </c:pt>
                <c:pt idx="4">
                  <c:v>0.26800000000000002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C5-0447-B19F-3F7364855E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52880840"/>
        <c:axId val="852879200"/>
      </c:barChart>
      <c:catAx>
        <c:axId val="85288084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rgbClr val="868686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000000"/>
                </a:solidFill>
                <a:latin typeface="Helvetica Neue"/>
                <a:ea typeface="+mn-ea"/>
                <a:cs typeface="+mn-cs"/>
              </a:defRPr>
            </a:pPr>
            <a:endParaRPr lang="en-US"/>
          </a:p>
        </c:txPr>
        <c:crossAx val="852879200"/>
        <c:crosses val="autoZero"/>
        <c:auto val="1"/>
        <c:lblAlgn val="ctr"/>
        <c:lblOffset val="100"/>
        <c:noMultiLvlLbl val="0"/>
      </c:catAx>
      <c:valAx>
        <c:axId val="852879200"/>
        <c:scaling>
          <c:orientation val="minMax"/>
          <c:max val="1"/>
        </c:scaling>
        <c:delete val="1"/>
        <c:axPos val="t"/>
        <c:numFmt formatCode="0.00%" sourceLinked="1"/>
        <c:majorTickMark val="none"/>
        <c:minorTickMark val="none"/>
        <c:tickLblPos val="nextTo"/>
        <c:crossAx val="852880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rgbClr val="000000"/>
          </a:solidFill>
          <a:latin typeface="Helvetica Neue"/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17375E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rgbClr val="000000"/>
                    </a:solidFill>
                    <a:latin typeface="Helvetica Neue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Los Angeles County</c:v>
                </c:pt>
                <c:pt idx="1">
                  <c:v>Other Southern California</c:v>
                </c:pt>
                <c:pt idx="2">
                  <c:v>Central Valley</c:v>
                </c:pt>
                <c:pt idx="3">
                  <c:v>San Francisco Bay Area</c:v>
                </c:pt>
                <c:pt idx="4">
                  <c:v>Other Northern California</c:v>
                </c:pt>
                <c:pt idx="5">
                  <c:v>Southern California</c:v>
                </c:pt>
                <c:pt idx="6">
                  <c:v>Northern California</c:v>
                </c:pt>
              </c:strCache>
            </c:strRef>
          </c:cat>
          <c:val>
            <c:numRef>
              <c:f>Sheet1!$B$2:$B$8</c:f>
              <c:numCache>
                <c:formatCode>0.0%</c:formatCode>
                <c:ptCount val="7"/>
                <c:pt idx="0">
                  <c:v>0.23699999999999999</c:v>
                </c:pt>
                <c:pt idx="1">
                  <c:v>0.31</c:v>
                </c:pt>
                <c:pt idx="2">
                  <c:v>0.186</c:v>
                </c:pt>
                <c:pt idx="3">
                  <c:v>0.216</c:v>
                </c:pt>
                <c:pt idx="4">
                  <c:v>5.1999999999999998E-2</c:v>
                </c:pt>
                <c:pt idx="5">
                  <c:v>0.56899999999999995</c:v>
                </c:pt>
                <c:pt idx="6">
                  <c:v>0.43099999999999999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BD-774F-BC0A-B9E73D2990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52880840"/>
        <c:axId val="852879200"/>
      </c:barChart>
      <c:catAx>
        <c:axId val="85288084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rgbClr val="868686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000000"/>
                </a:solidFill>
                <a:latin typeface="Helvetica Neue"/>
                <a:ea typeface="+mn-ea"/>
                <a:cs typeface="+mn-cs"/>
              </a:defRPr>
            </a:pPr>
            <a:endParaRPr lang="en-US"/>
          </a:p>
        </c:txPr>
        <c:crossAx val="852879200"/>
        <c:crosses val="autoZero"/>
        <c:auto val="1"/>
        <c:lblAlgn val="ctr"/>
        <c:lblOffset val="100"/>
        <c:noMultiLvlLbl val="0"/>
      </c:catAx>
      <c:valAx>
        <c:axId val="852879200"/>
        <c:scaling>
          <c:orientation val="minMax"/>
          <c:max val="1"/>
        </c:scaling>
        <c:delete val="1"/>
        <c:axPos val="t"/>
        <c:numFmt formatCode="0.0%" sourceLinked="1"/>
        <c:majorTickMark val="none"/>
        <c:minorTickMark val="none"/>
        <c:tickLblPos val="nextTo"/>
        <c:crossAx val="852880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rgbClr val="000000"/>
          </a:solidFill>
          <a:latin typeface="Helvetica Neue"/>
        </a:defRPr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17375E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rgbClr val="000000"/>
                    </a:solidFill>
                    <a:latin typeface="Helvetica Neue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Phone [NET]</c:v>
                </c:pt>
                <c:pt idx="1">
                  <c:v>Landline</c:v>
                </c:pt>
                <c:pt idx="2">
                  <c:v>Mobile</c:v>
                </c:pt>
                <c:pt idx="3">
                  <c:v>Online [NET]</c:v>
                </c:pt>
                <c:pt idx="4">
                  <c:v>Email</c:v>
                </c:pt>
                <c:pt idx="5">
                  <c:v>Text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0.33300000000000002</c:v>
                </c:pt>
                <c:pt idx="1">
                  <c:v>0.38300000000000001</c:v>
                </c:pt>
                <c:pt idx="2">
                  <c:v>0.61699999999999999</c:v>
                </c:pt>
                <c:pt idx="3">
                  <c:v>0.66700000000000004</c:v>
                </c:pt>
                <c:pt idx="4">
                  <c:v>0.5</c:v>
                </c:pt>
                <c:pt idx="5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91-2241-9C28-1E433071C3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52880840"/>
        <c:axId val="852879200"/>
      </c:barChart>
      <c:catAx>
        <c:axId val="85288084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rgbClr val="868686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000000"/>
                </a:solidFill>
                <a:latin typeface="Helvetica Neue"/>
                <a:ea typeface="+mn-ea"/>
                <a:cs typeface="+mn-cs"/>
              </a:defRPr>
            </a:pPr>
            <a:endParaRPr lang="en-US"/>
          </a:p>
        </c:txPr>
        <c:crossAx val="852879200"/>
        <c:crosses val="autoZero"/>
        <c:auto val="1"/>
        <c:lblAlgn val="ctr"/>
        <c:lblOffset val="100"/>
        <c:noMultiLvlLbl val="0"/>
      </c:catAx>
      <c:valAx>
        <c:axId val="852879200"/>
        <c:scaling>
          <c:orientation val="minMax"/>
          <c:max val="1"/>
        </c:scaling>
        <c:delete val="1"/>
        <c:axPos val="t"/>
        <c:numFmt formatCode="0.00%" sourceLinked="1"/>
        <c:majorTickMark val="none"/>
        <c:minorTickMark val="none"/>
        <c:tickLblPos val="nextTo"/>
        <c:crossAx val="852880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rgbClr val="000000"/>
          </a:solidFill>
          <a:latin typeface="Helvetica Neue"/>
        </a:defRPr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17375E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127030407903892"/>
                  <c:y val="4.4967063962612262E-17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bg1"/>
                      </a:solidFill>
                      <a:latin typeface="Helvetica Neue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6B4-EB47-9921-513CDD90D616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rgbClr val="000000"/>
                    </a:solidFill>
                    <a:latin typeface="Helvetica Neue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English</c:v>
                </c:pt>
                <c:pt idx="1">
                  <c:v>Spanish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0.9</c:v>
                </c:pt>
                <c:pt idx="1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B4-EB47-9921-513CDD90D6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52880840"/>
        <c:axId val="852879200"/>
      </c:barChart>
      <c:catAx>
        <c:axId val="85288084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rgbClr val="868686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000000"/>
                </a:solidFill>
                <a:latin typeface="Helvetica Neue"/>
                <a:ea typeface="+mn-ea"/>
                <a:cs typeface="+mn-cs"/>
              </a:defRPr>
            </a:pPr>
            <a:endParaRPr lang="en-US"/>
          </a:p>
        </c:txPr>
        <c:crossAx val="852879200"/>
        <c:crosses val="autoZero"/>
        <c:auto val="1"/>
        <c:lblAlgn val="ctr"/>
        <c:lblOffset val="100"/>
        <c:noMultiLvlLbl val="0"/>
      </c:catAx>
      <c:valAx>
        <c:axId val="852879200"/>
        <c:scaling>
          <c:orientation val="minMax"/>
          <c:max val="1"/>
        </c:scaling>
        <c:delete val="1"/>
        <c:axPos val="t"/>
        <c:numFmt formatCode="0.00%" sourceLinked="1"/>
        <c:majorTickMark val="none"/>
        <c:minorTickMark val="none"/>
        <c:tickLblPos val="nextTo"/>
        <c:crossAx val="852880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rgbClr val="000000"/>
          </a:solidFill>
          <a:latin typeface="Helvetica Neue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3320711481844376"/>
          <c:y val="3.4375000000000003E-2"/>
          <c:w val="0.55352200278630481"/>
          <c:h val="0.931250000000000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17375E"/>
            </a:soli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rgbClr val="C0C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89F-49AC-BFA6-74C2E13D06B5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rgbClr val="000000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Upgrading aging infrastructure</c:v>
                </c:pt>
                <c:pt idx="1">
                  <c:v>Preparing for droughts</c:v>
                </c:pt>
                <c:pt idx="2">
                  <c:v>Reducing pollution in our creeks, rivers, lakes and ocean</c:v>
                </c:pt>
                <c:pt idx="3">
                  <c:v>Preparing for the impacts of earthquakes</c:v>
                </c:pt>
                <c:pt idx="4">
                  <c:v>Preparing for climate change</c:v>
                </c:pt>
                <c:pt idx="5">
                  <c:v>Implementing the latest technologies</c:v>
                </c:pt>
                <c:pt idx="6">
                  <c:v>Other</c:v>
                </c:pt>
                <c:pt idx="7">
                  <c:v>None of these</c:v>
                </c:pt>
              </c:strCache>
            </c:strRef>
          </c:cat>
          <c:val>
            <c:numRef>
              <c:f>Sheet1!$B$2:$B$9</c:f>
              <c:numCache>
                <c:formatCode>0.00%</c:formatCode>
                <c:ptCount val="8"/>
                <c:pt idx="0">
                  <c:v>0.79600000000000004</c:v>
                </c:pt>
                <c:pt idx="1">
                  <c:v>0.754</c:v>
                </c:pt>
                <c:pt idx="2">
                  <c:v>0.67600000000000005</c:v>
                </c:pt>
                <c:pt idx="3">
                  <c:v>0.55800000000000005</c:v>
                </c:pt>
                <c:pt idx="4">
                  <c:v>0.53100000000000003</c:v>
                </c:pt>
                <c:pt idx="5">
                  <c:v>0.45800000000000002</c:v>
                </c:pt>
                <c:pt idx="6">
                  <c:v>7.0000000000000007E-2</c:v>
                </c:pt>
                <c:pt idx="7">
                  <c:v>1.9E-2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9F-49AC-BFA6-74C2E13D06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07712336"/>
        <c:axId val="107697936"/>
      </c:barChart>
      <c:catAx>
        <c:axId val="10771233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rgbClr val="868686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US"/>
          </a:p>
        </c:txPr>
        <c:crossAx val="107697936"/>
        <c:crosses val="autoZero"/>
        <c:auto val="1"/>
        <c:lblAlgn val="ctr"/>
        <c:lblOffset val="100"/>
        <c:noMultiLvlLbl val="0"/>
      </c:catAx>
      <c:valAx>
        <c:axId val="107697936"/>
        <c:scaling>
          <c:orientation val="minMax"/>
          <c:max val="1"/>
        </c:scaling>
        <c:delete val="1"/>
        <c:axPos val="t"/>
        <c:numFmt formatCode="0.00%" sourceLinked="1"/>
        <c:majorTickMark val="none"/>
        <c:minorTickMark val="none"/>
        <c:tickLblPos val="nextTo"/>
        <c:crossAx val="107712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rgbClr val="000000"/>
          </a:solidFill>
          <a:latin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17375E"/>
            </a:solidFill>
            <a:ln>
              <a:noFill/>
            </a:ln>
            <a:effectLst/>
          </c:spPr>
          <c:invertIfNegative val="0"/>
          <c:dPt>
            <c:idx val="11"/>
            <c:invertIfNegative val="0"/>
            <c:bubble3D val="0"/>
            <c:spPr>
              <a:solidFill>
                <a:srgbClr val="C0C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66F-4D7E-9083-00221911507A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rgbClr val="000000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Water quality</c:v>
                </c:pt>
                <c:pt idx="1">
                  <c:v>Water rates</c:v>
                </c:pt>
                <c:pt idx="2">
                  <c:v>Drought preparation</c:v>
                </c:pt>
                <c:pt idx="3">
                  <c:v>Infrastructure investment</c:v>
                </c:pt>
                <c:pt idx="4">
                  <c:v>Conservation</c:v>
                </c:pt>
                <c:pt idx="5">
                  <c:v>Environmental protection</c:v>
                </c:pt>
                <c:pt idx="6">
                  <c:v>Innovative technologies</c:v>
                </c:pt>
                <c:pt idx="7">
                  <c:v>Maintenance and restoration of open space and trails</c:v>
                </c:pt>
                <c:pt idx="8">
                  <c:v>Customer financial assistance</c:v>
                </c:pt>
                <c:pt idx="9">
                  <c:v>Community partnerships</c:v>
                </c:pt>
                <c:pt idx="10">
                  <c:v>Other</c:v>
                </c:pt>
                <c:pt idx="11">
                  <c:v>None of these</c:v>
                </c:pt>
              </c:strCache>
            </c:strRef>
          </c:cat>
          <c:val>
            <c:numRef>
              <c:f>Sheet1!$B$2:$B$13</c:f>
              <c:numCache>
                <c:formatCode>0.00%</c:formatCode>
                <c:ptCount val="12"/>
                <c:pt idx="0">
                  <c:v>0.74099999999999999</c:v>
                </c:pt>
                <c:pt idx="1">
                  <c:v>0.63100000000000001</c:v>
                </c:pt>
                <c:pt idx="2">
                  <c:v>0.60899999999999999</c:v>
                </c:pt>
                <c:pt idx="3">
                  <c:v>0.51100000000000001</c:v>
                </c:pt>
                <c:pt idx="4">
                  <c:v>0.45200000000000001</c:v>
                </c:pt>
                <c:pt idx="5">
                  <c:v>0.42799999999999999</c:v>
                </c:pt>
                <c:pt idx="6">
                  <c:v>0.33900000000000002</c:v>
                </c:pt>
                <c:pt idx="7">
                  <c:v>0.32400000000000001</c:v>
                </c:pt>
                <c:pt idx="8">
                  <c:v>0.27700000000000002</c:v>
                </c:pt>
                <c:pt idx="9">
                  <c:v>0.214</c:v>
                </c:pt>
                <c:pt idx="10">
                  <c:v>3.9E-2</c:v>
                </c:pt>
                <c:pt idx="11">
                  <c:v>4.2000000000000003E-2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6F-4D7E-9083-0022191150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07699376"/>
        <c:axId val="107698896"/>
      </c:barChart>
      <c:catAx>
        <c:axId val="10769937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rgbClr val="868686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US"/>
          </a:p>
        </c:txPr>
        <c:crossAx val="107698896"/>
        <c:crosses val="autoZero"/>
        <c:auto val="1"/>
        <c:lblAlgn val="ctr"/>
        <c:lblOffset val="100"/>
        <c:noMultiLvlLbl val="0"/>
      </c:catAx>
      <c:valAx>
        <c:axId val="107698896"/>
        <c:scaling>
          <c:orientation val="minMax"/>
          <c:max val="1"/>
        </c:scaling>
        <c:delete val="1"/>
        <c:axPos val="t"/>
        <c:numFmt formatCode="0.00%" sourceLinked="1"/>
        <c:majorTickMark val="none"/>
        <c:minorTickMark val="none"/>
        <c:tickLblPos val="nextTo"/>
        <c:crossAx val="1076993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rgbClr val="000000"/>
          </a:solidFill>
          <a:latin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33F5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7933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0A1-432E-85D6-AAB9D1E55D28}"/>
              </c:ext>
            </c:extLst>
          </c:dPt>
          <c:dPt>
            <c:idx val="1"/>
            <c:invertIfNegative val="0"/>
            <c:bubble3D val="0"/>
            <c:spPr>
              <a:solidFill>
                <a:srgbClr val="C0504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B0A1-432E-85D6-AAB9D1E55D28}"/>
              </c:ext>
            </c:extLst>
          </c:dPt>
          <c:dPt>
            <c:idx val="2"/>
            <c:invertIfNegative val="0"/>
            <c:bubble3D val="0"/>
            <c:spPr>
              <a:solidFill>
                <a:srgbClr val="7F7F7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0A1-432E-85D6-AAB9D1E55D28}"/>
              </c:ext>
            </c:extLst>
          </c:dPt>
          <c:dPt>
            <c:idx val="3"/>
            <c:invertIfNegative val="0"/>
            <c:bubble3D val="0"/>
            <c:spPr>
              <a:solidFill>
                <a:srgbClr val="C0C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B0A1-432E-85D6-AAB9D1E55D2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rgbClr val="000000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Agree</c:v>
                </c:pt>
                <c:pt idx="1">
                  <c:v>Disagree</c:v>
                </c:pt>
                <c:pt idx="2">
                  <c:v>We get our water from a private well</c:v>
                </c:pt>
                <c:pt idx="3">
                  <c:v>Unsure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0.52888888888888885</c:v>
                </c:pt>
                <c:pt idx="1">
                  <c:v>0.35444444444444445</c:v>
                </c:pt>
                <c:pt idx="2">
                  <c:v>4.1111111111111119E-2</c:v>
                </c:pt>
                <c:pt idx="3">
                  <c:v>7.5555555555555556E-2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A1-432E-85D6-AAB9D1E55D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2099454880"/>
        <c:axId val="2099462560"/>
      </c:barChart>
      <c:catAx>
        <c:axId val="2099454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rgbClr val="868686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US"/>
          </a:p>
        </c:txPr>
        <c:crossAx val="2099462560"/>
        <c:crosses val="autoZero"/>
        <c:auto val="1"/>
        <c:lblAlgn val="ctr"/>
        <c:lblOffset val="100"/>
        <c:noMultiLvlLbl val="0"/>
      </c:catAx>
      <c:valAx>
        <c:axId val="2099462560"/>
        <c:scaling>
          <c:orientation val="minMax"/>
          <c:max val="1"/>
        </c:scaling>
        <c:delete val="1"/>
        <c:axPos val="l"/>
        <c:numFmt formatCode="0.0%" sourceLinked="1"/>
        <c:majorTickMark val="none"/>
        <c:minorTickMark val="none"/>
        <c:tickLblPos val="nextTo"/>
        <c:crossAx val="2099454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rgbClr val="000000"/>
          </a:solidFill>
          <a:latin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17375E"/>
            </a:solidFill>
            <a:ln>
              <a:noFill/>
            </a:ln>
            <a:effectLst/>
          </c:spPr>
          <c:invertIfNegative val="0"/>
          <c:dPt>
            <c:idx val="10"/>
            <c:invertIfNegative val="0"/>
            <c:bubble3D val="0"/>
            <c:spPr>
              <a:solidFill>
                <a:srgbClr val="C0C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B29-496D-B5CB-463E33FB63C5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rgbClr val="000000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Transparency</c:v>
                </c:pt>
                <c:pt idx="1">
                  <c:v>Clean/Safe water</c:v>
                </c:pt>
                <c:pt idx="2">
                  <c:v>Cost</c:v>
                </c:pt>
                <c:pt idx="3">
                  <c:v>Reports/Information</c:v>
                </c:pt>
                <c:pt idx="4">
                  <c:v>Communication</c:v>
                </c:pt>
                <c:pt idx="5">
                  <c:v>Community/Customer involvement</c:v>
                </c:pt>
                <c:pt idx="6">
                  <c:v>Honest/Trustworthy</c:v>
                </c:pt>
                <c:pt idx="7">
                  <c:v>Infrastructure building/Improvements</c:v>
                </c:pt>
                <c:pt idx="8">
                  <c:v>Other</c:v>
                </c:pt>
                <c:pt idx="9">
                  <c:v>Nothing/No issues</c:v>
                </c:pt>
                <c:pt idx="10">
                  <c:v>Unsure</c:v>
                </c:pt>
              </c:strCache>
            </c:strRef>
          </c:cat>
          <c:val>
            <c:numRef>
              <c:f>Sheet1!$B$2:$B$12</c:f>
              <c:numCache>
                <c:formatCode>0.00%</c:formatCode>
                <c:ptCount val="11"/>
                <c:pt idx="0">
                  <c:v>0.26800000000000002</c:v>
                </c:pt>
                <c:pt idx="1">
                  <c:v>9.9000000000000005E-2</c:v>
                </c:pt>
                <c:pt idx="2">
                  <c:v>8.7999999999999995E-2</c:v>
                </c:pt>
                <c:pt idx="3">
                  <c:v>8.1000000000000003E-2</c:v>
                </c:pt>
                <c:pt idx="4">
                  <c:v>7.1999999999999995E-2</c:v>
                </c:pt>
                <c:pt idx="5">
                  <c:v>5.3999999999999999E-2</c:v>
                </c:pt>
                <c:pt idx="6">
                  <c:v>4.2999999999999997E-2</c:v>
                </c:pt>
                <c:pt idx="7">
                  <c:v>2.7E-2</c:v>
                </c:pt>
                <c:pt idx="8">
                  <c:v>0.127</c:v>
                </c:pt>
                <c:pt idx="9">
                  <c:v>1.2E-2</c:v>
                </c:pt>
                <c:pt idx="10">
                  <c:v>0.129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29-496D-B5CB-463E33FB63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2702640"/>
        <c:axId val="32711760"/>
      </c:barChart>
      <c:catAx>
        <c:axId val="3270264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rgbClr val="868686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US"/>
          </a:p>
        </c:txPr>
        <c:crossAx val="32711760"/>
        <c:crosses val="autoZero"/>
        <c:auto val="1"/>
        <c:lblAlgn val="ctr"/>
        <c:lblOffset val="100"/>
        <c:noMultiLvlLbl val="0"/>
      </c:catAx>
      <c:valAx>
        <c:axId val="32711760"/>
        <c:scaling>
          <c:orientation val="minMax"/>
          <c:max val="1"/>
        </c:scaling>
        <c:delete val="1"/>
        <c:axPos val="t"/>
        <c:numFmt formatCode="0.00%" sourceLinked="1"/>
        <c:majorTickMark val="none"/>
        <c:minorTickMark val="none"/>
        <c:tickLblPos val="nextTo"/>
        <c:crossAx val="32702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rgbClr val="000000"/>
          </a:solidFill>
          <a:latin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17375E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rgbClr val="000000"/>
                    </a:solidFill>
                    <a:latin typeface="Helvetica Neue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Latino/Hispanic</c:v>
                </c:pt>
                <c:pt idx="1">
                  <c:v>White/Caucasian</c:v>
                </c:pt>
                <c:pt idx="2">
                  <c:v>Black/African American</c:v>
                </c:pt>
                <c:pt idx="3">
                  <c:v>Asian/Pacific Islander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0.307</c:v>
                </c:pt>
                <c:pt idx="1">
                  <c:v>0.43</c:v>
                </c:pt>
                <c:pt idx="2">
                  <c:v>5.2999999999999999E-2</c:v>
                </c:pt>
                <c:pt idx="3">
                  <c:v>0.10100000000000001</c:v>
                </c:pt>
                <c:pt idx="4">
                  <c:v>0.109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D5-4F8F-A6EF-6BB00C2857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52880840"/>
        <c:axId val="852879200"/>
      </c:barChart>
      <c:catAx>
        <c:axId val="85288084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rgbClr val="868686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000000"/>
                </a:solidFill>
                <a:latin typeface="Helvetica Neue"/>
                <a:ea typeface="+mn-ea"/>
                <a:cs typeface="+mn-cs"/>
              </a:defRPr>
            </a:pPr>
            <a:endParaRPr lang="en-US"/>
          </a:p>
        </c:txPr>
        <c:crossAx val="852879200"/>
        <c:crosses val="autoZero"/>
        <c:auto val="1"/>
        <c:lblAlgn val="ctr"/>
        <c:lblOffset val="100"/>
        <c:noMultiLvlLbl val="0"/>
      </c:catAx>
      <c:valAx>
        <c:axId val="852879200"/>
        <c:scaling>
          <c:orientation val="minMax"/>
          <c:max val="1"/>
        </c:scaling>
        <c:delete val="1"/>
        <c:axPos val="t"/>
        <c:numFmt formatCode="0.00%" sourceLinked="1"/>
        <c:majorTickMark val="none"/>
        <c:minorTickMark val="none"/>
        <c:tickLblPos val="nextTo"/>
        <c:crossAx val="852880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rgbClr val="000000"/>
          </a:solidFill>
          <a:latin typeface="Helvetica Neue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17375E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rgbClr val="000000"/>
                    </a:solidFill>
                    <a:latin typeface="Helvetica Neue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0.48</c:v>
                </c:pt>
                <c:pt idx="1">
                  <c:v>0.52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85-6247-A9A8-8A114BD467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52880840"/>
        <c:axId val="852879200"/>
      </c:barChart>
      <c:catAx>
        <c:axId val="85288084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rgbClr val="868686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000000"/>
                </a:solidFill>
                <a:latin typeface="Helvetica Neue"/>
                <a:ea typeface="+mn-ea"/>
                <a:cs typeface="+mn-cs"/>
              </a:defRPr>
            </a:pPr>
            <a:endParaRPr lang="en-US"/>
          </a:p>
        </c:txPr>
        <c:crossAx val="852879200"/>
        <c:crosses val="autoZero"/>
        <c:auto val="1"/>
        <c:lblAlgn val="ctr"/>
        <c:lblOffset val="100"/>
        <c:noMultiLvlLbl val="0"/>
      </c:catAx>
      <c:valAx>
        <c:axId val="852879200"/>
        <c:scaling>
          <c:orientation val="minMax"/>
          <c:max val="1"/>
        </c:scaling>
        <c:delete val="1"/>
        <c:axPos val="t"/>
        <c:numFmt formatCode="0.00%" sourceLinked="1"/>
        <c:majorTickMark val="none"/>
        <c:minorTickMark val="none"/>
        <c:tickLblPos val="nextTo"/>
        <c:crossAx val="852880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rgbClr val="000000"/>
          </a:solidFill>
          <a:latin typeface="Helvetica Neue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17375E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rgbClr val="000000"/>
                    </a:solidFill>
                    <a:latin typeface="Helvetica Neue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Democratic</c:v>
                </c:pt>
                <c:pt idx="1">
                  <c:v>Republican</c:v>
                </c:pt>
                <c:pt idx="2">
                  <c:v>No Party Preference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0.47199999999999998</c:v>
                </c:pt>
                <c:pt idx="1">
                  <c:v>0.23599999999999999</c:v>
                </c:pt>
                <c:pt idx="2">
                  <c:v>0.253</c:v>
                </c:pt>
                <c:pt idx="3">
                  <c:v>3.9E-2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59-2449-98DF-72EF7EC894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52880840"/>
        <c:axId val="852879200"/>
      </c:barChart>
      <c:catAx>
        <c:axId val="85288084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rgbClr val="868686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000000"/>
                </a:solidFill>
                <a:latin typeface="Helvetica Neue"/>
                <a:ea typeface="+mn-ea"/>
                <a:cs typeface="+mn-cs"/>
              </a:defRPr>
            </a:pPr>
            <a:endParaRPr lang="en-US"/>
          </a:p>
        </c:txPr>
        <c:crossAx val="852879200"/>
        <c:crosses val="autoZero"/>
        <c:auto val="1"/>
        <c:lblAlgn val="ctr"/>
        <c:lblOffset val="100"/>
        <c:noMultiLvlLbl val="0"/>
      </c:catAx>
      <c:valAx>
        <c:axId val="852879200"/>
        <c:scaling>
          <c:orientation val="minMax"/>
          <c:max val="1"/>
        </c:scaling>
        <c:delete val="1"/>
        <c:axPos val="t"/>
        <c:numFmt formatCode="0.00%" sourceLinked="1"/>
        <c:majorTickMark val="none"/>
        <c:minorTickMark val="none"/>
        <c:tickLblPos val="nextTo"/>
        <c:crossAx val="852880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rgbClr val="000000"/>
          </a:solidFill>
          <a:latin typeface="Helvetica Neue"/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707170586355109"/>
          <c:y val="7.3888215081806471E-2"/>
          <c:w val="0.46528378370942902"/>
          <c:h val="0.8916306178800171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17375E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rgbClr val="000000"/>
                    </a:solidFill>
                    <a:latin typeface="Helvetica Neue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5 out of 5</c:v>
                </c:pt>
                <c:pt idx="1">
                  <c:v>4 out of 5</c:v>
                </c:pt>
                <c:pt idx="2">
                  <c:v>3 out of 5</c:v>
                </c:pt>
                <c:pt idx="3">
                  <c:v>2 out of 5</c:v>
                </c:pt>
                <c:pt idx="4">
                  <c:v>1 out of 5</c:v>
                </c:pt>
                <c:pt idx="5">
                  <c:v>New registrant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0.47399999999999998</c:v>
                </c:pt>
                <c:pt idx="1">
                  <c:v>0.17199999999999999</c:v>
                </c:pt>
                <c:pt idx="2">
                  <c:v>0.11899999999999999</c:v>
                </c:pt>
                <c:pt idx="3">
                  <c:v>8.3000000000000004E-2</c:v>
                </c:pt>
                <c:pt idx="4">
                  <c:v>8.6999999999999994E-2</c:v>
                </c:pt>
                <c:pt idx="5">
                  <c:v>5.7000000000000002E-2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C6-C343-8DD7-B57FF063AC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52880840"/>
        <c:axId val="852879200"/>
      </c:barChart>
      <c:catAx>
        <c:axId val="85288084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rgbClr val="868686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000000"/>
                </a:solidFill>
                <a:latin typeface="Helvetica Neue"/>
                <a:ea typeface="+mn-ea"/>
                <a:cs typeface="+mn-cs"/>
              </a:defRPr>
            </a:pPr>
            <a:endParaRPr lang="en-US"/>
          </a:p>
        </c:txPr>
        <c:crossAx val="852879200"/>
        <c:crosses val="autoZero"/>
        <c:auto val="1"/>
        <c:lblAlgn val="ctr"/>
        <c:lblOffset val="100"/>
        <c:noMultiLvlLbl val="0"/>
      </c:catAx>
      <c:valAx>
        <c:axId val="852879200"/>
        <c:scaling>
          <c:orientation val="minMax"/>
          <c:max val="1"/>
        </c:scaling>
        <c:delete val="1"/>
        <c:axPos val="t"/>
        <c:numFmt formatCode="0.00%" sourceLinked="1"/>
        <c:majorTickMark val="none"/>
        <c:minorTickMark val="none"/>
        <c:tickLblPos val="nextTo"/>
        <c:crossAx val="852880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rgbClr val="000000"/>
          </a:solidFill>
          <a:latin typeface="Helvetica Neue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53BF2-5E55-324C-B811-94DEA5DCE90E}" type="datetimeFigureOut">
              <a:rPr lang="en-US" smtClean="0"/>
              <a:t>8/12/23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B2B3D-026B-344D-B2D4-CFDFDE4A9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900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A6DDB-7546-C547-ADA6-DE822330291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652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407F7-069C-4C9D-CEA4-6E389985A4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34D8A1-8CCC-0DBC-692E-7B50665CEB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7393B6-B641-4CB2-F26B-FC27FF0DF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183AA-C394-4F37-8EB5-02292329E6C0}" type="datetimeFigureOut">
              <a:rPr lang="en-US" smtClean="0"/>
              <a:t>8/12/23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F922B7-1A11-35D6-80D8-DD0ECFF80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AEC03-12FF-20DB-D441-1DF9BA420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AD84-C925-4AF2-8690-6F28A9857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444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1592F-65FD-E9B8-CAC5-E05F47A30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4C5340-CA71-BBE9-B3BB-0ACD8933A6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CBFB74-335F-7C02-E922-3969D5111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183AA-C394-4F37-8EB5-02292329E6C0}" type="datetimeFigureOut">
              <a:rPr lang="en-US" smtClean="0"/>
              <a:t>8/12/23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8D0792-FBC3-EAEE-9EB1-24C757B32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9DFA00-69EA-B54D-1E17-1A6D8CCAF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AD84-C925-4AF2-8690-6F28A9857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083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764502-DBE3-2C7F-A864-87CA570C7C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ADDE98-5537-C3F7-CAF4-5D05C5C00B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C0E67-E2FB-5814-3F6E-1321EA3BE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183AA-C394-4F37-8EB5-02292329E6C0}" type="datetimeFigureOut">
              <a:rPr lang="en-US" smtClean="0"/>
              <a:t>8/12/23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A1EAE-F538-D843-D540-2E815B74A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67148-4027-FDD5-63AA-9B4AD1245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AD84-C925-4AF2-8690-6F28A9857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68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7275F-4783-85A8-3AFB-B6D18F328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A9EDA5-EA0D-7020-3B51-F50A9D55E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DE96BC-45D5-4DEB-051D-4C5A2DBAC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183AA-C394-4F37-8EB5-02292329E6C0}" type="datetimeFigureOut">
              <a:rPr lang="en-US" smtClean="0"/>
              <a:t>8/12/23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AF1CEC-E818-2E4F-4A4E-D08B793F1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6958E9-154C-BC2D-593E-F1B607B97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AD84-C925-4AF2-8690-6F28A9857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925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236C1-9B54-92B8-1F68-DC853A877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3A37E9-20B3-2DC6-AB08-948E56903B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CF8362-7E33-DA9D-3E5B-303886535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183AA-C394-4F37-8EB5-02292329E6C0}" type="datetimeFigureOut">
              <a:rPr lang="en-US" smtClean="0"/>
              <a:t>8/12/23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3A79F0-6018-B7BF-B0E0-BB0FAE941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7D1A9-CE72-196F-F3F9-2640EA434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AD84-C925-4AF2-8690-6F28A9857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4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B0572-D046-445A-E0E1-A837FD063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37821-017F-D385-38AD-290472329D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D08460-1891-A7AF-644D-FBA902D917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81DEB6-C8D8-88D5-D8E0-0D7F197D3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183AA-C394-4F37-8EB5-02292329E6C0}" type="datetimeFigureOut">
              <a:rPr lang="en-US" smtClean="0"/>
              <a:t>8/12/23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7D4BA9-0ED1-6076-A51D-65ED9DD78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79EF3C-5193-CF19-67D3-E1A27EBFB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AD84-C925-4AF2-8690-6F28A9857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035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92777-5C99-3E2A-5010-A7344241D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416073-93E5-0549-292B-AF4B86ED1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105B63-7617-F891-020E-690E17FAC1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F54B37-C44D-1C07-D449-E71708D261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E88132-588E-2A5E-A4E0-0BE0B56D98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7289B2-9943-4AB2-F599-DB008CFDA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183AA-C394-4F37-8EB5-02292329E6C0}" type="datetimeFigureOut">
              <a:rPr lang="en-US" smtClean="0"/>
              <a:t>8/12/23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479CA4-AD90-290A-B096-2E72F3EA6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2011E2-3090-FDC1-ADE3-80745C706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AD84-C925-4AF2-8690-6F28A9857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574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EC5FB-D57E-0185-FE03-8AFA38C27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9B9A9A-38DD-352E-0E0A-27CBE2267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183AA-C394-4F37-8EB5-02292329E6C0}" type="datetimeFigureOut">
              <a:rPr lang="en-US" smtClean="0"/>
              <a:t>8/12/23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579366-4184-3EBE-64EE-86B5F1699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4CCD6A-49E8-4AAE-8C47-7CA1C9E29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AD84-C925-4AF2-8690-6F28A9857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950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2BA1CC-090F-6C04-011C-82A912ED7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183AA-C394-4F37-8EB5-02292329E6C0}" type="datetimeFigureOut">
              <a:rPr lang="en-US" smtClean="0"/>
              <a:t>8/12/23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C5AD79-795F-CCAB-6ED3-620011CDF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73C39B-4B99-F655-72D8-9C82F8C8C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1530" y="6343650"/>
            <a:ext cx="590550" cy="292100"/>
          </a:xfrm>
          <a:prstGeom prst="roundRect">
            <a:avLst>
              <a:gd name="adj" fmla="val 35000"/>
            </a:avLst>
          </a:prstGeom>
          <a:solidFill>
            <a:srgbClr val="132A53"/>
          </a:solidFill>
        </p:spPr>
        <p:txBody>
          <a:bodyPr anchorCtr="1"/>
          <a:lstStyle>
            <a:lvl1pPr>
              <a:defRPr sz="1200" b="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fld id="{9C73AD84-C925-4AF2-8690-6F28A98576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632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05D96-0D18-425E-3567-D88E3C431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ED7A3-1724-4DF8-6FDF-5409D43E2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18667B-B7EE-180A-3C98-BE582EFFA1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DF6A8F-72B9-1A1D-90C7-EE2017D46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183AA-C394-4F37-8EB5-02292329E6C0}" type="datetimeFigureOut">
              <a:rPr lang="en-US" smtClean="0"/>
              <a:t>8/12/23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49A052-3F1F-84FA-567A-9EFECBCD4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21EF47-9188-F24E-F370-84296B28B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AD84-C925-4AF2-8690-6F28A9857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181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CABC6-0868-D26F-18EF-50987E363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620E11-AACF-19C1-8726-9D2AD8AEF6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E56F17-04C6-BAEA-D825-DBF54FF5B9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950625-8F7F-205C-A109-CDBDABDDC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183AA-C394-4F37-8EB5-02292329E6C0}" type="datetimeFigureOut">
              <a:rPr lang="en-US" smtClean="0"/>
              <a:t>8/12/23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EE6EB-5057-7F64-7BEA-A5AB99EDD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0F922A-4331-33A3-B68F-8EE45A16C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AD84-C925-4AF2-8690-6F28A9857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62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F35DE3-374B-0651-58CD-F5632C9B3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946213-FB78-ED12-43E7-ADC5416BDA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54207-9E33-1A3C-FF81-6C66386BA7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183AA-C394-4F37-8EB5-02292329E6C0}" type="datetimeFigureOut">
              <a:rPr lang="en-US" smtClean="0"/>
              <a:t>8/12/23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6730B-9996-D6DD-25A9-FFC7BE6DAC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F5AB5C-7EFE-5D06-DA92-8ECE4A51A2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3AD84-C925-4AF2-8690-6F28A9857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316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1.xml"/><Relationship Id="rId3" Type="http://schemas.openxmlformats.org/officeDocument/2006/relationships/chart" Target="../charts/chart6.xml"/><Relationship Id="rId7" Type="http://schemas.openxmlformats.org/officeDocument/2006/relationships/chart" Target="../charts/chart10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9.xml"/><Relationship Id="rId5" Type="http://schemas.openxmlformats.org/officeDocument/2006/relationships/chart" Target="../charts/chart8.xml"/><Relationship Id="rId10" Type="http://schemas.openxmlformats.org/officeDocument/2006/relationships/chart" Target="../charts/chart13.xml"/><Relationship Id="rId4" Type="http://schemas.openxmlformats.org/officeDocument/2006/relationships/chart" Target="../charts/chart7.xml"/><Relationship Id="rId9" Type="http://schemas.openxmlformats.org/officeDocument/2006/relationships/chart" Target="../charts/char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@@@@@@@@@@@@@@@@@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1" y="5989318"/>
            <a:ext cx="12188976" cy="86868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8845CAE-A5F0-410A-83D5-E892AB5085E9}"/>
              </a:ext>
            </a:extLst>
          </p:cNvPr>
          <p:cNvSpPr txBox="1"/>
          <p:nvPr/>
        </p:nvSpPr>
        <p:spPr>
          <a:xfrm>
            <a:off x="1470115" y="1183950"/>
            <a:ext cx="8875539" cy="1877437"/>
          </a:xfrm>
          <a:prstGeom prst="rect">
            <a:avLst/>
          </a:prstGeom>
          <a:noFill/>
        </p:spPr>
        <p:txBody>
          <a:bodyPr vert="horz" wrap="square" rtlCol="0" anchorCtr="1">
            <a:spAutoFit/>
          </a:bodyPr>
          <a:lstStyle/>
          <a:p>
            <a:pPr lvl="0" algn="ctr"/>
            <a:r>
              <a:rPr lang="en-US" sz="4400" b="1" dirty="0">
                <a:solidFill>
                  <a:srgbClr val="404040"/>
                </a:solidFill>
                <a:latin typeface="Georgia" panose="02040502050405020303" pitchFamily="18" charset="0"/>
              </a:rPr>
              <a:t>Urban Water Institute</a:t>
            </a:r>
          </a:p>
          <a:p>
            <a:pPr lvl="0" algn="ctr"/>
            <a:r>
              <a:rPr lang="en-US" sz="3800" b="1" dirty="0">
                <a:solidFill>
                  <a:srgbClr val="404040"/>
                </a:solidFill>
                <a:latin typeface="Georgia" panose="02040502050405020303" pitchFamily="18" charset="0"/>
              </a:rPr>
              <a:t>California Statewide Voter Survey</a:t>
            </a:r>
            <a:r>
              <a:rPr lang="en-US" sz="4400" b="1" dirty="0">
                <a:solidFill>
                  <a:srgbClr val="404040"/>
                </a:solidFill>
                <a:latin typeface="Georgia" panose="02040502050405020303" pitchFamily="18" charset="0"/>
              </a:rPr>
              <a:t> </a:t>
            </a:r>
            <a:endParaRPr lang="en-US" sz="4400" b="1" dirty="0">
              <a:solidFill>
                <a:srgbClr val="404040"/>
              </a:solidFill>
              <a:latin typeface="Georgia"/>
              <a:ea typeface="ＭＳ 明朝"/>
              <a:cs typeface="Times New Roman"/>
            </a:endParaRPr>
          </a:p>
          <a:p>
            <a:pPr lvl="0" algn="ctr"/>
            <a:r>
              <a:rPr lang="en-US" sz="2800" b="1" dirty="0">
                <a:solidFill>
                  <a:srgbClr val="404040"/>
                </a:solidFill>
                <a:latin typeface="Georgia" panose="02040502050405020303" pitchFamily="18" charset="0"/>
              </a:rPr>
              <a:t>Results Presentation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E70813E-9E74-4630-8DA3-A5B01C36E8C8}"/>
              </a:ext>
            </a:extLst>
          </p:cNvPr>
          <p:cNvCxnSpPr/>
          <p:nvPr/>
        </p:nvCxnSpPr>
        <p:spPr>
          <a:xfrm>
            <a:off x="2618760" y="3061387"/>
            <a:ext cx="6858000" cy="0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1FA7DB8-A757-4592-B031-11A5607364E6}"/>
              </a:ext>
            </a:extLst>
          </p:cNvPr>
          <p:cNvSpPr txBox="1"/>
          <p:nvPr/>
        </p:nvSpPr>
        <p:spPr>
          <a:xfrm>
            <a:off x="4955385" y="3274801"/>
            <a:ext cx="1905000" cy="307777"/>
          </a:xfrm>
          <a:prstGeom prst="rect">
            <a:avLst/>
          </a:prstGeom>
          <a:noFill/>
        </p:spPr>
        <p:txBody>
          <a:bodyPr vert="horz" rtlCol="0" anchorCtr="1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Georgia" panose="02040502050405020303" pitchFamily="18" charset="0"/>
              </a:rPr>
              <a:t>August 2023</a:t>
            </a:r>
          </a:p>
        </p:txBody>
      </p:sp>
      <p:pic>
        <p:nvPicPr>
          <p:cNvPr id="5" name="Picture 4" descr="Probolsky Research Logo">
            <a:extLst>
              <a:ext uri="{FF2B5EF4-FFF2-40B4-BE49-F238E27FC236}">
                <a16:creationId xmlns:a16="http://schemas.microsoft.com/office/drawing/2014/main" id="{19827D05-5B93-46C9-9342-915989833D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7500" y="3928260"/>
            <a:ext cx="1028700" cy="98461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BE109D4-40F1-4F6B-8B93-7D82E6D859F1}"/>
              </a:ext>
            </a:extLst>
          </p:cNvPr>
          <p:cNvSpPr txBox="1"/>
          <p:nvPr/>
        </p:nvSpPr>
        <p:spPr>
          <a:xfrm>
            <a:off x="5397500" y="4103770"/>
            <a:ext cx="3416716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b="1" dirty="0">
                <a:solidFill>
                  <a:srgbClr val="152B53"/>
                </a:solidFill>
                <a:latin typeface="Georgia" panose="02040502050405020303" pitchFamily="18" charset="0"/>
              </a:rPr>
              <a:t>Opinion Research on</a:t>
            </a:r>
          </a:p>
          <a:p>
            <a:r>
              <a:rPr lang="en-US" b="1" dirty="0">
                <a:solidFill>
                  <a:srgbClr val="152B53"/>
                </a:solidFill>
                <a:latin typeface="Georgia" panose="02040502050405020303" pitchFamily="18" charset="0"/>
              </a:rPr>
              <a:t>Elections and Public Policy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321495" y="6195641"/>
            <a:ext cx="3649616" cy="3810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38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PROBOLSKY RESEARCH</a:t>
            </a:r>
          </a:p>
          <a:p>
            <a:r>
              <a:rPr lang="en-US" sz="938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23 Corporate Plaza Suite 150 Newport Beach CA 92660</a:t>
            </a:r>
            <a:endParaRPr lang="en-US" sz="938" b="1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55385" y="6195641"/>
            <a:ext cx="1721640" cy="3810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38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Newport Beach</a:t>
            </a:r>
          </a:p>
          <a:p>
            <a:r>
              <a:rPr lang="en-US" sz="938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(949) 855-6400</a:t>
            </a:r>
            <a:endParaRPr lang="en-US" sz="938" b="1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327109" y="6195641"/>
            <a:ext cx="1502565" cy="3810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38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Washington DC</a:t>
            </a:r>
          </a:p>
          <a:p>
            <a:r>
              <a:rPr lang="en-US" sz="938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(202) 559-0270</a:t>
            </a:r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4741672" y="6381942"/>
            <a:ext cx="292608" cy="1719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6008497" y="6381942"/>
            <a:ext cx="292608" cy="1719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7151497" y="6381942"/>
            <a:ext cx="292608" cy="1719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7" descr="Log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3304" y="6154274"/>
            <a:ext cx="460249" cy="44805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6166965" y="6195641"/>
            <a:ext cx="1721640" cy="3810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38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San Francisco</a:t>
            </a:r>
          </a:p>
          <a:p>
            <a:r>
              <a:rPr lang="en-US" sz="938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(415) 870-8150</a:t>
            </a:r>
            <a:endParaRPr lang="en-US" sz="938" b="1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003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 descr="@@@@@@@@@@@@@@@@@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1" y="5989318"/>
            <a:ext cx="12188976" cy="868681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1321495" y="6195641"/>
            <a:ext cx="3649616" cy="3810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38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PROBOLSKY RESEARCH</a:t>
            </a:r>
          </a:p>
          <a:p>
            <a:r>
              <a:rPr lang="en-US" sz="938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23 Corporate Plaza Suite 150 Newport Beach CA 92660</a:t>
            </a:r>
            <a:endParaRPr lang="en-US" sz="938" b="1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55385" y="6195641"/>
            <a:ext cx="1721640" cy="3810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38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Newport Beach</a:t>
            </a:r>
          </a:p>
          <a:p>
            <a:r>
              <a:rPr lang="en-US" sz="938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(949) 855-6400</a:t>
            </a:r>
            <a:endParaRPr lang="en-US" sz="938" b="1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327109" y="6195641"/>
            <a:ext cx="1502565" cy="3810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38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Washington DC</a:t>
            </a:r>
          </a:p>
          <a:p>
            <a:r>
              <a:rPr lang="en-US" sz="938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(202) 559-0270</a:t>
            </a:r>
          </a:p>
        </p:txBody>
      </p:sp>
      <p:cxnSp>
        <p:nvCxnSpPr>
          <p:cNvPr id="48" name="Straight Connector 47"/>
          <p:cNvCxnSpPr/>
          <p:nvPr/>
        </p:nvCxnSpPr>
        <p:spPr>
          <a:xfrm rot="5400000">
            <a:off x="4741672" y="6381942"/>
            <a:ext cx="292608" cy="1719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6008497" y="6381942"/>
            <a:ext cx="292608" cy="1719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>
            <a:off x="7151497" y="6381942"/>
            <a:ext cx="292608" cy="1719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" name="Picture 50" descr="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3304" y="6154274"/>
            <a:ext cx="460249" cy="448057"/>
          </a:xfrm>
          <a:prstGeom prst="rect">
            <a:avLst/>
          </a:prstGeom>
        </p:spPr>
      </p:pic>
      <p:sp>
        <p:nvSpPr>
          <p:cNvPr id="16" name="Text Box 7"/>
          <p:cNvSpPr txBox="1"/>
          <p:nvPr/>
        </p:nvSpPr>
        <p:spPr>
          <a:xfrm>
            <a:off x="5810249" y="4289268"/>
            <a:ext cx="3244299" cy="113157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b="1" dirty="0">
                <a:solidFill>
                  <a:srgbClr val="13192E"/>
                </a:solidFill>
                <a:latin typeface="Georgia"/>
                <a:ea typeface="ＭＳ 明朝"/>
                <a:cs typeface="Times New Roman"/>
              </a:rPr>
              <a:t>Opinion Research on </a:t>
            </a:r>
          </a:p>
          <a:p>
            <a:r>
              <a:rPr lang="en-US" b="1" dirty="0">
                <a:solidFill>
                  <a:srgbClr val="13192E"/>
                </a:solidFill>
                <a:latin typeface="Georgia"/>
                <a:ea typeface="ＭＳ 明朝"/>
                <a:cs typeface="Times New Roman"/>
              </a:rPr>
              <a:t>Elections and Public Policy</a:t>
            </a:r>
            <a:endParaRPr lang="en-US" sz="1200" b="1" dirty="0">
              <a:ea typeface="ＭＳ 明朝"/>
              <a:cs typeface="Times New Roman"/>
            </a:endParaRPr>
          </a:p>
        </p:txBody>
      </p:sp>
      <p:sp>
        <p:nvSpPr>
          <p:cNvPr id="20" name="Text Box 3">
            <a:extLst>
              <a:ext uri="{FF2B5EF4-FFF2-40B4-BE49-F238E27FC236}">
                <a16:creationId xmlns:a16="http://schemas.microsoft.com/office/drawing/2014/main" id="{8E0EB64D-1433-5B40-9373-C94DE66BB4A1}"/>
              </a:ext>
            </a:extLst>
          </p:cNvPr>
          <p:cNvSpPr txBox="1"/>
          <p:nvPr/>
        </p:nvSpPr>
        <p:spPr>
          <a:xfrm>
            <a:off x="3409950" y="824207"/>
            <a:ext cx="5372100" cy="824066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4000" b="1" dirty="0">
                <a:solidFill>
                  <a:srgbClr val="152B53"/>
                </a:solidFill>
                <a:latin typeface="Georgia"/>
                <a:ea typeface="ＭＳ 明朝"/>
                <a:cs typeface="Times New Roman"/>
              </a:rPr>
              <a:t>Questions</a:t>
            </a:r>
            <a:r>
              <a:rPr lang="en-US" sz="4000" b="1" dirty="0">
                <a:solidFill>
                  <a:srgbClr val="404040"/>
                </a:solidFill>
                <a:latin typeface="Georgia"/>
                <a:ea typeface="ＭＳ 明朝"/>
                <a:cs typeface="Times New Roman"/>
              </a:rPr>
              <a:t>?</a:t>
            </a:r>
            <a:endParaRPr lang="en-US" sz="4000" dirty="0">
              <a:ea typeface="ＭＳ 明朝"/>
              <a:cs typeface="Times New Roman"/>
            </a:endParaRPr>
          </a:p>
        </p:txBody>
      </p:sp>
      <p:sp>
        <p:nvSpPr>
          <p:cNvPr id="25" name="Shape 1031">
            <a:extLst>
              <a:ext uri="{FF2B5EF4-FFF2-40B4-BE49-F238E27FC236}">
                <a16:creationId xmlns:a16="http://schemas.microsoft.com/office/drawing/2014/main" id="{49F0C12B-B860-6140-A94B-5932129032A4}"/>
              </a:ext>
            </a:extLst>
          </p:cNvPr>
          <p:cNvSpPr/>
          <p:nvPr/>
        </p:nvSpPr>
        <p:spPr>
          <a:xfrm>
            <a:off x="6496912" y="2596842"/>
            <a:ext cx="4406314" cy="8960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19050" tIns="19050" rIns="19050" bIns="19050" anchor="ctr">
            <a:spAutoFit/>
          </a:bodyPr>
          <a:lstStyle/>
          <a:p>
            <a:pPr defTabSz="309555">
              <a:lnSpc>
                <a:spcPct val="120000"/>
              </a:lnSpc>
              <a:defRPr sz="1800"/>
            </a:pPr>
            <a:r>
              <a:rPr lang="pt-BR" sz="1600" b="1" kern="0" dirty="0" err="1">
                <a:latin typeface="Helvetica Neue"/>
                <a:ea typeface="Arimo"/>
                <a:cs typeface="Helvetica Neue"/>
                <a:sym typeface="Arimo"/>
              </a:rPr>
              <a:t>Alyce</a:t>
            </a:r>
            <a:r>
              <a:rPr lang="pt-BR" sz="1600" b="1" kern="0" dirty="0">
                <a:latin typeface="Helvetica Neue"/>
                <a:ea typeface="Arimo"/>
                <a:cs typeface="Helvetica Neue"/>
                <a:sym typeface="Arimo"/>
              </a:rPr>
              <a:t> Basil, </a:t>
            </a:r>
            <a:r>
              <a:rPr lang="pt-BR" sz="1600" b="1" kern="0" dirty="0" err="1">
                <a:latin typeface="Helvetica Neue"/>
                <a:ea typeface="Arimo"/>
                <a:cs typeface="Helvetica Neue"/>
                <a:sym typeface="Arimo"/>
              </a:rPr>
              <a:t>Senior</a:t>
            </a:r>
            <a:r>
              <a:rPr lang="pt-BR" sz="1600" b="1" kern="0" dirty="0">
                <a:latin typeface="Helvetica Neue"/>
                <a:ea typeface="Arimo"/>
                <a:cs typeface="Helvetica Neue"/>
                <a:sym typeface="Arimo"/>
              </a:rPr>
              <a:t> </a:t>
            </a:r>
            <a:r>
              <a:rPr lang="pt-BR" sz="1600" b="1" kern="0" dirty="0" err="1">
                <a:latin typeface="Helvetica Neue"/>
                <a:ea typeface="Arimo"/>
                <a:cs typeface="Helvetica Neue"/>
                <a:sym typeface="Arimo"/>
              </a:rPr>
              <a:t>Research</a:t>
            </a:r>
            <a:r>
              <a:rPr lang="pt-BR" sz="1600" b="1" kern="0" dirty="0">
                <a:latin typeface="Helvetica Neue"/>
                <a:ea typeface="Arimo"/>
                <a:cs typeface="Helvetica Neue"/>
                <a:sym typeface="Arimo"/>
              </a:rPr>
              <a:t> </a:t>
            </a:r>
            <a:r>
              <a:rPr lang="pt-BR" sz="1600" b="1" kern="0" dirty="0" err="1">
                <a:latin typeface="Helvetica Neue"/>
                <a:ea typeface="Arimo"/>
                <a:cs typeface="Helvetica Neue"/>
                <a:sym typeface="Arimo"/>
              </a:rPr>
              <a:t>Analyst</a:t>
            </a:r>
            <a:endParaRPr lang="pt-BR" sz="1600" b="1" kern="0" dirty="0">
              <a:latin typeface="Helvetica Neue"/>
              <a:ea typeface="Arimo"/>
              <a:cs typeface="Helvetica Neue"/>
              <a:sym typeface="Arimo"/>
            </a:endParaRPr>
          </a:p>
          <a:p>
            <a:pPr defTabSz="309555">
              <a:lnSpc>
                <a:spcPct val="120000"/>
              </a:lnSpc>
              <a:defRPr sz="1800"/>
            </a:pPr>
            <a:r>
              <a:rPr lang="pt-BR" sz="1600" kern="0" dirty="0">
                <a:latin typeface="Helvetica Neue"/>
                <a:ea typeface="Arimo"/>
                <a:cs typeface="Helvetica Neue"/>
                <a:sym typeface="Arimo"/>
              </a:rPr>
              <a:t>O: 202-559-0270</a:t>
            </a:r>
          </a:p>
          <a:p>
            <a:pPr defTabSz="309555">
              <a:lnSpc>
                <a:spcPct val="120000"/>
              </a:lnSpc>
              <a:defRPr sz="1800"/>
            </a:pPr>
            <a:endParaRPr lang="pt-BR" sz="1600" kern="0" dirty="0">
              <a:latin typeface="Helvetica Neue"/>
              <a:ea typeface="Arimo"/>
              <a:cs typeface="Helvetica Neue"/>
              <a:sym typeface="Arimo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B15651B-BFF6-C44F-B5D7-BA4A930BF0BA}"/>
              </a:ext>
            </a:extLst>
          </p:cNvPr>
          <p:cNvCxnSpPr/>
          <p:nvPr/>
        </p:nvCxnSpPr>
        <p:spPr>
          <a:xfrm>
            <a:off x="3354091" y="551580"/>
            <a:ext cx="537210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70218DE-AD6B-B547-866C-49FCCB414852}"/>
              </a:ext>
            </a:extLst>
          </p:cNvPr>
          <p:cNvCxnSpPr/>
          <p:nvPr/>
        </p:nvCxnSpPr>
        <p:spPr>
          <a:xfrm>
            <a:off x="3354091" y="1763160"/>
            <a:ext cx="5372100" cy="0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Shape 1031">
            <a:extLst>
              <a:ext uri="{FF2B5EF4-FFF2-40B4-BE49-F238E27FC236}">
                <a16:creationId xmlns:a16="http://schemas.microsoft.com/office/drawing/2014/main" id="{BAADCA00-825D-6243-8BDF-0F54316C2229}"/>
              </a:ext>
            </a:extLst>
          </p:cNvPr>
          <p:cNvSpPr/>
          <p:nvPr/>
        </p:nvSpPr>
        <p:spPr>
          <a:xfrm>
            <a:off x="2131064" y="2583194"/>
            <a:ext cx="3660754" cy="9248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19050" tIns="19050" rIns="19050" bIns="19050" anchor="ctr">
            <a:spAutoFit/>
          </a:bodyPr>
          <a:lstStyle/>
          <a:p>
            <a:pPr defTabSz="309555">
              <a:lnSpc>
                <a:spcPct val="120000"/>
              </a:lnSpc>
              <a:defRPr sz="1800"/>
            </a:pPr>
            <a:r>
              <a:rPr lang="pt-BR" sz="1600" b="1" kern="0">
                <a:latin typeface="Helvetica Neue"/>
                <a:ea typeface="Arimo"/>
                <a:cs typeface="Helvetica Neue"/>
                <a:sym typeface="Arimo"/>
              </a:rPr>
              <a:t>Adam Probolsky, President</a:t>
            </a:r>
          </a:p>
          <a:p>
            <a:pPr defTabSz="309555">
              <a:lnSpc>
                <a:spcPct val="120000"/>
              </a:lnSpc>
              <a:defRPr sz="1800"/>
            </a:pPr>
            <a:r>
              <a:rPr lang="pt-BR" sz="1600" kern="0">
                <a:latin typeface="Helvetica Neue"/>
                <a:ea typeface="Arimo"/>
                <a:cs typeface="Helvetica Neue"/>
                <a:sym typeface="Arimo"/>
              </a:rPr>
              <a:t>O: 949-855-6400 | M: 949-697-6726</a:t>
            </a:r>
          </a:p>
          <a:p>
            <a:pPr defTabSz="309555">
              <a:lnSpc>
                <a:spcPct val="120000"/>
              </a:lnSpc>
              <a:defRPr sz="1800"/>
            </a:pPr>
            <a:r>
              <a:rPr lang="pt-BR" sz="1600" kern="0">
                <a:latin typeface="Helvetica Neue"/>
                <a:ea typeface="Arimo"/>
                <a:cs typeface="Helvetica Neue"/>
                <a:sym typeface="Arimo"/>
              </a:rPr>
              <a:t>E: adamp@probolskyresearch.com 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E18E8DF6-91BE-5E40-818E-E4000238A9F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0250" y="4357776"/>
            <a:ext cx="1041400" cy="99060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6166965" y="6195641"/>
            <a:ext cx="1721640" cy="3810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38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San Francisco</a:t>
            </a:r>
          </a:p>
          <a:p>
            <a:r>
              <a:rPr lang="en-US" sz="938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(415) 870-8150</a:t>
            </a:r>
            <a:endParaRPr lang="en-US" sz="938" b="1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407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99" y="5933831"/>
            <a:ext cx="856648" cy="81333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9985D6D-823C-184D-AD8A-7AF9C8C1F5A0}"/>
              </a:ext>
            </a:extLst>
          </p:cNvPr>
          <p:cNvSpPr txBox="1">
            <a:spLocks noChangeAspect="1"/>
          </p:cNvSpPr>
          <p:nvPr/>
        </p:nvSpPr>
        <p:spPr>
          <a:xfrm>
            <a:off x="745096" y="364569"/>
            <a:ext cx="11105486" cy="531202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2800" b="1" dirty="0">
                <a:solidFill>
                  <a:srgbClr val="404040"/>
                </a:solidFill>
                <a:latin typeface="Georgia"/>
                <a:ea typeface="ＭＳ 明朝"/>
                <a:cs typeface="Times New Roman"/>
              </a:rPr>
              <a:t>Urban </a:t>
            </a:r>
            <a:r>
              <a:rPr lang="en-US" sz="2800" b="1">
                <a:solidFill>
                  <a:srgbClr val="404040"/>
                </a:solidFill>
                <a:latin typeface="Georgia"/>
                <a:ea typeface="ＭＳ 明朝"/>
                <a:cs typeface="Times New Roman"/>
              </a:rPr>
              <a:t>Water Institute – </a:t>
            </a:r>
            <a:r>
              <a:rPr lang="en-US" sz="2800" b="1" dirty="0">
                <a:solidFill>
                  <a:srgbClr val="404040"/>
                </a:solidFill>
                <a:latin typeface="Georgia"/>
                <a:ea typeface="ＭＳ 明朝"/>
                <a:cs typeface="Times New Roman"/>
              </a:rPr>
              <a:t>California Statewide Survey</a:t>
            </a:r>
            <a:endParaRPr lang="en-US" sz="2400" b="1" dirty="0">
              <a:solidFill>
                <a:srgbClr val="404040"/>
              </a:solidFill>
              <a:latin typeface="Georgia"/>
              <a:ea typeface="ＭＳ 明朝"/>
              <a:cs typeface="Times New Roman"/>
            </a:endParaRPr>
          </a:p>
          <a:p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Survey Methodology*</a:t>
            </a:r>
          </a:p>
          <a:p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latin typeface="Helvetica Neue Light"/>
              <a:cs typeface="Helvetica Neue Light"/>
            </a:endParaRPr>
          </a:p>
          <a:p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latin typeface="Helvetica Neue Light"/>
              <a:cs typeface="Helvetica Neue Light"/>
            </a:endParaRPr>
          </a:p>
          <a:p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latin typeface="Helvetica Neue Light"/>
              <a:cs typeface="Helvetica Neue Light"/>
            </a:endParaRPr>
          </a:p>
          <a:p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latin typeface="Helvetica Neue Light"/>
              <a:cs typeface="Helvetica Neue Light"/>
            </a:endParaRPr>
          </a:p>
          <a:p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latin typeface="Helvetica Neue Light"/>
              <a:cs typeface="Helvetica Neue Light"/>
            </a:endParaRPr>
          </a:p>
          <a:p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latin typeface="Helvetica Neue Light"/>
              <a:cs typeface="Helvetica Neue Light"/>
            </a:endParaRPr>
          </a:p>
          <a:p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latin typeface="Helvetica Neue Light"/>
              <a:cs typeface="Helvetica Neue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6E91BD-1AC6-514D-9797-937F9ECDF358}"/>
              </a:ext>
            </a:extLst>
          </p:cNvPr>
          <p:cNvSpPr txBox="1"/>
          <p:nvPr/>
        </p:nvSpPr>
        <p:spPr>
          <a:xfrm>
            <a:off x="7205241" y="6451332"/>
            <a:ext cx="4091649" cy="17828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spcAft>
                <a:spcPts val="1800"/>
              </a:spcAft>
            </a:pPr>
            <a:r>
              <a:rPr lang="en-US" sz="9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*Due to rounding, totals shown on charts may not add up to 100%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2AFF67-CB38-854E-9940-C6E5D89C2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AFE7E31-D382-BB41-9C1A-D5B1535E29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55474"/>
              </p:ext>
            </p:extLst>
          </p:nvPr>
        </p:nvGraphicFramePr>
        <p:xfrm>
          <a:off x="1080267" y="1675871"/>
          <a:ext cx="6791886" cy="40229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4522">
                  <a:extLst>
                    <a:ext uri="{9D8B030D-6E8A-4147-A177-3AD203B41FA5}">
                      <a16:colId xmlns:a16="http://schemas.microsoft.com/office/drawing/2014/main" val="1507080413"/>
                    </a:ext>
                  </a:extLst>
                </a:gridCol>
                <a:gridCol w="5067364">
                  <a:extLst>
                    <a:ext uri="{9D8B030D-6E8A-4147-A177-3AD203B41FA5}">
                      <a16:colId xmlns:a16="http://schemas.microsoft.com/office/drawing/2014/main" val="191545359"/>
                    </a:ext>
                  </a:extLst>
                </a:gridCol>
              </a:tblGrid>
              <a:tr h="337487">
                <a:tc>
                  <a:txBody>
                    <a:bodyPr/>
                    <a:lstStyle/>
                    <a:p>
                      <a:endParaRPr lang="en-US" sz="14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Survey Details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815593"/>
                  </a:ext>
                </a:extLst>
              </a:tr>
              <a:tr h="590602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Mode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Phone (landline and mobile)</a:t>
                      </a:r>
                    </a:p>
                    <a:p>
                      <a:r>
                        <a:rPr lang="en-US" sz="14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Online (email and text to web)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7600486"/>
                  </a:ext>
                </a:extLst>
              </a:tr>
              <a:tr h="496535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Language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English and Spanish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793303"/>
                  </a:ext>
                </a:extLst>
              </a:tr>
              <a:tr h="496535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9 minutes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763328"/>
                  </a:ext>
                </a:extLst>
              </a:tr>
              <a:tr h="590602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Target Respondents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California voters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6041683"/>
                  </a:ext>
                </a:extLst>
              </a:tr>
              <a:tr h="496535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Survey Fielding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 July </a:t>
                      </a:r>
                      <a:r>
                        <a:rPr lang="en-US" sz="14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8 – 13, 2023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47625" marR="47625" marT="0" marB="0"/>
                </a:tc>
                <a:extLst>
                  <a:ext uri="{0D108BD9-81ED-4DB2-BD59-A6C34878D82A}">
                    <a16:rowId xmlns:a16="http://schemas.microsoft.com/office/drawing/2014/main" val="3108784754"/>
                  </a:ext>
                </a:extLst>
              </a:tr>
              <a:tr h="496535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Margin of Error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+/-3.3%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377783"/>
                  </a:ext>
                </a:extLst>
              </a:tr>
              <a:tr h="496535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Survey Participants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900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1318988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CAB641B5-2563-B44E-BB39-806F2E6DB311}"/>
              </a:ext>
            </a:extLst>
          </p:cNvPr>
          <p:cNvSpPr/>
          <p:nvPr/>
        </p:nvSpPr>
        <p:spPr>
          <a:xfrm>
            <a:off x="8049551" y="1879495"/>
            <a:ext cx="380103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sz="1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sample was developed from the voter file compiled by the fifty-eight California elections officials. We called, emailed and texted voters. We matched the demographics of California voters.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81DE4E-424C-2540-8424-301546E52783}"/>
              </a:ext>
            </a:extLst>
          </p:cNvPr>
          <p:cNvSpPr txBox="1"/>
          <p:nvPr/>
        </p:nvSpPr>
        <p:spPr>
          <a:xfrm>
            <a:off x="8216133" y="1548547"/>
            <a:ext cx="289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rPr>
              <a:t>Sample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F723961-BD40-9545-B91E-93EA3B9C34A4}"/>
              </a:ext>
            </a:extLst>
          </p:cNvPr>
          <p:cNvSpPr txBox="1"/>
          <p:nvPr/>
        </p:nvSpPr>
        <p:spPr>
          <a:xfrm>
            <a:off x="8382715" y="3029669"/>
            <a:ext cx="289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rPr>
              <a:t>Data Collection Explained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37E840D-7A72-F54E-8BF8-C32CDD42999B}"/>
              </a:ext>
            </a:extLst>
          </p:cNvPr>
          <p:cNvSpPr/>
          <p:nvPr/>
        </p:nvSpPr>
        <p:spPr>
          <a:xfrm>
            <a:off x="1428210" y="5918217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Probolsky Research in a Latina- and woman-owned market and opinion research firm with corporate, election, government, and non-profit clients.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BAC223A-E891-7E42-930D-257E1764028F}"/>
              </a:ext>
            </a:extLst>
          </p:cNvPr>
          <p:cNvSpPr/>
          <p:nvPr/>
        </p:nvSpPr>
        <p:spPr>
          <a:xfrm>
            <a:off x="8049551" y="3360617"/>
            <a:ext cx="3801031" cy="1977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000" dirty="0">
                <a:solidFill>
                  <a:prstClr val="black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Interviews were conducted with live U.S.-based interviewers by phone (33%) and online survey methods (67%). Phone participants were interviewed through landline (38%) and mobile (62%) calls. Online participants were invited by email (50%) and text message (50%) to access the survey by computer, tablet, or smart phone.</a:t>
            </a:r>
          </a:p>
          <a:p>
            <a:pPr algn="just"/>
            <a:endParaRPr lang="en-US" sz="1000" dirty="0">
              <a:solidFill>
                <a:prstClr val="black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just"/>
            <a:r>
              <a:rPr lang="en-US" sz="1000" dirty="0">
                <a:solidFill>
                  <a:prstClr val="black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Respondents in all modes chose their preferred language, English (90%) and Spanish (10%).</a:t>
            </a:r>
          </a:p>
          <a:p>
            <a:pPr algn="just">
              <a:spcAft>
                <a:spcPts val="300"/>
              </a:spcAft>
            </a:pPr>
            <a:endParaRPr lang="en-US" sz="10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just">
              <a:spcAft>
                <a:spcPts val="300"/>
              </a:spcAft>
            </a:pPr>
            <a:r>
              <a:rPr lang="en-US" sz="1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Security measures precluded individuals from completing the survey more than once.</a:t>
            </a:r>
          </a:p>
        </p:txBody>
      </p:sp>
    </p:spTree>
    <p:extLst>
      <p:ext uri="{BB962C8B-B14F-4D97-AF65-F5344CB8AC3E}">
        <p14:creationId xmlns:p14="http://schemas.microsoft.com/office/powerpoint/2010/main" val="1129818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00FDD0C-F0D9-38A0-F131-13FECFC7B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AD84-C925-4AF2-8690-6F28A98576F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63DA5A-E9A4-DC7A-E4FB-CB5EAE4EAA6B}"/>
              </a:ext>
            </a:extLst>
          </p:cNvPr>
          <p:cNvSpPr txBox="1"/>
          <p:nvPr/>
        </p:nvSpPr>
        <p:spPr>
          <a:xfrm>
            <a:off x="635000" y="571500"/>
            <a:ext cx="10160000" cy="101566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3000" b="1" dirty="0">
                <a:solidFill>
                  <a:srgbClr val="404040"/>
                </a:solidFill>
                <a:latin typeface="Georgia" panose="02040502050405020303" pitchFamily="18" charset="0"/>
              </a:rPr>
              <a:t>Providing high quality, safe tap water is top priority for 85%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492137-F4DE-D24F-F3BE-9020B45DFDA2}"/>
              </a:ext>
            </a:extLst>
          </p:cNvPr>
          <p:cNvSpPr txBox="1"/>
          <p:nvPr/>
        </p:nvSpPr>
        <p:spPr>
          <a:xfrm>
            <a:off x="635000" y="1524000"/>
            <a:ext cx="10922000" cy="25391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</a:rPr>
              <a:t>Question 10:     Thinking about the utility that provides tap water to your home, please indicate which </a:t>
            </a:r>
            <a:r>
              <a:rPr lang="en-US" sz="1050" b="1" u="sng" dirty="0">
                <a:solidFill>
                  <a:srgbClr val="000000"/>
                </a:solidFill>
                <a:latin typeface="Arial" panose="020B0604020202020204" pitchFamily="34" charset="0"/>
              </a:rPr>
              <a:t>characteristics are important to you personally</a:t>
            </a:r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929EA7-6AD5-4547-A10B-0A3D21B9A8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6159500"/>
            <a:ext cx="470476" cy="445714"/>
          </a:xfrm>
          <a:prstGeom prst="rect">
            <a:avLst/>
          </a:prstGeom>
        </p:spPr>
      </p:pic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54D5465C-7DAC-CC48-FB02-E69CBF55EC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19299588"/>
              </p:ext>
            </p:extLst>
          </p:nvPr>
        </p:nvGraphicFramePr>
        <p:xfrm>
          <a:off x="1062953" y="1936708"/>
          <a:ext cx="9304094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83397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C3D45EA-A06B-3D11-800A-360A1D7F8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AD84-C925-4AF2-8690-6F28A98576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AB28A7-2836-B45F-A75E-5A6ABA3634F4}"/>
              </a:ext>
            </a:extLst>
          </p:cNvPr>
          <p:cNvSpPr txBox="1"/>
          <p:nvPr/>
        </p:nvSpPr>
        <p:spPr>
          <a:xfrm>
            <a:off x="635000" y="571500"/>
            <a:ext cx="10160000" cy="101566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3000" b="1" dirty="0">
                <a:solidFill>
                  <a:srgbClr val="404040"/>
                </a:solidFill>
                <a:latin typeface="Georgia" panose="02040502050405020303" pitchFamily="18" charset="0"/>
              </a:rPr>
              <a:t>Upgrading infrastructure and preparing for droughts ranked as most personally important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3412E4-9913-C4FA-401D-226AB07BBA26}"/>
              </a:ext>
            </a:extLst>
          </p:cNvPr>
          <p:cNvSpPr txBox="1"/>
          <p:nvPr/>
        </p:nvSpPr>
        <p:spPr>
          <a:xfrm>
            <a:off x="635000" y="1524000"/>
            <a:ext cx="10922000" cy="25391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</a:rPr>
              <a:t>Question 11:     Here are some ways water agencies plan for the future. Please indicate which are </a:t>
            </a:r>
            <a:r>
              <a:rPr lang="en-US" sz="1050" b="1" u="sng" dirty="0">
                <a:solidFill>
                  <a:srgbClr val="000000"/>
                </a:solidFill>
                <a:latin typeface="Arial" panose="020B0604020202020204" pitchFamily="34" charset="0"/>
              </a:rPr>
              <a:t>important to you personally</a:t>
            </a:r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929EA7-6AD5-4547-A10B-0A3D21B9A8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6159500"/>
            <a:ext cx="470476" cy="445714"/>
          </a:xfrm>
          <a:prstGeom prst="rect">
            <a:avLst/>
          </a:prstGeom>
        </p:spPr>
      </p:pic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2B115D3-9146-CDCF-8B81-0693227636A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3213975"/>
              </p:ext>
            </p:extLst>
          </p:nvPr>
        </p:nvGraphicFramePr>
        <p:xfrm>
          <a:off x="1929652" y="1855694"/>
          <a:ext cx="8612841" cy="4303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85241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ED2F8DF-DCD6-A2CD-3551-C82668DE0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AD84-C925-4AF2-8690-6F28A98576F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5D8A2D-9347-17D1-0447-15C127DA551E}"/>
              </a:ext>
            </a:extLst>
          </p:cNvPr>
          <p:cNvSpPr txBox="1"/>
          <p:nvPr/>
        </p:nvSpPr>
        <p:spPr>
          <a:xfrm>
            <a:off x="635000" y="571500"/>
            <a:ext cx="10160000" cy="101566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3000" b="1" dirty="0">
                <a:solidFill>
                  <a:srgbClr val="404040"/>
                </a:solidFill>
                <a:latin typeface="Georgia" panose="02040502050405020303" pitchFamily="18" charset="0"/>
              </a:rPr>
              <a:t>74% want to hear about water quality from their water utility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217E44-3713-F634-409D-165FEEC3A50B}"/>
              </a:ext>
            </a:extLst>
          </p:cNvPr>
          <p:cNvSpPr txBox="1"/>
          <p:nvPr/>
        </p:nvSpPr>
        <p:spPr>
          <a:xfrm>
            <a:off x="635000" y="1524000"/>
            <a:ext cx="10922000" cy="25391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050">
                <a:solidFill>
                  <a:srgbClr val="000000"/>
                </a:solidFill>
                <a:latin typeface="Arial" panose="020B0604020202020204" pitchFamily="34" charset="0"/>
              </a:rPr>
              <a:t>Question 12:     Which of the following topics do you want to hear about from your water utility?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929EA7-6AD5-4547-A10B-0A3D21B9A8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6159500"/>
            <a:ext cx="470476" cy="445714"/>
          </a:xfrm>
          <a:prstGeom prst="rect">
            <a:avLst/>
          </a:prstGeom>
        </p:spPr>
      </p:pic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28E690DF-9F2E-FC36-FFF9-8DD5AEE7A80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56122065"/>
              </p:ext>
            </p:extLst>
          </p:nvPr>
        </p:nvGraphicFramePr>
        <p:xfrm>
          <a:off x="2089747" y="1777916"/>
          <a:ext cx="8881783" cy="4222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09189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288F555-939E-F7B0-EE91-D2DC53A7A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AD84-C925-4AF2-8690-6F28A98576F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3A2726-34D4-276D-59BC-DAC65724111D}"/>
              </a:ext>
            </a:extLst>
          </p:cNvPr>
          <p:cNvSpPr txBox="1"/>
          <p:nvPr/>
        </p:nvSpPr>
        <p:spPr>
          <a:xfrm>
            <a:off x="635000" y="552337"/>
            <a:ext cx="11117729" cy="95410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2800" b="1" dirty="0">
                <a:solidFill>
                  <a:srgbClr val="404040"/>
                </a:solidFill>
                <a:latin typeface="Georgia" panose="02040502050405020303" pitchFamily="18" charset="0"/>
              </a:rPr>
              <a:t>53% agree that the local water utility that provides tap water to their home has their family’s best interests at heart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F0AC2E-FC97-2A2D-5B70-0D1AE04405C1}"/>
              </a:ext>
            </a:extLst>
          </p:cNvPr>
          <p:cNvSpPr txBox="1"/>
          <p:nvPr/>
        </p:nvSpPr>
        <p:spPr>
          <a:xfrm>
            <a:off x="635000" y="1524000"/>
            <a:ext cx="10922000" cy="25391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050">
                <a:solidFill>
                  <a:srgbClr val="000000"/>
                </a:solidFill>
                <a:latin typeface="Arial" panose="020B0604020202020204" pitchFamily="34" charset="0"/>
              </a:rPr>
              <a:t>Question 13:     Agree or disagree: I trust that the local water utility that brings tap water to my home has my family’s best interests at heart.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929EA7-6AD5-4547-A10B-0A3D21B9A8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6159500"/>
            <a:ext cx="470476" cy="445714"/>
          </a:xfrm>
          <a:prstGeom prst="rect">
            <a:avLst/>
          </a:prstGeom>
        </p:spPr>
      </p:pic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5075F7F-7583-9ED3-7744-3487A18E95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26878624"/>
              </p:ext>
            </p:extLst>
          </p:nvPr>
        </p:nvGraphicFramePr>
        <p:xfrm>
          <a:off x="889000" y="2095500"/>
          <a:ext cx="10287000" cy="317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64227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C68A811-6CDF-5A01-DC32-69FB5E807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3AD84-C925-4AF2-8690-6F28A98576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E22190-0CB7-D72F-48A4-05F1A4534DA8}"/>
              </a:ext>
            </a:extLst>
          </p:cNvPr>
          <p:cNvSpPr txBox="1"/>
          <p:nvPr/>
        </p:nvSpPr>
        <p:spPr>
          <a:xfrm>
            <a:off x="635000" y="571500"/>
            <a:ext cx="10160000" cy="101566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3000" b="1" dirty="0">
                <a:solidFill>
                  <a:srgbClr val="404040"/>
                </a:solidFill>
                <a:latin typeface="Georgia" panose="02040502050405020303" pitchFamily="18" charset="0"/>
              </a:rPr>
              <a:t>Transparency is the top suggestion for water agencies to build trust with customers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D512DB-5A81-B2F8-B3F8-3B09F06FED4E}"/>
              </a:ext>
            </a:extLst>
          </p:cNvPr>
          <p:cNvSpPr txBox="1"/>
          <p:nvPr/>
        </p:nvSpPr>
        <p:spPr>
          <a:xfrm>
            <a:off x="635000" y="1524000"/>
            <a:ext cx="10922000" cy="41549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</a:rPr>
              <a:t>Question 14:     How can government agencies that provide water to homes and businesses build trust with their customers?</a:t>
            </a:r>
          </a:p>
          <a:p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</a:rPr>
              <a:t>[OPEN ENDED RESPONSE]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929EA7-6AD5-4547-A10B-0A3D21B9A8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6159500"/>
            <a:ext cx="470476" cy="445714"/>
          </a:xfrm>
          <a:prstGeom prst="rect">
            <a:avLst/>
          </a:prstGeom>
        </p:spPr>
      </p:pic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D4BFF642-3A33-6195-6BAD-E3EAA4CF03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1457023"/>
              </p:ext>
            </p:extLst>
          </p:nvPr>
        </p:nvGraphicFramePr>
        <p:xfrm>
          <a:off x="3238500" y="1943100"/>
          <a:ext cx="8128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0126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779B44E-911C-47A4-BFAF-42D2D8721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3F440-8993-4BC7-8F23-FE9C9F486BB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FC3B9C-AA4A-4DB5-8FF4-B1957300E12C}"/>
              </a:ext>
            </a:extLst>
          </p:cNvPr>
          <p:cNvSpPr txBox="1"/>
          <p:nvPr/>
        </p:nvSpPr>
        <p:spPr>
          <a:xfrm>
            <a:off x="4203148" y="2974394"/>
            <a:ext cx="3151808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en-US" sz="3000" b="1" dirty="0">
                <a:solidFill>
                  <a:srgbClr val="002060"/>
                </a:solidFill>
                <a:latin typeface="Georgia" panose="02040502050405020303" pitchFamily="18" charset="0"/>
              </a:rPr>
              <a:t>Demographics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929EA7-6AD5-4547-A10B-0A3D21B9A8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6159500"/>
            <a:ext cx="470476" cy="44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472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14BFFA0-4B8D-4E77-BC0E-15C92CFB3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3F440-8993-4BC7-8F23-FE9C9F486BB8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929EA7-6AD5-4547-A10B-0A3D21B9A8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6159500"/>
            <a:ext cx="470476" cy="445714"/>
          </a:xfrm>
          <a:prstGeom prst="rect">
            <a:avLst/>
          </a:prstGeom>
        </p:spPr>
      </p:pic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15E0C41-91EF-40FE-ABFE-F927B6484C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7276428"/>
              </p:ext>
            </p:extLst>
          </p:nvPr>
        </p:nvGraphicFramePr>
        <p:xfrm>
          <a:off x="5335628" y="1065130"/>
          <a:ext cx="3616281" cy="21809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A1EB830D-FCAE-F340-8756-4D3701EA75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5010599"/>
              </p:ext>
            </p:extLst>
          </p:nvPr>
        </p:nvGraphicFramePr>
        <p:xfrm>
          <a:off x="363968" y="1039696"/>
          <a:ext cx="2645302" cy="2151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68E33363-3E1E-154B-91F3-A414CB8089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86290873"/>
              </p:ext>
            </p:extLst>
          </p:nvPr>
        </p:nvGraphicFramePr>
        <p:xfrm>
          <a:off x="8791467" y="1009517"/>
          <a:ext cx="3322473" cy="215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1B848DD4-FEDE-AA44-A56F-F13D06E199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0978063"/>
              </p:ext>
            </p:extLst>
          </p:nvPr>
        </p:nvGraphicFramePr>
        <p:xfrm>
          <a:off x="5144587" y="3556132"/>
          <a:ext cx="3998362" cy="2588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FA36DDBA-A481-4C4B-98D7-0E9FCC34A8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60225823"/>
              </p:ext>
            </p:extLst>
          </p:nvPr>
        </p:nvGraphicFramePr>
        <p:xfrm>
          <a:off x="3266609" y="1019595"/>
          <a:ext cx="2450376" cy="21809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C9A0C267-1C94-EB4B-A8FE-009106AF3B98}"/>
              </a:ext>
            </a:extLst>
          </p:cNvPr>
          <p:cNvSpPr txBox="1"/>
          <p:nvPr/>
        </p:nvSpPr>
        <p:spPr>
          <a:xfrm>
            <a:off x="1097556" y="712966"/>
            <a:ext cx="107740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152B53"/>
                </a:solidFill>
                <a:latin typeface="Georgia" panose="02040502050405020303" pitchFamily="18" charset="0"/>
              </a:rPr>
              <a:t>Gender		       Age Group 		                Ethnicity		                      Party Preference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7F42DF3-2DB2-FC46-8B7A-DD0F241EB2CE}"/>
              </a:ext>
            </a:extLst>
          </p:cNvPr>
          <p:cNvSpPr txBox="1"/>
          <p:nvPr/>
        </p:nvSpPr>
        <p:spPr>
          <a:xfrm>
            <a:off x="108061" y="271198"/>
            <a:ext cx="107740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/>
                <a:cs typeface="Georgia"/>
              </a:rPr>
              <a:t>Respondent demographics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2B48AF5-32C5-7040-864B-58A7BDEC4542}"/>
              </a:ext>
            </a:extLst>
          </p:cNvPr>
          <p:cNvSpPr txBox="1"/>
          <p:nvPr/>
        </p:nvSpPr>
        <p:spPr>
          <a:xfrm>
            <a:off x="711200" y="3300991"/>
            <a:ext cx="105200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152B53"/>
                </a:solidFill>
                <a:latin typeface="Georgia" panose="02040502050405020303" pitchFamily="18" charset="0"/>
              </a:rPr>
              <a:t>Survey Language		 Survey Mode 		        Vote Propensity	   Geography		</a:t>
            </a:r>
            <a:endParaRPr lang="en-US" b="1" dirty="0">
              <a:solidFill>
                <a:srgbClr val="152B53"/>
              </a:solidFill>
            </a:endParaRPr>
          </a:p>
        </p:txBody>
      </p:sp>
      <p:graphicFrame>
        <p:nvGraphicFramePr>
          <p:cNvPr id="26" name="Chart 25">
            <a:extLst>
              <a:ext uri="{FF2B5EF4-FFF2-40B4-BE49-F238E27FC236}">
                <a16:creationId xmlns:a16="http://schemas.microsoft.com/office/drawing/2014/main" id="{31381B5B-5233-634B-8E2E-747E973F10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41103861"/>
              </p:ext>
            </p:extLst>
          </p:nvPr>
        </p:nvGraphicFramePr>
        <p:xfrm>
          <a:off x="8482131" y="3566815"/>
          <a:ext cx="3687685" cy="2578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09A62E4-9DA2-E847-A69C-574F4CB1ACD6}"/>
              </a:ext>
            </a:extLst>
          </p:cNvPr>
          <p:cNvCxnSpPr>
            <a:cxnSpLocks/>
          </p:cNvCxnSpPr>
          <p:nvPr/>
        </p:nvCxnSpPr>
        <p:spPr>
          <a:xfrm>
            <a:off x="8631252" y="5342299"/>
            <a:ext cx="3389442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9" name="Chart 28">
            <a:extLst>
              <a:ext uri="{FF2B5EF4-FFF2-40B4-BE49-F238E27FC236}">
                <a16:creationId xmlns:a16="http://schemas.microsoft.com/office/drawing/2014/main" id="{33A543E3-D089-B84E-B57B-45972C8B36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305870"/>
              </p:ext>
            </p:extLst>
          </p:nvPr>
        </p:nvGraphicFramePr>
        <p:xfrm>
          <a:off x="3160428" y="3606111"/>
          <a:ext cx="3199234" cy="2588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CF829D26-8F64-AD02-6FA4-75961A695B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66930524"/>
              </p:ext>
            </p:extLst>
          </p:nvPr>
        </p:nvGraphicFramePr>
        <p:xfrm>
          <a:off x="121938" y="3507221"/>
          <a:ext cx="3199234" cy="2588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:p14="http://schemas.microsoft.com/office/powerpoint/2010/main" val="3626348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578</Words>
  <Application>Microsoft Macintosh PowerPoint</Application>
  <PresentationFormat>Widescreen</PresentationFormat>
  <Paragraphs>89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Georgia</vt:lpstr>
      <vt:lpstr>Helvetica Neue</vt:lpstr>
      <vt:lpstr>Helvetica Neue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Probolsky Research</dc:creator>
  <cp:lastModifiedBy>Adam Probolsky</cp:lastModifiedBy>
  <cp:revision>21</cp:revision>
  <dcterms:created xsi:type="dcterms:W3CDTF">2022-05-13T17:23:57Z</dcterms:created>
  <dcterms:modified xsi:type="dcterms:W3CDTF">2023-08-12T18:38:27Z</dcterms:modified>
</cp:coreProperties>
</file>