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334" r:id="rId3"/>
    <p:sldId id="333" r:id="rId4"/>
    <p:sldId id="332" r:id="rId5"/>
    <p:sldId id="267" r:id="rId6"/>
    <p:sldId id="331" r:id="rId7"/>
    <p:sldId id="256" r:id="rId8"/>
    <p:sldId id="265" r:id="rId9"/>
    <p:sldId id="279" r:id="rId10"/>
    <p:sldId id="281" r:id="rId11"/>
    <p:sldId id="289" r:id="rId12"/>
    <p:sldId id="258" r:id="rId13"/>
    <p:sldId id="274" r:id="rId14"/>
    <p:sldId id="275" r:id="rId15"/>
    <p:sldId id="272" r:id="rId16"/>
    <p:sldId id="288" r:id="rId17"/>
    <p:sldId id="262" r:id="rId18"/>
    <p:sldId id="280" r:id="rId19"/>
    <p:sldId id="282" r:id="rId20"/>
    <p:sldId id="266" r:id="rId21"/>
    <p:sldId id="287" r:id="rId22"/>
    <p:sldId id="291" r:id="rId23"/>
    <p:sldId id="293" r:id="rId24"/>
    <p:sldId id="294" r:id="rId25"/>
    <p:sldId id="268" r:id="rId26"/>
    <p:sldId id="283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C"/>
    <a:srgbClr val="E7BEA2"/>
    <a:srgbClr val="B4C7E7"/>
    <a:srgbClr val="D0CEC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36"/>
      </p:cViewPr>
      <p:guideLst>
        <p:guide orient="horz" pos="984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CBBF2ED-30AE-466D-AEED-872F9F9740D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A51BD22-CE3B-4FAA-B266-48714E35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1BD22-CE3B-4FAA-B266-48714E3560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3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1BD22-CE3B-4FAA-B266-48714E3560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25252"/>
                </a:solidFill>
                <a:effectLst/>
                <a:latin typeface="Roboto" panose="02000000000000000000" pitchFamily="2" charset="0"/>
              </a:rPr>
              <a:t>Employee turnover cost is calculated by taking your vacant position coverage cost plus cost to fill the vacant position plus onboarding &amp; orientation costs plus the productivity ramp up cost multiplied by the number of employees lost in that position in a given year multiplied by 12 to give you your annual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1BD22-CE3B-4FAA-B266-48714E3560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3A0E-F502-64D4-40D1-8BF6DEF22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A0143-F006-8337-E411-BE35B4D92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C2C-2606-ADBF-0EF0-A80EBAC4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B0B73-06C2-D44D-30A6-03BF7243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5EA51-F2DA-2FFD-4DD0-AAEF6353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F39B-629C-9B31-ED5B-38D1B42E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57116-1BF4-1429-4BBB-E07CF39B8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2937-2AA9-5FE5-C06D-06D3B852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C6D22-B55E-F4BF-7EAB-7D65F5C7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C756-3FC9-40B7-21F9-C1BED11D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79CAC-62D5-DD2D-8ECB-43EB1640C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1BDF3-8DA4-5F85-35E8-ACFFA7315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C331-B27C-B3EA-55A5-379DA771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76D8-32B5-F021-C875-8BB9F79A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9D16B-B66E-B24C-AC80-9D0811FB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1508-DEC1-5D1E-4BB7-5942B830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C288-9D68-F12A-8E91-5147965B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18B5-7B56-3905-8732-01037CD1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700E-4A86-0CE3-2C1B-7191EF8A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4B0D-46C2-209D-9589-3B4C844C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915E-4937-4F1C-B958-D18EC6BC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9F446-A8D4-B077-E464-D99423590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83B0-3162-5CD9-BFB7-7086E4F0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B89D-F089-AA3D-9B48-0529D39A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0E35-1E5A-DD5D-1B18-A04555AB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2282-2C92-E4B3-745B-9CA612B3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1022-912A-36AA-3458-34652614F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B91A-91C3-9385-A3A5-07579E7E7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97ABB-BB21-F78C-A507-2E1AAECD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64CC3-92B7-0854-3318-48722138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48BEE-5E2F-7DDD-C9AD-4E7071A3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6ED8-52CB-59B8-D44D-6326203C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2765E-0EBE-A664-AA0F-BA5E3B13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1AA0C-4029-8CBD-0E17-27DADFA5C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84E4A-3592-B95F-5F1D-BB0049EB5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39014-33B7-3275-5539-9EB6ACA24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ADE40-8679-CF91-6A05-045B819C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95B22-5F96-7F22-A272-29D11F40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85DC9-641E-CDC5-9961-A23A886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01D3-ECBA-2443-87FC-64548805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925F6-3D8E-5540-200D-C8B3392B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E2A9D-D2AF-681E-FBBD-63661554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510E0-FAC5-78DE-B71A-66A401D1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44F65-1419-3333-1AA4-FAA9BC99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81315-AF7A-E7FE-FC46-5570AE5F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B9E11-C4F6-0CB2-4080-7492BE1F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7F56-1309-B903-B08A-857AC1A8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37D22-4D22-55D5-76F4-55BB0AD97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FCAFC-B09A-9841-4BCF-971730D1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903E1-7EFE-FF85-AF1F-B7DE0D11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46EC0-BFA7-55FB-BC52-C08703E0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89B21-368C-2470-1F6F-C6BF6B69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5E1A-C572-E608-40C3-F186DF5B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9A4A7-F056-5876-2EFF-995A5C4EC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9A5E9-0853-BFA2-0828-5D554A44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ACBD0-97CE-6A0C-0F0F-DFA7DD92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05E78-CB19-B773-E477-2B7F8F95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DFC7C-966F-FECA-ECE7-29639223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B4854-130C-E369-B349-79DEBBAB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4A2D-2926-50DF-8A88-4E2581D3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BAB93-BC2D-5CC3-91B2-F48351909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3363-74BB-497A-AD1C-AA488918EDD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C2747-F229-7535-529A-28A5C02B5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0962F-055B-2A28-C136-477450D33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1CCB-2A49-47B3-AF4B-C25E720E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0ABFC2-F466-CC82-15CC-795CB078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4C8D4F-D3EB-37D1-732F-49B18757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962" y="-19785"/>
            <a:ext cx="8064878" cy="2050528"/>
          </a:xfrm>
          <a:solidFill>
            <a:srgbClr val="D0CECE">
              <a:alpha val="30196"/>
            </a:srgbClr>
          </a:solidFill>
          <a:effectLst>
            <a:softEdge rad="317500"/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latin typeface="+mn-lt"/>
              </a:rPr>
              <a:t>What are you planning for the next 30 years?</a:t>
            </a:r>
          </a:p>
        </p:txBody>
      </p:sp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5BD15-2182-4771-5B1D-8468D7B90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92" y="5647544"/>
            <a:ext cx="9470967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Discussion facilitated by Paul Brown &amp; Jennifer Persike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DF4B9-8922-937A-C1AE-B970E89A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702" y="5325432"/>
            <a:ext cx="1878493" cy="1185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4FF17-B30D-6BF1-228A-09FA1978A4F4}"/>
              </a:ext>
            </a:extLst>
          </p:cNvPr>
          <p:cNvSpPr txBox="1"/>
          <p:nvPr/>
        </p:nvSpPr>
        <p:spPr>
          <a:xfrm>
            <a:off x="9743806" y="4677019"/>
            <a:ext cx="2431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August 24, 2023</a:t>
            </a:r>
          </a:p>
        </p:txBody>
      </p:sp>
    </p:spTree>
    <p:extLst>
      <p:ext uri="{BB962C8B-B14F-4D97-AF65-F5344CB8AC3E}">
        <p14:creationId xmlns:p14="http://schemas.microsoft.com/office/powerpoint/2010/main" val="356899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9FABD-D846-5900-25F0-4C7D3C17E2F0}"/>
              </a:ext>
            </a:extLst>
          </p:cNvPr>
          <p:cNvSpPr txBox="1"/>
          <p:nvPr/>
        </p:nvSpPr>
        <p:spPr>
          <a:xfrm>
            <a:off x="757980" y="1646748"/>
            <a:ext cx="5235616" cy="470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Implements vision and values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Boosts morale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Promotes trust and confidence among employees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Ensures effective communication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Motivates employees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Provides resources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DD438F-F056-05A8-73E6-CF756A22CAF7}"/>
              </a:ext>
            </a:extLst>
          </p:cNvPr>
          <p:cNvSpPr txBox="1">
            <a:spLocks/>
          </p:cNvSpPr>
          <p:nvPr/>
        </p:nvSpPr>
        <p:spPr>
          <a:xfrm>
            <a:off x="838200" y="214754"/>
            <a:ext cx="10515600" cy="1352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Attributes of Leadership</a:t>
            </a:r>
            <a:br>
              <a:rPr lang="en-US" sz="4800" b="1" i="1" dirty="0">
                <a:latin typeface="+mn-lt"/>
              </a:rPr>
            </a:br>
            <a:r>
              <a:rPr lang="en-US" sz="4000" i="1" dirty="0">
                <a:solidFill>
                  <a:prstClr val="black"/>
                </a:solidFill>
                <a:ea typeface="+mn-ea"/>
                <a:cs typeface="+mn-cs"/>
              </a:rPr>
              <a:t>RETURN ON INVESTMENT</a:t>
            </a:r>
            <a:endParaRPr lang="en-US" sz="32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43875-193D-7E05-1A58-1A3FEF1C28FF}"/>
              </a:ext>
            </a:extLst>
          </p:cNvPr>
          <p:cNvSpPr txBox="1"/>
          <p:nvPr/>
        </p:nvSpPr>
        <p:spPr>
          <a:xfrm>
            <a:off x="5993597" y="1644520"/>
            <a:ext cx="5176135" cy="381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Lack of time to teach or coach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Lack of accountability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Lack of skills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Lack of interest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Lack of information and infrastructure</a:t>
            </a:r>
            <a:endParaRPr lang="en-US" sz="28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3A3505-E498-0C70-519D-151A58BCAB4C}"/>
              </a:ext>
            </a:extLst>
          </p:cNvPr>
          <p:cNvCxnSpPr>
            <a:cxnSpLocks/>
          </p:cNvCxnSpPr>
          <p:nvPr/>
        </p:nvCxnSpPr>
        <p:spPr>
          <a:xfrm>
            <a:off x="5680953" y="1807258"/>
            <a:ext cx="0" cy="467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8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ne big red drawing pin in front of many smaller black drawing pins">
            <a:extLst>
              <a:ext uri="{FF2B5EF4-FFF2-40B4-BE49-F238E27FC236}">
                <a16:creationId xmlns:a16="http://schemas.microsoft.com/office/drawing/2014/main" id="{69699A74-0CD9-034D-F1CE-B0385930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9091" t="299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4C8D4F-D3EB-37D1-732F-49B18757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9685C-9AF5-8142-5DE9-EA3F204BCDDD}"/>
              </a:ext>
            </a:extLst>
          </p:cNvPr>
          <p:cNvSpPr txBox="1"/>
          <p:nvPr/>
        </p:nvSpPr>
        <p:spPr>
          <a:xfrm>
            <a:off x="3696510" y="5465105"/>
            <a:ext cx="321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8579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70A92923-E434-BCB4-AB61-1F60079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 t="28230" r="556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33B7B-6B68-769E-282B-20B6C3B9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Diversity, Equity, Inclusion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9FABD-D846-5900-25F0-4C7D3C17E2F0}"/>
              </a:ext>
            </a:extLst>
          </p:cNvPr>
          <p:cNvSpPr txBox="1"/>
          <p:nvPr/>
        </p:nvSpPr>
        <p:spPr>
          <a:xfrm>
            <a:off x="979436" y="1778842"/>
            <a:ext cx="9349058" cy="2256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0F2741"/>
                </a:solidFill>
                <a:effectLst/>
                <a:highlight>
                  <a:srgbClr val="FFFF00"/>
                </a:highlight>
              </a:rPr>
              <a:t>Resident population of California in 2021, by race and ethnicity [add data both #s and percentages]</a:t>
            </a:r>
          </a:p>
          <a:p>
            <a:br>
              <a:rPr lang="en-US" sz="2800" dirty="0">
                <a:effectLst/>
              </a:rPr>
            </a:br>
            <a:endParaRPr lang="en-US" sz="2800" b="1" i="0" u="none" strike="noStrike" baseline="0" dirty="0">
              <a:latin typeface="FrutigerNeueLT-Lt"/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</a:pPr>
            <a:endParaRPr lang="en-US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DD438F-F056-05A8-73E6-CF756A22CAF7}"/>
              </a:ext>
            </a:extLst>
          </p:cNvPr>
          <p:cNvSpPr txBox="1">
            <a:spLocks/>
          </p:cNvSpPr>
          <p:nvPr/>
        </p:nvSpPr>
        <p:spPr>
          <a:xfrm>
            <a:off x="838200" y="214754"/>
            <a:ext cx="11049000" cy="1352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Diversity, Equity, Inclusion</a:t>
            </a:r>
            <a:br>
              <a:rPr lang="en-US" sz="4800" b="1" i="1" dirty="0">
                <a:latin typeface="+mn-lt"/>
              </a:rPr>
            </a:br>
            <a:r>
              <a:rPr lang="en-US" sz="4000" i="1" cap="all" dirty="0">
                <a:solidFill>
                  <a:prstClr val="black"/>
                </a:solidFill>
                <a:ea typeface="+mn-ea"/>
                <a:cs typeface="+mn-cs"/>
              </a:rPr>
              <a:t>CALIFORNIA – MOST DIVERSE STATE in us</a:t>
            </a:r>
            <a:endParaRPr lang="en-US" sz="4800" b="1" i="1" cap="all" dirty="0"/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B9986BA9-1FD2-448C-CD0E-C47426E18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25937" r="41787" b="29415"/>
          <a:stretch/>
        </p:blipFill>
        <p:spPr>
          <a:xfrm>
            <a:off x="979436" y="1567492"/>
            <a:ext cx="9594530" cy="52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DD438F-F056-05A8-73E6-CF756A22CAF7}"/>
              </a:ext>
            </a:extLst>
          </p:cNvPr>
          <p:cNvSpPr txBox="1">
            <a:spLocks/>
          </p:cNvSpPr>
          <p:nvPr/>
        </p:nvSpPr>
        <p:spPr>
          <a:xfrm>
            <a:off x="838200" y="214754"/>
            <a:ext cx="10515600" cy="1352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Diversity, Equity, Inclusion</a:t>
            </a:r>
            <a:br>
              <a:rPr lang="en-US" sz="4800" b="1" i="1" dirty="0">
                <a:latin typeface="+mn-lt"/>
              </a:rPr>
            </a:br>
            <a:r>
              <a:rPr lang="en-US" sz="4000" i="1" dirty="0">
                <a:solidFill>
                  <a:prstClr val="black"/>
                </a:solidFill>
                <a:ea typeface="+mn-ea"/>
                <a:cs typeface="+mn-cs"/>
              </a:rPr>
              <a:t>Challenges for Future Recruitment</a:t>
            </a:r>
            <a:endParaRPr lang="en-US" sz="48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2015-A8F5-228E-32E3-BC02678CB6EF}"/>
              </a:ext>
            </a:extLst>
          </p:cNvPr>
          <p:cNvSpPr txBox="1"/>
          <p:nvPr/>
        </p:nvSpPr>
        <p:spPr>
          <a:xfrm>
            <a:off x="757980" y="1818479"/>
            <a:ext cx="9820276" cy="4682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FrutigerNeueLT-Lt"/>
              </a:rPr>
              <a:t>A</a:t>
            </a:r>
            <a:r>
              <a:rPr lang="en-US" sz="2800" b="0" i="0" u="none" strike="noStrike" baseline="0" dirty="0">
                <a:latin typeface="FrutigerNeueLT-Lt"/>
              </a:rPr>
              <a:t>ging workforce and continued retirements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FrutigerNeueLT-Lt"/>
              </a:rPr>
              <a:t>Competition for workers – must expand pipeline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FrutigerNeueLT-Lt"/>
              </a:rPr>
              <a:t>Lack of commitment to w</a:t>
            </a:r>
            <a:r>
              <a:rPr lang="en-US" sz="2800" b="0" i="0" u="none" strike="noStrike" baseline="0" dirty="0">
                <a:latin typeface="FrutigerNeueLT-Lt"/>
              </a:rPr>
              <a:t>orkforce diversity and inclusion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FrutigerNeueLT-Lt"/>
              </a:rPr>
              <a:t>Minimal external i</a:t>
            </a:r>
            <a:r>
              <a:rPr lang="en-US" sz="2800" b="0" i="0" u="none" strike="noStrike" baseline="0" dirty="0">
                <a:latin typeface="FrutigerNeueLT-Lt"/>
              </a:rPr>
              <a:t>ndustry awareness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/>
              <a:t>Industry does not reflect its customers / communities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800" dirty="0"/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800" i="1" dirty="0">
                <a:solidFill>
                  <a:schemeClr val="accent2"/>
                </a:solidFill>
              </a:rPr>
              <a:t>McKinsey 2020 Report: Organizations that do not have a diverse workforce will lag in innovation, creativity and will be less competitive. </a:t>
            </a:r>
          </a:p>
        </p:txBody>
      </p:sp>
    </p:spTree>
    <p:extLst>
      <p:ext uri="{BB962C8B-B14F-4D97-AF65-F5344CB8AC3E}">
        <p14:creationId xmlns:p14="http://schemas.microsoft.com/office/powerpoint/2010/main" val="89603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9FABD-D846-5900-25F0-4C7D3C17E2F0}"/>
              </a:ext>
            </a:extLst>
          </p:cNvPr>
          <p:cNvSpPr txBox="1"/>
          <p:nvPr/>
        </p:nvSpPr>
        <p:spPr>
          <a:xfrm>
            <a:off x="757980" y="1646748"/>
            <a:ext cx="5039705" cy="417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Expands innovation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Increases perspectives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Improves problem solving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Increases successful recruitment and retention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Improves workplace culture and productivity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DD438F-F056-05A8-73E6-CF756A22CAF7}"/>
              </a:ext>
            </a:extLst>
          </p:cNvPr>
          <p:cNvSpPr txBox="1">
            <a:spLocks/>
          </p:cNvSpPr>
          <p:nvPr/>
        </p:nvSpPr>
        <p:spPr>
          <a:xfrm>
            <a:off x="838200" y="214754"/>
            <a:ext cx="10515600" cy="1352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Diversity, Equity, Inclusion</a:t>
            </a:r>
            <a:br>
              <a:rPr lang="en-US" sz="4800" b="1" i="1" dirty="0">
                <a:latin typeface="+mn-lt"/>
              </a:rPr>
            </a:br>
            <a:r>
              <a:rPr lang="en-US" sz="4000" i="1" dirty="0">
                <a:solidFill>
                  <a:prstClr val="black"/>
                </a:solidFill>
                <a:ea typeface="+mn-ea"/>
                <a:cs typeface="+mn-cs"/>
              </a:rPr>
              <a:t>RETURN ON INVESTMENT</a:t>
            </a:r>
            <a:endParaRPr lang="en-US" sz="32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43875-193D-7E05-1A58-1A3FEF1C28FF}"/>
              </a:ext>
            </a:extLst>
          </p:cNvPr>
          <p:cNvSpPr txBox="1"/>
          <p:nvPr/>
        </p:nvSpPr>
        <p:spPr>
          <a:xfrm>
            <a:off x="5993597" y="1644520"/>
            <a:ext cx="5176135" cy="33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Commitment from top leaders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Action plan: goals and metrics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Inadequate training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Cultural resistance</a:t>
            </a:r>
            <a:endParaRPr lang="en-US" sz="28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3A3505-E498-0C70-519D-151A58BCAB4C}"/>
              </a:ext>
            </a:extLst>
          </p:cNvPr>
          <p:cNvCxnSpPr>
            <a:cxnSpLocks/>
          </p:cNvCxnSpPr>
          <p:nvPr/>
        </p:nvCxnSpPr>
        <p:spPr>
          <a:xfrm>
            <a:off x="5680953" y="1807258"/>
            <a:ext cx="0" cy="467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10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70A92923-E434-BCB4-AB61-1F60079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529" t="28230" r="5562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33B7B-6B68-769E-282B-20B6C3B9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Diversity, Equity, Inclusion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7D282-AFAD-5919-51E5-A7C9429C3842}"/>
              </a:ext>
            </a:extLst>
          </p:cNvPr>
          <p:cNvSpPr txBox="1"/>
          <p:nvPr/>
        </p:nvSpPr>
        <p:spPr>
          <a:xfrm>
            <a:off x="3696510" y="5465105"/>
            <a:ext cx="321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6939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BE905-8B4E-437B-0B17-1DD90AC23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Succession Planning</a:t>
            </a: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45DD7-3027-39DE-6660-8CCE8164E6F9}"/>
              </a:ext>
            </a:extLst>
          </p:cNvPr>
          <p:cNvSpPr txBox="1"/>
          <p:nvPr/>
        </p:nvSpPr>
        <p:spPr>
          <a:xfrm>
            <a:off x="3042285" y="3245034"/>
            <a:ext cx="60998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 buy-in from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4E0D5-C5DD-50E1-C4A0-DC783FF89551}"/>
              </a:ext>
            </a:extLst>
          </p:cNvPr>
          <p:cNvSpPr txBox="1"/>
          <p:nvPr/>
        </p:nvSpPr>
        <p:spPr>
          <a:xfrm>
            <a:off x="3042285" y="3245034"/>
            <a:ext cx="60998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 buy-in from leadership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C7C59-EAFC-8986-F145-3A504BBC342B}"/>
              </a:ext>
            </a:extLst>
          </p:cNvPr>
          <p:cNvGrpSpPr/>
          <p:nvPr/>
        </p:nvGrpSpPr>
        <p:grpSpPr>
          <a:xfrm>
            <a:off x="9745" y="-38912"/>
            <a:ext cx="12192561" cy="3968784"/>
            <a:chOff x="9745" y="-38912"/>
            <a:chExt cx="12192561" cy="3968784"/>
          </a:xfrm>
        </p:grpSpPr>
        <p:pic>
          <p:nvPicPr>
            <p:cNvPr id="2050" name="Picture 2" descr="Succession | Official Website for the HBO Series | HBO.com">
              <a:extLst>
                <a:ext uri="{FF2B5EF4-FFF2-40B4-BE49-F238E27FC236}">
                  <a16:creationId xmlns:a16="http://schemas.microsoft.com/office/drawing/2014/main" id="{61B95385-E295-42D7-9E80-FCC28A9FA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9091" r="7896"/>
            <a:stretch/>
          </p:blipFill>
          <p:spPr bwMode="auto">
            <a:xfrm>
              <a:off x="9745" y="-27790"/>
              <a:ext cx="6095982" cy="395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CBD016-438C-09EF-0A93-8F02D44F2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8"/>
            <a:stretch/>
          </p:blipFill>
          <p:spPr bwMode="auto">
            <a:xfrm>
              <a:off x="6115472" y="-38912"/>
              <a:ext cx="6086834" cy="395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57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Succession Planning - Evolution Recruitment">
            <a:extLst>
              <a:ext uri="{FF2B5EF4-FFF2-40B4-BE49-F238E27FC236}">
                <a16:creationId xmlns:a16="http://schemas.microsoft.com/office/drawing/2014/main" id="{8C236DB0-0B5E-FA41-F025-9EF91538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71" y="1886412"/>
            <a:ext cx="4397910" cy="4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683368" y="196032"/>
            <a:ext cx="10515600" cy="1352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5600" b="1" i="1" dirty="0">
                <a:latin typeface="+mn-lt"/>
              </a:rPr>
              <a:t>Succession Planning</a:t>
            </a:r>
            <a:br>
              <a:rPr lang="en-US" sz="4800" b="1" i="1" dirty="0">
                <a:latin typeface="+mn-lt"/>
              </a:rPr>
            </a:br>
            <a:endParaRPr lang="en-US" sz="4800" b="1" i="1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980CC-E5FC-E069-988E-C4E45F739071}"/>
              </a:ext>
            </a:extLst>
          </p:cNvPr>
          <p:cNvSpPr txBox="1"/>
          <p:nvPr/>
        </p:nvSpPr>
        <p:spPr>
          <a:xfrm>
            <a:off x="683368" y="1965163"/>
            <a:ext cx="272131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Only </a:t>
            </a:r>
            <a:r>
              <a:rPr lang="en-US" sz="3200" b="1" dirty="0">
                <a:highlight>
                  <a:srgbClr val="FFDE7C"/>
                </a:highlight>
              </a:rPr>
              <a:t>35%</a:t>
            </a:r>
            <a:r>
              <a:rPr lang="en-US" sz="2800" dirty="0"/>
              <a:t> of organizations have a formalized succession planning process.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3638-2D16-F4BE-AC3A-64228ADBC53B}"/>
              </a:ext>
            </a:extLst>
          </p:cNvPr>
          <p:cNvSpPr txBox="1"/>
          <p:nvPr/>
        </p:nvSpPr>
        <p:spPr>
          <a:xfrm>
            <a:off x="8174515" y="1653814"/>
            <a:ext cx="31203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While </a:t>
            </a:r>
            <a:r>
              <a:rPr lang="en-US" sz="3200" b="1" dirty="0">
                <a:highlight>
                  <a:srgbClr val="FFDE7C"/>
                </a:highlight>
              </a:rPr>
              <a:t>86%</a:t>
            </a:r>
            <a:r>
              <a:rPr lang="en-US" sz="2800" dirty="0"/>
              <a:t> of leaders believe leadership succession planning is of utmost importance, only </a:t>
            </a:r>
            <a:r>
              <a:rPr lang="en-US" sz="2800" b="1" dirty="0">
                <a:highlight>
                  <a:srgbClr val="FFDE7C"/>
                </a:highlight>
              </a:rPr>
              <a:t>14%</a:t>
            </a:r>
            <a:r>
              <a:rPr lang="en-US" sz="2800" dirty="0"/>
              <a:t> believe organization does it well.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88493-E1D9-EA28-5C7A-E89D3DB76CC6}"/>
              </a:ext>
            </a:extLst>
          </p:cNvPr>
          <p:cNvSpPr txBox="1"/>
          <p:nvPr/>
        </p:nvSpPr>
        <p:spPr>
          <a:xfrm>
            <a:off x="537663" y="588333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cap="all" dirty="0">
                <a:solidFill>
                  <a:prstClr val="black"/>
                </a:solidFill>
                <a:ea typeface="+mn-ea"/>
                <a:cs typeface="+mn-cs"/>
              </a:rPr>
              <a:t>Deloitte survey (200 public &amp; private companies)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7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9DD438F-F056-05A8-73E6-CF756A22CAF7}"/>
              </a:ext>
            </a:extLst>
          </p:cNvPr>
          <p:cNvSpPr txBox="1">
            <a:spLocks/>
          </p:cNvSpPr>
          <p:nvPr/>
        </p:nvSpPr>
        <p:spPr>
          <a:xfrm>
            <a:off x="838200" y="193239"/>
            <a:ext cx="10515600" cy="13527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Succession Planning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300" i="1" cap="all" dirty="0"/>
              <a:t>Ongoing Priority</a:t>
            </a:r>
          </a:p>
        </p:txBody>
      </p:sp>
      <p:pic>
        <p:nvPicPr>
          <p:cNvPr id="2" name="Picture 2" descr="Bathroom Sign Icon 1 Men Woman Gentlemen Ladies Girls Boys - Etsy">
            <a:extLst>
              <a:ext uri="{FF2B5EF4-FFF2-40B4-BE49-F238E27FC236}">
                <a16:creationId xmlns:a16="http://schemas.microsoft.com/office/drawing/2014/main" id="{A2B1CBCB-C3F3-7926-D366-3C81B4154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9" r="9392"/>
          <a:stretch/>
        </p:blipFill>
        <p:spPr bwMode="auto">
          <a:xfrm>
            <a:off x="8180175" y="917224"/>
            <a:ext cx="1808628" cy="48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throom Sign Icon 1 Men Woman Gentlemen Ladies Girls Boys - Etsy">
            <a:extLst>
              <a:ext uri="{FF2B5EF4-FFF2-40B4-BE49-F238E27FC236}">
                <a16:creationId xmlns:a16="http://schemas.microsoft.com/office/drawing/2014/main" id="{8360AFA6-E12E-CEB6-B5C5-3D5488F80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9" r="9392"/>
          <a:stretch/>
        </p:blipFill>
        <p:spPr bwMode="auto">
          <a:xfrm>
            <a:off x="10076504" y="680209"/>
            <a:ext cx="1509769" cy="37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7D8AF5-AC8B-2CDF-328E-5FE777ED0E2D}"/>
              </a:ext>
            </a:extLst>
          </p:cNvPr>
          <p:cNvSpPr txBox="1"/>
          <p:nvPr/>
        </p:nvSpPr>
        <p:spPr>
          <a:xfrm>
            <a:off x="717265" y="1880263"/>
            <a:ext cx="5373438" cy="483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Trends in Water Industry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Long-term GMs retiring out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Next in line, shorter tenure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Who is next?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8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8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Loss of institutional knowledge</a:t>
            </a:r>
            <a:endParaRPr lang="en-US" sz="2800" i="1" kern="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8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athroom Sign Icon 1 Men Woman Gentlemen Ladies Girls Boys - Etsy">
            <a:extLst>
              <a:ext uri="{FF2B5EF4-FFF2-40B4-BE49-F238E27FC236}">
                <a16:creationId xmlns:a16="http://schemas.microsoft.com/office/drawing/2014/main" id="{FD5AFF98-3C0F-2933-4875-941564A2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9" r="9392"/>
          <a:stretch/>
        </p:blipFill>
        <p:spPr bwMode="auto">
          <a:xfrm>
            <a:off x="5902781" y="978547"/>
            <a:ext cx="2136972" cy="58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1DE8F-783E-3B92-E3C7-2EC501AA8C52}"/>
              </a:ext>
            </a:extLst>
          </p:cNvPr>
          <p:cNvSpPr txBox="1"/>
          <p:nvPr/>
        </p:nvSpPr>
        <p:spPr>
          <a:xfrm>
            <a:off x="6342032" y="2294281"/>
            <a:ext cx="125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30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0125B-43E4-A12D-F45A-38D5066ECD4F}"/>
              </a:ext>
            </a:extLst>
          </p:cNvPr>
          <p:cNvSpPr txBox="1"/>
          <p:nvPr/>
        </p:nvSpPr>
        <p:spPr>
          <a:xfrm>
            <a:off x="8479004" y="2039129"/>
            <a:ext cx="125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5-10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B8FBA-EDD7-8955-EBF9-A56F75B9B2CE}"/>
              </a:ext>
            </a:extLst>
          </p:cNvPr>
          <p:cNvSpPr txBox="1"/>
          <p:nvPr/>
        </p:nvSpPr>
        <p:spPr>
          <a:xfrm>
            <a:off x="10187335" y="1492482"/>
            <a:ext cx="125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738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0ABFC2-F466-CC82-15CC-795CB078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5BD15-2182-4771-5B1D-8468D7B90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92" y="5647544"/>
            <a:ext cx="9470967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Discussion facilitated by Paul Brown &amp; Jennifer Persike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DF4B9-8922-937A-C1AE-B970E89A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702" y="5325432"/>
            <a:ext cx="1878493" cy="1185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4FF17-B30D-6BF1-228A-09FA1978A4F4}"/>
              </a:ext>
            </a:extLst>
          </p:cNvPr>
          <p:cNvSpPr txBox="1"/>
          <p:nvPr/>
        </p:nvSpPr>
        <p:spPr>
          <a:xfrm>
            <a:off x="9743806" y="4677019"/>
            <a:ext cx="2431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August 24, 2023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75FF8E4-A55D-A9E2-93B2-E6C097829C52}"/>
              </a:ext>
            </a:extLst>
          </p:cNvPr>
          <p:cNvSpPr txBox="1">
            <a:spLocks/>
          </p:cNvSpPr>
          <p:nvPr/>
        </p:nvSpPr>
        <p:spPr>
          <a:xfrm>
            <a:off x="3608962" y="-19785"/>
            <a:ext cx="8064878" cy="2050528"/>
          </a:xfrm>
          <a:prstGeom prst="rect">
            <a:avLst/>
          </a:prstGeom>
          <a:solidFill>
            <a:srgbClr val="D0CECE">
              <a:alpha val="30196"/>
            </a:srgbClr>
          </a:solidFill>
          <a:effectLst>
            <a:softEdge rad="317500"/>
          </a:effectLst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>
                <a:solidFill>
                  <a:schemeClr val="bg1"/>
                </a:solidFill>
                <a:latin typeface="+mn-lt"/>
              </a:rPr>
              <a:t>What are you planning for the next 30 </a:t>
            </a:r>
            <a:r>
              <a:rPr lang="en-US" sz="6600" b="1">
                <a:latin typeface="+mn-lt"/>
              </a:rPr>
              <a:t>months</a:t>
            </a:r>
            <a:r>
              <a:rPr lang="en-US" sz="6600" b="1">
                <a:solidFill>
                  <a:schemeClr val="bg1"/>
                </a:solidFill>
                <a:latin typeface="+mn-lt"/>
              </a:rPr>
              <a:t>?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63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9FABD-D846-5900-25F0-4C7D3C17E2F0}"/>
              </a:ext>
            </a:extLst>
          </p:cNvPr>
          <p:cNvSpPr txBox="1"/>
          <p:nvPr/>
        </p:nvSpPr>
        <p:spPr>
          <a:xfrm>
            <a:off x="757980" y="1646748"/>
            <a:ext cx="5039705" cy="4605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Steady pipeline of leaders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Greater engagement and retention of top talent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tronger organizational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‘future-proofed’ workforce better prepared to thrive in dynamic conditions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Greater organizational stability and resilience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DD438F-F056-05A8-73E6-CF756A22CAF7}"/>
              </a:ext>
            </a:extLst>
          </p:cNvPr>
          <p:cNvSpPr txBox="1">
            <a:spLocks/>
          </p:cNvSpPr>
          <p:nvPr/>
        </p:nvSpPr>
        <p:spPr>
          <a:xfrm>
            <a:off x="278860" y="267957"/>
            <a:ext cx="11634280" cy="135273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6900" b="1" i="1" dirty="0">
                <a:latin typeface="+mn-lt"/>
              </a:rPr>
              <a:t>Succession Planning</a:t>
            </a:r>
            <a:br>
              <a:rPr lang="en-US" sz="4800" b="1" i="1" dirty="0">
                <a:latin typeface="+mn-lt"/>
              </a:rPr>
            </a:br>
            <a:r>
              <a:rPr lang="en-US" sz="5700" i="1" cap="all" dirty="0">
                <a:solidFill>
                  <a:prstClr val="black"/>
                </a:solidFill>
                <a:ea typeface="+mn-ea"/>
                <a:cs typeface="+mn-cs"/>
              </a:rPr>
              <a:t>Benefits Clear, Why the Struggle to Implement?</a:t>
            </a:r>
            <a:endParaRPr lang="en-US" sz="5700" b="1" i="1" cap="al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43875-193D-7E05-1A58-1A3FEF1C28FF}"/>
              </a:ext>
            </a:extLst>
          </p:cNvPr>
          <p:cNvSpPr txBox="1"/>
          <p:nvPr/>
        </p:nvSpPr>
        <p:spPr>
          <a:xfrm>
            <a:off x="5959814" y="1640729"/>
            <a:ext cx="5576489" cy="421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ong-term discipline in short-term world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Succession planning can be destabilizing and threatening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 clear who is accountable for implementation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Good data not available or ignored, leading to subjective decisions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clear process for succession planning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3A3505-E498-0C70-519D-151A58BCAB4C}"/>
              </a:ext>
            </a:extLst>
          </p:cNvPr>
          <p:cNvCxnSpPr>
            <a:cxnSpLocks/>
          </p:cNvCxnSpPr>
          <p:nvPr/>
        </p:nvCxnSpPr>
        <p:spPr>
          <a:xfrm>
            <a:off x="5680953" y="1807258"/>
            <a:ext cx="0" cy="467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7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BE905-8B4E-437B-0B17-1DD90AC23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107141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Succession Planning</a:t>
            </a: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45DD7-3027-39DE-6660-8CCE8164E6F9}"/>
              </a:ext>
            </a:extLst>
          </p:cNvPr>
          <p:cNvSpPr txBox="1"/>
          <p:nvPr/>
        </p:nvSpPr>
        <p:spPr>
          <a:xfrm>
            <a:off x="3042285" y="3245034"/>
            <a:ext cx="60998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 buy-in from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4E0D5-C5DD-50E1-C4A0-DC783FF89551}"/>
              </a:ext>
            </a:extLst>
          </p:cNvPr>
          <p:cNvSpPr txBox="1"/>
          <p:nvPr/>
        </p:nvSpPr>
        <p:spPr>
          <a:xfrm>
            <a:off x="3042285" y="3245034"/>
            <a:ext cx="60998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 buy-in from leadership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C7C59-EAFC-8986-F145-3A504BBC342B}"/>
              </a:ext>
            </a:extLst>
          </p:cNvPr>
          <p:cNvGrpSpPr/>
          <p:nvPr/>
        </p:nvGrpSpPr>
        <p:grpSpPr>
          <a:xfrm>
            <a:off x="9745" y="-77823"/>
            <a:ext cx="12192561" cy="3968784"/>
            <a:chOff x="9745" y="-38912"/>
            <a:chExt cx="12192561" cy="3968784"/>
          </a:xfrm>
        </p:grpSpPr>
        <p:pic>
          <p:nvPicPr>
            <p:cNvPr id="2050" name="Picture 2" descr="Succession | Official Website for the HBO Series | HBO.com">
              <a:extLst>
                <a:ext uri="{FF2B5EF4-FFF2-40B4-BE49-F238E27FC236}">
                  <a16:creationId xmlns:a16="http://schemas.microsoft.com/office/drawing/2014/main" id="{61B95385-E295-42D7-9E80-FCC28A9FA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" t="9091" r="7896"/>
            <a:stretch/>
          </p:blipFill>
          <p:spPr bwMode="auto">
            <a:xfrm>
              <a:off x="9745" y="-27790"/>
              <a:ext cx="6095982" cy="395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CBD016-438C-09EF-0A93-8F02D44F2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8"/>
            <a:stretch/>
          </p:blipFill>
          <p:spPr bwMode="auto">
            <a:xfrm>
              <a:off x="6115472" y="-38912"/>
              <a:ext cx="6086834" cy="395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34A0A55-E989-DF03-363F-BFE19F65374F}"/>
              </a:ext>
            </a:extLst>
          </p:cNvPr>
          <p:cNvSpPr txBox="1"/>
          <p:nvPr/>
        </p:nvSpPr>
        <p:spPr>
          <a:xfrm>
            <a:off x="3696510" y="5465105"/>
            <a:ext cx="321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132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70A92923-E434-BCB4-AB61-1F60079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529" t="28230" r="5562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33B7B-6B68-769E-282B-20B6C3B9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4580160"/>
            <a:ext cx="9078562" cy="8993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D85062-269A-EE41-0785-05FAE365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0"/>
            <a:ext cx="12192000" cy="45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CAB2648-338E-DA66-F855-5B32CD33E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/>
          <a:stretch/>
        </p:blipFill>
        <p:spPr bwMode="auto">
          <a:xfrm>
            <a:off x="274675" y="232685"/>
            <a:ext cx="5614527" cy="4114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9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70A92923-E434-BCB4-AB61-1F60079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529" t="28230" r="5562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33B7B-6B68-769E-282B-20B6C3B9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4580160"/>
            <a:ext cx="9078562" cy="8993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E0BD0-79E4-E1E7-0139-681AB1884FC2}"/>
              </a:ext>
            </a:extLst>
          </p:cNvPr>
          <p:cNvSpPr/>
          <p:nvPr/>
        </p:nvSpPr>
        <p:spPr>
          <a:xfrm>
            <a:off x="-2" y="-95614"/>
            <a:ext cx="12191981" cy="4570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4DE0B-0B21-EE22-AB64-D03711EA8522}"/>
              </a:ext>
            </a:extLst>
          </p:cNvPr>
          <p:cNvSpPr txBox="1"/>
          <p:nvPr/>
        </p:nvSpPr>
        <p:spPr>
          <a:xfrm>
            <a:off x="684178" y="1839786"/>
            <a:ext cx="541182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Paul Brown </a:t>
            </a:r>
          </a:p>
          <a:p>
            <a:r>
              <a:rPr lang="en-US" sz="3200" dirty="0"/>
              <a:t>President, </a:t>
            </a:r>
          </a:p>
          <a:p>
            <a:r>
              <a:rPr lang="en-US" sz="3200" dirty="0"/>
              <a:t>Paul Redvers Brown. Inc.</a:t>
            </a:r>
          </a:p>
          <a:p>
            <a:r>
              <a:rPr lang="en-US" sz="2800" dirty="0"/>
              <a:t>https://www.urbanh2oplanner.com</a:t>
            </a: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B7CB1-6A86-D105-88AE-8CFE71E028F9}"/>
              </a:ext>
            </a:extLst>
          </p:cNvPr>
          <p:cNvSpPr txBox="1"/>
          <p:nvPr/>
        </p:nvSpPr>
        <p:spPr>
          <a:xfrm>
            <a:off x="6607512" y="1968699"/>
            <a:ext cx="49003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Jennifer Persike </a:t>
            </a:r>
          </a:p>
          <a:p>
            <a:r>
              <a:rPr lang="en-US" sz="3200" dirty="0"/>
              <a:t>Founder &amp; President, </a:t>
            </a:r>
          </a:p>
          <a:p>
            <a:r>
              <a:rPr lang="en-US" sz="3200" dirty="0"/>
              <a:t>Jennifer Persike &amp; Company</a:t>
            </a:r>
          </a:p>
          <a:p>
            <a:r>
              <a:rPr lang="en-US" sz="2800" dirty="0"/>
              <a:t>www.jenniferpersike.com</a:t>
            </a:r>
          </a:p>
        </p:txBody>
      </p:sp>
      <p:pic>
        <p:nvPicPr>
          <p:cNvPr id="4098" name="Picture 2" descr="May be an image of text">
            <a:extLst>
              <a:ext uri="{FF2B5EF4-FFF2-40B4-BE49-F238E27FC236}">
                <a16:creationId xmlns:a16="http://schemas.microsoft.com/office/drawing/2014/main" id="{AB6CE134-7F44-7E96-90AF-C2B22250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4" y="213472"/>
            <a:ext cx="1579280" cy="15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F52F5D-748C-A0DF-82D4-0D880B93C2D8}"/>
              </a:ext>
            </a:extLst>
          </p:cNvPr>
          <p:cNvGrpSpPr/>
          <p:nvPr/>
        </p:nvGrpSpPr>
        <p:grpSpPr>
          <a:xfrm>
            <a:off x="6607512" y="447471"/>
            <a:ext cx="2497577" cy="1326523"/>
            <a:chOff x="6916366" y="223638"/>
            <a:chExt cx="2714017" cy="15792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0820AC-0F4F-A936-BFD8-54FE9674F9D3}"/>
                </a:ext>
              </a:extLst>
            </p:cNvPr>
            <p:cNvSpPr/>
            <p:nvPr/>
          </p:nvSpPr>
          <p:spPr>
            <a:xfrm>
              <a:off x="6916366" y="223638"/>
              <a:ext cx="2714017" cy="157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05706510-496B-2A3F-0058-62CF30F6D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037" y="242395"/>
              <a:ext cx="2690535" cy="152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635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838200" y="49378"/>
            <a:ext cx="10515600" cy="1352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OTHER BACKGROUND IF NEEDED</a:t>
            </a:r>
            <a:endParaRPr lang="en-US" sz="4800" b="1" i="1" cap="all" dirty="0"/>
          </a:p>
        </p:txBody>
      </p:sp>
    </p:spTree>
    <p:extLst>
      <p:ext uri="{BB962C8B-B14F-4D97-AF65-F5344CB8AC3E}">
        <p14:creationId xmlns:p14="http://schemas.microsoft.com/office/powerpoint/2010/main" val="107057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838200" y="249730"/>
            <a:ext cx="10515600" cy="12311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Attributes of Leadership</a:t>
            </a:r>
            <a:br>
              <a:rPr lang="en-US" sz="4800" b="1" i="1" dirty="0">
                <a:latin typeface="+mn-lt"/>
              </a:rPr>
            </a:br>
            <a:r>
              <a:rPr lang="en-US" sz="4000" i="1" dirty="0">
                <a:solidFill>
                  <a:prstClr val="black"/>
                </a:solidFill>
                <a:ea typeface="+mn-ea"/>
                <a:cs typeface="+mn-cs"/>
              </a:rPr>
              <a:t>WHAT ELSE?</a:t>
            </a:r>
            <a:endParaRPr lang="en-US" sz="32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55E3-6F3B-B8F5-D899-2CDE89052F37}"/>
              </a:ext>
            </a:extLst>
          </p:cNvPr>
          <p:cNvSpPr txBox="1"/>
          <p:nvPr/>
        </p:nvSpPr>
        <p:spPr>
          <a:xfrm>
            <a:off x="6189434" y="1712377"/>
            <a:ext cx="5697767" cy="430887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81818"/>
                </a:solidFill>
                <a:effectLst/>
                <a:latin typeface="Trade Gothic W01 Roman"/>
              </a:rPr>
              <a:t>Ineffective leadership can cost more than just morale. </a:t>
            </a:r>
            <a:endParaRPr lang="en-US" sz="2400" i="1" dirty="0">
              <a:solidFill>
                <a:srgbClr val="181818"/>
              </a:solidFill>
              <a:latin typeface="Trade Gothic W01 Roman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81818"/>
                </a:solidFill>
                <a:effectLst/>
                <a:latin typeface="Trade Gothic W01 Roman"/>
              </a:rPr>
              <a:t>According to </a:t>
            </a:r>
            <a:r>
              <a:rPr lang="en-US" sz="2400" i="1" dirty="0">
                <a:solidFill>
                  <a:srgbClr val="181818"/>
                </a:solidFill>
                <a:latin typeface="Trade Gothic W01 Roman"/>
              </a:rPr>
              <a:t>Gallup </a:t>
            </a:r>
            <a:r>
              <a:rPr lang="en-US" sz="2400" b="0" i="1" dirty="0">
                <a:solidFill>
                  <a:srgbClr val="181818"/>
                </a:solidFill>
                <a:effectLst/>
                <a:latin typeface="Trade Gothic W01 Roman"/>
              </a:rPr>
              <a:t>research , 24 percent of employees are actively disengaged as a result of poor management, leading to teams that are less productive, less profitable, and more likely to cause turnover.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81818"/>
                </a:solidFill>
                <a:latin typeface="Trade Gothic W01 Roman"/>
              </a:rPr>
              <a:t>T</a:t>
            </a:r>
            <a:r>
              <a:rPr lang="en-US" sz="2400" b="0" i="1" dirty="0">
                <a:solidFill>
                  <a:srgbClr val="181818"/>
                </a:solidFill>
                <a:effectLst/>
                <a:latin typeface="Trade Gothic W01 Roman"/>
              </a:rPr>
              <a:t>urnover adds up quick: translating into nearly two times the annual salary of every employee who quits.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4D68E-28F1-91D8-097E-AC759622BC3F}"/>
              </a:ext>
            </a:extLst>
          </p:cNvPr>
          <p:cNvSpPr txBox="1"/>
          <p:nvPr/>
        </p:nvSpPr>
        <p:spPr>
          <a:xfrm>
            <a:off x="757980" y="1807275"/>
            <a:ext cx="458978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sz="2800" dirty="0">
                <a:solidFill>
                  <a:srgbClr val="181818"/>
                </a:solidFill>
                <a:latin typeface="Trade Gothic W01 Bold 2"/>
              </a:rPr>
              <a:t>Walk the Talk</a:t>
            </a:r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sz="2800" b="0" i="0" dirty="0">
                <a:solidFill>
                  <a:srgbClr val="181818"/>
                </a:solidFill>
                <a:effectLst/>
                <a:latin typeface="Trade Gothic W01 Bold 2"/>
              </a:rPr>
              <a:t>Encourage Risk-Taking and Innovation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sz="2800" b="0" i="0" dirty="0">
                <a:solidFill>
                  <a:srgbClr val="181818"/>
                </a:solidFill>
                <a:effectLst/>
                <a:latin typeface="Trade Gothic W01 Bold 2"/>
              </a:rPr>
              <a:t>Integrity and Accountability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sz="2800" b="0" i="0" dirty="0">
                <a:solidFill>
                  <a:srgbClr val="181818"/>
                </a:solidFill>
                <a:effectLst/>
                <a:latin typeface="Trade Gothic W01 Bold 2"/>
              </a:rPr>
              <a:t>Act Decisively</a:t>
            </a:r>
          </a:p>
          <a:p>
            <a:pPr algn="l"/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pic>
        <p:nvPicPr>
          <p:cNvPr id="2050" name="Picture 2" descr="leadership qualities">
            <a:extLst>
              <a:ext uri="{FF2B5EF4-FFF2-40B4-BE49-F238E27FC236}">
                <a16:creationId xmlns:a16="http://schemas.microsoft.com/office/drawing/2014/main" id="{EEFE2D1C-17C5-8C15-C1CC-B92A70552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3" b="19374"/>
          <a:stretch/>
        </p:blipFill>
        <p:spPr bwMode="auto">
          <a:xfrm>
            <a:off x="769385" y="4140550"/>
            <a:ext cx="5115250" cy="24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5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838200" y="49378"/>
            <a:ext cx="10515600" cy="1352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Succession Planning</a:t>
            </a:r>
            <a:br>
              <a:rPr lang="en-US" sz="4800" b="1" i="1" dirty="0">
                <a:latin typeface="+mn-lt"/>
              </a:rPr>
            </a:br>
            <a:r>
              <a:rPr lang="en-US" sz="4000" i="1" cap="all" dirty="0">
                <a:solidFill>
                  <a:prstClr val="black"/>
                </a:solidFill>
                <a:ea typeface="+mn-ea"/>
                <a:cs typeface="+mn-cs"/>
              </a:rPr>
              <a:t>Lessons from the Series</a:t>
            </a:r>
            <a:endParaRPr lang="en-US" sz="4800" b="1" i="1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980CC-E5FC-E069-988E-C4E45F739071}"/>
              </a:ext>
            </a:extLst>
          </p:cNvPr>
          <p:cNvSpPr txBox="1"/>
          <p:nvPr/>
        </p:nvSpPr>
        <p:spPr>
          <a:xfrm>
            <a:off x="683368" y="1965163"/>
            <a:ext cx="445283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clear plan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Confusion among </a:t>
            </a:r>
            <a:r>
              <a:rPr lang="en-US" sz="3200" dirty="0" err="1"/>
              <a:t>among</a:t>
            </a:r>
            <a:r>
              <a:rPr lang="en-US" sz="3200" dirty="0"/>
              <a:t> the ranks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Potential successors not ready / tested</a:t>
            </a:r>
          </a:p>
        </p:txBody>
      </p:sp>
    </p:spTree>
    <p:extLst>
      <p:ext uri="{BB962C8B-B14F-4D97-AF65-F5344CB8AC3E}">
        <p14:creationId xmlns:p14="http://schemas.microsoft.com/office/powerpoint/2010/main" val="15586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632C0-B2C0-8A66-7DAE-9308B6C86811}"/>
              </a:ext>
            </a:extLst>
          </p:cNvPr>
          <p:cNvSpPr txBox="1"/>
          <p:nvPr/>
        </p:nvSpPr>
        <p:spPr>
          <a:xfrm>
            <a:off x="838469" y="1567492"/>
            <a:ext cx="1005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“What does leadership look like in a world where rational policies and management decisions are harder and harder to make – in the context of a future that is increasingly uncertain, and change is occurring at and evermore rapid pace?”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i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505D20-09FC-0D79-AF82-A46784E707CF}"/>
              </a:ext>
            </a:extLst>
          </p:cNvPr>
          <p:cNvGrpSpPr/>
          <p:nvPr/>
        </p:nvGrpSpPr>
        <p:grpSpPr>
          <a:xfrm>
            <a:off x="2621280" y="4646821"/>
            <a:ext cx="6949440" cy="1737360"/>
            <a:chOff x="1133283" y="4580843"/>
            <a:chExt cx="6949440" cy="17373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CEFDCF-C662-C376-415A-7A75ED981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283" y="4580843"/>
              <a:ext cx="6949440" cy="173736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50EAA7-B5C7-D19E-69DA-A7B746585614}"/>
                </a:ext>
              </a:extLst>
            </p:cNvPr>
            <p:cNvSpPr txBox="1"/>
            <p:nvPr/>
          </p:nvSpPr>
          <p:spPr>
            <a:xfrm>
              <a:off x="6282045" y="5157513"/>
              <a:ext cx="987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, 2016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96E6D4F7-F840-9E83-82C5-57A2B77697AC}"/>
              </a:ext>
            </a:extLst>
          </p:cNvPr>
          <p:cNvSpPr txBox="1">
            <a:spLocks/>
          </p:cNvSpPr>
          <p:nvPr/>
        </p:nvSpPr>
        <p:spPr>
          <a:xfrm>
            <a:off x="838200" y="214754"/>
            <a:ext cx="10515600" cy="13527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The Big Question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44358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B3766-E778-D853-7DD0-46A5D5F8F1C0}"/>
              </a:ext>
            </a:extLst>
          </p:cNvPr>
          <p:cNvSpPr txBox="1">
            <a:spLocks/>
          </p:cNvSpPr>
          <p:nvPr/>
        </p:nvSpPr>
        <p:spPr>
          <a:xfrm>
            <a:off x="838200" y="214754"/>
            <a:ext cx="10515600" cy="13527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Unprecedented Challenges</a:t>
            </a:r>
            <a:endParaRPr lang="en-US" sz="32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D8A27-E663-74E6-EA6D-4C14A362CB07}"/>
              </a:ext>
            </a:extLst>
          </p:cNvPr>
          <p:cNvSpPr txBox="1">
            <a:spLocks/>
          </p:cNvSpPr>
          <p:nvPr/>
        </p:nvSpPr>
        <p:spPr>
          <a:xfrm>
            <a:off x="838469" y="1567492"/>
            <a:ext cx="1005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“We are confronted with the convergence of two forces which will require a level of leadership and innovation unprecedented in our history – one is the </a:t>
            </a:r>
            <a:r>
              <a:rPr lang="en-US" sz="36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deep uncertainty </a:t>
            </a:r>
            <a:r>
              <a:rPr lang="en-US" sz="36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climate change, and the other is the </a:t>
            </a:r>
            <a:r>
              <a:rPr lang="en-US" sz="36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extreme complexity </a:t>
            </a:r>
            <a:r>
              <a:rPr lang="en-US" sz="36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our radical transition to one-water-solutions.”</a:t>
            </a:r>
            <a:endParaRPr lang="en-US" sz="3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37E9B-97DA-60BC-1AC2-28F445689A97}"/>
              </a:ext>
            </a:extLst>
          </p:cNvPr>
          <p:cNvSpPr txBox="1"/>
          <p:nvPr/>
        </p:nvSpPr>
        <p:spPr>
          <a:xfrm>
            <a:off x="757981" y="1371141"/>
            <a:ext cx="4610330" cy="494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Debate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Assumes there is a right answer, and you have it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Combative: participants attempt to prove the other side wrong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About winning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Listening to find flaws and make counterarguments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Critiquing other side’s position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Defending one's own views against those of others</a:t>
            </a:r>
          </a:p>
          <a:p>
            <a:endParaRPr lang="en-US" sz="24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84064F3-6808-D735-C313-B9E3492068A1}"/>
              </a:ext>
            </a:extLst>
          </p:cNvPr>
          <p:cNvSpPr txBox="1">
            <a:spLocks/>
          </p:cNvSpPr>
          <p:nvPr/>
        </p:nvSpPr>
        <p:spPr>
          <a:xfrm>
            <a:off x="868492" y="209362"/>
            <a:ext cx="10515600" cy="13527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Debate Versus Dialogue</a:t>
            </a:r>
            <a:endParaRPr lang="en-US" sz="32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40EDC-630D-1D2B-26BA-A5BBE690A942}"/>
              </a:ext>
            </a:extLst>
          </p:cNvPr>
          <p:cNvSpPr txBox="1"/>
          <p:nvPr/>
        </p:nvSpPr>
        <p:spPr>
          <a:xfrm>
            <a:off x="5993597" y="1371141"/>
            <a:ext cx="5573090" cy="4580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endParaRPr lang="en-US" sz="2200" b="1" u="sng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Assumes people have pieces of the answer and create a solution together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Collaborative: participants work together toward common understanding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About exploring common ground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Listening to understand find meaning and agreement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Reexamining all positions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Admitting that others' thinking can help improve on one's 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12E14-33B6-175A-9655-71C8B6D6C5C3}"/>
              </a:ext>
            </a:extLst>
          </p:cNvPr>
          <p:cNvSpPr txBox="1"/>
          <p:nvPr/>
        </p:nvSpPr>
        <p:spPr>
          <a:xfrm>
            <a:off x="838200" y="6259706"/>
            <a:ext cx="921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Daniel Yankelovich, </a:t>
            </a:r>
            <a:r>
              <a:rPr lang="en-US" i="1" dirty="0"/>
              <a:t>The Magic of Dialogue: Transforming Conflict into Cooperation, </a:t>
            </a:r>
            <a:r>
              <a:rPr lang="en-US" dirty="0"/>
              <a:t>1999</a:t>
            </a:r>
            <a:endParaRPr lang="en-US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B44AFF-5B3B-D61B-5B67-F4CD61231D71}"/>
              </a:ext>
            </a:extLst>
          </p:cNvPr>
          <p:cNvCxnSpPr>
            <a:cxnSpLocks/>
          </p:cNvCxnSpPr>
          <p:nvPr/>
        </p:nvCxnSpPr>
        <p:spPr>
          <a:xfrm>
            <a:off x="5680953" y="1533879"/>
            <a:ext cx="0" cy="467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3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1069181" y="216788"/>
            <a:ext cx="10515600" cy="13527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sz="4800" b="1" i="1" dirty="0">
                <a:latin typeface="+mn-lt"/>
              </a:rPr>
              <a:t>Topics to Explore</a:t>
            </a:r>
            <a:endParaRPr lang="en-US" sz="32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4906F-9D96-307B-E40B-8AE1D5B06E32}"/>
              </a:ext>
            </a:extLst>
          </p:cNvPr>
          <p:cNvSpPr txBox="1"/>
          <p:nvPr/>
        </p:nvSpPr>
        <p:spPr>
          <a:xfrm>
            <a:off x="1214325" y="1778099"/>
            <a:ext cx="9896427" cy="3301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/>
              <a:t>Leadership Attributes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/>
              <a:t>Workforce Diversity, Equity, Inclusion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/>
              <a:t>Succession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72004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ne big red drawing pin in front of many smaller black drawing pins">
            <a:extLst>
              <a:ext uri="{FF2B5EF4-FFF2-40B4-BE49-F238E27FC236}">
                <a16:creationId xmlns:a16="http://schemas.microsoft.com/office/drawing/2014/main" id="{69699A74-0CD9-034D-F1CE-B0385930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99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4C8D4F-D3EB-37D1-732F-49B18757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838200" y="184963"/>
            <a:ext cx="10515600" cy="1734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latin typeface="+mn-lt"/>
              </a:rPr>
              <a:t>Attributes of Leadership</a:t>
            </a:r>
            <a:br>
              <a:rPr lang="en-US" sz="4800" b="1" i="1" dirty="0">
                <a:latin typeface="+mn-lt"/>
              </a:rPr>
            </a:br>
            <a:r>
              <a:rPr lang="en-US" sz="4000" i="1" dirty="0"/>
              <a:t>#1 – VISIONING – LOOK FORWARD</a:t>
            </a:r>
            <a:endParaRPr lang="en-US" sz="3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7A41C-373F-09BD-61DB-325E99582079}"/>
              </a:ext>
            </a:extLst>
          </p:cNvPr>
          <p:cNvSpPr txBox="1"/>
          <p:nvPr/>
        </p:nvSpPr>
        <p:spPr>
          <a:xfrm>
            <a:off x="1182757" y="5496339"/>
            <a:ext cx="54764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72% of workers </a:t>
            </a:r>
            <a:r>
              <a:rPr lang="en-US" sz="2800" dirty="0"/>
              <a:t>(88% of managers) want leader who is forward-looking </a:t>
            </a:r>
          </a:p>
          <a:p>
            <a:r>
              <a:rPr lang="en-US" sz="18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McKinsey worldwide survey (10,000+ responses)</a:t>
            </a:r>
            <a:endParaRPr lang="en-US" i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FA1348-74D4-E733-EA64-E30098D7D97A}"/>
              </a:ext>
            </a:extLst>
          </p:cNvPr>
          <p:cNvGrpSpPr/>
          <p:nvPr/>
        </p:nvGrpSpPr>
        <p:grpSpPr>
          <a:xfrm>
            <a:off x="1854256" y="1805945"/>
            <a:ext cx="1496574" cy="3649940"/>
            <a:chOff x="1854256" y="1805945"/>
            <a:chExt cx="1496574" cy="3649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966A3D-0BBC-1389-6275-303E69FD206F}"/>
                </a:ext>
              </a:extLst>
            </p:cNvPr>
            <p:cNvSpPr/>
            <p:nvPr/>
          </p:nvSpPr>
          <p:spPr>
            <a:xfrm>
              <a:off x="1854256" y="2772320"/>
              <a:ext cx="1496574" cy="26835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5C631E-69C8-5A5D-5D38-38E150301CB2}"/>
                </a:ext>
              </a:extLst>
            </p:cNvPr>
            <p:cNvSpPr/>
            <p:nvPr/>
          </p:nvSpPr>
          <p:spPr>
            <a:xfrm>
              <a:off x="1869615" y="1805945"/>
              <a:ext cx="1471492" cy="361784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3FA6F3-094A-766D-801C-70C445B89FCE}"/>
              </a:ext>
            </a:extLst>
          </p:cNvPr>
          <p:cNvGrpSpPr/>
          <p:nvPr/>
        </p:nvGrpSpPr>
        <p:grpSpPr>
          <a:xfrm>
            <a:off x="3863256" y="1757307"/>
            <a:ext cx="1507574" cy="3636686"/>
            <a:chOff x="3863256" y="1757307"/>
            <a:chExt cx="1507574" cy="36366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D5CCD2-CF7A-E659-B24A-7F52E5CEC9F9}"/>
                </a:ext>
              </a:extLst>
            </p:cNvPr>
            <p:cNvSpPr/>
            <p:nvPr/>
          </p:nvSpPr>
          <p:spPr>
            <a:xfrm>
              <a:off x="3863256" y="2152845"/>
              <a:ext cx="1507574" cy="3241148"/>
            </a:xfrm>
            <a:prstGeom prst="rect">
              <a:avLst/>
            </a:prstGeom>
            <a:solidFill>
              <a:srgbClr val="FFDE7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DC1BC9-FE6D-64C0-3CBA-1CBE003104BC}"/>
                </a:ext>
              </a:extLst>
            </p:cNvPr>
            <p:cNvSpPr/>
            <p:nvPr/>
          </p:nvSpPr>
          <p:spPr>
            <a:xfrm>
              <a:off x="3863256" y="1757307"/>
              <a:ext cx="1482308" cy="361784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883903-793C-76C1-B8A3-5B39B851460D}"/>
              </a:ext>
            </a:extLst>
          </p:cNvPr>
          <p:cNvSpPr txBox="1"/>
          <p:nvPr/>
        </p:nvSpPr>
        <p:spPr>
          <a:xfrm>
            <a:off x="6573079" y="5465530"/>
            <a:ext cx="54764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Only 3%</a:t>
            </a:r>
            <a:r>
              <a:rPr lang="en-US" sz="2800" dirty="0"/>
              <a:t> of typical leader’s time is spent on visioning</a:t>
            </a:r>
          </a:p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F2AB9E-4AAD-85B0-19EB-88894408E578}"/>
              </a:ext>
            </a:extLst>
          </p:cNvPr>
          <p:cNvGrpSpPr/>
          <p:nvPr/>
        </p:nvGrpSpPr>
        <p:grpSpPr>
          <a:xfrm>
            <a:off x="7402749" y="1917619"/>
            <a:ext cx="3538266" cy="3538266"/>
            <a:chOff x="7402749" y="1917619"/>
            <a:chExt cx="3538266" cy="3538266"/>
          </a:xfrm>
        </p:grpSpPr>
        <p:pic>
          <p:nvPicPr>
            <p:cNvPr id="19" name="Picture 2" descr="Time Due - Standard Clock Rubber Teacher Stamp">
              <a:extLst>
                <a:ext uri="{FF2B5EF4-FFF2-40B4-BE49-F238E27FC236}">
                  <a16:creationId xmlns:a16="http://schemas.microsoft.com/office/drawing/2014/main" id="{84F91E0E-FBFB-9D1F-917D-E28085263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749" y="1917619"/>
              <a:ext cx="3538266" cy="353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A927E79-34BE-032C-8864-93B25A3FF434}"/>
                </a:ext>
              </a:extLst>
            </p:cNvPr>
            <p:cNvSpPr/>
            <p:nvPr/>
          </p:nvSpPr>
          <p:spPr>
            <a:xfrm rot="11286617">
              <a:off x="9145939" y="2002861"/>
              <a:ext cx="330740" cy="1668907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38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C4BA04-5DA9-2754-DB33-C1B4A1D4E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BB630D8-E998-1620-FFC6-0C9BC2690B0B}"/>
              </a:ext>
            </a:extLst>
          </p:cNvPr>
          <p:cNvSpPr txBox="1">
            <a:spLocks/>
          </p:cNvSpPr>
          <p:nvPr/>
        </p:nvSpPr>
        <p:spPr>
          <a:xfrm>
            <a:off x="322104" y="143668"/>
            <a:ext cx="7543165" cy="1699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5400" b="1" i="1" dirty="0">
                <a:solidFill>
                  <a:srgbClr val="FFFFFF"/>
                </a:solidFill>
                <a:latin typeface="+mn-lt"/>
              </a:rPr>
              <a:t>Attributes of Leadership</a:t>
            </a:r>
            <a:br>
              <a:rPr lang="en-US" sz="6000" b="1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#2 – BUILDING THE BEST TEAM</a:t>
            </a:r>
            <a:endParaRPr lang="en-US" sz="6000" i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72204-A899-5CD3-ABDD-4367AE263B5D}"/>
              </a:ext>
            </a:extLst>
          </p:cNvPr>
          <p:cNvSpPr txBox="1"/>
          <p:nvPr/>
        </p:nvSpPr>
        <p:spPr>
          <a:xfrm>
            <a:off x="3050381" y="2090171"/>
            <a:ext cx="8658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effectLst/>
              </a:rPr>
              <a:t>Building a strong, agile team and a healthy culture increases</a:t>
            </a:r>
            <a:r>
              <a:rPr lang="en-US" sz="3200" b="0" i="0" dirty="0">
                <a:effectLst/>
              </a:rPr>
              <a:t>: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dirty="0">
                <a:effectLst/>
              </a:rPr>
              <a:t>Performance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dirty="0">
                <a:effectLst/>
              </a:rPr>
              <a:t>Decision-making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Employee </a:t>
            </a:r>
            <a:r>
              <a:rPr lang="en-US" sz="3200" b="0" i="0" dirty="0">
                <a:effectLst/>
              </a:rPr>
              <a:t>satisfaction and retention.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Creates </a:t>
            </a:r>
            <a:r>
              <a:rPr lang="en-US" sz="3200" b="0" i="0" dirty="0">
                <a:effectLst/>
              </a:rPr>
              <a:t>positive impact on the organization.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62B08-3685-1CB2-3310-184599EC9330}"/>
              </a:ext>
            </a:extLst>
          </p:cNvPr>
          <p:cNvSpPr txBox="1"/>
          <p:nvPr/>
        </p:nvSpPr>
        <p:spPr>
          <a:xfrm>
            <a:off x="642938" y="5957888"/>
            <a:ext cx="164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Harvard University </a:t>
            </a:r>
          </a:p>
        </p:txBody>
      </p:sp>
    </p:spTree>
    <p:extLst>
      <p:ext uri="{BB962C8B-B14F-4D97-AF65-F5344CB8AC3E}">
        <p14:creationId xmlns:p14="http://schemas.microsoft.com/office/powerpoint/2010/main" val="4279907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2AF4562E2454C935C7BC514BB40E0" ma:contentTypeVersion="14" ma:contentTypeDescription="Create a new document." ma:contentTypeScope="" ma:versionID="9d4bd22802ea988125afa184029d42f9">
  <xsd:schema xmlns:xsd="http://www.w3.org/2001/XMLSchema" xmlns:xs="http://www.w3.org/2001/XMLSchema" xmlns:p="http://schemas.microsoft.com/office/2006/metadata/properties" xmlns:ns2="d711dc39-876f-4b8e-9964-4d14eecd5a93" xmlns:ns3="0258aadd-001f-435e-a7ad-4904f2c9cbbe" targetNamespace="http://schemas.microsoft.com/office/2006/metadata/properties" ma:root="true" ma:fieldsID="f8cb7e895bcde2a58a105517fd686621" ns2:_="" ns3:_="">
    <xsd:import namespace="d711dc39-876f-4b8e-9964-4d14eecd5a93"/>
    <xsd:import namespace="0258aadd-001f-435e-a7ad-4904f2c9cbb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1dc39-876f-4b8e-9964-4d14eecd5a9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568f122-479b-4288-8c3c-b130129ba0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8aadd-001f-435e-a7ad-4904f2c9cbb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d33e222-8980-44f1-9e54-f452fde383f0}" ma:internalName="TaxCatchAll" ma:showField="CatchAllData" ma:web="0258aadd-001f-435e-a7ad-4904f2c9c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11dc39-876f-4b8e-9964-4d14eecd5a93">
      <Terms xmlns="http://schemas.microsoft.com/office/infopath/2007/PartnerControls"/>
    </lcf76f155ced4ddcb4097134ff3c332f>
    <TaxCatchAll xmlns="0258aadd-001f-435e-a7ad-4904f2c9cbbe" xsi:nil="true"/>
  </documentManagement>
</p:properties>
</file>

<file path=customXml/itemProps1.xml><?xml version="1.0" encoding="utf-8"?>
<ds:datastoreItem xmlns:ds="http://schemas.openxmlformats.org/officeDocument/2006/customXml" ds:itemID="{DAB01C79-6CDC-49BD-B9C0-8FD162527E79}"/>
</file>

<file path=customXml/itemProps2.xml><?xml version="1.0" encoding="utf-8"?>
<ds:datastoreItem xmlns:ds="http://schemas.openxmlformats.org/officeDocument/2006/customXml" ds:itemID="{D7FD0E7B-8713-445C-BDA4-534AA625859E}"/>
</file>

<file path=customXml/itemProps3.xml><?xml version="1.0" encoding="utf-8"?>
<ds:datastoreItem xmlns:ds="http://schemas.openxmlformats.org/officeDocument/2006/customXml" ds:itemID="{95D48F2D-D22D-427D-AB13-0A666EFBA6AE}"/>
</file>

<file path=docProps/app.xml><?xml version="1.0" encoding="utf-8"?>
<Properties xmlns="http://schemas.openxmlformats.org/officeDocument/2006/extended-properties" xmlns:vt="http://schemas.openxmlformats.org/officeDocument/2006/docPropsVTypes">
  <TotalTime>6307</TotalTime>
  <Words>934</Words>
  <Application>Microsoft Office PowerPoint</Application>
  <PresentationFormat>Widescreen</PresentationFormat>
  <Paragraphs>151</Paragraphs>
  <Slides>26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FrutigerNeueLT-Lt</vt:lpstr>
      <vt:lpstr>Roboto</vt:lpstr>
      <vt:lpstr>Symbol</vt:lpstr>
      <vt:lpstr>Trade Gothic W01 Bold 2</vt:lpstr>
      <vt:lpstr>Trade Gothic W01 Roman</vt:lpstr>
      <vt:lpstr>Wingdings</vt:lpstr>
      <vt:lpstr>Office Theme</vt:lpstr>
      <vt:lpstr>What are you planning for the next 30 years?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</vt:lpstr>
      <vt:lpstr>PowerPoint Presentation</vt:lpstr>
      <vt:lpstr>PowerPoint Presentation</vt:lpstr>
      <vt:lpstr>PowerPoint Presentation</vt:lpstr>
      <vt:lpstr>Leadership</vt:lpstr>
      <vt:lpstr>Diversity, Equity, Inclusion</vt:lpstr>
      <vt:lpstr>PowerPoint Presentation</vt:lpstr>
      <vt:lpstr>PowerPoint Presentation</vt:lpstr>
      <vt:lpstr>PowerPoint Presentation</vt:lpstr>
      <vt:lpstr>Diversity, Equity, Inclusion</vt:lpstr>
      <vt:lpstr>Succession Planning</vt:lpstr>
      <vt:lpstr>PowerPoint Presentation</vt:lpstr>
      <vt:lpstr>PowerPoint Presentation</vt:lpstr>
      <vt:lpstr>PowerPoint Presentation</vt:lpstr>
      <vt:lpstr>Succession Planning</vt:lpstr>
      <vt:lpstr>Questions</vt:lpstr>
      <vt:lpstr>Contacts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Keith Coolidge</dc:creator>
  <cp:lastModifiedBy>Marissa Cordero</cp:lastModifiedBy>
  <cp:revision>6</cp:revision>
  <cp:lastPrinted>2023-08-08T20:42:36Z</cp:lastPrinted>
  <dcterms:created xsi:type="dcterms:W3CDTF">2023-07-17T02:45:37Z</dcterms:created>
  <dcterms:modified xsi:type="dcterms:W3CDTF">2023-08-14T22:29:00Z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0x0101007622AF4562E2454C935C7BC514BB40E0</vt:lpwstr>
  </property>
</Properties>
</file>