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Lst>
  <p:notesMasterIdLst>
    <p:notesMasterId r:id="rId18"/>
  </p:notesMasterIdLst>
  <p:sldIdLst>
    <p:sldId id="258" r:id="rId6"/>
    <p:sldId id="257" r:id="rId7"/>
    <p:sldId id="259" r:id="rId8"/>
    <p:sldId id="260" r:id="rId9"/>
    <p:sldId id="262" r:id="rId10"/>
    <p:sldId id="268" r:id="rId11"/>
    <p:sldId id="269" r:id="rId12"/>
    <p:sldId id="261" r:id="rId13"/>
    <p:sldId id="265" r:id="rId14"/>
    <p:sldId id="264"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4"/>
    <p:restoredTop sz="85290"/>
  </p:normalViewPr>
  <p:slideViewPr>
    <p:cSldViewPr snapToGrid="0" snapToObjects="1">
      <p:cViewPr varScale="1">
        <p:scale>
          <a:sx n="97" d="100"/>
          <a:sy n="97" d="100"/>
        </p:scale>
        <p:origin x="10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92C55-E6A0-BD4C-B1D3-C271D0162FC6}" type="datetimeFigureOut">
              <a:rPr lang="en-US" smtClean="0"/>
              <a:t>2/18/2020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9ED4C-7CC8-8741-8739-16373FDD1578}" type="slidenum">
              <a:rPr lang="en-US" smtClean="0"/>
              <a:t>‹#›</a:t>
            </a:fld>
            <a:endParaRPr lang="en-US"/>
          </a:p>
        </p:txBody>
      </p:sp>
    </p:spTree>
    <p:extLst>
      <p:ext uri="{BB962C8B-B14F-4D97-AF65-F5344CB8AC3E}">
        <p14:creationId xmlns:p14="http://schemas.microsoft.com/office/powerpoint/2010/main" val="863413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ater.ca.gov/-/media/DWR-Website/Web-Pages/Programs/Groundwater-Management/Sustainable-Groundwater-Management/Files/SGMA-Interagency-Brochure---English-Version.pdf?la=en&amp;hash=8719B8A9E23032EE4341793FCDDDD82448EBFCC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defTabSz="914400" fontAlgn="auto">
              <a:spcBef>
                <a:spcPts val="0"/>
              </a:spcBef>
              <a:spcAft>
                <a:spcPts val="0"/>
              </a:spcAft>
              <a:defRPr/>
            </a:pPr>
            <a:fld id="{9FF6DDDF-0218-3545-88D3-E644098B259D}" type="slidenum">
              <a:rPr lang="en-US">
                <a:solidFill>
                  <a:prstClr val="black"/>
                </a:solidFill>
                <a:latin typeface="Calibri"/>
                <a:ea typeface=""/>
              </a:rPr>
              <a:pPr defTabSz="914400" fontAlgn="auto">
                <a:spcBef>
                  <a:spcPts val="0"/>
                </a:spcBef>
                <a:spcAft>
                  <a:spcPts val="0"/>
                </a:spcAft>
                <a:defRPr/>
              </a:pPr>
              <a:t>2</a:t>
            </a:fld>
            <a:endParaRPr lang="en-US">
              <a:solidFill>
                <a:prstClr val="black"/>
              </a:solidFill>
              <a:latin typeface="Calibri"/>
              <a:ea typeface=""/>
            </a:endParaRPr>
          </a:p>
        </p:txBody>
      </p:sp>
      <p:sp>
        <p:nvSpPr>
          <p:cNvPr id="155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5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000" b="1" dirty="0">
                <a:ea typeface="ＭＳ Ｐゴシック" charset="-128"/>
              </a:rPr>
              <a:t>This is a fairly classic slide on climate impacts.  As you see on the top left, climate change means temperatures increase, which causes temperatures to warm but not uniformly across the planet.  This causes precipitation patterns to change, with more extreme conditions, both wet and dry, and warming oceans and melting glaciers, especially in Antarctica and Greenland, cause sea level rise.  </a:t>
            </a:r>
          </a:p>
          <a:p>
            <a:endParaRPr lang="en-US" altLang="en-US" sz="2000" b="1" dirty="0">
              <a:ea typeface="ＭＳ Ｐゴシック" charset="-128"/>
            </a:endParaRPr>
          </a:p>
          <a:p>
            <a:r>
              <a:rPr lang="en-US" altLang="en-US" sz="2000" b="1" dirty="0">
                <a:ea typeface="ＭＳ Ｐゴシック" charset="-128"/>
              </a:rPr>
              <a:t>The Union of Concerned Scientists did a highly influential study in 2000 that showed how these changes would impact California.  </a:t>
            </a:r>
          </a:p>
          <a:p>
            <a:endParaRPr lang="en-US" altLang="en-US" sz="2000" b="1" dirty="0">
              <a:ea typeface="ＭＳ Ｐゴシック" charset="-128"/>
            </a:endParaRPr>
          </a:p>
          <a:p>
            <a:r>
              <a:rPr lang="en-US" altLang="en-US" sz="2000" b="1" dirty="0">
                <a:ea typeface="ＭＳ Ｐゴシック" charset="-128"/>
              </a:rPr>
              <a:t>In California, we found that warming temperatures impact health due to heat waves, and they also exacerbate poor air quality and also cause diseases to migrate.  As predicted we’re seeing more tropical diseases and insect species that carry some diseases in more northern latitudes.  Warming and changing precipitation impacts crop yields and increases water demand.  Forest species die off and change, and are more susceptible to extreme wildfire as plant matter dries out, as we have seen in California.  Water supplies are strained by changing </a:t>
            </a:r>
            <a:r>
              <a:rPr lang="en-US" altLang="en-US" sz="2000" b="1" dirty="0" err="1">
                <a:ea typeface="ＭＳ Ｐゴシック" charset="-128"/>
              </a:rPr>
              <a:t>precipitaiton</a:t>
            </a:r>
            <a:r>
              <a:rPr lang="en-US" altLang="en-US" sz="2000" b="1" dirty="0">
                <a:ea typeface="ＭＳ Ｐゴシック" charset="-128"/>
              </a:rPr>
              <a:t>, sea level rises and extreme storm erode beaches and cause coastal communities to flood, and species both migrate and die because of loss of habitat.</a:t>
            </a:r>
          </a:p>
          <a:p>
            <a:endParaRPr lang="en-US" altLang="en-US" sz="2000" b="1" dirty="0">
              <a:ea typeface="ＭＳ Ｐゴシック" charset="-128"/>
            </a:endParaRPr>
          </a:p>
          <a:p>
            <a:r>
              <a:rPr lang="en-US" altLang="en-US" sz="2000" b="1" dirty="0">
                <a:ea typeface="ＭＳ Ｐゴシック" charset="-128"/>
              </a:rPr>
              <a:t>These things are serious business, but when scientists say that crop yields will be reduced or water supply will be impacted or fires will impact forest health and productivity I don’t think it really expresses what it is that’s going to happen in a way that gives a true flavor of what we are experiencing, and the very words tend to abstraction.  So I’m going to talk about just three impacts of a warming world and talk about things that are either starting to happen or are already well underway right now in California. In 2000, UCS produced the report pictured here, which was one of the first detailed compilations of what climate change would look like for our state, and the impacts predicted have been borne out with pretty much as predicted. </a:t>
            </a:r>
          </a:p>
        </p:txBody>
      </p:sp>
    </p:spTree>
    <p:extLst>
      <p:ext uri="{BB962C8B-B14F-4D97-AF65-F5344CB8AC3E}">
        <p14:creationId xmlns:p14="http://schemas.microsoft.com/office/powerpoint/2010/main" val="99078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charset="-128"/>
              </a:rPr>
              <a:t>Slide 6</a:t>
            </a:r>
          </a:p>
          <a:p>
            <a:endParaRPr lang="en-US" altLang="en-US">
              <a:ea typeface="ＭＳ Ｐゴシック" charset="-128"/>
            </a:endParaRPr>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128"/>
              </a:defRPr>
            </a:lvl1pPr>
            <a:lvl2pPr marL="742950" indent="-285750">
              <a:defRPr>
                <a:solidFill>
                  <a:schemeClr val="tx1"/>
                </a:solidFill>
                <a:latin typeface="Candara" charset="0"/>
                <a:ea typeface="ＭＳ Ｐゴシック" charset="-128"/>
              </a:defRPr>
            </a:lvl2pPr>
            <a:lvl3pPr marL="1143000" indent="-228600">
              <a:defRPr>
                <a:solidFill>
                  <a:schemeClr val="tx1"/>
                </a:solidFill>
                <a:latin typeface="Candara" charset="0"/>
                <a:ea typeface="ＭＳ Ｐゴシック" charset="-128"/>
              </a:defRPr>
            </a:lvl3pPr>
            <a:lvl4pPr marL="1600200" indent="-228600">
              <a:defRPr>
                <a:solidFill>
                  <a:schemeClr val="tx1"/>
                </a:solidFill>
                <a:latin typeface="Candara" charset="0"/>
                <a:ea typeface="ＭＳ Ｐゴシック" charset="-128"/>
              </a:defRPr>
            </a:lvl4pPr>
            <a:lvl5pPr marL="2057400" indent="-228600">
              <a:defRPr>
                <a:solidFill>
                  <a:schemeClr val="tx1"/>
                </a:solidFill>
                <a:latin typeface="Candara"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ndara"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ndara"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ndara"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ndara" charset="0"/>
                <a:ea typeface="ＭＳ Ｐゴシック" charset="-128"/>
              </a:defRPr>
            </a:lvl9pPr>
          </a:lstStyle>
          <a:p>
            <a:fld id="{75B689F0-A8E7-1443-A8A8-6D875519268A}" type="slidenum">
              <a:rPr lang="en-US" altLang="en-US">
                <a:solidFill>
                  <a:prstClr val="black"/>
                </a:solidFill>
                <a:latin typeface="Calibri" charset="0"/>
              </a:rPr>
              <a:pPr/>
              <a:t>3</a:t>
            </a:fld>
            <a:endParaRPr lang="en-US" altLang="en-US">
              <a:solidFill>
                <a:prstClr val="black"/>
              </a:solidFill>
              <a:latin typeface="Calibri" charset="0"/>
            </a:endParaRPr>
          </a:p>
        </p:txBody>
      </p:sp>
    </p:spTree>
    <p:extLst>
      <p:ext uri="{BB962C8B-B14F-4D97-AF65-F5344CB8AC3E}">
        <p14:creationId xmlns:p14="http://schemas.microsoft.com/office/powerpoint/2010/main" val="1074508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charset="-128"/>
                <a:hlinkClick r:id="rId3"/>
              </a:rPr>
              <a:t>https://water.ca.gov/-/media/DWR-Website/Web-Pages/Programs/Groundwater-Management/Sustainable-Groundwater-Management/Files/SGMA-Interagency-Brochure---English-Version.pdf?la=en&amp;hash=8719B8A9E23032EE4341793FCDDDD82448EBFCC4</a:t>
            </a:r>
            <a:endParaRPr lang="en-US" altLang="en-US">
              <a:ea typeface="ＭＳ Ｐゴシック" charset="-128"/>
            </a:endParaRPr>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128"/>
              </a:defRPr>
            </a:lvl1pPr>
            <a:lvl2pPr marL="742950" indent="-285750">
              <a:defRPr>
                <a:solidFill>
                  <a:schemeClr val="tx1"/>
                </a:solidFill>
                <a:latin typeface="Candara" charset="0"/>
                <a:ea typeface="ＭＳ Ｐゴシック" charset="-128"/>
              </a:defRPr>
            </a:lvl2pPr>
            <a:lvl3pPr marL="1143000" indent="-228600">
              <a:defRPr>
                <a:solidFill>
                  <a:schemeClr val="tx1"/>
                </a:solidFill>
                <a:latin typeface="Candara" charset="0"/>
                <a:ea typeface="ＭＳ Ｐゴシック" charset="-128"/>
              </a:defRPr>
            </a:lvl3pPr>
            <a:lvl4pPr marL="1600200" indent="-228600">
              <a:defRPr>
                <a:solidFill>
                  <a:schemeClr val="tx1"/>
                </a:solidFill>
                <a:latin typeface="Candara" charset="0"/>
                <a:ea typeface="ＭＳ Ｐゴシック" charset="-128"/>
              </a:defRPr>
            </a:lvl4pPr>
            <a:lvl5pPr marL="2057400" indent="-228600">
              <a:defRPr>
                <a:solidFill>
                  <a:schemeClr val="tx1"/>
                </a:solidFill>
                <a:latin typeface="Candara"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ndara"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ndara"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ndara"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ndara" charset="0"/>
                <a:ea typeface="ＭＳ Ｐゴシック" charset="-128"/>
              </a:defRPr>
            </a:lvl9pPr>
          </a:lstStyle>
          <a:p>
            <a:fld id="{22018E3B-05A4-8940-9281-50F836FE66CB}" type="slidenum">
              <a:rPr lang="en-US" altLang="en-US">
                <a:solidFill>
                  <a:prstClr val="black"/>
                </a:solidFill>
                <a:latin typeface="Calibri" charset="0"/>
              </a:rPr>
              <a:pPr/>
              <a:t>4</a:t>
            </a:fld>
            <a:endParaRPr lang="en-US" altLang="en-US">
              <a:solidFill>
                <a:prstClr val="black"/>
              </a:solidFill>
              <a:latin typeface="Calibri" charset="0"/>
            </a:endParaRPr>
          </a:p>
        </p:txBody>
      </p:sp>
    </p:spTree>
    <p:extLst>
      <p:ext uri="{BB962C8B-B14F-4D97-AF65-F5344CB8AC3E}">
        <p14:creationId xmlns:p14="http://schemas.microsoft.com/office/powerpoint/2010/main" val="1302077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charset="-128"/>
              </a:rPr>
              <a:t>Slide 9 </a:t>
            </a:r>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128"/>
              </a:defRPr>
            </a:lvl1pPr>
            <a:lvl2pPr marL="742950" indent="-285750">
              <a:defRPr>
                <a:solidFill>
                  <a:schemeClr val="tx1"/>
                </a:solidFill>
                <a:latin typeface="Candara" charset="0"/>
                <a:ea typeface="ＭＳ Ｐゴシック" charset="-128"/>
              </a:defRPr>
            </a:lvl2pPr>
            <a:lvl3pPr marL="1143000" indent="-228600">
              <a:defRPr>
                <a:solidFill>
                  <a:schemeClr val="tx1"/>
                </a:solidFill>
                <a:latin typeface="Candara" charset="0"/>
                <a:ea typeface="ＭＳ Ｐゴシック" charset="-128"/>
              </a:defRPr>
            </a:lvl3pPr>
            <a:lvl4pPr marL="1600200" indent="-228600">
              <a:defRPr>
                <a:solidFill>
                  <a:schemeClr val="tx1"/>
                </a:solidFill>
                <a:latin typeface="Candara" charset="0"/>
                <a:ea typeface="ＭＳ Ｐゴシック" charset="-128"/>
              </a:defRPr>
            </a:lvl4pPr>
            <a:lvl5pPr marL="2057400" indent="-228600">
              <a:defRPr>
                <a:solidFill>
                  <a:schemeClr val="tx1"/>
                </a:solidFill>
                <a:latin typeface="Candara"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ndara"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ndara"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ndara"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ndara" charset="0"/>
                <a:ea typeface="ＭＳ Ｐゴシック" charset="-128"/>
              </a:defRPr>
            </a:lvl9pPr>
          </a:lstStyle>
          <a:p>
            <a:fld id="{487A8A12-2D21-1A40-BD03-3E23C46FFD46}" type="slidenum">
              <a:rPr lang="en-US" altLang="en-US">
                <a:latin typeface="Calibri" charset="0"/>
              </a:rPr>
              <a:pPr/>
              <a:t>8</a:t>
            </a:fld>
            <a:endParaRPr lang="en-US" altLang="en-US">
              <a:latin typeface="Calibri" charset="0"/>
            </a:endParaRPr>
          </a:p>
        </p:txBody>
      </p:sp>
    </p:spTree>
    <p:extLst>
      <p:ext uri="{BB962C8B-B14F-4D97-AF65-F5344CB8AC3E}">
        <p14:creationId xmlns:p14="http://schemas.microsoft.com/office/powerpoint/2010/main" val="76158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66CDC2-6859-8D4C-BA7E-235F861CAB89}"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28DCA-5A39-444E-9339-5F6F91276C48}" type="slidenum">
              <a:rPr lang="en-US" smtClean="0"/>
              <a:t>‹#›</a:t>
            </a:fld>
            <a:endParaRPr lang="en-US"/>
          </a:p>
        </p:txBody>
      </p:sp>
    </p:spTree>
    <p:extLst>
      <p:ext uri="{BB962C8B-B14F-4D97-AF65-F5344CB8AC3E}">
        <p14:creationId xmlns:p14="http://schemas.microsoft.com/office/powerpoint/2010/main" val="924343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6CDC2-6859-8D4C-BA7E-235F861CAB89}"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28DCA-5A39-444E-9339-5F6F91276C48}" type="slidenum">
              <a:rPr lang="en-US" smtClean="0"/>
              <a:t>‹#›</a:t>
            </a:fld>
            <a:endParaRPr lang="en-US"/>
          </a:p>
        </p:txBody>
      </p:sp>
    </p:spTree>
    <p:extLst>
      <p:ext uri="{BB962C8B-B14F-4D97-AF65-F5344CB8AC3E}">
        <p14:creationId xmlns:p14="http://schemas.microsoft.com/office/powerpoint/2010/main" val="101728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6CDC2-6859-8D4C-BA7E-235F861CAB89}"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28DCA-5A39-444E-9339-5F6F91276C48}" type="slidenum">
              <a:rPr lang="en-US" smtClean="0"/>
              <a:t>‹#›</a:t>
            </a:fld>
            <a:endParaRPr lang="en-US"/>
          </a:p>
        </p:txBody>
      </p:sp>
    </p:spTree>
    <p:extLst>
      <p:ext uri="{BB962C8B-B14F-4D97-AF65-F5344CB8AC3E}">
        <p14:creationId xmlns:p14="http://schemas.microsoft.com/office/powerpoint/2010/main" val="355445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2FD797D-81BD-E849-A4C7-CF7387910DD4}"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2C82A2-4AB4-6042-9721-DCFF711A971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88301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9799708-A501-174A-AB63-5D98480940A3}"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071842-62D8-0F43-AD83-35AC11A4FED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550853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4B8343B-ED3C-214A-BE9E-9D0DDA326BAA}"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E584ED-5EF0-CE41-9042-34AB06AEAB2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607579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DC5EBE-2A82-EC4B-9091-6C8F498AB2B1}"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98E260B-1F33-2546-91A0-BA6F5232D530}"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551400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4CF7E90-14AA-9D47-9C1C-076FD6B687AC}"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37FB81C-08B6-1F44-97C4-A580B9B7F4B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90020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A72DE69-4F67-CD4E-BF71-D320DBBB9516}"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0CA75A1-586A-1647-8060-8619EF13FEA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032534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C8BA21-A8B3-E34C-BD39-784FF00D6019}"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7C8F267-939D-9242-B870-A59D8CE00B9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851445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E71143-2B27-E34A-A3CD-439230FE6577}"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DC3344-59A4-8F45-BF8D-1CD40513A86A}"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97247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6CDC2-6859-8D4C-BA7E-235F861CAB89}"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28DCA-5A39-444E-9339-5F6F91276C48}" type="slidenum">
              <a:rPr lang="en-US" smtClean="0"/>
              <a:t>‹#›</a:t>
            </a:fld>
            <a:endParaRPr lang="en-US"/>
          </a:p>
        </p:txBody>
      </p:sp>
    </p:spTree>
    <p:extLst>
      <p:ext uri="{BB962C8B-B14F-4D97-AF65-F5344CB8AC3E}">
        <p14:creationId xmlns:p14="http://schemas.microsoft.com/office/powerpoint/2010/main" val="2110991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5FD60A5-CB6B-7341-B250-CDD7AE850943}"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A67050-349C-9845-8643-DB620BCB58B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203242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970519B-EC1C-5C4B-9EDF-E2ACB45E5E72}"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142D3D-61FF-A945-87C5-C41D6D9F2AE2}"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917588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BCE6DA-4808-7143-8512-0D19A7E8CC76}"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BBFF5E7-9236-7F4C-B84B-6E6D2B20EE8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758701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035B288-3DA9-F343-A203-E446A6C584DD}"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EB3804-7E5E-434A-9317-FC4F490C2D7A}"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088062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071C5D-56DE-994E-B2B6-3BB07520EE00}"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8AFD56-3F47-8B46-91BC-F0F21381E27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446447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2CD1374-6FA1-DD40-95CC-B1C8607C1AD0}"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0C7375-00F7-F541-A2D6-AF505E0AEDF2}"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441309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66EBF19-698F-5846-8025-5BBF9034142A}"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C1F45D9-E8DB-CB4F-8B81-730E5311A879}"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430940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E0FFF90-0521-E040-9C73-DC6D95AAA38A}"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7467451-5985-A246-9104-02CCFF0D7F2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3480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B3DBDD4-E5C4-6546-8B3B-A2F754848E88}"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85911FB-6DB2-5140-B796-9DC009D4059A}"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533428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9BC074-C06A-304A-A6C2-0AB52DD74690}"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34B74E6-7492-5B42-95EB-E517ECA4057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74658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66CDC2-6859-8D4C-BA7E-235F861CAB89}"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28DCA-5A39-444E-9339-5F6F91276C48}" type="slidenum">
              <a:rPr lang="en-US" smtClean="0"/>
              <a:t>‹#›</a:t>
            </a:fld>
            <a:endParaRPr lang="en-US"/>
          </a:p>
        </p:txBody>
      </p:sp>
    </p:spTree>
    <p:extLst>
      <p:ext uri="{BB962C8B-B14F-4D97-AF65-F5344CB8AC3E}">
        <p14:creationId xmlns:p14="http://schemas.microsoft.com/office/powerpoint/2010/main" val="940762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EFA1B53-2A8C-4C40-AF1B-E61B8751BD02}"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BD0870-0F40-6E40-AE01-794E95B9A96A}"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72282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77057A-33AD-3344-BB55-D79508A4A631}"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C623BB-7A4F-004E-B17A-755BA9DA57D4}"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681868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353A6C-C832-1F4A-94EB-6B1162A30F4D}"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6C479C-76F2-574D-9913-34BFC16D7837}"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929129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D190A49-1D09-5348-850C-679649F5A3E4}"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5CE1F8-C12B-F34F-AFB7-9B86E5094B20}"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142888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87CAF1D-BF43-504E-AE19-6CC4554D848A}"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74B978-A0BA-524B-8FE0-1A5EB98E0A3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092918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214880-8A0C-A44D-B5CA-FEA53A28971D}"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4050E2-CE3B-984C-A10E-0B23EB1F7889}"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867334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9CAECB7-2A32-3A44-A4F6-8B0FA67ECAD7}"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3F2079-2FB6-F945-A34B-FEEA4CD7E6D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830467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905B07B-C474-5E4F-B107-DFCA2ADDFAA9}"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8235D4-9F04-4242-82E9-8AEC1D821CEE}"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137926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3CF8110-E140-E943-B4CE-825DFB4B2A04}"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AB11E09-F754-AC44-961F-4FF6D7AF6B87}"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3823095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619980F-7128-5D4A-977B-F216A157B64A}"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4D8B3F-86D3-EB41-848F-304D318EF689}"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29844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66CDC2-6859-8D4C-BA7E-235F861CAB89}"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28DCA-5A39-444E-9339-5F6F91276C48}" type="slidenum">
              <a:rPr lang="en-US" smtClean="0"/>
              <a:t>‹#›</a:t>
            </a:fld>
            <a:endParaRPr lang="en-US"/>
          </a:p>
        </p:txBody>
      </p:sp>
    </p:spTree>
    <p:extLst>
      <p:ext uri="{BB962C8B-B14F-4D97-AF65-F5344CB8AC3E}">
        <p14:creationId xmlns:p14="http://schemas.microsoft.com/office/powerpoint/2010/main" val="16165433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2FC9DF-ACE0-2F47-8216-2AC0506E144C}"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6369EEF-9B99-F74D-B2A0-EEFE2D7C011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69515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9A60C1-80E1-6F4F-A5F4-BB28B6EEB1E9}"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BBE60D-B088-EA4C-A598-88A5AEEC6667}"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20309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5EF96B1-A0EB-7C42-B706-12212A4F19A1}"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7A7899-43B6-D149-BAF0-129BA85BED3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301930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FE8D964-EEA8-1B44-92BE-F1275FB3449A}"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0D9C42-9ED5-8B41-9018-F559A5040969}"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9480482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DDCEAF-1F5E-5841-92C4-F60C5FB5BF5A}"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1C8337-4D8C-D040-B758-529F7D240984}"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53700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2FD797D-81BD-E849-A4C7-CF7387910DD4}"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2C82A2-4AB4-6042-9721-DCFF711A971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07987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9799708-A501-174A-AB63-5D98480940A3}"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071842-62D8-0F43-AD83-35AC11A4FED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1420529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4B8343B-ED3C-214A-BE9E-9D0DDA326BAA}"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E584ED-5EF0-CE41-9042-34AB06AEAB2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159697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DC5EBE-2A82-EC4B-9091-6C8F498AB2B1}"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98E260B-1F33-2546-91A0-BA6F5232D530}"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5187175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4CF7E90-14AA-9D47-9C1C-076FD6B687AC}"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37FB81C-08B6-1F44-97C4-A580B9B7F4B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03279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66CDC2-6859-8D4C-BA7E-235F861CAB89}"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28DCA-5A39-444E-9339-5F6F91276C48}" type="slidenum">
              <a:rPr lang="en-US" smtClean="0"/>
              <a:t>‹#›</a:t>
            </a:fld>
            <a:endParaRPr lang="en-US"/>
          </a:p>
        </p:txBody>
      </p:sp>
    </p:spTree>
    <p:extLst>
      <p:ext uri="{BB962C8B-B14F-4D97-AF65-F5344CB8AC3E}">
        <p14:creationId xmlns:p14="http://schemas.microsoft.com/office/powerpoint/2010/main" val="14283476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A72DE69-4F67-CD4E-BF71-D320DBBB9516}"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0CA75A1-586A-1647-8060-8619EF13FEA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614195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C8BA21-A8B3-E34C-BD39-784FF00D6019}"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7C8F267-939D-9242-B870-A59D8CE00B9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7587345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E71143-2B27-E34A-A3CD-439230FE6577}"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DC3344-59A4-8F45-BF8D-1CD40513A86A}"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1748944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5FD60A5-CB6B-7341-B250-CDD7AE850943}"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A67050-349C-9845-8643-DB620BCB58B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610910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970519B-EC1C-5C4B-9EDF-E2ACB45E5E72}"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142D3D-61FF-A945-87C5-C41D6D9F2AE2}"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9850148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BCE6DA-4808-7143-8512-0D19A7E8CC76}" type="datetime1">
              <a:rPr lang="en-US" altLang="en-US">
                <a:solidFill>
                  <a:prstClr val="black">
                    <a:tint val="75000"/>
                  </a:prstClr>
                </a:solidFill>
              </a:rPr>
              <a:pPr>
                <a:defRPr/>
              </a:pPr>
              <a:t>2/18/2020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BBFF5E7-9236-7F4C-B84B-6E6D2B20EE8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92173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66CDC2-6859-8D4C-BA7E-235F861CAB89}"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28DCA-5A39-444E-9339-5F6F91276C48}" type="slidenum">
              <a:rPr lang="en-US" smtClean="0"/>
              <a:t>‹#›</a:t>
            </a:fld>
            <a:endParaRPr lang="en-US"/>
          </a:p>
        </p:txBody>
      </p:sp>
    </p:spTree>
    <p:extLst>
      <p:ext uri="{BB962C8B-B14F-4D97-AF65-F5344CB8AC3E}">
        <p14:creationId xmlns:p14="http://schemas.microsoft.com/office/powerpoint/2010/main" val="166597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6CDC2-6859-8D4C-BA7E-235F861CAB89}" type="datetimeFigureOut">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28DCA-5A39-444E-9339-5F6F91276C48}" type="slidenum">
              <a:rPr lang="en-US" smtClean="0"/>
              <a:t>‹#›</a:t>
            </a:fld>
            <a:endParaRPr lang="en-US"/>
          </a:p>
        </p:txBody>
      </p:sp>
    </p:spTree>
    <p:extLst>
      <p:ext uri="{BB962C8B-B14F-4D97-AF65-F5344CB8AC3E}">
        <p14:creationId xmlns:p14="http://schemas.microsoft.com/office/powerpoint/2010/main" val="113763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66CDC2-6859-8D4C-BA7E-235F861CAB89}"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28DCA-5A39-444E-9339-5F6F91276C48}" type="slidenum">
              <a:rPr lang="en-US" smtClean="0"/>
              <a:t>‹#›</a:t>
            </a:fld>
            <a:endParaRPr lang="en-US"/>
          </a:p>
        </p:txBody>
      </p:sp>
    </p:spTree>
    <p:extLst>
      <p:ext uri="{BB962C8B-B14F-4D97-AF65-F5344CB8AC3E}">
        <p14:creationId xmlns:p14="http://schemas.microsoft.com/office/powerpoint/2010/main" val="113156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66CDC2-6859-8D4C-BA7E-235F861CAB89}"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28DCA-5A39-444E-9339-5F6F91276C48}" type="slidenum">
              <a:rPr lang="en-US" smtClean="0"/>
              <a:t>‹#›</a:t>
            </a:fld>
            <a:endParaRPr lang="en-US"/>
          </a:p>
        </p:txBody>
      </p:sp>
    </p:spTree>
    <p:extLst>
      <p:ext uri="{BB962C8B-B14F-4D97-AF65-F5344CB8AC3E}">
        <p14:creationId xmlns:p14="http://schemas.microsoft.com/office/powerpoint/2010/main" val="15338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6CDC2-6859-8D4C-BA7E-235F861CAB89}" type="datetimeFigureOut">
              <a:rPr lang="en-US" smtClean="0"/>
              <a:t>2/18/2020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28DCA-5A39-444E-9339-5F6F91276C48}" type="slidenum">
              <a:rPr lang="en-US" smtClean="0"/>
              <a:t>‹#›</a:t>
            </a:fld>
            <a:endParaRPr lang="en-US"/>
          </a:p>
        </p:txBody>
      </p:sp>
    </p:spTree>
    <p:extLst>
      <p:ext uri="{BB962C8B-B14F-4D97-AF65-F5344CB8AC3E}">
        <p14:creationId xmlns:p14="http://schemas.microsoft.com/office/powerpoint/2010/main" val="356286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8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78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eaLnBrk="0" fontAlgn="base" hangingPunct="0">
              <a:spcBef>
                <a:spcPct val="0"/>
              </a:spcBef>
              <a:spcAft>
                <a:spcPct val="0"/>
              </a:spcAft>
              <a:defRPr/>
            </a:pPr>
            <a:fld id="{907DA131-B0B4-0B47-AD93-10C0EF7C2557}" type="datetime1">
              <a:rPr lang="en-US" altLang="en-US" smtClean="0">
                <a:solidFill>
                  <a:prstClr val="black">
                    <a:tint val="75000"/>
                  </a:prstClr>
                </a:solidFill>
                <a:latin typeface="Candara" charset="0"/>
                <a:ea typeface="ＭＳ Ｐゴシック" charset="-128"/>
              </a:rPr>
              <a:pPr defTabSz="457200" eaLnBrk="0" fontAlgn="base" hangingPunct="0">
                <a:spcBef>
                  <a:spcPct val="0"/>
                </a:spcBef>
                <a:spcAft>
                  <a:spcPct val="0"/>
                </a:spcAft>
                <a:defRPr/>
              </a:pPr>
              <a:t>2/18/2020</a:t>
            </a:fld>
            <a:endParaRPr lang="en-US" altLang="en-US">
              <a:solidFill>
                <a:prstClr val="black">
                  <a:tint val="75000"/>
                </a:prstClr>
              </a:solidFill>
              <a:latin typeface="Candara" charset="0"/>
              <a:ea typeface="ＭＳ Ｐゴシック" charset="-128"/>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eaLnBrk="0" fontAlgn="base" hangingPunct="0">
              <a:spcBef>
                <a:spcPct val="0"/>
              </a:spcBef>
              <a:spcAft>
                <a:spcPct val="0"/>
              </a:spcAft>
              <a:defRPr/>
            </a:pPr>
            <a:endParaRPr lang="en-US">
              <a:solidFill>
                <a:prstClr val="black">
                  <a:tint val="75000"/>
                </a:prstClr>
              </a:solidFill>
              <a:latin typeface="Candara" charset="0"/>
              <a:ea typeface="ＭＳ Ｐゴシック" charset="-128"/>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eaLnBrk="0" fontAlgn="base" hangingPunct="0">
              <a:spcBef>
                <a:spcPct val="0"/>
              </a:spcBef>
              <a:spcAft>
                <a:spcPct val="0"/>
              </a:spcAft>
              <a:defRPr/>
            </a:pPr>
            <a:fld id="{14033EFA-9F7F-E04C-9556-15F4250312EA}" type="slidenum">
              <a:rPr lang="en-US" altLang="en-US" smtClean="0">
                <a:solidFill>
                  <a:prstClr val="black">
                    <a:tint val="75000"/>
                  </a:prstClr>
                </a:solidFill>
                <a:latin typeface="Candara" charset="0"/>
                <a:ea typeface="ＭＳ Ｐゴシック" charset="-128"/>
              </a:rPr>
              <a:pPr defTabSz="457200" eaLnBrk="0" fontAlgn="base" hangingPunct="0">
                <a:spcBef>
                  <a:spcPct val="0"/>
                </a:spcBef>
                <a:spcAft>
                  <a:spcPct val="0"/>
                </a:spcAft>
                <a:defRPr/>
              </a:pPr>
              <a:t>‹#›</a:t>
            </a:fld>
            <a:endParaRPr lang="en-US" altLang="en-US">
              <a:solidFill>
                <a:prstClr val="black">
                  <a:tint val="75000"/>
                </a:prstClr>
              </a:solidFill>
              <a:latin typeface="Candara" charset="0"/>
              <a:ea typeface="ＭＳ Ｐゴシック" charset="-128"/>
            </a:endParaRPr>
          </a:p>
        </p:txBody>
      </p:sp>
    </p:spTree>
    <p:extLst>
      <p:ext uri="{BB962C8B-B14F-4D97-AF65-F5344CB8AC3E}">
        <p14:creationId xmlns:p14="http://schemas.microsoft.com/office/powerpoint/2010/main" val="12852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charset="0"/>
        </a:defRPr>
      </a:lvl2pPr>
      <a:lvl3pPr algn="l" defTabSz="685800" rtl="0" eaLnBrk="0" fontAlgn="base" hangingPunct="0">
        <a:lnSpc>
          <a:spcPct val="90000"/>
        </a:lnSpc>
        <a:spcBef>
          <a:spcPct val="0"/>
        </a:spcBef>
        <a:spcAft>
          <a:spcPct val="0"/>
        </a:spcAft>
        <a:defRPr sz="3300">
          <a:solidFill>
            <a:schemeClr val="tx1"/>
          </a:solidFill>
          <a:latin typeface="Calibri Light" charset="0"/>
        </a:defRPr>
      </a:lvl3pPr>
      <a:lvl4pPr algn="l" defTabSz="685800" rtl="0" eaLnBrk="0" fontAlgn="base" hangingPunct="0">
        <a:lnSpc>
          <a:spcPct val="90000"/>
        </a:lnSpc>
        <a:spcBef>
          <a:spcPct val="0"/>
        </a:spcBef>
        <a:spcAft>
          <a:spcPct val="0"/>
        </a:spcAft>
        <a:defRPr sz="3300">
          <a:solidFill>
            <a:schemeClr val="tx1"/>
          </a:solidFill>
          <a:latin typeface="Calibri Light" charset="0"/>
        </a:defRPr>
      </a:lvl4pPr>
      <a:lvl5pPr algn="l" defTabSz="685800" rtl="0" eaLnBrk="0" fontAlgn="base" hangingPunct="0">
        <a:lnSpc>
          <a:spcPct val="90000"/>
        </a:lnSpc>
        <a:spcBef>
          <a:spcPct val="0"/>
        </a:spcBef>
        <a:spcAft>
          <a:spcPct val="0"/>
        </a:spcAft>
        <a:defRPr sz="3300">
          <a:solidFill>
            <a:schemeClr val="tx1"/>
          </a:solidFill>
          <a:latin typeface="Calibri Light" charset="0"/>
        </a:defRPr>
      </a:lvl5pPr>
      <a:lvl6pPr marL="457200" algn="l" defTabSz="685800" rtl="0" fontAlgn="base">
        <a:lnSpc>
          <a:spcPct val="90000"/>
        </a:lnSpc>
        <a:spcBef>
          <a:spcPct val="0"/>
        </a:spcBef>
        <a:spcAft>
          <a:spcPct val="0"/>
        </a:spcAft>
        <a:defRPr sz="3300">
          <a:solidFill>
            <a:schemeClr val="tx1"/>
          </a:solidFill>
          <a:latin typeface="Calibri Light" charset="0"/>
        </a:defRPr>
      </a:lvl6pPr>
      <a:lvl7pPr marL="914400" algn="l" defTabSz="685800" rtl="0" fontAlgn="base">
        <a:lnSpc>
          <a:spcPct val="90000"/>
        </a:lnSpc>
        <a:spcBef>
          <a:spcPct val="0"/>
        </a:spcBef>
        <a:spcAft>
          <a:spcPct val="0"/>
        </a:spcAft>
        <a:defRPr sz="3300">
          <a:solidFill>
            <a:schemeClr val="tx1"/>
          </a:solidFill>
          <a:latin typeface="Calibri Light" charset="0"/>
        </a:defRPr>
      </a:lvl7pPr>
      <a:lvl8pPr marL="1371600" algn="l" defTabSz="685800" rtl="0" fontAlgn="base">
        <a:lnSpc>
          <a:spcPct val="90000"/>
        </a:lnSpc>
        <a:spcBef>
          <a:spcPct val="0"/>
        </a:spcBef>
        <a:spcAft>
          <a:spcPct val="0"/>
        </a:spcAft>
        <a:defRPr sz="3300">
          <a:solidFill>
            <a:schemeClr val="tx1"/>
          </a:solidFill>
          <a:latin typeface="Calibri Light" charset="0"/>
        </a:defRPr>
      </a:lvl8pPr>
      <a:lvl9pPr marL="1828800" algn="l" defTabSz="685800" rtl="0" fontAlgn="base">
        <a:lnSpc>
          <a:spcPct val="90000"/>
        </a:lnSpc>
        <a:spcBef>
          <a:spcPct val="0"/>
        </a:spcBef>
        <a:spcAft>
          <a:spcPct val="0"/>
        </a:spcAft>
        <a:defRPr sz="3300">
          <a:solidFill>
            <a:schemeClr val="tx1"/>
          </a:solidFill>
          <a:latin typeface="Calibri Light"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8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78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eaLnBrk="0" fontAlgn="base" hangingPunct="0">
              <a:spcBef>
                <a:spcPct val="0"/>
              </a:spcBef>
              <a:spcAft>
                <a:spcPct val="0"/>
              </a:spcAft>
              <a:defRPr/>
            </a:pPr>
            <a:fld id="{E6A17868-61F2-DD4E-8371-4896246C4DC0}" type="datetime1">
              <a:rPr lang="en-US" altLang="en-US" smtClean="0">
                <a:solidFill>
                  <a:prstClr val="black">
                    <a:tint val="75000"/>
                  </a:prstClr>
                </a:solidFill>
                <a:latin typeface="Candara" charset="0"/>
                <a:ea typeface="ＭＳ Ｐゴシック" charset="-128"/>
              </a:rPr>
              <a:pPr defTabSz="457200" eaLnBrk="0" fontAlgn="base" hangingPunct="0">
                <a:spcBef>
                  <a:spcPct val="0"/>
                </a:spcBef>
                <a:spcAft>
                  <a:spcPct val="0"/>
                </a:spcAft>
                <a:defRPr/>
              </a:pPr>
              <a:t>2/18/2020</a:t>
            </a:fld>
            <a:endParaRPr lang="en-US" altLang="en-US">
              <a:solidFill>
                <a:prstClr val="black">
                  <a:tint val="75000"/>
                </a:prstClr>
              </a:solidFill>
              <a:latin typeface="Candara" charset="0"/>
              <a:ea typeface="ＭＳ Ｐゴシック" charset="-128"/>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eaLnBrk="0" fontAlgn="base" hangingPunct="0">
              <a:spcBef>
                <a:spcPct val="0"/>
              </a:spcBef>
              <a:spcAft>
                <a:spcPct val="0"/>
              </a:spcAft>
              <a:defRPr/>
            </a:pPr>
            <a:endParaRPr lang="en-US">
              <a:solidFill>
                <a:prstClr val="black">
                  <a:tint val="75000"/>
                </a:prstClr>
              </a:solidFill>
              <a:latin typeface="Candara" charset="0"/>
              <a:ea typeface="ＭＳ Ｐゴシック" charset="-128"/>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eaLnBrk="0" fontAlgn="base" hangingPunct="0">
              <a:spcBef>
                <a:spcPct val="0"/>
              </a:spcBef>
              <a:spcAft>
                <a:spcPct val="0"/>
              </a:spcAft>
              <a:defRPr/>
            </a:pPr>
            <a:fld id="{1A88CA13-D3D7-FA47-8FEA-A27A031ABBA1}" type="slidenum">
              <a:rPr lang="en-US" altLang="en-US" smtClean="0">
                <a:solidFill>
                  <a:prstClr val="black">
                    <a:tint val="75000"/>
                  </a:prstClr>
                </a:solidFill>
                <a:latin typeface="Candara" charset="0"/>
                <a:ea typeface="ＭＳ Ｐゴシック" charset="-128"/>
              </a:rPr>
              <a:pPr defTabSz="457200" eaLnBrk="0" fontAlgn="base" hangingPunct="0">
                <a:spcBef>
                  <a:spcPct val="0"/>
                </a:spcBef>
                <a:spcAft>
                  <a:spcPct val="0"/>
                </a:spcAft>
                <a:defRPr/>
              </a:pPr>
              <a:t>‹#›</a:t>
            </a:fld>
            <a:endParaRPr lang="en-US" altLang="en-US">
              <a:solidFill>
                <a:prstClr val="black">
                  <a:tint val="75000"/>
                </a:prstClr>
              </a:solidFill>
              <a:latin typeface="Candara" charset="0"/>
              <a:ea typeface="ＭＳ Ｐゴシック" charset="-128"/>
            </a:endParaRPr>
          </a:p>
        </p:txBody>
      </p:sp>
    </p:spTree>
    <p:extLst>
      <p:ext uri="{BB962C8B-B14F-4D97-AF65-F5344CB8AC3E}">
        <p14:creationId xmlns:p14="http://schemas.microsoft.com/office/powerpoint/2010/main" val="7188078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charset="0"/>
        </a:defRPr>
      </a:lvl2pPr>
      <a:lvl3pPr algn="l" defTabSz="685800" rtl="0" eaLnBrk="0" fontAlgn="base" hangingPunct="0">
        <a:lnSpc>
          <a:spcPct val="90000"/>
        </a:lnSpc>
        <a:spcBef>
          <a:spcPct val="0"/>
        </a:spcBef>
        <a:spcAft>
          <a:spcPct val="0"/>
        </a:spcAft>
        <a:defRPr sz="3300">
          <a:solidFill>
            <a:schemeClr val="tx1"/>
          </a:solidFill>
          <a:latin typeface="Calibri Light" charset="0"/>
        </a:defRPr>
      </a:lvl3pPr>
      <a:lvl4pPr algn="l" defTabSz="685800" rtl="0" eaLnBrk="0" fontAlgn="base" hangingPunct="0">
        <a:lnSpc>
          <a:spcPct val="90000"/>
        </a:lnSpc>
        <a:spcBef>
          <a:spcPct val="0"/>
        </a:spcBef>
        <a:spcAft>
          <a:spcPct val="0"/>
        </a:spcAft>
        <a:defRPr sz="3300">
          <a:solidFill>
            <a:schemeClr val="tx1"/>
          </a:solidFill>
          <a:latin typeface="Calibri Light" charset="0"/>
        </a:defRPr>
      </a:lvl4pPr>
      <a:lvl5pPr algn="l" defTabSz="685800" rtl="0" eaLnBrk="0" fontAlgn="base" hangingPunct="0">
        <a:lnSpc>
          <a:spcPct val="90000"/>
        </a:lnSpc>
        <a:spcBef>
          <a:spcPct val="0"/>
        </a:spcBef>
        <a:spcAft>
          <a:spcPct val="0"/>
        </a:spcAft>
        <a:defRPr sz="3300">
          <a:solidFill>
            <a:schemeClr val="tx1"/>
          </a:solidFill>
          <a:latin typeface="Calibri Light" charset="0"/>
        </a:defRPr>
      </a:lvl5pPr>
      <a:lvl6pPr marL="457200" algn="l" defTabSz="685800" rtl="0" fontAlgn="base">
        <a:lnSpc>
          <a:spcPct val="90000"/>
        </a:lnSpc>
        <a:spcBef>
          <a:spcPct val="0"/>
        </a:spcBef>
        <a:spcAft>
          <a:spcPct val="0"/>
        </a:spcAft>
        <a:defRPr sz="3300">
          <a:solidFill>
            <a:schemeClr val="tx1"/>
          </a:solidFill>
          <a:latin typeface="Calibri Light" charset="0"/>
        </a:defRPr>
      </a:lvl6pPr>
      <a:lvl7pPr marL="914400" algn="l" defTabSz="685800" rtl="0" fontAlgn="base">
        <a:lnSpc>
          <a:spcPct val="90000"/>
        </a:lnSpc>
        <a:spcBef>
          <a:spcPct val="0"/>
        </a:spcBef>
        <a:spcAft>
          <a:spcPct val="0"/>
        </a:spcAft>
        <a:defRPr sz="3300">
          <a:solidFill>
            <a:schemeClr val="tx1"/>
          </a:solidFill>
          <a:latin typeface="Calibri Light" charset="0"/>
        </a:defRPr>
      </a:lvl7pPr>
      <a:lvl8pPr marL="1371600" algn="l" defTabSz="685800" rtl="0" fontAlgn="base">
        <a:lnSpc>
          <a:spcPct val="90000"/>
        </a:lnSpc>
        <a:spcBef>
          <a:spcPct val="0"/>
        </a:spcBef>
        <a:spcAft>
          <a:spcPct val="0"/>
        </a:spcAft>
        <a:defRPr sz="3300">
          <a:solidFill>
            <a:schemeClr val="tx1"/>
          </a:solidFill>
          <a:latin typeface="Calibri Light" charset="0"/>
        </a:defRPr>
      </a:lvl8pPr>
      <a:lvl9pPr marL="1828800" algn="l" defTabSz="685800" rtl="0" fontAlgn="base">
        <a:lnSpc>
          <a:spcPct val="90000"/>
        </a:lnSpc>
        <a:spcBef>
          <a:spcPct val="0"/>
        </a:spcBef>
        <a:spcAft>
          <a:spcPct val="0"/>
        </a:spcAft>
        <a:defRPr sz="3300">
          <a:solidFill>
            <a:schemeClr val="tx1"/>
          </a:solidFill>
          <a:latin typeface="Calibri Light"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8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78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eaLnBrk="0" fontAlgn="base" hangingPunct="0">
              <a:spcBef>
                <a:spcPct val="0"/>
              </a:spcBef>
              <a:spcAft>
                <a:spcPct val="0"/>
              </a:spcAft>
              <a:defRPr/>
            </a:pPr>
            <a:fld id="{3506D749-BD30-2446-A3B4-0F7FAFF1CF75}" type="datetime1">
              <a:rPr lang="en-US" altLang="en-US" smtClean="0">
                <a:solidFill>
                  <a:prstClr val="black">
                    <a:tint val="75000"/>
                  </a:prstClr>
                </a:solidFill>
                <a:latin typeface="Candara" charset="0"/>
                <a:ea typeface="ＭＳ Ｐゴシック" charset="-128"/>
              </a:rPr>
              <a:pPr defTabSz="457200" eaLnBrk="0" fontAlgn="base" hangingPunct="0">
                <a:spcBef>
                  <a:spcPct val="0"/>
                </a:spcBef>
                <a:spcAft>
                  <a:spcPct val="0"/>
                </a:spcAft>
                <a:defRPr/>
              </a:pPr>
              <a:t>2/18/2020</a:t>
            </a:fld>
            <a:endParaRPr lang="en-US" altLang="en-US">
              <a:solidFill>
                <a:prstClr val="black">
                  <a:tint val="75000"/>
                </a:prstClr>
              </a:solidFill>
              <a:latin typeface="Candara" charset="0"/>
              <a:ea typeface="ＭＳ Ｐゴシック" charset="-128"/>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eaLnBrk="0" fontAlgn="base" hangingPunct="0">
              <a:spcBef>
                <a:spcPct val="0"/>
              </a:spcBef>
              <a:spcAft>
                <a:spcPct val="0"/>
              </a:spcAft>
              <a:defRPr/>
            </a:pPr>
            <a:endParaRPr lang="en-US">
              <a:solidFill>
                <a:prstClr val="black">
                  <a:tint val="75000"/>
                </a:prstClr>
              </a:solidFill>
              <a:latin typeface="Candara" charset="0"/>
              <a:ea typeface="ＭＳ Ｐゴシック" charset="-128"/>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eaLnBrk="0" fontAlgn="base" hangingPunct="0">
              <a:spcBef>
                <a:spcPct val="0"/>
              </a:spcBef>
              <a:spcAft>
                <a:spcPct val="0"/>
              </a:spcAft>
              <a:defRPr/>
            </a:pPr>
            <a:fld id="{192C7138-60A2-9F4D-B276-555C2665EB51}" type="slidenum">
              <a:rPr lang="en-US" altLang="en-US" smtClean="0">
                <a:solidFill>
                  <a:prstClr val="black">
                    <a:tint val="75000"/>
                  </a:prstClr>
                </a:solidFill>
                <a:latin typeface="Candara" charset="0"/>
                <a:ea typeface="ＭＳ Ｐゴシック" charset="-128"/>
              </a:rPr>
              <a:pPr defTabSz="457200" eaLnBrk="0" fontAlgn="base" hangingPunct="0">
                <a:spcBef>
                  <a:spcPct val="0"/>
                </a:spcBef>
                <a:spcAft>
                  <a:spcPct val="0"/>
                </a:spcAft>
                <a:defRPr/>
              </a:pPr>
              <a:t>‹#›</a:t>
            </a:fld>
            <a:endParaRPr lang="en-US" altLang="en-US">
              <a:solidFill>
                <a:prstClr val="black">
                  <a:tint val="75000"/>
                </a:prstClr>
              </a:solidFill>
              <a:latin typeface="Candara" charset="0"/>
              <a:ea typeface="ＭＳ Ｐゴシック" charset="-128"/>
            </a:endParaRPr>
          </a:p>
        </p:txBody>
      </p:sp>
    </p:spTree>
    <p:extLst>
      <p:ext uri="{BB962C8B-B14F-4D97-AF65-F5344CB8AC3E}">
        <p14:creationId xmlns:p14="http://schemas.microsoft.com/office/powerpoint/2010/main" val="18105748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charset="0"/>
        </a:defRPr>
      </a:lvl2pPr>
      <a:lvl3pPr algn="l" defTabSz="685800" rtl="0" eaLnBrk="0" fontAlgn="base" hangingPunct="0">
        <a:lnSpc>
          <a:spcPct val="90000"/>
        </a:lnSpc>
        <a:spcBef>
          <a:spcPct val="0"/>
        </a:spcBef>
        <a:spcAft>
          <a:spcPct val="0"/>
        </a:spcAft>
        <a:defRPr sz="3300">
          <a:solidFill>
            <a:schemeClr val="tx1"/>
          </a:solidFill>
          <a:latin typeface="Calibri Light" charset="0"/>
        </a:defRPr>
      </a:lvl3pPr>
      <a:lvl4pPr algn="l" defTabSz="685800" rtl="0" eaLnBrk="0" fontAlgn="base" hangingPunct="0">
        <a:lnSpc>
          <a:spcPct val="90000"/>
        </a:lnSpc>
        <a:spcBef>
          <a:spcPct val="0"/>
        </a:spcBef>
        <a:spcAft>
          <a:spcPct val="0"/>
        </a:spcAft>
        <a:defRPr sz="3300">
          <a:solidFill>
            <a:schemeClr val="tx1"/>
          </a:solidFill>
          <a:latin typeface="Calibri Light" charset="0"/>
        </a:defRPr>
      </a:lvl4pPr>
      <a:lvl5pPr algn="l" defTabSz="685800" rtl="0" eaLnBrk="0" fontAlgn="base" hangingPunct="0">
        <a:lnSpc>
          <a:spcPct val="90000"/>
        </a:lnSpc>
        <a:spcBef>
          <a:spcPct val="0"/>
        </a:spcBef>
        <a:spcAft>
          <a:spcPct val="0"/>
        </a:spcAft>
        <a:defRPr sz="3300">
          <a:solidFill>
            <a:schemeClr val="tx1"/>
          </a:solidFill>
          <a:latin typeface="Calibri Light" charset="0"/>
        </a:defRPr>
      </a:lvl5pPr>
      <a:lvl6pPr marL="457200" algn="l" defTabSz="685800" rtl="0" fontAlgn="base">
        <a:lnSpc>
          <a:spcPct val="90000"/>
        </a:lnSpc>
        <a:spcBef>
          <a:spcPct val="0"/>
        </a:spcBef>
        <a:spcAft>
          <a:spcPct val="0"/>
        </a:spcAft>
        <a:defRPr sz="3300">
          <a:solidFill>
            <a:schemeClr val="tx1"/>
          </a:solidFill>
          <a:latin typeface="Calibri Light" charset="0"/>
        </a:defRPr>
      </a:lvl6pPr>
      <a:lvl7pPr marL="914400" algn="l" defTabSz="685800" rtl="0" fontAlgn="base">
        <a:lnSpc>
          <a:spcPct val="90000"/>
        </a:lnSpc>
        <a:spcBef>
          <a:spcPct val="0"/>
        </a:spcBef>
        <a:spcAft>
          <a:spcPct val="0"/>
        </a:spcAft>
        <a:defRPr sz="3300">
          <a:solidFill>
            <a:schemeClr val="tx1"/>
          </a:solidFill>
          <a:latin typeface="Calibri Light" charset="0"/>
        </a:defRPr>
      </a:lvl7pPr>
      <a:lvl8pPr marL="1371600" algn="l" defTabSz="685800" rtl="0" fontAlgn="base">
        <a:lnSpc>
          <a:spcPct val="90000"/>
        </a:lnSpc>
        <a:spcBef>
          <a:spcPct val="0"/>
        </a:spcBef>
        <a:spcAft>
          <a:spcPct val="0"/>
        </a:spcAft>
        <a:defRPr sz="3300">
          <a:solidFill>
            <a:schemeClr val="tx1"/>
          </a:solidFill>
          <a:latin typeface="Calibri Light" charset="0"/>
        </a:defRPr>
      </a:lvl8pPr>
      <a:lvl9pPr marL="1828800" algn="l" defTabSz="685800" rtl="0" fontAlgn="base">
        <a:lnSpc>
          <a:spcPct val="90000"/>
        </a:lnSpc>
        <a:spcBef>
          <a:spcPct val="0"/>
        </a:spcBef>
        <a:spcAft>
          <a:spcPct val="0"/>
        </a:spcAft>
        <a:defRPr sz="3300">
          <a:solidFill>
            <a:schemeClr val="tx1"/>
          </a:solidFill>
          <a:latin typeface="Calibri Light"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8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78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eaLnBrk="0" fontAlgn="base" hangingPunct="0">
              <a:spcBef>
                <a:spcPct val="0"/>
              </a:spcBef>
              <a:spcAft>
                <a:spcPct val="0"/>
              </a:spcAft>
              <a:defRPr/>
            </a:pPr>
            <a:fld id="{907DA131-B0B4-0B47-AD93-10C0EF7C2557}" type="datetime1">
              <a:rPr lang="en-US" altLang="en-US" smtClean="0">
                <a:solidFill>
                  <a:prstClr val="black">
                    <a:tint val="75000"/>
                  </a:prstClr>
                </a:solidFill>
                <a:latin typeface="Candara" charset="0"/>
                <a:ea typeface="ＭＳ Ｐゴシック" charset="-128"/>
              </a:rPr>
              <a:pPr defTabSz="457200" eaLnBrk="0" fontAlgn="base" hangingPunct="0">
                <a:spcBef>
                  <a:spcPct val="0"/>
                </a:spcBef>
                <a:spcAft>
                  <a:spcPct val="0"/>
                </a:spcAft>
                <a:defRPr/>
              </a:pPr>
              <a:t>2/18/2020</a:t>
            </a:fld>
            <a:endParaRPr lang="en-US" altLang="en-US">
              <a:solidFill>
                <a:prstClr val="black">
                  <a:tint val="75000"/>
                </a:prstClr>
              </a:solidFill>
              <a:latin typeface="Candara" charset="0"/>
              <a:ea typeface="ＭＳ Ｐゴシック" charset="-128"/>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eaLnBrk="0" fontAlgn="base" hangingPunct="0">
              <a:spcBef>
                <a:spcPct val="0"/>
              </a:spcBef>
              <a:spcAft>
                <a:spcPct val="0"/>
              </a:spcAft>
              <a:defRPr/>
            </a:pPr>
            <a:endParaRPr lang="en-US">
              <a:solidFill>
                <a:prstClr val="black">
                  <a:tint val="75000"/>
                </a:prstClr>
              </a:solidFill>
              <a:latin typeface="Candara" charset="0"/>
              <a:ea typeface="ＭＳ Ｐゴシック" charset="-128"/>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eaLnBrk="0" fontAlgn="base" hangingPunct="0">
              <a:spcBef>
                <a:spcPct val="0"/>
              </a:spcBef>
              <a:spcAft>
                <a:spcPct val="0"/>
              </a:spcAft>
              <a:defRPr/>
            </a:pPr>
            <a:fld id="{14033EFA-9F7F-E04C-9556-15F4250312EA}" type="slidenum">
              <a:rPr lang="en-US" altLang="en-US" smtClean="0">
                <a:solidFill>
                  <a:prstClr val="black">
                    <a:tint val="75000"/>
                  </a:prstClr>
                </a:solidFill>
                <a:latin typeface="Candara" charset="0"/>
                <a:ea typeface="ＭＳ Ｐゴシック" charset="-128"/>
              </a:rPr>
              <a:pPr defTabSz="457200" eaLnBrk="0" fontAlgn="base" hangingPunct="0">
                <a:spcBef>
                  <a:spcPct val="0"/>
                </a:spcBef>
                <a:spcAft>
                  <a:spcPct val="0"/>
                </a:spcAft>
                <a:defRPr/>
              </a:pPr>
              <a:t>‹#›</a:t>
            </a:fld>
            <a:endParaRPr lang="en-US" altLang="en-US">
              <a:solidFill>
                <a:prstClr val="black">
                  <a:tint val="75000"/>
                </a:prstClr>
              </a:solidFill>
              <a:latin typeface="Candara" charset="0"/>
              <a:ea typeface="ＭＳ Ｐゴシック" charset="-128"/>
            </a:endParaRPr>
          </a:p>
        </p:txBody>
      </p:sp>
    </p:spTree>
    <p:extLst>
      <p:ext uri="{BB962C8B-B14F-4D97-AF65-F5344CB8AC3E}">
        <p14:creationId xmlns:p14="http://schemas.microsoft.com/office/powerpoint/2010/main" val="3053919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charset="0"/>
        </a:defRPr>
      </a:lvl2pPr>
      <a:lvl3pPr algn="l" defTabSz="685800" rtl="0" eaLnBrk="0" fontAlgn="base" hangingPunct="0">
        <a:lnSpc>
          <a:spcPct val="90000"/>
        </a:lnSpc>
        <a:spcBef>
          <a:spcPct val="0"/>
        </a:spcBef>
        <a:spcAft>
          <a:spcPct val="0"/>
        </a:spcAft>
        <a:defRPr sz="3300">
          <a:solidFill>
            <a:schemeClr val="tx1"/>
          </a:solidFill>
          <a:latin typeface="Calibri Light" charset="0"/>
        </a:defRPr>
      </a:lvl3pPr>
      <a:lvl4pPr algn="l" defTabSz="685800" rtl="0" eaLnBrk="0" fontAlgn="base" hangingPunct="0">
        <a:lnSpc>
          <a:spcPct val="90000"/>
        </a:lnSpc>
        <a:spcBef>
          <a:spcPct val="0"/>
        </a:spcBef>
        <a:spcAft>
          <a:spcPct val="0"/>
        </a:spcAft>
        <a:defRPr sz="3300">
          <a:solidFill>
            <a:schemeClr val="tx1"/>
          </a:solidFill>
          <a:latin typeface="Calibri Light" charset="0"/>
        </a:defRPr>
      </a:lvl4pPr>
      <a:lvl5pPr algn="l" defTabSz="685800" rtl="0" eaLnBrk="0" fontAlgn="base" hangingPunct="0">
        <a:lnSpc>
          <a:spcPct val="90000"/>
        </a:lnSpc>
        <a:spcBef>
          <a:spcPct val="0"/>
        </a:spcBef>
        <a:spcAft>
          <a:spcPct val="0"/>
        </a:spcAft>
        <a:defRPr sz="3300">
          <a:solidFill>
            <a:schemeClr val="tx1"/>
          </a:solidFill>
          <a:latin typeface="Calibri Light" charset="0"/>
        </a:defRPr>
      </a:lvl5pPr>
      <a:lvl6pPr marL="457200" algn="l" defTabSz="685800" rtl="0" fontAlgn="base">
        <a:lnSpc>
          <a:spcPct val="90000"/>
        </a:lnSpc>
        <a:spcBef>
          <a:spcPct val="0"/>
        </a:spcBef>
        <a:spcAft>
          <a:spcPct val="0"/>
        </a:spcAft>
        <a:defRPr sz="3300">
          <a:solidFill>
            <a:schemeClr val="tx1"/>
          </a:solidFill>
          <a:latin typeface="Calibri Light" charset="0"/>
        </a:defRPr>
      </a:lvl6pPr>
      <a:lvl7pPr marL="914400" algn="l" defTabSz="685800" rtl="0" fontAlgn="base">
        <a:lnSpc>
          <a:spcPct val="90000"/>
        </a:lnSpc>
        <a:spcBef>
          <a:spcPct val="0"/>
        </a:spcBef>
        <a:spcAft>
          <a:spcPct val="0"/>
        </a:spcAft>
        <a:defRPr sz="3300">
          <a:solidFill>
            <a:schemeClr val="tx1"/>
          </a:solidFill>
          <a:latin typeface="Calibri Light" charset="0"/>
        </a:defRPr>
      </a:lvl7pPr>
      <a:lvl8pPr marL="1371600" algn="l" defTabSz="685800" rtl="0" fontAlgn="base">
        <a:lnSpc>
          <a:spcPct val="90000"/>
        </a:lnSpc>
        <a:spcBef>
          <a:spcPct val="0"/>
        </a:spcBef>
        <a:spcAft>
          <a:spcPct val="0"/>
        </a:spcAft>
        <a:defRPr sz="3300">
          <a:solidFill>
            <a:schemeClr val="tx1"/>
          </a:solidFill>
          <a:latin typeface="Calibri Light" charset="0"/>
        </a:defRPr>
      </a:lvl8pPr>
      <a:lvl9pPr marL="1828800" algn="l" defTabSz="685800" rtl="0" fontAlgn="base">
        <a:lnSpc>
          <a:spcPct val="90000"/>
        </a:lnSpc>
        <a:spcBef>
          <a:spcPct val="0"/>
        </a:spcBef>
        <a:spcAft>
          <a:spcPct val="0"/>
        </a:spcAft>
        <a:defRPr sz="3300">
          <a:solidFill>
            <a:schemeClr val="tx1"/>
          </a:solidFill>
          <a:latin typeface="Calibri Light"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5.wmf"/><Relationship Id="rId3" Type="http://schemas.openxmlformats.org/officeDocument/2006/relationships/notesSlide" Target="../notesSlides/notesSlide1.xml"/><Relationship Id="rId7" Type="http://schemas.openxmlformats.org/officeDocument/2006/relationships/oleObject" Target="../embeddings/oleObject2.bin"/><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image" Target="../media/image9.wmf"/><Relationship Id="rId5" Type="http://schemas.openxmlformats.org/officeDocument/2006/relationships/oleObject" Target="../embeddings/oleObject1.bin"/><Relationship Id="rId10" Type="http://schemas.openxmlformats.org/officeDocument/2006/relationships/image" Target="../media/image8.wmf"/><Relationship Id="rId4" Type="http://schemas.openxmlformats.org/officeDocument/2006/relationships/image" Target="../media/image6.wmf"/><Relationship Id="rId9" Type="http://schemas.openxmlformats.org/officeDocument/2006/relationships/image" Target="../media/image7.wmf"/><Relationship Id="rId1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55600"/>
            <a:ext cx="10515600" cy="1208088"/>
          </a:xfrm>
        </p:spPr>
        <p:txBody>
          <a:bodyPr>
            <a:normAutofit fontScale="90000"/>
          </a:bodyPr>
          <a:lstStyle/>
          <a:p>
            <a:pPr algn="ctr"/>
            <a:r>
              <a:rPr lang="en-US" b="1" dirty="0">
                <a:latin typeface="Arial" charset="0"/>
                <a:ea typeface="Arial" charset="0"/>
                <a:cs typeface="Arial" charset="0"/>
              </a:rPr>
              <a:t> Urban Water Institute </a:t>
            </a:r>
            <a:br>
              <a:rPr lang="en-US" b="1" dirty="0">
                <a:latin typeface="Arial" charset="0"/>
                <a:ea typeface="Arial" charset="0"/>
                <a:cs typeface="Arial" charset="0"/>
              </a:rPr>
            </a:br>
            <a:r>
              <a:rPr lang="en-US" b="1" dirty="0">
                <a:latin typeface="Arial" charset="0"/>
                <a:ea typeface="Arial" charset="0"/>
                <a:cs typeface="Arial" charset="0"/>
              </a:rPr>
              <a:t>Spring Water Conference </a:t>
            </a:r>
          </a:p>
        </p:txBody>
      </p:sp>
      <p:pic>
        <p:nvPicPr>
          <p:cNvPr id="2052" name="Picture 4" descr="mage result for hill canyon wastewater treatment 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672" y="1762124"/>
            <a:ext cx="6824135" cy="38385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ge result for hill canyon wastewater treatment plant s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8672" y="1735039"/>
            <a:ext cx="2720975" cy="38656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3900" y="5826221"/>
            <a:ext cx="10655300" cy="830997"/>
          </a:xfrm>
          <a:prstGeom prst="rect">
            <a:avLst/>
          </a:prstGeom>
          <a:noFill/>
        </p:spPr>
        <p:txBody>
          <a:bodyPr wrap="square" rtlCol="0">
            <a:spAutoFit/>
          </a:bodyPr>
          <a:lstStyle/>
          <a:p>
            <a:pPr algn="ctr"/>
            <a:r>
              <a:rPr lang="en-US" sz="2400" b="1" dirty="0">
                <a:latin typeface="Arial" charset="0"/>
                <a:ea typeface="Arial" charset="0"/>
                <a:cs typeface="Arial" charset="0"/>
              </a:rPr>
              <a:t>Sen. Fran Pavley, Environmental Policy Director</a:t>
            </a:r>
          </a:p>
          <a:p>
            <a:pPr algn="ctr"/>
            <a:r>
              <a:rPr lang="en-US" sz="2400" b="1" dirty="0">
                <a:latin typeface="Arial" charset="0"/>
                <a:ea typeface="Arial" charset="0"/>
                <a:cs typeface="Arial" charset="0"/>
              </a:rPr>
              <a:t>USC Schwarzenegger Institute </a:t>
            </a:r>
          </a:p>
        </p:txBody>
      </p:sp>
    </p:spTree>
    <p:extLst>
      <p:ext uri="{BB962C8B-B14F-4D97-AF65-F5344CB8AC3E}">
        <p14:creationId xmlns:p14="http://schemas.microsoft.com/office/powerpoint/2010/main" val="1098788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32" y="0"/>
            <a:ext cx="5298898" cy="6375400"/>
          </a:xfrm>
          <a:prstGeom prst="rect">
            <a:avLst/>
          </a:prstGeom>
        </p:spPr>
      </p:pic>
      <p:sp>
        <p:nvSpPr>
          <p:cNvPr id="4" name="Rectangle 3"/>
          <p:cNvSpPr/>
          <p:nvPr/>
        </p:nvSpPr>
        <p:spPr>
          <a:xfrm>
            <a:off x="1103950" y="749301"/>
            <a:ext cx="4153850" cy="1003300"/>
          </a:xfrm>
          <a:prstGeom prst="rect">
            <a:avLst/>
          </a:prstGeom>
          <a:noFill/>
          <a:ln w="76200">
            <a:solidFill>
              <a:srgbClr val="C00000"/>
            </a:solidFill>
            <a:prstDash val="solid"/>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330" y="882896"/>
            <a:ext cx="6550546" cy="1739410"/>
          </a:xfrm>
          <a:prstGeom prst="rect">
            <a:avLst/>
          </a:prstGeom>
        </p:spPr>
      </p:pic>
    </p:spTree>
    <p:extLst>
      <p:ext uri="{BB962C8B-B14F-4D97-AF65-F5344CB8AC3E}">
        <p14:creationId xmlns:p14="http://schemas.microsoft.com/office/powerpoint/2010/main" val="50128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Arial" charset="0"/>
                <a:ea typeface="Arial" charset="0"/>
                <a:cs typeface="Arial" charset="0"/>
              </a:rPr>
              <a:t>What Else Should We Be Doing?</a:t>
            </a:r>
          </a:p>
        </p:txBody>
      </p:sp>
      <p:sp>
        <p:nvSpPr>
          <p:cNvPr id="3" name="Content Placeholder 2"/>
          <p:cNvSpPr>
            <a:spLocks noGrp="1"/>
          </p:cNvSpPr>
          <p:nvPr>
            <p:ph idx="1"/>
          </p:nvPr>
        </p:nvSpPr>
        <p:spPr>
          <a:xfrm>
            <a:off x="723900" y="1558925"/>
            <a:ext cx="10515600" cy="4351338"/>
          </a:xfrm>
        </p:spPr>
        <p:txBody>
          <a:bodyPr/>
          <a:lstStyle/>
          <a:p>
            <a:r>
              <a:rPr lang="en-US" dirty="0"/>
              <a:t>Develop strategies to adapt to the increased volatility of snowpack, sea level rise, extreme weather events, and longer periods of drought.</a:t>
            </a:r>
          </a:p>
          <a:p>
            <a:r>
              <a:rPr lang="en-US" dirty="0"/>
              <a:t>Mitigate climate impacts by accelerating the </a:t>
            </a:r>
            <a:r>
              <a:rPr lang="en-US" dirty="0" err="1"/>
              <a:t>decarbonization</a:t>
            </a:r>
            <a:r>
              <a:rPr lang="en-US" dirty="0"/>
              <a:t> of water delivery and treatment.</a:t>
            </a:r>
          </a:p>
          <a:p>
            <a:r>
              <a:rPr lang="en-US" dirty="0"/>
              <a:t>Implement local water reuse policies and projects.</a:t>
            </a:r>
          </a:p>
          <a:p>
            <a:r>
              <a:rPr lang="en-US" dirty="0"/>
              <a:t>Invest in renewable energy (i.e. solar and storage) to increase resiliency in managing both water quality and water supply.</a:t>
            </a:r>
          </a:p>
          <a:p>
            <a:r>
              <a:rPr lang="en-US" dirty="0"/>
              <a:t>Reduce use of fossil fuels in your fleets, buildings and water delivery and treatment operations.</a:t>
            </a:r>
          </a:p>
          <a:p>
            <a:r>
              <a:rPr lang="en-US" dirty="0"/>
              <a:t>Consider participating in local Climate Resiliency Centers in High Fire Risk(power shut off) communities.</a:t>
            </a:r>
          </a:p>
          <a:p>
            <a:r>
              <a:rPr lang="en-US" dirty="0"/>
              <a:t>Provide EV charging infrastructure for employees, visitors and customers.</a:t>
            </a:r>
          </a:p>
          <a:p>
            <a:r>
              <a:rPr lang="en-US" dirty="0"/>
              <a:t>Join the Climate Registry’s voluntary program to measure and manage the carbon embedded in the delivery, treatment and heating of water.</a:t>
            </a:r>
          </a:p>
          <a:p>
            <a:endParaRPr lang="en-US" dirty="0"/>
          </a:p>
        </p:txBody>
      </p:sp>
      <p:sp>
        <p:nvSpPr>
          <p:cNvPr id="4" name="Slide Number Placeholder 3"/>
          <p:cNvSpPr>
            <a:spLocks noGrp="1"/>
          </p:cNvSpPr>
          <p:nvPr>
            <p:ph type="sldNum" sz="quarter" idx="12"/>
          </p:nvPr>
        </p:nvSpPr>
        <p:spPr/>
        <p:txBody>
          <a:bodyPr/>
          <a:lstStyle/>
          <a:p>
            <a:pPr>
              <a:defRPr/>
            </a:pPr>
            <a:fld id="{12071842-62D8-0F43-AD83-35AC11A4FED5}" type="slidenum">
              <a:rPr lang="en-US" altLang="en-US" smtClean="0">
                <a:solidFill>
                  <a:prstClr val="black">
                    <a:tint val="75000"/>
                  </a:prstClr>
                </a:solidFill>
              </a:rPr>
              <a:pPr>
                <a:defRPr/>
              </a:pPr>
              <a:t>11</a:t>
            </a:fld>
            <a:endParaRPr lang="en-US" altLang="en-US">
              <a:solidFill>
                <a:prstClr val="black">
                  <a:tint val="75000"/>
                </a:prstClr>
              </a:solidFill>
            </a:endParaRPr>
          </a:p>
        </p:txBody>
      </p:sp>
    </p:spTree>
    <p:extLst>
      <p:ext uri="{BB962C8B-B14F-4D97-AF65-F5344CB8AC3E}">
        <p14:creationId xmlns:p14="http://schemas.microsoft.com/office/powerpoint/2010/main" val="1031271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Arial" charset="0"/>
                <a:cs typeface="Arial" charset="0"/>
              </a:rPr>
              <a:t>Tapia Reclamation Plan by the Las </a:t>
            </a:r>
            <a:r>
              <a:rPr lang="en-US" b="1" dirty="0" err="1">
                <a:latin typeface="Arial" charset="0"/>
                <a:ea typeface="Arial" charset="0"/>
                <a:cs typeface="Arial" charset="0"/>
              </a:rPr>
              <a:t>Virgenes</a:t>
            </a:r>
            <a:r>
              <a:rPr lang="en-US" b="1" dirty="0">
                <a:latin typeface="Arial" charset="0"/>
                <a:ea typeface="Arial" charset="0"/>
                <a:cs typeface="Arial" charset="0"/>
              </a:rPr>
              <a:t> Municipal Water District </a:t>
            </a:r>
          </a:p>
        </p:txBody>
      </p:sp>
      <p:sp>
        <p:nvSpPr>
          <p:cNvPr id="4" name="Slide Number Placeholder 3"/>
          <p:cNvSpPr>
            <a:spLocks noGrp="1"/>
          </p:cNvSpPr>
          <p:nvPr>
            <p:ph type="sldNum" sz="quarter" idx="12"/>
          </p:nvPr>
        </p:nvSpPr>
        <p:spPr/>
        <p:txBody>
          <a:bodyPr/>
          <a:lstStyle/>
          <a:p>
            <a:pPr>
              <a:defRPr/>
            </a:pPr>
            <a:fld id="{12071842-62D8-0F43-AD83-35AC11A4FED5}" type="slidenum">
              <a:rPr lang="en-US" altLang="en-US" smtClean="0">
                <a:solidFill>
                  <a:prstClr val="black">
                    <a:tint val="75000"/>
                  </a:prstClr>
                </a:solidFill>
              </a:rPr>
              <a:pPr>
                <a:defRPr/>
              </a:pPr>
              <a:t>12</a:t>
            </a:fld>
            <a:endParaRPr lang="en-US" altLang="en-US">
              <a:solidFill>
                <a:prstClr val="black">
                  <a:tint val="75000"/>
                </a:prstClr>
              </a:solidFill>
            </a:endParaRPr>
          </a:p>
        </p:txBody>
      </p:sp>
      <p:pic>
        <p:nvPicPr>
          <p:cNvPr id="4098" name="Picture 2" descr="mage result for tapia reclamation plan by the las virgenes municipal w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074" y="2419364"/>
            <a:ext cx="6045729" cy="25282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ge result for tapia reclamation plan by the las virgenes municipal w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830" y="2250831"/>
            <a:ext cx="4818999" cy="269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7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09" name="Group 7"/>
          <p:cNvGrpSpPr>
            <a:grpSpLocks/>
          </p:cNvGrpSpPr>
          <p:nvPr/>
        </p:nvGrpSpPr>
        <p:grpSpPr bwMode="auto">
          <a:xfrm>
            <a:off x="1676401" y="377826"/>
            <a:ext cx="8361363" cy="6480175"/>
            <a:chOff x="515" y="196"/>
            <a:chExt cx="5267" cy="4082"/>
          </a:xfrm>
        </p:grpSpPr>
        <p:sp>
          <p:nvSpPr>
            <p:cNvPr id="2056" name="Rectangle 8"/>
            <p:cNvSpPr>
              <a:spLocks noChangeArrowheads="1"/>
            </p:cNvSpPr>
            <p:nvPr/>
          </p:nvSpPr>
          <p:spPr bwMode="auto">
            <a:xfrm>
              <a:off x="2699" y="196"/>
              <a:ext cx="2587" cy="606"/>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lgn="ctr">
                <a:lnSpc>
                  <a:spcPct val="80000"/>
                </a:lnSpc>
                <a:defRPr/>
              </a:pPr>
              <a:r>
                <a:rPr lang="en-US" sz="3500" dirty="0">
                  <a:solidFill>
                    <a:prstClr val="black"/>
                  </a:solidFill>
                </a:rPr>
                <a:t>Climate Change</a:t>
              </a:r>
            </a:p>
            <a:p>
              <a:pPr algn="ctr">
                <a:lnSpc>
                  <a:spcPct val="80000"/>
                </a:lnSpc>
                <a:defRPr/>
              </a:pPr>
              <a:r>
                <a:rPr lang="en-US" sz="3500" dirty="0">
                  <a:solidFill>
                    <a:prstClr val="black"/>
                  </a:solidFill>
                </a:rPr>
                <a:t>Impacts on California</a:t>
              </a:r>
            </a:p>
          </p:txBody>
        </p:sp>
        <p:sp>
          <p:nvSpPr>
            <p:cNvPr id="2057" name="Rectangle 9"/>
            <p:cNvSpPr>
              <a:spLocks noChangeArrowheads="1"/>
            </p:cNvSpPr>
            <p:nvPr/>
          </p:nvSpPr>
          <p:spPr bwMode="auto">
            <a:xfrm>
              <a:off x="2050" y="3660"/>
              <a:ext cx="1518" cy="240"/>
            </a:xfrm>
            <a:prstGeom prst="rect">
              <a:avLst/>
            </a:prstGeom>
            <a:noFill/>
            <a:ln>
              <a:noFill/>
            </a:ln>
            <a:effectLst/>
            <a:extLst>
              <a:ext uri="{909E8E84-426E-40dd-AFC4-6F175D3DCCD1}"/>
              <a:ext uri="{91240B29-F687-4f45-9708-019B960494DF}"/>
              <a:ext uri="{AF507438-7753-43e0-B8FC-AC1667EBCBE1}"/>
            </a:extLst>
          </p:spPr>
          <p:txBody>
            <a:bodyPr wrap="none" anchor="ctr"/>
            <a:lstStyle/>
            <a:p>
              <a:pPr>
                <a:defRPr/>
              </a:pPr>
              <a:endParaRPr lang="en-US">
                <a:solidFill>
                  <a:prstClr val="black"/>
                </a:solidFill>
              </a:endParaRPr>
            </a:p>
          </p:txBody>
        </p:sp>
        <p:grpSp>
          <p:nvGrpSpPr>
            <p:cNvPr id="94213" name="Group 10"/>
            <p:cNvGrpSpPr>
              <a:grpSpLocks/>
            </p:cNvGrpSpPr>
            <p:nvPr/>
          </p:nvGrpSpPr>
          <p:grpSpPr bwMode="auto">
            <a:xfrm>
              <a:off x="2517" y="1392"/>
              <a:ext cx="2341" cy="485"/>
              <a:chOff x="2517" y="1392"/>
              <a:chExt cx="2341" cy="485"/>
            </a:xfrm>
          </p:grpSpPr>
          <p:sp>
            <p:nvSpPr>
              <p:cNvPr id="2059" name="Line 11"/>
              <p:cNvSpPr>
                <a:spLocks noChangeShapeType="1"/>
              </p:cNvSpPr>
              <p:nvPr/>
            </p:nvSpPr>
            <p:spPr bwMode="auto">
              <a:xfrm flipV="1">
                <a:off x="2517" y="1632"/>
                <a:ext cx="768" cy="245"/>
              </a:xfrm>
              <a:prstGeom prst="line">
                <a:avLst/>
              </a:prstGeom>
              <a:noFill/>
              <a:ln w="50800">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solidFill>
                    <a:prstClr val="black"/>
                  </a:solidFill>
                </a:endParaRPr>
              </a:p>
            </p:txBody>
          </p:sp>
          <p:sp>
            <p:nvSpPr>
              <p:cNvPr id="2060" name="Rectangle 12"/>
              <p:cNvSpPr>
                <a:spLocks noChangeArrowheads="1"/>
              </p:cNvSpPr>
              <p:nvPr/>
            </p:nvSpPr>
            <p:spPr bwMode="auto">
              <a:xfrm>
                <a:off x="4053" y="1392"/>
                <a:ext cx="805" cy="406"/>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p>
                <a:pPr>
                  <a:defRPr/>
                </a:pPr>
                <a:r>
                  <a:rPr lang="en-US" sz="1600" b="1" dirty="0">
                    <a:solidFill>
                      <a:prstClr val="black"/>
                    </a:solidFill>
                    <a:latin typeface="Arial" charset="0"/>
                  </a:rPr>
                  <a:t>Agriculture</a:t>
                </a:r>
                <a:endParaRPr lang="en-US" sz="1600" dirty="0">
                  <a:solidFill>
                    <a:prstClr val="black"/>
                  </a:solidFill>
                  <a:latin typeface="Arial" charset="0"/>
                </a:endParaRPr>
              </a:p>
              <a:p>
                <a:pPr>
                  <a:defRPr/>
                </a:pPr>
                <a:r>
                  <a:rPr lang="en-US" sz="1000" dirty="0">
                    <a:solidFill>
                      <a:prstClr val="black"/>
                    </a:solidFill>
                    <a:latin typeface="Arial" charset="0"/>
                  </a:rPr>
                  <a:t>Crop Yields</a:t>
                </a:r>
              </a:p>
              <a:p>
                <a:pPr>
                  <a:defRPr/>
                </a:pPr>
                <a:r>
                  <a:rPr lang="en-US" sz="1000" dirty="0">
                    <a:solidFill>
                      <a:prstClr val="black"/>
                    </a:solidFill>
                    <a:latin typeface="Arial" charset="0"/>
                  </a:rPr>
                  <a:t>Irrigation Demands</a:t>
                </a:r>
                <a:endParaRPr lang="en-US" sz="1200" dirty="0">
                  <a:solidFill>
                    <a:prstClr val="black"/>
                  </a:solidFill>
                  <a:effectLst>
                    <a:outerShdw blurRad="38100" dist="38100" dir="2700000" algn="tl">
                      <a:srgbClr val="000000"/>
                    </a:outerShdw>
                  </a:effectLst>
                  <a:latin typeface="Arial" charset="0"/>
                </a:endParaRPr>
              </a:p>
            </p:txBody>
          </p:sp>
          <p:grpSp>
            <p:nvGrpSpPr>
              <p:cNvPr id="94412" name="Group 13"/>
              <p:cNvGrpSpPr>
                <a:grpSpLocks/>
              </p:cNvGrpSpPr>
              <p:nvPr/>
            </p:nvGrpSpPr>
            <p:grpSpPr bwMode="auto">
              <a:xfrm>
                <a:off x="3371" y="1395"/>
                <a:ext cx="599" cy="449"/>
                <a:chOff x="2976" y="1296"/>
                <a:chExt cx="768" cy="576"/>
              </a:xfrm>
            </p:grpSpPr>
            <p:sp>
              <p:nvSpPr>
                <p:cNvPr id="2062" name="Rectangle 14"/>
                <p:cNvSpPr>
                  <a:spLocks noChangeArrowheads="1"/>
                </p:cNvSpPr>
                <p:nvPr/>
              </p:nvSpPr>
              <p:spPr bwMode="auto">
                <a:xfrm>
                  <a:off x="2976" y="1296"/>
                  <a:ext cx="768" cy="576"/>
                </a:xfrm>
                <a:prstGeom prst="rect">
                  <a:avLst/>
                </a:prstGeom>
                <a:solidFill>
                  <a:srgbClr val="FFFFFF"/>
                </a:solidFill>
                <a:ln w="12700">
                  <a:solidFill>
                    <a:schemeClr val="tx1"/>
                  </a:solidFill>
                  <a:miter lim="800000"/>
                  <a:headEnd/>
                  <a:tailEnd/>
                </a:ln>
                <a:effectLst/>
                <a:extLst>
                  <a:ext uri="{AF507438-7753-43e0-B8FC-AC1667EBCBE1}"/>
                </a:extLst>
              </p:spPr>
              <p:txBody>
                <a:bodyPr wrap="none" anchor="ctr"/>
                <a:lstStyle/>
                <a:p>
                  <a:pPr>
                    <a:defRPr/>
                  </a:pPr>
                  <a:endParaRPr lang="en-US">
                    <a:solidFill>
                      <a:prstClr val="black"/>
                    </a:solidFill>
                  </a:endParaRPr>
                </a:p>
              </p:txBody>
            </p:sp>
            <p:pic>
              <p:nvPicPr>
                <p:cNvPr id="94414" name="Picture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1350"/>
                  <a:ext cx="63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94214" name="Group 16"/>
            <p:cNvGrpSpPr>
              <a:grpSpLocks/>
            </p:cNvGrpSpPr>
            <p:nvPr/>
          </p:nvGrpSpPr>
          <p:grpSpPr bwMode="auto">
            <a:xfrm>
              <a:off x="2544" y="2832"/>
              <a:ext cx="2742" cy="754"/>
              <a:chOff x="2544" y="2832"/>
              <a:chExt cx="2742" cy="754"/>
            </a:xfrm>
          </p:grpSpPr>
          <p:sp>
            <p:nvSpPr>
              <p:cNvPr id="2065" name="Rectangle 17"/>
              <p:cNvSpPr>
                <a:spLocks noChangeArrowheads="1"/>
              </p:cNvSpPr>
              <p:nvPr/>
            </p:nvSpPr>
            <p:spPr bwMode="auto">
              <a:xfrm>
                <a:off x="3375" y="3008"/>
                <a:ext cx="607" cy="539"/>
              </a:xfrm>
              <a:prstGeom prst="rect">
                <a:avLst/>
              </a:prstGeom>
              <a:solidFill>
                <a:srgbClr val="FFFFFF"/>
              </a:solidFill>
              <a:ln w="12700">
                <a:solidFill>
                  <a:schemeClr val="tx1"/>
                </a:solidFill>
                <a:miter lim="800000"/>
                <a:headEnd/>
                <a:tailEnd/>
              </a:ln>
              <a:effectLst/>
              <a:extLst>
                <a:ext uri="{AF507438-7753-43e0-B8FC-AC1667EBCBE1}"/>
              </a:extLst>
            </p:spPr>
            <p:txBody>
              <a:bodyPr wrap="none" anchor="ctr"/>
              <a:lstStyle/>
              <a:p>
                <a:pPr>
                  <a:defRPr/>
                </a:pPr>
                <a:endParaRPr lang="en-US">
                  <a:solidFill>
                    <a:prstClr val="black"/>
                  </a:solidFill>
                </a:endParaRPr>
              </a:p>
            </p:txBody>
          </p:sp>
          <p:grpSp>
            <p:nvGrpSpPr>
              <p:cNvPr id="94406" name="Group 18"/>
              <p:cNvGrpSpPr>
                <a:grpSpLocks/>
              </p:cNvGrpSpPr>
              <p:nvPr/>
            </p:nvGrpSpPr>
            <p:grpSpPr bwMode="auto">
              <a:xfrm>
                <a:off x="2544" y="2832"/>
                <a:ext cx="2742" cy="754"/>
                <a:chOff x="2537" y="2816"/>
                <a:chExt cx="2742" cy="754"/>
              </a:xfrm>
            </p:grpSpPr>
            <p:sp>
              <p:nvSpPr>
                <p:cNvPr id="2067" name="Line 19"/>
                <p:cNvSpPr>
                  <a:spLocks noChangeShapeType="1"/>
                </p:cNvSpPr>
                <p:nvPr/>
              </p:nvSpPr>
              <p:spPr bwMode="auto">
                <a:xfrm>
                  <a:off x="2537" y="2816"/>
                  <a:ext cx="701" cy="452"/>
                </a:xfrm>
                <a:prstGeom prst="line">
                  <a:avLst/>
                </a:prstGeom>
                <a:noFill/>
                <a:ln w="50800">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solidFill>
                      <a:prstClr val="black"/>
                    </a:solidFill>
                  </a:endParaRPr>
                </a:p>
              </p:txBody>
            </p:sp>
            <p:graphicFrame>
              <p:nvGraphicFramePr>
                <p:cNvPr id="94408" name="Object 20">
                  <a:hlinkClick r:id="" action="ppaction://ole?verb=0"/>
                </p:cNvPr>
                <p:cNvGraphicFramePr>
                  <a:graphicFrameLocks/>
                </p:cNvGraphicFramePr>
                <p:nvPr/>
              </p:nvGraphicFramePr>
              <p:xfrm>
                <a:off x="3456" y="3040"/>
                <a:ext cx="442" cy="465"/>
              </p:xfrm>
              <a:graphic>
                <a:graphicData uri="http://schemas.openxmlformats.org/presentationml/2006/ole">
                  <mc:AlternateContent xmlns:mc="http://schemas.openxmlformats.org/markup-compatibility/2006">
                    <mc:Choice xmlns:v="urn:schemas-microsoft-com:vml" Requires="v">
                      <p:oleObj spid="_x0000_s1101" name="Clip" r:id="rId5" imgW="844671" imgH="887459" progId="MS_ClipArt_Gallery.2">
                        <p:embed/>
                      </p:oleObj>
                    </mc:Choice>
                    <mc:Fallback>
                      <p:oleObj name="Clip" r:id="rId5" imgW="844671" imgH="887459"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6" y="3040"/>
                              <a:ext cx="44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69" name="Rectangle 21"/>
                <p:cNvSpPr>
                  <a:spLocks noChangeArrowheads="1"/>
                </p:cNvSpPr>
                <p:nvPr/>
              </p:nvSpPr>
              <p:spPr bwMode="auto">
                <a:xfrm>
                  <a:off x="4053" y="2976"/>
                  <a:ext cx="1226" cy="594"/>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p>
                  <a:pPr>
                    <a:defRPr/>
                  </a:pPr>
                  <a:r>
                    <a:rPr lang="en-US" sz="1600" b="1" dirty="0">
                      <a:solidFill>
                        <a:prstClr val="black"/>
                      </a:solidFill>
                      <a:latin typeface="Arial" charset="0"/>
                    </a:rPr>
                    <a:t>Coastal Areas</a:t>
                  </a:r>
                </a:p>
                <a:p>
                  <a:pPr>
                    <a:defRPr/>
                  </a:pPr>
                  <a:r>
                    <a:rPr lang="en-US" sz="1000" dirty="0">
                      <a:solidFill>
                        <a:prstClr val="black"/>
                      </a:solidFill>
                      <a:latin typeface="Arial" charset="0"/>
                    </a:rPr>
                    <a:t>Erosion of Beaches</a:t>
                  </a:r>
                </a:p>
                <a:p>
                  <a:pPr>
                    <a:defRPr/>
                  </a:pPr>
                  <a:r>
                    <a:rPr lang="en-US" sz="1000" dirty="0">
                      <a:solidFill>
                        <a:prstClr val="black"/>
                      </a:solidFill>
                      <a:latin typeface="Arial" charset="0"/>
                    </a:rPr>
                    <a:t>Inundation of Coastal Wetlands</a:t>
                  </a:r>
                </a:p>
                <a:p>
                  <a:pPr>
                    <a:defRPr/>
                  </a:pPr>
                  <a:r>
                    <a:rPr lang="en-US" sz="1000" dirty="0">
                      <a:solidFill>
                        <a:prstClr val="black"/>
                      </a:solidFill>
                      <a:latin typeface="Arial" charset="0"/>
                    </a:rPr>
                    <a:t>Additional Costs to Protect</a:t>
                  </a:r>
                </a:p>
                <a:p>
                  <a:pPr>
                    <a:defRPr/>
                  </a:pPr>
                  <a:r>
                    <a:rPr lang="en-US" sz="1000" dirty="0">
                      <a:solidFill>
                        <a:prstClr val="black"/>
                      </a:solidFill>
                      <a:latin typeface="Arial" charset="0"/>
                    </a:rPr>
                    <a:t>Coastal Communities</a:t>
                  </a:r>
                  <a:endParaRPr lang="en-US" sz="1200" dirty="0">
                    <a:solidFill>
                      <a:prstClr val="black"/>
                    </a:solidFill>
                    <a:latin typeface="Arial" charset="0"/>
                  </a:endParaRPr>
                </a:p>
              </p:txBody>
            </p:sp>
          </p:grpSp>
        </p:grpSp>
        <p:grpSp>
          <p:nvGrpSpPr>
            <p:cNvPr id="94215" name="Group 22"/>
            <p:cNvGrpSpPr>
              <a:grpSpLocks/>
            </p:cNvGrpSpPr>
            <p:nvPr/>
          </p:nvGrpSpPr>
          <p:grpSpPr bwMode="auto">
            <a:xfrm>
              <a:off x="2537" y="3016"/>
              <a:ext cx="3245" cy="953"/>
              <a:chOff x="2537" y="3016"/>
              <a:chExt cx="3245" cy="953"/>
            </a:xfrm>
          </p:grpSpPr>
          <p:sp>
            <p:nvSpPr>
              <p:cNvPr id="2071" name="Line 23"/>
              <p:cNvSpPr>
                <a:spLocks noChangeShapeType="1"/>
              </p:cNvSpPr>
              <p:nvPr/>
            </p:nvSpPr>
            <p:spPr bwMode="auto">
              <a:xfrm>
                <a:off x="2537" y="3016"/>
                <a:ext cx="701" cy="735"/>
              </a:xfrm>
              <a:prstGeom prst="line">
                <a:avLst/>
              </a:prstGeom>
              <a:noFill/>
              <a:ln w="50800">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solidFill>
                    <a:prstClr val="black"/>
                  </a:solidFill>
                </a:endParaRPr>
              </a:p>
            </p:txBody>
          </p:sp>
          <p:sp>
            <p:nvSpPr>
              <p:cNvPr id="2072" name="Rectangle 24"/>
              <p:cNvSpPr>
                <a:spLocks noChangeArrowheads="1"/>
              </p:cNvSpPr>
              <p:nvPr/>
            </p:nvSpPr>
            <p:spPr bwMode="auto">
              <a:xfrm>
                <a:off x="4053" y="3600"/>
                <a:ext cx="1729" cy="306"/>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p>
                <a:pPr>
                  <a:defRPr/>
                </a:pPr>
                <a:r>
                  <a:rPr lang="en-US" sz="1600" b="1" dirty="0">
                    <a:solidFill>
                      <a:prstClr val="black"/>
                    </a:solidFill>
                    <a:latin typeface="Arial" charset="0"/>
                  </a:rPr>
                  <a:t>Species and Natural Areas</a:t>
                </a:r>
                <a:endParaRPr lang="en-US" sz="1600" dirty="0">
                  <a:solidFill>
                    <a:prstClr val="black"/>
                  </a:solidFill>
                  <a:latin typeface="Arial" charset="0"/>
                </a:endParaRPr>
              </a:p>
              <a:p>
                <a:pPr>
                  <a:defRPr/>
                </a:pPr>
                <a:r>
                  <a:rPr lang="en-US" sz="1000" dirty="0">
                    <a:solidFill>
                      <a:prstClr val="black"/>
                    </a:solidFill>
                    <a:latin typeface="Arial" charset="0"/>
                  </a:rPr>
                  <a:t>Loss of Habitat and Species</a:t>
                </a:r>
                <a:endParaRPr lang="en-US" sz="1200" dirty="0">
                  <a:solidFill>
                    <a:prstClr val="black"/>
                  </a:solidFill>
                  <a:latin typeface="Arial" charset="0"/>
                </a:endParaRPr>
              </a:p>
            </p:txBody>
          </p:sp>
          <p:grpSp>
            <p:nvGrpSpPr>
              <p:cNvPr id="94338" name="Group 25"/>
              <p:cNvGrpSpPr>
                <a:grpSpLocks/>
              </p:cNvGrpSpPr>
              <p:nvPr/>
            </p:nvGrpSpPr>
            <p:grpSpPr bwMode="auto">
              <a:xfrm>
                <a:off x="3369" y="3610"/>
                <a:ext cx="641" cy="359"/>
                <a:chOff x="2928" y="3792"/>
                <a:chExt cx="864" cy="432"/>
              </a:xfrm>
            </p:grpSpPr>
            <p:sp>
              <p:nvSpPr>
                <p:cNvPr id="2074" name="Rectangle 26"/>
                <p:cNvSpPr>
                  <a:spLocks noChangeArrowheads="1"/>
                </p:cNvSpPr>
                <p:nvPr/>
              </p:nvSpPr>
              <p:spPr bwMode="auto">
                <a:xfrm>
                  <a:off x="2928" y="3792"/>
                  <a:ext cx="864" cy="432"/>
                </a:xfrm>
                <a:prstGeom prst="rect">
                  <a:avLst/>
                </a:prstGeom>
                <a:solidFill>
                  <a:srgbClr val="FFFFFF"/>
                </a:solidFill>
                <a:ln w="12700">
                  <a:solidFill>
                    <a:schemeClr val="tx1"/>
                  </a:solidFill>
                  <a:miter lim="800000"/>
                  <a:headEnd/>
                  <a:tailEnd/>
                </a:ln>
                <a:effectLst/>
                <a:extLst>
                  <a:ext uri="{AF507438-7753-43e0-B8FC-AC1667EBCBE1}"/>
                </a:extLst>
              </p:spPr>
              <p:txBody>
                <a:bodyPr wrap="none" anchor="ctr"/>
                <a:lstStyle/>
                <a:p>
                  <a:pPr>
                    <a:defRPr/>
                  </a:pPr>
                  <a:endParaRPr lang="en-US">
                    <a:solidFill>
                      <a:prstClr val="black"/>
                    </a:solidFill>
                  </a:endParaRPr>
                </a:p>
              </p:txBody>
            </p:sp>
            <p:grpSp>
              <p:nvGrpSpPr>
                <p:cNvPr id="94340" name="Group 27"/>
                <p:cNvGrpSpPr>
                  <a:grpSpLocks/>
                </p:cNvGrpSpPr>
                <p:nvPr/>
              </p:nvGrpSpPr>
              <p:grpSpPr bwMode="auto">
                <a:xfrm>
                  <a:off x="2962" y="3828"/>
                  <a:ext cx="796" cy="360"/>
                  <a:chOff x="2708" y="3780"/>
                  <a:chExt cx="1045" cy="472"/>
                </a:xfrm>
              </p:grpSpPr>
              <p:sp>
                <p:nvSpPr>
                  <p:cNvPr id="2076" name="Freeform 28"/>
                  <p:cNvSpPr>
                    <a:spLocks/>
                  </p:cNvSpPr>
                  <p:nvPr/>
                </p:nvSpPr>
                <p:spPr bwMode="auto">
                  <a:xfrm>
                    <a:off x="3258" y="3837"/>
                    <a:ext cx="211" cy="290"/>
                  </a:xfrm>
                  <a:custGeom>
                    <a:avLst/>
                    <a:gdLst>
                      <a:gd name="T0" fmla="*/ 147 w 210"/>
                      <a:gd name="T1" fmla="*/ 211 h 290"/>
                      <a:gd name="T2" fmla="*/ 149 w 210"/>
                      <a:gd name="T3" fmla="*/ 223 h 290"/>
                      <a:gd name="T4" fmla="*/ 149 w 210"/>
                      <a:gd name="T5" fmla="*/ 246 h 290"/>
                      <a:gd name="T6" fmla="*/ 146 w 210"/>
                      <a:gd name="T7" fmla="*/ 289 h 290"/>
                      <a:gd name="T8" fmla="*/ 143 w 210"/>
                      <a:gd name="T9" fmla="*/ 226 h 290"/>
                      <a:gd name="T10" fmla="*/ 139 w 210"/>
                      <a:gd name="T11" fmla="*/ 204 h 290"/>
                      <a:gd name="T12" fmla="*/ 132 w 210"/>
                      <a:gd name="T13" fmla="*/ 183 h 290"/>
                      <a:gd name="T14" fmla="*/ 132 w 210"/>
                      <a:gd name="T15" fmla="*/ 196 h 290"/>
                      <a:gd name="T16" fmla="*/ 135 w 210"/>
                      <a:gd name="T17" fmla="*/ 210 h 290"/>
                      <a:gd name="T18" fmla="*/ 135 w 210"/>
                      <a:gd name="T19" fmla="*/ 237 h 290"/>
                      <a:gd name="T20" fmla="*/ 133 w 210"/>
                      <a:gd name="T21" fmla="*/ 259 h 290"/>
                      <a:gd name="T22" fmla="*/ 129 w 210"/>
                      <a:gd name="T23" fmla="*/ 213 h 290"/>
                      <a:gd name="T24" fmla="*/ 121 w 210"/>
                      <a:gd name="T25" fmla="*/ 189 h 290"/>
                      <a:gd name="T26" fmla="*/ 86 w 210"/>
                      <a:gd name="T27" fmla="*/ 161 h 290"/>
                      <a:gd name="T28" fmla="*/ 50 w 210"/>
                      <a:gd name="T29" fmla="*/ 114 h 290"/>
                      <a:gd name="T30" fmla="*/ 37 w 210"/>
                      <a:gd name="T31" fmla="*/ 55 h 290"/>
                      <a:gd name="T32" fmla="*/ 47 w 210"/>
                      <a:gd name="T33" fmla="*/ 41 h 290"/>
                      <a:gd name="T34" fmla="*/ 64 w 210"/>
                      <a:gd name="T35" fmla="*/ 29 h 290"/>
                      <a:gd name="T36" fmla="*/ 28 w 210"/>
                      <a:gd name="T37" fmla="*/ 29 h 290"/>
                      <a:gd name="T38" fmla="*/ 9 w 210"/>
                      <a:gd name="T39" fmla="*/ 29 h 290"/>
                      <a:gd name="T40" fmla="*/ 0 w 210"/>
                      <a:gd name="T41" fmla="*/ 29 h 290"/>
                      <a:gd name="T42" fmla="*/ 25 w 210"/>
                      <a:gd name="T43" fmla="*/ 19 h 290"/>
                      <a:gd name="T44" fmla="*/ 40 w 210"/>
                      <a:gd name="T45" fmla="*/ 8 h 290"/>
                      <a:gd name="T46" fmla="*/ 47 w 210"/>
                      <a:gd name="T47" fmla="*/ 3 h 290"/>
                      <a:gd name="T48" fmla="*/ 68 w 210"/>
                      <a:gd name="T49" fmla="*/ 0 h 290"/>
                      <a:gd name="T50" fmla="*/ 79 w 210"/>
                      <a:gd name="T51" fmla="*/ 8 h 290"/>
                      <a:gd name="T52" fmla="*/ 90 w 210"/>
                      <a:gd name="T53" fmla="*/ 32 h 290"/>
                      <a:gd name="T54" fmla="*/ 81 w 210"/>
                      <a:gd name="T55" fmla="*/ 47 h 290"/>
                      <a:gd name="T56" fmla="*/ 73 w 210"/>
                      <a:gd name="T57" fmla="*/ 55 h 290"/>
                      <a:gd name="T58" fmla="*/ 68 w 210"/>
                      <a:gd name="T59" fmla="*/ 68 h 290"/>
                      <a:gd name="T60" fmla="*/ 78 w 210"/>
                      <a:gd name="T61" fmla="*/ 70 h 290"/>
                      <a:gd name="T62" fmla="*/ 88 w 210"/>
                      <a:gd name="T63" fmla="*/ 46 h 290"/>
                      <a:gd name="T64" fmla="*/ 102 w 210"/>
                      <a:gd name="T65" fmla="*/ 38 h 290"/>
                      <a:gd name="T66" fmla="*/ 124 w 210"/>
                      <a:gd name="T67" fmla="*/ 40 h 290"/>
                      <a:gd name="T68" fmla="*/ 144 w 210"/>
                      <a:gd name="T69" fmla="*/ 59 h 290"/>
                      <a:gd name="T70" fmla="*/ 184 w 210"/>
                      <a:gd name="T71" fmla="*/ 119 h 290"/>
                      <a:gd name="T72" fmla="*/ 194 w 210"/>
                      <a:gd name="T73" fmla="*/ 143 h 290"/>
                      <a:gd name="T74" fmla="*/ 197 w 210"/>
                      <a:gd name="T75" fmla="*/ 158 h 290"/>
                      <a:gd name="T76" fmla="*/ 197 w 210"/>
                      <a:gd name="T77" fmla="*/ 167 h 290"/>
                      <a:gd name="T78" fmla="*/ 204 w 210"/>
                      <a:gd name="T79" fmla="*/ 193 h 290"/>
                      <a:gd name="T80" fmla="*/ 209 w 210"/>
                      <a:gd name="T81" fmla="*/ 216 h 290"/>
                      <a:gd name="T82" fmla="*/ 209 w 210"/>
                      <a:gd name="T83" fmla="*/ 228 h 290"/>
                      <a:gd name="T84" fmla="*/ 180 w 210"/>
                      <a:gd name="T85" fmla="*/ 202 h 290"/>
                      <a:gd name="T86" fmla="*/ 155 w 210"/>
                      <a:gd name="T87" fmla="*/ 18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290">
                        <a:moveTo>
                          <a:pt x="146" y="187"/>
                        </a:moveTo>
                        <a:lnTo>
                          <a:pt x="146" y="205"/>
                        </a:lnTo>
                        <a:lnTo>
                          <a:pt x="147" y="211"/>
                        </a:lnTo>
                        <a:lnTo>
                          <a:pt x="148" y="214"/>
                        </a:lnTo>
                        <a:lnTo>
                          <a:pt x="149" y="220"/>
                        </a:lnTo>
                        <a:lnTo>
                          <a:pt x="149" y="223"/>
                        </a:lnTo>
                        <a:lnTo>
                          <a:pt x="150" y="226"/>
                        </a:lnTo>
                        <a:lnTo>
                          <a:pt x="149" y="229"/>
                        </a:lnTo>
                        <a:lnTo>
                          <a:pt x="149" y="246"/>
                        </a:lnTo>
                        <a:lnTo>
                          <a:pt x="148" y="253"/>
                        </a:lnTo>
                        <a:lnTo>
                          <a:pt x="148" y="289"/>
                        </a:lnTo>
                        <a:lnTo>
                          <a:pt x="146" y="289"/>
                        </a:lnTo>
                        <a:lnTo>
                          <a:pt x="146" y="240"/>
                        </a:lnTo>
                        <a:lnTo>
                          <a:pt x="143" y="232"/>
                        </a:lnTo>
                        <a:lnTo>
                          <a:pt x="143" y="226"/>
                        </a:lnTo>
                        <a:lnTo>
                          <a:pt x="142" y="216"/>
                        </a:lnTo>
                        <a:lnTo>
                          <a:pt x="141" y="210"/>
                        </a:lnTo>
                        <a:lnTo>
                          <a:pt x="139" y="204"/>
                        </a:lnTo>
                        <a:lnTo>
                          <a:pt x="136" y="196"/>
                        </a:lnTo>
                        <a:lnTo>
                          <a:pt x="134" y="186"/>
                        </a:lnTo>
                        <a:lnTo>
                          <a:pt x="132" y="183"/>
                        </a:lnTo>
                        <a:lnTo>
                          <a:pt x="131" y="183"/>
                        </a:lnTo>
                        <a:lnTo>
                          <a:pt x="131" y="184"/>
                        </a:lnTo>
                        <a:lnTo>
                          <a:pt x="132" y="196"/>
                        </a:lnTo>
                        <a:lnTo>
                          <a:pt x="132" y="199"/>
                        </a:lnTo>
                        <a:lnTo>
                          <a:pt x="133" y="204"/>
                        </a:lnTo>
                        <a:lnTo>
                          <a:pt x="135" y="210"/>
                        </a:lnTo>
                        <a:lnTo>
                          <a:pt x="139" y="216"/>
                        </a:lnTo>
                        <a:lnTo>
                          <a:pt x="138" y="226"/>
                        </a:lnTo>
                        <a:lnTo>
                          <a:pt x="135" y="237"/>
                        </a:lnTo>
                        <a:lnTo>
                          <a:pt x="135" y="289"/>
                        </a:lnTo>
                        <a:lnTo>
                          <a:pt x="133" y="289"/>
                        </a:lnTo>
                        <a:lnTo>
                          <a:pt x="133" y="259"/>
                        </a:lnTo>
                        <a:lnTo>
                          <a:pt x="132" y="244"/>
                        </a:lnTo>
                        <a:lnTo>
                          <a:pt x="132" y="232"/>
                        </a:lnTo>
                        <a:lnTo>
                          <a:pt x="129" y="213"/>
                        </a:lnTo>
                        <a:lnTo>
                          <a:pt x="128" y="205"/>
                        </a:lnTo>
                        <a:lnTo>
                          <a:pt x="126" y="198"/>
                        </a:lnTo>
                        <a:lnTo>
                          <a:pt x="121" y="189"/>
                        </a:lnTo>
                        <a:lnTo>
                          <a:pt x="117" y="178"/>
                        </a:lnTo>
                        <a:lnTo>
                          <a:pt x="101" y="171"/>
                        </a:lnTo>
                        <a:lnTo>
                          <a:pt x="86" y="161"/>
                        </a:lnTo>
                        <a:lnTo>
                          <a:pt x="72" y="147"/>
                        </a:lnTo>
                        <a:lnTo>
                          <a:pt x="60" y="131"/>
                        </a:lnTo>
                        <a:lnTo>
                          <a:pt x="50" y="114"/>
                        </a:lnTo>
                        <a:lnTo>
                          <a:pt x="43" y="95"/>
                        </a:lnTo>
                        <a:lnTo>
                          <a:pt x="38" y="76"/>
                        </a:lnTo>
                        <a:lnTo>
                          <a:pt x="37" y="55"/>
                        </a:lnTo>
                        <a:lnTo>
                          <a:pt x="38" y="49"/>
                        </a:lnTo>
                        <a:lnTo>
                          <a:pt x="42" y="44"/>
                        </a:lnTo>
                        <a:lnTo>
                          <a:pt x="47" y="41"/>
                        </a:lnTo>
                        <a:lnTo>
                          <a:pt x="60" y="37"/>
                        </a:lnTo>
                        <a:lnTo>
                          <a:pt x="63" y="34"/>
                        </a:lnTo>
                        <a:lnTo>
                          <a:pt x="64" y="29"/>
                        </a:lnTo>
                        <a:lnTo>
                          <a:pt x="43" y="29"/>
                        </a:lnTo>
                        <a:lnTo>
                          <a:pt x="40" y="28"/>
                        </a:lnTo>
                        <a:lnTo>
                          <a:pt x="28" y="29"/>
                        </a:lnTo>
                        <a:lnTo>
                          <a:pt x="18" y="31"/>
                        </a:lnTo>
                        <a:lnTo>
                          <a:pt x="10" y="31"/>
                        </a:lnTo>
                        <a:lnTo>
                          <a:pt x="9" y="29"/>
                        </a:lnTo>
                        <a:lnTo>
                          <a:pt x="4" y="31"/>
                        </a:lnTo>
                        <a:lnTo>
                          <a:pt x="0" y="31"/>
                        </a:lnTo>
                        <a:lnTo>
                          <a:pt x="0" y="29"/>
                        </a:lnTo>
                        <a:lnTo>
                          <a:pt x="2" y="28"/>
                        </a:lnTo>
                        <a:lnTo>
                          <a:pt x="4" y="28"/>
                        </a:lnTo>
                        <a:lnTo>
                          <a:pt x="25" y="19"/>
                        </a:lnTo>
                        <a:lnTo>
                          <a:pt x="34" y="14"/>
                        </a:lnTo>
                        <a:lnTo>
                          <a:pt x="36" y="11"/>
                        </a:lnTo>
                        <a:lnTo>
                          <a:pt x="40" y="8"/>
                        </a:lnTo>
                        <a:lnTo>
                          <a:pt x="42" y="7"/>
                        </a:lnTo>
                        <a:lnTo>
                          <a:pt x="44" y="4"/>
                        </a:lnTo>
                        <a:lnTo>
                          <a:pt x="47" y="3"/>
                        </a:lnTo>
                        <a:lnTo>
                          <a:pt x="50" y="1"/>
                        </a:lnTo>
                        <a:lnTo>
                          <a:pt x="59" y="0"/>
                        </a:lnTo>
                        <a:lnTo>
                          <a:pt x="68" y="0"/>
                        </a:lnTo>
                        <a:lnTo>
                          <a:pt x="73" y="3"/>
                        </a:lnTo>
                        <a:lnTo>
                          <a:pt x="76" y="7"/>
                        </a:lnTo>
                        <a:lnTo>
                          <a:pt x="79" y="8"/>
                        </a:lnTo>
                        <a:lnTo>
                          <a:pt x="82" y="13"/>
                        </a:lnTo>
                        <a:lnTo>
                          <a:pt x="89" y="25"/>
                        </a:lnTo>
                        <a:lnTo>
                          <a:pt x="90" y="32"/>
                        </a:lnTo>
                        <a:lnTo>
                          <a:pt x="89" y="38"/>
                        </a:lnTo>
                        <a:lnTo>
                          <a:pt x="85" y="44"/>
                        </a:lnTo>
                        <a:lnTo>
                          <a:pt x="81" y="47"/>
                        </a:lnTo>
                        <a:lnTo>
                          <a:pt x="76" y="50"/>
                        </a:lnTo>
                        <a:lnTo>
                          <a:pt x="75" y="53"/>
                        </a:lnTo>
                        <a:lnTo>
                          <a:pt x="73" y="55"/>
                        </a:lnTo>
                        <a:lnTo>
                          <a:pt x="68" y="61"/>
                        </a:lnTo>
                        <a:lnTo>
                          <a:pt x="67" y="65"/>
                        </a:lnTo>
                        <a:lnTo>
                          <a:pt x="68" y="68"/>
                        </a:lnTo>
                        <a:lnTo>
                          <a:pt x="73" y="71"/>
                        </a:lnTo>
                        <a:lnTo>
                          <a:pt x="75" y="71"/>
                        </a:lnTo>
                        <a:lnTo>
                          <a:pt x="78" y="70"/>
                        </a:lnTo>
                        <a:lnTo>
                          <a:pt x="81" y="62"/>
                        </a:lnTo>
                        <a:lnTo>
                          <a:pt x="86" y="52"/>
                        </a:lnTo>
                        <a:lnTo>
                          <a:pt x="88" y="46"/>
                        </a:lnTo>
                        <a:lnTo>
                          <a:pt x="91" y="43"/>
                        </a:lnTo>
                        <a:lnTo>
                          <a:pt x="96" y="40"/>
                        </a:lnTo>
                        <a:lnTo>
                          <a:pt x="102" y="38"/>
                        </a:lnTo>
                        <a:lnTo>
                          <a:pt x="119" y="38"/>
                        </a:lnTo>
                        <a:lnTo>
                          <a:pt x="118" y="40"/>
                        </a:lnTo>
                        <a:lnTo>
                          <a:pt x="124" y="40"/>
                        </a:lnTo>
                        <a:lnTo>
                          <a:pt x="126" y="43"/>
                        </a:lnTo>
                        <a:lnTo>
                          <a:pt x="135" y="50"/>
                        </a:lnTo>
                        <a:lnTo>
                          <a:pt x="144" y="59"/>
                        </a:lnTo>
                        <a:lnTo>
                          <a:pt x="159" y="79"/>
                        </a:lnTo>
                        <a:lnTo>
                          <a:pt x="173" y="98"/>
                        </a:lnTo>
                        <a:lnTo>
                          <a:pt x="184" y="119"/>
                        </a:lnTo>
                        <a:lnTo>
                          <a:pt x="188" y="128"/>
                        </a:lnTo>
                        <a:lnTo>
                          <a:pt x="192" y="135"/>
                        </a:lnTo>
                        <a:lnTo>
                          <a:pt x="194" y="143"/>
                        </a:lnTo>
                        <a:lnTo>
                          <a:pt x="196" y="149"/>
                        </a:lnTo>
                        <a:lnTo>
                          <a:pt x="197" y="155"/>
                        </a:lnTo>
                        <a:lnTo>
                          <a:pt x="197" y="158"/>
                        </a:lnTo>
                        <a:lnTo>
                          <a:pt x="196" y="159"/>
                        </a:lnTo>
                        <a:lnTo>
                          <a:pt x="195" y="158"/>
                        </a:lnTo>
                        <a:lnTo>
                          <a:pt x="197" y="167"/>
                        </a:lnTo>
                        <a:lnTo>
                          <a:pt x="200" y="174"/>
                        </a:lnTo>
                        <a:lnTo>
                          <a:pt x="202" y="186"/>
                        </a:lnTo>
                        <a:lnTo>
                          <a:pt x="204" y="193"/>
                        </a:lnTo>
                        <a:lnTo>
                          <a:pt x="205" y="199"/>
                        </a:lnTo>
                        <a:lnTo>
                          <a:pt x="209" y="213"/>
                        </a:lnTo>
                        <a:lnTo>
                          <a:pt x="209" y="216"/>
                        </a:lnTo>
                        <a:lnTo>
                          <a:pt x="207" y="219"/>
                        </a:lnTo>
                        <a:lnTo>
                          <a:pt x="207" y="222"/>
                        </a:lnTo>
                        <a:lnTo>
                          <a:pt x="209" y="228"/>
                        </a:lnTo>
                        <a:lnTo>
                          <a:pt x="202" y="223"/>
                        </a:lnTo>
                        <a:lnTo>
                          <a:pt x="195" y="217"/>
                        </a:lnTo>
                        <a:lnTo>
                          <a:pt x="180" y="202"/>
                        </a:lnTo>
                        <a:lnTo>
                          <a:pt x="172" y="196"/>
                        </a:lnTo>
                        <a:lnTo>
                          <a:pt x="163" y="190"/>
                        </a:lnTo>
                        <a:lnTo>
                          <a:pt x="155" y="187"/>
                        </a:lnTo>
                        <a:lnTo>
                          <a:pt x="146" y="187"/>
                        </a:lnTo>
                      </a:path>
                    </a:pathLst>
                  </a:custGeom>
                  <a:solidFill>
                    <a:srgbClr val="A2A2A2"/>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077" name="Freeform 29"/>
                  <p:cNvSpPr>
                    <a:spLocks/>
                  </p:cNvSpPr>
                  <p:nvPr/>
                </p:nvSpPr>
                <p:spPr bwMode="auto">
                  <a:xfrm>
                    <a:off x="3258" y="3837"/>
                    <a:ext cx="211" cy="290"/>
                  </a:xfrm>
                  <a:custGeom>
                    <a:avLst/>
                    <a:gdLst>
                      <a:gd name="T0" fmla="*/ 147 w 210"/>
                      <a:gd name="T1" fmla="*/ 211 h 290"/>
                      <a:gd name="T2" fmla="*/ 149 w 210"/>
                      <a:gd name="T3" fmla="*/ 223 h 290"/>
                      <a:gd name="T4" fmla="*/ 149 w 210"/>
                      <a:gd name="T5" fmla="*/ 246 h 290"/>
                      <a:gd name="T6" fmla="*/ 146 w 210"/>
                      <a:gd name="T7" fmla="*/ 289 h 290"/>
                      <a:gd name="T8" fmla="*/ 143 w 210"/>
                      <a:gd name="T9" fmla="*/ 226 h 290"/>
                      <a:gd name="T10" fmla="*/ 139 w 210"/>
                      <a:gd name="T11" fmla="*/ 204 h 290"/>
                      <a:gd name="T12" fmla="*/ 132 w 210"/>
                      <a:gd name="T13" fmla="*/ 183 h 290"/>
                      <a:gd name="T14" fmla="*/ 132 w 210"/>
                      <a:gd name="T15" fmla="*/ 196 h 290"/>
                      <a:gd name="T16" fmla="*/ 135 w 210"/>
                      <a:gd name="T17" fmla="*/ 210 h 290"/>
                      <a:gd name="T18" fmla="*/ 135 w 210"/>
                      <a:gd name="T19" fmla="*/ 237 h 290"/>
                      <a:gd name="T20" fmla="*/ 133 w 210"/>
                      <a:gd name="T21" fmla="*/ 259 h 290"/>
                      <a:gd name="T22" fmla="*/ 129 w 210"/>
                      <a:gd name="T23" fmla="*/ 213 h 290"/>
                      <a:gd name="T24" fmla="*/ 121 w 210"/>
                      <a:gd name="T25" fmla="*/ 189 h 290"/>
                      <a:gd name="T26" fmla="*/ 86 w 210"/>
                      <a:gd name="T27" fmla="*/ 161 h 290"/>
                      <a:gd name="T28" fmla="*/ 50 w 210"/>
                      <a:gd name="T29" fmla="*/ 114 h 290"/>
                      <a:gd name="T30" fmla="*/ 37 w 210"/>
                      <a:gd name="T31" fmla="*/ 55 h 290"/>
                      <a:gd name="T32" fmla="*/ 47 w 210"/>
                      <a:gd name="T33" fmla="*/ 41 h 290"/>
                      <a:gd name="T34" fmla="*/ 64 w 210"/>
                      <a:gd name="T35" fmla="*/ 29 h 290"/>
                      <a:gd name="T36" fmla="*/ 28 w 210"/>
                      <a:gd name="T37" fmla="*/ 29 h 290"/>
                      <a:gd name="T38" fmla="*/ 9 w 210"/>
                      <a:gd name="T39" fmla="*/ 29 h 290"/>
                      <a:gd name="T40" fmla="*/ 0 w 210"/>
                      <a:gd name="T41" fmla="*/ 29 h 290"/>
                      <a:gd name="T42" fmla="*/ 25 w 210"/>
                      <a:gd name="T43" fmla="*/ 19 h 290"/>
                      <a:gd name="T44" fmla="*/ 40 w 210"/>
                      <a:gd name="T45" fmla="*/ 8 h 290"/>
                      <a:gd name="T46" fmla="*/ 47 w 210"/>
                      <a:gd name="T47" fmla="*/ 3 h 290"/>
                      <a:gd name="T48" fmla="*/ 68 w 210"/>
                      <a:gd name="T49" fmla="*/ 0 h 290"/>
                      <a:gd name="T50" fmla="*/ 79 w 210"/>
                      <a:gd name="T51" fmla="*/ 8 h 290"/>
                      <a:gd name="T52" fmla="*/ 90 w 210"/>
                      <a:gd name="T53" fmla="*/ 32 h 290"/>
                      <a:gd name="T54" fmla="*/ 81 w 210"/>
                      <a:gd name="T55" fmla="*/ 47 h 290"/>
                      <a:gd name="T56" fmla="*/ 73 w 210"/>
                      <a:gd name="T57" fmla="*/ 55 h 290"/>
                      <a:gd name="T58" fmla="*/ 68 w 210"/>
                      <a:gd name="T59" fmla="*/ 68 h 290"/>
                      <a:gd name="T60" fmla="*/ 78 w 210"/>
                      <a:gd name="T61" fmla="*/ 70 h 290"/>
                      <a:gd name="T62" fmla="*/ 88 w 210"/>
                      <a:gd name="T63" fmla="*/ 46 h 290"/>
                      <a:gd name="T64" fmla="*/ 102 w 210"/>
                      <a:gd name="T65" fmla="*/ 38 h 290"/>
                      <a:gd name="T66" fmla="*/ 124 w 210"/>
                      <a:gd name="T67" fmla="*/ 40 h 290"/>
                      <a:gd name="T68" fmla="*/ 144 w 210"/>
                      <a:gd name="T69" fmla="*/ 59 h 290"/>
                      <a:gd name="T70" fmla="*/ 184 w 210"/>
                      <a:gd name="T71" fmla="*/ 119 h 290"/>
                      <a:gd name="T72" fmla="*/ 194 w 210"/>
                      <a:gd name="T73" fmla="*/ 143 h 290"/>
                      <a:gd name="T74" fmla="*/ 197 w 210"/>
                      <a:gd name="T75" fmla="*/ 158 h 290"/>
                      <a:gd name="T76" fmla="*/ 197 w 210"/>
                      <a:gd name="T77" fmla="*/ 167 h 290"/>
                      <a:gd name="T78" fmla="*/ 204 w 210"/>
                      <a:gd name="T79" fmla="*/ 193 h 290"/>
                      <a:gd name="T80" fmla="*/ 209 w 210"/>
                      <a:gd name="T81" fmla="*/ 216 h 290"/>
                      <a:gd name="T82" fmla="*/ 209 w 210"/>
                      <a:gd name="T83" fmla="*/ 228 h 290"/>
                      <a:gd name="T84" fmla="*/ 180 w 210"/>
                      <a:gd name="T85" fmla="*/ 202 h 290"/>
                      <a:gd name="T86" fmla="*/ 155 w 210"/>
                      <a:gd name="T87" fmla="*/ 18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290">
                        <a:moveTo>
                          <a:pt x="146" y="187"/>
                        </a:moveTo>
                        <a:lnTo>
                          <a:pt x="146" y="205"/>
                        </a:lnTo>
                        <a:lnTo>
                          <a:pt x="147" y="211"/>
                        </a:lnTo>
                        <a:lnTo>
                          <a:pt x="148" y="214"/>
                        </a:lnTo>
                        <a:lnTo>
                          <a:pt x="149" y="220"/>
                        </a:lnTo>
                        <a:lnTo>
                          <a:pt x="149" y="223"/>
                        </a:lnTo>
                        <a:lnTo>
                          <a:pt x="150" y="226"/>
                        </a:lnTo>
                        <a:lnTo>
                          <a:pt x="149" y="229"/>
                        </a:lnTo>
                        <a:lnTo>
                          <a:pt x="149" y="246"/>
                        </a:lnTo>
                        <a:lnTo>
                          <a:pt x="148" y="253"/>
                        </a:lnTo>
                        <a:lnTo>
                          <a:pt x="148" y="289"/>
                        </a:lnTo>
                        <a:lnTo>
                          <a:pt x="146" y="289"/>
                        </a:lnTo>
                        <a:lnTo>
                          <a:pt x="146" y="240"/>
                        </a:lnTo>
                        <a:lnTo>
                          <a:pt x="143" y="232"/>
                        </a:lnTo>
                        <a:lnTo>
                          <a:pt x="143" y="226"/>
                        </a:lnTo>
                        <a:lnTo>
                          <a:pt x="142" y="216"/>
                        </a:lnTo>
                        <a:lnTo>
                          <a:pt x="141" y="210"/>
                        </a:lnTo>
                        <a:lnTo>
                          <a:pt x="139" y="204"/>
                        </a:lnTo>
                        <a:lnTo>
                          <a:pt x="136" y="196"/>
                        </a:lnTo>
                        <a:lnTo>
                          <a:pt x="134" y="186"/>
                        </a:lnTo>
                        <a:lnTo>
                          <a:pt x="132" y="183"/>
                        </a:lnTo>
                        <a:lnTo>
                          <a:pt x="131" y="183"/>
                        </a:lnTo>
                        <a:lnTo>
                          <a:pt x="131" y="184"/>
                        </a:lnTo>
                        <a:lnTo>
                          <a:pt x="132" y="196"/>
                        </a:lnTo>
                        <a:lnTo>
                          <a:pt x="132" y="199"/>
                        </a:lnTo>
                        <a:lnTo>
                          <a:pt x="133" y="204"/>
                        </a:lnTo>
                        <a:lnTo>
                          <a:pt x="135" y="210"/>
                        </a:lnTo>
                        <a:lnTo>
                          <a:pt x="139" y="216"/>
                        </a:lnTo>
                        <a:lnTo>
                          <a:pt x="138" y="226"/>
                        </a:lnTo>
                        <a:lnTo>
                          <a:pt x="135" y="237"/>
                        </a:lnTo>
                        <a:lnTo>
                          <a:pt x="135" y="289"/>
                        </a:lnTo>
                        <a:lnTo>
                          <a:pt x="133" y="289"/>
                        </a:lnTo>
                        <a:lnTo>
                          <a:pt x="133" y="259"/>
                        </a:lnTo>
                        <a:lnTo>
                          <a:pt x="132" y="244"/>
                        </a:lnTo>
                        <a:lnTo>
                          <a:pt x="132" y="232"/>
                        </a:lnTo>
                        <a:lnTo>
                          <a:pt x="129" y="213"/>
                        </a:lnTo>
                        <a:lnTo>
                          <a:pt x="128" y="205"/>
                        </a:lnTo>
                        <a:lnTo>
                          <a:pt x="126" y="198"/>
                        </a:lnTo>
                        <a:lnTo>
                          <a:pt x="121" y="189"/>
                        </a:lnTo>
                        <a:lnTo>
                          <a:pt x="117" y="178"/>
                        </a:lnTo>
                        <a:lnTo>
                          <a:pt x="101" y="171"/>
                        </a:lnTo>
                        <a:lnTo>
                          <a:pt x="86" y="161"/>
                        </a:lnTo>
                        <a:lnTo>
                          <a:pt x="72" y="147"/>
                        </a:lnTo>
                        <a:lnTo>
                          <a:pt x="60" y="131"/>
                        </a:lnTo>
                        <a:lnTo>
                          <a:pt x="50" y="114"/>
                        </a:lnTo>
                        <a:lnTo>
                          <a:pt x="43" y="95"/>
                        </a:lnTo>
                        <a:lnTo>
                          <a:pt x="38" y="76"/>
                        </a:lnTo>
                        <a:lnTo>
                          <a:pt x="37" y="55"/>
                        </a:lnTo>
                        <a:lnTo>
                          <a:pt x="38" y="49"/>
                        </a:lnTo>
                        <a:lnTo>
                          <a:pt x="42" y="44"/>
                        </a:lnTo>
                        <a:lnTo>
                          <a:pt x="47" y="41"/>
                        </a:lnTo>
                        <a:lnTo>
                          <a:pt x="60" y="37"/>
                        </a:lnTo>
                        <a:lnTo>
                          <a:pt x="63" y="34"/>
                        </a:lnTo>
                        <a:lnTo>
                          <a:pt x="64" y="29"/>
                        </a:lnTo>
                        <a:lnTo>
                          <a:pt x="43" y="29"/>
                        </a:lnTo>
                        <a:lnTo>
                          <a:pt x="40" y="28"/>
                        </a:lnTo>
                        <a:lnTo>
                          <a:pt x="28" y="29"/>
                        </a:lnTo>
                        <a:lnTo>
                          <a:pt x="18" y="31"/>
                        </a:lnTo>
                        <a:lnTo>
                          <a:pt x="10" y="31"/>
                        </a:lnTo>
                        <a:lnTo>
                          <a:pt x="9" y="29"/>
                        </a:lnTo>
                        <a:lnTo>
                          <a:pt x="4" y="31"/>
                        </a:lnTo>
                        <a:lnTo>
                          <a:pt x="0" y="31"/>
                        </a:lnTo>
                        <a:lnTo>
                          <a:pt x="0" y="29"/>
                        </a:lnTo>
                        <a:lnTo>
                          <a:pt x="2" y="28"/>
                        </a:lnTo>
                        <a:lnTo>
                          <a:pt x="4" y="28"/>
                        </a:lnTo>
                        <a:lnTo>
                          <a:pt x="25" y="19"/>
                        </a:lnTo>
                        <a:lnTo>
                          <a:pt x="34" y="14"/>
                        </a:lnTo>
                        <a:lnTo>
                          <a:pt x="36" y="11"/>
                        </a:lnTo>
                        <a:lnTo>
                          <a:pt x="40" y="8"/>
                        </a:lnTo>
                        <a:lnTo>
                          <a:pt x="42" y="7"/>
                        </a:lnTo>
                        <a:lnTo>
                          <a:pt x="44" y="4"/>
                        </a:lnTo>
                        <a:lnTo>
                          <a:pt x="47" y="3"/>
                        </a:lnTo>
                        <a:lnTo>
                          <a:pt x="50" y="1"/>
                        </a:lnTo>
                        <a:lnTo>
                          <a:pt x="59" y="0"/>
                        </a:lnTo>
                        <a:lnTo>
                          <a:pt x="68" y="0"/>
                        </a:lnTo>
                        <a:lnTo>
                          <a:pt x="73" y="3"/>
                        </a:lnTo>
                        <a:lnTo>
                          <a:pt x="76" y="7"/>
                        </a:lnTo>
                        <a:lnTo>
                          <a:pt x="79" y="8"/>
                        </a:lnTo>
                        <a:lnTo>
                          <a:pt x="82" y="13"/>
                        </a:lnTo>
                        <a:lnTo>
                          <a:pt x="89" y="25"/>
                        </a:lnTo>
                        <a:lnTo>
                          <a:pt x="90" y="32"/>
                        </a:lnTo>
                        <a:lnTo>
                          <a:pt x="89" y="38"/>
                        </a:lnTo>
                        <a:lnTo>
                          <a:pt x="85" y="44"/>
                        </a:lnTo>
                        <a:lnTo>
                          <a:pt x="81" y="47"/>
                        </a:lnTo>
                        <a:lnTo>
                          <a:pt x="76" y="50"/>
                        </a:lnTo>
                        <a:lnTo>
                          <a:pt x="75" y="53"/>
                        </a:lnTo>
                        <a:lnTo>
                          <a:pt x="73" y="55"/>
                        </a:lnTo>
                        <a:lnTo>
                          <a:pt x="68" y="61"/>
                        </a:lnTo>
                        <a:lnTo>
                          <a:pt x="67" y="65"/>
                        </a:lnTo>
                        <a:lnTo>
                          <a:pt x="68" y="68"/>
                        </a:lnTo>
                        <a:lnTo>
                          <a:pt x="73" y="71"/>
                        </a:lnTo>
                        <a:lnTo>
                          <a:pt x="75" y="71"/>
                        </a:lnTo>
                        <a:lnTo>
                          <a:pt x="78" y="70"/>
                        </a:lnTo>
                        <a:lnTo>
                          <a:pt x="81" y="62"/>
                        </a:lnTo>
                        <a:lnTo>
                          <a:pt x="86" y="52"/>
                        </a:lnTo>
                        <a:lnTo>
                          <a:pt x="88" y="46"/>
                        </a:lnTo>
                        <a:lnTo>
                          <a:pt x="91" y="43"/>
                        </a:lnTo>
                        <a:lnTo>
                          <a:pt x="96" y="40"/>
                        </a:lnTo>
                        <a:lnTo>
                          <a:pt x="102" y="38"/>
                        </a:lnTo>
                        <a:lnTo>
                          <a:pt x="119" y="38"/>
                        </a:lnTo>
                        <a:lnTo>
                          <a:pt x="118" y="40"/>
                        </a:lnTo>
                        <a:lnTo>
                          <a:pt x="124" y="40"/>
                        </a:lnTo>
                        <a:lnTo>
                          <a:pt x="126" y="43"/>
                        </a:lnTo>
                        <a:lnTo>
                          <a:pt x="135" y="50"/>
                        </a:lnTo>
                        <a:lnTo>
                          <a:pt x="144" y="59"/>
                        </a:lnTo>
                        <a:lnTo>
                          <a:pt x="159" y="79"/>
                        </a:lnTo>
                        <a:lnTo>
                          <a:pt x="173" y="98"/>
                        </a:lnTo>
                        <a:lnTo>
                          <a:pt x="184" y="119"/>
                        </a:lnTo>
                        <a:lnTo>
                          <a:pt x="188" y="128"/>
                        </a:lnTo>
                        <a:lnTo>
                          <a:pt x="192" y="135"/>
                        </a:lnTo>
                        <a:lnTo>
                          <a:pt x="194" y="143"/>
                        </a:lnTo>
                        <a:lnTo>
                          <a:pt x="196" y="149"/>
                        </a:lnTo>
                        <a:lnTo>
                          <a:pt x="197" y="155"/>
                        </a:lnTo>
                        <a:lnTo>
                          <a:pt x="197" y="158"/>
                        </a:lnTo>
                        <a:lnTo>
                          <a:pt x="196" y="159"/>
                        </a:lnTo>
                        <a:lnTo>
                          <a:pt x="195" y="158"/>
                        </a:lnTo>
                        <a:lnTo>
                          <a:pt x="197" y="167"/>
                        </a:lnTo>
                        <a:lnTo>
                          <a:pt x="200" y="174"/>
                        </a:lnTo>
                        <a:lnTo>
                          <a:pt x="202" y="186"/>
                        </a:lnTo>
                        <a:lnTo>
                          <a:pt x="204" y="193"/>
                        </a:lnTo>
                        <a:lnTo>
                          <a:pt x="205" y="199"/>
                        </a:lnTo>
                        <a:lnTo>
                          <a:pt x="209" y="213"/>
                        </a:lnTo>
                        <a:lnTo>
                          <a:pt x="209" y="216"/>
                        </a:lnTo>
                        <a:lnTo>
                          <a:pt x="207" y="219"/>
                        </a:lnTo>
                        <a:lnTo>
                          <a:pt x="207" y="222"/>
                        </a:lnTo>
                        <a:lnTo>
                          <a:pt x="209" y="228"/>
                        </a:lnTo>
                        <a:lnTo>
                          <a:pt x="202" y="223"/>
                        </a:lnTo>
                        <a:lnTo>
                          <a:pt x="195" y="217"/>
                        </a:lnTo>
                        <a:lnTo>
                          <a:pt x="180" y="202"/>
                        </a:lnTo>
                        <a:lnTo>
                          <a:pt x="172" y="196"/>
                        </a:lnTo>
                        <a:lnTo>
                          <a:pt x="163" y="190"/>
                        </a:lnTo>
                        <a:lnTo>
                          <a:pt x="155" y="187"/>
                        </a:lnTo>
                        <a:lnTo>
                          <a:pt x="146" y="187"/>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078" name="Freeform 30"/>
                  <p:cNvSpPr>
                    <a:spLocks/>
                  </p:cNvSpPr>
                  <p:nvPr/>
                </p:nvSpPr>
                <p:spPr bwMode="auto">
                  <a:xfrm>
                    <a:off x="3120" y="4126"/>
                    <a:ext cx="25" cy="17"/>
                  </a:xfrm>
                  <a:custGeom>
                    <a:avLst/>
                    <a:gdLst>
                      <a:gd name="T0" fmla="*/ 23 w 24"/>
                      <a:gd name="T1" fmla="*/ 12 h 17"/>
                      <a:gd name="T2" fmla="*/ 18 w 24"/>
                      <a:gd name="T3" fmla="*/ 12 h 17"/>
                      <a:gd name="T4" fmla="*/ 11 w 24"/>
                      <a:gd name="T5" fmla="*/ 4 h 17"/>
                      <a:gd name="T6" fmla="*/ 5 w 24"/>
                      <a:gd name="T7" fmla="*/ 0 h 17"/>
                      <a:gd name="T8" fmla="*/ 0 w 24"/>
                      <a:gd name="T9" fmla="*/ 12 h 17"/>
                      <a:gd name="T10" fmla="*/ 1 w 24"/>
                      <a:gd name="T11" fmla="*/ 4 h 17"/>
                      <a:gd name="T12" fmla="*/ 4 w 24"/>
                      <a:gd name="T13" fmla="*/ 4 h 17"/>
                      <a:gd name="T14" fmla="*/ 18 w 24"/>
                      <a:gd name="T15" fmla="*/ 16 h 17"/>
                      <a:gd name="T16" fmla="*/ 21 w 24"/>
                      <a:gd name="T17" fmla="*/ 16 h 17"/>
                      <a:gd name="T18" fmla="*/ 23 w 24"/>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7">
                        <a:moveTo>
                          <a:pt x="23" y="12"/>
                        </a:moveTo>
                        <a:lnTo>
                          <a:pt x="18" y="12"/>
                        </a:lnTo>
                        <a:lnTo>
                          <a:pt x="11" y="4"/>
                        </a:lnTo>
                        <a:lnTo>
                          <a:pt x="5" y="0"/>
                        </a:lnTo>
                        <a:lnTo>
                          <a:pt x="0" y="12"/>
                        </a:lnTo>
                        <a:lnTo>
                          <a:pt x="1" y="4"/>
                        </a:lnTo>
                        <a:lnTo>
                          <a:pt x="4" y="4"/>
                        </a:lnTo>
                        <a:lnTo>
                          <a:pt x="18" y="16"/>
                        </a:lnTo>
                        <a:lnTo>
                          <a:pt x="21" y="16"/>
                        </a:lnTo>
                        <a:lnTo>
                          <a:pt x="23" y="12"/>
                        </a:lnTo>
                      </a:path>
                    </a:pathLst>
                  </a:custGeom>
                  <a:solidFill>
                    <a:srgbClr val="6699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079" name="Freeform 31"/>
                  <p:cNvSpPr>
                    <a:spLocks/>
                  </p:cNvSpPr>
                  <p:nvPr/>
                </p:nvSpPr>
                <p:spPr bwMode="auto">
                  <a:xfrm>
                    <a:off x="3120" y="4126"/>
                    <a:ext cx="25" cy="17"/>
                  </a:xfrm>
                  <a:custGeom>
                    <a:avLst/>
                    <a:gdLst>
                      <a:gd name="T0" fmla="*/ 23 w 24"/>
                      <a:gd name="T1" fmla="*/ 12 h 17"/>
                      <a:gd name="T2" fmla="*/ 18 w 24"/>
                      <a:gd name="T3" fmla="*/ 12 h 17"/>
                      <a:gd name="T4" fmla="*/ 11 w 24"/>
                      <a:gd name="T5" fmla="*/ 4 h 17"/>
                      <a:gd name="T6" fmla="*/ 5 w 24"/>
                      <a:gd name="T7" fmla="*/ 0 h 17"/>
                      <a:gd name="T8" fmla="*/ 0 w 24"/>
                      <a:gd name="T9" fmla="*/ 12 h 17"/>
                      <a:gd name="T10" fmla="*/ 1 w 24"/>
                      <a:gd name="T11" fmla="*/ 4 h 17"/>
                      <a:gd name="T12" fmla="*/ 4 w 24"/>
                      <a:gd name="T13" fmla="*/ 4 h 17"/>
                      <a:gd name="T14" fmla="*/ 18 w 24"/>
                      <a:gd name="T15" fmla="*/ 16 h 17"/>
                      <a:gd name="T16" fmla="*/ 21 w 24"/>
                      <a:gd name="T17" fmla="*/ 16 h 17"/>
                      <a:gd name="T18" fmla="*/ 23 w 24"/>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7">
                        <a:moveTo>
                          <a:pt x="23" y="12"/>
                        </a:moveTo>
                        <a:lnTo>
                          <a:pt x="18" y="12"/>
                        </a:lnTo>
                        <a:lnTo>
                          <a:pt x="11" y="4"/>
                        </a:lnTo>
                        <a:lnTo>
                          <a:pt x="5" y="0"/>
                        </a:lnTo>
                        <a:lnTo>
                          <a:pt x="0" y="12"/>
                        </a:lnTo>
                        <a:lnTo>
                          <a:pt x="1" y="4"/>
                        </a:lnTo>
                        <a:lnTo>
                          <a:pt x="4" y="4"/>
                        </a:lnTo>
                        <a:lnTo>
                          <a:pt x="18" y="16"/>
                        </a:lnTo>
                        <a:lnTo>
                          <a:pt x="21" y="16"/>
                        </a:lnTo>
                        <a:lnTo>
                          <a:pt x="23" y="12"/>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080" name="Freeform 32"/>
                  <p:cNvSpPr>
                    <a:spLocks/>
                  </p:cNvSpPr>
                  <p:nvPr/>
                </p:nvSpPr>
                <p:spPr bwMode="auto">
                  <a:xfrm>
                    <a:off x="3392" y="4130"/>
                    <a:ext cx="60" cy="16"/>
                  </a:xfrm>
                  <a:custGeom>
                    <a:avLst/>
                    <a:gdLst>
                      <a:gd name="T0" fmla="*/ 60 w 61"/>
                      <a:gd name="T1" fmla="*/ 4 h 17"/>
                      <a:gd name="T2" fmla="*/ 15 w 61"/>
                      <a:gd name="T3" fmla="*/ 4 h 17"/>
                      <a:gd name="T4" fmla="*/ 13 w 61"/>
                      <a:gd name="T5" fmla="*/ 12 h 17"/>
                      <a:gd name="T6" fmla="*/ 12 w 61"/>
                      <a:gd name="T7" fmla="*/ 16 h 17"/>
                      <a:gd name="T8" fmla="*/ 10 w 61"/>
                      <a:gd name="T9" fmla="*/ 10 h 17"/>
                      <a:gd name="T10" fmla="*/ 10 w 61"/>
                      <a:gd name="T11" fmla="*/ 0 h 17"/>
                      <a:gd name="T12" fmla="*/ 0 w 61"/>
                      <a:gd name="T13" fmla="*/ 0 h 17"/>
                      <a:gd name="T14" fmla="*/ 48 w 61"/>
                      <a:gd name="T15" fmla="*/ 0 h 17"/>
                      <a:gd name="T16" fmla="*/ 55 w 61"/>
                      <a:gd name="T17" fmla="*/ 4 h 17"/>
                      <a:gd name="T18" fmla="*/ 60 w 61"/>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7">
                        <a:moveTo>
                          <a:pt x="60" y="4"/>
                        </a:moveTo>
                        <a:lnTo>
                          <a:pt x="15" y="4"/>
                        </a:lnTo>
                        <a:lnTo>
                          <a:pt x="13" y="12"/>
                        </a:lnTo>
                        <a:lnTo>
                          <a:pt x="12" y="16"/>
                        </a:lnTo>
                        <a:lnTo>
                          <a:pt x="10" y="10"/>
                        </a:lnTo>
                        <a:lnTo>
                          <a:pt x="10" y="0"/>
                        </a:lnTo>
                        <a:lnTo>
                          <a:pt x="0" y="0"/>
                        </a:lnTo>
                        <a:lnTo>
                          <a:pt x="48" y="0"/>
                        </a:lnTo>
                        <a:lnTo>
                          <a:pt x="55" y="4"/>
                        </a:lnTo>
                        <a:lnTo>
                          <a:pt x="60" y="4"/>
                        </a:lnTo>
                      </a:path>
                    </a:pathLst>
                  </a:custGeom>
                  <a:solidFill>
                    <a:srgbClr val="000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081" name="Freeform 33"/>
                  <p:cNvSpPr>
                    <a:spLocks/>
                  </p:cNvSpPr>
                  <p:nvPr/>
                </p:nvSpPr>
                <p:spPr bwMode="auto">
                  <a:xfrm>
                    <a:off x="3392" y="4130"/>
                    <a:ext cx="60" cy="16"/>
                  </a:xfrm>
                  <a:custGeom>
                    <a:avLst/>
                    <a:gdLst>
                      <a:gd name="T0" fmla="*/ 60 w 61"/>
                      <a:gd name="T1" fmla="*/ 4 h 17"/>
                      <a:gd name="T2" fmla="*/ 15 w 61"/>
                      <a:gd name="T3" fmla="*/ 4 h 17"/>
                      <a:gd name="T4" fmla="*/ 13 w 61"/>
                      <a:gd name="T5" fmla="*/ 12 h 17"/>
                      <a:gd name="T6" fmla="*/ 12 w 61"/>
                      <a:gd name="T7" fmla="*/ 16 h 17"/>
                      <a:gd name="T8" fmla="*/ 10 w 61"/>
                      <a:gd name="T9" fmla="*/ 10 h 17"/>
                      <a:gd name="T10" fmla="*/ 10 w 61"/>
                      <a:gd name="T11" fmla="*/ 0 h 17"/>
                      <a:gd name="T12" fmla="*/ 0 w 61"/>
                      <a:gd name="T13" fmla="*/ 0 h 17"/>
                      <a:gd name="T14" fmla="*/ 48 w 61"/>
                      <a:gd name="T15" fmla="*/ 0 h 17"/>
                      <a:gd name="T16" fmla="*/ 55 w 61"/>
                      <a:gd name="T17" fmla="*/ 4 h 17"/>
                      <a:gd name="T18" fmla="*/ 60 w 61"/>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7">
                        <a:moveTo>
                          <a:pt x="60" y="4"/>
                        </a:moveTo>
                        <a:lnTo>
                          <a:pt x="15" y="4"/>
                        </a:lnTo>
                        <a:lnTo>
                          <a:pt x="13" y="12"/>
                        </a:lnTo>
                        <a:lnTo>
                          <a:pt x="12" y="16"/>
                        </a:lnTo>
                        <a:lnTo>
                          <a:pt x="10" y="10"/>
                        </a:lnTo>
                        <a:lnTo>
                          <a:pt x="10" y="0"/>
                        </a:lnTo>
                        <a:lnTo>
                          <a:pt x="0" y="0"/>
                        </a:lnTo>
                        <a:lnTo>
                          <a:pt x="48" y="0"/>
                        </a:lnTo>
                        <a:lnTo>
                          <a:pt x="55" y="4"/>
                        </a:lnTo>
                        <a:lnTo>
                          <a:pt x="60" y="4"/>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082" name="Freeform 34"/>
                  <p:cNvSpPr>
                    <a:spLocks/>
                  </p:cNvSpPr>
                  <p:nvPr/>
                </p:nvSpPr>
                <p:spPr bwMode="auto">
                  <a:xfrm>
                    <a:off x="3371" y="4132"/>
                    <a:ext cx="21" cy="35"/>
                  </a:xfrm>
                  <a:custGeom>
                    <a:avLst/>
                    <a:gdLst>
                      <a:gd name="T0" fmla="*/ 20 w 21"/>
                      <a:gd name="T1" fmla="*/ 0 h 34"/>
                      <a:gd name="T2" fmla="*/ 20 w 21"/>
                      <a:gd name="T3" fmla="*/ 1 h 34"/>
                      <a:gd name="T4" fmla="*/ 19 w 21"/>
                      <a:gd name="T5" fmla="*/ 3 h 34"/>
                      <a:gd name="T6" fmla="*/ 16 w 21"/>
                      <a:gd name="T7" fmla="*/ 7 h 34"/>
                      <a:gd name="T8" fmla="*/ 6 w 21"/>
                      <a:gd name="T9" fmla="*/ 21 h 34"/>
                      <a:gd name="T10" fmla="*/ 0 w 21"/>
                      <a:gd name="T11" fmla="*/ 33 h 34"/>
                      <a:gd name="T12" fmla="*/ 0 w 21"/>
                      <a:gd name="T13" fmla="*/ 31 h 34"/>
                      <a:gd name="T14" fmla="*/ 4 w 21"/>
                      <a:gd name="T15" fmla="*/ 22 h 34"/>
                      <a:gd name="T16" fmla="*/ 7 w 21"/>
                      <a:gd name="T17" fmla="*/ 16 h 34"/>
                      <a:gd name="T18" fmla="*/ 15 w 21"/>
                      <a:gd name="T19" fmla="*/ 6 h 34"/>
                      <a:gd name="T20" fmla="*/ 18 w 21"/>
                      <a:gd name="T21" fmla="*/ 1 h 34"/>
                      <a:gd name="T22" fmla="*/ 20 w 21"/>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4">
                        <a:moveTo>
                          <a:pt x="20" y="0"/>
                        </a:moveTo>
                        <a:lnTo>
                          <a:pt x="20" y="1"/>
                        </a:lnTo>
                        <a:lnTo>
                          <a:pt x="19" y="3"/>
                        </a:lnTo>
                        <a:lnTo>
                          <a:pt x="16" y="7"/>
                        </a:lnTo>
                        <a:lnTo>
                          <a:pt x="6" y="21"/>
                        </a:lnTo>
                        <a:lnTo>
                          <a:pt x="0" y="33"/>
                        </a:lnTo>
                        <a:lnTo>
                          <a:pt x="0" y="31"/>
                        </a:lnTo>
                        <a:lnTo>
                          <a:pt x="4" y="22"/>
                        </a:lnTo>
                        <a:lnTo>
                          <a:pt x="7" y="16"/>
                        </a:lnTo>
                        <a:lnTo>
                          <a:pt x="15" y="6"/>
                        </a:lnTo>
                        <a:lnTo>
                          <a:pt x="18" y="1"/>
                        </a:lnTo>
                        <a:lnTo>
                          <a:pt x="20" y="0"/>
                        </a:lnTo>
                      </a:path>
                    </a:pathLst>
                  </a:custGeom>
                  <a:solidFill>
                    <a:srgbClr val="6699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083" name="Freeform 35"/>
                  <p:cNvSpPr>
                    <a:spLocks/>
                  </p:cNvSpPr>
                  <p:nvPr/>
                </p:nvSpPr>
                <p:spPr bwMode="auto">
                  <a:xfrm>
                    <a:off x="3371" y="4132"/>
                    <a:ext cx="21" cy="35"/>
                  </a:xfrm>
                  <a:custGeom>
                    <a:avLst/>
                    <a:gdLst>
                      <a:gd name="T0" fmla="*/ 20 w 21"/>
                      <a:gd name="T1" fmla="*/ 0 h 34"/>
                      <a:gd name="T2" fmla="*/ 20 w 21"/>
                      <a:gd name="T3" fmla="*/ 1 h 34"/>
                      <a:gd name="T4" fmla="*/ 19 w 21"/>
                      <a:gd name="T5" fmla="*/ 3 h 34"/>
                      <a:gd name="T6" fmla="*/ 16 w 21"/>
                      <a:gd name="T7" fmla="*/ 7 h 34"/>
                      <a:gd name="T8" fmla="*/ 6 w 21"/>
                      <a:gd name="T9" fmla="*/ 21 h 34"/>
                      <a:gd name="T10" fmla="*/ 0 w 21"/>
                      <a:gd name="T11" fmla="*/ 33 h 34"/>
                      <a:gd name="T12" fmla="*/ 0 w 21"/>
                      <a:gd name="T13" fmla="*/ 31 h 34"/>
                      <a:gd name="T14" fmla="*/ 4 w 21"/>
                      <a:gd name="T15" fmla="*/ 22 h 34"/>
                      <a:gd name="T16" fmla="*/ 7 w 21"/>
                      <a:gd name="T17" fmla="*/ 16 h 34"/>
                      <a:gd name="T18" fmla="*/ 15 w 21"/>
                      <a:gd name="T19" fmla="*/ 6 h 34"/>
                      <a:gd name="T20" fmla="*/ 18 w 21"/>
                      <a:gd name="T21" fmla="*/ 1 h 34"/>
                      <a:gd name="T22" fmla="*/ 20 w 21"/>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4">
                        <a:moveTo>
                          <a:pt x="20" y="0"/>
                        </a:moveTo>
                        <a:lnTo>
                          <a:pt x="20" y="1"/>
                        </a:lnTo>
                        <a:lnTo>
                          <a:pt x="19" y="3"/>
                        </a:lnTo>
                        <a:lnTo>
                          <a:pt x="16" y="7"/>
                        </a:lnTo>
                        <a:lnTo>
                          <a:pt x="6" y="21"/>
                        </a:lnTo>
                        <a:lnTo>
                          <a:pt x="0" y="33"/>
                        </a:lnTo>
                        <a:lnTo>
                          <a:pt x="0" y="31"/>
                        </a:lnTo>
                        <a:lnTo>
                          <a:pt x="4" y="22"/>
                        </a:lnTo>
                        <a:lnTo>
                          <a:pt x="7" y="16"/>
                        </a:lnTo>
                        <a:lnTo>
                          <a:pt x="15" y="6"/>
                        </a:lnTo>
                        <a:lnTo>
                          <a:pt x="18" y="1"/>
                        </a:lnTo>
                        <a:lnTo>
                          <a:pt x="20" y="0"/>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084" name="Freeform 36"/>
                  <p:cNvSpPr>
                    <a:spLocks/>
                  </p:cNvSpPr>
                  <p:nvPr/>
                </p:nvSpPr>
                <p:spPr bwMode="auto">
                  <a:xfrm>
                    <a:off x="3385" y="4138"/>
                    <a:ext cx="21" cy="36"/>
                  </a:xfrm>
                  <a:custGeom>
                    <a:avLst/>
                    <a:gdLst>
                      <a:gd name="T0" fmla="*/ 0 w 21"/>
                      <a:gd name="T1" fmla="*/ 36 h 37"/>
                      <a:gd name="T2" fmla="*/ 5 w 21"/>
                      <a:gd name="T3" fmla="*/ 25 h 37"/>
                      <a:gd name="T4" fmla="*/ 11 w 21"/>
                      <a:gd name="T5" fmla="*/ 15 h 37"/>
                      <a:gd name="T6" fmla="*/ 16 w 21"/>
                      <a:gd name="T7" fmla="*/ 6 h 37"/>
                      <a:gd name="T8" fmla="*/ 19 w 21"/>
                      <a:gd name="T9" fmla="*/ 3 h 37"/>
                      <a:gd name="T10" fmla="*/ 20 w 21"/>
                      <a:gd name="T11" fmla="*/ 0 h 37"/>
                      <a:gd name="T12" fmla="*/ 20 w 21"/>
                      <a:gd name="T13" fmla="*/ 3 h 37"/>
                      <a:gd name="T14" fmla="*/ 18 w 21"/>
                      <a:gd name="T15" fmla="*/ 6 h 37"/>
                      <a:gd name="T16" fmla="*/ 12 w 21"/>
                      <a:gd name="T17" fmla="*/ 16 h 37"/>
                      <a:gd name="T18" fmla="*/ 5 w 21"/>
                      <a:gd name="T19" fmla="*/ 28 h 37"/>
                      <a:gd name="T20" fmla="*/ 3 w 21"/>
                      <a:gd name="T21" fmla="*/ 33 h 37"/>
                      <a:gd name="T22" fmla="*/ 0 w 21"/>
                      <a:gd name="T23"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7">
                        <a:moveTo>
                          <a:pt x="0" y="36"/>
                        </a:moveTo>
                        <a:lnTo>
                          <a:pt x="5" y="25"/>
                        </a:lnTo>
                        <a:lnTo>
                          <a:pt x="11" y="15"/>
                        </a:lnTo>
                        <a:lnTo>
                          <a:pt x="16" y="6"/>
                        </a:lnTo>
                        <a:lnTo>
                          <a:pt x="19" y="3"/>
                        </a:lnTo>
                        <a:lnTo>
                          <a:pt x="20" y="0"/>
                        </a:lnTo>
                        <a:lnTo>
                          <a:pt x="20" y="3"/>
                        </a:lnTo>
                        <a:lnTo>
                          <a:pt x="18" y="6"/>
                        </a:lnTo>
                        <a:lnTo>
                          <a:pt x="12" y="16"/>
                        </a:lnTo>
                        <a:lnTo>
                          <a:pt x="5" y="28"/>
                        </a:lnTo>
                        <a:lnTo>
                          <a:pt x="3" y="33"/>
                        </a:lnTo>
                        <a:lnTo>
                          <a:pt x="0" y="36"/>
                        </a:lnTo>
                      </a:path>
                    </a:pathLst>
                  </a:custGeom>
                  <a:solidFill>
                    <a:srgbClr val="6699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085" name="Freeform 37"/>
                  <p:cNvSpPr>
                    <a:spLocks/>
                  </p:cNvSpPr>
                  <p:nvPr/>
                </p:nvSpPr>
                <p:spPr bwMode="auto">
                  <a:xfrm>
                    <a:off x="3385" y="4138"/>
                    <a:ext cx="21" cy="36"/>
                  </a:xfrm>
                  <a:custGeom>
                    <a:avLst/>
                    <a:gdLst>
                      <a:gd name="T0" fmla="*/ 0 w 21"/>
                      <a:gd name="T1" fmla="*/ 36 h 37"/>
                      <a:gd name="T2" fmla="*/ 5 w 21"/>
                      <a:gd name="T3" fmla="*/ 25 h 37"/>
                      <a:gd name="T4" fmla="*/ 11 w 21"/>
                      <a:gd name="T5" fmla="*/ 15 h 37"/>
                      <a:gd name="T6" fmla="*/ 16 w 21"/>
                      <a:gd name="T7" fmla="*/ 6 h 37"/>
                      <a:gd name="T8" fmla="*/ 19 w 21"/>
                      <a:gd name="T9" fmla="*/ 3 h 37"/>
                      <a:gd name="T10" fmla="*/ 20 w 21"/>
                      <a:gd name="T11" fmla="*/ 0 h 37"/>
                      <a:gd name="T12" fmla="*/ 20 w 21"/>
                      <a:gd name="T13" fmla="*/ 3 h 37"/>
                      <a:gd name="T14" fmla="*/ 18 w 21"/>
                      <a:gd name="T15" fmla="*/ 6 h 37"/>
                      <a:gd name="T16" fmla="*/ 12 w 21"/>
                      <a:gd name="T17" fmla="*/ 16 h 37"/>
                      <a:gd name="T18" fmla="*/ 5 w 21"/>
                      <a:gd name="T19" fmla="*/ 28 h 37"/>
                      <a:gd name="T20" fmla="*/ 3 w 21"/>
                      <a:gd name="T21" fmla="*/ 33 h 37"/>
                      <a:gd name="T22" fmla="*/ 0 w 21"/>
                      <a:gd name="T23"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7">
                        <a:moveTo>
                          <a:pt x="0" y="36"/>
                        </a:moveTo>
                        <a:lnTo>
                          <a:pt x="5" y="25"/>
                        </a:lnTo>
                        <a:lnTo>
                          <a:pt x="11" y="15"/>
                        </a:lnTo>
                        <a:lnTo>
                          <a:pt x="16" y="6"/>
                        </a:lnTo>
                        <a:lnTo>
                          <a:pt x="19" y="3"/>
                        </a:lnTo>
                        <a:lnTo>
                          <a:pt x="20" y="0"/>
                        </a:lnTo>
                        <a:lnTo>
                          <a:pt x="20" y="3"/>
                        </a:lnTo>
                        <a:lnTo>
                          <a:pt x="18" y="6"/>
                        </a:lnTo>
                        <a:lnTo>
                          <a:pt x="12" y="16"/>
                        </a:lnTo>
                        <a:lnTo>
                          <a:pt x="5" y="28"/>
                        </a:lnTo>
                        <a:lnTo>
                          <a:pt x="3" y="33"/>
                        </a:lnTo>
                        <a:lnTo>
                          <a:pt x="0" y="36"/>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086" name="Freeform 38"/>
                  <p:cNvSpPr>
                    <a:spLocks/>
                  </p:cNvSpPr>
                  <p:nvPr/>
                </p:nvSpPr>
                <p:spPr bwMode="auto">
                  <a:xfrm>
                    <a:off x="2849" y="4167"/>
                    <a:ext cx="267" cy="43"/>
                  </a:xfrm>
                  <a:custGeom>
                    <a:avLst/>
                    <a:gdLst>
                      <a:gd name="T0" fmla="*/ 82 w 267"/>
                      <a:gd name="T1" fmla="*/ 9 h 44"/>
                      <a:gd name="T2" fmla="*/ 85 w 267"/>
                      <a:gd name="T3" fmla="*/ 11 h 44"/>
                      <a:gd name="T4" fmla="*/ 112 w 267"/>
                      <a:gd name="T5" fmla="*/ 12 h 44"/>
                      <a:gd name="T6" fmla="*/ 147 w 267"/>
                      <a:gd name="T7" fmla="*/ 14 h 44"/>
                      <a:gd name="T8" fmla="*/ 172 w 267"/>
                      <a:gd name="T9" fmla="*/ 15 h 44"/>
                      <a:gd name="T10" fmla="*/ 187 w 267"/>
                      <a:gd name="T11" fmla="*/ 17 h 44"/>
                      <a:gd name="T12" fmla="*/ 202 w 267"/>
                      <a:gd name="T13" fmla="*/ 20 h 44"/>
                      <a:gd name="T14" fmla="*/ 229 w 267"/>
                      <a:gd name="T15" fmla="*/ 18 h 44"/>
                      <a:gd name="T16" fmla="*/ 251 w 267"/>
                      <a:gd name="T17" fmla="*/ 15 h 44"/>
                      <a:gd name="T18" fmla="*/ 252 w 267"/>
                      <a:gd name="T19" fmla="*/ 14 h 44"/>
                      <a:gd name="T20" fmla="*/ 221 w 267"/>
                      <a:gd name="T21" fmla="*/ 15 h 44"/>
                      <a:gd name="T22" fmla="*/ 188 w 267"/>
                      <a:gd name="T23" fmla="*/ 17 h 44"/>
                      <a:gd name="T24" fmla="*/ 107 w 267"/>
                      <a:gd name="T25" fmla="*/ 15 h 44"/>
                      <a:gd name="T26" fmla="*/ 87 w 267"/>
                      <a:gd name="T27" fmla="*/ 14 h 44"/>
                      <a:gd name="T28" fmla="*/ 76 w 267"/>
                      <a:gd name="T29" fmla="*/ 12 h 44"/>
                      <a:gd name="T30" fmla="*/ 74 w 267"/>
                      <a:gd name="T31" fmla="*/ 11 h 44"/>
                      <a:gd name="T32" fmla="*/ 84 w 267"/>
                      <a:gd name="T33" fmla="*/ 6 h 44"/>
                      <a:gd name="T34" fmla="*/ 84 w 267"/>
                      <a:gd name="T35" fmla="*/ 3 h 44"/>
                      <a:gd name="T36" fmla="*/ 73 w 267"/>
                      <a:gd name="T37" fmla="*/ 2 h 44"/>
                      <a:gd name="T38" fmla="*/ 9 w 267"/>
                      <a:gd name="T39" fmla="*/ 3 h 44"/>
                      <a:gd name="T40" fmla="*/ 4 w 267"/>
                      <a:gd name="T41" fmla="*/ 5 h 44"/>
                      <a:gd name="T42" fmla="*/ 9 w 267"/>
                      <a:gd name="T43" fmla="*/ 8 h 44"/>
                      <a:gd name="T44" fmla="*/ 33 w 267"/>
                      <a:gd name="T45" fmla="*/ 17 h 44"/>
                      <a:gd name="T46" fmla="*/ 46 w 267"/>
                      <a:gd name="T47" fmla="*/ 22 h 44"/>
                      <a:gd name="T48" fmla="*/ 46 w 267"/>
                      <a:gd name="T49" fmla="*/ 27 h 44"/>
                      <a:gd name="T50" fmla="*/ 38 w 267"/>
                      <a:gd name="T51" fmla="*/ 30 h 44"/>
                      <a:gd name="T52" fmla="*/ 20 w 267"/>
                      <a:gd name="T53" fmla="*/ 36 h 44"/>
                      <a:gd name="T54" fmla="*/ 19 w 267"/>
                      <a:gd name="T55" fmla="*/ 37 h 44"/>
                      <a:gd name="T56" fmla="*/ 25 w 267"/>
                      <a:gd name="T57" fmla="*/ 39 h 44"/>
                      <a:gd name="T58" fmla="*/ 96 w 267"/>
                      <a:gd name="T59" fmla="*/ 40 h 44"/>
                      <a:gd name="T60" fmla="*/ 116 w 267"/>
                      <a:gd name="T61" fmla="*/ 42 h 44"/>
                      <a:gd name="T62" fmla="*/ 161 w 267"/>
                      <a:gd name="T63" fmla="*/ 43 h 44"/>
                      <a:gd name="T64" fmla="*/ 102 w 267"/>
                      <a:gd name="T65" fmla="*/ 42 h 44"/>
                      <a:gd name="T66" fmla="*/ 46 w 267"/>
                      <a:gd name="T67" fmla="*/ 40 h 44"/>
                      <a:gd name="T68" fmla="*/ 26 w 267"/>
                      <a:gd name="T69" fmla="*/ 40 h 44"/>
                      <a:gd name="T70" fmla="*/ 16 w 267"/>
                      <a:gd name="T71" fmla="*/ 39 h 44"/>
                      <a:gd name="T72" fmla="*/ 13 w 267"/>
                      <a:gd name="T73" fmla="*/ 37 h 44"/>
                      <a:gd name="T74" fmla="*/ 18 w 267"/>
                      <a:gd name="T75" fmla="*/ 33 h 44"/>
                      <a:gd name="T76" fmla="*/ 33 w 267"/>
                      <a:gd name="T77" fmla="*/ 24 h 44"/>
                      <a:gd name="T78" fmla="*/ 31 w 267"/>
                      <a:gd name="T79" fmla="*/ 18 h 44"/>
                      <a:gd name="T80" fmla="*/ 11 w 267"/>
                      <a:gd name="T81" fmla="*/ 11 h 44"/>
                      <a:gd name="T82" fmla="*/ 0 w 267"/>
                      <a:gd name="T83" fmla="*/ 6 h 44"/>
                      <a:gd name="T84" fmla="*/ 2 w 267"/>
                      <a:gd name="T85" fmla="*/ 3 h 44"/>
                      <a:gd name="T86" fmla="*/ 17 w 267"/>
                      <a:gd name="T87" fmla="*/ 2 h 44"/>
                      <a:gd name="T88" fmla="*/ 38 w 267"/>
                      <a:gd name="T89" fmla="*/ 0 h 44"/>
                      <a:gd name="T90" fmla="*/ 87 w 267"/>
                      <a:gd name="T91" fmla="*/ 2 h 44"/>
                      <a:gd name="T92" fmla="*/ 93 w 267"/>
                      <a:gd name="T93" fmla="*/ 3 h 44"/>
                      <a:gd name="T94" fmla="*/ 91 w 267"/>
                      <a:gd name="T95"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7" h="44">
                        <a:moveTo>
                          <a:pt x="85" y="8"/>
                        </a:moveTo>
                        <a:lnTo>
                          <a:pt x="82" y="9"/>
                        </a:lnTo>
                        <a:lnTo>
                          <a:pt x="81" y="11"/>
                        </a:lnTo>
                        <a:lnTo>
                          <a:pt x="85" y="11"/>
                        </a:lnTo>
                        <a:lnTo>
                          <a:pt x="91" y="12"/>
                        </a:lnTo>
                        <a:lnTo>
                          <a:pt x="112" y="12"/>
                        </a:lnTo>
                        <a:lnTo>
                          <a:pt x="120" y="14"/>
                        </a:lnTo>
                        <a:lnTo>
                          <a:pt x="147" y="14"/>
                        </a:lnTo>
                        <a:lnTo>
                          <a:pt x="161" y="15"/>
                        </a:lnTo>
                        <a:lnTo>
                          <a:pt x="172" y="15"/>
                        </a:lnTo>
                        <a:lnTo>
                          <a:pt x="180" y="17"/>
                        </a:lnTo>
                        <a:lnTo>
                          <a:pt x="187" y="17"/>
                        </a:lnTo>
                        <a:lnTo>
                          <a:pt x="193" y="18"/>
                        </a:lnTo>
                        <a:lnTo>
                          <a:pt x="202" y="20"/>
                        </a:lnTo>
                        <a:lnTo>
                          <a:pt x="221" y="20"/>
                        </a:lnTo>
                        <a:lnTo>
                          <a:pt x="229" y="18"/>
                        </a:lnTo>
                        <a:lnTo>
                          <a:pt x="238" y="17"/>
                        </a:lnTo>
                        <a:lnTo>
                          <a:pt x="251" y="15"/>
                        </a:lnTo>
                        <a:lnTo>
                          <a:pt x="266" y="12"/>
                        </a:lnTo>
                        <a:lnTo>
                          <a:pt x="252" y="14"/>
                        </a:lnTo>
                        <a:lnTo>
                          <a:pt x="239" y="15"/>
                        </a:lnTo>
                        <a:lnTo>
                          <a:pt x="221" y="15"/>
                        </a:lnTo>
                        <a:lnTo>
                          <a:pt x="214" y="17"/>
                        </a:lnTo>
                        <a:lnTo>
                          <a:pt x="188" y="17"/>
                        </a:lnTo>
                        <a:lnTo>
                          <a:pt x="177" y="15"/>
                        </a:lnTo>
                        <a:lnTo>
                          <a:pt x="107" y="15"/>
                        </a:lnTo>
                        <a:lnTo>
                          <a:pt x="99" y="14"/>
                        </a:lnTo>
                        <a:lnTo>
                          <a:pt x="87" y="14"/>
                        </a:lnTo>
                        <a:lnTo>
                          <a:pt x="79" y="12"/>
                        </a:lnTo>
                        <a:lnTo>
                          <a:pt x="76" y="12"/>
                        </a:lnTo>
                        <a:lnTo>
                          <a:pt x="73" y="11"/>
                        </a:lnTo>
                        <a:lnTo>
                          <a:pt x="74" y="11"/>
                        </a:lnTo>
                        <a:lnTo>
                          <a:pt x="81" y="6"/>
                        </a:lnTo>
                        <a:lnTo>
                          <a:pt x="84" y="6"/>
                        </a:lnTo>
                        <a:lnTo>
                          <a:pt x="85" y="5"/>
                        </a:lnTo>
                        <a:lnTo>
                          <a:pt x="84" y="3"/>
                        </a:lnTo>
                        <a:lnTo>
                          <a:pt x="80" y="3"/>
                        </a:lnTo>
                        <a:lnTo>
                          <a:pt x="73" y="2"/>
                        </a:lnTo>
                        <a:lnTo>
                          <a:pt x="16" y="2"/>
                        </a:lnTo>
                        <a:lnTo>
                          <a:pt x="9" y="3"/>
                        </a:lnTo>
                        <a:lnTo>
                          <a:pt x="5" y="3"/>
                        </a:lnTo>
                        <a:lnTo>
                          <a:pt x="4" y="5"/>
                        </a:lnTo>
                        <a:lnTo>
                          <a:pt x="5" y="6"/>
                        </a:lnTo>
                        <a:lnTo>
                          <a:pt x="9" y="8"/>
                        </a:lnTo>
                        <a:lnTo>
                          <a:pt x="20" y="12"/>
                        </a:lnTo>
                        <a:lnTo>
                          <a:pt x="33" y="17"/>
                        </a:lnTo>
                        <a:lnTo>
                          <a:pt x="43" y="21"/>
                        </a:lnTo>
                        <a:lnTo>
                          <a:pt x="46" y="22"/>
                        </a:lnTo>
                        <a:lnTo>
                          <a:pt x="47" y="25"/>
                        </a:lnTo>
                        <a:lnTo>
                          <a:pt x="46" y="27"/>
                        </a:lnTo>
                        <a:lnTo>
                          <a:pt x="43" y="27"/>
                        </a:lnTo>
                        <a:lnTo>
                          <a:pt x="38" y="30"/>
                        </a:lnTo>
                        <a:lnTo>
                          <a:pt x="23" y="34"/>
                        </a:lnTo>
                        <a:lnTo>
                          <a:pt x="20" y="36"/>
                        </a:lnTo>
                        <a:lnTo>
                          <a:pt x="19" y="36"/>
                        </a:lnTo>
                        <a:lnTo>
                          <a:pt x="19" y="37"/>
                        </a:lnTo>
                        <a:lnTo>
                          <a:pt x="21" y="37"/>
                        </a:lnTo>
                        <a:lnTo>
                          <a:pt x="25" y="39"/>
                        </a:lnTo>
                        <a:lnTo>
                          <a:pt x="85" y="39"/>
                        </a:lnTo>
                        <a:lnTo>
                          <a:pt x="96" y="40"/>
                        </a:lnTo>
                        <a:lnTo>
                          <a:pt x="106" y="42"/>
                        </a:lnTo>
                        <a:lnTo>
                          <a:pt x="116" y="42"/>
                        </a:lnTo>
                        <a:lnTo>
                          <a:pt x="127" y="43"/>
                        </a:lnTo>
                        <a:lnTo>
                          <a:pt x="161" y="43"/>
                        </a:lnTo>
                        <a:lnTo>
                          <a:pt x="114" y="43"/>
                        </a:lnTo>
                        <a:lnTo>
                          <a:pt x="102" y="42"/>
                        </a:lnTo>
                        <a:lnTo>
                          <a:pt x="82" y="40"/>
                        </a:lnTo>
                        <a:lnTo>
                          <a:pt x="46" y="40"/>
                        </a:lnTo>
                        <a:lnTo>
                          <a:pt x="34" y="42"/>
                        </a:lnTo>
                        <a:lnTo>
                          <a:pt x="26" y="40"/>
                        </a:lnTo>
                        <a:lnTo>
                          <a:pt x="20" y="40"/>
                        </a:lnTo>
                        <a:lnTo>
                          <a:pt x="16" y="39"/>
                        </a:lnTo>
                        <a:lnTo>
                          <a:pt x="15" y="39"/>
                        </a:lnTo>
                        <a:lnTo>
                          <a:pt x="13" y="37"/>
                        </a:lnTo>
                        <a:lnTo>
                          <a:pt x="15" y="36"/>
                        </a:lnTo>
                        <a:lnTo>
                          <a:pt x="18" y="33"/>
                        </a:lnTo>
                        <a:lnTo>
                          <a:pt x="30" y="25"/>
                        </a:lnTo>
                        <a:lnTo>
                          <a:pt x="33" y="24"/>
                        </a:lnTo>
                        <a:lnTo>
                          <a:pt x="33" y="21"/>
                        </a:lnTo>
                        <a:lnTo>
                          <a:pt x="31" y="18"/>
                        </a:lnTo>
                        <a:lnTo>
                          <a:pt x="21" y="14"/>
                        </a:lnTo>
                        <a:lnTo>
                          <a:pt x="11" y="11"/>
                        </a:lnTo>
                        <a:lnTo>
                          <a:pt x="2" y="8"/>
                        </a:lnTo>
                        <a:lnTo>
                          <a:pt x="0" y="6"/>
                        </a:lnTo>
                        <a:lnTo>
                          <a:pt x="0" y="5"/>
                        </a:lnTo>
                        <a:lnTo>
                          <a:pt x="2" y="3"/>
                        </a:lnTo>
                        <a:lnTo>
                          <a:pt x="8" y="3"/>
                        </a:lnTo>
                        <a:lnTo>
                          <a:pt x="17" y="2"/>
                        </a:lnTo>
                        <a:lnTo>
                          <a:pt x="30" y="2"/>
                        </a:lnTo>
                        <a:lnTo>
                          <a:pt x="38" y="0"/>
                        </a:lnTo>
                        <a:lnTo>
                          <a:pt x="80" y="0"/>
                        </a:lnTo>
                        <a:lnTo>
                          <a:pt x="87" y="2"/>
                        </a:lnTo>
                        <a:lnTo>
                          <a:pt x="91" y="2"/>
                        </a:lnTo>
                        <a:lnTo>
                          <a:pt x="93" y="3"/>
                        </a:lnTo>
                        <a:lnTo>
                          <a:pt x="93" y="5"/>
                        </a:lnTo>
                        <a:lnTo>
                          <a:pt x="91" y="5"/>
                        </a:lnTo>
                        <a:lnTo>
                          <a:pt x="85" y="8"/>
                        </a:lnTo>
                      </a:path>
                    </a:pathLst>
                  </a:custGeom>
                  <a:solidFill>
                    <a:srgbClr val="000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087" name="Freeform 39"/>
                  <p:cNvSpPr>
                    <a:spLocks/>
                  </p:cNvSpPr>
                  <p:nvPr/>
                </p:nvSpPr>
                <p:spPr bwMode="auto">
                  <a:xfrm>
                    <a:off x="2849" y="4167"/>
                    <a:ext cx="267" cy="43"/>
                  </a:xfrm>
                  <a:custGeom>
                    <a:avLst/>
                    <a:gdLst>
                      <a:gd name="T0" fmla="*/ 82 w 267"/>
                      <a:gd name="T1" fmla="*/ 9 h 44"/>
                      <a:gd name="T2" fmla="*/ 85 w 267"/>
                      <a:gd name="T3" fmla="*/ 11 h 44"/>
                      <a:gd name="T4" fmla="*/ 112 w 267"/>
                      <a:gd name="T5" fmla="*/ 12 h 44"/>
                      <a:gd name="T6" fmla="*/ 147 w 267"/>
                      <a:gd name="T7" fmla="*/ 14 h 44"/>
                      <a:gd name="T8" fmla="*/ 172 w 267"/>
                      <a:gd name="T9" fmla="*/ 15 h 44"/>
                      <a:gd name="T10" fmla="*/ 187 w 267"/>
                      <a:gd name="T11" fmla="*/ 17 h 44"/>
                      <a:gd name="T12" fmla="*/ 202 w 267"/>
                      <a:gd name="T13" fmla="*/ 20 h 44"/>
                      <a:gd name="T14" fmla="*/ 229 w 267"/>
                      <a:gd name="T15" fmla="*/ 18 h 44"/>
                      <a:gd name="T16" fmla="*/ 251 w 267"/>
                      <a:gd name="T17" fmla="*/ 15 h 44"/>
                      <a:gd name="T18" fmla="*/ 252 w 267"/>
                      <a:gd name="T19" fmla="*/ 14 h 44"/>
                      <a:gd name="T20" fmla="*/ 221 w 267"/>
                      <a:gd name="T21" fmla="*/ 15 h 44"/>
                      <a:gd name="T22" fmla="*/ 188 w 267"/>
                      <a:gd name="T23" fmla="*/ 17 h 44"/>
                      <a:gd name="T24" fmla="*/ 107 w 267"/>
                      <a:gd name="T25" fmla="*/ 15 h 44"/>
                      <a:gd name="T26" fmla="*/ 87 w 267"/>
                      <a:gd name="T27" fmla="*/ 14 h 44"/>
                      <a:gd name="T28" fmla="*/ 76 w 267"/>
                      <a:gd name="T29" fmla="*/ 12 h 44"/>
                      <a:gd name="T30" fmla="*/ 74 w 267"/>
                      <a:gd name="T31" fmla="*/ 11 h 44"/>
                      <a:gd name="T32" fmla="*/ 84 w 267"/>
                      <a:gd name="T33" fmla="*/ 6 h 44"/>
                      <a:gd name="T34" fmla="*/ 84 w 267"/>
                      <a:gd name="T35" fmla="*/ 3 h 44"/>
                      <a:gd name="T36" fmla="*/ 73 w 267"/>
                      <a:gd name="T37" fmla="*/ 2 h 44"/>
                      <a:gd name="T38" fmla="*/ 9 w 267"/>
                      <a:gd name="T39" fmla="*/ 3 h 44"/>
                      <a:gd name="T40" fmla="*/ 4 w 267"/>
                      <a:gd name="T41" fmla="*/ 5 h 44"/>
                      <a:gd name="T42" fmla="*/ 9 w 267"/>
                      <a:gd name="T43" fmla="*/ 8 h 44"/>
                      <a:gd name="T44" fmla="*/ 33 w 267"/>
                      <a:gd name="T45" fmla="*/ 17 h 44"/>
                      <a:gd name="T46" fmla="*/ 46 w 267"/>
                      <a:gd name="T47" fmla="*/ 22 h 44"/>
                      <a:gd name="T48" fmla="*/ 46 w 267"/>
                      <a:gd name="T49" fmla="*/ 27 h 44"/>
                      <a:gd name="T50" fmla="*/ 38 w 267"/>
                      <a:gd name="T51" fmla="*/ 30 h 44"/>
                      <a:gd name="T52" fmla="*/ 20 w 267"/>
                      <a:gd name="T53" fmla="*/ 36 h 44"/>
                      <a:gd name="T54" fmla="*/ 19 w 267"/>
                      <a:gd name="T55" fmla="*/ 37 h 44"/>
                      <a:gd name="T56" fmla="*/ 25 w 267"/>
                      <a:gd name="T57" fmla="*/ 39 h 44"/>
                      <a:gd name="T58" fmla="*/ 96 w 267"/>
                      <a:gd name="T59" fmla="*/ 40 h 44"/>
                      <a:gd name="T60" fmla="*/ 116 w 267"/>
                      <a:gd name="T61" fmla="*/ 42 h 44"/>
                      <a:gd name="T62" fmla="*/ 161 w 267"/>
                      <a:gd name="T63" fmla="*/ 43 h 44"/>
                      <a:gd name="T64" fmla="*/ 102 w 267"/>
                      <a:gd name="T65" fmla="*/ 42 h 44"/>
                      <a:gd name="T66" fmla="*/ 46 w 267"/>
                      <a:gd name="T67" fmla="*/ 40 h 44"/>
                      <a:gd name="T68" fmla="*/ 26 w 267"/>
                      <a:gd name="T69" fmla="*/ 40 h 44"/>
                      <a:gd name="T70" fmla="*/ 16 w 267"/>
                      <a:gd name="T71" fmla="*/ 39 h 44"/>
                      <a:gd name="T72" fmla="*/ 13 w 267"/>
                      <a:gd name="T73" fmla="*/ 37 h 44"/>
                      <a:gd name="T74" fmla="*/ 18 w 267"/>
                      <a:gd name="T75" fmla="*/ 33 h 44"/>
                      <a:gd name="T76" fmla="*/ 33 w 267"/>
                      <a:gd name="T77" fmla="*/ 24 h 44"/>
                      <a:gd name="T78" fmla="*/ 31 w 267"/>
                      <a:gd name="T79" fmla="*/ 18 h 44"/>
                      <a:gd name="T80" fmla="*/ 11 w 267"/>
                      <a:gd name="T81" fmla="*/ 11 h 44"/>
                      <a:gd name="T82" fmla="*/ 0 w 267"/>
                      <a:gd name="T83" fmla="*/ 6 h 44"/>
                      <a:gd name="T84" fmla="*/ 2 w 267"/>
                      <a:gd name="T85" fmla="*/ 3 h 44"/>
                      <a:gd name="T86" fmla="*/ 17 w 267"/>
                      <a:gd name="T87" fmla="*/ 2 h 44"/>
                      <a:gd name="T88" fmla="*/ 38 w 267"/>
                      <a:gd name="T89" fmla="*/ 0 h 44"/>
                      <a:gd name="T90" fmla="*/ 87 w 267"/>
                      <a:gd name="T91" fmla="*/ 2 h 44"/>
                      <a:gd name="T92" fmla="*/ 93 w 267"/>
                      <a:gd name="T93" fmla="*/ 3 h 44"/>
                      <a:gd name="T94" fmla="*/ 91 w 267"/>
                      <a:gd name="T95"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7" h="44">
                        <a:moveTo>
                          <a:pt x="85" y="8"/>
                        </a:moveTo>
                        <a:lnTo>
                          <a:pt x="82" y="9"/>
                        </a:lnTo>
                        <a:lnTo>
                          <a:pt x="81" y="11"/>
                        </a:lnTo>
                        <a:lnTo>
                          <a:pt x="85" y="11"/>
                        </a:lnTo>
                        <a:lnTo>
                          <a:pt x="91" y="12"/>
                        </a:lnTo>
                        <a:lnTo>
                          <a:pt x="112" y="12"/>
                        </a:lnTo>
                        <a:lnTo>
                          <a:pt x="120" y="14"/>
                        </a:lnTo>
                        <a:lnTo>
                          <a:pt x="147" y="14"/>
                        </a:lnTo>
                        <a:lnTo>
                          <a:pt x="161" y="15"/>
                        </a:lnTo>
                        <a:lnTo>
                          <a:pt x="172" y="15"/>
                        </a:lnTo>
                        <a:lnTo>
                          <a:pt x="180" y="17"/>
                        </a:lnTo>
                        <a:lnTo>
                          <a:pt x="187" y="17"/>
                        </a:lnTo>
                        <a:lnTo>
                          <a:pt x="193" y="18"/>
                        </a:lnTo>
                        <a:lnTo>
                          <a:pt x="202" y="20"/>
                        </a:lnTo>
                        <a:lnTo>
                          <a:pt x="221" y="20"/>
                        </a:lnTo>
                        <a:lnTo>
                          <a:pt x="229" y="18"/>
                        </a:lnTo>
                        <a:lnTo>
                          <a:pt x="238" y="17"/>
                        </a:lnTo>
                        <a:lnTo>
                          <a:pt x="251" y="15"/>
                        </a:lnTo>
                        <a:lnTo>
                          <a:pt x="266" y="12"/>
                        </a:lnTo>
                        <a:lnTo>
                          <a:pt x="252" y="14"/>
                        </a:lnTo>
                        <a:lnTo>
                          <a:pt x="239" y="15"/>
                        </a:lnTo>
                        <a:lnTo>
                          <a:pt x="221" y="15"/>
                        </a:lnTo>
                        <a:lnTo>
                          <a:pt x="214" y="17"/>
                        </a:lnTo>
                        <a:lnTo>
                          <a:pt x="188" y="17"/>
                        </a:lnTo>
                        <a:lnTo>
                          <a:pt x="177" y="15"/>
                        </a:lnTo>
                        <a:lnTo>
                          <a:pt x="107" y="15"/>
                        </a:lnTo>
                        <a:lnTo>
                          <a:pt x="99" y="14"/>
                        </a:lnTo>
                        <a:lnTo>
                          <a:pt x="87" y="14"/>
                        </a:lnTo>
                        <a:lnTo>
                          <a:pt x="79" y="12"/>
                        </a:lnTo>
                        <a:lnTo>
                          <a:pt x="76" y="12"/>
                        </a:lnTo>
                        <a:lnTo>
                          <a:pt x="73" y="11"/>
                        </a:lnTo>
                        <a:lnTo>
                          <a:pt x="74" y="11"/>
                        </a:lnTo>
                        <a:lnTo>
                          <a:pt x="81" y="6"/>
                        </a:lnTo>
                        <a:lnTo>
                          <a:pt x="84" y="6"/>
                        </a:lnTo>
                        <a:lnTo>
                          <a:pt x="85" y="5"/>
                        </a:lnTo>
                        <a:lnTo>
                          <a:pt x="84" y="3"/>
                        </a:lnTo>
                        <a:lnTo>
                          <a:pt x="80" y="3"/>
                        </a:lnTo>
                        <a:lnTo>
                          <a:pt x="73" y="2"/>
                        </a:lnTo>
                        <a:lnTo>
                          <a:pt x="16" y="2"/>
                        </a:lnTo>
                        <a:lnTo>
                          <a:pt x="9" y="3"/>
                        </a:lnTo>
                        <a:lnTo>
                          <a:pt x="5" y="3"/>
                        </a:lnTo>
                        <a:lnTo>
                          <a:pt x="4" y="5"/>
                        </a:lnTo>
                        <a:lnTo>
                          <a:pt x="5" y="6"/>
                        </a:lnTo>
                        <a:lnTo>
                          <a:pt x="9" y="8"/>
                        </a:lnTo>
                        <a:lnTo>
                          <a:pt x="20" y="12"/>
                        </a:lnTo>
                        <a:lnTo>
                          <a:pt x="33" y="17"/>
                        </a:lnTo>
                        <a:lnTo>
                          <a:pt x="43" y="21"/>
                        </a:lnTo>
                        <a:lnTo>
                          <a:pt x="46" y="22"/>
                        </a:lnTo>
                        <a:lnTo>
                          <a:pt x="47" y="25"/>
                        </a:lnTo>
                        <a:lnTo>
                          <a:pt x="46" y="27"/>
                        </a:lnTo>
                        <a:lnTo>
                          <a:pt x="43" y="27"/>
                        </a:lnTo>
                        <a:lnTo>
                          <a:pt x="38" y="30"/>
                        </a:lnTo>
                        <a:lnTo>
                          <a:pt x="23" y="34"/>
                        </a:lnTo>
                        <a:lnTo>
                          <a:pt x="20" y="36"/>
                        </a:lnTo>
                        <a:lnTo>
                          <a:pt x="19" y="36"/>
                        </a:lnTo>
                        <a:lnTo>
                          <a:pt x="19" y="37"/>
                        </a:lnTo>
                        <a:lnTo>
                          <a:pt x="21" y="37"/>
                        </a:lnTo>
                        <a:lnTo>
                          <a:pt x="25" y="39"/>
                        </a:lnTo>
                        <a:lnTo>
                          <a:pt x="85" y="39"/>
                        </a:lnTo>
                        <a:lnTo>
                          <a:pt x="96" y="40"/>
                        </a:lnTo>
                        <a:lnTo>
                          <a:pt x="106" y="42"/>
                        </a:lnTo>
                        <a:lnTo>
                          <a:pt x="116" y="42"/>
                        </a:lnTo>
                        <a:lnTo>
                          <a:pt x="127" y="43"/>
                        </a:lnTo>
                        <a:lnTo>
                          <a:pt x="161" y="43"/>
                        </a:lnTo>
                        <a:lnTo>
                          <a:pt x="114" y="43"/>
                        </a:lnTo>
                        <a:lnTo>
                          <a:pt x="102" y="42"/>
                        </a:lnTo>
                        <a:lnTo>
                          <a:pt x="82" y="40"/>
                        </a:lnTo>
                        <a:lnTo>
                          <a:pt x="46" y="40"/>
                        </a:lnTo>
                        <a:lnTo>
                          <a:pt x="34" y="42"/>
                        </a:lnTo>
                        <a:lnTo>
                          <a:pt x="26" y="40"/>
                        </a:lnTo>
                        <a:lnTo>
                          <a:pt x="20" y="40"/>
                        </a:lnTo>
                        <a:lnTo>
                          <a:pt x="16" y="39"/>
                        </a:lnTo>
                        <a:lnTo>
                          <a:pt x="15" y="39"/>
                        </a:lnTo>
                        <a:lnTo>
                          <a:pt x="13" y="37"/>
                        </a:lnTo>
                        <a:lnTo>
                          <a:pt x="15" y="36"/>
                        </a:lnTo>
                        <a:lnTo>
                          <a:pt x="18" y="33"/>
                        </a:lnTo>
                        <a:lnTo>
                          <a:pt x="30" y="25"/>
                        </a:lnTo>
                        <a:lnTo>
                          <a:pt x="33" y="24"/>
                        </a:lnTo>
                        <a:lnTo>
                          <a:pt x="33" y="21"/>
                        </a:lnTo>
                        <a:lnTo>
                          <a:pt x="31" y="18"/>
                        </a:lnTo>
                        <a:lnTo>
                          <a:pt x="21" y="14"/>
                        </a:lnTo>
                        <a:lnTo>
                          <a:pt x="11" y="11"/>
                        </a:lnTo>
                        <a:lnTo>
                          <a:pt x="2" y="8"/>
                        </a:lnTo>
                        <a:lnTo>
                          <a:pt x="0" y="6"/>
                        </a:lnTo>
                        <a:lnTo>
                          <a:pt x="0" y="5"/>
                        </a:lnTo>
                        <a:lnTo>
                          <a:pt x="2" y="3"/>
                        </a:lnTo>
                        <a:lnTo>
                          <a:pt x="8" y="3"/>
                        </a:lnTo>
                        <a:lnTo>
                          <a:pt x="17" y="2"/>
                        </a:lnTo>
                        <a:lnTo>
                          <a:pt x="30" y="2"/>
                        </a:lnTo>
                        <a:lnTo>
                          <a:pt x="38" y="0"/>
                        </a:lnTo>
                        <a:lnTo>
                          <a:pt x="80" y="0"/>
                        </a:lnTo>
                        <a:lnTo>
                          <a:pt x="87" y="2"/>
                        </a:lnTo>
                        <a:lnTo>
                          <a:pt x="91" y="2"/>
                        </a:lnTo>
                        <a:lnTo>
                          <a:pt x="93" y="3"/>
                        </a:lnTo>
                        <a:lnTo>
                          <a:pt x="93" y="5"/>
                        </a:lnTo>
                        <a:lnTo>
                          <a:pt x="91" y="5"/>
                        </a:lnTo>
                        <a:lnTo>
                          <a:pt x="85" y="8"/>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088" name="Freeform 40"/>
                  <p:cNvSpPr>
                    <a:spLocks/>
                  </p:cNvSpPr>
                  <p:nvPr/>
                </p:nvSpPr>
                <p:spPr bwMode="auto">
                  <a:xfrm>
                    <a:off x="3408" y="4168"/>
                    <a:ext cx="18" cy="17"/>
                  </a:xfrm>
                  <a:custGeom>
                    <a:avLst/>
                    <a:gdLst>
                      <a:gd name="T0" fmla="*/ 16 w 17"/>
                      <a:gd name="T1" fmla="*/ 0 h 17"/>
                      <a:gd name="T2" fmla="*/ 0 w 17"/>
                      <a:gd name="T3" fmla="*/ 0 h 17"/>
                      <a:gd name="T4" fmla="*/ 3 w 17"/>
                      <a:gd name="T5" fmla="*/ 5 h 17"/>
                      <a:gd name="T6" fmla="*/ 8 w 17"/>
                      <a:gd name="T7" fmla="*/ 16 h 17"/>
                      <a:gd name="T8" fmla="*/ 16 w 17"/>
                      <a:gd name="T9" fmla="*/ 0 h 17"/>
                    </a:gdLst>
                    <a:ahLst/>
                    <a:cxnLst>
                      <a:cxn ang="0">
                        <a:pos x="T0" y="T1"/>
                      </a:cxn>
                      <a:cxn ang="0">
                        <a:pos x="T2" y="T3"/>
                      </a:cxn>
                      <a:cxn ang="0">
                        <a:pos x="T4" y="T5"/>
                      </a:cxn>
                      <a:cxn ang="0">
                        <a:pos x="T6" y="T7"/>
                      </a:cxn>
                      <a:cxn ang="0">
                        <a:pos x="T8" y="T9"/>
                      </a:cxn>
                    </a:cxnLst>
                    <a:rect l="0" t="0" r="r" b="b"/>
                    <a:pathLst>
                      <a:path w="17" h="17">
                        <a:moveTo>
                          <a:pt x="16" y="0"/>
                        </a:moveTo>
                        <a:lnTo>
                          <a:pt x="0" y="0"/>
                        </a:lnTo>
                        <a:lnTo>
                          <a:pt x="3" y="5"/>
                        </a:lnTo>
                        <a:lnTo>
                          <a:pt x="8" y="16"/>
                        </a:lnTo>
                        <a:lnTo>
                          <a:pt x="16" y="0"/>
                        </a:lnTo>
                      </a:path>
                    </a:pathLst>
                  </a:custGeom>
                  <a:solidFill>
                    <a:srgbClr val="6699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089" name="Freeform 41"/>
                  <p:cNvSpPr>
                    <a:spLocks/>
                  </p:cNvSpPr>
                  <p:nvPr/>
                </p:nvSpPr>
                <p:spPr bwMode="auto">
                  <a:xfrm>
                    <a:off x="3408" y="4168"/>
                    <a:ext cx="18" cy="17"/>
                  </a:xfrm>
                  <a:custGeom>
                    <a:avLst/>
                    <a:gdLst>
                      <a:gd name="T0" fmla="*/ 16 w 17"/>
                      <a:gd name="T1" fmla="*/ 0 h 17"/>
                      <a:gd name="T2" fmla="*/ 0 w 17"/>
                      <a:gd name="T3" fmla="*/ 0 h 17"/>
                      <a:gd name="T4" fmla="*/ 3 w 17"/>
                      <a:gd name="T5" fmla="*/ 5 h 17"/>
                      <a:gd name="T6" fmla="*/ 8 w 17"/>
                      <a:gd name="T7" fmla="*/ 16 h 17"/>
                      <a:gd name="T8" fmla="*/ 16 w 17"/>
                      <a:gd name="T9" fmla="*/ 0 h 17"/>
                    </a:gdLst>
                    <a:ahLst/>
                    <a:cxnLst>
                      <a:cxn ang="0">
                        <a:pos x="T0" y="T1"/>
                      </a:cxn>
                      <a:cxn ang="0">
                        <a:pos x="T2" y="T3"/>
                      </a:cxn>
                      <a:cxn ang="0">
                        <a:pos x="T4" y="T5"/>
                      </a:cxn>
                      <a:cxn ang="0">
                        <a:pos x="T6" y="T7"/>
                      </a:cxn>
                      <a:cxn ang="0">
                        <a:pos x="T8" y="T9"/>
                      </a:cxn>
                    </a:cxnLst>
                    <a:rect l="0" t="0" r="r" b="b"/>
                    <a:pathLst>
                      <a:path w="17" h="17">
                        <a:moveTo>
                          <a:pt x="16" y="0"/>
                        </a:moveTo>
                        <a:lnTo>
                          <a:pt x="0" y="0"/>
                        </a:lnTo>
                        <a:lnTo>
                          <a:pt x="3" y="5"/>
                        </a:lnTo>
                        <a:lnTo>
                          <a:pt x="8" y="16"/>
                        </a:lnTo>
                        <a:lnTo>
                          <a:pt x="16" y="0"/>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090" name="Freeform 42"/>
                  <p:cNvSpPr>
                    <a:spLocks/>
                  </p:cNvSpPr>
                  <p:nvPr/>
                </p:nvSpPr>
                <p:spPr bwMode="auto">
                  <a:xfrm>
                    <a:off x="3329" y="4190"/>
                    <a:ext cx="16" cy="17"/>
                  </a:xfrm>
                  <a:custGeom>
                    <a:avLst/>
                    <a:gdLst>
                      <a:gd name="T0" fmla="*/ 9 w 17"/>
                      <a:gd name="T1" fmla="*/ 4 h 17"/>
                      <a:gd name="T2" fmla="*/ 13 w 17"/>
                      <a:gd name="T3" fmla="*/ 0 h 17"/>
                      <a:gd name="T4" fmla="*/ 16 w 17"/>
                      <a:gd name="T5" fmla="*/ 0 h 17"/>
                      <a:gd name="T6" fmla="*/ 14 w 17"/>
                      <a:gd name="T7" fmla="*/ 4 h 17"/>
                      <a:gd name="T8" fmla="*/ 12 w 17"/>
                      <a:gd name="T9" fmla="*/ 8 h 17"/>
                      <a:gd name="T10" fmla="*/ 6 w 17"/>
                      <a:gd name="T11" fmla="*/ 16 h 17"/>
                      <a:gd name="T12" fmla="*/ 0 w 17"/>
                      <a:gd name="T13" fmla="*/ 16 h 17"/>
                      <a:gd name="T14" fmla="*/ 0 w 17"/>
                      <a:gd name="T15" fmla="*/ 13 h 17"/>
                      <a:gd name="T16" fmla="*/ 1 w 17"/>
                      <a:gd name="T17" fmla="*/ 13 h 17"/>
                      <a:gd name="T18" fmla="*/ 9 w 17"/>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4"/>
                        </a:moveTo>
                        <a:lnTo>
                          <a:pt x="13" y="0"/>
                        </a:lnTo>
                        <a:lnTo>
                          <a:pt x="16" y="0"/>
                        </a:lnTo>
                        <a:lnTo>
                          <a:pt x="14" y="4"/>
                        </a:lnTo>
                        <a:lnTo>
                          <a:pt x="12" y="8"/>
                        </a:lnTo>
                        <a:lnTo>
                          <a:pt x="6" y="16"/>
                        </a:lnTo>
                        <a:lnTo>
                          <a:pt x="0" y="16"/>
                        </a:lnTo>
                        <a:lnTo>
                          <a:pt x="0" y="13"/>
                        </a:lnTo>
                        <a:lnTo>
                          <a:pt x="1" y="13"/>
                        </a:lnTo>
                        <a:lnTo>
                          <a:pt x="9" y="4"/>
                        </a:lnTo>
                      </a:path>
                    </a:pathLst>
                  </a:custGeom>
                  <a:solidFill>
                    <a:srgbClr val="6699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091" name="Freeform 43"/>
                  <p:cNvSpPr>
                    <a:spLocks/>
                  </p:cNvSpPr>
                  <p:nvPr/>
                </p:nvSpPr>
                <p:spPr bwMode="auto">
                  <a:xfrm>
                    <a:off x="3329" y="4190"/>
                    <a:ext cx="16" cy="17"/>
                  </a:xfrm>
                  <a:custGeom>
                    <a:avLst/>
                    <a:gdLst>
                      <a:gd name="T0" fmla="*/ 9 w 17"/>
                      <a:gd name="T1" fmla="*/ 4 h 17"/>
                      <a:gd name="T2" fmla="*/ 13 w 17"/>
                      <a:gd name="T3" fmla="*/ 0 h 17"/>
                      <a:gd name="T4" fmla="*/ 16 w 17"/>
                      <a:gd name="T5" fmla="*/ 0 h 17"/>
                      <a:gd name="T6" fmla="*/ 14 w 17"/>
                      <a:gd name="T7" fmla="*/ 4 h 17"/>
                      <a:gd name="T8" fmla="*/ 12 w 17"/>
                      <a:gd name="T9" fmla="*/ 8 h 17"/>
                      <a:gd name="T10" fmla="*/ 6 w 17"/>
                      <a:gd name="T11" fmla="*/ 16 h 17"/>
                      <a:gd name="T12" fmla="*/ 0 w 17"/>
                      <a:gd name="T13" fmla="*/ 16 h 17"/>
                      <a:gd name="T14" fmla="*/ 0 w 17"/>
                      <a:gd name="T15" fmla="*/ 13 h 17"/>
                      <a:gd name="T16" fmla="*/ 1 w 17"/>
                      <a:gd name="T17" fmla="*/ 13 h 17"/>
                      <a:gd name="T18" fmla="*/ 9 w 17"/>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4"/>
                        </a:moveTo>
                        <a:lnTo>
                          <a:pt x="13" y="0"/>
                        </a:lnTo>
                        <a:lnTo>
                          <a:pt x="16" y="0"/>
                        </a:lnTo>
                        <a:lnTo>
                          <a:pt x="14" y="4"/>
                        </a:lnTo>
                        <a:lnTo>
                          <a:pt x="12" y="8"/>
                        </a:lnTo>
                        <a:lnTo>
                          <a:pt x="6" y="16"/>
                        </a:lnTo>
                        <a:lnTo>
                          <a:pt x="0" y="16"/>
                        </a:lnTo>
                        <a:lnTo>
                          <a:pt x="0" y="13"/>
                        </a:lnTo>
                        <a:lnTo>
                          <a:pt x="1" y="13"/>
                        </a:lnTo>
                        <a:lnTo>
                          <a:pt x="9" y="4"/>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092" name="Freeform 44"/>
                  <p:cNvSpPr>
                    <a:spLocks/>
                  </p:cNvSpPr>
                  <p:nvPr/>
                </p:nvSpPr>
                <p:spPr bwMode="auto">
                  <a:xfrm>
                    <a:off x="3261" y="4228"/>
                    <a:ext cx="16" cy="17"/>
                  </a:xfrm>
                  <a:custGeom>
                    <a:avLst/>
                    <a:gdLst>
                      <a:gd name="T0" fmla="*/ 8 w 17"/>
                      <a:gd name="T1" fmla="*/ 0 h 17"/>
                      <a:gd name="T2" fmla="*/ 16 w 17"/>
                      <a:gd name="T3" fmla="*/ 4 h 17"/>
                      <a:gd name="T4" fmla="*/ 16 w 17"/>
                      <a:gd name="T5" fmla="*/ 12 h 17"/>
                      <a:gd name="T6" fmla="*/ 10 w 17"/>
                      <a:gd name="T7" fmla="*/ 16 h 17"/>
                      <a:gd name="T8" fmla="*/ 0 w 17"/>
                      <a:gd name="T9" fmla="*/ 16 h 17"/>
                      <a:gd name="T10" fmla="*/ 8 w 17"/>
                      <a:gd name="T11" fmla="*/ 0 h 17"/>
                    </a:gdLst>
                    <a:ahLst/>
                    <a:cxnLst>
                      <a:cxn ang="0">
                        <a:pos x="T0" y="T1"/>
                      </a:cxn>
                      <a:cxn ang="0">
                        <a:pos x="T2" y="T3"/>
                      </a:cxn>
                      <a:cxn ang="0">
                        <a:pos x="T4" y="T5"/>
                      </a:cxn>
                      <a:cxn ang="0">
                        <a:pos x="T6" y="T7"/>
                      </a:cxn>
                      <a:cxn ang="0">
                        <a:pos x="T8" y="T9"/>
                      </a:cxn>
                      <a:cxn ang="0">
                        <a:pos x="T10" y="T11"/>
                      </a:cxn>
                    </a:cxnLst>
                    <a:rect l="0" t="0" r="r" b="b"/>
                    <a:pathLst>
                      <a:path w="17" h="17">
                        <a:moveTo>
                          <a:pt x="8" y="0"/>
                        </a:moveTo>
                        <a:lnTo>
                          <a:pt x="16" y="4"/>
                        </a:lnTo>
                        <a:lnTo>
                          <a:pt x="16" y="12"/>
                        </a:lnTo>
                        <a:lnTo>
                          <a:pt x="10" y="16"/>
                        </a:lnTo>
                        <a:lnTo>
                          <a:pt x="0" y="16"/>
                        </a:lnTo>
                        <a:lnTo>
                          <a:pt x="8" y="0"/>
                        </a:lnTo>
                      </a:path>
                    </a:pathLst>
                  </a:custGeom>
                  <a:solidFill>
                    <a:srgbClr val="6699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093" name="Freeform 45"/>
                  <p:cNvSpPr>
                    <a:spLocks/>
                  </p:cNvSpPr>
                  <p:nvPr/>
                </p:nvSpPr>
                <p:spPr bwMode="auto">
                  <a:xfrm>
                    <a:off x="3261" y="4228"/>
                    <a:ext cx="16" cy="17"/>
                  </a:xfrm>
                  <a:custGeom>
                    <a:avLst/>
                    <a:gdLst>
                      <a:gd name="T0" fmla="*/ 8 w 17"/>
                      <a:gd name="T1" fmla="*/ 0 h 17"/>
                      <a:gd name="T2" fmla="*/ 16 w 17"/>
                      <a:gd name="T3" fmla="*/ 4 h 17"/>
                      <a:gd name="T4" fmla="*/ 16 w 17"/>
                      <a:gd name="T5" fmla="*/ 12 h 17"/>
                      <a:gd name="T6" fmla="*/ 10 w 17"/>
                      <a:gd name="T7" fmla="*/ 16 h 17"/>
                      <a:gd name="T8" fmla="*/ 0 w 17"/>
                      <a:gd name="T9" fmla="*/ 16 h 17"/>
                      <a:gd name="T10" fmla="*/ 8 w 17"/>
                      <a:gd name="T11" fmla="*/ 0 h 17"/>
                    </a:gdLst>
                    <a:ahLst/>
                    <a:cxnLst>
                      <a:cxn ang="0">
                        <a:pos x="T0" y="T1"/>
                      </a:cxn>
                      <a:cxn ang="0">
                        <a:pos x="T2" y="T3"/>
                      </a:cxn>
                      <a:cxn ang="0">
                        <a:pos x="T4" y="T5"/>
                      </a:cxn>
                      <a:cxn ang="0">
                        <a:pos x="T6" y="T7"/>
                      </a:cxn>
                      <a:cxn ang="0">
                        <a:pos x="T8" y="T9"/>
                      </a:cxn>
                      <a:cxn ang="0">
                        <a:pos x="T10" y="T11"/>
                      </a:cxn>
                    </a:cxnLst>
                    <a:rect l="0" t="0" r="r" b="b"/>
                    <a:pathLst>
                      <a:path w="17" h="17">
                        <a:moveTo>
                          <a:pt x="8" y="0"/>
                        </a:moveTo>
                        <a:lnTo>
                          <a:pt x="16" y="4"/>
                        </a:lnTo>
                        <a:lnTo>
                          <a:pt x="16" y="12"/>
                        </a:lnTo>
                        <a:lnTo>
                          <a:pt x="10" y="16"/>
                        </a:lnTo>
                        <a:lnTo>
                          <a:pt x="0" y="16"/>
                        </a:lnTo>
                        <a:lnTo>
                          <a:pt x="8" y="0"/>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094" name="Freeform 46"/>
                  <p:cNvSpPr>
                    <a:spLocks/>
                  </p:cNvSpPr>
                  <p:nvPr/>
                </p:nvSpPr>
                <p:spPr bwMode="auto">
                  <a:xfrm>
                    <a:off x="2708" y="4235"/>
                    <a:ext cx="18" cy="17"/>
                  </a:xfrm>
                  <a:custGeom>
                    <a:avLst/>
                    <a:gdLst>
                      <a:gd name="T0" fmla="*/ 0 w 17"/>
                      <a:gd name="T1" fmla="*/ 0 h 17"/>
                      <a:gd name="T2" fmla="*/ 16 w 17"/>
                      <a:gd name="T3" fmla="*/ 0 h 17"/>
                      <a:gd name="T4" fmla="*/ 9 w 17"/>
                      <a:gd name="T5" fmla="*/ 5 h 17"/>
                      <a:gd name="T6" fmla="*/ 6 w 17"/>
                      <a:gd name="T7" fmla="*/ 16 h 17"/>
                      <a:gd name="T8" fmla="*/ 4 w 17"/>
                      <a:gd name="T9" fmla="*/ 5 h 17"/>
                      <a:gd name="T10" fmla="*/ 0 w 17"/>
                      <a:gd name="T11" fmla="*/ 0 h 17"/>
                    </a:gdLst>
                    <a:ahLst/>
                    <a:cxnLst>
                      <a:cxn ang="0">
                        <a:pos x="T0" y="T1"/>
                      </a:cxn>
                      <a:cxn ang="0">
                        <a:pos x="T2" y="T3"/>
                      </a:cxn>
                      <a:cxn ang="0">
                        <a:pos x="T4" y="T5"/>
                      </a:cxn>
                      <a:cxn ang="0">
                        <a:pos x="T6" y="T7"/>
                      </a:cxn>
                      <a:cxn ang="0">
                        <a:pos x="T8" y="T9"/>
                      </a:cxn>
                      <a:cxn ang="0">
                        <a:pos x="T10" y="T11"/>
                      </a:cxn>
                    </a:cxnLst>
                    <a:rect l="0" t="0" r="r" b="b"/>
                    <a:pathLst>
                      <a:path w="17" h="17">
                        <a:moveTo>
                          <a:pt x="0" y="0"/>
                        </a:moveTo>
                        <a:lnTo>
                          <a:pt x="16" y="0"/>
                        </a:lnTo>
                        <a:lnTo>
                          <a:pt x="9" y="5"/>
                        </a:lnTo>
                        <a:lnTo>
                          <a:pt x="6" y="16"/>
                        </a:lnTo>
                        <a:lnTo>
                          <a:pt x="4" y="5"/>
                        </a:lnTo>
                        <a:lnTo>
                          <a:pt x="0" y="0"/>
                        </a:lnTo>
                      </a:path>
                    </a:pathLst>
                  </a:custGeom>
                  <a:solidFill>
                    <a:srgbClr val="000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095" name="Freeform 47"/>
                  <p:cNvSpPr>
                    <a:spLocks/>
                  </p:cNvSpPr>
                  <p:nvPr/>
                </p:nvSpPr>
                <p:spPr bwMode="auto">
                  <a:xfrm>
                    <a:off x="2708" y="4235"/>
                    <a:ext cx="18" cy="17"/>
                  </a:xfrm>
                  <a:custGeom>
                    <a:avLst/>
                    <a:gdLst>
                      <a:gd name="T0" fmla="*/ 0 w 17"/>
                      <a:gd name="T1" fmla="*/ 0 h 17"/>
                      <a:gd name="T2" fmla="*/ 16 w 17"/>
                      <a:gd name="T3" fmla="*/ 0 h 17"/>
                      <a:gd name="T4" fmla="*/ 9 w 17"/>
                      <a:gd name="T5" fmla="*/ 5 h 17"/>
                      <a:gd name="T6" fmla="*/ 6 w 17"/>
                      <a:gd name="T7" fmla="*/ 16 h 17"/>
                      <a:gd name="T8" fmla="*/ 4 w 17"/>
                      <a:gd name="T9" fmla="*/ 5 h 17"/>
                      <a:gd name="T10" fmla="*/ 0 w 17"/>
                      <a:gd name="T11" fmla="*/ 0 h 17"/>
                    </a:gdLst>
                    <a:ahLst/>
                    <a:cxnLst>
                      <a:cxn ang="0">
                        <a:pos x="T0" y="T1"/>
                      </a:cxn>
                      <a:cxn ang="0">
                        <a:pos x="T2" y="T3"/>
                      </a:cxn>
                      <a:cxn ang="0">
                        <a:pos x="T4" y="T5"/>
                      </a:cxn>
                      <a:cxn ang="0">
                        <a:pos x="T6" y="T7"/>
                      </a:cxn>
                      <a:cxn ang="0">
                        <a:pos x="T8" y="T9"/>
                      </a:cxn>
                      <a:cxn ang="0">
                        <a:pos x="T10" y="T11"/>
                      </a:cxn>
                    </a:cxnLst>
                    <a:rect l="0" t="0" r="r" b="b"/>
                    <a:pathLst>
                      <a:path w="17" h="17">
                        <a:moveTo>
                          <a:pt x="0" y="0"/>
                        </a:moveTo>
                        <a:lnTo>
                          <a:pt x="16" y="0"/>
                        </a:lnTo>
                        <a:lnTo>
                          <a:pt x="9" y="5"/>
                        </a:lnTo>
                        <a:lnTo>
                          <a:pt x="6" y="16"/>
                        </a:lnTo>
                        <a:lnTo>
                          <a:pt x="4" y="5"/>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096" name="Freeform 48"/>
                  <p:cNvSpPr>
                    <a:spLocks/>
                  </p:cNvSpPr>
                  <p:nvPr/>
                </p:nvSpPr>
                <p:spPr bwMode="auto">
                  <a:xfrm>
                    <a:off x="2718" y="4233"/>
                    <a:ext cx="23" cy="17"/>
                  </a:xfrm>
                  <a:custGeom>
                    <a:avLst/>
                    <a:gdLst>
                      <a:gd name="T0" fmla="*/ 0 w 23"/>
                      <a:gd name="T1" fmla="*/ 16 h 17"/>
                      <a:gd name="T2" fmla="*/ 5 w 23"/>
                      <a:gd name="T3" fmla="*/ 16 h 17"/>
                      <a:gd name="T4" fmla="*/ 11 w 23"/>
                      <a:gd name="T5" fmla="*/ 10 h 17"/>
                      <a:gd name="T6" fmla="*/ 22 w 23"/>
                      <a:gd name="T7" fmla="*/ 0 h 17"/>
                      <a:gd name="T8" fmla="*/ 15 w 23"/>
                      <a:gd name="T9" fmla="*/ 16 h 17"/>
                      <a:gd name="T10" fmla="*/ 0 w 23"/>
                      <a:gd name="T11" fmla="*/ 16 h 17"/>
                    </a:gdLst>
                    <a:ahLst/>
                    <a:cxnLst>
                      <a:cxn ang="0">
                        <a:pos x="T0" y="T1"/>
                      </a:cxn>
                      <a:cxn ang="0">
                        <a:pos x="T2" y="T3"/>
                      </a:cxn>
                      <a:cxn ang="0">
                        <a:pos x="T4" y="T5"/>
                      </a:cxn>
                      <a:cxn ang="0">
                        <a:pos x="T6" y="T7"/>
                      </a:cxn>
                      <a:cxn ang="0">
                        <a:pos x="T8" y="T9"/>
                      </a:cxn>
                      <a:cxn ang="0">
                        <a:pos x="T10" y="T11"/>
                      </a:cxn>
                    </a:cxnLst>
                    <a:rect l="0" t="0" r="r" b="b"/>
                    <a:pathLst>
                      <a:path w="23" h="17">
                        <a:moveTo>
                          <a:pt x="0" y="16"/>
                        </a:moveTo>
                        <a:lnTo>
                          <a:pt x="5" y="16"/>
                        </a:lnTo>
                        <a:lnTo>
                          <a:pt x="11" y="10"/>
                        </a:lnTo>
                        <a:lnTo>
                          <a:pt x="22" y="0"/>
                        </a:lnTo>
                        <a:lnTo>
                          <a:pt x="15" y="16"/>
                        </a:lnTo>
                        <a:lnTo>
                          <a:pt x="0" y="16"/>
                        </a:lnTo>
                      </a:path>
                    </a:pathLst>
                  </a:custGeom>
                  <a:solidFill>
                    <a:srgbClr val="000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097" name="Freeform 49"/>
                  <p:cNvSpPr>
                    <a:spLocks/>
                  </p:cNvSpPr>
                  <p:nvPr/>
                </p:nvSpPr>
                <p:spPr bwMode="auto">
                  <a:xfrm>
                    <a:off x="2718" y="4233"/>
                    <a:ext cx="23" cy="17"/>
                  </a:xfrm>
                  <a:custGeom>
                    <a:avLst/>
                    <a:gdLst>
                      <a:gd name="T0" fmla="*/ 0 w 23"/>
                      <a:gd name="T1" fmla="*/ 16 h 17"/>
                      <a:gd name="T2" fmla="*/ 5 w 23"/>
                      <a:gd name="T3" fmla="*/ 16 h 17"/>
                      <a:gd name="T4" fmla="*/ 11 w 23"/>
                      <a:gd name="T5" fmla="*/ 10 h 17"/>
                      <a:gd name="T6" fmla="*/ 22 w 23"/>
                      <a:gd name="T7" fmla="*/ 0 h 17"/>
                      <a:gd name="T8" fmla="*/ 15 w 23"/>
                      <a:gd name="T9" fmla="*/ 16 h 17"/>
                      <a:gd name="T10" fmla="*/ 0 w 23"/>
                      <a:gd name="T11" fmla="*/ 16 h 17"/>
                    </a:gdLst>
                    <a:ahLst/>
                    <a:cxnLst>
                      <a:cxn ang="0">
                        <a:pos x="T0" y="T1"/>
                      </a:cxn>
                      <a:cxn ang="0">
                        <a:pos x="T2" y="T3"/>
                      </a:cxn>
                      <a:cxn ang="0">
                        <a:pos x="T4" y="T5"/>
                      </a:cxn>
                      <a:cxn ang="0">
                        <a:pos x="T6" y="T7"/>
                      </a:cxn>
                      <a:cxn ang="0">
                        <a:pos x="T8" y="T9"/>
                      </a:cxn>
                      <a:cxn ang="0">
                        <a:pos x="T10" y="T11"/>
                      </a:cxn>
                    </a:cxnLst>
                    <a:rect l="0" t="0" r="r" b="b"/>
                    <a:pathLst>
                      <a:path w="23" h="17">
                        <a:moveTo>
                          <a:pt x="0" y="16"/>
                        </a:moveTo>
                        <a:lnTo>
                          <a:pt x="5" y="16"/>
                        </a:lnTo>
                        <a:lnTo>
                          <a:pt x="11" y="10"/>
                        </a:lnTo>
                        <a:lnTo>
                          <a:pt x="22" y="0"/>
                        </a:lnTo>
                        <a:lnTo>
                          <a:pt x="15" y="16"/>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098" name="Freeform 50"/>
                  <p:cNvSpPr>
                    <a:spLocks/>
                  </p:cNvSpPr>
                  <p:nvPr/>
                </p:nvSpPr>
                <p:spPr bwMode="auto">
                  <a:xfrm>
                    <a:off x="3146" y="4124"/>
                    <a:ext cx="389" cy="17"/>
                  </a:xfrm>
                  <a:custGeom>
                    <a:avLst/>
                    <a:gdLst>
                      <a:gd name="T0" fmla="*/ 388 w 389"/>
                      <a:gd name="T1" fmla="*/ 8 h 17"/>
                      <a:gd name="T2" fmla="*/ 209 w 389"/>
                      <a:gd name="T3" fmla="*/ 8 h 17"/>
                      <a:gd name="T4" fmla="*/ 199 w 389"/>
                      <a:gd name="T5" fmla="*/ 5 h 17"/>
                      <a:gd name="T6" fmla="*/ 189 w 389"/>
                      <a:gd name="T7" fmla="*/ 8 h 17"/>
                      <a:gd name="T8" fmla="*/ 176 w 389"/>
                      <a:gd name="T9" fmla="*/ 8 h 17"/>
                      <a:gd name="T10" fmla="*/ 159 w 389"/>
                      <a:gd name="T11" fmla="*/ 5 h 17"/>
                      <a:gd name="T12" fmla="*/ 149 w 389"/>
                      <a:gd name="T13" fmla="*/ 0 h 17"/>
                      <a:gd name="T14" fmla="*/ 136 w 389"/>
                      <a:gd name="T15" fmla="*/ 0 h 17"/>
                      <a:gd name="T16" fmla="*/ 131 w 389"/>
                      <a:gd name="T17" fmla="*/ 5 h 17"/>
                      <a:gd name="T18" fmla="*/ 129 w 389"/>
                      <a:gd name="T19" fmla="*/ 5 h 17"/>
                      <a:gd name="T20" fmla="*/ 123 w 389"/>
                      <a:gd name="T21" fmla="*/ 8 h 17"/>
                      <a:gd name="T22" fmla="*/ 15 w 389"/>
                      <a:gd name="T23" fmla="*/ 8 h 17"/>
                      <a:gd name="T24" fmla="*/ 8 w 389"/>
                      <a:gd name="T25" fmla="*/ 13 h 17"/>
                      <a:gd name="T26" fmla="*/ 3 w 389"/>
                      <a:gd name="T27" fmla="*/ 13 h 17"/>
                      <a:gd name="T28" fmla="*/ 0 w 389"/>
                      <a:gd name="T29" fmla="*/ 16 h 17"/>
                      <a:gd name="T30" fmla="*/ 3 w 389"/>
                      <a:gd name="T31" fmla="*/ 13 h 17"/>
                      <a:gd name="T32" fmla="*/ 8 w 389"/>
                      <a:gd name="T33" fmla="*/ 13 h 17"/>
                      <a:gd name="T34" fmla="*/ 15 w 389"/>
                      <a:gd name="T35" fmla="*/ 8 h 17"/>
                      <a:gd name="T36" fmla="*/ 43 w 389"/>
                      <a:gd name="T37" fmla="*/ 8 h 17"/>
                      <a:gd name="T38" fmla="*/ 67 w 389"/>
                      <a:gd name="T39" fmla="*/ 5 h 17"/>
                      <a:gd name="T40" fmla="*/ 155 w 389"/>
                      <a:gd name="T41" fmla="*/ 5 h 17"/>
                      <a:gd name="T42" fmla="*/ 172 w 389"/>
                      <a:gd name="T43" fmla="*/ 13 h 17"/>
                      <a:gd name="T44" fmla="*/ 192 w 389"/>
                      <a:gd name="T45" fmla="*/ 13 h 17"/>
                      <a:gd name="T46" fmla="*/ 201 w 389"/>
                      <a:gd name="T47" fmla="*/ 5 h 17"/>
                      <a:gd name="T48" fmla="*/ 366 w 389"/>
                      <a:gd name="T49" fmla="*/ 5 h 17"/>
                      <a:gd name="T50" fmla="*/ 379 w 389"/>
                      <a:gd name="T51" fmla="*/ 8 h 17"/>
                      <a:gd name="T52" fmla="*/ 388 w 389"/>
                      <a:gd name="T5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9" h="17">
                        <a:moveTo>
                          <a:pt x="388" y="8"/>
                        </a:moveTo>
                        <a:lnTo>
                          <a:pt x="209" y="8"/>
                        </a:lnTo>
                        <a:lnTo>
                          <a:pt x="199" y="5"/>
                        </a:lnTo>
                        <a:lnTo>
                          <a:pt x="189" y="8"/>
                        </a:lnTo>
                        <a:lnTo>
                          <a:pt x="176" y="8"/>
                        </a:lnTo>
                        <a:lnTo>
                          <a:pt x="159" y="5"/>
                        </a:lnTo>
                        <a:lnTo>
                          <a:pt x="149" y="0"/>
                        </a:lnTo>
                        <a:lnTo>
                          <a:pt x="136" y="0"/>
                        </a:lnTo>
                        <a:lnTo>
                          <a:pt x="131" y="5"/>
                        </a:lnTo>
                        <a:lnTo>
                          <a:pt x="129" y="5"/>
                        </a:lnTo>
                        <a:lnTo>
                          <a:pt x="123" y="8"/>
                        </a:lnTo>
                        <a:lnTo>
                          <a:pt x="15" y="8"/>
                        </a:lnTo>
                        <a:lnTo>
                          <a:pt x="8" y="13"/>
                        </a:lnTo>
                        <a:lnTo>
                          <a:pt x="3" y="13"/>
                        </a:lnTo>
                        <a:lnTo>
                          <a:pt x="0" y="16"/>
                        </a:lnTo>
                        <a:lnTo>
                          <a:pt x="3" y="13"/>
                        </a:lnTo>
                        <a:lnTo>
                          <a:pt x="8" y="13"/>
                        </a:lnTo>
                        <a:lnTo>
                          <a:pt x="15" y="8"/>
                        </a:lnTo>
                        <a:lnTo>
                          <a:pt x="43" y="8"/>
                        </a:lnTo>
                        <a:lnTo>
                          <a:pt x="67" y="5"/>
                        </a:lnTo>
                        <a:lnTo>
                          <a:pt x="155" y="5"/>
                        </a:lnTo>
                        <a:lnTo>
                          <a:pt x="172" y="13"/>
                        </a:lnTo>
                        <a:lnTo>
                          <a:pt x="192" y="13"/>
                        </a:lnTo>
                        <a:lnTo>
                          <a:pt x="201" y="5"/>
                        </a:lnTo>
                        <a:lnTo>
                          <a:pt x="366" y="5"/>
                        </a:lnTo>
                        <a:lnTo>
                          <a:pt x="379" y="8"/>
                        </a:lnTo>
                        <a:lnTo>
                          <a:pt x="388" y="8"/>
                        </a:lnTo>
                      </a:path>
                    </a:pathLst>
                  </a:custGeom>
                  <a:solidFill>
                    <a:srgbClr val="000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099" name="Freeform 51"/>
                  <p:cNvSpPr>
                    <a:spLocks/>
                  </p:cNvSpPr>
                  <p:nvPr/>
                </p:nvSpPr>
                <p:spPr bwMode="auto">
                  <a:xfrm>
                    <a:off x="3146" y="4124"/>
                    <a:ext cx="389" cy="17"/>
                  </a:xfrm>
                  <a:custGeom>
                    <a:avLst/>
                    <a:gdLst>
                      <a:gd name="T0" fmla="*/ 388 w 389"/>
                      <a:gd name="T1" fmla="*/ 8 h 17"/>
                      <a:gd name="T2" fmla="*/ 209 w 389"/>
                      <a:gd name="T3" fmla="*/ 8 h 17"/>
                      <a:gd name="T4" fmla="*/ 199 w 389"/>
                      <a:gd name="T5" fmla="*/ 5 h 17"/>
                      <a:gd name="T6" fmla="*/ 189 w 389"/>
                      <a:gd name="T7" fmla="*/ 8 h 17"/>
                      <a:gd name="T8" fmla="*/ 176 w 389"/>
                      <a:gd name="T9" fmla="*/ 8 h 17"/>
                      <a:gd name="T10" fmla="*/ 159 w 389"/>
                      <a:gd name="T11" fmla="*/ 5 h 17"/>
                      <a:gd name="T12" fmla="*/ 149 w 389"/>
                      <a:gd name="T13" fmla="*/ 0 h 17"/>
                      <a:gd name="T14" fmla="*/ 136 w 389"/>
                      <a:gd name="T15" fmla="*/ 0 h 17"/>
                      <a:gd name="T16" fmla="*/ 131 w 389"/>
                      <a:gd name="T17" fmla="*/ 5 h 17"/>
                      <a:gd name="T18" fmla="*/ 129 w 389"/>
                      <a:gd name="T19" fmla="*/ 5 h 17"/>
                      <a:gd name="T20" fmla="*/ 123 w 389"/>
                      <a:gd name="T21" fmla="*/ 8 h 17"/>
                      <a:gd name="T22" fmla="*/ 15 w 389"/>
                      <a:gd name="T23" fmla="*/ 8 h 17"/>
                      <a:gd name="T24" fmla="*/ 8 w 389"/>
                      <a:gd name="T25" fmla="*/ 13 h 17"/>
                      <a:gd name="T26" fmla="*/ 3 w 389"/>
                      <a:gd name="T27" fmla="*/ 13 h 17"/>
                      <a:gd name="T28" fmla="*/ 0 w 389"/>
                      <a:gd name="T29" fmla="*/ 16 h 17"/>
                      <a:gd name="T30" fmla="*/ 3 w 389"/>
                      <a:gd name="T31" fmla="*/ 13 h 17"/>
                      <a:gd name="T32" fmla="*/ 8 w 389"/>
                      <a:gd name="T33" fmla="*/ 13 h 17"/>
                      <a:gd name="T34" fmla="*/ 15 w 389"/>
                      <a:gd name="T35" fmla="*/ 8 h 17"/>
                      <a:gd name="T36" fmla="*/ 43 w 389"/>
                      <a:gd name="T37" fmla="*/ 8 h 17"/>
                      <a:gd name="T38" fmla="*/ 67 w 389"/>
                      <a:gd name="T39" fmla="*/ 5 h 17"/>
                      <a:gd name="T40" fmla="*/ 155 w 389"/>
                      <a:gd name="T41" fmla="*/ 5 h 17"/>
                      <a:gd name="T42" fmla="*/ 172 w 389"/>
                      <a:gd name="T43" fmla="*/ 13 h 17"/>
                      <a:gd name="T44" fmla="*/ 192 w 389"/>
                      <a:gd name="T45" fmla="*/ 13 h 17"/>
                      <a:gd name="T46" fmla="*/ 201 w 389"/>
                      <a:gd name="T47" fmla="*/ 5 h 17"/>
                      <a:gd name="T48" fmla="*/ 366 w 389"/>
                      <a:gd name="T49" fmla="*/ 5 h 17"/>
                      <a:gd name="T50" fmla="*/ 379 w 389"/>
                      <a:gd name="T51" fmla="*/ 8 h 17"/>
                      <a:gd name="T52" fmla="*/ 388 w 389"/>
                      <a:gd name="T5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9" h="17">
                        <a:moveTo>
                          <a:pt x="388" y="8"/>
                        </a:moveTo>
                        <a:lnTo>
                          <a:pt x="209" y="8"/>
                        </a:lnTo>
                        <a:lnTo>
                          <a:pt x="199" y="5"/>
                        </a:lnTo>
                        <a:lnTo>
                          <a:pt x="189" y="8"/>
                        </a:lnTo>
                        <a:lnTo>
                          <a:pt x="176" y="8"/>
                        </a:lnTo>
                        <a:lnTo>
                          <a:pt x="159" y="5"/>
                        </a:lnTo>
                        <a:lnTo>
                          <a:pt x="149" y="0"/>
                        </a:lnTo>
                        <a:lnTo>
                          <a:pt x="136" y="0"/>
                        </a:lnTo>
                        <a:lnTo>
                          <a:pt x="131" y="5"/>
                        </a:lnTo>
                        <a:lnTo>
                          <a:pt x="129" y="5"/>
                        </a:lnTo>
                        <a:lnTo>
                          <a:pt x="123" y="8"/>
                        </a:lnTo>
                        <a:lnTo>
                          <a:pt x="15" y="8"/>
                        </a:lnTo>
                        <a:lnTo>
                          <a:pt x="8" y="13"/>
                        </a:lnTo>
                        <a:lnTo>
                          <a:pt x="3" y="13"/>
                        </a:lnTo>
                        <a:lnTo>
                          <a:pt x="0" y="16"/>
                        </a:lnTo>
                        <a:lnTo>
                          <a:pt x="3" y="13"/>
                        </a:lnTo>
                        <a:lnTo>
                          <a:pt x="8" y="13"/>
                        </a:lnTo>
                        <a:lnTo>
                          <a:pt x="15" y="8"/>
                        </a:lnTo>
                        <a:lnTo>
                          <a:pt x="43" y="8"/>
                        </a:lnTo>
                        <a:lnTo>
                          <a:pt x="67" y="5"/>
                        </a:lnTo>
                        <a:lnTo>
                          <a:pt x="155" y="5"/>
                        </a:lnTo>
                        <a:lnTo>
                          <a:pt x="172" y="13"/>
                        </a:lnTo>
                        <a:lnTo>
                          <a:pt x="192" y="13"/>
                        </a:lnTo>
                        <a:lnTo>
                          <a:pt x="201" y="5"/>
                        </a:lnTo>
                        <a:lnTo>
                          <a:pt x="366" y="5"/>
                        </a:lnTo>
                        <a:lnTo>
                          <a:pt x="379" y="8"/>
                        </a:lnTo>
                        <a:lnTo>
                          <a:pt x="388" y="8"/>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100" name="Freeform 52"/>
                  <p:cNvSpPr>
                    <a:spLocks/>
                  </p:cNvSpPr>
                  <p:nvPr/>
                </p:nvSpPr>
                <p:spPr bwMode="auto">
                  <a:xfrm>
                    <a:off x="3120" y="4175"/>
                    <a:ext cx="379" cy="16"/>
                  </a:xfrm>
                  <a:custGeom>
                    <a:avLst/>
                    <a:gdLst>
                      <a:gd name="T0" fmla="*/ 0 w 378"/>
                      <a:gd name="T1" fmla="*/ 5 h 17"/>
                      <a:gd name="T2" fmla="*/ 74 w 378"/>
                      <a:gd name="T3" fmla="*/ 5 h 17"/>
                      <a:gd name="T4" fmla="*/ 98 w 378"/>
                      <a:gd name="T5" fmla="*/ 7 h 17"/>
                      <a:gd name="T6" fmla="*/ 112 w 378"/>
                      <a:gd name="T7" fmla="*/ 7 h 17"/>
                      <a:gd name="T8" fmla="*/ 127 w 378"/>
                      <a:gd name="T9" fmla="*/ 10 h 17"/>
                      <a:gd name="T10" fmla="*/ 135 w 378"/>
                      <a:gd name="T11" fmla="*/ 10 h 17"/>
                      <a:gd name="T12" fmla="*/ 142 w 378"/>
                      <a:gd name="T13" fmla="*/ 12 h 17"/>
                      <a:gd name="T14" fmla="*/ 165 w 378"/>
                      <a:gd name="T15" fmla="*/ 12 h 17"/>
                      <a:gd name="T16" fmla="*/ 167 w 378"/>
                      <a:gd name="T17" fmla="*/ 10 h 17"/>
                      <a:gd name="T18" fmla="*/ 168 w 378"/>
                      <a:gd name="T19" fmla="*/ 7 h 17"/>
                      <a:gd name="T20" fmla="*/ 167 w 378"/>
                      <a:gd name="T21" fmla="*/ 5 h 17"/>
                      <a:gd name="T22" fmla="*/ 167 w 378"/>
                      <a:gd name="T23" fmla="*/ 1 h 17"/>
                      <a:gd name="T24" fmla="*/ 168 w 378"/>
                      <a:gd name="T25" fmla="*/ 0 h 17"/>
                      <a:gd name="T26" fmla="*/ 199 w 378"/>
                      <a:gd name="T27" fmla="*/ 0 h 17"/>
                      <a:gd name="T28" fmla="*/ 209 w 378"/>
                      <a:gd name="T29" fmla="*/ 1 h 17"/>
                      <a:gd name="T30" fmla="*/ 218 w 378"/>
                      <a:gd name="T31" fmla="*/ 1 h 17"/>
                      <a:gd name="T32" fmla="*/ 228 w 378"/>
                      <a:gd name="T33" fmla="*/ 5 h 17"/>
                      <a:gd name="T34" fmla="*/ 241 w 378"/>
                      <a:gd name="T35" fmla="*/ 7 h 17"/>
                      <a:gd name="T36" fmla="*/ 257 w 378"/>
                      <a:gd name="T37" fmla="*/ 7 h 17"/>
                      <a:gd name="T38" fmla="*/ 272 w 378"/>
                      <a:gd name="T39" fmla="*/ 5 h 17"/>
                      <a:gd name="T40" fmla="*/ 279 w 378"/>
                      <a:gd name="T41" fmla="*/ 5 h 17"/>
                      <a:gd name="T42" fmla="*/ 285 w 378"/>
                      <a:gd name="T43" fmla="*/ 1 h 17"/>
                      <a:gd name="T44" fmla="*/ 288 w 378"/>
                      <a:gd name="T45" fmla="*/ 5 h 17"/>
                      <a:gd name="T46" fmla="*/ 292 w 378"/>
                      <a:gd name="T47" fmla="*/ 5 h 17"/>
                      <a:gd name="T48" fmla="*/ 296 w 378"/>
                      <a:gd name="T49" fmla="*/ 7 h 17"/>
                      <a:gd name="T50" fmla="*/ 320 w 378"/>
                      <a:gd name="T51" fmla="*/ 7 h 17"/>
                      <a:gd name="T52" fmla="*/ 332 w 378"/>
                      <a:gd name="T53" fmla="*/ 5 h 17"/>
                      <a:gd name="T54" fmla="*/ 377 w 378"/>
                      <a:gd name="T55" fmla="*/ 5 h 17"/>
                      <a:gd name="T56" fmla="*/ 361 w 378"/>
                      <a:gd name="T57" fmla="*/ 7 h 17"/>
                      <a:gd name="T58" fmla="*/ 347 w 378"/>
                      <a:gd name="T59" fmla="*/ 10 h 17"/>
                      <a:gd name="T60" fmla="*/ 335 w 378"/>
                      <a:gd name="T61" fmla="*/ 12 h 17"/>
                      <a:gd name="T62" fmla="*/ 326 w 378"/>
                      <a:gd name="T63" fmla="*/ 16 h 17"/>
                      <a:gd name="T64" fmla="*/ 302 w 378"/>
                      <a:gd name="T65" fmla="*/ 16 h 17"/>
                      <a:gd name="T66" fmla="*/ 296 w 378"/>
                      <a:gd name="T67" fmla="*/ 12 h 17"/>
                      <a:gd name="T68" fmla="*/ 292 w 378"/>
                      <a:gd name="T69" fmla="*/ 10 h 17"/>
                      <a:gd name="T70" fmla="*/ 288 w 378"/>
                      <a:gd name="T71" fmla="*/ 10 h 17"/>
                      <a:gd name="T72" fmla="*/ 284 w 378"/>
                      <a:gd name="T73" fmla="*/ 7 h 17"/>
                      <a:gd name="T74" fmla="*/ 269 w 378"/>
                      <a:gd name="T75" fmla="*/ 7 h 17"/>
                      <a:gd name="T76" fmla="*/ 256 w 378"/>
                      <a:gd name="T77" fmla="*/ 10 h 17"/>
                      <a:gd name="T78" fmla="*/ 231 w 378"/>
                      <a:gd name="T79" fmla="*/ 10 h 17"/>
                      <a:gd name="T80" fmla="*/ 218 w 378"/>
                      <a:gd name="T81" fmla="*/ 7 h 17"/>
                      <a:gd name="T82" fmla="*/ 208 w 378"/>
                      <a:gd name="T83" fmla="*/ 7 h 17"/>
                      <a:gd name="T84" fmla="*/ 199 w 378"/>
                      <a:gd name="T85" fmla="*/ 5 h 17"/>
                      <a:gd name="T86" fmla="*/ 172 w 378"/>
                      <a:gd name="T87" fmla="*/ 5 h 17"/>
                      <a:gd name="T88" fmla="*/ 172 w 378"/>
                      <a:gd name="T89" fmla="*/ 7 h 17"/>
                      <a:gd name="T90" fmla="*/ 173 w 378"/>
                      <a:gd name="T91" fmla="*/ 10 h 17"/>
                      <a:gd name="T92" fmla="*/ 173 w 378"/>
                      <a:gd name="T93" fmla="*/ 12 h 17"/>
                      <a:gd name="T94" fmla="*/ 172 w 378"/>
                      <a:gd name="T95" fmla="*/ 16 h 17"/>
                      <a:gd name="T96" fmla="*/ 135 w 378"/>
                      <a:gd name="T97" fmla="*/ 16 h 17"/>
                      <a:gd name="T98" fmla="*/ 123 w 378"/>
                      <a:gd name="T99" fmla="*/ 12 h 17"/>
                      <a:gd name="T100" fmla="*/ 111 w 378"/>
                      <a:gd name="T101" fmla="*/ 12 h 17"/>
                      <a:gd name="T102" fmla="*/ 96 w 378"/>
                      <a:gd name="T103" fmla="*/ 10 h 17"/>
                      <a:gd name="T104" fmla="*/ 80 w 378"/>
                      <a:gd name="T105" fmla="*/ 7 h 17"/>
                      <a:gd name="T106" fmla="*/ 60 w 378"/>
                      <a:gd name="T107" fmla="*/ 5 h 17"/>
                      <a:gd name="T108" fmla="*/ 50 w 378"/>
                      <a:gd name="T109" fmla="*/ 1 h 17"/>
                      <a:gd name="T110" fmla="*/ 26 w 378"/>
                      <a:gd name="T111" fmla="*/ 1 h 17"/>
                      <a:gd name="T112" fmla="*/ 13 w 378"/>
                      <a:gd name="T113" fmla="*/ 5 h 17"/>
                      <a:gd name="T114" fmla="*/ 0 w 378"/>
                      <a:gd name="T11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 h="17">
                        <a:moveTo>
                          <a:pt x="0" y="5"/>
                        </a:moveTo>
                        <a:lnTo>
                          <a:pt x="74" y="5"/>
                        </a:lnTo>
                        <a:lnTo>
                          <a:pt x="98" y="7"/>
                        </a:lnTo>
                        <a:lnTo>
                          <a:pt x="112" y="7"/>
                        </a:lnTo>
                        <a:lnTo>
                          <a:pt x="127" y="10"/>
                        </a:lnTo>
                        <a:lnTo>
                          <a:pt x="135" y="10"/>
                        </a:lnTo>
                        <a:lnTo>
                          <a:pt x="142" y="12"/>
                        </a:lnTo>
                        <a:lnTo>
                          <a:pt x="165" y="12"/>
                        </a:lnTo>
                        <a:lnTo>
                          <a:pt x="167" y="10"/>
                        </a:lnTo>
                        <a:lnTo>
                          <a:pt x="168" y="7"/>
                        </a:lnTo>
                        <a:lnTo>
                          <a:pt x="167" y="5"/>
                        </a:lnTo>
                        <a:lnTo>
                          <a:pt x="167" y="1"/>
                        </a:lnTo>
                        <a:lnTo>
                          <a:pt x="168" y="0"/>
                        </a:lnTo>
                        <a:lnTo>
                          <a:pt x="199" y="0"/>
                        </a:lnTo>
                        <a:lnTo>
                          <a:pt x="209" y="1"/>
                        </a:lnTo>
                        <a:lnTo>
                          <a:pt x="218" y="1"/>
                        </a:lnTo>
                        <a:lnTo>
                          <a:pt x="228" y="5"/>
                        </a:lnTo>
                        <a:lnTo>
                          <a:pt x="241" y="7"/>
                        </a:lnTo>
                        <a:lnTo>
                          <a:pt x="257" y="7"/>
                        </a:lnTo>
                        <a:lnTo>
                          <a:pt x="272" y="5"/>
                        </a:lnTo>
                        <a:lnTo>
                          <a:pt x="279" y="5"/>
                        </a:lnTo>
                        <a:lnTo>
                          <a:pt x="285" y="1"/>
                        </a:lnTo>
                        <a:lnTo>
                          <a:pt x="288" y="5"/>
                        </a:lnTo>
                        <a:lnTo>
                          <a:pt x="292" y="5"/>
                        </a:lnTo>
                        <a:lnTo>
                          <a:pt x="296" y="7"/>
                        </a:lnTo>
                        <a:lnTo>
                          <a:pt x="320" y="7"/>
                        </a:lnTo>
                        <a:lnTo>
                          <a:pt x="332" y="5"/>
                        </a:lnTo>
                        <a:lnTo>
                          <a:pt x="377" y="5"/>
                        </a:lnTo>
                        <a:lnTo>
                          <a:pt x="361" y="7"/>
                        </a:lnTo>
                        <a:lnTo>
                          <a:pt x="347" y="10"/>
                        </a:lnTo>
                        <a:lnTo>
                          <a:pt x="335" y="12"/>
                        </a:lnTo>
                        <a:lnTo>
                          <a:pt x="326" y="16"/>
                        </a:lnTo>
                        <a:lnTo>
                          <a:pt x="302" y="16"/>
                        </a:lnTo>
                        <a:lnTo>
                          <a:pt x="296" y="12"/>
                        </a:lnTo>
                        <a:lnTo>
                          <a:pt x="292" y="10"/>
                        </a:lnTo>
                        <a:lnTo>
                          <a:pt x="288" y="10"/>
                        </a:lnTo>
                        <a:lnTo>
                          <a:pt x="284" y="7"/>
                        </a:lnTo>
                        <a:lnTo>
                          <a:pt x="269" y="7"/>
                        </a:lnTo>
                        <a:lnTo>
                          <a:pt x="256" y="10"/>
                        </a:lnTo>
                        <a:lnTo>
                          <a:pt x="231" y="10"/>
                        </a:lnTo>
                        <a:lnTo>
                          <a:pt x="218" y="7"/>
                        </a:lnTo>
                        <a:lnTo>
                          <a:pt x="208" y="7"/>
                        </a:lnTo>
                        <a:lnTo>
                          <a:pt x="199" y="5"/>
                        </a:lnTo>
                        <a:lnTo>
                          <a:pt x="172" y="5"/>
                        </a:lnTo>
                        <a:lnTo>
                          <a:pt x="172" y="7"/>
                        </a:lnTo>
                        <a:lnTo>
                          <a:pt x="173" y="10"/>
                        </a:lnTo>
                        <a:lnTo>
                          <a:pt x="173" y="12"/>
                        </a:lnTo>
                        <a:lnTo>
                          <a:pt x="172" y="16"/>
                        </a:lnTo>
                        <a:lnTo>
                          <a:pt x="135" y="16"/>
                        </a:lnTo>
                        <a:lnTo>
                          <a:pt x="123" y="12"/>
                        </a:lnTo>
                        <a:lnTo>
                          <a:pt x="111" y="12"/>
                        </a:lnTo>
                        <a:lnTo>
                          <a:pt x="96" y="10"/>
                        </a:lnTo>
                        <a:lnTo>
                          <a:pt x="80" y="7"/>
                        </a:lnTo>
                        <a:lnTo>
                          <a:pt x="60" y="5"/>
                        </a:lnTo>
                        <a:lnTo>
                          <a:pt x="50" y="1"/>
                        </a:lnTo>
                        <a:lnTo>
                          <a:pt x="26" y="1"/>
                        </a:lnTo>
                        <a:lnTo>
                          <a:pt x="13" y="5"/>
                        </a:lnTo>
                        <a:lnTo>
                          <a:pt x="0" y="5"/>
                        </a:lnTo>
                      </a:path>
                    </a:pathLst>
                  </a:custGeom>
                  <a:solidFill>
                    <a:srgbClr val="000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01" name="Freeform 53"/>
                  <p:cNvSpPr>
                    <a:spLocks/>
                  </p:cNvSpPr>
                  <p:nvPr/>
                </p:nvSpPr>
                <p:spPr bwMode="auto">
                  <a:xfrm>
                    <a:off x="3120" y="4175"/>
                    <a:ext cx="379" cy="16"/>
                  </a:xfrm>
                  <a:custGeom>
                    <a:avLst/>
                    <a:gdLst>
                      <a:gd name="T0" fmla="*/ 0 w 378"/>
                      <a:gd name="T1" fmla="*/ 5 h 17"/>
                      <a:gd name="T2" fmla="*/ 74 w 378"/>
                      <a:gd name="T3" fmla="*/ 5 h 17"/>
                      <a:gd name="T4" fmla="*/ 98 w 378"/>
                      <a:gd name="T5" fmla="*/ 7 h 17"/>
                      <a:gd name="T6" fmla="*/ 112 w 378"/>
                      <a:gd name="T7" fmla="*/ 7 h 17"/>
                      <a:gd name="T8" fmla="*/ 127 w 378"/>
                      <a:gd name="T9" fmla="*/ 10 h 17"/>
                      <a:gd name="T10" fmla="*/ 135 w 378"/>
                      <a:gd name="T11" fmla="*/ 10 h 17"/>
                      <a:gd name="T12" fmla="*/ 142 w 378"/>
                      <a:gd name="T13" fmla="*/ 12 h 17"/>
                      <a:gd name="T14" fmla="*/ 165 w 378"/>
                      <a:gd name="T15" fmla="*/ 12 h 17"/>
                      <a:gd name="T16" fmla="*/ 167 w 378"/>
                      <a:gd name="T17" fmla="*/ 10 h 17"/>
                      <a:gd name="T18" fmla="*/ 168 w 378"/>
                      <a:gd name="T19" fmla="*/ 7 h 17"/>
                      <a:gd name="T20" fmla="*/ 167 w 378"/>
                      <a:gd name="T21" fmla="*/ 5 h 17"/>
                      <a:gd name="T22" fmla="*/ 167 w 378"/>
                      <a:gd name="T23" fmla="*/ 1 h 17"/>
                      <a:gd name="T24" fmla="*/ 168 w 378"/>
                      <a:gd name="T25" fmla="*/ 0 h 17"/>
                      <a:gd name="T26" fmla="*/ 199 w 378"/>
                      <a:gd name="T27" fmla="*/ 0 h 17"/>
                      <a:gd name="T28" fmla="*/ 209 w 378"/>
                      <a:gd name="T29" fmla="*/ 1 h 17"/>
                      <a:gd name="T30" fmla="*/ 218 w 378"/>
                      <a:gd name="T31" fmla="*/ 1 h 17"/>
                      <a:gd name="T32" fmla="*/ 228 w 378"/>
                      <a:gd name="T33" fmla="*/ 5 h 17"/>
                      <a:gd name="T34" fmla="*/ 241 w 378"/>
                      <a:gd name="T35" fmla="*/ 7 h 17"/>
                      <a:gd name="T36" fmla="*/ 257 w 378"/>
                      <a:gd name="T37" fmla="*/ 7 h 17"/>
                      <a:gd name="T38" fmla="*/ 272 w 378"/>
                      <a:gd name="T39" fmla="*/ 5 h 17"/>
                      <a:gd name="T40" fmla="*/ 279 w 378"/>
                      <a:gd name="T41" fmla="*/ 5 h 17"/>
                      <a:gd name="T42" fmla="*/ 285 w 378"/>
                      <a:gd name="T43" fmla="*/ 1 h 17"/>
                      <a:gd name="T44" fmla="*/ 288 w 378"/>
                      <a:gd name="T45" fmla="*/ 5 h 17"/>
                      <a:gd name="T46" fmla="*/ 292 w 378"/>
                      <a:gd name="T47" fmla="*/ 5 h 17"/>
                      <a:gd name="T48" fmla="*/ 296 w 378"/>
                      <a:gd name="T49" fmla="*/ 7 h 17"/>
                      <a:gd name="T50" fmla="*/ 320 w 378"/>
                      <a:gd name="T51" fmla="*/ 7 h 17"/>
                      <a:gd name="T52" fmla="*/ 332 w 378"/>
                      <a:gd name="T53" fmla="*/ 5 h 17"/>
                      <a:gd name="T54" fmla="*/ 377 w 378"/>
                      <a:gd name="T55" fmla="*/ 5 h 17"/>
                      <a:gd name="T56" fmla="*/ 361 w 378"/>
                      <a:gd name="T57" fmla="*/ 7 h 17"/>
                      <a:gd name="T58" fmla="*/ 347 w 378"/>
                      <a:gd name="T59" fmla="*/ 10 h 17"/>
                      <a:gd name="T60" fmla="*/ 335 w 378"/>
                      <a:gd name="T61" fmla="*/ 12 h 17"/>
                      <a:gd name="T62" fmla="*/ 326 w 378"/>
                      <a:gd name="T63" fmla="*/ 16 h 17"/>
                      <a:gd name="T64" fmla="*/ 302 w 378"/>
                      <a:gd name="T65" fmla="*/ 16 h 17"/>
                      <a:gd name="T66" fmla="*/ 296 w 378"/>
                      <a:gd name="T67" fmla="*/ 12 h 17"/>
                      <a:gd name="T68" fmla="*/ 292 w 378"/>
                      <a:gd name="T69" fmla="*/ 10 h 17"/>
                      <a:gd name="T70" fmla="*/ 288 w 378"/>
                      <a:gd name="T71" fmla="*/ 10 h 17"/>
                      <a:gd name="T72" fmla="*/ 284 w 378"/>
                      <a:gd name="T73" fmla="*/ 7 h 17"/>
                      <a:gd name="T74" fmla="*/ 269 w 378"/>
                      <a:gd name="T75" fmla="*/ 7 h 17"/>
                      <a:gd name="T76" fmla="*/ 256 w 378"/>
                      <a:gd name="T77" fmla="*/ 10 h 17"/>
                      <a:gd name="T78" fmla="*/ 231 w 378"/>
                      <a:gd name="T79" fmla="*/ 10 h 17"/>
                      <a:gd name="T80" fmla="*/ 218 w 378"/>
                      <a:gd name="T81" fmla="*/ 7 h 17"/>
                      <a:gd name="T82" fmla="*/ 208 w 378"/>
                      <a:gd name="T83" fmla="*/ 7 h 17"/>
                      <a:gd name="T84" fmla="*/ 199 w 378"/>
                      <a:gd name="T85" fmla="*/ 5 h 17"/>
                      <a:gd name="T86" fmla="*/ 172 w 378"/>
                      <a:gd name="T87" fmla="*/ 5 h 17"/>
                      <a:gd name="T88" fmla="*/ 172 w 378"/>
                      <a:gd name="T89" fmla="*/ 7 h 17"/>
                      <a:gd name="T90" fmla="*/ 173 w 378"/>
                      <a:gd name="T91" fmla="*/ 10 h 17"/>
                      <a:gd name="T92" fmla="*/ 173 w 378"/>
                      <a:gd name="T93" fmla="*/ 12 h 17"/>
                      <a:gd name="T94" fmla="*/ 172 w 378"/>
                      <a:gd name="T95" fmla="*/ 16 h 17"/>
                      <a:gd name="T96" fmla="*/ 135 w 378"/>
                      <a:gd name="T97" fmla="*/ 16 h 17"/>
                      <a:gd name="T98" fmla="*/ 123 w 378"/>
                      <a:gd name="T99" fmla="*/ 12 h 17"/>
                      <a:gd name="T100" fmla="*/ 111 w 378"/>
                      <a:gd name="T101" fmla="*/ 12 h 17"/>
                      <a:gd name="T102" fmla="*/ 96 w 378"/>
                      <a:gd name="T103" fmla="*/ 10 h 17"/>
                      <a:gd name="T104" fmla="*/ 80 w 378"/>
                      <a:gd name="T105" fmla="*/ 7 h 17"/>
                      <a:gd name="T106" fmla="*/ 60 w 378"/>
                      <a:gd name="T107" fmla="*/ 5 h 17"/>
                      <a:gd name="T108" fmla="*/ 50 w 378"/>
                      <a:gd name="T109" fmla="*/ 1 h 17"/>
                      <a:gd name="T110" fmla="*/ 26 w 378"/>
                      <a:gd name="T111" fmla="*/ 1 h 17"/>
                      <a:gd name="T112" fmla="*/ 13 w 378"/>
                      <a:gd name="T113" fmla="*/ 5 h 17"/>
                      <a:gd name="T114" fmla="*/ 0 w 378"/>
                      <a:gd name="T11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 h="17">
                        <a:moveTo>
                          <a:pt x="0" y="5"/>
                        </a:moveTo>
                        <a:lnTo>
                          <a:pt x="74" y="5"/>
                        </a:lnTo>
                        <a:lnTo>
                          <a:pt x="98" y="7"/>
                        </a:lnTo>
                        <a:lnTo>
                          <a:pt x="112" y="7"/>
                        </a:lnTo>
                        <a:lnTo>
                          <a:pt x="127" y="10"/>
                        </a:lnTo>
                        <a:lnTo>
                          <a:pt x="135" y="10"/>
                        </a:lnTo>
                        <a:lnTo>
                          <a:pt x="142" y="12"/>
                        </a:lnTo>
                        <a:lnTo>
                          <a:pt x="165" y="12"/>
                        </a:lnTo>
                        <a:lnTo>
                          <a:pt x="167" y="10"/>
                        </a:lnTo>
                        <a:lnTo>
                          <a:pt x="168" y="7"/>
                        </a:lnTo>
                        <a:lnTo>
                          <a:pt x="167" y="5"/>
                        </a:lnTo>
                        <a:lnTo>
                          <a:pt x="167" y="1"/>
                        </a:lnTo>
                        <a:lnTo>
                          <a:pt x="168" y="0"/>
                        </a:lnTo>
                        <a:lnTo>
                          <a:pt x="199" y="0"/>
                        </a:lnTo>
                        <a:lnTo>
                          <a:pt x="209" y="1"/>
                        </a:lnTo>
                        <a:lnTo>
                          <a:pt x="218" y="1"/>
                        </a:lnTo>
                        <a:lnTo>
                          <a:pt x="228" y="5"/>
                        </a:lnTo>
                        <a:lnTo>
                          <a:pt x="241" y="7"/>
                        </a:lnTo>
                        <a:lnTo>
                          <a:pt x="257" y="7"/>
                        </a:lnTo>
                        <a:lnTo>
                          <a:pt x="272" y="5"/>
                        </a:lnTo>
                        <a:lnTo>
                          <a:pt x="279" y="5"/>
                        </a:lnTo>
                        <a:lnTo>
                          <a:pt x="285" y="1"/>
                        </a:lnTo>
                        <a:lnTo>
                          <a:pt x="288" y="5"/>
                        </a:lnTo>
                        <a:lnTo>
                          <a:pt x="292" y="5"/>
                        </a:lnTo>
                        <a:lnTo>
                          <a:pt x="296" y="7"/>
                        </a:lnTo>
                        <a:lnTo>
                          <a:pt x="320" y="7"/>
                        </a:lnTo>
                        <a:lnTo>
                          <a:pt x="332" y="5"/>
                        </a:lnTo>
                        <a:lnTo>
                          <a:pt x="377" y="5"/>
                        </a:lnTo>
                        <a:lnTo>
                          <a:pt x="361" y="7"/>
                        </a:lnTo>
                        <a:lnTo>
                          <a:pt x="347" y="10"/>
                        </a:lnTo>
                        <a:lnTo>
                          <a:pt x="335" y="12"/>
                        </a:lnTo>
                        <a:lnTo>
                          <a:pt x="326" y="16"/>
                        </a:lnTo>
                        <a:lnTo>
                          <a:pt x="302" y="16"/>
                        </a:lnTo>
                        <a:lnTo>
                          <a:pt x="296" y="12"/>
                        </a:lnTo>
                        <a:lnTo>
                          <a:pt x="292" y="10"/>
                        </a:lnTo>
                        <a:lnTo>
                          <a:pt x="288" y="10"/>
                        </a:lnTo>
                        <a:lnTo>
                          <a:pt x="284" y="7"/>
                        </a:lnTo>
                        <a:lnTo>
                          <a:pt x="269" y="7"/>
                        </a:lnTo>
                        <a:lnTo>
                          <a:pt x="256" y="10"/>
                        </a:lnTo>
                        <a:lnTo>
                          <a:pt x="231" y="10"/>
                        </a:lnTo>
                        <a:lnTo>
                          <a:pt x="218" y="7"/>
                        </a:lnTo>
                        <a:lnTo>
                          <a:pt x="208" y="7"/>
                        </a:lnTo>
                        <a:lnTo>
                          <a:pt x="199" y="5"/>
                        </a:lnTo>
                        <a:lnTo>
                          <a:pt x="172" y="5"/>
                        </a:lnTo>
                        <a:lnTo>
                          <a:pt x="172" y="7"/>
                        </a:lnTo>
                        <a:lnTo>
                          <a:pt x="173" y="10"/>
                        </a:lnTo>
                        <a:lnTo>
                          <a:pt x="173" y="12"/>
                        </a:lnTo>
                        <a:lnTo>
                          <a:pt x="172" y="16"/>
                        </a:lnTo>
                        <a:lnTo>
                          <a:pt x="135" y="16"/>
                        </a:lnTo>
                        <a:lnTo>
                          <a:pt x="123" y="12"/>
                        </a:lnTo>
                        <a:lnTo>
                          <a:pt x="111" y="12"/>
                        </a:lnTo>
                        <a:lnTo>
                          <a:pt x="96" y="10"/>
                        </a:lnTo>
                        <a:lnTo>
                          <a:pt x="80" y="7"/>
                        </a:lnTo>
                        <a:lnTo>
                          <a:pt x="60" y="5"/>
                        </a:lnTo>
                        <a:lnTo>
                          <a:pt x="50" y="1"/>
                        </a:lnTo>
                        <a:lnTo>
                          <a:pt x="26" y="1"/>
                        </a:lnTo>
                        <a:lnTo>
                          <a:pt x="13" y="5"/>
                        </a:lnTo>
                        <a:lnTo>
                          <a:pt x="0" y="5"/>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102" name="Freeform 54"/>
                  <p:cNvSpPr>
                    <a:spLocks/>
                  </p:cNvSpPr>
                  <p:nvPr/>
                </p:nvSpPr>
                <p:spPr bwMode="auto">
                  <a:xfrm>
                    <a:off x="3111" y="4127"/>
                    <a:ext cx="18" cy="17"/>
                  </a:xfrm>
                  <a:custGeom>
                    <a:avLst/>
                    <a:gdLst>
                      <a:gd name="T0" fmla="*/ 16 w 17"/>
                      <a:gd name="T1" fmla="*/ 0 h 17"/>
                      <a:gd name="T2" fmla="*/ 13 w 17"/>
                      <a:gd name="T3" fmla="*/ 16 h 17"/>
                      <a:gd name="T4" fmla="*/ 0 w 17"/>
                      <a:gd name="T5" fmla="*/ 16 h 17"/>
                      <a:gd name="T6" fmla="*/ 2 w 17"/>
                      <a:gd name="T7" fmla="*/ 10 h 17"/>
                      <a:gd name="T8" fmla="*/ 16 w 17"/>
                      <a:gd name="T9" fmla="*/ 0 h 17"/>
                    </a:gdLst>
                    <a:ahLst/>
                    <a:cxnLst>
                      <a:cxn ang="0">
                        <a:pos x="T0" y="T1"/>
                      </a:cxn>
                      <a:cxn ang="0">
                        <a:pos x="T2" y="T3"/>
                      </a:cxn>
                      <a:cxn ang="0">
                        <a:pos x="T4" y="T5"/>
                      </a:cxn>
                      <a:cxn ang="0">
                        <a:pos x="T6" y="T7"/>
                      </a:cxn>
                      <a:cxn ang="0">
                        <a:pos x="T8" y="T9"/>
                      </a:cxn>
                    </a:cxnLst>
                    <a:rect l="0" t="0" r="r" b="b"/>
                    <a:pathLst>
                      <a:path w="17" h="17">
                        <a:moveTo>
                          <a:pt x="16" y="0"/>
                        </a:moveTo>
                        <a:lnTo>
                          <a:pt x="13" y="16"/>
                        </a:lnTo>
                        <a:lnTo>
                          <a:pt x="0" y="16"/>
                        </a:lnTo>
                        <a:lnTo>
                          <a:pt x="2" y="10"/>
                        </a:lnTo>
                        <a:lnTo>
                          <a:pt x="16" y="0"/>
                        </a:lnTo>
                      </a:path>
                    </a:pathLst>
                  </a:custGeom>
                  <a:solidFill>
                    <a:srgbClr val="6699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03" name="Freeform 55"/>
                  <p:cNvSpPr>
                    <a:spLocks/>
                  </p:cNvSpPr>
                  <p:nvPr/>
                </p:nvSpPr>
                <p:spPr bwMode="auto">
                  <a:xfrm>
                    <a:off x="3111" y="4127"/>
                    <a:ext cx="18" cy="17"/>
                  </a:xfrm>
                  <a:custGeom>
                    <a:avLst/>
                    <a:gdLst>
                      <a:gd name="T0" fmla="*/ 16 w 17"/>
                      <a:gd name="T1" fmla="*/ 0 h 17"/>
                      <a:gd name="T2" fmla="*/ 13 w 17"/>
                      <a:gd name="T3" fmla="*/ 16 h 17"/>
                      <a:gd name="T4" fmla="*/ 0 w 17"/>
                      <a:gd name="T5" fmla="*/ 16 h 17"/>
                      <a:gd name="T6" fmla="*/ 2 w 17"/>
                      <a:gd name="T7" fmla="*/ 10 h 17"/>
                      <a:gd name="T8" fmla="*/ 16 w 17"/>
                      <a:gd name="T9" fmla="*/ 0 h 17"/>
                    </a:gdLst>
                    <a:ahLst/>
                    <a:cxnLst>
                      <a:cxn ang="0">
                        <a:pos x="T0" y="T1"/>
                      </a:cxn>
                      <a:cxn ang="0">
                        <a:pos x="T2" y="T3"/>
                      </a:cxn>
                      <a:cxn ang="0">
                        <a:pos x="T4" y="T5"/>
                      </a:cxn>
                      <a:cxn ang="0">
                        <a:pos x="T6" y="T7"/>
                      </a:cxn>
                      <a:cxn ang="0">
                        <a:pos x="T8" y="T9"/>
                      </a:cxn>
                    </a:cxnLst>
                    <a:rect l="0" t="0" r="r" b="b"/>
                    <a:pathLst>
                      <a:path w="17" h="17">
                        <a:moveTo>
                          <a:pt x="16" y="0"/>
                        </a:moveTo>
                        <a:lnTo>
                          <a:pt x="13" y="16"/>
                        </a:lnTo>
                        <a:lnTo>
                          <a:pt x="0" y="16"/>
                        </a:lnTo>
                        <a:lnTo>
                          <a:pt x="2" y="10"/>
                        </a:lnTo>
                        <a:lnTo>
                          <a:pt x="16" y="0"/>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104" name="Freeform 56"/>
                  <p:cNvSpPr>
                    <a:spLocks/>
                  </p:cNvSpPr>
                  <p:nvPr/>
                </p:nvSpPr>
                <p:spPr bwMode="auto">
                  <a:xfrm>
                    <a:off x="3263" y="3780"/>
                    <a:ext cx="465" cy="465"/>
                  </a:xfrm>
                  <a:custGeom>
                    <a:avLst/>
                    <a:gdLst>
                      <a:gd name="T0" fmla="*/ 353 w 465"/>
                      <a:gd name="T1" fmla="*/ 215 h 465"/>
                      <a:gd name="T2" fmla="*/ 366 w 465"/>
                      <a:gd name="T3" fmla="*/ 164 h 465"/>
                      <a:gd name="T4" fmla="*/ 370 w 465"/>
                      <a:gd name="T5" fmla="*/ 198 h 465"/>
                      <a:gd name="T6" fmla="*/ 387 w 465"/>
                      <a:gd name="T7" fmla="*/ 168 h 465"/>
                      <a:gd name="T8" fmla="*/ 379 w 465"/>
                      <a:gd name="T9" fmla="*/ 227 h 465"/>
                      <a:gd name="T10" fmla="*/ 380 w 465"/>
                      <a:gd name="T11" fmla="*/ 265 h 465"/>
                      <a:gd name="T12" fmla="*/ 394 w 465"/>
                      <a:gd name="T13" fmla="*/ 262 h 465"/>
                      <a:gd name="T14" fmla="*/ 401 w 465"/>
                      <a:gd name="T15" fmla="*/ 228 h 465"/>
                      <a:gd name="T16" fmla="*/ 438 w 465"/>
                      <a:gd name="T17" fmla="*/ 130 h 465"/>
                      <a:gd name="T18" fmla="*/ 409 w 465"/>
                      <a:gd name="T19" fmla="*/ 265 h 465"/>
                      <a:gd name="T20" fmla="*/ 415 w 465"/>
                      <a:gd name="T21" fmla="*/ 304 h 465"/>
                      <a:gd name="T22" fmla="*/ 410 w 465"/>
                      <a:gd name="T23" fmla="*/ 346 h 465"/>
                      <a:gd name="T24" fmla="*/ 431 w 465"/>
                      <a:gd name="T25" fmla="*/ 303 h 465"/>
                      <a:gd name="T26" fmla="*/ 448 w 465"/>
                      <a:gd name="T27" fmla="*/ 262 h 465"/>
                      <a:gd name="T28" fmla="*/ 432 w 465"/>
                      <a:gd name="T29" fmla="*/ 386 h 465"/>
                      <a:gd name="T30" fmla="*/ 451 w 465"/>
                      <a:gd name="T31" fmla="*/ 370 h 465"/>
                      <a:gd name="T32" fmla="*/ 444 w 465"/>
                      <a:gd name="T33" fmla="*/ 394 h 465"/>
                      <a:gd name="T34" fmla="*/ 441 w 465"/>
                      <a:gd name="T35" fmla="*/ 416 h 465"/>
                      <a:gd name="T36" fmla="*/ 433 w 465"/>
                      <a:gd name="T37" fmla="*/ 440 h 465"/>
                      <a:gd name="T38" fmla="*/ 456 w 465"/>
                      <a:gd name="T39" fmla="*/ 447 h 465"/>
                      <a:gd name="T40" fmla="*/ 406 w 465"/>
                      <a:gd name="T41" fmla="*/ 461 h 465"/>
                      <a:gd name="T42" fmla="*/ 182 w 465"/>
                      <a:gd name="T43" fmla="*/ 458 h 465"/>
                      <a:gd name="T44" fmla="*/ 70 w 465"/>
                      <a:gd name="T45" fmla="*/ 458 h 465"/>
                      <a:gd name="T46" fmla="*/ 32 w 465"/>
                      <a:gd name="T47" fmla="*/ 464 h 465"/>
                      <a:gd name="T48" fmla="*/ 61 w 465"/>
                      <a:gd name="T49" fmla="*/ 443 h 465"/>
                      <a:gd name="T50" fmla="*/ 88 w 465"/>
                      <a:gd name="T51" fmla="*/ 429 h 465"/>
                      <a:gd name="T52" fmla="*/ 98 w 465"/>
                      <a:gd name="T53" fmla="*/ 411 h 465"/>
                      <a:gd name="T54" fmla="*/ 104 w 465"/>
                      <a:gd name="T55" fmla="*/ 407 h 465"/>
                      <a:gd name="T56" fmla="*/ 103 w 465"/>
                      <a:gd name="T57" fmla="*/ 365 h 465"/>
                      <a:gd name="T58" fmla="*/ 126 w 465"/>
                      <a:gd name="T59" fmla="*/ 432 h 465"/>
                      <a:gd name="T60" fmla="*/ 120 w 465"/>
                      <a:gd name="T61" fmla="*/ 383 h 465"/>
                      <a:gd name="T62" fmla="*/ 137 w 465"/>
                      <a:gd name="T63" fmla="*/ 426 h 465"/>
                      <a:gd name="T64" fmla="*/ 156 w 465"/>
                      <a:gd name="T65" fmla="*/ 419 h 465"/>
                      <a:gd name="T66" fmla="*/ 168 w 465"/>
                      <a:gd name="T67" fmla="*/ 364 h 465"/>
                      <a:gd name="T68" fmla="*/ 172 w 465"/>
                      <a:gd name="T69" fmla="*/ 416 h 465"/>
                      <a:gd name="T70" fmla="*/ 171 w 465"/>
                      <a:gd name="T71" fmla="*/ 310 h 465"/>
                      <a:gd name="T72" fmla="*/ 184 w 465"/>
                      <a:gd name="T73" fmla="*/ 406 h 465"/>
                      <a:gd name="T74" fmla="*/ 191 w 465"/>
                      <a:gd name="T75" fmla="*/ 337 h 465"/>
                      <a:gd name="T76" fmla="*/ 199 w 465"/>
                      <a:gd name="T77" fmla="*/ 340 h 465"/>
                      <a:gd name="T78" fmla="*/ 214 w 465"/>
                      <a:gd name="T79" fmla="*/ 361 h 465"/>
                      <a:gd name="T80" fmla="*/ 234 w 465"/>
                      <a:gd name="T81" fmla="*/ 256 h 465"/>
                      <a:gd name="T82" fmla="*/ 243 w 465"/>
                      <a:gd name="T83" fmla="*/ 256 h 465"/>
                      <a:gd name="T84" fmla="*/ 259 w 465"/>
                      <a:gd name="T85" fmla="*/ 235 h 465"/>
                      <a:gd name="T86" fmla="*/ 272 w 465"/>
                      <a:gd name="T87" fmla="*/ 268 h 465"/>
                      <a:gd name="T88" fmla="*/ 266 w 465"/>
                      <a:gd name="T89" fmla="*/ 165 h 465"/>
                      <a:gd name="T90" fmla="*/ 273 w 465"/>
                      <a:gd name="T91" fmla="*/ 170 h 465"/>
                      <a:gd name="T92" fmla="*/ 284 w 465"/>
                      <a:gd name="T93" fmla="*/ 149 h 465"/>
                      <a:gd name="T94" fmla="*/ 295 w 465"/>
                      <a:gd name="T95" fmla="*/ 158 h 465"/>
                      <a:gd name="T96" fmla="*/ 242 w 465"/>
                      <a:gd name="T97" fmla="*/ 51 h 465"/>
                      <a:gd name="T98" fmla="*/ 288 w 465"/>
                      <a:gd name="T99" fmla="*/ 113 h 465"/>
                      <a:gd name="T100" fmla="*/ 308 w 465"/>
                      <a:gd name="T101" fmla="*/ 98 h 465"/>
                      <a:gd name="T102" fmla="*/ 303 w 465"/>
                      <a:gd name="T103" fmla="*/ 149 h 465"/>
                      <a:gd name="T104" fmla="*/ 313 w 465"/>
                      <a:gd name="T105" fmla="*/ 165 h 465"/>
                      <a:gd name="T106" fmla="*/ 326 w 465"/>
                      <a:gd name="T107" fmla="*/ 88 h 465"/>
                      <a:gd name="T108" fmla="*/ 322 w 465"/>
                      <a:gd name="T109" fmla="*/ 10 h 465"/>
                      <a:gd name="T110" fmla="*/ 335 w 465"/>
                      <a:gd name="T111" fmla="*/ 201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5" h="465">
                        <a:moveTo>
                          <a:pt x="356" y="40"/>
                        </a:moveTo>
                        <a:lnTo>
                          <a:pt x="350" y="130"/>
                        </a:lnTo>
                        <a:lnTo>
                          <a:pt x="348" y="176"/>
                        </a:lnTo>
                        <a:lnTo>
                          <a:pt x="348" y="224"/>
                        </a:lnTo>
                        <a:lnTo>
                          <a:pt x="349" y="222"/>
                        </a:lnTo>
                        <a:lnTo>
                          <a:pt x="350" y="219"/>
                        </a:lnTo>
                        <a:lnTo>
                          <a:pt x="353" y="215"/>
                        </a:lnTo>
                        <a:lnTo>
                          <a:pt x="355" y="204"/>
                        </a:lnTo>
                        <a:lnTo>
                          <a:pt x="357" y="191"/>
                        </a:lnTo>
                        <a:lnTo>
                          <a:pt x="360" y="182"/>
                        </a:lnTo>
                        <a:lnTo>
                          <a:pt x="362" y="171"/>
                        </a:lnTo>
                        <a:lnTo>
                          <a:pt x="364" y="159"/>
                        </a:lnTo>
                        <a:lnTo>
                          <a:pt x="366" y="146"/>
                        </a:lnTo>
                        <a:lnTo>
                          <a:pt x="366" y="164"/>
                        </a:lnTo>
                        <a:lnTo>
                          <a:pt x="365" y="182"/>
                        </a:lnTo>
                        <a:lnTo>
                          <a:pt x="356" y="241"/>
                        </a:lnTo>
                        <a:lnTo>
                          <a:pt x="355" y="256"/>
                        </a:lnTo>
                        <a:lnTo>
                          <a:pt x="354" y="273"/>
                        </a:lnTo>
                        <a:lnTo>
                          <a:pt x="360" y="256"/>
                        </a:lnTo>
                        <a:lnTo>
                          <a:pt x="363" y="238"/>
                        </a:lnTo>
                        <a:lnTo>
                          <a:pt x="370" y="198"/>
                        </a:lnTo>
                        <a:lnTo>
                          <a:pt x="373" y="177"/>
                        </a:lnTo>
                        <a:lnTo>
                          <a:pt x="378" y="156"/>
                        </a:lnTo>
                        <a:lnTo>
                          <a:pt x="384" y="139"/>
                        </a:lnTo>
                        <a:lnTo>
                          <a:pt x="392" y="121"/>
                        </a:lnTo>
                        <a:lnTo>
                          <a:pt x="388" y="134"/>
                        </a:lnTo>
                        <a:lnTo>
                          <a:pt x="385" y="174"/>
                        </a:lnTo>
                        <a:lnTo>
                          <a:pt x="387" y="168"/>
                        </a:lnTo>
                        <a:lnTo>
                          <a:pt x="391" y="161"/>
                        </a:lnTo>
                        <a:lnTo>
                          <a:pt x="398" y="149"/>
                        </a:lnTo>
                        <a:lnTo>
                          <a:pt x="393" y="170"/>
                        </a:lnTo>
                        <a:lnTo>
                          <a:pt x="390" y="182"/>
                        </a:lnTo>
                        <a:lnTo>
                          <a:pt x="386" y="195"/>
                        </a:lnTo>
                        <a:lnTo>
                          <a:pt x="383" y="210"/>
                        </a:lnTo>
                        <a:lnTo>
                          <a:pt x="379" y="227"/>
                        </a:lnTo>
                        <a:lnTo>
                          <a:pt x="377" y="244"/>
                        </a:lnTo>
                        <a:lnTo>
                          <a:pt x="375" y="264"/>
                        </a:lnTo>
                        <a:lnTo>
                          <a:pt x="378" y="256"/>
                        </a:lnTo>
                        <a:lnTo>
                          <a:pt x="380" y="253"/>
                        </a:lnTo>
                        <a:lnTo>
                          <a:pt x="383" y="252"/>
                        </a:lnTo>
                        <a:lnTo>
                          <a:pt x="381" y="258"/>
                        </a:lnTo>
                        <a:lnTo>
                          <a:pt x="380" y="265"/>
                        </a:lnTo>
                        <a:lnTo>
                          <a:pt x="378" y="285"/>
                        </a:lnTo>
                        <a:lnTo>
                          <a:pt x="377" y="304"/>
                        </a:lnTo>
                        <a:lnTo>
                          <a:pt x="377" y="320"/>
                        </a:lnTo>
                        <a:lnTo>
                          <a:pt x="384" y="303"/>
                        </a:lnTo>
                        <a:lnTo>
                          <a:pt x="388" y="285"/>
                        </a:lnTo>
                        <a:lnTo>
                          <a:pt x="393" y="268"/>
                        </a:lnTo>
                        <a:lnTo>
                          <a:pt x="394" y="262"/>
                        </a:lnTo>
                        <a:lnTo>
                          <a:pt x="395" y="258"/>
                        </a:lnTo>
                        <a:lnTo>
                          <a:pt x="394" y="244"/>
                        </a:lnTo>
                        <a:lnTo>
                          <a:pt x="395" y="228"/>
                        </a:lnTo>
                        <a:lnTo>
                          <a:pt x="398" y="209"/>
                        </a:lnTo>
                        <a:lnTo>
                          <a:pt x="402" y="189"/>
                        </a:lnTo>
                        <a:lnTo>
                          <a:pt x="401" y="201"/>
                        </a:lnTo>
                        <a:lnTo>
                          <a:pt x="401" y="228"/>
                        </a:lnTo>
                        <a:lnTo>
                          <a:pt x="403" y="240"/>
                        </a:lnTo>
                        <a:lnTo>
                          <a:pt x="409" y="230"/>
                        </a:lnTo>
                        <a:lnTo>
                          <a:pt x="415" y="216"/>
                        </a:lnTo>
                        <a:lnTo>
                          <a:pt x="425" y="185"/>
                        </a:lnTo>
                        <a:lnTo>
                          <a:pt x="433" y="155"/>
                        </a:lnTo>
                        <a:lnTo>
                          <a:pt x="436" y="142"/>
                        </a:lnTo>
                        <a:lnTo>
                          <a:pt x="438" y="130"/>
                        </a:lnTo>
                        <a:lnTo>
                          <a:pt x="436" y="152"/>
                        </a:lnTo>
                        <a:lnTo>
                          <a:pt x="431" y="174"/>
                        </a:lnTo>
                        <a:lnTo>
                          <a:pt x="428" y="197"/>
                        </a:lnTo>
                        <a:lnTo>
                          <a:pt x="422" y="216"/>
                        </a:lnTo>
                        <a:lnTo>
                          <a:pt x="417" y="234"/>
                        </a:lnTo>
                        <a:lnTo>
                          <a:pt x="413" y="250"/>
                        </a:lnTo>
                        <a:lnTo>
                          <a:pt x="409" y="265"/>
                        </a:lnTo>
                        <a:lnTo>
                          <a:pt x="406" y="276"/>
                        </a:lnTo>
                        <a:lnTo>
                          <a:pt x="406" y="294"/>
                        </a:lnTo>
                        <a:lnTo>
                          <a:pt x="404" y="313"/>
                        </a:lnTo>
                        <a:lnTo>
                          <a:pt x="403" y="328"/>
                        </a:lnTo>
                        <a:lnTo>
                          <a:pt x="403" y="335"/>
                        </a:lnTo>
                        <a:lnTo>
                          <a:pt x="409" y="320"/>
                        </a:lnTo>
                        <a:lnTo>
                          <a:pt x="415" y="304"/>
                        </a:lnTo>
                        <a:lnTo>
                          <a:pt x="416" y="297"/>
                        </a:lnTo>
                        <a:lnTo>
                          <a:pt x="418" y="291"/>
                        </a:lnTo>
                        <a:lnTo>
                          <a:pt x="419" y="286"/>
                        </a:lnTo>
                        <a:lnTo>
                          <a:pt x="418" y="306"/>
                        </a:lnTo>
                        <a:lnTo>
                          <a:pt x="416" y="322"/>
                        </a:lnTo>
                        <a:lnTo>
                          <a:pt x="414" y="335"/>
                        </a:lnTo>
                        <a:lnTo>
                          <a:pt x="410" y="346"/>
                        </a:lnTo>
                        <a:lnTo>
                          <a:pt x="404" y="376"/>
                        </a:lnTo>
                        <a:lnTo>
                          <a:pt x="404" y="388"/>
                        </a:lnTo>
                        <a:lnTo>
                          <a:pt x="408" y="380"/>
                        </a:lnTo>
                        <a:lnTo>
                          <a:pt x="410" y="373"/>
                        </a:lnTo>
                        <a:lnTo>
                          <a:pt x="417" y="352"/>
                        </a:lnTo>
                        <a:lnTo>
                          <a:pt x="424" y="328"/>
                        </a:lnTo>
                        <a:lnTo>
                          <a:pt x="431" y="303"/>
                        </a:lnTo>
                        <a:lnTo>
                          <a:pt x="442" y="255"/>
                        </a:lnTo>
                        <a:lnTo>
                          <a:pt x="445" y="244"/>
                        </a:lnTo>
                        <a:lnTo>
                          <a:pt x="447" y="235"/>
                        </a:lnTo>
                        <a:lnTo>
                          <a:pt x="449" y="228"/>
                        </a:lnTo>
                        <a:lnTo>
                          <a:pt x="451" y="222"/>
                        </a:lnTo>
                        <a:lnTo>
                          <a:pt x="451" y="241"/>
                        </a:lnTo>
                        <a:lnTo>
                          <a:pt x="448" y="262"/>
                        </a:lnTo>
                        <a:lnTo>
                          <a:pt x="439" y="307"/>
                        </a:lnTo>
                        <a:lnTo>
                          <a:pt x="426" y="352"/>
                        </a:lnTo>
                        <a:lnTo>
                          <a:pt x="419" y="374"/>
                        </a:lnTo>
                        <a:lnTo>
                          <a:pt x="414" y="395"/>
                        </a:lnTo>
                        <a:lnTo>
                          <a:pt x="422" y="394"/>
                        </a:lnTo>
                        <a:lnTo>
                          <a:pt x="428" y="391"/>
                        </a:lnTo>
                        <a:lnTo>
                          <a:pt x="432" y="386"/>
                        </a:lnTo>
                        <a:lnTo>
                          <a:pt x="437" y="380"/>
                        </a:lnTo>
                        <a:lnTo>
                          <a:pt x="434" y="392"/>
                        </a:lnTo>
                        <a:lnTo>
                          <a:pt x="431" y="398"/>
                        </a:lnTo>
                        <a:lnTo>
                          <a:pt x="423" y="407"/>
                        </a:lnTo>
                        <a:lnTo>
                          <a:pt x="428" y="404"/>
                        </a:lnTo>
                        <a:lnTo>
                          <a:pt x="432" y="400"/>
                        </a:lnTo>
                        <a:lnTo>
                          <a:pt x="451" y="370"/>
                        </a:lnTo>
                        <a:lnTo>
                          <a:pt x="456" y="365"/>
                        </a:lnTo>
                        <a:lnTo>
                          <a:pt x="461" y="362"/>
                        </a:lnTo>
                        <a:lnTo>
                          <a:pt x="457" y="365"/>
                        </a:lnTo>
                        <a:lnTo>
                          <a:pt x="455" y="370"/>
                        </a:lnTo>
                        <a:lnTo>
                          <a:pt x="452" y="376"/>
                        </a:lnTo>
                        <a:lnTo>
                          <a:pt x="448" y="385"/>
                        </a:lnTo>
                        <a:lnTo>
                          <a:pt x="444" y="394"/>
                        </a:lnTo>
                        <a:lnTo>
                          <a:pt x="438" y="406"/>
                        </a:lnTo>
                        <a:lnTo>
                          <a:pt x="430" y="419"/>
                        </a:lnTo>
                        <a:lnTo>
                          <a:pt x="419" y="435"/>
                        </a:lnTo>
                        <a:lnTo>
                          <a:pt x="422" y="434"/>
                        </a:lnTo>
                        <a:lnTo>
                          <a:pt x="425" y="432"/>
                        </a:lnTo>
                        <a:lnTo>
                          <a:pt x="432" y="425"/>
                        </a:lnTo>
                        <a:lnTo>
                          <a:pt x="441" y="416"/>
                        </a:lnTo>
                        <a:lnTo>
                          <a:pt x="446" y="413"/>
                        </a:lnTo>
                        <a:lnTo>
                          <a:pt x="452" y="410"/>
                        </a:lnTo>
                        <a:lnTo>
                          <a:pt x="444" y="419"/>
                        </a:lnTo>
                        <a:lnTo>
                          <a:pt x="438" y="428"/>
                        </a:lnTo>
                        <a:lnTo>
                          <a:pt x="434" y="435"/>
                        </a:lnTo>
                        <a:lnTo>
                          <a:pt x="433" y="438"/>
                        </a:lnTo>
                        <a:lnTo>
                          <a:pt x="433" y="440"/>
                        </a:lnTo>
                        <a:lnTo>
                          <a:pt x="442" y="440"/>
                        </a:lnTo>
                        <a:lnTo>
                          <a:pt x="452" y="434"/>
                        </a:lnTo>
                        <a:lnTo>
                          <a:pt x="452" y="435"/>
                        </a:lnTo>
                        <a:lnTo>
                          <a:pt x="451" y="437"/>
                        </a:lnTo>
                        <a:lnTo>
                          <a:pt x="449" y="440"/>
                        </a:lnTo>
                        <a:lnTo>
                          <a:pt x="447" y="443"/>
                        </a:lnTo>
                        <a:lnTo>
                          <a:pt x="456" y="447"/>
                        </a:lnTo>
                        <a:lnTo>
                          <a:pt x="463" y="450"/>
                        </a:lnTo>
                        <a:lnTo>
                          <a:pt x="464" y="452"/>
                        </a:lnTo>
                        <a:lnTo>
                          <a:pt x="464" y="453"/>
                        </a:lnTo>
                        <a:lnTo>
                          <a:pt x="463" y="455"/>
                        </a:lnTo>
                        <a:lnTo>
                          <a:pt x="460" y="458"/>
                        </a:lnTo>
                        <a:lnTo>
                          <a:pt x="432" y="459"/>
                        </a:lnTo>
                        <a:lnTo>
                          <a:pt x="406" y="461"/>
                        </a:lnTo>
                        <a:lnTo>
                          <a:pt x="381" y="461"/>
                        </a:lnTo>
                        <a:lnTo>
                          <a:pt x="358" y="462"/>
                        </a:lnTo>
                        <a:lnTo>
                          <a:pt x="257" y="462"/>
                        </a:lnTo>
                        <a:lnTo>
                          <a:pt x="233" y="461"/>
                        </a:lnTo>
                        <a:lnTo>
                          <a:pt x="213" y="459"/>
                        </a:lnTo>
                        <a:lnTo>
                          <a:pt x="197" y="459"/>
                        </a:lnTo>
                        <a:lnTo>
                          <a:pt x="182" y="458"/>
                        </a:lnTo>
                        <a:lnTo>
                          <a:pt x="168" y="456"/>
                        </a:lnTo>
                        <a:lnTo>
                          <a:pt x="144" y="455"/>
                        </a:lnTo>
                        <a:lnTo>
                          <a:pt x="130" y="453"/>
                        </a:lnTo>
                        <a:lnTo>
                          <a:pt x="115" y="453"/>
                        </a:lnTo>
                        <a:lnTo>
                          <a:pt x="97" y="455"/>
                        </a:lnTo>
                        <a:lnTo>
                          <a:pt x="76" y="456"/>
                        </a:lnTo>
                        <a:lnTo>
                          <a:pt x="70" y="458"/>
                        </a:lnTo>
                        <a:lnTo>
                          <a:pt x="67" y="459"/>
                        </a:lnTo>
                        <a:lnTo>
                          <a:pt x="62" y="462"/>
                        </a:lnTo>
                        <a:lnTo>
                          <a:pt x="55" y="464"/>
                        </a:lnTo>
                        <a:lnTo>
                          <a:pt x="15" y="464"/>
                        </a:lnTo>
                        <a:lnTo>
                          <a:pt x="0" y="462"/>
                        </a:lnTo>
                        <a:lnTo>
                          <a:pt x="15" y="462"/>
                        </a:lnTo>
                        <a:lnTo>
                          <a:pt x="32" y="464"/>
                        </a:lnTo>
                        <a:lnTo>
                          <a:pt x="41" y="462"/>
                        </a:lnTo>
                        <a:lnTo>
                          <a:pt x="47" y="461"/>
                        </a:lnTo>
                        <a:lnTo>
                          <a:pt x="53" y="458"/>
                        </a:lnTo>
                        <a:lnTo>
                          <a:pt x="57" y="452"/>
                        </a:lnTo>
                        <a:lnTo>
                          <a:pt x="57" y="447"/>
                        </a:lnTo>
                        <a:lnTo>
                          <a:pt x="59" y="444"/>
                        </a:lnTo>
                        <a:lnTo>
                          <a:pt x="61" y="443"/>
                        </a:lnTo>
                        <a:lnTo>
                          <a:pt x="67" y="444"/>
                        </a:lnTo>
                        <a:lnTo>
                          <a:pt x="81" y="447"/>
                        </a:lnTo>
                        <a:lnTo>
                          <a:pt x="87" y="447"/>
                        </a:lnTo>
                        <a:lnTo>
                          <a:pt x="88" y="446"/>
                        </a:lnTo>
                        <a:lnTo>
                          <a:pt x="90" y="440"/>
                        </a:lnTo>
                        <a:lnTo>
                          <a:pt x="89" y="434"/>
                        </a:lnTo>
                        <a:lnTo>
                          <a:pt x="88" y="429"/>
                        </a:lnTo>
                        <a:lnTo>
                          <a:pt x="89" y="426"/>
                        </a:lnTo>
                        <a:lnTo>
                          <a:pt x="91" y="422"/>
                        </a:lnTo>
                        <a:lnTo>
                          <a:pt x="92" y="419"/>
                        </a:lnTo>
                        <a:lnTo>
                          <a:pt x="95" y="414"/>
                        </a:lnTo>
                        <a:lnTo>
                          <a:pt x="97" y="408"/>
                        </a:lnTo>
                        <a:lnTo>
                          <a:pt x="98" y="398"/>
                        </a:lnTo>
                        <a:lnTo>
                          <a:pt x="98" y="411"/>
                        </a:lnTo>
                        <a:lnTo>
                          <a:pt x="96" y="423"/>
                        </a:lnTo>
                        <a:lnTo>
                          <a:pt x="95" y="434"/>
                        </a:lnTo>
                        <a:lnTo>
                          <a:pt x="97" y="440"/>
                        </a:lnTo>
                        <a:lnTo>
                          <a:pt x="100" y="446"/>
                        </a:lnTo>
                        <a:lnTo>
                          <a:pt x="100" y="417"/>
                        </a:lnTo>
                        <a:lnTo>
                          <a:pt x="102" y="411"/>
                        </a:lnTo>
                        <a:lnTo>
                          <a:pt x="104" y="407"/>
                        </a:lnTo>
                        <a:lnTo>
                          <a:pt x="104" y="398"/>
                        </a:lnTo>
                        <a:lnTo>
                          <a:pt x="103" y="391"/>
                        </a:lnTo>
                        <a:lnTo>
                          <a:pt x="102" y="385"/>
                        </a:lnTo>
                        <a:lnTo>
                          <a:pt x="102" y="364"/>
                        </a:lnTo>
                        <a:lnTo>
                          <a:pt x="103" y="355"/>
                        </a:lnTo>
                        <a:lnTo>
                          <a:pt x="103" y="346"/>
                        </a:lnTo>
                        <a:lnTo>
                          <a:pt x="103" y="365"/>
                        </a:lnTo>
                        <a:lnTo>
                          <a:pt x="104" y="383"/>
                        </a:lnTo>
                        <a:lnTo>
                          <a:pt x="107" y="397"/>
                        </a:lnTo>
                        <a:lnTo>
                          <a:pt x="111" y="408"/>
                        </a:lnTo>
                        <a:lnTo>
                          <a:pt x="114" y="417"/>
                        </a:lnTo>
                        <a:lnTo>
                          <a:pt x="119" y="423"/>
                        </a:lnTo>
                        <a:lnTo>
                          <a:pt x="122" y="429"/>
                        </a:lnTo>
                        <a:lnTo>
                          <a:pt x="126" y="432"/>
                        </a:lnTo>
                        <a:lnTo>
                          <a:pt x="127" y="426"/>
                        </a:lnTo>
                        <a:lnTo>
                          <a:pt x="126" y="420"/>
                        </a:lnTo>
                        <a:lnTo>
                          <a:pt x="122" y="406"/>
                        </a:lnTo>
                        <a:lnTo>
                          <a:pt x="120" y="388"/>
                        </a:lnTo>
                        <a:lnTo>
                          <a:pt x="120" y="379"/>
                        </a:lnTo>
                        <a:lnTo>
                          <a:pt x="121" y="370"/>
                        </a:lnTo>
                        <a:lnTo>
                          <a:pt x="120" y="383"/>
                        </a:lnTo>
                        <a:lnTo>
                          <a:pt x="121" y="392"/>
                        </a:lnTo>
                        <a:lnTo>
                          <a:pt x="123" y="400"/>
                        </a:lnTo>
                        <a:lnTo>
                          <a:pt x="127" y="406"/>
                        </a:lnTo>
                        <a:lnTo>
                          <a:pt x="133" y="416"/>
                        </a:lnTo>
                        <a:lnTo>
                          <a:pt x="136" y="422"/>
                        </a:lnTo>
                        <a:lnTo>
                          <a:pt x="137" y="428"/>
                        </a:lnTo>
                        <a:lnTo>
                          <a:pt x="137" y="426"/>
                        </a:lnTo>
                        <a:lnTo>
                          <a:pt x="138" y="425"/>
                        </a:lnTo>
                        <a:lnTo>
                          <a:pt x="143" y="420"/>
                        </a:lnTo>
                        <a:lnTo>
                          <a:pt x="149" y="411"/>
                        </a:lnTo>
                        <a:lnTo>
                          <a:pt x="153" y="401"/>
                        </a:lnTo>
                        <a:lnTo>
                          <a:pt x="152" y="413"/>
                        </a:lnTo>
                        <a:lnTo>
                          <a:pt x="150" y="423"/>
                        </a:lnTo>
                        <a:lnTo>
                          <a:pt x="156" y="419"/>
                        </a:lnTo>
                        <a:lnTo>
                          <a:pt x="158" y="413"/>
                        </a:lnTo>
                        <a:lnTo>
                          <a:pt x="160" y="406"/>
                        </a:lnTo>
                        <a:lnTo>
                          <a:pt x="160" y="398"/>
                        </a:lnTo>
                        <a:lnTo>
                          <a:pt x="163" y="377"/>
                        </a:lnTo>
                        <a:lnTo>
                          <a:pt x="166" y="365"/>
                        </a:lnTo>
                        <a:lnTo>
                          <a:pt x="171" y="353"/>
                        </a:lnTo>
                        <a:lnTo>
                          <a:pt x="168" y="364"/>
                        </a:lnTo>
                        <a:lnTo>
                          <a:pt x="167" y="374"/>
                        </a:lnTo>
                        <a:lnTo>
                          <a:pt x="167" y="382"/>
                        </a:lnTo>
                        <a:lnTo>
                          <a:pt x="168" y="389"/>
                        </a:lnTo>
                        <a:lnTo>
                          <a:pt x="170" y="403"/>
                        </a:lnTo>
                        <a:lnTo>
                          <a:pt x="170" y="411"/>
                        </a:lnTo>
                        <a:lnTo>
                          <a:pt x="168" y="422"/>
                        </a:lnTo>
                        <a:lnTo>
                          <a:pt x="172" y="416"/>
                        </a:lnTo>
                        <a:lnTo>
                          <a:pt x="174" y="410"/>
                        </a:lnTo>
                        <a:lnTo>
                          <a:pt x="176" y="394"/>
                        </a:lnTo>
                        <a:lnTo>
                          <a:pt x="178" y="377"/>
                        </a:lnTo>
                        <a:lnTo>
                          <a:pt x="178" y="358"/>
                        </a:lnTo>
                        <a:lnTo>
                          <a:pt x="175" y="340"/>
                        </a:lnTo>
                        <a:lnTo>
                          <a:pt x="173" y="323"/>
                        </a:lnTo>
                        <a:lnTo>
                          <a:pt x="171" y="310"/>
                        </a:lnTo>
                        <a:lnTo>
                          <a:pt x="168" y="301"/>
                        </a:lnTo>
                        <a:lnTo>
                          <a:pt x="173" y="310"/>
                        </a:lnTo>
                        <a:lnTo>
                          <a:pt x="175" y="320"/>
                        </a:lnTo>
                        <a:lnTo>
                          <a:pt x="180" y="350"/>
                        </a:lnTo>
                        <a:lnTo>
                          <a:pt x="182" y="382"/>
                        </a:lnTo>
                        <a:lnTo>
                          <a:pt x="183" y="395"/>
                        </a:lnTo>
                        <a:lnTo>
                          <a:pt x="184" y="406"/>
                        </a:lnTo>
                        <a:lnTo>
                          <a:pt x="187" y="401"/>
                        </a:lnTo>
                        <a:lnTo>
                          <a:pt x="189" y="394"/>
                        </a:lnTo>
                        <a:lnTo>
                          <a:pt x="193" y="376"/>
                        </a:lnTo>
                        <a:lnTo>
                          <a:pt x="195" y="359"/>
                        </a:lnTo>
                        <a:lnTo>
                          <a:pt x="195" y="353"/>
                        </a:lnTo>
                        <a:lnTo>
                          <a:pt x="196" y="350"/>
                        </a:lnTo>
                        <a:lnTo>
                          <a:pt x="191" y="337"/>
                        </a:lnTo>
                        <a:lnTo>
                          <a:pt x="188" y="320"/>
                        </a:lnTo>
                        <a:lnTo>
                          <a:pt x="186" y="306"/>
                        </a:lnTo>
                        <a:lnTo>
                          <a:pt x="186" y="294"/>
                        </a:lnTo>
                        <a:lnTo>
                          <a:pt x="189" y="306"/>
                        </a:lnTo>
                        <a:lnTo>
                          <a:pt x="191" y="316"/>
                        </a:lnTo>
                        <a:lnTo>
                          <a:pt x="194" y="328"/>
                        </a:lnTo>
                        <a:lnTo>
                          <a:pt x="199" y="340"/>
                        </a:lnTo>
                        <a:lnTo>
                          <a:pt x="204" y="313"/>
                        </a:lnTo>
                        <a:lnTo>
                          <a:pt x="209" y="288"/>
                        </a:lnTo>
                        <a:lnTo>
                          <a:pt x="208" y="292"/>
                        </a:lnTo>
                        <a:lnTo>
                          <a:pt x="208" y="310"/>
                        </a:lnTo>
                        <a:lnTo>
                          <a:pt x="209" y="322"/>
                        </a:lnTo>
                        <a:lnTo>
                          <a:pt x="211" y="347"/>
                        </a:lnTo>
                        <a:lnTo>
                          <a:pt x="214" y="361"/>
                        </a:lnTo>
                        <a:lnTo>
                          <a:pt x="218" y="373"/>
                        </a:lnTo>
                        <a:lnTo>
                          <a:pt x="225" y="280"/>
                        </a:lnTo>
                        <a:lnTo>
                          <a:pt x="229" y="233"/>
                        </a:lnTo>
                        <a:lnTo>
                          <a:pt x="234" y="188"/>
                        </a:lnTo>
                        <a:lnTo>
                          <a:pt x="235" y="203"/>
                        </a:lnTo>
                        <a:lnTo>
                          <a:pt x="235" y="221"/>
                        </a:lnTo>
                        <a:lnTo>
                          <a:pt x="234" y="256"/>
                        </a:lnTo>
                        <a:lnTo>
                          <a:pt x="235" y="294"/>
                        </a:lnTo>
                        <a:lnTo>
                          <a:pt x="237" y="312"/>
                        </a:lnTo>
                        <a:lnTo>
                          <a:pt x="241" y="328"/>
                        </a:lnTo>
                        <a:lnTo>
                          <a:pt x="243" y="319"/>
                        </a:lnTo>
                        <a:lnTo>
                          <a:pt x="244" y="307"/>
                        </a:lnTo>
                        <a:lnTo>
                          <a:pt x="244" y="283"/>
                        </a:lnTo>
                        <a:lnTo>
                          <a:pt x="243" y="256"/>
                        </a:lnTo>
                        <a:lnTo>
                          <a:pt x="243" y="231"/>
                        </a:lnTo>
                        <a:lnTo>
                          <a:pt x="249" y="259"/>
                        </a:lnTo>
                        <a:lnTo>
                          <a:pt x="254" y="273"/>
                        </a:lnTo>
                        <a:lnTo>
                          <a:pt x="259" y="288"/>
                        </a:lnTo>
                        <a:lnTo>
                          <a:pt x="262" y="274"/>
                        </a:lnTo>
                        <a:lnTo>
                          <a:pt x="262" y="261"/>
                        </a:lnTo>
                        <a:lnTo>
                          <a:pt x="259" y="235"/>
                        </a:lnTo>
                        <a:lnTo>
                          <a:pt x="255" y="209"/>
                        </a:lnTo>
                        <a:lnTo>
                          <a:pt x="255" y="197"/>
                        </a:lnTo>
                        <a:lnTo>
                          <a:pt x="256" y="183"/>
                        </a:lnTo>
                        <a:lnTo>
                          <a:pt x="264" y="225"/>
                        </a:lnTo>
                        <a:lnTo>
                          <a:pt x="269" y="247"/>
                        </a:lnTo>
                        <a:lnTo>
                          <a:pt x="269" y="273"/>
                        </a:lnTo>
                        <a:lnTo>
                          <a:pt x="272" y="268"/>
                        </a:lnTo>
                        <a:lnTo>
                          <a:pt x="274" y="264"/>
                        </a:lnTo>
                        <a:lnTo>
                          <a:pt x="278" y="249"/>
                        </a:lnTo>
                        <a:lnTo>
                          <a:pt x="280" y="233"/>
                        </a:lnTo>
                        <a:lnTo>
                          <a:pt x="281" y="215"/>
                        </a:lnTo>
                        <a:lnTo>
                          <a:pt x="278" y="204"/>
                        </a:lnTo>
                        <a:lnTo>
                          <a:pt x="274" y="192"/>
                        </a:lnTo>
                        <a:lnTo>
                          <a:pt x="266" y="165"/>
                        </a:lnTo>
                        <a:lnTo>
                          <a:pt x="262" y="150"/>
                        </a:lnTo>
                        <a:lnTo>
                          <a:pt x="259" y="134"/>
                        </a:lnTo>
                        <a:lnTo>
                          <a:pt x="257" y="119"/>
                        </a:lnTo>
                        <a:lnTo>
                          <a:pt x="257" y="103"/>
                        </a:lnTo>
                        <a:lnTo>
                          <a:pt x="262" y="130"/>
                        </a:lnTo>
                        <a:lnTo>
                          <a:pt x="267" y="150"/>
                        </a:lnTo>
                        <a:lnTo>
                          <a:pt x="273" y="170"/>
                        </a:lnTo>
                        <a:lnTo>
                          <a:pt x="281" y="191"/>
                        </a:lnTo>
                        <a:lnTo>
                          <a:pt x="284" y="191"/>
                        </a:lnTo>
                        <a:lnTo>
                          <a:pt x="285" y="188"/>
                        </a:lnTo>
                        <a:lnTo>
                          <a:pt x="285" y="177"/>
                        </a:lnTo>
                        <a:lnTo>
                          <a:pt x="284" y="162"/>
                        </a:lnTo>
                        <a:lnTo>
                          <a:pt x="282" y="146"/>
                        </a:lnTo>
                        <a:lnTo>
                          <a:pt x="284" y="149"/>
                        </a:lnTo>
                        <a:lnTo>
                          <a:pt x="287" y="167"/>
                        </a:lnTo>
                        <a:lnTo>
                          <a:pt x="288" y="179"/>
                        </a:lnTo>
                        <a:lnTo>
                          <a:pt x="288" y="188"/>
                        </a:lnTo>
                        <a:lnTo>
                          <a:pt x="290" y="174"/>
                        </a:lnTo>
                        <a:lnTo>
                          <a:pt x="293" y="167"/>
                        </a:lnTo>
                        <a:lnTo>
                          <a:pt x="294" y="161"/>
                        </a:lnTo>
                        <a:lnTo>
                          <a:pt x="295" y="158"/>
                        </a:lnTo>
                        <a:lnTo>
                          <a:pt x="289" y="145"/>
                        </a:lnTo>
                        <a:lnTo>
                          <a:pt x="284" y="128"/>
                        </a:lnTo>
                        <a:lnTo>
                          <a:pt x="271" y="94"/>
                        </a:lnTo>
                        <a:lnTo>
                          <a:pt x="263" y="77"/>
                        </a:lnTo>
                        <a:lnTo>
                          <a:pt x="255" y="64"/>
                        </a:lnTo>
                        <a:lnTo>
                          <a:pt x="247" y="55"/>
                        </a:lnTo>
                        <a:lnTo>
                          <a:pt x="242" y="51"/>
                        </a:lnTo>
                        <a:lnTo>
                          <a:pt x="237" y="49"/>
                        </a:lnTo>
                        <a:lnTo>
                          <a:pt x="243" y="49"/>
                        </a:lnTo>
                        <a:lnTo>
                          <a:pt x="248" y="52"/>
                        </a:lnTo>
                        <a:lnTo>
                          <a:pt x="258" y="60"/>
                        </a:lnTo>
                        <a:lnTo>
                          <a:pt x="266" y="70"/>
                        </a:lnTo>
                        <a:lnTo>
                          <a:pt x="274" y="83"/>
                        </a:lnTo>
                        <a:lnTo>
                          <a:pt x="288" y="113"/>
                        </a:lnTo>
                        <a:lnTo>
                          <a:pt x="294" y="127"/>
                        </a:lnTo>
                        <a:lnTo>
                          <a:pt x="299" y="139"/>
                        </a:lnTo>
                        <a:lnTo>
                          <a:pt x="300" y="134"/>
                        </a:lnTo>
                        <a:lnTo>
                          <a:pt x="302" y="130"/>
                        </a:lnTo>
                        <a:lnTo>
                          <a:pt x="305" y="116"/>
                        </a:lnTo>
                        <a:lnTo>
                          <a:pt x="307" y="104"/>
                        </a:lnTo>
                        <a:lnTo>
                          <a:pt x="308" y="98"/>
                        </a:lnTo>
                        <a:lnTo>
                          <a:pt x="308" y="95"/>
                        </a:lnTo>
                        <a:lnTo>
                          <a:pt x="308" y="101"/>
                        </a:lnTo>
                        <a:lnTo>
                          <a:pt x="307" y="109"/>
                        </a:lnTo>
                        <a:lnTo>
                          <a:pt x="307" y="118"/>
                        </a:lnTo>
                        <a:lnTo>
                          <a:pt x="304" y="136"/>
                        </a:lnTo>
                        <a:lnTo>
                          <a:pt x="304" y="143"/>
                        </a:lnTo>
                        <a:lnTo>
                          <a:pt x="303" y="149"/>
                        </a:lnTo>
                        <a:lnTo>
                          <a:pt x="305" y="155"/>
                        </a:lnTo>
                        <a:lnTo>
                          <a:pt x="307" y="159"/>
                        </a:lnTo>
                        <a:lnTo>
                          <a:pt x="308" y="149"/>
                        </a:lnTo>
                        <a:lnTo>
                          <a:pt x="309" y="142"/>
                        </a:lnTo>
                        <a:lnTo>
                          <a:pt x="310" y="127"/>
                        </a:lnTo>
                        <a:lnTo>
                          <a:pt x="311" y="145"/>
                        </a:lnTo>
                        <a:lnTo>
                          <a:pt x="313" y="165"/>
                        </a:lnTo>
                        <a:lnTo>
                          <a:pt x="316" y="188"/>
                        </a:lnTo>
                        <a:lnTo>
                          <a:pt x="319" y="198"/>
                        </a:lnTo>
                        <a:lnTo>
                          <a:pt x="323" y="207"/>
                        </a:lnTo>
                        <a:lnTo>
                          <a:pt x="324" y="182"/>
                        </a:lnTo>
                        <a:lnTo>
                          <a:pt x="325" y="158"/>
                        </a:lnTo>
                        <a:lnTo>
                          <a:pt x="325" y="103"/>
                        </a:lnTo>
                        <a:lnTo>
                          <a:pt x="326" y="88"/>
                        </a:lnTo>
                        <a:lnTo>
                          <a:pt x="325" y="74"/>
                        </a:lnTo>
                        <a:lnTo>
                          <a:pt x="325" y="62"/>
                        </a:lnTo>
                        <a:lnTo>
                          <a:pt x="324" y="42"/>
                        </a:lnTo>
                        <a:lnTo>
                          <a:pt x="323" y="27"/>
                        </a:lnTo>
                        <a:lnTo>
                          <a:pt x="320" y="12"/>
                        </a:lnTo>
                        <a:lnTo>
                          <a:pt x="318" y="0"/>
                        </a:lnTo>
                        <a:lnTo>
                          <a:pt x="322" y="10"/>
                        </a:lnTo>
                        <a:lnTo>
                          <a:pt x="324" y="24"/>
                        </a:lnTo>
                        <a:lnTo>
                          <a:pt x="327" y="40"/>
                        </a:lnTo>
                        <a:lnTo>
                          <a:pt x="328" y="58"/>
                        </a:lnTo>
                        <a:lnTo>
                          <a:pt x="331" y="79"/>
                        </a:lnTo>
                        <a:lnTo>
                          <a:pt x="334" y="142"/>
                        </a:lnTo>
                        <a:lnTo>
                          <a:pt x="334" y="183"/>
                        </a:lnTo>
                        <a:lnTo>
                          <a:pt x="335" y="201"/>
                        </a:lnTo>
                        <a:lnTo>
                          <a:pt x="335" y="252"/>
                        </a:lnTo>
                        <a:lnTo>
                          <a:pt x="340" y="198"/>
                        </a:lnTo>
                        <a:lnTo>
                          <a:pt x="342" y="143"/>
                        </a:lnTo>
                        <a:lnTo>
                          <a:pt x="347" y="89"/>
                        </a:lnTo>
                        <a:lnTo>
                          <a:pt x="350" y="64"/>
                        </a:lnTo>
                        <a:lnTo>
                          <a:pt x="356" y="40"/>
                        </a:lnTo>
                      </a:path>
                    </a:pathLst>
                  </a:custGeom>
                  <a:solidFill>
                    <a:srgbClr val="6699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05" name="Freeform 57"/>
                  <p:cNvSpPr>
                    <a:spLocks/>
                  </p:cNvSpPr>
                  <p:nvPr/>
                </p:nvSpPr>
                <p:spPr bwMode="auto">
                  <a:xfrm>
                    <a:off x="3263" y="3780"/>
                    <a:ext cx="465" cy="465"/>
                  </a:xfrm>
                  <a:custGeom>
                    <a:avLst/>
                    <a:gdLst>
                      <a:gd name="T0" fmla="*/ 353 w 465"/>
                      <a:gd name="T1" fmla="*/ 215 h 465"/>
                      <a:gd name="T2" fmla="*/ 366 w 465"/>
                      <a:gd name="T3" fmla="*/ 164 h 465"/>
                      <a:gd name="T4" fmla="*/ 370 w 465"/>
                      <a:gd name="T5" fmla="*/ 198 h 465"/>
                      <a:gd name="T6" fmla="*/ 387 w 465"/>
                      <a:gd name="T7" fmla="*/ 168 h 465"/>
                      <a:gd name="T8" fmla="*/ 379 w 465"/>
                      <a:gd name="T9" fmla="*/ 227 h 465"/>
                      <a:gd name="T10" fmla="*/ 380 w 465"/>
                      <a:gd name="T11" fmla="*/ 265 h 465"/>
                      <a:gd name="T12" fmla="*/ 394 w 465"/>
                      <a:gd name="T13" fmla="*/ 262 h 465"/>
                      <a:gd name="T14" fmla="*/ 401 w 465"/>
                      <a:gd name="T15" fmla="*/ 228 h 465"/>
                      <a:gd name="T16" fmla="*/ 438 w 465"/>
                      <a:gd name="T17" fmla="*/ 130 h 465"/>
                      <a:gd name="T18" fmla="*/ 409 w 465"/>
                      <a:gd name="T19" fmla="*/ 265 h 465"/>
                      <a:gd name="T20" fmla="*/ 415 w 465"/>
                      <a:gd name="T21" fmla="*/ 304 h 465"/>
                      <a:gd name="T22" fmla="*/ 410 w 465"/>
                      <a:gd name="T23" fmla="*/ 346 h 465"/>
                      <a:gd name="T24" fmla="*/ 431 w 465"/>
                      <a:gd name="T25" fmla="*/ 303 h 465"/>
                      <a:gd name="T26" fmla="*/ 448 w 465"/>
                      <a:gd name="T27" fmla="*/ 262 h 465"/>
                      <a:gd name="T28" fmla="*/ 432 w 465"/>
                      <a:gd name="T29" fmla="*/ 386 h 465"/>
                      <a:gd name="T30" fmla="*/ 451 w 465"/>
                      <a:gd name="T31" fmla="*/ 370 h 465"/>
                      <a:gd name="T32" fmla="*/ 444 w 465"/>
                      <a:gd name="T33" fmla="*/ 394 h 465"/>
                      <a:gd name="T34" fmla="*/ 441 w 465"/>
                      <a:gd name="T35" fmla="*/ 416 h 465"/>
                      <a:gd name="T36" fmla="*/ 433 w 465"/>
                      <a:gd name="T37" fmla="*/ 440 h 465"/>
                      <a:gd name="T38" fmla="*/ 456 w 465"/>
                      <a:gd name="T39" fmla="*/ 447 h 465"/>
                      <a:gd name="T40" fmla="*/ 406 w 465"/>
                      <a:gd name="T41" fmla="*/ 461 h 465"/>
                      <a:gd name="T42" fmla="*/ 182 w 465"/>
                      <a:gd name="T43" fmla="*/ 458 h 465"/>
                      <a:gd name="T44" fmla="*/ 70 w 465"/>
                      <a:gd name="T45" fmla="*/ 458 h 465"/>
                      <a:gd name="T46" fmla="*/ 32 w 465"/>
                      <a:gd name="T47" fmla="*/ 464 h 465"/>
                      <a:gd name="T48" fmla="*/ 61 w 465"/>
                      <a:gd name="T49" fmla="*/ 443 h 465"/>
                      <a:gd name="T50" fmla="*/ 88 w 465"/>
                      <a:gd name="T51" fmla="*/ 429 h 465"/>
                      <a:gd name="T52" fmla="*/ 98 w 465"/>
                      <a:gd name="T53" fmla="*/ 411 h 465"/>
                      <a:gd name="T54" fmla="*/ 104 w 465"/>
                      <a:gd name="T55" fmla="*/ 407 h 465"/>
                      <a:gd name="T56" fmla="*/ 103 w 465"/>
                      <a:gd name="T57" fmla="*/ 365 h 465"/>
                      <a:gd name="T58" fmla="*/ 126 w 465"/>
                      <a:gd name="T59" fmla="*/ 432 h 465"/>
                      <a:gd name="T60" fmla="*/ 120 w 465"/>
                      <a:gd name="T61" fmla="*/ 383 h 465"/>
                      <a:gd name="T62" fmla="*/ 137 w 465"/>
                      <a:gd name="T63" fmla="*/ 426 h 465"/>
                      <a:gd name="T64" fmla="*/ 156 w 465"/>
                      <a:gd name="T65" fmla="*/ 419 h 465"/>
                      <a:gd name="T66" fmla="*/ 168 w 465"/>
                      <a:gd name="T67" fmla="*/ 364 h 465"/>
                      <a:gd name="T68" fmla="*/ 172 w 465"/>
                      <a:gd name="T69" fmla="*/ 416 h 465"/>
                      <a:gd name="T70" fmla="*/ 171 w 465"/>
                      <a:gd name="T71" fmla="*/ 310 h 465"/>
                      <a:gd name="T72" fmla="*/ 184 w 465"/>
                      <a:gd name="T73" fmla="*/ 406 h 465"/>
                      <a:gd name="T74" fmla="*/ 191 w 465"/>
                      <a:gd name="T75" fmla="*/ 337 h 465"/>
                      <a:gd name="T76" fmla="*/ 199 w 465"/>
                      <a:gd name="T77" fmla="*/ 340 h 465"/>
                      <a:gd name="T78" fmla="*/ 214 w 465"/>
                      <a:gd name="T79" fmla="*/ 361 h 465"/>
                      <a:gd name="T80" fmla="*/ 234 w 465"/>
                      <a:gd name="T81" fmla="*/ 256 h 465"/>
                      <a:gd name="T82" fmla="*/ 243 w 465"/>
                      <a:gd name="T83" fmla="*/ 256 h 465"/>
                      <a:gd name="T84" fmla="*/ 259 w 465"/>
                      <a:gd name="T85" fmla="*/ 235 h 465"/>
                      <a:gd name="T86" fmla="*/ 272 w 465"/>
                      <a:gd name="T87" fmla="*/ 268 h 465"/>
                      <a:gd name="T88" fmla="*/ 266 w 465"/>
                      <a:gd name="T89" fmla="*/ 165 h 465"/>
                      <a:gd name="T90" fmla="*/ 273 w 465"/>
                      <a:gd name="T91" fmla="*/ 170 h 465"/>
                      <a:gd name="T92" fmla="*/ 284 w 465"/>
                      <a:gd name="T93" fmla="*/ 149 h 465"/>
                      <a:gd name="T94" fmla="*/ 295 w 465"/>
                      <a:gd name="T95" fmla="*/ 158 h 465"/>
                      <a:gd name="T96" fmla="*/ 242 w 465"/>
                      <a:gd name="T97" fmla="*/ 51 h 465"/>
                      <a:gd name="T98" fmla="*/ 288 w 465"/>
                      <a:gd name="T99" fmla="*/ 113 h 465"/>
                      <a:gd name="T100" fmla="*/ 308 w 465"/>
                      <a:gd name="T101" fmla="*/ 98 h 465"/>
                      <a:gd name="T102" fmla="*/ 303 w 465"/>
                      <a:gd name="T103" fmla="*/ 149 h 465"/>
                      <a:gd name="T104" fmla="*/ 313 w 465"/>
                      <a:gd name="T105" fmla="*/ 165 h 465"/>
                      <a:gd name="T106" fmla="*/ 326 w 465"/>
                      <a:gd name="T107" fmla="*/ 88 h 465"/>
                      <a:gd name="T108" fmla="*/ 322 w 465"/>
                      <a:gd name="T109" fmla="*/ 10 h 465"/>
                      <a:gd name="T110" fmla="*/ 335 w 465"/>
                      <a:gd name="T111" fmla="*/ 201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5" h="465">
                        <a:moveTo>
                          <a:pt x="356" y="40"/>
                        </a:moveTo>
                        <a:lnTo>
                          <a:pt x="350" y="130"/>
                        </a:lnTo>
                        <a:lnTo>
                          <a:pt x="348" y="176"/>
                        </a:lnTo>
                        <a:lnTo>
                          <a:pt x="348" y="224"/>
                        </a:lnTo>
                        <a:lnTo>
                          <a:pt x="349" y="222"/>
                        </a:lnTo>
                        <a:lnTo>
                          <a:pt x="350" y="219"/>
                        </a:lnTo>
                        <a:lnTo>
                          <a:pt x="353" y="215"/>
                        </a:lnTo>
                        <a:lnTo>
                          <a:pt x="355" y="204"/>
                        </a:lnTo>
                        <a:lnTo>
                          <a:pt x="357" y="191"/>
                        </a:lnTo>
                        <a:lnTo>
                          <a:pt x="360" y="182"/>
                        </a:lnTo>
                        <a:lnTo>
                          <a:pt x="362" y="171"/>
                        </a:lnTo>
                        <a:lnTo>
                          <a:pt x="364" y="159"/>
                        </a:lnTo>
                        <a:lnTo>
                          <a:pt x="366" y="146"/>
                        </a:lnTo>
                        <a:lnTo>
                          <a:pt x="366" y="164"/>
                        </a:lnTo>
                        <a:lnTo>
                          <a:pt x="365" y="182"/>
                        </a:lnTo>
                        <a:lnTo>
                          <a:pt x="356" y="241"/>
                        </a:lnTo>
                        <a:lnTo>
                          <a:pt x="355" y="256"/>
                        </a:lnTo>
                        <a:lnTo>
                          <a:pt x="354" y="273"/>
                        </a:lnTo>
                        <a:lnTo>
                          <a:pt x="360" y="256"/>
                        </a:lnTo>
                        <a:lnTo>
                          <a:pt x="363" y="238"/>
                        </a:lnTo>
                        <a:lnTo>
                          <a:pt x="370" y="198"/>
                        </a:lnTo>
                        <a:lnTo>
                          <a:pt x="373" y="177"/>
                        </a:lnTo>
                        <a:lnTo>
                          <a:pt x="378" y="156"/>
                        </a:lnTo>
                        <a:lnTo>
                          <a:pt x="384" y="139"/>
                        </a:lnTo>
                        <a:lnTo>
                          <a:pt x="392" y="121"/>
                        </a:lnTo>
                        <a:lnTo>
                          <a:pt x="388" y="134"/>
                        </a:lnTo>
                        <a:lnTo>
                          <a:pt x="385" y="174"/>
                        </a:lnTo>
                        <a:lnTo>
                          <a:pt x="387" y="168"/>
                        </a:lnTo>
                        <a:lnTo>
                          <a:pt x="391" y="161"/>
                        </a:lnTo>
                        <a:lnTo>
                          <a:pt x="398" y="149"/>
                        </a:lnTo>
                        <a:lnTo>
                          <a:pt x="393" y="170"/>
                        </a:lnTo>
                        <a:lnTo>
                          <a:pt x="390" y="182"/>
                        </a:lnTo>
                        <a:lnTo>
                          <a:pt x="386" y="195"/>
                        </a:lnTo>
                        <a:lnTo>
                          <a:pt x="383" y="210"/>
                        </a:lnTo>
                        <a:lnTo>
                          <a:pt x="379" y="227"/>
                        </a:lnTo>
                        <a:lnTo>
                          <a:pt x="377" y="244"/>
                        </a:lnTo>
                        <a:lnTo>
                          <a:pt x="375" y="264"/>
                        </a:lnTo>
                        <a:lnTo>
                          <a:pt x="378" y="256"/>
                        </a:lnTo>
                        <a:lnTo>
                          <a:pt x="380" y="253"/>
                        </a:lnTo>
                        <a:lnTo>
                          <a:pt x="383" y="252"/>
                        </a:lnTo>
                        <a:lnTo>
                          <a:pt x="381" y="258"/>
                        </a:lnTo>
                        <a:lnTo>
                          <a:pt x="380" y="265"/>
                        </a:lnTo>
                        <a:lnTo>
                          <a:pt x="378" y="285"/>
                        </a:lnTo>
                        <a:lnTo>
                          <a:pt x="377" y="304"/>
                        </a:lnTo>
                        <a:lnTo>
                          <a:pt x="377" y="320"/>
                        </a:lnTo>
                        <a:lnTo>
                          <a:pt x="384" y="303"/>
                        </a:lnTo>
                        <a:lnTo>
                          <a:pt x="388" y="285"/>
                        </a:lnTo>
                        <a:lnTo>
                          <a:pt x="393" y="268"/>
                        </a:lnTo>
                        <a:lnTo>
                          <a:pt x="394" y="262"/>
                        </a:lnTo>
                        <a:lnTo>
                          <a:pt x="395" y="258"/>
                        </a:lnTo>
                        <a:lnTo>
                          <a:pt x="394" y="244"/>
                        </a:lnTo>
                        <a:lnTo>
                          <a:pt x="395" y="228"/>
                        </a:lnTo>
                        <a:lnTo>
                          <a:pt x="398" y="209"/>
                        </a:lnTo>
                        <a:lnTo>
                          <a:pt x="402" y="189"/>
                        </a:lnTo>
                        <a:lnTo>
                          <a:pt x="401" y="201"/>
                        </a:lnTo>
                        <a:lnTo>
                          <a:pt x="401" y="228"/>
                        </a:lnTo>
                        <a:lnTo>
                          <a:pt x="403" y="240"/>
                        </a:lnTo>
                        <a:lnTo>
                          <a:pt x="409" y="230"/>
                        </a:lnTo>
                        <a:lnTo>
                          <a:pt x="415" y="216"/>
                        </a:lnTo>
                        <a:lnTo>
                          <a:pt x="425" y="185"/>
                        </a:lnTo>
                        <a:lnTo>
                          <a:pt x="433" y="155"/>
                        </a:lnTo>
                        <a:lnTo>
                          <a:pt x="436" y="142"/>
                        </a:lnTo>
                        <a:lnTo>
                          <a:pt x="438" y="130"/>
                        </a:lnTo>
                        <a:lnTo>
                          <a:pt x="436" y="152"/>
                        </a:lnTo>
                        <a:lnTo>
                          <a:pt x="431" y="174"/>
                        </a:lnTo>
                        <a:lnTo>
                          <a:pt x="428" y="197"/>
                        </a:lnTo>
                        <a:lnTo>
                          <a:pt x="422" y="216"/>
                        </a:lnTo>
                        <a:lnTo>
                          <a:pt x="417" y="234"/>
                        </a:lnTo>
                        <a:lnTo>
                          <a:pt x="413" y="250"/>
                        </a:lnTo>
                        <a:lnTo>
                          <a:pt x="409" y="265"/>
                        </a:lnTo>
                        <a:lnTo>
                          <a:pt x="406" y="276"/>
                        </a:lnTo>
                        <a:lnTo>
                          <a:pt x="406" y="294"/>
                        </a:lnTo>
                        <a:lnTo>
                          <a:pt x="404" y="313"/>
                        </a:lnTo>
                        <a:lnTo>
                          <a:pt x="403" y="328"/>
                        </a:lnTo>
                        <a:lnTo>
                          <a:pt x="403" y="335"/>
                        </a:lnTo>
                        <a:lnTo>
                          <a:pt x="409" y="320"/>
                        </a:lnTo>
                        <a:lnTo>
                          <a:pt x="415" y="304"/>
                        </a:lnTo>
                        <a:lnTo>
                          <a:pt x="416" y="297"/>
                        </a:lnTo>
                        <a:lnTo>
                          <a:pt x="418" y="291"/>
                        </a:lnTo>
                        <a:lnTo>
                          <a:pt x="419" y="286"/>
                        </a:lnTo>
                        <a:lnTo>
                          <a:pt x="418" y="306"/>
                        </a:lnTo>
                        <a:lnTo>
                          <a:pt x="416" y="322"/>
                        </a:lnTo>
                        <a:lnTo>
                          <a:pt x="414" y="335"/>
                        </a:lnTo>
                        <a:lnTo>
                          <a:pt x="410" y="346"/>
                        </a:lnTo>
                        <a:lnTo>
                          <a:pt x="404" y="376"/>
                        </a:lnTo>
                        <a:lnTo>
                          <a:pt x="404" y="388"/>
                        </a:lnTo>
                        <a:lnTo>
                          <a:pt x="408" y="380"/>
                        </a:lnTo>
                        <a:lnTo>
                          <a:pt x="410" y="373"/>
                        </a:lnTo>
                        <a:lnTo>
                          <a:pt x="417" y="352"/>
                        </a:lnTo>
                        <a:lnTo>
                          <a:pt x="424" y="328"/>
                        </a:lnTo>
                        <a:lnTo>
                          <a:pt x="431" y="303"/>
                        </a:lnTo>
                        <a:lnTo>
                          <a:pt x="442" y="255"/>
                        </a:lnTo>
                        <a:lnTo>
                          <a:pt x="445" y="244"/>
                        </a:lnTo>
                        <a:lnTo>
                          <a:pt x="447" y="235"/>
                        </a:lnTo>
                        <a:lnTo>
                          <a:pt x="449" y="228"/>
                        </a:lnTo>
                        <a:lnTo>
                          <a:pt x="451" y="222"/>
                        </a:lnTo>
                        <a:lnTo>
                          <a:pt x="451" y="241"/>
                        </a:lnTo>
                        <a:lnTo>
                          <a:pt x="448" y="262"/>
                        </a:lnTo>
                        <a:lnTo>
                          <a:pt x="439" y="307"/>
                        </a:lnTo>
                        <a:lnTo>
                          <a:pt x="426" y="352"/>
                        </a:lnTo>
                        <a:lnTo>
                          <a:pt x="419" y="374"/>
                        </a:lnTo>
                        <a:lnTo>
                          <a:pt x="414" y="395"/>
                        </a:lnTo>
                        <a:lnTo>
                          <a:pt x="422" y="394"/>
                        </a:lnTo>
                        <a:lnTo>
                          <a:pt x="428" y="391"/>
                        </a:lnTo>
                        <a:lnTo>
                          <a:pt x="432" y="386"/>
                        </a:lnTo>
                        <a:lnTo>
                          <a:pt x="437" y="380"/>
                        </a:lnTo>
                        <a:lnTo>
                          <a:pt x="434" y="392"/>
                        </a:lnTo>
                        <a:lnTo>
                          <a:pt x="431" y="398"/>
                        </a:lnTo>
                        <a:lnTo>
                          <a:pt x="423" y="407"/>
                        </a:lnTo>
                        <a:lnTo>
                          <a:pt x="428" y="404"/>
                        </a:lnTo>
                        <a:lnTo>
                          <a:pt x="432" y="400"/>
                        </a:lnTo>
                        <a:lnTo>
                          <a:pt x="451" y="370"/>
                        </a:lnTo>
                        <a:lnTo>
                          <a:pt x="456" y="365"/>
                        </a:lnTo>
                        <a:lnTo>
                          <a:pt x="461" y="362"/>
                        </a:lnTo>
                        <a:lnTo>
                          <a:pt x="457" y="365"/>
                        </a:lnTo>
                        <a:lnTo>
                          <a:pt x="455" y="370"/>
                        </a:lnTo>
                        <a:lnTo>
                          <a:pt x="452" y="376"/>
                        </a:lnTo>
                        <a:lnTo>
                          <a:pt x="448" y="385"/>
                        </a:lnTo>
                        <a:lnTo>
                          <a:pt x="444" y="394"/>
                        </a:lnTo>
                        <a:lnTo>
                          <a:pt x="438" y="406"/>
                        </a:lnTo>
                        <a:lnTo>
                          <a:pt x="430" y="419"/>
                        </a:lnTo>
                        <a:lnTo>
                          <a:pt x="419" y="435"/>
                        </a:lnTo>
                        <a:lnTo>
                          <a:pt x="422" y="434"/>
                        </a:lnTo>
                        <a:lnTo>
                          <a:pt x="425" y="432"/>
                        </a:lnTo>
                        <a:lnTo>
                          <a:pt x="432" y="425"/>
                        </a:lnTo>
                        <a:lnTo>
                          <a:pt x="441" y="416"/>
                        </a:lnTo>
                        <a:lnTo>
                          <a:pt x="446" y="413"/>
                        </a:lnTo>
                        <a:lnTo>
                          <a:pt x="452" y="410"/>
                        </a:lnTo>
                        <a:lnTo>
                          <a:pt x="444" y="419"/>
                        </a:lnTo>
                        <a:lnTo>
                          <a:pt x="438" y="428"/>
                        </a:lnTo>
                        <a:lnTo>
                          <a:pt x="434" y="435"/>
                        </a:lnTo>
                        <a:lnTo>
                          <a:pt x="433" y="438"/>
                        </a:lnTo>
                        <a:lnTo>
                          <a:pt x="433" y="440"/>
                        </a:lnTo>
                        <a:lnTo>
                          <a:pt x="442" y="440"/>
                        </a:lnTo>
                        <a:lnTo>
                          <a:pt x="452" y="434"/>
                        </a:lnTo>
                        <a:lnTo>
                          <a:pt x="452" y="435"/>
                        </a:lnTo>
                        <a:lnTo>
                          <a:pt x="451" y="437"/>
                        </a:lnTo>
                        <a:lnTo>
                          <a:pt x="449" y="440"/>
                        </a:lnTo>
                        <a:lnTo>
                          <a:pt x="447" y="443"/>
                        </a:lnTo>
                        <a:lnTo>
                          <a:pt x="456" y="447"/>
                        </a:lnTo>
                        <a:lnTo>
                          <a:pt x="463" y="450"/>
                        </a:lnTo>
                        <a:lnTo>
                          <a:pt x="464" y="452"/>
                        </a:lnTo>
                        <a:lnTo>
                          <a:pt x="464" y="453"/>
                        </a:lnTo>
                        <a:lnTo>
                          <a:pt x="463" y="455"/>
                        </a:lnTo>
                        <a:lnTo>
                          <a:pt x="460" y="458"/>
                        </a:lnTo>
                        <a:lnTo>
                          <a:pt x="432" y="459"/>
                        </a:lnTo>
                        <a:lnTo>
                          <a:pt x="406" y="461"/>
                        </a:lnTo>
                        <a:lnTo>
                          <a:pt x="381" y="461"/>
                        </a:lnTo>
                        <a:lnTo>
                          <a:pt x="358" y="462"/>
                        </a:lnTo>
                        <a:lnTo>
                          <a:pt x="257" y="462"/>
                        </a:lnTo>
                        <a:lnTo>
                          <a:pt x="233" y="461"/>
                        </a:lnTo>
                        <a:lnTo>
                          <a:pt x="213" y="459"/>
                        </a:lnTo>
                        <a:lnTo>
                          <a:pt x="197" y="459"/>
                        </a:lnTo>
                        <a:lnTo>
                          <a:pt x="182" y="458"/>
                        </a:lnTo>
                        <a:lnTo>
                          <a:pt x="168" y="456"/>
                        </a:lnTo>
                        <a:lnTo>
                          <a:pt x="144" y="455"/>
                        </a:lnTo>
                        <a:lnTo>
                          <a:pt x="130" y="453"/>
                        </a:lnTo>
                        <a:lnTo>
                          <a:pt x="115" y="453"/>
                        </a:lnTo>
                        <a:lnTo>
                          <a:pt x="97" y="455"/>
                        </a:lnTo>
                        <a:lnTo>
                          <a:pt x="76" y="456"/>
                        </a:lnTo>
                        <a:lnTo>
                          <a:pt x="70" y="458"/>
                        </a:lnTo>
                        <a:lnTo>
                          <a:pt x="67" y="459"/>
                        </a:lnTo>
                        <a:lnTo>
                          <a:pt x="62" y="462"/>
                        </a:lnTo>
                        <a:lnTo>
                          <a:pt x="55" y="464"/>
                        </a:lnTo>
                        <a:lnTo>
                          <a:pt x="15" y="464"/>
                        </a:lnTo>
                        <a:lnTo>
                          <a:pt x="0" y="462"/>
                        </a:lnTo>
                        <a:lnTo>
                          <a:pt x="15" y="462"/>
                        </a:lnTo>
                        <a:lnTo>
                          <a:pt x="32" y="464"/>
                        </a:lnTo>
                        <a:lnTo>
                          <a:pt x="41" y="462"/>
                        </a:lnTo>
                        <a:lnTo>
                          <a:pt x="47" y="461"/>
                        </a:lnTo>
                        <a:lnTo>
                          <a:pt x="53" y="458"/>
                        </a:lnTo>
                        <a:lnTo>
                          <a:pt x="57" y="452"/>
                        </a:lnTo>
                        <a:lnTo>
                          <a:pt x="57" y="447"/>
                        </a:lnTo>
                        <a:lnTo>
                          <a:pt x="59" y="444"/>
                        </a:lnTo>
                        <a:lnTo>
                          <a:pt x="61" y="443"/>
                        </a:lnTo>
                        <a:lnTo>
                          <a:pt x="67" y="444"/>
                        </a:lnTo>
                        <a:lnTo>
                          <a:pt x="81" y="447"/>
                        </a:lnTo>
                        <a:lnTo>
                          <a:pt x="87" y="447"/>
                        </a:lnTo>
                        <a:lnTo>
                          <a:pt x="88" y="446"/>
                        </a:lnTo>
                        <a:lnTo>
                          <a:pt x="90" y="440"/>
                        </a:lnTo>
                        <a:lnTo>
                          <a:pt x="89" y="434"/>
                        </a:lnTo>
                        <a:lnTo>
                          <a:pt x="88" y="429"/>
                        </a:lnTo>
                        <a:lnTo>
                          <a:pt x="89" y="426"/>
                        </a:lnTo>
                        <a:lnTo>
                          <a:pt x="91" y="422"/>
                        </a:lnTo>
                        <a:lnTo>
                          <a:pt x="92" y="419"/>
                        </a:lnTo>
                        <a:lnTo>
                          <a:pt x="95" y="414"/>
                        </a:lnTo>
                        <a:lnTo>
                          <a:pt x="97" y="408"/>
                        </a:lnTo>
                        <a:lnTo>
                          <a:pt x="98" y="398"/>
                        </a:lnTo>
                        <a:lnTo>
                          <a:pt x="98" y="411"/>
                        </a:lnTo>
                        <a:lnTo>
                          <a:pt x="96" y="423"/>
                        </a:lnTo>
                        <a:lnTo>
                          <a:pt x="95" y="434"/>
                        </a:lnTo>
                        <a:lnTo>
                          <a:pt x="97" y="440"/>
                        </a:lnTo>
                        <a:lnTo>
                          <a:pt x="100" y="446"/>
                        </a:lnTo>
                        <a:lnTo>
                          <a:pt x="100" y="417"/>
                        </a:lnTo>
                        <a:lnTo>
                          <a:pt x="102" y="411"/>
                        </a:lnTo>
                        <a:lnTo>
                          <a:pt x="104" y="407"/>
                        </a:lnTo>
                        <a:lnTo>
                          <a:pt x="104" y="398"/>
                        </a:lnTo>
                        <a:lnTo>
                          <a:pt x="103" y="391"/>
                        </a:lnTo>
                        <a:lnTo>
                          <a:pt x="102" y="385"/>
                        </a:lnTo>
                        <a:lnTo>
                          <a:pt x="102" y="364"/>
                        </a:lnTo>
                        <a:lnTo>
                          <a:pt x="103" y="355"/>
                        </a:lnTo>
                        <a:lnTo>
                          <a:pt x="103" y="346"/>
                        </a:lnTo>
                        <a:lnTo>
                          <a:pt x="103" y="365"/>
                        </a:lnTo>
                        <a:lnTo>
                          <a:pt x="104" y="383"/>
                        </a:lnTo>
                        <a:lnTo>
                          <a:pt x="107" y="397"/>
                        </a:lnTo>
                        <a:lnTo>
                          <a:pt x="111" y="408"/>
                        </a:lnTo>
                        <a:lnTo>
                          <a:pt x="114" y="417"/>
                        </a:lnTo>
                        <a:lnTo>
                          <a:pt x="119" y="423"/>
                        </a:lnTo>
                        <a:lnTo>
                          <a:pt x="122" y="429"/>
                        </a:lnTo>
                        <a:lnTo>
                          <a:pt x="126" y="432"/>
                        </a:lnTo>
                        <a:lnTo>
                          <a:pt x="127" y="426"/>
                        </a:lnTo>
                        <a:lnTo>
                          <a:pt x="126" y="420"/>
                        </a:lnTo>
                        <a:lnTo>
                          <a:pt x="122" y="406"/>
                        </a:lnTo>
                        <a:lnTo>
                          <a:pt x="120" y="388"/>
                        </a:lnTo>
                        <a:lnTo>
                          <a:pt x="120" y="379"/>
                        </a:lnTo>
                        <a:lnTo>
                          <a:pt x="121" y="370"/>
                        </a:lnTo>
                        <a:lnTo>
                          <a:pt x="120" y="383"/>
                        </a:lnTo>
                        <a:lnTo>
                          <a:pt x="121" y="392"/>
                        </a:lnTo>
                        <a:lnTo>
                          <a:pt x="123" y="400"/>
                        </a:lnTo>
                        <a:lnTo>
                          <a:pt x="127" y="406"/>
                        </a:lnTo>
                        <a:lnTo>
                          <a:pt x="133" y="416"/>
                        </a:lnTo>
                        <a:lnTo>
                          <a:pt x="136" y="422"/>
                        </a:lnTo>
                        <a:lnTo>
                          <a:pt x="137" y="428"/>
                        </a:lnTo>
                        <a:lnTo>
                          <a:pt x="137" y="426"/>
                        </a:lnTo>
                        <a:lnTo>
                          <a:pt x="138" y="425"/>
                        </a:lnTo>
                        <a:lnTo>
                          <a:pt x="143" y="420"/>
                        </a:lnTo>
                        <a:lnTo>
                          <a:pt x="149" y="411"/>
                        </a:lnTo>
                        <a:lnTo>
                          <a:pt x="153" y="401"/>
                        </a:lnTo>
                        <a:lnTo>
                          <a:pt x="152" y="413"/>
                        </a:lnTo>
                        <a:lnTo>
                          <a:pt x="150" y="423"/>
                        </a:lnTo>
                        <a:lnTo>
                          <a:pt x="156" y="419"/>
                        </a:lnTo>
                        <a:lnTo>
                          <a:pt x="158" y="413"/>
                        </a:lnTo>
                        <a:lnTo>
                          <a:pt x="160" y="406"/>
                        </a:lnTo>
                        <a:lnTo>
                          <a:pt x="160" y="398"/>
                        </a:lnTo>
                        <a:lnTo>
                          <a:pt x="163" y="377"/>
                        </a:lnTo>
                        <a:lnTo>
                          <a:pt x="166" y="365"/>
                        </a:lnTo>
                        <a:lnTo>
                          <a:pt x="171" y="353"/>
                        </a:lnTo>
                        <a:lnTo>
                          <a:pt x="168" y="364"/>
                        </a:lnTo>
                        <a:lnTo>
                          <a:pt x="167" y="374"/>
                        </a:lnTo>
                        <a:lnTo>
                          <a:pt x="167" y="382"/>
                        </a:lnTo>
                        <a:lnTo>
                          <a:pt x="168" y="389"/>
                        </a:lnTo>
                        <a:lnTo>
                          <a:pt x="170" y="403"/>
                        </a:lnTo>
                        <a:lnTo>
                          <a:pt x="170" y="411"/>
                        </a:lnTo>
                        <a:lnTo>
                          <a:pt x="168" y="422"/>
                        </a:lnTo>
                        <a:lnTo>
                          <a:pt x="172" y="416"/>
                        </a:lnTo>
                        <a:lnTo>
                          <a:pt x="174" y="410"/>
                        </a:lnTo>
                        <a:lnTo>
                          <a:pt x="176" y="394"/>
                        </a:lnTo>
                        <a:lnTo>
                          <a:pt x="178" y="377"/>
                        </a:lnTo>
                        <a:lnTo>
                          <a:pt x="178" y="358"/>
                        </a:lnTo>
                        <a:lnTo>
                          <a:pt x="175" y="340"/>
                        </a:lnTo>
                        <a:lnTo>
                          <a:pt x="173" y="323"/>
                        </a:lnTo>
                        <a:lnTo>
                          <a:pt x="171" y="310"/>
                        </a:lnTo>
                        <a:lnTo>
                          <a:pt x="168" y="301"/>
                        </a:lnTo>
                        <a:lnTo>
                          <a:pt x="173" y="310"/>
                        </a:lnTo>
                        <a:lnTo>
                          <a:pt x="175" y="320"/>
                        </a:lnTo>
                        <a:lnTo>
                          <a:pt x="180" y="350"/>
                        </a:lnTo>
                        <a:lnTo>
                          <a:pt x="182" y="382"/>
                        </a:lnTo>
                        <a:lnTo>
                          <a:pt x="183" y="395"/>
                        </a:lnTo>
                        <a:lnTo>
                          <a:pt x="184" y="406"/>
                        </a:lnTo>
                        <a:lnTo>
                          <a:pt x="187" y="401"/>
                        </a:lnTo>
                        <a:lnTo>
                          <a:pt x="189" y="394"/>
                        </a:lnTo>
                        <a:lnTo>
                          <a:pt x="193" y="376"/>
                        </a:lnTo>
                        <a:lnTo>
                          <a:pt x="195" y="359"/>
                        </a:lnTo>
                        <a:lnTo>
                          <a:pt x="195" y="353"/>
                        </a:lnTo>
                        <a:lnTo>
                          <a:pt x="196" y="350"/>
                        </a:lnTo>
                        <a:lnTo>
                          <a:pt x="191" y="337"/>
                        </a:lnTo>
                        <a:lnTo>
                          <a:pt x="188" y="320"/>
                        </a:lnTo>
                        <a:lnTo>
                          <a:pt x="186" y="306"/>
                        </a:lnTo>
                        <a:lnTo>
                          <a:pt x="186" y="294"/>
                        </a:lnTo>
                        <a:lnTo>
                          <a:pt x="189" y="306"/>
                        </a:lnTo>
                        <a:lnTo>
                          <a:pt x="191" y="316"/>
                        </a:lnTo>
                        <a:lnTo>
                          <a:pt x="194" y="328"/>
                        </a:lnTo>
                        <a:lnTo>
                          <a:pt x="199" y="340"/>
                        </a:lnTo>
                        <a:lnTo>
                          <a:pt x="204" y="313"/>
                        </a:lnTo>
                        <a:lnTo>
                          <a:pt x="209" y="288"/>
                        </a:lnTo>
                        <a:lnTo>
                          <a:pt x="208" y="292"/>
                        </a:lnTo>
                        <a:lnTo>
                          <a:pt x="208" y="310"/>
                        </a:lnTo>
                        <a:lnTo>
                          <a:pt x="209" y="322"/>
                        </a:lnTo>
                        <a:lnTo>
                          <a:pt x="211" y="347"/>
                        </a:lnTo>
                        <a:lnTo>
                          <a:pt x="214" y="361"/>
                        </a:lnTo>
                        <a:lnTo>
                          <a:pt x="218" y="373"/>
                        </a:lnTo>
                        <a:lnTo>
                          <a:pt x="225" y="280"/>
                        </a:lnTo>
                        <a:lnTo>
                          <a:pt x="229" y="233"/>
                        </a:lnTo>
                        <a:lnTo>
                          <a:pt x="234" y="188"/>
                        </a:lnTo>
                        <a:lnTo>
                          <a:pt x="235" y="203"/>
                        </a:lnTo>
                        <a:lnTo>
                          <a:pt x="235" y="221"/>
                        </a:lnTo>
                        <a:lnTo>
                          <a:pt x="234" y="256"/>
                        </a:lnTo>
                        <a:lnTo>
                          <a:pt x="235" y="294"/>
                        </a:lnTo>
                        <a:lnTo>
                          <a:pt x="237" y="312"/>
                        </a:lnTo>
                        <a:lnTo>
                          <a:pt x="241" y="328"/>
                        </a:lnTo>
                        <a:lnTo>
                          <a:pt x="243" y="319"/>
                        </a:lnTo>
                        <a:lnTo>
                          <a:pt x="244" y="307"/>
                        </a:lnTo>
                        <a:lnTo>
                          <a:pt x="244" y="283"/>
                        </a:lnTo>
                        <a:lnTo>
                          <a:pt x="243" y="256"/>
                        </a:lnTo>
                        <a:lnTo>
                          <a:pt x="243" y="231"/>
                        </a:lnTo>
                        <a:lnTo>
                          <a:pt x="249" y="259"/>
                        </a:lnTo>
                        <a:lnTo>
                          <a:pt x="254" y="273"/>
                        </a:lnTo>
                        <a:lnTo>
                          <a:pt x="259" y="288"/>
                        </a:lnTo>
                        <a:lnTo>
                          <a:pt x="262" y="274"/>
                        </a:lnTo>
                        <a:lnTo>
                          <a:pt x="262" y="261"/>
                        </a:lnTo>
                        <a:lnTo>
                          <a:pt x="259" y="235"/>
                        </a:lnTo>
                        <a:lnTo>
                          <a:pt x="255" y="209"/>
                        </a:lnTo>
                        <a:lnTo>
                          <a:pt x="255" y="197"/>
                        </a:lnTo>
                        <a:lnTo>
                          <a:pt x="256" y="183"/>
                        </a:lnTo>
                        <a:lnTo>
                          <a:pt x="264" y="225"/>
                        </a:lnTo>
                        <a:lnTo>
                          <a:pt x="269" y="247"/>
                        </a:lnTo>
                        <a:lnTo>
                          <a:pt x="269" y="273"/>
                        </a:lnTo>
                        <a:lnTo>
                          <a:pt x="272" y="268"/>
                        </a:lnTo>
                        <a:lnTo>
                          <a:pt x="274" y="264"/>
                        </a:lnTo>
                        <a:lnTo>
                          <a:pt x="278" y="249"/>
                        </a:lnTo>
                        <a:lnTo>
                          <a:pt x="280" y="233"/>
                        </a:lnTo>
                        <a:lnTo>
                          <a:pt x="281" y="215"/>
                        </a:lnTo>
                        <a:lnTo>
                          <a:pt x="278" y="204"/>
                        </a:lnTo>
                        <a:lnTo>
                          <a:pt x="274" y="192"/>
                        </a:lnTo>
                        <a:lnTo>
                          <a:pt x="266" y="165"/>
                        </a:lnTo>
                        <a:lnTo>
                          <a:pt x="262" y="150"/>
                        </a:lnTo>
                        <a:lnTo>
                          <a:pt x="259" y="134"/>
                        </a:lnTo>
                        <a:lnTo>
                          <a:pt x="257" y="119"/>
                        </a:lnTo>
                        <a:lnTo>
                          <a:pt x="257" y="103"/>
                        </a:lnTo>
                        <a:lnTo>
                          <a:pt x="262" y="130"/>
                        </a:lnTo>
                        <a:lnTo>
                          <a:pt x="267" y="150"/>
                        </a:lnTo>
                        <a:lnTo>
                          <a:pt x="273" y="170"/>
                        </a:lnTo>
                        <a:lnTo>
                          <a:pt x="281" y="191"/>
                        </a:lnTo>
                        <a:lnTo>
                          <a:pt x="284" y="191"/>
                        </a:lnTo>
                        <a:lnTo>
                          <a:pt x="285" y="188"/>
                        </a:lnTo>
                        <a:lnTo>
                          <a:pt x="285" y="177"/>
                        </a:lnTo>
                        <a:lnTo>
                          <a:pt x="284" y="162"/>
                        </a:lnTo>
                        <a:lnTo>
                          <a:pt x="282" y="146"/>
                        </a:lnTo>
                        <a:lnTo>
                          <a:pt x="284" y="149"/>
                        </a:lnTo>
                        <a:lnTo>
                          <a:pt x="287" y="167"/>
                        </a:lnTo>
                        <a:lnTo>
                          <a:pt x="288" y="179"/>
                        </a:lnTo>
                        <a:lnTo>
                          <a:pt x="288" y="188"/>
                        </a:lnTo>
                        <a:lnTo>
                          <a:pt x="290" y="174"/>
                        </a:lnTo>
                        <a:lnTo>
                          <a:pt x="293" y="167"/>
                        </a:lnTo>
                        <a:lnTo>
                          <a:pt x="294" y="161"/>
                        </a:lnTo>
                        <a:lnTo>
                          <a:pt x="295" y="158"/>
                        </a:lnTo>
                        <a:lnTo>
                          <a:pt x="289" y="145"/>
                        </a:lnTo>
                        <a:lnTo>
                          <a:pt x="284" y="128"/>
                        </a:lnTo>
                        <a:lnTo>
                          <a:pt x="271" y="94"/>
                        </a:lnTo>
                        <a:lnTo>
                          <a:pt x="263" y="77"/>
                        </a:lnTo>
                        <a:lnTo>
                          <a:pt x="255" y="64"/>
                        </a:lnTo>
                        <a:lnTo>
                          <a:pt x="247" y="55"/>
                        </a:lnTo>
                        <a:lnTo>
                          <a:pt x="242" y="51"/>
                        </a:lnTo>
                        <a:lnTo>
                          <a:pt x="237" y="49"/>
                        </a:lnTo>
                        <a:lnTo>
                          <a:pt x="243" y="49"/>
                        </a:lnTo>
                        <a:lnTo>
                          <a:pt x="248" y="52"/>
                        </a:lnTo>
                        <a:lnTo>
                          <a:pt x="258" y="60"/>
                        </a:lnTo>
                        <a:lnTo>
                          <a:pt x="266" y="70"/>
                        </a:lnTo>
                        <a:lnTo>
                          <a:pt x="274" y="83"/>
                        </a:lnTo>
                        <a:lnTo>
                          <a:pt x="288" y="113"/>
                        </a:lnTo>
                        <a:lnTo>
                          <a:pt x="294" y="127"/>
                        </a:lnTo>
                        <a:lnTo>
                          <a:pt x="299" y="139"/>
                        </a:lnTo>
                        <a:lnTo>
                          <a:pt x="300" y="134"/>
                        </a:lnTo>
                        <a:lnTo>
                          <a:pt x="302" y="130"/>
                        </a:lnTo>
                        <a:lnTo>
                          <a:pt x="305" y="116"/>
                        </a:lnTo>
                        <a:lnTo>
                          <a:pt x="307" y="104"/>
                        </a:lnTo>
                        <a:lnTo>
                          <a:pt x="308" y="98"/>
                        </a:lnTo>
                        <a:lnTo>
                          <a:pt x="308" y="95"/>
                        </a:lnTo>
                        <a:lnTo>
                          <a:pt x="308" y="101"/>
                        </a:lnTo>
                        <a:lnTo>
                          <a:pt x="307" y="109"/>
                        </a:lnTo>
                        <a:lnTo>
                          <a:pt x="307" y="118"/>
                        </a:lnTo>
                        <a:lnTo>
                          <a:pt x="304" y="136"/>
                        </a:lnTo>
                        <a:lnTo>
                          <a:pt x="304" y="143"/>
                        </a:lnTo>
                        <a:lnTo>
                          <a:pt x="303" y="149"/>
                        </a:lnTo>
                        <a:lnTo>
                          <a:pt x="305" y="155"/>
                        </a:lnTo>
                        <a:lnTo>
                          <a:pt x="307" y="159"/>
                        </a:lnTo>
                        <a:lnTo>
                          <a:pt x="308" y="149"/>
                        </a:lnTo>
                        <a:lnTo>
                          <a:pt x="309" y="142"/>
                        </a:lnTo>
                        <a:lnTo>
                          <a:pt x="310" y="127"/>
                        </a:lnTo>
                        <a:lnTo>
                          <a:pt x="311" y="145"/>
                        </a:lnTo>
                        <a:lnTo>
                          <a:pt x="313" y="165"/>
                        </a:lnTo>
                        <a:lnTo>
                          <a:pt x="316" y="188"/>
                        </a:lnTo>
                        <a:lnTo>
                          <a:pt x="319" y="198"/>
                        </a:lnTo>
                        <a:lnTo>
                          <a:pt x="323" y="207"/>
                        </a:lnTo>
                        <a:lnTo>
                          <a:pt x="324" y="182"/>
                        </a:lnTo>
                        <a:lnTo>
                          <a:pt x="325" y="158"/>
                        </a:lnTo>
                        <a:lnTo>
                          <a:pt x="325" y="103"/>
                        </a:lnTo>
                        <a:lnTo>
                          <a:pt x="326" y="88"/>
                        </a:lnTo>
                        <a:lnTo>
                          <a:pt x="325" y="74"/>
                        </a:lnTo>
                        <a:lnTo>
                          <a:pt x="325" y="62"/>
                        </a:lnTo>
                        <a:lnTo>
                          <a:pt x="324" y="42"/>
                        </a:lnTo>
                        <a:lnTo>
                          <a:pt x="323" y="27"/>
                        </a:lnTo>
                        <a:lnTo>
                          <a:pt x="320" y="12"/>
                        </a:lnTo>
                        <a:lnTo>
                          <a:pt x="318" y="0"/>
                        </a:lnTo>
                        <a:lnTo>
                          <a:pt x="322" y="10"/>
                        </a:lnTo>
                        <a:lnTo>
                          <a:pt x="324" y="24"/>
                        </a:lnTo>
                        <a:lnTo>
                          <a:pt x="327" y="40"/>
                        </a:lnTo>
                        <a:lnTo>
                          <a:pt x="328" y="58"/>
                        </a:lnTo>
                        <a:lnTo>
                          <a:pt x="331" y="79"/>
                        </a:lnTo>
                        <a:lnTo>
                          <a:pt x="334" y="142"/>
                        </a:lnTo>
                        <a:lnTo>
                          <a:pt x="334" y="183"/>
                        </a:lnTo>
                        <a:lnTo>
                          <a:pt x="335" y="201"/>
                        </a:lnTo>
                        <a:lnTo>
                          <a:pt x="335" y="252"/>
                        </a:lnTo>
                        <a:lnTo>
                          <a:pt x="340" y="198"/>
                        </a:lnTo>
                        <a:lnTo>
                          <a:pt x="342" y="143"/>
                        </a:lnTo>
                        <a:lnTo>
                          <a:pt x="347" y="89"/>
                        </a:lnTo>
                        <a:lnTo>
                          <a:pt x="350" y="64"/>
                        </a:lnTo>
                        <a:lnTo>
                          <a:pt x="356" y="40"/>
                        </a:lnTo>
                      </a:path>
                    </a:pathLst>
                  </a:custGeom>
                  <a:solidFill>
                    <a:srgbClr val="006600"/>
                  </a:solidFill>
                  <a:ln w="12700" cap="rnd" cmpd="sng">
                    <a:solidFill>
                      <a:srgbClr val="000000"/>
                    </a:solidFill>
                    <a:prstDash val="solid"/>
                    <a:round/>
                    <a:headEnd type="none" w="med" len="med"/>
                    <a:tailEnd type="none" w="med" len="med"/>
                  </a:ln>
                  <a:effectLst/>
                  <a:extLst>
                    <a:ext uri="{AF507438-7753-43e0-B8FC-AC1667EBCBE1}"/>
                  </a:extLst>
                </p:spPr>
                <p:txBody>
                  <a:bodyPr/>
                  <a:lstStyle/>
                  <a:p>
                    <a:pPr>
                      <a:defRPr/>
                    </a:pPr>
                    <a:endParaRPr lang="en-US">
                      <a:solidFill>
                        <a:prstClr val="black"/>
                      </a:solidFill>
                    </a:endParaRPr>
                  </a:p>
                </p:txBody>
              </p:sp>
              <p:sp>
                <p:nvSpPr>
                  <p:cNvPr id="2106" name="Freeform 58"/>
                  <p:cNvSpPr>
                    <a:spLocks/>
                  </p:cNvSpPr>
                  <p:nvPr/>
                </p:nvSpPr>
                <p:spPr bwMode="auto">
                  <a:xfrm>
                    <a:off x="3557" y="3955"/>
                    <a:ext cx="18" cy="76"/>
                  </a:xfrm>
                  <a:custGeom>
                    <a:avLst/>
                    <a:gdLst>
                      <a:gd name="T0" fmla="*/ 10 w 17"/>
                      <a:gd name="T1" fmla="*/ 74 h 75"/>
                      <a:gd name="T2" fmla="*/ 4 w 17"/>
                      <a:gd name="T3" fmla="*/ 61 h 75"/>
                      <a:gd name="T4" fmla="*/ 0 w 17"/>
                      <a:gd name="T5" fmla="*/ 48 h 75"/>
                      <a:gd name="T6" fmla="*/ 1 w 17"/>
                      <a:gd name="T7" fmla="*/ 33 h 75"/>
                      <a:gd name="T8" fmla="*/ 4 w 17"/>
                      <a:gd name="T9" fmla="*/ 21 h 75"/>
                      <a:gd name="T10" fmla="*/ 5 w 17"/>
                      <a:gd name="T11" fmla="*/ 9 h 75"/>
                      <a:gd name="T12" fmla="*/ 9 w 17"/>
                      <a:gd name="T13" fmla="*/ 0 h 75"/>
                      <a:gd name="T14" fmla="*/ 13 w 17"/>
                      <a:gd name="T15" fmla="*/ 13 h 75"/>
                      <a:gd name="T16" fmla="*/ 14 w 17"/>
                      <a:gd name="T17" fmla="*/ 19 h 75"/>
                      <a:gd name="T18" fmla="*/ 16 w 17"/>
                      <a:gd name="T19" fmla="*/ 24 h 75"/>
                      <a:gd name="T20" fmla="*/ 13 w 17"/>
                      <a:gd name="T21" fmla="*/ 33 h 75"/>
                      <a:gd name="T22" fmla="*/ 12 w 17"/>
                      <a:gd name="T23" fmla="*/ 46 h 75"/>
                      <a:gd name="T24" fmla="*/ 10 w 17"/>
                      <a:gd name="T25" fmla="*/ 61 h 75"/>
                      <a:gd name="T26" fmla="*/ 10 w 17"/>
                      <a:gd name="T2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75">
                        <a:moveTo>
                          <a:pt x="10" y="74"/>
                        </a:moveTo>
                        <a:lnTo>
                          <a:pt x="4" y="61"/>
                        </a:lnTo>
                        <a:lnTo>
                          <a:pt x="0" y="48"/>
                        </a:lnTo>
                        <a:lnTo>
                          <a:pt x="1" y="33"/>
                        </a:lnTo>
                        <a:lnTo>
                          <a:pt x="4" y="21"/>
                        </a:lnTo>
                        <a:lnTo>
                          <a:pt x="5" y="9"/>
                        </a:lnTo>
                        <a:lnTo>
                          <a:pt x="9" y="0"/>
                        </a:lnTo>
                        <a:lnTo>
                          <a:pt x="13" y="13"/>
                        </a:lnTo>
                        <a:lnTo>
                          <a:pt x="14" y="19"/>
                        </a:lnTo>
                        <a:lnTo>
                          <a:pt x="16" y="24"/>
                        </a:lnTo>
                        <a:lnTo>
                          <a:pt x="13" y="33"/>
                        </a:lnTo>
                        <a:lnTo>
                          <a:pt x="12" y="46"/>
                        </a:lnTo>
                        <a:lnTo>
                          <a:pt x="10" y="61"/>
                        </a:lnTo>
                        <a:lnTo>
                          <a:pt x="10" y="74"/>
                        </a:lnTo>
                      </a:path>
                    </a:pathLst>
                  </a:custGeom>
                  <a:solidFill>
                    <a:srgbClr val="FFFFFF"/>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07" name="Freeform 59"/>
                  <p:cNvSpPr>
                    <a:spLocks/>
                  </p:cNvSpPr>
                  <p:nvPr/>
                </p:nvSpPr>
                <p:spPr bwMode="auto">
                  <a:xfrm>
                    <a:off x="3557" y="3955"/>
                    <a:ext cx="18" cy="76"/>
                  </a:xfrm>
                  <a:custGeom>
                    <a:avLst/>
                    <a:gdLst>
                      <a:gd name="T0" fmla="*/ 10 w 17"/>
                      <a:gd name="T1" fmla="*/ 74 h 75"/>
                      <a:gd name="T2" fmla="*/ 4 w 17"/>
                      <a:gd name="T3" fmla="*/ 61 h 75"/>
                      <a:gd name="T4" fmla="*/ 0 w 17"/>
                      <a:gd name="T5" fmla="*/ 48 h 75"/>
                      <a:gd name="T6" fmla="*/ 1 w 17"/>
                      <a:gd name="T7" fmla="*/ 33 h 75"/>
                      <a:gd name="T8" fmla="*/ 4 w 17"/>
                      <a:gd name="T9" fmla="*/ 21 h 75"/>
                      <a:gd name="T10" fmla="*/ 5 w 17"/>
                      <a:gd name="T11" fmla="*/ 9 h 75"/>
                      <a:gd name="T12" fmla="*/ 9 w 17"/>
                      <a:gd name="T13" fmla="*/ 0 h 75"/>
                      <a:gd name="T14" fmla="*/ 13 w 17"/>
                      <a:gd name="T15" fmla="*/ 13 h 75"/>
                      <a:gd name="T16" fmla="*/ 14 w 17"/>
                      <a:gd name="T17" fmla="*/ 19 h 75"/>
                      <a:gd name="T18" fmla="*/ 16 w 17"/>
                      <a:gd name="T19" fmla="*/ 24 h 75"/>
                      <a:gd name="T20" fmla="*/ 13 w 17"/>
                      <a:gd name="T21" fmla="*/ 33 h 75"/>
                      <a:gd name="T22" fmla="*/ 12 w 17"/>
                      <a:gd name="T23" fmla="*/ 46 h 75"/>
                      <a:gd name="T24" fmla="*/ 10 w 17"/>
                      <a:gd name="T25" fmla="*/ 61 h 75"/>
                      <a:gd name="T26" fmla="*/ 10 w 17"/>
                      <a:gd name="T2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75">
                        <a:moveTo>
                          <a:pt x="10" y="74"/>
                        </a:moveTo>
                        <a:lnTo>
                          <a:pt x="4" y="61"/>
                        </a:lnTo>
                        <a:lnTo>
                          <a:pt x="0" y="48"/>
                        </a:lnTo>
                        <a:lnTo>
                          <a:pt x="1" y="33"/>
                        </a:lnTo>
                        <a:lnTo>
                          <a:pt x="4" y="21"/>
                        </a:lnTo>
                        <a:lnTo>
                          <a:pt x="5" y="9"/>
                        </a:lnTo>
                        <a:lnTo>
                          <a:pt x="9" y="0"/>
                        </a:lnTo>
                        <a:lnTo>
                          <a:pt x="13" y="13"/>
                        </a:lnTo>
                        <a:lnTo>
                          <a:pt x="14" y="19"/>
                        </a:lnTo>
                        <a:lnTo>
                          <a:pt x="16" y="24"/>
                        </a:lnTo>
                        <a:lnTo>
                          <a:pt x="13" y="33"/>
                        </a:lnTo>
                        <a:lnTo>
                          <a:pt x="12" y="46"/>
                        </a:lnTo>
                        <a:lnTo>
                          <a:pt x="10" y="61"/>
                        </a:lnTo>
                        <a:lnTo>
                          <a:pt x="10" y="74"/>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108" name="Freeform 60"/>
                  <p:cNvSpPr>
                    <a:spLocks/>
                  </p:cNvSpPr>
                  <p:nvPr/>
                </p:nvSpPr>
                <p:spPr bwMode="auto">
                  <a:xfrm>
                    <a:off x="3543" y="4007"/>
                    <a:ext cx="16" cy="30"/>
                  </a:xfrm>
                  <a:custGeom>
                    <a:avLst/>
                    <a:gdLst>
                      <a:gd name="T0" fmla="*/ 16 w 17"/>
                      <a:gd name="T1" fmla="*/ 0 h 29"/>
                      <a:gd name="T2" fmla="*/ 12 w 17"/>
                      <a:gd name="T3" fmla="*/ 13 h 29"/>
                      <a:gd name="T4" fmla="*/ 0 w 17"/>
                      <a:gd name="T5" fmla="*/ 28 h 29"/>
                      <a:gd name="T6" fmla="*/ 4 w 17"/>
                      <a:gd name="T7" fmla="*/ 27 h 29"/>
                      <a:gd name="T8" fmla="*/ 4 w 17"/>
                      <a:gd name="T9" fmla="*/ 16 h 29"/>
                      <a:gd name="T10" fmla="*/ 8 w 17"/>
                      <a:gd name="T11" fmla="*/ 7 h 29"/>
                      <a:gd name="T12" fmla="*/ 12 w 17"/>
                      <a:gd name="T13" fmla="*/ 3 h 29"/>
                      <a:gd name="T14" fmla="*/ 16 w 17"/>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9">
                        <a:moveTo>
                          <a:pt x="16" y="0"/>
                        </a:moveTo>
                        <a:lnTo>
                          <a:pt x="12" y="13"/>
                        </a:lnTo>
                        <a:lnTo>
                          <a:pt x="0" y="28"/>
                        </a:lnTo>
                        <a:lnTo>
                          <a:pt x="4" y="27"/>
                        </a:lnTo>
                        <a:lnTo>
                          <a:pt x="4" y="16"/>
                        </a:lnTo>
                        <a:lnTo>
                          <a:pt x="8" y="7"/>
                        </a:lnTo>
                        <a:lnTo>
                          <a:pt x="12" y="3"/>
                        </a:lnTo>
                        <a:lnTo>
                          <a:pt x="16" y="0"/>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109" name="Freeform 61"/>
                  <p:cNvSpPr>
                    <a:spLocks/>
                  </p:cNvSpPr>
                  <p:nvPr/>
                </p:nvSpPr>
                <p:spPr bwMode="auto">
                  <a:xfrm>
                    <a:off x="3573" y="4006"/>
                    <a:ext cx="18" cy="58"/>
                  </a:xfrm>
                  <a:custGeom>
                    <a:avLst/>
                    <a:gdLst>
                      <a:gd name="T0" fmla="*/ 8 w 17"/>
                      <a:gd name="T1" fmla="*/ 0 h 59"/>
                      <a:gd name="T2" fmla="*/ 8 w 17"/>
                      <a:gd name="T3" fmla="*/ 22 h 59"/>
                      <a:gd name="T4" fmla="*/ 10 w 17"/>
                      <a:gd name="T5" fmla="*/ 30 h 59"/>
                      <a:gd name="T6" fmla="*/ 10 w 17"/>
                      <a:gd name="T7" fmla="*/ 36 h 59"/>
                      <a:gd name="T8" fmla="*/ 16 w 17"/>
                      <a:gd name="T9" fmla="*/ 46 h 59"/>
                      <a:gd name="T10" fmla="*/ 16 w 17"/>
                      <a:gd name="T11" fmla="*/ 52 h 59"/>
                      <a:gd name="T12" fmla="*/ 10 w 17"/>
                      <a:gd name="T13" fmla="*/ 58 h 59"/>
                      <a:gd name="T14" fmla="*/ 5 w 17"/>
                      <a:gd name="T15" fmla="*/ 52 h 59"/>
                      <a:gd name="T16" fmla="*/ 2 w 17"/>
                      <a:gd name="T17" fmla="*/ 46 h 59"/>
                      <a:gd name="T18" fmla="*/ 0 w 17"/>
                      <a:gd name="T19" fmla="*/ 31 h 59"/>
                      <a:gd name="T20" fmla="*/ 2 w 17"/>
                      <a:gd name="T21" fmla="*/ 16 h 59"/>
                      <a:gd name="T22" fmla="*/ 8 w 17"/>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59">
                        <a:moveTo>
                          <a:pt x="8" y="0"/>
                        </a:moveTo>
                        <a:lnTo>
                          <a:pt x="8" y="22"/>
                        </a:lnTo>
                        <a:lnTo>
                          <a:pt x="10" y="30"/>
                        </a:lnTo>
                        <a:lnTo>
                          <a:pt x="10" y="36"/>
                        </a:lnTo>
                        <a:lnTo>
                          <a:pt x="16" y="46"/>
                        </a:lnTo>
                        <a:lnTo>
                          <a:pt x="16" y="52"/>
                        </a:lnTo>
                        <a:lnTo>
                          <a:pt x="10" y="58"/>
                        </a:lnTo>
                        <a:lnTo>
                          <a:pt x="5" y="52"/>
                        </a:lnTo>
                        <a:lnTo>
                          <a:pt x="2" y="46"/>
                        </a:lnTo>
                        <a:lnTo>
                          <a:pt x="0" y="31"/>
                        </a:lnTo>
                        <a:lnTo>
                          <a:pt x="2" y="16"/>
                        </a:lnTo>
                        <a:lnTo>
                          <a:pt x="8" y="0"/>
                        </a:lnTo>
                      </a:path>
                    </a:pathLst>
                  </a:custGeom>
                  <a:solidFill>
                    <a:srgbClr val="FFFFFF"/>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10" name="Freeform 62"/>
                  <p:cNvSpPr>
                    <a:spLocks/>
                  </p:cNvSpPr>
                  <p:nvPr/>
                </p:nvSpPr>
                <p:spPr bwMode="auto">
                  <a:xfrm>
                    <a:off x="3573" y="4006"/>
                    <a:ext cx="18" cy="58"/>
                  </a:xfrm>
                  <a:custGeom>
                    <a:avLst/>
                    <a:gdLst>
                      <a:gd name="T0" fmla="*/ 8 w 17"/>
                      <a:gd name="T1" fmla="*/ 0 h 59"/>
                      <a:gd name="T2" fmla="*/ 8 w 17"/>
                      <a:gd name="T3" fmla="*/ 22 h 59"/>
                      <a:gd name="T4" fmla="*/ 10 w 17"/>
                      <a:gd name="T5" fmla="*/ 30 h 59"/>
                      <a:gd name="T6" fmla="*/ 10 w 17"/>
                      <a:gd name="T7" fmla="*/ 36 h 59"/>
                      <a:gd name="T8" fmla="*/ 16 w 17"/>
                      <a:gd name="T9" fmla="*/ 46 h 59"/>
                      <a:gd name="T10" fmla="*/ 16 w 17"/>
                      <a:gd name="T11" fmla="*/ 52 h 59"/>
                      <a:gd name="T12" fmla="*/ 10 w 17"/>
                      <a:gd name="T13" fmla="*/ 58 h 59"/>
                      <a:gd name="T14" fmla="*/ 5 w 17"/>
                      <a:gd name="T15" fmla="*/ 52 h 59"/>
                      <a:gd name="T16" fmla="*/ 2 w 17"/>
                      <a:gd name="T17" fmla="*/ 46 h 59"/>
                      <a:gd name="T18" fmla="*/ 0 w 17"/>
                      <a:gd name="T19" fmla="*/ 31 h 59"/>
                      <a:gd name="T20" fmla="*/ 2 w 17"/>
                      <a:gd name="T21" fmla="*/ 16 h 59"/>
                      <a:gd name="T22" fmla="*/ 8 w 17"/>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59">
                        <a:moveTo>
                          <a:pt x="8" y="0"/>
                        </a:moveTo>
                        <a:lnTo>
                          <a:pt x="8" y="22"/>
                        </a:lnTo>
                        <a:lnTo>
                          <a:pt x="10" y="30"/>
                        </a:lnTo>
                        <a:lnTo>
                          <a:pt x="10" y="36"/>
                        </a:lnTo>
                        <a:lnTo>
                          <a:pt x="16" y="46"/>
                        </a:lnTo>
                        <a:lnTo>
                          <a:pt x="16" y="52"/>
                        </a:lnTo>
                        <a:lnTo>
                          <a:pt x="10" y="58"/>
                        </a:lnTo>
                        <a:lnTo>
                          <a:pt x="5" y="52"/>
                        </a:lnTo>
                        <a:lnTo>
                          <a:pt x="2" y="46"/>
                        </a:lnTo>
                        <a:lnTo>
                          <a:pt x="0" y="31"/>
                        </a:lnTo>
                        <a:lnTo>
                          <a:pt x="2" y="16"/>
                        </a:lnTo>
                        <a:lnTo>
                          <a:pt x="8" y="0"/>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111" name="Freeform 63"/>
                  <p:cNvSpPr>
                    <a:spLocks/>
                  </p:cNvSpPr>
                  <p:nvPr/>
                </p:nvSpPr>
                <p:spPr bwMode="auto">
                  <a:xfrm>
                    <a:off x="3550" y="4039"/>
                    <a:ext cx="16" cy="85"/>
                  </a:xfrm>
                  <a:custGeom>
                    <a:avLst/>
                    <a:gdLst>
                      <a:gd name="T0" fmla="*/ 16 w 17"/>
                      <a:gd name="T1" fmla="*/ 81 h 85"/>
                      <a:gd name="T2" fmla="*/ 13 w 17"/>
                      <a:gd name="T3" fmla="*/ 79 h 85"/>
                      <a:gd name="T4" fmla="*/ 10 w 17"/>
                      <a:gd name="T5" fmla="*/ 79 h 85"/>
                      <a:gd name="T6" fmla="*/ 5 w 17"/>
                      <a:gd name="T7" fmla="*/ 81 h 85"/>
                      <a:gd name="T8" fmla="*/ 2 w 17"/>
                      <a:gd name="T9" fmla="*/ 84 h 85"/>
                      <a:gd name="T10" fmla="*/ 0 w 17"/>
                      <a:gd name="T11" fmla="*/ 47 h 85"/>
                      <a:gd name="T12" fmla="*/ 0 w 17"/>
                      <a:gd name="T13" fmla="*/ 26 h 85"/>
                      <a:gd name="T14" fmla="*/ 1 w 17"/>
                      <a:gd name="T15" fmla="*/ 14 h 85"/>
                      <a:gd name="T16" fmla="*/ 4 w 17"/>
                      <a:gd name="T17" fmla="*/ 0 h 85"/>
                      <a:gd name="T18" fmla="*/ 10 w 17"/>
                      <a:gd name="T19" fmla="*/ 20 h 85"/>
                      <a:gd name="T20" fmla="*/ 13 w 17"/>
                      <a:gd name="T21" fmla="*/ 39 h 85"/>
                      <a:gd name="T22" fmla="*/ 16 w 17"/>
                      <a:gd name="T23"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85">
                        <a:moveTo>
                          <a:pt x="16" y="81"/>
                        </a:moveTo>
                        <a:lnTo>
                          <a:pt x="13" y="79"/>
                        </a:lnTo>
                        <a:lnTo>
                          <a:pt x="10" y="79"/>
                        </a:lnTo>
                        <a:lnTo>
                          <a:pt x="5" y="81"/>
                        </a:lnTo>
                        <a:lnTo>
                          <a:pt x="2" y="84"/>
                        </a:lnTo>
                        <a:lnTo>
                          <a:pt x="0" y="47"/>
                        </a:lnTo>
                        <a:lnTo>
                          <a:pt x="0" y="26"/>
                        </a:lnTo>
                        <a:lnTo>
                          <a:pt x="1" y="14"/>
                        </a:lnTo>
                        <a:lnTo>
                          <a:pt x="4" y="0"/>
                        </a:lnTo>
                        <a:lnTo>
                          <a:pt x="10" y="20"/>
                        </a:lnTo>
                        <a:lnTo>
                          <a:pt x="13" y="39"/>
                        </a:lnTo>
                        <a:lnTo>
                          <a:pt x="16" y="81"/>
                        </a:lnTo>
                      </a:path>
                    </a:pathLst>
                  </a:custGeom>
                  <a:solidFill>
                    <a:srgbClr val="FFFFFF"/>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12" name="Freeform 64"/>
                  <p:cNvSpPr>
                    <a:spLocks/>
                  </p:cNvSpPr>
                  <p:nvPr/>
                </p:nvSpPr>
                <p:spPr bwMode="auto">
                  <a:xfrm>
                    <a:off x="3550" y="4039"/>
                    <a:ext cx="16" cy="85"/>
                  </a:xfrm>
                  <a:custGeom>
                    <a:avLst/>
                    <a:gdLst>
                      <a:gd name="T0" fmla="*/ 16 w 17"/>
                      <a:gd name="T1" fmla="*/ 81 h 85"/>
                      <a:gd name="T2" fmla="*/ 13 w 17"/>
                      <a:gd name="T3" fmla="*/ 79 h 85"/>
                      <a:gd name="T4" fmla="*/ 10 w 17"/>
                      <a:gd name="T5" fmla="*/ 79 h 85"/>
                      <a:gd name="T6" fmla="*/ 5 w 17"/>
                      <a:gd name="T7" fmla="*/ 81 h 85"/>
                      <a:gd name="T8" fmla="*/ 2 w 17"/>
                      <a:gd name="T9" fmla="*/ 84 h 85"/>
                      <a:gd name="T10" fmla="*/ 0 w 17"/>
                      <a:gd name="T11" fmla="*/ 47 h 85"/>
                      <a:gd name="T12" fmla="*/ 0 w 17"/>
                      <a:gd name="T13" fmla="*/ 26 h 85"/>
                      <a:gd name="T14" fmla="*/ 1 w 17"/>
                      <a:gd name="T15" fmla="*/ 14 h 85"/>
                      <a:gd name="T16" fmla="*/ 4 w 17"/>
                      <a:gd name="T17" fmla="*/ 0 h 85"/>
                      <a:gd name="T18" fmla="*/ 10 w 17"/>
                      <a:gd name="T19" fmla="*/ 20 h 85"/>
                      <a:gd name="T20" fmla="*/ 13 w 17"/>
                      <a:gd name="T21" fmla="*/ 39 h 85"/>
                      <a:gd name="T22" fmla="*/ 16 w 17"/>
                      <a:gd name="T23"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85">
                        <a:moveTo>
                          <a:pt x="16" y="81"/>
                        </a:moveTo>
                        <a:lnTo>
                          <a:pt x="13" y="79"/>
                        </a:lnTo>
                        <a:lnTo>
                          <a:pt x="10" y="79"/>
                        </a:lnTo>
                        <a:lnTo>
                          <a:pt x="5" y="81"/>
                        </a:lnTo>
                        <a:lnTo>
                          <a:pt x="2" y="84"/>
                        </a:lnTo>
                        <a:lnTo>
                          <a:pt x="0" y="47"/>
                        </a:lnTo>
                        <a:lnTo>
                          <a:pt x="0" y="26"/>
                        </a:lnTo>
                        <a:lnTo>
                          <a:pt x="1" y="14"/>
                        </a:lnTo>
                        <a:lnTo>
                          <a:pt x="4" y="0"/>
                        </a:lnTo>
                        <a:lnTo>
                          <a:pt x="10" y="20"/>
                        </a:lnTo>
                        <a:lnTo>
                          <a:pt x="13" y="39"/>
                        </a:lnTo>
                        <a:lnTo>
                          <a:pt x="16" y="81"/>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113" name="Freeform 65"/>
                  <p:cNvSpPr>
                    <a:spLocks/>
                  </p:cNvSpPr>
                  <p:nvPr/>
                </p:nvSpPr>
                <p:spPr bwMode="auto">
                  <a:xfrm>
                    <a:off x="3645" y="4083"/>
                    <a:ext cx="18" cy="69"/>
                  </a:xfrm>
                  <a:custGeom>
                    <a:avLst/>
                    <a:gdLst>
                      <a:gd name="T0" fmla="*/ 16 w 17"/>
                      <a:gd name="T1" fmla="*/ 0 h 69"/>
                      <a:gd name="T2" fmla="*/ 13 w 17"/>
                      <a:gd name="T3" fmla="*/ 22 h 69"/>
                      <a:gd name="T4" fmla="*/ 8 w 17"/>
                      <a:gd name="T5" fmla="*/ 41 h 69"/>
                      <a:gd name="T6" fmla="*/ 6 w 17"/>
                      <a:gd name="T7" fmla="*/ 56 h 69"/>
                      <a:gd name="T8" fmla="*/ 3 w 17"/>
                      <a:gd name="T9" fmla="*/ 68 h 69"/>
                      <a:gd name="T10" fmla="*/ 0 w 17"/>
                      <a:gd name="T11" fmla="*/ 62 h 69"/>
                      <a:gd name="T12" fmla="*/ 0 w 17"/>
                      <a:gd name="T13" fmla="*/ 56 h 69"/>
                      <a:gd name="T14" fmla="*/ 2 w 17"/>
                      <a:gd name="T15" fmla="*/ 49 h 69"/>
                      <a:gd name="T16" fmla="*/ 3 w 17"/>
                      <a:gd name="T17" fmla="*/ 40 h 69"/>
                      <a:gd name="T18" fmla="*/ 6 w 17"/>
                      <a:gd name="T19" fmla="*/ 28 h 69"/>
                      <a:gd name="T20" fmla="*/ 11 w 17"/>
                      <a:gd name="T21" fmla="*/ 15 h 69"/>
                      <a:gd name="T22" fmla="*/ 16 w 17"/>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69">
                        <a:moveTo>
                          <a:pt x="16" y="0"/>
                        </a:moveTo>
                        <a:lnTo>
                          <a:pt x="13" y="22"/>
                        </a:lnTo>
                        <a:lnTo>
                          <a:pt x="8" y="41"/>
                        </a:lnTo>
                        <a:lnTo>
                          <a:pt x="6" y="56"/>
                        </a:lnTo>
                        <a:lnTo>
                          <a:pt x="3" y="68"/>
                        </a:lnTo>
                        <a:lnTo>
                          <a:pt x="0" y="62"/>
                        </a:lnTo>
                        <a:lnTo>
                          <a:pt x="0" y="56"/>
                        </a:lnTo>
                        <a:lnTo>
                          <a:pt x="2" y="49"/>
                        </a:lnTo>
                        <a:lnTo>
                          <a:pt x="3" y="40"/>
                        </a:lnTo>
                        <a:lnTo>
                          <a:pt x="6" y="28"/>
                        </a:lnTo>
                        <a:lnTo>
                          <a:pt x="11" y="15"/>
                        </a:lnTo>
                        <a:lnTo>
                          <a:pt x="16" y="0"/>
                        </a:lnTo>
                      </a:path>
                    </a:pathLst>
                  </a:custGeom>
                  <a:solidFill>
                    <a:srgbClr val="FFFFFF"/>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14" name="Freeform 66"/>
                  <p:cNvSpPr>
                    <a:spLocks/>
                  </p:cNvSpPr>
                  <p:nvPr/>
                </p:nvSpPr>
                <p:spPr bwMode="auto">
                  <a:xfrm>
                    <a:off x="3645" y="4083"/>
                    <a:ext cx="18" cy="69"/>
                  </a:xfrm>
                  <a:custGeom>
                    <a:avLst/>
                    <a:gdLst>
                      <a:gd name="T0" fmla="*/ 16 w 17"/>
                      <a:gd name="T1" fmla="*/ 0 h 69"/>
                      <a:gd name="T2" fmla="*/ 13 w 17"/>
                      <a:gd name="T3" fmla="*/ 22 h 69"/>
                      <a:gd name="T4" fmla="*/ 8 w 17"/>
                      <a:gd name="T5" fmla="*/ 41 h 69"/>
                      <a:gd name="T6" fmla="*/ 6 w 17"/>
                      <a:gd name="T7" fmla="*/ 56 h 69"/>
                      <a:gd name="T8" fmla="*/ 3 w 17"/>
                      <a:gd name="T9" fmla="*/ 68 h 69"/>
                      <a:gd name="T10" fmla="*/ 0 w 17"/>
                      <a:gd name="T11" fmla="*/ 62 h 69"/>
                      <a:gd name="T12" fmla="*/ 0 w 17"/>
                      <a:gd name="T13" fmla="*/ 56 h 69"/>
                      <a:gd name="T14" fmla="*/ 2 w 17"/>
                      <a:gd name="T15" fmla="*/ 49 h 69"/>
                      <a:gd name="T16" fmla="*/ 3 w 17"/>
                      <a:gd name="T17" fmla="*/ 40 h 69"/>
                      <a:gd name="T18" fmla="*/ 6 w 17"/>
                      <a:gd name="T19" fmla="*/ 28 h 69"/>
                      <a:gd name="T20" fmla="*/ 11 w 17"/>
                      <a:gd name="T21" fmla="*/ 15 h 69"/>
                      <a:gd name="T22" fmla="*/ 16 w 17"/>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69">
                        <a:moveTo>
                          <a:pt x="16" y="0"/>
                        </a:moveTo>
                        <a:lnTo>
                          <a:pt x="13" y="22"/>
                        </a:lnTo>
                        <a:lnTo>
                          <a:pt x="8" y="41"/>
                        </a:lnTo>
                        <a:lnTo>
                          <a:pt x="6" y="56"/>
                        </a:lnTo>
                        <a:lnTo>
                          <a:pt x="3" y="68"/>
                        </a:lnTo>
                        <a:lnTo>
                          <a:pt x="0" y="62"/>
                        </a:lnTo>
                        <a:lnTo>
                          <a:pt x="0" y="56"/>
                        </a:lnTo>
                        <a:lnTo>
                          <a:pt x="2" y="49"/>
                        </a:lnTo>
                        <a:lnTo>
                          <a:pt x="3" y="40"/>
                        </a:lnTo>
                        <a:lnTo>
                          <a:pt x="6" y="28"/>
                        </a:lnTo>
                        <a:lnTo>
                          <a:pt x="11" y="15"/>
                        </a:lnTo>
                        <a:lnTo>
                          <a:pt x="16" y="0"/>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115" name="Freeform 67"/>
                  <p:cNvSpPr>
                    <a:spLocks/>
                  </p:cNvSpPr>
                  <p:nvPr/>
                </p:nvSpPr>
                <p:spPr bwMode="auto">
                  <a:xfrm>
                    <a:off x="3493" y="4097"/>
                    <a:ext cx="18" cy="54"/>
                  </a:xfrm>
                  <a:custGeom>
                    <a:avLst/>
                    <a:gdLst>
                      <a:gd name="T0" fmla="*/ 4 w 17"/>
                      <a:gd name="T1" fmla="*/ 0 h 53"/>
                      <a:gd name="T2" fmla="*/ 6 w 17"/>
                      <a:gd name="T3" fmla="*/ 8 h 53"/>
                      <a:gd name="T4" fmla="*/ 13 w 17"/>
                      <a:gd name="T5" fmla="*/ 17 h 53"/>
                      <a:gd name="T6" fmla="*/ 16 w 17"/>
                      <a:gd name="T7" fmla="*/ 25 h 53"/>
                      <a:gd name="T8" fmla="*/ 16 w 17"/>
                      <a:gd name="T9" fmla="*/ 28 h 53"/>
                      <a:gd name="T10" fmla="*/ 9 w 17"/>
                      <a:gd name="T11" fmla="*/ 37 h 53"/>
                      <a:gd name="T12" fmla="*/ 6 w 17"/>
                      <a:gd name="T13" fmla="*/ 44 h 53"/>
                      <a:gd name="T14" fmla="*/ 6 w 17"/>
                      <a:gd name="T15" fmla="*/ 50 h 53"/>
                      <a:gd name="T16" fmla="*/ 4 w 17"/>
                      <a:gd name="T17" fmla="*/ 52 h 53"/>
                      <a:gd name="T18" fmla="*/ 0 w 17"/>
                      <a:gd name="T19" fmla="*/ 49 h 53"/>
                      <a:gd name="T20" fmla="*/ 0 w 17"/>
                      <a:gd name="T21" fmla="*/ 5 h 53"/>
                      <a:gd name="T22" fmla="*/ 4 w 17"/>
                      <a:gd name="T2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53">
                        <a:moveTo>
                          <a:pt x="4" y="0"/>
                        </a:moveTo>
                        <a:lnTo>
                          <a:pt x="6" y="8"/>
                        </a:lnTo>
                        <a:lnTo>
                          <a:pt x="13" y="17"/>
                        </a:lnTo>
                        <a:lnTo>
                          <a:pt x="16" y="25"/>
                        </a:lnTo>
                        <a:lnTo>
                          <a:pt x="16" y="28"/>
                        </a:lnTo>
                        <a:lnTo>
                          <a:pt x="9" y="37"/>
                        </a:lnTo>
                        <a:lnTo>
                          <a:pt x="6" y="44"/>
                        </a:lnTo>
                        <a:lnTo>
                          <a:pt x="6" y="50"/>
                        </a:lnTo>
                        <a:lnTo>
                          <a:pt x="4" y="52"/>
                        </a:lnTo>
                        <a:lnTo>
                          <a:pt x="0" y="49"/>
                        </a:lnTo>
                        <a:lnTo>
                          <a:pt x="0" y="5"/>
                        </a:lnTo>
                        <a:lnTo>
                          <a:pt x="4" y="0"/>
                        </a:lnTo>
                      </a:path>
                    </a:pathLst>
                  </a:custGeom>
                  <a:solidFill>
                    <a:srgbClr val="FFFFFF"/>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16" name="Freeform 68"/>
                  <p:cNvSpPr>
                    <a:spLocks/>
                  </p:cNvSpPr>
                  <p:nvPr/>
                </p:nvSpPr>
                <p:spPr bwMode="auto">
                  <a:xfrm>
                    <a:off x="3493" y="4097"/>
                    <a:ext cx="18" cy="54"/>
                  </a:xfrm>
                  <a:custGeom>
                    <a:avLst/>
                    <a:gdLst>
                      <a:gd name="T0" fmla="*/ 4 w 17"/>
                      <a:gd name="T1" fmla="*/ 0 h 53"/>
                      <a:gd name="T2" fmla="*/ 6 w 17"/>
                      <a:gd name="T3" fmla="*/ 8 h 53"/>
                      <a:gd name="T4" fmla="*/ 13 w 17"/>
                      <a:gd name="T5" fmla="*/ 17 h 53"/>
                      <a:gd name="T6" fmla="*/ 16 w 17"/>
                      <a:gd name="T7" fmla="*/ 25 h 53"/>
                      <a:gd name="T8" fmla="*/ 16 w 17"/>
                      <a:gd name="T9" fmla="*/ 28 h 53"/>
                      <a:gd name="T10" fmla="*/ 9 w 17"/>
                      <a:gd name="T11" fmla="*/ 37 h 53"/>
                      <a:gd name="T12" fmla="*/ 6 w 17"/>
                      <a:gd name="T13" fmla="*/ 44 h 53"/>
                      <a:gd name="T14" fmla="*/ 6 w 17"/>
                      <a:gd name="T15" fmla="*/ 50 h 53"/>
                      <a:gd name="T16" fmla="*/ 4 w 17"/>
                      <a:gd name="T17" fmla="*/ 52 h 53"/>
                      <a:gd name="T18" fmla="*/ 0 w 17"/>
                      <a:gd name="T19" fmla="*/ 49 h 53"/>
                      <a:gd name="T20" fmla="*/ 0 w 17"/>
                      <a:gd name="T21" fmla="*/ 5 h 53"/>
                      <a:gd name="T22" fmla="*/ 4 w 17"/>
                      <a:gd name="T2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53">
                        <a:moveTo>
                          <a:pt x="4" y="0"/>
                        </a:moveTo>
                        <a:lnTo>
                          <a:pt x="6" y="8"/>
                        </a:lnTo>
                        <a:lnTo>
                          <a:pt x="13" y="17"/>
                        </a:lnTo>
                        <a:lnTo>
                          <a:pt x="16" y="25"/>
                        </a:lnTo>
                        <a:lnTo>
                          <a:pt x="16" y="28"/>
                        </a:lnTo>
                        <a:lnTo>
                          <a:pt x="9" y="37"/>
                        </a:lnTo>
                        <a:lnTo>
                          <a:pt x="6" y="44"/>
                        </a:lnTo>
                        <a:lnTo>
                          <a:pt x="6" y="50"/>
                        </a:lnTo>
                        <a:lnTo>
                          <a:pt x="4" y="52"/>
                        </a:lnTo>
                        <a:lnTo>
                          <a:pt x="0" y="49"/>
                        </a:lnTo>
                        <a:lnTo>
                          <a:pt x="0" y="5"/>
                        </a:lnTo>
                        <a:lnTo>
                          <a:pt x="4" y="0"/>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117" name="Freeform 69"/>
                  <p:cNvSpPr>
                    <a:spLocks/>
                  </p:cNvSpPr>
                  <p:nvPr/>
                </p:nvSpPr>
                <p:spPr bwMode="auto">
                  <a:xfrm>
                    <a:off x="3513" y="4067"/>
                    <a:ext cx="18" cy="88"/>
                  </a:xfrm>
                  <a:custGeom>
                    <a:avLst/>
                    <a:gdLst>
                      <a:gd name="T0" fmla="*/ 0 w 17"/>
                      <a:gd name="T1" fmla="*/ 61 h 87"/>
                      <a:gd name="T2" fmla="*/ 1 w 17"/>
                      <a:gd name="T3" fmla="*/ 56 h 87"/>
                      <a:gd name="T4" fmla="*/ 1 w 17"/>
                      <a:gd name="T5" fmla="*/ 50 h 87"/>
                      <a:gd name="T6" fmla="*/ 3 w 17"/>
                      <a:gd name="T7" fmla="*/ 34 h 87"/>
                      <a:gd name="T8" fmla="*/ 3 w 17"/>
                      <a:gd name="T9" fmla="*/ 16 h 87"/>
                      <a:gd name="T10" fmla="*/ 1 w 17"/>
                      <a:gd name="T11" fmla="*/ 0 h 87"/>
                      <a:gd name="T12" fmla="*/ 5 w 17"/>
                      <a:gd name="T13" fmla="*/ 6 h 87"/>
                      <a:gd name="T14" fmla="*/ 10 w 17"/>
                      <a:gd name="T15" fmla="*/ 15 h 87"/>
                      <a:gd name="T16" fmla="*/ 14 w 17"/>
                      <a:gd name="T17" fmla="*/ 25 h 87"/>
                      <a:gd name="T18" fmla="*/ 16 w 17"/>
                      <a:gd name="T19" fmla="*/ 37 h 87"/>
                      <a:gd name="T20" fmla="*/ 14 w 17"/>
                      <a:gd name="T21" fmla="*/ 62 h 87"/>
                      <a:gd name="T22" fmla="*/ 12 w 17"/>
                      <a:gd name="T23" fmla="*/ 74 h 87"/>
                      <a:gd name="T24" fmla="*/ 5 w 17"/>
                      <a:gd name="T25" fmla="*/ 86 h 87"/>
                      <a:gd name="T26" fmla="*/ 1 w 17"/>
                      <a:gd name="T27" fmla="*/ 71 h 87"/>
                      <a:gd name="T28" fmla="*/ 0 w 17"/>
                      <a:gd name="T29" fmla="*/ 65 h 87"/>
                      <a:gd name="T30" fmla="*/ 0 w 17"/>
                      <a:gd name="T3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87">
                        <a:moveTo>
                          <a:pt x="0" y="61"/>
                        </a:moveTo>
                        <a:lnTo>
                          <a:pt x="1" y="56"/>
                        </a:lnTo>
                        <a:lnTo>
                          <a:pt x="1" y="50"/>
                        </a:lnTo>
                        <a:lnTo>
                          <a:pt x="3" y="34"/>
                        </a:lnTo>
                        <a:lnTo>
                          <a:pt x="3" y="16"/>
                        </a:lnTo>
                        <a:lnTo>
                          <a:pt x="1" y="0"/>
                        </a:lnTo>
                        <a:lnTo>
                          <a:pt x="5" y="6"/>
                        </a:lnTo>
                        <a:lnTo>
                          <a:pt x="10" y="15"/>
                        </a:lnTo>
                        <a:lnTo>
                          <a:pt x="14" y="25"/>
                        </a:lnTo>
                        <a:lnTo>
                          <a:pt x="16" y="37"/>
                        </a:lnTo>
                        <a:lnTo>
                          <a:pt x="14" y="62"/>
                        </a:lnTo>
                        <a:lnTo>
                          <a:pt x="12" y="74"/>
                        </a:lnTo>
                        <a:lnTo>
                          <a:pt x="5" y="86"/>
                        </a:lnTo>
                        <a:lnTo>
                          <a:pt x="1" y="71"/>
                        </a:lnTo>
                        <a:lnTo>
                          <a:pt x="0" y="65"/>
                        </a:lnTo>
                        <a:lnTo>
                          <a:pt x="0" y="61"/>
                        </a:lnTo>
                      </a:path>
                    </a:pathLst>
                  </a:custGeom>
                  <a:solidFill>
                    <a:srgbClr val="FFFFFF"/>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18" name="Freeform 70"/>
                  <p:cNvSpPr>
                    <a:spLocks/>
                  </p:cNvSpPr>
                  <p:nvPr/>
                </p:nvSpPr>
                <p:spPr bwMode="auto">
                  <a:xfrm>
                    <a:off x="3513" y="4067"/>
                    <a:ext cx="18" cy="88"/>
                  </a:xfrm>
                  <a:custGeom>
                    <a:avLst/>
                    <a:gdLst>
                      <a:gd name="T0" fmla="*/ 0 w 17"/>
                      <a:gd name="T1" fmla="*/ 61 h 87"/>
                      <a:gd name="T2" fmla="*/ 1 w 17"/>
                      <a:gd name="T3" fmla="*/ 56 h 87"/>
                      <a:gd name="T4" fmla="*/ 1 w 17"/>
                      <a:gd name="T5" fmla="*/ 50 h 87"/>
                      <a:gd name="T6" fmla="*/ 3 w 17"/>
                      <a:gd name="T7" fmla="*/ 34 h 87"/>
                      <a:gd name="T8" fmla="*/ 3 w 17"/>
                      <a:gd name="T9" fmla="*/ 16 h 87"/>
                      <a:gd name="T10" fmla="*/ 1 w 17"/>
                      <a:gd name="T11" fmla="*/ 0 h 87"/>
                      <a:gd name="T12" fmla="*/ 5 w 17"/>
                      <a:gd name="T13" fmla="*/ 6 h 87"/>
                      <a:gd name="T14" fmla="*/ 10 w 17"/>
                      <a:gd name="T15" fmla="*/ 15 h 87"/>
                      <a:gd name="T16" fmla="*/ 14 w 17"/>
                      <a:gd name="T17" fmla="*/ 25 h 87"/>
                      <a:gd name="T18" fmla="*/ 16 w 17"/>
                      <a:gd name="T19" fmla="*/ 37 h 87"/>
                      <a:gd name="T20" fmla="*/ 14 w 17"/>
                      <a:gd name="T21" fmla="*/ 62 h 87"/>
                      <a:gd name="T22" fmla="*/ 12 w 17"/>
                      <a:gd name="T23" fmla="*/ 74 h 87"/>
                      <a:gd name="T24" fmla="*/ 5 w 17"/>
                      <a:gd name="T25" fmla="*/ 86 h 87"/>
                      <a:gd name="T26" fmla="*/ 1 w 17"/>
                      <a:gd name="T27" fmla="*/ 71 h 87"/>
                      <a:gd name="T28" fmla="*/ 0 w 17"/>
                      <a:gd name="T29" fmla="*/ 65 h 87"/>
                      <a:gd name="T30" fmla="*/ 0 w 17"/>
                      <a:gd name="T3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87">
                        <a:moveTo>
                          <a:pt x="0" y="61"/>
                        </a:moveTo>
                        <a:lnTo>
                          <a:pt x="1" y="56"/>
                        </a:lnTo>
                        <a:lnTo>
                          <a:pt x="1" y="50"/>
                        </a:lnTo>
                        <a:lnTo>
                          <a:pt x="3" y="34"/>
                        </a:lnTo>
                        <a:lnTo>
                          <a:pt x="3" y="16"/>
                        </a:lnTo>
                        <a:lnTo>
                          <a:pt x="1" y="0"/>
                        </a:lnTo>
                        <a:lnTo>
                          <a:pt x="5" y="6"/>
                        </a:lnTo>
                        <a:lnTo>
                          <a:pt x="10" y="15"/>
                        </a:lnTo>
                        <a:lnTo>
                          <a:pt x="14" y="25"/>
                        </a:lnTo>
                        <a:lnTo>
                          <a:pt x="16" y="37"/>
                        </a:lnTo>
                        <a:lnTo>
                          <a:pt x="14" y="62"/>
                        </a:lnTo>
                        <a:lnTo>
                          <a:pt x="12" y="74"/>
                        </a:lnTo>
                        <a:lnTo>
                          <a:pt x="5" y="86"/>
                        </a:lnTo>
                        <a:lnTo>
                          <a:pt x="1" y="71"/>
                        </a:lnTo>
                        <a:lnTo>
                          <a:pt x="0" y="65"/>
                        </a:lnTo>
                        <a:lnTo>
                          <a:pt x="0" y="61"/>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119" name="Freeform 71"/>
                  <p:cNvSpPr>
                    <a:spLocks/>
                  </p:cNvSpPr>
                  <p:nvPr/>
                </p:nvSpPr>
                <p:spPr bwMode="auto">
                  <a:xfrm>
                    <a:off x="3488" y="4130"/>
                    <a:ext cx="2" cy="27"/>
                  </a:xfrm>
                  <a:custGeom>
                    <a:avLst/>
                    <a:gdLst>
                      <a:gd name="T0" fmla="*/ 0 w 1"/>
                      <a:gd name="T1" fmla="*/ 0 h 27"/>
                      <a:gd name="T2" fmla="*/ 0 w 1"/>
                      <a:gd name="T3" fmla="*/ 26 h 27"/>
                      <a:gd name="T4" fmla="*/ 0 w 1"/>
                      <a:gd name="T5" fmla="*/ 0 h 27"/>
                    </a:gdLst>
                    <a:ahLst/>
                    <a:cxnLst>
                      <a:cxn ang="0">
                        <a:pos x="T0" y="T1"/>
                      </a:cxn>
                      <a:cxn ang="0">
                        <a:pos x="T2" y="T3"/>
                      </a:cxn>
                      <a:cxn ang="0">
                        <a:pos x="T4" y="T5"/>
                      </a:cxn>
                    </a:cxnLst>
                    <a:rect l="0" t="0" r="r" b="b"/>
                    <a:pathLst>
                      <a:path w="1" h="27">
                        <a:moveTo>
                          <a:pt x="0" y="0"/>
                        </a:moveTo>
                        <a:lnTo>
                          <a:pt x="0" y="2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120" name="Freeform 72"/>
                  <p:cNvSpPr>
                    <a:spLocks/>
                  </p:cNvSpPr>
                  <p:nvPr/>
                </p:nvSpPr>
                <p:spPr bwMode="auto">
                  <a:xfrm>
                    <a:off x="3458" y="4145"/>
                    <a:ext cx="16" cy="55"/>
                  </a:xfrm>
                  <a:custGeom>
                    <a:avLst/>
                    <a:gdLst>
                      <a:gd name="T0" fmla="*/ 12 w 17"/>
                      <a:gd name="T1" fmla="*/ 0 h 55"/>
                      <a:gd name="T2" fmla="*/ 14 w 17"/>
                      <a:gd name="T3" fmla="*/ 8 h 55"/>
                      <a:gd name="T4" fmla="*/ 16 w 17"/>
                      <a:gd name="T5" fmla="*/ 15 h 55"/>
                      <a:gd name="T6" fmla="*/ 13 w 17"/>
                      <a:gd name="T7" fmla="*/ 32 h 55"/>
                      <a:gd name="T8" fmla="*/ 10 w 17"/>
                      <a:gd name="T9" fmla="*/ 39 h 55"/>
                      <a:gd name="T10" fmla="*/ 4 w 17"/>
                      <a:gd name="T11" fmla="*/ 51 h 55"/>
                      <a:gd name="T12" fmla="*/ 0 w 17"/>
                      <a:gd name="T13" fmla="*/ 54 h 55"/>
                      <a:gd name="T14" fmla="*/ 5 w 17"/>
                      <a:gd name="T15" fmla="*/ 23 h 55"/>
                      <a:gd name="T16" fmla="*/ 8 w 17"/>
                      <a:gd name="T17" fmla="*/ 9 h 55"/>
                      <a:gd name="T18" fmla="*/ 12 w 17"/>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55">
                        <a:moveTo>
                          <a:pt x="12" y="0"/>
                        </a:moveTo>
                        <a:lnTo>
                          <a:pt x="14" y="8"/>
                        </a:lnTo>
                        <a:lnTo>
                          <a:pt x="16" y="15"/>
                        </a:lnTo>
                        <a:lnTo>
                          <a:pt x="13" y="32"/>
                        </a:lnTo>
                        <a:lnTo>
                          <a:pt x="10" y="39"/>
                        </a:lnTo>
                        <a:lnTo>
                          <a:pt x="4" y="51"/>
                        </a:lnTo>
                        <a:lnTo>
                          <a:pt x="0" y="54"/>
                        </a:lnTo>
                        <a:lnTo>
                          <a:pt x="5" y="23"/>
                        </a:lnTo>
                        <a:lnTo>
                          <a:pt x="8" y="9"/>
                        </a:lnTo>
                        <a:lnTo>
                          <a:pt x="12" y="0"/>
                        </a:lnTo>
                      </a:path>
                    </a:pathLst>
                  </a:custGeom>
                  <a:solidFill>
                    <a:srgbClr val="FFFFFF"/>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21" name="Freeform 73"/>
                  <p:cNvSpPr>
                    <a:spLocks/>
                  </p:cNvSpPr>
                  <p:nvPr/>
                </p:nvSpPr>
                <p:spPr bwMode="auto">
                  <a:xfrm>
                    <a:off x="3458" y="4145"/>
                    <a:ext cx="16" cy="55"/>
                  </a:xfrm>
                  <a:custGeom>
                    <a:avLst/>
                    <a:gdLst>
                      <a:gd name="T0" fmla="*/ 12 w 17"/>
                      <a:gd name="T1" fmla="*/ 0 h 55"/>
                      <a:gd name="T2" fmla="*/ 14 w 17"/>
                      <a:gd name="T3" fmla="*/ 8 h 55"/>
                      <a:gd name="T4" fmla="*/ 16 w 17"/>
                      <a:gd name="T5" fmla="*/ 15 h 55"/>
                      <a:gd name="T6" fmla="*/ 13 w 17"/>
                      <a:gd name="T7" fmla="*/ 32 h 55"/>
                      <a:gd name="T8" fmla="*/ 10 w 17"/>
                      <a:gd name="T9" fmla="*/ 39 h 55"/>
                      <a:gd name="T10" fmla="*/ 4 w 17"/>
                      <a:gd name="T11" fmla="*/ 51 h 55"/>
                      <a:gd name="T12" fmla="*/ 0 w 17"/>
                      <a:gd name="T13" fmla="*/ 54 h 55"/>
                      <a:gd name="T14" fmla="*/ 5 w 17"/>
                      <a:gd name="T15" fmla="*/ 23 h 55"/>
                      <a:gd name="T16" fmla="*/ 8 w 17"/>
                      <a:gd name="T17" fmla="*/ 9 h 55"/>
                      <a:gd name="T18" fmla="*/ 12 w 17"/>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55">
                        <a:moveTo>
                          <a:pt x="12" y="0"/>
                        </a:moveTo>
                        <a:lnTo>
                          <a:pt x="14" y="8"/>
                        </a:lnTo>
                        <a:lnTo>
                          <a:pt x="16" y="15"/>
                        </a:lnTo>
                        <a:lnTo>
                          <a:pt x="13" y="32"/>
                        </a:lnTo>
                        <a:lnTo>
                          <a:pt x="10" y="39"/>
                        </a:lnTo>
                        <a:lnTo>
                          <a:pt x="4" y="51"/>
                        </a:lnTo>
                        <a:lnTo>
                          <a:pt x="0" y="54"/>
                        </a:lnTo>
                        <a:lnTo>
                          <a:pt x="5" y="23"/>
                        </a:lnTo>
                        <a:lnTo>
                          <a:pt x="8" y="9"/>
                        </a:lnTo>
                        <a:lnTo>
                          <a:pt x="12" y="0"/>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122" name="Freeform 74"/>
                  <p:cNvSpPr>
                    <a:spLocks/>
                  </p:cNvSpPr>
                  <p:nvPr/>
                </p:nvSpPr>
                <p:spPr bwMode="auto">
                  <a:xfrm>
                    <a:off x="3368" y="4187"/>
                    <a:ext cx="18" cy="39"/>
                  </a:xfrm>
                  <a:custGeom>
                    <a:avLst/>
                    <a:gdLst>
                      <a:gd name="T0" fmla="*/ 16 w 17"/>
                      <a:gd name="T1" fmla="*/ 36 h 39"/>
                      <a:gd name="T2" fmla="*/ 11 w 17"/>
                      <a:gd name="T3" fmla="*/ 38 h 39"/>
                      <a:gd name="T4" fmla="*/ 3 w 17"/>
                      <a:gd name="T5" fmla="*/ 38 h 39"/>
                      <a:gd name="T6" fmla="*/ 1 w 17"/>
                      <a:gd name="T7" fmla="*/ 30 h 39"/>
                      <a:gd name="T8" fmla="*/ 0 w 17"/>
                      <a:gd name="T9" fmla="*/ 21 h 39"/>
                      <a:gd name="T10" fmla="*/ 0 w 17"/>
                      <a:gd name="T11" fmla="*/ 11 h 39"/>
                      <a:gd name="T12" fmla="*/ 1 w 17"/>
                      <a:gd name="T13" fmla="*/ 0 h 39"/>
                      <a:gd name="T14" fmla="*/ 9 w 17"/>
                      <a:gd name="T15" fmla="*/ 21 h 39"/>
                      <a:gd name="T16" fmla="*/ 16 w 17"/>
                      <a:gd name="T17" fmla="*/ 33 h 39"/>
                      <a:gd name="T18" fmla="*/ 16 w 17"/>
                      <a:gd name="T19"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9">
                        <a:moveTo>
                          <a:pt x="16" y="36"/>
                        </a:moveTo>
                        <a:lnTo>
                          <a:pt x="11" y="38"/>
                        </a:lnTo>
                        <a:lnTo>
                          <a:pt x="3" y="38"/>
                        </a:lnTo>
                        <a:lnTo>
                          <a:pt x="1" y="30"/>
                        </a:lnTo>
                        <a:lnTo>
                          <a:pt x="0" y="21"/>
                        </a:lnTo>
                        <a:lnTo>
                          <a:pt x="0" y="11"/>
                        </a:lnTo>
                        <a:lnTo>
                          <a:pt x="1" y="0"/>
                        </a:lnTo>
                        <a:lnTo>
                          <a:pt x="9" y="21"/>
                        </a:lnTo>
                        <a:lnTo>
                          <a:pt x="16" y="33"/>
                        </a:lnTo>
                        <a:lnTo>
                          <a:pt x="16" y="36"/>
                        </a:lnTo>
                      </a:path>
                    </a:pathLst>
                  </a:custGeom>
                  <a:solidFill>
                    <a:srgbClr val="FFFFFF"/>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23" name="Freeform 75"/>
                  <p:cNvSpPr>
                    <a:spLocks/>
                  </p:cNvSpPr>
                  <p:nvPr/>
                </p:nvSpPr>
                <p:spPr bwMode="auto">
                  <a:xfrm>
                    <a:off x="3368" y="4187"/>
                    <a:ext cx="18" cy="39"/>
                  </a:xfrm>
                  <a:custGeom>
                    <a:avLst/>
                    <a:gdLst>
                      <a:gd name="T0" fmla="*/ 16 w 17"/>
                      <a:gd name="T1" fmla="*/ 36 h 39"/>
                      <a:gd name="T2" fmla="*/ 11 w 17"/>
                      <a:gd name="T3" fmla="*/ 38 h 39"/>
                      <a:gd name="T4" fmla="*/ 3 w 17"/>
                      <a:gd name="T5" fmla="*/ 38 h 39"/>
                      <a:gd name="T6" fmla="*/ 1 w 17"/>
                      <a:gd name="T7" fmla="*/ 30 h 39"/>
                      <a:gd name="T8" fmla="*/ 0 w 17"/>
                      <a:gd name="T9" fmla="*/ 21 h 39"/>
                      <a:gd name="T10" fmla="*/ 0 w 17"/>
                      <a:gd name="T11" fmla="*/ 11 h 39"/>
                      <a:gd name="T12" fmla="*/ 1 w 17"/>
                      <a:gd name="T13" fmla="*/ 0 h 39"/>
                      <a:gd name="T14" fmla="*/ 9 w 17"/>
                      <a:gd name="T15" fmla="*/ 21 h 39"/>
                      <a:gd name="T16" fmla="*/ 16 w 17"/>
                      <a:gd name="T17" fmla="*/ 33 h 39"/>
                      <a:gd name="T18" fmla="*/ 16 w 17"/>
                      <a:gd name="T19"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9">
                        <a:moveTo>
                          <a:pt x="16" y="36"/>
                        </a:moveTo>
                        <a:lnTo>
                          <a:pt x="11" y="38"/>
                        </a:lnTo>
                        <a:lnTo>
                          <a:pt x="3" y="38"/>
                        </a:lnTo>
                        <a:lnTo>
                          <a:pt x="1" y="30"/>
                        </a:lnTo>
                        <a:lnTo>
                          <a:pt x="0" y="21"/>
                        </a:lnTo>
                        <a:lnTo>
                          <a:pt x="0" y="11"/>
                        </a:lnTo>
                        <a:lnTo>
                          <a:pt x="1" y="0"/>
                        </a:lnTo>
                        <a:lnTo>
                          <a:pt x="9" y="21"/>
                        </a:lnTo>
                        <a:lnTo>
                          <a:pt x="16" y="33"/>
                        </a:lnTo>
                        <a:lnTo>
                          <a:pt x="16" y="36"/>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124" name="Freeform 76"/>
                  <p:cNvSpPr>
                    <a:spLocks/>
                  </p:cNvSpPr>
                  <p:nvPr/>
                </p:nvSpPr>
                <p:spPr bwMode="auto">
                  <a:xfrm>
                    <a:off x="3736" y="4227"/>
                    <a:ext cx="18" cy="16"/>
                  </a:xfrm>
                  <a:custGeom>
                    <a:avLst/>
                    <a:gdLst>
                      <a:gd name="T0" fmla="*/ 16 w 17"/>
                      <a:gd name="T1" fmla="*/ 0 h 17"/>
                      <a:gd name="T2" fmla="*/ 11 w 17"/>
                      <a:gd name="T3" fmla="*/ 12 h 17"/>
                      <a:gd name="T4" fmla="*/ 6 w 17"/>
                      <a:gd name="T5" fmla="*/ 13 h 17"/>
                      <a:gd name="T6" fmla="*/ 3 w 17"/>
                      <a:gd name="T7" fmla="*/ 16 h 17"/>
                      <a:gd name="T8" fmla="*/ 0 w 17"/>
                      <a:gd name="T9" fmla="*/ 16 h 17"/>
                      <a:gd name="T10" fmla="*/ 0 w 17"/>
                      <a:gd name="T11" fmla="*/ 13 h 17"/>
                      <a:gd name="T12" fmla="*/ 2 w 17"/>
                      <a:gd name="T13" fmla="*/ 12 h 17"/>
                      <a:gd name="T14" fmla="*/ 7 w 17"/>
                      <a:gd name="T15" fmla="*/ 8 h 17"/>
                      <a:gd name="T16" fmla="*/ 16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6" y="0"/>
                        </a:moveTo>
                        <a:lnTo>
                          <a:pt x="11" y="12"/>
                        </a:lnTo>
                        <a:lnTo>
                          <a:pt x="6" y="13"/>
                        </a:lnTo>
                        <a:lnTo>
                          <a:pt x="3" y="16"/>
                        </a:lnTo>
                        <a:lnTo>
                          <a:pt x="0" y="16"/>
                        </a:lnTo>
                        <a:lnTo>
                          <a:pt x="0" y="13"/>
                        </a:lnTo>
                        <a:lnTo>
                          <a:pt x="2" y="12"/>
                        </a:lnTo>
                        <a:lnTo>
                          <a:pt x="7" y="8"/>
                        </a:lnTo>
                        <a:lnTo>
                          <a:pt x="16" y="0"/>
                        </a:lnTo>
                      </a:path>
                    </a:pathLst>
                  </a:custGeom>
                  <a:solidFill>
                    <a:srgbClr val="000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25" name="Freeform 77"/>
                  <p:cNvSpPr>
                    <a:spLocks/>
                  </p:cNvSpPr>
                  <p:nvPr/>
                </p:nvSpPr>
                <p:spPr bwMode="auto">
                  <a:xfrm>
                    <a:off x="3736" y="4227"/>
                    <a:ext cx="18" cy="16"/>
                  </a:xfrm>
                  <a:custGeom>
                    <a:avLst/>
                    <a:gdLst>
                      <a:gd name="T0" fmla="*/ 16 w 17"/>
                      <a:gd name="T1" fmla="*/ 0 h 17"/>
                      <a:gd name="T2" fmla="*/ 11 w 17"/>
                      <a:gd name="T3" fmla="*/ 12 h 17"/>
                      <a:gd name="T4" fmla="*/ 6 w 17"/>
                      <a:gd name="T5" fmla="*/ 13 h 17"/>
                      <a:gd name="T6" fmla="*/ 3 w 17"/>
                      <a:gd name="T7" fmla="*/ 16 h 17"/>
                      <a:gd name="T8" fmla="*/ 0 w 17"/>
                      <a:gd name="T9" fmla="*/ 16 h 17"/>
                      <a:gd name="T10" fmla="*/ 0 w 17"/>
                      <a:gd name="T11" fmla="*/ 13 h 17"/>
                      <a:gd name="T12" fmla="*/ 2 w 17"/>
                      <a:gd name="T13" fmla="*/ 12 h 17"/>
                      <a:gd name="T14" fmla="*/ 7 w 17"/>
                      <a:gd name="T15" fmla="*/ 8 h 17"/>
                      <a:gd name="T16" fmla="*/ 16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6" y="0"/>
                        </a:moveTo>
                        <a:lnTo>
                          <a:pt x="11" y="12"/>
                        </a:lnTo>
                        <a:lnTo>
                          <a:pt x="6" y="13"/>
                        </a:lnTo>
                        <a:lnTo>
                          <a:pt x="3" y="16"/>
                        </a:lnTo>
                        <a:lnTo>
                          <a:pt x="0" y="16"/>
                        </a:lnTo>
                        <a:lnTo>
                          <a:pt x="0" y="13"/>
                        </a:lnTo>
                        <a:lnTo>
                          <a:pt x="2" y="12"/>
                        </a:lnTo>
                        <a:lnTo>
                          <a:pt x="7" y="8"/>
                        </a:lnTo>
                        <a:lnTo>
                          <a:pt x="16" y="0"/>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126" name="Freeform 78"/>
                  <p:cNvSpPr>
                    <a:spLocks/>
                  </p:cNvSpPr>
                  <p:nvPr/>
                </p:nvSpPr>
                <p:spPr bwMode="auto">
                  <a:xfrm>
                    <a:off x="3339" y="4056"/>
                    <a:ext cx="16" cy="131"/>
                  </a:xfrm>
                  <a:custGeom>
                    <a:avLst/>
                    <a:gdLst>
                      <a:gd name="T0" fmla="*/ 0 w 17"/>
                      <a:gd name="T1" fmla="*/ 127 h 130"/>
                      <a:gd name="T2" fmla="*/ 9 w 17"/>
                      <a:gd name="T3" fmla="*/ 129 h 130"/>
                      <a:gd name="T4" fmla="*/ 16 w 17"/>
                      <a:gd name="T5" fmla="*/ 127 h 130"/>
                      <a:gd name="T6" fmla="*/ 16 w 17"/>
                      <a:gd name="T7" fmla="*/ 118 h 130"/>
                      <a:gd name="T8" fmla="*/ 14 w 17"/>
                      <a:gd name="T9" fmla="*/ 105 h 130"/>
                      <a:gd name="T10" fmla="*/ 16 w 17"/>
                      <a:gd name="T11" fmla="*/ 90 h 130"/>
                      <a:gd name="T12" fmla="*/ 16 w 17"/>
                      <a:gd name="T13" fmla="*/ 36 h 130"/>
                      <a:gd name="T14" fmla="*/ 14 w 17"/>
                      <a:gd name="T15" fmla="*/ 17 h 130"/>
                      <a:gd name="T16" fmla="*/ 12 w 17"/>
                      <a:gd name="T17" fmla="*/ 0 h 130"/>
                      <a:gd name="T18" fmla="*/ 14 w 17"/>
                      <a:gd name="T19" fmla="*/ 20 h 130"/>
                      <a:gd name="T20" fmla="*/ 12 w 17"/>
                      <a:gd name="T21" fmla="*/ 39 h 130"/>
                      <a:gd name="T22" fmla="*/ 11 w 17"/>
                      <a:gd name="T23" fmla="*/ 57 h 130"/>
                      <a:gd name="T24" fmla="*/ 8 w 17"/>
                      <a:gd name="T25" fmla="*/ 75 h 130"/>
                      <a:gd name="T26" fmla="*/ 6 w 17"/>
                      <a:gd name="T27" fmla="*/ 91 h 130"/>
                      <a:gd name="T28" fmla="*/ 1 w 17"/>
                      <a:gd name="T29" fmla="*/ 105 h 130"/>
                      <a:gd name="T30" fmla="*/ 0 w 17"/>
                      <a:gd name="T31" fmla="*/ 117 h 130"/>
                      <a:gd name="T32" fmla="*/ 0 w 17"/>
                      <a:gd name="T33" fmla="*/ 1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0">
                        <a:moveTo>
                          <a:pt x="0" y="127"/>
                        </a:moveTo>
                        <a:lnTo>
                          <a:pt x="9" y="129"/>
                        </a:lnTo>
                        <a:lnTo>
                          <a:pt x="16" y="127"/>
                        </a:lnTo>
                        <a:lnTo>
                          <a:pt x="16" y="118"/>
                        </a:lnTo>
                        <a:lnTo>
                          <a:pt x="14" y="105"/>
                        </a:lnTo>
                        <a:lnTo>
                          <a:pt x="16" y="90"/>
                        </a:lnTo>
                        <a:lnTo>
                          <a:pt x="16" y="36"/>
                        </a:lnTo>
                        <a:lnTo>
                          <a:pt x="14" y="17"/>
                        </a:lnTo>
                        <a:lnTo>
                          <a:pt x="12" y="0"/>
                        </a:lnTo>
                        <a:lnTo>
                          <a:pt x="14" y="20"/>
                        </a:lnTo>
                        <a:lnTo>
                          <a:pt x="12" y="39"/>
                        </a:lnTo>
                        <a:lnTo>
                          <a:pt x="11" y="57"/>
                        </a:lnTo>
                        <a:lnTo>
                          <a:pt x="8" y="75"/>
                        </a:lnTo>
                        <a:lnTo>
                          <a:pt x="6" y="91"/>
                        </a:lnTo>
                        <a:lnTo>
                          <a:pt x="1" y="105"/>
                        </a:lnTo>
                        <a:lnTo>
                          <a:pt x="0" y="117"/>
                        </a:lnTo>
                        <a:lnTo>
                          <a:pt x="0" y="127"/>
                        </a:lnTo>
                      </a:path>
                    </a:pathLst>
                  </a:custGeom>
                  <a:solidFill>
                    <a:srgbClr val="6699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27" name="Freeform 79"/>
                  <p:cNvSpPr>
                    <a:spLocks/>
                  </p:cNvSpPr>
                  <p:nvPr/>
                </p:nvSpPr>
                <p:spPr bwMode="auto">
                  <a:xfrm>
                    <a:off x="3339" y="4056"/>
                    <a:ext cx="16" cy="131"/>
                  </a:xfrm>
                  <a:custGeom>
                    <a:avLst/>
                    <a:gdLst>
                      <a:gd name="T0" fmla="*/ 0 w 17"/>
                      <a:gd name="T1" fmla="*/ 127 h 130"/>
                      <a:gd name="T2" fmla="*/ 9 w 17"/>
                      <a:gd name="T3" fmla="*/ 129 h 130"/>
                      <a:gd name="T4" fmla="*/ 16 w 17"/>
                      <a:gd name="T5" fmla="*/ 127 h 130"/>
                      <a:gd name="T6" fmla="*/ 16 w 17"/>
                      <a:gd name="T7" fmla="*/ 118 h 130"/>
                      <a:gd name="T8" fmla="*/ 14 w 17"/>
                      <a:gd name="T9" fmla="*/ 105 h 130"/>
                      <a:gd name="T10" fmla="*/ 16 w 17"/>
                      <a:gd name="T11" fmla="*/ 90 h 130"/>
                      <a:gd name="T12" fmla="*/ 16 w 17"/>
                      <a:gd name="T13" fmla="*/ 36 h 130"/>
                      <a:gd name="T14" fmla="*/ 14 w 17"/>
                      <a:gd name="T15" fmla="*/ 17 h 130"/>
                      <a:gd name="T16" fmla="*/ 12 w 17"/>
                      <a:gd name="T17" fmla="*/ 0 h 130"/>
                      <a:gd name="T18" fmla="*/ 14 w 17"/>
                      <a:gd name="T19" fmla="*/ 20 h 130"/>
                      <a:gd name="T20" fmla="*/ 12 w 17"/>
                      <a:gd name="T21" fmla="*/ 39 h 130"/>
                      <a:gd name="T22" fmla="*/ 11 w 17"/>
                      <a:gd name="T23" fmla="*/ 57 h 130"/>
                      <a:gd name="T24" fmla="*/ 8 w 17"/>
                      <a:gd name="T25" fmla="*/ 75 h 130"/>
                      <a:gd name="T26" fmla="*/ 6 w 17"/>
                      <a:gd name="T27" fmla="*/ 91 h 130"/>
                      <a:gd name="T28" fmla="*/ 1 w 17"/>
                      <a:gd name="T29" fmla="*/ 105 h 130"/>
                      <a:gd name="T30" fmla="*/ 0 w 17"/>
                      <a:gd name="T31" fmla="*/ 117 h 130"/>
                      <a:gd name="T32" fmla="*/ 0 w 17"/>
                      <a:gd name="T33" fmla="*/ 1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0">
                        <a:moveTo>
                          <a:pt x="0" y="127"/>
                        </a:moveTo>
                        <a:lnTo>
                          <a:pt x="9" y="129"/>
                        </a:lnTo>
                        <a:lnTo>
                          <a:pt x="16" y="127"/>
                        </a:lnTo>
                        <a:lnTo>
                          <a:pt x="16" y="118"/>
                        </a:lnTo>
                        <a:lnTo>
                          <a:pt x="14" y="105"/>
                        </a:lnTo>
                        <a:lnTo>
                          <a:pt x="16" y="90"/>
                        </a:lnTo>
                        <a:lnTo>
                          <a:pt x="16" y="36"/>
                        </a:lnTo>
                        <a:lnTo>
                          <a:pt x="14" y="17"/>
                        </a:lnTo>
                        <a:lnTo>
                          <a:pt x="12" y="0"/>
                        </a:lnTo>
                        <a:lnTo>
                          <a:pt x="14" y="20"/>
                        </a:lnTo>
                        <a:lnTo>
                          <a:pt x="12" y="39"/>
                        </a:lnTo>
                        <a:lnTo>
                          <a:pt x="11" y="57"/>
                        </a:lnTo>
                        <a:lnTo>
                          <a:pt x="8" y="75"/>
                        </a:lnTo>
                        <a:lnTo>
                          <a:pt x="6" y="91"/>
                        </a:lnTo>
                        <a:lnTo>
                          <a:pt x="1" y="105"/>
                        </a:lnTo>
                        <a:lnTo>
                          <a:pt x="0" y="117"/>
                        </a:lnTo>
                        <a:lnTo>
                          <a:pt x="0" y="127"/>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128" name="Freeform 80"/>
                  <p:cNvSpPr>
                    <a:spLocks/>
                  </p:cNvSpPr>
                  <p:nvPr/>
                </p:nvSpPr>
                <p:spPr bwMode="auto">
                  <a:xfrm>
                    <a:off x="3261" y="4096"/>
                    <a:ext cx="16" cy="101"/>
                  </a:xfrm>
                  <a:custGeom>
                    <a:avLst/>
                    <a:gdLst>
                      <a:gd name="T0" fmla="*/ 0 w 17"/>
                      <a:gd name="T1" fmla="*/ 101 h 102"/>
                      <a:gd name="T2" fmla="*/ 12 w 17"/>
                      <a:gd name="T3" fmla="*/ 101 h 102"/>
                      <a:gd name="T4" fmla="*/ 13 w 17"/>
                      <a:gd name="T5" fmla="*/ 91 h 102"/>
                      <a:gd name="T6" fmla="*/ 16 w 17"/>
                      <a:gd name="T7" fmla="*/ 79 h 102"/>
                      <a:gd name="T8" fmla="*/ 16 w 17"/>
                      <a:gd name="T9" fmla="*/ 67 h 102"/>
                      <a:gd name="T10" fmla="*/ 13 w 17"/>
                      <a:gd name="T11" fmla="*/ 53 h 102"/>
                      <a:gd name="T12" fmla="*/ 10 w 17"/>
                      <a:gd name="T13" fmla="*/ 26 h 102"/>
                      <a:gd name="T14" fmla="*/ 3 w 17"/>
                      <a:gd name="T15" fmla="*/ 0 h 102"/>
                      <a:gd name="T16" fmla="*/ 6 w 17"/>
                      <a:gd name="T17" fmla="*/ 26 h 102"/>
                      <a:gd name="T18" fmla="*/ 8 w 17"/>
                      <a:gd name="T19" fmla="*/ 53 h 102"/>
                      <a:gd name="T20" fmla="*/ 8 w 17"/>
                      <a:gd name="T21" fmla="*/ 67 h 102"/>
                      <a:gd name="T22" fmla="*/ 4 w 17"/>
                      <a:gd name="T23" fmla="*/ 79 h 102"/>
                      <a:gd name="T24" fmla="*/ 3 w 17"/>
                      <a:gd name="T25" fmla="*/ 91 h 102"/>
                      <a:gd name="T26" fmla="*/ 0 w 17"/>
                      <a:gd name="T27"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02">
                        <a:moveTo>
                          <a:pt x="0" y="101"/>
                        </a:moveTo>
                        <a:lnTo>
                          <a:pt x="12" y="101"/>
                        </a:lnTo>
                        <a:lnTo>
                          <a:pt x="13" y="91"/>
                        </a:lnTo>
                        <a:lnTo>
                          <a:pt x="16" y="79"/>
                        </a:lnTo>
                        <a:lnTo>
                          <a:pt x="16" y="67"/>
                        </a:lnTo>
                        <a:lnTo>
                          <a:pt x="13" y="53"/>
                        </a:lnTo>
                        <a:lnTo>
                          <a:pt x="10" y="26"/>
                        </a:lnTo>
                        <a:lnTo>
                          <a:pt x="3" y="0"/>
                        </a:lnTo>
                        <a:lnTo>
                          <a:pt x="6" y="26"/>
                        </a:lnTo>
                        <a:lnTo>
                          <a:pt x="8" y="53"/>
                        </a:lnTo>
                        <a:lnTo>
                          <a:pt x="8" y="67"/>
                        </a:lnTo>
                        <a:lnTo>
                          <a:pt x="4" y="79"/>
                        </a:lnTo>
                        <a:lnTo>
                          <a:pt x="3" y="91"/>
                        </a:lnTo>
                        <a:lnTo>
                          <a:pt x="0" y="101"/>
                        </a:lnTo>
                      </a:path>
                    </a:pathLst>
                  </a:custGeom>
                  <a:solidFill>
                    <a:srgbClr val="6699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29" name="Freeform 81"/>
                  <p:cNvSpPr>
                    <a:spLocks/>
                  </p:cNvSpPr>
                  <p:nvPr/>
                </p:nvSpPr>
                <p:spPr bwMode="auto">
                  <a:xfrm>
                    <a:off x="3261" y="4096"/>
                    <a:ext cx="16" cy="101"/>
                  </a:xfrm>
                  <a:custGeom>
                    <a:avLst/>
                    <a:gdLst>
                      <a:gd name="T0" fmla="*/ 0 w 17"/>
                      <a:gd name="T1" fmla="*/ 101 h 102"/>
                      <a:gd name="T2" fmla="*/ 12 w 17"/>
                      <a:gd name="T3" fmla="*/ 101 h 102"/>
                      <a:gd name="T4" fmla="*/ 13 w 17"/>
                      <a:gd name="T5" fmla="*/ 91 h 102"/>
                      <a:gd name="T6" fmla="*/ 16 w 17"/>
                      <a:gd name="T7" fmla="*/ 79 h 102"/>
                      <a:gd name="T8" fmla="*/ 16 w 17"/>
                      <a:gd name="T9" fmla="*/ 67 h 102"/>
                      <a:gd name="T10" fmla="*/ 13 w 17"/>
                      <a:gd name="T11" fmla="*/ 53 h 102"/>
                      <a:gd name="T12" fmla="*/ 10 w 17"/>
                      <a:gd name="T13" fmla="*/ 26 h 102"/>
                      <a:gd name="T14" fmla="*/ 3 w 17"/>
                      <a:gd name="T15" fmla="*/ 0 h 102"/>
                      <a:gd name="T16" fmla="*/ 6 w 17"/>
                      <a:gd name="T17" fmla="*/ 26 h 102"/>
                      <a:gd name="T18" fmla="*/ 8 w 17"/>
                      <a:gd name="T19" fmla="*/ 53 h 102"/>
                      <a:gd name="T20" fmla="*/ 8 w 17"/>
                      <a:gd name="T21" fmla="*/ 67 h 102"/>
                      <a:gd name="T22" fmla="*/ 4 w 17"/>
                      <a:gd name="T23" fmla="*/ 79 h 102"/>
                      <a:gd name="T24" fmla="*/ 3 w 17"/>
                      <a:gd name="T25" fmla="*/ 91 h 102"/>
                      <a:gd name="T26" fmla="*/ 0 w 17"/>
                      <a:gd name="T27"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02">
                        <a:moveTo>
                          <a:pt x="0" y="101"/>
                        </a:moveTo>
                        <a:lnTo>
                          <a:pt x="12" y="101"/>
                        </a:lnTo>
                        <a:lnTo>
                          <a:pt x="13" y="91"/>
                        </a:lnTo>
                        <a:lnTo>
                          <a:pt x="16" y="79"/>
                        </a:lnTo>
                        <a:lnTo>
                          <a:pt x="16" y="67"/>
                        </a:lnTo>
                        <a:lnTo>
                          <a:pt x="13" y="53"/>
                        </a:lnTo>
                        <a:lnTo>
                          <a:pt x="10" y="26"/>
                        </a:lnTo>
                        <a:lnTo>
                          <a:pt x="3" y="0"/>
                        </a:lnTo>
                        <a:lnTo>
                          <a:pt x="6" y="26"/>
                        </a:lnTo>
                        <a:lnTo>
                          <a:pt x="8" y="53"/>
                        </a:lnTo>
                        <a:lnTo>
                          <a:pt x="8" y="67"/>
                        </a:lnTo>
                        <a:lnTo>
                          <a:pt x="4" y="79"/>
                        </a:lnTo>
                        <a:lnTo>
                          <a:pt x="3" y="91"/>
                        </a:lnTo>
                        <a:lnTo>
                          <a:pt x="0" y="101"/>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130" name="Freeform 82"/>
                  <p:cNvSpPr>
                    <a:spLocks/>
                  </p:cNvSpPr>
                  <p:nvPr/>
                </p:nvSpPr>
                <p:spPr bwMode="auto">
                  <a:xfrm>
                    <a:off x="3277" y="4121"/>
                    <a:ext cx="18" cy="66"/>
                  </a:xfrm>
                  <a:custGeom>
                    <a:avLst/>
                    <a:gdLst>
                      <a:gd name="T0" fmla="*/ 0 w 17"/>
                      <a:gd name="T1" fmla="*/ 65 h 66"/>
                      <a:gd name="T2" fmla="*/ 16 w 17"/>
                      <a:gd name="T3" fmla="*/ 65 h 66"/>
                      <a:gd name="T4" fmla="*/ 12 w 17"/>
                      <a:gd name="T5" fmla="*/ 57 h 66"/>
                      <a:gd name="T6" fmla="*/ 10 w 17"/>
                      <a:gd name="T7" fmla="*/ 53 h 66"/>
                      <a:gd name="T8" fmla="*/ 10 w 17"/>
                      <a:gd name="T9" fmla="*/ 47 h 66"/>
                      <a:gd name="T10" fmla="*/ 6 w 17"/>
                      <a:gd name="T11" fmla="*/ 38 h 66"/>
                      <a:gd name="T12" fmla="*/ 6 w 17"/>
                      <a:gd name="T13" fmla="*/ 27 h 66"/>
                      <a:gd name="T14" fmla="*/ 10 w 17"/>
                      <a:gd name="T15" fmla="*/ 15 h 66"/>
                      <a:gd name="T16" fmla="*/ 14 w 17"/>
                      <a:gd name="T17" fmla="*/ 0 h 66"/>
                      <a:gd name="T18" fmla="*/ 6 w 17"/>
                      <a:gd name="T19" fmla="*/ 14 h 66"/>
                      <a:gd name="T20" fmla="*/ 2 w 17"/>
                      <a:gd name="T21" fmla="*/ 26 h 66"/>
                      <a:gd name="T22" fmla="*/ 0 w 17"/>
                      <a:gd name="T23" fmla="*/ 35 h 66"/>
                      <a:gd name="T24" fmla="*/ 0 w 17"/>
                      <a:gd name="T25"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66">
                        <a:moveTo>
                          <a:pt x="0" y="65"/>
                        </a:moveTo>
                        <a:lnTo>
                          <a:pt x="16" y="65"/>
                        </a:lnTo>
                        <a:lnTo>
                          <a:pt x="12" y="57"/>
                        </a:lnTo>
                        <a:lnTo>
                          <a:pt x="10" y="53"/>
                        </a:lnTo>
                        <a:lnTo>
                          <a:pt x="10" y="47"/>
                        </a:lnTo>
                        <a:lnTo>
                          <a:pt x="6" y="38"/>
                        </a:lnTo>
                        <a:lnTo>
                          <a:pt x="6" y="27"/>
                        </a:lnTo>
                        <a:lnTo>
                          <a:pt x="10" y="15"/>
                        </a:lnTo>
                        <a:lnTo>
                          <a:pt x="14" y="0"/>
                        </a:lnTo>
                        <a:lnTo>
                          <a:pt x="6" y="14"/>
                        </a:lnTo>
                        <a:lnTo>
                          <a:pt x="2" y="26"/>
                        </a:lnTo>
                        <a:lnTo>
                          <a:pt x="0" y="35"/>
                        </a:lnTo>
                        <a:lnTo>
                          <a:pt x="0" y="65"/>
                        </a:lnTo>
                      </a:path>
                    </a:pathLst>
                  </a:custGeom>
                  <a:solidFill>
                    <a:srgbClr val="6699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31" name="Freeform 83"/>
                  <p:cNvSpPr>
                    <a:spLocks/>
                  </p:cNvSpPr>
                  <p:nvPr/>
                </p:nvSpPr>
                <p:spPr bwMode="auto">
                  <a:xfrm>
                    <a:off x="3277" y="4121"/>
                    <a:ext cx="18" cy="66"/>
                  </a:xfrm>
                  <a:custGeom>
                    <a:avLst/>
                    <a:gdLst>
                      <a:gd name="T0" fmla="*/ 0 w 17"/>
                      <a:gd name="T1" fmla="*/ 65 h 66"/>
                      <a:gd name="T2" fmla="*/ 16 w 17"/>
                      <a:gd name="T3" fmla="*/ 65 h 66"/>
                      <a:gd name="T4" fmla="*/ 12 w 17"/>
                      <a:gd name="T5" fmla="*/ 57 h 66"/>
                      <a:gd name="T6" fmla="*/ 10 w 17"/>
                      <a:gd name="T7" fmla="*/ 53 h 66"/>
                      <a:gd name="T8" fmla="*/ 10 w 17"/>
                      <a:gd name="T9" fmla="*/ 47 h 66"/>
                      <a:gd name="T10" fmla="*/ 6 w 17"/>
                      <a:gd name="T11" fmla="*/ 38 h 66"/>
                      <a:gd name="T12" fmla="*/ 6 w 17"/>
                      <a:gd name="T13" fmla="*/ 27 h 66"/>
                      <a:gd name="T14" fmla="*/ 10 w 17"/>
                      <a:gd name="T15" fmla="*/ 15 h 66"/>
                      <a:gd name="T16" fmla="*/ 14 w 17"/>
                      <a:gd name="T17" fmla="*/ 0 h 66"/>
                      <a:gd name="T18" fmla="*/ 6 w 17"/>
                      <a:gd name="T19" fmla="*/ 14 h 66"/>
                      <a:gd name="T20" fmla="*/ 2 w 17"/>
                      <a:gd name="T21" fmla="*/ 26 h 66"/>
                      <a:gd name="T22" fmla="*/ 0 w 17"/>
                      <a:gd name="T23" fmla="*/ 35 h 66"/>
                      <a:gd name="T24" fmla="*/ 0 w 17"/>
                      <a:gd name="T25"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66">
                        <a:moveTo>
                          <a:pt x="0" y="65"/>
                        </a:moveTo>
                        <a:lnTo>
                          <a:pt x="16" y="65"/>
                        </a:lnTo>
                        <a:lnTo>
                          <a:pt x="12" y="57"/>
                        </a:lnTo>
                        <a:lnTo>
                          <a:pt x="10" y="53"/>
                        </a:lnTo>
                        <a:lnTo>
                          <a:pt x="10" y="47"/>
                        </a:lnTo>
                        <a:lnTo>
                          <a:pt x="6" y="38"/>
                        </a:lnTo>
                        <a:lnTo>
                          <a:pt x="6" y="27"/>
                        </a:lnTo>
                        <a:lnTo>
                          <a:pt x="10" y="15"/>
                        </a:lnTo>
                        <a:lnTo>
                          <a:pt x="14" y="0"/>
                        </a:lnTo>
                        <a:lnTo>
                          <a:pt x="6" y="14"/>
                        </a:lnTo>
                        <a:lnTo>
                          <a:pt x="2" y="26"/>
                        </a:lnTo>
                        <a:lnTo>
                          <a:pt x="0" y="35"/>
                        </a:lnTo>
                        <a:lnTo>
                          <a:pt x="0" y="65"/>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132" name="Freeform 84"/>
                  <p:cNvSpPr>
                    <a:spLocks/>
                  </p:cNvSpPr>
                  <p:nvPr/>
                </p:nvSpPr>
                <p:spPr bwMode="auto">
                  <a:xfrm>
                    <a:off x="3315" y="4086"/>
                    <a:ext cx="18" cy="104"/>
                  </a:xfrm>
                  <a:custGeom>
                    <a:avLst/>
                    <a:gdLst>
                      <a:gd name="T0" fmla="*/ 0 w 17"/>
                      <a:gd name="T1" fmla="*/ 102 h 105"/>
                      <a:gd name="T2" fmla="*/ 6 w 17"/>
                      <a:gd name="T3" fmla="*/ 104 h 105"/>
                      <a:gd name="T4" fmla="*/ 16 w 17"/>
                      <a:gd name="T5" fmla="*/ 102 h 105"/>
                      <a:gd name="T6" fmla="*/ 16 w 17"/>
                      <a:gd name="T7" fmla="*/ 94 h 105"/>
                      <a:gd name="T8" fmla="*/ 14 w 17"/>
                      <a:gd name="T9" fmla="*/ 82 h 105"/>
                      <a:gd name="T10" fmla="*/ 14 w 17"/>
                      <a:gd name="T11" fmla="*/ 0 h 105"/>
                      <a:gd name="T12" fmla="*/ 11 w 17"/>
                      <a:gd name="T13" fmla="*/ 17 h 105"/>
                      <a:gd name="T14" fmla="*/ 6 w 17"/>
                      <a:gd name="T15" fmla="*/ 32 h 105"/>
                      <a:gd name="T16" fmla="*/ 4 w 17"/>
                      <a:gd name="T17" fmla="*/ 47 h 105"/>
                      <a:gd name="T18" fmla="*/ 4 w 17"/>
                      <a:gd name="T19" fmla="*/ 62 h 105"/>
                      <a:gd name="T20" fmla="*/ 3 w 17"/>
                      <a:gd name="T21" fmla="*/ 85 h 105"/>
                      <a:gd name="T22" fmla="*/ 1 w 17"/>
                      <a:gd name="T23" fmla="*/ 95 h 105"/>
                      <a:gd name="T24" fmla="*/ 0 w 17"/>
                      <a:gd name="T25" fmla="*/ 10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05">
                        <a:moveTo>
                          <a:pt x="0" y="102"/>
                        </a:moveTo>
                        <a:lnTo>
                          <a:pt x="6" y="104"/>
                        </a:lnTo>
                        <a:lnTo>
                          <a:pt x="16" y="102"/>
                        </a:lnTo>
                        <a:lnTo>
                          <a:pt x="16" y="94"/>
                        </a:lnTo>
                        <a:lnTo>
                          <a:pt x="14" y="82"/>
                        </a:lnTo>
                        <a:lnTo>
                          <a:pt x="14" y="0"/>
                        </a:lnTo>
                        <a:lnTo>
                          <a:pt x="11" y="17"/>
                        </a:lnTo>
                        <a:lnTo>
                          <a:pt x="6" y="32"/>
                        </a:lnTo>
                        <a:lnTo>
                          <a:pt x="4" y="47"/>
                        </a:lnTo>
                        <a:lnTo>
                          <a:pt x="4" y="62"/>
                        </a:lnTo>
                        <a:lnTo>
                          <a:pt x="3" y="85"/>
                        </a:lnTo>
                        <a:lnTo>
                          <a:pt x="1" y="95"/>
                        </a:lnTo>
                        <a:lnTo>
                          <a:pt x="0" y="102"/>
                        </a:lnTo>
                      </a:path>
                    </a:pathLst>
                  </a:custGeom>
                  <a:solidFill>
                    <a:srgbClr val="6699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33" name="Freeform 85"/>
                  <p:cNvSpPr>
                    <a:spLocks/>
                  </p:cNvSpPr>
                  <p:nvPr/>
                </p:nvSpPr>
                <p:spPr bwMode="auto">
                  <a:xfrm>
                    <a:off x="3315" y="4086"/>
                    <a:ext cx="18" cy="104"/>
                  </a:xfrm>
                  <a:custGeom>
                    <a:avLst/>
                    <a:gdLst>
                      <a:gd name="T0" fmla="*/ 0 w 17"/>
                      <a:gd name="T1" fmla="*/ 102 h 105"/>
                      <a:gd name="T2" fmla="*/ 6 w 17"/>
                      <a:gd name="T3" fmla="*/ 104 h 105"/>
                      <a:gd name="T4" fmla="*/ 16 w 17"/>
                      <a:gd name="T5" fmla="*/ 102 h 105"/>
                      <a:gd name="T6" fmla="*/ 16 w 17"/>
                      <a:gd name="T7" fmla="*/ 94 h 105"/>
                      <a:gd name="T8" fmla="*/ 14 w 17"/>
                      <a:gd name="T9" fmla="*/ 82 h 105"/>
                      <a:gd name="T10" fmla="*/ 14 w 17"/>
                      <a:gd name="T11" fmla="*/ 0 h 105"/>
                      <a:gd name="T12" fmla="*/ 11 w 17"/>
                      <a:gd name="T13" fmla="*/ 17 h 105"/>
                      <a:gd name="T14" fmla="*/ 6 w 17"/>
                      <a:gd name="T15" fmla="*/ 32 h 105"/>
                      <a:gd name="T16" fmla="*/ 4 w 17"/>
                      <a:gd name="T17" fmla="*/ 47 h 105"/>
                      <a:gd name="T18" fmla="*/ 4 w 17"/>
                      <a:gd name="T19" fmla="*/ 62 h 105"/>
                      <a:gd name="T20" fmla="*/ 3 w 17"/>
                      <a:gd name="T21" fmla="*/ 85 h 105"/>
                      <a:gd name="T22" fmla="*/ 1 w 17"/>
                      <a:gd name="T23" fmla="*/ 95 h 105"/>
                      <a:gd name="T24" fmla="*/ 0 w 17"/>
                      <a:gd name="T25" fmla="*/ 10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05">
                        <a:moveTo>
                          <a:pt x="0" y="102"/>
                        </a:moveTo>
                        <a:lnTo>
                          <a:pt x="6" y="104"/>
                        </a:lnTo>
                        <a:lnTo>
                          <a:pt x="16" y="102"/>
                        </a:lnTo>
                        <a:lnTo>
                          <a:pt x="16" y="94"/>
                        </a:lnTo>
                        <a:lnTo>
                          <a:pt x="14" y="82"/>
                        </a:lnTo>
                        <a:lnTo>
                          <a:pt x="14" y="0"/>
                        </a:lnTo>
                        <a:lnTo>
                          <a:pt x="11" y="17"/>
                        </a:lnTo>
                        <a:lnTo>
                          <a:pt x="6" y="32"/>
                        </a:lnTo>
                        <a:lnTo>
                          <a:pt x="4" y="47"/>
                        </a:lnTo>
                        <a:lnTo>
                          <a:pt x="4" y="62"/>
                        </a:lnTo>
                        <a:lnTo>
                          <a:pt x="3" y="85"/>
                        </a:lnTo>
                        <a:lnTo>
                          <a:pt x="1" y="95"/>
                        </a:lnTo>
                        <a:lnTo>
                          <a:pt x="0" y="102"/>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134" name="Freeform 86"/>
                  <p:cNvSpPr>
                    <a:spLocks/>
                  </p:cNvSpPr>
                  <p:nvPr/>
                </p:nvSpPr>
                <p:spPr bwMode="auto">
                  <a:xfrm>
                    <a:off x="3058" y="4190"/>
                    <a:ext cx="292" cy="44"/>
                  </a:xfrm>
                  <a:custGeom>
                    <a:avLst/>
                    <a:gdLst>
                      <a:gd name="T0" fmla="*/ 220 w 291"/>
                      <a:gd name="T1" fmla="*/ 22 h 44"/>
                      <a:gd name="T2" fmla="*/ 238 w 291"/>
                      <a:gd name="T3" fmla="*/ 21 h 44"/>
                      <a:gd name="T4" fmla="*/ 248 w 291"/>
                      <a:gd name="T5" fmla="*/ 13 h 44"/>
                      <a:gd name="T6" fmla="*/ 256 w 291"/>
                      <a:gd name="T7" fmla="*/ 6 h 44"/>
                      <a:gd name="T8" fmla="*/ 261 w 291"/>
                      <a:gd name="T9" fmla="*/ 4 h 44"/>
                      <a:gd name="T10" fmla="*/ 261 w 291"/>
                      <a:gd name="T11" fmla="*/ 6 h 44"/>
                      <a:gd name="T12" fmla="*/ 252 w 291"/>
                      <a:gd name="T13" fmla="*/ 15 h 44"/>
                      <a:gd name="T14" fmla="*/ 253 w 291"/>
                      <a:gd name="T15" fmla="*/ 18 h 44"/>
                      <a:gd name="T16" fmla="*/ 286 w 291"/>
                      <a:gd name="T17" fmla="*/ 19 h 44"/>
                      <a:gd name="T18" fmla="*/ 287 w 291"/>
                      <a:gd name="T19" fmla="*/ 21 h 44"/>
                      <a:gd name="T20" fmla="*/ 266 w 291"/>
                      <a:gd name="T21" fmla="*/ 22 h 44"/>
                      <a:gd name="T22" fmla="*/ 250 w 291"/>
                      <a:gd name="T23" fmla="*/ 33 h 44"/>
                      <a:gd name="T24" fmla="*/ 242 w 291"/>
                      <a:gd name="T25" fmla="*/ 39 h 44"/>
                      <a:gd name="T26" fmla="*/ 241 w 291"/>
                      <a:gd name="T27" fmla="*/ 39 h 44"/>
                      <a:gd name="T28" fmla="*/ 251 w 291"/>
                      <a:gd name="T29" fmla="*/ 31 h 44"/>
                      <a:gd name="T30" fmla="*/ 260 w 291"/>
                      <a:gd name="T31" fmla="*/ 22 h 44"/>
                      <a:gd name="T32" fmla="*/ 260 w 291"/>
                      <a:gd name="T33" fmla="*/ 21 h 44"/>
                      <a:gd name="T34" fmla="*/ 245 w 291"/>
                      <a:gd name="T35" fmla="*/ 22 h 44"/>
                      <a:gd name="T36" fmla="*/ 234 w 291"/>
                      <a:gd name="T37" fmla="*/ 30 h 44"/>
                      <a:gd name="T38" fmla="*/ 226 w 291"/>
                      <a:gd name="T39" fmla="*/ 36 h 44"/>
                      <a:gd name="T40" fmla="*/ 237 w 291"/>
                      <a:gd name="T41" fmla="*/ 27 h 44"/>
                      <a:gd name="T42" fmla="*/ 217 w 291"/>
                      <a:gd name="T43" fmla="*/ 24 h 44"/>
                      <a:gd name="T44" fmla="*/ 209 w 291"/>
                      <a:gd name="T45" fmla="*/ 22 h 44"/>
                      <a:gd name="T46" fmla="*/ 200 w 291"/>
                      <a:gd name="T47" fmla="*/ 25 h 44"/>
                      <a:gd name="T48" fmla="*/ 198 w 291"/>
                      <a:gd name="T49" fmla="*/ 27 h 44"/>
                      <a:gd name="T50" fmla="*/ 205 w 291"/>
                      <a:gd name="T51" fmla="*/ 21 h 44"/>
                      <a:gd name="T52" fmla="*/ 199 w 291"/>
                      <a:gd name="T53" fmla="*/ 19 h 44"/>
                      <a:gd name="T54" fmla="*/ 192 w 291"/>
                      <a:gd name="T55" fmla="*/ 21 h 44"/>
                      <a:gd name="T56" fmla="*/ 187 w 291"/>
                      <a:gd name="T57" fmla="*/ 24 h 44"/>
                      <a:gd name="T58" fmla="*/ 169 w 291"/>
                      <a:gd name="T59" fmla="*/ 37 h 44"/>
                      <a:gd name="T60" fmla="*/ 165 w 291"/>
                      <a:gd name="T61" fmla="*/ 37 h 44"/>
                      <a:gd name="T62" fmla="*/ 175 w 291"/>
                      <a:gd name="T63" fmla="*/ 30 h 44"/>
                      <a:gd name="T64" fmla="*/ 158 w 291"/>
                      <a:gd name="T65" fmla="*/ 21 h 44"/>
                      <a:gd name="T66" fmla="*/ 127 w 291"/>
                      <a:gd name="T67" fmla="*/ 19 h 44"/>
                      <a:gd name="T68" fmla="*/ 80 w 291"/>
                      <a:gd name="T69" fmla="*/ 18 h 44"/>
                      <a:gd name="T70" fmla="*/ 45 w 291"/>
                      <a:gd name="T71" fmla="*/ 19 h 44"/>
                      <a:gd name="T72" fmla="*/ 0 w 291"/>
                      <a:gd name="T73" fmla="*/ 22 h 44"/>
                      <a:gd name="T74" fmla="*/ 23 w 291"/>
                      <a:gd name="T75" fmla="*/ 21 h 44"/>
                      <a:gd name="T76" fmla="*/ 60 w 291"/>
                      <a:gd name="T77" fmla="*/ 18 h 44"/>
                      <a:gd name="T78" fmla="*/ 187 w 291"/>
                      <a:gd name="T79" fmla="*/ 19 h 44"/>
                      <a:gd name="T80" fmla="*/ 199 w 291"/>
                      <a:gd name="T81" fmla="*/ 12 h 44"/>
                      <a:gd name="T82" fmla="*/ 209 w 291"/>
                      <a:gd name="T83" fmla="*/ 13 h 44"/>
                      <a:gd name="T84" fmla="*/ 207 w 291"/>
                      <a:gd name="T85" fmla="*/ 16 h 44"/>
                      <a:gd name="T86" fmla="*/ 197 w 291"/>
                      <a:gd name="T87" fmla="*/ 19 h 44"/>
                      <a:gd name="T88" fmla="*/ 207 w 291"/>
                      <a:gd name="T89" fmla="*/ 18 h 44"/>
                      <a:gd name="T90" fmla="*/ 214 w 291"/>
                      <a:gd name="T91" fmla="*/ 12 h 44"/>
                      <a:gd name="T92" fmla="*/ 226 w 291"/>
                      <a:gd name="T93" fmla="*/ 1 h 44"/>
                      <a:gd name="T94" fmla="*/ 227 w 291"/>
                      <a:gd name="T95" fmla="*/ 1 h 44"/>
                      <a:gd name="T96" fmla="*/ 217 w 291"/>
                      <a:gd name="T97"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1" h="44">
                        <a:moveTo>
                          <a:pt x="211" y="19"/>
                        </a:moveTo>
                        <a:lnTo>
                          <a:pt x="220" y="22"/>
                        </a:lnTo>
                        <a:lnTo>
                          <a:pt x="229" y="22"/>
                        </a:lnTo>
                        <a:lnTo>
                          <a:pt x="238" y="21"/>
                        </a:lnTo>
                        <a:lnTo>
                          <a:pt x="243" y="18"/>
                        </a:lnTo>
                        <a:lnTo>
                          <a:pt x="248" y="13"/>
                        </a:lnTo>
                        <a:lnTo>
                          <a:pt x="251" y="12"/>
                        </a:lnTo>
                        <a:lnTo>
                          <a:pt x="256" y="6"/>
                        </a:lnTo>
                        <a:lnTo>
                          <a:pt x="259" y="4"/>
                        </a:lnTo>
                        <a:lnTo>
                          <a:pt x="261" y="4"/>
                        </a:lnTo>
                        <a:lnTo>
                          <a:pt x="263" y="6"/>
                        </a:lnTo>
                        <a:lnTo>
                          <a:pt x="261" y="6"/>
                        </a:lnTo>
                        <a:lnTo>
                          <a:pt x="256" y="12"/>
                        </a:lnTo>
                        <a:lnTo>
                          <a:pt x="252" y="15"/>
                        </a:lnTo>
                        <a:lnTo>
                          <a:pt x="251" y="16"/>
                        </a:lnTo>
                        <a:lnTo>
                          <a:pt x="253" y="18"/>
                        </a:lnTo>
                        <a:lnTo>
                          <a:pt x="281" y="18"/>
                        </a:lnTo>
                        <a:lnTo>
                          <a:pt x="286" y="19"/>
                        </a:lnTo>
                        <a:lnTo>
                          <a:pt x="290" y="22"/>
                        </a:lnTo>
                        <a:lnTo>
                          <a:pt x="287" y="21"/>
                        </a:lnTo>
                        <a:lnTo>
                          <a:pt x="270" y="21"/>
                        </a:lnTo>
                        <a:lnTo>
                          <a:pt x="266" y="22"/>
                        </a:lnTo>
                        <a:lnTo>
                          <a:pt x="261" y="24"/>
                        </a:lnTo>
                        <a:lnTo>
                          <a:pt x="250" y="33"/>
                        </a:lnTo>
                        <a:lnTo>
                          <a:pt x="245" y="36"/>
                        </a:lnTo>
                        <a:lnTo>
                          <a:pt x="242" y="39"/>
                        </a:lnTo>
                        <a:lnTo>
                          <a:pt x="240" y="40"/>
                        </a:lnTo>
                        <a:lnTo>
                          <a:pt x="241" y="39"/>
                        </a:lnTo>
                        <a:lnTo>
                          <a:pt x="243" y="37"/>
                        </a:lnTo>
                        <a:lnTo>
                          <a:pt x="251" y="31"/>
                        </a:lnTo>
                        <a:lnTo>
                          <a:pt x="258" y="24"/>
                        </a:lnTo>
                        <a:lnTo>
                          <a:pt x="260" y="22"/>
                        </a:lnTo>
                        <a:lnTo>
                          <a:pt x="261" y="21"/>
                        </a:lnTo>
                        <a:lnTo>
                          <a:pt x="260" y="21"/>
                        </a:lnTo>
                        <a:lnTo>
                          <a:pt x="257" y="22"/>
                        </a:lnTo>
                        <a:lnTo>
                          <a:pt x="245" y="22"/>
                        </a:lnTo>
                        <a:lnTo>
                          <a:pt x="242" y="24"/>
                        </a:lnTo>
                        <a:lnTo>
                          <a:pt x="234" y="30"/>
                        </a:lnTo>
                        <a:lnTo>
                          <a:pt x="219" y="43"/>
                        </a:lnTo>
                        <a:lnTo>
                          <a:pt x="226" y="36"/>
                        </a:lnTo>
                        <a:lnTo>
                          <a:pt x="233" y="30"/>
                        </a:lnTo>
                        <a:lnTo>
                          <a:pt x="237" y="27"/>
                        </a:lnTo>
                        <a:lnTo>
                          <a:pt x="241" y="24"/>
                        </a:lnTo>
                        <a:lnTo>
                          <a:pt x="217" y="24"/>
                        </a:lnTo>
                        <a:lnTo>
                          <a:pt x="213" y="22"/>
                        </a:lnTo>
                        <a:lnTo>
                          <a:pt x="209" y="22"/>
                        </a:lnTo>
                        <a:lnTo>
                          <a:pt x="203" y="24"/>
                        </a:lnTo>
                        <a:lnTo>
                          <a:pt x="200" y="25"/>
                        </a:lnTo>
                        <a:lnTo>
                          <a:pt x="198" y="30"/>
                        </a:lnTo>
                        <a:lnTo>
                          <a:pt x="198" y="27"/>
                        </a:lnTo>
                        <a:lnTo>
                          <a:pt x="202" y="22"/>
                        </a:lnTo>
                        <a:lnTo>
                          <a:pt x="205" y="21"/>
                        </a:lnTo>
                        <a:lnTo>
                          <a:pt x="202" y="19"/>
                        </a:lnTo>
                        <a:lnTo>
                          <a:pt x="199" y="19"/>
                        </a:lnTo>
                        <a:lnTo>
                          <a:pt x="199" y="21"/>
                        </a:lnTo>
                        <a:lnTo>
                          <a:pt x="192" y="21"/>
                        </a:lnTo>
                        <a:lnTo>
                          <a:pt x="190" y="22"/>
                        </a:lnTo>
                        <a:lnTo>
                          <a:pt x="187" y="24"/>
                        </a:lnTo>
                        <a:lnTo>
                          <a:pt x="180" y="30"/>
                        </a:lnTo>
                        <a:lnTo>
                          <a:pt x="169" y="37"/>
                        </a:lnTo>
                        <a:lnTo>
                          <a:pt x="159" y="40"/>
                        </a:lnTo>
                        <a:lnTo>
                          <a:pt x="165" y="37"/>
                        </a:lnTo>
                        <a:lnTo>
                          <a:pt x="169" y="34"/>
                        </a:lnTo>
                        <a:lnTo>
                          <a:pt x="175" y="30"/>
                        </a:lnTo>
                        <a:lnTo>
                          <a:pt x="184" y="21"/>
                        </a:lnTo>
                        <a:lnTo>
                          <a:pt x="158" y="21"/>
                        </a:lnTo>
                        <a:lnTo>
                          <a:pt x="144" y="19"/>
                        </a:lnTo>
                        <a:lnTo>
                          <a:pt x="127" y="19"/>
                        </a:lnTo>
                        <a:lnTo>
                          <a:pt x="118" y="18"/>
                        </a:lnTo>
                        <a:lnTo>
                          <a:pt x="80" y="18"/>
                        </a:lnTo>
                        <a:lnTo>
                          <a:pt x="63" y="19"/>
                        </a:lnTo>
                        <a:lnTo>
                          <a:pt x="45" y="19"/>
                        </a:lnTo>
                        <a:lnTo>
                          <a:pt x="24" y="21"/>
                        </a:lnTo>
                        <a:lnTo>
                          <a:pt x="0" y="22"/>
                        </a:lnTo>
                        <a:lnTo>
                          <a:pt x="6" y="21"/>
                        </a:lnTo>
                        <a:lnTo>
                          <a:pt x="23" y="21"/>
                        </a:lnTo>
                        <a:lnTo>
                          <a:pt x="33" y="19"/>
                        </a:lnTo>
                        <a:lnTo>
                          <a:pt x="60" y="18"/>
                        </a:lnTo>
                        <a:lnTo>
                          <a:pt x="188" y="18"/>
                        </a:lnTo>
                        <a:lnTo>
                          <a:pt x="187" y="19"/>
                        </a:lnTo>
                        <a:lnTo>
                          <a:pt x="194" y="15"/>
                        </a:lnTo>
                        <a:lnTo>
                          <a:pt x="199" y="12"/>
                        </a:lnTo>
                        <a:lnTo>
                          <a:pt x="205" y="12"/>
                        </a:lnTo>
                        <a:lnTo>
                          <a:pt x="209" y="13"/>
                        </a:lnTo>
                        <a:lnTo>
                          <a:pt x="209" y="15"/>
                        </a:lnTo>
                        <a:lnTo>
                          <a:pt x="207" y="16"/>
                        </a:lnTo>
                        <a:lnTo>
                          <a:pt x="202" y="18"/>
                        </a:lnTo>
                        <a:lnTo>
                          <a:pt x="197" y="19"/>
                        </a:lnTo>
                        <a:lnTo>
                          <a:pt x="203" y="19"/>
                        </a:lnTo>
                        <a:lnTo>
                          <a:pt x="207" y="18"/>
                        </a:lnTo>
                        <a:lnTo>
                          <a:pt x="211" y="16"/>
                        </a:lnTo>
                        <a:lnTo>
                          <a:pt x="214" y="12"/>
                        </a:lnTo>
                        <a:lnTo>
                          <a:pt x="219" y="4"/>
                        </a:lnTo>
                        <a:lnTo>
                          <a:pt x="226" y="1"/>
                        </a:lnTo>
                        <a:lnTo>
                          <a:pt x="228" y="0"/>
                        </a:lnTo>
                        <a:lnTo>
                          <a:pt x="227" y="1"/>
                        </a:lnTo>
                        <a:lnTo>
                          <a:pt x="223" y="4"/>
                        </a:lnTo>
                        <a:lnTo>
                          <a:pt x="217" y="12"/>
                        </a:lnTo>
                        <a:lnTo>
                          <a:pt x="211" y="19"/>
                        </a:lnTo>
                      </a:path>
                    </a:pathLst>
                  </a:custGeom>
                  <a:solidFill>
                    <a:srgbClr val="6699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35" name="Freeform 87"/>
                  <p:cNvSpPr>
                    <a:spLocks/>
                  </p:cNvSpPr>
                  <p:nvPr/>
                </p:nvSpPr>
                <p:spPr bwMode="auto">
                  <a:xfrm>
                    <a:off x="3058" y="4190"/>
                    <a:ext cx="292" cy="44"/>
                  </a:xfrm>
                  <a:custGeom>
                    <a:avLst/>
                    <a:gdLst>
                      <a:gd name="T0" fmla="*/ 220 w 291"/>
                      <a:gd name="T1" fmla="*/ 22 h 44"/>
                      <a:gd name="T2" fmla="*/ 238 w 291"/>
                      <a:gd name="T3" fmla="*/ 21 h 44"/>
                      <a:gd name="T4" fmla="*/ 248 w 291"/>
                      <a:gd name="T5" fmla="*/ 13 h 44"/>
                      <a:gd name="T6" fmla="*/ 256 w 291"/>
                      <a:gd name="T7" fmla="*/ 6 h 44"/>
                      <a:gd name="T8" fmla="*/ 261 w 291"/>
                      <a:gd name="T9" fmla="*/ 4 h 44"/>
                      <a:gd name="T10" fmla="*/ 261 w 291"/>
                      <a:gd name="T11" fmla="*/ 6 h 44"/>
                      <a:gd name="T12" fmla="*/ 252 w 291"/>
                      <a:gd name="T13" fmla="*/ 15 h 44"/>
                      <a:gd name="T14" fmla="*/ 253 w 291"/>
                      <a:gd name="T15" fmla="*/ 18 h 44"/>
                      <a:gd name="T16" fmla="*/ 286 w 291"/>
                      <a:gd name="T17" fmla="*/ 19 h 44"/>
                      <a:gd name="T18" fmla="*/ 287 w 291"/>
                      <a:gd name="T19" fmla="*/ 21 h 44"/>
                      <a:gd name="T20" fmla="*/ 266 w 291"/>
                      <a:gd name="T21" fmla="*/ 22 h 44"/>
                      <a:gd name="T22" fmla="*/ 250 w 291"/>
                      <a:gd name="T23" fmla="*/ 33 h 44"/>
                      <a:gd name="T24" fmla="*/ 242 w 291"/>
                      <a:gd name="T25" fmla="*/ 39 h 44"/>
                      <a:gd name="T26" fmla="*/ 241 w 291"/>
                      <a:gd name="T27" fmla="*/ 39 h 44"/>
                      <a:gd name="T28" fmla="*/ 251 w 291"/>
                      <a:gd name="T29" fmla="*/ 31 h 44"/>
                      <a:gd name="T30" fmla="*/ 260 w 291"/>
                      <a:gd name="T31" fmla="*/ 22 h 44"/>
                      <a:gd name="T32" fmla="*/ 260 w 291"/>
                      <a:gd name="T33" fmla="*/ 21 h 44"/>
                      <a:gd name="T34" fmla="*/ 245 w 291"/>
                      <a:gd name="T35" fmla="*/ 22 h 44"/>
                      <a:gd name="T36" fmla="*/ 234 w 291"/>
                      <a:gd name="T37" fmla="*/ 30 h 44"/>
                      <a:gd name="T38" fmla="*/ 226 w 291"/>
                      <a:gd name="T39" fmla="*/ 36 h 44"/>
                      <a:gd name="T40" fmla="*/ 237 w 291"/>
                      <a:gd name="T41" fmla="*/ 27 h 44"/>
                      <a:gd name="T42" fmla="*/ 217 w 291"/>
                      <a:gd name="T43" fmla="*/ 24 h 44"/>
                      <a:gd name="T44" fmla="*/ 209 w 291"/>
                      <a:gd name="T45" fmla="*/ 22 h 44"/>
                      <a:gd name="T46" fmla="*/ 200 w 291"/>
                      <a:gd name="T47" fmla="*/ 25 h 44"/>
                      <a:gd name="T48" fmla="*/ 198 w 291"/>
                      <a:gd name="T49" fmla="*/ 27 h 44"/>
                      <a:gd name="T50" fmla="*/ 205 w 291"/>
                      <a:gd name="T51" fmla="*/ 21 h 44"/>
                      <a:gd name="T52" fmla="*/ 199 w 291"/>
                      <a:gd name="T53" fmla="*/ 19 h 44"/>
                      <a:gd name="T54" fmla="*/ 192 w 291"/>
                      <a:gd name="T55" fmla="*/ 21 h 44"/>
                      <a:gd name="T56" fmla="*/ 187 w 291"/>
                      <a:gd name="T57" fmla="*/ 24 h 44"/>
                      <a:gd name="T58" fmla="*/ 169 w 291"/>
                      <a:gd name="T59" fmla="*/ 37 h 44"/>
                      <a:gd name="T60" fmla="*/ 165 w 291"/>
                      <a:gd name="T61" fmla="*/ 37 h 44"/>
                      <a:gd name="T62" fmla="*/ 175 w 291"/>
                      <a:gd name="T63" fmla="*/ 30 h 44"/>
                      <a:gd name="T64" fmla="*/ 158 w 291"/>
                      <a:gd name="T65" fmla="*/ 21 h 44"/>
                      <a:gd name="T66" fmla="*/ 127 w 291"/>
                      <a:gd name="T67" fmla="*/ 19 h 44"/>
                      <a:gd name="T68" fmla="*/ 80 w 291"/>
                      <a:gd name="T69" fmla="*/ 18 h 44"/>
                      <a:gd name="T70" fmla="*/ 45 w 291"/>
                      <a:gd name="T71" fmla="*/ 19 h 44"/>
                      <a:gd name="T72" fmla="*/ 0 w 291"/>
                      <a:gd name="T73" fmla="*/ 22 h 44"/>
                      <a:gd name="T74" fmla="*/ 23 w 291"/>
                      <a:gd name="T75" fmla="*/ 21 h 44"/>
                      <a:gd name="T76" fmla="*/ 60 w 291"/>
                      <a:gd name="T77" fmla="*/ 18 h 44"/>
                      <a:gd name="T78" fmla="*/ 187 w 291"/>
                      <a:gd name="T79" fmla="*/ 19 h 44"/>
                      <a:gd name="T80" fmla="*/ 199 w 291"/>
                      <a:gd name="T81" fmla="*/ 12 h 44"/>
                      <a:gd name="T82" fmla="*/ 209 w 291"/>
                      <a:gd name="T83" fmla="*/ 13 h 44"/>
                      <a:gd name="T84" fmla="*/ 207 w 291"/>
                      <a:gd name="T85" fmla="*/ 16 h 44"/>
                      <a:gd name="T86" fmla="*/ 197 w 291"/>
                      <a:gd name="T87" fmla="*/ 19 h 44"/>
                      <a:gd name="T88" fmla="*/ 207 w 291"/>
                      <a:gd name="T89" fmla="*/ 18 h 44"/>
                      <a:gd name="T90" fmla="*/ 214 w 291"/>
                      <a:gd name="T91" fmla="*/ 12 h 44"/>
                      <a:gd name="T92" fmla="*/ 226 w 291"/>
                      <a:gd name="T93" fmla="*/ 1 h 44"/>
                      <a:gd name="T94" fmla="*/ 227 w 291"/>
                      <a:gd name="T95" fmla="*/ 1 h 44"/>
                      <a:gd name="T96" fmla="*/ 217 w 291"/>
                      <a:gd name="T97"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1" h="44">
                        <a:moveTo>
                          <a:pt x="211" y="19"/>
                        </a:moveTo>
                        <a:lnTo>
                          <a:pt x="220" y="22"/>
                        </a:lnTo>
                        <a:lnTo>
                          <a:pt x="229" y="22"/>
                        </a:lnTo>
                        <a:lnTo>
                          <a:pt x="238" y="21"/>
                        </a:lnTo>
                        <a:lnTo>
                          <a:pt x="243" y="18"/>
                        </a:lnTo>
                        <a:lnTo>
                          <a:pt x="248" y="13"/>
                        </a:lnTo>
                        <a:lnTo>
                          <a:pt x="251" y="12"/>
                        </a:lnTo>
                        <a:lnTo>
                          <a:pt x="256" y="6"/>
                        </a:lnTo>
                        <a:lnTo>
                          <a:pt x="259" y="4"/>
                        </a:lnTo>
                        <a:lnTo>
                          <a:pt x="261" y="4"/>
                        </a:lnTo>
                        <a:lnTo>
                          <a:pt x="263" y="6"/>
                        </a:lnTo>
                        <a:lnTo>
                          <a:pt x="261" y="6"/>
                        </a:lnTo>
                        <a:lnTo>
                          <a:pt x="256" y="12"/>
                        </a:lnTo>
                        <a:lnTo>
                          <a:pt x="252" y="15"/>
                        </a:lnTo>
                        <a:lnTo>
                          <a:pt x="251" y="16"/>
                        </a:lnTo>
                        <a:lnTo>
                          <a:pt x="253" y="18"/>
                        </a:lnTo>
                        <a:lnTo>
                          <a:pt x="281" y="18"/>
                        </a:lnTo>
                        <a:lnTo>
                          <a:pt x="286" y="19"/>
                        </a:lnTo>
                        <a:lnTo>
                          <a:pt x="290" y="22"/>
                        </a:lnTo>
                        <a:lnTo>
                          <a:pt x="287" y="21"/>
                        </a:lnTo>
                        <a:lnTo>
                          <a:pt x="270" y="21"/>
                        </a:lnTo>
                        <a:lnTo>
                          <a:pt x="266" y="22"/>
                        </a:lnTo>
                        <a:lnTo>
                          <a:pt x="261" y="24"/>
                        </a:lnTo>
                        <a:lnTo>
                          <a:pt x="250" y="33"/>
                        </a:lnTo>
                        <a:lnTo>
                          <a:pt x="245" y="36"/>
                        </a:lnTo>
                        <a:lnTo>
                          <a:pt x="242" y="39"/>
                        </a:lnTo>
                        <a:lnTo>
                          <a:pt x="240" y="40"/>
                        </a:lnTo>
                        <a:lnTo>
                          <a:pt x="241" y="39"/>
                        </a:lnTo>
                        <a:lnTo>
                          <a:pt x="243" y="37"/>
                        </a:lnTo>
                        <a:lnTo>
                          <a:pt x="251" y="31"/>
                        </a:lnTo>
                        <a:lnTo>
                          <a:pt x="258" y="24"/>
                        </a:lnTo>
                        <a:lnTo>
                          <a:pt x="260" y="22"/>
                        </a:lnTo>
                        <a:lnTo>
                          <a:pt x="261" y="21"/>
                        </a:lnTo>
                        <a:lnTo>
                          <a:pt x="260" y="21"/>
                        </a:lnTo>
                        <a:lnTo>
                          <a:pt x="257" y="22"/>
                        </a:lnTo>
                        <a:lnTo>
                          <a:pt x="245" y="22"/>
                        </a:lnTo>
                        <a:lnTo>
                          <a:pt x="242" y="24"/>
                        </a:lnTo>
                        <a:lnTo>
                          <a:pt x="234" y="30"/>
                        </a:lnTo>
                        <a:lnTo>
                          <a:pt x="219" y="43"/>
                        </a:lnTo>
                        <a:lnTo>
                          <a:pt x="226" y="36"/>
                        </a:lnTo>
                        <a:lnTo>
                          <a:pt x="233" y="30"/>
                        </a:lnTo>
                        <a:lnTo>
                          <a:pt x="237" y="27"/>
                        </a:lnTo>
                        <a:lnTo>
                          <a:pt x="241" y="24"/>
                        </a:lnTo>
                        <a:lnTo>
                          <a:pt x="217" y="24"/>
                        </a:lnTo>
                        <a:lnTo>
                          <a:pt x="213" y="22"/>
                        </a:lnTo>
                        <a:lnTo>
                          <a:pt x="209" y="22"/>
                        </a:lnTo>
                        <a:lnTo>
                          <a:pt x="203" y="24"/>
                        </a:lnTo>
                        <a:lnTo>
                          <a:pt x="200" y="25"/>
                        </a:lnTo>
                        <a:lnTo>
                          <a:pt x="198" y="30"/>
                        </a:lnTo>
                        <a:lnTo>
                          <a:pt x="198" y="27"/>
                        </a:lnTo>
                        <a:lnTo>
                          <a:pt x="202" y="22"/>
                        </a:lnTo>
                        <a:lnTo>
                          <a:pt x="205" y="21"/>
                        </a:lnTo>
                        <a:lnTo>
                          <a:pt x="202" y="19"/>
                        </a:lnTo>
                        <a:lnTo>
                          <a:pt x="199" y="19"/>
                        </a:lnTo>
                        <a:lnTo>
                          <a:pt x="199" y="21"/>
                        </a:lnTo>
                        <a:lnTo>
                          <a:pt x="192" y="21"/>
                        </a:lnTo>
                        <a:lnTo>
                          <a:pt x="190" y="22"/>
                        </a:lnTo>
                        <a:lnTo>
                          <a:pt x="187" y="24"/>
                        </a:lnTo>
                        <a:lnTo>
                          <a:pt x="180" y="30"/>
                        </a:lnTo>
                        <a:lnTo>
                          <a:pt x="169" y="37"/>
                        </a:lnTo>
                        <a:lnTo>
                          <a:pt x="159" y="40"/>
                        </a:lnTo>
                        <a:lnTo>
                          <a:pt x="165" y="37"/>
                        </a:lnTo>
                        <a:lnTo>
                          <a:pt x="169" y="34"/>
                        </a:lnTo>
                        <a:lnTo>
                          <a:pt x="175" y="30"/>
                        </a:lnTo>
                        <a:lnTo>
                          <a:pt x="184" y="21"/>
                        </a:lnTo>
                        <a:lnTo>
                          <a:pt x="158" y="21"/>
                        </a:lnTo>
                        <a:lnTo>
                          <a:pt x="144" y="19"/>
                        </a:lnTo>
                        <a:lnTo>
                          <a:pt x="127" y="19"/>
                        </a:lnTo>
                        <a:lnTo>
                          <a:pt x="118" y="18"/>
                        </a:lnTo>
                        <a:lnTo>
                          <a:pt x="80" y="18"/>
                        </a:lnTo>
                        <a:lnTo>
                          <a:pt x="63" y="19"/>
                        </a:lnTo>
                        <a:lnTo>
                          <a:pt x="45" y="19"/>
                        </a:lnTo>
                        <a:lnTo>
                          <a:pt x="24" y="21"/>
                        </a:lnTo>
                        <a:lnTo>
                          <a:pt x="0" y="22"/>
                        </a:lnTo>
                        <a:lnTo>
                          <a:pt x="6" y="21"/>
                        </a:lnTo>
                        <a:lnTo>
                          <a:pt x="23" y="21"/>
                        </a:lnTo>
                        <a:lnTo>
                          <a:pt x="33" y="19"/>
                        </a:lnTo>
                        <a:lnTo>
                          <a:pt x="60" y="18"/>
                        </a:lnTo>
                        <a:lnTo>
                          <a:pt x="188" y="18"/>
                        </a:lnTo>
                        <a:lnTo>
                          <a:pt x="187" y="19"/>
                        </a:lnTo>
                        <a:lnTo>
                          <a:pt x="194" y="15"/>
                        </a:lnTo>
                        <a:lnTo>
                          <a:pt x="199" y="12"/>
                        </a:lnTo>
                        <a:lnTo>
                          <a:pt x="205" y="12"/>
                        </a:lnTo>
                        <a:lnTo>
                          <a:pt x="209" y="13"/>
                        </a:lnTo>
                        <a:lnTo>
                          <a:pt x="209" y="15"/>
                        </a:lnTo>
                        <a:lnTo>
                          <a:pt x="207" y="16"/>
                        </a:lnTo>
                        <a:lnTo>
                          <a:pt x="202" y="18"/>
                        </a:lnTo>
                        <a:lnTo>
                          <a:pt x="197" y="19"/>
                        </a:lnTo>
                        <a:lnTo>
                          <a:pt x="203" y="19"/>
                        </a:lnTo>
                        <a:lnTo>
                          <a:pt x="207" y="18"/>
                        </a:lnTo>
                        <a:lnTo>
                          <a:pt x="211" y="16"/>
                        </a:lnTo>
                        <a:lnTo>
                          <a:pt x="214" y="12"/>
                        </a:lnTo>
                        <a:lnTo>
                          <a:pt x="219" y="4"/>
                        </a:lnTo>
                        <a:lnTo>
                          <a:pt x="226" y="1"/>
                        </a:lnTo>
                        <a:lnTo>
                          <a:pt x="228" y="0"/>
                        </a:lnTo>
                        <a:lnTo>
                          <a:pt x="227" y="1"/>
                        </a:lnTo>
                        <a:lnTo>
                          <a:pt x="223" y="4"/>
                        </a:lnTo>
                        <a:lnTo>
                          <a:pt x="217" y="12"/>
                        </a:lnTo>
                        <a:lnTo>
                          <a:pt x="211" y="19"/>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136" name="Freeform 88"/>
                  <p:cNvSpPr>
                    <a:spLocks/>
                  </p:cNvSpPr>
                  <p:nvPr/>
                </p:nvSpPr>
                <p:spPr bwMode="auto">
                  <a:xfrm>
                    <a:off x="2743" y="4107"/>
                    <a:ext cx="524" cy="139"/>
                  </a:xfrm>
                  <a:custGeom>
                    <a:avLst/>
                    <a:gdLst>
                      <a:gd name="T0" fmla="*/ 419 w 522"/>
                      <a:gd name="T1" fmla="*/ 26 h 139"/>
                      <a:gd name="T2" fmla="*/ 423 w 522"/>
                      <a:gd name="T3" fmla="*/ 47 h 139"/>
                      <a:gd name="T4" fmla="*/ 430 w 522"/>
                      <a:gd name="T5" fmla="*/ 32 h 139"/>
                      <a:gd name="T6" fmla="*/ 426 w 522"/>
                      <a:gd name="T7" fmla="*/ 60 h 139"/>
                      <a:gd name="T8" fmla="*/ 425 w 522"/>
                      <a:gd name="T9" fmla="*/ 80 h 139"/>
                      <a:gd name="T10" fmla="*/ 432 w 522"/>
                      <a:gd name="T11" fmla="*/ 80 h 139"/>
                      <a:gd name="T12" fmla="*/ 445 w 522"/>
                      <a:gd name="T13" fmla="*/ 48 h 139"/>
                      <a:gd name="T14" fmla="*/ 436 w 522"/>
                      <a:gd name="T15" fmla="*/ 87 h 139"/>
                      <a:gd name="T16" fmla="*/ 443 w 522"/>
                      <a:gd name="T17" fmla="*/ 115 h 139"/>
                      <a:gd name="T18" fmla="*/ 479 w 522"/>
                      <a:gd name="T19" fmla="*/ 130 h 139"/>
                      <a:gd name="T20" fmla="*/ 485 w 522"/>
                      <a:gd name="T21" fmla="*/ 135 h 139"/>
                      <a:gd name="T22" fmla="*/ 407 w 522"/>
                      <a:gd name="T23" fmla="*/ 130 h 139"/>
                      <a:gd name="T24" fmla="*/ 372 w 522"/>
                      <a:gd name="T25" fmla="*/ 136 h 139"/>
                      <a:gd name="T26" fmla="*/ 376 w 522"/>
                      <a:gd name="T27" fmla="*/ 133 h 139"/>
                      <a:gd name="T28" fmla="*/ 329 w 522"/>
                      <a:gd name="T29" fmla="*/ 130 h 139"/>
                      <a:gd name="T30" fmla="*/ 273 w 522"/>
                      <a:gd name="T31" fmla="*/ 132 h 139"/>
                      <a:gd name="T32" fmla="*/ 255 w 522"/>
                      <a:gd name="T33" fmla="*/ 130 h 139"/>
                      <a:gd name="T34" fmla="*/ 238 w 522"/>
                      <a:gd name="T35" fmla="*/ 126 h 139"/>
                      <a:gd name="T36" fmla="*/ 201 w 522"/>
                      <a:gd name="T37" fmla="*/ 129 h 139"/>
                      <a:gd name="T38" fmla="*/ 206 w 522"/>
                      <a:gd name="T39" fmla="*/ 135 h 139"/>
                      <a:gd name="T40" fmla="*/ 126 w 522"/>
                      <a:gd name="T41" fmla="*/ 132 h 139"/>
                      <a:gd name="T42" fmla="*/ 13 w 522"/>
                      <a:gd name="T43" fmla="*/ 129 h 139"/>
                      <a:gd name="T44" fmla="*/ 4 w 522"/>
                      <a:gd name="T45" fmla="*/ 127 h 139"/>
                      <a:gd name="T46" fmla="*/ 25 w 522"/>
                      <a:gd name="T47" fmla="*/ 126 h 139"/>
                      <a:gd name="T48" fmla="*/ 74 w 522"/>
                      <a:gd name="T49" fmla="*/ 129 h 139"/>
                      <a:gd name="T50" fmla="*/ 110 w 522"/>
                      <a:gd name="T51" fmla="*/ 126 h 139"/>
                      <a:gd name="T52" fmla="*/ 122 w 522"/>
                      <a:gd name="T53" fmla="*/ 123 h 139"/>
                      <a:gd name="T54" fmla="*/ 139 w 522"/>
                      <a:gd name="T55" fmla="*/ 126 h 139"/>
                      <a:gd name="T56" fmla="*/ 186 w 522"/>
                      <a:gd name="T57" fmla="*/ 127 h 139"/>
                      <a:gd name="T58" fmla="*/ 225 w 522"/>
                      <a:gd name="T59" fmla="*/ 124 h 139"/>
                      <a:gd name="T60" fmla="*/ 261 w 522"/>
                      <a:gd name="T61" fmla="*/ 130 h 139"/>
                      <a:gd name="T62" fmla="*/ 309 w 522"/>
                      <a:gd name="T63" fmla="*/ 123 h 139"/>
                      <a:gd name="T64" fmla="*/ 336 w 522"/>
                      <a:gd name="T65" fmla="*/ 120 h 139"/>
                      <a:gd name="T66" fmla="*/ 349 w 522"/>
                      <a:gd name="T67" fmla="*/ 118 h 139"/>
                      <a:gd name="T68" fmla="*/ 345 w 522"/>
                      <a:gd name="T69" fmla="*/ 105 h 139"/>
                      <a:gd name="T70" fmla="*/ 349 w 522"/>
                      <a:gd name="T71" fmla="*/ 109 h 139"/>
                      <a:gd name="T72" fmla="*/ 359 w 522"/>
                      <a:gd name="T73" fmla="*/ 109 h 139"/>
                      <a:gd name="T74" fmla="*/ 364 w 522"/>
                      <a:gd name="T75" fmla="*/ 77 h 139"/>
                      <a:gd name="T76" fmla="*/ 365 w 522"/>
                      <a:gd name="T77" fmla="*/ 90 h 139"/>
                      <a:gd name="T78" fmla="*/ 370 w 522"/>
                      <a:gd name="T79" fmla="*/ 117 h 139"/>
                      <a:gd name="T80" fmla="*/ 375 w 522"/>
                      <a:gd name="T81" fmla="*/ 102 h 139"/>
                      <a:gd name="T82" fmla="*/ 380 w 522"/>
                      <a:gd name="T83" fmla="*/ 62 h 139"/>
                      <a:gd name="T84" fmla="*/ 380 w 522"/>
                      <a:gd name="T85" fmla="*/ 72 h 139"/>
                      <a:gd name="T86" fmla="*/ 381 w 522"/>
                      <a:gd name="T87" fmla="*/ 117 h 139"/>
                      <a:gd name="T88" fmla="*/ 392 w 522"/>
                      <a:gd name="T89" fmla="*/ 118 h 139"/>
                      <a:gd name="T90" fmla="*/ 397 w 522"/>
                      <a:gd name="T91" fmla="*/ 78 h 139"/>
                      <a:gd name="T92" fmla="*/ 407 w 522"/>
                      <a:gd name="T93" fmla="*/ 38 h 139"/>
                      <a:gd name="T94" fmla="*/ 403 w 522"/>
                      <a:gd name="T95" fmla="*/ 100 h 139"/>
                      <a:gd name="T96" fmla="*/ 405 w 522"/>
                      <a:gd name="T97" fmla="*/ 117 h 139"/>
                      <a:gd name="T98" fmla="*/ 410 w 522"/>
                      <a:gd name="T99" fmla="*/ 91 h 139"/>
                      <a:gd name="T100" fmla="*/ 417 w 522"/>
                      <a:gd name="T101" fmla="*/ 63 h 139"/>
                      <a:gd name="T102" fmla="*/ 417 w 522"/>
                      <a:gd name="T10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2" h="139">
                        <a:moveTo>
                          <a:pt x="417" y="0"/>
                        </a:moveTo>
                        <a:lnTo>
                          <a:pt x="418" y="11"/>
                        </a:lnTo>
                        <a:lnTo>
                          <a:pt x="419" y="26"/>
                        </a:lnTo>
                        <a:lnTo>
                          <a:pt x="421" y="41"/>
                        </a:lnTo>
                        <a:lnTo>
                          <a:pt x="422" y="54"/>
                        </a:lnTo>
                        <a:lnTo>
                          <a:pt x="423" y="47"/>
                        </a:lnTo>
                        <a:lnTo>
                          <a:pt x="426" y="44"/>
                        </a:lnTo>
                        <a:lnTo>
                          <a:pt x="428" y="39"/>
                        </a:lnTo>
                        <a:lnTo>
                          <a:pt x="430" y="32"/>
                        </a:lnTo>
                        <a:lnTo>
                          <a:pt x="430" y="44"/>
                        </a:lnTo>
                        <a:lnTo>
                          <a:pt x="428" y="53"/>
                        </a:lnTo>
                        <a:lnTo>
                          <a:pt x="426" y="60"/>
                        </a:lnTo>
                        <a:lnTo>
                          <a:pt x="423" y="69"/>
                        </a:lnTo>
                        <a:lnTo>
                          <a:pt x="423" y="74"/>
                        </a:lnTo>
                        <a:lnTo>
                          <a:pt x="425" y="80"/>
                        </a:lnTo>
                        <a:lnTo>
                          <a:pt x="425" y="85"/>
                        </a:lnTo>
                        <a:lnTo>
                          <a:pt x="426" y="90"/>
                        </a:lnTo>
                        <a:lnTo>
                          <a:pt x="432" y="80"/>
                        </a:lnTo>
                        <a:lnTo>
                          <a:pt x="437" y="66"/>
                        </a:lnTo>
                        <a:lnTo>
                          <a:pt x="446" y="41"/>
                        </a:lnTo>
                        <a:lnTo>
                          <a:pt x="445" y="48"/>
                        </a:lnTo>
                        <a:lnTo>
                          <a:pt x="443" y="57"/>
                        </a:lnTo>
                        <a:lnTo>
                          <a:pt x="438" y="78"/>
                        </a:lnTo>
                        <a:lnTo>
                          <a:pt x="436" y="87"/>
                        </a:lnTo>
                        <a:lnTo>
                          <a:pt x="436" y="97"/>
                        </a:lnTo>
                        <a:lnTo>
                          <a:pt x="438" y="106"/>
                        </a:lnTo>
                        <a:lnTo>
                          <a:pt x="443" y="115"/>
                        </a:lnTo>
                        <a:lnTo>
                          <a:pt x="451" y="120"/>
                        </a:lnTo>
                        <a:lnTo>
                          <a:pt x="460" y="124"/>
                        </a:lnTo>
                        <a:lnTo>
                          <a:pt x="479" y="130"/>
                        </a:lnTo>
                        <a:lnTo>
                          <a:pt x="499" y="133"/>
                        </a:lnTo>
                        <a:lnTo>
                          <a:pt x="521" y="135"/>
                        </a:lnTo>
                        <a:lnTo>
                          <a:pt x="485" y="135"/>
                        </a:lnTo>
                        <a:lnTo>
                          <a:pt x="446" y="132"/>
                        </a:lnTo>
                        <a:lnTo>
                          <a:pt x="427" y="130"/>
                        </a:lnTo>
                        <a:lnTo>
                          <a:pt x="407" y="130"/>
                        </a:lnTo>
                        <a:lnTo>
                          <a:pt x="389" y="133"/>
                        </a:lnTo>
                        <a:lnTo>
                          <a:pt x="372" y="138"/>
                        </a:lnTo>
                        <a:lnTo>
                          <a:pt x="372" y="136"/>
                        </a:lnTo>
                        <a:lnTo>
                          <a:pt x="373" y="136"/>
                        </a:lnTo>
                        <a:lnTo>
                          <a:pt x="377" y="133"/>
                        </a:lnTo>
                        <a:lnTo>
                          <a:pt x="376" y="133"/>
                        </a:lnTo>
                        <a:lnTo>
                          <a:pt x="373" y="132"/>
                        </a:lnTo>
                        <a:lnTo>
                          <a:pt x="351" y="132"/>
                        </a:lnTo>
                        <a:lnTo>
                          <a:pt x="329" y="130"/>
                        </a:lnTo>
                        <a:lnTo>
                          <a:pt x="309" y="129"/>
                        </a:lnTo>
                        <a:lnTo>
                          <a:pt x="285" y="129"/>
                        </a:lnTo>
                        <a:lnTo>
                          <a:pt x="273" y="132"/>
                        </a:lnTo>
                        <a:lnTo>
                          <a:pt x="256" y="135"/>
                        </a:lnTo>
                        <a:lnTo>
                          <a:pt x="258" y="133"/>
                        </a:lnTo>
                        <a:lnTo>
                          <a:pt x="255" y="130"/>
                        </a:lnTo>
                        <a:lnTo>
                          <a:pt x="253" y="129"/>
                        </a:lnTo>
                        <a:lnTo>
                          <a:pt x="248" y="129"/>
                        </a:lnTo>
                        <a:lnTo>
                          <a:pt x="238" y="126"/>
                        </a:lnTo>
                        <a:lnTo>
                          <a:pt x="213" y="126"/>
                        </a:lnTo>
                        <a:lnTo>
                          <a:pt x="203" y="129"/>
                        </a:lnTo>
                        <a:lnTo>
                          <a:pt x="201" y="129"/>
                        </a:lnTo>
                        <a:lnTo>
                          <a:pt x="201" y="130"/>
                        </a:lnTo>
                        <a:lnTo>
                          <a:pt x="202" y="133"/>
                        </a:lnTo>
                        <a:lnTo>
                          <a:pt x="206" y="135"/>
                        </a:lnTo>
                        <a:lnTo>
                          <a:pt x="197" y="133"/>
                        </a:lnTo>
                        <a:lnTo>
                          <a:pt x="186" y="132"/>
                        </a:lnTo>
                        <a:lnTo>
                          <a:pt x="126" y="132"/>
                        </a:lnTo>
                        <a:lnTo>
                          <a:pt x="54" y="127"/>
                        </a:lnTo>
                        <a:lnTo>
                          <a:pt x="23" y="127"/>
                        </a:lnTo>
                        <a:lnTo>
                          <a:pt x="13" y="129"/>
                        </a:lnTo>
                        <a:lnTo>
                          <a:pt x="0" y="132"/>
                        </a:lnTo>
                        <a:lnTo>
                          <a:pt x="1" y="129"/>
                        </a:lnTo>
                        <a:lnTo>
                          <a:pt x="4" y="127"/>
                        </a:lnTo>
                        <a:lnTo>
                          <a:pt x="10" y="127"/>
                        </a:lnTo>
                        <a:lnTo>
                          <a:pt x="17" y="126"/>
                        </a:lnTo>
                        <a:lnTo>
                          <a:pt x="25" y="126"/>
                        </a:lnTo>
                        <a:lnTo>
                          <a:pt x="33" y="127"/>
                        </a:lnTo>
                        <a:lnTo>
                          <a:pt x="54" y="127"/>
                        </a:lnTo>
                        <a:lnTo>
                          <a:pt x="74" y="129"/>
                        </a:lnTo>
                        <a:lnTo>
                          <a:pt x="94" y="127"/>
                        </a:lnTo>
                        <a:lnTo>
                          <a:pt x="102" y="127"/>
                        </a:lnTo>
                        <a:lnTo>
                          <a:pt x="110" y="126"/>
                        </a:lnTo>
                        <a:lnTo>
                          <a:pt x="117" y="123"/>
                        </a:lnTo>
                        <a:lnTo>
                          <a:pt x="122" y="120"/>
                        </a:lnTo>
                        <a:lnTo>
                          <a:pt x="122" y="123"/>
                        </a:lnTo>
                        <a:lnTo>
                          <a:pt x="124" y="124"/>
                        </a:lnTo>
                        <a:lnTo>
                          <a:pt x="130" y="126"/>
                        </a:lnTo>
                        <a:lnTo>
                          <a:pt x="139" y="126"/>
                        </a:lnTo>
                        <a:lnTo>
                          <a:pt x="140" y="129"/>
                        </a:lnTo>
                        <a:lnTo>
                          <a:pt x="174" y="129"/>
                        </a:lnTo>
                        <a:lnTo>
                          <a:pt x="186" y="127"/>
                        </a:lnTo>
                        <a:lnTo>
                          <a:pt x="197" y="126"/>
                        </a:lnTo>
                        <a:lnTo>
                          <a:pt x="215" y="123"/>
                        </a:lnTo>
                        <a:lnTo>
                          <a:pt x="225" y="124"/>
                        </a:lnTo>
                        <a:lnTo>
                          <a:pt x="237" y="126"/>
                        </a:lnTo>
                        <a:lnTo>
                          <a:pt x="251" y="129"/>
                        </a:lnTo>
                        <a:lnTo>
                          <a:pt x="261" y="130"/>
                        </a:lnTo>
                        <a:lnTo>
                          <a:pt x="271" y="130"/>
                        </a:lnTo>
                        <a:lnTo>
                          <a:pt x="279" y="129"/>
                        </a:lnTo>
                        <a:lnTo>
                          <a:pt x="309" y="123"/>
                        </a:lnTo>
                        <a:lnTo>
                          <a:pt x="319" y="120"/>
                        </a:lnTo>
                        <a:lnTo>
                          <a:pt x="328" y="118"/>
                        </a:lnTo>
                        <a:lnTo>
                          <a:pt x="336" y="120"/>
                        </a:lnTo>
                        <a:lnTo>
                          <a:pt x="343" y="121"/>
                        </a:lnTo>
                        <a:lnTo>
                          <a:pt x="346" y="120"/>
                        </a:lnTo>
                        <a:lnTo>
                          <a:pt x="349" y="118"/>
                        </a:lnTo>
                        <a:lnTo>
                          <a:pt x="350" y="115"/>
                        </a:lnTo>
                        <a:lnTo>
                          <a:pt x="349" y="112"/>
                        </a:lnTo>
                        <a:lnTo>
                          <a:pt x="345" y="105"/>
                        </a:lnTo>
                        <a:lnTo>
                          <a:pt x="343" y="97"/>
                        </a:lnTo>
                        <a:lnTo>
                          <a:pt x="345" y="103"/>
                        </a:lnTo>
                        <a:lnTo>
                          <a:pt x="349" y="109"/>
                        </a:lnTo>
                        <a:lnTo>
                          <a:pt x="352" y="112"/>
                        </a:lnTo>
                        <a:lnTo>
                          <a:pt x="357" y="115"/>
                        </a:lnTo>
                        <a:lnTo>
                          <a:pt x="359" y="109"/>
                        </a:lnTo>
                        <a:lnTo>
                          <a:pt x="359" y="93"/>
                        </a:lnTo>
                        <a:lnTo>
                          <a:pt x="361" y="85"/>
                        </a:lnTo>
                        <a:lnTo>
                          <a:pt x="364" y="77"/>
                        </a:lnTo>
                        <a:lnTo>
                          <a:pt x="367" y="68"/>
                        </a:lnTo>
                        <a:lnTo>
                          <a:pt x="365" y="78"/>
                        </a:lnTo>
                        <a:lnTo>
                          <a:pt x="365" y="90"/>
                        </a:lnTo>
                        <a:lnTo>
                          <a:pt x="366" y="102"/>
                        </a:lnTo>
                        <a:lnTo>
                          <a:pt x="366" y="117"/>
                        </a:lnTo>
                        <a:lnTo>
                          <a:pt x="370" y="117"/>
                        </a:lnTo>
                        <a:lnTo>
                          <a:pt x="373" y="115"/>
                        </a:lnTo>
                        <a:lnTo>
                          <a:pt x="374" y="109"/>
                        </a:lnTo>
                        <a:lnTo>
                          <a:pt x="375" y="102"/>
                        </a:lnTo>
                        <a:lnTo>
                          <a:pt x="376" y="84"/>
                        </a:lnTo>
                        <a:lnTo>
                          <a:pt x="377" y="69"/>
                        </a:lnTo>
                        <a:lnTo>
                          <a:pt x="380" y="62"/>
                        </a:lnTo>
                        <a:lnTo>
                          <a:pt x="382" y="57"/>
                        </a:lnTo>
                        <a:lnTo>
                          <a:pt x="380" y="65"/>
                        </a:lnTo>
                        <a:lnTo>
                          <a:pt x="380" y="72"/>
                        </a:lnTo>
                        <a:lnTo>
                          <a:pt x="382" y="102"/>
                        </a:lnTo>
                        <a:lnTo>
                          <a:pt x="382" y="109"/>
                        </a:lnTo>
                        <a:lnTo>
                          <a:pt x="381" y="117"/>
                        </a:lnTo>
                        <a:lnTo>
                          <a:pt x="387" y="117"/>
                        </a:lnTo>
                        <a:lnTo>
                          <a:pt x="389" y="118"/>
                        </a:lnTo>
                        <a:lnTo>
                          <a:pt x="392" y="118"/>
                        </a:lnTo>
                        <a:lnTo>
                          <a:pt x="395" y="109"/>
                        </a:lnTo>
                        <a:lnTo>
                          <a:pt x="395" y="100"/>
                        </a:lnTo>
                        <a:lnTo>
                          <a:pt x="397" y="78"/>
                        </a:lnTo>
                        <a:lnTo>
                          <a:pt x="400" y="57"/>
                        </a:lnTo>
                        <a:lnTo>
                          <a:pt x="403" y="47"/>
                        </a:lnTo>
                        <a:lnTo>
                          <a:pt x="407" y="38"/>
                        </a:lnTo>
                        <a:lnTo>
                          <a:pt x="405" y="48"/>
                        </a:lnTo>
                        <a:lnTo>
                          <a:pt x="403" y="62"/>
                        </a:lnTo>
                        <a:lnTo>
                          <a:pt x="403" y="100"/>
                        </a:lnTo>
                        <a:lnTo>
                          <a:pt x="404" y="111"/>
                        </a:lnTo>
                        <a:lnTo>
                          <a:pt x="404" y="117"/>
                        </a:lnTo>
                        <a:lnTo>
                          <a:pt x="405" y="117"/>
                        </a:lnTo>
                        <a:lnTo>
                          <a:pt x="405" y="114"/>
                        </a:lnTo>
                        <a:lnTo>
                          <a:pt x="406" y="108"/>
                        </a:lnTo>
                        <a:lnTo>
                          <a:pt x="410" y="91"/>
                        </a:lnTo>
                        <a:lnTo>
                          <a:pt x="414" y="74"/>
                        </a:lnTo>
                        <a:lnTo>
                          <a:pt x="415" y="68"/>
                        </a:lnTo>
                        <a:lnTo>
                          <a:pt x="417" y="63"/>
                        </a:lnTo>
                        <a:lnTo>
                          <a:pt x="415" y="35"/>
                        </a:lnTo>
                        <a:lnTo>
                          <a:pt x="415" y="18"/>
                        </a:lnTo>
                        <a:lnTo>
                          <a:pt x="417" y="0"/>
                        </a:lnTo>
                      </a:path>
                    </a:pathLst>
                  </a:custGeom>
                  <a:solidFill>
                    <a:srgbClr val="6699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37" name="Freeform 89"/>
                  <p:cNvSpPr>
                    <a:spLocks/>
                  </p:cNvSpPr>
                  <p:nvPr/>
                </p:nvSpPr>
                <p:spPr bwMode="auto">
                  <a:xfrm>
                    <a:off x="2743" y="4107"/>
                    <a:ext cx="524" cy="139"/>
                  </a:xfrm>
                  <a:custGeom>
                    <a:avLst/>
                    <a:gdLst>
                      <a:gd name="T0" fmla="*/ 419 w 522"/>
                      <a:gd name="T1" fmla="*/ 26 h 139"/>
                      <a:gd name="T2" fmla="*/ 423 w 522"/>
                      <a:gd name="T3" fmla="*/ 47 h 139"/>
                      <a:gd name="T4" fmla="*/ 430 w 522"/>
                      <a:gd name="T5" fmla="*/ 32 h 139"/>
                      <a:gd name="T6" fmla="*/ 426 w 522"/>
                      <a:gd name="T7" fmla="*/ 60 h 139"/>
                      <a:gd name="T8" fmla="*/ 425 w 522"/>
                      <a:gd name="T9" fmla="*/ 80 h 139"/>
                      <a:gd name="T10" fmla="*/ 432 w 522"/>
                      <a:gd name="T11" fmla="*/ 80 h 139"/>
                      <a:gd name="T12" fmla="*/ 445 w 522"/>
                      <a:gd name="T13" fmla="*/ 48 h 139"/>
                      <a:gd name="T14" fmla="*/ 436 w 522"/>
                      <a:gd name="T15" fmla="*/ 87 h 139"/>
                      <a:gd name="T16" fmla="*/ 443 w 522"/>
                      <a:gd name="T17" fmla="*/ 115 h 139"/>
                      <a:gd name="T18" fmla="*/ 479 w 522"/>
                      <a:gd name="T19" fmla="*/ 130 h 139"/>
                      <a:gd name="T20" fmla="*/ 485 w 522"/>
                      <a:gd name="T21" fmla="*/ 135 h 139"/>
                      <a:gd name="T22" fmla="*/ 407 w 522"/>
                      <a:gd name="T23" fmla="*/ 130 h 139"/>
                      <a:gd name="T24" fmla="*/ 372 w 522"/>
                      <a:gd name="T25" fmla="*/ 136 h 139"/>
                      <a:gd name="T26" fmla="*/ 376 w 522"/>
                      <a:gd name="T27" fmla="*/ 133 h 139"/>
                      <a:gd name="T28" fmla="*/ 329 w 522"/>
                      <a:gd name="T29" fmla="*/ 130 h 139"/>
                      <a:gd name="T30" fmla="*/ 273 w 522"/>
                      <a:gd name="T31" fmla="*/ 132 h 139"/>
                      <a:gd name="T32" fmla="*/ 255 w 522"/>
                      <a:gd name="T33" fmla="*/ 130 h 139"/>
                      <a:gd name="T34" fmla="*/ 238 w 522"/>
                      <a:gd name="T35" fmla="*/ 126 h 139"/>
                      <a:gd name="T36" fmla="*/ 201 w 522"/>
                      <a:gd name="T37" fmla="*/ 129 h 139"/>
                      <a:gd name="T38" fmla="*/ 206 w 522"/>
                      <a:gd name="T39" fmla="*/ 135 h 139"/>
                      <a:gd name="T40" fmla="*/ 126 w 522"/>
                      <a:gd name="T41" fmla="*/ 132 h 139"/>
                      <a:gd name="T42" fmla="*/ 13 w 522"/>
                      <a:gd name="T43" fmla="*/ 129 h 139"/>
                      <a:gd name="T44" fmla="*/ 4 w 522"/>
                      <a:gd name="T45" fmla="*/ 127 h 139"/>
                      <a:gd name="T46" fmla="*/ 25 w 522"/>
                      <a:gd name="T47" fmla="*/ 126 h 139"/>
                      <a:gd name="T48" fmla="*/ 74 w 522"/>
                      <a:gd name="T49" fmla="*/ 129 h 139"/>
                      <a:gd name="T50" fmla="*/ 110 w 522"/>
                      <a:gd name="T51" fmla="*/ 126 h 139"/>
                      <a:gd name="T52" fmla="*/ 122 w 522"/>
                      <a:gd name="T53" fmla="*/ 123 h 139"/>
                      <a:gd name="T54" fmla="*/ 139 w 522"/>
                      <a:gd name="T55" fmla="*/ 126 h 139"/>
                      <a:gd name="T56" fmla="*/ 186 w 522"/>
                      <a:gd name="T57" fmla="*/ 127 h 139"/>
                      <a:gd name="T58" fmla="*/ 225 w 522"/>
                      <a:gd name="T59" fmla="*/ 124 h 139"/>
                      <a:gd name="T60" fmla="*/ 261 w 522"/>
                      <a:gd name="T61" fmla="*/ 130 h 139"/>
                      <a:gd name="T62" fmla="*/ 309 w 522"/>
                      <a:gd name="T63" fmla="*/ 123 h 139"/>
                      <a:gd name="T64" fmla="*/ 336 w 522"/>
                      <a:gd name="T65" fmla="*/ 120 h 139"/>
                      <a:gd name="T66" fmla="*/ 349 w 522"/>
                      <a:gd name="T67" fmla="*/ 118 h 139"/>
                      <a:gd name="T68" fmla="*/ 345 w 522"/>
                      <a:gd name="T69" fmla="*/ 105 h 139"/>
                      <a:gd name="T70" fmla="*/ 349 w 522"/>
                      <a:gd name="T71" fmla="*/ 109 h 139"/>
                      <a:gd name="T72" fmla="*/ 359 w 522"/>
                      <a:gd name="T73" fmla="*/ 109 h 139"/>
                      <a:gd name="T74" fmla="*/ 364 w 522"/>
                      <a:gd name="T75" fmla="*/ 77 h 139"/>
                      <a:gd name="T76" fmla="*/ 365 w 522"/>
                      <a:gd name="T77" fmla="*/ 90 h 139"/>
                      <a:gd name="T78" fmla="*/ 370 w 522"/>
                      <a:gd name="T79" fmla="*/ 117 h 139"/>
                      <a:gd name="T80" fmla="*/ 375 w 522"/>
                      <a:gd name="T81" fmla="*/ 102 h 139"/>
                      <a:gd name="T82" fmla="*/ 380 w 522"/>
                      <a:gd name="T83" fmla="*/ 62 h 139"/>
                      <a:gd name="T84" fmla="*/ 380 w 522"/>
                      <a:gd name="T85" fmla="*/ 72 h 139"/>
                      <a:gd name="T86" fmla="*/ 381 w 522"/>
                      <a:gd name="T87" fmla="*/ 117 h 139"/>
                      <a:gd name="T88" fmla="*/ 392 w 522"/>
                      <a:gd name="T89" fmla="*/ 118 h 139"/>
                      <a:gd name="T90" fmla="*/ 397 w 522"/>
                      <a:gd name="T91" fmla="*/ 78 h 139"/>
                      <a:gd name="T92" fmla="*/ 407 w 522"/>
                      <a:gd name="T93" fmla="*/ 38 h 139"/>
                      <a:gd name="T94" fmla="*/ 403 w 522"/>
                      <a:gd name="T95" fmla="*/ 100 h 139"/>
                      <a:gd name="T96" fmla="*/ 405 w 522"/>
                      <a:gd name="T97" fmla="*/ 117 h 139"/>
                      <a:gd name="T98" fmla="*/ 410 w 522"/>
                      <a:gd name="T99" fmla="*/ 91 h 139"/>
                      <a:gd name="T100" fmla="*/ 417 w 522"/>
                      <a:gd name="T101" fmla="*/ 63 h 139"/>
                      <a:gd name="T102" fmla="*/ 417 w 522"/>
                      <a:gd name="T10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2" h="139">
                        <a:moveTo>
                          <a:pt x="417" y="0"/>
                        </a:moveTo>
                        <a:lnTo>
                          <a:pt x="418" y="11"/>
                        </a:lnTo>
                        <a:lnTo>
                          <a:pt x="419" y="26"/>
                        </a:lnTo>
                        <a:lnTo>
                          <a:pt x="421" y="41"/>
                        </a:lnTo>
                        <a:lnTo>
                          <a:pt x="422" y="54"/>
                        </a:lnTo>
                        <a:lnTo>
                          <a:pt x="423" y="47"/>
                        </a:lnTo>
                        <a:lnTo>
                          <a:pt x="426" y="44"/>
                        </a:lnTo>
                        <a:lnTo>
                          <a:pt x="428" y="39"/>
                        </a:lnTo>
                        <a:lnTo>
                          <a:pt x="430" y="32"/>
                        </a:lnTo>
                        <a:lnTo>
                          <a:pt x="430" y="44"/>
                        </a:lnTo>
                        <a:lnTo>
                          <a:pt x="428" y="53"/>
                        </a:lnTo>
                        <a:lnTo>
                          <a:pt x="426" y="60"/>
                        </a:lnTo>
                        <a:lnTo>
                          <a:pt x="423" y="69"/>
                        </a:lnTo>
                        <a:lnTo>
                          <a:pt x="423" y="74"/>
                        </a:lnTo>
                        <a:lnTo>
                          <a:pt x="425" y="80"/>
                        </a:lnTo>
                        <a:lnTo>
                          <a:pt x="425" y="85"/>
                        </a:lnTo>
                        <a:lnTo>
                          <a:pt x="426" y="90"/>
                        </a:lnTo>
                        <a:lnTo>
                          <a:pt x="432" y="80"/>
                        </a:lnTo>
                        <a:lnTo>
                          <a:pt x="437" y="66"/>
                        </a:lnTo>
                        <a:lnTo>
                          <a:pt x="446" y="41"/>
                        </a:lnTo>
                        <a:lnTo>
                          <a:pt x="445" y="48"/>
                        </a:lnTo>
                        <a:lnTo>
                          <a:pt x="443" y="57"/>
                        </a:lnTo>
                        <a:lnTo>
                          <a:pt x="438" y="78"/>
                        </a:lnTo>
                        <a:lnTo>
                          <a:pt x="436" y="87"/>
                        </a:lnTo>
                        <a:lnTo>
                          <a:pt x="436" y="97"/>
                        </a:lnTo>
                        <a:lnTo>
                          <a:pt x="438" y="106"/>
                        </a:lnTo>
                        <a:lnTo>
                          <a:pt x="443" y="115"/>
                        </a:lnTo>
                        <a:lnTo>
                          <a:pt x="451" y="120"/>
                        </a:lnTo>
                        <a:lnTo>
                          <a:pt x="460" y="124"/>
                        </a:lnTo>
                        <a:lnTo>
                          <a:pt x="479" y="130"/>
                        </a:lnTo>
                        <a:lnTo>
                          <a:pt x="499" y="133"/>
                        </a:lnTo>
                        <a:lnTo>
                          <a:pt x="521" y="135"/>
                        </a:lnTo>
                        <a:lnTo>
                          <a:pt x="485" y="135"/>
                        </a:lnTo>
                        <a:lnTo>
                          <a:pt x="446" y="132"/>
                        </a:lnTo>
                        <a:lnTo>
                          <a:pt x="427" y="130"/>
                        </a:lnTo>
                        <a:lnTo>
                          <a:pt x="407" y="130"/>
                        </a:lnTo>
                        <a:lnTo>
                          <a:pt x="389" y="133"/>
                        </a:lnTo>
                        <a:lnTo>
                          <a:pt x="372" y="138"/>
                        </a:lnTo>
                        <a:lnTo>
                          <a:pt x="372" y="136"/>
                        </a:lnTo>
                        <a:lnTo>
                          <a:pt x="373" y="136"/>
                        </a:lnTo>
                        <a:lnTo>
                          <a:pt x="377" y="133"/>
                        </a:lnTo>
                        <a:lnTo>
                          <a:pt x="376" y="133"/>
                        </a:lnTo>
                        <a:lnTo>
                          <a:pt x="373" y="132"/>
                        </a:lnTo>
                        <a:lnTo>
                          <a:pt x="351" y="132"/>
                        </a:lnTo>
                        <a:lnTo>
                          <a:pt x="329" y="130"/>
                        </a:lnTo>
                        <a:lnTo>
                          <a:pt x="309" y="129"/>
                        </a:lnTo>
                        <a:lnTo>
                          <a:pt x="285" y="129"/>
                        </a:lnTo>
                        <a:lnTo>
                          <a:pt x="273" y="132"/>
                        </a:lnTo>
                        <a:lnTo>
                          <a:pt x="256" y="135"/>
                        </a:lnTo>
                        <a:lnTo>
                          <a:pt x="258" y="133"/>
                        </a:lnTo>
                        <a:lnTo>
                          <a:pt x="255" y="130"/>
                        </a:lnTo>
                        <a:lnTo>
                          <a:pt x="253" y="129"/>
                        </a:lnTo>
                        <a:lnTo>
                          <a:pt x="248" y="129"/>
                        </a:lnTo>
                        <a:lnTo>
                          <a:pt x="238" y="126"/>
                        </a:lnTo>
                        <a:lnTo>
                          <a:pt x="213" y="126"/>
                        </a:lnTo>
                        <a:lnTo>
                          <a:pt x="203" y="129"/>
                        </a:lnTo>
                        <a:lnTo>
                          <a:pt x="201" y="129"/>
                        </a:lnTo>
                        <a:lnTo>
                          <a:pt x="201" y="130"/>
                        </a:lnTo>
                        <a:lnTo>
                          <a:pt x="202" y="133"/>
                        </a:lnTo>
                        <a:lnTo>
                          <a:pt x="206" y="135"/>
                        </a:lnTo>
                        <a:lnTo>
                          <a:pt x="197" y="133"/>
                        </a:lnTo>
                        <a:lnTo>
                          <a:pt x="186" y="132"/>
                        </a:lnTo>
                        <a:lnTo>
                          <a:pt x="126" y="132"/>
                        </a:lnTo>
                        <a:lnTo>
                          <a:pt x="54" y="127"/>
                        </a:lnTo>
                        <a:lnTo>
                          <a:pt x="23" y="127"/>
                        </a:lnTo>
                        <a:lnTo>
                          <a:pt x="13" y="129"/>
                        </a:lnTo>
                        <a:lnTo>
                          <a:pt x="0" y="132"/>
                        </a:lnTo>
                        <a:lnTo>
                          <a:pt x="1" y="129"/>
                        </a:lnTo>
                        <a:lnTo>
                          <a:pt x="4" y="127"/>
                        </a:lnTo>
                        <a:lnTo>
                          <a:pt x="10" y="127"/>
                        </a:lnTo>
                        <a:lnTo>
                          <a:pt x="17" y="126"/>
                        </a:lnTo>
                        <a:lnTo>
                          <a:pt x="25" y="126"/>
                        </a:lnTo>
                        <a:lnTo>
                          <a:pt x="33" y="127"/>
                        </a:lnTo>
                        <a:lnTo>
                          <a:pt x="54" y="127"/>
                        </a:lnTo>
                        <a:lnTo>
                          <a:pt x="74" y="129"/>
                        </a:lnTo>
                        <a:lnTo>
                          <a:pt x="94" y="127"/>
                        </a:lnTo>
                        <a:lnTo>
                          <a:pt x="102" y="127"/>
                        </a:lnTo>
                        <a:lnTo>
                          <a:pt x="110" y="126"/>
                        </a:lnTo>
                        <a:lnTo>
                          <a:pt x="117" y="123"/>
                        </a:lnTo>
                        <a:lnTo>
                          <a:pt x="122" y="120"/>
                        </a:lnTo>
                        <a:lnTo>
                          <a:pt x="122" y="123"/>
                        </a:lnTo>
                        <a:lnTo>
                          <a:pt x="124" y="124"/>
                        </a:lnTo>
                        <a:lnTo>
                          <a:pt x="130" y="126"/>
                        </a:lnTo>
                        <a:lnTo>
                          <a:pt x="139" y="126"/>
                        </a:lnTo>
                        <a:lnTo>
                          <a:pt x="140" y="129"/>
                        </a:lnTo>
                        <a:lnTo>
                          <a:pt x="174" y="129"/>
                        </a:lnTo>
                        <a:lnTo>
                          <a:pt x="186" y="127"/>
                        </a:lnTo>
                        <a:lnTo>
                          <a:pt x="197" y="126"/>
                        </a:lnTo>
                        <a:lnTo>
                          <a:pt x="215" y="123"/>
                        </a:lnTo>
                        <a:lnTo>
                          <a:pt x="225" y="124"/>
                        </a:lnTo>
                        <a:lnTo>
                          <a:pt x="237" y="126"/>
                        </a:lnTo>
                        <a:lnTo>
                          <a:pt x="251" y="129"/>
                        </a:lnTo>
                        <a:lnTo>
                          <a:pt x="261" y="130"/>
                        </a:lnTo>
                        <a:lnTo>
                          <a:pt x="271" y="130"/>
                        </a:lnTo>
                        <a:lnTo>
                          <a:pt x="279" y="129"/>
                        </a:lnTo>
                        <a:lnTo>
                          <a:pt x="309" y="123"/>
                        </a:lnTo>
                        <a:lnTo>
                          <a:pt x="319" y="120"/>
                        </a:lnTo>
                        <a:lnTo>
                          <a:pt x="328" y="118"/>
                        </a:lnTo>
                        <a:lnTo>
                          <a:pt x="336" y="120"/>
                        </a:lnTo>
                        <a:lnTo>
                          <a:pt x="343" y="121"/>
                        </a:lnTo>
                        <a:lnTo>
                          <a:pt x="346" y="120"/>
                        </a:lnTo>
                        <a:lnTo>
                          <a:pt x="349" y="118"/>
                        </a:lnTo>
                        <a:lnTo>
                          <a:pt x="350" y="115"/>
                        </a:lnTo>
                        <a:lnTo>
                          <a:pt x="349" y="112"/>
                        </a:lnTo>
                        <a:lnTo>
                          <a:pt x="345" y="105"/>
                        </a:lnTo>
                        <a:lnTo>
                          <a:pt x="343" y="97"/>
                        </a:lnTo>
                        <a:lnTo>
                          <a:pt x="345" y="103"/>
                        </a:lnTo>
                        <a:lnTo>
                          <a:pt x="349" y="109"/>
                        </a:lnTo>
                        <a:lnTo>
                          <a:pt x="352" y="112"/>
                        </a:lnTo>
                        <a:lnTo>
                          <a:pt x="357" y="115"/>
                        </a:lnTo>
                        <a:lnTo>
                          <a:pt x="359" y="109"/>
                        </a:lnTo>
                        <a:lnTo>
                          <a:pt x="359" y="93"/>
                        </a:lnTo>
                        <a:lnTo>
                          <a:pt x="361" y="85"/>
                        </a:lnTo>
                        <a:lnTo>
                          <a:pt x="364" y="77"/>
                        </a:lnTo>
                        <a:lnTo>
                          <a:pt x="367" y="68"/>
                        </a:lnTo>
                        <a:lnTo>
                          <a:pt x="365" y="78"/>
                        </a:lnTo>
                        <a:lnTo>
                          <a:pt x="365" y="90"/>
                        </a:lnTo>
                        <a:lnTo>
                          <a:pt x="366" y="102"/>
                        </a:lnTo>
                        <a:lnTo>
                          <a:pt x="366" y="117"/>
                        </a:lnTo>
                        <a:lnTo>
                          <a:pt x="370" y="117"/>
                        </a:lnTo>
                        <a:lnTo>
                          <a:pt x="373" y="115"/>
                        </a:lnTo>
                        <a:lnTo>
                          <a:pt x="374" y="109"/>
                        </a:lnTo>
                        <a:lnTo>
                          <a:pt x="375" y="102"/>
                        </a:lnTo>
                        <a:lnTo>
                          <a:pt x="376" y="84"/>
                        </a:lnTo>
                        <a:lnTo>
                          <a:pt x="377" y="69"/>
                        </a:lnTo>
                        <a:lnTo>
                          <a:pt x="380" y="62"/>
                        </a:lnTo>
                        <a:lnTo>
                          <a:pt x="382" y="57"/>
                        </a:lnTo>
                        <a:lnTo>
                          <a:pt x="380" y="65"/>
                        </a:lnTo>
                        <a:lnTo>
                          <a:pt x="380" y="72"/>
                        </a:lnTo>
                        <a:lnTo>
                          <a:pt x="382" y="102"/>
                        </a:lnTo>
                        <a:lnTo>
                          <a:pt x="382" y="109"/>
                        </a:lnTo>
                        <a:lnTo>
                          <a:pt x="381" y="117"/>
                        </a:lnTo>
                        <a:lnTo>
                          <a:pt x="387" y="117"/>
                        </a:lnTo>
                        <a:lnTo>
                          <a:pt x="389" y="118"/>
                        </a:lnTo>
                        <a:lnTo>
                          <a:pt x="392" y="118"/>
                        </a:lnTo>
                        <a:lnTo>
                          <a:pt x="395" y="109"/>
                        </a:lnTo>
                        <a:lnTo>
                          <a:pt x="395" y="100"/>
                        </a:lnTo>
                        <a:lnTo>
                          <a:pt x="397" y="78"/>
                        </a:lnTo>
                        <a:lnTo>
                          <a:pt x="400" y="57"/>
                        </a:lnTo>
                        <a:lnTo>
                          <a:pt x="403" y="47"/>
                        </a:lnTo>
                        <a:lnTo>
                          <a:pt x="407" y="38"/>
                        </a:lnTo>
                        <a:lnTo>
                          <a:pt x="405" y="48"/>
                        </a:lnTo>
                        <a:lnTo>
                          <a:pt x="403" y="62"/>
                        </a:lnTo>
                        <a:lnTo>
                          <a:pt x="403" y="100"/>
                        </a:lnTo>
                        <a:lnTo>
                          <a:pt x="404" y="111"/>
                        </a:lnTo>
                        <a:lnTo>
                          <a:pt x="404" y="117"/>
                        </a:lnTo>
                        <a:lnTo>
                          <a:pt x="405" y="117"/>
                        </a:lnTo>
                        <a:lnTo>
                          <a:pt x="405" y="114"/>
                        </a:lnTo>
                        <a:lnTo>
                          <a:pt x="406" y="108"/>
                        </a:lnTo>
                        <a:lnTo>
                          <a:pt x="410" y="91"/>
                        </a:lnTo>
                        <a:lnTo>
                          <a:pt x="414" y="74"/>
                        </a:lnTo>
                        <a:lnTo>
                          <a:pt x="415" y="68"/>
                        </a:lnTo>
                        <a:lnTo>
                          <a:pt x="417" y="63"/>
                        </a:lnTo>
                        <a:lnTo>
                          <a:pt x="415" y="35"/>
                        </a:lnTo>
                        <a:lnTo>
                          <a:pt x="415" y="18"/>
                        </a:lnTo>
                        <a:lnTo>
                          <a:pt x="417" y="0"/>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sp>
                <p:nvSpPr>
                  <p:cNvPr id="2138" name="Freeform 90"/>
                  <p:cNvSpPr>
                    <a:spLocks/>
                  </p:cNvSpPr>
                  <p:nvPr/>
                </p:nvSpPr>
                <p:spPr bwMode="auto">
                  <a:xfrm>
                    <a:off x="3157" y="4197"/>
                    <a:ext cx="18" cy="28"/>
                  </a:xfrm>
                  <a:custGeom>
                    <a:avLst/>
                    <a:gdLst>
                      <a:gd name="T0" fmla="*/ 8 w 17"/>
                      <a:gd name="T1" fmla="*/ 0 h 28"/>
                      <a:gd name="T2" fmla="*/ 3 w 17"/>
                      <a:gd name="T3" fmla="*/ 12 h 28"/>
                      <a:gd name="T4" fmla="*/ 1 w 17"/>
                      <a:gd name="T5" fmla="*/ 21 h 28"/>
                      <a:gd name="T6" fmla="*/ 0 w 17"/>
                      <a:gd name="T7" fmla="*/ 26 h 28"/>
                      <a:gd name="T8" fmla="*/ 0 w 17"/>
                      <a:gd name="T9" fmla="*/ 27 h 28"/>
                      <a:gd name="T10" fmla="*/ 16 w 17"/>
                      <a:gd name="T11" fmla="*/ 27 h 28"/>
                      <a:gd name="T12" fmla="*/ 16 w 17"/>
                      <a:gd name="T13" fmla="*/ 24 h 28"/>
                      <a:gd name="T14" fmla="*/ 12 w 17"/>
                      <a:gd name="T15" fmla="*/ 18 h 28"/>
                      <a:gd name="T16" fmla="*/ 8 w 1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8">
                        <a:moveTo>
                          <a:pt x="8" y="0"/>
                        </a:moveTo>
                        <a:lnTo>
                          <a:pt x="3" y="12"/>
                        </a:lnTo>
                        <a:lnTo>
                          <a:pt x="1" y="21"/>
                        </a:lnTo>
                        <a:lnTo>
                          <a:pt x="0" y="26"/>
                        </a:lnTo>
                        <a:lnTo>
                          <a:pt x="0" y="27"/>
                        </a:lnTo>
                        <a:lnTo>
                          <a:pt x="16" y="27"/>
                        </a:lnTo>
                        <a:lnTo>
                          <a:pt x="16" y="24"/>
                        </a:lnTo>
                        <a:lnTo>
                          <a:pt x="12" y="18"/>
                        </a:lnTo>
                        <a:lnTo>
                          <a:pt x="8" y="0"/>
                        </a:lnTo>
                      </a:path>
                    </a:pathLst>
                  </a:custGeom>
                  <a:solidFill>
                    <a:srgbClr val="0F5FFF"/>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39" name="Freeform 91"/>
                  <p:cNvSpPr>
                    <a:spLocks/>
                  </p:cNvSpPr>
                  <p:nvPr/>
                </p:nvSpPr>
                <p:spPr bwMode="auto">
                  <a:xfrm>
                    <a:off x="3157" y="4197"/>
                    <a:ext cx="18" cy="28"/>
                  </a:xfrm>
                  <a:custGeom>
                    <a:avLst/>
                    <a:gdLst>
                      <a:gd name="T0" fmla="*/ 8 w 17"/>
                      <a:gd name="T1" fmla="*/ 0 h 28"/>
                      <a:gd name="T2" fmla="*/ 3 w 17"/>
                      <a:gd name="T3" fmla="*/ 12 h 28"/>
                      <a:gd name="T4" fmla="*/ 1 w 17"/>
                      <a:gd name="T5" fmla="*/ 21 h 28"/>
                      <a:gd name="T6" fmla="*/ 0 w 17"/>
                      <a:gd name="T7" fmla="*/ 26 h 28"/>
                      <a:gd name="T8" fmla="*/ 0 w 17"/>
                      <a:gd name="T9" fmla="*/ 27 h 28"/>
                      <a:gd name="T10" fmla="*/ 16 w 17"/>
                      <a:gd name="T11" fmla="*/ 27 h 28"/>
                      <a:gd name="T12" fmla="*/ 16 w 17"/>
                      <a:gd name="T13" fmla="*/ 24 h 28"/>
                      <a:gd name="T14" fmla="*/ 12 w 17"/>
                      <a:gd name="T15" fmla="*/ 18 h 28"/>
                      <a:gd name="T16" fmla="*/ 8 w 1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8">
                        <a:moveTo>
                          <a:pt x="8" y="0"/>
                        </a:moveTo>
                        <a:lnTo>
                          <a:pt x="3" y="12"/>
                        </a:lnTo>
                        <a:lnTo>
                          <a:pt x="1" y="21"/>
                        </a:lnTo>
                        <a:lnTo>
                          <a:pt x="0" y="26"/>
                        </a:lnTo>
                        <a:lnTo>
                          <a:pt x="0" y="27"/>
                        </a:lnTo>
                        <a:lnTo>
                          <a:pt x="16" y="27"/>
                        </a:lnTo>
                        <a:lnTo>
                          <a:pt x="16" y="24"/>
                        </a:lnTo>
                        <a:lnTo>
                          <a:pt x="12" y="18"/>
                        </a:lnTo>
                        <a:lnTo>
                          <a:pt x="8" y="0"/>
                        </a:lnTo>
                      </a:path>
                    </a:pathLst>
                  </a:custGeom>
                  <a:noFill/>
                  <a:ln w="12700" cap="rnd" cmpd="sng">
                    <a:solidFill>
                      <a:srgbClr val="000000"/>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solidFill>
                        <a:prstClr val="black"/>
                      </a:solidFill>
                    </a:endParaRPr>
                  </a:p>
                </p:txBody>
              </p:sp>
            </p:grpSp>
          </p:grpSp>
        </p:grpSp>
        <p:grpSp>
          <p:nvGrpSpPr>
            <p:cNvPr id="94216" name="Group 92"/>
            <p:cNvGrpSpPr>
              <a:grpSpLocks/>
            </p:cNvGrpSpPr>
            <p:nvPr/>
          </p:nvGrpSpPr>
          <p:grpSpPr bwMode="auto">
            <a:xfrm>
              <a:off x="2521" y="790"/>
              <a:ext cx="2940" cy="857"/>
              <a:chOff x="2521" y="790"/>
              <a:chExt cx="2940" cy="857"/>
            </a:xfrm>
          </p:grpSpPr>
          <p:grpSp>
            <p:nvGrpSpPr>
              <p:cNvPr id="94331" name="Group 93"/>
              <p:cNvGrpSpPr>
                <a:grpSpLocks/>
              </p:cNvGrpSpPr>
              <p:nvPr/>
            </p:nvGrpSpPr>
            <p:grpSpPr bwMode="auto">
              <a:xfrm>
                <a:off x="3375" y="790"/>
                <a:ext cx="599" cy="524"/>
                <a:chOff x="2976" y="528"/>
                <a:chExt cx="768" cy="672"/>
              </a:xfrm>
            </p:grpSpPr>
            <p:sp>
              <p:nvSpPr>
                <p:cNvPr id="2142" name="Rectangle 94"/>
                <p:cNvSpPr>
                  <a:spLocks noChangeArrowheads="1"/>
                </p:cNvSpPr>
                <p:nvPr/>
              </p:nvSpPr>
              <p:spPr bwMode="auto">
                <a:xfrm>
                  <a:off x="2976" y="528"/>
                  <a:ext cx="768" cy="672"/>
                </a:xfrm>
                <a:prstGeom prst="rect">
                  <a:avLst/>
                </a:prstGeom>
                <a:solidFill>
                  <a:srgbClr val="FFFFFF"/>
                </a:solidFill>
                <a:ln w="12700">
                  <a:solidFill>
                    <a:schemeClr val="tx1"/>
                  </a:solidFill>
                  <a:miter lim="800000"/>
                  <a:headEnd/>
                  <a:tailEnd/>
                </a:ln>
                <a:effectLst/>
                <a:extLst>
                  <a:ext uri="{AF507438-7753-43e0-B8FC-AC1667EBCBE1}"/>
                </a:extLst>
              </p:spPr>
              <p:txBody>
                <a:bodyPr wrap="none" anchor="ctr"/>
                <a:lstStyle/>
                <a:p>
                  <a:pPr>
                    <a:defRPr/>
                  </a:pPr>
                  <a:endParaRPr lang="en-US">
                    <a:solidFill>
                      <a:prstClr val="black"/>
                    </a:solidFill>
                  </a:endParaRPr>
                </a:p>
              </p:txBody>
            </p:sp>
            <p:graphicFrame>
              <p:nvGraphicFramePr>
                <p:cNvPr id="94335" name="Object 95">
                  <a:hlinkClick r:id="" action="ppaction://ole?verb=0"/>
                </p:cNvPr>
                <p:cNvGraphicFramePr>
                  <a:graphicFrameLocks/>
                </p:cNvGraphicFramePr>
                <p:nvPr/>
              </p:nvGraphicFramePr>
              <p:xfrm>
                <a:off x="3041" y="605"/>
                <a:ext cx="639" cy="518"/>
              </p:xfrm>
              <a:graphic>
                <a:graphicData uri="http://schemas.openxmlformats.org/presentationml/2006/ole">
                  <mc:AlternateContent xmlns:mc="http://schemas.openxmlformats.org/markup-compatibility/2006">
                    <mc:Choice xmlns:v="urn:schemas-microsoft-com:vml" Requires="v">
                      <p:oleObj spid="_x0000_s1102" name="Clip" r:id="rId7" imgW="1012654" imgH="820900" progId="MS_ClipArt_Gallery.2">
                        <p:embed/>
                      </p:oleObj>
                    </mc:Choice>
                    <mc:Fallback>
                      <p:oleObj name="Clip" r:id="rId7" imgW="1012654" imgH="820900" progId="MS_ClipArt_Gallery.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1" y="605"/>
                              <a:ext cx="63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144" name="Rectangle 96"/>
              <p:cNvSpPr>
                <a:spLocks noChangeArrowheads="1"/>
              </p:cNvSpPr>
              <p:nvPr/>
            </p:nvSpPr>
            <p:spPr bwMode="auto">
              <a:xfrm>
                <a:off x="4053" y="864"/>
                <a:ext cx="1408" cy="48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lnSpc>
                    <a:spcPct val="85000"/>
                  </a:lnSpc>
                  <a:defRPr/>
                </a:pPr>
                <a:r>
                  <a:rPr lang="en-US" sz="1600" b="1" dirty="0">
                    <a:solidFill>
                      <a:prstClr val="black"/>
                    </a:solidFill>
                    <a:latin typeface="Arial" charset="0"/>
                  </a:rPr>
                  <a:t>Health</a:t>
                </a:r>
                <a:endParaRPr lang="en-US" sz="1600" dirty="0">
                  <a:solidFill>
                    <a:prstClr val="black"/>
                  </a:solidFill>
                  <a:latin typeface="Arial" charset="0"/>
                </a:endParaRPr>
              </a:p>
              <a:p>
                <a:pPr>
                  <a:lnSpc>
                    <a:spcPct val="85000"/>
                  </a:lnSpc>
                  <a:defRPr/>
                </a:pPr>
                <a:r>
                  <a:rPr lang="en-US" sz="1000" dirty="0">
                    <a:solidFill>
                      <a:prstClr val="black"/>
                    </a:solidFill>
                    <a:latin typeface="Arial" charset="0"/>
                  </a:rPr>
                  <a:t>Air Quality - Respiratory Illness</a:t>
                </a:r>
              </a:p>
              <a:p>
                <a:pPr>
                  <a:lnSpc>
                    <a:spcPct val="85000"/>
                  </a:lnSpc>
                  <a:defRPr/>
                </a:pPr>
                <a:r>
                  <a:rPr lang="en-US" sz="1000" dirty="0">
                    <a:solidFill>
                      <a:prstClr val="black"/>
                    </a:solidFill>
                    <a:latin typeface="Arial" charset="0"/>
                  </a:rPr>
                  <a:t>Weather-related Mortality</a:t>
                </a:r>
              </a:p>
              <a:p>
                <a:pPr>
                  <a:lnSpc>
                    <a:spcPct val="85000"/>
                  </a:lnSpc>
                  <a:defRPr/>
                </a:pPr>
                <a:r>
                  <a:rPr lang="en-US" sz="1000" dirty="0">
                    <a:solidFill>
                      <a:prstClr val="black"/>
                    </a:solidFill>
                    <a:latin typeface="Arial" charset="0"/>
                  </a:rPr>
                  <a:t>Infectious and Tropical Diseases</a:t>
                </a:r>
                <a:r>
                  <a:rPr lang="en-US" sz="1600" dirty="0">
                    <a:solidFill>
                      <a:prstClr val="black"/>
                    </a:solidFill>
                    <a:latin typeface="Arial" charset="0"/>
                  </a:rPr>
                  <a:t> </a:t>
                </a:r>
              </a:p>
            </p:txBody>
          </p:sp>
          <p:sp>
            <p:nvSpPr>
              <p:cNvPr id="2145" name="Line 97"/>
              <p:cNvSpPr>
                <a:spLocks noChangeShapeType="1"/>
              </p:cNvSpPr>
              <p:nvPr/>
            </p:nvSpPr>
            <p:spPr bwMode="auto">
              <a:xfrm flipV="1">
                <a:off x="2521" y="1142"/>
                <a:ext cx="701" cy="505"/>
              </a:xfrm>
              <a:prstGeom prst="line">
                <a:avLst/>
              </a:prstGeom>
              <a:noFill/>
              <a:ln w="50800">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solidFill>
                    <a:prstClr val="black"/>
                  </a:solidFill>
                </a:endParaRPr>
              </a:p>
            </p:txBody>
          </p:sp>
        </p:grpSp>
        <p:sp>
          <p:nvSpPr>
            <p:cNvPr id="2147" name="Rectangle 99"/>
            <p:cNvSpPr>
              <a:spLocks noChangeArrowheads="1"/>
            </p:cNvSpPr>
            <p:nvPr/>
          </p:nvSpPr>
          <p:spPr bwMode="auto">
            <a:xfrm>
              <a:off x="687" y="269"/>
              <a:ext cx="1616" cy="210"/>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lgn="ctr">
                <a:defRPr/>
              </a:pPr>
              <a:r>
                <a:rPr lang="en-US" sz="1600" b="1" i="1" dirty="0">
                  <a:solidFill>
                    <a:prstClr val="black"/>
                  </a:solidFill>
                  <a:latin typeface="Arial" charset="0"/>
                </a:rPr>
                <a:t>Climate Changes</a:t>
              </a:r>
            </a:p>
          </p:txBody>
        </p:sp>
        <p:pic>
          <p:nvPicPr>
            <p:cNvPr id="94218" name="Picture 10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4" y="1503"/>
              <a:ext cx="433" cy="23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49" name="Rectangle 101"/>
            <p:cNvSpPr>
              <a:spLocks noChangeArrowheads="1"/>
            </p:cNvSpPr>
            <p:nvPr/>
          </p:nvSpPr>
          <p:spPr bwMode="auto">
            <a:xfrm>
              <a:off x="1057" y="1440"/>
              <a:ext cx="872" cy="328"/>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defRPr/>
              </a:pPr>
              <a:r>
                <a:rPr lang="en-US" sz="1400" b="1" dirty="0">
                  <a:solidFill>
                    <a:prstClr val="black"/>
                  </a:solidFill>
                  <a:latin typeface="Arial" charset="0"/>
                </a:rPr>
                <a:t>Sea Level Rise</a:t>
              </a:r>
            </a:p>
          </p:txBody>
        </p:sp>
        <p:pic>
          <p:nvPicPr>
            <p:cNvPr id="94220" name="Picture 10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6" y="569"/>
              <a:ext cx="71"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1" name="Picture 103"/>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 y="1014"/>
              <a:ext cx="564"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 name="Rectangle 104"/>
            <p:cNvSpPr>
              <a:spLocks noChangeArrowheads="1"/>
            </p:cNvSpPr>
            <p:nvPr/>
          </p:nvSpPr>
          <p:spPr bwMode="auto">
            <a:xfrm>
              <a:off x="1072" y="561"/>
              <a:ext cx="1048" cy="328"/>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defRPr/>
              </a:pPr>
              <a:r>
                <a:rPr lang="en-US" sz="1400" b="1" dirty="0">
                  <a:solidFill>
                    <a:prstClr val="black"/>
                  </a:solidFill>
                  <a:latin typeface="Arial" charset="0"/>
                </a:rPr>
                <a:t>Temperature</a:t>
              </a:r>
            </a:p>
            <a:p>
              <a:pPr>
                <a:defRPr/>
              </a:pPr>
              <a:r>
                <a:rPr lang="en-US" sz="1400" b="1" dirty="0">
                  <a:solidFill>
                    <a:prstClr val="black"/>
                  </a:solidFill>
                  <a:latin typeface="Arial" charset="0"/>
                </a:rPr>
                <a:t>Increase</a:t>
              </a:r>
            </a:p>
          </p:txBody>
        </p:sp>
        <p:sp>
          <p:nvSpPr>
            <p:cNvPr id="2153" name="Rectangle 105"/>
            <p:cNvSpPr>
              <a:spLocks noChangeArrowheads="1"/>
            </p:cNvSpPr>
            <p:nvPr/>
          </p:nvSpPr>
          <p:spPr bwMode="auto">
            <a:xfrm>
              <a:off x="1047" y="961"/>
              <a:ext cx="1098" cy="464"/>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defRPr/>
              </a:pPr>
              <a:r>
                <a:rPr lang="en-US" sz="1400" b="1" dirty="0">
                  <a:solidFill>
                    <a:prstClr val="black"/>
                  </a:solidFill>
                  <a:latin typeface="Arial" charset="0"/>
                </a:rPr>
                <a:t>Precipitation</a:t>
              </a:r>
            </a:p>
            <a:p>
              <a:pPr>
                <a:defRPr/>
              </a:pPr>
              <a:r>
                <a:rPr lang="en-US" sz="1400" b="1" dirty="0">
                  <a:solidFill>
                    <a:prstClr val="black"/>
                  </a:solidFill>
                  <a:latin typeface="Arial" charset="0"/>
                </a:rPr>
                <a:t>Patterns and Extremes</a:t>
              </a:r>
            </a:p>
          </p:txBody>
        </p:sp>
        <p:grpSp>
          <p:nvGrpSpPr>
            <p:cNvPr id="94224" name="Group 106"/>
            <p:cNvGrpSpPr>
              <a:grpSpLocks/>
            </p:cNvGrpSpPr>
            <p:nvPr/>
          </p:nvGrpSpPr>
          <p:grpSpPr bwMode="auto">
            <a:xfrm>
              <a:off x="2560" y="1872"/>
              <a:ext cx="2679" cy="498"/>
              <a:chOff x="2560" y="1872"/>
              <a:chExt cx="2679" cy="498"/>
            </a:xfrm>
          </p:grpSpPr>
          <p:sp>
            <p:nvSpPr>
              <p:cNvPr id="2155" name="Rectangle 107"/>
              <p:cNvSpPr>
                <a:spLocks noChangeArrowheads="1"/>
              </p:cNvSpPr>
              <p:nvPr/>
            </p:nvSpPr>
            <p:spPr bwMode="auto">
              <a:xfrm>
                <a:off x="3371" y="1912"/>
                <a:ext cx="599" cy="411"/>
              </a:xfrm>
              <a:prstGeom prst="rect">
                <a:avLst/>
              </a:prstGeom>
              <a:solidFill>
                <a:srgbClr val="FFFFFF"/>
              </a:solidFill>
              <a:ln w="12700">
                <a:solidFill>
                  <a:schemeClr val="tx1"/>
                </a:solidFill>
                <a:miter lim="800000"/>
                <a:headEnd/>
                <a:tailEnd/>
              </a:ln>
              <a:effectLst/>
              <a:extLst>
                <a:ext uri="{AF507438-7753-43e0-B8FC-AC1667EBCBE1}"/>
              </a:extLst>
            </p:spPr>
            <p:txBody>
              <a:bodyPr wrap="none" anchor="ctr"/>
              <a:lstStyle/>
              <a:p>
                <a:pPr>
                  <a:defRPr/>
                </a:pPr>
                <a:endParaRPr lang="en-US">
                  <a:solidFill>
                    <a:prstClr val="black"/>
                  </a:solidFill>
                </a:endParaRPr>
              </a:p>
            </p:txBody>
          </p:sp>
          <p:grpSp>
            <p:nvGrpSpPr>
              <p:cNvPr id="94233" name="Group 108"/>
              <p:cNvGrpSpPr>
                <a:grpSpLocks/>
              </p:cNvGrpSpPr>
              <p:nvPr/>
            </p:nvGrpSpPr>
            <p:grpSpPr bwMode="auto">
              <a:xfrm>
                <a:off x="2560" y="1872"/>
                <a:ext cx="2679" cy="498"/>
                <a:chOff x="2560" y="1872"/>
                <a:chExt cx="2679" cy="498"/>
              </a:xfrm>
            </p:grpSpPr>
            <p:sp>
              <p:nvSpPr>
                <p:cNvPr id="2157" name="Line 109"/>
                <p:cNvSpPr>
                  <a:spLocks noChangeShapeType="1"/>
                </p:cNvSpPr>
                <p:nvPr/>
              </p:nvSpPr>
              <p:spPr bwMode="auto">
                <a:xfrm flipV="1">
                  <a:off x="2560" y="2064"/>
                  <a:ext cx="683" cy="144"/>
                </a:xfrm>
                <a:prstGeom prst="line">
                  <a:avLst/>
                </a:prstGeom>
                <a:noFill/>
                <a:ln w="50800">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solidFill>
                      <a:prstClr val="black"/>
                    </a:solidFill>
                  </a:endParaRPr>
                </a:p>
              </p:txBody>
            </p:sp>
            <p:sp>
              <p:nvSpPr>
                <p:cNvPr id="2158" name="Rectangle 110"/>
                <p:cNvSpPr>
                  <a:spLocks noChangeArrowheads="1"/>
                </p:cNvSpPr>
                <p:nvPr/>
              </p:nvSpPr>
              <p:spPr bwMode="auto">
                <a:xfrm>
                  <a:off x="4053" y="1872"/>
                  <a:ext cx="1186" cy="498"/>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p>
                  <a:pPr>
                    <a:defRPr/>
                  </a:pPr>
                  <a:r>
                    <a:rPr lang="en-US" sz="1600" b="1" dirty="0">
                      <a:solidFill>
                        <a:prstClr val="black"/>
                      </a:solidFill>
                      <a:latin typeface="Arial" charset="0"/>
                    </a:rPr>
                    <a:t>Forests</a:t>
                  </a:r>
                  <a:endParaRPr lang="en-US" sz="1600" dirty="0">
                    <a:solidFill>
                      <a:prstClr val="black"/>
                    </a:solidFill>
                    <a:latin typeface="Arial" charset="0"/>
                  </a:endParaRPr>
                </a:p>
                <a:p>
                  <a:pPr>
                    <a:defRPr/>
                  </a:pPr>
                  <a:r>
                    <a:rPr lang="en-US" sz="1000" dirty="0">
                      <a:solidFill>
                        <a:prstClr val="black"/>
                      </a:solidFill>
                      <a:latin typeface="Arial" charset="0"/>
                    </a:rPr>
                    <a:t>Forest Composition</a:t>
                  </a:r>
                </a:p>
                <a:p>
                  <a:pPr>
                    <a:defRPr/>
                  </a:pPr>
                  <a:r>
                    <a:rPr lang="en-US" sz="1000" dirty="0">
                      <a:solidFill>
                        <a:prstClr val="black"/>
                      </a:solidFill>
                      <a:latin typeface="Arial" charset="0"/>
                    </a:rPr>
                    <a:t>Geographic Range of Forests</a:t>
                  </a:r>
                </a:p>
                <a:p>
                  <a:pPr>
                    <a:defRPr/>
                  </a:pPr>
                  <a:r>
                    <a:rPr lang="en-US" sz="1000" dirty="0">
                      <a:solidFill>
                        <a:prstClr val="black"/>
                      </a:solidFill>
                      <a:latin typeface="Arial" charset="0"/>
                    </a:rPr>
                    <a:t>Forest Health and Productivity</a:t>
                  </a:r>
                  <a:endParaRPr lang="en-US" sz="1600" dirty="0">
                    <a:solidFill>
                      <a:prstClr val="black"/>
                    </a:solidFill>
                    <a:latin typeface="Arial" charset="0"/>
                  </a:endParaRPr>
                </a:p>
              </p:txBody>
            </p:sp>
            <p:grpSp>
              <p:nvGrpSpPr>
                <p:cNvPr id="94236" name="Group 111"/>
                <p:cNvGrpSpPr>
                  <a:grpSpLocks/>
                </p:cNvGrpSpPr>
                <p:nvPr/>
              </p:nvGrpSpPr>
              <p:grpSpPr bwMode="auto">
                <a:xfrm>
                  <a:off x="3385" y="1945"/>
                  <a:ext cx="571" cy="344"/>
                  <a:chOff x="3012" y="1947"/>
                  <a:chExt cx="732" cy="441"/>
                </a:xfrm>
              </p:grpSpPr>
              <p:sp>
                <p:nvSpPr>
                  <p:cNvPr id="2160" name="Freeform 112"/>
                  <p:cNvSpPr>
                    <a:spLocks/>
                  </p:cNvSpPr>
                  <p:nvPr/>
                </p:nvSpPr>
                <p:spPr bwMode="auto">
                  <a:xfrm>
                    <a:off x="3012" y="2262"/>
                    <a:ext cx="732" cy="126"/>
                  </a:xfrm>
                  <a:custGeom>
                    <a:avLst/>
                    <a:gdLst>
                      <a:gd name="T0" fmla="*/ 188 w 732"/>
                      <a:gd name="T1" fmla="*/ 17 h 126"/>
                      <a:gd name="T2" fmla="*/ 153 w 732"/>
                      <a:gd name="T3" fmla="*/ 24 h 126"/>
                      <a:gd name="T4" fmla="*/ 130 w 732"/>
                      <a:gd name="T5" fmla="*/ 26 h 126"/>
                      <a:gd name="T6" fmla="*/ 112 w 732"/>
                      <a:gd name="T7" fmla="*/ 40 h 126"/>
                      <a:gd name="T8" fmla="*/ 81 w 732"/>
                      <a:gd name="T9" fmla="*/ 46 h 126"/>
                      <a:gd name="T10" fmla="*/ 60 w 732"/>
                      <a:gd name="T11" fmla="*/ 54 h 126"/>
                      <a:gd name="T12" fmla="*/ 1 w 732"/>
                      <a:gd name="T13" fmla="*/ 60 h 126"/>
                      <a:gd name="T14" fmla="*/ 0 w 732"/>
                      <a:gd name="T15" fmla="*/ 72 h 126"/>
                      <a:gd name="T16" fmla="*/ 50 w 732"/>
                      <a:gd name="T17" fmla="*/ 74 h 126"/>
                      <a:gd name="T18" fmla="*/ 72 w 732"/>
                      <a:gd name="T19" fmla="*/ 79 h 126"/>
                      <a:gd name="T20" fmla="*/ 73 w 732"/>
                      <a:gd name="T21" fmla="*/ 88 h 126"/>
                      <a:gd name="T22" fmla="*/ 139 w 732"/>
                      <a:gd name="T23" fmla="*/ 92 h 126"/>
                      <a:gd name="T24" fmla="*/ 149 w 732"/>
                      <a:gd name="T25" fmla="*/ 102 h 126"/>
                      <a:gd name="T26" fmla="*/ 162 w 732"/>
                      <a:gd name="T27" fmla="*/ 115 h 126"/>
                      <a:gd name="T28" fmla="*/ 199 w 732"/>
                      <a:gd name="T29" fmla="*/ 113 h 126"/>
                      <a:gd name="T30" fmla="*/ 230 w 732"/>
                      <a:gd name="T31" fmla="*/ 120 h 126"/>
                      <a:gd name="T32" fmla="*/ 260 w 732"/>
                      <a:gd name="T33" fmla="*/ 116 h 126"/>
                      <a:gd name="T34" fmla="*/ 292 w 732"/>
                      <a:gd name="T35" fmla="*/ 123 h 126"/>
                      <a:gd name="T36" fmla="*/ 321 w 732"/>
                      <a:gd name="T37" fmla="*/ 125 h 126"/>
                      <a:gd name="T38" fmla="*/ 327 w 732"/>
                      <a:gd name="T39" fmla="*/ 113 h 126"/>
                      <a:gd name="T40" fmla="*/ 381 w 732"/>
                      <a:gd name="T41" fmla="*/ 121 h 126"/>
                      <a:gd name="T42" fmla="*/ 419 w 732"/>
                      <a:gd name="T43" fmla="*/ 111 h 126"/>
                      <a:gd name="T44" fmla="*/ 500 w 732"/>
                      <a:gd name="T45" fmla="*/ 120 h 126"/>
                      <a:gd name="T46" fmla="*/ 587 w 732"/>
                      <a:gd name="T47" fmla="*/ 123 h 126"/>
                      <a:gd name="T48" fmla="*/ 596 w 732"/>
                      <a:gd name="T49" fmla="*/ 97 h 126"/>
                      <a:gd name="T50" fmla="*/ 657 w 732"/>
                      <a:gd name="T51" fmla="*/ 92 h 126"/>
                      <a:gd name="T52" fmla="*/ 668 w 732"/>
                      <a:gd name="T53" fmla="*/ 81 h 126"/>
                      <a:gd name="T54" fmla="*/ 698 w 732"/>
                      <a:gd name="T55" fmla="*/ 57 h 126"/>
                      <a:gd name="T56" fmla="*/ 688 w 732"/>
                      <a:gd name="T57" fmla="*/ 43 h 126"/>
                      <a:gd name="T58" fmla="*/ 655 w 732"/>
                      <a:gd name="T59" fmla="*/ 36 h 126"/>
                      <a:gd name="T60" fmla="*/ 632 w 732"/>
                      <a:gd name="T61" fmla="*/ 29 h 126"/>
                      <a:gd name="T62" fmla="*/ 586 w 732"/>
                      <a:gd name="T63" fmla="*/ 29 h 126"/>
                      <a:gd name="T64" fmla="*/ 530 w 732"/>
                      <a:gd name="T65" fmla="*/ 8 h 126"/>
                      <a:gd name="T66" fmla="*/ 380 w 732"/>
                      <a:gd name="T67" fmla="*/ 8 h 126"/>
                      <a:gd name="T68" fmla="*/ 352 w 732"/>
                      <a:gd name="T69" fmla="*/ 3 h 126"/>
                      <a:gd name="T70" fmla="*/ 235 w 732"/>
                      <a:gd name="T71" fmla="*/ 1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2" h="126">
                        <a:moveTo>
                          <a:pt x="235" y="13"/>
                        </a:moveTo>
                        <a:lnTo>
                          <a:pt x="188" y="17"/>
                        </a:lnTo>
                        <a:lnTo>
                          <a:pt x="174" y="23"/>
                        </a:lnTo>
                        <a:lnTo>
                          <a:pt x="153" y="24"/>
                        </a:lnTo>
                        <a:lnTo>
                          <a:pt x="155" y="30"/>
                        </a:lnTo>
                        <a:lnTo>
                          <a:pt x="130" y="26"/>
                        </a:lnTo>
                        <a:lnTo>
                          <a:pt x="145" y="38"/>
                        </a:lnTo>
                        <a:lnTo>
                          <a:pt x="112" y="40"/>
                        </a:lnTo>
                        <a:lnTo>
                          <a:pt x="84" y="40"/>
                        </a:lnTo>
                        <a:lnTo>
                          <a:pt x="81" y="46"/>
                        </a:lnTo>
                        <a:lnTo>
                          <a:pt x="55" y="47"/>
                        </a:lnTo>
                        <a:lnTo>
                          <a:pt x="60" y="54"/>
                        </a:lnTo>
                        <a:lnTo>
                          <a:pt x="28" y="58"/>
                        </a:lnTo>
                        <a:lnTo>
                          <a:pt x="1" y="60"/>
                        </a:lnTo>
                        <a:lnTo>
                          <a:pt x="38" y="65"/>
                        </a:lnTo>
                        <a:lnTo>
                          <a:pt x="0" y="72"/>
                        </a:lnTo>
                        <a:lnTo>
                          <a:pt x="49" y="68"/>
                        </a:lnTo>
                        <a:lnTo>
                          <a:pt x="50" y="74"/>
                        </a:lnTo>
                        <a:lnTo>
                          <a:pt x="63" y="72"/>
                        </a:lnTo>
                        <a:lnTo>
                          <a:pt x="72" y="79"/>
                        </a:lnTo>
                        <a:lnTo>
                          <a:pt x="56" y="91"/>
                        </a:lnTo>
                        <a:lnTo>
                          <a:pt x="73" y="88"/>
                        </a:lnTo>
                        <a:lnTo>
                          <a:pt x="106" y="98"/>
                        </a:lnTo>
                        <a:lnTo>
                          <a:pt x="139" y="92"/>
                        </a:lnTo>
                        <a:lnTo>
                          <a:pt x="129" y="104"/>
                        </a:lnTo>
                        <a:lnTo>
                          <a:pt x="149" y="102"/>
                        </a:lnTo>
                        <a:lnTo>
                          <a:pt x="146" y="113"/>
                        </a:lnTo>
                        <a:lnTo>
                          <a:pt x="162" y="115"/>
                        </a:lnTo>
                        <a:lnTo>
                          <a:pt x="172" y="118"/>
                        </a:lnTo>
                        <a:lnTo>
                          <a:pt x="199" y="113"/>
                        </a:lnTo>
                        <a:lnTo>
                          <a:pt x="210" y="115"/>
                        </a:lnTo>
                        <a:lnTo>
                          <a:pt x="230" y="120"/>
                        </a:lnTo>
                        <a:lnTo>
                          <a:pt x="234" y="113"/>
                        </a:lnTo>
                        <a:lnTo>
                          <a:pt x="260" y="116"/>
                        </a:lnTo>
                        <a:lnTo>
                          <a:pt x="262" y="110"/>
                        </a:lnTo>
                        <a:lnTo>
                          <a:pt x="292" y="123"/>
                        </a:lnTo>
                        <a:lnTo>
                          <a:pt x="292" y="114"/>
                        </a:lnTo>
                        <a:lnTo>
                          <a:pt x="321" y="125"/>
                        </a:lnTo>
                        <a:lnTo>
                          <a:pt x="312" y="111"/>
                        </a:lnTo>
                        <a:lnTo>
                          <a:pt x="327" y="113"/>
                        </a:lnTo>
                        <a:lnTo>
                          <a:pt x="358" y="120"/>
                        </a:lnTo>
                        <a:lnTo>
                          <a:pt x="381" y="121"/>
                        </a:lnTo>
                        <a:lnTo>
                          <a:pt x="427" y="118"/>
                        </a:lnTo>
                        <a:lnTo>
                          <a:pt x="419" y="111"/>
                        </a:lnTo>
                        <a:lnTo>
                          <a:pt x="438" y="102"/>
                        </a:lnTo>
                        <a:lnTo>
                          <a:pt x="500" y="120"/>
                        </a:lnTo>
                        <a:lnTo>
                          <a:pt x="519" y="107"/>
                        </a:lnTo>
                        <a:lnTo>
                          <a:pt x="587" y="123"/>
                        </a:lnTo>
                        <a:lnTo>
                          <a:pt x="576" y="102"/>
                        </a:lnTo>
                        <a:lnTo>
                          <a:pt x="596" y="97"/>
                        </a:lnTo>
                        <a:lnTo>
                          <a:pt x="612" y="88"/>
                        </a:lnTo>
                        <a:lnTo>
                          <a:pt x="657" y="92"/>
                        </a:lnTo>
                        <a:lnTo>
                          <a:pt x="649" y="78"/>
                        </a:lnTo>
                        <a:lnTo>
                          <a:pt x="668" y="81"/>
                        </a:lnTo>
                        <a:lnTo>
                          <a:pt x="662" y="69"/>
                        </a:lnTo>
                        <a:lnTo>
                          <a:pt x="698" y="57"/>
                        </a:lnTo>
                        <a:lnTo>
                          <a:pt x="731" y="48"/>
                        </a:lnTo>
                        <a:lnTo>
                          <a:pt x="688" y="43"/>
                        </a:lnTo>
                        <a:lnTo>
                          <a:pt x="663" y="43"/>
                        </a:lnTo>
                        <a:lnTo>
                          <a:pt x="655" y="36"/>
                        </a:lnTo>
                        <a:lnTo>
                          <a:pt x="631" y="42"/>
                        </a:lnTo>
                        <a:lnTo>
                          <a:pt x="632" y="29"/>
                        </a:lnTo>
                        <a:lnTo>
                          <a:pt x="580" y="38"/>
                        </a:lnTo>
                        <a:lnTo>
                          <a:pt x="586" y="29"/>
                        </a:lnTo>
                        <a:lnTo>
                          <a:pt x="550" y="18"/>
                        </a:lnTo>
                        <a:lnTo>
                          <a:pt x="530" y="8"/>
                        </a:lnTo>
                        <a:lnTo>
                          <a:pt x="450" y="16"/>
                        </a:lnTo>
                        <a:lnTo>
                          <a:pt x="380" y="8"/>
                        </a:lnTo>
                        <a:lnTo>
                          <a:pt x="394" y="0"/>
                        </a:lnTo>
                        <a:lnTo>
                          <a:pt x="352" y="3"/>
                        </a:lnTo>
                        <a:lnTo>
                          <a:pt x="250" y="16"/>
                        </a:lnTo>
                        <a:lnTo>
                          <a:pt x="235" y="13"/>
                        </a:lnTo>
                      </a:path>
                    </a:pathLst>
                  </a:custGeom>
                  <a:solidFill>
                    <a:srgbClr val="20202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grpSp>
                <p:nvGrpSpPr>
                  <p:cNvPr id="94238" name="Group 113"/>
                  <p:cNvGrpSpPr>
                    <a:grpSpLocks/>
                  </p:cNvGrpSpPr>
                  <p:nvPr/>
                </p:nvGrpSpPr>
                <p:grpSpPr bwMode="auto">
                  <a:xfrm>
                    <a:off x="3258" y="1972"/>
                    <a:ext cx="304" cy="349"/>
                    <a:chOff x="3258" y="1972"/>
                    <a:chExt cx="304" cy="349"/>
                  </a:xfrm>
                </p:grpSpPr>
                <p:grpSp>
                  <p:nvGrpSpPr>
                    <p:cNvPr id="94301" name="Group 114"/>
                    <p:cNvGrpSpPr>
                      <a:grpSpLocks/>
                    </p:cNvGrpSpPr>
                    <p:nvPr/>
                  </p:nvGrpSpPr>
                  <p:grpSpPr bwMode="auto">
                    <a:xfrm>
                      <a:off x="3399" y="2024"/>
                      <a:ext cx="33" cy="297"/>
                      <a:chOff x="3399" y="2024"/>
                      <a:chExt cx="33" cy="297"/>
                    </a:xfrm>
                  </p:grpSpPr>
                  <p:sp>
                    <p:nvSpPr>
                      <p:cNvPr id="2163" name="Freeform 115"/>
                      <p:cNvSpPr>
                        <a:spLocks/>
                      </p:cNvSpPr>
                      <p:nvPr/>
                    </p:nvSpPr>
                    <p:spPr bwMode="auto">
                      <a:xfrm>
                        <a:off x="3399" y="2025"/>
                        <a:ext cx="33" cy="296"/>
                      </a:xfrm>
                      <a:custGeom>
                        <a:avLst/>
                        <a:gdLst>
                          <a:gd name="T0" fmla="*/ 13 w 33"/>
                          <a:gd name="T1" fmla="*/ 0 h 297"/>
                          <a:gd name="T2" fmla="*/ 4 w 33"/>
                          <a:gd name="T3" fmla="*/ 150 h 297"/>
                          <a:gd name="T4" fmla="*/ 5 w 33"/>
                          <a:gd name="T5" fmla="*/ 188 h 297"/>
                          <a:gd name="T6" fmla="*/ 5 w 33"/>
                          <a:gd name="T7" fmla="*/ 217 h 297"/>
                          <a:gd name="T8" fmla="*/ 5 w 33"/>
                          <a:gd name="T9" fmla="*/ 225 h 297"/>
                          <a:gd name="T10" fmla="*/ 5 w 33"/>
                          <a:gd name="T11" fmla="*/ 238 h 297"/>
                          <a:gd name="T12" fmla="*/ 4 w 33"/>
                          <a:gd name="T13" fmla="*/ 250 h 297"/>
                          <a:gd name="T14" fmla="*/ 5 w 33"/>
                          <a:gd name="T15" fmla="*/ 266 h 297"/>
                          <a:gd name="T16" fmla="*/ 3 w 33"/>
                          <a:gd name="T17" fmla="*/ 280 h 297"/>
                          <a:gd name="T18" fmla="*/ 0 w 33"/>
                          <a:gd name="T19" fmla="*/ 292 h 297"/>
                          <a:gd name="T20" fmla="*/ 8 w 33"/>
                          <a:gd name="T21" fmla="*/ 293 h 297"/>
                          <a:gd name="T22" fmla="*/ 14 w 33"/>
                          <a:gd name="T23" fmla="*/ 296 h 297"/>
                          <a:gd name="T24" fmla="*/ 22 w 33"/>
                          <a:gd name="T25" fmla="*/ 295 h 297"/>
                          <a:gd name="T26" fmla="*/ 28 w 33"/>
                          <a:gd name="T27" fmla="*/ 295 h 297"/>
                          <a:gd name="T28" fmla="*/ 32 w 33"/>
                          <a:gd name="T29" fmla="*/ 292 h 297"/>
                          <a:gd name="T30" fmla="*/ 31 w 33"/>
                          <a:gd name="T31" fmla="*/ 279 h 297"/>
                          <a:gd name="T32" fmla="*/ 30 w 33"/>
                          <a:gd name="T33" fmla="*/ 266 h 297"/>
                          <a:gd name="T34" fmla="*/ 30 w 33"/>
                          <a:gd name="T35" fmla="*/ 242 h 297"/>
                          <a:gd name="T36" fmla="*/ 30 w 33"/>
                          <a:gd name="T37" fmla="*/ 235 h 297"/>
                          <a:gd name="T38" fmla="*/ 30 w 33"/>
                          <a:gd name="T39" fmla="*/ 217 h 297"/>
                          <a:gd name="T40" fmla="*/ 30 w 33"/>
                          <a:gd name="T41" fmla="*/ 202 h 297"/>
                          <a:gd name="T42" fmla="*/ 28 w 33"/>
                          <a:gd name="T43" fmla="*/ 187 h 297"/>
                          <a:gd name="T44" fmla="*/ 29 w 33"/>
                          <a:gd name="T45" fmla="*/ 123 h 297"/>
                          <a:gd name="T46" fmla="*/ 29 w 33"/>
                          <a:gd name="T47" fmla="*/ 42 h 297"/>
                          <a:gd name="T48" fmla="*/ 26 w 33"/>
                          <a:gd name="T49" fmla="*/ 10 h 297"/>
                          <a:gd name="T50" fmla="*/ 13 w 33"/>
                          <a:gd name="T51"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297">
                            <a:moveTo>
                              <a:pt x="13" y="0"/>
                            </a:moveTo>
                            <a:lnTo>
                              <a:pt x="4" y="150"/>
                            </a:lnTo>
                            <a:lnTo>
                              <a:pt x="5" y="188"/>
                            </a:lnTo>
                            <a:lnTo>
                              <a:pt x="5" y="217"/>
                            </a:lnTo>
                            <a:lnTo>
                              <a:pt x="5" y="225"/>
                            </a:lnTo>
                            <a:lnTo>
                              <a:pt x="5" y="238"/>
                            </a:lnTo>
                            <a:lnTo>
                              <a:pt x="4" y="250"/>
                            </a:lnTo>
                            <a:lnTo>
                              <a:pt x="5" y="266"/>
                            </a:lnTo>
                            <a:lnTo>
                              <a:pt x="3" y="280"/>
                            </a:lnTo>
                            <a:lnTo>
                              <a:pt x="0" y="292"/>
                            </a:lnTo>
                            <a:lnTo>
                              <a:pt x="8" y="293"/>
                            </a:lnTo>
                            <a:lnTo>
                              <a:pt x="14" y="296"/>
                            </a:lnTo>
                            <a:lnTo>
                              <a:pt x="22" y="295"/>
                            </a:lnTo>
                            <a:lnTo>
                              <a:pt x="28" y="295"/>
                            </a:lnTo>
                            <a:lnTo>
                              <a:pt x="32" y="292"/>
                            </a:lnTo>
                            <a:lnTo>
                              <a:pt x="31" y="279"/>
                            </a:lnTo>
                            <a:lnTo>
                              <a:pt x="30" y="266"/>
                            </a:lnTo>
                            <a:lnTo>
                              <a:pt x="30" y="242"/>
                            </a:lnTo>
                            <a:lnTo>
                              <a:pt x="30" y="235"/>
                            </a:lnTo>
                            <a:lnTo>
                              <a:pt x="30" y="217"/>
                            </a:lnTo>
                            <a:lnTo>
                              <a:pt x="30" y="202"/>
                            </a:lnTo>
                            <a:lnTo>
                              <a:pt x="28" y="187"/>
                            </a:lnTo>
                            <a:lnTo>
                              <a:pt x="29" y="123"/>
                            </a:lnTo>
                            <a:lnTo>
                              <a:pt x="29" y="42"/>
                            </a:lnTo>
                            <a:lnTo>
                              <a:pt x="26" y="10"/>
                            </a:lnTo>
                            <a:lnTo>
                              <a:pt x="13" y="0"/>
                            </a:lnTo>
                          </a:path>
                        </a:pathLst>
                      </a:custGeom>
                      <a:solidFill>
                        <a:srgbClr val="201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64" name="Freeform 116"/>
                      <p:cNvSpPr>
                        <a:spLocks/>
                      </p:cNvSpPr>
                      <p:nvPr/>
                    </p:nvSpPr>
                    <p:spPr bwMode="auto">
                      <a:xfrm>
                        <a:off x="3411" y="2212"/>
                        <a:ext cx="21" cy="105"/>
                      </a:xfrm>
                      <a:custGeom>
                        <a:avLst/>
                        <a:gdLst>
                          <a:gd name="T0" fmla="*/ 13 w 20"/>
                          <a:gd name="T1" fmla="*/ 0 h 105"/>
                          <a:gd name="T2" fmla="*/ 7 w 20"/>
                          <a:gd name="T3" fmla="*/ 6 h 105"/>
                          <a:gd name="T4" fmla="*/ 0 w 20"/>
                          <a:gd name="T5" fmla="*/ 9 h 105"/>
                          <a:gd name="T6" fmla="*/ 4 w 20"/>
                          <a:gd name="T7" fmla="*/ 10 h 105"/>
                          <a:gd name="T8" fmla="*/ 11 w 20"/>
                          <a:gd name="T9" fmla="*/ 8 h 105"/>
                          <a:gd name="T10" fmla="*/ 9 w 20"/>
                          <a:gd name="T11" fmla="*/ 14 h 105"/>
                          <a:gd name="T12" fmla="*/ 2 w 20"/>
                          <a:gd name="T13" fmla="*/ 19 h 105"/>
                          <a:gd name="T14" fmla="*/ 10 w 20"/>
                          <a:gd name="T15" fmla="*/ 19 h 105"/>
                          <a:gd name="T16" fmla="*/ 13 w 20"/>
                          <a:gd name="T17" fmla="*/ 22 h 105"/>
                          <a:gd name="T18" fmla="*/ 9 w 20"/>
                          <a:gd name="T19" fmla="*/ 27 h 105"/>
                          <a:gd name="T20" fmla="*/ 4 w 20"/>
                          <a:gd name="T21" fmla="*/ 31 h 105"/>
                          <a:gd name="T22" fmla="*/ 13 w 20"/>
                          <a:gd name="T23" fmla="*/ 32 h 105"/>
                          <a:gd name="T24" fmla="*/ 14 w 20"/>
                          <a:gd name="T25" fmla="*/ 36 h 105"/>
                          <a:gd name="T26" fmla="*/ 13 w 20"/>
                          <a:gd name="T27" fmla="*/ 40 h 105"/>
                          <a:gd name="T28" fmla="*/ 6 w 20"/>
                          <a:gd name="T29" fmla="*/ 46 h 105"/>
                          <a:gd name="T30" fmla="*/ 2 w 20"/>
                          <a:gd name="T31" fmla="*/ 46 h 105"/>
                          <a:gd name="T32" fmla="*/ 9 w 20"/>
                          <a:gd name="T33" fmla="*/ 48 h 105"/>
                          <a:gd name="T34" fmla="*/ 14 w 20"/>
                          <a:gd name="T35" fmla="*/ 49 h 105"/>
                          <a:gd name="T36" fmla="*/ 11 w 20"/>
                          <a:gd name="T37" fmla="*/ 54 h 105"/>
                          <a:gd name="T38" fmla="*/ 6 w 20"/>
                          <a:gd name="T39" fmla="*/ 58 h 105"/>
                          <a:gd name="T40" fmla="*/ 14 w 20"/>
                          <a:gd name="T41" fmla="*/ 63 h 105"/>
                          <a:gd name="T42" fmla="*/ 14 w 20"/>
                          <a:gd name="T43" fmla="*/ 75 h 105"/>
                          <a:gd name="T44" fmla="*/ 10 w 20"/>
                          <a:gd name="T45" fmla="*/ 87 h 105"/>
                          <a:gd name="T46" fmla="*/ 14 w 20"/>
                          <a:gd name="T47" fmla="*/ 90 h 105"/>
                          <a:gd name="T48" fmla="*/ 6 w 20"/>
                          <a:gd name="T49" fmla="*/ 93 h 105"/>
                          <a:gd name="T50" fmla="*/ 15 w 20"/>
                          <a:gd name="T51" fmla="*/ 94 h 105"/>
                          <a:gd name="T52" fmla="*/ 4 w 20"/>
                          <a:gd name="T53" fmla="*/ 98 h 105"/>
                          <a:gd name="T54" fmla="*/ 16 w 20"/>
                          <a:gd name="T55" fmla="*/ 99 h 105"/>
                          <a:gd name="T56" fmla="*/ 8 w 20"/>
                          <a:gd name="T57" fmla="*/ 102 h 105"/>
                          <a:gd name="T58" fmla="*/ 4 w 20"/>
                          <a:gd name="T59" fmla="*/ 104 h 105"/>
                          <a:gd name="T60" fmla="*/ 12 w 20"/>
                          <a:gd name="T61" fmla="*/ 104 h 105"/>
                          <a:gd name="T62" fmla="*/ 19 w 20"/>
                          <a:gd name="T63" fmla="*/ 104 h 105"/>
                          <a:gd name="T64" fmla="*/ 18 w 20"/>
                          <a:gd name="T65" fmla="*/ 93 h 105"/>
                          <a:gd name="T66" fmla="*/ 16 w 20"/>
                          <a:gd name="T67" fmla="*/ 84 h 105"/>
                          <a:gd name="T68" fmla="*/ 16 w 20"/>
                          <a:gd name="T69" fmla="*/ 71 h 105"/>
                          <a:gd name="T70" fmla="*/ 16 w 20"/>
                          <a:gd name="T71" fmla="*/ 54 h 105"/>
                          <a:gd name="T72" fmla="*/ 17 w 20"/>
                          <a:gd name="T73" fmla="*/ 41 h 105"/>
                          <a:gd name="T74" fmla="*/ 16 w 20"/>
                          <a:gd name="T75" fmla="*/ 24 h 105"/>
                          <a:gd name="T76" fmla="*/ 15 w 20"/>
                          <a:gd name="T77" fmla="*/ 16 h 105"/>
                          <a:gd name="T78" fmla="*/ 15 w 20"/>
                          <a:gd name="T79" fmla="*/ 8 h 105"/>
                          <a:gd name="T80" fmla="*/ 13 w 20"/>
                          <a:gd name="T8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 h="105">
                            <a:moveTo>
                              <a:pt x="13" y="0"/>
                            </a:moveTo>
                            <a:lnTo>
                              <a:pt x="7" y="6"/>
                            </a:lnTo>
                            <a:lnTo>
                              <a:pt x="0" y="9"/>
                            </a:lnTo>
                            <a:lnTo>
                              <a:pt x="4" y="10"/>
                            </a:lnTo>
                            <a:lnTo>
                              <a:pt x="11" y="8"/>
                            </a:lnTo>
                            <a:lnTo>
                              <a:pt x="9" y="14"/>
                            </a:lnTo>
                            <a:lnTo>
                              <a:pt x="2" y="19"/>
                            </a:lnTo>
                            <a:lnTo>
                              <a:pt x="10" y="19"/>
                            </a:lnTo>
                            <a:lnTo>
                              <a:pt x="13" y="22"/>
                            </a:lnTo>
                            <a:lnTo>
                              <a:pt x="9" y="27"/>
                            </a:lnTo>
                            <a:lnTo>
                              <a:pt x="4" y="31"/>
                            </a:lnTo>
                            <a:lnTo>
                              <a:pt x="13" y="32"/>
                            </a:lnTo>
                            <a:lnTo>
                              <a:pt x="14" y="36"/>
                            </a:lnTo>
                            <a:lnTo>
                              <a:pt x="13" y="40"/>
                            </a:lnTo>
                            <a:lnTo>
                              <a:pt x="6" y="46"/>
                            </a:lnTo>
                            <a:lnTo>
                              <a:pt x="2" y="46"/>
                            </a:lnTo>
                            <a:lnTo>
                              <a:pt x="9" y="48"/>
                            </a:lnTo>
                            <a:lnTo>
                              <a:pt x="14" y="49"/>
                            </a:lnTo>
                            <a:lnTo>
                              <a:pt x="11" y="54"/>
                            </a:lnTo>
                            <a:lnTo>
                              <a:pt x="6" y="58"/>
                            </a:lnTo>
                            <a:lnTo>
                              <a:pt x="14" y="63"/>
                            </a:lnTo>
                            <a:lnTo>
                              <a:pt x="14" y="75"/>
                            </a:lnTo>
                            <a:lnTo>
                              <a:pt x="10" y="87"/>
                            </a:lnTo>
                            <a:lnTo>
                              <a:pt x="14" y="90"/>
                            </a:lnTo>
                            <a:lnTo>
                              <a:pt x="6" y="93"/>
                            </a:lnTo>
                            <a:lnTo>
                              <a:pt x="15" y="94"/>
                            </a:lnTo>
                            <a:lnTo>
                              <a:pt x="4" y="98"/>
                            </a:lnTo>
                            <a:lnTo>
                              <a:pt x="16" y="99"/>
                            </a:lnTo>
                            <a:lnTo>
                              <a:pt x="8" y="102"/>
                            </a:lnTo>
                            <a:lnTo>
                              <a:pt x="4" y="104"/>
                            </a:lnTo>
                            <a:lnTo>
                              <a:pt x="12" y="104"/>
                            </a:lnTo>
                            <a:lnTo>
                              <a:pt x="19" y="104"/>
                            </a:lnTo>
                            <a:lnTo>
                              <a:pt x="18" y="93"/>
                            </a:lnTo>
                            <a:lnTo>
                              <a:pt x="16" y="84"/>
                            </a:lnTo>
                            <a:lnTo>
                              <a:pt x="16" y="71"/>
                            </a:lnTo>
                            <a:lnTo>
                              <a:pt x="16" y="54"/>
                            </a:lnTo>
                            <a:lnTo>
                              <a:pt x="17" y="41"/>
                            </a:lnTo>
                            <a:lnTo>
                              <a:pt x="16" y="24"/>
                            </a:lnTo>
                            <a:lnTo>
                              <a:pt x="15" y="16"/>
                            </a:lnTo>
                            <a:lnTo>
                              <a:pt x="15" y="8"/>
                            </a:lnTo>
                            <a:lnTo>
                              <a:pt x="13" y="0"/>
                            </a:lnTo>
                          </a:path>
                        </a:pathLst>
                      </a:custGeom>
                      <a:solidFill>
                        <a:srgbClr val="402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grpSp>
                <p:grpSp>
                  <p:nvGrpSpPr>
                    <p:cNvPr id="94302" name="Group 117"/>
                    <p:cNvGrpSpPr>
                      <a:grpSpLocks/>
                    </p:cNvGrpSpPr>
                    <p:nvPr/>
                  </p:nvGrpSpPr>
                  <p:grpSpPr bwMode="auto">
                    <a:xfrm>
                      <a:off x="3258" y="1972"/>
                      <a:ext cx="164" cy="298"/>
                      <a:chOff x="3258" y="1972"/>
                      <a:chExt cx="164" cy="298"/>
                    </a:xfrm>
                  </p:grpSpPr>
                  <p:sp>
                    <p:nvSpPr>
                      <p:cNvPr id="2166" name="Freeform 118"/>
                      <p:cNvSpPr>
                        <a:spLocks/>
                      </p:cNvSpPr>
                      <p:nvPr/>
                    </p:nvSpPr>
                    <p:spPr bwMode="auto">
                      <a:xfrm>
                        <a:off x="3343" y="1973"/>
                        <a:ext cx="79" cy="82"/>
                      </a:xfrm>
                      <a:custGeom>
                        <a:avLst/>
                        <a:gdLst>
                          <a:gd name="T0" fmla="*/ 56 w 79"/>
                          <a:gd name="T1" fmla="*/ 23 h 82"/>
                          <a:gd name="T2" fmla="*/ 39 w 79"/>
                          <a:gd name="T3" fmla="*/ 43 h 82"/>
                          <a:gd name="T4" fmla="*/ 13 w 79"/>
                          <a:gd name="T5" fmla="*/ 58 h 82"/>
                          <a:gd name="T6" fmla="*/ 0 w 79"/>
                          <a:gd name="T7" fmla="*/ 63 h 82"/>
                          <a:gd name="T8" fmla="*/ 8 w 79"/>
                          <a:gd name="T9" fmla="*/ 67 h 82"/>
                          <a:gd name="T10" fmla="*/ 9 w 79"/>
                          <a:gd name="T11" fmla="*/ 69 h 82"/>
                          <a:gd name="T12" fmla="*/ 15 w 79"/>
                          <a:gd name="T13" fmla="*/ 68 h 82"/>
                          <a:gd name="T14" fmla="*/ 4 w 79"/>
                          <a:gd name="T15" fmla="*/ 80 h 82"/>
                          <a:gd name="T16" fmla="*/ 16 w 79"/>
                          <a:gd name="T17" fmla="*/ 72 h 82"/>
                          <a:gd name="T18" fmla="*/ 18 w 79"/>
                          <a:gd name="T19" fmla="*/ 74 h 82"/>
                          <a:gd name="T20" fmla="*/ 20 w 79"/>
                          <a:gd name="T21" fmla="*/ 75 h 82"/>
                          <a:gd name="T22" fmla="*/ 25 w 79"/>
                          <a:gd name="T23" fmla="*/ 71 h 82"/>
                          <a:gd name="T24" fmla="*/ 27 w 79"/>
                          <a:gd name="T25" fmla="*/ 77 h 82"/>
                          <a:gd name="T26" fmla="*/ 32 w 79"/>
                          <a:gd name="T27" fmla="*/ 69 h 82"/>
                          <a:gd name="T28" fmla="*/ 30 w 79"/>
                          <a:gd name="T29" fmla="*/ 78 h 82"/>
                          <a:gd name="T30" fmla="*/ 37 w 79"/>
                          <a:gd name="T31" fmla="*/ 71 h 82"/>
                          <a:gd name="T32" fmla="*/ 39 w 79"/>
                          <a:gd name="T33" fmla="*/ 71 h 82"/>
                          <a:gd name="T34" fmla="*/ 42 w 79"/>
                          <a:gd name="T35" fmla="*/ 72 h 82"/>
                          <a:gd name="T36" fmla="*/ 47 w 79"/>
                          <a:gd name="T37" fmla="*/ 64 h 82"/>
                          <a:gd name="T38" fmla="*/ 43 w 79"/>
                          <a:gd name="T39" fmla="*/ 73 h 82"/>
                          <a:gd name="T40" fmla="*/ 49 w 79"/>
                          <a:gd name="T41" fmla="*/ 69 h 82"/>
                          <a:gd name="T42" fmla="*/ 51 w 79"/>
                          <a:gd name="T43" fmla="*/ 68 h 82"/>
                          <a:gd name="T44" fmla="*/ 51 w 79"/>
                          <a:gd name="T45" fmla="*/ 73 h 82"/>
                          <a:gd name="T46" fmla="*/ 56 w 79"/>
                          <a:gd name="T47" fmla="*/ 64 h 82"/>
                          <a:gd name="T48" fmla="*/ 61 w 79"/>
                          <a:gd name="T49" fmla="*/ 57 h 82"/>
                          <a:gd name="T50" fmla="*/ 58 w 79"/>
                          <a:gd name="T51" fmla="*/ 70 h 82"/>
                          <a:gd name="T52" fmla="*/ 62 w 79"/>
                          <a:gd name="T53" fmla="*/ 63 h 82"/>
                          <a:gd name="T54" fmla="*/ 66 w 79"/>
                          <a:gd name="T55" fmla="*/ 60 h 82"/>
                          <a:gd name="T56" fmla="*/ 68 w 79"/>
                          <a:gd name="T57" fmla="*/ 60 h 82"/>
                          <a:gd name="T58" fmla="*/ 69 w 79"/>
                          <a:gd name="T59" fmla="*/ 45 h 82"/>
                          <a:gd name="T60" fmla="*/ 71 w 79"/>
                          <a:gd name="T61" fmla="*/ 62 h 82"/>
                          <a:gd name="T62" fmla="*/ 73 w 79"/>
                          <a:gd name="T63" fmla="*/ 50 h 82"/>
                          <a:gd name="T64" fmla="*/ 73 w 79"/>
                          <a:gd name="T65" fmla="*/ 32 h 82"/>
                          <a:gd name="T66" fmla="*/ 75 w 79"/>
                          <a:gd name="T67" fmla="*/ 45 h 82"/>
                          <a:gd name="T68" fmla="*/ 78 w 79"/>
                          <a:gd name="T69" fmla="*/ 40 h 82"/>
                          <a:gd name="T70" fmla="*/ 74 w 79"/>
                          <a:gd name="T71" fmla="*/ 18 h 82"/>
                          <a:gd name="T72" fmla="*/ 73 w 79"/>
                          <a:gd name="T7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82">
                            <a:moveTo>
                              <a:pt x="62" y="13"/>
                            </a:moveTo>
                            <a:lnTo>
                              <a:pt x="56" y="23"/>
                            </a:lnTo>
                            <a:lnTo>
                              <a:pt x="50" y="33"/>
                            </a:lnTo>
                            <a:lnTo>
                              <a:pt x="39" y="43"/>
                            </a:lnTo>
                            <a:lnTo>
                              <a:pt x="28" y="50"/>
                            </a:lnTo>
                            <a:lnTo>
                              <a:pt x="13" y="58"/>
                            </a:lnTo>
                            <a:lnTo>
                              <a:pt x="0" y="61"/>
                            </a:lnTo>
                            <a:lnTo>
                              <a:pt x="0" y="63"/>
                            </a:lnTo>
                            <a:lnTo>
                              <a:pt x="13" y="62"/>
                            </a:lnTo>
                            <a:lnTo>
                              <a:pt x="8" y="67"/>
                            </a:lnTo>
                            <a:lnTo>
                              <a:pt x="3" y="71"/>
                            </a:lnTo>
                            <a:lnTo>
                              <a:pt x="9" y="69"/>
                            </a:lnTo>
                            <a:lnTo>
                              <a:pt x="16" y="63"/>
                            </a:lnTo>
                            <a:lnTo>
                              <a:pt x="15" y="68"/>
                            </a:lnTo>
                            <a:lnTo>
                              <a:pt x="10" y="74"/>
                            </a:lnTo>
                            <a:lnTo>
                              <a:pt x="4" y="80"/>
                            </a:lnTo>
                            <a:lnTo>
                              <a:pt x="8" y="80"/>
                            </a:lnTo>
                            <a:lnTo>
                              <a:pt x="16" y="72"/>
                            </a:lnTo>
                            <a:lnTo>
                              <a:pt x="20" y="66"/>
                            </a:lnTo>
                            <a:lnTo>
                              <a:pt x="18" y="74"/>
                            </a:lnTo>
                            <a:lnTo>
                              <a:pt x="12" y="81"/>
                            </a:lnTo>
                            <a:lnTo>
                              <a:pt x="20" y="75"/>
                            </a:lnTo>
                            <a:lnTo>
                              <a:pt x="24" y="68"/>
                            </a:lnTo>
                            <a:lnTo>
                              <a:pt x="25" y="71"/>
                            </a:lnTo>
                            <a:lnTo>
                              <a:pt x="24" y="77"/>
                            </a:lnTo>
                            <a:lnTo>
                              <a:pt x="27" y="77"/>
                            </a:lnTo>
                            <a:lnTo>
                              <a:pt x="30" y="70"/>
                            </a:lnTo>
                            <a:lnTo>
                              <a:pt x="32" y="69"/>
                            </a:lnTo>
                            <a:lnTo>
                              <a:pt x="32" y="75"/>
                            </a:lnTo>
                            <a:lnTo>
                              <a:pt x="30" y="78"/>
                            </a:lnTo>
                            <a:lnTo>
                              <a:pt x="33" y="78"/>
                            </a:lnTo>
                            <a:lnTo>
                              <a:pt x="37" y="71"/>
                            </a:lnTo>
                            <a:lnTo>
                              <a:pt x="40" y="66"/>
                            </a:lnTo>
                            <a:lnTo>
                              <a:pt x="39" y="71"/>
                            </a:lnTo>
                            <a:lnTo>
                              <a:pt x="37" y="75"/>
                            </a:lnTo>
                            <a:lnTo>
                              <a:pt x="42" y="72"/>
                            </a:lnTo>
                            <a:lnTo>
                              <a:pt x="46" y="59"/>
                            </a:lnTo>
                            <a:lnTo>
                              <a:pt x="47" y="64"/>
                            </a:lnTo>
                            <a:lnTo>
                              <a:pt x="45" y="69"/>
                            </a:lnTo>
                            <a:lnTo>
                              <a:pt x="43" y="73"/>
                            </a:lnTo>
                            <a:lnTo>
                              <a:pt x="46" y="75"/>
                            </a:lnTo>
                            <a:lnTo>
                              <a:pt x="49" y="69"/>
                            </a:lnTo>
                            <a:lnTo>
                              <a:pt x="51" y="64"/>
                            </a:lnTo>
                            <a:lnTo>
                              <a:pt x="51" y="68"/>
                            </a:lnTo>
                            <a:lnTo>
                              <a:pt x="50" y="71"/>
                            </a:lnTo>
                            <a:lnTo>
                              <a:pt x="51" y="73"/>
                            </a:lnTo>
                            <a:lnTo>
                              <a:pt x="53" y="68"/>
                            </a:lnTo>
                            <a:lnTo>
                              <a:pt x="56" y="64"/>
                            </a:lnTo>
                            <a:lnTo>
                              <a:pt x="60" y="54"/>
                            </a:lnTo>
                            <a:lnTo>
                              <a:pt x="61" y="57"/>
                            </a:lnTo>
                            <a:lnTo>
                              <a:pt x="60" y="64"/>
                            </a:lnTo>
                            <a:lnTo>
                              <a:pt x="58" y="70"/>
                            </a:lnTo>
                            <a:lnTo>
                              <a:pt x="61" y="70"/>
                            </a:lnTo>
                            <a:lnTo>
                              <a:pt x="62" y="63"/>
                            </a:lnTo>
                            <a:lnTo>
                              <a:pt x="64" y="53"/>
                            </a:lnTo>
                            <a:lnTo>
                              <a:pt x="66" y="60"/>
                            </a:lnTo>
                            <a:lnTo>
                              <a:pt x="66" y="65"/>
                            </a:lnTo>
                            <a:lnTo>
                              <a:pt x="68" y="60"/>
                            </a:lnTo>
                            <a:lnTo>
                              <a:pt x="67" y="52"/>
                            </a:lnTo>
                            <a:lnTo>
                              <a:pt x="69" y="45"/>
                            </a:lnTo>
                            <a:lnTo>
                              <a:pt x="71" y="56"/>
                            </a:lnTo>
                            <a:lnTo>
                              <a:pt x="71" y="62"/>
                            </a:lnTo>
                            <a:lnTo>
                              <a:pt x="72" y="59"/>
                            </a:lnTo>
                            <a:lnTo>
                              <a:pt x="73" y="50"/>
                            </a:lnTo>
                            <a:lnTo>
                              <a:pt x="73" y="40"/>
                            </a:lnTo>
                            <a:lnTo>
                              <a:pt x="73" y="32"/>
                            </a:lnTo>
                            <a:lnTo>
                              <a:pt x="75" y="39"/>
                            </a:lnTo>
                            <a:lnTo>
                              <a:pt x="75" y="45"/>
                            </a:lnTo>
                            <a:lnTo>
                              <a:pt x="77" y="46"/>
                            </a:lnTo>
                            <a:lnTo>
                              <a:pt x="78" y="40"/>
                            </a:lnTo>
                            <a:lnTo>
                              <a:pt x="77" y="28"/>
                            </a:lnTo>
                            <a:lnTo>
                              <a:pt x="74" y="18"/>
                            </a:lnTo>
                            <a:lnTo>
                              <a:pt x="73" y="11"/>
                            </a:lnTo>
                            <a:lnTo>
                              <a:pt x="73" y="0"/>
                            </a:lnTo>
                            <a:lnTo>
                              <a:pt x="62" y="13"/>
                            </a:lnTo>
                          </a:path>
                        </a:pathLst>
                      </a:custGeom>
                      <a:solidFill>
                        <a:srgbClr val="002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67" name="Freeform 119"/>
                      <p:cNvSpPr>
                        <a:spLocks/>
                      </p:cNvSpPr>
                      <p:nvPr/>
                    </p:nvSpPr>
                    <p:spPr bwMode="auto">
                      <a:xfrm>
                        <a:off x="3327" y="2010"/>
                        <a:ext cx="88" cy="82"/>
                      </a:xfrm>
                      <a:custGeom>
                        <a:avLst/>
                        <a:gdLst>
                          <a:gd name="T0" fmla="*/ 63 w 88"/>
                          <a:gd name="T1" fmla="*/ 23 h 83"/>
                          <a:gd name="T2" fmla="*/ 44 w 88"/>
                          <a:gd name="T3" fmla="*/ 43 h 83"/>
                          <a:gd name="T4" fmla="*/ 15 w 88"/>
                          <a:gd name="T5" fmla="*/ 59 h 83"/>
                          <a:gd name="T6" fmla="*/ 1 w 88"/>
                          <a:gd name="T7" fmla="*/ 64 h 83"/>
                          <a:gd name="T8" fmla="*/ 9 w 88"/>
                          <a:gd name="T9" fmla="*/ 68 h 83"/>
                          <a:gd name="T10" fmla="*/ 11 w 88"/>
                          <a:gd name="T11" fmla="*/ 70 h 83"/>
                          <a:gd name="T12" fmla="*/ 17 w 88"/>
                          <a:gd name="T13" fmla="*/ 69 h 83"/>
                          <a:gd name="T14" fmla="*/ 5 w 88"/>
                          <a:gd name="T15" fmla="*/ 81 h 83"/>
                          <a:gd name="T16" fmla="*/ 18 w 88"/>
                          <a:gd name="T17" fmla="*/ 73 h 83"/>
                          <a:gd name="T18" fmla="*/ 20 w 88"/>
                          <a:gd name="T19" fmla="*/ 75 h 83"/>
                          <a:gd name="T20" fmla="*/ 23 w 88"/>
                          <a:gd name="T21" fmla="*/ 76 h 83"/>
                          <a:gd name="T22" fmla="*/ 28 w 88"/>
                          <a:gd name="T23" fmla="*/ 72 h 83"/>
                          <a:gd name="T24" fmla="*/ 30 w 88"/>
                          <a:gd name="T25" fmla="*/ 78 h 83"/>
                          <a:gd name="T26" fmla="*/ 37 w 88"/>
                          <a:gd name="T27" fmla="*/ 70 h 83"/>
                          <a:gd name="T28" fmla="*/ 34 w 88"/>
                          <a:gd name="T29" fmla="*/ 79 h 83"/>
                          <a:gd name="T30" fmla="*/ 41 w 88"/>
                          <a:gd name="T31" fmla="*/ 72 h 83"/>
                          <a:gd name="T32" fmla="*/ 44 w 88"/>
                          <a:gd name="T33" fmla="*/ 72 h 83"/>
                          <a:gd name="T34" fmla="*/ 47 w 88"/>
                          <a:gd name="T35" fmla="*/ 73 h 83"/>
                          <a:gd name="T36" fmla="*/ 52 w 88"/>
                          <a:gd name="T37" fmla="*/ 65 h 83"/>
                          <a:gd name="T38" fmla="*/ 48 w 88"/>
                          <a:gd name="T39" fmla="*/ 74 h 83"/>
                          <a:gd name="T40" fmla="*/ 55 w 88"/>
                          <a:gd name="T41" fmla="*/ 70 h 83"/>
                          <a:gd name="T42" fmla="*/ 58 w 88"/>
                          <a:gd name="T43" fmla="*/ 69 h 83"/>
                          <a:gd name="T44" fmla="*/ 58 w 88"/>
                          <a:gd name="T45" fmla="*/ 74 h 83"/>
                          <a:gd name="T46" fmla="*/ 62 w 88"/>
                          <a:gd name="T47" fmla="*/ 65 h 83"/>
                          <a:gd name="T48" fmla="*/ 68 w 88"/>
                          <a:gd name="T49" fmla="*/ 58 h 83"/>
                          <a:gd name="T50" fmla="*/ 65 w 88"/>
                          <a:gd name="T51" fmla="*/ 71 h 83"/>
                          <a:gd name="T52" fmla="*/ 70 w 88"/>
                          <a:gd name="T53" fmla="*/ 64 h 83"/>
                          <a:gd name="T54" fmla="*/ 73 w 88"/>
                          <a:gd name="T55" fmla="*/ 61 h 83"/>
                          <a:gd name="T56" fmla="*/ 76 w 88"/>
                          <a:gd name="T57" fmla="*/ 61 h 83"/>
                          <a:gd name="T58" fmla="*/ 77 w 88"/>
                          <a:gd name="T59" fmla="*/ 46 h 83"/>
                          <a:gd name="T60" fmla="*/ 79 w 88"/>
                          <a:gd name="T61" fmla="*/ 63 h 83"/>
                          <a:gd name="T62" fmla="*/ 82 w 88"/>
                          <a:gd name="T63" fmla="*/ 51 h 83"/>
                          <a:gd name="T64" fmla="*/ 82 w 88"/>
                          <a:gd name="T65" fmla="*/ 32 h 83"/>
                          <a:gd name="T66" fmla="*/ 84 w 88"/>
                          <a:gd name="T67" fmla="*/ 46 h 83"/>
                          <a:gd name="T68" fmla="*/ 87 w 88"/>
                          <a:gd name="T69" fmla="*/ 40 h 83"/>
                          <a:gd name="T70" fmla="*/ 83 w 88"/>
                          <a:gd name="T71" fmla="*/ 17 h 83"/>
                          <a:gd name="T72" fmla="*/ 82 w 88"/>
                          <a:gd name="T7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8" h="83">
                            <a:moveTo>
                              <a:pt x="70" y="12"/>
                            </a:moveTo>
                            <a:lnTo>
                              <a:pt x="63" y="23"/>
                            </a:lnTo>
                            <a:lnTo>
                              <a:pt x="56" y="33"/>
                            </a:lnTo>
                            <a:lnTo>
                              <a:pt x="44" y="43"/>
                            </a:lnTo>
                            <a:lnTo>
                              <a:pt x="32" y="51"/>
                            </a:lnTo>
                            <a:lnTo>
                              <a:pt x="15" y="59"/>
                            </a:lnTo>
                            <a:lnTo>
                              <a:pt x="0" y="61"/>
                            </a:lnTo>
                            <a:lnTo>
                              <a:pt x="1" y="64"/>
                            </a:lnTo>
                            <a:lnTo>
                              <a:pt x="15" y="63"/>
                            </a:lnTo>
                            <a:lnTo>
                              <a:pt x="9" y="68"/>
                            </a:lnTo>
                            <a:lnTo>
                              <a:pt x="3" y="72"/>
                            </a:lnTo>
                            <a:lnTo>
                              <a:pt x="11" y="70"/>
                            </a:lnTo>
                            <a:lnTo>
                              <a:pt x="18" y="64"/>
                            </a:lnTo>
                            <a:lnTo>
                              <a:pt x="17" y="69"/>
                            </a:lnTo>
                            <a:lnTo>
                              <a:pt x="12" y="75"/>
                            </a:lnTo>
                            <a:lnTo>
                              <a:pt x="5" y="81"/>
                            </a:lnTo>
                            <a:lnTo>
                              <a:pt x="9" y="81"/>
                            </a:lnTo>
                            <a:lnTo>
                              <a:pt x="18" y="73"/>
                            </a:lnTo>
                            <a:lnTo>
                              <a:pt x="23" y="66"/>
                            </a:lnTo>
                            <a:lnTo>
                              <a:pt x="20" y="75"/>
                            </a:lnTo>
                            <a:lnTo>
                              <a:pt x="14" y="82"/>
                            </a:lnTo>
                            <a:lnTo>
                              <a:pt x="23" y="76"/>
                            </a:lnTo>
                            <a:lnTo>
                              <a:pt x="27" y="69"/>
                            </a:lnTo>
                            <a:lnTo>
                              <a:pt x="28" y="72"/>
                            </a:lnTo>
                            <a:lnTo>
                              <a:pt x="27" y="78"/>
                            </a:lnTo>
                            <a:lnTo>
                              <a:pt x="30" y="78"/>
                            </a:lnTo>
                            <a:lnTo>
                              <a:pt x="34" y="71"/>
                            </a:lnTo>
                            <a:lnTo>
                              <a:pt x="37" y="70"/>
                            </a:lnTo>
                            <a:lnTo>
                              <a:pt x="36" y="76"/>
                            </a:lnTo>
                            <a:lnTo>
                              <a:pt x="34" y="79"/>
                            </a:lnTo>
                            <a:lnTo>
                              <a:pt x="37" y="79"/>
                            </a:lnTo>
                            <a:lnTo>
                              <a:pt x="41" y="72"/>
                            </a:lnTo>
                            <a:lnTo>
                              <a:pt x="45" y="66"/>
                            </a:lnTo>
                            <a:lnTo>
                              <a:pt x="44" y="72"/>
                            </a:lnTo>
                            <a:lnTo>
                              <a:pt x="41" y="76"/>
                            </a:lnTo>
                            <a:lnTo>
                              <a:pt x="47" y="73"/>
                            </a:lnTo>
                            <a:lnTo>
                              <a:pt x="51" y="60"/>
                            </a:lnTo>
                            <a:lnTo>
                              <a:pt x="52" y="65"/>
                            </a:lnTo>
                            <a:lnTo>
                              <a:pt x="51" y="70"/>
                            </a:lnTo>
                            <a:lnTo>
                              <a:pt x="48" y="74"/>
                            </a:lnTo>
                            <a:lnTo>
                              <a:pt x="51" y="76"/>
                            </a:lnTo>
                            <a:lnTo>
                              <a:pt x="55" y="70"/>
                            </a:lnTo>
                            <a:lnTo>
                              <a:pt x="57" y="65"/>
                            </a:lnTo>
                            <a:lnTo>
                              <a:pt x="58" y="69"/>
                            </a:lnTo>
                            <a:lnTo>
                              <a:pt x="56" y="72"/>
                            </a:lnTo>
                            <a:lnTo>
                              <a:pt x="58" y="74"/>
                            </a:lnTo>
                            <a:lnTo>
                              <a:pt x="60" y="69"/>
                            </a:lnTo>
                            <a:lnTo>
                              <a:pt x="62" y="65"/>
                            </a:lnTo>
                            <a:lnTo>
                              <a:pt x="67" y="55"/>
                            </a:lnTo>
                            <a:lnTo>
                              <a:pt x="68" y="58"/>
                            </a:lnTo>
                            <a:lnTo>
                              <a:pt x="67" y="65"/>
                            </a:lnTo>
                            <a:lnTo>
                              <a:pt x="65" y="71"/>
                            </a:lnTo>
                            <a:lnTo>
                              <a:pt x="68" y="71"/>
                            </a:lnTo>
                            <a:lnTo>
                              <a:pt x="70" y="64"/>
                            </a:lnTo>
                            <a:lnTo>
                              <a:pt x="72" y="54"/>
                            </a:lnTo>
                            <a:lnTo>
                              <a:pt x="73" y="61"/>
                            </a:lnTo>
                            <a:lnTo>
                              <a:pt x="73" y="66"/>
                            </a:lnTo>
                            <a:lnTo>
                              <a:pt x="76" y="61"/>
                            </a:lnTo>
                            <a:lnTo>
                              <a:pt x="75" y="53"/>
                            </a:lnTo>
                            <a:lnTo>
                              <a:pt x="77" y="46"/>
                            </a:lnTo>
                            <a:lnTo>
                              <a:pt x="79" y="57"/>
                            </a:lnTo>
                            <a:lnTo>
                              <a:pt x="79" y="63"/>
                            </a:lnTo>
                            <a:lnTo>
                              <a:pt x="81" y="60"/>
                            </a:lnTo>
                            <a:lnTo>
                              <a:pt x="82" y="51"/>
                            </a:lnTo>
                            <a:lnTo>
                              <a:pt x="82" y="40"/>
                            </a:lnTo>
                            <a:lnTo>
                              <a:pt x="82" y="32"/>
                            </a:lnTo>
                            <a:lnTo>
                              <a:pt x="84" y="39"/>
                            </a:lnTo>
                            <a:lnTo>
                              <a:pt x="84" y="46"/>
                            </a:lnTo>
                            <a:lnTo>
                              <a:pt x="86" y="47"/>
                            </a:lnTo>
                            <a:lnTo>
                              <a:pt x="87" y="40"/>
                            </a:lnTo>
                            <a:lnTo>
                              <a:pt x="86" y="28"/>
                            </a:lnTo>
                            <a:lnTo>
                              <a:pt x="83" y="17"/>
                            </a:lnTo>
                            <a:lnTo>
                              <a:pt x="82" y="11"/>
                            </a:lnTo>
                            <a:lnTo>
                              <a:pt x="82" y="0"/>
                            </a:lnTo>
                            <a:lnTo>
                              <a:pt x="70" y="12"/>
                            </a:lnTo>
                          </a:path>
                        </a:pathLst>
                      </a:custGeom>
                      <a:solidFill>
                        <a:srgbClr val="002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68" name="Freeform 120"/>
                      <p:cNvSpPr>
                        <a:spLocks/>
                      </p:cNvSpPr>
                      <p:nvPr/>
                    </p:nvSpPr>
                    <p:spPr bwMode="auto">
                      <a:xfrm>
                        <a:off x="3300" y="2047"/>
                        <a:ext cx="113" cy="92"/>
                      </a:xfrm>
                      <a:custGeom>
                        <a:avLst/>
                        <a:gdLst>
                          <a:gd name="T0" fmla="*/ 82 w 113"/>
                          <a:gd name="T1" fmla="*/ 26 h 92"/>
                          <a:gd name="T2" fmla="*/ 57 w 113"/>
                          <a:gd name="T3" fmla="*/ 47 h 92"/>
                          <a:gd name="T4" fmla="*/ 20 w 113"/>
                          <a:gd name="T5" fmla="*/ 65 h 92"/>
                          <a:gd name="T6" fmla="*/ 1 w 113"/>
                          <a:gd name="T7" fmla="*/ 70 h 92"/>
                          <a:gd name="T8" fmla="*/ 12 w 113"/>
                          <a:gd name="T9" fmla="*/ 75 h 92"/>
                          <a:gd name="T10" fmla="*/ 14 w 113"/>
                          <a:gd name="T11" fmla="*/ 78 h 92"/>
                          <a:gd name="T12" fmla="*/ 23 w 113"/>
                          <a:gd name="T13" fmla="*/ 77 h 92"/>
                          <a:gd name="T14" fmla="*/ 7 w 113"/>
                          <a:gd name="T15" fmla="*/ 89 h 92"/>
                          <a:gd name="T16" fmla="*/ 24 w 113"/>
                          <a:gd name="T17" fmla="*/ 81 h 92"/>
                          <a:gd name="T18" fmla="*/ 26 w 113"/>
                          <a:gd name="T19" fmla="*/ 83 h 92"/>
                          <a:gd name="T20" fmla="*/ 30 w 113"/>
                          <a:gd name="T21" fmla="*/ 84 h 92"/>
                          <a:gd name="T22" fmla="*/ 37 w 113"/>
                          <a:gd name="T23" fmla="*/ 80 h 92"/>
                          <a:gd name="T24" fmla="*/ 39 w 113"/>
                          <a:gd name="T25" fmla="*/ 86 h 92"/>
                          <a:gd name="T26" fmla="*/ 47 w 113"/>
                          <a:gd name="T27" fmla="*/ 78 h 92"/>
                          <a:gd name="T28" fmla="*/ 44 w 113"/>
                          <a:gd name="T29" fmla="*/ 87 h 92"/>
                          <a:gd name="T30" fmla="*/ 54 w 113"/>
                          <a:gd name="T31" fmla="*/ 80 h 92"/>
                          <a:gd name="T32" fmla="*/ 57 w 113"/>
                          <a:gd name="T33" fmla="*/ 80 h 92"/>
                          <a:gd name="T34" fmla="*/ 61 w 113"/>
                          <a:gd name="T35" fmla="*/ 81 h 92"/>
                          <a:gd name="T36" fmla="*/ 68 w 113"/>
                          <a:gd name="T37" fmla="*/ 71 h 92"/>
                          <a:gd name="T38" fmla="*/ 63 w 113"/>
                          <a:gd name="T39" fmla="*/ 82 h 92"/>
                          <a:gd name="T40" fmla="*/ 71 w 113"/>
                          <a:gd name="T41" fmla="*/ 78 h 92"/>
                          <a:gd name="T42" fmla="*/ 75 w 113"/>
                          <a:gd name="T43" fmla="*/ 77 h 92"/>
                          <a:gd name="T44" fmla="*/ 75 w 113"/>
                          <a:gd name="T45" fmla="*/ 82 h 92"/>
                          <a:gd name="T46" fmla="*/ 81 w 113"/>
                          <a:gd name="T47" fmla="*/ 71 h 92"/>
                          <a:gd name="T48" fmla="*/ 88 w 113"/>
                          <a:gd name="T49" fmla="*/ 64 h 92"/>
                          <a:gd name="T50" fmla="*/ 84 w 113"/>
                          <a:gd name="T51" fmla="*/ 79 h 92"/>
                          <a:gd name="T52" fmla="*/ 90 w 113"/>
                          <a:gd name="T53" fmla="*/ 70 h 92"/>
                          <a:gd name="T54" fmla="*/ 95 w 113"/>
                          <a:gd name="T55" fmla="*/ 67 h 92"/>
                          <a:gd name="T56" fmla="*/ 98 w 113"/>
                          <a:gd name="T57" fmla="*/ 67 h 92"/>
                          <a:gd name="T58" fmla="*/ 100 w 113"/>
                          <a:gd name="T59" fmla="*/ 51 h 92"/>
                          <a:gd name="T60" fmla="*/ 102 w 113"/>
                          <a:gd name="T61" fmla="*/ 69 h 92"/>
                          <a:gd name="T62" fmla="*/ 105 w 113"/>
                          <a:gd name="T63" fmla="*/ 56 h 92"/>
                          <a:gd name="T64" fmla="*/ 105 w 113"/>
                          <a:gd name="T65" fmla="*/ 36 h 92"/>
                          <a:gd name="T66" fmla="*/ 108 w 113"/>
                          <a:gd name="T67" fmla="*/ 51 h 92"/>
                          <a:gd name="T68" fmla="*/ 112 w 113"/>
                          <a:gd name="T69" fmla="*/ 44 h 92"/>
                          <a:gd name="T70" fmla="*/ 107 w 113"/>
                          <a:gd name="T71" fmla="*/ 19 h 92"/>
                          <a:gd name="T72" fmla="*/ 105 w 113"/>
                          <a:gd name="T7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92">
                            <a:moveTo>
                              <a:pt x="90" y="14"/>
                            </a:moveTo>
                            <a:lnTo>
                              <a:pt x="82" y="26"/>
                            </a:lnTo>
                            <a:lnTo>
                              <a:pt x="72" y="37"/>
                            </a:lnTo>
                            <a:lnTo>
                              <a:pt x="57" y="47"/>
                            </a:lnTo>
                            <a:lnTo>
                              <a:pt x="42" y="56"/>
                            </a:lnTo>
                            <a:lnTo>
                              <a:pt x="20" y="65"/>
                            </a:lnTo>
                            <a:lnTo>
                              <a:pt x="0" y="68"/>
                            </a:lnTo>
                            <a:lnTo>
                              <a:pt x="1" y="70"/>
                            </a:lnTo>
                            <a:lnTo>
                              <a:pt x="19" y="69"/>
                            </a:lnTo>
                            <a:lnTo>
                              <a:pt x="12" y="75"/>
                            </a:lnTo>
                            <a:lnTo>
                              <a:pt x="5" y="80"/>
                            </a:lnTo>
                            <a:lnTo>
                              <a:pt x="14" y="78"/>
                            </a:lnTo>
                            <a:lnTo>
                              <a:pt x="24" y="70"/>
                            </a:lnTo>
                            <a:lnTo>
                              <a:pt x="23" y="77"/>
                            </a:lnTo>
                            <a:lnTo>
                              <a:pt x="16" y="83"/>
                            </a:lnTo>
                            <a:lnTo>
                              <a:pt x="7" y="89"/>
                            </a:lnTo>
                            <a:lnTo>
                              <a:pt x="12" y="89"/>
                            </a:lnTo>
                            <a:lnTo>
                              <a:pt x="24" y="81"/>
                            </a:lnTo>
                            <a:lnTo>
                              <a:pt x="30" y="73"/>
                            </a:lnTo>
                            <a:lnTo>
                              <a:pt x="26" y="83"/>
                            </a:lnTo>
                            <a:lnTo>
                              <a:pt x="18" y="91"/>
                            </a:lnTo>
                            <a:lnTo>
                              <a:pt x="30" y="84"/>
                            </a:lnTo>
                            <a:lnTo>
                              <a:pt x="36" y="77"/>
                            </a:lnTo>
                            <a:lnTo>
                              <a:pt x="37" y="80"/>
                            </a:lnTo>
                            <a:lnTo>
                              <a:pt x="36" y="86"/>
                            </a:lnTo>
                            <a:lnTo>
                              <a:pt x="39" y="86"/>
                            </a:lnTo>
                            <a:lnTo>
                              <a:pt x="44" y="79"/>
                            </a:lnTo>
                            <a:lnTo>
                              <a:pt x="47" y="78"/>
                            </a:lnTo>
                            <a:lnTo>
                              <a:pt x="46" y="84"/>
                            </a:lnTo>
                            <a:lnTo>
                              <a:pt x="44" y="87"/>
                            </a:lnTo>
                            <a:lnTo>
                              <a:pt x="49" y="87"/>
                            </a:lnTo>
                            <a:lnTo>
                              <a:pt x="54" y="80"/>
                            </a:lnTo>
                            <a:lnTo>
                              <a:pt x="58" y="73"/>
                            </a:lnTo>
                            <a:lnTo>
                              <a:pt x="57" y="80"/>
                            </a:lnTo>
                            <a:lnTo>
                              <a:pt x="54" y="84"/>
                            </a:lnTo>
                            <a:lnTo>
                              <a:pt x="61" y="81"/>
                            </a:lnTo>
                            <a:lnTo>
                              <a:pt x="66" y="66"/>
                            </a:lnTo>
                            <a:lnTo>
                              <a:pt x="68" y="71"/>
                            </a:lnTo>
                            <a:lnTo>
                              <a:pt x="65" y="78"/>
                            </a:lnTo>
                            <a:lnTo>
                              <a:pt x="63" y="82"/>
                            </a:lnTo>
                            <a:lnTo>
                              <a:pt x="66" y="84"/>
                            </a:lnTo>
                            <a:lnTo>
                              <a:pt x="71" y="78"/>
                            </a:lnTo>
                            <a:lnTo>
                              <a:pt x="74" y="71"/>
                            </a:lnTo>
                            <a:lnTo>
                              <a:pt x="75" y="77"/>
                            </a:lnTo>
                            <a:lnTo>
                              <a:pt x="72" y="80"/>
                            </a:lnTo>
                            <a:lnTo>
                              <a:pt x="75" y="82"/>
                            </a:lnTo>
                            <a:lnTo>
                              <a:pt x="77" y="77"/>
                            </a:lnTo>
                            <a:lnTo>
                              <a:pt x="81" y="71"/>
                            </a:lnTo>
                            <a:lnTo>
                              <a:pt x="87" y="60"/>
                            </a:lnTo>
                            <a:lnTo>
                              <a:pt x="88" y="64"/>
                            </a:lnTo>
                            <a:lnTo>
                              <a:pt x="87" y="71"/>
                            </a:lnTo>
                            <a:lnTo>
                              <a:pt x="84" y="79"/>
                            </a:lnTo>
                            <a:lnTo>
                              <a:pt x="88" y="79"/>
                            </a:lnTo>
                            <a:lnTo>
                              <a:pt x="90" y="70"/>
                            </a:lnTo>
                            <a:lnTo>
                              <a:pt x="93" y="59"/>
                            </a:lnTo>
                            <a:lnTo>
                              <a:pt x="95" y="67"/>
                            </a:lnTo>
                            <a:lnTo>
                              <a:pt x="95" y="72"/>
                            </a:lnTo>
                            <a:lnTo>
                              <a:pt x="98" y="67"/>
                            </a:lnTo>
                            <a:lnTo>
                              <a:pt x="97" y="58"/>
                            </a:lnTo>
                            <a:lnTo>
                              <a:pt x="100" y="51"/>
                            </a:lnTo>
                            <a:lnTo>
                              <a:pt x="102" y="62"/>
                            </a:lnTo>
                            <a:lnTo>
                              <a:pt x="102" y="69"/>
                            </a:lnTo>
                            <a:lnTo>
                              <a:pt x="104" y="66"/>
                            </a:lnTo>
                            <a:lnTo>
                              <a:pt x="105" y="56"/>
                            </a:lnTo>
                            <a:lnTo>
                              <a:pt x="105" y="44"/>
                            </a:lnTo>
                            <a:lnTo>
                              <a:pt x="105" y="36"/>
                            </a:lnTo>
                            <a:lnTo>
                              <a:pt x="109" y="43"/>
                            </a:lnTo>
                            <a:lnTo>
                              <a:pt x="108" y="51"/>
                            </a:lnTo>
                            <a:lnTo>
                              <a:pt x="111" y="52"/>
                            </a:lnTo>
                            <a:lnTo>
                              <a:pt x="112" y="44"/>
                            </a:lnTo>
                            <a:lnTo>
                              <a:pt x="111" y="31"/>
                            </a:lnTo>
                            <a:lnTo>
                              <a:pt x="107" y="19"/>
                            </a:lnTo>
                            <a:lnTo>
                              <a:pt x="105" y="12"/>
                            </a:lnTo>
                            <a:lnTo>
                              <a:pt x="105" y="0"/>
                            </a:lnTo>
                            <a:lnTo>
                              <a:pt x="90" y="14"/>
                            </a:lnTo>
                          </a:path>
                        </a:pathLst>
                      </a:custGeom>
                      <a:solidFill>
                        <a:srgbClr val="002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69" name="Freeform 121"/>
                      <p:cNvSpPr>
                        <a:spLocks/>
                      </p:cNvSpPr>
                      <p:nvPr/>
                    </p:nvSpPr>
                    <p:spPr bwMode="auto">
                      <a:xfrm>
                        <a:off x="3277" y="2091"/>
                        <a:ext cx="133" cy="104"/>
                      </a:xfrm>
                      <a:custGeom>
                        <a:avLst/>
                        <a:gdLst>
                          <a:gd name="T0" fmla="*/ 103 w 133"/>
                          <a:gd name="T1" fmla="*/ 27 h 104"/>
                          <a:gd name="T2" fmla="*/ 55 w 133"/>
                          <a:gd name="T3" fmla="*/ 51 h 104"/>
                          <a:gd name="T4" fmla="*/ 14 w 133"/>
                          <a:gd name="T5" fmla="*/ 60 h 104"/>
                          <a:gd name="T6" fmla="*/ 8 w 133"/>
                          <a:gd name="T7" fmla="*/ 64 h 104"/>
                          <a:gd name="T8" fmla="*/ 18 w 133"/>
                          <a:gd name="T9" fmla="*/ 69 h 104"/>
                          <a:gd name="T10" fmla="*/ 0 w 133"/>
                          <a:gd name="T11" fmla="*/ 81 h 104"/>
                          <a:gd name="T12" fmla="*/ 21 w 133"/>
                          <a:gd name="T13" fmla="*/ 74 h 104"/>
                          <a:gd name="T14" fmla="*/ 12 w 133"/>
                          <a:gd name="T15" fmla="*/ 87 h 104"/>
                          <a:gd name="T16" fmla="*/ 9 w 133"/>
                          <a:gd name="T17" fmla="*/ 93 h 104"/>
                          <a:gd name="T18" fmla="*/ 29 w 133"/>
                          <a:gd name="T19" fmla="*/ 74 h 104"/>
                          <a:gd name="T20" fmla="*/ 20 w 133"/>
                          <a:gd name="T21" fmla="*/ 97 h 104"/>
                          <a:gd name="T22" fmla="*/ 20 w 133"/>
                          <a:gd name="T23" fmla="*/ 103 h 104"/>
                          <a:gd name="T24" fmla="*/ 36 w 133"/>
                          <a:gd name="T25" fmla="*/ 75 h 104"/>
                          <a:gd name="T26" fmla="*/ 36 w 133"/>
                          <a:gd name="T27" fmla="*/ 93 h 104"/>
                          <a:gd name="T28" fmla="*/ 39 w 133"/>
                          <a:gd name="T29" fmla="*/ 94 h 104"/>
                          <a:gd name="T30" fmla="*/ 42 w 133"/>
                          <a:gd name="T31" fmla="*/ 73 h 104"/>
                          <a:gd name="T32" fmla="*/ 44 w 133"/>
                          <a:gd name="T33" fmla="*/ 94 h 104"/>
                          <a:gd name="T34" fmla="*/ 47 w 133"/>
                          <a:gd name="T35" fmla="*/ 95 h 104"/>
                          <a:gd name="T36" fmla="*/ 50 w 133"/>
                          <a:gd name="T37" fmla="*/ 97 h 104"/>
                          <a:gd name="T38" fmla="*/ 57 w 133"/>
                          <a:gd name="T39" fmla="*/ 73 h 104"/>
                          <a:gd name="T40" fmla="*/ 57 w 133"/>
                          <a:gd name="T41" fmla="*/ 93 h 104"/>
                          <a:gd name="T42" fmla="*/ 61 w 133"/>
                          <a:gd name="T43" fmla="*/ 91 h 104"/>
                          <a:gd name="T44" fmla="*/ 66 w 133"/>
                          <a:gd name="T45" fmla="*/ 66 h 104"/>
                          <a:gd name="T46" fmla="*/ 66 w 133"/>
                          <a:gd name="T47" fmla="*/ 93 h 104"/>
                          <a:gd name="T48" fmla="*/ 69 w 133"/>
                          <a:gd name="T49" fmla="*/ 94 h 104"/>
                          <a:gd name="T50" fmla="*/ 73 w 133"/>
                          <a:gd name="T51" fmla="*/ 85 h 104"/>
                          <a:gd name="T52" fmla="*/ 77 w 133"/>
                          <a:gd name="T53" fmla="*/ 88 h 104"/>
                          <a:gd name="T54" fmla="*/ 85 w 133"/>
                          <a:gd name="T55" fmla="*/ 70 h 104"/>
                          <a:gd name="T56" fmla="*/ 92 w 133"/>
                          <a:gd name="T57" fmla="*/ 70 h 104"/>
                          <a:gd name="T58" fmla="*/ 94 w 133"/>
                          <a:gd name="T59" fmla="*/ 74 h 104"/>
                          <a:gd name="T60" fmla="*/ 100 w 133"/>
                          <a:gd name="T61" fmla="*/ 60 h 104"/>
                          <a:gd name="T62" fmla="*/ 105 w 133"/>
                          <a:gd name="T63" fmla="*/ 57 h 104"/>
                          <a:gd name="T64" fmla="*/ 100 w 133"/>
                          <a:gd name="T65" fmla="*/ 68 h 104"/>
                          <a:gd name="T66" fmla="*/ 110 w 133"/>
                          <a:gd name="T67" fmla="*/ 58 h 104"/>
                          <a:gd name="T68" fmla="*/ 119 w 133"/>
                          <a:gd name="T69" fmla="*/ 40 h 104"/>
                          <a:gd name="T70" fmla="*/ 115 w 133"/>
                          <a:gd name="T71" fmla="*/ 57 h 104"/>
                          <a:gd name="T72" fmla="*/ 122 w 133"/>
                          <a:gd name="T73" fmla="*/ 38 h 104"/>
                          <a:gd name="T74" fmla="*/ 128 w 133"/>
                          <a:gd name="T75" fmla="*/ 31 h 104"/>
                          <a:gd name="T76" fmla="*/ 127 w 133"/>
                          <a:gd name="T77" fmla="*/ 23 h 104"/>
                          <a:gd name="T78" fmla="*/ 121 w 133"/>
                          <a:gd name="T79"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 h="104">
                            <a:moveTo>
                              <a:pt x="121" y="8"/>
                            </a:moveTo>
                            <a:lnTo>
                              <a:pt x="103" y="27"/>
                            </a:lnTo>
                            <a:lnTo>
                              <a:pt x="75" y="44"/>
                            </a:lnTo>
                            <a:lnTo>
                              <a:pt x="55" y="51"/>
                            </a:lnTo>
                            <a:lnTo>
                              <a:pt x="39" y="55"/>
                            </a:lnTo>
                            <a:lnTo>
                              <a:pt x="14" y="60"/>
                            </a:lnTo>
                            <a:lnTo>
                              <a:pt x="7" y="63"/>
                            </a:lnTo>
                            <a:lnTo>
                              <a:pt x="8" y="64"/>
                            </a:lnTo>
                            <a:lnTo>
                              <a:pt x="23" y="63"/>
                            </a:lnTo>
                            <a:lnTo>
                              <a:pt x="18" y="69"/>
                            </a:lnTo>
                            <a:lnTo>
                              <a:pt x="11" y="77"/>
                            </a:lnTo>
                            <a:lnTo>
                              <a:pt x="0" y="81"/>
                            </a:lnTo>
                            <a:lnTo>
                              <a:pt x="8" y="81"/>
                            </a:lnTo>
                            <a:lnTo>
                              <a:pt x="21" y="74"/>
                            </a:lnTo>
                            <a:lnTo>
                              <a:pt x="17" y="81"/>
                            </a:lnTo>
                            <a:lnTo>
                              <a:pt x="12" y="87"/>
                            </a:lnTo>
                            <a:lnTo>
                              <a:pt x="4" y="93"/>
                            </a:lnTo>
                            <a:lnTo>
                              <a:pt x="9" y="93"/>
                            </a:lnTo>
                            <a:lnTo>
                              <a:pt x="23" y="81"/>
                            </a:lnTo>
                            <a:lnTo>
                              <a:pt x="29" y="74"/>
                            </a:lnTo>
                            <a:lnTo>
                              <a:pt x="24" y="89"/>
                            </a:lnTo>
                            <a:lnTo>
                              <a:pt x="20" y="97"/>
                            </a:lnTo>
                            <a:lnTo>
                              <a:pt x="16" y="103"/>
                            </a:lnTo>
                            <a:lnTo>
                              <a:pt x="20" y="103"/>
                            </a:lnTo>
                            <a:lnTo>
                              <a:pt x="26" y="90"/>
                            </a:lnTo>
                            <a:lnTo>
                              <a:pt x="36" y="75"/>
                            </a:lnTo>
                            <a:lnTo>
                              <a:pt x="37" y="85"/>
                            </a:lnTo>
                            <a:lnTo>
                              <a:pt x="36" y="93"/>
                            </a:lnTo>
                            <a:lnTo>
                              <a:pt x="33" y="100"/>
                            </a:lnTo>
                            <a:lnTo>
                              <a:pt x="39" y="94"/>
                            </a:lnTo>
                            <a:lnTo>
                              <a:pt x="41" y="86"/>
                            </a:lnTo>
                            <a:lnTo>
                              <a:pt x="42" y="73"/>
                            </a:lnTo>
                            <a:lnTo>
                              <a:pt x="45" y="80"/>
                            </a:lnTo>
                            <a:lnTo>
                              <a:pt x="44" y="94"/>
                            </a:lnTo>
                            <a:lnTo>
                              <a:pt x="42" y="102"/>
                            </a:lnTo>
                            <a:lnTo>
                              <a:pt x="47" y="95"/>
                            </a:lnTo>
                            <a:lnTo>
                              <a:pt x="48" y="87"/>
                            </a:lnTo>
                            <a:lnTo>
                              <a:pt x="50" y="97"/>
                            </a:lnTo>
                            <a:lnTo>
                              <a:pt x="52" y="87"/>
                            </a:lnTo>
                            <a:lnTo>
                              <a:pt x="57" y="73"/>
                            </a:lnTo>
                            <a:lnTo>
                              <a:pt x="59" y="80"/>
                            </a:lnTo>
                            <a:lnTo>
                              <a:pt x="57" y="93"/>
                            </a:lnTo>
                            <a:lnTo>
                              <a:pt x="53" y="99"/>
                            </a:lnTo>
                            <a:lnTo>
                              <a:pt x="61" y="91"/>
                            </a:lnTo>
                            <a:lnTo>
                              <a:pt x="62" y="80"/>
                            </a:lnTo>
                            <a:lnTo>
                              <a:pt x="66" y="66"/>
                            </a:lnTo>
                            <a:lnTo>
                              <a:pt x="66" y="76"/>
                            </a:lnTo>
                            <a:lnTo>
                              <a:pt x="66" y="93"/>
                            </a:lnTo>
                            <a:lnTo>
                              <a:pt x="61" y="100"/>
                            </a:lnTo>
                            <a:lnTo>
                              <a:pt x="69" y="94"/>
                            </a:lnTo>
                            <a:lnTo>
                              <a:pt x="73" y="77"/>
                            </a:lnTo>
                            <a:lnTo>
                              <a:pt x="73" y="85"/>
                            </a:lnTo>
                            <a:lnTo>
                              <a:pt x="72" y="91"/>
                            </a:lnTo>
                            <a:lnTo>
                              <a:pt x="77" y="88"/>
                            </a:lnTo>
                            <a:lnTo>
                              <a:pt x="77" y="84"/>
                            </a:lnTo>
                            <a:lnTo>
                              <a:pt x="85" y="70"/>
                            </a:lnTo>
                            <a:lnTo>
                              <a:pt x="94" y="62"/>
                            </a:lnTo>
                            <a:lnTo>
                              <a:pt x="92" y="70"/>
                            </a:lnTo>
                            <a:lnTo>
                              <a:pt x="89" y="74"/>
                            </a:lnTo>
                            <a:lnTo>
                              <a:pt x="94" y="74"/>
                            </a:lnTo>
                            <a:lnTo>
                              <a:pt x="97" y="65"/>
                            </a:lnTo>
                            <a:lnTo>
                              <a:pt x="100" y="60"/>
                            </a:lnTo>
                            <a:lnTo>
                              <a:pt x="108" y="47"/>
                            </a:lnTo>
                            <a:lnTo>
                              <a:pt x="105" y="57"/>
                            </a:lnTo>
                            <a:lnTo>
                              <a:pt x="104" y="64"/>
                            </a:lnTo>
                            <a:lnTo>
                              <a:pt x="100" y="68"/>
                            </a:lnTo>
                            <a:lnTo>
                              <a:pt x="104" y="69"/>
                            </a:lnTo>
                            <a:lnTo>
                              <a:pt x="110" y="58"/>
                            </a:lnTo>
                            <a:lnTo>
                              <a:pt x="114" y="48"/>
                            </a:lnTo>
                            <a:lnTo>
                              <a:pt x="119" y="40"/>
                            </a:lnTo>
                            <a:lnTo>
                              <a:pt x="117" y="50"/>
                            </a:lnTo>
                            <a:lnTo>
                              <a:pt x="115" y="57"/>
                            </a:lnTo>
                            <a:lnTo>
                              <a:pt x="121" y="54"/>
                            </a:lnTo>
                            <a:lnTo>
                              <a:pt x="122" y="38"/>
                            </a:lnTo>
                            <a:lnTo>
                              <a:pt x="125" y="48"/>
                            </a:lnTo>
                            <a:lnTo>
                              <a:pt x="128" y="31"/>
                            </a:lnTo>
                            <a:lnTo>
                              <a:pt x="132" y="30"/>
                            </a:lnTo>
                            <a:lnTo>
                              <a:pt x="127" y="23"/>
                            </a:lnTo>
                            <a:lnTo>
                              <a:pt x="131" y="0"/>
                            </a:lnTo>
                            <a:lnTo>
                              <a:pt x="121" y="8"/>
                            </a:lnTo>
                          </a:path>
                        </a:pathLst>
                      </a:custGeom>
                      <a:solidFill>
                        <a:srgbClr val="002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70" name="Freeform 122"/>
                      <p:cNvSpPr>
                        <a:spLocks/>
                      </p:cNvSpPr>
                      <p:nvPr/>
                    </p:nvSpPr>
                    <p:spPr bwMode="auto">
                      <a:xfrm>
                        <a:off x="3267" y="2128"/>
                        <a:ext cx="140" cy="109"/>
                      </a:xfrm>
                      <a:custGeom>
                        <a:avLst/>
                        <a:gdLst>
                          <a:gd name="T0" fmla="*/ 108 w 139"/>
                          <a:gd name="T1" fmla="*/ 28 h 108"/>
                          <a:gd name="T2" fmla="*/ 57 w 139"/>
                          <a:gd name="T3" fmla="*/ 53 h 108"/>
                          <a:gd name="T4" fmla="*/ 15 w 139"/>
                          <a:gd name="T5" fmla="*/ 62 h 108"/>
                          <a:gd name="T6" fmla="*/ 9 w 139"/>
                          <a:gd name="T7" fmla="*/ 66 h 108"/>
                          <a:gd name="T8" fmla="*/ 19 w 139"/>
                          <a:gd name="T9" fmla="*/ 72 h 108"/>
                          <a:gd name="T10" fmla="*/ 0 w 139"/>
                          <a:gd name="T11" fmla="*/ 84 h 108"/>
                          <a:gd name="T12" fmla="*/ 22 w 139"/>
                          <a:gd name="T13" fmla="*/ 77 h 108"/>
                          <a:gd name="T14" fmla="*/ 12 w 139"/>
                          <a:gd name="T15" fmla="*/ 90 h 108"/>
                          <a:gd name="T16" fmla="*/ 10 w 139"/>
                          <a:gd name="T17" fmla="*/ 97 h 108"/>
                          <a:gd name="T18" fmla="*/ 31 w 139"/>
                          <a:gd name="T19" fmla="*/ 77 h 108"/>
                          <a:gd name="T20" fmla="*/ 21 w 139"/>
                          <a:gd name="T21" fmla="*/ 101 h 108"/>
                          <a:gd name="T22" fmla="*/ 21 w 139"/>
                          <a:gd name="T23" fmla="*/ 107 h 108"/>
                          <a:gd name="T24" fmla="*/ 37 w 139"/>
                          <a:gd name="T25" fmla="*/ 78 h 108"/>
                          <a:gd name="T26" fmla="*/ 37 w 139"/>
                          <a:gd name="T27" fmla="*/ 96 h 108"/>
                          <a:gd name="T28" fmla="*/ 41 w 139"/>
                          <a:gd name="T29" fmla="*/ 98 h 108"/>
                          <a:gd name="T30" fmla="*/ 43 w 139"/>
                          <a:gd name="T31" fmla="*/ 76 h 108"/>
                          <a:gd name="T32" fmla="*/ 46 w 139"/>
                          <a:gd name="T33" fmla="*/ 98 h 108"/>
                          <a:gd name="T34" fmla="*/ 49 w 139"/>
                          <a:gd name="T35" fmla="*/ 99 h 108"/>
                          <a:gd name="T36" fmla="*/ 52 w 139"/>
                          <a:gd name="T37" fmla="*/ 101 h 108"/>
                          <a:gd name="T38" fmla="*/ 60 w 139"/>
                          <a:gd name="T39" fmla="*/ 76 h 108"/>
                          <a:gd name="T40" fmla="*/ 60 w 139"/>
                          <a:gd name="T41" fmla="*/ 96 h 108"/>
                          <a:gd name="T42" fmla="*/ 64 w 139"/>
                          <a:gd name="T43" fmla="*/ 95 h 108"/>
                          <a:gd name="T44" fmla="*/ 68 w 139"/>
                          <a:gd name="T45" fmla="*/ 68 h 108"/>
                          <a:gd name="T46" fmla="*/ 68 w 139"/>
                          <a:gd name="T47" fmla="*/ 96 h 108"/>
                          <a:gd name="T48" fmla="*/ 72 w 139"/>
                          <a:gd name="T49" fmla="*/ 98 h 108"/>
                          <a:gd name="T50" fmla="*/ 76 w 139"/>
                          <a:gd name="T51" fmla="*/ 88 h 108"/>
                          <a:gd name="T52" fmla="*/ 80 w 139"/>
                          <a:gd name="T53" fmla="*/ 91 h 108"/>
                          <a:gd name="T54" fmla="*/ 88 w 139"/>
                          <a:gd name="T55" fmla="*/ 73 h 108"/>
                          <a:gd name="T56" fmla="*/ 96 w 139"/>
                          <a:gd name="T57" fmla="*/ 73 h 108"/>
                          <a:gd name="T58" fmla="*/ 98 w 139"/>
                          <a:gd name="T59" fmla="*/ 77 h 108"/>
                          <a:gd name="T60" fmla="*/ 105 w 139"/>
                          <a:gd name="T61" fmla="*/ 62 h 108"/>
                          <a:gd name="T62" fmla="*/ 110 w 139"/>
                          <a:gd name="T63" fmla="*/ 59 h 108"/>
                          <a:gd name="T64" fmla="*/ 105 w 139"/>
                          <a:gd name="T65" fmla="*/ 71 h 108"/>
                          <a:gd name="T66" fmla="*/ 115 w 139"/>
                          <a:gd name="T67" fmla="*/ 60 h 108"/>
                          <a:gd name="T68" fmla="*/ 124 w 139"/>
                          <a:gd name="T69" fmla="*/ 41 h 108"/>
                          <a:gd name="T70" fmla="*/ 120 w 139"/>
                          <a:gd name="T71" fmla="*/ 59 h 108"/>
                          <a:gd name="T72" fmla="*/ 128 w 139"/>
                          <a:gd name="T73" fmla="*/ 39 h 108"/>
                          <a:gd name="T74" fmla="*/ 134 w 139"/>
                          <a:gd name="T75" fmla="*/ 32 h 108"/>
                          <a:gd name="T76" fmla="*/ 132 w 139"/>
                          <a:gd name="T77" fmla="*/ 24 h 108"/>
                          <a:gd name="T78" fmla="*/ 126 w 139"/>
                          <a:gd name="T79" fmla="*/ 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9" h="108">
                            <a:moveTo>
                              <a:pt x="126" y="8"/>
                            </a:moveTo>
                            <a:lnTo>
                              <a:pt x="108" y="28"/>
                            </a:lnTo>
                            <a:lnTo>
                              <a:pt x="78" y="46"/>
                            </a:lnTo>
                            <a:lnTo>
                              <a:pt x="57" y="53"/>
                            </a:lnTo>
                            <a:lnTo>
                              <a:pt x="41" y="57"/>
                            </a:lnTo>
                            <a:lnTo>
                              <a:pt x="15" y="62"/>
                            </a:lnTo>
                            <a:lnTo>
                              <a:pt x="7" y="65"/>
                            </a:lnTo>
                            <a:lnTo>
                              <a:pt x="9" y="66"/>
                            </a:lnTo>
                            <a:lnTo>
                              <a:pt x="24" y="65"/>
                            </a:lnTo>
                            <a:lnTo>
                              <a:pt x="19" y="72"/>
                            </a:lnTo>
                            <a:lnTo>
                              <a:pt x="12" y="80"/>
                            </a:lnTo>
                            <a:lnTo>
                              <a:pt x="0" y="84"/>
                            </a:lnTo>
                            <a:lnTo>
                              <a:pt x="8" y="84"/>
                            </a:lnTo>
                            <a:lnTo>
                              <a:pt x="22" y="77"/>
                            </a:lnTo>
                            <a:lnTo>
                              <a:pt x="18" y="84"/>
                            </a:lnTo>
                            <a:lnTo>
                              <a:pt x="12" y="90"/>
                            </a:lnTo>
                            <a:lnTo>
                              <a:pt x="5" y="96"/>
                            </a:lnTo>
                            <a:lnTo>
                              <a:pt x="10" y="97"/>
                            </a:lnTo>
                            <a:lnTo>
                              <a:pt x="24" y="84"/>
                            </a:lnTo>
                            <a:lnTo>
                              <a:pt x="31" y="77"/>
                            </a:lnTo>
                            <a:lnTo>
                              <a:pt x="25" y="92"/>
                            </a:lnTo>
                            <a:lnTo>
                              <a:pt x="21" y="101"/>
                            </a:lnTo>
                            <a:lnTo>
                              <a:pt x="17" y="107"/>
                            </a:lnTo>
                            <a:lnTo>
                              <a:pt x="21" y="107"/>
                            </a:lnTo>
                            <a:lnTo>
                              <a:pt x="27" y="94"/>
                            </a:lnTo>
                            <a:lnTo>
                              <a:pt x="37" y="78"/>
                            </a:lnTo>
                            <a:lnTo>
                              <a:pt x="39" y="88"/>
                            </a:lnTo>
                            <a:lnTo>
                              <a:pt x="37" y="96"/>
                            </a:lnTo>
                            <a:lnTo>
                              <a:pt x="35" y="104"/>
                            </a:lnTo>
                            <a:lnTo>
                              <a:pt x="41" y="98"/>
                            </a:lnTo>
                            <a:lnTo>
                              <a:pt x="42" y="89"/>
                            </a:lnTo>
                            <a:lnTo>
                              <a:pt x="43" y="76"/>
                            </a:lnTo>
                            <a:lnTo>
                              <a:pt x="47" y="83"/>
                            </a:lnTo>
                            <a:lnTo>
                              <a:pt x="46" y="98"/>
                            </a:lnTo>
                            <a:lnTo>
                              <a:pt x="44" y="106"/>
                            </a:lnTo>
                            <a:lnTo>
                              <a:pt x="49" y="99"/>
                            </a:lnTo>
                            <a:lnTo>
                              <a:pt x="50" y="90"/>
                            </a:lnTo>
                            <a:lnTo>
                              <a:pt x="52" y="101"/>
                            </a:lnTo>
                            <a:lnTo>
                              <a:pt x="55" y="90"/>
                            </a:lnTo>
                            <a:lnTo>
                              <a:pt x="60" y="76"/>
                            </a:lnTo>
                            <a:lnTo>
                              <a:pt x="61" y="83"/>
                            </a:lnTo>
                            <a:lnTo>
                              <a:pt x="60" y="96"/>
                            </a:lnTo>
                            <a:lnTo>
                              <a:pt x="55" y="103"/>
                            </a:lnTo>
                            <a:lnTo>
                              <a:pt x="64" y="95"/>
                            </a:lnTo>
                            <a:lnTo>
                              <a:pt x="65" y="83"/>
                            </a:lnTo>
                            <a:lnTo>
                              <a:pt x="68" y="68"/>
                            </a:lnTo>
                            <a:lnTo>
                              <a:pt x="69" y="79"/>
                            </a:lnTo>
                            <a:lnTo>
                              <a:pt x="68" y="96"/>
                            </a:lnTo>
                            <a:lnTo>
                              <a:pt x="64" y="104"/>
                            </a:lnTo>
                            <a:lnTo>
                              <a:pt x="72" y="98"/>
                            </a:lnTo>
                            <a:lnTo>
                              <a:pt x="76" y="80"/>
                            </a:lnTo>
                            <a:lnTo>
                              <a:pt x="76" y="88"/>
                            </a:lnTo>
                            <a:lnTo>
                              <a:pt x="75" y="95"/>
                            </a:lnTo>
                            <a:lnTo>
                              <a:pt x="80" y="91"/>
                            </a:lnTo>
                            <a:lnTo>
                              <a:pt x="80" y="87"/>
                            </a:lnTo>
                            <a:lnTo>
                              <a:pt x="88" y="73"/>
                            </a:lnTo>
                            <a:lnTo>
                              <a:pt x="98" y="64"/>
                            </a:lnTo>
                            <a:lnTo>
                              <a:pt x="96" y="73"/>
                            </a:lnTo>
                            <a:lnTo>
                              <a:pt x="93" y="77"/>
                            </a:lnTo>
                            <a:lnTo>
                              <a:pt x="98" y="77"/>
                            </a:lnTo>
                            <a:lnTo>
                              <a:pt x="101" y="67"/>
                            </a:lnTo>
                            <a:lnTo>
                              <a:pt x="105" y="62"/>
                            </a:lnTo>
                            <a:lnTo>
                              <a:pt x="113" y="49"/>
                            </a:lnTo>
                            <a:lnTo>
                              <a:pt x="110" y="59"/>
                            </a:lnTo>
                            <a:lnTo>
                              <a:pt x="109" y="66"/>
                            </a:lnTo>
                            <a:lnTo>
                              <a:pt x="105" y="71"/>
                            </a:lnTo>
                            <a:lnTo>
                              <a:pt x="109" y="72"/>
                            </a:lnTo>
                            <a:lnTo>
                              <a:pt x="115" y="60"/>
                            </a:lnTo>
                            <a:lnTo>
                              <a:pt x="119" y="50"/>
                            </a:lnTo>
                            <a:lnTo>
                              <a:pt x="124" y="41"/>
                            </a:lnTo>
                            <a:lnTo>
                              <a:pt x="123" y="52"/>
                            </a:lnTo>
                            <a:lnTo>
                              <a:pt x="120" y="59"/>
                            </a:lnTo>
                            <a:lnTo>
                              <a:pt x="126" y="56"/>
                            </a:lnTo>
                            <a:lnTo>
                              <a:pt x="128" y="39"/>
                            </a:lnTo>
                            <a:lnTo>
                              <a:pt x="130" y="50"/>
                            </a:lnTo>
                            <a:lnTo>
                              <a:pt x="134" y="32"/>
                            </a:lnTo>
                            <a:lnTo>
                              <a:pt x="138" y="31"/>
                            </a:lnTo>
                            <a:lnTo>
                              <a:pt x="132" y="24"/>
                            </a:lnTo>
                            <a:lnTo>
                              <a:pt x="137" y="0"/>
                            </a:lnTo>
                            <a:lnTo>
                              <a:pt x="126" y="8"/>
                            </a:lnTo>
                          </a:path>
                        </a:pathLst>
                      </a:custGeom>
                      <a:solidFill>
                        <a:srgbClr val="002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71" name="Freeform 123"/>
                      <p:cNvSpPr>
                        <a:spLocks/>
                      </p:cNvSpPr>
                      <p:nvPr/>
                    </p:nvSpPr>
                    <p:spPr bwMode="auto">
                      <a:xfrm>
                        <a:off x="3258" y="2168"/>
                        <a:ext cx="149" cy="103"/>
                      </a:xfrm>
                      <a:custGeom>
                        <a:avLst/>
                        <a:gdLst>
                          <a:gd name="T0" fmla="*/ 107 w 148"/>
                          <a:gd name="T1" fmla="*/ 29 h 103"/>
                          <a:gd name="T2" fmla="*/ 75 w 148"/>
                          <a:gd name="T3" fmla="*/ 53 h 103"/>
                          <a:gd name="T4" fmla="*/ 26 w 148"/>
                          <a:gd name="T5" fmla="*/ 73 h 103"/>
                          <a:gd name="T6" fmla="*/ 2 w 148"/>
                          <a:gd name="T7" fmla="*/ 79 h 103"/>
                          <a:gd name="T8" fmla="*/ 15 w 148"/>
                          <a:gd name="T9" fmla="*/ 85 h 103"/>
                          <a:gd name="T10" fmla="*/ 19 w 148"/>
                          <a:gd name="T11" fmla="*/ 87 h 103"/>
                          <a:gd name="T12" fmla="*/ 30 w 148"/>
                          <a:gd name="T13" fmla="*/ 86 h 103"/>
                          <a:gd name="T14" fmla="*/ 9 w 148"/>
                          <a:gd name="T15" fmla="*/ 100 h 103"/>
                          <a:gd name="T16" fmla="*/ 31 w 148"/>
                          <a:gd name="T17" fmla="*/ 91 h 103"/>
                          <a:gd name="T18" fmla="*/ 34 w 148"/>
                          <a:gd name="T19" fmla="*/ 93 h 103"/>
                          <a:gd name="T20" fmla="*/ 39 w 148"/>
                          <a:gd name="T21" fmla="*/ 95 h 103"/>
                          <a:gd name="T22" fmla="*/ 48 w 148"/>
                          <a:gd name="T23" fmla="*/ 90 h 103"/>
                          <a:gd name="T24" fmla="*/ 51 w 148"/>
                          <a:gd name="T25" fmla="*/ 97 h 103"/>
                          <a:gd name="T26" fmla="*/ 62 w 148"/>
                          <a:gd name="T27" fmla="*/ 87 h 103"/>
                          <a:gd name="T28" fmla="*/ 57 w 148"/>
                          <a:gd name="T29" fmla="*/ 98 h 103"/>
                          <a:gd name="T30" fmla="*/ 70 w 148"/>
                          <a:gd name="T31" fmla="*/ 90 h 103"/>
                          <a:gd name="T32" fmla="*/ 75 w 148"/>
                          <a:gd name="T33" fmla="*/ 90 h 103"/>
                          <a:gd name="T34" fmla="*/ 79 w 148"/>
                          <a:gd name="T35" fmla="*/ 91 h 103"/>
                          <a:gd name="T36" fmla="*/ 88 w 148"/>
                          <a:gd name="T37" fmla="*/ 80 h 103"/>
                          <a:gd name="T38" fmla="*/ 82 w 148"/>
                          <a:gd name="T39" fmla="*/ 92 h 103"/>
                          <a:gd name="T40" fmla="*/ 93 w 148"/>
                          <a:gd name="T41" fmla="*/ 87 h 103"/>
                          <a:gd name="T42" fmla="*/ 98 w 148"/>
                          <a:gd name="T43" fmla="*/ 86 h 103"/>
                          <a:gd name="T44" fmla="*/ 98 w 148"/>
                          <a:gd name="T45" fmla="*/ 92 h 103"/>
                          <a:gd name="T46" fmla="*/ 105 w 148"/>
                          <a:gd name="T47" fmla="*/ 80 h 103"/>
                          <a:gd name="T48" fmla="*/ 115 w 148"/>
                          <a:gd name="T49" fmla="*/ 72 h 103"/>
                          <a:gd name="T50" fmla="*/ 110 w 148"/>
                          <a:gd name="T51" fmla="*/ 89 h 103"/>
                          <a:gd name="T52" fmla="*/ 118 w 148"/>
                          <a:gd name="T53" fmla="*/ 79 h 103"/>
                          <a:gd name="T54" fmla="*/ 124 w 148"/>
                          <a:gd name="T55" fmla="*/ 75 h 103"/>
                          <a:gd name="T56" fmla="*/ 129 w 148"/>
                          <a:gd name="T57" fmla="*/ 75 h 103"/>
                          <a:gd name="T58" fmla="*/ 130 w 148"/>
                          <a:gd name="T59" fmla="*/ 57 h 103"/>
                          <a:gd name="T60" fmla="*/ 133 w 148"/>
                          <a:gd name="T61" fmla="*/ 78 h 103"/>
                          <a:gd name="T62" fmla="*/ 138 w 148"/>
                          <a:gd name="T63" fmla="*/ 63 h 103"/>
                          <a:gd name="T64" fmla="*/ 138 w 148"/>
                          <a:gd name="T65" fmla="*/ 40 h 103"/>
                          <a:gd name="T66" fmla="*/ 141 w 148"/>
                          <a:gd name="T67" fmla="*/ 57 h 103"/>
                          <a:gd name="T68" fmla="*/ 147 w 148"/>
                          <a:gd name="T69" fmla="*/ 50 h 103"/>
                          <a:gd name="T70" fmla="*/ 139 w 148"/>
                          <a:gd name="T71" fmla="*/ 22 h 103"/>
                          <a:gd name="T72" fmla="*/ 138 w 148"/>
                          <a:gd name="T7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03">
                            <a:moveTo>
                              <a:pt x="118" y="16"/>
                            </a:moveTo>
                            <a:lnTo>
                              <a:pt x="107" y="29"/>
                            </a:lnTo>
                            <a:lnTo>
                              <a:pt x="95" y="41"/>
                            </a:lnTo>
                            <a:lnTo>
                              <a:pt x="75" y="53"/>
                            </a:lnTo>
                            <a:lnTo>
                              <a:pt x="54" y="63"/>
                            </a:lnTo>
                            <a:lnTo>
                              <a:pt x="26" y="73"/>
                            </a:lnTo>
                            <a:lnTo>
                              <a:pt x="0" y="76"/>
                            </a:lnTo>
                            <a:lnTo>
                              <a:pt x="2" y="79"/>
                            </a:lnTo>
                            <a:lnTo>
                              <a:pt x="25" y="78"/>
                            </a:lnTo>
                            <a:lnTo>
                              <a:pt x="15" y="85"/>
                            </a:lnTo>
                            <a:lnTo>
                              <a:pt x="6" y="90"/>
                            </a:lnTo>
                            <a:lnTo>
                              <a:pt x="19" y="87"/>
                            </a:lnTo>
                            <a:lnTo>
                              <a:pt x="31" y="79"/>
                            </a:lnTo>
                            <a:lnTo>
                              <a:pt x="30" y="86"/>
                            </a:lnTo>
                            <a:lnTo>
                              <a:pt x="20" y="93"/>
                            </a:lnTo>
                            <a:lnTo>
                              <a:pt x="9" y="100"/>
                            </a:lnTo>
                            <a:lnTo>
                              <a:pt x="15" y="100"/>
                            </a:lnTo>
                            <a:lnTo>
                              <a:pt x="31" y="91"/>
                            </a:lnTo>
                            <a:lnTo>
                              <a:pt x="39" y="82"/>
                            </a:lnTo>
                            <a:lnTo>
                              <a:pt x="34" y="93"/>
                            </a:lnTo>
                            <a:lnTo>
                              <a:pt x="23" y="102"/>
                            </a:lnTo>
                            <a:lnTo>
                              <a:pt x="39" y="95"/>
                            </a:lnTo>
                            <a:lnTo>
                              <a:pt x="46" y="86"/>
                            </a:lnTo>
                            <a:lnTo>
                              <a:pt x="48" y="90"/>
                            </a:lnTo>
                            <a:lnTo>
                              <a:pt x="46" y="97"/>
                            </a:lnTo>
                            <a:lnTo>
                              <a:pt x="51" y="97"/>
                            </a:lnTo>
                            <a:lnTo>
                              <a:pt x="57" y="89"/>
                            </a:lnTo>
                            <a:lnTo>
                              <a:pt x="62" y="87"/>
                            </a:lnTo>
                            <a:lnTo>
                              <a:pt x="61" y="95"/>
                            </a:lnTo>
                            <a:lnTo>
                              <a:pt x="57" y="98"/>
                            </a:lnTo>
                            <a:lnTo>
                              <a:pt x="64" y="98"/>
                            </a:lnTo>
                            <a:lnTo>
                              <a:pt x="70" y="90"/>
                            </a:lnTo>
                            <a:lnTo>
                              <a:pt x="76" y="82"/>
                            </a:lnTo>
                            <a:lnTo>
                              <a:pt x="75" y="90"/>
                            </a:lnTo>
                            <a:lnTo>
                              <a:pt x="70" y="95"/>
                            </a:lnTo>
                            <a:lnTo>
                              <a:pt x="79" y="91"/>
                            </a:lnTo>
                            <a:lnTo>
                              <a:pt x="87" y="74"/>
                            </a:lnTo>
                            <a:lnTo>
                              <a:pt x="88" y="80"/>
                            </a:lnTo>
                            <a:lnTo>
                              <a:pt x="85" y="87"/>
                            </a:lnTo>
                            <a:lnTo>
                              <a:pt x="82" y="92"/>
                            </a:lnTo>
                            <a:lnTo>
                              <a:pt x="87" y="95"/>
                            </a:lnTo>
                            <a:lnTo>
                              <a:pt x="93" y="87"/>
                            </a:lnTo>
                            <a:lnTo>
                              <a:pt x="96" y="80"/>
                            </a:lnTo>
                            <a:lnTo>
                              <a:pt x="98" y="86"/>
                            </a:lnTo>
                            <a:lnTo>
                              <a:pt x="95" y="90"/>
                            </a:lnTo>
                            <a:lnTo>
                              <a:pt x="98" y="92"/>
                            </a:lnTo>
                            <a:lnTo>
                              <a:pt x="101" y="86"/>
                            </a:lnTo>
                            <a:lnTo>
                              <a:pt x="105" y="80"/>
                            </a:lnTo>
                            <a:lnTo>
                              <a:pt x="113" y="68"/>
                            </a:lnTo>
                            <a:lnTo>
                              <a:pt x="115" y="72"/>
                            </a:lnTo>
                            <a:lnTo>
                              <a:pt x="113" y="80"/>
                            </a:lnTo>
                            <a:lnTo>
                              <a:pt x="110" y="89"/>
                            </a:lnTo>
                            <a:lnTo>
                              <a:pt x="115" y="89"/>
                            </a:lnTo>
                            <a:lnTo>
                              <a:pt x="118" y="79"/>
                            </a:lnTo>
                            <a:lnTo>
                              <a:pt x="121" y="67"/>
                            </a:lnTo>
                            <a:lnTo>
                              <a:pt x="124" y="75"/>
                            </a:lnTo>
                            <a:lnTo>
                              <a:pt x="124" y="81"/>
                            </a:lnTo>
                            <a:lnTo>
                              <a:pt x="129" y="75"/>
                            </a:lnTo>
                            <a:lnTo>
                              <a:pt x="127" y="65"/>
                            </a:lnTo>
                            <a:lnTo>
                              <a:pt x="130" y="57"/>
                            </a:lnTo>
                            <a:lnTo>
                              <a:pt x="133" y="70"/>
                            </a:lnTo>
                            <a:lnTo>
                              <a:pt x="133" y="78"/>
                            </a:lnTo>
                            <a:lnTo>
                              <a:pt x="136" y="74"/>
                            </a:lnTo>
                            <a:lnTo>
                              <a:pt x="138" y="63"/>
                            </a:lnTo>
                            <a:lnTo>
                              <a:pt x="138" y="50"/>
                            </a:lnTo>
                            <a:lnTo>
                              <a:pt x="138" y="40"/>
                            </a:lnTo>
                            <a:lnTo>
                              <a:pt x="142" y="48"/>
                            </a:lnTo>
                            <a:lnTo>
                              <a:pt x="141" y="57"/>
                            </a:lnTo>
                            <a:lnTo>
                              <a:pt x="146" y="58"/>
                            </a:lnTo>
                            <a:lnTo>
                              <a:pt x="147" y="50"/>
                            </a:lnTo>
                            <a:lnTo>
                              <a:pt x="146" y="35"/>
                            </a:lnTo>
                            <a:lnTo>
                              <a:pt x="139" y="22"/>
                            </a:lnTo>
                            <a:lnTo>
                              <a:pt x="138" y="13"/>
                            </a:lnTo>
                            <a:lnTo>
                              <a:pt x="138" y="0"/>
                            </a:lnTo>
                            <a:lnTo>
                              <a:pt x="118" y="16"/>
                            </a:lnTo>
                          </a:path>
                        </a:pathLst>
                      </a:custGeom>
                      <a:solidFill>
                        <a:srgbClr val="002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72" name="Freeform 124"/>
                      <p:cNvSpPr>
                        <a:spLocks/>
                      </p:cNvSpPr>
                      <p:nvPr/>
                    </p:nvSpPr>
                    <p:spPr bwMode="auto">
                      <a:xfrm>
                        <a:off x="3361" y="1979"/>
                        <a:ext cx="53" cy="55"/>
                      </a:xfrm>
                      <a:custGeom>
                        <a:avLst/>
                        <a:gdLst>
                          <a:gd name="T0" fmla="*/ 52 w 53"/>
                          <a:gd name="T1" fmla="*/ 0 h 56"/>
                          <a:gd name="T2" fmla="*/ 46 w 53"/>
                          <a:gd name="T3" fmla="*/ 8 h 56"/>
                          <a:gd name="T4" fmla="*/ 42 w 53"/>
                          <a:gd name="T5" fmla="*/ 18 h 56"/>
                          <a:gd name="T6" fmla="*/ 31 w 53"/>
                          <a:gd name="T7" fmla="*/ 33 h 56"/>
                          <a:gd name="T8" fmla="*/ 20 w 53"/>
                          <a:gd name="T9" fmla="*/ 39 h 56"/>
                          <a:gd name="T10" fmla="*/ 8 w 53"/>
                          <a:gd name="T11" fmla="*/ 50 h 56"/>
                          <a:gd name="T12" fmla="*/ 0 w 53"/>
                          <a:gd name="T13" fmla="*/ 52 h 56"/>
                          <a:gd name="T14" fmla="*/ 5 w 53"/>
                          <a:gd name="T15" fmla="*/ 52 h 56"/>
                          <a:gd name="T16" fmla="*/ 15 w 53"/>
                          <a:gd name="T17" fmla="*/ 48 h 56"/>
                          <a:gd name="T18" fmla="*/ 13 w 53"/>
                          <a:gd name="T19" fmla="*/ 55 h 56"/>
                          <a:gd name="T20" fmla="*/ 19 w 53"/>
                          <a:gd name="T21" fmla="*/ 44 h 56"/>
                          <a:gd name="T22" fmla="*/ 23 w 53"/>
                          <a:gd name="T23" fmla="*/ 42 h 56"/>
                          <a:gd name="T24" fmla="*/ 21 w 53"/>
                          <a:gd name="T25" fmla="*/ 48 h 56"/>
                          <a:gd name="T26" fmla="*/ 27 w 53"/>
                          <a:gd name="T27" fmla="*/ 39 h 56"/>
                          <a:gd name="T28" fmla="*/ 35 w 53"/>
                          <a:gd name="T29" fmla="*/ 30 h 56"/>
                          <a:gd name="T30" fmla="*/ 34 w 53"/>
                          <a:gd name="T31" fmla="*/ 37 h 56"/>
                          <a:gd name="T32" fmla="*/ 40 w 53"/>
                          <a:gd name="T33" fmla="*/ 24 h 56"/>
                          <a:gd name="T34" fmla="*/ 40 w 53"/>
                          <a:gd name="T35" fmla="*/ 29 h 56"/>
                          <a:gd name="T36" fmla="*/ 43 w 53"/>
                          <a:gd name="T37" fmla="*/ 20 h 56"/>
                          <a:gd name="T38" fmla="*/ 49 w 53"/>
                          <a:gd name="T39" fmla="*/ 11 h 56"/>
                          <a:gd name="T40" fmla="*/ 52 w 53"/>
                          <a:gd name="T4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56">
                            <a:moveTo>
                              <a:pt x="52" y="0"/>
                            </a:moveTo>
                            <a:lnTo>
                              <a:pt x="46" y="8"/>
                            </a:lnTo>
                            <a:lnTo>
                              <a:pt x="42" y="18"/>
                            </a:lnTo>
                            <a:lnTo>
                              <a:pt x="31" y="33"/>
                            </a:lnTo>
                            <a:lnTo>
                              <a:pt x="20" y="39"/>
                            </a:lnTo>
                            <a:lnTo>
                              <a:pt x="8" y="50"/>
                            </a:lnTo>
                            <a:lnTo>
                              <a:pt x="0" y="52"/>
                            </a:lnTo>
                            <a:lnTo>
                              <a:pt x="5" y="52"/>
                            </a:lnTo>
                            <a:lnTo>
                              <a:pt x="15" y="48"/>
                            </a:lnTo>
                            <a:lnTo>
                              <a:pt x="13" y="55"/>
                            </a:lnTo>
                            <a:lnTo>
                              <a:pt x="19" y="44"/>
                            </a:lnTo>
                            <a:lnTo>
                              <a:pt x="23" y="42"/>
                            </a:lnTo>
                            <a:lnTo>
                              <a:pt x="21" y="48"/>
                            </a:lnTo>
                            <a:lnTo>
                              <a:pt x="27" y="39"/>
                            </a:lnTo>
                            <a:lnTo>
                              <a:pt x="35" y="30"/>
                            </a:lnTo>
                            <a:lnTo>
                              <a:pt x="34" y="37"/>
                            </a:lnTo>
                            <a:lnTo>
                              <a:pt x="40" y="24"/>
                            </a:lnTo>
                            <a:lnTo>
                              <a:pt x="40" y="29"/>
                            </a:lnTo>
                            <a:lnTo>
                              <a:pt x="43" y="20"/>
                            </a:lnTo>
                            <a:lnTo>
                              <a:pt x="49" y="11"/>
                            </a:lnTo>
                            <a:lnTo>
                              <a:pt x="52" y="0"/>
                            </a:lnTo>
                          </a:path>
                        </a:pathLst>
                      </a:custGeom>
                      <a:solidFill>
                        <a:srgbClr val="004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73" name="Freeform 125"/>
                      <p:cNvSpPr>
                        <a:spLocks/>
                      </p:cNvSpPr>
                      <p:nvPr/>
                    </p:nvSpPr>
                    <p:spPr bwMode="auto">
                      <a:xfrm>
                        <a:off x="3344" y="2039"/>
                        <a:ext cx="46" cy="37"/>
                      </a:xfrm>
                      <a:custGeom>
                        <a:avLst/>
                        <a:gdLst>
                          <a:gd name="T0" fmla="*/ 45 w 46"/>
                          <a:gd name="T1" fmla="*/ 0 h 37"/>
                          <a:gd name="T2" fmla="*/ 36 w 46"/>
                          <a:gd name="T3" fmla="*/ 9 h 37"/>
                          <a:gd name="T4" fmla="*/ 26 w 46"/>
                          <a:gd name="T5" fmla="*/ 17 h 37"/>
                          <a:gd name="T6" fmla="*/ 16 w 46"/>
                          <a:gd name="T7" fmla="*/ 22 h 37"/>
                          <a:gd name="T8" fmla="*/ 5 w 46"/>
                          <a:gd name="T9" fmla="*/ 28 h 37"/>
                          <a:gd name="T10" fmla="*/ 0 w 46"/>
                          <a:gd name="T11" fmla="*/ 30 h 37"/>
                          <a:gd name="T12" fmla="*/ 4 w 46"/>
                          <a:gd name="T13" fmla="*/ 30 h 37"/>
                          <a:gd name="T14" fmla="*/ 2 w 46"/>
                          <a:gd name="T15" fmla="*/ 36 h 37"/>
                          <a:gd name="T16" fmla="*/ 8 w 46"/>
                          <a:gd name="T17" fmla="*/ 30 h 37"/>
                          <a:gd name="T18" fmla="*/ 9 w 46"/>
                          <a:gd name="T19" fmla="*/ 34 h 37"/>
                          <a:gd name="T20" fmla="*/ 15 w 46"/>
                          <a:gd name="T21" fmla="*/ 26 h 37"/>
                          <a:gd name="T22" fmla="*/ 15 w 46"/>
                          <a:gd name="T23" fmla="*/ 32 h 37"/>
                          <a:gd name="T24" fmla="*/ 21 w 46"/>
                          <a:gd name="T25" fmla="*/ 22 h 37"/>
                          <a:gd name="T26" fmla="*/ 26 w 46"/>
                          <a:gd name="T27" fmla="*/ 20 h 37"/>
                          <a:gd name="T28" fmla="*/ 29 w 46"/>
                          <a:gd name="T29" fmla="*/ 20 h 37"/>
                          <a:gd name="T30" fmla="*/ 26 w 46"/>
                          <a:gd name="T31" fmla="*/ 27 h 37"/>
                          <a:gd name="T32" fmla="*/ 31 w 46"/>
                          <a:gd name="T33" fmla="*/ 21 h 37"/>
                          <a:gd name="T34" fmla="*/ 31 w 46"/>
                          <a:gd name="T35" fmla="*/ 15 h 37"/>
                          <a:gd name="T36" fmla="*/ 37 w 46"/>
                          <a:gd name="T37" fmla="*/ 11 h 37"/>
                          <a:gd name="T38" fmla="*/ 45 w 46"/>
                          <a:gd name="T3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37">
                            <a:moveTo>
                              <a:pt x="45" y="0"/>
                            </a:moveTo>
                            <a:lnTo>
                              <a:pt x="36" y="9"/>
                            </a:lnTo>
                            <a:lnTo>
                              <a:pt x="26" y="17"/>
                            </a:lnTo>
                            <a:lnTo>
                              <a:pt x="16" y="22"/>
                            </a:lnTo>
                            <a:lnTo>
                              <a:pt x="5" y="28"/>
                            </a:lnTo>
                            <a:lnTo>
                              <a:pt x="0" y="30"/>
                            </a:lnTo>
                            <a:lnTo>
                              <a:pt x="4" y="30"/>
                            </a:lnTo>
                            <a:lnTo>
                              <a:pt x="2" y="36"/>
                            </a:lnTo>
                            <a:lnTo>
                              <a:pt x="8" y="30"/>
                            </a:lnTo>
                            <a:lnTo>
                              <a:pt x="9" y="34"/>
                            </a:lnTo>
                            <a:lnTo>
                              <a:pt x="15" y="26"/>
                            </a:lnTo>
                            <a:lnTo>
                              <a:pt x="15" y="32"/>
                            </a:lnTo>
                            <a:lnTo>
                              <a:pt x="21" y="22"/>
                            </a:lnTo>
                            <a:lnTo>
                              <a:pt x="26" y="20"/>
                            </a:lnTo>
                            <a:lnTo>
                              <a:pt x="29" y="20"/>
                            </a:lnTo>
                            <a:lnTo>
                              <a:pt x="26" y="27"/>
                            </a:lnTo>
                            <a:lnTo>
                              <a:pt x="31" y="21"/>
                            </a:lnTo>
                            <a:lnTo>
                              <a:pt x="31" y="15"/>
                            </a:lnTo>
                            <a:lnTo>
                              <a:pt x="37" y="11"/>
                            </a:lnTo>
                            <a:lnTo>
                              <a:pt x="45" y="0"/>
                            </a:lnTo>
                          </a:path>
                        </a:pathLst>
                      </a:custGeom>
                      <a:solidFill>
                        <a:srgbClr val="004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74" name="Freeform 126"/>
                      <p:cNvSpPr>
                        <a:spLocks/>
                      </p:cNvSpPr>
                      <p:nvPr/>
                    </p:nvSpPr>
                    <p:spPr bwMode="auto">
                      <a:xfrm>
                        <a:off x="3320" y="2085"/>
                        <a:ext cx="55" cy="36"/>
                      </a:xfrm>
                      <a:custGeom>
                        <a:avLst/>
                        <a:gdLst>
                          <a:gd name="T0" fmla="*/ 53 w 54"/>
                          <a:gd name="T1" fmla="*/ 0 h 36"/>
                          <a:gd name="T2" fmla="*/ 43 w 54"/>
                          <a:gd name="T3" fmla="*/ 9 h 36"/>
                          <a:gd name="T4" fmla="*/ 33 w 54"/>
                          <a:gd name="T5" fmla="*/ 15 h 36"/>
                          <a:gd name="T6" fmla="*/ 20 w 54"/>
                          <a:gd name="T7" fmla="*/ 21 h 36"/>
                          <a:gd name="T8" fmla="*/ 13 w 54"/>
                          <a:gd name="T9" fmla="*/ 24 h 36"/>
                          <a:gd name="T10" fmla="*/ 0 w 54"/>
                          <a:gd name="T11" fmla="*/ 28 h 36"/>
                          <a:gd name="T12" fmla="*/ 7 w 54"/>
                          <a:gd name="T13" fmla="*/ 28 h 36"/>
                          <a:gd name="T14" fmla="*/ 7 w 54"/>
                          <a:gd name="T15" fmla="*/ 34 h 36"/>
                          <a:gd name="T16" fmla="*/ 10 w 54"/>
                          <a:gd name="T17" fmla="*/ 26 h 36"/>
                          <a:gd name="T18" fmla="*/ 13 w 54"/>
                          <a:gd name="T19" fmla="*/ 35 h 36"/>
                          <a:gd name="T20" fmla="*/ 15 w 54"/>
                          <a:gd name="T21" fmla="*/ 26 h 36"/>
                          <a:gd name="T22" fmla="*/ 28 w 54"/>
                          <a:gd name="T23" fmla="*/ 20 h 36"/>
                          <a:gd name="T24" fmla="*/ 28 w 54"/>
                          <a:gd name="T25" fmla="*/ 28 h 36"/>
                          <a:gd name="T26" fmla="*/ 31 w 54"/>
                          <a:gd name="T27" fmla="*/ 19 h 36"/>
                          <a:gd name="T28" fmla="*/ 42 w 54"/>
                          <a:gd name="T29" fmla="*/ 13 h 36"/>
                          <a:gd name="T30" fmla="*/ 53 w 54"/>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36">
                            <a:moveTo>
                              <a:pt x="53" y="0"/>
                            </a:moveTo>
                            <a:lnTo>
                              <a:pt x="43" y="9"/>
                            </a:lnTo>
                            <a:lnTo>
                              <a:pt x="33" y="15"/>
                            </a:lnTo>
                            <a:lnTo>
                              <a:pt x="20" y="21"/>
                            </a:lnTo>
                            <a:lnTo>
                              <a:pt x="13" y="24"/>
                            </a:lnTo>
                            <a:lnTo>
                              <a:pt x="0" y="28"/>
                            </a:lnTo>
                            <a:lnTo>
                              <a:pt x="7" y="28"/>
                            </a:lnTo>
                            <a:lnTo>
                              <a:pt x="7" y="34"/>
                            </a:lnTo>
                            <a:lnTo>
                              <a:pt x="10" y="26"/>
                            </a:lnTo>
                            <a:lnTo>
                              <a:pt x="13" y="35"/>
                            </a:lnTo>
                            <a:lnTo>
                              <a:pt x="15" y="26"/>
                            </a:lnTo>
                            <a:lnTo>
                              <a:pt x="28" y="20"/>
                            </a:lnTo>
                            <a:lnTo>
                              <a:pt x="28" y="28"/>
                            </a:lnTo>
                            <a:lnTo>
                              <a:pt x="31" y="19"/>
                            </a:lnTo>
                            <a:lnTo>
                              <a:pt x="42" y="13"/>
                            </a:lnTo>
                            <a:lnTo>
                              <a:pt x="53" y="0"/>
                            </a:lnTo>
                          </a:path>
                        </a:pathLst>
                      </a:custGeom>
                      <a:solidFill>
                        <a:srgbClr val="004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75" name="Freeform 127"/>
                      <p:cNvSpPr>
                        <a:spLocks/>
                      </p:cNvSpPr>
                      <p:nvPr/>
                    </p:nvSpPr>
                    <p:spPr bwMode="auto">
                      <a:xfrm>
                        <a:off x="3297" y="2135"/>
                        <a:ext cx="63" cy="27"/>
                      </a:xfrm>
                      <a:custGeom>
                        <a:avLst/>
                        <a:gdLst>
                          <a:gd name="T0" fmla="*/ 0 w 62"/>
                          <a:gd name="T1" fmla="*/ 15 h 27"/>
                          <a:gd name="T2" fmla="*/ 19 w 62"/>
                          <a:gd name="T3" fmla="*/ 13 h 27"/>
                          <a:gd name="T4" fmla="*/ 32 w 62"/>
                          <a:gd name="T5" fmla="*/ 10 h 27"/>
                          <a:gd name="T6" fmla="*/ 50 w 62"/>
                          <a:gd name="T7" fmla="*/ 2 h 27"/>
                          <a:gd name="T8" fmla="*/ 61 w 62"/>
                          <a:gd name="T9" fmla="*/ 0 h 27"/>
                          <a:gd name="T10" fmla="*/ 51 w 62"/>
                          <a:gd name="T11" fmla="*/ 4 h 27"/>
                          <a:gd name="T12" fmla="*/ 41 w 62"/>
                          <a:gd name="T13" fmla="*/ 8 h 27"/>
                          <a:gd name="T14" fmla="*/ 40 w 62"/>
                          <a:gd name="T15" fmla="*/ 18 h 27"/>
                          <a:gd name="T16" fmla="*/ 39 w 62"/>
                          <a:gd name="T17" fmla="*/ 8 h 27"/>
                          <a:gd name="T18" fmla="*/ 30 w 62"/>
                          <a:gd name="T19" fmla="*/ 12 h 27"/>
                          <a:gd name="T20" fmla="*/ 28 w 62"/>
                          <a:gd name="T21" fmla="*/ 26 h 27"/>
                          <a:gd name="T22" fmla="*/ 28 w 62"/>
                          <a:gd name="T23" fmla="*/ 13 h 27"/>
                          <a:gd name="T24" fmla="*/ 17 w 62"/>
                          <a:gd name="T25" fmla="*/ 16 h 27"/>
                          <a:gd name="T26" fmla="*/ 12 w 62"/>
                          <a:gd name="T27" fmla="*/ 22 h 27"/>
                          <a:gd name="T28" fmla="*/ 14 w 62"/>
                          <a:gd name="T29" fmla="*/ 16 h 27"/>
                          <a:gd name="T30" fmla="*/ 5 w 62"/>
                          <a:gd name="T31" fmla="*/ 22 h 27"/>
                          <a:gd name="T32" fmla="*/ 9 w 62"/>
                          <a:gd name="T33" fmla="*/ 16 h 27"/>
                          <a:gd name="T34" fmla="*/ 0 w 62"/>
                          <a:gd name="T3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27">
                            <a:moveTo>
                              <a:pt x="0" y="15"/>
                            </a:moveTo>
                            <a:lnTo>
                              <a:pt x="19" y="13"/>
                            </a:lnTo>
                            <a:lnTo>
                              <a:pt x="32" y="10"/>
                            </a:lnTo>
                            <a:lnTo>
                              <a:pt x="50" y="2"/>
                            </a:lnTo>
                            <a:lnTo>
                              <a:pt x="61" y="0"/>
                            </a:lnTo>
                            <a:lnTo>
                              <a:pt x="51" y="4"/>
                            </a:lnTo>
                            <a:lnTo>
                              <a:pt x="41" y="8"/>
                            </a:lnTo>
                            <a:lnTo>
                              <a:pt x="40" y="18"/>
                            </a:lnTo>
                            <a:lnTo>
                              <a:pt x="39" y="8"/>
                            </a:lnTo>
                            <a:lnTo>
                              <a:pt x="30" y="12"/>
                            </a:lnTo>
                            <a:lnTo>
                              <a:pt x="28" y="26"/>
                            </a:lnTo>
                            <a:lnTo>
                              <a:pt x="28" y="13"/>
                            </a:lnTo>
                            <a:lnTo>
                              <a:pt x="17" y="16"/>
                            </a:lnTo>
                            <a:lnTo>
                              <a:pt x="12" y="22"/>
                            </a:lnTo>
                            <a:lnTo>
                              <a:pt x="14" y="16"/>
                            </a:lnTo>
                            <a:lnTo>
                              <a:pt x="5" y="22"/>
                            </a:lnTo>
                            <a:lnTo>
                              <a:pt x="9" y="16"/>
                            </a:lnTo>
                            <a:lnTo>
                              <a:pt x="0" y="15"/>
                            </a:lnTo>
                          </a:path>
                        </a:pathLst>
                      </a:custGeom>
                      <a:solidFill>
                        <a:srgbClr val="004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76" name="Freeform 128"/>
                      <p:cNvSpPr>
                        <a:spLocks/>
                      </p:cNvSpPr>
                      <p:nvPr/>
                    </p:nvSpPr>
                    <p:spPr bwMode="auto">
                      <a:xfrm>
                        <a:off x="3288" y="2170"/>
                        <a:ext cx="69" cy="35"/>
                      </a:xfrm>
                      <a:custGeom>
                        <a:avLst/>
                        <a:gdLst>
                          <a:gd name="T0" fmla="*/ 0 w 70"/>
                          <a:gd name="T1" fmla="*/ 21 h 34"/>
                          <a:gd name="T2" fmla="*/ 14 w 70"/>
                          <a:gd name="T3" fmla="*/ 19 h 34"/>
                          <a:gd name="T4" fmla="*/ 31 w 70"/>
                          <a:gd name="T5" fmla="*/ 15 h 34"/>
                          <a:gd name="T6" fmla="*/ 54 w 70"/>
                          <a:gd name="T7" fmla="*/ 9 h 34"/>
                          <a:gd name="T8" fmla="*/ 69 w 70"/>
                          <a:gd name="T9" fmla="*/ 0 h 34"/>
                          <a:gd name="T10" fmla="*/ 52 w 70"/>
                          <a:gd name="T11" fmla="*/ 13 h 34"/>
                          <a:gd name="T12" fmla="*/ 44 w 70"/>
                          <a:gd name="T13" fmla="*/ 21 h 34"/>
                          <a:gd name="T14" fmla="*/ 37 w 70"/>
                          <a:gd name="T15" fmla="*/ 30 h 34"/>
                          <a:gd name="T16" fmla="*/ 42 w 70"/>
                          <a:gd name="T17" fmla="*/ 19 h 34"/>
                          <a:gd name="T18" fmla="*/ 46 w 70"/>
                          <a:gd name="T19" fmla="*/ 14 h 34"/>
                          <a:gd name="T20" fmla="*/ 34 w 70"/>
                          <a:gd name="T21" fmla="*/ 20 h 34"/>
                          <a:gd name="T22" fmla="*/ 31 w 70"/>
                          <a:gd name="T23" fmla="*/ 26 h 34"/>
                          <a:gd name="T24" fmla="*/ 28 w 70"/>
                          <a:gd name="T25" fmla="*/ 32 h 34"/>
                          <a:gd name="T26" fmla="*/ 31 w 70"/>
                          <a:gd name="T27" fmla="*/ 20 h 34"/>
                          <a:gd name="T28" fmla="*/ 26 w 70"/>
                          <a:gd name="T29" fmla="*/ 21 h 34"/>
                          <a:gd name="T30" fmla="*/ 24 w 70"/>
                          <a:gd name="T31" fmla="*/ 26 h 34"/>
                          <a:gd name="T32" fmla="*/ 22 w 70"/>
                          <a:gd name="T33" fmla="*/ 32 h 34"/>
                          <a:gd name="T34" fmla="*/ 25 w 70"/>
                          <a:gd name="T35" fmla="*/ 20 h 34"/>
                          <a:gd name="T36" fmla="*/ 11 w 70"/>
                          <a:gd name="T37" fmla="*/ 22 h 34"/>
                          <a:gd name="T38" fmla="*/ 6 w 70"/>
                          <a:gd name="T39" fmla="*/ 33 h 34"/>
                          <a:gd name="T40" fmla="*/ 9 w 70"/>
                          <a:gd name="T41" fmla="*/ 23 h 34"/>
                          <a:gd name="T42" fmla="*/ 0 w 70"/>
                          <a:gd name="T4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34">
                            <a:moveTo>
                              <a:pt x="0" y="21"/>
                            </a:moveTo>
                            <a:lnTo>
                              <a:pt x="14" y="19"/>
                            </a:lnTo>
                            <a:lnTo>
                              <a:pt x="31" y="15"/>
                            </a:lnTo>
                            <a:lnTo>
                              <a:pt x="54" y="9"/>
                            </a:lnTo>
                            <a:lnTo>
                              <a:pt x="69" y="0"/>
                            </a:lnTo>
                            <a:lnTo>
                              <a:pt x="52" y="13"/>
                            </a:lnTo>
                            <a:lnTo>
                              <a:pt x="44" y="21"/>
                            </a:lnTo>
                            <a:lnTo>
                              <a:pt x="37" y="30"/>
                            </a:lnTo>
                            <a:lnTo>
                              <a:pt x="42" y="19"/>
                            </a:lnTo>
                            <a:lnTo>
                              <a:pt x="46" y="14"/>
                            </a:lnTo>
                            <a:lnTo>
                              <a:pt x="34" y="20"/>
                            </a:lnTo>
                            <a:lnTo>
                              <a:pt x="31" y="26"/>
                            </a:lnTo>
                            <a:lnTo>
                              <a:pt x="28" y="32"/>
                            </a:lnTo>
                            <a:lnTo>
                              <a:pt x="31" y="20"/>
                            </a:lnTo>
                            <a:lnTo>
                              <a:pt x="26" y="21"/>
                            </a:lnTo>
                            <a:lnTo>
                              <a:pt x="24" y="26"/>
                            </a:lnTo>
                            <a:lnTo>
                              <a:pt x="22" y="32"/>
                            </a:lnTo>
                            <a:lnTo>
                              <a:pt x="25" y="20"/>
                            </a:lnTo>
                            <a:lnTo>
                              <a:pt x="11" y="22"/>
                            </a:lnTo>
                            <a:lnTo>
                              <a:pt x="6" y="33"/>
                            </a:lnTo>
                            <a:lnTo>
                              <a:pt x="9" y="23"/>
                            </a:lnTo>
                            <a:lnTo>
                              <a:pt x="0" y="21"/>
                            </a:lnTo>
                          </a:path>
                        </a:pathLst>
                      </a:custGeom>
                      <a:solidFill>
                        <a:srgbClr val="004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77" name="Freeform 129"/>
                      <p:cNvSpPr>
                        <a:spLocks/>
                      </p:cNvSpPr>
                      <p:nvPr/>
                    </p:nvSpPr>
                    <p:spPr bwMode="auto">
                      <a:xfrm>
                        <a:off x="3270" y="2214"/>
                        <a:ext cx="78" cy="37"/>
                      </a:xfrm>
                      <a:custGeom>
                        <a:avLst/>
                        <a:gdLst>
                          <a:gd name="T0" fmla="*/ 77 w 78"/>
                          <a:gd name="T1" fmla="*/ 0 h 37"/>
                          <a:gd name="T2" fmla="*/ 63 w 78"/>
                          <a:gd name="T3" fmla="*/ 10 h 37"/>
                          <a:gd name="T4" fmla="*/ 47 w 78"/>
                          <a:gd name="T5" fmla="*/ 16 h 37"/>
                          <a:gd name="T6" fmla="*/ 33 w 78"/>
                          <a:gd name="T7" fmla="*/ 22 h 37"/>
                          <a:gd name="T8" fmla="*/ 17 w 78"/>
                          <a:gd name="T9" fmla="*/ 26 h 37"/>
                          <a:gd name="T10" fmla="*/ 0 w 78"/>
                          <a:gd name="T11" fmla="*/ 28 h 37"/>
                          <a:gd name="T12" fmla="*/ 17 w 78"/>
                          <a:gd name="T13" fmla="*/ 28 h 37"/>
                          <a:gd name="T14" fmla="*/ 13 w 78"/>
                          <a:gd name="T15" fmla="*/ 32 h 37"/>
                          <a:gd name="T16" fmla="*/ 21 w 78"/>
                          <a:gd name="T17" fmla="*/ 27 h 37"/>
                          <a:gd name="T18" fmla="*/ 32 w 78"/>
                          <a:gd name="T19" fmla="*/ 25 h 37"/>
                          <a:gd name="T20" fmla="*/ 23 w 78"/>
                          <a:gd name="T21" fmla="*/ 30 h 37"/>
                          <a:gd name="T22" fmla="*/ 32 w 78"/>
                          <a:gd name="T23" fmla="*/ 27 h 37"/>
                          <a:gd name="T24" fmla="*/ 39 w 78"/>
                          <a:gd name="T25" fmla="*/ 22 h 37"/>
                          <a:gd name="T26" fmla="*/ 37 w 78"/>
                          <a:gd name="T27" fmla="*/ 29 h 37"/>
                          <a:gd name="T28" fmla="*/ 30 w 78"/>
                          <a:gd name="T29" fmla="*/ 36 h 37"/>
                          <a:gd name="T30" fmla="*/ 41 w 78"/>
                          <a:gd name="T31" fmla="*/ 28 h 37"/>
                          <a:gd name="T32" fmla="*/ 44 w 78"/>
                          <a:gd name="T33" fmla="*/ 22 h 37"/>
                          <a:gd name="T34" fmla="*/ 58 w 78"/>
                          <a:gd name="T35" fmla="*/ 14 h 37"/>
                          <a:gd name="T36" fmla="*/ 77 w 78"/>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37">
                            <a:moveTo>
                              <a:pt x="77" y="0"/>
                            </a:moveTo>
                            <a:lnTo>
                              <a:pt x="63" y="10"/>
                            </a:lnTo>
                            <a:lnTo>
                              <a:pt x="47" y="16"/>
                            </a:lnTo>
                            <a:lnTo>
                              <a:pt x="33" y="22"/>
                            </a:lnTo>
                            <a:lnTo>
                              <a:pt x="17" y="26"/>
                            </a:lnTo>
                            <a:lnTo>
                              <a:pt x="0" y="28"/>
                            </a:lnTo>
                            <a:lnTo>
                              <a:pt x="17" y="28"/>
                            </a:lnTo>
                            <a:lnTo>
                              <a:pt x="13" y="32"/>
                            </a:lnTo>
                            <a:lnTo>
                              <a:pt x="21" y="27"/>
                            </a:lnTo>
                            <a:lnTo>
                              <a:pt x="32" y="25"/>
                            </a:lnTo>
                            <a:lnTo>
                              <a:pt x="23" y="30"/>
                            </a:lnTo>
                            <a:lnTo>
                              <a:pt x="32" y="27"/>
                            </a:lnTo>
                            <a:lnTo>
                              <a:pt x="39" y="22"/>
                            </a:lnTo>
                            <a:lnTo>
                              <a:pt x="37" y="29"/>
                            </a:lnTo>
                            <a:lnTo>
                              <a:pt x="30" y="36"/>
                            </a:lnTo>
                            <a:lnTo>
                              <a:pt x="41" y="28"/>
                            </a:lnTo>
                            <a:lnTo>
                              <a:pt x="44" y="22"/>
                            </a:lnTo>
                            <a:lnTo>
                              <a:pt x="58" y="14"/>
                            </a:lnTo>
                            <a:lnTo>
                              <a:pt x="77" y="0"/>
                            </a:lnTo>
                          </a:path>
                        </a:pathLst>
                      </a:custGeom>
                      <a:solidFill>
                        <a:srgbClr val="004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grpSp>
                <p:grpSp>
                  <p:nvGrpSpPr>
                    <p:cNvPr id="94303" name="Group 130"/>
                    <p:cNvGrpSpPr>
                      <a:grpSpLocks/>
                    </p:cNvGrpSpPr>
                    <p:nvPr/>
                  </p:nvGrpSpPr>
                  <p:grpSpPr bwMode="auto">
                    <a:xfrm>
                      <a:off x="3410" y="1972"/>
                      <a:ext cx="152" cy="300"/>
                      <a:chOff x="3410" y="1972"/>
                      <a:chExt cx="152" cy="300"/>
                    </a:xfrm>
                  </p:grpSpPr>
                  <p:sp>
                    <p:nvSpPr>
                      <p:cNvPr id="2179" name="Freeform 131"/>
                      <p:cNvSpPr>
                        <a:spLocks/>
                      </p:cNvSpPr>
                      <p:nvPr/>
                    </p:nvSpPr>
                    <p:spPr bwMode="auto">
                      <a:xfrm>
                        <a:off x="3411" y="1973"/>
                        <a:ext cx="73" cy="82"/>
                      </a:xfrm>
                      <a:custGeom>
                        <a:avLst/>
                        <a:gdLst>
                          <a:gd name="T0" fmla="*/ 20 w 74"/>
                          <a:gd name="T1" fmla="*/ 23 h 82"/>
                          <a:gd name="T2" fmla="*/ 36 w 74"/>
                          <a:gd name="T3" fmla="*/ 43 h 82"/>
                          <a:gd name="T4" fmla="*/ 60 w 74"/>
                          <a:gd name="T5" fmla="*/ 58 h 82"/>
                          <a:gd name="T6" fmla="*/ 72 w 74"/>
                          <a:gd name="T7" fmla="*/ 63 h 82"/>
                          <a:gd name="T8" fmla="*/ 65 w 74"/>
                          <a:gd name="T9" fmla="*/ 68 h 82"/>
                          <a:gd name="T10" fmla="*/ 64 w 74"/>
                          <a:gd name="T11" fmla="*/ 70 h 82"/>
                          <a:gd name="T12" fmla="*/ 58 w 74"/>
                          <a:gd name="T13" fmla="*/ 69 h 82"/>
                          <a:gd name="T14" fmla="*/ 68 w 74"/>
                          <a:gd name="T15" fmla="*/ 80 h 82"/>
                          <a:gd name="T16" fmla="*/ 58 w 74"/>
                          <a:gd name="T17" fmla="*/ 73 h 82"/>
                          <a:gd name="T18" fmla="*/ 56 w 74"/>
                          <a:gd name="T19" fmla="*/ 75 h 82"/>
                          <a:gd name="T20" fmla="*/ 54 w 74"/>
                          <a:gd name="T21" fmla="*/ 76 h 82"/>
                          <a:gd name="T22" fmla="*/ 49 w 74"/>
                          <a:gd name="T23" fmla="*/ 72 h 82"/>
                          <a:gd name="T24" fmla="*/ 48 w 74"/>
                          <a:gd name="T25" fmla="*/ 77 h 82"/>
                          <a:gd name="T26" fmla="*/ 42 w 74"/>
                          <a:gd name="T27" fmla="*/ 70 h 82"/>
                          <a:gd name="T28" fmla="*/ 45 w 74"/>
                          <a:gd name="T29" fmla="*/ 79 h 82"/>
                          <a:gd name="T30" fmla="*/ 38 w 74"/>
                          <a:gd name="T31" fmla="*/ 72 h 82"/>
                          <a:gd name="T32" fmla="*/ 36 w 74"/>
                          <a:gd name="T33" fmla="*/ 72 h 82"/>
                          <a:gd name="T34" fmla="*/ 34 w 74"/>
                          <a:gd name="T35" fmla="*/ 73 h 82"/>
                          <a:gd name="T36" fmla="*/ 29 w 74"/>
                          <a:gd name="T37" fmla="*/ 64 h 82"/>
                          <a:gd name="T38" fmla="*/ 32 w 74"/>
                          <a:gd name="T39" fmla="*/ 74 h 82"/>
                          <a:gd name="T40" fmla="*/ 27 w 74"/>
                          <a:gd name="T41" fmla="*/ 70 h 82"/>
                          <a:gd name="T42" fmla="*/ 25 w 74"/>
                          <a:gd name="T43" fmla="*/ 69 h 82"/>
                          <a:gd name="T44" fmla="*/ 25 w 74"/>
                          <a:gd name="T45" fmla="*/ 74 h 82"/>
                          <a:gd name="T46" fmla="*/ 21 w 74"/>
                          <a:gd name="T47" fmla="*/ 64 h 82"/>
                          <a:gd name="T48" fmla="*/ 16 w 74"/>
                          <a:gd name="T49" fmla="*/ 57 h 82"/>
                          <a:gd name="T50" fmla="*/ 18 w 74"/>
                          <a:gd name="T51" fmla="*/ 71 h 82"/>
                          <a:gd name="T52" fmla="*/ 15 w 74"/>
                          <a:gd name="T53" fmla="*/ 63 h 82"/>
                          <a:gd name="T54" fmla="*/ 12 w 74"/>
                          <a:gd name="T55" fmla="*/ 60 h 82"/>
                          <a:gd name="T56" fmla="*/ 9 w 74"/>
                          <a:gd name="T57" fmla="*/ 60 h 82"/>
                          <a:gd name="T58" fmla="*/ 9 w 74"/>
                          <a:gd name="T59" fmla="*/ 46 h 82"/>
                          <a:gd name="T60" fmla="*/ 7 w 74"/>
                          <a:gd name="T61" fmla="*/ 62 h 82"/>
                          <a:gd name="T62" fmla="*/ 5 w 74"/>
                          <a:gd name="T63" fmla="*/ 51 h 82"/>
                          <a:gd name="T64" fmla="*/ 5 w 74"/>
                          <a:gd name="T65" fmla="*/ 32 h 82"/>
                          <a:gd name="T66" fmla="*/ 3 w 74"/>
                          <a:gd name="T67" fmla="*/ 46 h 82"/>
                          <a:gd name="T68" fmla="*/ 0 w 74"/>
                          <a:gd name="T69" fmla="*/ 40 h 82"/>
                          <a:gd name="T70" fmla="*/ 4 w 74"/>
                          <a:gd name="T71" fmla="*/ 18 h 82"/>
                          <a:gd name="T72" fmla="*/ 5 w 74"/>
                          <a:gd name="T7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82">
                            <a:moveTo>
                              <a:pt x="15" y="13"/>
                            </a:moveTo>
                            <a:lnTo>
                              <a:pt x="20" y="23"/>
                            </a:lnTo>
                            <a:lnTo>
                              <a:pt x="26" y="33"/>
                            </a:lnTo>
                            <a:lnTo>
                              <a:pt x="36" y="43"/>
                            </a:lnTo>
                            <a:lnTo>
                              <a:pt x="46" y="51"/>
                            </a:lnTo>
                            <a:lnTo>
                              <a:pt x="60" y="58"/>
                            </a:lnTo>
                            <a:lnTo>
                              <a:pt x="73" y="61"/>
                            </a:lnTo>
                            <a:lnTo>
                              <a:pt x="72" y="63"/>
                            </a:lnTo>
                            <a:lnTo>
                              <a:pt x="61" y="62"/>
                            </a:lnTo>
                            <a:lnTo>
                              <a:pt x="65" y="68"/>
                            </a:lnTo>
                            <a:lnTo>
                              <a:pt x="70" y="72"/>
                            </a:lnTo>
                            <a:lnTo>
                              <a:pt x="64" y="70"/>
                            </a:lnTo>
                            <a:lnTo>
                              <a:pt x="58" y="63"/>
                            </a:lnTo>
                            <a:lnTo>
                              <a:pt x="58" y="69"/>
                            </a:lnTo>
                            <a:lnTo>
                              <a:pt x="63" y="75"/>
                            </a:lnTo>
                            <a:lnTo>
                              <a:pt x="68" y="80"/>
                            </a:lnTo>
                            <a:lnTo>
                              <a:pt x="65" y="80"/>
                            </a:lnTo>
                            <a:lnTo>
                              <a:pt x="58" y="73"/>
                            </a:lnTo>
                            <a:lnTo>
                              <a:pt x="54" y="66"/>
                            </a:lnTo>
                            <a:lnTo>
                              <a:pt x="56" y="75"/>
                            </a:lnTo>
                            <a:lnTo>
                              <a:pt x="61" y="81"/>
                            </a:lnTo>
                            <a:lnTo>
                              <a:pt x="54" y="76"/>
                            </a:lnTo>
                            <a:lnTo>
                              <a:pt x="50" y="69"/>
                            </a:lnTo>
                            <a:lnTo>
                              <a:pt x="49" y="72"/>
                            </a:lnTo>
                            <a:lnTo>
                              <a:pt x="50" y="77"/>
                            </a:lnTo>
                            <a:lnTo>
                              <a:pt x="48" y="77"/>
                            </a:lnTo>
                            <a:lnTo>
                              <a:pt x="45" y="71"/>
                            </a:lnTo>
                            <a:lnTo>
                              <a:pt x="42" y="70"/>
                            </a:lnTo>
                            <a:lnTo>
                              <a:pt x="43" y="76"/>
                            </a:lnTo>
                            <a:lnTo>
                              <a:pt x="45" y="79"/>
                            </a:lnTo>
                            <a:lnTo>
                              <a:pt x="41" y="79"/>
                            </a:lnTo>
                            <a:lnTo>
                              <a:pt x="38" y="72"/>
                            </a:lnTo>
                            <a:lnTo>
                              <a:pt x="35" y="66"/>
                            </a:lnTo>
                            <a:lnTo>
                              <a:pt x="36" y="72"/>
                            </a:lnTo>
                            <a:lnTo>
                              <a:pt x="38" y="76"/>
                            </a:lnTo>
                            <a:lnTo>
                              <a:pt x="34" y="73"/>
                            </a:lnTo>
                            <a:lnTo>
                              <a:pt x="30" y="59"/>
                            </a:lnTo>
                            <a:lnTo>
                              <a:pt x="29" y="64"/>
                            </a:lnTo>
                            <a:lnTo>
                              <a:pt x="31" y="70"/>
                            </a:lnTo>
                            <a:lnTo>
                              <a:pt x="32" y="74"/>
                            </a:lnTo>
                            <a:lnTo>
                              <a:pt x="30" y="76"/>
                            </a:lnTo>
                            <a:lnTo>
                              <a:pt x="27" y="70"/>
                            </a:lnTo>
                            <a:lnTo>
                              <a:pt x="25" y="64"/>
                            </a:lnTo>
                            <a:lnTo>
                              <a:pt x="25" y="69"/>
                            </a:lnTo>
                            <a:lnTo>
                              <a:pt x="26" y="72"/>
                            </a:lnTo>
                            <a:lnTo>
                              <a:pt x="25" y="74"/>
                            </a:lnTo>
                            <a:lnTo>
                              <a:pt x="23" y="69"/>
                            </a:lnTo>
                            <a:lnTo>
                              <a:pt x="21" y="64"/>
                            </a:lnTo>
                            <a:lnTo>
                              <a:pt x="17" y="54"/>
                            </a:lnTo>
                            <a:lnTo>
                              <a:pt x="16" y="57"/>
                            </a:lnTo>
                            <a:lnTo>
                              <a:pt x="17" y="64"/>
                            </a:lnTo>
                            <a:lnTo>
                              <a:pt x="18" y="71"/>
                            </a:lnTo>
                            <a:lnTo>
                              <a:pt x="16" y="71"/>
                            </a:lnTo>
                            <a:lnTo>
                              <a:pt x="15" y="63"/>
                            </a:lnTo>
                            <a:lnTo>
                              <a:pt x="13" y="53"/>
                            </a:lnTo>
                            <a:lnTo>
                              <a:pt x="12" y="60"/>
                            </a:lnTo>
                            <a:lnTo>
                              <a:pt x="12" y="65"/>
                            </a:lnTo>
                            <a:lnTo>
                              <a:pt x="9" y="60"/>
                            </a:lnTo>
                            <a:lnTo>
                              <a:pt x="10" y="52"/>
                            </a:lnTo>
                            <a:lnTo>
                              <a:pt x="9" y="46"/>
                            </a:lnTo>
                            <a:lnTo>
                              <a:pt x="7" y="56"/>
                            </a:lnTo>
                            <a:lnTo>
                              <a:pt x="7" y="62"/>
                            </a:lnTo>
                            <a:lnTo>
                              <a:pt x="6" y="59"/>
                            </a:lnTo>
                            <a:lnTo>
                              <a:pt x="5" y="51"/>
                            </a:lnTo>
                            <a:lnTo>
                              <a:pt x="5" y="40"/>
                            </a:lnTo>
                            <a:lnTo>
                              <a:pt x="5" y="32"/>
                            </a:lnTo>
                            <a:lnTo>
                              <a:pt x="2" y="39"/>
                            </a:lnTo>
                            <a:lnTo>
                              <a:pt x="3" y="46"/>
                            </a:lnTo>
                            <a:lnTo>
                              <a:pt x="1" y="47"/>
                            </a:lnTo>
                            <a:lnTo>
                              <a:pt x="0" y="40"/>
                            </a:lnTo>
                            <a:lnTo>
                              <a:pt x="1" y="28"/>
                            </a:lnTo>
                            <a:lnTo>
                              <a:pt x="4" y="18"/>
                            </a:lnTo>
                            <a:lnTo>
                              <a:pt x="5" y="11"/>
                            </a:lnTo>
                            <a:lnTo>
                              <a:pt x="5" y="0"/>
                            </a:lnTo>
                            <a:lnTo>
                              <a:pt x="15" y="13"/>
                            </a:lnTo>
                          </a:path>
                        </a:pathLst>
                      </a:custGeom>
                      <a:solidFill>
                        <a:srgbClr val="002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80" name="Freeform 132"/>
                      <p:cNvSpPr>
                        <a:spLocks/>
                      </p:cNvSpPr>
                      <p:nvPr/>
                    </p:nvSpPr>
                    <p:spPr bwMode="auto">
                      <a:xfrm>
                        <a:off x="3417" y="2010"/>
                        <a:ext cx="82" cy="83"/>
                      </a:xfrm>
                      <a:custGeom>
                        <a:avLst/>
                        <a:gdLst>
                          <a:gd name="T0" fmla="*/ 23 w 83"/>
                          <a:gd name="T1" fmla="*/ 24 h 84"/>
                          <a:gd name="T2" fmla="*/ 40 w 83"/>
                          <a:gd name="T3" fmla="*/ 43 h 84"/>
                          <a:gd name="T4" fmla="*/ 67 w 83"/>
                          <a:gd name="T5" fmla="*/ 59 h 84"/>
                          <a:gd name="T6" fmla="*/ 81 w 83"/>
                          <a:gd name="T7" fmla="*/ 64 h 84"/>
                          <a:gd name="T8" fmla="*/ 73 w 83"/>
                          <a:gd name="T9" fmla="*/ 69 h 84"/>
                          <a:gd name="T10" fmla="*/ 71 w 83"/>
                          <a:gd name="T11" fmla="*/ 71 h 84"/>
                          <a:gd name="T12" fmla="*/ 65 w 83"/>
                          <a:gd name="T13" fmla="*/ 70 h 84"/>
                          <a:gd name="T14" fmla="*/ 76 w 83"/>
                          <a:gd name="T15" fmla="*/ 82 h 84"/>
                          <a:gd name="T16" fmla="*/ 64 w 83"/>
                          <a:gd name="T17" fmla="*/ 74 h 84"/>
                          <a:gd name="T18" fmla="*/ 63 w 83"/>
                          <a:gd name="T19" fmla="*/ 76 h 84"/>
                          <a:gd name="T20" fmla="*/ 60 w 83"/>
                          <a:gd name="T21" fmla="*/ 77 h 84"/>
                          <a:gd name="T22" fmla="*/ 55 w 83"/>
                          <a:gd name="T23" fmla="*/ 73 h 84"/>
                          <a:gd name="T24" fmla="*/ 54 w 83"/>
                          <a:gd name="T25" fmla="*/ 79 h 84"/>
                          <a:gd name="T26" fmla="*/ 47 w 83"/>
                          <a:gd name="T27" fmla="*/ 71 h 84"/>
                          <a:gd name="T28" fmla="*/ 50 w 83"/>
                          <a:gd name="T29" fmla="*/ 80 h 84"/>
                          <a:gd name="T30" fmla="*/ 43 w 83"/>
                          <a:gd name="T31" fmla="*/ 73 h 84"/>
                          <a:gd name="T32" fmla="*/ 40 w 83"/>
                          <a:gd name="T33" fmla="*/ 73 h 84"/>
                          <a:gd name="T34" fmla="*/ 38 w 83"/>
                          <a:gd name="T35" fmla="*/ 74 h 84"/>
                          <a:gd name="T36" fmla="*/ 33 w 83"/>
                          <a:gd name="T37" fmla="*/ 65 h 84"/>
                          <a:gd name="T38" fmla="*/ 36 w 83"/>
                          <a:gd name="T39" fmla="*/ 75 h 84"/>
                          <a:gd name="T40" fmla="*/ 30 w 83"/>
                          <a:gd name="T41" fmla="*/ 71 h 84"/>
                          <a:gd name="T42" fmla="*/ 28 w 83"/>
                          <a:gd name="T43" fmla="*/ 70 h 84"/>
                          <a:gd name="T44" fmla="*/ 28 w 83"/>
                          <a:gd name="T45" fmla="*/ 75 h 84"/>
                          <a:gd name="T46" fmla="*/ 23 w 83"/>
                          <a:gd name="T47" fmla="*/ 65 h 84"/>
                          <a:gd name="T48" fmla="*/ 18 w 83"/>
                          <a:gd name="T49" fmla="*/ 58 h 84"/>
                          <a:gd name="T50" fmla="*/ 21 w 83"/>
                          <a:gd name="T51" fmla="*/ 72 h 84"/>
                          <a:gd name="T52" fmla="*/ 17 w 83"/>
                          <a:gd name="T53" fmla="*/ 64 h 84"/>
                          <a:gd name="T54" fmla="*/ 13 w 83"/>
                          <a:gd name="T55" fmla="*/ 61 h 84"/>
                          <a:gd name="T56" fmla="*/ 11 w 83"/>
                          <a:gd name="T57" fmla="*/ 61 h 84"/>
                          <a:gd name="T58" fmla="*/ 10 w 83"/>
                          <a:gd name="T59" fmla="*/ 46 h 84"/>
                          <a:gd name="T60" fmla="*/ 8 w 83"/>
                          <a:gd name="T61" fmla="*/ 63 h 84"/>
                          <a:gd name="T62" fmla="*/ 6 w 83"/>
                          <a:gd name="T63" fmla="*/ 51 h 84"/>
                          <a:gd name="T64" fmla="*/ 6 w 83"/>
                          <a:gd name="T65" fmla="*/ 32 h 84"/>
                          <a:gd name="T66" fmla="*/ 4 w 83"/>
                          <a:gd name="T67" fmla="*/ 46 h 84"/>
                          <a:gd name="T68" fmla="*/ 0 w 83"/>
                          <a:gd name="T69" fmla="*/ 40 h 84"/>
                          <a:gd name="T70" fmla="*/ 5 w 83"/>
                          <a:gd name="T71" fmla="*/ 18 h 84"/>
                          <a:gd name="T72" fmla="*/ 6 w 83"/>
                          <a:gd name="T7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 h="84">
                            <a:moveTo>
                              <a:pt x="17" y="13"/>
                            </a:moveTo>
                            <a:lnTo>
                              <a:pt x="23" y="24"/>
                            </a:lnTo>
                            <a:lnTo>
                              <a:pt x="29" y="34"/>
                            </a:lnTo>
                            <a:lnTo>
                              <a:pt x="40" y="43"/>
                            </a:lnTo>
                            <a:lnTo>
                              <a:pt x="52" y="51"/>
                            </a:lnTo>
                            <a:lnTo>
                              <a:pt x="67" y="59"/>
                            </a:lnTo>
                            <a:lnTo>
                              <a:pt x="82" y="62"/>
                            </a:lnTo>
                            <a:lnTo>
                              <a:pt x="81" y="64"/>
                            </a:lnTo>
                            <a:lnTo>
                              <a:pt x="68" y="63"/>
                            </a:lnTo>
                            <a:lnTo>
                              <a:pt x="73" y="69"/>
                            </a:lnTo>
                            <a:lnTo>
                              <a:pt x="78" y="73"/>
                            </a:lnTo>
                            <a:lnTo>
                              <a:pt x="71" y="71"/>
                            </a:lnTo>
                            <a:lnTo>
                              <a:pt x="64" y="64"/>
                            </a:lnTo>
                            <a:lnTo>
                              <a:pt x="65" y="70"/>
                            </a:lnTo>
                            <a:lnTo>
                              <a:pt x="70" y="76"/>
                            </a:lnTo>
                            <a:lnTo>
                              <a:pt x="76" y="82"/>
                            </a:lnTo>
                            <a:lnTo>
                              <a:pt x="73" y="82"/>
                            </a:lnTo>
                            <a:lnTo>
                              <a:pt x="64" y="74"/>
                            </a:lnTo>
                            <a:lnTo>
                              <a:pt x="60" y="67"/>
                            </a:lnTo>
                            <a:lnTo>
                              <a:pt x="63" y="76"/>
                            </a:lnTo>
                            <a:lnTo>
                              <a:pt x="69" y="83"/>
                            </a:lnTo>
                            <a:lnTo>
                              <a:pt x="60" y="77"/>
                            </a:lnTo>
                            <a:lnTo>
                              <a:pt x="56" y="70"/>
                            </a:lnTo>
                            <a:lnTo>
                              <a:pt x="55" y="73"/>
                            </a:lnTo>
                            <a:lnTo>
                              <a:pt x="56" y="79"/>
                            </a:lnTo>
                            <a:lnTo>
                              <a:pt x="54" y="79"/>
                            </a:lnTo>
                            <a:lnTo>
                              <a:pt x="50" y="72"/>
                            </a:lnTo>
                            <a:lnTo>
                              <a:pt x="47" y="71"/>
                            </a:lnTo>
                            <a:lnTo>
                              <a:pt x="48" y="77"/>
                            </a:lnTo>
                            <a:lnTo>
                              <a:pt x="50" y="80"/>
                            </a:lnTo>
                            <a:lnTo>
                              <a:pt x="46" y="80"/>
                            </a:lnTo>
                            <a:lnTo>
                              <a:pt x="43" y="73"/>
                            </a:lnTo>
                            <a:lnTo>
                              <a:pt x="40" y="67"/>
                            </a:lnTo>
                            <a:lnTo>
                              <a:pt x="40" y="73"/>
                            </a:lnTo>
                            <a:lnTo>
                              <a:pt x="43" y="77"/>
                            </a:lnTo>
                            <a:lnTo>
                              <a:pt x="38" y="74"/>
                            </a:lnTo>
                            <a:lnTo>
                              <a:pt x="34" y="60"/>
                            </a:lnTo>
                            <a:lnTo>
                              <a:pt x="33" y="65"/>
                            </a:lnTo>
                            <a:lnTo>
                              <a:pt x="35" y="71"/>
                            </a:lnTo>
                            <a:lnTo>
                              <a:pt x="36" y="75"/>
                            </a:lnTo>
                            <a:lnTo>
                              <a:pt x="34" y="77"/>
                            </a:lnTo>
                            <a:lnTo>
                              <a:pt x="30" y="71"/>
                            </a:lnTo>
                            <a:lnTo>
                              <a:pt x="28" y="65"/>
                            </a:lnTo>
                            <a:lnTo>
                              <a:pt x="28" y="70"/>
                            </a:lnTo>
                            <a:lnTo>
                              <a:pt x="29" y="73"/>
                            </a:lnTo>
                            <a:lnTo>
                              <a:pt x="28" y="75"/>
                            </a:lnTo>
                            <a:lnTo>
                              <a:pt x="26" y="70"/>
                            </a:lnTo>
                            <a:lnTo>
                              <a:pt x="23" y="65"/>
                            </a:lnTo>
                            <a:lnTo>
                              <a:pt x="19" y="55"/>
                            </a:lnTo>
                            <a:lnTo>
                              <a:pt x="18" y="58"/>
                            </a:lnTo>
                            <a:lnTo>
                              <a:pt x="19" y="65"/>
                            </a:lnTo>
                            <a:lnTo>
                              <a:pt x="21" y="72"/>
                            </a:lnTo>
                            <a:lnTo>
                              <a:pt x="18" y="72"/>
                            </a:lnTo>
                            <a:lnTo>
                              <a:pt x="17" y="64"/>
                            </a:lnTo>
                            <a:lnTo>
                              <a:pt x="15" y="54"/>
                            </a:lnTo>
                            <a:lnTo>
                              <a:pt x="13" y="61"/>
                            </a:lnTo>
                            <a:lnTo>
                              <a:pt x="13" y="66"/>
                            </a:lnTo>
                            <a:lnTo>
                              <a:pt x="11" y="61"/>
                            </a:lnTo>
                            <a:lnTo>
                              <a:pt x="11" y="53"/>
                            </a:lnTo>
                            <a:lnTo>
                              <a:pt x="10" y="46"/>
                            </a:lnTo>
                            <a:lnTo>
                              <a:pt x="8" y="57"/>
                            </a:lnTo>
                            <a:lnTo>
                              <a:pt x="8" y="63"/>
                            </a:lnTo>
                            <a:lnTo>
                              <a:pt x="6" y="60"/>
                            </a:lnTo>
                            <a:lnTo>
                              <a:pt x="6" y="51"/>
                            </a:lnTo>
                            <a:lnTo>
                              <a:pt x="6" y="40"/>
                            </a:lnTo>
                            <a:lnTo>
                              <a:pt x="6" y="32"/>
                            </a:lnTo>
                            <a:lnTo>
                              <a:pt x="3" y="39"/>
                            </a:lnTo>
                            <a:lnTo>
                              <a:pt x="4" y="46"/>
                            </a:lnTo>
                            <a:lnTo>
                              <a:pt x="1" y="47"/>
                            </a:lnTo>
                            <a:lnTo>
                              <a:pt x="0" y="40"/>
                            </a:lnTo>
                            <a:lnTo>
                              <a:pt x="1" y="29"/>
                            </a:lnTo>
                            <a:lnTo>
                              <a:pt x="5" y="18"/>
                            </a:lnTo>
                            <a:lnTo>
                              <a:pt x="6" y="11"/>
                            </a:lnTo>
                            <a:lnTo>
                              <a:pt x="6" y="0"/>
                            </a:lnTo>
                            <a:lnTo>
                              <a:pt x="17" y="13"/>
                            </a:lnTo>
                          </a:path>
                        </a:pathLst>
                      </a:custGeom>
                      <a:solidFill>
                        <a:srgbClr val="002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81" name="Freeform 133"/>
                      <p:cNvSpPr>
                        <a:spLocks/>
                      </p:cNvSpPr>
                      <p:nvPr/>
                    </p:nvSpPr>
                    <p:spPr bwMode="auto">
                      <a:xfrm>
                        <a:off x="3418" y="2048"/>
                        <a:ext cx="105" cy="92"/>
                      </a:xfrm>
                      <a:custGeom>
                        <a:avLst/>
                        <a:gdLst>
                          <a:gd name="T0" fmla="*/ 28 w 105"/>
                          <a:gd name="T1" fmla="*/ 26 h 92"/>
                          <a:gd name="T2" fmla="*/ 52 w 105"/>
                          <a:gd name="T3" fmla="*/ 47 h 92"/>
                          <a:gd name="T4" fmla="*/ 86 w 105"/>
                          <a:gd name="T5" fmla="*/ 65 h 92"/>
                          <a:gd name="T6" fmla="*/ 103 w 105"/>
                          <a:gd name="T7" fmla="*/ 70 h 92"/>
                          <a:gd name="T8" fmla="*/ 93 w 105"/>
                          <a:gd name="T9" fmla="*/ 75 h 92"/>
                          <a:gd name="T10" fmla="*/ 91 w 105"/>
                          <a:gd name="T11" fmla="*/ 77 h 92"/>
                          <a:gd name="T12" fmla="*/ 83 w 105"/>
                          <a:gd name="T13" fmla="*/ 77 h 92"/>
                          <a:gd name="T14" fmla="*/ 98 w 105"/>
                          <a:gd name="T15" fmla="*/ 90 h 92"/>
                          <a:gd name="T16" fmla="*/ 82 w 105"/>
                          <a:gd name="T17" fmla="*/ 81 h 92"/>
                          <a:gd name="T18" fmla="*/ 80 w 105"/>
                          <a:gd name="T19" fmla="*/ 83 h 92"/>
                          <a:gd name="T20" fmla="*/ 77 w 105"/>
                          <a:gd name="T21" fmla="*/ 84 h 92"/>
                          <a:gd name="T22" fmla="*/ 70 w 105"/>
                          <a:gd name="T23" fmla="*/ 80 h 92"/>
                          <a:gd name="T24" fmla="*/ 68 w 105"/>
                          <a:gd name="T25" fmla="*/ 86 h 92"/>
                          <a:gd name="T26" fmla="*/ 60 w 105"/>
                          <a:gd name="T27" fmla="*/ 77 h 92"/>
                          <a:gd name="T28" fmla="*/ 64 w 105"/>
                          <a:gd name="T29" fmla="*/ 87 h 92"/>
                          <a:gd name="T30" fmla="*/ 55 w 105"/>
                          <a:gd name="T31" fmla="*/ 80 h 92"/>
                          <a:gd name="T32" fmla="*/ 52 w 105"/>
                          <a:gd name="T33" fmla="*/ 80 h 92"/>
                          <a:gd name="T34" fmla="*/ 48 w 105"/>
                          <a:gd name="T35" fmla="*/ 81 h 92"/>
                          <a:gd name="T36" fmla="*/ 42 w 105"/>
                          <a:gd name="T37" fmla="*/ 71 h 92"/>
                          <a:gd name="T38" fmla="*/ 46 w 105"/>
                          <a:gd name="T39" fmla="*/ 82 h 92"/>
                          <a:gd name="T40" fmla="*/ 38 w 105"/>
                          <a:gd name="T41" fmla="*/ 77 h 92"/>
                          <a:gd name="T42" fmla="*/ 35 w 105"/>
                          <a:gd name="T43" fmla="*/ 77 h 92"/>
                          <a:gd name="T44" fmla="*/ 35 w 105"/>
                          <a:gd name="T45" fmla="*/ 82 h 92"/>
                          <a:gd name="T46" fmla="*/ 29 w 105"/>
                          <a:gd name="T47" fmla="*/ 71 h 92"/>
                          <a:gd name="T48" fmla="*/ 23 w 105"/>
                          <a:gd name="T49" fmla="*/ 64 h 92"/>
                          <a:gd name="T50" fmla="*/ 26 w 105"/>
                          <a:gd name="T51" fmla="*/ 79 h 92"/>
                          <a:gd name="T52" fmla="*/ 21 w 105"/>
                          <a:gd name="T53" fmla="*/ 70 h 92"/>
                          <a:gd name="T54" fmla="*/ 16 w 105"/>
                          <a:gd name="T55" fmla="*/ 67 h 92"/>
                          <a:gd name="T56" fmla="*/ 13 w 105"/>
                          <a:gd name="T57" fmla="*/ 67 h 92"/>
                          <a:gd name="T58" fmla="*/ 12 w 105"/>
                          <a:gd name="T59" fmla="*/ 50 h 92"/>
                          <a:gd name="T60" fmla="*/ 10 w 105"/>
                          <a:gd name="T61" fmla="*/ 69 h 92"/>
                          <a:gd name="T62" fmla="*/ 7 w 105"/>
                          <a:gd name="T63" fmla="*/ 56 h 92"/>
                          <a:gd name="T64" fmla="*/ 7 w 105"/>
                          <a:gd name="T65" fmla="*/ 35 h 92"/>
                          <a:gd name="T66" fmla="*/ 4 w 105"/>
                          <a:gd name="T67" fmla="*/ 50 h 92"/>
                          <a:gd name="T68" fmla="*/ 0 w 105"/>
                          <a:gd name="T69" fmla="*/ 44 h 92"/>
                          <a:gd name="T70" fmla="*/ 5 w 105"/>
                          <a:gd name="T71" fmla="*/ 19 h 92"/>
                          <a:gd name="T72" fmla="*/ 7 w 105"/>
                          <a:gd name="T7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 h="92">
                            <a:moveTo>
                              <a:pt x="21" y="13"/>
                            </a:moveTo>
                            <a:lnTo>
                              <a:pt x="28" y="26"/>
                            </a:lnTo>
                            <a:lnTo>
                              <a:pt x="37" y="36"/>
                            </a:lnTo>
                            <a:lnTo>
                              <a:pt x="52" y="47"/>
                            </a:lnTo>
                            <a:lnTo>
                              <a:pt x="66" y="56"/>
                            </a:lnTo>
                            <a:lnTo>
                              <a:pt x="86" y="65"/>
                            </a:lnTo>
                            <a:lnTo>
                              <a:pt x="104" y="68"/>
                            </a:lnTo>
                            <a:lnTo>
                              <a:pt x="103" y="70"/>
                            </a:lnTo>
                            <a:lnTo>
                              <a:pt x="87" y="69"/>
                            </a:lnTo>
                            <a:lnTo>
                              <a:pt x="93" y="75"/>
                            </a:lnTo>
                            <a:lnTo>
                              <a:pt x="100" y="80"/>
                            </a:lnTo>
                            <a:lnTo>
                              <a:pt x="91" y="77"/>
                            </a:lnTo>
                            <a:lnTo>
                              <a:pt x="82" y="70"/>
                            </a:lnTo>
                            <a:lnTo>
                              <a:pt x="83" y="77"/>
                            </a:lnTo>
                            <a:lnTo>
                              <a:pt x="90" y="83"/>
                            </a:lnTo>
                            <a:lnTo>
                              <a:pt x="98" y="90"/>
                            </a:lnTo>
                            <a:lnTo>
                              <a:pt x="93" y="90"/>
                            </a:lnTo>
                            <a:lnTo>
                              <a:pt x="82" y="81"/>
                            </a:lnTo>
                            <a:lnTo>
                              <a:pt x="77" y="73"/>
                            </a:lnTo>
                            <a:lnTo>
                              <a:pt x="80" y="83"/>
                            </a:lnTo>
                            <a:lnTo>
                              <a:pt x="88" y="91"/>
                            </a:lnTo>
                            <a:lnTo>
                              <a:pt x="77" y="84"/>
                            </a:lnTo>
                            <a:lnTo>
                              <a:pt x="71" y="77"/>
                            </a:lnTo>
                            <a:lnTo>
                              <a:pt x="70" y="80"/>
                            </a:lnTo>
                            <a:lnTo>
                              <a:pt x="71" y="86"/>
                            </a:lnTo>
                            <a:lnTo>
                              <a:pt x="68" y="86"/>
                            </a:lnTo>
                            <a:lnTo>
                              <a:pt x="64" y="79"/>
                            </a:lnTo>
                            <a:lnTo>
                              <a:pt x="60" y="77"/>
                            </a:lnTo>
                            <a:lnTo>
                              <a:pt x="61" y="84"/>
                            </a:lnTo>
                            <a:lnTo>
                              <a:pt x="64" y="87"/>
                            </a:lnTo>
                            <a:lnTo>
                              <a:pt x="59" y="87"/>
                            </a:lnTo>
                            <a:lnTo>
                              <a:pt x="55" y="80"/>
                            </a:lnTo>
                            <a:lnTo>
                              <a:pt x="50" y="73"/>
                            </a:lnTo>
                            <a:lnTo>
                              <a:pt x="52" y="80"/>
                            </a:lnTo>
                            <a:lnTo>
                              <a:pt x="55" y="84"/>
                            </a:lnTo>
                            <a:lnTo>
                              <a:pt x="48" y="81"/>
                            </a:lnTo>
                            <a:lnTo>
                              <a:pt x="43" y="66"/>
                            </a:lnTo>
                            <a:lnTo>
                              <a:pt x="42" y="71"/>
                            </a:lnTo>
                            <a:lnTo>
                              <a:pt x="44" y="77"/>
                            </a:lnTo>
                            <a:lnTo>
                              <a:pt x="46" y="82"/>
                            </a:lnTo>
                            <a:lnTo>
                              <a:pt x="43" y="84"/>
                            </a:lnTo>
                            <a:lnTo>
                              <a:pt x="38" y="77"/>
                            </a:lnTo>
                            <a:lnTo>
                              <a:pt x="36" y="71"/>
                            </a:lnTo>
                            <a:lnTo>
                              <a:pt x="35" y="77"/>
                            </a:lnTo>
                            <a:lnTo>
                              <a:pt x="37" y="80"/>
                            </a:lnTo>
                            <a:lnTo>
                              <a:pt x="35" y="82"/>
                            </a:lnTo>
                            <a:lnTo>
                              <a:pt x="33" y="77"/>
                            </a:lnTo>
                            <a:lnTo>
                              <a:pt x="29" y="71"/>
                            </a:lnTo>
                            <a:lnTo>
                              <a:pt x="24" y="60"/>
                            </a:lnTo>
                            <a:lnTo>
                              <a:pt x="23" y="64"/>
                            </a:lnTo>
                            <a:lnTo>
                              <a:pt x="24" y="71"/>
                            </a:lnTo>
                            <a:lnTo>
                              <a:pt x="26" y="79"/>
                            </a:lnTo>
                            <a:lnTo>
                              <a:pt x="23" y="79"/>
                            </a:lnTo>
                            <a:lnTo>
                              <a:pt x="21" y="70"/>
                            </a:lnTo>
                            <a:lnTo>
                              <a:pt x="18" y="59"/>
                            </a:lnTo>
                            <a:lnTo>
                              <a:pt x="16" y="67"/>
                            </a:lnTo>
                            <a:lnTo>
                              <a:pt x="16" y="72"/>
                            </a:lnTo>
                            <a:lnTo>
                              <a:pt x="13" y="67"/>
                            </a:lnTo>
                            <a:lnTo>
                              <a:pt x="14" y="58"/>
                            </a:lnTo>
                            <a:lnTo>
                              <a:pt x="12" y="50"/>
                            </a:lnTo>
                            <a:lnTo>
                              <a:pt x="10" y="62"/>
                            </a:lnTo>
                            <a:lnTo>
                              <a:pt x="10" y="69"/>
                            </a:lnTo>
                            <a:lnTo>
                              <a:pt x="7" y="66"/>
                            </a:lnTo>
                            <a:lnTo>
                              <a:pt x="7" y="56"/>
                            </a:lnTo>
                            <a:lnTo>
                              <a:pt x="7" y="44"/>
                            </a:lnTo>
                            <a:lnTo>
                              <a:pt x="7" y="35"/>
                            </a:lnTo>
                            <a:lnTo>
                              <a:pt x="3" y="43"/>
                            </a:lnTo>
                            <a:lnTo>
                              <a:pt x="4" y="50"/>
                            </a:lnTo>
                            <a:lnTo>
                              <a:pt x="1" y="51"/>
                            </a:lnTo>
                            <a:lnTo>
                              <a:pt x="0" y="44"/>
                            </a:lnTo>
                            <a:lnTo>
                              <a:pt x="1" y="31"/>
                            </a:lnTo>
                            <a:lnTo>
                              <a:pt x="5" y="19"/>
                            </a:lnTo>
                            <a:lnTo>
                              <a:pt x="7" y="11"/>
                            </a:lnTo>
                            <a:lnTo>
                              <a:pt x="7" y="0"/>
                            </a:lnTo>
                            <a:lnTo>
                              <a:pt x="21" y="13"/>
                            </a:lnTo>
                          </a:path>
                        </a:pathLst>
                      </a:custGeom>
                      <a:solidFill>
                        <a:srgbClr val="002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82" name="Freeform 134"/>
                      <p:cNvSpPr>
                        <a:spLocks/>
                      </p:cNvSpPr>
                      <p:nvPr/>
                    </p:nvSpPr>
                    <p:spPr bwMode="auto">
                      <a:xfrm>
                        <a:off x="3422" y="2092"/>
                        <a:ext cx="122" cy="104"/>
                      </a:xfrm>
                      <a:custGeom>
                        <a:avLst/>
                        <a:gdLst>
                          <a:gd name="T0" fmla="*/ 27 w 123"/>
                          <a:gd name="T1" fmla="*/ 27 h 104"/>
                          <a:gd name="T2" fmla="*/ 72 w 123"/>
                          <a:gd name="T3" fmla="*/ 51 h 104"/>
                          <a:gd name="T4" fmla="*/ 110 w 123"/>
                          <a:gd name="T5" fmla="*/ 60 h 104"/>
                          <a:gd name="T6" fmla="*/ 115 w 123"/>
                          <a:gd name="T7" fmla="*/ 64 h 104"/>
                          <a:gd name="T8" fmla="*/ 106 w 123"/>
                          <a:gd name="T9" fmla="*/ 70 h 104"/>
                          <a:gd name="T10" fmla="*/ 122 w 123"/>
                          <a:gd name="T11" fmla="*/ 81 h 104"/>
                          <a:gd name="T12" fmla="*/ 103 w 123"/>
                          <a:gd name="T13" fmla="*/ 74 h 104"/>
                          <a:gd name="T14" fmla="*/ 112 w 123"/>
                          <a:gd name="T15" fmla="*/ 87 h 104"/>
                          <a:gd name="T16" fmla="*/ 114 w 123"/>
                          <a:gd name="T17" fmla="*/ 94 h 104"/>
                          <a:gd name="T18" fmla="*/ 96 w 123"/>
                          <a:gd name="T19" fmla="*/ 74 h 104"/>
                          <a:gd name="T20" fmla="*/ 104 w 123"/>
                          <a:gd name="T21" fmla="*/ 98 h 104"/>
                          <a:gd name="T22" fmla="*/ 104 w 123"/>
                          <a:gd name="T23" fmla="*/ 103 h 104"/>
                          <a:gd name="T24" fmla="*/ 90 w 123"/>
                          <a:gd name="T25" fmla="*/ 75 h 104"/>
                          <a:gd name="T26" fmla="*/ 90 w 123"/>
                          <a:gd name="T27" fmla="*/ 93 h 104"/>
                          <a:gd name="T28" fmla="*/ 86 w 123"/>
                          <a:gd name="T29" fmla="*/ 95 h 104"/>
                          <a:gd name="T30" fmla="*/ 84 w 123"/>
                          <a:gd name="T31" fmla="*/ 73 h 104"/>
                          <a:gd name="T32" fmla="*/ 82 w 123"/>
                          <a:gd name="T33" fmla="*/ 95 h 104"/>
                          <a:gd name="T34" fmla="*/ 79 w 123"/>
                          <a:gd name="T35" fmla="*/ 96 h 104"/>
                          <a:gd name="T36" fmla="*/ 77 w 123"/>
                          <a:gd name="T37" fmla="*/ 98 h 104"/>
                          <a:gd name="T38" fmla="*/ 70 w 123"/>
                          <a:gd name="T39" fmla="*/ 73 h 104"/>
                          <a:gd name="T40" fmla="*/ 70 w 123"/>
                          <a:gd name="T41" fmla="*/ 93 h 104"/>
                          <a:gd name="T42" fmla="*/ 66 w 123"/>
                          <a:gd name="T43" fmla="*/ 92 h 104"/>
                          <a:gd name="T44" fmla="*/ 62 w 123"/>
                          <a:gd name="T45" fmla="*/ 66 h 104"/>
                          <a:gd name="T46" fmla="*/ 62 w 123"/>
                          <a:gd name="T47" fmla="*/ 93 h 104"/>
                          <a:gd name="T48" fmla="*/ 59 w 123"/>
                          <a:gd name="T49" fmla="*/ 95 h 104"/>
                          <a:gd name="T50" fmla="*/ 55 w 123"/>
                          <a:gd name="T51" fmla="*/ 85 h 104"/>
                          <a:gd name="T52" fmla="*/ 51 w 123"/>
                          <a:gd name="T53" fmla="*/ 88 h 104"/>
                          <a:gd name="T54" fmla="*/ 44 w 123"/>
                          <a:gd name="T55" fmla="*/ 71 h 104"/>
                          <a:gd name="T56" fmla="*/ 38 w 123"/>
                          <a:gd name="T57" fmla="*/ 71 h 104"/>
                          <a:gd name="T58" fmla="*/ 35 w 123"/>
                          <a:gd name="T59" fmla="*/ 74 h 104"/>
                          <a:gd name="T60" fmla="*/ 30 w 123"/>
                          <a:gd name="T61" fmla="*/ 60 h 104"/>
                          <a:gd name="T62" fmla="*/ 25 w 123"/>
                          <a:gd name="T63" fmla="*/ 57 h 104"/>
                          <a:gd name="T64" fmla="*/ 30 w 123"/>
                          <a:gd name="T65" fmla="*/ 69 h 104"/>
                          <a:gd name="T66" fmla="*/ 21 w 123"/>
                          <a:gd name="T67" fmla="*/ 58 h 104"/>
                          <a:gd name="T68" fmla="*/ 12 w 123"/>
                          <a:gd name="T69" fmla="*/ 40 h 104"/>
                          <a:gd name="T70" fmla="*/ 16 w 123"/>
                          <a:gd name="T71" fmla="*/ 57 h 104"/>
                          <a:gd name="T72" fmla="*/ 9 w 123"/>
                          <a:gd name="T73" fmla="*/ 38 h 104"/>
                          <a:gd name="T74" fmla="*/ 4 w 123"/>
                          <a:gd name="T75" fmla="*/ 31 h 104"/>
                          <a:gd name="T76" fmla="*/ 5 w 123"/>
                          <a:gd name="T77" fmla="*/ 23 h 104"/>
                          <a:gd name="T78" fmla="*/ 11 w 123"/>
                          <a:gd name="T79"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04">
                            <a:moveTo>
                              <a:pt x="11" y="8"/>
                            </a:moveTo>
                            <a:lnTo>
                              <a:pt x="27" y="27"/>
                            </a:lnTo>
                            <a:lnTo>
                              <a:pt x="54" y="45"/>
                            </a:lnTo>
                            <a:lnTo>
                              <a:pt x="72" y="51"/>
                            </a:lnTo>
                            <a:lnTo>
                              <a:pt x="86" y="55"/>
                            </a:lnTo>
                            <a:lnTo>
                              <a:pt x="110" y="60"/>
                            </a:lnTo>
                            <a:lnTo>
                              <a:pt x="117" y="63"/>
                            </a:lnTo>
                            <a:lnTo>
                              <a:pt x="115" y="64"/>
                            </a:lnTo>
                            <a:lnTo>
                              <a:pt x="102" y="63"/>
                            </a:lnTo>
                            <a:lnTo>
                              <a:pt x="106" y="70"/>
                            </a:lnTo>
                            <a:lnTo>
                              <a:pt x="113" y="77"/>
                            </a:lnTo>
                            <a:lnTo>
                              <a:pt x="122" y="81"/>
                            </a:lnTo>
                            <a:lnTo>
                              <a:pt x="116" y="81"/>
                            </a:lnTo>
                            <a:lnTo>
                              <a:pt x="103" y="74"/>
                            </a:lnTo>
                            <a:lnTo>
                              <a:pt x="107" y="81"/>
                            </a:lnTo>
                            <a:lnTo>
                              <a:pt x="112" y="87"/>
                            </a:lnTo>
                            <a:lnTo>
                              <a:pt x="119" y="93"/>
                            </a:lnTo>
                            <a:lnTo>
                              <a:pt x="114" y="94"/>
                            </a:lnTo>
                            <a:lnTo>
                              <a:pt x="101" y="81"/>
                            </a:lnTo>
                            <a:lnTo>
                              <a:pt x="96" y="74"/>
                            </a:lnTo>
                            <a:lnTo>
                              <a:pt x="100" y="89"/>
                            </a:lnTo>
                            <a:lnTo>
                              <a:pt x="104" y="98"/>
                            </a:lnTo>
                            <a:lnTo>
                              <a:pt x="108" y="103"/>
                            </a:lnTo>
                            <a:lnTo>
                              <a:pt x="104" y="103"/>
                            </a:lnTo>
                            <a:lnTo>
                              <a:pt x="99" y="91"/>
                            </a:lnTo>
                            <a:lnTo>
                              <a:pt x="90" y="75"/>
                            </a:lnTo>
                            <a:lnTo>
                              <a:pt x="88" y="85"/>
                            </a:lnTo>
                            <a:lnTo>
                              <a:pt x="90" y="93"/>
                            </a:lnTo>
                            <a:lnTo>
                              <a:pt x="92" y="101"/>
                            </a:lnTo>
                            <a:lnTo>
                              <a:pt x="86" y="95"/>
                            </a:lnTo>
                            <a:lnTo>
                              <a:pt x="85" y="86"/>
                            </a:lnTo>
                            <a:lnTo>
                              <a:pt x="84" y="73"/>
                            </a:lnTo>
                            <a:lnTo>
                              <a:pt x="81" y="80"/>
                            </a:lnTo>
                            <a:lnTo>
                              <a:pt x="82" y="95"/>
                            </a:lnTo>
                            <a:lnTo>
                              <a:pt x="83" y="102"/>
                            </a:lnTo>
                            <a:lnTo>
                              <a:pt x="79" y="96"/>
                            </a:lnTo>
                            <a:lnTo>
                              <a:pt x="78" y="87"/>
                            </a:lnTo>
                            <a:lnTo>
                              <a:pt x="77" y="98"/>
                            </a:lnTo>
                            <a:lnTo>
                              <a:pt x="74" y="87"/>
                            </a:lnTo>
                            <a:lnTo>
                              <a:pt x="70" y="73"/>
                            </a:lnTo>
                            <a:lnTo>
                              <a:pt x="68" y="80"/>
                            </a:lnTo>
                            <a:lnTo>
                              <a:pt x="70" y="93"/>
                            </a:lnTo>
                            <a:lnTo>
                              <a:pt x="74" y="100"/>
                            </a:lnTo>
                            <a:lnTo>
                              <a:pt x="66" y="92"/>
                            </a:lnTo>
                            <a:lnTo>
                              <a:pt x="65" y="80"/>
                            </a:lnTo>
                            <a:lnTo>
                              <a:pt x="62" y="66"/>
                            </a:lnTo>
                            <a:lnTo>
                              <a:pt x="61" y="76"/>
                            </a:lnTo>
                            <a:lnTo>
                              <a:pt x="62" y="93"/>
                            </a:lnTo>
                            <a:lnTo>
                              <a:pt x="66" y="101"/>
                            </a:lnTo>
                            <a:lnTo>
                              <a:pt x="59" y="95"/>
                            </a:lnTo>
                            <a:lnTo>
                              <a:pt x="55" y="77"/>
                            </a:lnTo>
                            <a:lnTo>
                              <a:pt x="55" y="85"/>
                            </a:lnTo>
                            <a:lnTo>
                              <a:pt x="56" y="92"/>
                            </a:lnTo>
                            <a:lnTo>
                              <a:pt x="51" y="88"/>
                            </a:lnTo>
                            <a:lnTo>
                              <a:pt x="51" y="84"/>
                            </a:lnTo>
                            <a:lnTo>
                              <a:pt x="44" y="71"/>
                            </a:lnTo>
                            <a:lnTo>
                              <a:pt x="35" y="62"/>
                            </a:lnTo>
                            <a:lnTo>
                              <a:pt x="38" y="71"/>
                            </a:lnTo>
                            <a:lnTo>
                              <a:pt x="40" y="74"/>
                            </a:lnTo>
                            <a:lnTo>
                              <a:pt x="35" y="74"/>
                            </a:lnTo>
                            <a:lnTo>
                              <a:pt x="33" y="65"/>
                            </a:lnTo>
                            <a:lnTo>
                              <a:pt x="30" y="60"/>
                            </a:lnTo>
                            <a:lnTo>
                              <a:pt x="22" y="47"/>
                            </a:lnTo>
                            <a:lnTo>
                              <a:pt x="25" y="57"/>
                            </a:lnTo>
                            <a:lnTo>
                              <a:pt x="26" y="64"/>
                            </a:lnTo>
                            <a:lnTo>
                              <a:pt x="30" y="69"/>
                            </a:lnTo>
                            <a:lnTo>
                              <a:pt x="26" y="70"/>
                            </a:lnTo>
                            <a:lnTo>
                              <a:pt x="21" y="58"/>
                            </a:lnTo>
                            <a:lnTo>
                              <a:pt x="17" y="48"/>
                            </a:lnTo>
                            <a:lnTo>
                              <a:pt x="12" y="40"/>
                            </a:lnTo>
                            <a:lnTo>
                              <a:pt x="14" y="50"/>
                            </a:lnTo>
                            <a:lnTo>
                              <a:pt x="16" y="57"/>
                            </a:lnTo>
                            <a:lnTo>
                              <a:pt x="11" y="54"/>
                            </a:lnTo>
                            <a:lnTo>
                              <a:pt x="9" y="38"/>
                            </a:lnTo>
                            <a:lnTo>
                              <a:pt x="7" y="48"/>
                            </a:lnTo>
                            <a:lnTo>
                              <a:pt x="4" y="31"/>
                            </a:lnTo>
                            <a:lnTo>
                              <a:pt x="0" y="30"/>
                            </a:lnTo>
                            <a:lnTo>
                              <a:pt x="5" y="23"/>
                            </a:lnTo>
                            <a:lnTo>
                              <a:pt x="1" y="0"/>
                            </a:lnTo>
                            <a:lnTo>
                              <a:pt x="11" y="8"/>
                            </a:lnTo>
                          </a:path>
                        </a:pathLst>
                      </a:custGeom>
                      <a:solidFill>
                        <a:srgbClr val="002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83" name="Freeform 135"/>
                      <p:cNvSpPr>
                        <a:spLocks/>
                      </p:cNvSpPr>
                      <p:nvPr/>
                    </p:nvSpPr>
                    <p:spPr bwMode="auto">
                      <a:xfrm>
                        <a:off x="3426" y="2129"/>
                        <a:ext cx="128" cy="109"/>
                      </a:xfrm>
                      <a:custGeom>
                        <a:avLst/>
                        <a:gdLst>
                          <a:gd name="T0" fmla="*/ 28 w 129"/>
                          <a:gd name="T1" fmla="*/ 28 h 109"/>
                          <a:gd name="T2" fmla="*/ 75 w 129"/>
                          <a:gd name="T3" fmla="*/ 53 h 109"/>
                          <a:gd name="T4" fmla="*/ 114 w 129"/>
                          <a:gd name="T5" fmla="*/ 62 h 109"/>
                          <a:gd name="T6" fmla="*/ 120 w 129"/>
                          <a:gd name="T7" fmla="*/ 66 h 109"/>
                          <a:gd name="T8" fmla="*/ 110 w 129"/>
                          <a:gd name="T9" fmla="*/ 72 h 109"/>
                          <a:gd name="T10" fmla="*/ 128 w 129"/>
                          <a:gd name="T11" fmla="*/ 85 h 109"/>
                          <a:gd name="T12" fmla="*/ 108 w 129"/>
                          <a:gd name="T13" fmla="*/ 78 h 109"/>
                          <a:gd name="T14" fmla="*/ 117 w 129"/>
                          <a:gd name="T15" fmla="*/ 91 h 109"/>
                          <a:gd name="T16" fmla="*/ 119 w 129"/>
                          <a:gd name="T17" fmla="*/ 98 h 109"/>
                          <a:gd name="T18" fmla="*/ 100 w 129"/>
                          <a:gd name="T19" fmla="*/ 78 h 109"/>
                          <a:gd name="T20" fmla="*/ 109 w 129"/>
                          <a:gd name="T21" fmla="*/ 102 h 109"/>
                          <a:gd name="T22" fmla="*/ 109 w 129"/>
                          <a:gd name="T23" fmla="*/ 108 h 109"/>
                          <a:gd name="T24" fmla="*/ 93 w 129"/>
                          <a:gd name="T25" fmla="*/ 79 h 109"/>
                          <a:gd name="T26" fmla="*/ 93 w 129"/>
                          <a:gd name="T27" fmla="*/ 97 h 109"/>
                          <a:gd name="T28" fmla="*/ 90 w 129"/>
                          <a:gd name="T29" fmla="*/ 99 h 109"/>
                          <a:gd name="T30" fmla="*/ 88 w 129"/>
                          <a:gd name="T31" fmla="*/ 77 h 109"/>
                          <a:gd name="T32" fmla="*/ 85 w 129"/>
                          <a:gd name="T33" fmla="*/ 99 h 109"/>
                          <a:gd name="T34" fmla="*/ 82 w 129"/>
                          <a:gd name="T35" fmla="*/ 100 h 109"/>
                          <a:gd name="T36" fmla="*/ 80 w 129"/>
                          <a:gd name="T37" fmla="*/ 102 h 109"/>
                          <a:gd name="T38" fmla="*/ 73 w 129"/>
                          <a:gd name="T39" fmla="*/ 77 h 109"/>
                          <a:gd name="T40" fmla="*/ 73 w 129"/>
                          <a:gd name="T41" fmla="*/ 97 h 109"/>
                          <a:gd name="T42" fmla="*/ 68 w 129"/>
                          <a:gd name="T43" fmla="*/ 96 h 109"/>
                          <a:gd name="T44" fmla="*/ 65 w 129"/>
                          <a:gd name="T45" fmla="*/ 68 h 109"/>
                          <a:gd name="T46" fmla="*/ 65 w 129"/>
                          <a:gd name="T47" fmla="*/ 97 h 109"/>
                          <a:gd name="T48" fmla="*/ 61 w 129"/>
                          <a:gd name="T49" fmla="*/ 99 h 109"/>
                          <a:gd name="T50" fmla="*/ 57 w 129"/>
                          <a:gd name="T51" fmla="*/ 89 h 109"/>
                          <a:gd name="T52" fmla="*/ 53 w 129"/>
                          <a:gd name="T53" fmla="*/ 92 h 109"/>
                          <a:gd name="T54" fmla="*/ 46 w 129"/>
                          <a:gd name="T55" fmla="*/ 74 h 109"/>
                          <a:gd name="T56" fmla="*/ 39 w 129"/>
                          <a:gd name="T57" fmla="*/ 74 h 109"/>
                          <a:gd name="T58" fmla="*/ 37 w 129"/>
                          <a:gd name="T59" fmla="*/ 78 h 109"/>
                          <a:gd name="T60" fmla="*/ 31 w 129"/>
                          <a:gd name="T61" fmla="*/ 62 h 109"/>
                          <a:gd name="T62" fmla="*/ 26 w 129"/>
                          <a:gd name="T63" fmla="*/ 59 h 109"/>
                          <a:gd name="T64" fmla="*/ 31 w 129"/>
                          <a:gd name="T65" fmla="*/ 71 h 109"/>
                          <a:gd name="T66" fmla="*/ 21 w 129"/>
                          <a:gd name="T67" fmla="*/ 60 h 109"/>
                          <a:gd name="T68" fmla="*/ 13 w 129"/>
                          <a:gd name="T69" fmla="*/ 41 h 109"/>
                          <a:gd name="T70" fmla="*/ 17 w 129"/>
                          <a:gd name="T71" fmla="*/ 59 h 109"/>
                          <a:gd name="T72" fmla="*/ 9 w 129"/>
                          <a:gd name="T73" fmla="*/ 39 h 109"/>
                          <a:gd name="T74" fmla="*/ 4 w 129"/>
                          <a:gd name="T75" fmla="*/ 32 h 109"/>
                          <a:gd name="T76" fmla="*/ 5 w 129"/>
                          <a:gd name="T77" fmla="*/ 24 h 109"/>
                          <a:gd name="T78" fmla="*/ 11 w 129"/>
                          <a:gd name="T79"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 h="109">
                            <a:moveTo>
                              <a:pt x="11" y="8"/>
                            </a:moveTo>
                            <a:lnTo>
                              <a:pt x="28" y="28"/>
                            </a:lnTo>
                            <a:lnTo>
                              <a:pt x="56" y="46"/>
                            </a:lnTo>
                            <a:lnTo>
                              <a:pt x="75" y="53"/>
                            </a:lnTo>
                            <a:lnTo>
                              <a:pt x="90" y="57"/>
                            </a:lnTo>
                            <a:lnTo>
                              <a:pt x="114" y="62"/>
                            </a:lnTo>
                            <a:lnTo>
                              <a:pt x="121" y="65"/>
                            </a:lnTo>
                            <a:lnTo>
                              <a:pt x="120" y="66"/>
                            </a:lnTo>
                            <a:lnTo>
                              <a:pt x="106" y="65"/>
                            </a:lnTo>
                            <a:lnTo>
                              <a:pt x="110" y="72"/>
                            </a:lnTo>
                            <a:lnTo>
                              <a:pt x="117" y="81"/>
                            </a:lnTo>
                            <a:lnTo>
                              <a:pt x="128" y="85"/>
                            </a:lnTo>
                            <a:lnTo>
                              <a:pt x="121" y="85"/>
                            </a:lnTo>
                            <a:lnTo>
                              <a:pt x="108" y="78"/>
                            </a:lnTo>
                            <a:lnTo>
                              <a:pt x="112" y="85"/>
                            </a:lnTo>
                            <a:lnTo>
                              <a:pt x="117" y="91"/>
                            </a:lnTo>
                            <a:lnTo>
                              <a:pt x="124" y="97"/>
                            </a:lnTo>
                            <a:lnTo>
                              <a:pt x="119" y="98"/>
                            </a:lnTo>
                            <a:lnTo>
                              <a:pt x="105" y="85"/>
                            </a:lnTo>
                            <a:lnTo>
                              <a:pt x="100" y="78"/>
                            </a:lnTo>
                            <a:lnTo>
                              <a:pt x="105" y="93"/>
                            </a:lnTo>
                            <a:lnTo>
                              <a:pt x="109" y="102"/>
                            </a:lnTo>
                            <a:lnTo>
                              <a:pt x="113" y="108"/>
                            </a:lnTo>
                            <a:lnTo>
                              <a:pt x="109" y="108"/>
                            </a:lnTo>
                            <a:lnTo>
                              <a:pt x="103" y="95"/>
                            </a:lnTo>
                            <a:lnTo>
                              <a:pt x="93" y="79"/>
                            </a:lnTo>
                            <a:lnTo>
                              <a:pt x="92" y="89"/>
                            </a:lnTo>
                            <a:lnTo>
                              <a:pt x="93" y="97"/>
                            </a:lnTo>
                            <a:lnTo>
                              <a:pt x="96" y="105"/>
                            </a:lnTo>
                            <a:lnTo>
                              <a:pt x="90" y="99"/>
                            </a:lnTo>
                            <a:lnTo>
                              <a:pt x="89" y="90"/>
                            </a:lnTo>
                            <a:lnTo>
                              <a:pt x="88" y="77"/>
                            </a:lnTo>
                            <a:lnTo>
                              <a:pt x="84" y="84"/>
                            </a:lnTo>
                            <a:lnTo>
                              <a:pt x="85" y="99"/>
                            </a:lnTo>
                            <a:lnTo>
                              <a:pt x="87" y="107"/>
                            </a:lnTo>
                            <a:lnTo>
                              <a:pt x="82" y="100"/>
                            </a:lnTo>
                            <a:lnTo>
                              <a:pt x="81" y="91"/>
                            </a:lnTo>
                            <a:lnTo>
                              <a:pt x="80" y="102"/>
                            </a:lnTo>
                            <a:lnTo>
                              <a:pt x="77" y="91"/>
                            </a:lnTo>
                            <a:lnTo>
                              <a:pt x="73" y="77"/>
                            </a:lnTo>
                            <a:lnTo>
                              <a:pt x="71" y="84"/>
                            </a:lnTo>
                            <a:lnTo>
                              <a:pt x="73" y="97"/>
                            </a:lnTo>
                            <a:lnTo>
                              <a:pt x="77" y="104"/>
                            </a:lnTo>
                            <a:lnTo>
                              <a:pt x="68" y="96"/>
                            </a:lnTo>
                            <a:lnTo>
                              <a:pt x="68" y="84"/>
                            </a:lnTo>
                            <a:lnTo>
                              <a:pt x="65" y="68"/>
                            </a:lnTo>
                            <a:lnTo>
                              <a:pt x="64" y="80"/>
                            </a:lnTo>
                            <a:lnTo>
                              <a:pt x="65" y="97"/>
                            </a:lnTo>
                            <a:lnTo>
                              <a:pt x="68" y="105"/>
                            </a:lnTo>
                            <a:lnTo>
                              <a:pt x="61" y="99"/>
                            </a:lnTo>
                            <a:lnTo>
                              <a:pt x="57" y="81"/>
                            </a:lnTo>
                            <a:lnTo>
                              <a:pt x="57" y="89"/>
                            </a:lnTo>
                            <a:lnTo>
                              <a:pt x="58" y="96"/>
                            </a:lnTo>
                            <a:lnTo>
                              <a:pt x="53" y="92"/>
                            </a:lnTo>
                            <a:lnTo>
                              <a:pt x="53" y="88"/>
                            </a:lnTo>
                            <a:lnTo>
                              <a:pt x="46" y="74"/>
                            </a:lnTo>
                            <a:lnTo>
                              <a:pt x="37" y="64"/>
                            </a:lnTo>
                            <a:lnTo>
                              <a:pt x="39" y="74"/>
                            </a:lnTo>
                            <a:lnTo>
                              <a:pt x="41" y="78"/>
                            </a:lnTo>
                            <a:lnTo>
                              <a:pt x="37" y="78"/>
                            </a:lnTo>
                            <a:lnTo>
                              <a:pt x="34" y="67"/>
                            </a:lnTo>
                            <a:lnTo>
                              <a:pt x="31" y="62"/>
                            </a:lnTo>
                            <a:lnTo>
                              <a:pt x="23" y="49"/>
                            </a:lnTo>
                            <a:lnTo>
                              <a:pt x="26" y="59"/>
                            </a:lnTo>
                            <a:lnTo>
                              <a:pt x="27" y="66"/>
                            </a:lnTo>
                            <a:lnTo>
                              <a:pt x="31" y="71"/>
                            </a:lnTo>
                            <a:lnTo>
                              <a:pt x="27" y="72"/>
                            </a:lnTo>
                            <a:lnTo>
                              <a:pt x="21" y="60"/>
                            </a:lnTo>
                            <a:lnTo>
                              <a:pt x="17" y="50"/>
                            </a:lnTo>
                            <a:lnTo>
                              <a:pt x="13" y="41"/>
                            </a:lnTo>
                            <a:lnTo>
                              <a:pt x="14" y="52"/>
                            </a:lnTo>
                            <a:lnTo>
                              <a:pt x="17" y="59"/>
                            </a:lnTo>
                            <a:lnTo>
                              <a:pt x="11" y="56"/>
                            </a:lnTo>
                            <a:lnTo>
                              <a:pt x="9" y="39"/>
                            </a:lnTo>
                            <a:lnTo>
                              <a:pt x="7" y="50"/>
                            </a:lnTo>
                            <a:lnTo>
                              <a:pt x="4" y="32"/>
                            </a:lnTo>
                            <a:lnTo>
                              <a:pt x="0" y="31"/>
                            </a:lnTo>
                            <a:lnTo>
                              <a:pt x="5" y="24"/>
                            </a:lnTo>
                            <a:lnTo>
                              <a:pt x="1" y="0"/>
                            </a:lnTo>
                            <a:lnTo>
                              <a:pt x="11" y="8"/>
                            </a:lnTo>
                          </a:path>
                        </a:pathLst>
                      </a:custGeom>
                      <a:solidFill>
                        <a:srgbClr val="002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84" name="Freeform 136"/>
                      <p:cNvSpPr>
                        <a:spLocks/>
                      </p:cNvSpPr>
                      <p:nvPr/>
                    </p:nvSpPr>
                    <p:spPr bwMode="auto">
                      <a:xfrm>
                        <a:off x="3426" y="2169"/>
                        <a:ext cx="136" cy="104"/>
                      </a:xfrm>
                      <a:custGeom>
                        <a:avLst/>
                        <a:gdLst>
                          <a:gd name="T0" fmla="*/ 37 w 137"/>
                          <a:gd name="T1" fmla="*/ 29 h 104"/>
                          <a:gd name="T2" fmla="*/ 67 w 137"/>
                          <a:gd name="T3" fmla="*/ 54 h 104"/>
                          <a:gd name="T4" fmla="*/ 112 w 137"/>
                          <a:gd name="T5" fmla="*/ 73 h 104"/>
                          <a:gd name="T6" fmla="*/ 135 w 137"/>
                          <a:gd name="T7" fmla="*/ 80 h 104"/>
                          <a:gd name="T8" fmla="*/ 122 w 137"/>
                          <a:gd name="T9" fmla="*/ 86 h 104"/>
                          <a:gd name="T10" fmla="*/ 119 w 137"/>
                          <a:gd name="T11" fmla="*/ 88 h 104"/>
                          <a:gd name="T12" fmla="*/ 109 w 137"/>
                          <a:gd name="T13" fmla="*/ 87 h 104"/>
                          <a:gd name="T14" fmla="*/ 128 w 137"/>
                          <a:gd name="T15" fmla="*/ 101 h 104"/>
                          <a:gd name="T16" fmla="*/ 108 w 137"/>
                          <a:gd name="T17" fmla="*/ 92 h 104"/>
                          <a:gd name="T18" fmla="*/ 105 w 137"/>
                          <a:gd name="T19" fmla="*/ 94 h 104"/>
                          <a:gd name="T20" fmla="*/ 100 w 137"/>
                          <a:gd name="T21" fmla="*/ 96 h 104"/>
                          <a:gd name="T22" fmla="*/ 92 w 137"/>
                          <a:gd name="T23" fmla="*/ 91 h 104"/>
                          <a:gd name="T24" fmla="*/ 89 w 137"/>
                          <a:gd name="T25" fmla="*/ 98 h 104"/>
                          <a:gd name="T26" fmla="*/ 79 w 137"/>
                          <a:gd name="T27" fmla="*/ 88 h 104"/>
                          <a:gd name="T28" fmla="*/ 83 w 137"/>
                          <a:gd name="T29" fmla="*/ 99 h 104"/>
                          <a:gd name="T30" fmla="*/ 72 w 137"/>
                          <a:gd name="T31" fmla="*/ 91 h 104"/>
                          <a:gd name="T32" fmla="*/ 67 w 137"/>
                          <a:gd name="T33" fmla="*/ 91 h 104"/>
                          <a:gd name="T34" fmla="*/ 63 w 137"/>
                          <a:gd name="T35" fmla="*/ 92 h 104"/>
                          <a:gd name="T36" fmla="*/ 54 w 137"/>
                          <a:gd name="T37" fmla="*/ 81 h 104"/>
                          <a:gd name="T38" fmla="*/ 60 w 137"/>
                          <a:gd name="T39" fmla="*/ 93 h 104"/>
                          <a:gd name="T40" fmla="*/ 50 w 137"/>
                          <a:gd name="T41" fmla="*/ 88 h 104"/>
                          <a:gd name="T42" fmla="*/ 46 w 137"/>
                          <a:gd name="T43" fmla="*/ 87 h 104"/>
                          <a:gd name="T44" fmla="*/ 46 w 137"/>
                          <a:gd name="T45" fmla="*/ 93 h 104"/>
                          <a:gd name="T46" fmla="*/ 39 w 137"/>
                          <a:gd name="T47" fmla="*/ 81 h 104"/>
                          <a:gd name="T48" fmla="*/ 30 w 137"/>
                          <a:gd name="T49" fmla="*/ 72 h 104"/>
                          <a:gd name="T50" fmla="*/ 34 w 137"/>
                          <a:gd name="T51" fmla="*/ 89 h 104"/>
                          <a:gd name="T52" fmla="*/ 27 w 137"/>
                          <a:gd name="T53" fmla="*/ 80 h 104"/>
                          <a:gd name="T54" fmla="*/ 21 w 137"/>
                          <a:gd name="T55" fmla="*/ 76 h 104"/>
                          <a:gd name="T56" fmla="*/ 17 w 137"/>
                          <a:gd name="T57" fmla="*/ 76 h 104"/>
                          <a:gd name="T58" fmla="*/ 16 w 137"/>
                          <a:gd name="T59" fmla="*/ 58 h 104"/>
                          <a:gd name="T60" fmla="*/ 13 w 137"/>
                          <a:gd name="T61" fmla="*/ 78 h 104"/>
                          <a:gd name="T62" fmla="*/ 8 w 137"/>
                          <a:gd name="T63" fmla="*/ 64 h 104"/>
                          <a:gd name="T64" fmla="*/ 8 w 137"/>
                          <a:gd name="T65" fmla="*/ 41 h 104"/>
                          <a:gd name="T66" fmla="*/ 5 w 137"/>
                          <a:gd name="T67" fmla="*/ 58 h 104"/>
                          <a:gd name="T68" fmla="*/ 0 w 137"/>
                          <a:gd name="T69" fmla="*/ 50 h 104"/>
                          <a:gd name="T70" fmla="*/ 7 w 137"/>
                          <a:gd name="T71" fmla="*/ 22 h 104"/>
                          <a:gd name="T72" fmla="*/ 8 w 137"/>
                          <a:gd name="T7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 h="104">
                            <a:moveTo>
                              <a:pt x="27" y="16"/>
                            </a:moveTo>
                            <a:lnTo>
                              <a:pt x="37" y="29"/>
                            </a:lnTo>
                            <a:lnTo>
                              <a:pt x="49" y="42"/>
                            </a:lnTo>
                            <a:lnTo>
                              <a:pt x="67" y="54"/>
                            </a:lnTo>
                            <a:lnTo>
                              <a:pt x="86" y="64"/>
                            </a:lnTo>
                            <a:lnTo>
                              <a:pt x="112" y="73"/>
                            </a:lnTo>
                            <a:lnTo>
                              <a:pt x="136" y="77"/>
                            </a:lnTo>
                            <a:lnTo>
                              <a:pt x="135" y="80"/>
                            </a:lnTo>
                            <a:lnTo>
                              <a:pt x="113" y="78"/>
                            </a:lnTo>
                            <a:lnTo>
                              <a:pt x="122" y="86"/>
                            </a:lnTo>
                            <a:lnTo>
                              <a:pt x="131" y="91"/>
                            </a:lnTo>
                            <a:lnTo>
                              <a:pt x="119" y="88"/>
                            </a:lnTo>
                            <a:lnTo>
                              <a:pt x="108" y="80"/>
                            </a:lnTo>
                            <a:lnTo>
                              <a:pt x="109" y="87"/>
                            </a:lnTo>
                            <a:lnTo>
                              <a:pt x="118" y="94"/>
                            </a:lnTo>
                            <a:lnTo>
                              <a:pt x="128" y="101"/>
                            </a:lnTo>
                            <a:lnTo>
                              <a:pt x="122" y="101"/>
                            </a:lnTo>
                            <a:lnTo>
                              <a:pt x="108" y="92"/>
                            </a:lnTo>
                            <a:lnTo>
                              <a:pt x="100" y="83"/>
                            </a:lnTo>
                            <a:lnTo>
                              <a:pt x="105" y="94"/>
                            </a:lnTo>
                            <a:lnTo>
                              <a:pt x="115" y="103"/>
                            </a:lnTo>
                            <a:lnTo>
                              <a:pt x="100" y="96"/>
                            </a:lnTo>
                            <a:lnTo>
                              <a:pt x="93" y="87"/>
                            </a:lnTo>
                            <a:lnTo>
                              <a:pt x="92" y="91"/>
                            </a:lnTo>
                            <a:lnTo>
                              <a:pt x="93" y="98"/>
                            </a:lnTo>
                            <a:lnTo>
                              <a:pt x="89" y="98"/>
                            </a:lnTo>
                            <a:lnTo>
                              <a:pt x="83" y="89"/>
                            </a:lnTo>
                            <a:lnTo>
                              <a:pt x="79" y="88"/>
                            </a:lnTo>
                            <a:lnTo>
                              <a:pt x="80" y="96"/>
                            </a:lnTo>
                            <a:lnTo>
                              <a:pt x="83" y="99"/>
                            </a:lnTo>
                            <a:lnTo>
                              <a:pt x="77" y="99"/>
                            </a:lnTo>
                            <a:lnTo>
                              <a:pt x="72" y="91"/>
                            </a:lnTo>
                            <a:lnTo>
                              <a:pt x="66" y="83"/>
                            </a:lnTo>
                            <a:lnTo>
                              <a:pt x="67" y="91"/>
                            </a:lnTo>
                            <a:lnTo>
                              <a:pt x="72" y="96"/>
                            </a:lnTo>
                            <a:lnTo>
                              <a:pt x="63" y="92"/>
                            </a:lnTo>
                            <a:lnTo>
                              <a:pt x="56" y="75"/>
                            </a:lnTo>
                            <a:lnTo>
                              <a:pt x="54" y="81"/>
                            </a:lnTo>
                            <a:lnTo>
                              <a:pt x="57" y="88"/>
                            </a:lnTo>
                            <a:lnTo>
                              <a:pt x="60" y="93"/>
                            </a:lnTo>
                            <a:lnTo>
                              <a:pt x="56" y="96"/>
                            </a:lnTo>
                            <a:lnTo>
                              <a:pt x="50" y="88"/>
                            </a:lnTo>
                            <a:lnTo>
                              <a:pt x="47" y="81"/>
                            </a:lnTo>
                            <a:lnTo>
                              <a:pt x="46" y="87"/>
                            </a:lnTo>
                            <a:lnTo>
                              <a:pt x="49" y="91"/>
                            </a:lnTo>
                            <a:lnTo>
                              <a:pt x="46" y="93"/>
                            </a:lnTo>
                            <a:lnTo>
                              <a:pt x="43" y="87"/>
                            </a:lnTo>
                            <a:lnTo>
                              <a:pt x="39" y="81"/>
                            </a:lnTo>
                            <a:lnTo>
                              <a:pt x="31" y="68"/>
                            </a:lnTo>
                            <a:lnTo>
                              <a:pt x="30" y="72"/>
                            </a:lnTo>
                            <a:lnTo>
                              <a:pt x="31" y="81"/>
                            </a:lnTo>
                            <a:lnTo>
                              <a:pt x="34" y="89"/>
                            </a:lnTo>
                            <a:lnTo>
                              <a:pt x="30" y="89"/>
                            </a:lnTo>
                            <a:lnTo>
                              <a:pt x="27" y="80"/>
                            </a:lnTo>
                            <a:lnTo>
                              <a:pt x="24" y="67"/>
                            </a:lnTo>
                            <a:lnTo>
                              <a:pt x="21" y="76"/>
                            </a:lnTo>
                            <a:lnTo>
                              <a:pt x="21" y="82"/>
                            </a:lnTo>
                            <a:lnTo>
                              <a:pt x="17" y="76"/>
                            </a:lnTo>
                            <a:lnTo>
                              <a:pt x="19" y="66"/>
                            </a:lnTo>
                            <a:lnTo>
                              <a:pt x="16" y="58"/>
                            </a:lnTo>
                            <a:lnTo>
                              <a:pt x="13" y="71"/>
                            </a:lnTo>
                            <a:lnTo>
                              <a:pt x="13" y="78"/>
                            </a:lnTo>
                            <a:lnTo>
                              <a:pt x="10" y="75"/>
                            </a:lnTo>
                            <a:lnTo>
                              <a:pt x="8" y="64"/>
                            </a:lnTo>
                            <a:lnTo>
                              <a:pt x="8" y="50"/>
                            </a:lnTo>
                            <a:lnTo>
                              <a:pt x="8" y="41"/>
                            </a:lnTo>
                            <a:lnTo>
                              <a:pt x="4" y="49"/>
                            </a:lnTo>
                            <a:lnTo>
                              <a:pt x="5" y="58"/>
                            </a:lnTo>
                            <a:lnTo>
                              <a:pt x="1" y="59"/>
                            </a:lnTo>
                            <a:lnTo>
                              <a:pt x="0" y="50"/>
                            </a:lnTo>
                            <a:lnTo>
                              <a:pt x="1" y="36"/>
                            </a:lnTo>
                            <a:lnTo>
                              <a:pt x="7" y="22"/>
                            </a:lnTo>
                            <a:lnTo>
                              <a:pt x="8" y="14"/>
                            </a:lnTo>
                            <a:lnTo>
                              <a:pt x="8" y="0"/>
                            </a:lnTo>
                            <a:lnTo>
                              <a:pt x="27" y="16"/>
                            </a:lnTo>
                          </a:path>
                        </a:pathLst>
                      </a:custGeom>
                      <a:solidFill>
                        <a:srgbClr val="002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85" name="Freeform 137"/>
                      <p:cNvSpPr>
                        <a:spLocks/>
                      </p:cNvSpPr>
                      <p:nvPr/>
                    </p:nvSpPr>
                    <p:spPr bwMode="auto">
                      <a:xfrm>
                        <a:off x="3420" y="1979"/>
                        <a:ext cx="49" cy="55"/>
                      </a:xfrm>
                      <a:custGeom>
                        <a:avLst/>
                        <a:gdLst>
                          <a:gd name="T0" fmla="*/ 0 w 49"/>
                          <a:gd name="T1" fmla="*/ 0 h 56"/>
                          <a:gd name="T2" fmla="*/ 5 w 49"/>
                          <a:gd name="T3" fmla="*/ 8 h 56"/>
                          <a:gd name="T4" fmla="*/ 9 w 49"/>
                          <a:gd name="T5" fmla="*/ 19 h 56"/>
                          <a:gd name="T6" fmla="*/ 19 w 49"/>
                          <a:gd name="T7" fmla="*/ 33 h 56"/>
                          <a:gd name="T8" fmla="*/ 29 w 49"/>
                          <a:gd name="T9" fmla="*/ 40 h 56"/>
                          <a:gd name="T10" fmla="*/ 40 w 49"/>
                          <a:gd name="T11" fmla="*/ 50 h 56"/>
                          <a:gd name="T12" fmla="*/ 48 w 49"/>
                          <a:gd name="T13" fmla="*/ 53 h 56"/>
                          <a:gd name="T14" fmla="*/ 43 w 49"/>
                          <a:gd name="T15" fmla="*/ 53 h 56"/>
                          <a:gd name="T16" fmla="*/ 33 w 49"/>
                          <a:gd name="T17" fmla="*/ 48 h 56"/>
                          <a:gd name="T18" fmla="*/ 36 w 49"/>
                          <a:gd name="T19" fmla="*/ 55 h 56"/>
                          <a:gd name="T20" fmla="*/ 30 w 49"/>
                          <a:gd name="T21" fmla="*/ 44 h 56"/>
                          <a:gd name="T22" fmla="*/ 26 w 49"/>
                          <a:gd name="T23" fmla="*/ 43 h 56"/>
                          <a:gd name="T24" fmla="*/ 28 w 49"/>
                          <a:gd name="T25" fmla="*/ 49 h 56"/>
                          <a:gd name="T26" fmla="*/ 23 w 49"/>
                          <a:gd name="T27" fmla="*/ 39 h 56"/>
                          <a:gd name="T28" fmla="*/ 15 w 49"/>
                          <a:gd name="T29" fmla="*/ 30 h 56"/>
                          <a:gd name="T30" fmla="*/ 16 w 49"/>
                          <a:gd name="T31" fmla="*/ 37 h 56"/>
                          <a:gd name="T32" fmla="*/ 11 w 49"/>
                          <a:gd name="T33" fmla="*/ 25 h 56"/>
                          <a:gd name="T34" fmla="*/ 10 w 49"/>
                          <a:gd name="T35" fmla="*/ 29 h 56"/>
                          <a:gd name="T36" fmla="*/ 8 w 49"/>
                          <a:gd name="T37" fmla="*/ 20 h 56"/>
                          <a:gd name="T38" fmla="*/ 3 w 49"/>
                          <a:gd name="T39" fmla="*/ 11 h 56"/>
                          <a:gd name="T40" fmla="*/ 0 w 49"/>
                          <a:gd name="T4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6">
                            <a:moveTo>
                              <a:pt x="0" y="0"/>
                            </a:moveTo>
                            <a:lnTo>
                              <a:pt x="5" y="8"/>
                            </a:lnTo>
                            <a:lnTo>
                              <a:pt x="9" y="19"/>
                            </a:lnTo>
                            <a:lnTo>
                              <a:pt x="19" y="33"/>
                            </a:lnTo>
                            <a:lnTo>
                              <a:pt x="29" y="40"/>
                            </a:lnTo>
                            <a:lnTo>
                              <a:pt x="40" y="50"/>
                            </a:lnTo>
                            <a:lnTo>
                              <a:pt x="48" y="53"/>
                            </a:lnTo>
                            <a:lnTo>
                              <a:pt x="43" y="53"/>
                            </a:lnTo>
                            <a:lnTo>
                              <a:pt x="33" y="48"/>
                            </a:lnTo>
                            <a:lnTo>
                              <a:pt x="36" y="55"/>
                            </a:lnTo>
                            <a:lnTo>
                              <a:pt x="30" y="44"/>
                            </a:lnTo>
                            <a:lnTo>
                              <a:pt x="26" y="43"/>
                            </a:lnTo>
                            <a:lnTo>
                              <a:pt x="28" y="49"/>
                            </a:lnTo>
                            <a:lnTo>
                              <a:pt x="23" y="39"/>
                            </a:lnTo>
                            <a:lnTo>
                              <a:pt x="15" y="30"/>
                            </a:lnTo>
                            <a:lnTo>
                              <a:pt x="16" y="37"/>
                            </a:lnTo>
                            <a:lnTo>
                              <a:pt x="11" y="25"/>
                            </a:lnTo>
                            <a:lnTo>
                              <a:pt x="10" y="29"/>
                            </a:lnTo>
                            <a:lnTo>
                              <a:pt x="8" y="20"/>
                            </a:lnTo>
                            <a:lnTo>
                              <a:pt x="3" y="11"/>
                            </a:lnTo>
                            <a:lnTo>
                              <a:pt x="0" y="0"/>
                            </a:lnTo>
                          </a:path>
                        </a:pathLst>
                      </a:custGeom>
                      <a:solidFill>
                        <a:srgbClr val="004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86" name="Freeform 138"/>
                      <p:cNvSpPr>
                        <a:spLocks/>
                      </p:cNvSpPr>
                      <p:nvPr/>
                    </p:nvSpPr>
                    <p:spPr bwMode="auto">
                      <a:xfrm>
                        <a:off x="3440" y="2041"/>
                        <a:ext cx="44" cy="36"/>
                      </a:xfrm>
                      <a:custGeom>
                        <a:avLst/>
                        <a:gdLst>
                          <a:gd name="T0" fmla="*/ 0 w 43"/>
                          <a:gd name="T1" fmla="*/ 0 h 36"/>
                          <a:gd name="T2" fmla="*/ 8 w 43"/>
                          <a:gd name="T3" fmla="*/ 9 h 36"/>
                          <a:gd name="T4" fmla="*/ 17 w 43"/>
                          <a:gd name="T5" fmla="*/ 16 h 36"/>
                          <a:gd name="T6" fmla="*/ 27 w 43"/>
                          <a:gd name="T7" fmla="*/ 22 h 36"/>
                          <a:gd name="T8" fmla="*/ 37 w 43"/>
                          <a:gd name="T9" fmla="*/ 28 h 36"/>
                          <a:gd name="T10" fmla="*/ 42 w 43"/>
                          <a:gd name="T11" fmla="*/ 30 h 36"/>
                          <a:gd name="T12" fmla="*/ 38 w 43"/>
                          <a:gd name="T13" fmla="*/ 30 h 36"/>
                          <a:gd name="T14" fmla="*/ 40 w 43"/>
                          <a:gd name="T15" fmla="*/ 35 h 36"/>
                          <a:gd name="T16" fmla="*/ 34 w 43"/>
                          <a:gd name="T17" fmla="*/ 29 h 36"/>
                          <a:gd name="T18" fmla="*/ 33 w 43"/>
                          <a:gd name="T19" fmla="*/ 33 h 36"/>
                          <a:gd name="T20" fmla="*/ 28 w 43"/>
                          <a:gd name="T21" fmla="*/ 25 h 36"/>
                          <a:gd name="T22" fmla="*/ 28 w 43"/>
                          <a:gd name="T23" fmla="*/ 31 h 36"/>
                          <a:gd name="T24" fmla="*/ 22 w 43"/>
                          <a:gd name="T25" fmla="*/ 22 h 36"/>
                          <a:gd name="T26" fmla="*/ 17 w 43"/>
                          <a:gd name="T27" fmla="*/ 19 h 36"/>
                          <a:gd name="T28" fmla="*/ 15 w 43"/>
                          <a:gd name="T29" fmla="*/ 19 h 36"/>
                          <a:gd name="T30" fmla="*/ 18 w 43"/>
                          <a:gd name="T31" fmla="*/ 27 h 36"/>
                          <a:gd name="T32" fmla="*/ 13 w 43"/>
                          <a:gd name="T33" fmla="*/ 21 h 36"/>
                          <a:gd name="T34" fmla="*/ 12 w 43"/>
                          <a:gd name="T35" fmla="*/ 15 h 36"/>
                          <a:gd name="T36" fmla="*/ 7 w 43"/>
                          <a:gd name="T37" fmla="*/ 11 h 36"/>
                          <a:gd name="T38" fmla="*/ 0 w 43"/>
                          <a:gd name="T3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36">
                            <a:moveTo>
                              <a:pt x="0" y="0"/>
                            </a:moveTo>
                            <a:lnTo>
                              <a:pt x="8" y="9"/>
                            </a:lnTo>
                            <a:lnTo>
                              <a:pt x="17" y="16"/>
                            </a:lnTo>
                            <a:lnTo>
                              <a:pt x="27" y="22"/>
                            </a:lnTo>
                            <a:lnTo>
                              <a:pt x="37" y="28"/>
                            </a:lnTo>
                            <a:lnTo>
                              <a:pt x="42" y="30"/>
                            </a:lnTo>
                            <a:lnTo>
                              <a:pt x="38" y="30"/>
                            </a:lnTo>
                            <a:lnTo>
                              <a:pt x="40" y="35"/>
                            </a:lnTo>
                            <a:lnTo>
                              <a:pt x="34" y="29"/>
                            </a:lnTo>
                            <a:lnTo>
                              <a:pt x="33" y="33"/>
                            </a:lnTo>
                            <a:lnTo>
                              <a:pt x="28" y="25"/>
                            </a:lnTo>
                            <a:lnTo>
                              <a:pt x="28" y="31"/>
                            </a:lnTo>
                            <a:lnTo>
                              <a:pt x="22" y="22"/>
                            </a:lnTo>
                            <a:lnTo>
                              <a:pt x="17" y="19"/>
                            </a:lnTo>
                            <a:lnTo>
                              <a:pt x="15" y="19"/>
                            </a:lnTo>
                            <a:lnTo>
                              <a:pt x="18" y="27"/>
                            </a:lnTo>
                            <a:lnTo>
                              <a:pt x="13" y="21"/>
                            </a:lnTo>
                            <a:lnTo>
                              <a:pt x="12" y="15"/>
                            </a:lnTo>
                            <a:lnTo>
                              <a:pt x="7" y="11"/>
                            </a:lnTo>
                            <a:lnTo>
                              <a:pt x="0" y="0"/>
                            </a:lnTo>
                          </a:path>
                        </a:pathLst>
                      </a:custGeom>
                      <a:solidFill>
                        <a:srgbClr val="004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87" name="Freeform 139"/>
                      <p:cNvSpPr>
                        <a:spLocks/>
                      </p:cNvSpPr>
                      <p:nvPr/>
                    </p:nvSpPr>
                    <p:spPr bwMode="auto">
                      <a:xfrm>
                        <a:off x="3456" y="2085"/>
                        <a:ext cx="50" cy="37"/>
                      </a:xfrm>
                      <a:custGeom>
                        <a:avLst/>
                        <a:gdLst>
                          <a:gd name="T0" fmla="*/ 0 w 50"/>
                          <a:gd name="T1" fmla="*/ 0 h 37"/>
                          <a:gd name="T2" fmla="*/ 9 w 50"/>
                          <a:gd name="T3" fmla="*/ 10 h 37"/>
                          <a:gd name="T4" fmla="*/ 18 w 50"/>
                          <a:gd name="T5" fmla="*/ 16 h 37"/>
                          <a:gd name="T6" fmla="*/ 30 w 50"/>
                          <a:gd name="T7" fmla="*/ 22 h 37"/>
                          <a:gd name="T8" fmla="*/ 37 w 50"/>
                          <a:gd name="T9" fmla="*/ 25 h 37"/>
                          <a:gd name="T10" fmla="*/ 49 w 50"/>
                          <a:gd name="T11" fmla="*/ 29 h 37"/>
                          <a:gd name="T12" fmla="*/ 42 w 50"/>
                          <a:gd name="T13" fmla="*/ 29 h 37"/>
                          <a:gd name="T14" fmla="*/ 43 w 50"/>
                          <a:gd name="T15" fmla="*/ 35 h 37"/>
                          <a:gd name="T16" fmla="*/ 39 w 50"/>
                          <a:gd name="T17" fmla="*/ 27 h 37"/>
                          <a:gd name="T18" fmla="*/ 37 w 50"/>
                          <a:gd name="T19" fmla="*/ 36 h 37"/>
                          <a:gd name="T20" fmla="*/ 35 w 50"/>
                          <a:gd name="T21" fmla="*/ 27 h 37"/>
                          <a:gd name="T22" fmla="*/ 23 w 50"/>
                          <a:gd name="T23" fmla="*/ 21 h 37"/>
                          <a:gd name="T24" fmla="*/ 23 w 50"/>
                          <a:gd name="T25" fmla="*/ 29 h 37"/>
                          <a:gd name="T26" fmla="*/ 20 w 50"/>
                          <a:gd name="T27" fmla="*/ 20 h 37"/>
                          <a:gd name="T28" fmla="*/ 9 w 50"/>
                          <a:gd name="T29" fmla="*/ 13 h 37"/>
                          <a:gd name="T30" fmla="*/ 0 w 50"/>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37">
                            <a:moveTo>
                              <a:pt x="0" y="0"/>
                            </a:moveTo>
                            <a:lnTo>
                              <a:pt x="9" y="10"/>
                            </a:lnTo>
                            <a:lnTo>
                              <a:pt x="18" y="16"/>
                            </a:lnTo>
                            <a:lnTo>
                              <a:pt x="30" y="22"/>
                            </a:lnTo>
                            <a:lnTo>
                              <a:pt x="37" y="25"/>
                            </a:lnTo>
                            <a:lnTo>
                              <a:pt x="49" y="29"/>
                            </a:lnTo>
                            <a:lnTo>
                              <a:pt x="42" y="29"/>
                            </a:lnTo>
                            <a:lnTo>
                              <a:pt x="43" y="35"/>
                            </a:lnTo>
                            <a:lnTo>
                              <a:pt x="39" y="27"/>
                            </a:lnTo>
                            <a:lnTo>
                              <a:pt x="37" y="36"/>
                            </a:lnTo>
                            <a:lnTo>
                              <a:pt x="35" y="27"/>
                            </a:lnTo>
                            <a:lnTo>
                              <a:pt x="23" y="21"/>
                            </a:lnTo>
                            <a:lnTo>
                              <a:pt x="23" y="29"/>
                            </a:lnTo>
                            <a:lnTo>
                              <a:pt x="20" y="20"/>
                            </a:lnTo>
                            <a:lnTo>
                              <a:pt x="9" y="13"/>
                            </a:lnTo>
                            <a:lnTo>
                              <a:pt x="0" y="0"/>
                            </a:lnTo>
                          </a:path>
                        </a:pathLst>
                      </a:custGeom>
                      <a:solidFill>
                        <a:srgbClr val="004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88" name="Freeform 140"/>
                      <p:cNvSpPr>
                        <a:spLocks/>
                      </p:cNvSpPr>
                      <p:nvPr/>
                    </p:nvSpPr>
                    <p:spPr bwMode="auto">
                      <a:xfrm>
                        <a:off x="3470" y="2137"/>
                        <a:ext cx="56" cy="27"/>
                      </a:xfrm>
                      <a:custGeom>
                        <a:avLst/>
                        <a:gdLst>
                          <a:gd name="T0" fmla="*/ 56 w 57"/>
                          <a:gd name="T1" fmla="*/ 15 h 27"/>
                          <a:gd name="T2" fmla="*/ 38 w 57"/>
                          <a:gd name="T3" fmla="*/ 13 h 27"/>
                          <a:gd name="T4" fmla="*/ 27 w 57"/>
                          <a:gd name="T5" fmla="*/ 10 h 27"/>
                          <a:gd name="T6" fmla="*/ 9 w 57"/>
                          <a:gd name="T7" fmla="*/ 2 h 27"/>
                          <a:gd name="T8" fmla="*/ 0 w 57"/>
                          <a:gd name="T9" fmla="*/ 0 h 27"/>
                          <a:gd name="T10" fmla="*/ 9 w 57"/>
                          <a:gd name="T11" fmla="*/ 4 h 27"/>
                          <a:gd name="T12" fmla="*/ 18 w 57"/>
                          <a:gd name="T13" fmla="*/ 8 h 27"/>
                          <a:gd name="T14" fmla="*/ 19 w 57"/>
                          <a:gd name="T15" fmla="*/ 18 h 27"/>
                          <a:gd name="T16" fmla="*/ 20 w 57"/>
                          <a:gd name="T17" fmla="*/ 8 h 27"/>
                          <a:gd name="T18" fmla="*/ 29 w 57"/>
                          <a:gd name="T19" fmla="*/ 13 h 27"/>
                          <a:gd name="T20" fmla="*/ 30 w 57"/>
                          <a:gd name="T21" fmla="*/ 26 h 27"/>
                          <a:gd name="T22" fmla="*/ 30 w 57"/>
                          <a:gd name="T23" fmla="*/ 13 h 27"/>
                          <a:gd name="T24" fmla="*/ 41 w 57"/>
                          <a:gd name="T25" fmla="*/ 16 h 27"/>
                          <a:gd name="T26" fmla="*/ 45 w 57"/>
                          <a:gd name="T27" fmla="*/ 22 h 27"/>
                          <a:gd name="T28" fmla="*/ 44 w 57"/>
                          <a:gd name="T29" fmla="*/ 16 h 27"/>
                          <a:gd name="T30" fmla="*/ 52 w 57"/>
                          <a:gd name="T31" fmla="*/ 23 h 27"/>
                          <a:gd name="T32" fmla="*/ 48 w 57"/>
                          <a:gd name="T33" fmla="*/ 16 h 27"/>
                          <a:gd name="T34" fmla="*/ 56 w 57"/>
                          <a:gd name="T3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7">
                            <a:moveTo>
                              <a:pt x="56" y="15"/>
                            </a:moveTo>
                            <a:lnTo>
                              <a:pt x="38" y="13"/>
                            </a:lnTo>
                            <a:lnTo>
                              <a:pt x="27" y="10"/>
                            </a:lnTo>
                            <a:lnTo>
                              <a:pt x="9" y="2"/>
                            </a:lnTo>
                            <a:lnTo>
                              <a:pt x="0" y="0"/>
                            </a:lnTo>
                            <a:lnTo>
                              <a:pt x="9" y="4"/>
                            </a:lnTo>
                            <a:lnTo>
                              <a:pt x="18" y="8"/>
                            </a:lnTo>
                            <a:lnTo>
                              <a:pt x="19" y="18"/>
                            </a:lnTo>
                            <a:lnTo>
                              <a:pt x="20" y="8"/>
                            </a:lnTo>
                            <a:lnTo>
                              <a:pt x="29" y="13"/>
                            </a:lnTo>
                            <a:lnTo>
                              <a:pt x="30" y="26"/>
                            </a:lnTo>
                            <a:lnTo>
                              <a:pt x="30" y="13"/>
                            </a:lnTo>
                            <a:lnTo>
                              <a:pt x="41" y="16"/>
                            </a:lnTo>
                            <a:lnTo>
                              <a:pt x="45" y="22"/>
                            </a:lnTo>
                            <a:lnTo>
                              <a:pt x="44" y="16"/>
                            </a:lnTo>
                            <a:lnTo>
                              <a:pt x="52" y="23"/>
                            </a:lnTo>
                            <a:lnTo>
                              <a:pt x="48" y="16"/>
                            </a:lnTo>
                            <a:lnTo>
                              <a:pt x="56" y="15"/>
                            </a:lnTo>
                          </a:path>
                        </a:pathLst>
                      </a:custGeom>
                      <a:solidFill>
                        <a:srgbClr val="004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89" name="Freeform 141"/>
                      <p:cNvSpPr>
                        <a:spLocks/>
                      </p:cNvSpPr>
                      <p:nvPr/>
                    </p:nvSpPr>
                    <p:spPr bwMode="auto">
                      <a:xfrm>
                        <a:off x="3471" y="2173"/>
                        <a:ext cx="64" cy="35"/>
                      </a:xfrm>
                      <a:custGeom>
                        <a:avLst/>
                        <a:gdLst>
                          <a:gd name="T0" fmla="*/ 63 w 64"/>
                          <a:gd name="T1" fmla="*/ 20 h 34"/>
                          <a:gd name="T2" fmla="*/ 50 w 64"/>
                          <a:gd name="T3" fmla="*/ 18 h 34"/>
                          <a:gd name="T4" fmla="*/ 35 w 64"/>
                          <a:gd name="T5" fmla="*/ 15 h 34"/>
                          <a:gd name="T6" fmla="*/ 14 w 64"/>
                          <a:gd name="T7" fmla="*/ 8 h 34"/>
                          <a:gd name="T8" fmla="*/ 0 w 64"/>
                          <a:gd name="T9" fmla="*/ 0 h 34"/>
                          <a:gd name="T10" fmla="*/ 15 w 64"/>
                          <a:gd name="T11" fmla="*/ 12 h 34"/>
                          <a:gd name="T12" fmla="*/ 23 w 64"/>
                          <a:gd name="T13" fmla="*/ 21 h 34"/>
                          <a:gd name="T14" fmla="*/ 29 w 64"/>
                          <a:gd name="T15" fmla="*/ 29 h 34"/>
                          <a:gd name="T16" fmla="*/ 24 w 64"/>
                          <a:gd name="T17" fmla="*/ 19 h 34"/>
                          <a:gd name="T18" fmla="*/ 21 w 64"/>
                          <a:gd name="T19" fmla="*/ 14 h 34"/>
                          <a:gd name="T20" fmla="*/ 32 w 64"/>
                          <a:gd name="T21" fmla="*/ 20 h 34"/>
                          <a:gd name="T22" fmla="*/ 35 w 64"/>
                          <a:gd name="T23" fmla="*/ 25 h 34"/>
                          <a:gd name="T24" fmla="*/ 38 w 64"/>
                          <a:gd name="T25" fmla="*/ 32 h 34"/>
                          <a:gd name="T26" fmla="*/ 35 w 64"/>
                          <a:gd name="T27" fmla="*/ 20 h 34"/>
                          <a:gd name="T28" fmla="*/ 39 w 64"/>
                          <a:gd name="T29" fmla="*/ 21 h 34"/>
                          <a:gd name="T30" fmla="*/ 42 w 64"/>
                          <a:gd name="T31" fmla="*/ 26 h 34"/>
                          <a:gd name="T32" fmla="*/ 43 w 64"/>
                          <a:gd name="T33" fmla="*/ 31 h 34"/>
                          <a:gd name="T34" fmla="*/ 41 w 64"/>
                          <a:gd name="T35" fmla="*/ 20 h 34"/>
                          <a:gd name="T36" fmla="*/ 54 w 64"/>
                          <a:gd name="T37" fmla="*/ 21 h 34"/>
                          <a:gd name="T38" fmla="*/ 58 w 64"/>
                          <a:gd name="T39" fmla="*/ 33 h 34"/>
                          <a:gd name="T40" fmla="*/ 55 w 64"/>
                          <a:gd name="T41" fmla="*/ 22 h 34"/>
                          <a:gd name="T42" fmla="*/ 63 w 64"/>
                          <a:gd name="T43"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34">
                            <a:moveTo>
                              <a:pt x="63" y="20"/>
                            </a:moveTo>
                            <a:lnTo>
                              <a:pt x="50" y="18"/>
                            </a:lnTo>
                            <a:lnTo>
                              <a:pt x="35" y="15"/>
                            </a:lnTo>
                            <a:lnTo>
                              <a:pt x="14" y="8"/>
                            </a:lnTo>
                            <a:lnTo>
                              <a:pt x="0" y="0"/>
                            </a:lnTo>
                            <a:lnTo>
                              <a:pt x="15" y="12"/>
                            </a:lnTo>
                            <a:lnTo>
                              <a:pt x="23" y="21"/>
                            </a:lnTo>
                            <a:lnTo>
                              <a:pt x="29" y="29"/>
                            </a:lnTo>
                            <a:lnTo>
                              <a:pt x="24" y="19"/>
                            </a:lnTo>
                            <a:lnTo>
                              <a:pt x="21" y="14"/>
                            </a:lnTo>
                            <a:lnTo>
                              <a:pt x="32" y="20"/>
                            </a:lnTo>
                            <a:lnTo>
                              <a:pt x="35" y="25"/>
                            </a:lnTo>
                            <a:lnTo>
                              <a:pt x="38" y="32"/>
                            </a:lnTo>
                            <a:lnTo>
                              <a:pt x="35" y="20"/>
                            </a:lnTo>
                            <a:lnTo>
                              <a:pt x="39" y="21"/>
                            </a:lnTo>
                            <a:lnTo>
                              <a:pt x="42" y="26"/>
                            </a:lnTo>
                            <a:lnTo>
                              <a:pt x="43" y="31"/>
                            </a:lnTo>
                            <a:lnTo>
                              <a:pt x="41" y="20"/>
                            </a:lnTo>
                            <a:lnTo>
                              <a:pt x="54" y="21"/>
                            </a:lnTo>
                            <a:lnTo>
                              <a:pt x="58" y="33"/>
                            </a:lnTo>
                            <a:lnTo>
                              <a:pt x="55" y="22"/>
                            </a:lnTo>
                            <a:lnTo>
                              <a:pt x="63" y="20"/>
                            </a:lnTo>
                          </a:path>
                        </a:pathLst>
                      </a:custGeom>
                      <a:solidFill>
                        <a:srgbClr val="004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90" name="Freeform 142"/>
                      <p:cNvSpPr>
                        <a:spLocks/>
                      </p:cNvSpPr>
                      <p:nvPr/>
                    </p:nvSpPr>
                    <p:spPr bwMode="auto">
                      <a:xfrm>
                        <a:off x="3480" y="2216"/>
                        <a:ext cx="71" cy="36"/>
                      </a:xfrm>
                      <a:custGeom>
                        <a:avLst/>
                        <a:gdLst>
                          <a:gd name="T0" fmla="*/ 0 w 72"/>
                          <a:gd name="T1" fmla="*/ 0 h 36"/>
                          <a:gd name="T2" fmla="*/ 13 w 72"/>
                          <a:gd name="T3" fmla="*/ 9 h 36"/>
                          <a:gd name="T4" fmla="*/ 27 w 72"/>
                          <a:gd name="T5" fmla="*/ 16 h 36"/>
                          <a:gd name="T6" fmla="*/ 40 w 72"/>
                          <a:gd name="T7" fmla="*/ 22 h 36"/>
                          <a:gd name="T8" fmla="*/ 56 w 72"/>
                          <a:gd name="T9" fmla="*/ 26 h 36"/>
                          <a:gd name="T10" fmla="*/ 71 w 72"/>
                          <a:gd name="T11" fmla="*/ 28 h 36"/>
                          <a:gd name="T12" fmla="*/ 55 w 72"/>
                          <a:gd name="T13" fmla="*/ 28 h 36"/>
                          <a:gd name="T14" fmla="*/ 60 w 72"/>
                          <a:gd name="T15" fmla="*/ 32 h 36"/>
                          <a:gd name="T16" fmla="*/ 52 w 72"/>
                          <a:gd name="T17" fmla="*/ 27 h 36"/>
                          <a:gd name="T18" fmla="*/ 42 w 72"/>
                          <a:gd name="T19" fmla="*/ 24 h 36"/>
                          <a:gd name="T20" fmla="*/ 50 w 72"/>
                          <a:gd name="T21" fmla="*/ 30 h 36"/>
                          <a:gd name="T22" fmla="*/ 42 w 72"/>
                          <a:gd name="T23" fmla="*/ 27 h 36"/>
                          <a:gd name="T24" fmla="*/ 35 w 72"/>
                          <a:gd name="T25" fmla="*/ 22 h 36"/>
                          <a:gd name="T26" fmla="*/ 37 w 72"/>
                          <a:gd name="T27" fmla="*/ 29 h 36"/>
                          <a:gd name="T28" fmla="*/ 43 w 72"/>
                          <a:gd name="T29" fmla="*/ 35 h 36"/>
                          <a:gd name="T30" fmla="*/ 33 w 72"/>
                          <a:gd name="T31" fmla="*/ 28 h 36"/>
                          <a:gd name="T32" fmla="*/ 30 w 72"/>
                          <a:gd name="T33" fmla="*/ 22 h 36"/>
                          <a:gd name="T34" fmla="*/ 17 w 72"/>
                          <a:gd name="T35" fmla="*/ 14 h 36"/>
                          <a:gd name="T36" fmla="*/ 0 w 72"/>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36">
                            <a:moveTo>
                              <a:pt x="0" y="0"/>
                            </a:moveTo>
                            <a:lnTo>
                              <a:pt x="13" y="9"/>
                            </a:lnTo>
                            <a:lnTo>
                              <a:pt x="27" y="16"/>
                            </a:lnTo>
                            <a:lnTo>
                              <a:pt x="40" y="22"/>
                            </a:lnTo>
                            <a:lnTo>
                              <a:pt x="56" y="26"/>
                            </a:lnTo>
                            <a:lnTo>
                              <a:pt x="71" y="28"/>
                            </a:lnTo>
                            <a:lnTo>
                              <a:pt x="55" y="28"/>
                            </a:lnTo>
                            <a:lnTo>
                              <a:pt x="60" y="32"/>
                            </a:lnTo>
                            <a:lnTo>
                              <a:pt x="52" y="27"/>
                            </a:lnTo>
                            <a:lnTo>
                              <a:pt x="42" y="24"/>
                            </a:lnTo>
                            <a:lnTo>
                              <a:pt x="50" y="30"/>
                            </a:lnTo>
                            <a:lnTo>
                              <a:pt x="42" y="27"/>
                            </a:lnTo>
                            <a:lnTo>
                              <a:pt x="35" y="22"/>
                            </a:lnTo>
                            <a:lnTo>
                              <a:pt x="37" y="29"/>
                            </a:lnTo>
                            <a:lnTo>
                              <a:pt x="43" y="35"/>
                            </a:lnTo>
                            <a:lnTo>
                              <a:pt x="33" y="28"/>
                            </a:lnTo>
                            <a:lnTo>
                              <a:pt x="30" y="22"/>
                            </a:lnTo>
                            <a:lnTo>
                              <a:pt x="17" y="14"/>
                            </a:lnTo>
                            <a:lnTo>
                              <a:pt x="0" y="0"/>
                            </a:lnTo>
                          </a:path>
                        </a:pathLst>
                      </a:custGeom>
                      <a:solidFill>
                        <a:srgbClr val="004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grpSp>
                <p:sp>
                  <p:nvSpPr>
                    <p:cNvPr id="2191" name="Freeform 143"/>
                    <p:cNvSpPr>
                      <a:spLocks/>
                    </p:cNvSpPr>
                    <p:nvPr/>
                  </p:nvSpPr>
                  <p:spPr bwMode="auto">
                    <a:xfrm>
                      <a:off x="3388" y="2011"/>
                      <a:ext cx="60" cy="263"/>
                    </a:xfrm>
                    <a:custGeom>
                      <a:avLst/>
                      <a:gdLst>
                        <a:gd name="T0" fmla="*/ 49 w 61"/>
                        <a:gd name="T1" fmla="*/ 195 h 262"/>
                        <a:gd name="T2" fmla="*/ 59 w 61"/>
                        <a:gd name="T3" fmla="*/ 226 h 262"/>
                        <a:gd name="T4" fmla="*/ 49 w 61"/>
                        <a:gd name="T5" fmla="*/ 221 h 262"/>
                        <a:gd name="T6" fmla="*/ 57 w 61"/>
                        <a:gd name="T7" fmla="*/ 244 h 262"/>
                        <a:gd name="T8" fmla="*/ 48 w 61"/>
                        <a:gd name="T9" fmla="*/ 229 h 262"/>
                        <a:gd name="T10" fmla="*/ 51 w 61"/>
                        <a:gd name="T11" fmla="*/ 251 h 262"/>
                        <a:gd name="T12" fmla="*/ 45 w 61"/>
                        <a:gd name="T13" fmla="*/ 235 h 262"/>
                        <a:gd name="T14" fmla="*/ 43 w 61"/>
                        <a:gd name="T15" fmla="*/ 255 h 262"/>
                        <a:gd name="T16" fmla="*/ 38 w 61"/>
                        <a:gd name="T17" fmla="*/ 225 h 262"/>
                        <a:gd name="T18" fmla="*/ 33 w 61"/>
                        <a:gd name="T19" fmla="*/ 261 h 262"/>
                        <a:gd name="T20" fmla="*/ 32 w 61"/>
                        <a:gd name="T21" fmla="*/ 225 h 262"/>
                        <a:gd name="T22" fmla="*/ 21 w 61"/>
                        <a:gd name="T23" fmla="*/ 245 h 262"/>
                        <a:gd name="T24" fmla="*/ 28 w 61"/>
                        <a:gd name="T25" fmla="*/ 216 h 262"/>
                        <a:gd name="T26" fmla="*/ 15 w 61"/>
                        <a:gd name="T27" fmla="*/ 233 h 262"/>
                        <a:gd name="T28" fmla="*/ 24 w 61"/>
                        <a:gd name="T29" fmla="*/ 209 h 262"/>
                        <a:gd name="T30" fmla="*/ 8 w 61"/>
                        <a:gd name="T31" fmla="*/ 220 h 262"/>
                        <a:gd name="T32" fmla="*/ 14 w 61"/>
                        <a:gd name="T33" fmla="*/ 199 h 262"/>
                        <a:gd name="T34" fmla="*/ 0 w 61"/>
                        <a:gd name="T35" fmla="*/ 196 h 262"/>
                        <a:gd name="T36" fmla="*/ 12 w 61"/>
                        <a:gd name="T37" fmla="*/ 1 h 262"/>
                        <a:gd name="T38" fmla="*/ 37 w 61"/>
                        <a:gd name="T39" fmla="*/ 0 h 262"/>
                        <a:gd name="T40" fmla="*/ 60 w 61"/>
                        <a:gd name="T41" fmla="*/ 201 h 262"/>
                        <a:gd name="T42" fmla="*/ 49 w 61"/>
                        <a:gd name="T43" fmla="*/ 19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262">
                          <a:moveTo>
                            <a:pt x="49" y="195"/>
                          </a:moveTo>
                          <a:lnTo>
                            <a:pt x="59" y="226"/>
                          </a:lnTo>
                          <a:lnTo>
                            <a:pt x="49" y="221"/>
                          </a:lnTo>
                          <a:lnTo>
                            <a:pt x="57" y="244"/>
                          </a:lnTo>
                          <a:lnTo>
                            <a:pt x="48" y="229"/>
                          </a:lnTo>
                          <a:lnTo>
                            <a:pt x="51" y="251"/>
                          </a:lnTo>
                          <a:lnTo>
                            <a:pt x="45" y="235"/>
                          </a:lnTo>
                          <a:lnTo>
                            <a:pt x="43" y="255"/>
                          </a:lnTo>
                          <a:lnTo>
                            <a:pt x="38" y="225"/>
                          </a:lnTo>
                          <a:lnTo>
                            <a:pt x="33" y="261"/>
                          </a:lnTo>
                          <a:lnTo>
                            <a:pt x="32" y="225"/>
                          </a:lnTo>
                          <a:lnTo>
                            <a:pt x="21" y="245"/>
                          </a:lnTo>
                          <a:lnTo>
                            <a:pt x="28" y="216"/>
                          </a:lnTo>
                          <a:lnTo>
                            <a:pt x="15" y="233"/>
                          </a:lnTo>
                          <a:lnTo>
                            <a:pt x="24" y="209"/>
                          </a:lnTo>
                          <a:lnTo>
                            <a:pt x="8" y="220"/>
                          </a:lnTo>
                          <a:lnTo>
                            <a:pt x="14" y="199"/>
                          </a:lnTo>
                          <a:lnTo>
                            <a:pt x="0" y="196"/>
                          </a:lnTo>
                          <a:lnTo>
                            <a:pt x="12" y="1"/>
                          </a:lnTo>
                          <a:lnTo>
                            <a:pt x="37" y="0"/>
                          </a:lnTo>
                          <a:lnTo>
                            <a:pt x="60" y="201"/>
                          </a:lnTo>
                          <a:lnTo>
                            <a:pt x="49" y="195"/>
                          </a:lnTo>
                        </a:path>
                      </a:pathLst>
                    </a:custGeom>
                    <a:solidFill>
                      <a:srgbClr val="0020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grpSp>
              <p:grpSp>
                <p:nvGrpSpPr>
                  <p:cNvPr id="94239" name="Group 144"/>
                  <p:cNvGrpSpPr>
                    <a:grpSpLocks/>
                  </p:cNvGrpSpPr>
                  <p:nvPr/>
                </p:nvGrpSpPr>
                <p:grpSpPr bwMode="auto">
                  <a:xfrm>
                    <a:off x="3047" y="1989"/>
                    <a:ext cx="347" cy="359"/>
                    <a:chOff x="3047" y="1989"/>
                    <a:chExt cx="347" cy="359"/>
                  </a:xfrm>
                </p:grpSpPr>
                <p:grpSp>
                  <p:nvGrpSpPr>
                    <p:cNvPr id="94271" name="Group 145"/>
                    <p:cNvGrpSpPr>
                      <a:grpSpLocks/>
                    </p:cNvGrpSpPr>
                    <p:nvPr/>
                  </p:nvGrpSpPr>
                  <p:grpSpPr bwMode="auto">
                    <a:xfrm>
                      <a:off x="3199" y="2030"/>
                      <a:ext cx="38" cy="318"/>
                      <a:chOff x="3199" y="2030"/>
                      <a:chExt cx="38" cy="318"/>
                    </a:xfrm>
                  </p:grpSpPr>
                  <p:sp>
                    <p:nvSpPr>
                      <p:cNvPr id="2194" name="Freeform 146"/>
                      <p:cNvSpPr>
                        <a:spLocks/>
                      </p:cNvSpPr>
                      <p:nvPr/>
                    </p:nvSpPr>
                    <p:spPr bwMode="auto">
                      <a:xfrm>
                        <a:off x="3199" y="2030"/>
                        <a:ext cx="37" cy="318"/>
                      </a:xfrm>
                      <a:custGeom>
                        <a:avLst/>
                        <a:gdLst>
                          <a:gd name="T0" fmla="*/ 23 w 38"/>
                          <a:gd name="T1" fmla="*/ 0 h 318"/>
                          <a:gd name="T2" fmla="*/ 32 w 38"/>
                          <a:gd name="T3" fmla="*/ 160 h 318"/>
                          <a:gd name="T4" fmla="*/ 31 w 38"/>
                          <a:gd name="T5" fmla="*/ 201 h 318"/>
                          <a:gd name="T6" fmla="*/ 32 w 38"/>
                          <a:gd name="T7" fmla="*/ 233 h 318"/>
                          <a:gd name="T8" fmla="*/ 31 w 38"/>
                          <a:gd name="T9" fmla="*/ 241 h 318"/>
                          <a:gd name="T10" fmla="*/ 31 w 38"/>
                          <a:gd name="T11" fmla="*/ 255 h 318"/>
                          <a:gd name="T12" fmla="*/ 32 w 38"/>
                          <a:gd name="T13" fmla="*/ 268 h 318"/>
                          <a:gd name="T14" fmla="*/ 32 w 38"/>
                          <a:gd name="T15" fmla="*/ 285 h 318"/>
                          <a:gd name="T16" fmla="*/ 33 w 38"/>
                          <a:gd name="T17" fmla="*/ 300 h 318"/>
                          <a:gd name="T18" fmla="*/ 37 w 38"/>
                          <a:gd name="T19" fmla="*/ 313 h 318"/>
                          <a:gd name="T20" fmla="*/ 28 w 38"/>
                          <a:gd name="T21" fmla="*/ 314 h 318"/>
                          <a:gd name="T22" fmla="*/ 22 w 38"/>
                          <a:gd name="T23" fmla="*/ 317 h 318"/>
                          <a:gd name="T24" fmla="*/ 12 w 38"/>
                          <a:gd name="T25" fmla="*/ 316 h 318"/>
                          <a:gd name="T26" fmla="*/ 5 w 38"/>
                          <a:gd name="T27" fmla="*/ 316 h 318"/>
                          <a:gd name="T28" fmla="*/ 0 w 38"/>
                          <a:gd name="T29" fmla="*/ 312 h 318"/>
                          <a:gd name="T30" fmla="*/ 1 w 38"/>
                          <a:gd name="T31" fmla="*/ 299 h 318"/>
                          <a:gd name="T32" fmla="*/ 3 w 38"/>
                          <a:gd name="T33" fmla="*/ 285 h 318"/>
                          <a:gd name="T34" fmla="*/ 3 w 38"/>
                          <a:gd name="T35" fmla="*/ 259 h 318"/>
                          <a:gd name="T36" fmla="*/ 3 w 38"/>
                          <a:gd name="T37" fmla="*/ 251 h 318"/>
                          <a:gd name="T38" fmla="*/ 3 w 38"/>
                          <a:gd name="T39" fmla="*/ 233 h 318"/>
                          <a:gd name="T40" fmla="*/ 3 w 38"/>
                          <a:gd name="T41" fmla="*/ 216 h 318"/>
                          <a:gd name="T42" fmla="*/ 5 w 38"/>
                          <a:gd name="T43" fmla="*/ 200 h 318"/>
                          <a:gd name="T44" fmla="*/ 4 w 38"/>
                          <a:gd name="T45" fmla="*/ 131 h 318"/>
                          <a:gd name="T46" fmla="*/ 4 w 38"/>
                          <a:gd name="T47" fmla="*/ 45 h 318"/>
                          <a:gd name="T48" fmla="*/ 7 w 38"/>
                          <a:gd name="T49" fmla="*/ 11 h 318"/>
                          <a:gd name="T50" fmla="*/ 23 w 38"/>
                          <a:gd name="T51"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318">
                            <a:moveTo>
                              <a:pt x="23" y="0"/>
                            </a:moveTo>
                            <a:lnTo>
                              <a:pt x="32" y="160"/>
                            </a:lnTo>
                            <a:lnTo>
                              <a:pt x="31" y="201"/>
                            </a:lnTo>
                            <a:lnTo>
                              <a:pt x="32" y="233"/>
                            </a:lnTo>
                            <a:lnTo>
                              <a:pt x="31" y="241"/>
                            </a:lnTo>
                            <a:lnTo>
                              <a:pt x="31" y="255"/>
                            </a:lnTo>
                            <a:lnTo>
                              <a:pt x="32" y="268"/>
                            </a:lnTo>
                            <a:lnTo>
                              <a:pt x="32" y="285"/>
                            </a:lnTo>
                            <a:lnTo>
                              <a:pt x="33" y="300"/>
                            </a:lnTo>
                            <a:lnTo>
                              <a:pt x="37" y="313"/>
                            </a:lnTo>
                            <a:lnTo>
                              <a:pt x="28" y="314"/>
                            </a:lnTo>
                            <a:lnTo>
                              <a:pt x="22" y="317"/>
                            </a:lnTo>
                            <a:lnTo>
                              <a:pt x="12" y="316"/>
                            </a:lnTo>
                            <a:lnTo>
                              <a:pt x="5" y="316"/>
                            </a:lnTo>
                            <a:lnTo>
                              <a:pt x="0" y="312"/>
                            </a:lnTo>
                            <a:lnTo>
                              <a:pt x="1" y="299"/>
                            </a:lnTo>
                            <a:lnTo>
                              <a:pt x="3" y="285"/>
                            </a:lnTo>
                            <a:lnTo>
                              <a:pt x="3" y="259"/>
                            </a:lnTo>
                            <a:lnTo>
                              <a:pt x="3" y="251"/>
                            </a:lnTo>
                            <a:lnTo>
                              <a:pt x="3" y="233"/>
                            </a:lnTo>
                            <a:lnTo>
                              <a:pt x="3" y="216"/>
                            </a:lnTo>
                            <a:lnTo>
                              <a:pt x="5" y="200"/>
                            </a:lnTo>
                            <a:lnTo>
                              <a:pt x="4" y="131"/>
                            </a:lnTo>
                            <a:lnTo>
                              <a:pt x="4" y="45"/>
                            </a:lnTo>
                            <a:lnTo>
                              <a:pt x="7" y="11"/>
                            </a:lnTo>
                            <a:lnTo>
                              <a:pt x="23" y="0"/>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95" name="Freeform 147"/>
                      <p:cNvSpPr>
                        <a:spLocks/>
                      </p:cNvSpPr>
                      <p:nvPr/>
                    </p:nvSpPr>
                    <p:spPr bwMode="auto">
                      <a:xfrm>
                        <a:off x="3200" y="2233"/>
                        <a:ext cx="23" cy="112"/>
                      </a:xfrm>
                      <a:custGeom>
                        <a:avLst/>
                        <a:gdLst>
                          <a:gd name="T0" fmla="*/ 7 w 24"/>
                          <a:gd name="T1" fmla="*/ 0 h 112"/>
                          <a:gd name="T2" fmla="*/ 14 w 24"/>
                          <a:gd name="T3" fmla="*/ 5 h 112"/>
                          <a:gd name="T4" fmla="*/ 23 w 24"/>
                          <a:gd name="T5" fmla="*/ 9 h 112"/>
                          <a:gd name="T6" fmla="*/ 17 w 24"/>
                          <a:gd name="T7" fmla="*/ 9 h 112"/>
                          <a:gd name="T8" fmla="*/ 9 w 24"/>
                          <a:gd name="T9" fmla="*/ 8 h 112"/>
                          <a:gd name="T10" fmla="*/ 13 w 24"/>
                          <a:gd name="T11" fmla="*/ 14 h 112"/>
                          <a:gd name="T12" fmla="*/ 20 w 24"/>
                          <a:gd name="T13" fmla="*/ 19 h 112"/>
                          <a:gd name="T14" fmla="*/ 11 w 24"/>
                          <a:gd name="T15" fmla="*/ 20 h 112"/>
                          <a:gd name="T16" fmla="*/ 8 w 24"/>
                          <a:gd name="T17" fmla="*/ 23 h 112"/>
                          <a:gd name="T18" fmla="*/ 12 w 24"/>
                          <a:gd name="T19" fmla="*/ 28 h 112"/>
                          <a:gd name="T20" fmla="*/ 18 w 24"/>
                          <a:gd name="T21" fmla="*/ 32 h 112"/>
                          <a:gd name="T22" fmla="*/ 7 w 24"/>
                          <a:gd name="T23" fmla="*/ 33 h 112"/>
                          <a:gd name="T24" fmla="*/ 7 w 24"/>
                          <a:gd name="T25" fmla="*/ 38 h 112"/>
                          <a:gd name="T26" fmla="*/ 7 w 24"/>
                          <a:gd name="T27" fmla="*/ 42 h 112"/>
                          <a:gd name="T28" fmla="*/ 15 w 24"/>
                          <a:gd name="T29" fmla="*/ 48 h 112"/>
                          <a:gd name="T30" fmla="*/ 20 w 24"/>
                          <a:gd name="T31" fmla="*/ 48 h 112"/>
                          <a:gd name="T32" fmla="*/ 12 w 24"/>
                          <a:gd name="T33" fmla="*/ 51 h 112"/>
                          <a:gd name="T34" fmla="*/ 7 w 24"/>
                          <a:gd name="T35" fmla="*/ 52 h 112"/>
                          <a:gd name="T36" fmla="*/ 10 w 24"/>
                          <a:gd name="T37" fmla="*/ 57 h 112"/>
                          <a:gd name="T38" fmla="*/ 16 w 24"/>
                          <a:gd name="T39" fmla="*/ 62 h 112"/>
                          <a:gd name="T40" fmla="*/ 7 w 24"/>
                          <a:gd name="T41" fmla="*/ 67 h 112"/>
                          <a:gd name="T42" fmla="*/ 7 w 24"/>
                          <a:gd name="T43" fmla="*/ 79 h 112"/>
                          <a:gd name="T44" fmla="*/ 11 w 24"/>
                          <a:gd name="T45" fmla="*/ 92 h 112"/>
                          <a:gd name="T46" fmla="*/ 6 w 24"/>
                          <a:gd name="T47" fmla="*/ 96 h 112"/>
                          <a:gd name="T48" fmla="*/ 15 w 24"/>
                          <a:gd name="T49" fmla="*/ 98 h 112"/>
                          <a:gd name="T50" fmla="*/ 5 w 24"/>
                          <a:gd name="T51" fmla="*/ 100 h 112"/>
                          <a:gd name="T52" fmla="*/ 17 w 24"/>
                          <a:gd name="T53" fmla="*/ 104 h 112"/>
                          <a:gd name="T54" fmla="*/ 5 w 24"/>
                          <a:gd name="T55" fmla="*/ 105 h 112"/>
                          <a:gd name="T56" fmla="*/ 13 w 24"/>
                          <a:gd name="T57" fmla="*/ 109 h 112"/>
                          <a:gd name="T58" fmla="*/ 17 w 24"/>
                          <a:gd name="T59" fmla="*/ 111 h 112"/>
                          <a:gd name="T60" fmla="*/ 8 w 24"/>
                          <a:gd name="T61" fmla="*/ 111 h 112"/>
                          <a:gd name="T62" fmla="*/ 0 w 24"/>
                          <a:gd name="T63" fmla="*/ 110 h 112"/>
                          <a:gd name="T64" fmla="*/ 2 w 24"/>
                          <a:gd name="T65" fmla="*/ 99 h 112"/>
                          <a:gd name="T66" fmla="*/ 4 w 24"/>
                          <a:gd name="T67" fmla="*/ 90 h 112"/>
                          <a:gd name="T68" fmla="*/ 4 w 24"/>
                          <a:gd name="T69" fmla="*/ 76 h 112"/>
                          <a:gd name="T70" fmla="*/ 4 w 24"/>
                          <a:gd name="T71" fmla="*/ 57 h 112"/>
                          <a:gd name="T72" fmla="*/ 3 w 24"/>
                          <a:gd name="T73" fmla="*/ 43 h 112"/>
                          <a:gd name="T74" fmla="*/ 4 w 24"/>
                          <a:gd name="T75" fmla="*/ 25 h 112"/>
                          <a:gd name="T76" fmla="*/ 6 w 24"/>
                          <a:gd name="T77" fmla="*/ 17 h 112"/>
                          <a:gd name="T78" fmla="*/ 6 w 24"/>
                          <a:gd name="T79" fmla="*/ 8 h 112"/>
                          <a:gd name="T80" fmla="*/ 7 w 24"/>
                          <a:gd name="T8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 h="112">
                            <a:moveTo>
                              <a:pt x="7" y="0"/>
                            </a:moveTo>
                            <a:lnTo>
                              <a:pt x="14" y="5"/>
                            </a:lnTo>
                            <a:lnTo>
                              <a:pt x="23" y="9"/>
                            </a:lnTo>
                            <a:lnTo>
                              <a:pt x="17" y="9"/>
                            </a:lnTo>
                            <a:lnTo>
                              <a:pt x="9" y="8"/>
                            </a:lnTo>
                            <a:lnTo>
                              <a:pt x="13" y="14"/>
                            </a:lnTo>
                            <a:lnTo>
                              <a:pt x="20" y="19"/>
                            </a:lnTo>
                            <a:lnTo>
                              <a:pt x="11" y="20"/>
                            </a:lnTo>
                            <a:lnTo>
                              <a:pt x="8" y="23"/>
                            </a:lnTo>
                            <a:lnTo>
                              <a:pt x="12" y="28"/>
                            </a:lnTo>
                            <a:lnTo>
                              <a:pt x="18" y="32"/>
                            </a:lnTo>
                            <a:lnTo>
                              <a:pt x="7" y="33"/>
                            </a:lnTo>
                            <a:lnTo>
                              <a:pt x="7" y="38"/>
                            </a:lnTo>
                            <a:lnTo>
                              <a:pt x="7" y="42"/>
                            </a:lnTo>
                            <a:lnTo>
                              <a:pt x="15" y="48"/>
                            </a:lnTo>
                            <a:lnTo>
                              <a:pt x="20" y="48"/>
                            </a:lnTo>
                            <a:lnTo>
                              <a:pt x="12" y="51"/>
                            </a:lnTo>
                            <a:lnTo>
                              <a:pt x="7" y="52"/>
                            </a:lnTo>
                            <a:lnTo>
                              <a:pt x="10" y="57"/>
                            </a:lnTo>
                            <a:lnTo>
                              <a:pt x="16" y="62"/>
                            </a:lnTo>
                            <a:lnTo>
                              <a:pt x="7" y="67"/>
                            </a:lnTo>
                            <a:lnTo>
                              <a:pt x="7" y="79"/>
                            </a:lnTo>
                            <a:lnTo>
                              <a:pt x="11" y="92"/>
                            </a:lnTo>
                            <a:lnTo>
                              <a:pt x="6" y="96"/>
                            </a:lnTo>
                            <a:lnTo>
                              <a:pt x="15" y="98"/>
                            </a:lnTo>
                            <a:lnTo>
                              <a:pt x="5" y="100"/>
                            </a:lnTo>
                            <a:lnTo>
                              <a:pt x="17" y="104"/>
                            </a:lnTo>
                            <a:lnTo>
                              <a:pt x="5" y="105"/>
                            </a:lnTo>
                            <a:lnTo>
                              <a:pt x="13" y="109"/>
                            </a:lnTo>
                            <a:lnTo>
                              <a:pt x="17" y="111"/>
                            </a:lnTo>
                            <a:lnTo>
                              <a:pt x="8" y="111"/>
                            </a:lnTo>
                            <a:lnTo>
                              <a:pt x="0" y="110"/>
                            </a:lnTo>
                            <a:lnTo>
                              <a:pt x="2" y="99"/>
                            </a:lnTo>
                            <a:lnTo>
                              <a:pt x="4" y="90"/>
                            </a:lnTo>
                            <a:lnTo>
                              <a:pt x="4" y="76"/>
                            </a:lnTo>
                            <a:lnTo>
                              <a:pt x="4" y="57"/>
                            </a:lnTo>
                            <a:lnTo>
                              <a:pt x="3" y="43"/>
                            </a:lnTo>
                            <a:lnTo>
                              <a:pt x="4" y="25"/>
                            </a:lnTo>
                            <a:lnTo>
                              <a:pt x="6" y="17"/>
                            </a:lnTo>
                            <a:lnTo>
                              <a:pt x="6" y="8"/>
                            </a:lnTo>
                            <a:lnTo>
                              <a:pt x="7" y="0"/>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grpSp>
                <p:grpSp>
                  <p:nvGrpSpPr>
                    <p:cNvPr id="94272" name="Group 148"/>
                    <p:cNvGrpSpPr>
                      <a:grpSpLocks/>
                    </p:cNvGrpSpPr>
                    <p:nvPr/>
                  </p:nvGrpSpPr>
                  <p:grpSpPr bwMode="auto">
                    <a:xfrm>
                      <a:off x="3207" y="1989"/>
                      <a:ext cx="187" cy="318"/>
                      <a:chOff x="3207" y="1989"/>
                      <a:chExt cx="187" cy="318"/>
                    </a:xfrm>
                  </p:grpSpPr>
                  <p:sp>
                    <p:nvSpPr>
                      <p:cNvPr id="2197" name="Freeform 149"/>
                      <p:cNvSpPr>
                        <a:spLocks/>
                      </p:cNvSpPr>
                      <p:nvPr/>
                    </p:nvSpPr>
                    <p:spPr bwMode="auto">
                      <a:xfrm>
                        <a:off x="3207" y="1989"/>
                        <a:ext cx="90" cy="87"/>
                      </a:xfrm>
                      <a:custGeom>
                        <a:avLst/>
                        <a:gdLst>
                          <a:gd name="T0" fmla="*/ 24 w 90"/>
                          <a:gd name="T1" fmla="*/ 24 h 87"/>
                          <a:gd name="T2" fmla="*/ 44 w 90"/>
                          <a:gd name="T3" fmla="*/ 45 h 87"/>
                          <a:gd name="T4" fmla="*/ 73 w 90"/>
                          <a:gd name="T5" fmla="*/ 61 h 87"/>
                          <a:gd name="T6" fmla="*/ 88 w 90"/>
                          <a:gd name="T7" fmla="*/ 66 h 87"/>
                          <a:gd name="T8" fmla="*/ 80 w 90"/>
                          <a:gd name="T9" fmla="*/ 72 h 87"/>
                          <a:gd name="T10" fmla="*/ 78 w 90"/>
                          <a:gd name="T11" fmla="*/ 74 h 87"/>
                          <a:gd name="T12" fmla="*/ 71 w 90"/>
                          <a:gd name="T13" fmla="*/ 73 h 87"/>
                          <a:gd name="T14" fmla="*/ 84 w 90"/>
                          <a:gd name="T15" fmla="*/ 85 h 87"/>
                          <a:gd name="T16" fmla="*/ 71 w 90"/>
                          <a:gd name="T17" fmla="*/ 77 h 87"/>
                          <a:gd name="T18" fmla="*/ 69 w 90"/>
                          <a:gd name="T19" fmla="*/ 79 h 87"/>
                          <a:gd name="T20" fmla="*/ 66 w 90"/>
                          <a:gd name="T21" fmla="*/ 80 h 87"/>
                          <a:gd name="T22" fmla="*/ 60 w 90"/>
                          <a:gd name="T23" fmla="*/ 76 h 87"/>
                          <a:gd name="T24" fmla="*/ 58 w 90"/>
                          <a:gd name="T25" fmla="*/ 82 h 87"/>
                          <a:gd name="T26" fmla="*/ 52 w 90"/>
                          <a:gd name="T27" fmla="*/ 74 h 87"/>
                          <a:gd name="T28" fmla="*/ 55 w 90"/>
                          <a:gd name="T29" fmla="*/ 83 h 87"/>
                          <a:gd name="T30" fmla="*/ 47 w 90"/>
                          <a:gd name="T31" fmla="*/ 76 h 87"/>
                          <a:gd name="T32" fmla="*/ 44 w 90"/>
                          <a:gd name="T33" fmla="*/ 76 h 87"/>
                          <a:gd name="T34" fmla="*/ 41 w 90"/>
                          <a:gd name="T35" fmla="*/ 77 h 87"/>
                          <a:gd name="T36" fmla="*/ 36 w 90"/>
                          <a:gd name="T37" fmla="*/ 67 h 87"/>
                          <a:gd name="T38" fmla="*/ 39 w 90"/>
                          <a:gd name="T39" fmla="*/ 78 h 87"/>
                          <a:gd name="T40" fmla="*/ 33 w 90"/>
                          <a:gd name="T41" fmla="*/ 74 h 87"/>
                          <a:gd name="T42" fmla="*/ 30 w 90"/>
                          <a:gd name="T43" fmla="*/ 73 h 87"/>
                          <a:gd name="T44" fmla="*/ 30 w 90"/>
                          <a:gd name="T45" fmla="*/ 78 h 87"/>
                          <a:gd name="T46" fmla="*/ 25 w 90"/>
                          <a:gd name="T47" fmla="*/ 67 h 87"/>
                          <a:gd name="T48" fmla="*/ 20 w 90"/>
                          <a:gd name="T49" fmla="*/ 60 h 87"/>
                          <a:gd name="T50" fmla="*/ 23 w 90"/>
                          <a:gd name="T51" fmla="*/ 75 h 87"/>
                          <a:gd name="T52" fmla="*/ 18 w 90"/>
                          <a:gd name="T53" fmla="*/ 66 h 87"/>
                          <a:gd name="T54" fmla="*/ 14 w 90"/>
                          <a:gd name="T55" fmla="*/ 63 h 87"/>
                          <a:gd name="T56" fmla="*/ 11 w 90"/>
                          <a:gd name="T57" fmla="*/ 63 h 87"/>
                          <a:gd name="T58" fmla="*/ 10 w 90"/>
                          <a:gd name="T59" fmla="*/ 48 h 87"/>
                          <a:gd name="T60" fmla="*/ 8 w 90"/>
                          <a:gd name="T61" fmla="*/ 65 h 87"/>
                          <a:gd name="T62" fmla="*/ 5 w 90"/>
                          <a:gd name="T63" fmla="*/ 53 h 87"/>
                          <a:gd name="T64" fmla="*/ 5 w 90"/>
                          <a:gd name="T65" fmla="*/ 34 h 87"/>
                          <a:gd name="T66" fmla="*/ 4 w 90"/>
                          <a:gd name="T67" fmla="*/ 48 h 87"/>
                          <a:gd name="T68" fmla="*/ 0 w 90"/>
                          <a:gd name="T69" fmla="*/ 42 h 87"/>
                          <a:gd name="T70" fmla="*/ 5 w 90"/>
                          <a:gd name="T71" fmla="*/ 18 h 87"/>
                          <a:gd name="T72" fmla="*/ 5 w 90"/>
                          <a:gd name="T7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18" y="13"/>
                            </a:moveTo>
                            <a:lnTo>
                              <a:pt x="24" y="24"/>
                            </a:lnTo>
                            <a:lnTo>
                              <a:pt x="32" y="35"/>
                            </a:lnTo>
                            <a:lnTo>
                              <a:pt x="44" y="45"/>
                            </a:lnTo>
                            <a:lnTo>
                              <a:pt x="56" y="53"/>
                            </a:lnTo>
                            <a:lnTo>
                              <a:pt x="73" y="61"/>
                            </a:lnTo>
                            <a:lnTo>
                              <a:pt x="89" y="64"/>
                            </a:lnTo>
                            <a:lnTo>
                              <a:pt x="88" y="66"/>
                            </a:lnTo>
                            <a:lnTo>
                              <a:pt x="74" y="65"/>
                            </a:lnTo>
                            <a:lnTo>
                              <a:pt x="80" y="72"/>
                            </a:lnTo>
                            <a:lnTo>
                              <a:pt x="86" y="76"/>
                            </a:lnTo>
                            <a:lnTo>
                              <a:pt x="78" y="74"/>
                            </a:lnTo>
                            <a:lnTo>
                              <a:pt x="71" y="66"/>
                            </a:lnTo>
                            <a:lnTo>
                              <a:pt x="71" y="73"/>
                            </a:lnTo>
                            <a:lnTo>
                              <a:pt x="77" y="79"/>
                            </a:lnTo>
                            <a:lnTo>
                              <a:pt x="84" y="85"/>
                            </a:lnTo>
                            <a:lnTo>
                              <a:pt x="80" y="85"/>
                            </a:lnTo>
                            <a:lnTo>
                              <a:pt x="71" y="77"/>
                            </a:lnTo>
                            <a:lnTo>
                              <a:pt x="66" y="70"/>
                            </a:lnTo>
                            <a:lnTo>
                              <a:pt x="69" y="79"/>
                            </a:lnTo>
                            <a:lnTo>
                              <a:pt x="75" y="86"/>
                            </a:lnTo>
                            <a:lnTo>
                              <a:pt x="66" y="80"/>
                            </a:lnTo>
                            <a:lnTo>
                              <a:pt x="61" y="73"/>
                            </a:lnTo>
                            <a:lnTo>
                              <a:pt x="60" y="76"/>
                            </a:lnTo>
                            <a:lnTo>
                              <a:pt x="61" y="82"/>
                            </a:lnTo>
                            <a:lnTo>
                              <a:pt x="58" y="82"/>
                            </a:lnTo>
                            <a:lnTo>
                              <a:pt x="55" y="75"/>
                            </a:lnTo>
                            <a:lnTo>
                              <a:pt x="52" y="74"/>
                            </a:lnTo>
                            <a:lnTo>
                              <a:pt x="53" y="80"/>
                            </a:lnTo>
                            <a:lnTo>
                              <a:pt x="55" y="83"/>
                            </a:lnTo>
                            <a:lnTo>
                              <a:pt x="51" y="83"/>
                            </a:lnTo>
                            <a:lnTo>
                              <a:pt x="47" y="76"/>
                            </a:lnTo>
                            <a:lnTo>
                              <a:pt x="43" y="70"/>
                            </a:lnTo>
                            <a:lnTo>
                              <a:pt x="44" y="76"/>
                            </a:lnTo>
                            <a:lnTo>
                              <a:pt x="47" y="80"/>
                            </a:lnTo>
                            <a:lnTo>
                              <a:pt x="41" y="77"/>
                            </a:lnTo>
                            <a:lnTo>
                              <a:pt x="37" y="62"/>
                            </a:lnTo>
                            <a:lnTo>
                              <a:pt x="36" y="67"/>
                            </a:lnTo>
                            <a:lnTo>
                              <a:pt x="38" y="74"/>
                            </a:lnTo>
                            <a:lnTo>
                              <a:pt x="39" y="78"/>
                            </a:lnTo>
                            <a:lnTo>
                              <a:pt x="37" y="80"/>
                            </a:lnTo>
                            <a:lnTo>
                              <a:pt x="33" y="74"/>
                            </a:lnTo>
                            <a:lnTo>
                              <a:pt x="31" y="67"/>
                            </a:lnTo>
                            <a:lnTo>
                              <a:pt x="30" y="73"/>
                            </a:lnTo>
                            <a:lnTo>
                              <a:pt x="32" y="76"/>
                            </a:lnTo>
                            <a:lnTo>
                              <a:pt x="30" y="78"/>
                            </a:lnTo>
                            <a:lnTo>
                              <a:pt x="28" y="73"/>
                            </a:lnTo>
                            <a:lnTo>
                              <a:pt x="25" y="67"/>
                            </a:lnTo>
                            <a:lnTo>
                              <a:pt x="21" y="57"/>
                            </a:lnTo>
                            <a:lnTo>
                              <a:pt x="20" y="60"/>
                            </a:lnTo>
                            <a:lnTo>
                              <a:pt x="21" y="67"/>
                            </a:lnTo>
                            <a:lnTo>
                              <a:pt x="23" y="75"/>
                            </a:lnTo>
                            <a:lnTo>
                              <a:pt x="20" y="75"/>
                            </a:lnTo>
                            <a:lnTo>
                              <a:pt x="18" y="66"/>
                            </a:lnTo>
                            <a:lnTo>
                              <a:pt x="16" y="56"/>
                            </a:lnTo>
                            <a:lnTo>
                              <a:pt x="14" y="63"/>
                            </a:lnTo>
                            <a:lnTo>
                              <a:pt x="14" y="68"/>
                            </a:lnTo>
                            <a:lnTo>
                              <a:pt x="11" y="63"/>
                            </a:lnTo>
                            <a:lnTo>
                              <a:pt x="12" y="55"/>
                            </a:lnTo>
                            <a:lnTo>
                              <a:pt x="10" y="48"/>
                            </a:lnTo>
                            <a:lnTo>
                              <a:pt x="8" y="59"/>
                            </a:lnTo>
                            <a:lnTo>
                              <a:pt x="8" y="65"/>
                            </a:lnTo>
                            <a:lnTo>
                              <a:pt x="6" y="62"/>
                            </a:lnTo>
                            <a:lnTo>
                              <a:pt x="5" y="53"/>
                            </a:lnTo>
                            <a:lnTo>
                              <a:pt x="5" y="42"/>
                            </a:lnTo>
                            <a:lnTo>
                              <a:pt x="5" y="34"/>
                            </a:lnTo>
                            <a:lnTo>
                              <a:pt x="3" y="41"/>
                            </a:lnTo>
                            <a:lnTo>
                              <a:pt x="4" y="48"/>
                            </a:lnTo>
                            <a:lnTo>
                              <a:pt x="1" y="49"/>
                            </a:lnTo>
                            <a:lnTo>
                              <a:pt x="0" y="42"/>
                            </a:lnTo>
                            <a:lnTo>
                              <a:pt x="1" y="29"/>
                            </a:lnTo>
                            <a:lnTo>
                              <a:pt x="5" y="18"/>
                            </a:lnTo>
                            <a:lnTo>
                              <a:pt x="5" y="11"/>
                            </a:lnTo>
                            <a:lnTo>
                              <a:pt x="5" y="0"/>
                            </a:lnTo>
                            <a:lnTo>
                              <a:pt x="18" y="13"/>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98" name="Freeform 150"/>
                      <p:cNvSpPr>
                        <a:spLocks/>
                      </p:cNvSpPr>
                      <p:nvPr/>
                    </p:nvSpPr>
                    <p:spPr bwMode="auto">
                      <a:xfrm>
                        <a:off x="3213" y="2028"/>
                        <a:ext cx="101" cy="90"/>
                      </a:xfrm>
                      <a:custGeom>
                        <a:avLst/>
                        <a:gdLst>
                          <a:gd name="T0" fmla="*/ 28 w 101"/>
                          <a:gd name="T1" fmla="*/ 25 h 89"/>
                          <a:gd name="T2" fmla="*/ 50 w 101"/>
                          <a:gd name="T3" fmla="*/ 46 h 89"/>
                          <a:gd name="T4" fmla="*/ 82 w 101"/>
                          <a:gd name="T5" fmla="*/ 63 h 89"/>
                          <a:gd name="T6" fmla="*/ 99 w 101"/>
                          <a:gd name="T7" fmla="*/ 68 h 89"/>
                          <a:gd name="T8" fmla="*/ 90 w 101"/>
                          <a:gd name="T9" fmla="*/ 73 h 89"/>
                          <a:gd name="T10" fmla="*/ 88 w 101"/>
                          <a:gd name="T11" fmla="*/ 75 h 89"/>
                          <a:gd name="T12" fmla="*/ 80 w 101"/>
                          <a:gd name="T13" fmla="*/ 74 h 89"/>
                          <a:gd name="T14" fmla="*/ 94 w 101"/>
                          <a:gd name="T15" fmla="*/ 87 h 89"/>
                          <a:gd name="T16" fmla="*/ 79 w 101"/>
                          <a:gd name="T17" fmla="*/ 79 h 89"/>
                          <a:gd name="T18" fmla="*/ 77 w 101"/>
                          <a:gd name="T19" fmla="*/ 81 h 89"/>
                          <a:gd name="T20" fmla="*/ 74 w 101"/>
                          <a:gd name="T21" fmla="*/ 82 h 89"/>
                          <a:gd name="T22" fmla="*/ 68 w 101"/>
                          <a:gd name="T23" fmla="*/ 77 h 89"/>
                          <a:gd name="T24" fmla="*/ 66 w 101"/>
                          <a:gd name="T25" fmla="*/ 84 h 89"/>
                          <a:gd name="T26" fmla="*/ 58 w 101"/>
                          <a:gd name="T27" fmla="*/ 75 h 89"/>
                          <a:gd name="T28" fmla="*/ 61 w 101"/>
                          <a:gd name="T29" fmla="*/ 85 h 89"/>
                          <a:gd name="T30" fmla="*/ 53 w 101"/>
                          <a:gd name="T31" fmla="*/ 77 h 89"/>
                          <a:gd name="T32" fmla="*/ 50 w 101"/>
                          <a:gd name="T33" fmla="*/ 77 h 89"/>
                          <a:gd name="T34" fmla="*/ 47 w 101"/>
                          <a:gd name="T35" fmla="*/ 79 h 89"/>
                          <a:gd name="T36" fmla="*/ 40 w 101"/>
                          <a:gd name="T37" fmla="*/ 69 h 89"/>
                          <a:gd name="T38" fmla="*/ 45 w 101"/>
                          <a:gd name="T39" fmla="*/ 79 h 89"/>
                          <a:gd name="T40" fmla="*/ 37 w 101"/>
                          <a:gd name="T41" fmla="*/ 75 h 89"/>
                          <a:gd name="T42" fmla="*/ 34 w 101"/>
                          <a:gd name="T43" fmla="*/ 74 h 89"/>
                          <a:gd name="T44" fmla="*/ 34 w 101"/>
                          <a:gd name="T45" fmla="*/ 79 h 89"/>
                          <a:gd name="T46" fmla="*/ 29 w 101"/>
                          <a:gd name="T47" fmla="*/ 69 h 89"/>
                          <a:gd name="T48" fmla="*/ 23 w 101"/>
                          <a:gd name="T49" fmla="*/ 62 h 89"/>
                          <a:gd name="T50" fmla="*/ 26 w 101"/>
                          <a:gd name="T51" fmla="*/ 76 h 89"/>
                          <a:gd name="T52" fmla="*/ 21 w 101"/>
                          <a:gd name="T53" fmla="*/ 68 h 89"/>
                          <a:gd name="T54" fmla="*/ 16 w 101"/>
                          <a:gd name="T55" fmla="*/ 65 h 89"/>
                          <a:gd name="T56" fmla="*/ 13 w 101"/>
                          <a:gd name="T57" fmla="*/ 65 h 89"/>
                          <a:gd name="T58" fmla="*/ 12 w 101"/>
                          <a:gd name="T59" fmla="*/ 49 h 89"/>
                          <a:gd name="T60" fmla="*/ 10 w 101"/>
                          <a:gd name="T61" fmla="*/ 67 h 89"/>
                          <a:gd name="T62" fmla="*/ 7 w 101"/>
                          <a:gd name="T63" fmla="*/ 54 h 89"/>
                          <a:gd name="T64" fmla="*/ 7 w 101"/>
                          <a:gd name="T65" fmla="*/ 34 h 89"/>
                          <a:gd name="T66" fmla="*/ 5 w 101"/>
                          <a:gd name="T67" fmla="*/ 49 h 89"/>
                          <a:gd name="T68" fmla="*/ 0 w 101"/>
                          <a:gd name="T69" fmla="*/ 43 h 89"/>
                          <a:gd name="T70" fmla="*/ 6 w 101"/>
                          <a:gd name="T71" fmla="*/ 19 h 89"/>
                          <a:gd name="T72" fmla="*/ 7 w 101"/>
                          <a:gd name="T7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89">
                            <a:moveTo>
                              <a:pt x="21" y="13"/>
                            </a:moveTo>
                            <a:lnTo>
                              <a:pt x="28" y="25"/>
                            </a:lnTo>
                            <a:lnTo>
                              <a:pt x="36" y="35"/>
                            </a:lnTo>
                            <a:lnTo>
                              <a:pt x="50" y="46"/>
                            </a:lnTo>
                            <a:lnTo>
                              <a:pt x="64" y="54"/>
                            </a:lnTo>
                            <a:lnTo>
                              <a:pt x="82" y="63"/>
                            </a:lnTo>
                            <a:lnTo>
                              <a:pt x="100" y="66"/>
                            </a:lnTo>
                            <a:lnTo>
                              <a:pt x="99" y="68"/>
                            </a:lnTo>
                            <a:lnTo>
                              <a:pt x="83" y="67"/>
                            </a:lnTo>
                            <a:lnTo>
                              <a:pt x="90" y="73"/>
                            </a:lnTo>
                            <a:lnTo>
                              <a:pt x="96" y="77"/>
                            </a:lnTo>
                            <a:lnTo>
                              <a:pt x="88" y="75"/>
                            </a:lnTo>
                            <a:lnTo>
                              <a:pt x="79" y="68"/>
                            </a:lnTo>
                            <a:lnTo>
                              <a:pt x="80" y="74"/>
                            </a:lnTo>
                            <a:lnTo>
                              <a:pt x="87" y="81"/>
                            </a:lnTo>
                            <a:lnTo>
                              <a:pt x="94" y="87"/>
                            </a:lnTo>
                            <a:lnTo>
                              <a:pt x="90" y="87"/>
                            </a:lnTo>
                            <a:lnTo>
                              <a:pt x="79" y="79"/>
                            </a:lnTo>
                            <a:lnTo>
                              <a:pt x="74" y="71"/>
                            </a:lnTo>
                            <a:lnTo>
                              <a:pt x="77" y="81"/>
                            </a:lnTo>
                            <a:lnTo>
                              <a:pt x="85" y="88"/>
                            </a:lnTo>
                            <a:lnTo>
                              <a:pt x="74" y="82"/>
                            </a:lnTo>
                            <a:lnTo>
                              <a:pt x="69" y="74"/>
                            </a:lnTo>
                            <a:lnTo>
                              <a:pt x="68" y="77"/>
                            </a:lnTo>
                            <a:lnTo>
                              <a:pt x="69" y="84"/>
                            </a:lnTo>
                            <a:lnTo>
                              <a:pt x="66" y="84"/>
                            </a:lnTo>
                            <a:lnTo>
                              <a:pt x="61" y="76"/>
                            </a:lnTo>
                            <a:lnTo>
                              <a:pt x="58" y="75"/>
                            </a:lnTo>
                            <a:lnTo>
                              <a:pt x="59" y="82"/>
                            </a:lnTo>
                            <a:lnTo>
                              <a:pt x="61" y="85"/>
                            </a:lnTo>
                            <a:lnTo>
                              <a:pt x="57" y="85"/>
                            </a:lnTo>
                            <a:lnTo>
                              <a:pt x="53" y="77"/>
                            </a:lnTo>
                            <a:lnTo>
                              <a:pt x="49" y="71"/>
                            </a:lnTo>
                            <a:lnTo>
                              <a:pt x="50" y="77"/>
                            </a:lnTo>
                            <a:lnTo>
                              <a:pt x="53" y="82"/>
                            </a:lnTo>
                            <a:lnTo>
                              <a:pt x="47" y="79"/>
                            </a:lnTo>
                            <a:lnTo>
                              <a:pt x="42" y="64"/>
                            </a:lnTo>
                            <a:lnTo>
                              <a:pt x="40" y="69"/>
                            </a:lnTo>
                            <a:lnTo>
                              <a:pt x="43" y="75"/>
                            </a:lnTo>
                            <a:lnTo>
                              <a:pt x="45" y="79"/>
                            </a:lnTo>
                            <a:lnTo>
                              <a:pt x="42" y="82"/>
                            </a:lnTo>
                            <a:lnTo>
                              <a:pt x="37" y="75"/>
                            </a:lnTo>
                            <a:lnTo>
                              <a:pt x="35" y="69"/>
                            </a:lnTo>
                            <a:lnTo>
                              <a:pt x="34" y="74"/>
                            </a:lnTo>
                            <a:lnTo>
                              <a:pt x="36" y="77"/>
                            </a:lnTo>
                            <a:lnTo>
                              <a:pt x="34" y="79"/>
                            </a:lnTo>
                            <a:lnTo>
                              <a:pt x="32" y="74"/>
                            </a:lnTo>
                            <a:lnTo>
                              <a:pt x="29" y="69"/>
                            </a:lnTo>
                            <a:lnTo>
                              <a:pt x="24" y="58"/>
                            </a:lnTo>
                            <a:lnTo>
                              <a:pt x="23" y="62"/>
                            </a:lnTo>
                            <a:lnTo>
                              <a:pt x="24" y="69"/>
                            </a:lnTo>
                            <a:lnTo>
                              <a:pt x="26" y="76"/>
                            </a:lnTo>
                            <a:lnTo>
                              <a:pt x="23" y="76"/>
                            </a:lnTo>
                            <a:lnTo>
                              <a:pt x="21" y="68"/>
                            </a:lnTo>
                            <a:lnTo>
                              <a:pt x="18" y="57"/>
                            </a:lnTo>
                            <a:lnTo>
                              <a:pt x="16" y="65"/>
                            </a:lnTo>
                            <a:lnTo>
                              <a:pt x="16" y="70"/>
                            </a:lnTo>
                            <a:lnTo>
                              <a:pt x="13" y="65"/>
                            </a:lnTo>
                            <a:lnTo>
                              <a:pt x="14" y="56"/>
                            </a:lnTo>
                            <a:lnTo>
                              <a:pt x="12" y="49"/>
                            </a:lnTo>
                            <a:lnTo>
                              <a:pt x="10" y="61"/>
                            </a:lnTo>
                            <a:lnTo>
                              <a:pt x="10" y="67"/>
                            </a:lnTo>
                            <a:lnTo>
                              <a:pt x="8" y="64"/>
                            </a:lnTo>
                            <a:lnTo>
                              <a:pt x="7" y="54"/>
                            </a:lnTo>
                            <a:lnTo>
                              <a:pt x="7" y="43"/>
                            </a:lnTo>
                            <a:lnTo>
                              <a:pt x="7" y="34"/>
                            </a:lnTo>
                            <a:lnTo>
                              <a:pt x="4" y="42"/>
                            </a:lnTo>
                            <a:lnTo>
                              <a:pt x="5" y="49"/>
                            </a:lnTo>
                            <a:lnTo>
                              <a:pt x="1" y="50"/>
                            </a:lnTo>
                            <a:lnTo>
                              <a:pt x="0" y="43"/>
                            </a:lnTo>
                            <a:lnTo>
                              <a:pt x="1" y="30"/>
                            </a:lnTo>
                            <a:lnTo>
                              <a:pt x="6" y="19"/>
                            </a:lnTo>
                            <a:lnTo>
                              <a:pt x="7" y="11"/>
                            </a:lnTo>
                            <a:lnTo>
                              <a:pt x="7" y="0"/>
                            </a:lnTo>
                            <a:lnTo>
                              <a:pt x="21" y="13"/>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199" name="Freeform 151"/>
                      <p:cNvSpPr>
                        <a:spLocks/>
                      </p:cNvSpPr>
                      <p:nvPr/>
                    </p:nvSpPr>
                    <p:spPr bwMode="auto">
                      <a:xfrm>
                        <a:off x="3216" y="2069"/>
                        <a:ext cx="129" cy="99"/>
                      </a:xfrm>
                      <a:custGeom>
                        <a:avLst/>
                        <a:gdLst>
                          <a:gd name="T0" fmla="*/ 36 w 129"/>
                          <a:gd name="T1" fmla="*/ 27 h 98"/>
                          <a:gd name="T2" fmla="*/ 64 w 129"/>
                          <a:gd name="T3" fmla="*/ 51 h 98"/>
                          <a:gd name="T4" fmla="*/ 106 w 129"/>
                          <a:gd name="T5" fmla="*/ 69 h 98"/>
                          <a:gd name="T6" fmla="*/ 127 w 129"/>
                          <a:gd name="T7" fmla="*/ 75 h 98"/>
                          <a:gd name="T8" fmla="*/ 115 w 129"/>
                          <a:gd name="T9" fmla="*/ 80 h 98"/>
                          <a:gd name="T10" fmla="*/ 112 w 129"/>
                          <a:gd name="T11" fmla="*/ 83 h 98"/>
                          <a:gd name="T12" fmla="*/ 103 w 129"/>
                          <a:gd name="T13" fmla="*/ 82 h 98"/>
                          <a:gd name="T14" fmla="*/ 120 w 129"/>
                          <a:gd name="T15" fmla="*/ 95 h 98"/>
                          <a:gd name="T16" fmla="*/ 102 w 129"/>
                          <a:gd name="T17" fmla="*/ 86 h 98"/>
                          <a:gd name="T18" fmla="*/ 99 w 129"/>
                          <a:gd name="T19" fmla="*/ 88 h 98"/>
                          <a:gd name="T20" fmla="*/ 95 w 129"/>
                          <a:gd name="T21" fmla="*/ 90 h 98"/>
                          <a:gd name="T22" fmla="*/ 87 w 129"/>
                          <a:gd name="T23" fmla="*/ 85 h 98"/>
                          <a:gd name="T24" fmla="*/ 84 w 129"/>
                          <a:gd name="T25" fmla="*/ 92 h 98"/>
                          <a:gd name="T26" fmla="*/ 75 w 129"/>
                          <a:gd name="T27" fmla="*/ 83 h 98"/>
                          <a:gd name="T28" fmla="*/ 79 w 129"/>
                          <a:gd name="T29" fmla="*/ 93 h 98"/>
                          <a:gd name="T30" fmla="*/ 68 w 129"/>
                          <a:gd name="T31" fmla="*/ 85 h 98"/>
                          <a:gd name="T32" fmla="*/ 64 w 129"/>
                          <a:gd name="T33" fmla="*/ 85 h 98"/>
                          <a:gd name="T34" fmla="*/ 60 w 129"/>
                          <a:gd name="T35" fmla="*/ 86 h 98"/>
                          <a:gd name="T36" fmla="*/ 52 w 129"/>
                          <a:gd name="T37" fmla="*/ 76 h 98"/>
                          <a:gd name="T38" fmla="*/ 57 w 129"/>
                          <a:gd name="T39" fmla="*/ 87 h 98"/>
                          <a:gd name="T40" fmla="*/ 48 w 129"/>
                          <a:gd name="T41" fmla="*/ 83 h 98"/>
                          <a:gd name="T42" fmla="*/ 44 w 129"/>
                          <a:gd name="T43" fmla="*/ 82 h 98"/>
                          <a:gd name="T44" fmla="*/ 44 w 129"/>
                          <a:gd name="T45" fmla="*/ 87 h 98"/>
                          <a:gd name="T46" fmla="*/ 37 w 129"/>
                          <a:gd name="T47" fmla="*/ 76 h 98"/>
                          <a:gd name="T48" fmla="*/ 29 w 129"/>
                          <a:gd name="T49" fmla="*/ 68 h 98"/>
                          <a:gd name="T50" fmla="*/ 33 w 129"/>
                          <a:gd name="T51" fmla="*/ 84 h 98"/>
                          <a:gd name="T52" fmla="*/ 26 w 129"/>
                          <a:gd name="T53" fmla="*/ 75 h 98"/>
                          <a:gd name="T54" fmla="*/ 21 w 129"/>
                          <a:gd name="T55" fmla="*/ 71 h 98"/>
                          <a:gd name="T56" fmla="*/ 17 w 129"/>
                          <a:gd name="T57" fmla="*/ 71 h 98"/>
                          <a:gd name="T58" fmla="*/ 15 w 129"/>
                          <a:gd name="T59" fmla="*/ 54 h 98"/>
                          <a:gd name="T60" fmla="*/ 13 w 129"/>
                          <a:gd name="T61" fmla="*/ 74 h 98"/>
                          <a:gd name="T62" fmla="*/ 9 w 129"/>
                          <a:gd name="T63" fmla="*/ 60 h 98"/>
                          <a:gd name="T64" fmla="*/ 9 w 129"/>
                          <a:gd name="T65" fmla="*/ 38 h 98"/>
                          <a:gd name="T66" fmla="*/ 6 w 129"/>
                          <a:gd name="T67" fmla="*/ 54 h 98"/>
                          <a:gd name="T68" fmla="*/ 0 w 129"/>
                          <a:gd name="T69" fmla="*/ 47 h 98"/>
                          <a:gd name="T70" fmla="*/ 7 w 129"/>
                          <a:gd name="T71" fmla="*/ 20 h 98"/>
                          <a:gd name="T72" fmla="*/ 9 w 129"/>
                          <a:gd name="T7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98">
                            <a:moveTo>
                              <a:pt x="26" y="14"/>
                            </a:moveTo>
                            <a:lnTo>
                              <a:pt x="36" y="27"/>
                            </a:lnTo>
                            <a:lnTo>
                              <a:pt x="46" y="39"/>
                            </a:lnTo>
                            <a:lnTo>
                              <a:pt x="64" y="51"/>
                            </a:lnTo>
                            <a:lnTo>
                              <a:pt x="81" y="60"/>
                            </a:lnTo>
                            <a:lnTo>
                              <a:pt x="106" y="69"/>
                            </a:lnTo>
                            <a:lnTo>
                              <a:pt x="128" y="72"/>
                            </a:lnTo>
                            <a:lnTo>
                              <a:pt x="127" y="75"/>
                            </a:lnTo>
                            <a:lnTo>
                              <a:pt x="107" y="74"/>
                            </a:lnTo>
                            <a:lnTo>
                              <a:pt x="115" y="80"/>
                            </a:lnTo>
                            <a:lnTo>
                              <a:pt x="123" y="85"/>
                            </a:lnTo>
                            <a:lnTo>
                              <a:pt x="112" y="83"/>
                            </a:lnTo>
                            <a:lnTo>
                              <a:pt x="102" y="75"/>
                            </a:lnTo>
                            <a:lnTo>
                              <a:pt x="103" y="82"/>
                            </a:lnTo>
                            <a:lnTo>
                              <a:pt x="111" y="88"/>
                            </a:lnTo>
                            <a:lnTo>
                              <a:pt x="120" y="95"/>
                            </a:lnTo>
                            <a:lnTo>
                              <a:pt x="115" y="95"/>
                            </a:lnTo>
                            <a:lnTo>
                              <a:pt x="102" y="86"/>
                            </a:lnTo>
                            <a:lnTo>
                              <a:pt x="95" y="78"/>
                            </a:lnTo>
                            <a:lnTo>
                              <a:pt x="99" y="88"/>
                            </a:lnTo>
                            <a:lnTo>
                              <a:pt x="108" y="97"/>
                            </a:lnTo>
                            <a:lnTo>
                              <a:pt x="95" y="90"/>
                            </a:lnTo>
                            <a:lnTo>
                              <a:pt x="88" y="82"/>
                            </a:lnTo>
                            <a:lnTo>
                              <a:pt x="87" y="85"/>
                            </a:lnTo>
                            <a:lnTo>
                              <a:pt x="88" y="92"/>
                            </a:lnTo>
                            <a:lnTo>
                              <a:pt x="84" y="92"/>
                            </a:lnTo>
                            <a:lnTo>
                              <a:pt x="79" y="84"/>
                            </a:lnTo>
                            <a:lnTo>
                              <a:pt x="75" y="83"/>
                            </a:lnTo>
                            <a:lnTo>
                              <a:pt x="76" y="90"/>
                            </a:lnTo>
                            <a:lnTo>
                              <a:pt x="79" y="93"/>
                            </a:lnTo>
                            <a:lnTo>
                              <a:pt x="73" y="93"/>
                            </a:lnTo>
                            <a:lnTo>
                              <a:pt x="68" y="85"/>
                            </a:lnTo>
                            <a:lnTo>
                              <a:pt x="62" y="78"/>
                            </a:lnTo>
                            <a:lnTo>
                              <a:pt x="64" y="85"/>
                            </a:lnTo>
                            <a:lnTo>
                              <a:pt x="68" y="90"/>
                            </a:lnTo>
                            <a:lnTo>
                              <a:pt x="60" y="86"/>
                            </a:lnTo>
                            <a:lnTo>
                              <a:pt x="53" y="70"/>
                            </a:lnTo>
                            <a:lnTo>
                              <a:pt x="52" y="76"/>
                            </a:lnTo>
                            <a:lnTo>
                              <a:pt x="54" y="83"/>
                            </a:lnTo>
                            <a:lnTo>
                              <a:pt x="57" y="87"/>
                            </a:lnTo>
                            <a:lnTo>
                              <a:pt x="53" y="90"/>
                            </a:lnTo>
                            <a:lnTo>
                              <a:pt x="48" y="83"/>
                            </a:lnTo>
                            <a:lnTo>
                              <a:pt x="45" y="76"/>
                            </a:lnTo>
                            <a:lnTo>
                              <a:pt x="44" y="82"/>
                            </a:lnTo>
                            <a:lnTo>
                              <a:pt x="46" y="85"/>
                            </a:lnTo>
                            <a:lnTo>
                              <a:pt x="44" y="87"/>
                            </a:lnTo>
                            <a:lnTo>
                              <a:pt x="41" y="82"/>
                            </a:lnTo>
                            <a:lnTo>
                              <a:pt x="37" y="76"/>
                            </a:lnTo>
                            <a:lnTo>
                              <a:pt x="30" y="64"/>
                            </a:lnTo>
                            <a:lnTo>
                              <a:pt x="29" y="68"/>
                            </a:lnTo>
                            <a:lnTo>
                              <a:pt x="30" y="76"/>
                            </a:lnTo>
                            <a:lnTo>
                              <a:pt x="33" y="84"/>
                            </a:lnTo>
                            <a:lnTo>
                              <a:pt x="29" y="84"/>
                            </a:lnTo>
                            <a:lnTo>
                              <a:pt x="26" y="75"/>
                            </a:lnTo>
                            <a:lnTo>
                              <a:pt x="23" y="63"/>
                            </a:lnTo>
                            <a:lnTo>
                              <a:pt x="21" y="71"/>
                            </a:lnTo>
                            <a:lnTo>
                              <a:pt x="21" y="77"/>
                            </a:lnTo>
                            <a:lnTo>
                              <a:pt x="17" y="71"/>
                            </a:lnTo>
                            <a:lnTo>
                              <a:pt x="18" y="62"/>
                            </a:lnTo>
                            <a:lnTo>
                              <a:pt x="15" y="54"/>
                            </a:lnTo>
                            <a:lnTo>
                              <a:pt x="13" y="67"/>
                            </a:lnTo>
                            <a:lnTo>
                              <a:pt x="13" y="74"/>
                            </a:lnTo>
                            <a:lnTo>
                              <a:pt x="10" y="70"/>
                            </a:lnTo>
                            <a:lnTo>
                              <a:pt x="9" y="60"/>
                            </a:lnTo>
                            <a:lnTo>
                              <a:pt x="9" y="47"/>
                            </a:lnTo>
                            <a:lnTo>
                              <a:pt x="9" y="38"/>
                            </a:lnTo>
                            <a:lnTo>
                              <a:pt x="5" y="46"/>
                            </a:lnTo>
                            <a:lnTo>
                              <a:pt x="6" y="54"/>
                            </a:lnTo>
                            <a:lnTo>
                              <a:pt x="2" y="55"/>
                            </a:lnTo>
                            <a:lnTo>
                              <a:pt x="0" y="47"/>
                            </a:lnTo>
                            <a:lnTo>
                              <a:pt x="2" y="33"/>
                            </a:lnTo>
                            <a:lnTo>
                              <a:pt x="7" y="20"/>
                            </a:lnTo>
                            <a:lnTo>
                              <a:pt x="9" y="12"/>
                            </a:lnTo>
                            <a:lnTo>
                              <a:pt x="9" y="0"/>
                            </a:lnTo>
                            <a:lnTo>
                              <a:pt x="26" y="14"/>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00" name="Freeform 152"/>
                      <p:cNvSpPr>
                        <a:spLocks/>
                      </p:cNvSpPr>
                      <p:nvPr/>
                    </p:nvSpPr>
                    <p:spPr bwMode="auto">
                      <a:xfrm>
                        <a:off x="3220" y="2115"/>
                        <a:ext cx="153" cy="112"/>
                      </a:xfrm>
                      <a:custGeom>
                        <a:avLst/>
                        <a:gdLst>
                          <a:gd name="T0" fmla="*/ 33 w 152"/>
                          <a:gd name="T1" fmla="*/ 29 h 111"/>
                          <a:gd name="T2" fmla="*/ 89 w 152"/>
                          <a:gd name="T3" fmla="*/ 55 h 111"/>
                          <a:gd name="T4" fmla="*/ 135 w 152"/>
                          <a:gd name="T5" fmla="*/ 64 h 111"/>
                          <a:gd name="T6" fmla="*/ 141 w 152"/>
                          <a:gd name="T7" fmla="*/ 68 h 111"/>
                          <a:gd name="T8" fmla="*/ 130 w 152"/>
                          <a:gd name="T9" fmla="*/ 74 h 111"/>
                          <a:gd name="T10" fmla="*/ 151 w 152"/>
                          <a:gd name="T11" fmla="*/ 86 h 111"/>
                          <a:gd name="T12" fmla="*/ 127 w 152"/>
                          <a:gd name="T13" fmla="*/ 79 h 111"/>
                          <a:gd name="T14" fmla="*/ 138 w 152"/>
                          <a:gd name="T15" fmla="*/ 93 h 111"/>
                          <a:gd name="T16" fmla="*/ 140 w 152"/>
                          <a:gd name="T17" fmla="*/ 100 h 111"/>
                          <a:gd name="T18" fmla="*/ 118 w 152"/>
                          <a:gd name="T19" fmla="*/ 79 h 111"/>
                          <a:gd name="T20" fmla="*/ 128 w 152"/>
                          <a:gd name="T21" fmla="*/ 104 h 111"/>
                          <a:gd name="T22" fmla="*/ 128 w 152"/>
                          <a:gd name="T23" fmla="*/ 110 h 111"/>
                          <a:gd name="T24" fmla="*/ 110 w 152"/>
                          <a:gd name="T25" fmla="*/ 80 h 111"/>
                          <a:gd name="T26" fmla="*/ 110 w 152"/>
                          <a:gd name="T27" fmla="*/ 99 h 111"/>
                          <a:gd name="T28" fmla="*/ 107 w 152"/>
                          <a:gd name="T29" fmla="*/ 101 h 111"/>
                          <a:gd name="T30" fmla="*/ 104 w 152"/>
                          <a:gd name="T31" fmla="*/ 78 h 111"/>
                          <a:gd name="T32" fmla="*/ 101 w 152"/>
                          <a:gd name="T33" fmla="*/ 101 h 111"/>
                          <a:gd name="T34" fmla="*/ 97 w 152"/>
                          <a:gd name="T35" fmla="*/ 102 h 111"/>
                          <a:gd name="T36" fmla="*/ 94 w 152"/>
                          <a:gd name="T37" fmla="*/ 104 h 111"/>
                          <a:gd name="T38" fmla="*/ 86 w 152"/>
                          <a:gd name="T39" fmla="*/ 78 h 111"/>
                          <a:gd name="T40" fmla="*/ 86 w 152"/>
                          <a:gd name="T41" fmla="*/ 99 h 111"/>
                          <a:gd name="T42" fmla="*/ 81 w 152"/>
                          <a:gd name="T43" fmla="*/ 98 h 111"/>
                          <a:gd name="T44" fmla="*/ 76 w 152"/>
                          <a:gd name="T45" fmla="*/ 70 h 111"/>
                          <a:gd name="T46" fmla="*/ 76 w 152"/>
                          <a:gd name="T47" fmla="*/ 99 h 111"/>
                          <a:gd name="T48" fmla="*/ 73 w 152"/>
                          <a:gd name="T49" fmla="*/ 101 h 111"/>
                          <a:gd name="T50" fmla="*/ 68 w 152"/>
                          <a:gd name="T51" fmla="*/ 91 h 111"/>
                          <a:gd name="T52" fmla="*/ 63 w 152"/>
                          <a:gd name="T53" fmla="*/ 94 h 111"/>
                          <a:gd name="T54" fmla="*/ 55 w 152"/>
                          <a:gd name="T55" fmla="*/ 75 h 111"/>
                          <a:gd name="T56" fmla="*/ 46 w 152"/>
                          <a:gd name="T57" fmla="*/ 75 h 111"/>
                          <a:gd name="T58" fmla="*/ 43 w 152"/>
                          <a:gd name="T59" fmla="*/ 79 h 111"/>
                          <a:gd name="T60" fmla="*/ 37 w 152"/>
                          <a:gd name="T61" fmla="*/ 64 h 111"/>
                          <a:gd name="T62" fmla="*/ 31 w 152"/>
                          <a:gd name="T63" fmla="*/ 61 h 111"/>
                          <a:gd name="T64" fmla="*/ 37 w 152"/>
                          <a:gd name="T65" fmla="*/ 73 h 111"/>
                          <a:gd name="T66" fmla="*/ 26 w 152"/>
                          <a:gd name="T67" fmla="*/ 62 h 111"/>
                          <a:gd name="T68" fmla="*/ 15 w 152"/>
                          <a:gd name="T69" fmla="*/ 42 h 111"/>
                          <a:gd name="T70" fmla="*/ 20 w 152"/>
                          <a:gd name="T71" fmla="*/ 61 h 111"/>
                          <a:gd name="T72" fmla="*/ 11 w 152"/>
                          <a:gd name="T73" fmla="*/ 40 h 111"/>
                          <a:gd name="T74" fmla="*/ 5 w 152"/>
                          <a:gd name="T75" fmla="*/ 33 h 111"/>
                          <a:gd name="T76" fmla="*/ 7 w 152"/>
                          <a:gd name="T77" fmla="*/ 25 h 111"/>
                          <a:gd name="T78" fmla="*/ 13 w 152"/>
                          <a:gd name="T7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11">
                            <a:moveTo>
                              <a:pt x="13" y="8"/>
                            </a:moveTo>
                            <a:lnTo>
                              <a:pt x="33" y="29"/>
                            </a:lnTo>
                            <a:lnTo>
                              <a:pt x="66" y="47"/>
                            </a:lnTo>
                            <a:lnTo>
                              <a:pt x="89" y="55"/>
                            </a:lnTo>
                            <a:lnTo>
                              <a:pt x="107" y="59"/>
                            </a:lnTo>
                            <a:lnTo>
                              <a:pt x="135" y="64"/>
                            </a:lnTo>
                            <a:lnTo>
                              <a:pt x="143" y="67"/>
                            </a:lnTo>
                            <a:lnTo>
                              <a:pt x="141" y="68"/>
                            </a:lnTo>
                            <a:lnTo>
                              <a:pt x="125" y="67"/>
                            </a:lnTo>
                            <a:lnTo>
                              <a:pt x="130" y="74"/>
                            </a:lnTo>
                            <a:lnTo>
                              <a:pt x="139" y="82"/>
                            </a:lnTo>
                            <a:lnTo>
                              <a:pt x="151" y="86"/>
                            </a:lnTo>
                            <a:lnTo>
                              <a:pt x="142" y="86"/>
                            </a:lnTo>
                            <a:lnTo>
                              <a:pt x="127" y="79"/>
                            </a:lnTo>
                            <a:lnTo>
                              <a:pt x="132" y="86"/>
                            </a:lnTo>
                            <a:lnTo>
                              <a:pt x="138" y="93"/>
                            </a:lnTo>
                            <a:lnTo>
                              <a:pt x="146" y="99"/>
                            </a:lnTo>
                            <a:lnTo>
                              <a:pt x="140" y="100"/>
                            </a:lnTo>
                            <a:lnTo>
                              <a:pt x="124" y="86"/>
                            </a:lnTo>
                            <a:lnTo>
                              <a:pt x="118" y="79"/>
                            </a:lnTo>
                            <a:lnTo>
                              <a:pt x="123" y="95"/>
                            </a:lnTo>
                            <a:lnTo>
                              <a:pt x="128" y="104"/>
                            </a:lnTo>
                            <a:lnTo>
                              <a:pt x="133" y="110"/>
                            </a:lnTo>
                            <a:lnTo>
                              <a:pt x="128" y="110"/>
                            </a:lnTo>
                            <a:lnTo>
                              <a:pt x="122" y="97"/>
                            </a:lnTo>
                            <a:lnTo>
                              <a:pt x="110" y="80"/>
                            </a:lnTo>
                            <a:lnTo>
                              <a:pt x="108" y="91"/>
                            </a:lnTo>
                            <a:lnTo>
                              <a:pt x="110" y="99"/>
                            </a:lnTo>
                            <a:lnTo>
                              <a:pt x="113" y="107"/>
                            </a:lnTo>
                            <a:lnTo>
                              <a:pt x="107" y="101"/>
                            </a:lnTo>
                            <a:lnTo>
                              <a:pt x="105" y="91"/>
                            </a:lnTo>
                            <a:lnTo>
                              <a:pt x="104" y="78"/>
                            </a:lnTo>
                            <a:lnTo>
                              <a:pt x="100" y="85"/>
                            </a:lnTo>
                            <a:lnTo>
                              <a:pt x="101" y="101"/>
                            </a:lnTo>
                            <a:lnTo>
                              <a:pt x="103" y="109"/>
                            </a:lnTo>
                            <a:lnTo>
                              <a:pt x="97" y="102"/>
                            </a:lnTo>
                            <a:lnTo>
                              <a:pt x="96" y="93"/>
                            </a:lnTo>
                            <a:lnTo>
                              <a:pt x="94" y="104"/>
                            </a:lnTo>
                            <a:lnTo>
                              <a:pt x="92" y="93"/>
                            </a:lnTo>
                            <a:lnTo>
                              <a:pt x="86" y="78"/>
                            </a:lnTo>
                            <a:lnTo>
                              <a:pt x="84" y="85"/>
                            </a:lnTo>
                            <a:lnTo>
                              <a:pt x="86" y="99"/>
                            </a:lnTo>
                            <a:lnTo>
                              <a:pt x="91" y="106"/>
                            </a:lnTo>
                            <a:lnTo>
                              <a:pt x="81" y="98"/>
                            </a:lnTo>
                            <a:lnTo>
                              <a:pt x="80" y="85"/>
                            </a:lnTo>
                            <a:lnTo>
                              <a:pt x="76" y="70"/>
                            </a:lnTo>
                            <a:lnTo>
                              <a:pt x="75" y="81"/>
                            </a:lnTo>
                            <a:lnTo>
                              <a:pt x="76" y="99"/>
                            </a:lnTo>
                            <a:lnTo>
                              <a:pt x="81" y="107"/>
                            </a:lnTo>
                            <a:lnTo>
                              <a:pt x="73" y="101"/>
                            </a:lnTo>
                            <a:lnTo>
                              <a:pt x="68" y="82"/>
                            </a:lnTo>
                            <a:lnTo>
                              <a:pt x="68" y="91"/>
                            </a:lnTo>
                            <a:lnTo>
                              <a:pt x="69" y="98"/>
                            </a:lnTo>
                            <a:lnTo>
                              <a:pt x="63" y="94"/>
                            </a:lnTo>
                            <a:lnTo>
                              <a:pt x="63" y="89"/>
                            </a:lnTo>
                            <a:lnTo>
                              <a:pt x="55" y="75"/>
                            </a:lnTo>
                            <a:lnTo>
                              <a:pt x="43" y="66"/>
                            </a:lnTo>
                            <a:lnTo>
                              <a:pt x="46" y="75"/>
                            </a:lnTo>
                            <a:lnTo>
                              <a:pt x="49" y="79"/>
                            </a:lnTo>
                            <a:lnTo>
                              <a:pt x="43" y="79"/>
                            </a:lnTo>
                            <a:lnTo>
                              <a:pt x="41" y="69"/>
                            </a:lnTo>
                            <a:lnTo>
                              <a:pt x="37" y="64"/>
                            </a:lnTo>
                            <a:lnTo>
                              <a:pt x="27" y="50"/>
                            </a:lnTo>
                            <a:lnTo>
                              <a:pt x="31" y="61"/>
                            </a:lnTo>
                            <a:lnTo>
                              <a:pt x="32" y="68"/>
                            </a:lnTo>
                            <a:lnTo>
                              <a:pt x="37" y="73"/>
                            </a:lnTo>
                            <a:lnTo>
                              <a:pt x="32" y="74"/>
                            </a:lnTo>
                            <a:lnTo>
                              <a:pt x="26" y="62"/>
                            </a:lnTo>
                            <a:lnTo>
                              <a:pt x="21" y="51"/>
                            </a:lnTo>
                            <a:lnTo>
                              <a:pt x="15" y="42"/>
                            </a:lnTo>
                            <a:lnTo>
                              <a:pt x="17" y="53"/>
                            </a:lnTo>
                            <a:lnTo>
                              <a:pt x="20" y="61"/>
                            </a:lnTo>
                            <a:lnTo>
                              <a:pt x="13" y="58"/>
                            </a:lnTo>
                            <a:lnTo>
                              <a:pt x="11" y="40"/>
                            </a:lnTo>
                            <a:lnTo>
                              <a:pt x="9" y="51"/>
                            </a:lnTo>
                            <a:lnTo>
                              <a:pt x="5" y="33"/>
                            </a:lnTo>
                            <a:lnTo>
                              <a:pt x="0" y="32"/>
                            </a:lnTo>
                            <a:lnTo>
                              <a:pt x="7" y="25"/>
                            </a:lnTo>
                            <a:lnTo>
                              <a:pt x="2" y="0"/>
                            </a:lnTo>
                            <a:lnTo>
                              <a:pt x="13" y="8"/>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01" name="Freeform 153"/>
                      <p:cNvSpPr>
                        <a:spLocks/>
                      </p:cNvSpPr>
                      <p:nvPr/>
                    </p:nvSpPr>
                    <p:spPr bwMode="auto">
                      <a:xfrm>
                        <a:off x="3225" y="2155"/>
                        <a:ext cx="158" cy="117"/>
                      </a:xfrm>
                      <a:custGeom>
                        <a:avLst/>
                        <a:gdLst>
                          <a:gd name="T0" fmla="*/ 34 w 158"/>
                          <a:gd name="T1" fmla="*/ 30 h 116"/>
                          <a:gd name="T2" fmla="*/ 92 w 158"/>
                          <a:gd name="T3" fmla="*/ 57 h 116"/>
                          <a:gd name="T4" fmla="*/ 140 w 158"/>
                          <a:gd name="T5" fmla="*/ 67 h 116"/>
                          <a:gd name="T6" fmla="*/ 147 w 158"/>
                          <a:gd name="T7" fmla="*/ 71 h 116"/>
                          <a:gd name="T8" fmla="*/ 136 w 158"/>
                          <a:gd name="T9" fmla="*/ 77 h 116"/>
                          <a:gd name="T10" fmla="*/ 157 w 158"/>
                          <a:gd name="T11" fmla="*/ 90 h 116"/>
                          <a:gd name="T12" fmla="*/ 133 w 158"/>
                          <a:gd name="T13" fmla="*/ 83 h 116"/>
                          <a:gd name="T14" fmla="*/ 143 w 158"/>
                          <a:gd name="T15" fmla="*/ 97 h 116"/>
                          <a:gd name="T16" fmla="*/ 146 w 158"/>
                          <a:gd name="T17" fmla="*/ 104 h 116"/>
                          <a:gd name="T18" fmla="*/ 123 w 158"/>
                          <a:gd name="T19" fmla="*/ 83 h 116"/>
                          <a:gd name="T20" fmla="*/ 134 w 158"/>
                          <a:gd name="T21" fmla="*/ 109 h 116"/>
                          <a:gd name="T22" fmla="*/ 134 w 158"/>
                          <a:gd name="T23" fmla="*/ 115 h 116"/>
                          <a:gd name="T24" fmla="*/ 115 w 158"/>
                          <a:gd name="T25" fmla="*/ 84 h 116"/>
                          <a:gd name="T26" fmla="*/ 115 w 158"/>
                          <a:gd name="T27" fmla="*/ 103 h 116"/>
                          <a:gd name="T28" fmla="*/ 111 w 158"/>
                          <a:gd name="T29" fmla="*/ 105 h 116"/>
                          <a:gd name="T30" fmla="*/ 108 w 158"/>
                          <a:gd name="T31" fmla="*/ 82 h 116"/>
                          <a:gd name="T32" fmla="*/ 105 w 158"/>
                          <a:gd name="T33" fmla="*/ 105 h 116"/>
                          <a:gd name="T34" fmla="*/ 101 w 158"/>
                          <a:gd name="T35" fmla="*/ 106 h 116"/>
                          <a:gd name="T36" fmla="*/ 98 w 158"/>
                          <a:gd name="T37" fmla="*/ 109 h 116"/>
                          <a:gd name="T38" fmla="*/ 89 w 158"/>
                          <a:gd name="T39" fmla="*/ 82 h 116"/>
                          <a:gd name="T40" fmla="*/ 89 w 158"/>
                          <a:gd name="T41" fmla="*/ 103 h 116"/>
                          <a:gd name="T42" fmla="*/ 84 w 158"/>
                          <a:gd name="T43" fmla="*/ 102 h 116"/>
                          <a:gd name="T44" fmla="*/ 79 w 158"/>
                          <a:gd name="T45" fmla="*/ 73 h 116"/>
                          <a:gd name="T46" fmla="*/ 79 w 158"/>
                          <a:gd name="T47" fmla="*/ 103 h 116"/>
                          <a:gd name="T48" fmla="*/ 76 w 158"/>
                          <a:gd name="T49" fmla="*/ 105 h 116"/>
                          <a:gd name="T50" fmla="*/ 71 w 158"/>
                          <a:gd name="T51" fmla="*/ 95 h 116"/>
                          <a:gd name="T52" fmla="*/ 66 w 158"/>
                          <a:gd name="T53" fmla="*/ 98 h 116"/>
                          <a:gd name="T54" fmla="*/ 57 w 158"/>
                          <a:gd name="T55" fmla="*/ 79 h 116"/>
                          <a:gd name="T56" fmla="*/ 48 w 158"/>
                          <a:gd name="T57" fmla="*/ 79 h 116"/>
                          <a:gd name="T58" fmla="*/ 45 w 158"/>
                          <a:gd name="T59" fmla="*/ 83 h 116"/>
                          <a:gd name="T60" fmla="*/ 38 w 158"/>
                          <a:gd name="T61" fmla="*/ 67 h 116"/>
                          <a:gd name="T62" fmla="*/ 32 w 158"/>
                          <a:gd name="T63" fmla="*/ 64 h 116"/>
                          <a:gd name="T64" fmla="*/ 38 w 158"/>
                          <a:gd name="T65" fmla="*/ 76 h 116"/>
                          <a:gd name="T66" fmla="*/ 26 w 158"/>
                          <a:gd name="T67" fmla="*/ 64 h 116"/>
                          <a:gd name="T68" fmla="*/ 16 w 158"/>
                          <a:gd name="T69" fmla="*/ 44 h 116"/>
                          <a:gd name="T70" fmla="*/ 21 w 158"/>
                          <a:gd name="T71" fmla="*/ 64 h 116"/>
                          <a:gd name="T72" fmla="*/ 12 w 158"/>
                          <a:gd name="T73" fmla="*/ 42 h 116"/>
                          <a:gd name="T74" fmla="*/ 5 w 158"/>
                          <a:gd name="T75" fmla="*/ 34 h 116"/>
                          <a:gd name="T76" fmla="*/ 7 w 158"/>
                          <a:gd name="T77" fmla="*/ 26 h 116"/>
                          <a:gd name="T78" fmla="*/ 14 w 158"/>
                          <a:gd name="T79"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 h="116">
                            <a:moveTo>
                              <a:pt x="14" y="9"/>
                            </a:moveTo>
                            <a:lnTo>
                              <a:pt x="34" y="30"/>
                            </a:lnTo>
                            <a:lnTo>
                              <a:pt x="69" y="49"/>
                            </a:lnTo>
                            <a:lnTo>
                              <a:pt x="92" y="57"/>
                            </a:lnTo>
                            <a:lnTo>
                              <a:pt x="111" y="61"/>
                            </a:lnTo>
                            <a:lnTo>
                              <a:pt x="140" y="67"/>
                            </a:lnTo>
                            <a:lnTo>
                              <a:pt x="149" y="70"/>
                            </a:lnTo>
                            <a:lnTo>
                              <a:pt x="147" y="71"/>
                            </a:lnTo>
                            <a:lnTo>
                              <a:pt x="131" y="70"/>
                            </a:lnTo>
                            <a:lnTo>
                              <a:pt x="136" y="77"/>
                            </a:lnTo>
                            <a:lnTo>
                              <a:pt x="144" y="86"/>
                            </a:lnTo>
                            <a:lnTo>
                              <a:pt x="157" y="90"/>
                            </a:lnTo>
                            <a:lnTo>
                              <a:pt x="148" y="90"/>
                            </a:lnTo>
                            <a:lnTo>
                              <a:pt x="133" y="83"/>
                            </a:lnTo>
                            <a:lnTo>
                              <a:pt x="137" y="90"/>
                            </a:lnTo>
                            <a:lnTo>
                              <a:pt x="143" y="97"/>
                            </a:lnTo>
                            <a:lnTo>
                              <a:pt x="152" y="103"/>
                            </a:lnTo>
                            <a:lnTo>
                              <a:pt x="146" y="104"/>
                            </a:lnTo>
                            <a:lnTo>
                              <a:pt x="130" y="90"/>
                            </a:lnTo>
                            <a:lnTo>
                              <a:pt x="123" y="83"/>
                            </a:lnTo>
                            <a:lnTo>
                              <a:pt x="129" y="99"/>
                            </a:lnTo>
                            <a:lnTo>
                              <a:pt x="134" y="109"/>
                            </a:lnTo>
                            <a:lnTo>
                              <a:pt x="139" y="115"/>
                            </a:lnTo>
                            <a:lnTo>
                              <a:pt x="134" y="115"/>
                            </a:lnTo>
                            <a:lnTo>
                              <a:pt x="127" y="101"/>
                            </a:lnTo>
                            <a:lnTo>
                              <a:pt x="115" y="84"/>
                            </a:lnTo>
                            <a:lnTo>
                              <a:pt x="113" y="95"/>
                            </a:lnTo>
                            <a:lnTo>
                              <a:pt x="115" y="103"/>
                            </a:lnTo>
                            <a:lnTo>
                              <a:pt x="118" y="112"/>
                            </a:lnTo>
                            <a:lnTo>
                              <a:pt x="111" y="105"/>
                            </a:lnTo>
                            <a:lnTo>
                              <a:pt x="109" y="96"/>
                            </a:lnTo>
                            <a:lnTo>
                              <a:pt x="108" y="82"/>
                            </a:lnTo>
                            <a:lnTo>
                              <a:pt x="104" y="89"/>
                            </a:lnTo>
                            <a:lnTo>
                              <a:pt x="105" y="105"/>
                            </a:lnTo>
                            <a:lnTo>
                              <a:pt x="107" y="114"/>
                            </a:lnTo>
                            <a:lnTo>
                              <a:pt x="101" y="106"/>
                            </a:lnTo>
                            <a:lnTo>
                              <a:pt x="100" y="97"/>
                            </a:lnTo>
                            <a:lnTo>
                              <a:pt x="98" y="109"/>
                            </a:lnTo>
                            <a:lnTo>
                              <a:pt x="95" y="97"/>
                            </a:lnTo>
                            <a:lnTo>
                              <a:pt x="89" y="82"/>
                            </a:lnTo>
                            <a:lnTo>
                              <a:pt x="87" y="89"/>
                            </a:lnTo>
                            <a:lnTo>
                              <a:pt x="89" y="103"/>
                            </a:lnTo>
                            <a:lnTo>
                              <a:pt x="94" y="111"/>
                            </a:lnTo>
                            <a:lnTo>
                              <a:pt x="84" y="102"/>
                            </a:lnTo>
                            <a:lnTo>
                              <a:pt x="84" y="89"/>
                            </a:lnTo>
                            <a:lnTo>
                              <a:pt x="79" y="73"/>
                            </a:lnTo>
                            <a:lnTo>
                              <a:pt x="79" y="85"/>
                            </a:lnTo>
                            <a:lnTo>
                              <a:pt x="79" y="103"/>
                            </a:lnTo>
                            <a:lnTo>
                              <a:pt x="84" y="112"/>
                            </a:lnTo>
                            <a:lnTo>
                              <a:pt x="76" y="105"/>
                            </a:lnTo>
                            <a:lnTo>
                              <a:pt x="71" y="86"/>
                            </a:lnTo>
                            <a:lnTo>
                              <a:pt x="71" y="95"/>
                            </a:lnTo>
                            <a:lnTo>
                              <a:pt x="72" y="102"/>
                            </a:lnTo>
                            <a:lnTo>
                              <a:pt x="66" y="98"/>
                            </a:lnTo>
                            <a:lnTo>
                              <a:pt x="66" y="94"/>
                            </a:lnTo>
                            <a:lnTo>
                              <a:pt x="57" y="79"/>
                            </a:lnTo>
                            <a:lnTo>
                              <a:pt x="45" y="69"/>
                            </a:lnTo>
                            <a:lnTo>
                              <a:pt x="48" y="79"/>
                            </a:lnTo>
                            <a:lnTo>
                              <a:pt x="51" y="83"/>
                            </a:lnTo>
                            <a:lnTo>
                              <a:pt x="45" y="83"/>
                            </a:lnTo>
                            <a:lnTo>
                              <a:pt x="42" y="72"/>
                            </a:lnTo>
                            <a:lnTo>
                              <a:pt x="38" y="67"/>
                            </a:lnTo>
                            <a:lnTo>
                              <a:pt x="28" y="53"/>
                            </a:lnTo>
                            <a:lnTo>
                              <a:pt x="32" y="64"/>
                            </a:lnTo>
                            <a:lnTo>
                              <a:pt x="33" y="71"/>
                            </a:lnTo>
                            <a:lnTo>
                              <a:pt x="38" y="76"/>
                            </a:lnTo>
                            <a:lnTo>
                              <a:pt x="33" y="77"/>
                            </a:lnTo>
                            <a:lnTo>
                              <a:pt x="26" y="64"/>
                            </a:lnTo>
                            <a:lnTo>
                              <a:pt x="21" y="54"/>
                            </a:lnTo>
                            <a:lnTo>
                              <a:pt x="16" y="44"/>
                            </a:lnTo>
                            <a:lnTo>
                              <a:pt x="18" y="56"/>
                            </a:lnTo>
                            <a:lnTo>
                              <a:pt x="21" y="64"/>
                            </a:lnTo>
                            <a:lnTo>
                              <a:pt x="14" y="60"/>
                            </a:lnTo>
                            <a:lnTo>
                              <a:pt x="12" y="42"/>
                            </a:lnTo>
                            <a:lnTo>
                              <a:pt x="9" y="54"/>
                            </a:lnTo>
                            <a:lnTo>
                              <a:pt x="5" y="34"/>
                            </a:lnTo>
                            <a:lnTo>
                              <a:pt x="0" y="33"/>
                            </a:lnTo>
                            <a:lnTo>
                              <a:pt x="7" y="26"/>
                            </a:lnTo>
                            <a:lnTo>
                              <a:pt x="2" y="0"/>
                            </a:lnTo>
                            <a:lnTo>
                              <a:pt x="14" y="9"/>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02" name="Freeform 154"/>
                      <p:cNvSpPr>
                        <a:spLocks/>
                      </p:cNvSpPr>
                      <p:nvPr/>
                    </p:nvSpPr>
                    <p:spPr bwMode="auto">
                      <a:xfrm>
                        <a:off x="3225" y="2197"/>
                        <a:ext cx="169" cy="110"/>
                      </a:xfrm>
                      <a:custGeom>
                        <a:avLst/>
                        <a:gdLst>
                          <a:gd name="T0" fmla="*/ 46 w 169"/>
                          <a:gd name="T1" fmla="*/ 31 h 110"/>
                          <a:gd name="T2" fmla="*/ 83 w 169"/>
                          <a:gd name="T3" fmla="*/ 57 h 110"/>
                          <a:gd name="T4" fmla="*/ 138 w 169"/>
                          <a:gd name="T5" fmla="*/ 78 h 110"/>
                          <a:gd name="T6" fmla="*/ 166 w 169"/>
                          <a:gd name="T7" fmla="*/ 85 h 110"/>
                          <a:gd name="T8" fmla="*/ 150 w 169"/>
                          <a:gd name="T9" fmla="*/ 91 h 110"/>
                          <a:gd name="T10" fmla="*/ 146 w 169"/>
                          <a:gd name="T11" fmla="*/ 94 h 110"/>
                          <a:gd name="T12" fmla="*/ 134 w 169"/>
                          <a:gd name="T13" fmla="*/ 92 h 110"/>
                          <a:gd name="T14" fmla="*/ 157 w 169"/>
                          <a:gd name="T15" fmla="*/ 108 h 110"/>
                          <a:gd name="T16" fmla="*/ 132 w 169"/>
                          <a:gd name="T17" fmla="*/ 98 h 110"/>
                          <a:gd name="T18" fmla="*/ 129 w 169"/>
                          <a:gd name="T19" fmla="*/ 100 h 110"/>
                          <a:gd name="T20" fmla="*/ 124 w 169"/>
                          <a:gd name="T21" fmla="*/ 101 h 110"/>
                          <a:gd name="T22" fmla="*/ 113 w 169"/>
                          <a:gd name="T23" fmla="*/ 96 h 110"/>
                          <a:gd name="T24" fmla="*/ 110 w 169"/>
                          <a:gd name="T25" fmla="*/ 104 h 110"/>
                          <a:gd name="T26" fmla="*/ 97 w 169"/>
                          <a:gd name="T27" fmla="*/ 94 h 110"/>
                          <a:gd name="T28" fmla="*/ 102 w 169"/>
                          <a:gd name="T29" fmla="*/ 105 h 110"/>
                          <a:gd name="T30" fmla="*/ 88 w 169"/>
                          <a:gd name="T31" fmla="*/ 96 h 110"/>
                          <a:gd name="T32" fmla="*/ 83 w 169"/>
                          <a:gd name="T33" fmla="*/ 96 h 110"/>
                          <a:gd name="T34" fmla="*/ 78 w 169"/>
                          <a:gd name="T35" fmla="*/ 98 h 110"/>
                          <a:gd name="T36" fmla="*/ 67 w 169"/>
                          <a:gd name="T37" fmla="*/ 86 h 110"/>
                          <a:gd name="T38" fmla="*/ 74 w 169"/>
                          <a:gd name="T39" fmla="*/ 99 h 110"/>
                          <a:gd name="T40" fmla="*/ 62 w 169"/>
                          <a:gd name="T41" fmla="*/ 94 h 110"/>
                          <a:gd name="T42" fmla="*/ 56 w 169"/>
                          <a:gd name="T43" fmla="*/ 92 h 110"/>
                          <a:gd name="T44" fmla="*/ 56 w 169"/>
                          <a:gd name="T45" fmla="*/ 99 h 110"/>
                          <a:gd name="T46" fmla="*/ 47 w 169"/>
                          <a:gd name="T47" fmla="*/ 86 h 110"/>
                          <a:gd name="T48" fmla="*/ 37 w 169"/>
                          <a:gd name="T49" fmla="*/ 77 h 110"/>
                          <a:gd name="T50" fmla="*/ 42 w 169"/>
                          <a:gd name="T51" fmla="*/ 95 h 110"/>
                          <a:gd name="T52" fmla="*/ 34 w 169"/>
                          <a:gd name="T53" fmla="*/ 85 h 110"/>
                          <a:gd name="T54" fmla="*/ 26 w 169"/>
                          <a:gd name="T55" fmla="*/ 81 h 110"/>
                          <a:gd name="T56" fmla="*/ 21 w 169"/>
                          <a:gd name="T57" fmla="*/ 81 h 110"/>
                          <a:gd name="T58" fmla="*/ 19 w 169"/>
                          <a:gd name="T59" fmla="*/ 61 h 110"/>
                          <a:gd name="T60" fmla="*/ 16 w 169"/>
                          <a:gd name="T61" fmla="*/ 83 h 110"/>
                          <a:gd name="T62" fmla="*/ 11 w 169"/>
                          <a:gd name="T63" fmla="*/ 68 h 110"/>
                          <a:gd name="T64" fmla="*/ 11 w 169"/>
                          <a:gd name="T65" fmla="*/ 43 h 110"/>
                          <a:gd name="T66" fmla="*/ 7 w 169"/>
                          <a:gd name="T67" fmla="*/ 61 h 110"/>
                          <a:gd name="T68" fmla="*/ 0 w 169"/>
                          <a:gd name="T69" fmla="*/ 53 h 110"/>
                          <a:gd name="T70" fmla="*/ 9 w 169"/>
                          <a:gd name="T71" fmla="*/ 23 h 110"/>
                          <a:gd name="T72" fmla="*/ 11 w 169"/>
                          <a:gd name="T7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9" h="110">
                            <a:moveTo>
                              <a:pt x="34" y="17"/>
                            </a:moveTo>
                            <a:lnTo>
                              <a:pt x="46" y="31"/>
                            </a:lnTo>
                            <a:lnTo>
                              <a:pt x="60" y="44"/>
                            </a:lnTo>
                            <a:lnTo>
                              <a:pt x="83" y="57"/>
                            </a:lnTo>
                            <a:lnTo>
                              <a:pt x="106" y="68"/>
                            </a:lnTo>
                            <a:lnTo>
                              <a:pt x="138" y="78"/>
                            </a:lnTo>
                            <a:lnTo>
                              <a:pt x="168" y="82"/>
                            </a:lnTo>
                            <a:lnTo>
                              <a:pt x="166" y="85"/>
                            </a:lnTo>
                            <a:lnTo>
                              <a:pt x="139" y="83"/>
                            </a:lnTo>
                            <a:lnTo>
                              <a:pt x="150" y="91"/>
                            </a:lnTo>
                            <a:lnTo>
                              <a:pt x="161" y="96"/>
                            </a:lnTo>
                            <a:lnTo>
                              <a:pt x="146" y="94"/>
                            </a:lnTo>
                            <a:lnTo>
                              <a:pt x="132" y="85"/>
                            </a:lnTo>
                            <a:lnTo>
                              <a:pt x="134" y="92"/>
                            </a:lnTo>
                            <a:lnTo>
                              <a:pt x="145" y="100"/>
                            </a:lnTo>
                            <a:lnTo>
                              <a:pt x="157" y="108"/>
                            </a:lnTo>
                            <a:lnTo>
                              <a:pt x="150" y="108"/>
                            </a:lnTo>
                            <a:lnTo>
                              <a:pt x="132" y="98"/>
                            </a:lnTo>
                            <a:lnTo>
                              <a:pt x="124" y="88"/>
                            </a:lnTo>
                            <a:lnTo>
                              <a:pt x="129" y="100"/>
                            </a:lnTo>
                            <a:lnTo>
                              <a:pt x="141" y="109"/>
                            </a:lnTo>
                            <a:lnTo>
                              <a:pt x="124" y="101"/>
                            </a:lnTo>
                            <a:lnTo>
                              <a:pt x="115" y="92"/>
                            </a:lnTo>
                            <a:lnTo>
                              <a:pt x="113" y="96"/>
                            </a:lnTo>
                            <a:lnTo>
                              <a:pt x="115" y="104"/>
                            </a:lnTo>
                            <a:lnTo>
                              <a:pt x="110" y="104"/>
                            </a:lnTo>
                            <a:lnTo>
                              <a:pt x="102" y="95"/>
                            </a:lnTo>
                            <a:lnTo>
                              <a:pt x="97" y="94"/>
                            </a:lnTo>
                            <a:lnTo>
                              <a:pt x="99" y="101"/>
                            </a:lnTo>
                            <a:lnTo>
                              <a:pt x="102" y="105"/>
                            </a:lnTo>
                            <a:lnTo>
                              <a:pt x="95" y="105"/>
                            </a:lnTo>
                            <a:lnTo>
                              <a:pt x="88" y="96"/>
                            </a:lnTo>
                            <a:lnTo>
                              <a:pt x="81" y="88"/>
                            </a:lnTo>
                            <a:lnTo>
                              <a:pt x="83" y="96"/>
                            </a:lnTo>
                            <a:lnTo>
                              <a:pt x="88" y="101"/>
                            </a:lnTo>
                            <a:lnTo>
                              <a:pt x="78" y="98"/>
                            </a:lnTo>
                            <a:lnTo>
                              <a:pt x="69" y="79"/>
                            </a:lnTo>
                            <a:lnTo>
                              <a:pt x="67" y="86"/>
                            </a:lnTo>
                            <a:lnTo>
                              <a:pt x="70" y="94"/>
                            </a:lnTo>
                            <a:lnTo>
                              <a:pt x="74" y="99"/>
                            </a:lnTo>
                            <a:lnTo>
                              <a:pt x="69" y="101"/>
                            </a:lnTo>
                            <a:lnTo>
                              <a:pt x="62" y="94"/>
                            </a:lnTo>
                            <a:lnTo>
                              <a:pt x="58" y="86"/>
                            </a:lnTo>
                            <a:lnTo>
                              <a:pt x="56" y="92"/>
                            </a:lnTo>
                            <a:lnTo>
                              <a:pt x="60" y="96"/>
                            </a:lnTo>
                            <a:lnTo>
                              <a:pt x="56" y="99"/>
                            </a:lnTo>
                            <a:lnTo>
                              <a:pt x="53" y="92"/>
                            </a:lnTo>
                            <a:lnTo>
                              <a:pt x="47" y="86"/>
                            </a:lnTo>
                            <a:lnTo>
                              <a:pt x="39" y="73"/>
                            </a:lnTo>
                            <a:lnTo>
                              <a:pt x="37" y="77"/>
                            </a:lnTo>
                            <a:lnTo>
                              <a:pt x="39" y="86"/>
                            </a:lnTo>
                            <a:lnTo>
                              <a:pt x="42" y="95"/>
                            </a:lnTo>
                            <a:lnTo>
                              <a:pt x="37" y="95"/>
                            </a:lnTo>
                            <a:lnTo>
                              <a:pt x="34" y="85"/>
                            </a:lnTo>
                            <a:lnTo>
                              <a:pt x="30" y="72"/>
                            </a:lnTo>
                            <a:lnTo>
                              <a:pt x="26" y="81"/>
                            </a:lnTo>
                            <a:lnTo>
                              <a:pt x="26" y="87"/>
                            </a:lnTo>
                            <a:lnTo>
                              <a:pt x="21" y="81"/>
                            </a:lnTo>
                            <a:lnTo>
                              <a:pt x="23" y="70"/>
                            </a:lnTo>
                            <a:lnTo>
                              <a:pt x="19" y="61"/>
                            </a:lnTo>
                            <a:lnTo>
                              <a:pt x="16" y="75"/>
                            </a:lnTo>
                            <a:lnTo>
                              <a:pt x="16" y="83"/>
                            </a:lnTo>
                            <a:lnTo>
                              <a:pt x="12" y="79"/>
                            </a:lnTo>
                            <a:lnTo>
                              <a:pt x="11" y="68"/>
                            </a:lnTo>
                            <a:lnTo>
                              <a:pt x="11" y="53"/>
                            </a:lnTo>
                            <a:lnTo>
                              <a:pt x="11" y="43"/>
                            </a:lnTo>
                            <a:lnTo>
                              <a:pt x="5" y="52"/>
                            </a:lnTo>
                            <a:lnTo>
                              <a:pt x="7" y="61"/>
                            </a:lnTo>
                            <a:lnTo>
                              <a:pt x="2" y="62"/>
                            </a:lnTo>
                            <a:lnTo>
                              <a:pt x="0" y="53"/>
                            </a:lnTo>
                            <a:lnTo>
                              <a:pt x="2" y="38"/>
                            </a:lnTo>
                            <a:lnTo>
                              <a:pt x="9" y="23"/>
                            </a:lnTo>
                            <a:lnTo>
                              <a:pt x="11" y="14"/>
                            </a:lnTo>
                            <a:lnTo>
                              <a:pt x="11" y="0"/>
                            </a:lnTo>
                            <a:lnTo>
                              <a:pt x="34" y="17"/>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03" name="Freeform 155"/>
                      <p:cNvSpPr>
                        <a:spLocks/>
                      </p:cNvSpPr>
                      <p:nvPr/>
                    </p:nvSpPr>
                    <p:spPr bwMode="auto">
                      <a:xfrm>
                        <a:off x="3217" y="1996"/>
                        <a:ext cx="60" cy="59"/>
                      </a:xfrm>
                      <a:custGeom>
                        <a:avLst/>
                        <a:gdLst>
                          <a:gd name="T0" fmla="*/ 0 w 60"/>
                          <a:gd name="T1" fmla="*/ 0 h 60"/>
                          <a:gd name="T2" fmla="*/ 6 w 60"/>
                          <a:gd name="T3" fmla="*/ 8 h 60"/>
                          <a:gd name="T4" fmla="*/ 12 w 60"/>
                          <a:gd name="T5" fmla="*/ 19 h 60"/>
                          <a:gd name="T6" fmla="*/ 24 w 60"/>
                          <a:gd name="T7" fmla="*/ 35 h 60"/>
                          <a:gd name="T8" fmla="*/ 37 w 60"/>
                          <a:gd name="T9" fmla="*/ 42 h 60"/>
                          <a:gd name="T10" fmla="*/ 50 w 60"/>
                          <a:gd name="T11" fmla="*/ 53 h 60"/>
                          <a:gd name="T12" fmla="*/ 59 w 60"/>
                          <a:gd name="T13" fmla="*/ 56 h 60"/>
                          <a:gd name="T14" fmla="*/ 54 w 60"/>
                          <a:gd name="T15" fmla="*/ 56 h 60"/>
                          <a:gd name="T16" fmla="*/ 42 w 60"/>
                          <a:gd name="T17" fmla="*/ 51 h 60"/>
                          <a:gd name="T18" fmla="*/ 45 w 60"/>
                          <a:gd name="T19" fmla="*/ 59 h 60"/>
                          <a:gd name="T20" fmla="*/ 37 w 60"/>
                          <a:gd name="T21" fmla="*/ 46 h 60"/>
                          <a:gd name="T22" fmla="*/ 33 w 60"/>
                          <a:gd name="T23" fmla="*/ 45 h 60"/>
                          <a:gd name="T24" fmla="*/ 35 w 60"/>
                          <a:gd name="T25" fmla="*/ 52 h 60"/>
                          <a:gd name="T26" fmla="*/ 29 w 60"/>
                          <a:gd name="T27" fmla="*/ 41 h 60"/>
                          <a:gd name="T28" fmla="*/ 19 w 60"/>
                          <a:gd name="T29" fmla="*/ 32 h 60"/>
                          <a:gd name="T30" fmla="*/ 21 w 60"/>
                          <a:gd name="T31" fmla="*/ 39 h 60"/>
                          <a:gd name="T32" fmla="*/ 14 w 60"/>
                          <a:gd name="T33" fmla="*/ 26 h 60"/>
                          <a:gd name="T34" fmla="*/ 13 w 60"/>
                          <a:gd name="T35" fmla="*/ 31 h 60"/>
                          <a:gd name="T36" fmla="*/ 11 w 60"/>
                          <a:gd name="T37" fmla="*/ 21 h 60"/>
                          <a:gd name="T38" fmla="*/ 4 w 60"/>
                          <a:gd name="T39" fmla="*/ 11 h 60"/>
                          <a:gd name="T40" fmla="*/ 0 w 60"/>
                          <a:gd name="T4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0">
                            <a:moveTo>
                              <a:pt x="0" y="0"/>
                            </a:moveTo>
                            <a:lnTo>
                              <a:pt x="6" y="8"/>
                            </a:lnTo>
                            <a:lnTo>
                              <a:pt x="12" y="19"/>
                            </a:lnTo>
                            <a:lnTo>
                              <a:pt x="24" y="35"/>
                            </a:lnTo>
                            <a:lnTo>
                              <a:pt x="37" y="42"/>
                            </a:lnTo>
                            <a:lnTo>
                              <a:pt x="50" y="53"/>
                            </a:lnTo>
                            <a:lnTo>
                              <a:pt x="59" y="56"/>
                            </a:lnTo>
                            <a:lnTo>
                              <a:pt x="54" y="56"/>
                            </a:lnTo>
                            <a:lnTo>
                              <a:pt x="42" y="51"/>
                            </a:lnTo>
                            <a:lnTo>
                              <a:pt x="45" y="59"/>
                            </a:lnTo>
                            <a:lnTo>
                              <a:pt x="37" y="46"/>
                            </a:lnTo>
                            <a:lnTo>
                              <a:pt x="33" y="45"/>
                            </a:lnTo>
                            <a:lnTo>
                              <a:pt x="35" y="52"/>
                            </a:lnTo>
                            <a:lnTo>
                              <a:pt x="29" y="41"/>
                            </a:lnTo>
                            <a:lnTo>
                              <a:pt x="19" y="32"/>
                            </a:lnTo>
                            <a:lnTo>
                              <a:pt x="21" y="39"/>
                            </a:lnTo>
                            <a:lnTo>
                              <a:pt x="14" y="26"/>
                            </a:lnTo>
                            <a:lnTo>
                              <a:pt x="13" y="31"/>
                            </a:lnTo>
                            <a:lnTo>
                              <a:pt x="11" y="21"/>
                            </a:lnTo>
                            <a:lnTo>
                              <a:pt x="4" y="11"/>
                            </a:lnTo>
                            <a:lnTo>
                              <a:pt x="0" y="0"/>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04" name="Freeform 156"/>
                      <p:cNvSpPr>
                        <a:spLocks/>
                      </p:cNvSpPr>
                      <p:nvPr/>
                    </p:nvSpPr>
                    <p:spPr bwMode="auto">
                      <a:xfrm>
                        <a:off x="3244" y="2061"/>
                        <a:ext cx="51" cy="38"/>
                      </a:xfrm>
                      <a:custGeom>
                        <a:avLst/>
                        <a:gdLst>
                          <a:gd name="T0" fmla="*/ 0 w 52"/>
                          <a:gd name="T1" fmla="*/ 0 h 38"/>
                          <a:gd name="T2" fmla="*/ 10 w 52"/>
                          <a:gd name="T3" fmla="*/ 9 h 38"/>
                          <a:gd name="T4" fmla="*/ 21 w 52"/>
                          <a:gd name="T5" fmla="*/ 17 h 38"/>
                          <a:gd name="T6" fmla="*/ 32 w 52"/>
                          <a:gd name="T7" fmla="*/ 23 h 38"/>
                          <a:gd name="T8" fmla="*/ 44 w 52"/>
                          <a:gd name="T9" fmla="*/ 29 h 38"/>
                          <a:gd name="T10" fmla="*/ 51 w 52"/>
                          <a:gd name="T11" fmla="*/ 31 h 38"/>
                          <a:gd name="T12" fmla="*/ 46 w 52"/>
                          <a:gd name="T13" fmla="*/ 31 h 38"/>
                          <a:gd name="T14" fmla="*/ 48 w 52"/>
                          <a:gd name="T15" fmla="*/ 37 h 38"/>
                          <a:gd name="T16" fmla="*/ 41 w 52"/>
                          <a:gd name="T17" fmla="*/ 31 h 38"/>
                          <a:gd name="T18" fmla="*/ 40 w 52"/>
                          <a:gd name="T19" fmla="*/ 35 h 38"/>
                          <a:gd name="T20" fmla="*/ 34 w 52"/>
                          <a:gd name="T21" fmla="*/ 27 h 38"/>
                          <a:gd name="T22" fmla="*/ 34 w 52"/>
                          <a:gd name="T23" fmla="*/ 33 h 38"/>
                          <a:gd name="T24" fmla="*/ 26 w 52"/>
                          <a:gd name="T25" fmla="*/ 23 h 38"/>
                          <a:gd name="T26" fmla="*/ 21 w 52"/>
                          <a:gd name="T27" fmla="*/ 20 h 38"/>
                          <a:gd name="T28" fmla="*/ 18 w 52"/>
                          <a:gd name="T29" fmla="*/ 20 h 38"/>
                          <a:gd name="T30" fmla="*/ 21 w 52"/>
                          <a:gd name="T31" fmla="*/ 28 h 38"/>
                          <a:gd name="T32" fmla="*/ 16 w 52"/>
                          <a:gd name="T33" fmla="*/ 22 h 38"/>
                          <a:gd name="T34" fmla="*/ 15 w 52"/>
                          <a:gd name="T35" fmla="*/ 15 h 38"/>
                          <a:gd name="T36" fmla="*/ 9 w 52"/>
                          <a:gd name="T37" fmla="*/ 11 h 38"/>
                          <a:gd name="T38" fmla="*/ 0 w 52"/>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38">
                            <a:moveTo>
                              <a:pt x="0" y="0"/>
                            </a:moveTo>
                            <a:lnTo>
                              <a:pt x="10" y="9"/>
                            </a:lnTo>
                            <a:lnTo>
                              <a:pt x="21" y="17"/>
                            </a:lnTo>
                            <a:lnTo>
                              <a:pt x="32" y="23"/>
                            </a:lnTo>
                            <a:lnTo>
                              <a:pt x="44" y="29"/>
                            </a:lnTo>
                            <a:lnTo>
                              <a:pt x="51" y="31"/>
                            </a:lnTo>
                            <a:lnTo>
                              <a:pt x="46" y="31"/>
                            </a:lnTo>
                            <a:lnTo>
                              <a:pt x="48" y="37"/>
                            </a:lnTo>
                            <a:lnTo>
                              <a:pt x="41" y="31"/>
                            </a:lnTo>
                            <a:lnTo>
                              <a:pt x="40" y="35"/>
                            </a:lnTo>
                            <a:lnTo>
                              <a:pt x="34" y="27"/>
                            </a:lnTo>
                            <a:lnTo>
                              <a:pt x="34" y="33"/>
                            </a:lnTo>
                            <a:lnTo>
                              <a:pt x="26" y="23"/>
                            </a:lnTo>
                            <a:lnTo>
                              <a:pt x="21" y="20"/>
                            </a:lnTo>
                            <a:lnTo>
                              <a:pt x="18" y="20"/>
                            </a:lnTo>
                            <a:lnTo>
                              <a:pt x="21" y="28"/>
                            </a:lnTo>
                            <a:lnTo>
                              <a:pt x="16" y="22"/>
                            </a:lnTo>
                            <a:lnTo>
                              <a:pt x="15" y="15"/>
                            </a:lnTo>
                            <a:lnTo>
                              <a:pt x="9" y="11"/>
                            </a:lnTo>
                            <a:lnTo>
                              <a:pt x="0" y="0"/>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05" name="Freeform 157"/>
                      <p:cNvSpPr>
                        <a:spLocks/>
                      </p:cNvSpPr>
                      <p:nvPr/>
                    </p:nvSpPr>
                    <p:spPr bwMode="auto">
                      <a:xfrm>
                        <a:off x="3262" y="2110"/>
                        <a:ext cx="62" cy="37"/>
                      </a:xfrm>
                      <a:custGeom>
                        <a:avLst/>
                        <a:gdLst>
                          <a:gd name="T0" fmla="*/ 0 w 61"/>
                          <a:gd name="T1" fmla="*/ 0 h 38"/>
                          <a:gd name="T2" fmla="*/ 11 w 61"/>
                          <a:gd name="T3" fmla="*/ 10 h 38"/>
                          <a:gd name="T4" fmla="*/ 22 w 61"/>
                          <a:gd name="T5" fmla="*/ 16 h 38"/>
                          <a:gd name="T6" fmla="*/ 37 w 61"/>
                          <a:gd name="T7" fmla="*/ 22 h 38"/>
                          <a:gd name="T8" fmla="*/ 46 w 61"/>
                          <a:gd name="T9" fmla="*/ 27 h 38"/>
                          <a:gd name="T10" fmla="*/ 60 w 61"/>
                          <a:gd name="T11" fmla="*/ 30 h 38"/>
                          <a:gd name="T12" fmla="*/ 52 w 61"/>
                          <a:gd name="T13" fmla="*/ 31 h 38"/>
                          <a:gd name="T14" fmla="*/ 52 w 61"/>
                          <a:gd name="T15" fmla="*/ 36 h 38"/>
                          <a:gd name="T16" fmla="*/ 48 w 61"/>
                          <a:gd name="T17" fmla="*/ 28 h 38"/>
                          <a:gd name="T18" fmla="*/ 46 w 61"/>
                          <a:gd name="T19" fmla="*/ 37 h 38"/>
                          <a:gd name="T20" fmla="*/ 43 w 61"/>
                          <a:gd name="T21" fmla="*/ 28 h 38"/>
                          <a:gd name="T22" fmla="*/ 28 w 61"/>
                          <a:gd name="T23" fmla="*/ 21 h 38"/>
                          <a:gd name="T24" fmla="*/ 28 w 61"/>
                          <a:gd name="T25" fmla="*/ 31 h 38"/>
                          <a:gd name="T26" fmla="*/ 24 w 61"/>
                          <a:gd name="T27" fmla="*/ 21 h 38"/>
                          <a:gd name="T28" fmla="*/ 12 w 61"/>
                          <a:gd name="T29" fmla="*/ 14 h 38"/>
                          <a:gd name="T30" fmla="*/ 0 w 61"/>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38">
                            <a:moveTo>
                              <a:pt x="0" y="0"/>
                            </a:moveTo>
                            <a:lnTo>
                              <a:pt x="11" y="10"/>
                            </a:lnTo>
                            <a:lnTo>
                              <a:pt x="22" y="16"/>
                            </a:lnTo>
                            <a:lnTo>
                              <a:pt x="37" y="22"/>
                            </a:lnTo>
                            <a:lnTo>
                              <a:pt x="46" y="27"/>
                            </a:lnTo>
                            <a:lnTo>
                              <a:pt x="60" y="30"/>
                            </a:lnTo>
                            <a:lnTo>
                              <a:pt x="52" y="31"/>
                            </a:lnTo>
                            <a:lnTo>
                              <a:pt x="52" y="36"/>
                            </a:lnTo>
                            <a:lnTo>
                              <a:pt x="48" y="28"/>
                            </a:lnTo>
                            <a:lnTo>
                              <a:pt x="46" y="37"/>
                            </a:lnTo>
                            <a:lnTo>
                              <a:pt x="43" y="28"/>
                            </a:lnTo>
                            <a:lnTo>
                              <a:pt x="28" y="21"/>
                            </a:lnTo>
                            <a:lnTo>
                              <a:pt x="28" y="31"/>
                            </a:lnTo>
                            <a:lnTo>
                              <a:pt x="24" y="21"/>
                            </a:lnTo>
                            <a:lnTo>
                              <a:pt x="12" y="14"/>
                            </a:lnTo>
                            <a:lnTo>
                              <a:pt x="0" y="0"/>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06" name="Freeform 158"/>
                      <p:cNvSpPr>
                        <a:spLocks/>
                      </p:cNvSpPr>
                      <p:nvPr/>
                    </p:nvSpPr>
                    <p:spPr bwMode="auto">
                      <a:xfrm>
                        <a:off x="3279" y="2164"/>
                        <a:ext cx="72" cy="28"/>
                      </a:xfrm>
                      <a:custGeom>
                        <a:avLst/>
                        <a:gdLst>
                          <a:gd name="T0" fmla="*/ 70 w 71"/>
                          <a:gd name="T1" fmla="*/ 16 h 29"/>
                          <a:gd name="T2" fmla="*/ 48 w 71"/>
                          <a:gd name="T3" fmla="*/ 14 h 29"/>
                          <a:gd name="T4" fmla="*/ 33 w 71"/>
                          <a:gd name="T5" fmla="*/ 10 h 29"/>
                          <a:gd name="T6" fmla="*/ 12 w 71"/>
                          <a:gd name="T7" fmla="*/ 2 h 29"/>
                          <a:gd name="T8" fmla="*/ 0 w 71"/>
                          <a:gd name="T9" fmla="*/ 0 h 29"/>
                          <a:gd name="T10" fmla="*/ 11 w 71"/>
                          <a:gd name="T11" fmla="*/ 4 h 29"/>
                          <a:gd name="T12" fmla="*/ 22 w 71"/>
                          <a:gd name="T13" fmla="*/ 9 h 29"/>
                          <a:gd name="T14" fmla="*/ 24 w 71"/>
                          <a:gd name="T15" fmla="*/ 19 h 29"/>
                          <a:gd name="T16" fmla="*/ 24 w 71"/>
                          <a:gd name="T17" fmla="*/ 8 h 29"/>
                          <a:gd name="T18" fmla="*/ 35 w 71"/>
                          <a:gd name="T19" fmla="*/ 13 h 29"/>
                          <a:gd name="T20" fmla="*/ 38 w 71"/>
                          <a:gd name="T21" fmla="*/ 28 h 29"/>
                          <a:gd name="T22" fmla="*/ 38 w 71"/>
                          <a:gd name="T23" fmla="*/ 14 h 29"/>
                          <a:gd name="T24" fmla="*/ 50 w 71"/>
                          <a:gd name="T25" fmla="*/ 17 h 29"/>
                          <a:gd name="T26" fmla="*/ 56 w 71"/>
                          <a:gd name="T27" fmla="*/ 23 h 29"/>
                          <a:gd name="T28" fmla="*/ 54 w 71"/>
                          <a:gd name="T29" fmla="*/ 17 h 29"/>
                          <a:gd name="T30" fmla="*/ 64 w 71"/>
                          <a:gd name="T31" fmla="*/ 24 h 29"/>
                          <a:gd name="T32" fmla="*/ 59 w 71"/>
                          <a:gd name="T33" fmla="*/ 17 h 29"/>
                          <a:gd name="T34" fmla="*/ 70 w 71"/>
                          <a:gd name="T3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29">
                            <a:moveTo>
                              <a:pt x="70" y="16"/>
                            </a:moveTo>
                            <a:lnTo>
                              <a:pt x="48" y="14"/>
                            </a:lnTo>
                            <a:lnTo>
                              <a:pt x="33" y="10"/>
                            </a:lnTo>
                            <a:lnTo>
                              <a:pt x="12" y="2"/>
                            </a:lnTo>
                            <a:lnTo>
                              <a:pt x="0" y="0"/>
                            </a:lnTo>
                            <a:lnTo>
                              <a:pt x="11" y="4"/>
                            </a:lnTo>
                            <a:lnTo>
                              <a:pt x="22" y="9"/>
                            </a:lnTo>
                            <a:lnTo>
                              <a:pt x="24" y="19"/>
                            </a:lnTo>
                            <a:lnTo>
                              <a:pt x="24" y="8"/>
                            </a:lnTo>
                            <a:lnTo>
                              <a:pt x="35" y="13"/>
                            </a:lnTo>
                            <a:lnTo>
                              <a:pt x="38" y="28"/>
                            </a:lnTo>
                            <a:lnTo>
                              <a:pt x="38" y="14"/>
                            </a:lnTo>
                            <a:lnTo>
                              <a:pt x="50" y="17"/>
                            </a:lnTo>
                            <a:lnTo>
                              <a:pt x="56" y="23"/>
                            </a:lnTo>
                            <a:lnTo>
                              <a:pt x="54" y="17"/>
                            </a:lnTo>
                            <a:lnTo>
                              <a:pt x="64" y="24"/>
                            </a:lnTo>
                            <a:lnTo>
                              <a:pt x="59" y="17"/>
                            </a:lnTo>
                            <a:lnTo>
                              <a:pt x="70" y="16"/>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07" name="Freeform 159"/>
                      <p:cNvSpPr>
                        <a:spLocks/>
                      </p:cNvSpPr>
                      <p:nvPr/>
                    </p:nvSpPr>
                    <p:spPr bwMode="auto">
                      <a:xfrm>
                        <a:off x="3281" y="2201"/>
                        <a:ext cx="78" cy="36"/>
                      </a:xfrm>
                      <a:custGeom>
                        <a:avLst/>
                        <a:gdLst>
                          <a:gd name="T0" fmla="*/ 78 w 79"/>
                          <a:gd name="T1" fmla="*/ 21 h 36"/>
                          <a:gd name="T2" fmla="*/ 62 w 79"/>
                          <a:gd name="T3" fmla="*/ 19 h 36"/>
                          <a:gd name="T4" fmla="*/ 43 w 79"/>
                          <a:gd name="T5" fmla="*/ 16 h 36"/>
                          <a:gd name="T6" fmla="*/ 18 w 79"/>
                          <a:gd name="T7" fmla="*/ 9 h 36"/>
                          <a:gd name="T8" fmla="*/ 0 w 79"/>
                          <a:gd name="T9" fmla="*/ 0 h 36"/>
                          <a:gd name="T10" fmla="*/ 20 w 79"/>
                          <a:gd name="T11" fmla="*/ 13 h 36"/>
                          <a:gd name="T12" fmla="*/ 29 w 79"/>
                          <a:gd name="T13" fmla="*/ 22 h 36"/>
                          <a:gd name="T14" fmla="*/ 36 w 79"/>
                          <a:gd name="T15" fmla="*/ 31 h 36"/>
                          <a:gd name="T16" fmla="*/ 31 w 79"/>
                          <a:gd name="T17" fmla="*/ 20 h 36"/>
                          <a:gd name="T18" fmla="*/ 27 w 79"/>
                          <a:gd name="T19" fmla="*/ 15 h 36"/>
                          <a:gd name="T20" fmla="*/ 40 w 79"/>
                          <a:gd name="T21" fmla="*/ 21 h 36"/>
                          <a:gd name="T22" fmla="*/ 43 w 79"/>
                          <a:gd name="T23" fmla="*/ 27 h 36"/>
                          <a:gd name="T24" fmla="*/ 47 w 79"/>
                          <a:gd name="T25" fmla="*/ 34 h 36"/>
                          <a:gd name="T26" fmla="*/ 43 w 79"/>
                          <a:gd name="T27" fmla="*/ 21 h 36"/>
                          <a:gd name="T28" fmla="*/ 49 w 79"/>
                          <a:gd name="T29" fmla="*/ 22 h 36"/>
                          <a:gd name="T30" fmla="*/ 52 w 79"/>
                          <a:gd name="T31" fmla="*/ 28 h 36"/>
                          <a:gd name="T32" fmla="*/ 54 w 79"/>
                          <a:gd name="T33" fmla="*/ 33 h 36"/>
                          <a:gd name="T34" fmla="*/ 51 w 79"/>
                          <a:gd name="T35" fmla="*/ 21 h 36"/>
                          <a:gd name="T36" fmla="*/ 67 w 79"/>
                          <a:gd name="T37" fmla="*/ 22 h 36"/>
                          <a:gd name="T38" fmla="*/ 72 w 79"/>
                          <a:gd name="T39" fmla="*/ 35 h 36"/>
                          <a:gd name="T40" fmla="*/ 68 w 79"/>
                          <a:gd name="T41" fmla="*/ 24 h 36"/>
                          <a:gd name="T42" fmla="*/ 78 w 79"/>
                          <a:gd name="T43"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36">
                            <a:moveTo>
                              <a:pt x="78" y="21"/>
                            </a:moveTo>
                            <a:lnTo>
                              <a:pt x="62" y="19"/>
                            </a:lnTo>
                            <a:lnTo>
                              <a:pt x="43" y="16"/>
                            </a:lnTo>
                            <a:lnTo>
                              <a:pt x="18" y="9"/>
                            </a:lnTo>
                            <a:lnTo>
                              <a:pt x="0" y="0"/>
                            </a:lnTo>
                            <a:lnTo>
                              <a:pt x="20" y="13"/>
                            </a:lnTo>
                            <a:lnTo>
                              <a:pt x="29" y="22"/>
                            </a:lnTo>
                            <a:lnTo>
                              <a:pt x="36" y="31"/>
                            </a:lnTo>
                            <a:lnTo>
                              <a:pt x="31" y="20"/>
                            </a:lnTo>
                            <a:lnTo>
                              <a:pt x="27" y="15"/>
                            </a:lnTo>
                            <a:lnTo>
                              <a:pt x="40" y="21"/>
                            </a:lnTo>
                            <a:lnTo>
                              <a:pt x="43" y="27"/>
                            </a:lnTo>
                            <a:lnTo>
                              <a:pt x="47" y="34"/>
                            </a:lnTo>
                            <a:lnTo>
                              <a:pt x="43" y="21"/>
                            </a:lnTo>
                            <a:lnTo>
                              <a:pt x="49" y="22"/>
                            </a:lnTo>
                            <a:lnTo>
                              <a:pt x="52" y="28"/>
                            </a:lnTo>
                            <a:lnTo>
                              <a:pt x="54" y="33"/>
                            </a:lnTo>
                            <a:lnTo>
                              <a:pt x="51" y="21"/>
                            </a:lnTo>
                            <a:lnTo>
                              <a:pt x="67" y="22"/>
                            </a:lnTo>
                            <a:lnTo>
                              <a:pt x="72" y="35"/>
                            </a:lnTo>
                            <a:lnTo>
                              <a:pt x="68" y="24"/>
                            </a:lnTo>
                            <a:lnTo>
                              <a:pt x="78" y="21"/>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08" name="Freeform 160"/>
                      <p:cNvSpPr>
                        <a:spLocks/>
                      </p:cNvSpPr>
                      <p:nvPr/>
                    </p:nvSpPr>
                    <p:spPr bwMode="auto">
                      <a:xfrm>
                        <a:off x="3291" y="2248"/>
                        <a:ext cx="88" cy="38"/>
                      </a:xfrm>
                      <a:custGeom>
                        <a:avLst/>
                        <a:gdLst>
                          <a:gd name="T0" fmla="*/ 0 w 88"/>
                          <a:gd name="T1" fmla="*/ 0 h 39"/>
                          <a:gd name="T2" fmla="*/ 15 w 88"/>
                          <a:gd name="T3" fmla="*/ 10 h 39"/>
                          <a:gd name="T4" fmla="*/ 33 w 88"/>
                          <a:gd name="T5" fmla="*/ 17 h 39"/>
                          <a:gd name="T6" fmla="*/ 49 w 88"/>
                          <a:gd name="T7" fmla="*/ 23 h 39"/>
                          <a:gd name="T8" fmla="*/ 68 w 88"/>
                          <a:gd name="T9" fmla="*/ 28 h 39"/>
                          <a:gd name="T10" fmla="*/ 87 w 88"/>
                          <a:gd name="T11" fmla="*/ 30 h 39"/>
                          <a:gd name="T12" fmla="*/ 67 w 88"/>
                          <a:gd name="T13" fmla="*/ 30 h 39"/>
                          <a:gd name="T14" fmla="*/ 73 w 88"/>
                          <a:gd name="T15" fmla="*/ 34 h 39"/>
                          <a:gd name="T16" fmla="*/ 63 w 88"/>
                          <a:gd name="T17" fmla="*/ 29 h 39"/>
                          <a:gd name="T18" fmla="*/ 51 w 88"/>
                          <a:gd name="T19" fmla="*/ 26 h 39"/>
                          <a:gd name="T20" fmla="*/ 60 w 88"/>
                          <a:gd name="T21" fmla="*/ 32 h 39"/>
                          <a:gd name="T22" fmla="*/ 51 w 88"/>
                          <a:gd name="T23" fmla="*/ 28 h 39"/>
                          <a:gd name="T24" fmla="*/ 43 w 88"/>
                          <a:gd name="T25" fmla="*/ 23 h 39"/>
                          <a:gd name="T26" fmla="*/ 44 w 88"/>
                          <a:gd name="T27" fmla="*/ 31 h 39"/>
                          <a:gd name="T28" fmla="*/ 53 w 88"/>
                          <a:gd name="T29" fmla="*/ 38 h 39"/>
                          <a:gd name="T30" fmla="*/ 40 w 88"/>
                          <a:gd name="T31" fmla="*/ 30 h 39"/>
                          <a:gd name="T32" fmla="*/ 36 w 88"/>
                          <a:gd name="T33" fmla="*/ 23 h 39"/>
                          <a:gd name="T34" fmla="*/ 21 w 88"/>
                          <a:gd name="T35" fmla="*/ 15 h 39"/>
                          <a:gd name="T36" fmla="*/ 0 w 88"/>
                          <a:gd name="T3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39">
                            <a:moveTo>
                              <a:pt x="0" y="0"/>
                            </a:moveTo>
                            <a:lnTo>
                              <a:pt x="15" y="10"/>
                            </a:lnTo>
                            <a:lnTo>
                              <a:pt x="33" y="17"/>
                            </a:lnTo>
                            <a:lnTo>
                              <a:pt x="49" y="23"/>
                            </a:lnTo>
                            <a:lnTo>
                              <a:pt x="68" y="28"/>
                            </a:lnTo>
                            <a:lnTo>
                              <a:pt x="87" y="30"/>
                            </a:lnTo>
                            <a:lnTo>
                              <a:pt x="67" y="30"/>
                            </a:lnTo>
                            <a:lnTo>
                              <a:pt x="73" y="34"/>
                            </a:lnTo>
                            <a:lnTo>
                              <a:pt x="63" y="29"/>
                            </a:lnTo>
                            <a:lnTo>
                              <a:pt x="51" y="26"/>
                            </a:lnTo>
                            <a:lnTo>
                              <a:pt x="60" y="32"/>
                            </a:lnTo>
                            <a:lnTo>
                              <a:pt x="51" y="28"/>
                            </a:lnTo>
                            <a:lnTo>
                              <a:pt x="43" y="23"/>
                            </a:lnTo>
                            <a:lnTo>
                              <a:pt x="44" y="31"/>
                            </a:lnTo>
                            <a:lnTo>
                              <a:pt x="53" y="38"/>
                            </a:lnTo>
                            <a:lnTo>
                              <a:pt x="40" y="30"/>
                            </a:lnTo>
                            <a:lnTo>
                              <a:pt x="36" y="23"/>
                            </a:lnTo>
                            <a:lnTo>
                              <a:pt x="21" y="15"/>
                            </a:lnTo>
                            <a:lnTo>
                              <a:pt x="0" y="0"/>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grpSp>
                <p:grpSp>
                  <p:nvGrpSpPr>
                    <p:cNvPr id="94273" name="Group 161"/>
                    <p:cNvGrpSpPr>
                      <a:grpSpLocks/>
                    </p:cNvGrpSpPr>
                    <p:nvPr/>
                  </p:nvGrpSpPr>
                  <p:grpSpPr bwMode="auto">
                    <a:xfrm>
                      <a:off x="3047" y="1989"/>
                      <a:ext cx="173" cy="320"/>
                      <a:chOff x="3047" y="1989"/>
                      <a:chExt cx="173" cy="320"/>
                    </a:xfrm>
                  </p:grpSpPr>
                  <p:sp>
                    <p:nvSpPr>
                      <p:cNvPr id="2210" name="Freeform 162"/>
                      <p:cNvSpPr>
                        <a:spLocks/>
                      </p:cNvSpPr>
                      <p:nvPr/>
                    </p:nvSpPr>
                    <p:spPr bwMode="auto">
                      <a:xfrm>
                        <a:off x="3135" y="1989"/>
                        <a:ext cx="85" cy="87"/>
                      </a:xfrm>
                      <a:custGeom>
                        <a:avLst/>
                        <a:gdLst>
                          <a:gd name="T0" fmla="*/ 60 w 84"/>
                          <a:gd name="T1" fmla="*/ 24 h 87"/>
                          <a:gd name="T2" fmla="*/ 42 w 84"/>
                          <a:gd name="T3" fmla="*/ 45 h 87"/>
                          <a:gd name="T4" fmla="*/ 15 w 84"/>
                          <a:gd name="T5" fmla="*/ 62 h 87"/>
                          <a:gd name="T6" fmla="*/ 1 w 84"/>
                          <a:gd name="T7" fmla="*/ 67 h 87"/>
                          <a:gd name="T8" fmla="*/ 9 w 84"/>
                          <a:gd name="T9" fmla="*/ 72 h 87"/>
                          <a:gd name="T10" fmla="*/ 11 w 84"/>
                          <a:gd name="T11" fmla="*/ 74 h 87"/>
                          <a:gd name="T12" fmla="*/ 17 w 84"/>
                          <a:gd name="T13" fmla="*/ 73 h 87"/>
                          <a:gd name="T14" fmla="*/ 5 w 84"/>
                          <a:gd name="T15" fmla="*/ 85 h 87"/>
                          <a:gd name="T16" fmla="*/ 18 w 84"/>
                          <a:gd name="T17" fmla="*/ 77 h 87"/>
                          <a:gd name="T18" fmla="*/ 19 w 84"/>
                          <a:gd name="T19" fmla="*/ 79 h 87"/>
                          <a:gd name="T20" fmla="*/ 22 w 84"/>
                          <a:gd name="T21" fmla="*/ 80 h 87"/>
                          <a:gd name="T22" fmla="*/ 27 w 84"/>
                          <a:gd name="T23" fmla="*/ 76 h 87"/>
                          <a:gd name="T24" fmla="*/ 29 w 84"/>
                          <a:gd name="T25" fmla="*/ 82 h 87"/>
                          <a:gd name="T26" fmla="*/ 35 w 84"/>
                          <a:gd name="T27" fmla="*/ 74 h 87"/>
                          <a:gd name="T28" fmla="*/ 32 w 84"/>
                          <a:gd name="T29" fmla="*/ 83 h 87"/>
                          <a:gd name="T30" fmla="*/ 39 w 84"/>
                          <a:gd name="T31" fmla="*/ 76 h 87"/>
                          <a:gd name="T32" fmla="*/ 42 w 84"/>
                          <a:gd name="T33" fmla="*/ 76 h 87"/>
                          <a:gd name="T34" fmla="*/ 45 w 84"/>
                          <a:gd name="T35" fmla="*/ 77 h 87"/>
                          <a:gd name="T36" fmla="*/ 50 w 84"/>
                          <a:gd name="T37" fmla="*/ 68 h 87"/>
                          <a:gd name="T38" fmla="*/ 46 w 84"/>
                          <a:gd name="T39" fmla="*/ 78 h 87"/>
                          <a:gd name="T40" fmla="*/ 52 w 84"/>
                          <a:gd name="T41" fmla="*/ 74 h 87"/>
                          <a:gd name="T42" fmla="*/ 55 w 84"/>
                          <a:gd name="T43" fmla="*/ 73 h 87"/>
                          <a:gd name="T44" fmla="*/ 55 w 84"/>
                          <a:gd name="T45" fmla="*/ 78 h 87"/>
                          <a:gd name="T46" fmla="*/ 60 w 84"/>
                          <a:gd name="T47" fmla="*/ 68 h 87"/>
                          <a:gd name="T48" fmla="*/ 65 w 84"/>
                          <a:gd name="T49" fmla="*/ 61 h 87"/>
                          <a:gd name="T50" fmla="*/ 62 w 84"/>
                          <a:gd name="T51" fmla="*/ 75 h 87"/>
                          <a:gd name="T52" fmla="*/ 67 w 84"/>
                          <a:gd name="T53" fmla="*/ 67 h 87"/>
                          <a:gd name="T54" fmla="*/ 70 w 84"/>
                          <a:gd name="T55" fmla="*/ 64 h 87"/>
                          <a:gd name="T56" fmla="*/ 73 w 84"/>
                          <a:gd name="T57" fmla="*/ 64 h 87"/>
                          <a:gd name="T58" fmla="*/ 73 w 84"/>
                          <a:gd name="T59" fmla="*/ 48 h 87"/>
                          <a:gd name="T60" fmla="*/ 75 w 84"/>
                          <a:gd name="T61" fmla="*/ 66 h 87"/>
                          <a:gd name="T62" fmla="*/ 78 w 84"/>
                          <a:gd name="T63" fmla="*/ 53 h 87"/>
                          <a:gd name="T64" fmla="*/ 78 w 84"/>
                          <a:gd name="T65" fmla="*/ 34 h 87"/>
                          <a:gd name="T66" fmla="*/ 80 w 84"/>
                          <a:gd name="T67" fmla="*/ 48 h 87"/>
                          <a:gd name="T68" fmla="*/ 83 w 84"/>
                          <a:gd name="T69" fmla="*/ 42 h 87"/>
                          <a:gd name="T70" fmla="*/ 79 w 84"/>
                          <a:gd name="T71" fmla="*/ 18 h 87"/>
                          <a:gd name="T72" fmla="*/ 78 w 84"/>
                          <a:gd name="T7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7">
                            <a:moveTo>
                              <a:pt x="67" y="13"/>
                            </a:moveTo>
                            <a:lnTo>
                              <a:pt x="60" y="24"/>
                            </a:lnTo>
                            <a:lnTo>
                              <a:pt x="53" y="35"/>
                            </a:lnTo>
                            <a:lnTo>
                              <a:pt x="42" y="45"/>
                            </a:lnTo>
                            <a:lnTo>
                              <a:pt x="31" y="53"/>
                            </a:lnTo>
                            <a:lnTo>
                              <a:pt x="15" y="62"/>
                            </a:lnTo>
                            <a:lnTo>
                              <a:pt x="0" y="65"/>
                            </a:lnTo>
                            <a:lnTo>
                              <a:pt x="1" y="67"/>
                            </a:lnTo>
                            <a:lnTo>
                              <a:pt x="14" y="66"/>
                            </a:lnTo>
                            <a:lnTo>
                              <a:pt x="9" y="72"/>
                            </a:lnTo>
                            <a:lnTo>
                              <a:pt x="4" y="76"/>
                            </a:lnTo>
                            <a:lnTo>
                              <a:pt x="11" y="74"/>
                            </a:lnTo>
                            <a:lnTo>
                              <a:pt x="18" y="67"/>
                            </a:lnTo>
                            <a:lnTo>
                              <a:pt x="17" y="73"/>
                            </a:lnTo>
                            <a:lnTo>
                              <a:pt x="11" y="79"/>
                            </a:lnTo>
                            <a:lnTo>
                              <a:pt x="5" y="85"/>
                            </a:lnTo>
                            <a:lnTo>
                              <a:pt x="9" y="85"/>
                            </a:lnTo>
                            <a:lnTo>
                              <a:pt x="18" y="77"/>
                            </a:lnTo>
                            <a:lnTo>
                              <a:pt x="22" y="70"/>
                            </a:lnTo>
                            <a:lnTo>
                              <a:pt x="19" y="79"/>
                            </a:lnTo>
                            <a:lnTo>
                              <a:pt x="13" y="86"/>
                            </a:lnTo>
                            <a:lnTo>
                              <a:pt x="22" y="80"/>
                            </a:lnTo>
                            <a:lnTo>
                              <a:pt x="26" y="73"/>
                            </a:lnTo>
                            <a:lnTo>
                              <a:pt x="27" y="76"/>
                            </a:lnTo>
                            <a:lnTo>
                              <a:pt x="26" y="82"/>
                            </a:lnTo>
                            <a:lnTo>
                              <a:pt x="29" y="82"/>
                            </a:lnTo>
                            <a:lnTo>
                              <a:pt x="32" y="75"/>
                            </a:lnTo>
                            <a:lnTo>
                              <a:pt x="35" y="74"/>
                            </a:lnTo>
                            <a:lnTo>
                              <a:pt x="34" y="80"/>
                            </a:lnTo>
                            <a:lnTo>
                              <a:pt x="32" y="83"/>
                            </a:lnTo>
                            <a:lnTo>
                              <a:pt x="36" y="83"/>
                            </a:lnTo>
                            <a:lnTo>
                              <a:pt x="39" y="76"/>
                            </a:lnTo>
                            <a:lnTo>
                              <a:pt x="43" y="70"/>
                            </a:lnTo>
                            <a:lnTo>
                              <a:pt x="42" y="76"/>
                            </a:lnTo>
                            <a:lnTo>
                              <a:pt x="39" y="80"/>
                            </a:lnTo>
                            <a:lnTo>
                              <a:pt x="45" y="77"/>
                            </a:lnTo>
                            <a:lnTo>
                              <a:pt x="49" y="63"/>
                            </a:lnTo>
                            <a:lnTo>
                              <a:pt x="50" y="68"/>
                            </a:lnTo>
                            <a:lnTo>
                              <a:pt x="48" y="74"/>
                            </a:lnTo>
                            <a:lnTo>
                              <a:pt x="46" y="78"/>
                            </a:lnTo>
                            <a:lnTo>
                              <a:pt x="49" y="80"/>
                            </a:lnTo>
                            <a:lnTo>
                              <a:pt x="52" y="74"/>
                            </a:lnTo>
                            <a:lnTo>
                              <a:pt x="54" y="68"/>
                            </a:lnTo>
                            <a:lnTo>
                              <a:pt x="55" y="73"/>
                            </a:lnTo>
                            <a:lnTo>
                              <a:pt x="53" y="76"/>
                            </a:lnTo>
                            <a:lnTo>
                              <a:pt x="55" y="78"/>
                            </a:lnTo>
                            <a:lnTo>
                              <a:pt x="57" y="73"/>
                            </a:lnTo>
                            <a:lnTo>
                              <a:pt x="60" y="68"/>
                            </a:lnTo>
                            <a:lnTo>
                              <a:pt x="64" y="58"/>
                            </a:lnTo>
                            <a:lnTo>
                              <a:pt x="65" y="61"/>
                            </a:lnTo>
                            <a:lnTo>
                              <a:pt x="64" y="68"/>
                            </a:lnTo>
                            <a:lnTo>
                              <a:pt x="62" y="75"/>
                            </a:lnTo>
                            <a:lnTo>
                              <a:pt x="65" y="75"/>
                            </a:lnTo>
                            <a:lnTo>
                              <a:pt x="67" y="67"/>
                            </a:lnTo>
                            <a:lnTo>
                              <a:pt x="68" y="56"/>
                            </a:lnTo>
                            <a:lnTo>
                              <a:pt x="70" y="64"/>
                            </a:lnTo>
                            <a:lnTo>
                              <a:pt x="70" y="69"/>
                            </a:lnTo>
                            <a:lnTo>
                              <a:pt x="73" y="64"/>
                            </a:lnTo>
                            <a:lnTo>
                              <a:pt x="72" y="55"/>
                            </a:lnTo>
                            <a:lnTo>
                              <a:pt x="73" y="48"/>
                            </a:lnTo>
                            <a:lnTo>
                              <a:pt x="75" y="60"/>
                            </a:lnTo>
                            <a:lnTo>
                              <a:pt x="75" y="66"/>
                            </a:lnTo>
                            <a:lnTo>
                              <a:pt x="77" y="63"/>
                            </a:lnTo>
                            <a:lnTo>
                              <a:pt x="78" y="53"/>
                            </a:lnTo>
                            <a:lnTo>
                              <a:pt x="78" y="42"/>
                            </a:lnTo>
                            <a:lnTo>
                              <a:pt x="78" y="34"/>
                            </a:lnTo>
                            <a:lnTo>
                              <a:pt x="81" y="41"/>
                            </a:lnTo>
                            <a:lnTo>
                              <a:pt x="80" y="48"/>
                            </a:lnTo>
                            <a:lnTo>
                              <a:pt x="82" y="49"/>
                            </a:lnTo>
                            <a:lnTo>
                              <a:pt x="83" y="42"/>
                            </a:lnTo>
                            <a:lnTo>
                              <a:pt x="82" y="30"/>
                            </a:lnTo>
                            <a:lnTo>
                              <a:pt x="79" y="18"/>
                            </a:lnTo>
                            <a:lnTo>
                              <a:pt x="78" y="11"/>
                            </a:lnTo>
                            <a:lnTo>
                              <a:pt x="78" y="0"/>
                            </a:lnTo>
                            <a:lnTo>
                              <a:pt x="67" y="13"/>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11" name="Freeform 163"/>
                      <p:cNvSpPr>
                        <a:spLocks/>
                      </p:cNvSpPr>
                      <p:nvPr/>
                    </p:nvSpPr>
                    <p:spPr bwMode="auto">
                      <a:xfrm>
                        <a:off x="3118" y="2028"/>
                        <a:ext cx="95" cy="91"/>
                      </a:xfrm>
                      <a:custGeom>
                        <a:avLst/>
                        <a:gdLst>
                          <a:gd name="T0" fmla="*/ 68 w 94"/>
                          <a:gd name="T1" fmla="*/ 25 h 90"/>
                          <a:gd name="T2" fmla="*/ 47 w 94"/>
                          <a:gd name="T3" fmla="*/ 46 h 90"/>
                          <a:gd name="T4" fmla="*/ 17 w 94"/>
                          <a:gd name="T5" fmla="*/ 63 h 90"/>
                          <a:gd name="T6" fmla="*/ 1 w 94"/>
                          <a:gd name="T7" fmla="*/ 69 h 90"/>
                          <a:gd name="T8" fmla="*/ 10 w 94"/>
                          <a:gd name="T9" fmla="*/ 74 h 90"/>
                          <a:gd name="T10" fmla="*/ 12 w 94"/>
                          <a:gd name="T11" fmla="*/ 76 h 90"/>
                          <a:gd name="T12" fmla="*/ 19 w 94"/>
                          <a:gd name="T13" fmla="*/ 75 h 90"/>
                          <a:gd name="T14" fmla="*/ 6 w 94"/>
                          <a:gd name="T15" fmla="*/ 88 h 90"/>
                          <a:gd name="T16" fmla="*/ 20 w 94"/>
                          <a:gd name="T17" fmla="*/ 79 h 90"/>
                          <a:gd name="T18" fmla="*/ 22 w 94"/>
                          <a:gd name="T19" fmla="*/ 81 h 90"/>
                          <a:gd name="T20" fmla="*/ 25 w 94"/>
                          <a:gd name="T21" fmla="*/ 82 h 90"/>
                          <a:gd name="T22" fmla="*/ 31 w 94"/>
                          <a:gd name="T23" fmla="*/ 78 h 90"/>
                          <a:gd name="T24" fmla="*/ 32 w 94"/>
                          <a:gd name="T25" fmla="*/ 85 h 90"/>
                          <a:gd name="T26" fmla="*/ 39 w 94"/>
                          <a:gd name="T27" fmla="*/ 76 h 90"/>
                          <a:gd name="T28" fmla="*/ 37 w 94"/>
                          <a:gd name="T29" fmla="*/ 86 h 90"/>
                          <a:gd name="T30" fmla="*/ 44 w 94"/>
                          <a:gd name="T31" fmla="*/ 78 h 90"/>
                          <a:gd name="T32" fmla="*/ 47 w 94"/>
                          <a:gd name="T33" fmla="*/ 78 h 90"/>
                          <a:gd name="T34" fmla="*/ 50 w 94"/>
                          <a:gd name="T35" fmla="*/ 79 h 90"/>
                          <a:gd name="T36" fmla="*/ 56 w 94"/>
                          <a:gd name="T37" fmla="*/ 70 h 90"/>
                          <a:gd name="T38" fmla="*/ 52 w 94"/>
                          <a:gd name="T39" fmla="*/ 80 h 90"/>
                          <a:gd name="T40" fmla="*/ 59 w 94"/>
                          <a:gd name="T41" fmla="*/ 76 h 90"/>
                          <a:gd name="T42" fmla="*/ 62 w 94"/>
                          <a:gd name="T43" fmla="*/ 75 h 90"/>
                          <a:gd name="T44" fmla="*/ 62 w 94"/>
                          <a:gd name="T45" fmla="*/ 80 h 90"/>
                          <a:gd name="T46" fmla="*/ 67 w 94"/>
                          <a:gd name="T47" fmla="*/ 70 h 90"/>
                          <a:gd name="T48" fmla="*/ 73 w 94"/>
                          <a:gd name="T49" fmla="*/ 62 h 90"/>
                          <a:gd name="T50" fmla="*/ 70 w 94"/>
                          <a:gd name="T51" fmla="*/ 77 h 90"/>
                          <a:gd name="T52" fmla="*/ 74 w 94"/>
                          <a:gd name="T53" fmla="*/ 69 h 90"/>
                          <a:gd name="T54" fmla="*/ 78 w 94"/>
                          <a:gd name="T55" fmla="*/ 66 h 90"/>
                          <a:gd name="T56" fmla="*/ 81 w 94"/>
                          <a:gd name="T57" fmla="*/ 66 h 90"/>
                          <a:gd name="T58" fmla="*/ 82 w 94"/>
                          <a:gd name="T59" fmla="*/ 50 h 90"/>
                          <a:gd name="T60" fmla="*/ 84 w 94"/>
                          <a:gd name="T61" fmla="*/ 68 h 90"/>
                          <a:gd name="T62" fmla="*/ 87 w 94"/>
                          <a:gd name="T63" fmla="*/ 55 h 90"/>
                          <a:gd name="T64" fmla="*/ 87 w 94"/>
                          <a:gd name="T65" fmla="*/ 35 h 90"/>
                          <a:gd name="T66" fmla="*/ 89 w 94"/>
                          <a:gd name="T67" fmla="*/ 50 h 90"/>
                          <a:gd name="T68" fmla="*/ 93 w 94"/>
                          <a:gd name="T69" fmla="*/ 43 h 90"/>
                          <a:gd name="T70" fmla="*/ 88 w 94"/>
                          <a:gd name="T71" fmla="*/ 19 h 90"/>
                          <a:gd name="T72" fmla="*/ 87 w 94"/>
                          <a:gd name="T7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90">
                            <a:moveTo>
                              <a:pt x="74" y="13"/>
                            </a:moveTo>
                            <a:lnTo>
                              <a:pt x="68" y="25"/>
                            </a:lnTo>
                            <a:lnTo>
                              <a:pt x="60" y="36"/>
                            </a:lnTo>
                            <a:lnTo>
                              <a:pt x="47" y="46"/>
                            </a:lnTo>
                            <a:lnTo>
                              <a:pt x="35" y="55"/>
                            </a:lnTo>
                            <a:lnTo>
                              <a:pt x="17" y="63"/>
                            </a:lnTo>
                            <a:lnTo>
                              <a:pt x="0" y="66"/>
                            </a:lnTo>
                            <a:lnTo>
                              <a:pt x="1" y="69"/>
                            </a:lnTo>
                            <a:lnTo>
                              <a:pt x="16" y="68"/>
                            </a:lnTo>
                            <a:lnTo>
                              <a:pt x="10" y="74"/>
                            </a:lnTo>
                            <a:lnTo>
                              <a:pt x="4" y="78"/>
                            </a:lnTo>
                            <a:lnTo>
                              <a:pt x="12" y="76"/>
                            </a:lnTo>
                            <a:lnTo>
                              <a:pt x="20" y="69"/>
                            </a:lnTo>
                            <a:lnTo>
                              <a:pt x="19" y="75"/>
                            </a:lnTo>
                            <a:lnTo>
                              <a:pt x="13" y="81"/>
                            </a:lnTo>
                            <a:lnTo>
                              <a:pt x="6" y="88"/>
                            </a:lnTo>
                            <a:lnTo>
                              <a:pt x="10" y="88"/>
                            </a:lnTo>
                            <a:lnTo>
                              <a:pt x="20" y="79"/>
                            </a:lnTo>
                            <a:lnTo>
                              <a:pt x="25" y="72"/>
                            </a:lnTo>
                            <a:lnTo>
                              <a:pt x="22" y="81"/>
                            </a:lnTo>
                            <a:lnTo>
                              <a:pt x="15" y="89"/>
                            </a:lnTo>
                            <a:lnTo>
                              <a:pt x="25" y="82"/>
                            </a:lnTo>
                            <a:lnTo>
                              <a:pt x="30" y="75"/>
                            </a:lnTo>
                            <a:lnTo>
                              <a:pt x="31" y="78"/>
                            </a:lnTo>
                            <a:lnTo>
                              <a:pt x="30" y="85"/>
                            </a:lnTo>
                            <a:lnTo>
                              <a:pt x="32" y="85"/>
                            </a:lnTo>
                            <a:lnTo>
                              <a:pt x="37" y="77"/>
                            </a:lnTo>
                            <a:lnTo>
                              <a:pt x="39" y="76"/>
                            </a:lnTo>
                            <a:lnTo>
                              <a:pt x="39" y="82"/>
                            </a:lnTo>
                            <a:lnTo>
                              <a:pt x="37" y="86"/>
                            </a:lnTo>
                            <a:lnTo>
                              <a:pt x="40" y="86"/>
                            </a:lnTo>
                            <a:lnTo>
                              <a:pt x="44" y="78"/>
                            </a:lnTo>
                            <a:lnTo>
                              <a:pt x="48" y="72"/>
                            </a:lnTo>
                            <a:lnTo>
                              <a:pt x="47" y="78"/>
                            </a:lnTo>
                            <a:lnTo>
                              <a:pt x="44" y="82"/>
                            </a:lnTo>
                            <a:lnTo>
                              <a:pt x="50" y="79"/>
                            </a:lnTo>
                            <a:lnTo>
                              <a:pt x="55" y="64"/>
                            </a:lnTo>
                            <a:lnTo>
                              <a:pt x="56" y="70"/>
                            </a:lnTo>
                            <a:lnTo>
                              <a:pt x="54" y="76"/>
                            </a:lnTo>
                            <a:lnTo>
                              <a:pt x="52" y="80"/>
                            </a:lnTo>
                            <a:lnTo>
                              <a:pt x="55" y="82"/>
                            </a:lnTo>
                            <a:lnTo>
                              <a:pt x="59" y="76"/>
                            </a:lnTo>
                            <a:lnTo>
                              <a:pt x="61" y="70"/>
                            </a:lnTo>
                            <a:lnTo>
                              <a:pt x="62" y="75"/>
                            </a:lnTo>
                            <a:lnTo>
                              <a:pt x="60" y="78"/>
                            </a:lnTo>
                            <a:lnTo>
                              <a:pt x="62" y="80"/>
                            </a:lnTo>
                            <a:lnTo>
                              <a:pt x="64" y="75"/>
                            </a:lnTo>
                            <a:lnTo>
                              <a:pt x="67" y="70"/>
                            </a:lnTo>
                            <a:lnTo>
                              <a:pt x="72" y="59"/>
                            </a:lnTo>
                            <a:lnTo>
                              <a:pt x="73" y="62"/>
                            </a:lnTo>
                            <a:lnTo>
                              <a:pt x="72" y="70"/>
                            </a:lnTo>
                            <a:lnTo>
                              <a:pt x="70" y="77"/>
                            </a:lnTo>
                            <a:lnTo>
                              <a:pt x="73" y="77"/>
                            </a:lnTo>
                            <a:lnTo>
                              <a:pt x="74" y="69"/>
                            </a:lnTo>
                            <a:lnTo>
                              <a:pt x="77" y="58"/>
                            </a:lnTo>
                            <a:lnTo>
                              <a:pt x="78" y="66"/>
                            </a:lnTo>
                            <a:lnTo>
                              <a:pt x="78" y="71"/>
                            </a:lnTo>
                            <a:lnTo>
                              <a:pt x="81" y="66"/>
                            </a:lnTo>
                            <a:lnTo>
                              <a:pt x="80" y="57"/>
                            </a:lnTo>
                            <a:lnTo>
                              <a:pt x="82" y="50"/>
                            </a:lnTo>
                            <a:lnTo>
                              <a:pt x="84" y="61"/>
                            </a:lnTo>
                            <a:lnTo>
                              <a:pt x="84" y="68"/>
                            </a:lnTo>
                            <a:lnTo>
                              <a:pt x="86" y="64"/>
                            </a:lnTo>
                            <a:lnTo>
                              <a:pt x="87" y="55"/>
                            </a:lnTo>
                            <a:lnTo>
                              <a:pt x="87" y="43"/>
                            </a:lnTo>
                            <a:lnTo>
                              <a:pt x="87" y="35"/>
                            </a:lnTo>
                            <a:lnTo>
                              <a:pt x="90" y="42"/>
                            </a:lnTo>
                            <a:lnTo>
                              <a:pt x="89" y="50"/>
                            </a:lnTo>
                            <a:lnTo>
                              <a:pt x="92" y="50"/>
                            </a:lnTo>
                            <a:lnTo>
                              <a:pt x="93" y="43"/>
                            </a:lnTo>
                            <a:lnTo>
                              <a:pt x="92" y="31"/>
                            </a:lnTo>
                            <a:lnTo>
                              <a:pt x="88" y="19"/>
                            </a:lnTo>
                            <a:lnTo>
                              <a:pt x="87" y="11"/>
                            </a:lnTo>
                            <a:lnTo>
                              <a:pt x="87" y="0"/>
                            </a:lnTo>
                            <a:lnTo>
                              <a:pt x="74" y="13"/>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12" name="Freeform 164"/>
                      <p:cNvSpPr>
                        <a:spLocks/>
                      </p:cNvSpPr>
                      <p:nvPr/>
                    </p:nvSpPr>
                    <p:spPr bwMode="auto">
                      <a:xfrm>
                        <a:off x="3090" y="2070"/>
                        <a:ext cx="121" cy="99"/>
                      </a:xfrm>
                      <a:custGeom>
                        <a:avLst/>
                        <a:gdLst>
                          <a:gd name="T0" fmla="*/ 87 w 120"/>
                          <a:gd name="T1" fmla="*/ 28 h 99"/>
                          <a:gd name="T2" fmla="*/ 60 w 120"/>
                          <a:gd name="T3" fmla="*/ 51 h 99"/>
                          <a:gd name="T4" fmla="*/ 21 w 120"/>
                          <a:gd name="T5" fmla="*/ 70 h 99"/>
                          <a:gd name="T6" fmla="*/ 1 w 120"/>
                          <a:gd name="T7" fmla="*/ 76 h 99"/>
                          <a:gd name="T8" fmla="*/ 13 w 120"/>
                          <a:gd name="T9" fmla="*/ 81 h 99"/>
                          <a:gd name="T10" fmla="*/ 15 w 120"/>
                          <a:gd name="T11" fmla="*/ 84 h 99"/>
                          <a:gd name="T12" fmla="*/ 24 w 120"/>
                          <a:gd name="T13" fmla="*/ 83 h 99"/>
                          <a:gd name="T14" fmla="*/ 8 w 120"/>
                          <a:gd name="T15" fmla="*/ 97 h 99"/>
                          <a:gd name="T16" fmla="*/ 25 w 120"/>
                          <a:gd name="T17" fmla="*/ 87 h 99"/>
                          <a:gd name="T18" fmla="*/ 28 w 120"/>
                          <a:gd name="T19" fmla="*/ 89 h 99"/>
                          <a:gd name="T20" fmla="*/ 32 w 120"/>
                          <a:gd name="T21" fmla="*/ 91 h 99"/>
                          <a:gd name="T22" fmla="*/ 39 w 120"/>
                          <a:gd name="T23" fmla="*/ 86 h 99"/>
                          <a:gd name="T24" fmla="*/ 42 w 120"/>
                          <a:gd name="T25" fmla="*/ 93 h 99"/>
                          <a:gd name="T26" fmla="*/ 50 w 120"/>
                          <a:gd name="T27" fmla="*/ 84 h 99"/>
                          <a:gd name="T28" fmla="*/ 47 w 120"/>
                          <a:gd name="T29" fmla="*/ 94 h 99"/>
                          <a:gd name="T30" fmla="*/ 57 w 120"/>
                          <a:gd name="T31" fmla="*/ 86 h 99"/>
                          <a:gd name="T32" fmla="*/ 60 w 120"/>
                          <a:gd name="T33" fmla="*/ 86 h 99"/>
                          <a:gd name="T34" fmla="*/ 64 w 120"/>
                          <a:gd name="T35" fmla="*/ 87 h 99"/>
                          <a:gd name="T36" fmla="*/ 72 w 120"/>
                          <a:gd name="T37" fmla="*/ 77 h 99"/>
                          <a:gd name="T38" fmla="*/ 67 w 120"/>
                          <a:gd name="T39" fmla="*/ 88 h 99"/>
                          <a:gd name="T40" fmla="*/ 75 w 120"/>
                          <a:gd name="T41" fmla="*/ 84 h 99"/>
                          <a:gd name="T42" fmla="*/ 79 w 120"/>
                          <a:gd name="T43" fmla="*/ 83 h 99"/>
                          <a:gd name="T44" fmla="*/ 79 w 120"/>
                          <a:gd name="T45" fmla="*/ 88 h 99"/>
                          <a:gd name="T46" fmla="*/ 86 w 120"/>
                          <a:gd name="T47" fmla="*/ 77 h 99"/>
                          <a:gd name="T48" fmla="*/ 93 w 120"/>
                          <a:gd name="T49" fmla="*/ 69 h 99"/>
                          <a:gd name="T50" fmla="*/ 89 w 120"/>
                          <a:gd name="T51" fmla="*/ 85 h 99"/>
                          <a:gd name="T52" fmla="*/ 95 w 120"/>
                          <a:gd name="T53" fmla="*/ 76 h 99"/>
                          <a:gd name="T54" fmla="*/ 100 w 120"/>
                          <a:gd name="T55" fmla="*/ 72 h 99"/>
                          <a:gd name="T56" fmla="*/ 104 w 120"/>
                          <a:gd name="T57" fmla="*/ 72 h 99"/>
                          <a:gd name="T58" fmla="*/ 106 w 120"/>
                          <a:gd name="T59" fmla="*/ 55 h 99"/>
                          <a:gd name="T60" fmla="*/ 108 w 120"/>
                          <a:gd name="T61" fmla="*/ 75 h 99"/>
                          <a:gd name="T62" fmla="*/ 112 w 120"/>
                          <a:gd name="T63" fmla="*/ 60 h 99"/>
                          <a:gd name="T64" fmla="*/ 112 w 120"/>
                          <a:gd name="T65" fmla="*/ 38 h 99"/>
                          <a:gd name="T66" fmla="*/ 114 w 120"/>
                          <a:gd name="T67" fmla="*/ 55 h 99"/>
                          <a:gd name="T68" fmla="*/ 119 w 120"/>
                          <a:gd name="T69" fmla="*/ 48 h 99"/>
                          <a:gd name="T70" fmla="*/ 113 w 120"/>
                          <a:gd name="T71" fmla="*/ 21 h 99"/>
                          <a:gd name="T72" fmla="*/ 112 w 120"/>
                          <a:gd name="T7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99">
                            <a:moveTo>
                              <a:pt x="95" y="15"/>
                            </a:moveTo>
                            <a:lnTo>
                              <a:pt x="87" y="28"/>
                            </a:lnTo>
                            <a:lnTo>
                              <a:pt x="77" y="40"/>
                            </a:lnTo>
                            <a:lnTo>
                              <a:pt x="60" y="51"/>
                            </a:lnTo>
                            <a:lnTo>
                              <a:pt x="44" y="60"/>
                            </a:lnTo>
                            <a:lnTo>
                              <a:pt x="21" y="70"/>
                            </a:lnTo>
                            <a:lnTo>
                              <a:pt x="0" y="73"/>
                            </a:lnTo>
                            <a:lnTo>
                              <a:pt x="1" y="76"/>
                            </a:lnTo>
                            <a:lnTo>
                              <a:pt x="20" y="75"/>
                            </a:lnTo>
                            <a:lnTo>
                              <a:pt x="13" y="81"/>
                            </a:lnTo>
                            <a:lnTo>
                              <a:pt x="5" y="86"/>
                            </a:lnTo>
                            <a:lnTo>
                              <a:pt x="15" y="84"/>
                            </a:lnTo>
                            <a:lnTo>
                              <a:pt x="25" y="76"/>
                            </a:lnTo>
                            <a:lnTo>
                              <a:pt x="24" y="83"/>
                            </a:lnTo>
                            <a:lnTo>
                              <a:pt x="17" y="89"/>
                            </a:lnTo>
                            <a:lnTo>
                              <a:pt x="8" y="97"/>
                            </a:lnTo>
                            <a:lnTo>
                              <a:pt x="13" y="97"/>
                            </a:lnTo>
                            <a:lnTo>
                              <a:pt x="25" y="87"/>
                            </a:lnTo>
                            <a:lnTo>
                              <a:pt x="32" y="79"/>
                            </a:lnTo>
                            <a:lnTo>
                              <a:pt x="28" y="89"/>
                            </a:lnTo>
                            <a:lnTo>
                              <a:pt x="19" y="98"/>
                            </a:lnTo>
                            <a:lnTo>
                              <a:pt x="32" y="91"/>
                            </a:lnTo>
                            <a:lnTo>
                              <a:pt x="38" y="83"/>
                            </a:lnTo>
                            <a:lnTo>
                              <a:pt x="39" y="86"/>
                            </a:lnTo>
                            <a:lnTo>
                              <a:pt x="38" y="93"/>
                            </a:lnTo>
                            <a:lnTo>
                              <a:pt x="42" y="93"/>
                            </a:lnTo>
                            <a:lnTo>
                              <a:pt x="47" y="85"/>
                            </a:lnTo>
                            <a:lnTo>
                              <a:pt x="50" y="84"/>
                            </a:lnTo>
                            <a:lnTo>
                              <a:pt x="49" y="91"/>
                            </a:lnTo>
                            <a:lnTo>
                              <a:pt x="47" y="94"/>
                            </a:lnTo>
                            <a:lnTo>
                              <a:pt x="52" y="94"/>
                            </a:lnTo>
                            <a:lnTo>
                              <a:pt x="57" y="86"/>
                            </a:lnTo>
                            <a:lnTo>
                              <a:pt x="62" y="79"/>
                            </a:lnTo>
                            <a:lnTo>
                              <a:pt x="60" y="86"/>
                            </a:lnTo>
                            <a:lnTo>
                              <a:pt x="57" y="91"/>
                            </a:lnTo>
                            <a:lnTo>
                              <a:pt x="64" y="87"/>
                            </a:lnTo>
                            <a:lnTo>
                              <a:pt x="71" y="71"/>
                            </a:lnTo>
                            <a:lnTo>
                              <a:pt x="72" y="77"/>
                            </a:lnTo>
                            <a:lnTo>
                              <a:pt x="69" y="84"/>
                            </a:lnTo>
                            <a:lnTo>
                              <a:pt x="67" y="88"/>
                            </a:lnTo>
                            <a:lnTo>
                              <a:pt x="71" y="91"/>
                            </a:lnTo>
                            <a:lnTo>
                              <a:pt x="75" y="84"/>
                            </a:lnTo>
                            <a:lnTo>
                              <a:pt x="78" y="77"/>
                            </a:lnTo>
                            <a:lnTo>
                              <a:pt x="79" y="83"/>
                            </a:lnTo>
                            <a:lnTo>
                              <a:pt x="77" y="86"/>
                            </a:lnTo>
                            <a:lnTo>
                              <a:pt x="79" y="88"/>
                            </a:lnTo>
                            <a:lnTo>
                              <a:pt x="82" y="83"/>
                            </a:lnTo>
                            <a:lnTo>
                              <a:pt x="86" y="77"/>
                            </a:lnTo>
                            <a:lnTo>
                              <a:pt x="92" y="65"/>
                            </a:lnTo>
                            <a:lnTo>
                              <a:pt x="93" y="69"/>
                            </a:lnTo>
                            <a:lnTo>
                              <a:pt x="92" y="77"/>
                            </a:lnTo>
                            <a:lnTo>
                              <a:pt x="89" y="85"/>
                            </a:lnTo>
                            <a:lnTo>
                              <a:pt x="93" y="85"/>
                            </a:lnTo>
                            <a:lnTo>
                              <a:pt x="95" y="76"/>
                            </a:lnTo>
                            <a:lnTo>
                              <a:pt x="98" y="64"/>
                            </a:lnTo>
                            <a:lnTo>
                              <a:pt x="100" y="72"/>
                            </a:lnTo>
                            <a:lnTo>
                              <a:pt x="100" y="78"/>
                            </a:lnTo>
                            <a:lnTo>
                              <a:pt x="104" y="72"/>
                            </a:lnTo>
                            <a:lnTo>
                              <a:pt x="103" y="63"/>
                            </a:lnTo>
                            <a:lnTo>
                              <a:pt x="106" y="55"/>
                            </a:lnTo>
                            <a:lnTo>
                              <a:pt x="108" y="68"/>
                            </a:lnTo>
                            <a:lnTo>
                              <a:pt x="108" y="75"/>
                            </a:lnTo>
                            <a:lnTo>
                              <a:pt x="111" y="71"/>
                            </a:lnTo>
                            <a:lnTo>
                              <a:pt x="112" y="60"/>
                            </a:lnTo>
                            <a:lnTo>
                              <a:pt x="112" y="48"/>
                            </a:lnTo>
                            <a:lnTo>
                              <a:pt x="112" y="38"/>
                            </a:lnTo>
                            <a:lnTo>
                              <a:pt x="116" y="47"/>
                            </a:lnTo>
                            <a:lnTo>
                              <a:pt x="114" y="55"/>
                            </a:lnTo>
                            <a:lnTo>
                              <a:pt x="118" y="56"/>
                            </a:lnTo>
                            <a:lnTo>
                              <a:pt x="119" y="48"/>
                            </a:lnTo>
                            <a:lnTo>
                              <a:pt x="118" y="34"/>
                            </a:lnTo>
                            <a:lnTo>
                              <a:pt x="113" y="21"/>
                            </a:lnTo>
                            <a:lnTo>
                              <a:pt x="112" y="13"/>
                            </a:lnTo>
                            <a:lnTo>
                              <a:pt x="112" y="0"/>
                            </a:lnTo>
                            <a:lnTo>
                              <a:pt x="95" y="15"/>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13" name="Freeform 165"/>
                      <p:cNvSpPr>
                        <a:spLocks/>
                      </p:cNvSpPr>
                      <p:nvPr/>
                    </p:nvSpPr>
                    <p:spPr bwMode="auto">
                      <a:xfrm>
                        <a:off x="3067" y="2116"/>
                        <a:ext cx="141" cy="113"/>
                      </a:xfrm>
                      <a:custGeom>
                        <a:avLst/>
                        <a:gdLst>
                          <a:gd name="T0" fmla="*/ 109 w 141"/>
                          <a:gd name="T1" fmla="*/ 29 h 112"/>
                          <a:gd name="T2" fmla="*/ 58 w 141"/>
                          <a:gd name="T3" fmla="*/ 55 h 112"/>
                          <a:gd name="T4" fmla="*/ 15 w 141"/>
                          <a:gd name="T5" fmla="*/ 64 h 112"/>
                          <a:gd name="T6" fmla="*/ 9 w 141"/>
                          <a:gd name="T7" fmla="*/ 68 h 112"/>
                          <a:gd name="T8" fmla="*/ 19 w 141"/>
                          <a:gd name="T9" fmla="*/ 74 h 112"/>
                          <a:gd name="T10" fmla="*/ 0 w 141"/>
                          <a:gd name="T11" fmla="*/ 87 h 112"/>
                          <a:gd name="T12" fmla="*/ 22 w 141"/>
                          <a:gd name="T13" fmla="*/ 80 h 112"/>
                          <a:gd name="T14" fmla="*/ 12 w 141"/>
                          <a:gd name="T15" fmla="*/ 93 h 112"/>
                          <a:gd name="T16" fmla="*/ 10 w 141"/>
                          <a:gd name="T17" fmla="*/ 100 h 112"/>
                          <a:gd name="T18" fmla="*/ 31 w 141"/>
                          <a:gd name="T19" fmla="*/ 80 h 112"/>
                          <a:gd name="T20" fmla="*/ 21 w 141"/>
                          <a:gd name="T21" fmla="*/ 104 h 112"/>
                          <a:gd name="T22" fmla="*/ 21 w 141"/>
                          <a:gd name="T23" fmla="*/ 111 h 112"/>
                          <a:gd name="T24" fmla="*/ 37 w 141"/>
                          <a:gd name="T25" fmla="*/ 81 h 112"/>
                          <a:gd name="T26" fmla="*/ 37 w 141"/>
                          <a:gd name="T27" fmla="*/ 99 h 112"/>
                          <a:gd name="T28" fmla="*/ 41 w 141"/>
                          <a:gd name="T29" fmla="*/ 101 h 112"/>
                          <a:gd name="T30" fmla="*/ 44 w 141"/>
                          <a:gd name="T31" fmla="*/ 79 h 112"/>
                          <a:gd name="T32" fmla="*/ 46 w 141"/>
                          <a:gd name="T33" fmla="*/ 101 h 112"/>
                          <a:gd name="T34" fmla="*/ 50 w 141"/>
                          <a:gd name="T35" fmla="*/ 102 h 112"/>
                          <a:gd name="T36" fmla="*/ 52 w 141"/>
                          <a:gd name="T37" fmla="*/ 104 h 112"/>
                          <a:gd name="T38" fmla="*/ 60 w 141"/>
                          <a:gd name="T39" fmla="*/ 79 h 112"/>
                          <a:gd name="T40" fmla="*/ 60 w 141"/>
                          <a:gd name="T41" fmla="*/ 99 h 112"/>
                          <a:gd name="T42" fmla="*/ 65 w 141"/>
                          <a:gd name="T43" fmla="*/ 98 h 112"/>
                          <a:gd name="T44" fmla="*/ 69 w 141"/>
                          <a:gd name="T45" fmla="*/ 70 h 112"/>
                          <a:gd name="T46" fmla="*/ 69 w 141"/>
                          <a:gd name="T47" fmla="*/ 99 h 112"/>
                          <a:gd name="T48" fmla="*/ 73 w 141"/>
                          <a:gd name="T49" fmla="*/ 101 h 112"/>
                          <a:gd name="T50" fmla="*/ 77 w 141"/>
                          <a:gd name="T51" fmla="*/ 91 h 112"/>
                          <a:gd name="T52" fmla="*/ 81 w 141"/>
                          <a:gd name="T53" fmla="*/ 94 h 112"/>
                          <a:gd name="T54" fmla="*/ 89 w 141"/>
                          <a:gd name="T55" fmla="*/ 75 h 112"/>
                          <a:gd name="T56" fmla="*/ 97 w 141"/>
                          <a:gd name="T57" fmla="*/ 75 h 112"/>
                          <a:gd name="T58" fmla="*/ 100 w 141"/>
                          <a:gd name="T59" fmla="*/ 80 h 112"/>
                          <a:gd name="T60" fmla="*/ 106 w 141"/>
                          <a:gd name="T61" fmla="*/ 64 h 112"/>
                          <a:gd name="T62" fmla="*/ 111 w 141"/>
                          <a:gd name="T63" fmla="*/ 61 h 112"/>
                          <a:gd name="T64" fmla="*/ 106 w 141"/>
                          <a:gd name="T65" fmla="*/ 73 h 112"/>
                          <a:gd name="T66" fmla="*/ 116 w 141"/>
                          <a:gd name="T67" fmla="*/ 62 h 112"/>
                          <a:gd name="T68" fmla="*/ 126 w 141"/>
                          <a:gd name="T69" fmla="*/ 42 h 112"/>
                          <a:gd name="T70" fmla="*/ 121 w 141"/>
                          <a:gd name="T71" fmla="*/ 61 h 112"/>
                          <a:gd name="T72" fmla="*/ 129 w 141"/>
                          <a:gd name="T73" fmla="*/ 40 h 112"/>
                          <a:gd name="T74" fmla="*/ 136 w 141"/>
                          <a:gd name="T75" fmla="*/ 33 h 112"/>
                          <a:gd name="T76" fmla="*/ 134 w 141"/>
                          <a:gd name="T77" fmla="*/ 25 h 112"/>
                          <a:gd name="T78" fmla="*/ 128 w 141"/>
                          <a:gd name="T79"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112">
                            <a:moveTo>
                              <a:pt x="128" y="8"/>
                            </a:moveTo>
                            <a:lnTo>
                              <a:pt x="109" y="29"/>
                            </a:lnTo>
                            <a:lnTo>
                              <a:pt x="79" y="48"/>
                            </a:lnTo>
                            <a:lnTo>
                              <a:pt x="58" y="55"/>
                            </a:lnTo>
                            <a:lnTo>
                              <a:pt x="41" y="59"/>
                            </a:lnTo>
                            <a:lnTo>
                              <a:pt x="15" y="64"/>
                            </a:lnTo>
                            <a:lnTo>
                              <a:pt x="7" y="67"/>
                            </a:lnTo>
                            <a:lnTo>
                              <a:pt x="9" y="68"/>
                            </a:lnTo>
                            <a:lnTo>
                              <a:pt x="24" y="67"/>
                            </a:lnTo>
                            <a:lnTo>
                              <a:pt x="19" y="74"/>
                            </a:lnTo>
                            <a:lnTo>
                              <a:pt x="11" y="83"/>
                            </a:lnTo>
                            <a:lnTo>
                              <a:pt x="0" y="87"/>
                            </a:lnTo>
                            <a:lnTo>
                              <a:pt x="8" y="87"/>
                            </a:lnTo>
                            <a:lnTo>
                              <a:pt x="22" y="80"/>
                            </a:lnTo>
                            <a:lnTo>
                              <a:pt x="17" y="87"/>
                            </a:lnTo>
                            <a:lnTo>
                              <a:pt x="12" y="93"/>
                            </a:lnTo>
                            <a:lnTo>
                              <a:pt x="4" y="99"/>
                            </a:lnTo>
                            <a:lnTo>
                              <a:pt x="10" y="100"/>
                            </a:lnTo>
                            <a:lnTo>
                              <a:pt x="24" y="87"/>
                            </a:lnTo>
                            <a:lnTo>
                              <a:pt x="31" y="80"/>
                            </a:lnTo>
                            <a:lnTo>
                              <a:pt x="25" y="95"/>
                            </a:lnTo>
                            <a:lnTo>
                              <a:pt x="21" y="104"/>
                            </a:lnTo>
                            <a:lnTo>
                              <a:pt x="17" y="111"/>
                            </a:lnTo>
                            <a:lnTo>
                              <a:pt x="21" y="111"/>
                            </a:lnTo>
                            <a:lnTo>
                              <a:pt x="27" y="97"/>
                            </a:lnTo>
                            <a:lnTo>
                              <a:pt x="37" y="81"/>
                            </a:lnTo>
                            <a:lnTo>
                              <a:pt x="39" y="91"/>
                            </a:lnTo>
                            <a:lnTo>
                              <a:pt x="37" y="99"/>
                            </a:lnTo>
                            <a:lnTo>
                              <a:pt x="35" y="107"/>
                            </a:lnTo>
                            <a:lnTo>
                              <a:pt x="41" y="101"/>
                            </a:lnTo>
                            <a:lnTo>
                              <a:pt x="43" y="92"/>
                            </a:lnTo>
                            <a:lnTo>
                              <a:pt x="44" y="79"/>
                            </a:lnTo>
                            <a:lnTo>
                              <a:pt x="47" y="86"/>
                            </a:lnTo>
                            <a:lnTo>
                              <a:pt x="46" y="101"/>
                            </a:lnTo>
                            <a:lnTo>
                              <a:pt x="45" y="109"/>
                            </a:lnTo>
                            <a:lnTo>
                              <a:pt x="50" y="102"/>
                            </a:lnTo>
                            <a:lnTo>
                              <a:pt x="51" y="93"/>
                            </a:lnTo>
                            <a:lnTo>
                              <a:pt x="52" y="104"/>
                            </a:lnTo>
                            <a:lnTo>
                              <a:pt x="55" y="93"/>
                            </a:lnTo>
                            <a:lnTo>
                              <a:pt x="60" y="79"/>
                            </a:lnTo>
                            <a:lnTo>
                              <a:pt x="62" y="86"/>
                            </a:lnTo>
                            <a:lnTo>
                              <a:pt x="60" y="99"/>
                            </a:lnTo>
                            <a:lnTo>
                              <a:pt x="56" y="106"/>
                            </a:lnTo>
                            <a:lnTo>
                              <a:pt x="65" y="98"/>
                            </a:lnTo>
                            <a:lnTo>
                              <a:pt x="66" y="86"/>
                            </a:lnTo>
                            <a:lnTo>
                              <a:pt x="69" y="70"/>
                            </a:lnTo>
                            <a:lnTo>
                              <a:pt x="70" y="82"/>
                            </a:lnTo>
                            <a:lnTo>
                              <a:pt x="69" y="99"/>
                            </a:lnTo>
                            <a:lnTo>
                              <a:pt x="65" y="107"/>
                            </a:lnTo>
                            <a:lnTo>
                              <a:pt x="73" y="101"/>
                            </a:lnTo>
                            <a:lnTo>
                              <a:pt x="77" y="83"/>
                            </a:lnTo>
                            <a:lnTo>
                              <a:pt x="77" y="91"/>
                            </a:lnTo>
                            <a:lnTo>
                              <a:pt x="76" y="98"/>
                            </a:lnTo>
                            <a:lnTo>
                              <a:pt x="81" y="94"/>
                            </a:lnTo>
                            <a:lnTo>
                              <a:pt x="81" y="90"/>
                            </a:lnTo>
                            <a:lnTo>
                              <a:pt x="89" y="75"/>
                            </a:lnTo>
                            <a:lnTo>
                              <a:pt x="100" y="66"/>
                            </a:lnTo>
                            <a:lnTo>
                              <a:pt x="97" y="75"/>
                            </a:lnTo>
                            <a:lnTo>
                              <a:pt x="95" y="80"/>
                            </a:lnTo>
                            <a:lnTo>
                              <a:pt x="100" y="80"/>
                            </a:lnTo>
                            <a:lnTo>
                              <a:pt x="102" y="69"/>
                            </a:lnTo>
                            <a:lnTo>
                              <a:pt x="106" y="64"/>
                            </a:lnTo>
                            <a:lnTo>
                              <a:pt x="115" y="51"/>
                            </a:lnTo>
                            <a:lnTo>
                              <a:pt x="111" y="61"/>
                            </a:lnTo>
                            <a:lnTo>
                              <a:pt x="110" y="68"/>
                            </a:lnTo>
                            <a:lnTo>
                              <a:pt x="106" y="73"/>
                            </a:lnTo>
                            <a:lnTo>
                              <a:pt x="110" y="74"/>
                            </a:lnTo>
                            <a:lnTo>
                              <a:pt x="116" y="62"/>
                            </a:lnTo>
                            <a:lnTo>
                              <a:pt x="121" y="52"/>
                            </a:lnTo>
                            <a:lnTo>
                              <a:pt x="126" y="42"/>
                            </a:lnTo>
                            <a:lnTo>
                              <a:pt x="124" y="54"/>
                            </a:lnTo>
                            <a:lnTo>
                              <a:pt x="121" y="61"/>
                            </a:lnTo>
                            <a:lnTo>
                              <a:pt x="128" y="58"/>
                            </a:lnTo>
                            <a:lnTo>
                              <a:pt x="129" y="40"/>
                            </a:lnTo>
                            <a:lnTo>
                              <a:pt x="132" y="52"/>
                            </a:lnTo>
                            <a:lnTo>
                              <a:pt x="136" y="33"/>
                            </a:lnTo>
                            <a:lnTo>
                              <a:pt x="140" y="32"/>
                            </a:lnTo>
                            <a:lnTo>
                              <a:pt x="134" y="25"/>
                            </a:lnTo>
                            <a:lnTo>
                              <a:pt x="138" y="0"/>
                            </a:lnTo>
                            <a:lnTo>
                              <a:pt x="128" y="8"/>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14" name="Freeform 166"/>
                      <p:cNvSpPr>
                        <a:spLocks/>
                      </p:cNvSpPr>
                      <p:nvPr/>
                    </p:nvSpPr>
                    <p:spPr bwMode="auto">
                      <a:xfrm>
                        <a:off x="3057" y="2156"/>
                        <a:ext cx="146" cy="118"/>
                      </a:xfrm>
                      <a:custGeom>
                        <a:avLst/>
                        <a:gdLst>
                          <a:gd name="T0" fmla="*/ 113 w 146"/>
                          <a:gd name="T1" fmla="*/ 30 h 117"/>
                          <a:gd name="T2" fmla="*/ 60 w 146"/>
                          <a:gd name="T3" fmla="*/ 58 h 117"/>
                          <a:gd name="T4" fmla="*/ 15 w 146"/>
                          <a:gd name="T5" fmla="*/ 67 h 117"/>
                          <a:gd name="T6" fmla="*/ 8 w 146"/>
                          <a:gd name="T7" fmla="*/ 72 h 117"/>
                          <a:gd name="T8" fmla="*/ 19 w 146"/>
                          <a:gd name="T9" fmla="*/ 78 h 117"/>
                          <a:gd name="T10" fmla="*/ 0 w 146"/>
                          <a:gd name="T11" fmla="*/ 91 h 117"/>
                          <a:gd name="T12" fmla="*/ 22 w 146"/>
                          <a:gd name="T13" fmla="*/ 84 h 117"/>
                          <a:gd name="T14" fmla="*/ 12 w 146"/>
                          <a:gd name="T15" fmla="*/ 98 h 117"/>
                          <a:gd name="T16" fmla="*/ 9 w 146"/>
                          <a:gd name="T17" fmla="*/ 105 h 117"/>
                          <a:gd name="T18" fmla="*/ 31 w 146"/>
                          <a:gd name="T19" fmla="*/ 84 h 117"/>
                          <a:gd name="T20" fmla="*/ 21 w 146"/>
                          <a:gd name="T21" fmla="*/ 110 h 117"/>
                          <a:gd name="T22" fmla="*/ 21 w 146"/>
                          <a:gd name="T23" fmla="*/ 116 h 117"/>
                          <a:gd name="T24" fmla="*/ 39 w 146"/>
                          <a:gd name="T25" fmla="*/ 85 h 117"/>
                          <a:gd name="T26" fmla="*/ 39 w 146"/>
                          <a:gd name="T27" fmla="*/ 104 h 117"/>
                          <a:gd name="T28" fmla="*/ 42 w 146"/>
                          <a:gd name="T29" fmla="*/ 106 h 117"/>
                          <a:gd name="T30" fmla="*/ 45 w 146"/>
                          <a:gd name="T31" fmla="*/ 83 h 117"/>
                          <a:gd name="T32" fmla="*/ 48 w 146"/>
                          <a:gd name="T33" fmla="*/ 106 h 117"/>
                          <a:gd name="T34" fmla="*/ 51 w 146"/>
                          <a:gd name="T35" fmla="*/ 107 h 117"/>
                          <a:gd name="T36" fmla="*/ 54 w 146"/>
                          <a:gd name="T37" fmla="*/ 110 h 117"/>
                          <a:gd name="T38" fmla="*/ 62 w 146"/>
                          <a:gd name="T39" fmla="*/ 83 h 117"/>
                          <a:gd name="T40" fmla="*/ 62 w 146"/>
                          <a:gd name="T41" fmla="*/ 104 h 117"/>
                          <a:gd name="T42" fmla="*/ 67 w 146"/>
                          <a:gd name="T43" fmla="*/ 103 h 117"/>
                          <a:gd name="T44" fmla="*/ 71 w 146"/>
                          <a:gd name="T45" fmla="*/ 74 h 117"/>
                          <a:gd name="T46" fmla="*/ 71 w 146"/>
                          <a:gd name="T47" fmla="*/ 104 h 117"/>
                          <a:gd name="T48" fmla="*/ 75 w 146"/>
                          <a:gd name="T49" fmla="*/ 106 h 117"/>
                          <a:gd name="T50" fmla="*/ 80 w 146"/>
                          <a:gd name="T51" fmla="*/ 95 h 117"/>
                          <a:gd name="T52" fmla="*/ 84 w 146"/>
                          <a:gd name="T53" fmla="*/ 99 h 117"/>
                          <a:gd name="T54" fmla="*/ 92 w 146"/>
                          <a:gd name="T55" fmla="*/ 79 h 117"/>
                          <a:gd name="T56" fmla="*/ 101 w 146"/>
                          <a:gd name="T57" fmla="*/ 79 h 117"/>
                          <a:gd name="T58" fmla="*/ 103 w 146"/>
                          <a:gd name="T59" fmla="*/ 84 h 117"/>
                          <a:gd name="T60" fmla="*/ 110 w 146"/>
                          <a:gd name="T61" fmla="*/ 67 h 117"/>
                          <a:gd name="T62" fmla="*/ 115 w 146"/>
                          <a:gd name="T63" fmla="*/ 64 h 117"/>
                          <a:gd name="T64" fmla="*/ 110 w 146"/>
                          <a:gd name="T65" fmla="*/ 77 h 117"/>
                          <a:gd name="T66" fmla="*/ 121 w 146"/>
                          <a:gd name="T67" fmla="*/ 65 h 117"/>
                          <a:gd name="T68" fmla="*/ 131 w 146"/>
                          <a:gd name="T69" fmla="*/ 45 h 117"/>
                          <a:gd name="T70" fmla="*/ 126 w 146"/>
                          <a:gd name="T71" fmla="*/ 64 h 117"/>
                          <a:gd name="T72" fmla="*/ 134 w 146"/>
                          <a:gd name="T73" fmla="*/ 42 h 117"/>
                          <a:gd name="T74" fmla="*/ 141 w 146"/>
                          <a:gd name="T75" fmla="*/ 35 h 117"/>
                          <a:gd name="T76" fmla="*/ 139 w 146"/>
                          <a:gd name="T77" fmla="*/ 26 h 117"/>
                          <a:gd name="T78" fmla="*/ 133 w 146"/>
                          <a:gd name="T79" fmla="*/ 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17">
                            <a:moveTo>
                              <a:pt x="133" y="9"/>
                            </a:moveTo>
                            <a:lnTo>
                              <a:pt x="113" y="30"/>
                            </a:lnTo>
                            <a:lnTo>
                              <a:pt x="82" y="50"/>
                            </a:lnTo>
                            <a:lnTo>
                              <a:pt x="60" y="58"/>
                            </a:lnTo>
                            <a:lnTo>
                              <a:pt x="42" y="62"/>
                            </a:lnTo>
                            <a:lnTo>
                              <a:pt x="15" y="67"/>
                            </a:lnTo>
                            <a:lnTo>
                              <a:pt x="7" y="71"/>
                            </a:lnTo>
                            <a:lnTo>
                              <a:pt x="8" y="72"/>
                            </a:lnTo>
                            <a:lnTo>
                              <a:pt x="24" y="71"/>
                            </a:lnTo>
                            <a:lnTo>
                              <a:pt x="19" y="78"/>
                            </a:lnTo>
                            <a:lnTo>
                              <a:pt x="11" y="87"/>
                            </a:lnTo>
                            <a:lnTo>
                              <a:pt x="0" y="91"/>
                            </a:lnTo>
                            <a:lnTo>
                              <a:pt x="8" y="91"/>
                            </a:lnTo>
                            <a:lnTo>
                              <a:pt x="22" y="84"/>
                            </a:lnTo>
                            <a:lnTo>
                              <a:pt x="18" y="91"/>
                            </a:lnTo>
                            <a:lnTo>
                              <a:pt x="12" y="98"/>
                            </a:lnTo>
                            <a:lnTo>
                              <a:pt x="4" y="104"/>
                            </a:lnTo>
                            <a:lnTo>
                              <a:pt x="9" y="105"/>
                            </a:lnTo>
                            <a:lnTo>
                              <a:pt x="25" y="91"/>
                            </a:lnTo>
                            <a:lnTo>
                              <a:pt x="31" y="84"/>
                            </a:lnTo>
                            <a:lnTo>
                              <a:pt x="26" y="100"/>
                            </a:lnTo>
                            <a:lnTo>
                              <a:pt x="21" y="110"/>
                            </a:lnTo>
                            <a:lnTo>
                              <a:pt x="17" y="116"/>
                            </a:lnTo>
                            <a:lnTo>
                              <a:pt x="21" y="116"/>
                            </a:lnTo>
                            <a:lnTo>
                              <a:pt x="28" y="102"/>
                            </a:lnTo>
                            <a:lnTo>
                              <a:pt x="39" y="85"/>
                            </a:lnTo>
                            <a:lnTo>
                              <a:pt x="40" y="95"/>
                            </a:lnTo>
                            <a:lnTo>
                              <a:pt x="39" y="104"/>
                            </a:lnTo>
                            <a:lnTo>
                              <a:pt x="36" y="113"/>
                            </a:lnTo>
                            <a:lnTo>
                              <a:pt x="42" y="106"/>
                            </a:lnTo>
                            <a:lnTo>
                              <a:pt x="44" y="96"/>
                            </a:lnTo>
                            <a:lnTo>
                              <a:pt x="45" y="83"/>
                            </a:lnTo>
                            <a:lnTo>
                              <a:pt x="49" y="90"/>
                            </a:lnTo>
                            <a:lnTo>
                              <a:pt x="48" y="106"/>
                            </a:lnTo>
                            <a:lnTo>
                              <a:pt x="46" y="115"/>
                            </a:lnTo>
                            <a:lnTo>
                              <a:pt x="51" y="107"/>
                            </a:lnTo>
                            <a:lnTo>
                              <a:pt x="52" y="98"/>
                            </a:lnTo>
                            <a:lnTo>
                              <a:pt x="54" y="110"/>
                            </a:lnTo>
                            <a:lnTo>
                              <a:pt x="57" y="98"/>
                            </a:lnTo>
                            <a:lnTo>
                              <a:pt x="62" y="83"/>
                            </a:lnTo>
                            <a:lnTo>
                              <a:pt x="64" y="90"/>
                            </a:lnTo>
                            <a:lnTo>
                              <a:pt x="62" y="104"/>
                            </a:lnTo>
                            <a:lnTo>
                              <a:pt x="58" y="112"/>
                            </a:lnTo>
                            <a:lnTo>
                              <a:pt x="67" y="103"/>
                            </a:lnTo>
                            <a:lnTo>
                              <a:pt x="68" y="90"/>
                            </a:lnTo>
                            <a:lnTo>
                              <a:pt x="71" y="74"/>
                            </a:lnTo>
                            <a:lnTo>
                              <a:pt x="72" y="86"/>
                            </a:lnTo>
                            <a:lnTo>
                              <a:pt x="71" y="104"/>
                            </a:lnTo>
                            <a:lnTo>
                              <a:pt x="67" y="113"/>
                            </a:lnTo>
                            <a:lnTo>
                              <a:pt x="75" y="106"/>
                            </a:lnTo>
                            <a:lnTo>
                              <a:pt x="80" y="87"/>
                            </a:lnTo>
                            <a:lnTo>
                              <a:pt x="80" y="95"/>
                            </a:lnTo>
                            <a:lnTo>
                              <a:pt x="79" y="103"/>
                            </a:lnTo>
                            <a:lnTo>
                              <a:pt x="84" y="99"/>
                            </a:lnTo>
                            <a:lnTo>
                              <a:pt x="84" y="94"/>
                            </a:lnTo>
                            <a:lnTo>
                              <a:pt x="92" y="79"/>
                            </a:lnTo>
                            <a:lnTo>
                              <a:pt x="103" y="69"/>
                            </a:lnTo>
                            <a:lnTo>
                              <a:pt x="101" y="79"/>
                            </a:lnTo>
                            <a:lnTo>
                              <a:pt x="98" y="84"/>
                            </a:lnTo>
                            <a:lnTo>
                              <a:pt x="103" y="84"/>
                            </a:lnTo>
                            <a:lnTo>
                              <a:pt x="106" y="73"/>
                            </a:lnTo>
                            <a:lnTo>
                              <a:pt x="110" y="67"/>
                            </a:lnTo>
                            <a:lnTo>
                              <a:pt x="119" y="53"/>
                            </a:lnTo>
                            <a:lnTo>
                              <a:pt x="115" y="64"/>
                            </a:lnTo>
                            <a:lnTo>
                              <a:pt x="115" y="72"/>
                            </a:lnTo>
                            <a:lnTo>
                              <a:pt x="110" y="77"/>
                            </a:lnTo>
                            <a:lnTo>
                              <a:pt x="115" y="78"/>
                            </a:lnTo>
                            <a:lnTo>
                              <a:pt x="121" y="65"/>
                            </a:lnTo>
                            <a:lnTo>
                              <a:pt x="125" y="54"/>
                            </a:lnTo>
                            <a:lnTo>
                              <a:pt x="131" y="45"/>
                            </a:lnTo>
                            <a:lnTo>
                              <a:pt x="129" y="56"/>
                            </a:lnTo>
                            <a:lnTo>
                              <a:pt x="126" y="64"/>
                            </a:lnTo>
                            <a:lnTo>
                              <a:pt x="133" y="61"/>
                            </a:lnTo>
                            <a:lnTo>
                              <a:pt x="134" y="42"/>
                            </a:lnTo>
                            <a:lnTo>
                              <a:pt x="137" y="54"/>
                            </a:lnTo>
                            <a:lnTo>
                              <a:pt x="141" y="35"/>
                            </a:lnTo>
                            <a:lnTo>
                              <a:pt x="145" y="34"/>
                            </a:lnTo>
                            <a:lnTo>
                              <a:pt x="139" y="26"/>
                            </a:lnTo>
                            <a:lnTo>
                              <a:pt x="144" y="0"/>
                            </a:lnTo>
                            <a:lnTo>
                              <a:pt x="133" y="9"/>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15" name="Freeform 167"/>
                      <p:cNvSpPr>
                        <a:spLocks/>
                      </p:cNvSpPr>
                      <p:nvPr/>
                    </p:nvSpPr>
                    <p:spPr bwMode="auto">
                      <a:xfrm>
                        <a:off x="3047" y="2200"/>
                        <a:ext cx="156" cy="110"/>
                      </a:xfrm>
                      <a:custGeom>
                        <a:avLst/>
                        <a:gdLst>
                          <a:gd name="T0" fmla="*/ 113 w 156"/>
                          <a:gd name="T1" fmla="*/ 31 h 110"/>
                          <a:gd name="T2" fmla="*/ 78 w 156"/>
                          <a:gd name="T3" fmla="*/ 57 h 110"/>
                          <a:gd name="T4" fmla="*/ 27 w 156"/>
                          <a:gd name="T5" fmla="*/ 78 h 110"/>
                          <a:gd name="T6" fmla="*/ 1 w 156"/>
                          <a:gd name="T7" fmla="*/ 84 h 110"/>
                          <a:gd name="T8" fmla="*/ 16 w 156"/>
                          <a:gd name="T9" fmla="*/ 91 h 110"/>
                          <a:gd name="T10" fmla="*/ 19 w 156"/>
                          <a:gd name="T11" fmla="*/ 94 h 110"/>
                          <a:gd name="T12" fmla="*/ 31 w 156"/>
                          <a:gd name="T13" fmla="*/ 92 h 110"/>
                          <a:gd name="T14" fmla="*/ 10 w 156"/>
                          <a:gd name="T15" fmla="*/ 108 h 110"/>
                          <a:gd name="T16" fmla="*/ 32 w 156"/>
                          <a:gd name="T17" fmla="*/ 98 h 110"/>
                          <a:gd name="T18" fmla="*/ 36 w 156"/>
                          <a:gd name="T19" fmla="*/ 100 h 110"/>
                          <a:gd name="T20" fmla="*/ 41 w 156"/>
                          <a:gd name="T21" fmla="*/ 102 h 110"/>
                          <a:gd name="T22" fmla="*/ 50 w 156"/>
                          <a:gd name="T23" fmla="*/ 96 h 110"/>
                          <a:gd name="T24" fmla="*/ 54 w 156"/>
                          <a:gd name="T25" fmla="*/ 104 h 110"/>
                          <a:gd name="T26" fmla="*/ 65 w 156"/>
                          <a:gd name="T27" fmla="*/ 94 h 110"/>
                          <a:gd name="T28" fmla="*/ 60 w 156"/>
                          <a:gd name="T29" fmla="*/ 105 h 110"/>
                          <a:gd name="T30" fmla="*/ 73 w 156"/>
                          <a:gd name="T31" fmla="*/ 96 h 110"/>
                          <a:gd name="T32" fmla="*/ 78 w 156"/>
                          <a:gd name="T33" fmla="*/ 96 h 110"/>
                          <a:gd name="T34" fmla="*/ 83 w 156"/>
                          <a:gd name="T35" fmla="*/ 98 h 110"/>
                          <a:gd name="T36" fmla="*/ 93 w 156"/>
                          <a:gd name="T37" fmla="*/ 86 h 110"/>
                          <a:gd name="T38" fmla="*/ 86 w 156"/>
                          <a:gd name="T39" fmla="*/ 99 h 110"/>
                          <a:gd name="T40" fmla="*/ 98 w 156"/>
                          <a:gd name="T41" fmla="*/ 94 h 110"/>
                          <a:gd name="T42" fmla="*/ 103 w 156"/>
                          <a:gd name="T43" fmla="*/ 92 h 110"/>
                          <a:gd name="T44" fmla="*/ 103 w 156"/>
                          <a:gd name="T45" fmla="*/ 99 h 110"/>
                          <a:gd name="T46" fmla="*/ 111 w 156"/>
                          <a:gd name="T47" fmla="*/ 86 h 110"/>
                          <a:gd name="T48" fmla="*/ 121 w 156"/>
                          <a:gd name="T49" fmla="*/ 77 h 110"/>
                          <a:gd name="T50" fmla="*/ 116 w 156"/>
                          <a:gd name="T51" fmla="*/ 95 h 110"/>
                          <a:gd name="T52" fmla="*/ 124 w 156"/>
                          <a:gd name="T53" fmla="*/ 84 h 110"/>
                          <a:gd name="T54" fmla="*/ 131 w 156"/>
                          <a:gd name="T55" fmla="*/ 81 h 110"/>
                          <a:gd name="T56" fmla="*/ 136 w 156"/>
                          <a:gd name="T57" fmla="*/ 81 h 110"/>
                          <a:gd name="T58" fmla="*/ 137 w 156"/>
                          <a:gd name="T59" fmla="*/ 61 h 110"/>
                          <a:gd name="T60" fmla="*/ 141 w 156"/>
                          <a:gd name="T61" fmla="*/ 83 h 110"/>
                          <a:gd name="T62" fmla="*/ 146 w 156"/>
                          <a:gd name="T63" fmla="*/ 68 h 110"/>
                          <a:gd name="T64" fmla="*/ 146 w 156"/>
                          <a:gd name="T65" fmla="*/ 43 h 110"/>
                          <a:gd name="T66" fmla="*/ 149 w 156"/>
                          <a:gd name="T67" fmla="*/ 61 h 110"/>
                          <a:gd name="T68" fmla="*/ 155 w 156"/>
                          <a:gd name="T69" fmla="*/ 53 h 110"/>
                          <a:gd name="T70" fmla="*/ 147 w 156"/>
                          <a:gd name="T71" fmla="*/ 23 h 110"/>
                          <a:gd name="T72" fmla="*/ 146 w 156"/>
                          <a:gd name="T7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 h="110">
                            <a:moveTo>
                              <a:pt x="124" y="16"/>
                            </a:moveTo>
                            <a:lnTo>
                              <a:pt x="113" y="31"/>
                            </a:lnTo>
                            <a:lnTo>
                              <a:pt x="100" y="44"/>
                            </a:lnTo>
                            <a:lnTo>
                              <a:pt x="78" y="57"/>
                            </a:lnTo>
                            <a:lnTo>
                              <a:pt x="57" y="68"/>
                            </a:lnTo>
                            <a:lnTo>
                              <a:pt x="27" y="78"/>
                            </a:lnTo>
                            <a:lnTo>
                              <a:pt x="0" y="82"/>
                            </a:lnTo>
                            <a:lnTo>
                              <a:pt x="1" y="84"/>
                            </a:lnTo>
                            <a:lnTo>
                              <a:pt x="26" y="83"/>
                            </a:lnTo>
                            <a:lnTo>
                              <a:pt x="16" y="91"/>
                            </a:lnTo>
                            <a:lnTo>
                              <a:pt x="6" y="96"/>
                            </a:lnTo>
                            <a:lnTo>
                              <a:pt x="19" y="94"/>
                            </a:lnTo>
                            <a:lnTo>
                              <a:pt x="32" y="84"/>
                            </a:lnTo>
                            <a:lnTo>
                              <a:pt x="31" y="92"/>
                            </a:lnTo>
                            <a:lnTo>
                              <a:pt x="21" y="100"/>
                            </a:lnTo>
                            <a:lnTo>
                              <a:pt x="10" y="108"/>
                            </a:lnTo>
                            <a:lnTo>
                              <a:pt x="16" y="108"/>
                            </a:lnTo>
                            <a:lnTo>
                              <a:pt x="32" y="98"/>
                            </a:lnTo>
                            <a:lnTo>
                              <a:pt x="41" y="88"/>
                            </a:lnTo>
                            <a:lnTo>
                              <a:pt x="36" y="100"/>
                            </a:lnTo>
                            <a:lnTo>
                              <a:pt x="24" y="109"/>
                            </a:lnTo>
                            <a:lnTo>
                              <a:pt x="41" y="102"/>
                            </a:lnTo>
                            <a:lnTo>
                              <a:pt x="49" y="92"/>
                            </a:lnTo>
                            <a:lnTo>
                              <a:pt x="50" y="96"/>
                            </a:lnTo>
                            <a:lnTo>
                              <a:pt x="49" y="104"/>
                            </a:lnTo>
                            <a:lnTo>
                              <a:pt x="54" y="104"/>
                            </a:lnTo>
                            <a:lnTo>
                              <a:pt x="60" y="95"/>
                            </a:lnTo>
                            <a:lnTo>
                              <a:pt x="65" y="94"/>
                            </a:lnTo>
                            <a:lnTo>
                              <a:pt x="64" y="102"/>
                            </a:lnTo>
                            <a:lnTo>
                              <a:pt x="60" y="105"/>
                            </a:lnTo>
                            <a:lnTo>
                              <a:pt x="67" y="105"/>
                            </a:lnTo>
                            <a:lnTo>
                              <a:pt x="73" y="96"/>
                            </a:lnTo>
                            <a:lnTo>
                              <a:pt x="80" y="88"/>
                            </a:lnTo>
                            <a:lnTo>
                              <a:pt x="78" y="96"/>
                            </a:lnTo>
                            <a:lnTo>
                              <a:pt x="73" y="102"/>
                            </a:lnTo>
                            <a:lnTo>
                              <a:pt x="83" y="98"/>
                            </a:lnTo>
                            <a:lnTo>
                              <a:pt x="91" y="79"/>
                            </a:lnTo>
                            <a:lnTo>
                              <a:pt x="93" y="86"/>
                            </a:lnTo>
                            <a:lnTo>
                              <a:pt x="90" y="94"/>
                            </a:lnTo>
                            <a:lnTo>
                              <a:pt x="86" y="99"/>
                            </a:lnTo>
                            <a:lnTo>
                              <a:pt x="91" y="102"/>
                            </a:lnTo>
                            <a:lnTo>
                              <a:pt x="98" y="94"/>
                            </a:lnTo>
                            <a:lnTo>
                              <a:pt x="102" y="86"/>
                            </a:lnTo>
                            <a:lnTo>
                              <a:pt x="103" y="92"/>
                            </a:lnTo>
                            <a:lnTo>
                              <a:pt x="100" y="96"/>
                            </a:lnTo>
                            <a:lnTo>
                              <a:pt x="103" y="99"/>
                            </a:lnTo>
                            <a:lnTo>
                              <a:pt x="106" y="92"/>
                            </a:lnTo>
                            <a:lnTo>
                              <a:pt x="111" y="86"/>
                            </a:lnTo>
                            <a:lnTo>
                              <a:pt x="119" y="73"/>
                            </a:lnTo>
                            <a:lnTo>
                              <a:pt x="121" y="77"/>
                            </a:lnTo>
                            <a:lnTo>
                              <a:pt x="119" y="86"/>
                            </a:lnTo>
                            <a:lnTo>
                              <a:pt x="116" y="95"/>
                            </a:lnTo>
                            <a:lnTo>
                              <a:pt x="121" y="95"/>
                            </a:lnTo>
                            <a:lnTo>
                              <a:pt x="124" y="84"/>
                            </a:lnTo>
                            <a:lnTo>
                              <a:pt x="128" y="71"/>
                            </a:lnTo>
                            <a:lnTo>
                              <a:pt x="131" y="81"/>
                            </a:lnTo>
                            <a:lnTo>
                              <a:pt x="131" y="87"/>
                            </a:lnTo>
                            <a:lnTo>
                              <a:pt x="136" y="81"/>
                            </a:lnTo>
                            <a:lnTo>
                              <a:pt x="134" y="70"/>
                            </a:lnTo>
                            <a:lnTo>
                              <a:pt x="137" y="61"/>
                            </a:lnTo>
                            <a:lnTo>
                              <a:pt x="141" y="75"/>
                            </a:lnTo>
                            <a:lnTo>
                              <a:pt x="141" y="83"/>
                            </a:lnTo>
                            <a:lnTo>
                              <a:pt x="144" y="79"/>
                            </a:lnTo>
                            <a:lnTo>
                              <a:pt x="146" y="68"/>
                            </a:lnTo>
                            <a:lnTo>
                              <a:pt x="146" y="53"/>
                            </a:lnTo>
                            <a:lnTo>
                              <a:pt x="146" y="43"/>
                            </a:lnTo>
                            <a:lnTo>
                              <a:pt x="150" y="52"/>
                            </a:lnTo>
                            <a:lnTo>
                              <a:pt x="149" y="61"/>
                            </a:lnTo>
                            <a:lnTo>
                              <a:pt x="154" y="62"/>
                            </a:lnTo>
                            <a:lnTo>
                              <a:pt x="155" y="53"/>
                            </a:lnTo>
                            <a:lnTo>
                              <a:pt x="154" y="37"/>
                            </a:lnTo>
                            <a:lnTo>
                              <a:pt x="147" y="23"/>
                            </a:lnTo>
                            <a:lnTo>
                              <a:pt x="146" y="14"/>
                            </a:lnTo>
                            <a:lnTo>
                              <a:pt x="146" y="0"/>
                            </a:lnTo>
                            <a:lnTo>
                              <a:pt x="124" y="16"/>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16" name="Freeform 168"/>
                      <p:cNvSpPr>
                        <a:spLocks/>
                      </p:cNvSpPr>
                      <p:nvPr/>
                    </p:nvSpPr>
                    <p:spPr bwMode="auto">
                      <a:xfrm>
                        <a:off x="3154" y="1996"/>
                        <a:ext cx="55" cy="60"/>
                      </a:xfrm>
                      <a:custGeom>
                        <a:avLst/>
                        <a:gdLst>
                          <a:gd name="T0" fmla="*/ 54 w 55"/>
                          <a:gd name="T1" fmla="*/ 0 h 60"/>
                          <a:gd name="T2" fmla="*/ 49 w 55"/>
                          <a:gd name="T3" fmla="*/ 8 h 60"/>
                          <a:gd name="T4" fmla="*/ 44 w 55"/>
                          <a:gd name="T5" fmla="*/ 20 h 60"/>
                          <a:gd name="T6" fmla="*/ 32 w 55"/>
                          <a:gd name="T7" fmla="*/ 35 h 60"/>
                          <a:gd name="T8" fmla="*/ 21 w 55"/>
                          <a:gd name="T9" fmla="*/ 42 h 60"/>
                          <a:gd name="T10" fmla="*/ 8 w 55"/>
                          <a:gd name="T11" fmla="*/ 53 h 60"/>
                          <a:gd name="T12" fmla="*/ 0 w 55"/>
                          <a:gd name="T13" fmla="*/ 56 h 60"/>
                          <a:gd name="T14" fmla="*/ 5 w 55"/>
                          <a:gd name="T15" fmla="*/ 56 h 60"/>
                          <a:gd name="T16" fmla="*/ 16 w 55"/>
                          <a:gd name="T17" fmla="*/ 51 h 60"/>
                          <a:gd name="T18" fmla="*/ 13 w 55"/>
                          <a:gd name="T19" fmla="*/ 59 h 60"/>
                          <a:gd name="T20" fmla="*/ 20 w 55"/>
                          <a:gd name="T21" fmla="*/ 47 h 60"/>
                          <a:gd name="T22" fmla="*/ 24 w 55"/>
                          <a:gd name="T23" fmla="*/ 45 h 60"/>
                          <a:gd name="T24" fmla="*/ 22 w 55"/>
                          <a:gd name="T25" fmla="*/ 52 h 60"/>
                          <a:gd name="T26" fmla="*/ 28 w 55"/>
                          <a:gd name="T27" fmla="*/ 42 h 60"/>
                          <a:gd name="T28" fmla="*/ 37 w 55"/>
                          <a:gd name="T29" fmla="*/ 32 h 60"/>
                          <a:gd name="T30" fmla="*/ 36 w 55"/>
                          <a:gd name="T31" fmla="*/ 39 h 60"/>
                          <a:gd name="T32" fmla="*/ 42 w 55"/>
                          <a:gd name="T33" fmla="*/ 26 h 60"/>
                          <a:gd name="T34" fmla="*/ 42 w 55"/>
                          <a:gd name="T35" fmla="*/ 31 h 60"/>
                          <a:gd name="T36" fmla="*/ 45 w 55"/>
                          <a:gd name="T37" fmla="*/ 22 h 60"/>
                          <a:gd name="T38" fmla="*/ 51 w 55"/>
                          <a:gd name="T39" fmla="*/ 11 h 60"/>
                          <a:gd name="T40" fmla="*/ 54 w 55"/>
                          <a:gd name="T4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60">
                            <a:moveTo>
                              <a:pt x="54" y="0"/>
                            </a:moveTo>
                            <a:lnTo>
                              <a:pt x="49" y="8"/>
                            </a:lnTo>
                            <a:lnTo>
                              <a:pt x="44" y="20"/>
                            </a:lnTo>
                            <a:lnTo>
                              <a:pt x="32" y="35"/>
                            </a:lnTo>
                            <a:lnTo>
                              <a:pt x="21" y="42"/>
                            </a:lnTo>
                            <a:lnTo>
                              <a:pt x="8" y="53"/>
                            </a:lnTo>
                            <a:lnTo>
                              <a:pt x="0" y="56"/>
                            </a:lnTo>
                            <a:lnTo>
                              <a:pt x="5" y="56"/>
                            </a:lnTo>
                            <a:lnTo>
                              <a:pt x="16" y="51"/>
                            </a:lnTo>
                            <a:lnTo>
                              <a:pt x="13" y="59"/>
                            </a:lnTo>
                            <a:lnTo>
                              <a:pt x="20" y="47"/>
                            </a:lnTo>
                            <a:lnTo>
                              <a:pt x="24" y="45"/>
                            </a:lnTo>
                            <a:lnTo>
                              <a:pt x="22" y="52"/>
                            </a:lnTo>
                            <a:lnTo>
                              <a:pt x="28" y="42"/>
                            </a:lnTo>
                            <a:lnTo>
                              <a:pt x="37" y="32"/>
                            </a:lnTo>
                            <a:lnTo>
                              <a:pt x="36" y="39"/>
                            </a:lnTo>
                            <a:lnTo>
                              <a:pt x="42" y="26"/>
                            </a:lnTo>
                            <a:lnTo>
                              <a:pt x="42" y="31"/>
                            </a:lnTo>
                            <a:lnTo>
                              <a:pt x="45" y="22"/>
                            </a:lnTo>
                            <a:lnTo>
                              <a:pt x="51" y="11"/>
                            </a:lnTo>
                            <a:lnTo>
                              <a:pt x="54" y="0"/>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17" name="Freeform 169"/>
                      <p:cNvSpPr>
                        <a:spLocks/>
                      </p:cNvSpPr>
                      <p:nvPr/>
                    </p:nvSpPr>
                    <p:spPr bwMode="auto">
                      <a:xfrm>
                        <a:off x="3136" y="2061"/>
                        <a:ext cx="49" cy="40"/>
                      </a:xfrm>
                      <a:custGeom>
                        <a:avLst/>
                        <a:gdLst>
                          <a:gd name="T0" fmla="*/ 48 w 49"/>
                          <a:gd name="T1" fmla="*/ 0 h 39"/>
                          <a:gd name="T2" fmla="*/ 39 w 49"/>
                          <a:gd name="T3" fmla="*/ 9 h 39"/>
                          <a:gd name="T4" fmla="*/ 28 w 49"/>
                          <a:gd name="T5" fmla="*/ 17 h 39"/>
                          <a:gd name="T6" fmla="*/ 18 w 49"/>
                          <a:gd name="T7" fmla="*/ 23 h 39"/>
                          <a:gd name="T8" fmla="*/ 6 w 49"/>
                          <a:gd name="T9" fmla="*/ 30 h 39"/>
                          <a:gd name="T10" fmla="*/ 0 w 49"/>
                          <a:gd name="T11" fmla="*/ 32 h 39"/>
                          <a:gd name="T12" fmla="*/ 5 w 49"/>
                          <a:gd name="T13" fmla="*/ 32 h 39"/>
                          <a:gd name="T14" fmla="*/ 3 w 49"/>
                          <a:gd name="T15" fmla="*/ 38 h 39"/>
                          <a:gd name="T16" fmla="*/ 10 w 49"/>
                          <a:gd name="T17" fmla="*/ 32 h 39"/>
                          <a:gd name="T18" fmla="*/ 10 w 49"/>
                          <a:gd name="T19" fmla="*/ 36 h 39"/>
                          <a:gd name="T20" fmla="*/ 17 w 49"/>
                          <a:gd name="T21" fmla="*/ 27 h 39"/>
                          <a:gd name="T22" fmla="*/ 17 w 49"/>
                          <a:gd name="T23" fmla="*/ 34 h 39"/>
                          <a:gd name="T24" fmla="*/ 23 w 49"/>
                          <a:gd name="T25" fmla="*/ 23 h 39"/>
                          <a:gd name="T26" fmla="*/ 28 w 49"/>
                          <a:gd name="T27" fmla="*/ 21 h 39"/>
                          <a:gd name="T28" fmla="*/ 31 w 49"/>
                          <a:gd name="T29" fmla="*/ 21 h 39"/>
                          <a:gd name="T30" fmla="*/ 28 w 49"/>
                          <a:gd name="T31" fmla="*/ 29 h 39"/>
                          <a:gd name="T32" fmla="*/ 33 w 49"/>
                          <a:gd name="T33" fmla="*/ 22 h 39"/>
                          <a:gd name="T34" fmla="*/ 34 w 49"/>
                          <a:gd name="T35" fmla="*/ 16 h 39"/>
                          <a:gd name="T36" fmla="*/ 40 w 49"/>
                          <a:gd name="T37" fmla="*/ 11 h 39"/>
                          <a:gd name="T38" fmla="*/ 48 w 49"/>
                          <a:gd name="T3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39">
                            <a:moveTo>
                              <a:pt x="48" y="0"/>
                            </a:moveTo>
                            <a:lnTo>
                              <a:pt x="39" y="9"/>
                            </a:lnTo>
                            <a:lnTo>
                              <a:pt x="28" y="17"/>
                            </a:lnTo>
                            <a:lnTo>
                              <a:pt x="18" y="23"/>
                            </a:lnTo>
                            <a:lnTo>
                              <a:pt x="6" y="30"/>
                            </a:lnTo>
                            <a:lnTo>
                              <a:pt x="0" y="32"/>
                            </a:lnTo>
                            <a:lnTo>
                              <a:pt x="5" y="32"/>
                            </a:lnTo>
                            <a:lnTo>
                              <a:pt x="3" y="38"/>
                            </a:lnTo>
                            <a:lnTo>
                              <a:pt x="10" y="32"/>
                            </a:lnTo>
                            <a:lnTo>
                              <a:pt x="10" y="36"/>
                            </a:lnTo>
                            <a:lnTo>
                              <a:pt x="17" y="27"/>
                            </a:lnTo>
                            <a:lnTo>
                              <a:pt x="17" y="34"/>
                            </a:lnTo>
                            <a:lnTo>
                              <a:pt x="23" y="23"/>
                            </a:lnTo>
                            <a:lnTo>
                              <a:pt x="28" y="21"/>
                            </a:lnTo>
                            <a:lnTo>
                              <a:pt x="31" y="21"/>
                            </a:lnTo>
                            <a:lnTo>
                              <a:pt x="28" y="29"/>
                            </a:lnTo>
                            <a:lnTo>
                              <a:pt x="33" y="22"/>
                            </a:lnTo>
                            <a:lnTo>
                              <a:pt x="34" y="16"/>
                            </a:lnTo>
                            <a:lnTo>
                              <a:pt x="40" y="11"/>
                            </a:lnTo>
                            <a:lnTo>
                              <a:pt x="48" y="0"/>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18" name="Freeform 170"/>
                      <p:cNvSpPr>
                        <a:spLocks/>
                      </p:cNvSpPr>
                      <p:nvPr/>
                    </p:nvSpPr>
                    <p:spPr bwMode="auto">
                      <a:xfrm>
                        <a:off x="3112" y="2110"/>
                        <a:ext cx="56" cy="38"/>
                      </a:xfrm>
                      <a:custGeom>
                        <a:avLst/>
                        <a:gdLst>
                          <a:gd name="T0" fmla="*/ 56 w 57"/>
                          <a:gd name="T1" fmla="*/ 0 h 39"/>
                          <a:gd name="T2" fmla="*/ 46 w 57"/>
                          <a:gd name="T3" fmla="*/ 11 h 39"/>
                          <a:gd name="T4" fmla="*/ 35 w 57"/>
                          <a:gd name="T5" fmla="*/ 17 h 39"/>
                          <a:gd name="T6" fmla="*/ 21 w 57"/>
                          <a:gd name="T7" fmla="*/ 23 h 39"/>
                          <a:gd name="T8" fmla="*/ 13 w 57"/>
                          <a:gd name="T9" fmla="*/ 28 h 39"/>
                          <a:gd name="T10" fmla="*/ 0 w 57"/>
                          <a:gd name="T11" fmla="*/ 31 h 39"/>
                          <a:gd name="T12" fmla="*/ 8 w 57"/>
                          <a:gd name="T13" fmla="*/ 32 h 39"/>
                          <a:gd name="T14" fmla="*/ 7 w 57"/>
                          <a:gd name="T15" fmla="*/ 37 h 39"/>
                          <a:gd name="T16" fmla="*/ 11 w 57"/>
                          <a:gd name="T17" fmla="*/ 29 h 39"/>
                          <a:gd name="T18" fmla="*/ 13 w 57"/>
                          <a:gd name="T19" fmla="*/ 38 h 39"/>
                          <a:gd name="T20" fmla="*/ 16 w 57"/>
                          <a:gd name="T21" fmla="*/ 29 h 39"/>
                          <a:gd name="T22" fmla="*/ 30 w 57"/>
                          <a:gd name="T23" fmla="*/ 22 h 39"/>
                          <a:gd name="T24" fmla="*/ 30 w 57"/>
                          <a:gd name="T25" fmla="*/ 32 h 39"/>
                          <a:gd name="T26" fmla="*/ 33 w 57"/>
                          <a:gd name="T27" fmla="*/ 22 h 39"/>
                          <a:gd name="T28" fmla="*/ 45 w 57"/>
                          <a:gd name="T29" fmla="*/ 15 h 39"/>
                          <a:gd name="T30" fmla="*/ 56 w 57"/>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9">
                            <a:moveTo>
                              <a:pt x="56" y="0"/>
                            </a:moveTo>
                            <a:lnTo>
                              <a:pt x="46" y="11"/>
                            </a:lnTo>
                            <a:lnTo>
                              <a:pt x="35" y="17"/>
                            </a:lnTo>
                            <a:lnTo>
                              <a:pt x="21" y="23"/>
                            </a:lnTo>
                            <a:lnTo>
                              <a:pt x="13" y="28"/>
                            </a:lnTo>
                            <a:lnTo>
                              <a:pt x="0" y="31"/>
                            </a:lnTo>
                            <a:lnTo>
                              <a:pt x="8" y="32"/>
                            </a:lnTo>
                            <a:lnTo>
                              <a:pt x="7" y="37"/>
                            </a:lnTo>
                            <a:lnTo>
                              <a:pt x="11" y="29"/>
                            </a:lnTo>
                            <a:lnTo>
                              <a:pt x="13" y="38"/>
                            </a:lnTo>
                            <a:lnTo>
                              <a:pt x="16" y="29"/>
                            </a:lnTo>
                            <a:lnTo>
                              <a:pt x="30" y="22"/>
                            </a:lnTo>
                            <a:lnTo>
                              <a:pt x="30" y="32"/>
                            </a:lnTo>
                            <a:lnTo>
                              <a:pt x="33" y="22"/>
                            </a:lnTo>
                            <a:lnTo>
                              <a:pt x="45" y="15"/>
                            </a:lnTo>
                            <a:lnTo>
                              <a:pt x="56" y="0"/>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19" name="Freeform 171"/>
                      <p:cNvSpPr>
                        <a:spLocks/>
                      </p:cNvSpPr>
                      <p:nvPr/>
                    </p:nvSpPr>
                    <p:spPr bwMode="auto">
                      <a:xfrm>
                        <a:off x="3088" y="2165"/>
                        <a:ext cx="65" cy="28"/>
                      </a:xfrm>
                      <a:custGeom>
                        <a:avLst/>
                        <a:gdLst>
                          <a:gd name="T0" fmla="*/ 0 w 65"/>
                          <a:gd name="T1" fmla="*/ 16 h 29"/>
                          <a:gd name="T2" fmla="*/ 20 w 65"/>
                          <a:gd name="T3" fmla="*/ 14 h 29"/>
                          <a:gd name="T4" fmla="*/ 34 w 65"/>
                          <a:gd name="T5" fmla="*/ 10 h 29"/>
                          <a:gd name="T6" fmla="*/ 53 w 65"/>
                          <a:gd name="T7" fmla="*/ 3 h 29"/>
                          <a:gd name="T8" fmla="*/ 64 w 65"/>
                          <a:gd name="T9" fmla="*/ 0 h 29"/>
                          <a:gd name="T10" fmla="*/ 54 w 65"/>
                          <a:gd name="T11" fmla="*/ 5 h 29"/>
                          <a:gd name="T12" fmla="*/ 43 w 65"/>
                          <a:gd name="T13" fmla="*/ 9 h 29"/>
                          <a:gd name="T14" fmla="*/ 42 w 65"/>
                          <a:gd name="T15" fmla="*/ 19 h 29"/>
                          <a:gd name="T16" fmla="*/ 41 w 65"/>
                          <a:gd name="T17" fmla="*/ 8 h 29"/>
                          <a:gd name="T18" fmla="*/ 31 w 65"/>
                          <a:gd name="T19" fmla="*/ 13 h 29"/>
                          <a:gd name="T20" fmla="*/ 29 w 65"/>
                          <a:gd name="T21" fmla="*/ 28 h 29"/>
                          <a:gd name="T22" fmla="*/ 29 w 65"/>
                          <a:gd name="T23" fmla="*/ 14 h 29"/>
                          <a:gd name="T24" fmla="*/ 17 w 65"/>
                          <a:gd name="T25" fmla="*/ 17 h 29"/>
                          <a:gd name="T26" fmla="*/ 13 w 65"/>
                          <a:gd name="T27" fmla="*/ 24 h 29"/>
                          <a:gd name="T28" fmla="*/ 14 w 65"/>
                          <a:gd name="T29" fmla="*/ 17 h 29"/>
                          <a:gd name="T30" fmla="*/ 5 w 65"/>
                          <a:gd name="T31" fmla="*/ 24 h 29"/>
                          <a:gd name="T32" fmla="*/ 9 w 65"/>
                          <a:gd name="T33" fmla="*/ 17 h 29"/>
                          <a:gd name="T34" fmla="*/ 0 w 65"/>
                          <a:gd name="T3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29">
                            <a:moveTo>
                              <a:pt x="0" y="16"/>
                            </a:moveTo>
                            <a:lnTo>
                              <a:pt x="20" y="14"/>
                            </a:lnTo>
                            <a:lnTo>
                              <a:pt x="34" y="10"/>
                            </a:lnTo>
                            <a:lnTo>
                              <a:pt x="53" y="3"/>
                            </a:lnTo>
                            <a:lnTo>
                              <a:pt x="64" y="0"/>
                            </a:lnTo>
                            <a:lnTo>
                              <a:pt x="54" y="5"/>
                            </a:lnTo>
                            <a:lnTo>
                              <a:pt x="43" y="9"/>
                            </a:lnTo>
                            <a:lnTo>
                              <a:pt x="42" y="19"/>
                            </a:lnTo>
                            <a:lnTo>
                              <a:pt x="41" y="8"/>
                            </a:lnTo>
                            <a:lnTo>
                              <a:pt x="31" y="13"/>
                            </a:lnTo>
                            <a:lnTo>
                              <a:pt x="29" y="28"/>
                            </a:lnTo>
                            <a:lnTo>
                              <a:pt x="29" y="14"/>
                            </a:lnTo>
                            <a:lnTo>
                              <a:pt x="17" y="17"/>
                            </a:lnTo>
                            <a:lnTo>
                              <a:pt x="13" y="24"/>
                            </a:lnTo>
                            <a:lnTo>
                              <a:pt x="14" y="17"/>
                            </a:lnTo>
                            <a:lnTo>
                              <a:pt x="5" y="24"/>
                            </a:lnTo>
                            <a:lnTo>
                              <a:pt x="9" y="17"/>
                            </a:lnTo>
                            <a:lnTo>
                              <a:pt x="0" y="16"/>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20" name="Freeform 172"/>
                      <p:cNvSpPr>
                        <a:spLocks/>
                      </p:cNvSpPr>
                      <p:nvPr/>
                    </p:nvSpPr>
                    <p:spPr bwMode="auto">
                      <a:xfrm>
                        <a:off x="3077" y="2202"/>
                        <a:ext cx="73" cy="37"/>
                      </a:xfrm>
                      <a:custGeom>
                        <a:avLst/>
                        <a:gdLst>
                          <a:gd name="T0" fmla="*/ 0 w 73"/>
                          <a:gd name="T1" fmla="*/ 22 h 37"/>
                          <a:gd name="T2" fmla="*/ 14 w 73"/>
                          <a:gd name="T3" fmla="*/ 20 h 37"/>
                          <a:gd name="T4" fmla="*/ 32 w 73"/>
                          <a:gd name="T5" fmla="*/ 16 h 37"/>
                          <a:gd name="T6" fmla="*/ 56 w 73"/>
                          <a:gd name="T7" fmla="*/ 9 h 37"/>
                          <a:gd name="T8" fmla="*/ 72 w 73"/>
                          <a:gd name="T9" fmla="*/ 0 h 37"/>
                          <a:gd name="T10" fmla="*/ 54 w 73"/>
                          <a:gd name="T11" fmla="*/ 13 h 37"/>
                          <a:gd name="T12" fmla="*/ 46 w 73"/>
                          <a:gd name="T13" fmla="*/ 23 h 37"/>
                          <a:gd name="T14" fmla="*/ 39 w 73"/>
                          <a:gd name="T15" fmla="*/ 32 h 37"/>
                          <a:gd name="T16" fmla="*/ 44 w 73"/>
                          <a:gd name="T17" fmla="*/ 20 h 37"/>
                          <a:gd name="T18" fmla="*/ 47 w 73"/>
                          <a:gd name="T19" fmla="*/ 15 h 37"/>
                          <a:gd name="T20" fmla="*/ 35 w 73"/>
                          <a:gd name="T21" fmla="*/ 21 h 37"/>
                          <a:gd name="T22" fmla="*/ 32 w 73"/>
                          <a:gd name="T23" fmla="*/ 28 h 37"/>
                          <a:gd name="T24" fmla="*/ 29 w 73"/>
                          <a:gd name="T25" fmla="*/ 34 h 37"/>
                          <a:gd name="T26" fmla="*/ 32 w 73"/>
                          <a:gd name="T27" fmla="*/ 21 h 37"/>
                          <a:gd name="T28" fmla="*/ 27 w 73"/>
                          <a:gd name="T29" fmla="*/ 23 h 37"/>
                          <a:gd name="T30" fmla="*/ 24 w 73"/>
                          <a:gd name="T31" fmla="*/ 28 h 37"/>
                          <a:gd name="T32" fmla="*/ 22 w 73"/>
                          <a:gd name="T33" fmla="*/ 34 h 37"/>
                          <a:gd name="T34" fmla="*/ 25 w 73"/>
                          <a:gd name="T35" fmla="*/ 21 h 37"/>
                          <a:gd name="T36" fmla="*/ 10 w 73"/>
                          <a:gd name="T37" fmla="*/ 23 h 37"/>
                          <a:gd name="T38" fmla="*/ 6 w 73"/>
                          <a:gd name="T39" fmla="*/ 36 h 37"/>
                          <a:gd name="T40" fmla="*/ 9 w 73"/>
                          <a:gd name="T41" fmla="*/ 25 h 37"/>
                          <a:gd name="T42" fmla="*/ 0 w 73"/>
                          <a:gd name="T4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37">
                            <a:moveTo>
                              <a:pt x="0" y="22"/>
                            </a:moveTo>
                            <a:lnTo>
                              <a:pt x="14" y="20"/>
                            </a:lnTo>
                            <a:lnTo>
                              <a:pt x="32" y="16"/>
                            </a:lnTo>
                            <a:lnTo>
                              <a:pt x="56" y="9"/>
                            </a:lnTo>
                            <a:lnTo>
                              <a:pt x="72" y="0"/>
                            </a:lnTo>
                            <a:lnTo>
                              <a:pt x="54" y="13"/>
                            </a:lnTo>
                            <a:lnTo>
                              <a:pt x="46" y="23"/>
                            </a:lnTo>
                            <a:lnTo>
                              <a:pt x="39" y="32"/>
                            </a:lnTo>
                            <a:lnTo>
                              <a:pt x="44" y="20"/>
                            </a:lnTo>
                            <a:lnTo>
                              <a:pt x="47" y="15"/>
                            </a:lnTo>
                            <a:lnTo>
                              <a:pt x="35" y="21"/>
                            </a:lnTo>
                            <a:lnTo>
                              <a:pt x="32" y="28"/>
                            </a:lnTo>
                            <a:lnTo>
                              <a:pt x="29" y="34"/>
                            </a:lnTo>
                            <a:lnTo>
                              <a:pt x="32" y="21"/>
                            </a:lnTo>
                            <a:lnTo>
                              <a:pt x="27" y="23"/>
                            </a:lnTo>
                            <a:lnTo>
                              <a:pt x="24" y="28"/>
                            </a:lnTo>
                            <a:lnTo>
                              <a:pt x="22" y="34"/>
                            </a:lnTo>
                            <a:lnTo>
                              <a:pt x="25" y="21"/>
                            </a:lnTo>
                            <a:lnTo>
                              <a:pt x="10" y="23"/>
                            </a:lnTo>
                            <a:lnTo>
                              <a:pt x="6" y="36"/>
                            </a:lnTo>
                            <a:lnTo>
                              <a:pt x="9" y="25"/>
                            </a:lnTo>
                            <a:lnTo>
                              <a:pt x="0" y="22"/>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21" name="Freeform 173"/>
                      <p:cNvSpPr>
                        <a:spLocks/>
                      </p:cNvSpPr>
                      <p:nvPr/>
                    </p:nvSpPr>
                    <p:spPr bwMode="auto">
                      <a:xfrm>
                        <a:off x="3058" y="2250"/>
                        <a:ext cx="83" cy="40"/>
                      </a:xfrm>
                      <a:custGeom>
                        <a:avLst/>
                        <a:gdLst>
                          <a:gd name="T0" fmla="*/ 82 w 83"/>
                          <a:gd name="T1" fmla="*/ 0 h 40"/>
                          <a:gd name="T2" fmla="*/ 67 w 83"/>
                          <a:gd name="T3" fmla="*/ 11 h 40"/>
                          <a:gd name="T4" fmla="*/ 50 w 83"/>
                          <a:gd name="T5" fmla="*/ 18 h 40"/>
                          <a:gd name="T6" fmla="*/ 35 w 83"/>
                          <a:gd name="T7" fmla="*/ 24 h 40"/>
                          <a:gd name="T8" fmla="*/ 18 w 83"/>
                          <a:gd name="T9" fmla="*/ 29 h 40"/>
                          <a:gd name="T10" fmla="*/ 0 w 83"/>
                          <a:gd name="T11" fmla="*/ 31 h 40"/>
                          <a:gd name="T12" fmla="*/ 19 w 83"/>
                          <a:gd name="T13" fmla="*/ 31 h 40"/>
                          <a:gd name="T14" fmla="*/ 14 w 83"/>
                          <a:gd name="T15" fmla="*/ 34 h 40"/>
                          <a:gd name="T16" fmla="*/ 23 w 83"/>
                          <a:gd name="T17" fmla="*/ 30 h 40"/>
                          <a:gd name="T18" fmla="*/ 34 w 83"/>
                          <a:gd name="T19" fmla="*/ 27 h 40"/>
                          <a:gd name="T20" fmla="*/ 25 w 83"/>
                          <a:gd name="T21" fmla="*/ 33 h 40"/>
                          <a:gd name="T22" fmla="*/ 34 w 83"/>
                          <a:gd name="T23" fmla="*/ 29 h 40"/>
                          <a:gd name="T24" fmla="*/ 42 w 83"/>
                          <a:gd name="T25" fmla="*/ 24 h 40"/>
                          <a:gd name="T26" fmla="*/ 40 w 83"/>
                          <a:gd name="T27" fmla="*/ 32 h 40"/>
                          <a:gd name="T28" fmla="*/ 32 w 83"/>
                          <a:gd name="T29" fmla="*/ 39 h 40"/>
                          <a:gd name="T30" fmla="*/ 44 w 83"/>
                          <a:gd name="T31" fmla="*/ 31 h 40"/>
                          <a:gd name="T32" fmla="*/ 47 w 83"/>
                          <a:gd name="T33" fmla="*/ 24 h 40"/>
                          <a:gd name="T34" fmla="*/ 62 w 83"/>
                          <a:gd name="T35" fmla="*/ 15 h 40"/>
                          <a:gd name="T36" fmla="*/ 82 w 83"/>
                          <a:gd name="T3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40">
                            <a:moveTo>
                              <a:pt x="82" y="0"/>
                            </a:moveTo>
                            <a:lnTo>
                              <a:pt x="67" y="11"/>
                            </a:lnTo>
                            <a:lnTo>
                              <a:pt x="50" y="18"/>
                            </a:lnTo>
                            <a:lnTo>
                              <a:pt x="35" y="24"/>
                            </a:lnTo>
                            <a:lnTo>
                              <a:pt x="18" y="29"/>
                            </a:lnTo>
                            <a:lnTo>
                              <a:pt x="0" y="31"/>
                            </a:lnTo>
                            <a:lnTo>
                              <a:pt x="19" y="31"/>
                            </a:lnTo>
                            <a:lnTo>
                              <a:pt x="14" y="34"/>
                            </a:lnTo>
                            <a:lnTo>
                              <a:pt x="23" y="30"/>
                            </a:lnTo>
                            <a:lnTo>
                              <a:pt x="34" y="27"/>
                            </a:lnTo>
                            <a:lnTo>
                              <a:pt x="25" y="33"/>
                            </a:lnTo>
                            <a:lnTo>
                              <a:pt x="34" y="29"/>
                            </a:lnTo>
                            <a:lnTo>
                              <a:pt x="42" y="24"/>
                            </a:lnTo>
                            <a:lnTo>
                              <a:pt x="40" y="32"/>
                            </a:lnTo>
                            <a:lnTo>
                              <a:pt x="32" y="39"/>
                            </a:lnTo>
                            <a:lnTo>
                              <a:pt x="44" y="31"/>
                            </a:lnTo>
                            <a:lnTo>
                              <a:pt x="47" y="24"/>
                            </a:lnTo>
                            <a:lnTo>
                              <a:pt x="62" y="15"/>
                            </a:lnTo>
                            <a:lnTo>
                              <a:pt x="82" y="0"/>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grpSp>
                <p:sp>
                  <p:nvSpPr>
                    <p:cNvPr id="2222" name="Freeform 174"/>
                    <p:cNvSpPr>
                      <a:spLocks/>
                    </p:cNvSpPr>
                    <p:nvPr/>
                  </p:nvSpPr>
                  <p:spPr bwMode="auto">
                    <a:xfrm>
                      <a:off x="3177" y="2030"/>
                      <a:ext cx="69" cy="279"/>
                    </a:xfrm>
                    <a:custGeom>
                      <a:avLst/>
                      <a:gdLst>
                        <a:gd name="T0" fmla="*/ 13 w 70"/>
                        <a:gd name="T1" fmla="*/ 209 h 280"/>
                        <a:gd name="T2" fmla="*/ 1 w 70"/>
                        <a:gd name="T3" fmla="*/ 242 h 280"/>
                        <a:gd name="T4" fmla="*/ 13 w 70"/>
                        <a:gd name="T5" fmla="*/ 237 h 280"/>
                        <a:gd name="T6" fmla="*/ 3 w 70"/>
                        <a:gd name="T7" fmla="*/ 262 h 280"/>
                        <a:gd name="T8" fmla="*/ 14 w 70"/>
                        <a:gd name="T9" fmla="*/ 245 h 280"/>
                        <a:gd name="T10" fmla="*/ 11 w 70"/>
                        <a:gd name="T11" fmla="*/ 269 h 280"/>
                        <a:gd name="T12" fmla="*/ 17 w 70"/>
                        <a:gd name="T13" fmla="*/ 252 h 280"/>
                        <a:gd name="T14" fmla="*/ 19 w 70"/>
                        <a:gd name="T15" fmla="*/ 273 h 280"/>
                        <a:gd name="T16" fmla="*/ 26 w 70"/>
                        <a:gd name="T17" fmla="*/ 241 h 280"/>
                        <a:gd name="T18" fmla="*/ 30 w 70"/>
                        <a:gd name="T19" fmla="*/ 279 h 280"/>
                        <a:gd name="T20" fmla="*/ 32 w 70"/>
                        <a:gd name="T21" fmla="*/ 241 h 280"/>
                        <a:gd name="T22" fmla="*/ 45 w 70"/>
                        <a:gd name="T23" fmla="*/ 263 h 280"/>
                        <a:gd name="T24" fmla="*/ 37 w 70"/>
                        <a:gd name="T25" fmla="*/ 232 h 280"/>
                        <a:gd name="T26" fmla="*/ 51 w 70"/>
                        <a:gd name="T27" fmla="*/ 250 h 280"/>
                        <a:gd name="T28" fmla="*/ 41 w 70"/>
                        <a:gd name="T29" fmla="*/ 224 h 280"/>
                        <a:gd name="T30" fmla="*/ 60 w 70"/>
                        <a:gd name="T31" fmla="*/ 236 h 280"/>
                        <a:gd name="T32" fmla="*/ 53 w 70"/>
                        <a:gd name="T33" fmla="*/ 213 h 280"/>
                        <a:gd name="T34" fmla="*/ 69 w 70"/>
                        <a:gd name="T35" fmla="*/ 210 h 280"/>
                        <a:gd name="T36" fmla="*/ 55 w 70"/>
                        <a:gd name="T37" fmla="*/ 1 h 280"/>
                        <a:gd name="T38" fmla="*/ 27 w 70"/>
                        <a:gd name="T39" fmla="*/ 0 h 280"/>
                        <a:gd name="T40" fmla="*/ 0 w 70"/>
                        <a:gd name="T41" fmla="*/ 216 h 280"/>
                        <a:gd name="T42" fmla="*/ 13 w 70"/>
                        <a:gd name="T43" fmla="*/ 20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280">
                          <a:moveTo>
                            <a:pt x="13" y="209"/>
                          </a:moveTo>
                          <a:lnTo>
                            <a:pt x="1" y="242"/>
                          </a:lnTo>
                          <a:lnTo>
                            <a:pt x="13" y="237"/>
                          </a:lnTo>
                          <a:lnTo>
                            <a:pt x="3" y="262"/>
                          </a:lnTo>
                          <a:lnTo>
                            <a:pt x="14" y="245"/>
                          </a:lnTo>
                          <a:lnTo>
                            <a:pt x="11" y="269"/>
                          </a:lnTo>
                          <a:lnTo>
                            <a:pt x="17" y="252"/>
                          </a:lnTo>
                          <a:lnTo>
                            <a:pt x="19" y="273"/>
                          </a:lnTo>
                          <a:lnTo>
                            <a:pt x="26" y="241"/>
                          </a:lnTo>
                          <a:lnTo>
                            <a:pt x="30" y="279"/>
                          </a:lnTo>
                          <a:lnTo>
                            <a:pt x="32" y="241"/>
                          </a:lnTo>
                          <a:lnTo>
                            <a:pt x="45" y="263"/>
                          </a:lnTo>
                          <a:lnTo>
                            <a:pt x="37" y="232"/>
                          </a:lnTo>
                          <a:lnTo>
                            <a:pt x="51" y="250"/>
                          </a:lnTo>
                          <a:lnTo>
                            <a:pt x="41" y="224"/>
                          </a:lnTo>
                          <a:lnTo>
                            <a:pt x="60" y="236"/>
                          </a:lnTo>
                          <a:lnTo>
                            <a:pt x="53" y="213"/>
                          </a:lnTo>
                          <a:lnTo>
                            <a:pt x="69" y="210"/>
                          </a:lnTo>
                          <a:lnTo>
                            <a:pt x="55" y="1"/>
                          </a:lnTo>
                          <a:lnTo>
                            <a:pt x="27" y="0"/>
                          </a:lnTo>
                          <a:lnTo>
                            <a:pt x="0" y="216"/>
                          </a:lnTo>
                          <a:lnTo>
                            <a:pt x="13" y="209"/>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grpSp>
              <p:grpSp>
                <p:nvGrpSpPr>
                  <p:cNvPr id="94240" name="Group 175"/>
                  <p:cNvGrpSpPr>
                    <a:grpSpLocks/>
                  </p:cNvGrpSpPr>
                  <p:nvPr/>
                </p:nvGrpSpPr>
                <p:grpSpPr bwMode="auto">
                  <a:xfrm>
                    <a:off x="3413" y="1947"/>
                    <a:ext cx="297" cy="388"/>
                    <a:chOff x="3413" y="1947"/>
                    <a:chExt cx="297" cy="388"/>
                  </a:xfrm>
                </p:grpSpPr>
                <p:grpSp>
                  <p:nvGrpSpPr>
                    <p:cNvPr id="94241" name="Group 176"/>
                    <p:cNvGrpSpPr>
                      <a:grpSpLocks/>
                    </p:cNvGrpSpPr>
                    <p:nvPr/>
                  </p:nvGrpSpPr>
                  <p:grpSpPr bwMode="auto">
                    <a:xfrm>
                      <a:off x="3547" y="1991"/>
                      <a:ext cx="32" cy="344"/>
                      <a:chOff x="3547" y="1991"/>
                      <a:chExt cx="32" cy="344"/>
                    </a:xfrm>
                  </p:grpSpPr>
                  <p:sp>
                    <p:nvSpPr>
                      <p:cNvPr id="2225" name="Freeform 177"/>
                      <p:cNvSpPr>
                        <a:spLocks/>
                      </p:cNvSpPr>
                      <p:nvPr/>
                    </p:nvSpPr>
                    <p:spPr bwMode="auto">
                      <a:xfrm>
                        <a:off x="3547" y="1991"/>
                        <a:ext cx="32" cy="345"/>
                      </a:xfrm>
                      <a:custGeom>
                        <a:avLst/>
                        <a:gdLst>
                          <a:gd name="T0" fmla="*/ 12 w 32"/>
                          <a:gd name="T1" fmla="*/ 0 h 344"/>
                          <a:gd name="T2" fmla="*/ 4 w 32"/>
                          <a:gd name="T3" fmla="*/ 173 h 344"/>
                          <a:gd name="T4" fmla="*/ 5 w 32"/>
                          <a:gd name="T5" fmla="*/ 218 h 344"/>
                          <a:gd name="T6" fmla="*/ 4 w 32"/>
                          <a:gd name="T7" fmla="*/ 252 h 344"/>
                          <a:gd name="T8" fmla="*/ 5 w 32"/>
                          <a:gd name="T9" fmla="*/ 261 h 344"/>
                          <a:gd name="T10" fmla="*/ 5 w 32"/>
                          <a:gd name="T11" fmla="*/ 276 h 344"/>
                          <a:gd name="T12" fmla="*/ 4 w 32"/>
                          <a:gd name="T13" fmla="*/ 290 h 344"/>
                          <a:gd name="T14" fmla="*/ 4 w 32"/>
                          <a:gd name="T15" fmla="*/ 308 h 344"/>
                          <a:gd name="T16" fmla="*/ 3 w 32"/>
                          <a:gd name="T17" fmla="*/ 325 h 344"/>
                          <a:gd name="T18" fmla="*/ 0 w 32"/>
                          <a:gd name="T19" fmla="*/ 338 h 344"/>
                          <a:gd name="T20" fmla="*/ 7 w 32"/>
                          <a:gd name="T21" fmla="*/ 339 h 344"/>
                          <a:gd name="T22" fmla="*/ 13 w 32"/>
                          <a:gd name="T23" fmla="*/ 343 h 344"/>
                          <a:gd name="T24" fmla="*/ 21 w 32"/>
                          <a:gd name="T25" fmla="*/ 342 h 344"/>
                          <a:gd name="T26" fmla="*/ 27 w 32"/>
                          <a:gd name="T27" fmla="*/ 342 h 344"/>
                          <a:gd name="T28" fmla="*/ 31 w 32"/>
                          <a:gd name="T29" fmla="*/ 338 h 344"/>
                          <a:gd name="T30" fmla="*/ 30 w 32"/>
                          <a:gd name="T31" fmla="*/ 324 h 344"/>
                          <a:gd name="T32" fmla="*/ 29 w 32"/>
                          <a:gd name="T33" fmla="*/ 308 h 344"/>
                          <a:gd name="T34" fmla="*/ 29 w 32"/>
                          <a:gd name="T35" fmla="*/ 280 h 344"/>
                          <a:gd name="T36" fmla="*/ 29 w 32"/>
                          <a:gd name="T37" fmla="*/ 272 h 344"/>
                          <a:gd name="T38" fmla="*/ 29 w 32"/>
                          <a:gd name="T39" fmla="*/ 252 h 344"/>
                          <a:gd name="T40" fmla="*/ 29 w 32"/>
                          <a:gd name="T41" fmla="*/ 234 h 344"/>
                          <a:gd name="T42" fmla="*/ 27 w 32"/>
                          <a:gd name="T43" fmla="*/ 217 h 344"/>
                          <a:gd name="T44" fmla="*/ 28 w 32"/>
                          <a:gd name="T45" fmla="*/ 142 h 344"/>
                          <a:gd name="T46" fmla="*/ 28 w 32"/>
                          <a:gd name="T47" fmla="*/ 49 h 344"/>
                          <a:gd name="T48" fmla="*/ 26 w 32"/>
                          <a:gd name="T49" fmla="*/ 13 h 344"/>
                          <a:gd name="T50" fmla="*/ 12 w 32"/>
                          <a:gd name="T51"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344">
                            <a:moveTo>
                              <a:pt x="12" y="0"/>
                            </a:moveTo>
                            <a:lnTo>
                              <a:pt x="4" y="173"/>
                            </a:lnTo>
                            <a:lnTo>
                              <a:pt x="5" y="218"/>
                            </a:lnTo>
                            <a:lnTo>
                              <a:pt x="4" y="252"/>
                            </a:lnTo>
                            <a:lnTo>
                              <a:pt x="5" y="261"/>
                            </a:lnTo>
                            <a:lnTo>
                              <a:pt x="5" y="276"/>
                            </a:lnTo>
                            <a:lnTo>
                              <a:pt x="4" y="290"/>
                            </a:lnTo>
                            <a:lnTo>
                              <a:pt x="4" y="308"/>
                            </a:lnTo>
                            <a:lnTo>
                              <a:pt x="3" y="325"/>
                            </a:lnTo>
                            <a:lnTo>
                              <a:pt x="0" y="338"/>
                            </a:lnTo>
                            <a:lnTo>
                              <a:pt x="7" y="339"/>
                            </a:lnTo>
                            <a:lnTo>
                              <a:pt x="13" y="343"/>
                            </a:lnTo>
                            <a:lnTo>
                              <a:pt x="21" y="342"/>
                            </a:lnTo>
                            <a:lnTo>
                              <a:pt x="27" y="342"/>
                            </a:lnTo>
                            <a:lnTo>
                              <a:pt x="31" y="338"/>
                            </a:lnTo>
                            <a:lnTo>
                              <a:pt x="30" y="324"/>
                            </a:lnTo>
                            <a:lnTo>
                              <a:pt x="29" y="308"/>
                            </a:lnTo>
                            <a:lnTo>
                              <a:pt x="29" y="280"/>
                            </a:lnTo>
                            <a:lnTo>
                              <a:pt x="29" y="272"/>
                            </a:lnTo>
                            <a:lnTo>
                              <a:pt x="29" y="252"/>
                            </a:lnTo>
                            <a:lnTo>
                              <a:pt x="29" y="234"/>
                            </a:lnTo>
                            <a:lnTo>
                              <a:pt x="27" y="217"/>
                            </a:lnTo>
                            <a:lnTo>
                              <a:pt x="28" y="142"/>
                            </a:lnTo>
                            <a:lnTo>
                              <a:pt x="28" y="49"/>
                            </a:lnTo>
                            <a:lnTo>
                              <a:pt x="26" y="13"/>
                            </a:lnTo>
                            <a:lnTo>
                              <a:pt x="12" y="0"/>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26" name="Freeform 178"/>
                      <p:cNvSpPr>
                        <a:spLocks/>
                      </p:cNvSpPr>
                      <p:nvPr/>
                    </p:nvSpPr>
                    <p:spPr bwMode="auto">
                      <a:xfrm>
                        <a:off x="3558" y="2209"/>
                        <a:ext cx="19" cy="123"/>
                      </a:xfrm>
                      <a:custGeom>
                        <a:avLst/>
                        <a:gdLst>
                          <a:gd name="T0" fmla="*/ 13 w 20"/>
                          <a:gd name="T1" fmla="*/ 0 h 122"/>
                          <a:gd name="T2" fmla="*/ 7 w 20"/>
                          <a:gd name="T3" fmla="*/ 7 h 122"/>
                          <a:gd name="T4" fmla="*/ 0 w 20"/>
                          <a:gd name="T5" fmla="*/ 10 h 122"/>
                          <a:gd name="T6" fmla="*/ 5 w 20"/>
                          <a:gd name="T7" fmla="*/ 11 h 122"/>
                          <a:gd name="T8" fmla="*/ 12 w 20"/>
                          <a:gd name="T9" fmla="*/ 9 h 122"/>
                          <a:gd name="T10" fmla="*/ 9 w 20"/>
                          <a:gd name="T11" fmla="*/ 16 h 122"/>
                          <a:gd name="T12" fmla="*/ 2 w 20"/>
                          <a:gd name="T13" fmla="*/ 22 h 122"/>
                          <a:gd name="T14" fmla="*/ 10 w 20"/>
                          <a:gd name="T15" fmla="*/ 22 h 122"/>
                          <a:gd name="T16" fmla="*/ 13 w 20"/>
                          <a:gd name="T17" fmla="*/ 25 h 122"/>
                          <a:gd name="T18" fmla="*/ 10 w 20"/>
                          <a:gd name="T19" fmla="*/ 31 h 122"/>
                          <a:gd name="T20" fmla="*/ 4 w 20"/>
                          <a:gd name="T21" fmla="*/ 35 h 122"/>
                          <a:gd name="T22" fmla="*/ 13 w 20"/>
                          <a:gd name="T23" fmla="*/ 37 h 122"/>
                          <a:gd name="T24" fmla="*/ 14 w 20"/>
                          <a:gd name="T25" fmla="*/ 42 h 122"/>
                          <a:gd name="T26" fmla="*/ 13 w 20"/>
                          <a:gd name="T27" fmla="*/ 47 h 122"/>
                          <a:gd name="T28" fmla="*/ 6 w 20"/>
                          <a:gd name="T29" fmla="*/ 53 h 122"/>
                          <a:gd name="T30" fmla="*/ 2 w 20"/>
                          <a:gd name="T31" fmla="*/ 53 h 122"/>
                          <a:gd name="T32" fmla="*/ 9 w 20"/>
                          <a:gd name="T33" fmla="*/ 56 h 122"/>
                          <a:gd name="T34" fmla="*/ 14 w 20"/>
                          <a:gd name="T35" fmla="*/ 57 h 122"/>
                          <a:gd name="T36" fmla="*/ 11 w 20"/>
                          <a:gd name="T37" fmla="*/ 62 h 122"/>
                          <a:gd name="T38" fmla="*/ 6 w 20"/>
                          <a:gd name="T39" fmla="*/ 68 h 122"/>
                          <a:gd name="T40" fmla="*/ 14 w 20"/>
                          <a:gd name="T41" fmla="*/ 73 h 122"/>
                          <a:gd name="T42" fmla="*/ 14 w 20"/>
                          <a:gd name="T43" fmla="*/ 86 h 122"/>
                          <a:gd name="T44" fmla="*/ 10 w 20"/>
                          <a:gd name="T45" fmla="*/ 100 h 122"/>
                          <a:gd name="T46" fmla="*/ 14 w 20"/>
                          <a:gd name="T47" fmla="*/ 104 h 122"/>
                          <a:gd name="T48" fmla="*/ 6 w 20"/>
                          <a:gd name="T49" fmla="*/ 107 h 122"/>
                          <a:gd name="T50" fmla="*/ 15 w 20"/>
                          <a:gd name="T51" fmla="*/ 109 h 122"/>
                          <a:gd name="T52" fmla="*/ 5 w 20"/>
                          <a:gd name="T53" fmla="*/ 113 h 122"/>
                          <a:gd name="T54" fmla="*/ 16 w 20"/>
                          <a:gd name="T55" fmla="*/ 115 h 122"/>
                          <a:gd name="T56" fmla="*/ 9 w 20"/>
                          <a:gd name="T57" fmla="*/ 118 h 122"/>
                          <a:gd name="T58" fmla="*/ 5 w 20"/>
                          <a:gd name="T59" fmla="*/ 121 h 122"/>
                          <a:gd name="T60" fmla="*/ 12 w 20"/>
                          <a:gd name="T61" fmla="*/ 121 h 122"/>
                          <a:gd name="T62" fmla="*/ 19 w 20"/>
                          <a:gd name="T63" fmla="*/ 120 h 122"/>
                          <a:gd name="T64" fmla="*/ 18 w 20"/>
                          <a:gd name="T65" fmla="*/ 108 h 122"/>
                          <a:gd name="T66" fmla="*/ 16 w 20"/>
                          <a:gd name="T67" fmla="*/ 98 h 122"/>
                          <a:gd name="T68" fmla="*/ 17 w 20"/>
                          <a:gd name="T69" fmla="*/ 83 h 122"/>
                          <a:gd name="T70" fmla="*/ 16 w 20"/>
                          <a:gd name="T71" fmla="*/ 63 h 122"/>
                          <a:gd name="T72" fmla="*/ 17 w 20"/>
                          <a:gd name="T73" fmla="*/ 47 h 122"/>
                          <a:gd name="T74" fmla="*/ 16 w 20"/>
                          <a:gd name="T75" fmla="*/ 28 h 122"/>
                          <a:gd name="T76" fmla="*/ 15 w 20"/>
                          <a:gd name="T77" fmla="*/ 19 h 122"/>
                          <a:gd name="T78" fmla="*/ 15 w 20"/>
                          <a:gd name="T79" fmla="*/ 9 h 122"/>
                          <a:gd name="T80" fmla="*/ 13 w 20"/>
                          <a:gd name="T8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 h="122">
                            <a:moveTo>
                              <a:pt x="13" y="0"/>
                            </a:moveTo>
                            <a:lnTo>
                              <a:pt x="7" y="7"/>
                            </a:lnTo>
                            <a:lnTo>
                              <a:pt x="0" y="10"/>
                            </a:lnTo>
                            <a:lnTo>
                              <a:pt x="5" y="11"/>
                            </a:lnTo>
                            <a:lnTo>
                              <a:pt x="12" y="9"/>
                            </a:lnTo>
                            <a:lnTo>
                              <a:pt x="9" y="16"/>
                            </a:lnTo>
                            <a:lnTo>
                              <a:pt x="2" y="22"/>
                            </a:lnTo>
                            <a:lnTo>
                              <a:pt x="10" y="22"/>
                            </a:lnTo>
                            <a:lnTo>
                              <a:pt x="13" y="25"/>
                            </a:lnTo>
                            <a:lnTo>
                              <a:pt x="10" y="31"/>
                            </a:lnTo>
                            <a:lnTo>
                              <a:pt x="4" y="35"/>
                            </a:lnTo>
                            <a:lnTo>
                              <a:pt x="13" y="37"/>
                            </a:lnTo>
                            <a:lnTo>
                              <a:pt x="14" y="42"/>
                            </a:lnTo>
                            <a:lnTo>
                              <a:pt x="13" y="47"/>
                            </a:lnTo>
                            <a:lnTo>
                              <a:pt x="6" y="53"/>
                            </a:lnTo>
                            <a:lnTo>
                              <a:pt x="2" y="53"/>
                            </a:lnTo>
                            <a:lnTo>
                              <a:pt x="9" y="56"/>
                            </a:lnTo>
                            <a:lnTo>
                              <a:pt x="14" y="57"/>
                            </a:lnTo>
                            <a:lnTo>
                              <a:pt x="11" y="62"/>
                            </a:lnTo>
                            <a:lnTo>
                              <a:pt x="6" y="68"/>
                            </a:lnTo>
                            <a:lnTo>
                              <a:pt x="14" y="73"/>
                            </a:lnTo>
                            <a:lnTo>
                              <a:pt x="14" y="86"/>
                            </a:lnTo>
                            <a:lnTo>
                              <a:pt x="10" y="100"/>
                            </a:lnTo>
                            <a:lnTo>
                              <a:pt x="14" y="104"/>
                            </a:lnTo>
                            <a:lnTo>
                              <a:pt x="6" y="107"/>
                            </a:lnTo>
                            <a:lnTo>
                              <a:pt x="15" y="109"/>
                            </a:lnTo>
                            <a:lnTo>
                              <a:pt x="5" y="113"/>
                            </a:lnTo>
                            <a:lnTo>
                              <a:pt x="16" y="115"/>
                            </a:lnTo>
                            <a:lnTo>
                              <a:pt x="9" y="118"/>
                            </a:lnTo>
                            <a:lnTo>
                              <a:pt x="5" y="121"/>
                            </a:lnTo>
                            <a:lnTo>
                              <a:pt x="12" y="121"/>
                            </a:lnTo>
                            <a:lnTo>
                              <a:pt x="19" y="120"/>
                            </a:lnTo>
                            <a:lnTo>
                              <a:pt x="18" y="108"/>
                            </a:lnTo>
                            <a:lnTo>
                              <a:pt x="16" y="98"/>
                            </a:lnTo>
                            <a:lnTo>
                              <a:pt x="17" y="83"/>
                            </a:lnTo>
                            <a:lnTo>
                              <a:pt x="16" y="63"/>
                            </a:lnTo>
                            <a:lnTo>
                              <a:pt x="17" y="47"/>
                            </a:lnTo>
                            <a:lnTo>
                              <a:pt x="16" y="28"/>
                            </a:lnTo>
                            <a:lnTo>
                              <a:pt x="15" y="19"/>
                            </a:lnTo>
                            <a:lnTo>
                              <a:pt x="15" y="9"/>
                            </a:lnTo>
                            <a:lnTo>
                              <a:pt x="13" y="0"/>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grpSp>
                <p:grpSp>
                  <p:nvGrpSpPr>
                    <p:cNvPr id="94242" name="Group 179"/>
                    <p:cNvGrpSpPr>
                      <a:grpSpLocks/>
                    </p:cNvGrpSpPr>
                    <p:nvPr/>
                  </p:nvGrpSpPr>
                  <p:grpSpPr bwMode="auto">
                    <a:xfrm>
                      <a:off x="3413" y="1947"/>
                      <a:ext cx="160" cy="344"/>
                      <a:chOff x="3413" y="1947"/>
                      <a:chExt cx="160" cy="344"/>
                    </a:xfrm>
                  </p:grpSpPr>
                  <p:sp>
                    <p:nvSpPr>
                      <p:cNvPr id="2228" name="Freeform 180"/>
                      <p:cNvSpPr>
                        <a:spLocks/>
                      </p:cNvSpPr>
                      <p:nvPr/>
                    </p:nvSpPr>
                    <p:spPr bwMode="auto">
                      <a:xfrm>
                        <a:off x="3495" y="1947"/>
                        <a:ext cx="77" cy="95"/>
                      </a:xfrm>
                      <a:custGeom>
                        <a:avLst/>
                        <a:gdLst>
                          <a:gd name="T0" fmla="*/ 56 w 78"/>
                          <a:gd name="T1" fmla="*/ 27 h 94"/>
                          <a:gd name="T2" fmla="*/ 39 w 78"/>
                          <a:gd name="T3" fmla="*/ 49 h 94"/>
                          <a:gd name="T4" fmla="*/ 14 w 78"/>
                          <a:gd name="T5" fmla="*/ 67 h 94"/>
                          <a:gd name="T6" fmla="*/ 1 w 78"/>
                          <a:gd name="T7" fmla="*/ 72 h 94"/>
                          <a:gd name="T8" fmla="*/ 8 w 78"/>
                          <a:gd name="T9" fmla="*/ 78 h 94"/>
                          <a:gd name="T10" fmla="*/ 10 w 78"/>
                          <a:gd name="T11" fmla="*/ 80 h 94"/>
                          <a:gd name="T12" fmla="*/ 16 w 78"/>
                          <a:gd name="T13" fmla="*/ 79 h 94"/>
                          <a:gd name="T14" fmla="*/ 5 w 78"/>
                          <a:gd name="T15" fmla="*/ 92 h 94"/>
                          <a:gd name="T16" fmla="*/ 16 w 78"/>
                          <a:gd name="T17" fmla="*/ 83 h 94"/>
                          <a:gd name="T18" fmla="*/ 18 w 78"/>
                          <a:gd name="T19" fmla="*/ 85 h 94"/>
                          <a:gd name="T20" fmla="*/ 20 w 78"/>
                          <a:gd name="T21" fmla="*/ 86 h 94"/>
                          <a:gd name="T22" fmla="*/ 25 w 78"/>
                          <a:gd name="T23" fmla="*/ 82 h 94"/>
                          <a:gd name="T24" fmla="*/ 27 w 78"/>
                          <a:gd name="T25" fmla="*/ 89 h 94"/>
                          <a:gd name="T26" fmla="*/ 32 w 78"/>
                          <a:gd name="T27" fmla="*/ 80 h 94"/>
                          <a:gd name="T28" fmla="*/ 30 w 78"/>
                          <a:gd name="T29" fmla="*/ 90 h 94"/>
                          <a:gd name="T30" fmla="*/ 37 w 78"/>
                          <a:gd name="T31" fmla="*/ 82 h 94"/>
                          <a:gd name="T32" fmla="*/ 39 w 78"/>
                          <a:gd name="T33" fmla="*/ 82 h 94"/>
                          <a:gd name="T34" fmla="*/ 41 w 78"/>
                          <a:gd name="T35" fmla="*/ 83 h 94"/>
                          <a:gd name="T36" fmla="*/ 46 w 78"/>
                          <a:gd name="T37" fmla="*/ 73 h 94"/>
                          <a:gd name="T38" fmla="*/ 43 w 78"/>
                          <a:gd name="T39" fmla="*/ 84 h 94"/>
                          <a:gd name="T40" fmla="*/ 49 w 78"/>
                          <a:gd name="T41" fmla="*/ 80 h 94"/>
                          <a:gd name="T42" fmla="*/ 51 w 78"/>
                          <a:gd name="T43" fmla="*/ 79 h 94"/>
                          <a:gd name="T44" fmla="*/ 51 w 78"/>
                          <a:gd name="T45" fmla="*/ 84 h 94"/>
                          <a:gd name="T46" fmla="*/ 55 w 78"/>
                          <a:gd name="T47" fmla="*/ 73 h 94"/>
                          <a:gd name="T48" fmla="*/ 60 w 78"/>
                          <a:gd name="T49" fmla="*/ 65 h 94"/>
                          <a:gd name="T50" fmla="*/ 57 w 78"/>
                          <a:gd name="T51" fmla="*/ 81 h 94"/>
                          <a:gd name="T52" fmla="*/ 61 w 78"/>
                          <a:gd name="T53" fmla="*/ 72 h 94"/>
                          <a:gd name="T54" fmla="*/ 65 w 78"/>
                          <a:gd name="T55" fmla="*/ 69 h 94"/>
                          <a:gd name="T56" fmla="*/ 67 w 78"/>
                          <a:gd name="T57" fmla="*/ 69 h 94"/>
                          <a:gd name="T58" fmla="*/ 68 w 78"/>
                          <a:gd name="T59" fmla="*/ 52 h 94"/>
                          <a:gd name="T60" fmla="*/ 70 w 78"/>
                          <a:gd name="T61" fmla="*/ 71 h 94"/>
                          <a:gd name="T62" fmla="*/ 72 w 78"/>
                          <a:gd name="T63" fmla="*/ 58 h 94"/>
                          <a:gd name="T64" fmla="*/ 72 w 78"/>
                          <a:gd name="T65" fmla="*/ 37 h 94"/>
                          <a:gd name="T66" fmla="*/ 74 w 78"/>
                          <a:gd name="T67" fmla="*/ 52 h 94"/>
                          <a:gd name="T68" fmla="*/ 77 w 78"/>
                          <a:gd name="T69" fmla="*/ 45 h 94"/>
                          <a:gd name="T70" fmla="*/ 73 w 78"/>
                          <a:gd name="T71" fmla="*/ 20 h 94"/>
                          <a:gd name="T72" fmla="*/ 72 w 78"/>
                          <a:gd name="T7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94">
                            <a:moveTo>
                              <a:pt x="61" y="14"/>
                            </a:moveTo>
                            <a:lnTo>
                              <a:pt x="56" y="27"/>
                            </a:lnTo>
                            <a:lnTo>
                              <a:pt x="49" y="38"/>
                            </a:lnTo>
                            <a:lnTo>
                              <a:pt x="39" y="49"/>
                            </a:lnTo>
                            <a:lnTo>
                              <a:pt x="28" y="58"/>
                            </a:lnTo>
                            <a:lnTo>
                              <a:pt x="14" y="67"/>
                            </a:lnTo>
                            <a:lnTo>
                              <a:pt x="0" y="70"/>
                            </a:lnTo>
                            <a:lnTo>
                              <a:pt x="1" y="72"/>
                            </a:lnTo>
                            <a:lnTo>
                              <a:pt x="13" y="71"/>
                            </a:lnTo>
                            <a:lnTo>
                              <a:pt x="8" y="78"/>
                            </a:lnTo>
                            <a:lnTo>
                              <a:pt x="3" y="82"/>
                            </a:lnTo>
                            <a:lnTo>
                              <a:pt x="10" y="80"/>
                            </a:lnTo>
                            <a:lnTo>
                              <a:pt x="16" y="72"/>
                            </a:lnTo>
                            <a:lnTo>
                              <a:pt x="16" y="79"/>
                            </a:lnTo>
                            <a:lnTo>
                              <a:pt x="11" y="85"/>
                            </a:lnTo>
                            <a:lnTo>
                              <a:pt x="5" y="92"/>
                            </a:lnTo>
                            <a:lnTo>
                              <a:pt x="8" y="92"/>
                            </a:lnTo>
                            <a:lnTo>
                              <a:pt x="16" y="83"/>
                            </a:lnTo>
                            <a:lnTo>
                              <a:pt x="20" y="75"/>
                            </a:lnTo>
                            <a:lnTo>
                              <a:pt x="18" y="85"/>
                            </a:lnTo>
                            <a:lnTo>
                              <a:pt x="12" y="93"/>
                            </a:lnTo>
                            <a:lnTo>
                              <a:pt x="20" y="86"/>
                            </a:lnTo>
                            <a:lnTo>
                              <a:pt x="24" y="79"/>
                            </a:lnTo>
                            <a:lnTo>
                              <a:pt x="25" y="82"/>
                            </a:lnTo>
                            <a:lnTo>
                              <a:pt x="24" y="89"/>
                            </a:lnTo>
                            <a:lnTo>
                              <a:pt x="27" y="89"/>
                            </a:lnTo>
                            <a:lnTo>
                              <a:pt x="30" y="81"/>
                            </a:lnTo>
                            <a:lnTo>
                              <a:pt x="32" y="80"/>
                            </a:lnTo>
                            <a:lnTo>
                              <a:pt x="32" y="86"/>
                            </a:lnTo>
                            <a:lnTo>
                              <a:pt x="30" y="90"/>
                            </a:lnTo>
                            <a:lnTo>
                              <a:pt x="33" y="90"/>
                            </a:lnTo>
                            <a:lnTo>
                              <a:pt x="37" y="82"/>
                            </a:lnTo>
                            <a:lnTo>
                              <a:pt x="40" y="75"/>
                            </a:lnTo>
                            <a:lnTo>
                              <a:pt x="39" y="82"/>
                            </a:lnTo>
                            <a:lnTo>
                              <a:pt x="37" y="86"/>
                            </a:lnTo>
                            <a:lnTo>
                              <a:pt x="41" y="83"/>
                            </a:lnTo>
                            <a:lnTo>
                              <a:pt x="45" y="68"/>
                            </a:lnTo>
                            <a:lnTo>
                              <a:pt x="46" y="73"/>
                            </a:lnTo>
                            <a:lnTo>
                              <a:pt x="45" y="80"/>
                            </a:lnTo>
                            <a:lnTo>
                              <a:pt x="43" y="84"/>
                            </a:lnTo>
                            <a:lnTo>
                              <a:pt x="45" y="86"/>
                            </a:lnTo>
                            <a:lnTo>
                              <a:pt x="49" y="80"/>
                            </a:lnTo>
                            <a:lnTo>
                              <a:pt x="50" y="73"/>
                            </a:lnTo>
                            <a:lnTo>
                              <a:pt x="51" y="79"/>
                            </a:lnTo>
                            <a:lnTo>
                              <a:pt x="49" y="82"/>
                            </a:lnTo>
                            <a:lnTo>
                              <a:pt x="51" y="84"/>
                            </a:lnTo>
                            <a:lnTo>
                              <a:pt x="53" y="79"/>
                            </a:lnTo>
                            <a:lnTo>
                              <a:pt x="55" y="73"/>
                            </a:lnTo>
                            <a:lnTo>
                              <a:pt x="59" y="62"/>
                            </a:lnTo>
                            <a:lnTo>
                              <a:pt x="60" y="65"/>
                            </a:lnTo>
                            <a:lnTo>
                              <a:pt x="59" y="73"/>
                            </a:lnTo>
                            <a:lnTo>
                              <a:pt x="57" y="81"/>
                            </a:lnTo>
                            <a:lnTo>
                              <a:pt x="60" y="81"/>
                            </a:lnTo>
                            <a:lnTo>
                              <a:pt x="61" y="72"/>
                            </a:lnTo>
                            <a:lnTo>
                              <a:pt x="63" y="61"/>
                            </a:lnTo>
                            <a:lnTo>
                              <a:pt x="65" y="69"/>
                            </a:lnTo>
                            <a:lnTo>
                              <a:pt x="65" y="74"/>
                            </a:lnTo>
                            <a:lnTo>
                              <a:pt x="67" y="69"/>
                            </a:lnTo>
                            <a:lnTo>
                              <a:pt x="66" y="60"/>
                            </a:lnTo>
                            <a:lnTo>
                              <a:pt x="68" y="52"/>
                            </a:lnTo>
                            <a:lnTo>
                              <a:pt x="70" y="64"/>
                            </a:lnTo>
                            <a:lnTo>
                              <a:pt x="70" y="71"/>
                            </a:lnTo>
                            <a:lnTo>
                              <a:pt x="71" y="68"/>
                            </a:lnTo>
                            <a:lnTo>
                              <a:pt x="72" y="58"/>
                            </a:lnTo>
                            <a:lnTo>
                              <a:pt x="72" y="45"/>
                            </a:lnTo>
                            <a:lnTo>
                              <a:pt x="72" y="37"/>
                            </a:lnTo>
                            <a:lnTo>
                              <a:pt x="74" y="44"/>
                            </a:lnTo>
                            <a:lnTo>
                              <a:pt x="74" y="52"/>
                            </a:lnTo>
                            <a:lnTo>
                              <a:pt x="76" y="53"/>
                            </a:lnTo>
                            <a:lnTo>
                              <a:pt x="77" y="45"/>
                            </a:lnTo>
                            <a:lnTo>
                              <a:pt x="76" y="32"/>
                            </a:lnTo>
                            <a:lnTo>
                              <a:pt x="73" y="20"/>
                            </a:lnTo>
                            <a:lnTo>
                              <a:pt x="72" y="12"/>
                            </a:lnTo>
                            <a:lnTo>
                              <a:pt x="72" y="0"/>
                            </a:lnTo>
                            <a:lnTo>
                              <a:pt x="61" y="14"/>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29" name="Freeform 181"/>
                      <p:cNvSpPr>
                        <a:spLocks/>
                      </p:cNvSpPr>
                      <p:nvPr/>
                    </p:nvSpPr>
                    <p:spPr bwMode="auto">
                      <a:xfrm>
                        <a:off x="3480" y="1989"/>
                        <a:ext cx="86" cy="96"/>
                      </a:xfrm>
                      <a:custGeom>
                        <a:avLst/>
                        <a:gdLst>
                          <a:gd name="T0" fmla="*/ 62 w 86"/>
                          <a:gd name="T1" fmla="*/ 27 h 96"/>
                          <a:gd name="T2" fmla="*/ 43 w 86"/>
                          <a:gd name="T3" fmla="*/ 50 h 96"/>
                          <a:gd name="T4" fmla="*/ 15 w 86"/>
                          <a:gd name="T5" fmla="*/ 68 h 96"/>
                          <a:gd name="T6" fmla="*/ 1 w 86"/>
                          <a:gd name="T7" fmla="*/ 74 h 96"/>
                          <a:gd name="T8" fmla="*/ 9 w 86"/>
                          <a:gd name="T9" fmla="*/ 79 h 96"/>
                          <a:gd name="T10" fmla="*/ 11 w 86"/>
                          <a:gd name="T11" fmla="*/ 82 h 96"/>
                          <a:gd name="T12" fmla="*/ 17 w 86"/>
                          <a:gd name="T13" fmla="*/ 81 h 96"/>
                          <a:gd name="T14" fmla="*/ 5 w 86"/>
                          <a:gd name="T15" fmla="*/ 94 h 96"/>
                          <a:gd name="T16" fmla="*/ 18 w 86"/>
                          <a:gd name="T17" fmla="*/ 85 h 96"/>
                          <a:gd name="T18" fmla="*/ 20 w 86"/>
                          <a:gd name="T19" fmla="*/ 87 h 96"/>
                          <a:gd name="T20" fmla="*/ 22 w 86"/>
                          <a:gd name="T21" fmla="*/ 89 h 96"/>
                          <a:gd name="T22" fmla="*/ 28 w 86"/>
                          <a:gd name="T23" fmla="*/ 84 h 96"/>
                          <a:gd name="T24" fmla="*/ 29 w 86"/>
                          <a:gd name="T25" fmla="*/ 91 h 96"/>
                          <a:gd name="T26" fmla="*/ 36 w 86"/>
                          <a:gd name="T27" fmla="*/ 82 h 96"/>
                          <a:gd name="T28" fmla="*/ 33 w 86"/>
                          <a:gd name="T29" fmla="*/ 92 h 96"/>
                          <a:gd name="T30" fmla="*/ 40 w 86"/>
                          <a:gd name="T31" fmla="*/ 84 h 96"/>
                          <a:gd name="T32" fmla="*/ 43 w 86"/>
                          <a:gd name="T33" fmla="*/ 84 h 96"/>
                          <a:gd name="T34" fmla="*/ 46 w 86"/>
                          <a:gd name="T35" fmla="*/ 85 h 96"/>
                          <a:gd name="T36" fmla="*/ 51 w 86"/>
                          <a:gd name="T37" fmla="*/ 75 h 96"/>
                          <a:gd name="T38" fmla="*/ 47 w 86"/>
                          <a:gd name="T39" fmla="*/ 86 h 96"/>
                          <a:gd name="T40" fmla="*/ 54 w 86"/>
                          <a:gd name="T41" fmla="*/ 82 h 96"/>
                          <a:gd name="T42" fmla="*/ 57 w 86"/>
                          <a:gd name="T43" fmla="*/ 81 h 96"/>
                          <a:gd name="T44" fmla="*/ 57 w 86"/>
                          <a:gd name="T45" fmla="*/ 86 h 96"/>
                          <a:gd name="T46" fmla="*/ 61 w 86"/>
                          <a:gd name="T47" fmla="*/ 75 h 96"/>
                          <a:gd name="T48" fmla="*/ 66 w 86"/>
                          <a:gd name="T49" fmla="*/ 67 h 96"/>
                          <a:gd name="T50" fmla="*/ 64 w 86"/>
                          <a:gd name="T51" fmla="*/ 83 h 96"/>
                          <a:gd name="T52" fmla="*/ 68 w 86"/>
                          <a:gd name="T53" fmla="*/ 74 h 96"/>
                          <a:gd name="T54" fmla="*/ 72 w 86"/>
                          <a:gd name="T55" fmla="*/ 70 h 96"/>
                          <a:gd name="T56" fmla="*/ 74 w 86"/>
                          <a:gd name="T57" fmla="*/ 70 h 96"/>
                          <a:gd name="T58" fmla="*/ 75 w 86"/>
                          <a:gd name="T59" fmla="*/ 53 h 96"/>
                          <a:gd name="T60" fmla="*/ 77 w 86"/>
                          <a:gd name="T61" fmla="*/ 73 h 96"/>
                          <a:gd name="T62" fmla="*/ 80 w 86"/>
                          <a:gd name="T63" fmla="*/ 59 h 96"/>
                          <a:gd name="T64" fmla="*/ 80 w 86"/>
                          <a:gd name="T65" fmla="*/ 37 h 96"/>
                          <a:gd name="T66" fmla="*/ 82 w 86"/>
                          <a:gd name="T67" fmla="*/ 53 h 96"/>
                          <a:gd name="T68" fmla="*/ 85 w 86"/>
                          <a:gd name="T69" fmla="*/ 47 h 96"/>
                          <a:gd name="T70" fmla="*/ 81 w 86"/>
                          <a:gd name="T71" fmla="*/ 21 h 96"/>
                          <a:gd name="T72" fmla="*/ 80 w 86"/>
                          <a:gd name="T7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96">
                            <a:moveTo>
                              <a:pt x="68" y="15"/>
                            </a:moveTo>
                            <a:lnTo>
                              <a:pt x="62" y="27"/>
                            </a:lnTo>
                            <a:lnTo>
                              <a:pt x="55" y="39"/>
                            </a:lnTo>
                            <a:lnTo>
                              <a:pt x="43" y="50"/>
                            </a:lnTo>
                            <a:lnTo>
                              <a:pt x="31" y="59"/>
                            </a:lnTo>
                            <a:lnTo>
                              <a:pt x="15" y="68"/>
                            </a:lnTo>
                            <a:lnTo>
                              <a:pt x="0" y="71"/>
                            </a:lnTo>
                            <a:lnTo>
                              <a:pt x="1" y="74"/>
                            </a:lnTo>
                            <a:lnTo>
                              <a:pt x="14" y="73"/>
                            </a:lnTo>
                            <a:lnTo>
                              <a:pt x="9" y="79"/>
                            </a:lnTo>
                            <a:lnTo>
                              <a:pt x="3" y="84"/>
                            </a:lnTo>
                            <a:lnTo>
                              <a:pt x="11" y="82"/>
                            </a:lnTo>
                            <a:lnTo>
                              <a:pt x="18" y="74"/>
                            </a:lnTo>
                            <a:lnTo>
                              <a:pt x="17" y="81"/>
                            </a:lnTo>
                            <a:lnTo>
                              <a:pt x="12" y="87"/>
                            </a:lnTo>
                            <a:lnTo>
                              <a:pt x="5" y="94"/>
                            </a:lnTo>
                            <a:lnTo>
                              <a:pt x="9" y="94"/>
                            </a:lnTo>
                            <a:lnTo>
                              <a:pt x="18" y="85"/>
                            </a:lnTo>
                            <a:lnTo>
                              <a:pt x="22" y="77"/>
                            </a:lnTo>
                            <a:lnTo>
                              <a:pt x="20" y="87"/>
                            </a:lnTo>
                            <a:lnTo>
                              <a:pt x="13" y="95"/>
                            </a:lnTo>
                            <a:lnTo>
                              <a:pt x="22" y="89"/>
                            </a:lnTo>
                            <a:lnTo>
                              <a:pt x="27" y="81"/>
                            </a:lnTo>
                            <a:lnTo>
                              <a:pt x="28" y="84"/>
                            </a:lnTo>
                            <a:lnTo>
                              <a:pt x="27" y="91"/>
                            </a:lnTo>
                            <a:lnTo>
                              <a:pt x="29" y="91"/>
                            </a:lnTo>
                            <a:lnTo>
                              <a:pt x="33" y="83"/>
                            </a:lnTo>
                            <a:lnTo>
                              <a:pt x="36" y="82"/>
                            </a:lnTo>
                            <a:lnTo>
                              <a:pt x="35" y="89"/>
                            </a:lnTo>
                            <a:lnTo>
                              <a:pt x="33" y="92"/>
                            </a:lnTo>
                            <a:lnTo>
                              <a:pt x="37" y="92"/>
                            </a:lnTo>
                            <a:lnTo>
                              <a:pt x="40" y="84"/>
                            </a:lnTo>
                            <a:lnTo>
                              <a:pt x="44" y="77"/>
                            </a:lnTo>
                            <a:lnTo>
                              <a:pt x="43" y="84"/>
                            </a:lnTo>
                            <a:lnTo>
                              <a:pt x="40" y="89"/>
                            </a:lnTo>
                            <a:lnTo>
                              <a:pt x="46" y="85"/>
                            </a:lnTo>
                            <a:lnTo>
                              <a:pt x="50" y="69"/>
                            </a:lnTo>
                            <a:lnTo>
                              <a:pt x="51" y="75"/>
                            </a:lnTo>
                            <a:lnTo>
                              <a:pt x="49" y="82"/>
                            </a:lnTo>
                            <a:lnTo>
                              <a:pt x="47" y="86"/>
                            </a:lnTo>
                            <a:lnTo>
                              <a:pt x="50" y="89"/>
                            </a:lnTo>
                            <a:lnTo>
                              <a:pt x="54" y="82"/>
                            </a:lnTo>
                            <a:lnTo>
                              <a:pt x="56" y="75"/>
                            </a:lnTo>
                            <a:lnTo>
                              <a:pt x="57" y="81"/>
                            </a:lnTo>
                            <a:lnTo>
                              <a:pt x="55" y="84"/>
                            </a:lnTo>
                            <a:lnTo>
                              <a:pt x="57" y="86"/>
                            </a:lnTo>
                            <a:lnTo>
                              <a:pt x="58" y="81"/>
                            </a:lnTo>
                            <a:lnTo>
                              <a:pt x="61" y="75"/>
                            </a:lnTo>
                            <a:lnTo>
                              <a:pt x="66" y="64"/>
                            </a:lnTo>
                            <a:lnTo>
                              <a:pt x="66" y="67"/>
                            </a:lnTo>
                            <a:lnTo>
                              <a:pt x="66" y="75"/>
                            </a:lnTo>
                            <a:lnTo>
                              <a:pt x="64" y="83"/>
                            </a:lnTo>
                            <a:lnTo>
                              <a:pt x="66" y="83"/>
                            </a:lnTo>
                            <a:lnTo>
                              <a:pt x="68" y="74"/>
                            </a:lnTo>
                            <a:lnTo>
                              <a:pt x="70" y="63"/>
                            </a:lnTo>
                            <a:lnTo>
                              <a:pt x="72" y="70"/>
                            </a:lnTo>
                            <a:lnTo>
                              <a:pt x="72" y="76"/>
                            </a:lnTo>
                            <a:lnTo>
                              <a:pt x="74" y="70"/>
                            </a:lnTo>
                            <a:lnTo>
                              <a:pt x="74" y="61"/>
                            </a:lnTo>
                            <a:lnTo>
                              <a:pt x="75" y="53"/>
                            </a:lnTo>
                            <a:lnTo>
                              <a:pt x="77" y="66"/>
                            </a:lnTo>
                            <a:lnTo>
                              <a:pt x="77" y="73"/>
                            </a:lnTo>
                            <a:lnTo>
                              <a:pt x="79" y="69"/>
                            </a:lnTo>
                            <a:lnTo>
                              <a:pt x="80" y="59"/>
                            </a:lnTo>
                            <a:lnTo>
                              <a:pt x="80" y="47"/>
                            </a:lnTo>
                            <a:lnTo>
                              <a:pt x="80" y="37"/>
                            </a:lnTo>
                            <a:lnTo>
                              <a:pt x="83" y="45"/>
                            </a:lnTo>
                            <a:lnTo>
                              <a:pt x="82" y="53"/>
                            </a:lnTo>
                            <a:lnTo>
                              <a:pt x="84" y="55"/>
                            </a:lnTo>
                            <a:lnTo>
                              <a:pt x="85" y="47"/>
                            </a:lnTo>
                            <a:lnTo>
                              <a:pt x="84" y="33"/>
                            </a:lnTo>
                            <a:lnTo>
                              <a:pt x="81" y="21"/>
                            </a:lnTo>
                            <a:lnTo>
                              <a:pt x="80" y="13"/>
                            </a:lnTo>
                            <a:lnTo>
                              <a:pt x="80" y="0"/>
                            </a:lnTo>
                            <a:lnTo>
                              <a:pt x="68" y="15"/>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30" name="Freeform 182"/>
                      <p:cNvSpPr>
                        <a:spLocks/>
                      </p:cNvSpPr>
                      <p:nvPr/>
                    </p:nvSpPr>
                    <p:spPr bwMode="auto">
                      <a:xfrm>
                        <a:off x="3454" y="2033"/>
                        <a:ext cx="110" cy="106"/>
                      </a:xfrm>
                      <a:custGeom>
                        <a:avLst/>
                        <a:gdLst>
                          <a:gd name="T0" fmla="*/ 80 w 111"/>
                          <a:gd name="T1" fmla="*/ 30 h 106"/>
                          <a:gd name="T2" fmla="*/ 55 w 111"/>
                          <a:gd name="T3" fmla="*/ 55 h 106"/>
                          <a:gd name="T4" fmla="*/ 20 w 111"/>
                          <a:gd name="T5" fmla="*/ 75 h 106"/>
                          <a:gd name="T6" fmla="*/ 1 w 111"/>
                          <a:gd name="T7" fmla="*/ 81 h 106"/>
                          <a:gd name="T8" fmla="*/ 12 w 111"/>
                          <a:gd name="T9" fmla="*/ 87 h 106"/>
                          <a:gd name="T10" fmla="*/ 14 w 111"/>
                          <a:gd name="T11" fmla="*/ 90 h 106"/>
                          <a:gd name="T12" fmla="*/ 22 w 111"/>
                          <a:gd name="T13" fmla="*/ 89 h 106"/>
                          <a:gd name="T14" fmla="*/ 7 w 111"/>
                          <a:gd name="T15" fmla="*/ 104 h 106"/>
                          <a:gd name="T16" fmla="*/ 23 w 111"/>
                          <a:gd name="T17" fmla="*/ 94 h 106"/>
                          <a:gd name="T18" fmla="*/ 26 w 111"/>
                          <a:gd name="T19" fmla="*/ 96 h 106"/>
                          <a:gd name="T20" fmla="*/ 29 w 111"/>
                          <a:gd name="T21" fmla="*/ 98 h 106"/>
                          <a:gd name="T22" fmla="*/ 36 w 111"/>
                          <a:gd name="T23" fmla="*/ 93 h 106"/>
                          <a:gd name="T24" fmla="*/ 38 w 111"/>
                          <a:gd name="T25" fmla="*/ 100 h 106"/>
                          <a:gd name="T26" fmla="*/ 46 w 111"/>
                          <a:gd name="T27" fmla="*/ 90 h 106"/>
                          <a:gd name="T28" fmla="*/ 43 w 111"/>
                          <a:gd name="T29" fmla="*/ 101 h 106"/>
                          <a:gd name="T30" fmla="*/ 52 w 111"/>
                          <a:gd name="T31" fmla="*/ 93 h 106"/>
                          <a:gd name="T32" fmla="*/ 55 w 111"/>
                          <a:gd name="T33" fmla="*/ 93 h 106"/>
                          <a:gd name="T34" fmla="*/ 59 w 111"/>
                          <a:gd name="T35" fmla="*/ 94 h 106"/>
                          <a:gd name="T36" fmla="*/ 66 w 111"/>
                          <a:gd name="T37" fmla="*/ 83 h 106"/>
                          <a:gd name="T38" fmla="*/ 61 w 111"/>
                          <a:gd name="T39" fmla="*/ 95 h 106"/>
                          <a:gd name="T40" fmla="*/ 69 w 111"/>
                          <a:gd name="T41" fmla="*/ 90 h 106"/>
                          <a:gd name="T42" fmla="*/ 73 w 111"/>
                          <a:gd name="T43" fmla="*/ 89 h 106"/>
                          <a:gd name="T44" fmla="*/ 73 w 111"/>
                          <a:gd name="T45" fmla="*/ 95 h 106"/>
                          <a:gd name="T46" fmla="*/ 79 w 111"/>
                          <a:gd name="T47" fmla="*/ 83 h 106"/>
                          <a:gd name="T48" fmla="*/ 85 w 111"/>
                          <a:gd name="T49" fmla="*/ 74 h 106"/>
                          <a:gd name="T50" fmla="*/ 82 w 111"/>
                          <a:gd name="T51" fmla="*/ 91 h 106"/>
                          <a:gd name="T52" fmla="*/ 88 w 111"/>
                          <a:gd name="T53" fmla="*/ 81 h 106"/>
                          <a:gd name="T54" fmla="*/ 92 w 111"/>
                          <a:gd name="T55" fmla="*/ 77 h 106"/>
                          <a:gd name="T56" fmla="*/ 96 w 111"/>
                          <a:gd name="T57" fmla="*/ 77 h 106"/>
                          <a:gd name="T58" fmla="*/ 97 w 111"/>
                          <a:gd name="T59" fmla="*/ 59 h 106"/>
                          <a:gd name="T60" fmla="*/ 99 w 111"/>
                          <a:gd name="T61" fmla="*/ 80 h 106"/>
                          <a:gd name="T62" fmla="*/ 103 w 111"/>
                          <a:gd name="T63" fmla="*/ 65 h 106"/>
                          <a:gd name="T64" fmla="*/ 103 w 111"/>
                          <a:gd name="T65" fmla="*/ 41 h 106"/>
                          <a:gd name="T66" fmla="*/ 105 w 111"/>
                          <a:gd name="T67" fmla="*/ 59 h 106"/>
                          <a:gd name="T68" fmla="*/ 110 w 111"/>
                          <a:gd name="T69" fmla="*/ 51 h 106"/>
                          <a:gd name="T70" fmla="*/ 104 w 111"/>
                          <a:gd name="T71" fmla="*/ 23 h 106"/>
                          <a:gd name="T72" fmla="*/ 103 w 111"/>
                          <a:gd name="T7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106">
                            <a:moveTo>
                              <a:pt x="88" y="16"/>
                            </a:moveTo>
                            <a:lnTo>
                              <a:pt x="80" y="30"/>
                            </a:lnTo>
                            <a:lnTo>
                              <a:pt x="70" y="43"/>
                            </a:lnTo>
                            <a:lnTo>
                              <a:pt x="55" y="55"/>
                            </a:lnTo>
                            <a:lnTo>
                              <a:pt x="40" y="65"/>
                            </a:lnTo>
                            <a:lnTo>
                              <a:pt x="20" y="75"/>
                            </a:lnTo>
                            <a:lnTo>
                              <a:pt x="0" y="79"/>
                            </a:lnTo>
                            <a:lnTo>
                              <a:pt x="1" y="81"/>
                            </a:lnTo>
                            <a:lnTo>
                              <a:pt x="19" y="80"/>
                            </a:lnTo>
                            <a:lnTo>
                              <a:pt x="12" y="87"/>
                            </a:lnTo>
                            <a:lnTo>
                              <a:pt x="5" y="93"/>
                            </a:lnTo>
                            <a:lnTo>
                              <a:pt x="14" y="90"/>
                            </a:lnTo>
                            <a:lnTo>
                              <a:pt x="23" y="81"/>
                            </a:lnTo>
                            <a:lnTo>
                              <a:pt x="22" y="89"/>
                            </a:lnTo>
                            <a:lnTo>
                              <a:pt x="15" y="96"/>
                            </a:lnTo>
                            <a:lnTo>
                              <a:pt x="7" y="104"/>
                            </a:lnTo>
                            <a:lnTo>
                              <a:pt x="12" y="104"/>
                            </a:lnTo>
                            <a:lnTo>
                              <a:pt x="23" y="94"/>
                            </a:lnTo>
                            <a:lnTo>
                              <a:pt x="29" y="85"/>
                            </a:lnTo>
                            <a:lnTo>
                              <a:pt x="26" y="96"/>
                            </a:lnTo>
                            <a:lnTo>
                              <a:pt x="17" y="105"/>
                            </a:lnTo>
                            <a:lnTo>
                              <a:pt x="29" y="98"/>
                            </a:lnTo>
                            <a:lnTo>
                              <a:pt x="35" y="89"/>
                            </a:lnTo>
                            <a:lnTo>
                              <a:pt x="36" y="93"/>
                            </a:lnTo>
                            <a:lnTo>
                              <a:pt x="35" y="100"/>
                            </a:lnTo>
                            <a:lnTo>
                              <a:pt x="38" y="100"/>
                            </a:lnTo>
                            <a:lnTo>
                              <a:pt x="43" y="91"/>
                            </a:lnTo>
                            <a:lnTo>
                              <a:pt x="46" y="90"/>
                            </a:lnTo>
                            <a:lnTo>
                              <a:pt x="45" y="98"/>
                            </a:lnTo>
                            <a:lnTo>
                              <a:pt x="43" y="101"/>
                            </a:lnTo>
                            <a:lnTo>
                              <a:pt x="47" y="101"/>
                            </a:lnTo>
                            <a:lnTo>
                              <a:pt x="52" y="93"/>
                            </a:lnTo>
                            <a:lnTo>
                              <a:pt x="57" y="85"/>
                            </a:lnTo>
                            <a:lnTo>
                              <a:pt x="55" y="93"/>
                            </a:lnTo>
                            <a:lnTo>
                              <a:pt x="52" y="98"/>
                            </a:lnTo>
                            <a:lnTo>
                              <a:pt x="59" y="94"/>
                            </a:lnTo>
                            <a:lnTo>
                              <a:pt x="65" y="76"/>
                            </a:lnTo>
                            <a:lnTo>
                              <a:pt x="66" y="83"/>
                            </a:lnTo>
                            <a:lnTo>
                              <a:pt x="64" y="90"/>
                            </a:lnTo>
                            <a:lnTo>
                              <a:pt x="61" y="95"/>
                            </a:lnTo>
                            <a:lnTo>
                              <a:pt x="65" y="98"/>
                            </a:lnTo>
                            <a:lnTo>
                              <a:pt x="69" y="90"/>
                            </a:lnTo>
                            <a:lnTo>
                              <a:pt x="72" y="83"/>
                            </a:lnTo>
                            <a:lnTo>
                              <a:pt x="73" y="89"/>
                            </a:lnTo>
                            <a:lnTo>
                              <a:pt x="70" y="93"/>
                            </a:lnTo>
                            <a:lnTo>
                              <a:pt x="73" y="95"/>
                            </a:lnTo>
                            <a:lnTo>
                              <a:pt x="75" y="89"/>
                            </a:lnTo>
                            <a:lnTo>
                              <a:pt x="79" y="83"/>
                            </a:lnTo>
                            <a:lnTo>
                              <a:pt x="84" y="70"/>
                            </a:lnTo>
                            <a:lnTo>
                              <a:pt x="85" y="74"/>
                            </a:lnTo>
                            <a:lnTo>
                              <a:pt x="84" y="83"/>
                            </a:lnTo>
                            <a:lnTo>
                              <a:pt x="82" y="91"/>
                            </a:lnTo>
                            <a:lnTo>
                              <a:pt x="85" y="91"/>
                            </a:lnTo>
                            <a:lnTo>
                              <a:pt x="88" y="81"/>
                            </a:lnTo>
                            <a:lnTo>
                              <a:pt x="90" y="69"/>
                            </a:lnTo>
                            <a:lnTo>
                              <a:pt x="92" y="77"/>
                            </a:lnTo>
                            <a:lnTo>
                              <a:pt x="92" y="84"/>
                            </a:lnTo>
                            <a:lnTo>
                              <a:pt x="96" y="77"/>
                            </a:lnTo>
                            <a:lnTo>
                              <a:pt x="95" y="68"/>
                            </a:lnTo>
                            <a:lnTo>
                              <a:pt x="97" y="59"/>
                            </a:lnTo>
                            <a:lnTo>
                              <a:pt x="99" y="73"/>
                            </a:lnTo>
                            <a:lnTo>
                              <a:pt x="99" y="80"/>
                            </a:lnTo>
                            <a:lnTo>
                              <a:pt x="102" y="76"/>
                            </a:lnTo>
                            <a:lnTo>
                              <a:pt x="103" y="65"/>
                            </a:lnTo>
                            <a:lnTo>
                              <a:pt x="103" y="51"/>
                            </a:lnTo>
                            <a:lnTo>
                              <a:pt x="103" y="41"/>
                            </a:lnTo>
                            <a:lnTo>
                              <a:pt x="106" y="50"/>
                            </a:lnTo>
                            <a:lnTo>
                              <a:pt x="105" y="59"/>
                            </a:lnTo>
                            <a:lnTo>
                              <a:pt x="109" y="60"/>
                            </a:lnTo>
                            <a:lnTo>
                              <a:pt x="110" y="51"/>
                            </a:lnTo>
                            <a:lnTo>
                              <a:pt x="109" y="37"/>
                            </a:lnTo>
                            <a:lnTo>
                              <a:pt x="104" y="23"/>
                            </a:lnTo>
                            <a:lnTo>
                              <a:pt x="103" y="14"/>
                            </a:lnTo>
                            <a:lnTo>
                              <a:pt x="103" y="0"/>
                            </a:lnTo>
                            <a:lnTo>
                              <a:pt x="88" y="16"/>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31" name="Freeform 183"/>
                      <p:cNvSpPr>
                        <a:spLocks/>
                      </p:cNvSpPr>
                      <p:nvPr/>
                    </p:nvSpPr>
                    <p:spPr bwMode="auto">
                      <a:xfrm>
                        <a:off x="3432" y="2083"/>
                        <a:ext cx="128" cy="121"/>
                      </a:xfrm>
                      <a:custGeom>
                        <a:avLst/>
                        <a:gdLst>
                          <a:gd name="T0" fmla="*/ 100 w 130"/>
                          <a:gd name="T1" fmla="*/ 32 h 120"/>
                          <a:gd name="T2" fmla="*/ 53 w 130"/>
                          <a:gd name="T3" fmla="*/ 59 h 120"/>
                          <a:gd name="T4" fmla="*/ 13 w 130"/>
                          <a:gd name="T5" fmla="*/ 69 h 120"/>
                          <a:gd name="T6" fmla="*/ 8 w 130"/>
                          <a:gd name="T7" fmla="*/ 74 h 120"/>
                          <a:gd name="T8" fmla="*/ 17 w 130"/>
                          <a:gd name="T9" fmla="*/ 80 h 120"/>
                          <a:gd name="T10" fmla="*/ 0 w 130"/>
                          <a:gd name="T11" fmla="*/ 94 h 120"/>
                          <a:gd name="T12" fmla="*/ 20 w 130"/>
                          <a:gd name="T13" fmla="*/ 86 h 120"/>
                          <a:gd name="T14" fmla="*/ 11 w 130"/>
                          <a:gd name="T15" fmla="*/ 100 h 120"/>
                          <a:gd name="T16" fmla="*/ 9 w 130"/>
                          <a:gd name="T17" fmla="*/ 108 h 120"/>
                          <a:gd name="T18" fmla="*/ 28 w 130"/>
                          <a:gd name="T19" fmla="*/ 86 h 120"/>
                          <a:gd name="T20" fmla="*/ 19 w 130"/>
                          <a:gd name="T21" fmla="*/ 113 h 120"/>
                          <a:gd name="T22" fmla="*/ 19 w 130"/>
                          <a:gd name="T23" fmla="*/ 119 h 120"/>
                          <a:gd name="T24" fmla="*/ 34 w 130"/>
                          <a:gd name="T25" fmla="*/ 87 h 120"/>
                          <a:gd name="T26" fmla="*/ 34 w 130"/>
                          <a:gd name="T27" fmla="*/ 107 h 120"/>
                          <a:gd name="T28" fmla="*/ 38 w 130"/>
                          <a:gd name="T29" fmla="*/ 109 h 120"/>
                          <a:gd name="T30" fmla="*/ 40 w 130"/>
                          <a:gd name="T31" fmla="*/ 85 h 120"/>
                          <a:gd name="T32" fmla="*/ 42 w 130"/>
                          <a:gd name="T33" fmla="*/ 109 h 120"/>
                          <a:gd name="T34" fmla="*/ 46 w 130"/>
                          <a:gd name="T35" fmla="*/ 110 h 120"/>
                          <a:gd name="T36" fmla="*/ 48 w 130"/>
                          <a:gd name="T37" fmla="*/ 113 h 120"/>
                          <a:gd name="T38" fmla="*/ 55 w 130"/>
                          <a:gd name="T39" fmla="*/ 85 h 120"/>
                          <a:gd name="T40" fmla="*/ 55 w 130"/>
                          <a:gd name="T41" fmla="*/ 107 h 120"/>
                          <a:gd name="T42" fmla="*/ 59 w 130"/>
                          <a:gd name="T43" fmla="*/ 106 h 120"/>
                          <a:gd name="T44" fmla="*/ 63 w 130"/>
                          <a:gd name="T45" fmla="*/ 76 h 120"/>
                          <a:gd name="T46" fmla="*/ 63 w 130"/>
                          <a:gd name="T47" fmla="*/ 107 h 120"/>
                          <a:gd name="T48" fmla="*/ 66 w 130"/>
                          <a:gd name="T49" fmla="*/ 109 h 120"/>
                          <a:gd name="T50" fmla="*/ 71 w 130"/>
                          <a:gd name="T51" fmla="*/ 98 h 120"/>
                          <a:gd name="T52" fmla="*/ 75 w 130"/>
                          <a:gd name="T53" fmla="*/ 102 h 120"/>
                          <a:gd name="T54" fmla="*/ 82 w 130"/>
                          <a:gd name="T55" fmla="*/ 81 h 120"/>
                          <a:gd name="T56" fmla="*/ 89 w 130"/>
                          <a:gd name="T57" fmla="*/ 81 h 120"/>
                          <a:gd name="T58" fmla="*/ 91 w 130"/>
                          <a:gd name="T59" fmla="*/ 86 h 120"/>
                          <a:gd name="T60" fmla="*/ 97 w 130"/>
                          <a:gd name="T61" fmla="*/ 69 h 120"/>
                          <a:gd name="T62" fmla="*/ 102 w 130"/>
                          <a:gd name="T63" fmla="*/ 66 h 120"/>
                          <a:gd name="T64" fmla="*/ 97 w 130"/>
                          <a:gd name="T65" fmla="*/ 79 h 120"/>
                          <a:gd name="T66" fmla="*/ 107 w 130"/>
                          <a:gd name="T67" fmla="*/ 67 h 120"/>
                          <a:gd name="T68" fmla="*/ 116 w 130"/>
                          <a:gd name="T69" fmla="*/ 46 h 120"/>
                          <a:gd name="T70" fmla="*/ 112 w 130"/>
                          <a:gd name="T71" fmla="*/ 66 h 120"/>
                          <a:gd name="T72" fmla="*/ 119 w 130"/>
                          <a:gd name="T73" fmla="*/ 44 h 120"/>
                          <a:gd name="T74" fmla="*/ 124 w 130"/>
                          <a:gd name="T75" fmla="*/ 36 h 120"/>
                          <a:gd name="T76" fmla="*/ 123 w 130"/>
                          <a:gd name="T77" fmla="*/ 27 h 120"/>
                          <a:gd name="T78" fmla="*/ 117 w 130"/>
                          <a:gd name="T79"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0">
                            <a:moveTo>
                              <a:pt x="117" y="9"/>
                            </a:moveTo>
                            <a:lnTo>
                              <a:pt x="100" y="32"/>
                            </a:lnTo>
                            <a:lnTo>
                              <a:pt x="72" y="52"/>
                            </a:lnTo>
                            <a:lnTo>
                              <a:pt x="53" y="59"/>
                            </a:lnTo>
                            <a:lnTo>
                              <a:pt x="38" y="64"/>
                            </a:lnTo>
                            <a:lnTo>
                              <a:pt x="13" y="69"/>
                            </a:lnTo>
                            <a:lnTo>
                              <a:pt x="6" y="73"/>
                            </a:lnTo>
                            <a:lnTo>
                              <a:pt x="8" y="74"/>
                            </a:lnTo>
                            <a:lnTo>
                              <a:pt x="21" y="73"/>
                            </a:lnTo>
                            <a:lnTo>
                              <a:pt x="17" y="80"/>
                            </a:lnTo>
                            <a:lnTo>
                              <a:pt x="10" y="89"/>
                            </a:lnTo>
                            <a:lnTo>
                              <a:pt x="0" y="94"/>
                            </a:lnTo>
                            <a:lnTo>
                              <a:pt x="7" y="94"/>
                            </a:lnTo>
                            <a:lnTo>
                              <a:pt x="20" y="86"/>
                            </a:lnTo>
                            <a:lnTo>
                              <a:pt x="16" y="94"/>
                            </a:lnTo>
                            <a:lnTo>
                              <a:pt x="11" y="100"/>
                            </a:lnTo>
                            <a:lnTo>
                              <a:pt x="4" y="107"/>
                            </a:lnTo>
                            <a:lnTo>
                              <a:pt x="9" y="108"/>
                            </a:lnTo>
                            <a:lnTo>
                              <a:pt x="22" y="94"/>
                            </a:lnTo>
                            <a:lnTo>
                              <a:pt x="28" y="86"/>
                            </a:lnTo>
                            <a:lnTo>
                              <a:pt x="23" y="103"/>
                            </a:lnTo>
                            <a:lnTo>
                              <a:pt x="19" y="113"/>
                            </a:lnTo>
                            <a:lnTo>
                              <a:pt x="15" y="119"/>
                            </a:lnTo>
                            <a:lnTo>
                              <a:pt x="19" y="119"/>
                            </a:lnTo>
                            <a:lnTo>
                              <a:pt x="25" y="105"/>
                            </a:lnTo>
                            <a:lnTo>
                              <a:pt x="34" y="87"/>
                            </a:lnTo>
                            <a:lnTo>
                              <a:pt x="36" y="98"/>
                            </a:lnTo>
                            <a:lnTo>
                              <a:pt x="34" y="107"/>
                            </a:lnTo>
                            <a:lnTo>
                              <a:pt x="32" y="116"/>
                            </a:lnTo>
                            <a:lnTo>
                              <a:pt x="38" y="109"/>
                            </a:lnTo>
                            <a:lnTo>
                              <a:pt x="39" y="99"/>
                            </a:lnTo>
                            <a:lnTo>
                              <a:pt x="40" y="85"/>
                            </a:lnTo>
                            <a:lnTo>
                              <a:pt x="43" y="93"/>
                            </a:lnTo>
                            <a:lnTo>
                              <a:pt x="42" y="109"/>
                            </a:lnTo>
                            <a:lnTo>
                              <a:pt x="41" y="118"/>
                            </a:lnTo>
                            <a:lnTo>
                              <a:pt x="46" y="110"/>
                            </a:lnTo>
                            <a:lnTo>
                              <a:pt x="46" y="100"/>
                            </a:lnTo>
                            <a:lnTo>
                              <a:pt x="48" y="113"/>
                            </a:lnTo>
                            <a:lnTo>
                              <a:pt x="50" y="100"/>
                            </a:lnTo>
                            <a:lnTo>
                              <a:pt x="55" y="85"/>
                            </a:lnTo>
                            <a:lnTo>
                              <a:pt x="57" y="93"/>
                            </a:lnTo>
                            <a:lnTo>
                              <a:pt x="55" y="107"/>
                            </a:lnTo>
                            <a:lnTo>
                              <a:pt x="51" y="115"/>
                            </a:lnTo>
                            <a:lnTo>
                              <a:pt x="59" y="106"/>
                            </a:lnTo>
                            <a:lnTo>
                              <a:pt x="60" y="93"/>
                            </a:lnTo>
                            <a:lnTo>
                              <a:pt x="63" y="76"/>
                            </a:lnTo>
                            <a:lnTo>
                              <a:pt x="64" y="88"/>
                            </a:lnTo>
                            <a:lnTo>
                              <a:pt x="63" y="107"/>
                            </a:lnTo>
                            <a:lnTo>
                              <a:pt x="59" y="116"/>
                            </a:lnTo>
                            <a:lnTo>
                              <a:pt x="66" y="109"/>
                            </a:lnTo>
                            <a:lnTo>
                              <a:pt x="71" y="89"/>
                            </a:lnTo>
                            <a:lnTo>
                              <a:pt x="71" y="98"/>
                            </a:lnTo>
                            <a:lnTo>
                              <a:pt x="70" y="106"/>
                            </a:lnTo>
                            <a:lnTo>
                              <a:pt x="75" y="102"/>
                            </a:lnTo>
                            <a:lnTo>
                              <a:pt x="75" y="97"/>
                            </a:lnTo>
                            <a:lnTo>
                              <a:pt x="82" y="81"/>
                            </a:lnTo>
                            <a:lnTo>
                              <a:pt x="91" y="71"/>
                            </a:lnTo>
                            <a:lnTo>
                              <a:pt x="89" y="81"/>
                            </a:lnTo>
                            <a:lnTo>
                              <a:pt x="87" y="86"/>
                            </a:lnTo>
                            <a:lnTo>
                              <a:pt x="91" y="86"/>
                            </a:lnTo>
                            <a:lnTo>
                              <a:pt x="94" y="75"/>
                            </a:lnTo>
                            <a:lnTo>
                              <a:pt x="97" y="69"/>
                            </a:lnTo>
                            <a:lnTo>
                              <a:pt x="105" y="55"/>
                            </a:lnTo>
                            <a:lnTo>
                              <a:pt x="102" y="66"/>
                            </a:lnTo>
                            <a:lnTo>
                              <a:pt x="101" y="74"/>
                            </a:lnTo>
                            <a:lnTo>
                              <a:pt x="97" y="79"/>
                            </a:lnTo>
                            <a:lnTo>
                              <a:pt x="101" y="80"/>
                            </a:lnTo>
                            <a:lnTo>
                              <a:pt x="107" y="67"/>
                            </a:lnTo>
                            <a:lnTo>
                              <a:pt x="111" y="56"/>
                            </a:lnTo>
                            <a:lnTo>
                              <a:pt x="116" y="46"/>
                            </a:lnTo>
                            <a:lnTo>
                              <a:pt x="114" y="58"/>
                            </a:lnTo>
                            <a:lnTo>
                              <a:pt x="112" y="66"/>
                            </a:lnTo>
                            <a:lnTo>
                              <a:pt x="117" y="63"/>
                            </a:lnTo>
                            <a:lnTo>
                              <a:pt x="119" y="44"/>
                            </a:lnTo>
                            <a:lnTo>
                              <a:pt x="121" y="56"/>
                            </a:lnTo>
                            <a:lnTo>
                              <a:pt x="124" y="36"/>
                            </a:lnTo>
                            <a:lnTo>
                              <a:pt x="129" y="35"/>
                            </a:lnTo>
                            <a:lnTo>
                              <a:pt x="123" y="27"/>
                            </a:lnTo>
                            <a:lnTo>
                              <a:pt x="127" y="0"/>
                            </a:lnTo>
                            <a:lnTo>
                              <a:pt x="117" y="9"/>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32" name="Freeform 184"/>
                      <p:cNvSpPr>
                        <a:spLocks/>
                      </p:cNvSpPr>
                      <p:nvPr/>
                    </p:nvSpPr>
                    <p:spPr bwMode="auto">
                      <a:xfrm>
                        <a:off x="3422" y="2128"/>
                        <a:ext cx="135" cy="126"/>
                      </a:xfrm>
                      <a:custGeom>
                        <a:avLst/>
                        <a:gdLst>
                          <a:gd name="T0" fmla="*/ 105 w 135"/>
                          <a:gd name="T1" fmla="*/ 32 h 125"/>
                          <a:gd name="T2" fmla="*/ 55 w 135"/>
                          <a:gd name="T3" fmla="*/ 61 h 125"/>
                          <a:gd name="T4" fmla="*/ 14 w 135"/>
                          <a:gd name="T5" fmla="*/ 72 h 125"/>
                          <a:gd name="T6" fmla="*/ 8 w 135"/>
                          <a:gd name="T7" fmla="*/ 76 h 125"/>
                          <a:gd name="T8" fmla="*/ 18 w 135"/>
                          <a:gd name="T9" fmla="*/ 83 h 125"/>
                          <a:gd name="T10" fmla="*/ 0 w 135"/>
                          <a:gd name="T11" fmla="*/ 97 h 125"/>
                          <a:gd name="T12" fmla="*/ 21 w 135"/>
                          <a:gd name="T13" fmla="*/ 89 h 125"/>
                          <a:gd name="T14" fmla="*/ 12 w 135"/>
                          <a:gd name="T15" fmla="*/ 104 h 125"/>
                          <a:gd name="T16" fmla="*/ 9 w 135"/>
                          <a:gd name="T17" fmla="*/ 112 h 125"/>
                          <a:gd name="T18" fmla="*/ 29 w 135"/>
                          <a:gd name="T19" fmla="*/ 89 h 125"/>
                          <a:gd name="T20" fmla="*/ 20 w 135"/>
                          <a:gd name="T21" fmla="*/ 117 h 125"/>
                          <a:gd name="T22" fmla="*/ 20 w 135"/>
                          <a:gd name="T23" fmla="*/ 124 h 125"/>
                          <a:gd name="T24" fmla="*/ 36 w 135"/>
                          <a:gd name="T25" fmla="*/ 90 h 125"/>
                          <a:gd name="T26" fmla="*/ 36 w 135"/>
                          <a:gd name="T27" fmla="*/ 111 h 125"/>
                          <a:gd name="T28" fmla="*/ 40 w 135"/>
                          <a:gd name="T29" fmla="*/ 113 h 125"/>
                          <a:gd name="T30" fmla="*/ 42 w 135"/>
                          <a:gd name="T31" fmla="*/ 88 h 125"/>
                          <a:gd name="T32" fmla="*/ 44 w 135"/>
                          <a:gd name="T33" fmla="*/ 113 h 125"/>
                          <a:gd name="T34" fmla="*/ 48 w 135"/>
                          <a:gd name="T35" fmla="*/ 115 h 125"/>
                          <a:gd name="T36" fmla="*/ 50 w 135"/>
                          <a:gd name="T37" fmla="*/ 117 h 125"/>
                          <a:gd name="T38" fmla="*/ 58 w 135"/>
                          <a:gd name="T39" fmla="*/ 88 h 125"/>
                          <a:gd name="T40" fmla="*/ 58 w 135"/>
                          <a:gd name="T41" fmla="*/ 111 h 125"/>
                          <a:gd name="T42" fmla="*/ 62 w 135"/>
                          <a:gd name="T43" fmla="*/ 110 h 125"/>
                          <a:gd name="T44" fmla="*/ 66 w 135"/>
                          <a:gd name="T45" fmla="*/ 79 h 125"/>
                          <a:gd name="T46" fmla="*/ 66 w 135"/>
                          <a:gd name="T47" fmla="*/ 111 h 125"/>
                          <a:gd name="T48" fmla="*/ 70 w 135"/>
                          <a:gd name="T49" fmla="*/ 113 h 125"/>
                          <a:gd name="T50" fmla="*/ 74 w 135"/>
                          <a:gd name="T51" fmla="*/ 102 h 125"/>
                          <a:gd name="T52" fmla="*/ 78 w 135"/>
                          <a:gd name="T53" fmla="*/ 105 h 125"/>
                          <a:gd name="T54" fmla="*/ 86 w 135"/>
                          <a:gd name="T55" fmla="*/ 85 h 125"/>
                          <a:gd name="T56" fmla="*/ 93 w 135"/>
                          <a:gd name="T57" fmla="*/ 85 h 125"/>
                          <a:gd name="T58" fmla="*/ 96 w 135"/>
                          <a:gd name="T59" fmla="*/ 89 h 125"/>
                          <a:gd name="T60" fmla="*/ 102 w 135"/>
                          <a:gd name="T61" fmla="*/ 72 h 125"/>
                          <a:gd name="T62" fmla="*/ 107 w 135"/>
                          <a:gd name="T63" fmla="*/ 68 h 125"/>
                          <a:gd name="T64" fmla="*/ 102 w 135"/>
                          <a:gd name="T65" fmla="*/ 82 h 125"/>
                          <a:gd name="T66" fmla="*/ 112 w 135"/>
                          <a:gd name="T67" fmla="*/ 69 h 125"/>
                          <a:gd name="T68" fmla="*/ 121 w 135"/>
                          <a:gd name="T69" fmla="*/ 47 h 125"/>
                          <a:gd name="T70" fmla="*/ 117 w 135"/>
                          <a:gd name="T71" fmla="*/ 68 h 125"/>
                          <a:gd name="T72" fmla="*/ 124 w 135"/>
                          <a:gd name="T73" fmla="*/ 45 h 125"/>
                          <a:gd name="T74" fmla="*/ 130 w 135"/>
                          <a:gd name="T75" fmla="*/ 37 h 125"/>
                          <a:gd name="T76" fmla="*/ 129 w 135"/>
                          <a:gd name="T77" fmla="*/ 27 h 125"/>
                          <a:gd name="T78" fmla="*/ 123 w 135"/>
                          <a:gd name="T79" fmla="*/ 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5" h="125">
                            <a:moveTo>
                              <a:pt x="123" y="9"/>
                            </a:moveTo>
                            <a:lnTo>
                              <a:pt x="105" y="32"/>
                            </a:lnTo>
                            <a:lnTo>
                              <a:pt x="76" y="53"/>
                            </a:lnTo>
                            <a:lnTo>
                              <a:pt x="55" y="61"/>
                            </a:lnTo>
                            <a:lnTo>
                              <a:pt x="40" y="66"/>
                            </a:lnTo>
                            <a:lnTo>
                              <a:pt x="14" y="72"/>
                            </a:lnTo>
                            <a:lnTo>
                              <a:pt x="7" y="75"/>
                            </a:lnTo>
                            <a:lnTo>
                              <a:pt x="8" y="76"/>
                            </a:lnTo>
                            <a:lnTo>
                              <a:pt x="23" y="75"/>
                            </a:lnTo>
                            <a:lnTo>
                              <a:pt x="18" y="83"/>
                            </a:lnTo>
                            <a:lnTo>
                              <a:pt x="11" y="93"/>
                            </a:lnTo>
                            <a:lnTo>
                              <a:pt x="0" y="97"/>
                            </a:lnTo>
                            <a:lnTo>
                              <a:pt x="8" y="97"/>
                            </a:lnTo>
                            <a:lnTo>
                              <a:pt x="21" y="89"/>
                            </a:lnTo>
                            <a:lnTo>
                              <a:pt x="17" y="97"/>
                            </a:lnTo>
                            <a:lnTo>
                              <a:pt x="12" y="104"/>
                            </a:lnTo>
                            <a:lnTo>
                              <a:pt x="4" y="111"/>
                            </a:lnTo>
                            <a:lnTo>
                              <a:pt x="9" y="112"/>
                            </a:lnTo>
                            <a:lnTo>
                              <a:pt x="24" y="97"/>
                            </a:lnTo>
                            <a:lnTo>
                              <a:pt x="29" y="89"/>
                            </a:lnTo>
                            <a:lnTo>
                              <a:pt x="24" y="107"/>
                            </a:lnTo>
                            <a:lnTo>
                              <a:pt x="20" y="117"/>
                            </a:lnTo>
                            <a:lnTo>
                              <a:pt x="16" y="124"/>
                            </a:lnTo>
                            <a:lnTo>
                              <a:pt x="20" y="124"/>
                            </a:lnTo>
                            <a:lnTo>
                              <a:pt x="26" y="109"/>
                            </a:lnTo>
                            <a:lnTo>
                              <a:pt x="36" y="90"/>
                            </a:lnTo>
                            <a:lnTo>
                              <a:pt x="38" y="102"/>
                            </a:lnTo>
                            <a:lnTo>
                              <a:pt x="36" y="111"/>
                            </a:lnTo>
                            <a:lnTo>
                              <a:pt x="34" y="121"/>
                            </a:lnTo>
                            <a:lnTo>
                              <a:pt x="40" y="113"/>
                            </a:lnTo>
                            <a:lnTo>
                              <a:pt x="41" y="103"/>
                            </a:lnTo>
                            <a:lnTo>
                              <a:pt x="42" y="88"/>
                            </a:lnTo>
                            <a:lnTo>
                              <a:pt x="45" y="96"/>
                            </a:lnTo>
                            <a:lnTo>
                              <a:pt x="44" y="113"/>
                            </a:lnTo>
                            <a:lnTo>
                              <a:pt x="43" y="123"/>
                            </a:lnTo>
                            <a:lnTo>
                              <a:pt x="48" y="115"/>
                            </a:lnTo>
                            <a:lnTo>
                              <a:pt x="49" y="104"/>
                            </a:lnTo>
                            <a:lnTo>
                              <a:pt x="50" y="117"/>
                            </a:lnTo>
                            <a:lnTo>
                              <a:pt x="53" y="104"/>
                            </a:lnTo>
                            <a:lnTo>
                              <a:pt x="58" y="88"/>
                            </a:lnTo>
                            <a:lnTo>
                              <a:pt x="60" y="96"/>
                            </a:lnTo>
                            <a:lnTo>
                              <a:pt x="58" y="111"/>
                            </a:lnTo>
                            <a:lnTo>
                              <a:pt x="54" y="119"/>
                            </a:lnTo>
                            <a:lnTo>
                              <a:pt x="62" y="110"/>
                            </a:lnTo>
                            <a:lnTo>
                              <a:pt x="63" y="96"/>
                            </a:lnTo>
                            <a:lnTo>
                              <a:pt x="66" y="79"/>
                            </a:lnTo>
                            <a:lnTo>
                              <a:pt x="67" y="92"/>
                            </a:lnTo>
                            <a:lnTo>
                              <a:pt x="66" y="111"/>
                            </a:lnTo>
                            <a:lnTo>
                              <a:pt x="62" y="121"/>
                            </a:lnTo>
                            <a:lnTo>
                              <a:pt x="70" y="113"/>
                            </a:lnTo>
                            <a:lnTo>
                              <a:pt x="74" y="93"/>
                            </a:lnTo>
                            <a:lnTo>
                              <a:pt x="74" y="102"/>
                            </a:lnTo>
                            <a:lnTo>
                              <a:pt x="73" y="110"/>
                            </a:lnTo>
                            <a:lnTo>
                              <a:pt x="78" y="105"/>
                            </a:lnTo>
                            <a:lnTo>
                              <a:pt x="78" y="101"/>
                            </a:lnTo>
                            <a:lnTo>
                              <a:pt x="86" y="85"/>
                            </a:lnTo>
                            <a:lnTo>
                              <a:pt x="96" y="74"/>
                            </a:lnTo>
                            <a:lnTo>
                              <a:pt x="93" y="85"/>
                            </a:lnTo>
                            <a:lnTo>
                              <a:pt x="91" y="89"/>
                            </a:lnTo>
                            <a:lnTo>
                              <a:pt x="96" y="89"/>
                            </a:lnTo>
                            <a:lnTo>
                              <a:pt x="98" y="77"/>
                            </a:lnTo>
                            <a:lnTo>
                              <a:pt x="102" y="72"/>
                            </a:lnTo>
                            <a:lnTo>
                              <a:pt x="110" y="57"/>
                            </a:lnTo>
                            <a:lnTo>
                              <a:pt x="107" y="68"/>
                            </a:lnTo>
                            <a:lnTo>
                              <a:pt x="106" y="76"/>
                            </a:lnTo>
                            <a:lnTo>
                              <a:pt x="102" y="82"/>
                            </a:lnTo>
                            <a:lnTo>
                              <a:pt x="106" y="83"/>
                            </a:lnTo>
                            <a:lnTo>
                              <a:pt x="112" y="69"/>
                            </a:lnTo>
                            <a:lnTo>
                              <a:pt x="116" y="58"/>
                            </a:lnTo>
                            <a:lnTo>
                              <a:pt x="121" y="47"/>
                            </a:lnTo>
                            <a:lnTo>
                              <a:pt x="119" y="60"/>
                            </a:lnTo>
                            <a:lnTo>
                              <a:pt x="117" y="68"/>
                            </a:lnTo>
                            <a:lnTo>
                              <a:pt x="123" y="65"/>
                            </a:lnTo>
                            <a:lnTo>
                              <a:pt x="124" y="45"/>
                            </a:lnTo>
                            <a:lnTo>
                              <a:pt x="127" y="58"/>
                            </a:lnTo>
                            <a:lnTo>
                              <a:pt x="130" y="37"/>
                            </a:lnTo>
                            <a:lnTo>
                              <a:pt x="134" y="36"/>
                            </a:lnTo>
                            <a:lnTo>
                              <a:pt x="129" y="27"/>
                            </a:lnTo>
                            <a:lnTo>
                              <a:pt x="133" y="0"/>
                            </a:lnTo>
                            <a:lnTo>
                              <a:pt x="123" y="9"/>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33" name="Freeform 185"/>
                      <p:cNvSpPr>
                        <a:spLocks/>
                      </p:cNvSpPr>
                      <p:nvPr/>
                    </p:nvSpPr>
                    <p:spPr bwMode="auto">
                      <a:xfrm>
                        <a:off x="3413" y="2173"/>
                        <a:ext cx="144" cy="119"/>
                      </a:xfrm>
                      <a:custGeom>
                        <a:avLst/>
                        <a:gdLst>
                          <a:gd name="T0" fmla="*/ 104 w 144"/>
                          <a:gd name="T1" fmla="*/ 34 h 119"/>
                          <a:gd name="T2" fmla="*/ 72 w 144"/>
                          <a:gd name="T3" fmla="*/ 62 h 119"/>
                          <a:gd name="T4" fmla="*/ 25 w 144"/>
                          <a:gd name="T5" fmla="*/ 84 h 119"/>
                          <a:gd name="T6" fmla="*/ 1 w 144"/>
                          <a:gd name="T7" fmla="*/ 91 h 119"/>
                          <a:gd name="T8" fmla="*/ 15 w 144"/>
                          <a:gd name="T9" fmla="*/ 98 h 119"/>
                          <a:gd name="T10" fmla="*/ 18 w 144"/>
                          <a:gd name="T11" fmla="*/ 101 h 119"/>
                          <a:gd name="T12" fmla="*/ 29 w 144"/>
                          <a:gd name="T13" fmla="*/ 100 h 119"/>
                          <a:gd name="T14" fmla="*/ 9 w 144"/>
                          <a:gd name="T15" fmla="*/ 116 h 119"/>
                          <a:gd name="T16" fmla="*/ 30 w 144"/>
                          <a:gd name="T17" fmla="*/ 105 h 119"/>
                          <a:gd name="T18" fmla="*/ 33 w 144"/>
                          <a:gd name="T19" fmla="*/ 108 h 119"/>
                          <a:gd name="T20" fmla="*/ 38 w 144"/>
                          <a:gd name="T21" fmla="*/ 110 h 119"/>
                          <a:gd name="T22" fmla="*/ 47 w 144"/>
                          <a:gd name="T23" fmla="*/ 104 h 119"/>
                          <a:gd name="T24" fmla="*/ 50 w 144"/>
                          <a:gd name="T25" fmla="*/ 112 h 119"/>
                          <a:gd name="T26" fmla="*/ 60 w 144"/>
                          <a:gd name="T27" fmla="*/ 101 h 119"/>
                          <a:gd name="T28" fmla="*/ 56 w 144"/>
                          <a:gd name="T29" fmla="*/ 114 h 119"/>
                          <a:gd name="T30" fmla="*/ 68 w 144"/>
                          <a:gd name="T31" fmla="*/ 104 h 119"/>
                          <a:gd name="T32" fmla="*/ 72 w 144"/>
                          <a:gd name="T33" fmla="*/ 104 h 119"/>
                          <a:gd name="T34" fmla="*/ 77 w 144"/>
                          <a:gd name="T35" fmla="*/ 105 h 119"/>
                          <a:gd name="T36" fmla="*/ 86 w 144"/>
                          <a:gd name="T37" fmla="*/ 93 h 119"/>
                          <a:gd name="T38" fmla="*/ 80 w 144"/>
                          <a:gd name="T39" fmla="*/ 107 h 119"/>
                          <a:gd name="T40" fmla="*/ 91 w 144"/>
                          <a:gd name="T41" fmla="*/ 101 h 119"/>
                          <a:gd name="T42" fmla="*/ 95 w 144"/>
                          <a:gd name="T43" fmla="*/ 100 h 119"/>
                          <a:gd name="T44" fmla="*/ 95 w 144"/>
                          <a:gd name="T45" fmla="*/ 107 h 119"/>
                          <a:gd name="T46" fmla="*/ 103 w 144"/>
                          <a:gd name="T47" fmla="*/ 93 h 119"/>
                          <a:gd name="T48" fmla="*/ 112 w 144"/>
                          <a:gd name="T49" fmla="*/ 83 h 119"/>
                          <a:gd name="T50" fmla="*/ 107 w 144"/>
                          <a:gd name="T51" fmla="*/ 103 h 119"/>
                          <a:gd name="T52" fmla="*/ 115 w 144"/>
                          <a:gd name="T53" fmla="*/ 91 h 119"/>
                          <a:gd name="T54" fmla="*/ 121 w 144"/>
                          <a:gd name="T55" fmla="*/ 87 h 119"/>
                          <a:gd name="T56" fmla="*/ 125 w 144"/>
                          <a:gd name="T57" fmla="*/ 87 h 119"/>
                          <a:gd name="T58" fmla="*/ 127 w 144"/>
                          <a:gd name="T59" fmla="*/ 66 h 119"/>
                          <a:gd name="T60" fmla="*/ 130 w 144"/>
                          <a:gd name="T61" fmla="*/ 90 h 119"/>
                          <a:gd name="T62" fmla="*/ 134 w 144"/>
                          <a:gd name="T63" fmla="*/ 73 h 119"/>
                          <a:gd name="T64" fmla="*/ 134 w 144"/>
                          <a:gd name="T65" fmla="*/ 46 h 119"/>
                          <a:gd name="T66" fmla="*/ 138 w 144"/>
                          <a:gd name="T67" fmla="*/ 66 h 119"/>
                          <a:gd name="T68" fmla="*/ 143 w 144"/>
                          <a:gd name="T69" fmla="*/ 58 h 119"/>
                          <a:gd name="T70" fmla="*/ 136 w 144"/>
                          <a:gd name="T71" fmla="*/ 25 h 119"/>
                          <a:gd name="T72" fmla="*/ 134 w 144"/>
                          <a:gd name="T7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4" h="119">
                            <a:moveTo>
                              <a:pt x="115" y="18"/>
                            </a:moveTo>
                            <a:lnTo>
                              <a:pt x="104" y="34"/>
                            </a:lnTo>
                            <a:lnTo>
                              <a:pt x="92" y="48"/>
                            </a:lnTo>
                            <a:lnTo>
                              <a:pt x="72" y="62"/>
                            </a:lnTo>
                            <a:lnTo>
                              <a:pt x="53" y="73"/>
                            </a:lnTo>
                            <a:lnTo>
                              <a:pt x="25" y="84"/>
                            </a:lnTo>
                            <a:lnTo>
                              <a:pt x="0" y="88"/>
                            </a:lnTo>
                            <a:lnTo>
                              <a:pt x="1" y="91"/>
                            </a:lnTo>
                            <a:lnTo>
                              <a:pt x="24" y="90"/>
                            </a:lnTo>
                            <a:lnTo>
                              <a:pt x="15" y="98"/>
                            </a:lnTo>
                            <a:lnTo>
                              <a:pt x="6" y="104"/>
                            </a:lnTo>
                            <a:lnTo>
                              <a:pt x="18" y="101"/>
                            </a:lnTo>
                            <a:lnTo>
                              <a:pt x="30" y="91"/>
                            </a:lnTo>
                            <a:lnTo>
                              <a:pt x="29" y="100"/>
                            </a:lnTo>
                            <a:lnTo>
                              <a:pt x="20" y="108"/>
                            </a:lnTo>
                            <a:lnTo>
                              <a:pt x="9" y="116"/>
                            </a:lnTo>
                            <a:lnTo>
                              <a:pt x="15" y="116"/>
                            </a:lnTo>
                            <a:lnTo>
                              <a:pt x="30" y="105"/>
                            </a:lnTo>
                            <a:lnTo>
                              <a:pt x="38" y="95"/>
                            </a:lnTo>
                            <a:lnTo>
                              <a:pt x="33" y="108"/>
                            </a:lnTo>
                            <a:lnTo>
                              <a:pt x="23" y="118"/>
                            </a:lnTo>
                            <a:lnTo>
                              <a:pt x="38" y="110"/>
                            </a:lnTo>
                            <a:lnTo>
                              <a:pt x="45" y="100"/>
                            </a:lnTo>
                            <a:lnTo>
                              <a:pt x="47" y="104"/>
                            </a:lnTo>
                            <a:lnTo>
                              <a:pt x="45" y="112"/>
                            </a:lnTo>
                            <a:lnTo>
                              <a:pt x="50" y="112"/>
                            </a:lnTo>
                            <a:lnTo>
                              <a:pt x="56" y="103"/>
                            </a:lnTo>
                            <a:lnTo>
                              <a:pt x="60" y="101"/>
                            </a:lnTo>
                            <a:lnTo>
                              <a:pt x="59" y="110"/>
                            </a:lnTo>
                            <a:lnTo>
                              <a:pt x="56" y="114"/>
                            </a:lnTo>
                            <a:lnTo>
                              <a:pt x="62" y="114"/>
                            </a:lnTo>
                            <a:lnTo>
                              <a:pt x="68" y="104"/>
                            </a:lnTo>
                            <a:lnTo>
                              <a:pt x="74" y="95"/>
                            </a:lnTo>
                            <a:lnTo>
                              <a:pt x="72" y="104"/>
                            </a:lnTo>
                            <a:lnTo>
                              <a:pt x="68" y="110"/>
                            </a:lnTo>
                            <a:lnTo>
                              <a:pt x="77" y="105"/>
                            </a:lnTo>
                            <a:lnTo>
                              <a:pt x="84" y="86"/>
                            </a:lnTo>
                            <a:lnTo>
                              <a:pt x="86" y="93"/>
                            </a:lnTo>
                            <a:lnTo>
                              <a:pt x="83" y="101"/>
                            </a:lnTo>
                            <a:lnTo>
                              <a:pt x="80" y="107"/>
                            </a:lnTo>
                            <a:lnTo>
                              <a:pt x="84" y="110"/>
                            </a:lnTo>
                            <a:lnTo>
                              <a:pt x="91" y="101"/>
                            </a:lnTo>
                            <a:lnTo>
                              <a:pt x="94" y="93"/>
                            </a:lnTo>
                            <a:lnTo>
                              <a:pt x="95" y="100"/>
                            </a:lnTo>
                            <a:lnTo>
                              <a:pt x="92" y="104"/>
                            </a:lnTo>
                            <a:lnTo>
                              <a:pt x="95" y="107"/>
                            </a:lnTo>
                            <a:lnTo>
                              <a:pt x="98" y="100"/>
                            </a:lnTo>
                            <a:lnTo>
                              <a:pt x="103" y="93"/>
                            </a:lnTo>
                            <a:lnTo>
                              <a:pt x="110" y="79"/>
                            </a:lnTo>
                            <a:lnTo>
                              <a:pt x="112" y="83"/>
                            </a:lnTo>
                            <a:lnTo>
                              <a:pt x="110" y="93"/>
                            </a:lnTo>
                            <a:lnTo>
                              <a:pt x="107" y="103"/>
                            </a:lnTo>
                            <a:lnTo>
                              <a:pt x="112" y="103"/>
                            </a:lnTo>
                            <a:lnTo>
                              <a:pt x="115" y="91"/>
                            </a:lnTo>
                            <a:lnTo>
                              <a:pt x="118" y="77"/>
                            </a:lnTo>
                            <a:lnTo>
                              <a:pt x="121" y="87"/>
                            </a:lnTo>
                            <a:lnTo>
                              <a:pt x="121" y="94"/>
                            </a:lnTo>
                            <a:lnTo>
                              <a:pt x="125" y="87"/>
                            </a:lnTo>
                            <a:lnTo>
                              <a:pt x="124" y="76"/>
                            </a:lnTo>
                            <a:lnTo>
                              <a:pt x="127" y="66"/>
                            </a:lnTo>
                            <a:lnTo>
                              <a:pt x="130" y="81"/>
                            </a:lnTo>
                            <a:lnTo>
                              <a:pt x="130" y="90"/>
                            </a:lnTo>
                            <a:lnTo>
                              <a:pt x="133" y="86"/>
                            </a:lnTo>
                            <a:lnTo>
                              <a:pt x="134" y="73"/>
                            </a:lnTo>
                            <a:lnTo>
                              <a:pt x="134" y="58"/>
                            </a:lnTo>
                            <a:lnTo>
                              <a:pt x="134" y="46"/>
                            </a:lnTo>
                            <a:lnTo>
                              <a:pt x="139" y="56"/>
                            </a:lnTo>
                            <a:lnTo>
                              <a:pt x="138" y="66"/>
                            </a:lnTo>
                            <a:lnTo>
                              <a:pt x="142" y="67"/>
                            </a:lnTo>
                            <a:lnTo>
                              <a:pt x="143" y="58"/>
                            </a:lnTo>
                            <a:lnTo>
                              <a:pt x="142" y="41"/>
                            </a:lnTo>
                            <a:lnTo>
                              <a:pt x="136" y="25"/>
                            </a:lnTo>
                            <a:lnTo>
                              <a:pt x="134" y="16"/>
                            </a:lnTo>
                            <a:lnTo>
                              <a:pt x="134" y="0"/>
                            </a:lnTo>
                            <a:lnTo>
                              <a:pt x="115" y="18"/>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34" name="Freeform 186"/>
                      <p:cNvSpPr>
                        <a:spLocks/>
                      </p:cNvSpPr>
                      <p:nvPr/>
                    </p:nvSpPr>
                    <p:spPr bwMode="auto">
                      <a:xfrm>
                        <a:off x="3513" y="1953"/>
                        <a:ext cx="50" cy="65"/>
                      </a:xfrm>
                      <a:custGeom>
                        <a:avLst/>
                        <a:gdLst>
                          <a:gd name="T0" fmla="*/ 50 w 51"/>
                          <a:gd name="T1" fmla="*/ 0 h 64"/>
                          <a:gd name="T2" fmla="*/ 45 w 51"/>
                          <a:gd name="T3" fmla="*/ 9 h 64"/>
                          <a:gd name="T4" fmla="*/ 40 w 51"/>
                          <a:gd name="T5" fmla="*/ 21 h 64"/>
                          <a:gd name="T6" fmla="*/ 29 w 51"/>
                          <a:gd name="T7" fmla="*/ 37 h 64"/>
                          <a:gd name="T8" fmla="*/ 19 w 51"/>
                          <a:gd name="T9" fmla="*/ 45 h 64"/>
                          <a:gd name="T10" fmla="*/ 7 w 51"/>
                          <a:gd name="T11" fmla="*/ 57 h 64"/>
                          <a:gd name="T12" fmla="*/ 0 w 51"/>
                          <a:gd name="T13" fmla="*/ 60 h 64"/>
                          <a:gd name="T14" fmla="*/ 4 w 51"/>
                          <a:gd name="T15" fmla="*/ 60 h 64"/>
                          <a:gd name="T16" fmla="*/ 14 w 51"/>
                          <a:gd name="T17" fmla="*/ 55 h 64"/>
                          <a:gd name="T18" fmla="*/ 12 w 51"/>
                          <a:gd name="T19" fmla="*/ 63 h 64"/>
                          <a:gd name="T20" fmla="*/ 18 w 51"/>
                          <a:gd name="T21" fmla="*/ 50 h 64"/>
                          <a:gd name="T22" fmla="*/ 22 w 51"/>
                          <a:gd name="T23" fmla="*/ 48 h 64"/>
                          <a:gd name="T24" fmla="*/ 20 w 51"/>
                          <a:gd name="T25" fmla="*/ 56 h 64"/>
                          <a:gd name="T26" fmla="*/ 26 w 51"/>
                          <a:gd name="T27" fmla="*/ 45 h 64"/>
                          <a:gd name="T28" fmla="*/ 34 w 51"/>
                          <a:gd name="T29" fmla="*/ 35 h 64"/>
                          <a:gd name="T30" fmla="*/ 33 w 51"/>
                          <a:gd name="T31" fmla="*/ 42 h 64"/>
                          <a:gd name="T32" fmla="*/ 38 w 51"/>
                          <a:gd name="T33" fmla="*/ 28 h 64"/>
                          <a:gd name="T34" fmla="*/ 39 w 51"/>
                          <a:gd name="T35" fmla="*/ 33 h 64"/>
                          <a:gd name="T36" fmla="*/ 41 w 51"/>
                          <a:gd name="T37" fmla="*/ 23 h 64"/>
                          <a:gd name="T38" fmla="*/ 47 w 51"/>
                          <a:gd name="T39" fmla="*/ 12 h 64"/>
                          <a:gd name="T40" fmla="*/ 50 w 51"/>
                          <a:gd name="T4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64">
                            <a:moveTo>
                              <a:pt x="50" y="0"/>
                            </a:moveTo>
                            <a:lnTo>
                              <a:pt x="45" y="9"/>
                            </a:lnTo>
                            <a:lnTo>
                              <a:pt x="40" y="21"/>
                            </a:lnTo>
                            <a:lnTo>
                              <a:pt x="29" y="37"/>
                            </a:lnTo>
                            <a:lnTo>
                              <a:pt x="19" y="45"/>
                            </a:lnTo>
                            <a:lnTo>
                              <a:pt x="7" y="57"/>
                            </a:lnTo>
                            <a:lnTo>
                              <a:pt x="0" y="60"/>
                            </a:lnTo>
                            <a:lnTo>
                              <a:pt x="4" y="60"/>
                            </a:lnTo>
                            <a:lnTo>
                              <a:pt x="14" y="55"/>
                            </a:lnTo>
                            <a:lnTo>
                              <a:pt x="12" y="63"/>
                            </a:lnTo>
                            <a:lnTo>
                              <a:pt x="18" y="50"/>
                            </a:lnTo>
                            <a:lnTo>
                              <a:pt x="22" y="48"/>
                            </a:lnTo>
                            <a:lnTo>
                              <a:pt x="20" y="56"/>
                            </a:lnTo>
                            <a:lnTo>
                              <a:pt x="26" y="45"/>
                            </a:lnTo>
                            <a:lnTo>
                              <a:pt x="34" y="35"/>
                            </a:lnTo>
                            <a:lnTo>
                              <a:pt x="33" y="42"/>
                            </a:lnTo>
                            <a:lnTo>
                              <a:pt x="38" y="28"/>
                            </a:lnTo>
                            <a:lnTo>
                              <a:pt x="39" y="33"/>
                            </a:lnTo>
                            <a:lnTo>
                              <a:pt x="41" y="23"/>
                            </a:lnTo>
                            <a:lnTo>
                              <a:pt x="47" y="12"/>
                            </a:lnTo>
                            <a:lnTo>
                              <a:pt x="50" y="0"/>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35" name="Freeform 187"/>
                      <p:cNvSpPr>
                        <a:spLocks/>
                      </p:cNvSpPr>
                      <p:nvPr/>
                    </p:nvSpPr>
                    <p:spPr bwMode="auto">
                      <a:xfrm>
                        <a:off x="3495" y="2025"/>
                        <a:ext cx="45" cy="41"/>
                      </a:xfrm>
                      <a:custGeom>
                        <a:avLst/>
                        <a:gdLst>
                          <a:gd name="T0" fmla="*/ 44 w 45"/>
                          <a:gd name="T1" fmla="*/ 0 h 41"/>
                          <a:gd name="T2" fmla="*/ 36 w 45"/>
                          <a:gd name="T3" fmla="*/ 10 h 41"/>
                          <a:gd name="T4" fmla="*/ 26 w 45"/>
                          <a:gd name="T5" fmla="*/ 19 h 41"/>
                          <a:gd name="T6" fmla="*/ 17 w 45"/>
                          <a:gd name="T7" fmla="*/ 25 h 41"/>
                          <a:gd name="T8" fmla="*/ 6 w 45"/>
                          <a:gd name="T9" fmla="*/ 32 h 41"/>
                          <a:gd name="T10" fmla="*/ 0 w 45"/>
                          <a:gd name="T11" fmla="*/ 34 h 41"/>
                          <a:gd name="T12" fmla="*/ 5 w 45"/>
                          <a:gd name="T13" fmla="*/ 34 h 41"/>
                          <a:gd name="T14" fmla="*/ 3 w 45"/>
                          <a:gd name="T15" fmla="*/ 40 h 41"/>
                          <a:gd name="T16" fmla="*/ 9 w 45"/>
                          <a:gd name="T17" fmla="*/ 34 h 41"/>
                          <a:gd name="T18" fmla="*/ 10 w 45"/>
                          <a:gd name="T19" fmla="*/ 38 h 41"/>
                          <a:gd name="T20" fmla="*/ 15 w 45"/>
                          <a:gd name="T21" fmla="*/ 29 h 41"/>
                          <a:gd name="T22" fmla="*/ 15 w 45"/>
                          <a:gd name="T23" fmla="*/ 36 h 41"/>
                          <a:gd name="T24" fmla="*/ 21 w 45"/>
                          <a:gd name="T25" fmla="*/ 25 h 41"/>
                          <a:gd name="T26" fmla="*/ 26 w 45"/>
                          <a:gd name="T27" fmla="*/ 22 h 41"/>
                          <a:gd name="T28" fmla="*/ 29 w 45"/>
                          <a:gd name="T29" fmla="*/ 22 h 41"/>
                          <a:gd name="T30" fmla="*/ 26 w 45"/>
                          <a:gd name="T31" fmla="*/ 31 h 41"/>
                          <a:gd name="T32" fmla="*/ 31 w 45"/>
                          <a:gd name="T33" fmla="*/ 24 h 41"/>
                          <a:gd name="T34" fmla="*/ 31 w 45"/>
                          <a:gd name="T35" fmla="*/ 17 h 41"/>
                          <a:gd name="T36" fmla="*/ 37 w 45"/>
                          <a:gd name="T37" fmla="*/ 12 h 41"/>
                          <a:gd name="T38" fmla="*/ 44 w 45"/>
                          <a:gd name="T3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1">
                            <a:moveTo>
                              <a:pt x="44" y="0"/>
                            </a:moveTo>
                            <a:lnTo>
                              <a:pt x="36" y="10"/>
                            </a:lnTo>
                            <a:lnTo>
                              <a:pt x="26" y="19"/>
                            </a:lnTo>
                            <a:lnTo>
                              <a:pt x="17" y="25"/>
                            </a:lnTo>
                            <a:lnTo>
                              <a:pt x="6" y="32"/>
                            </a:lnTo>
                            <a:lnTo>
                              <a:pt x="0" y="34"/>
                            </a:lnTo>
                            <a:lnTo>
                              <a:pt x="5" y="34"/>
                            </a:lnTo>
                            <a:lnTo>
                              <a:pt x="3" y="40"/>
                            </a:lnTo>
                            <a:lnTo>
                              <a:pt x="9" y="34"/>
                            </a:lnTo>
                            <a:lnTo>
                              <a:pt x="10" y="38"/>
                            </a:lnTo>
                            <a:lnTo>
                              <a:pt x="15" y="29"/>
                            </a:lnTo>
                            <a:lnTo>
                              <a:pt x="15" y="36"/>
                            </a:lnTo>
                            <a:lnTo>
                              <a:pt x="21" y="25"/>
                            </a:lnTo>
                            <a:lnTo>
                              <a:pt x="26" y="22"/>
                            </a:lnTo>
                            <a:lnTo>
                              <a:pt x="29" y="22"/>
                            </a:lnTo>
                            <a:lnTo>
                              <a:pt x="26" y="31"/>
                            </a:lnTo>
                            <a:lnTo>
                              <a:pt x="31" y="24"/>
                            </a:lnTo>
                            <a:lnTo>
                              <a:pt x="31" y="17"/>
                            </a:lnTo>
                            <a:lnTo>
                              <a:pt x="37" y="12"/>
                            </a:lnTo>
                            <a:lnTo>
                              <a:pt x="44" y="0"/>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36" name="Freeform 188"/>
                      <p:cNvSpPr>
                        <a:spLocks/>
                      </p:cNvSpPr>
                      <p:nvPr/>
                    </p:nvSpPr>
                    <p:spPr bwMode="auto">
                      <a:xfrm>
                        <a:off x="3474" y="2078"/>
                        <a:ext cx="53" cy="41"/>
                      </a:xfrm>
                      <a:custGeom>
                        <a:avLst/>
                        <a:gdLst>
                          <a:gd name="T0" fmla="*/ 51 w 52"/>
                          <a:gd name="T1" fmla="*/ 0 h 41"/>
                          <a:gd name="T2" fmla="*/ 41 w 52"/>
                          <a:gd name="T3" fmla="*/ 11 h 41"/>
                          <a:gd name="T4" fmla="*/ 32 w 52"/>
                          <a:gd name="T5" fmla="*/ 18 h 41"/>
                          <a:gd name="T6" fmla="*/ 19 w 52"/>
                          <a:gd name="T7" fmla="*/ 24 h 41"/>
                          <a:gd name="T8" fmla="*/ 12 w 52"/>
                          <a:gd name="T9" fmla="*/ 29 h 41"/>
                          <a:gd name="T10" fmla="*/ 0 w 52"/>
                          <a:gd name="T11" fmla="*/ 32 h 41"/>
                          <a:gd name="T12" fmla="*/ 6 w 52"/>
                          <a:gd name="T13" fmla="*/ 33 h 41"/>
                          <a:gd name="T14" fmla="*/ 6 w 52"/>
                          <a:gd name="T15" fmla="*/ 39 h 41"/>
                          <a:gd name="T16" fmla="*/ 10 w 52"/>
                          <a:gd name="T17" fmla="*/ 30 h 41"/>
                          <a:gd name="T18" fmla="*/ 12 w 52"/>
                          <a:gd name="T19" fmla="*/ 40 h 41"/>
                          <a:gd name="T20" fmla="*/ 14 w 52"/>
                          <a:gd name="T21" fmla="*/ 30 h 41"/>
                          <a:gd name="T22" fmla="*/ 27 w 52"/>
                          <a:gd name="T23" fmla="*/ 23 h 41"/>
                          <a:gd name="T24" fmla="*/ 27 w 52"/>
                          <a:gd name="T25" fmla="*/ 33 h 41"/>
                          <a:gd name="T26" fmla="*/ 30 w 52"/>
                          <a:gd name="T27" fmla="*/ 23 h 41"/>
                          <a:gd name="T28" fmla="*/ 41 w 52"/>
                          <a:gd name="T29" fmla="*/ 15 h 41"/>
                          <a:gd name="T30" fmla="*/ 51 w 52"/>
                          <a:gd name="T3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41">
                            <a:moveTo>
                              <a:pt x="51" y="0"/>
                            </a:moveTo>
                            <a:lnTo>
                              <a:pt x="41" y="11"/>
                            </a:lnTo>
                            <a:lnTo>
                              <a:pt x="32" y="18"/>
                            </a:lnTo>
                            <a:lnTo>
                              <a:pt x="19" y="24"/>
                            </a:lnTo>
                            <a:lnTo>
                              <a:pt x="12" y="29"/>
                            </a:lnTo>
                            <a:lnTo>
                              <a:pt x="0" y="32"/>
                            </a:lnTo>
                            <a:lnTo>
                              <a:pt x="6" y="33"/>
                            </a:lnTo>
                            <a:lnTo>
                              <a:pt x="6" y="39"/>
                            </a:lnTo>
                            <a:lnTo>
                              <a:pt x="10" y="30"/>
                            </a:lnTo>
                            <a:lnTo>
                              <a:pt x="12" y="40"/>
                            </a:lnTo>
                            <a:lnTo>
                              <a:pt x="14" y="30"/>
                            </a:lnTo>
                            <a:lnTo>
                              <a:pt x="27" y="23"/>
                            </a:lnTo>
                            <a:lnTo>
                              <a:pt x="27" y="33"/>
                            </a:lnTo>
                            <a:lnTo>
                              <a:pt x="30" y="23"/>
                            </a:lnTo>
                            <a:lnTo>
                              <a:pt x="41" y="15"/>
                            </a:lnTo>
                            <a:lnTo>
                              <a:pt x="51" y="0"/>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37" name="Freeform 189"/>
                      <p:cNvSpPr>
                        <a:spLocks/>
                      </p:cNvSpPr>
                      <p:nvPr/>
                    </p:nvSpPr>
                    <p:spPr bwMode="auto">
                      <a:xfrm>
                        <a:off x="3450" y="2135"/>
                        <a:ext cx="60" cy="31"/>
                      </a:xfrm>
                      <a:custGeom>
                        <a:avLst/>
                        <a:gdLst>
                          <a:gd name="T0" fmla="*/ 0 w 60"/>
                          <a:gd name="T1" fmla="*/ 18 h 31"/>
                          <a:gd name="T2" fmla="*/ 19 w 60"/>
                          <a:gd name="T3" fmla="*/ 16 h 31"/>
                          <a:gd name="T4" fmla="*/ 31 w 60"/>
                          <a:gd name="T5" fmla="*/ 11 h 31"/>
                          <a:gd name="T6" fmla="*/ 49 w 60"/>
                          <a:gd name="T7" fmla="*/ 3 h 31"/>
                          <a:gd name="T8" fmla="*/ 59 w 60"/>
                          <a:gd name="T9" fmla="*/ 0 h 31"/>
                          <a:gd name="T10" fmla="*/ 50 w 60"/>
                          <a:gd name="T11" fmla="*/ 5 h 31"/>
                          <a:gd name="T12" fmla="*/ 40 w 60"/>
                          <a:gd name="T13" fmla="*/ 10 h 31"/>
                          <a:gd name="T14" fmla="*/ 39 w 60"/>
                          <a:gd name="T15" fmla="*/ 21 h 31"/>
                          <a:gd name="T16" fmla="*/ 38 w 60"/>
                          <a:gd name="T17" fmla="*/ 9 h 31"/>
                          <a:gd name="T18" fmla="*/ 29 w 60"/>
                          <a:gd name="T19" fmla="*/ 14 h 31"/>
                          <a:gd name="T20" fmla="*/ 27 w 60"/>
                          <a:gd name="T21" fmla="*/ 30 h 31"/>
                          <a:gd name="T22" fmla="*/ 27 w 60"/>
                          <a:gd name="T23" fmla="*/ 16 h 31"/>
                          <a:gd name="T24" fmla="*/ 16 w 60"/>
                          <a:gd name="T25" fmla="*/ 18 h 31"/>
                          <a:gd name="T26" fmla="*/ 12 w 60"/>
                          <a:gd name="T27" fmla="*/ 26 h 31"/>
                          <a:gd name="T28" fmla="*/ 13 w 60"/>
                          <a:gd name="T29" fmla="*/ 18 h 31"/>
                          <a:gd name="T30" fmla="*/ 5 w 60"/>
                          <a:gd name="T31" fmla="*/ 26 h 31"/>
                          <a:gd name="T32" fmla="*/ 8 w 60"/>
                          <a:gd name="T33" fmla="*/ 18 h 31"/>
                          <a:gd name="T34" fmla="*/ 0 w 60"/>
                          <a:gd name="T35"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31">
                            <a:moveTo>
                              <a:pt x="0" y="18"/>
                            </a:moveTo>
                            <a:lnTo>
                              <a:pt x="19" y="16"/>
                            </a:lnTo>
                            <a:lnTo>
                              <a:pt x="31" y="11"/>
                            </a:lnTo>
                            <a:lnTo>
                              <a:pt x="49" y="3"/>
                            </a:lnTo>
                            <a:lnTo>
                              <a:pt x="59" y="0"/>
                            </a:lnTo>
                            <a:lnTo>
                              <a:pt x="50" y="5"/>
                            </a:lnTo>
                            <a:lnTo>
                              <a:pt x="40" y="10"/>
                            </a:lnTo>
                            <a:lnTo>
                              <a:pt x="39" y="21"/>
                            </a:lnTo>
                            <a:lnTo>
                              <a:pt x="38" y="9"/>
                            </a:lnTo>
                            <a:lnTo>
                              <a:pt x="29" y="14"/>
                            </a:lnTo>
                            <a:lnTo>
                              <a:pt x="27" y="30"/>
                            </a:lnTo>
                            <a:lnTo>
                              <a:pt x="27" y="16"/>
                            </a:lnTo>
                            <a:lnTo>
                              <a:pt x="16" y="18"/>
                            </a:lnTo>
                            <a:lnTo>
                              <a:pt x="12" y="26"/>
                            </a:lnTo>
                            <a:lnTo>
                              <a:pt x="13" y="18"/>
                            </a:lnTo>
                            <a:lnTo>
                              <a:pt x="5" y="26"/>
                            </a:lnTo>
                            <a:lnTo>
                              <a:pt x="8" y="18"/>
                            </a:lnTo>
                            <a:lnTo>
                              <a:pt x="0" y="18"/>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38" name="Freeform 190"/>
                      <p:cNvSpPr>
                        <a:spLocks/>
                      </p:cNvSpPr>
                      <p:nvPr/>
                    </p:nvSpPr>
                    <p:spPr bwMode="auto">
                      <a:xfrm>
                        <a:off x="3441" y="2176"/>
                        <a:ext cx="67" cy="40"/>
                      </a:xfrm>
                      <a:custGeom>
                        <a:avLst/>
                        <a:gdLst>
                          <a:gd name="T0" fmla="*/ 0 w 68"/>
                          <a:gd name="T1" fmla="*/ 23 h 39"/>
                          <a:gd name="T2" fmla="*/ 14 w 68"/>
                          <a:gd name="T3" fmla="*/ 21 h 39"/>
                          <a:gd name="T4" fmla="*/ 31 w 68"/>
                          <a:gd name="T5" fmla="*/ 17 h 39"/>
                          <a:gd name="T6" fmla="*/ 52 w 68"/>
                          <a:gd name="T7" fmla="*/ 10 h 39"/>
                          <a:gd name="T8" fmla="*/ 67 w 68"/>
                          <a:gd name="T9" fmla="*/ 0 h 39"/>
                          <a:gd name="T10" fmla="*/ 51 w 68"/>
                          <a:gd name="T11" fmla="*/ 14 h 39"/>
                          <a:gd name="T12" fmla="*/ 43 w 68"/>
                          <a:gd name="T13" fmla="*/ 24 h 39"/>
                          <a:gd name="T14" fmla="*/ 37 w 68"/>
                          <a:gd name="T15" fmla="*/ 34 h 39"/>
                          <a:gd name="T16" fmla="*/ 41 w 68"/>
                          <a:gd name="T17" fmla="*/ 22 h 39"/>
                          <a:gd name="T18" fmla="*/ 45 w 68"/>
                          <a:gd name="T19" fmla="*/ 16 h 39"/>
                          <a:gd name="T20" fmla="*/ 33 w 68"/>
                          <a:gd name="T21" fmla="*/ 23 h 39"/>
                          <a:gd name="T22" fmla="*/ 31 w 68"/>
                          <a:gd name="T23" fmla="*/ 30 h 39"/>
                          <a:gd name="T24" fmla="*/ 27 w 68"/>
                          <a:gd name="T25" fmla="*/ 37 h 39"/>
                          <a:gd name="T26" fmla="*/ 31 w 68"/>
                          <a:gd name="T27" fmla="*/ 23 h 39"/>
                          <a:gd name="T28" fmla="*/ 26 w 68"/>
                          <a:gd name="T29" fmla="*/ 24 h 39"/>
                          <a:gd name="T30" fmla="*/ 23 w 68"/>
                          <a:gd name="T31" fmla="*/ 30 h 39"/>
                          <a:gd name="T32" fmla="*/ 21 w 68"/>
                          <a:gd name="T33" fmla="*/ 36 h 39"/>
                          <a:gd name="T34" fmla="*/ 24 w 68"/>
                          <a:gd name="T35" fmla="*/ 23 h 39"/>
                          <a:gd name="T36" fmla="*/ 10 w 68"/>
                          <a:gd name="T37" fmla="*/ 25 h 39"/>
                          <a:gd name="T38" fmla="*/ 6 w 68"/>
                          <a:gd name="T39" fmla="*/ 38 h 39"/>
                          <a:gd name="T40" fmla="*/ 9 w 68"/>
                          <a:gd name="T41" fmla="*/ 26 h 39"/>
                          <a:gd name="T42" fmla="*/ 0 w 68"/>
                          <a:gd name="T43"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39">
                            <a:moveTo>
                              <a:pt x="0" y="23"/>
                            </a:moveTo>
                            <a:lnTo>
                              <a:pt x="14" y="21"/>
                            </a:lnTo>
                            <a:lnTo>
                              <a:pt x="31" y="17"/>
                            </a:lnTo>
                            <a:lnTo>
                              <a:pt x="52" y="10"/>
                            </a:lnTo>
                            <a:lnTo>
                              <a:pt x="67" y="0"/>
                            </a:lnTo>
                            <a:lnTo>
                              <a:pt x="51" y="14"/>
                            </a:lnTo>
                            <a:lnTo>
                              <a:pt x="43" y="24"/>
                            </a:lnTo>
                            <a:lnTo>
                              <a:pt x="37" y="34"/>
                            </a:lnTo>
                            <a:lnTo>
                              <a:pt x="41" y="22"/>
                            </a:lnTo>
                            <a:lnTo>
                              <a:pt x="45" y="16"/>
                            </a:lnTo>
                            <a:lnTo>
                              <a:pt x="33" y="23"/>
                            </a:lnTo>
                            <a:lnTo>
                              <a:pt x="31" y="30"/>
                            </a:lnTo>
                            <a:lnTo>
                              <a:pt x="27" y="37"/>
                            </a:lnTo>
                            <a:lnTo>
                              <a:pt x="31" y="23"/>
                            </a:lnTo>
                            <a:lnTo>
                              <a:pt x="26" y="24"/>
                            </a:lnTo>
                            <a:lnTo>
                              <a:pt x="23" y="30"/>
                            </a:lnTo>
                            <a:lnTo>
                              <a:pt x="21" y="36"/>
                            </a:lnTo>
                            <a:lnTo>
                              <a:pt x="24" y="23"/>
                            </a:lnTo>
                            <a:lnTo>
                              <a:pt x="10" y="25"/>
                            </a:lnTo>
                            <a:lnTo>
                              <a:pt x="6" y="38"/>
                            </a:lnTo>
                            <a:lnTo>
                              <a:pt x="9" y="26"/>
                            </a:lnTo>
                            <a:lnTo>
                              <a:pt x="0" y="23"/>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39" name="Freeform 191"/>
                      <p:cNvSpPr>
                        <a:spLocks/>
                      </p:cNvSpPr>
                      <p:nvPr/>
                    </p:nvSpPr>
                    <p:spPr bwMode="auto">
                      <a:xfrm>
                        <a:off x="3425" y="2228"/>
                        <a:ext cx="74" cy="42"/>
                      </a:xfrm>
                      <a:custGeom>
                        <a:avLst/>
                        <a:gdLst>
                          <a:gd name="T0" fmla="*/ 75 w 76"/>
                          <a:gd name="T1" fmla="*/ 0 h 42"/>
                          <a:gd name="T2" fmla="*/ 62 w 76"/>
                          <a:gd name="T3" fmla="*/ 11 h 42"/>
                          <a:gd name="T4" fmla="*/ 47 w 76"/>
                          <a:gd name="T5" fmla="*/ 19 h 42"/>
                          <a:gd name="T6" fmla="*/ 33 w 76"/>
                          <a:gd name="T7" fmla="*/ 25 h 42"/>
                          <a:gd name="T8" fmla="*/ 17 w 76"/>
                          <a:gd name="T9" fmla="*/ 30 h 42"/>
                          <a:gd name="T10" fmla="*/ 0 w 76"/>
                          <a:gd name="T11" fmla="*/ 32 h 42"/>
                          <a:gd name="T12" fmla="*/ 17 w 76"/>
                          <a:gd name="T13" fmla="*/ 32 h 42"/>
                          <a:gd name="T14" fmla="*/ 13 w 76"/>
                          <a:gd name="T15" fmla="*/ 36 h 42"/>
                          <a:gd name="T16" fmla="*/ 21 w 76"/>
                          <a:gd name="T17" fmla="*/ 31 h 42"/>
                          <a:gd name="T18" fmla="*/ 31 w 76"/>
                          <a:gd name="T19" fmla="*/ 28 h 42"/>
                          <a:gd name="T20" fmla="*/ 23 w 76"/>
                          <a:gd name="T21" fmla="*/ 35 h 42"/>
                          <a:gd name="T22" fmla="*/ 31 w 76"/>
                          <a:gd name="T23" fmla="*/ 31 h 42"/>
                          <a:gd name="T24" fmla="*/ 39 w 76"/>
                          <a:gd name="T25" fmla="*/ 25 h 42"/>
                          <a:gd name="T26" fmla="*/ 37 w 76"/>
                          <a:gd name="T27" fmla="*/ 34 h 42"/>
                          <a:gd name="T28" fmla="*/ 30 w 76"/>
                          <a:gd name="T29" fmla="*/ 41 h 42"/>
                          <a:gd name="T30" fmla="*/ 41 w 76"/>
                          <a:gd name="T31" fmla="*/ 32 h 42"/>
                          <a:gd name="T32" fmla="*/ 44 w 76"/>
                          <a:gd name="T33" fmla="*/ 25 h 42"/>
                          <a:gd name="T34" fmla="*/ 57 w 76"/>
                          <a:gd name="T35" fmla="*/ 16 h 42"/>
                          <a:gd name="T36" fmla="*/ 75 w 76"/>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42">
                            <a:moveTo>
                              <a:pt x="75" y="0"/>
                            </a:moveTo>
                            <a:lnTo>
                              <a:pt x="62" y="11"/>
                            </a:lnTo>
                            <a:lnTo>
                              <a:pt x="47" y="19"/>
                            </a:lnTo>
                            <a:lnTo>
                              <a:pt x="33" y="25"/>
                            </a:lnTo>
                            <a:lnTo>
                              <a:pt x="17" y="30"/>
                            </a:lnTo>
                            <a:lnTo>
                              <a:pt x="0" y="32"/>
                            </a:lnTo>
                            <a:lnTo>
                              <a:pt x="17" y="32"/>
                            </a:lnTo>
                            <a:lnTo>
                              <a:pt x="13" y="36"/>
                            </a:lnTo>
                            <a:lnTo>
                              <a:pt x="21" y="31"/>
                            </a:lnTo>
                            <a:lnTo>
                              <a:pt x="31" y="28"/>
                            </a:lnTo>
                            <a:lnTo>
                              <a:pt x="23" y="35"/>
                            </a:lnTo>
                            <a:lnTo>
                              <a:pt x="31" y="31"/>
                            </a:lnTo>
                            <a:lnTo>
                              <a:pt x="39" y="25"/>
                            </a:lnTo>
                            <a:lnTo>
                              <a:pt x="37" y="34"/>
                            </a:lnTo>
                            <a:lnTo>
                              <a:pt x="30" y="41"/>
                            </a:lnTo>
                            <a:lnTo>
                              <a:pt x="41" y="32"/>
                            </a:lnTo>
                            <a:lnTo>
                              <a:pt x="44" y="25"/>
                            </a:lnTo>
                            <a:lnTo>
                              <a:pt x="57" y="16"/>
                            </a:lnTo>
                            <a:lnTo>
                              <a:pt x="75" y="0"/>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grpSp>
                <p:grpSp>
                  <p:nvGrpSpPr>
                    <p:cNvPr id="94243" name="Group 192"/>
                    <p:cNvGrpSpPr>
                      <a:grpSpLocks/>
                    </p:cNvGrpSpPr>
                    <p:nvPr/>
                  </p:nvGrpSpPr>
                  <p:grpSpPr bwMode="auto">
                    <a:xfrm>
                      <a:off x="3561" y="1947"/>
                      <a:ext cx="149" cy="346"/>
                      <a:chOff x="3561" y="1947"/>
                      <a:chExt cx="149" cy="346"/>
                    </a:xfrm>
                  </p:grpSpPr>
                  <p:sp>
                    <p:nvSpPr>
                      <p:cNvPr id="2241" name="Freeform 193"/>
                      <p:cNvSpPr>
                        <a:spLocks/>
                      </p:cNvSpPr>
                      <p:nvPr/>
                    </p:nvSpPr>
                    <p:spPr bwMode="auto">
                      <a:xfrm>
                        <a:off x="3561" y="1947"/>
                        <a:ext cx="72" cy="95"/>
                      </a:xfrm>
                      <a:custGeom>
                        <a:avLst/>
                        <a:gdLst>
                          <a:gd name="T0" fmla="*/ 20 w 72"/>
                          <a:gd name="T1" fmla="*/ 27 h 95"/>
                          <a:gd name="T2" fmla="*/ 35 w 72"/>
                          <a:gd name="T3" fmla="*/ 49 h 95"/>
                          <a:gd name="T4" fmla="*/ 59 w 72"/>
                          <a:gd name="T5" fmla="*/ 67 h 95"/>
                          <a:gd name="T6" fmla="*/ 71 w 72"/>
                          <a:gd name="T7" fmla="*/ 72 h 95"/>
                          <a:gd name="T8" fmla="*/ 64 w 72"/>
                          <a:gd name="T9" fmla="*/ 78 h 95"/>
                          <a:gd name="T10" fmla="*/ 62 w 72"/>
                          <a:gd name="T11" fmla="*/ 80 h 95"/>
                          <a:gd name="T12" fmla="*/ 57 w 72"/>
                          <a:gd name="T13" fmla="*/ 79 h 95"/>
                          <a:gd name="T14" fmla="*/ 67 w 72"/>
                          <a:gd name="T15" fmla="*/ 93 h 95"/>
                          <a:gd name="T16" fmla="*/ 56 w 72"/>
                          <a:gd name="T17" fmla="*/ 84 h 95"/>
                          <a:gd name="T18" fmla="*/ 55 w 72"/>
                          <a:gd name="T19" fmla="*/ 86 h 95"/>
                          <a:gd name="T20" fmla="*/ 53 w 72"/>
                          <a:gd name="T21" fmla="*/ 87 h 95"/>
                          <a:gd name="T22" fmla="*/ 48 w 72"/>
                          <a:gd name="T23" fmla="*/ 83 h 95"/>
                          <a:gd name="T24" fmla="*/ 47 w 72"/>
                          <a:gd name="T25" fmla="*/ 89 h 95"/>
                          <a:gd name="T26" fmla="*/ 41 w 72"/>
                          <a:gd name="T27" fmla="*/ 80 h 95"/>
                          <a:gd name="T28" fmla="*/ 44 w 72"/>
                          <a:gd name="T29" fmla="*/ 90 h 95"/>
                          <a:gd name="T30" fmla="*/ 38 w 72"/>
                          <a:gd name="T31" fmla="*/ 83 h 95"/>
                          <a:gd name="T32" fmla="*/ 35 w 72"/>
                          <a:gd name="T33" fmla="*/ 83 h 95"/>
                          <a:gd name="T34" fmla="*/ 33 w 72"/>
                          <a:gd name="T35" fmla="*/ 84 h 95"/>
                          <a:gd name="T36" fmla="*/ 29 w 72"/>
                          <a:gd name="T37" fmla="*/ 73 h 95"/>
                          <a:gd name="T38" fmla="*/ 32 w 72"/>
                          <a:gd name="T39" fmla="*/ 85 h 95"/>
                          <a:gd name="T40" fmla="*/ 27 w 72"/>
                          <a:gd name="T41" fmla="*/ 80 h 95"/>
                          <a:gd name="T42" fmla="*/ 24 w 72"/>
                          <a:gd name="T43" fmla="*/ 79 h 95"/>
                          <a:gd name="T44" fmla="*/ 24 w 72"/>
                          <a:gd name="T45" fmla="*/ 85 h 95"/>
                          <a:gd name="T46" fmla="*/ 20 w 72"/>
                          <a:gd name="T47" fmla="*/ 73 h 95"/>
                          <a:gd name="T48" fmla="*/ 16 w 72"/>
                          <a:gd name="T49" fmla="*/ 66 h 95"/>
                          <a:gd name="T50" fmla="*/ 18 w 72"/>
                          <a:gd name="T51" fmla="*/ 81 h 95"/>
                          <a:gd name="T52" fmla="*/ 14 w 72"/>
                          <a:gd name="T53" fmla="*/ 72 h 95"/>
                          <a:gd name="T54" fmla="*/ 11 w 72"/>
                          <a:gd name="T55" fmla="*/ 69 h 95"/>
                          <a:gd name="T56" fmla="*/ 9 w 72"/>
                          <a:gd name="T57" fmla="*/ 69 h 95"/>
                          <a:gd name="T58" fmla="*/ 8 w 72"/>
                          <a:gd name="T59" fmla="*/ 52 h 95"/>
                          <a:gd name="T60" fmla="*/ 7 w 72"/>
                          <a:gd name="T61" fmla="*/ 71 h 95"/>
                          <a:gd name="T62" fmla="*/ 5 w 72"/>
                          <a:gd name="T63" fmla="*/ 58 h 95"/>
                          <a:gd name="T64" fmla="*/ 5 w 72"/>
                          <a:gd name="T65" fmla="*/ 37 h 95"/>
                          <a:gd name="T66" fmla="*/ 3 w 72"/>
                          <a:gd name="T67" fmla="*/ 52 h 95"/>
                          <a:gd name="T68" fmla="*/ 0 w 72"/>
                          <a:gd name="T69" fmla="*/ 46 h 95"/>
                          <a:gd name="T70" fmla="*/ 4 w 72"/>
                          <a:gd name="T71" fmla="*/ 20 h 95"/>
                          <a:gd name="T72" fmla="*/ 5 w 72"/>
                          <a:gd name="T7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95">
                            <a:moveTo>
                              <a:pt x="14" y="14"/>
                            </a:moveTo>
                            <a:lnTo>
                              <a:pt x="20" y="27"/>
                            </a:lnTo>
                            <a:lnTo>
                              <a:pt x="26" y="38"/>
                            </a:lnTo>
                            <a:lnTo>
                              <a:pt x="35" y="49"/>
                            </a:lnTo>
                            <a:lnTo>
                              <a:pt x="45" y="58"/>
                            </a:lnTo>
                            <a:lnTo>
                              <a:pt x="59" y="67"/>
                            </a:lnTo>
                            <a:lnTo>
                              <a:pt x="71" y="70"/>
                            </a:lnTo>
                            <a:lnTo>
                              <a:pt x="71" y="72"/>
                            </a:lnTo>
                            <a:lnTo>
                              <a:pt x="59" y="71"/>
                            </a:lnTo>
                            <a:lnTo>
                              <a:pt x="64" y="78"/>
                            </a:lnTo>
                            <a:lnTo>
                              <a:pt x="68" y="83"/>
                            </a:lnTo>
                            <a:lnTo>
                              <a:pt x="62" y="80"/>
                            </a:lnTo>
                            <a:lnTo>
                              <a:pt x="56" y="72"/>
                            </a:lnTo>
                            <a:lnTo>
                              <a:pt x="57" y="79"/>
                            </a:lnTo>
                            <a:lnTo>
                              <a:pt x="62" y="86"/>
                            </a:lnTo>
                            <a:lnTo>
                              <a:pt x="67" y="93"/>
                            </a:lnTo>
                            <a:lnTo>
                              <a:pt x="64" y="93"/>
                            </a:lnTo>
                            <a:lnTo>
                              <a:pt x="56" y="84"/>
                            </a:lnTo>
                            <a:lnTo>
                              <a:pt x="53" y="76"/>
                            </a:lnTo>
                            <a:lnTo>
                              <a:pt x="55" y="86"/>
                            </a:lnTo>
                            <a:lnTo>
                              <a:pt x="60" y="94"/>
                            </a:lnTo>
                            <a:lnTo>
                              <a:pt x="53" y="87"/>
                            </a:lnTo>
                            <a:lnTo>
                              <a:pt x="49" y="79"/>
                            </a:lnTo>
                            <a:lnTo>
                              <a:pt x="48" y="83"/>
                            </a:lnTo>
                            <a:lnTo>
                              <a:pt x="49" y="89"/>
                            </a:lnTo>
                            <a:lnTo>
                              <a:pt x="47" y="89"/>
                            </a:lnTo>
                            <a:lnTo>
                              <a:pt x="44" y="81"/>
                            </a:lnTo>
                            <a:lnTo>
                              <a:pt x="41" y="80"/>
                            </a:lnTo>
                            <a:lnTo>
                              <a:pt x="42" y="87"/>
                            </a:lnTo>
                            <a:lnTo>
                              <a:pt x="44" y="90"/>
                            </a:lnTo>
                            <a:lnTo>
                              <a:pt x="41" y="90"/>
                            </a:lnTo>
                            <a:lnTo>
                              <a:pt x="38" y="83"/>
                            </a:lnTo>
                            <a:lnTo>
                              <a:pt x="35" y="76"/>
                            </a:lnTo>
                            <a:lnTo>
                              <a:pt x="35" y="83"/>
                            </a:lnTo>
                            <a:lnTo>
                              <a:pt x="38" y="87"/>
                            </a:lnTo>
                            <a:lnTo>
                              <a:pt x="33" y="84"/>
                            </a:lnTo>
                            <a:lnTo>
                              <a:pt x="29" y="68"/>
                            </a:lnTo>
                            <a:lnTo>
                              <a:pt x="29" y="73"/>
                            </a:lnTo>
                            <a:lnTo>
                              <a:pt x="30" y="80"/>
                            </a:lnTo>
                            <a:lnTo>
                              <a:pt x="32" y="85"/>
                            </a:lnTo>
                            <a:lnTo>
                              <a:pt x="29" y="87"/>
                            </a:lnTo>
                            <a:lnTo>
                              <a:pt x="27" y="80"/>
                            </a:lnTo>
                            <a:lnTo>
                              <a:pt x="25" y="73"/>
                            </a:lnTo>
                            <a:lnTo>
                              <a:pt x="24" y="79"/>
                            </a:lnTo>
                            <a:lnTo>
                              <a:pt x="26" y="83"/>
                            </a:lnTo>
                            <a:lnTo>
                              <a:pt x="24" y="85"/>
                            </a:lnTo>
                            <a:lnTo>
                              <a:pt x="23" y="79"/>
                            </a:lnTo>
                            <a:lnTo>
                              <a:pt x="20" y="73"/>
                            </a:lnTo>
                            <a:lnTo>
                              <a:pt x="17" y="63"/>
                            </a:lnTo>
                            <a:lnTo>
                              <a:pt x="16" y="66"/>
                            </a:lnTo>
                            <a:lnTo>
                              <a:pt x="17" y="73"/>
                            </a:lnTo>
                            <a:lnTo>
                              <a:pt x="18" y="81"/>
                            </a:lnTo>
                            <a:lnTo>
                              <a:pt x="16" y="81"/>
                            </a:lnTo>
                            <a:lnTo>
                              <a:pt x="14" y="72"/>
                            </a:lnTo>
                            <a:lnTo>
                              <a:pt x="13" y="61"/>
                            </a:lnTo>
                            <a:lnTo>
                              <a:pt x="11" y="69"/>
                            </a:lnTo>
                            <a:lnTo>
                              <a:pt x="11" y="75"/>
                            </a:lnTo>
                            <a:lnTo>
                              <a:pt x="9" y="69"/>
                            </a:lnTo>
                            <a:lnTo>
                              <a:pt x="10" y="60"/>
                            </a:lnTo>
                            <a:lnTo>
                              <a:pt x="8" y="52"/>
                            </a:lnTo>
                            <a:lnTo>
                              <a:pt x="7" y="65"/>
                            </a:lnTo>
                            <a:lnTo>
                              <a:pt x="7" y="71"/>
                            </a:lnTo>
                            <a:lnTo>
                              <a:pt x="6" y="68"/>
                            </a:lnTo>
                            <a:lnTo>
                              <a:pt x="5" y="58"/>
                            </a:lnTo>
                            <a:lnTo>
                              <a:pt x="5" y="46"/>
                            </a:lnTo>
                            <a:lnTo>
                              <a:pt x="5" y="37"/>
                            </a:lnTo>
                            <a:lnTo>
                              <a:pt x="3" y="45"/>
                            </a:lnTo>
                            <a:lnTo>
                              <a:pt x="3" y="52"/>
                            </a:lnTo>
                            <a:lnTo>
                              <a:pt x="1" y="54"/>
                            </a:lnTo>
                            <a:lnTo>
                              <a:pt x="0" y="46"/>
                            </a:lnTo>
                            <a:lnTo>
                              <a:pt x="1" y="32"/>
                            </a:lnTo>
                            <a:lnTo>
                              <a:pt x="4" y="20"/>
                            </a:lnTo>
                            <a:lnTo>
                              <a:pt x="5" y="12"/>
                            </a:lnTo>
                            <a:lnTo>
                              <a:pt x="5" y="0"/>
                            </a:lnTo>
                            <a:lnTo>
                              <a:pt x="14" y="14"/>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42" name="Freeform 194"/>
                      <p:cNvSpPr>
                        <a:spLocks/>
                      </p:cNvSpPr>
                      <p:nvPr/>
                    </p:nvSpPr>
                    <p:spPr bwMode="auto">
                      <a:xfrm>
                        <a:off x="3567" y="1989"/>
                        <a:ext cx="81" cy="96"/>
                      </a:xfrm>
                      <a:custGeom>
                        <a:avLst/>
                        <a:gdLst>
                          <a:gd name="T0" fmla="*/ 22 w 81"/>
                          <a:gd name="T1" fmla="*/ 28 h 97"/>
                          <a:gd name="T2" fmla="*/ 40 w 81"/>
                          <a:gd name="T3" fmla="*/ 51 h 97"/>
                          <a:gd name="T4" fmla="*/ 66 w 81"/>
                          <a:gd name="T5" fmla="*/ 69 h 97"/>
                          <a:gd name="T6" fmla="*/ 79 w 81"/>
                          <a:gd name="T7" fmla="*/ 75 h 97"/>
                          <a:gd name="T8" fmla="*/ 71 w 81"/>
                          <a:gd name="T9" fmla="*/ 80 h 97"/>
                          <a:gd name="T10" fmla="*/ 70 w 81"/>
                          <a:gd name="T11" fmla="*/ 83 h 97"/>
                          <a:gd name="T12" fmla="*/ 64 w 81"/>
                          <a:gd name="T13" fmla="*/ 81 h 97"/>
                          <a:gd name="T14" fmla="*/ 75 w 81"/>
                          <a:gd name="T15" fmla="*/ 95 h 97"/>
                          <a:gd name="T16" fmla="*/ 63 w 81"/>
                          <a:gd name="T17" fmla="*/ 86 h 97"/>
                          <a:gd name="T18" fmla="*/ 61 w 81"/>
                          <a:gd name="T19" fmla="*/ 88 h 97"/>
                          <a:gd name="T20" fmla="*/ 59 w 81"/>
                          <a:gd name="T21" fmla="*/ 89 h 97"/>
                          <a:gd name="T22" fmla="*/ 54 w 81"/>
                          <a:gd name="T23" fmla="*/ 85 h 97"/>
                          <a:gd name="T24" fmla="*/ 52 w 81"/>
                          <a:gd name="T25" fmla="*/ 92 h 97"/>
                          <a:gd name="T26" fmla="*/ 46 w 81"/>
                          <a:gd name="T27" fmla="*/ 83 h 97"/>
                          <a:gd name="T28" fmla="*/ 49 w 81"/>
                          <a:gd name="T29" fmla="*/ 93 h 97"/>
                          <a:gd name="T30" fmla="*/ 42 w 81"/>
                          <a:gd name="T31" fmla="*/ 85 h 97"/>
                          <a:gd name="T32" fmla="*/ 40 w 81"/>
                          <a:gd name="T33" fmla="*/ 85 h 97"/>
                          <a:gd name="T34" fmla="*/ 37 w 81"/>
                          <a:gd name="T35" fmla="*/ 86 h 97"/>
                          <a:gd name="T36" fmla="*/ 32 w 81"/>
                          <a:gd name="T37" fmla="*/ 76 h 97"/>
                          <a:gd name="T38" fmla="*/ 35 w 81"/>
                          <a:gd name="T39" fmla="*/ 87 h 97"/>
                          <a:gd name="T40" fmla="*/ 29 w 81"/>
                          <a:gd name="T41" fmla="*/ 83 h 97"/>
                          <a:gd name="T42" fmla="*/ 27 w 81"/>
                          <a:gd name="T43" fmla="*/ 81 h 97"/>
                          <a:gd name="T44" fmla="*/ 27 w 81"/>
                          <a:gd name="T45" fmla="*/ 87 h 97"/>
                          <a:gd name="T46" fmla="*/ 23 w 81"/>
                          <a:gd name="T47" fmla="*/ 76 h 97"/>
                          <a:gd name="T48" fmla="*/ 18 w 81"/>
                          <a:gd name="T49" fmla="*/ 68 h 97"/>
                          <a:gd name="T50" fmla="*/ 20 w 81"/>
                          <a:gd name="T51" fmla="*/ 84 h 97"/>
                          <a:gd name="T52" fmla="*/ 16 w 81"/>
                          <a:gd name="T53" fmla="*/ 75 h 97"/>
                          <a:gd name="T54" fmla="*/ 13 w 81"/>
                          <a:gd name="T55" fmla="*/ 71 h 97"/>
                          <a:gd name="T56" fmla="*/ 10 w 81"/>
                          <a:gd name="T57" fmla="*/ 71 h 97"/>
                          <a:gd name="T58" fmla="*/ 10 w 81"/>
                          <a:gd name="T59" fmla="*/ 54 h 97"/>
                          <a:gd name="T60" fmla="*/ 8 w 81"/>
                          <a:gd name="T61" fmla="*/ 73 h 97"/>
                          <a:gd name="T62" fmla="*/ 5 w 81"/>
                          <a:gd name="T63" fmla="*/ 60 h 97"/>
                          <a:gd name="T64" fmla="*/ 5 w 81"/>
                          <a:gd name="T65" fmla="*/ 38 h 97"/>
                          <a:gd name="T66" fmla="*/ 4 w 81"/>
                          <a:gd name="T67" fmla="*/ 54 h 97"/>
                          <a:gd name="T68" fmla="*/ 0 w 81"/>
                          <a:gd name="T69" fmla="*/ 47 h 97"/>
                          <a:gd name="T70" fmla="*/ 5 w 81"/>
                          <a:gd name="T71" fmla="*/ 21 h 97"/>
                          <a:gd name="T72" fmla="*/ 5 w 81"/>
                          <a:gd name="T7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7">
                            <a:moveTo>
                              <a:pt x="16" y="15"/>
                            </a:moveTo>
                            <a:lnTo>
                              <a:pt x="22" y="28"/>
                            </a:lnTo>
                            <a:lnTo>
                              <a:pt x="29" y="39"/>
                            </a:lnTo>
                            <a:lnTo>
                              <a:pt x="40" y="51"/>
                            </a:lnTo>
                            <a:lnTo>
                              <a:pt x="50" y="60"/>
                            </a:lnTo>
                            <a:lnTo>
                              <a:pt x="66" y="69"/>
                            </a:lnTo>
                            <a:lnTo>
                              <a:pt x="80" y="72"/>
                            </a:lnTo>
                            <a:lnTo>
                              <a:pt x="79" y="75"/>
                            </a:lnTo>
                            <a:lnTo>
                              <a:pt x="66" y="73"/>
                            </a:lnTo>
                            <a:lnTo>
                              <a:pt x="71" y="80"/>
                            </a:lnTo>
                            <a:lnTo>
                              <a:pt x="76" y="85"/>
                            </a:lnTo>
                            <a:lnTo>
                              <a:pt x="70" y="83"/>
                            </a:lnTo>
                            <a:lnTo>
                              <a:pt x="63" y="75"/>
                            </a:lnTo>
                            <a:lnTo>
                              <a:pt x="64" y="81"/>
                            </a:lnTo>
                            <a:lnTo>
                              <a:pt x="69" y="88"/>
                            </a:lnTo>
                            <a:lnTo>
                              <a:pt x="75" y="95"/>
                            </a:lnTo>
                            <a:lnTo>
                              <a:pt x="71" y="95"/>
                            </a:lnTo>
                            <a:lnTo>
                              <a:pt x="63" y="86"/>
                            </a:lnTo>
                            <a:lnTo>
                              <a:pt x="59" y="78"/>
                            </a:lnTo>
                            <a:lnTo>
                              <a:pt x="61" y="88"/>
                            </a:lnTo>
                            <a:lnTo>
                              <a:pt x="67" y="96"/>
                            </a:lnTo>
                            <a:lnTo>
                              <a:pt x="59" y="89"/>
                            </a:lnTo>
                            <a:lnTo>
                              <a:pt x="55" y="81"/>
                            </a:lnTo>
                            <a:lnTo>
                              <a:pt x="54" y="85"/>
                            </a:lnTo>
                            <a:lnTo>
                              <a:pt x="55" y="92"/>
                            </a:lnTo>
                            <a:lnTo>
                              <a:pt x="52" y="92"/>
                            </a:lnTo>
                            <a:lnTo>
                              <a:pt x="49" y="84"/>
                            </a:lnTo>
                            <a:lnTo>
                              <a:pt x="46" y="83"/>
                            </a:lnTo>
                            <a:lnTo>
                              <a:pt x="47" y="89"/>
                            </a:lnTo>
                            <a:lnTo>
                              <a:pt x="49" y="93"/>
                            </a:lnTo>
                            <a:lnTo>
                              <a:pt x="45" y="93"/>
                            </a:lnTo>
                            <a:lnTo>
                              <a:pt x="42" y="85"/>
                            </a:lnTo>
                            <a:lnTo>
                              <a:pt x="39" y="78"/>
                            </a:lnTo>
                            <a:lnTo>
                              <a:pt x="40" y="85"/>
                            </a:lnTo>
                            <a:lnTo>
                              <a:pt x="42" y="89"/>
                            </a:lnTo>
                            <a:lnTo>
                              <a:pt x="37" y="86"/>
                            </a:lnTo>
                            <a:lnTo>
                              <a:pt x="33" y="70"/>
                            </a:lnTo>
                            <a:lnTo>
                              <a:pt x="32" y="76"/>
                            </a:lnTo>
                            <a:lnTo>
                              <a:pt x="34" y="83"/>
                            </a:lnTo>
                            <a:lnTo>
                              <a:pt x="35" y="87"/>
                            </a:lnTo>
                            <a:lnTo>
                              <a:pt x="33" y="89"/>
                            </a:lnTo>
                            <a:lnTo>
                              <a:pt x="29" y="83"/>
                            </a:lnTo>
                            <a:lnTo>
                              <a:pt x="28" y="76"/>
                            </a:lnTo>
                            <a:lnTo>
                              <a:pt x="27" y="81"/>
                            </a:lnTo>
                            <a:lnTo>
                              <a:pt x="29" y="85"/>
                            </a:lnTo>
                            <a:lnTo>
                              <a:pt x="27" y="87"/>
                            </a:lnTo>
                            <a:lnTo>
                              <a:pt x="25" y="81"/>
                            </a:lnTo>
                            <a:lnTo>
                              <a:pt x="23" y="76"/>
                            </a:lnTo>
                            <a:lnTo>
                              <a:pt x="19" y="64"/>
                            </a:lnTo>
                            <a:lnTo>
                              <a:pt x="18" y="68"/>
                            </a:lnTo>
                            <a:lnTo>
                              <a:pt x="19" y="76"/>
                            </a:lnTo>
                            <a:lnTo>
                              <a:pt x="20" y="84"/>
                            </a:lnTo>
                            <a:lnTo>
                              <a:pt x="18" y="84"/>
                            </a:lnTo>
                            <a:lnTo>
                              <a:pt x="16" y="75"/>
                            </a:lnTo>
                            <a:lnTo>
                              <a:pt x="14" y="63"/>
                            </a:lnTo>
                            <a:lnTo>
                              <a:pt x="13" y="71"/>
                            </a:lnTo>
                            <a:lnTo>
                              <a:pt x="13" y="77"/>
                            </a:lnTo>
                            <a:lnTo>
                              <a:pt x="10" y="71"/>
                            </a:lnTo>
                            <a:lnTo>
                              <a:pt x="11" y="62"/>
                            </a:lnTo>
                            <a:lnTo>
                              <a:pt x="10" y="54"/>
                            </a:lnTo>
                            <a:lnTo>
                              <a:pt x="8" y="67"/>
                            </a:lnTo>
                            <a:lnTo>
                              <a:pt x="8" y="73"/>
                            </a:lnTo>
                            <a:lnTo>
                              <a:pt x="6" y="70"/>
                            </a:lnTo>
                            <a:lnTo>
                              <a:pt x="5" y="60"/>
                            </a:lnTo>
                            <a:lnTo>
                              <a:pt x="5" y="47"/>
                            </a:lnTo>
                            <a:lnTo>
                              <a:pt x="5" y="38"/>
                            </a:lnTo>
                            <a:lnTo>
                              <a:pt x="3" y="46"/>
                            </a:lnTo>
                            <a:lnTo>
                              <a:pt x="4" y="54"/>
                            </a:lnTo>
                            <a:lnTo>
                              <a:pt x="1" y="55"/>
                            </a:lnTo>
                            <a:lnTo>
                              <a:pt x="0" y="47"/>
                            </a:lnTo>
                            <a:lnTo>
                              <a:pt x="1" y="33"/>
                            </a:lnTo>
                            <a:lnTo>
                              <a:pt x="5" y="21"/>
                            </a:lnTo>
                            <a:lnTo>
                              <a:pt x="5" y="13"/>
                            </a:lnTo>
                            <a:lnTo>
                              <a:pt x="5" y="0"/>
                            </a:lnTo>
                            <a:lnTo>
                              <a:pt x="16" y="15"/>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43" name="Freeform 195"/>
                      <p:cNvSpPr>
                        <a:spLocks/>
                      </p:cNvSpPr>
                      <p:nvPr/>
                    </p:nvSpPr>
                    <p:spPr bwMode="auto">
                      <a:xfrm>
                        <a:off x="3568" y="2034"/>
                        <a:ext cx="103" cy="106"/>
                      </a:xfrm>
                      <a:custGeom>
                        <a:avLst/>
                        <a:gdLst>
                          <a:gd name="T0" fmla="*/ 28 w 102"/>
                          <a:gd name="T1" fmla="*/ 30 h 106"/>
                          <a:gd name="T2" fmla="*/ 50 w 102"/>
                          <a:gd name="T3" fmla="*/ 55 h 106"/>
                          <a:gd name="T4" fmla="*/ 83 w 102"/>
                          <a:gd name="T5" fmla="*/ 75 h 106"/>
                          <a:gd name="T6" fmla="*/ 101 w 102"/>
                          <a:gd name="T7" fmla="*/ 81 h 106"/>
                          <a:gd name="T8" fmla="*/ 91 w 102"/>
                          <a:gd name="T9" fmla="*/ 88 h 106"/>
                          <a:gd name="T10" fmla="*/ 89 w 102"/>
                          <a:gd name="T11" fmla="*/ 90 h 106"/>
                          <a:gd name="T12" fmla="*/ 81 w 102"/>
                          <a:gd name="T13" fmla="*/ 89 h 106"/>
                          <a:gd name="T14" fmla="*/ 95 w 102"/>
                          <a:gd name="T15" fmla="*/ 104 h 106"/>
                          <a:gd name="T16" fmla="*/ 80 w 102"/>
                          <a:gd name="T17" fmla="*/ 94 h 106"/>
                          <a:gd name="T18" fmla="*/ 78 w 102"/>
                          <a:gd name="T19" fmla="*/ 96 h 106"/>
                          <a:gd name="T20" fmla="*/ 75 w 102"/>
                          <a:gd name="T21" fmla="*/ 98 h 106"/>
                          <a:gd name="T22" fmla="*/ 69 w 102"/>
                          <a:gd name="T23" fmla="*/ 93 h 106"/>
                          <a:gd name="T24" fmla="*/ 66 w 102"/>
                          <a:gd name="T25" fmla="*/ 100 h 106"/>
                          <a:gd name="T26" fmla="*/ 59 w 102"/>
                          <a:gd name="T27" fmla="*/ 90 h 106"/>
                          <a:gd name="T28" fmla="*/ 62 w 102"/>
                          <a:gd name="T29" fmla="*/ 102 h 106"/>
                          <a:gd name="T30" fmla="*/ 53 w 102"/>
                          <a:gd name="T31" fmla="*/ 93 h 106"/>
                          <a:gd name="T32" fmla="*/ 50 w 102"/>
                          <a:gd name="T33" fmla="*/ 93 h 106"/>
                          <a:gd name="T34" fmla="*/ 47 w 102"/>
                          <a:gd name="T35" fmla="*/ 94 h 106"/>
                          <a:gd name="T36" fmla="*/ 40 w 102"/>
                          <a:gd name="T37" fmla="*/ 83 h 106"/>
                          <a:gd name="T38" fmla="*/ 45 w 102"/>
                          <a:gd name="T39" fmla="*/ 95 h 106"/>
                          <a:gd name="T40" fmla="*/ 37 w 102"/>
                          <a:gd name="T41" fmla="*/ 90 h 106"/>
                          <a:gd name="T42" fmla="*/ 34 w 102"/>
                          <a:gd name="T43" fmla="*/ 89 h 106"/>
                          <a:gd name="T44" fmla="*/ 34 w 102"/>
                          <a:gd name="T45" fmla="*/ 95 h 106"/>
                          <a:gd name="T46" fmla="*/ 29 w 102"/>
                          <a:gd name="T47" fmla="*/ 83 h 106"/>
                          <a:gd name="T48" fmla="*/ 22 w 102"/>
                          <a:gd name="T49" fmla="*/ 74 h 106"/>
                          <a:gd name="T50" fmla="*/ 26 w 102"/>
                          <a:gd name="T51" fmla="*/ 91 h 106"/>
                          <a:gd name="T52" fmla="*/ 20 w 102"/>
                          <a:gd name="T53" fmla="*/ 81 h 106"/>
                          <a:gd name="T54" fmla="*/ 16 w 102"/>
                          <a:gd name="T55" fmla="*/ 78 h 106"/>
                          <a:gd name="T56" fmla="*/ 13 w 102"/>
                          <a:gd name="T57" fmla="*/ 78 h 106"/>
                          <a:gd name="T58" fmla="*/ 11 w 102"/>
                          <a:gd name="T59" fmla="*/ 59 h 106"/>
                          <a:gd name="T60" fmla="*/ 10 w 102"/>
                          <a:gd name="T61" fmla="*/ 80 h 106"/>
                          <a:gd name="T62" fmla="*/ 6 w 102"/>
                          <a:gd name="T63" fmla="*/ 65 h 106"/>
                          <a:gd name="T64" fmla="*/ 6 w 102"/>
                          <a:gd name="T65" fmla="*/ 41 h 106"/>
                          <a:gd name="T66" fmla="*/ 4 w 102"/>
                          <a:gd name="T67" fmla="*/ 59 h 106"/>
                          <a:gd name="T68" fmla="*/ 0 w 102"/>
                          <a:gd name="T69" fmla="*/ 51 h 106"/>
                          <a:gd name="T70" fmla="*/ 5 w 102"/>
                          <a:gd name="T71" fmla="*/ 23 h 106"/>
                          <a:gd name="T72" fmla="*/ 6 w 102"/>
                          <a:gd name="T7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06">
                            <a:moveTo>
                              <a:pt x="20" y="16"/>
                            </a:moveTo>
                            <a:lnTo>
                              <a:pt x="28" y="30"/>
                            </a:lnTo>
                            <a:lnTo>
                              <a:pt x="36" y="42"/>
                            </a:lnTo>
                            <a:lnTo>
                              <a:pt x="50" y="55"/>
                            </a:lnTo>
                            <a:lnTo>
                              <a:pt x="64" y="65"/>
                            </a:lnTo>
                            <a:lnTo>
                              <a:pt x="83" y="75"/>
                            </a:lnTo>
                            <a:lnTo>
                              <a:pt x="101" y="79"/>
                            </a:lnTo>
                            <a:lnTo>
                              <a:pt x="101" y="81"/>
                            </a:lnTo>
                            <a:lnTo>
                              <a:pt x="84" y="80"/>
                            </a:lnTo>
                            <a:lnTo>
                              <a:pt x="91" y="88"/>
                            </a:lnTo>
                            <a:lnTo>
                              <a:pt x="98" y="93"/>
                            </a:lnTo>
                            <a:lnTo>
                              <a:pt x="89" y="90"/>
                            </a:lnTo>
                            <a:lnTo>
                              <a:pt x="80" y="81"/>
                            </a:lnTo>
                            <a:lnTo>
                              <a:pt x="81" y="89"/>
                            </a:lnTo>
                            <a:lnTo>
                              <a:pt x="88" y="96"/>
                            </a:lnTo>
                            <a:lnTo>
                              <a:pt x="95" y="104"/>
                            </a:lnTo>
                            <a:lnTo>
                              <a:pt x="91" y="104"/>
                            </a:lnTo>
                            <a:lnTo>
                              <a:pt x="80" y="94"/>
                            </a:lnTo>
                            <a:lnTo>
                              <a:pt x="75" y="85"/>
                            </a:lnTo>
                            <a:lnTo>
                              <a:pt x="78" y="96"/>
                            </a:lnTo>
                            <a:lnTo>
                              <a:pt x="85" y="105"/>
                            </a:lnTo>
                            <a:lnTo>
                              <a:pt x="75" y="98"/>
                            </a:lnTo>
                            <a:lnTo>
                              <a:pt x="69" y="89"/>
                            </a:lnTo>
                            <a:lnTo>
                              <a:pt x="69" y="93"/>
                            </a:lnTo>
                            <a:lnTo>
                              <a:pt x="69" y="100"/>
                            </a:lnTo>
                            <a:lnTo>
                              <a:pt x="66" y="100"/>
                            </a:lnTo>
                            <a:lnTo>
                              <a:pt x="62" y="91"/>
                            </a:lnTo>
                            <a:lnTo>
                              <a:pt x="59" y="90"/>
                            </a:lnTo>
                            <a:lnTo>
                              <a:pt x="60" y="98"/>
                            </a:lnTo>
                            <a:lnTo>
                              <a:pt x="62" y="102"/>
                            </a:lnTo>
                            <a:lnTo>
                              <a:pt x="58" y="102"/>
                            </a:lnTo>
                            <a:lnTo>
                              <a:pt x="53" y="93"/>
                            </a:lnTo>
                            <a:lnTo>
                              <a:pt x="49" y="85"/>
                            </a:lnTo>
                            <a:lnTo>
                              <a:pt x="50" y="93"/>
                            </a:lnTo>
                            <a:lnTo>
                              <a:pt x="53" y="98"/>
                            </a:lnTo>
                            <a:lnTo>
                              <a:pt x="47" y="94"/>
                            </a:lnTo>
                            <a:lnTo>
                              <a:pt x="42" y="76"/>
                            </a:lnTo>
                            <a:lnTo>
                              <a:pt x="40" y="83"/>
                            </a:lnTo>
                            <a:lnTo>
                              <a:pt x="43" y="90"/>
                            </a:lnTo>
                            <a:lnTo>
                              <a:pt x="45" y="95"/>
                            </a:lnTo>
                            <a:lnTo>
                              <a:pt x="42" y="98"/>
                            </a:lnTo>
                            <a:lnTo>
                              <a:pt x="37" y="90"/>
                            </a:lnTo>
                            <a:lnTo>
                              <a:pt x="35" y="83"/>
                            </a:lnTo>
                            <a:lnTo>
                              <a:pt x="34" y="89"/>
                            </a:lnTo>
                            <a:lnTo>
                              <a:pt x="36" y="93"/>
                            </a:lnTo>
                            <a:lnTo>
                              <a:pt x="34" y="95"/>
                            </a:lnTo>
                            <a:lnTo>
                              <a:pt x="32" y="89"/>
                            </a:lnTo>
                            <a:lnTo>
                              <a:pt x="29" y="83"/>
                            </a:lnTo>
                            <a:lnTo>
                              <a:pt x="24" y="70"/>
                            </a:lnTo>
                            <a:lnTo>
                              <a:pt x="22" y="74"/>
                            </a:lnTo>
                            <a:lnTo>
                              <a:pt x="24" y="83"/>
                            </a:lnTo>
                            <a:lnTo>
                              <a:pt x="26" y="91"/>
                            </a:lnTo>
                            <a:lnTo>
                              <a:pt x="22" y="91"/>
                            </a:lnTo>
                            <a:lnTo>
                              <a:pt x="20" y="81"/>
                            </a:lnTo>
                            <a:lnTo>
                              <a:pt x="18" y="69"/>
                            </a:lnTo>
                            <a:lnTo>
                              <a:pt x="16" y="78"/>
                            </a:lnTo>
                            <a:lnTo>
                              <a:pt x="16" y="84"/>
                            </a:lnTo>
                            <a:lnTo>
                              <a:pt x="13" y="78"/>
                            </a:lnTo>
                            <a:lnTo>
                              <a:pt x="14" y="68"/>
                            </a:lnTo>
                            <a:lnTo>
                              <a:pt x="11" y="59"/>
                            </a:lnTo>
                            <a:lnTo>
                              <a:pt x="10" y="73"/>
                            </a:lnTo>
                            <a:lnTo>
                              <a:pt x="10" y="80"/>
                            </a:lnTo>
                            <a:lnTo>
                              <a:pt x="7" y="76"/>
                            </a:lnTo>
                            <a:lnTo>
                              <a:pt x="6" y="65"/>
                            </a:lnTo>
                            <a:lnTo>
                              <a:pt x="6" y="51"/>
                            </a:lnTo>
                            <a:lnTo>
                              <a:pt x="6" y="41"/>
                            </a:lnTo>
                            <a:lnTo>
                              <a:pt x="3" y="50"/>
                            </a:lnTo>
                            <a:lnTo>
                              <a:pt x="4" y="59"/>
                            </a:lnTo>
                            <a:lnTo>
                              <a:pt x="1" y="60"/>
                            </a:lnTo>
                            <a:lnTo>
                              <a:pt x="0" y="51"/>
                            </a:lnTo>
                            <a:lnTo>
                              <a:pt x="1" y="36"/>
                            </a:lnTo>
                            <a:lnTo>
                              <a:pt x="5" y="23"/>
                            </a:lnTo>
                            <a:lnTo>
                              <a:pt x="6" y="14"/>
                            </a:lnTo>
                            <a:lnTo>
                              <a:pt x="6" y="0"/>
                            </a:lnTo>
                            <a:lnTo>
                              <a:pt x="20" y="16"/>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44" name="Freeform 196"/>
                      <p:cNvSpPr>
                        <a:spLocks/>
                      </p:cNvSpPr>
                      <p:nvPr/>
                    </p:nvSpPr>
                    <p:spPr bwMode="auto">
                      <a:xfrm>
                        <a:off x="3572" y="2084"/>
                        <a:ext cx="119" cy="121"/>
                      </a:xfrm>
                      <a:custGeom>
                        <a:avLst/>
                        <a:gdLst>
                          <a:gd name="T0" fmla="*/ 26 w 120"/>
                          <a:gd name="T1" fmla="*/ 32 h 121"/>
                          <a:gd name="T2" fmla="*/ 70 w 120"/>
                          <a:gd name="T3" fmla="*/ 60 h 121"/>
                          <a:gd name="T4" fmla="*/ 107 w 120"/>
                          <a:gd name="T5" fmla="*/ 70 h 121"/>
                          <a:gd name="T6" fmla="*/ 112 w 120"/>
                          <a:gd name="T7" fmla="*/ 74 h 121"/>
                          <a:gd name="T8" fmla="*/ 103 w 120"/>
                          <a:gd name="T9" fmla="*/ 81 h 121"/>
                          <a:gd name="T10" fmla="*/ 119 w 120"/>
                          <a:gd name="T11" fmla="*/ 94 h 121"/>
                          <a:gd name="T12" fmla="*/ 101 w 120"/>
                          <a:gd name="T13" fmla="*/ 86 h 121"/>
                          <a:gd name="T14" fmla="*/ 109 w 120"/>
                          <a:gd name="T15" fmla="*/ 101 h 121"/>
                          <a:gd name="T16" fmla="*/ 111 w 120"/>
                          <a:gd name="T17" fmla="*/ 109 h 121"/>
                          <a:gd name="T18" fmla="*/ 93 w 120"/>
                          <a:gd name="T19" fmla="*/ 86 h 121"/>
                          <a:gd name="T20" fmla="*/ 102 w 120"/>
                          <a:gd name="T21" fmla="*/ 113 h 121"/>
                          <a:gd name="T22" fmla="*/ 102 w 120"/>
                          <a:gd name="T23" fmla="*/ 120 h 121"/>
                          <a:gd name="T24" fmla="*/ 87 w 120"/>
                          <a:gd name="T25" fmla="*/ 88 h 121"/>
                          <a:gd name="T26" fmla="*/ 87 w 120"/>
                          <a:gd name="T27" fmla="*/ 108 h 121"/>
                          <a:gd name="T28" fmla="*/ 84 w 120"/>
                          <a:gd name="T29" fmla="*/ 110 h 121"/>
                          <a:gd name="T30" fmla="*/ 82 w 120"/>
                          <a:gd name="T31" fmla="*/ 85 h 121"/>
                          <a:gd name="T32" fmla="*/ 80 w 120"/>
                          <a:gd name="T33" fmla="*/ 110 h 121"/>
                          <a:gd name="T34" fmla="*/ 77 w 120"/>
                          <a:gd name="T35" fmla="*/ 111 h 121"/>
                          <a:gd name="T36" fmla="*/ 75 w 120"/>
                          <a:gd name="T37" fmla="*/ 113 h 121"/>
                          <a:gd name="T38" fmla="*/ 68 w 120"/>
                          <a:gd name="T39" fmla="*/ 85 h 121"/>
                          <a:gd name="T40" fmla="*/ 68 w 120"/>
                          <a:gd name="T41" fmla="*/ 108 h 121"/>
                          <a:gd name="T42" fmla="*/ 64 w 120"/>
                          <a:gd name="T43" fmla="*/ 107 h 121"/>
                          <a:gd name="T44" fmla="*/ 60 w 120"/>
                          <a:gd name="T45" fmla="*/ 76 h 121"/>
                          <a:gd name="T46" fmla="*/ 60 w 120"/>
                          <a:gd name="T47" fmla="*/ 108 h 121"/>
                          <a:gd name="T48" fmla="*/ 57 w 120"/>
                          <a:gd name="T49" fmla="*/ 110 h 121"/>
                          <a:gd name="T50" fmla="*/ 54 w 120"/>
                          <a:gd name="T51" fmla="*/ 99 h 121"/>
                          <a:gd name="T52" fmla="*/ 50 w 120"/>
                          <a:gd name="T53" fmla="*/ 102 h 121"/>
                          <a:gd name="T54" fmla="*/ 43 w 120"/>
                          <a:gd name="T55" fmla="*/ 82 h 121"/>
                          <a:gd name="T56" fmla="*/ 37 w 120"/>
                          <a:gd name="T57" fmla="*/ 82 h 121"/>
                          <a:gd name="T58" fmla="*/ 34 w 120"/>
                          <a:gd name="T59" fmla="*/ 86 h 121"/>
                          <a:gd name="T60" fmla="*/ 29 w 120"/>
                          <a:gd name="T61" fmla="*/ 70 h 121"/>
                          <a:gd name="T62" fmla="*/ 24 w 120"/>
                          <a:gd name="T63" fmla="*/ 66 h 121"/>
                          <a:gd name="T64" fmla="*/ 29 w 120"/>
                          <a:gd name="T65" fmla="*/ 80 h 121"/>
                          <a:gd name="T66" fmla="*/ 20 w 120"/>
                          <a:gd name="T67" fmla="*/ 67 h 121"/>
                          <a:gd name="T68" fmla="*/ 12 w 120"/>
                          <a:gd name="T69" fmla="*/ 46 h 121"/>
                          <a:gd name="T70" fmla="*/ 16 w 120"/>
                          <a:gd name="T71" fmla="*/ 66 h 121"/>
                          <a:gd name="T72" fmla="*/ 9 w 120"/>
                          <a:gd name="T73" fmla="*/ 44 h 121"/>
                          <a:gd name="T74" fmla="*/ 3 w 120"/>
                          <a:gd name="T75" fmla="*/ 36 h 121"/>
                          <a:gd name="T76" fmla="*/ 5 w 120"/>
                          <a:gd name="T77" fmla="*/ 27 h 121"/>
                          <a:gd name="T78" fmla="*/ 10 w 120"/>
                          <a:gd name="T79" fmla="*/ 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0" h="121">
                            <a:moveTo>
                              <a:pt x="10" y="9"/>
                            </a:moveTo>
                            <a:lnTo>
                              <a:pt x="26" y="32"/>
                            </a:lnTo>
                            <a:lnTo>
                              <a:pt x="52" y="52"/>
                            </a:lnTo>
                            <a:lnTo>
                              <a:pt x="70" y="60"/>
                            </a:lnTo>
                            <a:lnTo>
                              <a:pt x="84" y="64"/>
                            </a:lnTo>
                            <a:lnTo>
                              <a:pt x="107" y="70"/>
                            </a:lnTo>
                            <a:lnTo>
                              <a:pt x="113" y="73"/>
                            </a:lnTo>
                            <a:lnTo>
                              <a:pt x="112" y="74"/>
                            </a:lnTo>
                            <a:lnTo>
                              <a:pt x="99" y="73"/>
                            </a:lnTo>
                            <a:lnTo>
                              <a:pt x="103" y="81"/>
                            </a:lnTo>
                            <a:lnTo>
                              <a:pt x="110" y="90"/>
                            </a:lnTo>
                            <a:lnTo>
                              <a:pt x="119" y="94"/>
                            </a:lnTo>
                            <a:lnTo>
                              <a:pt x="113" y="94"/>
                            </a:lnTo>
                            <a:lnTo>
                              <a:pt x="101" y="86"/>
                            </a:lnTo>
                            <a:lnTo>
                              <a:pt x="105" y="94"/>
                            </a:lnTo>
                            <a:lnTo>
                              <a:pt x="109" y="101"/>
                            </a:lnTo>
                            <a:lnTo>
                              <a:pt x="116" y="108"/>
                            </a:lnTo>
                            <a:lnTo>
                              <a:pt x="111" y="109"/>
                            </a:lnTo>
                            <a:lnTo>
                              <a:pt x="98" y="94"/>
                            </a:lnTo>
                            <a:lnTo>
                              <a:pt x="93" y="86"/>
                            </a:lnTo>
                            <a:lnTo>
                              <a:pt x="98" y="103"/>
                            </a:lnTo>
                            <a:lnTo>
                              <a:pt x="102" y="113"/>
                            </a:lnTo>
                            <a:lnTo>
                              <a:pt x="105" y="120"/>
                            </a:lnTo>
                            <a:lnTo>
                              <a:pt x="102" y="120"/>
                            </a:lnTo>
                            <a:lnTo>
                              <a:pt x="96" y="105"/>
                            </a:lnTo>
                            <a:lnTo>
                              <a:pt x="87" y="88"/>
                            </a:lnTo>
                            <a:lnTo>
                              <a:pt x="86" y="99"/>
                            </a:lnTo>
                            <a:lnTo>
                              <a:pt x="87" y="108"/>
                            </a:lnTo>
                            <a:lnTo>
                              <a:pt x="89" y="117"/>
                            </a:lnTo>
                            <a:lnTo>
                              <a:pt x="84" y="110"/>
                            </a:lnTo>
                            <a:lnTo>
                              <a:pt x="83" y="100"/>
                            </a:lnTo>
                            <a:lnTo>
                              <a:pt x="82" y="85"/>
                            </a:lnTo>
                            <a:lnTo>
                              <a:pt x="79" y="93"/>
                            </a:lnTo>
                            <a:lnTo>
                              <a:pt x="80" y="110"/>
                            </a:lnTo>
                            <a:lnTo>
                              <a:pt x="81" y="119"/>
                            </a:lnTo>
                            <a:lnTo>
                              <a:pt x="77" y="111"/>
                            </a:lnTo>
                            <a:lnTo>
                              <a:pt x="76" y="101"/>
                            </a:lnTo>
                            <a:lnTo>
                              <a:pt x="75" y="113"/>
                            </a:lnTo>
                            <a:lnTo>
                              <a:pt x="72" y="101"/>
                            </a:lnTo>
                            <a:lnTo>
                              <a:pt x="68" y="85"/>
                            </a:lnTo>
                            <a:lnTo>
                              <a:pt x="66" y="93"/>
                            </a:lnTo>
                            <a:lnTo>
                              <a:pt x="68" y="108"/>
                            </a:lnTo>
                            <a:lnTo>
                              <a:pt x="72" y="115"/>
                            </a:lnTo>
                            <a:lnTo>
                              <a:pt x="64" y="107"/>
                            </a:lnTo>
                            <a:lnTo>
                              <a:pt x="63" y="93"/>
                            </a:lnTo>
                            <a:lnTo>
                              <a:pt x="60" y="76"/>
                            </a:lnTo>
                            <a:lnTo>
                              <a:pt x="60" y="89"/>
                            </a:lnTo>
                            <a:lnTo>
                              <a:pt x="60" y="108"/>
                            </a:lnTo>
                            <a:lnTo>
                              <a:pt x="64" y="117"/>
                            </a:lnTo>
                            <a:lnTo>
                              <a:pt x="57" y="110"/>
                            </a:lnTo>
                            <a:lnTo>
                              <a:pt x="54" y="90"/>
                            </a:lnTo>
                            <a:lnTo>
                              <a:pt x="54" y="99"/>
                            </a:lnTo>
                            <a:lnTo>
                              <a:pt x="54" y="107"/>
                            </a:lnTo>
                            <a:lnTo>
                              <a:pt x="50" y="102"/>
                            </a:lnTo>
                            <a:lnTo>
                              <a:pt x="50" y="98"/>
                            </a:lnTo>
                            <a:lnTo>
                              <a:pt x="43" y="82"/>
                            </a:lnTo>
                            <a:lnTo>
                              <a:pt x="34" y="72"/>
                            </a:lnTo>
                            <a:lnTo>
                              <a:pt x="37" y="82"/>
                            </a:lnTo>
                            <a:lnTo>
                              <a:pt x="39" y="86"/>
                            </a:lnTo>
                            <a:lnTo>
                              <a:pt x="34" y="86"/>
                            </a:lnTo>
                            <a:lnTo>
                              <a:pt x="32" y="75"/>
                            </a:lnTo>
                            <a:lnTo>
                              <a:pt x="29" y="70"/>
                            </a:lnTo>
                            <a:lnTo>
                              <a:pt x="21" y="55"/>
                            </a:lnTo>
                            <a:lnTo>
                              <a:pt x="24" y="66"/>
                            </a:lnTo>
                            <a:lnTo>
                              <a:pt x="25" y="74"/>
                            </a:lnTo>
                            <a:lnTo>
                              <a:pt x="29" y="80"/>
                            </a:lnTo>
                            <a:lnTo>
                              <a:pt x="25" y="81"/>
                            </a:lnTo>
                            <a:lnTo>
                              <a:pt x="20" y="67"/>
                            </a:lnTo>
                            <a:lnTo>
                              <a:pt x="16" y="56"/>
                            </a:lnTo>
                            <a:lnTo>
                              <a:pt x="12" y="46"/>
                            </a:lnTo>
                            <a:lnTo>
                              <a:pt x="13" y="59"/>
                            </a:lnTo>
                            <a:lnTo>
                              <a:pt x="16" y="66"/>
                            </a:lnTo>
                            <a:lnTo>
                              <a:pt x="10" y="63"/>
                            </a:lnTo>
                            <a:lnTo>
                              <a:pt x="9" y="44"/>
                            </a:lnTo>
                            <a:lnTo>
                              <a:pt x="7" y="56"/>
                            </a:lnTo>
                            <a:lnTo>
                              <a:pt x="3" y="36"/>
                            </a:lnTo>
                            <a:lnTo>
                              <a:pt x="0" y="35"/>
                            </a:lnTo>
                            <a:lnTo>
                              <a:pt x="5" y="27"/>
                            </a:lnTo>
                            <a:lnTo>
                              <a:pt x="1" y="0"/>
                            </a:lnTo>
                            <a:lnTo>
                              <a:pt x="10" y="9"/>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45" name="Freeform 197"/>
                      <p:cNvSpPr>
                        <a:spLocks/>
                      </p:cNvSpPr>
                      <p:nvPr/>
                    </p:nvSpPr>
                    <p:spPr bwMode="auto">
                      <a:xfrm>
                        <a:off x="3576" y="2128"/>
                        <a:ext cx="124" cy="127"/>
                      </a:xfrm>
                      <a:custGeom>
                        <a:avLst/>
                        <a:gdLst>
                          <a:gd name="T0" fmla="*/ 27 w 125"/>
                          <a:gd name="T1" fmla="*/ 33 h 126"/>
                          <a:gd name="T2" fmla="*/ 73 w 125"/>
                          <a:gd name="T3" fmla="*/ 62 h 126"/>
                          <a:gd name="T4" fmla="*/ 111 w 125"/>
                          <a:gd name="T5" fmla="*/ 72 h 126"/>
                          <a:gd name="T6" fmla="*/ 117 w 125"/>
                          <a:gd name="T7" fmla="*/ 77 h 126"/>
                          <a:gd name="T8" fmla="*/ 107 w 125"/>
                          <a:gd name="T9" fmla="*/ 84 h 126"/>
                          <a:gd name="T10" fmla="*/ 124 w 125"/>
                          <a:gd name="T11" fmla="*/ 98 h 126"/>
                          <a:gd name="T12" fmla="*/ 105 w 125"/>
                          <a:gd name="T13" fmla="*/ 90 h 126"/>
                          <a:gd name="T14" fmla="*/ 114 w 125"/>
                          <a:gd name="T15" fmla="*/ 105 h 126"/>
                          <a:gd name="T16" fmla="*/ 116 w 125"/>
                          <a:gd name="T17" fmla="*/ 113 h 126"/>
                          <a:gd name="T18" fmla="*/ 97 w 125"/>
                          <a:gd name="T19" fmla="*/ 90 h 126"/>
                          <a:gd name="T20" fmla="*/ 106 w 125"/>
                          <a:gd name="T21" fmla="*/ 118 h 126"/>
                          <a:gd name="T22" fmla="*/ 106 w 125"/>
                          <a:gd name="T23" fmla="*/ 125 h 126"/>
                          <a:gd name="T24" fmla="*/ 91 w 125"/>
                          <a:gd name="T25" fmla="*/ 91 h 126"/>
                          <a:gd name="T26" fmla="*/ 91 w 125"/>
                          <a:gd name="T27" fmla="*/ 112 h 126"/>
                          <a:gd name="T28" fmla="*/ 88 w 125"/>
                          <a:gd name="T29" fmla="*/ 115 h 126"/>
                          <a:gd name="T30" fmla="*/ 85 w 125"/>
                          <a:gd name="T31" fmla="*/ 89 h 126"/>
                          <a:gd name="T32" fmla="*/ 83 w 125"/>
                          <a:gd name="T33" fmla="*/ 115 h 126"/>
                          <a:gd name="T34" fmla="*/ 80 w 125"/>
                          <a:gd name="T35" fmla="*/ 116 h 126"/>
                          <a:gd name="T36" fmla="*/ 78 w 125"/>
                          <a:gd name="T37" fmla="*/ 118 h 126"/>
                          <a:gd name="T38" fmla="*/ 71 w 125"/>
                          <a:gd name="T39" fmla="*/ 89 h 126"/>
                          <a:gd name="T40" fmla="*/ 71 w 125"/>
                          <a:gd name="T41" fmla="*/ 112 h 126"/>
                          <a:gd name="T42" fmla="*/ 67 w 125"/>
                          <a:gd name="T43" fmla="*/ 111 h 126"/>
                          <a:gd name="T44" fmla="*/ 63 w 125"/>
                          <a:gd name="T45" fmla="*/ 79 h 126"/>
                          <a:gd name="T46" fmla="*/ 63 w 125"/>
                          <a:gd name="T47" fmla="*/ 112 h 126"/>
                          <a:gd name="T48" fmla="*/ 60 w 125"/>
                          <a:gd name="T49" fmla="*/ 115 h 126"/>
                          <a:gd name="T50" fmla="*/ 56 w 125"/>
                          <a:gd name="T51" fmla="*/ 103 h 126"/>
                          <a:gd name="T52" fmla="*/ 52 w 125"/>
                          <a:gd name="T53" fmla="*/ 106 h 126"/>
                          <a:gd name="T54" fmla="*/ 45 w 125"/>
                          <a:gd name="T55" fmla="*/ 85 h 126"/>
                          <a:gd name="T56" fmla="*/ 38 w 125"/>
                          <a:gd name="T57" fmla="*/ 85 h 126"/>
                          <a:gd name="T58" fmla="*/ 36 w 125"/>
                          <a:gd name="T59" fmla="*/ 90 h 126"/>
                          <a:gd name="T60" fmla="*/ 30 w 125"/>
                          <a:gd name="T61" fmla="*/ 72 h 126"/>
                          <a:gd name="T62" fmla="*/ 25 w 125"/>
                          <a:gd name="T63" fmla="*/ 69 h 126"/>
                          <a:gd name="T64" fmla="*/ 30 w 125"/>
                          <a:gd name="T65" fmla="*/ 83 h 126"/>
                          <a:gd name="T66" fmla="*/ 21 w 125"/>
                          <a:gd name="T67" fmla="*/ 70 h 126"/>
                          <a:gd name="T68" fmla="*/ 12 w 125"/>
                          <a:gd name="T69" fmla="*/ 48 h 126"/>
                          <a:gd name="T70" fmla="*/ 16 w 125"/>
                          <a:gd name="T71" fmla="*/ 69 h 126"/>
                          <a:gd name="T72" fmla="*/ 9 w 125"/>
                          <a:gd name="T73" fmla="*/ 45 h 126"/>
                          <a:gd name="T74" fmla="*/ 4 w 125"/>
                          <a:gd name="T75" fmla="*/ 37 h 126"/>
                          <a:gd name="T76" fmla="*/ 5 w 125"/>
                          <a:gd name="T77" fmla="*/ 28 h 126"/>
                          <a:gd name="T78" fmla="*/ 10 w 125"/>
                          <a:gd name="T79" fmla="*/ 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5" h="126">
                            <a:moveTo>
                              <a:pt x="10" y="9"/>
                            </a:moveTo>
                            <a:lnTo>
                              <a:pt x="27" y="33"/>
                            </a:lnTo>
                            <a:lnTo>
                              <a:pt x="54" y="54"/>
                            </a:lnTo>
                            <a:lnTo>
                              <a:pt x="73" y="62"/>
                            </a:lnTo>
                            <a:lnTo>
                              <a:pt x="88" y="66"/>
                            </a:lnTo>
                            <a:lnTo>
                              <a:pt x="111" y="72"/>
                            </a:lnTo>
                            <a:lnTo>
                              <a:pt x="118" y="76"/>
                            </a:lnTo>
                            <a:lnTo>
                              <a:pt x="117" y="77"/>
                            </a:lnTo>
                            <a:lnTo>
                              <a:pt x="103" y="76"/>
                            </a:lnTo>
                            <a:lnTo>
                              <a:pt x="107" y="84"/>
                            </a:lnTo>
                            <a:lnTo>
                              <a:pt x="114" y="94"/>
                            </a:lnTo>
                            <a:lnTo>
                              <a:pt x="124" y="98"/>
                            </a:lnTo>
                            <a:lnTo>
                              <a:pt x="117" y="98"/>
                            </a:lnTo>
                            <a:lnTo>
                              <a:pt x="105" y="90"/>
                            </a:lnTo>
                            <a:lnTo>
                              <a:pt x="109" y="98"/>
                            </a:lnTo>
                            <a:lnTo>
                              <a:pt x="114" y="105"/>
                            </a:lnTo>
                            <a:lnTo>
                              <a:pt x="120" y="112"/>
                            </a:lnTo>
                            <a:lnTo>
                              <a:pt x="116" y="113"/>
                            </a:lnTo>
                            <a:lnTo>
                              <a:pt x="103" y="98"/>
                            </a:lnTo>
                            <a:lnTo>
                              <a:pt x="97" y="90"/>
                            </a:lnTo>
                            <a:lnTo>
                              <a:pt x="102" y="107"/>
                            </a:lnTo>
                            <a:lnTo>
                              <a:pt x="106" y="118"/>
                            </a:lnTo>
                            <a:lnTo>
                              <a:pt x="110" y="125"/>
                            </a:lnTo>
                            <a:lnTo>
                              <a:pt x="106" y="125"/>
                            </a:lnTo>
                            <a:lnTo>
                              <a:pt x="100" y="110"/>
                            </a:lnTo>
                            <a:lnTo>
                              <a:pt x="91" y="91"/>
                            </a:lnTo>
                            <a:lnTo>
                              <a:pt x="89" y="103"/>
                            </a:lnTo>
                            <a:lnTo>
                              <a:pt x="91" y="112"/>
                            </a:lnTo>
                            <a:lnTo>
                              <a:pt x="93" y="122"/>
                            </a:lnTo>
                            <a:lnTo>
                              <a:pt x="88" y="115"/>
                            </a:lnTo>
                            <a:lnTo>
                              <a:pt x="86" y="104"/>
                            </a:lnTo>
                            <a:lnTo>
                              <a:pt x="85" y="89"/>
                            </a:lnTo>
                            <a:lnTo>
                              <a:pt x="82" y="97"/>
                            </a:lnTo>
                            <a:lnTo>
                              <a:pt x="83" y="115"/>
                            </a:lnTo>
                            <a:lnTo>
                              <a:pt x="85" y="124"/>
                            </a:lnTo>
                            <a:lnTo>
                              <a:pt x="80" y="116"/>
                            </a:lnTo>
                            <a:lnTo>
                              <a:pt x="79" y="105"/>
                            </a:lnTo>
                            <a:lnTo>
                              <a:pt x="78" y="118"/>
                            </a:lnTo>
                            <a:lnTo>
                              <a:pt x="75" y="105"/>
                            </a:lnTo>
                            <a:lnTo>
                              <a:pt x="71" y="89"/>
                            </a:lnTo>
                            <a:lnTo>
                              <a:pt x="69" y="97"/>
                            </a:lnTo>
                            <a:lnTo>
                              <a:pt x="71" y="112"/>
                            </a:lnTo>
                            <a:lnTo>
                              <a:pt x="75" y="120"/>
                            </a:lnTo>
                            <a:lnTo>
                              <a:pt x="67" y="111"/>
                            </a:lnTo>
                            <a:lnTo>
                              <a:pt x="66" y="97"/>
                            </a:lnTo>
                            <a:lnTo>
                              <a:pt x="63" y="79"/>
                            </a:lnTo>
                            <a:lnTo>
                              <a:pt x="62" y="92"/>
                            </a:lnTo>
                            <a:lnTo>
                              <a:pt x="63" y="112"/>
                            </a:lnTo>
                            <a:lnTo>
                              <a:pt x="67" y="122"/>
                            </a:lnTo>
                            <a:lnTo>
                              <a:pt x="60" y="115"/>
                            </a:lnTo>
                            <a:lnTo>
                              <a:pt x="56" y="94"/>
                            </a:lnTo>
                            <a:lnTo>
                              <a:pt x="56" y="103"/>
                            </a:lnTo>
                            <a:lnTo>
                              <a:pt x="57" y="111"/>
                            </a:lnTo>
                            <a:lnTo>
                              <a:pt x="52" y="106"/>
                            </a:lnTo>
                            <a:lnTo>
                              <a:pt x="52" y="102"/>
                            </a:lnTo>
                            <a:lnTo>
                              <a:pt x="45" y="85"/>
                            </a:lnTo>
                            <a:lnTo>
                              <a:pt x="36" y="75"/>
                            </a:lnTo>
                            <a:lnTo>
                              <a:pt x="38" y="85"/>
                            </a:lnTo>
                            <a:lnTo>
                              <a:pt x="40" y="90"/>
                            </a:lnTo>
                            <a:lnTo>
                              <a:pt x="36" y="90"/>
                            </a:lnTo>
                            <a:lnTo>
                              <a:pt x="33" y="78"/>
                            </a:lnTo>
                            <a:lnTo>
                              <a:pt x="30" y="72"/>
                            </a:lnTo>
                            <a:lnTo>
                              <a:pt x="22" y="57"/>
                            </a:lnTo>
                            <a:lnTo>
                              <a:pt x="25" y="69"/>
                            </a:lnTo>
                            <a:lnTo>
                              <a:pt x="26" y="77"/>
                            </a:lnTo>
                            <a:lnTo>
                              <a:pt x="30" y="83"/>
                            </a:lnTo>
                            <a:lnTo>
                              <a:pt x="26" y="84"/>
                            </a:lnTo>
                            <a:lnTo>
                              <a:pt x="21" y="70"/>
                            </a:lnTo>
                            <a:lnTo>
                              <a:pt x="17" y="59"/>
                            </a:lnTo>
                            <a:lnTo>
                              <a:pt x="12" y="48"/>
                            </a:lnTo>
                            <a:lnTo>
                              <a:pt x="14" y="61"/>
                            </a:lnTo>
                            <a:lnTo>
                              <a:pt x="16" y="69"/>
                            </a:lnTo>
                            <a:lnTo>
                              <a:pt x="10" y="65"/>
                            </a:lnTo>
                            <a:lnTo>
                              <a:pt x="9" y="45"/>
                            </a:lnTo>
                            <a:lnTo>
                              <a:pt x="7" y="59"/>
                            </a:lnTo>
                            <a:lnTo>
                              <a:pt x="4" y="37"/>
                            </a:lnTo>
                            <a:lnTo>
                              <a:pt x="0" y="36"/>
                            </a:lnTo>
                            <a:lnTo>
                              <a:pt x="5" y="28"/>
                            </a:lnTo>
                            <a:lnTo>
                              <a:pt x="1" y="0"/>
                            </a:lnTo>
                            <a:lnTo>
                              <a:pt x="10" y="9"/>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46" name="Freeform 198"/>
                      <p:cNvSpPr>
                        <a:spLocks/>
                      </p:cNvSpPr>
                      <p:nvPr/>
                    </p:nvSpPr>
                    <p:spPr bwMode="auto">
                      <a:xfrm>
                        <a:off x="3576" y="2174"/>
                        <a:ext cx="133" cy="119"/>
                      </a:xfrm>
                      <a:custGeom>
                        <a:avLst/>
                        <a:gdLst>
                          <a:gd name="T0" fmla="*/ 36 w 134"/>
                          <a:gd name="T1" fmla="*/ 33 h 119"/>
                          <a:gd name="T2" fmla="*/ 65 w 134"/>
                          <a:gd name="T3" fmla="*/ 62 h 119"/>
                          <a:gd name="T4" fmla="*/ 109 w 134"/>
                          <a:gd name="T5" fmla="*/ 84 h 119"/>
                          <a:gd name="T6" fmla="*/ 131 w 134"/>
                          <a:gd name="T7" fmla="*/ 91 h 119"/>
                          <a:gd name="T8" fmla="*/ 119 w 134"/>
                          <a:gd name="T9" fmla="*/ 98 h 119"/>
                          <a:gd name="T10" fmla="*/ 116 w 134"/>
                          <a:gd name="T11" fmla="*/ 101 h 119"/>
                          <a:gd name="T12" fmla="*/ 106 w 134"/>
                          <a:gd name="T13" fmla="*/ 100 h 119"/>
                          <a:gd name="T14" fmla="*/ 124 w 134"/>
                          <a:gd name="T15" fmla="*/ 117 h 119"/>
                          <a:gd name="T16" fmla="*/ 105 w 134"/>
                          <a:gd name="T17" fmla="*/ 106 h 119"/>
                          <a:gd name="T18" fmla="*/ 102 w 134"/>
                          <a:gd name="T19" fmla="*/ 108 h 119"/>
                          <a:gd name="T20" fmla="*/ 98 w 134"/>
                          <a:gd name="T21" fmla="*/ 110 h 119"/>
                          <a:gd name="T22" fmla="*/ 89 w 134"/>
                          <a:gd name="T23" fmla="*/ 104 h 119"/>
                          <a:gd name="T24" fmla="*/ 87 w 134"/>
                          <a:gd name="T25" fmla="*/ 113 h 119"/>
                          <a:gd name="T26" fmla="*/ 77 w 134"/>
                          <a:gd name="T27" fmla="*/ 101 h 119"/>
                          <a:gd name="T28" fmla="*/ 81 w 134"/>
                          <a:gd name="T29" fmla="*/ 114 h 119"/>
                          <a:gd name="T30" fmla="*/ 70 w 134"/>
                          <a:gd name="T31" fmla="*/ 104 h 119"/>
                          <a:gd name="T32" fmla="*/ 65 w 134"/>
                          <a:gd name="T33" fmla="*/ 104 h 119"/>
                          <a:gd name="T34" fmla="*/ 61 w 134"/>
                          <a:gd name="T35" fmla="*/ 106 h 119"/>
                          <a:gd name="T36" fmla="*/ 53 w 134"/>
                          <a:gd name="T37" fmla="*/ 93 h 119"/>
                          <a:gd name="T38" fmla="*/ 59 w 134"/>
                          <a:gd name="T39" fmla="*/ 107 h 119"/>
                          <a:gd name="T40" fmla="*/ 49 w 134"/>
                          <a:gd name="T41" fmla="*/ 101 h 119"/>
                          <a:gd name="T42" fmla="*/ 45 w 134"/>
                          <a:gd name="T43" fmla="*/ 100 h 119"/>
                          <a:gd name="T44" fmla="*/ 45 w 134"/>
                          <a:gd name="T45" fmla="*/ 107 h 119"/>
                          <a:gd name="T46" fmla="*/ 37 w 134"/>
                          <a:gd name="T47" fmla="*/ 93 h 119"/>
                          <a:gd name="T48" fmla="*/ 29 w 134"/>
                          <a:gd name="T49" fmla="*/ 83 h 119"/>
                          <a:gd name="T50" fmla="*/ 33 w 134"/>
                          <a:gd name="T51" fmla="*/ 103 h 119"/>
                          <a:gd name="T52" fmla="*/ 26 w 134"/>
                          <a:gd name="T53" fmla="*/ 91 h 119"/>
                          <a:gd name="T54" fmla="*/ 21 w 134"/>
                          <a:gd name="T55" fmla="*/ 87 h 119"/>
                          <a:gd name="T56" fmla="*/ 17 w 134"/>
                          <a:gd name="T57" fmla="*/ 87 h 119"/>
                          <a:gd name="T58" fmla="*/ 15 w 134"/>
                          <a:gd name="T59" fmla="*/ 66 h 119"/>
                          <a:gd name="T60" fmla="*/ 12 w 134"/>
                          <a:gd name="T61" fmla="*/ 90 h 119"/>
                          <a:gd name="T62" fmla="*/ 8 w 134"/>
                          <a:gd name="T63" fmla="*/ 73 h 119"/>
                          <a:gd name="T64" fmla="*/ 8 w 134"/>
                          <a:gd name="T65" fmla="*/ 46 h 119"/>
                          <a:gd name="T66" fmla="*/ 5 w 134"/>
                          <a:gd name="T67" fmla="*/ 66 h 119"/>
                          <a:gd name="T68" fmla="*/ 0 w 134"/>
                          <a:gd name="T69" fmla="*/ 57 h 119"/>
                          <a:gd name="T70" fmla="*/ 7 w 134"/>
                          <a:gd name="T71" fmla="*/ 25 h 119"/>
                          <a:gd name="T72" fmla="*/ 8 w 134"/>
                          <a:gd name="T7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 h="119">
                            <a:moveTo>
                              <a:pt x="26" y="18"/>
                            </a:moveTo>
                            <a:lnTo>
                              <a:pt x="36" y="33"/>
                            </a:lnTo>
                            <a:lnTo>
                              <a:pt x="47" y="48"/>
                            </a:lnTo>
                            <a:lnTo>
                              <a:pt x="65" y="62"/>
                            </a:lnTo>
                            <a:lnTo>
                              <a:pt x="84" y="73"/>
                            </a:lnTo>
                            <a:lnTo>
                              <a:pt x="109" y="84"/>
                            </a:lnTo>
                            <a:lnTo>
                              <a:pt x="133" y="88"/>
                            </a:lnTo>
                            <a:lnTo>
                              <a:pt x="131" y="91"/>
                            </a:lnTo>
                            <a:lnTo>
                              <a:pt x="110" y="90"/>
                            </a:lnTo>
                            <a:lnTo>
                              <a:pt x="119" y="98"/>
                            </a:lnTo>
                            <a:lnTo>
                              <a:pt x="127" y="104"/>
                            </a:lnTo>
                            <a:lnTo>
                              <a:pt x="116" y="101"/>
                            </a:lnTo>
                            <a:lnTo>
                              <a:pt x="105" y="91"/>
                            </a:lnTo>
                            <a:lnTo>
                              <a:pt x="106" y="100"/>
                            </a:lnTo>
                            <a:lnTo>
                              <a:pt x="114" y="108"/>
                            </a:lnTo>
                            <a:lnTo>
                              <a:pt x="124" y="117"/>
                            </a:lnTo>
                            <a:lnTo>
                              <a:pt x="119" y="117"/>
                            </a:lnTo>
                            <a:lnTo>
                              <a:pt x="105" y="106"/>
                            </a:lnTo>
                            <a:lnTo>
                              <a:pt x="98" y="96"/>
                            </a:lnTo>
                            <a:lnTo>
                              <a:pt x="102" y="108"/>
                            </a:lnTo>
                            <a:lnTo>
                              <a:pt x="112" y="118"/>
                            </a:lnTo>
                            <a:lnTo>
                              <a:pt x="98" y="110"/>
                            </a:lnTo>
                            <a:lnTo>
                              <a:pt x="91" y="100"/>
                            </a:lnTo>
                            <a:lnTo>
                              <a:pt x="89" y="104"/>
                            </a:lnTo>
                            <a:lnTo>
                              <a:pt x="91" y="113"/>
                            </a:lnTo>
                            <a:lnTo>
                              <a:pt x="87" y="113"/>
                            </a:lnTo>
                            <a:lnTo>
                              <a:pt x="81" y="103"/>
                            </a:lnTo>
                            <a:lnTo>
                              <a:pt x="77" y="101"/>
                            </a:lnTo>
                            <a:lnTo>
                              <a:pt x="78" y="110"/>
                            </a:lnTo>
                            <a:lnTo>
                              <a:pt x="81" y="114"/>
                            </a:lnTo>
                            <a:lnTo>
                              <a:pt x="75" y="114"/>
                            </a:lnTo>
                            <a:lnTo>
                              <a:pt x="70" y="104"/>
                            </a:lnTo>
                            <a:lnTo>
                              <a:pt x="64" y="96"/>
                            </a:lnTo>
                            <a:lnTo>
                              <a:pt x="65" y="104"/>
                            </a:lnTo>
                            <a:lnTo>
                              <a:pt x="70" y="110"/>
                            </a:lnTo>
                            <a:lnTo>
                              <a:pt x="61" y="106"/>
                            </a:lnTo>
                            <a:lnTo>
                              <a:pt x="54" y="86"/>
                            </a:lnTo>
                            <a:lnTo>
                              <a:pt x="53" y="93"/>
                            </a:lnTo>
                            <a:lnTo>
                              <a:pt x="56" y="101"/>
                            </a:lnTo>
                            <a:lnTo>
                              <a:pt x="59" y="107"/>
                            </a:lnTo>
                            <a:lnTo>
                              <a:pt x="54" y="110"/>
                            </a:lnTo>
                            <a:lnTo>
                              <a:pt x="49" y="101"/>
                            </a:lnTo>
                            <a:lnTo>
                              <a:pt x="46" y="93"/>
                            </a:lnTo>
                            <a:lnTo>
                              <a:pt x="45" y="100"/>
                            </a:lnTo>
                            <a:lnTo>
                              <a:pt x="47" y="104"/>
                            </a:lnTo>
                            <a:lnTo>
                              <a:pt x="45" y="107"/>
                            </a:lnTo>
                            <a:lnTo>
                              <a:pt x="42" y="100"/>
                            </a:lnTo>
                            <a:lnTo>
                              <a:pt x="37" y="93"/>
                            </a:lnTo>
                            <a:lnTo>
                              <a:pt x="31" y="79"/>
                            </a:lnTo>
                            <a:lnTo>
                              <a:pt x="29" y="83"/>
                            </a:lnTo>
                            <a:lnTo>
                              <a:pt x="31" y="93"/>
                            </a:lnTo>
                            <a:lnTo>
                              <a:pt x="33" y="103"/>
                            </a:lnTo>
                            <a:lnTo>
                              <a:pt x="29" y="103"/>
                            </a:lnTo>
                            <a:lnTo>
                              <a:pt x="26" y="91"/>
                            </a:lnTo>
                            <a:lnTo>
                              <a:pt x="23" y="77"/>
                            </a:lnTo>
                            <a:lnTo>
                              <a:pt x="21" y="87"/>
                            </a:lnTo>
                            <a:lnTo>
                              <a:pt x="21" y="94"/>
                            </a:lnTo>
                            <a:lnTo>
                              <a:pt x="17" y="87"/>
                            </a:lnTo>
                            <a:lnTo>
                              <a:pt x="18" y="76"/>
                            </a:lnTo>
                            <a:lnTo>
                              <a:pt x="15" y="66"/>
                            </a:lnTo>
                            <a:lnTo>
                              <a:pt x="12" y="82"/>
                            </a:lnTo>
                            <a:lnTo>
                              <a:pt x="12" y="90"/>
                            </a:lnTo>
                            <a:lnTo>
                              <a:pt x="9" y="86"/>
                            </a:lnTo>
                            <a:lnTo>
                              <a:pt x="8" y="73"/>
                            </a:lnTo>
                            <a:lnTo>
                              <a:pt x="8" y="57"/>
                            </a:lnTo>
                            <a:lnTo>
                              <a:pt x="8" y="46"/>
                            </a:lnTo>
                            <a:lnTo>
                              <a:pt x="4" y="56"/>
                            </a:lnTo>
                            <a:lnTo>
                              <a:pt x="5" y="66"/>
                            </a:lnTo>
                            <a:lnTo>
                              <a:pt x="1" y="67"/>
                            </a:lnTo>
                            <a:lnTo>
                              <a:pt x="0" y="57"/>
                            </a:lnTo>
                            <a:lnTo>
                              <a:pt x="1" y="41"/>
                            </a:lnTo>
                            <a:lnTo>
                              <a:pt x="7" y="25"/>
                            </a:lnTo>
                            <a:lnTo>
                              <a:pt x="8" y="15"/>
                            </a:lnTo>
                            <a:lnTo>
                              <a:pt x="8" y="0"/>
                            </a:lnTo>
                            <a:lnTo>
                              <a:pt x="26" y="18"/>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47" name="Freeform 199"/>
                      <p:cNvSpPr>
                        <a:spLocks/>
                      </p:cNvSpPr>
                      <p:nvPr/>
                    </p:nvSpPr>
                    <p:spPr bwMode="auto">
                      <a:xfrm>
                        <a:off x="3568" y="1953"/>
                        <a:ext cx="49" cy="65"/>
                      </a:xfrm>
                      <a:custGeom>
                        <a:avLst/>
                        <a:gdLst>
                          <a:gd name="T0" fmla="*/ 0 w 48"/>
                          <a:gd name="T1" fmla="*/ 0 h 65"/>
                          <a:gd name="T2" fmla="*/ 5 w 48"/>
                          <a:gd name="T3" fmla="*/ 9 h 65"/>
                          <a:gd name="T4" fmla="*/ 10 w 48"/>
                          <a:gd name="T5" fmla="*/ 21 h 65"/>
                          <a:gd name="T6" fmla="*/ 20 w 48"/>
                          <a:gd name="T7" fmla="*/ 38 h 65"/>
                          <a:gd name="T8" fmla="*/ 29 w 48"/>
                          <a:gd name="T9" fmla="*/ 45 h 65"/>
                          <a:gd name="T10" fmla="*/ 40 w 48"/>
                          <a:gd name="T11" fmla="*/ 57 h 65"/>
                          <a:gd name="T12" fmla="*/ 47 w 48"/>
                          <a:gd name="T13" fmla="*/ 60 h 65"/>
                          <a:gd name="T14" fmla="*/ 43 w 48"/>
                          <a:gd name="T15" fmla="*/ 60 h 65"/>
                          <a:gd name="T16" fmla="*/ 33 w 48"/>
                          <a:gd name="T17" fmla="*/ 55 h 65"/>
                          <a:gd name="T18" fmla="*/ 36 w 48"/>
                          <a:gd name="T19" fmla="*/ 64 h 65"/>
                          <a:gd name="T20" fmla="*/ 30 w 48"/>
                          <a:gd name="T21" fmla="*/ 51 h 65"/>
                          <a:gd name="T22" fmla="*/ 27 w 48"/>
                          <a:gd name="T23" fmla="*/ 49 h 65"/>
                          <a:gd name="T24" fmla="*/ 28 w 48"/>
                          <a:gd name="T25" fmla="*/ 56 h 65"/>
                          <a:gd name="T26" fmla="*/ 23 w 48"/>
                          <a:gd name="T27" fmla="*/ 45 h 65"/>
                          <a:gd name="T28" fmla="*/ 15 w 48"/>
                          <a:gd name="T29" fmla="*/ 35 h 65"/>
                          <a:gd name="T30" fmla="*/ 17 w 48"/>
                          <a:gd name="T31" fmla="*/ 43 h 65"/>
                          <a:gd name="T32" fmla="*/ 11 w 48"/>
                          <a:gd name="T33" fmla="*/ 28 h 65"/>
                          <a:gd name="T34" fmla="*/ 11 w 48"/>
                          <a:gd name="T35" fmla="*/ 34 h 65"/>
                          <a:gd name="T36" fmla="*/ 9 w 48"/>
                          <a:gd name="T37" fmla="*/ 23 h 65"/>
                          <a:gd name="T38" fmla="*/ 3 w 48"/>
                          <a:gd name="T39" fmla="*/ 12 h 65"/>
                          <a:gd name="T40" fmla="*/ 0 w 48"/>
                          <a:gd name="T4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5">
                            <a:moveTo>
                              <a:pt x="0" y="0"/>
                            </a:moveTo>
                            <a:lnTo>
                              <a:pt x="5" y="9"/>
                            </a:lnTo>
                            <a:lnTo>
                              <a:pt x="10" y="21"/>
                            </a:lnTo>
                            <a:lnTo>
                              <a:pt x="20" y="38"/>
                            </a:lnTo>
                            <a:lnTo>
                              <a:pt x="29" y="45"/>
                            </a:lnTo>
                            <a:lnTo>
                              <a:pt x="40" y="57"/>
                            </a:lnTo>
                            <a:lnTo>
                              <a:pt x="47" y="60"/>
                            </a:lnTo>
                            <a:lnTo>
                              <a:pt x="43" y="60"/>
                            </a:lnTo>
                            <a:lnTo>
                              <a:pt x="33" y="55"/>
                            </a:lnTo>
                            <a:lnTo>
                              <a:pt x="36" y="64"/>
                            </a:lnTo>
                            <a:lnTo>
                              <a:pt x="30" y="51"/>
                            </a:lnTo>
                            <a:lnTo>
                              <a:pt x="27" y="49"/>
                            </a:lnTo>
                            <a:lnTo>
                              <a:pt x="28" y="56"/>
                            </a:lnTo>
                            <a:lnTo>
                              <a:pt x="23" y="45"/>
                            </a:lnTo>
                            <a:lnTo>
                              <a:pt x="15" y="35"/>
                            </a:lnTo>
                            <a:lnTo>
                              <a:pt x="17" y="43"/>
                            </a:lnTo>
                            <a:lnTo>
                              <a:pt x="11" y="28"/>
                            </a:lnTo>
                            <a:lnTo>
                              <a:pt x="11" y="34"/>
                            </a:lnTo>
                            <a:lnTo>
                              <a:pt x="9" y="23"/>
                            </a:lnTo>
                            <a:lnTo>
                              <a:pt x="3" y="12"/>
                            </a:lnTo>
                            <a:lnTo>
                              <a:pt x="0" y="0"/>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48" name="Freeform 200"/>
                      <p:cNvSpPr>
                        <a:spLocks/>
                      </p:cNvSpPr>
                      <p:nvPr/>
                    </p:nvSpPr>
                    <p:spPr bwMode="auto">
                      <a:xfrm>
                        <a:off x="3590" y="2025"/>
                        <a:ext cx="41" cy="42"/>
                      </a:xfrm>
                      <a:custGeom>
                        <a:avLst/>
                        <a:gdLst>
                          <a:gd name="T0" fmla="*/ 0 w 42"/>
                          <a:gd name="T1" fmla="*/ 0 h 42"/>
                          <a:gd name="T2" fmla="*/ 8 w 42"/>
                          <a:gd name="T3" fmla="*/ 10 h 42"/>
                          <a:gd name="T4" fmla="*/ 17 w 42"/>
                          <a:gd name="T5" fmla="*/ 19 h 42"/>
                          <a:gd name="T6" fmla="*/ 26 w 42"/>
                          <a:gd name="T7" fmla="*/ 25 h 42"/>
                          <a:gd name="T8" fmla="*/ 36 w 42"/>
                          <a:gd name="T9" fmla="*/ 33 h 42"/>
                          <a:gd name="T10" fmla="*/ 41 w 42"/>
                          <a:gd name="T11" fmla="*/ 35 h 42"/>
                          <a:gd name="T12" fmla="*/ 37 w 42"/>
                          <a:gd name="T13" fmla="*/ 35 h 42"/>
                          <a:gd name="T14" fmla="*/ 39 w 42"/>
                          <a:gd name="T15" fmla="*/ 41 h 42"/>
                          <a:gd name="T16" fmla="*/ 33 w 42"/>
                          <a:gd name="T17" fmla="*/ 34 h 42"/>
                          <a:gd name="T18" fmla="*/ 33 w 42"/>
                          <a:gd name="T19" fmla="*/ 39 h 42"/>
                          <a:gd name="T20" fmla="*/ 27 w 42"/>
                          <a:gd name="T21" fmla="*/ 30 h 42"/>
                          <a:gd name="T22" fmla="*/ 27 w 42"/>
                          <a:gd name="T23" fmla="*/ 36 h 42"/>
                          <a:gd name="T24" fmla="*/ 22 w 42"/>
                          <a:gd name="T25" fmla="*/ 25 h 42"/>
                          <a:gd name="T26" fmla="*/ 17 w 42"/>
                          <a:gd name="T27" fmla="*/ 22 h 42"/>
                          <a:gd name="T28" fmla="*/ 15 w 42"/>
                          <a:gd name="T29" fmla="*/ 22 h 42"/>
                          <a:gd name="T30" fmla="*/ 18 w 42"/>
                          <a:gd name="T31" fmla="*/ 32 h 42"/>
                          <a:gd name="T32" fmla="*/ 13 w 42"/>
                          <a:gd name="T33" fmla="*/ 24 h 42"/>
                          <a:gd name="T34" fmla="*/ 12 w 42"/>
                          <a:gd name="T35" fmla="*/ 17 h 42"/>
                          <a:gd name="T36" fmla="*/ 8 w 42"/>
                          <a:gd name="T37" fmla="*/ 12 h 42"/>
                          <a:gd name="T38" fmla="*/ 0 w 42"/>
                          <a:gd name="T3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2">
                            <a:moveTo>
                              <a:pt x="0" y="0"/>
                            </a:moveTo>
                            <a:lnTo>
                              <a:pt x="8" y="10"/>
                            </a:lnTo>
                            <a:lnTo>
                              <a:pt x="17" y="19"/>
                            </a:lnTo>
                            <a:lnTo>
                              <a:pt x="26" y="25"/>
                            </a:lnTo>
                            <a:lnTo>
                              <a:pt x="36" y="33"/>
                            </a:lnTo>
                            <a:lnTo>
                              <a:pt x="41" y="35"/>
                            </a:lnTo>
                            <a:lnTo>
                              <a:pt x="37" y="35"/>
                            </a:lnTo>
                            <a:lnTo>
                              <a:pt x="39" y="41"/>
                            </a:lnTo>
                            <a:lnTo>
                              <a:pt x="33" y="34"/>
                            </a:lnTo>
                            <a:lnTo>
                              <a:pt x="33" y="39"/>
                            </a:lnTo>
                            <a:lnTo>
                              <a:pt x="27" y="30"/>
                            </a:lnTo>
                            <a:lnTo>
                              <a:pt x="27" y="36"/>
                            </a:lnTo>
                            <a:lnTo>
                              <a:pt x="22" y="25"/>
                            </a:lnTo>
                            <a:lnTo>
                              <a:pt x="17" y="22"/>
                            </a:lnTo>
                            <a:lnTo>
                              <a:pt x="15" y="22"/>
                            </a:lnTo>
                            <a:lnTo>
                              <a:pt x="18" y="32"/>
                            </a:lnTo>
                            <a:lnTo>
                              <a:pt x="13" y="24"/>
                            </a:lnTo>
                            <a:lnTo>
                              <a:pt x="12" y="17"/>
                            </a:lnTo>
                            <a:lnTo>
                              <a:pt x="8" y="12"/>
                            </a:lnTo>
                            <a:lnTo>
                              <a:pt x="0" y="0"/>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49" name="Freeform 201"/>
                      <p:cNvSpPr>
                        <a:spLocks/>
                      </p:cNvSpPr>
                      <p:nvPr/>
                    </p:nvSpPr>
                    <p:spPr bwMode="auto">
                      <a:xfrm>
                        <a:off x="3604" y="2078"/>
                        <a:ext cx="49" cy="41"/>
                      </a:xfrm>
                      <a:custGeom>
                        <a:avLst/>
                        <a:gdLst>
                          <a:gd name="T0" fmla="*/ 0 w 48"/>
                          <a:gd name="T1" fmla="*/ 0 h 41"/>
                          <a:gd name="T2" fmla="*/ 9 w 48"/>
                          <a:gd name="T3" fmla="*/ 11 h 41"/>
                          <a:gd name="T4" fmla="*/ 18 w 48"/>
                          <a:gd name="T5" fmla="*/ 18 h 41"/>
                          <a:gd name="T6" fmla="*/ 30 w 48"/>
                          <a:gd name="T7" fmla="*/ 24 h 41"/>
                          <a:gd name="T8" fmla="*/ 36 w 48"/>
                          <a:gd name="T9" fmla="*/ 29 h 41"/>
                          <a:gd name="T10" fmla="*/ 47 w 48"/>
                          <a:gd name="T11" fmla="*/ 33 h 41"/>
                          <a:gd name="T12" fmla="*/ 41 w 48"/>
                          <a:gd name="T13" fmla="*/ 33 h 41"/>
                          <a:gd name="T14" fmla="*/ 42 w 48"/>
                          <a:gd name="T15" fmla="*/ 39 h 41"/>
                          <a:gd name="T16" fmla="*/ 38 w 48"/>
                          <a:gd name="T17" fmla="*/ 30 h 41"/>
                          <a:gd name="T18" fmla="*/ 36 w 48"/>
                          <a:gd name="T19" fmla="*/ 40 h 41"/>
                          <a:gd name="T20" fmla="*/ 34 w 48"/>
                          <a:gd name="T21" fmla="*/ 30 h 41"/>
                          <a:gd name="T22" fmla="*/ 22 w 48"/>
                          <a:gd name="T23" fmla="*/ 23 h 41"/>
                          <a:gd name="T24" fmla="*/ 22 w 48"/>
                          <a:gd name="T25" fmla="*/ 33 h 41"/>
                          <a:gd name="T26" fmla="*/ 19 w 48"/>
                          <a:gd name="T27" fmla="*/ 23 h 41"/>
                          <a:gd name="T28" fmla="*/ 9 w 48"/>
                          <a:gd name="T29" fmla="*/ 15 h 41"/>
                          <a:gd name="T30" fmla="*/ 0 w 48"/>
                          <a:gd name="T3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1">
                            <a:moveTo>
                              <a:pt x="0" y="0"/>
                            </a:moveTo>
                            <a:lnTo>
                              <a:pt x="9" y="11"/>
                            </a:lnTo>
                            <a:lnTo>
                              <a:pt x="18" y="18"/>
                            </a:lnTo>
                            <a:lnTo>
                              <a:pt x="30" y="24"/>
                            </a:lnTo>
                            <a:lnTo>
                              <a:pt x="36" y="29"/>
                            </a:lnTo>
                            <a:lnTo>
                              <a:pt x="47" y="33"/>
                            </a:lnTo>
                            <a:lnTo>
                              <a:pt x="41" y="33"/>
                            </a:lnTo>
                            <a:lnTo>
                              <a:pt x="42" y="39"/>
                            </a:lnTo>
                            <a:lnTo>
                              <a:pt x="38" y="30"/>
                            </a:lnTo>
                            <a:lnTo>
                              <a:pt x="36" y="40"/>
                            </a:lnTo>
                            <a:lnTo>
                              <a:pt x="34" y="30"/>
                            </a:lnTo>
                            <a:lnTo>
                              <a:pt x="22" y="23"/>
                            </a:lnTo>
                            <a:lnTo>
                              <a:pt x="22" y="33"/>
                            </a:lnTo>
                            <a:lnTo>
                              <a:pt x="19" y="23"/>
                            </a:lnTo>
                            <a:lnTo>
                              <a:pt x="9" y="15"/>
                            </a:lnTo>
                            <a:lnTo>
                              <a:pt x="0" y="0"/>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50" name="Freeform 202"/>
                      <p:cNvSpPr>
                        <a:spLocks/>
                      </p:cNvSpPr>
                      <p:nvPr/>
                    </p:nvSpPr>
                    <p:spPr bwMode="auto">
                      <a:xfrm>
                        <a:off x="3618" y="2135"/>
                        <a:ext cx="56" cy="32"/>
                      </a:xfrm>
                      <a:custGeom>
                        <a:avLst/>
                        <a:gdLst>
                          <a:gd name="T0" fmla="*/ 55 w 56"/>
                          <a:gd name="T1" fmla="*/ 18 h 32"/>
                          <a:gd name="T2" fmla="*/ 37 w 56"/>
                          <a:gd name="T3" fmla="*/ 16 h 32"/>
                          <a:gd name="T4" fmla="*/ 26 w 56"/>
                          <a:gd name="T5" fmla="*/ 11 h 32"/>
                          <a:gd name="T6" fmla="*/ 9 w 56"/>
                          <a:gd name="T7" fmla="*/ 3 h 32"/>
                          <a:gd name="T8" fmla="*/ 0 w 56"/>
                          <a:gd name="T9" fmla="*/ 0 h 32"/>
                          <a:gd name="T10" fmla="*/ 8 w 56"/>
                          <a:gd name="T11" fmla="*/ 5 h 32"/>
                          <a:gd name="T12" fmla="*/ 18 w 56"/>
                          <a:gd name="T13" fmla="*/ 10 h 32"/>
                          <a:gd name="T14" fmla="*/ 19 w 56"/>
                          <a:gd name="T15" fmla="*/ 21 h 32"/>
                          <a:gd name="T16" fmla="*/ 19 w 56"/>
                          <a:gd name="T17" fmla="*/ 9 h 32"/>
                          <a:gd name="T18" fmla="*/ 28 w 56"/>
                          <a:gd name="T19" fmla="*/ 15 h 32"/>
                          <a:gd name="T20" fmla="*/ 29 w 56"/>
                          <a:gd name="T21" fmla="*/ 31 h 32"/>
                          <a:gd name="T22" fmla="*/ 29 w 56"/>
                          <a:gd name="T23" fmla="*/ 16 h 32"/>
                          <a:gd name="T24" fmla="*/ 40 w 56"/>
                          <a:gd name="T25" fmla="*/ 19 h 32"/>
                          <a:gd name="T26" fmla="*/ 44 w 56"/>
                          <a:gd name="T27" fmla="*/ 26 h 32"/>
                          <a:gd name="T28" fmla="*/ 42 w 56"/>
                          <a:gd name="T29" fmla="*/ 19 h 32"/>
                          <a:gd name="T30" fmla="*/ 50 w 56"/>
                          <a:gd name="T31" fmla="*/ 27 h 32"/>
                          <a:gd name="T32" fmla="*/ 47 w 56"/>
                          <a:gd name="T33" fmla="*/ 19 h 32"/>
                          <a:gd name="T34" fmla="*/ 55 w 56"/>
                          <a:gd name="T35"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2">
                            <a:moveTo>
                              <a:pt x="55" y="18"/>
                            </a:moveTo>
                            <a:lnTo>
                              <a:pt x="37" y="16"/>
                            </a:lnTo>
                            <a:lnTo>
                              <a:pt x="26" y="11"/>
                            </a:lnTo>
                            <a:lnTo>
                              <a:pt x="9" y="3"/>
                            </a:lnTo>
                            <a:lnTo>
                              <a:pt x="0" y="0"/>
                            </a:lnTo>
                            <a:lnTo>
                              <a:pt x="8" y="5"/>
                            </a:lnTo>
                            <a:lnTo>
                              <a:pt x="18" y="10"/>
                            </a:lnTo>
                            <a:lnTo>
                              <a:pt x="19" y="21"/>
                            </a:lnTo>
                            <a:lnTo>
                              <a:pt x="19" y="9"/>
                            </a:lnTo>
                            <a:lnTo>
                              <a:pt x="28" y="15"/>
                            </a:lnTo>
                            <a:lnTo>
                              <a:pt x="29" y="31"/>
                            </a:lnTo>
                            <a:lnTo>
                              <a:pt x="29" y="16"/>
                            </a:lnTo>
                            <a:lnTo>
                              <a:pt x="40" y="19"/>
                            </a:lnTo>
                            <a:lnTo>
                              <a:pt x="44" y="26"/>
                            </a:lnTo>
                            <a:lnTo>
                              <a:pt x="42" y="19"/>
                            </a:lnTo>
                            <a:lnTo>
                              <a:pt x="50" y="27"/>
                            </a:lnTo>
                            <a:lnTo>
                              <a:pt x="47" y="19"/>
                            </a:lnTo>
                            <a:lnTo>
                              <a:pt x="55" y="18"/>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51" name="Freeform 203"/>
                      <p:cNvSpPr>
                        <a:spLocks/>
                      </p:cNvSpPr>
                      <p:nvPr/>
                    </p:nvSpPr>
                    <p:spPr bwMode="auto">
                      <a:xfrm>
                        <a:off x="3620" y="2178"/>
                        <a:ext cx="63" cy="40"/>
                      </a:xfrm>
                      <a:custGeom>
                        <a:avLst/>
                        <a:gdLst>
                          <a:gd name="T0" fmla="*/ 62 w 63"/>
                          <a:gd name="T1" fmla="*/ 23 h 39"/>
                          <a:gd name="T2" fmla="*/ 50 w 63"/>
                          <a:gd name="T3" fmla="*/ 21 h 39"/>
                          <a:gd name="T4" fmla="*/ 34 w 63"/>
                          <a:gd name="T5" fmla="*/ 17 h 39"/>
                          <a:gd name="T6" fmla="*/ 14 w 63"/>
                          <a:gd name="T7" fmla="*/ 9 h 39"/>
                          <a:gd name="T8" fmla="*/ 0 w 63"/>
                          <a:gd name="T9" fmla="*/ 0 h 39"/>
                          <a:gd name="T10" fmla="*/ 16 w 63"/>
                          <a:gd name="T11" fmla="*/ 14 h 39"/>
                          <a:gd name="T12" fmla="*/ 23 w 63"/>
                          <a:gd name="T13" fmla="*/ 24 h 39"/>
                          <a:gd name="T14" fmla="*/ 29 w 63"/>
                          <a:gd name="T15" fmla="*/ 34 h 39"/>
                          <a:gd name="T16" fmla="*/ 24 w 63"/>
                          <a:gd name="T17" fmla="*/ 21 h 39"/>
                          <a:gd name="T18" fmla="*/ 21 w 63"/>
                          <a:gd name="T19" fmla="*/ 16 h 39"/>
                          <a:gd name="T20" fmla="*/ 32 w 63"/>
                          <a:gd name="T21" fmla="*/ 23 h 39"/>
                          <a:gd name="T22" fmla="*/ 34 w 63"/>
                          <a:gd name="T23" fmla="*/ 29 h 39"/>
                          <a:gd name="T24" fmla="*/ 37 w 63"/>
                          <a:gd name="T25" fmla="*/ 37 h 39"/>
                          <a:gd name="T26" fmla="*/ 34 w 63"/>
                          <a:gd name="T27" fmla="*/ 23 h 39"/>
                          <a:gd name="T28" fmla="*/ 39 w 63"/>
                          <a:gd name="T29" fmla="*/ 24 h 39"/>
                          <a:gd name="T30" fmla="*/ 41 w 63"/>
                          <a:gd name="T31" fmla="*/ 30 h 39"/>
                          <a:gd name="T32" fmla="*/ 43 w 63"/>
                          <a:gd name="T33" fmla="*/ 36 h 39"/>
                          <a:gd name="T34" fmla="*/ 40 w 63"/>
                          <a:gd name="T35" fmla="*/ 23 h 39"/>
                          <a:gd name="T36" fmla="*/ 53 w 63"/>
                          <a:gd name="T37" fmla="*/ 24 h 39"/>
                          <a:gd name="T38" fmla="*/ 57 w 63"/>
                          <a:gd name="T39" fmla="*/ 38 h 39"/>
                          <a:gd name="T40" fmla="*/ 54 w 63"/>
                          <a:gd name="T41" fmla="*/ 26 h 39"/>
                          <a:gd name="T42" fmla="*/ 62 w 63"/>
                          <a:gd name="T43"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39">
                            <a:moveTo>
                              <a:pt x="62" y="23"/>
                            </a:moveTo>
                            <a:lnTo>
                              <a:pt x="50" y="21"/>
                            </a:lnTo>
                            <a:lnTo>
                              <a:pt x="34" y="17"/>
                            </a:lnTo>
                            <a:lnTo>
                              <a:pt x="14" y="9"/>
                            </a:lnTo>
                            <a:lnTo>
                              <a:pt x="0" y="0"/>
                            </a:lnTo>
                            <a:lnTo>
                              <a:pt x="16" y="14"/>
                            </a:lnTo>
                            <a:lnTo>
                              <a:pt x="23" y="24"/>
                            </a:lnTo>
                            <a:lnTo>
                              <a:pt x="29" y="34"/>
                            </a:lnTo>
                            <a:lnTo>
                              <a:pt x="24" y="21"/>
                            </a:lnTo>
                            <a:lnTo>
                              <a:pt x="21" y="16"/>
                            </a:lnTo>
                            <a:lnTo>
                              <a:pt x="32" y="23"/>
                            </a:lnTo>
                            <a:lnTo>
                              <a:pt x="34" y="29"/>
                            </a:lnTo>
                            <a:lnTo>
                              <a:pt x="37" y="37"/>
                            </a:lnTo>
                            <a:lnTo>
                              <a:pt x="34" y="23"/>
                            </a:lnTo>
                            <a:lnTo>
                              <a:pt x="39" y="24"/>
                            </a:lnTo>
                            <a:lnTo>
                              <a:pt x="41" y="30"/>
                            </a:lnTo>
                            <a:lnTo>
                              <a:pt x="43" y="36"/>
                            </a:lnTo>
                            <a:lnTo>
                              <a:pt x="40" y="23"/>
                            </a:lnTo>
                            <a:lnTo>
                              <a:pt x="53" y="24"/>
                            </a:lnTo>
                            <a:lnTo>
                              <a:pt x="57" y="38"/>
                            </a:lnTo>
                            <a:lnTo>
                              <a:pt x="54" y="26"/>
                            </a:lnTo>
                            <a:lnTo>
                              <a:pt x="62" y="23"/>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sp>
                    <p:nvSpPr>
                      <p:cNvPr id="2252" name="Freeform 204"/>
                      <p:cNvSpPr>
                        <a:spLocks/>
                      </p:cNvSpPr>
                      <p:nvPr/>
                    </p:nvSpPr>
                    <p:spPr bwMode="auto">
                      <a:xfrm>
                        <a:off x="3629" y="2229"/>
                        <a:ext cx="69" cy="42"/>
                      </a:xfrm>
                      <a:custGeom>
                        <a:avLst/>
                        <a:gdLst>
                          <a:gd name="T0" fmla="*/ 0 w 70"/>
                          <a:gd name="T1" fmla="*/ 0 h 42"/>
                          <a:gd name="T2" fmla="*/ 12 w 70"/>
                          <a:gd name="T3" fmla="*/ 11 h 42"/>
                          <a:gd name="T4" fmla="*/ 26 w 70"/>
                          <a:gd name="T5" fmla="*/ 19 h 42"/>
                          <a:gd name="T6" fmla="*/ 39 w 70"/>
                          <a:gd name="T7" fmla="*/ 25 h 42"/>
                          <a:gd name="T8" fmla="*/ 54 w 70"/>
                          <a:gd name="T9" fmla="*/ 30 h 42"/>
                          <a:gd name="T10" fmla="*/ 69 w 70"/>
                          <a:gd name="T11" fmla="*/ 32 h 42"/>
                          <a:gd name="T12" fmla="*/ 53 w 70"/>
                          <a:gd name="T13" fmla="*/ 32 h 42"/>
                          <a:gd name="T14" fmla="*/ 58 w 70"/>
                          <a:gd name="T15" fmla="*/ 36 h 42"/>
                          <a:gd name="T16" fmla="*/ 50 w 70"/>
                          <a:gd name="T17" fmla="*/ 31 h 42"/>
                          <a:gd name="T18" fmla="*/ 40 w 70"/>
                          <a:gd name="T19" fmla="*/ 28 h 42"/>
                          <a:gd name="T20" fmla="*/ 48 w 70"/>
                          <a:gd name="T21" fmla="*/ 35 h 42"/>
                          <a:gd name="T22" fmla="*/ 40 w 70"/>
                          <a:gd name="T23" fmla="*/ 31 h 42"/>
                          <a:gd name="T24" fmla="*/ 34 w 70"/>
                          <a:gd name="T25" fmla="*/ 25 h 42"/>
                          <a:gd name="T26" fmla="*/ 35 w 70"/>
                          <a:gd name="T27" fmla="*/ 34 h 42"/>
                          <a:gd name="T28" fmla="*/ 42 w 70"/>
                          <a:gd name="T29" fmla="*/ 41 h 42"/>
                          <a:gd name="T30" fmla="*/ 32 w 70"/>
                          <a:gd name="T31" fmla="*/ 32 h 42"/>
                          <a:gd name="T32" fmla="*/ 29 w 70"/>
                          <a:gd name="T33" fmla="*/ 25 h 42"/>
                          <a:gd name="T34" fmla="*/ 17 w 70"/>
                          <a:gd name="T35" fmla="*/ 16 h 42"/>
                          <a:gd name="T36" fmla="*/ 0 w 70"/>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42">
                            <a:moveTo>
                              <a:pt x="0" y="0"/>
                            </a:moveTo>
                            <a:lnTo>
                              <a:pt x="12" y="11"/>
                            </a:lnTo>
                            <a:lnTo>
                              <a:pt x="26" y="19"/>
                            </a:lnTo>
                            <a:lnTo>
                              <a:pt x="39" y="25"/>
                            </a:lnTo>
                            <a:lnTo>
                              <a:pt x="54" y="30"/>
                            </a:lnTo>
                            <a:lnTo>
                              <a:pt x="69" y="32"/>
                            </a:lnTo>
                            <a:lnTo>
                              <a:pt x="53" y="32"/>
                            </a:lnTo>
                            <a:lnTo>
                              <a:pt x="58" y="36"/>
                            </a:lnTo>
                            <a:lnTo>
                              <a:pt x="50" y="31"/>
                            </a:lnTo>
                            <a:lnTo>
                              <a:pt x="40" y="28"/>
                            </a:lnTo>
                            <a:lnTo>
                              <a:pt x="48" y="35"/>
                            </a:lnTo>
                            <a:lnTo>
                              <a:pt x="40" y="31"/>
                            </a:lnTo>
                            <a:lnTo>
                              <a:pt x="34" y="25"/>
                            </a:lnTo>
                            <a:lnTo>
                              <a:pt x="35" y="34"/>
                            </a:lnTo>
                            <a:lnTo>
                              <a:pt x="42" y="41"/>
                            </a:lnTo>
                            <a:lnTo>
                              <a:pt x="32" y="32"/>
                            </a:lnTo>
                            <a:lnTo>
                              <a:pt x="29" y="25"/>
                            </a:lnTo>
                            <a:lnTo>
                              <a:pt x="17" y="16"/>
                            </a:lnTo>
                            <a:lnTo>
                              <a:pt x="0" y="0"/>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grpSp>
                <p:sp>
                  <p:nvSpPr>
                    <p:cNvPr id="2253" name="Freeform 205"/>
                    <p:cNvSpPr>
                      <a:spLocks/>
                    </p:cNvSpPr>
                    <p:nvPr/>
                  </p:nvSpPr>
                  <p:spPr bwMode="auto">
                    <a:xfrm>
                      <a:off x="3538" y="1991"/>
                      <a:ext cx="60" cy="304"/>
                    </a:xfrm>
                    <a:custGeom>
                      <a:avLst/>
                      <a:gdLst>
                        <a:gd name="T0" fmla="*/ 49 w 60"/>
                        <a:gd name="T1" fmla="*/ 227 h 303"/>
                        <a:gd name="T2" fmla="*/ 58 w 60"/>
                        <a:gd name="T3" fmla="*/ 262 h 303"/>
                        <a:gd name="T4" fmla="*/ 49 w 60"/>
                        <a:gd name="T5" fmla="*/ 257 h 303"/>
                        <a:gd name="T6" fmla="*/ 57 w 60"/>
                        <a:gd name="T7" fmla="*/ 283 h 303"/>
                        <a:gd name="T8" fmla="*/ 48 w 60"/>
                        <a:gd name="T9" fmla="*/ 266 h 303"/>
                        <a:gd name="T10" fmla="*/ 50 w 60"/>
                        <a:gd name="T11" fmla="*/ 291 h 303"/>
                        <a:gd name="T12" fmla="*/ 45 w 60"/>
                        <a:gd name="T13" fmla="*/ 272 h 303"/>
                        <a:gd name="T14" fmla="*/ 43 w 60"/>
                        <a:gd name="T15" fmla="*/ 296 h 303"/>
                        <a:gd name="T16" fmla="*/ 37 w 60"/>
                        <a:gd name="T17" fmla="*/ 261 h 303"/>
                        <a:gd name="T18" fmla="*/ 33 w 60"/>
                        <a:gd name="T19" fmla="*/ 302 h 303"/>
                        <a:gd name="T20" fmla="*/ 32 w 60"/>
                        <a:gd name="T21" fmla="*/ 261 h 303"/>
                        <a:gd name="T22" fmla="*/ 21 w 60"/>
                        <a:gd name="T23" fmla="*/ 285 h 303"/>
                        <a:gd name="T24" fmla="*/ 28 w 60"/>
                        <a:gd name="T25" fmla="*/ 251 h 303"/>
                        <a:gd name="T26" fmla="*/ 16 w 60"/>
                        <a:gd name="T27" fmla="*/ 270 h 303"/>
                        <a:gd name="T28" fmla="*/ 24 w 60"/>
                        <a:gd name="T29" fmla="*/ 242 h 303"/>
                        <a:gd name="T30" fmla="*/ 8 w 60"/>
                        <a:gd name="T31" fmla="*/ 256 h 303"/>
                        <a:gd name="T32" fmla="*/ 14 w 60"/>
                        <a:gd name="T33" fmla="*/ 231 h 303"/>
                        <a:gd name="T34" fmla="*/ 0 w 60"/>
                        <a:gd name="T35" fmla="*/ 228 h 303"/>
                        <a:gd name="T36" fmla="*/ 12 w 60"/>
                        <a:gd name="T37" fmla="*/ 1 h 303"/>
                        <a:gd name="T38" fmla="*/ 37 w 60"/>
                        <a:gd name="T39" fmla="*/ 0 h 303"/>
                        <a:gd name="T40" fmla="*/ 59 w 60"/>
                        <a:gd name="T41" fmla="*/ 234 h 303"/>
                        <a:gd name="T42" fmla="*/ 49 w 60"/>
                        <a:gd name="T43" fmla="*/ 22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303">
                          <a:moveTo>
                            <a:pt x="49" y="227"/>
                          </a:moveTo>
                          <a:lnTo>
                            <a:pt x="58" y="262"/>
                          </a:lnTo>
                          <a:lnTo>
                            <a:pt x="49" y="257"/>
                          </a:lnTo>
                          <a:lnTo>
                            <a:pt x="57" y="283"/>
                          </a:lnTo>
                          <a:lnTo>
                            <a:pt x="48" y="266"/>
                          </a:lnTo>
                          <a:lnTo>
                            <a:pt x="50" y="291"/>
                          </a:lnTo>
                          <a:lnTo>
                            <a:pt x="45" y="272"/>
                          </a:lnTo>
                          <a:lnTo>
                            <a:pt x="43" y="296"/>
                          </a:lnTo>
                          <a:lnTo>
                            <a:pt x="37" y="261"/>
                          </a:lnTo>
                          <a:lnTo>
                            <a:pt x="33" y="302"/>
                          </a:lnTo>
                          <a:lnTo>
                            <a:pt x="32" y="261"/>
                          </a:lnTo>
                          <a:lnTo>
                            <a:pt x="21" y="285"/>
                          </a:lnTo>
                          <a:lnTo>
                            <a:pt x="28" y="251"/>
                          </a:lnTo>
                          <a:lnTo>
                            <a:pt x="16" y="270"/>
                          </a:lnTo>
                          <a:lnTo>
                            <a:pt x="24" y="242"/>
                          </a:lnTo>
                          <a:lnTo>
                            <a:pt x="8" y="256"/>
                          </a:lnTo>
                          <a:lnTo>
                            <a:pt x="14" y="231"/>
                          </a:lnTo>
                          <a:lnTo>
                            <a:pt x="0" y="228"/>
                          </a:lnTo>
                          <a:lnTo>
                            <a:pt x="12" y="1"/>
                          </a:lnTo>
                          <a:lnTo>
                            <a:pt x="37" y="0"/>
                          </a:lnTo>
                          <a:lnTo>
                            <a:pt x="59" y="234"/>
                          </a:lnTo>
                          <a:lnTo>
                            <a:pt x="49" y="227"/>
                          </a:lnTo>
                        </a:path>
                      </a:pathLst>
                    </a:custGeom>
                    <a:solidFill>
                      <a:srgbClr val="006600"/>
                    </a:solidFill>
                    <a:ln>
                      <a:noFill/>
                    </a:ln>
                    <a:effectLst/>
                    <a:extLst>
                      <a:ext uri="{91240B29-F687-4f45-9708-019B960494DF}"/>
                      <a:ext uri="{AF507438-7753-43e0-B8FC-AC1667EBCBE1}"/>
                    </a:extLst>
                  </p:spPr>
                  <p:txBody>
                    <a:bodyPr/>
                    <a:lstStyle/>
                    <a:p>
                      <a:pPr>
                        <a:defRPr/>
                      </a:pPr>
                      <a:endParaRPr lang="en-US">
                        <a:solidFill>
                          <a:prstClr val="black"/>
                        </a:solidFill>
                      </a:endParaRPr>
                    </a:p>
                  </p:txBody>
                </p:sp>
              </p:grpSp>
            </p:grpSp>
          </p:grpSp>
        </p:grpSp>
        <p:grpSp>
          <p:nvGrpSpPr>
            <p:cNvPr id="94225" name="Group 206"/>
            <p:cNvGrpSpPr>
              <a:grpSpLocks/>
            </p:cNvGrpSpPr>
            <p:nvPr/>
          </p:nvGrpSpPr>
          <p:grpSpPr bwMode="auto">
            <a:xfrm>
              <a:off x="2517" y="2376"/>
              <a:ext cx="3053" cy="566"/>
              <a:chOff x="2517" y="2352"/>
              <a:chExt cx="3053" cy="566"/>
            </a:xfrm>
          </p:grpSpPr>
          <p:sp>
            <p:nvSpPr>
              <p:cNvPr id="2255" name="Rectangle 207"/>
              <p:cNvSpPr>
                <a:spLocks noChangeArrowheads="1"/>
              </p:cNvSpPr>
              <p:nvPr/>
            </p:nvSpPr>
            <p:spPr bwMode="auto">
              <a:xfrm>
                <a:off x="3369" y="2379"/>
                <a:ext cx="607" cy="539"/>
              </a:xfrm>
              <a:prstGeom prst="rect">
                <a:avLst/>
              </a:prstGeom>
              <a:solidFill>
                <a:srgbClr val="FFFFFF"/>
              </a:solidFill>
              <a:ln w="12700">
                <a:solidFill>
                  <a:schemeClr val="tx1"/>
                </a:solidFill>
                <a:miter lim="800000"/>
                <a:headEnd/>
                <a:tailEnd/>
              </a:ln>
              <a:effectLst/>
              <a:extLst>
                <a:ext uri="{AF507438-7753-43e0-B8FC-AC1667EBCBE1}"/>
              </a:extLst>
            </p:spPr>
            <p:txBody>
              <a:bodyPr wrap="none" anchor="ctr"/>
              <a:lstStyle/>
              <a:p>
                <a:pPr>
                  <a:defRPr/>
                </a:pPr>
                <a:endParaRPr lang="en-US">
                  <a:solidFill>
                    <a:prstClr val="black"/>
                  </a:solidFill>
                </a:endParaRPr>
              </a:p>
            </p:txBody>
          </p:sp>
          <p:grpSp>
            <p:nvGrpSpPr>
              <p:cNvPr id="94228" name="Group 208"/>
              <p:cNvGrpSpPr>
                <a:grpSpLocks/>
              </p:cNvGrpSpPr>
              <p:nvPr/>
            </p:nvGrpSpPr>
            <p:grpSpPr bwMode="auto">
              <a:xfrm>
                <a:off x="2517" y="2352"/>
                <a:ext cx="3053" cy="517"/>
                <a:chOff x="2517" y="2352"/>
                <a:chExt cx="3053" cy="517"/>
              </a:xfrm>
            </p:grpSpPr>
            <p:sp>
              <p:nvSpPr>
                <p:cNvPr id="2257" name="Rectangle 209"/>
                <p:cNvSpPr>
                  <a:spLocks noChangeArrowheads="1"/>
                </p:cNvSpPr>
                <p:nvPr/>
              </p:nvSpPr>
              <p:spPr bwMode="auto">
                <a:xfrm>
                  <a:off x="4053" y="2352"/>
                  <a:ext cx="1517" cy="498"/>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defRPr/>
                  </a:pPr>
                  <a:r>
                    <a:rPr lang="en-US" sz="1600" b="1" dirty="0">
                      <a:solidFill>
                        <a:prstClr val="black"/>
                      </a:solidFill>
                      <a:latin typeface="Arial" charset="0"/>
                    </a:rPr>
                    <a:t>Water Resources</a:t>
                  </a:r>
                  <a:endParaRPr lang="en-US" sz="1600" dirty="0">
                    <a:solidFill>
                      <a:prstClr val="black"/>
                    </a:solidFill>
                    <a:latin typeface="Arial" charset="0"/>
                  </a:endParaRPr>
                </a:p>
                <a:p>
                  <a:pPr>
                    <a:defRPr/>
                  </a:pPr>
                  <a:r>
                    <a:rPr lang="en-US" sz="1000" dirty="0">
                      <a:solidFill>
                        <a:prstClr val="black"/>
                      </a:solidFill>
                      <a:latin typeface="Arial" charset="0"/>
                    </a:rPr>
                    <a:t>Water Supply</a:t>
                  </a:r>
                </a:p>
                <a:p>
                  <a:pPr>
                    <a:defRPr/>
                  </a:pPr>
                  <a:r>
                    <a:rPr lang="en-US" sz="1000" dirty="0">
                      <a:solidFill>
                        <a:prstClr val="black"/>
                      </a:solidFill>
                      <a:latin typeface="Arial" charset="0"/>
                    </a:rPr>
                    <a:t>Water Quality</a:t>
                  </a:r>
                </a:p>
                <a:p>
                  <a:pPr>
                    <a:defRPr/>
                  </a:pPr>
                  <a:r>
                    <a:rPr lang="en-US" sz="1000" dirty="0">
                      <a:solidFill>
                        <a:prstClr val="black"/>
                      </a:solidFill>
                      <a:latin typeface="Arial" charset="0"/>
                    </a:rPr>
                    <a:t>Competition for Water</a:t>
                  </a:r>
                  <a:endParaRPr lang="en-US" sz="2000" dirty="0">
                    <a:solidFill>
                      <a:prstClr val="black"/>
                    </a:solidFill>
                    <a:effectLst>
                      <a:outerShdw blurRad="38100" dist="38100" dir="2700000" algn="tl">
                        <a:srgbClr val="000000"/>
                      </a:outerShdw>
                    </a:effectLst>
                    <a:latin typeface="Arial" charset="0"/>
                  </a:endParaRPr>
                </a:p>
              </p:txBody>
            </p:sp>
            <p:sp>
              <p:nvSpPr>
                <p:cNvPr id="2258" name="Line 210"/>
                <p:cNvSpPr>
                  <a:spLocks noChangeShapeType="1"/>
                </p:cNvSpPr>
                <p:nvPr/>
              </p:nvSpPr>
              <p:spPr bwMode="auto">
                <a:xfrm>
                  <a:off x="2517" y="2448"/>
                  <a:ext cx="701" cy="142"/>
                </a:xfrm>
                <a:prstGeom prst="line">
                  <a:avLst/>
                </a:prstGeom>
                <a:noFill/>
                <a:ln w="50800">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solidFill>
                      <a:prstClr val="black"/>
                    </a:solidFill>
                  </a:endParaRPr>
                </a:p>
              </p:txBody>
            </p:sp>
            <p:graphicFrame>
              <p:nvGraphicFramePr>
                <p:cNvPr id="94231" name="Object 211">
                  <a:hlinkClick r:id="" action="ppaction://ole?verb=0"/>
                </p:cNvPr>
                <p:cNvGraphicFramePr>
                  <a:graphicFrameLocks/>
                </p:cNvGraphicFramePr>
                <p:nvPr/>
              </p:nvGraphicFramePr>
              <p:xfrm>
                <a:off x="3479" y="2441"/>
                <a:ext cx="426" cy="428"/>
              </p:xfrm>
              <a:graphic>
                <a:graphicData uri="http://schemas.openxmlformats.org/presentationml/2006/ole">
                  <mc:AlternateContent xmlns:mc="http://schemas.openxmlformats.org/markup-compatibility/2006">
                    <mc:Choice xmlns:v="urn:schemas-microsoft-com:vml" Requires="v">
                      <p:oleObj spid="_x0000_s1103" name="Clip" r:id="rId12" imgW="811391" imgH="814561" progId="MS_ClipArt_Gallery.2">
                        <p:embed/>
                      </p:oleObj>
                    </mc:Choice>
                    <mc:Fallback>
                      <p:oleObj name="Clip" r:id="rId12" imgW="811391" imgH="814561" progId="MS_ClipArt_Gallery.2">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9" y="2441"/>
                              <a:ext cx="426"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261" name="Text Box 213"/>
            <p:cNvSpPr txBox="1">
              <a:spLocks noChangeArrowheads="1"/>
            </p:cNvSpPr>
            <p:nvPr/>
          </p:nvSpPr>
          <p:spPr bwMode="auto">
            <a:xfrm>
              <a:off x="5463" y="3990"/>
              <a:ext cx="116" cy="288"/>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spcBef>
                  <a:spcPct val="50000"/>
                </a:spcBef>
                <a:defRPr/>
              </a:pPr>
              <a:endParaRPr lang="en-US" sz="2400" b="1">
                <a:solidFill>
                  <a:prstClr val="black"/>
                </a:solidFill>
                <a:latin typeface="Arial" charset="0"/>
              </a:endParaRPr>
            </a:p>
          </p:txBody>
        </p:sp>
      </p:grpSp>
      <p:pic>
        <p:nvPicPr>
          <p:cNvPr id="94210" name="Content Placeholder 3"/>
          <p:cNvPicPr>
            <a:picLocks noGrp="1" noChangeAspect="1"/>
          </p:cNvPicPr>
          <p:nvPr>
            <p:ph idx="1"/>
          </p:nvPr>
        </p:nvPicPr>
        <p:blipFill>
          <a:blip r:embed="rId14">
            <a:extLst>
              <a:ext uri="{28A0092B-C50C-407E-A947-70E740481C1C}">
                <a14:useLocalDpi xmlns:a14="http://schemas.microsoft.com/office/drawing/2010/main" val="0"/>
              </a:ext>
            </a:extLst>
          </a:blip>
          <a:srcRect/>
          <a:stretch>
            <a:fillRect/>
          </a:stretch>
        </p:blipFill>
        <p:spPr bwMode="auto">
          <a:xfrm>
            <a:off x="2622550" y="3130551"/>
            <a:ext cx="2565400" cy="3319463"/>
          </a:xfrm>
        </p:spPr>
      </p:pic>
      <p:sp>
        <p:nvSpPr>
          <p:cNvPr id="2" name="TextBox 1"/>
          <p:cNvSpPr txBox="1"/>
          <p:nvPr/>
        </p:nvSpPr>
        <p:spPr>
          <a:xfrm>
            <a:off x="8410576" y="6450014"/>
            <a:ext cx="3429000" cy="369332"/>
          </a:xfrm>
          <a:prstGeom prst="rect">
            <a:avLst/>
          </a:prstGeom>
          <a:noFill/>
        </p:spPr>
        <p:txBody>
          <a:bodyPr wrap="square" rtlCol="0">
            <a:spAutoFit/>
          </a:bodyPr>
          <a:lstStyle/>
          <a:p>
            <a:r>
              <a:rPr lang="en-US" dirty="0"/>
              <a:t>Union of Concerned Scientists</a:t>
            </a:r>
          </a:p>
        </p:txBody>
      </p:sp>
    </p:spTree>
    <p:extLst>
      <p:ext uri="{BB962C8B-B14F-4D97-AF65-F5344CB8AC3E}">
        <p14:creationId xmlns:p14="http://schemas.microsoft.com/office/powerpoint/2010/main" val="84476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2239964" y="417513"/>
            <a:ext cx="8042275" cy="952500"/>
          </a:xfrm>
        </p:spPr>
        <p:txBody>
          <a:bodyPr/>
          <a:lstStyle/>
          <a:p>
            <a:pPr algn="ctr" eaLnBrk="1" hangingPunct="1"/>
            <a:r>
              <a:rPr lang="en-US" altLang="en-US" sz="3200" b="1" dirty="0">
                <a:latin typeface="Arial" charset="0"/>
                <a:ea typeface="Arial" charset="0"/>
                <a:cs typeface="Arial" charset="0"/>
              </a:rPr>
              <a:t>Global Warming Solutions Act (2006)</a:t>
            </a:r>
            <a:br>
              <a:rPr lang="en-US" altLang="en-US" sz="3200" b="1" dirty="0">
                <a:latin typeface="Arial" charset="0"/>
                <a:ea typeface="Arial" charset="0"/>
                <a:cs typeface="Arial" charset="0"/>
              </a:rPr>
            </a:br>
            <a:r>
              <a:rPr lang="en-US" altLang="en-US" sz="3200" dirty="0">
                <a:latin typeface="Arial" charset="0"/>
                <a:ea typeface="Arial" charset="0"/>
                <a:cs typeface="Arial" charset="0"/>
              </a:rPr>
              <a:t> </a:t>
            </a:r>
          </a:p>
        </p:txBody>
      </p:sp>
      <p:sp>
        <p:nvSpPr>
          <p:cNvPr id="1034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charset="0"/>
                <a:ea typeface="ＭＳ Ｐゴシック" charset="-128"/>
              </a:defRPr>
            </a:lvl1pPr>
            <a:lvl2pPr marL="37931725" indent="-37474525">
              <a:defRPr>
                <a:solidFill>
                  <a:schemeClr val="tx1"/>
                </a:solidFill>
                <a:latin typeface="Candara" charset="0"/>
                <a:ea typeface="ＭＳ Ｐゴシック" charset="-128"/>
              </a:defRPr>
            </a:lvl2pPr>
            <a:lvl3pPr marL="1143000" indent="-228600">
              <a:defRPr>
                <a:solidFill>
                  <a:schemeClr val="tx1"/>
                </a:solidFill>
                <a:latin typeface="Candara" charset="0"/>
                <a:ea typeface="ＭＳ Ｐゴシック" charset="-128"/>
              </a:defRPr>
            </a:lvl3pPr>
            <a:lvl4pPr marL="1600200" indent="-228600">
              <a:defRPr>
                <a:solidFill>
                  <a:schemeClr val="tx1"/>
                </a:solidFill>
                <a:latin typeface="Candara" charset="0"/>
                <a:ea typeface="ＭＳ Ｐゴシック" charset="-128"/>
              </a:defRPr>
            </a:lvl4pPr>
            <a:lvl5pPr marL="2057400" indent="-228600">
              <a:defRPr>
                <a:solidFill>
                  <a:schemeClr val="tx1"/>
                </a:solidFill>
                <a:latin typeface="Candara"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ndara"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ndara"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ndara"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ndara" charset="0"/>
                <a:ea typeface="ＭＳ Ｐゴシック" charset="-128"/>
              </a:defRPr>
            </a:lvl9pPr>
          </a:lstStyle>
          <a:p>
            <a:fld id="{5F87E2B8-FD34-C04F-B5C7-7F2C03C6FABD}" type="slidenum">
              <a:rPr lang="en-US" altLang="en-US" sz="1200">
                <a:solidFill>
                  <a:prstClr val="white"/>
                </a:solidFill>
                <a:latin typeface="News Gothic MT" charset="0"/>
              </a:rPr>
              <a:pPr/>
              <a:t>3</a:t>
            </a:fld>
            <a:endParaRPr lang="en-US" altLang="en-US" sz="1200">
              <a:solidFill>
                <a:prstClr val="white"/>
              </a:solidFill>
              <a:latin typeface="News Gothic MT" charset="0"/>
            </a:endParaRPr>
          </a:p>
        </p:txBody>
      </p:sp>
      <p:sp>
        <p:nvSpPr>
          <p:cNvPr id="103427" name="Text Box 1"/>
          <p:cNvSpPr txBox="1">
            <a:spLocks noChangeArrowheads="1"/>
          </p:cNvSpPr>
          <p:nvPr/>
        </p:nvSpPr>
        <p:spPr bwMode="auto">
          <a:xfrm>
            <a:off x="2081214" y="1281114"/>
            <a:ext cx="3824287" cy="497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1313">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Candara" charset="0"/>
                <a:ea typeface="ＭＳ Ｐゴシック" charset="-128"/>
              </a:defRPr>
            </a:lvl1pPr>
            <a:lvl2pPr marL="68580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Candara" charset="0"/>
                <a:ea typeface="ＭＳ Ｐゴシック" charset="-128"/>
              </a:defRPr>
            </a:lvl2pPr>
            <a:lvl3pPr marL="1143000" indent="-22860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Candara" charset="0"/>
                <a:ea typeface="ＭＳ Ｐゴシック" charset="-128"/>
              </a:defRPr>
            </a:lvl3pPr>
            <a:lvl4pPr marL="1600200" indent="-22860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Candara" charset="0"/>
                <a:ea typeface="ＭＳ Ｐゴシック" charset="-128"/>
              </a:defRPr>
            </a:lvl4pPr>
            <a:lvl5pPr marL="2057400" indent="-22860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Candara" charset="0"/>
                <a:ea typeface="ＭＳ Ｐゴシック" charset="-128"/>
              </a:defRPr>
            </a:lvl5pPr>
            <a:lvl6pPr marL="2514600" indent="-228600" defTabSz="457200" eaLnBrk="0" fontAlgn="base" hangingPunct="0">
              <a:spcBef>
                <a:spcPct val="0"/>
              </a:spcBef>
              <a:spcAft>
                <a:spcPct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Candara" charset="0"/>
                <a:ea typeface="ＭＳ Ｐゴシック" charset="-128"/>
              </a:defRPr>
            </a:lvl6pPr>
            <a:lvl7pPr marL="2971800" indent="-228600" defTabSz="457200" eaLnBrk="0" fontAlgn="base" hangingPunct="0">
              <a:spcBef>
                <a:spcPct val="0"/>
              </a:spcBef>
              <a:spcAft>
                <a:spcPct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Candara" charset="0"/>
                <a:ea typeface="ＭＳ Ｐゴシック" charset="-128"/>
              </a:defRPr>
            </a:lvl7pPr>
            <a:lvl8pPr marL="3429000" indent="-228600" defTabSz="457200" eaLnBrk="0" fontAlgn="base" hangingPunct="0">
              <a:spcBef>
                <a:spcPct val="0"/>
              </a:spcBef>
              <a:spcAft>
                <a:spcPct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Candara" charset="0"/>
                <a:ea typeface="ＭＳ Ｐゴシック" charset="-128"/>
              </a:defRPr>
            </a:lvl8pPr>
            <a:lvl9pPr marL="3886200" indent="-228600" defTabSz="457200" eaLnBrk="0" fontAlgn="base" hangingPunct="0">
              <a:spcBef>
                <a:spcPct val="0"/>
              </a:spcBef>
              <a:spcAft>
                <a:spcPct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Candara" charset="0"/>
                <a:ea typeface="ＭＳ Ｐゴシック" charset="-128"/>
              </a:defRPr>
            </a:lvl9pPr>
          </a:lstStyle>
          <a:p>
            <a:pPr>
              <a:spcAft>
                <a:spcPts val="400"/>
              </a:spcAft>
            </a:pPr>
            <a:endParaRPr lang="en-US" altLang="en-US" sz="1400" b="1">
              <a:solidFill>
                <a:srgbClr val="000000"/>
              </a:solidFill>
              <a:latin typeface="Arial" charset="0"/>
            </a:endParaRPr>
          </a:p>
          <a:p>
            <a:pPr>
              <a:spcAft>
                <a:spcPts val="400"/>
              </a:spcAft>
            </a:pPr>
            <a:r>
              <a:rPr lang="en-US" altLang="en-US" sz="1900" b="1">
                <a:solidFill>
                  <a:srgbClr val="0066CC"/>
                </a:solidFill>
                <a:latin typeface="Arial" charset="0"/>
              </a:rPr>
              <a:t>California’s Landmark Policy</a:t>
            </a:r>
          </a:p>
          <a:p>
            <a:pPr>
              <a:spcAft>
                <a:spcPts val="400"/>
              </a:spcAft>
            </a:pPr>
            <a:endParaRPr lang="en-US" altLang="en-US" sz="1400" b="1">
              <a:solidFill>
                <a:srgbClr val="000000"/>
              </a:solidFill>
              <a:latin typeface="Arial" charset="0"/>
            </a:endParaRPr>
          </a:p>
          <a:p>
            <a:pPr>
              <a:spcAft>
                <a:spcPts val="400"/>
              </a:spcAft>
              <a:buFont typeface="Arial" charset="0"/>
              <a:buChar char="•"/>
            </a:pPr>
            <a:r>
              <a:rPr lang="en-US" altLang="en-US">
                <a:solidFill>
                  <a:srgbClr val="000000"/>
                </a:solidFill>
                <a:latin typeface="Arial" charset="0"/>
              </a:rPr>
              <a:t>Climate pollution </a:t>
            </a:r>
          </a:p>
          <a:p>
            <a:pPr>
              <a:spcAft>
                <a:spcPts val="400"/>
              </a:spcAft>
            </a:pPr>
            <a:r>
              <a:rPr lang="en-US" altLang="en-US">
                <a:solidFill>
                  <a:srgbClr val="000000"/>
                </a:solidFill>
                <a:latin typeface="Arial" charset="0"/>
              </a:rPr>
              <a:t>     reduction targets by 2020</a:t>
            </a:r>
          </a:p>
          <a:p>
            <a:pPr>
              <a:spcAft>
                <a:spcPts val="400"/>
              </a:spcAft>
            </a:pPr>
            <a:endParaRPr lang="en-US" altLang="en-US">
              <a:solidFill>
                <a:srgbClr val="000000"/>
              </a:solidFill>
              <a:latin typeface="Arial" charset="0"/>
            </a:endParaRPr>
          </a:p>
          <a:p>
            <a:pPr>
              <a:spcAft>
                <a:spcPts val="400"/>
              </a:spcAft>
              <a:buFont typeface="Arial" charset="0"/>
              <a:buChar char="•"/>
            </a:pPr>
            <a:r>
              <a:rPr lang="en-US" altLang="en-US">
                <a:solidFill>
                  <a:srgbClr val="000000"/>
                </a:solidFill>
                <a:latin typeface="Arial" charset="0"/>
              </a:rPr>
              <a:t>Multi-sector approach:</a:t>
            </a:r>
            <a:br>
              <a:rPr lang="en-US" altLang="en-US">
                <a:solidFill>
                  <a:srgbClr val="000000"/>
                </a:solidFill>
                <a:latin typeface="Arial" charset="0"/>
              </a:rPr>
            </a:br>
            <a:endParaRPr lang="en-US" altLang="en-US" sz="1000">
              <a:solidFill>
                <a:srgbClr val="000000"/>
              </a:solidFill>
              <a:latin typeface="Arial" charset="0"/>
            </a:endParaRPr>
          </a:p>
          <a:p>
            <a:pPr lvl="1">
              <a:spcAft>
                <a:spcPts val="400"/>
              </a:spcAft>
              <a:buFont typeface="Wingdings" charset="2"/>
              <a:buChar char="ü"/>
            </a:pPr>
            <a:r>
              <a:rPr lang="en-US" altLang="en-US">
                <a:solidFill>
                  <a:prstClr val="black"/>
                </a:solidFill>
                <a:latin typeface="Arial" charset="0"/>
              </a:rPr>
              <a:t> Vehicles</a:t>
            </a:r>
          </a:p>
          <a:p>
            <a:pPr lvl="1">
              <a:spcAft>
                <a:spcPts val="400"/>
              </a:spcAft>
              <a:buFont typeface="Wingdings" charset="2"/>
              <a:buChar char="ü"/>
            </a:pPr>
            <a:r>
              <a:rPr lang="en-US" altLang="en-US">
                <a:solidFill>
                  <a:prstClr val="black"/>
                </a:solidFill>
                <a:latin typeface="Arial" charset="0"/>
              </a:rPr>
              <a:t> Fuels</a:t>
            </a:r>
          </a:p>
          <a:p>
            <a:pPr lvl="1">
              <a:spcAft>
                <a:spcPts val="400"/>
              </a:spcAft>
              <a:buFont typeface="Wingdings" charset="2"/>
              <a:buChar char="ü"/>
            </a:pPr>
            <a:r>
              <a:rPr lang="en-US" altLang="en-US">
                <a:solidFill>
                  <a:prstClr val="black"/>
                </a:solidFill>
                <a:latin typeface="Arial" charset="0"/>
              </a:rPr>
              <a:t> Renewable energy   	standards</a:t>
            </a:r>
          </a:p>
          <a:p>
            <a:pPr lvl="1">
              <a:spcAft>
                <a:spcPts val="400"/>
              </a:spcAft>
              <a:buFont typeface="Wingdings" charset="2"/>
              <a:buChar char="ü"/>
            </a:pPr>
            <a:r>
              <a:rPr lang="en-US" altLang="en-US">
                <a:solidFill>
                  <a:prstClr val="black"/>
                </a:solidFill>
                <a:latin typeface="Arial" charset="0"/>
              </a:rPr>
              <a:t> Appliances</a:t>
            </a:r>
          </a:p>
          <a:p>
            <a:pPr lvl="1">
              <a:spcAft>
                <a:spcPts val="400"/>
              </a:spcAft>
              <a:buFont typeface="Wingdings" charset="2"/>
              <a:buChar char="ü"/>
            </a:pPr>
            <a:r>
              <a:rPr lang="en-US" altLang="en-US">
                <a:solidFill>
                  <a:prstClr val="black"/>
                </a:solidFill>
                <a:latin typeface="Arial" charset="0"/>
              </a:rPr>
              <a:t> Buildings</a:t>
            </a:r>
          </a:p>
          <a:p>
            <a:pPr lvl="1">
              <a:spcAft>
                <a:spcPts val="400"/>
              </a:spcAft>
              <a:buFont typeface="Wingdings" charset="2"/>
              <a:buChar char="ü"/>
            </a:pPr>
            <a:r>
              <a:rPr lang="en-US" altLang="en-US">
                <a:solidFill>
                  <a:prstClr val="black"/>
                </a:solidFill>
                <a:latin typeface="Arial" charset="0"/>
              </a:rPr>
              <a:t> Land use planning</a:t>
            </a:r>
          </a:p>
          <a:p>
            <a:pPr lvl="1">
              <a:spcAft>
                <a:spcPts val="400"/>
              </a:spcAft>
              <a:buFont typeface="Wingdings" charset="2"/>
              <a:buChar char="ü"/>
            </a:pPr>
            <a:r>
              <a:rPr lang="en-US" altLang="en-US">
                <a:solidFill>
                  <a:prstClr val="black"/>
                </a:solidFill>
                <a:latin typeface="Arial" charset="0"/>
              </a:rPr>
              <a:t>Cap-and-trade</a:t>
            </a:r>
          </a:p>
          <a:p>
            <a:pPr lvl="1">
              <a:spcAft>
                <a:spcPts val="400"/>
              </a:spcAft>
            </a:pPr>
            <a:endParaRPr lang="en-US" altLang="en-US">
              <a:solidFill>
                <a:prstClr val="black"/>
              </a:solidFill>
              <a:latin typeface="Arial" charset="0"/>
            </a:endParaRPr>
          </a:p>
          <a:p>
            <a:pPr>
              <a:spcAft>
                <a:spcPts val="400"/>
              </a:spcAft>
            </a:pPr>
            <a:endParaRPr lang="en-US" altLang="en-US">
              <a:solidFill>
                <a:srgbClr val="000000"/>
              </a:solidFill>
              <a:latin typeface="Arial" charset="0"/>
            </a:endParaRPr>
          </a:p>
        </p:txBody>
      </p:sp>
      <p:pic>
        <p:nvPicPr>
          <p:cNvPr id="5" name="Picture 2" descr="C:\Users\gribakan\Desktop\Ab32-signing.jpg"/>
          <p:cNvPicPr>
            <a:picLocks noChangeAspect="1" noChangeArrowheads="1"/>
          </p:cNvPicPr>
          <p:nvPr/>
        </p:nvPicPr>
        <p:blipFill>
          <a:blip r:embed="rId3"/>
          <a:srcRect/>
          <a:stretch>
            <a:fillRect/>
          </a:stretch>
        </p:blipFill>
        <p:spPr bwMode="auto">
          <a:xfrm>
            <a:off x="5584856" y="1569027"/>
            <a:ext cx="4697383" cy="3569521"/>
          </a:xfrm>
          <a:prstGeom prst="rect">
            <a:avLst/>
          </a:prstGeom>
          <a:noFill/>
          <a:effectLst>
            <a:softEdge rad="31750"/>
          </a:effectLst>
        </p:spPr>
      </p:pic>
      <p:sp>
        <p:nvSpPr>
          <p:cNvPr id="103429" name="Rectangle 5"/>
          <p:cNvSpPr>
            <a:spLocks noChangeArrowheads="1"/>
          </p:cNvSpPr>
          <p:nvPr/>
        </p:nvSpPr>
        <p:spPr bwMode="auto">
          <a:xfrm>
            <a:off x="5208589" y="5337175"/>
            <a:ext cx="5546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ea typeface="ＭＳ Ｐゴシック" charset="-128"/>
              </a:defRPr>
            </a:lvl1pPr>
            <a:lvl2pPr marL="37931725" indent="-37474525">
              <a:defRPr>
                <a:solidFill>
                  <a:schemeClr val="tx1"/>
                </a:solidFill>
                <a:latin typeface="Candara" charset="0"/>
                <a:ea typeface="ＭＳ Ｐゴシック" charset="-128"/>
              </a:defRPr>
            </a:lvl2pPr>
            <a:lvl3pPr marL="1143000" indent="-228600">
              <a:defRPr>
                <a:solidFill>
                  <a:schemeClr val="tx1"/>
                </a:solidFill>
                <a:latin typeface="Candara" charset="0"/>
                <a:ea typeface="ＭＳ Ｐゴシック" charset="-128"/>
              </a:defRPr>
            </a:lvl3pPr>
            <a:lvl4pPr marL="1600200" indent="-228600">
              <a:defRPr>
                <a:solidFill>
                  <a:schemeClr val="tx1"/>
                </a:solidFill>
                <a:latin typeface="Candara" charset="0"/>
                <a:ea typeface="ＭＳ Ｐゴシック" charset="-128"/>
              </a:defRPr>
            </a:lvl4pPr>
            <a:lvl5pPr marL="2057400" indent="-228600">
              <a:defRPr>
                <a:solidFill>
                  <a:schemeClr val="tx1"/>
                </a:solidFill>
                <a:latin typeface="Candara"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ndara"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ndara"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ndara"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ndara" charset="0"/>
                <a:ea typeface="ＭＳ Ｐゴシック" charset="-128"/>
              </a:defRPr>
            </a:lvl9pPr>
          </a:lstStyle>
          <a:p>
            <a:pPr algn="ctr"/>
            <a:r>
              <a:rPr lang="en-US" altLang="en-US" sz="1400" b="1">
                <a:solidFill>
                  <a:prstClr val="black"/>
                </a:solidFill>
                <a:latin typeface="Arial" charset="0"/>
              </a:rPr>
              <a:t>Putting a cap on emissions and rolling back to 1990 levels</a:t>
            </a:r>
            <a:br>
              <a:rPr lang="en-US" altLang="en-US" sz="1400" b="1">
                <a:solidFill>
                  <a:prstClr val="black"/>
                </a:solidFill>
                <a:latin typeface="Arial" charset="0"/>
              </a:rPr>
            </a:br>
            <a:r>
              <a:rPr lang="en-US" altLang="en-US" sz="1400" b="1">
                <a:solidFill>
                  <a:prstClr val="black"/>
                </a:solidFill>
                <a:latin typeface="Arial" charset="0"/>
              </a:rPr>
              <a:t> by 2020 created a market for investment and innovation</a:t>
            </a:r>
          </a:p>
        </p:txBody>
      </p:sp>
    </p:spTree>
    <p:extLst>
      <p:ext uri="{BB962C8B-B14F-4D97-AF65-F5344CB8AC3E}">
        <p14:creationId xmlns:p14="http://schemas.microsoft.com/office/powerpoint/2010/main" val="1880118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2047875" y="449264"/>
            <a:ext cx="7886700" cy="769937"/>
          </a:xfrm>
        </p:spPr>
        <p:txBody>
          <a:bodyPr/>
          <a:lstStyle/>
          <a:p>
            <a:pPr algn="ctr"/>
            <a:r>
              <a:rPr lang="en-US" altLang="en-US" b="1" dirty="0">
                <a:latin typeface="Arial" charset="0"/>
                <a:ea typeface="Arial" charset="0"/>
                <a:cs typeface="Arial" charset="0"/>
              </a:rPr>
              <a:t>The Sustainable Groundwater Management Act (SGMA)</a:t>
            </a:r>
          </a:p>
        </p:txBody>
      </p:sp>
      <p:sp>
        <p:nvSpPr>
          <p:cNvPr id="104450" name="Content Placeholder 2"/>
          <p:cNvSpPr>
            <a:spLocks noGrp="1"/>
          </p:cNvSpPr>
          <p:nvPr>
            <p:ph idx="1"/>
          </p:nvPr>
        </p:nvSpPr>
        <p:spPr>
          <a:xfrm>
            <a:off x="1911350" y="1541464"/>
            <a:ext cx="7886700" cy="4351337"/>
          </a:xfrm>
        </p:spPr>
        <p:txBody>
          <a:bodyPr/>
          <a:lstStyle/>
          <a:p>
            <a:r>
              <a:rPr lang="en-US" altLang="en-US" dirty="0"/>
              <a:t>Package of three bills (AB 1739, SB 1168, and SB 1319) that provides local agencies with a framework for managing groundwater basins in a sustainable manner.</a:t>
            </a:r>
          </a:p>
          <a:p>
            <a:r>
              <a:rPr lang="en-US" altLang="en-US" dirty="0"/>
              <a:t>The SGMA:</a:t>
            </a:r>
          </a:p>
          <a:p>
            <a:pPr lvl="1"/>
            <a:r>
              <a:rPr lang="en-US" altLang="en-US" dirty="0"/>
              <a:t>Respects regional differences and provides for a tailored approach to planning </a:t>
            </a:r>
          </a:p>
          <a:p>
            <a:pPr lvl="1"/>
            <a:r>
              <a:rPr lang="en-US" altLang="en-US" dirty="0"/>
              <a:t>Establishes minimum standards for sustainable groundwater management</a:t>
            </a:r>
          </a:p>
          <a:p>
            <a:pPr lvl="1"/>
            <a:r>
              <a:rPr lang="en-US" altLang="en-US" dirty="0"/>
              <a:t>Improves coordination between land use and groundwater planning </a:t>
            </a:r>
          </a:p>
          <a:p>
            <a:pPr lvl="1"/>
            <a:r>
              <a:rPr lang="en-US" altLang="en-US" dirty="0"/>
              <a:t>Provides state technical assistance </a:t>
            </a:r>
          </a:p>
          <a:p>
            <a:pPr lvl="1"/>
            <a:r>
              <a:rPr lang="en-US" altLang="en-US" dirty="0"/>
              <a:t>Creates a mechanism for state intervention if, and only if, a local agency is not managing its groundwater sustainably </a:t>
            </a:r>
          </a:p>
          <a:p>
            <a:pPr lvl="1"/>
            <a:r>
              <a:rPr lang="en-US" altLang="en-US" dirty="0"/>
              <a:t>Protects water rights</a:t>
            </a:r>
          </a:p>
        </p:txBody>
      </p:sp>
      <p:pic>
        <p:nvPicPr>
          <p:cNvPr id="10445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401" y="5127134"/>
            <a:ext cx="11016232" cy="124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314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2386014" y="261938"/>
            <a:ext cx="7151687" cy="1001712"/>
          </a:xfrm>
        </p:spPr>
        <p:txBody>
          <a:bodyPr/>
          <a:lstStyle/>
          <a:p>
            <a:pPr algn="ctr"/>
            <a:r>
              <a:rPr lang="en-US" altLang="en-US" sz="3000" b="1" dirty="0">
                <a:latin typeface="Arial" charset="0"/>
                <a:ea typeface="Arial" charset="0"/>
                <a:cs typeface="Arial" charset="0"/>
              </a:rPr>
              <a:t>Water-Energy Nexus, CA SB 1425</a:t>
            </a:r>
          </a:p>
        </p:txBody>
      </p:sp>
      <p:sp>
        <p:nvSpPr>
          <p:cNvPr id="114690" name="Content Placeholder 2"/>
          <p:cNvSpPr>
            <a:spLocks noGrp="1"/>
          </p:cNvSpPr>
          <p:nvPr>
            <p:ph idx="1"/>
          </p:nvPr>
        </p:nvSpPr>
        <p:spPr>
          <a:xfrm>
            <a:off x="2233614" y="1513114"/>
            <a:ext cx="7151687" cy="3504974"/>
          </a:xfrm>
        </p:spPr>
        <p:txBody>
          <a:bodyPr/>
          <a:lstStyle/>
          <a:p>
            <a:r>
              <a:rPr lang="en-US" altLang="en-US" dirty="0">
                <a:latin typeface="Arial" charset="0"/>
                <a:ea typeface="Arial" charset="0"/>
                <a:cs typeface="Arial" charset="0"/>
              </a:rPr>
              <a:t>The Water-Energy Nexus (WEN) Registry is a voluntary state-wide GHG reporting program initiative of the </a:t>
            </a:r>
            <a:r>
              <a:rPr lang="en-US" altLang="en-US" dirty="0" err="1">
                <a:latin typeface="Arial" charset="0"/>
                <a:ea typeface="Arial" charset="0"/>
                <a:cs typeface="Arial" charset="0"/>
              </a:rPr>
              <a:t>CalEPA</a:t>
            </a:r>
            <a:r>
              <a:rPr lang="en-US" altLang="en-US" dirty="0">
                <a:latin typeface="Arial" charset="0"/>
                <a:ea typeface="Arial" charset="0"/>
                <a:cs typeface="Arial" charset="0"/>
              </a:rPr>
              <a:t>.</a:t>
            </a:r>
          </a:p>
          <a:p>
            <a:r>
              <a:rPr lang="en-US" altLang="en-US" dirty="0">
                <a:latin typeface="Arial" charset="0"/>
                <a:ea typeface="Arial" charset="0"/>
                <a:cs typeface="Arial" charset="0"/>
              </a:rPr>
              <a:t>The WEN Registry helps better understand the emissions associated with each process in the water management cycle.</a:t>
            </a:r>
          </a:p>
          <a:p>
            <a:r>
              <a:rPr lang="en-US" altLang="en-US" dirty="0">
                <a:latin typeface="Arial" charset="0"/>
                <a:ea typeface="Arial" charset="0"/>
                <a:cs typeface="Arial" charset="0"/>
              </a:rPr>
              <a:t>May 2019 </a:t>
            </a:r>
            <a:r>
              <a:rPr lang="mr-IN" altLang="en-US" dirty="0">
                <a:latin typeface="Arial" charset="0"/>
                <a:ea typeface="Arial" charset="0"/>
                <a:cs typeface="Arial" charset="0"/>
              </a:rPr>
              <a:t>–</a:t>
            </a:r>
            <a:r>
              <a:rPr lang="en-US" altLang="en-US" dirty="0">
                <a:latin typeface="Arial" charset="0"/>
                <a:ea typeface="Arial" charset="0"/>
                <a:cs typeface="Arial" charset="0"/>
              </a:rPr>
              <a:t> Water-Energy Nexus Registry Program Launch </a:t>
            </a:r>
          </a:p>
          <a:p>
            <a:endParaRPr lang="en-US" altLang="en-US" dirty="0">
              <a:latin typeface="Arial" charset="0"/>
              <a:ea typeface="Arial" charset="0"/>
              <a:cs typeface="Arial" charset="0"/>
            </a:endParaRPr>
          </a:p>
        </p:txBody>
      </p:sp>
      <p:pic>
        <p:nvPicPr>
          <p:cNvPr id="11469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6600" y="3851275"/>
            <a:ext cx="28448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409224D-1E9A-ED45-ABD2-C9537AE6446A}" type="slidenum">
              <a:rPr lang="en-US" altLang="en-US" smtClean="0">
                <a:solidFill>
                  <a:prstClr val="black">
                    <a:tint val="75000"/>
                  </a:prstClr>
                </a:solidFill>
              </a:rPr>
              <a:pPr>
                <a:defRPr/>
              </a:pPr>
              <a:t>5</a:t>
            </a:fld>
            <a:endParaRPr lang="en-US" altLang="en-US">
              <a:solidFill>
                <a:prstClr val="black">
                  <a:tint val="75000"/>
                </a:prstClr>
              </a:solidFill>
            </a:endParaRPr>
          </a:p>
        </p:txBody>
      </p:sp>
    </p:spTree>
    <p:extLst>
      <p:ext uri="{BB962C8B-B14F-4D97-AF65-F5344CB8AC3E}">
        <p14:creationId xmlns:p14="http://schemas.microsoft.com/office/powerpoint/2010/main" val="1759246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961" y="250723"/>
            <a:ext cx="10515600" cy="1325563"/>
          </a:xfrm>
        </p:spPr>
        <p:txBody>
          <a:bodyPr/>
          <a:lstStyle/>
          <a:p>
            <a:pPr algn="ctr"/>
            <a:r>
              <a:rPr lang="en-US" sz="3600" b="1" dirty="0">
                <a:latin typeface="Arial" charset="0"/>
                <a:ea typeface="Arial" charset="0"/>
                <a:cs typeface="Arial" charset="0"/>
              </a:rPr>
              <a:t>LA County Sustainability Plan (2019)</a:t>
            </a:r>
          </a:p>
        </p:txBody>
      </p:sp>
      <p:sp>
        <p:nvSpPr>
          <p:cNvPr id="5" name="TextBox 4"/>
          <p:cNvSpPr txBox="1"/>
          <p:nvPr/>
        </p:nvSpPr>
        <p:spPr>
          <a:xfrm>
            <a:off x="1170038" y="1576286"/>
            <a:ext cx="9409471" cy="4832092"/>
          </a:xfrm>
          <a:prstGeom prst="rect">
            <a:avLst/>
          </a:prstGeom>
          <a:noFill/>
        </p:spPr>
        <p:txBody>
          <a:bodyPr wrap="square" rtlCol="0">
            <a:spAutoFit/>
          </a:bodyPr>
          <a:lstStyle/>
          <a:p>
            <a:pPr marL="457200" indent="-457200">
              <a:buFont typeface="Arial" charset="0"/>
              <a:buChar char="•"/>
            </a:pPr>
            <a:r>
              <a:rPr lang="en-US" sz="2800" dirty="0">
                <a:latin typeface="Arial" charset="0"/>
                <a:ea typeface="Arial" charset="0"/>
                <a:cs typeface="Arial" charset="0"/>
              </a:rPr>
              <a:t>Water is imported regularly from areas outside LA County to provide to residents. </a:t>
            </a:r>
          </a:p>
          <a:p>
            <a:pPr marL="457200" indent="-457200">
              <a:buFont typeface="Arial" charset="0"/>
              <a:buChar char="•"/>
            </a:pPr>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Water imports create 4x more GHG emissions per acre-foot of supplied water than utilizing groundwater and more than 13x as high as </a:t>
            </a:r>
            <a:r>
              <a:rPr lang="en-US" sz="2800" dirty="0" err="1">
                <a:latin typeface="Arial" charset="0"/>
                <a:ea typeface="Arial" charset="0"/>
                <a:cs typeface="Arial" charset="0"/>
              </a:rPr>
              <a:t>stormwater</a:t>
            </a:r>
            <a:r>
              <a:rPr lang="en-US" sz="2800" dirty="0">
                <a:latin typeface="Arial" charset="0"/>
                <a:ea typeface="Arial" charset="0"/>
                <a:cs typeface="Arial" charset="0"/>
              </a:rPr>
              <a:t>.</a:t>
            </a:r>
          </a:p>
          <a:p>
            <a:pPr marL="457200" indent="-457200">
              <a:buFont typeface="Arial" charset="0"/>
              <a:buChar char="•"/>
            </a:pPr>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While recycled water emissions are twice as high as groundwater, they are still less than half of imported GHG emissions.  </a:t>
            </a:r>
          </a:p>
          <a:p>
            <a:endParaRPr lang="en-US" sz="2800" dirty="0">
              <a:latin typeface="Arial" charset="0"/>
              <a:ea typeface="Arial" charset="0"/>
              <a:cs typeface="Arial" charset="0"/>
            </a:endParaRPr>
          </a:p>
        </p:txBody>
      </p:sp>
    </p:spTree>
    <p:extLst>
      <p:ext uri="{BB962C8B-B14F-4D97-AF65-F5344CB8AC3E}">
        <p14:creationId xmlns:p14="http://schemas.microsoft.com/office/powerpoint/2010/main" val="48953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88AFD56-3F47-8B46-91BC-F0F21381E271}" type="slidenum">
              <a:rPr lang="en-US" altLang="en-US" smtClean="0">
                <a:solidFill>
                  <a:prstClr val="black">
                    <a:tint val="75000"/>
                  </a:prstClr>
                </a:solidFill>
              </a:rPr>
              <a:pPr>
                <a:defRPr/>
              </a:pPr>
              <a:t>7</a:t>
            </a:fld>
            <a:endParaRPr lang="en-US" altLang="en-US">
              <a:solidFill>
                <a:prstClr val="black">
                  <a:tint val="75000"/>
                </a:prstClr>
              </a:solidFill>
            </a:endParaRPr>
          </a:p>
        </p:txBody>
      </p:sp>
      <p:pic>
        <p:nvPicPr>
          <p:cNvPr id="5" name="Picture 2" descr="https://mavensnotebook.com/wp-content/uploads/2016/08/Luthy_Page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529" y="288651"/>
            <a:ext cx="8333682" cy="625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16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Content Placeholder 2"/>
          <p:cNvSpPr>
            <a:spLocks noGrp="1"/>
          </p:cNvSpPr>
          <p:nvPr>
            <p:ph idx="1"/>
          </p:nvPr>
        </p:nvSpPr>
        <p:spPr>
          <a:xfrm>
            <a:off x="2093914" y="1652589"/>
            <a:ext cx="3584575" cy="4129087"/>
          </a:xfrm>
        </p:spPr>
        <p:txBody>
          <a:bodyPr/>
          <a:lstStyle/>
          <a:p>
            <a:pPr marL="0" indent="0" eaLnBrk="1" hangingPunct="1">
              <a:buNone/>
            </a:pPr>
            <a:r>
              <a:rPr lang="en-US" altLang="en-US" sz="2200" b="1">
                <a:solidFill>
                  <a:srgbClr val="0066CC"/>
                </a:solidFill>
                <a:latin typeface="Arial" charset="0"/>
                <a:ea typeface="ＭＳ Ｐゴシック" charset="-128"/>
              </a:rPr>
              <a:t>Executive Order B-30-15:</a:t>
            </a:r>
            <a:br>
              <a:rPr lang="en-US" altLang="en-US" sz="2200">
                <a:latin typeface="Arial" charset="0"/>
                <a:ea typeface="ＭＳ Ｐゴシック" charset="-128"/>
              </a:rPr>
            </a:br>
            <a:r>
              <a:rPr lang="en-US" altLang="en-US" sz="2200">
                <a:latin typeface="Arial" charset="0"/>
                <a:ea typeface="ＭＳ Ｐゴシック" charset="-128"/>
              </a:rPr>
              <a:t>Brown Administration’s 2030 greenhouse gas reduction goals.</a:t>
            </a:r>
          </a:p>
          <a:p>
            <a:pPr marL="0" indent="0" eaLnBrk="1" hangingPunct="1">
              <a:buNone/>
            </a:pPr>
            <a:r>
              <a:rPr lang="en-US" altLang="en-US" sz="2200" b="1">
                <a:solidFill>
                  <a:srgbClr val="0066CC"/>
                </a:solidFill>
                <a:latin typeface="Arial" charset="0"/>
                <a:ea typeface="ＭＳ Ｐゴシック" charset="-128"/>
              </a:rPr>
              <a:t>SB 32 </a:t>
            </a:r>
            <a:r>
              <a:rPr lang="en-US" altLang="en-US" sz="2200">
                <a:latin typeface="Arial" charset="0"/>
                <a:ea typeface="ＭＳ Ｐゴシック" charset="-128"/>
              </a:rPr>
              <a:t>codifies this 2030 economy-wide greenhouse gas reduction target.</a:t>
            </a:r>
          </a:p>
          <a:p>
            <a:pPr marL="0" indent="0" eaLnBrk="1" hangingPunct="1">
              <a:buNone/>
            </a:pPr>
            <a:r>
              <a:rPr lang="en-US" altLang="en-US" sz="2200" b="1">
                <a:solidFill>
                  <a:srgbClr val="0066CC"/>
                </a:solidFill>
                <a:latin typeface="Arial" charset="0"/>
                <a:ea typeface="ＭＳ Ｐゴシック" charset="-128"/>
              </a:rPr>
              <a:t>AB 197 </a:t>
            </a:r>
            <a:r>
              <a:rPr lang="en-US" altLang="en-US" sz="2200">
                <a:latin typeface="Arial" charset="0"/>
                <a:ea typeface="ＭＳ Ｐゴシック" charset="-128"/>
              </a:rPr>
              <a:t>institutionalizes a policy of equity, transparency, and accountability in future programs.</a:t>
            </a:r>
          </a:p>
          <a:p>
            <a:pPr marL="0" indent="0" eaLnBrk="1" hangingPunct="1">
              <a:buNone/>
            </a:pPr>
            <a:endParaRPr lang="en-US" altLang="en-US" sz="2200">
              <a:latin typeface="Arial" charset="0"/>
              <a:ea typeface="ＭＳ Ｐゴシック" charset="-128"/>
            </a:endParaRPr>
          </a:p>
        </p:txBody>
      </p:sp>
      <p:sp>
        <p:nvSpPr>
          <p:cNvPr id="1085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charset="0"/>
                <a:ea typeface="ＭＳ Ｐゴシック" charset="-128"/>
              </a:defRPr>
            </a:lvl1pPr>
            <a:lvl2pPr marL="37931725" indent="-37474525">
              <a:defRPr>
                <a:solidFill>
                  <a:schemeClr val="tx1"/>
                </a:solidFill>
                <a:latin typeface="Candara" charset="0"/>
                <a:ea typeface="ＭＳ Ｐゴシック" charset="-128"/>
              </a:defRPr>
            </a:lvl2pPr>
            <a:lvl3pPr marL="1143000" indent="-228600">
              <a:defRPr>
                <a:solidFill>
                  <a:schemeClr val="tx1"/>
                </a:solidFill>
                <a:latin typeface="Candara" charset="0"/>
                <a:ea typeface="ＭＳ Ｐゴシック" charset="-128"/>
              </a:defRPr>
            </a:lvl3pPr>
            <a:lvl4pPr marL="1600200" indent="-228600">
              <a:defRPr>
                <a:solidFill>
                  <a:schemeClr val="tx1"/>
                </a:solidFill>
                <a:latin typeface="Candara" charset="0"/>
                <a:ea typeface="ＭＳ Ｐゴシック" charset="-128"/>
              </a:defRPr>
            </a:lvl4pPr>
            <a:lvl5pPr marL="2057400" indent="-228600">
              <a:defRPr>
                <a:solidFill>
                  <a:schemeClr val="tx1"/>
                </a:solidFill>
                <a:latin typeface="Candara"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ndara"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ndara"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ndara"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ndara" charset="0"/>
                <a:ea typeface="ＭＳ Ｐゴシック" charset="-128"/>
              </a:defRPr>
            </a:lvl9pPr>
          </a:lstStyle>
          <a:p>
            <a:fld id="{A49E2D77-65B9-BB40-BB1E-F8DBE911D881}" type="slidenum">
              <a:rPr lang="en-US" altLang="en-US" sz="1200">
                <a:solidFill>
                  <a:schemeClr val="bg1"/>
                </a:solidFill>
                <a:latin typeface="News Gothic MT" charset="0"/>
              </a:rPr>
              <a:pPr/>
              <a:t>8</a:t>
            </a:fld>
            <a:endParaRPr lang="en-US" altLang="en-US" sz="1200">
              <a:solidFill>
                <a:schemeClr val="bg1"/>
              </a:solidFill>
              <a:latin typeface="News Gothic MT" charset="0"/>
            </a:endParaRPr>
          </a:p>
        </p:txBody>
      </p:sp>
      <p:sp>
        <p:nvSpPr>
          <p:cNvPr id="108547" name="Rectangle 5"/>
          <p:cNvSpPr>
            <a:spLocks noChangeArrowheads="1"/>
          </p:cNvSpPr>
          <p:nvPr/>
        </p:nvSpPr>
        <p:spPr bwMode="auto">
          <a:xfrm>
            <a:off x="2114550" y="5899150"/>
            <a:ext cx="7748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ea typeface="ＭＳ Ｐゴシック" charset="-128"/>
              </a:defRPr>
            </a:lvl1pPr>
            <a:lvl2pPr marL="37931725" indent="-37474525">
              <a:defRPr>
                <a:solidFill>
                  <a:schemeClr val="tx1"/>
                </a:solidFill>
                <a:latin typeface="Candara" charset="0"/>
                <a:ea typeface="ＭＳ Ｐゴシック" charset="-128"/>
              </a:defRPr>
            </a:lvl2pPr>
            <a:lvl3pPr marL="1143000" indent="-228600">
              <a:defRPr>
                <a:solidFill>
                  <a:schemeClr val="tx1"/>
                </a:solidFill>
                <a:latin typeface="Candara" charset="0"/>
                <a:ea typeface="ＭＳ Ｐゴシック" charset="-128"/>
              </a:defRPr>
            </a:lvl3pPr>
            <a:lvl4pPr marL="1600200" indent="-228600">
              <a:defRPr>
                <a:solidFill>
                  <a:schemeClr val="tx1"/>
                </a:solidFill>
                <a:latin typeface="Candara" charset="0"/>
                <a:ea typeface="ＭＳ Ｐゴシック" charset="-128"/>
              </a:defRPr>
            </a:lvl4pPr>
            <a:lvl5pPr marL="2057400" indent="-228600">
              <a:defRPr>
                <a:solidFill>
                  <a:schemeClr val="tx1"/>
                </a:solidFill>
                <a:latin typeface="Candara"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ndara"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ndara"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ndara"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ndara" charset="0"/>
                <a:ea typeface="ＭＳ Ｐゴシック" charset="-128"/>
              </a:defRPr>
            </a:lvl9pPr>
          </a:lstStyle>
          <a:p>
            <a:pPr algn="ctr"/>
            <a:r>
              <a:rPr lang="en-US" altLang="en-US" sz="3000" b="1">
                <a:latin typeface="Arial" charset="0"/>
              </a:rPr>
              <a:t>Businesses and Markets Need Certainty</a:t>
            </a:r>
            <a:endParaRPr lang="en-US" altLang="en-US" sz="3000"/>
          </a:p>
        </p:txBody>
      </p:sp>
      <p:sp>
        <p:nvSpPr>
          <p:cNvPr id="108548" name="Rectangle 4"/>
          <p:cNvSpPr>
            <a:spLocks noChangeArrowheads="1"/>
          </p:cNvSpPr>
          <p:nvPr/>
        </p:nvSpPr>
        <p:spPr bwMode="auto">
          <a:xfrm>
            <a:off x="1731963" y="203201"/>
            <a:ext cx="84121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ea typeface="ＭＳ Ｐゴシック" charset="-128"/>
              </a:defRPr>
            </a:lvl1pPr>
            <a:lvl2pPr marL="37931725" indent="-37474525">
              <a:defRPr>
                <a:solidFill>
                  <a:schemeClr val="tx1"/>
                </a:solidFill>
                <a:latin typeface="Candara" charset="0"/>
                <a:ea typeface="ＭＳ Ｐゴシック" charset="-128"/>
              </a:defRPr>
            </a:lvl2pPr>
            <a:lvl3pPr marL="1143000" indent="-228600">
              <a:defRPr>
                <a:solidFill>
                  <a:schemeClr val="tx1"/>
                </a:solidFill>
                <a:latin typeface="Candara" charset="0"/>
                <a:ea typeface="ＭＳ Ｐゴシック" charset="-128"/>
              </a:defRPr>
            </a:lvl3pPr>
            <a:lvl4pPr marL="1600200" indent="-228600">
              <a:defRPr>
                <a:solidFill>
                  <a:schemeClr val="tx1"/>
                </a:solidFill>
                <a:latin typeface="Candara" charset="0"/>
                <a:ea typeface="ＭＳ Ｐゴシック" charset="-128"/>
              </a:defRPr>
            </a:lvl4pPr>
            <a:lvl5pPr marL="2057400" indent="-228600">
              <a:defRPr>
                <a:solidFill>
                  <a:schemeClr val="tx1"/>
                </a:solidFill>
                <a:latin typeface="Candara"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ndara"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ndara"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ndara"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ndara" charset="0"/>
                <a:ea typeface="ＭＳ Ｐゴシック" charset="-128"/>
              </a:defRPr>
            </a:lvl9pPr>
          </a:lstStyle>
          <a:p>
            <a:pPr algn="ctr"/>
            <a:r>
              <a:rPr lang="en-US" altLang="en-US" sz="3200" b="1" dirty="0">
                <a:latin typeface="Arial" charset="0"/>
              </a:rPr>
              <a:t>California has a 40% GHG </a:t>
            </a:r>
          </a:p>
          <a:p>
            <a:pPr algn="ctr"/>
            <a:r>
              <a:rPr lang="en-US" altLang="en-US" sz="3200" b="1" dirty="0">
                <a:latin typeface="Arial" charset="0"/>
              </a:rPr>
              <a:t>Reduction Target by 2030</a:t>
            </a:r>
            <a:endParaRPr lang="en-US" altLang="en-US" sz="3200" dirty="0">
              <a:latin typeface="Arial" charset="0"/>
            </a:endParaRPr>
          </a:p>
        </p:txBody>
      </p:sp>
      <p:pic>
        <p:nvPicPr>
          <p:cNvPr id="10854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8839" y="1987550"/>
            <a:ext cx="452913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0" name="TextBox 1"/>
          <p:cNvSpPr txBox="1">
            <a:spLocks noChangeArrowheads="1"/>
          </p:cNvSpPr>
          <p:nvPr/>
        </p:nvSpPr>
        <p:spPr bwMode="auto">
          <a:xfrm>
            <a:off x="6521451" y="5064125"/>
            <a:ext cx="3363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ea typeface="ＭＳ Ｐゴシック" charset="-128"/>
              </a:defRPr>
            </a:lvl1pPr>
            <a:lvl2pPr marL="742950" indent="-285750">
              <a:defRPr>
                <a:solidFill>
                  <a:schemeClr val="tx1"/>
                </a:solidFill>
                <a:latin typeface="Candara" charset="0"/>
                <a:ea typeface="ＭＳ Ｐゴシック" charset="-128"/>
              </a:defRPr>
            </a:lvl2pPr>
            <a:lvl3pPr marL="1143000" indent="-228600">
              <a:defRPr>
                <a:solidFill>
                  <a:schemeClr val="tx1"/>
                </a:solidFill>
                <a:latin typeface="Candara" charset="0"/>
                <a:ea typeface="ＭＳ Ｐゴシック" charset="-128"/>
              </a:defRPr>
            </a:lvl3pPr>
            <a:lvl4pPr marL="1600200" indent="-228600">
              <a:defRPr>
                <a:solidFill>
                  <a:schemeClr val="tx1"/>
                </a:solidFill>
                <a:latin typeface="Candara" charset="0"/>
                <a:ea typeface="ＭＳ Ｐゴシック" charset="-128"/>
              </a:defRPr>
            </a:lvl4pPr>
            <a:lvl5pPr marL="2057400" indent="-228600">
              <a:defRPr>
                <a:solidFill>
                  <a:schemeClr val="tx1"/>
                </a:solidFill>
                <a:latin typeface="Candara"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ndara"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ndara"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ndara"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ndara" charset="0"/>
                <a:ea typeface="ＭＳ Ｐゴシック" charset="-128"/>
              </a:defRPr>
            </a:lvl9pPr>
          </a:lstStyle>
          <a:p>
            <a:r>
              <a:rPr lang="en-US" altLang="en-US">
                <a:latin typeface="Arial" charset="0"/>
              </a:rPr>
              <a:t>Los Angeles, September 2016</a:t>
            </a:r>
          </a:p>
        </p:txBody>
      </p:sp>
    </p:spTree>
    <p:extLst>
      <p:ext uri="{BB962C8B-B14F-4D97-AF65-F5344CB8AC3E}">
        <p14:creationId xmlns:p14="http://schemas.microsoft.com/office/powerpoint/2010/main" val="40636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816560"/>
          </a:xfrm>
        </p:spPr>
        <p:txBody>
          <a:bodyPr/>
          <a:lstStyle/>
          <a:p>
            <a:pPr algn="ctr"/>
            <a:r>
              <a:rPr lang="en-US" sz="4400" b="1" dirty="0">
                <a:latin typeface="Arial" charset="0"/>
                <a:ea typeface="Arial" charset="0"/>
                <a:cs typeface="Arial" charset="0"/>
              </a:rPr>
              <a:t>SB 100 (de León) </a:t>
            </a:r>
          </a:p>
        </p:txBody>
      </p:sp>
      <p:sp>
        <p:nvSpPr>
          <p:cNvPr id="4" name="Slide Number Placeholder 3"/>
          <p:cNvSpPr>
            <a:spLocks noGrp="1"/>
          </p:cNvSpPr>
          <p:nvPr>
            <p:ph type="sldNum" sz="quarter" idx="12"/>
          </p:nvPr>
        </p:nvSpPr>
        <p:spPr/>
        <p:txBody>
          <a:bodyPr/>
          <a:lstStyle/>
          <a:p>
            <a:pPr>
              <a:defRPr/>
            </a:pPr>
            <a:fld id="{12071842-62D8-0F43-AD83-35AC11A4FED5}" type="slidenum">
              <a:rPr lang="en-US" altLang="en-US" smtClean="0">
                <a:solidFill>
                  <a:prstClr val="black">
                    <a:tint val="75000"/>
                  </a:prstClr>
                </a:solidFill>
              </a:rPr>
              <a:pPr>
                <a:defRPr/>
              </a:pPr>
              <a:t>9</a:t>
            </a:fld>
            <a:endParaRPr lang="en-US" altLang="en-US">
              <a:solidFill>
                <a:prstClr val="black">
                  <a:tint val="75000"/>
                </a:prstClr>
              </a:solidFill>
            </a:endParaRPr>
          </a:p>
        </p:txBody>
      </p:sp>
      <p:sp>
        <p:nvSpPr>
          <p:cNvPr id="5" name="TextBox 4"/>
          <p:cNvSpPr txBox="1"/>
          <p:nvPr/>
        </p:nvSpPr>
        <p:spPr>
          <a:xfrm>
            <a:off x="2851484" y="6653463"/>
            <a:ext cx="184731" cy="369332"/>
          </a:xfrm>
          <a:prstGeom prst="rect">
            <a:avLst/>
          </a:prstGeom>
          <a:noFill/>
        </p:spPr>
        <p:txBody>
          <a:bodyPr wrap="none" rtlCol="0">
            <a:spAutoFit/>
          </a:bodyPr>
          <a:lstStyle/>
          <a:p>
            <a:endParaRPr lang="en-US"/>
          </a:p>
        </p:txBody>
      </p:sp>
      <p:pic>
        <p:nvPicPr>
          <p:cNvPr id="3074" name="Picture 2" descr="mage result for sb 100 100% clean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683" y="1494747"/>
            <a:ext cx="6407834" cy="42718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2224" y="1159546"/>
            <a:ext cx="4587981" cy="5539978"/>
          </a:xfrm>
          <a:prstGeom prst="rect">
            <a:avLst/>
          </a:prstGeom>
          <a:noFill/>
        </p:spPr>
        <p:txBody>
          <a:bodyPr wrap="square" rtlCol="0">
            <a:spAutoFit/>
          </a:bodyPr>
          <a:lstStyle/>
          <a:p>
            <a:pPr marL="285750" indent="-285750">
              <a:buFont typeface="Arial" charset="0"/>
              <a:buChar char="•"/>
            </a:pPr>
            <a:r>
              <a:rPr lang="en-US" sz="2400" dirty="0">
                <a:latin typeface="Arial" charset="0"/>
                <a:ea typeface="Arial" charset="0"/>
                <a:cs typeface="Arial" charset="0"/>
              </a:rPr>
              <a:t>California has set a goal to reach 100% clean energy by 2045.</a:t>
            </a:r>
          </a:p>
          <a:p>
            <a:pPr marL="285750" indent="-285750">
              <a:buFont typeface="Arial" charset="0"/>
              <a:buChar char="•"/>
            </a:pPr>
            <a:endParaRPr lang="en-US" sz="2400" dirty="0">
              <a:latin typeface="Arial" charset="0"/>
              <a:ea typeface="Arial" charset="0"/>
              <a:cs typeface="Arial" charset="0"/>
            </a:endParaRPr>
          </a:p>
          <a:p>
            <a:pPr marL="285750" indent="-285750">
              <a:buFont typeface="Arial" charset="0"/>
              <a:buChar char="•"/>
            </a:pPr>
            <a:r>
              <a:rPr lang="en-US" sz="2400" dirty="0">
                <a:latin typeface="Arial" charset="0"/>
                <a:ea typeface="Arial" charset="0"/>
                <a:cs typeface="Arial" charset="0"/>
              </a:rPr>
              <a:t>Sustainable water management should:</a:t>
            </a:r>
          </a:p>
          <a:p>
            <a:endParaRPr lang="en-US" sz="2400" dirty="0">
              <a:latin typeface="Arial" charset="0"/>
              <a:ea typeface="Arial" charset="0"/>
              <a:cs typeface="Arial" charset="0"/>
            </a:endParaRPr>
          </a:p>
          <a:p>
            <a:pPr marL="742950" lvl="1" indent="-285750">
              <a:buFont typeface="Arial" charset="0"/>
              <a:buChar char="•"/>
            </a:pPr>
            <a:r>
              <a:rPr lang="en-US" sz="2400" dirty="0">
                <a:latin typeface="Arial" charset="0"/>
                <a:ea typeface="Arial" charset="0"/>
                <a:cs typeface="Arial" charset="0"/>
              </a:rPr>
              <a:t>Include the use of renewable energy.</a:t>
            </a:r>
          </a:p>
          <a:p>
            <a:pPr lvl="1"/>
            <a:endParaRPr lang="en-US" sz="2400" dirty="0">
              <a:latin typeface="Arial" charset="0"/>
              <a:ea typeface="Arial" charset="0"/>
              <a:cs typeface="Arial" charset="0"/>
            </a:endParaRPr>
          </a:p>
          <a:p>
            <a:pPr marL="742950" lvl="1" indent="-285750">
              <a:buFont typeface="Arial" charset="0"/>
              <a:buChar char="•"/>
            </a:pPr>
            <a:r>
              <a:rPr lang="en-US" sz="2400" dirty="0">
                <a:latin typeface="Arial" charset="0"/>
                <a:ea typeface="Arial" charset="0"/>
                <a:cs typeface="Arial" charset="0"/>
              </a:rPr>
              <a:t>Incorporate renewable energy into storm-water capture, treatment and recharge projects.</a:t>
            </a:r>
          </a:p>
          <a:p>
            <a:pPr marL="285750" indent="-285750">
              <a:buFont typeface="Arial" charset="0"/>
              <a:buChar char="•"/>
            </a:pPr>
            <a:endParaRPr lang="en-US" dirty="0">
              <a:latin typeface="Arial" charset="0"/>
              <a:ea typeface="Arial" charset="0"/>
              <a:cs typeface="Arial" charset="0"/>
            </a:endParaRPr>
          </a:p>
        </p:txBody>
      </p:sp>
    </p:spTree>
    <p:extLst>
      <p:ext uri="{BB962C8B-B14F-4D97-AF65-F5344CB8AC3E}">
        <p14:creationId xmlns:p14="http://schemas.microsoft.com/office/powerpoint/2010/main" val="1279648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1043</Words>
  <Application>Microsoft Office PowerPoint</Application>
  <PresentationFormat>Widescreen</PresentationFormat>
  <Paragraphs>115</Paragraphs>
  <Slides>12</Slides>
  <Notes>4</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12</vt:i4>
      </vt:variant>
    </vt:vector>
  </HeadingPairs>
  <TitlesOfParts>
    <vt:vector size="24" baseType="lpstr">
      <vt:lpstr>Arial</vt:lpstr>
      <vt:lpstr>Calibri</vt:lpstr>
      <vt:lpstr>Calibri Light</vt:lpstr>
      <vt:lpstr>Candara</vt:lpstr>
      <vt:lpstr>News Gothic MT</vt:lpstr>
      <vt:lpstr>Wingdings</vt:lpstr>
      <vt:lpstr>Office Theme</vt:lpstr>
      <vt:lpstr>4_Office Theme</vt:lpstr>
      <vt:lpstr>1_Office Theme</vt:lpstr>
      <vt:lpstr>2_Office Theme</vt:lpstr>
      <vt:lpstr>6_Office Theme</vt:lpstr>
      <vt:lpstr>Clip</vt:lpstr>
      <vt:lpstr> Urban Water Institute  Spring Water Conference </vt:lpstr>
      <vt:lpstr>PowerPoint Presentation</vt:lpstr>
      <vt:lpstr>Global Warming Solutions Act (2006)  </vt:lpstr>
      <vt:lpstr>The Sustainable Groundwater Management Act (SGMA)</vt:lpstr>
      <vt:lpstr>Water-Energy Nexus, CA SB 1425</vt:lpstr>
      <vt:lpstr>LA County Sustainability Plan (2019)</vt:lpstr>
      <vt:lpstr>PowerPoint Presentation</vt:lpstr>
      <vt:lpstr>PowerPoint Presentation</vt:lpstr>
      <vt:lpstr>SB 100 (de León) </vt:lpstr>
      <vt:lpstr>PowerPoint Presentation</vt:lpstr>
      <vt:lpstr>What Else Should We Be Doing?</vt:lpstr>
      <vt:lpstr>Tapia Reclamation Plan by the Las Virgenes Municipal Water District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21</cp:revision>
  <dcterms:created xsi:type="dcterms:W3CDTF">2020-02-03T23:46:00Z</dcterms:created>
  <dcterms:modified xsi:type="dcterms:W3CDTF">2020-02-18T19:05:47Z</dcterms:modified>
</cp:coreProperties>
</file>