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  <p:sldMasterId id="2147483980" r:id="rId5"/>
    <p:sldMasterId id="2147483998" r:id="rId6"/>
  </p:sldMasterIdLst>
  <p:notesMasterIdLst>
    <p:notesMasterId r:id="rId21"/>
  </p:notesMasterIdLst>
  <p:handoutMasterIdLst>
    <p:handoutMasterId r:id="rId22"/>
  </p:handoutMasterIdLst>
  <p:sldIdLst>
    <p:sldId id="579" r:id="rId7"/>
    <p:sldId id="2625" r:id="rId8"/>
    <p:sldId id="2626" r:id="rId9"/>
    <p:sldId id="2627" r:id="rId10"/>
    <p:sldId id="2609" r:id="rId11"/>
    <p:sldId id="2610" r:id="rId12"/>
    <p:sldId id="320" r:id="rId13"/>
    <p:sldId id="2394" r:id="rId14"/>
    <p:sldId id="2608" r:id="rId15"/>
    <p:sldId id="2618" r:id="rId16"/>
    <p:sldId id="1902" r:id="rId17"/>
    <p:sldId id="2617" r:id="rId18"/>
    <p:sldId id="2612" r:id="rId19"/>
    <p:sldId id="2629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Mike" initials="LM" lastIdx="1" clrIdx="0">
    <p:extLst>
      <p:ext uri="{19B8F6BF-5375-455C-9EA6-DF929625EA0E}">
        <p15:presenceInfo xmlns:p15="http://schemas.microsoft.com/office/powerpoint/2012/main" userId="S::MLee@sdcwa.org::7c6341cd-cb65-4048-b118-24b287a50f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00"/>
    <a:srgbClr val="0F7C43"/>
    <a:srgbClr val="7C7D7F"/>
    <a:srgbClr val="E2DE1E"/>
    <a:srgbClr val="90CDD7"/>
    <a:srgbClr val="D76823"/>
    <a:srgbClr val="89F1F1"/>
    <a:srgbClr val="FBFB00"/>
    <a:srgbClr val="AF94BF"/>
    <a:srgbClr val="622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60870" autoAdjust="0"/>
  </p:normalViewPr>
  <p:slideViewPr>
    <p:cSldViewPr snapToGrid="0">
      <p:cViewPr varScale="1">
        <p:scale>
          <a:sx n="65" d="100"/>
          <a:sy n="65" d="100"/>
        </p:scale>
        <p:origin x="28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24" y="82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0B69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D-4108-A62E-25C649A46244}"/>
              </c:ext>
            </c:extLst>
          </c:dPt>
          <c:dPt>
            <c:idx val="1"/>
            <c:bubble3D val="0"/>
            <c:spPr>
              <a:solidFill>
                <a:srgbClr val="D51D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BD-4108-A62E-25C649A46244}"/>
              </c:ext>
            </c:extLst>
          </c:dPt>
          <c:dPt>
            <c:idx val="2"/>
            <c:bubble3D val="0"/>
            <c:spPr>
              <a:solidFill>
                <a:srgbClr val="FCF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D-4108-A62E-25C649A46244}"/>
              </c:ext>
            </c:extLst>
          </c:dPt>
          <c:dPt>
            <c:idx val="3"/>
            <c:bubble3D val="0"/>
            <c:spPr>
              <a:solidFill>
                <a:srgbClr val="90CD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0BD-4108-A62E-25C649A46244}"/>
              </c:ext>
            </c:extLst>
          </c:dPt>
          <c:dPt>
            <c:idx val="4"/>
            <c:bubble3D val="0"/>
            <c:spPr>
              <a:solidFill>
                <a:srgbClr val="D768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BD-4108-A62E-25C649A46244}"/>
              </c:ext>
            </c:extLst>
          </c:dPt>
          <c:dPt>
            <c:idx val="5"/>
            <c:bubble3D val="0"/>
            <c:spPr>
              <a:solidFill>
                <a:srgbClr val="AF94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0BD-4108-A62E-25C649A46244}"/>
              </c:ext>
            </c:extLst>
          </c:dPt>
          <c:dPt>
            <c:idx val="6"/>
            <c:bubble3D val="0"/>
            <c:spPr>
              <a:solidFill>
                <a:srgbClr val="7C7D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BD-4108-A62E-25C649A46244}"/>
              </c:ext>
            </c:extLst>
          </c:dPt>
          <c:dPt>
            <c:idx val="7"/>
            <c:bubble3D val="0"/>
            <c:spPr>
              <a:solidFill>
                <a:srgbClr val="0F7C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BC-4DCD-ABC2-57409E5A1865}"/>
              </c:ext>
            </c:extLst>
          </c:dPt>
          <c:dPt>
            <c:idx val="8"/>
            <c:bubble3D val="0"/>
            <c:spPr>
              <a:solidFill>
                <a:srgbClr val="0F7C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0BD-4108-A62E-25C649A46244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BD-4108-A62E-25C649A4624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7C730DDA-7826-4138-BC65-4164BA34F447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BD-4108-A62E-25C649A462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040E7D0-6017-4936-8267-9E08B49813DB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0BD-4108-A62E-25C649A46244}"/>
                </c:ext>
              </c:extLst>
            </c:dLbl>
            <c:dLbl>
              <c:idx val="7"/>
              <c:layout>
                <c:manualLayout>
                  <c:x val="-4.9411127575424475E-17"/>
                  <c:y val="7.1057842389229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BC-4DCD-ABC2-57409E5A1865}"/>
                </c:ext>
              </c:extLst>
            </c:dLbl>
            <c:dLbl>
              <c:idx val="8"/>
              <c:layout>
                <c:manualLayout>
                  <c:x val="1.34759177391781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BD-4108-A62E-25C649A46244}"/>
                </c:ext>
              </c:extLst>
            </c:dLbl>
            <c:dLbl>
              <c:idx val="9"/>
              <c:layout>
                <c:manualLayout>
                  <c:x val="8.0855506435068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BD-4108-A62E-25C649A46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Imperial Irrigation District Water Transfer</c:v>
                </c:pt>
                <c:pt idx="1">
                  <c:v>Canal Lining Transfer</c:v>
                </c:pt>
                <c:pt idx="2">
                  <c:v>Metropolitan Water District of Southern California</c:v>
                </c:pt>
                <c:pt idx="3">
                  <c:v>Local Surface Water</c:v>
                </c:pt>
                <c:pt idx="4">
                  <c:v>Seawater Desalination</c:v>
                </c:pt>
                <c:pt idx="5">
                  <c:v>Recycled Water</c:v>
                </c:pt>
                <c:pt idx="6">
                  <c:v>Groundwater</c:v>
                </c:pt>
                <c:pt idx="7">
                  <c:v>San Luis Rey Water Transfer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0.31</c:v>
                </c:pt>
                <c:pt idx="1">
                  <c:v>0.19</c:v>
                </c:pt>
                <c:pt idx="2">
                  <c:v>0.18</c:v>
                </c:pt>
                <c:pt idx="3">
                  <c:v>0.1</c:v>
                </c:pt>
                <c:pt idx="4">
                  <c:v>0.08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7-46B7-848D-8CC86BC95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447504562447"/>
          <c:y val="6.909470630264411E-2"/>
          <c:w val="0.37368625600432542"/>
          <c:h val="0.89970791683211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0B69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D-4108-A62E-25C649A46244}"/>
              </c:ext>
            </c:extLst>
          </c:dPt>
          <c:dPt>
            <c:idx val="1"/>
            <c:bubble3D val="0"/>
            <c:spPr>
              <a:solidFill>
                <a:srgbClr val="D51D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BD-4108-A62E-25C649A46244}"/>
              </c:ext>
            </c:extLst>
          </c:dPt>
          <c:dPt>
            <c:idx val="2"/>
            <c:bubble3D val="0"/>
            <c:spPr>
              <a:solidFill>
                <a:srgbClr val="6221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D-4108-A62E-25C649A46244}"/>
              </c:ext>
            </c:extLst>
          </c:dPt>
          <c:dPt>
            <c:idx val="3"/>
            <c:bubble3D val="0"/>
            <c:spPr>
              <a:solidFill>
                <a:srgbClr val="D768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0BD-4108-A62E-25C649A46244}"/>
              </c:ext>
            </c:extLst>
          </c:dPt>
          <c:dPt>
            <c:idx val="4"/>
            <c:bubble3D val="0"/>
            <c:spPr>
              <a:solidFill>
                <a:srgbClr val="FCF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BD-4108-A62E-25C649A46244}"/>
              </c:ext>
            </c:extLst>
          </c:dPt>
          <c:dPt>
            <c:idx val="5"/>
            <c:bubble3D val="0"/>
            <c:spPr>
              <a:solidFill>
                <a:srgbClr val="AF94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0BD-4108-A62E-25C649A46244}"/>
              </c:ext>
            </c:extLst>
          </c:dPt>
          <c:dPt>
            <c:idx val="6"/>
            <c:bubble3D val="0"/>
            <c:spPr>
              <a:solidFill>
                <a:srgbClr val="90CD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BD-4108-A62E-25C649A46244}"/>
              </c:ext>
            </c:extLst>
          </c:dPt>
          <c:dPt>
            <c:idx val="7"/>
            <c:bubble3D val="0"/>
            <c:spPr>
              <a:solidFill>
                <a:srgbClr val="7C7D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BC-4DCD-ABC2-57409E5A1865}"/>
              </c:ext>
            </c:extLst>
          </c:dPt>
          <c:dPt>
            <c:idx val="8"/>
            <c:bubble3D val="0"/>
            <c:spPr>
              <a:solidFill>
                <a:srgbClr val="0F7C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0BD-4108-A62E-25C649A46244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BD-4108-A62E-25C649A46244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BD-4108-A62E-25C649A4624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D949439-7A3A-4F45-8F7E-36326D669EB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0BD-4108-A62E-25C649A46244}"/>
                </c:ext>
              </c:extLst>
            </c:dLbl>
            <c:dLbl>
              <c:idx val="7"/>
              <c:layout>
                <c:manualLayout>
                  <c:x val="-4.9411127575424475E-17"/>
                  <c:y val="7.1057842389229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BC-4DCD-ABC2-57409E5A1865}"/>
                </c:ext>
              </c:extLst>
            </c:dLbl>
            <c:dLbl>
              <c:idx val="8"/>
              <c:layout>
                <c:manualLayout>
                  <c:x val="1.34759177391781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BD-4108-A62E-25C649A46244}"/>
                </c:ext>
              </c:extLst>
            </c:dLbl>
            <c:dLbl>
              <c:idx val="9"/>
              <c:layout>
                <c:manualLayout>
                  <c:x val="8.0855506435068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BD-4108-A62E-25C649A46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Imperial Irrigation District Water Transfer</c:v>
                </c:pt>
                <c:pt idx="1">
                  <c:v>Canal Lining Transfer</c:v>
                </c:pt>
                <c:pt idx="2">
                  <c:v>Potable Reuse</c:v>
                </c:pt>
                <c:pt idx="3">
                  <c:v>Seawater Desalination</c:v>
                </c:pt>
                <c:pt idx="4">
                  <c:v>Metropolitan Water District of Southern California</c:v>
                </c:pt>
                <c:pt idx="5">
                  <c:v>Recycled Water</c:v>
                </c:pt>
                <c:pt idx="6">
                  <c:v>Local Surface Water</c:v>
                </c:pt>
                <c:pt idx="7">
                  <c:v>Groundwater</c:v>
                </c:pt>
                <c:pt idx="8">
                  <c:v>San Luis Rey Water Transfer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0.31707228138262539</c:v>
                </c:pt>
                <c:pt idx="1">
                  <c:v>0.12476794272406309</c:v>
                </c:pt>
                <c:pt idx="2">
                  <c:v>0.17845145068495541</c:v>
                </c:pt>
                <c:pt idx="3">
                  <c:v>8.8780238787135105E-2</c:v>
                </c:pt>
                <c:pt idx="4">
                  <c:v>7.7993439774498199E-2</c:v>
                </c:pt>
                <c:pt idx="5">
                  <c:v>7.2695161952594525E-2</c:v>
                </c:pt>
                <c:pt idx="6">
                  <c:v>7.0800655071333332E-2</c:v>
                </c:pt>
                <c:pt idx="7">
                  <c:v>0.04</c:v>
                </c:pt>
                <c:pt idx="8">
                  <c:v>2.5048710229227406E-2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7-46B7-848D-8CC86BC95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447504562447"/>
          <c:y val="6.909470630264411E-2"/>
          <c:w val="0.37368625600432542"/>
          <c:h val="0.89970791683211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/>
          <a:lstStyle>
            <a:lvl1pPr algn="r">
              <a:defRPr sz="1300"/>
            </a:lvl1pPr>
          </a:lstStyle>
          <a:p>
            <a:fld id="{E39922AB-60FA-4AA5-ADDA-025B65490B48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5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5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 anchor="b"/>
          <a:lstStyle>
            <a:lvl1pPr algn="r">
              <a:defRPr sz="1300"/>
            </a:lvl1pPr>
          </a:lstStyle>
          <a:p>
            <a:fld id="{0BF4DA4B-181E-43D2-8213-5663180D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4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/>
          <a:lstStyle>
            <a:lvl1pPr algn="r">
              <a:defRPr sz="1300"/>
            </a:lvl1pPr>
          </a:lstStyle>
          <a:p>
            <a:fld id="{C592D9A2-A882-4F9B-8FE1-58B7D344ED6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9" tIns="47096" rIns="94189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189" tIns="47096" rIns="94189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5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5"/>
            <a:ext cx="3077739" cy="469424"/>
          </a:xfrm>
          <a:prstGeom prst="rect">
            <a:avLst/>
          </a:prstGeom>
        </p:spPr>
        <p:txBody>
          <a:bodyPr vert="horz" lIns="94189" tIns="47096" rIns="94189" bIns="47096" rtlCol="0" anchor="b"/>
          <a:lstStyle>
            <a:lvl1pPr algn="r">
              <a:defRPr sz="1300"/>
            </a:lvl1pPr>
          </a:lstStyle>
          <a:p>
            <a:fld id="{102DAF89-8F3A-47CF-A8C6-4251B053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843"/>
            <a:fld id="{47B44BA0-7E17-4987-A860-A04A22346D39}" type="slidenum">
              <a:rPr lang="en-US" smtClean="0">
                <a:solidFill>
                  <a:prstClr val="black"/>
                </a:solidFill>
                <a:cs typeface="Arial" charset="0"/>
              </a:rPr>
              <a:pPr defTabSz="941843"/>
              <a:t>1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772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5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5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160463"/>
            <a:ext cx="4232275" cy="3173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 fontAlgn="base">
              <a:spcBef>
                <a:spcPct val="0"/>
              </a:spcBef>
              <a:spcAft>
                <a:spcPct val="0"/>
              </a:spcAft>
              <a:defRPr/>
            </a:pPr>
            <a:fld id="{102DAF89-8F3A-47CF-A8C6-4251B053ED0C}" type="slidenum">
              <a:rPr lang="en-US" sz="1200">
                <a:solidFill>
                  <a:prstClr val="black"/>
                </a:solidFill>
                <a:latin typeface="Arial" charset="0"/>
              </a:rPr>
              <a:pPr defTabSz="924641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8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9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160463"/>
            <a:ext cx="4232275" cy="3173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 fontAlgn="base">
              <a:spcBef>
                <a:spcPct val="0"/>
              </a:spcBef>
              <a:spcAft>
                <a:spcPct val="0"/>
              </a:spcAft>
              <a:defRPr/>
            </a:pPr>
            <a:fld id="{102DAF89-8F3A-47CF-A8C6-4251B053ED0C}" type="slidenum">
              <a:rPr lang="en-US" sz="1200">
                <a:solidFill>
                  <a:prstClr val="black"/>
                </a:solidFill>
                <a:latin typeface="Arial" charset="0"/>
              </a:rPr>
              <a:pPr defTabSz="924641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4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160463"/>
            <a:ext cx="4232275" cy="3173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 fontAlgn="base">
              <a:spcBef>
                <a:spcPct val="0"/>
              </a:spcBef>
              <a:spcAft>
                <a:spcPct val="0"/>
              </a:spcAft>
              <a:defRPr/>
            </a:pPr>
            <a:fld id="{102DAF89-8F3A-47CF-A8C6-4251B053ED0C}" type="slidenum">
              <a:rPr lang="en-US" sz="1200">
                <a:solidFill>
                  <a:prstClr val="black"/>
                </a:solidFill>
                <a:latin typeface="Arial" charset="0"/>
              </a:rPr>
              <a:pPr defTabSz="924641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3002" y="4459528"/>
            <a:ext cx="6658570" cy="4775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AF89-8F3A-47CF-A8C6-4251B053ED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3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AF89-8F3A-47CF-A8C6-4251B053ED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5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AF89-8F3A-47CF-A8C6-4251B053ED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0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160463"/>
            <a:ext cx="4232275" cy="3173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 fontAlgn="base">
              <a:spcBef>
                <a:spcPct val="0"/>
              </a:spcBef>
              <a:spcAft>
                <a:spcPct val="0"/>
              </a:spcAft>
              <a:defRPr/>
            </a:pPr>
            <a:fld id="{102DAF89-8F3A-47CF-A8C6-4251B053ED0C}" type="slidenum">
              <a:rPr lang="en-US" sz="1200">
                <a:solidFill>
                  <a:prstClr val="black"/>
                </a:solidFill>
                <a:latin typeface="Arial" charset="0"/>
              </a:rPr>
              <a:pPr defTabSz="924641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0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160463"/>
            <a:ext cx="4232275" cy="3173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501" y="4401812"/>
            <a:ext cx="6830631" cy="492732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 fontAlgn="base">
              <a:spcBef>
                <a:spcPct val="0"/>
              </a:spcBef>
              <a:spcAft>
                <a:spcPct val="0"/>
              </a:spcAft>
              <a:defRPr/>
            </a:pPr>
            <a:fld id="{102DAF89-8F3A-47CF-A8C6-4251B053ED0C}" type="slidenum">
              <a:rPr lang="en-US" sz="1200">
                <a:solidFill>
                  <a:prstClr val="black"/>
                </a:solidFill>
                <a:latin typeface="Arial" charset="0"/>
              </a:rPr>
              <a:pPr defTabSz="92464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0203" y="4459528"/>
            <a:ext cx="6122025" cy="4755799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AF89-8F3A-47CF-A8C6-4251B053ED0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5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7"/>
            <a:ext cx="5681980" cy="4457898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AF89-8F3A-47CF-A8C6-4251B053E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160463"/>
            <a:ext cx="4232275" cy="3173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7"/>
            <a:ext cx="5681980" cy="4621129"/>
          </a:xfrm>
        </p:spPr>
        <p:txBody>
          <a:bodyPr/>
          <a:lstStyle/>
          <a:p>
            <a:pPr defTabSz="924641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 fontAlgn="base">
              <a:spcBef>
                <a:spcPct val="0"/>
              </a:spcBef>
              <a:spcAft>
                <a:spcPct val="0"/>
              </a:spcAft>
              <a:defRPr/>
            </a:pPr>
            <a:fld id="{102DAF89-8F3A-47CF-A8C6-4251B053ED0C}" type="slidenum">
              <a:rPr lang="en-US" sz="1200">
                <a:solidFill>
                  <a:prstClr val="black"/>
                </a:solidFill>
                <a:latin typeface="Arial" charset="0"/>
              </a:rPr>
              <a:pPr defTabSz="924641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1D01E0-3660-4807-85B6-530EA8B71740}" type="datetime1">
              <a:rPr lang="en-US" smtClean="0"/>
              <a:t>8/25/2021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16AE14-C1F7-4A6F-B2FD-09F6CC0BD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97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5B33-A58E-4933-A8DA-60705820E6D1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40EB-F872-4EB7-8ED2-F51BFE4E1C7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809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D1C6-3253-4474-8858-128A48B8DEE5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B1BD-21FD-4B47-82DF-9C772B37FAD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013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5029201"/>
            <a:ext cx="9147175" cy="183514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006BA6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38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46630"/>
            <a:ext cx="7772400" cy="1301375"/>
          </a:xfrm>
        </p:spPr>
        <p:txBody>
          <a:bodyPr anchor="b">
            <a:sp3d prstMaterial="softEdge">
              <a:bevelT w="25400" h="25400"/>
            </a:sp3d>
          </a:bodyPr>
          <a:lstStyle>
            <a:lvl1pPr algn="ctr">
              <a:defRPr sz="4000" b="1" baseline="0">
                <a:solidFill>
                  <a:srgbClr val="003865"/>
                </a:solidFill>
                <a:effectLst/>
                <a:latin typeface="Trebuchet MS" panose="020B06030202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28AB-EDF6-4A74-ACA7-CD8949F48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147643"/>
            <a:ext cx="1428750" cy="1376363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919EFA-4246-446B-A3C6-C71989568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4052996"/>
            <a:ext cx="4724400" cy="777875"/>
          </a:xfrm>
        </p:spPr>
        <p:txBody>
          <a:bodyPr/>
          <a:lstStyle>
            <a:lvl1pPr marL="109537" indent="0" algn="r">
              <a:buNone/>
              <a:defRPr sz="2400">
                <a:solidFill>
                  <a:srgbClr val="006BA6"/>
                </a:solidFill>
              </a:defRPr>
            </a:lvl1pPr>
          </a:lstStyle>
          <a:p>
            <a:r>
              <a:rPr lang="en-US">
                <a:solidFill>
                  <a:srgbClr val="003865"/>
                </a:solidFill>
                <a:latin typeface="Trebuchet MS" panose="020B0603020202020204" pitchFamily="34" charset="0"/>
              </a:rPr>
              <a:t>Organization/Committee</a:t>
            </a:r>
          </a:p>
          <a:p>
            <a:r>
              <a:rPr lang="en-US">
                <a:solidFill>
                  <a:srgbClr val="003865"/>
                </a:solidFill>
                <a:latin typeface="Trebuchet MS" panose="020B0603020202020204" pitchFamily="34" charset="0"/>
              </a:rPr>
              <a:t>Date</a:t>
            </a:r>
          </a:p>
          <a:p>
            <a:pPr lvl="0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EAE2BD-53DF-441D-ADEF-C61E55D66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5729288"/>
            <a:ext cx="4724400" cy="900112"/>
          </a:xfrm>
        </p:spPr>
        <p:txBody>
          <a:bodyPr/>
          <a:lstStyle>
            <a:lvl1pPr marL="109537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Name</a:t>
            </a:r>
          </a:p>
          <a:p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92" y="914400"/>
            <a:ext cx="8636723" cy="50927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A513C-3AFB-4F65-A3D1-1765416F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14F69D-8105-410B-B0B7-E82A944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B6CB30-7108-4575-B89F-60F314BE9BC8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ular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8E34231-29EB-48C4-8339-791CF6DD4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B3A647-1F17-45C2-B839-D845093B3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16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744A249-C97C-4F7C-A637-14BBF5DBE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344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4A21EE-9508-4A1C-9A74-BF019D39E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72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D4957ED-D984-4DC4-A11E-91F531D3C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880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23FDE-36EB-4D6D-8904-CBF9A559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392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CDD1B8-F2F5-459E-BC39-96F5F5272A38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BA5F313-89CB-456F-B182-B133547EA4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1181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D5B7219B-C319-481B-B043-6FF0EA792F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63440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33F11BC6-D7F0-4E0B-9E3C-E973F27336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5265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4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8E34231-29EB-48C4-8339-791CF6DD4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B3A647-1F17-45C2-B839-D845093B3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16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744A249-C97C-4F7C-A637-14BBF5DBE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344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4A21EE-9508-4A1C-9A74-BF019D39E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72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3BE6D9-3158-44DC-88B7-7A70B082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07" y="150737"/>
            <a:ext cx="8507615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DA0D6E-781E-4AAD-9AD2-833E8643032A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AA58C3-397C-4A14-8332-FC51B984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91" y="914400"/>
            <a:ext cx="8633230" cy="27432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0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07ED3AB-FC7C-452F-BEAF-1E5172D02C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492" y="3749681"/>
            <a:ext cx="4167911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4AF2EC1-BDA7-48B1-92D8-1773C772AA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3000" y="3749681"/>
            <a:ext cx="4011612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3CDE22-EB41-4BC4-A562-19629399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90" y="1066800"/>
            <a:ext cx="8636722" cy="25908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56759E-5F3E-4D31-8C30-8EEF2104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772731-1F57-408C-A6CD-F11C877B8EA5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42F6BF-CDF7-4281-B487-9BECDE23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0384"/>
            <a:ext cx="4191000" cy="47244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3BE26DF-B7C3-442F-AB5D-E9577338BD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4400" y="1066801"/>
            <a:ext cx="4240212" cy="4724400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8B73A-691D-4895-82D9-CF458AC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554BDC-EB31-4F03-9165-74A4C8161B13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0222E1C-08BF-4FF2-A2D8-190C95F32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1143007"/>
            <a:ext cx="4038600" cy="3505199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65D3D1-8DE7-4ACB-A2F5-2FF537ECD9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1000" y="4800600"/>
            <a:ext cx="8583612" cy="10668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597F285-8AA1-413F-B629-BDA509B144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6492" y="1138996"/>
            <a:ext cx="4015511" cy="3505199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C02864-C211-47D1-BC86-EE0D164A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45820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786F32-4797-438A-AA1B-7D54DF7D6E63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EEDA94F-93B4-4358-93E0-D2A0D8BD5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488" y="990600"/>
            <a:ext cx="8282712" cy="4114800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90252F-2D22-4523-B042-F4C33425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38200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943A94-5C0B-49A8-B1B8-9415531B469B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571D61-03CE-42A7-8EF6-06EF39AE24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5257800"/>
            <a:ext cx="8382000" cy="6858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1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AC5B-8763-4A7E-9CA0-A4969DBD9F8B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236E-6B52-400E-92AC-407CC557FB9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742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1F56390-23F0-4BAC-88C6-43A4347AE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1145F-3FEA-4053-8FE3-CE85BAA836E5}"/>
              </a:ext>
            </a:extLst>
          </p:cNvPr>
          <p:cNvCxnSpPr>
            <a:cxnSpLocks/>
          </p:cNvCxnSpPr>
          <p:nvPr userDrawn="1"/>
        </p:nvCxnSpPr>
        <p:spPr>
          <a:xfrm>
            <a:off x="3009900" y="1169988"/>
            <a:ext cx="0" cy="2133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CA97E-D23A-4F1A-B31D-1F361F8F25FE}"/>
              </a:ext>
            </a:extLst>
          </p:cNvPr>
          <p:cNvCxnSpPr>
            <a:cxnSpLocks/>
          </p:cNvCxnSpPr>
          <p:nvPr userDrawn="1"/>
        </p:nvCxnSpPr>
        <p:spPr>
          <a:xfrm>
            <a:off x="6057900" y="1183323"/>
            <a:ext cx="0" cy="2133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DBB63D0-563B-4ACA-B543-BE8BA3849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3521081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76600" y="3521081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4600" y="3521080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38200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C37BB3D9-5598-4712-BB06-848345D19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143000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30732F-4799-463E-9288-4E3A252AA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4600" y="1143000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3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1F56390-23F0-4BAC-88C6-43A4347AE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2" y="990600"/>
            <a:ext cx="5387110" cy="1243446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1145F-3FEA-4053-8FE3-CE85BAA836E5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2" y="2438400"/>
            <a:ext cx="53871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35D7FDA-DE60-44ED-B258-3BAB49B0D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90605"/>
            <a:ext cx="2868612" cy="5181601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CA8F94-83BF-461F-9F06-C648B176106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2" y="4114800"/>
            <a:ext cx="53871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940B454-1A62-4F0C-8DBF-0D1D1F50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D42A54-C84A-40A0-9F2A-1B33DF3DBA69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8FEB5067-EC96-4356-85CA-E4601F9867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00" y="2642754"/>
            <a:ext cx="5387110" cy="1243446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729C6BC-B749-4AC0-8645-80DCF95D0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000" y="4319154"/>
            <a:ext cx="5387110" cy="1472046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0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and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4A55C5C4-D78E-40BB-B4C2-2489C888A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91" y="1169988"/>
            <a:ext cx="546331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CA97E-D23A-4F1A-B31D-1F361F8F25F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490" y="3505200"/>
            <a:ext cx="54633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9414" y="1169994"/>
            <a:ext cx="2635198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9415" y="3655835"/>
            <a:ext cx="2635199" cy="2117725"/>
          </a:xfrm>
          <a:ln w="28575">
            <a:solidFill>
              <a:srgbClr val="006BA6"/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2406"/>
            <a:ext cx="8507411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37F64EE-9853-46ED-9A47-CA1B1A2983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491" y="3657600"/>
            <a:ext cx="5463310" cy="2133600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5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03" y="1169994"/>
            <a:ext cx="2487611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3" y="3655835"/>
            <a:ext cx="248761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C3D1B07F-672A-458C-9E0A-AF23E5B81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891" y="1169988"/>
            <a:ext cx="5996710" cy="4603566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6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6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AFA04-4CE3-4A1C-89E9-FFD0324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ircular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8E34231-29EB-48C4-8339-791CF6DD4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B3A647-1F17-45C2-B839-D845093B3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16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744A249-C97C-4F7C-A637-14BBF5DBE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344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4A21EE-9508-4A1C-9A74-BF019D39E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72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D4957ED-D984-4DC4-A11E-91F531D3C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880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F2A49FA-C73D-47F2-8738-335863C535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3160" y="3158402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0D2EFFD-63D2-49C2-943E-04B300F92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9536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6ED7917-21C3-4462-B79B-5019A95AB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720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23FDE-36EB-4D6D-8904-CBF9A559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04" y="152400"/>
            <a:ext cx="8507615" cy="547769"/>
          </a:xfrm>
        </p:spPr>
        <p:txBody>
          <a:bodyPr>
            <a:normAutofit/>
          </a:bodyPr>
          <a:lstStyle>
            <a:lvl1pPr algn="l"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CDD1B8-F2F5-459E-BC39-96F5F5272A38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3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extLst/>
          </a:lstStyle>
          <a:p>
            <a:pPr>
              <a:defRPr/>
            </a:pPr>
            <a:fld id="{799AFA04-4CE3-4A1C-89E9-FFD03247D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1F56390-23F0-4BAC-88C6-43A4347AE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176655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4A55C5C4-D78E-40BB-B4C2-2489C888A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6600" y="1176655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B2F5236-FDAF-4F2C-AD3E-152CE6BCE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600" y="1176655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1145F-3FEA-4053-8FE3-CE85BAA836E5}"/>
              </a:ext>
            </a:extLst>
          </p:cNvPr>
          <p:cNvCxnSpPr>
            <a:cxnSpLocks/>
          </p:cNvCxnSpPr>
          <p:nvPr userDrawn="1"/>
        </p:nvCxnSpPr>
        <p:spPr>
          <a:xfrm>
            <a:off x="2971800" y="1183323"/>
            <a:ext cx="0" cy="2133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CA97E-D23A-4F1A-B31D-1F361F8F25F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183323"/>
            <a:ext cx="0" cy="2133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DBB63D0-563B-4ACA-B543-BE8BA3849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1" y="3511550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76600" y="3511550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4600" y="3511550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06"/>
            <a:ext cx="8054110" cy="547769"/>
          </a:xfrm>
        </p:spPr>
        <p:txBody>
          <a:bodyPr>
            <a:normAutofit/>
          </a:bodyPr>
          <a:lstStyle>
            <a:lvl1pPr algn="l"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6B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CCECFF"/>
              </a:fgClr>
              <a:bgClr>
                <a:srgbClr val="003865"/>
              </a:bgClr>
            </a:patt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46624"/>
            <a:ext cx="7772400" cy="1301375"/>
          </a:xfrm>
        </p:spPr>
        <p:txBody>
          <a:bodyPr anchor="b">
            <a:sp3d prstMaterial="softEdge">
              <a:bevelT w="25400" h="25400"/>
            </a:sp3d>
          </a:bodyPr>
          <a:lstStyle>
            <a:lvl1pPr algn="ctr">
              <a:defRPr sz="4000" b="1" baseline="0">
                <a:solidFill>
                  <a:srgbClr val="003865"/>
                </a:solidFill>
                <a:effectLst/>
                <a:latin typeface="Trebuchet MS" panose="020B060302020202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28AB-EDF6-4A74-ACA7-CD8949F4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147637"/>
            <a:ext cx="1428750" cy="1376363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919EFA-4246-446B-A3C6-C71989568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4052990"/>
            <a:ext cx="4724400" cy="777875"/>
          </a:xfrm>
        </p:spPr>
        <p:txBody>
          <a:bodyPr/>
          <a:lstStyle>
            <a:lvl1pPr marL="109537" indent="0" algn="r">
              <a:buNone/>
              <a:defRPr sz="2400">
                <a:solidFill>
                  <a:srgbClr val="006BA6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  <a:latin typeface="Trebuchet MS" panose="020B0603020202020204" pitchFamily="34" charset="0"/>
              </a:rPr>
              <a:t>Organization/Committee</a:t>
            </a:r>
          </a:p>
          <a:p>
            <a:r>
              <a:rPr lang="en-US" dirty="0">
                <a:solidFill>
                  <a:srgbClr val="003865"/>
                </a:solidFill>
                <a:latin typeface="Trebuchet MS" panose="020B0603020202020204" pitchFamily="34" charset="0"/>
              </a:rPr>
              <a:t>Date</a:t>
            </a:r>
          </a:p>
          <a:p>
            <a:pPr lvl="0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EAE2BD-53DF-441D-ADEF-C61E55D66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5729288"/>
            <a:ext cx="4724400" cy="900112"/>
          </a:xfrm>
        </p:spPr>
        <p:txBody>
          <a:bodyPr/>
          <a:lstStyle>
            <a:lvl1pPr marL="109537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Name</a:t>
            </a:r>
          </a:p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B5C3F-7326-4835-B180-CD36129C513A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64EDEA-8C4E-4517-AB7C-FC7FE5BFB4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4542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89" y="914400"/>
            <a:ext cx="8636723" cy="509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A513C-3AFB-4F65-A3D1-1765416F4A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14F69D-8105-410B-B0B7-E82A944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B6CB30-7108-4575-B89F-60F314BE9BC8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5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ular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8E34231-29EB-48C4-8339-791CF6DD4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B3A647-1F17-45C2-B839-D845093B3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16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744A249-C97C-4F7C-A637-14BBF5DBE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344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4A21EE-9508-4A1C-9A74-BF019D39E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720" y="1004969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D4957ED-D984-4DC4-A11E-91F531D3C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880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23FDE-36EB-4D6D-8904-CBF9A559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392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CDD1B8-F2F5-459E-BC39-96F5F5272A38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BA5F313-89CB-456F-B182-B133547EA4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1181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D5B7219B-C319-481B-B043-6FF0EA792F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63440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33F11BC6-D7F0-4E0B-9E3C-E973F27336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5265" y="3138569"/>
            <a:ext cx="20574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78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8E34231-29EB-48C4-8339-791CF6DD4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B3A647-1F17-45C2-B839-D845093B3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16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744A249-C97C-4F7C-A637-14BBF5DBE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344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4A21EE-9508-4A1C-9A74-BF019D39E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720" y="3836670"/>
            <a:ext cx="2057400" cy="1954530"/>
          </a:xfrm>
          <a:prstGeom prst="ellipse">
            <a:avLst/>
          </a:prstGeo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3BE6D9-3158-44DC-88B7-7A70B082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04" y="150731"/>
            <a:ext cx="8507615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DA0D6E-781E-4AAD-9AD2-833E8643032A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AA58C3-397C-4A14-8332-FC51B984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90" y="914400"/>
            <a:ext cx="8633230" cy="2743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12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07ED3AB-FC7C-452F-BEAF-1E5172D02C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489" y="3749675"/>
            <a:ext cx="4167911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4AF2EC1-BDA7-48B1-92D8-1773C772AA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3000" y="3749675"/>
            <a:ext cx="4011612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3CDE22-EB41-4BC4-A562-19629399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90" y="1066800"/>
            <a:ext cx="8636722" cy="259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56759E-5F3E-4D31-8C30-8EEF2104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772731-1F57-408C-A6CD-F11C877B8EA5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99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42F6BF-CDF7-4281-B487-9BECDE23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0384"/>
            <a:ext cx="41910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3BE26DF-B7C3-442F-AB5D-E9577338BD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4400" y="1066801"/>
            <a:ext cx="4240212" cy="4724400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8B73A-691D-4895-82D9-CF458AC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554BDC-EB31-4F03-9165-74A4C8161B13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97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0222E1C-08BF-4FF2-A2D8-190C95F32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1143001"/>
            <a:ext cx="4038600" cy="3505199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65D3D1-8DE7-4ACB-A2F5-2FF537ECD9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1000" y="4800600"/>
            <a:ext cx="8583612" cy="106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597F285-8AA1-413F-B629-BDA509B144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6489" y="1138990"/>
            <a:ext cx="4015511" cy="3505199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C02864-C211-47D1-BC86-EE0D164A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786F32-4797-438A-AA1B-7D54DF7D6E63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18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EEDA94F-93B4-4358-93E0-D2A0D8BD5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488" y="990600"/>
            <a:ext cx="8282712" cy="4114800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90252F-2D22-4523-B042-F4C33425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943A94-5C0B-49A8-B1B8-9415531B469B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571D61-03CE-42A7-8EF6-06EF39AE24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5257800"/>
            <a:ext cx="83820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028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1F56390-23F0-4BAC-88C6-43A4347AE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1145F-3FEA-4053-8FE3-CE85BAA836E5}"/>
              </a:ext>
            </a:extLst>
          </p:cNvPr>
          <p:cNvCxnSpPr>
            <a:cxnSpLocks/>
          </p:cNvCxnSpPr>
          <p:nvPr userDrawn="1"/>
        </p:nvCxnSpPr>
        <p:spPr>
          <a:xfrm>
            <a:off x="3009900" y="1169988"/>
            <a:ext cx="0" cy="2133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CA97E-D23A-4F1A-B31D-1F361F8F25FE}"/>
              </a:ext>
            </a:extLst>
          </p:cNvPr>
          <p:cNvCxnSpPr>
            <a:cxnSpLocks/>
          </p:cNvCxnSpPr>
          <p:nvPr userDrawn="1"/>
        </p:nvCxnSpPr>
        <p:spPr>
          <a:xfrm>
            <a:off x="6057900" y="1183323"/>
            <a:ext cx="0" cy="2133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DBB63D0-563B-4ACA-B543-BE8BA3849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3521075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76600" y="3521075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4600" y="3521074"/>
            <a:ext cx="251460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C37BB3D9-5598-4712-BB06-848345D19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143000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30732F-4799-463E-9288-4E3A252AA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4600" y="1143000"/>
            <a:ext cx="251460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24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1F56390-23F0-4BAC-88C6-43A4347AE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1" y="990600"/>
            <a:ext cx="5387110" cy="124344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1145F-3FEA-4053-8FE3-CE85BAA836E5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2" y="2438400"/>
            <a:ext cx="53871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35D7FDA-DE60-44ED-B258-3BAB49B0D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90599"/>
            <a:ext cx="2868612" cy="5181601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CA8F94-83BF-461F-9F06-C648B176106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2" y="4114800"/>
            <a:ext cx="53871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940B454-1A62-4F0C-8DBF-0D1D1F50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D42A54-C84A-40A0-9F2A-1B33DF3DBA69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8FEB5067-EC96-4356-85CA-E4601F9867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00" y="2642754"/>
            <a:ext cx="5387110" cy="124344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729C6BC-B749-4AC0-8645-80DCF95D0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000" y="4319154"/>
            <a:ext cx="5387110" cy="147204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58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and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4A55C5C4-D78E-40BB-B4C2-2489C888A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89" y="1169988"/>
            <a:ext cx="546331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CA97E-D23A-4F1A-B31D-1F361F8F25F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490" y="3505200"/>
            <a:ext cx="54633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9413" y="1169988"/>
            <a:ext cx="2635198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9412" y="3655829"/>
            <a:ext cx="2635199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507411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37F64EE-9853-46ED-9A47-CA1B1A2983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490" y="3657600"/>
            <a:ext cx="5463310" cy="2133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ctr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ctr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20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2AB951-C88A-4468-8735-CBC1320CDB9B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7B58-E361-424D-9F13-BE4F3F31A7A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013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3A4DA-87AF-49CC-88C3-7A477F0006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00" y="1169988"/>
            <a:ext cx="2487611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94995FE-06E7-4E46-B18C-456B94D478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1" y="3655829"/>
            <a:ext cx="2487610" cy="2117725"/>
          </a:xfrm>
          <a:ln w="28575">
            <a:solidFill>
              <a:srgbClr val="006BA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C3D1B07F-672A-458C-9E0A-AF23E5B81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890" y="1169988"/>
            <a:ext cx="5996710" cy="46035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algn="l"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 algn="l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670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6049F7-5507-49C7-92FC-881D7FFA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2" cy="547769"/>
          </a:xfrm>
        </p:spPr>
        <p:txBody>
          <a:bodyPr>
            <a:normAutofit/>
          </a:bodyPr>
          <a:lstStyle>
            <a:lvl1pPr algn="l">
              <a:defRPr sz="32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665EF-778D-4BC2-BB4E-51F289703651}"/>
              </a:ext>
            </a:extLst>
          </p:cNvPr>
          <p:cNvCxnSpPr/>
          <p:nvPr userDrawn="1"/>
        </p:nvCxnSpPr>
        <p:spPr>
          <a:xfrm>
            <a:off x="556490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16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E8988-046C-4796-8396-61521BED49B2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DD955E-EB6B-4215-A90D-24DDB0E6488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686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4EDAC4-39C1-4CA6-88F7-0E513A67B505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1E405-3BD5-4021-B4E9-5BB62E72A3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799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5C3B-7101-4C59-B616-60C4424C27CD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09BE-1203-43C5-8AA0-FC5C92C2727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29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51A5B-42FD-4EFF-A7DB-4476FD92559C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FE43C-2438-42C1-82E2-B169F72693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705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F43E2E-D7AC-4CCA-8EDB-B5FBE4BA9AD9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FA3638-6562-460E-B96E-B90087E9CA5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18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6527A0-850B-42C8-896D-654A380BCC68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EEBFFB-9C04-48F8-852B-847DCABBB3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85" name="Picture 123" descr="LogowhiteVertT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043613"/>
            <a:ext cx="76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7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08990" y="6393703"/>
            <a:ext cx="5556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3865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0C4933E-0D1E-41F8-A996-7E42125A2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9867F-8F49-4FCE-8418-27793AA565F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90986" y="6629399"/>
            <a:ext cx="6152261" cy="1"/>
          </a:xfrm>
          <a:prstGeom prst="line">
            <a:avLst/>
          </a:prstGeom>
          <a:ln w="38100">
            <a:solidFill>
              <a:srgbClr val="359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48D4278-F433-4C6C-B828-A1962A21C21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317864"/>
            <a:ext cx="2393535" cy="6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6BA6"/>
          </a:solidFill>
          <a:effectLst>
            <a:outerShdw algn="tl" rotWithShape="0">
              <a:srgbClr val="000000">
                <a:alpha val="25000"/>
              </a:srgbClr>
            </a:outerShdw>
          </a:effectLst>
          <a:latin typeface="Trebuchet MS" panose="020B0603020202020204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7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+mn-ea"/>
          <a:cs typeface="Tahoma" pitchFamily="34" charset="0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909090"/>
        </a:buClr>
        <a:buSzPct val="100000"/>
        <a:buFont typeface="Wingdings" pitchFamily="2" charset="2"/>
        <a:buChar char="§"/>
        <a:defRPr sz="23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+mn-ea"/>
          <a:cs typeface="Tahoma" pitchFamily="34" charset="0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7DA0D0"/>
        </a:buClr>
        <a:buSzPct val="100000"/>
        <a:buFont typeface="Wingdings" pitchFamily="2" charset="2"/>
        <a:buChar char="§"/>
        <a:defRPr sz="21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+mn-ea"/>
          <a:cs typeface="Tahoma" pitchFamily="34" charset="0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19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+mn-ea"/>
          <a:cs typeface="Tahoma" pitchFamily="34" charset="0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rgbClr val="CCECFF"/>
        </a:buClr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+mn-ea"/>
          <a:cs typeface="Tahoma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85800" y="5006181"/>
            <a:ext cx="4770438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220663" y="5776462"/>
            <a:ext cx="47926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3"/>
            <a:ext cx="4214330" cy="1066747"/>
          </a:xfrm>
          <a:prstGeom prst="rtTriangle">
            <a:avLst/>
          </a:prstGeom>
          <a:pattFill prst="pct50">
            <a:fgClr>
              <a:srgbClr val="CCECFF"/>
            </a:fgClr>
            <a:bgClr>
              <a:srgbClr val="003865"/>
            </a:bgClr>
          </a:patt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08987" y="6393697"/>
            <a:ext cx="5556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933E-0D1E-41F8-A996-7E42125A28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6880E1-23AC-4F62-9585-2B925465C0F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98815"/>
            <a:ext cx="2385723" cy="4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6BA6"/>
          </a:solidFill>
          <a:effectLst>
            <a:outerShdw algn="tl" rotWithShape="0">
              <a:srgbClr val="000000">
                <a:alpha val="25000"/>
              </a:srgbClr>
            </a:outerShdw>
          </a:effectLst>
          <a:latin typeface="Trebuchet MS" panose="020B0603020202020204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7A8F"/>
          </a:solidFill>
          <a:latin typeface="Tahoma" pitchFamily="34" charset="0"/>
          <a:cs typeface="Tahoma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700" kern="1200">
          <a:solidFill>
            <a:schemeClr val="tx1"/>
          </a:solidFill>
          <a:latin typeface="Trebuchet MS" panose="020B0603020202020204" pitchFamily="34" charset="0"/>
          <a:ea typeface="+mn-ea"/>
          <a:cs typeface="Tahoma" pitchFamily="34" charset="0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909090"/>
        </a:buClr>
        <a:buSzPct val="100000"/>
        <a:buFont typeface="Wingdings" pitchFamily="2" charset="2"/>
        <a:buChar char="§"/>
        <a:defRPr sz="2300" kern="1200">
          <a:solidFill>
            <a:schemeClr val="tx1"/>
          </a:solidFill>
          <a:latin typeface="Trebuchet MS" panose="020B0603020202020204" pitchFamily="34" charset="0"/>
          <a:ea typeface="+mn-ea"/>
          <a:cs typeface="Tahoma" pitchFamily="34" charset="0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7DA0D0"/>
        </a:buClr>
        <a:buSzPct val="100000"/>
        <a:buFont typeface="Wingdings" pitchFamily="2" charset="2"/>
        <a:buChar char="§"/>
        <a:defRPr sz="2100" kern="1200">
          <a:solidFill>
            <a:schemeClr val="tx1"/>
          </a:solidFill>
          <a:latin typeface="Trebuchet MS" panose="020B0603020202020204" pitchFamily="34" charset="0"/>
          <a:ea typeface="+mn-ea"/>
          <a:cs typeface="Tahoma" pitchFamily="34" charset="0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1900" kern="1200">
          <a:solidFill>
            <a:schemeClr val="tx1"/>
          </a:solidFill>
          <a:latin typeface="Trebuchet MS" panose="020B0603020202020204" pitchFamily="34" charset="0"/>
          <a:ea typeface="+mn-ea"/>
          <a:cs typeface="Tahoma" pitchFamily="34" charset="0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rgbClr val="CCEC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Tahoma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7C00059-8A0B-4FB0-8224-32D95A65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6812"/>
            <a:ext cx="9143082" cy="1301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Trebuchet MS"/>
                <a:cs typeface="Tahoma"/>
              </a:rPr>
              <a:t>Drought Preparedness - </a:t>
            </a:r>
            <a:br>
              <a:rPr lang="en-US" dirty="0">
                <a:latin typeface="Trebuchet MS"/>
                <a:cs typeface="Tahoma"/>
              </a:rPr>
            </a:br>
            <a:r>
              <a:rPr lang="en-US" dirty="0">
                <a:latin typeface="Trebuchet MS"/>
                <a:cs typeface="Tahoma"/>
              </a:rPr>
              <a:t>San Diego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3938BC8-EBB3-474C-8375-19357D955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5882" y="4000500"/>
            <a:ext cx="8077200" cy="124173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Urban Water </a:t>
            </a:r>
            <a:r>
              <a:rPr lang="en-US" sz="2000">
                <a:solidFill>
                  <a:schemeClr val="tx1"/>
                </a:solidFill>
              </a:rPr>
              <a:t>Institute Conference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September 9, 2021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3915D7-7E45-4B93-8B48-97474A856F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7307" y="5813502"/>
            <a:ext cx="5724293" cy="900112"/>
          </a:xfrm>
        </p:spPr>
        <p:txBody>
          <a:bodyPr/>
          <a:lstStyle/>
          <a:p>
            <a:r>
              <a:rPr lang="en-US" sz="2600" dirty="0"/>
              <a:t>Sandy Kerl</a:t>
            </a:r>
          </a:p>
          <a:p>
            <a:r>
              <a:rPr lang="en-US" sz="2600" dirty="0"/>
              <a:t>General Manager</a:t>
            </a:r>
          </a:p>
        </p:txBody>
      </p:sp>
    </p:spTree>
    <p:extLst>
      <p:ext uri="{BB962C8B-B14F-4D97-AF65-F5344CB8AC3E}">
        <p14:creationId xmlns:p14="http://schemas.microsoft.com/office/powerpoint/2010/main" val="17135484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DA0F7-6ECD-4ABF-9389-24BC75BDC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A513C-3AFB-4F65-A3D1-1765416F4A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C3588-D120-488E-9F4C-916293DAA2F4}"/>
              </a:ext>
            </a:extLst>
          </p:cNvPr>
          <p:cNvSpPr/>
          <p:nvPr/>
        </p:nvSpPr>
        <p:spPr>
          <a:xfrm>
            <a:off x="0" y="91168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BA6"/>
                </a:solidFill>
                <a:latin typeface="Trebuchet MS" panose="020B0603020202020204" pitchFamily="34" charset="0"/>
                <a:ea typeface="+mj-ea"/>
                <a:cs typeface="Tahoma" pitchFamily="34" charset="0"/>
              </a:rPr>
              <a:t>Continued supply reliability for the San Diego Region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ACF296-6938-4C7D-9818-2241EB32A2F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9947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2020 Demand and Supply Mix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21806DF-0C08-4C8A-9F9A-6C000DF57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913514"/>
              </p:ext>
            </p:extLst>
          </p:nvPr>
        </p:nvGraphicFramePr>
        <p:xfrm>
          <a:off x="-280219" y="1373347"/>
          <a:ext cx="9424219" cy="536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C2793B-F665-4E9F-80A8-B4B0EF199851}"/>
              </a:ext>
            </a:extLst>
          </p:cNvPr>
          <p:cNvSpPr txBox="1"/>
          <p:nvPr/>
        </p:nvSpPr>
        <p:spPr>
          <a:xfrm>
            <a:off x="1474840" y="3211212"/>
            <a:ext cx="2698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2020</a:t>
            </a:r>
          </a:p>
          <a:p>
            <a:pPr algn="ctr"/>
            <a:r>
              <a:rPr lang="en-US" sz="2000" b="1" dirty="0"/>
              <a:t>Water Supply Sources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1600" b="1" dirty="0"/>
              <a:t>Total = 463 TAF</a:t>
            </a:r>
          </a:p>
        </p:txBody>
      </p:sp>
    </p:spTree>
    <p:extLst>
      <p:ext uri="{BB962C8B-B14F-4D97-AF65-F5344CB8AC3E}">
        <p14:creationId xmlns:p14="http://schemas.microsoft.com/office/powerpoint/2010/main" val="31167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1F552-1CE7-42EB-89AE-F01DC020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E46051A-0B2F-4DEE-8364-2F2F975B50B3}"/>
              </a:ext>
            </a:extLst>
          </p:cNvPr>
          <p:cNvSpPr txBox="1">
            <a:spLocks/>
          </p:cNvSpPr>
          <p:nvPr/>
        </p:nvSpPr>
        <p:spPr bwMode="auto">
          <a:xfrm>
            <a:off x="341830" y="1270574"/>
            <a:ext cx="4642448" cy="4953763"/>
          </a:xfrm>
          <a:prstGeom prst="rect">
            <a:avLst/>
          </a:prstGeom>
          <a:solidFill>
            <a:srgbClr val="7F7F7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000" b="1" dirty="0">
                <a:solidFill>
                  <a:schemeClr val="tx1"/>
                </a:solidFill>
              </a:rPr>
              <a:t>Investment in potable reuse: Member agencies advance local projects (East County Advanced Water Purification; Pure Water San Diego; Pure Water Oceanside)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400" b="1" dirty="0">
              <a:solidFill>
                <a:schemeClr val="tx1"/>
              </a:solidFill>
            </a:endParaRPr>
          </a:p>
          <a:p>
            <a:pPr indent="-25527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000" b="1" dirty="0">
                <a:solidFill>
                  <a:schemeClr val="tx1"/>
                </a:solidFill>
                <a:latin typeface="Trebuchet MS"/>
                <a:cs typeface="Tahoma"/>
              </a:rPr>
              <a:t>Raising water levels:  </a:t>
            </a:r>
            <a:br>
              <a:rPr lang="en-US" sz="2000" b="1" dirty="0">
                <a:solidFill>
                  <a:schemeClr val="tx1"/>
                </a:solidFill>
                <a:latin typeface="Trebuchet MS"/>
                <a:cs typeface="Tahoma"/>
              </a:rPr>
            </a:br>
            <a:r>
              <a:rPr lang="en-US" sz="2000" b="1" dirty="0">
                <a:solidFill>
                  <a:schemeClr val="tx1"/>
                </a:solidFill>
                <a:latin typeface="Trebuchet MS"/>
                <a:cs typeface="Tahoma"/>
              </a:rPr>
              <a:t>Storing supplies in Lake Mead </a:t>
            </a:r>
            <a:r>
              <a:rPr lang="en-US" sz="2000" b="1" dirty="0">
                <a:solidFill>
                  <a:schemeClr val="tx1"/>
                </a:solidFill>
                <a:latin typeface="Trebuchet MS" panose="020B0603020202020204"/>
                <a:cs typeface="+mn-cs"/>
              </a:rPr>
              <a:t>would increase elevation</a:t>
            </a:r>
          </a:p>
          <a:p>
            <a:pPr indent="-25527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400" b="1" dirty="0">
              <a:solidFill>
                <a:schemeClr val="tx1"/>
              </a:solidFill>
              <a:latin typeface="Trebuchet MS"/>
              <a:cs typeface="Tahoma"/>
            </a:endParaRPr>
          </a:p>
          <a:p>
            <a:pPr indent="-25527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000" b="1" dirty="0">
                <a:solidFill>
                  <a:schemeClr val="tx1"/>
                </a:solidFill>
                <a:latin typeface="Trebuchet MS"/>
                <a:cs typeface="Tahoma"/>
              </a:rPr>
              <a:t>Delivering QSA supplies: Potential Regional Conveyance System that </a:t>
            </a:r>
            <a:r>
              <a:rPr lang="en-US" sz="2000" b="1" dirty="0">
                <a:solidFill>
                  <a:schemeClr val="tx1"/>
                </a:solidFill>
              </a:rPr>
              <a:t>could be a better deal for ratepayers</a:t>
            </a:r>
            <a:endParaRPr lang="en-US" sz="2000" b="1" dirty="0">
              <a:solidFill>
                <a:schemeClr val="tx1"/>
              </a:solidFill>
              <a:latin typeface="Trebuchet MS"/>
              <a:cs typeface="Tahoma"/>
            </a:endParaRPr>
          </a:p>
          <a:p>
            <a:pPr indent="-25527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2000" b="1" dirty="0">
              <a:solidFill>
                <a:schemeClr val="tx1"/>
              </a:solidFill>
            </a:endParaRPr>
          </a:p>
          <a:p>
            <a:pPr indent="-25527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2000" b="1" dirty="0">
              <a:solidFill>
                <a:schemeClr val="tx1"/>
              </a:solidFill>
              <a:latin typeface="Trebuchet MS"/>
              <a:cs typeface="Tahom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020CC1-673A-42B0-98D5-AD051ED38A62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Planning for Tomorrow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71CAC9-8873-466D-A4E4-A7C9E3FFE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51"/>
          <a:stretch/>
        </p:blipFill>
        <p:spPr>
          <a:xfrm>
            <a:off x="5444706" y="2874545"/>
            <a:ext cx="3128493" cy="1866118"/>
          </a:xfrm>
          <a:prstGeom prst="rect">
            <a:avLst/>
          </a:prstGeom>
          <a:ln w="1905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3B0B1C-7C0E-4880-8D29-CF90939AF0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667"/>
          <a:stretch/>
        </p:blipFill>
        <p:spPr>
          <a:xfrm>
            <a:off x="5444706" y="4841414"/>
            <a:ext cx="3128493" cy="1925777"/>
          </a:xfrm>
          <a:prstGeom prst="rect">
            <a:avLst/>
          </a:prstGeom>
          <a:ln w="1905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AC1572-486D-4E63-84D1-CCDEA24104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/>
          <a:stretch/>
        </p:blipFill>
        <p:spPr>
          <a:xfrm>
            <a:off x="5444706" y="885648"/>
            <a:ext cx="3128492" cy="19176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2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DA0F7-6ECD-4ABF-9389-24BC75BDC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A513C-3AFB-4F65-A3D1-1765416F4A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C3588-D120-488E-9F4C-916293DAA2F4}"/>
              </a:ext>
            </a:extLst>
          </p:cNvPr>
          <p:cNvSpPr/>
          <p:nvPr/>
        </p:nvSpPr>
        <p:spPr>
          <a:xfrm>
            <a:off x="0" y="91168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BA6"/>
                </a:solidFill>
                <a:latin typeface="Trebuchet MS" panose="020B0603020202020204" pitchFamily="34" charset="0"/>
                <a:ea typeface="+mj-ea"/>
                <a:cs typeface="Tahoma" pitchFamily="34" charset="0"/>
              </a:rPr>
              <a:t>Continued supply reliability for the San Diego Region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ACF296-6938-4C7D-9818-2241EB32A2FA}"/>
              </a:ext>
            </a:extLst>
          </p:cNvPr>
          <p:cNvSpPr txBox="1">
            <a:spLocks/>
          </p:cNvSpPr>
          <p:nvPr/>
        </p:nvSpPr>
        <p:spPr>
          <a:xfrm>
            <a:off x="0" y="11151"/>
            <a:ext cx="9144000" cy="839947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2045 Projected Water Resources Mix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21806DF-0C08-4C8A-9F9A-6C000DF57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553031"/>
              </p:ext>
            </p:extLst>
          </p:nvPr>
        </p:nvGraphicFramePr>
        <p:xfrm>
          <a:off x="-280219" y="1373347"/>
          <a:ext cx="9424219" cy="536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C2793B-F665-4E9F-80A8-B4B0EF199851}"/>
              </a:ext>
            </a:extLst>
          </p:cNvPr>
          <p:cNvSpPr txBox="1"/>
          <p:nvPr/>
        </p:nvSpPr>
        <p:spPr>
          <a:xfrm>
            <a:off x="1474840" y="3211212"/>
            <a:ext cx="2698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2045</a:t>
            </a:r>
          </a:p>
          <a:p>
            <a:pPr algn="ctr"/>
            <a:r>
              <a:rPr lang="en-US" sz="2000" b="1" dirty="0"/>
              <a:t>Water Supply Sources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1600" b="1" dirty="0"/>
              <a:t>Total = 631 </a:t>
            </a:r>
            <a:r>
              <a:rPr lang="en-US" sz="1600" b="1" dirty="0" err="1"/>
              <a:t>TAF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044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1F552-1CE7-42EB-89AE-F01DC020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020CC1-673A-42B0-98D5-AD051ED38A62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San Diego is Prepared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F141A-4BC2-46AA-8A53-036282ED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55" y="910669"/>
            <a:ext cx="7197491" cy="55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1F552-1CE7-42EB-89AE-F01DC020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2888D-3EA8-486B-A266-D79FA681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89" y="1107080"/>
            <a:ext cx="3655194" cy="4861093"/>
          </a:xfr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472C4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itchFamily="34" charset="0"/>
              </a:rPr>
              <a:t>Continued social and digital media ads supporting voluntary conservation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472C4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itchFamily="34" charset="0"/>
              </a:rPr>
              <a:t>Additional tip sheets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472C4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itchFamily="34" charset="0"/>
              </a:rPr>
              <a:t>Water Year 2022 media event on Sept. 30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472C4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ahoma" pitchFamily="34" charset="0"/>
              </a:rPr>
              <a:t>Planning for Water Shortage Contingency Plan - Level 1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020CC1-673A-42B0-98D5-AD051ED38A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54236" cy="81583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Outreach Efforts Support Voluntary Efforts</a:t>
            </a:r>
          </a:p>
        </p:txBody>
      </p:sp>
      <p:pic>
        <p:nvPicPr>
          <p:cNvPr id="10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88A74985-0634-4715-86D0-83BBD6A2EB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291" r="12291"/>
          <a:stretch>
            <a:fillRect/>
          </a:stretch>
        </p:blipFill>
        <p:spPr>
          <a:xfrm>
            <a:off x="4383464" y="859145"/>
            <a:ext cx="4581148" cy="57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CC6E3C-7A43-4B85-BBB9-17AA5677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November 2020 - Governor Newsom directed state agencies to prepare for possible dry conditions in 2021</a:t>
            </a:r>
          </a:p>
          <a:p>
            <a:endParaRPr lang="en-US" sz="800" dirty="0"/>
          </a:p>
          <a:p>
            <a:r>
              <a:rPr lang="en-US" sz="2400" dirty="0"/>
              <a:t>Northern California experienced below average rainfall/snowpack and warm weather in late 2020 and early 2021</a:t>
            </a:r>
          </a:p>
          <a:p>
            <a:pPr lvl="1"/>
            <a:r>
              <a:rPr lang="en-US" sz="2000" dirty="0"/>
              <a:t>Reduced local water supplies</a:t>
            </a:r>
          </a:p>
          <a:p>
            <a:pPr lvl="1"/>
            <a:r>
              <a:rPr lang="en-US" sz="2000" dirty="0"/>
              <a:t>Reduced SWP supplies</a:t>
            </a:r>
          </a:p>
          <a:p>
            <a:pPr lvl="1"/>
            <a:endParaRPr lang="en-US" sz="800" dirty="0"/>
          </a:p>
          <a:p>
            <a:pPr marL="365125" lvl="1" indent="-255588">
              <a:spcBef>
                <a:spcPts val="400"/>
              </a:spcBef>
              <a:buClr>
                <a:schemeClr val="accent1"/>
              </a:buClr>
              <a:buSzPct val="90000"/>
            </a:pPr>
            <a:r>
              <a:rPr lang="en-US" sz="2400" dirty="0"/>
              <a:t>Governor signed 3 drought                                     emergency proclamations                                             and an Executive Order                                                  seeking voluntary                                                          15% reduction in water use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7B97F-BB15-4EBC-9B10-9695C99CC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A513C-3AFB-4F65-A3D1-1765416F4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C8B1C0-A150-474F-9C37-75B16CFF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pic>
        <p:nvPicPr>
          <p:cNvPr id="5" name="Picture 4" descr="A picture containing text, water, outdoor, mountain&#10;&#10;Description automatically generated">
            <a:extLst>
              <a:ext uri="{FF2B5EF4-FFF2-40B4-BE49-F238E27FC236}">
                <a16:creationId xmlns:a16="http://schemas.microsoft.com/office/drawing/2014/main" id="{9909B635-4C33-403E-96A2-B8B6699B4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2338" r="23377" b="4156"/>
          <a:stretch/>
        </p:blipFill>
        <p:spPr>
          <a:xfrm>
            <a:off x="4718280" y="3025576"/>
            <a:ext cx="4169123" cy="3220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01071-9B04-42CF-AC42-E0C4FBC42B71}"/>
              </a:ext>
            </a:extLst>
          </p:cNvPr>
          <p:cNvSpPr txBox="1"/>
          <p:nvPr/>
        </p:nvSpPr>
        <p:spPr>
          <a:xfrm>
            <a:off x="5885763" y="618446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Mendocino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BEEEF-829D-46E1-9A1B-CC6072A87964}"/>
              </a:ext>
            </a:extLst>
          </p:cNvPr>
          <p:cNvSpPr txBox="1"/>
          <p:nvPr/>
        </p:nvSpPr>
        <p:spPr>
          <a:xfrm>
            <a:off x="4893771" y="3200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E1E68-5750-4421-B7D1-214D80F35B17}"/>
              </a:ext>
            </a:extLst>
          </p:cNvPr>
          <p:cNvSpPr txBox="1"/>
          <p:nvPr/>
        </p:nvSpPr>
        <p:spPr>
          <a:xfrm>
            <a:off x="7086600" y="32004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B1454-355E-4956-9B1F-0DD3026001FD}"/>
              </a:ext>
            </a:extLst>
          </p:cNvPr>
          <p:cNvSpPr txBox="1"/>
          <p:nvPr/>
        </p:nvSpPr>
        <p:spPr>
          <a:xfrm>
            <a:off x="7719919" y="6205292"/>
            <a:ext cx="12650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Source: Sonoma County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2E699A-F9F6-4DAB-A331-D867F703B9AC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Recent Drought News</a:t>
            </a:r>
          </a:p>
        </p:txBody>
      </p:sp>
    </p:spTree>
    <p:extLst>
      <p:ext uri="{BB962C8B-B14F-4D97-AF65-F5344CB8AC3E}">
        <p14:creationId xmlns:p14="http://schemas.microsoft.com/office/powerpoint/2010/main" val="7582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6CAAB-BA4E-4286-857E-DABD40A12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36723" cy="5092700"/>
          </a:xfrm>
        </p:spPr>
        <p:txBody>
          <a:bodyPr/>
          <a:lstStyle/>
          <a:p>
            <a:r>
              <a:rPr lang="en-US" sz="2600" dirty="0">
                <a:effectLst/>
                <a:latin typeface="Arial" panose="020B0604020202020204" pitchFamily="34" charset="0"/>
              </a:rPr>
              <a:t>Direct state agencies to 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</a:rPr>
              <a:t>ake actions to preserve critical water supplies 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M</a:t>
            </a:r>
            <a:r>
              <a:rPr lang="en-US" sz="2400" dirty="0">
                <a:effectLst/>
                <a:latin typeface="Arial" panose="020B0604020202020204" pitchFamily="34" charset="0"/>
              </a:rPr>
              <a:t>itigate effects of drought 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E</a:t>
            </a:r>
            <a:r>
              <a:rPr lang="en-US" sz="2400" dirty="0">
                <a:effectLst/>
                <a:latin typeface="Arial" panose="020B0604020202020204" pitchFamily="34" charset="0"/>
              </a:rPr>
              <a:t>nsure protection of health, safety, and environment</a:t>
            </a:r>
          </a:p>
          <a:p>
            <a:endParaRPr lang="en-US" sz="1200" dirty="0">
              <a:effectLst/>
              <a:latin typeface="Arial" panose="020B0604020202020204" pitchFamily="34" charset="0"/>
            </a:endParaRPr>
          </a:p>
          <a:p>
            <a:r>
              <a:rPr lang="en-US" sz="2600" dirty="0">
                <a:effectLst/>
                <a:latin typeface="Arial" panose="020B0604020202020204" pitchFamily="34" charset="0"/>
              </a:rPr>
              <a:t>Proclaim drought emergency                                              in 50 of 58 counties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April 21 – 2 counties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May 10 – 39 counties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</a:rPr>
              <a:t>July 8 – 9 counties</a:t>
            </a:r>
          </a:p>
          <a:p>
            <a:pPr marL="365125" lvl="1" indent="-255588">
              <a:spcBef>
                <a:spcPts val="400"/>
              </a:spcBef>
              <a:buClr>
                <a:schemeClr val="accent1"/>
              </a:buClr>
              <a:buSzPct val="90000"/>
            </a:pPr>
            <a:endParaRPr lang="en-US" sz="800" dirty="0">
              <a:latin typeface="Arial" panose="020B0604020202020204" pitchFamily="34" charset="0"/>
            </a:endParaRPr>
          </a:p>
          <a:p>
            <a:pPr marL="365125" lvl="1" indent="-255588">
              <a:spcBef>
                <a:spcPts val="400"/>
              </a:spcBef>
              <a:buClr>
                <a:schemeClr val="accent1"/>
              </a:buClr>
              <a:buSzPct val="90000"/>
            </a:pPr>
            <a:r>
              <a:rPr lang="en-US" sz="2600" dirty="0">
                <a:latin typeface="Arial" panose="020B0604020202020204" pitchFamily="34" charset="0"/>
              </a:rPr>
              <a:t>Excludes counties in                                         Southern California </a:t>
            </a:r>
            <a:endParaRPr lang="en-US" sz="2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ADFF4-E194-4EC7-B901-BD60B07FA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A513C-3AFB-4F65-A3D1-1765416F4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E8BDD-2EBA-4FEA-8ED5-F37141AD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2021 Drought Emergency Proclamations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A8829-AD53-4BAC-A6C6-20D9A1A6C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81" y="2908793"/>
            <a:ext cx="3135421" cy="34849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9F8379-8C57-4E0E-8261-A5FD3D47FE4D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What Are Drought Proclamations?</a:t>
            </a:r>
          </a:p>
        </p:txBody>
      </p:sp>
    </p:spTree>
    <p:extLst>
      <p:ext uri="{BB962C8B-B14F-4D97-AF65-F5344CB8AC3E}">
        <p14:creationId xmlns:p14="http://schemas.microsoft.com/office/powerpoint/2010/main" val="10656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40FF9-BF10-41E8-A31D-0A04324D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44" y="882650"/>
            <a:ext cx="8636723" cy="5092700"/>
          </a:xfrm>
        </p:spPr>
        <p:txBody>
          <a:bodyPr/>
          <a:lstStyle/>
          <a:p>
            <a:r>
              <a:rPr lang="en-US" sz="2600" dirty="0">
                <a:effectLst/>
                <a:latin typeface="Arial" panose="020B0604020202020204" pitchFamily="34" charset="0"/>
              </a:rPr>
              <a:t>Signed by Governor (July 8, 2021)</a:t>
            </a:r>
          </a:p>
          <a:p>
            <a:pPr lvl="1"/>
            <a:r>
              <a:rPr lang="en-US" sz="2200" dirty="0">
                <a:effectLst/>
                <a:latin typeface="Arial" panose="020B0604020202020204" pitchFamily="34" charset="0"/>
              </a:rPr>
              <a:t>Seeks voluntary 15% reduction from 2020 water use levels </a:t>
            </a:r>
          </a:p>
          <a:p>
            <a:pPr lvl="1"/>
            <a:r>
              <a:rPr lang="en-US" sz="2200" dirty="0">
                <a:effectLst/>
                <a:latin typeface="Arial" panose="020B0604020202020204" pitchFamily="34" charset="0"/>
              </a:rPr>
              <a:t>Applies to all sectors (residential, business, agriculture)</a:t>
            </a:r>
            <a:endParaRPr lang="en-US" sz="2200" dirty="0">
              <a:effectLst/>
            </a:endParaRPr>
          </a:p>
          <a:p>
            <a:endParaRPr lang="en-US" sz="1200" dirty="0">
              <a:effectLst/>
              <a:latin typeface="Arial" panose="020B0604020202020204" pitchFamily="34" charset="0"/>
            </a:endParaRPr>
          </a:p>
          <a:p>
            <a:r>
              <a:rPr lang="en-US" sz="2600" dirty="0">
                <a:effectLst/>
                <a:latin typeface="Arial" panose="020B0604020202020204" pitchFamily="34" charset="0"/>
              </a:rPr>
              <a:t>Promotes “commonsense measures”  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Irrigate landscapes more efficiently 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Run dishwashers/washing machines when full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Find/fix leaks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Install water-efficient showerheads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</a:rPr>
              <a:t>ake shorter showers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Use shut-off nozzle on hoses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</a:rPr>
              <a:t>ake cars to commercial car washes that use recycled water </a:t>
            </a:r>
          </a:p>
          <a:p>
            <a:pPr marL="365125" lvl="1" indent="-255588">
              <a:spcBef>
                <a:spcPts val="400"/>
              </a:spcBef>
              <a:buClr>
                <a:schemeClr val="accent1"/>
              </a:buClr>
              <a:buSzPct val="90000"/>
            </a:pPr>
            <a:endParaRPr lang="en-US" sz="1200" dirty="0">
              <a:latin typeface="Arial" panose="020B0604020202020204" pitchFamily="34" charset="0"/>
            </a:endParaRPr>
          </a:p>
          <a:p>
            <a:pPr marL="365125" lvl="1" indent="-255588">
              <a:spcBef>
                <a:spcPts val="400"/>
              </a:spcBef>
              <a:buClr>
                <a:schemeClr val="accent1"/>
              </a:buClr>
              <a:buSzPct val="90000"/>
            </a:pPr>
            <a:r>
              <a:rPr lang="en-US" sz="2600" dirty="0">
                <a:latin typeface="Arial" panose="020B0604020202020204" pitchFamily="34" charset="0"/>
              </a:rPr>
              <a:t>State will track and report monthly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1CE5F-9E55-4C88-ACF9-3724C618A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A513C-3AFB-4F65-A3D1-1765416F4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0F3761-C286-4B06-8515-8ECF929E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Executive Order N-10-21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6B085-0D7A-4CCF-B54D-2E2A52CA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06" y="2667000"/>
            <a:ext cx="2286000" cy="1713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10512-5D83-4FE3-91D4-53C11EF95491}"/>
              </a:ext>
            </a:extLst>
          </p:cNvPr>
          <p:cNvSpPr txBox="1"/>
          <p:nvPr/>
        </p:nvSpPr>
        <p:spPr>
          <a:xfrm>
            <a:off x="8257902" y="4380399"/>
            <a:ext cx="7713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Source: DWR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FF946C-31CE-43EB-B1EE-6409473E67EE}"/>
              </a:ext>
            </a:extLst>
          </p:cNvPr>
          <p:cNvSpPr txBox="1">
            <a:spLocks/>
          </p:cNvSpPr>
          <p:nvPr/>
        </p:nvSpPr>
        <p:spPr>
          <a:xfrm>
            <a:off x="0" y="1704"/>
            <a:ext cx="9154236" cy="8158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What is Executive Order N-10-21?</a:t>
            </a:r>
          </a:p>
        </p:txBody>
      </p:sp>
    </p:spTree>
    <p:extLst>
      <p:ext uri="{BB962C8B-B14F-4D97-AF65-F5344CB8AC3E}">
        <p14:creationId xmlns:p14="http://schemas.microsoft.com/office/powerpoint/2010/main" val="17794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1F552-1CE7-42EB-89AE-F01DC020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020CC1-673A-42B0-98D5-AD051ED38A62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Is San Diego Prepared for Drought?</a:t>
            </a:r>
          </a:p>
        </p:txBody>
      </p:sp>
      <p:pic>
        <p:nvPicPr>
          <p:cNvPr id="18" name="Picture 17" descr="A picture containing tree, outdoor, ground, plant&#10;&#10;Description automatically generated">
            <a:extLst>
              <a:ext uri="{FF2B5EF4-FFF2-40B4-BE49-F238E27FC236}">
                <a16:creationId xmlns:a16="http://schemas.microsoft.com/office/drawing/2014/main" id="{34E9893C-69BE-46D2-AA29-6C55B133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9" y="956726"/>
            <a:ext cx="8507411" cy="54982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0C778E-0EBB-41BC-BC8B-AB86E56962B2}"/>
              </a:ext>
            </a:extLst>
          </p:cNvPr>
          <p:cNvSpPr/>
          <p:nvPr/>
        </p:nvSpPr>
        <p:spPr>
          <a:xfrm>
            <a:off x="635578" y="2450853"/>
            <a:ext cx="4992725" cy="3733800"/>
          </a:xfrm>
          <a:prstGeom prst="rect">
            <a:avLst/>
          </a:prstGeom>
          <a:solidFill>
            <a:srgbClr val="8C8C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6D4E1893-F931-46FF-9252-B18A4DD3BDDE}"/>
              </a:ext>
            </a:extLst>
          </p:cNvPr>
          <p:cNvSpPr txBox="1">
            <a:spLocks/>
          </p:cNvSpPr>
          <p:nvPr/>
        </p:nvSpPr>
        <p:spPr>
          <a:xfrm>
            <a:off x="605642" y="2480588"/>
            <a:ext cx="4992725" cy="5505279"/>
          </a:xfrm>
          <a:prstGeom prst="rect">
            <a:avLst/>
          </a:prstGeom>
        </p:spPr>
        <p:txBody>
          <a:bodyPr>
            <a:no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55270">
              <a:spcBef>
                <a:spcPts val="60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ahoma"/>
              </a:rPr>
              <a:t>Water conservation is hard-wired in San Diego County</a:t>
            </a:r>
          </a:p>
          <a:p>
            <a:pPr indent="-255270">
              <a:spcBef>
                <a:spcPts val="60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ahoma"/>
              </a:rPr>
              <a:t>High-priority rights on the Colorado River are secure</a:t>
            </a:r>
          </a:p>
          <a:p>
            <a:pPr indent="-255270">
              <a:spcBef>
                <a:spcPts val="60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ahoma"/>
              </a:rPr>
              <a:t>Drought-resilient supplies include seawater desalination </a:t>
            </a:r>
          </a:p>
          <a:p>
            <a:pPr indent="-255270">
              <a:spcBef>
                <a:spcPts val="60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ahoma"/>
              </a:rPr>
              <a:t>Region’s water supplies are reliable even in multiple dry years</a:t>
            </a:r>
          </a:p>
          <a:p>
            <a:pPr marL="109855" indent="0">
              <a:spcBef>
                <a:spcPts val="600"/>
              </a:spcBef>
              <a:buClr>
                <a:srgbClr val="FFFFFF"/>
              </a:buClr>
              <a:buFont typeface="Wingdings" pitchFamily="2" charset="2"/>
              <a:buNone/>
            </a:pPr>
            <a:endParaRPr lang="en-US" sz="2400" b="1" dirty="0">
              <a:solidFill>
                <a:schemeClr val="bg1"/>
              </a:solidFill>
              <a:latin typeface="Trebuchet MS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52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E37486-7809-4BD4-82C8-F6AB655E0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9" t="68419" r="1498" b="14464"/>
          <a:stretch/>
        </p:blipFill>
        <p:spPr>
          <a:xfrm rot="420000">
            <a:off x="55981" y="688616"/>
            <a:ext cx="6404520" cy="1434352"/>
          </a:xfrm>
          <a:prstGeom prst="rect">
            <a:avLst/>
          </a:prstGeom>
          <a:ln w="28575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1F552-1CE7-42EB-89AE-F01DC020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020CC1-673A-42B0-98D5-AD051ED38A62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Started Preparing in Early 1990s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B81AC-6341-40BE-9285-E26F5974E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" t="87568" b="2143"/>
          <a:stretch/>
        </p:blipFill>
        <p:spPr>
          <a:xfrm rot="120000">
            <a:off x="243679" y="5658302"/>
            <a:ext cx="8718829" cy="743522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933173-1E47-4FAF-BB97-B1BD732F4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7" t="39750" r="64369" b="13181"/>
          <a:stretch/>
        </p:blipFill>
        <p:spPr>
          <a:xfrm rot="360000">
            <a:off x="-1354" y="1892204"/>
            <a:ext cx="2609689" cy="3944470"/>
          </a:xfrm>
          <a:prstGeom prst="rect">
            <a:avLst/>
          </a:prstGeom>
          <a:ln w="28575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41F69-2951-4E2B-9DB8-C4DA6CC2B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11709" r="35220" b="60327"/>
          <a:stretch/>
        </p:blipFill>
        <p:spPr>
          <a:xfrm rot="166511">
            <a:off x="2470713" y="3755664"/>
            <a:ext cx="4691245" cy="1715608"/>
          </a:xfrm>
          <a:prstGeom prst="rect">
            <a:avLst/>
          </a:prstGeom>
          <a:ln w="2857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B6DBB-134D-45C1-BF7C-F7D3F2755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52" t="52694" r="2997" b="34897"/>
          <a:stretch/>
        </p:blipFill>
        <p:spPr>
          <a:xfrm rot="60000">
            <a:off x="2400301" y="2599758"/>
            <a:ext cx="6454469" cy="1123503"/>
          </a:xfrm>
          <a:prstGeom prst="rect">
            <a:avLst/>
          </a:prstGeom>
          <a:ln w="2857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7D17F-2EDB-4E9D-8036-6ACF8F11A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79" t="11709" r="8057" b="46973"/>
          <a:stretch/>
        </p:blipFill>
        <p:spPr>
          <a:xfrm rot="21038242">
            <a:off x="7203380" y="3030249"/>
            <a:ext cx="2057781" cy="2730206"/>
          </a:xfrm>
          <a:prstGeom prst="rect">
            <a:avLst/>
          </a:prstGeom>
          <a:ln w="28575"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D6DCC59-05C4-40D5-BEA1-1A0AAA19BE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31115" b="22553"/>
          <a:stretch/>
        </p:blipFill>
        <p:spPr>
          <a:xfrm>
            <a:off x="6813722" y="792325"/>
            <a:ext cx="1991807" cy="19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79494" y="6393703"/>
            <a:ext cx="555625" cy="365125"/>
          </a:xfrm>
        </p:spPr>
        <p:txBody>
          <a:bodyPr/>
          <a:lstStyle/>
          <a:p>
            <a:pPr>
              <a:defRPr/>
            </a:pPr>
            <a:fld id="{BFD240A2-5A88-49F8-83EF-89748DD02F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06336"/>
            <a:ext cx="9154236" cy="99060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Water Reliability Through Diversification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807F86C-FDEB-476E-9EEA-425E08B4177C}"/>
              </a:ext>
            </a:extLst>
          </p:cNvPr>
          <p:cNvSpPr txBox="1">
            <a:spLocks/>
          </p:cNvSpPr>
          <p:nvPr/>
        </p:nvSpPr>
        <p:spPr>
          <a:xfrm>
            <a:off x="1015383" y="2167382"/>
            <a:ext cx="2133601" cy="949446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" pitchFamily="2" charset="2"/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Canal Linings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112ECB-27B5-4CDD-BD4D-0448125189FC}"/>
              </a:ext>
            </a:extLst>
          </p:cNvPr>
          <p:cNvSpPr txBox="1">
            <a:spLocks/>
          </p:cNvSpPr>
          <p:nvPr/>
        </p:nvSpPr>
        <p:spPr>
          <a:xfrm>
            <a:off x="3457084" y="2186277"/>
            <a:ext cx="2106021" cy="94944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" pitchFamily="2" charset="2"/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Reclaimed Water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7E0D8D3-F3E3-4A4B-859B-3950759DC478}"/>
              </a:ext>
            </a:extLst>
          </p:cNvPr>
          <p:cNvSpPr txBox="1">
            <a:spLocks/>
          </p:cNvSpPr>
          <p:nvPr/>
        </p:nvSpPr>
        <p:spPr>
          <a:xfrm>
            <a:off x="5406996" y="2186277"/>
            <a:ext cx="2309394" cy="869864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" pitchFamily="2" charset="2"/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Conservation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1601B8-E901-44F4-AA25-5F94B480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r="6907"/>
          <a:stretch/>
        </p:blipFill>
        <p:spPr>
          <a:xfrm>
            <a:off x="1460379" y="309716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693DB-5451-4F18-A33A-2DEF4380F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/>
        </p:blipFill>
        <p:spPr>
          <a:xfrm>
            <a:off x="3689387" y="309716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618CAE-AA6F-4A94-A627-687D7EBC0E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10729" r="2414" b="12079"/>
          <a:stretch/>
        </p:blipFill>
        <p:spPr>
          <a:xfrm>
            <a:off x="5896086" y="293564"/>
            <a:ext cx="1828800" cy="182879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88AA98E-3D7B-4FDA-80CF-16468C157AB7}"/>
              </a:ext>
            </a:extLst>
          </p:cNvPr>
          <p:cNvSpPr txBox="1">
            <a:spLocks/>
          </p:cNvSpPr>
          <p:nvPr/>
        </p:nvSpPr>
        <p:spPr>
          <a:xfrm>
            <a:off x="2445562" y="5902876"/>
            <a:ext cx="2133601" cy="949446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" pitchFamily="2" charset="2"/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Potable Water Reuse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BD616D7-19FE-4C4A-AAF1-18CF508898B3}"/>
              </a:ext>
            </a:extLst>
          </p:cNvPr>
          <p:cNvSpPr txBox="1">
            <a:spLocks/>
          </p:cNvSpPr>
          <p:nvPr/>
        </p:nvSpPr>
        <p:spPr>
          <a:xfrm>
            <a:off x="4641939" y="5921771"/>
            <a:ext cx="2106021" cy="94944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Carlsbad Desal Plant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B36FFE6-88D0-4FD1-A2DA-83C05FF62E79}"/>
              </a:ext>
            </a:extLst>
          </p:cNvPr>
          <p:cNvSpPr txBox="1">
            <a:spLocks/>
          </p:cNvSpPr>
          <p:nvPr/>
        </p:nvSpPr>
        <p:spPr>
          <a:xfrm>
            <a:off x="6747960" y="5921771"/>
            <a:ext cx="2309394" cy="869864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Local Surface Water Storage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250EE8-8F85-4B8E-8800-22A58624D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5112"/>
          <a:stretch/>
        </p:blipFill>
        <p:spPr>
          <a:xfrm>
            <a:off x="2656385" y="3956722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688BF4-5B2D-49E1-9164-236C5EA2CC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5911"/>
          <a:stretch/>
        </p:blipFill>
        <p:spPr>
          <a:xfrm>
            <a:off x="4840785" y="3956722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1C832E-102E-4E79-91FD-18ACB4C5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4127"/>
          <a:stretch/>
        </p:blipFill>
        <p:spPr bwMode="auto">
          <a:xfrm>
            <a:off x="7025185" y="3956722"/>
            <a:ext cx="1828800" cy="1828800"/>
          </a:xfrm>
          <a:prstGeom prst="rect">
            <a:avLst/>
          </a:prstGeom>
          <a:noFill/>
          <a:ln w="28575">
            <a:solidFill>
              <a:srgbClr val="006BA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2CBD253D-346A-448C-84CF-EA8F95A906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17572"/>
          <a:stretch/>
        </p:blipFill>
        <p:spPr>
          <a:xfrm>
            <a:off x="412169" y="3956722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D784981-1546-4409-A1C3-34E96922A6F6}"/>
              </a:ext>
            </a:extLst>
          </p:cNvPr>
          <p:cNvSpPr txBox="1">
            <a:spLocks/>
          </p:cNvSpPr>
          <p:nvPr/>
        </p:nvSpPr>
        <p:spPr>
          <a:xfrm>
            <a:off x="189726" y="5881980"/>
            <a:ext cx="2133601" cy="949446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" pitchFamily="2" charset="2"/>
              <a:buNone/>
            </a:pPr>
            <a:r>
              <a:rPr lang="en-US" sz="1800" b="1" dirty="0">
                <a:solidFill>
                  <a:schemeClr val="accent5"/>
                </a:solidFill>
                <a:cs typeface="Lucida Sans Unicode" pitchFamily="34" charset="0"/>
              </a:rPr>
              <a:t>Groundwater</a:t>
            </a:r>
          </a:p>
        </p:txBody>
      </p:sp>
    </p:spTree>
    <p:extLst>
      <p:ext uri="{BB962C8B-B14F-4D97-AF65-F5344CB8AC3E}">
        <p14:creationId xmlns:p14="http://schemas.microsoft.com/office/powerpoint/2010/main" val="22183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64D32-C0A3-409A-B7CE-54DD736C4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6C2A974-0ECE-4CF8-819B-2F545E040F77}"/>
              </a:ext>
            </a:extLst>
          </p:cNvPr>
          <p:cNvSpPr txBox="1">
            <a:spLocks/>
          </p:cNvSpPr>
          <p:nvPr/>
        </p:nvSpPr>
        <p:spPr>
          <a:xfrm>
            <a:off x="170008" y="3089154"/>
            <a:ext cx="2133601" cy="949446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" pitchFamily="2" charset="2"/>
              <a:buNone/>
            </a:pPr>
            <a:r>
              <a:rPr lang="en-US" sz="1400">
                <a:cs typeface="Lucida Sans Unicode" pitchFamily="34" charset="0"/>
              </a:rPr>
              <a:t>Twin Oaks Valley Water Treatment Plant </a:t>
            </a:r>
          </a:p>
          <a:p>
            <a:pPr marL="109537" indent="0">
              <a:buFont typeface="Wingdings" pitchFamily="2" charset="2"/>
              <a:buNone/>
            </a:pPr>
            <a:r>
              <a:rPr lang="en-US" sz="1400">
                <a:solidFill>
                  <a:srgbClr val="006BA6"/>
                </a:solidFill>
                <a:cs typeface="Lucida Sans Unicode" pitchFamily="34" charset="0"/>
              </a:rPr>
              <a:t>$179 million</a:t>
            </a:r>
          </a:p>
          <a:p>
            <a:pPr marL="109537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F4DB245-FC11-4C56-B792-D01FA846390D}"/>
              </a:ext>
            </a:extLst>
          </p:cNvPr>
          <p:cNvSpPr txBox="1">
            <a:spLocks/>
          </p:cNvSpPr>
          <p:nvPr/>
        </p:nvSpPr>
        <p:spPr>
          <a:xfrm>
            <a:off x="2366385" y="3108049"/>
            <a:ext cx="2106021" cy="94944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" pitchFamily="2" charset="2"/>
              <a:buNone/>
            </a:pPr>
            <a:r>
              <a:rPr lang="en-US" sz="1400">
                <a:cs typeface="Lucida Sans Unicode" pitchFamily="34" charset="0"/>
              </a:rPr>
              <a:t>Local Water Storage (San Vicente and Olivenhain Dams) </a:t>
            </a:r>
          </a:p>
          <a:p>
            <a:pPr marL="109537" indent="0">
              <a:buFont typeface="Wingdings" pitchFamily="2" charset="2"/>
              <a:buNone/>
            </a:pPr>
            <a:r>
              <a:rPr lang="en-US" sz="1400">
                <a:solidFill>
                  <a:srgbClr val="006BA6"/>
                </a:solidFill>
                <a:cs typeface="Lucida Sans Unicode" pitchFamily="34" charset="0"/>
              </a:rPr>
              <a:t>$1 billion</a:t>
            </a:r>
          </a:p>
          <a:p>
            <a:pPr marL="109537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0D2BAD8-58A9-42D8-9B5A-DADB2B5C6572}"/>
              </a:ext>
            </a:extLst>
          </p:cNvPr>
          <p:cNvSpPr txBox="1">
            <a:spLocks/>
          </p:cNvSpPr>
          <p:nvPr/>
        </p:nvSpPr>
        <p:spPr>
          <a:xfrm>
            <a:off x="4472406" y="3108049"/>
            <a:ext cx="2309394" cy="869864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" pitchFamily="2" charset="2"/>
              <a:buNone/>
            </a:pPr>
            <a:r>
              <a:rPr lang="en-US" sz="1400">
                <a:cs typeface="Lucida Sans Unicode" pitchFamily="34" charset="0"/>
              </a:rPr>
              <a:t>Decades of Water Use Efficiency Investments</a:t>
            </a:r>
          </a:p>
          <a:p>
            <a:pPr marL="109537" indent="0">
              <a:buFont typeface="Wingdings" pitchFamily="2" charset="2"/>
              <a:buNone/>
            </a:pPr>
            <a:r>
              <a:rPr lang="en-US" sz="1400">
                <a:solidFill>
                  <a:srgbClr val="006BA6"/>
                </a:solidFill>
                <a:cs typeface="Lucida Sans Unicode" pitchFamily="34" charset="0"/>
              </a:rPr>
              <a:t>Hundreds of Millions $</a:t>
            </a:r>
          </a:p>
          <a:p>
            <a:pPr marL="109537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8B2F018-163A-4475-AB5F-57C3C4DC11DE}"/>
              </a:ext>
            </a:extLst>
          </p:cNvPr>
          <p:cNvSpPr txBox="1">
            <a:spLocks/>
          </p:cNvSpPr>
          <p:nvPr/>
        </p:nvSpPr>
        <p:spPr>
          <a:xfrm>
            <a:off x="6676400" y="3108049"/>
            <a:ext cx="2132150" cy="5334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" pitchFamily="2" charset="2"/>
              <a:buNone/>
            </a:pPr>
            <a:r>
              <a:rPr lang="en-US" sz="1400">
                <a:cs typeface="Lucida Sans Unicode" pitchFamily="34" charset="0"/>
              </a:rPr>
              <a:t>Lake Hodges Energy &amp; Pumped Storage Projects </a:t>
            </a:r>
          </a:p>
          <a:p>
            <a:pPr marL="109537" indent="0">
              <a:buFont typeface="Wingdings" pitchFamily="2" charset="2"/>
              <a:buNone/>
            </a:pPr>
            <a:r>
              <a:rPr lang="en-US" sz="1400">
                <a:solidFill>
                  <a:srgbClr val="006BA6"/>
                </a:solidFill>
                <a:cs typeface="Lucida Sans Unicode" pitchFamily="34" charset="0"/>
              </a:rPr>
              <a:t>$208 million</a:t>
            </a:r>
          </a:p>
          <a:p>
            <a:pPr marL="109537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23C1A12B-C383-456A-875D-5858A8FF93EC}"/>
              </a:ext>
            </a:extLst>
          </p:cNvPr>
          <p:cNvSpPr txBox="1">
            <a:spLocks/>
          </p:cNvSpPr>
          <p:nvPr/>
        </p:nvSpPr>
        <p:spPr bwMode="auto">
          <a:xfrm>
            <a:off x="3392218" y="5959170"/>
            <a:ext cx="2940504" cy="4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ctr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SzPct val="100000"/>
              <a:buNone/>
              <a:defRPr/>
            </a:pPr>
            <a:r>
              <a:rPr lang="en-US" sz="1400">
                <a:cs typeface="Lucida Sans Unicode" pitchFamily="34" charset="0"/>
              </a:rPr>
              <a:t>Carlsbad Seawater Desalination Projects </a:t>
            </a:r>
            <a:r>
              <a:rPr lang="en-US" sz="1400">
                <a:solidFill>
                  <a:srgbClr val="006BA6"/>
                </a:solidFill>
                <a:cs typeface="Lucida Sans Unicode" pitchFamily="34" charset="0"/>
              </a:rPr>
              <a:t>$1 billion</a:t>
            </a:r>
          </a:p>
          <a:p>
            <a:pPr marL="109537" indent="0">
              <a:buFont typeface="Wingdings" pitchFamily="2" charset="2"/>
              <a:buNone/>
            </a:pPr>
            <a:endParaRPr lang="en-US"/>
          </a:p>
        </p:txBody>
      </p:sp>
      <p:pic>
        <p:nvPicPr>
          <p:cNvPr id="29" name="Picture 3" descr="L:\PA\ViewOnly\Photos\Canals\All-American Canal.jpg">
            <a:extLst>
              <a:ext uri="{FF2B5EF4-FFF2-40B4-BE49-F238E27FC236}">
                <a16:creationId xmlns:a16="http://schemas.microsoft.com/office/drawing/2014/main" id="{328E6F38-2491-42B0-8FA1-E5D32568F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3291" r="20104" b="746"/>
          <a:stretch/>
        </p:blipFill>
        <p:spPr bwMode="auto">
          <a:xfrm>
            <a:off x="6550420" y="4155954"/>
            <a:ext cx="1802536" cy="1664208"/>
          </a:xfrm>
          <a:prstGeom prst="rect">
            <a:avLst/>
          </a:prstGeom>
          <a:noFill/>
          <a:ln w="28575">
            <a:solidFill>
              <a:srgbClr val="006BA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1BA77B-6E2B-4FA4-92E9-E9C905275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" t="6127" r="830" b="3635"/>
          <a:stretch/>
        </p:blipFill>
        <p:spPr>
          <a:xfrm>
            <a:off x="380831" y="1143000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9508D-C3E3-4C5E-95A8-D508A36F0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3" r="13841" b="2068"/>
          <a:stretch/>
        </p:blipFill>
        <p:spPr>
          <a:xfrm>
            <a:off x="2565231" y="1143000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7FA821-4181-4B70-A6C6-8B0E75A5BA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r="10978" b="2454"/>
          <a:stretch/>
        </p:blipFill>
        <p:spPr>
          <a:xfrm>
            <a:off x="6934031" y="1143000"/>
            <a:ext cx="1828800" cy="1828800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0380E2-DCA1-45F7-8F39-F2D3593EB3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4823"/>
          <a:stretch/>
        </p:blipFill>
        <p:spPr>
          <a:xfrm>
            <a:off x="380831" y="4155954"/>
            <a:ext cx="2892617" cy="1664208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201862-EF4C-461F-8209-3A5020E035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 b="12159"/>
          <a:stretch/>
        </p:blipFill>
        <p:spPr>
          <a:xfrm>
            <a:off x="3440344" y="4155954"/>
            <a:ext cx="2931623" cy="1664208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C45AC41F-96D5-4AE5-BFB9-1C4F7F1C0E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Innovative Investments in Supply Reliability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BF1D2A4-C413-415B-A70B-F3251120D32D}"/>
              </a:ext>
            </a:extLst>
          </p:cNvPr>
          <p:cNvSpPr txBox="1">
            <a:spLocks/>
          </p:cNvSpPr>
          <p:nvPr/>
        </p:nvSpPr>
        <p:spPr bwMode="auto">
          <a:xfrm>
            <a:off x="380830" y="5940093"/>
            <a:ext cx="2892618" cy="11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ctr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SzPct val="100000"/>
              <a:buNone/>
              <a:defRPr/>
            </a:pPr>
            <a:r>
              <a:rPr lang="en-US" sz="1400">
                <a:cs typeface="Lucida Sans Unicode" pitchFamily="34" charset="0"/>
              </a:rPr>
              <a:t>Pipeline Relining </a:t>
            </a:r>
            <a:r>
              <a:rPr lang="en-US" sz="1400">
                <a:solidFill>
                  <a:srgbClr val="006BA6"/>
                </a:solidFill>
                <a:cs typeface="Lucida Sans Unicode" pitchFamily="34" charset="0"/>
              </a:rPr>
              <a:t>$493 million</a:t>
            </a:r>
          </a:p>
          <a:p>
            <a:pPr marL="109537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B0F8125F-3945-47EF-8073-BC47B2CA7CDB}"/>
              </a:ext>
            </a:extLst>
          </p:cNvPr>
          <p:cNvSpPr txBox="1">
            <a:spLocks/>
          </p:cNvSpPr>
          <p:nvPr/>
        </p:nvSpPr>
        <p:spPr bwMode="auto">
          <a:xfrm>
            <a:off x="6122678" y="5888578"/>
            <a:ext cx="2931623" cy="6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7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1pPr>
            <a:lvl2pPr marL="620713" indent="-228600" algn="ctr" rtl="0" eaLnBrk="1" fontAlgn="base" hangingPunct="1">
              <a:spcBef>
                <a:spcPts val="325"/>
              </a:spcBef>
              <a:spcAft>
                <a:spcPct val="0"/>
              </a:spcAft>
              <a:buClr>
                <a:srgbClr val="909090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2pPr>
            <a:lvl3pPr marL="858838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7DA0D0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3pPr>
            <a:lvl4pPr marL="1143000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4pPr>
            <a:lvl5pPr marL="1371600" indent="-228600" algn="ctr" rtl="0" eaLnBrk="1" fontAlgn="base" hangingPunct="1">
              <a:spcBef>
                <a:spcPts val="35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Tahoma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SzPct val="100000"/>
              <a:buNone/>
              <a:defRPr/>
            </a:pPr>
            <a:r>
              <a:rPr lang="en-US" sz="1400" dirty="0">
                <a:cs typeface="Lucida Sans Unicode" pitchFamily="34" charset="0"/>
              </a:rPr>
              <a:t>All-American &amp; Coachella Canal Lining Project</a:t>
            </a:r>
            <a:r>
              <a:rPr lang="en-US" sz="1400" dirty="0">
                <a:solidFill>
                  <a:srgbClr val="006BA6"/>
                </a:solidFill>
                <a:cs typeface="Lucida Sans Unicode" pitchFamily="34" charset="0"/>
              </a:rPr>
              <a:t> $447 million</a:t>
            </a:r>
            <a:r>
              <a:rPr lang="en-US" sz="1400" dirty="0">
                <a:cs typeface="Lucida Sans Unicode" pitchFamily="34" charset="0"/>
              </a:rPr>
              <a:t> </a:t>
            </a:r>
            <a:r>
              <a:rPr lang="en-US" sz="1400" b="1" dirty="0">
                <a:cs typeface="Lucida Sans Unicode" pitchFamily="34" charset="0"/>
              </a:rPr>
              <a:t>($190 million from Water Authority</a:t>
            </a:r>
            <a:r>
              <a:rPr lang="en-US" sz="1400" dirty="0">
                <a:cs typeface="Lucida Sans Unicode" pitchFamily="34" charset="0"/>
              </a:rPr>
              <a:t>)</a:t>
            </a:r>
          </a:p>
          <a:p>
            <a:pPr marL="109537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 descr="A garden in front of a house&#10;&#10;Description automatically generated with low confidence">
            <a:extLst>
              <a:ext uri="{FF2B5EF4-FFF2-40B4-BE49-F238E27FC236}">
                <a16:creationId xmlns:a16="http://schemas.microsoft.com/office/drawing/2014/main" id="{02850799-81EA-4B20-9CD9-9C1FA6E07E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8366"/>
          <a:stretch/>
        </p:blipFill>
        <p:spPr>
          <a:xfrm>
            <a:off x="4749631" y="1110568"/>
            <a:ext cx="1828797" cy="1877513"/>
          </a:xfrm>
          <a:prstGeom prst="rect">
            <a:avLst/>
          </a:prstGeom>
          <a:ln w="28575">
            <a:solidFill>
              <a:srgbClr val="006BA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54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1F552-1CE7-42EB-89AE-F01DC020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AFA04-4CE3-4A1C-89E9-FFD03247D8A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020CC1-673A-42B0-98D5-AD051ED38A62}"/>
              </a:ext>
            </a:extLst>
          </p:cNvPr>
          <p:cNvSpPr txBox="1">
            <a:spLocks/>
          </p:cNvSpPr>
          <p:nvPr/>
        </p:nvSpPr>
        <p:spPr>
          <a:xfrm>
            <a:off x="0" y="-4915"/>
            <a:ext cx="9154236" cy="815830"/>
          </a:xfrm>
          <a:prstGeom prst="rect">
            <a:avLst/>
          </a:prstGeom>
          <a:solidFill>
            <a:srgbClr val="5A5A5A">
              <a:alpha val="67843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>
                <a:ln w="13335" cmpd="sng">
                  <a:noFill/>
                  <a:prstDash val="solid"/>
                </a:ln>
                <a:latin typeface="Tw Cen MT Condensed" panose="020B0606020104020203" pitchFamily="34" charset="0"/>
                <a:ea typeface="Adobe Fan Heiti Std B" pitchFamily="34" charset="-128"/>
              </a:rPr>
              <a:t>Results of Diversification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9405214-6809-4A47-8051-DACA0269FC9A}"/>
              </a:ext>
            </a:extLst>
          </p:cNvPr>
          <p:cNvSpPr>
            <a:spLocks noChangeAspect="1"/>
          </p:cNvSpPr>
          <p:nvPr/>
        </p:nvSpPr>
        <p:spPr>
          <a:xfrm>
            <a:off x="3789180" y="880893"/>
            <a:ext cx="2438400" cy="2438398"/>
          </a:xfrm>
          <a:prstGeom prst="flowChartConnector">
            <a:avLst/>
          </a:prstGeom>
          <a:solidFill>
            <a:srgbClr val="FCC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9851E-4722-4DB4-B082-F6688C82DFE9}"/>
              </a:ext>
            </a:extLst>
          </p:cNvPr>
          <p:cNvSpPr txBox="1"/>
          <p:nvPr/>
        </p:nvSpPr>
        <p:spPr>
          <a:xfrm>
            <a:off x="5889194" y="829736"/>
            <a:ext cx="323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FY 2016 – 2020 Five-Year Average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94B3D6B-4DE9-4EFA-8E97-4BCC6100B1CC}"/>
              </a:ext>
            </a:extLst>
          </p:cNvPr>
          <p:cNvSpPr/>
          <p:nvPr/>
        </p:nvSpPr>
        <p:spPr>
          <a:xfrm>
            <a:off x="862641" y="3657600"/>
            <a:ext cx="2895600" cy="2895600"/>
          </a:xfrm>
          <a:prstGeom prst="flowChartConnector">
            <a:avLst/>
          </a:prstGeom>
          <a:solidFill>
            <a:srgbClr val="FCC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E67EBA0-8E16-4438-993E-A312F7FC8150}"/>
              </a:ext>
            </a:extLst>
          </p:cNvPr>
          <p:cNvSpPr>
            <a:spLocks noChangeAspect="1"/>
          </p:cNvSpPr>
          <p:nvPr/>
        </p:nvSpPr>
        <p:spPr>
          <a:xfrm>
            <a:off x="5561983" y="3126460"/>
            <a:ext cx="3367795" cy="3367793"/>
          </a:xfrm>
          <a:prstGeom prst="flowChartConnector">
            <a:avLst/>
          </a:prstGeom>
          <a:solidFill>
            <a:srgbClr val="FCC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467093-6C30-401E-BAC1-64E6AA3D1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560" y="916044"/>
            <a:ext cx="1458716" cy="1422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3E37C1-9FDE-4768-85A1-786E0E1278FD}"/>
              </a:ext>
            </a:extLst>
          </p:cNvPr>
          <p:cNvSpPr/>
          <p:nvPr/>
        </p:nvSpPr>
        <p:spPr>
          <a:xfrm rot="19047027">
            <a:off x="3836822" y="1004486"/>
            <a:ext cx="2309604" cy="217409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Down">
              <a:avLst>
                <a:gd name="adj" fmla="val 195880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srgbClr val="00355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State Water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EBF524-59FB-4DE1-A903-83CBC95847AA}"/>
              </a:ext>
            </a:extLst>
          </p:cNvPr>
          <p:cNvSpPr txBox="1"/>
          <p:nvPr/>
        </p:nvSpPr>
        <p:spPr>
          <a:xfrm>
            <a:off x="3901201" y="2213601"/>
            <a:ext cx="1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10%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5988FB-4F6F-4DEC-940D-0776D442D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39" y="3797300"/>
            <a:ext cx="1447800" cy="1460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5274EF-2042-4E89-A40A-2A288AD8189B}"/>
              </a:ext>
            </a:extLst>
          </p:cNvPr>
          <p:cNvSpPr/>
          <p:nvPr/>
        </p:nvSpPr>
        <p:spPr>
          <a:xfrm rot="1747621">
            <a:off x="1027752" y="3634972"/>
            <a:ext cx="2672331" cy="272497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Down">
              <a:avLst>
                <a:gd name="adj" fmla="val 2668644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srgbClr val="00355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Local Supply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9EAFE-252D-4DA3-8A02-EB71DE4CCC51}"/>
              </a:ext>
            </a:extLst>
          </p:cNvPr>
          <p:cNvSpPr txBox="1"/>
          <p:nvPr/>
        </p:nvSpPr>
        <p:spPr>
          <a:xfrm>
            <a:off x="1868455" y="5132891"/>
            <a:ext cx="152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24%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01251BF-0C7D-49A6-A0EC-3E72E48FB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18" y="3185377"/>
            <a:ext cx="1447800" cy="1460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C56F95F-5187-48E2-9228-A92E39E30D73}"/>
              </a:ext>
            </a:extLst>
          </p:cNvPr>
          <p:cNvSpPr/>
          <p:nvPr/>
        </p:nvSpPr>
        <p:spPr>
          <a:xfrm rot="19540416">
            <a:off x="5555565" y="3174092"/>
            <a:ext cx="3319027" cy="31125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Down">
              <a:avLst>
                <a:gd name="adj" fmla="val 2567530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srgbClr val="00355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Colorado River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27865-9076-4A10-8595-B7A000038FF3}"/>
              </a:ext>
            </a:extLst>
          </p:cNvPr>
          <p:cNvSpPr txBox="1"/>
          <p:nvPr/>
        </p:nvSpPr>
        <p:spPr>
          <a:xfrm>
            <a:off x="6596065" y="4548221"/>
            <a:ext cx="1674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66%</a:t>
            </a:r>
          </a:p>
        </p:txBody>
      </p:sp>
      <p:pic>
        <p:nvPicPr>
          <p:cNvPr id="26" name="Picture 25" descr="Map&#10;&#10;Description automatically generated">
            <a:extLst>
              <a:ext uri="{FF2B5EF4-FFF2-40B4-BE49-F238E27FC236}">
                <a16:creationId xmlns:a16="http://schemas.microsoft.com/office/drawing/2014/main" id="{B4266493-2EE8-4169-BF02-088FD418D8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12" y="855453"/>
            <a:ext cx="4735664" cy="55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#PPTEMPLATE_04">
  <a:themeElements>
    <a:clrScheme name="Custom 6">
      <a:dk1>
        <a:sysClr val="windowText" lastClr="000000"/>
      </a:dk1>
      <a:lt1>
        <a:sysClr val="window" lastClr="FFFFFF"/>
      </a:lt1>
      <a:dk2>
        <a:srgbClr val="006BA6"/>
      </a:dk2>
      <a:lt2>
        <a:srgbClr val="DEF5FA"/>
      </a:lt2>
      <a:accent1>
        <a:srgbClr val="006BA6"/>
      </a:accent1>
      <a:accent2>
        <a:srgbClr val="0000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#PPTEMPLATE_0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4ED58165FCD4F8C8F76F94C24152C" ma:contentTypeVersion="13" ma:contentTypeDescription="Create a new document." ma:contentTypeScope="" ma:versionID="2fd98cb3ffa266179053a8dc6de9488f">
  <xsd:schema xmlns:xsd="http://www.w3.org/2001/XMLSchema" xmlns:xs="http://www.w3.org/2001/XMLSchema" xmlns:p="http://schemas.microsoft.com/office/2006/metadata/properties" xmlns:ns3="7dc7d291-6b73-4a4c-bd31-e628dca7e683" xmlns:ns4="b495986e-e4dc-4f6f-9bf5-566354005739" targetNamespace="http://schemas.microsoft.com/office/2006/metadata/properties" ma:root="true" ma:fieldsID="93df1ed673056c8b9fd30f2e1aeb3266" ns3:_="" ns4:_="">
    <xsd:import namespace="7dc7d291-6b73-4a4c-bd31-e628dca7e683"/>
    <xsd:import namespace="b495986e-e4dc-4f6f-9bf5-5663540057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7d291-6b73-4a4c-bd31-e628dca7e6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5986e-e4dc-4f6f-9bf5-566354005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19D74E-EFAA-45EE-9D45-82441357F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7d291-6b73-4a4c-bd31-e628dca7e683"/>
    <ds:schemaRef ds:uri="b495986e-e4dc-4f6f-9bf5-566354005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1B3DF9-39EC-45A3-BA30-2ADA734756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CBDE0-DE8D-44C1-93BC-CE2197FC87B5}">
  <ds:schemaRefs>
    <ds:schemaRef ds:uri="http://schemas.microsoft.com/office/2006/metadata/properties"/>
    <ds:schemaRef ds:uri="http://purl.org/dc/terms/"/>
    <ds:schemaRef ds:uri="http://purl.org/dc/dcmitype/"/>
    <ds:schemaRef ds:uri="b495986e-e4dc-4f6f-9bf5-56635400573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dc7d291-6b73-4a4c-bd31-e628dca7e68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575</Words>
  <Application>Microsoft Office PowerPoint</Application>
  <PresentationFormat>On-screen Show (4:3)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Lucida Sans Unicode</vt:lpstr>
      <vt:lpstr>Tahoma</vt:lpstr>
      <vt:lpstr>Trebuchet MS</vt:lpstr>
      <vt:lpstr>Tw Cen MT Condensed</vt:lpstr>
      <vt:lpstr>Verdana</vt:lpstr>
      <vt:lpstr>Wingdings</vt:lpstr>
      <vt:lpstr>Wingdings 2</vt:lpstr>
      <vt:lpstr>Wingdings 3</vt:lpstr>
      <vt:lpstr>1_Concourse</vt:lpstr>
      <vt:lpstr>2_#PPTEMPLATE_04</vt:lpstr>
      <vt:lpstr>#PPTEMPLATE_04</vt:lpstr>
      <vt:lpstr>Drought Preparedness -  San Diego Style</vt:lpstr>
      <vt:lpstr>Background</vt:lpstr>
      <vt:lpstr>2021 Drought Emergency Proclamations</vt:lpstr>
      <vt:lpstr>Summary of Executive Order N-10-21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Diego County Water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SDCWA</dc:creator>
  <cp:lastModifiedBy>Ryan, Sandra</cp:lastModifiedBy>
  <cp:revision>42</cp:revision>
  <cp:lastPrinted>2021-08-09T23:48:18Z</cp:lastPrinted>
  <dcterms:created xsi:type="dcterms:W3CDTF">2015-03-04T17:48:47Z</dcterms:created>
  <dcterms:modified xsi:type="dcterms:W3CDTF">2021-08-25T21:26:54Z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0x0101008284ED58165FCD4F8C8F76F94C24152C</vt:lpwstr>
  </property>
</Properties>
</file>