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1043" r:id="rId3"/>
    <p:sldId id="1044" r:id="rId4"/>
    <p:sldId id="1046" r:id="rId5"/>
    <p:sldId id="352" r:id="rId6"/>
    <p:sldId id="263" r:id="rId7"/>
    <p:sldId id="262" r:id="rId8"/>
    <p:sldId id="1049" r:id="rId9"/>
    <p:sldId id="267" r:id="rId10"/>
    <p:sldId id="1047" r:id="rId11"/>
    <p:sldId id="269" r:id="rId12"/>
    <p:sldId id="272" r:id="rId13"/>
    <p:sldId id="1050" r:id="rId14"/>
    <p:sldId id="273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B6B"/>
    <a:srgbClr val="003E51"/>
    <a:srgbClr val="003E52"/>
    <a:srgbClr val="244A9F"/>
    <a:srgbClr val="7A5F36"/>
    <a:srgbClr val="CB9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76616" autoAdjust="0"/>
  </p:normalViewPr>
  <p:slideViewPr>
    <p:cSldViewPr snapToGrid="0" snapToObjects="1">
      <p:cViewPr varScale="1">
        <p:scale>
          <a:sx n="60" d="100"/>
          <a:sy n="60" d="100"/>
        </p:scale>
        <p:origin x="117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smith\Documents\useful%20figures\LFnatFlow1906-2021.2021.8.16_with%20cal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\\manoa.colorado.edu\BOR\Shared\Projects\LB\media%20outreach\JAWRA%20decision%20science%20article\critstats_plo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smith\Documents\useful%20figures\LFnatFlow1906-2021.2021.8.16_with%20cal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ebeccasmith\Downloads\critstats_plots_cu%20semina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rebeccasmith\Downloads\critstats_plots_cu%20semina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manoa.colorado.edu\BOR\Shared\Projects\LB\media%20outreach\JAWRA%20decision%20science%20article\critstats_plo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manoa.colorado.edu\BOR\Shared\Projects\LB\media%20outreach\JAWRA%20decision%20science%20article\critstats_plo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manoa.colorado.edu\BOR\Shared\Projects\LB\media%20outreach\JAWRA%20decision%20science%20article\critstats_plo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manoa.colorado.edu\BOR\Shared\Projects\LB\media%20outreach\JAWRA%20decision%20science%20article\critstats_plo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manoa.colorado.edu\BOR\Shared\Projects\LB\media%20outreach\JAWRA%20decision%20science%20article\critstats_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38295934264053E-2"/>
          <c:y val="2.5235145675613673E-2"/>
          <c:w val="0.89644962177776144"/>
          <c:h val="0.74337122174244363"/>
        </c:manualLayout>
      </c:layout>
      <c:lineChart>
        <c:grouping val="standard"/>
        <c:varyColors val="0"/>
        <c:ser>
          <c:idx val="0"/>
          <c:order val="0"/>
          <c:tx>
            <c:v>Observed 1906-2019</c:v>
          </c:tx>
          <c:spPr>
            <a:ln w="28575" cap="rnd">
              <a:solidFill>
                <a:srgbClr val="B3D2FF"/>
              </a:solidFill>
              <a:round/>
            </a:ln>
            <a:effectLst/>
          </c:spPr>
          <c:marker>
            <c:symbol val="none"/>
          </c:marker>
          <c:cat>
            <c:numRef>
              <c:f>'Calendar Year'!$A$4:$A$119</c:f>
              <c:numCache>
                <c:formatCode>General</c:formatCode>
                <c:ptCount val="116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  <c:pt idx="111">
                  <c:v>2017</c:v>
                </c:pt>
                <c:pt idx="112">
                  <c:v>2018</c:v>
                </c:pt>
                <c:pt idx="113">
                  <c:v>2019</c:v>
                </c:pt>
                <c:pt idx="114">
                  <c:v>2020</c:v>
                </c:pt>
                <c:pt idx="115">
                  <c:v>2021</c:v>
                </c:pt>
              </c:numCache>
            </c:numRef>
          </c:cat>
          <c:val>
            <c:numRef>
              <c:f>'Calendar Year'!$D$4:$D$117</c:f>
              <c:numCache>
                <c:formatCode>0.00</c:formatCode>
                <c:ptCount val="114"/>
                <c:pt idx="0">
                  <c:v>18.723759999999999</c:v>
                </c:pt>
                <c:pt idx="1">
                  <c:v>20.892589000000001</c:v>
                </c:pt>
                <c:pt idx="2">
                  <c:v>11.711022</c:v>
                </c:pt>
                <c:pt idx="3">
                  <c:v>22.198132000000001</c:v>
                </c:pt>
                <c:pt idx="4">
                  <c:v>14.596645000000001</c:v>
                </c:pt>
                <c:pt idx="5">
                  <c:v>15.650022</c:v>
                </c:pt>
                <c:pt idx="6">
                  <c:v>18.623405000000002</c:v>
                </c:pt>
                <c:pt idx="7">
                  <c:v>14.536379999999999</c:v>
                </c:pt>
                <c:pt idx="8">
                  <c:v>21.354813</c:v>
                </c:pt>
                <c:pt idx="9">
                  <c:v>13.623272</c:v>
                </c:pt>
                <c:pt idx="10">
                  <c:v>20.142885</c:v>
                </c:pt>
                <c:pt idx="11">
                  <c:v>22.942803999999999</c:v>
                </c:pt>
                <c:pt idx="12">
                  <c:v>15.865937000000001</c:v>
                </c:pt>
                <c:pt idx="13">
                  <c:v>12.651367</c:v>
                </c:pt>
                <c:pt idx="14">
                  <c:v>22.287631000000001</c:v>
                </c:pt>
                <c:pt idx="15">
                  <c:v>22.514400999999999</c:v>
                </c:pt>
                <c:pt idx="16">
                  <c:v>18.296776999999999</c:v>
                </c:pt>
                <c:pt idx="17">
                  <c:v>18.997637999999998</c:v>
                </c:pt>
                <c:pt idx="18">
                  <c:v>13.928686000000001</c:v>
                </c:pt>
                <c:pt idx="19">
                  <c:v>14.505618999999999</c:v>
                </c:pt>
                <c:pt idx="20">
                  <c:v>15.378418</c:v>
                </c:pt>
                <c:pt idx="21">
                  <c:v>19.645776999999999</c:v>
                </c:pt>
                <c:pt idx="22">
                  <c:v>17.160409000000001</c:v>
                </c:pt>
                <c:pt idx="23">
                  <c:v>22.218872000000001</c:v>
                </c:pt>
                <c:pt idx="24">
                  <c:v>14.448164</c:v>
                </c:pt>
                <c:pt idx="25">
                  <c:v>8.7548899999999996</c:v>
                </c:pt>
                <c:pt idx="26">
                  <c:v>17.665040999999999</c:v>
                </c:pt>
                <c:pt idx="27">
                  <c:v>12.361183</c:v>
                </c:pt>
                <c:pt idx="28">
                  <c:v>6.1405580000000004</c:v>
                </c:pt>
                <c:pt idx="29">
                  <c:v>12.608226999999999</c:v>
                </c:pt>
                <c:pt idx="30">
                  <c:v>14.661123999999999</c:v>
                </c:pt>
                <c:pt idx="31">
                  <c:v>14.303932</c:v>
                </c:pt>
                <c:pt idx="32">
                  <c:v>18.121894000000001</c:v>
                </c:pt>
                <c:pt idx="33">
                  <c:v>11.167271</c:v>
                </c:pt>
                <c:pt idx="34">
                  <c:v>9.9816739999999999</c:v>
                </c:pt>
                <c:pt idx="35">
                  <c:v>20.018936</c:v>
                </c:pt>
                <c:pt idx="36">
                  <c:v>17.163785000000001</c:v>
                </c:pt>
                <c:pt idx="37">
                  <c:v>13.716241</c:v>
                </c:pt>
                <c:pt idx="38">
                  <c:v>15.296903</c:v>
                </c:pt>
                <c:pt idx="39">
                  <c:v>14.258149</c:v>
                </c:pt>
                <c:pt idx="40">
                  <c:v>11.036688</c:v>
                </c:pt>
                <c:pt idx="41">
                  <c:v>16.380600999999999</c:v>
                </c:pt>
                <c:pt idx="42">
                  <c:v>15.025098</c:v>
                </c:pt>
                <c:pt idx="43">
                  <c:v>16.972591000000001</c:v>
                </c:pt>
                <c:pt idx="44">
                  <c:v>12.949869</c:v>
                </c:pt>
                <c:pt idx="45">
                  <c:v>12.478878999999999</c:v>
                </c:pt>
                <c:pt idx="46">
                  <c:v>20.741619</c:v>
                </c:pt>
                <c:pt idx="47">
                  <c:v>11.123293</c:v>
                </c:pt>
                <c:pt idx="48">
                  <c:v>8.4242220000000003</c:v>
                </c:pt>
                <c:pt idx="49">
                  <c:v>9.3581690000000002</c:v>
                </c:pt>
                <c:pt idx="50">
                  <c:v>11.538010999999999</c:v>
                </c:pt>
                <c:pt idx="51">
                  <c:v>21.512861000000001</c:v>
                </c:pt>
                <c:pt idx="52">
                  <c:v>15.860011</c:v>
                </c:pt>
                <c:pt idx="53">
                  <c:v>9.6198929999999994</c:v>
                </c:pt>
                <c:pt idx="54">
                  <c:v>11.529387</c:v>
                </c:pt>
                <c:pt idx="55">
                  <c:v>9.9507729999999999</c:v>
                </c:pt>
                <c:pt idx="56">
                  <c:v>17.358464999999999</c:v>
                </c:pt>
                <c:pt idx="57">
                  <c:v>8.6305399999999999</c:v>
                </c:pt>
                <c:pt idx="58">
                  <c:v>10.414057</c:v>
                </c:pt>
                <c:pt idx="59">
                  <c:v>19.416658999999999</c:v>
                </c:pt>
                <c:pt idx="60">
                  <c:v>10.162126000000001</c:v>
                </c:pt>
                <c:pt idx="61">
                  <c:v>11.505464</c:v>
                </c:pt>
                <c:pt idx="62">
                  <c:v>13.654500000000001</c:v>
                </c:pt>
                <c:pt idx="63">
                  <c:v>14.915964000000001</c:v>
                </c:pt>
                <c:pt idx="64">
                  <c:v>14.947995000000001</c:v>
                </c:pt>
                <c:pt idx="65">
                  <c:v>14.985011</c:v>
                </c:pt>
                <c:pt idx="66">
                  <c:v>13.115812</c:v>
                </c:pt>
                <c:pt idx="67">
                  <c:v>18.158448</c:v>
                </c:pt>
                <c:pt idx="68">
                  <c:v>12.922281</c:v>
                </c:pt>
                <c:pt idx="69">
                  <c:v>16.535644999999999</c:v>
                </c:pt>
                <c:pt idx="70">
                  <c:v>11.044041999999999</c:v>
                </c:pt>
                <c:pt idx="71">
                  <c:v>5.3776080000000004</c:v>
                </c:pt>
                <c:pt idx="72">
                  <c:v>15.159687999999999</c:v>
                </c:pt>
                <c:pt idx="73">
                  <c:v>17.440940000000001</c:v>
                </c:pt>
                <c:pt idx="74">
                  <c:v>17.44126</c:v>
                </c:pt>
                <c:pt idx="75">
                  <c:v>8.9171250000000004</c:v>
                </c:pt>
                <c:pt idx="76">
                  <c:v>17.332763</c:v>
                </c:pt>
                <c:pt idx="77">
                  <c:v>23.574839000000001</c:v>
                </c:pt>
                <c:pt idx="78">
                  <c:v>24.356400000000001</c:v>
                </c:pt>
                <c:pt idx="79">
                  <c:v>21.040944</c:v>
                </c:pt>
                <c:pt idx="80">
                  <c:v>22.978268</c:v>
                </c:pt>
                <c:pt idx="81">
                  <c:v>15.334211</c:v>
                </c:pt>
                <c:pt idx="82">
                  <c:v>11.188465000000001</c:v>
                </c:pt>
                <c:pt idx="83">
                  <c:v>9.4741769999999992</c:v>
                </c:pt>
                <c:pt idx="84">
                  <c:v>9.3508910000000007</c:v>
                </c:pt>
                <c:pt idx="85">
                  <c:v>12.322480000000001</c:v>
                </c:pt>
                <c:pt idx="86">
                  <c:v>10.916327000000001</c:v>
                </c:pt>
                <c:pt idx="87">
                  <c:v>18.916053999999999</c:v>
                </c:pt>
                <c:pt idx="88">
                  <c:v>10.581049999999999</c:v>
                </c:pt>
                <c:pt idx="89">
                  <c:v>19.98781</c:v>
                </c:pt>
                <c:pt idx="90">
                  <c:v>14.216745</c:v>
                </c:pt>
                <c:pt idx="91">
                  <c:v>21.685974000000002</c:v>
                </c:pt>
                <c:pt idx="92">
                  <c:v>16.703469999999999</c:v>
                </c:pt>
                <c:pt idx="93">
                  <c:v>15.874339000000001</c:v>
                </c:pt>
                <c:pt idx="94">
                  <c:v>10.533910000000001</c:v>
                </c:pt>
                <c:pt idx="95">
                  <c:v>10.725899</c:v>
                </c:pt>
                <c:pt idx="96">
                  <c:v>6.023485</c:v>
                </c:pt>
                <c:pt idx="97">
                  <c:v>10.538803</c:v>
                </c:pt>
                <c:pt idx="98">
                  <c:v>9.9288830000000008</c:v>
                </c:pt>
                <c:pt idx="99">
                  <c:v>17.123054</c:v>
                </c:pt>
                <c:pt idx="100">
                  <c:v>13.549645</c:v>
                </c:pt>
                <c:pt idx="101">
                  <c:v>11.416980000000001</c:v>
                </c:pt>
                <c:pt idx="102">
                  <c:v>16.121728000000001</c:v>
                </c:pt>
                <c:pt idx="103">
                  <c:v>14.135539</c:v>
                </c:pt>
                <c:pt idx="104">
                  <c:v>12.721534</c:v>
                </c:pt>
                <c:pt idx="105">
                  <c:v>20.302681</c:v>
                </c:pt>
                <c:pt idx="106">
                  <c:v>7.8053059999999999</c:v>
                </c:pt>
                <c:pt idx="107">
                  <c:v>9.59666</c:v>
                </c:pt>
                <c:pt idx="108">
                  <c:v>14.361567000000001</c:v>
                </c:pt>
                <c:pt idx="109">
                  <c:v>13.049587000000001</c:v>
                </c:pt>
                <c:pt idx="110">
                  <c:v>13.429717</c:v>
                </c:pt>
                <c:pt idx="111">
                  <c:v>16.420731</c:v>
                </c:pt>
                <c:pt idx="112">
                  <c:v>8.3205880000000008</c:v>
                </c:pt>
                <c:pt idx="113">
                  <c:v>17.846948999999999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97-43C7-9899-3B07EA24A72F}"/>
            </c:ext>
          </c:extLst>
        </c:ser>
        <c:ser>
          <c:idx val="2"/>
          <c:order val="2"/>
          <c:tx>
            <c:v>Provisional 2020-2021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'Calendar Year'!$A$4:$A$119</c:f>
              <c:numCache>
                <c:formatCode>General</c:formatCode>
                <c:ptCount val="116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  <c:pt idx="111">
                  <c:v>2017</c:v>
                </c:pt>
                <c:pt idx="112">
                  <c:v>2018</c:v>
                </c:pt>
                <c:pt idx="113">
                  <c:v>2019</c:v>
                </c:pt>
                <c:pt idx="114">
                  <c:v>2020</c:v>
                </c:pt>
                <c:pt idx="115">
                  <c:v>2021</c:v>
                </c:pt>
              </c:numCache>
            </c:numRef>
          </c:cat>
          <c:val>
            <c:numRef>
              <c:f>'Calendar Year'!$G$4:$G$119</c:f>
              <c:numCache>
                <c:formatCode>General</c:formatCode>
                <c:ptCount val="116"/>
                <c:pt idx="113" formatCode="0.00">
                  <c:v>17.846948999999999</c:v>
                </c:pt>
                <c:pt idx="114" formatCode="0.00">
                  <c:v>9.1522989999999993</c:v>
                </c:pt>
                <c:pt idx="115" formatCode="0.00">
                  <c:v>7.585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97-43C7-9899-3B07EA24A72F}"/>
            </c:ext>
          </c:extLst>
        </c:ser>
        <c:ser>
          <c:idx val="3"/>
          <c:order val="3"/>
          <c:tx>
            <c:v>5-Year Avg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'Calendar Year'!$P$4:$P$117</c:f>
              <c:numCache>
                <c:formatCode>General</c:formatCode>
                <c:ptCount val="114"/>
                <c:pt idx="5" formatCode="0.00">
                  <c:v>17.009681999999998</c:v>
                </c:pt>
                <c:pt idx="6" formatCode="0.00">
                  <c:v>16.5558452</c:v>
                </c:pt>
                <c:pt idx="7" formatCode="0.00">
                  <c:v>17.1209168</c:v>
                </c:pt>
                <c:pt idx="8" formatCode="0.00">
                  <c:v>16.952253000000002</c:v>
                </c:pt>
                <c:pt idx="9" formatCode="0.00">
                  <c:v>16.7575784</c:v>
                </c:pt>
                <c:pt idx="10" formatCode="0.00">
                  <c:v>17.656151000000001</c:v>
                </c:pt>
                <c:pt idx="11" formatCode="0.00">
                  <c:v>18.520030800000001</c:v>
                </c:pt>
                <c:pt idx="12" formatCode="0.00">
                  <c:v>18.785942200000001</c:v>
                </c:pt>
                <c:pt idx="13" formatCode="0.00">
                  <c:v>17.045253000000002</c:v>
                </c:pt>
                <c:pt idx="14" formatCode="0.00">
                  <c:v>18.778124800000001</c:v>
                </c:pt>
                <c:pt idx="15" formatCode="0.00">
                  <c:v>19.252427999999998</c:v>
                </c:pt>
                <c:pt idx="16" formatCode="0.00">
                  <c:v>18.323222599999998</c:v>
                </c:pt>
                <c:pt idx="17" formatCode="0.00">
                  <c:v>18.949562799999999</c:v>
                </c:pt>
                <c:pt idx="18" formatCode="0.00">
                  <c:v>19.2050266</c:v>
                </c:pt>
                <c:pt idx="19" formatCode="0.00">
                  <c:v>17.648624199999997</c:v>
                </c:pt>
                <c:pt idx="20" formatCode="0.00">
                  <c:v>16.221427599999998</c:v>
                </c:pt>
                <c:pt idx="21" formatCode="0.00">
                  <c:v>16.491227599999998</c:v>
                </c:pt>
                <c:pt idx="22" formatCode="0.00">
                  <c:v>16.1237818</c:v>
                </c:pt>
                <c:pt idx="23" formatCode="0.00">
                  <c:v>17.781819000000002</c:v>
                </c:pt>
                <c:pt idx="24" formatCode="0.00">
                  <c:v>17.770327999999999</c:v>
                </c:pt>
                <c:pt idx="25" formatCode="0.00">
                  <c:v>16.445622400000001</c:v>
                </c:pt>
                <c:pt idx="26" formatCode="0.00">
                  <c:v>16.0494752</c:v>
                </c:pt>
                <c:pt idx="27" formatCode="0.00">
                  <c:v>15.08963</c:v>
                </c:pt>
                <c:pt idx="28" formatCode="0.00">
                  <c:v>11.873967199999999</c:v>
                </c:pt>
                <c:pt idx="29" formatCode="0.00">
                  <c:v>11.5059798</c:v>
                </c:pt>
                <c:pt idx="30" formatCode="0.00">
                  <c:v>12.687226599999999</c:v>
                </c:pt>
                <c:pt idx="31" formatCode="0.00">
                  <c:v>12.0150048</c:v>
                </c:pt>
                <c:pt idx="32" formatCode="0.00">
                  <c:v>13.167147</c:v>
                </c:pt>
                <c:pt idx="33" formatCode="0.00">
                  <c:v>14.1724896</c:v>
                </c:pt>
                <c:pt idx="34" formatCode="0.00">
                  <c:v>13.647179</c:v>
                </c:pt>
                <c:pt idx="35" formatCode="0.00">
                  <c:v>14.718741399999999</c:v>
                </c:pt>
                <c:pt idx="36" formatCode="0.00">
                  <c:v>15.290712000000003</c:v>
                </c:pt>
                <c:pt idx="37" formatCode="0.00">
                  <c:v>14.409581399999999</c:v>
                </c:pt>
                <c:pt idx="38" formatCode="0.00">
                  <c:v>15.235507799999999</c:v>
                </c:pt>
                <c:pt idx="39" formatCode="0.00">
                  <c:v>16.090802799999999</c:v>
                </c:pt>
                <c:pt idx="40" formatCode="0.00">
                  <c:v>14.2943532</c:v>
                </c:pt>
                <c:pt idx="41" formatCode="0.00">
                  <c:v>14.137716399999999</c:v>
                </c:pt>
                <c:pt idx="42" formatCode="0.00">
                  <c:v>14.399487799999999</c:v>
                </c:pt>
                <c:pt idx="43" formatCode="0.00">
                  <c:v>14.734625399999999</c:v>
                </c:pt>
                <c:pt idx="44" formatCode="0.00">
                  <c:v>14.4729694</c:v>
                </c:pt>
                <c:pt idx="45" formatCode="0.00">
                  <c:v>14.761407600000002</c:v>
                </c:pt>
                <c:pt idx="46" formatCode="0.00">
                  <c:v>15.633611200000001</c:v>
                </c:pt>
                <c:pt idx="47" formatCode="0.00">
                  <c:v>14.8532502</c:v>
                </c:pt>
                <c:pt idx="48" formatCode="0.00">
                  <c:v>13.143576400000001</c:v>
                </c:pt>
                <c:pt idx="49" formatCode="0.00">
                  <c:v>12.425236399999999</c:v>
                </c:pt>
                <c:pt idx="50" formatCode="0.00">
                  <c:v>12.2370628</c:v>
                </c:pt>
                <c:pt idx="51" formatCode="0.00">
                  <c:v>12.391311200000001</c:v>
                </c:pt>
                <c:pt idx="52" formatCode="0.00">
                  <c:v>13.3386548</c:v>
                </c:pt>
                <c:pt idx="53" formatCode="0.00">
                  <c:v>13.577789000000001</c:v>
                </c:pt>
                <c:pt idx="54" formatCode="0.00">
                  <c:v>14.012032599999998</c:v>
                </c:pt>
                <c:pt idx="55" formatCode="0.00">
                  <c:v>13.694585</c:v>
                </c:pt>
                <c:pt idx="56" formatCode="0.00">
                  <c:v>12.8637058</c:v>
                </c:pt>
                <c:pt idx="57" formatCode="0.00">
                  <c:v>11.417811599999999</c:v>
                </c:pt>
                <c:pt idx="58" formatCode="0.00">
                  <c:v>11.576644399999998</c:v>
                </c:pt>
                <c:pt idx="59" formatCode="0.00">
                  <c:v>13.1540988</c:v>
                </c:pt>
                <c:pt idx="60" formatCode="0.00">
                  <c:v>13.1963694</c:v>
                </c:pt>
                <c:pt idx="61" formatCode="0.00">
                  <c:v>12.025769199999999</c:v>
                </c:pt>
                <c:pt idx="62" formatCode="0.00">
                  <c:v>13.030561199999999</c:v>
                </c:pt>
                <c:pt idx="63" formatCode="0.00">
                  <c:v>13.9309426</c:v>
                </c:pt>
                <c:pt idx="64" formatCode="0.00">
                  <c:v>13.037209800000003</c:v>
                </c:pt>
                <c:pt idx="65" formatCode="0.00">
                  <c:v>14.001786800000001</c:v>
                </c:pt>
                <c:pt idx="66" formatCode="0.00">
                  <c:v>14.3238564</c:v>
                </c:pt>
                <c:pt idx="67" formatCode="0.00">
                  <c:v>15.224646000000002</c:v>
                </c:pt>
                <c:pt idx="68" formatCode="0.00">
                  <c:v>14.8259094</c:v>
                </c:pt>
                <c:pt idx="69" formatCode="0.00">
                  <c:v>15.1434394</c:v>
                </c:pt>
                <c:pt idx="70" formatCode="0.00">
                  <c:v>14.3552456</c:v>
                </c:pt>
                <c:pt idx="71" formatCode="0.00">
                  <c:v>12.807604799999998</c:v>
                </c:pt>
                <c:pt idx="72" formatCode="0.00">
                  <c:v>12.207852800000001</c:v>
                </c:pt>
                <c:pt idx="73" formatCode="0.00">
                  <c:v>13.1115846</c:v>
                </c:pt>
                <c:pt idx="74" formatCode="0.00">
                  <c:v>13.2927076</c:v>
                </c:pt>
                <c:pt idx="75" formatCode="0.00">
                  <c:v>12.867324199999999</c:v>
                </c:pt>
                <c:pt idx="76" formatCode="0.00">
                  <c:v>15.2583552</c:v>
                </c:pt>
                <c:pt idx="77" formatCode="0.00">
                  <c:v>16.941385399999998</c:v>
                </c:pt>
                <c:pt idx="78" formatCode="0.00">
                  <c:v>18.324477399999999</c:v>
                </c:pt>
                <c:pt idx="79" formatCode="0.00">
                  <c:v>19.044414199999999</c:v>
                </c:pt>
                <c:pt idx="80" formatCode="0.00">
                  <c:v>21.856642799999999</c:v>
                </c:pt>
                <c:pt idx="81" formatCode="0.00">
                  <c:v>21.456932399999999</c:v>
                </c:pt>
                <c:pt idx="82" formatCode="0.00">
                  <c:v>18.979657600000003</c:v>
                </c:pt>
                <c:pt idx="83" formatCode="0.00">
                  <c:v>16.003212999999999</c:v>
                </c:pt>
                <c:pt idx="84" formatCode="0.00">
                  <c:v>13.665202399999998</c:v>
                </c:pt>
                <c:pt idx="85" formatCode="0.00">
                  <c:v>11.5340448</c:v>
                </c:pt>
                <c:pt idx="86" formatCode="0.00">
                  <c:v>10.650468</c:v>
                </c:pt>
                <c:pt idx="87" formatCode="0.00">
                  <c:v>12.195985799999999</c:v>
                </c:pt>
                <c:pt idx="88" formatCode="0.00">
                  <c:v>12.4173604</c:v>
                </c:pt>
                <c:pt idx="89" formatCode="0.00">
                  <c:v>14.5447442</c:v>
                </c:pt>
                <c:pt idx="90" formatCode="0.00">
                  <c:v>14.9235972</c:v>
                </c:pt>
                <c:pt idx="91" formatCode="0.00">
                  <c:v>17.077526600000002</c:v>
                </c:pt>
                <c:pt idx="92" formatCode="0.00">
                  <c:v>16.635009799999999</c:v>
                </c:pt>
                <c:pt idx="93" formatCode="0.00">
                  <c:v>17.693667600000001</c:v>
                </c:pt>
                <c:pt idx="94" formatCode="0.00">
                  <c:v>15.802887600000002</c:v>
                </c:pt>
                <c:pt idx="95" formatCode="0.00">
                  <c:v>15.104718399999999</c:v>
                </c:pt>
                <c:pt idx="96" formatCode="0.00">
                  <c:v>11.9722206</c:v>
                </c:pt>
                <c:pt idx="97" formatCode="0.00">
                  <c:v>10.739287200000001</c:v>
                </c:pt>
                <c:pt idx="98" formatCode="0.00">
                  <c:v>9.5501959999999997</c:v>
                </c:pt>
                <c:pt idx="99" formatCode="0.00">
                  <c:v>10.868024800000001</c:v>
                </c:pt>
                <c:pt idx="100" formatCode="0.00">
                  <c:v>11.432774</c:v>
                </c:pt>
                <c:pt idx="101" formatCode="0.00">
                  <c:v>12.511472999999999</c:v>
                </c:pt>
                <c:pt idx="102" formatCode="0.00">
                  <c:v>13.628058000000001</c:v>
                </c:pt>
                <c:pt idx="103" formatCode="0.00">
                  <c:v>14.4693892</c:v>
                </c:pt>
                <c:pt idx="104" formatCode="0.00">
                  <c:v>13.5890852</c:v>
                </c:pt>
                <c:pt idx="105" formatCode="0.00">
                  <c:v>14.939692400000002</c:v>
                </c:pt>
                <c:pt idx="106" formatCode="0.00">
                  <c:v>14.2173576</c:v>
                </c:pt>
                <c:pt idx="107" formatCode="0.00">
                  <c:v>12.912344000000001</c:v>
                </c:pt>
                <c:pt idx="108" formatCode="0.00">
                  <c:v>12.957549599999998</c:v>
                </c:pt>
                <c:pt idx="109" formatCode="0.00">
                  <c:v>13.023160200000001</c:v>
                </c:pt>
                <c:pt idx="110" formatCode="0.00">
                  <c:v>11.648567400000001</c:v>
                </c:pt>
                <c:pt idx="111" formatCode="0.00">
                  <c:v>13.371652400000002</c:v>
                </c:pt>
                <c:pt idx="112" formatCode="0.00">
                  <c:v>13.116438000000002</c:v>
                </c:pt>
                <c:pt idx="113" formatCode="0.00">
                  <c:v>13.813514399999999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97-43C7-9899-3B07EA24A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666920"/>
        <c:axId val="33096582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Stress Test 1988-2019</c:v>
                </c:tx>
                <c:spPr>
                  <a:ln w="28575" cap="rnd">
                    <a:solidFill>
                      <a:srgbClr val="FFEAA7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'Calendar Year'!$A$4:$A$119</c15:sqref>
                        </c15:formulaRef>
                      </c:ext>
                    </c:extLst>
                    <c:numCache>
                      <c:formatCode>General</c:formatCode>
                      <c:ptCount val="116"/>
                      <c:pt idx="0">
                        <c:v>1906</c:v>
                      </c:pt>
                      <c:pt idx="1">
                        <c:v>1907</c:v>
                      </c:pt>
                      <c:pt idx="2">
                        <c:v>1908</c:v>
                      </c:pt>
                      <c:pt idx="3">
                        <c:v>1909</c:v>
                      </c:pt>
                      <c:pt idx="4">
                        <c:v>1910</c:v>
                      </c:pt>
                      <c:pt idx="5">
                        <c:v>1911</c:v>
                      </c:pt>
                      <c:pt idx="6">
                        <c:v>1912</c:v>
                      </c:pt>
                      <c:pt idx="7">
                        <c:v>1913</c:v>
                      </c:pt>
                      <c:pt idx="8">
                        <c:v>1914</c:v>
                      </c:pt>
                      <c:pt idx="9">
                        <c:v>1915</c:v>
                      </c:pt>
                      <c:pt idx="10">
                        <c:v>1916</c:v>
                      </c:pt>
                      <c:pt idx="11">
                        <c:v>1917</c:v>
                      </c:pt>
                      <c:pt idx="12">
                        <c:v>1918</c:v>
                      </c:pt>
                      <c:pt idx="13">
                        <c:v>1919</c:v>
                      </c:pt>
                      <c:pt idx="14">
                        <c:v>1920</c:v>
                      </c:pt>
                      <c:pt idx="15">
                        <c:v>1921</c:v>
                      </c:pt>
                      <c:pt idx="16">
                        <c:v>1922</c:v>
                      </c:pt>
                      <c:pt idx="17">
                        <c:v>1923</c:v>
                      </c:pt>
                      <c:pt idx="18">
                        <c:v>1924</c:v>
                      </c:pt>
                      <c:pt idx="19">
                        <c:v>1925</c:v>
                      </c:pt>
                      <c:pt idx="20">
                        <c:v>1926</c:v>
                      </c:pt>
                      <c:pt idx="21">
                        <c:v>1927</c:v>
                      </c:pt>
                      <c:pt idx="22">
                        <c:v>1928</c:v>
                      </c:pt>
                      <c:pt idx="23">
                        <c:v>1929</c:v>
                      </c:pt>
                      <c:pt idx="24">
                        <c:v>1930</c:v>
                      </c:pt>
                      <c:pt idx="25">
                        <c:v>1931</c:v>
                      </c:pt>
                      <c:pt idx="26">
                        <c:v>1932</c:v>
                      </c:pt>
                      <c:pt idx="27">
                        <c:v>1933</c:v>
                      </c:pt>
                      <c:pt idx="28">
                        <c:v>1934</c:v>
                      </c:pt>
                      <c:pt idx="29">
                        <c:v>1935</c:v>
                      </c:pt>
                      <c:pt idx="30">
                        <c:v>1936</c:v>
                      </c:pt>
                      <c:pt idx="31">
                        <c:v>1937</c:v>
                      </c:pt>
                      <c:pt idx="32">
                        <c:v>1938</c:v>
                      </c:pt>
                      <c:pt idx="33">
                        <c:v>1939</c:v>
                      </c:pt>
                      <c:pt idx="34">
                        <c:v>1940</c:v>
                      </c:pt>
                      <c:pt idx="35">
                        <c:v>1941</c:v>
                      </c:pt>
                      <c:pt idx="36">
                        <c:v>1942</c:v>
                      </c:pt>
                      <c:pt idx="37">
                        <c:v>1943</c:v>
                      </c:pt>
                      <c:pt idx="38">
                        <c:v>1944</c:v>
                      </c:pt>
                      <c:pt idx="39">
                        <c:v>1945</c:v>
                      </c:pt>
                      <c:pt idx="40">
                        <c:v>1946</c:v>
                      </c:pt>
                      <c:pt idx="41">
                        <c:v>1947</c:v>
                      </c:pt>
                      <c:pt idx="42">
                        <c:v>1948</c:v>
                      </c:pt>
                      <c:pt idx="43">
                        <c:v>1949</c:v>
                      </c:pt>
                      <c:pt idx="44">
                        <c:v>1950</c:v>
                      </c:pt>
                      <c:pt idx="45">
                        <c:v>1951</c:v>
                      </c:pt>
                      <c:pt idx="46">
                        <c:v>1952</c:v>
                      </c:pt>
                      <c:pt idx="47">
                        <c:v>1953</c:v>
                      </c:pt>
                      <c:pt idx="48">
                        <c:v>1954</c:v>
                      </c:pt>
                      <c:pt idx="49">
                        <c:v>1955</c:v>
                      </c:pt>
                      <c:pt idx="50">
                        <c:v>1956</c:v>
                      </c:pt>
                      <c:pt idx="51">
                        <c:v>1957</c:v>
                      </c:pt>
                      <c:pt idx="52">
                        <c:v>1958</c:v>
                      </c:pt>
                      <c:pt idx="53">
                        <c:v>1959</c:v>
                      </c:pt>
                      <c:pt idx="54">
                        <c:v>1960</c:v>
                      </c:pt>
                      <c:pt idx="55">
                        <c:v>1961</c:v>
                      </c:pt>
                      <c:pt idx="56">
                        <c:v>1962</c:v>
                      </c:pt>
                      <c:pt idx="57">
                        <c:v>1963</c:v>
                      </c:pt>
                      <c:pt idx="58">
                        <c:v>1964</c:v>
                      </c:pt>
                      <c:pt idx="59">
                        <c:v>1965</c:v>
                      </c:pt>
                      <c:pt idx="60">
                        <c:v>1966</c:v>
                      </c:pt>
                      <c:pt idx="61">
                        <c:v>1967</c:v>
                      </c:pt>
                      <c:pt idx="62">
                        <c:v>1968</c:v>
                      </c:pt>
                      <c:pt idx="63">
                        <c:v>1969</c:v>
                      </c:pt>
                      <c:pt idx="64">
                        <c:v>1970</c:v>
                      </c:pt>
                      <c:pt idx="65">
                        <c:v>1971</c:v>
                      </c:pt>
                      <c:pt idx="66">
                        <c:v>1972</c:v>
                      </c:pt>
                      <c:pt idx="67">
                        <c:v>1973</c:v>
                      </c:pt>
                      <c:pt idx="68">
                        <c:v>1974</c:v>
                      </c:pt>
                      <c:pt idx="69">
                        <c:v>1975</c:v>
                      </c:pt>
                      <c:pt idx="70">
                        <c:v>1976</c:v>
                      </c:pt>
                      <c:pt idx="71">
                        <c:v>1977</c:v>
                      </c:pt>
                      <c:pt idx="72">
                        <c:v>1978</c:v>
                      </c:pt>
                      <c:pt idx="73">
                        <c:v>1979</c:v>
                      </c:pt>
                      <c:pt idx="74">
                        <c:v>1980</c:v>
                      </c:pt>
                      <c:pt idx="75">
                        <c:v>1981</c:v>
                      </c:pt>
                      <c:pt idx="76">
                        <c:v>1982</c:v>
                      </c:pt>
                      <c:pt idx="77">
                        <c:v>1983</c:v>
                      </c:pt>
                      <c:pt idx="78">
                        <c:v>1984</c:v>
                      </c:pt>
                      <c:pt idx="79">
                        <c:v>1985</c:v>
                      </c:pt>
                      <c:pt idx="80">
                        <c:v>1986</c:v>
                      </c:pt>
                      <c:pt idx="81">
                        <c:v>1987</c:v>
                      </c:pt>
                      <c:pt idx="82">
                        <c:v>1988</c:v>
                      </c:pt>
                      <c:pt idx="83">
                        <c:v>1989</c:v>
                      </c:pt>
                      <c:pt idx="84">
                        <c:v>1990</c:v>
                      </c:pt>
                      <c:pt idx="85">
                        <c:v>1991</c:v>
                      </c:pt>
                      <c:pt idx="86">
                        <c:v>1992</c:v>
                      </c:pt>
                      <c:pt idx="87">
                        <c:v>1993</c:v>
                      </c:pt>
                      <c:pt idx="88">
                        <c:v>1994</c:v>
                      </c:pt>
                      <c:pt idx="89">
                        <c:v>1995</c:v>
                      </c:pt>
                      <c:pt idx="90">
                        <c:v>1996</c:v>
                      </c:pt>
                      <c:pt idx="91">
                        <c:v>1997</c:v>
                      </c:pt>
                      <c:pt idx="92">
                        <c:v>1998</c:v>
                      </c:pt>
                      <c:pt idx="93">
                        <c:v>1999</c:v>
                      </c:pt>
                      <c:pt idx="94">
                        <c:v>2000</c:v>
                      </c:pt>
                      <c:pt idx="95">
                        <c:v>2001</c:v>
                      </c:pt>
                      <c:pt idx="96">
                        <c:v>2002</c:v>
                      </c:pt>
                      <c:pt idx="97">
                        <c:v>2003</c:v>
                      </c:pt>
                      <c:pt idx="98">
                        <c:v>2004</c:v>
                      </c:pt>
                      <c:pt idx="99">
                        <c:v>2005</c:v>
                      </c:pt>
                      <c:pt idx="100">
                        <c:v>2006</c:v>
                      </c:pt>
                      <c:pt idx="101">
                        <c:v>2007</c:v>
                      </c:pt>
                      <c:pt idx="102">
                        <c:v>2008</c:v>
                      </c:pt>
                      <c:pt idx="103">
                        <c:v>2009</c:v>
                      </c:pt>
                      <c:pt idx="104">
                        <c:v>2010</c:v>
                      </c:pt>
                      <c:pt idx="105">
                        <c:v>2011</c:v>
                      </c:pt>
                      <c:pt idx="106">
                        <c:v>2012</c:v>
                      </c:pt>
                      <c:pt idx="107">
                        <c:v>2013</c:v>
                      </c:pt>
                      <c:pt idx="108">
                        <c:v>2014</c:v>
                      </c:pt>
                      <c:pt idx="109">
                        <c:v>2015</c:v>
                      </c:pt>
                      <c:pt idx="110">
                        <c:v>2016</c:v>
                      </c:pt>
                      <c:pt idx="111">
                        <c:v>2017</c:v>
                      </c:pt>
                      <c:pt idx="112">
                        <c:v>2018</c:v>
                      </c:pt>
                      <c:pt idx="113">
                        <c:v>2019</c:v>
                      </c:pt>
                      <c:pt idx="114">
                        <c:v>2020</c:v>
                      </c:pt>
                      <c:pt idx="115">
                        <c:v>2021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'Calendar Year'!$F$4:$F$119</c15:sqref>
                        </c15:formulaRef>
                      </c:ext>
                    </c:extLst>
                    <c:numCache>
                      <c:formatCode>General</c:formatCode>
                      <c:ptCount val="116"/>
                      <c:pt idx="81" formatCode="0.00">
                        <c:v>15.334211</c:v>
                      </c:pt>
                      <c:pt idx="82" formatCode="0.00">
                        <c:v>11.188465000000001</c:v>
                      </c:pt>
                      <c:pt idx="83" formatCode="0.00">
                        <c:v>9.4741769999999992</c:v>
                      </c:pt>
                      <c:pt idx="84" formatCode="0.00">
                        <c:v>9.3508910000000007</c:v>
                      </c:pt>
                      <c:pt idx="85" formatCode="0.00">
                        <c:v>12.322480000000001</c:v>
                      </c:pt>
                      <c:pt idx="86" formatCode="0.00">
                        <c:v>10.916327000000001</c:v>
                      </c:pt>
                      <c:pt idx="87" formatCode="0.00">
                        <c:v>18.916053999999999</c:v>
                      </c:pt>
                      <c:pt idx="88" formatCode="0.00">
                        <c:v>10.581049999999999</c:v>
                      </c:pt>
                      <c:pt idx="89" formatCode="0.00">
                        <c:v>19.98781</c:v>
                      </c:pt>
                      <c:pt idx="90" formatCode="0.00">
                        <c:v>14.216745</c:v>
                      </c:pt>
                      <c:pt idx="91" formatCode="0.00">
                        <c:v>21.685974000000002</c:v>
                      </c:pt>
                      <c:pt idx="92" formatCode="0.00">
                        <c:v>16.703469999999999</c:v>
                      </c:pt>
                      <c:pt idx="93" formatCode="0.00">
                        <c:v>15.874339000000001</c:v>
                      </c:pt>
                      <c:pt idx="94" formatCode="0.00">
                        <c:v>10.533910000000001</c:v>
                      </c:pt>
                      <c:pt idx="95" formatCode="0.00">
                        <c:v>10.725899</c:v>
                      </c:pt>
                      <c:pt idx="96" formatCode="0.00">
                        <c:v>6.023485</c:v>
                      </c:pt>
                      <c:pt idx="97" formatCode="0.00">
                        <c:v>10.538803</c:v>
                      </c:pt>
                      <c:pt idx="98" formatCode="0.00">
                        <c:v>9.9288830000000008</c:v>
                      </c:pt>
                      <c:pt idx="99" formatCode="0.00">
                        <c:v>17.123054</c:v>
                      </c:pt>
                      <c:pt idx="100" formatCode="0.00">
                        <c:v>13.549645</c:v>
                      </c:pt>
                      <c:pt idx="101" formatCode="0.00">
                        <c:v>11.416980000000001</c:v>
                      </c:pt>
                      <c:pt idx="102" formatCode="0.00">
                        <c:v>16.121728000000001</c:v>
                      </c:pt>
                      <c:pt idx="103" formatCode="0.00">
                        <c:v>14.135539</c:v>
                      </c:pt>
                      <c:pt idx="104" formatCode="0.00">
                        <c:v>12.721534</c:v>
                      </c:pt>
                      <c:pt idx="105" formatCode="0.00">
                        <c:v>20.302681</c:v>
                      </c:pt>
                      <c:pt idx="106" formatCode="0.00">
                        <c:v>7.8053059999999999</c:v>
                      </c:pt>
                      <c:pt idx="107" formatCode="0.00">
                        <c:v>9.59666</c:v>
                      </c:pt>
                      <c:pt idx="108" formatCode="0.00">
                        <c:v>14.361567000000001</c:v>
                      </c:pt>
                      <c:pt idx="109" formatCode="0.00">
                        <c:v>13.049587000000001</c:v>
                      </c:pt>
                      <c:pt idx="110" formatCode="0.00">
                        <c:v>13.429717</c:v>
                      </c:pt>
                      <c:pt idx="111" formatCode="0.00">
                        <c:v>16.420731</c:v>
                      </c:pt>
                      <c:pt idx="112" formatCode="0.00">
                        <c:v>8.3205880000000008</c:v>
                      </c:pt>
                      <c:pt idx="113" formatCode="0.00">
                        <c:v>17.846948999999999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D597-43C7-9899-3B07EA24A72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5-Year Avg</c:v>
                </c:tx>
                <c:spPr>
                  <a:ln w="28575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'Calendar Year'!$Q$4:$Q$117</c15:sqref>
                        </c15:formulaRef>
                      </c:ext>
                    </c:extLst>
                    <c:numCache>
                      <c:formatCode>General</c:formatCode>
                      <c:ptCount val="114"/>
                      <c:pt idx="82" formatCode="0.00">
                        <c:v>18.979657600000003</c:v>
                      </c:pt>
                      <c:pt idx="83" formatCode="0.00">
                        <c:v>16.003212999999999</c:v>
                      </c:pt>
                      <c:pt idx="84" formatCode="0.00">
                        <c:v>13.665202399999998</c:v>
                      </c:pt>
                      <c:pt idx="85" formatCode="0.00">
                        <c:v>11.5340448</c:v>
                      </c:pt>
                      <c:pt idx="86" formatCode="0.00">
                        <c:v>10.650468</c:v>
                      </c:pt>
                      <c:pt idx="87" formatCode="0.00">
                        <c:v>12.195985799999999</c:v>
                      </c:pt>
                      <c:pt idx="88" formatCode="0.00">
                        <c:v>12.4173604</c:v>
                      </c:pt>
                      <c:pt idx="89" formatCode="0.00">
                        <c:v>14.5447442</c:v>
                      </c:pt>
                      <c:pt idx="90" formatCode="0.00">
                        <c:v>14.9235972</c:v>
                      </c:pt>
                      <c:pt idx="91" formatCode="0.00">
                        <c:v>17.077526600000002</c:v>
                      </c:pt>
                      <c:pt idx="92" formatCode="0.00">
                        <c:v>16.635009799999999</c:v>
                      </c:pt>
                      <c:pt idx="93" formatCode="0.00">
                        <c:v>17.693667600000001</c:v>
                      </c:pt>
                      <c:pt idx="94" formatCode="0.00">
                        <c:v>15.802887600000002</c:v>
                      </c:pt>
                      <c:pt idx="95" formatCode="0.00">
                        <c:v>15.104718399999999</c:v>
                      </c:pt>
                      <c:pt idx="96" formatCode="0.00">
                        <c:v>11.9722206</c:v>
                      </c:pt>
                      <c:pt idx="97" formatCode="0.00">
                        <c:v>10.739287200000001</c:v>
                      </c:pt>
                      <c:pt idx="98" formatCode="0.00">
                        <c:v>9.5501959999999997</c:v>
                      </c:pt>
                      <c:pt idx="99" formatCode="0.00">
                        <c:v>10.868024800000001</c:v>
                      </c:pt>
                      <c:pt idx="100" formatCode="0.00">
                        <c:v>11.432774</c:v>
                      </c:pt>
                      <c:pt idx="101" formatCode="0.00">
                        <c:v>12.511472999999999</c:v>
                      </c:pt>
                      <c:pt idx="102" formatCode="0.00">
                        <c:v>13.628058000000001</c:v>
                      </c:pt>
                      <c:pt idx="103" formatCode="0.00">
                        <c:v>14.4693892</c:v>
                      </c:pt>
                      <c:pt idx="104" formatCode="0.00">
                        <c:v>13.5890852</c:v>
                      </c:pt>
                      <c:pt idx="105" formatCode="0.00">
                        <c:v>14.939692400000002</c:v>
                      </c:pt>
                      <c:pt idx="106" formatCode="0.00">
                        <c:v>14.2173576</c:v>
                      </c:pt>
                      <c:pt idx="107" formatCode="0.00">
                        <c:v>12.912344000000001</c:v>
                      </c:pt>
                      <c:pt idx="108" formatCode="0.00">
                        <c:v>12.957549599999998</c:v>
                      </c:pt>
                      <c:pt idx="109" formatCode="0.00">
                        <c:v>13.023160200000001</c:v>
                      </c:pt>
                      <c:pt idx="110" formatCode="0.00">
                        <c:v>11.648567400000001</c:v>
                      </c:pt>
                      <c:pt idx="111" formatCode="0.00">
                        <c:v>13.371652400000002</c:v>
                      </c:pt>
                      <c:pt idx="112" formatCode="0.00">
                        <c:v>13.116438000000002</c:v>
                      </c:pt>
                      <c:pt idx="113" formatCode="0.00">
                        <c:v>13.813514399999999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D597-43C7-9899-3B07EA24A72F}"/>
                  </c:ext>
                </c:extLst>
              </c15:ser>
            </c15:filteredLineSeries>
          </c:ext>
        </c:extLst>
      </c:lineChart>
      <c:dateAx>
        <c:axId val="331666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965824"/>
        <c:crosses val="autoZero"/>
        <c:auto val="0"/>
        <c:lblOffset val="100"/>
        <c:baseTimeUnit val="days"/>
        <c:minorUnit val="5"/>
      </c:dateAx>
      <c:valAx>
        <c:axId val="330965824"/>
        <c:scaling>
          <c:orientation val="minMax"/>
          <c:max val="26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Annual Flow</a:t>
                </a:r>
                <a:r>
                  <a:rPr lang="en-US" sz="1400" baseline="0"/>
                  <a:t> (maf)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0993143782356012E-2"/>
              <c:y val="0.248829269325205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66920"/>
        <c:crosses val="autoZero"/>
        <c:crossBetween val="between"/>
        <c:majorUnit val="3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9.39829646877509E-2"/>
          <c:y val="0.86926615019896714"/>
          <c:w val="0.81871555885173675"/>
          <c:h val="0.11605995949268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Lake Powell &lt; 3,490 Feet in Any Month</a:t>
            </a:r>
          </a:p>
        </c:rich>
      </c:tx>
      <c:layout>
        <c:manualLayout>
          <c:xMode val="edge"/>
          <c:yMode val="edge"/>
          <c:x val="0.31553144917430637"/>
          <c:y val="1.9725592626392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85151880202281216"/>
          <c:h val="0.64343016118398622"/>
        </c:manualLayout>
      </c:layout>
      <c:lineChart>
        <c:grouping val="standard"/>
        <c:varyColors val="0"/>
        <c:ser>
          <c:idx val="0"/>
          <c:order val="0"/>
          <c:tx>
            <c:strRef>
              <c:f>PowellWY3490!$B$1</c:f>
              <c:strCache>
                <c:ptCount val="1"/>
                <c:pt idx="0">
                  <c:v>Aug2020_2021,CMIP3,2007Dems,IG_DCP,Most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PowellWY3490!$B$2:$B$31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8.0357142857142863E-2</c:v>
                </c:pt>
                <c:pt idx="5">
                  <c:v>0.1071428571428571</c:v>
                </c:pt>
                <c:pt idx="6">
                  <c:v>0.1339285714285714</c:v>
                </c:pt>
                <c:pt idx="7">
                  <c:v>0.1607142857142857</c:v>
                </c:pt>
                <c:pt idx="8">
                  <c:v>0.2232142857142857</c:v>
                </c:pt>
                <c:pt idx="9">
                  <c:v>0.2142857142857143</c:v>
                </c:pt>
                <c:pt idx="10">
                  <c:v>0.23214285714285721</c:v>
                </c:pt>
                <c:pt idx="11">
                  <c:v>0.2232142857142857</c:v>
                </c:pt>
                <c:pt idx="12">
                  <c:v>0.2678571428571429</c:v>
                </c:pt>
                <c:pt idx="13">
                  <c:v>0.2678571428571429</c:v>
                </c:pt>
                <c:pt idx="14">
                  <c:v>0.25</c:v>
                </c:pt>
                <c:pt idx="15">
                  <c:v>0.3035714285714286</c:v>
                </c:pt>
                <c:pt idx="16">
                  <c:v>0.3035714285714286</c:v>
                </c:pt>
                <c:pt idx="17">
                  <c:v>0.3035714285714286</c:v>
                </c:pt>
                <c:pt idx="18">
                  <c:v>0.29464285714285721</c:v>
                </c:pt>
                <c:pt idx="19">
                  <c:v>0.3035714285714286</c:v>
                </c:pt>
                <c:pt idx="20">
                  <c:v>0.3482142857142857</c:v>
                </c:pt>
                <c:pt idx="21">
                  <c:v>0.32142857142857151</c:v>
                </c:pt>
                <c:pt idx="22">
                  <c:v>0.3392857142857143</c:v>
                </c:pt>
                <c:pt idx="23">
                  <c:v>0.3482142857142857</c:v>
                </c:pt>
                <c:pt idx="24">
                  <c:v>0.375</c:v>
                </c:pt>
                <c:pt idx="25">
                  <c:v>0.35714285714285721</c:v>
                </c:pt>
                <c:pt idx="26">
                  <c:v>0.3660714285714286</c:v>
                </c:pt>
                <c:pt idx="27">
                  <c:v>0.375</c:v>
                </c:pt>
                <c:pt idx="28">
                  <c:v>0.3482142857142857</c:v>
                </c:pt>
                <c:pt idx="29">
                  <c:v>0.3303571428571429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57-4886-B011-ECA230F83C90}"/>
            </c:ext>
          </c:extLst>
        </c:ser>
        <c:ser>
          <c:idx val="1"/>
          <c:order val="1"/>
          <c:tx>
            <c:strRef>
              <c:f>PowellWY3490!$C$1</c:f>
              <c:strCache>
                <c:ptCount val="1"/>
                <c:pt idx="0">
                  <c:v>Aug2020_2021,CMIP3,2007Dems,NA,Most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PowellWY3490!$C$2:$C$31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8.0357142857142863E-2</c:v>
                </c:pt>
                <c:pt idx="5">
                  <c:v>0.1071428571428571</c:v>
                </c:pt>
                <c:pt idx="6">
                  <c:v>0.1607142857142857</c:v>
                </c:pt>
                <c:pt idx="7">
                  <c:v>0.2767857142857143</c:v>
                </c:pt>
                <c:pt idx="8">
                  <c:v>0.29464285714285721</c:v>
                </c:pt>
                <c:pt idx="9">
                  <c:v>0.29464285714285721</c:v>
                </c:pt>
                <c:pt idx="10">
                  <c:v>0.32142857142857151</c:v>
                </c:pt>
                <c:pt idx="11">
                  <c:v>0.3125</c:v>
                </c:pt>
                <c:pt idx="12">
                  <c:v>0.3125</c:v>
                </c:pt>
                <c:pt idx="13">
                  <c:v>0.3303571428571429</c:v>
                </c:pt>
                <c:pt idx="14">
                  <c:v>0.3303571428571429</c:v>
                </c:pt>
                <c:pt idx="15">
                  <c:v>0.35714285714285721</c:v>
                </c:pt>
                <c:pt idx="16">
                  <c:v>0.3303571428571429</c:v>
                </c:pt>
                <c:pt idx="17">
                  <c:v>0.375</c:v>
                </c:pt>
                <c:pt idx="18">
                  <c:v>0.35714285714285721</c:v>
                </c:pt>
                <c:pt idx="19">
                  <c:v>0.3660714285714286</c:v>
                </c:pt>
                <c:pt idx="20">
                  <c:v>0.3928571428571429</c:v>
                </c:pt>
                <c:pt idx="21">
                  <c:v>0.35714285714285721</c:v>
                </c:pt>
                <c:pt idx="22">
                  <c:v>0.35714285714285721</c:v>
                </c:pt>
                <c:pt idx="23">
                  <c:v>0.375</c:v>
                </c:pt>
                <c:pt idx="24">
                  <c:v>0.3928571428571429</c:v>
                </c:pt>
                <c:pt idx="25">
                  <c:v>0.3660714285714286</c:v>
                </c:pt>
                <c:pt idx="26">
                  <c:v>0.35714285714285721</c:v>
                </c:pt>
                <c:pt idx="27">
                  <c:v>0.3928571428571429</c:v>
                </c:pt>
                <c:pt idx="28">
                  <c:v>0.35714285714285721</c:v>
                </c:pt>
                <c:pt idx="29">
                  <c:v>0.3660714285714286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57-4886-B011-ECA230F83C90}"/>
            </c:ext>
          </c:extLst>
        </c:ser>
        <c:ser>
          <c:idx val="2"/>
          <c:order val="2"/>
          <c:tx>
            <c:strRef>
              <c:f>PowellWY3490!$D$1</c:f>
              <c:strCache>
                <c:ptCount val="1"/>
                <c:pt idx="0">
                  <c:v>Aug2020_2021,CMIP5,2007Dems,IG_DCP,Most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PowellWY3490!$D$2:$D$31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1.315789473684211E-2</c:v>
                </c:pt>
                <c:pt idx="4">
                  <c:v>5.2631578947368418E-2</c:v>
                </c:pt>
                <c:pt idx="5">
                  <c:v>6.5789473684210523E-2</c:v>
                </c:pt>
                <c:pt idx="6">
                  <c:v>6.5789473684210523E-2</c:v>
                </c:pt>
                <c:pt idx="7">
                  <c:v>5.2631578947368418E-2</c:v>
                </c:pt>
                <c:pt idx="8">
                  <c:v>6.5789473684210523E-2</c:v>
                </c:pt>
                <c:pt idx="9">
                  <c:v>0.10526315789473679</c:v>
                </c:pt>
                <c:pt idx="10">
                  <c:v>9.2105263157894732E-2</c:v>
                </c:pt>
                <c:pt idx="11">
                  <c:v>0.10526315789473679</c:v>
                </c:pt>
                <c:pt idx="12">
                  <c:v>6.5789473684210523E-2</c:v>
                </c:pt>
                <c:pt idx="13">
                  <c:v>7.8947368421052627E-2</c:v>
                </c:pt>
                <c:pt idx="14">
                  <c:v>6.5789473684210523E-2</c:v>
                </c:pt>
                <c:pt idx="15">
                  <c:v>0.1184210526315789</c:v>
                </c:pt>
                <c:pt idx="16">
                  <c:v>0.10526315789473679</c:v>
                </c:pt>
                <c:pt idx="17">
                  <c:v>7.8947368421052627E-2</c:v>
                </c:pt>
                <c:pt idx="18">
                  <c:v>0.10526315789473679</c:v>
                </c:pt>
                <c:pt idx="19">
                  <c:v>0.1184210526315789</c:v>
                </c:pt>
                <c:pt idx="20">
                  <c:v>0.10526315789473679</c:v>
                </c:pt>
                <c:pt idx="21">
                  <c:v>0.10526315789473679</c:v>
                </c:pt>
                <c:pt idx="22">
                  <c:v>0.10526315789473679</c:v>
                </c:pt>
                <c:pt idx="23">
                  <c:v>0.10526315789473679</c:v>
                </c:pt>
                <c:pt idx="24">
                  <c:v>0.14473684210526319</c:v>
                </c:pt>
                <c:pt idx="25">
                  <c:v>0.1710526315789474</c:v>
                </c:pt>
                <c:pt idx="26">
                  <c:v>0.15789473684210531</c:v>
                </c:pt>
                <c:pt idx="27">
                  <c:v>0.1315789473684211</c:v>
                </c:pt>
                <c:pt idx="28">
                  <c:v>0.1184210526315789</c:v>
                </c:pt>
                <c:pt idx="29">
                  <c:v>0.15789473684210531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E57-4886-B011-ECA230F83C90}"/>
            </c:ext>
          </c:extLst>
        </c:ser>
        <c:ser>
          <c:idx val="3"/>
          <c:order val="3"/>
          <c:tx>
            <c:strRef>
              <c:f>PowellWY3490!$E$1</c:f>
              <c:strCache>
                <c:ptCount val="1"/>
                <c:pt idx="0">
                  <c:v>Aug2020_2021,CMIP5,2007Dems,NA,Most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PowellWY3490!$E$2:$E$31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1.315789473684211E-2</c:v>
                </c:pt>
                <c:pt idx="4">
                  <c:v>5.2631578947368418E-2</c:v>
                </c:pt>
                <c:pt idx="5">
                  <c:v>6.5789473684210523E-2</c:v>
                </c:pt>
                <c:pt idx="6">
                  <c:v>7.8947368421052627E-2</c:v>
                </c:pt>
                <c:pt idx="7">
                  <c:v>0.10526315789473679</c:v>
                </c:pt>
                <c:pt idx="8">
                  <c:v>0.10526315789473679</c:v>
                </c:pt>
                <c:pt idx="9">
                  <c:v>0.14473684210526319</c:v>
                </c:pt>
                <c:pt idx="10">
                  <c:v>0.1315789473684211</c:v>
                </c:pt>
                <c:pt idx="11">
                  <c:v>0.10526315789473679</c:v>
                </c:pt>
                <c:pt idx="12">
                  <c:v>0.1184210526315789</c:v>
                </c:pt>
                <c:pt idx="13">
                  <c:v>0.1184210526315789</c:v>
                </c:pt>
                <c:pt idx="14">
                  <c:v>0.1315789473684211</c:v>
                </c:pt>
                <c:pt idx="15">
                  <c:v>0.1315789473684211</c:v>
                </c:pt>
                <c:pt idx="16">
                  <c:v>0.14473684210526319</c:v>
                </c:pt>
                <c:pt idx="17">
                  <c:v>0.1184210526315789</c:v>
                </c:pt>
                <c:pt idx="18">
                  <c:v>0.1315789473684211</c:v>
                </c:pt>
                <c:pt idx="19">
                  <c:v>0.1315789473684211</c:v>
                </c:pt>
                <c:pt idx="20">
                  <c:v>0.15789473684210531</c:v>
                </c:pt>
                <c:pt idx="21">
                  <c:v>0.15789473684210531</c:v>
                </c:pt>
                <c:pt idx="22">
                  <c:v>0.15789473684210531</c:v>
                </c:pt>
                <c:pt idx="23">
                  <c:v>0.14473684210526319</c:v>
                </c:pt>
                <c:pt idx="24">
                  <c:v>0.15789473684210531</c:v>
                </c:pt>
                <c:pt idx="25">
                  <c:v>0.19736842105263161</c:v>
                </c:pt>
                <c:pt idx="26">
                  <c:v>0.18421052631578949</c:v>
                </c:pt>
                <c:pt idx="27">
                  <c:v>0.15789473684210531</c:v>
                </c:pt>
                <c:pt idx="28">
                  <c:v>0.15789473684210531</c:v>
                </c:pt>
                <c:pt idx="29">
                  <c:v>0.1710526315789474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E57-4886-B011-ECA230F83C90}"/>
            </c:ext>
          </c:extLst>
        </c:ser>
        <c:ser>
          <c:idx val="4"/>
          <c:order val="4"/>
          <c:tx>
            <c:strRef>
              <c:f>PowellWY3490!$F$1</c:f>
              <c:strCache>
                <c:ptCount val="1"/>
                <c:pt idx="0">
                  <c:v>Aug2020_2021,DNF,2007Dems,IG_DCP,Most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PowellWY3490!$F$2:$F$31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8.8495575221238937E-3</c:v>
                </c:pt>
                <c:pt idx="4">
                  <c:v>2.6548672566371681E-2</c:v>
                </c:pt>
                <c:pt idx="5">
                  <c:v>3.5398230088495582E-2</c:v>
                </c:pt>
                <c:pt idx="6">
                  <c:v>2.6548672566371681E-2</c:v>
                </c:pt>
                <c:pt idx="7">
                  <c:v>8.8495575221238937E-3</c:v>
                </c:pt>
                <c:pt idx="8">
                  <c:v>8.8495575221238937E-3</c:v>
                </c:pt>
                <c:pt idx="9">
                  <c:v>8.8495575221238937E-3</c:v>
                </c:pt>
                <c:pt idx="10">
                  <c:v>0</c:v>
                </c:pt>
                <c:pt idx="11">
                  <c:v>1.7699115044247791E-2</c:v>
                </c:pt>
                <c:pt idx="12">
                  <c:v>8.8495575221238937E-3</c:v>
                </c:pt>
                <c:pt idx="13">
                  <c:v>0</c:v>
                </c:pt>
                <c:pt idx="14">
                  <c:v>3.5398230088495582E-2</c:v>
                </c:pt>
                <c:pt idx="15">
                  <c:v>2.6548672566371681E-2</c:v>
                </c:pt>
                <c:pt idx="16">
                  <c:v>2.6548672566371681E-2</c:v>
                </c:pt>
                <c:pt idx="17">
                  <c:v>6.1946902654867263E-2</c:v>
                </c:pt>
                <c:pt idx="18">
                  <c:v>4.4247787610619468E-2</c:v>
                </c:pt>
                <c:pt idx="19">
                  <c:v>4.4247787610619468E-2</c:v>
                </c:pt>
                <c:pt idx="20">
                  <c:v>4.4247787610619468E-2</c:v>
                </c:pt>
                <c:pt idx="21">
                  <c:v>1.7699115044247791E-2</c:v>
                </c:pt>
                <c:pt idx="22">
                  <c:v>2.6548672566371681E-2</c:v>
                </c:pt>
                <c:pt idx="23">
                  <c:v>2.6548672566371681E-2</c:v>
                </c:pt>
                <c:pt idx="24">
                  <c:v>2.6548672566371681E-2</c:v>
                </c:pt>
                <c:pt idx="25">
                  <c:v>5.3097345132743362E-2</c:v>
                </c:pt>
                <c:pt idx="26">
                  <c:v>2.6548672566371681E-2</c:v>
                </c:pt>
                <c:pt idx="27">
                  <c:v>8.8495575221238937E-3</c:v>
                </c:pt>
                <c:pt idx="28">
                  <c:v>1.7699115044247791E-2</c:v>
                </c:pt>
                <c:pt idx="29">
                  <c:v>3.5398230088495582E-2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E57-4886-B011-ECA230F83C90}"/>
            </c:ext>
          </c:extLst>
        </c:ser>
        <c:ser>
          <c:idx val="5"/>
          <c:order val="5"/>
          <c:tx>
            <c:strRef>
              <c:f>PowellWY3490!$G$1</c:f>
              <c:strCache>
                <c:ptCount val="1"/>
                <c:pt idx="0">
                  <c:v>Aug2020_2021,DNF,2007Dems,NA,Most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PowellWY3490!$G$2:$G$31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8.8495575221238937E-3</c:v>
                </c:pt>
                <c:pt idx="4">
                  <c:v>2.6548672566371681E-2</c:v>
                </c:pt>
                <c:pt idx="5">
                  <c:v>3.5398230088495582E-2</c:v>
                </c:pt>
                <c:pt idx="6">
                  <c:v>4.4247787610619468E-2</c:v>
                </c:pt>
                <c:pt idx="7">
                  <c:v>7.9646017699115043E-2</c:v>
                </c:pt>
                <c:pt idx="8">
                  <c:v>7.0796460176991149E-2</c:v>
                </c:pt>
                <c:pt idx="9">
                  <c:v>0.1061946902654867</c:v>
                </c:pt>
                <c:pt idx="10">
                  <c:v>9.7345132743362831E-2</c:v>
                </c:pt>
                <c:pt idx="11">
                  <c:v>9.7345132743362831E-2</c:v>
                </c:pt>
                <c:pt idx="12">
                  <c:v>7.9646017699115043E-2</c:v>
                </c:pt>
                <c:pt idx="13">
                  <c:v>0.1061946902654867</c:v>
                </c:pt>
                <c:pt idx="14">
                  <c:v>0.1238938053097345</c:v>
                </c:pt>
                <c:pt idx="15">
                  <c:v>0.1061946902654867</c:v>
                </c:pt>
                <c:pt idx="16">
                  <c:v>0.13274336283185839</c:v>
                </c:pt>
                <c:pt idx="17">
                  <c:v>0.1415929203539823</c:v>
                </c:pt>
                <c:pt idx="18">
                  <c:v>0.1769911504424779</c:v>
                </c:pt>
                <c:pt idx="19">
                  <c:v>0.1769911504424779</c:v>
                </c:pt>
                <c:pt idx="20">
                  <c:v>0.1769911504424779</c:v>
                </c:pt>
                <c:pt idx="21">
                  <c:v>0.1769911504424779</c:v>
                </c:pt>
                <c:pt idx="22">
                  <c:v>0.1415929203539823</c:v>
                </c:pt>
                <c:pt idx="23">
                  <c:v>0.15044247787610621</c:v>
                </c:pt>
                <c:pt idx="24">
                  <c:v>0.1415929203539823</c:v>
                </c:pt>
                <c:pt idx="25">
                  <c:v>0.15929203539823009</c:v>
                </c:pt>
                <c:pt idx="26">
                  <c:v>0.15044247787610621</c:v>
                </c:pt>
                <c:pt idx="27">
                  <c:v>0.15044247787610621</c:v>
                </c:pt>
                <c:pt idx="28">
                  <c:v>0.15929203539823009</c:v>
                </c:pt>
                <c:pt idx="29">
                  <c:v>0.15044247787610621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E57-4886-B011-ECA230F83C90}"/>
            </c:ext>
          </c:extLst>
        </c:ser>
        <c:ser>
          <c:idx val="6"/>
          <c:order val="6"/>
          <c:tx>
            <c:strRef>
              <c:f>PowellWY3490!$H$1</c:f>
              <c:strCache>
                <c:ptCount val="1"/>
                <c:pt idx="0">
                  <c:v>Aug2020_2021,ISM1988_2018,2007Dems,NA,Most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PowellWY3490!$H$2:$H$31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0.25806451612903231</c:v>
                </c:pt>
                <c:pt idx="7">
                  <c:v>0.29032258064516131</c:v>
                </c:pt>
                <c:pt idx="8">
                  <c:v>0.35483870967741937</c:v>
                </c:pt>
                <c:pt idx="9">
                  <c:v>0.38709677419354838</c:v>
                </c:pt>
                <c:pt idx="10">
                  <c:v>0.35483870967741937</c:v>
                </c:pt>
                <c:pt idx="11">
                  <c:v>0.38709677419354838</c:v>
                </c:pt>
                <c:pt idx="12">
                  <c:v>0.29032258064516131</c:v>
                </c:pt>
                <c:pt idx="13">
                  <c:v>0.38709677419354838</c:v>
                </c:pt>
                <c:pt idx="14">
                  <c:v>0.38709677419354838</c:v>
                </c:pt>
                <c:pt idx="15">
                  <c:v>0.38709677419354838</c:v>
                </c:pt>
                <c:pt idx="16">
                  <c:v>0.41935483870967738</c:v>
                </c:pt>
                <c:pt idx="17">
                  <c:v>0.5161290322580645</c:v>
                </c:pt>
                <c:pt idx="18">
                  <c:v>0.5161290322580645</c:v>
                </c:pt>
                <c:pt idx="19">
                  <c:v>0.54838709677419351</c:v>
                </c:pt>
                <c:pt idx="20">
                  <c:v>0.58064516129032262</c:v>
                </c:pt>
                <c:pt idx="21">
                  <c:v>0.58064516129032262</c:v>
                </c:pt>
                <c:pt idx="22">
                  <c:v>0.54838709677419351</c:v>
                </c:pt>
                <c:pt idx="23">
                  <c:v>0.54838709677419351</c:v>
                </c:pt>
                <c:pt idx="24">
                  <c:v>0.58064516129032262</c:v>
                </c:pt>
                <c:pt idx="25">
                  <c:v>0.70967741935483875</c:v>
                </c:pt>
                <c:pt idx="26">
                  <c:v>0.70967741935483875</c:v>
                </c:pt>
                <c:pt idx="27">
                  <c:v>0.64516129032258063</c:v>
                </c:pt>
                <c:pt idx="28">
                  <c:v>0.67741935483870963</c:v>
                </c:pt>
                <c:pt idx="29">
                  <c:v>0.70967741935483875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E57-4886-B011-ECA230F83C90}"/>
            </c:ext>
          </c:extLst>
        </c:ser>
        <c:ser>
          <c:idx val="7"/>
          <c:order val="7"/>
          <c:tx>
            <c:strRef>
              <c:f>PowellWY3490!$I$1</c:f>
              <c:strCache>
                <c:ptCount val="1"/>
                <c:pt idx="0">
                  <c:v>Aug2020_2021_9011,CMIP5,2016Dems,NA.9004,Most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PowellWY3490!$I$2:$I$31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  <c:pt idx="6">
                  <c:v>6.5789473684210523E-2</c:v>
                </c:pt>
                <c:pt idx="7">
                  <c:v>7.8947368421052627E-2</c:v>
                </c:pt>
                <c:pt idx="8">
                  <c:v>0.10526315789473679</c:v>
                </c:pt>
                <c:pt idx="9">
                  <c:v>0.1184210526315789</c:v>
                </c:pt>
                <c:pt idx="10">
                  <c:v>0.1184210526315789</c:v>
                </c:pt>
                <c:pt idx="11">
                  <c:v>0.10526315789473679</c:v>
                </c:pt>
                <c:pt idx="12">
                  <c:v>7.8947368421052627E-2</c:v>
                </c:pt>
                <c:pt idx="13">
                  <c:v>7.8947368421052627E-2</c:v>
                </c:pt>
                <c:pt idx="14">
                  <c:v>9.2105263157894732E-2</c:v>
                </c:pt>
                <c:pt idx="15">
                  <c:v>9.2105263157894732E-2</c:v>
                </c:pt>
                <c:pt idx="16">
                  <c:v>9.2105263157894732E-2</c:v>
                </c:pt>
                <c:pt idx="17">
                  <c:v>7.8947368421052627E-2</c:v>
                </c:pt>
                <c:pt idx="18">
                  <c:v>0.1184210526315789</c:v>
                </c:pt>
                <c:pt idx="19">
                  <c:v>0.1184210526315789</c:v>
                </c:pt>
                <c:pt idx="20">
                  <c:v>0.1184210526315789</c:v>
                </c:pt>
                <c:pt idx="21">
                  <c:v>0.1315789473684211</c:v>
                </c:pt>
                <c:pt idx="22">
                  <c:v>0.1315789473684211</c:v>
                </c:pt>
                <c:pt idx="23">
                  <c:v>0.1315789473684211</c:v>
                </c:pt>
                <c:pt idx="24">
                  <c:v>0.15789473684210531</c:v>
                </c:pt>
                <c:pt idx="25">
                  <c:v>0.14473684210526319</c:v>
                </c:pt>
                <c:pt idx="26">
                  <c:v>0.15789473684210531</c:v>
                </c:pt>
                <c:pt idx="27">
                  <c:v>0.1315789473684211</c:v>
                </c:pt>
                <c:pt idx="28">
                  <c:v>0.1315789473684211</c:v>
                </c:pt>
                <c:pt idx="29">
                  <c:v>0.15789473684210531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E57-4886-B011-ECA230F83C90}"/>
            </c:ext>
          </c:extLst>
        </c:ser>
        <c:ser>
          <c:idx val="8"/>
          <c:order val="8"/>
          <c:tx>
            <c:strRef>
              <c:f>PowellWY3490!$J$1</c:f>
              <c:strCache>
                <c:ptCount val="1"/>
                <c:pt idx="0">
                  <c:v>Aug2020_2021_9011,DNF,2016Dems,NA.9004,Most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PowellWY3490!$J$2:$J$31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  <c:pt idx="6">
                  <c:v>1.7699115044247791E-2</c:v>
                </c:pt>
                <c:pt idx="7">
                  <c:v>4.4247787610619468E-2</c:v>
                </c:pt>
                <c:pt idx="8">
                  <c:v>3.5398230088495582E-2</c:v>
                </c:pt>
                <c:pt idx="9">
                  <c:v>1.7699115044247791E-2</c:v>
                </c:pt>
                <c:pt idx="10">
                  <c:v>3.5398230088495582E-2</c:v>
                </c:pt>
                <c:pt idx="11">
                  <c:v>3.5398230088495582E-2</c:v>
                </c:pt>
                <c:pt idx="12">
                  <c:v>2.6548672566371681E-2</c:v>
                </c:pt>
                <c:pt idx="13">
                  <c:v>8.8495575221238937E-3</c:v>
                </c:pt>
                <c:pt idx="14">
                  <c:v>3.5398230088495582E-2</c:v>
                </c:pt>
                <c:pt idx="15">
                  <c:v>5.3097345132743362E-2</c:v>
                </c:pt>
                <c:pt idx="16">
                  <c:v>5.3097345132743362E-2</c:v>
                </c:pt>
                <c:pt idx="17">
                  <c:v>6.1946902654867263E-2</c:v>
                </c:pt>
                <c:pt idx="18">
                  <c:v>5.3097345132743362E-2</c:v>
                </c:pt>
                <c:pt idx="19">
                  <c:v>7.0796460176991149E-2</c:v>
                </c:pt>
                <c:pt idx="20">
                  <c:v>5.3097345132743362E-2</c:v>
                </c:pt>
                <c:pt idx="21">
                  <c:v>3.5398230088495582E-2</c:v>
                </c:pt>
                <c:pt idx="22">
                  <c:v>3.5398230088495582E-2</c:v>
                </c:pt>
                <c:pt idx="23">
                  <c:v>3.5398230088495582E-2</c:v>
                </c:pt>
                <c:pt idx="24">
                  <c:v>3.5398230088495582E-2</c:v>
                </c:pt>
                <c:pt idx="25">
                  <c:v>5.3097345132743362E-2</c:v>
                </c:pt>
                <c:pt idx="26">
                  <c:v>4.4247787610619468E-2</c:v>
                </c:pt>
                <c:pt idx="27">
                  <c:v>5.3097345132743362E-2</c:v>
                </c:pt>
                <c:pt idx="28">
                  <c:v>5.3097345132743362E-2</c:v>
                </c:pt>
                <c:pt idx="29">
                  <c:v>4.4247787610619468E-2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E57-4886-B011-ECA230F83C90}"/>
            </c:ext>
          </c:extLst>
        </c:ser>
        <c:ser>
          <c:idx val="9"/>
          <c:order val="9"/>
          <c:tx>
            <c:strRef>
              <c:f>PowellWY3490!$K$1</c:f>
              <c:strCache>
                <c:ptCount val="1"/>
                <c:pt idx="0">
                  <c:v>Aug2020_2021_9011,ISM1988_2018,2016Dems,NA.9004,Most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PowellWY3490!$K$2:$K$31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0.16129032258064521</c:v>
                </c:pt>
                <c:pt idx="7">
                  <c:v>0.16129032258064521</c:v>
                </c:pt>
                <c:pt idx="8">
                  <c:v>0.22580645161290319</c:v>
                </c:pt>
                <c:pt idx="9">
                  <c:v>0.22580645161290319</c:v>
                </c:pt>
                <c:pt idx="10">
                  <c:v>0.25806451612903231</c:v>
                </c:pt>
                <c:pt idx="11">
                  <c:v>0.25806451612903231</c:v>
                </c:pt>
                <c:pt idx="12">
                  <c:v>0.25806451612903231</c:v>
                </c:pt>
                <c:pt idx="13">
                  <c:v>0.25806451612903231</c:v>
                </c:pt>
                <c:pt idx="14">
                  <c:v>0.29032258064516131</c:v>
                </c:pt>
                <c:pt idx="15">
                  <c:v>0.22580645161290319</c:v>
                </c:pt>
                <c:pt idx="16">
                  <c:v>0.32258064516129031</c:v>
                </c:pt>
                <c:pt idx="17">
                  <c:v>0.32258064516129031</c:v>
                </c:pt>
                <c:pt idx="18">
                  <c:v>0.35483870967741937</c:v>
                </c:pt>
                <c:pt idx="19">
                  <c:v>0.32258064516129031</c:v>
                </c:pt>
                <c:pt idx="20">
                  <c:v>0.32258064516129031</c:v>
                </c:pt>
                <c:pt idx="21">
                  <c:v>0.25806451612903231</c:v>
                </c:pt>
                <c:pt idx="22">
                  <c:v>0.32258064516129031</c:v>
                </c:pt>
                <c:pt idx="23">
                  <c:v>0.32258064516129031</c:v>
                </c:pt>
                <c:pt idx="24">
                  <c:v>0.35483870967741937</c:v>
                </c:pt>
                <c:pt idx="25">
                  <c:v>0.38709677419354838</c:v>
                </c:pt>
                <c:pt idx="26">
                  <c:v>0.38709677419354838</c:v>
                </c:pt>
                <c:pt idx="27">
                  <c:v>0.41935483870967738</c:v>
                </c:pt>
                <c:pt idx="28">
                  <c:v>0.41935483870967738</c:v>
                </c:pt>
                <c:pt idx="29">
                  <c:v>0.41935483870967738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E57-4886-B011-ECA230F83C90}"/>
            </c:ext>
          </c:extLst>
        </c:ser>
        <c:ser>
          <c:idx val="10"/>
          <c:order val="10"/>
          <c:tx>
            <c:strRef>
              <c:f>PowellWY3490!$L$1</c:f>
              <c:strCache>
                <c:ptCount val="1"/>
                <c:pt idx="0">
                  <c:v>  CMIP3 Hydrology; 2016 Demands; Current Policies Continue</c:v>
                </c:pt>
              </c:strCache>
            </c:strRef>
          </c:tx>
          <c:spPr>
            <a:ln w="28575" cap="sq">
              <a:solidFill>
                <a:srgbClr val="604A7B"/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PowellWY3490!$L$2:$L$31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0.1160714285714286</c:v>
                </c:pt>
                <c:pt idx="7">
                  <c:v>0.1160714285714286</c:v>
                </c:pt>
                <c:pt idx="8">
                  <c:v>0.1517857142857143</c:v>
                </c:pt>
                <c:pt idx="9">
                  <c:v>0.1339285714285714</c:v>
                </c:pt>
                <c:pt idx="10">
                  <c:v>0.1785714285714286</c:v>
                </c:pt>
                <c:pt idx="11">
                  <c:v>0.1964285714285714</c:v>
                </c:pt>
                <c:pt idx="12">
                  <c:v>0.23214285714285721</c:v>
                </c:pt>
                <c:pt idx="13">
                  <c:v>0.2053571428571429</c:v>
                </c:pt>
                <c:pt idx="14">
                  <c:v>0.2142857142857143</c:v>
                </c:pt>
                <c:pt idx="15">
                  <c:v>0.2410714285714286</c:v>
                </c:pt>
                <c:pt idx="16">
                  <c:v>0.25892857142857151</c:v>
                </c:pt>
                <c:pt idx="17">
                  <c:v>0.2678571428571429</c:v>
                </c:pt>
                <c:pt idx="18">
                  <c:v>0.2678571428571429</c:v>
                </c:pt>
                <c:pt idx="19">
                  <c:v>0.2767857142857143</c:v>
                </c:pt>
                <c:pt idx="20">
                  <c:v>0.3035714285714286</c:v>
                </c:pt>
                <c:pt idx="21">
                  <c:v>0.3035714285714286</c:v>
                </c:pt>
                <c:pt idx="22">
                  <c:v>0.3035714285714286</c:v>
                </c:pt>
                <c:pt idx="23">
                  <c:v>0.3035714285714286</c:v>
                </c:pt>
                <c:pt idx="24">
                  <c:v>0.3482142857142857</c:v>
                </c:pt>
                <c:pt idx="25">
                  <c:v>0.3303571428571429</c:v>
                </c:pt>
                <c:pt idx="26">
                  <c:v>0.3303571428571429</c:v>
                </c:pt>
                <c:pt idx="27">
                  <c:v>0.35714285714285721</c:v>
                </c:pt>
                <c:pt idx="28">
                  <c:v>0.32142857142857151</c:v>
                </c:pt>
                <c:pt idx="29">
                  <c:v>0.3035714285714286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E57-4886-B011-ECA230F83C90}"/>
            </c:ext>
          </c:extLst>
        </c:ser>
        <c:ser>
          <c:idx val="11"/>
          <c:order val="11"/>
          <c:tx>
            <c:strRef>
              <c:f>PowellWY3490!$M$1</c:f>
              <c:strCache>
                <c:ptCount val="1"/>
                <c:pt idx="0">
                  <c:v>  CMIP3 Hydrology; 2016 Demands; Policy Shifts to No Action Alternative</c:v>
                </c:pt>
              </c:strCache>
            </c:strRef>
          </c:tx>
          <c:spPr>
            <a:ln w="28575" cap="sq">
              <a:solidFill>
                <a:srgbClr val="B98FB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PowellWY3490!$M$2:$M$31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0.125</c:v>
                </c:pt>
                <c:pt idx="7">
                  <c:v>0.1964285714285714</c:v>
                </c:pt>
                <c:pt idx="8">
                  <c:v>0.23214285714285721</c:v>
                </c:pt>
                <c:pt idx="9">
                  <c:v>0.2232142857142857</c:v>
                </c:pt>
                <c:pt idx="10">
                  <c:v>0.2410714285714286</c:v>
                </c:pt>
                <c:pt idx="11">
                  <c:v>0.2410714285714286</c:v>
                </c:pt>
                <c:pt idx="12">
                  <c:v>0.2767857142857143</c:v>
                </c:pt>
                <c:pt idx="13">
                  <c:v>0.29464285714285721</c:v>
                </c:pt>
                <c:pt idx="14">
                  <c:v>0.2857142857142857</c:v>
                </c:pt>
                <c:pt idx="15">
                  <c:v>0.29464285714285721</c:v>
                </c:pt>
                <c:pt idx="16">
                  <c:v>0.2857142857142857</c:v>
                </c:pt>
                <c:pt idx="17">
                  <c:v>0.3125</c:v>
                </c:pt>
                <c:pt idx="18">
                  <c:v>0.3125</c:v>
                </c:pt>
                <c:pt idx="19">
                  <c:v>0.32142857142857151</c:v>
                </c:pt>
                <c:pt idx="20">
                  <c:v>0.3482142857142857</c:v>
                </c:pt>
                <c:pt idx="21">
                  <c:v>0.3125</c:v>
                </c:pt>
                <c:pt idx="22">
                  <c:v>0.3392857142857143</c:v>
                </c:pt>
                <c:pt idx="23">
                  <c:v>0.3482142857142857</c:v>
                </c:pt>
                <c:pt idx="24">
                  <c:v>0.375</c:v>
                </c:pt>
                <c:pt idx="25">
                  <c:v>0.35714285714285721</c:v>
                </c:pt>
                <c:pt idx="26">
                  <c:v>0.3125</c:v>
                </c:pt>
                <c:pt idx="27">
                  <c:v>0.375</c:v>
                </c:pt>
                <c:pt idx="28">
                  <c:v>0.32142857142857151</c:v>
                </c:pt>
                <c:pt idx="29">
                  <c:v>0.3125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E57-4886-B011-ECA230F83C90}"/>
            </c:ext>
          </c:extLst>
        </c:ser>
        <c:ser>
          <c:idx val="12"/>
          <c:order val="12"/>
          <c:tx>
            <c:strRef>
              <c:f>PowellWY3490!$N$1</c:f>
              <c:strCache>
                <c:ptCount val="1"/>
                <c:pt idx="0">
                  <c:v>  CMIP5 Hydrology; 2016 Demands; Current Policies Continue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PowellWY3490!$N$2:$N$31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  <c:pt idx="6">
                  <c:v>6.5789473684210523E-2</c:v>
                </c:pt>
                <c:pt idx="7">
                  <c:v>3.9473684210526307E-2</c:v>
                </c:pt>
                <c:pt idx="8">
                  <c:v>5.2631578947368418E-2</c:v>
                </c:pt>
                <c:pt idx="9">
                  <c:v>9.2105263157894732E-2</c:v>
                </c:pt>
                <c:pt idx="10">
                  <c:v>9.2105263157894732E-2</c:v>
                </c:pt>
                <c:pt idx="11">
                  <c:v>9.2105263157894732E-2</c:v>
                </c:pt>
                <c:pt idx="12">
                  <c:v>5.2631578947368418E-2</c:v>
                </c:pt>
                <c:pt idx="13">
                  <c:v>5.2631578947368418E-2</c:v>
                </c:pt>
                <c:pt idx="14">
                  <c:v>5.2631578947368418E-2</c:v>
                </c:pt>
                <c:pt idx="15">
                  <c:v>5.2631578947368418E-2</c:v>
                </c:pt>
                <c:pt idx="16">
                  <c:v>2.6315789473684209E-2</c:v>
                </c:pt>
                <c:pt idx="17">
                  <c:v>3.9473684210526307E-2</c:v>
                </c:pt>
                <c:pt idx="18">
                  <c:v>5.2631578947368418E-2</c:v>
                </c:pt>
                <c:pt idx="19">
                  <c:v>0.10526315789473679</c:v>
                </c:pt>
                <c:pt idx="20">
                  <c:v>6.5789473684210523E-2</c:v>
                </c:pt>
                <c:pt idx="21">
                  <c:v>7.8947368421052627E-2</c:v>
                </c:pt>
                <c:pt idx="22">
                  <c:v>6.5789473684210523E-2</c:v>
                </c:pt>
                <c:pt idx="23">
                  <c:v>7.8947368421052627E-2</c:v>
                </c:pt>
                <c:pt idx="24">
                  <c:v>7.8947368421052627E-2</c:v>
                </c:pt>
                <c:pt idx="25">
                  <c:v>0.1184210526315789</c:v>
                </c:pt>
                <c:pt idx="26">
                  <c:v>0.14473684210526319</c:v>
                </c:pt>
                <c:pt idx="27">
                  <c:v>0.1184210526315789</c:v>
                </c:pt>
                <c:pt idx="28">
                  <c:v>0.10526315789473679</c:v>
                </c:pt>
                <c:pt idx="29">
                  <c:v>0.14473684210526319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E57-4886-B011-ECA230F83C90}"/>
            </c:ext>
          </c:extLst>
        </c:ser>
        <c:ser>
          <c:idx val="13"/>
          <c:order val="13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PowellWY3490!$O$2:$O$31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  <c:pt idx="6">
                  <c:v>8.8495575221238937E-3</c:v>
                </c:pt>
                <c:pt idx="7">
                  <c:v>8.8495575221238937E-3</c:v>
                </c:pt>
                <c:pt idx="8">
                  <c:v>8.8495575221238937E-3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8.8495575221238937E-3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E57-4886-B011-ECA230F83C90}"/>
            </c:ext>
          </c:extLst>
        </c:ser>
        <c:ser>
          <c:idx val="14"/>
          <c:order val="14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PowellWY3490!$P$2:$P$31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0.1290322580645161</c:v>
                </c:pt>
                <c:pt idx="7">
                  <c:v>0.1290322580645161</c:v>
                </c:pt>
                <c:pt idx="8">
                  <c:v>0.1290322580645161</c:v>
                </c:pt>
                <c:pt idx="9">
                  <c:v>0.1290322580645161</c:v>
                </c:pt>
                <c:pt idx="10">
                  <c:v>9.6774193548387094E-2</c:v>
                </c:pt>
                <c:pt idx="11">
                  <c:v>9.6774193548387094E-2</c:v>
                </c:pt>
                <c:pt idx="12">
                  <c:v>0.1290322580645161</c:v>
                </c:pt>
                <c:pt idx="13">
                  <c:v>9.6774193548387094E-2</c:v>
                </c:pt>
                <c:pt idx="14">
                  <c:v>0.1290322580645161</c:v>
                </c:pt>
                <c:pt idx="15">
                  <c:v>0.1290322580645161</c:v>
                </c:pt>
                <c:pt idx="16">
                  <c:v>9.6774193548387094E-2</c:v>
                </c:pt>
                <c:pt idx="17">
                  <c:v>0.16129032258064521</c:v>
                </c:pt>
                <c:pt idx="18">
                  <c:v>0.1290322580645161</c:v>
                </c:pt>
                <c:pt idx="19">
                  <c:v>0.16129032258064521</c:v>
                </c:pt>
                <c:pt idx="20">
                  <c:v>0.19354838709677419</c:v>
                </c:pt>
                <c:pt idx="21">
                  <c:v>0.19354838709677419</c:v>
                </c:pt>
                <c:pt idx="22">
                  <c:v>0.19354838709677419</c:v>
                </c:pt>
                <c:pt idx="23">
                  <c:v>0.19354838709677419</c:v>
                </c:pt>
                <c:pt idx="24">
                  <c:v>0.22580645161290319</c:v>
                </c:pt>
                <c:pt idx="25">
                  <c:v>0.25806451612903231</c:v>
                </c:pt>
                <c:pt idx="26">
                  <c:v>0.25806451612903231</c:v>
                </c:pt>
                <c:pt idx="27">
                  <c:v>0.25806451612903231</c:v>
                </c:pt>
                <c:pt idx="28">
                  <c:v>0.29032258064516131</c:v>
                </c:pt>
                <c:pt idx="29">
                  <c:v>0.25806451612903231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2E57-4886-B011-ECA230F83C90}"/>
            </c:ext>
          </c:extLst>
        </c:ser>
        <c:ser>
          <c:idx val="15"/>
          <c:order val="15"/>
          <c:tx>
            <c:strRef>
              <c:f>PowellWY3490!$Q$1</c:f>
              <c:strCache>
                <c:ptCount val="1"/>
                <c:pt idx="0">
                  <c:v>  Stress Test Hydrology; Alternative Demands; Current Policies Continue</c:v>
                </c:pt>
              </c:strCache>
            </c:strRef>
          </c:tx>
          <c:spPr>
            <a:ln w="28575" cap="sq">
              <a:solidFill>
                <a:srgbClr val="F9AB6B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PowellWY3490!$Q$2:$Q$31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0.16129032258064521</c:v>
                </c:pt>
                <c:pt idx="7">
                  <c:v>0.16129032258064521</c:v>
                </c:pt>
                <c:pt idx="8">
                  <c:v>0.19354838709677419</c:v>
                </c:pt>
                <c:pt idx="9">
                  <c:v>0.16129032258064521</c:v>
                </c:pt>
                <c:pt idx="10">
                  <c:v>0.16129032258064521</c:v>
                </c:pt>
                <c:pt idx="11">
                  <c:v>0.19354838709677419</c:v>
                </c:pt>
                <c:pt idx="12">
                  <c:v>0.16129032258064521</c:v>
                </c:pt>
                <c:pt idx="13">
                  <c:v>0.19354838709677419</c:v>
                </c:pt>
                <c:pt idx="14">
                  <c:v>0.22580645161290319</c:v>
                </c:pt>
                <c:pt idx="15">
                  <c:v>0.19354838709677419</c:v>
                </c:pt>
                <c:pt idx="16">
                  <c:v>0.19354838709677419</c:v>
                </c:pt>
                <c:pt idx="17">
                  <c:v>0.25806451612903231</c:v>
                </c:pt>
                <c:pt idx="18">
                  <c:v>0.38709677419354838</c:v>
                </c:pt>
                <c:pt idx="19">
                  <c:v>0.35483870967741937</c:v>
                </c:pt>
                <c:pt idx="20">
                  <c:v>0.32258064516129031</c:v>
                </c:pt>
                <c:pt idx="21">
                  <c:v>0.29032258064516131</c:v>
                </c:pt>
                <c:pt idx="22">
                  <c:v>0.29032258064516131</c:v>
                </c:pt>
                <c:pt idx="23">
                  <c:v>0.32258064516129031</c:v>
                </c:pt>
                <c:pt idx="24">
                  <c:v>0.29032258064516131</c:v>
                </c:pt>
                <c:pt idx="25">
                  <c:v>0.29032258064516131</c:v>
                </c:pt>
                <c:pt idx="26">
                  <c:v>0.29032258064516131</c:v>
                </c:pt>
                <c:pt idx="27">
                  <c:v>0.32258064516129031</c:v>
                </c:pt>
                <c:pt idx="28">
                  <c:v>0.32258064516129031</c:v>
                </c:pt>
                <c:pt idx="29">
                  <c:v>0.32258064516129031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2E57-4886-B011-ECA230F83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603136"/>
        <c:axId val="403603528"/>
      </c:lineChart>
      <c:catAx>
        <c:axId val="40360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40845632210208"/>
              <c:y val="0.80841417431773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603528"/>
        <c:crossesAt val="-0.1"/>
        <c:auto val="1"/>
        <c:lblAlgn val="ctr"/>
        <c:lblOffset val="100"/>
        <c:noMultiLvlLbl val="0"/>
      </c:catAx>
      <c:valAx>
        <c:axId val="40360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60313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5.2165629720953219E-2"/>
          <c:y val="0.86904186788953874"/>
          <c:w val="0.92393906414689753"/>
          <c:h val="0.1129130278751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38295934264053E-2"/>
          <c:y val="2.5235145675613673E-2"/>
          <c:w val="0.89644962177776144"/>
          <c:h val="0.74337122174244363"/>
        </c:manualLayout>
      </c:layout>
      <c:lineChart>
        <c:grouping val="standard"/>
        <c:varyColors val="0"/>
        <c:ser>
          <c:idx val="0"/>
          <c:order val="0"/>
          <c:tx>
            <c:v>Observed 1906-1987</c:v>
          </c:tx>
          <c:spPr>
            <a:ln w="28575" cap="rnd">
              <a:solidFill>
                <a:srgbClr val="B3D2FF"/>
              </a:solidFill>
              <a:round/>
            </a:ln>
            <a:effectLst/>
          </c:spPr>
          <c:marker>
            <c:symbol val="none"/>
          </c:marker>
          <c:cat>
            <c:numRef>
              <c:f>'Calendar Year'!$A$4:$A$119</c:f>
              <c:numCache>
                <c:formatCode>General</c:formatCode>
                <c:ptCount val="116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  <c:pt idx="111">
                  <c:v>2017</c:v>
                </c:pt>
                <c:pt idx="112">
                  <c:v>2018</c:v>
                </c:pt>
                <c:pt idx="113">
                  <c:v>2019</c:v>
                </c:pt>
                <c:pt idx="114">
                  <c:v>2020</c:v>
                </c:pt>
                <c:pt idx="115">
                  <c:v>2021</c:v>
                </c:pt>
              </c:numCache>
            </c:numRef>
          </c:cat>
          <c:val>
            <c:numRef>
              <c:f>'Calendar Year'!$E$4:$E$119</c:f>
              <c:numCache>
                <c:formatCode>0.00</c:formatCode>
                <c:ptCount val="116"/>
                <c:pt idx="0">
                  <c:v>18.723759999999999</c:v>
                </c:pt>
                <c:pt idx="1">
                  <c:v>20.892589000000001</c:v>
                </c:pt>
                <c:pt idx="2">
                  <c:v>11.711022</c:v>
                </c:pt>
                <c:pt idx="3">
                  <c:v>22.198132000000001</c:v>
                </c:pt>
                <c:pt idx="4">
                  <c:v>14.596645000000001</c:v>
                </c:pt>
                <c:pt idx="5">
                  <c:v>15.650022</c:v>
                </c:pt>
                <c:pt idx="6">
                  <c:v>18.623405000000002</c:v>
                </c:pt>
                <c:pt idx="7">
                  <c:v>14.536379999999999</c:v>
                </c:pt>
                <c:pt idx="8">
                  <c:v>21.354813</c:v>
                </c:pt>
                <c:pt idx="9">
                  <c:v>13.623272</c:v>
                </c:pt>
                <c:pt idx="10">
                  <c:v>20.142885</c:v>
                </c:pt>
                <c:pt idx="11">
                  <c:v>22.942803999999999</c:v>
                </c:pt>
                <c:pt idx="12">
                  <c:v>15.865937000000001</c:v>
                </c:pt>
                <c:pt idx="13">
                  <c:v>12.651367</c:v>
                </c:pt>
                <c:pt idx="14">
                  <c:v>22.287631000000001</c:v>
                </c:pt>
                <c:pt idx="15">
                  <c:v>22.514400999999999</c:v>
                </c:pt>
                <c:pt idx="16">
                  <c:v>18.296776999999999</c:v>
                </c:pt>
                <c:pt idx="17">
                  <c:v>18.997637999999998</c:v>
                </c:pt>
                <c:pt idx="18">
                  <c:v>13.928686000000001</c:v>
                </c:pt>
                <c:pt idx="19">
                  <c:v>14.505618999999999</c:v>
                </c:pt>
                <c:pt idx="20">
                  <c:v>15.378418</c:v>
                </c:pt>
                <c:pt idx="21">
                  <c:v>19.645776999999999</c:v>
                </c:pt>
                <c:pt idx="22">
                  <c:v>17.160409000000001</c:v>
                </c:pt>
                <c:pt idx="23">
                  <c:v>22.218872000000001</c:v>
                </c:pt>
                <c:pt idx="24">
                  <c:v>14.448164</c:v>
                </c:pt>
                <c:pt idx="25">
                  <c:v>8.7548899999999996</c:v>
                </c:pt>
                <c:pt idx="26">
                  <c:v>17.665040999999999</c:v>
                </c:pt>
                <c:pt idx="27">
                  <c:v>12.361183</c:v>
                </c:pt>
                <c:pt idx="28">
                  <c:v>6.1405580000000004</c:v>
                </c:pt>
                <c:pt idx="29">
                  <c:v>12.608226999999999</c:v>
                </c:pt>
                <c:pt idx="30">
                  <c:v>14.661123999999999</c:v>
                </c:pt>
                <c:pt idx="31">
                  <c:v>14.303932</c:v>
                </c:pt>
                <c:pt idx="32">
                  <c:v>18.121894000000001</c:v>
                </c:pt>
                <c:pt idx="33">
                  <c:v>11.167271</c:v>
                </c:pt>
                <c:pt idx="34">
                  <c:v>9.9816739999999999</c:v>
                </c:pt>
                <c:pt idx="35">
                  <c:v>20.018936</c:v>
                </c:pt>
                <c:pt idx="36">
                  <c:v>17.163785000000001</c:v>
                </c:pt>
                <c:pt idx="37">
                  <c:v>13.716241</c:v>
                </c:pt>
                <c:pt idx="38">
                  <c:v>15.296903</c:v>
                </c:pt>
                <c:pt idx="39">
                  <c:v>14.258149</c:v>
                </c:pt>
                <c:pt idx="40">
                  <c:v>11.036688</c:v>
                </c:pt>
                <c:pt idx="41">
                  <c:v>16.380600999999999</c:v>
                </c:pt>
                <c:pt idx="42">
                  <c:v>15.025098</c:v>
                </c:pt>
                <c:pt idx="43">
                  <c:v>16.972591000000001</c:v>
                </c:pt>
                <c:pt idx="44">
                  <c:v>12.949869</c:v>
                </c:pt>
                <c:pt idx="45">
                  <c:v>12.478878999999999</c:v>
                </c:pt>
                <c:pt idx="46">
                  <c:v>20.741619</c:v>
                </c:pt>
                <c:pt idx="47">
                  <c:v>11.123293</c:v>
                </c:pt>
                <c:pt idx="48">
                  <c:v>8.4242220000000003</c:v>
                </c:pt>
                <c:pt idx="49">
                  <c:v>9.3581690000000002</c:v>
                </c:pt>
                <c:pt idx="50">
                  <c:v>11.538010999999999</c:v>
                </c:pt>
                <c:pt idx="51">
                  <c:v>21.512861000000001</c:v>
                </c:pt>
                <c:pt idx="52">
                  <c:v>15.860011</c:v>
                </c:pt>
                <c:pt idx="53">
                  <c:v>9.6198929999999994</c:v>
                </c:pt>
                <c:pt idx="54">
                  <c:v>11.529387</c:v>
                </c:pt>
                <c:pt idx="55">
                  <c:v>9.9507729999999999</c:v>
                </c:pt>
                <c:pt idx="56">
                  <c:v>17.358464999999999</c:v>
                </c:pt>
                <c:pt idx="57">
                  <c:v>8.6305399999999999</c:v>
                </c:pt>
                <c:pt idx="58">
                  <c:v>10.414057</c:v>
                </c:pt>
                <c:pt idx="59">
                  <c:v>19.416658999999999</c:v>
                </c:pt>
                <c:pt idx="60">
                  <c:v>10.162126000000001</c:v>
                </c:pt>
                <c:pt idx="61">
                  <c:v>11.505464</c:v>
                </c:pt>
                <c:pt idx="62">
                  <c:v>13.654500000000001</c:v>
                </c:pt>
                <c:pt idx="63">
                  <c:v>14.915964000000001</c:v>
                </c:pt>
                <c:pt idx="64">
                  <c:v>14.947995000000001</c:v>
                </c:pt>
                <c:pt idx="65">
                  <c:v>14.985011</c:v>
                </c:pt>
                <c:pt idx="66">
                  <c:v>13.115812</c:v>
                </c:pt>
                <c:pt idx="67">
                  <c:v>18.158448</c:v>
                </c:pt>
                <c:pt idx="68">
                  <c:v>12.922281</c:v>
                </c:pt>
                <c:pt idx="69">
                  <c:v>16.535644999999999</c:v>
                </c:pt>
                <c:pt idx="70">
                  <c:v>11.044041999999999</c:v>
                </c:pt>
                <c:pt idx="71">
                  <c:v>5.3776080000000004</c:v>
                </c:pt>
                <c:pt idx="72">
                  <c:v>15.159687999999999</c:v>
                </c:pt>
                <c:pt idx="73">
                  <c:v>17.440940000000001</c:v>
                </c:pt>
                <c:pt idx="74">
                  <c:v>17.44126</c:v>
                </c:pt>
                <c:pt idx="75">
                  <c:v>8.9171250000000004</c:v>
                </c:pt>
                <c:pt idx="76">
                  <c:v>17.332763</c:v>
                </c:pt>
                <c:pt idx="77">
                  <c:v>23.574839000000001</c:v>
                </c:pt>
                <c:pt idx="78">
                  <c:v>24.356400000000001</c:v>
                </c:pt>
                <c:pt idx="79">
                  <c:v>21.040944</c:v>
                </c:pt>
                <c:pt idx="80">
                  <c:v>22.978268</c:v>
                </c:pt>
                <c:pt idx="81">
                  <c:v>15.334211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60-4DC7-8861-DA31BA201B80}"/>
            </c:ext>
          </c:extLst>
        </c:ser>
        <c:ser>
          <c:idx val="1"/>
          <c:order val="1"/>
          <c:tx>
            <c:v>Stress Test 1988-2019</c:v>
          </c:tx>
          <c:spPr>
            <a:ln w="28575" cap="rnd">
              <a:solidFill>
                <a:srgbClr val="FFEAA7"/>
              </a:solidFill>
              <a:round/>
            </a:ln>
            <a:effectLst/>
          </c:spPr>
          <c:marker>
            <c:symbol val="none"/>
          </c:marker>
          <c:cat>
            <c:numRef>
              <c:f>'Calendar Year'!$A$4:$A$119</c:f>
              <c:numCache>
                <c:formatCode>General</c:formatCode>
                <c:ptCount val="116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  <c:pt idx="111">
                  <c:v>2017</c:v>
                </c:pt>
                <c:pt idx="112">
                  <c:v>2018</c:v>
                </c:pt>
                <c:pt idx="113">
                  <c:v>2019</c:v>
                </c:pt>
                <c:pt idx="114">
                  <c:v>2020</c:v>
                </c:pt>
                <c:pt idx="115">
                  <c:v>2021</c:v>
                </c:pt>
              </c:numCache>
            </c:numRef>
          </c:cat>
          <c:val>
            <c:numRef>
              <c:f>'Calendar Year'!$F$4:$F$119</c:f>
              <c:numCache>
                <c:formatCode>General</c:formatCode>
                <c:ptCount val="116"/>
                <c:pt idx="81" formatCode="0.00">
                  <c:v>15.334211</c:v>
                </c:pt>
                <c:pt idx="82" formatCode="0.00">
                  <c:v>11.188465000000001</c:v>
                </c:pt>
                <c:pt idx="83" formatCode="0.00">
                  <c:v>9.4741769999999992</c:v>
                </c:pt>
                <c:pt idx="84" formatCode="0.00">
                  <c:v>9.3508910000000007</c:v>
                </c:pt>
                <c:pt idx="85" formatCode="0.00">
                  <c:v>12.322480000000001</c:v>
                </c:pt>
                <c:pt idx="86" formatCode="0.00">
                  <c:v>10.916327000000001</c:v>
                </c:pt>
                <c:pt idx="87" formatCode="0.00">
                  <c:v>18.916053999999999</c:v>
                </c:pt>
                <c:pt idx="88" formatCode="0.00">
                  <c:v>10.581049999999999</c:v>
                </c:pt>
                <c:pt idx="89" formatCode="0.00">
                  <c:v>19.98781</c:v>
                </c:pt>
                <c:pt idx="90" formatCode="0.00">
                  <c:v>14.216745</c:v>
                </c:pt>
                <c:pt idx="91" formatCode="0.00">
                  <c:v>21.685974000000002</c:v>
                </c:pt>
                <c:pt idx="92" formatCode="0.00">
                  <c:v>16.703469999999999</c:v>
                </c:pt>
                <c:pt idx="93" formatCode="0.00">
                  <c:v>15.874339000000001</c:v>
                </c:pt>
                <c:pt idx="94" formatCode="0.00">
                  <c:v>10.533910000000001</c:v>
                </c:pt>
                <c:pt idx="95" formatCode="0.00">
                  <c:v>10.725899</c:v>
                </c:pt>
                <c:pt idx="96" formatCode="0.00">
                  <c:v>6.023485</c:v>
                </c:pt>
                <c:pt idx="97" formatCode="0.00">
                  <c:v>10.538803</c:v>
                </c:pt>
                <c:pt idx="98" formatCode="0.00">
                  <c:v>9.9288830000000008</c:v>
                </c:pt>
                <c:pt idx="99" formatCode="0.00">
                  <c:v>17.123054</c:v>
                </c:pt>
                <c:pt idx="100" formatCode="0.00">
                  <c:v>13.549645</c:v>
                </c:pt>
                <c:pt idx="101" formatCode="0.00">
                  <c:v>11.416980000000001</c:v>
                </c:pt>
                <c:pt idx="102" formatCode="0.00">
                  <c:v>16.121728000000001</c:v>
                </c:pt>
                <c:pt idx="103" formatCode="0.00">
                  <c:v>14.135539</c:v>
                </c:pt>
                <c:pt idx="104" formatCode="0.00">
                  <c:v>12.721534</c:v>
                </c:pt>
                <c:pt idx="105" formatCode="0.00">
                  <c:v>20.302681</c:v>
                </c:pt>
                <c:pt idx="106" formatCode="0.00">
                  <c:v>7.8053059999999999</c:v>
                </c:pt>
                <c:pt idx="107" formatCode="0.00">
                  <c:v>9.59666</c:v>
                </c:pt>
                <c:pt idx="108" formatCode="0.00">
                  <c:v>14.361567000000001</c:v>
                </c:pt>
                <c:pt idx="109" formatCode="0.00">
                  <c:v>13.049587000000001</c:v>
                </c:pt>
                <c:pt idx="110" formatCode="0.00">
                  <c:v>13.429717</c:v>
                </c:pt>
                <c:pt idx="111" formatCode="0.00">
                  <c:v>16.420731</c:v>
                </c:pt>
                <c:pt idx="112" formatCode="0.00">
                  <c:v>8.3205880000000008</c:v>
                </c:pt>
                <c:pt idx="113" formatCode="0.00">
                  <c:v>17.846948999999999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60-4DC7-8861-DA31BA201B80}"/>
            </c:ext>
          </c:extLst>
        </c:ser>
        <c:ser>
          <c:idx val="2"/>
          <c:order val="2"/>
          <c:tx>
            <c:v>Provisional 2020-2021</c:v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'Calendar Year'!$A$4:$A$119</c:f>
              <c:numCache>
                <c:formatCode>General</c:formatCode>
                <c:ptCount val="116"/>
                <c:pt idx="0">
                  <c:v>1906</c:v>
                </c:pt>
                <c:pt idx="1">
                  <c:v>1907</c:v>
                </c:pt>
                <c:pt idx="2">
                  <c:v>1908</c:v>
                </c:pt>
                <c:pt idx="3">
                  <c:v>1909</c:v>
                </c:pt>
                <c:pt idx="4">
                  <c:v>1910</c:v>
                </c:pt>
                <c:pt idx="5">
                  <c:v>1911</c:v>
                </c:pt>
                <c:pt idx="6">
                  <c:v>1912</c:v>
                </c:pt>
                <c:pt idx="7">
                  <c:v>1913</c:v>
                </c:pt>
                <c:pt idx="8">
                  <c:v>1914</c:v>
                </c:pt>
                <c:pt idx="9">
                  <c:v>1915</c:v>
                </c:pt>
                <c:pt idx="10">
                  <c:v>1916</c:v>
                </c:pt>
                <c:pt idx="11">
                  <c:v>1917</c:v>
                </c:pt>
                <c:pt idx="12">
                  <c:v>1918</c:v>
                </c:pt>
                <c:pt idx="13">
                  <c:v>1919</c:v>
                </c:pt>
                <c:pt idx="14">
                  <c:v>1920</c:v>
                </c:pt>
                <c:pt idx="15">
                  <c:v>1921</c:v>
                </c:pt>
                <c:pt idx="16">
                  <c:v>1922</c:v>
                </c:pt>
                <c:pt idx="17">
                  <c:v>1923</c:v>
                </c:pt>
                <c:pt idx="18">
                  <c:v>1924</c:v>
                </c:pt>
                <c:pt idx="19">
                  <c:v>1925</c:v>
                </c:pt>
                <c:pt idx="20">
                  <c:v>1926</c:v>
                </c:pt>
                <c:pt idx="21">
                  <c:v>1927</c:v>
                </c:pt>
                <c:pt idx="22">
                  <c:v>1928</c:v>
                </c:pt>
                <c:pt idx="23">
                  <c:v>1929</c:v>
                </c:pt>
                <c:pt idx="24">
                  <c:v>1930</c:v>
                </c:pt>
                <c:pt idx="25">
                  <c:v>1931</c:v>
                </c:pt>
                <c:pt idx="26">
                  <c:v>1932</c:v>
                </c:pt>
                <c:pt idx="27">
                  <c:v>1933</c:v>
                </c:pt>
                <c:pt idx="28">
                  <c:v>1934</c:v>
                </c:pt>
                <c:pt idx="29">
                  <c:v>1935</c:v>
                </c:pt>
                <c:pt idx="30">
                  <c:v>1936</c:v>
                </c:pt>
                <c:pt idx="31">
                  <c:v>1937</c:v>
                </c:pt>
                <c:pt idx="32">
                  <c:v>1938</c:v>
                </c:pt>
                <c:pt idx="33">
                  <c:v>1939</c:v>
                </c:pt>
                <c:pt idx="34">
                  <c:v>1940</c:v>
                </c:pt>
                <c:pt idx="35">
                  <c:v>1941</c:v>
                </c:pt>
                <c:pt idx="36">
                  <c:v>1942</c:v>
                </c:pt>
                <c:pt idx="37">
                  <c:v>1943</c:v>
                </c:pt>
                <c:pt idx="38">
                  <c:v>1944</c:v>
                </c:pt>
                <c:pt idx="39">
                  <c:v>1945</c:v>
                </c:pt>
                <c:pt idx="40">
                  <c:v>1946</c:v>
                </c:pt>
                <c:pt idx="41">
                  <c:v>1947</c:v>
                </c:pt>
                <c:pt idx="42">
                  <c:v>1948</c:v>
                </c:pt>
                <c:pt idx="43">
                  <c:v>1949</c:v>
                </c:pt>
                <c:pt idx="44">
                  <c:v>1950</c:v>
                </c:pt>
                <c:pt idx="45">
                  <c:v>1951</c:v>
                </c:pt>
                <c:pt idx="46">
                  <c:v>1952</c:v>
                </c:pt>
                <c:pt idx="47">
                  <c:v>1953</c:v>
                </c:pt>
                <c:pt idx="48">
                  <c:v>1954</c:v>
                </c:pt>
                <c:pt idx="49">
                  <c:v>1955</c:v>
                </c:pt>
                <c:pt idx="50">
                  <c:v>1956</c:v>
                </c:pt>
                <c:pt idx="51">
                  <c:v>1957</c:v>
                </c:pt>
                <c:pt idx="52">
                  <c:v>1958</c:v>
                </c:pt>
                <c:pt idx="53">
                  <c:v>1959</c:v>
                </c:pt>
                <c:pt idx="54">
                  <c:v>1960</c:v>
                </c:pt>
                <c:pt idx="55">
                  <c:v>1961</c:v>
                </c:pt>
                <c:pt idx="56">
                  <c:v>1962</c:v>
                </c:pt>
                <c:pt idx="57">
                  <c:v>1963</c:v>
                </c:pt>
                <c:pt idx="58">
                  <c:v>1964</c:v>
                </c:pt>
                <c:pt idx="59">
                  <c:v>1965</c:v>
                </c:pt>
                <c:pt idx="60">
                  <c:v>1966</c:v>
                </c:pt>
                <c:pt idx="61">
                  <c:v>1967</c:v>
                </c:pt>
                <c:pt idx="62">
                  <c:v>1968</c:v>
                </c:pt>
                <c:pt idx="63">
                  <c:v>1969</c:v>
                </c:pt>
                <c:pt idx="64">
                  <c:v>1970</c:v>
                </c:pt>
                <c:pt idx="65">
                  <c:v>1971</c:v>
                </c:pt>
                <c:pt idx="66">
                  <c:v>1972</c:v>
                </c:pt>
                <c:pt idx="67">
                  <c:v>1973</c:v>
                </c:pt>
                <c:pt idx="68">
                  <c:v>1974</c:v>
                </c:pt>
                <c:pt idx="69">
                  <c:v>1975</c:v>
                </c:pt>
                <c:pt idx="70">
                  <c:v>1976</c:v>
                </c:pt>
                <c:pt idx="71">
                  <c:v>1977</c:v>
                </c:pt>
                <c:pt idx="72">
                  <c:v>1978</c:v>
                </c:pt>
                <c:pt idx="73">
                  <c:v>1979</c:v>
                </c:pt>
                <c:pt idx="74">
                  <c:v>1980</c:v>
                </c:pt>
                <c:pt idx="75">
                  <c:v>1981</c:v>
                </c:pt>
                <c:pt idx="76">
                  <c:v>1982</c:v>
                </c:pt>
                <c:pt idx="77">
                  <c:v>1983</c:v>
                </c:pt>
                <c:pt idx="78">
                  <c:v>1984</c:v>
                </c:pt>
                <c:pt idx="79">
                  <c:v>1985</c:v>
                </c:pt>
                <c:pt idx="80">
                  <c:v>1986</c:v>
                </c:pt>
                <c:pt idx="81">
                  <c:v>1987</c:v>
                </c:pt>
                <c:pt idx="82">
                  <c:v>1988</c:v>
                </c:pt>
                <c:pt idx="83">
                  <c:v>1989</c:v>
                </c:pt>
                <c:pt idx="84">
                  <c:v>1990</c:v>
                </c:pt>
                <c:pt idx="85">
                  <c:v>1991</c:v>
                </c:pt>
                <c:pt idx="86">
                  <c:v>1992</c:v>
                </c:pt>
                <c:pt idx="87">
                  <c:v>1993</c:v>
                </c:pt>
                <c:pt idx="88">
                  <c:v>1994</c:v>
                </c:pt>
                <c:pt idx="89">
                  <c:v>1995</c:v>
                </c:pt>
                <c:pt idx="90">
                  <c:v>1996</c:v>
                </c:pt>
                <c:pt idx="91">
                  <c:v>1997</c:v>
                </c:pt>
                <c:pt idx="92">
                  <c:v>1998</c:v>
                </c:pt>
                <c:pt idx="93">
                  <c:v>1999</c:v>
                </c:pt>
                <c:pt idx="94">
                  <c:v>2000</c:v>
                </c:pt>
                <c:pt idx="95">
                  <c:v>2001</c:v>
                </c:pt>
                <c:pt idx="96">
                  <c:v>2002</c:v>
                </c:pt>
                <c:pt idx="97">
                  <c:v>2003</c:v>
                </c:pt>
                <c:pt idx="98">
                  <c:v>2004</c:v>
                </c:pt>
                <c:pt idx="99">
                  <c:v>2005</c:v>
                </c:pt>
                <c:pt idx="100">
                  <c:v>2006</c:v>
                </c:pt>
                <c:pt idx="101">
                  <c:v>2007</c:v>
                </c:pt>
                <c:pt idx="102">
                  <c:v>2008</c:v>
                </c:pt>
                <c:pt idx="103">
                  <c:v>2009</c:v>
                </c:pt>
                <c:pt idx="104">
                  <c:v>2010</c:v>
                </c:pt>
                <c:pt idx="105">
                  <c:v>2011</c:v>
                </c:pt>
                <c:pt idx="106">
                  <c:v>2012</c:v>
                </c:pt>
                <c:pt idx="107">
                  <c:v>2013</c:v>
                </c:pt>
                <c:pt idx="108">
                  <c:v>2014</c:v>
                </c:pt>
                <c:pt idx="109">
                  <c:v>2015</c:v>
                </c:pt>
                <c:pt idx="110">
                  <c:v>2016</c:v>
                </c:pt>
                <c:pt idx="111">
                  <c:v>2017</c:v>
                </c:pt>
                <c:pt idx="112">
                  <c:v>2018</c:v>
                </c:pt>
                <c:pt idx="113">
                  <c:v>2019</c:v>
                </c:pt>
                <c:pt idx="114">
                  <c:v>2020</c:v>
                </c:pt>
                <c:pt idx="115">
                  <c:v>2021</c:v>
                </c:pt>
              </c:numCache>
            </c:numRef>
          </c:cat>
          <c:val>
            <c:numRef>
              <c:f>'Calendar Year'!$G$4:$G$119</c:f>
              <c:numCache>
                <c:formatCode>General</c:formatCode>
                <c:ptCount val="116"/>
                <c:pt idx="113" formatCode="0.00">
                  <c:v>17.846948999999999</c:v>
                </c:pt>
                <c:pt idx="114" formatCode="0.00">
                  <c:v>9.1522989999999993</c:v>
                </c:pt>
                <c:pt idx="115" formatCode="0.00">
                  <c:v>7.585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D60-4DC7-8861-DA31BA201B80}"/>
            </c:ext>
          </c:extLst>
        </c:ser>
        <c:ser>
          <c:idx val="3"/>
          <c:order val="3"/>
          <c:tx>
            <c:v>5-Year Avg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'Calendar Year'!$P$4:$P$86</c:f>
              <c:numCache>
                <c:formatCode>General</c:formatCode>
                <c:ptCount val="83"/>
                <c:pt idx="5" formatCode="0.00">
                  <c:v>17.009681999999998</c:v>
                </c:pt>
                <c:pt idx="6" formatCode="0.00">
                  <c:v>16.5558452</c:v>
                </c:pt>
                <c:pt idx="7" formatCode="0.00">
                  <c:v>17.1209168</c:v>
                </c:pt>
                <c:pt idx="8" formatCode="0.00">
                  <c:v>16.952253000000002</c:v>
                </c:pt>
                <c:pt idx="9" formatCode="0.00">
                  <c:v>16.7575784</c:v>
                </c:pt>
                <c:pt idx="10" formatCode="0.00">
                  <c:v>17.656151000000001</c:v>
                </c:pt>
                <c:pt idx="11" formatCode="0.00">
                  <c:v>18.520030800000001</c:v>
                </c:pt>
                <c:pt idx="12" formatCode="0.00">
                  <c:v>18.785942200000001</c:v>
                </c:pt>
                <c:pt idx="13" formatCode="0.00">
                  <c:v>17.045253000000002</c:v>
                </c:pt>
                <c:pt idx="14" formatCode="0.00">
                  <c:v>18.778124800000001</c:v>
                </c:pt>
                <c:pt idx="15" formatCode="0.00">
                  <c:v>19.252427999999998</c:v>
                </c:pt>
                <c:pt idx="16" formatCode="0.00">
                  <c:v>18.323222599999998</c:v>
                </c:pt>
                <c:pt idx="17" formatCode="0.00">
                  <c:v>18.949562799999999</c:v>
                </c:pt>
                <c:pt idx="18" formatCode="0.00">
                  <c:v>19.2050266</c:v>
                </c:pt>
                <c:pt idx="19" formatCode="0.00">
                  <c:v>17.648624199999997</c:v>
                </c:pt>
                <c:pt idx="20" formatCode="0.00">
                  <c:v>16.221427599999998</c:v>
                </c:pt>
                <c:pt idx="21" formatCode="0.00">
                  <c:v>16.491227599999998</c:v>
                </c:pt>
                <c:pt idx="22" formatCode="0.00">
                  <c:v>16.1237818</c:v>
                </c:pt>
                <c:pt idx="23" formatCode="0.00">
                  <c:v>17.781819000000002</c:v>
                </c:pt>
                <c:pt idx="24" formatCode="0.00">
                  <c:v>17.770327999999999</c:v>
                </c:pt>
                <c:pt idx="25" formatCode="0.00">
                  <c:v>16.445622400000001</c:v>
                </c:pt>
                <c:pt idx="26" formatCode="0.00">
                  <c:v>16.0494752</c:v>
                </c:pt>
                <c:pt idx="27" formatCode="0.00">
                  <c:v>15.08963</c:v>
                </c:pt>
                <c:pt idx="28" formatCode="0.00">
                  <c:v>11.873967199999999</c:v>
                </c:pt>
                <c:pt idx="29" formatCode="0.00">
                  <c:v>11.5059798</c:v>
                </c:pt>
                <c:pt idx="30" formatCode="0.00">
                  <c:v>12.687226599999999</c:v>
                </c:pt>
                <c:pt idx="31" formatCode="0.00">
                  <c:v>12.0150048</c:v>
                </c:pt>
                <c:pt idx="32" formatCode="0.00">
                  <c:v>13.167147</c:v>
                </c:pt>
                <c:pt idx="33" formatCode="0.00">
                  <c:v>14.1724896</c:v>
                </c:pt>
                <c:pt idx="34" formatCode="0.00">
                  <c:v>13.647179</c:v>
                </c:pt>
                <c:pt idx="35" formatCode="0.00">
                  <c:v>14.718741399999999</c:v>
                </c:pt>
                <c:pt idx="36" formatCode="0.00">
                  <c:v>15.290712000000003</c:v>
                </c:pt>
                <c:pt idx="37" formatCode="0.00">
                  <c:v>14.409581399999999</c:v>
                </c:pt>
                <c:pt idx="38" formatCode="0.00">
                  <c:v>15.235507799999999</c:v>
                </c:pt>
                <c:pt idx="39" formatCode="0.00">
                  <c:v>16.090802799999999</c:v>
                </c:pt>
                <c:pt idx="40" formatCode="0.00">
                  <c:v>14.2943532</c:v>
                </c:pt>
                <c:pt idx="41" formatCode="0.00">
                  <c:v>14.137716399999999</c:v>
                </c:pt>
                <c:pt idx="42" formatCode="0.00">
                  <c:v>14.399487799999999</c:v>
                </c:pt>
                <c:pt idx="43" formatCode="0.00">
                  <c:v>14.734625399999999</c:v>
                </c:pt>
                <c:pt idx="44" formatCode="0.00">
                  <c:v>14.4729694</c:v>
                </c:pt>
                <c:pt idx="45" formatCode="0.00">
                  <c:v>14.761407600000002</c:v>
                </c:pt>
                <c:pt idx="46" formatCode="0.00">
                  <c:v>15.633611200000001</c:v>
                </c:pt>
                <c:pt idx="47" formatCode="0.00">
                  <c:v>14.8532502</c:v>
                </c:pt>
                <c:pt idx="48" formatCode="0.00">
                  <c:v>13.143576400000001</c:v>
                </c:pt>
                <c:pt idx="49" formatCode="0.00">
                  <c:v>12.425236399999999</c:v>
                </c:pt>
                <c:pt idx="50" formatCode="0.00">
                  <c:v>12.2370628</c:v>
                </c:pt>
                <c:pt idx="51" formatCode="0.00">
                  <c:v>12.391311200000001</c:v>
                </c:pt>
                <c:pt idx="52" formatCode="0.00">
                  <c:v>13.3386548</c:v>
                </c:pt>
                <c:pt idx="53" formatCode="0.00">
                  <c:v>13.577789000000001</c:v>
                </c:pt>
                <c:pt idx="54" formatCode="0.00">
                  <c:v>14.012032599999998</c:v>
                </c:pt>
                <c:pt idx="55" formatCode="0.00">
                  <c:v>13.694585</c:v>
                </c:pt>
                <c:pt idx="56" formatCode="0.00">
                  <c:v>12.8637058</c:v>
                </c:pt>
                <c:pt idx="57" formatCode="0.00">
                  <c:v>11.417811599999999</c:v>
                </c:pt>
                <c:pt idx="58" formatCode="0.00">
                  <c:v>11.576644399999998</c:v>
                </c:pt>
                <c:pt idx="59" formatCode="0.00">
                  <c:v>13.1540988</c:v>
                </c:pt>
                <c:pt idx="60" formatCode="0.00">
                  <c:v>13.1963694</c:v>
                </c:pt>
                <c:pt idx="61" formatCode="0.00">
                  <c:v>12.025769199999999</c:v>
                </c:pt>
                <c:pt idx="62" formatCode="0.00">
                  <c:v>13.030561199999999</c:v>
                </c:pt>
                <c:pt idx="63" formatCode="0.00">
                  <c:v>13.9309426</c:v>
                </c:pt>
                <c:pt idx="64" formatCode="0.00">
                  <c:v>13.037209800000003</c:v>
                </c:pt>
                <c:pt idx="65" formatCode="0.00">
                  <c:v>14.001786800000001</c:v>
                </c:pt>
                <c:pt idx="66" formatCode="0.00">
                  <c:v>14.3238564</c:v>
                </c:pt>
                <c:pt idx="67" formatCode="0.00">
                  <c:v>15.224646000000002</c:v>
                </c:pt>
                <c:pt idx="68" formatCode="0.00">
                  <c:v>14.8259094</c:v>
                </c:pt>
                <c:pt idx="69" formatCode="0.00">
                  <c:v>15.1434394</c:v>
                </c:pt>
                <c:pt idx="70" formatCode="0.00">
                  <c:v>14.3552456</c:v>
                </c:pt>
                <c:pt idx="71" formatCode="0.00">
                  <c:v>12.807604799999998</c:v>
                </c:pt>
                <c:pt idx="72" formatCode="0.00">
                  <c:v>12.207852800000001</c:v>
                </c:pt>
                <c:pt idx="73" formatCode="0.00">
                  <c:v>13.1115846</c:v>
                </c:pt>
                <c:pt idx="74" formatCode="0.00">
                  <c:v>13.2927076</c:v>
                </c:pt>
                <c:pt idx="75" formatCode="0.00">
                  <c:v>12.867324199999999</c:v>
                </c:pt>
                <c:pt idx="76" formatCode="0.00">
                  <c:v>15.2583552</c:v>
                </c:pt>
                <c:pt idx="77" formatCode="0.00">
                  <c:v>16.941385399999998</c:v>
                </c:pt>
                <c:pt idx="78" formatCode="0.00">
                  <c:v>18.324477399999999</c:v>
                </c:pt>
                <c:pt idx="79" formatCode="0.00">
                  <c:v>19.044414199999999</c:v>
                </c:pt>
                <c:pt idx="80" formatCode="0.00">
                  <c:v>21.856642799999999</c:v>
                </c:pt>
                <c:pt idx="81" formatCode="0.00">
                  <c:v>21.456932399999999</c:v>
                </c:pt>
                <c:pt idx="82" formatCode="0.00">
                  <c:v>18.979657600000003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D60-4DC7-8861-DA31BA201B80}"/>
            </c:ext>
          </c:extLst>
        </c:ser>
        <c:ser>
          <c:idx val="4"/>
          <c:order val="4"/>
          <c:tx>
            <c:v>5-Year Avg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'Calendar Year'!$Q$4:$Q$117</c:f>
              <c:numCache>
                <c:formatCode>General</c:formatCode>
                <c:ptCount val="114"/>
                <c:pt idx="82" formatCode="0.00">
                  <c:v>18.979657600000003</c:v>
                </c:pt>
                <c:pt idx="83" formatCode="0.00">
                  <c:v>16.003212999999999</c:v>
                </c:pt>
                <c:pt idx="84" formatCode="0.00">
                  <c:v>13.665202399999998</c:v>
                </c:pt>
                <c:pt idx="85" formatCode="0.00">
                  <c:v>11.5340448</c:v>
                </c:pt>
                <c:pt idx="86" formatCode="0.00">
                  <c:v>10.650468</c:v>
                </c:pt>
                <c:pt idx="87" formatCode="0.00">
                  <c:v>12.195985799999999</c:v>
                </c:pt>
                <c:pt idx="88" formatCode="0.00">
                  <c:v>12.4173604</c:v>
                </c:pt>
                <c:pt idx="89" formatCode="0.00">
                  <c:v>14.5447442</c:v>
                </c:pt>
                <c:pt idx="90" formatCode="0.00">
                  <c:v>14.9235972</c:v>
                </c:pt>
                <c:pt idx="91" formatCode="0.00">
                  <c:v>17.077526600000002</c:v>
                </c:pt>
                <c:pt idx="92" formatCode="0.00">
                  <c:v>16.635009799999999</c:v>
                </c:pt>
                <c:pt idx="93" formatCode="0.00">
                  <c:v>17.693667600000001</c:v>
                </c:pt>
                <c:pt idx="94" formatCode="0.00">
                  <c:v>15.802887600000002</c:v>
                </c:pt>
                <c:pt idx="95" formatCode="0.00">
                  <c:v>15.104718399999999</c:v>
                </c:pt>
                <c:pt idx="96" formatCode="0.00">
                  <c:v>11.9722206</c:v>
                </c:pt>
                <c:pt idx="97" formatCode="0.00">
                  <c:v>10.739287200000001</c:v>
                </c:pt>
                <c:pt idx="98" formatCode="0.00">
                  <c:v>9.5501959999999997</c:v>
                </c:pt>
                <c:pt idx="99" formatCode="0.00">
                  <c:v>10.868024800000001</c:v>
                </c:pt>
                <c:pt idx="100" formatCode="0.00">
                  <c:v>11.432774</c:v>
                </c:pt>
                <c:pt idx="101" formatCode="0.00">
                  <c:v>12.511472999999999</c:v>
                </c:pt>
                <c:pt idx="102" formatCode="0.00">
                  <c:v>13.628058000000001</c:v>
                </c:pt>
                <c:pt idx="103" formatCode="0.00">
                  <c:v>14.4693892</c:v>
                </c:pt>
                <c:pt idx="104" formatCode="0.00">
                  <c:v>13.5890852</c:v>
                </c:pt>
                <c:pt idx="105" formatCode="0.00">
                  <c:v>14.939692400000002</c:v>
                </c:pt>
                <c:pt idx="106" formatCode="0.00">
                  <c:v>14.2173576</c:v>
                </c:pt>
                <c:pt idx="107" formatCode="0.00">
                  <c:v>12.912344000000001</c:v>
                </c:pt>
                <c:pt idx="108" formatCode="0.00">
                  <c:v>12.957549599999998</c:v>
                </c:pt>
                <c:pt idx="109" formatCode="0.00">
                  <c:v>13.023160200000001</c:v>
                </c:pt>
                <c:pt idx="110" formatCode="0.00">
                  <c:v>11.648567400000001</c:v>
                </c:pt>
                <c:pt idx="111" formatCode="0.00">
                  <c:v>13.371652400000002</c:v>
                </c:pt>
                <c:pt idx="112" formatCode="0.00">
                  <c:v>13.116438000000002</c:v>
                </c:pt>
                <c:pt idx="113" formatCode="0.00">
                  <c:v>13.813514399999999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D60-4DC7-8861-DA31BA201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64616"/>
        <c:axId val="330802016"/>
      </c:lineChart>
      <c:dateAx>
        <c:axId val="15264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802016"/>
        <c:crosses val="autoZero"/>
        <c:auto val="0"/>
        <c:lblOffset val="100"/>
        <c:baseTimeUnit val="days"/>
        <c:minorUnit val="5"/>
      </c:dateAx>
      <c:valAx>
        <c:axId val="330802016"/>
        <c:scaling>
          <c:orientation val="minMax"/>
          <c:max val="26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Annual Flow</a:t>
                </a:r>
                <a:r>
                  <a:rPr lang="en-US" sz="1400" baseline="0"/>
                  <a:t> (maf)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0993143782356012E-2"/>
              <c:y val="0.248829269325205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4616"/>
        <c:crosses val="autoZero"/>
        <c:crossBetween val="between"/>
        <c:majorUnit val="3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9.39829646877509E-2"/>
          <c:y val="0.86926615019896714"/>
          <c:w val="0.81871555885173675"/>
          <c:h val="0.11605995949268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Lake Powell &lt; 3,490 Feet in Any Month</a:t>
            </a:r>
          </a:p>
        </c:rich>
      </c:tx>
      <c:layout>
        <c:manualLayout>
          <c:xMode val="edge"/>
          <c:yMode val="edge"/>
          <c:x val="0.33082654355641278"/>
          <c:y val="1.4523687083632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74237483145099847"/>
          <c:h val="0.48411115182102055"/>
        </c:manualLayout>
      </c:layout>
      <c:lineChart>
        <c:grouping val="standard"/>
        <c:varyColors val="0"/>
        <c:ser>
          <c:idx val="8"/>
          <c:order val="0"/>
          <c:tx>
            <c:strRef>
              <c:f>PowellWY3490!$J$1</c:f>
              <c:strCache>
                <c:ptCount val="1"/>
                <c:pt idx="0">
                  <c:v>Aug2020_2021_9011,DNF,2016Dems,NA.9004,Most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PowellWY3490!$J$2:$J$7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8C-42C9-A0E9-D8E67216C8C6}"/>
            </c:ext>
          </c:extLst>
        </c:ser>
        <c:ser>
          <c:idx val="9"/>
          <c:order val="1"/>
          <c:tx>
            <c:strRef>
              <c:f>PowellWY3490!$K$1</c:f>
              <c:strCache>
                <c:ptCount val="1"/>
                <c:pt idx="0">
                  <c:v>Aug2020_2021_9011,ISM1988_2018,2016Dems,NA.9004,Most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PowellWY3490!$K$2:$K$7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8C-42C9-A0E9-D8E67216C8C6}"/>
            </c:ext>
          </c:extLst>
        </c:ser>
        <c:ser>
          <c:idx val="13"/>
          <c:order val="2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PowellWY3490!$O$2:$O$7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48C-42C9-A0E9-D8E67216C8C6}"/>
            </c:ext>
          </c:extLst>
        </c:ser>
        <c:ser>
          <c:idx val="14"/>
          <c:order val="3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PowellWY3490!$P$2:$P$7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48C-42C9-A0E9-D8E67216C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900360"/>
        <c:axId val="333893304"/>
      </c:lineChart>
      <c:catAx>
        <c:axId val="333900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291919585903156"/>
              <c:y val="0.65204909131138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893304"/>
        <c:crossesAt val="-0.1"/>
        <c:auto val="1"/>
        <c:lblAlgn val="ctr"/>
        <c:lblOffset val="100"/>
        <c:noMultiLvlLbl val="0"/>
      </c:catAx>
      <c:valAx>
        <c:axId val="33389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900360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.80708504109586798"/>
          <c:w val="1"/>
          <c:h val="0.19291495890413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Lake Powell &lt; 3,490 Feet in Any Month</a:t>
            </a:r>
          </a:p>
        </c:rich>
      </c:tx>
      <c:layout>
        <c:manualLayout>
          <c:xMode val="edge"/>
          <c:yMode val="edge"/>
          <c:x val="0.33082654355641278"/>
          <c:y val="1.4523687083632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74237483145099847"/>
          <c:h val="0.48411115182102055"/>
        </c:manualLayout>
      </c:layout>
      <c:lineChart>
        <c:grouping val="standard"/>
        <c:varyColors val="0"/>
        <c:ser>
          <c:idx val="7"/>
          <c:order val="0"/>
          <c:tx>
            <c:strRef>
              <c:f>PowellWY3490!$I$1</c:f>
              <c:strCache>
                <c:ptCount val="1"/>
                <c:pt idx="0">
                  <c:v>Aug2020_2021_9011,CMIP5,2016Dems,NA.9004,Most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PowellWY3490!$I$2:$I$7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8C-42C9-A0E9-D8E67216C8C6}"/>
            </c:ext>
          </c:extLst>
        </c:ser>
        <c:ser>
          <c:idx val="8"/>
          <c:order val="1"/>
          <c:tx>
            <c:strRef>
              <c:f>PowellWY3490!$J$1</c:f>
              <c:strCache>
                <c:ptCount val="1"/>
                <c:pt idx="0">
                  <c:v>Aug2020_2021_9011,DNF,2016Dems,NA.9004,Most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PowellWY3490!$J$2:$J$7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8C-42C9-A0E9-D8E67216C8C6}"/>
            </c:ext>
          </c:extLst>
        </c:ser>
        <c:ser>
          <c:idx val="9"/>
          <c:order val="2"/>
          <c:tx>
            <c:strRef>
              <c:f>PowellWY3490!$K$1</c:f>
              <c:strCache>
                <c:ptCount val="1"/>
                <c:pt idx="0">
                  <c:v>Aug2020_2021_9011,ISM1988_2018,2016Dems,NA.9004,Most</c:v>
                </c:pt>
              </c:strCache>
            </c:strRef>
          </c:tx>
          <c:spPr>
            <a:ln w="22225" cap="sq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PowellWY3490!$K$2:$K$7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8C-42C9-A0E9-D8E67216C8C6}"/>
            </c:ext>
          </c:extLst>
        </c:ser>
        <c:ser>
          <c:idx val="10"/>
          <c:order val="3"/>
          <c:tx>
            <c:strRef>
              <c:f>PowellWY3490!$L$1</c:f>
              <c:strCache>
                <c:ptCount val="1"/>
                <c:pt idx="0">
                  <c:v>  CMIP3 Hydrology; 2016 Demands; Current Policies Continue</c:v>
                </c:pt>
              </c:strCache>
            </c:strRef>
          </c:tx>
          <c:spPr>
            <a:ln w="28575" cap="sq">
              <a:solidFill>
                <a:srgbClr val="604A7B"/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PowellWY3490!$L$2:$L$7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48C-42C9-A0E9-D8E67216C8C6}"/>
            </c:ext>
          </c:extLst>
        </c:ser>
        <c:ser>
          <c:idx val="12"/>
          <c:order val="4"/>
          <c:tx>
            <c:strRef>
              <c:f>PowellWY3490!$N$1</c:f>
              <c:strCache>
                <c:ptCount val="1"/>
                <c:pt idx="0">
                  <c:v>  CMIP5 Hydrology; 2016 Demands; Current Policies Continue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PowellWY3490!$N$2:$N$7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48C-42C9-A0E9-D8E67216C8C6}"/>
            </c:ext>
          </c:extLst>
        </c:ser>
        <c:ser>
          <c:idx val="13"/>
          <c:order val="5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PowellWY3490!$O$2:$O$7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48C-42C9-A0E9-D8E67216C8C6}"/>
            </c:ext>
          </c:extLst>
        </c:ser>
        <c:ser>
          <c:idx val="14"/>
          <c:order val="6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PowellWY3490!$P$2:$P$7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48C-42C9-A0E9-D8E67216C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898008"/>
        <c:axId val="333897224"/>
      </c:lineChart>
      <c:catAx>
        <c:axId val="333898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291919585903156"/>
              <c:y val="0.65204909131138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897224"/>
        <c:crossesAt val="-0.1"/>
        <c:auto val="1"/>
        <c:lblAlgn val="ctr"/>
        <c:lblOffset val="100"/>
        <c:noMultiLvlLbl val="0"/>
      </c:catAx>
      <c:valAx>
        <c:axId val="33389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89800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"/>
          <c:y val="0.80708504109586798"/>
          <c:w val="1"/>
          <c:h val="0.19291495890413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Lake Powell &lt; 3,490 Feet in Any Month</a:t>
            </a:r>
          </a:p>
        </c:rich>
      </c:tx>
      <c:layout>
        <c:manualLayout>
          <c:xMode val="edge"/>
          <c:yMode val="edge"/>
          <c:x val="0.31553144917430637"/>
          <c:y val="1.9725592626392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85151880202281216"/>
          <c:h val="0.64343016118398622"/>
        </c:manualLayout>
      </c:layout>
      <c:lineChart>
        <c:grouping val="standard"/>
        <c:varyColors val="0"/>
        <c:ser>
          <c:idx val="6"/>
          <c:order val="0"/>
          <c:tx>
            <c:strRef>
              <c:f>PowellWY3490!$H$1</c:f>
              <c:strCache>
                <c:ptCount val="1"/>
                <c:pt idx="0">
                  <c:v>Aug2020_2021,ISM1988_2018,2007Dems,NA,Most</c:v>
                </c:pt>
              </c:strCache>
            </c:strRef>
          </c:tx>
          <c:spPr>
            <a:ln w="22225" cap="sq">
              <a:solidFill>
                <a:sysClr val="window" lastClr="FFFFF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PowellWY3490!$H$2:$H$31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0.25806451612903231</c:v>
                </c:pt>
                <c:pt idx="7">
                  <c:v>0.29032258064516131</c:v>
                </c:pt>
                <c:pt idx="8">
                  <c:v>0.35483870967741937</c:v>
                </c:pt>
                <c:pt idx="9">
                  <c:v>0.38709677419354838</c:v>
                </c:pt>
                <c:pt idx="10">
                  <c:v>0.35483870967741937</c:v>
                </c:pt>
                <c:pt idx="11">
                  <c:v>0.38709677419354838</c:v>
                </c:pt>
                <c:pt idx="12">
                  <c:v>0.29032258064516131</c:v>
                </c:pt>
                <c:pt idx="13">
                  <c:v>0.38709677419354838</c:v>
                </c:pt>
                <c:pt idx="14">
                  <c:v>0.38709677419354838</c:v>
                </c:pt>
                <c:pt idx="15">
                  <c:v>0.38709677419354838</c:v>
                </c:pt>
                <c:pt idx="16">
                  <c:v>0.41935483870967738</c:v>
                </c:pt>
                <c:pt idx="17">
                  <c:v>0.5161290322580645</c:v>
                </c:pt>
                <c:pt idx="18">
                  <c:v>0.5161290322580645</c:v>
                </c:pt>
                <c:pt idx="19">
                  <c:v>0.54838709677419351</c:v>
                </c:pt>
                <c:pt idx="20">
                  <c:v>0.58064516129032262</c:v>
                </c:pt>
                <c:pt idx="21">
                  <c:v>0.58064516129032262</c:v>
                </c:pt>
                <c:pt idx="22">
                  <c:v>0.54838709677419351</c:v>
                </c:pt>
                <c:pt idx="23">
                  <c:v>0.54838709677419351</c:v>
                </c:pt>
                <c:pt idx="24">
                  <c:v>0.58064516129032262</c:v>
                </c:pt>
                <c:pt idx="25">
                  <c:v>0.70967741935483875</c:v>
                </c:pt>
                <c:pt idx="26">
                  <c:v>0.70967741935483875</c:v>
                </c:pt>
                <c:pt idx="27">
                  <c:v>0.64516129032258063</c:v>
                </c:pt>
                <c:pt idx="28">
                  <c:v>0.67741935483870963</c:v>
                </c:pt>
                <c:pt idx="29">
                  <c:v>0.70967741935483875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16-4FA5-94C9-559CC536C405}"/>
            </c:ext>
          </c:extLst>
        </c:ser>
        <c:ser>
          <c:idx val="10"/>
          <c:order val="1"/>
          <c:tx>
            <c:strRef>
              <c:f>PowellWY3490!$L$1</c:f>
              <c:strCache>
                <c:ptCount val="1"/>
                <c:pt idx="0">
                  <c:v>  CMIP3 Hydrology; 2016 Demands; Current Policies Continue</c:v>
                </c:pt>
              </c:strCache>
            </c:strRef>
          </c:tx>
          <c:spPr>
            <a:ln w="28575" cap="sq">
              <a:solidFill>
                <a:srgbClr val="604A7B"/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PowellWY3490!$L$2:$L$31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0.1160714285714286</c:v>
                </c:pt>
                <c:pt idx="7">
                  <c:v>0.1160714285714286</c:v>
                </c:pt>
                <c:pt idx="8">
                  <c:v>0.1517857142857143</c:v>
                </c:pt>
                <c:pt idx="9">
                  <c:v>0.1339285714285714</c:v>
                </c:pt>
                <c:pt idx="10">
                  <c:v>0.1785714285714286</c:v>
                </c:pt>
                <c:pt idx="11">
                  <c:v>0.1964285714285714</c:v>
                </c:pt>
                <c:pt idx="12">
                  <c:v>0.23214285714285721</c:v>
                </c:pt>
                <c:pt idx="13">
                  <c:v>0.2053571428571429</c:v>
                </c:pt>
                <c:pt idx="14">
                  <c:v>0.2142857142857143</c:v>
                </c:pt>
                <c:pt idx="15">
                  <c:v>0.2410714285714286</c:v>
                </c:pt>
                <c:pt idx="16">
                  <c:v>0.25892857142857151</c:v>
                </c:pt>
                <c:pt idx="17">
                  <c:v>0.2678571428571429</c:v>
                </c:pt>
                <c:pt idx="18">
                  <c:v>0.2678571428571429</c:v>
                </c:pt>
                <c:pt idx="19">
                  <c:v>0.2767857142857143</c:v>
                </c:pt>
                <c:pt idx="20">
                  <c:v>0.3035714285714286</c:v>
                </c:pt>
                <c:pt idx="21">
                  <c:v>0.3035714285714286</c:v>
                </c:pt>
                <c:pt idx="22">
                  <c:v>0.3035714285714286</c:v>
                </c:pt>
                <c:pt idx="23">
                  <c:v>0.3035714285714286</c:v>
                </c:pt>
                <c:pt idx="24">
                  <c:v>0.3482142857142857</c:v>
                </c:pt>
                <c:pt idx="25">
                  <c:v>0.3303571428571429</c:v>
                </c:pt>
                <c:pt idx="26">
                  <c:v>0.3303571428571429</c:v>
                </c:pt>
                <c:pt idx="27">
                  <c:v>0.35714285714285721</c:v>
                </c:pt>
                <c:pt idx="28">
                  <c:v>0.32142857142857151</c:v>
                </c:pt>
                <c:pt idx="29">
                  <c:v>0.3035714285714286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16-4FA5-94C9-559CC536C405}"/>
            </c:ext>
          </c:extLst>
        </c:ser>
        <c:ser>
          <c:idx val="12"/>
          <c:order val="2"/>
          <c:tx>
            <c:strRef>
              <c:f>PowellWY3490!$N$1</c:f>
              <c:strCache>
                <c:ptCount val="1"/>
                <c:pt idx="0">
                  <c:v>  CMIP5 Hydrology; 2016 Demands; Current Policies Continue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PowellWY3490!$N$2:$N$31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  <c:pt idx="6">
                  <c:v>6.5789473684210523E-2</c:v>
                </c:pt>
                <c:pt idx="7">
                  <c:v>3.9473684210526307E-2</c:v>
                </c:pt>
                <c:pt idx="8">
                  <c:v>5.2631578947368418E-2</c:v>
                </c:pt>
                <c:pt idx="9">
                  <c:v>9.2105263157894732E-2</c:v>
                </c:pt>
                <c:pt idx="10">
                  <c:v>9.2105263157894732E-2</c:v>
                </c:pt>
                <c:pt idx="11">
                  <c:v>9.2105263157894732E-2</c:v>
                </c:pt>
                <c:pt idx="12">
                  <c:v>5.2631578947368418E-2</c:v>
                </c:pt>
                <c:pt idx="13">
                  <c:v>5.2631578947368418E-2</c:v>
                </c:pt>
                <c:pt idx="14">
                  <c:v>5.2631578947368418E-2</c:v>
                </c:pt>
                <c:pt idx="15">
                  <c:v>5.2631578947368418E-2</c:v>
                </c:pt>
                <c:pt idx="16">
                  <c:v>2.6315789473684209E-2</c:v>
                </c:pt>
                <c:pt idx="17">
                  <c:v>3.9473684210526307E-2</c:v>
                </c:pt>
                <c:pt idx="18">
                  <c:v>5.2631578947368418E-2</c:v>
                </c:pt>
                <c:pt idx="19">
                  <c:v>0.10526315789473679</c:v>
                </c:pt>
                <c:pt idx="20">
                  <c:v>6.5789473684210523E-2</c:v>
                </c:pt>
                <c:pt idx="21">
                  <c:v>7.8947368421052627E-2</c:v>
                </c:pt>
                <c:pt idx="22">
                  <c:v>6.5789473684210523E-2</c:v>
                </c:pt>
                <c:pt idx="23">
                  <c:v>7.8947368421052627E-2</c:v>
                </c:pt>
                <c:pt idx="24">
                  <c:v>7.8947368421052627E-2</c:v>
                </c:pt>
                <c:pt idx="25">
                  <c:v>0.1184210526315789</c:v>
                </c:pt>
                <c:pt idx="26">
                  <c:v>0.14473684210526319</c:v>
                </c:pt>
                <c:pt idx="27">
                  <c:v>0.1184210526315789</c:v>
                </c:pt>
                <c:pt idx="28">
                  <c:v>0.10526315789473679</c:v>
                </c:pt>
                <c:pt idx="29">
                  <c:v>0.14473684210526319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16-4FA5-94C9-559CC536C405}"/>
            </c:ext>
          </c:extLst>
        </c:ser>
        <c:ser>
          <c:idx val="13"/>
          <c:order val="3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PowellWY3490!$O$2:$O$31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  <c:pt idx="6">
                  <c:v>8.8495575221238937E-3</c:v>
                </c:pt>
                <c:pt idx="7">
                  <c:v>8.8495575221238937E-3</c:v>
                </c:pt>
                <c:pt idx="8">
                  <c:v>8.8495575221238937E-3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8.8495575221238937E-3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716-4FA5-94C9-559CC536C405}"/>
            </c:ext>
          </c:extLst>
        </c:ser>
        <c:ser>
          <c:idx val="14"/>
          <c:order val="4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PowellWY3490!$P$2:$P$31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0.1290322580645161</c:v>
                </c:pt>
                <c:pt idx="7">
                  <c:v>0.1290322580645161</c:v>
                </c:pt>
                <c:pt idx="8">
                  <c:v>0.1290322580645161</c:v>
                </c:pt>
                <c:pt idx="9">
                  <c:v>0.1290322580645161</c:v>
                </c:pt>
                <c:pt idx="10">
                  <c:v>9.6774193548387094E-2</c:v>
                </c:pt>
                <c:pt idx="11">
                  <c:v>9.6774193548387094E-2</c:v>
                </c:pt>
                <c:pt idx="12">
                  <c:v>0.1290322580645161</c:v>
                </c:pt>
                <c:pt idx="13">
                  <c:v>9.6774193548387094E-2</c:v>
                </c:pt>
                <c:pt idx="14">
                  <c:v>0.1290322580645161</c:v>
                </c:pt>
                <c:pt idx="15">
                  <c:v>0.1290322580645161</c:v>
                </c:pt>
                <c:pt idx="16">
                  <c:v>9.6774193548387094E-2</c:v>
                </c:pt>
                <c:pt idx="17">
                  <c:v>0.16129032258064521</c:v>
                </c:pt>
                <c:pt idx="18">
                  <c:v>0.1290322580645161</c:v>
                </c:pt>
                <c:pt idx="19">
                  <c:v>0.16129032258064521</c:v>
                </c:pt>
                <c:pt idx="20">
                  <c:v>0.19354838709677419</c:v>
                </c:pt>
                <c:pt idx="21">
                  <c:v>0.19354838709677419</c:v>
                </c:pt>
                <c:pt idx="22">
                  <c:v>0.19354838709677419</c:v>
                </c:pt>
                <c:pt idx="23">
                  <c:v>0.19354838709677419</c:v>
                </c:pt>
                <c:pt idx="24">
                  <c:v>0.22580645161290319</c:v>
                </c:pt>
                <c:pt idx="25">
                  <c:v>0.25806451612903231</c:v>
                </c:pt>
                <c:pt idx="26">
                  <c:v>0.25806451612903231</c:v>
                </c:pt>
                <c:pt idx="27">
                  <c:v>0.25806451612903231</c:v>
                </c:pt>
                <c:pt idx="28">
                  <c:v>0.29032258064516131</c:v>
                </c:pt>
                <c:pt idx="29">
                  <c:v>0.25806451612903231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716-4FA5-94C9-559CC536C405}"/>
            </c:ext>
          </c:extLst>
        </c:ser>
        <c:ser>
          <c:idx val="15"/>
          <c:order val="5"/>
          <c:tx>
            <c:strRef>
              <c:f>PowellWY3490!$Q$1</c:f>
              <c:strCache>
                <c:ptCount val="1"/>
                <c:pt idx="0">
                  <c:v>  Stress Test Hydrology; Alternative Demands; Current Policies Continue</c:v>
                </c:pt>
              </c:strCache>
            </c:strRef>
          </c:tx>
          <c:spPr>
            <a:ln w="28575" cap="sq">
              <a:solidFill>
                <a:srgbClr val="F7964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PowellWY3490!$Q$2:$Q$31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0.16129032258064521</c:v>
                </c:pt>
                <c:pt idx="7">
                  <c:v>0.16129032258064521</c:v>
                </c:pt>
                <c:pt idx="8">
                  <c:v>0.19354838709677419</c:v>
                </c:pt>
                <c:pt idx="9">
                  <c:v>0.16129032258064521</c:v>
                </c:pt>
                <c:pt idx="10">
                  <c:v>0.16129032258064521</c:v>
                </c:pt>
                <c:pt idx="11">
                  <c:v>0.19354838709677419</c:v>
                </c:pt>
                <c:pt idx="12">
                  <c:v>0.16129032258064521</c:v>
                </c:pt>
                <c:pt idx="13">
                  <c:v>0.19354838709677419</c:v>
                </c:pt>
                <c:pt idx="14">
                  <c:v>0.22580645161290319</c:v>
                </c:pt>
                <c:pt idx="15">
                  <c:v>0.19354838709677419</c:v>
                </c:pt>
                <c:pt idx="16">
                  <c:v>0.19354838709677419</c:v>
                </c:pt>
                <c:pt idx="17">
                  <c:v>0.25806451612903231</c:v>
                </c:pt>
                <c:pt idx="18">
                  <c:v>0.38709677419354838</c:v>
                </c:pt>
                <c:pt idx="19">
                  <c:v>0.35483870967741937</c:v>
                </c:pt>
                <c:pt idx="20">
                  <c:v>0.32258064516129031</c:v>
                </c:pt>
                <c:pt idx="21">
                  <c:v>0.29032258064516131</c:v>
                </c:pt>
                <c:pt idx="22">
                  <c:v>0.29032258064516131</c:v>
                </c:pt>
                <c:pt idx="23">
                  <c:v>0.32258064516129031</c:v>
                </c:pt>
                <c:pt idx="24">
                  <c:v>0.29032258064516131</c:v>
                </c:pt>
                <c:pt idx="25">
                  <c:v>0.29032258064516131</c:v>
                </c:pt>
                <c:pt idx="26">
                  <c:v>0.29032258064516131</c:v>
                </c:pt>
                <c:pt idx="27">
                  <c:v>0.32258064516129031</c:v>
                </c:pt>
                <c:pt idx="28">
                  <c:v>0.32258064516129031</c:v>
                </c:pt>
                <c:pt idx="29">
                  <c:v>0.32258064516129031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16-4FA5-94C9-559CC536C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896832"/>
        <c:axId val="333899184"/>
      </c:lineChart>
      <c:catAx>
        <c:axId val="33389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40845632210208"/>
              <c:y val="0.80841417431773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899184"/>
        <c:crossesAt val="-0.1"/>
        <c:auto val="1"/>
        <c:lblAlgn val="ctr"/>
        <c:lblOffset val="100"/>
        <c:noMultiLvlLbl val="0"/>
      </c:catAx>
      <c:valAx>
        <c:axId val="33389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89683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5.5899516309783223E-2"/>
          <c:y val="0.88708697212488108"/>
          <c:w val="0.92393906414689753"/>
          <c:h val="0.1129130278751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Lake Powell &lt; 3,490 Feet in Any Month</a:t>
            </a:r>
          </a:p>
        </c:rich>
      </c:tx>
      <c:layout>
        <c:manualLayout>
          <c:xMode val="edge"/>
          <c:yMode val="edge"/>
          <c:x val="0.31553144917430637"/>
          <c:y val="1.9725592626392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85151880202281216"/>
          <c:h val="0.64343016118398622"/>
        </c:manualLayout>
      </c:layout>
      <c:lineChart>
        <c:grouping val="standard"/>
        <c:varyColors val="0"/>
        <c:ser>
          <c:idx val="6"/>
          <c:order val="0"/>
          <c:tx>
            <c:strRef>
              <c:f>PowellWY3490!$H$1</c:f>
              <c:strCache>
                <c:ptCount val="1"/>
                <c:pt idx="0">
                  <c:v>Aug2020_2021,ISM1988_2018,2007Dems,NA,Most</c:v>
                </c:pt>
              </c:strCache>
            </c:strRef>
          </c:tx>
          <c:spPr>
            <a:ln w="22225" cap="sq">
              <a:solidFill>
                <a:sysClr val="window" lastClr="FFFFF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PowellWY3490!$H$2:$H$31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0.25806451612903231</c:v>
                </c:pt>
                <c:pt idx="7">
                  <c:v>0.29032258064516131</c:v>
                </c:pt>
                <c:pt idx="8">
                  <c:v>0.35483870967741937</c:v>
                </c:pt>
                <c:pt idx="9">
                  <c:v>0.38709677419354838</c:v>
                </c:pt>
                <c:pt idx="10">
                  <c:v>0.35483870967741937</c:v>
                </c:pt>
                <c:pt idx="11">
                  <c:v>0.38709677419354838</c:v>
                </c:pt>
                <c:pt idx="12">
                  <c:v>0.29032258064516131</c:v>
                </c:pt>
                <c:pt idx="13">
                  <c:v>0.38709677419354838</c:v>
                </c:pt>
                <c:pt idx="14">
                  <c:v>0.38709677419354838</c:v>
                </c:pt>
                <c:pt idx="15">
                  <c:v>0.38709677419354838</c:v>
                </c:pt>
                <c:pt idx="16">
                  <c:v>0.41935483870967738</c:v>
                </c:pt>
                <c:pt idx="17">
                  <c:v>0.5161290322580645</c:v>
                </c:pt>
                <c:pt idx="18">
                  <c:v>0.5161290322580645</c:v>
                </c:pt>
                <c:pt idx="19">
                  <c:v>0.54838709677419351</c:v>
                </c:pt>
                <c:pt idx="20">
                  <c:v>0.58064516129032262</c:v>
                </c:pt>
                <c:pt idx="21">
                  <c:v>0.58064516129032262</c:v>
                </c:pt>
                <c:pt idx="22">
                  <c:v>0.54838709677419351</c:v>
                </c:pt>
                <c:pt idx="23">
                  <c:v>0.54838709677419351</c:v>
                </c:pt>
                <c:pt idx="24">
                  <c:v>0.58064516129032262</c:v>
                </c:pt>
                <c:pt idx="25">
                  <c:v>0.70967741935483875</c:v>
                </c:pt>
                <c:pt idx="26">
                  <c:v>0.70967741935483875</c:v>
                </c:pt>
                <c:pt idx="27">
                  <c:v>0.64516129032258063</c:v>
                </c:pt>
                <c:pt idx="28">
                  <c:v>0.67741935483870963</c:v>
                </c:pt>
                <c:pt idx="29">
                  <c:v>0.70967741935483875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DF-4DC4-A091-800F19CBDBCF}"/>
            </c:ext>
          </c:extLst>
        </c:ser>
        <c:ser>
          <c:idx val="10"/>
          <c:order val="1"/>
          <c:tx>
            <c:strRef>
              <c:f>PowellWY3490!$L$1</c:f>
              <c:strCache>
                <c:ptCount val="1"/>
                <c:pt idx="0">
                  <c:v>  CMIP3 Hydrology; 2016 Demands; Current Policies Continue</c:v>
                </c:pt>
              </c:strCache>
            </c:strRef>
          </c:tx>
          <c:spPr>
            <a:ln w="28575" cap="sq">
              <a:solidFill>
                <a:srgbClr val="604A7B"/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PowellWY3490!$L$2:$L$31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0.1160714285714286</c:v>
                </c:pt>
                <c:pt idx="7">
                  <c:v>0.1160714285714286</c:v>
                </c:pt>
                <c:pt idx="8">
                  <c:v>0.1517857142857143</c:v>
                </c:pt>
                <c:pt idx="9">
                  <c:v>0.1339285714285714</c:v>
                </c:pt>
                <c:pt idx="10">
                  <c:v>0.1785714285714286</c:v>
                </c:pt>
                <c:pt idx="11">
                  <c:v>0.1964285714285714</c:v>
                </c:pt>
                <c:pt idx="12">
                  <c:v>0.23214285714285721</c:v>
                </c:pt>
                <c:pt idx="13">
                  <c:v>0.2053571428571429</c:v>
                </c:pt>
                <c:pt idx="14">
                  <c:v>0.2142857142857143</c:v>
                </c:pt>
                <c:pt idx="15">
                  <c:v>0.2410714285714286</c:v>
                </c:pt>
                <c:pt idx="16">
                  <c:v>0.25892857142857151</c:v>
                </c:pt>
                <c:pt idx="17">
                  <c:v>0.2678571428571429</c:v>
                </c:pt>
                <c:pt idx="18">
                  <c:v>0.2678571428571429</c:v>
                </c:pt>
                <c:pt idx="19">
                  <c:v>0.2767857142857143</c:v>
                </c:pt>
                <c:pt idx="20">
                  <c:v>0.3035714285714286</c:v>
                </c:pt>
                <c:pt idx="21">
                  <c:v>0.3035714285714286</c:v>
                </c:pt>
                <c:pt idx="22">
                  <c:v>0.3035714285714286</c:v>
                </c:pt>
                <c:pt idx="23">
                  <c:v>0.3035714285714286</c:v>
                </c:pt>
                <c:pt idx="24">
                  <c:v>0.3482142857142857</c:v>
                </c:pt>
                <c:pt idx="25">
                  <c:v>0.3303571428571429</c:v>
                </c:pt>
                <c:pt idx="26">
                  <c:v>0.3303571428571429</c:v>
                </c:pt>
                <c:pt idx="27">
                  <c:v>0.35714285714285721</c:v>
                </c:pt>
                <c:pt idx="28">
                  <c:v>0.32142857142857151</c:v>
                </c:pt>
                <c:pt idx="29">
                  <c:v>0.3035714285714286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DF-4DC4-A091-800F19CBDBCF}"/>
            </c:ext>
          </c:extLst>
        </c:ser>
        <c:ser>
          <c:idx val="12"/>
          <c:order val="2"/>
          <c:tx>
            <c:strRef>
              <c:f>PowellWY3490!$N$1</c:f>
              <c:strCache>
                <c:ptCount val="1"/>
                <c:pt idx="0">
                  <c:v>  CMIP5 Hydrology; 2016 Demands; Current Policies Continue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PowellWY3490!$N$2:$N$31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  <c:pt idx="6">
                  <c:v>6.5789473684210523E-2</c:v>
                </c:pt>
                <c:pt idx="7">
                  <c:v>3.9473684210526307E-2</c:v>
                </c:pt>
                <c:pt idx="8">
                  <c:v>5.2631578947368418E-2</c:v>
                </c:pt>
                <c:pt idx="9">
                  <c:v>9.2105263157894732E-2</c:v>
                </c:pt>
                <c:pt idx="10">
                  <c:v>9.2105263157894732E-2</c:v>
                </c:pt>
                <c:pt idx="11">
                  <c:v>9.2105263157894732E-2</c:v>
                </c:pt>
                <c:pt idx="12">
                  <c:v>5.2631578947368418E-2</c:v>
                </c:pt>
                <c:pt idx="13">
                  <c:v>5.2631578947368418E-2</c:v>
                </c:pt>
                <c:pt idx="14">
                  <c:v>5.2631578947368418E-2</c:v>
                </c:pt>
                <c:pt idx="15">
                  <c:v>5.2631578947368418E-2</c:v>
                </c:pt>
                <c:pt idx="16">
                  <c:v>2.6315789473684209E-2</c:v>
                </c:pt>
                <c:pt idx="17">
                  <c:v>3.9473684210526307E-2</c:v>
                </c:pt>
                <c:pt idx="18">
                  <c:v>5.2631578947368418E-2</c:v>
                </c:pt>
                <c:pt idx="19">
                  <c:v>0.10526315789473679</c:v>
                </c:pt>
                <c:pt idx="20">
                  <c:v>6.5789473684210523E-2</c:v>
                </c:pt>
                <c:pt idx="21">
                  <c:v>7.8947368421052627E-2</c:v>
                </c:pt>
                <c:pt idx="22">
                  <c:v>6.5789473684210523E-2</c:v>
                </c:pt>
                <c:pt idx="23">
                  <c:v>7.8947368421052627E-2</c:v>
                </c:pt>
                <c:pt idx="24">
                  <c:v>7.8947368421052627E-2</c:v>
                </c:pt>
                <c:pt idx="25">
                  <c:v>0.1184210526315789</c:v>
                </c:pt>
                <c:pt idx="26">
                  <c:v>0.14473684210526319</c:v>
                </c:pt>
                <c:pt idx="27">
                  <c:v>0.1184210526315789</c:v>
                </c:pt>
                <c:pt idx="28">
                  <c:v>0.10526315789473679</c:v>
                </c:pt>
                <c:pt idx="29">
                  <c:v>0.14473684210526319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DF-4DC4-A091-800F19CBDBCF}"/>
            </c:ext>
          </c:extLst>
        </c:ser>
        <c:ser>
          <c:idx val="13"/>
          <c:order val="3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PowellWY3490!$O$2:$O$31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  <c:pt idx="6">
                  <c:v>8.8495575221238937E-3</c:v>
                </c:pt>
                <c:pt idx="7">
                  <c:v>8.8495575221238937E-3</c:v>
                </c:pt>
                <c:pt idx="8">
                  <c:v>8.8495575221238937E-3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8.8495575221238937E-3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CDF-4DC4-A091-800F19CBDBCF}"/>
            </c:ext>
          </c:extLst>
        </c:ser>
        <c:ser>
          <c:idx val="14"/>
          <c:order val="4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PowellWY3490!$P$2:$P$31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0.1290322580645161</c:v>
                </c:pt>
                <c:pt idx="7">
                  <c:v>0.1290322580645161</c:v>
                </c:pt>
                <c:pt idx="8">
                  <c:v>0.1290322580645161</c:v>
                </c:pt>
                <c:pt idx="9">
                  <c:v>0.1290322580645161</c:v>
                </c:pt>
                <c:pt idx="10">
                  <c:v>9.6774193548387094E-2</c:v>
                </c:pt>
                <c:pt idx="11">
                  <c:v>9.6774193548387094E-2</c:v>
                </c:pt>
                <c:pt idx="12">
                  <c:v>0.1290322580645161</c:v>
                </c:pt>
                <c:pt idx="13">
                  <c:v>9.6774193548387094E-2</c:v>
                </c:pt>
                <c:pt idx="14">
                  <c:v>0.1290322580645161</c:v>
                </c:pt>
                <c:pt idx="15">
                  <c:v>0.1290322580645161</c:v>
                </c:pt>
                <c:pt idx="16">
                  <c:v>9.6774193548387094E-2</c:v>
                </c:pt>
                <c:pt idx="17">
                  <c:v>0.16129032258064521</c:v>
                </c:pt>
                <c:pt idx="18">
                  <c:v>0.1290322580645161</c:v>
                </c:pt>
                <c:pt idx="19">
                  <c:v>0.16129032258064521</c:v>
                </c:pt>
                <c:pt idx="20">
                  <c:v>0.19354838709677419</c:v>
                </c:pt>
                <c:pt idx="21">
                  <c:v>0.19354838709677419</c:v>
                </c:pt>
                <c:pt idx="22">
                  <c:v>0.19354838709677419</c:v>
                </c:pt>
                <c:pt idx="23">
                  <c:v>0.19354838709677419</c:v>
                </c:pt>
                <c:pt idx="24">
                  <c:v>0.22580645161290319</c:v>
                </c:pt>
                <c:pt idx="25">
                  <c:v>0.25806451612903231</c:v>
                </c:pt>
                <c:pt idx="26">
                  <c:v>0.25806451612903231</c:v>
                </c:pt>
                <c:pt idx="27">
                  <c:v>0.25806451612903231</c:v>
                </c:pt>
                <c:pt idx="28">
                  <c:v>0.29032258064516131</c:v>
                </c:pt>
                <c:pt idx="29">
                  <c:v>0.25806451612903231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CDF-4DC4-A091-800F19CBD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280608"/>
        <c:axId val="403278256"/>
      </c:lineChart>
      <c:catAx>
        <c:axId val="40328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40845632210208"/>
              <c:y val="0.80841417431773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78256"/>
        <c:crossesAt val="-0.1"/>
        <c:auto val="1"/>
        <c:lblAlgn val="ctr"/>
        <c:lblOffset val="100"/>
        <c:noMultiLvlLbl val="0"/>
      </c:catAx>
      <c:valAx>
        <c:axId val="40327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8060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2165629720953219E-2"/>
          <c:y val="0.86646399585591827"/>
          <c:w val="0.92393906414689753"/>
          <c:h val="0.1129130278751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Lake Powell &lt; 3,490 Feet in Any Month</a:t>
            </a:r>
          </a:p>
        </c:rich>
      </c:tx>
      <c:layout>
        <c:manualLayout>
          <c:xMode val="edge"/>
          <c:yMode val="edge"/>
          <c:x val="0.31553144917430637"/>
          <c:y val="1.9725592626392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85151880202281216"/>
          <c:h val="0.64343016118398622"/>
        </c:manualLayout>
      </c:layout>
      <c:lineChart>
        <c:grouping val="standard"/>
        <c:varyColors val="0"/>
        <c:ser>
          <c:idx val="6"/>
          <c:order val="0"/>
          <c:tx>
            <c:strRef>
              <c:f>PowellWY3490!$H$1</c:f>
              <c:strCache>
                <c:ptCount val="1"/>
                <c:pt idx="0">
                  <c:v>Aug2020_2021,ISM1988_2018,2007Dems,NA,Most</c:v>
                </c:pt>
              </c:strCache>
            </c:strRef>
          </c:tx>
          <c:spPr>
            <a:ln w="22225" cap="sq">
              <a:solidFill>
                <a:sysClr val="window" lastClr="FFFFF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PowellWY3490!$H$2:$H$31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0.25806451612903231</c:v>
                </c:pt>
                <c:pt idx="7">
                  <c:v>0.29032258064516131</c:v>
                </c:pt>
                <c:pt idx="8">
                  <c:v>0.35483870967741937</c:v>
                </c:pt>
                <c:pt idx="9">
                  <c:v>0.38709677419354838</c:v>
                </c:pt>
                <c:pt idx="10">
                  <c:v>0.35483870967741937</c:v>
                </c:pt>
                <c:pt idx="11">
                  <c:v>0.38709677419354838</c:v>
                </c:pt>
                <c:pt idx="12">
                  <c:v>0.29032258064516131</c:v>
                </c:pt>
                <c:pt idx="13">
                  <c:v>0.38709677419354838</c:v>
                </c:pt>
                <c:pt idx="14">
                  <c:v>0.38709677419354838</c:v>
                </c:pt>
                <c:pt idx="15">
                  <c:v>0.38709677419354838</c:v>
                </c:pt>
                <c:pt idx="16">
                  <c:v>0.41935483870967738</c:v>
                </c:pt>
                <c:pt idx="17">
                  <c:v>0.5161290322580645</c:v>
                </c:pt>
                <c:pt idx="18">
                  <c:v>0.5161290322580645</c:v>
                </c:pt>
                <c:pt idx="19">
                  <c:v>0.54838709677419351</c:v>
                </c:pt>
                <c:pt idx="20">
                  <c:v>0.58064516129032262</c:v>
                </c:pt>
                <c:pt idx="21">
                  <c:v>0.58064516129032262</c:v>
                </c:pt>
                <c:pt idx="22">
                  <c:v>0.54838709677419351</c:v>
                </c:pt>
                <c:pt idx="23">
                  <c:v>0.54838709677419351</c:v>
                </c:pt>
                <c:pt idx="24">
                  <c:v>0.58064516129032262</c:v>
                </c:pt>
                <c:pt idx="25">
                  <c:v>0.70967741935483875</c:v>
                </c:pt>
                <c:pt idx="26">
                  <c:v>0.70967741935483875</c:v>
                </c:pt>
                <c:pt idx="27">
                  <c:v>0.64516129032258063</c:v>
                </c:pt>
                <c:pt idx="28">
                  <c:v>0.67741935483870963</c:v>
                </c:pt>
                <c:pt idx="29">
                  <c:v>0.70967741935483875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C2-44D1-9A8B-793C25F1F06E}"/>
            </c:ext>
          </c:extLst>
        </c:ser>
        <c:ser>
          <c:idx val="10"/>
          <c:order val="1"/>
          <c:tx>
            <c:strRef>
              <c:f>PowellWY3490!$L$1</c:f>
              <c:strCache>
                <c:ptCount val="1"/>
                <c:pt idx="0">
                  <c:v>  CMIP3 Hydrology; 2016 Demands; Current Policies Continue</c:v>
                </c:pt>
              </c:strCache>
            </c:strRef>
          </c:tx>
          <c:spPr>
            <a:ln w="28575" cap="sq">
              <a:solidFill>
                <a:srgbClr val="604A7B"/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PowellWY3490!$L$2:$L$31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0.1160714285714286</c:v>
                </c:pt>
                <c:pt idx="7">
                  <c:v>0.1160714285714286</c:v>
                </c:pt>
                <c:pt idx="8">
                  <c:v>0.1517857142857143</c:v>
                </c:pt>
                <c:pt idx="9">
                  <c:v>0.1339285714285714</c:v>
                </c:pt>
                <c:pt idx="10">
                  <c:v>0.1785714285714286</c:v>
                </c:pt>
                <c:pt idx="11">
                  <c:v>0.1964285714285714</c:v>
                </c:pt>
                <c:pt idx="12">
                  <c:v>0.23214285714285721</c:v>
                </c:pt>
                <c:pt idx="13">
                  <c:v>0.2053571428571429</c:v>
                </c:pt>
                <c:pt idx="14">
                  <c:v>0.2142857142857143</c:v>
                </c:pt>
                <c:pt idx="15">
                  <c:v>0.2410714285714286</c:v>
                </c:pt>
                <c:pt idx="16">
                  <c:v>0.25892857142857151</c:v>
                </c:pt>
                <c:pt idx="17">
                  <c:v>0.2678571428571429</c:v>
                </c:pt>
                <c:pt idx="18">
                  <c:v>0.2678571428571429</c:v>
                </c:pt>
                <c:pt idx="19">
                  <c:v>0.2767857142857143</c:v>
                </c:pt>
                <c:pt idx="20">
                  <c:v>0.3035714285714286</c:v>
                </c:pt>
                <c:pt idx="21">
                  <c:v>0.3035714285714286</c:v>
                </c:pt>
                <c:pt idx="22">
                  <c:v>0.3035714285714286</c:v>
                </c:pt>
                <c:pt idx="23">
                  <c:v>0.3035714285714286</c:v>
                </c:pt>
                <c:pt idx="24">
                  <c:v>0.3482142857142857</c:v>
                </c:pt>
                <c:pt idx="25">
                  <c:v>0.3303571428571429</c:v>
                </c:pt>
                <c:pt idx="26">
                  <c:v>0.3303571428571429</c:v>
                </c:pt>
                <c:pt idx="27">
                  <c:v>0.35714285714285721</c:v>
                </c:pt>
                <c:pt idx="28">
                  <c:v>0.32142857142857151</c:v>
                </c:pt>
                <c:pt idx="29">
                  <c:v>0.3035714285714286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C2-44D1-9A8B-793C25F1F06E}"/>
            </c:ext>
          </c:extLst>
        </c:ser>
        <c:ser>
          <c:idx val="11"/>
          <c:order val="2"/>
          <c:tx>
            <c:strRef>
              <c:f>PowellWY3490!$M$1</c:f>
              <c:strCache>
                <c:ptCount val="1"/>
                <c:pt idx="0">
                  <c:v>  CMIP3 Hydrology; 2016 Demands; Policy Shifts to No Action Alternative</c:v>
                </c:pt>
              </c:strCache>
            </c:strRef>
          </c:tx>
          <c:spPr>
            <a:ln w="28575" cap="sq">
              <a:solidFill>
                <a:srgbClr val="B98FB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PowellWY3490!$M$2:$M$31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0.125</c:v>
                </c:pt>
                <c:pt idx="7">
                  <c:v>0.1964285714285714</c:v>
                </c:pt>
                <c:pt idx="8">
                  <c:v>0.23214285714285721</c:v>
                </c:pt>
                <c:pt idx="9">
                  <c:v>0.2232142857142857</c:v>
                </c:pt>
                <c:pt idx="10">
                  <c:v>0.2410714285714286</c:v>
                </c:pt>
                <c:pt idx="11">
                  <c:v>0.2410714285714286</c:v>
                </c:pt>
                <c:pt idx="12">
                  <c:v>0.2767857142857143</c:v>
                </c:pt>
                <c:pt idx="13">
                  <c:v>0.29464285714285721</c:v>
                </c:pt>
                <c:pt idx="14">
                  <c:v>0.2857142857142857</c:v>
                </c:pt>
                <c:pt idx="15">
                  <c:v>0.29464285714285721</c:v>
                </c:pt>
                <c:pt idx="16">
                  <c:v>0.2857142857142857</c:v>
                </c:pt>
                <c:pt idx="17">
                  <c:v>0.3125</c:v>
                </c:pt>
                <c:pt idx="18">
                  <c:v>0.3125</c:v>
                </c:pt>
                <c:pt idx="19">
                  <c:v>0.32142857142857151</c:v>
                </c:pt>
                <c:pt idx="20">
                  <c:v>0.3482142857142857</c:v>
                </c:pt>
                <c:pt idx="21">
                  <c:v>0.3125</c:v>
                </c:pt>
                <c:pt idx="22">
                  <c:v>0.3392857142857143</c:v>
                </c:pt>
                <c:pt idx="23">
                  <c:v>0.3482142857142857</c:v>
                </c:pt>
                <c:pt idx="24">
                  <c:v>0.375</c:v>
                </c:pt>
                <c:pt idx="25">
                  <c:v>0.35714285714285721</c:v>
                </c:pt>
                <c:pt idx="26">
                  <c:v>0.3125</c:v>
                </c:pt>
                <c:pt idx="27">
                  <c:v>0.375</c:v>
                </c:pt>
                <c:pt idx="28">
                  <c:v>0.32142857142857151</c:v>
                </c:pt>
                <c:pt idx="29">
                  <c:v>0.3125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DC2-44D1-9A8B-793C25F1F06E}"/>
            </c:ext>
          </c:extLst>
        </c:ser>
        <c:ser>
          <c:idx val="12"/>
          <c:order val="3"/>
          <c:tx>
            <c:strRef>
              <c:f>PowellWY3490!$N$1</c:f>
              <c:strCache>
                <c:ptCount val="1"/>
                <c:pt idx="0">
                  <c:v>  CMIP5 Hydrology; 2016 Demands; Current Policies Continue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PowellWY3490!$N$2:$N$31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  <c:pt idx="6">
                  <c:v>6.5789473684210523E-2</c:v>
                </c:pt>
                <c:pt idx="7">
                  <c:v>3.9473684210526307E-2</c:v>
                </c:pt>
                <c:pt idx="8">
                  <c:v>5.2631578947368418E-2</c:v>
                </c:pt>
                <c:pt idx="9">
                  <c:v>9.2105263157894732E-2</c:v>
                </c:pt>
                <c:pt idx="10">
                  <c:v>9.2105263157894732E-2</c:v>
                </c:pt>
                <c:pt idx="11">
                  <c:v>9.2105263157894732E-2</c:v>
                </c:pt>
                <c:pt idx="12">
                  <c:v>5.2631578947368418E-2</c:v>
                </c:pt>
                <c:pt idx="13">
                  <c:v>5.2631578947368418E-2</c:v>
                </c:pt>
                <c:pt idx="14">
                  <c:v>5.2631578947368418E-2</c:v>
                </c:pt>
                <c:pt idx="15">
                  <c:v>5.2631578947368418E-2</c:v>
                </c:pt>
                <c:pt idx="16">
                  <c:v>2.6315789473684209E-2</c:v>
                </c:pt>
                <c:pt idx="17">
                  <c:v>3.9473684210526307E-2</c:v>
                </c:pt>
                <c:pt idx="18">
                  <c:v>5.2631578947368418E-2</c:v>
                </c:pt>
                <c:pt idx="19">
                  <c:v>0.10526315789473679</c:v>
                </c:pt>
                <c:pt idx="20">
                  <c:v>6.5789473684210523E-2</c:v>
                </c:pt>
                <c:pt idx="21">
                  <c:v>7.8947368421052627E-2</c:v>
                </c:pt>
                <c:pt idx="22">
                  <c:v>6.5789473684210523E-2</c:v>
                </c:pt>
                <c:pt idx="23">
                  <c:v>7.8947368421052627E-2</c:v>
                </c:pt>
                <c:pt idx="24">
                  <c:v>7.8947368421052627E-2</c:v>
                </c:pt>
                <c:pt idx="25">
                  <c:v>0.1184210526315789</c:v>
                </c:pt>
                <c:pt idx="26">
                  <c:v>0.14473684210526319</c:v>
                </c:pt>
                <c:pt idx="27">
                  <c:v>0.1184210526315789</c:v>
                </c:pt>
                <c:pt idx="28">
                  <c:v>0.10526315789473679</c:v>
                </c:pt>
                <c:pt idx="29">
                  <c:v>0.14473684210526319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DC2-44D1-9A8B-793C25F1F06E}"/>
            </c:ext>
          </c:extLst>
        </c:ser>
        <c:ser>
          <c:idx val="13"/>
          <c:order val="4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PowellWY3490!$O$2:$O$31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  <c:pt idx="6">
                  <c:v>8.8495575221238937E-3</c:v>
                </c:pt>
                <c:pt idx="7">
                  <c:v>8.8495575221238937E-3</c:v>
                </c:pt>
                <c:pt idx="8">
                  <c:v>8.8495575221238937E-3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8.8495575221238937E-3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DC2-44D1-9A8B-793C25F1F06E}"/>
            </c:ext>
          </c:extLst>
        </c:ser>
        <c:ser>
          <c:idx val="14"/>
          <c:order val="5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PowellWY3490!$P$2:$P$31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0.1290322580645161</c:v>
                </c:pt>
                <c:pt idx="7">
                  <c:v>0.1290322580645161</c:v>
                </c:pt>
                <c:pt idx="8">
                  <c:v>0.1290322580645161</c:v>
                </c:pt>
                <c:pt idx="9">
                  <c:v>0.1290322580645161</c:v>
                </c:pt>
                <c:pt idx="10">
                  <c:v>9.6774193548387094E-2</c:v>
                </c:pt>
                <c:pt idx="11">
                  <c:v>9.6774193548387094E-2</c:v>
                </c:pt>
                <c:pt idx="12">
                  <c:v>0.1290322580645161</c:v>
                </c:pt>
                <c:pt idx="13">
                  <c:v>9.6774193548387094E-2</c:v>
                </c:pt>
                <c:pt idx="14">
                  <c:v>0.1290322580645161</c:v>
                </c:pt>
                <c:pt idx="15">
                  <c:v>0.1290322580645161</c:v>
                </c:pt>
                <c:pt idx="16">
                  <c:v>9.6774193548387094E-2</c:v>
                </c:pt>
                <c:pt idx="17">
                  <c:v>0.16129032258064521</c:v>
                </c:pt>
                <c:pt idx="18">
                  <c:v>0.1290322580645161</c:v>
                </c:pt>
                <c:pt idx="19">
                  <c:v>0.16129032258064521</c:v>
                </c:pt>
                <c:pt idx="20">
                  <c:v>0.19354838709677419</c:v>
                </c:pt>
                <c:pt idx="21">
                  <c:v>0.19354838709677419</c:v>
                </c:pt>
                <c:pt idx="22">
                  <c:v>0.19354838709677419</c:v>
                </c:pt>
                <c:pt idx="23">
                  <c:v>0.19354838709677419</c:v>
                </c:pt>
                <c:pt idx="24">
                  <c:v>0.22580645161290319</c:v>
                </c:pt>
                <c:pt idx="25">
                  <c:v>0.25806451612903231</c:v>
                </c:pt>
                <c:pt idx="26">
                  <c:v>0.25806451612903231</c:v>
                </c:pt>
                <c:pt idx="27">
                  <c:v>0.25806451612903231</c:v>
                </c:pt>
                <c:pt idx="28">
                  <c:v>0.29032258064516131</c:v>
                </c:pt>
                <c:pt idx="29">
                  <c:v>0.25806451612903231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DC2-44D1-9A8B-793C25F1F06E}"/>
            </c:ext>
          </c:extLst>
        </c:ser>
        <c:ser>
          <c:idx val="15"/>
          <c:order val="6"/>
          <c:tx>
            <c:strRef>
              <c:f>PowellWY3490!$Q$1</c:f>
              <c:strCache>
                <c:ptCount val="1"/>
                <c:pt idx="0">
                  <c:v>  Stress Test Hydrology; Alternative Demands; Current Policies Continue</c:v>
                </c:pt>
              </c:strCache>
            </c:strRef>
          </c:tx>
          <c:spPr>
            <a:ln w="28575" cap="sq">
              <a:solidFill>
                <a:srgbClr val="F7964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PowellWY3490!$Q$2:$Q$31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0.16129032258064521</c:v>
                </c:pt>
                <c:pt idx="7">
                  <c:v>0.16129032258064521</c:v>
                </c:pt>
                <c:pt idx="8">
                  <c:v>0.19354838709677419</c:v>
                </c:pt>
                <c:pt idx="9">
                  <c:v>0.16129032258064521</c:v>
                </c:pt>
                <c:pt idx="10">
                  <c:v>0.16129032258064521</c:v>
                </c:pt>
                <c:pt idx="11">
                  <c:v>0.19354838709677419</c:v>
                </c:pt>
                <c:pt idx="12">
                  <c:v>0.16129032258064521</c:v>
                </c:pt>
                <c:pt idx="13">
                  <c:v>0.19354838709677419</c:v>
                </c:pt>
                <c:pt idx="14">
                  <c:v>0.22580645161290319</c:v>
                </c:pt>
                <c:pt idx="15">
                  <c:v>0.19354838709677419</c:v>
                </c:pt>
                <c:pt idx="16">
                  <c:v>0.19354838709677419</c:v>
                </c:pt>
                <c:pt idx="17">
                  <c:v>0.25806451612903231</c:v>
                </c:pt>
                <c:pt idx="18">
                  <c:v>0.38709677419354838</c:v>
                </c:pt>
                <c:pt idx="19">
                  <c:v>0.35483870967741937</c:v>
                </c:pt>
                <c:pt idx="20">
                  <c:v>0.32258064516129031</c:v>
                </c:pt>
                <c:pt idx="21">
                  <c:v>0.29032258064516131</c:v>
                </c:pt>
                <c:pt idx="22">
                  <c:v>0.29032258064516131</c:v>
                </c:pt>
                <c:pt idx="23">
                  <c:v>0.32258064516129031</c:v>
                </c:pt>
                <c:pt idx="24">
                  <c:v>0.29032258064516131</c:v>
                </c:pt>
                <c:pt idx="25">
                  <c:v>0.29032258064516131</c:v>
                </c:pt>
                <c:pt idx="26">
                  <c:v>0.29032258064516131</c:v>
                </c:pt>
                <c:pt idx="27">
                  <c:v>0.32258064516129031</c:v>
                </c:pt>
                <c:pt idx="28">
                  <c:v>0.32258064516129031</c:v>
                </c:pt>
                <c:pt idx="29">
                  <c:v>0.32258064516129031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DC2-44D1-9A8B-793C25F1F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282568"/>
        <c:axId val="403277080"/>
      </c:lineChart>
      <c:catAx>
        <c:axId val="403282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40845632210208"/>
              <c:y val="0.80841417431773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77080"/>
        <c:crossesAt val="-0.1"/>
        <c:auto val="1"/>
        <c:lblAlgn val="ctr"/>
        <c:lblOffset val="100"/>
        <c:noMultiLvlLbl val="0"/>
      </c:catAx>
      <c:valAx>
        <c:axId val="40327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8256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5.5899516309783223E-2"/>
          <c:y val="0.88708697212488108"/>
          <c:w val="0.92393906414689753"/>
          <c:h val="0.1129130278751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Lake Powell &lt; 3,490 Feet in Any Month</a:t>
            </a:r>
          </a:p>
        </c:rich>
      </c:tx>
      <c:layout>
        <c:manualLayout>
          <c:xMode val="edge"/>
          <c:yMode val="edge"/>
          <c:x val="0.31553144917430637"/>
          <c:y val="1.9725592626392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85151880202281216"/>
          <c:h val="0.64343016118398622"/>
        </c:manualLayout>
      </c:layout>
      <c:lineChart>
        <c:grouping val="standard"/>
        <c:varyColors val="0"/>
        <c:ser>
          <c:idx val="6"/>
          <c:order val="0"/>
          <c:tx>
            <c:strRef>
              <c:f>PowellWY3490!$H$1</c:f>
              <c:strCache>
                <c:ptCount val="1"/>
                <c:pt idx="0">
                  <c:v>Aug2020_2021,ISM1988_2018,2007Dems,NA,Most</c:v>
                </c:pt>
              </c:strCache>
            </c:strRef>
          </c:tx>
          <c:spPr>
            <a:ln w="22225" cap="sq">
              <a:solidFill>
                <a:sysClr val="window" lastClr="FFFFF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PowellWY3490!$H$2:$H$31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0.25806451612903231</c:v>
                </c:pt>
                <c:pt idx="7">
                  <c:v>0.29032258064516131</c:v>
                </c:pt>
                <c:pt idx="8">
                  <c:v>0.35483870967741937</c:v>
                </c:pt>
                <c:pt idx="9">
                  <c:v>0.38709677419354838</c:v>
                </c:pt>
                <c:pt idx="10">
                  <c:v>0.35483870967741937</c:v>
                </c:pt>
                <c:pt idx="11">
                  <c:v>0.38709677419354838</c:v>
                </c:pt>
                <c:pt idx="12">
                  <c:v>0.29032258064516131</c:v>
                </c:pt>
                <c:pt idx="13">
                  <c:v>0.38709677419354838</c:v>
                </c:pt>
                <c:pt idx="14">
                  <c:v>0.38709677419354838</c:v>
                </c:pt>
                <c:pt idx="15">
                  <c:v>0.38709677419354838</c:v>
                </c:pt>
                <c:pt idx="16">
                  <c:v>0.41935483870967738</c:v>
                </c:pt>
                <c:pt idx="17">
                  <c:v>0.5161290322580645</c:v>
                </c:pt>
                <c:pt idx="18">
                  <c:v>0.5161290322580645</c:v>
                </c:pt>
                <c:pt idx="19">
                  <c:v>0.54838709677419351</c:v>
                </c:pt>
                <c:pt idx="20">
                  <c:v>0.58064516129032262</c:v>
                </c:pt>
                <c:pt idx="21">
                  <c:v>0.58064516129032262</c:v>
                </c:pt>
                <c:pt idx="22">
                  <c:v>0.54838709677419351</c:v>
                </c:pt>
                <c:pt idx="23">
                  <c:v>0.54838709677419351</c:v>
                </c:pt>
                <c:pt idx="24">
                  <c:v>0.58064516129032262</c:v>
                </c:pt>
                <c:pt idx="25">
                  <c:v>0.70967741935483875</c:v>
                </c:pt>
                <c:pt idx="26">
                  <c:v>0.70967741935483875</c:v>
                </c:pt>
                <c:pt idx="27">
                  <c:v>0.64516129032258063</c:v>
                </c:pt>
                <c:pt idx="28">
                  <c:v>0.67741935483870963</c:v>
                </c:pt>
                <c:pt idx="29">
                  <c:v>0.70967741935483875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E57-4886-B011-ECA230F83C90}"/>
            </c:ext>
          </c:extLst>
        </c:ser>
        <c:ser>
          <c:idx val="10"/>
          <c:order val="1"/>
          <c:tx>
            <c:strRef>
              <c:f>PowellWY3490!$L$1</c:f>
              <c:strCache>
                <c:ptCount val="1"/>
                <c:pt idx="0">
                  <c:v>  CMIP3 Hydrology; 2016 Demands; Current Policies Continue</c:v>
                </c:pt>
              </c:strCache>
            </c:strRef>
          </c:tx>
          <c:spPr>
            <a:ln w="28575" cap="sq">
              <a:solidFill>
                <a:srgbClr val="604A7B"/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PowellWY3490!$L$2:$L$31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0.1160714285714286</c:v>
                </c:pt>
                <c:pt idx="7">
                  <c:v>0.1160714285714286</c:v>
                </c:pt>
                <c:pt idx="8">
                  <c:v>0.1517857142857143</c:v>
                </c:pt>
                <c:pt idx="9">
                  <c:v>0.1339285714285714</c:v>
                </c:pt>
                <c:pt idx="10">
                  <c:v>0.1785714285714286</c:v>
                </c:pt>
                <c:pt idx="11">
                  <c:v>0.1964285714285714</c:v>
                </c:pt>
                <c:pt idx="12">
                  <c:v>0.23214285714285721</c:v>
                </c:pt>
                <c:pt idx="13">
                  <c:v>0.2053571428571429</c:v>
                </c:pt>
                <c:pt idx="14">
                  <c:v>0.2142857142857143</c:v>
                </c:pt>
                <c:pt idx="15">
                  <c:v>0.2410714285714286</c:v>
                </c:pt>
                <c:pt idx="16">
                  <c:v>0.25892857142857151</c:v>
                </c:pt>
                <c:pt idx="17">
                  <c:v>0.2678571428571429</c:v>
                </c:pt>
                <c:pt idx="18">
                  <c:v>0.2678571428571429</c:v>
                </c:pt>
                <c:pt idx="19">
                  <c:v>0.2767857142857143</c:v>
                </c:pt>
                <c:pt idx="20">
                  <c:v>0.3035714285714286</c:v>
                </c:pt>
                <c:pt idx="21">
                  <c:v>0.3035714285714286</c:v>
                </c:pt>
                <c:pt idx="22">
                  <c:v>0.3035714285714286</c:v>
                </c:pt>
                <c:pt idx="23">
                  <c:v>0.3035714285714286</c:v>
                </c:pt>
                <c:pt idx="24">
                  <c:v>0.3482142857142857</c:v>
                </c:pt>
                <c:pt idx="25">
                  <c:v>0.3303571428571429</c:v>
                </c:pt>
                <c:pt idx="26">
                  <c:v>0.3303571428571429</c:v>
                </c:pt>
                <c:pt idx="27">
                  <c:v>0.35714285714285721</c:v>
                </c:pt>
                <c:pt idx="28">
                  <c:v>0.32142857142857151</c:v>
                </c:pt>
                <c:pt idx="29">
                  <c:v>0.3035714285714286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E57-4886-B011-ECA230F83C90}"/>
            </c:ext>
          </c:extLst>
        </c:ser>
        <c:ser>
          <c:idx val="11"/>
          <c:order val="2"/>
          <c:tx>
            <c:strRef>
              <c:f>PowellWY3490!$M$1</c:f>
              <c:strCache>
                <c:ptCount val="1"/>
                <c:pt idx="0">
                  <c:v>  CMIP3 Hydrology; 2016 Demands; Policy Shifts to No Action Alternative</c:v>
                </c:pt>
              </c:strCache>
            </c:strRef>
          </c:tx>
          <c:spPr>
            <a:ln w="28575" cap="sq">
              <a:solidFill>
                <a:srgbClr val="B98FB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PowellWY3490!$M$2:$M$31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0.125</c:v>
                </c:pt>
                <c:pt idx="7">
                  <c:v>0.1964285714285714</c:v>
                </c:pt>
                <c:pt idx="8">
                  <c:v>0.23214285714285721</c:v>
                </c:pt>
                <c:pt idx="9">
                  <c:v>0.2232142857142857</c:v>
                </c:pt>
                <c:pt idx="10">
                  <c:v>0.2410714285714286</c:v>
                </c:pt>
                <c:pt idx="11">
                  <c:v>0.2410714285714286</c:v>
                </c:pt>
                <c:pt idx="12">
                  <c:v>0.2767857142857143</c:v>
                </c:pt>
                <c:pt idx="13">
                  <c:v>0.29464285714285721</c:v>
                </c:pt>
                <c:pt idx="14">
                  <c:v>0.2857142857142857</c:v>
                </c:pt>
                <c:pt idx="15">
                  <c:v>0.29464285714285721</c:v>
                </c:pt>
                <c:pt idx="16">
                  <c:v>0.2857142857142857</c:v>
                </c:pt>
                <c:pt idx="17">
                  <c:v>0.3125</c:v>
                </c:pt>
                <c:pt idx="18">
                  <c:v>0.3125</c:v>
                </c:pt>
                <c:pt idx="19">
                  <c:v>0.32142857142857151</c:v>
                </c:pt>
                <c:pt idx="20">
                  <c:v>0.3482142857142857</c:v>
                </c:pt>
                <c:pt idx="21">
                  <c:v>0.3125</c:v>
                </c:pt>
                <c:pt idx="22">
                  <c:v>0.3392857142857143</c:v>
                </c:pt>
                <c:pt idx="23">
                  <c:v>0.3482142857142857</c:v>
                </c:pt>
                <c:pt idx="24">
                  <c:v>0.375</c:v>
                </c:pt>
                <c:pt idx="25">
                  <c:v>0.35714285714285721</c:v>
                </c:pt>
                <c:pt idx="26">
                  <c:v>0.3125</c:v>
                </c:pt>
                <c:pt idx="27">
                  <c:v>0.375</c:v>
                </c:pt>
                <c:pt idx="28">
                  <c:v>0.32142857142857151</c:v>
                </c:pt>
                <c:pt idx="29">
                  <c:v>0.3125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E57-4886-B011-ECA230F83C90}"/>
            </c:ext>
          </c:extLst>
        </c:ser>
        <c:ser>
          <c:idx val="12"/>
          <c:order val="3"/>
          <c:tx>
            <c:strRef>
              <c:f>PowellWY3490!$N$1</c:f>
              <c:strCache>
                <c:ptCount val="1"/>
                <c:pt idx="0">
                  <c:v>  CMIP5 Hydrology; 2016 Demands; Current Policies Continue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PowellWY3490!$N$2:$N$31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  <c:pt idx="6">
                  <c:v>6.5789473684210523E-2</c:v>
                </c:pt>
                <c:pt idx="7">
                  <c:v>3.9473684210526307E-2</c:v>
                </c:pt>
                <c:pt idx="8">
                  <c:v>5.2631578947368418E-2</c:v>
                </c:pt>
                <c:pt idx="9">
                  <c:v>9.2105263157894732E-2</c:v>
                </c:pt>
                <c:pt idx="10">
                  <c:v>9.2105263157894732E-2</c:v>
                </c:pt>
                <c:pt idx="11">
                  <c:v>9.2105263157894732E-2</c:v>
                </c:pt>
                <c:pt idx="12">
                  <c:v>5.2631578947368418E-2</c:v>
                </c:pt>
                <c:pt idx="13">
                  <c:v>5.2631578947368418E-2</c:v>
                </c:pt>
                <c:pt idx="14">
                  <c:v>5.2631578947368418E-2</c:v>
                </c:pt>
                <c:pt idx="15">
                  <c:v>5.2631578947368418E-2</c:v>
                </c:pt>
                <c:pt idx="16">
                  <c:v>2.6315789473684209E-2</c:v>
                </c:pt>
                <c:pt idx="17">
                  <c:v>3.9473684210526307E-2</c:v>
                </c:pt>
                <c:pt idx="18">
                  <c:v>5.2631578947368418E-2</c:v>
                </c:pt>
                <c:pt idx="19">
                  <c:v>0.10526315789473679</c:v>
                </c:pt>
                <c:pt idx="20">
                  <c:v>6.5789473684210523E-2</c:v>
                </c:pt>
                <c:pt idx="21">
                  <c:v>7.8947368421052627E-2</c:v>
                </c:pt>
                <c:pt idx="22">
                  <c:v>6.5789473684210523E-2</c:v>
                </c:pt>
                <c:pt idx="23">
                  <c:v>7.8947368421052627E-2</c:v>
                </c:pt>
                <c:pt idx="24">
                  <c:v>7.8947368421052627E-2</c:v>
                </c:pt>
                <c:pt idx="25">
                  <c:v>0.1184210526315789</c:v>
                </c:pt>
                <c:pt idx="26">
                  <c:v>0.14473684210526319</c:v>
                </c:pt>
                <c:pt idx="27">
                  <c:v>0.1184210526315789</c:v>
                </c:pt>
                <c:pt idx="28">
                  <c:v>0.10526315789473679</c:v>
                </c:pt>
                <c:pt idx="29">
                  <c:v>0.14473684210526319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E57-4886-B011-ECA230F83C90}"/>
            </c:ext>
          </c:extLst>
        </c:ser>
        <c:ser>
          <c:idx val="13"/>
          <c:order val="4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PowellWY3490!$O$2:$O$31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  <c:pt idx="6">
                  <c:v>8.8495575221238937E-3</c:v>
                </c:pt>
                <c:pt idx="7">
                  <c:v>8.8495575221238937E-3</c:v>
                </c:pt>
                <c:pt idx="8">
                  <c:v>8.8495575221238937E-3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8.8495575221238937E-3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E57-4886-B011-ECA230F83C90}"/>
            </c:ext>
          </c:extLst>
        </c:ser>
        <c:ser>
          <c:idx val="14"/>
          <c:order val="5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PowellWY3490!$P$2:$P$31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0.1290322580645161</c:v>
                </c:pt>
                <c:pt idx="7">
                  <c:v>0.1290322580645161</c:v>
                </c:pt>
                <c:pt idx="8">
                  <c:v>0.1290322580645161</c:v>
                </c:pt>
                <c:pt idx="9">
                  <c:v>0.1290322580645161</c:v>
                </c:pt>
                <c:pt idx="10">
                  <c:v>9.6774193548387094E-2</c:v>
                </c:pt>
                <c:pt idx="11">
                  <c:v>9.6774193548387094E-2</c:v>
                </c:pt>
                <c:pt idx="12">
                  <c:v>0.1290322580645161</c:v>
                </c:pt>
                <c:pt idx="13">
                  <c:v>9.6774193548387094E-2</c:v>
                </c:pt>
                <c:pt idx="14">
                  <c:v>0.1290322580645161</c:v>
                </c:pt>
                <c:pt idx="15">
                  <c:v>0.1290322580645161</c:v>
                </c:pt>
                <c:pt idx="16">
                  <c:v>9.6774193548387094E-2</c:v>
                </c:pt>
                <c:pt idx="17">
                  <c:v>0.16129032258064521</c:v>
                </c:pt>
                <c:pt idx="18">
                  <c:v>0.1290322580645161</c:v>
                </c:pt>
                <c:pt idx="19">
                  <c:v>0.16129032258064521</c:v>
                </c:pt>
                <c:pt idx="20">
                  <c:v>0.19354838709677419</c:v>
                </c:pt>
                <c:pt idx="21">
                  <c:v>0.19354838709677419</c:v>
                </c:pt>
                <c:pt idx="22">
                  <c:v>0.19354838709677419</c:v>
                </c:pt>
                <c:pt idx="23">
                  <c:v>0.19354838709677419</c:v>
                </c:pt>
                <c:pt idx="24">
                  <c:v>0.22580645161290319</c:v>
                </c:pt>
                <c:pt idx="25">
                  <c:v>0.25806451612903231</c:v>
                </c:pt>
                <c:pt idx="26">
                  <c:v>0.25806451612903231</c:v>
                </c:pt>
                <c:pt idx="27">
                  <c:v>0.25806451612903231</c:v>
                </c:pt>
                <c:pt idx="28">
                  <c:v>0.29032258064516131</c:v>
                </c:pt>
                <c:pt idx="29">
                  <c:v>0.25806451612903231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2E57-4886-B011-ECA230F83C90}"/>
            </c:ext>
          </c:extLst>
        </c:ser>
        <c:ser>
          <c:idx val="15"/>
          <c:order val="6"/>
          <c:tx>
            <c:strRef>
              <c:f>PowellWY3490!$Q$1</c:f>
              <c:strCache>
                <c:ptCount val="1"/>
                <c:pt idx="0">
                  <c:v>  Stress Test Hydrology; Alternative Demands; Current Policies Continue</c:v>
                </c:pt>
              </c:strCache>
            </c:strRef>
          </c:tx>
          <c:spPr>
            <a:ln w="28575" cap="sq">
              <a:solidFill>
                <a:srgbClr val="F9AB6B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PowellWY3490!$Q$2:$Q$31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0.16129032258064521</c:v>
                </c:pt>
                <c:pt idx="7">
                  <c:v>0.16129032258064521</c:v>
                </c:pt>
                <c:pt idx="8">
                  <c:v>0.19354838709677419</c:v>
                </c:pt>
                <c:pt idx="9">
                  <c:v>0.16129032258064521</c:v>
                </c:pt>
                <c:pt idx="10">
                  <c:v>0.16129032258064521</c:v>
                </c:pt>
                <c:pt idx="11">
                  <c:v>0.19354838709677419</c:v>
                </c:pt>
                <c:pt idx="12">
                  <c:v>0.16129032258064521</c:v>
                </c:pt>
                <c:pt idx="13">
                  <c:v>0.19354838709677419</c:v>
                </c:pt>
                <c:pt idx="14">
                  <c:v>0.22580645161290319</c:v>
                </c:pt>
                <c:pt idx="15">
                  <c:v>0.19354838709677419</c:v>
                </c:pt>
                <c:pt idx="16">
                  <c:v>0.19354838709677419</c:v>
                </c:pt>
                <c:pt idx="17">
                  <c:v>0.25806451612903231</c:v>
                </c:pt>
                <c:pt idx="18">
                  <c:v>0.38709677419354838</c:v>
                </c:pt>
                <c:pt idx="19">
                  <c:v>0.35483870967741937</c:v>
                </c:pt>
                <c:pt idx="20">
                  <c:v>0.32258064516129031</c:v>
                </c:pt>
                <c:pt idx="21">
                  <c:v>0.29032258064516131</c:v>
                </c:pt>
                <c:pt idx="22">
                  <c:v>0.29032258064516131</c:v>
                </c:pt>
                <c:pt idx="23">
                  <c:v>0.32258064516129031</c:v>
                </c:pt>
                <c:pt idx="24">
                  <c:v>0.29032258064516131</c:v>
                </c:pt>
                <c:pt idx="25">
                  <c:v>0.29032258064516131</c:v>
                </c:pt>
                <c:pt idx="26">
                  <c:v>0.29032258064516131</c:v>
                </c:pt>
                <c:pt idx="27">
                  <c:v>0.32258064516129031</c:v>
                </c:pt>
                <c:pt idx="28">
                  <c:v>0.32258064516129031</c:v>
                </c:pt>
                <c:pt idx="29">
                  <c:v>0.32258064516129031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2E57-4886-B011-ECA230F83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281000"/>
        <c:axId val="403280216"/>
      </c:lineChart>
      <c:catAx>
        <c:axId val="403281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40845632210208"/>
              <c:y val="0.80841417431773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80216"/>
        <c:crossesAt val="-0.1"/>
        <c:auto val="1"/>
        <c:lblAlgn val="ctr"/>
        <c:lblOffset val="100"/>
        <c:noMultiLvlLbl val="0"/>
      </c:catAx>
      <c:valAx>
        <c:axId val="40328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81000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2165629720953219E-2"/>
          <c:y val="0.86904186788953874"/>
          <c:w val="0.92393906414689753"/>
          <c:h val="0.1129130278751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Lake Powell &lt; 3,490 Feet in Any Month</a:t>
            </a:r>
          </a:p>
        </c:rich>
      </c:tx>
      <c:layout>
        <c:manualLayout>
          <c:xMode val="edge"/>
          <c:yMode val="edge"/>
          <c:x val="0.31553144917430637"/>
          <c:y val="1.9725592626392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81751758584358"/>
          <c:y val="8.8149190167934349E-2"/>
          <c:w val="0.85151880202281216"/>
          <c:h val="0.64343016118398622"/>
        </c:manualLayout>
      </c:layout>
      <c:lineChart>
        <c:grouping val="standard"/>
        <c:varyColors val="0"/>
        <c:ser>
          <c:idx val="6"/>
          <c:order val="0"/>
          <c:tx>
            <c:strRef>
              <c:f>PowellWY3490!$H$1</c:f>
              <c:strCache>
                <c:ptCount val="1"/>
                <c:pt idx="0">
                  <c:v>Aug2020_2021,ISM1988_2018,2007Dems,NA,Most</c:v>
                </c:pt>
              </c:strCache>
            </c:strRef>
          </c:tx>
          <c:spPr>
            <a:ln w="22225" cap="sq">
              <a:solidFill>
                <a:sysClr val="window" lastClr="FFFFF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PowellWY3490!$H$2:$H$31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0.25806451612903231</c:v>
                </c:pt>
                <c:pt idx="7">
                  <c:v>0.29032258064516131</c:v>
                </c:pt>
                <c:pt idx="8">
                  <c:v>0.35483870967741937</c:v>
                </c:pt>
                <c:pt idx="9">
                  <c:v>0.38709677419354838</c:v>
                </c:pt>
                <c:pt idx="10">
                  <c:v>0.35483870967741937</c:v>
                </c:pt>
                <c:pt idx="11">
                  <c:v>0.38709677419354838</c:v>
                </c:pt>
                <c:pt idx="12">
                  <c:v>0.29032258064516131</c:v>
                </c:pt>
                <c:pt idx="13">
                  <c:v>0.38709677419354838</c:v>
                </c:pt>
                <c:pt idx="14">
                  <c:v>0.38709677419354838</c:v>
                </c:pt>
                <c:pt idx="15">
                  <c:v>0.38709677419354838</c:v>
                </c:pt>
                <c:pt idx="16">
                  <c:v>0.41935483870967738</c:v>
                </c:pt>
                <c:pt idx="17">
                  <c:v>0.5161290322580645</c:v>
                </c:pt>
                <c:pt idx="18">
                  <c:v>0.5161290322580645</c:v>
                </c:pt>
                <c:pt idx="19">
                  <c:v>0.54838709677419351</c:v>
                </c:pt>
                <c:pt idx="20">
                  <c:v>0.58064516129032262</c:v>
                </c:pt>
                <c:pt idx="21">
                  <c:v>0.58064516129032262</c:v>
                </c:pt>
                <c:pt idx="22">
                  <c:v>0.54838709677419351</c:v>
                </c:pt>
                <c:pt idx="23">
                  <c:v>0.54838709677419351</c:v>
                </c:pt>
                <c:pt idx="24">
                  <c:v>0.58064516129032262</c:v>
                </c:pt>
                <c:pt idx="25">
                  <c:v>0.70967741935483875</c:v>
                </c:pt>
                <c:pt idx="26">
                  <c:v>0.70967741935483875</c:v>
                </c:pt>
                <c:pt idx="27">
                  <c:v>0.64516129032258063</c:v>
                </c:pt>
                <c:pt idx="28">
                  <c:v>0.67741935483870963</c:v>
                </c:pt>
                <c:pt idx="29">
                  <c:v>0.70967741935483875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C2-44D1-9A8B-793C25F1F06E}"/>
            </c:ext>
          </c:extLst>
        </c:ser>
        <c:ser>
          <c:idx val="10"/>
          <c:order val="1"/>
          <c:tx>
            <c:strRef>
              <c:f>PowellWY3490!$L$1</c:f>
              <c:strCache>
                <c:ptCount val="1"/>
                <c:pt idx="0">
                  <c:v>  CMIP3 Hydrology; 2016 Demands; Current Policies Continue</c:v>
                </c:pt>
              </c:strCache>
            </c:strRef>
          </c:tx>
          <c:spPr>
            <a:ln w="28575" cap="sq">
              <a:solidFill>
                <a:srgbClr val="604A7B"/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PowellWY3490!$L$2:$L$31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0.1160714285714286</c:v>
                </c:pt>
                <c:pt idx="7">
                  <c:v>0.1160714285714286</c:v>
                </c:pt>
                <c:pt idx="8">
                  <c:v>0.1517857142857143</c:v>
                </c:pt>
                <c:pt idx="9">
                  <c:v>0.1339285714285714</c:v>
                </c:pt>
                <c:pt idx="10">
                  <c:v>0.1785714285714286</c:v>
                </c:pt>
                <c:pt idx="11">
                  <c:v>0.1964285714285714</c:v>
                </c:pt>
                <c:pt idx="12">
                  <c:v>0.23214285714285721</c:v>
                </c:pt>
                <c:pt idx="13">
                  <c:v>0.2053571428571429</c:v>
                </c:pt>
                <c:pt idx="14">
                  <c:v>0.2142857142857143</c:v>
                </c:pt>
                <c:pt idx="15">
                  <c:v>0.2410714285714286</c:v>
                </c:pt>
                <c:pt idx="16">
                  <c:v>0.25892857142857151</c:v>
                </c:pt>
                <c:pt idx="17">
                  <c:v>0.2678571428571429</c:v>
                </c:pt>
                <c:pt idx="18">
                  <c:v>0.2678571428571429</c:v>
                </c:pt>
                <c:pt idx="19">
                  <c:v>0.2767857142857143</c:v>
                </c:pt>
                <c:pt idx="20">
                  <c:v>0.3035714285714286</c:v>
                </c:pt>
                <c:pt idx="21">
                  <c:v>0.3035714285714286</c:v>
                </c:pt>
                <c:pt idx="22">
                  <c:v>0.3035714285714286</c:v>
                </c:pt>
                <c:pt idx="23">
                  <c:v>0.3035714285714286</c:v>
                </c:pt>
                <c:pt idx="24">
                  <c:v>0.3482142857142857</c:v>
                </c:pt>
                <c:pt idx="25">
                  <c:v>0.3303571428571429</c:v>
                </c:pt>
                <c:pt idx="26">
                  <c:v>0.3303571428571429</c:v>
                </c:pt>
                <c:pt idx="27">
                  <c:v>0.35714285714285721</c:v>
                </c:pt>
                <c:pt idx="28">
                  <c:v>0.32142857142857151</c:v>
                </c:pt>
                <c:pt idx="29">
                  <c:v>0.3035714285714286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C2-44D1-9A8B-793C25F1F06E}"/>
            </c:ext>
          </c:extLst>
        </c:ser>
        <c:ser>
          <c:idx val="11"/>
          <c:order val="2"/>
          <c:tx>
            <c:strRef>
              <c:f>PowellWY3490!$M$1</c:f>
              <c:strCache>
                <c:ptCount val="1"/>
                <c:pt idx="0">
                  <c:v>  CMIP3 Hydrology; 2016 Demands; Policy Shifts to No Action Alternative</c:v>
                </c:pt>
              </c:strCache>
            </c:strRef>
          </c:tx>
          <c:spPr>
            <a:ln w="28575" cap="sq">
              <a:solidFill>
                <a:srgbClr val="B98FB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PowellWY3490!$M$2:$M$31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1.785714285714286E-2</c:v>
                </c:pt>
                <c:pt idx="3">
                  <c:v>3.5714285714285712E-2</c:v>
                </c:pt>
                <c:pt idx="4">
                  <c:v>7.1428571428571425E-2</c:v>
                </c:pt>
                <c:pt idx="5">
                  <c:v>0.1071428571428571</c:v>
                </c:pt>
                <c:pt idx="6">
                  <c:v>0.125</c:v>
                </c:pt>
                <c:pt idx="7">
                  <c:v>0.1964285714285714</c:v>
                </c:pt>
                <c:pt idx="8">
                  <c:v>0.23214285714285721</c:v>
                </c:pt>
                <c:pt idx="9">
                  <c:v>0.2232142857142857</c:v>
                </c:pt>
                <c:pt idx="10">
                  <c:v>0.2410714285714286</c:v>
                </c:pt>
                <c:pt idx="11">
                  <c:v>0.2410714285714286</c:v>
                </c:pt>
                <c:pt idx="12">
                  <c:v>0.2767857142857143</c:v>
                </c:pt>
                <c:pt idx="13">
                  <c:v>0.29464285714285721</c:v>
                </c:pt>
                <c:pt idx="14">
                  <c:v>0.2857142857142857</c:v>
                </c:pt>
                <c:pt idx="15">
                  <c:v>0.29464285714285721</c:v>
                </c:pt>
                <c:pt idx="16">
                  <c:v>0.2857142857142857</c:v>
                </c:pt>
                <c:pt idx="17">
                  <c:v>0.3125</c:v>
                </c:pt>
                <c:pt idx="18">
                  <c:v>0.3125</c:v>
                </c:pt>
                <c:pt idx="19">
                  <c:v>0.32142857142857151</c:v>
                </c:pt>
                <c:pt idx="20">
                  <c:v>0.3482142857142857</c:v>
                </c:pt>
                <c:pt idx="21">
                  <c:v>0.3125</c:v>
                </c:pt>
                <c:pt idx="22">
                  <c:v>0.3392857142857143</c:v>
                </c:pt>
                <c:pt idx="23">
                  <c:v>0.3482142857142857</c:v>
                </c:pt>
                <c:pt idx="24">
                  <c:v>0.375</c:v>
                </c:pt>
                <c:pt idx="25">
                  <c:v>0.35714285714285721</c:v>
                </c:pt>
                <c:pt idx="26">
                  <c:v>0.3125</c:v>
                </c:pt>
                <c:pt idx="27">
                  <c:v>0.375</c:v>
                </c:pt>
                <c:pt idx="28">
                  <c:v>0.32142857142857151</c:v>
                </c:pt>
                <c:pt idx="29">
                  <c:v>0.3125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DC2-44D1-9A8B-793C25F1F06E}"/>
            </c:ext>
          </c:extLst>
        </c:ser>
        <c:ser>
          <c:idx val="12"/>
          <c:order val="3"/>
          <c:tx>
            <c:strRef>
              <c:f>PowellWY3490!$N$1</c:f>
              <c:strCache>
                <c:ptCount val="1"/>
                <c:pt idx="0">
                  <c:v>  CMIP5 Hydrology; 2016 Demands; Current Policies Continue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PowellWY3490!$N$2:$N$31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1.315789473684211E-2</c:v>
                </c:pt>
                <c:pt idx="3">
                  <c:v>0</c:v>
                </c:pt>
                <c:pt idx="4">
                  <c:v>2.6315789473684209E-2</c:v>
                </c:pt>
                <c:pt idx="5">
                  <c:v>5.2631578947368418E-2</c:v>
                </c:pt>
                <c:pt idx="6">
                  <c:v>6.5789473684210523E-2</c:v>
                </c:pt>
                <c:pt idx="7">
                  <c:v>3.9473684210526307E-2</c:v>
                </c:pt>
                <c:pt idx="8">
                  <c:v>5.2631578947368418E-2</c:v>
                </c:pt>
                <c:pt idx="9">
                  <c:v>9.2105263157894732E-2</c:v>
                </c:pt>
                <c:pt idx="10">
                  <c:v>9.2105263157894732E-2</c:v>
                </c:pt>
                <c:pt idx="11">
                  <c:v>9.2105263157894732E-2</c:v>
                </c:pt>
                <c:pt idx="12">
                  <c:v>5.2631578947368418E-2</c:v>
                </c:pt>
                <c:pt idx="13">
                  <c:v>5.2631578947368418E-2</c:v>
                </c:pt>
                <c:pt idx="14">
                  <c:v>5.2631578947368418E-2</c:v>
                </c:pt>
                <c:pt idx="15">
                  <c:v>5.2631578947368418E-2</c:v>
                </c:pt>
                <c:pt idx="16">
                  <c:v>2.6315789473684209E-2</c:v>
                </c:pt>
                <c:pt idx="17">
                  <c:v>3.9473684210526307E-2</c:v>
                </c:pt>
                <c:pt idx="18">
                  <c:v>5.2631578947368418E-2</c:v>
                </c:pt>
                <c:pt idx="19">
                  <c:v>0.10526315789473679</c:v>
                </c:pt>
                <c:pt idx="20">
                  <c:v>6.5789473684210523E-2</c:v>
                </c:pt>
                <c:pt idx="21">
                  <c:v>7.8947368421052627E-2</c:v>
                </c:pt>
                <c:pt idx="22">
                  <c:v>6.5789473684210523E-2</c:v>
                </c:pt>
                <c:pt idx="23">
                  <c:v>7.8947368421052627E-2</c:v>
                </c:pt>
                <c:pt idx="24">
                  <c:v>7.8947368421052627E-2</c:v>
                </c:pt>
                <c:pt idx="25">
                  <c:v>0.1184210526315789</c:v>
                </c:pt>
                <c:pt idx="26">
                  <c:v>0.14473684210526319</c:v>
                </c:pt>
                <c:pt idx="27">
                  <c:v>0.1184210526315789</c:v>
                </c:pt>
                <c:pt idx="28">
                  <c:v>0.10526315789473679</c:v>
                </c:pt>
                <c:pt idx="29">
                  <c:v>0.14473684210526319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DC2-44D1-9A8B-793C25F1F06E}"/>
            </c:ext>
          </c:extLst>
        </c:ser>
        <c:ser>
          <c:idx val="13"/>
          <c:order val="4"/>
          <c:tx>
            <c:strRef>
              <c:f>PowellWY3490!$O$1</c:f>
              <c:strCache>
                <c:ptCount val="1"/>
                <c:pt idx="0">
                  <c:v>  Full Hydrology; 2016 Demands; Current Policies Continue</c:v>
                </c:pt>
              </c:strCache>
            </c:strRef>
          </c:tx>
          <c:spPr>
            <a:ln w="28575" cap="sq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PowellWY3490!$O$2:$O$31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2.6548672566371681E-2</c:v>
                </c:pt>
                <c:pt idx="5">
                  <c:v>1.7699115044247791E-2</c:v>
                </c:pt>
                <c:pt idx="6">
                  <c:v>8.8495575221238937E-3</c:v>
                </c:pt>
                <c:pt idx="7">
                  <c:v>8.8495575221238937E-3</c:v>
                </c:pt>
                <c:pt idx="8">
                  <c:v>8.8495575221238937E-3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8.8495575221238937E-3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DC2-44D1-9A8B-793C25F1F06E}"/>
            </c:ext>
          </c:extLst>
        </c:ser>
        <c:ser>
          <c:idx val="14"/>
          <c:order val="5"/>
          <c:tx>
            <c:strRef>
              <c:f>PowellWY3490!$P$1</c:f>
              <c:strCache>
                <c:ptCount val="1"/>
                <c:pt idx="0">
                  <c:v>  Stress Test Hydrology; 2016 Demands; Current Policies Continue</c:v>
                </c:pt>
              </c:strCache>
            </c:strRef>
          </c:tx>
          <c:spPr>
            <a:ln w="28575" cap="sq">
              <a:solidFill>
                <a:srgbClr val="F79646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PowellWY3490!$P$2:$P$31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0.1290322580645161</c:v>
                </c:pt>
                <c:pt idx="7">
                  <c:v>0.1290322580645161</c:v>
                </c:pt>
                <c:pt idx="8">
                  <c:v>0.1290322580645161</c:v>
                </c:pt>
                <c:pt idx="9">
                  <c:v>0.1290322580645161</c:v>
                </c:pt>
                <c:pt idx="10">
                  <c:v>9.6774193548387094E-2</c:v>
                </c:pt>
                <c:pt idx="11">
                  <c:v>9.6774193548387094E-2</c:v>
                </c:pt>
                <c:pt idx="12">
                  <c:v>0.1290322580645161</c:v>
                </c:pt>
                <c:pt idx="13">
                  <c:v>9.6774193548387094E-2</c:v>
                </c:pt>
                <c:pt idx="14">
                  <c:v>0.1290322580645161</c:v>
                </c:pt>
                <c:pt idx="15">
                  <c:v>0.1290322580645161</c:v>
                </c:pt>
                <c:pt idx="16">
                  <c:v>9.6774193548387094E-2</c:v>
                </c:pt>
                <c:pt idx="17">
                  <c:v>0.16129032258064521</c:v>
                </c:pt>
                <c:pt idx="18">
                  <c:v>0.1290322580645161</c:v>
                </c:pt>
                <c:pt idx="19">
                  <c:v>0.16129032258064521</c:v>
                </c:pt>
                <c:pt idx="20">
                  <c:v>0.19354838709677419</c:v>
                </c:pt>
                <c:pt idx="21">
                  <c:v>0.19354838709677419</c:v>
                </c:pt>
                <c:pt idx="22">
                  <c:v>0.19354838709677419</c:v>
                </c:pt>
                <c:pt idx="23">
                  <c:v>0.19354838709677419</c:v>
                </c:pt>
                <c:pt idx="24">
                  <c:v>0.22580645161290319</c:v>
                </c:pt>
                <c:pt idx="25">
                  <c:v>0.25806451612903231</c:v>
                </c:pt>
                <c:pt idx="26">
                  <c:v>0.25806451612903231</c:v>
                </c:pt>
                <c:pt idx="27">
                  <c:v>0.25806451612903231</c:v>
                </c:pt>
                <c:pt idx="28">
                  <c:v>0.29032258064516131</c:v>
                </c:pt>
                <c:pt idx="29">
                  <c:v>0.25806451612903231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DC2-44D1-9A8B-793C25F1F06E}"/>
            </c:ext>
          </c:extLst>
        </c:ser>
        <c:ser>
          <c:idx val="15"/>
          <c:order val="6"/>
          <c:tx>
            <c:strRef>
              <c:f>PowellWY3490!$Q$1</c:f>
              <c:strCache>
                <c:ptCount val="1"/>
                <c:pt idx="0">
                  <c:v>  Stress Test Hydrology; Alternative Demands; Current Policies Continue</c:v>
                </c:pt>
              </c:strCache>
            </c:strRef>
          </c:tx>
          <c:spPr>
            <a:ln w="28575" cap="sq">
              <a:solidFill>
                <a:srgbClr val="F7964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PowellWY3490!$A$2:$A$31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PowellWY3490!$Q$2:$Q$31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6.4516129032258063E-2</c:v>
                </c:pt>
                <c:pt idx="4">
                  <c:v>9.6774193548387094E-2</c:v>
                </c:pt>
                <c:pt idx="5">
                  <c:v>0.1290322580645161</c:v>
                </c:pt>
                <c:pt idx="6">
                  <c:v>0.16129032258064521</c:v>
                </c:pt>
                <c:pt idx="7">
                  <c:v>0.16129032258064521</c:v>
                </c:pt>
                <c:pt idx="8">
                  <c:v>0.19354838709677419</c:v>
                </c:pt>
                <c:pt idx="9">
                  <c:v>0.16129032258064521</c:v>
                </c:pt>
                <c:pt idx="10">
                  <c:v>0.16129032258064521</c:v>
                </c:pt>
                <c:pt idx="11">
                  <c:v>0.19354838709677419</c:v>
                </c:pt>
                <c:pt idx="12">
                  <c:v>0.16129032258064521</c:v>
                </c:pt>
                <c:pt idx="13">
                  <c:v>0.19354838709677419</c:v>
                </c:pt>
                <c:pt idx="14">
                  <c:v>0.22580645161290319</c:v>
                </c:pt>
                <c:pt idx="15">
                  <c:v>0.19354838709677419</c:v>
                </c:pt>
                <c:pt idx="16">
                  <c:v>0.19354838709677419</c:v>
                </c:pt>
                <c:pt idx="17">
                  <c:v>0.25806451612903231</c:v>
                </c:pt>
                <c:pt idx="18">
                  <c:v>0.38709677419354838</c:v>
                </c:pt>
                <c:pt idx="19">
                  <c:v>0.35483870967741937</c:v>
                </c:pt>
                <c:pt idx="20">
                  <c:v>0.32258064516129031</c:v>
                </c:pt>
                <c:pt idx="21">
                  <c:v>0.29032258064516131</c:v>
                </c:pt>
                <c:pt idx="22">
                  <c:v>0.29032258064516131</c:v>
                </c:pt>
                <c:pt idx="23">
                  <c:v>0.32258064516129031</c:v>
                </c:pt>
                <c:pt idx="24">
                  <c:v>0.29032258064516131</c:v>
                </c:pt>
                <c:pt idx="25">
                  <c:v>0.29032258064516131</c:v>
                </c:pt>
                <c:pt idx="26">
                  <c:v>0.29032258064516131</c:v>
                </c:pt>
                <c:pt idx="27">
                  <c:v>0.32258064516129031</c:v>
                </c:pt>
                <c:pt idx="28">
                  <c:v>0.32258064516129031</c:v>
                </c:pt>
                <c:pt idx="29">
                  <c:v>0.32258064516129031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DC2-44D1-9A8B-793C25F1F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281784"/>
        <c:axId val="403283352"/>
      </c:lineChart>
      <c:catAx>
        <c:axId val="403281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40845632210208"/>
              <c:y val="0.80841417431773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83352"/>
        <c:crossesAt val="-0.1"/>
        <c:auto val="1"/>
        <c:lblAlgn val="ctr"/>
        <c:lblOffset val="100"/>
        <c:noMultiLvlLbl val="0"/>
      </c:catAx>
      <c:valAx>
        <c:axId val="40328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of Traces</a:t>
                </a:r>
              </a:p>
            </c:rich>
          </c:tx>
          <c:layout>
            <c:manualLayout>
              <c:xMode val="edge"/>
              <c:yMode val="edge"/>
              <c:x val="2.122879473657124E-2"/>
              <c:y val="0.23891444463750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328178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5.5899516309783223E-2"/>
          <c:y val="0.88708697212488108"/>
          <c:w val="0.92393906414689753"/>
          <c:h val="0.11291302787511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0.0128</cdr:x>
      <cdr:y>0.7267</cdr:y>
    </cdr:from>
    <cdr:to>
      <cdr:x>0.10244</cdr:x>
      <cdr:y>0.78973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147451" y="3548368"/>
          <a:ext cx="103265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Scenario**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0.0128</cdr:x>
      <cdr:y>0.7267</cdr:y>
    </cdr:from>
    <cdr:to>
      <cdr:x>0.10244</cdr:x>
      <cdr:y>0.78973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147451" y="3548368"/>
          <a:ext cx="103265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Scenario**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0.09575</cdr:x>
      <cdr:y>0.82482</cdr:y>
    </cdr:from>
    <cdr:to>
      <cdr:x>0.22128</cdr:x>
      <cdr:y>0.87648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977047" y="4063492"/>
          <a:ext cx="1280889" cy="2545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Scenario</a:t>
          </a:r>
        </a:p>
      </cdr:txBody>
    </cdr:sp>
  </cdr:relSizeAnchor>
  <cdr:relSizeAnchor xmlns:cdr="http://schemas.openxmlformats.org/drawingml/2006/chartDrawing">
    <cdr:from>
      <cdr:x>0.26952</cdr:x>
      <cdr:y>0.08589</cdr:y>
    </cdr:from>
    <cdr:to>
      <cdr:x>0.26952</cdr:x>
      <cdr:y>0.72843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C608EBB-B8F8-4C12-A10E-4EA808ED6EE7}"/>
            </a:ext>
          </a:extLst>
        </cdr:cNvPr>
        <cdr:cNvCxnSpPr/>
      </cdr:nvCxnSpPr>
      <cdr:spPr>
        <a:xfrm xmlns:a="http://schemas.openxmlformats.org/drawingml/2006/main" flipV="1">
          <a:off x="2750101" y="423118"/>
          <a:ext cx="0" cy="31655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0.09575</cdr:x>
      <cdr:y>0.82482</cdr:y>
    </cdr:from>
    <cdr:to>
      <cdr:x>0.1792</cdr:x>
      <cdr:y>0.87792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977018" y="4063512"/>
          <a:ext cx="8515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Scenario**</a:t>
          </a:r>
        </a:p>
      </cdr:txBody>
    </cdr:sp>
  </cdr:relSizeAnchor>
  <cdr:relSizeAnchor xmlns:cdr="http://schemas.openxmlformats.org/drawingml/2006/chartDrawing">
    <cdr:from>
      <cdr:x>0.26952</cdr:x>
      <cdr:y>0.08589</cdr:y>
    </cdr:from>
    <cdr:to>
      <cdr:x>0.26952</cdr:x>
      <cdr:y>0.72843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C608EBB-B8F8-4C12-A10E-4EA808ED6EE7}"/>
            </a:ext>
          </a:extLst>
        </cdr:cNvPr>
        <cdr:cNvCxnSpPr/>
      </cdr:nvCxnSpPr>
      <cdr:spPr>
        <a:xfrm xmlns:a="http://schemas.openxmlformats.org/drawingml/2006/main" flipV="1">
          <a:off x="2750101" y="423118"/>
          <a:ext cx="0" cy="31655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0.09575</cdr:x>
      <cdr:y>0.82482</cdr:y>
    </cdr:from>
    <cdr:to>
      <cdr:x>0.22128</cdr:x>
      <cdr:y>0.87648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977047" y="4063492"/>
          <a:ext cx="1280889" cy="2545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Scenario</a:t>
          </a:r>
        </a:p>
      </cdr:txBody>
    </cdr:sp>
  </cdr:relSizeAnchor>
  <cdr:relSizeAnchor xmlns:cdr="http://schemas.openxmlformats.org/drawingml/2006/chartDrawing">
    <cdr:from>
      <cdr:x>0.26952</cdr:x>
      <cdr:y>0.08589</cdr:y>
    </cdr:from>
    <cdr:to>
      <cdr:x>0.26952</cdr:x>
      <cdr:y>0.72843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C608EBB-B8F8-4C12-A10E-4EA808ED6EE7}"/>
            </a:ext>
          </a:extLst>
        </cdr:cNvPr>
        <cdr:cNvCxnSpPr/>
      </cdr:nvCxnSpPr>
      <cdr:spPr>
        <a:xfrm xmlns:a="http://schemas.openxmlformats.org/drawingml/2006/main" flipV="1">
          <a:off x="2750101" y="423118"/>
          <a:ext cx="0" cy="31655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0.09575</cdr:x>
      <cdr:y>0.82482</cdr:y>
    </cdr:from>
    <cdr:to>
      <cdr:x>0.1792</cdr:x>
      <cdr:y>0.87792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977018" y="4063512"/>
          <a:ext cx="8515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Scenario**</a:t>
          </a:r>
        </a:p>
      </cdr:txBody>
    </cdr:sp>
  </cdr:relSizeAnchor>
  <cdr:relSizeAnchor xmlns:cdr="http://schemas.openxmlformats.org/drawingml/2006/chartDrawing">
    <cdr:from>
      <cdr:x>0.26952</cdr:x>
      <cdr:y>0.08589</cdr:y>
    </cdr:from>
    <cdr:to>
      <cdr:x>0.26952</cdr:x>
      <cdr:y>0.72843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C608EBB-B8F8-4C12-A10E-4EA808ED6EE7}"/>
            </a:ext>
          </a:extLst>
        </cdr:cNvPr>
        <cdr:cNvCxnSpPr/>
      </cdr:nvCxnSpPr>
      <cdr:spPr>
        <a:xfrm xmlns:a="http://schemas.openxmlformats.org/drawingml/2006/main" flipV="1">
          <a:off x="2750101" y="423118"/>
          <a:ext cx="0" cy="31655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0.09575</cdr:x>
      <cdr:y>0.82482</cdr:y>
    </cdr:from>
    <cdr:to>
      <cdr:x>0.22128</cdr:x>
      <cdr:y>0.87648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977047" y="4063492"/>
          <a:ext cx="1280889" cy="2545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Scenario</a:t>
          </a:r>
        </a:p>
      </cdr:txBody>
    </cdr:sp>
  </cdr:relSizeAnchor>
  <cdr:relSizeAnchor xmlns:cdr="http://schemas.openxmlformats.org/drawingml/2006/chartDrawing">
    <cdr:from>
      <cdr:x>0.26952</cdr:x>
      <cdr:y>0.08589</cdr:y>
    </cdr:from>
    <cdr:to>
      <cdr:x>0.26952</cdr:x>
      <cdr:y>0.72843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C608EBB-B8F8-4C12-A10E-4EA808ED6EE7}"/>
            </a:ext>
          </a:extLst>
        </cdr:cNvPr>
        <cdr:cNvCxnSpPr/>
      </cdr:nvCxnSpPr>
      <cdr:spPr>
        <a:xfrm xmlns:a="http://schemas.openxmlformats.org/drawingml/2006/main" flipV="1">
          <a:off x="2750101" y="423118"/>
          <a:ext cx="0" cy="31655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0.12387</cdr:x>
      <cdr:y>0.74904</cdr:y>
    </cdr:from>
    <cdr:to>
      <cdr:x>0.27811</cdr:x>
      <cdr:y>0.89073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D4DCACC9-FD82-4CDF-AC3E-621D0969B1DC}"/>
            </a:ext>
          </a:extLst>
        </cdr:cNvPr>
        <cdr:cNvSpPr txBox="1"/>
      </cdr:nvSpPr>
      <cdr:spPr>
        <a:xfrm xmlns:a="http://schemas.openxmlformats.org/drawingml/2006/main">
          <a:off x="734337" y="4834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0.09575</cdr:x>
      <cdr:y>0.82482</cdr:y>
    </cdr:from>
    <cdr:to>
      <cdr:x>0.1792</cdr:x>
      <cdr:y>0.87792</cdr:y>
    </cdr:to>
    <cdr:sp macro="" textlink="">
      <cdr:nvSpPr>
        <cdr:cNvPr id="19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98B15F01-DEC0-4E06-BAEC-20E7EBDE3371}"/>
            </a:ext>
          </a:extLst>
        </cdr:cNvPr>
        <cdr:cNvSpPr txBox="1"/>
      </cdr:nvSpPr>
      <cdr:spPr>
        <a:xfrm xmlns:a="http://schemas.openxmlformats.org/drawingml/2006/main">
          <a:off x="977018" y="4063512"/>
          <a:ext cx="8515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Scenario**</a:t>
          </a:r>
        </a:p>
      </cdr:txBody>
    </cdr:sp>
  </cdr:relSizeAnchor>
  <cdr:relSizeAnchor xmlns:cdr="http://schemas.openxmlformats.org/drawingml/2006/chartDrawing">
    <cdr:from>
      <cdr:x>0.26952</cdr:x>
      <cdr:y>0.08589</cdr:y>
    </cdr:from>
    <cdr:to>
      <cdr:x>0.26952</cdr:x>
      <cdr:y>0.72843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C608EBB-B8F8-4C12-A10E-4EA808ED6EE7}"/>
            </a:ext>
          </a:extLst>
        </cdr:cNvPr>
        <cdr:cNvCxnSpPr/>
      </cdr:nvCxnSpPr>
      <cdr:spPr>
        <a:xfrm xmlns:a="http://schemas.openxmlformats.org/drawingml/2006/main" flipV="1">
          <a:off x="2750101" y="423118"/>
          <a:ext cx="0" cy="31655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9A9F-38AC-6D41-A3AB-063BEB6D85D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3B3B-75AC-574E-A42F-AEFC8DAF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2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itchFamily="34" charset="0"/>
              </a:rPr>
              <a:t>Points to make:</a:t>
            </a:r>
          </a:p>
          <a:p>
            <a:pPr>
              <a:buFontTx/>
              <a:buChar char="•"/>
            </a:pPr>
            <a:r>
              <a:rPr lang="en-US" sz="1200" baseline="0" dirty="0">
                <a:latin typeface="Arial" pitchFamily="34" charset="0"/>
              </a:rPr>
              <a:t>  </a:t>
            </a:r>
            <a:r>
              <a:rPr lang="en-US" sz="1200" dirty="0">
                <a:latin typeface="Arial" pitchFamily="34" charset="0"/>
              </a:rPr>
              <a:t>Basin is characterized by highly variable hydrology and we have constructed a large amount of storage to deal with that variability – 4x average annual inflow</a:t>
            </a:r>
          </a:p>
          <a:p>
            <a:pPr>
              <a:buFontTx/>
              <a:buChar char="•"/>
            </a:pPr>
            <a:r>
              <a:rPr lang="en-US" sz="1200" dirty="0">
                <a:latin typeface="Arial" pitchFamily="34" charset="0"/>
              </a:rPr>
              <a:t>  Store water in the high flow years so that deliveries can be made in low flow years</a:t>
            </a:r>
          </a:p>
          <a:p>
            <a:pPr>
              <a:buFontTx/>
              <a:buChar char="•"/>
            </a:pPr>
            <a:r>
              <a:rPr lang="en-US" sz="1200" dirty="0">
                <a:latin typeface="Arial" pitchFamily="34" charset="0"/>
              </a:rPr>
              <a:t>  As demand has increased over time, our margin has become tighter, particularly in the Lower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9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2.16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Annually-averaged temperature for the Colorado River Basin, 1895–2018, shown as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departures from a 1970–1999 average. The gray line is a 10-year running average plotted on the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6th year. A 40-year linear trend (dashed yellow line) shows 2.4°F of warming from 1979–2018.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been getting hotter since the 80s and we know that hotter temps result in less streamflow for a given amount of precipitation. Let’s take the recently observed streamflow and leave off most of the observations from the cooler 20</a:t>
            </a:r>
            <a:r>
              <a:rPr lang="en-US" sz="1200" b="0" i="1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century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Demands and policy are also uncertain</a:t>
            </a:r>
          </a:p>
          <a:p>
            <a:r>
              <a:rPr lang="en-US" dirty="0"/>
              <a:t>Note that risk has shifted dramatically since last year- </a:t>
            </a:r>
            <a:r>
              <a:rPr lang="en-US" dirty="0" err="1"/>
              <a:t>powell</a:t>
            </a:r>
            <a:r>
              <a:rPr lang="en-US" dirty="0"/>
              <a:t> is over 40 ft lower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Demands and policy are also uncertain</a:t>
            </a:r>
          </a:p>
          <a:p>
            <a:r>
              <a:rPr lang="en-US" dirty="0"/>
              <a:t>Note that risk has shifted dramatically since last year- </a:t>
            </a:r>
            <a:r>
              <a:rPr lang="en-US" dirty="0" err="1"/>
              <a:t>powell</a:t>
            </a:r>
            <a:r>
              <a:rPr lang="en-US" dirty="0"/>
              <a:t> is over 40 ft lower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3B3B-75AC-574E-A42F-AEFC8DAFA0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ver Dam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472" y="6400799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1125E9D-4D35-7747-8ADA-CA687A74F2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CE2FBE1-ED95-4A48-A122-EEC20C170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3" name="Picture 2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E042B84B-9C66-D847-90D9-DF527311A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edi Reservoir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B7B7D0-879D-374E-A7E4-3ED454D490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8AE7656-E318-B746-8E3C-1A175B203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9" name="Picture 8" descr="Reclamation Logo with a shield of a dam with water coming over it.">
            <a:extLst>
              <a:ext uri="{FF2B5EF4-FFF2-40B4-BE49-F238E27FC236}">
                <a16:creationId xmlns:a16="http://schemas.microsoft.com/office/drawing/2014/main" xmlns="" id="{EA3A73DA-679F-074A-96C1-E615A9DB6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960" y="214417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ckee River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D956179-10B6-D343-9592-127F31DD41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7A07F594-4306-0F42-895A-C4C718D65D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7" name="Picture 6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AE80E283-ECAE-E44C-A8FC-0CAA51200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8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fting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A50674D-E10E-9547-8E97-9764DEE265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E5B67A1-0D79-9340-AD59-829740133C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7" name="Picture 6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7F51B79B-C4ED-8849-927E-8CEA64E476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CEFC0C2-A130-9146-A779-7D2BF5FF56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52678"/>
            <a:ext cx="9144000" cy="2387600"/>
          </a:xfrm>
          <a:effectLst/>
        </p:spPr>
        <p:txBody>
          <a:bodyPr anchor="b"/>
          <a:lstStyle>
            <a:lvl1pPr algn="l">
              <a:defRPr sz="6000" b="1" i="0">
                <a:solidFill>
                  <a:srgbClr val="003E5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62F25F8E-0532-8E47-9BD2-6B61DE319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32353"/>
            <a:ext cx="9144000" cy="1655762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200" b="1" i="0" baseline="0">
                <a:solidFill>
                  <a:srgbClr val="003E5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8FD2C275-E6B8-6B41-B0DA-05842798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" y="6400799"/>
            <a:ext cx="2743200" cy="365125"/>
          </a:xfrm>
          <a:effectLst/>
        </p:spPr>
        <p:txBody>
          <a:bodyPr/>
          <a:lstStyle>
            <a:lvl1pPr algn="l">
              <a:defRPr b="1" i="0">
                <a:solidFill>
                  <a:srgbClr val="003E52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Reclamation Logo with a shield of a dam with water coming over it.">
            <a:extLst>
              <a:ext uri="{FF2B5EF4-FFF2-40B4-BE49-F238E27FC236}">
                <a16:creationId xmlns:a16="http://schemas.microsoft.com/office/drawing/2014/main" xmlns="" id="{F7A0F34E-4FE3-414C-ABF2-18E0EA097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960" y="214417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A7C424-6CF4-1C48-9E16-CCD580512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493520"/>
            <a:ext cx="11704320" cy="4687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F2B760C0-123A-0443-8BD4-9CD580D28E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376660" y="5932932"/>
            <a:ext cx="647700" cy="751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46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56769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5625"/>
            <a:ext cx="56769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77" y="6400799"/>
            <a:ext cx="2743200" cy="365125"/>
          </a:xfrm>
        </p:spPr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680583B-BC6D-7849-AA09-9936EB956E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752" y="0"/>
            <a:ext cx="6172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F2B760C0-123A-0443-8BD4-9CD580D28E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376660" y="5932932"/>
            <a:ext cx="647700" cy="751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59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3840" y="1282700"/>
            <a:ext cx="11704320" cy="2232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11704320" cy="763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397EA4-3422-8346-8A01-84C0760291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57600"/>
            <a:ext cx="12192000" cy="330034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F2B760C0-123A-0443-8BD4-9CD580D28E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376660" y="5932932"/>
            <a:ext cx="647700" cy="751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503680"/>
            <a:ext cx="5806440" cy="4653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809ABE3-6B9D-A047-8478-3EB36A9B87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26480" y="1503680"/>
            <a:ext cx="5806440" cy="46502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365124"/>
            <a:ext cx="11704320" cy="9326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F2B760C0-123A-0443-8BD4-9CD580D28E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376660" y="5932932"/>
            <a:ext cx="647700" cy="751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5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F2B760C0-123A-0443-8BD4-9CD580D28E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376660" y="5932932"/>
            <a:ext cx="647700" cy="751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49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F2B760C0-123A-0443-8BD4-9CD580D28E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376660" y="5932932"/>
            <a:ext cx="647700" cy="751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07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en Canyon Title Slid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7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F271684-AFEB-3C4E-B24C-66AB0D665A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9AE1B03-E323-BC4C-B8FB-529E31BA0A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7" name="Picture 6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7AFD07AD-7827-7140-B4A2-C25A2D02A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2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CC98CAC-2EC6-814D-BD87-A43FF2421E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776" y="0"/>
            <a:ext cx="712317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F2B760C0-123A-0443-8BD4-9CD580D28E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376660" y="5932932"/>
            <a:ext cx="647700" cy="7513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28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D425A3-2A5C-5240-9A70-92CB57C5ED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" y="216766"/>
            <a:ext cx="9144000" cy="1994419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 Goes Here</a:t>
            </a:r>
            <a:br>
              <a:rPr lang="en-US" dirty="0"/>
            </a:br>
            <a:r>
              <a:rPr lang="en-US" dirty="0"/>
              <a:t>No more than four lines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167FCA-AF25-0945-AAAC-AC64FE014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409" y="5123170"/>
            <a:ext cx="3337560" cy="1094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5D1510-C920-4253-91BF-21763344E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9881" y="5623468"/>
            <a:ext cx="914479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56769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5625"/>
            <a:ext cx="5676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42C281F5-3E2A-5245-B7B0-4C60FF0FA39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19800" y="0"/>
            <a:ext cx="6172200" cy="6857999"/>
          </a:xfrm>
          <a:custGeom>
            <a:avLst/>
            <a:gdLst>
              <a:gd name="connsiteX0" fmla="*/ 0 w 6172200"/>
              <a:gd name="connsiteY0" fmla="*/ 0 h 6857999"/>
              <a:gd name="connsiteX1" fmla="*/ 6172200 w 6172200"/>
              <a:gd name="connsiteY1" fmla="*/ 0 h 6857999"/>
              <a:gd name="connsiteX2" fmla="*/ 6172200 w 6172200"/>
              <a:gd name="connsiteY2" fmla="*/ 5828613 h 6857999"/>
              <a:gd name="connsiteX3" fmla="*/ 5257800 w 6172200"/>
              <a:gd name="connsiteY3" fmla="*/ 5828613 h 6857999"/>
              <a:gd name="connsiteX4" fmla="*/ 5257800 w 6172200"/>
              <a:gd name="connsiteY4" fmla="*/ 6743013 h 6857999"/>
              <a:gd name="connsiteX5" fmla="*/ 6172200 w 6172200"/>
              <a:gd name="connsiteY5" fmla="*/ 6743013 h 6857999"/>
              <a:gd name="connsiteX6" fmla="*/ 6172200 w 6172200"/>
              <a:gd name="connsiteY6" fmla="*/ 6857999 h 6857999"/>
              <a:gd name="connsiteX7" fmla="*/ 0 w 61722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200" h="6857999">
                <a:moveTo>
                  <a:pt x="0" y="0"/>
                </a:moveTo>
                <a:lnTo>
                  <a:pt x="6172200" y="0"/>
                </a:lnTo>
                <a:lnTo>
                  <a:pt x="6172200" y="5828613"/>
                </a:lnTo>
                <a:lnTo>
                  <a:pt x="5257800" y="5828613"/>
                </a:lnTo>
                <a:lnTo>
                  <a:pt x="5257800" y="6743013"/>
                </a:lnTo>
                <a:lnTo>
                  <a:pt x="6172200" y="6743013"/>
                </a:lnTo>
                <a:lnTo>
                  <a:pt x="61722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77" y="6400799"/>
            <a:ext cx="2743200" cy="365125"/>
          </a:xfrm>
        </p:spPr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6FA147-91C2-5A4A-BECB-B2B82B4B3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600" y="58286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Coule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4E44A16-C447-684C-9061-11E02701A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B7C8E9E-3391-8042-A6AD-6A475775E0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10" name="Picture 9" descr="Reclamation Logo with a shield of a dam with water coming over it.">
            <a:extLst>
              <a:ext uri="{FF2B5EF4-FFF2-40B4-BE49-F238E27FC236}">
                <a16:creationId xmlns:a16="http://schemas.microsoft.com/office/drawing/2014/main" xmlns="" id="{B2650061-4C58-3843-99D4-8E7FFC58EC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960" y="160629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hasta 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082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DECC618-E7BB-764C-8FEA-AEF3A9EA50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0B0A8CA-98B3-6744-A45F-4BC538E816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8" name="Picture 7" descr="Reclamation Logo with a shield of a dam with water coming over it.">
            <a:extLst>
              <a:ext uri="{FF2B5EF4-FFF2-40B4-BE49-F238E27FC236}">
                <a16:creationId xmlns:a16="http://schemas.microsoft.com/office/drawing/2014/main" xmlns="" id="{261EBE97-3737-E14B-B214-9FC0B9851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960" y="214417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ker Dam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3558989-C3C3-4A42-8719-949625AE44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3D954233-3947-A447-ADA9-B864A2B747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9" name="Picture 8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96F2B6A2-B572-7346-A3BA-A427CDB94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ant Dam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D541AF7-6382-4E4B-BE8F-205E37002D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196468A-A65E-1B4E-AB77-DCBC8570C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9" name="Picture 8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F976217D-518E-1347-BD75-969E8840E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7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F992ED3-6486-3F44-8241-DDD3830323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0D132B6-583F-954B-A61C-A25D49DF58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8" name="Picture 7" descr="Reclamation Logo with a shield of a dam with water coming over it.">
            <a:extLst>
              <a:ext uri="{FF2B5EF4-FFF2-40B4-BE49-F238E27FC236}">
                <a16:creationId xmlns:a16="http://schemas.microsoft.com/office/drawing/2014/main" xmlns="" id="{DD72EDF4-091B-2B46-BA4B-248CDA98F0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960" y="133735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9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werline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6248D53A-3267-2044-9336-32DCEC320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opower Generation Title Slide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90E6C8A-89DB-1747-B47D-DD150185AD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485A008C-26E4-E547-9FC4-A81234CDB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7" name="Picture 6" descr="Reclamation logo with a shield of a dam with water flowing over it.">
            <a:extLst>
              <a:ext uri="{FF2B5EF4-FFF2-40B4-BE49-F238E27FC236}">
                <a16:creationId xmlns:a16="http://schemas.microsoft.com/office/drawing/2014/main" xmlns="" id="{13A1E567-7374-1945-BE9E-4D0CE5C1E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41" y="235913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4"/>
            <a:ext cx="11704320" cy="93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03679"/>
            <a:ext cx="11704320" cy="469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409" y="6394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49" r:id="rId13"/>
    <p:sldLayoutId id="2147483650" r:id="rId14"/>
    <p:sldLayoutId id="2147483652" r:id="rId15"/>
    <p:sldLayoutId id="2147483669" r:id="rId16"/>
    <p:sldLayoutId id="2147483653" r:id="rId17"/>
    <p:sldLayoutId id="2147483654" r:id="rId18"/>
    <p:sldLayoutId id="2147483655" r:id="rId19"/>
    <p:sldLayoutId id="2147483657" r:id="rId20"/>
    <p:sldLayoutId id="2147483670" r:id="rId21"/>
    <p:sldLayoutId id="2147483683" r:id="rId22"/>
    <p:sldLayoutId id="2147483685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3E5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003E5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003E5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03E5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3E5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3E5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smith@usbr.gov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usbr.gov/lc/region/programs/research-reports-etc/Final_CRB_SoS_Project_Overview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5" y="1552678"/>
            <a:ext cx="10870334" cy="1979192"/>
          </a:xfrm>
          <a:effectLst/>
        </p:spPr>
        <p:txBody>
          <a:bodyPr/>
          <a:lstStyle/>
          <a:p>
            <a:r>
              <a:rPr lang="en-US" sz="4800" dirty="0"/>
              <a:t>Projections and Uncertainty in the Colorado River Basin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5" y="5820179"/>
            <a:ext cx="9144000" cy="748484"/>
          </a:xfrm>
          <a:effectLst/>
        </p:spPr>
        <p:txBody>
          <a:bodyPr>
            <a:normAutofit/>
          </a:bodyPr>
          <a:lstStyle/>
          <a:p>
            <a:r>
              <a:rPr lang="en-US" sz="1800" dirty="0"/>
              <a:t>Rebecca Smith, PhD, Lower Colorado Basin Region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1623A3F-CB35-4341-9120-125E5D66DA62}"/>
              </a:ext>
            </a:extLst>
          </p:cNvPr>
          <p:cNvSpPr txBox="1">
            <a:spLocks/>
          </p:cNvSpPr>
          <p:nvPr/>
        </p:nvSpPr>
        <p:spPr>
          <a:xfrm>
            <a:off x="638175" y="4264720"/>
            <a:ext cx="11424516" cy="117153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i="0" kern="1200" baseline="0">
                <a:solidFill>
                  <a:srgbClr val="003E5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Urban Water Institute Conference</a:t>
            </a:r>
          </a:p>
          <a:p>
            <a:r>
              <a:rPr lang="en-US" dirty="0"/>
              <a:t>September 8, 2021</a:t>
            </a:r>
          </a:p>
        </p:txBody>
      </p:sp>
    </p:spTree>
    <p:extLst>
      <p:ext uri="{BB962C8B-B14F-4D97-AF65-F5344CB8AC3E}">
        <p14:creationId xmlns:p14="http://schemas.microsoft.com/office/powerpoint/2010/main" val="58554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C117585-1977-4C05-9B68-6720A6A896CF}"/>
              </a:ext>
            </a:extLst>
          </p:cNvPr>
          <p:cNvGraphicFramePr>
            <a:graphicFrameLocks/>
          </p:cNvGraphicFramePr>
          <p:nvPr/>
        </p:nvGraphicFramePr>
        <p:xfrm>
          <a:off x="513327" y="1099026"/>
          <a:ext cx="11519647" cy="488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49FF3F-7C18-4904-AFCB-F1B4B4C98D71}"/>
              </a:ext>
            </a:extLst>
          </p:cNvPr>
          <p:cNvSpPr txBox="1"/>
          <p:nvPr/>
        </p:nvSpPr>
        <p:spPr>
          <a:xfrm>
            <a:off x="4701" y="6598749"/>
            <a:ext cx="1137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CMIP3 and CMIP5 ensembles span 3 different emissions futures and were downscaled using Bias Correction Spatial Downscaling (BCSD)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C149D-8F44-4722-9C91-69293ECBA5FC}"/>
              </a:ext>
            </a:extLst>
          </p:cNvPr>
          <p:cNvSpPr txBox="1"/>
          <p:nvPr/>
        </p:nvSpPr>
        <p:spPr>
          <a:xfrm>
            <a:off x="4701" y="6309116"/>
            <a:ext cx="12123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*Projections not official; based on August 2020 CRSS modeling with Lake Powell initial elevation of 3,592’. Lake Powell’s current elevation is ~3,550’ 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DF99FDB-F88D-40E4-9ADA-35661FB3DDC4}"/>
              </a:ext>
            </a:extLst>
          </p:cNvPr>
          <p:cNvSpPr txBox="1">
            <a:spLocks/>
          </p:cNvSpPr>
          <p:nvPr/>
        </p:nvSpPr>
        <p:spPr>
          <a:xfrm>
            <a:off x="513327" y="241107"/>
            <a:ext cx="10840473" cy="857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Mid-Term Uncertainty and Shifting Risk*</a:t>
            </a:r>
          </a:p>
        </p:txBody>
      </p:sp>
    </p:spTree>
    <p:extLst>
      <p:ext uri="{BB962C8B-B14F-4D97-AF65-F5344CB8AC3E}">
        <p14:creationId xmlns:p14="http://schemas.microsoft.com/office/powerpoint/2010/main" val="233135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C6E2F7E2-5BC2-4C8B-AFF2-B2275CEC2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910291"/>
              </p:ext>
            </p:extLst>
          </p:nvPr>
        </p:nvGraphicFramePr>
        <p:xfrm>
          <a:off x="912118" y="1549654"/>
          <a:ext cx="10203845" cy="49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3C560C66-1B35-4E08-A749-D73590CB29D3}"/>
              </a:ext>
            </a:extLst>
          </p:cNvPr>
          <p:cNvSpPr txBox="1">
            <a:spLocks/>
          </p:cNvSpPr>
          <p:nvPr/>
        </p:nvSpPr>
        <p:spPr>
          <a:xfrm>
            <a:off x="228600" y="121448"/>
            <a:ext cx="11963400" cy="11763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Long-term risk outlooks using different supply, demand, and policy assumptions*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0D322AC-10B2-45B4-ABD0-3685C4889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477857"/>
              </p:ext>
            </p:extLst>
          </p:nvPr>
        </p:nvGraphicFramePr>
        <p:xfrm>
          <a:off x="759718" y="1397254"/>
          <a:ext cx="10203845" cy="49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004E7B-118C-4C9B-8906-0B214394E53B}"/>
              </a:ext>
            </a:extLst>
          </p:cNvPr>
          <p:cNvSpPr txBox="1"/>
          <p:nvPr/>
        </p:nvSpPr>
        <p:spPr>
          <a:xfrm>
            <a:off x="4701" y="6598749"/>
            <a:ext cx="1137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CMIP3 and CMIP5 ensembles span 3 different emissions futures and were downscaled using Bias Correction Spatial Downscaling (BCSD)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40985B-3CEC-4E4F-8CCF-DE5832EE37B1}"/>
              </a:ext>
            </a:extLst>
          </p:cNvPr>
          <p:cNvSpPr txBox="1"/>
          <p:nvPr/>
        </p:nvSpPr>
        <p:spPr>
          <a:xfrm>
            <a:off x="4701" y="6309116"/>
            <a:ext cx="12123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*Projections not official; based on August 2020 CRSS modeling with Lake Powell initial elevation of 3,592’. Lake Powell’s current elevation is ~3,550’ 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4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B686BB2-292B-4371-B563-FD5F36539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516034"/>
              </p:ext>
            </p:extLst>
          </p:nvPr>
        </p:nvGraphicFramePr>
        <p:xfrm>
          <a:off x="912118" y="1549654"/>
          <a:ext cx="10203845" cy="49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2CFADFC0-4CD9-43C8-BEC0-A6820D96DBBF}"/>
              </a:ext>
            </a:extLst>
          </p:cNvPr>
          <p:cNvSpPr txBox="1">
            <a:spLocks/>
          </p:cNvSpPr>
          <p:nvPr/>
        </p:nvSpPr>
        <p:spPr>
          <a:xfrm>
            <a:off x="228600" y="121448"/>
            <a:ext cx="11963400" cy="11763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Long-term risk outlooks using different supply, demand, and policy assumptions*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07DFA71-FB53-4A96-BCB4-0C6982BDB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01548"/>
              </p:ext>
            </p:extLst>
          </p:nvPr>
        </p:nvGraphicFramePr>
        <p:xfrm>
          <a:off x="759718" y="1397254"/>
          <a:ext cx="10203845" cy="49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7D344-D7BD-49BF-9DE8-F0FF5676B603}"/>
              </a:ext>
            </a:extLst>
          </p:cNvPr>
          <p:cNvSpPr txBox="1"/>
          <p:nvPr/>
        </p:nvSpPr>
        <p:spPr>
          <a:xfrm>
            <a:off x="4701" y="6309116"/>
            <a:ext cx="12123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*Projections not official; based on August 2020 CRSS modeling with Lake Powell initial elevation of 3,592’. Lake Powell’s current elevation is ~3,550’ 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D27E03-D40F-48E6-9365-A9238E2E406E}"/>
              </a:ext>
            </a:extLst>
          </p:cNvPr>
          <p:cNvSpPr txBox="1"/>
          <p:nvPr/>
        </p:nvSpPr>
        <p:spPr>
          <a:xfrm>
            <a:off x="4701" y="6598749"/>
            <a:ext cx="1137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CMIP3 and CMIP5 ensembles span 3 different emissions futures and were downscaled using Bias Correction Spatial Downscaling (BCSD)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B686BB2-292B-4371-B563-FD5F36539E58}"/>
              </a:ext>
            </a:extLst>
          </p:cNvPr>
          <p:cNvGraphicFramePr>
            <a:graphicFrameLocks/>
          </p:cNvGraphicFramePr>
          <p:nvPr/>
        </p:nvGraphicFramePr>
        <p:xfrm>
          <a:off x="912118" y="1549654"/>
          <a:ext cx="10203845" cy="49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2CFADFC0-4CD9-43C8-BEC0-A6820D96DBBF}"/>
              </a:ext>
            </a:extLst>
          </p:cNvPr>
          <p:cNvSpPr txBox="1">
            <a:spLocks/>
          </p:cNvSpPr>
          <p:nvPr/>
        </p:nvSpPr>
        <p:spPr>
          <a:xfrm>
            <a:off x="228600" y="121448"/>
            <a:ext cx="11963400" cy="11763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Long-term risk outlooks using different supply, demand, and policy assumptions*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07DFA71-FB53-4A96-BCB4-0C6982BDBC9C}"/>
              </a:ext>
            </a:extLst>
          </p:cNvPr>
          <p:cNvGraphicFramePr>
            <a:graphicFrameLocks/>
          </p:cNvGraphicFramePr>
          <p:nvPr/>
        </p:nvGraphicFramePr>
        <p:xfrm>
          <a:off x="759718" y="1397254"/>
          <a:ext cx="10203845" cy="49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7D344-D7BD-49BF-9DE8-F0FF5676B603}"/>
              </a:ext>
            </a:extLst>
          </p:cNvPr>
          <p:cNvSpPr txBox="1"/>
          <p:nvPr/>
        </p:nvSpPr>
        <p:spPr>
          <a:xfrm>
            <a:off x="4701" y="6309116"/>
            <a:ext cx="12123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*Projections not official; based on August 2020 CRSS modeling with Lake Powell initial elevation of 3,592’. Lake Powell’s current elevation is ~3,550’ 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D27E03-D40F-48E6-9365-A9238E2E406E}"/>
              </a:ext>
            </a:extLst>
          </p:cNvPr>
          <p:cNvSpPr txBox="1"/>
          <p:nvPr/>
        </p:nvSpPr>
        <p:spPr>
          <a:xfrm>
            <a:off x="4701" y="6598749"/>
            <a:ext cx="1137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CMIP3 and CMIP5 ensembles span 3 different emissions futures and were downscaled using Bias Correction Spatial Downscaling (BCSD)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1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9CCBF40-BFEE-4C6B-B326-AAC8432AF3B6}"/>
              </a:ext>
            </a:extLst>
          </p:cNvPr>
          <p:cNvSpPr txBox="1">
            <a:spLocks/>
          </p:cNvSpPr>
          <p:nvPr/>
        </p:nvSpPr>
        <p:spPr>
          <a:xfrm>
            <a:off x="266700" y="262890"/>
            <a:ext cx="11963400" cy="8208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Long-Term Planning under Deep Uncertainty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7968068F-CC24-4F2E-A09C-A8204CD6EE7A}"/>
              </a:ext>
            </a:extLst>
          </p:cNvPr>
          <p:cNvSpPr txBox="1">
            <a:spLocks/>
          </p:cNvSpPr>
          <p:nvPr/>
        </p:nvSpPr>
        <p:spPr>
          <a:xfrm>
            <a:off x="381001" y="1258824"/>
            <a:ext cx="11151870" cy="5336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03E5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Deep uncertainty</a:t>
            </a:r>
            <a:r>
              <a:rPr lang="en-US" sz="2400" dirty="0"/>
              <a:t> occurs when probabilities of any given set of future conditions cannot be estimated with confidence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Translation: it is impossible to determine the most appropriate planning assumptions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r>
              <a:rPr lang="en-US" sz="2400" dirty="0"/>
              <a:t>Statistics-based analysis (e.g. “percent of traces”, “acceptable risk”) may be unreliable as the sole basis for understanding system or planning for future</a:t>
            </a:r>
          </a:p>
          <a:p>
            <a:endParaRPr lang="en-US" sz="2400" dirty="0"/>
          </a:p>
          <a:p>
            <a:r>
              <a:rPr lang="en-US" sz="2400" b="1" dirty="0"/>
              <a:t>Decision Making under Deep Uncertainty (DMDU) </a:t>
            </a:r>
            <a:r>
              <a:rPr lang="en-US" sz="2400" dirty="0"/>
              <a:t>planning methods incorporate concepts and techniques that help address the challenges of planning under climate change</a:t>
            </a:r>
          </a:p>
          <a:p>
            <a:pPr lvl="1"/>
            <a:r>
              <a:rPr lang="en-US" sz="2000" dirty="0"/>
              <a:t>Seeking </a:t>
            </a:r>
            <a:r>
              <a:rPr lang="en-US" sz="2000" b="1" dirty="0"/>
              <a:t>robust solutions </a:t>
            </a:r>
            <a:r>
              <a:rPr lang="en-US" sz="2000" dirty="0"/>
              <a:t>that perform </a:t>
            </a:r>
            <a:r>
              <a:rPr lang="en-US" sz="2000" i="1" dirty="0"/>
              <a:t>well enough</a:t>
            </a:r>
            <a:r>
              <a:rPr lang="en-US" sz="2000" dirty="0"/>
              <a:t> in a wide range of future conditions</a:t>
            </a:r>
          </a:p>
          <a:p>
            <a:pPr lvl="1"/>
            <a:r>
              <a:rPr lang="en-US" sz="2000" dirty="0"/>
              <a:t>Characterize vulnerabilities based on </a:t>
            </a:r>
            <a:r>
              <a:rPr lang="en-US" sz="2000" b="1" dirty="0"/>
              <a:t>observable conditions</a:t>
            </a:r>
          </a:p>
          <a:p>
            <a:pPr lvl="1"/>
            <a:r>
              <a:rPr lang="en-US" sz="2000" dirty="0"/>
              <a:t>Plan for </a:t>
            </a:r>
            <a:r>
              <a:rPr lang="en-US" sz="2000" b="1" dirty="0"/>
              <a:t>adaptation</a:t>
            </a:r>
            <a:r>
              <a:rPr lang="en-US" sz="2000" dirty="0"/>
              <a:t> as conditions evolve (and uncertainty decreases)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3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54AF925-444F-2D40-980F-945679549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495" y="1165860"/>
            <a:ext cx="8081010" cy="28575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  <a:p>
            <a:pPr algn="ctr"/>
            <a:endParaRPr lang="en-US" dirty="0"/>
          </a:p>
          <a:p>
            <a:r>
              <a:rPr lang="en-US" dirty="0"/>
              <a:t>Rebecca Smith: </a:t>
            </a:r>
            <a:r>
              <a:rPr lang="en-US" dirty="0">
                <a:hlinkClick r:id="rId2"/>
              </a:rPr>
              <a:t>rebeccasmith@usbr.gov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48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519" y="1841570"/>
            <a:ext cx="1910625" cy="1532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8982"/>
            <a:ext cx="11704320" cy="748491"/>
          </a:xfrm>
        </p:spPr>
        <p:txBody>
          <a:bodyPr/>
          <a:lstStyle/>
          <a:p>
            <a:r>
              <a:rPr lang="en-US" dirty="0"/>
              <a:t>Process to Project System Conditions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4290" y="4280201"/>
            <a:ext cx="11418570" cy="2301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conditions are most sensitive to </a:t>
            </a:r>
            <a:r>
              <a:rPr lang="en-US" b="1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assumptions</a:t>
            </a:r>
            <a:r>
              <a:rPr lang="en-US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about future hydrology</a:t>
            </a:r>
          </a:p>
          <a:p>
            <a:pPr lvl="1"/>
            <a:r>
              <a:rPr lang="en-US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account for the uncertainty in future hydrology, multiple, sometimes hundreds, of hydrologic </a:t>
            </a:r>
            <a:r>
              <a:rPr lang="en-US" b="1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traces </a:t>
            </a:r>
            <a:r>
              <a:rPr lang="en-US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used</a:t>
            </a:r>
            <a:endParaRPr lang="en-US" sz="1400" dirty="0">
              <a:solidFill>
                <a:srgbClr val="003E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Models are run using each hydrologic trace, resulting in </a:t>
            </a:r>
            <a:r>
              <a:rPr lang="en-US" b="1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projections</a:t>
            </a:r>
            <a:r>
              <a:rPr lang="en-US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system conditions (e.g. reservoir elevations, releases, etc.)</a:t>
            </a:r>
          </a:p>
          <a:p>
            <a:pPr lvl="1"/>
            <a:r>
              <a:rPr lang="en-US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probabilistic projections, statistics are computed to get </a:t>
            </a:r>
            <a:r>
              <a:rPr lang="en-US" b="1" dirty="0">
                <a:solidFill>
                  <a:srgbClr val="003E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5333782" y="2198881"/>
            <a:ext cx="1563329" cy="704718"/>
          </a:xfrm>
          <a:prstGeom prst="flowChartMagneticDisk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Model</a:t>
            </a:r>
          </a:p>
        </p:txBody>
      </p:sp>
      <p:sp>
        <p:nvSpPr>
          <p:cNvPr id="11" name="Flowchart: Multidocument 10"/>
          <p:cNvSpPr/>
          <p:nvPr/>
        </p:nvSpPr>
        <p:spPr>
          <a:xfrm>
            <a:off x="2980492" y="1333121"/>
            <a:ext cx="1412773" cy="643388"/>
          </a:xfrm>
          <a:prstGeom prst="flowChartMultidocumen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Hydrology</a:t>
            </a:r>
          </a:p>
        </p:txBody>
      </p:sp>
      <p:sp>
        <p:nvSpPr>
          <p:cNvPr id="12" name="Flowchart: Multidocument 11"/>
          <p:cNvSpPr/>
          <p:nvPr/>
        </p:nvSpPr>
        <p:spPr>
          <a:xfrm>
            <a:off x="2980489" y="2612570"/>
            <a:ext cx="1412773" cy="643388"/>
          </a:xfrm>
          <a:prstGeom prst="flowChartMultidocumen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</a:t>
            </a:r>
          </a:p>
        </p:txBody>
      </p:sp>
      <p:sp>
        <p:nvSpPr>
          <p:cNvPr id="13" name="Flowchart: Multidocument 12"/>
          <p:cNvSpPr/>
          <p:nvPr/>
        </p:nvSpPr>
        <p:spPr>
          <a:xfrm>
            <a:off x="2980490" y="3394413"/>
            <a:ext cx="1412773" cy="643388"/>
          </a:xfrm>
          <a:prstGeom prst="flowChartMultidocumen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</a:t>
            </a:r>
            <a:endParaRPr lang="en-US" sz="1400" dirty="0"/>
          </a:p>
        </p:txBody>
      </p:sp>
      <p:cxnSp>
        <p:nvCxnSpPr>
          <p:cNvPr id="18" name="Elbow Connector 17"/>
          <p:cNvCxnSpPr>
            <a:stCxn id="11" idx="3"/>
            <a:endCxn id="10" idx="1"/>
          </p:cNvCxnSpPr>
          <p:nvPr/>
        </p:nvCxnSpPr>
        <p:spPr>
          <a:xfrm>
            <a:off x="4393265" y="1654815"/>
            <a:ext cx="1722182" cy="544066"/>
          </a:xfrm>
          <a:prstGeom prst="bentConnector2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3"/>
            <a:endCxn id="10" idx="3"/>
          </p:cNvCxnSpPr>
          <p:nvPr/>
        </p:nvCxnSpPr>
        <p:spPr>
          <a:xfrm flipV="1">
            <a:off x="4393263" y="2903599"/>
            <a:ext cx="1722184" cy="812508"/>
          </a:xfrm>
          <a:prstGeom prst="bentConnector2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</p:cNvCxnSpPr>
          <p:nvPr/>
        </p:nvCxnSpPr>
        <p:spPr>
          <a:xfrm>
            <a:off x="6897111" y="2551240"/>
            <a:ext cx="521110" cy="1169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442" y="1680909"/>
            <a:ext cx="1691148" cy="18383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40333" y="900893"/>
            <a:ext cx="29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Key sources of uncertainty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79075" y="1268424"/>
            <a:ext cx="147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Run 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70519" y="1350024"/>
            <a:ext cx="435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Project system conditions &amp; compute risks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054" y="1454034"/>
            <a:ext cx="224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Initial conditions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3450" y="1900136"/>
            <a:ext cx="1642287" cy="5974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Reservoir Elevations</a:t>
            </a:r>
          </a:p>
        </p:txBody>
      </p:sp>
      <p:cxnSp>
        <p:nvCxnSpPr>
          <p:cNvPr id="40" name="Elbow Connector 39"/>
          <p:cNvCxnSpPr>
            <a:stCxn id="12" idx="3"/>
          </p:cNvCxnSpPr>
          <p:nvPr/>
        </p:nvCxnSpPr>
        <p:spPr>
          <a:xfrm flipV="1">
            <a:off x="4393262" y="2700670"/>
            <a:ext cx="940520" cy="233594"/>
          </a:xfrm>
          <a:prstGeom prst="bentConnector3">
            <a:avLst>
              <a:gd name="adj1" fmla="val 50000"/>
            </a:avLst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cxnSpLocks/>
            <a:stCxn id="3" idx="3"/>
          </p:cNvCxnSpPr>
          <p:nvPr/>
        </p:nvCxnSpPr>
        <p:spPr>
          <a:xfrm>
            <a:off x="2575737" y="2198881"/>
            <a:ext cx="2758045" cy="204077"/>
          </a:xfrm>
          <a:prstGeom prst="bentConnector3">
            <a:avLst>
              <a:gd name="adj1" fmla="val 50000"/>
            </a:avLst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sosceles Triangle 98">
            <a:extLst>
              <a:ext uri="{FF2B5EF4-FFF2-40B4-BE49-F238E27FC236}">
                <a16:creationId xmlns:a16="http://schemas.microsoft.com/office/drawing/2014/main" xmlns="" id="{6C2E97C3-7AD5-4E7A-917E-2214F6443ADB}"/>
              </a:ext>
            </a:extLst>
          </p:cNvPr>
          <p:cNvSpPr/>
          <p:nvPr/>
        </p:nvSpPr>
        <p:spPr>
          <a:xfrm rot="16200000">
            <a:off x="3199774" y="290756"/>
            <a:ext cx="2017529" cy="5432271"/>
          </a:xfrm>
          <a:prstGeom prst="triangle">
            <a:avLst>
              <a:gd name="adj" fmla="val 48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Manual Operation 99">
            <a:extLst>
              <a:ext uri="{FF2B5EF4-FFF2-40B4-BE49-F238E27FC236}">
                <a16:creationId xmlns:a16="http://schemas.microsoft.com/office/drawing/2014/main" xmlns="" id="{99A60502-CEA3-4C74-A1BC-3BD91A94A67A}"/>
              </a:ext>
            </a:extLst>
          </p:cNvPr>
          <p:cNvSpPr/>
          <p:nvPr/>
        </p:nvSpPr>
        <p:spPr>
          <a:xfrm rot="5400000">
            <a:off x="6226131" y="1015656"/>
            <a:ext cx="5134009" cy="37691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8"/>
              <a:gd name="connsiteX1" fmla="*/ 10000 w 10000"/>
              <a:gd name="connsiteY1" fmla="*/ 0 h 10008"/>
              <a:gd name="connsiteX2" fmla="*/ 7216 w 10000"/>
              <a:gd name="connsiteY2" fmla="*/ 10008 h 10008"/>
              <a:gd name="connsiteX3" fmla="*/ 2000 w 10000"/>
              <a:gd name="connsiteY3" fmla="*/ 10000 h 10008"/>
              <a:gd name="connsiteX4" fmla="*/ 0 w 10000"/>
              <a:gd name="connsiteY4" fmla="*/ 0 h 10008"/>
              <a:gd name="connsiteX0" fmla="*/ 0 w 10000"/>
              <a:gd name="connsiteY0" fmla="*/ 0 h 10008"/>
              <a:gd name="connsiteX1" fmla="*/ 10000 w 10000"/>
              <a:gd name="connsiteY1" fmla="*/ 0 h 10008"/>
              <a:gd name="connsiteX2" fmla="*/ 7216 w 10000"/>
              <a:gd name="connsiteY2" fmla="*/ 10008 h 10008"/>
              <a:gd name="connsiteX3" fmla="*/ 3229 w 10000"/>
              <a:gd name="connsiteY3" fmla="*/ 9992 h 10008"/>
              <a:gd name="connsiteX4" fmla="*/ 0 w 10000"/>
              <a:gd name="connsiteY4" fmla="*/ 0 h 10008"/>
              <a:gd name="connsiteX0" fmla="*/ 0 w 10075"/>
              <a:gd name="connsiteY0" fmla="*/ 25 h 10033"/>
              <a:gd name="connsiteX1" fmla="*/ 10075 w 10075"/>
              <a:gd name="connsiteY1" fmla="*/ 0 h 10033"/>
              <a:gd name="connsiteX2" fmla="*/ 7216 w 10075"/>
              <a:gd name="connsiteY2" fmla="*/ 10033 h 10033"/>
              <a:gd name="connsiteX3" fmla="*/ 3229 w 10075"/>
              <a:gd name="connsiteY3" fmla="*/ 10017 h 10033"/>
              <a:gd name="connsiteX4" fmla="*/ 0 w 10075"/>
              <a:gd name="connsiteY4" fmla="*/ 25 h 10033"/>
              <a:gd name="connsiteX0" fmla="*/ 0 w 10075"/>
              <a:gd name="connsiteY0" fmla="*/ 0 h 10069"/>
              <a:gd name="connsiteX1" fmla="*/ 10075 w 10075"/>
              <a:gd name="connsiteY1" fmla="*/ 36 h 10069"/>
              <a:gd name="connsiteX2" fmla="*/ 7216 w 10075"/>
              <a:gd name="connsiteY2" fmla="*/ 10069 h 10069"/>
              <a:gd name="connsiteX3" fmla="*/ 3229 w 10075"/>
              <a:gd name="connsiteY3" fmla="*/ 10053 h 10069"/>
              <a:gd name="connsiteX4" fmla="*/ 0 w 10075"/>
              <a:gd name="connsiteY4" fmla="*/ 0 h 10069"/>
              <a:gd name="connsiteX0" fmla="*/ 0 w 10138"/>
              <a:gd name="connsiteY0" fmla="*/ 0 h 10069"/>
              <a:gd name="connsiteX1" fmla="*/ 10138 w 10138"/>
              <a:gd name="connsiteY1" fmla="*/ 36 h 10069"/>
              <a:gd name="connsiteX2" fmla="*/ 7279 w 10138"/>
              <a:gd name="connsiteY2" fmla="*/ 10069 h 10069"/>
              <a:gd name="connsiteX3" fmla="*/ 3292 w 10138"/>
              <a:gd name="connsiteY3" fmla="*/ 10053 h 10069"/>
              <a:gd name="connsiteX4" fmla="*/ 0 w 10138"/>
              <a:gd name="connsiteY4" fmla="*/ 0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8" h="10069">
                <a:moveTo>
                  <a:pt x="0" y="0"/>
                </a:moveTo>
                <a:lnTo>
                  <a:pt x="10138" y="36"/>
                </a:lnTo>
                <a:lnTo>
                  <a:pt x="7279" y="10069"/>
                </a:lnTo>
                <a:lnTo>
                  <a:pt x="3292" y="100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1E5C18CD-269A-4616-855D-F117352306D9}"/>
              </a:ext>
            </a:extLst>
          </p:cNvPr>
          <p:cNvCxnSpPr>
            <a:cxnSpLocks/>
          </p:cNvCxnSpPr>
          <p:nvPr/>
        </p:nvCxnSpPr>
        <p:spPr>
          <a:xfrm>
            <a:off x="1381125" y="3024871"/>
            <a:ext cx="10315575" cy="0"/>
          </a:xfrm>
          <a:prstGeom prst="straightConnector1">
            <a:avLst/>
          </a:prstGeom>
          <a:ln w="1714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955C4329-65F4-4E21-9463-B2BCBBF063E9}"/>
              </a:ext>
            </a:extLst>
          </p:cNvPr>
          <p:cNvCxnSpPr>
            <a:cxnSpLocks/>
          </p:cNvCxnSpPr>
          <p:nvPr/>
        </p:nvCxnSpPr>
        <p:spPr>
          <a:xfrm>
            <a:off x="10677525" y="319887"/>
            <a:ext cx="0" cy="566082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93E1763-0569-49BC-9D88-117F772BDA41}"/>
              </a:ext>
            </a:extLst>
          </p:cNvPr>
          <p:cNvSpPr txBox="1"/>
          <p:nvPr/>
        </p:nvSpPr>
        <p:spPr>
          <a:xfrm>
            <a:off x="9567002" y="3399492"/>
            <a:ext cx="2457358" cy="156966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Hundreds of hydrology traces available based on historical data and climate projections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Stakeholder-provided Upper &amp; Lower Basin demand projections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Current operating policies applied via rules through 2026, followed by assumptions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250495A-7A5E-459E-AD9A-E61B0C201021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381125" y="3036302"/>
            <a:ext cx="5548313" cy="979355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5D5F65C-A14B-42FB-8910-44520E9039BA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1381125" y="1998128"/>
            <a:ext cx="5553075" cy="1038174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54760-6F55-4D88-B8B5-B8241731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2"/>
            <a:ext cx="9978383" cy="1195803"/>
          </a:xfrm>
        </p:spPr>
        <p:txBody>
          <a:bodyPr/>
          <a:lstStyle/>
          <a:p>
            <a:r>
              <a:rPr lang="en-US" dirty="0"/>
              <a:t>Models, Data, &amp; Assumptions for Different Projection Horizons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01DACD-AF70-4049-9812-37D3B0EAC6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EE8F03D-845D-40AE-9B31-9AD3FD337713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1381125" y="2633216"/>
            <a:ext cx="2867024" cy="40308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3EF3E77-E6DF-4169-AC32-6E341CB4829A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381125" y="3036302"/>
            <a:ext cx="2867024" cy="36525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CF64868-BCED-4642-AE89-FCA32CF5C223}"/>
              </a:ext>
            </a:extLst>
          </p:cNvPr>
          <p:cNvCxnSpPr>
            <a:cxnSpLocks/>
          </p:cNvCxnSpPr>
          <p:nvPr/>
        </p:nvCxnSpPr>
        <p:spPr>
          <a:xfrm flipV="1">
            <a:off x="6934200" y="319887"/>
            <a:ext cx="3743325" cy="1678241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5E1150F-DCA6-4925-8C0E-D0B61FCDF0F6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6934200" y="4022667"/>
            <a:ext cx="3730032" cy="1444566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7142645-B3B5-40FD-BC11-00A173283BDE}"/>
              </a:ext>
            </a:extLst>
          </p:cNvPr>
          <p:cNvSpPr/>
          <p:nvPr/>
        </p:nvSpPr>
        <p:spPr>
          <a:xfrm>
            <a:off x="161924" y="2438400"/>
            <a:ext cx="1219201" cy="11958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4714F35-1BD3-44AD-9AF7-EA6AD8EDC36E}"/>
              </a:ext>
            </a:extLst>
          </p:cNvPr>
          <p:cNvSpPr txBox="1"/>
          <p:nvPr/>
        </p:nvSpPr>
        <p:spPr>
          <a:xfrm>
            <a:off x="161924" y="267419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 Conditions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381BE0D2-16E9-4E45-B32B-B81855107E97}"/>
              </a:ext>
            </a:extLst>
          </p:cNvPr>
          <p:cNvCxnSpPr>
            <a:cxnSpLocks/>
          </p:cNvCxnSpPr>
          <p:nvPr/>
        </p:nvCxnSpPr>
        <p:spPr>
          <a:xfrm>
            <a:off x="4252911" y="2517215"/>
            <a:ext cx="0" cy="137851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BAF7AF5-36AF-4F22-A330-C6798DAC524B}"/>
              </a:ext>
            </a:extLst>
          </p:cNvPr>
          <p:cNvCxnSpPr>
            <a:cxnSpLocks/>
          </p:cNvCxnSpPr>
          <p:nvPr/>
        </p:nvCxnSpPr>
        <p:spPr>
          <a:xfrm>
            <a:off x="6929438" y="1998128"/>
            <a:ext cx="14288" cy="258765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4F9234F-EF2C-4227-A56B-2479E55395F4}"/>
              </a:ext>
            </a:extLst>
          </p:cNvPr>
          <p:cNvSpPr txBox="1"/>
          <p:nvPr/>
        </p:nvSpPr>
        <p:spPr>
          <a:xfrm>
            <a:off x="3157145" y="3880534"/>
            <a:ext cx="2182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24 months</a:t>
            </a:r>
          </a:p>
          <a:p>
            <a:pPr algn="ctr"/>
            <a:r>
              <a:rPr lang="en-US" b="1" dirty="0"/>
              <a:t>CRMMS-24MS Mode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326D643-D4DB-4543-9190-624D0BD22B96}"/>
              </a:ext>
            </a:extLst>
          </p:cNvPr>
          <p:cNvSpPr txBox="1"/>
          <p:nvPr/>
        </p:nvSpPr>
        <p:spPr>
          <a:xfrm>
            <a:off x="5947620" y="4544155"/>
            <a:ext cx="1992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2-5 years</a:t>
            </a:r>
          </a:p>
          <a:p>
            <a:pPr algn="ctr"/>
            <a:r>
              <a:rPr lang="en-US" b="1" dirty="0"/>
              <a:t>CRMMS-ESP Mode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B8280-F440-45B1-B87B-DE4F79823AE9}"/>
              </a:ext>
            </a:extLst>
          </p:cNvPr>
          <p:cNvSpPr txBox="1"/>
          <p:nvPr/>
        </p:nvSpPr>
        <p:spPr>
          <a:xfrm>
            <a:off x="10189410" y="5932932"/>
            <a:ext cx="97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Decades</a:t>
            </a:r>
          </a:p>
          <a:p>
            <a:pPr algn="ctr"/>
            <a:r>
              <a:rPr lang="en-US" b="1" dirty="0"/>
              <a:t>CRSS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CE6863B-2D01-46D9-A764-FB284F96CB1B}"/>
              </a:ext>
            </a:extLst>
          </p:cNvPr>
          <p:cNvSpPr txBox="1"/>
          <p:nvPr/>
        </p:nvSpPr>
        <p:spPr>
          <a:xfrm>
            <a:off x="2998313" y="4475777"/>
            <a:ext cx="2499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3 hydrology traces based on CBRFC forecasts + historical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Embedded Upper Basin water use,  stakeholder-provided Lower Basin demands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Current operating policies applied via rules and operator expertise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9EDADB-2407-4111-898C-CFC086E77416}"/>
              </a:ext>
            </a:extLst>
          </p:cNvPr>
          <p:cNvSpPr txBox="1"/>
          <p:nvPr/>
        </p:nvSpPr>
        <p:spPr>
          <a:xfrm>
            <a:off x="5753054" y="5135901"/>
            <a:ext cx="2512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35 hydrology traces based on CBRFC forecasts + historical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Embedded Upper Basin water use,  stakeholder-provided Lower Basin demands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Current operating policies applied via rules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39DFB12-B901-4CAE-BED6-065DE3621ACD}"/>
              </a:ext>
            </a:extLst>
          </p:cNvPr>
          <p:cNvSpPr txBox="1"/>
          <p:nvPr/>
        </p:nvSpPr>
        <p:spPr>
          <a:xfrm>
            <a:off x="41857" y="5291764"/>
            <a:ext cx="1924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CRMMS</a:t>
            </a:r>
            <a:r>
              <a:rPr lang="en-US" sz="1200" dirty="0"/>
              <a:t> = Colorado River Mid-Term Modeling System</a:t>
            </a:r>
          </a:p>
          <a:p>
            <a:r>
              <a:rPr lang="en-US" sz="1200" b="1" dirty="0"/>
              <a:t>CBRFC</a:t>
            </a:r>
            <a:r>
              <a:rPr lang="en-US" sz="1200" dirty="0"/>
              <a:t> = Colorado Basin River Forecast Center</a:t>
            </a:r>
          </a:p>
          <a:p>
            <a:r>
              <a:rPr lang="en-US" sz="1200" b="1" dirty="0"/>
              <a:t>ESP</a:t>
            </a:r>
            <a:r>
              <a:rPr lang="en-US" sz="1200" dirty="0"/>
              <a:t> = Ensemble Streamflow Prediction</a:t>
            </a:r>
          </a:p>
          <a:p>
            <a:r>
              <a:rPr lang="en-US" sz="1200" b="1" dirty="0"/>
              <a:t>CRSS</a:t>
            </a:r>
            <a:r>
              <a:rPr lang="en-US" sz="1200" dirty="0"/>
              <a:t> = Colorado River Simulation System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78C65FF-B735-482D-8315-85121D5523E5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1381125" y="3020710"/>
            <a:ext cx="2867024" cy="1559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0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79569-1AFB-4A63-86D0-BAE25A03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9661"/>
            <a:ext cx="11704320" cy="932688"/>
          </a:xfrm>
        </p:spPr>
        <p:txBody>
          <a:bodyPr/>
          <a:lstStyle/>
          <a:p>
            <a:r>
              <a:rPr lang="en-US" dirty="0"/>
              <a:t>Purpose- &amp; Data-Driven Projections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25FD4-1B0D-4163-B100-341A2E866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170938"/>
            <a:ext cx="11704320" cy="5572761"/>
          </a:xfrm>
        </p:spPr>
        <p:txBody>
          <a:bodyPr/>
          <a:lstStyle/>
          <a:p>
            <a:r>
              <a:rPr lang="en-US" sz="2400" dirty="0"/>
              <a:t>24-Month Study: least uncertainty</a:t>
            </a:r>
          </a:p>
          <a:p>
            <a:pPr lvl="1"/>
            <a:r>
              <a:rPr lang="en-US" sz="2000" dirty="0"/>
              <a:t>Decisional months capitalize on skillful forecasts and well characterized demands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Specific projections tied to policy</a:t>
            </a:r>
          </a:p>
          <a:p>
            <a:r>
              <a:rPr lang="en-US" sz="2400" dirty="0"/>
              <a:t>2- to 5-Year probabilistic projections: moderate to large uncertainty</a:t>
            </a:r>
          </a:p>
          <a:p>
            <a:pPr lvl="1"/>
            <a:r>
              <a:rPr lang="en-US" sz="2000" dirty="0"/>
              <a:t>Capitalize on moderate forecast skill in Year 1</a:t>
            </a:r>
          </a:p>
          <a:p>
            <a:pPr lvl="1"/>
            <a:r>
              <a:rPr lang="en-US" sz="2000" dirty="0"/>
              <a:t>Incorporate more information from historical hydrology to explore wider range of potential future system conditions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Understand possibilities considering current conditions and policies</a:t>
            </a:r>
          </a:p>
          <a:p>
            <a:r>
              <a:rPr lang="en-US" sz="2400" dirty="0"/>
              <a:t>Decades-long probabilistic projections: deep uncertainty</a:t>
            </a:r>
          </a:p>
          <a:p>
            <a:pPr lvl="1"/>
            <a:r>
              <a:rPr lang="en-US" sz="2000" dirty="0"/>
              <a:t>Incorporate full range of historical hydrology information, climate change-informed historical information, and climate change projections</a:t>
            </a:r>
          </a:p>
          <a:p>
            <a:pPr lvl="1"/>
            <a:r>
              <a:rPr lang="en-US" sz="2000" dirty="0"/>
              <a:t>Explore impacts of climate change and different demand and policy assumption for long-term planning</a:t>
            </a:r>
          </a:p>
          <a:p>
            <a:pPr lvl="1"/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64A02E-9DD9-4BC5-8FA7-70BB45848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1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1048"/>
            <a:ext cx="5676900" cy="1325563"/>
          </a:xfrm>
        </p:spPr>
        <p:txBody>
          <a:bodyPr/>
          <a:lstStyle/>
          <a:p>
            <a:pPr algn="ctr"/>
            <a:r>
              <a:rPr lang="en-US" sz="3600" dirty="0"/>
              <a:t>Upper Colorado River Basin Hydrology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7607" y="1770697"/>
            <a:ext cx="5014504" cy="4718349"/>
          </a:xfrm>
        </p:spPr>
        <p:txBody>
          <a:bodyPr>
            <a:normAutofit/>
          </a:bodyPr>
          <a:lstStyle/>
          <a:p>
            <a:pPr marL="231775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Lees Ferry, AZ, stream gage </a:t>
            </a:r>
          </a:p>
          <a:p>
            <a:pPr marL="688975" lvl="1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Near 1922 Compact point (Lee Ferry)</a:t>
            </a:r>
          </a:p>
          <a:p>
            <a:pPr marL="688975" lvl="1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Divides Upper Basin and Lower Basin</a:t>
            </a:r>
          </a:p>
          <a:p>
            <a:pPr marL="688975" lvl="1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1775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Upper Basin accounts for approximately 90% of total CRB streamflow</a:t>
            </a:r>
          </a:p>
          <a:p>
            <a:pPr marL="231775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1775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Highly variable from year to year</a:t>
            </a:r>
          </a:p>
          <a:p>
            <a:pPr marL="231775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endParaRPr lang="en-US" sz="1600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31775" indent="-2301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•"/>
            </a:pPr>
            <a:endParaRPr lang="en-US" sz="2000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55107AD4-B84B-41C6-B8E1-8ECB27E1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1812" y="43923"/>
            <a:ext cx="5180027" cy="67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4E2BC8-801A-4959-86BB-1BC17945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11128" y="5824728"/>
            <a:ext cx="777240" cy="914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003E52">
                    <a:alpha val="0"/>
                  </a:srgbClr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C4F0FD-A6D3-47EF-B92B-387D20BE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AA6A1E20-8716-4FB2-B04D-4E4B45E1B1C9}"/>
              </a:ext>
            </a:extLst>
          </p:cNvPr>
          <p:cNvSpPr/>
          <p:nvPr/>
        </p:nvSpPr>
        <p:spPr>
          <a:xfrm>
            <a:off x="7924799" y="3067050"/>
            <a:ext cx="352425" cy="3810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5176359-8D4E-48F2-B38A-C45F1084D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604681"/>
              </p:ext>
            </p:extLst>
          </p:nvPr>
        </p:nvGraphicFramePr>
        <p:xfrm>
          <a:off x="838200" y="1066800"/>
          <a:ext cx="9747885" cy="542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51A0FCC-7466-4171-B0DC-2EFBA08726C8}"/>
              </a:ext>
            </a:extLst>
          </p:cNvPr>
          <p:cNvSpPr txBox="1"/>
          <p:nvPr/>
        </p:nvSpPr>
        <p:spPr>
          <a:xfrm>
            <a:off x="3698977" y="4809172"/>
            <a:ext cx="2285973" cy="256064"/>
          </a:xfrm>
          <a:prstGeom prst="rect">
            <a:avLst/>
          </a:prstGeom>
          <a:solidFill>
            <a:srgbClr val="9DBEE7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Avg Annual Flow</a:t>
            </a:r>
            <a:r>
              <a:rPr lang="en-US" sz="1100" baseline="0" dirty="0"/>
              <a:t> 1906-2019: 14.7 maf</a:t>
            </a:r>
            <a:endParaRPr lang="en-US" sz="11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EADC27B-C1F4-4305-89B8-89BCFBB546EA}"/>
              </a:ext>
            </a:extLst>
          </p:cNvPr>
          <p:cNvSpPr txBox="1">
            <a:spLocks/>
          </p:cNvSpPr>
          <p:nvPr/>
        </p:nvSpPr>
        <p:spPr>
          <a:xfrm>
            <a:off x="165100" y="274320"/>
            <a:ext cx="12026900" cy="1060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sz="3800" dirty="0"/>
              <a:t>Lees Ferry Observed Natural Flow Record (1906-2021)</a:t>
            </a:r>
          </a:p>
        </p:txBody>
      </p:sp>
    </p:spTree>
    <p:extLst>
      <p:ext uri="{BB962C8B-B14F-4D97-AF65-F5344CB8AC3E}">
        <p14:creationId xmlns:p14="http://schemas.microsoft.com/office/powerpoint/2010/main" val="404423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A5A9FF-3A57-400C-B184-95C70C243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34" y="1212314"/>
            <a:ext cx="10595610" cy="47358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0BECB24-F9F7-4AA6-B9EA-63F48D61F60C}"/>
              </a:ext>
            </a:extLst>
          </p:cNvPr>
          <p:cNvSpPr txBox="1">
            <a:spLocks/>
          </p:cNvSpPr>
          <p:nvPr/>
        </p:nvSpPr>
        <p:spPr>
          <a:xfrm>
            <a:off x="663034" y="309665"/>
            <a:ext cx="10690766" cy="1016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Increasing Temperature Trend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1DB30C-14BA-4428-AF27-8BFAFB6B8360}"/>
              </a:ext>
            </a:extLst>
          </p:cNvPr>
          <p:cNvSpPr txBox="1"/>
          <p:nvPr/>
        </p:nvSpPr>
        <p:spPr>
          <a:xfrm>
            <a:off x="887446" y="5948172"/>
            <a:ext cx="102225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Annually-averaged temperature for the Colorado River Basin, 1895–2018, shown as departures from a 1970–1999 average. The gray line is a 10-year running average plotted on the 6th year. A 40-year linear trend (dashed yellow line) shows 2.4°F of warming from 1979–2018. Figure taken from forthcoming </a:t>
            </a:r>
            <a:r>
              <a:rPr lang="en-US" sz="1100" b="1" i="1" dirty="0"/>
              <a:t>Colorado River Basin Climate and Hydrology—State of the Science Report</a:t>
            </a:r>
            <a:r>
              <a:rPr lang="en-US" sz="1100" i="1" dirty="0"/>
              <a:t>: </a:t>
            </a:r>
            <a:r>
              <a:rPr lang="en-US" sz="1100" dirty="0">
                <a:hlinkClick r:id="rId4"/>
              </a:rPr>
              <a:t>https://www.usbr.gov/lc/region/programs/research-reports-etc/Final_CRB_SoS_Project_Overview.pdf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029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FC7C6C6-D466-4728-B8AF-DBFC33BA63BE}"/>
              </a:ext>
            </a:extLst>
          </p:cNvPr>
          <p:cNvGraphicFramePr>
            <a:graphicFrameLocks/>
          </p:cNvGraphicFramePr>
          <p:nvPr/>
        </p:nvGraphicFramePr>
        <p:xfrm>
          <a:off x="838200" y="1066799"/>
          <a:ext cx="9747885" cy="542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F807B512-938E-410D-A5EA-2D1A630B9F59}"/>
              </a:ext>
            </a:extLst>
          </p:cNvPr>
          <p:cNvSpPr txBox="1"/>
          <p:nvPr/>
        </p:nvSpPr>
        <p:spPr>
          <a:xfrm>
            <a:off x="7953301" y="4809172"/>
            <a:ext cx="2285973" cy="256064"/>
          </a:xfrm>
          <a:prstGeom prst="rect">
            <a:avLst/>
          </a:prstGeom>
          <a:solidFill>
            <a:srgbClr val="FFE07D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/>
              <a:t>Avg Annual Flow</a:t>
            </a:r>
            <a:r>
              <a:rPr lang="en-US" sz="1100" baseline="0"/>
              <a:t> 1988-2019: 13.3 maf</a:t>
            </a:r>
            <a:endParaRPr lang="en-US" sz="110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51A0FCC-7466-4171-B0DC-2EFBA08726C8}"/>
              </a:ext>
            </a:extLst>
          </p:cNvPr>
          <p:cNvSpPr txBox="1"/>
          <p:nvPr/>
        </p:nvSpPr>
        <p:spPr>
          <a:xfrm>
            <a:off x="3698977" y="4809172"/>
            <a:ext cx="2285973" cy="256064"/>
          </a:xfrm>
          <a:prstGeom prst="rect">
            <a:avLst/>
          </a:prstGeom>
          <a:solidFill>
            <a:srgbClr val="9DBEE7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/>
              <a:t>Avg Annual Flow</a:t>
            </a:r>
            <a:r>
              <a:rPr lang="en-US" sz="1100" baseline="0"/>
              <a:t> 1906-2019: 14.7 maf</a:t>
            </a:r>
            <a:endParaRPr lang="en-US" sz="11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EADC27B-C1F4-4305-89B8-89BCFBB546EA}"/>
              </a:ext>
            </a:extLst>
          </p:cNvPr>
          <p:cNvSpPr txBox="1">
            <a:spLocks/>
          </p:cNvSpPr>
          <p:nvPr/>
        </p:nvSpPr>
        <p:spPr>
          <a:xfrm>
            <a:off x="165100" y="274320"/>
            <a:ext cx="12026900" cy="1060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sz="3800" dirty="0"/>
              <a:t>Lees Ferry Observed Natural Flow Record (1906-2021)</a:t>
            </a:r>
          </a:p>
        </p:txBody>
      </p:sp>
    </p:spTree>
    <p:extLst>
      <p:ext uri="{BB962C8B-B14F-4D97-AF65-F5344CB8AC3E}">
        <p14:creationId xmlns:p14="http://schemas.microsoft.com/office/powerpoint/2010/main" val="24460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370A-34AB-4380-823A-78B84F936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C117585-1977-4C05-9B68-6720A6A89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599112"/>
              </p:ext>
            </p:extLst>
          </p:nvPr>
        </p:nvGraphicFramePr>
        <p:xfrm>
          <a:off x="513327" y="1099026"/>
          <a:ext cx="11519647" cy="488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5A4936-B962-4087-ACBF-2B83B7ADA476}"/>
              </a:ext>
            </a:extLst>
          </p:cNvPr>
          <p:cNvSpPr txBox="1"/>
          <p:nvPr/>
        </p:nvSpPr>
        <p:spPr>
          <a:xfrm>
            <a:off x="4701" y="6309116"/>
            <a:ext cx="12123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*Projections not official; based on August 2020 CRSS modeling with Lake Powell initial elevation of 3,592’. Lake Powell’s current elevation is ~3,550’ 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48719E6-5EC9-4528-83CF-2A43F38322F5}"/>
              </a:ext>
            </a:extLst>
          </p:cNvPr>
          <p:cNvSpPr txBox="1">
            <a:spLocks/>
          </p:cNvSpPr>
          <p:nvPr/>
        </p:nvSpPr>
        <p:spPr>
          <a:xfrm>
            <a:off x="513327" y="241107"/>
            <a:ext cx="10840473" cy="857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Mid-Term Uncertainty and Shifting Risk*</a:t>
            </a:r>
          </a:p>
        </p:txBody>
      </p:sp>
    </p:spTree>
    <p:extLst>
      <p:ext uri="{BB962C8B-B14F-4D97-AF65-F5344CB8AC3E}">
        <p14:creationId xmlns:p14="http://schemas.microsoft.com/office/powerpoint/2010/main" val="170683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 white" id="{5B01CB95-E967-0C4E-BB61-92E0A8DDC530}" vid="{E52EC274-00E1-074E-B9C7-D32580BC5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</TotalTime>
  <Words>1231</Words>
  <Application>Microsoft Office PowerPoint</Application>
  <PresentationFormat>Widescreen</PresentationFormat>
  <Paragraphs>148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Segoe UI Semibold</vt:lpstr>
      <vt:lpstr>Segoe UI Semilight</vt:lpstr>
      <vt:lpstr>Office Theme</vt:lpstr>
      <vt:lpstr>Projections and Uncertainty in the Colorado River Basin</vt:lpstr>
      <vt:lpstr>Process to Project System Conditions</vt:lpstr>
      <vt:lpstr>Models, Data, &amp; Assumptions for Different Projection Horizons</vt:lpstr>
      <vt:lpstr>Purpose- &amp; Data-Driven Projections</vt:lpstr>
      <vt:lpstr>Upper Colorado River Basin Hydrology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No more that two lines</dc:title>
  <dc:subject/>
  <dc:creator>Soeth, Peter D</dc:creator>
  <cp:keywords/>
  <dc:description/>
  <cp:lastModifiedBy>Stacy Davis</cp:lastModifiedBy>
  <cp:revision>116</cp:revision>
  <dcterms:created xsi:type="dcterms:W3CDTF">2016-11-04T19:21:58Z</dcterms:created>
  <dcterms:modified xsi:type="dcterms:W3CDTF">2021-09-07T20:59:59Z</dcterms:modified>
  <cp:category/>
</cp:coreProperties>
</file>