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5"/>
    <p:sldMasterId id="2147483665" r:id="rId6"/>
  </p:sldMasterIdLst>
  <p:notesMasterIdLst>
    <p:notesMasterId r:id="rId33"/>
  </p:notesMasterIdLst>
  <p:sldIdLst>
    <p:sldId id="285" r:id="rId7"/>
    <p:sldId id="353" r:id="rId8"/>
    <p:sldId id="355" r:id="rId9"/>
    <p:sldId id="356" r:id="rId10"/>
    <p:sldId id="321" r:id="rId11"/>
    <p:sldId id="376" r:id="rId12"/>
    <p:sldId id="377" r:id="rId13"/>
    <p:sldId id="369" r:id="rId14"/>
    <p:sldId id="349" r:id="rId15"/>
    <p:sldId id="352" r:id="rId16"/>
    <p:sldId id="327" r:id="rId17"/>
    <p:sldId id="350" r:id="rId18"/>
    <p:sldId id="351" r:id="rId19"/>
    <p:sldId id="373" r:id="rId20"/>
    <p:sldId id="370" r:id="rId21"/>
    <p:sldId id="2793" r:id="rId22"/>
    <p:sldId id="2792" r:id="rId23"/>
    <p:sldId id="363" r:id="rId24"/>
    <p:sldId id="1882" r:id="rId25"/>
    <p:sldId id="1886" r:id="rId26"/>
    <p:sldId id="1887" r:id="rId27"/>
    <p:sldId id="1888" r:id="rId28"/>
    <p:sldId id="2558" r:id="rId29"/>
    <p:sldId id="378" r:id="rId30"/>
    <p:sldId id="354" r:id="rId31"/>
    <p:sldId id="339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Franklin Gothic Book" panose="020B0503020102020204" pitchFamily="34" charset="0"/>
      <p:regular r:id="rId42"/>
      <p:italic r:id="rId43"/>
    </p:embeddedFont>
    <p:embeddedFont>
      <p:font typeface="Franklin Gothic Demi Cond" panose="020B0706030402020204" pitchFamily="34" charset="0"/>
      <p:regular r:id="rId44"/>
      <p:bold r:id="rId45"/>
    </p:embeddedFont>
    <p:embeddedFont>
      <p:font typeface="Franklin Gothic Medium" panose="020B0603020102020204" pitchFamily="34" charset="0"/>
      <p:regular r:id="rId46"/>
      <p:italic r:id="rId47"/>
    </p:embeddedFont>
    <p:embeddedFont>
      <p:font typeface="Franklin Gothic Medium Cond" panose="020B0606030402020204" pitchFamily="34" charset="0"/>
      <p:regular r:id="rId48"/>
    </p:embeddedFont>
    <p:embeddedFont>
      <p:font typeface="Montserrat" panose="020B0604020202020204" charset="0"/>
      <p:regular r:id="rId49"/>
      <p:bold r:id="rId50"/>
      <p:italic r:id="rId51"/>
      <p:boldItalic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inger, Erin" initials="HE" lastIdx="1" clrIdx="0">
    <p:extLst>
      <p:ext uri="{19B8F6BF-5375-455C-9EA6-DF929625EA0E}">
        <p15:presenceInfo xmlns:p15="http://schemas.microsoft.com/office/powerpoint/2012/main" userId="S-1-5-21-1078081533-573735546-1417001333-903768" providerId="AD"/>
      </p:ext>
    </p:extLst>
  </p:cmAuthor>
  <p:cmAuthor id="2" name="Ann Newton" initials="AN" lastIdx="10" clrIdx="1">
    <p:extLst>
      <p:ext uri="{19B8F6BF-5375-455C-9EA6-DF929625EA0E}">
        <p15:presenceInfo xmlns:p15="http://schemas.microsoft.com/office/powerpoint/2012/main" userId="Ann Newton" providerId="None"/>
      </p:ext>
    </p:extLst>
  </p:cmAuthor>
  <p:cmAuthor id="3" name="Sara Katz" initials="SK" lastIdx="12" clrIdx="2">
    <p:extLst>
      <p:ext uri="{19B8F6BF-5375-455C-9EA6-DF929625EA0E}">
        <p15:presenceInfo xmlns:p15="http://schemas.microsoft.com/office/powerpoint/2012/main" userId="S::skatz@katzandassociates.onmicrosoft.com::7cfb7583-7ba3-486e-b492-af575f390a42" providerId="AD"/>
      </p:ext>
    </p:extLst>
  </p:cmAuthor>
  <p:cmAuthor id="4" name="Sara M. Katz" initials="SMK" lastIdx="3" clrIdx="3">
    <p:extLst>
      <p:ext uri="{19B8F6BF-5375-455C-9EA6-DF929625EA0E}">
        <p15:presenceInfo xmlns:p15="http://schemas.microsoft.com/office/powerpoint/2012/main" userId="S-1-5-21-674915338-76762625-2068054413-10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62022-1924-4C4A-B529-12994B302E5A}" v="6" dt="2021-08-30T15:43:01.550"/>
    <p1510:client id="{61C4BCF2-1B65-A29C-96A6-A838254DBE6F}" v="48" dt="2021-08-30T17:08:27.121"/>
    <p1510:client id="{D277B5DA-EF8D-8E09-E24D-BF026F4CC461}" v="19" dt="2021-08-30T14:57:36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8"/>
    <p:restoredTop sz="93600" autoAdjust="0"/>
  </p:normalViewPr>
  <p:slideViewPr>
    <p:cSldViewPr snapToGrid="0">
      <p:cViewPr varScale="1">
        <p:scale>
          <a:sx n="107" d="100"/>
          <a:sy n="107" d="100"/>
        </p:scale>
        <p:origin x="17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 Brown" userId="S::jerry.brown@sitesreservoirproject.onmicrosoft.com::169ad3a4-ecc9-4b7c-9568-40eac0a82101" providerId="AD" clId="Web-{D277B5DA-EF8D-8E09-E24D-BF026F4CC461}"/>
    <pc:docChg chg="delSld modSld">
      <pc:chgData name="Jerry  Brown" userId="S::jerry.brown@sitesreservoirproject.onmicrosoft.com::169ad3a4-ecc9-4b7c-9568-40eac0a82101" providerId="AD" clId="Web-{D277B5DA-EF8D-8E09-E24D-BF026F4CC461}" dt="2021-08-30T14:57:36.249" v="14"/>
      <pc:docMkLst>
        <pc:docMk/>
      </pc:docMkLst>
      <pc:sldChg chg="del">
        <pc:chgData name="Jerry  Brown" userId="S::jerry.brown@sitesreservoirproject.onmicrosoft.com::169ad3a4-ecc9-4b7c-9568-40eac0a82101" providerId="AD" clId="Web-{D277B5DA-EF8D-8E09-E24D-BF026F4CC461}" dt="2021-08-30T14:57:34.843" v="13"/>
        <pc:sldMkLst>
          <pc:docMk/>
          <pc:sldMk cId="1770648277" sldId="347"/>
        </pc:sldMkLst>
      </pc:sldChg>
      <pc:sldChg chg="del">
        <pc:chgData name="Jerry  Brown" userId="S::jerry.brown@sitesreservoirproject.onmicrosoft.com::169ad3a4-ecc9-4b7c-9568-40eac0a82101" providerId="AD" clId="Web-{D277B5DA-EF8D-8E09-E24D-BF026F4CC461}" dt="2021-08-30T14:57:36.249" v="14"/>
        <pc:sldMkLst>
          <pc:docMk/>
          <pc:sldMk cId="2065446862" sldId="348"/>
        </pc:sldMkLst>
      </pc:sldChg>
      <pc:sldChg chg="modSp">
        <pc:chgData name="Jerry  Brown" userId="S::jerry.brown@sitesreservoirproject.onmicrosoft.com::169ad3a4-ecc9-4b7c-9568-40eac0a82101" providerId="AD" clId="Web-{D277B5DA-EF8D-8E09-E24D-BF026F4CC461}" dt="2021-08-30T14:57:22.983" v="12" actId="20577"/>
        <pc:sldMkLst>
          <pc:docMk/>
          <pc:sldMk cId="690721573" sldId="354"/>
        </pc:sldMkLst>
        <pc:spChg chg="mod">
          <ac:chgData name="Jerry  Brown" userId="S::jerry.brown@sitesreservoirproject.onmicrosoft.com::169ad3a4-ecc9-4b7c-9568-40eac0a82101" providerId="AD" clId="Web-{D277B5DA-EF8D-8E09-E24D-BF026F4CC461}" dt="2021-08-30T14:57:22.983" v="12" actId="20577"/>
          <ac:spMkLst>
            <pc:docMk/>
            <pc:sldMk cId="690721573" sldId="354"/>
            <ac:spMk id="2" creationId="{D3538CDD-7F80-41CA-8AF0-50ED7EDF4DC6}"/>
          </ac:spMkLst>
        </pc:spChg>
      </pc:sldChg>
      <pc:sldChg chg="modSp">
        <pc:chgData name="Jerry  Brown" userId="S::jerry.brown@sitesreservoirproject.onmicrosoft.com::169ad3a4-ecc9-4b7c-9568-40eac0a82101" providerId="AD" clId="Web-{D277B5DA-EF8D-8E09-E24D-BF026F4CC461}" dt="2021-08-30T14:56:49.123" v="10" actId="14100"/>
        <pc:sldMkLst>
          <pc:docMk/>
          <pc:sldMk cId="1447892531" sldId="377"/>
        </pc:sldMkLst>
        <pc:spChg chg="mod">
          <ac:chgData name="Jerry  Brown" userId="S::jerry.brown@sitesreservoirproject.onmicrosoft.com::169ad3a4-ecc9-4b7c-9568-40eac0a82101" providerId="AD" clId="Web-{D277B5DA-EF8D-8E09-E24D-BF026F4CC461}" dt="2021-08-30T14:55:34.966" v="0" actId="14100"/>
          <ac:spMkLst>
            <pc:docMk/>
            <pc:sldMk cId="1447892531" sldId="377"/>
            <ac:spMk id="12" creationId="{7D2FA670-9848-4816-9101-21EA845DBBFC}"/>
          </ac:spMkLst>
        </pc:spChg>
        <pc:grpChg chg="mod">
          <ac:chgData name="Jerry  Brown" userId="S::jerry.brown@sitesreservoirproject.onmicrosoft.com::169ad3a4-ecc9-4b7c-9568-40eac0a82101" providerId="AD" clId="Web-{D277B5DA-EF8D-8E09-E24D-BF026F4CC461}" dt="2021-08-30T14:56:11.279" v="5" actId="1076"/>
          <ac:grpSpMkLst>
            <pc:docMk/>
            <pc:sldMk cId="1447892531" sldId="377"/>
            <ac:grpSpMk id="3" creationId="{468CA419-FBDF-4AD2-B80E-0C8F91858C12}"/>
          </ac:grpSpMkLst>
        </pc:grpChg>
        <pc:picChg chg="mod">
          <ac:chgData name="Jerry  Brown" userId="S::jerry.brown@sitesreservoirproject.onmicrosoft.com::169ad3a4-ecc9-4b7c-9568-40eac0a82101" providerId="AD" clId="Web-{D277B5DA-EF8D-8E09-E24D-BF026F4CC461}" dt="2021-08-30T14:56:22.467" v="7" actId="1076"/>
          <ac:picMkLst>
            <pc:docMk/>
            <pc:sldMk cId="1447892531" sldId="377"/>
            <ac:picMk id="6" creationId="{BA1ABD1E-D25B-480E-8817-FA55944128FF}"/>
          </ac:picMkLst>
        </pc:picChg>
        <pc:picChg chg="mod">
          <ac:chgData name="Jerry  Brown" userId="S::jerry.brown@sitesreservoirproject.onmicrosoft.com::169ad3a4-ecc9-4b7c-9568-40eac0a82101" providerId="AD" clId="Web-{D277B5DA-EF8D-8E09-E24D-BF026F4CC461}" dt="2021-08-30T14:56:49.123" v="10" actId="14100"/>
          <ac:picMkLst>
            <pc:docMk/>
            <pc:sldMk cId="1447892531" sldId="377"/>
            <ac:picMk id="7" creationId="{9EC387AC-2232-4E74-84C4-257555623A44}"/>
          </ac:picMkLst>
        </pc:picChg>
        <pc:picChg chg="mod">
          <ac:chgData name="Jerry  Brown" userId="S::jerry.brown@sitesreservoirproject.onmicrosoft.com::169ad3a4-ecc9-4b7c-9568-40eac0a82101" providerId="AD" clId="Web-{D277B5DA-EF8D-8E09-E24D-BF026F4CC461}" dt="2021-08-30T14:56:39.623" v="9" actId="1076"/>
          <ac:picMkLst>
            <pc:docMk/>
            <pc:sldMk cId="1447892531" sldId="377"/>
            <ac:picMk id="8" creationId="{8CCC263F-2491-4F76-8923-384D6087165B}"/>
          </ac:picMkLst>
        </pc:picChg>
      </pc:sldChg>
    </pc:docChg>
  </pc:docChgLst>
  <pc:docChgLst>
    <pc:chgData name="Marcia Kivett" userId="165a0912-15e6-4a14-8285-b2a97d75a363" providerId="ADAL" clId="{4C6B9B2E-7D26-40C3-95D0-9378C7E2C770}"/>
    <pc:docChg chg="undo custSel addSld modSld">
      <pc:chgData name="Marcia Kivett" userId="165a0912-15e6-4a14-8285-b2a97d75a363" providerId="ADAL" clId="{4C6B9B2E-7D26-40C3-95D0-9378C7E2C770}" dt="2021-08-30T15:47:22.584" v="22" actId="1076"/>
      <pc:docMkLst>
        <pc:docMk/>
      </pc:docMkLst>
      <pc:sldChg chg="addSp modSp new mod">
        <pc:chgData name="Marcia Kivett" userId="165a0912-15e6-4a14-8285-b2a97d75a363" providerId="ADAL" clId="{4C6B9B2E-7D26-40C3-95D0-9378C7E2C770}" dt="2021-08-30T15:47:22.584" v="22" actId="1076"/>
        <pc:sldMkLst>
          <pc:docMk/>
          <pc:sldMk cId="3868734028" sldId="2793"/>
        </pc:sldMkLst>
        <pc:picChg chg="add mod modCrop">
          <ac:chgData name="Marcia Kivett" userId="165a0912-15e6-4a14-8285-b2a97d75a363" providerId="ADAL" clId="{4C6B9B2E-7D26-40C3-95D0-9378C7E2C770}" dt="2021-08-30T15:47:22.584" v="22" actId="1076"/>
          <ac:picMkLst>
            <pc:docMk/>
            <pc:sldMk cId="3868734028" sldId="2793"/>
            <ac:picMk id="4" creationId="{AE2717F5-3C5F-4FA2-9436-2EBC7F8194BB}"/>
          </ac:picMkLst>
        </pc:picChg>
      </pc:sldChg>
    </pc:docChg>
  </pc:docChgLst>
  <pc:docChgLst>
    <pc:chgData name="Jerry  Brown" userId="S::jerry.brown@sitesreservoirproject.onmicrosoft.com::169ad3a4-ecc9-4b7c-9568-40eac0a82101" providerId="AD" clId="Web-{61C4BCF2-1B65-A29C-96A6-A838254DBE6F}"/>
    <pc:docChg chg="modSld sldOrd">
      <pc:chgData name="Jerry  Brown" userId="S::jerry.brown@sitesreservoirproject.onmicrosoft.com::169ad3a4-ecc9-4b7c-9568-40eac0a82101" providerId="AD" clId="Web-{61C4BCF2-1B65-A29C-96A6-A838254DBE6F}" dt="2021-08-30T17:08:27.121" v="25" actId="1076"/>
      <pc:docMkLst>
        <pc:docMk/>
      </pc:docMkLst>
      <pc:sldChg chg="addSp delSp modSp ord">
        <pc:chgData name="Jerry  Brown" userId="S::jerry.brown@sitesreservoirproject.onmicrosoft.com::169ad3a4-ecc9-4b7c-9568-40eac0a82101" providerId="AD" clId="Web-{61C4BCF2-1B65-A29C-96A6-A838254DBE6F}" dt="2021-08-30T17:08:27.121" v="25" actId="1076"/>
        <pc:sldMkLst>
          <pc:docMk/>
          <pc:sldMk cId="3868734028" sldId="2793"/>
        </pc:sldMkLst>
        <pc:spChg chg="mod">
          <ac:chgData name="Jerry  Brown" userId="S::jerry.brown@sitesreservoirproject.onmicrosoft.com::169ad3a4-ecc9-4b7c-9568-40eac0a82101" providerId="AD" clId="Web-{61C4BCF2-1B65-A29C-96A6-A838254DBE6F}" dt="2021-08-30T16:55:48.424" v="21" actId="20577"/>
          <ac:spMkLst>
            <pc:docMk/>
            <pc:sldMk cId="3868734028" sldId="2793"/>
            <ac:spMk id="2" creationId="{24044415-E29A-416E-8BD3-D56F39BF85DE}"/>
          </ac:spMkLst>
        </pc:spChg>
        <pc:spChg chg="add del">
          <ac:chgData name="Jerry  Brown" userId="S::jerry.brown@sitesreservoirproject.onmicrosoft.com::169ad3a4-ecc9-4b7c-9568-40eac0a82101" providerId="AD" clId="Web-{61C4BCF2-1B65-A29C-96A6-A838254DBE6F}" dt="2021-08-30T17:07:42.353" v="23"/>
          <ac:spMkLst>
            <pc:docMk/>
            <pc:sldMk cId="3868734028" sldId="2793"/>
            <ac:spMk id="3" creationId="{3623BD8A-D190-47BF-AFF7-26A3C03E2695}"/>
          </ac:spMkLst>
        </pc:spChg>
        <pc:spChg chg="add mod">
          <ac:chgData name="Jerry  Brown" userId="S::jerry.brown@sitesreservoirproject.onmicrosoft.com::169ad3a4-ecc9-4b7c-9568-40eac0a82101" providerId="AD" clId="Web-{61C4BCF2-1B65-A29C-96A6-A838254DBE6F}" dt="2021-08-30T17:08:27.121" v="25" actId="1076"/>
          <ac:spMkLst>
            <pc:docMk/>
            <pc:sldMk cId="3868734028" sldId="2793"/>
            <ac:spMk id="6" creationId="{BF9EE519-BA4A-4B21-9066-47D81356459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3D193-0271-4422-97BE-1EB81962B940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EE77317F-E239-48A9-892C-025B4567DCF1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Governance Innovations</a:t>
          </a:r>
        </a:p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(Jeff)</a:t>
          </a:r>
        </a:p>
      </dgm:t>
    </dgm:pt>
    <dgm:pt modelId="{FF8D030B-806A-444B-B277-FDCC3BF80FC3}" type="parTrans" cxnId="{5DC7E597-12A5-4A17-8748-34BD08A1706E}">
      <dgm:prSet/>
      <dgm:spPr/>
      <dgm:t>
        <a:bodyPr/>
        <a:lstStyle/>
        <a:p>
          <a:endParaRPr lang="en-US"/>
        </a:p>
      </dgm:t>
    </dgm:pt>
    <dgm:pt modelId="{40337724-8D29-42AC-BB92-594381444FA4}" type="sibTrans" cxnId="{5DC7E597-12A5-4A17-8748-34BD08A1706E}">
      <dgm:prSet/>
      <dgm:spPr/>
      <dgm:t>
        <a:bodyPr/>
        <a:lstStyle/>
        <a:p>
          <a:endParaRPr lang="en-US"/>
        </a:p>
      </dgm:t>
    </dgm:pt>
    <dgm:pt modelId="{98177D8C-38A4-4FFB-A71A-9773F599B8C8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2400" b="1">
              <a:solidFill>
                <a:schemeClr val="accent6">
                  <a:lumMod val="75000"/>
                </a:schemeClr>
              </a:solidFill>
            </a:rPr>
            <a:t>Realities 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of Affordability &amp; Permits</a:t>
          </a:r>
        </a:p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(Jerry)</a:t>
          </a:r>
        </a:p>
      </dgm:t>
    </dgm:pt>
    <dgm:pt modelId="{9B404129-DEB1-4A11-966C-BD53AE16E344}" type="parTrans" cxnId="{140CD25D-AC2D-42FD-8942-73CC675A8F4F}">
      <dgm:prSet/>
      <dgm:spPr/>
      <dgm:t>
        <a:bodyPr/>
        <a:lstStyle/>
        <a:p>
          <a:endParaRPr lang="en-US"/>
        </a:p>
      </dgm:t>
    </dgm:pt>
    <dgm:pt modelId="{5578A26B-5CE2-4B08-91A7-393BEE53C965}" type="sibTrans" cxnId="{140CD25D-AC2D-42FD-8942-73CC675A8F4F}">
      <dgm:prSet/>
      <dgm:spPr/>
      <dgm:t>
        <a:bodyPr/>
        <a:lstStyle/>
        <a:p>
          <a:endParaRPr lang="en-US"/>
        </a:p>
      </dgm:t>
    </dgm:pt>
    <dgm:pt modelId="{01DA50F2-F4DA-4FAA-8BC6-6D376FE4404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 Multiple Benefits for all of California</a:t>
          </a:r>
        </a:p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(Jerry)</a:t>
          </a:r>
        </a:p>
      </dgm:t>
    </dgm:pt>
    <dgm:pt modelId="{5F0F0350-ECB9-45B2-807B-BEF7A1B8589E}" type="parTrans" cxnId="{1F1D2A3A-EE35-4A45-AF69-270CB05EDBB7}">
      <dgm:prSet/>
      <dgm:spPr/>
      <dgm:t>
        <a:bodyPr/>
        <a:lstStyle/>
        <a:p>
          <a:endParaRPr lang="en-US"/>
        </a:p>
      </dgm:t>
    </dgm:pt>
    <dgm:pt modelId="{0B65299F-8E89-4343-B80D-098CFFEA6C37}" type="sibTrans" cxnId="{1F1D2A3A-EE35-4A45-AF69-270CB05EDBB7}">
      <dgm:prSet/>
      <dgm:spPr/>
      <dgm:t>
        <a:bodyPr/>
        <a:lstStyle/>
        <a:p>
          <a:endParaRPr lang="en-US"/>
        </a:p>
      </dgm:t>
    </dgm:pt>
    <dgm:pt modelId="{482FB90D-F89A-4202-B85D-F1A7C8DF8B29}" type="pres">
      <dgm:prSet presAssocID="{5213D193-0271-4422-97BE-1EB81962B940}" presName="Name0" presStyleCnt="0">
        <dgm:presLayoutVars>
          <dgm:chMax val="7"/>
          <dgm:dir/>
          <dgm:resizeHandles val="exact"/>
        </dgm:presLayoutVars>
      </dgm:prSet>
      <dgm:spPr/>
    </dgm:pt>
    <dgm:pt modelId="{6F902F6E-6B4B-48B7-9ECC-DBACC7233773}" type="pres">
      <dgm:prSet presAssocID="{5213D193-0271-4422-97BE-1EB81962B940}" presName="ellipse1" presStyleLbl="vennNode1" presStyleIdx="0" presStyleCnt="3" custScaleX="133597" custScaleY="124341" custLinFactNeighborX="-28366" custLinFactNeighborY="2150">
        <dgm:presLayoutVars>
          <dgm:bulletEnabled val="1"/>
        </dgm:presLayoutVars>
      </dgm:prSet>
      <dgm:spPr/>
    </dgm:pt>
    <dgm:pt modelId="{B662B909-F8F6-46D8-AE74-53A0729BFB4F}" type="pres">
      <dgm:prSet presAssocID="{5213D193-0271-4422-97BE-1EB81962B940}" presName="ellipse2" presStyleLbl="vennNode1" presStyleIdx="1" presStyleCnt="3" custScaleX="125750" custScaleY="123026" custLinFactNeighborX="2862" custLinFactNeighborY="5742">
        <dgm:presLayoutVars>
          <dgm:bulletEnabled val="1"/>
        </dgm:presLayoutVars>
      </dgm:prSet>
      <dgm:spPr/>
    </dgm:pt>
    <dgm:pt modelId="{DE55EDCE-319F-4B14-9903-3FBCC827B883}" type="pres">
      <dgm:prSet presAssocID="{5213D193-0271-4422-97BE-1EB81962B940}" presName="ellipse3" presStyleLbl="vennNode1" presStyleIdx="2" presStyleCnt="3" custScaleX="122464" custScaleY="122998" custLinFactNeighborX="25186" custLinFactNeighborY="-3993">
        <dgm:presLayoutVars>
          <dgm:bulletEnabled val="1"/>
        </dgm:presLayoutVars>
      </dgm:prSet>
      <dgm:spPr/>
    </dgm:pt>
  </dgm:ptLst>
  <dgm:cxnLst>
    <dgm:cxn modelId="{1F1D2A3A-EE35-4A45-AF69-270CB05EDBB7}" srcId="{5213D193-0271-4422-97BE-1EB81962B940}" destId="{01DA50F2-F4DA-4FAA-8BC6-6D376FE44045}" srcOrd="2" destOrd="0" parTransId="{5F0F0350-ECB9-45B2-807B-BEF7A1B8589E}" sibTransId="{0B65299F-8E89-4343-B80D-098CFFEA6C37}"/>
    <dgm:cxn modelId="{140CD25D-AC2D-42FD-8942-73CC675A8F4F}" srcId="{5213D193-0271-4422-97BE-1EB81962B940}" destId="{98177D8C-38A4-4FFB-A71A-9773F599B8C8}" srcOrd="1" destOrd="0" parTransId="{9B404129-DEB1-4A11-966C-BD53AE16E344}" sibTransId="{5578A26B-5CE2-4B08-91A7-393BEE53C965}"/>
    <dgm:cxn modelId="{91F01D43-881E-4533-96F5-600F6EC16493}" type="presOf" srcId="{EE77317F-E239-48A9-892C-025B4567DCF1}" destId="{6F902F6E-6B4B-48B7-9ECC-DBACC7233773}" srcOrd="0" destOrd="0" presId="urn:microsoft.com/office/officeart/2005/8/layout/rings+Icon"/>
    <dgm:cxn modelId="{5DC7E597-12A5-4A17-8748-34BD08A1706E}" srcId="{5213D193-0271-4422-97BE-1EB81962B940}" destId="{EE77317F-E239-48A9-892C-025B4567DCF1}" srcOrd="0" destOrd="0" parTransId="{FF8D030B-806A-444B-B277-FDCC3BF80FC3}" sibTransId="{40337724-8D29-42AC-BB92-594381444FA4}"/>
    <dgm:cxn modelId="{361404AB-BA20-4F32-B250-935D8943C11A}" type="presOf" srcId="{5213D193-0271-4422-97BE-1EB81962B940}" destId="{482FB90D-F89A-4202-B85D-F1A7C8DF8B29}" srcOrd="0" destOrd="0" presId="urn:microsoft.com/office/officeart/2005/8/layout/rings+Icon"/>
    <dgm:cxn modelId="{9B5B95C1-1B1E-4737-B24C-230AA00FD3C4}" type="presOf" srcId="{98177D8C-38A4-4FFB-A71A-9773F599B8C8}" destId="{B662B909-F8F6-46D8-AE74-53A0729BFB4F}" srcOrd="0" destOrd="0" presId="urn:microsoft.com/office/officeart/2005/8/layout/rings+Icon"/>
    <dgm:cxn modelId="{012D75EE-0B12-4477-970E-1D971F17BA94}" type="presOf" srcId="{01DA50F2-F4DA-4FAA-8BC6-6D376FE44045}" destId="{DE55EDCE-319F-4B14-9903-3FBCC827B883}" srcOrd="0" destOrd="0" presId="urn:microsoft.com/office/officeart/2005/8/layout/rings+Icon"/>
    <dgm:cxn modelId="{61211E1F-1CA2-4388-90D3-9F923013C2A3}" type="presParOf" srcId="{482FB90D-F89A-4202-B85D-F1A7C8DF8B29}" destId="{6F902F6E-6B4B-48B7-9ECC-DBACC7233773}" srcOrd="0" destOrd="0" presId="urn:microsoft.com/office/officeart/2005/8/layout/rings+Icon"/>
    <dgm:cxn modelId="{937F8D80-4489-4678-8CC3-944892C48959}" type="presParOf" srcId="{482FB90D-F89A-4202-B85D-F1A7C8DF8B29}" destId="{B662B909-F8F6-46D8-AE74-53A0729BFB4F}" srcOrd="1" destOrd="0" presId="urn:microsoft.com/office/officeart/2005/8/layout/rings+Icon"/>
    <dgm:cxn modelId="{754119DE-B399-459C-A007-6903CDEA02E4}" type="presParOf" srcId="{482FB90D-F89A-4202-B85D-F1A7C8DF8B29}" destId="{DE55EDCE-319F-4B14-9903-3FBCC827B88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3D193-0271-4422-97BE-1EB81962B940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EE77317F-E239-48A9-892C-025B4567DCF1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endParaRPr lang="en-US" sz="1600" b="1" dirty="0">
            <a:solidFill>
              <a:schemeClr val="accent6">
                <a:lumMod val="75000"/>
              </a:schemeClr>
            </a:solidFill>
          </a:endParaRPr>
        </a:p>
        <a:p>
          <a:endParaRPr lang="en-US" sz="1600" b="1" dirty="0">
            <a:solidFill>
              <a:schemeClr val="accent6">
                <a:lumMod val="75000"/>
              </a:schemeClr>
            </a:solidFill>
          </a:endParaRPr>
        </a:p>
        <a:p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Governance &amp; Innovation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Beneficiary Pays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Fed/State/Local Participation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Local Oversight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Benefit Contracts</a:t>
          </a:r>
        </a:p>
        <a:p>
          <a:endParaRPr lang="en-US" sz="1400" b="1" dirty="0">
            <a:solidFill>
              <a:schemeClr val="accent1">
                <a:lumMod val="75000"/>
              </a:schemeClr>
            </a:solidFill>
          </a:endParaRPr>
        </a:p>
        <a:p>
          <a:endParaRPr lang="en-US" sz="1600" b="1" dirty="0">
            <a:solidFill>
              <a:schemeClr val="accent6">
                <a:lumMod val="75000"/>
              </a:schemeClr>
            </a:solidFill>
          </a:endParaRPr>
        </a:p>
        <a:p>
          <a:endParaRPr lang="en-US" sz="1600" b="1" dirty="0">
            <a:solidFill>
              <a:schemeClr val="accent6">
                <a:lumMod val="75000"/>
              </a:schemeClr>
            </a:solidFill>
          </a:endParaRPr>
        </a:p>
        <a:p>
          <a:endParaRPr lang="en-US" sz="1600" b="1" dirty="0">
            <a:solidFill>
              <a:schemeClr val="accent6">
                <a:lumMod val="75000"/>
              </a:schemeClr>
            </a:solidFill>
          </a:endParaRPr>
        </a:p>
        <a:p>
          <a:endParaRPr lang="en-US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FF8D030B-806A-444B-B277-FDCC3BF80FC3}" type="parTrans" cxnId="{5DC7E597-12A5-4A17-8748-34BD08A1706E}">
      <dgm:prSet/>
      <dgm:spPr/>
      <dgm:t>
        <a:bodyPr/>
        <a:lstStyle/>
        <a:p>
          <a:endParaRPr lang="en-US"/>
        </a:p>
      </dgm:t>
    </dgm:pt>
    <dgm:pt modelId="{40337724-8D29-42AC-BB92-594381444FA4}" type="sibTrans" cxnId="{5DC7E597-12A5-4A17-8748-34BD08A1706E}">
      <dgm:prSet/>
      <dgm:spPr/>
      <dgm:t>
        <a:bodyPr/>
        <a:lstStyle/>
        <a:p>
          <a:endParaRPr lang="en-US"/>
        </a:p>
      </dgm:t>
    </dgm:pt>
    <dgm:pt modelId="{98177D8C-38A4-4FFB-A71A-9773F599B8C8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endParaRPr lang="en-US" sz="2400" b="1" dirty="0">
            <a:solidFill>
              <a:schemeClr val="accent6">
                <a:lumMod val="75000"/>
              </a:schemeClr>
            </a:solidFill>
          </a:endParaRPr>
        </a:p>
        <a:p>
          <a:endParaRPr lang="en-US" sz="1400" b="1" dirty="0">
            <a:solidFill>
              <a:schemeClr val="accent6">
                <a:lumMod val="75000"/>
              </a:schemeClr>
            </a:solidFill>
          </a:endParaRPr>
        </a:p>
        <a:p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Realities of Affordability &amp; Permits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Competitive unit cost of water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Protective conditions for species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Net benefits for the environment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Use of existing facilities</a:t>
          </a:r>
        </a:p>
        <a:p>
          <a:r>
            <a:rPr lang="en-US" sz="1200" b="0" dirty="0">
              <a:solidFill>
                <a:schemeClr val="accent1">
                  <a:lumMod val="75000"/>
                </a:schemeClr>
              </a:solidFill>
            </a:rPr>
            <a:t>Integrated Operations</a:t>
          </a:r>
        </a:p>
      </dgm:t>
    </dgm:pt>
    <dgm:pt modelId="{9B404129-DEB1-4A11-966C-BD53AE16E344}" type="parTrans" cxnId="{140CD25D-AC2D-42FD-8942-73CC675A8F4F}">
      <dgm:prSet/>
      <dgm:spPr/>
      <dgm:t>
        <a:bodyPr/>
        <a:lstStyle/>
        <a:p>
          <a:endParaRPr lang="en-US"/>
        </a:p>
      </dgm:t>
    </dgm:pt>
    <dgm:pt modelId="{5578A26B-5CE2-4B08-91A7-393BEE53C965}" type="sibTrans" cxnId="{140CD25D-AC2D-42FD-8942-73CC675A8F4F}">
      <dgm:prSet/>
      <dgm:spPr/>
      <dgm:t>
        <a:bodyPr/>
        <a:lstStyle/>
        <a:p>
          <a:endParaRPr lang="en-US"/>
        </a:p>
      </dgm:t>
    </dgm:pt>
    <dgm:pt modelId="{01DA50F2-F4DA-4FAA-8BC6-6D376FE4404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Multiple Benefits for all of California</a:t>
          </a:r>
        </a:p>
        <a:p>
          <a:r>
            <a:rPr lang="en-US" sz="1200" b="0" dirty="0">
              <a:solidFill>
                <a:schemeClr val="accent2">
                  <a:lumMod val="75000"/>
                </a:schemeClr>
              </a:solidFill>
            </a:rPr>
            <a:t>New Water Supply (Ag &amp; Urban)</a:t>
          </a:r>
        </a:p>
        <a:p>
          <a:r>
            <a:rPr lang="en-US" sz="1200" b="0" dirty="0">
              <a:solidFill>
                <a:schemeClr val="accent2">
                  <a:lumMod val="75000"/>
                </a:schemeClr>
              </a:solidFill>
            </a:rPr>
            <a:t>Ecosystem Priority Flexibility</a:t>
          </a:r>
        </a:p>
        <a:p>
          <a:r>
            <a:rPr lang="en-US" sz="1200" b="0" dirty="0">
              <a:solidFill>
                <a:schemeClr val="accent2">
                  <a:lumMod val="75000"/>
                </a:schemeClr>
              </a:solidFill>
            </a:rPr>
            <a:t>Added Flood Control/Public Safety</a:t>
          </a:r>
        </a:p>
        <a:p>
          <a:r>
            <a:rPr lang="en-US" sz="1200" b="0" dirty="0">
              <a:solidFill>
                <a:schemeClr val="accent2">
                  <a:lumMod val="75000"/>
                </a:schemeClr>
              </a:solidFill>
            </a:rPr>
            <a:t>New Recreation</a:t>
          </a:r>
        </a:p>
        <a:p>
          <a:r>
            <a:rPr lang="en-US" sz="1200" b="0" dirty="0">
              <a:solidFill>
                <a:schemeClr val="accent2">
                  <a:lumMod val="75000"/>
                </a:schemeClr>
              </a:solidFill>
            </a:rPr>
            <a:t>JOBS!</a:t>
          </a:r>
        </a:p>
        <a:p>
          <a:endParaRPr lang="en-US" sz="1400" b="0" dirty="0">
            <a:solidFill>
              <a:schemeClr val="accent2">
                <a:lumMod val="75000"/>
              </a:schemeClr>
            </a:solidFill>
          </a:endParaRPr>
        </a:p>
      </dgm:t>
    </dgm:pt>
    <dgm:pt modelId="{5F0F0350-ECB9-45B2-807B-BEF7A1B8589E}" type="parTrans" cxnId="{1F1D2A3A-EE35-4A45-AF69-270CB05EDBB7}">
      <dgm:prSet/>
      <dgm:spPr/>
      <dgm:t>
        <a:bodyPr/>
        <a:lstStyle/>
        <a:p>
          <a:endParaRPr lang="en-US"/>
        </a:p>
      </dgm:t>
    </dgm:pt>
    <dgm:pt modelId="{0B65299F-8E89-4343-B80D-098CFFEA6C37}" type="sibTrans" cxnId="{1F1D2A3A-EE35-4A45-AF69-270CB05EDBB7}">
      <dgm:prSet/>
      <dgm:spPr/>
      <dgm:t>
        <a:bodyPr/>
        <a:lstStyle/>
        <a:p>
          <a:endParaRPr lang="en-US"/>
        </a:p>
      </dgm:t>
    </dgm:pt>
    <dgm:pt modelId="{482FB90D-F89A-4202-B85D-F1A7C8DF8B29}" type="pres">
      <dgm:prSet presAssocID="{5213D193-0271-4422-97BE-1EB81962B940}" presName="Name0" presStyleCnt="0">
        <dgm:presLayoutVars>
          <dgm:chMax val="7"/>
          <dgm:dir/>
          <dgm:resizeHandles val="exact"/>
        </dgm:presLayoutVars>
      </dgm:prSet>
      <dgm:spPr/>
    </dgm:pt>
    <dgm:pt modelId="{6F902F6E-6B4B-48B7-9ECC-DBACC7233773}" type="pres">
      <dgm:prSet presAssocID="{5213D193-0271-4422-97BE-1EB81962B940}" presName="ellipse1" presStyleLbl="vennNode1" presStyleIdx="0" presStyleCnt="3" custScaleX="139648" custScaleY="123426" custLinFactNeighborX="-16892" custLinFactNeighborY="-5127">
        <dgm:presLayoutVars>
          <dgm:bulletEnabled val="1"/>
        </dgm:presLayoutVars>
      </dgm:prSet>
      <dgm:spPr/>
    </dgm:pt>
    <dgm:pt modelId="{B662B909-F8F6-46D8-AE74-53A0729BFB4F}" type="pres">
      <dgm:prSet presAssocID="{5213D193-0271-4422-97BE-1EB81962B940}" presName="ellipse2" presStyleLbl="vennNode1" presStyleIdx="1" presStyleCnt="3" custScaleX="138561" custScaleY="125610" custLinFactNeighborX="-12764" custLinFactNeighborY="14101">
        <dgm:presLayoutVars>
          <dgm:bulletEnabled val="1"/>
        </dgm:presLayoutVars>
      </dgm:prSet>
      <dgm:spPr/>
    </dgm:pt>
    <dgm:pt modelId="{DE55EDCE-319F-4B14-9903-3FBCC827B883}" type="pres">
      <dgm:prSet presAssocID="{5213D193-0271-4422-97BE-1EB81962B940}" presName="ellipse3" presStyleLbl="vennNode1" presStyleIdx="2" presStyleCnt="3" custScaleX="132060" custScaleY="122829" custLinFactNeighborX="-4237" custLinFactNeighborY="-5737">
        <dgm:presLayoutVars>
          <dgm:bulletEnabled val="1"/>
        </dgm:presLayoutVars>
      </dgm:prSet>
      <dgm:spPr/>
    </dgm:pt>
  </dgm:ptLst>
  <dgm:cxnLst>
    <dgm:cxn modelId="{1F1D2A3A-EE35-4A45-AF69-270CB05EDBB7}" srcId="{5213D193-0271-4422-97BE-1EB81962B940}" destId="{01DA50F2-F4DA-4FAA-8BC6-6D376FE44045}" srcOrd="2" destOrd="0" parTransId="{5F0F0350-ECB9-45B2-807B-BEF7A1B8589E}" sibTransId="{0B65299F-8E89-4343-B80D-098CFFEA6C37}"/>
    <dgm:cxn modelId="{140CD25D-AC2D-42FD-8942-73CC675A8F4F}" srcId="{5213D193-0271-4422-97BE-1EB81962B940}" destId="{98177D8C-38A4-4FFB-A71A-9773F599B8C8}" srcOrd="1" destOrd="0" parTransId="{9B404129-DEB1-4A11-966C-BD53AE16E344}" sibTransId="{5578A26B-5CE2-4B08-91A7-393BEE53C965}"/>
    <dgm:cxn modelId="{91F01D43-881E-4533-96F5-600F6EC16493}" type="presOf" srcId="{EE77317F-E239-48A9-892C-025B4567DCF1}" destId="{6F902F6E-6B4B-48B7-9ECC-DBACC7233773}" srcOrd="0" destOrd="0" presId="urn:microsoft.com/office/officeart/2005/8/layout/rings+Icon"/>
    <dgm:cxn modelId="{5DC7E597-12A5-4A17-8748-34BD08A1706E}" srcId="{5213D193-0271-4422-97BE-1EB81962B940}" destId="{EE77317F-E239-48A9-892C-025B4567DCF1}" srcOrd="0" destOrd="0" parTransId="{FF8D030B-806A-444B-B277-FDCC3BF80FC3}" sibTransId="{40337724-8D29-42AC-BB92-594381444FA4}"/>
    <dgm:cxn modelId="{361404AB-BA20-4F32-B250-935D8943C11A}" type="presOf" srcId="{5213D193-0271-4422-97BE-1EB81962B940}" destId="{482FB90D-F89A-4202-B85D-F1A7C8DF8B29}" srcOrd="0" destOrd="0" presId="urn:microsoft.com/office/officeart/2005/8/layout/rings+Icon"/>
    <dgm:cxn modelId="{9B5B95C1-1B1E-4737-B24C-230AA00FD3C4}" type="presOf" srcId="{98177D8C-38A4-4FFB-A71A-9773F599B8C8}" destId="{B662B909-F8F6-46D8-AE74-53A0729BFB4F}" srcOrd="0" destOrd="0" presId="urn:microsoft.com/office/officeart/2005/8/layout/rings+Icon"/>
    <dgm:cxn modelId="{012D75EE-0B12-4477-970E-1D971F17BA94}" type="presOf" srcId="{01DA50F2-F4DA-4FAA-8BC6-6D376FE44045}" destId="{DE55EDCE-319F-4B14-9903-3FBCC827B883}" srcOrd="0" destOrd="0" presId="urn:microsoft.com/office/officeart/2005/8/layout/rings+Icon"/>
    <dgm:cxn modelId="{61211E1F-1CA2-4388-90D3-9F923013C2A3}" type="presParOf" srcId="{482FB90D-F89A-4202-B85D-F1A7C8DF8B29}" destId="{6F902F6E-6B4B-48B7-9ECC-DBACC7233773}" srcOrd="0" destOrd="0" presId="urn:microsoft.com/office/officeart/2005/8/layout/rings+Icon"/>
    <dgm:cxn modelId="{937F8D80-4489-4678-8CC3-944892C48959}" type="presParOf" srcId="{482FB90D-F89A-4202-B85D-F1A7C8DF8B29}" destId="{B662B909-F8F6-46D8-AE74-53A0729BFB4F}" srcOrd="1" destOrd="0" presId="urn:microsoft.com/office/officeart/2005/8/layout/rings+Icon"/>
    <dgm:cxn modelId="{754119DE-B399-459C-A007-6903CDEA02E4}" type="presParOf" srcId="{482FB90D-F89A-4202-B85D-F1A7C8DF8B29}" destId="{DE55EDCE-319F-4B14-9903-3FBCC827B883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02F6E-6B4B-48B7-9ECC-DBACC7233773}">
      <dsp:nvSpPr>
        <dsp:cNvPr id="0" name=""/>
        <dsp:cNvSpPr/>
      </dsp:nvSpPr>
      <dsp:spPr>
        <a:xfrm>
          <a:off x="2728" y="-281325"/>
          <a:ext cx="3878023" cy="3609291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Governance Innovations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(Jeff)</a:t>
          </a:r>
        </a:p>
      </dsp:txBody>
      <dsp:txXfrm>
        <a:off x="570651" y="247243"/>
        <a:ext cx="2742177" cy="2552155"/>
      </dsp:txXfrm>
    </dsp:sp>
    <dsp:sp modelId="{B662B909-F8F6-46D8-AE74-53A0729BFB4F}">
      <dsp:nvSpPr>
        <dsp:cNvPr id="0" name=""/>
        <dsp:cNvSpPr/>
      </dsp:nvSpPr>
      <dsp:spPr>
        <a:xfrm>
          <a:off x="2517183" y="1611314"/>
          <a:ext cx="3650242" cy="3571120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accent6">
                  <a:lumMod val="75000"/>
                </a:schemeClr>
              </a:solidFill>
            </a:rPr>
            <a:t>Realities 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of Affordability &amp; Permits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(Jerry)</a:t>
          </a:r>
        </a:p>
      </dsp:txBody>
      <dsp:txXfrm>
        <a:off x="3051749" y="2134292"/>
        <a:ext cx="2581110" cy="2525164"/>
      </dsp:txXfrm>
    </dsp:sp>
    <dsp:sp modelId="{DE55EDCE-319F-4B14-9903-3FBCC827B883}">
      <dsp:nvSpPr>
        <dsp:cNvPr id="0" name=""/>
        <dsp:cNvSpPr/>
      </dsp:nvSpPr>
      <dsp:spPr>
        <a:xfrm>
          <a:off x="4705211" y="-324242"/>
          <a:ext cx="3554857" cy="3570307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 Multiple Benefits for all of California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(Jerry)</a:t>
          </a:r>
        </a:p>
      </dsp:txBody>
      <dsp:txXfrm>
        <a:off x="5225808" y="198617"/>
        <a:ext cx="2513663" cy="2524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02F6E-6B4B-48B7-9ECC-DBACC7233773}">
      <dsp:nvSpPr>
        <dsp:cNvPr id="0" name=""/>
        <dsp:cNvSpPr/>
      </dsp:nvSpPr>
      <dsp:spPr>
        <a:xfrm>
          <a:off x="344988" y="-344803"/>
          <a:ext cx="3927873" cy="3471548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Governance &amp; Innovation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Beneficiary Pays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Fed/State/Local Participation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Local Oversight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Benefit Contracts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20212" y="163593"/>
        <a:ext cx="2777425" cy="2454756"/>
      </dsp:txXfrm>
    </dsp:sp>
    <dsp:sp modelId="{B662B909-F8F6-46D8-AE74-53A0729BFB4F}">
      <dsp:nvSpPr>
        <dsp:cNvPr id="0" name=""/>
        <dsp:cNvSpPr/>
      </dsp:nvSpPr>
      <dsp:spPr>
        <a:xfrm>
          <a:off x="1924103" y="1500367"/>
          <a:ext cx="3897299" cy="3532976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accent6">
                <a:lumMod val="7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Realities of Affordability &amp; Permits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Competitive unit cost of water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Protective conditions for species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Net benefits for the environment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Use of existing facilities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1">
                  <a:lumMod val="75000"/>
                </a:schemeClr>
              </a:solidFill>
            </a:rPr>
            <a:t>Integrated Operations</a:t>
          </a:r>
        </a:p>
      </dsp:txBody>
      <dsp:txXfrm>
        <a:off x="2494849" y="2017759"/>
        <a:ext cx="2755807" cy="2498192"/>
      </dsp:txXfrm>
    </dsp:sp>
    <dsp:sp modelId="{DE55EDCE-319F-4B14-9903-3FBCC827B883}">
      <dsp:nvSpPr>
        <dsp:cNvPr id="0" name=""/>
        <dsp:cNvSpPr/>
      </dsp:nvSpPr>
      <dsp:spPr>
        <a:xfrm>
          <a:off x="3701376" y="-336407"/>
          <a:ext cx="3714446" cy="3454756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Multiple Benefits for all of California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2">
                  <a:lumMod val="75000"/>
                </a:schemeClr>
              </a:solidFill>
            </a:rPr>
            <a:t>New Water Supply (Ag &amp; Urban)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2">
                  <a:lumMod val="75000"/>
                </a:schemeClr>
              </a:solidFill>
            </a:rPr>
            <a:t>Ecosystem Priority Flexibility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2">
                  <a:lumMod val="75000"/>
                </a:schemeClr>
              </a:solidFill>
            </a:rPr>
            <a:t>Added Flood Control/Public Safety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2">
                  <a:lumMod val="75000"/>
                </a:schemeClr>
              </a:solidFill>
            </a:rPr>
            <a:t>New Recreation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accent2">
                  <a:lumMod val="75000"/>
                </a:schemeClr>
              </a:solidFill>
            </a:rPr>
            <a:t>JOBS!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245344" y="169530"/>
        <a:ext cx="2626510" cy="2442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4E7BF19-8F57-4E80-B472-421A5CB456E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03E7AE0-8929-44F5-ABB9-29564033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E7AE0-8929-44F5-ABB9-295640338F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has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E7AE0-8929-44F5-ABB9-295640338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 has slide to send.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E7AE0-8929-44F5-ABB9-295640338F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E7AE0-8929-44F5-ABB9-295640338F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 governance</a:t>
            </a:r>
          </a:p>
          <a:p>
            <a:endParaRPr lang="en-US" dirty="0"/>
          </a:p>
          <a:p>
            <a:r>
              <a:rPr lang="en-US" dirty="0"/>
              <a:t>How many are participating at conference (e.g. </a:t>
            </a:r>
            <a:r>
              <a:rPr lang="en-US" dirty="0" err="1"/>
              <a:t>UWI</a:t>
            </a:r>
            <a:r>
              <a:rPr lang="en-US" dirty="0"/>
              <a:t> =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37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37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A21DD-2F1D-4B99-A040-04353F80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9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Draft, Subject to Change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80B04A2-B943-4652-A83B-F95934677CE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79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Sites 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20021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04AA-3AE8-40F8-A767-02E2502C48D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3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50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546">
              <a:defRPr/>
            </a:pPr>
            <a:fld id="{ECFD3E66-379D-4E08-BE3D-95FF93308A2C}" type="slidenum">
              <a:rPr lang="en-US">
                <a:solidFill>
                  <a:prstClr val="black"/>
                </a:solidFill>
                <a:latin typeface="Calibri"/>
              </a:rPr>
              <a:pPr defTabSz="939546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64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14308" y="0"/>
            <a:ext cx="12282311" cy="690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3550" y="5638184"/>
            <a:ext cx="1767380" cy="5161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880111" y="2950196"/>
            <a:ext cx="7383780" cy="559769"/>
          </a:xfrm>
        </p:spPr>
        <p:txBody>
          <a:bodyPr wrap="square" lIns="91440" anchor="b">
            <a:spAutoFit/>
          </a:bodyPr>
          <a:lstStyle>
            <a:lvl1pPr algn="ctr"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0111" y="3602038"/>
            <a:ext cx="738378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4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41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|  </a:t>
            </a:r>
            <a:fld id="{95160193-F46D-EF4C-8ABD-4385CC33F3E8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1" y="6356355"/>
            <a:ext cx="422911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953313"/>
          </a:xfrm>
        </p:spPr>
        <p:txBody>
          <a:bodyPr>
            <a:normAutofit/>
          </a:bodyPr>
          <a:lstStyle>
            <a:lvl1pPr>
              <a:defRPr sz="22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5801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1575" baseline="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4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9888" y="6172316"/>
            <a:ext cx="1665363" cy="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9/1/2021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841" y="27368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850392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>
              <a:buFont typeface="Cambria" panose="02040503050406030204" pitchFamily="18" charset="0"/>
              <a:buChar char="∘"/>
            </a:pPr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0040" y="301752"/>
            <a:ext cx="8503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E0892620-8F18-411D-806E-A94F005D9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356" y="6553200"/>
            <a:ext cx="8052594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>
                <a:solidFill>
                  <a:srgbClr val="B7B7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1BD9389C-3173-4387-824C-40D2882B2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51064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600">
                <a:solidFill>
                  <a:srgbClr val="B7B7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47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688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aseline="0">
                <a:solidFill>
                  <a:srgbClr val="226379"/>
                </a:solidFill>
              </a:defRPr>
            </a:lvl1pPr>
          </a:lstStyle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9/1/2021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5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514324" rtl="0" eaLnBrk="1" latinLnBrk="0" hangingPunct="1">
        <a:lnSpc>
          <a:spcPct val="90000"/>
        </a:lnSpc>
        <a:spcBef>
          <a:spcPct val="0"/>
        </a:spcBef>
        <a:buNone/>
        <a:defRPr sz="2251" b="1" i="0" kern="1200" spc="-56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128582" indent="-128582" algn="l" defTabSz="514324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  <a:lvl2pPr marL="385745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1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2pPr>
      <a:lvl3pPr marL="642907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3pPr>
      <a:lvl4pPr marL="900068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4pPr>
      <a:lvl5pPr marL="1157230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5pPr>
      <a:lvl6pPr marL="1414393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688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aseline="0">
                <a:solidFill>
                  <a:srgbClr val="226379"/>
                </a:solidFill>
              </a:defRPr>
            </a:lvl1pPr>
          </a:lstStyle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9/1/2021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5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514324" rtl="0" eaLnBrk="1" latinLnBrk="0" hangingPunct="1">
        <a:lnSpc>
          <a:spcPct val="90000"/>
        </a:lnSpc>
        <a:spcBef>
          <a:spcPct val="0"/>
        </a:spcBef>
        <a:buNone/>
        <a:defRPr sz="2251" b="1" i="0" kern="1200" spc="-56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128582" indent="-128582" algn="l" defTabSz="514324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  <a:lvl2pPr marL="385745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1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2pPr>
      <a:lvl3pPr marL="642907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3pPr>
      <a:lvl4pPr marL="900068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4pPr>
      <a:lvl5pPr marL="1157230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5pPr>
      <a:lvl6pPr marL="1414393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4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ADB7-8D82-48D0-8237-FC1F51FE4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76" y="2554638"/>
            <a:ext cx="8102524" cy="1006429"/>
          </a:xfrm>
        </p:spPr>
        <p:txBody>
          <a:bodyPr/>
          <a:lstStyle/>
          <a:p>
            <a:r>
              <a:rPr lang="en-US" sz="6600" cap="none" dirty="0"/>
              <a:t>Sites Reservoir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27155-95BA-4151-B869-D7F085EC4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7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DF0C-D9B7-4594-B871-0174A13A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2" y="108822"/>
            <a:ext cx="7886700" cy="953313"/>
          </a:xfrm>
        </p:spPr>
        <p:txBody>
          <a:bodyPr/>
          <a:lstStyle/>
          <a:p>
            <a:pPr algn="ctr"/>
            <a:r>
              <a:rPr lang="en-US" dirty="0"/>
              <a:t>Sites Releases Are Similar to Snowpack Runoff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DF2C-C795-4304-8963-65FC70F8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5" y="1439357"/>
            <a:ext cx="8516647" cy="46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8AE2304-DAA9-4EDF-B772-82EDEF672663}"/>
              </a:ext>
            </a:extLst>
          </p:cNvPr>
          <p:cNvSpPr txBox="1">
            <a:spLocks/>
          </p:cNvSpPr>
          <p:nvPr/>
        </p:nvSpPr>
        <p:spPr>
          <a:xfrm>
            <a:off x="377638" y="1320800"/>
            <a:ext cx="4588810" cy="524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14324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None/>
              <a:defRPr sz="1575" b="0" i="0" kern="8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257162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1125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514324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1013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771487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028649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1285811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973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35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297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300" dirty="0">
              <a:solidFill>
                <a:srgbClr val="3B6B7A"/>
              </a:solidFill>
              <a:latin typeface="Montserrat" panose="02000505000000020004" pitchFamily="2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Total 2018 MCED: $816M (Rank 3)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(~67%)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3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Refuge Supplies </a:t>
            </a:r>
            <a:r>
              <a:rPr lang="en-US" sz="13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Provide a reliable supply of refuge water to improve Pacific Flyway habitat for migratory birds and other native species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3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Yolo Bypass </a:t>
            </a:r>
            <a:r>
              <a:rPr lang="en-US" sz="13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Provide water dedicated to help improve conditions for the Delta Smelt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300" b="1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 Possibilities (not currently included)</a:t>
            </a:r>
            <a:r>
              <a:rPr lang="en-US" sz="13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en-US" sz="1188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Preserve cold-water </a:t>
            </a:r>
            <a:r>
              <a:rPr lang="en-US" sz="1188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use later in the summer months to support salmon development, spawning  and rearing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en-US" sz="1188" b="1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Water Manager </a:t>
            </a:r>
            <a:r>
              <a:rPr lang="en-US" sz="13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concept to flexibly manage the State’s asset for optimal environmental results</a:t>
            </a: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300" b="1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 (~23%)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300" b="1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1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Flood Control (~ 5%)</a:t>
            </a:r>
            <a:endParaRPr lang="en-US" sz="13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Montserrat" panose="02000505000000020004" pitchFamily="2" charset="0"/>
            </a:endParaRPr>
          </a:p>
          <a:p>
            <a:endParaRPr lang="en-US" sz="1400" dirty="0">
              <a:latin typeface="Montserrat" panose="0200050500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326086-8AFE-45E6-A5C7-CDB5CFE9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77795"/>
            <a:ext cx="7886700" cy="953313"/>
          </a:xfrm>
        </p:spPr>
        <p:txBody>
          <a:bodyPr/>
          <a:lstStyle/>
          <a:p>
            <a:pPr algn="ctr" defTabSz="514350"/>
            <a:r>
              <a:rPr lang="en-US" sz="2400" dirty="0">
                <a:latin typeface="Montserrat" panose="02000505000000020004" pitchFamily="2" charset="0"/>
                <a:cs typeface="Arial" panose="020B0604020202020204" pitchFamily="34" charset="0"/>
              </a:rPr>
              <a:t>State Public Benefits in Sites funded by Prop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074C1-6F55-4D56-9BD6-5BC29F70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/>
          <a:stretch/>
        </p:blipFill>
        <p:spPr>
          <a:xfrm>
            <a:off x="4966449" y="1601282"/>
            <a:ext cx="3799914" cy="44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550E-397D-6B46-8829-54ABEB68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66" y="176870"/>
            <a:ext cx="7886700" cy="953313"/>
          </a:xfrm>
        </p:spPr>
        <p:txBody>
          <a:bodyPr/>
          <a:lstStyle/>
          <a:p>
            <a:pPr algn="ctr"/>
            <a:r>
              <a:rPr lang="en-US" dirty="0"/>
              <a:t>Sites Puts a Small Amount of Uncaptured Flow to its highest and best use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CE0E3-1D0C-4873-87F0-CD223FAE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1" y="1430723"/>
            <a:ext cx="8229557" cy="46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A129-7972-4ED5-8F6D-99EC2BB9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239623"/>
            <a:ext cx="7886700" cy="953313"/>
          </a:xfrm>
        </p:spPr>
        <p:txBody>
          <a:bodyPr/>
          <a:lstStyle/>
          <a:p>
            <a:pPr algn="ctr"/>
            <a:r>
              <a:rPr lang="en-US" dirty="0"/>
              <a:t>Sites can Assist with the Bay Delta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91DAD-E5F4-41EC-B3C7-DA03738D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6" y="1545121"/>
            <a:ext cx="7602070" cy="43616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7EE1D6-3BA8-AD4A-9940-1EE37A5922FE}"/>
              </a:ext>
            </a:extLst>
          </p:cNvPr>
          <p:cNvSpPr/>
          <p:nvPr/>
        </p:nvSpPr>
        <p:spPr>
          <a:xfrm>
            <a:off x="629843" y="3668617"/>
            <a:ext cx="7368403" cy="73813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4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816" y="214300"/>
            <a:ext cx="885177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spc="0" dirty="0">
                <a:latin typeface="Arial" panose="020B0604020202020204" pitchFamily="34" charset="0"/>
                <a:cs typeface="Arial" panose="020B0604020202020204" pitchFamily="34" charset="0"/>
              </a:rPr>
              <a:t>Sites RDEIR/SDEIS Project Alternatives</a:t>
            </a:r>
            <a:endParaRPr lang="en-US" sz="2400" b="1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A8886B-9810-449C-9A17-4ACCB7AF8F36}"/>
              </a:ext>
            </a:extLst>
          </p:cNvPr>
          <p:cNvGraphicFramePr>
            <a:graphicFrameLocks noGrp="1"/>
          </p:cNvGraphicFramePr>
          <p:nvPr/>
        </p:nvGraphicFramePr>
        <p:xfrm>
          <a:off x="216816" y="1446663"/>
          <a:ext cx="8739870" cy="525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235">
                  <a:extLst>
                    <a:ext uri="{9D8B030D-6E8A-4147-A177-3AD203B41FA5}">
                      <a16:colId xmlns:a16="http://schemas.microsoft.com/office/drawing/2014/main" val="2993761651"/>
                    </a:ext>
                  </a:extLst>
                </a:gridCol>
                <a:gridCol w="2369093">
                  <a:extLst>
                    <a:ext uri="{9D8B030D-6E8A-4147-A177-3AD203B41FA5}">
                      <a16:colId xmlns:a16="http://schemas.microsoft.com/office/drawing/2014/main" val="3674611191"/>
                    </a:ext>
                  </a:extLst>
                </a:gridCol>
                <a:gridCol w="2379271">
                  <a:extLst>
                    <a:ext uri="{9D8B030D-6E8A-4147-A177-3AD203B41FA5}">
                      <a16:colId xmlns:a16="http://schemas.microsoft.com/office/drawing/2014/main" val="3912383579"/>
                    </a:ext>
                  </a:extLst>
                </a:gridCol>
                <a:gridCol w="2379271">
                  <a:extLst>
                    <a:ext uri="{9D8B030D-6E8A-4147-A177-3AD203B41FA5}">
                      <a16:colId xmlns:a16="http://schemas.microsoft.com/office/drawing/2014/main" val="2520191300"/>
                    </a:ext>
                  </a:extLst>
                </a:gridCol>
              </a:tblGrid>
              <a:tr h="4685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Facilities / Operations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Alternative 1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Alternative 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Alternative 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34662"/>
                  </a:ext>
                </a:extLst>
              </a:tr>
              <a:tr h="380028"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Reservoir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20B0604020202020204" charset="0"/>
                        </a:rPr>
                        <a:t>1.5 MAF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1.3 MAF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Montserrat" panose="020B0604020202020204" charset="0"/>
                        </a:rPr>
                        <a:t>1.5 MAF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817159"/>
                  </a:ext>
                </a:extLst>
              </a:tr>
              <a:tr h="380028"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Hydropower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Incidental upon release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11567"/>
                  </a:ext>
                </a:extLst>
              </a:tr>
              <a:tr h="468527"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Diversion 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Red Bluff Pumping Plant and Hamilton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Montserrat" panose="020B0604020202020204" charset="0"/>
                        </a:rPr>
                        <a:t>Same as Alt 1</a:t>
                      </a:r>
                    </a:p>
                    <a:p>
                      <a:endParaRPr lang="en-US" sz="1200">
                        <a:latin typeface="Montserr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7476"/>
                  </a:ext>
                </a:extLst>
              </a:tr>
              <a:tr h="1030760"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Conveyance Release / Dunnigan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1,000 cubic feet per second (cfs) into new Dunnigan Pipeline to Colusa Basin 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1,000 cfs into new Dunnigan Pipeline to Sacramento River.  Partial release into the Colusa Basin 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529111"/>
                  </a:ext>
                </a:extLst>
              </a:tr>
              <a:tr h="10307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Montserrat" panose="020B0604020202020204" charset="0"/>
                        </a:rPr>
                        <a:t>Reclamation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Funding Partner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Operational Exchanges</a:t>
                      </a:r>
                    </a:p>
                    <a:p>
                      <a:pPr marL="457200" lvl="1" indent="-228600">
                        <a:buFont typeface="+mj-lt"/>
                        <a:buAutoNum type="alphaLcPeriod"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Within Year Exchanges</a:t>
                      </a:r>
                    </a:p>
                    <a:p>
                      <a:pPr marL="457200" lvl="1" indent="-228600">
                        <a:buFont typeface="+mj-lt"/>
                        <a:buAutoNum type="alphaLcPeriod"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Real-time Exchanges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Operational Exchanges</a:t>
                      </a:r>
                    </a:p>
                    <a:p>
                      <a:pPr marL="114309" lvl="0" indent="-228600">
                        <a:buFont typeface="+mj-lt"/>
                        <a:buAutoNum type="alphaLcPeriod"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Within Year Exchanges</a:t>
                      </a:r>
                    </a:p>
                    <a:p>
                      <a:pPr marL="114309" lvl="0" indent="-228600">
                        <a:buFont typeface="+mj-lt"/>
                        <a:buAutoNum type="alphaLcPeriod"/>
                      </a:pPr>
                      <a:r>
                        <a:rPr lang="en-US" sz="1200" b="1" dirty="0">
                          <a:latin typeface="Montserrat" panose="020B0604020202020204" charset="0"/>
                        </a:rPr>
                        <a:t>Real-time Exchanges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Montserrat" panose="020B0604020202020204" charset="0"/>
                        </a:rPr>
                        <a:t>Same as Alt 1, but up to 25%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9357"/>
                  </a:ext>
                </a:extLst>
              </a:tr>
              <a:tr h="843349"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DWR Involvement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20B0604020202020204" charset="0"/>
                        </a:rPr>
                        <a:t>Operational Exchanges with Oroville and use of SWP facilities South-of-Delta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88133"/>
                  </a:ext>
                </a:extLst>
              </a:tr>
              <a:tr h="65593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ontserrat" panose="020B0604020202020204" charset="0"/>
                        </a:rPr>
                        <a:t>Route to West Side of Reservoir</a:t>
                      </a:r>
                    </a:p>
                    <a:p>
                      <a:endParaRPr lang="en-US" sz="1200" dirty="0">
                        <a:latin typeface="Montserr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Bridge across reservoir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Montserrat" panose="020B0604020202020204" charset="0"/>
                        </a:rPr>
                        <a:t>Paved road around southern end of reservoir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ontserrat" panose="020B0604020202020204" charset="0"/>
                        </a:rPr>
                        <a:t>Same as Alt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7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9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816" y="214300"/>
            <a:ext cx="885177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b="1" spc="0" dirty="0">
                <a:latin typeface="Arial" panose="020B0604020202020204" pitchFamily="34" charset="0"/>
                <a:cs typeface="Arial" panose="020B0604020202020204" pitchFamily="34" charset="0"/>
              </a:rPr>
              <a:t>Sites has to be Affordable, Permittable and Buildable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3F51DF-66FD-45B9-83F2-D584821D6EF8}"/>
              </a:ext>
            </a:extLst>
          </p:cNvPr>
          <p:cNvGraphicFramePr>
            <a:graphicFrameLocks noGrp="1"/>
          </p:cNvGraphicFramePr>
          <p:nvPr/>
        </p:nvGraphicFramePr>
        <p:xfrm>
          <a:off x="1843555" y="1717183"/>
          <a:ext cx="5306182" cy="341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8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Reservoir Size (MAF)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2000505000000020004" pitchFamily="2" charset="0"/>
                        </a:rPr>
                        <a:t>Alternative 1 (1.5MAF)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1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Total Project Cost (2021$, billions)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~$3.9B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72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Annualized AF/year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 release (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AFY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Montserrat" panose="02000505000000020004" pitchFamily="2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~230,000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137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Estimated Unit Costs During Repayment Without WIFIA Loans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 (2021$, $/AF)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Montserrat" panose="02000505000000020004" pitchFamily="2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~$800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746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Estimated Unit Costs During Repayment With WIFIA Loans (2021$, $/AF)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~$700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1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4415-E29A-416E-8BD3-D56F39BF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/>
              </a:rPr>
              <a:t>Cost of Financing Has Largest Impact on Annual Cost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717F5-3C5F-4FA2-9436-2EBC7F819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" t="4053" r="-1161" b="5694"/>
          <a:stretch/>
        </p:blipFill>
        <p:spPr>
          <a:xfrm>
            <a:off x="1278661" y="1358854"/>
            <a:ext cx="6323410" cy="5427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9EE519-BA4A-4B21-9066-47D813564593}"/>
              </a:ext>
            </a:extLst>
          </p:cNvPr>
          <p:cNvSpPr/>
          <p:nvPr/>
        </p:nvSpPr>
        <p:spPr>
          <a:xfrm>
            <a:off x="1371523" y="5527897"/>
            <a:ext cx="7368403" cy="73813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3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88DE-B13D-40AF-A280-95182FD7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Looking Ahead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B5CEA-289D-4790-94AB-6B051EBE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232"/>
            <a:ext cx="9144000" cy="53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816" y="214300"/>
            <a:ext cx="885177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spc="0" dirty="0">
                <a:latin typeface="Montserrat" panose="00000500000000000000" pitchFamily="50" charset="0"/>
                <a:cs typeface="Arial" panose="020B0604020202020204" pitchFamily="34" charset="0"/>
              </a:rPr>
              <a:t>Priorities over the Next 6 Months</a:t>
            </a:r>
            <a:endParaRPr lang="en-US" sz="2400" b="1" spc="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8F704-9AFD-465A-8501-F5156D78928F}"/>
              </a:ext>
            </a:extLst>
          </p:cNvPr>
          <p:cNvSpPr/>
          <p:nvPr/>
        </p:nvSpPr>
        <p:spPr>
          <a:xfrm>
            <a:off x="1" y="14316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8E40"/>
                </a:solidFill>
                <a:latin typeface="Montserrat" panose="02000505000000020004" pitchFamily="2" charset="0"/>
                <a:cs typeface="Calibri" panose="020F0502020204030204" pitchFamily="34" charset="0"/>
              </a:rPr>
              <a:t>2021 Priorities</a:t>
            </a:r>
            <a:endParaRPr lang="en-US" sz="2000" b="1" dirty="0">
              <a:solidFill>
                <a:srgbClr val="008E40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2308AA-CEDA-476F-A5F7-F8A1A4847A19}"/>
              </a:ext>
            </a:extLst>
          </p:cNvPr>
          <p:cNvGrpSpPr/>
          <p:nvPr/>
        </p:nvGrpSpPr>
        <p:grpSpPr>
          <a:xfrm>
            <a:off x="1003564" y="2040546"/>
            <a:ext cx="7460721" cy="4603154"/>
            <a:chOff x="841639" y="1938374"/>
            <a:chExt cx="7460721" cy="4603154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7D2FA670-9848-4816-9101-21EA845DBBFC}"/>
                </a:ext>
              </a:extLst>
            </p:cNvPr>
            <p:cNvSpPr txBox="1">
              <a:spLocks/>
            </p:cNvSpPr>
            <p:nvPr/>
          </p:nvSpPr>
          <p:spPr>
            <a:xfrm>
              <a:off x="841639" y="1957424"/>
              <a:ext cx="7460721" cy="4584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51432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/>
                <a:buNone/>
                <a:defRPr sz="1575" b="0" i="0" kern="800" baseline="0">
                  <a:solidFill>
                    <a:schemeClr val="tx1"/>
                  </a:solidFill>
                  <a:latin typeface="Montserrat" charset="0"/>
                  <a:ea typeface="Montserrat" charset="0"/>
                  <a:cs typeface="Montserrat" charset="0"/>
                </a:defRPr>
              </a:lvl1pPr>
              <a:lvl2pPr marL="257162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1125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2pPr>
              <a:lvl3pPr marL="514324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1013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3pPr>
              <a:lvl4pPr marL="771487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4pPr>
              <a:lvl5pPr marL="1028649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5pPr>
              <a:lvl6pPr marL="1285811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42973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0135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7297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Confirm 75% “non- public benefit” cost share commitment – answer 3 big questions </a:t>
              </a:r>
              <a:r>
                <a:rPr lang="en-US" sz="1600" b="1" dirty="0" err="1">
                  <a:latin typeface="Montserrat" panose="02000505000000020004" pitchFamily="2" charset="0"/>
                </a:rPr>
                <a:t>i</a:t>
              </a:r>
              <a:r>
                <a:rPr lang="en-US" sz="1600" b="1" dirty="0">
                  <a:latin typeface="Montserrat" panose="02000505000000020004" pitchFamily="2" charset="0"/>
                </a:rPr>
                <a:t>) what do “you” get? ii) how much does it cost? iii)how do “we” pay for it?</a:t>
              </a:r>
            </a:p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Achieve state required feasibility determination and supporting analysis planned for Dec ‘21 CWC meeting – (federal feasibility was determined in Dec’20)</a:t>
              </a:r>
            </a:p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Circulate the revised Draft Environmental Impact Report/Supplemental Draft Environmental Impact Statement for public review and comments</a:t>
              </a:r>
            </a:p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Prepare and submit Sites Water Right Application</a:t>
              </a:r>
            </a:p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Initiate critical project permit processes (ITP, BOs)</a:t>
              </a:r>
            </a:p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Establish Preliminary Operating Terms with DWR, Bureau of Reclamation and local facility partners</a:t>
              </a:r>
            </a:p>
            <a:p>
              <a:pPr lvl="3" algn="l"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</a:rPr>
                <a:t>Continue to collaboratively engage with landowners, tribes, NGOs and local communities</a:t>
              </a:r>
            </a:p>
            <a:p>
              <a:endParaRPr lang="en-US" sz="1600" dirty="0">
                <a:latin typeface="Montserrat" panose="02000505000000020004" pitchFamily="2" charset="0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117D0E8-8588-419B-83AF-112FBA3F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413" y="1938374"/>
              <a:ext cx="361938" cy="36193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3F943E1-C22B-403A-BC17-0F25E0664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7120" y="2810582"/>
              <a:ext cx="361938" cy="36193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A2542C3-3BB1-4275-85F1-8D6DAEF0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7120" y="3682790"/>
              <a:ext cx="361938" cy="361938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DEFAAA0-2A3F-4A42-A29B-0CFA8688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413" y="4339619"/>
              <a:ext cx="361938" cy="36193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01A8212-886E-4292-A6C5-A4BDD4BBB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413" y="4768519"/>
              <a:ext cx="361938" cy="36193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304BACA-89CF-4EA7-B72B-9D91C95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413" y="5197419"/>
              <a:ext cx="361938" cy="39732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8B53AD6-8F2D-40FD-B4D1-509964CA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413" y="5750690"/>
              <a:ext cx="361938" cy="361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25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>
            <a:spLocks/>
          </p:cNvSpPr>
          <p:nvPr/>
        </p:nvSpPr>
        <p:spPr>
          <a:xfrm>
            <a:off x="0" y="100435"/>
            <a:ext cx="9144000" cy="52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-75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45720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Sites Project Authority &amp; </a:t>
            </a:r>
            <a:r>
              <a:rPr lang="en-US" sz="2800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kumimoji="0" lang="en-US" sz="28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" y="6605464"/>
            <a:ext cx="3553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Draft dated 2019 Mar 31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53C355-7A03-4476-A534-A3A4BB68F816}"/>
              </a:ext>
            </a:extLst>
          </p:cNvPr>
          <p:cNvSpPr/>
          <p:nvPr/>
        </p:nvSpPr>
        <p:spPr>
          <a:xfrm>
            <a:off x="0" y="642121"/>
            <a:ext cx="9144000" cy="70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1485" y="822960"/>
            <a:ext cx="3693319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Sacramento Valley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Authority Board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(11 agencies)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Colusa County 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4.5%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Colusa County Water District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4.6%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Glenn County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Glenn-Colusa Irrigation District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2.3%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Placer County WA &amp; City of Roseville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Reclamation District 108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1.8%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357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Sacramento Co WA &amp; City of Sacramento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Tehama-Colusa Canal Authority	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Westside Water District	2.4%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 Members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 non-voting)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Western Canal Water District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Tehama-Colusa Four	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Cortina Water District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0.2%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Davis Water District	0.8%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Dunnigan Water District	1.3%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LaGrande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Water District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0.5%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 non-voting)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Bureau of Reclamation (Cost-share) 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6.6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California Department of Water Resources	   17.7%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(Ex Officio)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892040" y="2085376"/>
            <a:ext cx="4056388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Beyond the Sacramento Valley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Reservoir Committee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Antelope Valley-East Kern WA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0.2%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Coachella Valley Water District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Desert Water Agency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2.9%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Metropolitan Water District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22.6%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Irvine Ranch Water District	0.5%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Rosedale Rio Bravo WSD	0.2%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 Bernardino Valley Muni WD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9.7%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 Gorgonio Pass Water Agency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6.3%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Santa Clara Valley Water District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0.2%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Santa Clarita Valley Water Agency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2.3%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Wheeler Ridge-Maricopa WSD	</a:t>
            </a:r>
            <a:r>
              <a:rPr lang="en-US" sz="1200" noProof="0" dirty="0">
                <a:solidFill>
                  <a:srgbClr val="000000"/>
                </a:solidFill>
                <a:latin typeface="Arial"/>
              </a:rPr>
              <a:t>1.4%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Zone 7 Water Agency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4.5%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226994-F1D8-47DA-B2F2-4236479F6938}"/>
              </a:ext>
            </a:extLst>
          </p:cNvPr>
          <p:cNvSpPr/>
          <p:nvPr/>
        </p:nvSpPr>
        <p:spPr>
          <a:xfrm>
            <a:off x="4892040" y="822960"/>
            <a:ext cx="369331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Sacramento Valley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Reservoir Committee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American Canyon, City of 	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1.8%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Carter MWC	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0.1%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65AD8-A1FC-4CC9-84B4-F21C7491ACA0}"/>
              </a:ext>
            </a:extLst>
          </p:cNvPr>
          <p:cNvSpPr txBox="1"/>
          <p:nvPr/>
        </p:nvSpPr>
        <p:spPr>
          <a:xfrm>
            <a:off x="4926252" y="5670640"/>
            <a:ext cx="37517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8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Water Agencies: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Reservoir Comm members:	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0" algn="r"/>
              </a:tabLst>
              <a:defRPr/>
            </a:pPr>
            <a:r>
              <a:rPr kumimoji="0" lang="en-US" sz="14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(Participants)</a:t>
            </a:r>
          </a:p>
        </p:txBody>
      </p:sp>
    </p:spTree>
    <p:extLst>
      <p:ext uri="{BB962C8B-B14F-4D97-AF65-F5344CB8AC3E}">
        <p14:creationId xmlns:p14="http://schemas.microsoft.com/office/powerpoint/2010/main" val="32839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BB6B-16AF-4289-8345-96FCB67C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553"/>
            <a:ext cx="788670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Key Presentation Take-Aways for UWI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627F766-AF8B-41F2-838A-A2312BB9D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335492"/>
              </p:ext>
            </p:extLst>
          </p:nvPr>
        </p:nvGraphicFramePr>
        <p:xfrm>
          <a:off x="394447" y="1651000"/>
          <a:ext cx="8355106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73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AF53F1E-9C27-4F39-866D-24D84DBB84B5}"/>
              </a:ext>
            </a:extLst>
          </p:cNvPr>
          <p:cNvSpPr/>
          <p:nvPr/>
        </p:nvSpPr>
        <p:spPr>
          <a:xfrm>
            <a:off x="0" y="642344"/>
            <a:ext cx="9144000" cy="70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2BE2B-D974-4D30-8CD9-DA19368CB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BBDED-7443-A343-AD09-28D8B10B9D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9B7D82-7B48-496E-911C-7FAEED4993BC}"/>
              </a:ext>
            </a:extLst>
          </p:cNvPr>
          <p:cNvSpPr txBox="1">
            <a:spLocks/>
          </p:cNvSpPr>
          <p:nvPr/>
        </p:nvSpPr>
        <p:spPr>
          <a:xfrm>
            <a:off x="629841" y="109077"/>
            <a:ext cx="7886700" cy="52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-75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</a:rPr>
              <a:t>Current Governance Structure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883144-D14A-4003-9C7C-31F1583DD717}"/>
              </a:ext>
            </a:extLst>
          </p:cNvPr>
          <p:cNvSpPr txBox="1">
            <a:spLocks/>
          </p:cNvSpPr>
          <p:nvPr/>
        </p:nvSpPr>
        <p:spPr>
          <a:xfrm>
            <a:off x="7791453" y="6469956"/>
            <a:ext cx="1516855" cy="3880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r"/>
              </a:tabLst>
              <a:defRPr/>
            </a:pPr>
            <a:r>
              <a:rPr kumimoji="0" lang="en-US" sz="1000" b="0" i="0" u="none" strike="noStrike" kern="1200" cap="none" spc="10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	</a:t>
            </a:r>
            <a:fld id="{3882504B-716A-4AD9-A0A0-2672AEA4B115}" type="slidenum">
              <a:rPr kumimoji="0" lang="en-US" sz="1000" b="0" i="0" u="none" strike="noStrike" kern="1200" cap="none" spc="10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3429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28700" algn="r"/>
                </a:tabLst>
                <a:defRPr/>
              </a:pPr>
              <a:t>20</a:t>
            </a:fld>
            <a:endParaRPr kumimoji="0" lang="en-US" sz="10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5A58E-D5D2-4DA0-9547-EF1D5FE67822}"/>
              </a:ext>
            </a:extLst>
          </p:cNvPr>
          <p:cNvSpPr txBox="1"/>
          <p:nvPr/>
        </p:nvSpPr>
        <p:spPr>
          <a:xfrm>
            <a:off x="0" y="6581641"/>
            <a:ext cx="178499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 November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F2389-0AB8-4D1C-9C15-BB93D518C524}"/>
              </a:ext>
            </a:extLst>
          </p:cNvPr>
          <p:cNvSpPr/>
          <p:nvPr/>
        </p:nvSpPr>
        <p:spPr>
          <a:xfrm>
            <a:off x="660836" y="922092"/>
            <a:ext cx="1828800" cy="914400"/>
          </a:xfrm>
          <a:prstGeom prst="rect">
            <a:avLst/>
          </a:prstGeom>
          <a:solidFill>
            <a:srgbClr val="D8EB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Project Authority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6939F-8C17-4E05-A940-AEC4A0ABDF54}"/>
              </a:ext>
            </a:extLst>
          </p:cNvPr>
          <p:cNvSpPr/>
          <p:nvPr/>
        </p:nvSpPr>
        <p:spPr>
          <a:xfrm>
            <a:off x="659544" y="3886840"/>
            <a:ext cx="1828800" cy="914400"/>
          </a:xfrm>
          <a:prstGeom prst="rect">
            <a:avLst/>
          </a:prstGeom>
          <a:solidFill>
            <a:srgbClr val="BFE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Reservoir Committee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Elbow Connector 7">
            <a:extLst>
              <a:ext uri="{FF2B5EF4-FFF2-40B4-BE49-F238E27FC236}">
                <a16:creationId xmlns:a16="http://schemas.microsoft.com/office/drawing/2014/main" id="{040E8F41-DA27-47CF-9E09-84C8C8BDC22E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549416" y="2861020"/>
            <a:ext cx="2050348" cy="12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237CED-FC07-41EA-B94E-9EC85BA08E17}"/>
              </a:ext>
            </a:extLst>
          </p:cNvPr>
          <p:cNvSpPr txBox="1"/>
          <p:nvPr/>
        </p:nvSpPr>
        <p:spPr>
          <a:xfrm>
            <a:off x="3384056" y="959561"/>
            <a:ext cx="5606263" cy="175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6075" marR="0" lvl="0" indent="-346075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Project Authority</a:t>
            </a: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Chartering Document and Bylaws</a:t>
            </a:r>
          </a:p>
          <a:p>
            <a:pPr marL="346075" marR="0" lvl="0" indent="-346075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Reservoir Committee</a:t>
            </a: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Bylaws and compliance with terms and conditions of the Project Agreement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9D14E3-85D7-40CC-AD91-7B3032FF7FD0}"/>
              </a:ext>
            </a:extLst>
          </p:cNvPr>
          <p:cNvSpPr txBox="1"/>
          <p:nvPr/>
        </p:nvSpPr>
        <p:spPr>
          <a:xfrm>
            <a:off x="3384056" y="2899453"/>
            <a:ext cx="5606264" cy="38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Change Categories</a:t>
            </a: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 1 eligibility 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scope, schedule &amp;/or cost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facility performance or reliability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power or generation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Shifting of significant risk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to water rights and/or annualized yield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with laws &amp; regulations (e.g. dam safety)</a:t>
            </a:r>
          </a:p>
          <a:p>
            <a:pPr marL="284163" marR="0" lvl="0" indent="-2841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environmental mitigation or compliance obligations.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846B40-84B5-4D47-85B8-71559DFA8609}"/>
              </a:ext>
            </a:extLst>
          </p:cNvPr>
          <p:cNvCxnSpPr>
            <a:cxnSpLocks/>
          </p:cNvCxnSpPr>
          <p:nvPr/>
        </p:nvCxnSpPr>
        <p:spPr>
          <a:xfrm>
            <a:off x="338097" y="753558"/>
            <a:ext cx="18259" cy="4366737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1AD67B-DD19-488E-8B33-7A9CE86255E8}"/>
              </a:ext>
            </a:extLst>
          </p:cNvPr>
          <p:cNvCxnSpPr>
            <a:cxnSpLocks/>
          </p:cNvCxnSpPr>
          <p:nvPr/>
        </p:nvCxnSpPr>
        <p:spPr>
          <a:xfrm flipH="1">
            <a:off x="2878593" y="753558"/>
            <a:ext cx="9322" cy="4366737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F47758D-05A8-44BB-85CD-6372F54272DF}"/>
              </a:ext>
            </a:extLst>
          </p:cNvPr>
          <p:cNvSpPr txBox="1"/>
          <p:nvPr/>
        </p:nvSpPr>
        <p:spPr>
          <a:xfrm rot="16200000">
            <a:off x="-812977" y="3179227"/>
            <a:ext cx="2641507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Change Threshold</a:t>
            </a:r>
            <a:endParaRPr kumimoji="0" lang="en-US" sz="1200" b="0" i="0" u="none" strike="noStrike" kern="1200" cap="none" spc="1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571F99-2F0F-43C9-8179-E82487689907}"/>
              </a:ext>
            </a:extLst>
          </p:cNvPr>
          <p:cNvSpPr txBox="1"/>
          <p:nvPr/>
        </p:nvSpPr>
        <p:spPr>
          <a:xfrm rot="16200000">
            <a:off x="1406419" y="3177947"/>
            <a:ext cx="2641507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Change Threshold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F3BEB3-9EE8-4923-AE4C-AE94ED27B29B}"/>
              </a:ext>
            </a:extLst>
          </p:cNvPr>
          <p:cNvSpPr txBox="1"/>
          <p:nvPr/>
        </p:nvSpPr>
        <p:spPr>
          <a:xfrm rot="16200000">
            <a:off x="322179" y="2468527"/>
            <a:ext cx="148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Delegations of Authority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88D6FE-8620-4061-ACE9-4DC5D68297F8}"/>
              </a:ext>
            </a:extLst>
          </p:cNvPr>
          <p:cNvCxnSpPr/>
          <p:nvPr/>
        </p:nvCxnSpPr>
        <p:spPr>
          <a:xfrm rot="10800000" flipH="1" flipV="1">
            <a:off x="1087739" y="2078266"/>
            <a:ext cx="0" cy="1645920"/>
          </a:xfrm>
          <a:prstGeom prst="line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DF21A37-954C-4C49-8E65-0454AAF60E23}"/>
              </a:ext>
            </a:extLst>
          </p:cNvPr>
          <p:cNvSpPr/>
          <p:nvPr/>
        </p:nvSpPr>
        <p:spPr>
          <a:xfrm>
            <a:off x="457200" y="1860085"/>
            <a:ext cx="2276613" cy="29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743200" algn="dec"/>
              </a:tabLst>
              <a:defRPr/>
            </a:pPr>
            <a:r>
              <a:rPr kumimoji="0" lang="en-US" sz="1200" b="0" i="0" u="none" strike="noStrike" kern="1200" cap="none" spc="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Voting: 1 member, 1 vote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944B78-99B3-4C24-881C-FBB6F43BB0F6}"/>
              </a:ext>
            </a:extLst>
          </p:cNvPr>
          <p:cNvSpPr/>
          <p:nvPr/>
        </p:nvSpPr>
        <p:spPr>
          <a:xfrm>
            <a:off x="457200" y="4824829"/>
            <a:ext cx="2487748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743200" algn="dec"/>
              </a:tabLst>
              <a:defRPr/>
            </a:pPr>
            <a:r>
              <a:rPr kumimoji="0" lang="en-US" sz="1200" b="0" i="0" u="none" strike="noStrike" kern="1200" cap="none" spc="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Voting: pro-rated by acre-ft. </a:t>
            </a:r>
          </a:p>
        </p:txBody>
      </p:sp>
    </p:spTree>
    <p:extLst>
      <p:ext uri="{BB962C8B-B14F-4D97-AF65-F5344CB8AC3E}">
        <p14:creationId xmlns:p14="http://schemas.microsoft.com/office/powerpoint/2010/main" val="17211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4881-E442-0149-BBEC-82897C0B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Strategic Planning</a:t>
            </a:r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36339C66-309F-434C-8F0C-0D2CFA6C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9" y="2019869"/>
            <a:ext cx="7395042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435D-0F50-4FEE-8E7B-9D23EF34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Strategic Planning – Goals and Objectives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3C9517-0A0E-4ED0-A88D-C27D8318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2" y="1975269"/>
            <a:ext cx="8598075" cy="43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796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823F768-F1DB-CF49-BAE2-BB43572E1970}"/>
              </a:ext>
            </a:extLst>
          </p:cNvPr>
          <p:cNvSpPr/>
          <p:nvPr/>
        </p:nvSpPr>
        <p:spPr bwMode="auto">
          <a:xfrm>
            <a:off x="6707918" y="2570672"/>
            <a:ext cx="2278212" cy="392785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5F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B90C8-144D-D54F-B471-2B2F54A18E28}"/>
              </a:ext>
            </a:extLst>
          </p:cNvPr>
          <p:cNvSpPr/>
          <p:nvPr/>
        </p:nvSpPr>
        <p:spPr bwMode="auto">
          <a:xfrm>
            <a:off x="1885574" y="2549133"/>
            <a:ext cx="2278212" cy="392785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5F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Framing – Oversight and Decision-making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91FE1-6EA1-4266-A2F5-F8A26EE15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12EE2-0A52-405F-9235-0A5D75AB581D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B7B7A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B7B7A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6175B4-B055-4A02-AD7D-CCA25E9F362A}"/>
              </a:ext>
            </a:extLst>
          </p:cNvPr>
          <p:cNvSpPr/>
          <p:nvPr/>
        </p:nvSpPr>
        <p:spPr bwMode="auto">
          <a:xfrm>
            <a:off x="1897380" y="1600202"/>
            <a:ext cx="2270760" cy="765496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n-ea"/>
                <a:cs typeface="+mn-cs"/>
              </a:rPr>
              <a:t>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n-ea"/>
                <a:cs typeface="+mn-cs"/>
              </a:rPr>
              <a:t>Design &amp; Financing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F01F61-B4FC-6346-A560-94C703B1F8F3}"/>
              </a:ext>
            </a:extLst>
          </p:cNvPr>
          <p:cNvSpPr/>
          <p:nvPr/>
        </p:nvSpPr>
        <p:spPr bwMode="auto">
          <a:xfrm>
            <a:off x="4309110" y="1600201"/>
            <a:ext cx="2270760" cy="765497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n-ea"/>
                <a:cs typeface="+mn-cs"/>
              </a:rPr>
              <a:t>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n-ea"/>
                <a:cs typeface="+mn-cs"/>
              </a:rPr>
              <a:t>Construction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6C9B00-4DDB-C54E-9D93-5CE3CD1E6102}"/>
              </a:ext>
            </a:extLst>
          </p:cNvPr>
          <p:cNvSpPr/>
          <p:nvPr/>
        </p:nvSpPr>
        <p:spPr bwMode="auto">
          <a:xfrm>
            <a:off x="6720840" y="1600201"/>
            <a:ext cx="2265290" cy="765497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n-ea"/>
                <a:cs typeface="+mn-cs"/>
              </a:rPr>
              <a:t>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 Cond" panose="020B0603020102020204" pitchFamily="34" charset="0"/>
                <a:ea typeface="+mn-ea"/>
                <a:cs typeface="+mn-cs"/>
              </a:rPr>
              <a:t>Operations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B52683-EE56-6B4D-90C9-139D7217A214}"/>
              </a:ext>
            </a:extLst>
          </p:cNvPr>
          <p:cNvSpPr/>
          <p:nvPr/>
        </p:nvSpPr>
        <p:spPr bwMode="auto">
          <a:xfrm>
            <a:off x="151825" y="1548236"/>
            <a:ext cx="1276139" cy="4214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Phase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C64E5F-90F1-4397-AC46-1A398643AE2D}"/>
              </a:ext>
            </a:extLst>
          </p:cNvPr>
          <p:cNvGrpSpPr/>
          <p:nvPr/>
        </p:nvGrpSpPr>
        <p:grpSpPr>
          <a:xfrm>
            <a:off x="94589" y="4329571"/>
            <a:ext cx="8939580" cy="1233029"/>
            <a:chOff x="94589" y="4329571"/>
            <a:chExt cx="8939580" cy="123302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DF5814B-B66E-9544-8445-FD35C3145EB4}"/>
                </a:ext>
              </a:extLst>
            </p:cNvPr>
            <p:cNvSpPr/>
            <p:nvPr/>
          </p:nvSpPr>
          <p:spPr bwMode="auto">
            <a:xfrm>
              <a:off x="94589" y="4341825"/>
              <a:ext cx="1490368" cy="8075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Assets &amp;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Agreements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6C83A3-5F5D-F842-9466-A84842453A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356" y="5562600"/>
              <a:ext cx="8513603" cy="0"/>
            </a:xfrm>
            <a:prstGeom prst="line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E5B706-02D9-3A43-9600-97B898010339}"/>
                </a:ext>
              </a:extLst>
            </p:cNvPr>
            <p:cNvSpPr/>
            <p:nvPr/>
          </p:nvSpPr>
          <p:spPr bwMode="auto">
            <a:xfrm>
              <a:off x="1897379" y="4343400"/>
              <a:ext cx="2278212" cy="11582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4300" marR="0" lvl="0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Water right &amp; permits</a:t>
              </a:r>
            </a:p>
            <a:p>
              <a:pPr marL="114300" marR="0" lvl="0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Participation agreements</a:t>
              </a:r>
            </a:p>
            <a:p>
              <a:pPr marL="114300" marR="0" lvl="0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State &amp; Federal funding</a:t>
              </a:r>
            </a:p>
            <a:p>
              <a:pPr marL="114300" marR="0" lvl="0" indent="-1143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Bank financing agreements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BBCA6FA-A0EF-A042-B794-D45E73E0625D}"/>
                </a:ext>
              </a:extLst>
            </p:cNvPr>
            <p:cNvSpPr/>
            <p:nvPr/>
          </p:nvSpPr>
          <p:spPr bwMode="auto">
            <a:xfrm>
              <a:off x="4336652" y="4343399"/>
              <a:ext cx="2216547" cy="957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indent="-1174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Water right &amp; permits</a:t>
              </a:r>
            </a:p>
            <a:p>
              <a:pPr marL="117475" indent="-1174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Lands</a:t>
              </a: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Financing agreements</a:t>
              </a: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State &amp; Federal funding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BE15134-B3C2-E64B-AA0D-5A9F7465D4FC}"/>
                </a:ext>
              </a:extLst>
            </p:cNvPr>
            <p:cNvSpPr/>
            <p:nvPr/>
          </p:nvSpPr>
          <p:spPr bwMode="auto">
            <a:xfrm>
              <a:off x="6629400" y="4329571"/>
              <a:ext cx="2404769" cy="114157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Water right &amp; permits</a:t>
              </a:r>
            </a:p>
            <a:p>
              <a:pPr marL="2857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Lands</a:t>
              </a:r>
            </a:p>
            <a:p>
              <a:pPr marL="2857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Facilities/Recreation</a:t>
              </a:r>
            </a:p>
            <a:p>
              <a:pPr marL="285750" lvl="0" indent="-1714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67EBA">
                      <a:lumMod val="75000"/>
                    </a:srgbClr>
                  </a:solidFill>
                  <a:latin typeface="Arial" charset="0"/>
                </a:rPr>
                <a:t>Contracts &amp; agreements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C3DA4C-81D5-BF4F-9830-7642318A4F1C}"/>
              </a:ext>
            </a:extLst>
          </p:cNvPr>
          <p:cNvCxnSpPr>
            <a:cxnSpLocks/>
          </p:cNvCxnSpPr>
          <p:nvPr/>
        </p:nvCxnSpPr>
        <p:spPr bwMode="auto">
          <a:xfrm>
            <a:off x="228600" y="2514600"/>
            <a:ext cx="8757530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88B824-2570-4FCD-9BB7-821D7A06C640}"/>
              </a:ext>
            </a:extLst>
          </p:cNvPr>
          <p:cNvGrpSpPr/>
          <p:nvPr/>
        </p:nvGrpSpPr>
        <p:grpSpPr>
          <a:xfrm>
            <a:off x="94589" y="5636481"/>
            <a:ext cx="8890787" cy="840507"/>
            <a:chOff x="94589" y="5636481"/>
            <a:chExt cx="8890787" cy="8405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AA5921-1F1A-D74B-8F4A-F90387539FF8}"/>
                </a:ext>
              </a:extLst>
            </p:cNvPr>
            <p:cNvSpPr/>
            <p:nvPr/>
          </p:nvSpPr>
          <p:spPr bwMode="auto">
            <a:xfrm>
              <a:off x="94589" y="5636481"/>
              <a:ext cx="1276139" cy="8405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Key Governance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Issues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7A423F8-3440-4F0F-AFA2-4F5303A7DEAE}"/>
                </a:ext>
              </a:extLst>
            </p:cNvPr>
            <p:cNvSpPr/>
            <p:nvPr/>
          </p:nvSpPr>
          <p:spPr bwMode="auto">
            <a:xfrm>
              <a:off x="1898572" y="5638800"/>
              <a:ext cx="2216547" cy="6920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Land acquisition</a:t>
              </a: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Design – cost/risks</a:t>
              </a: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Management &amp; staffing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D86525-1A9D-4D71-8B23-2437619A5063}"/>
                </a:ext>
              </a:extLst>
            </p:cNvPr>
            <p:cNvSpPr/>
            <p:nvPr/>
          </p:nvSpPr>
          <p:spPr bwMode="auto">
            <a:xfrm>
              <a:off x="4287572" y="5638800"/>
              <a:ext cx="2433268" cy="6920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Construction/risk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mgmt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Lands management</a:t>
              </a: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Contracts &amp; agreements</a:t>
              </a: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0230AD-FF17-4667-9AE9-C6A3816C239D}"/>
                </a:ext>
              </a:extLst>
            </p:cNvPr>
            <p:cNvSpPr/>
            <p:nvPr/>
          </p:nvSpPr>
          <p:spPr bwMode="auto">
            <a:xfrm>
              <a:off x="6768829" y="5638799"/>
              <a:ext cx="2216547" cy="6920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Operations/risk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mgmt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67EB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117475" marR="0" lvl="0" indent="-1174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Water marketing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47A429-290F-467F-84F5-FEE9F30EC848}"/>
              </a:ext>
            </a:extLst>
          </p:cNvPr>
          <p:cNvGrpSpPr/>
          <p:nvPr/>
        </p:nvGrpSpPr>
        <p:grpSpPr>
          <a:xfrm>
            <a:off x="106395" y="2638041"/>
            <a:ext cx="8926569" cy="1552959"/>
            <a:chOff x="106395" y="2638041"/>
            <a:chExt cx="8926569" cy="1552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03D866-2916-004E-B6BE-D33AFBF4D437}"/>
                </a:ext>
              </a:extLst>
            </p:cNvPr>
            <p:cNvSpPr/>
            <p:nvPr/>
          </p:nvSpPr>
          <p:spPr bwMode="auto">
            <a:xfrm>
              <a:off x="106395" y="2965526"/>
              <a:ext cx="1606313" cy="5708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67EBA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Responsibilities &amp; Obligations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762F3A-4F55-D44F-8632-9F1DBBB42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" y="4191000"/>
              <a:ext cx="8489224" cy="0"/>
            </a:xfrm>
            <a:prstGeom prst="line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AD8CE2E-0517-8D41-BA16-ADB798BDCD43}"/>
                </a:ext>
              </a:extLst>
            </p:cNvPr>
            <p:cNvSpPr/>
            <p:nvPr/>
          </p:nvSpPr>
          <p:spPr bwMode="auto">
            <a:xfrm>
              <a:off x="1899871" y="2638041"/>
              <a:ext cx="2278213" cy="3200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Design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3FCF2B-0A01-704D-9324-7C6910098094}"/>
                </a:ext>
              </a:extLst>
            </p:cNvPr>
            <p:cNvSpPr/>
            <p:nvPr/>
          </p:nvSpPr>
          <p:spPr bwMode="auto">
            <a:xfrm>
              <a:off x="2286001" y="3032760"/>
              <a:ext cx="1882139" cy="320040"/>
            </a:xfrm>
            <a:prstGeom prst="rect">
              <a:avLst/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Land acquisition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C8710C-A76A-4244-980D-4D13E1C9341C}"/>
                </a:ext>
              </a:extLst>
            </p:cNvPr>
            <p:cNvSpPr/>
            <p:nvPr/>
          </p:nvSpPr>
          <p:spPr bwMode="auto">
            <a:xfrm>
              <a:off x="2281647" y="3810000"/>
              <a:ext cx="4271552" cy="32003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Permit Compliance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C4C960C5-4E17-D546-A5D2-481E3D4DEF19}"/>
                </a:ext>
              </a:extLst>
            </p:cNvPr>
            <p:cNvSpPr/>
            <p:nvPr/>
          </p:nvSpPr>
          <p:spPr bwMode="auto">
            <a:xfrm>
              <a:off x="6324600" y="3471161"/>
              <a:ext cx="990600" cy="458527"/>
            </a:xfrm>
            <a:prstGeom prst="rightArrow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5F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B6C0FC-18C7-CF4B-8544-F862A1146A94}"/>
                </a:ext>
              </a:extLst>
            </p:cNvPr>
            <p:cNvSpPr/>
            <p:nvPr/>
          </p:nvSpPr>
          <p:spPr bwMode="auto">
            <a:xfrm>
              <a:off x="4309110" y="2638041"/>
              <a:ext cx="2294452" cy="3200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Construction</a:t>
              </a:r>
            </a:p>
          </p:txBody>
        </p:sp>
        <p:sp>
          <p:nvSpPr>
            <p:cNvPr id="57" name="Pentagon 56">
              <a:extLst>
                <a:ext uri="{FF2B5EF4-FFF2-40B4-BE49-F238E27FC236}">
                  <a16:creationId xmlns:a16="http://schemas.microsoft.com/office/drawing/2014/main" id="{65CF9E21-91D7-D743-9B35-1420C91A9EA4}"/>
                </a:ext>
              </a:extLst>
            </p:cNvPr>
            <p:cNvSpPr/>
            <p:nvPr/>
          </p:nvSpPr>
          <p:spPr bwMode="auto">
            <a:xfrm>
              <a:off x="4282440" y="3032505"/>
              <a:ext cx="4750523" cy="320040"/>
            </a:xfrm>
            <a:prstGeom prst="homePlate">
              <a:avLst/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Lands management</a:t>
              </a:r>
            </a:p>
          </p:txBody>
        </p:sp>
        <p:sp>
          <p:nvSpPr>
            <p:cNvPr id="59" name="Pentagon 58">
              <a:extLst>
                <a:ext uri="{FF2B5EF4-FFF2-40B4-BE49-F238E27FC236}">
                  <a16:creationId xmlns:a16="http://schemas.microsoft.com/office/drawing/2014/main" id="{2FA0475F-A794-2B40-9016-14D9C6278FA1}"/>
                </a:ext>
              </a:extLst>
            </p:cNvPr>
            <p:cNvSpPr/>
            <p:nvPr/>
          </p:nvSpPr>
          <p:spPr bwMode="auto">
            <a:xfrm>
              <a:off x="6707918" y="2638041"/>
              <a:ext cx="2325046" cy="32004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Operations</a:t>
              </a:r>
            </a:p>
          </p:txBody>
        </p:sp>
        <p:sp>
          <p:nvSpPr>
            <p:cNvPr id="66" name="Pentagon 65">
              <a:extLst>
                <a:ext uri="{FF2B5EF4-FFF2-40B4-BE49-F238E27FC236}">
                  <a16:creationId xmlns:a16="http://schemas.microsoft.com/office/drawing/2014/main" id="{8BFE9E95-FF66-F944-AAAB-A6AB1B28DA27}"/>
                </a:ext>
              </a:extLst>
            </p:cNvPr>
            <p:cNvSpPr/>
            <p:nvPr/>
          </p:nvSpPr>
          <p:spPr bwMode="auto">
            <a:xfrm>
              <a:off x="6707918" y="3810000"/>
              <a:ext cx="2325038" cy="32004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Utility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management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Pentagon 65">
              <a:extLst>
                <a:ext uri="{FF2B5EF4-FFF2-40B4-BE49-F238E27FC236}">
                  <a16:creationId xmlns:a16="http://schemas.microsoft.com/office/drawing/2014/main" id="{DDE5A8EB-6884-4DBA-A31B-2F29A2DDFBA5}"/>
                </a:ext>
              </a:extLst>
            </p:cNvPr>
            <p:cNvSpPr/>
            <p:nvPr/>
          </p:nvSpPr>
          <p:spPr bwMode="auto">
            <a:xfrm>
              <a:off x="4280981" y="3421252"/>
              <a:ext cx="4750522" cy="320040"/>
            </a:xfrm>
            <a:prstGeom prst="homePlat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Financial Commitments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7BFB8-74F7-470E-BB77-A191BBA3EC85}"/>
                </a:ext>
              </a:extLst>
            </p:cNvPr>
            <p:cNvSpPr/>
            <p:nvPr/>
          </p:nvSpPr>
          <p:spPr bwMode="auto">
            <a:xfrm>
              <a:off x="2281648" y="3436502"/>
              <a:ext cx="1999334" cy="304790"/>
            </a:xfrm>
            <a:prstGeom prst="rect">
              <a:avLst/>
            </a:prstGeom>
            <a:pattFill prst="solidDmnd">
              <a:fgClr>
                <a:schemeClr val="accent6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0D668-00CE-431F-9739-2D125995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8" y="-24334"/>
            <a:ext cx="9144000" cy="12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E7D3-CD00-E44A-9AD6-7A75C2CD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Interests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04600-8585-AC42-ADB3-C0D8F992F10D}"/>
              </a:ext>
            </a:extLst>
          </p:cNvPr>
          <p:cNvGrpSpPr/>
          <p:nvPr/>
        </p:nvGrpSpPr>
        <p:grpSpPr>
          <a:xfrm>
            <a:off x="799745" y="1545942"/>
            <a:ext cx="7716798" cy="4974403"/>
            <a:chOff x="1981200" y="1598932"/>
            <a:chExt cx="7716798" cy="49744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CE2268-5546-D946-804E-190DE426B2F5}"/>
                </a:ext>
              </a:extLst>
            </p:cNvPr>
            <p:cNvSpPr txBox="1"/>
            <p:nvPr/>
          </p:nvSpPr>
          <p:spPr>
            <a:xfrm>
              <a:off x="4943807" y="1598932"/>
              <a:ext cx="4739810" cy="4762501"/>
            </a:xfrm>
            <a:prstGeom prst="ellipse">
              <a:avLst/>
            </a:prstGeom>
            <a:solidFill>
              <a:srgbClr val="045F8B">
                <a:alpha val="80000"/>
              </a:srgbClr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noAutofit/>
            </a:bodyPr>
            <a:lstStyle/>
            <a:p>
              <a:pPr marL="234950" lvl="1">
                <a:buClr>
                  <a:srgbClr val="0A5F7D"/>
                </a:buClr>
                <a:buSzPct val="120000"/>
              </a:pPr>
              <a:r>
                <a:rPr lang="en-US">
                  <a:solidFill>
                    <a:srgbClr val="0A5F7D"/>
                  </a:solidFill>
                  <a:latin typeface="Franklin Gothic Book"/>
                </a:rPr>
                <a:t>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1E0F20-BB29-6C4B-B698-86221E457BA6}"/>
                </a:ext>
              </a:extLst>
            </p:cNvPr>
            <p:cNvSpPr/>
            <p:nvPr/>
          </p:nvSpPr>
          <p:spPr bwMode="auto">
            <a:xfrm>
              <a:off x="4318363" y="4114801"/>
              <a:ext cx="914400" cy="9144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A5F7D"/>
                </a:solidFill>
                <a:latin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B8C45E-CF99-4B41-928C-6528C75BD094}"/>
                </a:ext>
              </a:extLst>
            </p:cNvPr>
            <p:cNvSpPr/>
            <p:nvPr/>
          </p:nvSpPr>
          <p:spPr bwMode="auto">
            <a:xfrm>
              <a:off x="2819400" y="1712977"/>
              <a:ext cx="914400" cy="9144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A5F7D"/>
                </a:solidFill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D2EBBF-0EBF-1F4D-A73F-42BA70E26D71}"/>
                </a:ext>
              </a:extLst>
            </p:cNvPr>
            <p:cNvSpPr txBox="1"/>
            <p:nvPr/>
          </p:nvSpPr>
          <p:spPr>
            <a:xfrm>
              <a:off x="5127818" y="6076511"/>
              <a:ext cx="1745022" cy="49682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b="1">
                  <a:solidFill>
                    <a:srgbClr val="7030A0"/>
                  </a:solidFill>
                  <a:latin typeface="Franklin Gothic Demi Cond" panose="020B0603020102020204" pitchFamily="34" charset="0"/>
                </a:rPr>
                <a:t>Shared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50A322-B55B-074C-B239-1AFEE615E1C4}"/>
                </a:ext>
              </a:extLst>
            </p:cNvPr>
            <p:cNvSpPr txBox="1"/>
            <p:nvPr/>
          </p:nvSpPr>
          <p:spPr>
            <a:xfrm>
              <a:off x="1981200" y="1616657"/>
              <a:ext cx="5144524" cy="4762502"/>
            </a:xfrm>
            <a:prstGeom prst="ellipse">
              <a:avLst/>
            </a:prstGeom>
            <a:solidFill>
              <a:srgbClr val="7030A0">
                <a:alpha val="81961"/>
              </a:srgbClr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marL="234950" lvl="1" indent="-234950">
                <a:buClr>
                  <a:srgbClr val="0A5F7D"/>
                </a:buClr>
                <a:buSzPct val="120000"/>
              </a:pPr>
              <a:endParaRPr lang="en-US">
                <a:solidFill>
                  <a:srgbClr val="FFFFFF"/>
                </a:solidFill>
                <a:latin typeface="Franklin Gothic Book"/>
              </a:endParaRPr>
            </a:p>
            <a:p>
              <a:pPr marL="285750" indent="-285750">
                <a:buClr>
                  <a:srgbClr val="0A5F7D"/>
                </a:buClr>
                <a:buSzPct val="120000"/>
                <a:buFont typeface="Arial" panose="020B0604020202020204" pitchFamily="34" charset="0"/>
                <a:buChar char="•"/>
              </a:pPr>
              <a:endParaRPr lang="en-US" b="1">
                <a:solidFill>
                  <a:srgbClr val="FFFFFF"/>
                </a:solidFill>
                <a:latin typeface="Franklin Gothic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7EE5A9-3281-594B-99C8-0772B028ECD2}"/>
                </a:ext>
              </a:extLst>
            </p:cNvPr>
            <p:cNvSpPr txBox="1"/>
            <p:nvPr/>
          </p:nvSpPr>
          <p:spPr>
            <a:xfrm>
              <a:off x="3141230" y="1802220"/>
              <a:ext cx="2635290" cy="49682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b="1">
                  <a:solidFill>
                    <a:srgbClr val="FFFFFF"/>
                  </a:solidFill>
                  <a:latin typeface="Franklin Gothic Demi Cond" panose="020B0603020102020204" pitchFamily="34" charset="0"/>
                </a:rPr>
                <a:t>Local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539E4B-7A9B-7148-B05A-4E390217485B}"/>
                </a:ext>
              </a:extLst>
            </p:cNvPr>
            <p:cNvSpPr txBox="1"/>
            <p:nvPr/>
          </p:nvSpPr>
          <p:spPr>
            <a:xfrm>
              <a:off x="3154049" y="2412873"/>
              <a:ext cx="1721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Water right</a:t>
              </a:r>
            </a:p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Who participates</a:t>
              </a:r>
            </a:p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Remedies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878A3A-0DBB-F945-8C0A-0BF88B21BF93}"/>
                </a:ext>
              </a:extLst>
            </p:cNvPr>
            <p:cNvSpPr txBox="1"/>
            <p:nvPr/>
          </p:nvSpPr>
          <p:spPr>
            <a:xfrm>
              <a:off x="2425403" y="3229728"/>
              <a:ext cx="2497259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Land use &amp; management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Land acquisition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Recreation access</a:t>
              </a:r>
              <a:br>
                <a:rPr lang="en-US" sz="1600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 sz="1600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Downstream safety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FA3691-4D5C-3B49-BAEB-87CAA29C7413}"/>
                </a:ext>
              </a:extLst>
            </p:cNvPr>
            <p:cNvSpPr txBox="1"/>
            <p:nvPr/>
          </p:nvSpPr>
          <p:spPr>
            <a:xfrm>
              <a:off x="2480342" y="4415035"/>
              <a:ext cx="244232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Local agreements</a:t>
              </a:r>
            </a:p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</a:t>
              </a:r>
              <a:r>
                <a:rPr lang="en-US" sz="1600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- Integration of local facilities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- Other local commitments</a:t>
              </a:r>
              <a:endParaRPr lang="en-US" dirty="0">
                <a:solidFill>
                  <a:srgbClr val="FFFFFF">
                    <a:lumMod val="85000"/>
                  </a:srgbClr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FB1193-335D-9F4A-92DF-950011977F05}"/>
                </a:ext>
              </a:extLst>
            </p:cNvPr>
            <p:cNvSpPr txBox="1"/>
            <p:nvPr/>
          </p:nvSpPr>
          <p:spPr>
            <a:xfrm>
              <a:off x="2383747" y="5225852"/>
              <a:ext cx="287292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Community relations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88FCBC-EDED-8B4A-9D7F-732E9CCD5303}"/>
                </a:ext>
              </a:extLst>
            </p:cNvPr>
            <p:cNvSpPr txBox="1"/>
            <p:nvPr/>
          </p:nvSpPr>
          <p:spPr>
            <a:xfrm>
              <a:off x="7200739" y="2553738"/>
              <a:ext cx="24972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Project costs</a:t>
              </a:r>
            </a:p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Design/construction</a:t>
              </a:r>
              <a:b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Financing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D54083-FBAF-154D-9477-267E9B9E9CB6}"/>
                </a:ext>
              </a:extLst>
            </p:cNvPr>
            <p:cNvSpPr txBox="1"/>
            <p:nvPr/>
          </p:nvSpPr>
          <p:spPr>
            <a:xfrm>
              <a:off x="7478055" y="3478846"/>
              <a:ext cx="2109868" cy="134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rgbClr val="0A5F7D"/>
                </a:buClr>
                <a:buSzPct val="100000"/>
              </a:pPr>
              <a: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Operations</a:t>
              </a:r>
              <a:b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</a:t>
              </a: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- Costs</a:t>
              </a:r>
              <a:b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Water right compliance</a:t>
              </a:r>
              <a:b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Apportioning</a:t>
              </a:r>
            </a:p>
            <a:p>
              <a:pPr>
                <a:lnSpc>
                  <a:spcPct val="80000"/>
                </a:lnSpc>
                <a:buClr>
                  <a:srgbClr val="0A5F7D"/>
                </a:buClr>
                <a:buSzPct val="100000"/>
              </a:pP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Water market</a:t>
              </a:r>
            </a:p>
            <a:p>
              <a:pPr marL="401638" lvl="1" indent="-166688">
                <a:lnSpc>
                  <a:spcPct val="80000"/>
                </a:lnSpc>
                <a:buClr>
                  <a:srgbClr val="0A5F7D"/>
                </a:buClr>
                <a:buSzPct val="120000"/>
                <a:buFont typeface="Arial" panose="020B0604020202020204" pitchFamily="34" charset="0"/>
                <a:buChar char="•"/>
              </a:pPr>
              <a:endParaRPr lang="en-US">
                <a:solidFill>
                  <a:srgbClr val="FFFFFF">
                    <a:lumMod val="85000"/>
                  </a:srgbClr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942495-B523-7540-93E1-FC51EBE88BC3}"/>
                </a:ext>
              </a:extLst>
            </p:cNvPr>
            <p:cNvSpPr txBox="1"/>
            <p:nvPr/>
          </p:nvSpPr>
          <p:spPr>
            <a:xfrm>
              <a:off x="6318531" y="1839204"/>
              <a:ext cx="2316397" cy="49682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b="1">
                  <a:solidFill>
                    <a:srgbClr val="FFFFFF"/>
                  </a:solidFill>
                  <a:latin typeface="Franklin Gothic Demi Cond" panose="020B0603020102020204" pitchFamily="34" charset="0"/>
                </a:rPr>
                <a:t>Investor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BF045B-195B-3F4E-ACC3-BBFEA19BC872}"/>
                </a:ext>
              </a:extLst>
            </p:cNvPr>
            <p:cNvSpPr txBox="1"/>
            <p:nvPr/>
          </p:nvSpPr>
          <p:spPr>
            <a:xfrm>
              <a:off x="5139783" y="2412874"/>
              <a:ext cx="172109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Permit compliance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39FA0-0136-854D-98C2-C00885AEDB49}"/>
                </a:ext>
              </a:extLst>
            </p:cNvPr>
            <p:cNvSpPr txBox="1"/>
            <p:nvPr/>
          </p:nvSpPr>
          <p:spPr>
            <a:xfrm>
              <a:off x="5139783" y="3088726"/>
              <a:ext cx="172109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Operations &amp; use agreements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B260BB-E692-1143-B872-AB3CF25A4E8D}"/>
                </a:ext>
              </a:extLst>
            </p:cNvPr>
            <p:cNvSpPr txBox="1"/>
            <p:nvPr/>
          </p:nvSpPr>
          <p:spPr>
            <a:xfrm>
              <a:off x="5139783" y="4419239"/>
              <a:ext cx="172109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Mitigation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8FF696-77E9-D845-8E0B-5A062E307C69}"/>
                </a:ext>
              </a:extLst>
            </p:cNvPr>
            <p:cNvSpPr txBox="1"/>
            <p:nvPr/>
          </p:nvSpPr>
          <p:spPr>
            <a:xfrm>
              <a:off x="5139783" y="3731468"/>
              <a:ext cx="172109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Environmental  benefits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98A8BC-78C1-E24F-BAB6-77F67390840E}"/>
                </a:ext>
              </a:extLst>
            </p:cNvPr>
            <p:cNvSpPr txBox="1"/>
            <p:nvPr/>
          </p:nvSpPr>
          <p:spPr>
            <a:xfrm>
              <a:off x="5219572" y="4868251"/>
              <a:ext cx="156151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>
                  <a:solidFill>
                    <a:srgbClr val="FFFFFF"/>
                  </a:solidFill>
                  <a:latin typeface="Franklin Gothic Medium Cond" panose="020B0606030402020204" pitchFamily="34" charset="0"/>
                </a:rPr>
                <a:t>Risk management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47629FA-A9C0-3747-8E79-A65BD38525EB}"/>
                </a:ext>
              </a:extLst>
            </p:cNvPr>
            <p:cNvSpPr/>
            <p:nvPr/>
          </p:nvSpPr>
          <p:spPr bwMode="auto">
            <a:xfrm rot="10800000">
              <a:off x="4956195" y="1602381"/>
              <a:ext cx="4739809" cy="4762501"/>
            </a:xfrm>
            <a:prstGeom prst="arc">
              <a:avLst>
                <a:gd name="adj1" fmla="val 16200000"/>
                <a:gd name="adj2" fmla="val 5713716"/>
              </a:avLst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A5F7D"/>
                </a:solidFill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ECED4C-C161-4345-814C-97A88BB9093D}"/>
                </a:ext>
              </a:extLst>
            </p:cNvPr>
            <p:cNvSpPr txBox="1"/>
            <p:nvPr/>
          </p:nvSpPr>
          <p:spPr>
            <a:xfrm>
              <a:off x="7282553" y="4848065"/>
              <a:ext cx="2109868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rgbClr val="0A5F7D"/>
                </a:buClr>
                <a:buSzPct val="100000"/>
              </a:pPr>
              <a: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Payments</a:t>
              </a:r>
              <a:b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</a:t>
              </a: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- Obligations</a:t>
              </a:r>
              <a:b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</a:br>
              <a:r>
                <a:rPr lang="en-US" sz="1600">
                  <a:solidFill>
                    <a:srgbClr val="FFFFFF">
                      <a:lumMod val="85000"/>
                    </a:srgbClr>
                  </a:solidFill>
                  <a:latin typeface="Franklin Gothic Medium Cond" panose="020B0606030402020204" pitchFamily="34" charset="0"/>
                </a:rPr>
                <a:t>  - Remedies</a:t>
              </a:r>
              <a:endParaRPr lang="en-US">
                <a:solidFill>
                  <a:srgbClr val="FFFFFF">
                    <a:lumMod val="85000"/>
                  </a:srgbClr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32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8CDD-7F80-41CA-8AF0-50ED7EDF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2400" b="1" i="0" u="none" strike="noStrike" kern="1200" cap="none" spc="-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Summary Of Take-Aways for </a:t>
            </a:r>
            <a:r>
              <a:rPr lang="en-US" sz="2400" dirty="0">
                <a:solidFill>
                  <a:srgbClr val="FFFFFF"/>
                </a:solidFill>
                <a:latin typeface="Montserrat"/>
              </a:rPr>
              <a:t>UWI</a:t>
            </a:r>
            <a:endParaRPr lang="en-US" dirty="0">
              <a:latin typeface="Montserra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E3DCD9-C663-4444-BA56-9A7A56259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119146"/>
              </p:ext>
            </p:extLst>
          </p:nvPr>
        </p:nvGraphicFramePr>
        <p:xfrm>
          <a:off x="699247" y="1694332"/>
          <a:ext cx="8355106" cy="468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721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ADB7-8D82-48D0-8237-FC1F51FE4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11" y="2483296"/>
            <a:ext cx="7383780" cy="1006429"/>
          </a:xfrm>
        </p:spPr>
        <p:txBody>
          <a:bodyPr/>
          <a:lstStyle/>
          <a:p>
            <a:r>
              <a:rPr lang="en-US" sz="6600" cap="none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27155-95BA-4151-B869-D7F085EC4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EE481CF-F360-42AB-BBD3-96DA16D0152D}"/>
              </a:ext>
            </a:extLst>
          </p:cNvPr>
          <p:cNvSpPr txBox="1">
            <a:spLocks/>
          </p:cNvSpPr>
          <p:nvPr/>
        </p:nvSpPr>
        <p:spPr>
          <a:xfrm>
            <a:off x="1135632" y="1452913"/>
            <a:ext cx="3039035" cy="5216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514324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None/>
              <a:defRPr sz="1575" b="0" i="0" kern="8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257162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1125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514324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1013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771487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028649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1285811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973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35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297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008E40"/>
                </a:solidFill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Sacramento Valley</a:t>
            </a:r>
            <a:endParaRPr lang="en-US" sz="16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Carter Mutual Water Company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City of American Canyon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Colusa County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Colusa County Water Agency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Cortina Water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Davis Water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Dunnigan Water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Glenn County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Glenn-Colusa Irrigation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LaGrande Water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Placer County Water Agency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Reclamation District 108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City of Roseville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Sacramento County Water Agency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City of Sacramento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Tehama-Colusa Canal Authority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Westside Water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Western Canal Water District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Montserra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anose="02000505000000020004" pitchFamily="2" charset="0"/>
            </a:endParaRPr>
          </a:p>
          <a:p>
            <a:endParaRPr lang="en-US" dirty="0">
              <a:latin typeface="Montserrat" panose="02000505000000020004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AEAC7-AB89-4587-9765-6883A5930587}"/>
              </a:ext>
            </a:extLst>
          </p:cNvPr>
          <p:cNvSpPr txBox="1">
            <a:spLocks/>
          </p:cNvSpPr>
          <p:nvPr/>
        </p:nvSpPr>
        <p:spPr>
          <a:xfrm>
            <a:off x="4936669" y="1452913"/>
            <a:ext cx="3823283" cy="481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14324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None/>
              <a:defRPr sz="1575" b="0" i="0" kern="8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257162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1125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514324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1013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771487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028649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1285811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2973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35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297" indent="0" algn="ctr" defTabSz="514324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8E40"/>
                </a:solidFill>
                <a:latin typeface="Montserrat" panose="02000505000000020004" pitchFamily="2" charset="0"/>
                <a:cs typeface="Times New Roman" panose="02020603050405020304" pitchFamily="18" charset="0"/>
              </a:rPr>
              <a:t>Bay Area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Santa Clara Valley Water District</a:t>
            </a:r>
          </a:p>
          <a:p>
            <a:pPr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Zone 7 Water Agency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Montserrat" panose="02000505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E40"/>
                </a:solidFill>
                <a:latin typeface="Montserrat" panose="02000505000000020004" pitchFamily="2" charset="0"/>
                <a:cs typeface="Times New Roman" panose="02020603050405020304" pitchFamily="18" charset="0"/>
              </a:rPr>
              <a:t>San Joaquin Valley</a:t>
            </a:r>
            <a:endParaRPr lang="en-US" sz="1000" dirty="0">
              <a:latin typeface="Montserrat" panose="02000505000000020004" pitchFamily="2" charset="0"/>
              <a:cs typeface="Times New Roman" panose="02020603050405020304" pitchFamily="18" charset="0"/>
            </a:endParaRP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Wheeler Ridge-Maricopa Water Storage District</a:t>
            </a:r>
          </a:p>
          <a:p>
            <a:pPr marR="0" lv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Rosedale-Rio Bravo Water Storage District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8E40"/>
                </a:solidFill>
                <a:latin typeface="Montserrat" panose="02000505000000020004" pitchFamily="2" charset="0"/>
                <a:cs typeface="Times New Roman" panose="02020603050405020304" pitchFamily="18" charset="0"/>
              </a:rPr>
              <a:t>Southern California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Antelope Valley – East Kern Water Agency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Coachella Valley Water District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Desert Water Agency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Irvine Ranch Water District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Metropolitan Water District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San Bernardino Valley Municipal Water District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San Gorgonio Pass Water Agency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100" dirty="0">
                <a:latin typeface="Montserrat" panose="02000505000000020004" pitchFamily="2" charset="0"/>
                <a:cs typeface="Times New Roman" panose="02020603050405020304" pitchFamily="18" charset="0"/>
              </a:rPr>
              <a:t>Santa Clarita Valley Water Agency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68FEBE-B5E6-4184-87AA-C519ED57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2" y="362589"/>
            <a:ext cx="7886700" cy="840882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Strength is in Our </a:t>
            </a:r>
            <a:br>
              <a:rPr lang="en-US" sz="2400" spc="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spc="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Broad Statewide Participation</a:t>
            </a:r>
            <a:br>
              <a:rPr lang="en-US" sz="2400" spc="0" dirty="0">
                <a:latin typeface="Montserra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spc="0" dirty="0">
              <a:latin typeface="Montserrat" panose="02000505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3C90EC-4FA8-4914-A8A3-380189281506}"/>
              </a:ext>
            </a:extLst>
          </p:cNvPr>
          <p:cNvCxnSpPr>
            <a:cxnSpLocks/>
          </p:cNvCxnSpPr>
          <p:nvPr/>
        </p:nvCxnSpPr>
        <p:spPr>
          <a:xfrm>
            <a:off x="4365812" y="1604682"/>
            <a:ext cx="0" cy="454510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2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816" y="214300"/>
            <a:ext cx="885177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spc="0" dirty="0">
                <a:latin typeface="Montserrat" panose="00000500000000000000" pitchFamily="50" charset="0"/>
                <a:cs typeface="Arial" panose="020B0604020202020204" pitchFamily="34" charset="0"/>
              </a:rPr>
              <a:t>Affordable, Permittable, Buildable</a:t>
            </a:r>
            <a:endParaRPr lang="en-US" sz="2400" b="1" spc="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12E63-5D2D-49A4-B15B-4924490ED3AD}"/>
              </a:ext>
            </a:extLst>
          </p:cNvPr>
          <p:cNvGrpSpPr/>
          <p:nvPr/>
        </p:nvGrpSpPr>
        <p:grpSpPr>
          <a:xfrm>
            <a:off x="497206" y="1604267"/>
            <a:ext cx="5908617" cy="4584104"/>
            <a:chOff x="-70922" y="1583543"/>
            <a:chExt cx="5908617" cy="4584104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7D2FA670-9848-4816-9101-21EA845DBBFC}"/>
                </a:ext>
              </a:extLst>
            </p:cNvPr>
            <p:cNvSpPr txBox="1">
              <a:spLocks/>
            </p:cNvSpPr>
            <p:nvPr/>
          </p:nvSpPr>
          <p:spPr>
            <a:xfrm>
              <a:off x="-70922" y="1583543"/>
              <a:ext cx="5908617" cy="4584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l" defTabSz="51432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/>
                <a:buNone/>
                <a:defRPr sz="1575" b="0" i="0" kern="800" baseline="0">
                  <a:solidFill>
                    <a:schemeClr val="tx1"/>
                  </a:solidFill>
                  <a:latin typeface="Montserrat" charset="0"/>
                  <a:ea typeface="Montserrat" charset="0"/>
                  <a:cs typeface="Montserrat" charset="0"/>
                </a:defRPr>
              </a:lvl1pPr>
              <a:lvl2pPr marL="257162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1125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2pPr>
              <a:lvl3pPr marL="514324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1013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3pPr>
              <a:lvl4pPr marL="771487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4pPr>
              <a:lvl5pPr marL="1028649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5pPr>
              <a:lvl6pPr marL="1285811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42973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0135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7297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2400" b="1" dirty="0">
                  <a:solidFill>
                    <a:srgbClr val="008E40"/>
                  </a:solidFill>
                  <a:latin typeface="Montserrat" panose="02000505000000020004" pitchFamily="2" charset="0"/>
                </a:rPr>
              </a:br>
              <a:br>
                <a:rPr lang="en-US" sz="2400" b="1" dirty="0">
                  <a:solidFill>
                    <a:srgbClr val="008E40"/>
                  </a:solidFill>
                  <a:latin typeface="Montserrat" panose="02000505000000020004" pitchFamily="2" charset="0"/>
                </a:rPr>
              </a:br>
              <a:endParaRPr lang="en-US" sz="2000" dirty="0">
                <a:solidFill>
                  <a:srgbClr val="3B6B7A"/>
                </a:solidFill>
                <a:latin typeface="Montserrat" panose="02000505000000020004" pitchFamily="2" charset="0"/>
              </a:endParaRPr>
            </a:p>
            <a:p>
              <a:pPr lvl="3"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>
                  <a:solidFill>
                    <a:srgbClr val="3B6B7A"/>
                  </a:solidFill>
                  <a:latin typeface="Montserrat" panose="02000505000000020004" pitchFamily="2" charset="0"/>
                </a:rPr>
                <a:t>Has a smaller footprint than the previous iteration</a:t>
              </a:r>
            </a:p>
            <a:p>
              <a:pPr lvl="3"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>
                  <a:solidFill>
                    <a:srgbClr val="3B6B7A"/>
                  </a:solidFill>
                  <a:latin typeface="Montserrat" panose="02000505000000020004" pitchFamily="2" charset="0"/>
                </a:rPr>
                <a:t>Meets the water supply needs of current participants</a:t>
              </a:r>
            </a:p>
            <a:p>
              <a:pPr lvl="3"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>
                  <a:solidFill>
                    <a:srgbClr val="3B6B7A"/>
                  </a:solidFill>
                  <a:latin typeface="Montserrat" panose="02000505000000020004" pitchFamily="2" charset="0"/>
                </a:rPr>
                <a:t>Comes at a lower cost</a:t>
              </a:r>
            </a:p>
            <a:p>
              <a:pPr lvl="3"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>
                  <a:solidFill>
                    <a:srgbClr val="3B6B7A"/>
                  </a:solidFill>
                  <a:latin typeface="Montserrat" panose="02000505000000020004" pitchFamily="2" charset="0"/>
                </a:rPr>
                <a:t>Supports State’s environmental goals</a:t>
              </a:r>
            </a:p>
            <a:p>
              <a:pPr lvl="3"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>
                  <a:solidFill>
                    <a:srgbClr val="3B6B7A"/>
                  </a:solidFill>
                  <a:latin typeface="Montserrat" panose="02000505000000020004" pitchFamily="2" charset="0"/>
                </a:rPr>
                <a:t>Creates flexibility for participants</a:t>
              </a:r>
            </a:p>
            <a:p>
              <a:pPr lvl="3" algn="l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>
                  <a:solidFill>
                    <a:srgbClr val="3B6B7A"/>
                  </a:solidFill>
                  <a:latin typeface="Montserrat" panose="02000505000000020004" pitchFamily="2" charset="0"/>
                </a:rPr>
                <a:t>Performs under most challenging climate change scenarios</a:t>
              </a:r>
            </a:p>
            <a:p>
              <a:pPr marL="285750" marR="0" lvl="0" indent="-28575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lang="en-US" sz="1600" dirty="0">
                <a:latin typeface="Montserrat" panose="02000505000000020004" pitchFamily="2" charset="0"/>
              </a:endParaRPr>
            </a:p>
            <a:p>
              <a:endParaRPr lang="en-US" sz="1600" dirty="0">
                <a:latin typeface="Montserrat" panose="02000505000000020004" pitchFamily="2" charset="0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712CB88-A533-4616-9AF5-3329ECA8A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54" y="2503707"/>
              <a:ext cx="361938" cy="36193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EE5FBA4-5C9F-449E-AC60-E3E02262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54" y="3261910"/>
              <a:ext cx="361938" cy="36193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7780E7F-C9D7-4C9E-8A55-BE4CEEEB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54" y="3939314"/>
              <a:ext cx="361938" cy="36193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0B5DC9A-3416-478B-87BC-50541752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54" y="4380213"/>
              <a:ext cx="361938" cy="361938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FB0AF32-2E3E-483B-A0B1-9BB835ADC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54" y="4840483"/>
              <a:ext cx="361938" cy="36193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EFFABCD-F3E4-4C2D-8DF3-54504A947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54" y="5285849"/>
              <a:ext cx="361938" cy="3619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ADD024-6B35-41D7-A6FE-A4045B4D1628}"/>
              </a:ext>
            </a:extLst>
          </p:cNvPr>
          <p:cNvSpPr txBox="1"/>
          <p:nvPr/>
        </p:nvSpPr>
        <p:spPr>
          <a:xfrm>
            <a:off x="337127" y="1520839"/>
            <a:ext cx="8469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8E40"/>
                </a:solidFill>
                <a:latin typeface="Montserrat" panose="02000505000000020004" pitchFamily="2" charset="0"/>
              </a:rPr>
              <a:t>Sites underwent a rigorous value planning effort that resulted in a “right-sized” project. The Sites Reservoir of today:</a:t>
            </a:r>
            <a:endParaRPr lang="en-US" sz="2000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83201D6-C47D-4D2E-8F5E-8CBEE6D39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58" y="2821577"/>
            <a:ext cx="2185119" cy="28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7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5B5C-A9C5-40A3-B526-6C6162CB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77795"/>
            <a:ext cx="7886700" cy="953313"/>
          </a:xfrm>
        </p:spPr>
        <p:txBody>
          <a:bodyPr/>
          <a:lstStyle/>
          <a:p>
            <a:pPr algn="ctr" defTabSz="514350"/>
            <a:r>
              <a:rPr lang="en-US" sz="2400" dirty="0">
                <a:latin typeface="Montserrat" panose="02000505000000020004" pitchFamily="2" charset="0"/>
                <a:cs typeface="Arial" panose="020B0604020202020204" pitchFamily="34" charset="0"/>
              </a:rPr>
              <a:t>Rightsized to Meet Our Current </a:t>
            </a:r>
            <a:br>
              <a:rPr lang="en-US" sz="2400" dirty="0">
                <a:latin typeface="Montserrat" panose="02000505000000020004" pitchFamily="2" charset="0"/>
                <a:cs typeface="Arial" panose="020B0604020202020204" pitchFamily="34" charset="0"/>
              </a:rPr>
            </a:br>
            <a:r>
              <a:rPr lang="en-US" sz="2400" dirty="0">
                <a:latin typeface="Montserrat" panose="02000505000000020004" pitchFamily="2" charset="0"/>
                <a:cs typeface="Arial" panose="020B0604020202020204" pitchFamily="34" charset="0"/>
              </a:rPr>
              <a:t>and Future Water Supply Needs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AA4B-16D1-437B-AE59-C87B2DAA8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33" r="105"/>
          <a:stretch/>
        </p:blipFill>
        <p:spPr>
          <a:xfrm>
            <a:off x="628648" y="1836242"/>
            <a:ext cx="7886700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F133-556E-4328-993E-61E91DA0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pc="0" dirty="0">
                <a:solidFill>
                  <a:srgbClr val="FFFFFF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The “rightsized” project optimize use of existing conveyance infrastructure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588A1-E250-4E0A-8062-661CAE1A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2" y="1445359"/>
            <a:ext cx="8100231" cy="45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8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816" y="214300"/>
            <a:ext cx="885177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spc="0" dirty="0">
                <a:latin typeface="Arial" panose="020B0604020202020204" pitchFamily="34" charset="0"/>
                <a:cs typeface="Arial" panose="020B0604020202020204" pitchFamily="34" charset="0"/>
              </a:rPr>
              <a:t>Provides Climate Change Resiliency</a:t>
            </a:r>
            <a:endParaRPr lang="en-US" sz="2400" b="1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8CA419-FBDF-4AD2-B80E-0C8F91858C12}"/>
              </a:ext>
            </a:extLst>
          </p:cNvPr>
          <p:cNvGrpSpPr/>
          <p:nvPr/>
        </p:nvGrpSpPr>
        <p:grpSpPr>
          <a:xfrm>
            <a:off x="82061" y="1113306"/>
            <a:ext cx="5499140" cy="5225942"/>
            <a:chOff x="695916" y="1438819"/>
            <a:chExt cx="5692571" cy="5225942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7D2FA670-9848-4816-9101-21EA845DBBFC}"/>
                </a:ext>
              </a:extLst>
            </p:cNvPr>
            <p:cNvSpPr txBox="1">
              <a:spLocks/>
            </p:cNvSpPr>
            <p:nvPr/>
          </p:nvSpPr>
          <p:spPr>
            <a:xfrm>
              <a:off x="695916" y="1438819"/>
              <a:ext cx="5692571" cy="5225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514324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/>
                <a:buNone/>
                <a:defRPr sz="1575" b="0" i="0" kern="800" baseline="0">
                  <a:solidFill>
                    <a:schemeClr val="tx1"/>
                  </a:solidFill>
                  <a:latin typeface="Montserrat" charset="0"/>
                  <a:ea typeface="Montserrat" charset="0"/>
                  <a:cs typeface="Montserrat" charset="0"/>
                </a:defRPr>
              </a:lvl1pPr>
              <a:lvl2pPr marL="257162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1125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2pPr>
              <a:lvl3pPr marL="514324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1013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3pPr>
              <a:lvl4pPr marL="771487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4pPr>
              <a:lvl5pPr marL="1028649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b="0" i="0" kern="800" baseline="0">
                  <a:solidFill>
                    <a:srgbClr val="226379"/>
                  </a:solidFill>
                  <a:latin typeface="Montserrat" charset="0"/>
                  <a:ea typeface="Montserrat" charset="0"/>
                  <a:cs typeface="Montserrat" charset="0"/>
                </a:defRPr>
              </a:lvl5pPr>
              <a:lvl6pPr marL="1285811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42973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0135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7297" indent="0" algn="ctr" defTabSz="514324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endParaRPr lang="en-US" sz="1600" dirty="0">
                <a:latin typeface="Montserrat" panose="02000505000000020004" pitchFamily="2" charset="0"/>
                <a:cs typeface="Times New Roman" panose="02020603050405020304" pitchFamily="18" charset="0"/>
              </a:endParaRPr>
            </a:p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endParaRPr lang="en-US" sz="1600" dirty="0">
                <a:latin typeface="Montserrat" panose="02000505000000020004" pitchFamily="2" charset="0"/>
                <a:cs typeface="Times New Roman" panose="02020603050405020304" pitchFamily="18" charset="0"/>
              </a:endParaRPr>
            </a:p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  <a:cs typeface="Times New Roman" panose="02020603050405020304" pitchFamily="18" charset="0"/>
                </a:rPr>
                <a:t>Captures excess flows in the Sacramento River – rain instead of snowmelt</a:t>
              </a:r>
            </a:p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  <a:cs typeface="Times New Roman" panose="02020603050405020304" pitchFamily="18" charset="0"/>
                </a:rPr>
                <a:t>Off-stream storage and state of the art fish screens protect the river system environment</a:t>
              </a:r>
            </a:p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  <a:cs typeface="Times New Roman" panose="02020603050405020304" pitchFamily="18" charset="0"/>
                </a:rPr>
                <a:t>Adds 1.5 million acre-feet of storage space providing water mgmt. flexibility</a:t>
              </a:r>
            </a:p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  <a:cs typeface="Times New Roman" panose="02020603050405020304" pitchFamily="18" charset="0"/>
                </a:rPr>
                <a:t>Provides new, affordable water for people, farms and environment during the more frequent dry spells California will experience</a:t>
              </a:r>
            </a:p>
            <a:p>
              <a:pPr lvl="3"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b="1" dirty="0">
                  <a:latin typeface="Montserrat" panose="02000505000000020004" pitchFamily="2" charset="0"/>
                  <a:cs typeface="Times New Roman" panose="02020603050405020304" pitchFamily="18" charset="0"/>
                </a:rPr>
                <a:t>Allows other reservoirs, like Shasta Oroville and Folsom, to optimize cold water during dry periods for environmental purposes</a:t>
              </a:r>
            </a:p>
            <a:p>
              <a:pPr marL="285750" marR="0" lvl="0" indent="-28575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lang="en-US" sz="1600" dirty="0">
                <a:latin typeface="Montserrat" panose="02000505000000020004" pitchFamily="2" charset="0"/>
              </a:endParaRPr>
            </a:p>
            <a:p>
              <a:endParaRPr lang="en-US" sz="1600" dirty="0">
                <a:latin typeface="Montserrat" panose="02000505000000020004" pitchFamily="2" charset="0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4049789-C152-4CF9-B91C-9EA8087E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5545" y="2323670"/>
              <a:ext cx="361938" cy="361938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BFAEAE6-B9A6-40F9-B5B0-4D21CD31C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081" y="3026442"/>
              <a:ext cx="361938" cy="36193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A1ABD1E-D25B-480E-8817-FA5594412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2213" y="3779896"/>
              <a:ext cx="361939" cy="36193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EC387AC-2232-4E74-84C4-25755562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9081" y="4482667"/>
              <a:ext cx="380141" cy="37073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CC263F-2491-4F76-8923-384D6087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243" y="5553928"/>
              <a:ext cx="361939" cy="36193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A1762F-6CA6-421F-93B4-2490DF8091BD}"/>
              </a:ext>
            </a:extLst>
          </p:cNvPr>
          <p:cNvSpPr txBox="1"/>
          <p:nvPr/>
        </p:nvSpPr>
        <p:spPr>
          <a:xfrm>
            <a:off x="0" y="1430027"/>
            <a:ext cx="9144000" cy="68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8E40"/>
                </a:solidFill>
                <a:latin typeface="Montserrat" panose="02000505000000020004" pitchFamily="2" charset="0"/>
                <a:cs typeface="Times New Roman" panose="02020603050405020304" pitchFamily="18" charset="0"/>
              </a:rPr>
              <a:t>How does Sites Reservoir address these challenges?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Montserrat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8DF42-5697-413D-BC42-9A70E61A68EF}"/>
              </a:ext>
            </a:extLst>
          </p:cNvPr>
          <p:cNvSpPr txBox="1"/>
          <p:nvPr/>
        </p:nvSpPr>
        <p:spPr>
          <a:xfrm>
            <a:off x="6302171" y="2795557"/>
            <a:ext cx="2688621" cy="2031325"/>
          </a:xfrm>
          <a:prstGeom prst="rect">
            <a:avLst/>
          </a:prstGeom>
          <a:solidFill>
            <a:srgbClr val="0C5F7E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performance is modeled to improve by approximately 5%-10%  under anticipated climate change conditions</a:t>
            </a:r>
            <a:r>
              <a:rPr lang="en-US" sz="15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89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6816" y="214300"/>
            <a:ext cx="8851770" cy="953313"/>
          </a:xfrm>
        </p:spPr>
        <p:txBody>
          <a:bodyPr>
            <a:normAutofit/>
          </a:bodyPr>
          <a:lstStyle/>
          <a:p>
            <a:pPr algn="ctr"/>
            <a:r>
              <a:rPr lang="en-US" sz="2400" spc="0" dirty="0">
                <a:latin typeface="Arial" panose="020B0604020202020204" pitchFamily="34" charset="0"/>
                <a:cs typeface="Arial" panose="020B0604020202020204" pitchFamily="34" charset="0"/>
              </a:rPr>
              <a:t>Provides a Resilient Supply of Water</a:t>
            </a:r>
            <a:r>
              <a:rPr lang="en-US" sz="2400" b="1" spc="0" dirty="0">
                <a:latin typeface="Arial" panose="020B0604020202020204" pitchFamily="34" charset="0"/>
                <a:cs typeface="Arial" panose="020B0604020202020204" pitchFamily="34" charset="0"/>
              </a:rPr>
              <a:t> for all of California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565555-47D6-434E-A4B4-7C721C762772}"/>
              </a:ext>
            </a:extLst>
          </p:cNvPr>
          <p:cNvGraphicFramePr>
            <a:graphicFrameLocks noGrp="1"/>
          </p:cNvGraphicFramePr>
          <p:nvPr/>
        </p:nvGraphicFramePr>
        <p:xfrm>
          <a:off x="657473" y="2008347"/>
          <a:ext cx="5246938" cy="428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6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Year Type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" panose="02000505000000020004" pitchFamily="2" charset="0"/>
                        </a:rPr>
                        <a:t>Water Supply </a:t>
                      </a:r>
                      <a:br>
                        <a:rPr lang="en-US" sz="1200" dirty="0">
                          <a:latin typeface="Montserrat" panose="02000505000000020004" pitchFamily="2" charset="0"/>
                        </a:rPr>
                      </a:br>
                      <a:r>
                        <a:rPr lang="en-US" sz="1200" dirty="0">
                          <a:latin typeface="Montserrat" panose="02000505000000020004" pitchFamily="2" charset="0"/>
                        </a:rPr>
                        <a:t>(thousand acre-feet)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Wet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80-90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Above Normal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92-292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Below Normal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190-296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Dry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398-429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Critically Dry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Montserrat" panose="02000505000000020004" pitchFamily="2" charset="0"/>
                        </a:rPr>
                        <a:t>308-348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Long-Term Average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F7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207-260</a:t>
                      </a: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8014FB09-C89C-4D3C-A3EB-DD1CFD1F7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576" y="1580621"/>
            <a:ext cx="3986067" cy="427726"/>
          </a:xfrm>
        </p:spPr>
        <p:txBody>
          <a:bodyPr>
            <a:noAutofit/>
          </a:bodyPr>
          <a:lstStyle/>
          <a:p>
            <a:pPr lvl="0" algn="ctr"/>
            <a:r>
              <a:rPr lang="en-US" sz="1500" b="1" dirty="0">
                <a:solidFill>
                  <a:srgbClr val="008E40"/>
                </a:solidFill>
                <a:ea typeface="+mn-ea"/>
                <a:cs typeface="+mn-cs"/>
              </a:rPr>
              <a:t>SITES PROJECT NEW WATER SUPPLY</a:t>
            </a:r>
          </a:p>
          <a:p>
            <a:endParaRPr lang="en-US" sz="1600" dirty="0">
              <a:solidFill>
                <a:srgbClr val="008E4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796AC-F0EF-4F49-B7ED-71B89F152C89}"/>
              </a:ext>
            </a:extLst>
          </p:cNvPr>
          <p:cNvSpPr txBox="1"/>
          <p:nvPr/>
        </p:nvSpPr>
        <p:spPr>
          <a:xfrm>
            <a:off x="6184900" y="2197100"/>
            <a:ext cx="2671717" cy="3754874"/>
          </a:xfrm>
          <a:prstGeom prst="rect">
            <a:avLst/>
          </a:prstGeom>
          <a:solidFill>
            <a:srgbClr val="0C5F7E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If we had Sites Reservoir in this 2021 drought year we estimate we would have nearly 1MAF of additional water for California’s farms, cities and the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12729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265D-3A0D-AE44-A0E7-F85C4671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906"/>
            <a:ext cx="7886700" cy="953313"/>
          </a:xfrm>
        </p:spPr>
        <p:txBody>
          <a:bodyPr/>
          <a:lstStyle/>
          <a:p>
            <a:pPr algn="ctr"/>
            <a:r>
              <a:rPr lang="en-US" dirty="0"/>
              <a:t>Sites is a Stormwater Capture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91119-A843-4005-8095-72CAC238A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501668"/>
            <a:ext cx="8184777" cy="45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4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ites">
      <a:dk1>
        <a:srgbClr val="3B6B7A"/>
      </a:dk1>
      <a:lt1>
        <a:srgbClr val="FFFFFF"/>
      </a:lt1>
      <a:dk2>
        <a:srgbClr val="274954"/>
      </a:dk2>
      <a:lt2>
        <a:srgbClr val="E7E6E6"/>
      </a:lt2>
      <a:accent1>
        <a:srgbClr val="017BBA"/>
      </a:accent1>
      <a:accent2>
        <a:srgbClr val="0065A1"/>
      </a:accent2>
      <a:accent3>
        <a:srgbClr val="A5A5A5"/>
      </a:accent3>
      <a:accent4>
        <a:srgbClr val="02773C"/>
      </a:accent4>
      <a:accent5>
        <a:srgbClr val="0B4D43"/>
      </a:accent5>
      <a:accent6>
        <a:srgbClr val="44A13E"/>
      </a:accent6>
      <a:hlink>
        <a:srgbClr val="017BBA"/>
      </a:hlink>
      <a:folHlink>
        <a:srgbClr val="0065A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es_ppt_master-template_v1_standard-size.potx" id="{0CA18258-72A6-4FFE-87B1-7F7FF0A800CE}" vid="{91CBFCBE-BFDF-4E84-AA65-221519D360FB}"/>
    </a:ext>
  </a:extLst>
</a:theme>
</file>

<file path=ppt/theme/theme2.xml><?xml version="1.0" encoding="utf-8"?>
<a:theme xmlns:a="http://schemas.openxmlformats.org/drawingml/2006/main" name="2_Office Theme">
  <a:themeElements>
    <a:clrScheme name="Sites">
      <a:dk1>
        <a:srgbClr val="3B6B7A"/>
      </a:dk1>
      <a:lt1>
        <a:srgbClr val="FFFFFF"/>
      </a:lt1>
      <a:dk2>
        <a:srgbClr val="274954"/>
      </a:dk2>
      <a:lt2>
        <a:srgbClr val="E7E6E6"/>
      </a:lt2>
      <a:accent1>
        <a:srgbClr val="017BBA"/>
      </a:accent1>
      <a:accent2>
        <a:srgbClr val="0065A1"/>
      </a:accent2>
      <a:accent3>
        <a:srgbClr val="A5A5A5"/>
      </a:accent3>
      <a:accent4>
        <a:srgbClr val="02773C"/>
      </a:accent4>
      <a:accent5>
        <a:srgbClr val="0B4D43"/>
      </a:accent5>
      <a:accent6>
        <a:srgbClr val="44A13E"/>
      </a:accent6>
      <a:hlink>
        <a:srgbClr val="017BBA"/>
      </a:hlink>
      <a:folHlink>
        <a:srgbClr val="0065A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es_ppt_master-template_v1_standard-size.potx" id="{0CA18258-72A6-4FFE-87B1-7F7FF0A800CE}" vid="{91CBFCBE-BFDF-4E84-AA65-221519D360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320a93-a9f0-4135-97e0-380ac3311a04">W2DYDCZSR3KP-105258061-31877</_dlc_DocId>
    <_dlc_DocIdUrl xmlns="d9320a93-a9f0-4135-97e0-380ac3311a04">
      <Url>https://sitesreservoirproject.sharepoint.com/exemgmtadmin/_layouts/15/DocIdRedir.aspx?ID=W2DYDCZSR3KP-105258061-31877</Url>
      <Description>W2DYDCZSR3KP-105258061-31877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4CAC11376B74E9D98C22D631CBFBB" ma:contentTypeVersion="8" ma:contentTypeDescription="Create a new document." ma:contentTypeScope="" ma:versionID="157d2532435894f43891a73a4469bb56">
  <xsd:schema xmlns:xsd="http://www.w3.org/2001/XMLSchema" xmlns:xs="http://www.w3.org/2001/XMLSchema" xmlns:p="http://schemas.microsoft.com/office/2006/metadata/properties" xmlns:ns2="d9320a93-a9f0-4135-97e0-380ac3311a04" xmlns:ns3="c9d86d72-7c49-47d4-912c-b4bee4189528" targetNamespace="http://schemas.microsoft.com/office/2006/metadata/properties" ma:root="true" ma:fieldsID="a71cd7e50373b41fa85a4cd636358fde" ns2:_="" ns3:_="">
    <xsd:import namespace="d9320a93-a9f0-4135-97e0-380ac3311a04"/>
    <xsd:import namespace="c9d86d72-7c49-47d4-912c-b4bee41895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20a93-a9f0-4135-97e0-380ac3311a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6d72-7c49-47d4-912c-b4bee4189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42413E-1287-4047-BD76-CBBED0E9201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9320a93-a9f0-4135-97e0-380ac3311a04"/>
    <ds:schemaRef ds:uri="c9d86d72-7c49-47d4-912c-b4bee418952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BB4DF1-160A-4B5C-941B-D8D7B54D1A5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D30787D-CA25-468F-A4BD-09FCE876B2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D9ED49C-3F0F-4370-B1A5-F8E921D19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20a93-a9f0-4135-97e0-380ac3311a04"/>
    <ds:schemaRef ds:uri="c9d86d72-7c49-47d4-912c-b4bee4189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1658</Words>
  <Application>Microsoft Office PowerPoint</Application>
  <PresentationFormat>On-screen Show (4:3)</PresentationFormat>
  <Paragraphs>351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Tahoma</vt:lpstr>
      <vt:lpstr>Cambria</vt:lpstr>
      <vt:lpstr>Calibri</vt:lpstr>
      <vt:lpstr>Franklin Gothic Medium Cond</vt:lpstr>
      <vt:lpstr>Symbol</vt:lpstr>
      <vt:lpstr>Franklin Gothic Medium</vt:lpstr>
      <vt:lpstr>Wingdings</vt:lpstr>
      <vt:lpstr>Franklin Gothic Demi Cond</vt:lpstr>
      <vt:lpstr>Arial</vt:lpstr>
      <vt:lpstr>Franklin Gothic Book</vt:lpstr>
      <vt:lpstr>Montserrat</vt:lpstr>
      <vt:lpstr>1_Office Theme</vt:lpstr>
      <vt:lpstr>2_Office Theme</vt:lpstr>
      <vt:lpstr>Sites Reservoir</vt:lpstr>
      <vt:lpstr>Key Presentation Take-Aways for UWI</vt:lpstr>
      <vt:lpstr>Our Strength is in Our  Broad Statewide Participation </vt:lpstr>
      <vt:lpstr>Affordable, Permittable, Buildable</vt:lpstr>
      <vt:lpstr>Rightsized to Meet Our Current  and Future Water Supply Needs</vt:lpstr>
      <vt:lpstr>The “rightsized” project optimize use of existing conveyance infrastructure</vt:lpstr>
      <vt:lpstr>Provides Climate Change Resiliency</vt:lpstr>
      <vt:lpstr>Provides a Resilient Supply of Water for all of California</vt:lpstr>
      <vt:lpstr>Sites is a Stormwater Capture Project</vt:lpstr>
      <vt:lpstr>Sites Releases Are Similar to Snowpack Runoff</vt:lpstr>
      <vt:lpstr>State Public Benefits in Sites funded by Prop 1</vt:lpstr>
      <vt:lpstr>Sites Puts a Small Amount of Uncaptured Flow to its highest and best use </vt:lpstr>
      <vt:lpstr>Sites can Assist with the Bay Delta Issues</vt:lpstr>
      <vt:lpstr>Sites RDEIR/SDEIS Project Alternatives</vt:lpstr>
      <vt:lpstr>Sites has to be Affordable, Permittable and Buildable</vt:lpstr>
      <vt:lpstr>Cost of Financing Has Largest Impact on Annual Cost</vt:lpstr>
      <vt:lpstr>Looking Ahead</vt:lpstr>
      <vt:lpstr>Priorities over the Next 6 Months</vt:lpstr>
      <vt:lpstr>PowerPoint Presentation</vt:lpstr>
      <vt:lpstr>PowerPoint Presentation</vt:lpstr>
      <vt:lpstr>2020 Strategic Planning</vt:lpstr>
      <vt:lpstr>2020 Strategic Planning – Goals and Objectives</vt:lpstr>
      <vt:lpstr>Framing – Oversight and Decision-making</vt:lpstr>
      <vt:lpstr>Governance Interests</vt:lpstr>
      <vt:lpstr>Summary Of Take-Aways for UWI</vt:lpstr>
      <vt:lpstr>Questions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2A Organization</dc:title>
  <dc:creator>Heydinger, Erin</dc:creator>
  <cp:lastModifiedBy>Marcia Kivett</cp:lastModifiedBy>
  <cp:revision>96</cp:revision>
  <cp:lastPrinted>2020-03-12T18:36:16Z</cp:lastPrinted>
  <dcterms:created xsi:type="dcterms:W3CDTF">2019-02-20T22:16:56Z</dcterms:created>
  <dcterms:modified xsi:type="dcterms:W3CDTF">2021-09-01T14:20:14Z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0x0101000AF4CAC11376B74E9D98C22D631CBFBB</vt:lpwstr>
  </property>
  <property fmtid="{D5CDD505-2E9C-101B-9397-08002B2CF9AE}" pid="3" name="TaxKeyword">
    <vt:lpwstr/>
  </property>
  <property fmtid="{D5CDD505-2E9C-101B-9397-08002B2CF9AE}" pid="4" name="_dlc_DocIdItemGuid">
    <vt:lpwstr>1322dd44-465f-4644-be55-392ee585de90</vt:lpwstr>
  </property>
</Properties>
</file>