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12"/>
  </p:notesMasterIdLst>
  <p:sldIdLst>
    <p:sldId id="256" r:id="rId3"/>
    <p:sldId id="284" r:id="rId4"/>
    <p:sldId id="287" r:id="rId5"/>
    <p:sldId id="281" r:id="rId6"/>
    <p:sldId id="282" r:id="rId7"/>
    <p:sldId id="273" r:id="rId8"/>
    <p:sldId id="283" r:id="rId9"/>
    <p:sldId id="275" r:id="rId10"/>
    <p:sldId id="276"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80C4"/>
    <a:srgbClr val="00008F"/>
    <a:srgbClr val="00000D"/>
    <a:srgbClr val="9D3846"/>
    <a:srgbClr val="B3B3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1506"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DD919A-4D98-4F11-B797-0323E5088AF5}" type="datetimeFigureOut">
              <a:rPr lang="en-US" smtClean="0"/>
              <a:t>2/18/2020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CA6AAB-78C5-41B7-8740-3EDFF22B1265}" type="slidenum">
              <a:rPr lang="en-US" smtClean="0"/>
              <a:t>‹#›</a:t>
            </a:fld>
            <a:endParaRPr lang="en-US" dirty="0"/>
          </a:p>
        </p:txBody>
      </p:sp>
    </p:spTree>
    <p:extLst>
      <p:ext uri="{BB962C8B-B14F-4D97-AF65-F5344CB8AC3E}">
        <p14:creationId xmlns:p14="http://schemas.microsoft.com/office/powerpoint/2010/main" val="798305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RISK, CRISIS &amp; UNCERTAINTY: ARE WE READY???</a:t>
            </a:r>
            <a:endParaRPr lang="en-US" dirty="0"/>
          </a:p>
        </p:txBody>
      </p:sp>
      <p:sp>
        <p:nvSpPr>
          <p:cNvPr id="5" name="Footer Placeholder 4"/>
          <p:cNvSpPr>
            <a:spLocks noGrp="1"/>
          </p:cNvSpPr>
          <p:nvPr>
            <p:ph type="ftr" sz="quarter" idx="11"/>
          </p:nvPr>
        </p:nvSpPr>
        <p:spPr/>
        <p:txBody>
          <a:bodyPr/>
          <a:lstStyle/>
          <a:p>
            <a:r>
              <a:rPr lang="en-US"/>
              <a:t>Urban Water Institute's 24th Annual Water Conference: August 16-18, 2017</a:t>
            </a:r>
            <a:endParaRPr lang="en-US" dirty="0"/>
          </a:p>
        </p:txBody>
      </p:sp>
      <p:sp>
        <p:nvSpPr>
          <p:cNvPr id="6" name="Slide Number Placeholder 5"/>
          <p:cNvSpPr>
            <a:spLocks noGrp="1"/>
          </p:cNvSpPr>
          <p:nvPr>
            <p:ph type="sldNum" sz="quarter" idx="12"/>
          </p:nvPr>
        </p:nvSpPr>
        <p:spPr/>
        <p:txBody>
          <a:bodyPr/>
          <a:lstStyle/>
          <a:p>
            <a:fld id="{E0057620-1B99-4628-A37F-ADFE418190BD}"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1082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RISK, CRISIS &amp; UNCERTAINTY: ARE WE READY???</a:t>
            </a:r>
            <a:endParaRPr lang="en-US" dirty="0"/>
          </a:p>
        </p:txBody>
      </p:sp>
      <p:sp>
        <p:nvSpPr>
          <p:cNvPr id="5" name="Footer Placeholder 4"/>
          <p:cNvSpPr>
            <a:spLocks noGrp="1"/>
          </p:cNvSpPr>
          <p:nvPr>
            <p:ph type="ftr" sz="quarter" idx="11"/>
          </p:nvPr>
        </p:nvSpPr>
        <p:spPr/>
        <p:txBody>
          <a:bodyPr/>
          <a:lstStyle/>
          <a:p>
            <a:r>
              <a:rPr lang="en-US"/>
              <a:t>Urban Water Institute's 24th Annual Water Conference: August 16-18, 2017</a:t>
            </a:r>
            <a:endParaRPr lang="en-US" dirty="0"/>
          </a:p>
        </p:txBody>
      </p:sp>
      <p:sp>
        <p:nvSpPr>
          <p:cNvPr id="6" name="Slide Number Placeholder 5"/>
          <p:cNvSpPr>
            <a:spLocks noGrp="1"/>
          </p:cNvSpPr>
          <p:nvPr>
            <p:ph type="sldNum" sz="quarter" idx="12"/>
          </p:nvPr>
        </p:nvSpPr>
        <p:spPr/>
        <p:txBody>
          <a:bodyPr/>
          <a:lstStyle/>
          <a:p>
            <a:fld id="{E0057620-1B99-4628-A37F-ADFE418190BD}" type="slidenum">
              <a:rPr lang="en-US" smtClean="0"/>
              <a:t>‹#›</a:t>
            </a:fld>
            <a:endParaRPr lang="en-US" dirty="0"/>
          </a:p>
        </p:txBody>
      </p:sp>
    </p:spTree>
    <p:extLst>
      <p:ext uri="{BB962C8B-B14F-4D97-AF65-F5344CB8AC3E}">
        <p14:creationId xmlns:p14="http://schemas.microsoft.com/office/powerpoint/2010/main" val="4058760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RISK, CRISIS &amp; UNCERTAINTY: ARE WE READY???</a:t>
            </a:r>
            <a:endParaRPr lang="en-US" dirty="0"/>
          </a:p>
        </p:txBody>
      </p:sp>
      <p:sp>
        <p:nvSpPr>
          <p:cNvPr id="5" name="Footer Placeholder 4"/>
          <p:cNvSpPr>
            <a:spLocks noGrp="1"/>
          </p:cNvSpPr>
          <p:nvPr>
            <p:ph type="ftr" sz="quarter" idx="11"/>
          </p:nvPr>
        </p:nvSpPr>
        <p:spPr/>
        <p:txBody>
          <a:bodyPr/>
          <a:lstStyle/>
          <a:p>
            <a:r>
              <a:rPr lang="en-US"/>
              <a:t>Urban Water Institute's 24th Annual Water Conference: August 16-18, 2017</a:t>
            </a:r>
            <a:endParaRPr lang="en-US" dirty="0"/>
          </a:p>
        </p:txBody>
      </p:sp>
      <p:sp>
        <p:nvSpPr>
          <p:cNvPr id="6" name="Slide Number Placeholder 5"/>
          <p:cNvSpPr>
            <a:spLocks noGrp="1"/>
          </p:cNvSpPr>
          <p:nvPr>
            <p:ph type="sldNum" sz="quarter" idx="12"/>
          </p:nvPr>
        </p:nvSpPr>
        <p:spPr/>
        <p:txBody>
          <a:bodyPr/>
          <a:lstStyle/>
          <a:p>
            <a:fld id="{E0057620-1B99-4628-A37F-ADFE418190BD}" type="slidenum">
              <a:rPr lang="en-US" smtClean="0"/>
              <a:t>‹#›</a:t>
            </a:fld>
            <a:endParaRPr lang="en-US" dirty="0"/>
          </a:p>
        </p:txBody>
      </p:sp>
    </p:spTree>
    <p:extLst>
      <p:ext uri="{BB962C8B-B14F-4D97-AF65-F5344CB8AC3E}">
        <p14:creationId xmlns:p14="http://schemas.microsoft.com/office/powerpoint/2010/main" val="3781022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FD879-BF60-41B8-ADF5-DE12C01E7D5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EC5FBAB-7181-49B3-8DAA-202061E5222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4626B03-D4E6-4F3D-878F-E78FE52D86B6}"/>
              </a:ext>
            </a:extLst>
          </p:cNvPr>
          <p:cNvSpPr>
            <a:spLocks noGrp="1"/>
          </p:cNvSpPr>
          <p:nvPr>
            <p:ph type="dt" sz="half" idx="10"/>
          </p:nvPr>
        </p:nvSpPr>
        <p:spPr/>
        <p:txBody>
          <a:bodyPr/>
          <a:lstStyle/>
          <a:p>
            <a:r>
              <a:rPr lang="en-US"/>
              <a:t>RISK, CRISIS &amp; UNCERTAINTY: ARE WE READY???</a:t>
            </a:r>
            <a:endParaRPr lang="en-US" dirty="0"/>
          </a:p>
        </p:txBody>
      </p:sp>
      <p:sp>
        <p:nvSpPr>
          <p:cNvPr id="5" name="Footer Placeholder 4">
            <a:extLst>
              <a:ext uri="{FF2B5EF4-FFF2-40B4-BE49-F238E27FC236}">
                <a16:creationId xmlns:a16="http://schemas.microsoft.com/office/drawing/2014/main" id="{F05FBCD7-ACE3-4B61-A11F-B007D8C774E4}"/>
              </a:ext>
            </a:extLst>
          </p:cNvPr>
          <p:cNvSpPr>
            <a:spLocks noGrp="1"/>
          </p:cNvSpPr>
          <p:nvPr>
            <p:ph type="ftr" sz="quarter" idx="11"/>
          </p:nvPr>
        </p:nvSpPr>
        <p:spPr/>
        <p:txBody>
          <a:bodyPr/>
          <a:lstStyle/>
          <a:p>
            <a:r>
              <a:rPr lang="en-US"/>
              <a:t>Urban Water Institute's 24th Annual Water Conference: August 16-18, 2017</a:t>
            </a:r>
            <a:endParaRPr lang="en-US" dirty="0"/>
          </a:p>
        </p:txBody>
      </p:sp>
      <p:sp>
        <p:nvSpPr>
          <p:cNvPr id="6" name="Slide Number Placeholder 5">
            <a:extLst>
              <a:ext uri="{FF2B5EF4-FFF2-40B4-BE49-F238E27FC236}">
                <a16:creationId xmlns:a16="http://schemas.microsoft.com/office/drawing/2014/main" id="{62628C3C-EE20-4E5C-B3DC-2DE89284F245}"/>
              </a:ext>
            </a:extLst>
          </p:cNvPr>
          <p:cNvSpPr>
            <a:spLocks noGrp="1"/>
          </p:cNvSpPr>
          <p:nvPr>
            <p:ph type="sldNum" sz="quarter" idx="12"/>
          </p:nvPr>
        </p:nvSpPr>
        <p:spPr/>
        <p:txBody>
          <a:bodyPr/>
          <a:lstStyle/>
          <a:p>
            <a:fld id="{E0057620-1B99-4628-A37F-ADFE418190BD}" type="slidenum">
              <a:rPr lang="en-US" smtClean="0"/>
              <a:t>‹#›</a:t>
            </a:fld>
            <a:endParaRPr lang="en-US" dirty="0"/>
          </a:p>
        </p:txBody>
      </p:sp>
    </p:spTree>
    <p:extLst>
      <p:ext uri="{BB962C8B-B14F-4D97-AF65-F5344CB8AC3E}">
        <p14:creationId xmlns:p14="http://schemas.microsoft.com/office/powerpoint/2010/main" val="3283308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68F9E-C012-43F1-9436-C4108AE275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9D7898-B0C7-4704-9733-0B2D3F6E27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FD7175-BD86-493A-9082-93692718973D}"/>
              </a:ext>
            </a:extLst>
          </p:cNvPr>
          <p:cNvSpPr>
            <a:spLocks noGrp="1"/>
          </p:cNvSpPr>
          <p:nvPr>
            <p:ph type="dt" sz="half" idx="10"/>
          </p:nvPr>
        </p:nvSpPr>
        <p:spPr/>
        <p:txBody>
          <a:bodyPr/>
          <a:lstStyle/>
          <a:p>
            <a:r>
              <a:rPr lang="en-US"/>
              <a:t>RISK, CRISIS &amp; UNCERTAINTY: ARE WE READY???</a:t>
            </a:r>
            <a:endParaRPr lang="en-US" dirty="0"/>
          </a:p>
        </p:txBody>
      </p:sp>
      <p:sp>
        <p:nvSpPr>
          <p:cNvPr id="5" name="Footer Placeholder 4">
            <a:extLst>
              <a:ext uri="{FF2B5EF4-FFF2-40B4-BE49-F238E27FC236}">
                <a16:creationId xmlns:a16="http://schemas.microsoft.com/office/drawing/2014/main" id="{7DB0AE17-A403-49AE-8BB9-491DADAE1C7F}"/>
              </a:ext>
            </a:extLst>
          </p:cNvPr>
          <p:cNvSpPr>
            <a:spLocks noGrp="1"/>
          </p:cNvSpPr>
          <p:nvPr>
            <p:ph type="ftr" sz="quarter" idx="11"/>
          </p:nvPr>
        </p:nvSpPr>
        <p:spPr/>
        <p:txBody>
          <a:bodyPr/>
          <a:lstStyle/>
          <a:p>
            <a:r>
              <a:rPr lang="en-US"/>
              <a:t>Urban Water Institute's 24th Annual Water Conference: August 16-18, 2017</a:t>
            </a:r>
            <a:endParaRPr lang="en-US" dirty="0"/>
          </a:p>
        </p:txBody>
      </p:sp>
      <p:sp>
        <p:nvSpPr>
          <p:cNvPr id="6" name="Slide Number Placeholder 5">
            <a:extLst>
              <a:ext uri="{FF2B5EF4-FFF2-40B4-BE49-F238E27FC236}">
                <a16:creationId xmlns:a16="http://schemas.microsoft.com/office/drawing/2014/main" id="{54114411-0DBF-41DE-97E7-4128953AA639}"/>
              </a:ext>
            </a:extLst>
          </p:cNvPr>
          <p:cNvSpPr>
            <a:spLocks noGrp="1"/>
          </p:cNvSpPr>
          <p:nvPr>
            <p:ph type="sldNum" sz="quarter" idx="12"/>
          </p:nvPr>
        </p:nvSpPr>
        <p:spPr/>
        <p:txBody>
          <a:bodyPr/>
          <a:lstStyle/>
          <a:p>
            <a:fld id="{E0057620-1B99-4628-A37F-ADFE418190BD}" type="slidenum">
              <a:rPr lang="en-US" smtClean="0"/>
              <a:t>‹#›</a:t>
            </a:fld>
            <a:endParaRPr lang="en-US" dirty="0"/>
          </a:p>
        </p:txBody>
      </p:sp>
    </p:spTree>
    <p:extLst>
      <p:ext uri="{BB962C8B-B14F-4D97-AF65-F5344CB8AC3E}">
        <p14:creationId xmlns:p14="http://schemas.microsoft.com/office/powerpoint/2010/main" val="2466230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AB099-51BB-4F49-8871-B8D3FBD60686}"/>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2461509-3022-46CE-A73D-C699B246B50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62DD20-EE67-49F6-989C-288478C20497}"/>
              </a:ext>
            </a:extLst>
          </p:cNvPr>
          <p:cNvSpPr>
            <a:spLocks noGrp="1"/>
          </p:cNvSpPr>
          <p:nvPr>
            <p:ph type="dt" sz="half" idx="10"/>
          </p:nvPr>
        </p:nvSpPr>
        <p:spPr/>
        <p:txBody>
          <a:bodyPr/>
          <a:lstStyle/>
          <a:p>
            <a:r>
              <a:rPr lang="en-US"/>
              <a:t>RISK, CRISIS &amp; UNCERTAINTY: ARE WE READY???</a:t>
            </a:r>
            <a:endParaRPr lang="en-US" dirty="0"/>
          </a:p>
        </p:txBody>
      </p:sp>
      <p:sp>
        <p:nvSpPr>
          <p:cNvPr id="5" name="Footer Placeholder 4">
            <a:extLst>
              <a:ext uri="{FF2B5EF4-FFF2-40B4-BE49-F238E27FC236}">
                <a16:creationId xmlns:a16="http://schemas.microsoft.com/office/drawing/2014/main" id="{05E6B915-B144-4824-A517-F4F9FCCD77E3}"/>
              </a:ext>
            </a:extLst>
          </p:cNvPr>
          <p:cNvSpPr>
            <a:spLocks noGrp="1"/>
          </p:cNvSpPr>
          <p:nvPr>
            <p:ph type="ftr" sz="quarter" idx="11"/>
          </p:nvPr>
        </p:nvSpPr>
        <p:spPr/>
        <p:txBody>
          <a:bodyPr/>
          <a:lstStyle/>
          <a:p>
            <a:r>
              <a:rPr lang="en-US"/>
              <a:t>Urban Water Institute's 24th Annual Water Conference: August 16-18, 2017</a:t>
            </a:r>
            <a:endParaRPr lang="en-US" dirty="0"/>
          </a:p>
        </p:txBody>
      </p:sp>
      <p:sp>
        <p:nvSpPr>
          <p:cNvPr id="6" name="Slide Number Placeholder 5">
            <a:extLst>
              <a:ext uri="{FF2B5EF4-FFF2-40B4-BE49-F238E27FC236}">
                <a16:creationId xmlns:a16="http://schemas.microsoft.com/office/drawing/2014/main" id="{465AED9E-4706-4975-99BB-88DC610DEB57}"/>
              </a:ext>
            </a:extLst>
          </p:cNvPr>
          <p:cNvSpPr>
            <a:spLocks noGrp="1"/>
          </p:cNvSpPr>
          <p:nvPr>
            <p:ph type="sldNum" sz="quarter" idx="12"/>
          </p:nvPr>
        </p:nvSpPr>
        <p:spPr/>
        <p:txBody>
          <a:bodyPr/>
          <a:lstStyle/>
          <a:p>
            <a:fld id="{E0057620-1B99-4628-A37F-ADFE418190BD}" type="slidenum">
              <a:rPr lang="en-US" smtClean="0"/>
              <a:t>‹#›</a:t>
            </a:fld>
            <a:endParaRPr lang="en-US" dirty="0"/>
          </a:p>
        </p:txBody>
      </p:sp>
    </p:spTree>
    <p:extLst>
      <p:ext uri="{BB962C8B-B14F-4D97-AF65-F5344CB8AC3E}">
        <p14:creationId xmlns:p14="http://schemas.microsoft.com/office/powerpoint/2010/main" val="34103558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39827-0AB7-4C0A-92EE-1DF9269441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2F682E-70C3-45C4-A813-FBF898974C8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1F8D94-AC34-4DFB-83A6-52D3092687B5}"/>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1E1A28-CBD0-4D40-B1B3-CDED3462BAF0}"/>
              </a:ext>
            </a:extLst>
          </p:cNvPr>
          <p:cNvSpPr>
            <a:spLocks noGrp="1"/>
          </p:cNvSpPr>
          <p:nvPr>
            <p:ph type="dt" sz="half" idx="10"/>
          </p:nvPr>
        </p:nvSpPr>
        <p:spPr/>
        <p:txBody>
          <a:bodyPr/>
          <a:lstStyle/>
          <a:p>
            <a:r>
              <a:rPr lang="en-US"/>
              <a:t>RISK, CRISIS &amp; UNCERTAINTY: ARE WE READY???</a:t>
            </a:r>
            <a:endParaRPr lang="en-US" dirty="0"/>
          </a:p>
        </p:txBody>
      </p:sp>
      <p:sp>
        <p:nvSpPr>
          <p:cNvPr id="6" name="Footer Placeholder 5">
            <a:extLst>
              <a:ext uri="{FF2B5EF4-FFF2-40B4-BE49-F238E27FC236}">
                <a16:creationId xmlns:a16="http://schemas.microsoft.com/office/drawing/2014/main" id="{675B4E1F-987E-42D8-8BE4-6AABCBC81627}"/>
              </a:ext>
            </a:extLst>
          </p:cNvPr>
          <p:cNvSpPr>
            <a:spLocks noGrp="1"/>
          </p:cNvSpPr>
          <p:nvPr>
            <p:ph type="ftr" sz="quarter" idx="11"/>
          </p:nvPr>
        </p:nvSpPr>
        <p:spPr/>
        <p:txBody>
          <a:bodyPr/>
          <a:lstStyle/>
          <a:p>
            <a:r>
              <a:rPr lang="en-US"/>
              <a:t>Urban Water Institute's 24th Annual Water Conference: August 16-18, 2017</a:t>
            </a:r>
            <a:endParaRPr lang="en-US" dirty="0"/>
          </a:p>
        </p:txBody>
      </p:sp>
      <p:sp>
        <p:nvSpPr>
          <p:cNvPr id="7" name="Slide Number Placeholder 6">
            <a:extLst>
              <a:ext uri="{FF2B5EF4-FFF2-40B4-BE49-F238E27FC236}">
                <a16:creationId xmlns:a16="http://schemas.microsoft.com/office/drawing/2014/main" id="{3BC2348F-AD4C-4A78-8625-84B1E084894B}"/>
              </a:ext>
            </a:extLst>
          </p:cNvPr>
          <p:cNvSpPr>
            <a:spLocks noGrp="1"/>
          </p:cNvSpPr>
          <p:nvPr>
            <p:ph type="sldNum" sz="quarter" idx="12"/>
          </p:nvPr>
        </p:nvSpPr>
        <p:spPr/>
        <p:txBody>
          <a:bodyPr/>
          <a:lstStyle/>
          <a:p>
            <a:fld id="{E0057620-1B99-4628-A37F-ADFE418190BD}" type="slidenum">
              <a:rPr lang="en-US" smtClean="0"/>
              <a:t>‹#›</a:t>
            </a:fld>
            <a:endParaRPr lang="en-US" dirty="0"/>
          </a:p>
        </p:txBody>
      </p:sp>
    </p:spTree>
    <p:extLst>
      <p:ext uri="{BB962C8B-B14F-4D97-AF65-F5344CB8AC3E}">
        <p14:creationId xmlns:p14="http://schemas.microsoft.com/office/powerpoint/2010/main" val="3398551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DE428-2289-4BEE-89B5-5DE8B3A6758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2F2655-E6D7-432E-AE94-53C4011EABB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D18AFE6-647D-4F7F-BF5F-1522148CD9C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4F9247-569D-47F4-8B0E-8831E66AF6E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1F88578-F638-4E03-8A87-5DC66693077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EFD32B-2CF5-4F76-858D-F88C319E1D78}"/>
              </a:ext>
            </a:extLst>
          </p:cNvPr>
          <p:cNvSpPr>
            <a:spLocks noGrp="1"/>
          </p:cNvSpPr>
          <p:nvPr>
            <p:ph type="dt" sz="half" idx="10"/>
          </p:nvPr>
        </p:nvSpPr>
        <p:spPr/>
        <p:txBody>
          <a:bodyPr/>
          <a:lstStyle/>
          <a:p>
            <a:r>
              <a:rPr lang="en-US"/>
              <a:t>RISK, CRISIS &amp; UNCERTAINTY: ARE WE READY???</a:t>
            </a:r>
            <a:endParaRPr lang="en-US" dirty="0"/>
          </a:p>
        </p:txBody>
      </p:sp>
      <p:sp>
        <p:nvSpPr>
          <p:cNvPr id="8" name="Footer Placeholder 7">
            <a:extLst>
              <a:ext uri="{FF2B5EF4-FFF2-40B4-BE49-F238E27FC236}">
                <a16:creationId xmlns:a16="http://schemas.microsoft.com/office/drawing/2014/main" id="{56F1E211-A2A9-48F8-94EE-04E6BCD65B49}"/>
              </a:ext>
            </a:extLst>
          </p:cNvPr>
          <p:cNvSpPr>
            <a:spLocks noGrp="1"/>
          </p:cNvSpPr>
          <p:nvPr>
            <p:ph type="ftr" sz="quarter" idx="11"/>
          </p:nvPr>
        </p:nvSpPr>
        <p:spPr/>
        <p:txBody>
          <a:bodyPr/>
          <a:lstStyle/>
          <a:p>
            <a:r>
              <a:rPr lang="en-US"/>
              <a:t>Urban Water Institute's 24th Annual Water Conference: August 16-18, 2017</a:t>
            </a:r>
            <a:endParaRPr lang="en-US" dirty="0"/>
          </a:p>
        </p:txBody>
      </p:sp>
      <p:sp>
        <p:nvSpPr>
          <p:cNvPr id="9" name="Slide Number Placeholder 8">
            <a:extLst>
              <a:ext uri="{FF2B5EF4-FFF2-40B4-BE49-F238E27FC236}">
                <a16:creationId xmlns:a16="http://schemas.microsoft.com/office/drawing/2014/main" id="{CB74E2E2-4E37-437E-88A0-F8516FEB54A8}"/>
              </a:ext>
            </a:extLst>
          </p:cNvPr>
          <p:cNvSpPr>
            <a:spLocks noGrp="1"/>
          </p:cNvSpPr>
          <p:nvPr>
            <p:ph type="sldNum" sz="quarter" idx="12"/>
          </p:nvPr>
        </p:nvSpPr>
        <p:spPr/>
        <p:txBody>
          <a:bodyPr/>
          <a:lstStyle/>
          <a:p>
            <a:fld id="{E0057620-1B99-4628-A37F-ADFE418190BD}" type="slidenum">
              <a:rPr lang="en-US" smtClean="0"/>
              <a:t>‹#›</a:t>
            </a:fld>
            <a:endParaRPr lang="en-US" dirty="0"/>
          </a:p>
        </p:txBody>
      </p:sp>
    </p:spTree>
    <p:extLst>
      <p:ext uri="{BB962C8B-B14F-4D97-AF65-F5344CB8AC3E}">
        <p14:creationId xmlns:p14="http://schemas.microsoft.com/office/powerpoint/2010/main" val="37497303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7362A-87BC-446C-B4DA-C9DEC0F4F0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64B574-60B7-4050-B535-34833786D8D0}"/>
              </a:ext>
            </a:extLst>
          </p:cNvPr>
          <p:cNvSpPr>
            <a:spLocks noGrp="1"/>
          </p:cNvSpPr>
          <p:nvPr>
            <p:ph type="dt" sz="half" idx="10"/>
          </p:nvPr>
        </p:nvSpPr>
        <p:spPr/>
        <p:txBody>
          <a:bodyPr/>
          <a:lstStyle/>
          <a:p>
            <a:r>
              <a:rPr lang="en-US"/>
              <a:t>RISK, CRISIS &amp; UNCERTAINTY: ARE WE READY???</a:t>
            </a:r>
            <a:endParaRPr lang="en-US" dirty="0"/>
          </a:p>
        </p:txBody>
      </p:sp>
      <p:sp>
        <p:nvSpPr>
          <p:cNvPr id="4" name="Footer Placeholder 3">
            <a:extLst>
              <a:ext uri="{FF2B5EF4-FFF2-40B4-BE49-F238E27FC236}">
                <a16:creationId xmlns:a16="http://schemas.microsoft.com/office/drawing/2014/main" id="{BF5BE482-4B70-408E-A785-D2A50C087A28}"/>
              </a:ext>
            </a:extLst>
          </p:cNvPr>
          <p:cNvSpPr>
            <a:spLocks noGrp="1"/>
          </p:cNvSpPr>
          <p:nvPr>
            <p:ph type="ftr" sz="quarter" idx="11"/>
          </p:nvPr>
        </p:nvSpPr>
        <p:spPr/>
        <p:txBody>
          <a:bodyPr/>
          <a:lstStyle/>
          <a:p>
            <a:r>
              <a:rPr lang="en-US"/>
              <a:t>Urban Water Institute's 24th Annual Water Conference: August 16-18, 2017</a:t>
            </a:r>
            <a:endParaRPr lang="en-US" dirty="0"/>
          </a:p>
        </p:txBody>
      </p:sp>
      <p:sp>
        <p:nvSpPr>
          <p:cNvPr id="5" name="Slide Number Placeholder 4">
            <a:extLst>
              <a:ext uri="{FF2B5EF4-FFF2-40B4-BE49-F238E27FC236}">
                <a16:creationId xmlns:a16="http://schemas.microsoft.com/office/drawing/2014/main" id="{E316F2F0-7F84-4779-A4AC-1D80789F5CED}"/>
              </a:ext>
            </a:extLst>
          </p:cNvPr>
          <p:cNvSpPr>
            <a:spLocks noGrp="1"/>
          </p:cNvSpPr>
          <p:nvPr>
            <p:ph type="sldNum" sz="quarter" idx="12"/>
          </p:nvPr>
        </p:nvSpPr>
        <p:spPr/>
        <p:txBody>
          <a:bodyPr/>
          <a:lstStyle/>
          <a:p>
            <a:fld id="{E0057620-1B99-4628-A37F-ADFE418190BD}" type="slidenum">
              <a:rPr lang="en-US" smtClean="0"/>
              <a:t>‹#›</a:t>
            </a:fld>
            <a:endParaRPr lang="en-US" dirty="0"/>
          </a:p>
        </p:txBody>
      </p:sp>
    </p:spTree>
    <p:extLst>
      <p:ext uri="{BB962C8B-B14F-4D97-AF65-F5344CB8AC3E}">
        <p14:creationId xmlns:p14="http://schemas.microsoft.com/office/powerpoint/2010/main" val="2095237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2881FB-45B3-48E4-8817-BEC3A16584B1}"/>
              </a:ext>
            </a:extLst>
          </p:cNvPr>
          <p:cNvSpPr>
            <a:spLocks noGrp="1"/>
          </p:cNvSpPr>
          <p:nvPr>
            <p:ph type="dt" sz="half" idx="10"/>
          </p:nvPr>
        </p:nvSpPr>
        <p:spPr/>
        <p:txBody>
          <a:bodyPr/>
          <a:lstStyle/>
          <a:p>
            <a:r>
              <a:rPr lang="en-US"/>
              <a:t>RISK, CRISIS &amp; UNCERTAINTY: ARE WE READY???</a:t>
            </a:r>
            <a:endParaRPr lang="en-US" dirty="0"/>
          </a:p>
        </p:txBody>
      </p:sp>
      <p:sp>
        <p:nvSpPr>
          <p:cNvPr id="3" name="Footer Placeholder 2">
            <a:extLst>
              <a:ext uri="{FF2B5EF4-FFF2-40B4-BE49-F238E27FC236}">
                <a16:creationId xmlns:a16="http://schemas.microsoft.com/office/drawing/2014/main" id="{CBF6DB56-B6A9-40AF-A079-54F965D5904E}"/>
              </a:ext>
            </a:extLst>
          </p:cNvPr>
          <p:cNvSpPr>
            <a:spLocks noGrp="1"/>
          </p:cNvSpPr>
          <p:nvPr>
            <p:ph type="ftr" sz="quarter" idx="11"/>
          </p:nvPr>
        </p:nvSpPr>
        <p:spPr/>
        <p:txBody>
          <a:bodyPr/>
          <a:lstStyle/>
          <a:p>
            <a:r>
              <a:rPr lang="en-US"/>
              <a:t>Urban Water Institute's 24th Annual Water Conference: August 16-18, 2017</a:t>
            </a:r>
            <a:endParaRPr lang="en-US" dirty="0"/>
          </a:p>
        </p:txBody>
      </p:sp>
      <p:sp>
        <p:nvSpPr>
          <p:cNvPr id="4" name="Slide Number Placeholder 3">
            <a:extLst>
              <a:ext uri="{FF2B5EF4-FFF2-40B4-BE49-F238E27FC236}">
                <a16:creationId xmlns:a16="http://schemas.microsoft.com/office/drawing/2014/main" id="{7C4C5DC0-B1C7-4FA0-BBFD-6AAA50D50A3F}"/>
              </a:ext>
            </a:extLst>
          </p:cNvPr>
          <p:cNvSpPr>
            <a:spLocks noGrp="1"/>
          </p:cNvSpPr>
          <p:nvPr>
            <p:ph type="sldNum" sz="quarter" idx="12"/>
          </p:nvPr>
        </p:nvSpPr>
        <p:spPr/>
        <p:txBody>
          <a:bodyPr/>
          <a:lstStyle/>
          <a:p>
            <a:fld id="{E0057620-1B99-4628-A37F-ADFE418190BD}" type="slidenum">
              <a:rPr lang="en-US" smtClean="0"/>
              <a:t>‹#›</a:t>
            </a:fld>
            <a:endParaRPr lang="en-US" dirty="0"/>
          </a:p>
        </p:txBody>
      </p:sp>
    </p:spTree>
    <p:extLst>
      <p:ext uri="{BB962C8B-B14F-4D97-AF65-F5344CB8AC3E}">
        <p14:creationId xmlns:p14="http://schemas.microsoft.com/office/powerpoint/2010/main" val="23372806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CB69F-249B-47D2-BD43-7EFB6C3F578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49800FF-4EEB-443F-9F0A-F4A276D0153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24DF3E-8186-42BE-9E3D-B4D4B76BAEB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4CA35FC-68C6-4BDC-80FC-C37892A2A5A7}"/>
              </a:ext>
            </a:extLst>
          </p:cNvPr>
          <p:cNvSpPr>
            <a:spLocks noGrp="1"/>
          </p:cNvSpPr>
          <p:nvPr>
            <p:ph type="dt" sz="half" idx="10"/>
          </p:nvPr>
        </p:nvSpPr>
        <p:spPr/>
        <p:txBody>
          <a:bodyPr/>
          <a:lstStyle/>
          <a:p>
            <a:r>
              <a:rPr lang="en-US"/>
              <a:t>RISK, CRISIS &amp; UNCERTAINTY: ARE WE READY???</a:t>
            </a:r>
            <a:endParaRPr lang="en-US" dirty="0"/>
          </a:p>
        </p:txBody>
      </p:sp>
      <p:sp>
        <p:nvSpPr>
          <p:cNvPr id="6" name="Footer Placeholder 5">
            <a:extLst>
              <a:ext uri="{FF2B5EF4-FFF2-40B4-BE49-F238E27FC236}">
                <a16:creationId xmlns:a16="http://schemas.microsoft.com/office/drawing/2014/main" id="{93E44F6E-42F7-4813-9338-F7202C54CAD8}"/>
              </a:ext>
            </a:extLst>
          </p:cNvPr>
          <p:cNvSpPr>
            <a:spLocks noGrp="1"/>
          </p:cNvSpPr>
          <p:nvPr>
            <p:ph type="ftr" sz="quarter" idx="11"/>
          </p:nvPr>
        </p:nvSpPr>
        <p:spPr/>
        <p:txBody>
          <a:bodyPr/>
          <a:lstStyle/>
          <a:p>
            <a:r>
              <a:rPr lang="en-US"/>
              <a:t>Urban Water Institute's 24th Annual Water Conference: August 16-18, 2017</a:t>
            </a:r>
            <a:endParaRPr lang="en-US" dirty="0"/>
          </a:p>
        </p:txBody>
      </p:sp>
      <p:sp>
        <p:nvSpPr>
          <p:cNvPr id="7" name="Slide Number Placeholder 6">
            <a:extLst>
              <a:ext uri="{FF2B5EF4-FFF2-40B4-BE49-F238E27FC236}">
                <a16:creationId xmlns:a16="http://schemas.microsoft.com/office/drawing/2014/main" id="{66C33E54-F543-4739-B9EE-CED7922D7EC2}"/>
              </a:ext>
            </a:extLst>
          </p:cNvPr>
          <p:cNvSpPr>
            <a:spLocks noGrp="1"/>
          </p:cNvSpPr>
          <p:nvPr>
            <p:ph type="sldNum" sz="quarter" idx="12"/>
          </p:nvPr>
        </p:nvSpPr>
        <p:spPr/>
        <p:txBody>
          <a:bodyPr/>
          <a:lstStyle/>
          <a:p>
            <a:fld id="{E0057620-1B99-4628-A37F-ADFE418190BD}" type="slidenum">
              <a:rPr lang="en-US" smtClean="0"/>
              <a:t>‹#›</a:t>
            </a:fld>
            <a:endParaRPr lang="en-US" dirty="0"/>
          </a:p>
        </p:txBody>
      </p:sp>
    </p:spTree>
    <p:extLst>
      <p:ext uri="{BB962C8B-B14F-4D97-AF65-F5344CB8AC3E}">
        <p14:creationId xmlns:p14="http://schemas.microsoft.com/office/powerpoint/2010/main" val="2347378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RISK, CRISIS &amp; UNCERTAINTY: ARE WE READY???</a:t>
            </a:r>
            <a:endParaRPr lang="en-US" dirty="0"/>
          </a:p>
        </p:txBody>
      </p:sp>
      <p:sp>
        <p:nvSpPr>
          <p:cNvPr id="5" name="Footer Placeholder 4"/>
          <p:cNvSpPr>
            <a:spLocks noGrp="1"/>
          </p:cNvSpPr>
          <p:nvPr>
            <p:ph type="ftr" sz="quarter" idx="11"/>
          </p:nvPr>
        </p:nvSpPr>
        <p:spPr/>
        <p:txBody>
          <a:bodyPr/>
          <a:lstStyle/>
          <a:p>
            <a:r>
              <a:rPr lang="en-US"/>
              <a:t>Urban Water Institute's 24th Annual Water Conference: August 16-18, 2017</a:t>
            </a:r>
            <a:endParaRPr lang="en-US" dirty="0"/>
          </a:p>
        </p:txBody>
      </p:sp>
      <p:sp>
        <p:nvSpPr>
          <p:cNvPr id="6" name="Slide Number Placeholder 5"/>
          <p:cNvSpPr>
            <a:spLocks noGrp="1"/>
          </p:cNvSpPr>
          <p:nvPr>
            <p:ph type="sldNum" sz="quarter" idx="12"/>
          </p:nvPr>
        </p:nvSpPr>
        <p:spPr/>
        <p:txBody>
          <a:bodyPr/>
          <a:lstStyle/>
          <a:p>
            <a:fld id="{E0057620-1B99-4628-A37F-ADFE418190BD}" type="slidenum">
              <a:rPr lang="en-US" smtClean="0"/>
              <a:t>‹#›</a:t>
            </a:fld>
            <a:endParaRPr lang="en-US" dirty="0"/>
          </a:p>
        </p:txBody>
      </p:sp>
    </p:spTree>
    <p:extLst>
      <p:ext uri="{BB962C8B-B14F-4D97-AF65-F5344CB8AC3E}">
        <p14:creationId xmlns:p14="http://schemas.microsoft.com/office/powerpoint/2010/main" val="20711431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72C5-1573-4643-82CE-F97AFDD8FB1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56B2053-3C95-41F8-B0AF-DCC4368130C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5223688-ED38-4A2E-86AE-CBEB463926A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33922B1-A177-42C8-BC81-A790875052D2}"/>
              </a:ext>
            </a:extLst>
          </p:cNvPr>
          <p:cNvSpPr>
            <a:spLocks noGrp="1"/>
          </p:cNvSpPr>
          <p:nvPr>
            <p:ph type="dt" sz="half" idx="10"/>
          </p:nvPr>
        </p:nvSpPr>
        <p:spPr/>
        <p:txBody>
          <a:bodyPr/>
          <a:lstStyle/>
          <a:p>
            <a:r>
              <a:rPr lang="en-US"/>
              <a:t>RISK, CRISIS &amp; UNCERTAINTY: ARE WE READY???</a:t>
            </a:r>
            <a:endParaRPr lang="en-US" dirty="0"/>
          </a:p>
        </p:txBody>
      </p:sp>
      <p:sp>
        <p:nvSpPr>
          <p:cNvPr id="6" name="Footer Placeholder 5">
            <a:extLst>
              <a:ext uri="{FF2B5EF4-FFF2-40B4-BE49-F238E27FC236}">
                <a16:creationId xmlns:a16="http://schemas.microsoft.com/office/drawing/2014/main" id="{63A52F4C-1DC3-4649-B1B3-BDB427F9BC7C}"/>
              </a:ext>
            </a:extLst>
          </p:cNvPr>
          <p:cNvSpPr>
            <a:spLocks noGrp="1"/>
          </p:cNvSpPr>
          <p:nvPr>
            <p:ph type="ftr" sz="quarter" idx="11"/>
          </p:nvPr>
        </p:nvSpPr>
        <p:spPr/>
        <p:txBody>
          <a:bodyPr/>
          <a:lstStyle/>
          <a:p>
            <a:r>
              <a:rPr lang="en-US"/>
              <a:t>Urban Water Institute's 24th Annual Water Conference: August 16-18, 2017</a:t>
            </a:r>
            <a:endParaRPr lang="en-US" dirty="0"/>
          </a:p>
        </p:txBody>
      </p:sp>
      <p:sp>
        <p:nvSpPr>
          <p:cNvPr id="7" name="Slide Number Placeholder 6">
            <a:extLst>
              <a:ext uri="{FF2B5EF4-FFF2-40B4-BE49-F238E27FC236}">
                <a16:creationId xmlns:a16="http://schemas.microsoft.com/office/drawing/2014/main" id="{F71AAE13-A849-4D81-8B6C-30EA6C5DEE06}"/>
              </a:ext>
            </a:extLst>
          </p:cNvPr>
          <p:cNvSpPr>
            <a:spLocks noGrp="1"/>
          </p:cNvSpPr>
          <p:nvPr>
            <p:ph type="sldNum" sz="quarter" idx="12"/>
          </p:nvPr>
        </p:nvSpPr>
        <p:spPr/>
        <p:txBody>
          <a:bodyPr/>
          <a:lstStyle/>
          <a:p>
            <a:fld id="{E0057620-1B99-4628-A37F-ADFE418190BD}" type="slidenum">
              <a:rPr lang="en-US" smtClean="0"/>
              <a:t>‹#›</a:t>
            </a:fld>
            <a:endParaRPr lang="en-US" dirty="0"/>
          </a:p>
        </p:txBody>
      </p:sp>
    </p:spTree>
    <p:extLst>
      <p:ext uri="{BB962C8B-B14F-4D97-AF65-F5344CB8AC3E}">
        <p14:creationId xmlns:p14="http://schemas.microsoft.com/office/powerpoint/2010/main" val="40013657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3FB41-7E8A-446B-92FE-38B68C4244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CF3EA7-572E-4750-86BD-DB2149BC2D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CA06A8-FF2E-40AD-9170-C01C3AE98223}"/>
              </a:ext>
            </a:extLst>
          </p:cNvPr>
          <p:cNvSpPr>
            <a:spLocks noGrp="1"/>
          </p:cNvSpPr>
          <p:nvPr>
            <p:ph type="dt" sz="half" idx="10"/>
          </p:nvPr>
        </p:nvSpPr>
        <p:spPr/>
        <p:txBody>
          <a:bodyPr/>
          <a:lstStyle/>
          <a:p>
            <a:r>
              <a:rPr lang="en-US"/>
              <a:t>RISK, CRISIS &amp; UNCERTAINTY: ARE WE READY???</a:t>
            </a:r>
            <a:endParaRPr lang="en-US" dirty="0"/>
          </a:p>
        </p:txBody>
      </p:sp>
      <p:sp>
        <p:nvSpPr>
          <p:cNvPr id="5" name="Footer Placeholder 4">
            <a:extLst>
              <a:ext uri="{FF2B5EF4-FFF2-40B4-BE49-F238E27FC236}">
                <a16:creationId xmlns:a16="http://schemas.microsoft.com/office/drawing/2014/main" id="{9C2C0B96-00ED-47C2-A6A4-B96B1D4BDF2C}"/>
              </a:ext>
            </a:extLst>
          </p:cNvPr>
          <p:cNvSpPr>
            <a:spLocks noGrp="1"/>
          </p:cNvSpPr>
          <p:nvPr>
            <p:ph type="ftr" sz="quarter" idx="11"/>
          </p:nvPr>
        </p:nvSpPr>
        <p:spPr/>
        <p:txBody>
          <a:bodyPr/>
          <a:lstStyle/>
          <a:p>
            <a:r>
              <a:rPr lang="en-US"/>
              <a:t>Urban Water Institute's 24th Annual Water Conference: August 16-18, 2017</a:t>
            </a:r>
            <a:endParaRPr lang="en-US" dirty="0"/>
          </a:p>
        </p:txBody>
      </p:sp>
      <p:sp>
        <p:nvSpPr>
          <p:cNvPr id="6" name="Slide Number Placeholder 5">
            <a:extLst>
              <a:ext uri="{FF2B5EF4-FFF2-40B4-BE49-F238E27FC236}">
                <a16:creationId xmlns:a16="http://schemas.microsoft.com/office/drawing/2014/main" id="{54CC4ABF-8E83-45D0-BE6E-2F1211CE6B7D}"/>
              </a:ext>
            </a:extLst>
          </p:cNvPr>
          <p:cNvSpPr>
            <a:spLocks noGrp="1"/>
          </p:cNvSpPr>
          <p:nvPr>
            <p:ph type="sldNum" sz="quarter" idx="12"/>
          </p:nvPr>
        </p:nvSpPr>
        <p:spPr/>
        <p:txBody>
          <a:bodyPr/>
          <a:lstStyle/>
          <a:p>
            <a:fld id="{E0057620-1B99-4628-A37F-ADFE418190BD}" type="slidenum">
              <a:rPr lang="en-US" smtClean="0"/>
              <a:t>‹#›</a:t>
            </a:fld>
            <a:endParaRPr lang="en-US" dirty="0"/>
          </a:p>
        </p:txBody>
      </p:sp>
    </p:spTree>
    <p:extLst>
      <p:ext uri="{BB962C8B-B14F-4D97-AF65-F5344CB8AC3E}">
        <p14:creationId xmlns:p14="http://schemas.microsoft.com/office/powerpoint/2010/main" val="12358366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66D60B-AECE-492D-B02C-C08949344043}"/>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9BB93F-0F3F-4457-9838-253D7329353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B1890B-7FFA-4F3F-B377-FB5ED7A2612C}"/>
              </a:ext>
            </a:extLst>
          </p:cNvPr>
          <p:cNvSpPr>
            <a:spLocks noGrp="1"/>
          </p:cNvSpPr>
          <p:nvPr>
            <p:ph type="dt" sz="half" idx="10"/>
          </p:nvPr>
        </p:nvSpPr>
        <p:spPr/>
        <p:txBody>
          <a:bodyPr/>
          <a:lstStyle/>
          <a:p>
            <a:r>
              <a:rPr lang="en-US"/>
              <a:t>RISK, CRISIS &amp; UNCERTAINTY: ARE WE READY???</a:t>
            </a:r>
            <a:endParaRPr lang="en-US" dirty="0"/>
          </a:p>
        </p:txBody>
      </p:sp>
      <p:sp>
        <p:nvSpPr>
          <p:cNvPr id="5" name="Footer Placeholder 4">
            <a:extLst>
              <a:ext uri="{FF2B5EF4-FFF2-40B4-BE49-F238E27FC236}">
                <a16:creationId xmlns:a16="http://schemas.microsoft.com/office/drawing/2014/main" id="{95D24CDF-FA76-4EF7-9B06-07ADB84F04DC}"/>
              </a:ext>
            </a:extLst>
          </p:cNvPr>
          <p:cNvSpPr>
            <a:spLocks noGrp="1"/>
          </p:cNvSpPr>
          <p:nvPr>
            <p:ph type="ftr" sz="quarter" idx="11"/>
          </p:nvPr>
        </p:nvSpPr>
        <p:spPr/>
        <p:txBody>
          <a:bodyPr/>
          <a:lstStyle/>
          <a:p>
            <a:r>
              <a:rPr lang="en-US"/>
              <a:t>Urban Water Institute's 24th Annual Water Conference: August 16-18, 2017</a:t>
            </a:r>
            <a:endParaRPr lang="en-US" dirty="0"/>
          </a:p>
        </p:txBody>
      </p:sp>
      <p:sp>
        <p:nvSpPr>
          <p:cNvPr id="6" name="Slide Number Placeholder 5">
            <a:extLst>
              <a:ext uri="{FF2B5EF4-FFF2-40B4-BE49-F238E27FC236}">
                <a16:creationId xmlns:a16="http://schemas.microsoft.com/office/drawing/2014/main" id="{35FB5A12-52E1-4BB0-B4E9-1D6D13528275}"/>
              </a:ext>
            </a:extLst>
          </p:cNvPr>
          <p:cNvSpPr>
            <a:spLocks noGrp="1"/>
          </p:cNvSpPr>
          <p:nvPr>
            <p:ph type="sldNum" sz="quarter" idx="12"/>
          </p:nvPr>
        </p:nvSpPr>
        <p:spPr/>
        <p:txBody>
          <a:bodyPr/>
          <a:lstStyle/>
          <a:p>
            <a:fld id="{E0057620-1B99-4628-A37F-ADFE418190BD}" type="slidenum">
              <a:rPr lang="en-US" smtClean="0"/>
              <a:t>‹#›</a:t>
            </a:fld>
            <a:endParaRPr lang="en-US" dirty="0"/>
          </a:p>
        </p:txBody>
      </p:sp>
    </p:spTree>
    <p:extLst>
      <p:ext uri="{BB962C8B-B14F-4D97-AF65-F5344CB8AC3E}">
        <p14:creationId xmlns:p14="http://schemas.microsoft.com/office/powerpoint/2010/main" val="1849230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RISK, CRISIS &amp; UNCERTAINTY: ARE WE READY???</a:t>
            </a:r>
            <a:endParaRPr lang="en-US" dirty="0"/>
          </a:p>
        </p:txBody>
      </p:sp>
      <p:sp>
        <p:nvSpPr>
          <p:cNvPr id="5" name="Footer Placeholder 4"/>
          <p:cNvSpPr>
            <a:spLocks noGrp="1"/>
          </p:cNvSpPr>
          <p:nvPr>
            <p:ph type="ftr" sz="quarter" idx="11"/>
          </p:nvPr>
        </p:nvSpPr>
        <p:spPr/>
        <p:txBody>
          <a:bodyPr/>
          <a:lstStyle/>
          <a:p>
            <a:r>
              <a:rPr lang="en-US"/>
              <a:t>Urban Water Institute's 24th Annual Water Conference: August 16-18, 2017</a:t>
            </a:r>
            <a:endParaRPr lang="en-US" dirty="0"/>
          </a:p>
        </p:txBody>
      </p:sp>
      <p:sp>
        <p:nvSpPr>
          <p:cNvPr id="6" name="Slide Number Placeholder 5"/>
          <p:cNvSpPr>
            <a:spLocks noGrp="1"/>
          </p:cNvSpPr>
          <p:nvPr>
            <p:ph type="sldNum" sz="quarter" idx="12"/>
          </p:nvPr>
        </p:nvSpPr>
        <p:spPr/>
        <p:txBody>
          <a:bodyPr/>
          <a:lstStyle/>
          <a:p>
            <a:fld id="{E0057620-1B99-4628-A37F-ADFE418190BD}"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548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RISK, CRISIS &amp; UNCERTAINTY: ARE WE READY???</a:t>
            </a:r>
            <a:endParaRPr lang="en-US" dirty="0"/>
          </a:p>
        </p:txBody>
      </p:sp>
      <p:sp>
        <p:nvSpPr>
          <p:cNvPr id="6" name="Footer Placeholder 5"/>
          <p:cNvSpPr>
            <a:spLocks noGrp="1"/>
          </p:cNvSpPr>
          <p:nvPr>
            <p:ph type="ftr" sz="quarter" idx="11"/>
          </p:nvPr>
        </p:nvSpPr>
        <p:spPr/>
        <p:txBody>
          <a:bodyPr/>
          <a:lstStyle/>
          <a:p>
            <a:r>
              <a:rPr lang="en-US"/>
              <a:t>Urban Water Institute's 24th Annual Water Conference: August 16-18, 2017</a:t>
            </a:r>
            <a:endParaRPr lang="en-US" dirty="0"/>
          </a:p>
        </p:txBody>
      </p:sp>
      <p:sp>
        <p:nvSpPr>
          <p:cNvPr id="7" name="Slide Number Placeholder 6"/>
          <p:cNvSpPr>
            <a:spLocks noGrp="1"/>
          </p:cNvSpPr>
          <p:nvPr>
            <p:ph type="sldNum" sz="quarter" idx="12"/>
          </p:nvPr>
        </p:nvSpPr>
        <p:spPr/>
        <p:txBody>
          <a:bodyPr/>
          <a:lstStyle/>
          <a:p>
            <a:fld id="{E0057620-1B99-4628-A37F-ADFE418190BD}" type="slidenum">
              <a:rPr lang="en-US" smtClean="0"/>
              <a:t>‹#›</a:t>
            </a:fld>
            <a:endParaRPr lang="en-US" dirty="0"/>
          </a:p>
        </p:txBody>
      </p:sp>
    </p:spTree>
    <p:extLst>
      <p:ext uri="{BB962C8B-B14F-4D97-AF65-F5344CB8AC3E}">
        <p14:creationId xmlns:p14="http://schemas.microsoft.com/office/powerpoint/2010/main" val="3819659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5"/>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RISK, CRISIS &amp; UNCERTAINTY: ARE WE READY???</a:t>
            </a:r>
            <a:endParaRPr lang="en-US" dirty="0"/>
          </a:p>
        </p:txBody>
      </p:sp>
      <p:sp>
        <p:nvSpPr>
          <p:cNvPr id="8" name="Footer Placeholder 7"/>
          <p:cNvSpPr>
            <a:spLocks noGrp="1"/>
          </p:cNvSpPr>
          <p:nvPr>
            <p:ph type="ftr" sz="quarter" idx="11"/>
          </p:nvPr>
        </p:nvSpPr>
        <p:spPr/>
        <p:txBody>
          <a:bodyPr/>
          <a:lstStyle/>
          <a:p>
            <a:r>
              <a:rPr lang="en-US"/>
              <a:t>Urban Water Institute's 24th Annual Water Conference: August 16-18, 2017</a:t>
            </a:r>
            <a:endParaRPr lang="en-US" dirty="0"/>
          </a:p>
        </p:txBody>
      </p:sp>
      <p:sp>
        <p:nvSpPr>
          <p:cNvPr id="9" name="Slide Number Placeholder 8"/>
          <p:cNvSpPr>
            <a:spLocks noGrp="1"/>
          </p:cNvSpPr>
          <p:nvPr>
            <p:ph type="sldNum" sz="quarter" idx="12"/>
          </p:nvPr>
        </p:nvSpPr>
        <p:spPr/>
        <p:txBody>
          <a:bodyPr/>
          <a:lstStyle/>
          <a:p>
            <a:fld id="{E0057620-1B99-4628-A37F-ADFE418190BD}" type="slidenum">
              <a:rPr lang="en-US" smtClean="0"/>
              <a:t>‹#›</a:t>
            </a:fld>
            <a:endParaRPr lang="en-US" dirty="0"/>
          </a:p>
        </p:txBody>
      </p:sp>
    </p:spTree>
    <p:extLst>
      <p:ext uri="{BB962C8B-B14F-4D97-AF65-F5344CB8AC3E}">
        <p14:creationId xmlns:p14="http://schemas.microsoft.com/office/powerpoint/2010/main" val="2438050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RISK, CRISIS &amp; UNCERTAINTY: ARE WE READY???</a:t>
            </a:r>
            <a:endParaRPr lang="en-US" dirty="0"/>
          </a:p>
        </p:txBody>
      </p:sp>
      <p:sp>
        <p:nvSpPr>
          <p:cNvPr id="4" name="Footer Placeholder 3"/>
          <p:cNvSpPr>
            <a:spLocks noGrp="1"/>
          </p:cNvSpPr>
          <p:nvPr>
            <p:ph type="ftr" sz="quarter" idx="11"/>
          </p:nvPr>
        </p:nvSpPr>
        <p:spPr/>
        <p:txBody>
          <a:bodyPr/>
          <a:lstStyle/>
          <a:p>
            <a:r>
              <a:rPr lang="en-US"/>
              <a:t>Urban Water Institute's 24th Annual Water Conference: August 16-18, 2017</a:t>
            </a:r>
            <a:endParaRPr lang="en-US" dirty="0"/>
          </a:p>
        </p:txBody>
      </p:sp>
      <p:sp>
        <p:nvSpPr>
          <p:cNvPr id="5" name="Slide Number Placeholder 4"/>
          <p:cNvSpPr>
            <a:spLocks noGrp="1"/>
          </p:cNvSpPr>
          <p:nvPr>
            <p:ph type="sldNum" sz="quarter" idx="12"/>
          </p:nvPr>
        </p:nvSpPr>
        <p:spPr/>
        <p:txBody>
          <a:bodyPr/>
          <a:lstStyle/>
          <a:p>
            <a:fld id="{E0057620-1B99-4628-A37F-ADFE418190BD}" type="slidenum">
              <a:rPr lang="en-US" smtClean="0"/>
              <a:t>‹#›</a:t>
            </a:fld>
            <a:endParaRPr lang="en-US" dirty="0"/>
          </a:p>
        </p:txBody>
      </p:sp>
    </p:spTree>
    <p:extLst>
      <p:ext uri="{BB962C8B-B14F-4D97-AF65-F5344CB8AC3E}">
        <p14:creationId xmlns:p14="http://schemas.microsoft.com/office/powerpoint/2010/main" val="3654717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en-US"/>
              <a:t>RISK, CRISIS &amp; UNCERTAINTY: ARE WE READY???</a:t>
            </a:r>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Urban Water Institute's 24th Annual Water Conference: August 16-18, 2017</a:t>
            </a:r>
            <a:endParaRPr lang="en-US" dirty="0"/>
          </a:p>
        </p:txBody>
      </p:sp>
      <p:sp>
        <p:nvSpPr>
          <p:cNvPr id="9" name="Slide Number Placeholder 8"/>
          <p:cNvSpPr>
            <a:spLocks noGrp="1"/>
          </p:cNvSpPr>
          <p:nvPr>
            <p:ph type="sldNum" sz="quarter" idx="12"/>
          </p:nvPr>
        </p:nvSpPr>
        <p:spPr/>
        <p:txBody>
          <a:bodyPr/>
          <a:lstStyle/>
          <a:p>
            <a:fld id="{E0057620-1B99-4628-A37F-ADFE418190BD}" type="slidenum">
              <a:rPr lang="en-US" smtClean="0"/>
              <a:t>‹#›</a:t>
            </a:fld>
            <a:endParaRPr lang="en-US" dirty="0"/>
          </a:p>
        </p:txBody>
      </p:sp>
    </p:spTree>
    <p:extLst>
      <p:ext uri="{BB962C8B-B14F-4D97-AF65-F5344CB8AC3E}">
        <p14:creationId xmlns:p14="http://schemas.microsoft.com/office/powerpoint/2010/main" val="709450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r>
              <a:rPr lang="en-US"/>
              <a:t>RISK, CRISIS &amp; UNCERTAINTY: ARE WE READY???</a:t>
            </a:r>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r>
              <a:rPr lang="en-US"/>
              <a:t>Urban Water Institute's 24th Annual Water Conference: August 16-18, 2017</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0057620-1B99-4628-A37F-ADFE418190BD}" type="slidenum">
              <a:rPr lang="en-US" smtClean="0"/>
              <a:t>‹#›</a:t>
            </a:fld>
            <a:endParaRPr lang="en-US" dirty="0"/>
          </a:p>
        </p:txBody>
      </p:sp>
    </p:spTree>
    <p:extLst>
      <p:ext uri="{BB962C8B-B14F-4D97-AF65-F5344CB8AC3E}">
        <p14:creationId xmlns:p14="http://schemas.microsoft.com/office/powerpoint/2010/main" val="1911924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RISK, CRISIS &amp; UNCERTAINTY: ARE WE READY???</a:t>
            </a:r>
            <a:endParaRPr lang="en-US" dirty="0"/>
          </a:p>
        </p:txBody>
      </p:sp>
      <p:sp>
        <p:nvSpPr>
          <p:cNvPr id="6" name="Footer Placeholder 5"/>
          <p:cNvSpPr>
            <a:spLocks noGrp="1"/>
          </p:cNvSpPr>
          <p:nvPr>
            <p:ph type="ftr" sz="quarter" idx="11"/>
          </p:nvPr>
        </p:nvSpPr>
        <p:spPr/>
        <p:txBody>
          <a:bodyPr/>
          <a:lstStyle/>
          <a:p>
            <a:r>
              <a:rPr lang="en-US"/>
              <a:t>Urban Water Institute's 24th Annual Water Conference: August 16-18, 2017</a:t>
            </a:r>
            <a:endParaRPr lang="en-US" dirty="0"/>
          </a:p>
        </p:txBody>
      </p:sp>
      <p:sp>
        <p:nvSpPr>
          <p:cNvPr id="7" name="Slide Number Placeholder 6"/>
          <p:cNvSpPr>
            <a:spLocks noGrp="1"/>
          </p:cNvSpPr>
          <p:nvPr>
            <p:ph type="sldNum" sz="quarter" idx="12"/>
          </p:nvPr>
        </p:nvSpPr>
        <p:spPr/>
        <p:txBody>
          <a:bodyPr/>
          <a:lstStyle/>
          <a:p>
            <a:fld id="{E0057620-1B99-4628-A37F-ADFE418190BD}" type="slidenum">
              <a:rPr lang="en-US" smtClean="0"/>
              <a:t>‹#›</a:t>
            </a:fld>
            <a:endParaRPr lang="en-US" dirty="0"/>
          </a:p>
        </p:txBody>
      </p:sp>
    </p:spTree>
    <p:extLst>
      <p:ext uri="{BB962C8B-B14F-4D97-AF65-F5344CB8AC3E}">
        <p14:creationId xmlns:p14="http://schemas.microsoft.com/office/powerpoint/2010/main" val="3787524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r>
              <a:rPr lang="en-US"/>
              <a:t>RISK, CRISIS &amp; UNCERTAINTY: ARE WE READY???</a:t>
            </a:r>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Urban Water Institute's 24th Annual Water Conference: August 16-18, 2017</a:t>
            </a:r>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E0057620-1B99-4628-A37F-ADFE418190BD}" type="slidenum">
              <a:rPr lang="en-US" smtClean="0"/>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54118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DBB94C-AAE9-4BD4-9875-C792386AC95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E16AA6-BCAC-4A93-988B-EF3462CAA9B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092A4-560A-4C6A-A60A-245D143CA71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RISK, CRISIS &amp; UNCERTAINTY: ARE WE READY???</a:t>
            </a:r>
            <a:endParaRPr lang="en-US" dirty="0"/>
          </a:p>
        </p:txBody>
      </p:sp>
      <p:sp>
        <p:nvSpPr>
          <p:cNvPr id="5" name="Footer Placeholder 4">
            <a:extLst>
              <a:ext uri="{FF2B5EF4-FFF2-40B4-BE49-F238E27FC236}">
                <a16:creationId xmlns:a16="http://schemas.microsoft.com/office/drawing/2014/main" id="{4C4802DF-1F6F-49E2-A36C-30AE27C6741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Urban Water Institute's 24th Annual Water Conference: August 16-18, 2017</a:t>
            </a:r>
            <a:endParaRPr lang="en-US" dirty="0"/>
          </a:p>
        </p:txBody>
      </p:sp>
      <p:sp>
        <p:nvSpPr>
          <p:cNvPr id="6" name="Slide Number Placeholder 5">
            <a:extLst>
              <a:ext uri="{FF2B5EF4-FFF2-40B4-BE49-F238E27FC236}">
                <a16:creationId xmlns:a16="http://schemas.microsoft.com/office/drawing/2014/main" id="{3A4A1E29-E3E8-4854-ABEA-A2BB53CCB1F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0057620-1B99-4628-A37F-ADFE418190BD}" type="slidenum">
              <a:rPr lang="en-US" smtClean="0"/>
              <a:t>‹#›</a:t>
            </a:fld>
            <a:endParaRPr lang="en-US" dirty="0"/>
          </a:p>
        </p:txBody>
      </p:sp>
    </p:spTree>
    <p:extLst>
      <p:ext uri="{BB962C8B-B14F-4D97-AF65-F5344CB8AC3E}">
        <p14:creationId xmlns:p14="http://schemas.microsoft.com/office/powerpoint/2010/main" val="292512608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water, device, blue&#10;&#10;Description automatically generated">
            <a:extLst>
              <a:ext uri="{FF2B5EF4-FFF2-40B4-BE49-F238E27FC236}">
                <a16:creationId xmlns:a16="http://schemas.microsoft.com/office/drawing/2014/main" id="{6984683B-5B44-419F-8BE0-5BCB18FEC5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228" y="0"/>
            <a:ext cx="8271544" cy="6865381"/>
          </a:xfrm>
          <a:prstGeom prst="rect">
            <a:avLst/>
          </a:prstGeom>
        </p:spPr>
      </p:pic>
    </p:spTree>
    <p:extLst>
      <p:ext uri="{BB962C8B-B14F-4D97-AF65-F5344CB8AC3E}">
        <p14:creationId xmlns:p14="http://schemas.microsoft.com/office/powerpoint/2010/main" val="2133493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D149E5-0351-4011-986E-6DB80374FE53}"/>
              </a:ext>
            </a:extLst>
          </p:cNvPr>
          <p:cNvSpPr/>
          <p:nvPr/>
        </p:nvSpPr>
        <p:spPr>
          <a:xfrm>
            <a:off x="-151002" y="-117446"/>
            <a:ext cx="3162650" cy="712225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73E294-1B92-4A85-974B-03AE09D4F4C9}"/>
              </a:ext>
            </a:extLst>
          </p:cNvPr>
          <p:cNvSpPr>
            <a:spLocks noGrp="1"/>
          </p:cNvSpPr>
          <p:nvPr>
            <p:ph type="title"/>
          </p:nvPr>
        </p:nvSpPr>
        <p:spPr>
          <a:xfrm>
            <a:off x="317733" y="4664279"/>
            <a:ext cx="2400300" cy="2286000"/>
          </a:xfrm>
        </p:spPr>
        <p:txBody>
          <a:bodyPr vert="horz" lIns="91440" tIns="45720" rIns="91440" bIns="45720" rtlCol="0" anchor="b">
            <a:normAutofit fontScale="90000"/>
          </a:bodyPr>
          <a:lstStyle/>
          <a:p>
            <a:pPr algn="ctr"/>
            <a:br>
              <a:rPr lang="en-US" sz="3100" b="1" dirty="0">
                <a:solidFill>
                  <a:schemeClr val="bg1"/>
                </a:solidFill>
              </a:rPr>
            </a:br>
            <a:r>
              <a:rPr lang="en-US" sz="3200" b="1" dirty="0">
                <a:solidFill>
                  <a:schemeClr val="bg1"/>
                </a:solidFill>
                <a:latin typeface="Lucida Bright" panose="02040602050505020304" pitchFamily="18" charset="0"/>
              </a:rPr>
              <a:t>7:45 a.m.  Registration Networking &amp; Exhibits</a:t>
            </a:r>
            <a:br>
              <a:rPr lang="en-US" sz="3200" b="1" dirty="0">
                <a:solidFill>
                  <a:schemeClr val="bg1"/>
                </a:solidFill>
                <a:latin typeface="Lucida Bright" panose="02040602050505020304" pitchFamily="18" charset="0"/>
              </a:rPr>
            </a:br>
            <a:br>
              <a:rPr lang="en-US" sz="3200" b="1" dirty="0">
                <a:solidFill>
                  <a:schemeClr val="bg1"/>
                </a:solidFill>
                <a:latin typeface="Lucida Bright" panose="02040602050505020304" pitchFamily="18" charset="0"/>
              </a:rPr>
            </a:br>
            <a:r>
              <a:rPr lang="en-US" sz="3100" dirty="0">
                <a:solidFill>
                  <a:schemeClr val="bg1"/>
                </a:solidFill>
                <a:latin typeface="Lucida Bright" panose="02040602050505020304" pitchFamily="18" charset="0"/>
              </a:rPr>
              <a:t>Please Join Us For Our Buffet Breakfast in the Horizon Ballroom</a:t>
            </a:r>
            <a:br>
              <a:rPr lang="en-US" sz="3100" dirty="0">
                <a:solidFill>
                  <a:schemeClr val="bg1"/>
                </a:solidFill>
                <a:latin typeface="Lucida Bright" panose="02040602050505020304" pitchFamily="18" charset="0"/>
              </a:rPr>
            </a:br>
            <a:r>
              <a:rPr lang="en-US" sz="3100" dirty="0">
                <a:solidFill>
                  <a:schemeClr val="bg1"/>
                </a:solidFill>
                <a:latin typeface="Lucida Bright" panose="02040602050505020304" pitchFamily="18" charset="0"/>
              </a:rPr>
              <a:t> </a:t>
            </a:r>
            <a:br>
              <a:rPr lang="en-US" sz="3100" dirty="0">
                <a:solidFill>
                  <a:schemeClr val="bg1"/>
                </a:solidFill>
                <a:latin typeface="Lucida Bright" panose="02040602050505020304" pitchFamily="18" charset="0"/>
              </a:rPr>
            </a:br>
            <a:r>
              <a:rPr lang="en-US" sz="3100" b="1" dirty="0">
                <a:solidFill>
                  <a:schemeClr val="bg1"/>
                </a:solidFill>
                <a:latin typeface="Lucida Bright" panose="02040602050505020304" pitchFamily="18" charset="0"/>
              </a:rPr>
              <a:t>Sponsored By</a:t>
            </a:r>
            <a:br>
              <a:rPr lang="en-US" sz="3100" dirty="0">
                <a:solidFill>
                  <a:schemeClr val="bg1"/>
                </a:solidFill>
                <a:latin typeface="Lucida Bright" panose="02040602050505020304" pitchFamily="18" charset="0"/>
              </a:rPr>
            </a:br>
            <a:br>
              <a:rPr lang="en-US" sz="3100" dirty="0">
                <a:solidFill>
                  <a:schemeClr val="bg1"/>
                </a:solidFill>
                <a:latin typeface="Lucida Bright" panose="02040602050505020304" pitchFamily="18" charset="0"/>
              </a:rPr>
            </a:br>
            <a:r>
              <a:rPr lang="en-US" sz="3100" b="1" dirty="0">
                <a:solidFill>
                  <a:schemeClr val="bg1"/>
                </a:solidFill>
                <a:latin typeface="Lucida Bright" panose="02040602050505020304" pitchFamily="18" charset="0"/>
              </a:rPr>
              <a:t>Meyers Nave</a:t>
            </a:r>
            <a:br>
              <a:rPr lang="en-US" sz="3900" kern="1200" dirty="0">
                <a:solidFill>
                  <a:schemeClr val="bg1"/>
                </a:solidFill>
                <a:latin typeface="Lucida Bright" panose="02040602050505020304" pitchFamily="18" charset="0"/>
              </a:rPr>
            </a:br>
            <a:endParaRPr lang="en-US" sz="3900" kern="1200" dirty="0">
              <a:solidFill>
                <a:schemeClr val="bg1"/>
              </a:solidFill>
              <a:latin typeface="Lucida Bright" panose="02040602050505020304" pitchFamily="18" charset="0"/>
            </a:endParaRPr>
          </a:p>
        </p:txBody>
      </p:sp>
      <p:sp>
        <p:nvSpPr>
          <p:cNvPr id="3" name="AutoShape 2" descr="Image result for apple watch series 3">
            <a:extLst>
              <a:ext uri="{FF2B5EF4-FFF2-40B4-BE49-F238E27FC236}">
                <a16:creationId xmlns:a16="http://schemas.microsoft.com/office/drawing/2014/main" id="{6E14FCFA-7E5D-4FB6-B130-A2C4D38BE69B}"/>
              </a:ext>
            </a:extLst>
          </p:cNvPr>
          <p:cNvSpPr>
            <a:spLocks noChangeAspect="1" noChangeArrowheads="1"/>
          </p:cNvSpPr>
          <p:nvPr/>
        </p:nvSpPr>
        <p:spPr bwMode="auto">
          <a:xfrm>
            <a:off x="4419600" y="1855922"/>
            <a:ext cx="1725478" cy="172547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Content Placeholder 6">
            <a:extLst>
              <a:ext uri="{FF2B5EF4-FFF2-40B4-BE49-F238E27FC236}">
                <a16:creationId xmlns:a16="http://schemas.microsoft.com/office/drawing/2014/main" id="{3AFA7E94-6C64-423A-9DFA-B226ABA60BE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90148" y="1971675"/>
            <a:ext cx="5502563" cy="1881017"/>
          </a:xfrm>
          <a:prstGeom prst="rect">
            <a:avLst/>
          </a:prstGeom>
        </p:spPr>
      </p:pic>
      <p:sp>
        <p:nvSpPr>
          <p:cNvPr id="7" name="Rectangle 6">
            <a:extLst>
              <a:ext uri="{FF2B5EF4-FFF2-40B4-BE49-F238E27FC236}">
                <a16:creationId xmlns:a16="http://schemas.microsoft.com/office/drawing/2014/main" id="{840F7151-F402-40A2-932B-1751F2784A5D}"/>
              </a:ext>
            </a:extLst>
          </p:cNvPr>
          <p:cNvSpPr/>
          <p:nvPr/>
        </p:nvSpPr>
        <p:spPr>
          <a:xfrm>
            <a:off x="3078059" y="6138627"/>
            <a:ext cx="6068310" cy="584775"/>
          </a:xfrm>
          <a:prstGeom prst="rect">
            <a:avLst/>
          </a:prstGeom>
        </p:spPr>
        <p:txBody>
          <a:bodyPr wrap="square">
            <a:spAutoFit/>
          </a:bodyPr>
          <a:lstStyle/>
          <a:p>
            <a:pPr algn="ctr"/>
            <a:r>
              <a:rPr lang="en-US" sz="1600" b="1" dirty="0">
                <a:solidFill>
                  <a:srgbClr val="0580C4"/>
                </a:solidFill>
                <a:latin typeface="Lucida Bright" panose="02040602050505020304" pitchFamily="18" charset="0"/>
              </a:rPr>
              <a:t>Urban Water Institute Spring Water Conference: </a:t>
            </a:r>
          </a:p>
          <a:p>
            <a:pPr algn="ctr"/>
            <a:r>
              <a:rPr lang="en-US" sz="1600" b="1" dirty="0">
                <a:solidFill>
                  <a:srgbClr val="0580C4"/>
                </a:solidFill>
                <a:latin typeface="Lucida Bright" panose="02040602050505020304" pitchFamily="18" charset="0"/>
              </a:rPr>
              <a:t>February 19 - February 21, 2020</a:t>
            </a:r>
          </a:p>
        </p:txBody>
      </p:sp>
    </p:spTree>
    <p:extLst>
      <p:ext uri="{BB962C8B-B14F-4D97-AF65-F5344CB8AC3E}">
        <p14:creationId xmlns:p14="http://schemas.microsoft.com/office/powerpoint/2010/main" val="1448185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8568-9820-4367-B7AA-428C32A12AFB}"/>
              </a:ext>
            </a:extLst>
          </p:cNvPr>
          <p:cNvSpPr>
            <a:spLocks noGrp="1"/>
          </p:cNvSpPr>
          <p:nvPr>
            <p:ph type="title" idx="4294967295"/>
          </p:nvPr>
        </p:nvSpPr>
        <p:spPr>
          <a:xfrm>
            <a:off x="3688709" y="2333546"/>
            <a:ext cx="5295900" cy="3711575"/>
          </a:xfrm>
        </p:spPr>
        <p:txBody>
          <a:bodyPr vert="horz" lIns="91440" tIns="45720" rIns="91440" bIns="45720" rtlCol="0" anchor="ctr">
            <a:normAutofit fontScale="90000"/>
          </a:bodyPr>
          <a:lstStyle/>
          <a:p>
            <a:pPr marL="0" marR="0" indent="0" algn="ctr">
              <a:lnSpc>
                <a:spcPct val="100000"/>
              </a:lnSpc>
              <a:spcAft>
                <a:spcPts val="0"/>
              </a:spcAft>
            </a:pPr>
            <a:r>
              <a:rPr lang="en-US" sz="4000" b="1" dirty="0">
                <a:solidFill>
                  <a:schemeClr val="tx1"/>
                </a:solidFill>
                <a:latin typeface="Lucida Bright" panose="02040602050505020304" pitchFamily="18" charset="0"/>
              </a:rPr>
              <a:t>8:30 a.m.</a:t>
            </a:r>
            <a:br>
              <a:rPr lang="en-US" sz="4000" b="1" dirty="0">
                <a:solidFill>
                  <a:schemeClr val="tx1"/>
                </a:solidFill>
                <a:latin typeface="Lucida Bright" panose="02040602050505020304" pitchFamily="18" charset="0"/>
              </a:rPr>
            </a:br>
            <a:br>
              <a:rPr lang="en-US" sz="4000" b="1" dirty="0">
                <a:solidFill>
                  <a:schemeClr val="tx1"/>
                </a:solidFill>
                <a:latin typeface="Lucida Bright" panose="02040602050505020304" pitchFamily="18" charset="0"/>
              </a:rPr>
            </a:br>
            <a:r>
              <a:rPr lang="en-US" sz="4000" b="1" dirty="0">
                <a:solidFill>
                  <a:schemeClr val="tx1"/>
                </a:solidFill>
                <a:latin typeface="Lucida Bright" panose="02040602050505020304" pitchFamily="18" charset="0"/>
              </a:rPr>
              <a:t>Opening Remarks</a:t>
            </a:r>
            <a:br>
              <a:rPr lang="en-US" sz="2700" b="1" dirty="0">
                <a:solidFill>
                  <a:schemeClr val="tx1"/>
                </a:solidFill>
                <a:latin typeface="Lucida Bright" panose="02040602050505020304" pitchFamily="18" charset="0"/>
              </a:rPr>
            </a:br>
            <a:br>
              <a:rPr lang="en-US" sz="2700" b="1" dirty="0">
                <a:solidFill>
                  <a:schemeClr val="tx1"/>
                </a:solidFill>
                <a:latin typeface="Lucida Bright" panose="02040602050505020304" pitchFamily="18" charset="0"/>
              </a:rPr>
            </a:br>
            <a:br>
              <a:rPr lang="en-US" sz="2400" b="1" dirty="0">
                <a:solidFill>
                  <a:schemeClr val="tx1"/>
                </a:solidFill>
                <a:latin typeface="Lucida Bright" panose="02040602050505020304" pitchFamily="18" charset="0"/>
              </a:rPr>
            </a:br>
            <a:br>
              <a:rPr lang="en-US" sz="2400" b="1" dirty="0">
                <a:solidFill>
                  <a:schemeClr val="tx1"/>
                </a:solidFill>
                <a:latin typeface="Lucida Bright" panose="02040602050505020304" pitchFamily="18" charset="0"/>
              </a:rPr>
            </a:br>
            <a:br>
              <a:rPr lang="en-US" sz="5400" dirty="0">
                <a:solidFill>
                  <a:srgbClr val="00008F"/>
                </a:solidFill>
              </a:rPr>
            </a:br>
            <a:r>
              <a:rPr lang="en-US" sz="5400" dirty="0">
                <a:solidFill>
                  <a:srgbClr val="00008F"/>
                </a:solidFill>
              </a:rPr>
              <a:t> </a:t>
            </a:r>
            <a:br>
              <a:rPr lang="en-US" sz="5400" dirty="0">
                <a:solidFill>
                  <a:srgbClr val="00008F"/>
                </a:solidFill>
              </a:rPr>
            </a:br>
            <a:endParaRPr lang="en-US" sz="5400" dirty="0">
              <a:solidFill>
                <a:srgbClr val="00008F"/>
              </a:solidFill>
            </a:endParaRPr>
          </a:p>
        </p:txBody>
      </p:sp>
      <p:pic>
        <p:nvPicPr>
          <p:cNvPr id="7" name="Picture 6" descr="A young boy in a red shirt&#10;&#10;Description generated with high confidence">
            <a:extLst>
              <a:ext uri="{FF2B5EF4-FFF2-40B4-BE49-F238E27FC236}">
                <a16:creationId xmlns:a16="http://schemas.microsoft.com/office/drawing/2014/main" id="{10313FE0-4941-4C10-85A3-DB097F5FA6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283" y="1222278"/>
            <a:ext cx="2160343" cy="2532402"/>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a:extLst>
              <a:ext uri="{FF2B5EF4-FFF2-40B4-BE49-F238E27FC236}">
                <a16:creationId xmlns:a16="http://schemas.microsoft.com/office/drawing/2014/main" id="{D18650B4-E53D-4F7C-82A9-1930AE1CEAB1}"/>
              </a:ext>
            </a:extLst>
          </p:cNvPr>
          <p:cNvSpPr/>
          <p:nvPr/>
        </p:nvSpPr>
        <p:spPr>
          <a:xfrm>
            <a:off x="225538" y="3842442"/>
            <a:ext cx="2849834" cy="1337610"/>
          </a:xfrm>
          <a:prstGeom prst="rect">
            <a:avLst/>
          </a:prstGeom>
        </p:spPr>
        <p:txBody>
          <a:bodyPr wrap="square">
            <a:spAutoFit/>
          </a:bodyPr>
          <a:lstStyle/>
          <a:p>
            <a:pPr algn="ctr">
              <a:lnSpc>
                <a:spcPct val="119000"/>
              </a:lnSpc>
            </a:pPr>
            <a:r>
              <a:rPr lang="en-US" b="1" kern="1400" dirty="0">
                <a:solidFill>
                  <a:srgbClr val="0580C4"/>
                </a:solidFill>
                <a:latin typeface="Lucida Bright" panose="02040602050505020304" pitchFamily="18" charset="0"/>
              </a:rPr>
              <a:t>Ane Deister </a:t>
            </a:r>
          </a:p>
          <a:p>
            <a:pPr algn="ctr">
              <a:lnSpc>
                <a:spcPct val="119000"/>
              </a:lnSpc>
            </a:pPr>
            <a:r>
              <a:rPr lang="en-US" kern="1400" dirty="0">
                <a:solidFill>
                  <a:srgbClr val="0580C4"/>
                </a:solidFill>
                <a:latin typeface="Lucida Bright" panose="02040602050505020304" pitchFamily="18" charset="0"/>
              </a:rPr>
              <a:t>Executive Director,</a:t>
            </a:r>
          </a:p>
          <a:p>
            <a:pPr algn="ctr">
              <a:lnSpc>
                <a:spcPct val="119000"/>
              </a:lnSpc>
            </a:pPr>
            <a:r>
              <a:rPr lang="en-US" kern="1400" dirty="0">
                <a:solidFill>
                  <a:srgbClr val="0580C4"/>
                </a:solidFill>
                <a:latin typeface="Lucida Bright" panose="02040602050505020304" pitchFamily="18" charset="0"/>
              </a:rPr>
              <a:t> Urban Water Institute</a:t>
            </a:r>
          </a:p>
          <a:p>
            <a:pPr>
              <a:lnSpc>
                <a:spcPct val="119000"/>
              </a:lnSpc>
              <a:spcAft>
                <a:spcPts val="600"/>
              </a:spcAft>
            </a:pPr>
            <a:r>
              <a:rPr lang="en-US" sz="1400" kern="1400" dirty="0">
                <a:solidFill>
                  <a:srgbClr val="0066FF"/>
                </a:solidFill>
                <a:latin typeface="Calibri" panose="020F0502020204030204" pitchFamily="34" charset="0"/>
              </a:rPr>
              <a:t> </a:t>
            </a:r>
            <a:endParaRPr lang="en-US" sz="1400" kern="1400" dirty="0">
              <a:ln>
                <a:noFill/>
              </a:ln>
              <a:solidFill>
                <a:srgbClr val="0066FF"/>
              </a:solidFill>
              <a:effectLst/>
              <a:latin typeface="Calibri" panose="020F0502020204030204" pitchFamily="34" charset="0"/>
            </a:endParaRPr>
          </a:p>
        </p:txBody>
      </p:sp>
      <p:cxnSp>
        <p:nvCxnSpPr>
          <p:cNvPr id="4" name="Straight Connector 3">
            <a:extLst>
              <a:ext uri="{FF2B5EF4-FFF2-40B4-BE49-F238E27FC236}">
                <a16:creationId xmlns:a16="http://schemas.microsoft.com/office/drawing/2014/main" id="{6902B754-17A9-4247-A6BA-045AFB2D59B0}"/>
              </a:ext>
            </a:extLst>
          </p:cNvPr>
          <p:cNvCxnSpPr/>
          <p:nvPr/>
        </p:nvCxnSpPr>
        <p:spPr>
          <a:xfrm>
            <a:off x="3448373" y="1310040"/>
            <a:ext cx="0" cy="3456122"/>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7E26CD1-629C-4A3C-88CE-B604525B84DF}"/>
              </a:ext>
            </a:extLst>
          </p:cNvPr>
          <p:cNvSpPr/>
          <p:nvPr/>
        </p:nvSpPr>
        <p:spPr>
          <a:xfrm>
            <a:off x="0" y="5752734"/>
            <a:ext cx="9144000" cy="584775"/>
          </a:xfrm>
          <a:prstGeom prst="rect">
            <a:avLst/>
          </a:prstGeom>
        </p:spPr>
        <p:txBody>
          <a:bodyPr wrap="square">
            <a:spAutoFit/>
          </a:bodyPr>
          <a:lstStyle/>
          <a:p>
            <a:pPr algn="ctr"/>
            <a:r>
              <a:rPr lang="en-US" sz="1600" b="1" dirty="0">
                <a:solidFill>
                  <a:srgbClr val="0580C4"/>
                </a:solidFill>
                <a:latin typeface="Lucida Bright" panose="02040602050505020304" pitchFamily="18" charset="0"/>
              </a:rPr>
              <a:t>Urban Water Institute Spring Water Conference: </a:t>
            </a:r>
          </a:p>
          <a:p>
            <a:pPr algn="ctr"/>
            <a:r>
              <a:rPr lang="en-US" sz="1600" b="1" dirty="0">
                <a:solidFill>
                  <a:srgbClr val="0580C4"/>
                </a:solidFill>
                <a:latin typeface="Lucida Bright" panose="02040602050505020304" pitchFamily="18" charset="0"/>
              </a:rPr>
              <a:t>February 19 - February 21, 2020</a:t>
            </a:r>
          </a:p>
        </p:txBody>
      </p:sp>
    </p:spTree>
    <p:extLst>
      <p:ext uri="{BB962C8B-B14F-4D97-AF65-F5344CB8AC3E}">
        <p14:creationId xmlns:p14="http://schemas.microsoft.com/office/powerpoint/2010/main" val="1824811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359F12C-5A0F-4874-8566-D2348E9AF9C7}"/>
              </a:ext>
            </a:extLst>
          </p:cNvPr>
          <p:cNvSpPr/>
          <p:nvPr/>
        </p:nvSpPr>
        <p:spPr>
          <a:xfrm>
            <a:off x="512063" y="520491"/>
            <a:ext cx="8193024" cy="3077766"/>
          </a:xfrm>
          <a:prstGeom prst="rect">
            <a:avLst/>
          </a:prstGeom>
        </p:spPr>
        <p:txBody>
          <a:bodyPr wrap="square">
            <a:spAutoFit/>
          </a:bodyPr>
          <a:lstStyle/>
          <a:p>
            <a:pPr algn="ctr"/>
            <a:r>
              <a:rPr lang="en-US" sz="2500" b="1" kern="1400" dirty="0">
                <a:solidFill>
                  <a:srgbClr val="0580C4"/>
                </a:solidFill>
                <a:latin typeface="Lucida Bright" panose="02040602050505020304" pitchFamily="18" charset="0"/>
              </a:rPr>
              <a:t>8:45 a.m. – Filling Buckets with Talents, Time and Treasure</a:t>
            </a:r>
            <a:endParaRPr lang="en-US" sz="800" dirty="0"/>
          </a:p>
          <a:p>
            <a:pPr algn="ctr"/>
            <a:endParaRPr lang="en-US" sz="1000" dirty="0">
              <a:latin typeface="Lucida Bright" panose="02040602050505020304" pitchFamily="18" charset="0"/>
            </a:endParaRPr>
          </a:p>
          <a:p>
            <a:pPr algn="ctr"/>
            <a:r>
              <a:rPr lang="en-US" sz="1600" dirty="0">
                <a:latin typeface="Lucida Bright" panose="02040602050505020304" pitchFamily="18" charset="0"/>
              </a:rPr>
              <a:t>Unsung heroes are helping people, communities and nations deliver clean, safe water where there is neither. Stories are inspirational and a tribute to those who give willingly to help others in need.</a:t>
            </a:r>
            <a:r>
              <a:rPr lang="en-US" sz="1600" dirty="0"/>
              <a:t> </a:t>
            </a:r>
          </a:p>
          <a:p>
            <a:r>
              <a:rPr lang="en-US" dirty="0"/>
              <a:t> </a:t>
            </a:r>
          </a:p>
          <a:p>
            <a:pPr algn="ctr"/>
            <a:endParaRPr lang="en-US" sz="1200" dirty="0">
              <a:latin typeface="Lucida Bright" panose="02040602050505020304" pitchFamily="18" charset="0"/>
            </a:endParaRPr>
          </a:p>
          <a:p>
            <a:r>
              <a:rPr lang="en-US" dirty="0"/>
              <a:t> </a:t>
            </a:r>
          </a:p>
          <a:p>
            <a:pPr algn="ctr"/>
            <a:endParaRPr lang="en-US" sz="1200" dirty="0">
              <a:solidFill>
                <a:srgbClr val="00008F"/>
              </a:solidFill>
              <a:latin typeface="Lucida Bright" panose="02040602050505020304" pitchFamily="18" charset="0"/>
            </a:endParaRPr>
          </a:p>
          <a:p>
            <a:pPr algn="ctr"/>
            <a:endParaRPr lang="en-US" sz="1200" dirty="0">
              <a:solidFill>
                <a:srgbClr val="00008F"/>
              </a:solidFill>
              <a:latin typeface="Lucida Bright" panose="02040602050505020304" pitchFamily="18" charset="0"/>
            </a:endParaRPr>
          </a:p>
          <a:p>
            <a:pPr algn="ctr"/>
            <a:endParaRPr lang="en-US" sz="800" b="1" kern="1400" dirty="0">
              <a:solidFill>
                <a:srgbClr val="0580C4"/>
              </a:solidFill>
              <a:latin typeface="Lucida Bright" panose="02040602050505020304" pitchFamily="18" charset="0"/>
            </a:endParaRPr>
          </a:p>
        </p:txBody>
      </p:sp>
      <p:sp>
        <p:nvSpPr>
          <p:cNvPr id="27" name="Rectangle 26">
            <a:extLst>
              <a:ext uri="{FF2B5EF4-FFF2-40B4-BE49-F238E27FC236}">
                <a16:creationId xmlns:a16="http://schemas.microsoft.com/office/drawing/2014/main" id="{F986BA9B-E196-49D8-90F0-BC78A5717BAE}"/>
              </a:ext>
            </a:extLst>
          </p:cNvPr>
          <p:cNvSpPr/>
          <p:nvPr/>
        </p:nvSpPr>
        <p:spPr>
          <a:xfrm>
            <a:off x="710322" y="4855215"/>
            <a:ext cx="2900122" cy="830997"/>
          </a:xfrm>
          <a:prstGeom prst="rect">
            <a:avLst/>
          </a:prstGeom>
        </p:spPr>
        <p:txBody>
          <a:bodyPr wrap="square">
            <a:spAutoFit/>
          </a:bodyPr>
          <a:lstStyle/>
          <a:p>
            <a:pPr algn="ctr"/>
            <a:r>
              <a:rPr lang="en-US" sz="1200" b="1" kern="1400" dirty="0">
                <a:solidFill>
                  <a:srgbClr val="000000"/>
                </a:solidFill>
                <a:latin typeface="Lucida Bright" panose="02040602050505020304" pitchFamily="18" charset="0"/>
              </a:rPr>
              <a:t>Moderator: </a:t>
            </a:r>
          </a:p>
          <a:p>
            <a:pPr algn="ctr"/>
            <a:r>
              <a:rPr lang="en-US" sz="1200" b="1" kern="1400" dirty="0">
                <a:solidFill>
                  <a:srgbClr val="000000"/>
                </a:solidFill>
                <a:latin typeface="Lucida Bright" panose="02040602050505020304" pitchFamily="18" charset="0"/>
              </a:rPr>
              <a:t>Matt Stone</a:t>
            </a:r>
          </a:p>
          <a:p>
            <a:pPr algn="ctr"/>
            <a:r>
              <a:rPr lang="en-US" sz="1200" kern="1400" dirty="0">
                <a:solidFill>
                  <a:srgbClr val="000000"/>
                </a:solidFill>
                <a:latin typeface="Lucida Bright" panose="02040602050505020304" pitchFamily="18" charset="0"/>
              </a:rPr>
              <a:t>General Manger,</a:t>
            </a:r>
          </a:p>
          <a:p>
            <a:pPr algn="ctr"/>
            <a:r>
              <a:rPr lang="en-US" sz="1200" kern="1400" dirty="0">
                <a:solidFill>
                  <a:srgbClr val="000000"/>
                </a:solidFill>
                <a:latin typeface="Lucida Bright" panose="02040602050505020304" pitchFamily="18" charset="0"/>
              </a:rPr>
              <a:t>Santa Clarita Valley Water Agency </a:t>
            </a:r>
          </a:p>
        </p:txBody>
      </p:sp>
      <p:sp>
        <p:nvSpPr>
          <p:cNvPr id="28" name="Rectangle 27">
            <a:extLst>
              <a:ext uri="{FF2B5EF4-FFF2-40B4-BE49-F238E27FC236}">
                <a16:creationId xmlns:a16="http://schemas.microsoft.com/office/drawing/2014/main" id="{66FC5EFD-0B42-4706-A933-604D2ABE08DD}"/>
              </a:ext>
            </a:extLst>
          </p:cNvPr>
          <p:cNvSpPr/>
          <p:nvPr/>
        </p:nvSpPr>
        <p:spPr>
          <a:xfrm>
            <a:off x="3507122" y="4855215"/>
            <a:ext cx="2129756" cy="877163"/>
          </a:xfrm>
          <a:prstGeom prst="rect">
            <a:avLst/>
          </a:prstGeom>
        </p:spPr>
        <p:txBody>
          <a:bodyPr wrap="square">
            <a:spAutoFit/>
          </a:bodyPr>
          <a:lstStyle/>
          <a:p>
            <a:pPr algn="ctr"/>
            <a:r>
              <a:rPr lang="en-US" sz="1200" b="1" kern="1400" dirty="0">
                <a:solidFill>
                  <a:srgbClr val="000000"/>
                </a:solidFill>
                <a:latin typeface="Lucida Bright" panose="02040602050505020304" pitchFamily="18" charset="0"/>
              </a:rPr>
              <a:t>Doug Headrick</a:t>
            </a:r>
          </a:p>
          <a:p>
            <a:pPr algn="ctr"/>
            <a:r>
              <a:rPr lang="en-US" sz="1200" kern="1400" dirty="0">
                <a:solidFill>
                  <a:srgbClr val="000000"/>
                </a:solidFill>
                <a:latin typeface="Lucida Bright" panose="02040602050505020304" pitchFamily="18" charset="0"/>
              </a:rPr>
              <a:t> Board Member,</a:t>
            </a:r>
          </a:p>
          <a:p>
            <a:pPr algn="ctr"/>
            <a:r>
              <a:rPr lang="en-US" sz="1200" kern="1400" dirty="0" err="1">
                <a:solidFill>
                  <a:srgbClr val="000000"/>
                </a:solidFill>
                <a:latin typeface="Lucida Bright" panose="02040602050505020304" pitchFamily="18" charset="0"/>
              </a:rPr>
              <a:t>Lifewater</a:t>
            </a:r>
            <a:r>
              <a:rPr lang="en-US" sz="1200" kern="1400" dirty="0">
                <a:solidFill>
                  <a:srgbClr val="000000"/>
                </a:solidFill>
                <a:latin typeface="Lucida Bright" panose="02040602050505020304" pitchFamily="18" charset="0"/>
              </a:rPr>
              <a:t> International</a:t>
            </a:r>
          </a:p>
          <a:p>
            <a:pPr algn="ctr"/>
            <a:endParaRPr lang="en-US" sz="1500" dirty="0"/>
          </a:p>
        </p:txBody>
      </p:sp>
      <p:sp>
        <p:nvSpPr>
          <p:cNvPr id="9" name="Rectangle 8">
            <a:extLst>
              <a:ext uri="{FF2B5EF4-FFF2-40B4-BE49-F238E27FC236}">
                <a16:creationId xmlns:a16="http://schemas.microsoft.com/office/drawing/2014/main" id="{7949E620-2D99-44BB-A8C7-0725155860B0}"/>
              </a:ext>
            </a:extLst>
          </p:cNvPr>
          <p:cNvSpPr/>
          <p:nvPr/>
        </p:nvSpPr>
        <p:spPr>
          <a:xfrm>
            <a:off x="6116718" y="4855215"/>
            <a:ext cx="2001695" cy="830997"/>
          </a:xfrm>
          <a:prstGeom prst="rect">
            <a:avLst/>
          </a:prstGeom>
        </p:spPr>
        <p:txBody>
          <a:bodyPr wrap="square">
            <a:spAutoFit/>
          </a:bodyPr>
          <a:lstStyle/>
          <a:p>
            <a:pPr algn="ctr"/>
            <a:r>
              <a:rPr lang="en-US" sz="1200" b="1" kern="1400" dirty="0">
                <a:solidFill>
                  <a:srgbClr val="000000"/>
                </a:solidFill>
                <a:latin typeface="Lucida Bright" panose="02040602050505020304" pitchFamily="18" charset="0"/>
              </a:rPr>
              <a:t>Kendall Dye</a:t>
            </a:r>
          </a:p>
          <a:p>
            <a:pPr algn="ctr"/>
            <a:r>
              <a:rPr lang="en-US" sz="1200" kern="1400" dirty="0">
                <a:solidFill>
                  <a:srgbClr val="000000"/>
                </a:solidFill>
                <a:latin typeface="Lucida Bright" panose="02040602050505020304" pitchFamily="18" charset="0"/>
              </a:rPr>
              <a:t>Board Member,</a:t>
            </a:r>
          </a:p>
          <a:p>
            <a:pPr algn="ctr"/>
            <a:r>
              <a:rPr lang="en-US" sz="1200" kern="1400" dirty="0">
                <a:solidFill>
                  <a:srgbClr val="000000"/>
                </a:solidFill>
                <a:latin typeface="Lucida Bright" panose="02040602050505020304" pitchFamily="18" charset="0"/>
              </a:rPr>
              <a:t>Golf Fore Africa,</a:t>
            </a:r>
          </a:p>
          <a:p>
            <a:pPr algn="ctr"/>
            <a:r>
              <a:rPr lang="en-US" sz="1200" kern="1400" dirty="0">
                <a:solidFill>
                  <a:srgbClr val="000000"/>
                </a:solidFill>
                <a:latin typeface="Lucida Bright" panose="02040602050505020304" pitchFamily="18" charset="0"/>
              </a:rPr>
              <a:t>LPGA</a:t>
            </a:r>
          </a:p>
        </p:txBody>
      </p:sp>
      <p:pic>
        <p:nvPicPr>
          <p:cNvPr id="8" name="Picture 7">
            <a:extLst>
              <a:ext uri="{FF2B5EF4-FFF2-40B4-BE49-F238E27FC236}">
                <a16:creationId xmlns:a16="http://schemas.microsoft.com/office/drawing/2014/main" id="{F38BA71A-7E10-449C-820A-437F168878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57093" y="2431873"/>
            <a:ext cx="1698094" cy="2378726"/>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0843C7FE-C6BE-4F2B-B9E0-8D3D83BF9E7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08118" y="2431873"/>
            <a:ext cx="1666533" cy="2378726"/>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FBF154A4-57A5-428E-9989-48E8729C673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69688" y="2421086"/>
            <a:ext cx="1592368" cy="2378725"/>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a:extLst>
              <a:ext uri="{FF2B5EF4-FFF2-40B4-BE49-F238E27FC236}">
                <a16:creationId xmlns:a16="http://schemas.microsoft.com/office/drawing/2014/main" id="{BF961320-D49B-4C7B-87A2-D621FBA8267B}"/>
              </a:ext>
            </a:extLst>
          </p:cNvPr>
          <p:cNvSpPr/>
          <p:nvPr/>
        </p:nvSpPr>
        <p:spPr>
          <a:xfrm>
            <a:off x="0" y="5752734"/>
            <a:ext cx="9144000" cy="584775"/>
          </a:xfrm>
          <a:prstGeom prst="rect">
            <a:avLst/>
          </a:prstGeom>
        </p:spPr>
        <p:txBody>
          <a:bodyPr wrap="square">
            <a:spAutoFit/>
          </a:bodyPr>
          <a:lstStyle/>
          <a:p>
            <a:pPr algn="ctr"/>
            <a:r>
              <a:rPr lang="en-US" sz="1600" b="1" dirty="0">
                <a:solidFill>
                  <a:srgbClr val="0580C4"/>
                </a:solidFill>
                <a:latin typeface="Lucida Bright" panose="02040602050505020304" pitchFamily="18" charset="0"/>
              </a:rPr>
              <a:t>Urban Water Institute Spring Water Conference: </a:t>
            </a:r>
          </a:p>
          <a:p>
            <a:pPr algn="ctr"/>
            <a:r>
              <a:rPr lang="en-US" sz="1600" b="1" dirty="0">
                <a:solidFill>
                  <a:srgbClr val="0580C4"/>
                </a:solidFill>
                <a:latin typeface="Lucida Bright" panose="02040602050505020304" pitchFamily="18" charset="0"/>
              </a:rPr>
              <a:t>February 19 - February 21, 2020</a:t>
            </a:r>
          </a:p>
        </p:txBody>
      </p:sp>
    </p:spTree>
    <p:extLst>
      <p:ext uri="{BB962C8B-B14F-4D97-AF65-F5344CB8AC3E}">
        <p14:creationId xmlns:p14="http://schemas.microsoft.com/office/powerpoint/2010/main" val="4122145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359F12C-5A0F-4874-8566-D2348E9AF9C7}"/>
              </a:ext>
            </a:extLst>
          </p:cNvPr>
          <p:cNvSpPr/>
          <p:nvPr/>
        </p:nvSpPr>
        <p:spPr>
          <a:xfrm>
            <a:off x="475487" y="489774"/>
            <a:ext cx="8193024" cy="3385542"/>
          </a:xfrm>
          <a:prstGeom prst="rect">
            <a:avLst/>
          </a:prstGeom>
        </p:spPr>
        <p:txBody>
          <a:bodyPr wrap="square">
            <a:spAutoFit/>
          </a:bodyPr>
          <a:lstStyle/>
          <a:p>
            <a:pPr algn="ctr"/>
            <a:r>
              <a:rPr lang="en-US" sz="2500" b="1" kern="1400" dirty="0">
                <a:solidFill>
                  <a:srgbClr val="0580C4"/>
                </a:solidFill>
                <a:latin typeface="Lucida Bright" panose="02040602050505020304" pitchFamily="18" charset="0"/>
              </a:rPr>
              <a:t>9:30 a.m. – The State of the State Programs Affecting the Water Utilities Business </a:t>
            </a:r>
          </a:p>
          <a:p>
            <a:pPr algn="ctr"/>
            <a:endParaRPr lang="en-US" sz="1000" dirty="0">
              <a:latin typeface="Lucida Bright" panose="02040602050505020304" pitchFamily="18" charset="0"/>
            </a:endParaRPr>
          </a:p>
          <a:p>
            <a:pPr algn="ctr"/>
            <a:r>
              <a:rPr lang="en-US" sz="1600" dirty="0">
                <a:latin typeface="Lucida Bright" panose="02040602050505020304" pitchFamily="18" charset="0"/>
              </a:rPr>
              <a:t>The Delta Conveyance NOP on the street; Governor Newsom moving forward with sustainability. How do they affect utilities?</a:t>
            </a:r>
          </a:p>
          <a:p>
            <a:r>
              <a:rPr lang="en-US" dirty="0"/>
              <a:t> </a:t>
            </a:r>
          </a:p>
          <a:p>
            <a:pPr algn="ctr"/>
            <a:r>
              <a:rPr lang="en-US" dirty="0"/>
              <a:t> </a:t>
            </a:r>
          </a:p>
          <a:p>
            <a:r>
              <a:rPr lang="en-US" dirty="0"/>
              <a:t> </a:t>
            </a:r>
          </a:p>
          <a:p>
            <a:pPr algn="ctr"/>
            <a:endParaRPr lang="en-US" sz="1200" dirty="0">
              <a:latin typeface="Lucida Bright" panose="02040602050505020304" pitchFamily="18" charset="0"/>
            </a:endParaRPr>
          </a:p>
          <a:p>
            <a:r>
              <a:rPr lang="en-US" dirty="0"/>
              <a:t> </a:t>
            </a:r>
          </a:p>
          <a:p>
            <a:pPr algn="ctr"/>
            <a:endParaRPr lang="en-US" sz="1200" dirty="0">
              <a:solidFill>
                <a:srgbClr val="00008F"/>
              </a:solidFill>
              <a:latin typeface="Lucida Bright" panose="02040602050505020304" pitchFamily="18" charset="0"/>
            </a:endParaRPr>
          </a:p>
          <a:p>
            <a:pPr algn="ctr"/>
            <a:endParaRPr lang="en-US" sz="1200" dirty="0">
              <a:solidFill>
                <a:srgbClr val="00008F"/>
              </a:solidFill>
              <a:latin typeface="Lucida Bright" panose="02040602050505020304" pitchFamily="18" charset="0"/>
            </a:endParaRPr>
          </a:p>
          <a:p>
            <a:pPr algn="ctr"/>
            <a:endParaRPr lang="en-US" sz="800" b="1" kern="1400" dirty="0">
              <a:solidFill>
                <a:srgbClr val="0580C4"/>
              </a:solidFill>
              <a:latin typeface="Lucida Bright" panose="02040602050505020304" pitchFamily="18" charset="0"/>
            </a:endParaRPr>
          </a:p>
        </p:txBody>
      </p:sp>
      <p:sp>
        <p:nvSpPr>
          <p:cNvPr id="27" name="Rectangle 26">
            <a:extLst>
              <a:ext uri="{FF2B5EF4-FFF2-40B4-BE49-F238E27FC236}">
                <a16:creationId xmlns:a16="http://schemas.microsoft.com/office/drawing/2014/main" id="{F986BA9B-E196-49D8-90F0-BC78A5717BAE}"/>
              </a:ext>
            </a:extLst>
          </p:cNvPr>
          <p:cNvSpPr/>
          <p:nvPr/>
        </p:nvSpPr>
        <p:spPr>
          <a:xfrm>
            <a:off x="1196209" y="4677653"/>
            <a:ext cx="1518412" cy="830997"/>
          </a:xfrm>
          <a:prstGeom prst="rect">
            <a:avLst/>
          </a:prstGeom>
        </p:spPr>
        <p:txBody>
          <a:bodyPr wrap="square">
            <a:spAutoFit/>
          </a:bodyPr>
          <a:lstStyle/>
          <a:p>
            <a:pPr algn="ctr"/>
            <a:r>
              <a:rPr lang="en-US" sz="1200" b="1" kern="1400" dirty="0">
                <a:solidFill>
                  <a:srgbClr val="000000"/>
                </a:solidFill>
                <a:latin typeface="Lucida Bright" panose="02040602050505020304" pitchFamily="18" charset="0"/>
              </a:rPr>
              <a:t>Moderator: </a:t>
            </a:r>
          </a:p>
          <a:p>
            <a:pPr algn="ctr"/>
            <a:r>
              <a:rPr lang="en-US" sz="1200" b="1" kern="1400" dirty="0">
                <a:solidFill>
                  <a:srgbClr val="000000"/>
                </a:solidFill>
                <a:latin typeface="Lucida Bright" panose="02040602050505020304" pitchFamily="18" charset="0"/>
              </a:rPr>
              <a:t>Rich Nagel</a:t>
            </a:r>
          </a:p>
          <a:p>
            <a:pPr algn="ctr"/>
            <a:r>
              <a:rPr lang="en-US" sz="1200" kern="1400" dirty="0">
                <a:solidFill>
                  <a:srgbClr val="000000"/>
                </a:solidFill>
                <a:latin typeface="Lucida Bright" panose="02040602050505020304" pitchFamily="18" charset="0"/>
              </a:rPr>
              <a:t>Vice President,</a:t>
            </a:r>
          </a:p>
          <a:p>
            <a:pPr algn="ctr"/>
            <a:r>
              <a:rPr lang="en-US" sz="1200" kern="1400" dirty="0">
                <a:solidFill>
                  <a:srgbClr val="000000"/>
                </a:solidFill>
                <a:latin typeface="Lucida Bright" panose="02040602050505020304" pitchFamily="18" charset="0"/>
              </a:rPr>
              <a:t>Jacobs</a:t>
            </a:r>
          </a:p>
        </p:txBody>
      </p:sp>
      <p:sp>
        <p:nvSpPr>
          <p:cNvPr id="28" name="Rectangle 27">
            <a:extLst>
              <a:ext uri="{FF2B5EF4-FFF2-40B4-BE49-F238E27FC236}">
                <a16:creationId xmlns:a16="http://schemas.microsoft.com/office/drawing/2014/main" id="{66FC5EFD-0B42-4706-A933-604D2ABE08DD}"/>
              </a:ext>
            </a:extLst>
          </p:cNvPr>
          <p:cNvSpPr/>
          <p:nvPr/>
        </p:nvSpPr>
        <p:spPr>
          <a:xfrm>
            <a:off x="3605176" y="4677653"/>
            <a:ext cx="1819966" cy="1615827"/>
          </a:xfrm>
          <a:prstGeom prst="rect">
            <a:avLst/>
          </a:prstGeom>
        </p:spPr>
        <p:txBody>
          <a:bodyPr wrap="square">
            <a:spAutoFit/>
          </a:bodyPr>
          <a:lstStyle/>
          <a:p>
            <a:pPr algn="ctr"/>
            <a:r>
              <a:rPr lang="en-US" sz="1200" b="1" kern="1400" dirty="0">
                <a:solidFill>
                  <a:srgbClr val="000000"/>
                </a:solidFill>
                <a:latin typeface="Lucida Bright" panose="02040602050505020304" pitchFamily="18" charset="0"/>
              </a:rPr>
              <a:t>Erik </a:t>
            </a:r>
            <a:r>
              <a:rPr lang="en-US" sz="1200" b="1" kern="1400" dirty="0" err="1">
                <a:solidFill>
                  <a:srgbClr val="000000"/>
                </a:solidFill>
                <a:latin typeface="Lucida Bright" panose="02040602050505020304" pitchFamily="18" charset="0"/>
              </a:rPr>
              <a:t>Ekdahl</a:t>
            </a:r>
            <a:endParaRPr lang="en-US" sz="1200" b="1" kern="1400" dirty="0">
              <a:solidFill>
                <a:srgbClr val="000000"/>
              </a:solidFill>
              <a:latin typeface="Lucida Bright" panose="02040602050505020304" pitchFamily="18" charset="0"/>
            </a:endParaRPr>
          </a:p>
          <a:p>
            <a:pPr algn="ctr"/>
            <a:r>
              <a:rPr lang="en-US" sz="1200" kern="1400" dirty="0">
                <a:solidFill>
                  <a:srgbClr val="000000"/>
                </a:solidFill>
                <a:latin typeface="Lucida Bright" panose="02040602050505020304" pitchFamily="18" charset="0"/>
              </a:rPr>
              <a:t>Water Rights Division,</a:t>
            </a:r>
          </a:p>
          <a:p>
            <a:pPr algn="ctr"/>
            <a:r>
              <a:rPr lang="en-US" sz="1200" kern="1400" dirty="0">
                <a:solidFill>
                  <a:srgbClr val="000000"/>
                </a:solidFill>
                <a:latin typeface="Lucida Bright" panose="02040602050505020304" pitchFamily="18" charset="0"/>
              </a:rPr>
              <a:t>State Water Resources Control Board</a:t>
            </a:r>
          </a:p>
          <a:p>
            <a:pPr algn="ctr"/>
            <a:r>
              <a:rPr lang="en-US" sz="1200" kern="1400" dirty="0">
                <a:solidFill>
                  <a:srgbClr val="000000"/>
                </a:solidFill>
                <a:latin typeface="Lucida Bright" panose="02040602050505020304" pitchFamily="18" charset="0"/>
              </a:rPr>
              <a:t> </a:t>
            </a:r>
          </a:p>
          <a:p>
            <a:pPr algn="ctr"/>
            <a:endParaRPr lang="en-US" sz="1200" kern="1400" dirty="0">
              <a:solidFill>
                <a:srgbClr val="000000"/>
              </a:solidFill>
              <a:latin typeface="Lucida Bright" panose="02040602050505020304" pitchFamily="18" charset="0"/>
            </a:endParaRPr>
          </a:p>
          <a:p>
            <a:pPr algn="ctr"/>
            <a:endParaRPr lang="en-US" sz="1500" dirty="0"/>
          </a:p>
        </p:txBody>
      </p:sp>
      <p:sp>
        <p:nvSpPr>
          <p:cNvPr id="9" name="Rectangle 8">
            <a:extLst>
              <a:ext uri="{FF2B5EF4-FFF2-40B4-BE49-F238E27FC236}">
                <a16:creationId xmlns:a16="http://schemas.microsoft.com/office/drawing/2014/main" id="{7949E620-2D99-44BB-A8C7-0725155860B0}"/>
              </a:ext>
            </a:extLst>
          </p:cNvPr>
          <p:cNvSpPr/>
          <p:nvPr/>
        </p:nvSpPr>
        <p:spPr>
          <a:xfrm>
            <a:off x="5963958" y="4674743"/>
            <a:ext cx="2077443" cy="1015663"/>
          </a:xfrm>
          <a:prstGeom prst="rect">
            <a:avLst/>
          </a:prstGeom>
        </p:spPr>
        <p:txBody>
          <a:bodyPr wrap="square">
            <a:spAutoFit/>
          </a:bodyPr>
          <a:lstStyle/>
          <a:p>
            <a:pPr algn="ctr"/>
            <a:r>
              <a:rPr lang="en-US" sz="1200" b="1" kern="1400" dirty="0">
                <a:solidFill>
                  <a:srgbClr val="000000"/>
                </a:solidFill>
                <a:latin typeface="Lucida Bright" panose="02040602050505020304" pitchFamily="18" charset="0"/>
              </a:rPr>
              <a:t>Fiona Sanchez </a:t>
            </a:r>
          </a:p>
          <a:p>
            <a:pPr algn="ctr"/>
            <a:r>
              <a:rPr lang="en-US" sz="1200" kern="1400" dirty="0">
                <a:solidFill>
                  <a:srgbClr val="000000"/>
                </a:solidFill>
                <a:latin typeface="Lucida Bright" panose="02040602050505020304" pitchFamily="18" charset="0"/>
              </a:rPr>
              <a:t>Director of Water Resources, </a:t>
            </a:r>
          </a:p>
          <a:p>
            <a:pPr algn="ctr"/>
            <a:r>
              <a:rPr lang="en-US" sz="1200" kern="1400" dirty="0">
                <a:solidFill>
                  <a:srgbClr val="000000"/>
                </a:solidFill>
                <a:latin typeface="Lucida Bright" panose="02040602050505020304" pitchFamily="18" charset="0"/>
              </a:rPr>
              <a:t>Irvine Ranch Water District</a:t>
            </a:r>
          </a:p>
        </p:txBody>
      </p:sp>
      <p:pic>
        <p:nvPicPr>
          <p:cNvPr id="8" name="Picture 7">
            <a:extLst>
              <a:ext uri="{FF2B5EF4-FFF2-40B4-BE49-F238E27FC236}">
                <a16:creationId xmlns:a16="http://schemas.microsoft.com/office/drawing/2014/main" id="{F38BA71A-7E10-449C-820A-437F16887898}"/>
              </a:ext>
            </a:extLst>
          </p:cNvPr>
          <p:cNvPicPr>
            <a:picLocks noChangeAspect="1"/>
          </p:cNvPicPr>
          <p:nvPr/>
        </p:nvPicPr>
        <p:blipFill rotWithShape="1">
          <a:blip r:embed="rId2">
            <a:extLst>
              <a:ext uri="{28A0092B-C50C-407E-A947-70E740481C1C}">
                <a14:useLocalDpi xmlns:a14="http://schemas.microsoft.com/office/drawing/2010/main" val="0"/>
              </a:ext>
            </a:extLst>
          </a:blip>
          <a:srcRect l="23177" r="21294"/>
          <a:stretch/>
        </p:blipFill>
        <p:spPr>
          <a:xfrm>
            <a:off x="6098382" y="2168749"/>
            <a:ext cx="1808597" cy="2442802"/>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0843C7FE-C6BE-4F2B-B9E0-8D3D83BF9E7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8895" y="2172631"/>
            <a:ext cx="1953041" cy="2438920"/>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FBF154A4-57A5-428E-9989-48E8729C673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93468" y="2159554"/>
            <a:ext cx="1643382" cy="2465074"/>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a:extLst>
              <a:ext uri="{FF2B5EF4-FFF2-40B4-BE49-F238E27FC236}">
                <a16:creationId xmlns:a16="http://schemas.microsoft.com/office/drawing/2014/main" id="{9E4FCDA4-4765-486D-B9A2-E29810A78E21}"/>
              </a:ext>
            </a:extLst>
          </p:cNvPr>
          <p:cNvSpPr/>
          <p:nvPr/>
        </p:nvSpPr>
        <p:spPr>
          <a:xfrm>
            <a:off x="0" y="5760647"/>
            <a:ext cx="9144000" cy="584775"/>
          </a:xfrm>
          <a:prstGeom prst="rect">
            <a:avLst/>
          </a:prstGeom>
        </p:spPr>
        <p:txBody>
          <a:bodyPr wrap="square">
            <a:spAutoFit/>
          </a:bodyPr>
          <a:lstStyle/>
          <a:p>
            <a:pPr algn="ctr"/>
            <a:r>
              <a:rPr lang="en-US" sz="1600" b="1" dirty="0">
                <a:solidFill>
                  <a:srgbClr val="0580C4"/>
                </a:solidFill>
                <a:latin typeface="Lucida Bright" panose="02040602050505020304" pitchFamily="18" charset="0"/>
              </a:rPr>
              <a:t>Urban Water Institute Spring Water Conference: </a:t>
            </a:r>
          </a:p>
          <a:p>
            <a:pPr algn="ctr"/>
            <a:r>
              <a:rPr lang="en-US" sz="1600" b="1" dirty="0">
                <a:solidFill>
                  <a:srgbClr val="0580C4"/>
                </a:solidFill>
                <a:latin typeface="Lucida Bright" panose="02040602050505020304" pitchFamily="18" charset="0"/>
              </a:rPr>
              <a:t>February 19 - February 21, 2020</a:t>
            </a:r>
          </a:p>
        </p:txBody>
      </p:sp>
    </p:spTree>
    <p:extLst>
      <p:ext uri="{BB962C8B-B14F-4D97-AF65-F5344CB8AC3E}">
        <p14:creationId xmlns:p14="http://schemas.microsoft.com/office/powerpoint/2010/main" val="3664217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443B8B7-17F4-4852-BA0F-37637D4B08CB}"/>
              </a:ext>
            </a:extLst>
          </p:cNvPr>
          <p:cNvSpPr/>
          <p:nvPr/>
        </p:nvSpPr>
        <p:spPr>
          <a:xfrm>
            <a:off x="448056" y="96470"/>
            <a:ext cx="8247888" cy="4016484"/>
          </a:xfrm>
          <a:prstGeom prst="rect">
            <a:avLst/>
          </a:prstGeom>
        </p:spPr>
        <p:txBody>
          <a:bodyPr wrap="square">
            <a:spAutoFit/>
          </a:bodyPr>
          <a:lstStyle/>
          <a:p>
            <a:pPr algn="ctr"/>
            <a:endParaRPr lang="en-US" sz="2500" b="1" kern="1400" dirty="0">
              <a:solidFill>
                <a:srgbClr val="0580C4"/>
              </a:solidFill>
              <a:latin typeface="Lucida Bright" panose="02040602050505020304" pitchFamily="18" charset="0"/>
            </a:endParaRPr>
          </a:p>
          <a:p>
            <a:pPr algn="ctr"/>
            <a:r>
              <a:rPr lang="en-US" sz="2500" b="1" kern="1400" dirty="0">
                <a:solidFill>
                  <a:srgbClr val="0580C4"/>
                </a:solidFill>
                <a:latin typeface="Lucida Bright" panose="02040602050505020304" pitchFamily="18" charset="0"/>
              </a:rPr>
              <a:t>10:15 a.m. – Regional Reliability Through Partnerships and Collaborations </a:t>
            </a:r>
          </a:p>
          <a:p>
            <a:pPr algn="ctr"/>
            <a:endParaRPr lang="en-US" sz="1000" b="1" kern="1400" dirty="0">
              <a:solidFill>
                <a:srgbClr val="0580C4"/>
              </a:solidFill>
              <a:latin typeface="Lucida Bright" panose="02040602050505020304" pitchFamily="18" charset="0"/>
            </a:endParaRPr>
          </a:p>
          <a:p>
            <a:pPr algn="ctr"/>
            <a:r>
              <a:rPr lang="en-US" sz="1600" dirty="0">
                <a:latin typeface="Lucida Bright" panose="02040602050505020304" pitchFamily="18" charset="0"/>
              </a:rPr>
              <a:t>Meeting today’s water demands sometimes takes a village—several organizations working with a combined commitment and mutual goals. Some examples will be shared. </a:t>
            </a:r>
          </a:p>
          <a:p>
            <a:r>
              <a:rPr lang="en-US" dirty="0"/>
              <a:t> </a:t>
            </a:r>
          </a:p>
          <a:p>
            <a:pPr algn="ctr"/>
            <a:r>
              <a:rPr lang="en-US" sz="1400" dirty="0">
                <a:solidFill>
                  <a:srgbClr val="00008F"/>
                </a:solidFill>
                <a:latin typeface="Lucida Bright" panose="02040602050505020304" pitchFamily="18" charset="0"/>
              </a:rPr>
              <a:t> </a:t>
            </a:r>
          </a:p>
          <a:p>
            <a:pPr algn="ctr"/>
            <a:endParaRPr lang="en-US" sz="1200" b="1" kern="1400" dirty="0">
              <a:solidFill>
                <a:srgbClr val="00008F"/>
              </a:solidFill>
              <a:latin typeface="Lucida Bright" panose="02040602050505020304" pitchFamily="18" charset="0"/>
            </a:endParaRPr>
          </a:p>
          <a:p>
            <a:pPr algn="ctr"/>
            <a:r>
              <a:rPr lang="en-US" sz="1200" dirty="0">
                <a:solidFill>
                  <a:srgbClr val="00008F"/>
                </a:solidFill>
                <a:latin typeface="Lucida Bright" panose="02040602050505020304" pitchFamily="18" charset="0"/>
              </a:rPr>
              <a:t> </a:t>
            </a:r>
          </a:p>
          <a:p>
            <a:pPr algn="ctr"/>
            <a:endParaRPr lang="en-US" sz="1200" b="1" kern="1400" dirty="0">
              <a:solidFill>
                <a:srgbClr val="00008F"/>
              </a:solidFill>
              <a:latin typeface="Lucida Bright" panose="02040602050505020304" pitchFamily="18" charset="0"/>
            </a:endParaRPr>
          </a:p>
          <a:p>
            <a:pPr algn="ctr"/>
            <a:r>
              <a:rPr lang="en-US" sz="1200" dirty="0">
                <a:solidFill>
                  <a:srgbClr val="00008F"/>
                </a:solidFill>
                <a:latin typeface="Lucida Bright" panose="02040602050505020304" pitchFamily="18" charset="0"/>
              </a:rPr>
              <a:t> </a:t>
            </a:r>
          </a:p>
          <a:p>
            <a:pPr algn="ctr"/>
            <a:endParaRPr lang="en-US" sz="2500" kern="1400" dirty="0">
              <a:solidFill>
                <a:srgbClr val="00B0F0"/>
              </a:solidFill>
              <a:latin typeface="Calibri" panose="020F0502020204030204" pitchFamily="34" charset="0"/>
            </a:endParaRPr>
          </a:p>
          <a:p>
            <a:pPr algn="ctr"/>
            <a:r>
              <a:rPr lang="en-US" sz="1100" i="1" kern="1400" dirty="0">
                <a:solidFill>
                  <a:srgbClr val="262261"/>
                </a:solidFill>
                <a:latin typeface="Lucida Bright" panose="02040602050505020304" pitchFamily="18" charset="0"/>
              </a:rPr>
              <a:t> </a:t>
            </a:r>
            <a:endParaRPr lang="en-US" sz="1100" kern="1400" dirty="0">
              <a:solidFill>
                <a:srgbClr val="000000"/>
              </a:solidFill>
              <a:latin typeface="Calibri" panose="020F0502020204030204" pitchFamily="34" charset="0"/>
            </a:endParaRPr>
          </a:p>
        </p:txBody>
      </p:sp>
      <p:sp>
        <p:nvSpPr>
          <p:cNvPr id="7" name="Rectangle 6">
            <a:extLst>
              <a:ext uri="{FF2B5EF4-FFF2-40B4-BE49-F238E27FC236}">
                <a16:creationId xmlns:a16="http://schemas.microsoft.com/office/drawing/2014/main" id="{1FDB818F-1C36-4A37-9B66-23D114DAB7B4}"/>
              </a:ext>
            </a:extLst>
          </p:cNvPr>
          <p:cNvSpPr/>
          <p:nvPr/>
        </p:nvSpPr>
        <p:spPr>
          <a:xfrm>
            <a:off x="195964" y="4667752"/>
            <a:ext cx="1586566" cy="861774"/>
          </a:xfrm>
          <a:prstGeom prst="rect">
            <a:avLst/>
          </a:prstGeom>
        </p:spPr>
        <p:txBody>
          <a:bodyPr wrap="square">
            <a:spAutoFit/>
          </a:bodyPr>
          <a:lstStyle/>
          <a:p>
            <a:pPr algn="ctr"/>
            <a:r>
              <a:rPr lang="en-US" sz="1000" b="1" kern="1400" dirty="0">
                <a:solidFill>
                  <a:srgbClr val="000000"/>
                </a:solidFill>
                <a:latin typeface="Lucida Bright" panose="02040602050505020304" pitchFamily="18" charset="0"/>
              </a:rPr>
              <a:t>Moderator: </a:t>
            </a:r>
          </a:p>
          <a:p>
            <a:pPr algn="ctr"/>
            <a:r>
              <a:rPr lang="en-US" sz="1000" b="1" kern="1400" dirty="0">
                <a:solidFill>
                  <a:srgbClr val="000000"/>
                </a:solidFill>
                <a:latin typeface="Lucida Bright" panose="02040602050505020304" pitchFamily="18" charset="0"/>
              </a:rPr>
              <a:t>Andree Hunt-Johnson</a:t>
            </a:r>
          </a:p>
          <a:p>
            <a:pPr algn="ctr"/>
            <a:r>
              <a:rPr lang="en-US" sz="1000" kern="1400" dirty="0">
                <a:solidFill>
                  <a:srgbClr val="000000"/>
                </a:solidFill>
                <a:latin typeface="Lucida Bright" panose="02040602050505020304" pitchFamily="18" charset="0"/>
              </a:rPr>
              <a:t>Sr. Water Resources Engineer,</a:t>
            </a:r>
          </a:p>
          <a:p>
            <a:pPr algn="ctr"/>
            <a:r>
              <a:rPr lang="en-US" sz="1000" kern="1400" dirty="0">
                <a:solidFill>
                  <a:srgbClr val="000000"/>
                </a:solidFill>
                <a:latin typeface="Lucida Bright" panose="02040602050505020304" pitchFamily="18" charset="0"/>
              </a:rPr>
              <a:t>BAWSCA</a:t>
            </a:r>
          </a:p>
        </p:txBody>
      </p:sp>
      <p:sp>
        <p:nvSpPr>
          <p:cNvPr id="13" name="Rectangle 12">
            <a:extLst>
              <a:ext uri="{FF2B5EF4-FFF2-40B4-BE49-F238E27FC236}">
                <a16:creationId xmlns:a16="http://schemas.microsoft.com/office/drawing/2014/main" id="{39AC3BD6-CA6F-44AD-A10C-3D4D39FE93C2}"/>
              </a:ext>
            </a:extLst>
          </p:cNvPr>
          <p:cNvSpPr/>
          <p:nvPr/>
        </p:nvSpPr>
        <p:spPr>
          <a:xfrm>
            <a:off x="1893450" y="4715289"/>
            <a:ext cx="1519635" cy="861774"/>
          </a:xfrm>
          <a:prstGeom prst="rect">
            <a:avLst/>
          </a:prstGeom>
        </p:spPr>
        <p:txBody>
          <a:bodyPr wrap="square">
            <a:spAutoFit/>
          </a:bodyPr>
          <a:lstStyle/>
          <a:p>
            <a:pPr algn="ctr"/>
            <a:r>
              <a:rPr lang="en-US" sz="1000" b="1" kern="1400" dirty="0">
                <a:solidFill>
                  <a:srgbClr val="000000"/>
                </a:solidFill>
                <a:latin typeface="Lucida Bright" panose="02040602050505020304" pitchFamily="18" charset="0"/>
              </a:rPr>
              <a:t>Maureen Martin </a:t>
            </a:r>
          </a:p>
          <a:p>
            <a:pPr algn="ctr"/>
            <a:r>
              <a:rPr lang="en-US" sz="1000" kern="1400" dirty="0">
                <a:solidFill>
                  <a:srgbClr val="000000"/>
                </a:solidFill>
                <a:latin typeface="Lucida Bright" panose="02040602050505020304" pitchFamily="18" charset="0"/>
              </a:rPr>
              <a:t>Special Projects Manager, </a:t>
            </a:r>
          </a:p>
          <a:p>
            <a:pPr algn="ctr"/>
            <a:r>
              <a:rPr lang="en-US" sz="1000" kern="1400" dirty="0">
                <a:solidFill>
                  <a:srgbClr val="000000"/>
                </a:solidFill>
                <a:latin typeface="Lucida Bright" panose="02040602050505020304" pitchFamily="18" charset="0"/>
              </a:rPr>
              <a:t>Contra Costa Water District</a:t>
            </a:r>
          </a:p>
        </p:txBody>
      </p:sp>
      <p:sp>
        <p:nvSpPr>
          <p:cNvPr id="14" name="Rectangle 13">
            <a:extLst>
              <a:ext uri="{FF2B5EF4-FFF2-40B4-BE49-F238E27FC236}">
                <a16:creationId xmlns:a16="http://schemas.microsoft.com/office/drawing/2014/main" id="{4199E83B-14ED-4599-9498-0B34754ADEC5}"/>
              </a:ext>
            </a:extLst>
          </p:cNvPr>
          <p:cNvSpPr/>
          <p:nvPr/>
        </p:nvSpPr>
        <p:spPr>
          <a:xfrm>
            <a:off x="3694695" y="4690216"/>
            <a:ext cx="1519636" cy="553998"/>
          </a:xfrm>
          <a:prstGeom prst="rect">
            <a:avLst/>
          </a:prstGeom>
        </p:spPr>
        <p:txBody>
          <a:bodyPr wrap="square">
            <a:spAutoFit/>
          </a:bodyPr>
          <a:lstStyle/>
          <a:p>
            <a:pPr algn="ctr"/>
            <a:r>
              <a:rPr lang="en-US" sz="1000" b="1" kern="1400" dirty="0">
                <a:solidFill>
                  <a:srgbClr val="000000"/>
                </a:solidFill>
                <a:latin typeface="Lucida Bright" panose="02040602050505020304" pitchFamily="18" charset="0"/>
              </a:rPr>
              <a:t>Amy Holm </a:t>
            </a:r>
          </a:p>
          <a:p>
            <a:pPr algn="ctr"/>
            <a:r>
              <a:rPr lang="en-US" sz="1000" kern="1400" dirty="0">
                <a:solidFill>
                  <a:srgbClr val="000000"/>
                </a:solidFill>
                <a:latin typeface="Lucida Bright" panose="02040602050505020304" pitchFamily="18" charset="0"/>
              </a:rPr>
              <a:t>Executive Director, </a:t>
            </a:r>
          </a:p>
          <a:p>
            <a:pPr algn="ctr"/>
            <a:r>
              <a:rPr lang="en-US" sz="1000" kern="1400" dirty="0">
                <a:solidFill>
                  <a:srgbClr val="000000"/>
                </a:solidFill>
                <a:latin typeface="Lucida Bright" panose="02040602050505020304" pitchFamily="18" charset="0"/>
              </a:rPr>
              <a:t>The Climate Registry</a:t>
            </a:r>
          </a:p>
        </p:txBody>
      </p:sp>
      <p:sp>
        <p:nvSpPr>
          <p:cNvPr id="25" name="Rectangle 24">
            <a:extLst>
              <a:ext uri="{FF2B5EF4-FFF2-40B4-BE49-F238E27FC236}">
                <a16:creationId xmlns:a16="http://schemas.microsoft.com/office/drawing/2014/main" id="{AD099171-B680-42B9-8CF1-93C585FB733A}"/>
              </a:ext>
            </a:extLst>
          </p:cNvPr>
          <p:cNvSpPr/>
          <p:nvPr/>
        </p:nvSpPr>
        <p:spPr>
          <a:xfrm>
            <a:off x="5428569" y="4674845"/>
            <a:ext cx="1586566" cy="1015663"/>
          </a:xfrm>
          <a:prstGeom prst="rect">
            <a:avLst/>
          </a:prstGeom>
        </p:spPr>
        <p:txBody>
          <a:bodyPr wrap="square">
            <a:spAutoFit/>
          </a:bodyPr>
          <a:lstStyle/>
          <a:p>
            <a:pPr algn="ctr"/>
            <a:r>
              <a:rPr lang="en-US" sz="1000" b="1" kern="1400" dirty="0">
                <a:solidFill>
                  <a:srgbClr val="000000"/>
                </a:solidFill>
                <a:latin typeface="Lucida Bright" panose="02040602050505020304" pitchFamily="18" charset="0"/>
              </a:rPr>
              <a:t>Brad Coffey</a:t>
            </a:r>
          </a:p>
          <a:p>
            <a:pPr algn="ctr"/>
            <a:r>
              <a:rPr lang="en-US" sz="1000" kern="1400" dirty="0">
                <a:solidFill>
                  <a:srgbClr val="000000"/>
                </a:solidFill>
                <a:latin typeface="Lucida Bright" panose="02040602050505020304" pitchFamily="18" charset="0"/>
              </a:rPr>
              <a:t>Group Manager of Water Resource Management, Metropolitan Water District</a:t>
            </a:r>
          </a:p>
        </p:txBody>
      </p:sp>
      <p:sp>
        <p:nvSpPr>
          <p:cNvPr id="27" name="Rectangle 26">
            <a:extLst>
              <a:ext uri="{FF2B5EF4-FFF2-40B4-BE49-F238E27FC236}">
                <a16:creationId xmlns:a16="http://schemas.microsoft.com/office/drawing/2014/main" id="{5000C6FA-34E3-44F8-9BBA-9BAEC61D9D92}"/>
              </a:ext>
            </a:extLst>
          </p:cNvPr>
          <p:cNvSpPr/>
          <p:nvPr/>
        </p:nvSpPr>
        <p:spPr>
          <a:xfrm>
            <a:off x="7153770" y="4690216"/>
            <a:ext cx="1448026" cy="707886"/>
          </a:xfrm>
          <a:prstGeom prst="rect">
            <a:avLst/>
          </a:prstGeom>
        </p:spPr>
        <p:txBody>
          <a:bodyPr wrap="square">
            <a:spAutoFit/>
          </a:bodyPr>
          <a:lstStyle/>
          <a:p>
            <a:pPr algn="ctr"/>
            <a:r>
              <a:rPr lang="en-US" sz="1000" b="1" kern="1400" dirty="0">
                <a:solidFill>
                  <a:srgbClr val="000000"/>
                </a:solidFill>
                <a:latin typeface="Lucida Bright" panose="02040602050505020304" pitchFamily="18" charset="0"/>
              </a:rPr>
              <a:t>Kirk Westphal</a:t>
            </a:r>
          </a:p>
          <a:p>
            <a:pPr algn="ctr"/>
            <a:r>
              <a:rPr lang="en-US" sz="1000" kern="1400" dirty="0">
                <a:solidFill>
                  <a:srgbClr val="000000"/>
                </a:solidFill>
                <a:latin typeface="Lucida Bright" panose="02040602050505020304" pitchFamily="18" charset="0"/>
              </a:rPr>
              <a:t>Water Resources Leader, </a:t>
            </a:r>
          </a:p>
          <a:p>
            <a:pPr algn="ctr"/>
            <a:r>
              <a:rPr lang="en-US" sz="1000" kern="1400" dirty="0">
                <a:solidFill>
                  <a:srgbClr val="000000"/>
                </a:solidFill>
                <a:latin typeface="Lucida Bright" panose="02040602050505020304" pitchFamily="18" charset="0"/>
              </a:rPr>
              <a:t>Brown &amp; Caldwell </a:t>
            </a:r>
          </a:p>
        </p:txBody>
      </p:sp>
      <p:pic>
        <p:nvPicPr>
          <p:cNvPr id="21" name="Picture 20">
            <a:extLst>
              <a:ext uri="{FF2B5EF4-FFF2-40B4-BE49-F238E27FC236}">
                <a16:creationId xmlns:a16="http://schemas.microsoft.com/office/drawing/2014/main" id="{55D3E1EE-BEA9-4206-AAD6-02C23D09B1C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4213" y="2859628"/>
            <a:ext cx="1265617" cy="1771865"/>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 name="Picture 32">
            <a:extLst>
              <a:ext uri="{FF2B5EF4-FFF2-40B4-BE49-F238E27FC236}">
                <a16:creationId xmlns:a16="http://schemas.microsoft.com/office/drawing/2014/main" id="{FB324B0C-EE4F-4131-A0BC-A4C4A9E05A92}"/>
              </a:ext>
            </a:extLst>
          </p:cNvPr>
          <p:cNvPicPr>
            <a:picLocks noChangeAspect="1"/>
          </p:cNvPicPr>
          <p:nvPr/>
        </p:nvPicPr>
        <p:blipFill rotWithShape="1">
          <a:blip r:embed="rId3">
            <a:extLst>
              <a:ext uri="{28A0092B-C50C-407E-A947-70E740481C1C}">
                <a14:useLocalDpi xmlns:a14="http://schemas.microsoft.com/office/drawing/2010/main" val="0"/>
              </a:ext>
            </a:extLst>
          </a:blip>
          <a:srcRect l="10772" r="8303"/>
          <a:stretch/>
        </p:blipFill>
        <p:spPr>
          <a:xfrm>
            <a:off x="1930271" y="2862218"/>
            <a:ext cx="1466867" cy="1812627"/>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Rectangle 14">
            <a:extLst>
              <a:ext uri="{FF2B5EF4-FFF2-40B4-BE49-F238E27FC236}">
                <a16:creationId xmlns:a16="http://schemas.microsoft.com/office/drawing/2014/main" id="{CA91FCA5-E3CE-48B4-8D4E-18026369633E}"/>
              </a:ext>
            </a:extLst>
          </p:cNvPr>
          <p:cNvSpPr/>
          <p:nvPr/>
        </p:nvSpPr>
        <p:spPr>
          <a:xfrm>
            <a:off x="0" y="5752734"/>
            <a:ext cx="9144000" cy="584775"/>
          </a:xfrm>
          <a:prstGeom prst="rect">
            <a:avLst/>
          </a:prstGeom>
        </p:spPr>
        <p:txBody>
          <a:bodyPr wrap="square">
            <a:spAutoFit/>
          </a:bodyPr>
          <a:lstStyle/>
          <a:p>
            <a:pPr algn="ctr"/>
            <a:r>
              <a:rPr lang="en-US" sz="1600" b="1" dirty="0">
                <a:solidFill>
                  <a:srgbClr val="0580C4"/>
                </a:solidFill>
                <a:latin typeface="Lucida Bright" panose="02040602050505020304" pitchFamily="18" charset="0"/>
              </a:rPr>
              <a:t>Urban Water Institute Spring Water Conference: </a:t>
            </a:r>
          </a:p>
          <a:p>
            <a:pPr algn="ctr"/>
            <a:r>
              <a:rPr lang="en-US" sz="1600" b="1" dirty="0">
                <a:solidFill>
                  <a:srgbClr val="0580C4"/>
                </a:solidFill>
                <a:latin typeface="Lucida Bright" panose="02040602050505020304" pitchFamily="18" charset="0"/>
              </a:rPr>
              <a:t>February 19 - February 21, 2020</a:t>
            </a:r>
          </a:p>
        </p:txBody>
      </p:sp>
      <p:pic>
        <p:nvPicPr>
          <p:cNvPr id="16" name="Picture 15">
            <a:extLst>
              <a:ext uri="{FF2B5EF4-FFF2-40B4-BE49-F238E27FC236}">
                <a16:creationId xmlns:a16="http://schemas.microsoft.com/office/drawing/2014/main" id="{35A4B94F-E149-4E81-A560-E444051E7FA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25770" y="2862218"/>
            <a:ext cx="1458328" cy="1776644"/>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731B8565-0965-4883-B4B0-BBEAC11F8E8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603945" y="2854849"/>
            <a:ext cx="1221442" cy="1776644"/>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BE548F0D-3B36-4209-8B13-3942AEA10DD0}"/>
              </a:ext>
            </a:extLst>
          </p:cNvPr>
          <p:cNvPicPr>
            <a:picLocks noChangeAspect="1"/>
          </p:cNvPicPr>
          <p:nvPr/>
        </p:nvPicPr>
        <p:blipFill rotWithShape="1">
          <a:blip r:embed="rId6">
            <a:extLst>
              <a:ext uri="{28A0092B-C50C-407E-A947-70E740481C1C}">
                <a14:useLocalDpi xmlns:a14="http://schemas.microsoft.com/office/drawing/2010/main" val="0"/>
              </a:ext>
            </a:extLst>
          </a:blip>
          <a:srcRect l="11331" r="13082"/>
          <a:stretch/>
        </p:blipFill>
        <p:spPr>
          <a:xfrm>
            <a:off x="7213729" y="2859628"/>
            <a:ext cx="1339298" cy="1771865"/>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4888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7BB75-A959-4F6D-9523-BA2B16E6AEFC}"/>
              </a:ext>
            </a:extLst>
          </p:cNvPr>
          <p:cNvSpPr>
            <a:spLocks noGrp="1"/>
          </p:cNvSpPr>
          <p:nvPr>
            <p:ph type="title" idx="4294967295"/>
          </p:nvPr>
        </p:nvSpPr>
        <p:spPr>
          <a:xfrm>
            <a:off x="384846" y="-521949"/>
            <a:ext cx="8159750" cy="2476500"/>
          </a:xfrm>
        </p:spPr>
        <p:txBody>
          <a:bodyPr>
            <a:noAutofit/>
          </a:bodyPr>
          <a:lstStyle/>
          <a:p>
            <a:pPr algn="ctr"/>
            <a:r>
              <a:rPr lang="en-US" sz="2500" b="1" kern="1400" dirty="0">
                <a:solidFill>
                  <a:srgbClr val="0580C4"/>
                </a:solidFill>
                <a:latin typeface="Lucida Bright" panose="02040602050505020304" pitchFamily="18" charset="0"/>
              </a:rPr>
              <a:t>11:15 a.m. – Who’s Swimming with the Sharks?</a:t>
            </a:r>
            <a:br>
              <a:rPr lang="en-US" sz="1200" b="1" dirty="0">
                <a:solidFill>
                  <a:srgbClr val="0580C4"/>
                </a:solidFill>
                <a:latin typeface="Lucida Bright" panose="02040602050505020304" pitchFamily="18" charset="0"/>
              </a:rPr>
            </a:br>
            <a:br>
              <a:rPr lang="en-US" sz="1100" b="1" dirty="0">
                <a:solidFill>
                  <a:srgbClr val="00B0F0"/>
                </a:solidFill>
                <a:latin typeface="Lucida Bright" panose="02040602050505020304" pitchFamily="18" charset="0"/>
              </a:rPr>
            </a:br>
            <a:r>
              <a:rPr lang="en-US" sz="1100" dirty="0">
                <a:latin typeface="Lucida Bright" panose="02040602050505020304" pitchFamily="18" charset="0"/>
              </a:rPr>
              <a:t>It's 2020, twenty years into the 21st century, and while we fiddle with our smart phones, we're still struggling with how to bring new technology into our water and wastewater systems. "We've always done it this way" is our battle cry. But there continue to be brave folks trying to make things better for us and our customers. Welcome three of these intrepid entrepreneurs pitching their ideas in front of a panel of wizened water warriors</a:t>
            </a:r>
            <a:r>
              <a:rPr lang="en-US" sz="1100">
                <a:latin typeface="Lucida Bright" panose="02040602050505020304" pitchFamily="18" charset="0"/>
              </a:rPr>
              <a:t>. Sit </a:t>
            </a:r>
            <a:r>
              <a:rPr lang="en-US" sz="1100" dirty="0">
                <a:latin typeface="Lucida Bright" panose="02040602050505020304" pitchFamily="18" charset="0"/>
              </a:rPr>
              <a:t>back and enjoy today's trip into the Shark Tank! </a:t>
            </a:r>
            <a:br>
              <a:rPr lang="en-US" sz="1100" dirty="0"/>
            </a:br>
            <a:r>
              <a:rPr lang="en-US" sz="1200" dirty="0"/>
              <a:t> </a:t>
            </a:r>
            <a:br>
              <a:rPr lang="en-US" sz="1200" dirty="0"/>
            </a:br>
            <a:br>
              <a:rPr lang="en-US" sz="1200" dirty="0">
                <a:solidFill>
                  <a:srgbClr val="00008F"/>
                </a:solidFill>
                <a:latin typeface="Lucida Bright" panose="02040602050505020304" pitchFamily="18" charset="0"/>
              </a:rPr>
            </a:br>
            <a:br>
              <a:rPr lang="en-US" sz="1200" i="1" dirty="0">
                <a:solidFill>
                  <a:srgbClr val="00008F"/>
                </a:solidFill>
                <a:latin typeface="Lucida Bright" panose="02040602050505020304" pitchFamily="18" charset="0"/>
              </a:rPr>
            </a:br>
            <a:r>
              <a:rPr lang="en-US" sz="1200" i="1" dirty="0">
                <a:solidFill>
                  <a:srgbClr val="00008F"/>
                </a:solidFill>
                <a:latin typeface="Lucida Bright" panose="02040602050505020304" pitchFamily="18" charset="0"/>
              </a:rPr>
              <a:t> </a:t>
            </a:r>
            <a:endParaRPr lang="en-US" sz="1200" dirty="0">
              <a:solidFill>
                <a:srgbClr val="07438B"/>
              </a:solidFill>
            </a:endParaRPr>
          </a:p>
        </p:txBody>
      </p:sp>
      <p:sp>
        <p:nvSpPr>
          <p:cNvPr id="13" name="Rectangle 12">
            <a:extLst>
              <a:ext uri="{FF2B5EF4-FFF2-40B4-BE49-F238E27FC236}">
                <a16:creationId xmlns:a16="http://schemas.microsoft.com/office/drawing/2014/main" id="{59AD8CB7-894D-43A1-B335-3FDAB62ED88C}"/>
              </a:ext>
            </a:extLst>
          </p:cNvPr>
          <p:cNvSpPr/>
          <p:nvPr/>
        </p:nvSpPr>
        <p:spPr>
          <a:xfrm>
            <a:off x="2482148" y="3240927"/>
            <a:ext cx="1867769" cy="553998"/>
          </a:xfrm>
          <a:prstGeom prst="rect">
            <a:avLst/>
          </a:prstGeom>
        </p:spPr>
        <p:txBody>
          <a:bodyPr wrap="square">
            <a:spAutoFit/>
          </a:bodyPr>
          <a:lstStyle/>
          <a:p>
            <a:pPr algn="ctr"/>
            <a:r>
              <a:rPr lang="en-US" sz="1000" b="1" kern="1400" dirty="0">
                <a:solidFill>
                  <a:srgbClr val="000000"/>
                </a:solidFill>
                <a:latin typeface="Lucida Bright" panose="02040602050505020304" pitchFamily="18" charset="0"/>
              </a:rPr>
              <a:t>Adam Stein</a:t>
            </a:r>
          </a:p>
          <a:p>
            <a:pPr algn="ctr"/>
            <a:r>
              <a:rPr lang="en-US" sz="1000" kern="1400" dirty="0">
                <a:solidFill>
                  <a:srgbClr val="000000"/>
                </a:solidFill>
                <a:latin typeface="Lucida Bright" panose="02040602050505020304" pitchFamily="18" charset="0"/>
              </a:rPr>
              <a:t>CEO,</a:t>
            </a:r>
          </a:p>
          <a:p>
            <a:pPr algn="ctr"/>
            <a:r>
              <a:rPr lang="en-US" sz="1000" kern="1400" dirty="0">
                <a:solidFill>
                  <a:srgbClr val="000000"/>
                </a:solidFill>
                <a:latin typeface="Lucida Bright" panose="02040602050505020304" pitchFamily="18" charset="0"/>
              </a:rPr>
              <a:t>Advantageous Systems LLC</a:t>
            </a:r>
            <a:endParaRPr lang="en-US" sz="1000" dirty="0"/>
          </a:p>
        </p:txBody>
      </p:sp>
      <p:sp>
        <p:nvSpPr>
          <p:cNvPr id="10" name="Rectangle 9">
            <a:extLst>
              <a:ext uri="{FF2B5EF4-FFF2-40B4-BE49-F238E27FC236}">
                <a16:creationId xmlns:a16="http://schemas.microsoft.com/office/drawing/2014/main" id="{7943A604-0435-4294-94B2-D5FB0E0C0BA9}"/>
              </a:ext>
            </a:extLst>
          </p:cNvPr>
          <p:cNvSpPr/>
          <p:nvPr/>
        </p:nvSpPr>
        <p:spPr>
          <a:xfrm>
            <a:off x="4634922" y="3249060"/>
            <a:ext cx="1402676" cy="553998"/>
          </a:xfrm>
          <a:prstGeom prst="rect">
            <a:avLst/>
          </a:prstGeom>
        </p:spPr>
        <p:txBody>
          <a:bodyPr wrap="square">
            <a:spAutoFit/>
          </a:bodyPr>
          <a:lstStyle/>
          <a:p>
            <a:pPr algn="ctr"/>
            <a:r>
              <a:rPr lang="en-US" sz="1000" b="1" kern="1400" dirty="0">
                <a:solidFill>
                  <a:srgbClr val="000000"/>
                </a:solidFill>
                <a:latin typeface="Lucida Bright" panose="02040602050505020304" pitchFamily="18" charset="0"/>
              </a:rPr>
              <a:t>Charles Jennings</a:t>
            </a:r>
          </a:p>
          <a:p>
            <a:pPr algn="ctr"/>
            <a:r>
              <a:rPr lang="en-US" sz="1000" kern="1400" dirty="0">
                <a:solidFill>
                  <a:srgbClr val="000000"/>
                </a:solidFill>
                <a:latin typeface="Lucida Bright" panose="02040602050505020304" pitchFamily="18" charset="0"/>
              </a:rPr>
              <a:t>General Manager,</a:t>
            </a:r>
          </a:p>
          <a:p>
            <a:pPr algn="ctr"/>
            <a:r>
              <a:rPr lang="en-US" sz="1000" kern="1400" dirty="0" err="1">
                <a:solidFill>
                  <a:srgbClr val="000000"/>
                </a:solidFill>
                <a:latin typeface="Lucida Bright" panose="02040602050505020304" pitchFamily="18" charset="0"/>
              </a:rPr>
              <a:t>Jenfitch</a:t>
            </a:r>
            <a:r>
              <a:rPr lang="en-US" sz="1000" kern="1400" dirty="0">
                <a:solidFill>
                  <a:srgbClr val="000000"/>
                </a:solidFill>
                <a:latin typeface="Lucida Bright" panose="02040602050505020304" pitchFamily="18" charset="0"/>
              </a:rPr>
              <a:t> Inc.</a:t>
            </a:r>
            <a:endParaRPr lang="en-US" sz="1200" dirty="0"/>
          </a:p>
        </p:txBody>
      </p:sp>
      <p:sp>
        <p:nvSpPr>
          <p:cNvPr id="12" name="Rectangle 11">
            <a:extLst>
              <a:ext uri="{FF2B5EF4-FFF2-40B4-BE49-F238E27FC236}">
                <a16:creationId xmlns:a16="http://schemas.microsoft.com/office/drawing/2014/main" id="{01AA27EB-04ED-4D88-AD25-74D04164E10F}"/>
              </a:ext>
            </a:extLst>
          </p:cNvPr>
          <p:cNvSpPr/>
          <p:nvPr/>
        </p:nvSpPr>
        <p:spPr>
          <a:xfrm>
            <a:off x="6622226" y="3249060"/>
            <a:ext cx="1374563" cy="553998"/>
          </a:xfrm>
          <a:prstGeom prst="rect">
            <a:avLst/>
          </a:prstGeom>
        </p:spPr>
        <p:txBody>
          <a:bodyPr wrap="square">
            <a:spAutoFit/>
          </a:bodyPr>
          <a:lstStyle/>
          <a:p>
            <a:pPr algn="ctr"/>
            <a:r>
              <a:rPr lang="en-US" sz="1000" b="1" kern="1400" dirty="0">
                <a:solidFill>
                  <a:srgbClr val="000000"/>
                </a:solidFill>
                <a:latin typeface="Lucida Bright" panose="02040602050505020304" pitchFamily="18" charset="0"/>
              </a:rPr>
              <a:t>Dan </a:t>
            </a:r>
            <a:r>
              <a:rPr lang="en-US" sz="1000" b="1" kern="1400" dirty="0" err="1">
                <a:solidFill>
                  <a:srgbClr val="000000"/>
                </a:solidFill>
                <a:latin typeface="Lucida Bright" panose="02040602050505020304" pitchFamily="18" charset="0"/>
              </a:rPr>
              <a:t>Angelescu</a:t>
            </a:r>
            <a:endParaRPr lang="en-US" sz="1000" b="1" kern="1400" dirty="0">
              <a:solidFill>
                <a:srgbClr val="000000"/>
              </a:solidFill>
              <a:latin typeface="Lucida Bright" panose="02040602050505020304" pitchFamily="18" charset="0"/>
            </a:endParaRPr>
          </a:p>
          <a:p>
            <a:pPr algn="ctr"/>
            <a:r>
              <a:rPr lang="en-US" sz="1000" kern="1400" dirty="0">
                <a:solidFill>
                  <a:srgbClr val="000000"/>
                </a:solidFill>
                <a:latin typeface="Lucida Bright" panose="02040602050505020304" pitchFamily="18" charset="0"/>
              </a:rPr>
              <a:t>CEO,</a:t>
            </a:r>
          </a:p>
          <a:p>
            <a:pPr algn="ctr"/>
            <a:r>
              <a:rPr lang="en-US" sz="1000" kern="1400" dirty="0" err="1">
                <a:solidFill>
                  <a:srgbClr val="000000"/>
                </a:solidFill>
                <a:latin typeface="Lucida Bright" panose="02040602050505020304" pitchFamily="18" charset="0"/>
              </a:rPr>
              <a:t>Fluidion</a:t>
            </a:r>
            <a:r>
              <a:rPr lang="en-US" sz="1000" kern="1400" dirty="0">
                <a:solidFill>
                  <a:srgbClr val="000000"/>
                </a:solidFill>
                <a:latin typeface="Lucida Bright" panose="02040602050505020304" pitchFamily="18" charset="0"/>
              </a:rPr>
              <a:t> </a:t>
            </a:r>
            <a:r>
              <a:rPr lang="en-US" sz="1000" kern="1400">
                <a:solidFill>
                  <a:srgbClr val="000000"/>
                </a:solidFill>
                <a:latin typeface="Lucida Bright" panose="02040602050505020304" pitchFamily="18" charset="0"/>
              </a:rPr>
              <a:t>US Inc.</a:t>
            </a:r>
            <a:endParaRPr lang="en-US" sz="1000" kern="1400" dirty="0">
              <a:solidFill>
                <a:srgbClr val="000000"/>
              </a:solidFill>
              <a:latin typeface="Lucida Bright" panose="02040602050505020304" pitchFamily="18" charset="0"/>
            </a:endParaRPr>
          </a:p>
        </p:txBody>
      </p:sp>
      <p:sp>
        <p:nvSpPr>
          <p:cNvPr id="14" name="Rectangle 13">
            <a:extLst>
              <a:ext uri="{FF2B5EF4-FFF2-40B4-BE49-F238E27FC236}">
                <a16:creationId xmlns:a16="http://schemas.microsoft.com/office/drawing/2014/main" id="{08C9E16D-C3F0-48A3-89CC-35639C5404DA}"/>
              </a:ext>
            </a:extLst>
          </p:cNvPr>
          <p:cNvSpPr/>
          <p:nvPr/>
        </p:nvSpPr>
        <p:spPr>
          <a:xfrm>
            <a:off x="2510782" y="5636402"/>
            <a:ext cx="1775991" cy="707886"/>
          </a:xfrm>
          <a:prstGeom prst="rect">
            <a:avLst/>
          </a:prstGeom>
        </p:spPr>
        <p:txBody>
          <a:bodyPr wrap="square">
            <a:spAutoFit/>
          </a:bodyPr>
          <a:lstStyle/>
          <a:p>
            <a:pPr algn="ctr"/>
            <a:r>
              <a:rPr lang="en-US" sz="1000" b="1" kern="1400" dirty="0">
                <a:solidFill>
                  <a:srgbClr val="000000"/>
                </a:solidFill>
                <a:latin typeface="Lucida Bright" panose="02040602050505020304" pitchFamily="18" charset="0"/>
              </a:rPr>
              <a:t>Lisa Ohlund</a:t>
            </a:r>
          </a:p>
          <a:p>
            <a:pPr algn="ctr"/>
            <a:r>
              <a:rPr lang="en-US" sz="1000" kern="1400" dirty="0">
                <a:solidFill>
                  <a:srgbClr val="000000"/>
                </a:solidFill>
                <a:latin typeface="Lucida Bright" panose="02040602050505020304" pitchFamily="18" charset="0"/>
              </a:rPr>
              <a:t>General Manager, </a:t>
            </a:r>
          </a:p>
          <a:p>
            <a:pPr algn="ctr"/>
            <a:r>
              <a:rPr lang="en-US" sz="1000" kern="1400" dirty="0">
                <a:solidFill>
                  <a:srgbClr val="000000"/>
                </a:solidFill>
                <a:latin typeface="Lucida Bright" panose="02040602050505020304" pitchFamily="18" charset="0"/>
              </a:rPr>
              <a:t>East Orange County Water District </a:t>
            </a:r>
            <a:endParaRPr lang="en-US" sz="1200" kern="1400" dirty="0">
              <a:solidFill>
                <a:srgbClr val="000000"/>
              </a:solidFill>
              <a:latin typeface="Lucida Bright" panose="02040602050505020304" pitchFamily="18" charset="0"/>
            </a:endParaRPr>
          </a:p>
        </p:txBody>
      </p:sp>
      <p:pic>
        <p:nvPicPr>
          <p:cNvPr id="19" name="Picture 18">
            <a:extLst>
              <a:ext uri="{FF2B5EF4-FFF2-40B4-BE49-F238E27FC236}">
                <a16:creationId xmlns:a16="http://schemas.microsoft.com/office/drawing/2014/main" id="{77A78E61-3C27-4C1E-8A11-0B71DD76125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685206" y="3992713"/>
            <a:ext cx="1281807" cy="1601938"/>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B24E0C28-6998-450E-96E6-7DBB9F7A3E5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12684" y="3998697"/>
            <a:ext cx="1063969" cy="1595954"/>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Rectangle 14">
            <a:extLst>
              <a:ext uri="{FF2B5EF4-FFF2-40B4-BE49-F238E27FC236}">
                <a16:creationId xmlns:a16="http://schemas.microsoft.com/office/drawing/2014/main" id="{B786E0A0-FB77-4530-A033-4EBFBC16D815}"/>
              </a:ext>
            </a:extLst>
          </p:cNvPr>
          <p:cNvSpPr/>
          <p:nvPr/>
        </p:nvSpPr>
        <p:spPr>
          <a:xfrm>
            <a:off x="4402375" y="5628207"/>
            <a:ext cx="1867769" cy="707886"/>
          </a:xfrm>
          <a:prstGeom prst="rect">
            <a:avLst/>
          </a:prstGeom>
        </p:spPr>
        <p:txBody>
          <a:bodyPr wrap="square">
            <a:spAutoFit/>
          </a:bodyPr>
          <a:lstStyle/>
          <a:p>
            <a:pPr algn="ctr"/>
            <a:r>
              <a:rPr lang="en-US" sz="1000" b="1" kern="1400" dirty="0">
                <a:solidFill>
                  <a:srgbClr val="000000"/>
                </a:solidFill>
                <a:latin typeface="Lucida Bright" panose="02040602050505020304" pitchFamily="18" charset="0"/>
              </a:rPr>
              <a:t>Bob Siemak</a:t>
            </a:r>
          </a:p>
          <a:p>
            <a:pPr algn="ctr"/>
            <a:r>
              <a:rPr lang="en-US" sz="1000" kern="1400" dirty="0">
                <a:solidFill>
                  <a:srgbClr val="000000"/>
                </a:solidFill>
                <a:latin typeface="Lucida Bright" panose="02040602050505020304" pitchFamily="18" charset="0"/>
              </a:rPr>
              <a:t>Assistant General Manager, </a:t>
            </a:r>
          </a:p>
          <a:p>
            <a:pPr algn="ctr"/>
            <a:r>
              <a:rPr lang="en-US" sz="1000" kern="1400" dirty="0">
                <a:solidFill>
                  <a:srgbClr val="000000"/>
                </a:solidFill>
                <a:latin typeface="Lucida Bright" panose="02040602050505020304" pitchFamily="18" charset="0"/>
              </a:rPr>
              <a:t>Water Conservation District</a:t>
            </a:r>
          </a:p>
        </p:txBody>
      </p:sp>
      <p:sp>
        <p:nvSpPr>
          <p:cNvPr id="16" name="Rectangle 15">
            <a:extLst>
              <a:ext uri="{FF2B5EF4-FFF2-40B4-BE49-F238E27FC236}">
                <a16:creationId xmlns:a16="http://schemas.microsoft.com/office/drawing/2014/main" id="{14BCE8B4-9B91-4730-A623-B188BD3BAC73}"/>
              </a:ext>
            </a:extLst>
          </p:cNvPr>
          <p:cNvSpPr/>
          <p:nvPr/>
        </p:nvSpPr>
        <p:spPr>
          <a:xfrm>
            <a:off x="6527428" y="5636402"/>
            <a:ext cx="1564162" cy="553998"/>
          </a:xfrm>
          <a:prstGeom prst="rect">
            <a:avLst/>
          </a:prstGeom>
        </p:spPr>
        <p:txBody>
          <a:bodyPr wrap="square">
            <a:spAutoFit/>
          </a:bodyPr>
          <a:lstStyle/>
          <a:p>
            <a:pPr algn="ctr"/>
            <a:r>
              <a:rPr lang="en-US" sz="1000" b="1" kern="1400" dirty="0">
                <a:solidFill>
                  <a:srgbClr val="000000"/>
                </a:solidFill>
                <a:latin typeface="Lucida Bright" panose="02040602050505020304" pitchFamily="18" charset="0"/>
              </a:rPr>
              <a:t>Cristina </a:t>
            </a:r>
            <a:r>
              <a:rPr lang="en-US" sz="1000" b="1" kern="1400" dirty="0" err="1">
                <a:solidFill>
                  <a:srgbClr val="000000"/>
                </a:solidFill>
                <a:latin typeface="Lucida Bright" panose="02040602050505020304" pitchFamily="18" charset="0"/>
              </a:rPr>
              <a:t>Ahmadpour</a:t>
            </a:r>
            <a:endParaRPr lang="en-US" sz="1000" b="1" kern="1400" dirty="0">
              <a:solidFill>
                <a:srgbClr val="000000"/>
              </a:solidFill>
              <a:latin typeface="Lucida Bright" panose="02040602050505020304" pitchFamily="18" charset="0"/>
            </a:endParaRPr>
          </a:p>
          <a:p>
            <a:pPr algn="ctr"/>
            <a:r>
              <a:rPr lang="en-US" sz="1000" kern="1400" dirty="0">
                <a:solidFill>
                  <a:srgbClr val="000000"/>
                </a:solidFill>
                <a:latin typeface="Lucida Bright" panose="02040602050505020304" pitchFamily="18" charset="0"/>
              </a:rPr>
              <a:t>President, </a:t>
            </a:r>
          </a:p>
          <a:p>
            <a:pPr algn="ctr"/>
            <a:r>
              <a:rPr lang="en-US" sz="1000" kern="1400" dirty="0">
                <a:solidFill>
                  <a:srgbClr val="000000"/>
                </a:solidFill>
                <a:latin typeface="Lucida Bright" panose="02040602050505020304" pitchFamily="18" charset="0"/>
              </a:rPr>
              <a:t>Isle Utilities</a:t>
            </a:r>
          </a:p>
        </p:txBody>
      </p:sp>
      <p:pic>
        <p:nvPicPr>
          <p:cNvPr id="8" name="Picture 7">
            <a:extLst>
              <a:ext uri="{FF2B5EF4-FFF2-40B4-BE49-F238E27FC236}">
                <a16:creationId xmlns:a16="http://schemas.microsoft.com/office/drawing/2014/main" id="{E7B1166C-285B-4A53-B0DE-8C615D3A46C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66051" y="3980389"/>
            <a:ext cx="1286916" cy="1595954"/>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96932346-3428-4C24-A0EF-BCA628B7B1A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42915" y="2849444"/>
            <a:ext cx="1193802" cy="1591737"/>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Rectangle 17">
            <a:extLst>
              <a:ext uri="{FF2B5EF4-FFF2-40B4-BE49-F238E27FC236}">
                <a16:creationId xmlns:a16="http://schemas.microsoft.com/office/drawing/2014/main" id="{5DE4BD8D-14DD-4426-9C07-74A2FF5F0AE3}"/>
              </a:ext>
            </a:extLst>
          </p:cNvPr>
          <p:cNvSpPr/>
          <p:nvPr/>
        </p:nvSpPr>
        <p:spPr>
          <a:xfrm>
            <a:off x="259662" y="4530664"/>
            <a:ext cx="1560308" cy="861774"/>
          </a:xfrm>
          <a:prstGeom prst="rect">
            <a:avLst/>
          </a:prstGeom>
        </p:spPr>
        <p:txBody>
          <a:bodyPr wrap="square">
            <a:spAutoFit/>
          </a:bodyPr>
          <a:lstStyle/>
          <a:p>
            <a:pPr algn="ctr"/>
            <a:r>
              <a:rPr lang="en-US" sz="1000" b="1" kern="1400" dirty="0">
                <a:solidFill>
                  <a:srgbClr val="000000"/>
                </a:solidFill>
                <a:latin typeface="Lucida Bright" panose="02040602050505020304" pitchFamily="18" charset="0"/>
              </a:rPr>
              <a:t>Moderator: </a:t>
            </a:r>
          </a:p>
          <a:p>
            <a:pPr algn="ctr"/>
            <a:r>
              <a:rPr lang="en-US" sz="1000" b="1" kern="1400" dirty="0">
                <a:solidFill>
                  <a:srgbClr val="000000"/>
                </a:solidFill>
                <a:latin typeface="Lucida Bright" panose="02040602050505020304" pitchFamily="18" charset="0"/>
              </a:rPr>
              <a:t>Greg Quist</a:t>
            </a:r>
          </a:p>
          <a:p>
            <a:pPr algn="ctr"/>
            <a:r>
              <a:rPr lang="en-US" sz="1000" kern="1400" dirty="0">
                <a:solidFill>
                  <a:srgbClr val="000000"/>
                </a:solidFill>
                <a:latin typeface="Lucida Bright" panose="02040602050505020304" pitchFamily="18" charset="0"/>
              </a:rPr>
              <a:t>Board of Directors,</a:t>
            </a:r>
          </a:p>
          <a:p>
            <a:pPr algn="ctr"/>
            <a:r>
              <a:rPr lang="en-US" sz="1000" kern="1400" dirty="0">
                <a:solidFill>
                  <a:srgbClr val="000000"/>
                </a:solidFill>
                <a:latin typeface="Lucida Bright" panose="02040602050505020304" pitchFamily="18" charset="0"/>
              </a:rPr>
              <a:t>Rincon del Diablo </a:t>
            </a:r>
          </a:p>
          <a:p>
            <a:pPr algn="ctr"/>
            <a:r>
              <a:rPr lang="en-US" sz="1000" kern="1400" dirty="0">
                <a:solidFill>
                  <a:srgbClr val="000000"/>
                </a:solidFill>
                <a:latin typeface="Lucida Bright" panose="02040602050505020304" pitchFamily="18" charset="0"/>
              </a:rPr>
              <a:t>Water District</a:t>
            </a:r>
            <a:endParaRPr lang="en-US" sz="1000" dirty="0"/>
          </a:p>
        </p:txBody>
      </p:sp>
      <p:pic>
        <p:nvPicPr>
          <p:cNvPr id="20" name="Picture 19">
            <a:extLst>
              <a:ext uri="{FF2B5EF4-FFF2-40B4-BE49-F238E27FC236}">
                <a16:creationId xmlns:a16="http://schemas.microsoft.com/office/drawing/2014/main" id="{CC14B240-54C7-4A97-9256-E8EE544D7945}"/>
              </a:ext>
            </a:extLst>
          </p:cNvPr>
          <p:cNvPicPr>
            <a:picLocks noChangeAspect="1"/>
          </p:cNvPicPr>
          <p:nvPr/>
        </p:nvPicPr>
        <p:blipFill rotWithShape="1">
          <a:blip r:embed="rId6">
            <a:extLst>
              <a:ext uri="{28A0092B-C50C-407E-A947-70E740481C1C}">
                <a14:useLocalDpi xmlns:a14="http://schemas.microsoft.com/office/drawing/2010/main" val="0"/>
              </a:ext>
            </a:extLst>
          </a:blip>
          <a:srcRect l="4032" r="2364"/>
          <a:stretch/>
        </p:blipFill>
        <p:spPr>
          <a:xfrm>
            <a:off x="6596739" y="1609818"/>
            <a:ext cx="1425539" cy="1591736"/>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a:extLst>
              <a:ext uri="{FF2B5EF4-FFF2-40B4-BE49-F238E27FC236}">
                <a16:creationId xmlns:a16="http://schemas.microsoft.com/office/drawing/2014/main" id="{E4D3CC8E-8631-4981-B29E-8BB8DF991141}"/>
              </a:ext>
            </a:extLst>
          </p:cNvPr>
          <p:cNvPicPr>
            <a:picLocks noChangeAspect="1"/>
          </p:cNvPicPr>
          <p:nvPr/>
        </p:nvPicPr>
        <p:blipFill rotWithShape="1">
          <a:blip r:embed="rId7">
            <a:extLst>
              <a:ext uri="{28A0092B-C50C-407E-A947-70E740481C1C}">
                <a14:useLocalDpi xmlns:a14="http://schemas.microsoft.com/office/drawing/2010/main" val="0"/>
              </a:ext>
            </a:extLst>
          </a:blip>
          <a:srcRect r="26898"/>
          <a:stretch/>
        </p:blipFill>
        <p:spPr>
          <a:xfrm>
            <a:off x="2640366" y="1609818"/>
            <a:ext cx="1551335" cy="1591623"/>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5CFD3FF1-D035-46F8-AF40-3C8BABC749E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681636" y="1621571"/>
            <a:ext cx="1309248" cy="1588024"/>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Rectangle 23">
            <a:extLst>
              <a:ext uri="{FF2B5EF4-FFF2-40B4-BE49-F238E27FC236}">
                <a16:creationId xmlns:a16="http://schemas.microsoft.com/office/drawing/2014/main" id="{76EEBEF0-50A0-451A-A0B1-A82E6DC1FF94}"/>
              </a:ext>
            </a:extLst>
          </p:cNvPr>
          <p:cNvSpPr/>
          <p:nvPr/>
        </p:nvSpPr>
        <p:spPr>
          <a:xfrm>
            <a:off x="1472738" y="4635890"/>
            <a:ext cx="1867769" cy="323165"/>
          </a:xfrm>
          <a:prstGeom prst="rect">
            <a:avLst/>
          </a:prstGeom>
        </p:spPr>
        <p:txBody>
          <a:bodyPr wrap="square">
            <a:spAutoFit/>
          </a:bodyPr>
          <a:lstStyle/>
          <a:p>
            <a:pPr algn="ctr"/>
            <a:r>
              <a:rPr lang="en-US" sz="1500" b="1" kern="1400" dirty="0">
                <a:solidFill>
                  <a:srgbClr val="0580C4"/>
                </a:solidFill>
                <a:latin typeface="Lucida Bright" panose="02040602050505020304" pitchFamily="18" charset="0"/>
              </a:rPr>
              <a:t>Judges:</a:t>
            </a:r>
          </a:p>
        </p:txBody>
      </p:sp>
      <p:sp>
        <p:nvSpPr>
          <p:cNvPr id="25" name="Rectangle 24">
            <a:extLst>
              <a:ext uri="{FF2B5EF4-FFF2-40B4-BE49-F238E27FC236}">
                <a16:creationId xmlns:a16="http://schemas.microsoft.com/office/drawing/2014/main" id="{101EF8F0-5FC9-43D1-9943-8D00908615AB}"/>
              </a:ext>
            </a:extLst>
          </p:cNvPr>
          <p:cNvSpPr/>
          <p:nvPr/>
        </p:nvSpPr>
        <p:spPr>
          <a:xfrm>
            <a:off x="999574" y="2240415"/>
            <a:ext cx="1867769" cy="323165"/>
          </a:xfrm>
          <a:prstGeom prst="rect">
            <a:avLst/>
          </a:prstGeom>
        </p:spPr>
        <p:txBody>
          <a:bodyPr wrap="square">
            <a:spAutoFit/>
          </a:bodyPr>
          <a:lstStyle/>
          <a:p>
            <a:pPr algn="ctr"/>
            <a:r>
              <a:rPr lang="en-US" sz="1500" b="1" kern="1400" dirty="0">
                <a:solidFill>
                  <a:srgbClr val="0580C4"/>
                </a:solidFill>
                <a:latin typeface="Lucida Bright" panose="02040602050505020304" pitchFamily="18" charset="0"/>
              </a:rPr>
              <a:t>Presenters:</a:t>
            </a:r>
          </a:p>
        </p:txBody>
      </p:sp>
    </p:spTree>
    <p:extLst>
      <p:ext uri="{BB962C8B-B14F-4D97-AF65-F5344CB8AC3E}">
        <p14:creationId xmlns:p14="http://schemas.microsoft.com/office/powerpoint/2010/main" val="731053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3E294-1B92-4A85-974B-03AE09D4F4C9}"/>
              </a:ext>
            </a:extLst>
          </p:cNvPr>
          <p:cNvSpPr>
            <a:spLocks noGrp="1"/>
          </p:cNvSpPr>
          <p:nvPr>
            <p:ph type="title"/>
          </p:nvPr>
        </p:nvSpPr>
        <p:spPr>
          <a:xfrm>
            <a:off x="267399" y="1855922"/>
            <a:ext cx="2635192" cy="2286000"/>
          </a:xfrm>
        </p:spPr>
        <p:txBody>
          <a:bodyPr vert="horz" lIns="91440" tIns="45720" rIns="91440" bIns="45720" rtlCol="0" anchor="b">
            <a:normAutofit/>
          </a:bodyPr>
          <a:lstStyle/>
          <a:p>
            <a:pPr marL="0" marR="0" indent="0" algn="ctr">
              <a:spcAft>
                <a:spcPts val="0"/>
              </a:spcAft>
            </a:pPr>
            <a:r>
              <a:rPr lang="en-US" sz="3500" b="1" kern="1200" dirty="0">
                <a:solidFill>
                  <a:schemeClr val="bg1"/>
                </a:solidFill>
                <a:latin typeface="Lucida Bright" panose="02040602050505020304" pitchFamily="18" charset="0"/>
              </a:rPr>
              <a:t>Chairman</a:t>
            </a:r>
            <a:r>
              <a:rPr lang="en-US" sz="2800" b="1" kern="1200" dirty="0">
                <a:solidFill>
                  <a:schemeClr val="bg1"/>
                </a:solidFill>
                <a:latin typeface="Lucida Bright" panose="02040602050505020304" pitchFamily="18" charset="0"/>
              </a:rPr>
              <a:t>’</a:t>
            </a:r>
            <a:r>
              <a:rPr lang="en-US" sz="3600" b="1" kern="1200" dirty="0">
                <a:solidFill>
                  <a:schemeClr val="bg1"/>
                </a:solidFill>
                <a:latin typeface="Lucida Bright" panose="02040602050505020304" pitchFamily="18" charset="0"/>
              </a:rPr>
              <a:t>s</a:t>
            </a:r>
            <a:r>
              <a:rPr lang="en-US" sz="3500" b="1" kern="1200" dirty="0">
                <a:solidFill>
                  <a:schemeClr val="bg1"/>
                </a:solidFill>
                <a:latin typeface="Lucida Bright" panose="02040602050505020304" pitchFamily="18" charset="0"/>
              </a:rPr>
              <a:t> Raffle!</a:t>
            </a:r>
            <a:br>
              <a:rPr lang="en-US" sz="3900" kern="1200" dirty="0">
                <a:solidFill>
                  <a:schemeClr val="tx1"/>
                </a:solidFill>
                <a:latin typeface="Lucida Bright" panose="02040602050505020304" pitchFamily="18" charset="0"/>
              </a:rPr>
            </a:br>
            <a:endParaRPr lang="en-US" sz="3900" kern="1200" dirty="0">
              <a:solidFill>
                <a:schemeClr val="tx1"/>
              </a:solidFill>
              <a:latin typeface="Lucida Bright" panose="02040602050505020304" pitchFamily="18" charset="0"/>
            </a:endParaRPr>
          </a:p>
        </p:txBody>
      </p:sp>
      <p:sp>
        <p:nvSpPr>
          <p:cNvPr id="3" name="AutoShape 2" descr="Image result for apple watch series 3">
            <a:extLst>
              <a:ext uri="{FF2B5EF4-FFF2-40B4-BE49-F238E27FC236}">
                <a16:creationId xmlns:a16="http://schemas.microsoft.com/office/drawing/2014/main" id="{6E14FCFA-7E5D-4FB6-B130-A2C4D38BE69B}"/>
              </a:ext>
            </a:extLst>
          </p:cNvPr>
          <p:cNvSpPr>
            <a:spLocks noChangeAspect="1" noChangeArrowheads="1"/>
          </p:cNvSpPr>
          <p:nvPr/>
        </p:nvSpPr>
        <p:spPr bwMode="auto">
          <a:xfrm>
            <a:off x="4419600" y="1855922"/>
            <a:ext cx="1725478" cy="172547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4B555931-345B-4B8A-9348-B020D4EDCA76}"/>
              </a:ext>
            </a:extLst>
          </p:cNvPr>
          <p:cNvSpPr txBox="1"/>
          <p:nvPr/>
        </p:nvSpPr>
        <p:spPr>
          <a:xfrm>
            <a:off x="4158712" y="5074992"/>
            <a:ext cx="3972732" cy="369332"/>
          </a:xfrm>
          <a:prstGeom prst="rect">
            <a:avLst/>
          </a:prstGeom>
          <a:noFill/>
        </p:spPr>
        <p:txBody>
          <a:bodyPr wrap="square" rtlCol="0">
            <a:spAutoFit/>
          </a:bodyPr>
          <a:lstStyle/>
          <a:p>
            <a:pPr algn="ctr"/>
            <a:r>
              <a:rPr lang="en-US" b="1" dirty="0">
                <a:solidFill>
                  <a:srgbClr val="0580C4"/>
                </a:solidFill>
                <a:latin typeface="Lucida Bright" panose="02040602050505020304" pitchFamily="18" charset="0"/>
              </a:rPr>
              <a:t>Series 5 Nike Apple Watch!!</a:t>
            </a:r>
          </a:p>
        </p:txBody>
      </p:sp>
      <p:sp>
        <p:nvSpPr>
          <p:cNvPr id="10" name="Rectangle 9">
            <a:extLst>
              <a:ext uri="{FF2B5EF4-FFF2-40B4-BE49-F238E27FC236}">
                <a16:creationId xmlns:a16="http://schemas.microsoft.com/office/drawing/2014/main" id="{5E4DD062-C462-4B00-9BC5-4FB82481BF5D}"/>
              </a:ext>
            </a:extLst>
          </p:cNvPr>
          <p:cNvSpPr/>
          <p:nvPr/>
        </p:nvSpPr>
        <p:spPr>
          <a:xfrm>
            <a:off x="3078059" y="6138627"/>
            <a:ext cx="6068310" cy="584775"/>
          </a:xfrm>
          <a:prstGeom prst="rect">
            <a:avLst/>
          </a:prstGeom>
        </p:spPr>
        <p:txBody>
          <a:bodyPr wrap="square">
            <a:spAutoFit/>
          </a:bodyPr>
          <a:lstStyle/>
          <a:p>
            <a:pPr algn="ctr"/>
            <a:r>
              <a:rPr lang="en-US" sz="1600" b="1" dirty="0">
                <a:solidFill>
                  <a:srgbClr val="0580C4"/>
                </a:solidFill>
                <a:latin typeface="Lucida Bright" panose="02040602050505020304" pitchFamily="18" charset="0"/>
              </a:rPr>
              <a:t>Urban Water Institute Spring Water Conference: </a:t>
            </a:r>
          </a:p>
          <a:p>
            <a:pPr algn="ctr"/>
            <a:r>
              <a:rPr lang="en-US" sz="1600" b="1" dirty="0">
                <a:solidFill>
                  <a:srgbClr val="0580C4"/>
                </a:solidFill>
                <a:latin typeface="Lucida Bright" panose="02040602050505020304" pitchFamily="18" charset="0"/>
              </a:rPr>
              <a:t>February 19 - February 21, 2020</a:t>
            </a:r>
          </a:p>
        </p:txBody>
      </p:sp>
      <p:pic>
        <p:nvPicPr>
          <p:cNvPr id="5" name="Picture 4">
            <a:extLst>
              <a:ext uri="{FF2B5EF4-FFF2-40B4-BE49-F238E27FC236}">
                <a16:creationId xmlns:a16="http://schemas.microsoft.com/office/drawing/2014/main" id="{2D11012D-8AD2-443E-A903-8E446A1178B0}"/>
              </a:ext>
            </a:extLst>
          </p:cNvPr>
          <p:cNvPicPr>
            <a:picLocks noChangeAspect="1"/>
          </p:cNvPicPr>
          <p:nvPr/>
        </p:nvPicPr>
        <p:blipFill>
          <a:blip r:embed="rId2"/>
          <a:stretch>
            <a:fillRect/>
          </a:stretch>
        </p:blipFill>
        <p:spPr>
          <a:xfrm>
            <a:off x="4318182" y="1333519"/>
            <a:ext cx="3588064" cy="3741473"/>
          </a:xfrm>
          <a:prstGeom prst="rect">
            <a:avLst/>
          </a:prstGeom>
        </p:spPr>
      </p:pic>
    </p:spTree>
    <p:extLst>
      <p:ext uri="{BB962C8B-B14F-4D97-AF65-F5344CB8AC3E}">
        <p14:creationId xmlns:p14="http://schemas.microsoft.com/office/powerpoint/2010/main" val="2135720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2EA46BA-E5BC-4297-807E-E0764CE48698}"/>
              </a:ext>
            </a:extLst>
          </p:cNvPr>
          <p:cNvSpPr>
            <a:spLocks noGrp="1"/>
          </p:cNvSpPr>
          <p:nvPr>
            <p:ph type="ftr" sz="quarter" idx="11"/>
          </p:nvPr>
        </p:nvSpPr>
        <p:spPr/>
        <p:txBody>
          <a:bodyPr vert="horz" lIns="91440" tIns="45720" rIns="91440" bIns="45720" rtlCol="0" anchor="ctr">
            <a:normAutofit fontScale="62500" lnSpcReduction="20000"/>
          </a:bodyPr>
          <a:lstStyle/>
          <a:p>
            <a:pPr defTabSz="914400">
              <a:lnSpc>
                <a:spcPct val="80000"/>
              </a:lnSpc>
              <a:defRPr/>
            </a:pPr>
            <a:r>
              <a:rPr lang="en-US" sz="1600" b="1" dirty="0">
                <a:solidFill>
                  <a:srgbClr val="0580C4"/>
                </a:solidFill>
                <a:latin typeface="Lucida Bright" panose="02040602050505020304" pitchFamily="18" charset="0"/>
              </a:rPr>
              <a:t>Urban Water Institute Spring Water Conference: February 19 - February 21, 2020</a:t>
            </a:r>
          </a:p>
          <a:p>
            <a:pPr defTabSz="914400">
              <a:lnSpc>
                <a:spcPct val="80000"/>
              </a:lnSpc>
              <a:defRPr/>
            </a:pPr>
            <a:endParaRPr lang="en-US" sz="1600" b="1" kern="1200" dirty="0">
              <a:solidFill>
                <a:srgbClr val="002060"/>
              </a:solidFill>
              <a:latin typeface="Lucida Bright" panose="02040602050505020304" pitchFamily="18" charset="0"/>
            </a:endParaRPr>
          </a:p>
        </p:txBody>
      </p:sp>
      <p:sp>
        <p:nvSpPr>
          <p:cNvPr id="2" name="Title 1">
            <a:extLst>
              <a:ext uri="{FF2B5EF4-FFF2-40B4-BE49-F238E27FC236}">
                <a16:creationId xmlns:a16="http://schemas.microsoft.com/office/drawing/2014/main" id="{43ACD42B-7746-49FF-8D0C-22D5160D8AC4}"/>
              </a:ext>
            </a:extLst>
          </p:cNvPr>
          <p:cNvSpPr>
            <a:spLocks noGrp="1"/>
          </p:cNvSpPr>
          <p:nvPr>
            <p:ph type="title" idx="4294967295"/>
          </p:nvPr>
        </p:nvSpPr>
        <p:spPr>
          <a:xfrm>
            <a:off x="534987" y="5511567"/>
            <a:ext cx="8074025" cy="1221254"/>
          </a:xfrm>
        </p:spPr>
        <p:txBody>
          <a:bodyPr vert="horz" lIns="91440" tIns="45720" rIns="91440" bIns="45720" rtlCol="0" anchor="b">
            <a:normAutofit fontScale="90000"/>
          </a:bodyPr>
          <a:lstStyle/>
          <a:p>
            <a:pPr marL="228600" marR="0" indent="-228600" algn="ctr">
              <a:lnSpc>
                <a:spcPct val="100000"/>
              </a:lnSpc>
              <a:spcAft>
                <a:spcPts val="0"/>
              </a:spcAft>
            </a:pPr>
            <a:r>
              <a:rPr lang="en-US" sz="5000" b="1" dirty="0">
                <a:solidFill>
                  <a:schemeClr val="tx1"/>
                </a:solidFill>
                <a:latin typeface="Lucida Bright" panose="02040602050505020304" pitchFamily="18" charset="0"/>
              </a:rPr>
              <a:t>Conference Adjourns.</a:t>
            </a:r>
            <a:br>
              <a:rPr lang="en-US" sz="5000" dirty="0">
                <a:solidFill>
                  <a:schemeClr val="tx1"/>
                </a:solidFill>
                <a:latin typeface="Lucida Bright" panose="02040602050505020304" pitchFamily="18" charset="0"/>
              </a:rPr>
            </a:br>
            <a:r>
              <a:rPr lang="en-US" sz="5000" b="1" dirty="0">
                <a:solidFill>
                  <a:schemeClr val="tx1"/>
                </a:solidFill>
                <a:latin typeface="Lucida Bright" panose="02040602050505020304" pitchFamily="18" charset="0"/>
              </a:rPr>
              <a:t>Thank You For Joining Us! </a:t>
            </a:r>
            <a:br>
              <a:rPr lang="en-US" sz="5000" b="1" dirty="0">
                <a:latin typeface="Lucida Bright" panose="02040602050505020304" pitchFamily="18" charset="0"/>
              </a:rPr>
            </a:br>
            <a:br>
              <a:rPr lang="en-US" sz="5000" b="1" dirty="0">
                <a:latin typeface="Lucida Bright" panose="02040602050505020304" pitchFamily="18" charset="0"/>
              </a:rPr>
            </a:br>
            <a:endParaRPr lang="en-US" sz="2400" dirty="0"/>
          </a:p>
        </p:txBody>
      </p:sp>
      <p:pic>
        <p:nvPicPr>
          <p:cNvPr id="4" name="Picture 3">
            <a:extLst>
              <a:ext uri="{FF2B5EF4-FFF2-40B4-BE49-F238E27FC236}">
                <a16:creationId xmlns:a16="http://schemas.microsoft.com/office/drawing/2014/main" id="{C0CB4997-2F30-473A-A76C-8393B20CF2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3096" y="515059"/>
            <a:ext cx="3210425" cy="3212698"/>
          </a:xfrm>
          <a:prstGeom prst="rect">
            <a:avLst/>
          </a:prstGeom>
        </p:spPr>
      </p:pic>
    </p:spTree>
    <p:extLst>
      <p:ext uri="{BB962C8B-B14F-4D97-AF65-F5344CB8AC3E}">
        <p14:creationId xmlns:p14="http://schemas.microsoft.com/office/powerpoint/2010/main" val="1677684150"/>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474</TotalTime>
  <Words>608</Words>
  <Application>Microsoft Office PowerPoint</Application>
  <PresentationFormat>On-screen Show (4:3)</PresentationFormat>
  <Paragraphs>113</Paragraphs>
  <Slides>9</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vt:i4>
      </vt:variant>
    </vt:vector>
  </HeadingPairs>
  <TitlesOfParts>
    <vt:vector size="15" baseType="lpstr">
      <vt:lpstr>Arial</vt:lpstr>
      <vt:lpstr>Calibri</vt:lpstr>
      <vt:lpstr>Calibri Light</vt:lpstr>
      <vt:lpstr>Lucida Bright</vt:lpstr>
      <vt:lpstr>Retrospect</vt:lpstr>
      <vt:lpstr>Office Theme</vt:lpstr>
      <vt:lpstr>PowerPoint Presentation</vt:lpstr>
      <vt:lpstr> 7:45 a.m.  Registration Networking &amp; Exhibits  Please Join Us For Our Buffet Breakfast in the Horizon Ballroom   Sponsored By  Meyers Nave </vt:lpstr>
      <vt:lpstr>8:30 a.m.  Opening Remarks       </vt:lpstr>
      <vt:lpstr>PowerPoint Presentation</vt:lpstr>
      <vt:lpstr>PowerPoint Presentation</vt:lpstr>
      <vt:lpstr>PowerPoint Presentation</vt:lpstr>
      <vt:lpstr>11:15 a.m. – Who’s Swimming with the Sharks?  It's 2020, twenty years into the 21st century, and while we fiddle with our smart phones, we're still struggling with how to bring new technology into our water and wastewater systems. "We've always done it this way" is our battle cry. But there continue to be brave folks trying to make things better for us and our customers. Welcome three of these intrepid entrepreneurs pitching their ideas in front of a panel of wizened water warriors. Sit back and enjoy today's trip into the Shark Tank!       </vt:lpstr>
      <vt:lpstr>Chairman’s Raffle! </vt:lpstr>
      <vt:lpstr>Conference Adjourns. Thank You For Joining 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40</cp:revision>
  <dcterms:created xsi:type="dcterms:W3CDTF">2020-01-13T21:07:45Z</dcterms:created>
  <dcterms:modified xsi:type="dcterms:W3CDTF">2020-02-18T21:39:32Z</dcterms:modified>
</cp:coreProperties>
</file>