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1" r:id="rId3"/>
    <p:sldId id="263" r:id="rId4"/>
    <p:sldId id="271" r:id="rId5"/>
    <p:sldId id="278" r:id="rId6"/>
    <p:sldId id="277" r:id="rId7"/>
    <p:sldId id="279" r:id="rId8"/>
    <p:sldId id="275" r:id="rId9"/>
    <p:sldId id="27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92D2"/>
    <a:srgbClr val="9D3846"/>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14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DD919A-4D98-4F11-B797-0323E5088AF5}" type="datetimeFigureOut">
              <a:rPr lang="en-US" smtClean="0"/>
              <a:t>8/13/2019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A6AAB-78C5-41B7-8740-3EDFF22B1265}" type="slidenum">
              <a:rPr lang="en-US" smtClean="0"/>
              <a:t>‹#›</a:t>
            </a:fld>
            <a:endParaRPr lang="en-US" dirty="0"/>
          </a:p>
        </p:txBody>
      </p:sp>
    </p:spTree>
    <p:extLst>
      <p:ext uri="{BB962C8B-B14F-4D97-AF65-F5344CB8AC3E}">
        <p14:creationId xmlns:p14="http://schemas.microsoft.com/office/powerpoint/2010/main" val="798305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RISK, CRISIS &amp; UNCERTAINTY: ARE WE READY???</a:t>
            </a:r>
          </a:p>
        </p:txBody>
      </p:sp>
      <p:sp>
        <p:nvSpPr>
          <p:cNvPr id="5" name="Footer Placeholder 4"/>
          <p:cNvSpPr>
            <a:spLocks noGrp="1"/>
          </p:cNvSpPr>
          <p:nvPr>
            <p:ph type="ftr" sz="quarter" idx="11"/>
          </p:nvPr>
        </p:nvSpPr>
        <p:spPr/>
        <p:txBody>
          <a:bodyPr/>
          <a:lstStyle/>
          <a:p>
            <a:r>
              <a:rPr lang="en-US" dirty="0"/>
              <a:t>Urban Water Institute's 24th Annual Water Conference: August 16-18, 2017</a:t>
            </a:r>
          </a:p>
        </p:txBody>
      </p:sp>
      <p:sp>
        <p:nvSpPr>
          <p:cNvPr id="6" name="Slide Number Placeholder 5"/>
          <p:cNvSpPr>
            <a:spLocks noGrp="1"/>
          </p:cNvSpPr>
          <p:nvPr>
            <p:ph type="sldNum" sz="quarter" idx="12"/>
          </p:nvPr>
        </p:nvSpPr>
        <p:spPr/>
        <p:txBody>
          <a:bodyPr/>
          <a:lstStyle/>
          <a:p>
            <a:fld id="{E0057620-1B99-4628-A37F-ADFE418190BD}" type="slidenum">
              <a:rPr lang="en-US" smtClean="0"/>
              <a:t>‹#›</a:t>
            </a:fld>
            <a:endParaRPr lang="en-US" dirty="0"/>
          </a:p>
        </p:txBody>
      </p:sp>
    </p:spTree>
    <p:extLst>
      <p:ext uri="{BB962C8B-B14F-4D97-AF65-F5344CB8AC3E}">
        <p14:creationId xmlns:p14="http://schemas.microsoft.com/office/powerpoint/2010/main" val="628608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RISK, CRISIS &amp; UNCERTAINTY: ARE WE READY???</a:t>
            </a:r>
          </a:p>
        </p:txBody>
      </p:sp>
      <p:sp>
        <p:nvSpPr>
          <p:cNvPr id="5" name="Footer Placeholder 4"/>
          <p:cNvSpPr>
            <a:spLocks noGrp="1"/>
          </p:cNvSpPr>
          <p:nvPr>
            <p:ph type="ftr" sz="quarter" idx="11"/>
          </p:nvPr>
        </p:nvSpPr>
        <p:spPr/>
        <p:txBody>
          <a:bodyPr/>
          <a:lstStyle/>
          <a:p>
            <a:r>
              <a:rPr lang="en-US" dirty="0"/>
              <a:t>Urban Water Institute's 24th Annual Water Conference: August 16-18, 2017</a:t>
            </a:r>
          </a:p>
        </p:txBody>
      </p:sp>
      <p:sp>
        <p:nvSpPr>
          <p:cNvPr id="6" name="Slide Number Placeholder 5"/>
          <p:cNvSpPr>
            <a:spLocks noGrp="1"/>
          </p:cNvSpPr>
          <p:nvPr>
            <p:ph type="sldNum" sz="quarter" idx="12"/>
          </p:nvPr>
        </p:nvSpPr>
        <p:spPr/>
        <p:txBody>
          <a:bodyPr/>
          <a:lstStyle/>
          <a:p>
            <a:fld id="{E0057620-1B99-4628-A37F-ADFE418190BD}" type="slidenum">
              <a:rPr lang="en-US" smtClean="0"/>
              <a:t>‹#›</a:t>
            </a:fld>
            <a:endParaRPr lang="en-US" dirty="0"/>
          </a:p>
        </p:txBody>
      </p:sp>
    </p:spTree>
    <p:extLst>
      <p:ext uri="{BB962C8B-B14F-4D97-AF65-F5344CB8AC3E}">
        <p14:creationId xmlns:p14="http://schemas.microsoft.com/office/powerpoint/2010/main" val="2813381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RISK, CRISIS &amp; UNCERTAINTY: ARE WE READY???</a:t>
            </a:r>
          </a:p>
        </p:txBody>
      </p:sp>
      <p:sp>
        <p:nvSpPr>
          <p:cNvPr id="5" name="Footer Placeholder 4"/>
          <p:cNvSpPr>
            <a:spLocks noGrp="1"/>
          </p:cNvSpPr>
          <p:nvPr>
            <p:ph type="ftr" sz="quarter" idx="11"/>
          </p:nvPr>
        </p:nvSpPr>
        <p:spPr/>
        <p:txBody>
          <a:bodyPr/>
          <a:lstStyle/>
          <a:p>
            <a:r>
              <a:rPr lang="en-US" dirty="0"/>
              <a:t>Urban Water Institute's 24th Annual Water Conference: August 16-18, 2017</a:t>
            </a:r>
          </a:p>
        </p:txBody>
      </p:sp>
      <p:sp>
        <p:nvSpPr>
          <p:cNvPr id="6" name="Slide Number Placeholder 5"/>
          <p:cNvSpPr>
            <a:spLocks noGrp="1"/>
          </p:cNvSpPr>
          <p:nvPr>
            <p:ph type="sldNum" sz="quarter" idx="12"/>
          </p:nvPr>
        </p:nvSpPr>
        <p:spPr/>
        <p:txBody>
          <a:bodyPr/>
          <a:lstStyle/>
          <a:p>
            <a:fld id="{E0057620-1B99-4628-A37F-ADFE418190BD}" type="slidenum">
              <a:rPr lang="en-US" smtClean="0"/>
              <a:t>‹#›</a:t>
            </a:fld>
            <a:endParaRPr lang="en-US" dirty="0"/>
          </a:p>
        </p:txBody>
      </p:sp>
    </p:spTree>
    <p:extLst>
      <p:ext uri="{BB962C8B-B14F-4D97-AF65-F5344CB8AC3E}">
        <p14:creationId xmlns:p14="http://schemas.microsoft.com/office/powerpoint/2010/main" val="178017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RISK, CRISIS &amp; UNCERTAINTY: ARE WE READY???</a:t>
            </a:r>
          </a:p>
        </p:txBody>
      </p:sp>
      <p:sp>
        <p:nvSpPr>
          <p:cNvPr id="5" name="Footer Placeholder 4"/>
          <p:cNvSpPr>
            <a:spLocks noGrp="1"/>
          </p:cNvSpPr>
          <p:nvPr>
            <p:ph type="ftr" sz="quarter" idx="11"/>
          </p:nvPr>
        </p:nvSpPr>
        <p:spPr/>
        <p:txBody>
          <a:bodyPr/>
          <a:lstStyle/>
          <a:p>
            <a:r>
              <a:rPr lang="en-US" dirty="0"/>
              <a:t>Urban Water Institute's 24th Annual Water Conference: August 16-18, 2017</a:t>
            </a:r>
          </a:p>
        </p:txBody>
      </p:sp>
      <p:sp>
        <p:nvSpPr>
          <p:cNvPr id="6" name="Slide Number Placeholder 5"/>
          <p:cNvSpPr>
            <a:spLocks noGrp="1"/>
          </p:cNvSpPr>
          <p:nvPr>
            <p:ph type="sldNum" sz="quarter" idx="12"/>
          </p:nvPr>
        </p:nvSpPr>
        <p:spPr/>
        <p:txBody>
          <a:bodyPr/>
          <a:lstStyle/>
          <a:p>
            <a:fld id="{E0057620-1B99-4628-A37F-ADFE418190BD}" type="slidenum">
              <a:rPr lang="en-US" smtClean="0"/>
              <a:t>‹#›</a:t>
            </a:fld>
            <a:endParaRPr lang="en-US" dirty="0"/>
          </a:p>
        </p:txBody>
      </p:sp>
    </p:spTree>
    <p:extLst>
      <p:ext uri="{BB962C8B-B14F-4D97-AF65-F5344CB8AC3E}">
        <p14:creationId xmlns:p14="http://schemas.microsoft.com/office/powerpoint/2010/main" val="2850333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RISK, CRISIS &amp; UNCERTAINTY: ARE WE READY???</a:t>
            </a:r>
          </a:p>
        </p:txBody>
      </p:sp>
      <p:sp>
        <p:nvSpPr>
          <p:cNvPr id="5" name="Footer Placeholder 4"/>
          <p:cNvSpPr>
            <a:spLocks noGrp="1"/>
          </p:cNvSpPr>
          <p:nvPr>
            <p:ph type="ftr" sz="quarter" idx="11"/>
          </p:nvPr>
        </p:nvSpPr>
        <p:spPr/>
        <p:txBody>
          <a:bodyPr/>
          <a:lstStyle/>
          <a:p>
            <a:r>
              <a:rPr lang="en-US" dirty="0"/>
              <a:t>Urban Water Institute's 24th Annual Water Conference: August 16-18, 2017</a:t>
            </a:r>
          </a:p>
        </p:txBody>
      </p:sp>
      <p:sp>
        <p:nvSpPr>
          <p:cNvPr id="6" name="Slide Number Placeholder 5"/>
          <p:cNvSpPr>
            <a:spLocks noGrp="1"/>
          </p:cNvSpPr>
          <p:nvPr>
            <p:ph type="sldNum" sz="quarter" idx="12"/>
          </p:nvPr>
        </p:nvSpPr>
        <p:spPr/>
        <p:txBody>
          <a:bodyPr/>
          <a:lstStyle/>
          <a:p>
            <a:fld id="{E0057620-1B99-4628-A37F-ADFE418190BD}" type="slidenum">
              <a:rPr lang="en-US" smtClean="0"/>
              <a:t>‹#›</a:t>
            </a:fld>
            <a:endParaRPr lang="en-US" dirty="0"/>
          </a:p>
        </p:txBody>
      </p:sp>
    </p:spTree>
    <p:extLst>
      <p:ext uri="{BB962C8B-B14F-4D97-AF65-F5344CB8AC3E}">
        <p14:creationId xmlns:p14="http://schemas.microsoft.com/office/powerpoint/2010/main" val="276393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RISK, CRISIS &amp; UNCERTAINTY: ARE WE READY???</a:t>
            </a:r>
          </a:p>
        </p:txBody>
      </p:sp>
      <p:sp>
        <p:nvSpPr>
          <p:cNvPr id="6" name="Footer Placeholder 5"/>
          <p:cNvSpPr>
            <a:spLocks noGrp="1"/>
          </p:cNvSpPr>
          <p:nvPr>
            <p:ph type="ftr" sz="quarter" idx="11"/>
          </p:nvPr>
        </p:nvSpPr>
        <p:spPr/>
        <p:txBody>
          <a:bodyPr/>
          <a:lstStyle/>
          <a:p>
            <a:r>
              <a:rPr lang="en-US" dirty="0"/>
              <a:t>Urban Water Institute's 24th Annual Water Conference: August 16-18, 2017</a:t>
            </a:r>
          </a:p>
        </p:txBody>
      </p:sp>
      <p:sp>
        <p:nvSpPr>
          <p:cNvPr id="7" name="Slide Number Placeholder 6"/>
          <p:cNvSpPr>
            <a:spLocks noGrp="1"/>
          </p:cNvSpPr>
          <p:nvPr>
            <p:ph type="sldNum" sz="quarter" idx="12"/>
          </p:nvPr>
        </p:nvSpPr>
        <p:spPr/>
        <p:txBody>
          <a:bodyPr/>
          <a:lstStyle/>
          <a:p>
            <a:fld id="{E0057620-1B99-4628-A37F-ADFE418190BD}" type="slidenum">
              <a:rPr lang="en-US" smtClean="0"/>
              <a:t>‹#›</a:t>
            </a:fld>
            <a:endParaRPr lang="en-US" dirty="0"/>
          </a:p>
        </p:txBody>
      </p:sp>
    </p:spTree>
    <p:extLst>
      <p:ext uri="{BB962C8B-B14F-4D97-AF65-F5344CB8AC3E}">
        <p14:creationId xmlns:p14="http://schemas.microsoft.com/office/powerpoint/2010/main" val="263444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RISK, CRISIS &amp; UNCERTAINTY: ARE WE READY???</a:t>
            </a:r>
          </a:p>
        </p:txBody>
      </p:sp>
      <p:sp>
        <p:nvSpPr>
          <p:cNvPr id="8" name="Footer Placeholder 7"/>
          <p:cNvSpPr>
            <a:spLocks noGrp="1"/>
          </p:cNvSpPr>
          <p:nvPr>
            <p:ph type="ftr" sz="quarter" idx="11"/>
          </p:nvPr>
        </p:nvSpPr>
        <p:spPr/>
        <p:txBody>
          <a:bodyPr/>
          <a:lstStyle/>
          <a:p>
            <a:r>
              <a:rPr lang="en-US" dirty="0"/>
              <a:t>Urban Water Institute's 24th Annual Water Conference: August 16-18, 2017</a:t>
            </a:r>
          </a:p>
        </p:txBody>
      </p:sp>
      <p:sp>
        <p:nvSpPr>
          <p:cNvPr id="9" name="Slide Number Placeholder 8"/>
          <p:cNvSpPr>
            <a:spLocks noGrp="1"/>
          </p:cNvSpPr>
          <p:nvPr>
            <p:ph type="sldNum" sz="quarter" idx="12"/>
          </p:nvPr>
        </p:nvSpPr>
        <p:spPr/>
        <p:txBody>
          <a:bodyPr/>
          <a:lstStyle/>
          <a:p>
            <a:fld id="{E0057620-1B99-4628-A37F-ADFE418190BD}" type="slidenum">
              <a:rPr lang="en-US" smtClean="0"/>
              <a:t>‹#›</a:t>
            </a:fld>
            <a:endParaRPr lang="en-US" dirty="0"/>
          </a:p>
        </p:txBody>
      </p:sp>
    </p:spTree>
    <p:extLst>
      <p:ext uri="{BB962C8B-B14F-4D97-AF65-F5344CB8AC3E}">
        <p14:creationId xmlns:p14="http://schemas.microsoft.com/office/powerpoint/2010/main" val="2717592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RISK, CRISIS &amp; UNCERTAINTY: ARE WE READY???</a:t>
            </a:r>
          </a:p>
        </p:txBody>
      </p:sp>
      <p:sp>
        <p:nvSpPr>
          <p:cNvPr id="4" name="Footer Placeholder 3"/>
          <p:cNvSpPr>
            <a:spLocks noGrp="1"/>
          </p:cNvSpPr>
          <p:nvPr>
            <p:ph type="ftr" sz="quarter" idx="11"/>
          </p:nvPr>
        </p:nvSpPr>
        <p:spPr/>
        <p:txBody>
          <a:bodyPr/>
          <a:lstStyle/>
          <a:p>
            <a:r>
              <a:rPr lang="en-US" dirty="0"/>
              <a:t>Urban Water Institute's 24th Annual Water Conference: August 16-18, 2017</a:t>
            </a:r>
          </a:p>
        </p:txBody>
      </p:sp>
      <p:sp>
        <p:nvSpPr>
          <p:cNvPr id="5" name="Slide Number Placeholder 4"/>
          <p:cNvSpPr>
            <a:spLocks noGrp="1"/>
          </p:cNvSpPr>
          <p:nvPr>
            <p:ph type="sldNum" sz="quarter" idx="12"/>
          </p:nvPr>
        </p:nvSpPr>
        <p:spPr/>
        <p:txBody>
          <a:bodyPr/>
          <a:lstStyle/>
          <a:p>
            <a:fld id="{E0057620-1B99-4628-A37F-ADFE418190BD}" type="slidenum">
              <a:rPr lang="en-US" smtClean="0"/>
              <a:t>‹#›</a:t>
            </a:fld>
            <a:endParaRPr lang="en-US" dirty="0"/>
          </a:p>
        </p:txBody>
      </p:sp>
    </p:spTree>
    <p:extLst>
      <p:ext uri="{BB962C8B-B14F-4D97-AF65-F5344CB8AC3E}">
        <p14:creationId xmlns:p14="http://schemas.microsoft.com/office/powerpoint/2010/main" val="326929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RISK, CRISIS &amp; UNCERTAINTY: ARE WE READY???</a:t>
            </a:r>
          </a:p>
        </p:txBody>
      </p:sp>
      <p:sp>
        <p:nvSpPr>
          <p:cNvPr id="3" name="Footer Placeholder 2"/>
          <p:cNvSpPr>
            <a:spLocks noGrp="1"/>
          </p:cNvSpPr>
          <p:nvPr>
            <p:ph type="ftr" sz="quarter" idx="11"/>
          </p:nvPr>
        </p:nvSpPr>
        <p:spPr/>
        <p:txBody>
          <a:bodyPr/>
          <a:lstStyle/>
          <a:p>
            <a:r>
              <a:rPr lang="en-US" dirty="0"/>
              <a:t>Urban Water Institute's 24th Annual Water Conference: August 16-18, 2017</a:t>
            </a:r>
          </a:p>
        </p:txBody>
      </p:sp>
      <p:sp>
        <p:nvSpPr>
          <p:cNvPr id="4" name="Slide Number Placeholder 3"/>
          <p:cNvSpPr>
            <a:spLocks noGrp="1"/>
          </p:cNvSpPr>
          <p:nvPr>
            <p:ph type="sldNum" sz="quarter" idx="12"/>
          </p:nvPr>
        </p:nvSpPr>
        <p:spPr/>
        <p:txBody>
          <a:bodyPr/>
          <a:lstStyle/>
          <a:p>
            <a:fld id="{E0057620-1B99-4628-A37F-ADFE418190BD}" type="slidenum">
              <a:rPr lang="en-US" smtClean="0"/>
              <a:t>‹#›</a:t>
            </a:fld>
            <a:endParaRPr lang="en-US" dirty="0"/>
          </a:p>
        </p:txBody>
      </p:sp>
    </p:spTree>
    <p:extLst>
      <p:ext uri="{BB962C8B-B14F-4D97-AF65-F5344CB8AC3E}">
        <p14:creationId xmlns:p14="http://schemas.microsoft.com/office/powerpoint/2010/main" val="92951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RISK, CRISIS &amp; UNCERTAINTY: ARE WE READY???</a:t>
            </a:r>
          </a:p>
        </p:txBody>
      </p:sp>
      <p:sp>
        <p:nvSpPr>
          <p:cNvPr id="6" name="Footer Placeholder 5"/>
          <p:cNvSpPr>
            <a:spLocks noGrp="1"/>
          </p:cNvSpPr>
          <p:nvPr>
            <p:ph type="ftr" sz="quarter" idx="11"/>
          </p:nvPr>
        </p:nvSpPr>
        <p:spPr/>
        <p:txBody>
          <a:bodyPr/>
          <a:lstStyle/>
          <a:p>
            <a:r>
              <a:rPr lang="en-US" dirty="0"/>
              <a:t>Urban Water Institute's 24th Annual Water Conference: August 16-18, 2017</a:t>
            </a:r>
          </a:p>
        </p:txBody>
      </p:sp>
      <p:sp>
        <p:nvSpPr>
          <p:cNvPr id="7" name="Slide Number Placeholder 6"/>
          <p:cNvSpPr>
            <a:spLocks noGrp="1"/>
          </p:cNvSpPr>
          <p:nvPr>
            <p:ph type="sldNum" sz="quarter" idx="12"/>
          </p:nvPr>
        </p:nvSpPr>
        <p:spPr/>
        <p:txBody>
          <a:bodyPr/>
          <a:lstStyle/>
          <a:p>
            <a:fld id="{E0057620-1B99-4628-A37F-ADFE418190BD}" type="slidenum">
              <a:rPr lang="en-US" smtClean="0"/>
              <a:t>‹#›</a:t>
            </a:fld>
            <a:endParaRPr lang="en-US" dirty="0"/>
          </a:p>
        </p:txBody>
      </p:sp>
    </p:spTree>
    <p:extLst>
      <p:ext uri="{BB962C8B-B14F-4D97-AF65-F5344CB8AC3E}">
        <p14:creationId xmlns:p14="http://schemas.microsoft.com/office/powerpoint/2010/main" val="3743409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RISK, CRISIS &amp; UNCERTAINTY: ARE WE READY???</a:t>
            </a:r>
          </a:p>
        </p:txBody>
      </p:sp>
      <p:sp>
        <p:nvSpPr>
          <p:cNvPr id="6" name="Footer Placeholder 5"/>
          <p:cNvSpPr>
            <a:spLocks noGrp="1"/>
          </p:cNvSpPr>
          <p:nvPr>
            <p:ph type="ftr" sz="quarter" idx="11"/>
          </p:nvPr>
        </p:nvSpPr>
        <p:spPr/>
        <p:txBody>
          <a:bodyPr/>
          <a:lstStyle/>
          <a:p>
            <a:r>
              <a:rPr lang="en-US" dirty="0"/>
              <a:t>Urban Water Institute's 24th Annual Water Conference: August 16-18, 2017</a:t>
            </a:r>
          </a:p>
        </p:txBody>
      </p:sp>
      <p:sp>
        <p:nvSpPr>
          <p:cNvPr id="7" name="Slide Number Placeholder 6"/>
          <p:cNvSpPr>
            <a:spLocks noGrp="1"/>
          </p:cNvSpPr>
          <p:nvPr>
            <p:ph type="sldNum" sz="quarter" idx="12"/>
          </p:nvPr>
        </p:nvSpPr>
        <p:spPr/>
        <p:txBody>
          <a:bodyPr/>
          <a:lstStyle/>
          <a:p>
            <a:fld id="{E0057620-1B99-4628-A37F-ADFE418190BD}" type="slidenum">
              <a:rPr lang="en-US" smtClean="0"/>
              <a:t>‹#›</a:t>
            </a:fld>
            <a:endParaRPr lang="en-US" dirty="0"/>
          </a:p>
        </p:txBody>
      </p:sp>
    </p:spTree>
    <p:extLst>
      <p:ext uri="{BB962C8B-B14F-4D97-AF65-F5344CB8AC3E}">
        <p14:creationId xmlns:p14="http://schemas.microsoft.com/office/powerpoint/2010/main" val="110921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RISK, CRISIS &amp; UNCERTAINTY: ARE WE READY???</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Urban Water Institute's 24th Annual Water Conference: August 16-18, 2017</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57620-1B99-4628-A37F-ADFE418190BD}" type="slidenum">
              <a:rPr lang="en-US" smtClean="0"/>
              <a:t>‹#›</a:t>
            </a:fld>
            <a:endParaRPr lang="en-US" dirty="0"/>
          </a:p>
        </p:txBody>
      </p:sp>
    </p:spTree>
    <p:extLst>
      <p:ext uri="{BB962C8B-B14F-4D97-AF65-F5344CB8AC3E}">
        <p14:creationId xmlns:p14="http://schemas.microsoft.com/office/powerpoint/2010/main" val="2168070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sitting&#10;&#10;Description automatically generated">
            <a:extLst>
              <a:ext uri="{FF2B5EF4-FFF2-40B4-BE49-F238E27FC236}">
                <a16:creationId xmlns:a16="http://schemas.microsoft.com/office/drawing/2014/main" xmlns="" id="{FF5B707C-EBD4-4BD6-A465-FBACEF11D0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37"/>
          <a:stretch/>
        </p:blipFill>
        <p:spPr>
          <a:xfrm>
            <a:off x="20" y="10"/>
            <a:ext cx="9143980" cy="6857990"/>
          </a:xfrm>
          <a:prstGeom prst="rect">
            <a:avLst/>
          </a:prstGeom>
        </p:spPr>
      </p:pic>
    </p:spTree>
    <p:extLst>
      <p:ext uri="{BB962C8B-B14F-4D97-AF65-F5344CB8AC3E}">
        <p14:creationId xmlns:p14="http://schemas.microsoft.com/office/powerpoint/2010/main" val="2133493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solidFill>
            <a:schemeClr val="bg1"/>
          </a:solidFill>
          <a:ln>
            <a:noFill/>
          </a:ln>
          <a:effectLst/>
        </p:spPr>
      </p:sp>
      <p:sp>
        <p:nvSpPr>
          <p:cNvPr id="19"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101411" cy="6858000"/>
          </a:xfrm>
          <a:prstGeom prst="rect">
            <a:avLst/>
          </a:prstGeom>
          <a:solidFill>
            <a:srgbClr val="4F6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0"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0009" y="3803954"/>
            <a:ext cx="294894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2AA48898-F2EA-41A6-A60D-E3B6B2A69E64}"/>
              </a:ext>
            </a:extLst>
          </p:cNvPr>
          <p:cNvSpPr>
            <a:spLocks noGrp="1"/>
          </p:cNvSpPr>
          <p:nvPr>
            <p:ph type="title"/>
          </p:nvPr>
        </p:nvSpPr>
        <p:spPr>
          <a:xfrm>
            <a:off x="0" y="568789"/>
            <a:ext cx="4101410" cy="2971699"/>
          </a:xfrm>
        </p:spPr>
        <p:txBody>
          <a:bodyPr vert="horz" lIns="91440" tIns="45720" rIns="91440" bIns="45720" rtlCol="0" anchor="b">
            <a:noAutofit/>
          </a:bodyPr>
          <a:lstStyle/>
          <a:p>
            <a:pPr algn="ctr">
              <a:lnSpc>
                <a:spcPct val="100000"/>
              </a:lnSpc>
            </a:pPr>
            <a:r>
              <a:rPr lang="en-US" sz="3000" dirty="0">
                <a:solidFill>
                  <a:srgbClr val="FFFFFF"/>
                </a:solidFill>
                <a:latin typeface="Lucida Bright" panose="02040602050505020304" pitchFamily="18" charset="0"/>
              </a:rPr>
              <a:t>Thank You To Our Buffet Breakfast Sponsor</a:t>
            </a:r>
            <a:br>
              <a:rPr lang="en-US" sz="3000" dirty="0">
                <a:solidFill>
                  <a:srgbClr val="FFFFFF"/>
                </a:solidFill>
                <a:latin typeface="Lucida Bright" panose="02040602050505020304" pitchFamily="18" charset="0"/>
              </a:rPr>
            </a:br>
            <a:r>
              <a:rPr lang="en-US" sz="3000" dirty="0">
                <a:solidFill>
                  <a:srgbClr val="FFFFFF"/>
                </a:solidFill>
                <a:latin typeface="Lucida Bright" panose="02040602050505020304" pitchFamily="18" charset="0"/>
              </a:rPr>
              <a:t/>
            </a:r>
            <a:br>
              <a:rPr lang="en-US" sz="3000" dirty="0">
                <a:solidFill>
                  <a:srgbClr val="FFFFFF"/>
                </a:solidFill>
                <a:latin typeface="Lucida Bright" panose="02040602050505020304" pitchFamily="18" charset="0"/>
              </a:rPr>
            </a:br>
            <a:r>
              <a:rPr lang="en-US" sz="3000" b="1" dirty="0">
                <a:solidFill>
                  <a:srgbClr val="FFFFFF"/>
                </a:solidFill>
                <a:latin typeface="Lucida Bright" panose="02040602050505020304" pitchFamily="18" charset="0"/>
              </a:rPr>
              <a:t>Western Municipal Water District</a:t>
            </a:r>
          </a:p>
        </p:txBody>
      </p:sp>
      <p:sp>
        <p:nvSpPr>
          <p:cNvPr id="5" name="Footer Placeholder 4">
            <a:extLst>
              <a:ext uri="{FF2B5EF4-FFF2-40B4-BE49-F238E27FC236}">
                <a16:creationId xmlns:a16="http://schemas.microsoft.com/office/drawing/2014/main" xmlns="" id="{955A029E-C7BE-4AD0-BC51-2557F1591AB2}"/>
              </a:ext>
            </a:extLst>
          </p:cNvPr>
          <p:cNvSpPr>
            <a:spLocks noGrp="1"/>
          </p:cNvSpPr>
          <p:nvPr>
            <p:ph type="ftr" sz="quarter" idx="11"/>
          </p:nvPr>
        </p:nvSpPr>
        <p:spPr>
          <a:xfrm>
            <a:off x="4101411" y="6356350"/>
            <a:ext cx="5042589" cy="381333"/>
          </a:xfrm>
        </p:spPr>
        <p:txBody>
          <a:bodyPr vert="horz" lIns="91440" tIns="45720" rIns="91440" bIns="45720" rtlCol="0" anchor="ctr">
            <a:noAutofit/>
          </a:bodyPr>
          <a:lstStyle/>
          <a:p>
            <a:pPr defTabSz="914400">
              <a:lnSpc>
                <a:spcPct val="80000"/>
              </a:lnSpc>
            </a:pPr>
            <a:r>
              <a:rPr lang="en-US" sz="1600" b="1" dirty="0">
                <a:solidFill>
                  <a:srgbClr val="4392D2"/>
                </a:solidFill>
                <a:latin typeface="Lucida Bright" panose="02040602050505020304" pitchFamily="18" charset="0"/>
              </a:rPr>
              <a:t>Urban Water Institute’s 26th Annual Water Conference August 14-16, 2019</a:t>
            </a:r>
            <a:endParaRPr lang="en-US" sz="1500" b="1" dirty="0">
              <a:solidFill>
                <a:srgbClr val="4392D2"/>
              </a:solidFill>
              <a:latin typeface="Lucida Bright" panose="02040602050505020304" pitchFamily="18" charset="0"/>
            </a:endParaRPr>
          </a:p>
          <a:p>
            <a:pPr defTabSz="914400">
              <a:lnSpc>
                <a:spcPct val="80000"/>
              </a:lnSpc>
            </a:pPr>
            <a:endParaRPr lang="en-US" sz="1600" b="1" kern="1200" dirty="0">
              <a:solidFill>
                <a:srgbClr val="002060"/>
              </a:solidFill>
              <a:latin typeface="Lucida Bright" panose="02040602050505020304" pitchFamily="18" charset="0"/>
            </a:endParaRPr>
          </a:p>
        </p:txBody>
      </p:sp>
      <p:sp>
        <p:nvSpPr>
          <p:cNvPr id="9" name="TextBox 8">
            <a:extLst>
              <a:ext uri="{FF2B5EF4-FFF2-40B4-BE49-F238E27FC236}">
                <a16:creationId xmlns:a16="http://schemas.microsoft.com/office/drawing/2014/main" xmlns="" id="{F82E08D1-9DB1-42E5-8BD8-E4EF708409B2}"/>
              </a:ext>
            </a:extLst>
          </p:cNvPr>
          <p:cNvSpPr txBox="1"/>
          <p:nvPr/>
        </p:nvSpPr>
        <p:spPr>
          <a:xfrm>
            <a:off x="1076927" y="4869963"/>
            <a:ext cx="1975104" cy="553998"/>
          </a:xfrm>
          <a:prstGeom prst="rect">
            <a:avLst/>
          </a:prstGeom>
          <a:noFill/>
        </p:spPr>
        <p:txBody>
          <a:bodyPr wrap="square" rtlCol="0">
            <a:spAutoFit/>
          </a:bodyPr>
          <a:lstStyle/>
          <a:p>
            <a:pPr algn="ctr"/>
            <a:r>
              <a:rPr lang="en-US" sz="3000" b="1" dirty="0">
                <a:solidFill>
                  <a:schemeClr val="bg1"/>
                </a:solidFill>
                <a:latin typeface="Lucida Bright" panose="02040602050505020304" pitchFamily="18" charset="0"/>
              </a:rPr>
              <a:t>8:00 a.m.</a:t>
            </a:r>
            <a:endParaRPr lang="en-US" sz="3000" b="1" dirty="0">
              <a:solidFill>
                <a:schemeClr val="bg1"/>
              </a:solidFill>
            </a:endParaRPr>
          </a:p>
        </p:txBody>
      </p:sp>
      <p:pic>
        <p:nvPicPr>
          <p:cNvPr id="7" name="Content Placeholder 6" descr="A picture containing clipart&#10;&#10;Description generated with high confidence">
            <a:extLst>
              <a:ext uri="{FF2B5EF4-FFF2-40B4-BE49-F238E27FC236}">
                <a16:creationId xmlns:a16="http://schemas.microsoft.com/office/drawing/2014/main" xmlns="" id="{B3EA6A26-9963-48DA-8252-E5734D58E4B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67609" y="2050215"/>
            <a:ext cx="4776391" cy="2757570"/>
          </a:xfrm>
        </p:spPr>
      </p:pic>
    </p:spTree>
    <p:extLst>
      <p:ext uri="{BB962C8B-B14F-4D97-AF65-F5344CB8AC3E}">
        <p14:creationId xmlns:p14="http://schemas.microsoft.com/office/powerpoint/2010/main" val="3785172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733" y="320039"/>
            <a:ext cx="8500534" cy="6209945"/>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849542" y="2053411"/>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CF958568-9820-4367-B7AA-428C32A12AFB}"/>
              </a:ext>
            </a:extLst>
          </p:cNvPr>
          <p:cNvSpPr>
            <a:spLocks noGrp="1"/>
          </p:cNvSpPr>
          <p:nvPr>
            <p:ph type="title"/>
          </p:nvPr>
        </p:nvSpPr>
        <p:spPr>
          <a:xfrm>
            <a:off x="3271293" y="3150653"/>
            <a:ext cx="5296654" cy="2043140"/>
          </a:xfrm>
        </p:spPr>
        <p:txBody>
          <a:bodyPr vert="horz" lIns="91440" tIns="45720" rIns="91440" bIns="45720" rtlCol="0" anchor="ctr">
            <a:normAutofit fontScale="90000"/>
          </a:bodyPr>
          <a:lstStyle/>
          <a:p>
            <a:pPr marL="0" marR="0" indent="0" algn="ctr">
              <a:lnSpc>
                <a:spcPct val="100000"/>
              </a:lnSpc>
              <a:spcAft>
                <a:spcPts val="0"/>
              </a:spcAft>
            </a:pPr>
            <a:r>
              <a:rPr lang="en-US" b="1" dirty="0">
                <a:solidFill>
                  <a:srgbClr val="4392D2"/>
                </a:solidFill>
                <a:latin typeface="Lucida Bright" panose="02040602050505020304" pitchFamily="18" charset="0"/>
              </a:rPr>
              <a:t>8:15 a.m.</a:t>
            </a:r>
            <a:br>
              <a:rPr lang="en-US" b="1" dirty="0">
                <a:solidFill>
                  <a:srgbClr val="4392D2"/>
                </a:solidFill>
                <a:latin typeface="Lucida Bright" panose="02040602050505020304" pitchFamily="18" charset="0"/>
              </a:rPr>
            </a:br>
            <a:r>
              <a:rPr lang="en-US" b="1" dirty="0">
                <a:solidFill>
                  <a:srgbClr val="4392D2"/>
                </a:solidFill>
                <a:latin typeface="Lucida Bright" panose="02040602050505020304" pitchFamily="18" charset="0"/>
              </a:rPr>
              <a:t>Opening Remarks</a:t>
            </a:r>
            <a:br>
              <a:rPr lang="en-US" b="1" dirty="0">
                <a:solidFill>
                  <a:srgbClr val="4392D2"/>
                </a:solidFill>
                <a:latin typeface="Lucida Bright" panose="02040602050505020304" pitchFamily="18" charset="0"/>
              </a:rPr>
            </a:br>
            <a:r>
              <a:rPr lang="en-US" b="1" dirty="0">
                <a:latin typeface="Lucida Bright" panose="02040602050505020304" pitchFamily="18" charset="0"/>
              </a:rPr>
              <a:t/>
            </a:r>
            <a:br>
              <a:rPr lang="en-US" b="1" dirty="0">
                <a:latin typeface="Lucida Bright" panose="02040602050505020304" pitchFamily="18" charset="0"/>
              </a:rPr>
            </a:br>
            <a:r>
              <a:rPr lang="en-US" sz="1600" b="1" dirty="0">
                <a:latin typeface="Lucida Bright" panose="02040602050505020304" pitchFamily="18" charset="0"/>
              </a:rPr>
              <a:t>Short conference report card, lessons learned, and introduction to the final day of conference.</a:t>
            </a:r>
            <a:r>
              <a:rPr lang="en-US" sz="1600" dirty="0">
                <a:solidFill>
                  <a:srgbClr val="4392D2"/>
                </a:solidFill>
              </a:rPr>
              <a:t/>
            </a:r>
            <a:br>
              <a:rPr lang="en-US" sz="1600" dirty="0">
                <a:solidFill>
                  <a:srgbClr val="4392D2"/>
                </a:solidFill>
              </a:rPr>
            </a:br>
            <a:r>
              <a:rPr lang="en-US" sz="5400" dirty="0">
                <a:solidFill>
                  <a:srgbClr val="4392D2"/>
                </a:solidFill>
              </a:rPr>
              <a:t> </a:t>
            </a:r>
            <a:br>
              <a:rPr lang="en-US" sz="5400" dirty="0">
                <a:solidFill>
                  <a:srgbClr val="4392D2"/>
                </a:solidFill>
              </a:rPr>
            </a:br>
            <a:endParaRPr lang="en-US" sz="5400" dirty="0">
              <a:solidFill>
                <a:srgbClr val="4392D2"/>
              </a:solidFill>
            </a:endParaRPr>
          </a:p>
        </p:txBody>
      </p:sp>
      <p:sp>
        <p:nvSpPr>
          <p:cNvPr id="5" name="Footer Placeholder 4">
            <a:extLst>
              <a:ext uri="{FF2B5EF4-FFF2-40B4-BE49-F238E27FC236}">
                <a16:creationId xmlns:a16="http://schemas.microsoft.com/office/drawing/2014/main" xmlns="" id="{71EB4415-B82E-4F9A-8002-DCF7F273C779}"/>
              </a:ext>
            </a:extLst>
          </p:cNvPr>
          <p:cNvSpPr>
            <a:spLocks noGrp="1"/>
          </p:cNvSpPr>
          <p:nvPr>
            <p:ph type="ftr" sz="quarter" idx="11"/>
          </p:nvPr>
        </p:nvSpPr>
        <p:spPr>
          <a:xfrm>
            <a:off x="321733" y="6291379"/>
            <a:ext cx="8500534" cy="274320"/>
          </a:xfrm>
        </p:spPr>
        <p:txBody>
          <a:bodyPr vert="horz" lIns="91440" tIns="45720" rIns="91440" bIns="45720" rtlCol="0" anchor="ctr">
            <a:noAutofit/>
          </a:bodyPr>
          <a:lstStyle/>
          <a:p>
            <a:r>
              <a:rPr lang="en-US" sz="1600" b="1" dirty="0">
                <a:solidFill>
                  <a:srgbClr val="4392D2"/>
                </a:solidFill>
                <a:latin typeface="Lucida Bright" panose="02040602050505020304" pitchFamily="18" charset="0"/>
              </a:rPr>
              <a:t>Urban Water Institute’s 26th Annual Water Conference August 14-16, 2019</a:t>
            </a:r>
            <a:endParaRPr lang="en-US" sz="1500" b="1" dirty="0">
              <a:solidFill>
                <a:srgbClr val="4392D2"/>
              </a:solidFill>
              <a:latin typeface="Lucida Bright" panose="02040602050505020304" pitchFamily="18" charset="0"/>
            </a:endParaRPr>
          </a:p>
          <a:p>
            <a:endParaRPr lang="en-US" sz="1600" b="1" kern="1200" dirty="0">
              <a:solidFill>
                <a:srgbClr val="002060"/>
              </a:solidFill>
              <a:latin typeface="Lucida Bright" panose="02040602050505020304" pitchFamily="18" charset="0"/>
            </a:endParaRPr>
          </a:p>
        </p:txBody>
      </p:sp>
      <p:pic>
        <p:nvPicPr>
          <p:cNvPr id="7" name="Picture 6" descr="A young boy in a red shirt&#10;&#10;Description generated with high confidence">
            <a:extLst>
              <a:ext uri="{FF2B5EF4-FFF2-40B4-BE49-F238E27FC236}">
                <a16:creationId xmlns:a16="http://schemas.microsoft.com/office/drawing/2014/main" xmlns="" id="{10313FE0-4941-4C10-85A3-DB097F5FA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466" y="1323781"/>
            <a:ext cx="2160343" cy="2532402"/>
          </a:xfrm>
          <a:prstGeom prst="rect">
            <a:avLst/>
          </a:prstGeom>
        </p:spPr>
      </p:pic>
      <p:sp>
        <p:nvSpPr>
          <p:cNvPr id="8" name="Rectangle 7">
            <a:extLst>
              <a:ext uri="{FF2B5EF4-FFF2-40B4-BE49-F238E27FC236}">
                <a16:creationId xmlns:a16="http://schemas.microsoft.com/office/drawing/2014/main" xmlns="" id="{D18650B4-E53D-4F7C-82A9-1930AE1CEAB1}"/>
              </a:ext>
            </a:extLst>
          </p:cNvPr>
          <p:cNvSpPr/>
          <p:nvPr/>
        </p:nvSpPr>
        <p:spPr>
          <a:xfrm>
            <a:off x="30329" y="3856183"/>
            <a:ext cx="3030089" cy="1236813"/>
          </a:xfrm>
          <a:prstGeom prst="rect">
            <a:avLst/>
          </a:prstGeom>
        </p:spPr>
        <p:txBody>
          <a:bodyPr wrap="square">
            <a:spAutoFit/>
          </a:bodyPr>
          <a:lstStyle/>
          <a:p>
            <a:pPr algn="ctr">
              <a:lnSpc>
                <a:spcPct val="119000"/>
              </a:lnSpc>
            </a:pPr>
            <a:r>
              <a:rPr lang="en-US" sz="1600" b="1" kern="1400" dirty="0">
                <a:latin typeface="Lucida Bright" panose="02040602050505020304" pitchFamily="18" charset="0"/>
              </a:rPr>
              <a:t>Ane Deister</a:t>
            </a:r>
          </a:p>
          <a:p>
            <a:pPr algn="ctr">
              <a:lnSpc>
                <a:spcPct val="119000"/>
              </a:lnSpc>
            </a:pPr>
            <a:r>
              <a:rPr lang="en-US" sz="1600" b="1" kern="1400" dirty="0">
                <a:latin typeface="Lucida Bright" panose="02040602050505020304" pitchFamily="18" charset="0"/>
              </a:rPr>
              <a:t> </a:t>
            </a:r>
            <a:r>
              <a:rPr lang="en-US" sz="1600" kern="1400" dirty="0">
                <a:latin typeface="Lucida Bright" panose="02040602050505020304" pitchFamily="18" charset="0"/>
              </a:rPr>
              <a:t>Executive Director, </a:t>
            </a:r>
          </a:p>
          <a:p>
            <a:pPr algn="ctr">
              <a:lnSpc>
                <a:spcPct val="119000"/>
              </a:lnSpc>
            </a:pPr>
            <a:r>
              <a:rPr lang="en-US" sz="1600" kern="1400" dirty="0">
                <a:latin typeface="Lucida Bright" panose="02040602050505020304" pitchFamily="18" charset="0"/>
              </a:rPr>
              <a:t>Urban Water Institute</a:t>
            </a:r>
          </a:p>
          <a:p>
            <a:pPr>
              <a:lnSpc>
                <a:spcPct val="119000"/>
              </a:lnSpc>
              <a:spcAft>
                <a:spcPts val="600"/>
              </a:spcAft>
            </a:pPr>
            <a:r>
              <a:rPr lang="en-US" sz="1600" kern="1400" dirty="0">
                <a:solidFill>
                  <a:srgbClr val="4392D2"/>
                </a:solidFill>
                <a:latin typeface="Lucida Bright" panose="02040602050505020304" pitchFamily="18" charset="0"/>
              </a:rPr>
              <a:t> </a:t>
            </a:r>
            <a:endParaRPr lang="en-US" sz="1600" kern="1400" dirty="0">
              <a:ln>
                <a:noFill/>
              </a:ln>
              <a:solidFill>
                <a:srgbClr val="4392D2"/>
              </a:solidFill>
              <a:effectLst/>
              <a:latin typeface="Lucida Bright" panose="02040602050505020304" pitchFamily="18" charset="0"/>
            </a:endParaRPr>
          </a:p>
        </p:txBody>
      </p:sp>
    </p:spTree>
    <p:extLst>
      <p:ext uri="{BB962C8B-B14F-4D97-AF65-F5344CB8AC3E}">
        <p14:creationId xmlns:p14="http://schemas.microsoft.com/office/powerpoint/2010/main" val="2718565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03D8797F-DC7E-4B64-A77B-A87C25B20A7C}"/>
              </a:ext>
            </a:extLst>
          </p:cNvPr>
          <p:cNvSpPr>
            <a:spLocks noGrp="1"/>
          </p:cNvSpPr>
          <p:nvPr>
            <p:ph type="ftr" sz="quarter" idx="11"/>
          </p:nvPr>
        </p:nvSpPr>
        <p:spPr>
          <a:xfrm>
            <a:off x="499632" y="6380576"/>
            <a:ext cx="8202168" cy="365125"/>
          </a:xfrm>
        </p:spPr>
        <p:txBody>
          <a:bodyPr/>
          <a:lstStyle/>
          <a:p>
            <a:r>
              <a:rPr lang="en-US" sz="1600" b="1" dirty="0">
                <a:solidFill>
                  <a:srgbClr val="4392D2"/>
                </a:solidFill>
                <a:latin typeface="Lucida Bright" panose="02040602050505020304" pitchFamily="18" charset="0"/>
              </a:rPr>
              <a:t>Urban Water Institute’s 26th Annual Water Conference August 14-16, 2019</a:t>
            </a:r>
            <a:endParaRPr lang="en-US" sz="1500" b="1" dirty="0">
              <a:solidFill>
                <a:srgbClr val="4392D2"/>
              </a:solidFill>
              <a:latin typeface="Lucida Bright" panose="02040602050505020304" pitchFamily="18" charset="0"/>
            </a:endParaRPr>
          </a:p>
          <a:p>
            <a:endParaRPr lang="en-US" sz="1600" b="1" dirty="0">
              <a:solidFill>
                <a:srgbClr val="002060"/>
              </a:solidFill>
              <a:latin typeface="Lucida Bright" panose="02040602050505020304" pitchFamily="18" charset="0"/>
            </a:endParaRPr>
          </a:p>
        </p:txBody>
      </p:sp>
      <p:sp>
        <p:nvSpPr>
          <p:cNvPr id="31" name="Rectangle 30">
            <a:extLst>
              <a:ext uri="{FF2B5EF4-FFF2-40B4-BE49-F238E27FC236}">
                <a16:creationId xmlns:a16="http://schemas.microsoft.com/office/drawing/2014/main" xmlns="" id="{01239821-53EE-4FD1-84A2-1C65C9615AEC}"/>
              </a:ext>
            </a:extLst>
          </p:cNvPr>
          <p:cNvSpPr/>
          <p:nvPr/>
        </p:nvSpPr>
        <p:spPr>
          <a:xfrm>
            <a:off x="499632" y="244209"/>
            <a:ext cx="8202169" cy="2216697"/>
          </a:xfrm>
          <a:prstGeom prst="rect">
            <a:avLst/>
          </a:prstGeom>
        </p:spPr>
        <p:txBody>
          <a:bodyPr wrap="square">
            <a:spAutoFit/>
          </a:bodyPr>
          <a:lstStyle/>
          <a:p>
            <a:pPr algn="ctr">
              <a:lnSpc>
                <a:spcPct val="119000"/>
              </a:lnSpc>
            </a:pPr>
            <a:r>
              <a:rPr lang="en-US" sz="2200" b="1" kern="1400" dirty="0">
                <a:solidFill>
                  <a:srgbClr val="4392D2"/>
                </a:solidFill>
                <a:latin typeface="Lucida Bright" panose="02040602050505020304" pitchFamily="18" charset="0"/>
              </a:rPr>
              <a:t>8:30 a.m. – </a:t>
            </a:r>
            <a:r>
              <a:rPr lang="en-US" sz="2200" b="1" kern="1400">
                <a:solidFill>
                  <a:srgbClr val="4392D2"/>
                </a:solidFill>
                <a:latin typeface="Lucida Bright" panose="02040602050505020304" pitchFamily="18" charset="0"/>
              </a:rPr>
              <a:t>Show </a:t>
            </a:r>
            <a:r>
              <a:rPr lang="en-US" sz="2200" b="1" kern="1400" smtClean="0">
                <a:solidFill>
                  <a:srgbClr val="4392D2"/>
                </a:solidFill>
                <a:latin typeface="Lucida Bright" panose="02040602050505020304" pitchFamily="18" charset="0"/>
              </a:rPr>
              <a:t>Me </a:t>
            </a:r>
            <a:r>
              <a:rPr lang="en-US" sz="2200" b="1" kern="1400" dirty="0">
                <a:solidFill>
                  <a:srgbClr val="4392D2"/>
                </a:solidFill>
                <a:latin typeface="Lucida Bright" panose="02040602050505020304" pitchFamily="18" charset="0"/>
              </a:rPr>
              <a:t>the Money! </a:t>
            </a:r>
          </a:p>
          <a:p>
            <a:pPr algn="ctr">
              <a:lnSpc>
                <a:spcPct val="119000"/>
              </a:lnSpc>
            </a:pPr>
            <a:r>
              <a:rPr lang="en-US" sz="2200" b="1" kern="1400" dirty="0">
                <a:solidFill>
                  <a:srgbClr val="4392D2"/>
                </a:solidFill>
                <a:latin typeface="Lucida Bright" panose="02040602050505020304" pitchFamily="18" charset="0"/>
              </a:rPr>
              <a:t>Who’s Investing in Water and Why</a:t>
            </a:r>
          </a:p>
          <a:p>
            <a:pPr algn="ctr">
              <a:lnSpc>
                <a:spcPct val="119000"/>
              </a:lnSpc>
            </a:pPr>
            <a:endParaRPr lang="en-US" sz="800" b="1" kern="1400" dirty="0">
              <a:solidFill>
                <a:srgbClr val="4392D2"/>
              </a:solidFill>
              <a:latin typeface="Lucida Bright" panose="02040602050505020304" pitchFamily="18" charset="0"/>
            </a:endParaRPr>
          </a:p>
          <a:p>
            <a:pPr algn="ctr">
              <a:lnSpc>
                <a:spcPct val="119000"/>
              </a:lnSpc>
            </a:pPr>
            <a:r>
              <a:rPr lang="en-US" sz="1600" i="1" dirty="0">
                <a:latin typeface="Lucida Bright" panose="02040602050505020304" pitchFamily="18" charset="0"/>
              </a:rPr>
              <a:t>Private investors are staking out the water industry as a new gold mine for economic returns. Learn from the experts why they see this as a thriving new investment market, who’s in the game, and how they decide to </a:t>
            </a:r>
          </a:p>
          <a:p>
            <a:pPr algn="ctr">
              <a:lnSpc>
                <a:spcPct val="119000"/>
              </a:lnSpc>
            </a:pPr>
            <a:r>
              <a:rPr lang="en-US" sz="1600" i="1" dirty="0">
                <a:latin typeface="Lucida Bright" panose="02040602050505020304" pitchFamily="18" charset="0"/>
              </a:rPr>
              <a:t>invest or not invest.</a:t>
            </a:r>
            <a:endParaRPr lang="en-US" sz="1600" kern="1400" dirty="0">
              <a:solidFill>
                <a:srgbClr val="002060"/>
              </a:solidFill>
              <a:latin typeface="Lucida Bright" panose="02040602050505020304" pitchFamily="18" charset="0"/>
            </a:endParaRPr>
          </a:p>
        </p:txBody>
      </p:sp>
      <p:sp>
        <p:nvSpPr>
          <p:cNvPr id="36" name="Rectangle 35">
            <a:extLst>
              <a:ext uri="{FF2B5EF4-FFF2-40B4-BE49-F238E27FC236}">
                <a16:creationId xmlns:a16="http://schemas.microsoft.com/office/drawing/2014/main" xmlns="" id="{C0C8415B-C47A-4917-AC24-1869D387FBE5}"/>
              </a:ext>
            </a:extLst>
          </p:cNvPr>
          <p:cNvSpPr/>
          <p:nvPr/>
        </p:nvSpPr>
        <p:spPr>
          <a:xfrm>
            <a:off x="87023" y="4431609"/>
            <a:ext cx="2302290" cy="830997"/>
          </a:xfrm>
          <a:prstGeom prst="rect">
            <a:avLst/>
          </a:prstGeom>
        </p:spPr>
        <p:txBody>
          <a:bodyPr wrap="square">
            <a:spAutoFit/>
          </a:bodyPr>
          <a:lstStyle/>
          <a:p>
            <a:pPr algn="ctr"/>
            <a:r>
              <a:rPr lang="sv-SE" sz="1200" b="1" kern="1400" dirty="0">
                <a:solidFill>
                  <a:srgbClr val="000000"/>
                </a:solidFill>
                <a:latin typeface="Lucida Bright" panose="02040602050505020304" pitchFamily="18" charset="0"/>
              </a:rPr>
              <a:t>Moderator: Greg Quist</a:t>
            </a:r>
          </a:p>
          <a:p>
            <a:pPr algn="ctr"/>
            <a:r>
              <a:rPr lang="sv-SE" sz="1200" b="1" kern="1400" dirty="0">
                <a:solidFill>
                  <a:srgbClr val="000000"/>
                </a:solidFill>
                <a:latin typeface="Lucida Bright" panose="02040602050505020304" pitchFamily="18" charset="0"/>
              </a:rPr>
              <a:t> </a:t>
            </a:r>
            <a:r>
              <a:rPr lang="sv-SE" sz="1200" kern="1400" dirty="0">
                <a:solidFill>
                  <a:srgbClr val="000000"/>
                </a:solidFill>
                <a:latin typeface="Lucida Bright" panose="02040602050505020304" pitchFamily="18" charset="0"/>
              </a:rPr>
              <a:t>Board Member, </a:t>
            </a:r>
          </a:p>
          <a:p>
            <a:pPr algn="ctr"/>
            <a:r>
              <a:rPr lang="sv-SE" sz="1200" kern="1400" dirty="0">
                <a:solidFill>
                  <a:srgbClr val="000000"/>
                </a:solidFill>
                <a:latin typeface="Lucida Bright" panose="02040602050505020304" pitchFamily="18" charset="0"/>
              </a:rPr>
              <a:t>Rincon del Diablo Municipal Water District</a:t>
            </a:r>
            <a:endParaRPr lang="en-US" sz="1200" dirty="0"/>
          </a:p>
        </p:txBody>
      </p:sp>
      <p:sp>
        <p:nvSpPr>
          <p:cNvPr id="37" name="Rectangle 36">
            <a:extLst>
              <a:ext uri="{FF2B5EF4-FFF2-40B4-BE49-F238E27FC236}">
                <a16:creationId xmlns:a16="http://schemas.microsoft.com/office/drawing/2014/main" xmlns="" id="{3056D089-E79C-4C07-A343-D7B386475523}"/>
              </a:ext>
            </a:extLst>
          </p:cNvPr>
          <p:cNvSpPr/>
          <p:nvPr/>
        </p:nvSpPr>
        <p:spPr>
          <a:xfrm>
            <a:off x="4691603" y="4426653"/>
            <a:ext cx="2163562" cy="646331"/>
          </a:xfrm>
          <a:prstGeom prst="rect">
            <a:avLst/>
          </a:prstGeom>
        </p:spPr>
        <p:txBody>
          <a:bodyPr wrap="square">
            <a:spAutoFit/>
          </a:bodyPr>
          <a:lstStyle/>
          <a:p>
            <a:pPr algn="ctr"/>
            <a:r>
              <a:rPr lang="en-US" sz="1200" b="1" kern="1400" dirty="0">
                <a:solidFill>
                  <a:srgbClr val="000000"/>
                </a:solidFill>
                <a:latin typeface="Lucida Bright" panose="02040602050505020304" pitchFamily="18" charset="0"/>
              </a:rPr>
              <a:t>Cristina Ahmadpour</a:t>
            </a:r>
          </a:p>
          <a:p>
            <a:pPr algn="ctr"/>
            <a:r>
              <a:rPr lang="en-US" sz="1200" kern="1400" dirty="0">
                <a:solidFill>
                  <a:srgbClr val="000000"/>
                </a:solidFill>
                <a:latin typeface="Lucida Bright" panose="02040602050505020304" pitchFamily="18" charset="0"/>
              </a:rPr>
              <a:t>President, </a:t>
            </a:r>
          </a:p>
          <a:p>
            <a:pPr algn="ctr"/>
            <a:r>
              <a:rPr lang="en-US" sz="1200" kern="1400" dirty="0">
                <a:solidFill>
                  <a:srgbClr val="000000"/>
                </a:solidFill>
                <a:latin typeface="Lucida Bright" panose="02040602050505020304" pitchFamily="18" charset="0"/>
              </a:rPr>
              <a:t>ISLE Utilities</a:t>
            </a:r>
          </a:p>
        </p:txBody>
      </p:sp>
      <p:sp>
        <p:nvSpPr>
          <p:cNvPr id="38" name="Rectangle 37">
            <a:extLst>
              <a:ext uri="{FF2B5EF4-FFF2-40B4-BE49-F238E27FC236}">
                <a16:creationId xmlns:a16="http://schemas.microsoft.com/office/drawing/2014/main" xmlns="" id="{BDFC3DD3-C9D5-4557-8717-04D602FA10F3}"/>
              </a:ext>
            </a:extLst>
          </p:cNvPr>
          <p:cNvSpPr/>
          <p:nvPr/>
        </p:nvSpPr>
        <p:spPr>
          <a:xfrm>
            <a:off x="2389312" y="4437787"/>
            <a:ext cx="2450382" cy="646331"/>
          </a:xfrm>
          <a:prstGeom prst="rect">
            <a:avLst/>
          </a:prstGeom>
        </p:spPr>
        <p:txBody>
          <a:bodyPr wrap="square">
            <a:spAutoFit/>
          </a:bodyPr>
          <a:lstStyle/>
          <a:p>
            <a:pPr algn="ctr"/>
            <a:r>
              <a:rPr lang="en-US" sz="1200" b="1" kern="1400" dirty="0">
                <a:solidFill>
                  <a:srgbClr val="000000"/>
                </a:solidFill>
                <a:latin typeface="Lucida Bright" panose="02040602050505020304" pitchFamily="18" charset="0"/>
              </a:rPr>
              <a:t>David Henderson</a:t>
            </a:r>
          </a:p>
          <a:p>
            <a:pPr algn="ctr"/>
            <a:r>
              <a:rPr lang="en-US" sz="1200" kern="1400" dirty="0">
                <a:solidFill>
                  <a:srgbClr val="000000"/>
                </a:solidFill>
                <a:latin typeface="Lucida Bright" panose="02040602050505020304" pitchFamily="18" charset="0"/>
              </a:rPr>
              <a:t>Partner,</a:t>
            </a:r>
          </a:p>
          <a:p>
            <a:pPr algn="ctr"/>
            <a:r>
              <a:rPr lang="en-US" sz="1200" kern="1400" dirty="0" err="1">
                <a:solidFill>
                  <a:srgbClr val="000000"/>
                </a:solidFill>
                <a:latin typeface="Lucida Bright" panose="02040602050505020304" pitchFamily="18" charset="0"/>
              </a:rPr>
              <a:t>XPV</a:t>
            </a:r>
            <a:r>
              <a:rPr lang="en-US" sz="1200" kern="1400" dirty="0">
                <a:solidFill>
                  <a:srgbClr val="000000"/>
                </a:solidFill>
                <a:latin typeface="Lucida Bright" panose="02040602050505020304" pitchFamily="18" charset="0"/>
              </a:rPr>
              <a:t> Water Partners</a:t>
            </a:r>
          </a:p>
        </p:txBody>
      </p:sp>
      <p:sp>
        <p:nvSpPr>
          <p:cNvPr id="2" name="TextBox 1">
            <a:extLst>
              <a:ext uri="{FF2B5EF4-FFF2-40B4-BE49-F238E27FC236}">
                <a16:creationId xmlns:a16="http://schemas.microsoft.com/office/drawing/2014/main" xmlns="" id="{54109E8B-57B9-47F7-BE29-15D5B853CB98}"/>
              </a:ext>
            </a:extLst>
          </p:cNvPr>
          <p:cNvSpPr txBox="1"/>
          <p:nvPr/>
        </p:nvSpPr>
        <p:spPr>
          <a:xfrm>
            <a:off x="6850189" y="4402974"/>
            <a:ext cx="1873376" cy="830997"/>
          </a:xfrm>
          <a:prstGeom prst="rect">
            <a:avLst/>
          </a:prstGeom>
          <a:noFill/>
        </p:spPr>
        <p:txBody>
          <a:bodyPr wrap="square" rtlCol="0">
            <a:spAutoFit/>
          </a:bodyPr>
          <a:lstStyle/>
          <a:p>
            <a:pPr algn="ctr"/>
            <a:r>
              <a:rPr lang="en-US" sz="1200" b="1" dirty="0">
                <a:latin typeface="Lucida Bright" panose="02040602050505020304" pitchFamily="18" charset="0"/>
              </a:rPr>
              <a:t>Mark Lambert</a:t>
            </a:r>
          </a:p>
          <a:p>
            <a:pPr algn="ctr"/>
            <a:r>
              <a:rPr lang="en-US" sz="1200" dirty="0">
                <a:latin typeface="Lucida Bright" panose="02040602050505020304" pitchFamily="18" charset="0"/>
              </a:rPr>
              <a:t>Former President,</a:t>
            </a:r>
          </a:p>
          <a:p>
            <a:pPr algn="ctr"/>
            <a:r>
              <a:rPr lang="en-US" sz="1200" dirty="0">
                <a:latin typeface="Lucida Bright" panose="02040602050505020304" pitchFamily="18" charset="0"/>
              </a:rPr>
              <a:t>IDE Technologies America</a:t>
            </a:r>
          </a:p>
        </p:txBody>
      </p:sp>
      <p:pic>
        <p:nvPicPr>
          <p:cNvPr id="6" name="Picture 5" descr="A person wearing a suit and tie&#10;&#10;Description automatically generated">
            <a:extLst>
              <a:ext uri="{FF2B5EF4-FFF2-40B4-BE49-F238E27FC236}">
                <a16:creationId xmlns:a16="http://schemas.microsoft.com/office/drawing/2014/main" xmlns="" id="{24FF9B97-EE45-488C-B46A-5A7962C29F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113" y="2642506"/>
            <a:ext cx="1338110" cy="1784147"/>
          </a:xfrm>
          <a:prstGeom prst="rect">
            <a:avLst/>
          </a:prstGeom>
        </p:spPr>
      </p:pic>
      <p:pic>
        <p:nvPicPr>
          <p:cNvPr id="10" name="Picture 9" descr="A person wearing a suit and tie smiling at the camera&#10;&#10;Description automatically generated">
            <a:extLst>
              <a:ext uri="{FF2B5EF4-FFF2-40B4-BE49-F238E27FC236}">
                <a16:creationId xmlns:a16="http://schemas.microsoft.com/office/drawing/2014/main" xmlns="" id="{7A4CB699-7F56-442F-87D0-F41023B93A77}"/>
              </a:ext>
            </a:extLst>
          </p:cNvPr>
          <p:cNvPicPr>
            <a:picLocks noChangeAspect="1"/>
          </p:cNvPicPr>
          <p:nvPr/>
        </p:nvPicPr>
        <p:blipFill rotWithShape="1">
          <a:blip r:embed="rId3">
            <a:extLst>
              <a:ext uri="{28A0092B-C50C-407E-A947-70E740481C1C}">
                <a14:useLocalDpi xmlns:a14="http://schemas.microsoft.com/office/drawing/2010/main" val="0"/>
              </a:ext>
            </a:extLst>
          </a:blip>
          <a:srcRect l="19886" r="29751"/>
          <a:stretch/>
        </p:blipFill>
        <p:spPr>
          <a:xfrm>
            <a:off x="2939000" y="2642506"/>
            <a:ext cx="1351006" cy="1784147"/>
          </a:xfrm>
          <a:prstGeom prst="rect">
            <a:avLst/>
          </a:prstGeom>
        </p:spPr>
      </p:pic>
      <p:pic>
        <p:nvPicPr>
          <p:cNvPr id="13" name="Picture 12" descr="A person posing for the camera&#10;&#10;Description automatically generated">
            <a:extLst>
              <a:ext uri="{FF2B5EF4-FFF2-40B4-BE49-F238E27FC236}">
                <a16:creationId xmlns:a16="http://schemas.microsoft.com/office/drawing/2014/main" xmlns="" id="{9E49252B-3AC3-45D4-9651-AC44E8928B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369" r="11140"/>
          <a:stretch/>
        </p:blipFill>
        <p:spPr>
          <a:xfrm>
            <a:off x="5126713" y="2607690"/>
            <a:ext cx="1293341" cy="1784148"/>
          </a:xfrm>
          <a:prstGeom prst="rect">
            <a:avLst/>
          </a:prstGeom>
        </p:spPr>
      </p:pic>
      <p:pic>
        <p:nvPicPr>
          <p:cNvPr id="15" name="Picture 14" descr="A person wearing a suit and tie&#10;&#10;Description automatically generated">
            <a:extLst>
              <a:ext uri="{FF2B5EF4-FFF2-40B4-BE49-F238E27FC236}">
                <a16:creationId xmlns:a16="http://schemas.microsoft.com/office/drawing/2014/main" xmlns="" id="{6938488D-BEA5-4887-A36D-EE193287DCBF}"/>
              </a:ext>
            </a:extLst>
          </p:cNvPr>
          <p:cNvPicPr>
            <a:picLocks noChangeAspect="1"/>
          </p:cNvPicPr>
          <p:nvPr/>
        </p:nvPicPr>
        <p:blipFill rotWithShape="1">
          <a:blip r:embed="rId5">
            <a:extLst>
              <a:ext uri="{28A0092B-C50C-407E-A947-70E740481C1C}">
                <a14:useLocalDpi xmlns:a14="http://schemas.microsoft.com/office/drawing/2010/main" val="0"/>
              </a:ext>
            </a:extLst>
          </a:blip>
          <a:srcRect l="26608" r="23801"/>
          <a:stretch/>
        </p:blipFill>
        <p:spPr>
          <a:xfrm>
            <a:off x="7117640" y="2616838"/>
            <a:ext cx="1338474" cy="1761877"/>
          </a:xfrm>
          <a:prstGeom prst="rect">
            <a:avLst/>
          </a:prstGeom>
        </p:spPr>
      </p:pic>
    </p:spTree>
    <p:extLst>
      <p:ext uri="{BB962C8B-B14F-4D97-AF65-F5344CB8AC3E}">
        <p14:creationId xmlns:p14="http://schemas.microsoft.com/office/powerpoint/2010/main" val="1492018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03D8797F-DC7E-4B64-A77B-A87C25B20A7C}"/>
              </a:ext>
            </a:extLst>
          </p:cNvPr>
          <p:cNvSpPr>
            <a:spLocks noGrp="1"/>
          </p:cNvSpPr>
          <p:nvPr>
            <p:ph type="ftr" sz="quarter" idx="11"/>
          </p:nvPr>
        </p:nvSpPr>
        <p:spPr>
          <a:xfrm>
            <a:off x="470916" y="6431228"/>
            <a:ext cx="8202168" cy="365125"/>
          </a:xfrm>
        </p:spPr>
        <p:txBody>
          <a:bodyPr/>
          <a:lstStyle/>
          <a:p>
            <a:r>
              <a:rPr lang="en-US" sz="1600" b="1" dirty="0">
                <a:solidFill>
                  <a:srgbClr val="4392D2"/>
                </a:solidFill>
                <a:latin typeface="Lucida Bright" panose="02040602050505020304" pitchFamily="18" charset="0"/>
              </a:rPr>
              <a:t>Urban Water Institute’s 26th Annual Water Conference August 14-16, 2019</a:t>
            </a:r>
            <a:endParaRPr lang="en-US" sz="1500" b="1" dirty="0">
              <a:solidFill>
                <a:srgbClr val="4392D2"/>
              </a:solidFill>
              <a:latin typeface="Lucida Bright" panose="02040602050505020304" pitchFamily="18" charset="0"/>
            </a:endParaRPr>
          </a:p>
          <a:p>
            <a:endParaRPr lang="en-US" sz="1600" b="1" dirty="0">
              <a:solidFill>
                <a:srgbClr val="002060"/>
              </a:solidFill>
              <a:latin typeface="Lucida Bright" panose="02040602050505020304" pitchFamily="18" charset="0"/>
            </a:endParaRPr>
          </a:p>
        </p:txBody>
      </p:sp>
      <p:sp>
        <p:nvSpPr>
          <p:cNvPr id="31" name="Rectangle 30">
            <a:extLst>
              <a:ext uri="{FF2B5EF4-FFF2-40B4-BE49-F238E27FC236}">
                <a16:creationId xmlns:a16="http://schemas.microsoft.com/office/drawing/2014/main" xmlns="" id="{01239821-53EE-4FD1-84A2-1C65C9615AEC}"/>
              </a:ext>
            </a:extLst>
          </p:cNvPr>
          <p:cNvSpPr/>
          <p:nvPr/>
        </p:nvSpPr>
        <p:spPr>
          <a:xfrm>
            <a:off x="499632" y="244209"/>
            <a:ext cx="8202169" cy="455830"/>
          </a:xfrm>
          <a:prstGeom prst="rect">
            <a:avLst/>
          </a:prstGeom>
        </p:spPr>
        <p:txBody>
          <a:bodyPr wrap="square">
            <a:spAutoFit/>
          </a:bodyPr>
          <a:lstStyle/>
          <a:p>
            <a:pPr algn="ctr">
              <a:lnSpc>
                <a:spcPct val="119000"/>
              </a:lnSpc>
            </a:pPr>
            <a:r>
              <a:rPr lang="en-US" sz="2200" b="1" kern="1400" dirty="0">
                <a:solidFill>
                  <a:srgbClr val="4392D2"/>
                </a:solidFill>
                <a:latin typeface="Lucida Bright" panose="02040602050505020304" pitchFamily="18" charset="0"/>
              </a:rPr>
              <a:t>9:30 a.m. – Nasdaq Veles Calif: Water as a Commodity</a:t>
            </a:r>
          </a:p>
        </p:txBody>
      </p:sp>
      <p:sp>
        <p:nvSpPr>
          <p:cNvPr id="36" name="Rectangle 35">
            <a:extLst>
              <a:ext uri="{FF2B5EF4-FFF2-40B4-BE49-F238E27FC236}">
                <a16:creationId xmlns:a16="http://schemas.microsoft.com/office/drawing/2014/main" xmlns="" id="{C0C8415B-C47A-4917-AC24-1869D387FBE5}"/>
              </a:ext>
            </a:extLst>
          </p:cNvPr>
          <p:cNvSpPr/>
          <p:nvPr/>
        </p:nvSpPr>
        <p:spPr>
          <a:xfrm>
            <a:off x="654970" y="4495306"/>
            <a:ext cx="2302290" cy="1015663"/>
          </a:xfrm>
          <a:prstGeom prst="rect">
            <a:avLst/>
          </a:prstGeom>
        </p:spPr>
        <p:txBody>
          <a:bodyPr wrap="square">
            <a:spAutoFit/>
          </a:bodyPr>
          <a:lstStyle/>
          <a:p>
            <a:pPr algn="ctr"/>
            <a:r>
              <a:rPr lang="sv-SE" sz="1200" b="1" kern="1400" dirty="0">
                <a:solidFill>
                  <a:srgbClr val="000000"/>
                </a:solidFill>
                <a:latin typeface="Lucida Bright" panose="02040602050505020304" pitchFamily="18" charset="0"/>
              </a:rPr>
              <a:t>Moderator: </a:t>
            </a:r>
          </a:p>
          <a:p>
            <a:pPr algn="ctr"/>
            <a:r>
              <a:rPr lang="sv-SE" sz="1200" b="1" kern="1400" dirty="0">
                <a:solidFill>
                  <a:srgbClr val="000000"/>
                </a:solidFill>
                <a:latin typeface="Lucida Bright" panose="02040602050505020304" pitchFamily="18" charset="0"/>
              </a:rPr>
              <a:t>Shelley Sorsabal</a:t>
            </a:r>
          </a:p>
          <a:p>
            <a:pPr algn="ctr"/>
            <a:r>
              <a:rPr lang="sv-SE" sz="1200" b="1" kern="1400" dirty="0">
                <a:solidFill>
                  <a:srgbClr val="000000"/>
                </a:solidFill>
                <a:latin typeface="Lucida Bright" panose="02040602050505020304" pitchFamily="18" charset="0"/>
              </a:rPr>
              <a:t> </a:t>
            </a:r>
            <a:r>
              <a:rPr lang="sv-SE" sz="1200" kern="1400" dirty="0">
                <a:solidFill>
                  <a:srgbClr val="000000"/>
                </a:solidFill>
                <a:latin typeface="Lucida Bright" panose="02040602050505020304" pitchFamily="18" charset="0"/>
              </a:rPr>
              <a:t>Board President,</a:t>
            </a:r>
          </a:p>
          <a:p>
            <a:pPr algn="ctr"/>
            <a:r>
              <a:rPr lang="sv-SE" sz="1200" kern="1400" dirty="0">
                <a:solidFill>
                  <a:srgbClr val="000000"/>
                </a:solidFill>
                <a:latin typeface="Lucida Bright" panose="02040602050505020304" pitchFamily="18" charset="0"/>
              </a:rPr>
              <a:t>Antelope Valley - East Kern Water Agency</a:t>
            </a:r>
            <a:endParaRPr lang="en-US" sz="1200" dirty="0"/>
          </a:p>
        </p:txBody>
      </p:sp>
      <p:sp>
        <p:nvSpPr>
          <p:cNvPr id="38" name="Rectangle 37">
            <a:extLst>
              <a:ext uri="{FF2B5EF4-FFF2-40B4-BE49-F238E27FC236}">
                <a16:creationId xmlns:a16="http://schemas.microsoft.com/office/drawing/2014/main" xmlns="" id="{BDFC3DD3-C9D5-4557-8717-04D602FA10F3}"/>
              </a:ext>
            </a:extLst>
          </p:cNvPr>
          <p:cNvSpPr/>
          <p:nvPr/>
        </p:nvSpPr>
        <p:spPr>
          <a:xfrm>
            <a:off x="3346809" y="4495306"/>
            <a:ext cx="2450382" cy="646331"/>
          </a:xfrm>
          <a:prstGeom prst="rect">
            <a:avLst/>
          </a:prstGeom>
        </p:spPr>
        <p:txBody>
          <a:bodyPr wrap="square">
            <a:spAutoFit/>
          </a:bodyPr>
          <a:lstStyle/>
          <a:p>
            <a:pPr algn="ctr"/>
            <a:r>
              <a:rPr lang="en-US" sz="1200" b="1" kern="1400" dirty="0">
                <a:solidFill>
                  <a:srgbClr val="000000"/>
                </a:solidFill>
                <a:latin typeface="Lucida Bright" panose="02040602050505020304" pitchFamily="18" charset="0"/>
              </a:rPr>
              <a:t>Matt Payne</a:t>
            </a:r>
          </a:p>
          <a:p>
            <a:pPr algn="ctr"/>
            <a:r>
              <a:rPr lang="en-US" sz="1200" kern="1400" dirty="0">
                <a:solidFill>
                  <a:srgbClr val="000000"/>
                </a:solidFill>
                <a:latin typeface="Lucida Bright" panose="02040602050505020304" pitchFamily="18" charset="0"/>
              </a:rPr>
              <a:t>Principal,</a:t>
            </a:r>
          </a:p>
          <a:p>
            <a:pPr algn="ctr"/>
            <a:r>
              <a:rPr lang="en-US" sz="1200" kern="1400" dirty="0" err="1">
                <a:solidFill>
                  <a:srgbClr val="000000"/>
                </a:solidFill>
                <a:latin typeface="Lucida Bright" panose="02040602050505020304" pitchFamily="18" charset="0"/>
              </a:rPr>
              <a:t>WestWater</a:t>
            </a:r>
            <a:r>
              <a:rPr lang="en-US" sz="1200" kern="1400" dirty="0">
                <a:solidFill>
                  <a:srgbClr val="000000"/>
                </a:solidFill>
                <a:latin typeface="Lucida Bright" panose="02040602050505020304" pitchFamily="18" charset="0"/>
              </a:rPr>
              <a:t> Research</a:t>
            </a:r>
          </a:p>
        </p:txBody>
      </p:sp>
      <p:sp>
        <p:nvSpPr>
          <p:cNvPr id="2" name="TextBox 1">
            <a:extLst>
              <a:ext uri="{FF2B5EF4-FFF2-40B4-BE49-F238E27FC236}">
                <a16:creationId xmlns:a16="http://schemas.microsoft.com/office/drawing/2014/main" xmlns="" id="{54109E8B-57B9-47F7-BE29-15D5B853CB98}"/>
              </a:ext>
            </a:extLst>
          </p:cNvPr>
          <p:cNvSpPr txBox="1"/>
          <p:nvPr/>
        </p:nvSpPr>
        <p:spPr>
          <a:xfrm>
            <a:off x="6114029" y="4495306"/>
            <a:ext cx="2018797" cy="830997"/>
          </a:xfrm>
          <a:prstGeom prst="rect">
            <a:avLst/>
          </a:prstGeom>
          <a:noFill/>
        </p:spPr>
        <p:txBody>
          <a:bodyPr wrap="square" rtlCol="0">
            <a:spAutoFit/>
          </a:bodyPr>
          <a:lstStyle/>
          <a:p>
            <a:pPr algn="ctr"/>
            <a:r>
              <a:rPr lang="en-US" sz="1200" b="1" dirty="0">
                <a:latin typeface="Lucida Bright" panose="02040602050505020304" pitchFamily="18" charset="0"/>
              </a:rPr>
              <a:t>Patrick Wolf</a:t>
            </a:r>
          </a:p>
          <a:p>
            <a:pPr algn="ctr"/>
            <a:r>
              <a:rPr lang="en-US" sz="1200" dirty="0">
                <a:latin typeface="Lucida Bright" panose="02040602050505020304" pitchFamily="18" charset="0"/>
              </a:rPr>
              <a:t>Senior Product</a:t>
            </a:r>
          </a:p>
          <a:p>
            <a:pPr algn="ctr"/>
            <a:r>
              <a:rPr lang="en-US" sz="1200" dirty="0">
                <a:latin typeface="Lucida Bright" panose="02040602050505020304" pitchFamily="18" charset="0"/>
              </a:rPr>
              <a:t>Development Specialist,</a:t>
            </a:r>
          </a:p>
          <a:p>
            <a:pPr algn="ctr"/>
            <a:r>
              <a:rPr lang="en-US" sz="1200" dirty="0">
                <a:latin typeface="Lucida Bright" panose="02040602050505020304" pitchFamily="18" charset="0"/>
              </a:rPr>
              <a:t>Nasdaq Global Indexes</a:t>
            </a:r>
          </a:p>
        </p:txBody>
      </p:sp>
      <p:sp>
        <p:nvSpPr>
          <p:cNvPr id="3" name="Rectangle 2">
            <a:extLst>
              <a:ext uri="{FF2B5EF4-FFF2-40B4-BE49-F238E27FC236}">
                <a16:creationId xmlns:a16="http://schemas.microsoft.com/office/drawing/2014/main" xmlns="" id="{1C7ADF72-CF0F-4D8A-A18D-FB6ACC8A5EA4}"/>
              </a:ext>
            </a:extLst>
          </p:cNvPr>
          <p:cNvSpPr/>
          <p:nvPr/>
        </p:nvSpPr>
        <p:spPr>
          <a:xfrm>
            <a:off x="165074" y="748884"/>
            <a:ext cx="8871283" cy="1323439"/>
          </a:xfrm>
          <a:prstGeom prst="rect">
            <a:avLst/>
          </a:prstGeom>
        </p:spPr>
        <p:txBody>
          <a:bodyPr wrap="square">
            <a:spAutoFit/>
          </a:bodyPr>
          <a:lstStyle/>
          <a:p>
            <a:pPr algn="ctr"/>
            <a:r>
              <a:rPr lang="en-US" sz="1600" i="1" dirty="0">
                <a:latin typeface="Lucida Bright" panose="02040602050505020304" pitchFamily="18" charset="0"/>
                <a:ea typeface="Calibri" panose="020F0502020204030204" pitchFamily="34" charset="0"/>
                <a:cs typeface="Times New Roman" panose="02020603050405020304" pitchFamily="18" charset="0"/>
              </a:rPr>
              <a:t>California has a robust water transfer market that helps agencies accommodate changing demands, and address supply variability. However, unlike nearly every other segment of the United States economy, the water market has been largely ignored by the financial sector - until now. How can the introduction of a new exchange-traded financial product deliver value for water managers?</a:t>
            </a:r>
            <a:endParaRPr lang="en-US" sz="1600" dirty="0">
              <a:effectLst/>
              <a:latin typeface="Lucida Bright" panose="02040602050505020304" pitchFamily="18" charset="0"/>
              <a:ea typeface="Calibri" panose="020F0502020204030204" pitchFamily="34" charset="0"/>
              <a:cs typeface="Times New Roman" panose="02020603050405020304" pitchFamily="18" charset="0"/>
            </a:endParaRPr>
          </a:p>
        </p:txBody>
      </p:sp>
      <p:pic>
        <p:nvPicPr>
          <p:cNvPr id="7" name="Picture 6" descr="A person smiling for the camera&#10;&#10;Description automatically generated">
            <a:extLst>
              <a:ext uri="{FF2B5EF4-FFF2-40B4-BE49-F238E27FC236}">
                <a16:creationId xmlns:a16="http://schemas.microsoft.com/office/drawing/2014/main" xmlns="" id="{7642FDA7-1B2A-430B-A204-04D900FA2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330" y="2757264"/>
            <a:ext cx="1421570" cy="1649022"/>
          </a:xfrm>
          <a:prstGeom prst="rect">
            <a:avLst/>
          </a:prstGeom>
        </p:spPr>
      </p:pic>
      <p:pic>
        <p:nvPicPr>
          <p:cNvPr id="9" name="Picture 8" descr="A person wearing a suit and tie smiling at the camera&#10;&#10;Description automatically generated">
            <a:extLst>
              <a:ext uri="{FF2B5EF4-FFF2-40B4-BE49-F238E27FC236}">
                <a16:creationId xmlns:a16="http://schemas.microsoft.com/office/drawing/2014/main" xmlns="" id="{DD3C643E-5BE9-467E-B38C-3F0F2878B2E1}"/>
              </a:ext>
            </a:extLst>
          </p:cNvPr>
          <p:cNvPicPr>
            <a:picLocks noChangeAspect="1"/>
          </p:cNvPicPr>
          <p:nvPr/>
        </p:nvPicPr>
        <p:blipFill rotWithShape="1">
          <a:blip r:embed="rId3">
            <a:extLst>
              <a:ext uri="{28A0092B-C50C-407E-A947-70E740481C1C}">
                <a14:useLocalDpi xmlns:a14="http://schemas.microsoft.com/office/drawing/2010/main" val="0"/>
              </a:ext>
            </a:extLst>
          </a:blip>
          <a:srcRect l="6972" t="-999" r="10391" b="999"/>
          <a:stretch/>
        </p:blipFill>
        <p:spPr>
          <a:xfrm>
            <a:off x="3915662" y="2757264"/>
            <a:ext cx="1370106" cy="1642294"/>
          </a:xfrm>
          <a:prstGeom prst="rect">
            <a:avLst/>
          </a:prstGeom>
        </p:spPr>
      </p:pic>
      <p:pic>
        <p:nvPicPr>
          <p:cNvPr id="16" name="Picture 15" descr="A person wearing a suit and tie smiling at the camera&#10;&#10;Description automatically generated">
            <a:extLst>
              <a:ext uri="{FF2B5EF4-FFF2-40B4-BE49-F238E27FC236}">
                <a16:creationId xmlns:a16="http://schemas.microsoft.com/office/drawing/2014/main" xmlns="" id="{D6F9EF69-8544-42C7-92E9-47319B930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3694" y="2763992"/>
            <a:ext cx="1099466" cy="1649023"/>
          </a:xfrm>
          <a:prstGeom prst="rect">
            <a:avLst/>
          </a:prstGeom>
        </p:spPr>
      </p:pic>
    </p:spTree>
    <p:extLst>
      <p:ext uri="{BB962C8B-B14F-4D97-AF65-F5344CB8AC3E}">
        <p14:creationId xmlns:p14="http://schemas.microsoft.com/office/powerpoint/2010/main" val="2306125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03D8797F-DC7E-4B64-A77B-A87C25B20A7C}"/>
              </a:ext>
            </a:extLst>
          </p:cNvPr>
          <p:cNvSpPr>
            <a:spLocks noGrp="1"/>
          </p:cNvSpPr>
          <p:nvPr>
            <p:ph type="ftr" sz="quarter" idx="11"/>
          </p:nvPr>
        </p:nvSpPr>
        <p:spPr>
          <a:xfrm>
            <a:off x="499632" y="6380576"/>
            <a:ext cx="8202168" cy="365125"/>
          </a:xfrm>
        </p:spPr>
        <p:txBody>
          <a:bodyPr/>
          <a:lstStyle/>
          <a:p>
            <a:r>
              <a:rPr lang="en-US" sz="1600" b="1" dirty="0">
                <a:solidFill>
                  <a:srgbClr val="4392D2"/>
                </a:solidFill>
                <a:latin typeface="Lucida Bright" panose="02040602050505020304" pitchFamily="18" charset="0"/>
              </a:rPr>
              <a:t>Urban Water Institute’s 26th Annual Water Conference August 14-16, 2019</a:t>
            </a:r>
            <a:endParaRPr lang="en-US" sz="1500" b="1" dirty="0">
              <a:solidFill>
                <a:srgbClr val="4392D2"/>
              </a:solidFill>
              <a:latin typeface="Lucida Bright" panose="02040602050505020304" pitchFamily="18" charset="0"/>
            </a:endParaRPr>
          </a:p>
          <a:p>
            <a:endParaRPr lang="en-US" sz="1600" b="1" dirty="0">
              <a:solidFill>
                <a:srgbClr val="002060"/>
              </a:solidFill>
              <a:latin typeface="Lucida Bright" panose="02040602050505020304" pitchFamily="18" charset="0"/>
            </a:endParaRPr>
          </a:p>
        </p:txBody>
      </p:sp>
      <p:sp>
        <p:nvSpPr>
          <p:cNvPr id="36" name="Rectangle 35">
            <a:extLst>
              <a:ext uri="{FF2B5EF4-FFF2-40B4-BE49-F238E27FC236}">
                <a16:creationId xmlns:a16="http://schemas.microsoft.com/office/drawing/2014/main" xmlns="" id="{C0C8415B-C47A-4917-AC24-1869D387FBE5}"/>
              </a:ext>
            </a:extLst>
          </p:cNvPr>
          <p:cNvSpPr/>
          <p:nvPr/>
        </p:nvSpPr>
        <p:spPr>
          <a:xfrm>
            <a:off x="577982" y="4576283"/>
            <a:ext cx="2302290" cy="830997"/>
          </a:xfrm>
          <a:prstGeom prst="rect">
            <a:avLst/>
          </a:prstGeom>
        </p:spPr>
        <p:txBody>
          <a:bodyPr wrap="square">
            <a:spAutoFit/>
          </a:bodyPr>
          <a:lstStyle/>
          <a:p>
            <a:pPr algn="ctr"/>
            <a:r>
              <a:rPr lang="sv-SE" sz="1200" b="1" kern="1400" dirty="0">
                <a:solidFill>
                  <a:srgbClr val="000000"/>
                </a:solidFill>
                <a:latin typeface="Lucida Bright" panose="02040602050505020304" pitchFamily="18" charset="0"/>
              </a:rPr>
              <a:t>Moderator: </a:t>
            </a:r>
          </a:p>
          <a:p>
            <a:pPr algn="ctr"/>
            <a:r>
              <a:rPr lang="sv-SE" sz="1200" b="1" kern="1400" dirty="0">
                <a:solidFill>
                  <a:srgbClr val="000000"/>
                </a:solidFill>
                <a:latin typeface="Lucida Bright" panose="02040602050505020304" pitchFamily="18" charset="0"/>
              </a:rPr>
              <a:t>Mary Aileen Matheis</a:t>
            </a:r>
          </a:p>
          <a:p>
            <a:pPr algn="ctr"/>
            <a:r>
              <a:rPr lang="sv-SE" sz="1200" kern="1400" dirty="0">
                <a:solidFill>
                  <a:srgbClr val="000000"/>
                </a:solidFill>
                <a:latin typeface="Lucida Bright" panose="02040602050505020304" pitchFamily="18" charset="0"/>
              </a:rPr>
              <a:t> Board Member,</a:t>
            </a:r>
          </a:p>
          <a:p>
            <a:pPr algn="ctr"/>
            <a:r>
              <a:rPr lang="sv-SE" sz="1200" kern="1400" dirty="0">
                <a:solidFill>
                  <a:srgbClr val="000000"/>
                </a:solidFill>
                <a:latin typeface="Lucida Bright" panose="02040602050505020304" pitchFamily="18" charset="0"/>
              </a:rPr>
              <a:t>Irvine Ranch Water District</a:t>
            </a:r>
            <a:endParaRPr lang="en-US" sz="1200" dirty="0"/>
          </a:p>
        </p:txBody>
      </p:sp>
      <p:sp>
        <p:nvSpPr>
          <p:cNvPr id="37" name="Rectangle 36">
            <a:extLst>
              <a:ext uri="{FF2B5EF4-FFF2-40B4-BE49-F238E27FC236}">
                <a16:creationId xmlns:a16="http://schemas.microsoft.com/office/drawing/2014/main" xmlns="" id="{3056D089-E79C-4C07-A343-D7B386475523}"/>
              </a:ext>
            </a:extLst>
          </p:cNvPr>
          <p:cNvSpPr/>
          <p:nvPr/>
        </p:nvSpPr>
        <p:spPr>
          <a:xfrm>
            <a:off x="6321159" y="4574878"/>
            <a:ext cx="2163562" cy="830997"/>
          </a:xfrm>
          <a:prstGeom prst="rect">
            <a:avLst/>
          </a:prstGeom>
        </p:spPr>
        <p:txBody>
          <a:bodyPr wrap="square">
            <a:spAutoFit/>
          </a:bodyPr>
          <a:lstStyle/>
          <a:p>
            <a:pPr algn="ctr"/>
            <a:r>
              <a:rPr lang="en-US" sz="1200" b="1" kern="1400" dirty="0">
                <a:solidFill>
                  <a:srgbClr val="000000"/>
                </a:solidFill>
                <a:latin typeface="Lucida Bright" panose="02040602050505020304" pitchFamily="18" charset="0"/>
              </a:rPr>
              <a:t>Kathryn Mallon</a:t>
            </a:r>
          </a:p>
          <a:p>
            <a:pPr algn="ctr"/>
            <a:r>
              <a:rPr lang="en-US" sz="1200" kern="1400" dirty="0">
                <a:solidFill>
                  <a:srgbClr val="000000"/>
                </a:solidFill>
                <a:latin typeface="Lucida Bright" panose="02040602050505020304" pitchFamily="18" charset="0"/>
              </a:rPr>
              <a:t>Executive Director, </a:t>
            </a:r>
          </a:p>
          <a:p>
            <a:pPr algn="ctr"/>
            <a:r>
              <a:rPr lang="en-US" sz="1200" kern="1400" dirty="0">
                <a:solidFill>
                  <a:srgbClr val="000000"/>
                </a:solidFill>
                <a:latin typeface="Lucida Bright" panose="02040602050505020304" pitchFamily="18" charset="0"/>
              </a:rPr>
              <a:t>Delta Design and Construction Authority</a:t>
            </a:r>
          </a:p>
        </p:txBody>
      </p:sp>
      <p:sp>
        <p:nvSpPr>
          <p:cNvPr id="38" name="Rectangle 37">
            <a:extLst>
              <a:ext uri="{FF2B5EF4-FFF2-40B4-BE49-F238E27FC236}">
                <a16:creationId xmlns:a16="http://schemas.microsoft.com/office/drawing/2014/main" xmlns="" id="{BDFC3DD3-C9D5-4557-8717-04D602FA10F3}"/>
              </a:ext>
            </a:extLst>
          </p:cNvPr>
          <p:cNvSpPr/>
          <p:nvPr/>
        </p:nvSpPr>
        <p:spPr>
          <a:xfrm>
            <a:off x="3466411" y="4574878"/>
            <a:ext cx="2450382" cy="646331"/>
          </a:xfrm>
          <a:prstGeom prst="rect">
            <a:avLst/>
          </a:prstGeom>
        </p:spPr>
        <p:txBody>
          <a:bodyPr wrap="square">
            <a:spAutoFit/>
          </a:bodyPr>
          <a:lstStyle/>
          <a:p>
            <a:pPr algn="ctr"/>
            <a:r>
              <a:rPr lang="en-US" sz="1200" b="1" kern="1400" dirty="0">
                <a:solidFill>
                  <a:srgbClr val="000000"/>
                </a:solidFill>
                <a:latin typeface="Lucida Bright" panose="02040602050505020304" pitchFamily="18" charset="0"/>
              </a:rPr>
              <a:t>Alf Brandt</a:t>
            </a:r>
          </a:p>
          <a:p>
            <a:pPr algn="ctr"/>
            <a:r>
              <a:rPr lang="en-US" sz="1200" kern="1400" dirty="0">
                <a:solidFill>
                  <a:srgbClr val="000000"/>
                </a:solidFill>
                <a:latin typeface="Lucida Bright" panose="02040602050505020304" pitchFamily="18" charset="0"/>
              </a:rPr>
              <a:t>Senior Counsel to the Speaker,</a:t>
            </a:r>
          </a:p>
          <a:p>
            <a:pPr algn="ctr"/>
            <a:r>
              <a:rPr lang="en-US" sz="1200" kern="1400" dirty="0">
                <a:solidFill>
                  <a:srgbClr val="000000"/>
                </a:solidFill>
                <a:latin typeface="Lucida Bright" panose="02040602050505020304" pitchFamily="18" charset="0"/>
              </a:rPr>
              <a:t>California State Assembly</a:t>
            </a:r>
          </a:p>
        </p:txBody>
      </p:sp>
      <p:sp>
        <p:nvSpPr>
          <p:cNvPr id="12" name="Rectangle 11">
            <a:extLst>
              <a:ext uri="{FF2B5EF4-FFF2-40B4-BE49-F238E27FC236}">
                <a16:creationId xmlns:a16="http://schemas.microsoft.com/office/drawing/2014/main" xmlns="" id="{99B5039E-EEF1-4A27-9D56-AF26667FE831}"/>
              </a:ext>
            </a:extLst>
          </p:cNvPr>
          <p:cNvSpPr/>
          <p:nvPr/>
        </p:nvSpPr>
        <p:spPr>
          <a:xfrm>
            <a:off x="499632" y="244209"/>
            <a:ext cx="8202169" cy="858697"/>
          </a:xfrm>
          <a:prstGeom prst="rect">
            <a:avLst/>
          </a:prstGeom>
        </p:spPr>
        <p:txBody>
          <a:bodyPr wrap="square">
            <a:spAutoFit/>
          </a:bodyPr>
          <a:lstStyle/>
          <a:p>
            <a:pPr algn="ctr">
              <a:lnSpc>
                <a:spcPct val="119000"/>
              </a:lnSpc>
            </a:pPr>
            <a:r>
              <a:rPr lang="en-US" sz="2200" b="1" kern="1400" dirty="0">
                <a:solidFill>
                  <a:srgbClr val="4392D2"/>
                </a:solidFill>
                <a:latin typeface="Lucida Bright" panose="02040602050505020304" pitchFamily="18" charset="0"/>
              </a:rPr>
              <a:t>10:15 a.m. – Policy, Pivots, Planning, and Plumbing – </a:t>
            </a:r>
          </a:p>
          <a:p>
            <a:pPr algn="ctr">
              <a:lnSpc>
                <a:spcPct val="119000"/>
              </a:lnSpc>
            </a:pPr>
            <a:r>
              <a:rPr lang="en-US" sz="2200" b="1" kern="1400" dirty="0">
                <a:solidFill>
                  <a:srgbClr val="4392D2"/>
                </a:solidFill>
                <a:latin typeface="Lucida Bright" panose="02040602050505020304" pitchFamily="18" charset="0"/>
              </a:rPr>
              <a:t>An Update on the Bay Delta</a:t>
            </a:r>
          </a:p>
        </p:txBody>
      </p:sp>
      <p:sp>
        <p:nvSpPr>
          <p:cNvPr id="3" name="Rectangle 2">
            <a:extLst>
              <a:ext uri="{FF2B5EF4-FFF2-40B4-BE49-F238E27FC236}">
                <a16:creationId xmlns:a16="http://schemas.microsoft.com/office/drawing/2014/main" xmlns="" id="{C6D73C76-C2F9-4384-9868-BE63BB47329A}"/>
              </a:ext>
            </a:extLst>
          </p:cNvPr>
          <p:cNvSpPr/>
          <p:nvPr/>
        </p:nvSpPr>
        <p:spPr>
          <a:xfrm>
            <a:off x="473050" y="1113541"/>
            <a:ext cx="8437105" cy="1389419"/>
          </a:xfrm>
          <a:prstGeom prst="rect">
            <a:avLst/>
          </a:prstGeom>
        </p:spPr>
        <p:txBody>
          <a:bodyPr wrap="square">
            <a:spAutoFit/>
          </a:bodyPr>
          <a:lstStyle/>
          <a:p>
            <a:pPr algn="ctr">
              <a:lnSpc>
                <a:spcPct val="107000"/>
              </a:lnSpc>
              <a:spcAft>
                <a:spcPts val="800"/>
              </a:spcAft>
            </a:pPr>
            <a:r>
              <a:rPr lang="en-US" sz="1600" i="1" dirty="0">
                <a:latin typeface="Lucida Bright" panose="02040602050505020304" pitchFamily="18" charset="0"/>
                <a:ea typeface="Calibri" panose="020F0502020204030204" pitchFamily="34" charset="0"/>
              </a:rPr>
              <a:t>A new chapter has opened in the Bay Delta saga with the recent Newsom administration’s shift to a single tunnel concept for a Delta Conveyance Project. Our moderator and panelists will provide an update from the policy perspective as well as some pragmatic next steps for the necessary planning, permitting, preliminary design an environmental review for a Delta Conveyance Project.</a:t>
            </a:r>
            <a:endParaRPr lang="en-US" sz="1600" dirty="0">
              <a:effectLst/>
              <a:latin typeface="Lucida Bright" panose="02040602050505020304" pitchFamily="18" charset="0"/>
              <a:ea typeface="Calibri" panose="020F0502020204030204" pitchFamily="34" charset="0"/>
            </a:endParaRPr>
          </a:p>
        </p:txBody>
      </p:sp>
      <p:pic>
        <p:nvPicPr>
          <p:cNvPr id="7" name="Picture 6" descr="A person smiling for the camera&#10;&#10;Description automatically generated">
            <a:extLst>
              <a:ext uri="{FF2B5EF4-FFF2-40B4-BE49-F238E27FC236}">
                <a16:creationId xmlns:a16="http://schemas.microsoft.com/office/drawing/2014/main" xmlns="" id="{E310D785-1196-4336-92B6-684E54AB9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127" y="2671283"/>
            <a:ext cx="1270000" cy="1905000"/>
          </a:xfrm>
          <a:prstGeom prst="rect">
            <a:avLst/>
          </a:prstGeom>
        </p:spPr>
      </p:pic>
      <p:pic>
        <p:nvPicPr>
          <p:cNvPr id="9" name="Picture 8" descr="A person wearing a suit and tie smiling at the camera&#10;&#10;Description automatically generated">
            <a:extLst>
              <a:ext uri="{FF2B5EF4-FFF2-40B4-BE49-F238E27FC236}">
                <a16:creationId xmlns:a16="http://schemas.microsoft.com/office/drawing/2014/main" xmlns="" id="{DB505ECA-815E-41E8-B249-6880819A59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2616" y="2669878"/>
            <a:ext cx="1416199" cy="1905000"/>
          </a:xfrm>
          <a:prstGeom prst="rect">
            <a:avLst/>
          </a:prstGeom>
        </p:spPr>
      </p:pic>
      <p:pic>
        <p:nvPicPr>
          <p:cNvPr id="4" name="Picture 3">
            <a:extLst>
              <a:ext uri="{FF2B5EF4-FFF2-40B4-BE49-F238E27FC236}">
                <a16:creationId xmlns:a16="http://schemas.microsoft.com/office/drawing/2014/main" xmlns="" id="{6C25D89F-B68C-4158-91CA-2FADA3202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7940" y="2669878"/>
            <a:ext cx="1270000" cy="1908714"/>
          </a:xfrm>
          <a:prstGeom prst="rect">
            <a:avLst/>
          </a:prstGeom>
        </p:spPr>
      </p:pic>
    </p:spTree>
    <p:extLst>
      <p:ext uri="{BB962C8B-B14F-4D97-AF65-F5344CB8AC3E}">
        <p14:creationId xmlns:p14="http://schemas.microsoft.com/office/powerpoint/2010/main" val="3292134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03D8797F-DC7E-4B64-A77B-A87C25B20A7C}"/>
              </a:ext>
            </a:extLst>
          </p:cNvPr>
          <p:cNvSpPr>
            <a:spLocks noGrp="1"/>
          </p:cNvSpPr>
          <p:nvPr>
            <p:ph type="ftr" sz="quarter" idx="11"/>
          </p:nvPr>
        </p:nvSpPr>
        <p:spPr>
          <a:xfrm>
            <a:off x="470916" y="6324428"/>
            <a:ext cx="8202168" cy="365125"/>
          </a:xfrm>
        </p:spPr>
        <p:txBody>
          <a:bodyPr/>
          <a:lstStyle/>
          <a:p>
            <a:r>
              <a:rPr lang="en-US" sz="1600" b="1" dirty="0">
                <a:solidFill>
                  <a:srgbClr val="4392D2"/>
                </a:solidFill>
                <a:latin typeface="Lucida Bright" panose="02040602050505020304" pitchFamily="18" charset="0"/>
              </a:rPr>
              <a:t>Urban Water Institute’s 26th Annual Water Conference August 14-16, 2019</a:t>
            </a:r>
            <a:endParaRPr lang="en-US" sz="1500" b="1" dirty="0">
              <a:solidFill>
                <a:srgbClr val="4392D2"/>
              </a:solidFill>
              <a:latin typeface="Lucida Bright" panose="02040602050505020304" pitchFamily="18" charset="0"/>
            </a:endParaRPr>
          </a:p>
          <a:p>
            <a:endParaRPr lang="en-US" sz="1600" b="1" dirty="0">
              <a:solidFill>
                <a:srgbClr val="002060"/>
              </a:solidFill>
              <a:latin typeface="Lucida Bright" panose="02040602050505020304" pitchFamily="18" charset="0"/>
            </a:endParaRPr>
          </a:p>
        </p:txBody>
      </p:sp>
      <p:sp>
        <p:nvSpPr>
          <p:cNvPr id="36" name="Rectangle 35">
            <a:extLst>
              <a:ext uri="{FF2B5EF4-FFF2-40B4-BE49-F238E27FC236}">
                <a16:creationId xmlns:a16="http://schemas.microsoft.com/office/drawing/2014/main" xmlns="" id="{C0C8415B-C47A-4917-AC24-1869D387FBE5}"/>
              </a:ext>
            </a:extLst>
          </p:cNvPr>
          <p:cNvSpPr/>
          <p:nvPr/>
        </p:nvSpPr>
        <p:spPr>
          <a:xfrm>
            <a:off x="5157503" y="4301380"/>
            <a:ext cx="2302290" cy="1015663"/>
          </a:xfrm>
          <a:prstGeom prst="rect">
            <a:avLst/>
          </a:prstGeom>
        </p:spPr>
        <p:txBody>
          <a:bodyPr wrap="square">
            <a:spAutoFit/>
          </a:bodyPr>
          <a:lstStyle/>
          <a:p>
            <a:pPr algn="ctr"/>
            <a:r>
              <a:rPr lang="sv-SE" sz="1200" b="1" kern="1400" dirty="0">
                <a:solidFill>
                  <a:srgbClr val="000000"/>
                </a:solidFill>
                <a:latin typeface="Lucida Bright" panose="02040602050505020304" pitchFamily="18" charset="0"/>
              </a:rPr>
              <a:t> </a:t>
            </a:r>
          </a:p>
          <a:p>
            <a:pPr algn="ctr"/>
            <a:r>
              <a:rPr lang="sv-SE" sz="1200" b="1" kern="1400" dirty="0">
                <a:solidFill>
                  <a:srgbClr val="000000"/>
                </a:solidFill>
                <a:latin typeface="Lucida Bright" panose="02040602050505020304" pitchFamily="18" charset="0"/>
              </a:rPr>
              <a:t>Pat Mulroy</a:t>
            </a:r>
          </a:p>
          <a:p>
            <a:pPr algn="ctr"/>
            <a:r>
              <a:rPr lang="sv-SE" sz="1200" kern="1400" dirty="0">
                <a:solidFill>
                  <a:srgbClr val="000000"/>
                </a:solidFill>
                <a:latin typeface="Lucida Bright" panose="02040602050505020304" pitchFamily="18" charset="0"/>
              </a:rPr>
              <a:t> Former General Manager,</a:t>
            </a:r>
          </a:p>
          <a:p>
            <a:pPr algn="ctr"/>
            <a:r>
              <a:rPr lang="en-US" sz="1200" dirty="0">
                <a:latin typeface="Lucida Bright" panose="02040602050505020304" pitchFamily="18" charset="0"/>
              </a:rPr>
              <a:t>Southern Nevada</a:t>
            </a:r>
          </a:p>
          <a:p>
            <a:pPr algn="ctr"/>
            <a:r>
              <a:rPr lang="en-US" sz="1200" dirty="0">
                <a:latin typeface="Lucida Bright" panose="02040602050505020304" pitchFamily="18" charset="0"/>
              </a:rPr>
              <a:t> Water Authority</a:t>
            </a:r>
          </a:p>
        </p:txBody>
      </p:sp>
      <p:sp>
        <p:nvSpPr>
          <p:cNvPr id="12" name="Rectangle 11">
            <a:extLst>
              <a:ext uri="{FF2B5EF4-FFF2-40B4-BE49-F238E27FC236}">
                <a16:creationId xmlns:a16="http://schemas.microsoft.com/office/drawing/2014/main" xmlns="" id="{99B5039E-EEF1-4A27-9D56-AF26667FE831}"/>
              </a:ext>
            </a:extLst>
          </p:cNvPr>
          <p:cNvSpPr/>
          <p:nvPr/>
        </p:nvSpPr>
        <p:spPr>
          <a:xfrm>
            <a:off x="499632" y="244209"/>
            <a:ext cx="8202169" cy="858697"/>
          </a:xfrm>
          <a:prstGeom prst="rect">
            <a:avLst/>
          </a:prstGeom>
        </p:spPr>
        <p:txBody>
          <a:bodyPr wrap="square">
            <a:spAutoFit/>
          </a:bodyPr>
          <a:lstStyle/>
          <a:p>
            <a:pPr algn="ctr">
              <a:lnSpc>
                <a:spcPct val="119000"/>
              </a:lnSpc>
            </a:pPr>
            <a:endParaRPr lang="en-US" sz="2200" b="1" kern="1400" dirty="0">
              <a:solidFill>
                <a:srgbClr val="4392D2"/>
              </a:solidFill>
              <a:latin typeface="Lucida Bright" panose="02040602050505020304" pitchFamily="18" charset="0"/>
            </a:endParaRPr>
          </a:p>
          <a:p>
            <a:pPr algn="ctr">
              <a:lnSpc>
                <a:spcPct val="119000"/>
              </a:lnSpc>
            </a:pPr>
            <a:r>
              <a:rPr lang="en-US" sz="2200" b="1" kern="1400" dirty="0">
                <a:solidFill>
                  <a:srgbClr val="4392D2"/>
                </a:solidFill>
                <a:latin typeface="Lucida Bright" panose="02040602050505020304" pitchFamily="18" charset="0"/>
              </a:rPr>
              <a:t>11:15 a.m. – Tell It Like It Is</a:t>
            </a:r>
          </a:p>
        </p:txBody>
      </p:sp>
      <p:sp>
        <p:nvSpPr>
          <p:cNvPr id="2" name="Rectangle 1">
            <a:extLst>
              <a:ext uri="{FF2B5EF4-FFF2-40B4-BE49-F238E27FC236}">
                <a16:creationId xmlns:a16="http://schemas.microsoft.com/office/drawing/2014/main" xmlns="" id="{BFFF946D-F9DB-4F0E-8D92-36C3A3437312}"/>
              </a:ext>
            </a:extLst>
          </p:cNvPr>
          <p:cNvSpPr/>
          <p:nvPr/>
        </p:nvSpPr>
        <p:spPr>
          <a:xfrm>
            <a:off x="588624" y="1088408"/>
            <a:ext cx="8113177" cy="584775"/>
          </a:xfrm>
          <a:prstGeom prst="rect">
            <a:avLst/>
          </a:prstGeom>
        </p:spPr>
        <p:txBody>
          <a:bodyPr wrap="square">
            <a:spAutoFit/>
          </a:bodyPr>
          <a:lstStyle/>
          <a:p>
            <a:pPr algn="ctr"/>
            <a:r>
              <a:rPr lang="en-US" sz="1600" i="1" dirty="0">
                <a:latin typeface="Lucida Bright" panose="02040602050505020304" pitchFamily="18" charset="0"/>
                <a:ea typeface="Calibri" panose="020F0502020204030204" pitchFamily="34" charset="0"/>
                <a:cs typeface="Arial" panose="020B0604020202020204" pitchFamily="34" charset="0"/>
              </a:rPr>
              <a:t>The venerable Pat </a:t>
            </a:r>
            <a:r>
              <a:rPr lang="en-US" sz="1600" i="1" dirty="0" err="1">
                <a:latin typeface="Lucida Bright" panose="02040602050505020304" pitchFamily="18" charset="0"/>
                <a:ea typeface="Calibri" panose="020F0502020204030204" pitchFamily="34" charset="0"/>
                <a:cs typeface="Arial" panose="020B0604020202020204" pitchFamily="34" charset="0"/>
              </a:rPr>
              <a:t>Mulroy</a:t>
            </a:r>
            <a:r>
              <a:rPr lang="en-US" sz="1600" i="1" dirty="0">
                <a:latin typeface="Lucida Bright" panose="02040602050505020304" pitchFamily="18" charset="0"/>
                <a:ea typeface="Calibri" panose="020F0502020204030204" pitchFamily="34" charset="0"/>
                <a:cs typeface="Arial" panose="020B0604020202020204" pitchFamily="34" charset="0"/>
              </a:rPr>
              <a:t> will share her thoughts and insights in her own way – as she has been doing for more than 3 decades</a:t>
            </a:r>
            <a:endParaRPr lang="en-US" sz="1600" dirty="0">
              <a:latin typeface="Lucida Bright" panose="02040602050505020304" pitchFamily="18" charset="0"/>
            </a:endParaRPr>
          </a:p>
        </p:txBody>
      </p:sp>
      <p:pic>
        <p:nvPicPr>
          <p:cNvPr id="6" name="Picture 5" descr="A person smiling for the camera&#10;&#10;Description automatically generated">
            <a:extLst>
              <a:ext uri="{FF2B5EF4-FFF2-40B4-BE49-F238E27FC236}">
                <a16:creationId xmlns:a16="http://schemas.microsoft.com/office/drawing/2014/main" xmlns="" id="{D4E01424-C345-4C21-8C93-7525D8C01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496" y="2566527"/>
            <a:ext cx="1926304" cy="1845736"/>
          </a:xfrm>
          <a:prstGeom prst="rect">
            <a:avLst/>
          </a:prstGeom>
        </p:spPr>
      </p:pic>
      <p:pic>
        <p:nvPicPr>
          <p:cNvPr id="10" name="Picture 9" descr="A picture containing person, wall, indoor, young&#10;&#10;Description automatically generated">
            <a:extLst>
              <a:ext uri="{FF2B5EF4-FFF2-40B4-BE49-F238E27FC236}">
                <a16:creationId xmlns:a16="http://schemas.microsoft.com/office/drawing/2014/main" xmlns="" id="{D201FC86-4A4F-4B3A-9BCF-7EC93DBFB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852" y="2540610"/>
            <a:ext cx="1871653" cy="1871653"/>
          </a:xfrm>
          <a:prstGeom prst="rect">
            <a:avLst/>
          </a:prstGeom>
        </p:spPr>
      </p:pic>
      <p:sp>
        <p:nvSpPr>
          <p:cNvPr id="15" name="Rectangle 14">
            <a:extLst>
              <a:ext uri="{FF2B5EF4-FFF2-40B4-BE49-F238E27FC236}">
                <a16:creationId xmlns:a16="http://schemas.microsoft.com/office/drawing/2014/main" xmlns="" id="{58DD4B84-D17F-4AE4-990C-8F423667F961}"/>
              </a:ext>
            </a:extLst>
          </p:cNvPr>
          <p:cNvSpPr/>
          <p:nvPr/>
        </p:nvSpPr>
        <p:spPr>
          <a:xfrm>
            <a:off x="1711534" y="4393712"/>
            <a:ext cx="2302290" cy="830997"/>
          </a:xfrm>
          <a:prstGeom prst="rect">
            <a:avLst/>
          </a:prstGeom>
        </p:spPr>
        <p:txBody>
          <a:bodyPr wrap="square">
            <a:spAutoFit/>
          </a:bodyPr>
          <a:lstStyle/>
          <a:p>
            <a:pPr algn="ctr"/>
            <a:r>
              <a:rPr lang="sv-SE" sz="1200" b="1" kern="1400" dirty="0">
                <a:solidFill>
                  <a:srgbClr val="000000"/>
                </a:solidFill>
                <a:latin typeface="Lucida Bright" panose="02040602050505020304" pitchFamily="18" charset="0"/>
              </a:rPr>
              <a:t> </a:t>
            </a:r>
          </a:p>
          <a:p>
            <a:pPr algn="ctr"/>
            <a:r>
              <a:rPr lang="sv-SE" sz="1200" b="1" kern="1400" dirty="0">
                <a:solidFill>
                  <a:srgbClr val="000000"/>
                </a:solidFill>
                <a:latin typeface="Lucida Bright" panose="02040602050505020304" pitchFamily="18" charset="0"/>
              </a:rPr>
              <a:t>Introduction: Ane Deister</a:t>
            </a:r>
          </a:p>
          <a:p>
            <a:pPr algn="ctr"/>
            <a:r>
              <a:rPr lang="sv-SE" sz="1200" kern="1400" dirty="0">
                <a:solidFill>
                  <a:srgbClr val="000000"/>
                </a:solidFill>
                <a:latin typeface="Lucida Bright" panose="02040602050505020304" pitchFamily="18" charset="0"/>
              </a:rPr>
              <a:t> Executive Director,</a:t>
            </a:r>
          </a:p>
          <a:p>
            <a:pPr algn="ctr"/>
            <a:r>
              <a:rPr lang="sv-SE" sz="1200" kern="1400" dirty="0">
                <a:solidFill>
                  <a:srgbClr val="000000"/>
                </a:solidFill>
                <a:latin typeface="Lucida Bright" panose="02040602050505020304" pitchFamily="18" charset="0"/>
              </a:rPr>
              <a:t>Urban Water Institute</a:t>
            </a:r>
            <a:endParaRPr lang="en-US" sz="1200" dirty="0">
              <a:latin typeface="Lucida Bright" panose="02040602050505020304" pitchFamily="18" charset="0"/>
            </a:endParaRPr>
          </a:p>
        </p:txBody>
      </p:sp>
    </p:spTree>
    <p:extLst>
      <p:ext uri="{BB962C8B-B14F-4D97-AF65-F5344CB8AC3E}">
        <p14:creationId xmlns:p14="http://schemas.microsoft.com/office/powerpoint/2010/main" val="1475256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C73E294-1B92-4A85-974B-03AE09D4F4C9}"/>
              </a:ext>
            </a:extLst>
          </p:cNvPr>
          <p:cNvSpPr>
            <a:spLocks noGrp="1"/>
          </p:cNvSpPr>
          <p:nvPr>
            <p:ph type="title"/>
          </p:nvPr>
        </p:nvSpPr>
        <p:spPr>
          <a:xfrm>
            <a:off x="505677" y="914400"/>
            <a:ext cx="2743200" cy="2887579"/>
          </a:xfrm>
        </p:spPr>
        <p:txBody>
          <a:bodyPr vert="horz" lIns="91440" tIns="45720" rIns="91440" bIns="45720" rtlCol="0" anchor="b">
            <a:normAutofit/>
          </a:bodyPr>
          <a:lstStyle/>
          <a:p>
            <a:pPr marL="0" marR="0" indent="0" algn="ctr">
              <a:spcAft>
                <a:spcPts val="0"/>
              </a:spcAft>
            </a:pPr>
            <a:r>
              <a:rPr lang="en-US" sz="3500" b="1" kern="1200" dirty="0">
                <a:solidFill>
                  <a:schemeClr val="bg1"/>
                </a:solidFill>
                <a:latin typeface="Lucida Bright" panose="02040602050505020304" pitchFamily="18" charset="0"/>
              </a:rPr>
              <a:t>12:00 </a:t>
            </a:r>
            <a:r>
              <a:rPr lang="en-US" sz="3500" b="1" dirty="0">
                <a:solidFill>
                  <a:schemeClr val="bg1"/>
                </a:solidFill>
                <a:latin typeface="Lucida Bright" panose="02040602050505020304" pitchFamily="18" charset="0"/>
              </a:rPr>
              <a:t>p</a:t>
            </a:r>
            <a:r>
              <a:rPr lang="en-US" sz="3500" b="1" kern="1200" dirty="0">
                <a:solidFill>
                  <a:schemeClr val="bg1"/>
                </a:solidFill>
                <a:latin typeface="Lucida Bright" panose="02040602050505020304" pitchFamily="18" charset="0"/>
              </a:rPr>
              <a:t>.m. – Chairman</a:t>
            </a:r>
            <a:r>
              <a:rPr lang="en-US" sz="2800" b="1" kern="1200" dirty="0">
                <a:solidFill>
                  <a:schemeClr val="bg1"/>
                </a:solidFill>
                <a:latin typeface="Lucida Bright" panose="02040602050505020304" pitchFamily="18" charset="0"/>
              </a:rPr>
              <a:t>’</a:t>
            </a:r>
            <a:r>
              <a:rPr lang="en-US" sz="3600" b="1" kern="1200" dirty="0">
                <a:solidFill>
                  <a:schemeClr val="bg1"/>
                </a:solidFill>
                <a:latin typeface="Lucida Bright" panose="02040602050505020304" pitchFamily="18" charset="0"/>
              </a:rPr>
              <a:t>s</a:t>
            </a:r>
            <a:r>
              <a:rPr lang="en-US" sz="3500" b="1" kern="1200" dirty="0">
                <a:solidFill>
                  <a:schemeClr val="bg1"/>
                </a:solidFill>
                <a:latin typeface="Lucida Bright" panose="02040602050505020304" pitchFamily="18" charset="0"/>
              </a:rPr>
              <a:t> Raffle!</a:t>
            </a:r>
            <a:r>
              <a:rPr lang="en-US" sz="3900" kern="1200" dirty="0">
                <a:solidFill>
                  <a:srgbClr val="4392D2"/>
                </a:solidFill>
                <a:latin typeface="+mj-lt"/>
                <a:ea typeface="+mj-ea"/>
                <a:cs typeface="+mj-cs"/>
              </a:rPr>
              <a:t/>
            </a:r>
            <a:br>
              <a:rPr lang="en-US" sz="3900" kern="1200" dirty="0">
                <a:solidFill>
                  <a:srgbClr val="4392D2"/>
                </a:solidFill>
                <a:latin typeface="+mj-lt"/>
                <a:ea typeface="+mj-ea"/>
                <a:cs typeface="+mj-cs"/>
              </a:rPr>
            </a:br>
            <a:endParaRPr lang="en-US" sz="3900" kern="1200" dirty="0">
              <a:solidFill>
                <a:srgbClr val="4392D2"/>
              </a:solidFill>
              <a:latin typeface="+mj-lt"/>
              <a:ea typeface="+mj-ea"/>
              <a:cs typeface="+mj-cs"/>
            </a:endParaRPr>
          </a:p>
        </p:txBody>
      </p:sp>
      <p:cxnSp>
        <p:nvCxnSpPr>
          <p:cNvPr id="46" name="Straight Connector 45">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9F6B1529-18CF-4D82-BD9A-BF2DFDFACA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47" y="4061967"/>
            <a:ext cx="2070485" cy="20704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Footer Placeholder 4">
            <a:extLst>
              <a:ext uri="{FF2B5EF4-FFF2-40B4-BE49-F238E27FC236}">
                <a16:creationId xmlns:a16="http://schemas.microsoft.com/office/drawing/2014/main" xmlns="" id="{30D56BE2-8E8E-431D-89B0-97F07B079A8E}"/>
              </a:ext>
            </a:extLst>
          </p:cNvPr>
          <p:cNvSpPr>
            <a:spLocks noGrp="1"/>
          </p:cNvSpPr>
          <p:nvPr>
            <p:ph type="ftr" sz="quarter" idx="11"/>
          </p:nvPr>
        </p:nvSpPr>
        <p:spPr>
          <a:xfrm>
            <a:off x="3872756" y="6132452"/>
            <a:ext cx="5166625" cy="404565"/>
          </a:xfrm>
        </p:spPr>
        <p:txBody>
          <a:bodyPr vert="horz" lIns="91440" tIns="45720" rIns="91440" bIns="45720" rtlCol="0" anchor="ctr">
            <a:noAutofit/>
          </a:bodyPr>
          <a:lstStyle/>
          <a:p>
            <a:pPr marL="0" lvl="1" algn="ctr" defTabSz="914400">
              <a:lnSpc>
                <a:spcPct val="90000"/>
              </a:lnSpc>
              <a:spcAft>
                <a:spcPts val="600"/>
              </a:spcAft>
            </a:pPr>
            <a:r>
              <a:rPr lang="en-US" sz="1600" b="1" dirty="0">
                <a:solidFill>
                  <a:srgbClr val="4392D2"/>
                </a:solidFill>
                <a:latin typeface="Lucida Bright" panose="02040602050505020304" pitchFamily="18" charset="0"/>
              </a:rPr>
              <a:t>Urban Water Institute’s 26th Annual Water Conference August 14-16, 2019</a:t>
            </a:r>
            <a:endParaRPr lang="en-US" sz="1500" b="1" dirty="0">
              <a:solidFill>
                <a:srgbClr val="4392D2"/>
              </a:solidFill>
              <a:latin typeface="Lucida Bright" panose="02040602050505020304" pitchFamily="18" charset="0"/>
            </a:endParaRPr>
          </a:p>
          <a:p>
            <a:pPr marL="0" lvl="1" algn="ctr" defTabSz="914400">
              <a:lnSpc>
                <a:spcPct val="90000"/>
              </a:lnSpc>
              <a:spcAft>
                <a:spcPts val="600"/>
              </a:spcAft>
            </a:pPr>
            <a:endParaRPr lang="en-US" sz="1600" b="1" kern="1200" dirty="0">
              <a:solidFill>
                <a:srgbClr val="002060"/>
              </a:solidFill>
              <a:latin typeface="Lucida Bright" panose="02040602050505020304" pitchFamily="18" charset="0"/>
              <a:ea typeface="+mn-ea"/>
              <a:cs typeface="+mn-cs"/>
            </a:endParaRPr>
          </a:p>
        </p:txBody>
      </p:sp>
      <p:sp>
        <p:nvSpPr>
          <p:cNvPr id="3" name="AutoShape 2" descr="Image result for apple watch series 3">
            <a:extLst>
              <a:ext uri="{FF2B5EF4-FFF2-40B4-BE49-F238E27FC236}">
                <a16:creationId xmlns:a16="http://schemas.microsoft.com/office/drawing/2014/main" xmlns="" id="{6E14FCFA-7E5D-4FB6-B130-A2C4D38BE69B}"/>
              </a:ext>
            </a:extLst>
          </p:cNvPr>
          <p:cNvSpPr>
            <a:spLocks noChangeAspect="1" noChangeArrowheads="1"/>
          </p:cNvSpPr>
          <p:nvPr/>
        </p:nvSpPr>
        <p:spPr bwMode="auto">
          <a:xfrm>
            <a:off x="4419600" y="1855922"/>
            <a:ext cx="1725478" cy="1725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ooter Placeholder 4">
            <a:extLst>
              <a:ext uri="{FF2B5EF4-FFF2-40B4-BE49-F238E27FC236}">
                <a16:creationId xmlns:a16="http://schemas.microsoft.com/office/drawing/2014/main" xmlns="" id="{14BB4874-BE94-4B1E-9C00-F656FCFE491D}"/>
              </a:ext>
            </a:extLst>
          </p:cNvPr>
          <p:cNvSpPr txBox="1">
            <a:spLocks/>
          </p:cNvSpPr>
          <p:nvPr/>
        </p:nvSpPr>
        <p:spPr>
          <a:xfrm>
            <a:off x="3977375" y="4798507"/>
            <a:ext cx="5166625" cy="404565"/>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1" algn="ctr" defTabSz="914400">
              <a:lnSpc>
                <a:spcPct val="90000"/>
              </a:lnSpc>
              <a:spcAft>
                <a:spcPts val="600"/>
              </a:spcAft>
            </a:pPr>
            <a:r>
              <a:rPr lang="en-US" sz="2200" b="1" dirty="0">
                <a:solidFill>
                  <a:srgbClr val="4392D2"/>
                </a:solidFill>
                <a:latin typeface="Lucida Bright" panose="02040602050505020304" pitchFamily="18" charset="0"/>
              </a:rPr>
              <a:t>Nike Apple Watch!!</a:t>
            </a:r>
          </a:p>
        </p:txBody>
      </p:sp>
      <p:pic>
        <p:nvPicPr>
          <p:cNvPr id="4" name="Picture 2" descr="Image result for Apple Space Gray Nike Watch.">
            <a:extLst>
              <a:ext uri="{FF2B5EF4-FFF2-40B4-BE49-F238E27FC236}">
                <a16:creationId xmlns:a16="http://schemas.microsoft.com/office/drawing/2014/main" xmlns="" id="{A75C53A7-8078-4632-A352-060161693F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7680" y="320983"/>
            <a:ext cx="3883937" cy="459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720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0"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solidFill>
            <a:schemeClr val="bg1"/>
          </a:solidFill>
          <a:ln>
            <a:noFill/>
          </a:ln>
          <a:effectLst/>
        </p:spPr>
      </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42816"/>
            <a:ext cx="9144000" cy="2615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43ACD42B-7746-49FF-8D0C-22D5160D8AC4}"/>
              </a:ext>
            </a:extLst>
          </p:cNvPr>
          <p:cNvSpPr>
            <a:spLocks noGrp="1"/>
          </p:cNvSpPr>
          <p:nvPr>
            <p:ph type="title"/>
          </p:nvPr>
        </p:nvSpPr>
        <p:spPr>
          <a:xfrm>
            <a:off x="530257" y="5550408"/>
            <a:ext cx="8074058" cy="1207269"/>
          </a:xfrm>
        </p:spPr>
        <p:txBody>
          <a:bodyPr vert="horz" lIns="91440" tIns="45720" rIns="91440" bIns="45720" rtlCol="0" anchor="b">
            <a:normAutofit fontScale="90000"/>
          </a:bodyPr>
          <a:lstStyle/>
          <a:p>
            <a:pPr marL="228600" marR="0" indent="-228600" algn="ctr">
              <a:lnSpc>
                <a:spcPct val="100000"/>
              </a:lnSpc>
              <a:spcAft>
                <a:spcPts val="0"/>
              </a:spcAft>
            </a:pPr>
            <a:r>
              <a:rPr lang="en-US" sz="5000" b="1" dirty="0">
                <a:solidFill>
                  <a:srgbClr val="4392D2"/>
                </a:solidFill>
                <a:latin typeface="Lucida Bright" panose="02040602050505020304" pitchFamily="18" charset="0"/>
              </a:rPr>
              <a:t>Conference Adjourn.</a:t>
            </a:r>
            <a:r>
              <a:rPr lang="en-US" sz="5000" dirty="0">
                <a:solidFill>
                  <a:srgbClr val="4392D2"/>
                </a:solidFill>
                <a:latin typeface="Lucida Bright" panose="02040602050505020304" pitchFamily="18" charset="0"/>
              </a:rPr>
              <a:t/>
            </a:r>
            <a:br>
              <a:rPr lang="en-US" sz="5000" dirty="0">
                <a:solidFill>
                  <a:srgbClr val="4392D2"/>
                </a:solidFill>
                <a:latin typeface="Lucida Bright" panose="02040602050505020304" pitchFamily="18" charset="0"/>
              </a:rPr>
            </a:br>
            <a:r>
              <a:rPr lang="en-US" sz="5000" b="1" dirty="0">
                <a:solidFill>
                  <a:srgbClr val="4392D2"/>
                </a:solidFill>
                <a:latin typeface="Lucida Bright" panose="02040602050505020304" pitchFamily="18" charset="0"/>
              </a:rPr>
              <a:t>Thank You For Joining Us! </a:t>
            </a:r>
            <a:br>
              <a:rPr lang="en-US" sz="5000" b="1" dirty="0">
                <a:solidFill>
                  <a:srgbClr val="4392D2"/>
                </a:solidFill>
                <a:latin typeface="Lucida Bright" panose="02040602050505020304" pitchFamily="18" charset="0"/>
              </a:rPr>
            </a:br>
            <a:r>
              <a:rPr lang="en-US" sz="2400" dirty="0">
                <a:solidFill>
                  <a:srgbClr val="4392D2"/>
                </a:solidFill>
              </a:rPr>
              <a:t/>
            </a:r>
            <a:br>
              <a:rPr lang="en-US" sz="2400" dirty="0">
                <a:solidFill>
                  <a:srgbClr val="4392D2"/>
                </a:solidFill>
              </a:rPr>
            </a:br>
            <a:r>
              <a:rPr lang="en-US" sz="2400" dirty="0"/>
              <a:t/>
            </a:r>
            <a:br>
              <a:rPr lang="en-US" sz="2400" dirty="0"/>
            </a:br>
            <a:endParaRPr lang="en-US" sz="2400" dirty="0"/>
          </a:p>
        </p:txBody>
      </p:sp>
      <p:sp>
        <p:nvSpPr>
          <p:cNvPr id="5" name="Footer Placeholder 4">
            <a:extLst>
              <a:ext uri="{FF2B5EF4-FFF2-40B4-BE49-F238E27FC236}">
                <a16:creationId xmlns:a16="http://schemas.microsoft.com/office/drawing/2014/main" xmlns="" id="{E2EA46BA-E5BC-4297-807E-E0764CE48698}"/>
              </a:ext>
            </a:extLst>
          </p:cNvPr>
          <p:cNvSpPr>
            <a:spLocks noGrp="1"/>
          </p:cNvSpPr>
          <p:nvPr>
            <p:ph type="ftr" sz="quarter" idx="11"/>
          </p:nvPr>
        </p:nvSpPr>
        <p:spPr>
          <a:xfrm>
            <a:off x="479234" y="6360474"/>
            <a:ext cx="8176103" cy="365125"/>
          </a:xfrm>
        </p:spPr>
        <p:txBody>
          <a:bodyPr vert="horz" lIns="91440" tIns="45720" rIns="91440" bIns="45720" rtlCol="0" anchor="ctr">
            <a:normAutofit/>
          </a:bodyPr>
          <a:lstStyle/>
          <a:p>
            <a:pPr defTabSz="914400">
              <a:lnSpc>
                <a:spcPct val="80000"/>
              </a:lnSpc>
              <a:defRPr/>
            </a:pPr>
            <a:r>
              <a:rPr lang="en-US" sz="1600" b="1" dirty="0">
                <a:solidFill>
                  <a:srgbClr val="4392D2"/>
                </a:solidFill>
                <a:latin typeface="Lucida Bright" panose="02040602050505020304" pitchFamily="18" charset="0"/>
              </a:rPr>
              <a:t>Urban Water Institute’s 26th Annual Water Conference August 14-16, 2019</a:t>
            </a:r>
            <a:endParaRPr lang="en-US" sz="1500" b="1" dirty="0">
              <a:solidFill>
                <a:srgbClr val="4392D2"/>
              </a:solidFill>
              <a:latin typeface="Lucida Bright" panose="02040602050505020304" pitchFamily="18" charset="0"/>
            </a:endParaRPr>
          </a:p>
          <a:p>
            <a:pPr defTabSz="914400">
              <a:lnSpc>
                <a:spcPct val="80000"/>
              </a:lnSpc>
              <a:defRPr/>
            </a:pPr>
            <a:endParaRPr lang="en-US" sz="1600" b="1" kern="1200" dirty="0">
              <a:solidFill>
                <a:srgbClr val="002060"/>
              </a:solidFill>
              <a:latin typeface="Lucida Bright" panose="02040602050505020304" pitchFamily="18" charset="0"/>
            </a:endParaRPr>
          </a:p>
        </p:txBody>
      </p:sp>
      <p:pic>
        <p:nvPicPr>
          <p:cNvPr id="4" name="Picture 3">
            <a:extLst>
              <a:ext uri="{FF2B5EF4-FFF2-40B4-BE49-F238E27FC236}">
                <a16:creationId xmlns:a16="http://schemas.microsoft.com/office/drawing/2014/main" xmlns="" id="{C0CB4997-2F30-473A-A76C-8393B20CF2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3096" y="515059"/>
            <a:ext cx="3210425" cy="3212698"/>
          </a:xfrm>
          <a:prstGeom prst="rect">
            <a:avLst/>
          </a:prstGeom>
        </p:spPr>
      </p:pic>
    </p:spTree>
    <p:extLst>
      <p:ext uri="{BB962C8B-B14F-4D97-AF65-F5344CB8AC3E}">
        <p14:creationId xmlns:p14="http://schemas.microsoft.com/office/powerpoint/2010/main" val="167768415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4040</TotalTime>
  <Words>473</Words>
  <Application>Microsoft Office PowerPoint</Application>
  <PresentationFormat>On-screen Show (4:3)</PresentationFormat>
  <Paragraphs>73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Lucida Bright</vt:lpstr>
      <vt:lpstr>Times New Roman</vt:lpstr>
      <vt:lpstr>Office Theme</vt:lpstr>
      <vt:lpstr>PowerPoint Presentation</vt:lpstr>
      <vt:lpstr>Thank You To Our Buffet Breakfast Sponsor  Western Municipal Water District</vt:lpstr>
      <vt:lpstr>8:15 a.m. Opening Remarks  Short conference report card, lessons learned, and introduction to the final day of conference.   </vt:lpstr>
      <vt:lpstr>PowerPoint Presentation</vt:lpstr>
      <vt:lpstr>PowerPoint Presentation</vt:lpstr>
      <vt:lpstr>PowerPoint Presentation</vt:lpstr>
      <vt:lpstr>PowerPoint Presentation</vt:lpstr>
      <vt:lpstr>12:00 p.m. – Chairman’s Raffle! </vt:lpstr>
      <vt:lpstr>Conference Adjourn. Thank You For Joining Us!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Stacy Davis</cp:lastModifiedBy>
  <cp:revision>118</cp:revision>
  <dcterms:created xsi:type="dcterms:W3CDTF">2017-07-20T19:02:19Z</dcterms:created>
  <dcterms:modified xsi:type="dcterms:W3CDTF">2019-08-13T21:47:42Z</dcterms:modified>
</cp:coreProperties>
</file>