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0" r:id="rId5"/>
    <p:sldId id="258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26B"/>
    <a:srgbClr val="017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003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608" y="3254003"/>
            <a:ext cx="6848672" cy="6858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7903" y="3795886"/>
            <a:ext cx="5640082" cy="52119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ADD9E6-13A8-40B4-8D36-55A21B35C45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5370EB-F377-462A-9FE9-63118D7FE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3728" y="205979"/>
            <a:ext cx="6563072" cy="857250"/>
          </a:xfrm>
        </p:spPr>
        <p:txBody>
          <a:bodyPr/>
          <a:lstStyle>
            <a:lvl1pPr algn="l">
              <a:defRPr>
                <a:solidFill>
                  <a:srgbClr val="01526B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23728" y="1200151"/>
            <a:ext cx="6563072" cy="3394472"/>
          </a:xfrm>
        </p:spPr>
        <p:txBody>
          <a:bodyPr/>
          <a:lstStyle>
            <a:lvl1pPr>
              <a:defRPr>
                <a:solidFill>
                  <a:srgbClr val="01526B"/>
                </a:solidFill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D9E6-13A8-40B4-8D36-55A21B35C45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70EB-F377-462A-9FE9-63118D7F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5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27534"/>
            <a:ext cx="8229600" cy="857250"/>
          </a:xfrm>
        </p:spPr>
        <p:txBody>
          <a:bodyPr/>
          <a:lstStyle>
            <a:lvl1pPr>
              <a:defRPr>
                <a:solidFill>
                  <a:srgbClr val="01526B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63637"/>
            <a:ext cx="8229600" cy="3030985"/>
          </a:xfrm>
        </p:spPr>
        <p:txBody>
          <a:bodyPr/>
          <a:lstStyle>
            <a:lvl1pPr marL="0" indent="0" algn="ctr">
              <a:buNone/>
              <a:defRPr>
                <a:solidFill>
                  <a:srgbClr val="01526B"/>
                </a:solidFill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D9E6-13A8-40B4-8D36-55A21B35C45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70EB-F377-462A-9FE9-63118D7F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DD9E6-13A8-40B4-8D36-55A21B35C45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370EB-F377-462A-9FE9-63118D7F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3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3028950"/>
            <a:ext cx="6848672" cy="685899"/>
          </a:xfrm>
        </p:spPr>
        <p:txBody>
          <a:bodyPr>
            <a:normAutofit fontScale="90000"/>
          </a:bodyPr>
          <a:lstStyle/>
          <a:p>
            <a:r>
              <a:rPr lang="en-US" dirty="0"/>
              <a:t>Urban Water Institute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62350"/>
            <a:ext cx="5640082" cy="52119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Increasing Cyber Threats impacting</a:t>
            </a:r>
          </a:p>
          <a:p>
            <a:r>
              <a:rPr lang="en-US" dirty="0"/>
              <a:t>Critical Infrastructure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4063583"/>
            <a:ext cx="273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Frank Ury,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245362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Threats to critical infrastructure will only increase</a:t>
            </a:r>
          </a:p>
          <a:p>
            <a:r>
              <a:rPr lang="en-US" sz="2800" dirty="0"/>
              <a:t>Adversaries move forward five times faster than we do</a:t>
            </a:r>
          </a:p>
          <a:p>
            <a:r>
              <a:rPr lang="en-US" sz="2800" dirty="0"/>
              <a:t>Finding comparable cyber resources is expensive</a:t>
            </a:r>
          </a:p>
          <a:p>
            <a:r>
              <a:rPr lang="en-US" sz="2800" dirty="0"/>
              <a:t>Complacencies</a:t>
            </a:r>
          </a:p>
          <a:p>
            <a:pPr lvl="1"/>
            <a:r>
              <a:rPr lang="en-US" sz="2400" dirty="0"/>
              <a:t>All above average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505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200150"/>
            <a:ext cx="6563072" cy="3943349"/>
          </a:xfrm>
        </p:spPr>
        <p:txBody>
          <a:bodyPr>
            <a:normAutofit/>
          </a:bodyPr>
          <a:lstStyle/>
          <a:p>
            <a:r>
              <a:rPr lang="en-US" sz="2000" dirty="0"/>
              <a:t>“Sometimes you need technology to defeat technology”</a:t>
            </a:r>
          </a:p>
          <a:p>
            <a:pPr lvl="1"/>
            <a:r>
              <a:rPr lang="en-US" sz="1600"/>
              <a:t>Alan Turing</a:t>
            </a:r>
            <a:r>
              <a:rPr lang="en-US" sz="1600" dirty="0"/>
              <a:t>, “The Imitation Game”</a:t>
            </a:r>
          </a:p>
          <a:p>
            <a:r>
              <a:rPr lang="en-US" sz="2000" dirty="0"/>
              <a:t>The threat is growing faster than ever</a:t>
            </a:r>
          </a:p>
          <a:p>
            <a:pPr lvl="1"/>
            <a:r>
              <a:rPr lang="en-US" sz="1600" dirty="0"/>
              <a:t>Not always about money</a:t>
            </a:r>
          </a:p>
          <a:p>
            <a:r>
              <a:rPr lang="en-US" sz="2000" dirty="0"/>
              <a:t>Evaluate your risk</a:t>
            </a:r>
          </a:p>
          <a:p>
            <a:pPr lvl="1"/>
            <a:r>
              <a:rPr lang="en-US" sz="1600" dirty="0"/>
              <a:t>From external threat actors</a:t>
            </a:r>
          </a:p>
          <a:p>
            <a:pPr lvl="1"/>
            <a:r>
              <a:rPr lang="en-US" sz="1600" dirty="0"/>
              <a:t>From your own internal capabilities</a:t>
            </a:r>
          </a:p>
          <a:p>
            <a:r>
              <a:rPr lang="en-US" sz="2000" dirty="0"/>
              <a:t>Never think your data is not valuable to someone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491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200151"/>
            <a:ext cx="6563072" cy="373737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Determine if you have the resources to succeed in cyber security inhouse </a:t>
            </a:r>
          </a:p>
          <a:p>
            <a:pPr lvl="1"/>
            <a:r>
              <a:rPr lang="en-US" sz="2000" dirty="0"/>
              <a:t>If yes, lay out a multi year strategy including funding, training, resourcing and policy development</a:t>
            </a:r>
          </a:p>
          <a:p>
            <a:pPr lvl="1"/>
            <a:r>
              <a:rPr lang="en-US" sz="2000" dirty="0"/>
              <a:t>If not, work to create a partner model to include</a:t>
            </a:r>
          </a:p>
          <a:p>
            <a:pPr lvl="2"/>
            <a:r>
              <a:rPr lang="en-US" sz="1600" dirty="0"/>
              <a:t>RFP</a:t>
            </a:r>
          </a:p>
          <a:p>
            <a:pPr lvl="2"/>
            <a:r>
              <a:rPr lang="en-US" sz="1600" dirty="0"/>
              <a:t>Assessment of your environment</a:t>
            </a:r>
          </a:p>
          <a:p>
            <a:pPr lvl="2"/>
            <a:r>
              <a:rPr lang="en-US" sz="1600" dirty="0"/>
              <a:t>Remediation plan</a:t>
            </a:r>
          </a:p>
          <a:p>
            <a:pPr lvl="2"/>
            <a:r>
              <a:rPr lang="en-US" sz="1600" dirty="0"/>
              <a:t>Monitoring</a:t>
            </a:r>
          </a:p>
          <a:p>
            <a:pPr lvl="2"/>
            <a:r>
              <a:rPr lang="en-US" sz="1600" dirty="0"/>
              <a:t>Incident Response</a:t>
            </a:r>
          </a:p>
          <a:p>
            <a:pPr lvl="2"/>
            <a:r>
              <a:rPr lang="en-US" sz="1600" dirty="0"/>
              <a:t>Policy development</a:t>
            </a:r>
          </a:p>
          <a:p>
            <a:pPr lvl="2"/>
            <a:r>
              <a:rPr lang="en-US" sz="1600" dirty="0"/>
              <a:t>Cost containment</a:t>
            </a:r>
          </a:p>
          <a:p>
            <a:pPr lvl="2"/>
            <a:r>
              <a:rPr lang="en-US" sz="1600" dirty="0"/>
              <a:t>Physical security/</a:t>
            </a:r>
            <a:r>
              <a:rPr lang="en-US" sz="1600"/>
              <a:t>background checks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122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Frank Ury</a:t>
            </a:r>
          </a:p>
          <a:p>
            <a:r>
              <a:rPr lang="en-US" dirty="0"/>
              <a:t>Director, Santa Margarita Water District</a:t>
            </a:r>
          </a:p>
          <a:p>
            <a:r>
              <a:rPr lang="en-US" dirty="0"/>
              <a:t>frankury@cox.net</a:t>
            </a:r>
          </a:p>
        </p:txBody>
      </p:sp>
    </p:spTree>
    <p:extLst>
      <p:ext uri="{BB962C8B-B14F-4D97-AF65-F5344CB8AC3E}">
        <p14:creationId xmlns:p14="http://schemas.microsoft.com/office/powerpoint/2010/main" val="1537527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86</Template>
  <TotalTime>2649</TotalTime>
  <Words>169</Words>
  <Application>Microsoft Office PowerPoint</Application>
  <PresentationFormat>On-screen Show (16:9)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Urban Water Institute</vt:lpstr>
      <vt:lpstr>The Problem</vt:lpstr>
      <vt:lpstr>The Opportunity</vt:lpstr>
      <vt:lpstr>Executive Decisions</vt:lpstr>
      <vt:lpstr>Thanks</vt:lpstr>
    </vt:vector>
  </TitlesOfParts>
  <Company>City of Mission Viejo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Frank Ury</dc:creator>
  <cp:lastModifiedBy>matt ury</cp:lastModifiedBy>
  <cp:revision>22</cp:revision>
  <dcterms:created xsi:type="dcterms:W3CDTF">2016-04-26T05:58:47Z</dcterms:created>
  <dcterms:modified xsi:type="dcterms:W3CDTF">2021-09-03T19:36:38Z</dcterms:modified>
</cp:coreProperties>
</file>