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66" r:id="rId4"/>
    <p:sldId id="258" r:id="rId5"/>
    <p:sldId id="264" r:id="rId6"/>
    <p:sldId id="259" r:id="rId7"/>
    <p:sldId id="265" r:id="rId8"/>
    <p:sldId id="260" r:id="rId9"/>
    <p:sldId id="261" r:id="rId10"/>
    <p:sldId id="262"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9"/>
    <p:restoredTop sz="94583"/>
  </p:normalViewPr>
  <p:slideViewPr>
    <p:cSldViewPr snapToGrid="0" snapToObjects="1">
      <p:cViewPr varScale="1">
        <p:scale>
          <a:sx n="35" d="100"/>
          <a:sy n="35" d="100"/>
        </p:scale>
        <p:origin x="8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993140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Water. Total: $3.575 billion</a:t>
            </a:r>
          </a:p>
          <a:p>
            <a:r>
              <a:t>Indian Water Rights Settlement</a:t>
            </a:r>
          </a:p>
          <a:p>
            <a:r>
              <a:t>Extension $2,000,000,000</a:t>
            </a:r>
          </a:p>
          <a:p>
            <a:r>
              <a:t>Emergency Drought Relief $650,000,000</a:t>
            </a:r>
          </a:p>
          <a:p>
            <a:r>
              <a:t>Salton Sea Restoration $250,000,000</a:t>
            </a:r>
          </a:p>
          <a:p>
            <a:r>
              <a:t>4</a:t>
            </a:r>
          </a:p>
          <a:p>
            <a:r>
              <a:t>Water Resources Research Institutes $75,000,000</a:t>
            </a:r>
          </a:p>
          <a:p>
            <a:r>
              <a:t>Federal Priority Stream gauges $150,000,000</a:t>
            </a:r>
          </a:p>
          <a:p>
            <a:r>
              <a:t>Snow Water Supply Forecasting $50,000,000</a:t>
            </a:r>
          </a:p>
          <a:p>
            <a:r>
              <a:t>Water Technology Investment $50,000,000</a:t>
            </a:r>
          </a:p>
          <a:p>
            <a:r>
              <a:t>Aquatic Ecosystem Restoration $250,000,000</a:t>
            </a:r>
          </a:p>
          <a:p>
            <a:r>
              <a:t>Large Scale water Recycling and Reuse $100,000,000d</a:t>
            </a:r>
          </a:p>
        </p:txBody>
      </p:sp>
    </p:spTree>
    <p:extLst>
      <p:ext uri="{BB962C8B-B14F-4D97-AF65-F5344CB8AC3E}">
        <p14:creationId xmlns:p14="http://schemas.microsoft.com/office/powerpoint/2010/main" val="126026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$5.5 billion over five years for wildfire risk mitigation. </a:t>
            </a:r>
          </a:p>
          <a:p>
            <a:r>
              <a:t>$3.4 billion would be directed to the U.S. Forest Service and the U.S. Department of the Interior to reduce the threat of wildfire on federal lands through mechanical thinning, timber harvests, prescribed burns, community wildfire protection grants and collaborative led projects.</a:t>
            </a:r>
          </a:p>
          <a:p>
            <a:r>
              <a:t>$2.1 billion for ecosystem restoration through Good Neighbor Agreements, invasive species eradication, cross-boundary management projects and stewardship contracts.</a:t>
            </a:r>
          </a:p>
          <a:p>
            <a:r>
              <a:t>New categorical exclusion for forest management activities to establish fuel breaks to protect critical infrastructure from wildfire, including roads, water infrastructure, pipelines and transmission lines.</a:t>
            </a:r>
          </a:p>
          <a:p>
            <a:r>
              <a:t> </a:t>
            </a:r>
          </a:p>
          <a:p>
            <a:endParaRPr/>
          </a:p>
          <a:p>
            <a:r>
              <a:t>Energy Supply Resiliency </a:t>
            </a:r>
          </a:p>
          <a:p>
            <a:endParaRPr/>
          </a:p>
          <a:p>
            <a:r>
              <a:t>$5 billion for the USDOE to establish a grant program to support activities that reduce the likelihood and consequence of impacts to the electric grid due to extreme weather, wildfire, and natural disaster. </a:t>
            </a:r>
          </a:p>
        </p:txBody>
      </p:sp>
    </p:spTree>
    <p:extLst>
      <p:ext uri="{BB962C8B-B14F-4D97-AF65-F5344CB8AC3E}">
        <p14:creationId xmlns:p14="http://schemas.microsoft.com/office/powerpoint/2010/main" val="172995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Graphik-Medium"/>
                <a:ea typeface="Graphik-Medium"/>
                <a:cs typeface="Graphik-Medium"/>
                <a:sym typeface="Graphik Medium"/>
              </a:defRPr>
            </a:lvl1pPr>
            <a:lvl2pPr marL="0" indent="0" algn="ctr" defTabSz="825500">
              <a:spcBef>
                <a:spcPts val="0"/>
              </a:spcBef>
              <a:buClrTx/>
              <a:buSzTx/>
              <a:buNone/>
              <a:defRPr sz="6400">
                <a:latin typeface="Graphik-Medium"/>
                <a:ea typeface="Graphik-Medium"/>
                <a:cs typeface="Graphik-Medium"/>
                <a:sym typeface="Graphik Medium"/>
              </a:defRPr>
            </a:lvl2pPr>
            <a:lvl3pPr marL="0" indent="0" algn="ctr" defTabSz="825500">
              <a:spcBef>
                <a:spcPts val="0"/>
              </a:spcBef>
              <a:buClrTx/>
              <a:buSzTx/>
              <a:buNone/>
              <a:defRPr sz="6400">
                <a:latin typeface="Graphik-Medium"/>
                <a:ea typeface="Graphik-Medium"/>
                <a:cs typeface="Graphik-Medium"/>
                <a:sym typeface="Graphik Medium"/>
              </a:defRPr>
            </a:lvl3pPr>
            <a:lvl4pPr marL="0" indent="0" algn="ctr" defTabSz="825500">
              <a:spcBef>
                <a:spcPts val="0"/>
              </a:spcBef>
              <a:buClrTx/>
              <a:buSzTx/>
              <a:buNone/>
              <a:defRPr sz="6400">
                <a:latin typeface="Graphik-Medium"/>
                <a:ea typeface="Graphik-Medium"/>
                <a:cs typeface="Graphik-Medium"/>
                <a:sym typeface="Graphik Medium"/>
              </a:defRPr>
            </a:lvl4pPr>
            <a:lvl5pPr marL="0" indent="0" algn="ctr" defTabSz="825500">
              <a:spcBef>
                <a:spcPts val="0"/>
              </a:spcBef>
              <a:buClrTx/>
              <a:buSzTx/>
              <a:buNone/>
              <a:defRPr sz="6400">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1pPr>
            <a:lvl2pPr marL="0" indent="4572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2pPr>
            <a:lvl3pPr marL="0" indent="9144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3pPr>
            <a:lvl4pPr marL="0" indent="13716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4pPr>
            <a:lvl5pPr marL="0" indent="18288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Graphik-Medium"/>
                <a:ea typeface="Graphik-Medium"/>
                <a:cs typeface="Graphik-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latin typeface="Graphik-Medium"/>
                <a:ea typeface="Graphik-Medium"/>
                <a:cs typeface="Graphik-Medium"/>
                <a:sym typeface="Graphik Medium"/>
              </a:defRPr>
            </a:lvl1pPr>
          </a:lstStyle>
          <a:p>
            <a:r>
              <a:t>Attribution</a:t>
            </a:r>
          </a:p>
        </p:txBody>
      </p:sp>
      <p:sp>
        <p:nvSpPr>
          <p:cNvPr id="116" name="Body Level One…"/>
          <p:cNvSpPr txBox="1">
            <a:spLocks noGrp="1"/>
          </p:cNvSpPr>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88149250_2145x1620.jpg"/>
          <p:cNvSpPr>
            <a:spLocks noGrp="1"/>
          </p:cNvSpPr>
          <p:nvPr>
            <p:ph type="pic" sz="half" idx="21"/>
          </p:nvPr>
        </p:nvSpPr>
        <p:spPr>
          <a:xfrm>
            <a:off x="12192000" y="4813300"/>
            <a:ext cx="12192000" cy="9207945"/>
          </a:xfrm>
          <a:prstGeom prst="rect">
            <a:avLst/>
          </a:prstGeom>
        </p:spPr>
        <p:txBody>
          <a:bodyPr lIns="91439" tIns="45719" rIns="91439" bIns="45719">
            <a:noAutofit/>
          </a:bodyPr>
          <a:lstStyle/>
          <a:p>
            <a:endParaRPr/>
          </a:p>
        </p:txBody>
      </p:sp>
      <p:sp>
        <p:nvSpPr>
          <p:cNvPr id="125" name="1169517375_2880x1920.jpg"/>
          <p:cNvSpPr>
            <a:spLocks noGrp="1"/>
          </p:cNvSpPr>
          <p:nvPr>
            <p:ph type="pic" sz="half" idx="22"/>
          </p:nvPr>
        </p:nvSpPr>
        <p:spPr>
          <a:xfrm>
            <a:off x="12192000" y="-628650"/>
            <a:ext cx="12192000" cy="8128000"/>
          </a:xfrm>
          <a:prstGeom prst="rect">
            <a:avLst/>
          </a:prstGeom>
        </p:spPr>
        <p:txBody>
          <a:bodyPr lIns="91439" tIns="45719" rIns="91439" bIns="45719">
            <a:noAutofit/>
          </a:bodyPr>
          <a:lstStyle/>
          <a:p>
            <a:endParaRPr/>
          </a:p>
        </p:txBody>
      </p:sp>
      <p:sp>
        <p:nvSpPr>
          <p:cNvPr id="126" name="184386109_2439x1626.jpg"/>
          <p:cNvSpPr>
            <a:spLocks noGrp="1"/>
          </p:cNvSpPr>
          <p:nvPr>
            <p:ph type="pic" idx="23"/>
          </p:nvPr>
        </p:nvSpPr>
        <p:spPr>
          <a:xfrm>
            <a:off x="-4203700" y="0"/>
            <a:ext cx="20574000" cy="1371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FFFFFF"/>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Graphik-Medium"/>
                <a:ea typeface="Graphik-Medium"/>
                <a:cs typeface="Graphik-Medium"/>
                <a:sym typeface="Graphik Medium"/>
              </a:defRPr>
            </a:lvl1pPr>
            <a:lvl2pPr marL="0" indent="0" algn="ctr" defTabSz="825500">
              <a:spcBef>
                <a:spcPts val="0"/>
              </a:spcBef>
              <a:buClrTx/>
              <a:buSzTx/>
              <a:buNone/>
              <a:defRPr sz="6400">
                <a:solidFill>
                  <a:srgbClr val="FFFFFF"/>
                </a:solidFill>
                <a:latin typeface="Graphik-Medium"/>
                <a:ea typeface="Graphik-Medium"/>
                <a:cs typeface="Graphik-Medium"/>
                <a:sym typeface="Graphik Medium"/>
              </a:defRPr>
            </a:lvl2pPr>
            <a:lvl3pPr marL="0" indent="0" algn="ctr" defTabSz="825500">
              <a:spcBef>
                <a:spcPts val="0"/>
              </a:spcBef>
              <a:buClrTx/>
              <a:buSzTx/>
              <a:buNone/>
              <a:defRPr sz="6400">
                <a:solidFill>
                  <a:srgbClr val="FFFFFF"/>
                </a:solidFill>
                <a:latin typeface="Graphik-Medium"/>
                <a:ea typeface="Graphik-Medium"/>
                <a:cs typeface="Graphik-Medium"/>
                <a:sym typeface="Graphik Medium"/>
              </a:defRPr>
            </a:lvl3pPr>
            <a:lvl4pPr marL="0" indent="0" algn="ctr" defTabSz="825500">
              <a:spcBef>
                <a:spcPts val="0"/>
              </a:spcBef>
              <a:buClrTx/>
              <a:buSzTx/>
              <a:buNone/>
              <a:defRPr sz="6400">
                <a:solidFill>
                  <a:srgbClr val="FFFFFF"/>
                </a:solidFill>
                <a:latin typeface="Graphik-Medium"/>
                <a:ea typeface="Graphik-Medium"/>
                <a:cs typeface="Graphik-Medium"/>
                <a:sym typeface="Graphik Medium"/>
              </a:defRPr>
            </a:lvl4pPr>
            <a:lvl5pPr marL="0" indent="0" algn="ctr" defTabSz="825500">
              <a:spcBef>
                <a:spcPts val="0"/>
              </a:spcBef>
              <a:buClrTx/>
              <a:buSzTx/>
              <a:buNone/>
              <a:defRPr sz="6400">
                <a:solidFill>
                  <a:srgbClr val="FFFFFF"/>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84386109_2439x1626.jpg"/>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vl2pPr marL="0" indent="457200" algn="ctr" defTabSz="825500">
              <a:spcBef>
                <a:spcPts val="0"/>
              </a:spcBef>
              <a:buClrTx/>
              <a:buSzTx/>
              <a:buNone/>
              <a:defRPr sz="5400">
                <a:latin typeface="Graphik-Medium"/>
                <a:ea typeface="Graphik-Medium"/>
                <a:cs typeface="Graphik-Medium"/>
                <a:sym typeface="Graphik Medium"/>
              </a:defRPr>
            </a:lvl2pPr>
            <a:lvl3pPr marL="0" indent="914400" algn="ctr" defTabSz="825500">
              <a:spcBef>
                <a:spcPts val="0"/>
              </a:spcBef>
              <a:buClrTx/>
              <a:buSzTx/>
              <a:buNone/>
              <a:defRPr sz="5400">
                <a:latin typeface="Graphik-Medium"/>
                <a:ea typeface="Graphik-Medium"/>
                <a:cs typeface="Graphik-Medium"/>
                <a:sym typeface="Graphik Medium"/>
              </a:defRPr>
            </a:lvl3pPr>
            <a:lvl4pPr marL="0" indent="1371600" algn="ctr" defTabSz="825500">
              <a:spcBef>
                <a:spcPts val="0"/>
              </a:spcBef>
              <a:buClrTx/>
              <a:buSzTx/>
              <a:buNone/>
              <a:defRPr sz="5400">
                <a:latin typeface="Graphik-Medium"/>
                <a:ea typeface="Graphik-Medium"/>
                <a:cs typeface="Graphik-Medium"/>
                <a:sym typeface="Graphik Medium"/>
              </a:defRPr>
            </a:lvl4pPr>
            <a:lvl5pPr marL="0" indent="1828800" algn="ctr" defTabSz="825500">
              <a:spcBef>
                <a:spcPts val="0"/>
              </a:spcBef>
              <a:buClrTx/>
              <a:buSzTx/>
              <a:buNone/>
              <a:defRPr sz="5400">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988149250_2145x1620.jpg"/>
          <p:cNvSpPr>
            <a:spLocks noGrp="1"/>
          </p:cNvSpPr>
          <p:nvPr>
            <p:ph type="pic" idx="21"/>
          </p:nvPr>
        </p:nvSpPr>
        <p:spPr>
          <a:xfrm>
            <a:off x="10185400" y="0"/>
            <a:ext cx="18161000" cy="13716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FF00D8"/>
                    </a:gs>
                    <a:gs pos="100000">
                      <a:srgbClr val="FF542E"/>
                    </a:gs>
                  </a:gsLst>
                  <a:lin ang="3960000"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51" name="WASHINGTON UPDATE…"/>
          <p:cNvSpPr txBox="1">
            <a:spLocks noGrp="1"/>
          </p:cNvSpPr>
          <p:nvPr>
            <p:ph type="ctrTitle"/>
          </p:nvPr>
        </p:nvSpPr>
        <p:spPr>
          <a:xfrm>
            <a:off x="1270000" y="4069748"/>
            <a:ext cx="21844000" cy="2857501"/>
          </a:xfrm>
          <a:prstGeom prst="rect">
            <a:avLst/>
          </a:prstGeom>
          <a:solidFill>
            <a:schemeClr val="accent1">
              <a:lumOff val="13575"/>
            </a:schemeClr>
          </a:solidFill>
        </p:spPr>
        <p:txBody>
          <a:bodyPr/>
          <a:lstStyle/>
          <a:p>
            <a:pPr defTabSz="1341086">
              <a:defRPr sz="6380" spc="-191">
                <a:solidFill>
                  <a:srgbClr val="00F900"/>
                </a:solidFill>
              </a:defRPr>
            </a:pPr>
            <a:r>
              <a:t>WASHINGTON UPDATE</a:t>
            </a:r>
          </a:p>
          <a:p>
            <a:pPr defTabSz="1341086">
              <a:defRPr sz="6380" spc="-191">
                <a:solidFill>
                  <a:srgbClr val="00F900"/>
                </a:solidFill>
              </a:defRPr>
            </a:pPr>
            <a:r>
              <a:t>INFRASTRUCTURE,  DROUGHT AND CLIMATE RESILIENCY</a:t>
            </a:r>
          </a:p>
        </p:txBody>
      </p:sp>
      <p:sp>
        <p:nvSpPr>
          <p:cNvPr id="152" name="PRESENTED BY…"/>
          <p:cNvSpPr txBox="1">
            <a:spLocks noGrp="1"/>
          </p:cNvSpPr>
          <p:nvPr>
            <p:ph type="body" idx="21"/>
          </p:nvPr>
        </p:nvSpPr>
        <p:spPr>
          <a:xfrm>
            <a:off x="1270000" y="10853266"/>
            <a:ext cx="21844000" cy="17875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2400"/>
            </a:pPr>
            <a:r>
              <a:t>PRESENTED BY</a:t>
            </a:r>
          </a:p>
          <a:p>
            <a:pPr>
              <a:defRPr sz="2400"/>
            </a:pPr>
            <a:r>
              <a:t>ERIC SAPIRSTEIN</a:t>
            </a:r>
          </a:p>
          <a:p>
            <a:pPr>
              <a:defRPr sz="2400"/>
            </a:pPr>
            <a:r>
              <a:t>ENS RESOURCES, INC.</a:t>
            </a:r>
          </a:p>
          <a:p>
            <a:pPr>
              <a:defRPr sz="2400"/>
            </a:pPr>
            <a:r>
              <a:t>SEPTEMBER 9, 2021</a:t>
            </a:r>
          </a:p>
        </p:txBody>
      </p:sp>
      <p:sp>
        <p:nvSpPr>
          <p:cNvPr id="153" name="URBAN WATER INSTITUTE…"/>
          <p:cNvSpPr txBox="1">
            <a:spLocks noGrp="1"/>
          </p:cNvSpPr>
          <p:nvPr>
            <p:ph type="subTitle" sz="quarter" idx="1"/>
          </p:nvPr>
        </p:nvSpPr>
        <p:spPr>
          <a:xfrm>
            <a:off x="1270000" y="7114840"/>
            <a:ext cx="21844000" cy="2512352"/>
          </a:xfrm>
          <a:prstGeom prst="rect">
            <a:avLst/>
          </a:prstGeom>
        </p:spPr>
        <p:txBody>
          <a:bodyPr/>
          <a:lstStyle/>
          <a:p>
            <a:pPr>
              <a:defRPr b="1">
                <a:solidFill>
                  <a:srgbClr val="00F900"/>
                </a:solidFill>
                <a:latin typeface="Graphik"/>
                <a:ea typeface="Graphik"/>
                <a:cs typeface="Graphik"/>
                <a:sym typeface="Graphik"/>
              </a:defRPr>
            </a:pPr>
            <a:r>
              <a:t>URBAN WATER INSTITUTE</a:t>
            </a:r>
          </a:p>
          <a:p>
            <a:pPr>
              <a:defRPr b="1">
                <a:solidFill>
                  <a:srgbClr val="00F900"/>
                </a:solidFill>
                <a:latin typeface="Graphik"/>
                <a:ea typeface="Graphik"/>
                <a:cs typeface="Graphik"/>
                <a:sym typeface="Graphik"/>
              </a:defRPr>
            </a:pPr>
            <a:r>
              <a:t>28TH ANNUAL CONFERENCE</a:t>
            </a:r>
          </a:p>
        </p:txBody>
      </p:sp>
      <p:pic>
        <p:nvPicPr>
          <p:cNvPr id="154" name="download-1.png" descr="download-1.png"/>
          <p:cNvPicPr>
            <a:picLocks/>
          </p:cNvPicPr>
          <p:nvPr/>
        </p:nvPicPr>
        <p:blipFill>
          <a:blip r:embed="rId2"/>
          <a:stretch>
            <a:fillRect/>
          </a:stretch>
        </p:blipFill>
        <p:spPr>
          <a:xfrm>
            <a:off x="1800624" y="1132176"/>
            <a:ext cx="4610934" cy="4756590"/>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83" name="WASHINGTON UPDATE…"/>
          <p:cNvSpPr txBox="1">
            <a:spLocks noGrp="1"/>
          </p:cNvSpPr>
          <p:nvPr>
            <p:ph type="ctrTitle"/>
          </p:nvPr>
        </p:nvSpPr>
        <p:spPr>
          <a:xfrm>
            <a:off x="1270000" y="4069748"/>
            <a:ext cx="21844001" cy="2857501"/>
          </a:xfrm>
          <a:prstGeom prst="rect">
            <a:avLst/>
          </a:prstGeom>
          <a:solidFill>
            <a:schemeClr val="accent1">
              <a:lumOff val="13575"/>
            </a:schemeClr>
          </a:solidFill>
        </p:spPr>
        <p:txBody>
          <a:bodyPr/>
          <a:lstStyle/>
          <a:p>
            <a:pPr defTabSz="1341086">
              <a:defRPr sz="6380" spc="-191">
                <a:solidFill>
                  <a:srgbClr val="00F900"/>
                </a:solidFill>
              </a:defRPr>
            </a:pPr>
            <a:r>
              <a:t>WASHINGTON UPDATE</a:t>
            </a:r>
          </a:p>
          <a:p>
            <a:pPr defTabSz="1341086">
              <a:defRPr sz="6380" spc="-191">
                <a:solidFill>
                  <a:srgbClr val="00F900"/>
                </a:solidFill>
              </a:defRPr>
            </a:pPr>
            <a:r>
              <a:t>INFRASTRUCTURE,  DROUGHT AND CLIMATE RESILIENCY</a:t>
            </a:r>
          </a:p>
        </p:txBody>
      </p:sp>
      <p:sp>
        <p:nvSpPr>
          <p:cNvPr id="184" name="PRESENTED BY…"/>
          <p:cNvSpPr txBox="1">
            <a:spLocks noGrp="1"/>
          </p:cNvSpPr>
          <p:nvPr>
            <p:ph type="body" idx="21"/>
          </p:nvPr>
        </p:nvSpPr>
        <p:spPr>
          <a:xfrm>
            <a:off x="1270000" y="10853266"/>
            <a:ext cx="21844001" cy="17875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2400"/>
            </a:pPr>
            <a:r>
              <a:t>PRESENTED BY</a:t>
            </a:r>
          </a:p>
          <a:p>
            <a:pPr>
              <a:defRPr sz="2400"/>
            </a:pPr>
            <a:r>
              <a:t>ERIC SAPIRSTEIN</a:t>
            </a:r>
          </a:p>
          <a:p>
            <a:pPr>
              <a:defRPr sz="2400"/>
            </a:pPr>
            <a:r>
              <a:t>ENS RESOURCES, INC.</a:t>
            </a:r>
          </a:p>
          <a:p>
            <a:pPr>
              <a:defRPr sz="2400"/>
            </a:pPr>
            <a:r>
              <a:t>SEPTEMBER 9, 2021</a:t>
            </a:r>
          </a:p>
        </p:txBody>
      </p:sp>
      <p:sp>
        <p:nvSpPr>
          <p:cNvPr id="185" name="URBAN WATER INSTITUTE…"/>
          <p:cNvSpPr txBox="1">
            <a:spLocks noGrp="1"/>
          </p:cNvSpPr>
          <p:nvPr>
            <p:ph type="subTitle" sz="quarter" idx="1"/>
          </p:nvPr>
        </p:nvSpPr>
        <p:spPr>
          <a:xfrm>
            <a:off x="1269999" y="7114840"/>
            <a:ext cx="21844001" cy="2512352"/>
          </a:xfrm>
          <a:prstGeom prst="rect">
            <a:avLst/>
          </a:prstGeom>
        </p:spPr>
        <p:txBody>
          <a:bodyPr/>
          <a:lstStyle/>
          <a:p>
            <a:pPr>
              <a:defRPr b="1">
                <a:solidFill>
                  <a:srgbClr val="00F900"/>
                </a:solidFill>
                <a:latin typeface="Graphik"/>
                <a:ea typeface="Graphik"/>
                <a:cs typeface="Graphik"/>
                <a:sym typeface="Graphik"/>
              </a:defRPr>
            </a:pPr>
            <a:r>
              <a:t>URBAN WATER INSTITUTE</a:t>
            </a:r>
          </a:p>
          <a:p>
            <a:pPr>
              <a:defRPr b="1">
                <a:solidFill>
                  <a:srgbClr val="00F900"/>
                </a:solidFill>
                <a:latin typeface="Graphik"/>
                <a:ea typeface="Graphik"/>
                <a:cs typeface="Graphik"/>
                <a:sym typeface="Graphik"/>
              </a:defRPr>
            </a:pPr>
            <a:r>
              <a:t>28TH ANNUAL CONFERENCE</a:t>
            </a:r>
          </a:p>
        </p:txBody>
      </p:sp>
      <p:pic>
        <p:nvPicPr>
          <p:cNvPr id="186" name="download-1.png" descr="download-1.png"/>
          <p:cNvPicPr>
            <a:picLocks/>
          </p:cNvPicPr>
          <p:nvPr/>
        </p:nvPicPr>
        <p:blipFill>
          <a:blip r:embed="rId2"/>
          <a:stretch>
            <a:fillRect/>
          </a:stretch>
        </p:blipFill>
        <p:spPr>
          <a:xfrm>
            <a:off x="1800624" y="1132176"/>
            <a:ext cx="4610934" cy="4756590"/>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56" name="THE ISSUES"/>
          <p:cNvSpPr txBox="1">
            <a:spLocks noGrp="1"/>
          </p:cNvSpPr>
          <p:nvPr>
            <p:ph type="title"/>
          </p:nvPr>
        </p:nvSpPr>
        <p:spPr>
          <a:prstGeom prst="rect">
            <a:avLst/>
          </a:prstGeom>
          <a:noFill/>
          <a:ln>
            <a:noFill/>
          </a:ln>
          <a:effectLst/>
        </p:spPr>
        <p:txBody>
          <a:bodyPr/>
          <a:lstStyle>
            <a:lvl1pPr>
              <a:defRPr>
                <a:solidFill>
                  <a:srgbClr val="00F900"/>
                </a:solidFill>
              </a:defRPr>
            </a:lvl1pPr>
          </a:lstStyle>
          <a:p>
            <a:r>
              <a:rPr lang="en-US" dirty="0"/>
              <a:t>THE ISSUES</a:t>
            </a:r>
          </a:p>
        </p:txBody>
      </p:sp>
      <p:sp>
        <p:nvSpPr>
          <p:cNvPr id="157" name="Infrastructure Funding…"/>
          <p:cNvSpPr txBox="1">
            <a:spLocks noGrp="1"/>
          </p:cNvSpPr>
          <p:nvPr>
            <p:ph type="body" idx="1"/>
          </p:nvPr>
        </p:nvSpPr>
        <p:spPr>
          <a:xfrm>
            <a:off x="2287964" y="3646772"/>
            <a:ext cx="19808072" cy="8432800"/>
          </a:xfrm>
          <a:prstGeom prst="rect">
            <a:avLst/>
          </a:prstGeom>
        </p:spPr>
        <p:txBody>
          <a:bodyPr/>
          <a:lstStyle/>
          <a:p>
            <a:r>
              <a:rPr dirty="0"/>
              <a:t>Infrastructure Funding</a:t>
            </a:r>
          </a:p>
          <a:p>
            <a:r>
              <a:rPr dirty="0"/>
              <a:t>Reconciliation</a:t>
            </a:r>
          </a:p>
          <a:p>
            <a:r>
              <a:rPr dirty="0"/>
              <a:t>Fiscal Year 2022 Appropriations</a:t>
            </a:r>
          </a:p>
          <a:p>
            <a:r>
              <a:rPr dirty="0"/>
              <a:t>Impose New Focus on Federal Assistance</a:t>
            </a:r>
          </a:p>
          <a:p>
            <a:pPr lvl="1">
              <a:buChar char="✓"/>
            </a:pPr>
            <a:r>
              <a:rPr dirty="0"/>
              <a:t>Disadvantaged and Underserved Communities</a:t>
            </a:r>
          </a:p>
          <a:p>
            <a:pPr lvl="1">
              <a:buChar char="✓"/>
            </a:pPr>
            <a:r>
              <a:rPr dirty="0"/>
              <a:t>Buy America(n)</a:t>
            </a:r>
          </a:p>
        </p:txBody>
      </p:sp>
      <p:pic>
        <p:nvPicPr>
          <p:cNvPr id="158" name="ENS-Logo-2-1-2.jpg" descr="ENS-Logo-2-1-2.jpg"/>
          <p:cNvPicPr>
            <a:picLocks noChangeAspect="1"/>
          </p:cNvPicPr>
          <p:nvPr/>
        </p:nvPicPr>
        <p:blipFill>
          <a:blip r:embed="rId2"/>
          <a:stretch>
            <a:fillRect/>
          </a:stretch>
        </p:blipFill>
        <p:spPr>
          <a:xfrm>
            <a:off x="21078072" y="12079572"/>
            <a:ext cx="1920172" cy="117058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6FF"/>
        </a:solidFill>
        <a:effectLst/>
      </p:bgPr>
    </p:bg>
    <p:spTree>
      <p:nvGrpSpPr>
        <p:cNvPr id="1" name=""/>
        <p:cNvGrpSpPr/>
        <p:nvPr/>
      </p:nvGrpSpPr>
      <p:grpSpPr>
        <a:xfrm>
          <a:off x="0" y="0"/>
          <a:ext cx="0" cy="0"/>
          <a:chOff x="0" y="0"/>
          <a:chExt cx="0" cy="0"/>
        </a:xfrm>
      </p:grpSpPr>
      <p:pic>
        <p:nvPicPr>
          <p:cNvPr id="7" name="Picture Placeholder 6" descr="Diagram&#10;&#10;Description automatically generated">
            <a:extLst>
              <a:ext uri="{FF2B5EF4-FFF2-40B4-BE49-F238E27FC236}">
                <a16:creationId xmlns:a16="http://schemas.microsoft.com/office/drawing/2014/main" xmlns="" id="{BC0FC0A8-86E0-EE49-AA90-53601340C1B6}"/>
              </a:ext>
            </a:extLst>
          </p:cNvPr>
          <p:cNvPicPr>
            <a:picLocks noGrp="1" noChangeAspect="1"/>
          </p:cNvPicPr>
          <p:nvPr>
            <p:ph type="pic" idx="21"/>
          </p:nvPr>
        </p:nvPicPr>
        <p:blipFill rotWithShape="1">
          <a:blip r:embed="rId2">
            <a:extLst>
              <a:ext uri="{28A0092B-C50C-407E-A947-70E740481C1C}">
                <a14:useLocalDpi xmlns:a14="http://schemas.microsoft.com/office/drawing/2010/main" val="0"/>
              </a:ext>
            </a:extLst>
          </a:blip>
          <a:srcRect t="12221" b="12221"/>
          <a:stretch>
            <a:fillRect/>
          </a:stretch>
        </p:blipFill>
        <p:spPr>
          <a:xfrm>
            <a:off x="1195137" y="1058779"/>
            <a:ext cx="21993726" cy="11261557"/>
          </a:xfrm>
          <a:solidFill>
            <a:schemeClr val="accent1">
              <a:lumMod val="60000"/>
              <a:lumOff val="40000"/>
            </a:schemeClr>
          </a:solidFill>
          <a:ln w="31750">
            <a:solidFill>
              <a:srgbClr val="FF0000"/>
            </a:solidFill>
          </a:ln>
        </p:spPr>
      </p:pic>
      <p:sp>
        <p:nvSpPr>
          <p:cNvPr id="8" name="TextBox 7">
            <a:extLst>
              <a:ext uri="{FF2B5EF4-FFF2-40B4-BE49-F238E27FC236}">
                <a16:creationId xmlns:a16="http://schemas.microsoft.com/office/drawing/2014/main" xmlns="" id="{3E22E796-42F8-5B47-8649-5366080580BF}"/>
              </a:ext>
            </a:extLst>
          </p:cNvPr>
          <p:cNvSpPr txBox="1"/>
          <p:nvPr/>
        </p:nvSpPr>
        <p:spPr>
          <a:xfrm>
            <a:off x="6104057" y="12657221"/>
            <a:ext cx="1708480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fontAlgn="base"/>
            <a:r>
              <a:rPr lang="en-US" dirty="0"/>
              <a:t>Mike Luckovich Editorial Cartoon used with permission of Mike Luckovich and Creators Syndicate.  All rights reserved.</a:t>
            </a:r>
          </a:p>
          <a:p>
            <a:pPr fontAlgn="base"/>
            <a:r>
              <a:rPr lang="en-US" dirty="0"/>
              <a:t/>
            </a:r>
            <a:br>
              <a:rPr lang="en-US" dirty="0"/>
            </a:br>
            <a:endParaRPr lang="en-US" dirty="0"/>
          </a:p>
          <a:p>
            <a:pPr marL="0" marR="0" indent="0" algn="ctr"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Graphik"/>
              <a:ea typeface="Graphik"/>
              <a:cs typeface="Graphik"/>
              <a:sym typeface="Graphik"/>
            </a:endParaRPr>
          </a:p>
        </p:txBody>
      </p:sp>
    </p:spTree>
    <p:extLst>
      <p:ext uri="{BB962C8B-B14F-4D97-AF65-F5344CB8AC3E}">
        <p14:creationId xmlns:p14="http://schemas.microsoft.com/office/powerpoint/2010/main" val="39523245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60" name="INFRASTRUCTURE"/>
          <p:cNvSpPr txBox="1">
            <a:spLocks noGrp="1"/>
          </p:cNvSpPr>
          <p:nvPr>
            <p:ph type="title"/>
          </p:nvPr>
        </p:nvSpPr>
        <p:spPr>
          <a:prstGeom prst="rect">
            <a:avLst/>
          </a:prstGeom>
        </p:spPr>
        <p:txBody>
          <a:bodyPr/>
          <a:lstStyle>
            <a:lvl1pPr>
              <a:defRPr>
                <a:solidFill>
                  <a:srgbClr val="00F900"/>
                </a:solidFill>
              </a:defRPr>
            </a:lvl1pPr>
          </a:lstStyle>
          <a:p>
            <a:r>
              <a:t>INFRASTRUCTURE</a:t>
            </a:r>
          </a:p>
        </p:txBody>
      </p:sp>
      <p:sp>
        <p:nvSpPr>
          <p:cNvPr id="161" name="BUILDING FOR A RESILIENT FUTUR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F900"/>
                </a:solidFill>
              </a:defRPr>
            </a:lvl1pPr>
          </a:lstStyle>
          <a:p>
            <a:r>
              <a:t>BUILDING FOR A RESILIENT FUTURE</a:t>
            </a:r>
          </a:p>
        </p:txBody>
      </p:sp>
      <p:sp>
        <p:nvSpPr>
          <p:cNvPr id="162" name="Senate H.R. 3684 Creates Five Year Funding Stream for Water Programs…"/>
          <p:cNvSpPr txBox="1">
            <a:spLocks noGrp="1"/>
          </p:cNvSpPr>
          <p:nvPr>
            <p:ph type="body" idx="1"/>
          </p:nvPr>
        </p:nvSpPr>
        <p:spPr>
          <a:prstGeom prst="rect">
            <a:avLst/>
          </a:prstGeom>
        </p:spPr>
        <p:txBody>
          <a:bodyPr/>
          <a:lstStyle/>
          <a:p>
            <a:pPr marL="542036" indent="-542036" defTabSz="2365248">
              <a:spcBef>
                <a:spcPts val="2300"/>
              </a:spcBef>
              <a:defRPr sz="4656"/>
            </a:pPr>
            <a:r>
              <a:rPr dirty="0"/>
              <a:t>Senate H.R. 3684 Creates Five Year Funding Stream for Water Programs</a:t>
            </a:r>
          </a:p>
          <a:p>
            <a:pPr marL="542036" indent="-542036" defTabSz="2365248">
              <a:spcBef>
                <a:spcPts val="2300"/>
              </a:spcBef>
              <a:defRPr sz="4656"/>
            </a:pPr>
            <a:r>
              <a:rPr dirty="0"/>
              <a:t>House Vote End of September</a:t>
            </a:r>
          </a:p>
          <a:p>
            <a:pPr marL="542036" indent="-542036" defTabSz="2365248">
              <a:spcBef>
                <a:spcPts val="2300"/>
              </a:spcBef>
              <a:defRPr sz="4656"/>
            </a:pPr>
            <a:r>
              <a:rPr dirty="0"/>
              <a:t>Key Program Funding Commitments</a:t>
            </a:r>
          </a:p>
          <a:p>
            <a:pPr marL="1084072" lvl="1" indent="-542036" defTabSz="2365248">
              <a:spcBef>
                <a:spcPts val="2300"/>
              </a:spcBef>
              <a:buChar char="✓"/>
              <a:defRPr sz="4656"/>
            </a:pPr>
            <a:r>
              <a:rPr dirty="0"/>
              <a:t>Core Wastewater and Drinking Water SRF</a:t>
            </a:r>
          </a:p>
          <a:p>
            <a:pPr marL="1084072" lvl="1" indent="-542036" defTabSz="2365248">
              <a:spcBef>
                <a:spcPts val="2300"/>
              </a:spcBef>
              <a:buChar char="✓"/>
              <a:defRPr sz="4656"/>
            </a:pPr>
            <a:r>
              <a:rPr dirty="0"/>
              <a:t>Western Water and Drought </a:t>
            </a:r>
          </a:p>
          <a:p>
            <a:pPr marL="1084072" lvl="1" indent="-542036" defTabSz="2365248">
              <a:spcBef>
                <a:spcPts val="2300"/>
              </a:spcBef>
              <a:buChar char="✓"/>
              <a:defRPr sz="4656"/>
            </a:pPr>
            <a:r>
              <a:rPr dirty="0"/>
              <a:t>Disadvantaged Communities</a:t>
            </a:r>
          </a:p>
          <a:p>
            <a:pPr marL="1084072" lvl="1" indent="-542036" defTabSz="2365248">
              <a:spcBef>
                <a:spcPts val="2300"/>
              </a:spcBef>
              <a:buChar char="✓"/>
              <a:defRPr sz="4656"/>
            </a:pPr>
            <a:r>
              <a:rPr lang="en-US" dirty="0"/>
              <a:t>Flood Protection and Resilience</a:t>
            </a:r>
            <a:endParaRPr dirty="0"/>
          </a:p>
          <a:p>
            <a:pPr marL="542036" indent="-542036" defTabSz="2365248">
              <a:spcBef>
                <a:spcPts val="2300"/>
              </a:spcBef>
              <a:defRPr sz="4656"/>
            </a:pPr>
            <a:r>
              <a:rPr dirty="0"/>
              <a:t>Key Program Authorizations </a:t>
            </a:r>
          </a:p>
        </p:txBody>
      </p:sp>
      <p:pic>
        <p:nvPicPr>
          <p:cNvPr id="163" name="ENS-Logo-2-1-2.jpg" descr="ENS-Logo-2-1-2.jpg"/>
          <p:cNvPicPr>
            <a:picLocks noChangeAspect="1"/>
          </p:cNvPicPr>
          <p:nvPr/>
        </p:nvPicPr>
        <p:blipFill>
          <a:blip r:embed="rId2"/>
          <a:stretch>
            <a:fillRect/>
          </a:stretch>
        </p:blipFill>
        <p:spPr>
          <a:xfrm>
            <a:off x="21530558" y="12079572"/>
            <a:ext cx="1920172" cy="117058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6FF"/>
        </a:solidFill>
        <a:effectLst/>
      </p:bgPr>
    </p:bg>
    <p:spTree>
      <p:nvGrpSpPr>
        <p:cNvPr id="1" name=""/>
        <p:cNvGrpSpPr/>
        <p:nvPr/>
      </p:nvGrpSpPr>
      <p:grpSpPr>
        <a:xfrm>
          <a:off x="0" y="0"/>
          <a:ext cx="0" cy="0"/>
          <a:chOff x="0" y="0"/>
          <a:chExt cx="0" cy="0"/>
        </a:xfrm>
      </p:grpSpPr>
      <p:pic>
        <p:nvPicPr>
          <p:cNvPr id="7" name="Picture 6" descr="Diagram, text, whiteboard&#10;&#10;Description automatically generated">
            <a:extLst>
              <a:ext uri="{FF2B5EF4-FFF2-40B4-BE49-F238E27FC236}">
                <a16:creationId xmlns:a16="http://schemas.microsoft.com/office/drawing/2014/main" xmlns="" id="{5CFD2643-26E6-654E-8403-CFA6FFCEC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509" y="1470991"/>
            <a:ext cx="18098982" cy="10774018"/>
          </a:xfrm>
          <a:prstGeom prst="rect">
            <a:avLst/>
          </a:prstGeom>
          <a:solidFill>
            <a:srgbClr val="0096FF"/>
          </a:solidFill>
          <a:ln w="31750">
            <a:solidFill>
              <a:srgbClr val="FF0000"/>
            </a:solidFill>
          </a:ln>
        </p:spPr>
      </p:pic>
      <p:sp>
        <p:nvSpPr>
          <p:cNvPr id="8" name="TextBox 7">
            <a:extLst>
              <a:ext uri="{FF2B5EF4-FFF2-40B4-BE49-F238E27FC236}">
                <a16:creationId xmlns:a16="http://schemas.microsoft.com/office/drawing/2014/main" xmlns="" id="{E5AE581C-5C17-DD47-B2AD-2DBBA66C6D99}"/>
              </a:ext>
            </a:extLst>
          </p:cNvPr>
          <p:cNvSpPr txBox="1"/>
          <p:nvPr/>
        </p:nvSpPr>
        <p:spPr>
          <a:xfrm>
            <a:off x="5934416" y="12545759"/>
            <a:ext cx="153070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t>Chip Bok Editorial Cartoon used with  permission of Chip Bok and Creators Syndicate.  All rights reserved.</a:t>
            </a:r>
          </a:p>
        </p:txBody>
      </p:sp>
    </p:spTree>
    <p:extLst>
      <p:ext uri="{BB962C8B-B14F-4D97-AF65-F5344CB8AC3E}">
        <p14:creationId xmlns:p14="http://schemas.microsoft.com/office/powerpoint/2010/main" val="15889282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65" name="RECONCILIATION"/>
          <p:cNvSpPr txBox="1">
            <a:spLocks noGrp="1"/>
          </p:cNvSpPr>
          <p:nvPr>
            <p:ph type="title"/>
          </p:nvPr>
        </p:nvSpPr>
        <p:spPr>
          <a:xfrm>
            <a:off x="1270000" y="401631"/>
            <a:ext cx="21844000" cy="1557437"/>
          </a:xfrm>
          <a:prstGeom prst="rect">
            <a:avLst/>
          </a:prstGeom>
        </p:spPr>
        <p:txBody>
          <a:bodyPr/>
          <a:lstStyle>
            <a:lvl1pPr>
              <a:defRPr>
                <a:solidFill>
                  <a:srgbClr val="00F900"/>
                </a:solidFill>
              </a:defRPr>
            </a:lvl1pPr>
          </a:lstStyle>
          <a:p>
            <a:r>
              <a:rPr dirty="0"/>
              <a:t>RECONCILIATION</a:t>
            </a:r>
          </a:p>
        </p:txBody>
      </p:sp>
      <p:sp>
        <p:nvSpPr>
          <p:cNvPr id="166" name="Filling in the Blanks"/>
          <p:cNvSpPr txBox="1">
            <a:spLocks noGrp="1"/>
          </p:cNvSpPr>
          <p:nvPr>
            <p:ph type="body" idx="21"/>
          </p:nvPr>
        </p:nvSpPr>
        <p:spPr>
          <a:xfrm>
            <a:off x="1270000" y="1895265"/>
            <a:ext cx="21844000" cy="1016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F900"/>
                </a:solidFill>
              </a:defRPr>
            </a:lvl1pPr>
          </a:lstStyle>
          <a:p>
            <a:r>
              <a:rPr dirty="0"/>
              <a:t>Filling in the Blanks</a:t>
            </a:r>
          </a:p>
        </p:txBody>
      </p:sp>
      <p:sp>
        <p:nvSpPr>
          <p:cNvPr id="167" name="$3.5 Trillion Soft Infrastructure Package Established by Senate and House  Budget Resolutions…"/>
          <p:cNvSpPr txBox="1">
            <a:spLocks noGrp="1"/>
          </p:cNvSpPr>
          <p:nvPr>
            <p:ph type="body" idx="1"/>
          </p:nvPr>
        </p:nvSpPr>
        <p:spPr>
          <a:xfrm>
            <a:off x="581336" y="3168369"/>
            <a:ext cx="12207461" cy="8432800"/>
          </a:xfrm>
          <a:prstGeom prst="rect">
            <a:avLst/>
          </a:prstGeom>
        </p:spPr>
        <p:txBody>
          <a:bodyPr>
            <a:normAutofit lnSpcReduction="10000"/>
          </a:bodyPr>
          <a:lstStyle/>
          <a:p>
            <a:r>
              <a:rPr dirty="0"/>
              <a:t>$3.5 Trillion Soft Infrastructure</a:t>
            </a:r>
          </a:p>
          <a:p>
            <a:r>
              <a:rPr dirty="0"/>
              <a:t>September 15 Deadline for Committees Recommendations</a:t>
            </a:r>
          </a:p>
          <a:p>
            <a:r>
              <a:rPr dirty="0"/>
              <a:t>House and Senate Vote on Final Reconciliation Measure</a:t>
            </a:r>
          </a:p>
          <a:p>
            <a:r>
              <a:rPr dirty="0"/>
              <a:t>Outlook for Reconciliation</a:t>
            </a:r>
          </a:p>
          <a:p>
            <a:pPr lvl="1">
              <a:buChar char="✓"/>
            </a:pPr>
            <a:r>
              <a:rPr dirty="0"/>
              <a:t>Progressives vs. Centrists</a:t>
            </a:r>
          </a:p>
          <a:p>
            <a:pPr lvl="1">
              <a:buChar char="✓"/>
            </a:pPr>
            <a:r>
              <a:rPr dirty="0"/>
              <a:t>“President” Manchin Rules Senate</a:t>
            </a:r>
          </a:p>
          <a:p>
            <a:pPr lvl="1">
              <a:buChar char="✓"/>
            </a:pPr>
            <a:r>
              <a:rPr dirty="0"/>
              <a:t>Democrat Only</a:t>
            </a:r>
          </a:p>
        </p:txBody>
      </p:sp>
      <p:pic>
        <p:nvPicPr>
          <p:cNvPr id="168" name="ENS-Logo-2-1-2.jpg" descr="ENS-Logo-2-1-2.jpg"/>
          <p:cNvPicPr>
            <a:picLocks noChangeAspect="1"/>
          </p:cNvPicPr>
          <p:nvPr/>
        </p:nvPicPr>
        <p:blipFill>
          <a:blip r:embed="rId3"/>
          <a:stretch>
            <a:fillRect/>
          </a:stretch>
        </p:blipFill>
        <p:spPr>
          <a:xfrm>
            <a:off x="22648846" y="12619630"/>
            <a:ext cx="1425239" cy="868863"/>
          </a:xfrm>
          <a:prstGeom prst="rect">
            <a:avLst/>
          </a:prstGeom>
          <a:ln w="12700">
            <a:miter lim="400000"/>
          </a:ln>
        </p:spPr>
      </p:pic>
      <p:pic>
        <p:nvPicPr>
          <p:cNvPr id="3" name="Picture 2" descr="Text&#10;&#10;Description automatically generated with low confidence">
            <a:extLst>
              <a:ext uri="{FF2B5EF4-FFF2-40B4-BE49-F238E27FC236}">
                <a16:creationId xmlns:a16="http://schemas.microsoft.com/office/drawing/2014/main" xmlns="" id="{7B2E59FF-938A-ED46-96C3-487CF8EC6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3534" y="2976243"/>
            <a:ext cx="9939130" cy="8432799"/>
          </a:xfrm>
          <a:prstGeom prst="rect">
            <a:avLst/>
          </a:prstGeom>
          <a:ln w="31750">
            <a:solidFill>
              <a:srgbClr val="FF0000"/>
            </a:solidFill>
          </a:ln>
        </p:spPr>
      </p:pic>
      <p:sp>
        <p:nvSpPr>
          <p:cNvPr id="4" name="TextBox 3">
            <a:extLst>
              <a:ext uri="{FF2B5EF4-FFF2-40B4-BE49-F238E27FC236}">
                <a16:creationId xmlns:a16="http://schemas.microsoft.com/office/drawing/2014/main" xmlns="" id="{49D543D6-956B-4849-A020-736988487ED2}"/>
              </a:ext>
            </a:extLst>
          </p:cNvPr>
          <p:cNvSpPr txBox="1"/>
          <p:nvPr/>
        </p:nvSpPr>
        <p:spPr>
          <a:xfrm>
            <a:off x="13233615" y="11472940"/>
            <a:ext cx="1119896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Lisa Benson Editorial Cartoon used with permission of Lisa Benson, </a:t>
            </a:r>
          </a:p>
          <a:p>
            <a:r>
              <a:rPr lang="en-US" dirty="0"/>
              <a:t>the Washington Post Writers Group and the Cartoonist Group. </a:t>
            </a:r>
          </a:p>
          <a:p>
            <a:r>
              <a:rPr lang="en-US" dirty="0"/>
              <a:t> All rights reserved.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6FF"/>
        </a:solidFill>
        <a:effectLst/>
      </p:bgPr>
    </p:bg>
    <p:spTree>
      <p:nvGrpSpPr>
        <p:cNvPr id="1" name=""/>
        <p:cNvGrpSpPr/>
        <p:nvPr/>
      </p:nvGrpSpPr>
      <p:grpSpPr>
        <a:xfrm>
          <a:off x="0" y="0"/>
          <a:ext cx="0" cy="0"/>
          <a:chOff x="0" y="0"/>
          <a:chExt cx="0" cy="0"/>
        </a:xfrm>
      </p:grpSpPr>
      <p:pic>
        <p:nvPicPr>
          <p:cNvPr id="8" name="Picture Placeholder 7" descr="A picture containing text&#10;&#10;Description automatically generated">
            <a:extLst>
              <a:ext uri="{FF2B5EF4-FFF2-40B4-BE49-F238E27FC236}">
                <a16:creationId xmlns:a16="http://schemas.microsoft.com/office/drawing/2014/main" xmlns="" id="{C0981651-1729-8440-8FE9-005DD2EC09C1}"/>
              </a:ext>
            </a:extLst>
          </p:cNvPr>
          <p:cNvPicPr>
            <a:picLocks noGrp="1" noChangeAspect="1"/>
          </p:cNvPicPr>
          <p:nvPr>
            <p:ph type="pic" idx="21"/>
          </p:nvPr>
        </p:nvPicPr>
        <p:blipFill rotWithShape="1">
          <a:blip r:embed="rId2">
            <a:extLst>
              <a:ext uri="{28A0092B-C50C-407E-A947-70E740481C1C}">
                <a14:useLocalDpi xmlns:a14="http://schemas.microsoft.com/office/drawing/2010/main" val="0"/>
              </a:ext>
            </a:extLst>
          </a:blip>
          <a:srcRect t="588" b="588"/>
          <a:stretch>
            <a:fillRect/>
          </a:stretch>
        </p:blipFill>
        <p:spPr>
          <a:xfrm>
            <a:off x="1700463" y="1044132"/>
            <a:ext cx="20983074" cy="11627736"/>
          </a:xfrm>
          <a:ln w="31750">
            <a:solidFill>
              <a:srgbClr val="FF0000"/>
            </a:solidFill>
          </a:ln>
        </p:spPr>
      </p:pic>
      <p:sp>
        <p:nvSpPr>
          <p:cNvPr id="10" name="TextBox 9">
            <a:extLst>
              <a:ext uri="{FF2B5EF4-FFF2-40B4-BE49-F238E27FC236}">
                <a16:creationId xmlns:a16="http://schemas.microsoft.com/office/drawing/2014/main" xmlns="" id="{3951FB91-7352-0347-AD65-09811FAA2ED9}"/>
              </a:ext>
            </a:extLst>
          </p:cNvPr>
          <p:cNvSpPr txBox="1"/>
          <p:nvPr/>
        </p:nvSpPr>
        <p:spPr>
          <a:xfrm>
            <a:off x="6259504" y="12671868"/>
            <a:ext cx="161454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t>Steve Kelley Editorial Cartoon used with permission of Steve Kelley and Creators Syndicate.  All rights reserved.</a:t>
            </a:r>
          </a:p>
        </p:txBody>
      </p:sp>
    </p:spTree>
    <p:extLst>
      <p:ext uri="{BB962C8B-B14F-4D97-AF65-F5344CB8AC3E}">
        <p14:creationId xmlns:p14="http://schemas.microsoft.com/office/powerpoint/2010/main" val="1486466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72" name="FISCAL YEAR 2020 APPROPRIATIONS"/>
          <p:cNvSpPr txBox="1">
            <a:spLocks noGrp="1"/>
          </p:cNvSpPr>
          <p:nvPr>
            <p:ph type="title"/>
          </p:nvPr>
        </p:nvSpPr>
        <p:spPr>
          <a:prstGeom prst="rect">
            <a:avLst/>
          </a:prstGeom>
        </p:spPr>
        <p:txBody>
          <a:bodyPr/>
          <a:lstStyle>
            <a:lvl1pPr>
              <a:defRPr>
                <a:solidFill>
                  <a:srgbClr val="00F900"/>
                </a:solidFill>
              </a:defRPr>
            </a:lvl1pPr>
          </a:lstStyle>
          <a:p>
            <a:r>
              <a:rPr dirty="0"/>
              <a:t>FISCAL YEAR 202</a:t>
            </a:r>
            <a:r>
              <a:rPr lang="en-US" dirty="0"/>
              <a:t>2</a:t>
            </a:r>
            <a:r>
              <a:rPr dirty="0"/>
              <a:t> APPROPRIATIONS</a:t>
            </a:r>
          </a:p>
        </p:txBody>
      </p:sp>
      <p:sp>
        <p:nvSpPr>
          <p:cNvPr id="173" name="And There’s More Than Just The Infrastructure Bill"/>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F900"/>
                </a:solidFill>
              </a:defRPr>
            </a:lvl1pPr>
          </a:lstStyle>
          <a:p>
            <a:r>
              <a:t>And There’s More Than Just The Infrastructure Bill</a:t>
            </a:r>
          </a:p>
        </p:txBody>
      </p:sp>
      <p:sp>
        <p:nvSpPr>
          <p:cNvPr id="174" name="House  and Senate Water Programs Robust Funding…"/>
          <p:cNvSpPr txBox="1">
            <a:spLocks noGrp="1"/>
          </p:cNvSpPr>
          <p:nvPr>
            <p:ph type="body" idx="1"/>
          </p:nvPr>
        </p:nvSpPr>
        <p:spPr>
          <a:xfrm>
            <a:off x="1270000" y="3252631"/>
            <a:ext cx="21844000" cy="10041978"/>
          </a:xfrm>
          <a:prstGeom prst="rect">
            <a:avLst/>
          </a:prstGeom>
          <a:solidFill>
            <a:schemeClr val="accent1">
              <a:lumOff val="13575"/>
            </a:schemeClr>
          </a:solidFill>
        </p:spPr>
        <p:txBody>
          <a:bodyPr/>
          <a:lstStyle/>
          <a:p>
            <a:r>
              <a:rPr dirty="0"/>
              <a:t>House  and Senate Water Programs Robust Funding</a:t>
            </a:r>
          </a:p>
          <a:p>
            <a:r>
              <a:rPr dirty="0"/>
              <a:t>Earmarks Process Worked</a:t>
            </a:r>
          </a:p>
          <a:p>
            <a:r>
              <a:rPr dirty="0"/>
              <a:t>Key Take </a:t>
            </a:r>
            <a:r>
              <a:rPr dirty="0" err="1"/>
              <a:t>Aways</a:t>
            </a:r>
            <a:endParaRPr dirty="0"/>
          </a:p>
          <a:p>
            <a:pPr lvl="1">
              <a:buChar char="✓"/>
            </a:pPr>
            <a:r>
              <a:rPr dirty="0"/>
              <a:t>Strong Support for Core Water Infrastructure </a:t>
            </a:r>
          </a:p>
          <a:p>
            <a:pPr lvl="1">
              <a:buChar char="✓"/>
            </a:pPr>
            <a:r>
              <a:rPr lang="en-US" dirty="0"/>
              <a:t>Funding for Drought Emergency and Wildfires</a:t>
            </a:r>
            <a:endParaRPr dirty="0"/>
          </a:p>
          <a:p>
            <a:pPr lvl="1">
              <a:buChar char="✓"/>
            </a:pPr>
            <a:r>
              <a:rPr dirty="0"/>
              <a:t>Focus on Disadvantaged/Underserved Communities</a:t>
            </a:r>
          </a:p>
          <a:p>
            <a:pPr lvl="1">
              <a:buChar char="✓"/>
            </a:pPr>
            <a:r>
              <a:rPr dirty="0"/>
              <a:t>Climate Resiliency Programs</a:t>
            </a:r>
          </a:p>
          <a:p>
            <a:pPr>
              <a:defRPr b="1">
                <a:solidFill>
                  <a:srgbClr val="FFFFFF"/>
                </a:solidFill>
              </a:defRPr>
            </a:pPr>
            <a:r>
              <a:rPr dirty="0"/>
              <a:t>Continuing Resolution….Like Death and Taxes…Inevitable</a:t>
            </a:r>
          </a:p>
        </p:txBody>
      </p:sp>
      <p:pic>
        <p:nvPicPr>
          <p:cNvPr id="175" name="ENS-Logo-2-1-2.jpg" descr="ENS-Logo-2-1-2.jpg"/>
          <p:cNvPicPr>
            <a:picLocks noChangeAspect="1"/>
          </p:cNvPicPr>
          <p:nvPr/>
        </p:nvPicPr>
        <p:blipFill>
          <a:blip r:embed="rId2"/>
          <a:stretch>
            <a:fillRect/>
          </a:stretch>
        </p:blipFill>
        <p:spPr>
          <a:xfrm>
            <a:off x="21681387" y="12079572"/>
            <a:ext cx="1920172" cy="117058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77" name="OTHER MATTERS"/>
          <p:cNvSpPr txBox="1">
            <a:spLocks noGrp="1"/>
          </p:cNvSpPr>
          <p:nvPr>
            <p:ph type="title"/>
          </p:nvPr>
        </p:nvSpPr>
        <p:spPr>
          <a:xfrm>
            <a:off x="1270000" y="792774"/>
            <a:ext cx="21844000" cy="1557438"/>
          </a:xfrm>
          <a:prstGeom prst="rect">
            <a:avLst/>
          </a:prstGeom>
        </p:spPr>
        <p:txBody>
          <a:bodyPr/>
          <a:lstStyle>
            <a:lvl1pPr>
              <a:defRPr>
                <a:solidFill>
                  <a:srgbClr val="00F900"/>
                </a:solidFill>
              </a:defRPr>
            </a:lvl1pPr>
          </a:lstStyle>
          <a:p>
            <a:r>
              <a:t>OTHER MATTERS</a:t>
            </a:r>
          </a:p>
        </p:txBody>
      </p:sp>
      <p:sp>
        <p:nvSpPr>
          <p:cNvPr id="178" name="Wildfire Risk Mitigation…"/>
          <p:cNvSpPr txBox="1">
            <a:spLocks noGrp="1"/>
          </p:cNvSpPr>
          <p:nvPr>
            <p:ph type="body" idx="1"/>
          </p:nvPr>
        </p:nvSpPr>
        <p:spPr>
          <a:xfrm>
            <a:off x="879642" y="3646771"/>
            <a:ext cx="22624716" cy="8432801"/>
          </a:xfrm>
          <a:prstGeom prst="rect">
            <a:avLst/>
          </a:prstGeom>
        </p:spPr>
        <p:txBody>
          <a:bodyPr/>
          <a:lstStyle/>
          <a:p>
            <a:pPr marL="542036" indent="-542036" defTabSz="2365248">
              <a:spcBef>
                <a:spcPts val="2300"/>
              </a:spcBef>
              <a:defRPr sz="4656"/>
            </a:pPr>
            <a:r>
              <a:rPr dirty="0"/>
              <a:t>Wildfire Risk Mitigation</a:t>
            </a:r>
          </a:p>
          <a:p>
            <a:pPr marL="1626108" lvl="2" indent="-542036" defTabSz="2365248">
              <a:spcBef>
                <a:spcPts val="2300"/>
              </a:spcBef>
              <a:buChar char="✓"/>
              <a:defRPr sz="4656"/>
            </a:pPr>
            <a:r>
              <a:rPr dirty="0"/>
              <a:t>$5.5 Billion of which </a:t>
            </a:r>
          </a:p>
          <a:p>
            <a:pPr marL="2710180" lvl="4" indent="-542036" defTabSz="2365248">
              <a:spcBef>
                <a:spcPts val="2300"/>
              </a:spcBef>
              <a:buChar char="✴"/>
              <a:defRPr sz="4656"/>
            </a:pPr>
            <a:r>
              <a:rPr lang="en-US" dirty="0"/>
              <a:t> </a:t>
            </a:r>
            <a:r>
              <a:rPr dirty="0"/>
              <a:t>$3.4 </a:t>
            </a:r>
            <a:r>
              <a:rPr lang="en-US" dirty="0"/>
              <a:t>B</a:t>
            </a:r>
            <a:r>
              <a:rPr dirty="0"/>
              <a:t> for thinning, prescribed burns and collaborative projects</a:t>
            </a:r>
          </a:p>
          <a:p>
            <a:pPr marL="2710180" lvl="4" indent="-542036" defTabSz="2365248">
              <a:spcBef>
                <a:spcPts val="2300"/>
              </a:spcBef>
              <a:buChar char="✴"/>
              <a:defRPr sz="4656"/>
            </a:pPr>
            <a:r>
              <a:rPr lang="en-US" dirty="0"/>
              <a:t> </a:t>
            </a:r>
            <a:r>
              <a:rPr dirty="0"/>
              <a:t>$2.1 </a:t>
            </a:r>
            <a:r>
              <a:rPr lang="en-US" dirty="0"/>
              <a:t>B</a:t>
            </a:r>
            <a:r>
              <a:rPr dirty="0"/>
              <a:t> for good neighbor projects</a:t>
            </a:r>
          </a:p>
          <a:p>
            <a:pPr marL="2710180" lvl="4" indent="-542036" defTabSz="2365248">
              <a:spcBef>
                <a:spcPts val="2300"/>
              </a:spcBef>
              <a:buChar char="✴"/>
              <a:defRPr sz="4656"/>
            </a:pPr>
            <a:r>
              <a:rPr lang="en-US" dirty="0"/>
              <a:t> </a:t>
            </a:r>
            <a:r>
              <a:rPr dirty="0"/>
              <a:t>Categorical exclusion for permits </a:t>
            </a:r>
            <a:r>
              <a:rPr lang="en-US" dirty="0"/>
              <a:t>(</a:t>
            </a:r>
            <a:r>
              <a:rPr dirty="0"/>
              <a:t>water infrastructure pipelines</a:t>
            </a:r>
            <a:r>
              <a:rPr lang="en-US" dirty="0"/>
              <a:t>)</a:t>
            </a:r>
            <a:endParaRPr dirty="0"/>
          </a:p>
          <a:p>
            <a:pPr marL="1084072" lvl="1" indent="-542036" defTabSz="2365248">
              <a:spcBef>
                <a:spcPts val="2300"/>
              </a:spcBef>
              <a:defRPr sz="4656"/>
            </a:pPr>
            <a:r>
              <a:rPr dirty="0"/>
              <a:t>Debt Ceiling Increase</a:t>
            </a:r>
          </a:p>
          <a:p>
            <a:pPr marL="1084072" lvl="1" indent="-542036" defTabSz="2365248">
              <a:spcBef>
                <a:spcPts val="2300"/>
              </a:spcBef>
              <a:defRPr sz="4656"/>
            </a:pPr>
            <a:r>
              <a:rPr dirty="0"/>
              <a:t>Funding Projects: Next Steps</a:t>
            </a:r>
          </a:p>
        </p:txBody>
      </p:sp>
      <p:pic>
        <p:nvPicPr>
          <p:cNvPr id="179" name="ENS-Logo-2-1-2.jpg" descr="ENS-Logo-2-1-2.jpg"/>
          <p:cNvPicPr>
            <a:picLocks noChangeAspect="1"/>
          </p:cNvPicPr>
          <p:nvPr/>
        </p:nvPicPr>
        <p:blipFill>
          <a:blip r:embed="rId3"/>
          <a:stretch>
            <a:fillRect/>
          </a:stretch>
        </p:blipFill>
        <p:spPr>
          <a:xfrm>
            <a:off x="21480281" y="12079572"/>
            <a:ext cx="1920173" cy="117058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TotalTime>
  <Words>528</Words>
  <Application>Microsoft Office PowerPoint</Application>
  <PresentationFormat>Custom</PresentationFormat>
  <Paragraphs>88</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Graphik</vt:lpstr>
      <vt:lpstr>Graphik Medium</vt:lpstr>
      <vt:lpstr>Graphik Semibold</vt:lpstr>
      <vt:lpstr>Graphik-Medium</vt:lpstr>
      <vt:lpstr>Helvetica Neue</vt:lpstr>
      <vt:lpstr>31_ColorGradientLight</vt:lpstr>
      <vt:lpstr>WASHINGTON UPDATE INFRASTRUCTURE,  DROUGHT AND CLIMATE RESILIENCY</vt:lpstr>
      <vt:lpstr>THE ISSUES</vt:lpstr>
      <vt:lpstr>PowerPoint Presentation</vt:lpstr>
      <vt:lpstr>INFRASTRUCTURE</vt:lpstr>
      <vt:lpstr>PowerPoint Presentation</vt:lpstr>
      <vt:lpstr>RECONCILIATION</vt:lpstr>
      <vt:lpstr>PowerPoint Presentation</vt:lpstr>
      <vt:lpstr>FISCAL YEAR 2022 APPROPRIATIONS</vt:lpstr>
      <vt:lpstr>OTHER MATTERS</vt:lpstr>
      <vt:lpstr>WASHINGTON UPDATE INFRASTRUCTURE,  DROUGHT AND CLIMATE RESILIENCY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UPDATE INFRASTRUCTURE,  DROUGHT AND CLIMATE RESILIENCY</dc:title>
  <dc:creator>Stacy Davis</dc:creator>
  <cp:lastModifiedBy>Stacy Davis</cp:lastModifiedBy>
  <cp:revision>3</cp:revision>
  <dcterms:modified xsi:type="dcterms:W3CDTF">2021-09-01T16:53:29Z</dcterms:modified>
</cp:coreProperties>
</file>