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4" r:id="rId3"/>
  </p:sldMasterIdLst>
  <p:notesMasterIdLst>
    <p:notesMasterId r:id="rId18"/>
  </p:notesMasterIdLst>
  <p:handoutMasterIdLst>
    <p:handoutMasterId r:id="rId19"/>
  </p:handoutMasterIdLst>
  <p:sldIdLst>
    <p:sldId id="261" r:id="rId4"/>
    <p:sldId id="262" r:id="rId5"/>
    <p:sldId id="351" r:id="rId6"/>
    <p:sldId id="298" r:id="rId7"/>
    <p:sldId id="352" r:id="rId8"/>
    <p:sldId id="354" r:id="rId9"/>
    <p:sldId id="355" r:id="rId10"/>
    <p:sldId id="343" r:id="rId11"/>
    <p:sldId id="339" r:id="rId12"/>
    <p:sldId id="315" r:id="rId13"/>
    <p:sldId id="326" r:id="rId14"/>
    <p:sldId id="348" r:id="rId15"/>
    <p:sldId id="349" r:id="rId16"/>
    <p:sldId id="350" r:id="rId1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2B6"/>
    <a:srgbClr val="66AAD3"/>
    <a:srgbClr val="08253C"/>
    <a:srgbClr val="246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395" autoAdjust="0"/>
  </p:normalViewPr>
  <p:slideViewPr>
    <p:cSldViewPr snapToGrid="0" snapToObjects="1" showGuides="1">
      <p:cViewPr varScale="1">
        <p:scale>
          <a:sx n="111" d="100"/>
          <a:sy n="111" d="100"/>
        </p:scale>
        <p:origin x="558" y="102"/>
      </p:cViewPr>
      <p:guideLst>
        <p:guide orient="horz" pos="2136"/>
        <p:guide pos="3840"/>
      </p:guideLst>
    </p:cSldViewPr>
  </p:slideViewPr>
  <p:outlineViewPr>
    <p:cViewPr>
      <p:scale>
        <a:sx n="33" d="100"/>
        <a:sy n="33" d="100"/>
      </p:scale>
      <p:origin x="0" y="-11322"/>
    </p:cViewPr>
  </p:outlineViewPr>
  <p:notesTextViewPr>
    <p:cViewPr>
      <p:scale>
        <a:sx n="1" d="1"/>
        <a:sy n="1" d="1"/>
      </p:scale>
      <p:origin x="0" y="0"/>
    </p:cViewPr>
  </p:notesTextViewPr>
  <p:sorterViewPr>
    <p:cViewPr>
      <p:scale>
        <a:sx n="100" d="100"/>
        <a:sy n="100" d="100"/>
      </p:scale>
      <p:origin x="0" y="-7512"/>
    </p:cViewPr>
  </p:sorterViewPr>
  <p:notesViewPr>
    <p:cSldViewPr snapToGrid="0" snapToObjects="1">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File2\Data4\USER\lcroy\Projects\Water%20Supply%20Planning\Total%20Reservoir%20Projections\2021-08-17Projected%20Reservoir%20Storag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442118706747113E-2"/>
          <c:y val="8.4776293814011638E-2"/>
          <c:w val="0.83715287534356619"/>
          <c:h val="0.86837054798942892"/>
        </c:manualLayout>
      </c:layout>
      <c:barChart>
        <c:barDir val="col"/>
        <c:grouping val="clustered"/>
        <c:varyColors val="0"/>
        <c:ser>
          <c:idx val="0"/>
          <c:order val="0"/>
          <c:tx>
            <c:strRef>
              <c:f>'Storage as of Date'!$D$1</c:f>
              <c:strCache>
                <c:ptCount val="1"/>
                <c:pt idx="0">
                  <c:v>Total Reservoir Storage</c:v>
                </c:pt>
              </c:strCache>
            </c:strRef>
          </c:tx>
          <c:spPr>
            <a:solidFill>
              <a:schemeClr val="accent1">
                <a:lumMod val="60000"/>
                <a:lumOff val="40000"/>
              </a:schemeClr>
            </a:solidFill>
            <a:ln>
              <a:noFill/>
            </a:ln>
            <a:effectLst/>
          </c:spPr>
          <c:invertIfNegative val="0"/>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31CF-4258-8E50-7B41EF1F604F}"/>
              </c:ext>
            </c:extLst>
          </c:dPt>
          <c:dPt>
            <c:idx val="3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31CF-4258-8E50-7B41EF1F604F}"/>
              </c:ext>
            </c:extLst>
          </c:dPt>
          <c:dPt>
            <c:idx val="37"/>
            <c:invertIfNegative val="0"/>
            <c:bubble3D val="0"/>
            <c:spPr>
              <a:solidFill>
                <a:schemeClr val="accent6"/>
              </a:solidFill>
              <a:ln>
                <a:noFill/>
              </a:ln>
              <a:effectLst/>
            </c:spPr>
            <c:extLst>
              <c:ext xmlns:c16="http://schemas.microsoft.com/office/drawing/2014/chart" uri="{C3380CC4-5D6E-409C-BE32-E72D297353CC}">
                <c16:uniqueId val="{00000005-31CF-4258-8E50-7B41EF1F604F}"/>
              </c:ext>
            </c:extLst>
          </c:dPt>
          <c:cat>
            <c:numRef>
              <c:f>'Storage as of Date'!$C$2:$C$39</c:f>
              <c:numCache>
                <c:formatCode>General</c:formatCode>
                <c:ptCount val="38"/>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numCache>
            </c:numRef>
          </c:cat>
          <c:val>
            <c:numRef>
              <c:f>'Storage as of Date'!$D$2:$D$39</c:f>
              <c:numCache>
                <c:formatCode>General</c:formatCode>
                <c:ptCount val="38"/>
                <c:pt idx="0">
                  <c:v>58020</c:v>
                </c:pt>
                <c:pt idx="1">
                  <c:v>47258</c:v>
                </c:pt>
                <c:pt idx="2">
                  <c:v>59398</c:v>
                </c:pt>
                <c:pt idx="3">
                  <c:v>43320</c:v>
                </c:pt>
                <c:pt idx="4">
                  <c:v>40480</c:v>
                </c:pt>
                <c:pt idx="5">
                  <c:v>51913</c:v>
                </c:pt>
                <c:pt idx="6">
                  <c:v>37147</c:v>
                </c:pt>
                <c:pt idx="7">
                  <c:v>45340</c:v>
                </c:pt>
                <c:pt idx="8">
                  <c:v>59255</c:v>
                </c:pt>
                <c:pt idx="9">
                  <c:v>67576</c:v>
                </c:pt>
                <c:pt idx="10">
                  <c:v>53713</c:v>
                </c:pt>
                <c:pt idx="11">
                  <c:v>68751</c:v>
                </c:pt>
                <c:pt idx="12">
                  <c:v>67405</c:v>
                </c:pt>
                <c:pt idx="13">
                  <c:v>57725</c:v>
                </c:pt>
                <c:pt idx="14">
                  <c:v>69347</c:v>
                </c:pt>
                <c:pt idx="15">
                  <c:v>64369</c:v>
                </c:pt>
                <c:pt idx="16">
                  <c:v>64371</c:v>
                </c:pt>
                <c:pt idx="17">
                  <c:v>50706</c:v>
                </c:pt>
                <c:pt idx="18">
                  <c:v>61573</c:v>
                </c:pt>
                <c:pt idx="19">
                  <c:v>66107</c:v>
                </c:pt>
                <c:pt idx="20">
                  <c:v>59617</c:v>
                </c:pt>
                <c:pt idx="21">
                  <c:v>68532</c:v>
                </c:pt>
                <c:pt idx="22">
                  <c:v>64946</c:v>
                </c:pt>
                <c:pt idx="23">
                  <c:v>50475</c:v>
                </c:pt>
                <c:pt idx="24">
                  <c:v>54691</c:v>
                </c:pt>
                <c:pt idx="25">
                  <c:v>51878</c:v>
                </c:pt>
                <c:pt idx="26">
                  <c:v>66766</c:v>
                </c:pt>
                <c:pt idx="27">
                  <c:v>68389</c:v>
                </c:pt>
                <c:pt idx="28">
                  <c:v>65382</c:v>
                </c:pt>
                <c:pt idx="29">
                  <c:v>56596</c:v>
                </c:pt>
                <c:pt idx="30">
                  <c:v>53151</c:v>
                </c:pt>
                <c:pt idx="31">
                  <c:v>60073</c:v>
                </c:pt>
                <c:pt idx="32">
                  <c:v>65434</c:v>
                </c:pt>
                <c:pt idx="33">
                  <c:v>67721</c:v>
                </c:pt>
                <c:pt idx="34">
                  <c:v>65145</c:v>
                </c:pt>
                <c:pt idx="35">
                  <c:v>70013</c:v>
                </c:pt>
                <c:pt idx="36">
                  <c:v>55878</c:v>
                </c:pt>
                <c:pt idx="37">
                  <c:v>29636</c:v>
                </c:pt>
              </c:numCache>
            </c:numRef>
          </c:val>
          <c:extLst>
            <c:ext xmlns:c16="http://schemas.microsoft.com/office/drawing/2014/chart" uri="{C3380CC4-5D6E-409C-BE32-E72D297353CC}">
              <c16:uniqueId val="{00000006-31CF-4258-8E50-7B41EF1F604F}"/>
            </c:ext>
          </c:extLst>
        </c:ser>
        <c:dLbls>
          <c:showLegendKey val="0"/>
          <c:showVal val="0"/>
          <c:showCatName val="0"/>
          <c:showSerName val="0"/>
          <c:showPercent val="0"/>
          <c:showBubbleSize val="0"/>
        </c:dLbls>
        <c:gapWidth val="60"/>
        <c:axId val="416527224"/>
        <c:axId val="416521976"/>
      </c:barChart>
      <c:lineChart>
        <c:grouping val="standard"/>
        <c:varyColors val="0"/>
        <c:ser>
          <c:idx val="1"/>
          <c:order val="1"/>
          <c:tx>
            <c:strRef>
              <c:f>'Storage as of Date'!$E$1</c:f>
              <c:strCache>
                <c:ptCount val="1"/>
                <c:pt idx="0">
                  <c:v>Average</c:v>
                </c:pt>
              </c:strCache>
            </c:strRef>
          </c:tx>
          <c:spPr>
            <a:ln w="31750" cap="rnd">
              <a:solidFill>
                <a:srgbClr val="92D050"/>
              </a:solidFill>
              <a:round/>
            </a:ln>
            <a:effectLst/>
          </c:spPr>
          <c:marker>
            <c:symbol val="none"/>
          </c:marker>
          <c:cat>
            <c:numRef>
              <c:f>'Storage as of Date'!$C$2:$C$39</c:f>
              <c:numCache>
                <c:formatCode>General</c:formatCode>
                <c:ptCount val="38"/>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numCache>
            </c:numRef>
          </c:cat>
          <c:val>
            <c:numRef>
              <c:f>'Storage as of Date'!$E$2:$E$39</c:f>
              <c:numCache>
                <c:formatCode>_(* #,##0_);_(* \(#,##0\);_(* "-"??_);_(@_)</c:formatCode>
                <c:ptCount val="38"/>
                <c:pt idx="0">
                  <c:v>58107.815789473687</c:v>
                </c:pt>
                <c:pt idx="1">
                  <c:v>58107.815789473687</c:v>
                </c:pt>
                <c:pt idx="2">
                  <c:v>58107.815789473687</c:v>
                </c:pt>
                <c:pt idx="3">
                  <c:v>58107.815789473687</c:v>
                </c:pt>
                <c:pt idx="4">
                  <c:v>58107.815789473687</c:v>
                </c:pt>
                <c:pt idx="5">
                  <c:v>58107.815789473687</c:v>
                </c:pt>
                <c:pt idx="6">
                  <c:v>58107.815789473687</c:v>
                </c:pt>
                <c:pt idx="7">
                  <c:v>58107.815789473687</c:v>
                </c:pt>
                <c:pt idx="8">
                  <c:v>58107.815789473687</c:v>
                </c:pt>
                <c:pt idx="9">
                  <c:v>58107.815789473687</c:v>
                </c:pt>
                <c:pt idx="10">
                  <c:v>58107.815789473687</c:v>
                </c:pt>
                <c:pt idx="11">
                  <c:v>58107.815789473687</c:v>
                </c:pt>
                <c:pt idx="12">
                  <c:v>58107.815789473687</c:v>
                </c:pt>
                <c:pt idx="13">
                  <c:v>58107.815789473687</c:v>
                </c:pt>
                <c:pt idx="14">
                  <c:v>58107.815789473687</c:v>
                </c:pt>
                <c:pt idx="15">
                  <c:v>58107.815789473687</c:v>
                </c:pt>
                <c:pt idx="16">
                  <c:v>58107.815789473687</c:v>
                </c:pt>
                <c:pt idx="17">
                  <c:v>58107.815789473687</c:v>
                </c:pt>
                <c:pt idx="18">
                  <c:v>58107.815789473687</c:v>
                </c:pt>
                <c:pt idx="19">
                  <c:v>58107.815789473687</c:v>
                </c:pt>
                <c:pt idx="20">
                  <c:v>58107.815789473687</c:v>
                </c:pt>
                <c:pt idx="21">
                  <c:v>58107.815789473687</c:v>
                </c:pt>
                <c:pt idx="22">
                  <c:v>58107.815789473687</c:v>
                </c:pt>
                <c:pt idx="23">
                  <c:v>58107.815789473687</c:v>
                </c:pt>
                <c:pt idx="24">
                  <c:v>58107.815789473687</c:v>
                </c:pt>
                <c:pt idx="25">
                  <c:v>58107.815789473687</c:v>
                </c:pt>
                <c:pt idx="26">
                  <c:v>58107.815789473687</c:v>
                </c:pt>
                <c:pt idx="27">
                  <c:v>58107.815789473687</c:v>
                </c:pt>
                <c:pt idx="28">
                  <c:v>58107.815789473687</c:v>
                </c:pt>
                <c:pt idx="29">
                  <c:v>58107.815789473687</c:v>
                </c:pt>
                <c:pt idx="30">
                  <c:v>58107.815789473687</c:v>
                </c:pt>
                <c:pt idx="31">
                  <c:v>58107.815789473687</c:v>
                </c:pt>
                <c:pt idx="32">
                  <c:v>58107.815789473687</c:v>
                </c:pt>
                <c:pt idx="33">
                  <c:v>58107.815789473687</c:v>
                </c:pt>
                <c:pt idx="34">
                  <c:v>58107.815789473687</c:v>
                </c:pt>
                <c:pt idx="35">
                  <c:v>58107.815789473687</c:v>
                </c:pt>
                <c:pt idx="36">
                  <c:v>58107.815789473687</c:v>
                </c:pt>
                <c:pt idx="37">
                  <c:v>58107.815789473687</c:v>
                </c:pt>
              </c:numCache>
            </c:numRef>
          </c:val>
          <c:smooth val="0"/>
          <c:extLst>
            <c:ext xmlns:c16="http://schemas.microsoft.com/office/drawing/2014/chart" uri="{C3380CC4-5D6E-409C-BE32-E72D297353CC}">
              <c16:uniqueId val="{00000007-31CF-4258-8E50-7B41EF1F604F}"/>
            </c:ext>
          </c:extLst>
        </c:ser>
        <c:dLbls>
          <c:showLegendKey val="0"/>
          <c:showVal val="0"/>
          <c:showCatName val="0"/>
          <c:showSerName val="0"/>
          <c:showPercent val="0"/>
          <c:showBubbleSize val="0"/>
        </c:dLbls>
        <c:marker val="1"/>
        <c:smooth val="0"/>
        <c:axId val="416527224"/>
        <c:axId val="416521976"/>
      </c:lineChart>
      <c:catAx>
        <c:axId val="41652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521976"/>
        <c:crosses val="autoZero"/>
        <c:auto val="1"/>
        <c:lblAlgn val="ctr"/>
        <c:lblOffset val="100"/>
        <c:tickLblSkip val="2"/>
        <c:noMultiLvlLbl val="0"/>
      </c:catAx>
      <c:valAx>
        <c:axId val="416521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527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20939690231037E-2"/>
          <c:y val="6.2317373471281828E-2"/>
          <c:w val="0.86129181522778175"/>
          <c:h val="0.78827358374019452"/>
        </c:manualLayout>
      </c:layout>
      <c:scatterChart>
        <c:scatterStyle val="smoothMarker"/>
        <c:varyColors val="0"/>
        <c:ser>
          <c:idx val="7"/>
          <c:order val="0"/>
          <c:tx>
            <c:v>2020-21 Actual</c:v>
          </c:tx>
          <c:spPr>
            <a:ln w="28575" cap="rnd">
              <a:solidFill>
                <a:schemeClr val="tx1"/>
              </a:solidFill>
              <a:round/>
            </a:ln>
            <a:effectLst/>
          </c:spPr>
          <c:marker>
            <c:symbol val="none"/>
          </c:marker>
          <c:xVal>
            <c:numRef>
              <c:f>'2020 Actual Daily'!$A$2:$A$581</c:f>
              <c:numCache>
                <c:formatCode>[$-409]d\-mmm;@</c:formatCode>
                <c:ptCount val="580"/>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numCache>
            </c:numRef>
          </c:xVal>
          <c:yVal>
            <c:numRef>
              <c:f>'2020 Actual Daily'!$B$2:$B$581</c:f>
              <c:numCache>
                <c:formatCode>#,##0</c:formatCode>
                <c:ptCount val="580"/>
                <c:pt idx="0">
                  <c:v>70064</c:v>
                </c:pt>
                <c:pt idx="1">
                  <c:v>70214</c:v>
                </c:pt>
                <c:pt idx="2">
                  <c:v>70333</c:v>
                </c:pt>
                <c:pt idx="3">
                  <c:v>70412</c:v>
                </c:pt>
                <c:pt idx="4">
                  <c:v>70432</c:v>
                </c:pt>
                <c:pt idx="5">
                  <c:v>70450</c:v>
                </c:pt>
                <c:pt idx="6">
                  <c:v>70460</c:v>
                </c:pt>
                <c:pt idx="7">
                  <c:v>70476</c:v>
                </c:pt>
                <c:pt idx="8">
                  <c:v>70603</c:v>
                </c:pt>
                <c:pt idx="9">
                  <c:v>70592</c:v>
                </c:pt>
                <c:pt idx="10">
                  <c:v>70605</c:v>
                </c:pt>
                <c:pt idx="11">
                  <c:v>70600</c:v>
                </c:pt>
                <c:pt idx="12">
                  <c:v>70639</c:v>
                </c:pt>
                <c:pt idx="13">
                  <c:v>70726</c:v>
                </c:pt>
                <c:pt idx="14">
                  <c:v>70741</c:v>
                </c:pt>
                <c:pt idx="15">
                  <c:v>71681</c:v>
                </c:pt>
                <c:pt idx="16">
                  <c:v>72179</c:v>
                </c:pt>
                <c:pt idx="17">
                  <c:v>72458</c:v>
                </c:pt>
                <c:pt idx="18">
                  <c:v>72625</c:v>
                </c:pt>
                <c:pt idx="19">
                  <c:v>72771</c:v>
                </c:pt>
                <c:pt idx="20">
                  <c:v>73253</c:v>
                </c:pt>
                <c:pt idx="21">
                  <c:v>73435</c:v>
                </c:pt>
                <c:pt idx="22">
                  <c:v>73860</c:v>
                </c:pt>
                <c:pt idx="23">
                  <c:v>74067</c:v>
                </c:pt>
                <c:pt idx="24">
                  <c:v>74242</c:v>
                </c:pt>
                <c:pt idx="25">
                  <c:v>74483</c:v>
                </c:pt>
                <c:pt idx="26">
                  <c:v>74628</c:v>
                </c:pt>
                <c:pt idx="27">
                  <c:v>74798</c:v>
                </c:pt>
                <c:pt idx="28">
                  <c:v>74912</c:v>
                </c:pt>
                <c:pt idx="29">
                  <c:v>75013</c:v>
                </c:pt>
                <c:pt idx="30">
                  <c:v>75073</c:v>
                </c:pt>
                <c:pt idx="31">
                  <c:v>75108</c:v>
                </c:pt>
                <c:pt idx="32">
                  <c:v>75133</c:v>
                </c:pt>
                <c:pt idx="33">
                  <c:v>75130</c:v>
                </c:pt>
                <c:pt idx="34">
                  <c:v>75154</c:v>
                </c:pt>
                <c:pt idx="35">
                  <c:v>75141</c:v>
                </c:pt>
                <c:pt idx="36">
                  <c:v>75103</c:v>
                </c:pt>
                <c:pt idx="37">
                  <c:v>75090</c:v>
                </c:pt>
                <c:pt idx="38">
                  <c:v>75074</c:v>
                </c:pt>
                <c:pt idx="39">
                  <c:v>75001</c:v>
                </c:pt>
                <c:pt idx="40">
                  <c:v>74975</c:v>
                </c:pt>
                <c:pt idx="41">
                  <c:v>74920</c:v>
                </c:pt>
                <c:pt idx="42">
                  <c:v>74871</c:v>
                </c:pt>
                <c:pt idx="43">
                  <c:v>74825</c:v>
                </c:pt>
                <c:pt idx="44">
                  <c:v>74786</c:v>
                </c:pt>
                <c:pt idx="45">
                  <c:v>74725</c:v>
                </c:pt>
                <c:pt idx="46">
                  <c:v>74467</c:v>
                </c:pt>
                <c:pt idx="47">
                  <c:v>74596</c:v>
                </c:pt>
                <c:pt idx="48">
                  <c:v>74538</c:v>
                </c:pt>
                <c:pt idx="49">
                  <c:v>74472</c:v>
                </c:pt>
                <c:pt idx="50">
                  <c:v>74385</c:v>
                </c:pt>
                <c:pt idx="51">
                  <c:v>74306</c:v>
                </c:pt>
                <c:pt idx="52">
                  <c:v>74243</c:v>
                </c:pt>
                <c:pt idx="53">
                  <c:v>74174</c:v>
                </c:pt>
                <c:pt idx="54">
                  <c:v>74078</c:v>
                </c:pt>
                <c:pt idx="55">
                  <c:v>73982</c:v>
                </c:pt>
                <c:pt idx="56">
                  <c:v>73925</c:v>
                </c:pt>
                <c:pt idx="57">
                  <c:v>73841</c:v>
                </c:pt>
                <c:pt idx="58">
                  <c:v>73750</c:v>
                </c:pt>
                <c:pt idx="59">
                  <c:v>73643</c:v>
                </c:pt>
                <c:pt idx="60">
                  <c:v>73567</c:v>
                </c:pt>
                <c:pt idx="61">
                  <c:v>73459</c:v>
                </c:pt>
                <c:pt idx="62">
                  <c:v>73397</c:v>
                </c:pt>
                <c:pt idx="63">
                  <c:v>73272</c:v>
                </c:pt>
                <c:pt idx="64">
                  <c:v>73170</c:v>
                </c:pt>
                <c:pt idx="65">
                  <c:v>73075</c:v>
                </c:pt>
                <c:pt idx="66">
                  <c:v>73036</c:v>
                </c:pt>
                <c:pt idx="67">
                  <c:v>72938</c:v>
                </c:pt>
                <c:pt idx="68">
                  <c:v>72850</c:v>
                </c:pt>
                <c:pt idx="69">
                  <c:v>72741</c:v>
                </c:pt>
                <c:pt idx="70">
                  <c:v>72624</c:v>
                </c:pt>
                <c:pt idx="71">
                  <c:v>72624</c:v>
                </c:pt>
                <c:pt idx="72">
                  <c:v>72436</c:v>
                </c:pt>
                <c:pt idx="73">
                  <c:v>72413</c:v>
                </c:pt>
                <c:pt idx="74">
                  <c:v>72411</c:v>
                </c:pt>
                <c:pt idx="75">
                  <c:v>72340</c:v>
                </c:pt>
                <c:pt idx="76">
                  <c:v>72204</c:v>
                </c:pt>
                <c:pt idx="77">
                  <c:v>72167</c:v>
                </c:pt>
                <c:pt idx="78">
                  <c:v>72100</c:v>
                </c:pt>
                <c:pt idx="79">
                  <c:v>72029</c:v>
                </c:pt>
                <c:pt idx="80">
                  <c:v>71954</c:v>
                </c:pt>
                <c:pt idx="81">
                  <c:v>71878</c:v>
                </c:pt>
                <c:pt idx="82">
                  <c:v>71683</c:v>
                </c:pt>
                <c:pt idx="83">
                  <c:v>71656</c:v>
                </c:pt>
                <c:pt idx="84">
                  <c:v>71580</c:v>
                </c:pt>
                <c:pt idx="85">
                  <c:v>71414</c:v>
                </c:pt>
                <c:pt idx="86">
                  <c:v>71315</c:v>
                </c:pt>
                <c:pt idx="87">
                  <c:v>71264</c:v>
                </c:pt>
                <c:pt idx="88">
                  <c:v>71264</c:v>
                </c:pt>
                <c:pt idx="89">
                  <c:v>71169</c:v>
                </c:pt>
                <c:pt idx="90">
                  <c:v>71080</c:v>
                </c:pt>
                <c:pt idx="91">
                  <c:v>70988</c:v>
                </c:pt>
                <c:pt idx="92">
                  <c:v>70909</c:v>
                </c:pt>
                <c:pt idx="93">
                  <c:v>70805</c:v>
                </c:pt>
                <c:pt idx="94">
                  <c:v>70895</c:v>
                </c:pt>
                <c:pt idx="95">
                  <c:v>70975</c:v>
                </c:pt>
                <c:pt idx="96">
                  <c:v>71031</c:v>
                </c:pt>
                <c:pt idx="97">
                  <c:v>71045</c:v>
                </c:pt>
                <c:pt idx="98">
                  <c:v>71043</c:v>
                </c:pt>
                <c:pt idx="99">
                  <c:v>71018</c:v>
                </c:pt>
                <c:pt idx="100">
                  <c:v>70978</c:v>
                </c:pt>
                <c:pt idx="101">
                  <c:v>70957</c:v>
                </c:pt>
                <c:pt idx="102">
                  <c:v>70917</c:v>
                </c:pt>
                <c:pt idx="103">
                  <c:v>70866</c:v>
                </c:pt>
                <c:pt idx="104">
                  <c:v>70797</c:v>
                </c:pt>
                <c:pt idx="105">
                  <c:v>70715</c:v>
                </c:pt>
                <c:pt idx="106">
                  <c:v>70647</c:v>
                </c:pt>
                <c:pt idx="107">
                  <c:v>70569</c:v>
                </c:pt>
                <c:pt idx="108">
                  <c:v>70504</c:v>
                </c:pt>
                <c:pt idx="109">
                  <c:v>70438</c:v>
                </c:pt>
                <c:pt idx="110">
                  <c:v>70358</c:v>
                </c:pt>
                <c:pt idx="111">
                  <c:v>70271</c:v>
                </c:pt>
                <c:pt idx="112">
                  <c:v>70193</c:v>
                </c:pt>
                <c:pt idx="113">
                  <c:v>70108</c:v>
                </c:pt>
                <c:pt idx="114">
                  <c:v>70009</c:v>
                </c:pt>
                <c:pt idx="115">
                  <c:v>69913</c:v>
                </c:pt>
                <c:pt idx="116">
                  <c:v>69798</c:v>
                </c:pt>
                <c:pt idx="117">
                  <c:v>69741</c:v>
                </c:pt>
                <c:pt idx="118">
                  <c:v>69607</c:v>
                </c:pt>
                <c:pt idx="119">
                  <c:v>69483</c:v>
                </c:pt>
                <c:pt idx="120">
                  <c:v>69411</c:v>
                </c:pt>
                <c:pt idx="121">
                  <c:v>69316</c:v>
                </c:pt>
                <c:pt idx="122">
                  <c:v>69207</c:v>
                </c:pt>
                <c:pt idx="123">
                  <c:v>69096</c:v>
                </c:pt>
                <c:pt idx="124">
                  <c:v>68967</c:v>
                </c:pt>
                <c:pt idx="125">
                  <c:v>68861</c:v>
                </c:pt>
                <c:pt idx="126">
                  <c:v>68732</c:v>
                </c:pt>
                <c:pt idx="127">
                  <c:v>68617</c:v>
                </c:pt>
                <c:pt idx="128">
                  <c:v>68533</c:v>
                </c:pt>
                <c:pt idx="129">
                  <c:v>68479</c:v>
                </c:pt>
                <c:pt idx="130">
                  <c:v>68418</c:v>
                </c:pt>
                <c:pt idx="131">
                  <c:v>68228</c:v>
                </c:pt>
                <c:pt idx="132">
                  <c:v>68191</c:v>
                </c:pt>
                <c:pt idx="133">
                  <c:v>68168</c:v>
                </c:pt>
                <c:pt idx="134">
                  <c:v>68099</c:v>
                </c:pt>
                <c:pt idx="135">
                  <c:v>67994</c:v>
                </c:pt>
                <c:pt idx="136">
                  <c:v>67927</c:v>
                </c:pt>
                <c:pt idx="137">
                  <c:v>67889</c:v>
                </c:pt>
                <c:pt idx="138">
                  <c:v>67888</c:v>
                </c:pt>
                <c:pt idx="139">
                  <c:v>67816</c:v>
                </c:pt>
                <c:pt idx="140">
                  <c:v>67718</c:v>
                </c:pt>
                <c:pt idx="141">
                  <c:v>67604</c:v>
                </c:pt>
                <c:pt idx="142">
                  <c:v>67498</c:v>
                </c:pt>
                <c:pt idx="143">
                  <c:v>67389</c:v>
                </c:pt>
                <c:pt idx="144">
                  <c:v>67294</c:v>
                </c:pt>
                <c:pt idx="145">
                  <c:v>67119</c:v>
                </c:pt>
                <c:pt idx="146">
                  <c:v>66994</c:v>
                </c:pt>
                <c:pt idx="147">
                  <c:v>66860</c:v>
                </c:pt>
                <c:pt idx="148">
                  <c:v>66729</c:v>
                </c:pt>
                <c:pt idx="149">
                  <c:v>66657</c:v>
                </c:pt>
                <c:pt idx="150">
                  <c:v>66569</c:v>
                </c:pt>
                <c:pt idx="151">
                  <c:v>66466</c:v>
                </c:pt>
                <c:pt idx="152">
                  <c:v>66345</c:v>
                </c:pt>
                <c:pt idx="153">
                  <c:v>66232</c:v>
                </c:pt>
                <c:pt idx="154">
                  <c:v>66101</c:v>
                </c:pt>
                <c:pt idx="155">
                  <c:v>66349</c:v>
                </c:pt>
                <c:pt idx="156">
                  <c:v>66181</c:v>
                </c:pt>
                <c:pt idx="157">
                  <c:v>66048</c:v>
                </c:pt>
                <c:pt idx="158">
                  <c:v>65918</c:v>
                </c:pt>
                <c:pt idx="159">
                  <c:v>65779</c:v>
                </c:pt>
                <c:pt idx="160">
                  <c:v>65643</c:v>
                </c:pt>
                <c:pt idx="161">
                  <c:v>65502</c:v>
                </c:pt>
                <c:pt idx="162">
                  <c:v>65384</c:v>
                </c:pt>
                <c:pt idx="163">
                  <c:v>65268</c:v>
                </c:pt>
                <c:pt idx="164">
                  <c:v>65152</c:v>
                </c:pt>
                <c:pt idx="165">
                  <c:v>65055</c:v>
                </c:pt>
                <c:pt idx="166">
                  <c:v>64923</c:v>
                </c:pt>
                <c:pt idx="167">
                  <c:v>64814</c:v>
                </c:pt>
                <c:pt idx="168">
                  <c:v>64713</c:v>
                </c:pt>
                <c:pt idx="169">
                  <c:v>64593</c:v>
                </c:pt>
                <c:pt idx="170">
                  <c:v>64481</c:v>
                </c:pt>
                <c:pt idx="171">
                  <c:v>64382</c:v>
                </c:pt>
                <c:pt idx="172">
                  <c:v>64280</c:v>
                </c:pt>
                <c:pt idx="173">
                  <c:v>64177</c:v>
                </c:pt>
                <c:pt idx="174">
                  <c:v>64064</c:v>
                </c:pt>
                <c:pt idx="175">
                  <c:v>63966</c:v>
                </c:pt>
                <c:pt idx="176">
                  <c:v>63871</c:v>
                </c:pt>
                <c:pt idx="177">
                  <c:v>63744</c:v>
                </c:pt>
                <c:pt idx="178">
                  <c:v>63638</c:v>
                </c:pt>
                <c:pt idx="179">
                  <c:v>63517</c:v>
                </c:pt>
                <c:pt idx="180">
                  <c:v>63410</c:v>
                </c:pt>
                <c:pt idx="181">
                  <c:v>63299</c:v>
                </c:pt>
                <c:pt idx="182">
                  <c:v>63175</c:v>
                </c:pt>
                <c:pt idx="183">
                  <c:v>63074</c:v>
                </c:pt>
                <c:pt idx="184">
                  <c:v>62969</c:v>
                </c:pt>
                <c:pt idx="185">
                  <c:v>62865</c:v>
                </c:pt>
                <c:pt idx="186">
                  <c:v>62723</c:v>
                </c:pt>
                <c:pt idx="187">
                  <c:v>62621</c:v>
                </c:pt>
                <c:pt idx="188">
                  <c:v>62503</c:v>
                </c:pt>
                <c:pt idx="189">
                  <c:v>62398</c:v>
                </c:pt>
                <c:pt idx="190">
                  <c:v>62290</c:v>
                </c:pt>
                <c:pt idx="191">
                  <c:v>62161</c:v>
                </c:pt>
                <c:pt idx="192">
                  <c:v>62062</c:v>
                </c:pt>
                <c:pt idx="193">
                  <c:v>61948</c:v>
                </c:pt>
                <c:pt idx="194">
                  <c:v>61823</c:v>
                </c:pt>
                <c:pt idx="195">
                  <c:v>61704</c:v>
                </c:pt>
                <c:pt idx="196">
                  <c:v>61595</c:v>
                </c:pt>
                <c:pt idx="197">
                  <c:v>61473</c:v>
                </c:pt>
                <c:pt idx="198">
                  <c:v>61365</c:v>
                </c:pt>
                <c:pt idx="199">
                  <c:v>61244</c:v>
                </c:pt>
                <c:pt idx="200">
                  <c:v>61134</c:v>
                </c:pt>
                <c:pt idx="201">
                  <c:v>61000</c:v>
                </c:pt>
                <c:pt idx="202">
                  <c:v>60782</c:v>
                </c:pt>
                <c:pt idx="203">
                  <c:v>60650</c:v>
                </c:pt>
                <c:pt idx="204">
                  <c:v>60507</c:v>
                </c:pt>
                <c:pt idx="205">
                  <c:v>60387</c:v>
                </c:pt>
                <c:pt idx="206">
                  <c:v>60286</c:v>
                </c:pt>
                <c:pt idx="207">
                  <c:v>60184</c:v>
                </c:pt>
                <c:pt idx="208">
                  <c:v>60055</c:v>
                </c:pt>
                <c:pt idx="209">
                  <c:v>59943</c:v>
                </c:pt>
                <c:pt idx="210">
                  <c:v>59850</c:v>
                </c:pt>
                <c:pt idx="211">
                  <c:v>59817</c:v>
                </c:pt>
                <c:pt idx="212">
                  <c:v>59773</c:v>
                </c:pt>
                <c:pt idx="213">
                  <c:v>59730</c:v>
                </c:pt>
                <c:pt idx="214">
                  <c:v>59691</c:v>
                </c:pt>
                <c:pt idx="215">
                  <c:v>59611</c:v>
                </c:pt>
                <c:pt idx="216">
                  <c:v>59260</c:v>
                </c:pt>
                <c:pt idx="217">
                  <c:v>59162</c:v>
                </c:pt>
                <c:pt idx="218">
                  <c:v>59031</c:v>
                </c:pt>
                <c:pt idx="219">
                  <c:v>58931</c:v>
                </c:pt>
                <c:pt idx="220">
                  <c:v>58834</c:v>
                </c:pt>
                <c:pt idx="221">
                  <c:v>58731</c:v>
                </c:pt>
                <c:pt idx="222">
                  <c:v>58613</c:v>
                </c:pt>
                <c:pt idx="223">
                  <c:v>58519</c:v>
                </c:pt>
                <c:pt idx="224">
                  <c:v>58396</c:v>
                </c:pt>
                <c:pt idx="225">
                  <c:v>58268</c:v>
                </c:pt>
                <c:pt idx="226">
                  <c:v>58148</c:v>
                </c:pt>
                <c:pt idx="227">
                  <c:v>57994</c:v>
                </c:pt>
                <c:pt idx="228">
                  <c:v>57896</c:v>
                </c:pt>
                <c:pt idx="229">
                  <c:v>57817</c:v>
                </c:pt>
                <c:pt idx="230">
                  <c:v>57722</c:v>
                </c:pt>
                <c:pt idx="231">
                  <c:v>57594</c:v>
                </c:pt>
                <c:pt idx="232">
                  <c:v>57056</c:v>
                </c:pt>
                <c:pt idx="233">
                  <c:v>57175</c:v>
                </c:pt>
                <c:pt idx="234">
                  <c:v>57056</c:v>
                </c:pt>
                <c:pt idx="235">
                  <c:v>56938</c:v>
                </c:pt>
                <c:pt idx="236">
                  <c:v>56802</c:v>
                </c:pt>
                <c:pt idx="237">
                  <c:v>56675</c:v>
                </c:pt>
                <c:pt idx="238">
                  <c:v>56551</c:v>
                </c:pt>
                <c:pt idx="239">
                  <c:v>56434</c:v>
                </c:pt>
                <c:pt idx="240">
                  <c:v>56321</c:v>
                </c:pt>
                <c:pt idx="241">
                  <c:v>56221</c:v>
                </c:pt>
                <c:pt idx="242">
                  <c:v>56099</c:v>
                </c:pt>
                <c:pt idx="243">
                  <c:v>55976</c:v>
                </c:pt>
                <c:pt idx="244">
                  <c:v>55878</c:v>
                </c:pt>
                <c:pt idx="245">
                  <c:v>55763</c:v>
                </c:pt>
                <c:pt idx="246">
                  <c:v>55871</c:v>
                </c:pt>
                <c:pt idx="247">
                  <c:v>55762</c:v>
                </c:pt>
                <c:pt idx="248">
                  <c:v>55643</c:v>
                </c:pt>
                <c:pt idx="249">
                  <c:v>55526</c:v>
                </c:pt>
                <c:pt idx="250">
                  <c:v>55396</c:v>
                </c:pt>
                <c:pt idx="251">
                  <c:v>55271</c:v>
                </c:pt>
                <c:pt idx="252">
                  <c:v>55154</c:v>
                </c:pt>
                <c:pt idx="253">
                  <c:v>54879</c:v>
                </c:pt>
                <c:pt idx="254">
                  <c:v>54778</c:v>
                </c:pt>
                <c:pt idx="255">
                  <c:v>54664</c:v>
                </c:pt>
                <c:pt idx="256">
                  <c:v>54556</c:v>
                </c:pt>
                <c:pt idx="257">
                  <c:v>54506</c:v>
                </c:pt>
                <c:pt idx="258">
                  <c:v>54397</c:v>
                </c:pt>
                <c:pt idx="259">
                  <c:v>54308</c:v>
                </c:pt>
                <c:pt idx="260">
                  <c:v>54186</c:v>
                </c:pt>
                <c:pt idx="261">
                  <c:v>54082</c:v>
                </c:pt>
                <c:pt idx="262">
                  <c:v>53960</c:v>
                </c:pt>
                <c:pt idx="263">
                  <c:v>53849</c:v>
                </c:pt>
                <c:pt idx="264">
                  <c:v>53723</c:v>
                </c:pt>
                <c:pt idx="265">
                  <c:v>53597</c:v>
                </c:pt>
                <c:pt idx="266">
                  <c:v>53484</c:v>
                </c:pt>
                <c:pt idx="267">
                  <c:v>53392</c:v>
                </c:pt>
                <c:pt idx="268">
                  <c:v>53280</c:v>
                </c:pt>
                <c:pt idx="269">
                  <c:v>53199</c:v>
                </c:pt>
                <c:pt idx="270">
                  <c:v>53116</c:v>
                </c:pt>
                <c:pt idx="271">
                  <c:v>52992</c:v>
                </c:pt>
                <c:pt idx="272">
                  <c:v>52899</c:v>
                </c:pt>
                <c:pt idx="273">
                  <c:v>52795</c:v>
                </c:pt>
                <c:pt idx="274">
                  <c:v>52692</c:v>
                </c:pt>
                <c:pt idx="275">
                  <c:v>52572</c:v>
                </c:pt>
                <c:pt idx="276">
                  <c:v>52464</c:v>
                </c:pt>
                <c:pt idx="277">
                  <c:v>52337</c:v>
                </c:pt>
                <c:pt idx="278">
                  <c:v>52231</c:v>
                </c:pt>
                <c:pt idx="279">
                  <c:v>52117</c:v>
                </c:pt>
                <c:pt idx="280">
                  <c:v>52009</c:v>
                </c:pt>
                <c:pt idx="281">
                  <c:v>52019</c:v>
                </c:pt>
                <c:pt idx="282">
                  <c:v>51926</c:v>
                </c:pt>
                <c:pt idx="283">
                  <c:v>51853</c:v>
                </c:pt>
                <c:pt idx="284">
                  <c:v>51748</c:v>
                </c:pt>
                <c:pt idx="285">
                  <c:v>51605</c:v>
                </c:pt>
                <c:pt idx="286">
                  <c:v>51496</c:v>
                </c:pt>
                <c:pt idx="287">
                  <c:v>51384</c:v>
                </c:pt>
                <c:pt idx="288">
                  <c:v>51270</c:v>
                </c:pt>
                <c:pt idx="289">
                  <c:v>51166</c:v>
                </c:pt>
                <c:pt idx="290">
                  <c:v>51061</c:v>
                </c:pt>
                <c:pt idx="291">
                  <c:v>50993</c:v>
                </c:pt>
                <c:pt idx="292">
                  <c:v>50894</c:v>
                </c:pt>
                <c:pt idx="293">
                  <c:v>50801</c:v>
                </c:pt>
                <c:pt idx="294">
                  <c:v>50716</c:v>
                </c:pt>
                <c:pt idx="295">
                  <c:v>50616</c:v>
                </c:pt>
                <c:pt idx="296">
                  <c:v>50523</c:v>
                </c:pt>
                <c:pt idx="297">
                  <c:v>50433</c:v>
                </c:pt>
                <c:pt idx="298">
                  <c:v>50359</c:v>
                </c:pt>
                <c:pt idx="299">
                  <c:v>50326</c:v>
                </c:pt>
                <c:pt idx="300">
                  <c:v>50099</c:v>
                </c:pt>
                <c:pt idx="301">
                  <c:v>49994</c:v>
                </c:pt>
                <c:pt idx="302">
                  <c:v>49878</c:v>
                </c:pt>
                <c:pt idx="303">
                  <c:v>49795</c:v>
                </c:pt>
                <c:pt idx="304">
                  <c:v>49742</c:v>
                </c:pt>
                <c:pt idx="305">
                  <c:v>49655</c:v>
                </c:pt>
                <c:pt idx="306">
                  <c:v>49565</c:v>
                </c:pt>
                <c:pt idx="307">
                  <c:v>49474</c:v>
                </c:pt>
                <c:pt idx="308">
                  <c:v>49380</c:v>
                </c:pt>
                <c:pt idx="309">
                  <c:v>49124</c:v>
                </c:pt>
                <c:pt idx="310">
                  <c:v>49032</c:v>
                </c:pt>
                <c:pt idx="311">
                  <c:v>48937</c:v>
                </c:pt>
                <c:pt idx="312">
                  <c:v>48854</c:v>
                </c:pt>
                <c:pt idx="313">
                  <c:v>48767</c:v>
                </c:pt>
                <c:pt idx="314">
                  <c:v>48671</c:v>
                </c:pt>
                <c:pt idx="315">
                  <c:v>48586</c:v>
                </c:pt>
                <c:pt idx="316">
                  <c:v>48494</c:v>
                </c:pt>
                <c:pt idx="317">
                  <c:v>48525</c:v>
                </c:pt>
                <c:pt idx="318">
                  <c:v>48434</c:v>
                </c:pt>
                <c:pt idx="319">
                  <c:v>48301</c:v>
                </c:pt>
                <c:pt idx="320">
                  <c:v>48257</c:v>
                </c:pt>
                <c:pt idx="321">
                  <c:v>48366</c:v>
                </c:pt>
                <c:pt idx="322">
                  <c:v>48333</c:v>
                </c:pt>
                <c:pt idx="323">
                  <c:v>48253</c:v>
                </c:pt>
                <c:pt idx="324">
                  <c:v>48170</c:v>
                </c:pt>
                <c:pt idx="325">
                  <c:v>48092</c:v>
                </c:pt>
                <c:pt idx="326">
                  <c:v>48006</c:v>
                </c:pt>
                <c:pt idx="327">
                  <c:v>47916</c:v>
                </c:pt>
                <c:pt idx="328">
                  <c:v>47838</c:v>
                </c:pt>
                <c:pt idx="329">
                  <c:v>47756</c:v>
                </c:pt>
                <c:pt idx="330">
                  <c:v>47659</c:v>
                </c:pt>
                <c:pt idx="331">
                  <c:v>47567</c:v>
                </c:pt>
                <c:pt idx="332">
                  <c:v>47473</c:v>
                </c:pt>
                <c:pt idx="333">
                  <c:v>47378</c:v>
                </c:pt>
                <c:pt idx="334">
                  <c:v>47285</c:v>
                </c:pt>
                <c:pt idx="335">
                  <c:v>47161</c:v>
                </c:pt>
                <c:pt idx="336">
                  <c:v>47040</c:v>
                </c:pt>
                <c:pt idx="337">
                  <c:v>46930</c:v>
                </c:pt>
                <c:pt idx="338">
                  <c:v>46845</c:v>
                </c:pt>
                <c:pt idx="339">
                  <c:v>46765</c:v>
                </c:pt>
                <c:pt idx="340">
                  <c:v>46669</c:v>
                </c:pt>
                <c:pt idx="341">
                  <c:v>46556</c:v>
                </c:pt>
                <c:pt idx="342">
                  <c:v>46525</c:v>
                </c:pt>
                <c:pt idx="343">
                  <c:v>46416</c:v>
                </c:pt>
                <c:pt idx="344">
                  <c:v>46326</c:v>
                </c:pt>
                <c:pt idx="345">
                  <c:v>46248</c:v>
                </c:pt>
                <c:pt idx="346">
                  <c:v>46183</c:v>
                </c:pt>
                <c:pt idx="347">
                  <c:v>46250</c:v>
                </c:pt>
                <c:pt idx="348">
                  <c:v>46155</c:v>
                </c:pt>
                <c:pt idx="349">
                  <c:v>46200</c:v>
                </c:pt>
                <c:pt idx="350">
                  <c:v>46164</c:v>
                </c:pt>
                <c:pt idx="351">
                  <c:v>46191</c:v>
                </c:pt>
                <c:pt idx="352">
                  <c:v>46153</c:v>
                </c:pt>
                <c:pt idx="353">
                  <c:v>46089</c:v>
                </c:pt>
                <c:pt idx="354">
                  <c:v>46030</c:v>
                </c:pt>
                <c:pt idx="355">
                  <c:v>45954</c:v>
                </c:pt>
                <c:pt idx="356">
                  <c:v>45897</c:v>
                </c:pt>
                <c:pt idx="357">
                  <c:v>45837</c:v>
                </c:pt>
                <c:pt idx="358">
                  <c:v>45770</c:v>
                </c:pt>
                <c:pt idx="359">
                  <c:v>45927</c:v>
                </c:pt>
                <c:pt idx="360">
                  <c:v>45936</c:v>
                </c:pt>
                <c:pt idx="361">
                  <c:v>45887</c:v>
                </c:pt>
                <c:pt idx="362">
                  <c:v>45826</c:v>
                </c:pt>
                <c:pt idx="363">
                  <c:v>45795</c:v>
                </c:pt>
                <c:pt idx="364">
                  <c:v>45771</c:v>
                </c:pt>
                <c:pt idx="365">
                  <c:v>45718</c:v>
                </c:pt>
                <c:pt idx="366">
                  <c:v>45654</c:v>
                </c:pt>
                <c:pt idx="367">
                  <c:v>45600</c:v>
                </c:pt>
                <c:pt idx="368">
                  <c:v>45513</c:v>
                </c:pt>
                <c:pt idx="369">
                  <c:v>45661</c:v>
                </c:pt>
                <c:pt idx="370">
                  <c:v>45628</c:v>
                </c:pt>
                <c:pt idx="371">
                  <c:v>45567</c:v>
                </c:pt>
                <c:pt idx="372">
                  <c:v>45548</c:v>
                </c:pt>
                <c:pt idx="373">
                  <c:v>45499</c:v>
                </c:pt>
                <c:pt idx="374">
                  <c:v>45431</c:v>
                </c:pt>
                <c:pt idx="375">
                  <c:v>45369</c:v>
                </c:pt>
                <c:pt idx="376">
                  <c:v>45298</c:v>
                </c:pt>
                <c:pt idx="377">
                  <c:v>45223</c:v>
                </c:pt>
                <c:pt idx="378">
                  <c:v>45154</c:v>
                </c:pt>
                <c:pt idx="379">
                  <c:v>45085</c:v>
                </c:pt>
                <c:pt idx="380">
                  <c:v>45009</c:v>
                </c:pt>
                <c:pt idx="381">
                  <c:v>44937</c:v>
                </c:pt>
                <c:pt idx="382">
                  <c:v>44877</c:v>
                </c:pt>
                <c:pt idx="383">
                  <c:v>44784</c:v>
                </c:pt>
                <c:pt idx="384">
                  <c:v>44736</c:v>
                </c:pt>
                <c:pt idx="385">
                  <c:v>44628</c:v>
                </c:pt>
                <c:pt idx="386">
                  <c:v>44572</c:v>
                </c:pt>
                <c:pt idx="387">
                  <c:v>44553</c:v>
                </c:pt>
                <c:pt idx="388">
                  <c:v>44485</c:v>
                </c:pt>
                <c:pt idx="389">
                  <c:v>44415</c:v>
                </c:pt>
                <c:pt idx="390">
                  <c:v>44392</c:v>
                </c:pt>
                <c:pt idx="391">
                  <c:v>44606</c:v>
                </c:pt>
                <c:pt idx="392">
                  <c:v>44923</c:v>
                </c:pt>
                <c:pt idx="393">
                  <c:v>45198</c:v>
                </c:pt>
                <c:pt idx="394">
                  <c:v>45264</c:v>
                </c:pt>
                <c:pt idx="395">
                  <c:v>45261</c:v>
                </c:pt>
                <c:pt idx="396">
                  <c:v>45236</c:v>
                </c:pt>
                <c:pt idx="397">
                  <c:v>45275</c:v>
                </c:pt>
                <c:pt idx="398">
                  <c:v>45518</c:v>
                </c:pt>
                <c:pt idx="399">
                  <c:v>45581</c:v>
                </c:pt>
                <c:pt idx="400">
                  <c:v>45607</c:v>
                </c:pt>
                <c:pt idx="401">
                  <c:v>45595</c:v>
                </c:pt>
                <c:pt idx="402">
                  <c:v>45577</c:v>
                </c:pt>
                <c:pt idx="403">
                  <c:v>45544</c:v>
                </c:pt>
                <c:pt idx="404">
                  <c:v>45510</c:v>
                </c:pt>
                <c:pt idx="405">
                  <c:v>45472</c:v>
                </c:pt>
                <c:pt idx="406">
                  <c:v>45432</c:v>
                </c:pt>
                <c:pt idx="407">
                  <c:v>45466</c:v>
                </c:pt>
                <c:pt idx="408">
                  <c:v>45465</c:v>
                </c:pt>
                <c:pt idx="409">
                  <c:v>45462</c:v>
                </c:pt>
                <c:pt idx="410">
                  <c:v>45459</c:v>
                </c:pt>
                <c:pt idx="411">
                  <c:v>45488</c:v>
                </c:pt>
                <c:pt idx="412">
                  <c:v>45459</c:v>
                </c:pt>
                <c:pt idx="413">
                  <c:v>45463</c:v>
                </c:pt>
                <c:pt idx="414">
                  <c:v>45433</c:v>
                </c:pt>
                <c:pt idx="415">
                  <c:v>45427</c:v>
                </c:pt>
                <c:pt idx="416">
                  <c:v>45399</c:v>
                </c:pt>
                <c:pt idx="417">
                  <c:v>45355</c:v>
                </c:pt>
                <c:pt idx="418">
                  <c:v>45300</c:v>
                </c:pt>
                <c:pt idx="419">
                  <c:v>45237</c:v>
                </c:pt>
                <c:pt idx="420">
                  <c:v>45194</c:v>
                </c:pt>
                <c:pt idx="421">
                  <c:v>45117</c:v>
                </c:pt>
                <c:pt idx="422">
                  <c:v>45060</c:v>
                </c:pt>
                <c:pt idx="423">
                  <c:v>44996</c:v>
                </c:pt>
                <c:pt idx="424">
                  <c:v>44930</c:v>
                </c:pt>
                <c:pt idx="425">
                  <c:v>44898</c:v>
                </c:pt>
                <c:pt idx="426">
                  <c:v>44844</c:v>
                </c:pt>
                <c:pt idx="427">
                  <c:v>44803</c:v>
                </c:pt>
                <c:pt idx="428">
                  <c:v>44729</c:v>
                </c:pt>
                <c:pt idx="429">
                  <c:v>44689</c:v>
                </c:pt>
                <c:pt idx="430">
                  <c:v>44601</c:v>
                </c:pt>
                <c:pt idx="431">
                  <c:v>44527</c:v>
                </c:pt>
                <c:pt idx="432">
                  <c:v>44455</c:v>
                </c:pt>
                <c:pt idx="433">
                  <c:v>44407</c:v>
                </c:pt>
                <c:pt idx="434">
                  <c:v>44386</c:v>
                </c:pt>
                <c:pt idx="435">
                  <c:v>44334</c:v>
                </c:pt>
                <c:pt idx="436">
                  <c:v>44259</c:v>
                </c:pt>
                <c:pt idx="437">
                  <c:v>44184</c:v>
                </c:pt>
                <c:pt idx="438">
                  <c:v>44171</c:v>
                </c:pt>
                <c:pt idx="439">
                  <c:v>44133</c:v>
                </c:pt>
                <c:pt idx="440">
                  <c:v>44084</c:v>
                </c:pt>
                <c:pt idx="441">
                  <c:v>44024</c:v>
                </c:pt>
                <c:pt idx="442">
                  <c:v>44198</c:v>
                </c:pt>
                <c:pt idx="443">
                  <c:v>44259</c:v>
                </c:pt>
                <c:pt idx="444">
                  <c:v>44303</c:v>
                </c:pt>
                <c:pt idx="445">
                  <c:v>44293</c:v>
                </c:pt>
                <c:pt idx="446">
                  <c:v>44245</c:v>
                </c:pt>
                <c:pt idx="447">
                  <c:v>44210</c:v>
                </c:pt>
                <c:pt idx="448">
                  <c:v>44108</c:v>
                </c:pt>
                <c:pt idx="449">
                  <c:v>44054</c:v>
                </c:pt>
                <c:pt idx="450">
                  <c:v>43942</c:v>
                </c:pt>
                <c:pt idx="451">
                  <c:v>43845</c:v>
                </c:pt>
                <c:pt idx="452">
                  <c:v>43791</c:v>
                </c:pt>
                <c:pt idx="453">
                  <c:v>43665</c:v>
                </c:pt>
                <c:pt idx="454">
                  <c:v>43557</c:v>
                </c:pt>
                <c:pt idx="455">
                  <c:v>43447</c:v>
                </c:pt>
                <c:pt idx="456">
                  <c:v>43385</c:v>
                </c:pt>
                <c:pt idx="457">
                  <c:v>43253</c:v>
                </c:pt>
                <c:pt idx="458">
                  <c:v>43172</c:v>
                </c:pt>
                <c:pt idx="459">
                  <c:v>43066</c:v>
                </c:pt>
                <c:pt idx="460">
                  <c:v>42956</c:v>
                </c:pt>
                <c:pt idx="461">
                  <c:v>42813</c:v>
                </c:pt>
                <c:pt idx="462">
                  <c:v>42727</c:v>
                </c:pt>
                <c:pt idx="463">
                  <c:v>42680</c:v>
                </c:pt>
                <c:pt idx="464">
                  <c:v>42598</c:v>
                </c:pt>
                <c:pt idx="465">
                  <c:v>42560</c:v>
                </c:pt>
                <c:pt idx="466">
                  <c:v>42514</c:v>
                </c:pt>
                <c:pt idx="467">
                  <c:v>42473</c:v>
                </c:pt>
                <c:pt idx="468">
                  <c:v>42164</c:v>
                </c:pt>
                <c:pt idx="469">
                  <c:v>42074</c:v>
                </c:pt>
                <c:pt idx="470">
                  <c:v>41962</c:v>
                </c:pt>
                <c:pt idx="471">
                  <c:v>41845</c:v>
                </c:pt>
                <c:pt idx="472">
                  <c:v>41730</c:v>
                </c:pt>
                <c:pt idx="473">
                  <c:v>41617</c:v>
                </c:pt>
                <c:pt idx="474">
                  <c:v>41502</c:v>
                </c:pt>
                <c:pt idx="475">
                  <c:v>41374</c:v>
                </c:pt>
                <c:pt idx="476">
                  <c:v>41246</c:v>
                </c:pt>
                <c:pt idx="477">
                  <c:v>41154</c:v>
                </c:pt>
                <c:pt idx="478">
                  <c:v>41102</c:v>
                </c:pt>
                <c:pt idx="479">
                  <c:v>41063</c:v>
                </c:pt>
                <c:pt idx="480">
                  <c:v>40756</c:v>
                </c:pt>
                <c:pt idx="481">
                  <c:v>40662</c:v>
                </c:pt>
                <c:pt idx="482">
                  <c:v>40544</c:v>
                </c:pt>
                <c:pt idx="483">
                  <c:v>40458</c:v>
                </c:pt>
                <c:pt idx="484">
                  <c:v>40365</c:v>
                </c:pt>
                <c:pt idx="485">
                  <c:v>40258</c:v>
                </c:pt>
                <c:pt idx="486">
                  <c:v>40167</c:v>
                </c:pt>
                <c:pt idx="487">
                  <c:v>40092</c:v>
                </c:pt>
                <c:pt idx="488">
                  <c:v>40012</c:v>
                </c:pt>
                <c:pt idx="489">
                  <c:v>39920</c:v>
                </c:pt>
                <c:pt idx="490">
                  <c:v>39840</c:v>
                </c:pt>
                <c:pt idx="491">
                  <c:v>39760</c:v>
                </c:pt>
                <c:pt idx="492">
                  <c:v>39680</c:v>
                </c:pt>
                <c:pt idx="493">
                  <c:v>39583</c:v>
                </c:pt>
                <c:pt idx="494">
                  <c:v>39510</c:v>
                </c:pt>
                <c:pt idx="495">
                  <c:v>39415</c:v>
                </c:pt>
                <c:pt idx="496">
                  <c:v>39320</c:v>
                </c:pt>
                <c:pt idx="497">
                  <c:v>39233</c:v>
                </c:pt>
                <c:pt idx="498">
                  <c:v>39185</c:v>
                </c:pt>
                <c:pt idx="499">
                  <c:v>39109</c:v>
                </c:pt>
                <c:pt idx="500">
                  <c:v>39000</c:v>
                </c:pt>
                <c:pt idx="501">
                  <c:v>38919</c:v>
                </c:pt>
                <c:pt idx="502">
                  <c:v>38850</c:v>
                </c:pt>
                <c:pt idx="503">
                  <c:v>38777</c:v>
                </c:pt>
                <c:pt idx="504">
                  <c:v>38669</c:v>
                </c:pt>
                <c:pt idx="505">
                  <c:v>38563</c:v>
                </c:pt>
                <c:pt idx="506">
                  <c:v>38437</c:v>
                </c:pt>
                <c:pt idx="507">
                  <c:v>38354</c:v>
                </c:pt>
                <c:pt idx="508">
                  <c:v>38255</c:v>
                </c:pt>
                <c:pt idx="509">
                  <c:v>38168</c:v>
                </c:pt>
                <c:pt idx="510">
                  <c:v>38084</c:v>
                </c:pt>
                <c:pt idx="511">
                  <c:v>38000</c:v>
                </c:pt>
                <c:pt idx="512">
                  <c:v>37911</c:v>
                </c:pt>
                <c:pt idx="513">
                  <c:v>37824</c:v>
                </c:pt>
                <c:pt idx="514">
                  <c:v>37742</c:v>
                </c:pt>
                <c:pt idx="515">
                  <c:v>37664</c:v>
                </c:pt>
                <c:pt idx="516">
                  <c:v>37592</c:v>
                </c:pt>
                <c:pt idx="517">
                  <c:v>37519</c:v>
                </c:pt>
                <c:pt idx="518">
                  <c:v>37436</c:v>
                </c:pt>
                <c:pt idx="519">
                  <c:v>37358</c:v>
                </c:pt>
                <c:pt idx="520">
                  <c:v>37268</c:v>
                </c:pt>
                <c:pt idx="521">
                  <c:v>37173</c:v>
                </c:pt>
                <c:pt idx="522">
                  <c:v>37080</c:v>
                </c:pt>
                <c:pt idx="523">
                  <c:v>36990</c:v>
                </c:pt>
                <c:pt idx="524">
                  <c:v>36884</c:v>
                </c:pt>
                <c:pt idx="525">
                  <c:v>36795</c:v>
                </c:pt>
                <c:pt idx="526">
                  <c:v>36710</c:v>
                </c:pt>
                <c:pt idx="527">
                  <c:v>36617</c:v>
                </c:pt>
                <c:pt idx="528">
                  <c:v>36528</c:v>
                </c:pt>
                <c:pt idx="529">
                  <c:v>36445</c:v>
                </c:pt>
                <c:pt idx="530">
                  <c:v>36362</c:v>
                </c:pt>
                <c:pt idx="531">
                  <c:v>36266</c:v>
                </c:pt>
                <c:pt idx="532">
                  <c:v>36181</c:v>
                </c:pt>
                <c:pt idx="533">
                  <c:v>36085</c:v>
                </c:pt>
                <c:pt idx="534">
                  <c:v>36009</c:v>
                </c:pt>
                <c:pt idx="535">
                  <c:v>35935</c:v>
                </c:pt>
                <c:pt idx="536">
                  <c:v>35881</c:v>
                </c:pt>
                <c:pt idx="537">
                  <c:v>35800</c:v>
                </c:pt>
                <c:pt idx="538">
                  <c:v>35720</c:v>
                </c:pt>
                <c:pt idx="539">
                  <c:v>35650</c:v>
                </c:pt>
                <c:pt idx="540">
                  <c:v>35570</c:v>
                </c:pt>
                <c:pt idx="541">
                  <c:v>35499</c:v>
                </c:pt>
                <c:pt idx="542">
                  <c:v>35443</c:v>
                </c:pt>
                <c:pt idx="543">
                  <c:v>35398</c:v>
                </c:pt>
                <c:pt idx="544">
                  <c:v>35346</c:v>
                </c:pt>
                <c:pt idx="545">
                  <c:v>35285</c:v>
                </c:pt>
                <c:pt idx="546">
                  <c:v>35209</c:v>
                </c:pt>
                <c:pt idx="547">
                  <c:v>35122</c:v>
                </c:pt>
                <c:pt idx="548">
                  <c:v>35001</c:v>
                </c:pt>
                <c:pt idx="549">
                  <c:v>34903</c:v>
                </c:pt>
                <c:pt idx="550">
                  <c:v>34823</c:v>
                </c:pt>
                <c:pt idx="551">
                  <c:v>34740</c:v>
                </c:pt>
                <c:pt idx="552">
                  <c:v>34643</c:v>
                </c:pt>
                <c:pt idx="553">
                  <c:v>34550</c:v>
                </c:pt>
                <c:pt idx="554">
                  <c:v>34459</c:v>
                </c:pt>
                <c:pt idx="555">
                  <c:v>34378</c:v>
                </c:pt>
                <c:pt idx="556">
                  <c:v>34293</c:v>
                </c:pt>
                <c:pt idx="557">
                  <c:v>34222</c:v>
                </c:pt>
                <c:pt idx="558">
                  <c:v>34135</c:v>
                </c:pt>
                <c:pt idx="559">
                  <c:v>34054</c:v>
                </c:pt>
                <c:pt idx="560">
                  <c:v>33975</c:v>
                </c:pt>
                <c:pt idx="561">
                  <c:v>33887</c:v>
                </c:pt>
                <c:pt idx="562">
                  <c:v>33794</c:v>
                </c:pt>
                <c:pt idx="563">
                  <c:v>33708</c:v>
                </c:pt>
                <c:pt idx="564">
                  <c:v>33631</c:v>
                </c:pt>
                <c:pt idx="565">
                  <c:v>33561</c:v>
                </c:pt>
                <c:pt idx="566">
                  <c:v>33482</c:v>
                </c:pt>
                <c:pt idx="567">
                  <c:v>33396</c:v>
                </c:pt>
                <c:pt idx="568">
                  <c:v>33312</c:v>
                </c:pt>
                <c:pt idx="569">
                  <c:v>33221</c:v>
                </c:pt>
                <c:pt idx="570">
                  <c:v>33136</c:v>
                </c:pt>
                <c:pt idx="571">
                  <c:v>33052</c:v>
                </c:pt>
                <c:pt idx="572">
                  <c:v>32958</c:v>
                </c:pt>
                <c:pt idx="573">
                  <c:v>32877</c:v>
                </c:pt>
                <c:pt idx="574">
                  <c:v>32787</c:v>
                </c:pt>
                <c:pt idx="575">
                  <c:v>32717</c:v>
                </c:pt>
                <c:pt idx="576">
                  <c:v>32626</c:v>
                </c:pt>
                <c:pt idx="577">
                  <c:v>32549</c:v>
                </c:pt>
                <c:pt idx="578">
                  <c:v>32463</c:v>
                </c:pt>
                <c:pt idx="579">
                  <c:v>32373</c:v>
                </c:pt>
              </c:numCache>
            </c:numRef>
          </c:yVal>
          <c:smooth val="1"/>
          <c:extLst>
            <c:ext xmlns:c16="http://schemas.microsoft.com/office/drawing/2014/chart" uri="{C3380CC4-5D6E-409C-BE32-E72D297353CC}">
              <c16:uniqueId val="{00000000-2812-45DA-8DD7-50A96B99BCA2}"/>
            </c:ext>
          </c:extLst>
        </c:ser>
        <c:ser>
          <c:idx val="0"/>
          <c:order val="2"/>
          <c:tx>
            <c:v>Average Rain</c:v>
          </c:tx>
          <c:spPr>
            <a:ln w="19050" cap="rnd">
              <a:solidFill>
                <a:srgbClr val="92D050"/>
              </a:solidFill>
              <a:prstDash val="sysDash"/>
              <a:round/>
            </a:ln>
            <a:effectLst/>
          </c:spPr>
          <c:marker>
            <c:symbol val="none"/>
          </c:marker>
          <c:xVal>
            <c:numRef>
              <c:f>'Calcs - Unconstrained'!$A$94:$A$109</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Unconstrained'!$C$94:$C$109</c:f>
              <c:numCache>
                <c:formatCode>_(* #,##0_);_(* \(#,##0\);_(* "-"??_);_(@_)</c:formatCode>
                <c:ptCount val="16"/>
                <c:pt idx="0">
                  <c:v>25974.67343225651</c:v>
                </c:pt>
                <c:pt idx="1">
                  <c:v>25383.903820499207</c:v>
                </c:pt>
                <c:pt idx="2">
                  <c:v>26738.829249808521</c:v>
                </c:pt>
                <c:pt idx="3">
                  <c:v>34395.018797386896</c:v>
                </c:pt>
                <c:pt idx="4">
                  <c:v>44170.225232410718</c:v>
                </c:pt>
                <c:pt idx="5">
                  <c:v>51049.734352078711</c:v>
                </c:pt>
                <c:pt idx="6">
                  <c:v>54481.01495489158</c:v>
                </c:pt>
                <c:pt idx="7">
                  <c:v>53328.858802660739</c:v>
                </c:pt>
                <c:pt idx="8">
                  <c:v>50855.128891228778</c:v>
                </c:pt>
                <c:pt idx="9">
                  <c:v>47319.127849228775</c:v>
                </c:pt>
                <c:pt idx="10">
                  <c:v>43481.615679162103</c:v>
                </c:pt>
                <c:pt idx="11">
                  <c:v>39919.557500751936</c:v>
                </c:pt>
                <c:pt idx="12">
                  <c:v>36823.999111418605</c:v>
                </c:pt>
                <c:pt idx="13">
                  <c:v>36233.229499661298</c:v>
                </c:pt>
                <c:pt idx="14">
                  <c:v>37588.154928970609</c:v>
                </c:pt>
                <c:pt idx="15">
                  <c:v>45244.344476548977</c:v>
                </c:pt>
              </c:numCache>
            </c:numRef>
          </c:yVal>
          <c:smooth val="1"/>
          <c:extLst xmlns:c15="http://schemas.microsoft.com/office/drawing/2012/chart">
            <c:ext xmlns:c16="http://schemas.microsoft.com/office/drawing/2014/chart" uri="{C3380CC4-5D6E-409C-BE32-E72D297353CC}">
              <c16:uniqueId val="{00000001-2812-45DA-8DD7-50A96B99BCA2}"/>
            </c:ext>
          </c:extLst>
        </c:ser>
        <c:ser>
          <c:idx val="2"/>
          <c:order val="3"/>
          <c:tx>
            <c:strRef>
              <c:f>'Calcs - Unconstrained'!$A$112</c:f>
              <c:strCache>
                <c:ptCount val="1"/>
                <c:pt idx="0">
                  <c:v>50% Average Rain</c:v>
                </c:pt>
              </c:strCache>
              <c:extLst xmlns:c15="http://schemas.microsoft.com/office/drawing/2012/chart"/>
            </c:strRef>
          </c:tx>
          <c:spPr>
            <a:ln w="19050" cap="rnd">
              <a:solidFill>
                <a:schemeClr val="accent5"/>
              </a:solidFill>
              <a:prstDash val="sysDash"/>
              <a:round/>
            </a:ln>
            <a:effectLst/>
          </c:spPr>
          <c:marker>
            <c:symbol val="none"/>
          </c:marker>
          <c:xVal>
            <c:numRef>
              <c:f>'Calcs - Unconstrained'!$A$135:$A$150</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Unconstrained'!$C$135:$C$150</c:f>
              <c:numCache>
                <c:formatCode>_(* #,##0_);_(* \(#,##0\);_(* "-"??_);_(@_)</c:formatCode>
                <c:ptCount val="16"/>
                <c:pt idx="0">
                  <c:v>25974.67343225651</c:v>
                </c:pt>
                <c:pt idx="1">
                  <c:v>25075.803795747182</c:v>
                </c:pt>
                <c:pt idx="2">
                  <c:v>24863.340167312377</c:v>
                </c:pt>
                <c:pt idx="3">
                  <c:v>26357.957617031974</c:v>
                </c:pt>
                <c:pt idx="4">
                  <c:v>28196.432496042929</c:v>
                </c:pt>
                <c:pt idx="5">
                  <c:v>29356.557915594931</c:v>
                </c:pt>
                <c:pt idx="6">
                  <c:v>29445.028389008145</c:v>
                </c:pt>
                <c:pt idx="7">
                  <c:v>27817.499986465435</c:v>
                </c:pt>
                <c:pt idx="8">
                  <c:v>25524.591378237448</c:v>
                </c:pt>
                <c:pt idx="9">
                  <c:v>22204.390336237448</c:v>
                </c:pt>
                <c:pt idx="10">
                  <c:v>18696.538166170783</c:v>
                </c:pt>
                <c:pt idx="11">
                  <c:v>15459.139987760624</c:v>
                </c:pt>
                <c:pt idx="12">
                  <c:v>12739.381598427291</c:v>
                </c:pt>
                <c:pt idx="13">
                  <c:v>11963.271961917964</c:v>
                </c:pt>
                <c:pt idx="14">
                  <c:v>11869.608333483162</c:v>
                </c:pt>
                <c:pt idx="15">
                  <c:v>13486.985783202756</c:v>
                </c:pt>
              </c:numCache>
            </c:numRef>
          </c:yVal>
          <c:smooth val="0"/>
          <c:extLst xmlns:c15="http://schemas.microsoft.com/office/drawing/2012/chart">
            <c:ext xmlns:c16="http://schemas.microsoft.com/office/drawing/2014/chart" uri="{C3380CC4-5D6E-409C-BE32-E72D297353CC}">
              <c16:uniqueId val="{00000002-2812-45DA-8DD7-50A96B99BCA2}"/>
            </c:ext>
          </c:extLst>
        </c:ser>
        <c:ser>
          <c:idx val="4"/>
          <c:order val="4"/>
          <c:tx>
            <c:v>25% Average Rain</c:v>
          </c:tx>
          <c:spPr>
            <a:ln w="19050" cap="rnd">
              <a:solidFill>
                <a:schemeClr val="accent2"/>
              </a:solidFill>
              <a:prstDash val="sysDash"/>
              <a:round/>
            </a:ln>
            <a:effectLst/>
          </c:spPr>
          <c:marker>
            <c:symbol val="none"/>
          </c:marker>
          <c:xVal>
            <c:numRef>
              <c:f>'Calcs - Unconstrained'!$A$218:$A$233</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Unconstrained'!$C$218:$C$233</c:f>
              <c:numCache>
                <c:formatCode>_(* #,##0_);_(* \(#,##0\);_(* "-"??_);_(@_)</c:formatCode>
                <c:ptCount val="16"/>
                <c:pt idx="0">
                  <c:v>25974.67343225651</c:v>
                </c:pt>
                <c:pt idx="1">
                  <c:v>24905.217925969177</c:v>
                </c:pt>
                <c:pt idx="2">
                  <c:v>24020.591472880842</c:v>
                </c:pt>
                <c:pt idx="3">
                  <c:v>23662.469075748242</c:v>
                </c:pt>
                <c:pt idx="4">
                  <c:v>23197.29137800348</c:v>
                </c:pt>
                <c:pt idx="5">
                  <c:v>22619.146649783983</c:v>
                </c:pt>
                <c:pt idx="6">
                  <c:v>21564.427199367285</c:v>
                </c:pt>
                <c:pt idx="7">
                  <c:v>19635.678305114106</c:v>
                </c:pt>
                <c:pt idx="8">
                  <c:v>17270.199491247113</c:v>
                </c:pt>
                <c:pt idx="9">
                  <c:v>13849.99844924711</c:v>
                </c:pt>
                <c:pt idx="10">
                  <c:v>10317.146279180442</c:v>
                </c:pt>
                <c:pt idx="11">
                  <c:v>7059.7481007702827</c:v>
                </c:pt>
                <c:pt idx="12">
                  <c:v>4239.9897114369505</c:v>
                </c:pt>
                <c:pt idx="13">
                  <c:v>3293.2942051496193</c:v>
                </c:pt>
                <c:pt idx="14">
                  <c:v>2527.4677520612859</c:v>
                </c:pt>
                <c:pt idx="15">
                  <c:v>2292.1053549286839</c:v>
                </c:pt>
              </c:numCache>
            </c:numRef>
          </c:yVal>
          <c:smooth val="1"/>
          <c:extLst>
            <c:ext xmlns:c16="http://schemas.microsoft.com/office/drawing/2014/chart" uri="{C3380CC4-5D6E-409C-BE32-E72D297353CC}">
              <c16:uniqueId val="{00000003-2812-45DA-8DD7-50A96B99BCA2}"/>
            </c:ext>
          </c:extLst>
        </c:ser>
        <c:ser>
          <c:idx val="5"/>
          <c:order val="5"/>
          <c:tx>
            <c:strRef>
              <c:f>'Calcs - Unconstrained'!$E$153</c:f>
              <c:strCache>
                <c:ptCount val="1"/>
                <c:pt idx="0">
                  <c:v>Maximum</c:v>
                </c:pt>
              </c:strCache>
            </c:strRef>
          </c:tx>
          <c:spPr>
            <a:ln w="22225" cap="rnd">
              <a:solidFill>
                <a:schemeClr val="tx1"/>
              </a:solidFill>
              <a:prstDash val="dash"/>
              <a:round/>
            </a:ln>
            <a:effectLst/>
          </c:spPr>
          <c:marker>
            <c:symbol val="none"/>
          </c:marker>
          <c:xVal>
            <c:numRef>
              <c:f>'Calcs - Unconstrained'!$A$154:$A$190</c:f>
              <c:numCache>
                <c:formatCode>d\-mmm\-yy</c:formatCode>
                <c:ptCount val="37"/>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numCache>
            </c:numRef>
          </c:xVal>
          <c:yVal>
            <c:numRef>
              <c:f>'Calcs - Unconstrained'!$E$154:$E$190</c:f>
              <c:numCache>
                <c:formatCode>_(* #,##0_);_(* \(#,##0\);_(* "-"??_);_(@_)</c:formatCode>
                <c:ptCount val="37"/>
                <c:pt idx="0">
                  <c:v>79566</c:v>
                </c:pt>
                <c:pt idx="1">
                  <c:v>79566</c:v>
                </c:pt>
                <c:pt idx="2">
                  <c:v>79566</c:v>
                </c:pt>
                <c:pt idx="3">
                  <c:v>79566</c:v>
                </c:pt>
                <c:pt idx="4">
                  <c:v>79566</c:v>
                </c:pt>
                <c:pt idx="5">
                  <c:v>79566</c:v>
                </c:pt>
                <c:pt idx="6">
                  <c:v>79566</c:v>
                </c:pt>
                <c:pt idx="7">
                  <c:v>79566</c:v>
                </c:pt>
                <c:pt idx="8">
                  <c:v>79566</c:v>
                </c:pt>
                <c:pt idx="9">
                  <c:v>79566</c:v>
                </c:pt>
                <c:pt idx="10">
                  <c:v>79566</c:v>
                </c:pt>
                <c:pt idx="11">
                  <c:v>79566</c:v>
                </c:pt>
                <c:pt idx="12">
                  <c:v>79566</c:v>
                </c:pt>
                <c:pt idx="13">
                  <c:v>79566</c:v>
                </c:pt>
                <c:pt idx="14">
                  <c:v>79566</c:v>
                </c:pt>
                <c:pt idx="15">
                  <c:v>79566</c:v>
                </c:pt>
                <c:pt idx="16">
                  <c:v>79566</c:v>
                </c:pt>
                <c:pt idx="17">
                  <c:v>79566</c:v>
                </c:pt>
                <c:pt idx="18">
                  <c:v>79566</c:v>
                </c:pt>
                <c:pt idx="19">
                  <c:v>79566</c:v>
                </c:pt>
                <c:pt idx="20">
                  <c:v>79566</c:v>
                </c:pt>
                <c:pt idx="21">
                  <c:v>79566</c:v>
                </c:pt>
                <c:pt idx="22">
                  <c:v>79566</c:v>
                </c:pt>
                <c:pt idx="23">
                  <c:v>79566</c:v>
                </c:pt>
                <c:pt idx="24">
                  <c:v>79566</c:v>
                </c:pt>
                <c:pt idx="25">
                  <c:v>79566</c:v>
                </c:pt>
                <c:pt idx="26">
                  <c:v>79566</c:v>
                </c:pt>
                <c:pt idx="27">
                  <c:v>79566</c:v>
                </c:pt>
                <c:pt idx="28">
                  <c:v>79566</c:v>
                </c:pt>
                <c:pt idx="29">
                  <c:v>79566</c:v>
                </c:pt>
                <c:pt idx="30">
                  <c:v>79566</c:v>
                </c:pt>
                <c:pt idx="31">
                  <c:v>79566</c:v>
                </c:pt>
                <c:pt idx="32">
                  <c:v>79566</c:v>
                </c:pt>
                <c:pt idx="33">
                  <c:v>79566</c:v>
                </c:pt>
                <c:pt idx="34">
                  <c:v>79566</c:v>
                </c:pt>
                <c:pt idx="35">
                  <c:v>79566</c:v>
                </c:pt>
                <c:pt idx="36">
                  <c:v>79566</c:v>
                </c:pt>
              </c:numCache>
            </c:numRef>
          </c:yVal>
          <c:smooth val="1"/>
          <c:extLst>
            <c:ext xmlns:c16="http://schemas.microsoft.com/office/drawing/2014/chart" uri="{C3380CC4-5D6E-409C-BE32-E72D297353CC}">
              <c16:uniqueId val="{00000004-2812-45DA-8DD7-50A96B99BCA2}"/>
            </c:ext>
          </c:extLst>
        </c:ser>
        <c:ser>
          <c:idx val="3"/>
          <c:order val="6"/>
          <c:tx>
            <c:strRef>
              <c:f>'Calcs - Unconstrained'!$A$2</c:f>
              <c:strCache>
                <c:ptCount val="1"/>
                <c:pt idx="0">
                  <c:v>Summer/Fall Projection</c:v>
                </c:pt>
              </c:strCache>
            </c:strRef>
          </c:tx>
          <c:spPr>
            <a:ln w="19050" cap="rnd">
              <a:solidFill>
                <a:schemeClr val="bg1">
                  <a:lumMod val="50000"/>
                </a:schemeClr>
              </a:solidFill>
              <a:prstDash val="sysDash"/>
              <a:round/>
            </a:ln>
            <a:effectLst/>
          </c:spPr>
          <c:marker>
            <c:symbol val="none"/>
          </c:marker>
          <c:xVal>
            <c:numRef>
              <c:f>'Calcs - Unconstrained'!$A$23:$A$25</c:f>
              <c:numCache>
                <c:formatCode>d\-mmm\-yy</c:formatCode>
                <c:ptCount val="3"/>
                <c:pt idx="0">
                  <c:v>44409</c:v>
                </c:pt>
                <c:pt idx="1">
                  <c:v>44440</c:v>
                </c:pt>
                <c:pt idx="2">
                  <c:v>44470</c:v>
                </c:pt>
              </c:numCache>
            </c:numRef>
          </c:xVal>
          <c:yVal>
            <c:numRef>
              <c:f>'Calcs - Unconstrained'!$B$23:$B$25</c:f>
              <c:numCache>
                <c:formatCode>_(* #,##0_);_(* \(#,##0\);_(* "-"??_);_(@_)</c:formatCode>
                <c:ptCount val="3"/>
                <c:pt idx="0">
                  <c:v>32463</c:v>
                </c:pt>
                <c:pt idx="1">
                  <c:v>29013.531821589844</c:v>
                </c:pt>
                <c:pt idx="2">
                  <c:v>25974.67343225651</c:v>
                </c:pt>
              </c:numCache>
            </c:numRef>
          </c:yVal>
          <c:smooth val="1"/>
          <c:extLst>
            <c:ext xmlns:c16="http://schemas.microsoft.com/office/drawing/2014/chart" uri="{C3380CC4-5D6E-409C-BE32-E72D297353CC}">
              <c16:uniqueId val="{00000005-2812-45DA-8DD7-50A96B99BCA2}"/>
            </c:ext>
          </c:extLst>
        </c:ser>
        <c:ser>
          <c:idx val="6"/>
          <c:order val="7"/>
          <c:tx>
            <c:v>SummerFall 40%</c:v>
          </c:tx>
          <c:spPr>
            <a:ln w="19050" cap="rnd">
              <a:solidFill>
                <a:schemeClr val="bg1">
                  <a:lumMod val="50000"/>
                </a:schemeClr>
              </a:solidFill>
              <a:round/>
            </a:ln>
            <a:effectLst/>
          </c:spPr>
          <c:marker>
            <c:symbol val="none"/>
          </c:marker>
          <c:xVal>
            <c:numRef>
              <c:f>'Calcs - Conserv'!$A$23:$A$25</c:f>
              <c:numCache>
                <c:formatCode>d\-mmm\-yy</c:formatCode>
                <c:ptCount val="3"/>
                <c:pt idx="0">
                  <c:v>44409</c:v>
                </c:pt>
                <c:pt idx="1">
                  <c:v>44440</c:v>
                </c:pt>
                <c:pt idx="2">
                  <c:v>44470</c:v>
                </c:pt>
              </c:numCache>
            </c:numRef>
          </c:xVal>
          <c:yVal>
            <c:numRef>
              <c:f>'Calcs - Conserv'!$B$23:$B$25</c:f>
              <c:numCache>
                <c:formatCode>_(* #,##0_);_(* \(#,##0\);_(* "-"??_);_(@_)</c:formatCode>
                <c:ptCount val="3"/>
                <c:pt idx="0">
                  <c:v>32463</c:v>
                </c:pt>
                <c:pt idx="1">
                  <c:v>29983.196526500004</c:v>
                </c:pt>
                <c:pt idx="2">
                  <c:v>27798.393133033907</c:v>
                </c:pt>
              </c:numCache>
            </c:numRef>
          </c:yVal>
          <c:smooth val="1"/>
          <c:extLst>
            <c:ext xmlns:c16="http://schemas.microsoft.com/office/drawing/2014/chart" uri="{C3380CC4-5D6E-409C-BE32-E72D297353CC}">
              <c16:uniqueId val="{00000006-2812-45DA-8DD7-50A96B99BCA2}"/>
            </c:ext>
          </c:extLst>
        </c:ser>
        <c:ser>
          <c:idx val="8"/>
          <c:order val="8"/>
          <c:tx>
            <c:v>Conservation 40%</c:v>
          </c:tx>
          <c:spPr>
            <a:ln w="19050" cap="rnd">
              <a:solidFill>
                <a:schemeClr val="accent5"/>
              </a:solidFill>
              <a:round/>
            </a:ln>
            <a:effectLst/>
          </c:spPr>
          <c:marker>
            <c:symbol val="none"/>
          </c:marker>
          <c:xVal>
            <c:numRef>
              <c:f>'Calcs - Conserv'!$A$120:$A$135</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Conserv'!$C$120:$C$135</c:f>
              <c:numCache>
                <c:formatCode>_(* #,##0_);_(* \(#,##0\);_(* "-"??_);_(@_)</c:formatCode>
                <c:ptCount val="16"/>
                <c:pt idx="0">
                  <c:v>27798.393133033907</c:v>
                </c:pt>
                <c:pt idx="1">
                  <c:v>27501.984143924579</c:v>
                </c:pt>
                <c:pt idx="2">
                  <c:v>27692.73815515262</c:v>
                </c:pt>
                <c:pt idx="3">
                  <c:v>29703.016295847843</c:v>
                </c:pt>
                <c:pt idx="4">
                  <c:v>32080.300582965461</c:v>
                </c:pt>
                <c:pt idx="5">
                  <c:v>33908.331492984129</c:v>
                </c:pt>
                <c:pt idx="6">
                  <c:v>34789.338408597352</c:v>
                </c:pt>
                <c:pt idx="7">
                  <c:v>34361.286068187983</c:v>
                </c:pt>
                <c:pt idx="8">
                  <c:v>33403.203406093322</c:v>
                </c:pt>
                <c:pt idx="9">
                  <c:v>31354.425651493322</c:v>
                </c:pt>
                <c:pt idx="10">
                  <c:v>29048.353729893322</c:v>
                </c:pt>
                <c:pt idx="11">
                  <c:v>26780.620256393326</c:v>
                </c:pt>
                <c:pt idx="12">
                  <c:v>24914.916862927228</c:v>
                </c:pt>
                <c:pt idx="13">
                  <c:v>24741.267873817902</c:v>
                </c:pt>
                <c:pt idx="14">
                  <c:v>25050.821885045942</c:v>
                </c:pt>
                <c:pt idx="15">
                  <c:v>27183.860025741164</c:v>
                </c:pt>
              </c:numCache>
            </c:numRef>
          </c:yVal>
          <c:smooth val="1"/>
          <c:extLst>
            <c:ext xmlns:c16="http://schemas.microsoft.com/office/drawing/2014/chart" uri="{C3380CC4-5D6E-409C-BE32-E72D297353CC}">
              <c16:uniqueId val="{00000007-2812-45DA-8DD7-50A96B99BCA2}"/>
            </c:ext>
          </c:extLst>
        </c:ser>
        <c:ser>
          <c:idx val="11"/>
          <c:order val="11"/>
          <c:tx>
            <c:v>Average Rain with 40%</c:v>
          </c:tx>
          <c:spPr>
            <a:ln w="19050" cap="rnd">
              <a:solidFill>
                <a:srgbClr val="92D050"/>
              </a:solidFill>
              <a:round/>
            </a:ln>
            <a:effectLst/>
          </c:spPr>
          <c:marker>
            <c:symbol val="none"/>
          </c:marker>
          <c:xVal>
            <c:numRef>
              <c:f>'Calcs - Conserv'!$A$228:$A$243</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Conserv'!$C$228:$C$243</c:f>
              <c:numCache>
                <c:formatCode>_(* #,##0_);_(* \(#,##0\);_(* "-"??_);_(@_)</c:formatCode>
                <c:ptCount val="16"/>
                <c:pt idx="0">
                  <c:v>27798.393133033907</c:v>
                </c:pt>
                <c:pt idx="1">
                  <c:v>27810.084168676603</c:v>
                </c:pt>
                <c:pt idx="2">
                  <c:v>29568.227237648764</c:v>
                </c:pt>
                <c:pt idx="3">
                  <c:v>37740.077476202765</c:v>
                </c:pt>
                <c:pt idx="4">
                  <c:v>48054.093319333253</c:v>
                </c:pt>
                <c:pt idx="5">
                  <c:v>55601.507929467916</c:v>
                </c:pt>
                <c:pt idx="6">
                  <c:v>59825.324974480784</c:v>
                </c:pt>
                <c:pt idx="7">
                  <c:v>59872.644884383277</c:v>
                </c:pt>
                <c:pt idx="8">
                  <c:v>58733.740919084652</c:v>
                </c:pt>
                <c:pt idx="9">
                  <c:v>56469.163164484649</c:v>
                </c:pt>
                <c:pt idx="10">
                  <c:v>53833.431242884646</c:v>
                </c:pt>
                <c:pt idx="11">
                  <c:v>51241.037769384639</c:v>
                </c:pt>
                <c:pt idx="12">
                  <c:v>48999.534375918542</c:v>
                </c:pt>
                <c:pt idx="13">
                  <c:v>49011.22541156123</c:v>
                </c:pt>
                <c:pt idx="14">
                  <c:v>50769.368480533383</c:v>
                </c:pt>
                <c:pt idx="15">
                  <c:v>58941.218719087381</c:v>
                </c:pt>
              </c:numCache>
            </c:numRef>
          </c:yVal>
          <c:smooth val="1"/>
          <c:extLst>
            <c:ext xmlns:c16="http://schemas.microsoft.com/office/drawing/2014/chart" uri="{C3380CC4-5D6E-409C-BE32-E72D297353CC}">
              <c16:uniqueId val="{00000008-2812-45DA-8DD7-50A96B99BCA2}"/>
            </c:ext>
          </c:extLst>
        </c:ser>
        <c:dLbls>
          <c:showLegendKey val="0"/>
          <c:showVal val="0"/>
          <c:showCatName val="0"/>
          <c:showSerName val="0"/>
          <c:showPercent val="0"/>
          <c:showBubbleSize val="0"/>
        </c:dLbls>
        <c:axId val="2032836224"/>
        <c:axId val="2043144688"/>
        <c:extLst>
          <c:ext xmlns:c15="http://schemas.microsoft.com/office/drawing/2012/chart" uri="{02D57815-91ED-43cb-92C2-25804820EDAC}">
            <c15:filteredScatterSeries>
              <c15:ser>
                <c:idx val="1"/>
                <c:order val="1"/>
                <c:tx>
                  <c:strRef>
                    <c:extLst>
                      <c:ext uri="{02D57815-91ED-43cb-92C2-25804820EDAC}">
                        <c15:formulaRef>
                          <c15:sqref>'Calcs - Unconstrained'!$A$30</c15:sqref>
                        </c15:formulaRef>
                      </c:ext>
                    </c:extLst>
                    <c:strCache>
                      <c:ptCount val="1"/>
                      <c:pt idx="0">
                        <c:v>150% Average Rain</c:v>
                      </c:pt>
                    </c:strCache>
                  </c:strRef>
                </c:tx>
                <c:spPr>
                  <a:ln w="25400" cap="rnd">
                    <a:solidFill>
                      <a:srgbClr val="7030A0"/>
                    </a:solidFill>
                    <a:prstDash val="sysDash"/>
                    <a:round/>
                  </a:ln>
                  <a:effectLst/>
                </c:spPr>
                <c:marker>
                  <c:symbol val="none"/>
                </c:marker>
                <c:xVal>
                  <c:numRef>
                    <c:extLst>
                      <c:ext uri="{02D57815-91ED-43cb-92C2-25804820EDAC}">
                        <c15:formulaRef>
                          <c15:sqref>'Calcs - Unconstrained'!$A$42:$A$68</c15:sqref>
                        </c15:formulaRef>
                      </c:ext>
                    </c:extLst>
                    <c:numCache>
                      <c:formatCode>d\-mmm\-yy</c:formatCode>
                      <c:ptCount val="27"/>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44562</c:v>
                      </c:pt>
                      <c:pt idx="15">
                        <c:v>44593</c:v>
                      </c:pt>
                      <c:pt idx="16">
                        <c:v>44621</c:v>
                      </c:pt>
                      <c:pt idx="17">
                        <c:v>44652</c:v>
                      </c:pt>
                      <c:pt idx="18">
                        <c:v>44682</c:v>
                      </c:pt>
                      <c:pt idx="19">
                        <c:v>44713</c:v>
                      </c:pt>
                      <c:pt idx="20">
                        <c:v>44743</c:v>
                      </c:pt>
                      <c:pt idx="21">
                        <c:v>44774</c:v>
                      </c:pt>
                      <c:pt idx="22">
                        <c:v>44805</c:v>
                      </c:pt>
                      <c:pt idx="23">
                        <c:v>44835</c:v>
                      </c:pt>
                      <c:pt idx="24">
                        <c:v>44866</c:v>
                      </c:pt>
                      <c:pt idx="25">
                        <c:v>44896</c:v>
                      </c:pt>
                      <c:pt idx="26">
                        <c:v>44927</c:v>
                      </c:pt>
                    </c:numCache>
                  </c:numRef>
                </c:xVal>
                <c:yVal>
                  <c:numRef>
                    <c:extLst>
                      <c:ext uri="{02D57815-91ED-43cb-92C2-25804820EDAC}">
                        <c15:formulaRef>
                          <c15:sqref>'Calcs - Unconstrained'!$C$42:$C$68</c15:sqref>
                        </c15:formulaRef>
                      </c:ext>
                    </c:extLst>
                    <c:numCache>
                      <c:formatCode>General</c:formatCode>
                      <c:ptCount val="27"/>
                      <c:pt idx="11" formatCode="_(* #,##0_);_(* \(#,##0\);_(* &quot;-&quot;??_);_(@_)">
                        <c:v>25974.67343225651</c:v>
                      </c:pt>
                      <c:pt idx="12" formatCode="_(* #,##0_);_(* \(#,##0\);_(* &quot;-&quot;??_);_(@_)">
                        <c:v>26364.008225512578</c:v>
                      </c:pt>
                      <c:pt idx="13" formatCode="_(* #,##0_);_(* \(#,##0\);_(* &quot;-&quot;??_);_(@_)">
                        <c:v>31870.640590482089</c:v>
                      </c:pt>
                      <c:pt idx="14" formatCode="_(* #,##0_);_(* \(#,##0\);_(* &quot;-&quot;??_);_(@_)">
                        <c:v>51319.392108125096</c:v>
                      </c:pt>
                      <c:pt idx="15" formatCode="_(* #,##0_);_(* \(#,##0\);_(* &quot;-&quot;??_);_(@_)">
                        <c:v>75826.76530249705</c:v>
                      </c:pt>
                      <c:pt idx="16" formatCode="_(* #,##0_);_(* \(#,##0\);_(* &quot;-&quot;??_);_(@_)">
                        <c:v>79566</c:v>
                      </c:pt>
                      <c:pt idx="17" formatCode="_(* #,##0_);_(* \(#,##0\);_(* &quot;-&quot;??_);_(@_)">
                        <c:v>79566</c:v>
                      </c:pt>
                      <c:pt idx="18" formatCode="_(* #,##0_);_(* \(#,##0\);_(* &quot;-&quot;??_);_(@_)">
                        <c:v>79566</c:v>
                      </c:pt>
                      <c:pt idx="19" formatCode="_(* #,##0_);_(* \(#,##0\);_(* &quot;-&quot;??_);_(@_)">
                        <c:v>77479.373166054764</c:v>
                      </c:pt>
                      <c:pt idx="20" formatCode="_(* #,##0_);_(* \(#,##0\);_(* &quot;-&quot;??_);_(@_)">
                        <c:v>74618.740575444011</c:v>
                      </c:pt>
                      <c:pt idx="21" formatCode="_(* #,##0_);_(* \(#,##0\);_(* &quot;-&quot;??_);_(@_)">
                        <c:v>71741.121211809048</c:v>
                      </c:pt>
                      <c:pt idx="22" formatCode="_(* #,##0_);_(* \(#,##0\);_(* &quot;-&quot;??_);_(@_)">
                        <c:v>69163.955839830596</c:v>
                      </c:pt>
                      <c:pt idx="23" formatCode="_(* #,##0_);_(* \(#,##0\);_(* &quot;-&quot;??_);_(@_)">
                        <c:v>67103.410157567982</c:v>
                      </c:pt>
                      <c:pt idx="24" formatCode="_(* #,##0_);_(* \(#,##0\);_(* &quot;-&quot;??_);_(@_)">
                        <c:v>67492.744950824039</c:v>
                      </c:pt>
                      <c:pt idx="25" formatCode="_(* #,##0_);_(* \(#,##0\);_(* &quot;-&quot;??_);_(@_)">
                        <c:v>72999.37731579355</c:v>
                      </c:pt>
                      <c:pt idx="26" formatCode="_(* #,##0_);_(* \(#,##0\);_(* &quot;-&quot;??_);_(@_)">
                        <c:v>79566</c:v>
                      </c:pt>
                    </c:numCache>
                  </c:numRef>
                </c:yVal>
                <c:smooth val="1"/>
                <c:extLst>
                  <c:ext xmlns:c16="http://schemas.microsoft.com/office/drawing/2014/chart" uri="{C3380CC4-5D6E-409C-BE32-E72D297353CC}">
                    <c16:uniqueId val="{00000009-2812-45DA-8DD7-50A96B99BCA2}"/>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'Calcs - Unconstrained'!$D$192</c15:sqref>
                        </c15:formulaRef>
                      </c:ext>
                    </c:extLst>
                    <c:strCache>
                      <c:ptCount val="1"/>
                      <c:pt idx="0">
                        <c:v>Voluntary Rationing</c:v>
                      </c:pt>
                    </c:strCache>
                  </c:strRef>
                </c:tx>
                <c:spPr>
                  <a:ln w="19050" cap="rnd">
                    <a:solidFill>
                      <a:schemeClr val="accent4">
                        <a:lumMod val="60000"/>
                      </a:schemeClr>
                    </a:solidFill>
                    <a:round/>
                  </a:ln>
                  <a:effectLst/>
                </c:spPr>
                <c:marker>
                  <c:symbol val="diamond"/>
                  <c:size val="12"/>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'Calcs - Unconstrained'!$B$199</c15:sqref>
                        </c15:formulaRef>
                      </c:ext>
                    </c:extLst>
                    <c:numCache>
                      <c:formatCode>m/d/yyyy</c:formatCode>
                      <c:ptCount val="1"/>
                      <c:pt idx="0">
                        <c:v>44668</c:v>
                      </c:pt>
                    </c:numCache>
                  </c:numRef>
                </c:xVal>
                <c:yVal>
                  <c:numRef>
                    <c:extLst xmlns:c15="http://schemas.microsoft.com/office/drawing/2012/chart">
                      <c:ext xmlns:c15="http://schemas.microsoft.com/office/drawing/2012/chart" uri="{02D57815-91ED-43cb-92C2-25804820EDAC}">
                        <c15:formulaRef>
                          <c15:sqref>'Calcs - Unconstrained'!$D$199</c15:sqref>
                        </c15:formulaRef>
                      </c:ext>
                    </c:extLst>
                    <c:numCache>
                      <c:formatCode>_(* #,##0_);_(* \(#,##0\);_(* "-"??_);_(@_)</c:formatCode>
                      <c:ptCount val="1"/>
                      <c:pt idx="0">
                        <c:v>50000</c:v>
                      </c:pt>
                    </c:numCache>
                  </c:numRef>
                </c:yVal>
                <c:smooth val="1"/>
                <c:extLst xmlns:c15="http://schemas.microsoft.com/office/drawing/2012/chart">
                  <c:ext xmlns:c16="http://schemas.microsoft.com/office/drawing/2014/chart" uri="{C3380CC4-5D6E-409C-BE32-E72D297353CC}">
                    <c16:uniqueId val="{0000000A-2812-45DA-8DD7-50A96B99BCA2}"/>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'Calcs - Unconstrained'!$E$192</c15:sqref>
                        </c15:formulaRef>
                      </c:ext>
                    </c:extLst>
                    <c:strCache>
                      <c:ptCount val="1"/>
                      <c:pt idx="0">
                        <c:v>Mandatory Rationing</c:v>
                      </c:pt>
                    </c:strCache>
                  </c:strRef>
                </c:tx>
                <c:spPr>
                  <a:ln w="19050" cap="rnd">
                    <a:noFill/>
                    <a:round/>
                  </a:ln>
                  <a:effectLst/>
                </c:spPr>
                <c:marker>
                  <c:symbol val="diamond"/>
                  <c:size val="12"/>
                  <c:spPr>
                    <a:solidFill>
                      <a:srgbClr val="C00000"/>
                    </a:solidFill>
                    <a:ln w="9525">
                      <a:noFill/>
                    </a:ln>
                    <a:effectLst/>
                  </c:spPr>
                </c:marker>
                <c:xVal>
                  <c:numRef>
                    <c:extLst xmlns:c15="http://schemas.microsoft.com/office/drawing/2012/chart">
                      <c:ext xmlns:c15="http://schemas.microsoft.com/office/drawing/2012/chart" uri="{02D57815-91ED-43cb-92C2-25804820EDAC}">
                        <c15:formulaRef>
                          <c15:sqref>'Calcs - Unconstrained'!$B$200:$B$201</c15:sqref>
                        </c15:formulaRef>
                      </c:ext>
                    </c:extLst>
                    <c:numCache>
                      <c:formatCode>m/d/yyyy</c:formatCode>
                      <c:ptCount val="2"/>
                      <c:pt idx="0">
                        <c:v>44668</c:v>
                      </c:pt>
                      <c:pt idx="1">
                        <c:v>44544</c:v>
                      </c:pt>
                    </c:numCache>
                  </c:numRef>
                </c:xVal>
                <c:yVal>
                  <c:numRef>
                    <c:extLst xmlns:c15="http://schemas.microsoft.com/office/drawing/2012/chart">
                      <c:ext xmlns:c15="http://schemas.microsoft.com/office/drawing/2012/chart" uri="{02D57815-91ED-43cb-92C2-25804820EDAC}">
                        <c15:formulaRef>
                          <c15:sqref>'Calcs - Unconstrained'!$E$200:$E$201</c15:sqref>
                        </c15:formulaRef>
                      </c:ext>
                    </c:extLst>
                    <c:numCache>
                      <c:formatCode>_(* #,##0_);_(* \(#,##0\);_(* "-"??_);_(@_)</c:formatCode>
                      <c:ptCount val="2"/>
                      <c:pt idx="0">
                        <c:v>40000</c:v>
                      </c:pt>
                      <c:pt idx="1">
                        <c:v>30000</c:v>
                      </c:pt>
                    </c:numCache>
                  </c:numRef>
                </c:yVal>
                <c:smooth val="1"/>
                <c:extLst xmlns:c15="http://schemas.microsoft.com/office/drawing/2012/chart">
                  <c:ext xmlns:c16="http://schemas.microsoft.com/office/drawing/2014/chart" uri="{C3380CC4-5D6E-409C-BE32-E72D297353CC}">
                    <c16:uniqueId val="{0000000B-2812-45DA-8DD7-50A96B99BCA2}"/>
                  </c:ext>
                </c:extLst>
              </c15:ser>
            </c15:filteredScatterSeries>
          </c:ext>
        </c:extLst>
      </c:scatterChart>
      <c:valAx>
        <c:axId val="2032836224"/>
        <c:scaling>
          <c:orientation val="minMax"/>
          <c:max val="44930"/>
          <c:min val="43831"/>
        </c:scaling>
        <c:delete val="0"/>
        <c:axPos val="b"/>
        <c:majorGridlines>
          <c:spPr>
            <a:ln w="9525" cap="flat" cmpd="sng" algn="ctr">
              <a:solidFill>
                <a:schemeClr val="tx1">
                  <a:lumMod val="15000"/>
                  <a:lumOff val="85000"/>
                </a:schemeClr>
              </a:solidFill>
              <a:round/>
            </a:ln>
            <a:effectLst/>
          </c:spPr>
        </c:majorGridlines>
        <c:numFmt formatCode="m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3144688"/>
        <c:crosses val="autoZero"/>
        <c:crossBetween val="midCat"/>
        <c:majorUnit val="90"/>
        <c:minorUnit val="12"/>
      </c:valAx>
      <c:valAx>
        <c:axId val="2043144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Reservoir Storage (Acre-Feet)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2836224"/>
        <c:crosses val="autoZero"/>
        <c:crossBetween val="midCat"/>
      </c:valAx>
      <c:spPr>
        <a:noFill/>
        <a:ln w="25400">
          <a:noFill/>
        </a:ln>
        <a:effectLst/>
      </c:spPr>
    </c:plotArea>
    <c:legend>
      <c:legendPos val="b"/>
      <c:legendEntry>
        <c:idx val="5"/>
        <c:delete val="1"/>
      </c:legendEntry>
      <c:legendEntry>
        <c:idx val="6"/>
        <c:delete val="1"/>
      </c:legendEntry>
      <c:legendEntry>
        <c:idx val="7"/>
        <c:delete val="1"/>
      </c:legendEntry>
      <c:legendEntry>
        <c:idx val="8"/>
        <c:delete val="1"/>
      </c:legendEntry>
      <c:layout>
        <c:manualLayout>
          <c:xMode val="edge"/>
          <c:yMode val="edge"/>
          <c:x val="4.1608360238293209E-2"/>
          <c:y val="0.95520824331464771"/>
          <c:w val="0.95839163976170683"/>
          <c:h val="3.41708007498908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70027835951981E-2"/>
          <c:y val="3.303035234477731E-2"/>
          <c:w val="0.87413632382483486"/>
          <c:h val="0.88410239287453507"/>
        </c:manualLayout>
      </c:layout>
      <c:areaChart>
        <c:grouping val="standard"/>
        <c:varyColors val="0"/>
        <c:ser>
          <c:idx val="1"/>
          <c:order val="0"/>
          <c:tx>
            <c:strRef>
              <c:f>'Actual 2018-2020'!$Y$2</c:f>
              <c:strCache>
                <c:ptCount val="1"/>
                <c:pt idx="0">
                  <c:v>2021 Production</c:v>
                </c:pt>
              </c:strCache>
            </c:strRef>
          </c:tx>
          <c:spPr>
            <a:solidFill>
              <a:schemeClr val="accent1">
                <a:alpha val="60000"/>
              </a:schemeClr>
            </a:solidFill>
            <a:ln w="53975">
              <a:noFill/>
            </a:ln>
            <a:effectLst/>
          </c:spPr>
          <c:cat>
            <c:numRef>
              <c:f>'Actual 2018-2020'!$T$7:$T$37</c:f>
              <c:numCache>
                <c:formatCode>m/d/yyyy</c:formatCode>
                <c:ptCount val="31"/>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numCache>
            </c:numRef>
          </c:cat>
          <c:val>
            <c:numRef>
              <c:f>'Actual 2018-2020'!$Y$7:$Y$37</c:f>
              <c:numCache>
                <c:formatCode>0.0</c:formatCode>
                <c:ptCount val="31"/>
                <c:pt idx="0">
                  <c:v>14.987142857142857</c:v>
                </c:pt>
                <c:pt idx="1">
                  <c:v>15.194285714285714</c:v>
                </c:pt>
                <c:pt idx="2">
                  <c:v>14.987142857142857</c:v>
                </c:pt>
                <c:pt idx="3">
                  <c:v>16.03857142857143</c:v>
                </c:pt>
                <c:pt idx="4">
                  <c:v>18.368571428571425</c:v>
                </c:pt>
                <c:pt idx="5">
                  <c:v>16.73142857142857</c:v>
                </c:pt>
                <c:pt idx="6">
                  <c:v>15.838571428571425</c:v>
                </c:pt>
                <c:pt idx="7">
                  <c:v>16.927142857142858</c:v>
                </c:pt>
                <c:pt idx="8">
                  <c:v>20.21857142857143</c:v>
                </c:pt>
                <c:pt idx="9">
                  <c:v>21.311428571428571</c:v>
                </c:pt>
                <c:pt idx="10">
                  <c:v>22.842857142857145</c:v>
                </c:pt>
                <c:pt idx="11">
                  <c:v>23.562857142857148</c:v>
                </c:pt>
                <c:pt idx="12">
                  <c:v>21.48142857142857</c:v>
                </c:pt>
                <c:pt idx="13">
                  <c:v>22.85857142857143</c:v>
                </c:pt>
                <c:pt idx="14">
                  <c:v>23.258571428571429</c:v>
                </c:pt>
                <c:pt idx="15">
                  <c:v>22.838571428571431</c:v>
                </c:pt>
                <c:pt idx="16">
                  <c:v>23.175714285714285</c:v>
                </c:pt>
                <c:pt idx="17">
                  <c:v>23.292857142857144</c:v>
                </c:pt>
                <c:pt idx="18">
                  <c:v>23.234285714285715</c:v>
                </c:pt>
                <c:pt idx="19">
                  <c:v>23.738571428571426</c:v>
                </c:pt>
                <c:pt idx="20">
                  <c:v>23.774285714285714</c:v>
                </c:pt>
                <c:pt idx="21">
                  <c:v>23.412857142857145</c:v>
                </c:pt>
                <c:pt idx="22">
                  <c:v>23.161428571428569</c:v>
                </c:pt>
                <c:pt idx="23">
                  <c:v>23.342857142857145</c:v>
                </c:pt>
                <c:pt idx="24">
                  <c:v>22.734285714285711</c:v>
                </c:pt>
                <c:pt idx="25">
                  <c:v>23.364285714285717</c:v>
                </c:pt>
                <c:pt idx="26">
                  <c:v>22.065714285714286</c:v>
                </c:pt>
                <c:pt idx="27">
                  <c:v>22.072857142857142</c:v>
                </c:pt>
                <c:pt idx="28">
                  <c:v>22.114285714285717</c:v>
                </c:pt>
                <c:pt idx="29">
                  <c:v>21.824285714285711</c:v>
                </c:pt>
                <c:pt idx="30">
                  <c:v>22.006666666666664</c:v>
                </c:pt>
              </c:numCache>
            </c:numRef>
          </c:val>
          <c:extLst>
            <c:ext xmlns:c16="http://schemas.microsoft.com/office/drawing/2014/chart" uri="{C3380CC4-5D6E-409C-BE32-E72D297353CC}">
              <c16:uniqueId val="{00000000-F068-426E-A480-3D53B4A00EC0}"/>
            </c:ext>
          </c:extLst>
        </c:ser>
        <c:dLbls>
          <c:showLegendKey val="0"/>
          <c:showVal val="0"/>
          <c:showCatName val="0"/>
          <c:showSerName val="0"/>
          <c:showPercent val="0"/>
          <c:showBubbleSize val="0"/>
        </c:dLbls>
        <c:axId val="587089592"/>
        <c:axId val="587091560"/>
      </c:areaChart>
      <c:lineChart>
        <c:grouping val="standard"/>
        <c:varyColors val="0"/>
        <c:ser>
          <c:idx val="2"/>
          <c:order val="1"/>
          <c:tx>
            <c:strRef>
              <c:f>'Actual 2018-2020'!$X$2</c:f>
              <c:strCache>
                <c:ptCount val="1"/>
                <c:pt idx="0">
                  <c:v>3-year Water Use</c:v>
                </c:pt>
              </c:strCache>
            </c:strRef>
          </c:tx>
          <c:spPr>
            <a:ln w="38100" cap="rnd">
              <a:solidFill>
                <a:schemeClr val="accent2"/>
              </a:solidFill>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2018-2020'!$X$7:$X$55</c:f>
              <c:numCache>
                <c:formatCode>0.0</c:formatCode>
                <c:ptCount val="49"/>
                <c:pt idx="0">
                  <c:v>16.2362214175993</c:v>
                </c:pt>
                <c:pt idx="1">
                  <c:v>16.868226190476189</c:v>
                </c:pt>
                <c:pt idx="2">
                  <c:v>16.868226190476189</c:v>
                </c:pt>
                <c:pt idx="3">
                  <c:v>16.868226190476189</c:v>
                </c:pt>
                <c:pt idx="4">
                  <c:v>16.790161454904542</c:v>
                </c:pt>
                <c:pt idx="5">
                  <c:v>16.731612903225809</c:v>
                </c:pt>
                <c:pt idx="6">
                  <c:v>16.731612903225809</c:v>
                </c:pt>
                <c:pt idx="7">
                  <c:v>16.731612903225809</c:v>
                </c:pt>
                <c:pt idx="8">
                  <c:v>17.027017409114187</c:v>
                </c:pt>
                <c:pt idx="9">
                  <c:v>18.799444444444443</c:v>
                </c:pt>
                <c:pt idx="10">
                  <c:v>18.799444444444443</c:v>
                </c:pt>
                <c:pt idx="11">
                  <c:v>18.799444444444443</c:v>
                </c:pt>
                <c:pt idx="12">
                  <c:v>18.799444444444443</c:v>
                </c:pt>
                <c:pt idx="13">
                  <c:v>23.400842293906802</c:v>
                </c:pt>
                <c:pt idx="14">
                  <c:v>24.167741935483864</c:v>
                </c:pt>
                <c:pt idx="15">
                  <c:v>24.167741935483864</c:v>
                </c:pt>
                <c:pt idx="16">
                  <c:v>24.167741935483864</c:v>
                </c:pt>
                <c:pt idx="17">
                  <c:v>26.25147158218126</c:v>
                </c:pt>
                <c:pt idx="18">
                  <c:v>29.029777777777777</c:v>
                </c:pt>
                <c:pt idx="19">
                  <c:v>29.029777777777777</c:v>
                </c:pt>
                <c:pt idx="20">
                  <c:v>29.029777777777777</c:v>
                </c:pt>
                <c:pt idx="21">
                  <c:v>29.217904761904759</c:v>
                </c:pt>
                <c:pt idx="22">
                  <c:v>30.346666666666668</c:v>
                </c:pt>
                <c:pt idx="23">
                  <c:v>30.346666666666668</c:v>
                </c:pt>
                <c:pt idx="24">
                  <c:v>30.346666666666668</c:v>
                </c:pt>
                <c:pt idx="25">
                  <c:v>30.346666666666668</c:v>
                </c:pt>
                <c:pt idx="26">
                  <c:v>30.685453149001535</c:v>
                </c:pt>
                <c:pt idx="27">
                  <c:v>30.82096774193548</c:v>
                </c:pt>
                <c:pt idx="28">
                  <c:v>30.82096774193548</c:v>
                </c:pt>
                <c:pt idx="29">
                  <c:v>30.82096774193548</c:v>
                </c:pt>
                <c:pt idx="30">
                  <c:v>30.444532514080901</c:v>
                </c:pt>
                <c:pt idx="31">
                  <c:v>29.503444444444447</c:v>
                </c:pt>
                <c:pt idx="32">
                  <c:v>29.503444444444447</c:v>
                </c:pt>
                <c:pt idx="33">
                  <c:v>29.503444444444447</c:v>
                </c:pt>
                <c:pt idx="34">
                  <c:v>29.503444444444447</c:v>
                </c:pt>
                <c:pt idx="35">
                  <c:v>26.302795698924736</c:v>
                </c:pt>
                <c:pt idx="36">
                  <c:v>26.302795698924736</c:v>
                </c:pt>
                <c:pt idx="37">
                  <c:v>26.302795698924736</c:v>
                </c:pt>
                <c:pt idx="38">
                  <c:v>26.302795698924736</c:v>
                </c:pt>
                <c:pt idx="39">
                  <c:v>24.299610855094723</c:v>
                </c:pt>
                <c:pt idx="40">
                  <c:v>22.797222222222221</c:v>
                </c:pt>
                <c:pt idx="41">
                  <c:v>22.797222222222221</c:v>
                </c:pt>
                <c:pt idx="42">
                  <c:v>22.797222222222221</c:v>
                </c:pt>
                <c:pt idx="43">
                  <c:v>20.991810035842292</c:v>
                </c:pt>
                <c:pt idx="44">
                  <c:v>16.478279569892468</c:v>
                </c:pt>
                <c:pt idx="45">
                  <c:v>16.478279569892468</c:v>
                </c:pt>
                <c:pt idx="46">
                  <c:v>16.478279569892468</c:v>
                </c:pt>
                <c:pt idx="47">
                  <c:v>16.478279569892468</c:v>
                </c:pt>
                <c:pt idx="48">
                  <c:v>16.478279569892472</c:v>
                </c:pt>
              </c:numCache>
            </c:numRef>
          </c:val>
          <c:smooth val="0"/>
          <c:extLst>
            <c:ext xmlns:c16="http://schemas.microsoft.com/office/drawing/2014/chart" uri="{C3380CC4-5D6E-409C-BE32-E72D297353CC}">
              <c16:uniqueId val="{00000001-F068-426E-A480-3D53B4A00EC0}"/>
            </c:ext>
          </c:extLst>
        </c:ser>
        <c:ser>
          <c:idx val="0"/>
          <c:order val="2"/>
          <c:tx>
            <c:strRef>
              <c:f>'Actual 2018-2020'!$V$2</c:f>
              <c:strCache>
                <c:ptCount val="1"/>
                <c:pt idx="0">
                  <c:v>Target</c:v>
                </c:pt>
              </c:strCache>
            </c:strRef>
          </c:tx>
          <c:spPr>
            <a:ln w="38100" cap="rnd">
              <a:solidFill>
                <a:schemeClr val="accent6"/>
              </a:solidFill>
              <a:prstDash val="sysDash"/>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2018-2020'!$V$7:$V$55</c:f>
              <c:numCache>
                <c:formatCode>0.0</c:formatCode>
                <c:ptCount val="49"/>
                <c:pt idx="0">
                  <c:v>12.651907921878429</c:v>
                </c:pt>
                <c:pt idx="1">
                  <c:v>12.904709831029184</c:v>
                </c:pt>
                <c:pt idx="2">
                  <c:v>12.904709831029184</c:v>
                </c:pt>
                <c:pt idx="3">
                  <c:v>12.904709831029184</c:v>
                </c:pt>
                <c:pt idx="4">
                  <c:v>12.873483936800527</c:v>
                </c:pt>
                <c:pt idx="5">
                  <c:v>12.850064516129034</c:v>
                </c:pt>
                <c:pt idx="6">
                  <c:v>12.850064516129034</c:v>
                </c:pt>
                <c:pt idx="7">
                  <c:v>12.850064516129034</c:v>
                </c:pt>
                <c:pt idx="8">
                  <c:v>12.968226318484383</c:v>
                </c:pt>
                <c:pt idx="9">
                  <c:v>13.677197132616486</c:v>
                </c:pt>
                <c:pt idx="10">
                  <c:v>13.677197132616486</c:v>
                </c:pt>
                <c:pt idx="11">
                  <c:v>13.677197132616486</c:v>
                </c:pt>
                <c:pt idx="12">
                  <c:v>13.677197132616486</c:v>
                </c:pt>
                <c:pt idx="13">
                  <c:v>15.517756272401437</c:v>
                </c:pt>
                <c:pt idx="14">
                  <c:v>15.82451612903226</c:v>
                </c:pt>
                <c:pt idx="15">
                  <c:v>15.82451612903226</c:v>
                </c:pt>
                <c:pt idx="16">
                  <c:v>15.82451612903226</c:v>
                </c:pt>
                <c:pt idx="17">
                  <c:v>16.658007987711212</c:v>
                </c:pt>
                <c:pt idx="18">
                  <c:v>17.769330465949821</c:v>
                </c:pt>
                <c:pt idx="19">
                  <c:v>17.769330465949821</c:v>
                </c:pt>
                <c:pt idx="20">
                  <c:v>17.769330465949821</c:v>
                </c:pt>
                <c:pt idx="21">
                  <c:v>17.844581259600613</c:v>
                </c:pt>
                <c:pt idx="22">
                  <c:v>18.296086021505378</c:v>
                </c:pt>
                <c:pt idx="23">
                  <c:v>18.296086021505378</c:v>
                </c:pt>
                <c:pt idx="24">
                  <c:v>18.296086021505378</c:v>
                </c:pt>
                <c:pt idx="25">
                  <c:v>18.296086021505378</c:v>
                </c:pt>
                <c:pt idx="26">
                  <c:v>18.431600614439326</c:v>
                </c:pt>
                <c:pt idx="27">
                  <c:v>18.485806451612898</c:v>
                </c:pt>
                <c:pt idx="28">
                  <c:v>18.485806451612898</c:v>
                </c:pt>
                <c:pt idx="29">
                  <c:v>18.485806451612898</c:v>
                </c:pt>
                <c:pt idx="30">
                  <c:v>18.335232360471071</c:v>
                </c:pt>
                <c:pt idx="31">
                  <c:v>17.958797132616493</c:v>
                </c:pt>
                <c:pt idx="32">
                  <c:v>17.958797132616493</c:v>
                </c:pt>
                <c:pt idx="33">
                  <c:v>17.958797132616493</c:v>
                </c:pt>
                <c:pt idx="34">
                  <c:v>17.958797132616493</c:v>
                </c:pt>
                <c:pt idx="35">
                  <c:v>16.678537634408602</c:v>
                </c:pt>
                <c:pt idx="36">
                  <c:v>16.678537634408602</c:v>
                </c:pt>
                <c:pt idx="37">
                  <c:v>16.678537634408602</c:v>
                </c:pt>
                <c:pt idx="38">
                  <c:v>16.678537634408602</c:v>
                </c:pt>
                <c:pt idx="39">
                  <c:v>15.8772636968766</c:v>
                </c:pt>
                <c:pt idx="40">
                  <c:v>15.2763082437276</c:v>
                </c:pt>
                <c:pt idx="41">
                  <c:v>15.2763082437276</c:v>
                </c:pt>
                <c:pt idx="42">
                  <c:v>15.2763082437276</c:v>
                </c:pt>
                <c:pt idx="43">
                  <c:v>14.554143369175629</c:v>
                </c:pt>
                <c:pt idx="44">
                  <c:v>12.748731182795696</c:v>
                </c:pt>
                <c:pt idx="45">
                  <c:v>12.748731182795696</c:v>
                </c:pt>
                <c:pt idx="46">
                  <c:v>12.748731182795696</c:v>
                </c:pt>
                <c:pt idx="47">
                  <c:v>12.748731182795696</c:v>
                </c:pt>
                <c:pt idx="48">
                  <c:v>12.748731182795698</c:v>
                </c:pt>
              </c:numCache>
            </c:numRef>
          </c:val>
          <c:smooth val="0"/>
          <c:extLst>
            <c:ext xmlns:c16="http://schemas.microsoft.com/office/drawing/2014/chart" uri="{C3380CC4-5D6E-409C-BE32-E72D297353CC}">
              <c16:uniqueId val="{00000002-F068-426E-A480-3D53B4A00EC0}"/>
            </c:ext>
          </c:extLst>
        </c:ser>
        <c:dLbls>
          <c:showLegendKey val="0"/>
          <c:showVal val="0"/>
          <c:showCatName val="0"/>
          <c:showSerName val="0"/>
          <c:showPercent val="0"/>
          <c:showBubbleSize val="0"/>
        </c:dLbls>
        <c:marker val="1"/>
        <c:smooth val="0"/>
        <c:axId val="587089592"/>
        <c:axId val="587091560"/>
        <c:extLst>
          <c:ext xmlns:c15="http://schemas.microsoft.com/office/drawing/2012/chart" uri="{02D57815-91ED-43cb-92C2-25804820EDAC}">
            <c15:filteredLineSeries>
              <c15:ser>
                <c:idx val="3"/>
                <c:order val="3"/>
                <c:tx>
                  <c:strRef>
                    <c:extLst>
                      <c:ext uri="{02D57815-91ED-43cb-92C2-25804820EDAC}">
                        <c15:formulaRef>
                          <c15:sqref>'Actual 2018-2020'!$W$2</c15:sqref>
                        </c15:formulaRef>
                      </c:ext>
                    </c:extLst>
                    <c:strCache>
                      <c:ptCount val="1"/>
                      <c:pt idx="0">
                        <c:v>Target_Wkly</c:v>
                      </c:pt>
                    </c:strCache>
                  </c:strRef>
                </c:tx>
                <c:spPr>
                  <a:ln w="28575" cap="rnd">
                    <a:solidFill>
                      <a:schemeClr val="accent4"/>
                    </a:solidFill>
                    <a:round/>
                  </a:ln>
                  <a:effectLst/>
                </c:spPr>
                <c:marker>
                  <c:symbol val="none"/>
                </c:marker>
                <c:cat>
                  <c:numRef>
                    <c:extLst>
                      <c:ext uri="{02D57815-91ED-43cb-92C2-25804820EDAC}">
                        <c15:formulaRef>
                          <c15:sqref>'Actual 2018-2020'!$T$7:$T$55</c15:sqref>
                        </c15:formulaRef>
                      </c:ext>
                    </c:extLst>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extLst>
                      <c:ext uri="{02D57815-91ED-43cb-92C2-25804820EDAC}">
                        <c15:formulaRef>
                          <c15:sqref>'Actual 2018-2020'!$W$7:$W$28</c15:sqref>
                        </c15:formulaRef>
                      </c:ext>
                    </c:extLst>
                    <c:numCache>
                      <c:formatCode>0.0</c:formatCode>
                      <c:ptCount val="22"/>
                      <c:pt idx="1">
                        <c:v>10.120935714285713</c:v>
                      </c:pt>
                      <c:pt idx="2">
                        <c:v>10.120935714285713</c:v>
                      </c:pt>
                      <c:pt idx="3">
                        <c:v>10.120935714285713</c:v>
                      </c:pt>
                      <c:pt idx="4">
                        <c:v>10.074096872942725</c:v>
                      </c:pt>
                      <c:pt idx="5">
                        <c:v>10.038967741935485</c:v>
                      </c:pt>
                      <c:pt idx="6">
                        <c:v>10.038967741935485</c:v>
                      </c:pt>
                      <c:pt idx="7">
                        <c:v>10.038967741935485</c:v>
                      </c:pt>
                      <c:pt idx="8">
                        <c:v>10.216210445468512</c:v>
                      </c:pt>
                      <c:pt idx="9">
                        <c:v>11.279666666666666</c:v>
                      </c:pt>
                      <c:pt idx="10">
                        <c:v>11.279666666666666</c:v>
                      </c:pt>
                      <c:pt idx="11">
                        <c:v>11.279666666666666</c:v>
                      </c:pt>
                      <c:pt idx="12">
                        <c:v>11.279666666666666</c:v>
                      </c:pt>
                      <c:pt idx="13">
                        <c:v>14.040505376344081</c:v>
                      </c:pt>
                      <c:pt idx="14">
                        <c:v>14.500645161290318</c:v>
                      </c:pt>
                      <c:pt idx="15">
                        <c:v>14.500645161290318</c:v>
                      </c:pt>
                      <c:pt idx="16">
                        <c:v>14.500645161290318</c:v>
                      </c:pt>
                      <c:pt idx="17">
                        <c:v>15.750882949308755</c:v>
                      </c:pt>
                      <c:pt idx="18">
                        <c:v>17.417866666666665</c:v>
                      </c:pt>
                      <c:pt idx="19">
                        <c:v>17.417866666666665</c:v>
                      </c:pt>
                      <c:pt idx="20">
                        <c:v>17.417866666666665</c:v>
                      </c:pt>
                      <c:pt idx="21">
                        <c:v>17.530742857142855</c:v>
                      </c:pt>
                    </c:numCache>
                  </c:numRef>
                </c:val>
                <c:smooth val="0"/>
                <c:extLst>
                  <c:ext xmlns:c16="http://schemas.microsoft.com/office/drawing/2014/chart" uri="{C3380CC4-5D6E-409C-BE32-E72D297353CC}">
                    <c16:uniqueId val="{00000003-F068-426E-A480-3D53B4A00EC0}"/>
                  </c:ext>
                </c:extLst>
              </c15:ser>
            </c15:filteredLineSeries>
          </c:ext>
        </c:extLst>
      </c:lineChart>
      <c:dateAx>
        <c:axId val="587089592"/>
        <c:scaling>
          <c:orientation val="minMax"/>
          <c:max val="44561"/>
          <c:min val="44228"/>
        </c:scaling>
        <c:delete val="0"/>
        <c:axPos val="b"/>
        <c:numFmt formatCode="mmm\ dd" sourceLinked="0"/>
        <c:majorTickMark val="none"/>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7091560"/>
        <c:crosses val="autoZero"/>
        <c:auto val="0"/>
        <c:lblOffset val="100"/>
        <c:baseTimeUnit val="days"/>
        <c:majorUnit val="1"/>
        <c:majorTimeUnit val="months"/>
      </c:dateAx>
      <c:valAx>
        <c:axId val="587091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Water Use (Million Gallons per Day)</a:t>
                </a:r>
              </a:p>
            </c:rich>
          </c:tx>
          <c:layout>
            <c:manualLayout>
              <c:xMode val="edge"/>
              <c:yMode val="edge"/>
              <c:x val="1.6142557385520437E-2"/>
              <c:y val="0.2808186281358180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7089592"/>
        <c:crossesAt val="44228"/>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86315426362653E-2"/>
          <c:y val="8.1130352734110164E-2"/>
          <c:w val="0.86129181522778175"/>
          <c:h val="0.77376549105319237"/>
        </c:manualLayout>
      </c:layout>
      <c:scatterChart>
        <c:scatterStyle val="smoothMarker"/>
        <c:varyColors val="0"/>
        <c:ser>
          <c:idx val="7"/>
          <c:order val="0"/>
          <c:tx>
            <c:v>2020-21 Actual</c:v>
          </c:tx>
          <c:spPr>
            <a:ln w="28575" cap="rnd">
              <a:solidFill>
                <a:schemeClr val="tx1"/>
              </a:solidFill>
              <a:round/>
            </a:ln>
            <a:effectLst/>
          </c:spPr>
          <c:marker>
            <c:symbol val="none"/>
          </c:marker>
          <c:xVal>
            <c:numRef>
              <c:f>'2020 Actual Daily'!$A$2:$A$553</c:f>
              <c:numCache>
                <c:formatCode>[$-409]d\-mmm;@</c:formatCode>
                <c:ptCount val="55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numCache>
            </c:numRef>
          </c:xVal>
          <c:yVal>
            <c:numRef>
              <c:f>'2020 Actual Daily'!$B$2:$B$553</c:f>
              <c:numCache>
                <c:formatCode>#,##0</c:formatCode>
                <c:ptCount val="552"/>
                <c:pt idx="0">
                  <c:v>70064</c:v>
                </c:pt>
                <c:pt idx="1">
                  <c:v>70214</c:v>
                </c:pt>
                <c:pt idx="2">
                  <c:v>70333</c:v>
                </c:pt>
                <c:pt idx="3">
                  <c:v>70412</c:v>
                </c:pt>
                <c:pt idx="4">
                  <c:v>70432</c:v>
                </c:pt>
                <c:pt idx="5">
                  <c:v>70450</c:v>
                </c:pt>
                <c:pt idx="6">
                  <c:v>70460</c:v>
                </c:pt>
                <c:pt idx="7">
                  <c:v>70476</c:v>
                </c:pt>
                <c:pt idx="8">
                  <c:v>70603</c:v>
                </c:pt>
                <c:pt idx="9">
                  <c:v>70592</c:v>
                </c:pt>
                <c:pt idx="10">
                  <c:v>70605</c:v>
                </c:pt>
                <c:pt idx="11">
                  <c:v>70600</c:v>
                </c:pt>
                <c:pt idx="12">
                  <c:v>70639</c:v>
                </c:pt>
                <c:pt idx="13">
                  <c:v>70726</c:v>
                </c:pt>
                <c:pt idx="14">
                  <c:v>70741</c:v>
                </c:pt>
                <c:pt idx="15">
                  <c:v>71681</c:v>
                </c:pt>
                <c:pt idx="16">
                  <c:v>72179</c:v>
                </c:pt>
                <c:pt idx="17">
                  <c:v>72458</c:v>
                </c:pt>
                <c:pt idx="18">
                  <c:v>72625</c:v>
                </c:pt>
                <c:pt idx="19">
                  <c:v>72771</c:v>
                </c:pt>
                <c:pt idx="20">
                  <c:v>73253</c:v>
                </c:pt>
                <c:pt idx="21">
                  <c:v>73435</c:v>
                </c:pt>
                <c:pt idx="22">
                  <c:v>73860</c:v>
                </c:pt>
                <c:pt idx="23">
                  <c:v>74067</c:v>
                </c:pt>
                <c:pt idx="24">
                  <c:v>74242</c:v>
                </c:pt>
                <c:pt idx="25">
                  <c:v>74483</c:v>
                </c:pt>
                <c:pt idx="26">
                  <c:v>74628</c:v>
                </c:pt>
                <c:pt idx="27">
                  <c:v>74798</c:v>
                </c:pt>
                <c:pt idx="28">
                  <c:v>74912</c:v>
                </c:pt>
                <c:pt idx="29">
                  <c:v>75013</c:v>
                </c:pt>
                <c:pt idx="30">
                  <c:v>75073</c:v>
                </c:pt>
                <c:pt idx="31">
                  <c:v>75108</c:v>
                </c:pt>
                <c:pt idx="32">
                  <c:v>75133</c:v>
                </c:pt>
                <c:pt idx="33">
                  <c:v>75130</c:v>
                </c:pt>
                <c:pt idx="34">
                  <c:v>75154</c:v>
                </c:pt>
                <c:pt idx="35">
                  <c:v>75141</c:v>
                </c:pt>
                <c:pt idx="36">
                  <c:v>75103</c:v>
                </c:pt>
                <c:pt idx="37">
                  <c:v>75090</c:v>
                </c:pt>
                <c:pt idx="38">
                  <c:v>75074</c:v>
                </c:pt>
                <c:pt idx="39">
                  <c:v>75001</c:v>
                </c:pt>
                <c:pt idx="40">
                  <c:v>74975</c:v>
                </c:pt>
                <c:pt idx="41">
                  <c:v>74920</c:v>
                </c:pt>
                <c:pt idx="42">
                  <c:v>74871</c:v>
                </c:pt>
                <c:pt idx="43">
                  <c:v>74825</c:v>
                </c:pt>
                <c:pt idx="44">
                  <c:v>74786</c:v>
                </c:pt>
                <c:pt idx="45">
                  <c:v>74725</c:v>
                </c:pt>
                <c:pt idx="46">
                  <c:v>74467</c:v>
                </c:pt>
                <c:pt idx="47">
                  <c:v>74596</c:v>
                </c:pt>
                <c:pt idx="48">
                  <c:v>74538</c:v>
                </c:pt>
                <c:pt idx="49">
                  <c:v>74472</c:v>
                </c:pt>
                <c:pt idx="50">
                  <c:v>74385</c:v>
                </c:pt>
                <c:pt idx="51">
                  <c:v>74306</c:v>
                </c:pt>
                <c:pt idx="52">
                  <c:v>74243</c:v>
                </c:pt>
                <c:pt idx="53">
                  <c:v>74174</c:v>
                </c:pt>
                <c:pt idx="54">
                  <c:v>74078</c:v>
                </c:pt>
                <c:pt idx="55">
                  <c:v>73982</c:v>
                </c:pt>
                <c:pt idx="56">
                  <c:v>73925</c:v>
                </c:pt>
                <c:pt idx="57">
                  <c:v>73841</c:v>
                </c:pt>
                <c:pt idx="58">
                  <c:v>73750</c:v>
                </c:pt>
                <c:pt idx="59">
                  <c:v>73643</c:v>
                </c:pt>
                <c:pt idx="60">
                  <c:v>73567</c:v>
                </c:pt>
                <c:pt idx="61">
                  <c:v>73459</c:v>
                </c:pt>
                <c:pt idx="62">
                  <c:v>73397</c:v>
                </c:pt>
                <c:pt idx="63">
                  <c:v>73272</c:v>
                </c:pt>
                <c:pt idx="64">
                  <c:v>73170</c:v>
                </c:pt>
                <c:pt idx="65">
                  <c:v>73075</c:v>
                </c:pt>
                <c:pt idx="66">
                  <c:v>73036</c:v>
                </c:pt>
                <c:pt idx="67">
                  <c:v>72938</c:v>
                </c:pt>
                <c:pt idx="68">
                  <c:v>72850</c:v>
                </c:pt>
                <c:pt idx="69">
                  <c:v>72741</c:v>
                </c:pt>
                <c:pt idx="70">
                  <c:v>72624</c:v>
                </c:pt>
                <c:pt idx="71">
                  <c:v>72624</c:v>
                </c:pt>
                <c:pt idx="72">
                  <c:v>72436</c:v>
                </c:pt>
                <c:pt idx="73">
                  <c:v>72413</c:v>
                </c:pt>
                <c:pt idx="74">
                  <c:v>72411</c:v>
                </c:pt>
                <c:pt idx="75">
                  <c:v>72340</c:v>
                </c:pt>
                <c:pt idx="76">
                  <c:v>72204</c:v>
                </c:pt>
                <c:pt idx="77">
                  <c:v>72167</c:v>
                </c:pt>
                <c:pt idx="78">
                  <c:v>72100</c:v>
                </c:pt>
                <c:pt idx="79">
                  <c:v>72029</c:v>
                </c:pt>
                <c:pt idx="80">
                  <c:v>71954</c:v>
                </c:pt>
                <c:pt idx="81">
                  <c:v>71878</c:v>
                </c:pt>
                <c:pt idx="82">
                  <c:v>71683</c:v>
                </c:pt>
                <c:pt idx="83">
                  <c:v>71656</c:v>
                </c:pt>
                <c:pt idx="84">
                  <c:v>71580</c:v>
                </c:pt>
                <c:pt idx="85">
                  <c:v>71414</c:v>
                </c:pt>
                <c:pt idx="86">
                  <c:v>71315</c:v>
                </c:pt>
                <c:pt idx="87">
                  <c:v>71264</c:v>
                </c:pt>
                <c:pt idx="88">
                  <c:v>71264</c:v>
                </c:pt>
                <c:pt idx="89">
                  <c:v>71169</c:v>
                </c:pt>
                <c:pt idx="90">
                  <c:v>71080</c:v>
                </c:pt>
                <c:pt idx="91">
                  <c:v>70988</c:v>
                </c:pt>
                <c:pt idx="92">
                  <c:v>70909</c:v>
                </c:pt>
                <c:pt idx="93">
                  <c:v>70805</c:v>
                </c:pt>
                <c:pt idx="94">
                  <c:v>70895</c:v>
                </c:pt>
                <c:pt idx="95">
                  <c:v>70975</c:v>
                </c:pt>
                <c:pt idx="96">
                  <c:v>71031</c:v>
                </c:pt>
                <c:pt idx="97">
                  <c:v>71045</c:v>
                </c:pt>
                <c:pt idx="98">
                  <c:v>71043</c:v>
                </c:pt>
                <c:pt idx="99">
                  <c:v>71018</c:v>
                </c:pt>
                <c:pt idx="100">
                  <c:v>70978</c:v>
                </c:pt>
                <c:pt idx="101">
                  <c:v>70957</c:v>
                </c:pt>
                <c:pt idx="102">
                  <c:v>70917</c:v>
                </c:pt>
                <c:pt idx="103">
                  <c:v>70866</c:v>
                </c:pt>
                <c:pt idx="104">
                  <c:v>70797</c:v>
                </c:pt>
                <c:pt idx="105">
                  <c:v>70715</c:v>
                </c:pt>
                <c:pt idx="106">
                  <c:v>70647</c:v>
                </c:pt>
                <c:pt idx="107">
                  <c:v>70569</c:v>
                </c:pt>
                <c:pt idx="108">
                  <c:v>70504</c:v>
                </c:pt>
                <c:pt idx="109">
                  <c:v>70438</c:v>
                </c:pt>
                <c:pt idx="110">
                  <c:v>70358</c:v>
                </c:pt>
                <c:pt idx="111">
                  <c:v>70271</c:v>
                </c:pt>
                <c:pt idx="112">
                  <c:v>70193</c:v>
                </c:pt>
                <c:pt idx="113">
                  <c:v>70108</c:v>
                </c:pt>
                <c:pt idx="114">
                  <c:v>70009</c:v>
                </c:pt>
                <c:pt idx="115">
                  <c:v>69913</c:v>
                </c:pt>
                <c:pt idx="116">
                  <c:v>69798</c:v>
                </c:pt>
                <c:pt idx="117">
                  <c:v>69741</c:v>
                </c:pt>
                <c:pt idx="118">
                  <c:v>69607</c:v>
                </c:pt>
                <c:pt idx="119">
                  <c:v>69483</c:v>
                </c:pt>
                <c:pt idx="120">
                  <c:v>69411</c:v>
                </c:pt>
                <c:pt idx="121">
                  <c:v>69316</c:v>
                </c:pt>
                <c:pt idx="122">
                  <c:v>69207</c:v>
                </c:pt>
                <c:pt idx="123">
                  <c:v>69096</c:v>
                </c:pt>
                <c:pt idx="124">
                  <c:v>68967</c:v>
                </c:pt>
                <c:pt idx="125">
                  <c:v>68861</c:v>
                </c:pt>
                <c:pt idx="126">
                  <c:v>68732</c:v>
                </c:pt>
                <c:pt idx="127">
                  <c:v>68617</c:v>
                </c:pt>
                <c:pt idx="128">
                  <c:v>68533</c:v>
                </c:pt>
                <c:pt idx="129">
                  <c:v>68479</c:v>
                </c:pt>
                <c:pt idx="130">
                  <c:v>68418</c:v>
                </c:pt>
                <c:pt idx="131">
                  <c:v>68228</c:v>
                </c:pt>
                <c:pt idx="132">
                  <c:v>68191</c:v>
                </c:pt>
                <c:pt idx="133">
                  <c:v>68168</c:v>
                </c:pt>
                <c:pt idx="134">
                  <c:v>68099</c:v>
                </c:pt>
                <c:pt idx="135">
                  <c:v>67994</c:v>
                </c:pt>
                <c:pt idx="136">
                  <c:v>67927</c:v>
                </c:pt>
                <c:pt idx="137">
                  <c:v>67889</c:v>
                </c:pt>
                <c:pt idx="138">
                  <c:v>67888</c:v>
                </c:pt>
                <c:pt idx="139">
                  <c:v>67816</c:v>
                </c:pt>
                <c:pt idx="140">
                  <c:v>67718</c:v>
                </c:pt>
                <c:pt idx="141">
                  <c:v>67604</c:v>
                </c:pt>
                <c:pt idx="142">
                  <c:v>67498</c:v>
                </c:pt>
                <c:pt idx="143">
                  <c:v>67389</c:v>
                </c:pt>
                <c:pt idx="144">
                  <c:v>67294</c:v>
                </c:pt>
                <c:pt idx="145">
                  <c:v>67119</c:v>
                </c:pt>
                <c:pt idx="146">
                  <c:v>66994</c:v>
                </c:pt>
                <c:pt idx="147">
                  <c:v>66860</c:v>
                </c:pt>
                <c:pt idx="148">
                  <c:v>66729</c:v>
                </c:pt>
                <c:pt idx="149">
                  <c:v>66657</c:v>
                </c:pt>
                <c:pt idx="150">
                  <c:v>66569</c:v>
                </c:pt>
                <c:pt idx="151">
                  <c:v>66466</c:v>
                </c:pt>
                <c:pt idx="152">
                  <c:v>66345</c:v>
                </c:pt>
                <c:pt idx="153">
                  <c:v>66232</c:v>
                </c:pt>
                <c:pt idx="154">
                  <c:v>66101</c:v>
                </c:pt>
                <c:pt idx="155">
                  <c:v>66349</c:v>
                </c:pt>
                <c:pt idx="156">
                  <c:v>66181</c:v>
                </c:pt>
                <c:pt idx="157">
                  <c:v>66048</c:v>
                </c:pt>
                <c:pt idx="158">
                  <c:v>65918</c:v>
                </c:pt>
                <c:pt idx="159">
                  <c:v>65779</c:v>
                </c:pt>
                <c:pt idx="160">
                  <c:v>65643</c:v>
                </c:pt>
                <c:pt idx="161">
                  <c:v>65502</c:v>
                </c:pt>
                <c:pt idx="162">
                  <c:v>65384</c:v>
                </c:pt>
                <c:pt idx="163">
                  <c:v>65268</c:v>
                </c:pt>
                <c:pt idx="164">
                  <c:v>65152</c:v>
                </c:pt>
                <c:pt idx="165">
                  <c:v>65055</c:v>
                </c:pt>
                <c:pt idx="166">
                  <c:v>64923</c:v>
                </c:pt>
                <c:pt idx="167">
                  <c:v>64814</c:v>
                </c:pt>
                <c:pt idx="168">
                  <c:v>64713</c:v>
                </c:pt>
                <c:pt idx="169">
                  <c:v>64593</c:v>
                </c:pt>
                <c:pt idx="170">
                  <c:v>64481</c:v>
                </c:pt>
                <c:pt idx="171">
                  <c:v>64382</c:v>
                </c:pt>
                <c:pt idx="172">
                  <c:v>64280</c:v>
                </c:pt>
                <c:pt idx="173">
                  <c:v>64177</c:v>
                </c:pt>
                <c:pt idx="174">
                  <c:v>64064</c:v>
                </c:pt>
                <c:pt idx="175">
                  <c:v>63966</c:v>
                </c:pt>
                <c:pt idx="176">
                  <c:v>63871</c:v>
                </c:pt>
                <c:pt idx="177">
                  <c:v>63744</c:v>
                </c:pt>
                <c:pt idx="178">
                  <c:v>63638</c:v>
                </c:pt>
                <c:pt idx="179">
                  <c:v>63517</c:v>
                </c:pt>
                <c:pt idx="180">
                  <c:v>63410</c:v>
                </c:pt>
                <c:pt idx="181">
                  <c:v>63299</c:v>
                </c:pt>
                <c:pt idx="182">
                  <c:v>63175</c:v>
                </c:pt>
                <c:pt idx="183">
                  <c:v>63074</c:v>
                </c:pt>
                <c:pt idx="184">
                  <c:v>62969</c:v>
                </c:pt>
                <c:pt idx="185">
                  <c:v>62865</c:v>
                </c:pt>
                <c:pt idx="186">
                  <c:v>62723</c:v>
                </c:pt>
                <c:pt idx="187">
                  <c:v>62621</c:v>
                </c:pt>
                <c:pt idx="188">
                  <c:v>62503</c:v>
                </c:pt>
                <c:pt idx="189">
                  <c:v>62398</c:v>
                </c:pt>
                <c:pt idx="190">
                  <c:v>62290</c:v>
                </c:pt>
                <c:pt idx="191">
                  <c:v>62161</c:v>
                </c:pt>
                <c:pt idx="192">
                  <c:v>62062</c:v>
                </c:pt>
                <c:pt idx="193">
                  <c:v>61948</c:v>
                </c:pt>
                <c:pt idx="194">
                  <c:v>61823</c:v>
                </c:pt>
                <c:pt idx="195">
                  <c:v>61704</c:v>
                </c:pt>
                <c:pt idx="196">
                  <c:v>61595</c:v>
                </c:pt>
                <c:pt idx="197">
                  <c:v>61473</c:v>
                </c:pt>
                <c:pt idx="198">
                  <c:v>61365</c:v>
                </c:pt>
                <c:pt idx="199">
                  <c:v>61244</c:v>
                </c:pt>
                <c:pt idx="200">
                  <c:v>61134</c:v>
                </c:pt>
                <c:pt idx="201">
                  <c:v>61000</c:v>
                </c:pt>
                <c:pt idx="202">
                  <c:v>60782</c:v>
                </c:pt>
                <c:pt idx="203">
                  <c:v>60650</c:v>
                </c:pt>
                <c:pt idx="204">
                  <c:v>60507</c:v>
                </c:pt>
                <c:pt idx="205">
                  <c:v>60387</c:v>
                </c:pt>
                <c:pt idx="206">
                  <c:v>60286</c:v>
                </c:pt>
                <c:pt idx="207">
                  <c:v>60184</c:v>
                </c:pt>
                <c:pt idx="208">
                  <c:v>60055</c:v>
                </c:pt>
                <c:pt idx="209">
                  <c:v>59943</c:v>
                </c:pt>
                <c:pt idx="210">
                  <c:v>59850</c:v>
                </c:pt>
                <c:pt idx="211">
                  <c:v>59817</c:v>
                </c:pt>
                <c:pt idx="212">
                  <c:v>59773</c:v>
                </c:pt>
                <c:pt idx="213">
                  <c:v>59730</c:v>
                </c:pt>
                <c:pt idx="214">
                  <c:v>59691</c:v>
                </c:pt>
                <c:pt idx="215">
                  <c:v>59611</c:v>
                </c:pt>
                <c:pt idx="216">
                  <c:v>59260</c:v>
                </c:pt>
                <c:pt idx="217">
                  <c:v>59162</c:v>
                </c:pt>
                <c:pt idx="218">
                  <c:v>59031</c:v>
                </c:pt>
                <c:pt idx="219">
                  <c:v>58931</c:v>
                </c:pt>
                <c:pt idx="220">
                  <c:v>58834</c:v>
                </c:pt>
                <c:pt idx="221">
                  <c:v>58731</c:v>
                </c:pt>
                <c:pt idx="222">
                  <c:v>58613</c:v>
                </c:pt>
                <c:pt idx="223">
                  <c:v>58519</c:v>
                </c:pt>
                <c:pt idx="224">
                  <c:v>58396</c:v>
                </c:pt>
                <c:pt idx="225">
                  <c:v>58268</c:v>
                </c:pt>
                <c:pt idx="226">
                  <c:v>58148</c:v>
                </c:pt>
                <c:pt idx="227">
                  <c:v>57994</c:v>
                </c:pt>
                <c:pt idx="228">
                  <c:v>57896</c:v>
                </c:pt>
                <c:pt idx="229">
                  <c:v>57817</c:v>
                </c:pt>
                <c:pt idx="230">
                  <c:v>57722</c:v>
                </c:pt>
                <c:pt idx="231">
                  <c:v>57594</c:v>
                </c:pt>
                <c:pt idx="232">
                  <c:v>57056</c:v>
                </c:pt>
                <c:pt idx="233">
                  <c:v>57175</c:v>
                </c:pt>
                <c:pt idx="234">
                  <c:v>57056</c:v>
                </c:pt>
                <c:pt idx="235">
                  <c:v>56938</c:v>
                </c:pt>
                <c:pt idx="236">
                  <c:v>56802</c:v>
                </c:pt>
                <c:pt idx="237">
                  <c:v>56675</c:v>
                </c:pt>
                <c:pt idx="238">
                  <c:v>56551</c:v>
                </c:pt>
                <c:pt idx="239">
                  <c:v>56434</c:v>
                </c:pt>
                <c:pt idx="240">
                  <c:v>56321</c:v>
                </c:pt>
                <c:pt idx="241">
                  <c:v>56221</c:v>
                </c:pt>
                <c:pt idx="242">
                  <c:v>56099</c:v>
                </c:pt>
                <c:pt idx="243">
                  <c:v>55976</c:v>
                </c:pt>
                <c:pt idx="244">
                  <c:v>55878</c:v>
                </c:pt>
                <c:pt idx="245">
                  <c:v>55763</c:v>
                </c:pt>
                <c:pt idx="246">
                  <c:v>55871</c:v>
                </c:pt>
                <c:pt idx="247">
                  <c:v>55762</c:v>
                </c:pt>
                <c:pt idx="248">
                  <c:v>55643</c:v>
                </c:pt>
                <c:pt idx="249">
                  <c:v>55526</c:v>
                </c:pt>
                <c:pt idx="250">
                  <c:v>55396</c:v>
                </c:pt>
                <c:pt idx="251">
                  <c:v>55271</c:v>
                </c:pt>
                <c:pt idx="252">
                  <c:v>55154</c:v>
                </c:pt>
                <c:pt idx="253">
                  <c:v>54879</c:v>
                </c:pt>
                <c:pt idx="254">
                  <c:v>54778</c:v>
                </c:pt>
                <c:pt idx="255">
                  <c:v>54664</c:v>
                </c:pt>
                <c:pt idx="256">
                  <c:v>54556</c:v>
                </c:pt>
                <c:pt idx="257">
                  <c:v>54506</c:v>
                </c:pt>
                <c:pt idx="258">
                  <c:v>54397</c:v>
                </c:pt>
                <c:pt idx="259">
                  <c:v>54308</c:v>
                </c:pt>
                <c:pt idx="260">
                  <c:v>54186</c:v>
                </c:pt>
                <c:pt idx="261">
                  <c:v>54082</c:v>
                </c:pt>
                <c:pt idx="262">
                  <c:v>53960</c:v>
                </c:pt>
                <c:pt idx="263">
                  <c:v>53849</c:v>
                </c:pt>
                <c:pt idx="264">
                  <c:v>53723</c:v>
                </c:pt>
                <c:pt idx="265">
                  <c:v>53597</c:v>
                </c:pt>
                <c:pt idx="266">
                  <c:v>53484</c:v>
                </c:pt>
                <c:pt idx="267">
                  <c:v>53392</c:v>
                </c:pt>
                <c:pt idx="268">
                  <c:v>53280</c:v>
                </c:pt>
                <c:pt idx="269">
                  <c:v>53199</c:v>
                </c:pt>
                <c:pt idx="270">
                  <c:v>53116</c:v>
                </c:pt>
                <c:pt idx="271">
                  <c:v>52992</c:v>
                </c:pt>
                <c:pt idx="272">
                  <c:v>52899</c:v>
                </c:pt>
                <c:pt idx="273">
                  <c:v>52795</c:v>
                </c:pt>
                <c:pt idx="274">
                  <c:v>52692</c:v>
                </c:pt>
                <c:pt idx="275">
                  <c:v>52572</c:v>
                </c:pt>
                <c:pt idx="276">
                  <c:v>52464</c:v>
                </c:pt>
                <c:pt idx="277">
                  <c:v>52337</c:v>
                </c:pt>
                <c:pt idx="278">
                  <c:v>52231</c:v>
                </c:pt>
                <c:pt idx="279">
                  <c:v>52117</c:v>
                </c:pt>
                <c:pt idx="280">
                  <c:v>52009</c:v>
                </c:pt>
                <c:pt idx="281">
                  <c:v>52019</c:v>
                </c:pt>
                <c:pt idx="282">
                  <c:v>51926</c:v>
                </c:pt>
                <c:pt idx="283">
                  <c:v>51853</c:v>
                </c:pt>
                <c:pt idx="284">
                  <c:v>51748</c:v>
                </c:pt>
                <c:pt idx="285">
                  <c:v>51605</c:v>
                </c:pt>
                <c:pt idx="286">
                  <c:v>51496</c:v>
                </c:pt>
                <c:pt idx="287">
                  <c:v>51384</c:v>
                </c:pt>
                <c:pt idx="288">
                  <c:v>51270</c:v>
                </c:pt>
                <c:pt idx="289">
                  <c:v>51166</c:v>
                </c:pt>
                <c:pt idx="290">
                  <c:v>51061</c:v>
                </c:pt>
                <c:pt idx="291">
                  <c:v>50993</c:v>
                </c:pt>
                <c:pt idx="292">
                  <c:v>50894</c:v>
                </c:pt>
                <c:pt idx="293">
                  <c:v>50801</c:v>
                </c:pt>
                <c:pt idx="294">
                  <c:v>50716</c:v>
                </c:pt>
                <c:pt idx="295">
                  <c:v>50616</c:v>
                </c:pt>
                <c:pt idx="296">
                  <c:v>50523</c:v>
                </c:pt>
                <c:pt idx="297">
                  <c:v>50433</c:v>
                </c:pt>
                <c:pt idx="298">
                  <c:v>50359</c:v>
                </c:pt>
                <c:pt idx="299">
                  <c:v>50326</c:v>
                </c:pt>
                <c:pt idx="300">
                  <c:v>50099</c:v>
                </c:pt>
                <c:pt idx="301">
                  <c:v>49994</c:v>
                </c:pt>
                <c:pt idx="302">
                  <c:v>49878</c:v>
                </c:pt>
                <c:pt idx="303">
                  <c:v>49795</c:v>
                </c:pt>
                <c:pt idx="304">
                  <c:v>49742</c:v>
                </c:pt>
                <c:pt idx="305">
                  <c:v>49655</c:v>
                </c:pt>
                <c:pt idx="306">
                  <c:v>49565</c:v>
                </c:pt>
                <c:pt idx="307">
                  <c:v>49474</c:v>
                </c:pt>
                <c:pt idx="308">
                  <c:v>49380</c:v>
                </c:pt>
                <c:pt idx="309">
                  <c:v>49124</c:v>
                </c:pt>
                <c:pt idx="310">
                  <c:v>49032</c:v>
                </c:pt>
                <c:pt idx="311">
                  <c:v>48937</c:v>
                </c:pt>
                <c:pt idx="312">
                  <c:v>48854</c:v>
                </c:pt>
                <c:pt idx="313">
                  <c:v>48767</c:v>
                </c:pt>
                <c:pt idx="314">
                  <c:v>48671</c:v>
                </c:pt>
                <c:pt idx="315">
                  <c:v>48586</c:v>
                </c:pt>
                <c:pt idx="316">
                  <c:v>48494</c:v>
                </c:pt>
                <c:pt idx="317">
                  <c:v>48525</c:v>
                </c:pt>
                <c:pt idx="318">
                  <c:v>48434</c:v>
                </c:pt>
                <c:pt idx="319">
                  <c:v>48301</c:v>
                </c:pt>
                <c:pt idx="320">
                  <c:v>48257</c:v>
                </c:pt>
                <c:pt idx="321">
                  <c:v>48366</c:v>
                </c:pt>
                <c:pt idx="322">
                  <c:v>48333</c:v>
                </c:pt>
                <c:pt idx="323">
                  <c:v>48253</c:v>
                </c:pt>
                <c:pt idx="324">
                  <c:v>48170</c:v>
                </c:pt>
                <c:pt idx="325">
                  <c:v>48092</c:v>
                </c:pt>
                <c:pt idx="326">
                  <c:v>48006</c:v>
                </c:pt>
                <c:pt idx="327">
                  <c:v>47916</c:v>
                </c:pt>
                <c:pt idx="328">
                  <c:v>47838</c:v>
                </c:pt>
                <c:pt idx="329">
                  <c:v>47756</c:v>
                </c:pt>
                <c:pt idx="330">
                  <c:v>47659</c:v>
                </c:pt>
                <c:pt idx="331">
                  <c:v>47567</c:v>
                </c:pt>
                <c:pt idx="332">
                  <c:v>47473</c:v>
                </c:pt>
                <c:pt idx="333">
                  <c:v>47378</c:v>
                </c:pt>
                <c:pt idx="334">
                  <c:v>47285</c:v>
                </c:pt>
                <c:pt idx="335">
                  <c:v>47161</c:v>
                </c:pt>
                <c:pt idx="336">
                  <c:v>47040</c:v>
                </c:pt>
                <c:pt idx="337">
                  <c:v>46930</c:v>
                </c:pt>
                <c:pt idx="338">
                  <c:v>46845</c:v>
                </c:pt>
                <c:pt idx="339">
                  <c:v>46765</c:v>
                </c:pt>
                <c:pt idx="340">
                  <c:v>46669</c:v>
                </c:pt>
                <c:pt idx="341">
                  <c:v>46556</c:v>
                </c:pt>
                <c:pt idx="342">
                  <c:v>46525</c:v>
                </c:pt>
                <c:pt idx="343">
                  <c:v>46416</c:v>
                </c:pt>
                <c:pt idx="344">
                  <c:v>46326</c:v>
                </c:pt>
                <c:pt idx="345">
                  <c:v>46248</c:v>
                </c:pt>
                <c:pt idx="346">
                  <c:v>46183</c:v>
                </c:pt>
                <c:pt idx="347">
                  <c:v>46250</c:v>
                </c:pt>
                <c:pt idx="348">
                  <c:v>46155</c:v>
                </c:pt>
                <c:pt idx="349">
                  <c:v>46200</c:v>
                </c:pt>
                <c:pt idx="350">
                  <c:v>46164</c:v>
                </c:pt>
                <c:pt idx="351">
                  <c:v>46191</c:v>
                </c:pt>
                <c:pt idx="352">
                  <c:v>46153</c:v>
                </c:pt>
                <c:pt idx="353">
                  <c:v>46089</c:v>
                </c:pt>
                <c:pt idx="354">
                  <c:v>46030</c:v>
                </c:pt>
                <c:pt idx="355">
                  <c:v>45954</c:v>
                </c:pt>
                <c:pt idx="356">
                  <c:v>45897</c:v>
                </c:pt>
                <c:pt idx="357">
                  <c:v>45837</c:v>
                </c:pt>
                <c:pt idx="358">
                  <c:v>45770</c:v>
                </c:pt>
                <c:pt idx="359">
                  <c:v>45927</c:v>
                </c:pt>
                <c:pt idx="360">
                  <c:v>45936</c:v>
                </c:pt>
                <c:pt idx="361">
                  <c:v>45887</c:v>
                </c:pt>
                <c:pt idx="362">
                  <c:v>45826</c:v>
                </c:pt>
                <c:pt idx="363">
                  <c:v>45795</c:v>
                </c:pt>
                <c:pt idx="364">
                  <c:v>45771</c:v>
                </c:pt>
                <c:pt idx="365">
                  <c:v>45718</c:v>
                </c:pt>
                <c:pt idx="366">
                  <c:v>45654</c:v>
                </c:pt>
                <c:pt idx="367">
                  <c:v>45600</c:v>
                </c:pt>
                <c:pt idx="368">
                  <c:v>45513</c:v>
                </c:pt>
                <c:pt idx="369">
                  <c:v>45661</c:v>
                </c:pt>
                <c:pt idx="370">
                  <c:v>45628</c:v>
                </c:pt>
                <c:pt idx="371">
                  <c:v>45567</c:v>
                </c:pt>
                <c:pt idx="372">
                  <c:v>45548</c:v>
                </c:pt>
                <c:pt idx="373">
                  <c:v>45499</c:v>
                </c:pt>
                <c:pt idx="374">
                  <c:v>45431</c:v>
                </c:pt>
                <c:pt idx="375">
                  <c:v>45369</c:v>
                </c:pt>
                <c:pt idx="376">
                  <c:v>45298</c:v>
                </c:pt>
                <c:pt idx="377">
                  <c:v>45223</c:v>
                </c:pt>
                <c:pt idx="378">
                  <c:v>45154</c:v>
                </c:pt>
                <c:pt idx="379">
                  <c:v>45085</c:v>
                </c:pt>
                <c:pt idx="380">
                  <c:v>45009</c:v>
                </c:pt>
                <c:pt idx="381">
                  <c:v>44937</c:v>
                </c:pt>
                <c:pt idx="382">
                  <c:v>44877</c:v>
                </c:pt>
                <c:pt idx="383">
                  <c:v>44784</c:v>
                </c:pt>
                <c:pt idx="384">
                  <c:v>44736</c:v>
                </c:pt>
                <c:pt idx="385">
                  <c:v>44628</c:v>
                </c:pt>
                <c:pt idx="386">
                  <c:v>44572</c:v>
                </c:pt>
                <c:pt idx="387">
                  <c:v>44553</c:v>
                </c:pt>
                <c:pt idx="388">
                  <c:v>44485</c:v>
                </c:pt>
                <c:pt idx="389">
                  <c:v>44415</c:v>
                </c:pt>
                <c:pt idx="390">
                  <c:v>44392</c:v>
                </c:pt>
                <c:pt idx="391">
                  <c:v>44606</c:v>
                </c:pt>
                <c:pt idx="392">
                  <c:v>44923</c:v>
                </c:pt>
                <c:pt idx="393">
                  <c:v>45198</c:v>
                </c:pt>
                <c:pt idx="394">
                  <c:v>45264</c:v>
                </c:pt>
                <c:pt idx="395">
                  <c:v>45261</c:v>
                </c:pt>
                <c:pt idx="396">
                  <c:v>45236</c:v>
                </c:pt>
                <c:pt idx="397">
                  <c:v>45275</c:v>
                </c:pt>
                <c:pt idx="398">
                  <c:v>45518</c:v>
                </c:pt>
                <c:pt idx="399">
                  <c:v>45581</c:v>
                </c:pt>
                <c:pt idx="400">
                  <c:v>45607</c:v>
                </c:pt>
                <c:pt idx="401">
                  <c:v>45595</c:v>
                </c:pt>
                <c:pt idx="402">
                  <c:v>45577</c:v>
                </c:pt>
                <c:pt idx="403">
                  <c:v>45544</c:v>
                </c:pt>
                <c:pt idx="404">
                  <c:v>45510</c:v>
                </c:pt>
                <c:pt idx="405">
                  <c:v>45472</c:v>
                </c:pt>
                <c:pt idx="406">
                  <c:v>45432</c:v>
                </c:pt>
                <c:pt idx="407">
                  <c:v>45466</c:v>
                </c:pt>
                <c:pt idx="408">
                  <c:v>45465</c:v>
                </c:pt>
                <c:pt idx="409">
                  <c:v>45462</c:v>
                </c:pt>
                <c:pt idx="410">
                  <c:v>45459</c:v>
                </c:pt>
                <c:pt idx="411">
                  <c:v>45488</c:v>
                </c:pt>
                <c:pt idx="412">
                  <c:v>45459</c:v>
                </c:pt>
                <c:pt idx="413">
                  <c:v>45463</c:v>
                </c:pt>
                <c:pt idx="414">
                  <c:v>45433</c:v>
                </c:pt>
                <c:pt idx="415">
                  <c:v>45427</c:v>
                </c:pt>
                <c:pt idx="416">
                  <c:v>45399</c:v>
                </c:pt>
                <c:pt idx="417">
                  <c:v>45355</c:v>
                </c:pt>
                <c:pt idx="418">
                  <c:v>45300</c:v>
                </c:pt>
                <c:pt idx="419">
                  <c:v>45237</c:v>
                </c:pt>
                <c:pt idx="420">
                  <c:v>45194</c:v>
                </c:pt>
                <c:pt idx="421">
                  <c:v>45117</c:v>
                </c:pt>
                <c:pt idx="422">
                  <c:v>45060</c:v>
                </c:pt>
                <c:pt idx="423">
                  <c:v>44996</c:v>
                </c:pt>
                <c:pt idx="424">
                  <c:v>44930</c:v>
                </c:pt>
                <c:pt idx="425">
                  <c:v>44898</c:v>
                </c:pt>
                <c:pt idx="426">
                  <c:v>44844</c:v>
                </c:pt>
                <c:pt idx="427">
                  <c:v>44803</c:v>
                </c:pt>
                <c:pt idx="428">
                  <c:v>44729</c:v>
                </c:pt>
                <c:pt idx="429">
                  <c:v>44689</c:v>
                </c:pt>
                <c:pt idx="430">
                  <c:v>44601</c:v>
                </c:pt>
                <c:pt idx="431">
                  <c:v>44527</c:v>
                </c:pt>
                <c:pt idx="432">
                  <c:v>44455</c:v>
                </c:pt>
                <c:pt idx="433">
                  <c:v>44407</c:v>
                </c:pt>
                <c:pt idx="434">
                  <c:v>44386</c:v>
                </c:pt>
                <c:pt idx="435">
                  <c:v>44334</c:v>
                </c:pt>
                <c:pt idx="436">
                  <c:v>44259</c:v>
                </c:pt>
                <c:pt idx="437">
                  <c:v>44184</c:v>
                </c:pt>
                <c:pt idx="438">
                  <c:v>44171</c:v>
                </c:pt>
                <c:pt idx="439">
                  <c:v>44133</c:v>
                </c:pt>
                <c:pt idx="440">
                  <c:v>44084</c:v>
                </c:pt>
                <c:pt idx="441">
                  <c:v>44024</c:v>
                </c:pt>
                <c:pt idx="442">
                  <c:v>44198</c:v>
                </c:pt>
                <c:pt idx="443">
                  <c:v>44259</c:v>
                </c:pt>
                <c:pt idx="444">
                  <c:v>44303</c:v>
                </c:pt>
                <c:pt idx="445">
                  <c:v>44293</c:v>
                </c:pt>
                <c:pt idx="446">
                  <c:v>44245</c:v>
                </c:pt>
                <c:pt idx="447">
                  <c:v>44210</c:v>
                </c:pt>
                <c:pt idx="448">
                  <c:v>44108</c:v>
                </c:pt>
                <c:pt idx="449">
                  <c:v>44054</c:v>
                </c:pt>
                <c:pt idx="450">
                  <c:v>43942</c:v>
                </c:pt>
                <c:pt idx="451">
                  <c:v>43845</c:v>
                </c:pt>
                <c:pt idx="452">
                  <c:v>43791</c:v>
                </c:pt>
                <c:pt idx="453">
                  <c:v>43665</c:v>
                </c:pt>
                <c:pt idx="454">
                  <c:v>43557</c:v>
                </c:pt>
                <c:pt idx="455">
                  <c:v>43447</c:v>
                </c:pt>
                <c:pt idx="456">
                  <c:v>43385</c:v>
                </c:pt>
                <c:pt idx="457">
                  <c:v>43253</c:v>
                </c:pt>
                <c:pt idx="458">
                  <c:v>43172</c:v>
                </c:pt>
                <c:pt idx="459">
                  <c:v>43066</c:v>
                </c:pt>
                <c:pt idx="460">
                  <c:v>42956</c:v>
                </c:pt>
                <c:pt idx="461">
                  <c:v>42813</c:v>
                </c:pt>
                <c:pt idx="462">
                  <c:v>42727</c:v>
                </c:pt>
                <c:pt idx="463">
                  <c:v>42680</c:v>
                </c:pt>
                <c:pt idx="464">
                  <c:v>42598</c:v>
                </c:pt>
                <c:pt idx="465">
                  <c:v>42560</c:v>
                </c:pt>
                <c:pt idx="466">
                  <c:v>42514</c:v>
                </c:pt>
                <c:pt idx="467">
                  <c:v>42473</c:v>
                </c:pt>
                <c:pt idx="468">
                  <c:v>42164</c:v>
                </c:pt>
                <c:pt idx="469">
                  <c:v>42074</c:v>
                </c:pt>
                <c:pt idx="470">
                  <c:v>41962</c:v>
                </c:pt>
                <c:pt idx="471">
                  <c:v>41845</c:v>
                </c:pt>
                <c:pt idx="472">
                  <c:v>41730</c:v>
                </c:pt>
                <c:pt idx="473">
                  <c:v>41617</c:v>
                </c:pt>
                <c:pt idx="474">
                  <c:v>41502</c:v>
                </c:pt>
                <c:pt idx="475">
                  <c:v>41374</c:v>
                </c:pt>
                <c:pt idx="476">
                  <c:v>41246</c:v>
                </c:pt>
                <c:pt idx="477">
                  <c:v>41154</c:v>
                </c:pt>
                <c:pt idx="478">
                  <c:v>41102</c:v>
                </c:pt>
                <c:pt idx="479">
                  <c:v>41063</c:v>
                </c:pt>
                <c:pt idx="480">
                  <c:v>40756</c:v>
                </c:pt>
                <c:pt idx="481">
                  <c:v>40662</c:v>
                </c:pt>
                <c:pt idx="482">
                  <c:v>40544</c:v>
                </c:pt>
                <c:pt idx="483">
                  <c:v>40458</c:v>
                </c:pt>
                <c:pt idx="484">
                  <c:v>40365</c:v>
                </c:pt>
                <c:pt idx="485">
                  <c:v>40258</c:v>
                </c:pt>
                <c:pt idx="486">
                  <c:v>40167</c:v>
                </c:pt>
                <c:pt idx="487">
                  <c:v>40092</c:v>
                </c:pt>
                <c:pt idx="488">
                  <c:v>40012</c:v>
                </c:pt>
                <c:pt idx="489">
                  <c:v>39920</c:v>
                </c:pt>
                <c:pt idx="490">
                  <c:v>39840</c:v>
                </c:pt>
                <c:pt idx="491">
                  <c:v>39760</c:v>
                </c:pt>
                <c:pt idx="492">
                  <c:v>39680</c:v>
                </c:pt>
                <c:pt idx="493">
                  <c:v>39583</c:v>
                </c:pt>
                <c:pt idx="494">
                  <c:v>39510</c:v>
                </c:pt>
                <c:pt idx="495">
                  <c:v>39415</c:v>
                </c:pt>
                <c:pt idx="496">
                  <c:v>39320</c:v>
                </c:pt>
                <c:pt idx="497">
                  <c:v>39233</c:v>
                </c:pt>
                <c:pt idx="498">
                  <c:v>39185</c:v>
                </c:pt>
                <c:pt idx="499">
                  <c:v>39109</c:v>
                </c:pt>
                <c:pt idx="500">
                  <c:v>39000</c:v>
                </c:pt>
                <c:pt idx="501">
                  <c:v>38919</c:v>
                </c:pt>
                <c:pt idx="502">
                  <c:v>38850</c:v>
                </c:pt>
                <c:pt idx="503">
                  <c:v>38777</c:v>
                </c:pt>
                <c:pt idx="504">
                  <c:v>38669</c:v>
                </c:pt>
                <c:pt idx="505">
                  <c:v>38563</c:v>
                </c:pt>
                <c:pt idx="506">
                  <c:v>38437</c:v>
                </c:pt>
                <c:pt idx="507">
                  <c:v>38354</c:v>
                </c:pt>
                <c:pt idx="508">
                  <c:v>38255</c:v>
                </c:pt>
                <c:pt idx="509">
                  <c:v>38168</c:v>
                </c:pt>
                <c:pt idx="510">
                  <c:v>38084</c:v>
                </c:pt>
                <c:pt idx="511">
                  <c:v>38000</c:v>
                </c:pt>
                <c:pt idx="512">
                  <c:v>37911</c:v>
                </c:pt>
                <c:pt idx="513">
                  <c:v>37824</c:v>
                </c:pt>
                <c:pt idx="514">
                  <c:v>37742</c:v>
                </c:pt>
                <c:pt idx="515">
                  <c:v>37664</c:v>
                </c:pt>
                <c:pt idx="516">
                  <c:v>37592</c:v>
                </c:pt>
                <c:pt idx="517">
                  <c:v>37519</c:v>
                </c:pt>
                <c:pt idx="518">
                  <c:v>37436</c:v>
                </c:pt>
                <c:pt idx="519">
                  <c:v>37358</c:v>
                </c:pt>
                <c:pt idx="520">
                  <c:v>37268</c:v>
                </c:pt>
                <c:pt idx="521">
                  <c:v>37173</c:v>
                </c:pt>
                <c:pt idx="522">
                  <c:v>37080</c:v>
                </c:pt>
                <c:pt idx="523">
                  <c:v>36990</c:v>
                </c:pt>
                <c:pt idx="524">
                  <c:v>36884</c:v>
                </c:pt>
                <c:pt idx="525">
                  <c:v>36795</c:v>
                </c:pt>
                <c:pt idx="526">
                  <c:v>36710</c:v>
                </c:pt>
                <c:pt idx="527">
                  <c:v>36617</c:v>
                </c:pt>
                <c:pt idx="528">
                  <c:v>36528</c:v>
                </c:pt>
                <c:pt idx="529">
                  <c:v>36445</c:v>
                </c:pt>
                <c:pt idx="530">
                  <c:v>36362</c:v>
                </c:pt>
                <c:pt idx="531">
                  <c:v>36266</c:v>
                </c:pt>
                <c:pt idx="532">
                  <c:v>36181</c:v>
                </c:pt>
                <c:pt idx="533">
                  <c:v>36085</c:v>
                </c:pt>
                <c:pt idx="534">
                  <c:v>36009</c:v>
                </c:pt>
                <c:pt idx="535">
                  <c:v>35935</c:v>
                </c:pt>
                <c:pt idx="536">
                  <c:v>35881</c:v>
                </c:pt>
                <c:pt idx="537">
                  <c:v>35800</c:v>
                </c:pt>
                <c:pt idx="538">
                  <c:v>35720</c:v>
                </c:pt>
                <c:pt idx="539">
                  <c:v>35650</c:v>
                </c:pt>
                <c:pt idx="540">
                  <c:v>35570</c:v>
                </c:pt>
                <c:pt idx="541">
                  <c:v>35499</c:v>
                </c:pt>
                <c:pt idx="542">
                  <c:v>35443</c:v>
                </c:pt>
                <c:pt idx="543">
                  <c:v>35398</c:v>
                </c:pt>
                <c:pt idx="544">
                  <c:v>35346</c:v>
                </c:pt>
                <c:pt idx="545">
                  <c:v>35285</c:v>
                </c:pt>
                <c:pt idx="546">
                  <c:v>35209</c:v>
                </c:pt>
                <c:pt idx="547">
                  <c:v>35122</c:v>
                </c:pt>
                <c:pt idx="548">
                  <c:v>35001</c:v>
                </c:pt>
                <c:pt idx="549">
                  <c:v>34903</c:v>
                </c:pt>
                <c:pt idx="550">
                  <c:v>34823</c:v>
                </c:pt>
                <c:pt idx="551">
                  <c:v>34740</c:v>
                </c:pt>
              </c:numCache>
            </c:numRef>
          </c:yVal>
          <c:smooth val="1"/>
          <c:extLst>
            <c:ext xmlns:c16="http://schemas.microsoft.com/office/drawing/2014/chart" uri="{C3380CC4-5D6E-409C-BE32-E72D297353CC}">
              <c16:uniqueId val="{00000000-4D94-4671-9215-BE80E2D292EA}"/>
            </c:ext>
          </c:extLst>
        </c:ser>
        <c:ser>
          <c:idx val="2"/>
          <c:order val="3"/>
          <c:tx>
            <c:v>2020 Scenario Rainfall</c:v>
          </c:tx>
          <c:spPr>
            <a:ln w="19050" cap="rnd">
              <a:solidFill>
                <a:schemeClr val="accent3"/>
              </a:solidFill>
              <a:prstDash val="sysDash"/>
              <a:round/>
            </a:ln>
            <a:effectLst/>
          </c:spPr>
          <c:marker>
            <c:symbol val="none"/>
          </c:marker>
          <c:xVal>
            <c:numRef>
              <c:f>'Projections - Emerg'!$A$135:$A$150</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'Projections - Emerg'!$C$135:$C$150</c:f>
              <c:numCache>
                <c:formatCode>_(* #,##0_);_(* \(#,##0\);_(* "-"??_);_(@_)</c:formatCode>
                <c:ptCount val="16"/>
                <c:pt idx="0">
                  <c:v>25941.999986300005</c:v>
                </c:pt>
                <c:pt idx="1">
                  <c:v>23564.239752700003</c:v>
                </c:pt>
                <c:pt idx="2">
                  <c:v>21236.546837081474</c:v>
                </c:pt>
                <c:pt idx="3">
                  <c:v>19824.254683697782</c:v>
                </c:pt>
                <c:pt idx="4">
                  <c:v>19448.465683697781</c:v>
                </c:pt>
                <c:pt idx="5">
                  <c:v>18886.431291764449</c:v>
                </c:pt>
                <c:pt idx="6">
                  <c:v>17596.939197564447</c:v>
                </c:pt>
                <c:pt idx="7">
                  <c:v>15256.029197564447</c:v>
                </c:pt>
                <c:pt idx="8">
                  <c:v>12618.635197564447</c:v>
                </c:pt>
                <c:pt idx="9">
                  <c:v>9564.4251975644456</c:v>
                </c:pt>
                <c:pt idx="10">
                  <c:v>6434.3930187644455</c:v>
                </c:pt>
                <c:pt idx="11">
                  <c:v>3438.949021946607</c:v>
                </c:pt>
                <c:pt idx="12">
                  <c:v>918.52726863553562</c:v>
                </c:pt>
                <c:pt idx="13">
                  <c:v>-1336.4729649644644</c:v>
                </c:pt>
                <c:pt idx="14">
                  <c:v>-3545.3658805829941</c:v>
                </c:pt>
                <c:pt idx="15">
                  <c:v>-4834.8980339666896</c:v>
                </c:pt>
              </c:numCache>
            </c:numRef>
          </c:yVal>
          <c:smooth val="0"/>
          <c:extLst xmlns:c15="http://schemas.microsoft.com/office/drawing/2012/chart">
            <c:ext xmlns:c16="http://schemas.microsoft.com/office/drawing/2014/chart" uri="{C3380CC4-5D6E-409C-BE32-E72D297353CC}">
              <c16:uniqueId val="{00000001-4D94-4671-9215-BE80E2D292EA}"/>
            </c:ext>
          </c:extLst>
        </c:ser>
        <c:ser>
          <c:idx val="5"/>
          <c:order val="5"/>
          <c:tx>
            <c:strRef>
              <c:f>'Projections - Emerg'!$E$153</c:f>
              <c:strCache>
                <c:ptCount val="1"/>
                <c:pt idx="0">
                  <c:v>Maximum</c:v>
                </c:pt>
              </c:strCache>
            </c:strRef>
          </c:tx>
          <c:spPr>
            <a:ln w="22225" cap="rnd">
              <a:solidFill>
                <a:schemeClr val="tx1"/>
              </a:solidFill>
              <a:prstDash val="dash"/>
              <a:round/>
            </a:ln>
            <a:effectLst/>
          </c:spPr>
          <c:marker>
            <c:symbol val="none"/>
          </c:marker>
          <c:xVal>
            <c:numRef>
              <c:f>'Projections - Emerg'!$A$154:$A$190</c:f>
              <c:numCache>
                <c:formatCode>d\-mmm\-yy</c:formatCode>
                <c:ptCount val="37"/>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numCache>
            </c:numRef>
          </c:xVal>
          <c:yVal>
            <c:numRef>
              <c:f>'Projections - Emerg'!$E$154:$E$190</c:f>
              <c:numCache>
                <c:formatCode>_(* #,##0_);_(* \(#,##0\);_(* "-"??_);_(@_)</c:formatCode>
                <c:ptCount val="37"/>
                <c:pt idx="0">
                  <c:v>79566</c:v>
                </c:pt>
                <c:pt idx="1">
                  <c:v>79566</c:v>
                </c:pt>
                <c:pt idx="2">
                  <c:v>79566</c:v>
                </c:pt>
                <c:pt idx="3">
                  <c:v>79566</c:v>
                </c:pt>
                <c:pt idx="4">
                  <c:v>79566</c:v>
                </c:pt>
                <c:pt idx="5">
                  <c:v>79566</c:v>
                </c:pt>
                <c:pt idx="6">
                  <c:v>79566</c:v>
                </c:pt>
                <c:pt idx="7">
                  <c:v>79566</c:v>
                </c:pt>
                <c:pt idx="8">
                  <c:v>79566</c:v>
                </c:pt>
                <c:pt idx="9">
                  <c:v>79566</c:v>
                </c:pt>
                <c:pt idx="10">
                  <c:v>79566</c:v>
                </c:pt>
                <c:pt idx="11">
                  <c:v>79566</c:v>
                </c:pt>
                <c:pt idx="12">
                  <c:v>79566</c:v>
                </c:pt>
                <c:pt idx="13">
                  <c:v>79566</c:v>
                </c:pt>
                <c:pt idx="14">
                  <c:v>79566</c:v>
                </c:pt>
                <c:pt idx="15">
                  <c:v>79566</c:v>
                </c:pt>
                <c:pt idx="16">
                  <c:v>79566</c:v>
                </c:pt>
                <c:pt idx="17">
                  <c:v>79566</c:v>
                </c:pt>
                <c:pt idx="18">
                  <c:v>79566</c:v>
                </c:pt>
                <c:pt idx="19">
                  <c:v>79566</c:v>
                </c:pt>
                <c:pt idx="20">
                  <c:v>79566</c:v>
                </c:pt>
                <c:pt idx="21">
                  <c:v>79566</c:v>
                </c:pt>
                <c:pt idx="22">
                  <c:v>79566</c:v>
                </c:pt>
                <c:pt idx="23">
                  <c:v>79566</c:v>
                </c:pt>
                <c:pt idx="24">
                  <c:v>79566</c:v>
                </c:pt>
                <c:pt idx="25">
                  <c:v>79566</c:v>
                </c:pt>
                <c:pt idx="26">
                  <c:v>79566</c:v>
                </c:pt>
                <c:pt idx="27">
                  <c:v>79566</c:v>
                </c:pt>
                <c:pt idx="28">
                  <c:v>79566</c:v>
                </c:pt>
                <c:pt idx="29">
                  <c:v>79566</c:v>
                </c:pt>
                <c:pt idx="30">
                  <c:v>79566</c:v>
                </c:pt>
                <c:pt idx="31">
                  <c:v>79566</c:v>
                </c:pt>
                <c:pt idx="32">
                  <c:v>79566</c:v>
                </c:pt>
                <c:pt idx="33">
                  <c:v>79566</c:v>
                </c:pt>
                <c:pt idx="34">
                  <c:v>79566</c:v>
                </c:pt>
                <c:pt idx="35">
                  <c:v>79566</c:v>
                </c:pt>
                <c:pt idx="36">
                  <c:v>79566</c:v>
                </c:pt>
              </c:numCache>
            </c:numRef>
          </c:yVal>
          <c:smooth val="1"/>
          <c:extLst>
            <c:ext xmlns:c16="http://schemas.microsoft.com/office/drawing/2014/chart" uri="{C3380CC4-5D6E-409C-BE32-E72D297353CC}">
              <c16:uniqueId val="{00000002-4D94-4671-9215-BE80E2D292EA}"/>
            </c:ext>
          </c:extLst>
        </c:ser>
        <c:ser>
          <c:idx val="3"/>
          <c:order val="6"/>
          <c:tx>
            <c:strRef>
              <c:f>'Projections - Emerg'!$A$2</c:f>
              <c:strCache>
                <c:ptCount val="1"/>
                <c:pt idx="0">
                  <c:v>Summer/Fall Projection</c:v>
                </c:pt>
              </c:strCache>
            </c:strRef>
          </c:tx>
          <c:spPr>
            <a:ln w="19050" cap="rnd">
              <a:solidFill>
                <a:schemeClr val="accent3"/>
              </a:solidFill>
              <a:prstDash val="sysDash"/>
              <a:round/>
            </a:ln>
            <a:effectLst/>
          </c:spPr>
          <c:marker>
            <c:symbol val="none"/>
          </c:marker>
          <c:xVal>
            <c:numRef>
              <c:f>'Projections - Emerg'!$A$22:$A$25</c:f>
              <c:numCache>
                <c:formatCode>d\-mmm\-yy</c:formatCode>
                <c:ptCount val="4"/>
                <c:pt idx="0">
                  <c:v>44378</c:v>
                </c:pt>
                <c:pt idx="1">
                  <c:v>44409</c:v>
                </c:pt>
                <c:pt idx="2">
                  <c:v>44440</c:v>
                </c:pt>
                <c:pt idx="3">
                  <c:v>44470</c:v>
                </c:pt>
              </c:numCache>
            </c:numRef>
          </c:xVal>
          <c:yVal>
            <c:numRef>
              <c:f>'Projections - Emerg'!$B$22:$B$25</c:f>
              <c:numCache>
                <c:formatCode>_(* #,##0_);_(* \(#,##0\);_(* "-"??_);_(@_)</c:formatCode>
                <c:ptCount val="4"/>
                <c:pt idx="0">
                  <c:v>35122</c:v>
                </c:pt>
                <c:pt idx="1">
                  <c:v>31899.8978212</c:v>
                </c:pt>
                <c:pt idx="2">
                  <c:v>28746.386631900004</c:v>
                </c:pt>
                <c:pt idx="3">
                  <c:v>25941.999986300005</c:v>
                </c:pt>
              </c:numCache>
            </c:numRef>
          </c:yVal>
          <c:smooth val="1"/>
          <c:extLst>
            <c:ext xmlns:c16="http://schemas.microsoft.com/office/drawing/2014/chart" uri="{C3380CC4-5D6E-409C-BE32-E72D297353CC}">
              <c16:uniqueId val="{00000003-4D94-4671-9215-BE80E2D292EA}"/>
            </c:ext>
          </c:extLst>
        </c:ser>
        <c:ser>
          <c:idx val="11"/>
          <c:order val="11"/>
          <c:tx>
            <c:strRef>
              <c:f>'Projections - Emerg'!$F$153</c:f>
              <c:strCache>
                <c:ptCount val="1"/>
                <c:pt idx="0">
                  <c:v>Estimated Unusable Volume</c:v>
                </c:pt>
              </c:strCache>
            </c:strRef>
          </c:tx>
          <c:spPr>
            <a:ln w="19050" cap="rnd">
              <a:solidFill>
                <a:schemeClr val="accent4">
                  <a:lumMod val="75000"/>
                </a:schemeClr>
              </a:solidFill>
              <a:prstDash val="solid"/>
              <a:round/>
            </a:ln>
            <a:effectLst/>
          </c:spPr>
          <c:marker>
            <c:symbol val="none"/>
          </c:marker>
          <c:xVal>
            <c:numRef>
              <c:f>'Projections - Emerg'!$A$154:$A$190</c:f>
              <c:numCache>
                <c:formatCode>d\-mmm\-yy</c:formatCode>
                <c:ptCount val="37"/>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numCache>
            </c:numRef>
          </c:xVal>
          <c:yVal>
            <c:numRef>
              <c:f>'Projections - Emerg'!$F$154:$F$190</c:f>
              <c:numCache>
                <c:formatCode>_(* #,##0_);_(* \(#,##0\);_(* "-"??_);_(@_)</c:formatCode>
                <c:ptCount val="37"/>
                <c:pt idx="0">
                  <c:v>5967.45</c:v>
                </c:pt>
                <c:pt idx="1">
                  <c:v>5967.45</c:v>
                </c:pt>
                <c:pt idx="2">
                  <c:v>5967.45</c:v>
                </c:pt>
                <c:pt idx="3">
                  <c:v>5967.45</c:v>
                </c:pt>
                <c:pt idx="4">
                  <c:v>5967.45</c:v>
                </c:pt>
                <c:pt idx="5">
                  <c:v>5967.45</c:v>
                </c:pt>
                <c:pt idx="6">
                  <c:v>5967.45</c:v>
                </c:pt>
                <c:pt idx="7">
                  <c:v>5967.45</c:v>
                </c:pt>
                <c:pt idx="8">
                  <c:v>5967.45</c:v>
                </c:pt>
                <c:pt idx="9">
                  <c:v>5967.45</c:v>
                </c:pt>
                <c:pt idx="10">
                  <c:v>5967.45</c:v>
                </c:pt>
                <c:pt idx="11">
                  <c:v>5967.45</c:v>
                </c:pt>
                <c:pt idx="12">
                  <c:v>5967.45</c:v>
                </c:pt>
                <c:pt idx="13">
                  <c:v>5967.45</c:v>
                </c:pt>
                <c:pt idx="14">
                  <c:v>5967.45</c:v>
                </c:pt>
                <c:pt idx="15">
                  <c:v>5967.45</c:v>
                </c:pt>
                <c:pt idx="16">
                  <c:v>5967.45</c:v>
                </c:pt>
                <c:pt idx="17">
                  <c:v>5967.45</c:v>
                </c:pt>
                <c:pt idx="18">
                  <c:v>5967.45</c:v>
                </c:pt>
                <c:pt idx="19">
                  <c:v>5967.45</c:v>
                </c:pt>
                <c:pt idx="20">
                  <c:v>5967.45</c:v>
                </c:pt>
                <c:pt idx="21">
                  <c:v>5967.45</c:v>
                </c:pt>
                <c:pt idx="22">
                  <c:v>5967.45</c:v>
                </c:pt>
                <c:pt idx="23">
                  <c:v>5967.45</c:v>
                </c:pt>
                <c:pt idx="24">
                  <c:v>5967.45</c:v>
                </c:pt>
                <c:pt idx="25">
                  <c:v>5967.45</c:v>
                </c:pt>
                <c:pt idx="26">
                  <c:v>5967.45</c:v>
                </c:pt>
                <c:pt idx="27">
                  <c:v>5967.45</c:v>
                </c:pt>
                <c:pt idx="28">
                  <c:v>5967.45</c:v>
                </c:pt>
                <c:pt idx="29">
                  <c:v>5967.45</c:v>
                </c:pt>
                <c:pt idx="30">
                  <c:v>5967.45</c:v>
                </c:pt>
                <c:pt idx="31">
                  <c:v>5967.45</c:v>
                </c:pt>
                <c:pt idx="32">
                  <c:v>5967.45</c:v>
                </c:pt>
                <c:pt idx="33">
                  <c:v>5967.45</c:v>
                </c:pt>
                <c:pt idx="34">
                  <c:v>5967.45</c:v>
                </c:pt>
                <c:pt idx="35">
                  <c:v>5967.45</c:v>
                </c:pt>
                <c:pt idx="36">
                  <c:v>5967.45</c:v>
                </c:pt>
              </c:numCache>
            </c:numRef>
          </c:yVal>
          <c:smooth val="1"/>
          <c:extLst>
            <c:ext xmlns:c16="http://schemas.microsoft.com/office/drawing/2014/chart" uri="{C3380CC4-5D6E-409C-BE32-E72D297353CC}">
              <c16:uniqueId val="{00000004-4D94-4671-9215-BE80E2D292EA}"/>
            </c:ext>
          </c:extLst>
        </c:ser>
        <c:ser>
          <c:idx val="12"/>
          <c:order val="12"/>
          <c:tx>
            <c:v>Fall 20%</c:v>
          </c:tx>
          <c:spPr>
            <a:ln w="19050" cap="rnd">
              <a:solidFill>
                <a:schemeClr val="accent6">
                  <a:lumMod val="75000"/>
                </a:schemeClr>
              </a:solidFill>
              <a:prstDash val="sysDash"/>
              <a:round/>
            </a:ln>
            <a:effectLst/>
          </c:spPr>
          <c:marker>
            <c:symbol val="none"/>
          </c:marker>
          <c:dPt>
            <c:idx val="1"/>
            <c:marker>
              <c:symbol val="none"/>
            </c:marker>
            <c:bubble3D val="0"/>
            <c:spPr>
              <a:ln w="19050" cap="rnd">
                <a:solidFill>
                  <a:srgbClr val="FF0000"/>
                </a:solidFill>
                <a:prstDash val="sysDash"/>
                <a:round/>
              </a:ln>
              <a:effectLst/>
            </c:spPr>
            <c:extLst>
              <c:ext xmlns:c16="http://schemas.microsoft.com/office/drawing/2014/chart" uri="{C3380CC4-5D6E-409C-BE32-E72D297353CC}">
                <c16:uniqueId val="{00000000-C7EF-4BA8-838D-6D6C84EB65B5}"/>
              </c:ext>
            </c:extLst>
          </c:dPt>
          <c:dPt>
            <c:idx val="2"/>
            <c:marker>
              <c:symbol val="none"/>
            </c:marker>
            <c:bubble3D val="0"/>
            <c:spPr>
              <a:ln w="19050" cap="rnd">
                <a:solidFill>
                  <a:srgbClr val="FF0000"/>
                </a:solidFill>
                <a:prstDash val="sysDash"/>
                <a:round/>
              </a:ln>
              <a:effectLst/>
            </c:spPr>
            <c:extLst>
              <c:ext xmlns:c16="http://schemas.microsoft.com/office/drawing/2014/chart" uri="{C3380CC4-5D6E-409C-BE32-E72D297353CC}">
                <c16:uniqueId val="{00000001-C7EF-4BA8-838D-6D6C84EB65B5}"/>
              </c:ext>
            </c:extLst>
          </c:dPt>
          <c:dPt>
            <c:idx val="3"/>
            <c:marker>
              <c:symbol val="none"/>
            </c:marker>
            <c:bubble3D val="0"/>
            <c:spPr>
              <a:ln w="19050" cap="rnd">
                <a:solidFill>
                  <a:srgbClr val="FF0000"/>
                </a:solidFill>
                <a:prstDash val="sysDash"/>
                <a:round/>
              </a:ln>
              <a:effectLst/>
            </c:spPr>
            <c:extLst>
              <c:ext xmlns:c16="http://schemas.microsoft.com/office/drawing/2014/chart" uri="{C3380CC4-5D6E-409C-BE32-E72D297353CC}">
                <c16:uniqueId val="{00000002-C7EF-4BA8-838D-6D6C84EB65B5}"/>
              </c:ext>
            </c:extLst>
          </c:dPt>
          <c:xVal>
            <c:numRef>
              <c:f>'Projections - 40%Accelerated'!$A$22:$A$25</c:f>
              <c:numCache>
                <c:formatCode>d\-mmm\-yy</c:formatCode>
                <c:ptCount val="4"/>
                <c:pt idx="0">
                  <c:v>44378</c:v>
                </c:pt>
                <c:pt idx="1">
                  <c:v>44409</c:v>
                </c:pt>
                <c:pt idx="2">
                  <c:v>44440</c:v>
                </c:pt>
                <c:pt idx="3">
                  <c:v>44470</c:v>
                </c:pt>
              </c:numCache>
            </c:numRef>
          </c:xVal>
          <c:yVal>
            <c:numRef>
              <c:f>'Projections - 40%Accelerated'!$B$22:$B$25</c:f>
              <c:numCache>
                <c:formatCode>_(* #,##0_);_(* \(#,##0\);_(* "-"??_);_(@_)</c:formatCode>
                <c:ptCount val="4"/>
                <c:pt idx="0">
                  <c:v>35122</c:v>
                </c:pt>
                <c:pt idx="1">
                  <c:v>32501.5679418</c:v>
                </c:pt>
                <c:pt idx="2">
                  <c:v>29956.658752500003</c:v>
                </c:pt>
                <c:pt idx="3">
                  <c:v>27714.881268300003</c:v>
                </c:pt>
              </c:numCache>
            </c:numRef>
          </c:yVal>
          <c:smooth val="1"/>
          <c:extLst>
            <c:ext xmlns:c16="http://schemas.microsoft.com/office/drawing/2014/chart" uri="{C3380CC4-5D6E-409C-BE32-E72D297353CC}">
              <c16:uniqueId val="{00000005-4D94-4671-9215-BE80E2D292EA}"/>
            </c:ext>
          </c:extLst>
        </c:ser>
        <c:ser>
          <c:idx val="13"/>
          <c:order val="13"/>
          <c:tx>
            <c:v>40% Projection</c:v>
          </c:tx>
          <c:spPr>
            <a:ln w="19050" cap="rnd">
              <a:solidFill>
                <a:srgbClr val="FF0000"/>
              </a:solidFill>
              <a:prstDash val="sysDash"/>
              <a:round/>
            </a:ln>
            <a:effectLst/>
          </c:spPr>
          <c:marker>
            <c:symbol val="none"/>
          </c:marker>
          <c:xVal>
            <c:numRef>
              <c:f>'Projections - 40%Accelerated'!$A$135:$A$150</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'Projections - 40%Accelerated'!$C$135:$C$150</c:f>
              <c:numCache>
                <c:formatCode>_(* #,##0_);_(* \(#,##0\);_(* "-"??_);_(@_)</c:formatCode>
                <c:ptCount val="16"/>
                <c:pt idx="0">
                  <c:v>27714.881268300003</c:v>
                </c:pt>
                <c:pt idx="1">
                  <c:v>25868.212593100001</c:v>
                </c:pt>
                <c:pt idx="2">
                  <c:v>23947.519677481472</c:v>
                </c:pt>
                <c:pt idx="3">
                  <c:v>22883.037524097781</c:v>
                </c:pt>
                <c:pt idx="4">
                  <c:v>22793.652524097783</c:v>
                </c:pt>
                <c:pt idx="5">
                  <c:v>22555.135432364452</c:v>
                </c:pt>
                <c:pt idx="6">
                  <c:v>21633.457140964449</c:v>
                </c:pt>
                <c:pt idx="7">
                  <c:v>19671.347140964448</c:v>
                </c:pt>
                <c:pt idx="8">
                  <c:v>17487.55314096445</c:v>
                </c:pt>
                <c:pt idx="9">
                  <c:v>14985.743140964449</c:v>
                </c:pt>
                <c:pt idx="10">
                  <c:v>12457.38108276445</c:v>
                </c:pt>
                <c:pt idx="11">
                  <c:v>10070.539085946612</c:v>
                </c:pt>
                <c:pt idx="12">
                  <c:v>8112.7264940355417</c:v>
                </c:pt>
                <c:pt idx="13">
                  <c:v>6388.8178188355423</c:v>
                </c:pt>
                <c:pt idx="14">
                  <c:v>4586.9249032170119</c:v>
                </c:pt>
                <c:pt idx="15">
                  <c:v>3645.2027498333164</c:v>
                </c:pt>
              </c:numCache>
            </c:numRef>
          </c:yVal>
          <c:smooth val="1"/>
          <c:extLst>
            <c:ext xmlns:c16="http://schemas.microsoft.com/office/drawing/2014/chart" uri="{C3380CC4-5D6E-409C-BE32-E72D297353CC}">
              <c16:uniqueId val="{00000006-4D94-4671-9215-BE80E2D292EA}"/>
            </c:ext>
          </c:extLst>
        </c:ser>
        <c:dLbls>
          <c:showLegendKey val="0"/>
          <c:showVal val="0"/>
          <c:showCatName val="0"/>
          <c:showSerName val="0"/>
          <c:showPercent val="0"/>
          <c:showBubbleSize val="0"/>
        </c:dLbls>
        <c:axId val="2032836224"/>
        <c:axId val="2043144688"/>
        <c:extLst>
          <c:ext xmlns:c15="http://schemas.microsoft.com/office/drawing/2012/chart" uri="{02D57815-91ED-43cb-92C2-25804820EDAC}">
            <c15:filteredScatterSeries>
              <c15:ser>
                <c:idx val="1"/>
                <c:order val="1"/>
                <c:tx>
                  <c:strRef>
                    <c:extLst>
                      <c:ext uri="{02D57815-91ED-43cb-92C2-25804820EDAC}">
                        <c15:formulaRef>
                          <c15:sqref>'Projections - Emerg'!$A$30</c15:sqref>
                        </c15:formulaRef>
                      </c:ext>
                    </c:extLst>
                    <c:strCache>
                      <c:ptCount val="1"/>
                      <c:pt idx="0">
                        <c:v>150% Average Rain</c:v>
                      </c:pt>
                    </c:strCache>
                  </c:strRef>
                </c:tx>
                <c:spPr>
                  <a:ln w="25400" cap="rnd">
                    <a:solidFill>
                      <a:srgbClr val="7030A0"/>
                    </a:solidFill>
                    <a:prstDash val="sysDash"/>
                    <a:round/>
                  </a:ln>
                  <a:effectLst/>
                </c:spPr>
                <c:marker>
                  <c:symbol val="none"/>
                </c:marker>
                <c:xVal>
                  <c:numRef>
                    <c:extLst>
                      <c:ext uri="{02D57815-91ED-43cb-92C2-25804820EDAC}">
                        <c15:formulaRef>
                          <c15:sqref>'Projections - Emerg'!$A$42:$A$68</c15:sqref>
                        </c15:formulaRef>
                      </c:ext>
                    </c:extLst>
                    <c:numCache>
                      <c:formatCode>d\-mmm\-yy</c:formatCode>
                      <c:ptCount val="27"/>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44562</c:v>
                      </c:pt>
                      <c:pt idx="15">
                        <c:v>44593</c:v>
                      </c:pt>
                      <c:pt idx="16">
                        <c:v>44621</c:v>
                      </c:pt>
                      <c:pt idx="17">
                        <c:v>44652</c:v>
                      </c:pt>
                      <c:pt idx="18">
                        <c:v>44682</c:v>
                      </c:pt>
                      <c:pt idx="19">
                        <c:v>44713</c:v>
                      </c:pt>
                      <c:pt idx="20">
                        <c:v>44743</c:v>
                      </c:pt>
                      <c:pt idx="21">
                        <c:v>44774</c:v>
                      </c:pt>
                      <c:pt idx="22">
                        <c:v>44805</c:v>
                      </c:pt>
                      <c:pt idx="23">
                        <c:v>44835</c:v>
                      </c:pt>
                      <c:pt idx="24">
                        <c:v>44866</c:v>
                      </c:pt>
                      <c:pt idx="25">
                        <c:v>44896</c:v>
                      </c:pt>
                      <c:pt idx="26">
                        <c:v>44927</c:v>
                      </c:pt>
                    </c:numCache>
                  </c:numRef>
                </c:xVal>
                <c:yVal>
                  <c:numRef>
                    <c:extLst>
                      <c:ext uri="{02D57815-91ED-43cb-92C2-25804820EDAC}">
                        <c15:formulaRef>
                          <c15:sqref>'Projections - Emerg'!$C$42:$C$68</c15:sqref>
                        </c15:formulaRef>
                      </c:ext>
                    </c:extLst>
                    <c:numCache>
                      <c:formatCode>General</c:formatCode>
                      <c:ptCount val="27"/>
                      <c:pt idx="11" formatCode="_(* #,##0_);_(* \(#,##0\);_(* &quot;-&quot;??_);_(@_)">
                        <c:v>25941.999986300005</c:v>
                      </c:pt>
                      <c:pt idx="12" formatCode="_(* #,##0_);_(* \(#,##0\);_(* &quot;-&quot;??_);_(@_)">
                        <c:v>26307.739826956073</c:v>
                      </c:pt>
                      <c:pt idx="13" formatCode="_(* #,##0_);_(* \(#,##0\);_(* &quot;-&quot;??_);_(@_)">
                        <c:v>31842.68700018842</c:v>
                      </c:pt>
                      <c:pt idx="14" formatCode="_(* #,##0_);_(* \(#,##0\);_(* &quot;-&quot;??_);_(@_)">
                        <c:v>51359.930293764766</c:v>
                      </c:pt>
                      <c:pt idx="15" formatCode="_(* #,##0_);_(* \(#,##0\);_(* &quot;-&quot;??_);_(@_)">
                        <c:v>76136.335961803372</c:v>
                      </c:pt>
                      <c:pt idx="16" formatCode="_(* #,##0_);_(* \(#,##0\);_(* &quot;-&quot;??_);_(@_)">
                        <c:v>79566</c:v>
                      </c:pt>
                      <c:pt idx="17" formatCode="_(* #,##0_);_(* \(#,##0\);_(* &quot;-&quot;??_);_(@_)">
                        <c:v>79566</c:v>
                      </c:pt>
                      <c:pt idx="18" formatCode="_(* #,##0_);_(* \(#,##0\);_(* &quot;-&quot;??_);_(@_)">
                        <c:v>79566</c:v>
                      </c:pt>
                      <c:pt idx="19" formatCode="_(* #,##0_);_(* \(#,##0\);_(* &quot;-&quot;??_);_(@_)">
                        <c:v>78350.862090388095</c:v>
                      </c:pt>
                      <c:pt idx="20" formatCode="_(* #,##0_);_(* \(#,##0\);_(* &quot;-&quot;??_);_(@_)">
                        <c:v>76156.220541777337</c:v>
                      </c:pt>
                      <c:pt idx="21" formatCode="_(* #,##0_);_(* \(#,##0\);_(* &quot;-&quot;??_);_(@_)">
                        <c:v>73806.421169409034</c:v>
                      </c:pt>
                      <c:pt idx="22" formatCode="_(* #,##0_);_(* \(#,##0\);_(* &quot;-&quot;??_);_(@_)">
                        <c:v>71525.212786540738</c:v>
                      </c:pt>
                      <c:pt idx="23" formatCode="_(* #,##0_);_(* \(#,##0\);_(* &quot;-&quot;??_);_(@_)">
                        <c:v>69699.138848011455</c:v>
                      </c:pt>
                      <c:pt idx="24" formatCode="_(* #,##0_);_(* \(#,##0\);_(* &quot;-&quot;??_);_(@_)">
                        <c:v>70064.878688667508</c:v>
                      </c:pt>
                      <c:pt idx="25" formatCode="_(* #,##0_);_(* \(#,##0\);_(* &quot;-&quot;??_);_(@_)">
                        <c:v>75599.825861899866</c:v>
                      </c:pt>
                      <c:pt idx="26" formatCode="_(* #,##0_);_(* \(#,##0\);_(* &quot;-&quot;??_);_(@_)">
                        <c:v>79566</c:v>
                      </c:pt>
                    </c:numCache>
                  </c:numRef>
                </c:yVal>
                <c:smooth val="1"/>
                <c:extLst>
                  <c:ext xmlns:c16="http://schemas.microsoft.com/office/drawing/2014/chart" uri="{C3380CC4-5D6E-409C-BE32-E72D297353CC}">
                    <c16:uniqueId val="{00000007-4D94-4671-9215-BE80E2D292EA}"/>
                  </c:ext>
                </c:extLst>
              </c15:ser>
            </c15:filteredScatterSeries>
            <c15:filteredScatterSeries>
              <c15:ser>
                <c:idx val="0"/>
                <c:order val="2"/>
                <c:tx>
                  <c:v>Average Rain</c:v>
                </c:tx>
                <c:spPr>
                  <a:ln w="19050" cap="rnd">
                    <a:solidFill>
                      <a:srgbClr val="92D050"/>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'Projections - Emerg'!$A$94:$A$109</c15:sqref>
                        </c15:formulaRef>
                      </c:ext>
                    </c:extLst>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extLst xmlns:c15="http://schemas.microsoft.com/office/drawing/2012/chart">
                      <c:ext xmlns:c15="http://schemas.microsoft.com/office/drawing/2012/chart" uri="{02D57815-91ED-43cb-92C2-25804820EDAC}">
                        <c15:formulaRef>
                          <c15:sqref>'Projections - Emerg'!$C$94:$C$109</c15:sqref>
                        </c15:formulaRef>
                      </c:ext>
                    </c:extLst>
                    <c:numCache>
                      <c:formatCode>_(* #,##0_);_(* \(#,##0\);_(* "-"??_);_(@_)</c:formatCode>
                      <c:ptCount val="16"/>
                      <c:pt idx="0">
                        <c:v>25941.999986300005</c:v>
                      </c:pt>
                      <c:pt idx="1">
                        <c:v>25327.635421942701</c:v>
                      </c:pt>
                      <c:pt idx="2">
                        <c:v>26710.875659514859</c:v>
                      </c:pt>
                      <c:pt idx="3">
                        <c:v>34435.556983026567</c:v>
                      </c:pt>
                      <c:pt idx="4">
                        <c:v>44479.795891717054</c:v>
                      </c:pt>
                      <c:pt idx="5">
                        <c:v>51616.916985251715</c:v>
                      </c:pt>
                      <c:pt idx="6">
                        <c:v>55322.584323864583</c:v>
                      </c:pt>
                      <c:pt idx="7">
                        <c:v>54894.723801967077</c:v>
                      </c:pt>
                      <c:pt idx="8">
                        <c:v>53292.482814868454</c:v>
                      </c:pt>
                      <c:pt idx="9">
                        <c:v>50422.472814868452</c:v>
                      </c:pt>
                      <c:pt idx="10">
                        <c:v>47112.780636068448</c:v>
                      </c:pt>
                      <c:pt idx="11">
                        <c:v>43846.679446768445</c:v>
                      </c:pt>
                      <c:pt idx="12">
                        <c:v>40985.592801168445</c:v>
                      </c:pt>
                      <c:pt idx="13">
                        <c:v>40371.228236811134</c:v>
                      </c:pt>
                      <c:pt idx="14">
                        <c:v>41754.468474383284</c:v>
                      </c:pt>
                      <c:pt idx="15">
                        <c:v>49479.149797894985</c:v>
                      </c:pt>
                    </c:numCache>
                  </c:numRef>
                </c:yVal>
                <c:smooth val="1"/>
                <c:extLst xmlns:c15="http://schemas.microsoft.com/office/drawing/2012/chart">
                  <c:ext xmlns:c16="http://schemas.microsoft.com/office/drawing/2014/chart" uri="{C3380CC4-5D6E-409C-BE32-E72D297353CC}">
                    <c16:uniqueId val="{00000008-4D94-4671-9215-BE80E2D292EA}"/>
                  </c:ext>
                </c:extLst>
              </c15:ser>
            </c15:filteredScatterSeries>
            <c15:filteredScatterSeries>
              <c15:ser>
                <c:idx val="4"/>
                <c:order val="4"/>
                <c:tx>
                  <c:v>25% Average Rain</c:v>
                </c:tx>
                <c:spPr>
                  <a:ln w="25400" cap="rnd">
                    <a:solidFill>
                      <a:schemeClr val="accent2"/>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'Projections - Emerg'!$A$218:$A$233</c15:sqref>
                        </c15:formulaRef>
                      </c:ext>
                    </c:extLst>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extLst xmlns:c15="http://schemas.microsoft.com/office/drawing/2012/chart">
                      <c:ext xmlns:c15="http://schemas.microsoft.com/office/drawing/2012/chart" uri="{02D57815-91ED-43cb-92C2-25804820EDAC}">
                        <c15:formulaRef>
                          <c15:sqref>'Projections - Emerg'!$C$218:$C$233</c15:sqref>
                        </c15:formulaRef>
                      </c:ext>
                    </c:extLst>
                    <c:numCache>
                      <c:formatCode>_(* #,##0_);_(* \(#,##0\);_(* "-"??_);_(@_)</c:formatCode>
                      <c:ptCount val="16"/>
                      <c:pt idx="0">
                        <c:v>25941.999986300005</c:v>
                      </c:pt>
                      <c:pt idx="1">
                        <c:v>24848.949527412671</c:v>
                      </c:pt>
                      <c:pt idx="2">
                        <c:v>23992.63788258718</c:v>
                      </c:pt>
                      <c:pt idx="3">
                        <c:v>23703.007261387913</c:v>
                      </c:pt>
                      <c:pt idx="4">
                        <c:v>23506.862037309817</c:v>
                      </c:pt>
                      <c:pt idx="5">
                        <c:v>23186.329282956984</c:v>
                      </c:pt>
                      <c:pt idx="6">
                        <c:v>22405.996568340284</c:v>
                      </c:pt>
                      <c:pt idx="7">
                        <c:v>21201.543304420436</c:v>
                      </c:pt>
                      <c:pt idx="8">
                        <c:v>19707.553414886774</c:v>
                      </c:pt>
                      <c:pt idx="9">
                        <c:v>16953.343414886775</c:v>
                      </c:pt>
                      <c:pt idx="10">
                        <c:v>13948.311236086773</c:v>
                      </c:pt>
                      <c:pt idx="11">
                        <c:v>10986.870046786771</c:v>
                      </c:pt>
                      <c:pt idx="12">
                        <c:v>8401.5834011867719</c:v>
                      </c:pt>
                      <c:pt idx="13">
                        <c:v>7431.2929422994403</c:v>
                      </c:pt>
                      <c:pt idx="14">
                        <c:v>6693.78129747395</c:v>
                      </c:pt>
                      <c:pt idx="15">
                        <c:v>6526.9106762746806</c:v>
                      </c:pt>
                    </c:numCache>
                  </c:numRef>
                </c:yVal>
                <c:smooth val="1"/>
                <c:extLst xmlns:c15="http://schemas.microsoft.com/office/drawing/2012/chart">
                  <c:ext xmlns:c16="http://schemas.microsoft.com/office/drawing/2014/chart" uri="{C3380CC4-5D6E-409C-BE32-E72D297353CC}">
                    <c16:uniqueId val="{00000009-4D94-4671-9215-BE80E2D292EA}"/>
                  </c:ext>
                </c:extLst>
              </c15:ser>
            </c15:filteredScatterSeries>
            <c15:filteredScatterSeries>
              <c15:ser>
                <c:idx val="6"/>
                <c:order val="7"/>
                <c:tx>
                  <c:strRef>
                    <c:extLst xmlns:c15="http://schemas.microsoft.com/office/drawing/2012/chart">
                      <c:ext xmlns:c15="http://schemas.microsoft.com/office/drawing/2012/chart" uri="{02D57815-91ED-43cb-92C2-25804820EDAC}">
                        <c15:formulaRef>
                          <c15:sqref>'Projections - Conserv'!$B$2</c15:sqref>
                        </c15:formulaRef>
                      </c:ext>
                    </c:extLst>
                    <c:strCache>
                      <c:ptCount val="1"/>
                      <c:pt idx="0">
                        <c:v>2020 Actual</c:v>
                      </c:pt>
                    </c:strCache>
                  </c:strRef>
                </c:tx>
                <c:spPr>
                  <a:ln w="15875"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'Projections - Conserv'!$A$20:$A$25</c15:sqref>
                        </c15:formulaRef>
                      </c:ext>
                    </c:extLst>
                    <c:numCache>
                      <c:formatCode>d\-mmm\-yy</c:formatCode>
                      <c:ptCount val="6"/>
                      <c:pt idx="0">
                        <c:v>44317</c:v>
                      </c:pt>
                      <c:pt idx="1">
                        <c:v>44348</c:v>
                      </c:pt>
                      <c:pt idx="2">
                        <c:v>44378</c:v>
                      </c:pt>
                      <c:pt idx="3">
                        <c:v>44409</c:v>
                      </c:pt>
                      <c:pt idx="4">
                        <c:v>44440</c:v>
                      </c:pt>
                      <c:pt idx="5">
                        <c:v>44470</c:v>
                      </c:pt>
                    </c:numCache>
                  </c:numRef>
                </c:xVal>
                <c:yVal>
                  <c:numRef>
                    <c:extLst xmlns:c15="http://schemas.microsoft.com/office/drawing/2012/chart">
                      <c:ext xmlns:c15="http://schemas.microsoft.com/office/drawing/2012/chart" uri="{02D57815-91ED-43cb-92C2-25804820EDAC}">
                        <c15:formulaRef>
                          <c15:sqref>'Projections - Conserv'!$B$20:$B$25</c15:sqref>
                        </c15:formulaRef>
                      </c:ext>
                    </c:extLst>
                    <c:numCache>
                      <c:formatCode>_(* #,##0_);_(* \(#,##0\);_(* "-"??_);_(@_)</c:formatCode>
                      <c:ptCount val="6"/>
                      <c:pt idx="0">
                        <c:v>40167</c:v>
                      </c:pt>
                      <c:pt idx="1">
                        <c:v>38196.243999999999</c:v>
                      </c:pt>
                      <c:pt idx="2">
                        <c:v>35617.214</c:v>
                      </c:pt>
                      <c:pt idx="3">
                        <c:v>32996.7819418</c:v>
                      </c:pt>
                      <c:pt idx="4">
                        <c:v>30451.872752500003</c:v>
                      </c:pt>
                      <c:pt idx="5">
                        <c:v>28210.095268300003</c:v>
                      </c:pt>
                    </c:numCache>
                  </c:numRef>
                </c:yVal>
                <c:smooth val="1"/>
                <c:extLst xmlns:c15="http://schemas.microsoft.com/office/drawing/2012/chart">
                  <c:ext xmlns:c16="http://schemas.microsoft.com/office/drawing/2014/chart" uri="{C3380CC4-5D6E-409C-BE32-E72D297353CC}">
                    <c16:uniqueId val="{0000000A-4D94-4671-9215-BE80E2D292EA}"/>
                  </c:ext>
                </c:extLst>
              </c15:ser>
            </c15:filteredScatterSeries>
            <c15:filteredScatterSeries>
              <c15:ser>
                <c:idx val="8"/>
                <c:order val="8"/>
                <c:tx>
                  <c:v>Conservation 40%</c:v>
                </c:tx>
                <c:spPr>
                  <a:ln w="15875"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'Projections - Conserv'!$A$120:$A$135</c15:sqref>
                        </c15:formulaRef>
                      </c:ext>
                    </c:extLst>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extLst xmlns:c15="http://schemas.microsoft.com/office/drawing/2012/chart">
                      <c:ext xmlns:c15="http://schemas.microsoft.com/office/drawing/2012/chart" uri="{02D57815-91ED-43cb-92C2-25804820EDAC}">
                        <c15:formulaRef>
                          <c15:sqref>'Projections - Conserv'!$C$120:$C$135</c15:sqref>
                        </c15:formulaRef>
                      </c:ext>
                    </c:extLst>
                    <c:numCache>
                      <c:formatCode>_(* #,##0_);_(* \(#,##0\);_(* "-"??_);_(@_)</c:formatCode>
                      <c:ptCount val="16"/>
                      <c:pt idx="0">
                        <c:v>28210.095268300003</c:v>
                      </c:pt>
                      <c:pt idx="1">
                        <c:v>27818.722237590675</c:v>
                      </c:pt>
                      <c:pt idx="2">
                        <c:v>28041.573417418716</c:v>
                      </c:pt>
                      <c:pt idx="3">
                        <c:v>29952.492643071648</c:v>
                      </c:pt>
                      <c:pt idx="4">
                        <c:v>32346.403995749275</c:v>
                      </c:pt>
                      <c:pt idx="5">
                        <c:v>34087.658689367941</c:v>
                      </c:pt>
                      <c:pt idx="6">
                        <c:v>34818.329701381168</c:v>
                      </c:pt>
                      <c:pt idx="7">
                        <c:v>34293.896929171795</c:v>
                      </c:pt>
                      <c:pt idx="8">
                        <c:v>33326.077245277134</c:v>
                      </c:pt>
                      <c:pt idx="9">
                        <c:v>31224.267245277137</c:v>
                      </c:pt>
                      <c:pt idx="10">
                        <c:v>28845.90518707714</c:v>
                      </c:pt>
                      <c:pt idx="11">
                        <c:v>26513.065997777143</c:v>
                      </c:pt>
                      <c:pt idx="12">
                        <c:v>24590.388513577142</c:v>
                      </c:pt>
                      <c:pt idx="13">
                        <c:v>24321.775482867815</c:v>
                      </c:pt>
                      <c:pt idx="14">
                        <c:v>24663.426662695852</c:v>
                      </c:pt>
                      <c:pt idx="15">
                        <c:v>26697.105888348782</c:v>
                      </c:pt>
                    </c:numCache>
                  </c:numRef>
                </c:yVal>
                <c:smooth val="1"/>
                <c:extLst xmlns:c15="http://schemas.microsoft.com/office/drawing/2012/chart">
                  <c:ext xmlns:c16="http://schemas.microsoft.com/office/drawing/2014/chart" uri="{C3380CC4-5D6E-409C-BE32-E72D297353CC}">
                    <c16:uniqueId val="{0000000B-4D94-4671-9215-BE80E2D292EA}"/>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'Projections - Emerg'!$D$192</c15:sqref>
                        </c15:formulaRef>
                      </c:ext>
                    </c:extLst>
                    <c:strCache>
                      <c:ptCount val="1"/>
                      <c:pt idx="0">
                        <c:v>Voluntary Rationing</c:v>
                      </c:pt>
                    </c:strCache>
                  </c:strRef>
                </c:tx>
                <c:spPr>
                  <a:ln w="19050" cap="rnd">
                    <a:solidFill>
                      <a:schemeClr val="accent4">
                        <a:lumMod val="60000"/>
                      </a:schemeClr>
                    </a:solidFill>
                    <a:round/>
                  </a:ln>
                  <a:effectLst/>
                </c:spPr>
                <c:marker>
                  <c:symbol val="diamond"/>
                  <c:size val="12"/>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'Projections - Emerg'!$B$199</c15:sqref>
                        </c15:formulaRef>
                      </c:ext>
                    </c:extLst>
                    <c:numCache>
                      <c:formatCode>m/d/yyyy</c:formatCode>
                      <c:ptCount val="1"/>
                      <c:pt idx="0">
                        <c:v>44668</c:v>
                      </c:pt>
                    </c:numCache>
                  </c:numRef>
                </c:xVal>
                <c:yVal>
                  <c:numRef>
                    <c:extLst xmlns:c15="http://schemas.microsoft.com/office/drawing/2012/chart">
                      <c:ext xmlns:c15="http://schemas.microsoft.com/office/drawing/2012/chart" uri="{02D57815-91ED-43cb-92C2-25804820EDAC}">
                        <c15:formulaRef>
                          <c15:sqref>'Projections - Emerg'!$D$199</c15:sqref>
                        </c15:formulaRef>
                      </c:ext>
                    </c:extLst>
                    <c:numCache>
                      <c:formatCode>_(* #,##0_);_(* \(#,##0\);_(* "-"??_);_(@_)</c:formatCode>
                      <c:ptCount val="1"/>
                      <c:pt idx="0">
                        <c:v>50000</c:v>
                      </c:pt>
                    </c:numCache>
                  </c:numRef>
                </c:yVal>
                <c:smooth val="1"/>
                <c:extLst xmlns:c15="http://schemas.microsoft.com/office/drawing/2012/chart">
                  <c:ext xmlns:c16="http://schemas.microsoft.com/office/drawing/2014/chart" uri="{C3380CC4-5D6E-409C-BE32-E72D297353CC}">
                    <c16:uniqueId val="{0000000C-4D94-4671-9215-BE80E2D292EA}"/>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'Projections - Emerg'!$E$192</c15:sqref>
                        </c15:formulaRef>
                      </c:ext>
                    </c:extLst>
                    <c:strCache>
                      <c:ptCount val="1"/>
                      <c:pt idx="0">
                        <c:v>Mandatory Rationing</c:v>
                      </c:pt>
                    </c:strCache>
                  </c:strRef>
                </c:tx>
                <c:spPr>
                  <a:ln w="19050" cap="rnd">
                    <a:noFill/>
                    <a:round/>
                  </a:ln>
                  <a:effectLst/>
                </c:spPr>
                <c:marker>
                  <c:symbol val="diamond"/>
                  <c:size val="12"/>
                  <c:spPr>
                    <a:solidFill>
                      <a:srgbClr val="C00000"/>
                    </a:solidFill>
                    <a:ln w="9525">
                      <a:noFill/>
                    </a:ln>
                    <a:effectLst/>
                  </c:spPr>
                </c:marker>
                <c:xVal>
                  <c:numRef>
                    <c:extLst xmlns:c15="http://schemas.microsoft.com/office/drawing/2012/chart">
                      <c:ext xmlns:c15="http://schemas.microsoft.com/office/drawing/2012/chart" uri="{02D57815-91ED-43cb-92C2-25804820EDAC}">
                        <c15:formulaRef>
                          <c15:sqref>'Projections - Emerg'!$B$200:$B$201</c15:sqref>
                        </c15:formulaRef>
                      </c:ext>
                    </c:extLst>
                    <c:numCache>
                      <c:formatCode>m/d/yyyy</c:formatCode>
                      <c:ptCount val="2"/>
                      <c:pt idx="0">
                        <c:v>44668</c:v>
                      </c:pt>
                      <c:pt idx="1">
                        <c:v>44544</c:v>
                      </c:pt>
                    </c:numCache>
                  </c:numRef>
                </c:xVal>
                <c:yVal>
                  <c:numRef>
                    <c:extLst xmlns:c15="http://schemas.microsoft.com/office/drawing/2012/chart">
                      <c:ext xmlns:c15="http://schemas.microsoft.com/office/drawing/2012/chart" uri="{02D57815-91ED-43cb-92C2-25804820EDAC}">
                        <c15:formulaRef>
                          <c15:sqref>'Projections - Emerg'!$E$200:$E$201</c15:sqref>
                        </c15:formulaRef>
                      </c:ext>
                    </c:extLst>
                    <c:numCache>
                      <c:formatCode>_(* #,##0_);_(* \(#,##0\);_(* "-"??_);_(@_)</c:formatCode>
                      <c:ptCount val="2"/>
                      <c:pt idx="0">
                        <c:v>40000</c:v>
                      </c:pt>
                      <c:pt idx="1">
                        <c:v>30000</c:v>
                      </c:pt>
                    </c:numCache>
                  </c:numRef>
                </c:yVal>
                <c:smooth val="1"/>
                <c:extLst xmlns:c15="http://schemas.microsoft.com/office/drawing/2012/chart">
                  <c:ext xmlns:c16="http://schemas.microsoft.com/office/drawing/2014/chart" uri="{C3380CC4-5D6E-409C-BE32-E72D297353CC}">
                    <c16:uniqueId val="{0000000D-4D94-4671-9215-BE80E2D292EA}"/>
                  </c:ext>
                </c:extLst>
              </c15:ser>
            </c15:filteredScatterSeries>
          </c:ext>
        </c:extLst>
      </c:scatterChart>
      <c:valAx>
        <c:axId val="2032836224"/>
        <c:scaling>
          <c:orientation val="minMax"/>
          <c:max val="44930"/>
          <c:min val="43831"/>
        </c:scaling>
        <c:delete val="0"/>
        <c:axPos val="b"/>
        <c:majorGridlines>
          <c:spPr>
            <a:ln w="9525" cap="flat" cmpd="sng" algn="ctr">
              <a:solidFill>
                <a:schemeClr val="tx1">
                  <a:lumMod val="15000"/>
                  <a:lumOff val="85000"/>
                </a:schemeClr>
              </a:solidFill>
              <a:round/>
            </a:ln>
            <a:effectLst/>
          </c:spPr>
        </c:majorGridlines>
        <c:numFmt formatCode="m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3144688"/>
        <c:crosses val="autoZero"/>
        <c:crossBetween val="midCat"/>
        <c:majorUnit val="91"/>
        <c:minorUnit val="12"/>
      </c:valAx>
      <c:valAx>
        <c:axId val="2043144688"/>
        <c:scaling>
          <c:orientation val="minMax"/>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Reservoir Storage (Acre-Feet)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2836224"/>
        <c:crosses val="autoZero"/>
        <c:crossBetween val="midCat"/>
        <c:minorUnit val="5000"/>
      </c:valAx>
      <c:spPr>
        <a:noFill/>
        <a:ln w="25400">
          <a:noFill/>
        </a:ln>
        <a:effectLst/>
      </c:spPr>
    </c:plotArea>
    <c:legend>
      <c:legendPos val="b"/>
      <c:legendEntry>
        <c:idx val="3"/>
        <c:delete val="1"/>
      </c:legendEntry>
      <c:legendEntry>
        <c:idx val="4"/>
        <c:delete val="1"/>
      </c:legendEntry>
      <c:legendEntry>
        <c:idx val="5"/>
        <c:delete val="1"/>
      </c:legendEntry>
      <c:layout>
        <c:manualLayout>
          <c:xMode val="edge"/>
          <c:yMode val="edge"/>
          <c:x val="4.1608360238293209E-2"/>
          <c:y val="0.95520824331464771"/>
          <c:w val="0.9"/>
          <c:h val="3.409114769744691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0.89755</cdr:x>
      <cdr:y>0.29062</cdr:y>
    </cdr:from>
    <cdr:to>
      <cdr:x>0.9888</cdr:x>
      <cdr:y>0.35866</cdr:y>
    </cdr:to>
    <cdr:sp macro="" textlink="">
      <cdr:nvSpPr>
        <cdr:cNvPr id="2" name="TextBox 1"/>
        <cdr:cNvSpPr txBox="1"/>
      </cdr:nvSpPr>
      <cdr:spPr>
        <a:xfrm xmlns:a="http://schemas.openxmlformats.org/drawingml/2006/main">
          <a:off x="9582187" y="1704268"/>
          <a:ext cx="974178" cy="3990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Average</a:t>
          </a:r>
        </a:p>
      </cdr:txBody>
    </cdr:sp>
  </cdr:relSizeAnchor>
  <cdr:relSizeAnchor xmlns:cdr="http://schemas.openxmlformats.org/drawingml/2006/chartDrawing">
    <cdr:from>
      <cdr:x>0.9041</cdr:x>
      <cdr:y>0.5751</cdr:y>
    </cdr:from>
    <cdr:to>
      <cdr:x>0.99534</cdr:x>
      <cdr:y>0.64313</cdr:y>
    </cdr:to>
    <cdr:sp macro="" textlink="">
      <cdr:nvSpPr>
        <cdr:cNvPr id="3" name="TextBox 2"/>
        <cdr:cNvSpPr txBox="1"/>
      </cdr:nvSpPr>
      <cdr:spPr>
        <a:xfrm xmlns:a="http://schemas.openxmlformats.org/drawingml/2006/main">
          <a:off x="7837945" y="3616271"/>
          <a:ext cx="791059" cy="4278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2021</a:t>
          </a:r>
        </a:p>
      </cdr:txBody>
    </cdr:sp>
  </cdr:relSizeAnchor>
</c:userShapes>
</file>

<file path=ppt/drawings/drawing2.xml><?xml version="1.0" encoding="utf-8"?>
<c:userShapes xmlns:c="http://schemas.openxmlformats.org/drawingml/2006/chart">
  <cdr:relSizeAnchor xmlns:cdr="http://schemas.openxmlformats.org/drawingml/2006/chartDrawing">
    <cdr:from>
      <cdr:x>0.33297</cdr:x>
      <cdr:y>0.52194</cdr:y>
    </cdr:from>
    <cdr:to>
      <cdr:x>0.65385</cdr:x>
      <cdr:y>0.59607</cdr:y>
    </cdr:to>
    <cdr:sp macro="" textlink="">
      <cdr:nvSpPr>
        <cdr:cNvPr id="5" name="TextBox 4"/>
        <cdr:cNvSpPr txBox="1"/>
      </cdr:nvSpPr>
      <cdr:spPr>
        <a:xfrm xmlns:a="http://schemas.openxmlformats.org/drawingml/2006/main">
          <a:off x="2886075" y="3286125"/>
          <a:ext cx="278130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0.80573</cdr:x>
      <cdr:y>0.89747</cdr:y>
    </cdr:from>
    <cdr:to>
      <cdr:x>0.88126</cdr:x>
      <cdr:y>0.93553</cdr:y>
    </cdr:to>
    <cdr:sp macro="" textlink="">
      <cdr:nvSpPr>
        <cdr:cNvPr id="14" name="TextBox 13"/>
        <cdr:cNvSpPr txBox="1"/>
      </cdr:nvSpPr>
      <cdr:spPr>
        <a:xfrm xmlns:a="http://schemas.openxmlformats.org/drawingml/2006/main">
          <a:off x="6977922" y="5628820"/>
          <a:ext cx="654122" cy="2387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2022</a:t>
          </a:r>
        </a:p>
      </cdr:txBody>
    </cdr:sp>
  </cdr:relSizeAnchor>
  <cdr:relSizeAnchor xmlns:cdr="http://schemas.openxmlformats.org/drawingml/2006/chartDrawing">
    <cdr:from>
      <cdr:x>0.48847</cdr:x>
      <cdr:y>0.90169</cdr:y>
    </cdr:from>
    <cdr:to>
      <cdr:x>0.61944</cdr:x>
      <cdr:y>0.94106</cdr:y>
    </cdr:to>
    <cdr:sp macro="" textlink="">
      <cdr:nvSpPr>
        <cdr:cNvPr id="16" name="TextBox 15"/>
        <cdr:cNvSpPr txBox="1"/>
      </cdr:nvSpPr>
      <cdr:spPr>
        <a:xfrm xmlns:a="http://schemas.openxmlformats.org/drawingml/2006/main">
          <a:off x="4230371" y="5655272"/>
          <a:ext cx="1134255" cy="246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2021</a:t>
          </a:r>
        </a:p>
      </cdr:txBody>
    </cdr:sp>
  </cdr:relSizeAnchor>
  <cdr:relSizeAnchor xmlns:cdr="http://schemas.openxmlformats.org/drawingml/2006/chartDrawing">
    <cdr:from>
      <cdr:x>0.17208</cdr:x>
      <cdr:y>0.90812</cdr:y>
    </cdr:from>
    <cdr:to>
      <cdr:x>0.30114</cdr:x>
      <cdr:y>0.94487</cdr:y>
    </cdr:to>
    <cdr:sp macro="" textlink="">
      <cdr:nvSpPr>
        <cdr:cNvPr id="17" name="TextBox 16"/>
        <cdr:cNvSpPr txBox="1"/>
      </cdr:nvSpPr>
      <cdr:spPr>
        <a:xfrm xmlns:a="http://schemas.openxmlformats.org/drawingml/2006/main">
          <a:off x="1490867" y="5723966"/>
          <a:ext cx="1118125" cy="2316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2020</a:t>
          </a:r>
        </a:p>
      </cdr:txBody>
    </cdr:sp>
  </cdr:relSizeAnchor>
</c:userShapes>
</file>

<file path=ppt/drawings/drawing3.xml><?xml version="1.0" encoding="utf-8"?>
<c:userShapes xmlns:c="http://schemas.openxmlformats.org/drawingml/2006/chart">
  <cdr:relSizeAnchor xmlns:cdr="http://schemas.openxmlformats.org/drawingml/2006/chartDrawing">
    <cdr:from>
      <cdr:x>0.88271</cdr:x>
      <cdr:y>0.41385</cdr:y>
    </cdr:from>
    <cdr:to>
      <cdr:x>1</cdr:x>
      <cdr:y>0.53348</cdr:y>
    </cdr:to>
    <cdr:sp macro="" textlink="">
      <cdr:nvSpPr>
        <cdr:cNvPr id="2" name="TextBox 1"/>
        <cdr:cNvSpPr txBox="1"/>
      </cdr:nvSpPr>
      <cdr:spPr>
        <a:xfrm xmlns:a="http://schemas.openxmlformats.org/drawingml/2006/main">
          <a:off x="7647432" y="2597018"/>
          <a:ext cx="1016116" cy="7507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solidFill>
                <a:schemeClr val="accent2"/>
              </a:solidFill>
            </a:rPr>
            <a:t>Baseline </a:t>
          </a:r>
        </a:p>
        <a:p xmlns:a="http://schemas.openxmlformats.org/drawingml/2006/main">
          <a:r>
            <a:rPr lang="en-US" sz="1400" b="1">
              <a:solidFill>
                <a:schemeClr val="accent2"/>
              </a:solidFill>
            </a:rPr>
            <a:t>Water Use</a:t>
          </a:r>
        </a:p>
      </cdr:txBody>
    </cdr:sp>
  </cdr:relSizeAnchor>
  <cdr:relSizeAnchor xmlns:cdr="http://schemas.openxmlformats.org/drawingml/2006/chartDrawing">
    <cdr:from>
      <cdr:x>0.70492</cdr:x>
      <cdr:y>0.59034</cdr:y>
    </cdr:from>
    <cdr:to>
      <cdr:x>0.97413</cdr:x>
      <cdr:y>0.71205</cdr:y>
    </cdr:to>
    <cdr:sp macro="" textlink="">
      <cdr:nvSpPr>
        <cdr:cNvPr id="3" name="TextBox 2"/>
        <cdr:cNvSpPr txBox="1"/>
      </cdr:nvSpPr>
      <cdr:spPr>
        <a:xfrm xmlns:a="http://schemas.openxmlformats.org/drawingml/2006/main">
          <a:off x="6107120" y="3704550"/>
          <a:ext cx="2332310" cy="7637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a:solidFill>
                <a:schemeClr val="accent6"/>
              </a:solidFill>
            </a:rPr>
            <a:t>Targeted</a:t>
          </a:r>
          <a:r>
            <a:rPr lang="en-US" sz="1400" b="1" baseline="0">
              <a:solidFill>
                <a:schemeClr val="accent6"/>
              </a:solidFill>
            </a:rPr>
            <a:t> 40% Reduction</a:t>
          </a:r>
        </a:p>
        <a:p xmlns:a="http://schemas.openxmlformats.org/drawingml/2006/main">
          <a:pPr algn="r"/>
          <a:r>
            <a:rPr lang="en-US" sz="1400" b="1" baseline="0">
              <a:solidFill>
                <a:schemeClr val="accent6"/>
              </a:solidFill>
            </a:rPr>
            <a:t> in Water Use</a:t>
          </a:r>
          <a:endParaRPr lang="en-US" sz="1400" b="1">
            <a:solidFill>
              <a:schemeClr val="accent6"/>
            </a:solidFill>
          </a:endParaRPr>
        </a:p>
      </cdr:txBody>
    </cdr:sp>
  </cdr:relSizeAnchor>
  <cdr:relSizeAnchor xmlns:cdr="http://schemas.openxmlformats.org/drawingml/2006/chartDrawing">
    <cdr:from>
      <cdr:x>0.2544</cdr:x>
      <cdr:y>0.73017</cdr:y>
    </cdr:from>
    <cdr:to>
      <cdr:x>0.61906</cdr:x>
      <cdr:y>0.83619</cdr:y>
    </cdr:to>
    <cdr:sp macro="" textlink="">
      <cdr:nvSpPr>
        <cdr:cNvPr id="4" name="TextBox 3"/>
        <cdr:cNvSpPr txBox="1"/>
      </cdr:nvSpPr>
      <cdr:spPr>
        <a:xfrm xmlns:a="http://schemas.openxmlformats.org/drawingml/2006/main">
          <a:off x="2205444" y="4585507"/>
          <a:ext cx="3161370" cy="6658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solidFill>
                <a:schemeClr val="accent1">
                  <a:lumMod val="50000"/>
                </a:schemeClr>
              </a:solidFill>
            </a:rPr>
            <a:t>2021 Actual Water Use</a:t>
          </a:r>
        </a:p>
      </cdr:txBody>
    </cdr:sp>
  </cdr:relSizeAnchor>
  <cdr:relSizeAnchor xmlns:cdr="http://schemas.openxmlformats.org/drawingml/2006/chartDrawing">
    <cdr:from>
      <cdr:x>0.63339</cdr:x>
      <cdr:y>0.22681</cdr:y>
    </cdr:from>
    <cdr:to>
      <cdr:x>0.75247</cdr:x>
      <cdr:y>0.35355</cdr:y>
    </cdr:to>
    <cdr:cxnSp macro="">
      <cdr:nvCxnSpPr>
        <cdr:cNvPr id="5" name="Straight Arrow Connector 4"/>
        <cdr:cNvCxnSpPr/>
      </cdr:nvCxnSpPr>
      <cdr:spPr>
        <a:xfrm xmlns:a="http://schemas.openxmlformats.org/drawingml/2006/main" flipH="1">
          <a:off x="6202393" y="1374484"/>
          <a:ext cx="1166005" cy="768039"/>
        </a:xfrm>
        <a:prstGeom xmlns:a="http://schemas.openxmlformats.org/drawingml/2006/main" prst="straightConnector1">
          <a:avLst/>
        </a:prstGeom>
        <a:ln xmlns:a="http://schemas.openxmlformats.org/drawingml/2006/main" w="317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0.33297</cdr:x>
      <cdr:y>0.52194</cdr:y>
    </cdr:from>
    <cdr:to>
      <cdr:x>0.65385</cdr:x>
      <cdr:y>0.59607</cdr:y>
    </cdr:to>
    <cdr:sp macro="" textlink="">
      <cdr:nvSpPr>
        <cdr:cNvPr id="5" name="TextBox 4"/>
        <cdr:cNvSpPr txBox="1"/>
      </cdr:nvSpPr>
      <cdr:spPr>
        <a:xfrm xmlns:a="http://schemas.openxmlformats.org/drawingml/2006/main">
          <a:off x="2886075" y="3286125"/>
          <a:ext cx="278130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0.81063</cdr:x>
      <cdr:y>0.90176</cdr:y>
    </cdr:from>
    <cdr:to>
      <cdr:x>0.88616</cdr:x>
      <cdr:y>0.93982</cdr:y>
    </cdr:to>
    <cdr:sp macro="" textlink="">
      <cdr:nvSpPr>
        <cdr:cNvPr id="14" name="TextBox 13"/>
        <cdr:cNvSpPr txBox="1"/>
      </cdr:nvSpPr>
      <cdr:spPr>
        <a:xfrm xmlns:a="http://schemas.openxmlformats.org/drawingml/2006/main">
          <a:off x="7020418" y="5655685"/>
          <a:ext cx="654122" cy="2387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2022</a:t>
          </a:r>
        </a:p>
      </cdr:txBody>
    </cdr:sp>
  </cdr:relSizeAnchor>
  <cdr:relSizeAnchor xmlns:cdr="http://schemas.openxmlformats.org/drawingml/2006/chartDrawing">
    <cdr:from>
      <cdr:x>0.5275</cdr:x>
      <cdr:y>0.89577</cdr:y>
    </cdr:from>
    <cdr:to>
      <cdr:x>0.65847</cdr:x>
      <cdr:y>0.93514</cdr:y>
    </cdr:to>
    <cdr:sp macro="" textlink="">
      <cdr:nvSpPr>
        <cdr:cNvPr id="16" name="TextBox 15"/>
        <cdr:cNvSpPr txBox="1"/>
      </cdr:nvSpPr>
      <cdr:spPr>
        <a:xfrm xmlns:a="http://schemas.openxmlformats.org/drawingml/2006/main">
          <a:off x="4568387" y="5618149"/>
          <a:ext cx="1134255" cy="246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2021</a:t>
          </a:r>
        </a:p>
      </cdr:txBody>
    </cdr:sp>
  </cdr:relSizeAnchor>
  <cdr:relSizeAnchor xmlns:cdr="http://schemas.openxmlformats.org/drawingml/2006/chartDrawing">
    <cdr:from>
      <cdr:x>0.18308</cdr:x>
      <cdr:y>0.90103</cdr:y>
    </cdr:from>
    <cdr:to>
      <cdr:x>0.31214</cdr:x>
      <cdr:y>0.93778</cdr:y>
    </cdr:to>
    <cdr:sp macro="" textlink="">
      <cdr:nvSpPr>
        <cdr:cNvPr id="17" name="TextBox 16"/>
        <cdr:cNvSpPr txBox="1"/>
      </cdr:nvSpPr>
      <cdr:spPr>
        <a:xfrm xmlns:a="http://schemas.openxmlformats.org/drawingml/2006/main">
          <a:off x="1585536" y="5651139"/>
          <a:ext cx="1117714" cy="2304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a:t>2020</a:t>
          </a:r>
        </a:p>
      </cdr:txBody>
    </cdr:sp>
  </cdr:relSizeAnchor>
  <cdr:relSizeAnchor xmlns:cdr="http://schemas.openxmlformats.org/drawingml/2006/chartDrawing">
    <cdr:from>
      <cdr:x>0.08464</cdr:x>
      <cdr:y>0.80573</cdr:y>
    </cdr:from>
    <cdr:to>
      <cdr:x>0.94105</cdr:x>
      <cdr:y>0.85592</cdr:y>
    </cdr:to>
    <cdr:sp macro="" textlink="">
      <cdr:nvSpPr>
        <cdr:cNvPr id="3" name="Rectangle 2"/>
        <cdr:cNvSpPr/>
      </cdr:nvSpPr>
      <cdr:spPr>
        <a:xfrm xmlns:a="http://schemas.openxmlformats.org/drawingml/2006/main">
          <a:off x="716488" y="4489938"/>
          <a:ext cx="7249344" cy="279685"/>
        </a:xfrm>
        <a:prstGeom xmlns:a="http://schemas.openxmlformats.org/drawingml/2006/main" prst="rect">
          <a:avLst/>
        </a:prstGeom>
        <a:solidFill xmlns:a="http://schemas.openxmlformats.org/drawingml/2006/main">
          <a:schemeClr val="accent4">
            <a:lumMod val="75000"/>
            <a:alpha val="46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01B793-0E58-534F-AD74-0ABA0F8AC133}"/>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5955C1-CC2C-5941-AAA7-55A820AE4E9D}"/>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5D7CE6B0-B64F-834E-BC7C-1EF6EBC7609F}" type="datetimeFigureOut">
              <a:rPr lang="en-US" smtClean="0"/>
              <a:t>9/4/2021</a:t>
            </a:fld>
            <a:endParaRPr lang="en-US" dirty="0"/>
          </a:p>
        </p:txBody>
      </p:sp>
      <p:sp>
        <p:nvSpPr>
          <p:cNvPr id="4" name="Footer Placeholder 3">
            <a:extLst>
              <a:ext uri="{FF2B5EF4-FFF2-40B4-BE49-F238E27FC236}">
                <a16:creationId xmlns:a16="http://schemas.microsoft.com/office/drawing/2014/main" id="{625638B5-88A3-8A4E-BE0B-8CC0974234B0}"/>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0857E1A-D74B-284B-8AB6-BC8F262C619E}"/>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163FF9CC-81A6-7744-9067-E0B4C3488382}" type="slidenum">
              <a:rPr lang="en-US" smtClean="0"/>
              <a:t>‹#›</a:t>
            </a:fld>
            <a:endParaRPr lang="en-US" dirty="0"/>
          </a:p>
        </p:txBody>
      </p:sp>
    </p:spTree>
    <p:extLst>
      <p:ext uri="{BB962C8B-B14F-4D97-AF65-F5344CB8AC3E}">
        <p14:creationId xmlns:p14="http://schemas.microsoft.com/office/powerpoint/2010/main" val="425123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3E05D95-54A5-1F44-B208-E07EE41AD230}" type="datetimeFigureOut">
              <a:rPr lang="en-US" smtClean="0"/>
              <a:t>9/4/2021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925BC31-BC2C-8E4F-9381-C0EC562CA44A}" type="slidenum">
              <a:rPr lang="en-US" smtClean="0"/>
              <a:t>‹#›</a:t>
            </a:fld>
            <a:endParaRPr lang="en-US" dirty="0"/>
          </a:p>
        </p:txBody>
      </p:sp>
    </p:spTree>
    <p:extLst>
      <p:ext uri="{BB962C8B-B14F-4D97-AF65-F5344CB8AC3E}">
        <p14:creationId xmlns:p14="http://schemas.microsoft.com/office/powerpoint/2010/main" val="141092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25BC31-BC2C-8E4F-9381-C0EC562CA44A}" type="slidenum">
              <a:rPr lang="en-US" smtClean="0"/>
              <a:t>2</a:t>
            </a:fld>
            <a:endParaRPr lang="en-US" dirty="0"/>
          </a:p>
        </p:txBody>
      </p:sp>
    </p:spTree>
    <p:extLst>
      <p:ext uri="{BB962C8B-B14F-4D97-AF65-F5344CB8AC3E}">
        <p14:creationId xmlns:p14="http://schemas.microsoft.com/office/powerpoint/2010/main" val="3828242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1ECCD6-9534-47B9-ABA1-0185CEA4EEA6}" type="slidenum">
              <a:rPr lang="en-US" smtClean="0"/>
              <a:t>13</a:t>
            </a:fld>
            <a:endParaRPr lang="en-US"/>
          </a:p>
        </p:txBody>
      </p:sp>
    </p:spTree>
    <p:extLst>
      <p:ext uri="{BB962C8B-B14F-4D97-AF65-F5344CB8AC3E}">
        <p14:creationId xmlns:p14="http://schemas.microsoft.com/office/powerpoint/2010/main" val="167162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1ECCD6-9534-47B9-ABA1-0185CEA4EEA6}" type="slidenum">
              <a:rPr lang="en-US" smtClean="0"/>
              <a:t>14</a:t>
            </a:fld>
            <a:endParaRPr lang="en-US"/>
          </a:p>
        </p:txBody>
      </p:sp>
    </p:spTree>
    <p:extLst>
      <p:ext uri="{BB962C8B-B14F-4D97-AF65-F5344CB8AC3E}">
        <p14:creationId xmlns:p14="http://schemas.microsoft.com/office/powerpoint/2010/main" val="426361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25BC31-BC2C-8E4F-9381-C0EC562CA44A}" type="slidenum">
              <a:rPr lang="en-US" smtClean="0"/>
              <a:t>3</a:t>
            </a:fld>
            <a:endParaRPr lang="en-US" dirty="0"/>
          </a:p>
        </p:txBody>
      </p:sp>
    </p:spTree>
    <p:extLst>
      <p:ext uri="{BB962C8B-B14F-4D97-AF65-F5344CB8AC3E}">
        <p14:creationId xmlns:p14="http://schemas.microsoft.com/office/powerpoint/2010/main" val="378110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25BC31-BC2C-8E4F-9381-C0EC562CA44A}" type="slidenum">
              <a:rPr lang="en-US" smtClean="0"/>
              <a:t>4</a:t>
            </a:fld>
            <a:endParaRPr lang="en-US" dirty="0"/>
          </a:p>
        </p:txBody>
      </p:sp>
    </p:spTree>
    <p:extLst>
      <p:ext uri="{BB962C8B-B14F-4D97-AF65-F5344CB8AC3E}">
        <p14:creationId xmlns:p14="http://schemas.microsoft.com/office/powerpoint/2010/main" val="1576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August 3 </a:t>
            </a:r>
            <a:r>
              <a:rPr lang="en-US" sz="1200" kern="1200" baseline="0" dirty="0" smtClean="0">
                <a:solidFill>
                  <a:schemeClr val="tx1"/>
                </a:solidFill>
                <a:effectLst/>
                <a:latin typeface="+mn-lt"/>
                <a:ea typeface="+mn-ea"/>
                <a:cs typeface="+mn-cs"/>
              </a:rPr>
              <a:t>– 32,300 </a:t>
            </a:r>
            <a:r>
              <a:rPr lang="en-US" sz="1200" kern="1200" baseline="0" dirty="0">
                <a:solidFill>
                  <a:schemeClr val="tx1"/>
                </a:solidFill>
                <a:effectLst/>
                <a:latin typeface="+mn-lt"/>
                <a:ea typeface="+mn-ea"/>
                <a:cs typeface="+mn-cs"/>
              </a:rPr>
              <a:t>ac-</a:t>
            </a:r>
            <a:r>
              <a:rPr lang="en-US" sz="1200" kern="1200" baseline="0" dirty="0" err="1">
                <a:solidFill>
                  <a:schemeClr val="tx1"/>
                </a:solidFill>
                <a:effectLst/>
                <a:latin typeface="+mn-lt"/>
                <a:ea typeface="+mn-ea"/>
                <a:cs typeface="+mn-cs"/>
              </a:rPr>
              <a:t>ft</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(&lt; 41% </a:t>
            </a:r>
            <a:r>
              <a:rPr lang="en-US" sz="1200" kern="1200" baseline="0" dirty="0">
                <a:solidFill>
                  <a:schemeClr val="tx1"/>
                </a:solidFill>
                <a:effectLst/>
                <a:latin typeface="+mn-lt"/>
                <a:ea typeface="+mn-ea"/>
                <a:cs typeface="+mn-cs"/>
              </a:rPr>
              <a:t>of total capacity)</a:t>
            </a:r>
          </a:p>
        </p:txBody>
      </p:sp>
      <p:sp>
        <p:nvSpPr>
          <p:cNvPr id="4" name="Slide Number Placeholder 3"/>
          <p:cNvSpPr>
            <a:spLocks noGrp="1"/>
          </p:cNvSpPr>
          <p:nvPr>
            <p:ph type="sldNum" sz="quarter" idx="10"/>
          </p:nvPr>
        </p:nvSpPr>
        <p:spPr/>
        <p:txBody>
          <a:bodyPr/>
          <a:lstStyle/>
          <a:p>
            <a:fld id="{D81ECCD6-9534-47B9-ABA1-0185CEA4EEA6}" type="slidenum">
              <a:rPr lang="en-US" smtClean="0"/>
              <a:t>5</a:t>
            </a:fld>
            <a:endParaRPr lang="en-US"/>
          </a:p>
        </p:txBody>
      </p:sp>
    </p:spTree>
    <p:extLst>
      <p:ext uri="{BB962C8B-B14F-4D97-AF65-F5344CB8AC3E}">
        <p14:creationId xmlns:p14="http://schemas.microsoft.com/office/powerpoint/2010/main" val="286151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Historical</a:t>
            </a:r>
            <a:r>
              <a:rPr lang="en-US" baseline="0" dirty="0"/>
              <a:t> rainfall runoff patterns</a:t>
            </a:r>
          </a:p>
          <a:p>
            <a:endParaRPr lang="en-US" baseline="0" dirty="0"/>
          </a:p>
          <a:p>
            <a:r>
              <a:rPr lang="en-US" baseline="0" dirty="0"/>
              <a:t>Criticality of conservation to save considerable water given uncertainty surrounding rainfall patterns</a:t>
            </a:r>
          </a:p>
          <a:p>
            <a:endParaRPr lang="en-US" baseline="0" dirty="0"/>
          </a:p>
          <a:p>
            <a:r>
              <a:rPr lang="en-US" baseline="0" dirty="0"/>
              <a:t>-noting that at historic average rainfall-runoff amounts, reservoir storage is projected to be in the vicinity of 50,000 acre-feet at the end of next spring, so it will take considerable rainfall to fill the reservoirs and move the district back into a position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Projected Reservoir Storage: Next, moving into projected reservoir storage levels over the next 18 months. Going into the summer and fall months, no rainfall is considered until early October or so. At the same time, irrigation picks up and we expect the next summer months to be a critical opportunity to decrease outdoor water use and save that water. As shown here in the dashed blue line, without conservation, we project around 25,000 ac-</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if we receive 50% of normal rainfall in the early fall winter months. With conservation, significant impact can be on storage levels be seen here on the solid blue line, up around 30,000 ac-</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and that is really </a:t>
            </a:r>
            <a:r>
              <a:rPr lang="en-US" sz="1200" kern="1200" dirty="0" err="1">
                <a:solidFill>
                  <a:schemeClr val="tx1"/>
                </a:solidFill>
                <a:effectLst/>
                <a:latin typeface="+mn-lt"/>
                <a:ea typeface="+mn-ea"/>
                <a:cs typeface="+mn-cs"/>
              </a:rPr>
              <a:t>contigent</a:t>
            </a:r>
            <a:r>
              <a:rPr lang="en-US" sz="1200" kern="1200" dirty="0">
                <a:solidFill>
                  <a:schemeClr val="tx1"/>
                </a:solidFill>
                <a:effectLst/>
                <a:latin typeface="+mn-lt"/>
                <a:ea typeface="+mn-ea"/>
                <a:cs typeface="+mn-cs"/>
              </a:rPr>
              <a:t> on IF WE ARE ABLE TO REACH OUR TARGET. </a:t>
            </a:r>
          </a:p>
          <a:p>
            <a:r>
              <a:rPr lang="en-US" baseline="0" dirty="0"/>
              <a:t>n we’ve seen in past years with more consistent rainfall</a:t>
            </a:r>
            <a:endParaRPr lang="en-US" dirty="0"/>
          </a:p>
        </p:txBody>
      </p:sp>
      <p:sp>
        <p:nvSpPr>
          <p:cNvPr id="4" name="Slide Number Placeholder 3"/>
          <p:cNvSpPr>
            <a:spLocks noGrp="1"/>
          </p:cNvSpPr>
          <p:nvPr>
            <p:ph type="sldNum" sz="quarter" idx="10"/>
          </p:nvPr>
        </p:nvSpPr>
        <p:spPr/>
        <p:txBody>
          <a:bodyPr/>
          <a:lstStyle/>
          <a:p>
            <a:fld id="{0925BC31-BC2C-8E4F-9381-C0EC562CA44A}" type="slidenum">
              <a:rPr lang="en-US" smtClean="0"/>
              <a:t>6</a:t>
            </a:fld>
            <a:endParaRPr lang="en-US"/>
          </a:p>
        </p:txBody>
      </p:sp>
    </p:spTree>
    <p:extLst>
      <p:ext uri="{BB962C8B-B14F-4D97-AF65-F5344CB8AC3E}">
        <p14:creationId xmlns:p14="http://schemas.microsoft.com/office/powerpoint/2010/main" val="143113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August 3 </a:t>
            </a:r>
            <a:r>
              <a:rPr lang="en-US" sz="1200" kern="1200" baseline="0" dirty="0" smtClean="0">
                <a:solidFill>
                  <a:schemeClr val="tx1"/>
                </a:solidFill>
                <a:effectLst/>
                <a:latin typeface="+mn-lt"/>
                <a:ea typeface="+mn-ea"/>
                <a:cs typeface="+mn-cs"/>
              </a:rPr>
              <a:t>– 32,300 </a:t>
            </a:r>
            <a:r>
              <a:rPr lang="en-US" sz="1200" kern="1200" baseline="0" dirty="0">
                <a:solidFill>
                  <a:schemeClr val="tx1"/>
                </a:solidFill>
                <a:effectLst/>
                <a:latin typeface="+mn-lt"/>
                <a:ea typeface="+mn-ea"/>
                <a:cs typeface="+mn-cs"/>
              </a:rPr>
              <a:t>ac-</a:t>
            </a:r>
            <a:r>
              <a:rPr lang="en-US" sz="1200" kern="1200" baseline="0" dirty="0" err="1">
                <a:solidFill>
                  <a:schemeClr val="tx1"/>
                </a:solidFill>
                <a:effectLst/>
                <a:latin typeface="+mn-lt"/>
                <a:ea typeface="+mn-ea"/>
                <a:cs typeface="+mn-cs"/>
              </a:rPr>
              <a:t>ft</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(&lt; 41% </a:t>
            </a:r>
            <a:r>
              <a:rPr lang="en-US" sz="1200" kern="1200" baseline="0" dirty="0">
                <a:solidFill>
                  <a:schemeClr val="tx1"/>
                </a:solidFill>
                <a:effectLst/>
                <a:latin typeface="+mn-lt"/>
                <a:ea typeface="+mn-ea"/>
                <a:cs typeface="+mn-cs"/>
              </a:rPr>
              <a:t>of total capacity)</a:t>
            </a:r>
          </a:p>
        </p:txBody>
      </p:sp>
      <p:sp>
        <p:nvSpPr>
          <p:cNvPr id="4" name="Slide Number Placeholder 3"/>
          <p:cNvSpPr>
            <a:spLocks noGrp="1"/>
          </p:cNvSpPr>
          <p:nvPr>
            <p:ph type="sldNum" sz="quarter" idx="10"/>
          </p:nvPr>
        </p:nvSpPr>
        <p:spPr/>
        <p:txBody>
          <a:bodyPr/>
          <a:lstStyle/>
          <a:p>
            <a:fld id="{D81ECCD6-9534-47B9-ABA1-0185CEA4EEA6}" type="slidenum">
              <a:rPr lang="en-US" smtClean="0"/>
              <a:t>7</a:t>
            </a:fld>
            <a:endParaRPr lang="en-US"/>
          </a:p>
        </p:txBody>
      </p:sp>
    </p:spTree>
    <p:extLst>
      <p:ext uri="{BB962C8B-B14F-4D97-AF65-F5344CB8AC3E}">
        <p14:creationId xmlns:p14="http://schemas.microsoft.com/office/powerpoint/2010/main" val="275367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ECCD6-9534-47B9-ABA1-0185CEA4EEA6}" type="slidenum">
              <a:rPr lang="en-US" smtClean="0"/>
              <a:t>8</a:t>
            </a:fld>
            <a:endParaRPr lang="en-US"/>
          </a:p>
        </p:txBody>
      </p:sp>
    </p:spTree>
    <p:extLst>
      <p:ext uri="{BB962C8B-B14F-4D97-AF65-F5344CB8AC3E}">
        <p14:creationId xmlns:p14="http://schemas.microsoft.com/office/powerpoint/2010/main" val="175928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5BC31-BC2C-8E4F-9381-C0EC562CA44A}" type="slidenum">
              <a:rPr lang="en-US" smtClean="0"/>
              <a:t>11</a:t>
            </a:fld>
            <a:endParaRPr lang="en-US"/>
          </a:p>
        </p:txBody>
      </p:sp>
    </p:spTree>
    <p:extLst>
      <p:ext uri="{BB962C8B-B14F-4D97-AF65-F5344CB8AC3E}">
        <p14:creationId xmlns:p14="http://schemas.microsoft.com/office/powerpoint/2010/main" val="80302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1ECCD6-9534-47B9-ABA1-0185CEA4EEA6}" type="slidenum">
              <a:rPr lang="en-US" smtClean="0"/>
              <a:t>12</a:t>
            </a:fld>
            <a:endParaRPr lang="en-US"/>
          </a:p>
        </p:txBody>
      </p:sp>
    </p:spTree>
    <p:extLst>
      <p:ext uri="{BB962C8B-B14F-4D97-AF65-F5344CB8AC3E}">
        <p14:creationId xmlns:p14="http://schemas.microsoft.com/office/powerpoint/2010/main" val="354924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3C5E-AA57-1640-BB98-8960B7FEBD2C}"/>
              </a:ext>
            </a:extLst>
          </p:cNvPr>
          <p:cNvSpPr>
            <a:spLocks noGrp="1"/>
          </p:cNvSpPr>
          <p:nvPr>
            <p:ph type="ctrTitle"/>
          </p:nvPr>
        </p:nvSpPr>
        <p:spPr>
          <a:xfrm>
            <a:off x="1524000" y="2864224"/>
            <a:ext cx="9144000" cy="1758575"/>
          </a:xfrm>
        </p:spPr>
        <p:txBody>
          <a:bodyPr anchor="t" anchorCtr="0"/>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3B5FA21-7B66-7D4F-A4FA-3BF5FC2727B1}"/>
              </a:ext>
            </a:extLst>
          </p:cNvPr>
          <p:cNvSpPr>
            <a:spLocks noGrp="1"/>
          </p:cNvSpPr>
          <p:nvPr>
            <p:ph type="subTitle" idx="1"/>
          </p:nvPr>
        </p:nvSpPr>
        <p:spPr>
          <a:xfrm>
            <a:off x="1524000" y="4714875"/>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7004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F5A132-1184-EA4D-9675-799DCE6A0CDC}"/>
              </a:ext>
            </a:extLst>
          </p:cNvPr>
          <p:cNvSpPr/>
          <p:nvPr userDrawn="1"/>
        </p:nvSpPr>
        <p:spPr>
          <a:xfrm>
            <a:off x="0" y="0"/>
            <a:ext cx="12192000" cy="6858000"/>
          </a:xfrm>
          <a:prstGeom prst="rect">
            <a:avLst/>
          </a:prstGeom>
          <a:solidFill>
            <a:srgbClr val="087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F6A4E-D8C2-EB48-8162-0E82518E9282}"/>
              </a:ext>
            </a:extLst>
          </p:cNvPr>
          <p:cNvSpPr>
            <a:spLocks noGrp="1"/>
          </p:cNvSpPr>
          <p:nvPr>
            <p:ph type="title" hasCustomPrompt="1"/>
          </p:nvPr>
        </p:nvSpPr>
        <p:spPr>
          <a:xfrm>
            <a:off x="1340224" y="1463769"/>
            <a:ext cx="8018922" cy="2852737"/>
          </a:xfrm>
        </p:spPr>
        <p:txBody>
          <a:bodyPr anchor="t" anchorCtr="0">
            <a:noAutofit/>
          </a:bodyPr>
          <a:lstStyle>
            <a:lvl1pPr>
              <a:defRPr sz="6000">
                <a:solidFill>
                  <a:schemeClr val="bg1"/>
                </a:solidFill>
              </a:defRPr>
            </a:lvl1pPr>
          </a:lstStyle>
          <a:p>
            <a:r>
              <a:rPr lang="en-US" dirty="0"/>
              <a:t>Click to edit </a:t>
            </a:r>
            <a:br>
              <a:rPr lang="en-US" dirty="0"/>
            </a:br>
            <a:r>
              <a:rPr lang="en-US" dirty="0"/>
              <a:t>Master title style</a:t>
            </a:r>
          </a:p>
        </p:txBody>
      </p:sp>
      <p:sp>
        <p:nvSpPr>
          <p:cNvPr id="6" name="Slide Number Placeholder 5">
            <a:extLst>
              <a:ext uri="{FF2B5EF4-FFF2-40B4-BE49-F238E27FC236}">
                <a16:creationId xmlns:a16="http://schemas.microsoft.com/office/drawing/2014/main" id="{25954A46-9037-F340-B56B-EB25A9BD344A}"/>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2359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65FD70-863C-AD4D-B96F-94C7AEE250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A77C8D2F-DD88-2741-A124-32BFF6D197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C7CAF7-168A-2B4D-B744-957924486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DE375-C9B9-874C-882E-166ED8966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065D015-C90F-7C49-9E15-2E9794B59FDB}"/>
              </a:ext>
            </a:extLst>
          </p:cNvPr>
          <p:cNvSpPr>
            <a:spLocks noGrp="1"/>
          </p:cNvSpPr>
          <p:nvPr>
            <p:ph type="sldNum" sz="quarter" idx="12"/>
          </p:nvPr>
        </p:nvSpPr>
        <p:spPr>
          <a:xfrm>
            <a:off x="8610600" y="6508917"/>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229541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D7F5B7-1333-614E-A6BC-34C993729F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48" r="-22635"/>
          <a:stretch/>
        </p:blipFill>
        <p:spPr>
          <a:xfrm>
            <a:off x="-1712689" y="6491666"/>
            <a:ext cx="16664235" cy="379691"/>
          </a:xfrm>
          <a:prstGeom prst="rect">
            <a:avLst/>
          </a:prstGeom>
        </p:spPr>
      </p:pic>
      <p:sp>
        <p:nvSpPr>
          <p:cNvPr id="2" name="Title 1">
            <a:extLst>
              <a:ext uri="{FF2B5EF4-FFF2-40B4-BE49-F238E27FC236}">
                <a16:creationId xmlns:a16="http://schemas.microsoft.com/office/drawing/2014/main" id="{B54F9C60-8028-0142-B40D-A5230677A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74397-EA86-474B-8DAA-65C81889EF42}"/>
              </a:ext>
            </a:extLst>
          </p:cNvPr>
          <p:cNvSpPr>
            <a:spLocks noGrp="1"/>
          </p:cNvSpPr>
          <p:nvPr>
            <p:ph type="body" idx="1"/>
          </p:nvPr>
        </p:nvSpPr>
        <p:spPr>
          <a:xfrm>
            <a:off x="839788" y="1681163"/>
            <a:ext cx="5157787"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7DF88D-4F23-3D40-ADFD-A0152C4536A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330E6A5-0C99-D543-9923-7524B8254F8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76AEC7-7189-964D-BF09-D45FB85AB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B7961EB-02D5-0C41-A183-BE9AC50376EB}"/>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232317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3C6DEC-5F2E-C34F-BDD8-E28F9518A0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85FD6601-E6A3-2549-9101-00E7F500B94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C0844CB-FD5F-754E-9855-7B7206BFE37D}"/>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359092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EEDB0-718D-1847-ADB1-AC8E826DAB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5642" y="6452866"/>
            <a:ext cx="13459326" cy="424919"/>
          </a:xfrm>
          <a:prstGeom prst="rect">
            <a:avLst/>
          </a:prstGeom>
        </p:spPr>
      </p:pic>
      <p:sp>
        <p:nvSpPr>
          <p:cNvPr id="4" name="Slide Number Placeholder 3">
            <a:extLst>
              <a:ext uri="{FF2B5EF4-FFF2-40B4-BE49-F238E27FC236}">
                <a16:creationId xmlns:a16="http://schemas.microsoft.com/office/drawing/2014/main" id="{17915898-7E99-1047-A779-36266CED3DE2}"/>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231036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3C5E-AA57-1640-BB98-8960B7FEBD2C}"/>
              </a:ext>
            </a:extLst>
          </p:cNvPr>
          <p:cNvSpPr>
            <a:spLocks noGrp="1"/>
          </p:cNvSpPr>
          <p:nvPr>
            <p:ph type="ctrTitle"/>
          </p:nvPr>
        </p:nvSpPr>
        <p:spPr>
          <a:xfrm>
            <a:off x="1524000" y="2864224"/>
            <a:ext cx="9144000" cy="1758575"/>
          </a:xfrm>
        </p:spPr>
        <p:txBody>
          <a:bodyPr anchor="t" anchorCtr="0"/>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3B5FA21-7B66-7D4F-A4FA-3BF5FC2727B1}"/>
              </a:ext>
            </a:extLst>
          </p:cNvPr>
          <p:cNvSpPr>
            <a:spLocks noGrp="1"/>
          </p:cNvSpPr>
          <p:nvPr>
            <p:ph type="subTitle" idx="1"/>
          </p:nvPr>
        </p:nvSpPr>
        <p:spPr>
          <a:xfrm>
            <a:off x="1524000" y="4714875"/>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87309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11400-4A07-7F46-A37E-FCBEB5CF0081}"/>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31BD421B-7967-2D43-B87D-FD73F7020120}"/>
              </a:ext>
            </a:extLst>
          </p:cNvPr>
          <p:cNvSpPr>
            <a:spLocks noGrp="1"/>
          </p:cNvSpPr>
          <p:nvPr>
            <p:ph type="title"/>
          </p:nvPr>
        </p:nvSpPr>
        <p:spPr/>
        <p:txBody>
          <a:bodyPr/>
          <a:lstStyle>
            <a:lvl1pPr>
              <a:defRPr>
                <a:solidFill>
                  <a:srgbClr val="0872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F14598D-EC03-4749-B5C8-63C5166A2C9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ED0B1D-2E8C-4644-9B9C-22F422F2C75F}"/>
              </a:ext>
            </a:extLst>
          </p:cNvPr>
          <p:cNvSpPr>
            <a:spLocks noGrp="1"/>
          </p:cNvSpPr>
          <p:nvPr>
            <p:ph type="sldNum" sz="quarter" idx="12"/>
          </p:nvPr>
        </p:nvSpPr>
        <p:spPr>
          <a:xfrm>
            <a:off x="8610600" y="6491666"/>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107326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F5A132-1184-EA4D-9675-799DCE6A0CDC}"/>
              </a:ext>
            </a:extLst>
          </p:cNvPr>
          <p:cNvSpPr/>
          <p:nvPr userDrawn="1"/>
        </p:nvSpPr>
        <p:spPr>
          <a:xfrm>
            <a:off x="0" y="0"/>
            <a:ext cx="12192000" cy="6858000"/>
          </a:xfrm>
          <a:prstGeom prst="rect">
            <a:avLst/>
          </a:prstGeom>
          <a:solidFill>
            <a:srgbClr val="087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F6A4E-D8C2-EB48-8162-0E82518E9282}"/>
              </a:ext>
            </a:extLst>
          </p:cNvPr>
          <p:cNvSpPr>
            <a:spLocks noGrp="1"/>
          </p:cNvSpPr>
          <p:nvPr>
            <p:ph type="title" hasCustomPrompt="1"/>
          </p:nvPr>
        </p:nvSpPr>
        <p:spPr>
          <a:xfrm>
            <a:off x="1340224" y="1463769"/>
            <a:ext cx="8018922" cy="2852737"/>
          </a:xfrm>
        </p:spPr>
        <p:txBody>
          <a:bodyPr anchor="t" anchorCtr="0">
            <a:noAutofit/>
          </a:bodyPr>
          <a:lstStyle>
            <a:lvl1pPr>
              <a:defRPr sz="6000">
                <a:solidFill>
                  <a:schemeClr val="bg1"/>
                </a:solidFill>
              </a:defRPr>
            </a:lvl1pPr>
          </a:lstStyle>
          <a:p>
            <a:r>
              <a:rPr lang="en-US" dirty="0"/>
              <a:t>Click to edit </a:t>
            </a:r>
            <a:br>
              <a:rPr lang="en-US" dirty="0"/>
            </a:br>
            <a:r>
              <a:rPr lang="en-US" dirty="0"/>
              <a:t>Master title style</a:t>
            </a:r>
          </a:p>
        </p:txBody>
      </p:sp>
      <p:sp>
        <p:nvSpPr>
          <p:cNvPr id="6" name="Slide Number Placeholder 5">
            <a:extLst>
              <a:ext uri="{FF2B5EF4-FFF2-40B4-BE49-F238E27FC236}">
                <a16:creationId xmlns:a16="http://schemas.microsoft.com/office/drawing/2014/main" id="{25954A46-9037-F340-B56B-EB25A9BD344A}"/>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2030136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65FD70-863C-AD4D-B96F-94C7AEE2508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A77C8D2F-DD88-2741-A124-32BFF6D197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C7CAF7-168A-2B4D-B744-957924486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DE375-C9B9-874C-882E-166ED8966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065D015-C90F-7C49-9E15-2E9794B59FDB}"/>
              </a:ext>
            </a:extLst>
          </p:cNvPr>
          <p:cNvSpPr>
            <a:spLocks noGrp="1"/>
          </p:cNvSpPr>
          <p:nvPr>
            <p:ph type="sldNum" sz="quarter" idx="12"/>
          </p:nvPr>
        </p:nvSpPr>
        <p:spPr>
          <a:xfrm>
            <a:off x="8610600" y="6508917"/>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130955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D7F5B7-1333-614E-A6BC-34C993729FC0}"/>
              </a:ext>
            </a:extLst>
          </p:cNvPr>
          <p:cNvPicPr>
            <a:picLocks noChangeAspect="1"/>
          </p:cNvPicPr>
          <p:nvPr userDrawn="1"/>
        </p:nvPicPr>
        <p:blipFill rotWithShape="1">
          <a:blip r:embed="rId2"/>
          <a:srcRect l="-14048" r="-22635"/>
          <a:stretch/>
        </p:blipFill>
        <p:spPr>
          <a:xfrm>
            <a:off x="-1712689" y="6491666"/>
            <a:ext cx="16664235" cy="379691"/>
          </a:xfrm>
          <a:prstGeom prst="rect">
            <a:avLst/>
          </a:prstGeom>
        </p:spPr>
      </p:pic>
      <p:sp>
        <p:nvSpPr>
          <p:cNvPr id="2" name="Title 1">
            <a:extLst>
              <a:ext uri="{FF2B5EF4-FFF2-40B4-BE49-F238E27FC236}">
                <a16:creationId xmlns:a16="http://schemas.microsoft.com/office/drawing/2014/main" id="{B54F9C60-8028-0142-B40D-A5230677A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74397-EA86-474B-8DAA-65C81889EF42}"/>
              </a:ext>
            </a:extLst>
          </p:cNvPr>
          <p:cNvSpPr>
            <a:spLocks noGrp="1"/>
          </p:cNvSpPr>
          <p:nvPr>
            <p:ph type="body" idx="1"/>
          </p:nvPr>
        </p:nvSpPr>
        <p:spPr>
          <a:xfrm>
            <a:off x="839788" y="1681163"/>
            <a:ext cx="5157787"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7DF88D-4F23-3D40-ADFD-A0152C4536A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330E6A5-0C99-D543-9923-7524B8254F8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76AEC7-7189-964D-BF09-D45FB85AB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B7961EB-02D5-0C41-A183-BE9AC50376EB}"/>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00668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11400-4A07-7F46-A37E-FCBEB5CF0081}"/>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31BD421B-7967-2D43-B87D-FD73F7020120}"/>
              </a:ext>
            </a:extLst>
          </p:cNvPr>
          <p:cNvSpPr>
            <a:spLocks noGrp="1"/>
          </p:cNvSpPr>
          <p:nvPr>
            <p:ph type="title"/>
          </p:nvPr>
        </p:nvSpPr>
        <p:spPr/>
        <p:txBody>
          <a:bodyPr/>
          <a:lstStyle>
            <a:lvl1pPr>
              <a:defRPr>
                <a:solidFill>
                  <a:srgbClr val="0872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F14598D-EC03-4749-B5C8-63C5166A2C9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ED0B1D-2E8C-4644-9B9C-22F422F2C75F}"/>
              </a:ext>
            </a:extLst>
          </p:cNvPr>
          <p:cNvSpPr>
            <a:spLocks noGrp="1"/>
          </p:cNvSpPr>
          <p:nvPr>
            <p:ph type="sldNum" sz="quarter" idx="12"/>
          </p:nvPr>
        </p:nvSpPr>
        <p:spPr>
          <a:xfrm>
            <a:off x="8610600" y="6491666"/>
            <a:ext cx="2743200" cy="365125"/>
          </a:xfrm>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3254071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3C6DEC-5F2E-C34F-BDD8-E28F9518A07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85FD6601-E6A3-2549-9101-00E7F500B94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C0844CB-FD5F-754E-9855-7B7206BFE37D}"/>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1422775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EEDB0-718D-1847-ADB1-AC8E826DAB28}"/>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4" name="Slide Number Placeholder 3">
            <a:extLst>
              <a:ext uri="{FF2B5EF4-FFF2-40B4-BE49-F238E27FC236}">
                <a16:creationId xmlns:a16="http://schemas.microsoft.com/office/drawing/2014/main" id="{17915898-7E99-1047-A779-36266CED3DE2}"/>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425125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F5A132-1184-EA4D-9675-799DCE6A0CDC}"/>
              </a:ext>
            </a:extLst>
          </p:cNvPr>
          <p:cNvSpPr/>
          <p:nvPr userDrawn="1"/>
        </p:nvSpPr>
        <p:spPr>
          <a:xfrm>
            <a:off x="0" y="0"/>
            <a:ext cx="12192000" cy="6858000"/>
          </a:xfrm>
          <a:prstGeom prst="rect">
            <a:avLst/>
          </a:prstGeom>
          <a:solidFill>
            <a:srgbClr val="087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9F6A4E-D8C2-EB48-8162-0E82518E9282}"/>
              </a:ext>
            </a:extLst>
          </p:cNvPr>
          <p:cNvSpPr>
            <a:spLocks noGrp="1"/>
          </p:cNvSpPr>
          <p:nvPr>
            <p:ph type="title" hasCustomPrompt="1"/>
          </p:nvPr>
        </p:nvSpPr>
        <p:spPr>
          <a:xfrm>
            <a:off x="1340224" y="1463769"/>
            <a:ext cx="8018922" cy="2852737"/>
          </a:xfrm>
        </p:spPr>
        <p:txBody>
          <a:bodyPr anchor="t" anchorCtr="0">
            <a:noAutofit/>
          </a:bodyPr>
          <a:lstStyle>
            <a:lvl1pPr>
              <a:defRPr sz="6000">
                <a:solidFill>
                  <a:schemeClr val="bg1"/>
                </a:solidFill>
              </a:defRPr>
            </a:lvl1pPr>
          </a:lstStyle>
          <a:p>
            <a:r>
              <a:rPr lang="en-US" dirty="0"/>
              <a:t>Click to edit </a:t>
            </a:r>
            <a:br>
              <a:rPr lang="en-US" dirty="0"/>
            </a:br>
            <a:r>
              <a:rPr lang="en-US" dirty="0"/>
              <a:t>Master title style</a:t>
            </a:r>
          </a:p>
        </p:txBody>
      </p:sp>
      <p:sp>
        <p:nvSpPr>
          <p:cNvPr id="6" name="Slide Number Placeholder 5">
            <a:extLst>
              <a:ext uri="{FF2B5EF4-FFF2-40B4-BE49-F238E27FC236}">
                <a16:creationId xmlns:a16="http://schemas.microsoft.com/office/drawing/2014/main" id="{25954A46-9037-F340-B56B-EB25A9BD344A}"/>
              </a:ext>
            </a:extLst>
          </p:cNvPr>
          <p:cNvSpPr>
            <a:spLocks noGrp="1"/>
          </p:cNvSpPr>
          <p:nvPr>
            <p:ph type="sldNum" sz="quarter" idx="12"/>
          </p:nvPr>
        </p:nvSpPr>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21694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65FD70-863C-AD4D-B96F-94C7AEE2508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A77C8D2F-DD88-2741-A124-32BFF6D197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C7CAF7-168A-2B4D-B744-957924486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DE375-C9B9-874C-882E-166ED8966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065D015-C90F-7C49-9E15-2E9794B59FDB}"/>
              </a:ext>
            </a:extLst>
          </p:cNvPr>
          <p:cNvSpPr>
            <a:spLocks noGrp="1"/>
          </p:cNvSpPr>
          <p:nvPr>
            <p:ph type="sldNum" sz="quarter" idx="12"/>
          </p:nvPr>
        </p:nvSpPr>
        <p:spPr>
          <a:xfrm>
            <a:off x="8610600" y="6508917"/>
            <a:ext cx="2743200" cy="365125"/>
          </a:xfrm>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3247252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D7F5B7-1333-614E-A6BC-34C993729F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048" r="-22635"/>
          <a:stretch/>
        </p:blipFill>
        <p:spPr>
          <a:xfrm>
            <a:off x="-1712689" y="6491666"/>
            <a:ext cx="16664235" cy="379691"/>
          </a:xfrm>
          <a:prstGeom prst="rect">
            <a:avLst/>
          </a:prstGeom>
        </p:spPr>
      </p:pic>
      <p:sp>
        <p:nvSpPr>
          <p:cNvPr id="2" name="Title 1">
            <a:extLst>
              <a:ext uri="{FF2B5EF4-FFF2-40B4-BE49-F238E27FC236}">
                <a16:creationId xmlns:a16="http://schemas.microsoft.com/office/drawing/2014/main" id="{B54F9C60-8028-0142-B40D-A5230677A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74397-EA86-474B-8DAA-65C81889EF42}"/>
              </a:ext>
            </a:extLst>
          </p:cNvPr>
          <p:cNvSpPr>
            <a:spLocks noGrp="1"/>
          </p:cNvSpPr>
          <p:nvPr>
            <p:ph type="body" idx="1"/>
          </p:nvPr>
        </p:nvSpPr>
        <p:spPr>
          <a:xfrm>
            <a:off x="839788" y="1681163"/>
            <a:ext cx="5157787"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7DF88D-4F23-3D40-ADFD-A0152C4536A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330E6A5-0C99-D543-9923-7524B8254F8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76AEC7-7189-964D-BF09-D45FB85AB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B7961EB-02D5-0C41-A183-BE9AC50376EB}"/>
              </a:ext>
            </a:extLst>
          </p:cNvPr>
          <p:cNvSpPr>
            <a:spLocks noGrp="1"/>
          </p:cNvSpPr>
          <p:nvPr>
            <p:ph type="sldNum" sz="quarter" idx="12"/>
          </p:nvPr>
        </p:nvSpPr>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12613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3C6DEC-5F2E-C34F-BDD8-E28F9518A07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85FD6601-E6A3-2549-9101-00E7F500B94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C0844CB-FD5F-754E-9855-7B7206BFE37D}"/>
              </a:ext>
            </a:extLst>
          </p:cNvPr>
          <p:cNvSpPr>
            <a:spLocks noGrp="1"/>
          </p:cNvSpPr>
          <p:nvPr>
            <p:ph type="sldNum" sz="quarter" idx="12"/>
          </p:nvPr>
        </p:nvSpPr>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148833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EEDB0-718D-1847-ADB1-AC8E826DAB28}"/>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4" name="Slide Number Placeholder 3">
            <a:extLst>
              <a:ext uri="{FF2B5EF4-FFF2-40B4-BE49-F238E27FC236}">
                <a16:creationId xmlns:a16="http://schemas.microsoft.com/office/drawing/2014/main" id="{17915898-7E99-1047-A779-36266CED3DE2}"/>
              </a:ext>
            </a:extLst>
          </p:cNvPr>
          <p:cNvSpPr>
            <a:spLocks noGrp="1"/>
          </p:cNvSpPr>
          <p:nvPr>
            <p:ph type="sldNum" sz="quarter" idx="12"/>
          </p:nvPr>
        </p:nvSpPr>
        <p:spPr/>
        <p:txBody>
          <a:bodyPr/>
          <a:lstStyle/>
          <a:p>
            <a:fld id="{0F43753A-820F-4E4C-808D-1184121AF949}" type="slidenum">
              <a:rPr lang="en-US" smtClean="0"/>
              <a:t>‹#›</a:t>
            </a:fld>
            <a:endParaRPr lang="en-US" dirty="0"/>
          </a:p>
        </p:txBody>
      </p:sp>
    </p:spTree>
    <p:extLst>
      <p:ext uri="{BB962C8B-B14F-4D97-AF65-F5344CB8AC3E}">
        <p14:creationId xmlns:p14="http://schemas.microsoft.com/office/powerpoint/2010/main" val="421193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3C5E-AA57-1640-BB98-8960B7FEBD2C}"/>
              </a:ext>
            </a:extLst>
          </p:cNvPr>
          <p:cNvSpPr>
            <a:spLocks noGrp="1"/>
          </p:cNvSpPr>
          <p:nvPr>
            <p:ph type="ctrTitle"/>
          </p:nvPr>
        </p:nvSpPr>
        <p:spPr>
          <a:xfrm>
            <a:off x="1524000" y="2864224"/>
            <a:ext cx="9144000" cy="1758575"/>
          </a:xfrm>
        </p:spPr>
        <p:txBody>
          <a:bodyPr anchor="t" anchorCtr="0"/>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3B5FA21-7B66-7D4F-A4FA-3BF5FC2727B1}"/>
              </a:ext>
            </a:extLst>
          </p:cNvPr>
          <p:cNvSpPr>
            <a:spLocks noGrp="1"/>
          </p:cNvSpPr>
          <p:nvPr>
            <p:ph type="subTitle" idx="1"/>
          </p:nvPr>
        </p:nvSpPr>
        <p:spPr>
          <a:xfrm>
            <a:off x="1524000" y="4714875"/>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6335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11400-4A07-7F46-A37E-FCBEB5CF0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31BD421B-7967-2D43-B87D-FD73F7020120}"/>
              </a:ext>
            </a:extLst>
          </p:cNvPr>
          <p:cNvSpPr>
            <a:spLocks noGrp="1"/>
          </p:cNvSpPr>
          <p:nvPr>
            <p:ph type="title"/>
          </p:nvPr>
        </p:nvSpPr>
        <p:spPr/>
        <p:txBody>
          <a:bodyPr/>
          <a:lstStyle>
            <a:lvl1pPr>
              <a:defRPr>
                <a:solidFill>
                  <a:srgbClr val="0872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F14598D-EC03-4749-B5C8-63C5166A2C9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ED0B1D-2E8C-4644-9B9C-22F422F2C75F}"/>
              </a:ext>
            </a:extLst>
          </p:cNvPr>
          <p:cNvSpPr>
            <a:spLocks noGrp="1"/>
          </p:cNvSpPr>
          <p:nvPr>
            <p:ph type="sldNum" sz="quarter" idx="12"/>
          </p:nvPr>
        </p:nvSpPr>
        <p:spPr>
          <a:xfrm>
            <a:off x="8610600" y="6491666"/>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307032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9B28-AA0A-B245-9D70-E723FB320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D402902-A85D-6044-BFA7-9FC31D3824AA}"/>
              </a:ext>
            </a:extLst>
          </p:cNvPr>
          <p:cNvSpPr>
            <a:spLocks noGrp="1"/>
          </p:cNvSpPr>
          <p:nvPr>
            <p:ph type="body" idx="1"/>
          </p:nvPr>
        </p:nvSpPr>
        <p:spPr>
          <a:xfrm>
            <a:off x="838200" y="1825624"/>
            <a:ext cx="10515600" cy="378603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5310B45-835E-9440-B0F6-D7F496DB4762}"/>
              </a:ext>
            </a:extLst>
          </p:cNvPr>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200" b="1" i="0">
                <a:solidFill>
                  <a:schemeClr val="bg1"/>
                </a:solidFill>
                <a:latin typeface="Lato" panose="020F0502020204030203" pitchFamily="34" charset="77"/>
              </a:defRPr>
            </a:lvl1pPr>
          </a:lstStyle>
          <a:p>
            <a:fld id="{0F43753A-820F-4E4C-808D-1184121AF949}" type="slidenum">
              <a:rPr lang="en-US" smtClean="0"/>
              <a:pPr/>
              <a:t>‹#›</a:t>
            </a:fld>
            <a:endParaRPr lang="en-US" dirty="0"/>
          </a:p>
        </p:txBody>
      </p:sp>
    </p:spTree>
    <p:extLst>
      <p:ext uri="{BB962C8B-B14F-4D97-AF65-F5344CB8AC3E}">
        <p14:creationId xmlns:p14="http://schemas.microsoft.com/office/powerpoint/2010/main" val="2119648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9B28-AA0A-B245-9D70-E723FB320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D402902-A85D-6044-BFA7-9FC31D3824AA}"/>
              </a:ext>
            </a:extLst>
          </p:cNvPr>
          <p:cNvSpPr>
            <a:spLocks noGrp="1"/>
          </p:cNvSpPr>
          <p:nvPr>
            <p:ph type="body" idx="1"/>
          </p:nvPr>
        </p:nvSpPr>
        <p:spPr>
          <a:xfrm>
            <a:off x="838200" y="1825624"/>
            <a:ext cx="10515600" cy="378603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5310B45-835E-9440-B0F6-D7F496DB4762}"/>
              </a:ext>
            </a:extLst>
          </p:cNvPr>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200" b="1" i="0">
                <a:solidFill>
                  <a:schemeClr val="bg1"/>
                </a:solidFill>
                <a:latin typeface="Lato" panose="020F0502020204030203" pitchFamily="34" charset="77"/>
              </a:defRPr>
            </a:lvl1pPr>
          </a:lstStyle>
          <a:p>
            <a:fld id="{0F43753A-820F-4E4C-808D-1184121AF949}" type="slidenum">
              <a:rPr lang="en-US" smtClean="0"/>
              <a:pPr/>
              <a:t>‹#›</a:t>
            </a:fld>
            <a:endParaRPr lang="en-US" dirty="0"/>
          </a:p>
        </p:txBody>
      </p:sp>
    </p:spTree>
    <p:extLst>
      <p:ext uri="{BB962C8B-B14F-4D97-AF65-F5344CB8AC3E}">
        <p14:creationId xmlns:p14="http://schemas.microsoft.com/office/powerpoint/2010/main" val="288849621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9B28-AA0A-B245-9D70-E723FB320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D402902-A85D-6044-BFA7-9FC31D3824AA}"/>
              </a:ext>
            </a:extLst>
          </p:cNvPr>
          <p:cNvSpPr>
            <a:spLocks noGrp="1"/>
          </p:cNvSpPr>
          <p:nvPr>
            <p:ph type="body" idx="1"/>
          </p:nvPr>
        </p:nvSpPr>
        <p:spPr>
          <a:xfrm>
            <a:off x="838200" y="1825624"/>
            <a:ext cx="10515600" cy="378603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5310B45-835E-9440-B0F6-D7F496DB4762}"/>
              </a:ext>
            </a:extLst>
          </p:cNvPr>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200" b="1" i="0">
                <a:solidFill>
                  <a:schemeClr val="bg1"/>
                </a:solidFill>
                <a:latin typeface="Lato" panose="020F0502020204030203" pitchFamily="34" charset="77"/>
              </a:defRPr>
            </a:lvl1pPr>
          </a:lstStyle>
          <a:p>
            <a:fld id="{0F43753A-820F-4E4C-808D-1184121AF949}" type="slidenum">
              <a:rPr lang="en-US" smtClean="0"/>
              <a:pPr/>
              <a:t>‹#›</a:t>
            </a:fld>
            <a:endParaRPr lang="en-US" dirty="0"/>
          </a:p>
        </p:txBody>
      </p:sp>
    </p:spTree>
    <p:extLst>
      <p:ext uri="{BB962C8B-B14F-4D97-AF65-F5344CB8AC3E}">
        <p14:creationId xmlns:p14="http://schemas.microsoft.com/office/powerpoint/2010/main" val="1876653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hdr="0" ftr="0" dt="0"/>
  <p:txStyles>
    <p:title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07" Type="http://schemas.openxmlformats.org/officeDocument/2006/relationships/slideLayout" Target="../slideLayouts/slideLayout7.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102" Type="http://schemas.openxmlformats.org/officeDocument/2006/relationships/tags" Target="../tags/tag102.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notesSlide" Target="../notesSlides/notesSlide10.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6EC8D6D-3AB5-2148-926D-DE50289F4C2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70895" y="913625"/>
            <a:ext cx="3328249" cy="1655762"/>
          </a:xfrm>
          <a:prstGeom prst="rect">
            <a:avLst/>
          </a:prstGeom>
        </p:spPr>
      </p:pic>
      <p:sp>
        <p:nvSpPr>
          <p:cNvPr id="7" name="Subtitle 2">
            <a:extLst>
              <a:ext uri="{FF2B5EF4-FFF2-40B4-BE49-F238E27FC236}">
                <a16:creationId xmlns:a16="http://schemas.microsoft.com/office/drawing/2014/main" id="{F03DFE5B-A235-1C47-9113-A45C6A4D435A}"/>
              </a:ext>
            </a:extLst>
          </p:cNvPr>
          <p:cNvSpPr txBox="1">
            <a:spLocks/>
          </p:cNvSpPr>
          <p:nvPr/>
        </p:nvSpPr>
        <p:spPr>
          <a:xfrm>
            <a:off x="461395" y="4436339"/>
            <a:ext cx="4397161" cy="547438"/>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tx1">
                  <a:lumMod val="75000"/>
                  <a:lumOff val="25000"/>
                </a:schemeClr>
              </a:solidFill>
            </a:endParaRPr>
          </a:p>
        </p:txBody>
      </p:sp>
      <p:sp>
        <p:nvSpPr>
          <p:cNvPr id="2" name="TextBox 1"/>
          <p:cNvSpPr txBox="1"/>
          <p:nvPr/>
        </p:nvSpPr>
        <p:spPr>
          <a:xfrm>
            <a:off x="189781" y="3112900"/>
            <a:ext cx="4142985" cy="1138773"/>
          </a:xfrm>
          <a:prstGeom prst="rect">
            <a:avLst/>
          </a:prstGeom>
          <a:noFill/>
        </p:spPr>
        <p:txBody>
          <a:bodyPr wrap="square" rtlCol="0">
            <a:spAutoFit/>
          </a:bodyPr>
          <a:lstStyle/>
          <a:p>
            <a:r>
              <a:rPr lang="en-US" sz="4000" b="1" dirty="0" smtClean="0"/>
              <a:t>Drought Response</a:t>
            </a:r>
          </a:p>
          <a:p>
            <a:r>
              <a:rPr lang="en-US" sz="2800" b="1" dirty="0" smtClean="0"/>
              <a:t>Urban Water Institute</a:t>
            </a:r>
            <a:endParaRPr lang="en-US" sz="2800" b="1" dirty="0"/>
          </a:p>
        </p:txBody>
      </p:sp>
      <p:sp>
        <p:nvSpPr>
          <p:cNvPr id="8" name="TextBox 7"/>
          <p:cNvSpPr txBox="1"/>
          <p:nvPr/>
        </p:nvSpPr>
        <p:spPr>
          <a:xfrm>
            <a:off x="661774" y="4614445"/>
            <a:ext cx="2756462" cy="461665"/>
          </a:xfrm>
          <a:prstGeom prst="rect">
            <a:avLst/>
          </a:prstGeom>
          <a:noFill/>
        </p:spPr>
        <p:txBody>
          <a:bodyPr wrap="square" rtlCol="0">
            <a:spAutoFit/>
          </a:bodyPr>
          <a:lstStyle/>
          <a:p>
            <a:r>
              <a:rPr lang="en-US" sz="2400" b="1" dirty="0" smtClean="0"/>
              <a:t>September 8, </a:t>
            </a:r>
            <a:r>
              <a:rPr lang="en-US" sz="2400" b="1" dirty="0"/>
              <a:t>2021</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381" t="21327" r="17059" b="1171"/>
          <a:stretch/>
        </p:blipFill>
        <p:spPr>
          <a:xfrm>
            <a:off x="4391526" y="0"/>
            <a:ext cx="8097254" cy="6845968"/>
          </a:xfrm>
          <a:prstGeom prst="rect">
            <a:avLst/>
          </a:prstGeom>
        </p:spPr>
      </p:pic>
    </p:spTree>
    <p:extLst>
      <p:ext uri="{BB962C8B-B14F-4D97-AF65-F5344CB8AC3E}">
        <p14:creationId xmlns:p14="http://schemas.microsoft.com/office/powerpoint/2010/main" val="19358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6" y="-78899"/>
            <a:ext cx="11308930" cy="1325563"/>
          </a:xfrm>
        </p:spPr>
        <p:txBody>
          <a:bodyPr/>
          <a:lstStyle/>
          <a:p>
            <a:r>
              <a:rPr lang="en-US" dirty="0" smtClean="0"/>
              <a:t>Marin Water’s Conservation Programs &amp; Incentives</a:t>
            </a:r>
            <a:endParaRPr lang="en-US" dirty="0"/>
          </a:p>
        </p:txBody>
      </p:sp>
      <p:sp>
        <p:nvSpPr>
          <p:cNvPr id="3" name="Content Placeholder 2"/>
          <p:cNvSpPr>
            <a:spLocks noGrp="1"/>
          </p:cNvSpPr>
          <p:nvPr>
            <p:ph idx="1"/>
          </p:nvPr>
        </p:nvSpPr>
        <p:spPr>
          <a:xfrm>
            <a:off x="743989" y="1312228"/>
            <a:ext cx="8200506" cy="5002308"/>
          </a:xfrm>
        </p:spPr>
        <p:txBody>
          <a:bodyPr/>
          <a:lstStyle/>
          <a:p>
            <a:r>
              <a:rPr lang="en-US" dirty="0" smtClean="0"/>
              <a:t>Rebates/Incentives</a:t>
            </a:r>
          </a:p>
          <a:p>
            <a:pPr lvl="1">
              <a:buFont typeface="Courier New" panose="02070309020205020404" pitchFamily="49" charset="0"/>
              <a:buChar char="o"/>
            </a:pPr>
            <a:r>
              <a:rPr lang="en-US" sz="2000" dirty="0" smtClean="0"/>
              <a:t>Direct Metering Flume </a:t>
            </a:r>
          </a:p>
          <a:p>
            <a:pPr lvl="1">
              <a:buFont typeface="Courier New" panose="02070309020205020404" pitchFamily="49" charset="0"/>
              <a:buChar char="o"/>
            </a:pPr>
            <a:r>
              <a:rPr lang="en-US" sz="2000" dirty="0" smtClean="0"/>
              <a:t>Rain Barrel/Cistern </a:t>
            </a:r>
          </a:p>
          <a:p>
            <a:pPr lvl="1">
              <a:buFont typeface="Courier New" panose="02070309020205020404" pitchFamily="49" charset="0"/>
              <a:buChar char="o"/>
            </a:pPr>
            <a:r>
              <a:rPr lang="en-US" sz="2000" dirty="0" smtClean="0"/>
              <a:t>High Efficiency Clothes Washer </a:t>
            </a:r>
          </a:p>
          <a:p>
            <a:pPr lvl="1">
              <a:buFont typeface="Courier New" panose="02070309020205020404" pitchFamily="49" charset="0"/>
              <a:buChar char="o"/>
            </a:pPr>
            <a:r>
              <a:rPr lang="en-US" sz="2000" dirty="0" smtClean="0"/>
              <a:t>Graywater </a:t>
            </a:r>
          </a:p>
          <a:p>
            <a:pPr lvl="1">
              <a:buFont typeface="Courier New" panose="02070309020205020404" pitchFamily="49" charset="0"/>
              <a:buChar char="o"/>
            </a:pPr>
            <a:r>
              <a:rPr lang="en-US" sz="2000" dirty="0" smtClean="0">
                <a:latin typeface="Calibri" panose="020F0502020204030204"/>
              </a:rPr>
              <a:t>Hot Water Recirculating System </a:t>
            </a:r>
            <a:endParaRPr lang="en-US" sz="2000" dirty="0">
              <a:latin typeface="Calibri" panose="020F0502020204030204"/>
            </a:endParaRPr>
          </a:p>
          <a:p>
            <a:pPr lvl="1">
              <a:buFont typeface="Courier New" panose="02070309020205020404" pitchFamily="49" charset="0"/>
              <a:buChar char="o"/>
            </a:pPr>
            <a:r>
              <a:rPr lang="en-US" sz="2000" dirty="0" smtClean="0">
                <a:latin typeface="Calibri" panose="020F0502020204030204"/>
              </a:rPr>
              <a:t>Pool and Spa Cover </a:t>
            </a:r>
            <a:endParaRPr lang="en-US" sz="2000" dirty="0">
              <a:latin typeface="Calibri" panose="020F0502020204030204"/>
            </a:endParaRPr>
          </a:p>
          <a:p>
            <a:pPr lvl="1">
              <a:buFont typeface="Courier New" panose="02070309020205020404" pitchFamily="49" charset="0"/>
              <a:buChar char="o"/>
            </a:pPr>
            <a:r>
              <a:rPr lang="en-US" sz="2000" dirty="0" smtClean="0">
                <a:latin typeface="Calibri" panose="020F0502020204030204"/>
              </a:rPr>
              <a:t>Turf Replacement</a:t>
            </a:r>
          </a:p>
          <a:p>
            <a:r>
              <a:rPr lang="en-US" dirty="0" smtClean="0">
                <a:latin typeface="Calibri" panose="020F0502020204030204"/>
              </a:rPr>
              <a:t>Focus Groups/High Water Users</a:t>
            </a:r>
          </a:p>
          <a:p>
            <a:r>
              <a:rPr lang="en-US" dirty="0" smtClean="0">
                <a:latin typeface="Calibri" panose="020F0502020204030204"/>
              </a:rPr>
              <a:t>Landscape professional training</a:t>
            </a:r>
          </a:p>
          <a:p>
            <a:endParaRPr lang="en-US" dirty="0">
              <a:latin typeface="Calibri" panose="020F0502020204030204"/>
            </a:endParaRPr>
          </a:p>
        </p:txBody>
      </p:sp>
      <p:sp>
        <p:nvSpPr>
          <p:cNvPr id="4" name="Slide Number Placeholder 3"/>
          <p:cNvSpPr>
            <a:spLocks noGrp="1"/>
          </p:cNvSpPr>
          <p:nvPr>
            <p:ph type="sldNum" sz="quarter" idx="12"/>
          </p:nvPr>
        </p:nvSpPr>
        <p:spPr/>
        <p:txBody>
          <a:bodyPr/>
          <a:lstStyle/>
          <a:p>
            <a:fld id="{0F43753A-820F-4E4C-808D-1184121AF949}" type="slidenum">
              <a:rPr lang="en-US" smtClean="0"/>
              <a:pPr/>
              <a:t>10</a:t>
            </a:fld>
            <a:endParaRPr lang="en-US" dirty="0"/>
          </a:p>
        </p:txBody>
      </p:sp>
      <p:sp>
        <p:nvSpPr>
          <p:cNvPr id="1028" name="AutoShape 4" descr="Clothes Washers | ASAP Appliance Standard Awareness Proje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 name="img817147" descr="d0c1ab2f-cd9b-462c-8f91-8beb93582c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717" y="1246664"/>
            <a:ext cx="4602884" cy="493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158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0988" y="5055577"/>
            <a:ext cx="7249344" cy="224070"/>
          </a:xfrm>
          <a:prstGeom prst="rect">
            <a:avLst/>
          </a:prstGeom>
          <a:pattFill prst="wdDnDiag">
            <a:fgClr>
              <a:schemeClr val="accent1"/>
            </a:fgClr>
            <a:bgClr>
              <a:schemeClr val="bg1"/>
            </a:bgClr>
          </a:pattFill>
          <a:ln>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p:cNvGraphicFramePr>
            <a:graphicFrameLocks noGrp="1"/>
          </p:cNvGraphicFramePr>
          <p:nvPr>
            <p:extLst/>
          </p:nvPr>
        </p:nvGraphicFramePr>
        <p:xfrm>
          <a:off x="1714500" y="789709"/>
          <a:ext cx="8464860" cy="557252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89130" y="240305"/>
            <a:ext cx="10515600" cy="789709"/>
          </a:xfrm>
        </p:spPr>
        <p:txBody>
          <a:bodyPr/>
          <a:lstStyle/>
          <a:p>
            <a:pPr algn="ctr"/>
            <a:r>
              <a:rPr lang="en-US" dirty="0" smtClean="0"/>
              <a:t>Emergency Drought </a:t>
            </a:r>
            <a:r>
              <a:rPr lang="en-US" dirty="0"/>
              <a:t>Project Planning</a:t>
            </a:r>
          </a:p>
        </p:txBody>
      </p:sp>
      <p:sp>
        <p:nvSpPr>
          <p:cNvPr id="5" name="Slide Number Placeholder 4"/>
          <p:cNvSpPr>
            <a:spLocks noGrp="1"/>
          </p:cNvSpPr>
          <p:nvPr>
            <p:ph type="sldNum" sz="quarter" idx="12"/>
          </p:nvPr>
        </p:nvSpPr>
        <p:spPr>
          <a:xfrm>
            <a:off x="8394590" y="6510146"/>
            <a:ext cx="2743200" cy="354788"/>
          </a:xfrm>
        </p:spPr>
        <p:txBody>
          <a:bodyPr/>
          <a:lstStyle/>
          <a:p>
            <a:fld id="{0F43753A-820F-4E4C-808D-1184121AF949}" type="slidenum">
              <a:rPr lang="en-US" smtClean="0"/>
              <a:t>11</a:t>
            </a:fld>
            <a:endParaRPr lang="en-US" dirty="0"/>
          </a:p>
        </p:txBody>
      </p:sp>
      <p:sp>
        <p:nvSpPr>
          <p:cNvPr id="3" name="TextBox 2"/>
          <p:cNvSpPr txBox="1"/>
          <p:nvPr/>
        </p:nvSpPr>
        <p:spPr>
          <a:xfrm>
            <a:off x="7436505" y="1795237"/>
            <a:ext cx="2086629" cy="1015663"/>
          </a:xfrm>
          <a:prstGeom prst="rect">
            <a:avLst/>
          </a:prstGeom>
          <a:solidFill>
            <a:schemeClr val="bg1"/>
          </a:solidFill>
          <a:ln w="25400">
            <a:solidFill>
              <a:schemeClr val="accent4">
                <a:lumMod val="75000"/>
              </a:schemeClr>
            </a:solidFill>
          </a:ln>
        </p:spPr>
        <p:txBody>
          <a:bodyPr wrap="square" rtlCol="0">
            <a:spAutoFit/>
          </a:bodyPr>
          <a:lstStyle/>
          <a:p>
            <a:r>
              <a:rPr lang="en-US" sz="1200" dirty="0"/>
              <a:t>Scenario based on:</a:t>
            </a:r>
          </a:p>
          <a:p>
            <a:pPr marL="285750" indent="-285750">
              <a:buFont typeface="Arial" panose="020B0604020202020204" pitchFamily="34" charset="0"/>
              <a:buChar char="•"/>
            </a:pPr>
            <a:r>
              <a:rPr lang="en-US" sz="1200" b="1" dirty="0"/>
              <a:t>Actual runoff from 2020-2021</a:t>
            </a:r>
          </a:p>
          <a:p>
            <a:pPr marL="285750" indent="-285750">
              <a:buFont typeface="Arial" panose="020B0604020202020204" pitchFamily="34" charset="0"/>
              <a:buChar char="•"/>
            </a:pPr>
            <a:r>
              <a:rPr lang="en-US" sz="1200" dirty="0" smtClean="0"/>
              <a:t>20% Conservation</a:t>
            </a:r>
          </a:p>
          <a:p>
            <a:pPr marL="285750" indent="-285750">
              <a:buFont typeface="Arial" panose="020B0604020202020204" pitchFamily="34" charset="0"/>
              <a:buChar char="•"/>
            </a:pPr>
            <a:r>
              <a:rPr lang="en-US" sz="1200" dirty="0" smtClean="0"/>
              <a:t>40</a:t>
            </a:r>
            <a:r>
              <a:rPr lang="en-US" sz="1200" dirty="0"/>
              <a:t>% </a:t>
            </a:r>
            <a:r>
              <a:rPr lang="en-US" sz="1200" dirty="0" smtClean="0"/>
              <a:t>Conservation</a:t>
            </a:r>
            <a:endParaRPr lang="en-US" sz="1200" dirty="0"/>
          </a:p>
        </p:txBody>
      </p:sp>
      <p:sp>
        <p:nvSpPr>
          <p:cNvPr id="8" name="Rectangle 7"/>
          <p:cNvSpPr/>
          <p:nvPr/>
        </p:nvSpPr>
        <p:spPr>
          <a:xfrm>
            <a:off x="2982990" y="3781835"/>
            <a:ext cx="1302328" cy="75385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TextBox 1"/>
          <p:cNvSpPr txBox="1"/>
          <p:nvPr/>
        </p:nvSpPr>
        <p:spPr>
          <a:xfrm>
            <a:off x="2982990" y="3844013"/>
            <a:ext cx="2198263" cy="8167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Uncertainty </a:t>
            </a:r>
          </a:p>
          <a:p>
            <a:endParaRPr lang="en-US" dirty="0"/>
          </a:p>
          <a:p>
            <a:r>
              <a:rPr lang="en-US" sz="1100" dirty="0"/>
              <a:t>Unusable</a:t>
            </a:r>
          </a:p>
        </p:txBody>
      </p:sp>
      <p:sp>
        <p:nvSpPr>
          <p:cNvPr id="10" name="Rectangle 9"/>
          <p:cNvSpPr/>
          <p:nvPr/>
        </p:nvSpPr>
        <p:spPr>
          <a:xfrm>
            <a:off x="3832759" y="3866609"/>
            <a:ext cx="249362" cy="212760"/>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p:cNvSpPr/>
          <p:nvPr/>
        </p:nvSpPr>
        <p:spPr>
          <a:xfrm>
            <a:off x="3828125" y="4213274"/>
            <a:ext cx="258630" cy="188509"/>
          </a:xfrm>
          <a:prstGeom prst="rect">
            <a:avLst/>
          </a:prstGeom>
          <a:solidFill>
            <a:schemeClr val="accent4">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13" name="Straight Connector 12"/>
          <p:cNvCxnSpPr/>
          <p:nvPr/>
        </p:nvCxnSpPr>
        <p:spPr>
          <a:xfrm>
            <a:off x="8996217" y="2657358"/>
            <a:ext cx="258619" cy="923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a:off x="8996217" y="2484582"/>
            <a:ext cx="24014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124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7AD82-CC61-4EAF-A1EB-3C0C8BDEEDD0}"/>
              </a:ext>
            </a:extLst>
          </p:cNvPr>
          <p:cNvSpPr>
            <a:spLocks noGrp="1"/>
          </p:cNvSpPr>
          <p:nvPr>
            <p:ph type="title"/>
          </p:nvPr>
        </p:nvSpPr>
        <p:spPr>
          <a:xfrm>
            <a:off x="715108" y="335409"/>
            <a:ext cx="10515600" cy="1325563"/>
          </a:xfrm>
        </p:spPr>
        <p:txBody>
          <a:bodyPr/>
          <a:lstStyle/>
          <a:p>
            <a:pPr algn="ctr"/>
            <a:r>
              <a:rPr lang="en-US" dirty="0" smtClean="0">
                <a:latin typeface="Calibri"/>
                <a:cs typeface="Calibri"/>
              </a:rPr>
              <a:t>Emergency Drought Projects</a:t>
            </a:r>
            <a:endParaRPr lang="en-US" dirty="0"/>
          </a:p>
        </p:txBody>
      </p:sp>
      <p:sp>
        <p:nvSpPr>
          <p:cNvPr id="4" name="Slide Number Placeholder 3">
            <a:extLst>
              <a:ext uri="{FF2B5EF4-FFF2-40B4-BE49-F238E27FC236}">
                <a16:creationId xmlns:a16="http://schemas.microsoft.com/office/drawing/2014/main" id="{4F9AF0FA-17D6-4D56-827B-0F9519B2E2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3753A-820F-4E4C-808D-1184121AF949}" type="slidenum">
              <a:rPr kumimoji="0" lang="en-US" sz="1200" b="1" i="0" u="none" strike="noStrike" kern="1200" cap="none" spc="0" normalizeH="0" baseline="0" noProof="0" smtClean="0">
                <a:ln>
                  <a:noFill/>
                </a:ln>
                <a:solidFill>
                  <a:prstClr val="white"/>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p:txBody>
      </p:sp>
      <p:graphicFrame>
        <p:nvGraphicFramePr>
          <p:cNvPr id="6" name="Table 5">
            <a:extLst>
              <a:ext uri="{FF2B5EF4-FFF2-40B4-BE49-F238E27FC236}">
                <a16:creationId xmlns:a16="http://schemas.microsoft.com/office/drawing/2014/main" id="{40791095-7DBE-463C-90E2-5F562D872BD1}"/>
              </a:ext>
            </a:extLst>
          </p:cNvPr>
          <p:cNvGraphicFramePr>
            <a:graphicFrameLocks noGrp="1"/>
          </p:cNvGraphicFramePr>
          <p:nvPr>
            <p:extLst/>
          </p:nvPr>
        </p:nvGraphicFramePr>
        <p:xfrm>
          <a:off x="434659" y="2123414"/>
          <a:ext cx="5081048" cy="1480267"/>
        </p:xfrm>
        <a:graphic>
          <a:graphicData uri="http://schemas.openxmlformats.org/drawingml/2006/table">
            <a:tbl>
              <a:tblPr firstRow="1" bandRow="1">
                <a:tableStyleId>{5C22544A-7EE6-4342-B048-85BDC9FD1C3A}</a:tableStyleId>
              </a:tblPr>
              <a:tblGrid>
                <a:gridCol w="3006063">
                  <a:extLst>
                    <a:ext uri="{9D8B030D-6E8A-4147-A177-3AD203B41FA5}">
                      <a16:colId xmlns:a16="http://schemas.microsoft.com/office/drawing/2014/main" val="4027570796"/>
                    </a:ext>
                  </a:extLst>
                </a:gridCol>
                <a:gridCol w="2074985">
                  <a:extLst>
                    <a:ext uri="{9D8B030D-6E8A-4147-A177-3AD203B41FA5}">
                      <a16:colId xmlns:a16="http://schemas.microsoft.com/office/drawing/2014/main" val="1329892396"/>
                    </a:ext>
                  </a:extLst>
                </a:gridCol>
              </a:tblGrid>
              <a:tr h="367747">
                <a:tc>
                  <a:txBody>
                    <a:bodyPr/>
                    <a:lstStyle/>
                    <a:p>
                      <a:r>
                        <a:rPr lang="en-US" dirty="0"/>
                        <a:t>Project Component</a:t>
                      </a:r>
                    </a:p>
                  </a:txBody>
                  <a:tcPr/>
                </a:tc>
                <a:tc>
                  <a:txBody>
                    <a:bodyPr/>
                    <a:lstStyle/>
                    <a:p>
                      <a:r>
                        <a:rPr lang="en-US" dirty="0"/>
                        <a:t>Cost Range</a:t>
                      </a:r>
                    </a:p>
                  </a:txBody>
                  <a:tcPr/>
                </a:tc>
                <a:extLst>
                  <a:ext uri="{0D108BD9-81ED-4DB2-BD59-A6C34878D82A}">
                    <a16:rowId xmlns:a16="http://schemas.microsoft.com/office/drawing/2014/main" val="2911119256"/>
                  </a:ext>
                </a:extLst>
              </a:tr>
              <a:tr h="370840">
                <a:tc>
                  <a:txBody>
                    <a:bodyPr/>
                    <a:lstStyle/>
                    <a:p>
                      <a:r>
                        <a:rPr lang="en-US" dirty="0" smtClean="0"/>
                        <a:t>Operational Cost</a:t>
                      </a:r>
                      <a:endParaRPr lang="en-US" dirty="0"/>
                    </a:p>
                  </a:txBody>
                  <a:tcPr/>
                </a:tc>
                <a:tc>
                  <a:txBody>
                    <a:bodyPr/>
                    <a:lstStyle/>
                    <a:p>
                      <a:r>
                        <a:rPr lang="en-US" dirty="0" smtClean="0"/>
                        <a:t>$5M </a:t>
                      </a:r>
                      <a:r>
                        <a:rPr lang="en-US" dirty="0"/>
                        <a:t>- </a:t>
                      </a:r>
                      <a:r>
                        <a:rPr lang="en-US" dirty="0" smtClean="0"/>
                        <a:t>$7M</a:t>
                      </a:r>
                      <a:endParaRPr lang="en-US" dirty="0"/>
                    </a:p>
                  </a:txBody>
                  <a:tcPr/>
                </a:tc>
                <a:extLst>
                  <a:ext uri="{0D108BD9-81ED-4DB2-BD59-A6C34878D82A}">
                    <a16:rowId xmlns:a16="http://schemas.microsoft.com/office/drawing/2014/main" val="3692929487"/>
                  </a:ext>
                </a:extLst>
              </a:tr>
              <a:tr h="370840">
                <a:tc>
                  <a:txBody>
                    <a:bodyPr/>
                    <a:lstStyle/>
                    <a:p>
                      <a:r>
                        <a:rPr lang="en-US"/>
                        <a:t>Capital Improvements</a:t>
                      </a:r>
                    </a:p>
                  </a:txBody>
                  <a:tcPr/>
                </a:tc>
                <a:tc>
                  <a:txBody>
                    <a:bodyPr/>
                    <a:lstStyle/>
                    <a:p>
                      <a:pPr lvl="0">
                        <a:buNone/>
                      </a:pPr>
                      <a:r>
                        <a:rPr lang="en-US" sz="1800" b="0" i="0" u="none" strike="noStrike" noProof="0" dirty="0" smtClean="0">
                          <a:latin typeface="Calibri"/>
                        </a:rPr>
                        <a:t>$25M </a:t>
                      </a:r>
                      <a:r>
                        <a:rPr lang="en-US" sz="1800" b="0" i="0" u="none" strike="noStrike" noProof="0" dirty="0">
                          <a:latin typeface="Calibri"/>
                        </a:rPr>
                        <a:t>- </a:t>
                      </a:r>
                      <a:r>
                        <a:rPr lang="en-US" sz="1800" b="0" i="0" u="none" strike="noStrike" noProof="0" dirty="0" smtClean="0">
                          <a:latin typeface="Calibri"/>
                        </a:rPr>
                        <a:t>$30M</a:t>
                      </a:r>
                      <a:endParaRPr lang="en-US" dirty="0"/>
                    </a:p>
                  </a:txBody>
                  <a:tcPr/>
                </a:tc>
                <a:extLst>
                  <a:ext uri="{0D108BD9-81ED-4DB2-BD59-A6C34878D82A}">
                    <a16:rowId xmlns:a16="http://schemas.microsoft.com/office/drawing/2014/main" val="3117389037"/>
                  </a:ext>
                </a:extLst>
              </a:tr>
              <a:tr h="370840">
                <a:tc>
                  <a:txBody>
                    <a:bodyPr/>
                    <a:lstStyle/>
                    <a:p>
                      <a:pPr lvl="4"/>
                      <a:r>
                        <a:rPr lang="en-US"/>
                        <a:t>Total</a:t>
                      </a:r>
                    </a:p>
                  </a:txBody>
                  <a:tcPr/>
                </a:tc>
                <a:tc>
                  <a:txBody>
                    <a:bodyPr/>
                    <a:lstStyle/>
                    <a:p>
                      <a:r>
                        <a:rPr lang="en-US" dirty="0" smtClean="0"/>
                        <a:t>$30M </a:t>
                      </a:r>
                      <a:r>
                        <a:rPr lang="en-US" dirty="0"/>
                        <a:t>- </a:t>
                      </a:r>
                      <a:r>
                        <a:rPr lang="en-US" dirty="0" smtClean="0"/>
                        <a:t>$37M</a:t>
                      </a:r>
                      <a:endParaRPr lang="en-US" dirty="0"/>
                    </a:p>
                  </a:txBody>
                  <a:tcPr/>
                </a:tc>
                <a:extLst>
                  <a:ext uri="{0D108BD9-81ED-4DB2-BD59-A6C34878D82A}">
                    <a16:rowId xmlns:a16="http://schemas.microsoft.com/office/drawing/2014/main" val="2229712016"/>
                  </a:ext>
                </a:extLst>
              </a:tr>
            </a:tbl>
          </a:graphicData>
        </a:graphic>
      </p:graphicFrame>
      <p:sp>
        <p:nvSpPr>
          <p:cNvPr id="7" name="TextBox 6"/>
          <p:cNvSpPr txBox="1"/>
          <p:nvPr/>
        </p:nvSpPr>
        <p:spPr>
          <a:xfrm>
            <a:off x="851840" y="1660972"/>
            <a:ext cx="4246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Desalination – 3.6 TAF (3.6MGD)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26123" y="3951870"/>
            <a:ext cx="389206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Project delivery 12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Capacity limited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 desalination facilities have been constructed in SF Bay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panose="020F0502020204030204"/>
              </a:rPr>
              <a:t>Costly, temporary</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5">
            <a:extLst>
              <a:ext uri="{FF2B5EF4-FFF2-40B4-BE49-F238E27FC236}">
                <a16:creationId xmlns:a16="http://schemas.microsoft.com/office/drawing/2014/main" id="{40791095-7DBE-463C-90E2-5F562D872BD1}"/>
              </a:ext>
            </a:extLst>
          </p:cNvPr>
          <p:cNvGraphicFramePr>
            <a:graphicFrameLocks noGrp="1"/>
          </p:cNvGraphicFramePr>
          <p:nvPr>
            <p:extLst/>
          </p:nvPr>
        </p:nvGraphicFramePr>
        <p:xfrm>
          <a:off x="6272752" y="2131431"/>
          <a:ext cx="5081048" cy="1480267"/>
        </p:xfrm>
        <a:graphic>
          <a:graphicData uri="http://schemas.openxmlformats.org/drawingml/2006/table">
            <a:tbl>
              <a:tblPr firstRow="1" bandRow="1">
                <a:tableStyleId>{5C22544A-7EE6-4342-B048-85BDC9FD1C3A}</a:tableStyleId>
              </a:tblPr>
              <a:tblGrid>
                <a:gridCol w="3006063">
                  <a:extLst>
                    <a:ext uri="{9D8B030D-6E8A-4147-A177-3AD203B41FA5}">
                      <a16:colId xmlns:a16="http://schemas.microsoft.com/office/drawing/2014/main" val="4027570796"/>
                    </a:ext>
                  </a:extLst>
                </a:gridCol>
                <a:gridCol w="2074985">
                  <a:extLst>
                    <a:ext uri="{9D8B030D-6E8A-4147-A177-3AD203B41FA5}">
                      <a16:colId xmlns:a16="http://schemas.microsoft.com/office/drawing/2014/main" val="1329892396"/>
                    </a:ext>
                  </a:extLst>
                </a:gridCol>
              </a:tblGrid>
              <a:tr h="367747">
                <a:tc>
                  <a:txBody>
                    <a:bodyPr/>
                    <a:lstStyle/>
                    <a:p>
                      <a:r>
                        <a:rPr lang="en-US" dirty="0"/>
                        <a:t>Project Component</a:t>
                      </a:r>
                    </a:p>
                  </a:txBody>
                  <a:tcPr/>
                </a:tc>
                <a:tc>
                  <a:txBody>
                    <a:bodyPr/>
                    <a:lstStyle/>
                    <a:p>
                      <a:r>
                        <a:rPr lang="en-US"/>
                        <a:t>Cost Range</a:t>
                      </a:r>
                    </a:p>
                  </a:txBody>
                  <a:tcPr/>
                </a:tc>
                <a:extLst>
                  <a:ext uri="{0D108BD9-81ED-4DB2-BD59-A6C34878D82A}">
                    <a16:rowId xmlns:a16="http://schemas.microsoft.com/office/drawing/2014/main" val="2911119256"/>
                  </a:ext>
                </a:extLst>
              </a:tr>
              <a:tr h="370840">
                <a:tc>
                  <a:txBody>
                    <a:bodyPr/>
                    <a:lstStyle/>
                    <a:p>
                      <a:r>
                        <a:rPr lang="en-US"/>
                        <a:t>Water Purchase and Wheeling</a:t>
                      </a:r>
                    </a:p>
                  </a:txBody>
                  <a:tcPr/>
                </a:tc>
                <a:tc>
                  <a:txBody>
                    <a:bodyPr/>
                    <a:lstStyle/>
                    <a:p>
                      <a:r>
                        <a:rPr lang="en-US" dirty="0"/>
                        <a:t>$10M - </a:t>
                      </a:r>
                      <a:r>
                        <a:rPr lang="en-US" dirty="0" smtClean="0"/>
                        <a:t>$18M</a:t>
                      </a:r>
                      <a:endParaRPr lang="en-US" dirty="0"/>
                    </a:p>
                  </a:txBody>
                  <a:tcPr/>
                </a:tc>
                <a:extLst>
                  <a:ext uri="{0D108BD9-81ED-4DB2-BD59-A6C34878D82A}">
                    <a16:rowId xmlns:a16="http://schemas.microsoft.com/office/drawing/2014/main" val="3692929487"/>
                  </a:ext>
                </a:extLst>
              </a:tr>
              <a:tr h="370840">
                <a:tc>
                  <a:txBody>
                    <a:bodyPr/>
                    <a:lstStyle/>
                    <a:p>
                      <a:r>
                        <a:rPr lang="en-US"/>
                        <a:t>Capital Improvements</a:t>
                      </a:r>
                    </a:p>
                  </a:txBody>
                  <a:tcPr/>
                </a:tc>
                <a:tc>
                  <a:txBody>
                    <a:bodyPr/>
                    <a:lstStyle/>
                    <a:p>
                      <a:pPr lvl="0">
                        <a:buNone/>
                      </a:pPr>
                      <a:r>
                        <a:rPr lang="en-US" sz="1800" b="0" i="0" u="none" strike="noStrike" noProof="0">
                          <a:latin typeface="Calibri"/>
                        </a:rPr>
                        <a:t>$50M - $70M</a:t>
                      </a:r>
                      <a:endParaRPr lang="en-US"/>
                    </a:p>
                  </a:txBody>
                  <a:tcPr/>
                </a:tc>
                <a:extLst>
                  <a:ext uri="{0D108BD9-81ED-4DB2-BD59-A6C34878D82A}">
                    <a16:rowId xmlns:a16="http://schemas.microsoft.com/office/drawing/2014/main" val="3117389037"/>
                  </a:ext>
                </a:extLst>
              </a:tr>
              <a:tr h="370840">
                <a:tc>
                  <a:txBody>
                    <a:bodyPr/>
                    <a:lstStyle/>
                    <a:p>
                      <a:pPr lvl="4"/>
                      <a:r>
                        <a:rPr lang="en-US" dirty="0"/>
                        <a:t>Total</a:t>
                      </a:r>
                    </a:p>
                  </a:txBody>
                  <a:tcPr/>
                </a:tc>
                <a:tc>
                  <a:txBody>
                    <a:bodyPr/>
                    <a:lstStyle/>
                    <a:p>
                      <a:r>
                        <a:rPr lang="en-US" dirty="0"/>
                        <a:t>$60M - </a:t>
                      </a:r>
                      <a:r>
                        <a:rPr lang="en-US" dirty="0" smtClean="0"/>
                        <a:t>$88M</a:t>
                      </a:r>
                      <a:endParaRPr lang="en-US" dirty="0"/>
                    </a:p>
                  </a:txBody>
                  <a:tcPr/>
                </a:tc>
                <a:extLst>
                  <a:ext uri="{0D108BD9-81ED-4DB2-BD59-A6C34878D82A}">
                    <a16:rowId xmlns:a16="http://schemas.microsoft.com/office/drawing/2014/main" val="2229712016"/>
                  </a:ext>
                </a:extLst>
              </a:tr>
            </a:tbl>
          </a:graphicData>
        </a:graphic>
      </p:graphicFrame>
      <p:sp>
        <p:nvSpPr>
          <p:cNvPr id="11" name="TextBox 10"/>
          <p:cNvSpPr txBox="1"/>
          <p:nvPr/>
        </p:nvSpPr>
        <p:spPr>
          <a:xfrm>
            <a:off x="6440818" y="1668990"/>
            <a:ext cx="4744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Transfers – 15 TAF (13.5 MGD)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828692" y="3903240"/>
            <a:ext cx="389206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Project delivery 12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Capacity adequate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Costly, long-term</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resilience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61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TLSHAPE_SL_c429f0a4d64a41568afd3d6a24f484f4_HeaderRectangle">
            <a:extLst>
              <a:ext uri="{FF2B5EF4-FFF2-40B4-BE49-F238E27FC236}">
                <a16:creationId xmlns:a16="http://schemas.microsoft.com/office/drawing/2014/main" id="{780E6687-7275-41D0-93E6-B41D4E3D445E}"/>
              </a:ext>
            </a:extLst>
          </p:cNvPr>
          <p:cNvSpPr/>
          <p:nvPr>
            <p:custDataLst>
              <p:tags r:id="rId2"/>
            </p:custDataLst>
          </p:nvPr>
        </p:nvSpPr>
        <p:spPr>
          <a:xfrm>
            <a:off x="63500" y="889000"/>
            <a:ext cx="927100" cy="2246630"/>
          </a:xfrm>
          <a:prstGeom prst="rect">
            <a:avLst/>
          </a:prstGeom>
          <a:solidFill>
            <a:srgbClr val="66AAD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TLSHAPE_SL_c429f0a4d64a41568afd3d6a24f484f4_BackgroundRectangle">
            <a:extLst>
              <a:ext uri="{FF2B5EF4-FFF2-40B4-BE49-F238E27FC236}">
                <a16:creationId xmlns:a16="http://schemas.microsoft.com/office/drawing/2014/main" id="{F1295532-4381-4B78-B7CE-B84F7F970220}"/>
              </a:ext>
            </a:extLst>
          </p:cNvPr>
          <p:cNvSpPr/>
          <p:nvPr>
            <p:custDataLst>
              <p:tags r:id="rId3"/>
            </p:custDataLst>
          </p:nvPr>
        </p:nvSpPr>
        <p:spPr>
          <a:xfrm>
            <a:off x="100128" y="889000"/>
            <a:ext cx="11201400" cy="2246630"/>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580A809-A948-4BCB-BA7E-CBCDB154275C}"/>
              </a:ext>
            </a:extLst>
          </p:cNvPr>
          <p:cNvSpPr/>
          <p:nvPr/>
        </p:nvSpPr>
        <p:spPr>
          <a:xfrm>
            <a:off x="0" y="6082315"/>
            <a:ext cx="12192000" cy="7852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TLSHAPE_SL_0a909eb3d2d44429ad8d25df4bf3b396_BackgroundRectangle">
            <a:extLst>
              <a:ext uri="{FF2B5EF4-FFF2-40B4-BE49-F238E27FC236}">
                <a16:creationId xmlns:a16="http://schemas.microsoft.com/office/drawing/2014/main" id="{878C3048-19ED-4240-8B07-DB6876EC757F}"/>
              </a:ext>
            </a:extLst>
          </p:cNvPr>
          <p:cNvSpPr/>
          <p:nvPr>
            <p:custDataLst>
              <p:tags r:id="rId4"/>
            </p:custDataLst>
          </p:nvPr>
        </p:nvSpPr>
        <p:spPr>
          <a:xfrm>
            <a:off x="63500" y="3159464"/>
            <a:ext cx="11201400" cy="887941"/>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TLSHAPE_SL_0a909eb3d2d44429ad8d25df4bf3b396_HeaderRectangle">
            <a:extLst>
              <a:ext uri="{FF2B5EF4-FFF2-40B4-BE49-F238E27FC236}">
                <a16:creationId xmlns:a16="http://schemas.microsoft.com/office/drawing/2014/main" id="{7BB7F2FD-7E66-43E5-AD08-944E7E8B8FD9}"/>
              </a:ext>
            </a:extLst>
          </p:cNvPr>
          <p:cNvSpPr/>
          <p:nvPr>
            <p:custDataLst>
              <p:tags r:id="rId5"/>
            </p:custDataLst>
          </p:nvPr>
        </p:nvSpPr>
        <p:spPr>
          <a:xfrm>
            <a:off x="63500" y="3174777"/>
            <a:ext cx="927100" cy="848276"/>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TLSHAPE_SL_0a909eb3d2d44429ad8d25df4bf3b396_Header">
            <a:extLst>
              <a:ext uri="{FF2B5EF4-FFF2-40B4-BE49-F238E27FC236}">
                <a16:creationId xmlns:a16="http://schemas.microsoft.com/office/drawing/2014/main" id="{0EB266F6-9D8D-41F6-B1F9-CCDC5BAE9021}"/>
              </a:ext>
            </a:extLst>
          </p:cNvPr>
          <p:cNvSpPr txBox="1"/>
          <p:nvPr>
            <p:custDataLst>
              <p:tags r:id="rId6"/>
            </p:custDataLst>
          </p:nvPr>
        </p:nvSpPr>
        <p:spPr>
          <a:xfrm>
            <a:off x="63500" y="3245802"/>
            <a:ext cx="927100" cy="702627"/>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Pipeline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Planning</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3" name="OTLSHAPE_SL_97f03a37d3a342cca4bd36043bcbedc8_BackgroundRectangle">
            <a:extLst>
              <a:ext uri="{FF2B5EF4-FFF2-40B4-BE49-F238E27FC236}">
                <a16:creationId xmlns:a16="http://schemas.microsoft.com/office/drawing/2014/main" id="{E26CB84F-AC37-4CA2-B501-1F97210E3C8F}"/>
              </a:ext>
            </a:extLst>
          </p:cNvPr>
          <p:cNvSpPr/>
          <p:nvPr>
            <p:custDataLst>
              <p:tags r:id="rId7"/>
            </p:custDataLst>
          </p:nvPr>
        </p:nvSpPr>
        <p:spPr>
          <a:xfrm>
            <a:off x="52689" y="4062200"/>
            <a:ext cx="11201400" cy="2795799"/>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TLSHAPE_SL2A_7705ae631bc84496828e0be36bd16931_BackgroundRectangle" hidden="1">
            <a:extLst>
              <a:ext uri="{FF2B5EF4-FFF2-40B4-BE49-F238E27FC236}">
                <a16:creationId xmlns:a16="http://schemas.microsoft.com/office/drawing/2014/main" id="{3B5DA4E9-A628-494F-A118-C7115A512F8C}"/>
              </a:ext>
            </a:extLst>
          </p:cNvPr>
          <p:cNvSpPr/>
          <p:nvPr>
            <p:custDataLst>
              <p:tags r:id="rId8"/>
            </p:custDataLst>
          </p:nvPr>
        </p:nvSpPr>
        <p:spPr>
          <a:xfrm>
            <a:off x="990600" y="889000"/>
            <a:ext cx="10274300" cy="2246630"/>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TLSHAPE_SL2A_bc40b77d63e5416e9d64d620781c0964_BackgroundRectangle" hidden="1">
            <a:extLst>
              <a:ext uri="{FF2B5EF4-FFF2-40B4-BE49-F238E27FC236}">
                <a16:creationId xmlns:a16="http://schemas.microsoft.com/office/drawing/2014/main" id="{35DE93FC-5C57-4BF6-B15C-A3BC5C142953}"/>
              </a:ext>
            </a:extLst>
          </p:cNvPr>
          <p:cNvSpPr/>
          <p:nvPr>
            <p:custDataLst>
              <p:tags r:id="rId9"/>
            </p:custDataLst>
          </p:nvPr>
        </p:nvSpPr>
        <p:spPr>
          <a:xfrm>
            <a:off x="990600" y="3199130"/>
            <a:ext cx="10274300" cy="279400"/>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TLSHAPE_SL2A_852374be164746e2b2a6c4057751747a_BackgroundRectangle" hidden="1">
            <a:extLst>
              <a:ext uri="{FF2B5EF4-FFF2-40B4-BE49-F238E27FC236}">
                <a16:creationId xmlns:a16="http://schemas.microsoft.com/office/drawing/2014/main" id="{FB3796A5-E22E-4D8D-AE0C-02D7600DF20E}"/>
              </a:ext>
            </a:extLst>
          </p:cNvPr>
          <p:cNvSpPr/>
          <p:nvPr>
            <p:custDataLst>
              <p:tags r:id="rId10"/>
            </p:custDataLst>
          </p:nvPr>
        </p:nvSpPr>
        <p:spPr>
          <a:xfrm>
            <a:off x="990600" y="3542030"/>
            <a:ext cx="10274300" cy="406400"/>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LSHAPE_TB_00000000000000000000000000000000_LeftEndCaps">
            <a:extLst>
              <a:ext uri="{FF2B5EF4-FFF2-40B4-BE49-F238E27FC236}">
                <a16:creationId xmlns:a16="http://schemas.microsoft.com/office/drawing/2014/main" id="{66E6EC1B-5EFA-479F-9141-1797A1999E07}"/>
              </a:ext>
            </a:extLst>
          </p:cNvPr>
          <p:cNvSpPr txBox="1"/>
          <p:nvPr>
            <p:custDataLst>
              <p:tags r:id="rId11"/>
            </p:custDataLst>
          </p:nvPr>
        </p:nvSpPr>
        <p:spPr>
          <a:xfrm>
            <a:off x="501735" y="355769"/>
            <a:ext cx="451662" cy="27906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ED7D31"/>
                </a:solidFill>
                <a:effectLst/>
                <a:uLnTx/>
                <a:uFillTx/>
                <a:latin typeface="Calibri" panose="020F0502020204030204" pitchFamily="34" charset="0"/>
                <a:ea typeface="+mn-ea"/>
                <a:cs typeface="+mn-cs"/>
              </a:rPr>
              <a:t>2021</a:t>
            </a:r>
          </a:p>
        </p:txBody>
      </p:sp>
      <p:sp>
        <p:nvSpPr>
          <p:cNvPr id="3" name="OTLSHAPE_TB_00000000000000000000000000000000_RightEndCaps">
            <a:extLst>
              <a:ext uri="{FF2B5EF4-FFF2-40B4-BE49-F238E27FC236}">
                <a16:creationId xmlns:a16="http://schemas.microsoft.com/office/drawing/2014/main" id="{EB3433CF-C600-4992-8D78-8668A2427004}"/>
              </a:ext>
            </a:extLst>
          </p:cNvPr>
          <p:cNvSpPr txBox="1"/>
          <p:nvPr>
            <p:custDataLst>
              <p:tags r:id="rId12"/>
            </p:custDataLst>
          </p:nvPr>
        </p:nvSpPr>
        <p:spPr>
          <a:xfrm>
            <a:off x="11411034" y="355769"/>
            <a:ext cx="449610" cy="27906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ED7D31"/>
                </a:solidFill>
                <a:effectLst/>
                <a:uLnTx/>
                <a:uFillTx/>
                <a:latin typeface="Calibri" panose="020F0502020204030204" pitchFamily="34" charset="0"/>
                <a:ea typeface="+mn-ea"/>
                <a:cs typeface="+mn-cs"/>
              </a:rPr>
              <a:t>2022</a:t>
            </a:r>
          </a:p>
        </p:txBody>
      </p:sp>
      <p:sp>
        <p:nvSpPr>
          <p:cNvPr id="4" name="OTLSHAPE_TB_00000000000000000000000000000000_ScaleContainer">
            <a:extLst>
              <a:ext uri="{FF2B5EF4-FFF2-40B4-BE49-F238E27FC236}">
                <a16:creationId xmlns:a16="http://schemas.microsoft.com/office/drawing/2014/main" id="{7B1FC947-B910-4853-94D1-36164C200A02}"/>
              </a:ext>
            </a:extLst>
          </p:cNvPr>
          <p:cNvSpPr/>
          <p:nvPr>
            <p:custDataLst>
              <p:tags r:id="rId13"/>
            </p:custDataLst>
          </p:nvPr>
        </p:nvSpPr>
        <p:spPr>
          <a:xfrm>
            <a:off x="1117600" y="304800"/>
            <a:ext cx="10147300" cy="381000"/>
          </a:xfrm>
          <a:prstGeom prst="rect">
            <a:avLst/>
          </a:prstGeom>
          <a:gradFill flip="none" rotWithShape="1">
            <a:gsLst>
              <a:gs pos="0">
                <a:srgbClr val="44546A"/>
              </a:gs>
              <a:gs pos="10000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TLSHAPE_SL_97f03a37d3a342cca4bd36043bcbedc8_HeaderRectangle">
            <a:extLst>
              <a:ext uri="{FF2B5EF4-FFF2-40B4-BE49-F238E27FC236}">
                <a16:creationId xmlns:a16="http://schemas.microsoft.com/office/drawing/2014/main" id="{10D020C2-32A9-469B-8B33-0DF4B14AB7E5}"/>
              </a:ext>
            </a:extLst>
          </p:cNvPr>
          <p:cNvSpPr/>
          <p:nvPr>
            <p:custDataLst>
              <p:tags r:id="rId14"/>
            </p:custDataLst>
          </p:nvPr>
        </p:nvSpPr>
        <p:spPr>
          <a:xfrm>
            <a:off x="63500" y="4047405"/>
            <a:ext cx="927100" cy="2795801"/>
          </a:xfrm>
          <a:prstGeom prst="rect">
            <a:avLst/>
          </a:prstGeom>
          <a:solidFill>
            <a:srgbClr val="92D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TLSHAPE_SL2A_7705ae631bc84496828e0be36bd16931_HeaderRectangle" hidden="1">
            <a:extLst>
              <a:ext uri="{FF2B5EF4-FFF2-40B4-BE49-F238E27FC236}">
                <a16:creationId xmlns:a16="http://schemas.microsoft.com/office/drawing/2014/main" id="{C167B8D1-2AEA-47C3-8B3C-F584BC642DE1}"/>
              </a:ext>
            </a:extLst>
          </p:cNvPr>
          <p:cNvSpPr/>
          <p:nvPr>
            <p:custDataLst>
              <p:tags r:id="rId15"/>
            </p:custDataLst>
          </p:nvPr>
        </p:nvSpPr>
        <p:spPr>
          <a:xfrm>
            <a:off x="990600" y="889000"/>
            <a:ext cx="0" cy="0"/>
          </a:xfrm>
          <a:prstGeom prst="rect">
            <a:avLst/>
          </a:prstGeom>
          <a:solidFill>
            <a:schemeClr val="accent1">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TLSHAPE_SL2A_bc40b77d63e5416e9d64d620781c0964_HeaderRectangle" hidden="1">
            <a:extLst>
              <a:ext uri="{FF2B5EF4-FFF2-40B4-BE49-F238E27FC236}">
                <a16:creationId xmlns:a16="http://schemas.microsoft.com/office/drawing/2014/main" id="{EBF882DC-1226-4813-90C7-99F664CBB88E}"/>
              </a:ext>
            </a:extLst>
          </p:cNvPr>
          <p:cNvSpPr/>
          <p:nvPr>
            <p:custDataLst>
              <p:tags r:id="rId16"/>
            </p:custDataLst>
          </p:nvPr>
        </p:nvSpPr>
        <p:spPr>
          <a:xfrm>
            <a:off x="990600" y="3199130"/>
            <a:ext cx="0" cy="0"/>
          </a:xfrm>
          <a:prstGeom prst="rect">
            <a:avLst/>
          </a:prstGeom>
          <a:solidFill>
            <a:schemeClr val="accent2">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TLSHAPE_SL2A_852374be164746e2b2a6c4057751747a_HeaderRectangle" hidden="1">
            <a:extLst>
              <a:ext uri="{FF2B5EF4-FFF2-40B4-BE49-F238E27FC236}">
                <a16:creationId xmlns:a16="http://schemas.microsoft.com/office/drawing/2014/main" id="{540D1ED2-DA94-4ECC-93FD-205F91911015}"/>
              </a:ext>
            </a:extLst>
          </p:cNvPr>
          <p:cNvSpPr/>
          <p:nvPr>
            <p:custDataLst>
              <p:tags r:id="rId17"/>
            </p:custDataLst>
          </p:nvPr>
        </p:nvSpPr>
        <p:spPr>
          <a:xfrm>
            <a:off x="990600" y="3542030"/>
            <a:ext cx="0" cy="0"/>
          </a:xfrm>
          <a:prstGeom prst="rect">
            <a:avLst/>
          </a:prstGeom>
          <a:solidFill>
            <a:schemeClr val="accent3">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OTLSHAPE_G_00000000000000000000000000000000_ShapeBelow0">
            <a:extLst>
              <a:ext uri="{FF2B5EF4-FFF2-40B4-BE49-F238E27FC236}">
                <a16:creationId xmlns:a16="http://schemas.microsoft.com/office/drawing/2014/main" id="{386A83FF-5BBF-4DD6-8995-5795BE912CCD}"/>
              </a:ext>
            </a:extLst>
          </p:cNvPr>
          <p:cNvCxnSpPr/>
          <p:nvPr>
            <p:custDataLst>
              <p:tags r:id="rId18"/>
            </p:custDataLst>
          </p:nvPr>
        </p:nvCxnSpPr>
        <p:spPr>
          <a:xfrm>
            <a:off x="2569720"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OTLSHAPE_G_00000000000000000000000000000000_ShapeBelow1">
            <a:extLst>
              <a:ext uri="{FF2B5EF4-FFF2-40B4-BE49-F238E27FC236}">
                <a16:creationId xmlns:a16="http://schemas.microsoft.com/office/drawing/2014/main" id="{6B5B90DA-E244-40F1-830C-54C794453A91}"/>
              </a:ext>
            </a:extLst>
          </p:cNvPr>
          <p:cNvCxnSpPr/>
          <p:nvPr>
            <p:custDataLst>
              <p:tags r:id="rId19"/>
            </p:custDataLst>
          </p:nvPr>
        </p:nvCxnSpPr>
        <p:spPr>
          <a:xfrm>
            <a:off x="4021840"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OTLSHAPE_G_00000000000000000000000000000000_ShapeBelow2">
            <a:extLst>
              <a:ext uri="{FF2B5EF4-FFF2-40B4-BE49-F238E27FC236}">
                <a16:creationId xmlns:a16="http://schemas.microsoft.com/office/drawing/2014/main" id="{3BB683B2-30C0-4224-BAA2-74E5FF1136C5}"/>
              </a:ext>
            </a:extLst>
          </p:cNvPr>
          <p:cNvCxnSpPr/>
          <p:nvPr>
            <p:custDataLst>
              <p:tags r:id="rId20"/>
            </p:custDataLst>
          </p:nvPr>
        </p:nvCxnSpPr>
        <p:spPr>
          <a:xfrm>
            <a:off x="5473960"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OTLSHAPE_G_00000000000000000000000000000000_ShapeBelow3">
            <a:extLst>
              <a:ext uri="{FF2B5EF4-FFF2-40B4-BE49-F238E27FC236}">
                <a16:creationId xmlns:a16="http://schemas.microsoft.com/office/drawing/2014/main" id="{5A9F8902-C24F-4A9B-87A8-0651E2FA7D8F}"/>
              </a:ext>
            </a:extLst>
          </p:cNvPr>
          <p:cNvCxnSpPr/>
          <p:nvPr>
            <p:custDataLst>
              <p:tags r:id="rId21"/>
            </p:custDataLst>
          </p:nvPr>
        </p:nvCxnSpPr>
        <p:spPr>
          <a:xfrm>
            <a:off x="6949885"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OTLSHAPE_G_00000000000000000000000000000000_ShapeBelow4">
            <a:extLst>
              <a:ext uri="{FF2B5EF4-FFF2-40B4-BE49-F238E27FC236}">
                <a16:creationId xmlns:a16="http://schemas.microsoft.com/office/drawing/2014/main" id="{4C8C494E-33F9-41BE-B071-4784E1935E57}"/>
              </a:ext>
            </a:extLst>
          </p:cNvPr>
          <p:cNvCxnSpPr/>
          <p:nvPr>
            <p:custDataLst>
              <p:tags r:id="rId22"/>
            </p:custDataLst>
          </p:nvPr>
        </p:nvCxnSpPr>
        <p:spPr>
          <a:xfrm>
            <a:off x="8354395"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OTLSHAPE_G_00000000000000000000000000000000_ShapeBelow5">
            <a:extLst>
              <a:ext uri="{FF2B5EF4-FFF2-40B4-BE49-F238E27FC236}">
                <a16:creationId xmlns:a16="http://schemas.microsoft.com/office/drawing/2014/main" id="{DDFBEF1A-1606-4573-9ACF-BCDC1F47A3BC}"/>
              </a:ext>
            </a:extLst>
          </p:cNvPr>
          <p:cNvCxnSpPr/>
          <p:nvPr>
            <p:custDataLst>
              <p:tags r:id="rId23"/>
            </p:custDataLst>
          </p:nvPr>
        </p:nvCxnSpPr>
        <p:spPr>
          <a:xfrm>
            <a:off x="9806515" y="685799"/>
            <a:ext cx="0" cy="3262630"/>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TLSHAPE_SLT_d62bfe84436a4e838a85dd2e974bb03d_Shape">
            <a:extLst>
              <a:ext uri="{FF2B5EF4-FFF2-40B4-BE49-F238E27FC236}">
                <a16:creationId xmlns:a16="http://schemas.microsoft.com/office/drawing/2014/main" id="{CF35853C-5301-4999-9DB2-B116A31CC537}"/>
              </a:ext>
            </a:extLst>
          </p:cNvPr>
          <p:cNvSpPr/>
          <p:nvPr>
            <p:custDataLst>
              <p:tags r:id="rId24"/>
            </p:custDataLst>
          </p:nvPr>
        </p:nvSpPr>
        <p:spPr>
          <a:xfrm>
            <a:off x="1117599" y="927100"/>
            <a:ext cx="1166457" cy="227652"/>
          </a:xfrm>
          <a:prstGeom prst="rect">
            <a:avLst/>
          </a:prstGeom>
          <a:solidFill>
            <a:srgbClr val="66AAD3"/>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TLSHAPE_SLT_cf1cee106abc430683ceb677a62c8328_Shape">
            <a:extLst>
              <a:ext uri="{FF2B5EF4-FFF2-40B4-BE49-F238E27FC236}">
                <a16:creationId xmlns:a16="http://schemas.microsoft.com/office/drawing/2014/main" id="{29FD1498-C0F6-4543-BDE7-A8C05CA8282C}"/>
              </a:ext>
            </a:extLst>
          </p:cNvPr>
          <p:cNvSpPr/>
          <p:nvPr>
            <p:custDataLst>
              <p:tags r:id="rId25"/>
            </p:custDataLst>
          </p:nvPr>
        </p:nvSpPr>
        <p:spPr>
          <a:xfrm>
            <a:off x="2284056" y="1460500"/>
            <a:ext cx="1567505" cy="197863"/>
          </a:xfrm>
          <a:prstGeom prst="rect">
            <a:avLst/>
          </a:prstGeom>
          <a:solidFill>
            <a:srgbClr val="66AAD3"/>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TLSHAPE_SLT_bc6d68e8c65e40a89feba28cf19ce01d_Shape">
            <a:extLst>
              <a:ext uri="{FF2B5EF4-FFF2-40B4-BE49-F238E27FC236}">
                <a16:creationId xmlns:a16="http://schemas.microsoft.com/office/drawing/2014/main" id="{839CD5CC-D860-4CAB-82E2-25C1D60526D0}"/>
              </a:ext>
            </a:extLst>
          </p:cNvPr>
          <p:cNvSpPr/>
          <p:nvPr>
            <p:custDataLst>
              <p:tags r:id="rId26"/>
            </p:custDataLst>
          </p:nvPr>
        </p:nvSpPr>
        <p:spPr>
          <a:xfrm>
            <a:off x="3022020" y="1727200"/>
            <a:ext cx="2095500" cy="203200"/>
          </a:xfrm>
          <a:prstGeom prst="rect">
            <a:avLst/>
          </a:prstGeom>
          <a:solidFill>
            <a:srgbClr val="66AAD3"/>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TLSHAPE_SLT_8501069ee6a64a48a242c74c2101d199_Shape">
            <a:extLst>
              <a:ext uri="{FF2B5EF4-FFF2-40B4-BE49-F238E27FC236}">
                <a16:creationId xmlns:a16="http://schemas.microsoft.com/office/drawing/2014/main" id="{4DBC4C60-AB8F-440D-9915-3C59477212C3}"/>
              </a:ext>
            </a:extLst>
          </p:cNvPr>
          <p:cNvSpPr/>
          <p:nvPr>
            <p:custDataLst>
              <p:tags r:id="rId27"/>
            </p:custDataLst>
          </p:nvPr>
        </p:nvSpPr>
        <p:spPr>
          <a:xfrm>
            <a:off x="1117600" y="3237230"/>
            <a:ext cx="2476500" cy="233214"/>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8" normalizeH="0" baseline="0" noProof="0">
              <a:ln>
                <a:noFill/>
              </a:ln>
              <a:solidFill>
                <a:prstClr val="black"/>
              </a:solidFill>
              <a:effectLst/>
              <a:uLnTx/>
              <a:uFillTx/>
              <a:latin typeface="Calibri" panose="020F0502020204030204" pitchFamily="34" charset="0"/>
              <a:ea typeface="+mn-ea"/>
              <a:cs typeface="+mn-cs"/>
            </a:endParaRPr>
          </a:p>
        </p:txBody>
      </p:sp>
      <p:sp>
        <p:nvSpPr>
          <p:cNvPr id="5" name="OTLSHAPE_TB_00000000000000000000000000000000_ElapsedTime" hidden="1">
            <a:extLst>
              <a:ext uri="{FF2B5EF4-FFF2-40B4-BE49-F238E27FC236}">
                <a16:creationId xmlns:a16="http://schemas.microsoft.com/office/drawing/2014/main" id="{3803FF55-16FC-428E-8B8E-526918A81504}"/>
              </a:ext>
            </a:extLst>
          </p:cNvPr>
          <p:cNvSpPr/>
          <p:nvPr>
            <p:custDataLst>
              <p:tags r:id="rId28"/>
            </p:custDataLst>
          </p:nvPr>
        </p:nvSpPr>
        <p:spPr>
          <a:xfrm>
            <a:off x="0" y="0"/>
            <a:ext cx="0" cy="0"/>
          </a:xfrm>
          <a:prstGeom prst="rect">
            <a:avLst/>
          </a:prstGeom>
          <a:solidFill>
            <a:srgbClr val="FF0000">
              <a:alpha val="74902"/>
            </a:srgbClr>
          </a:solidFill>
          <a:ln w="12700" cap="flat" cmpd="sng" algn="ctr">
            <a:noFill/>
            <a:prstDash val="solid"/>
            <a:miter lim="800000"/>
          </a:ln>
          <a:effectLst/>
          <a:scene3d>
            <a:camera prst="orthographicFront"/>
            <a:lightRig rig="threePt" dir="t"/>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TLSHAPE_SLT_d62bfe84436a4e838a85dd2e974bb03d_ShapePercentage" hidden="1">
            <a:extLst>
              <a:ext uri="{FF2B5EF4-FFF2-40B4-BE49-F238E27FC236}">
                <a16:creationId xmlns:a16="http://schemas.microsoft.com/office/drawing/2014/main" id="{AC98F34A-695C-4EA8-968A-4E576DDFF18B}"/>
              </a:ext>
            </a:extLst>
          </p:cNvPr>
          <p:cNvSpPr/>
          <p:nvPr>
            <p:custDataLst>
              <p:tags r:id="rId29"/>
            </p:custDataLst>
          </p:nvPr>
        </p:nvSpPr>
        <p:spPr>
          <a:xfrm>
            <a:off x="1117600" y="927100"/>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TLSHAPE_SLT_bc50bacb65594986aa6ce41aa99422bd_ShapePercentage" hidden="1">
            <a:extLst>
              <a:ext uri="{FF2B5EF4-FFF2-40B4-BE49-F238E27FC236}">
                <a16:creationId xmlns:a16="http://schemas.microsoft.com/office/drawing/2014/main" id="{71A697C0-8832-4168-AF04-5D36C1F1908B}"/>
              </a:ext>
            </a:extLst>
          </p:cNvPr>
          <p:cNvSpPr/>
          <p:nvPr>
            <p:custDataLst>
              <p:tags r:id="rId30"/>
            </p:custDataLst>
          </p:nvPr>
        </p:nvSpPr>
        <p:spPr>
          <a:xfrm>
            <a:off x="2022199" y="1193800"/>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TLSHAPE_SLT_cf1cee106abc430683ceb677a62c8328_ShapePercentage" hidden="1">
            <a:extLst>
              <a:ext uri="{FF2B5EF4-FFF2-40B4-BE49-F238E27FC236}">
                <a16:creationId xmlns:a16="http://schemas.microsoft.com/office/drawing/2014/main" id="{CB18980F-1B2E-4FAC-88AD-CF00F473E591}"/>
              </a:ext>
            </a:extLst>
          </p:cNvPr>
          <p:cNvSpPr/>
          <p:nvPr>
            <p:custDataLst>
              <p:tags r:id="rId31"/>
            </p:custDataLst>
          </p:nvPr>
        </p:nvSpPr>
        <p:spPr>
          <a:xfrm>
            <a:off x="2284057" y="1460500"/>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TLSHAPE_SLT_bc6d68e8c65e40a89feba28cf19ce01d_ShapePercentage" hidden="1">
            <a:extLst>
              <a:ext uri="{FF2B5EF4-FFF2-40B4-BE49-F238E27FC236}">
                <a16:creationId xmlns:a16="http://schemas.microsoft.com/office/drawing/2014/main" id="{B1C99386-89F3-4376-B2D6-F4EFE0DC1F80}"/>
              </a:ext>
            </a:extLst>
          </p:cNvPr>
          <p:cNvSpPr/>
          <p:nvPr>
            <p:custDataLst>
              <p:tags r:id="rId32"/>
            </p:custDataLst>
          </p:nvPr>
        </p:nvSpPr>
        <p:spPr>
          <a:xfrm>
            <a:off x="3022020" y="1727200"/>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TLSHAPE_SLT_8501069ee6a64a48a242c74c2101d199_ShapePercentage" hidden="1">
            <a:extLst>
              <a:ext uri="{FF2B5EF4-FFF2-40B4-BE49-F238E27FC236}">
                <a16:creationId xmlns:a16="http://schemas.microsoft.com/office/drawing/2014/main" id="{2BACAC13-03A0-41D0-9476-3DE934D59FE4}"/>
              </a:ext>
            </a:extLst>
          </p:cNvPr>
          <p:cNvSpPr/>
          <p:nvPr>
            <p:custDataLst>
              <p:tags r:id="rId33"/>
            </p:custDataLst>
          </p:nvPr>
        </p:nvSpPr>
        <p:spPr>
          <a:xfrm>
            <a:off x="1117600" y="3237230"/>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TLSHAPE_SLM_a276035eaeb045fe8de43567f18542b4_Shape">
            <a:extLst>
              <a:ext uri="{FF2B5EF4-FFF2-40B4-BE49-F238E27FC236}">
                <a16:creationId xmlns:a16="http://schemas.microsoft.com/office/drawing/2014/main" id="{BB696E23-E1DE-40C1-978E-54DD0688D25F}"/>
              </a:ext>
            </a:extLst>
          </p:cNvPr>
          <p:cNvSpPr/>
          <p:nvPr>
            <p:custDataLst>
              <p:tags r:id="rId34"/>
            </p:custDataLst>
          </p:nvPr>
        </p:nvSpPr>
        <p:spPr>
          <a:xfrm>
            <a:off x="8999162" y="2820571"/>
            <a:ext cx="177800" cy="177800"/>
          </a:xfrm>
          <a:prstGeom prst="ellipse">
            <a:avLst/>
          </a:prstGeom>
          <a:solidFill>
            <a:srgbClr val="66AAD3"/>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TLSHAPE_SLM_4d8c58b0a9ec4241bdcf098b2bc194e2_Shape">
            <a:extLst>
              <a:ext uri="{FF2B5EF4-FFF2-40B4-BE49-F238E27FC236}">
                <a16:creationId xmlns:a16="http://schemas.microsoft.com/office/drawing/2014/main" id="{B65AE4F4-F524-4164-B696-6D9AB17FD4EA}"/>
              </a:ext>
            </a:extLst>
          </p:cNvPr>
          <p:cNvSpPr/>
          <p:nvPr>
            <p:custDataLst>
              <p:tags r:id="rId35"/>
            </p:custDataLst>
          </p:nvPr>
        </p:nvSpPr>
        <p:spPr>
          <a:xfrm>
            <a:off x="10456474" y="2771241"/>
            <a:ext cx="177800" cy="177800"/>
          </a:xfrm>
          <a:prstGeom prst="ellipse">
            <a:avLst/>
          </a:prstGeom>
          <a:solidFill>
            <a:srgbClr val="66AAD3"/>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TLSHAPE_SLM_1ffb99d329264966b17ac68ce677f7ea_Shape">
            <a:extLst>
              <a:ext uri="{FF2B5EF4-FFF2-40B4-BE49-F238E27FC236}">
                <a16:creationId xmlns:a16="http://schemas.microsoft.com/office/drawing/2014/main" id="{EFBFF243-2286-4873-B42F-A0612ED53EBA}"/>
              </a:ext>
            </a:extLst>
          </p:cNvPr>
          <p:cNvSpPr/>
          <p:nvPr>
            <p:custDataLst>
              <p:tags r:id="rId36"/>
            </p:custDataLst>
          </p:nvPr>
        </p:nvSpPr>
        <p:spPr>
          <a:xfrm>
            <a:off x="5408849" y="2067772"/>
            <a:ext cx="177800" cy="177800"/>
          </a:xfrm>
          <a:prstGeom prst="ellipse">
            <a:avLst/>
          </a:prstGeom>
          <a:solidFill>
            <a:srgbClr val="66AAD3"/>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TLSHAPE_SL_c429f0a4d64a41568afd3d6a24f484f4_Header">
            <a:extLst>
              <a:ext uri="{FF2B5EF4-FFF2-40B4-BE49-F238E27FC236}">
                <a16:creationId xmlns:a16="http://schemas.microsoft.com/office/drawing/2014/main" id="{3CD90D96-F601-4030-A683-A0818DBDCDDC}"/>
              </a:ext>
            </a:extLst>
          </p:cNvPr>
          <p:cNvSpPr txBox="1"/>
          <p:nvPr>
            <p:custDataLst>
              <p:tags r:id="rId37"/>
            </p:custDataLst>
          </p:nvPr>
        </p:nvSpPr>
        <p:spPr>
          <a:xfrm>
            <a:off x="63500" y="1919288"/>
            <a:ext cx="927100" cy="186055"/>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Water Transfer</a:t>
            </a:r>
          </a:p>
        </p:txBody>
      </p:sp>
      <p:sp>
        <p:nvSpPr>
          <p:cNvPr id="25" name="OTLSHAPE_SL_97f03a37d3a342cca4bd36043bcbedc8_Header">
            <a:extLst>
              <a:ext uri="{FF2B5EF4-FFF2-40B4-BE49-F238E27FC236}">
                <a16:creationId xmlns:a16="http://schemas.microsoft.com/office/drawing/2014/main" id="{94726537-8166-4068-9382-F7E7AFE796B8}"/>
              </a:ext>
            </a:extLst>
          </p:cNvPr>
          <p:cNvSpPr txBox="1"/>
          <p:nvPr>
            <p:custDataLst>
              <p:tags r:id="rId38"/>
            </p:custDataLst>
          </p:nvPr>
        </p:nvSpPr>
        <p:spPr>
          <a:xfrm>
            <a:off x="87443" y="4872859"/>
            <a:ext cx="903157" cy="1209455"/>
          </a:xfrm>
          <a:prstGeom prst="rect">
            <a:avLst/>
          </a:prstGeom>
          <a:solidFill>
            <a:srgbClr val="92D050"/>
          </a:solid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Pipeline Design </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&amp; Construct</a:t>
            </a:r>
          </a:p>
        </p:txBody>
      </p:sp>
      <p:sp>
        <p:nvSpPr>
          <p:cNvPr id="29" name="OTLSHAPE_SL2A_7705ae631bc84496828e0be36bd16931_Header" hidden="1">
            <a:extLst>
              <a:ext uri="{FF2B5EF4-FFF2-40B4-BE49-F238E27FC236}">
                <a16:creationId xmlns:a16="http://schemas.microsoft.com/office/drawing/2014/main" id="{E7FEE0CE-6A06-4541-A841-168B159A1007}"/>
              </a:ext>
            </a:extLst>
          </p:cNvPr>
          <p:cNvSpPr txBox="1"/>
          <p:nvPr>
            <p:custDataLst>
              <p:tags r:id="rId39"/>
            </p:custDataLst>
          </p:nvPr>
        </p:nvSpPr>
        <p:spPr>
          <a:xfrm>
            <a:off x="12700" y="-1203009"/>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6" name="OTLSHAPE_SL2A_bc40b77d63e5416e9d64d620781c0964_Header" hidden="1">
            <a:extLst>
              <a:ext uri="{FF2B5EF4-FFF2-40B4-BE49-F238E27FC236}">
                <a16:creationId xmlns:a16="http://schemas.microsoft.com/office/drawing/2014/main" id="{4FAD721A-B482-49AE-8DAA-B1A4B861F30C}"/>
              </a:ext>
            </a:extLst>
          </p:cNvPr>
          <p:cNvSpPr txBox="1"/>
          <p:nvPr>
            <p:custDataLst>
              <p:tags r:id="rId40"/>
            </p:custDataLst>
          </p:nvPr>
        </p:nvSpPr>
        <p:spPr>
          <a:xfrm>
            <a:off x="12700" y="-1203009"/>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9" name="OTLSHAPE_SL2A_852374be164746e2b2a6c4057751747a_Header" hidden="1">
            <a:extLst>
              <a:ext uri="{FF2B5EF4-FFF2-40B4-BE49-F238E27FC236}">
                <a16:creationId xmlns:a16="http://schemas.microsoft.com/office/drawing/2014/main" id="{EF9DD369-5468-4F73-9C1F-2A9E564A10B4}"/>
              </a:ext>
            </a:extLst>
          </p:cNvPr>
          <p:cNvSpPr txBox="1"/>
          <p:nvPr>
            <p:custDataLst>
              <p:tags r:id="rId41"/>
            </p:custDataLst>
          </p:nvPr>
        </p:nvSpPr>
        <p:spPr>
          <a:xfrm>
            <a:off x="12700" y="-1203009"/>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 name="OTLSHAPE_TB_00000000000000000000000000000000_TodayMarkerShape" hidden="1">
            <a:extLst>
              <a:ext uri="{FF2B5EF4-FFF2-40B4-BE49-F238E27FC236}">
                <a16:creationId xmlns:a16="http://schemas.microsoft.com/office/drawing/2014/main" id="{02319D30-79FF-4897-A552-A1DEAE97B6E9}"/>
              </a:ext>
            </a:extLst>
          </p:cNvPr>
          <p:cNvSpPr/>
          <p:nvPr>
            <p:custDataLst>
              <p:tags r:id="rId42"/>
            </p:custDataLst>
          </p:nvPr>
        </p:nvSpPr>
        <p:spPr>
          <a:xfrm>
            <a:off x="2034208" y="685800"/>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TLSHAPE_TB_00000000000000000000000000000000_TodayMarkerText" hidden="1">
            <a:extLst>
              <a:ext uri="{FF2B5EF4-FFF2-40B4-BE49-F238E27FC236}">
                <a16:creationId xmlns:a16="http://schemas.microsoft.com/office/drawing/2014/main" id="{966860CC-FF9E-4424-95D3-4B83C823AC8E}"/>
              </a:ext>
            </a:extLst>
          </p:cNvPr>
          <p:cNvSpPr txBox="1"/>
          <p:nvPr>
            <p:custDataLst>
              <p:tags r:id="rId43"/>
            </p:custDataLst>
          </p:nvPr>
        </p:nvSpPr>
        <p:spPr>
          <a:xfrm>
            <a:off x="1908277" y="3556000"/>
            <a:ext cx="0" cy="0"/>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2" normalizeH="0" baseline="0" noProof="0">
                <a:ln>
                  <a:noFill/>
                </a:ln>
                <a:solidFill>
                  <a:prstClr val="black"/>
                </a:solidFill>
                <a:effectLst/>
                <a:uLnTx/>
                <a:uFillTx/>
                <a:latin typeface="Calibri" panose="020F0502020204030204" pitchFamily="34" charset="0"/>
                <a:ea typeface="+mn-ea"/>
                <a:cs typeface="+mn-cs"/>
              </a:rPr>
              <a:t>Today</a:t>
            </a:r>
          </a:p>
        </p:txBody>
      </p:sp>
      <p:sp>
        <p:nvSpPr>
          <p:cNvPr id="8" name="OTLSHAPE_TB_00000000000000000000000000000000_TimescaleInterval1">
            <a:extLst>
              <a:ext uri="{FF2B5EF4-FFF2-40B4-BE49-F238E27FC236}">
                <a16:creationId xmlns:a16="http://schemas.microsoft.com/office/drawing/2014/main" id="{2CE319CE-26CC-462D-BF17-BDD5DD1493F0}"/>
              </a:ext>
            </a:extLst>
          </p:cNvPr>
          <p:cNvSpPr txBox="1"/>
          <p:nvPr>
            <p:custDataLst>
              <p:tags r:id="rId44"/>
            </p:custDataLst>
          </p:nvPr>
        </p:nvSpPr>
        <p:spPr>
          <a:xfrm>
            <a:off x="1181100" y="402272"/>
            <a:ext cx="206916"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8" normalizeH="0" baseline="0" noProof="0">
                <a:ln>
                  <a:noFill/>
                </a:ln>
                <a:solidFill>
                  <a:prstClr val="white"/>
                </a:solidFill>
                <a:effectLst/>
                <a:uLnTx/>
                <a:uFillTx/>
                <a:latin typeface="Calibri" panose="020F0502020204030204" pitchFamily="34" charset="0"/>
                <a:ea typeface="+mn-ea"/>
                <a:cs typeface="+mn-cs"/>
              </a:rPr>
              <a:t>Jun</a:t>
            </a:r>
          </a:p>
        </p:txBody>
      </p:sp>
      <p:sp>
        <p:nvSpPr>
          <p:cNvPr id="10" name="OTLSHAPE_TB_00000000000000000000000000000000_TimescaleInterval2">
            <a:extLst>
              <a:ext uri="{FF2B5EF4-FFF2-40B4-BE49-F238E27FC236}">
                <a16:creationId xmlns:a16="http://schemas.microsoft.com/office/drawing/2014/main" id="{A9223CCE-8627-40E4-857F-D20667FEC606}"/>
              </a:ext>
            </a:extLst>
          </p:cNvPr>
          <p:cNvSpPr txBox="1"/>
          <p:nvPr>
            <p:custDataLst>
              <p:tags r:id="rId45"/>
            </p:custDataLst>
          </p:nvPr>
        </p:nvSpPr>
        <p:spPr>
          <a:xfrm>
            <a:off x="2633220" y="402272"/>
            <a:ext cx="241300"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Aug</a:t>
            </a:r>
          </a:p>
        </p:txBody>
      </p:sp>
      <p:sp>
        <p:nvSpPr>
          <p:cNvPr id="12" name="OTLSHAPE_TB_00000000000000000000000000000000_TimescaleInterval3">
            <a:extLst>
              <a:ext uri="{FF2B5EF4-FFF2-40B4-BE49-F238E27FC236}">
                <a16:creationId xmlns:a16="http://schemas.microsoft.com/office/drawing/2014/main" id="{90DF1B69-A4C1-4F29-9735-7E89BE3B0F08}"/>
              </a:ext>
            </a:extLst>
          </p:cNvPr>
          <p:cNvSpPr txBox="1"/>
          <p:nvPr>
            <p:custDataLst>
              <p:tags r:id="rId46"/>
            </p:custDataLst>
          </p:nvPr>
        </p:nvSpPr>
        <p:spPr>
          <a:xfrm>
            <a:off x="4085340" y="402272"/>
            <a:ext cx="211148"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2" normalizeH="0" baseline="0" noProof="0">
                <a:ln>
                  <a:noFill/>
                </a:ln>
                <a:solidFill>
                  <a:prstClr val="white"/>
                </a:solidFill>
                <a:effectLst/>
                <a:uLnTx/>
                <a:uFillTx/>
                <a:latin typeface="Calibri" panose="020F0502020204030204" pitchFamily="34" charset="0"/>
                <a:ea typeface="+mn-ea"/>
                <a:cs typeface="+mn-cs"/>
              </a:rPr>
              <a:t>Oct</a:t>
            </a:r>
          </a:p>
        </p:txBody>
      </p:sp>
      <p:sp>
        <p:nvSpPr>
          <p:cNvPr id="33" name="OTLSHAPE_SLT_d62bfe84436a4e838a85dd2e974bb03d_Duration" hidden="1">
            <a:extLst>
              <a:ext uri="{FF2B5EF4-FFF2-40B4-BE49-F238E27FC236}">
                <a16:creationId xmlns:a16="http://schemas.microsoft.com/office/drawing/2014/main" id="{EFB49EE3-1785-4983-8192-FA1A28397E09}"/>
              </a:ext>
            </a:extLst>
          </p:cNvPr>
          <p:cNvSpPr txBox="1"/>
          <p:nvPr>
            <p:custDataLst>
              <p:tags r:id="rId47"/>
            </p:custDataLst>
          </p:nvPr>
        </p:nvSpPr>
        <p:spPr>
          <a:xfrm>
            <a:off x="12700" y="-310466"/>
            <a:ext cx="393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33 days</a:t>
            </a:r>
          </a:p>
        </p:txBody>
      </p:sp>
      <p:sp>
        <p:nvSpPr>
          <p:cNvPr id="34" name="OTLSHAPE_SLT_d62bfe84436a4e838a85dd2e974bb03d_TextPercentage" hidden="1">
            <a:extLst>
              <a:ext uri="{FF2B5EF4-FFF2-40B4-BE49-F238E27FC236}">
                <a16:creationId xmlns:a16="http://schemas.microsoft.com/office/drawing/2014/main" id="{1E24407C-B4C8-48FC-AA18-E7050FCBA841}"/>
              </a:ext>
            </a:extLst>
          </p:cNvPr>
          <p:cNvSpPr txBox="1"/>
          <p:nvPr>
            <p:custDataLst>
              <p:tags r:id="rId48"/>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endParaRPr>
          </a:p>
        </p:txBody>
      </p:sp>
      <p:sp>
        <p:nvSpPr>
          <p:cNvPr id="35" name="OTLSHAPE_SLT_d62bfe84436a4e838a85dd2e974bb03d_StartDate" hidden="1">
            <a:extLst>
              <a:ext uri="{FF2B5EF4-FFF2-40B4-BE49-F238E27FC236}">
                <a16:creationId xmlns:a16="http://schemas.microsoft.com/office/drawing/2014/main" id="{235E4F24-6D87-498D-881C-0C10C652ABAD}"/>
              </a:ext>
            </a:extLst>
          </p:cNvPr>
          <p:cNvSpPr txBox="1"/>
          <p:nvPr>
            <p:custDataLst>
              <p:tags r:id="rId4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36" name="OTLSHAPE_SLT_d62bfe84436a4e838a85dd2e974bb03d_EndDate" hidden="1">
            <a:extLst>
              <a:ext uri="{FF2B5EF4-FFF2-40B4-BE49-F238E27FC236}">
                <a16:creationId xmlns:a16="http://schemas.microsoft.com/office/drawing/2014/main" id="{A88B50FB-FAFC-4FA4-8E53-43AFCF195E9D}"/>
              </a:ext>
            </a:extLst>
          </p:cNvPr>
          <p:cNvSpPr txBox="1"/>
          <p:nvPr>
            <p:custDataLst>
              <p:tags r:id="rId50"/>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37" name="OTLSHAPE_SLT_d62bfe84436a4e838a85dd2e974bb03d_Title">
            <a:extLst>
              <a:ext uri="{FF2B5EF4-FFF2-40B4-BE49-F238E27FC236}">
                <a16:creationId xmlns:a16="http://schemas.microsoft.com/office/drawing/2014/main" id="{9371D9FD-A1BF-4D06-8D32-B58B353C64D2}"/>
              </a:ext>
            </a:extLst>
          </p:cNvPr>
          <p:cNvSpPr txBox="1"/>
          <p:nvPr>
            <p:custDataLst>
              <p:tags r:id="rId51"/>
            </p:custDataLst>
          </p:nvPr>
        </p:nvSpPr>
        <p:spPr>
          <a:xfrm>
            <a:off x="1139891" y="955620"/>
            <a:ext cx="1085761"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dirty="0">
                <a:ln>
                  <a:noFill/>
                </a:ln>
                <a:solidFill>
                  <a:prstClr val="black"/>
                </a:solidFill>
                <a:effectLst/>
                <a:uLnTx/>
                <a:uFillTx/>
                <a:latin typeface="Calibri" panose="020F0502020204030204" pitchFamily="34" charset="0"/>
                <a:ea typeface="+mn-ea"/>
                <a:cs typeface="+mn-cs"/>
              </a:rPr>
              <a:t>Assess options</a:t>
            </a:r>
          </a:p>
        </p:txBody>
      </p:sp>
      <p:sp>
        <p:nvSpPr>
          <p:cNvPr id="38" name="OTLSHAPE_SLT_d62bfe84436a4e838a85dd2e974bb03d_JoinedDate" hidden="1">
            <a:extLst>
              <a:ext uri="{FF2B5EF4-FFF2-40B4-BE49-F238E27FC236}">
                <a16:creationId xmlns:a16="http://schemas.microsoft.com/office/drawing/2014/main" id="{9654E1FE-F6AC-4450-9C5A-1F6CC5E07A28}"/>
              </a:ext>
            </a:extLst>
          </p:cNvPr>
          <p:cNvSpPr txBox="1"/>
          <p:nvPr>
            <p:custDataLst>
              <p:tags r:id="rId52"/>
            </p:custDataLst>
          </p:nvPr>
        </p:nvSpPr>
        <p:spPr>
          <a:xfrm>
            <a:off x="2239619" y="3694388"/>
            <a:ext cx="6604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44546A"/>
                </a:solidFill>
                <a:effectLst/>
                <a:uLnTx/>
                <a:uFillTx/>
                <a:latin typeface="Calibri" panose="020F0502020204030204" pitchFamily="34" charset="0"/>
                <a:ea typeface="+mn-ea"/>
                <a:cs typeface="+mn-cs"/>
              </a:rPr>
              <a:t>Jun 1 - Jul 15</a:t>
            </a:r>
          </a:p>
        </p:txBody>
      </p:sp>
      <p:sp>
        <p:nvSpPr>
          <p:cNvPr id="41" name="OTLSHAPE_SLT_bc50bacb65594986aa6ce41aa99422bd_Duration" hidden="1">
            <a:extLst>
              <a:ext uri="{FF2B5EF4-FFF2-40B4-BE49-F238E27FC236}">
                <a16:creationId xmlns:a16="http://schemas.microsoft.com/office/drawing/2014/main" id="{A69064F1-2994-4EC6-B68E-4AE859D22453}"/>
              </a:ext>
            </a:extLst>
          </p:cNvPr>
          <p:cNvSpPr txBox="1"/>
          <p:nvPr>
            <p:custDataLst>
              <p:tags r:id="rId53"/>
            </p:custDataLst>
          </p:nvPr>
        </p:nvSpPr>
        <p:spPr>
          <a:xfrm>
            <a:off x="12700" y="-233521"/>
            <a:ext cx="3302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8 days</a:t>
            </a:r>
          </a:p>
        </p:txBody>
      </p:sp>
      <p:sp>
        <p:nvSpPr>
          <p:cNvPr id="42" name="OTLSHAPE_SLT_bc50bacb65594986aa6ce41aa99422bd_TextPercentage" hidden="1">
            <a:extLst>
              <a:ext uri="{FF2B5EF4-FFF2-40B4-BE49-F238E27FC236}">
                <a16:creationId xmlns:a16="http://schemas.microsoft.com/office/drawing/2014/main" id="{63B31E77-FC11-454C-993E-D15A2B037110}"/>
              </a:ext>
            </a:extLst>
          </p:cNvPr>
          <p:cNvSpPr txBox="1"/>
          <p:nvPr>
            <p:custDataLst>
              <p:tags r:id="rId54"/>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endParaRPr>
          </a:p>
        </p:txBody>
      </p:sp>
      <p:sp>
        <p:nvSpPr>
          <p:cNvPr id="43" name="OTLSHAPE_SLT_bc50bacb65594986aa6ce41aa99422bd_StartDate" hidden="1">
            <a:extLst>
              <a:ext uri="{FF2B5EF4-FFF2-40B4-BE49-F238E27FC236}">
                <a16:creationId xmlns:a16="http://schemas.microsoft.com/office/drawing/2014/main" id="{1919C75A-8B32-43FF-9D57-63FEC968EECC}"/>
              </a:ext>
            </a:extLst>
          </p:cNvPr>
          <p:cNvSpPr txBox="1"/>
          <p:nvPr>
            <p:custDataLst>
              <p:tags r:id="rId55"/>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44" name="OTLSHAPE_SLT_bc50bacb65594986aa6ce41aa99422bd_EndDate" hidden="1">
            <a:extLst>
              <a:ext uri="{FF2B5EF4-FFF2-40B4-BE49-F238E27FC236}">
                <a16:creationId xmlns:a16="http://schemas.microsoft.com/office/drawing/2014/main" id="{8B22B93B-16F3-47BB-85B8-130497BF7430}"/>
              </a:ext>
            </a:extLst>
          </p:cNvPr>
          <p:cNvSpPr txBox="1"/>
          <p:nvPr>
            <p:custDataLst>
              <p:tags r:id="rId56"/>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46" name="OTLSHAPE_SLT_bc50bacb65594986aa6ce41aa99422bd_JoinedDate" hidden="1">
            <a:extLst>
              <a:ext uri="{FF2B5EF4-FFF2-40B4-BE49-F238E27FC236}">
                <a16:creationId xmlns:a16="http://schemas.microsoft.com/office/drawing/2014/main" id="{98639B87-12BF-4EFE-986F-CC143330C1F6}"/>
              </a:ext>
            </a:extLst>
          </p:cNvPr>
          <p:cNvSpPr txBox="1"/>
          <p:nvPr>
            <p:custDataLst>
              <p:tags r:id="rId57"/>
            </p:custDataLst>
          </p:nvPr>
        </p:nvSpPr>
        <p:spPr>
          <a:xfrm>
            <a:off x="2358646" y="3961088"/>
            <a:ext cx="6223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44546A"/>
                </a:solidFill>
                <a:effectLst/>
                <a:uLnTx/>
                <a:uFillTx/>
                <a:latin typeface="Calibri" panose="020F0502020204030204" pitchFamily="34" charset="0"/>
                <a:ea typeface="+mn-ea"/>
                <a:cs typeface="+mn-cs"/>
              </a:rPr>
              <a:t>Jul 9 - Jul 20</a:t>
            </a:r>
          </a:p>
        </p:txBody>
      </p:sp>
      <p:sp>
        <p:nvSpPr>
          <p:cNvPr id="49" name="OTLSHAPE_SLT_cf1cee106abc430683ceb677a62c8328_Duration" hidden="1">
            <a:extLst>
              <a:ext uri="{FF2B5EF4-FFF2-40B4-BE49-F238E27FC236}">
                <a16:creationId xmlns:a16="http://schemas.microsoft.com/office/drawing/2014/main" id="{4849E1F7-819B-4A21-965C-AA418F55BD23}"/>
              </a:ext>
            </a:extLst>
          </p:cNvPr>
          <p:cNvSpPr txBox="1"/>
          <p:nvPr>
            <p:custDataLst>
              <p:tags r:id="rId58"/>
            </p:custDataLst>
          </p:nvPr>
        </p:nvSpPr>
        <p:spPr>
          <a:xfrm>
            <a:off x="12700" y="-310466"/>
            <a:ext cx="393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29 days</a:t>
            </a:r>
          </a:p>
        </p:txBody>
      </p:sp>
      <p:sp>
        <p:nvSpPr>
          <p:cNvPr id="50" name="OTLSHAPE_SLT_cf1cee106abc430683ceb677a62c8328_TextPercentage" hidden="1">
            <a:extLst>
              <a:ext uri="{FF2B5EF4-FFF2-40B4-BE49-F238E27FC236}">
                <a16:creationId xmlns:a16="http://schemas.microsoft.com/office/drawing/2014/main" id="{5C64AF0E-3F27-402A-BF5C-FF1ABD19C2C6}"/>
              </a:ext>
            </a:extLst>
          </p:cNvPr>
          <p:cNvSpPr txBox="1"/>
          <p:nvPr>
            <p:custDataLst>
              <p:tags r:id="rId5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endParaRPr>
          </a:p>
        </p:txBody>
      </p:sp>
      <p:sp>
        <p:nvSpPr>
          <p:cNvPr id="51" name="OTLSHAPE_SLT_cf1cee106abc430683ceb677a62c8328_StartDate" hidden="1">
            <a:extLst>
              <a:ext uri="{FF2B5EF4-FFF2-40B4-BE49-F238E27FC236}">
                <a16:creationId xmlns:a16="http://schemas.microsoft.com/office/drawing/2014/main" id="{972E61E9-6C28-44C9-A346-E9754F3EA6EC}"/>
              </a:ext>
            </a:extLst>
          </p:cNvPr>
          <p:cNvSpPr txBox="1"/>
          <p:nvPr>
            <p:custDataLst>
              <p:tags r:id="rId60"/>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52" name="OTLSHAPE_SLT_cf1cee106abc430683ceb677a62c8328_EndDate" hidden="1">
            <a:extLst>
              <a:ext uri="{FF2B5EF4-FFF2-40B4-BE49-F238E27FC236}">
                <a16:creationId xmlns:a16="http://schemas.microsoft.com/office/drawing/2014/main" id="{59EE1151-D881-49C0-86AD-9E9A5A00D583}"/>
              </a:ext>
            </a:extLst>
          </p:cNvPr>
          <p:cNvSpPr txBox="1"/>
          <p:nvPr>
            <p:custDataLst>
              <p:tags r:id="rId6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53" name="OTLSHAPE_SLT_cf1cee106abc430683ceb677a62c8328_Title">
            <a:extLst>
              <a:ext uri="{FF2B5EF4-FFF2-40B4-BE49-F238E27FC236}">
                <a16:creationId xmlns:a16="http://schemas.microsoft.com/office/drawing/2014/main" id="{92D763EB-27FC-4975-A13E-57E14248702A}"/>
              </a:ext>
            </a:extLst>
          </p:cNvPr>
          <p:cNvSpPr txBox="1"/>
          <p:nvPr>
            <p:custDataLst>
              <p:tags r:id="rId62"/>
            </p:custDataLst>
          </p:nvPr>
        </p:nvSpPr>
        <p:spPr>
          <a:xfrm>
            <a:off x="2463856" y="1477462"/>
            <a:ext cx="1201544"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10" normalizeH="0" baseline="0" noProof="0">
                <a:ln>
                  <a:noFill/>
                </a:ln>
                <a:solidFill>
                  <a:prstClr val="black"/>
                </a:solidFill>
                <a:effectLst/>
                <a:uLnTx/>
                <a:uFillTx/>
                <a:latin typeface="Calibri" panose="020F0502020204030204" pitchFamily="34" charset="0"/>
                <a:ea typeface="+mn-ea"/>
                <a:cs typeface="+mn-cs"/>
              </a:rPr>
              <a:t>Negotiate terms</a:t>
            </a:r>
          </a:p>
        </p:txBody>
      </p:sp>
      <p:sp>
        <p:nvSpPr>
          <p:cNvPr id="54" name="OTLSHAPE_SLT_cf1cee106abc430683ceb677a62c8328_JoinedDate" hidden="1">
            <a:extLst>
              <a:ext uri="{FF2B5EF4-FFF2-40B4-BE49-F238E27FC236}">
                <a16:creationId xmlns:a16="http://schemas.microsoft.com/office/drawing/2014/main" id="{AB525341-C4ED-4799-85E3-10AB178C6684}"/>
              </a:ext>
            </a:extLst>
          </p:cNvPr>
          <p:cNvSpPr txBox="1"/>
          <p:nvPr>
            <p:custDataLst>
              <p:tags r:id="rId63"/>
            </p:custDataLst>
          </p:nvPr>
        </p:nvSpPr>
        <p:spPr>
          <a:xfrm>
            <a:off x="3263245" y="4227788"/>
            <a:ext cx="7493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44546A"/>
                </a:solidFill>
                <a:effectLst/>
                <a:uLnTx/>
                <a:uFillTx/>
                <a:latin typeface="Calibri" panose="020F0502020204030204" pitchFamily="34" charset="0"/>
                <a:ea typeface="+mn-ea"/>
                <a:cs typeface="+mn-cs"/>
              </a:rPr>
              <a:t>Jul 20 - Aug 27</a:t>
            </a:r>
          </a:p>
        </p:txBody>
      </p:sp>
      <p:sp>
        <p:nvSpPr>
          <p:cNvPr id="62" name="OTLSHAPE_TB_00000000000000000000000000000000_TimescaleInterval4">
            <a:extLst>
              <a:ext uri="{FF2B5EF4-FFF2-40B4-BE49-F238E27FC236}">
                <a16:creationId xmlns:a16="http://schemas.microsoft.com/office/drawing/2014/main" id="{B5A51004-75B5-4F83-91CE-B16BDA477E98}"/>
              </a:ext>
            </a:extLst>
          </p:cNvPr>
          <p:cNvSpPr txBox="1"/>
          <p:nvPr>
            <p:custDataLst>
              <p:tags r:id="rId64"/>
            </p:custDataLst>
          </p:nvPr>
        </p:nvSpPr>
        <p:spPr>
          <a:xfrm>
            <a:off x="5537460" y="402272"/>
            <a:ext cx="231858"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2" normalizeH="0" baseline="0" noProof="0">
                <a:ln>
                  <a:noFill/>
                </a:ln>
                <a:solidFill>
                  <a:prstClr val="white"/>
                </a:solidFill>
                <a:effectLst/>
                <a:uLnTx/>
                <a:uFillTx/>
                <a:latin typeface="Calibri" panose="020F0502020204030204" pitchFamily="34" charset="0"/>
                <a:ea typeface="+mn-ea"/>
                <a:cs typeface="+mn-cs"/>
              </a:rPr>
              <a:t>Dec</a:t>
            </a:r>
          </a:p>
        </p:txBody>
      </p:sp>
      <p:sp>
        <p:nvSpPr>
          <p:cNvPr id="64" name="OTLSHAPE_TB_00000000000000000000000000000000_TimescaleInterval5">
            <a:extLst>
              <a:ext uri="{FF2B5EF4-FFF2-40B4-BE49-F238E27FC236}">
                <a16:creationId xmlns:a16="http://schemas.microsoft.com/office/drawing/2014/main" id="{48809F16-9591-4D82-99C2-DF9249B96A48}"/>
              </a:ext>
            </a:extLst>
          </p:cNvPr>
          <p:cNvSpPr txBox="1"/>
          <p:nvPr>
            <p:custDataLst>
              <p:tags r:id="rId65"/>
            </p:custDataLst>
          </p:nvPr>
        </p:nvSpPr>
        <p:spPr>
          <a:xfrm>
            <a:off x="7013385" y="402272"/>
            <a:ext cx="219227"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8" normalizeH="0" baseline="0" noProof="0">
                <a:ln>
                  <a:noFill/>
                </a:ln>
                <a:solidFill>
                  <a:prstClr val="white"/>
                </a:solidFill>
                <a:effectLst/>
                <a:uLnTx/>
                <a:uFillTx/>
                <a:latin typeface="Calibri" panose="020F0502020204030204" pitchFamily="34" charset="0"/>
                <a:ea typeface="+mn-ea"/>
                <a:cs typeface="+mn-cs"/>
              </a:rPr>
              <a:t>Feb</a:t>
            </a:r>
          </a:p>
        </p:txBody>
      </p:sp>
      <p:sp>
        <p:nvSpPr>
          <p:cNvPr id="66" name="OTLSHAPE_TB_00000000000000000000000000000000_TimescaleInterval6">
            <a:extLst>
              <a:ext uri="{FF2B5EF4-FFF2-40B4-BE49-F238E27FC236}">
                <a16:creationId xmlns:a16="http://schemas.microsoft.com/office/drawing/2014/main" id="{D9C910DB-00A3-48A8-BFEB-AC998C843F65}"/>
              </a:ext>
            </a:extLst>
          </p:cNvPr>
          <p:cNvSpPr txBox="1"/>
          <p:nvPr>
            <p:custDataLst>
              <p:tags r:id="rId66"/>
            </p:custDataLst>
          </p:nvPr>
        </p:nvSpPr>
        <p:spPr>
          <a:xfrm>
            <a:off x="8417895" y="402272"/>
            <a:ext cx="219740"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8" normalizeH="0" baseline="0" noProof="0">
                <a:ln>
                  <a:noFill/>
                </a:ln>
                <a:solidFill>
                  <a:prstClr val="white"/>
                </a:solidFill>
                <a:effectLst/>
                <a:uLnTx/>
                <a:uFillTx/>
                <a:latin typeface="Calibri" panose="020F0502020204030204" pitchFamily="34" charset="0"/>
                <a:ea typeface="+mn-ea"/>
                <a:cs typeface="+mn-cs"/>
              </a:rPr>
              <a:t>Apr</a:t>
            </a:r>
          </a:p>
        </p:txBody>
      </p:sp>
      <p:sp>
        <p:nvSpPr>
          <p:cNvPr id="68" name="OTLSHAPE_TB_00000000000000000000000000000000_TimescaleInterval7">
            <a:extLst>
              <a:ext uri="{FF2B5EF4-FFF2-40B4-BE49-F238E27FC236}">
                <a16:creationId xmlns:a16="http://schemas.microsoft.com/office/drawing/2014/main" id="{DECA1A87-2222-4710-8083-355CD0AC5E0A}"/>
              </a:ext>
            </a:extLst>
          </p:cNvPr>
          <p:cNvSpPr txBox="1"/>
          <p:nvPr>
            <p:custDataLst>
              <p:tags r:id="rId67"/>
            </p:custDataLst>
          </p:nvPr>
        </p:nvSpPr>
        <p:spPr>
          <a:xfrm>
            <a:off x="9870015" y="402272"/>
            <a:ext cx="206916" cy="186055"/>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8" normalizeH="0" baseline="0" noProof="0">
                <a:ln>
                  <a:noFill/>
                </a:ln>
                <a:solidFill>
                  <a:prstClr val="white"/>
                </a:solidFill>
                <a:effectLst/>
                <a:uLnTx/>
                <a:uFillTx/>
                <a:latin typeface="Calibri" panose="020F0502020204030204" pitchFamily="34" charset="0"/>
                <a:ea typeface="+mn-ea"/>
                <a:cs typeface="+mn-cs"/>
              </a:rPr>
              <a:t>Jun</a:t>
            </a:r>
          </a:p>
        </p:txBody>
      </p:sp>
      <p:sp>
        <p:nvSpPr>
          <p:cNvPr id="75" name="OTLSHAPE_SLT_bc6d68e8c65e40a89feba28cf19ce01d_Duration" hidden="1">
            <a:extLst>
              <a:ext uri="{FF2B5EF4-FFF2-40B4-BE49-F238E27FC236}">
                <a16:creationId xmlns:a16="http://schemas.microsoft.com/office/drawing/2014/main" id="{EFC6A85C-4D01-45BF-978D-2C2AD4BDD456}"/>
              </a:ext>
            </a:extLst>
          </p:cNvPr>
          <p:cNvSpPr txBox="1"/>
          <p:nvPr>
            <p:custDataLst>
              <p:tags r:id="rId68"/>
            </p:custDataLst>
          </p:nvPr>
        </p:nvSpPr>
        <p:spPr>
          <a:xfrm>
            <a:off x="12700" y="-310466"/>
            <a:ext cx="393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62 days</a:t>
            </a:r>
          </a:p>
        </p:txBody>
      </p:sp>
      <p:sp>
        <p:nvSpPr>
          <p:cNvPr id="76" name="OTLSHAPE_SLT_bc6d68e8c65e40a89feba28cf19ce01d_TextPercentage" hidden="1">
            <a:extLst>
              <a:ext uri="{FF2B5EF4-FFF2-40B4-BE49-F238E27FC236}">
                <a16:creationId xmlns:a16="http://schemas.microsoft.com/office/drawing/2014/main" id="{837EBF32-78BD-4D02-99D5-A950014AFC0A}"/>
              </a:ext>
            </a:extLst>
          </p:cNvPr>
          <p:cNvSpPr txBox="1"/>
          <p:nvPr>
            <p:custDataLst>
              <p:tags r:id="rId69"/>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endParaRPr>
          </a:p>
        </p:txBody>
      </p:sp>
      <p:sp>
        <p:nvSpPr>
          <p:cNvPr id="77" name="OTLSHAPE_SLT_bc6d68e8c65e40a89feba28cf19ce01d_StartDate" hidden="1">
            <a:extLst>
              <a:ext uri="{FF2B5EF4-FFF2-40B4-BE49-F238E27FC236}">
                <a16:creationId xmlns:a16="http://schemas.microsoft.com/office/drawing/2014/main" id="{D20E36EA-BE39-4AE0-B2C1-908831B532A0}"/>
              </a:ext>
            </a:extLst>
          </p:cNvPr>
          <p:cNvSpPr txBox="1"/>
          <p:nvPr>
            <p:custDataLst>
              <p:tags r:id="rId70"/>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78" name="OTLSHAPE_SLT_bc6d68e8c65e40a89feba28cf19ce01d_EndDate" hidden="1">
            <a:extLst>
              <a:ext uri="{FF2B5EF4-FFF2-40B4-BE49-F238E27FC236}">
                <a16:creationId xmlns:a16="http://schemas.microsoft.com/office/drawing/2014/main" id="{BD53A3DF-DDB5-4646-A551-D3BD1323B8D5}"/>
              </a:ext>
            </a:extLst>
          </p:cNvPr>
          <p:cNvSpPr txBox="1"/>
          <p:nvPr>
            <p:custDataLst>
              <p:tags r:id="rId71"/>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79" name="OTLSHAPE_SLT_bc6d68e8c65e40a89feba28cf19ce01d_Title">
            <a:extLst>
              <a:ext uri="{FF2B5EF4-FFF2-40B4-BE49-F238E27FC236}">
                <a16:creationId xmlns:a16="http://schemas.microsoft.com/office/drawing/2014/main" id="{DDA9673B-4DC8-43A0-ACA5-0B85D629CB5E}"/>
              </a:ext>
            </a:extLst>
          </p:cNvPr>
          <p:cNvSpPr txBox="1"/>
          <p:nvPr>
            <p:custDataLst>
              <p:tags r:id="rId72"/>
            </p:custDataLst>
          </p:nvPr>
        </p:nvSpPr>
        <p:spPr>
          <a:xfrm>
            <a:off x="3464626" y="1743541"/>
            <a:ext cx="1219200" cy="17051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4" normalizeH="0" baseline="0" noProof="0">
                <a:ln>
                  <a:noFill/>
                </a:ln>
                <a:solidFill>
                  <a:prstClr val="black"/>
                </a:solidFill>
                <a:effectLst/>
                <a:uLnTx/>
                <a:uFillTx/>
                <a:latin typeface="Calibri" panose="020F0502020204030204" pitchFamily="34" charset="0"/>
                <a:ea typeface="+mn-ea"/>
                <a:cs typeface="+mn-cs"/>
              </a:rPr>
              <a:t>Approve agreements</a:t>
            </a:r>
          </a:p>
        </p:txBody>
      </p:sp>
      <p:sp>
        <p:nvSpPr>
          <p:cNvPr id="80" name="OTLSHAPE_SLT_bc6d68e8c65e40a89feba28cf19ce01d_JoinedDate" hidden="1">
            <a:extLst>
              <a:ext uri="{FF2B5EF4-FFF2-40B4-BE49-F238E27FC236}">
                <a16:creationId xmlns:a16="http://schemas.microsoft.com/office/drawing/2014/main" id="{CF20ADA8-BF2A-484F-8D2C-D9C8DE51B5A8}"/>
              </a:ext>
            </a:extLst>
          </p:cNvPr>
          <p:cNvSpPr txBox="1"/>
          <p:nvPr>
            <p:custDataLst>
              <p:tags r:id="rId73"/>
            </p:custDataLst>
          </p:nvPr>
        </p:nvSpPr>
        <p:spPr>
          <a:xfrm>
            <a:off x="5167665" y="4494488"/>
            <a:ext cx="8255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44546A"/>
                </a:solidFill>
                <a:effectLst/>
                <a:uLnTx/>
                <a:uFillTx/>
                <a:latin typeface="Calibri" panose="020F0502020204030204" pitchFamily="34" charset="0"/>
                <a:ea typeface="+mn-ea"/>
                <a:cs typeface="+mn-cs"/>
              </a:rPr>
              <a:t>Aug 20 - Nov 15</a:t>
            </a:r>
          </a:p>
        </p:txBody>
      </p:sp>
      <p:sp>
        <p:nvSpPr>
          <p:cNvPr id="109" name="OTLSHAPE_SLT_8501069ee6a64a48a242c74c2101d199_Duration" hidden="1">
            <a:extLst>
              <a:ext uri="{FF2B5EF4-FFF2-40B4-BE49-F238E27FC236}">
                <a16:creationId xmlns:a16="http://schemas.microsoft.com/office/drawing/2014/main" id="{7538DCF6-7CD3-4972-B60D-73E34F10E31C}"/>
              </a:ext>
            </a:extLst>
          </p:cNvPr>
          <p:cNvSpPr txBox="1"/>
          <p:nvPr>
            <p:custDataLst>
              <p:tags r:id="rId74"/>
            </p:custDataLst>
          </p:nvPr>
        </p:nvSpPr>
        <p:spPr>
          <a:xfrm>
            <a:off x="12700" y="-310466"/>
            <a:ext cx="393700" cy="16510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rPr>
              <a:t>74 days</a:t>
            </a:r>
          </a:p>
        </p:txBody>
      </p:sp>
      <p:sp>
        <p:nvSpPr>
          <p:cNvPr id="110" name="OTLSHAPE_SLT_8501069ee6a64a48a242c74c2101d199_TextPercentage" hidden="1">
            <a:extLst>
              <a:ext uri="{FF2B5EF4-FFF2-40B4-BE49-F238E27FC236}">
                <a16:creationId xmlns:a16="http://schemas.microsoft.com/office/drawing/2014/main" id="{959C6421-1D65-49F6-87E2-C34B5C1BF0FC}"/>
              </a:ext>
            </a:extLst>
          </p:cNvPr>
          <p:cNvSpPr txBox="1"/>
          <p:nvPr>
            <p:custDataLst>
              <p:tags r:id="rId75"/>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ED7D31"/>
              </a:solidFill>
              <a:effectLst/>
              <a:uLnTx/>
              <a:uFillTx/>
              <a:latin typeface="Calibri" panose="020F0502020204030204" pitchFamily="34" charset="0"/>
              <a:ea typeface="+mn-ea"/>
              <a:cs typeface="+mn-cs"/>
            </a:endParaRPr>
          </a:p>
        </p:txBody>
      </p:sp>
      <p:sp>
        <p:nvSpPr>
          <p:cNvPr id="111" name="OTLSHAPE_SLT_8501069ee6a64a48a242c74c2101d199_StartDate" hidden="1">
            <a:extLst>
              <a:ext uri="{FF2B5EF4-FFF2-40B4-BE49-F238E27FC236}">
                <a16:creationId xmlns:a16="http://schemas.microsoft.com/office/drawing/2014/main" id="{468662E1-28EF-4BED-A5E4-AEA0122D19E6}"/>
              </a:ext>
            </a:extLst>
          </p:cNvPr>
          <p:cNvSpPr txBox="1"/>
          <p:nvPr>
            <p:custDataLst>
              <p:tags r:id="rId76"/>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112" name="OTLSHAPE_SLT_8501069ee6a64a48a242c74c2101d199_EndDate" hidden="1">
            <a:extLst>
              <a:ext uri="{FF2B5EF4-FFF2-40B4-BE49-F238E27FC236}">
                <a16:creationId xmlns:a16="http://schemas.microsoft.com/office/drawing/2014/main" id="{5F2F6E9C-6635-469B-B9DA-531E334E0F60}"/>
              </a:ext>
            </a:extLst>
          </p:cNvPr>
          <p:cNvSpPr txBox="1"/>
          <p:nvPr>
            <p:custDataLst>
              <p:tags r:id="rId77"/>
            </p:custDataLst>
          </p:nvPr>
        </p:nvSpPr>
        <p:spPr>
          <a:xfrm>
            <a:off x="12700" y="74255"/>
            <a:ext cx="0" cy="0"/>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p:txBody>
      </p:sp>
      <p:sp>
        <p:nvSpPr>
          <p:cNvPr id="113" name="OTLSHAPE_SLT_8501069ee6a64a48a242c74c2101d199_Title">
            <a:extLst>
              <a:ext uri="{FF2B5EF4-FFF2-40B4-BE49-F238E27FC236}">
                <a16:creationId xmlns:a16="http://schemas.microsoft.com/office/drawing/2014/main" id="{E2A2D1F2-F034-4FA3-A9D5-120BD5F4A1A2}"/>
              </a:ext>
            </a:extLst>
          </p:cNvPr>
          <p:cNvSpPr txBox="1"/>
          <p:nvPr>
            <p:custDataLst>
              <p:tags r:id="rId78"/>
            </p:custDataLst>
          </p:nvPr>
        </p:nvSpPr>
        <p:spPr>
          <a:xfrm>
            <a:off x="1662953" y="3254192"/>
            <a:ext cx="1372401"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prstClr val="black"/>
                </a:solidFill>
                <a:effectLst/>
                <a:uLnTx/>
                <a:uFillTx/>
                <a:latin typeface="Calibri" panose="020F0502020204030204" pitchFamily="34" charset="0"/>
                <a:ea typeface="+mn-ea"/>
                <a:cs typeface="+mn-cs"/>
              </a:rPr>
              <a:t>Verify feasibility</a:t>
            </a:r>
          </a:p>
        </p:txBody>
      </p:sp>
      <p:sp>
        <p:nvSpPr>
          <p:cNvPr id="114" name="OTLSHAPE_SLT_8501069ee6a64a48a242c74c2101d199_JoinedDate" hidden="1">
            <a:extLst>
              <a:ext uri="{FF2B5EF4-FFF2-40B4-BE49-F238E27FC236}">
                <a16:creationId xmlns:a16="http://schemas.microsoft.com/office/drawing/2014/main" id="{3ECAF774-8277-4983-9DF7-BAE592B8CF8B}"/>
              </a:ext>
            </a:extLst>
          </p:cNvPr>
          <p:cNvSpPr txBox="1"/>
          <p:nvPr>
            <p:custDataLst>
              <p:tags r:id="rId79"/>
            </p:custDataLst>
          </p:nvPr>
        </p:nvSpPr>
        <p:spPr>
          <a:xfrm>
            <a:off x="3644129" y="5637488"/>
            <a:ext cx="711200" cy="155025"/>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 normalizeH="0" baseline="0" noProof="0">
                <a:ln>
                  <a:noFill/>
                </a:ln>
                <a:solidFill>
                  <a:srgbClr val="44546A"/>
                </a:solidFill>
                <a:effectLst/>
                <a:uLnTx/>
                <a:uFillTx/>
                <a:latin typeface="Calibri" panose="020F0502020204030204" pitchFamily="34" charset="0"/>
                <a:ea typeface="+mn-ea"/>
                <a:cs typeface="+mn-cs"/>
              </a:rPr>
              <a:t>Jun 1 - Sep 12</a:t>
            </a:r>
          </a:p>
        </p:txBody>
      </p:sp>
      <p:sp>
        <p:nvSpPr>
          <p:cNvPr id="119" name="OTLSHAPE_SLM_a276035eaeb045fe8de43567f18542b4_Title">
            <a:extLst>
              <a:ext uri="{FF2B5EF4-FFF2-40B4-BE49-F238E27FC236}">
                <a16:creationId xmlns:a16="http://schemas.microsoft.com/office/drawing/2014/main" id="{53A1B09D-96E4-4717-BB70-FE32FD0C2A0A}"/>
              </a:ext>
            </a:extLst>
          </p:cNvPr>
          <p:cNvSpPr txBox="1"/>
          <p:nvPr>
            <p:custDataLst>
              <p:tags r:id="rId80"/>
            </p:custDataLst>
          </p:nvPr>
        </p:nvSpPr>
        <p:spPr>
          <a:xfrm>
            <a:off x="8374152" y="2784138"/>
            <a:ext cx="508000" cy="170519"/>
          </a:xfrm>
          <a:prstGeom prst="rect">
            <a:avLst/>
          </a:prstGeom>
          <a:noFill/>
        </p:spPr>
        <p:txBody>
          <a:bodyPr vert="horz"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prstClr val="black"/>
                </a:solidFill>
                <a:effectLst/>
                <a:uLnTx/>
                <a:uFillTx/>
                <a:latin typeface="Calibri" panose="020F0502020204030204" pitchFamily="34" charset="0"/>
                <a:ea typeface="+mn-ea"/>
                <a:cs typeface="+mn-cs"/>
              </a:rPr>
              <a:t>Call date</a:t>
            </a:r>
          </a:p>
        </p:txBody>
      </p:sp>
      <p:sp>
        <p:nvSpPr>
          <p:cNvPr id="122" name="OTLSHAPE_SLM_4d8c58b0a9ec4241bdcf098b2bc194e2_Title">
            <a:extLst>
              <a:ext uri="{FF2B5EF4-FFF2-40B4-BE49-F238E27FC236}">
                <a16:creationId xmlns:a16="http://schemas.microsoft.com/office/drawing/2014/main" id="{AB780AB6-2130-46BB-ACB6-2CA3165512D8}"/>
              </a:ext>
            </a:extLst>
          </p:cNvPr>
          <p:cNvSpPr txBox="1"/>
          <p:nvPr>
            <p:custDataLst>
              <p:tags r:id="rId81"/>
            </p:custDataLst>
          </p:nvPr>
        </p:nvSpPr>
        <p:spPr>
          <a:xfrm>
            <a:off x="9787287" y="2771987"/>
            <a:ext cx="622300" cy="170519"/>
          </a:xfrm>
          <a:prstGeom prst="rect">
            <a:avLst/>
          </a:prstGeom>
          <a:noFill/>
        </p:spPr>
        <p:txBody>
          <a:bodyPr vert="horz"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10" normalizeH="0" baseline="0" noProof="0">
                <a:ln>
                  <a:noFill/>
                </a:ln>
                <a:solidFill>
                  <a:prstClr val="black"/>
                </a:solidFill>
                <a:effectLst/>
                <a:uLnTx/>
                <a:uFillTx/>
                <a:latin typeface="Calibri" panose="020F0502020204030204" pitchFamily="34" charset="0"/>
                <a:ea typeface="+mn-ea"/>
                <a:cs typeface="+mn-cs"/>
              </a:rPr>
              <a:t>First water</a:t>
            </a:r>
          </a:p>
        </p:txBody>
      </p:sp>
      <p:sp>
        <p:nvSpPr>
          <p:cNvPr id="125" name="OTLSHAPE_SLM_1ffb99d329264966b17ac68ce677f7ea_Title">
            <a:extLst>
              <a:ext uri="{FF2B5EF4-FFF2-40B4-BE49-F238E27FC236}">
                <a16:creationId xmlns:a16="http://schemas.microsoft.com/office/drawing/2014/main" id="{F599EA3C-37FE-4892-927D-B57A0A90A673}"/>
              </a:ext>
            </a:extLst>
          </p:cNvPr>
          <p:cNvSpPr txBox="1"/>
          <p:nvPr>
            <p:custDataLst>
              <p:tags r:id="rId82"/>
            </p:custDataLst>
          </p:nvPr>
        </p:nvSpPr>
        <p:spPr>
          <a:xfrm>
            <a:off x="4115544" y="2091543"/>
            <a:ext cx="1257300" cy="170519"/>
          </a:xfrm>
          <a:prstGeom prst="rect">
            <a:avLst/>
          </a:prstGeom>
          <a:noFill/>
        </p:spPr>
        <p:txBody>
          <a:bodyPr vert="horz"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dirty="0">
                <a:ln>
                  <a:noFill/>
                </a:ln>
                <a:solidFill>
                  <a:prstClr val="black"/>
                </a:solidFill>
                <a:effectLst/>
                <a:uLnTx/>
                <a:uFillTx/>
                <a:latin typeface="Calibri" panose="020F0502020204030204" pitchFamily="34" charset="0"/>
                <a:ea typeface="+mn-ea"/>
                <a:cs typeface="+mn-cs"/>
              </a:rPr>
              <a:t>Option payment </a:t>
            </a:r>
          </a:p>
        </p:txBody>
      </p:sp>
      <p:cxnSp>
        <p:nvCxnSpPr>
          <p:cNvPr id="9" name="OTLSHAPE_TB_00000000000000000000000000000000_Separator1">
            <a:extLst>
              <a:ext uri="{FF2B5EF4-FFF2-40B4-BE49-F238E27FC236}">
                <a16:creationId xmlns:a16="http://schemas.microsoft.com/office/drawing/2014/main" id="{EF0F4BA1-D806-4137-86F9-522285C1D0F0}"/>
              </a:ext>
            </a:extLst>
          </p:cNvPr>
          <p:cNvCxnSpPr/>
          <p:nvPr>
            <p:custDataLst>
              <p:tags r:id="rId83"/>
            </p:custDataLst>
          </p:nvPr>
        </p:nvCxnSpPr>
        <p:spPr>
          <a:xfrm>
            <a:off x="2569720"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2">
            <a:extLst>
              <a:ext uri="{FF2B5EF4-FFF2-40B4-BE49-F238E27FC236}">
                <a16:creationId xmlns:a16="http://schemas.microsoft.com/office/drawing/2014/main" id="{B75DE48D-7E41-43DE-AF4A-63A9ACC73B17}"/>
              </a:ext>
            </a:extLst>
          </p:cNvPr>
          <p:cNvCxnSpPr/>
          <p:nvPr>
            <p:custDataLst>
              <p:tags r:id="rId84"/>
            </p:custDataLst>
          </p:nvPr>
        </p:nvCxnSpPr>
        <p:spPr>
          <a:xfrm>
            <a:off x="4021840"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OTLSHAPE_TB_00000000000000000000000000000000_Separator3">
            <a:extLst>
              <a:ext uri="{FF2B5EF4-FFF2-40B4-BE49-F238E27FC236}">
                <a16:creationId xmlns:a16="http://schemas.microsoft.com/office/drawing/2014/main" id="{9670728D-0728-4512-A439-CE3EA8253152}"/>
              </a:ext>
            </a:extLst>
          </p:cNvPr>
          <p:cNvCxnSpPr/>
          <p:nvPr>
            <p:custDataLst>
              <p:tags r:id="rId85"/>
            </p:custDataLst>
          </p:nvPr>
        </p:nvCxnSpPr>
        <p:spPr>
          <a:xfrm>
            <a:off x="5473960"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OTLSHAPE_TB_00000000000000000000000000000000_Separator4">
            <a:extLst>
              <a:ext uri="{FF2B5EF4-FFF2-40B4-BE49-F238E27FC236}">
                <a16:creationId xmlns:a16="http://schemas.microsoft.com/office/drawing/2014/main" id="{606A1153-F7BC-41AA-8909-4ACBEACCBD4F}"/>
              </a:ext>
            </a:extLst>
          </p:cNvPr>
          <p:cNvCxnSpPr/>
          <p:nvPr>
            <p:custDataLst>
              <p:tags r:id="rId86"/>
            </p:custDataLst>
          </p:nvPr>
        </p:nvCxnSpPr>
        <p:spPr>
          <a:xfrm>
            <a:off x="6949885"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OTLSHAPE_TB_00000000000000000000000000000000_Separator5">
            <a:extLst>
              <a:ext uri="{FF2B5EF4-FFF2-40B4-BE49-F238E27FC236}">
                <a16:creationId xmlns:a16="http://schemas.microsoft.com/office/drawing/2014/main" id="{1A203B57-C9DB-4DE9-BEE0-16FF62EA4970}"/>
              </a:ext>
            </a:extLst>
          </p:cNvPr>
          <p:cNvCxnSpPr/>
          <p:nvPr>
            <p:custDataLst>
              <p:tags r:id="rId87"/>
            </p:custDataLst>
          </p:nvPr>
        </p:nvCxnSpPr>
        <p:spPr>
          <a:xfrm>
            <a:off x="8354395"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OTLSHAPE_TB_00000000000000000000000000000000_Separator6">
            <a:extLst>
              <a:ext uri="{FF2B5EF4-FFF2-40B4-BE49-F238E27FC236}">
                <a16:creationId xmlns:a16="http://schemas.microsoft.com/office/drawing/2014/main" id="{D6E63B42-7CA1-4CE7-B704-207F6E756711}"/>
              </a:ext>
            </a:extLst>
          </p:cNvPr>
          <p:cNvCxnSpPr/>
          <p:nvPr>
            <p:custDataLst>
              <p:tags r:id="rId88"/>
            </p:custDataLst>
          </p:nvPr>
        </p:nvCxnSpPr>
        <p:spPr>
          <a:xfrm>
            <a:off x="9806515" y="3937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OTLSHAPE_SLT_8501069ee6a64a48a242c74c2101d199_Shape">
            <a:extLst>
              <a:ext uri="{FF2B5EF4-FFF2-40B4-BE49-F238E27FC236}">
                <a16:creationId xmlns:a16="http://schemas.microsoft.com/office/drawing/2014/main" id="{972B56CF-E682-4920-A732-E9567275A80E}"/>
              </a:ext>
            </a:extLst>
          </p:cNvPr>
          <p:cNvSpPr/>
          <p:nvPr>
            <p:custDataLst>
              <p:tags r:id="rId89"/>
            </p:custDataLst>
          </p:nvPr>
        </p:nvSpPr>
        <p:spPr>
          <a:xfrm>
            <a:off x="1726655" y="3535044"/>
            <a:ext cx="1867443" cy="247989"/>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dirty="0" smtClean="0">
                <a:ln>
                  <a:noFill/>
                </a:ln>
                <a:solidFill>
                  <a:prstClr val="black"/>
                </a:solidFill>
                <a:effectLst/>
                <a:uLnTx/>
                <a:uFillTx/>
                <a:latin typeface="Calibri" panose="020F0502020204030204" pitchFamily="34" charset="0"/>
                <a:ea typeface="+mn-ea"/>
                <a:cs typeface="+mn-cs"/>
              </a:rPr>
              <a:t>CEQA</a:t>
            </a:r>
            <a:endParaRPr kumimoji="0" lang="en-US" sz="1100" b="1" i="0" u="none" strike="noStrike" kern="1200" cap="none" spc="-8" normalizeH="0" baseline="0" noProof="0" dirty="0">
              <a:ln>
                <a:noFill/>
              </a:ln>
              <a:solidFill>
                <a:prstClr val="black"/>
              </a:solidFill>
              <a:effectLst/>
              <a:uLnTx/>
              <a:uFillTx/>
              <a:latin typeface="Calibri" panose="020F0502020204030204" pitchFamily="34" charset="0"/>
              <a:ea typeface="+mn-ea"/>
              <a:cs typeface="+mn-cs"/>
            </a:endParaRPr>
          </a:p>
        </p:txBody>
      </p:sp>
      <p:sp>
        <p:nvSpPr>
          <p:cNvPr id="128" name="OTLSHAPE_SLT_cf1cee106abc430683ceb677a62c8328_Shape">
            <a:extLst>
              <a:ext uri="{FF2B5EF4-FFF2-40B4-BE49-F238E27FC236}">
                <a16:creationId xmlns:a16="http://schemas.microsoft.com/office/drawing/2014/main" id="{73D6CE40-242F-466D-AE5F-E2B8E418605A}"/>
              </a:ext>
            </a:extLst>
          </p:cNvPr>
          <p:cNvSpPr/>
          <p:nvPr>
            <p:custDataLst>
              <p:tags r:id="rId90"/>
            </p:custDataLst>
          </p:nvPr>
        </p:nvSpPr>
        <p:spPr>
          <a:xfrm>
            <a:off x="3647637" y="4151629"/>
            <a:ext cx="1005876" cy="278918"/>
          </a:xfrm>
          <a:prstGeom prst="rect">
            <a:avLst/>
          </a:prstGeom>
          <a:solidFill>
            <a:srgbClr val="92D05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OTLSHAPE_SLT_cf1cee106abc430683ceb677a62c8328_Shape">
            <a:extLst>
              <a:ext uri="{FF2B5EF4-FFF2-40B4-BE49-F238E27FC236}">
                <a16:creationId xmlns:a16="http://schemas.microsoft.com/office/drawing/2014/main" id="{A8B352AE-9D10-487A-9AA4-48B0A9DB221F}"/>
              </a:ext>
            </a:extLst>
          </p:cNvPr>
          <p:cNvSpPr/>
          <p:nvPr>
            <p:custDataLst>
              <p:tags r:id="rId91"/>
            </p:custDataLst>
          </p:nvPr>
        </p:nvSpPr>
        <p:spPr>
          <a:xfrm>
            <a:off x="3647637" y="5172442"/>
            <a:ext cx="2219763" cy="253695"/>
          </a:xfrm>
          <a:prstGeom prst="rect">
            <a:avLst/>
          </a:prstGeom>
          <a:solidFill>
            <a:srgbClr val="92D05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Design</a:t>
            </a:r>
          </a:p>
        </p:txBody>
      </p:sp>
      <p:sp>
        <p:nvSpPr>
          <p:cNvPr id="131" name="OTLSHAPE_SLT_cf1cee106abc430683ceb677a62c8328_Shape">
            <a:extLst>
              <a:ext uri="{FF2B5EF4-FFF2-40B4-BE49-F238E27FC236}">
                <a16:creationId xmlns:a16="http://schemas.microsoft.com/office/drawing/2014/main" id="{1ACD9DFE-E97A-4A56-950C-485771970648}"/>
              </a:ext>
            </a:extLst>
          </p:cNvPr>
          <p:cNvSpPr/>
          <p:nvPr>
            <p:custDataLst>
              <p:tags r:id="rId92"/>
            </p:custDataLst>
          </p:nvPr>
        </p:nvSpPr>
        <p:spPr>
          <a:xfrm>
            <a:off x="7220911" y="6171385"/>
            <a:ext cx="3396077" cy="285362"/>
          </a:xfrm>
          <a:prstGeom prst="rect">
            <a:avLst/>
          </a:prstGeom>
          <a:solidFill>
            <a:srgbClr val="92D05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Construct</a:t>
            </a:r>
          </a:p>
        </p:txBody>
      </p:sp>
      <p:sp>
        <p:nvSpPr>
          <p:cNvPr id="132" name="OTLSHAPE_SLT_cf1cee106abc430683ceb677a62c8328_Shape">
            <a:extLst>
              <a:ext uri="{FF2B5EF4-FFF2-40B4-BE49-F238E27FC236}">
                <a16:creationId xmlns:a16="http://schemas.microsoft.com/office/drawing/2014/main" id="{623FBF03-16AF-4DBC-A023-C6D14AE6A43F}"/>
              </a:ext>
            </a:extLst>
          </p:cNvPr>
          <p:cNvSpPr/>
          <p:nvPr>
            <p:custDataLst>
              <p:tags r:id="rId93"/>
            </p:custDataLst>
          </p:nvPr>
        </p:nvSpPr>
        <p:spPr>
          <a:xfrm>
            <a:off x="4927686" y="4683994"/>
            <a:ext cx="2939092" cy="276555"/>
          </a:xfrm>
          <a:prstGeom prst="rect">
            <a:avLst/>
          </a:prstGeom>
          <a:solidFill>
            <a:srgbClr val="92D05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Fabrication of materials</a:t>
            </a:r>
          </a:p>
        </p:txBody>
      </p:sp>
      <p:sp>
        <p:nvSpPr>
          <p:cNvPr id="133" name="OTLSHAPE_SLM_1ffb99d329264966b17ac68ce677f7ea_Title">
            <a:extLst>
              <a:ext uri="{FF2B5EF4-FFF2-40B4-BE49-F238E27FC236}">
                <a16:creationId xmlns:a16="http://schemas.microsoft.com/office/drawing/2014/main" id="{29B058AC-B3A7-4BB5-92C9-7E7268C135B1}"/>
              </a:ext>
            </a:extLst>
          </p:cNvPr>
          <p:cNvSpPr txBox="1"/>
          <p:nvPr>
            <p:custDataLst>
              <p:tags r:id="rId94"/>
            </p:custDataLst>
          </p:nvPr>
        </p:nvSpPr>
        <p:spPr>
          <a:xfrm>
            <a:off x="4702896" y="4174752"/>
            <a:ext cx="3738846" cy="1692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Advertise for material purchases (pipe, valves, pumps, </a:t>
            </a:r>
            <a:r>
              <a:rPr kumimoji="0" lang="en-US" sz="1100" b="1" i="0" u="none" strike="noStrike" kern="1200" cap="none" spc="-6" normalizeH="0" baseline="0" noProof="0" err="1">
                <a:ln>
                  <a:noFill/>
                </a:ln>
                <a:solidFill>
                  <a:prstClr val="black"/>
                </a:solidFill>
                <a:effectLst/>
                <a:uLnTx/>
                <a:uFillTx/>
                <a:latin typeface="Calibri" panose="020F0502020204030204" pitchFamily="34" charset="0"/>
                <a:ea typeface="+mn-ea"/>
                <a:cs typeface="+mn-cs"/>
              </a:rPr>
              <a:t>etc</a:t>
            </a: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a:t>
            </a:r>
          </a:p>
        </p:txBody>
      </p:sp>
      <p:sp>
        <p:nvSpPr>
          <p:cNvPr id="134" name="OTLSHAPE_SLM_a276035eaeb045fe8de43567f18542b4_Shape">
            <a:extLst>
              <a:ext uri="{FF2B5EF4-FFF2-40B4-BE49-F238E27FC236}">
                <a16:creationId xmlns:a16="http://schemas.microsoft.com/office/drawing/2014/main" id="{F3B78B95-CEF0-459C-9047-2AC0D981A1B7}"/>
              </a:ext>
            </a:extLst>
          </p:cNvPr>
          <p:cNvSpPr/>
          <p:nvPr>
            <p:custDataLst>
              <p:tags r:id="rId95"/>
            </p:custDataLst>
          </p:nvPr>
        </p:nvSpPr>
        <p:spPr>
          <a:xfrm>
            <a:off x="4653513" y="4451077"/>
            <a:ext cx="177800" cy="177800"/>
          </a:xfrm>
          <a:prstGeom prst="ellipse">
            <a:avLst/>
          </a:prstGeom>
          <a:solidFill>
            <a:srgbClr val="92D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TLSHAPE_SLM_1ffb99d329264966b17ac68ce677f7ea_Title">
            <a:extLst>
              <a:ext uri="{FF2B5EF4-FFF2-40B4-BE49-F238E27FC236}">
                <a16:creationId xmlns:a16="http://schemas.microsoft.com/office/drawing/2014/main" id="{A6097FA5-EA31-4712-961D-447E1B48088D}"/>
              </a:ext>
            </a:extLst>
          </p:cNvPr>
          <p:cNvSpPr txBox="1"/>
          <p:nvPr>
            <p:custDataLst>
              <p:tags r:id="rId96"/>
            </p:custDataLst>
          </p:nvPr>
        </p:nvSpPr>
        <p:spPr>
          <a:xfrm>
            <a:off x="4927686" y="4430547"/>
            <a:ext cx="1740674" cy="1692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Award purchase contract(s)</a:t>
            </a:r>
          </a:p>
        </p:txBody>
      </p:sp>
      <p:sp>
        <p:nvSpPr>
          <p:cNvPr id="136" name="OTLSHAPE_SLT_cf1cee106abc430683ceb677a62c8328_Shape">
            <a:extLst>
              <a:ext uri="{FF2B5EF4-FFF2-40B4-BE49-F238E27FC236}">
                <a16:creationId xmlns:a16="http://schemas.microsoft.com/office/drawing/2014/main" id="{226905AF-7A18-4BE4-92C5-564C694A94F9}"/>
              </a:ext>
            </a:extLst>
          </p:cNvPr>
          <p:cNvSpPr/>
          <p:nvPr>
            <p:custDataLst>
              <p:tags r:id="rId97"/>
            </p:custDataLst>
          </p:nvPr>
        </p:nvSpPr>
        <p:spPr>
          <a:xfrm>
            <a:off x="5867401" y="5618725"/>
            <a:ext cx="1187824" cy="253695"/>
          </a:xfrm>
          <a:prstGeom prst="rect">
            <a:avLst/>
          </a:prstGeom>
          <a:solidFill>
            <a:srgbClr val="92D05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endParaRPr>
          </a:p>
        </p:txBody>
      </p:sp>
      <p:sp>
        <p:nvSpPr>
          <p:cNvPr id="137" name="OTLSHAPE_SLM_a276035eaeb045fe8de43567f18542b4_Shape">
            <a:extLst>
              <a:ext uri="{FF2B5EF4-FFF2-40B4-BE49-F238E27FC236}">
                <a16:creationId xmlns:a16="http://schemas.microsoft.com/office/drawing/2014/main" id="{C20D4CB7-4BC1-4D19-96BC-12801CEEC1E7}"/>
              </a:ext>
            </a:extLst>
          </p:cNvPr>
          <p:cNvSpPr/>
          <p:nvPr>
            <p:custDataLst>
              <p:tags r:id="rId98"/>
            </p:custDataLst>
          </p:nvPr>
        </p:nvSpPr>
        <p:spPr>
          <a:xfrm>
            <a:off x="7104831" y="5929306"/>
            <a:ext cx="177800" cy="177800"/>
          </a:xfrm>
          <a:prstGeom prst="ellipse">
            <a:avLst/>
          </a:prstGeom>
          <a:solidFill>
            <a:srgbClr val="92D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TLSHAPE_SLM_1ffb99d329264966b17ac68ce677f7ea_Title">
            <a:extLst>
              <a:ext uri="{FF2B5EF4-FFF2-40B4-BE49-F238E27FC236}">
                <a16:creationId xmlns:a16="http://schemas.microsoft.com/office/drawing/2014/main" id="{A32BBECB-D52B-4E70-B458-138B5CE71266}"/>
              </a:ext>
            </a:extLst>
          </p:cNvPr>
          <p:cNvSpPr txBox="1"/>
          <p:nvPr>
            <p:custDataLst>
              <p:tags r:id="rId99"/>
            </p:custDataLst>
          </p:nvPr>
        </p:nvSpPr>
        <p:spPr>
          <a:xfrm>
            <a:off x="7507378" y="5921172"/>
            <a:ext cx="2455960" cy="1692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Award construction contract(s)</a:t>
            </a:r>
          </a:p>
        </p:txBody>
      </p:sp>
      <p:sp>
        <p:nvSpPr>
          <p:cNvPr id="139" name="OTLSHAPE_SLM_1ffb99d329264966b17ac68ce677f7ea_Shape">
            <a:extLst>
              <a:ext uri="{FF2B5EF4-FFF2-40B4-BE49-F238E27FC236}">
                <a16:creationId xmlns:a16="http://schemas.microsoft.com/office/drawing/2014/main" id="{DAFC41B5-ADB3-4CCF-A9EA-35C6E17BAA45}"/>
              </a:ext>
            </a:extLst>
          </p:cNvPr>
          <p:cNvSpPr/>
          <p:nvPr>
            <p:custDataLst>
              <p:tags r:id="rId100"/>
            </p:custDataLst>
          </p:nvPr>
        </p:nvSpPr>
        <p:spPr>
          <a:xfrm>
            <a:off x="3469837" y="3833630"/>
            <a:ext cx="177800" cy="177800"/>
          </a:xfrm>
          <a:prstGeom prst="ellipse">
            <a:avLst/>
          </a:prstGeom>
          <a:solidFill>
            <a:schemeClr val="accent2"/>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TLSHAPE_SLM_a276035eaeb045fe8de43567f18542b4_Title">
            <a:extLst>
              <a:ext uri="{FF2B5EF4-FFF2-40B4-BE49-F238E27FC236}">
                <a16:creationId xmlns:a16="http://schemas.microsoft.com/office/drawing/2014/main" id="{EA9BAEF9-F13D-47B3-A9CD-A39EAA545F8F}"/>
              </a:ext>
            </a:extLst>
          </p:cNvPr>
          <p:cNvSpPr txBox="1"/>
          <p:nvPr>
            <p:custDataLst>
              <p:tags r:id="rId101"/>
            </p:custDataLst>
          </p:nvPr>
        </p:nvSpPr>
        <p:spPr>
          <a:xfrm>
            <a:off x="3709354" y="3844752"/>
            <a:ext cx="1520761" cy="1692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prstClr val="black"/>
                </a:solidFill>
                <a:effectLst/>
                <a:uLnTx/>
                <a:uFillTx/>
                <a:latin typeface="Calibri"/>
                <a:ea typeface="+mn-ea"/>
                <a:cs typeface="Calibri"/>
              </a:rPr>
              <a:t>Authorize design phase</a:t>
            </a:r>
            <a:endParaRPr kumimoji="0" lang="en-US" sz="1100" b="1" i="0" u="none" strike="noStrike" kern="1200" cap="none" spc="-8" normalizeH="0" baseline="0" noProof="0">
              <a:ln>
                <a:noFill/>
              </a:ln>
              <a:solidFill>
                <a:prstClr val="black"/>
              </a:solidFill>
              <a:effectLst/>
              <a:uLnTx/>
              <a:uFillTx/>
              <a:latin typeface="Calibri" panose="020F0502020204030204" pitchFamily="34" charset="0"/>
              <a:ea typeface="+mn-ea"/>
              <a:cs typeface="+mn-cs"/>
            </a:endParaRPr>
          </a:p>
        </p:txBody>
      </p:sp>
      <p:sp>
        <p:nvSpPr>
          <p:cNvPr id="141" name="OTLSHAPE_SLM_1ffb99d329264966b17ac68ce677f7ea_Title">
            <a:extLst>
              <a:ext uri="{FF2B5EF4-FFF2-40B4-BE49-F238E27FC236}">
                <a16:creationId xmlns:a16="http://schemas.microsoft.com/office/drawing/2014/main" id="{CFDCD302-F6C8-41B7-9B35-B01B6183EA51}"/>
              </a:ext>
            </a:extLst>
          </p:cNvPr>
          <p:cNvSpPr txBox="1"/>
          <p:nvPr>
            <p:custDataLst>
              <p:tags r:id="rId102"/>
            </p:custDataLst>
          </p:nvPr>
        </p:nvSpPr>
        <p:spPr>
          <a:xfrm>
            <a:off x="7122998" y="5643218"/>
            <a:ext cx="3738846" cy="169277"/>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prstClr val="black"/>
                </a:solidFill>
                <a:effectLst/>
                <a:uLnTx/>
                <a:uFillTx/>
                <a:latin typeface="Calibri" panose="020F0502020204030204" pitchFamily="34" charset="0"/>
                <a:ea typeface="+mn-ea"/>
                <a:cs typeface="+mn-cs"/>
              </a:rPr>
              <a:t>Advertise for construction bid(s)</a:t>
            </a:r>
          </a:p>
        </p:txBody>
      </p:sp>
      <p:sp>
        <p:nvSpPr>
          <p:cNvPr id="115" name="OTLSHAPE_SLT_bc6d68e8c65e40a89feba28cf19ce01d_Shape">
            <a:extLst>
              <a:ext uri="{FF2B5EF4-FFF2-40B4-BE49-F238E27FC236}">
                <a16:creationId xmlns:a16="http://schemas.microsoft.com/office/drawing/2014/main" id="{16E0ACC7-260A-4EC6-9502-9A81C493711D}"/>
              </a:ext>
            </a:extLst>
          </p:cNvPr>
          <p:cNvSpPr/>
          <p:nvPr>
            <p:custDataLst>
              <p:tags r:id="rId103"/>
            </p:custDataLst>
          </p:nvPr>
        </p:nvSpPr>
        <p:spPr>
          <a:xfrm>
            <a:off x="4683826" y="2417138"/>
            <a:ext cx="5038908" cy="240077"/>
          </a:xfrm>
          <a:prstGeom prst="rect">
            <a:avLst/>
          </a:prstGeom>
          <a:solidFill>
            <a:srgbClr val="66AAD3"/>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4" normalizeH="0" baseline="0" noProof="0">
                <a:ln>
                  <a:noFill/>
                </a:ln>
                <a:solidFill>
                  <a:prstClr val="black"/>
                </a:solidFill>
                <a:effectLst/>
                <a:uLnTx/>
                <a:uFillTx/>
                <a:latin typeface="Calibri"/>
                <a:ea typeface="+mn-ea"/>
                <a:cs typeface="Calibri"/>
              </a:rPr>
              <a:t>Regulatory processes: SWRQCB, CEQA, NEPA, USBR (any or all)</a:t>
            </a:r>
          </a:p>
        </p:txBody>
      </p:sp>
      <p:sp>
        <p:nvSpPr>
          <p:cNvPr id="14" name="TextBox 13">
            <a:extLst>
              <a:ext uri="{FF2B5EF4-FFF2-40B4-BE49-F238E27FC236}">
                <a16:creationId xmlns:a16="http://schemas.microsoft.com/office/drawing/2014/main" id="{F900A265-5606-4EB0-9737-34F73000B930}"/>
              </a:ext>
            </a:extLst>
          </p:cNvPr>
          <p:cNvSpPr txBox="1"/>
          <p:nvPr/>
        </p:nvSpPr>
        <p:spPr>
          <a:xfrm>
            <a:off x="2090645" y="6451715"/>
            <a:ext cx="4847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indicates Board decision required</a:t>
            </a:r>
          </a:p>
        </p:txBody>
      </p:sp>
      <p:sp>
        <p:nvSpPr>
          <p:cNvPr id="116" name="OTLSHAPE_SLM_1ffb99d329264966b17ac68ce677f7ea_Shape">
            <a:extLst>
              <a:ext uri="{FF2B5EF4-FFF2-40B4-BE49-F238E27FC236}">
                <a16:creationId xmlns:a16="http://schemas.microsoft.com/office/drawing/2014/main" id="{CCD54E89-C3DF-455A-B61C-18C10814EDD4}"/>
              </a:ext>
            </a:extLst>
          </p:cNvPr>
          <p:cNvSpPr/>
          <p:nvPr>
            <p:custDataLst>
              <p:tags r:id="rId104"/>
            </p:custDataLst>
          </p:nvPr>
        </p:nvSpPr>
        <p:spPr>
          <a:xfrm>
            <a:off x="1267625" y="6551370"/>
            <a:ext cx="177800" cy="177800"/>
          </a:xfrm>
          <a:prstGeom prst="ellipse">
            <a:avLst/>
          </a:prstGeom>
          <a:solidFill>
            <a:srgbClr val="66AAD3"/>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TLSHAPE_SLM_1ffb99d329264966b17ac68ce677f7ea_Shape">
            <a:extLst>
              <a:ext uri="{FF2B5EF4-FFF2-40B4-BE49-F238E27FC236}">
                <a16:creationId xmlns:a16="http://schemas.microsoft.com/office/drawing/2014/main" id="{3E8D9B99-F9AF-4F07-8950-5062EE05801E}"/>
              </a:ext>
            </a:extLst>
          </p:cNvPr>
          <p:cNvSpPr/>
          <p:nvPr>
            <p:custDataLst>
              <p:tags r:id="rId105"/>
            </p:custDataLst>
          </p:nvPr>
        </p:nvSpPr>
        <p:spPr>
          <a:xfrm>
            <a:off x="1565316" y="6551267"/>
            <a:ext cx="177800" cy="177800"/>
          </a:xfrm>
          <a:prstGeom prst="ellipse">
            <a:avLst/>
          </a:prstGeom>
          <a:solidFill>
            <a:schemeClr val="accent2"/>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TLSHAPE_SLM_a276035eaeb045fe8de43567f18542b4_Shape">
            <a:extLst>
              <a:ext uri="{FF2B5EF4-FFF2-40B4-BE49-F238E27FC236}">
                <a16:creationId xmlns:a16="http://schemas.microsoft.com/office/drawing/2014/main" id="{82C3EBED-75F8-46D2-88EB-723ABBFF9931}"/>
              </a:ext>
            </a:extLst>
          </p:cNvPr>
          <p:cNvSpPr/>
          <p:nvPr>
            <p:custDataLst>
              <p:tags r:id="rId106"/>
            </p:custDataLst>
          </p:nvPr>
        </p:nvSpPr>
        <p:spPr>
          <a:xfrm>
            <a:off x="1851397" y="6551267"/>
            <a:ext cx="177800" cy="177800"/>
          </a:xfrm>
          <a:prstGeom prst="ellipse">
            <a:avLst/>
          </a:prstGeom>
          <a:solidFill>
            <a:srgbClr val="92D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1234603" y="6544048"/>
            <a:ext cx="853338" cy="276999"/>
          </a:xfrm>
          <a:prstGeom prst="rect">
            <a:avLst/>
          </a:prstGeom>
          <a:noFill/>
        </p:spPr>
        <p:txBody>
          <a:bodyPr wrap="square" rtlCol="0">
            <a:spAutoFit/>
          </a:bodyPr>
          <a:lstStyle/>
          <a:p>
            <a:r>
              <a:rPr lang="en-US" sz="1200" dirty="0" smtClean="0">
                <a:latin typeface="Lato" panose="020F0502020204030203"/>
              </a:rPr>
              <a:t>13</a:t>
            </a:r>
            <a:endParaRPr lang="en-US" sz="1200" dirty="0">
              <a:latin typeface="Lato" panose="020F0502020204030203"/>
            </a:endParaRPr>
          </a:p>
        </p:txBody>
      </p:sp>
    </p:spTree>
    <p:custDataLst>
      <p:tags r:id="rId1"/>
    </p:custDataLst>
    <p:extLst>
      <p:ext uri="{BB962C8B-B14F-4D97-AF65-F5344CB8AC3E}">
        <p14:creationId xmlns:p14="http://schemas.microsoft.com/office/powerpoint/2010/main" val="480393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182" y="1404278"/>
            <a:ext cx="6883129" cy="3389395"/>
          </a:xfrm>
        </p:spPr>
        <p:txBody>
          <a:bodyPr/>
          <a:lstStyle/>
          <a:p>
            <a:r>
              <a:rPr lang="en-US" smtClean="0"/>
              <a:t>Taking an </a:t>
            </a:r>
            <a:r>
              <a:rPr lang="en-US" dirty="0" smtClean="0"/>
              <a:t>“all the above” approach</a:t>
            </a:r>
          </a:p>
          <a:p>
            <a:pPr marL="0" indent="0">
              <a:buNone/>
            </a:pPr>
            <a:endParaRPr lang="en-US" dirty="0" smtClean="0"/>
          </a:p>
          <a:p>
            <a:r>
              <a:rPr lang="en-US" dirty="0" smtClean="0"/>
              <a:t>Regional Collaboration</a:t>
            </a:r>
          </a:p>
          <a:p>
            <a:pPr marL="0" indent="0">
              <a:buNone/>
            </a:pPr>
            <a:endParaRPr lang="en-US" dirty="0" smtClean="0"/>
          </a:p>
          <a:p>
            <a:r>
              <a:rPr lang="en-US" dirty="0" smtClean="0"/>
              <a:t>“Hope for the best, </a:t>
            </a:r>
          </a:p>
          <a:p>
            <a:pPr marL="0" indent="0">
              <a:buNone/>
            </a:pPr>
            <a:r>
              <a:rPr lang="en-US" dirty="0"/>
              <a:t> </a:t>
            </a:r>
            <a:r>
              <a:rPr lang="en-US" dirty="0" smtClean="0"/>
              <a:t>    Plan for the worst”</a:t>
            </a:r>
            <a:endParaRPr lang="en-US" dirty="0"/>
          </a:p>
        </p:txBody>
      </p:sp>
      <p:sp>
        <p:nvSpPr>
          <p:cNvPr id="4" name="Slide Number Placeholder 3"/>
          <p:cNvSpPr>
            <a:spLocks noGrp="1"/>
          </p:cNvSpPr>
          <p:nvPr>
            <p:ph type="sldNum" sz="quarter" idx="12"/>
          </p:nvPr>
        </p:nvSpPr>
        <p:spPr/>
        <p:txBody>
          <a:bodyPr/>
          <a:lstStyle/>
          <a:p>
            <a:fld id="{0F43753A-820F-4E4C-808D-1184121AF949}" type="slidenum">
              <a:rPr lang="en-US" smtClean="0"/>
              <a:t>14</a:t>
            </a:fld>
            <a:endParaRPr lang="en-US"/>
          </a:p>
        </p:txBody>
      </p:sp>
      <p:sp>
        <p:nvSpPr>
          <p:cNvPr id="6" name="Title 1"/>
          <p:cNvSpPr txBox="1">
            <a:spLocks/>
          </p:cNvSpPr>
          <p:nvPr/>
        </p:nvSpPr>
        <p:spPr>
          <a:xfrm>
            <a:off x="838200" y="7871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a:lstStyle>
          <a:p>
            <a:r>
              <a:rPr lang="en-US" dirty="0" smtClean="0"/>
              <a:t>Summary</a:t>
            </a:r>
            <a:endParaRPr lang="en-US" dirty="0"/>
          </a:p>
        </p:txBody>
      </p:sp>
      <p:sp>
        <p:nvSpPr>
          <p:cNvPr id="7" name="Content Placeholder 2"/>
          <p:cNvSpPr txBox="1">
            <a:spLocks/>
          </p:cNvSpPr>
          <p:nvPr/>
        </p:nvSpPr>
        <p:spPr>
          <a:xfrm>
            <a:off x="838200" y="5891363"/>
            <a:ext cx="9885218" cy="96542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653" y="1404278"/>
            <a:ext cx="4564345" cy="302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594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06535" y="6581001"/>
            <a:ext cx="1112808" cy="276999"/>
          </a:xfrm>
          <a:prstGeom prst="rect">
            <a:avLst/>
          </a:prstGeom>
          <a:noFill/>
        </p:spPr>
        <p:txBody>
          <a:bodyPr wrap="square" rtlCol="0">
            <a:spAutoFit/>
          </a:bodyPr>
          <a:lstStyle/>
          <a:p>
            <a:r>
              <a:rPr lang="en-US" sz="1200" dirty="0">
                <a:solidFill>
                  <a:schemeClr val="bg1"/>
                </a:solidFill>
                <a:latin typeface="Lato"/>
              </a:rPr>
              <a:t>2</a:t>
            </a:r>
          </a:p>
        </p:txBody>
      </p:sp>
      <p:sp>
        <p:nvSpPr>
          <p:cNvPr id="7" name="Title 1">
            <a:extLst>
              <a:ext uri="{FF2B5EF4-FFF2-40B4-BE49-F238E27FC236}">
                <a16:creationId xmlns:a16="http://schemas.microsoft.com/office/drawing/2014/main" id="{BF879DFB-2C28-C64C-8BB6-419F5039517C}"/>
              </a:ext>
            </a:extLst>
          </p:cNvPr>
          <p:cNvSpPr txBox="1">
            <a:spLocks/>
          </p:cNvSpPr>
          <p:nvPr/>
        </p:nvSpPr>
        <p:spPr>
          <a:xfrm>
            <a:off x="914828" y="347911"/>
            <a:ext cx="9954629" cy="54404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alibri" panose="020F0502020204030204" pitchFamily="34" charset="0"/>
                <a:ea typeface="+mj-ea"/>
                <a:cs typeface="Calibri" panose="020F0502020204030204" pitchFamily="34" charset="0"/>
              </a:defRPr>
            </a:lvl1pPr>
          </a:lstStyle>
          <a:p>
            <a:r>
              <a:rPr lang="en-US" dirty="0" smtClean="0">
                <a:solidFill>
                  <a:srgbClr val="0872B6"/>
                </a:solidFill>
              </a:rPr>
              <a:t>Overview</a:t>
            </a:r>
          </a:p>
          <a:p>
            <a:endParaRPr lang="en-US" dirty="0" smtClean="0">
              <a:solidFill>
                <a:srgbClr val="0872B6"/>
              </a:solidFill>
            </a:endParaRPr>
          </a:p>
          <a:p>
            <a:pPr marL="857250" indent="-857250">
              <a:lnSpc>
                <a:spcPct val="150000"/>
              </a:lnSpc>
              <a:buFont typeface="Wingdings" panose="05000000000000000000" pitchFamily="2" charset="2"/>
              <a:buChar char="§"/>
            </a:pPr>
            <a:r>
              <a:rPr lang="en-US" sz="4800" dirty="0" smtClean="0">
                <a:solidFill>
                  <a:srgbClr val="0872B6"/>
                </a:solidFill>
              </a:rPr>
              <a:t>Marin </a:t>
            </a:r>
            <a:r>
              <a:rPr lang="en-US" sz="4800" dirty="0">
                <a:solidFill>
                  <a:srgbClr val="0872B6"/>
                </a:solidFill>
              </a:rPr>
              <a:t>Water Overview</a:t>
            </a:r>
          </a:p>
          <a:p>
            <a:pPr marL="857250" indent="-857250">
              <a:lnSpc>
                <a:spcPct val="150000"/>
              </a:lnSpc>
              <a:buFont typeface="Wingdings" panose="05000000000000000000" pitchFamily="2" charset="2"/>
              <a:buChar char="§"/>
            </a:pPr>
            <a:r>
              <a:rPr lang="en-US" sz="4800" dirty="0">
                <a:solidFill>
                  <a:srgbClr val="0872B6"/>
                </a:solidFill>
              </a:rPr>
              <a:t>Current Water Supply</a:t>
            </a:r>
          </a:p>
          <a:p>
            <a:pPr marL="857250" indent="-857250">
              <a:lnSpc>
                <a:spcPct val="150000"/>
              </a:lnSpc>
              <a:buFont typeface="Wingdings" panose="05000000000000000000" pitchFamily="2" charset="2"/>
              <a:buChar char="§"/>
            </a:pPr>
            <a:r>
              <a:rPr lang="en-US" sz="4800" dirty="0">
                <a:solidFill>
                  <a:srgbClr val="0872B6"/>
                </a:solidFill>
              </a:rPr>
              <a:t>Approach to Drought</a:t>
            </a:r>
          </a:p>
          <a:p>
            <a:endParaRPr lang="en-US" sz="2800" b="0" dirty="0" smtClean="0"/>
          </a:p>
          <a:p>
            <a:pPr marL="457200" indent="-457200">
              <a:buFont typeface="Wingdings" panose="05000000000000000000" pitchFamily="2" charset="2"/>
              <a:buChar char="§"/>
            </a:pPr>
            <a:r>
              <a:rPr lang="en-US" sz="4800" b="0" dirty="0" smtClean="0"/>
              <a:t>Marin Water Overview</a:t>
            </a:r>
          </a:p>
          <a:p>
            <a:endParaRPr lang="en-US" sz="2800" b="0" dirty="0"/>
          </a:p>
          <a:p>
            <a:endParaRPr lang="en-US" b="0" dirty="0"/>
          </a:p>
        </p:txBody>
      </p:sp>
    </p:spTree>
    <p:extLst>
      <p:ext uri="{BB962C8B-B14F-4D97-AF65-F5344CB8AC3E}">
        <p14:creationId xmlns:p14="http://schemas.microsoft.com/office/powerpoint/2010/main" val="3044102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674324" y="-68213"/>
            <a:ext cx="10515600" cy="1325563"/>
          </a:xfrm>
        </p:spPr>
        <p:txBody>
          <a:bodyPr/>
          <a:lstStyle/>
          <a:p>
            <a:r>
              <a:rPr lang="en-US" dirty="0"/>
              <a:t>Marin Water Overview</a:t>
            </a:r>
          </a:p>
        </p:txBody>
      </p:sp>
      <p:sp>
        <p:nvSpPr>
          <p:cNvPr id="12" name="TextBox 11"/>
          <p:cNvSpPr txBox="1"/>
          <p:nvPr/>
        </p:nvSpPr>
        <p:spPr>
          <a:xfrm>
            <a:off x="674324" y="1143969"/>
            <a:ext cx="4793149" cy="3816429"/>
          </a:xfrm>
          <a:prstGeom prst="rect">
            <a:avLst/>
          </a:prstGeom>
          <a:noFill/>
        </p:spPr>
        <p:txBody>
          <a:bodyPr wrap="square" rtlCol="0">
            <a:spAutoFit/>
          </a:bodyPr>
          <a:lstStyle/>
          <a:p>
            <a:pPr marL="285750" indent="-285750">
              <a:buFont typeface="Wingdings" panose="05000000000000000000" pitchFamily="2" charset="2"/>
              <a:buChar char="§"/>
            </a:pPr>
            <a:r>
              <a:rPr lang="en-US" sz="2200" dirty="0"/>
              <a:t>California’s oldest municipal water district (Chartered in 1912)</a:t>
            </a:r>
          </a:p>
          <a:p>
            <a:endParaRPr lang="en-US" sz="2200" dirty="0"/>
          </a:p>
          <a:p>
            <a:pPr marL="285750" indent="-285750">
              <a:buFont typeface="Wingdings" panose="05000000000000000000" pitchFamily="2" charset="2"/>
              <a:buChar char="§"/>
            </a:pPr>
            <a:r>
              <a:rPr lang="en-US" sz="2200" dirty="0"/>
              <a:t>Marin County’s largest drinking water provider, serving more than 191,000 people in central and southern Marin</a:t>
            </a:r>
          </a:p>
          <a:p>
            <a:endParaRPr lang="en-US" sz="2200" dirty="0"/>
          </a:p>
          <a:p>
            <a:pPr marL="285750" indent="-285750">
              <a:buFont typeface="Wingdings" panose="05000000000000000000" pitchFamily="2" charset="2"/>
              <a:buChar char="§"/>
            </a:pPr>
            <a:r>
              <a:rPr lang="en-US" sz="2200" dirty="0"/>
              <a:t>Protecting and preserving 22,000 acres of watershed land on Mt. </a:t>
            </a:r>
            <a:r>
              <a:rPr lang="en-US" sz="2200" dirty="0" smtClean="0"/>
              <a:t>Tamalpais </a:t>
            </a:r>
            <a:endParaRPr lang="en-US" sz="2200" dirty="0"/>
          </a:p>
          <a:p>
            <a:endParaRPr lang="en-US" sz="22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743" t="9532" r="19803" b="23168"/>
          <a:stretch/>
        </p:blipFill>
        <p:spPr>
          <a:xfrm>
            <a:off x="5902346" y="1257350"/>
            <a:ext cx="6152021" cy="4350434"/>
          </a:xfrm>
          <a:prstGeom prst="rect">
            <a:avLst/>
          </a:prstGeom>
        </p:spPr>
      </p:pic>
      <p:sp>
        <p:nvSpPr>
          <p:cNvPr id="3" name="TextBox 2"/>
          <p:cNvSpPr txBox="1"/>
          <p:nvPr/>
        </p:nvSpPr>
        <p:spPr>
          <a:xfrm>
            <a:off x="11106535" y="6581001"/>
            <a:ext cx="1112808" cy="276999"/>
          </a:xfrm>
          <a:prstGeom prst="rect">
            <a:avLst/>
          </a:prstGeom>
          <a:noFill/>
        </p:spPr>
        <p:txBody>
          <a:bodyPr wrap="square" rtlCol="0">
            <a:spAutoFit/>
          </a:bodyPr>
          <a:lstStyle/>
          <a:p>
            <a:r>
              <a:rPr lang="en-US" sz="1200" dirty="0" smtClean="0">
                <a:solidFill>
                  <a:schemeClr val="bg1"/>
                </a:solidFill>
                <a:latin typeface="Lato"/>
              </a:rPr>
              <a:t>3</a:t>
            </a:r>
            <a:endParaRPr lang="en-US" sz="1200" dirty="0">
              <a:solidFill>
                <a:schemeClr val="bg1"/>
              </a:solidFill>
              <a:latin typeface="Lato"/>
            </a:endParaRPr>
          </a:p>
        </p:txBody>
      </p:sp>
    </p:spTree>
    <p:extLst>
      <p:ext uri="{BB962C8B-B14F-4D97-AF65-F5344CB8AC3E}">
        <p14:creationId xmlns:p14="http://schemas.microsoft.com/office/powerpoint/2010/main" val="3592481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666060" y="-34498"/>
            <a:ext cx="10515600" cy="1325563"/>
          </a:xfrm>
        </p:spPr>
        <p:txBody>
          <a:bodyPr/>
          <a:lstStyle/>
          <a:p>
            <a:r>
              <a:rPr lang="en-US" dirty="0" smtClean="0"/>
              <a:t>Current </a:t>
            </a:r>
            <a:r>
              <a:rPr lang="en-US" dirty="0"/>
              <a:t>Water Supply</a:t>
            </a:r>
          </a:p>
        </p:txBody>
      </p:sp>
      <p:sp>
        <p:nvSpPr>
          <p:cNvPr id="12" name="TextBox 11"/>
          <p:cNvSpPr txBox="1"/>
          <p:nvPr/>
        </p:nvSpPr>
        <p:spPr>
          <a:xfrm>
            <a:off x="392549" y="2028680"/>
            <a:ext cx="5130969" cy="3477875"/>
          </a:xfrm>
          <a:prstGeom prst="rect">
            <a:avLst/>
          </a:prstGeom>
          <a:noFill/>
        </p:spPr>
        <p:txBody>
          <a:bodyPr wrap="square" rtlCol="0">
            <a:spAutoFit/>
          </a:bodyPr>
          <a:lstStyle/>
          <a:p>
            <a:pPr marL="285750" indent="-285750">
              <a:buFont typeface="Wingdings" panose="05000000000000000000" pitchFamily="2" charset="2"/>
              <a:buChar char="§"/>
            </a:pPr>
            <a:r>
              <a:rPr lang="en-US" sz="2200" dirty="0" smtClean="0"/>
              <a:t>Two consecutive dry years: 2020 was the second-driest year in 90 years</a:t>
            </a:r>
          </a:p>
          <a:p>
            <a:endParaRPr lang="en-US" sz="2200" dirty="0" smtClean="0"/>
          </a:p>
          <a:p>
            <a:pPr marL="285750" indent="-285750">
              <a:buFont typeface="Wingdings" panose="05000000000000000000" pitchFamily="2" charset="2"/>
              <a:buChar char="§"/>
            </a:pPr>
            <a:r>
              <a:rPr lang="en-US" sz="2200" dirty="0" smtClean="0"/>
              <a:t>Historic drought: The last 18 months of rainfall is among the lowest on record in more than 140 years</a:t>
            </a:r>
          </a:p>
          <a:p>
            <a:pPr marL="285750" indent="-285750">
              <a:buFont typeface="Wingdings" panose="05000000000000000000" pitchFamily="2" charset="2"/>
              <a:buChar char="§"/>
            </a:pPr>
            <a:endParaRPr lang="en-US" sz="2200" dirty="0" smtClean="0"/>
          </a:p>
          <a:p>
            <a:pPr lvl="1"/>
            <a:endParaRPr lang="en-US" sz="2200" dirty="0" smtClean="0"/>
          </a:p>
          <a:p>
            <a:pPr lvl="1"/>
            <a:endParaRPr lang="en-US" sz="2200" dirty="0" smtClean="0"/>
          </a:p>
          <a:p>
            <a:endParaRPr lang="en-US" sz="2200" dirty="0"/>
          </a:p>
        </p:txBody>
      </p:sp>
      <p:cxnSp>
        <p:nvCxnSpPr>
          <p:cNvPr id="6" name="Straight Connector 5"/>
          <p:cNvCxnSpPr/>
          <p:nvPr/>
        </p:nvCxnSpPr>
        <p:spPr>
          <a:xfrm>
            <a:off x="5814266" y="1595803"/>
            <a:ext cx="0" cy="3815862"/>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923860" y="1740639"/>
            <a:ext cx="6086544" cy="3491611"/>
          </a:xfrm>
          <a:prstGeom prst="rect">
            <a:avLst/>
          </a:prstGeom>
        </p:spPr>
      </p:pic>
      <p:sp>
        <p:nvSpPr>
          <p:cNvPr id="5" name="Rectangle 4"/>
          <p:cNvSpPr/>
          <p:nvPr/>
        </p:nvSpPr>
        <p:spPr>
          <a:xfrm>
            <a:off x="7236811" y="1072583"/>
            <a:ext cx="4508268" cy="523220"/>
          </a:xfrm>
          <a:prstGeom prst="rect">
            <a:avLst/>
          </a:prstGeom>
        </p:spPr>
        <p:txBody>
          <a:bodyPr wrap="square">
            <a:spAutoFit/>
          </a:bodyPr>
          <a:lstStyle/>
          <a:p>
            <a:r>
              <a:rPr lang="en-US" sz="2800" b="1" dirty="0">
                <a:solidFill>
                  <a:srgbClr val="0872B6"/>
                </a:solidFill>
              </a:rPr>
              <a:t>Cumulative Rainfall</a:t>
            </a:r>
          </a:p>
        </p:txBody>
      </p:sp>
      <p:sp>
        <p:nvSpPr>
          <p:cNvPr id="4" name="TextBox 3"/>
          <p:cNvSpPr txBox="1"/>
          <p:nvPr/>
        </p:nvSpPr>
        <p:spPr>
          <a:xfrm>
            <a:off x="11016373" y="6556075"/>
            <a:ext cx="1175627" cy="276999"/>
          </a:xfrm>
          <a:prstGeom prst="rect">
            <a:avLst/>
          </a:prstGeom>
          <a:noFill/>
        </p:spPr>
        <p:txBody>
          <a:bodyPr wrap="square" rtlCol="0">
            <a:spAutoFit/>
          </a:bodyPr>
          <a:lstStyle/>
          <a:p>
            <a:r>
              <a:rPr lang="en-US" sz="1200" dirty="0">
                <a:solidFill>
                  <a:schemeClr val="bg1"/>
                </a:solidFill>
                <a:latin typeface="Lato" panose="020F0502020204030203"/>
              </a:rPr>
              <a:t>4</a:t>
            </a:r>
          </a:p>
        </p:txBody>
      </p:sp>
    </p:spTree>
    <p:extLst>
      <p:ext uri="{BB962C8B-B14F-4D97-AF65-F5344CB8AC3E}">
        <p14:creationId xmlns:p14="http://schemas.microsoft.com/office/powerpoint/2010/main" val="728675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118"/>
            <a:ext cx="10515600" cy="999484"/>
          </a:xfrm>
        </p:spPr>
        <p:txBody>
          <a:bodyPr/>
          <a:lstStyle/>
          <a:p>
            <a:pPr algn="ctr"/>
            <a:r>
              <a:rPr lang="en-US" sz="3600" dirty="0" smtClean="0">
                <a:solidFill>
                  <a:srgbClr val="326EBC"/>
                </a:solidFill>
                <a:latin typeface="Helvetica" pitchFamily="34" charset="0"/>
                <a:cs typeface="Helvetica" pitchFamily="34" charset="0"/>
              </a:rPr>
              <a:t>Historical Total </a:t>
            </a:r>
            <a:r>
              <a:rPr lang="en-US" sz="3600" dirty="0">
                <a:solidFill>
                  <a:srgbClr val="326EBC"/>
                </a:solidFill>
                <a:latin typeface="Helvetica" pitchFamily="34" charset="0"/>
                <a:cs typeface="Helvetica" pitchFamily="34" charset="0"/>
              </a:rPr>
              <a:t>Reservoir Storage</a:t>
            </a:r>
            <a:r>
              <a:rPr lang="en-US" dirty="0">
                <a:solidFill>
                  <a:srgbClr val="326EBC"/>
                </a:solidFill>
                <a:latin typeface="Helvetica" pitchFamily="34" charset="0"/>
                <a:cs typeface="Helvetica" pitchFamily="34" charset="0"/>
              </a:rPr>
              <a:t/>
            </a:r>
            <a:br>
              <a:rPr lang="en-US" dirty="0">
                <a:solidFill>
                  <a:srgbClr val="326EBC"/>
                </a:solidFill>
                <a:latin typeface="Helvetica" pitchFamily="34" charset="0"/>
                <a:cs typeface="Helvetica" pitchFamily="34" charset="0"/>
              </a:rPr>
            </a:br>
            <a:endParaRPr lang="en-US" dirty="0">
              <a:solidFill>
                <a:srgbClr val="326EBC"/>
              </a:solidFill>
            </a:endParaRPr>
          </a:p>
        </p:txBody>
      </p:sp>
      <p:sp>
        <p:nvSpPr>
          <p:cNvPr id="5" name="Slide Number Placeholder 4"/>
          <p:cNvSpPr>
            <a:spLocks noGrp="1"/>
          </p:cNvSpPr>
          <p:nvPr>
            <p:ph type="sldNum" sz="quarter" idx="12"/>
          </p:nvPr>
        </p:nvSpPr>
        <p:spPr/>
        <p:txBody>
          <a:bodyPr/>
          <a:lstStyle/>
          <a:p>
            <a:fld id="{0F43753A-820F-4E4C-808D-1184121AF949}" type="slidenum">
              <a:rPr lang="en-US" smtClean="0"/>
              <a:t>5</a:t>
            </a:fld>
            <a:endParaRPr lang="en-US"/>
          </a:p>
        </p:txBody>
      </p:sp>
      <p:graphicFrame>
        <p:nvGraphicFramePr>
          <p:cNvPr id="7" name="Chart 6"/>
          <p:cNvGraphicFramePr>
            <a:graphicFrameLocks noGrp="1"/>
          </p:cNvGraphicFramePr>
          <p:nvPr>
            <p:extLst>
              <p:ext uri="{D42A27DB-BD31-4B8C-83A1-F6EECF244321}">
                <p14:modId xmlns:p14="http://schemas.microsoft.com/office/powerpoint/2010/main" val="4011543078"/>
              </p:ext>
            </p:extLst>
          </p:nvPr>
        </p:nvGraphicFramePr>
        <p:xfrm>
          <a:off x="546265" y="438411"/>
          <a:ext cx="10675917" cy="58642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732723" y="6117980"/>
            <a:ext cx="1932985" cy="369332"/>
          </a:xfrm>
          <a:prstGeom prst="rect">
            <a:avLst/>
          </a:prstGeom>
          <a:noFill/>
        </p:spPr>
        <p:txBody>
          <a:bodyPr wrap="square" rtlCol="0">
            <a:spAutoFit/>
          </a:bodyPr>
          <a:lstStyle/>
          <a:p>
            <a:r>
              <a:rPr lang="en-US" dirty="0" smtClean="0">
                <a:solidFill>
                  <a:schemeClr val="accent1"/>
                </a:solidFill>
              </a:rPr>
              <a:t>September 2021</a:t>
            </a:r>
            <a:endParaRPr lang="en-US" dirty="0">
              <a:solidFill>
                <a:schemeClr val="accent1"/>
              </a:solidFill>
            </a:endParaRPr>
          </a:p>
        </p:txBody>
      </p:sp>
    </p:spTree>
    <p:extLst>
      <p:ext uri="{BB962C8B-B14F-4D97-AF65-F5344CB8AC3E}">
        <p14:creationId xmlns:p14="http://schemas.microsoft.com/office/powerpoint/2010/main" val="906566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nvPr>
        </p:nvGraphicFramePr>
        <p:xfrm>
          <a:off x="265044" y="437321"/>
          <a:ext cx="10161168" cy="61276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13633" y="280102"/>
            <a:ext cx="11633717" cy="769187"/>
          </a:xfrm>
        </p:spPr>
        <p:txBody>
          <a:bodyPr/>
          <a:lstStyle/>
          <a:p>
            <a:pPr algn="ctr"/>
            <a:r>
              <a:rPr lang="en-US" dirty="0"/>
              <a:t>Projected Reservoir Storage</a:t>
            </a:r>
            <a:br>
              <a:rPr lang="en-US" dirty="0"/>
            </a:br>
            <a:endParaRPr lang="en-US" dirty="0"/>
          </a:p>
        </p:txBody>
      </p:sp>
      <p:sp>
        <p:nvSpPr>
          <p:cNvPr id="5" name="Slide Number Placeholder 4"/>
          <p:cNvSpPr>
            <a:spLocks noGrp="1"/>
          </p:cNvSpPr>
          <p:nvPr>
            <p:ph type="sldNum" sz="quarter" idx="12"/>
          </p:nvPr>
        </p:nvSpPr>
        <p:spPr/>
        <p:txBody>
          <a:bodyPr/>
          <a:lstStyle/>
          <a:p>
            <a:fld id="{0F43753A-820F-4E4C-808D-1184121AF949}" type="slidenum">
              <a:rPr lang="en-US" smtClean="0"/>
              <a:t>6</a:t>
            </a:fld>
            <a:endParaRPr lang="en-US"/>
          </a:p>
        </p:txBody>
      </p:sp>
      <p:sp>
        <p:nvSpPr>
          <p:cNvPr id="3" name="TextBox 2"/>
          <p:cNvSpPr txBox="1"/>
          <p:nvPr/>
        </p:nvSpPr>
        <p:spPr>
          <a:xfrm>
            <a:off x="10577623" y="3400754"/>
            <a:ext cx="1876146" cy="523220"/>
          </a:xfrm>
          <a:prstGeom prst="rect">
            <a:avLst/>
          </a:prstGeom>
          <a:noFill/>
        </p:spPr>
        <p:txBody>
          <a:bodyPr wrap="square" rtlCol="0">
            <a:spAutoFit/>
          </a:bodyPr>
          <a:lstStyle/>
          <a:p>
            <a:r>
              <a:rPr lang="en-US" sz="1400" dirty="0"/>
              <a:t>40% conservation </a:t>
            </a:r>
            <a:r>
              <a:rPr lang="en-US" sz="1400" dirty="0" smtClean="0"/>
              <a:t>savings</a:t>
            </a:r>
            <a:endParaRPr lang="en-US" sz="1400" dirty="0"/>
          </a:p>
        </p:txBody>
      </p:sp>
      <p:cxnSp>
        <p:nvCxnSpPr>
          <p:cNvPr id="6" name="Straight Arrow Connector 5"/>
          <p:cNvCxnSpPr>
            <a:stCxn id="3" idx="1"/>
          </p:cNvCxnSpPr>
          <p:nvPr/>
        </p:nvCxnSpPr>
        <p:spPr>
          <a:xfrm flipH="1">
            <a:off x="9982201" y="3662364"/>
            <a:ext cx="595422" cy="495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982200" y="2491409"/>
            <a:ext cx="595424" cy="10097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178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43753A-820F-4E4C-808D-1184121AF949}" type="slidenum">
              <a:rPr lang="en-US" smtClean="0"/>
              <a:t>7</a:t>
            </a:fld>
            <a:endParaRPr lang="en-US"/>
          </a:p>
        </p:txBody>
      </p:sp>
      <p:graphicFrame>
        <p:nvGraphicFramePr>
          <p:cNvPr id="7" name="Chart 6">
            <a:extLst>
              <a:ext uri="{FF2B5EF4-FFF2-40B4-BE49-F238E27FC236}">
                <a16:creationId xmlns:a16="http://schemas.microsoft.com/office/drawing/2014/main" id="{00000000-0008-0000-0200-000002000000}"/>
              </a:ext>
            </a:extLst>
          </p:cNvPr>
          <p:cNvGraphicFramePr>
            <a:graphicFrameLocks noGrp="1"/>
          </p:cNvGraphicFramePr>
          <p:nvPr>
            <p:extLst/>
          </p:nvPr>
        </p:nvGraphicFramePr>
        <p:xfrm>
          <a:off x="638354" y="508957"/>
          <a:ext cx="9792327" cy="606006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p:nvPr/>
        </p:nvSpPr>
        <p:spPr>
          <a:xfrm>
            <a:off x="8006752" y="1298666"/>
            <a:ext cx="3485855" cy="584775"/>
          </a:xfrm>
          <a:prstGeom prst="rect">
            <a:avLst/>
          </a:prstGeom>
          <a:solidFill>
            <a:schemeClr val="bg1">
              <a:alpha val="87000"/>
            </a:schemeClr>
          </a:solidFill>
          <a:ln w="15875">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66688" indent="-166688">
              <a:buFont typeface="Arial" panose="020B0604020202020204" pitchFamily="34" charset="0"/>
              <a:buChar char="•"/>
            </a:pPr>
            <a:r>
              <a:rPr lang="en-US" sz="1600" b="1" dirty="0" smtClean="0"/>
              <a:t>27%  weekly reduction in water use </a:t>
            </a:r>
          </a:p>
          <a:p>
            <a:pPr marL="166688" indent="-166688">
              <a:buFont typeface="Arial" panose="020B0604020202020204" pitchFamily="34" charset="0"/>
              <a:buChar char="•"/>
            </a:pPr>
            <a:r>
              <a:rPr lang="en-US" sz="1600" b="1" dirty="0" smtClean="0"/>
              <a:t>21% conservation since May 1st</a:t>
            </a:r>
            <a:endParaRPr lang="en-US" sz="1600" b="1" dirty="0"/>
          </a:p>
        </p:txBody>
      </p:sp>
      <p:sp>
        <p:nvSpPr>
          <p:cNvPr id="12" name="Title 1"/>
          <p:cNvSpPr txBox="1">
            <a:spLocks/>
          </p:cNvSpPr>
          <p:nvPr/>
        </p:nvSpPr>
        <p:spPr>
          <a:xfrm>
            <a:off x="717431" y="-127391"/>
            <a:ext cx="10515600" cy="7897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a:lstStyle>
          <a:p>
            <a:pPr algn="ctr"/>
            <a:r>
              <a:rPr lang="en-US" sz="3600" dirty="0" smtClean="0"/>
              <a:t>Actual vs. Targeted Water Use</a:t>
            </a:r>
            <a:endParaRPr lang="en-US" sz="3600" dirty="0"/>
          </a:p>
        </p:txBody>
      </p:sp>
    </p:spTree>
    <p:extLst>
      <p:ext uri="{BB962C8B-B14F-4D97-AF65-F5344CB8AC3E}">
        <p14:creationId xmlns:p14="http://schemas.microsoft.com/office/powerpoint/2010/main" val="3405508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800" y="277362"/>
            <a:ext cx="10515600" cy="877565"/>
          </a:xfrm>
        </p:spPr>
        <p:txBody>
          <a:bodyPr/>
          <a:lstStyle/>
          <a:p>
            <a:r>
              <a:rPr lang="en-US" dirty="0" smtClean="0"/>
              <a:t>Approach to Current Drought</a:t>
            </a:r>
            <a:endParaRPr lang="en-US" dirty="0"/>
          </a:p>
        </p:txBody>
      </p:sp>
      <p:sp>
        <p:nvSpPr>
          <p:cNvPr id="4" name="Slide Number Placeholder 3"/>
          <p:cNvSpPr>
            <a:spLocks noGrp="1"/>
          </p:cNvSpPr>
          <p:nvPr>
            <p:ph type="sldNum" sz="quarter" idx="12"/>
          </p:nvPr>
        </p:nvSpPr>
        <p:spPr/>
        <p:txBody>
          <a:bodyPr/>
          <a:lstStyle/>
          <a:p>
            <a:fld id="{0F43753A-820F-4E4C-808D-1184121AF949}" type="slidenum">
              <a:rPr lang="en-US" smtClean="0"/>
              <a:t>8</a:t>
            </a:fld>
            <a:endParaRPr lang="en-US"/>
          </a:p>
        </p:txBody>
      </p:sp>
      <p:sp>
        <p:nvSpPr>
          <p:cNvPr id="6" name="Content Placeholder 2"/>
          <p:cNvSpPr>
            <a:spLocks noGrp="1"/>
          </p:cNvSpPr>
          <p:nvPr>
            <p:ph idx="1"/>
          </p:nvPr>
        </p:nvSpPr>
        <p:spPr>
          <a:xfrm>
            <a:off x="731385" y="1376312"/>
            <a:ext cx="5423628" cy="4391583"/>
          </a:xfrm>
        </p:spPr>
        <p:txBody>
          <a:bodyPr/>
          <a:lstStyle/>
          <a:p>
            <a:r>
              <a:rPr lang="en-US" sz="2600" dirty="0"/>
              <a:t>Customer outreach, education, and support</a:t>
            </a:r>
          </a:p>
          <a:p>
            <a:r>
              <a:rPr lang="en-US" sz="2600" dirty="0" smtClean="0"/>
              <a:t>Water </a:t>
            </a:r>
            <a:r>
              <a:rPr lang="en-US" sz="2600" dirty="0"/>
              <a:t>waste restrictions and outdoor </a:t>
            </a:r>
            <a:r>
              <a:rPr lang="en-US" sz="2600" dirty="0" smtClean="0"/>
              <a:t>irrigation limitations</a:t>
            </a:r>
            <a:endParaRPr lang="en-US" sz="2600" dirty="0"/>
          </a:p>
          <a:p>
            <a:pPr>
              <a:buFont typeface="Wingdings" panose="05000000000000000000" pitchFamily="2" charset="2"/>
              <a:buChar char="§"/>
            </a:pPr>
            <a:r>
              <a:rPr lang="en-US" sz="2600" dirty="0" smtClean="0"/>
              <a:t>Continue and enhance voluntary </a:t>
            </a:r>
            <a:r>
              <a:rPr lang="en-US" sz="2600" dirty="0"/>
              <a:t>indoor water usage </a:t>
            </a:r>
            <a:r>
              <a:rPr lang="en-US" sz="2600" dirty="0" smtClean="0"/>
              <a:t>savings, moving to allotments/penalties </a:t>
            </a:r>
            <a:endParaRPr lang="en-US" sz="2600" dirty="0"/>
          </a:p>
          <a:p>
            <a:pPr>
              <a:buFont typeface="Wingdings" panose="05000000000000000000" pitchFamily="2" charset="2"/>
              <a:buChar char="§"/>
            </a:pPr>
            <a:r>
              <a:rPr lang="en-US" sz="2600" dirty="0" smtClean="0"/>
              <a:t>Pursue opportunities to augment water supply</a:t>
            </a:r>
          </a:p>
          <a:p>
            <a:pPr marL="0" indent="0">
              <a:buNone/>
            </a:pPr>
            <a:endParaRPr lang="en-US" sz="2600" dirty="0"/>
          </a:p>
          <a:p>
            <a:endParaRPr lang="en-US" dirty="0"/>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044" t="-663" r="3914" b="33801"/>
          <a:stretch/>
        </p:blipFill>
        <p:spPr>
          <a:xfrm>
            <a:off x="6155013" y="1376312"/>
            <a:ext cx="5749332" cy="3508231"/>
          </a:xfrm>
          <a:prstGeom prst="rect">
            <a:avLst/>
          </a:prstGeom>
        </p:spPr>
      </p:pic>
    </p:spTree>
    <p:extLst>
      <p:ext uri="{BB962C8B-B14F-4D97-AF65-F5344CB8AC3E}">
        <p14:creationId xmlns:p14="http://schemas.microsoft.com/office/powerpoint/2010/main" val="3043822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998"/>
            <a:ext cx="10515600" cy="1325563"/>
          </a:xfrm>
        </p:spPr>
        <p:txBody>
          <a:bodyPr/>
          <a:lstStyle/>
          <a:p>
            <a:r>
              <a:rPr lang="en-US" dirty="0" smtClean="0"/>
              <a:t>Residential Targets for Indoor Use</a:t>
            </a:r>
            <a:endParaRPr lang="en-US" dirty="0"/>
          </a:p>
        </p:txBody>
      </p:sp>
      <p:sp>
        <p:nvSpPr>
          <p:cNvPr id="5" name="Slide Number Placeholder 4"/>
          <p:cNvSpPr>
            <a:spLocks noGrp="1"/>
          </p:cNvSpPr>
          <p:nvPr>
            <p:ph type="sldNum" sz="quarter" idx="12"/>
          </p:nvPr>
        </p:nvSpPr>
        <p:spPr/>
        <p:txBody>
          <a:bodyPr/>
          <a:lstStyle/>
          <a:p>
            <a:fld id="{0F43753A-820F-4E4C-808D-1184121AF949}" type="slidenum">
              <a:rPr lang="en-US" smtClean="0"/>
              <a:t>9</a:t>
            </a:fld>
            <a:endParaRPr lang="en-US"/>
          </a:p>
        </p:txBody>
      </p:sp>
      <p:sp>
        <p:nvSpPr>
          <p:cNvPr id="35" name="Content Placeholder 2"/>
          <p:cNvSpPr>
            <a:spLocks noGrp="1"/>
          </p:cNvSpPr>
          <p:nvPr>
            <p:ph idx="1"/>
          </p:nvPr>
        </p:nvSpPr>
        <p:spPr>
          <a:xfrm>
            <a:off x="8432555" y="1809481"/>
            <a:ext cx="3677265" cy="4087447"/>
          </a:xfrm>
        </p:spPr>
        <p:txBody>
          <a:bodyPr/>
          <a:lstStyle/>
          <a:p>
            <a:pPr>
              <a:buFont typeface="Wingdings" panose="05000000000000000000" pitchFamily="2" charset="2"/>
              <a:buChar char="§"/>
            </a:pPr>
            <a:endParaRPr lang="en-US" dirty="0" smtClean="0"/>
          </a:p>
          <a:p>
            <a:pPr marL="0" indent="0">
              <a:buNone/>
            </a:pPr>
            <a:endParaRPr lang="en-US" dirty="0"/>
          </a:p>
        </p:txBody>
      </p:sp>
      <p:sp>
        <p:nvSpPr>
          <p:cNvPr id="3" name="TextBox 2"/>
          <p:cNvSpPr txBox="1"/>
          <p:nvPr/>
        </p:nvSpPr>
        <p:spPr>
          <a:xfrm>
            <a:off x="2885201" y="4009619"/>
            <a:ext cx="1609145" cy="461665"/>
          </a:xfrm>
          <a:prstGeom prst="rect">
            <a:avLst/>
          </a:prstGeom>
          <a:noFill/>
        </p:spPr>
        <p:txBody>
          <a:bodyPr wrap="square" rtlCol="0">
            <a:spAutoFit/>
          </a:bodyPr>
          <a:lstStyle/>
          <a:p>
            <a:r>
              <a:rPr lang="en-US" sz="2400" dirty="0" smtClean="0"/>
              <a:t>35 </a:t>
            </a:r>
            <a:r>
              <a:rPr lang="en-US" sz="2400" dirty="0" err="1" smtClean="0"/>
              <a:t>gpcd</a:t>
            </a:r>
            <a:endParaRPr lang="en-US" sz="2400" dirty="0"/>
          </a:p>
        </p:txBody>
      </p:sp>
      <p:sp>
        <p:nvSpPr>
          <p:cNvPr id="17" name="TextBox 16"/>
          <p:cNvSpPr txBox="1"/>
          <p:nvPr/>
        </p:nvSpPr>
        <p:spPr>
          <a:xfrm>
            <a:off x="6577715" y="4009618"/>
            <a:ext cx="2145294" cy="461665"/>
          </a:xfrm>
          <a:prstGeom prst="rect">
            <a:avLst/>
          </a:prstGeom>
          <a:noFill/>
        </p:spPr>
        <p:txBody>
          <a:bodyPr wrap="square" rtlCol="0">
            <a:spAutoFit/>
          </a:bodyPr>
          <a:lstStyle/>
          <a:p>
            <a:r>
              <a:rPr lang="en-US" sz="2400" dirty="0" smtClean="0"/>
              <a:t>55 </a:t>
            </a:r>
            <a:r>
              <a:rPr lang="en-US" sz="2400" dirty="0" err="1" smtClean="0"/>
              <a:t>gpcd</a:t>
            </a:r>
            <a:endParaRPr lang="en-US" sz="2400" dirty="0"/>
          </a:p>
        </p:txBody>
      </p:sp>
      <p:sp>
        <p:nvSpPr>
          <p:cNvPr id="19" name="TextBox 18"/>
          <p:cNvSpPr txBox="1"/>
          <p:nvPr/>
        </p:nvSpPr>
        <p:spPr>
          <a:xfrm>
            <a:off x="1358850" y="2678417"/>
            <a:ext cx="1330898" cy="830997"/>
          </a:xfrm>
          <a:prstGeom prst="rect">
            <a:avLst/>
          </a:prstGeom>
          <a:noFill/>
        </p:spPr>
        <p:txBody>
          <a:bodyPr wrap="square" rtlCol="0">
            <a:spAutoFit/>
          </a:bodyPr>
          <a:lstStyle/>
          <a:p>
            <a:pPr algn="ctr"/>
            <a:r>
              <a:rPr lang="en-US" sz="2400" b="1" dirty="0" smtClean="0"/>
              <a:t>Most Efficient</a:t>
            </a:r>
            <a:endParaRPr lang="en-US" sz="2400" b="1" dirty="0"/>
          </a:p>
        </p:txBody>
      </p:sp>
      <p:sp>
        <p:nvSpPr>
          <p:cNvPr id="20" name="TextBox 19"/>
          <p:cNvSpPr txBox="1"/>
          <p:nvPr/>
        </p:nvSpPr>
        <p:spPr>
          <a:xfrm>
            <a:off x="4303319" y="2863082"/>
            <a:ext cx="1669435" cy="461665"/>
          </a:xfrm>
          <a:prstGeom prst="rect">
            <a:avLst/>
          </a:prstGeom>
          <a:noFill/>
        </p:spPr>
        <p:txBody>
          <a:bodyPr wrap="square" rtlCol="0">
            <a:spAutoFit/>
          </a:bodyPr>
          <a:lstStyle/>
          <a:p>
            <a:r>
              <a:rPr lang="en-US" sz="2400" b="1" dirty="0" smtClean="0"/>
              <a:t>On Track</a:t>
            </a:r>
            <a:endParaRPr lang="en-US" sz="2400" b="1" dirty="0"/>
          </a:p>
        </p:txBody>
      </p:sp>
      <p:sp>
        <p:nvSpPr>
          <p:cNvPr id="21" name="TextBox 20"/>
          <p:cNvSpPr txBox="1"/>
          <p:nvPr/>
        </p:nvSpPr>
        <p:spPr>
          <a:xfrm>
            <a:off x="7493067" y="2713204"/>
            <a:ext cx="1878975" cy="830997"/>
          </a:xfrm>
          <a:prstGeom prst="rect">
            <a:avLst/>
          </a:prstGeom>
          <a:noFill/>
        </p:spPr>
        <p:txBody>
          <a:bodyPr wrap="square" rtlCol="0">
            <a:spAutoFit/>
          </a:bodyPr>
          <a:lstStyle/>
          <a:p>
            <a:r>
              <a:rPr lang="en-US" sz="2400" b="1" dirty="0" smtClean="0"/>
              <a:t>Opportunity to Conserve</a:t>
            </a:r>
            <a:endParaRPr lang="en-US" sz="2400" b="1" dirty="0"/>
          </a:p>
        </p:txBody>
      </p:sp>
      <p:sp>
        <p:nvSpPr>
          <p:cNvPr id="22" name="TextBox 21"/>
          <p:cNvSpPr txBox="1"/>
          <p:nvPr/>
        </p:nvSpPr>
        <p:spPr>
          <a:xfrm>
            <a:off x="115154" y="5896928"/>
            <a:ext cx="3688711" cy="369332"/>
          </a:xfrm>
          <a:prstGeom prst="rect">
            <a:avLst/>
          </a:prstGeom>
          <a:noFill/>
        </p:spPr>
        <p:txBody>
          <a:bodyPr wrap="square" rtlCol="0">
            <a:spAutoFit/>
          </a:bodyPr>
          <a:lstStyle/>
          <a:p>
            <a:r>
              <a:rPr lang="en-US" i="1" dirty="0"/>
              <a:t>*</a:t>
            </a:r>
            <a:r>
              <a:rPr lang="en-US" i="1" dirty="0" err="1" smtClean="0"/>
              <a:t>gpcd</a:t>
            </a:r>
            <a:r>
              <a:rPr lang="en-US" i="1" dirty="0" smtClean="0"/>
              <a:t> = gallons per capita per day</a:t>
            </a:r>
            <a:endParaRPr lang="en-US" i="1" dirty="0"/>
          </a:p>
        </p:txBody>
      </p:sp>
      <p:sp>
        <p:nvSpPr>
          <p:cNvPr id="9" name="Rectangle 8"/>
          <p:cNvSpPr/>
          <p:nvPr/>
        </p:nvSpPr>
        <p:spPr>
          <a:xfrm>
            <a:off x="1347737" y="3539973"/>
            <a:ext cx="7880841" cy="343531"/>
          </a:xfrm>
          <a:prstGeom prst="rect">
            <a:avLst/>
          </a:prstGeom>
          <a:gradFill>
            <a:gsLst>
              <a:gs pos="0">
                <a:srgbClr val="326EBC"/>
              </a:gs>
              <a:gs pos="32000">
                <a:srgbClr val="326EBC"/>
              </a:gs>
              <a:gs pos="100000">
                <a:schemeClr val="accent2">
                  <a:lumMod val="75000"/>
                </a:schemeClr>
              </a:gs>
              <a:gs pos="83984">
                <a:srgbClr val="FFBE05"/>
              </a:gs>
              <a:gs pos="56000">
                <a:srgbClr val="FFFF00">
                  <a:lumMod val="95000"/>
                  <a:lumOff val="500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3431106" y="3799691"/>
            <a:ext cx="6616" cy="2898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183113" y="3752244"/>
            <a:ext cx="6616" cy="28986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01001" y="4019389"/>
            <a:ext cx="542516" cy="461665"/>
          </a:xfrm>
          <a:prstGeom prst="rect">
            <a:avLst/>
          </a:prstGeom>
          <a:noFill/>
        </p:spPr>
        <p:txBody>
          <a:bodyPr wrap="square" rtlCol="0">
            <a:spAutoFit/>
          </a:bodyPr>
          <a:lstStyle/>
          <a:p>
            <a:r>
              <a:rPr lang="en-US" sz="2400" dirty="0" smtClean="0"/>
              <a:t>0</a:t>
            </a:r>
            <a:endParaRPr lang="en-US" sz="2400" dirty="0"/>
          </a:p>
        </p:txBody>
      </p:sp>
    </p:spTree>
    <p:extLst>
      <p:ext uri="{BB962C8B-B14F-4D97-AF65-F5344CB8AC3E}">
        <p14:creationId xmlns:p14="http://schemas.microsoft.com/office/powerpoint/2010/main" val="17361137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3siJGlkIjoiNSIsIl9hdHRhY2hlZE1pbGVzdG9uZXMiOltdLCJUYXNrRGVmaW5pdGlvbiI6eyIkaWQiOiI2IiwiR3JvdXBOYW1lIjpudWxsLCJTdGFydERhdGUiOiIyMDIxLTA2LTAxVDAwOjAwOjAwWiIsIkVuZERhdGUiOiIyMDIxLTA3LTE1VDIzOjU5OjAwWiIsIlBlcmNlbnRhZ2VDb21wbGV0ZSI6bnVsbCwiU3R5bGUiOnsiJGlkIjoiNyIsIlNoYXBlIjowLCJTaGFwZVRoaWNrbmVzcyI6MSwiRHVyYXRpb25Gb3JtYXQiOjAsIkluY2x1ZGVOb25Xb3JraW5nRGF5c0luRHVyYXRpb24iOmZhbHNlLCJQZXJjZW50YWdlQ29tcGxldGVTdHlsZSI6eyIkaWQiOiI4IiwiRm9udFNldHRpbmdzIjp7IiRpZCI6IjkiLCJGb250U2l6ZSI6MTAsIkZvbnROYW1lIjoiQ2FsaWJyaSIsIklzQm9sZCI6ZmFsc2UsIklzSXRhbGljIjpmYWxzZSwiSXNVbmRlcmxpbmVkIjpmYWxzZSwiUGFyZW50U3R5bGUiOm51bGx9LCJBdXRvU2l6ZSI6MCwiRm9yZWdyb3VuZCI6eyIkaWQiOiIxMCIsIkNvbG9yIjp7IiRpZCI6IjE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TIiLCJUb3AiOjAuMCwiTGVmdCI6MC4wLCJSaWdodCI6MC4wLCJCb3R0b20iOjAuMH0sIlBhZGRpbmciOnsiJGlkIjoiMTMiLCJUb3AiOjAuMCwiTGVmdCI6MC4wLCJSaWdodCI6MC4wLCJCb3R0b20iOjAuMH0sIkJhY2tncm91bmQiOnsiJGlkIjoiMTQiLCJDb2xvciI6eyIkaWQiOiIxNSIsIkEiOjg5LCJSIjowLCJHIjowLCJCIjowfX0sIklzVmlzaWJsZSI6dHJ1ZSwiV2lkdGgiOjAuMCwiSGVpZ2h0IjowLjAsIkJvcmRlclN0eWxlIjp7IiRpZCI6IjE2IiwiTGluZUNvbG9yIjpudWxsLCJMaW5lV2VpZ2h0IjowLjAsIkxpbmVUeXBlIjowLCJQYXJlbnRTdHlsZSI6bnVsbH0sIlBhcmVudFN0eWxlIjpudWxsfSwiRHVyYXRpb25TdHlsZSI6eyIkaWQiOiIxNyIsIkZvbnRTZXR0aW5ncyI6eyIkaWQiOiIxOCIsIkZvbnRTaXplIjoxMCwiRm9udE5hbWUiOiJDYWxpYnJpIiwiSXNCb2xkIjpmYWxzZSwiSXNJdGFsaWMiOmZhbHNlLCJJc1VuZGVybGluZWQiOmZhbHNlLCJQYXJlbnRTdHlsZSI6bnVsbH0sIkF1dG9TaXplIjowLCJGb3JlZ3JvdW5kIjp7IiRpZCI6IjE5IiwiQ29sb3IiOnsiJGlkIjoi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SIsIlRvcCI6MC4wLCJMZWZ0IjowLjAsIlJpZ2h0IjowLjAsIkJvdHRvbSI6MC4wfSwiUGFkZGluZyI6eyIkaWQiOiIyMiIsIlRvcCI6MC4wLCJMZWZ0IjowLjAsIlJpZ2h0IjowLjAsIkJvdHRvbSI6MC4wfSwiQmFja2dyb3VuZCI6eyIkaWQiOiIyMyIsIkNvbG9yIjp7IiRyZWYiOiIxNSJ9fSwiSXNWaXNpYmxlIjp0cnVlLCJXaWR0aCI6MC4wLCJIZWlnaHQiOjAuMCwiQm9yZGVyU3R5bGUiOnsiJGlkIjoiMjQiLCJMaW5lQ29sb3IiOm51bGwsIkxpbmVXZWlnaHQiOjAuMCwiTGluZVR5cGUiOjAsIlBhcmVudFN0eWxlIjpudWxsfSwiUGFyZW50U3R5bGUiOm51bGx9LCJIb3Jpem9udGFsQ29ubmVjdG9yU3R5bGUiOnsiJGlkIjoiMjUiLCJMaW5lQ29sb3IiOnsiJGlkIjoiMjYiLCIkdHlwZSI6Ik5MUkUuQ29tbW9uLkRvbS5Tb2xpZENvbG9yQnJ1c2gsIE5MUkUuQ29tbW9uIiwiQ29sb3IiOnsiJGlkIjoiMjciLCJBIjoyNTUsIlIiOjIwNCwiRyI6MjA0LCJCIjoyMDR9fSwiTGluZVdlaWdodCI6MS4wLCJMaW5lVHlwZSI6MCwiUGFyZW50U3R5bGUiOm51bGx9LCJWZXJ0aWNhbENvbm5lY3RvclN0eWxlIjp7IiRpZCI6IjI4IiwiTGluZUNvbG9yIjp7IiRpZCI6IjI5IiwiJHR5cGUiOiJOTFJFLkNvbW1vbi5Eb20uU29saWRDb2xvckJydXNoLCBOTFJFLkNvbW1vbiIsIkNvbG9yIjp7IiRpZCI6IjMwIiwiQSI6MjU1LCJSIjoyMDQsIkciOjIwNCwiQiI6MjA0fX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MzEiLCJNYXJnaW4iOnsiJGlkIjoiMzIiLCJUb3AiOjAuMCwiTGVmdCI6NC4wLCJSaWdodCI6NC4wLCJCb3R0b20iOjAuMH0sIlBhZGRpbmciOnsiJGlkIjoiMzMiLCJUb3AiOjAuMCwiTGVmdCI6MC4wLCJSaWdodCI6MC4wLCJCb3R0b20iOjAuMH0sIkJhY2tncm91bmQiOnsiJGlkIjoiMzQiLCJDb2xvciI6eyIkaWQiOiIzNSIsIkEiOjI1NSwiUiI6OTEsIkciOjE1NSwiQiI6MjEzfX0sIklzVmlzaWJsZSI6dHJ1ZSwiV2lkdGgiOjAuMCwiSGVpZ2h0IjoxNi4wLCJCb3JkZXJTdHlsZSI6eyIkaWQiOiIzNiIsIkxpbmVDb2xvciI6eyIkaWQiOiIzNyIsIiR0eXBlIjoiTkxSRS5Db21tb24uRG9tLlNvbGlkQ29sb3JCcnVzaCwgTkxSRS5Db21tb24iLCJDb2xvciI6eyIkaWQiOiIzOCIsIkEiOjI1NSwiUiI6MjU1LCJHIjowLCJCIjowfX0sIkxpbmVXZWlnaHQiOjAuMCwiTGluZVR5cGUiOjAsIlBhcmVudFN0eWxlIjpudWxsfSwiUGFyZW50U3R5bGUiOm51bGx9LCJUaXRsZVN0eWxlIjp7IiRpZCI6IjM5IiwiRm9udFNldHRpbmdzIjp7IiRpZCI6IjQwIiwiRm9udFNpemUiOjExLCJGb250TmFtZSI6IkNhbGlicmkiLCJJc0JvbGQiOnRydWUsIklzSXRhbGljIjpmYWxzZSwiSXNVbmRlcmxpbmVkIjpmYWxzZSwiUGFyZW50U3R5bGUiOm51bGx9LCJBdXRvU2l6ZSI6MiwiRm9yZWdyb3VuZCI6eyIkaWQiOiI0MSIsIkNvbG9yIjp7IiRpZCI6IjQyIiwiQSI6MjU1LCJSIjowLCJHIjowLCJCIjowfX0sIk1heFdpZHRoIjo4NS40OTI5ODg1ODY0MjU3ODEsIk1heEhlaWdodCI6IkluZmluaXR5IiwiU21hcnRGb3JlZ3JvdW5kSXNBY3RpdmUiOmZhbHNlLCJIb3Jpem9udGFsQWxpZ25tZW50IjoxLCJWZXJ0aWNhbEFsaWdubWVudCI6MCwiU21hcnRGb3JlZ3JvdW5kIjpudWxsLCJCYWNrZ3JvdW5kRmlsbFR5cGUiOjAsIk1hcmdpbiI6eyIkaWQiOiI0MyIsIlRvcCI6MC4wLCJMZWZ0IjowLjAsIlJpZ2h0IjowLjAsIkJvdHRvbSI6MC4wfSwiUGFkZGluZyI6eyIkaWQiOiI0NCIsIlRvcCI6MC4wLCJMZWZ0IjowLjAsIlJpZ2h0IjowLjAsIkJvdHRvbSI6MC4wfSwiQmFja2dyb3VuZCI6eyIkaWQiOiI0NSIsIkNvbG9yIjp7IiRpZCI6IjQ2IiwiQSI6MCwiUiI6MjU1LCJHIjoyNTUsIkIiOjI1NX19LCJJc1Zpc2libGUiOnRydWUsIldpZHRoIjowLjAsIkhlaWdodCI6MC4wLCJCb3JkZXJTdHlsZSI6eyIkaWQiOiI0NyIsIkxpbmVDb2xvciI6bnVsbCwiTGluZVdlaWdodCI6MC4wLCJMaW5lVHlwZSI6MCwiUGFyZW50U3R5bGUiOm51bGx9LCJQYXJlbnRTdHlsZSI6bnVsbH0sIkRhdGVTdHlsZSI6eyIkaWQiOiI0OCIsIkZvbnRTZXR0aW5ncyI6eyIkaWQiOiI0OSIsIkZvbnRTaXplIjoxMCwiRm9udE5hbWUiOiJDYWxpYnJpIiwiSXNCb2xkIjpmYWxzZSwiSXNJdGFsaWMiOmZhbHNlLCJJc1VuZGVybGluZWQiOmZhbHNlLCJQYXJlbnRTdHlsZSI6bnVsbH0sIkF1dG9TaXplIjowLCJGb3JlZ3JvdW5kIjp7IiRpZCI6IjUwIiwiQ29sb3IiOnsiJGlkIjoiNT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UyIiwiVG9wIjowLjAsIkxlZnQiOjAuMCwiUmlnaHQiOjAuMCwiQm90dG9tIjowLjB9LCJQYWRkaW5nIjp7IiRpZCI6IjUzIiwiVG9wIjowLjAsIkxlZnQiOjAuMCwiUmlnaHQiOjAuMCwiQm90dG9tIjowLjB9LCJCYWNrZ3JvdW5kIjp7IiRpZCI6IjU0IiwiQ29sb3IiOnsiJGlkIjoiNTUiLCJBIjowLCJSIjoyNTUsIkciOjI1NSwiQiI6MjU1fX0sIklzVmlzaWJsZSI6dHJ1ZSwiV2lkdGgiOjAuMCwiSGVpZ2h0IjowLjAsIkJvcmRlclN0eWxlIjp7IiRpZCI6IjU2IiwiTGluZUNvbG9yIjpudWxsLCJMaW5lV2VpZ2h0IjowLjAsIkxpbmVUeXBlIjowLCJQYXJlbnRTdHlsZSI6bnVsbH0sIlBhcmVudFN0eWxlIjpudWxsfSwiRGF0ZUZvcm1hdCI6eyIkaWQiOiI1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OCIsIkZvcm1hdCI6MCwiSXNWaXNpYmxlIjpmYWxzZSwiTGFzdEtub3duVmlzaWJpbGl0eVN0YXRlIjpmYWxzZX0sIklzVmlzaWJsZSI6dHJ1ZSwiUGFyZW50U3R5bGUiOm51bGx9LCJJbmRleCI6MCwiU21hcnREdXJhdGlvbkFjdGl2YXRlZCI6ZmFsc2UsIkRhdGVGb3JtYXQiOnsiJHJlZiI6IjU3In0sIldlZWtOdW1iZXJpbmciOnsiJGlkIjoiNTkiLCJGb3JtYXQiOjAsIklzVmlzaWJsZSI6ZmFsc2UsIkxhc3RLbm93blZpc2liaWxpdHlTdGF0ZSI6ZmFsc2V9LCJJZCI6ImQ2MmJmZTg0LTQzNmEtNGU4My04YTg1LWRkMmU5NzRiYjAzZCIsIkltcG9ydElkIjpudWxsLCJUaXRsZSI6IkFzc2VzcyBvcHRpb25zIiwiTm90ZSI6bnVsbCwiSHlwZXJsaW5rIjp7IiRpZCI6IjYwIiwiQWRkcmVzcyI6bnVsbCwiU3ViQWRkcmVzcyI6bnVsbH0sIklzQ2hhbmdlZCI6ZmFsc2UsIklzTmV3IjpmYWxzZX19XSwiX21pbGVzdG9uZXMiOltdLCJJZCI6IjAwMDAwMDAwLTAwMDAtMDAwMC0wMDAwLTAwMDAwMDAwMDAwMCIsIklzU2luZ2xlSXRlbVJvdyI6dHJ1ZX0seyIkaWQiOiI2MSIsIl90YXNrcyI6W3siJGlkIjoiNjIiLCJfYXR0YWNoZWRNaWxlc3RvbmVzIjpbXSwiVGFza0RlZmluaXRpb24iOnsiJGlkIjoiNjMiLCJHcm91cE5hbWUiOm51bGwsIlN0YXJ0RGF0ZSI6IjIwMjEtMDctMDlUMDA6MDA6MDBaIiwiRW5kRGF0ZSI6IjIwMjEtMDctMjBUMjM6NTk6MDBaIiwiUGVyY2VudGFnZUNvbXBsZXRlIjpudWxsLCJTdHlsZSI6eyIkaWQiOiI2NCIsIlNoYXBlIjowLCJTaGFwZVRoaWNrbmVzcyI6MSwiRHVyYXRpb25Gb3JtYXQiOjAsIkluY2x1ZGVOb25Xb3JraW5nRGF5c0luRHVyYXRpb24iOmZhbHNlLCJQZXJjZW50YWdlQ29tcGxldGVTdHlsZSI6eyIkaWQiOiI2NSIsIkZvbnRTZXR0aW5ncyI6eyIkaWQiOiI2Ni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NjciLCJMaW5lQ29sb3IiOm51bGwsIkxpbmVXZWlnaHQiOjAuMCwiTGluZVR5cGUiOjAsIlBhcmVudFN0eWxlIjpudWxsfSwiUGFyZW50U3R5bGUiOm51bGx9LCJEdXJhdGlvblN0eWxlIjp7IiRpZCI6IjY4IiwiRm9udFNldHRpbmdzIjp7IiRpZCI6IjY5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3MCIsIkxpbmVDb2xvciI6bnVsbCwiTGluZVdlaWdodCI6MC4wLCJMaW5lVHlwZSI6MCwiUGFyZW50U3R5bGUiOm51bGx9LCJQYXJlbnRTdHlsZSI6bnVsbH0sIkhvcml6b250YWxDb25uZWN0b3JTdHlsZSI6eyIkaWQiOiI3MSIsIkxpbmVDb2xvciI6eyIkcmVmIjoiMjYifSwiTGluZVdlaWdodCI6MS4wLCJMaW5lVHlwZSI6MCwiUGFyZW50U3R5bGUiOm51bGx9LCJWZXJ0aWNhbENvbm5lY3RvclN0eWxlIjp7IiRpZCI6IjcyIiwiTGluZUNvbG9yIjp7IiRyZWYiOiIyOS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NSwiSXNCZWxvd1RpbWViYW5kIjp0cnVlLCJQZXJjZW50YWdlQ29tcGxldGVTaGFwZU9wYWNpdHkiOjM1LCJTaGFwZVN0eWxlIjp7IiRpZCI6IjczIiwiTWFyZ2luIjp7IiRyZWYiOiIzMiJ9LCJQYWRkaW5nIjp7IiRyZWYiOiIzMyJ9LCJCYWNrZ3JvdW5kIjp7IiRpZCI6Ijc0IiwiQ29sb3IiOnsiJGlkIjoiNzUiLCJBIjoyNTUsIlIiOjkxLCJHIjoxNTUsIkIiOjIxM319LCJJc1Zpc2libGUiOnRydWUsIldpZHRoIjowLjAsIkhlaWdodCI6MTYuMCwiQm9yZGVyU3R5bGUiOnsiJGlkIjoiNzYiLCJMaW5lQ29sb3IiOnsiJHJlZiI6IjM3In0sIkxpbmVXZWlnaHQiOjAuMCwiTGluZVR5cGUiOjAsIlBhcmVudFN0eWxlIjpudWxsfSwiUGFyZW50U3R5bGUiOm51bGx9LCJUaXRsZVN0eWxlIjp7IiRpZCI6Ijc3IiwiRm9udFNldHRpbmdzIjp7IiRpZCI6Ijc4IiwiRm9udFNpemUiOjExLCJGb250TmFtZSI6IkNhbGlicmkiLCJJc0JvbGQiOnRydWUsIklzSXRhbGljIjpmYWxzZSwiSXNVbmRlcmxpbmVkIjpmYWxzZSwiUGFyZW50U3R5bGUiOm51bGx9LCJBdXRvU2l6ZSI6MCwiRm9yZWdyb3VuZCI6eyIkaWQiOiI3OSIsIkNvbG9yIjp7IiRpZCI6Ijgw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0MyJ9LCJQYWRkaW5nIjp7IiRyZWYiOiI0NCJ9LCJCYWNrZ3JvdW5kIjp7IiRpZCI6IjgxIiwiQ29sb3IiOnsiJGlkIjoiODIiLCJBIjowLCJSIjoyNTUsIkciOjI1NSwiQiI6MjU1fX0sIklzVmlzaWJsZSI6dHJ1ZSwiV2lkdGgiOjAuMCwiSGVpZ2h0IjowLjAsIkJvcmRlclN0eWxlIjp7IiRpZCI6IjgzIiwiTGluZUNvbG9yIjpudWxsLCJMaW5lV2VpZ2h0IjowLjAsIkxpbmVUeXBlIjowLCJQYXJlbnRTdHlsZSI6bnVsbH0sIlBhcmVudFN0eWxlIjpudWxsfSwiRGF0ZVN0eWxlIjp7IiRpZCI6Ijg0IiwiRm9udFNldHRpbmdzIjp7IiRpZCI6Ijg1IiwiRm9udFNpemUiOjEwLCJGb250TmFtZSI6IkNhbGlicmkiLCJJc0JvbGQiOmZhbHNlLCJJc0l0YWxpYyI6ZmFsc2UsIklzVW5kZXJsaW5lZCI6ZmFsc2UsIlBhcmVudFN0eWxlIjpudWxsfSwiQXV0b1NpemUiOjAsIkZvcmVncm91bmQiOnsiJGlkIjoiODYiLCJDb2xvciI6eyIkaWQiOiI4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yIn0sIlBhZGRpbmciOnsiJHJlZiI6IjUzIn0sIkJhY2tncm91bmQiOnsiJGlkIjoiODgiLCJDb2xvciI6eyIkaWQiOiI4OSIsIkEiOjAsIlIiOjI1NSwiRyI6MjU1LCJCIjoyNTV9fSwiSXNWaXNpYmxlIjp0cnVlLCJXaWR0aCI6MC4wLCJIZWlnaHQiOjAuMCwiQm9yZGVyU3R5bGUiOnsiJGlkIjoiOTAiLCJMaW5lQ29sb3IiOm51bGwsIkxpbmVXZWlnaHQiOjAuMCwiTGluZVR5cGUiOjAsIlBhcmVudFN0eWxlIjpudWxsfSwiUGFyZW50U3R5bGUiOm51bGx9LCJEYXRlRm9ybWF0Ijp7IiRyZWYiOiI1NyJ9LCJXZWVrTnVtYmVyaW5nIjp7IiRpZCI6IjkxIiwiRm9ybWF0IjowLCJJc1Zpc2libGUiOmZhbHNlLCJMYXN0S25vd25WaXNpYmlsaXR5U3RhdGUiOmZhbHNlfSwiSXNWaXNpYmxlIjp0cnVlLCJQYXJlbnRTdHlsZSI6bnVsbH0sIkluZGV4IjoxLCJTbWFydER1cmF0aW9uQWN0aXZhdGVkIjpmYWxzZSwiRGF0ZUZvcm1hdCI6eyIkcmVmIjoiNTcifSwiV2Vla051bWJlcmluZyI6eyIkaWQiOiI5MiIsIkZvcm1hdCI6MCwiSXNWaXNpYmxlIjpmYWxzZSwiTGFzdEtub3duVmlzaWJpbGl0eVN0YXRlIjpmYWxzZX0sIklkIjoiYmM1MGJhY2ItNjU1OS00OTg2LWFhNmMtZTQxYWE5OTQyMmJkIiwiSW1wb3J0SWQiOm51bGwsIlRpdGxlIjoiTGV0dGVycyBvZiBJbnRlbnQiLCJOb3RlIjpudWxsLCJIeXBlcmxpbmsiOnsiJGlkIjoiOTMiLCJBZGRyZXNzIjpudWxsLCJTdWJBZGRyZXNzIjpudWxsfSwiSXNDaGFuZ2VkIjpmYWxzZSwiSXNOZXciOmZhbHNlfX1dLCJfbWlsZXN0b25lcyI6W10sIklkIjoiMDAwMDAwMDAtMDAwMC0wMDAwLTAwMDAtMDAwMDAwMDAwMDAwIiwiSXNTaW5nbGVJdGVtUm93Ijp0cnVlfSx7IiRpZCI6Ijk0IiwiX3Rhc2tzIjpbeyIkaWQiOiI5NSIsIl9hdHRhY2hlZE1pbGVzdG9uZXMiOltdLCJUYXNrRGVmaW5pdGlvbiI6eyIkaWQiOiI5NiIsIkdyb3VwTmFtZSI6bnVsbCwiU3RhcnREYXRlIjoiMjAyMS0wNy0yMFQwMDowMDowMFoiLCJFbmREYXRlIjoiMjAyMS0wOC0yN1QyMzo1OTowMFoiLCJQZXJjZW50YWdlQ29tcGxldGUiOm51bGwsIlN0eWxlIjp7IiRpZCI6Ijk3IiwiU2hhcGUiOjAsIlNoYXBlVGhpY2tuZXNzIjozLCJEdXJhdGlvbkZvcm1hdCI6MCwiSW5jbHVkZU5vbldvcmtpbmdEYXlzSW5EdXJhdGlvbiI6ZmFsc2UsIlBlcmNlbnRhZ2VDb21wbGV0ZVN0eWxlIjp7IiRpZCI6Ijk4IiwiRm9udFNldHRpbmdzIjp7IiRpZCI6Ijk5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xMDAiLCJMaW5lQ29sb3IiOm51bGwsIkxpbmVXZWlnaHQiOjAuMCwiTGluZVR5cGUiOjAsIlBhcmVudFN0eWxlIjpudWxsfSwiUGFyZW50U3R5bGUiOm51bGx9LCJEdXJhdGlvblN0eWxlIjp7IiRpZCI6IjEwMSIsIkZvbnRTZXR0aW5ncyI6eyIkaWQiOiIxMDI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EwMyIsIkxpbmVDb2xvciI6bnVsbCwiTGluZVdlaWdodCI6MC4wLCJMaW5lVHlwZSI6MCwiUGFyZW50U3R5bGUiOm51bGx9LCJQYXJlbnRTdHlsZSI6bnVsbH0sIkhvcml6b250YWxDb25uZWN0b3JTdHlsZSI6eyIkaWQiOiIxMDQiLCJMaW5lQ29sb3IiOnsiJHJlZiI6IjI2In0sIkxpbmVXZWlnaHQiOjEuMCwiTGluZVR5cGUiOjAsIlBhcmVudFN0eWxlIjpudWxsfSwiVmVydGljYWxDb25uZWN0b3JTdHlsZSI6eyIkaWQiOiIxMDUiLCJMaW5lQ29sb3IiOnsiJHJlZiI6IjI5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MTA2IiwiTWFyZ2luIjp7IiRyZWYiOiIzMiJ9LCJQYWRkaW5nIjp7IiRyZWYiOiIzMyJ9LCJCYWNrZ3JvdW5kIjp7IiRpZCI6IjEwNyIsIkNvbG9yIjp7IiRpZCI6IjEwOCIsIkEiOjI1NSwiUiI6OTEsIkciOjE1NSwiQiI6MjEzfX0sIklzVmlzaWJsZSI6dHJ1ZSwiV2lkdGgiOjEyMy40MjU1OTA1MTUxMzY3MiwiSGVpZ2h0IjoxNS41Nzk3NjM0MTI0NzU1ODYsIkJvcmRlclN0eWxlIjp7IiRpZCI6IjEwOSIsIkxpbmVDb2xvciI6eyIkcmVmIjoiMzcifSwiTGluZVdlaWdodCI6MC4wLCJMaW5lVHlwZSI6MCwiUGFyZW50U3R5bGUiOm51bGx9LCJQYXJlbnRTdHlsZSI6bnVsbH0sIlRpdGxlU3R5bGUiOnsiJGlkIjoiMTEwIiwiRm9udFNldHRpbmdzIjp7IiRpZCI6IjExMSIsIkZvbnRTaXplIjoxMSwiRm9udE5hbWUiOiJDYWxpYnJpIiwiSXNCb2xkIjp0cnVlLCJJc0l0YWxpYyI6ZmFsc2UsIklzVW5kZXJsaW5lZCI6ZmFsc2UsIlBhcmVudFN0eWxlIjpudWxsfSwiQXV0b1NpemUiOjAsIkZvcmVncm91bmQiOnsiJGlkIjoiMTEyIiwiQ29sb3IiOnsiJGlkIjoiMTEz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0MyJ9LCJQYWRkaW5nIjp7IiRyZWYiOiI0NCJ9LCJCYWNrZ3JvdW5kIjp7IiRpZCI6IjExNCIsIkNvbG9yIjp7IiRpZCI6IjExNSIsIkEiOjAsIlIiOjI1NSwiRyI6MjU1LCJCIjoyNTV9fSwiSXNWaXNpYmxlIjp0cnVlLCJXaWR0aCI6MC4wLCJIZWlnaHQiOjAuMCwiQm9yZGVyU3R5bGUiOnsiJGlkIjoiMTE2IiwiTGluZUNvbG9yIjpudWxsLCJMaW5lV2VpZ2h0IjowLjAsIkxpbmVUeXBlIjowLCJQYXJlbnRTdHlsZSI6bnVsbH0sIlBhcmVudFN0eWxlIjpudWxsfSwiRGF0ZVN0eWxlIjp7IiRpZCI6IjExNyIsIkZvbnRTZXR0aW5ncyI6eyIkaWQiOiIxMTgiLCJGb250U2l6ZSI6MTAsIkZvbnROYW1lIjoiQ2FsaWJyaSIsIklzQm9sZCI6ZmFsc2UsIklzSXRhbGljIjpmYWxzZSwiSXNVbmRlcmxpbmVkIjpmYWxzZSwiUGFyZW50U3R5bGUiOm51bGx9LCJBdXRvU2l6ZSI6MCwiRm9yZWdyb3VuZCI6eyIkaWQiOiIxMTkiLCJDb2xvciI6eyIkaWQiOiIxMj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1MiJ9LCJQYWRkaW5nIjp7IiRyZWYiOiI1MyJ9LCJCYWNrZ3JvdW5kIjp7IiRpZCI6IjEyMSIsIkNvbG9yIjp7IiRpZCI6IjEyMiIsIkEiOjAsIlIiOjI1NSwiRyI6MjU1LCJCIjoyNTV9fSwiSXNWaXNpYmxlIjp0cnVlLCJXaWR0aCI6MC4wLCJIZWlnaHQiOjAuMCwiQm9yZGVyU3R5bGUiOnsiJGlkIjoiMTIzIiwiTGluZUNvbG9yIjpudWxsLCJMaW5lV2VpZ2h0IjowLjAsIkxpbmVUeXBlIjowLCJQYXJlbnRTdHlsZSI6bnVsbH0sIlBhcmVudFN0eWxlIjpudWxsfSwiRGF0ZUZvcm1hdCI6eyIkcmVmIjoiNTcifSwiV2Vla051bWJlcmluZyI6eyIkaWQiOiIxMjQiLCJGb3JtYXQiOjAsIklzVmlzaWJsZSI6ZmFsc2UsIkxhc3RLbm93blZpc2liaWxpdHlTdGF0ZSI6ZmFsc2V9LCJJc1Zpc2libGUiOnRydWUsIlBhcmVudFN0eWxlIjpudWxsfSwiSW5kZXgiOjIsIlNtYXJ0RHVyYXRpb25BY3RpdmF0ZWQiOmZhbHNlLCJEYXRlRm9ybWF0Ijp7IiRyZWYiOiI1NyJ9LCJXZWVrTnVtYmVyaW5nIjp7IiRpZCI6IjEyNSIsIkZvcm1hdCI6MCwiSXNWaXNpYmxlIjpmYWxzZSwiTGFzdEtub3duVmlzaWJpbGl0eVN0YXRlIjpmYWxzZX0sIklkIjoiY2YxY2VlMTAtNmFiYy00MzA2LTgzY2UtYjY3N2E2MmM4MzI4IiwiSW1wb3J0SWQiOm51bGwsIlRpdGxlIjoiTmVnb3RpYXRlIiwiTm90ZSI6bnVsbCwiSHlwZXJsaW5rIjp7IiRpZCI6IjEyNiIsIkFkZHJlc3MiOm51bGwsIlN1YkFkZHJlc3MiOm51bGx9LCJJc0NoYW5nZWQiOmZhbHNlLCJJc05ldyI6ZmFsc2V9fV0sIl9taWxlc3RvbmVzIjpbXSwiSWQiOiIwMDAwMDAwMC0wMDAwLTAwMDAtMDAwMC0wMDAwMDAwMDAwMDAiLCJJc1NpbmdsZUl0ZW1Sb3ciOnRydWV9LHsiJGlkIjoiMTI3IiwiX3Rhc2tzIjpbeyIkaWQiOiIxMjgiLCJfYXR0YWNoZWRNaWxlc3RvbmVzIjpbXSwiVGFza0RlZmluaXRpb24iOnsiJGlkIjoiMTI5IiwiR3JvdXBOYW1lIjpudWxsLCJTdGFydERhdGUiOiIyMDIxLTA4LTIwVDAwOjAwOjAwWiIsIkVuZERhdGUiOiIyMDIxLTExLTE1VDIzOjU5OjAwWiIsIlBlcmNlbnRhZ2VDb21wbGV0ZSI6bnVsbCwiU3R5bGUiOnsiJGlkIjoiMTMwIiwiU2hhcGUiOjAsIlNoYXBlVGhpY2tuZXNzIjoxLCJEdXJhdGlvbkZvcm1hdCI6MCwiSW5jbHVkZU5vbldvcmtpbmdEYXlzSW5EdXJhdGlvbiI6ZmFsc2UsIlBlcmNlbnRhZ2VDb21wbGV0ZVN0eWxlIjp7IiRpZCI6IjEzMSIsIkZvbnRTZXR0aW5ncyI6eyIkaWQiOiIxMzIiLCJGb250U2l6ZSI6MTAsIkZvbnROYW1lIjoiQ2FsaWJyaSIsIklzQm9sZCI6ZmFsc2UsIklzSXRhbGljIjpmYWxzZSwiSXNVbmRlcmxpbmVkIjpmYWxzZSwiUGFyZW50U3R5bGUiOm51bGx9LCJBdXRvU2l6ZSI6MCwiRm9yZWdyb3VuZCI6eyIkcmVmIjoiMTAifSwiTWF4V2lkdGgiOjIwMC4wLCJNYXhIZWlnaHQiOiJJbmZpbml0eSIsIlNtYXJ0Rm9yZWdyb3VuZElzQWN0aXZlIjpmYWxzZSwiSG9yaXpvbnRhbEFsaWdubWVudCI6MCwiVmVydGljYWxBbGlnbm1lbnQiOjAsIlNtYXJ0Rm9yZWdyb3VuZCI6bnVsbCwiQmFja2dyb3VuZEZpbGxUeXBlIjowLCJNYXJnaW4iOnsiJHJlZiI6IjEyIn0sIlBhZGRpbmciOnsiJHJlZiI6IjEzIn0sIkJhY2tncm91bmQiOnsiJHJlZiI6IjE0In0sIklzVmlzaWJsZSI6dHJ1ZSwiV2lkdGgiOjAuMCwiSGVpZ2h0IjowLjAsIkJvcmRlclN0eWxlIjp7IiRpZCI6IjEzMyIsIkxpbmVDb2xvciI6bnVsbCwiTGluZVdlaWdodCI6MC4wLCJMaW5lVHlwZSI6MCwiUGFyZW50U3R5bGUiOm51bGx9LCJQYXJlbnRTdHlsZSI6bnVsbH0sIkR1cmF0aW9uU3R5bGUiOnsiJGlkIjoiMTM0IiwiRm9udFNldHRpbmdzIjp7IiRpZCI6IjEzNSIsIkZvbnRTaXplIjoxMCwiRm9udE5hbWUiOiJDYWxpYnJpIiwiSXNCb2xkIjpmYWxzZSwiSXNJdGFsaWMiOmZhbHNlLCJJc1VuZGVybGluZWQiOmZhbHNlLCJQYXJlbnRTdHlsZSI6bnVsbH0sIkF1dG9TaXplIjowLCJGb3JlZ3JvdW5kIjp7IiRyZWYiOiIxOSJ9LCJNYXhXaWR0aCI6MjAwLjAsIk1heEhlaWdodCI6IkluZmluaXR5IiwiU21hcnRGb3JlZ3JvdW5kSXNBY3RpdmUiOmZhbHNlLCJIb3Jpem9udGFsQWxpZ25tZW50IjowLCJWZXJ0aWNhbEFsaWdubWVudCI6MCwiU21hcnRGb3JlZ3JvdW5kIjpudWxsLCJCYWNrZ3JvdW5kRmlsbFR5cGUiOjAsIk1hcmdpbiI6eyIkcmVmIjoiMjEifSwiUGFkZGluZyI6eyIkcmVmIjoiMjIifSwiQmFja2dyb3VuZCI6eyIkcmVmIjoiMjMifSwiSXNWaXNpYmxlIjp0cnVlLCJXaWR0aCI6MC4wLCJIZWlnaHQiOjAuMCwiQm9yZGVyU3R5bGUiOnsiJGlkIjoiMTM2IiwiTGluZUNvbG9yIjpudWxsLCJMaW5lV2VpZ2h0IjowLjAsIkxpbmVUeXBlIjowLCJQYXJlbnRTdHlsZSI6bnVsbH0sIlBhcmVudFN0eWxlIjpudWxsfSwiSG9yaXpvbnRhbENvbm5lY3RvclN0eWxlIjp7IiRpZCI6IjEzNyIsIkxpbmVDb2xvciI6eyIkcmVmIjoiMjYifSwiTGluZVdlaWdodCI6MS4wLCJMaW5lVHlwZSI6MCwiUGFyZW50U3R5bGUiOm51bGx9LCJWZXJ0aWNhbENvbm5lY3RvclN0eWxlIjp7IiRpZCI6IjEzOCIsIkxpbmVDb2xvciI6eyIkcmVmIjoiMjk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UsIklzQmVsb3dUaW1lYmFuZCI6dHJ1ZSwiUGVyY2VudGFnZUNvbXBsZXRlU2hhcGVPcGFjaXR5IjozNSwiU2hhcGVTdHlsZSI6eyIkaWQiOiIxMzkiLCJNYXJnaW4iOnsiJHJlZiI6IjMyIn0sIlBhZGRpbmciOnsiJHJlZiI6IjMzIn0sIkJhY2tncm91bmQiOnsiJGlkIjoiMTQwIiwiQ29sb3IiOnsiJGlkIjoiMTQxIiwiQSI6MjU1LCJSIjo5MSwiRyI6MTU1LCJCIjoyMTN9fSwiSXNWaXNpYmxlIjp0cnVlLCJXaWR0aCI6MC4wLCJIZWlnaHQiOjE2LjAsIkJvcmRlclN0eWxlIjp7IiRpZCI6IjE0MiIsIkxpbmVDb2xvciI6eyIkaWQiOiIxNDMiLCIkdHlwZSI6Ik5MUkUuQ29tbW9uLkRvbS5Tb2xpZENvbG9yQnJ1c2gsIE5MUkUuQ29tbW9uIiwiQ29sb3IiOnsiJGlkIjoiMTQ0IiwiQSI6MjU1LCJSIjoyNTUsIkciOjAsIkIiOjB9fSwiTGluZVdlaWdodCI6MC4wLCJMaW5lVHlwZSI6MCwiUGFyZW50U3R5bGUiOm51bGx9LCJQYXJlbnRTdHlsZSI6bnVsbH0sIlRpdGxlU3R5bGUiOnsiJGlkIjoiMTQ1IiwiRm9udFNldHRpbmdzIjp7IiRpZCI6IjE0NiIsIkZvbnRTaXplIjoxMSwiRm9udE5hbWUiOiJDYWxpYnJpIiwiSXNCb2xkIjp0cnVlLCJJc0l0YWxpYyI6ZmFsc2UsIklzVW5kZXJsaW5lZCI6ZmFsc2UsIlBhcmVudFN0eWxlIjpudWxsfSwiQXV0b1NpemUiOjAsIkZvcmVncm91bmQiOnsiJGlkIjoiMTQ3IiwiQ29sb3IiOnsiJGlkIjoiMTQ4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0MyJ9LCJQYWRkaW5nIjp7IiRyZWYiOiI0NCJ9LCJCYWNrZ3JvdW5kIjp7IiRpZCI6IjE0OSIsIkNvbG9yIjp7IiRpZCI6IjE1MCIsIkEiOjAsIlIiOjI1NSwiRyI6MjU1LCJCIjoyNTV9fSwiSXNWaXNpYmxlIjp0cnVlLCJXaWR0aCI6MC4wLCJIZWlnaHQiOjAuMCwiQm9yZGVyU3R5bGUiOnsiJGlkIjoiMTUxIiwiTGluZUNvbG9yIjpudWxsLCJMaW5lV2VpZ2h0IjowLjAsIkxpbmVUeXBlIjowLCJQYXJlbnRTdHlsZSI6bnVsbH0sIlBhcmVudFN0eWxlIjpudWxsfSwiRGF0ZVN0eWxlIjp7IiRpZCI6IjE1MiIsIkZvbnRTZXR0aW5ncyI6eyIkaWQiOiIxNTMiLCJGb250U2l6ZSI6MTAsIkZvbnROYW1lIjoiQ2FsaWJyaSIsIklzQm9sZCI6ZmFsc2UsIklzSXRhbGljIjpmYWxzZSwiSXNVbmRlcmxpbmVkIjpmYWxzZSwiUGFyZW50U3R5bGUiOm51bGx9LCJBdXRvU2l6ZSI6MCwiRm9yZWdyb3VuZCI6eyIkaWQiOiIxNTQiLCJDb2xvciI6eyIkaWQiOiIxNTU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1MiJ9LCJQYWRkaW5nIjp7IiRyZWYiOiI1MyJ9LCJCYWNrZ3JvdW5kIjp7IiRpZCI6IjE1NiIsIkNvbG9yIjp7IiRyZWYiOiIxNSJ9fSwiSXNWaXNpYmxlIjp0cnVlLCJXaWR0aCI6MC4wLCJIZWlnaHQiOjAuMCwiQm9yZGVyU3R5bGUiOnsiJGlkIjoiMTU3IiwiTGluZUNvbG9yIjpudWxsLCJMaW5lV2VpZ2h0IjowLjAsIkxpbmVUeXBlIjowLCJQYXJlbnRTdHlsZSI6bnVsbH0sIlBhcmVudFN0eWxlIjpudWxsfSwiRGF0ZUZvcm1hdCI6eyIkaWQiOiIxNT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U5IiwiRm9ybWF0IjowLCJJc1Zpc2libGUiOmZhbHNlLCJMYXN0S25vd25WaXNpYmlsaXR5U3RhdGUiOmZhbHNlfSwiSXNWaXNpYmxlIjp0cnVlLCJQYXJlbnRTdHlsZSI6bnVsbH0sIkluZGV4IjozLCJTbWFydER1cmF0aW9uQWN0aXZhdGVkIjpmYWxzZSwiRGF0ZUZvcm1hdCI6eyIkcmVmIjoiMTU4In0sIldlZWtOdW1iZXJpbmciOnsiJGlkIjoiMTYwIiwiRm9ybWF0IjowLCJJc1Zpc2libGUiOmZhbHNlLCJMYXN0S25vd25WaXNpYmlsaXR5U3RhdGUiOmZhbHNlfSwiSWQiOiJiYzZkNjhlOC1jNjVlLTQwYTgtOWZlYi1hMjhjZjE5Y2UwMWQiLCJJbXBvcnRJZCI6bnVsbCwiVGl0bGUiOiJBcHByb3ZlIGFncmVlbWVudHMiLCJOb3RlIjpudWxsLCJIeXBlcmxpbmsiOnsiJGlkIjoiMTYxIiwiQWRkcmVzcyI6bnVsbCwiU3ViQWRkcmVzcyI6bnVsbH0sIklzQ2hhbmdlZCI6ZmFsc2UsIklzTmV3IjpmYWxzZX19XSwiX21pbGVzdG9uZXMiOltdLCJJZCI6IjAwMDAwMDAwLTAwMDAtMDAwMC0wMDAwLTAwMDAwMDAwMDAwMCIsIklzU2luZ2xlSXRlbVJvdyI6dHJ1ZX0seyIkaWQiOiIxNjIiLCJfdGFza3MiOltdLCJfbWlsZXN0b25lcyI6W3siJGlkIjoiMTYzIiwiSWQiOiIxZmZiOTlkMy0yOTI2LTQ5NjYtYjE3YS1jNjhjZTY3N2Y3ZWEiLCJJbmRleCI6NCwiR3JvdXBJZCI6bnVsbCwiVGl0bGUiOiJPcHRpb24gcGF5bWVudHMgZHVlIiwiRGF0ZVRpbWUiOiIyMDIxLTEyLTAxVDIzOjU5OjAwIiwiUGVyY2VudGFnZUNvbXBsZXRlIjpudWxsLCJOb3RlIjpudWxsLCJTdHlsZSI6eyIkaWQiOiIxNjQiLCJUaXRsZVBvc2l0aW9uIjoiTGVmdCIsIkRhdGVQb3NpdGlvbiI6IkxlZnQiLCJTaGFwZVR5cGUiOjE3LCJTaGFwZVNpemUiOjAsIlNoYXBlU3R5bGUiOnsiJGlkIjoiMTY1IiwiTWFyZ2luIjp7IiRpZCI6IjE2NiIsIlRvcCI6MC4wLCJMZWZ0IjowLjAsIlJpZ2h0IjowLjAsIkJvdHRvbSI6MC4wfSwiUGFkZGluZyI6eyIkaWQiOiIxNjciLCJUb3AiOjAuMCwiTGVmdCI6MC4wLCJSaWdodCI6MC4wLCJCb3R0b20iOjAuMH0sIkJhY2tncm91bmQiOnsiJGlkIjoiMTY4IiwiQ29sb3IiOnsiJGlkIjoiMTY5IiwiQSI6MjU1LCJSIjo5MSwiRyI6MTU1LCJCIjoyMTN9fSwiSXNWaXNpYmxlIjp0cnVlLCJXaWR0aCI6MTQuMCwiSGVpZ2h0IjoxNC4wLCJCb3JkZXJTdHlsZSI6eyIkaWQiOiIxNzAiLCJMaW5lQ29sb3IiOnsiJGlkIjoiMTcxIiwiJHR5cGUiOiJOTFJFLkNvbW1vbi5Eb20uU29saWRDb2xvckJydXNoLCBOTFJFLkNvbW1vbiIsIkNvbG9yIjp7IiRpZCI6IjE3MiIsIkEiOjI1NSwiUiI6MjU1LCJHIjowLCJCIjowfX0sIkxpbmVXZWlnaHQiOjAuMCwiTGluZVR5cGUiOjAsIlBhcmVudFN0eWxlIjpudWxsfSwiUGFyZW50U3R5bGUiOm51bGx9LCJUaXRsZVN0eWxlIjp7IiRpZCI6IjE3MyIsIkZvbnRTZXR0aW5ncyI6eyIkaWQiOiIxNzQiLCJGb250U2l6ZSI6MTEsIkZvbnROYW1lIjoiQ2FsaWJyaSIsIklzQm9sZCI6dHJ1ZSwiSXNJdGFsaWMiOmZhbHNlLCJJc1VuZGVybGluZWQiOmZhbHNlLCJQYXJlbnRTdHlsZSI6bnVsbH0sIkF1dG9TaXplIjowLCJGb3JlZ3JvdW5kIjp7IiRpZCI6IjE3NSIsIkNvbG9yIjp7IiRpZCI6IjE3NiIsIkEiOjI1NSwiUiI6MCwiRyI6MCwiQiI6MH19LCJNYXhXaWR0aCI6MjAwLjAsIk1heEhlaWdodCI6IkluZmluaXR5IiwiU21hcnRGb3JlZ3JvdW5kSXNBY3RpdmUiOmZhbHNlLCJIb3Jpem9udGFsQWxpZ25tZW50IjoyLCJWZXJ0aWNhbEFsaWdubWVudCI6MCwiU21hcnRGb3JlZ3JvdW5kIjpudWxsLCJCYWNrZ3JvdW5kRmlsbFR5cGUiOjAsIk1hcmdpbiI6eyIkaWQiOiIxNzciLCJUb3AiOjAuMCwiTGVmdCI6MC4wLCJSaWdodCI6MC4wLCJCb3R0b20iOjAuMH0sIlBhZGRpbmciOnsiJGlkIjoiMTc4IiwiVG9wIjowLjAsIkxlZnQiOjAuMCwiUmlnaHQiOjAuMCwiQm90dG9tIjowLjB9LCJCYWNrZ3JvdW5kIjp7IiRpZCI6IjE3OSIsIkNvbG9yIjp7IiRyZWYiOiIxNSJ9fSwiSXNWaXNpYmxlIjp0cnVlLCJXaWR0aCI6MC4wLCJIZWlnaHQiOjAuMCwiQm9yZGVyU3R5bGUiOm51bGwsIlBhcmVudFN0eWxlIjpudWxsfSwiRGF0ZVN0eWxlIjp7IiRpZCI6IjE4MCIsIkZvbnRTZXR0aW5ncyI6eyIkaWQiOiIxODEiLCJGb250U2l6ZSI6MTAsIkZvbnROYW1lIjoiQ2FsaWJyaSIsIklzQm9sZCI6ZmFsc2UsIklzSXRhbGljIjpmYWxzZSwiSXNVbmRlcmxpbmVkIjpmYWxzZSwiUGFyZW50U3R5bGUiOm51bGx9LCJBdXRvU2l6ZSI6MCwiRm9yZWdyb3VuZCI6eyIkaWQiOiIxODIiLCJDb2xvciI6eyIkaWQiOiIxODM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E4NCIsIlRvcCI6MC4wLCJMZWZ0IjowLjAsIlJpZ2h0IjowLjAsIkJvdHRvbSI6MC4wfSwiUGFkZGluZyI6eyIkaWQiOiIxODUiLCJUb3AiOjAuMCwiTGVmdCI6MC4wLCJSaWdodCI6MC4wLCJCb3R0b20iOjAuMH0sIkJhY2tncm91bmQiOnsiJGlkIjoiMTg2IiwiQ29sb3IiOnsiJHJlZiI6IjE1In19LCJJc1Zpc2libGUiOnRydWUsIldpZHRoIjowLjAsIkhlaWdodCI6MC4wLCJCb3JkZXJTdHlsZSI6bnVsbCwiUGFyZW50U3R5bGUiOm51bGx9LCJEYXRlRm9ybWF0Ijp7IiRpZCI6IjE4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ODgiLCJGb3JtYXQiOjAsIklzVmlzaWJsZSI6ZmFsc2UsIkxhc3RLbm93blZpc2liaWxpdHlTdGF0ZSI6ZmFsc2V9LCJJc1Zpc2libGUiOnRydWUsIlBhcmVudFN0eWxlIjpudWxsfSwiSHlwZXJsaW5rIjpudWxsLCJJbXBvcnRJZCI6IiJ9XSwiSWQiOiIwMDAwMDAwMC0wMDAwLTAwMDAtMDAwMC0wMDAwMDAwMDAwMDAiLCJJc1NpbmdsZUl0ZW1Sb3ciOnRydWV9LHsiJGlkIjoiMTg5IiwiX3Rhc2tzIjpbXSwiX21pbGVzdG9uZXMiOlt7IiRpZCI6IjE5MCIsIklkIjoiYTI3NjAzNWUtYWViMC00NWZlLThkZTQtMzU2N2YxODU0MmI0IiwiSW5kZXgiOjUsIkdyb3VwSWQiOm51bGwsIlRpdGxlIjoiQ2FsbCBkYXRlIiwiRGF0ZVRpbWUiOiIyMDIyLTAzLTAxVDIzOjU5OjAwIiwiUGVyY2VudGFnZUNvbXBsZXRlIjpudWxsLCJOb3RlIjpudWxsLCJTdHlsZSI6eyIkaWQiOiIxOTEiLCJUaXRsZVBvc2l0aW9uIjoiTGVmdCIsIkRhdGVQb3NpdGlvbiI6IkxlZnQiLCJTaGFwZVR5cGUiOjE3LCJTaGFwZVNpemUiOjAsIlNoYXBlU3R5bGUiOnsiJGlkIjoiMTkyIiwiTWFyZ2luIjp7IiRyZWYiOiIxNjYifSwiUGFkZGluZyI6eyIkcmVmIjoiMTY3In0sIkJhY2tncm91bmQiOnsiJGlkIjoiMTkzIiwiQ29sb3IiOnsiJGlkIjoiMTk0IiwiQSI6MjU1LCJSIjo5MSwiRyI6MTU1LCJCIjoyMTN9fSwiSXNWaXNpYmxlIjp0cnVlLCJXaWR0aCI6MTQuMCwiSGVpZ2h0IjoxNC4wLCJCb3JkZXJTdHlsZSI6eyIkaWQiOiIxOTUiLCJMaW5lQ29sb3IiOnsiJHJlZiI6IjE3MSJ9LCJMaW5lV2VpZ2h0IjowLjAsIkxpbmVUeXBlIjowLCJQYXJlbnRTdHlsZSI6bnVsbH0sIlBhcmVudFN0eWxlIjpudWxsfSwiVGl0bGVTdHlsZSI6eyIkaWQiOiIxOTYiLCJGb250U2V0dGluZ3MiOnsiJGlkIjoiMTk3IiwiRm9udFNpemUiOjExLCJGb250TmFtZSI6IkNhbGlicmkiLCJJc0JvbGQiOnRydWUsIklzSXRhbGljIjpmYWxzZSwiSXNVbmRlcmxpbmVkIjpmYWxzZSwiUGFyZW50U3R5bGUiOm51bGx9LCJBdXRvU2l6ZSI6MCwiRm9yZWdyb3VuZCI6eyIkcmVmIjoiMTc1In0sIk1heFdpZHRoIjoyMDAuMCwiTWF4SGVpZ2h0IjoiSW5maW5pdHkiLCJTbWFydEZvcmVncm91bmRJc0FjdGl2ZSI6ZmFsc2UsIkhvcml6b250YWxBbGlnbm1lbnQiOjIsIlZlcnRpY2FsQWxpZ25tZW50IjowLCJTbWFydEZvcmVncm91bmQiOm51bGwsIkJhY2tncm91bmRGaWxsVHlwZSI6MCwiTWFyZ2luIjp7IiRyZWYiOiIxNzcifSwiUGFkZGluZyI6eyIkcmVmIjoiMTc4In0sIkJhY2tncm91bmQiOnsiJHJlZiI6IjE3OSJ9LCJJc1Zpc2libGUiOnRydWUsIldpZHRoIjowLjAsIkhlaWdodCI6MC4wLCJCb3JkZXJTdHlsZSI6bnVsbCwiUGFyZW50U3R5bGUiOm51bGx9LCJEYXRlU3R5bGUiOnsiJGlkIjoiMTk4IiwiRm9udFNldHRpbmdzIjp7IiRpZCI6IjE5OSIsIkZvbnRTaXplIjoxMCwiRm9udE5hbWUiOiJDYWxpYnJpIiwiSXNCb2xkIjpmYWxzZSwiSXNJdGFsaWMiOmZhbHNlLCJJc1VuZGVybGluZWQiOmZhbHNlLCJQYXJlbnRTdHlsZSI6bnVsbH0sIkF1dG9TaXplIjowLCJGb3JlZ3JvdW5kIjp7IiRyZWYiOiIxODIifSwiTWF4V2lkdGgiOjIwMC4wLCJNYXhIZWlnaHQiOiJJbmZpbml0eSIsIlNtYXJ0Rm9yZWdyb3VuZElzQWN0aXZlIjpmYWxzZSwiSG9yaXpvbnRhbEFsaWdubWVudCI6MiwiVmVydGljYWxBbGlnbm1lbnQiOjAsIlNtYXJ0Rm9yZWdyb3VuZCI6bnVsbCwiQmFja2dyb3VuZEZpbGxUeXBlIjowLCJNYXJnaW4iOnsiJHJlZiI6IjE4NCJ9LCJQYWRkaW5nIjp7IiRyZWYiOiIxODUifSwiQmFja2dyb3VuZCI6eyIkcmVmIjoiMTg2In0sIklzVmlzaWJsZSI6dHJ1ZSwiV2lkdGgiOjAuMCwiSGVpZ2h0IjowLjAsIkJvcmRlclN0eWxlIjpudWxsLCJQYXJlbnRTdHlsZSI6bnVsbH0sIkRhdGVGb3JtYXQiOnsiJHJlZiI6IjE4NyJ9LCJXZWVrTnVtYmVyaW5nIjp7IiRpZCI6IjIwMCIsIkZvcm1hdCI6MCwiSXNWaXNpYmxlIjpmYWxzZSwiTGFzdEtub3duVmlzaWJpbGl0eVN0YXRlIjpmYWxzZX0sIklzVmlzaWJsZSI6dHJ1ZSwiUGFyZW50U3R5bGUiOm51bGx9LCJIeXBlcmxpbmsiOm51bGwsIkltcG9ydElkIjoiIn1dLCJJZCI6IjAwMDAwMDAwLTAwMDAtMDAwMC0wMDAwLTAwMDAwMDAwMDAwMCIsIklzU2luZ2xlSXRlbVJvdyI6dHJ1ZX0seyIkaWQiOiIyMDEiLCJfdGFza3MiOltdLCJfbWlsZXN0b25lcyI6W3siJGlkIjoiMjAyIiwiSWQiOiI0ZDhjNThiMC1hOWVjLTQyNDEtYmRjZi0wOThiMmJjMTk0ZTIiLCJJbmRleCI6NiwiR3JvdXBJZCI6bnVsbCwiVGl0bGUiOiJGaXJzdCB3YXRlciIsIkRhdGVUaW1lIjoiMjAyMi0wNy0wMVQyMzo1OTowMCIsIlBlcmNlbnRhZ2VDb21wbGV0ZSI6bnVsbCwiTm90ZSI6bnVsbCwiU3R5bGUiOnsiJGlkIjoiMjAzIiwiVGl0bGVQb3NpdGlvbiI6IkxlZnQiLCJEYXRlUG9zaXRpb24iOiJMZWZ0IiwiU2hhcGVUeXBlIjoxNywiU2hhcGVTaXplIjowLCJTaGFwZVN0eWxlIjp7IiRpZCI6IjIwNCIsIk1hcmdpbiI6eyIkcmVmIjoiMTY2In0sIlBhZGRpbmciOnsiJHJlZiI6IjE2NyJ9LCJCYWNrZ3JvdW5kIjp7IiRpZCI6IjIwNSIsIkNvbG9yIjp7IiRpZCI6IjIwNiIsIkEiOjI1NSwiUiI6OTEsIkciOjE1NSwiQiI6MjEzfX0sIklzVmlzaWJsZSI6dHJ1ZSwiV2lkdGgiOjE0LjAsIkhlaWdodCI6MTQuMCwiQm9yZGVyU3R5bGUiOnsiJGlkIjoiMjA3IiwiTGluZUNvbG9yIjp7IiRyZWYiOiIxNzEifSwiTGluZVdlaWdodCI6MC4wLCJMaW5lVHlwZSI6MCwiUGFyZW50U3R5bGUiOm51bGx9LCJQYXJlbnRTdHlsZSI6bnVsbH0sIlRpdGxlU3R5bGUiOnsiJGlkIjoiMjA4IiwiRm9udFNldHRpbmdzIjp7IiRpZCI6IjIwOSIsIkZvbnRTaXplIjoxMSwiRm9udE5hbWUiOiJDYWxpYnJpIiwiSXNCb2xkIjp0cnVlLCJJc0l0YWxpYyI6ZmFsc2UsIklzVW5kZXJsaW5lZCI6ZmFsc2UsIlBhcmVudFN0eWxlIjpudWxsfSwiQXV0b1NpemUiOjAsIkZvcmVncm91bmQiOnsiJHJlZiI6IjE3NSJ9LCJNYXhXaWR0aCI6MjAwLjAsIk1heEhlaWdodCI6IkluZmluaXR5IiwiU21hcnRGb3JlZ3JvdW5kSXNBY3RpdmUiOmZhbHNlLCJIb3Jpem9udGFsQWxpZ25tZW50IjoyLCJWZXJ0aWNhbEFsaWdubWVudCI6MCwiU21hcnRGb3JlZ3JvdW5kIjpudWxsLCJCYWNrZ3JvdW5kRmlsbFR5cGUiOjAsIk1hcmdpbiI6eyIkcmVmIjoiMTc3In0sIlBhZGRpbmciOnsiJHJlZiI6IjE3OCJ9LCJCYWNrZ3JvdW5kIjp7IiRyZWYiOiIxNzkifSwiSXNWaXNpYmxlIjp0cnVlLCJXaWR0aCI6MC4wLCJIZWlnaHQiOjAuMCwiQm9yZGVyU3R5bGUiOm51bGwsIlBhcmVudFN0eWxlIjpudWxsfSwiRGF0ZVN0eWxlIjp7IiRpZCI6IjIxMCIsIkZvbnRTZXR0aW5ncyI6eyIkaWQiOiIyMTEiLCJGb250U2l6ZSI6MTAsIkZvbnROYW1lIjoiQ2FsaWJyaSIsIklzQm9sZCI6ZmFsc2UsIklzSXRhbGljIjpmYWxzZSwiSXNVbmRlcmxpbmVkIjpmYWxzZSwiUGFyZW50U3R5bGUiOm51bGx9LCJBdXRvU2l6ZSI6MCwiRm9yZWdyb3VuZCI6eyIkcmVmIjoiMTgyIn0sIk1heFdpZHRoIjoyMDAuMCwiTWF4SGVpZ2h0IjoiSW5maW5pdHkiLCJTbWFydEZvcmVncm91bmRJc0FjdGl2ZSI6ZmFsc2UsIkhvcml6b250YWxBbGlnbm1lbnQiOjIsIlZlcnRpY2FsQWxpZ25tZW50IjowLCJTbWFydEZvcmVncm91bmQiOm51bGwsIkJhY2tncm91bmRGaWxsVHlwZSI6MCwiTWFyZ2luIjp7IiRyZWYiOiIxODQifSwiUGFkZGluZyI6eyIkcmVmIjoiMTg1In0sIkJhY2tncm91bmQiOnsiJHJlZiI6IjE4NiJ9LCJJc1Zpc2libGUiOnRydWUsIldpZHRoIjowLjAsIkhlaWdodCI6MC4wLCJCb3JkZXJTdHlsZSI6bnVsbCwiUGFyZW50U3R5bGUiOm51bGx9LCJEYXRlRm9ybWF0Ijp7IiRyZWYiOiIxODcifSwiV2Vla051bWJlcmluZyI6eyIkaWQiOiIyMTIiLCJGb3JtYXQiOjAsIklzVmlzaWJsZSI6ZmFsc2UsIkxhc3RLbm93blZpc2liaWxpdHlTdGF0ZSI6ZmFsc2V9LCJJc1Zpc2libGUiOnRydWUsIlBhcmVudFN0eWxlIjpudWxsfSwiSHlwZXJsaW5rIjpudWxsLCJJbXBvcnRJZCI6IiJ9XSwiSWQiOiIwMDAwMDAwMC0wMDAwLTAwMDAtMDAwMC0wMDAwMDAwMDAwMDAiLCJJc1NpbmdsZUl0ZW1Sb3ciOnRydWV9XSwiSW5kZXgiOjEsIklkIjoiNzcwNWFlNjMtMWJjOC00NDk2LTgyOGUtMGJlMzZiZDE2OTMxIiwiSGVhZGVyVGV4dCI6bnVsbCwiSXNEZWZhdWx0Ijp0cnVlLCJTdHlsZSI6eyIkaWQiOiIyMTMiLCJIZWFkZXJTdHlsZSI6eyIkaWQiOiIyMTQiLCJUZXh0U3R5bGUiOnsiJGlkIjoiMjE1IiwiRm9udFNldHRpbmdzIjp7IiRpZCI6IjIxNiIsIkZvbnRTaXplIjoxMSwiRm9udE5hbWUiOiJDYWxpYnJpIiwiSXNCb2xkIjpmYWxzZSwiSXNJdGFsaWMiOmZhbHNlLCJJc1VuZGVybGluZWQiOmZhbHNlLCJQYXJlbnRTdHlsZSI6bnVsbH0sIkF1dG9TaXplIjowLCJGb3JlZ3JvdW5kIjp7IiRpZCI6IjIxNyIsIkNvbG9yIjp7IiRpZCI6IjIx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IxOSIsIlRvcCI6MC4wLCJMZWZ0IjowLjAsIlJpZ2h0IjowLjAsIkJvdHRvbSI6MC4wfSwiUGFkZGluZyI6eyIkaWQiOiIyMjAiLCJUb3AiOjAuMCwiTGVmdCI6MC4wLCJSaWdodCI6MC4wLCJCb3R0b20iOjAuMH0sIkJhY2tncm91bmQiOm51bGwsIklzVmlzaWJsZSI6dHJ1ZSwiV2lkdGgiOjAuMCwiSGVpZ2h0IjowLjAsIkJvcmRlclN0eWxlIjpudWxsLCJQYXJlbnRTdHlsZSI6bnVsbH0sIlJlY3RhbmdsZVN0eWxlIjp7IiRpZCI6IjIyMSIsIk1hcmdpbiI6eyIkaWQiOiIyMjIiLCJUb3AiOjAuMCwiTGVmdCI6MC4wLCJSaWdodCI6MC4wLCJCb3R0b20iOjAuMH0sIlBhZGRpbmciOnsiJGlkIjoiMjIzIiwiVG9wIjowLjAsIkxlZnQiOjAuMCwiUmlnaHQiOjAuMCwiQm90dG9tIjowLjB9LCJCYWNrZ3JvdW5kIjp7IiRpZCI6IjIyNCIsIkNvbG9yIjp7IiRpZCI6IjIyNSIsIkEiOjYzLCJSIjo5MSwiRyI6MTU1LCJCIjoyMTN9fSwiSXNWaXNpYmxlIjp0cnVlLCJXaWR0aCI6MC4wLCJIZWlnaHQiOjAuMCwiQm9yZGVyU3R5bGUiOnsiJGlkIjoiMjI2IiwiTGluZUNvbG9yIjp7IiRpZCI6IjIyNyIsIiR0eXBlIjoiTkxSRS5Db21tb24uRG9tLlNvbGlkQ29sb3JCcnVzaCwgTkxSRS5Db21tb24iLCJDb2xvciI6eyIkaWQiOiIyMjgiLCJBIjoyNTUsIlIiOjI1NSwiRyI6MCwiQiI6MH19LCJMaW5lV2VpZ2h0IjowLjAsIkxpbmVUeXBlIjowLCJQYXJlbnRTdHlsZSI6bnVsbH0sIlBhcmVudFN0eWxlIjpudWxsfSwiTWFyZ2luIjp7IiRpZCI6IjIyOSIsIlRvcCI6MC4wLCJMZWZ0IjowLjAsIlJpZ2h0IjowLjAsIkJvdHRvbSI6MC4wfSwiUGFkZGluZyI6eyIkaWQiOiIyMzAiLCJUb3AiOjAuMCwiTGVmdCI6MC4wLCJSaWdodCI6MC4wLCJCb3R0b20iOjAuMH0sIkJhY2tncm91bmQiOm51bGwsIklzVmlzaWJsZSI6dHJ1ZSwiV2lkdGgiOjAuMCwiSGVpZ2h0IjowLjAsIkJvcmRlclN0eWxlIjpudWxsLCJQYXJlbnRTdHlsZSI6bnVsbH0sIkJhY2tncm91bmRTdHlsZSI6eyIkaWQiOiIyMzEiLCJNYXJnaW4iOnsiJGlkIjoiMjMyIiwiVG9wIjowLjAsIkxlZnQiOjAuMCwiUmlnaHQiOjAuMCwiQm90dG9tIjowLjB9LCJQYWRkaW5nIjp7IiRpZCI6IjIzMyIsIlRvcCI6MC4wLCJMZWZ0IjowLjAsIlJpZ2h0IjowLjAsIkJvdHRvbSI6MC4wfSwiQmFja2dyb3VuZCI6eyIkaWQiOiIyMzQiLCJDb2xvciI6eyIkaWQiOiIyMzUiLCJBIjo1MSwiUiI6MTY1LCJHIjoxNjUsIkIiOjE2NX19LCJJc1Zpc2libGUiOnRydWUsIldpZHRoIjowLjAsIkhlaWdodCI6MC4wLCJCb3JkZXJTdHlsZSI6eyIkaWQiOiIyMzYiLCJMaW5lQ29sb3IiOnsiJGlkIjoiMjM3IiwiJHR5cGUiOiJOTFJFLkNvbW1vbi5Eb20uU29saWRDb2xvckJydXNoLCBOTFJFLkNvbW1vbiIsIkNvbG9yIjp7IiRpZCI6IjIzOCIsIkEiOjI1NSwiUiI6MjU1LCJHIjowLCJCIjowfX0sIkxpbmVXZWlnaHQiOjAuMCwiTGluZVR5cGUiOjAsIlBhcmVudFN0eWxlIjpudWxsfSwiUGFyZW50U3R5bGUiOm51bGx9LCJNYXJnaW4iOnsiJGlkIjoiMjM5IiwiVG9wIjowLjAsIkxlZnQiOjAuMCwiUmlnaHQiOjAuMCwiQm90dG9tIjowLjB9LCJQYWRkaW5nIjp7IiRpZCI6IjI0MCIsIlRvcCI6MC4wLCJMZWZ0IjowLjAsIlJpZ2h0IjowLjAsIkJvdHRvbSI6MC4wfSwiSXNWaXNpYmxlIjpmYWxzZSwiV2lkdGgiOjAuMCwiSGVpZ2h0IjowLjAsIkJvcmRlclN0eWxlIjpudWxsLCJQYXJlbnRTdHlsZSI6bnVsbH19XSwiSWQiOiJjNDI5ZjBhNC1kNjRhLTQxNTYtOGFmZC0zZDZhMjRmNDg0ZjQiLCJJbmRleCI6MCwiSGVhZGVyVGV4dCI6IldhdGVyIFRyYW5zZmVyIiwiU3R5bGUiOnsiJGlkIjoiMjQxIiwiSGVhZGVyU3R5bGUiOnsiJGlkIjoiMjQyIiwiVGV4dElzVmVydGljYWwiOmZhbHNlLCJUZXh0U3R5bGUiOnsiJGlkIjoiMjQzIiwiRm9udFNldHRpbmdzIjp7IiRpZCI6IjI0NCIsIkZvbnRTaXplIjoxMiwiRm9udE5hbWUiOiJDYWxpYnJpIiwiSXNCb2xkIjpmYWxzZSwiSXNJdGFsaWMiOmZhbHNlLCJJc1VuZGVybGluZWQiOmZhbHNlLCJQYXJlbnRTdHlsZSI6bnVsbH0sIkF1dG9TaXplIjowLCJGb3JlZ3JvdW5kIjp7IiRpZCI6IjI0NSIsIkNvbG9yIjp7IiRpZCI6IjI0Ni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I0NyIsIlRvcCI6MC4wLCJMZWZ0IjowLjAsIlJpZ2h0IjowLjAsIkJvdHRvbSI6MC4wfSwiUGFkZGluZyI6eyIkaWQiOiIyNDgiLCJUb3AiOjAuMCwiTGVmdCI6MC4wLCJSaWdodCI6MC4wLCJCb3R0b20iOjAuMH0sIkJhY2tncm91bmQiOm51bGwsIklzVmlzaWJsZSI6dHJ1ZSwiV2lkdGgiOjAuMCwiSGVpZ2h0IjowLjAsIkJvcmRlclN0eWxlIjpudWxsLCJQYXJlbnRTdHlsZSI6bnVsbH0sIlJlY3RhbmdsZVN0eWxlIjp7IiRpZCI6IjI0OSIsIk1hcmdpbiI6eyIkaWQiOiIyNTAiLCJUb3AiOjAuMCwiTGVmdCI6MC4wLCJSaWdodCI6MC4wLCJCb3R0b20iOjAuMH0sIlBhZGRpbmciOnsiJGlkIjoiMjUxIiwiVG9wIjowLjAsIkxlZnQiOjAuMCwiUmlnaHQiOjAuMCwiQm90dG9tIjowLjB9LCJCYWNrZ3JvdW5kIjp7IiRpZCI6IjI1MiIsIkNvbG9yIjp7IiRpZCI6IjI1MyIsIkEiOjI1NSwiUiI6OTEsIkciOjE1NSwiQiI6MjEzfX0sIklzVmlzaWJsZSI6dHJ1ZSwiV2lkdGgiOjAuMCwiSGVpZ2h0IjowLjAsIkJvcmRlclN0eWxlIjp7IiRpZCI6IjI1NCIsIkxpbmVDb2xvciI6eyIkaWQiOiIyNTUiLCIkdHlwZSI6Ik5MUkUuQ29tbW9uLkRvbS5Tb2xpZENvbG9yQnJ1c2gsIE5MUkUuQ29tbW9uIiwiQ29sb3IiOnsiJGlkIjoiMjU2IiwiQSI6MjU1LCJSIjoyNTUsIkciOjAsIkIiOjB9fSwiTGluZVdlaWdodCI6MC4wLCJMaW5lVHlwZSI6MCwiUGFyZW50U3R5bGUiOm51bGx9LCJQYXJlbnRTdHlsZSI6bnVsbH0sIk1hcmdpbiI6eyIkaWQiOiIyNTciLCJUb3AiOjAuMCwiTGVmdCI6MC4wLCJSaWdodCI6MC4wLCJCb3R0b20iOjAuMH0sIlBhZGRpbmciOnsiJGlkIjoiMjU4IiwiVG9wIjowLjAsIkxlZnQiOjAuMCwiUmlnaHQiOjAuMCwiQm90dG9tIjowLjB9LCJCYWNrZ3JvdW5kIjpudWxsLCJJc1Zpc2libGUiOnRydWUsIldpZHRoIjowLjAsIkhlaWdodCI6MC4wLCJCb3JkZXJTdHlsZSI6bnVsbCwiUGFyZW50U3R5bGUiOm51bGx9LCJCYWNrZ3JvdW5kU3R5bGUiOnsiJGlkIjoiMjU5IiwiTWFyZ2luIjp7IiRpZCI6IjI2MCIsIlRvcCI6MC4wLCJMZWZ0IjowLjAsIlJpZ2h0IjowLjAsIkJvdHRvbSI6MC4wfSwiUGFkZGluZyI6eyIkaWQiOiIyNjEiLCJUb3AiOjAuMCwiTGVmdCI6MC4wLCJSaWdodCI6MC4wLCJCb3R0b20iOjAuMH0sIkJhY2tncm91bmQiOnsiJGlkIjoiMjYyIiwiQ29sb3IiOnsiJGlkIjoiMjYzIiwiQSI6NTEsIlIiOjE2NSwiRyI6MTY1LCJCIjoxNjV9fSwiSXNWaXNpYmxlIjp0cnVlLCJXaWR0aCI6MC4wLCJIZWlnaHQiOjAuMCwiQm9yZGVyU3R5bGUiOnsiJGlkIjoiMjY0IiwiTGluZUNvbG9yIjp7IiRpZCI6IjI2NSIsIiR0eXBlIjoiTkxSRS5Db21tb24uRG9tLlNvbGlkQ29sb3JCcnVzaCwgTkxSRS5Db21tb24iLCJDb2xvciI6eyIkaWQiOiIyNjYiLCJBIjoyNTUsIlIiOjI1NSwiRyI6MCwiQiI6MH19LCJMaW5lV2VpZ2h0IjowLjAsIkxpbmVUeXBlIjowLCJQYXJlbnRTdHlsZSI6bnVsbH0sIlBhcmVudFN0eWxlIjpudWxsfSwiSXNBYm92ZVRpbWViYW5kIjpmYWxzZSwiTWFyZ2luIjp7IiRpZCI6IjI2NyIsIlRvcCI6MC4wLCJMZWZ0IjowLjAsIlJpZ2h0IjowLjAsIkJvdHRvbSI6MC4wfSwiUGFkZGluZyI6eyIkaWQiOiIyNjgiLCJUb3AiOjAuMCwiTGVmdCI6MC4wLCJSaWdodCI6MC4wLCJCb3R0b20iOjAuMH0sIklzVmlzaWJsZSI6dHJ1ZSwiV2lkdGgiOjAuMCwiSGVpZ2h0IjowLjAsIkJvcmRlclN0eWxlIjp7IiRpZCI6IjI2OSIsIkxpbmVDb2xvciI6bnVsbCwiTGluZVdlaWdodCI6MC4wLCJMaW5lVHlwZSI6MCwiUGFyZW50U3R5bGUiOm51bGx9LCJQYXJlbnRTdHlsZSI6bnVsbH19LHsiJGlkIjoiMjcwIiwiX2FjdGl2aXRpZXMiOlt7IiRpZCI6IjI3MSIsIl9yb3dzIjpbeyIkaWQiOiIyNzIiLCJfdGFza3MiOlt7IiRpZCI6IjI3MyIsIl9hdHRhY2hlZE1pbGVzdG9uZXMiOltdLCJUYXNrRGVmaW5pdGlvbiI6eyIkaWQiOiIyNzQiLCJHcm91cE5hbWUiOm51bGwsIlN0YXJ0RGF0ZSI6IjIwMjEtMDYtMDFUMDA6MDA6MDBaIiwiRW5kRGF0ZSI6IjIwMjEtMDktMTJUMjM6NTk6MDBaIiwiUGVyY2VudGFnZUNvbXBsZXRlIjpudWxsLCJTdHlsZSI6eyIkaWQiOiIyNzUiLCJTaGFwZSI6MCwiU2hhcGVUaGlja25lc3MiOjMsIkR1cmF0aW9uRm9ybWF0IjowLCJJbmNsdWRlTm9uV29ya2luZ0RheXNJbkR1cmF0aW9uIjpmYWxzZSwiUGVyY2VudGFnZUNvbXBsZXRlU3R5bGUiOnsiJGlkIjoiMjc2IiwiRm9udFNldHRpbmdzIjp7IiRpZCI6IjI3N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jc4IiwiTGluZUNvbG9yIjpudWxsLCJMaW5lV2VpZ2h0IjowLjAsIkxpbmVUeXBlIjowLCJQYXJlbnRTdHlsZSI6bnVsbH0sIlBhcmVudFN0eWxlIjpudWxsfSwiRHVyYXRpb25TdHlsZSI6eyIkaWQiOiIyNzkiLCJGb250U2V0dGluZ3MiOnsiJGlkIjoiMjgw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yODEiLCJMaW5lQ29sb3IiOm51bGwsIkxpbmVXZWlnaHQiOjAuMCwiTGluZVR5cGUiOjAsIlBhcmVudFN0eWxlIjpudWxsfSwiUGFyZW50U3R5bGUiOm51bGx9LCJIb3Jpem9udGFsQ29ubmVjdG9yU3R5bGUiOnsiJGlkIjoiMjgyIiwiTGluZUNvbG9yIjp7IiRyZWYiOiIyNiJ9LCJMaW5lV2VpZ2h0IjoxLjAsIkxpbmVUeXBlIjowLCJQYXJlbnRTdHlsZSI6bnVsbH0sIlZlcnRpY2FsQ29ubmVjdG9yU3R5bGUiOnsiJGlkIjoiMjgzIiwiTGluZUNvbG9yIjp7IiRyZWYiOiIyO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I4NCIsIk1hcmdpbiI6eyIkcmVmIjoiMzIifSwiUGFkZGluZyI6eyIkcmVmIjoiMzMifSwiQmFja2dyb3VuZCI6eyIkaWQiOiIyODUiLCJDb2xvciI6eyIkaWQiOiIyODYiLCJBIjoyNTUsIlIiOjIzNywiRyI6MTI1LCJCIjo0OX19LCJJc1Zpc2libGUiOnRydWUsIldpZHRoIjowLjAsIkhlaWdodCI6MTguMzYzMzA3OTUyODgwODU5LCJCb3JkZXJTdHlsZSI6eyIkaWQiOiIyODciLCJMaW5lQ29sb3IiOnsiJHJlZiI6IjE0MyJ9LCJMaW5lV2VpZ2h0IjowLjAsIkxpbmVUeXBlIjowLCJQYXJlbnRTdHlsZSI6bnVsbH0sIlBhcmVudFN0eWxlIjpudWxsfSwiVGl0bGVTdHlsZSI6eyIkaWQiOiIyODgiLCJGb250U2V0dGluZ3MiOnsiJGlkIjoiMjg5IiwiRm9udFNpemUiOjExLCJGb250TmFtZSI6IkNhbGlicmkiLCJJc0JvbGQiOnRydWUsIklzSXRhbGljIjpmYWxzZSwiSXNVbmRlcmxpbmVkIjpmYWxzZSwiUGFyZW50U3R5bGUiOm51bGx9LCJBdXRvU2l6ZSI6MiwiRm9yZWdyb3VuZCI6eyIkaWQiOiIyOTAiLCJDb2xvciI6eyIkaWQiOiIyOTEiLCJBIjoyNTUsIlIiOjAsIkciOjAsIkIiOjB9fSwiTWF4V2lkdGgiOjEwOC4wNjMwNzIyMDQ1ODk4NCwiTWF4SGVpZ2h0IjoiSW5maW5pdHkiLCJTbWFydEZvcmVncm91bmRJc0FjdGl2ZSI6ZmFsc2UsIkhvcml6b250YWxBbGlnbm1lbnQiOjEsIlZlcnRpY2FsQWxpZ25tZW50IjowLCJTbWFydEZvcmVncm91bmQiOm51bGwsIkJhY2tncm91bmRGaWxsVHlwZSI6MCwiTWFyZ2luIjp7IiRyZWYiOiI0MyJ9LCJQYWRkaW5nIjp7IiRyZWYiOiI0NCJ9LCJCYWNrZ3JvdW5kIjp7IiRpZCI6IjI5MiIsIkNvbG9yIjp7IiRpZCI6IjI5MyIsIkEiOjAsIlIiOjI1NSwiRyI6MjU1LCJCIjoyNTV9fSwiSXNWaXNpYmxlIjp0cnVlLCJXaWR0aCI6MC4wLCJIZWlnaHQiOjAuMCwiQm9yZGVyU3R5bGUiOnsiJGlkIjoiMjk0IiwiTGluZUNvbG9yIjpudWxsLCJMaW5lV2VpZ2h0IjowLjAsIkxpbmVUeXBlIjowLCJQYXJlbnRTdHlsZSI6bnVsbH0sIlBhcmVudFN0eWxlIjpudWxsfSwiRGF0ZVN0eWxlIjp7IiRpZCI6IjI5NSIsIkZvbnRTZXR0aW5ncyI6eyIkaWQiOiIyOTYiLCJGb250U2l6ZSI6MTAsIkZvbnROYW1lIjoiQ2FsaWJyaSIsIklzQm9sZCI6ZmFsc2UsIklzSXRhbGljIjpmYWxzZSwiSXNVbmRlcmxpbmVkIjpmYWxzZSwiUGFyZW50U3R5bGUiOm51bGx9LCJBdXRvU2l6ZSI6MCwiRm9yZWdyb3VuZCI6eyIkcmVmIjoiMTU0In0sIk1heFdpZHRoIjoyMDAuMCwiTWF4SGVpZ2h0IjoiSW5maW5pdHkiLCJTbWFydEZvcmVncm91bmRJc0FjdGl2ZSI6ZmFsc2UsIkhvcml6b250YWxBbGlnbm1lbnQiOjAsIlZlcnRpY2FsQWxpZ25tZW50IjowLCJTbWFydEZvcmVncm91bmQiOm51bGwsIkJhY2tncm91bmRGaWxsVHlwZSI6MCwiTWFyZ2luIjp7IiRyZWYiOiI1MiJ9LCJQYWRkaW5nIjp7IiRyZWYiOiI1MyJ9LCJCYWNrZ3JvdW5kIjp7IiRyZWYiOiIxNTYifSwiSXNWaXNpYmxlIjp0cnVlLCJXaWR0aCI6MC4wLCJIZWlnaHQiOjAuMCwiQm9yZGVyU3R5bGUiOnsiJGlkIjoiMjk3IiwiTGluZUNvbG9yIjpudWxsLCJMaW5lV2VpZ2h0IjowLjAsIkxpbmVUeXBlIjowLCJQYXJlbnRTdHlsZSI6bnVsbH0sIlBhcmVudFN0eWxlIjpudWxsfSwiRGF0ZUZvcm1hdCI6eyIkcmVmIjoiMTU4In0sIldlZWtOdW1iZXJpbmciOnsiJGlkIjoiMjk4IiwiRm9ybWF0IjowLCJJc1Zpc2libGUiOmZhbHNlLCJMYXN0S25vd25WaXNpYmlsaXR5U3RhdGUiOmZhbHNlfSwiSXNWaXNpYmxlIjp0cnVlLCJQYXJlbnRTdHlsZSI6bnVsbH0sIkluZGV4IjowLCJTbWFydER1cmF0aW9uQWN0aXZhdGVkIjpmYWxzZSwiRGF0ZUZvcm1hdCI6eyIkcmVmIjoiMTU4In0sIldlZWtOdW1iZXJpbmciOnsiJGlkIjoiMjk5IiwiRm9ybWF0IjowLCJJc1Zpc2libGUiOmZhbHNlLCJMYXN0S25vd25WaXNpYmlsaXR5U3RhdGUiOmZhbHNlfSwiSWQiOiI4NTAxMDY5ZS1lNmE2LTRhNDgtYTI0Mi1jNzRjMjEwMWQxOTkiLCJJbXBvcnRJZCI6bnVsbCwiVGl0bGUiOiJWZXJpZnkgRmVhc2liaWxpdHkiLCJOb3RlIjpudWxsLCJIeXBlcmxpbmsiOnsiJGlkIjoiMzAwIiwiQWRkcmVzcyI6bnVsbCwiU3ViQWRkcmVzcyI6bnVsbH0sIklzQ2hhbmdlZCI6ZmFsc2UsIklzTmV3IjpmYWxzZX19XSwiX21pbGVzdG9uZXMiOltdLCJJZCI6IjAwMDAwMDAwLTAwMDAtMDAwMC0wMDAwLTAwMDAwMDAwMDAwMCIsIklzU2luZ2xlSXRlbVJvdyI6dHJ1ZX1dLCJJbmRleCI6OSwiSWQiOiJiYzQwYjc3ZC02M2U1LTQxNmUtOWQ2NC1kNjIwNzgxYzA5NjQiLCJIZWFkZXJUZXh0IjpudWxsLCJJc0RlZmF1bHQiOnRydWUsIlN0eWxlIjp7IiRpZCI6IjMwMSIsIkhlYWRlclN0eWxlIjp7IiRpZCI6IjMwMiIsIlRleHRTdHlsZSI6eyIkaWQiOiIzMDMiLCJGb250U2V0dGluZ3MiOnsiJGlkIjoiMzA0IiwiRm9udFNpemUiOjExLCJGb250TmFtZSI6IkNhbGlicmkiLCJJc0JvbGQiOmZhbHNlLCJJc0l0YWxpYyI6ZmFsc2UsIklzVW5kZXJsaW5lZCI6ZmFsc2UsIlBhcmVudFN0eWxlIjpudWxsfSwiQXV0b1NpemUiOjAsIkZvcmVncm91bmQiOnsiJGlkIjoiMzA1IiwiQ29sb3IiOnsiJGlkIjoiMzA2IiwiQSI6MjU1LCJSIjowLCJHIjowLCJCIjowfX0sIk1heFdpZHRoIjoiSW5maW5pdHkiLCJNYXhIZWlnaHQiOiJJbmZpbml0eSIsIlNtYXJ0Rm9yZWdyb3VuZElzQWN0aXZlIjpmYWxzZSwiSG9yaXpvbnRhbEFsaWdubWVudCI6MCwiVmVydGljYWxBbGlnbm1lbnQiOjAsIlNtYXJ0Rm9yZWdyb3VuZCI6bnVsbCwiQmFja2dyb3VuZEZpbGxUeXBlIjowLCJNYXJnaW4iOnsiJGlkIjoiMzA3IiwiVG9wIjowLjAsIkxlZnQiOjAuMCwiUmlnaHQiOjAuMCwiQm90dG9tIjowLjB9LCJQYWRkaW5nIjp7IiRpZCI6IjMwOCIsIlRvcCI6MC4wLCJMZWZ0IjowLjAsIlJpZ2h0IjowLjAsIkJvdHRvbSI6MC4wfSwiQmFja2dyb3VuZCI6bnVsbCwiSXNWaXNpYmxlIjp0cnVlLCJXaWR0aCI6MC4wLCJIZWlnaHQiOjAuMCwiQm9yZGVyU3R5bGUiOm51bGwsIlBhcmVudFN0eWxlIjpudWxsfSwiUmVjdGFuZ2xlU3R5bGUiOnsiJGlkIjoiMzA5IiwiTWFyZ2luIjp7IiRpZCI6IjMxMCIsIlRvcCI6MC4wLCJMZWZ0IjowLjAsIlJpZ2h0IjowLjAsIkJvdHRvbSI6MC4wfSwiUGFkZGluZyI6eyIkaWQiOiIzMTEiLCJUb3AiOjAuMCwiTGVmdCI6MC4wLCJSaWdodCI6MC4wLCJCb3R0b20iOjAuMH0sIkJhY2tncm91bmQiOnsiJGlkIjoiMzEyIiwiQ29sb3IiOnsiJGlkIjoiMzEzIiwiQSI6NjMsIlIiOjIzNywiRyI6MTI1LCJCIjo0OX19LCJJc1Zpc2libGUiOnRydWUsIldpZHRoIjowLjAsIkhlaWdodCI6MC4wLCJCb3JkZXJTdHlsZSI6eyIkaWQiOiIzMTQiLCJMaW5lQ29sb3IiOnsiJGlkIjoiMzE1IiwiJHR5cGUiOiJOTFJFLkNvbW1vbi5Eb20uU29saWRDb2xvckJydXNoLCBOTFJFLkNvbW1vbiIsIkNvbG9yIjp7IiRpZCI6IjMxNiIsIkEiOjI1NSwiUiI6MjU1LCJHIjowLCJCIjowfX0sIkxpbmVXZWlnaHQiOjAuMCwiTGluZVR5cGUiOjAsIlBhcmVudFN0eWxlIjpudWxsfSwiUGFyZW50U3R5bGUiOm51bGx9LCJNYXJnaW4iOnsiJGlkIjoiMzE3IiwiVG9wIjowLjAsIkxlZnQiOjAuMCwiUmlnaHQiOjAuMCwiQm90dG9tIjowLjB9LCJQYWRkaW5nIjp7IiRpZCI6IjMxOCIsIlRvcCI6MC4wLCJMZWZ0IjowLjAsIlJpZ2h0IjowLjAsIkJvdHRvbSI6MC4wfSwiQmFja2dyb3VuZCI6bnVsbCwiSXNWaXNpYmxlIjp0cnVlLCJXaWR0aCI6MC4wLCJIZWlnaHQiOjAuMCwiQm9yZGVyU3R5bGUiOm51bGwsIlBhcmVudFN0eWxlIjpudWxsfSwiQmFja2dyb3VuZFN0eWxlIjp7IiRpZCI6IjMxOSIsIk1hcmdpbiI6eyIkaWQiOiIzMjAiLCJUb3AiOjAuMCwiTGVmdCI6MC4wLCJSaWdodCI6MC4wLCJCb3R0b20iOjAuMH0sIlBhZGRpbmciOnsiJGlkIjoiMzIxIiwiVG9wIjowLjAsIkxlZnQiOjAuMCwiUmlnaHQiOjAuMCwiQm90dG9tIjowLjB9LCJCYWNrZ3JvdW5kIjp7IiRpZCI6IjMyMiIsIkNvbG9yIjp7IiRpZCI6IjMyMyIsIkEiOjUxLCJSIjoxNjUsIkciOjE2NSwiQiI6MTY1fX0sIklzVmlzaWJsZSI6dHJ1ZSwiV2lkdGgiOjAuMCwiSGVpZ2h0IjowLjAsIkJvcmRlclN0eWxlIjp7IiRpZCI6IjMyNCIsIkxpbmVDb2xvciI6eyIkaWQiOiIzMjUiLCIkdHlwZSI6Ik5MUkUuQ29tbW9uLkRvbS5Tb2xpZENvbG9yQnJ1c2gsIE5MUkUuQ29tbW9uIiwiQ29sb3IiOnsiJGlkIjoiMzI2IiwiQSI6MjU1LCJSIjoyNTUsIkciOjAsIkIiOjB9fSwiTGluZVdlaWdodCI6MC4wLCJMaW5lVHlwZSI6MCwiUGFyZW50U3R5bGUiOm51bGx9LCJQYXJlbnRTdHlsZSI6bnVsbH0sIk1hcmdpbiI6eyIkaWQiOiIzMjciLCJUb3AiOjAuMCwiTGVmdCI6MC4wLCJSaWdodCI6MC4wLCJCb3R0b20iOjAuMH0sIlBhZGRpbmciOnsiJGlkIjoiMzI4IiwiVG9wIjowLjAsIkxlZnQiOjAuMCwiUmlnaHQiOjAuMCwiQm90dG9tIjowLjB9LCJJc1Zpc2libGUiOmZhbHNlLCJXaWR0aCI6MC4wLCJIZWlnaHQiOjAuMCwiQm9yZGVyU3R5bGUiOm51bGwsIlBhcmVudFN0eWxlIjpudWxsfX1dLCJJZCI6IjBhOTA5ZWIzLWQyZDQtNDQyOS1hZDhkLTI1ZGY0YmYzYjM5NiIsIkluZGV4IjoxLCJIZWFkZXJUZXh0IjoiUGxhbm5pbmciLCJTdHlsZSI6eyIkaWQiOiIzMjkiLCJIZWFkZXJTdHlsZSI6eyIkaWQiOiIzMzAiLCJUZXh0SXNWZXJ0aWNhbCI6ZmFsc2UsIlRleHRTdHlsZSI6eyIkaWQiOiIzMzEiLCJGb250U2V0dGluZ3MiOnsiJGlkIjoiMzMyIiwiRm9udFNpemUiOjEyLCJGb250TmFtZSI6IkNhbGlicmkiLCJJc0JvbGQiOmZhbHNlLCJJc0l0YWxpYyI6ZmFsc2UsIklzVW5kZXJsaW5lZCI6ZmFsc2UsIlBhcmVudFN0eWxlIjpudWxsfSwiQXV0b1NpemUiOjAsIkZvcmVncm91bmQiOnsiJHJlZiI6IjI0NSJ9LCJNYXhXaWR0aCI6IkluZmluaXR5IiwiTWF4SGVpZ2h0IjoiSW5maW5pdHkiLCJTbWFydEZvcmVncm91bmRJc0FjdGl2ZSI6ZmFsc2UsIkhvcml6b250YWxBbGlnbm1lbnQiOjAsIlZlcnRpY2FsQWxpZ25tZW50IjowLCJTbWFydEZvcmVncm91bmQiOm51bGwsIkJhY2tncm91bmRGaWxsVHlwZSI6MCwiTWFyZ2luIjp7IiRyZWYiOiIyNDcifSwiUGFkZGluZyI6eyIkcmVmIjoiMjQ4In0sIkJhY2tncm91bmQiOm51bGwsIklzVmlzaWJsZSI6dHJ1ZSwiV2lkdGgiOjAuMCwiSGVpZ2h0IjowLjAsIkJvcmRlclN0eWxlIjpudWxsLCJQYXJlbnRTdHlsZSI6bnVsbH0sIlJlY3RhbmdsZVN0eWxlIjp7IiRpZCI6IjMzMyIsIk1hcmdpbiI6eyIkaWQiOiIzMzQiLCJUb3AiOjAuMCwiTGVmdCI6MC4wLCJSaWdodCI6MC4wLCJCb3R0b20iOjAuMH0sIlBhZGRpbmciOnsiJGlkIjoiMzM1IiwiVG9wIjowLjAsIkxlZnQiOjAuMCwiUmlnaHQiOjAuMCwiQm90dG9tIjowLjB9LCJCYWNrZ3JvdW5kIjp7IiRpZCI6IjMzNiIsIkNvbG9yIjp7IiRpZCI6IjMzNyIsIkEiOjI1NSwiUiI6MjM3LCJHIjoxMjUsIkIiOjQ5fX0sIklzVmlzaWJsZSI6dHJ1ZSwiV2lkdGgiOjAuMCwiSGVpZ2h0IjowLjAsIkJvcmRlclN0eWxlIjp7IiRpZCI6IjMzOCIsIkxpbmVDb2xvciI6eyIkaWQiOiIzMzkiLCIkdHlwZSI6Ik5MUkUuQ29tbW9uLkRvbS5Tb2xpZENvbG9yQnJ1c2gsIE5MUkUuQ29tbW9uIiwiQ29sb3IiOnsiJGlkIjoiMzQwIiwiQSI6MjU1LCJSIjoyNTUsIkciOjAsIkIiOjB9fSwiTGluZVdlaWdodCI6MC4wLCJMaW5lVHlwZSI6MCwiUGFyZW50U3R5bGUiOm51bGx9LCJQYXJlbnRTdHlsZSI6bnVsbH0sIk1hcmdpbiI6eyIkaWQiOiIzNDEiLCJUb3AiOjAuMCwiTGVmdCI6MC4wLCJSaWdodCI6MC4wLCJCb3R0b20iOjAuMH0sIlBhZGRpbmciOnsiJGlkIjoiMzQyIiwiVG9wIjowLjAsIkxlZnQiOjAuMCwiUmlnaHQiOjAuMCwiQm90dG9tIjowLjB9LCJCYWNrZ3JvdW5kIjpudWxsLCJJc1Zpc2libGUiOnRydWUsIldpZHRoIjowLjAsIkhlaWdodCI6MC4wLCJCb3JkZXJTdHlsZSI6bnVsbCwiUGFyZW50U3R5bGUiOm51bGx9LCJCYWNrZ3JvdW5kU3R5bGUiOnsiJGlkIjoiMzQzIiwiTWFyZ2luIjp7IiRpZCI6IjM0NCIsIlRvcCI6MC4wLCJMZWZ0IjowLjAsIlJpZ2h0IjowLjAsIkJvdHRvbSI6MC4wfSwiUGFkZGluZyI6eyIkaWQiOiIzNDUiLCJUb3AiOjAuMCwiTGVmdCI6MC4wLCJSaWdodCI6MC4wLCJCb3R0b20iOjAuMH0sIkJhY2tncm91bmQiOnsiJGlkIjoiMzQ2IiwiQ29sb3IiOnsiJGlkIjoiMzQ3IiwiQSI6NTEsIlIiOjE2NSwiRyI6MTY1LCJCIjoxNjV9fSwiSXNWaXNpYmxlIjp0cnVlLCJXaWR0aCI6MC4wLCJIZWlnaHQiOjAuMCwiQm9yZGVyU3R5bGUiOnsiJGlkIjoiMzQ4IiwiTGluZUNvbG9yIjp7IiRpZCI6IjM0OSIsIiR0eXBlIjoiTkxSRS5Db21tb24uRG9tLlNvbGlkQ29sb3JCcnVzaCwgTkxSRS5Db21tb24iLCJDb2xvciI6eyIkaWQiOiIzNTAiLCJBIjoyNTUsIlIiOjI1NSwiRyI6MCwiQiI6MH19LCJMaW5lV2VpZ2h0IjowLjAsIkxpbmVUeXBlIjowLCJQYXJlbnRTdHlsZSI6bnVsbH0sIlBhcmVudFN0eWxlIjpudWxsfSwiSXNBYm92ZVRpbWViYW5kIjpmYWxzZSwiTWFyZ2luIjp7IiRpZCI6IjM1MSIsIlRvcCI6MC4wLCJMZWZ0IjowLjAsIlJpZ2h0IjowLjAsIkJvdHRvbSI6MC4wfSwiUGFkZGluZyI6eyIkaWQiOiIzNTIiLCJUb3AiOjAuMCwiTGVmdCI6MC4wLCJSaWdodCI6MC4wLCJCb3R0b20iOjAuMH0sIklzVmlzaWJsZSI6dHJ1ZSwiV2lkdGgiOjAuMCwiSGVpZ2h0IjowLjAsIkJvcmRlclN0eWxlIjp7IiRpZCI6IjM1MyIsIkxpbmVDb2xvciI6bnVsbCwiTGluZVdlaWdodCI6MC4wLCJMaW5lVHlwZSI6MCwiUGFyZW50U3R5bGUiOm51bGx9LCJQYXJlbnRTdHlsZSI6bnVsbH19LHsiJGlkIjoiMzU0IiwiX2FjdGl2aXRpZXMiOlt7IiRpZCI6IjM1NSIsIl9yb3dzIjpbeyIkaWQiOiIzNTYiLCJfdGFza3MiOlt7IiRpZCI6IjM1NyIsIl9hdHRhY2hlZE1pbGVzdG9uZXMiOltdLCJUYXNrRGVmaW5pdGlvbiI6eyIkaWQiOiIzNTgiLCJHcm91cE5hbWUiOm51bGwsIlN0YXJ0RGF0ZSI6IjIwMjItMDctMDRUMDA6MDA6MDBaIiwiRW5kRGF0ZSI6IjIwMjItMDctMDRUMjM6NTk6MDBaIiwiUGVyY2VudGFnZUNvbXBsZXRlIjpudWxsLCJTdHlsZSI6eyIkaWQiOiIzNTkiLCJTaGFwZSI6MCwiU2hhcGVUaGlja25lc3MiOjEsIkR1cmF0aW9uRm9ybWF0IjowLCJJbmNsdWRlTm9uV29ya2luZ0RheXNJbkR1cmF0aW9uIjpmYWxzZSwiUGVyY2VudGFnZUNvbXBsZXRlU3R5bGUiOnsiJGlkIjoiMzYwIiwiRm9udFNldHRpbmdzIjp7IiRpZCI6IjM2MS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MzYyIiwiTGluZUNvbG9yIjpudWxsLCJMaW5lV2VpZ2h0IjowLjAsIkxpbmVUeXBlIjowLCJQYXJlbnRTdHlsZSI6bnVsbH0sIlBhcmVudFN0eWxlIjpudWxsfSwiRHVyYXRpb25TdHlsZSI6eyIkaWQiOiIzNjMiLCJGb250U2V0dGluZ3MiOnsiJGlkIjoiMzY0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zNjUiLCJMaW5lQ29sb3IiOm51bGwsIkxpbmVXZWlnaHQiOjAuMCwiTGluZVR5cGUiOjAsIlBhcmVudFN0eWxlIjpudWxsfSwiUGFyZW50U3R5bGUiOm51bGx9LCJIb3Jpem9udGFsQ29ubmVjdG9yU3R5bGUiOnsiJGlkIjoiMzY2IiwiTGluZUNvbG9yIjp7IiRyZWYiOiIyNiJ9LCJMaW5lV2VpZ2h0IjoxLjAsIkxpbmVUeXBlIjowLCJQYXJlbnRTdHlsZSI6bnVsbH0sIlZlcnRpY2FsQ29ubmVjdG9yU3R5bGUiOnsiJGlkIjoiMzY3IiwiTGluZUNvbG9yIjp7IiRyZWYiOiIyOSJ9LCJMaW5lV2VpZ2h0IjowLjAsIkxpbmVUeXBlIjowLCJQYXJlbnRTdHlsZSI6bnVsbH0sIk1hcmdpbiI6bnVsbCwiU3RhcnREYXRlUG9zaXRpb24iOjQsIkVuZERhdGVQb3NpdGlvbiI6NCwiRGF0ZUlzVmlzaWJsZSI6dHJ1ZSwiVGl0bGVQb3NpdGlvbiI6MywiRHVyYXRpb25Qb3NpdGlvbiI6NiwiUGVyY2VudGFnZUNvbXBsZXRlZFBvc2l0aW9uIjo2LCJTcGFjaW5nIjo1LCJJc0JlbG93VGltZWJhbmQiOmZhbHNlLCJQZXJjZW50YWdlQ29tcGxldGVTaGFwZU9wYWNpdHkiOjM1LCJTaGFwZVN0eWxlIjp7IiRpZCI6IjM2OCIsIk1hcmdpbiI6eyIkcmVmIjoiMzIifSwiUGFkZGluZyI6eyIkcmVmIjoiMzMifSwiQmFja2dyb3VuZCI6eyIkaWQiOiIzNjkiLCJDb2xvciI6eyIkaWQiOiIzNzAiLCJBIjoyNTUsIlIiOjkxLCJHIjoxNTUsIkIiOjIxM319LCJJc1Zpc2libGUiOnRydWUsIldpZHRoIjowLjAsIkhlaWdodCI6MTYuMCwiQm9yZGVyU3R5bGUiOnsiJGlkIjoiMzcxIiwiTGluZUNvbG9yIjp7IiRpZCI6IjM3MiIsIiR0eXBlIjoiTkxSRS5Db21tb24uRG9tLlNvbGlkQ29sb3JCcnVzaCwgTkxSRS5Db21tb24iLCJDb2xvciI6eyIkaWQiOiIzNzMiLCJBIjoyNTUsIlIiOjI1NSwiRyI6MCwiQiI6MH19LCJMaW5lV2VpZ2h0IjowLjAsIkxpbmVUeXBlIjowLCJQYXJlbnRTdHlsZSI6bnVsbH0sIlBhcmVudFN0eWxlIjpudWxsfSwiVGl0bGVTdHlsZSI6eyIkaWQiOiIzNzQiLCJGb250U2V0dGluZ3MiOnsiJGlkIjoiMzc1IiwiRm9udFNpemUiOjExLCJGb250TmFtZSI6IkNhbGlicmkiLCJJc0JvbGQiOnRydWUsIklzSXRhbGljIjpmYWxzZSwiSXNVbmRlcmxpbmVkIjpmYWxzZSwiUGFyZW50U3R5bGUiOm51bGx9LCJBdXRvU2l6ZSI6MCwiRm9yZWdyb3VuZCI6eyIkaWQiOiIzNzYiLCJDb2xvciI6eyIkaWQiOiIzNzciLCJBIjoyNTUsIlIiOjAsIkciOjAsIkIiOjB9fSwiTWF4V2lkdGgiOjk2MC4wLCJNYXhIZWlnaHQiOiJJbmZpbml0eSIsIlNtYXJ0Rm9yZWdyb3VuZElzQWN0aXZlIjpmYWxzZSwiSG9yaXpvbnRhbEFsaWdubWVudCI6MiwiVmVydGljYWxBbGlnbm1lbnQiOjAsIlNtYXJ0Rm9yZWdyb3VuZCI6bnVsbCwiQmFja2dyb3VuZEZpbGxUeXBlIjowLCJNYXJnaW4iOnsiJHJlZiI6IjQzIn0sIlBhZGRpbmciOnsiJHJlZiI6IjQ0In0sIkJhY2tncm91bmQiOnsiJGlkIjoiMzc4IiwiQ29sb3IiOnsiJHJlZiI6IjE1In19LCJJc1Zpc2libGUiOnRydWUsIldpZHRoIjowLjAsIkhlaWdodCI6MC4wLCJCb3JkZXJTdHlsZSI6eyIkaWQiOiIzNzkiLCJMaW5lQ29sb3IiOm51bGwsIkxpbmVXZWlnaHQiOjAuMCwiTGluZVR5cGUiOjAsIlBhcmVudFN0eWxlIjpudWxsfSwiUGFyZW50U3R5bGUiOm51bGx9LCJEYXRlU3R5bGUiOnsiJGlkIjoiMzgwIiwiRm9udFNldHRpbmdzIjp7IiRpZCI6IjM4MSIsIkZvbnRTaXplIjoxMCwiRm9udE5hbWUiOiJDYWxpYnJpIiwiSXNCb2xkIjpmYWxzZSwiSXNJdGFsaWMiOmZhbHNlLCJJc1VuZGVybGluZWQiOmZhbHNlLCJQYXJlbnRTdHlsZSI6bnVsbH0sIkF1dG9TaXplIjowLCJGb3JlZ3JvdW5kIjp7IiRyZWYiOiIxNTQifSwiTWF4V2lkdGgiOjIwMC4wLCJNYXhIZWlnaHQiOiJJbmZpbml0eSIsIlNtYXJ0Rm9yZWdyb3VuZElzQWN0aXZlIjpmYWxzZSwiSG9yaXpvbnRhbEFsaWdubWVudCI6MCwiVmVydGljYWxBbGlnbm1lbnQiOjAsIlNtYXJ0Rm9yZWdyb3VuZCI6bnVsbCwiQmFja2dyb3VuZEZpbGxUeXBlIjowLCJNYXJnaW4iOnsiJHJlZiI6IjUyIn0sIlBhZGRpbmciOnsiJHJlZiI6IjUzIn0sIkJhY2tncm91bmQiOnsiJHJlZiI6IjE1NiJ9LCJJc1Zpc2libGUiOnRydWUsIldpZHRoIjowLjAsIkhlaWdodCI6MC4wLCJCb3JkZXJTdHlsZSI6eyIkaWQiOiIzODIiLCJMaW5lQ29sb3IiOm51bGwsIkxpbmVXZWlnaHQiOjAuMCwiTGluZVR5cGUiOjAsIlBhcmVudFN0eWxlIjpudWxsfSwiUGFyZW50U3R5bGUiOm51bGx9LCJEYXRlRm9ybWF0Ijp7IiRpZCI6IjM4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ODQiLCJGb3JtYXQiOjAsIklzVmlzaWJsZSI6ZmFsc2UsIkxhc3RLbm93blZpc2liaWxpdHlTdGF0ZSI6ZmFsc2V9LCJJc1Zpc2libGUiOnRydWUsIlBhcmVudFN0eWxlIjpudWxsfSwiSW5kZXgiOjEyLCJTbWFydER1cmF0aW9uQWN0aXZhdGVkIjpmYWxzZSwiRGF0ZUZvcm1hdCI6eyIkcmVmIjoiMzgzIn0sIldlZWtOdW1iZXJpbmciOnsiJGlkIjoiMzg1IiwiRm9ybWF0IjowLCJJc1Zpc2libGUiOmZhbHNlLCJMYXN0S25vd25WaXNpYmlsaXR5U3RhdGUiOmZhbHNlfSwiSWQiOiJlMDU5MzBkZi1lNDIzLTQzNTktYWMxNC1hYWNjZTNhODlmMzciLCJJbXBvcnRJZCI6bnVsbCwiVGl0bGUiOm51bGwsIk5vdGUiOm51bGwsIkh5cGVybGluayI6eyIkaWQiOiIzODYiLCJBZGRyZXNzIjoiIiwiU3ViQWRkcmVzcyI6IiJ9LCJJc0NoYW5nZWQiOmZhbHNlLCJJc05ldyI6ZmFsc2V9fV0sIl9taWxlc3RvbmVzIjpbXSwiSWQiOiIwMDAwMDAwMC0wMDAwLTAwMDAtMDAwMC0wMDAwMDAwMDAwMDAiLCJJc1NpbmdsZUl0ZW1Sb3ciOnRydWV9XSwiSW5kZXgiOjExLCJJZCI6Ijg1MjM3NGJlLTE2NDctNDZlMi1iMmE2LWM0MDU3NzUxNzQ3YSIsIkhlYWRlclRleHQiOm51bGwsIklzRGVmYXVsdCI6dHJ1ZSwiU3R5bGUiOnsiJGlkIjoiMzg3IiwiSGVhZGVyU3R5bGUiOnsiJGlkIjoiMzg4IiwiVGV4dFN0eWxlIjp7IiRpZCI6IjM4OSIsIkZvbnRTZXR0aW5ncyI6eyIkaWQiOiIzOTAiLCJGb250U2l6ZSI6MTEsIkZvbnROYW1lIjoiQ2FsaWJyaSIsIklzQm9sZCI6ZmFsc2UsIklzSXRhbGljIjpmYWxzZSwiSXNVbmRlcmxpbmVkIjpmYWxzZSwiUGFyZW50U3R5bGUiOm51bGx9LCJBdXRvU2l6ZSI6MCwiRm9yZWdyb3VuZCI6eyIkaWQiOiIzOTEiLCJDb2xvciI6eyIkaWQiOiIzOTI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zOTMiLCJUb3AiOjAuMCwiTGVmdCI6MC4wLCJSaWdodCI6MC4wLCJCb3R0b20iOjAuMH0sIlBhZGRpbmciOnsiJGlkIjoiMzk0IiwiVG9wIjowLjAsIkxlZnQiOjAuMCwiUmlnaHQiOjAuMCwiQm90dG9tIjowLjB9LCJCYWNrZ3JvdW5kIjpudWxsLCJJc1Zpc2libGUiOnRydWUsIldpZHRoIjowLjAsIkhlaWdodCI6MC4wLCJCb3JkZXJTdHlsZSI6bnVsbCwiUGFyZW50U3R5bGUiOm51bGx9LCJSZWN0YW5nbGVTdHlsZSI6eyIkaWQiOiIzOTUiLCJNYXJnaW4iOnsiJGlkIjoiMzk2IiwiVG9wIjowLjAsIkxlZnQiOjAuMCwiUmlnaHQiOjAuMCwiQm90dG9tIjowLjB9LCJQYWRkaW5nIjp7IiRpZCI6IjM5NyIsIlRvcCI6MC4wLCJMZWZ0IjowLjAsIlJpZ2h0IjowLjAsIkJvdHRvbSI6MC4wfSwiQmFja2dyb3VuZCI6eyIkaWQiOiIzOTgiLCJDb2xvciI6eyIkaWQiOiIzOTkiLCJBIjo2MywiUiI6MTY1LCJHIjoxNjUsIkIiOjE2NX19LCJJc1Zpc2libGUiOnRydWUsIldpZHRoIjowLjAsIkhlaWdodCI6MC4wLCJCb3JkZXJTdHlsZSI6eyIkaWQiOiI0MDAiLCJMaW5lQ29sb3IiOnsiJGlkIjoiNDAxIiwiJHR5cGUiOiJOTFJFLkNvbW1vbi5Eb20uU29saWRDb2xvckJydXNoLCBOTFJFLkNvbW1vbiIsIkNvbG9yIjp7IiRpZCI6IjQwMiIsIkEiOjI1NSwiUiI6MjU1LCJHIjowLCJCIjowfX0sIkxpbmVXZWlnaHQiOjAuMCwiTGluZVR5cGUiOjAsIlBhcmVudFN0eWxlIjpudWxsfSwiUGFyZW50U3R5bGUiOm51bGx9LCJNYXJnaW4iOnsiJGlkIjoiNDAzIiwiVG9wIjowLjAsIkxlZnQiOjAuMCwiUmlnaHQiOjAuMCwiQm90dG9tIjowLjB9LCJQYWRkaW5nIjp7IiRpZCI6IjQwNCIsIlRvcCI6MC4wLCJMZWZ0IjowLjAsIlJpZ2h0IjowLjAsIkJvdHRvbSI6MC4wfSwiQmFja2dyb3VuZCI6bnVsbCwiSXNWaXNpYmxlIjp0cnVlLCJXaWR0aCI6MC4wLCJIZWlnaHQiOjAuMCwiQm9yZGVyU3R5bGUiOm51bGwsIlBhcmVudFN0eWxlIjpudWxsfSwiQmFja2dyb3VuZFN0eWxlIjp7IiRpZCI6IjQwNSIsIk1hcmdpbiI6eyIkaWQiOiI0MDYiLCJUb3AiOjAuMCwiTGVmdCI6MC4wLCJSaWdodCI6MC4wLCJCb3R0b20iOjAuMH0sIlBhZGRpbmciOnsiJGlkIjoiNDA3IiwiVG9wIjowLjAsIkxlZnQiOjAuMCwiUmlnaHQiOjAuMCwiQm90dG9tIjowLjB9LCJCYWNrZ3JvdW5kIjp7IiRpZCI6IjQwOCIsIkNvbG9yIjp7IiRpZCI6IjQwOSIsIkEiOjUxLCJSIjoxNjUsIkciOjE2NSwiQiI6MTY1fX0sIklzVmlzaWJsZSI6dHJ1ZSwiV2lkdGgiOjAuMCwiSGVpZ2h0IjowLjAsIkJvcmRlclN0eWxlIjp7IiRpZCI6IjQxMCIsIkxpbmVDb2xvciI6eyIkaWQiOiI0MTEiLCIkdHlwZSI6Ik5MUkUuQ29tbW9uLkRvbS5Tb2xpZENvbG9yQnJ1c2gsIE5MUkUuQ29tbW9uIiwiQ29sb3IiOnsiJGlkIjoiNDEyIiwiQSI6MjU1LCJSIjoyNTUsIkciOjAsIkIiOjB9fSwiTGluZVdlaWdodCI6MC4wLCJMaW5lVHlwZSI6MCwiUGFyZW50U3R5bGUiOm51bGx9LCJQYXJlbnRTdHlsZSI6bnVsbH0sIk1hcmdpbiI6eyIkaWQiOiI0MTMiLCJUb3AiOjAuMCwiTGVmdCI6MC4wLCJSaWdodCI6MC4wLCJCb3R0b20iOjAuMH0sIlBhZGRpbmciOnsiJGlkIjoiNDE0IiwiVG9wIjowLjAsIkxlZnQiOjAuMCwiUmlnaHQiOjAuMCwiQm90dG9tIjowLjB9LCJJc1Zpc2libGUiOmZhbHNlLCJXaWR0aCI6MC4wLCJIZWlnaHQiOjAuMCwiQm9yZGVyU3R5bGUiOm51bGwsIlBhcmVudFN0eWxlIjpudWxsfX1dLCJJZCI6Ijk3ZjAzYTM3LWQzYTMtNDJjYy1hNGJkLTM2MDQzYmNiZWRjOCIsIkluZGV4IjoyLCJIZWFkZXJUZXh0IjoiRGVzaWduICYgQ29uc3RydWN0IiwiU3R5bGUiOnsiJGlkIjoiNDE1IiwiSGVhZGVyU3R5bGUiOnsiJGlkIjoiNDE2IiwiVGV4dElzVmVydGljYWwiOmZhbHNlLCJUZXh0U3R5bGUiOnsiJGlkIjoiNDE3IiwiRm9udFNldHRpbmdzIjp7IiRpZCI6IjQxOCIsIkZvbnRTaXplIjoxMiwiRm9udE5hbWUiOiJDYWxpYnJpIiwiSXNCb2xkIjpmYWxzZSwiSXNJdGFsaWMiOmZhbHNlLCJJc1VuZGVybGluZWQiOmZhbHNlLCJQYXJlbnRTdHlsZSI6bnVsbH0sIkF1dG9TaXplIjowLCJGb3JlZ3JvdW5kIjp7IiRyZWYiOiIyNDUifSwiTWF4V2lkdGgiOiJJbmZpbml0eSIsIk1heEhlaWdodCI6IkluZmluaXR5IiwiU21hcnRGb3JlZ3JvdW5kSXNBY3RpdmUiOmZhbHNlLCJIb3Jpem9udGFsQWxpZ25tZW50IjowLCJWZXJ0aWNhbEFsaWdubWVudCI6MCwiU21hcnRGb3JlZ3JvdW5kIjpudWxsLCJCYWNrZ3JvdW5kRmlsbFR5cGUiOjEsIk1hcmdpbiI6eyIkcmVmIjoiMjQ3In0sIlBhZGRpbmciOnsiJHJlZiI6IjI0OCJ9LCJCYWNrZ3JvdW5kIjp7IiRpZCI6IjQxOSIsIkNvbG9yIjp7IiRpZCI6IjQyMCIsIkEiOjI1NSwiUiI6MTQ2LCJHIjoyMDgsIkIiOjgwfX0sIklzVmlzaWJsZSI6dHJ1ZSwiV2lkdGgiOjAuMCwiSGVpZ2h0IjowLjAsIkJvcmRlclN0eWxlIjpudWxsLCJQYXJlbnRTdHlsZSI6bnVsbH0sIlJlY3RhbmdsZVN0eWxlIjp7IiRpZCI6IjQyMSIsIk1hcmdpbiI6eyIkaWQiOiI0MjIiLCJUb3AiOjAuMCwiTGVmdCI6MC4wLCJSaWdodCI6MC4wLCJCb3R0b20iOjAuMH0sIlBhZGRpbmciOnsiJGlkIjoiNDIzIiwiVG9wIjowLjAsIkxlZnQiOjAuMCwiUmlnaHQiOjAuMCwiQm90dG9tIjowLjB9LCJCYWNrZ3JvdW5kIjp7IiRpZCI6IjQyNCIsIkNvbG9yIjp7IiRpZCI6IjQyNSIsIkEiOjI1NSwiUiI6MTQ2LCJHIjoyMDgsIkIiOjgwfX0sIklzVmlzaWJsZSI6dHJ1ZSwiV2lkdGgiOjAuMCwiSGVpZ2h0IjowLjAsIkJvcmRlclN0eWxlIjp7IiRpZCI6IjQyNiIsIkxpbmVDb2xvciI6eyIkaWQiOiI0MjciLCIkdHlwZSI6Ik5MUkUuQ29tbW9uLkRvbS5Tb2xpZENvbG9yQnJ1c2gsIE5MUkUuQ29tbW9uIiwiQ29sb3IiOnsiJGlkIjoiNDI4IiwiQSI6MjU1LCJSIjoyNTUsIkciOjI1NSwiQiI6MjU1fX0sIkxpbmVXZWlnaHQiOjAuMCwiTGluZVR5cGUiOjAsIlBhcmVudFN0eWxlIjpudWxsfSwiUGFyZW50U3R5bGUiOm51bGx9LCJNYXJnaW4iOnsiJGlkIjoiNDI5IiwiVG9wIjowLjAsIkxlZnQiOjAuMCwiUmlnaHQiOjAuMCwiQm90dG9tIjowLjB9LCJQYWRkaW5nIjp7IiRpZCI6IjQzMCIsIlRvcCI6MC4wLCJMZWZ0IjowLjAsIlJpZ2h0IjowLjAsIkJvdHRvbSI6MC4wfSwiQmFja2dyb3VuZCI6bnVsbCwiSXNWaXNpYmxlIjp0cnVlLCJXaWR0aCI6MC4wLCJIZWlnaHQiOjAuMCwiQm9yZGVyU3R5bGUiOm51bGwsIlBhcmVudFN0eWxlIjpudWxsfSwiQmFja2dyb3VuZFN0eWxlIjp7IiRpZCI6IjQzMSIsIk1hcmdpbiI6eyIkaWQiOiI0MzIiLCJUb3AiOjAuMCwiTGVmdCI6MC4wLCJSaWdodCI6MC4wLCJCb3R0b20iOjAuMH0sIlBhZGRpbmciOnsiJGlkIjoiNDMzIiwiVG9wIjowLjAsIkxlZnQiOjAuMCwiUmlnaHQiOjAuMCwiQm90dG9tIjowLjB9LCJCYWNrZ3JvdW5kIjp7IiRpZCI6IjQzNCIsIkNvbG9yIjp7IiRpZCI6IjQzNSIsIkEiOjUxLCJSIjoxNjUsIkciOjE2NSwiQiI6MTY1fX0sIklzVmlzaWJsZSI6dHJ1ZSwiV2lkdGgiOjAuMCwiSGVpZ2h0IjowLjAsIkJvcmRlclN0eWxlIjp7IiRpZCI6IjQzNiIsIkxpbmVDb2xvciI6eyIkaWQiOiI0MzciLCIkdHlwZSI6Ik5MUkUuQ29tbW9uLkRvbS5Tb2xpZENvbG9yQnJ1c2gsIE5MUkUuQ29tbW9uIiwiQ29sb3IiOnsiJGlkIjoiNDM4IiwiQSI6MjU1LCJSIjoyNTUsIkciOjAsIkIiOjB9fSwiTGluZVdlaWdodCI6MC4wLCJMaW5lVHlwZSI6MCwiUGFyZW50U3R5bGUiOm51bGx9LCJQYXJlbnRTdHlsZSI6bnVsbH0sIklzQWJvdmVUaW1lYmFuZCI6ZmFsc2UsIk1hcmdpbiI6eyIkaWQiOiI0MzkiLCJUb3AiOjAuMCwiTGVmdCI6MC4wLCJSaWdodCI6MC4wLCJCb3R0b20iOjAuMH0sIlBhZGRpbmciOnsiJGlkIjoiNDQwIiwiVG9wIjowLjAsIkxlZnQiOjAuMCwiUmlnaHQiOjAuMCwiQm90dG9tIjowLjB9LCJJc1Zpc2libGUiOnRydWUsIldpZHRoIjowLjAsIkhlaWdodCI6MC4wLCJCb3JkZXJTdHlsZSI6eyIkaWQiOiI0NDEiLCJMaW5lQ29sb3IiOm51bGwsIkxpbmVXZWlnaHQiOjAuMCwiTGluZVR5cGUiOjAsIlBhcmVudFN0eWxlIjpudWxsfSwiUGFyZW50U3R5bGUiOm51bGx9fV0sIkN1bHR1cmVJbmZvTmFtZSI6ImVuLVVTIiwiU3R5bGVOYW1lIjpudWxsLCJWZXJzaW9uIjp7IiRpZCI6IjQ0MiIsIlZlcnNpb24iOiIzLjQuMiIsIk9yaWdpbmFsQXNzZW1ibHlWZXJzaW9uIjoiNi4wMC4wMi4wMCIsIkVkaXRpb24iOm51bGwsIkxhc3RTYXZlZEVkaXRpb24iOjAsIklzUGx1c0VkaXRpb24iOmZhbHNlLCJJc1Byb0VkaXRpb24iOmZhbHNlfSwiRWZmZWN0IjoxLCJTdHlsZSI6eyIkaWQiOiI0NDMiLCJUaW1lYmFuZFN0eWxlIjp7IiRpZCI6IjQ0NCIsIlNjYWxlTWFya2luZyI6MCwiU2hhcGUiOjAsIlNoYXBlU3R5bGUiOnsiJGlkIjoiNDQ1IiwiTWFyZ2luIjp7IiRpZCI6IjQ0NiIsIlRvcCI6MC4wLCJMZWZ0IjoxMi4wLCJSaWdodCI6MTIuMCwiQm90dG9tIjowLjB9LCJQYWRkaW5nIjp7IiRpZCI6IjQ0NyIsIlRvcCI6Ny4wLCJMZWZ0IjowLjAsIlJpZ2h0IjowLjAsIkJvdHRvbSI6Ny4wfSwiQmFja2dyb3VuZCI6eyIkaWQiOiI0NDgiLCJDb2xvciI6eyIkaWQiOiI0NDkiLCJBIjoyNTUsIlIiOjY4LCJHIjo4NCwiQiI6MTA2fX0sIklzVmlzaWJsZSI6dHJ1ZSwiV2lkdGgiOjg1OC4wLCJIZWlnaHQiOjMwLjAsIkJvcmRlclN0eWxlIjp7IiRpZCI6IjQ1MCIsIkxpbmVDb2xvciI6eyIkaWQiOiI0NTEiLCIkdHlwZSI6Ik5MUkUuQ29tbW9uLkRvbS5Tb2xpZENvbG9yQnJ1c2gsIE5MUkUuQ29tbW9uIiwiQ29sb3IiOnsiJGlkIjoiNDUyIiwiQSI6MjU1LCJSIjoyNTUsIkciOjAsIkIiOjB9fSwiTGluZVdlaWdodCI6MC4wLCJMaW5lVHlwZSI6MCwiUGFyZW50U3R5bGUiOm51bGx9LCJQYXJlbnRTdHlsZSI6bnVsbH0sIk1pZGRsZVRpZXJTaGFwZVN0eWxlIjp7IiRpZCI6IjQ1MyIsIk1hcmdpbiI6eyIkaWQiOiI0NTQiLCJUb3AiOjAuMCwiTGVmdCI6MTIuMCwiUmlnaHQiOjEyLjAsIkJvdHRvbSI6MC4wfSwiUGFkZGluZyI6eyIkaWQiOiI0NTUiLCJUb3AiOjcuMCwiTGVmdCI6MC4wLCJSaWdodCI6MC4wLCJCb3R0b20iOjcuMH0sIkJhY2tncm91bmQiOnsiJGlkIjoiNDU2IiwiQ29sb3IiOnsiJGlkIjoiNDU3IiwiQSI6MjU1LCJSIjo2OCwiRyI6ODQsIkIiOjEwNn19LCJJc1Zpc2libGUiOnRydWUsIldpZHRoIjo4NTguMCwiSGVpZ2h0IjozMC4wLCJCb3JkZXJTdHlsZSI6eyIkaWQiOiI0NTgiLCJMaW5lQ29sb3IiOnsiJGlkIjoiNDU5IiwiJHR5cGUiOiJOTFJFLkNvbW1vbi5Eb20uU29saWRDb2xvckJydXNoLCBOTFJFLkNvbW1vbiIsIkNvbG9yIjp7IiRpZCI6IjQ2MCIsIkEiOjI1NSwiUiI6MjU1LCJHIjowLCJCIjowfX0sIkxpbmVXZWlnaHQiOjAuMCwiTGluZVR5cGUiOjAsIlBhcmVudFN0eWxlIjpudWxsfSwiUGFyZW50U3R5bGUiOm51bGx9LCJCb3R0b21UaWVyU2hhcGVTdHlsZSI6eyIkaWQiOiI0NjEiLCJNYXJnaW4iOnsiJGlkIjoiNDYyIiwiVG9wIjowLjAsIkxlZnQiOjEyLjAsIlJpZ2h0IjoxMi4wLCJCb3R0b20iOjAuMH0sIlBhZGRpbmciOnsiJGlkIjoiNDYzIiwiVG9wIjo3LjAsIkxlZnQiOjAuMCwiUmlnaHQiOjAuMCwiQm90dG9tIjo3LjB9LCJCYWNrZ3JvdW5kIjp7IiRpZCI6IjQ2NCIsIkNvbG9yIjp7IiRpZCI6IjQ2NSIsIkEiOjI1NSwiUiI6NjgsIkciOjg0LCJCIjoxMDZ9fSwiSXNWaXNpYmxlIjp0cnVlLCJXaWR0aCI6ODU4LjAsIkhlaWdodCI6MzAuMCwiQm9yZGVyU3R5bGUiOnsiJGlkIjoiNDY2IiwiTGluZUNvbG9yIjp7IiRpZCI6IjQ2NyIsIiR0eXBlIjoiTkxSRS5Db21tb24uRG9tLlNvbGlkQ29sb3JCcnVzaCwgTkxSRS5Db21tb24iLCJDb2xvciI6eyIkaWQiOiI0NjgiLCJBIjoyNTUsIlIiOjI1NSwiRyI6MCwiQiI6MH19LCJMaW5lV2VpZ2h0IjowLjAsIkxpbmVUeXBlIjowLCJQYXJlbnRTdHlsZSI6bnVsbH0sIlBhcmVudFN0eWxlIjpudWxsfSwiUmlnaHRFbmRDYXBzU3R5bGUiOnsiJGlkIjoiNDY5IiwiRm9udFNldHRpbmdzIjp7IiRpZCI6IjQ3MCIsIkZvbnRTaXplIjoxOCwiRm9udE5hbWUiOiJDYWxpYnJpIiwiSXNCb2xkIjp0cnVlLCJJc0l0YWxpYyI6ZmFsc2UsIklzVW5kZXJsaW5lZCI6ZmFsc2UsIlBhcmVudFN0eWxlIjpudWxsfSwiQXV0b1NpemUiOjAsIkZvcmVncm91bmQiOnsiJGlkIjoiNDcxIiwiQ29sb3IiOnsiJGlkIjoiNDcy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0NzMiLCJUb3AiOjAuMCwiTGVmdCI6MC4wLCJSaWdodCI6MjUuMCwiQm90dG9tIjowLjB9LCJQYWRkaW5nIjp7IiRpZCI6IjQ3NCIsIlRvcCI6MC4wLCJMZWZ0IjowLjAsIlJpZ2h0IjowLjAsIkJvdHRvbSI6MC4wfSwiQmFja2dyb3VuZCI6eyIkaWQiOiI0NzUiLCJDb2xvciI6eyIkcmVmIjoiMTUifX0sIklzVmlzaWJsZSI6dHJ1ZSwiV2lkdGgiOjAuMCwiSGVpZ2h0IjowLjAsIkJvcmRlclN0eWxlIjpudWxsLCJQYXJlbnRTdHlsZSI6bnVsbH0sIkxlZnRFbmRDYXBzU3R5bGUiOnsiJGlkIjoiNDc2IiwiRm9udFNldHRpbmdzIjp7IiRpZCI6IjQ3NyIsIkZvbnRTaXplIjoxOCwiRm9udE5hbWUiOiJDYWxpYnJpIiwiSXNCb2xkIjp0cnVlLCJJc0l0YWxpYyI6ZmFsc2UsIklzVW5kZXJsaW5lZCI6ZmFsc2UsIlBhcmVudFN0eWxlIjpudWxsfSwiQXV0b1NpemUiOjAsIkZvcmVncm91bmQiOnsiJGlkIjoiNDc4IiwiQ29sb3IiOnsiJGlkIjoiNDc5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0ODAiLCJUb3AiOjAuMCwiTGVmdCI6MzkuNTA2NjY2NjY2NjY2NjYxLCJSaWdodCI6MC4wLCJCb3R0b20iOjAuMH0sIlBhZGRpbmciOnsiJGlkIjoiNDgxIiwiVG9wIjowLjAsIkxlZnQiOjAuMCwiUmlnaHQiOjAuMCwiQm90dG9tIjowLjB9LCJCYWNrZ3JvdW5kIjp7IiRpZCI6IjQ4MiIsIkNvbG9yIjp7IiRyZWYiOiIxNSJ9fSwiSXNWaXNpYmxlIjp0cnVlLCJXaWR0aCI6MC4wLCJIZWlnaHQiOjAuMCwiQm9yZGVyU3R5bGUiOm51bGwsIlBhcmVudFN0eWxlIjpudWxsfSwiVG9kYXlUZXh0U3R5bGUiOnsiJGlkIjoiNDgzIiwiRm9udFNldHRpbmdzIjp7IiRpZCI6IjQ4NCIsIkZvbnRTaXplIjoxMiwiRm9udE5hbWUiOiJDYWxpYnJpIiwiSXNCb2xkIjpmYWxzZSwiSXNJdGFsaWMiOmZhbHNlLCJJc1VuZGVybGluZWQiOmZhbHNlLCJQYXJlbnRTdHlsZSI6bnVsbH0sIkF1dG9TaXplIjowLCJGb3JlZ3JvdW5kIjp7IiRpZCI6IjQ4NSIsIkNvbG9yIjp7IiRpZCI6IjQ4Ni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0ODciLCJUb3AiOjAuMCwiTGVmdCI6MC4wLCJSaWdodCI6MC4wLCJCb3R0b20iOjAuMH0sIlBhZGRpbmciOnsiJGlkIjoiNDg4IiwiVG9wIjowLjAsIkxlZnQiOjAuMCwiUmlnaHQiOjAuMCwiQm90dG9tIjowLjB9LCJCYWNrZ3JvdW5kIjp7IiRpZCI6IjQ4OSIsIkNvbG9yIjp7IiRyZWYiOiIxNSJ9fSwiSXNWaXNpYmxlIjp0cnVlLCJXaWR0aCI6MC4wLCJIZWlnaHQiOjAuMCwiQm9yZGVyU3R5bGUiOm51bGwsIlBhcmVudFN0eWxlIjpudWxsfSwiVG9kYXlNYXJrZXJTdHlsZSI6eyIkaWQiOiI0OTAiLCJNYXJnaW4iOnsiJGlkIjoiNDkxIiwiVG9wIjowLjAsIkxlZnQiOjAuMCwiUmlnaHQiOjAuMCwiQm90dG9tIjowLjB9LCJQYWRkaW5nIjp7IiRpZCI6IjQ5MiIsIlRvcCI6MC4wLCJMZWZ0IjowLjAsIlJpZ2h0IjowLjAsIkJvdHRvbSI6MC4wfSwiQmFja2dyb3VuZCI6eyIkaWQiOiI0OTMiLCJDb2xvciI6eyIkaWQiOiI0OTQiLCJBIjoyNTUsIlIiOjI1NSwiRyI6MCwiQiI6MH19LCJJc1Zpc2libGUiOnRydWUsIldpZHRoIjowLjAsIkhlaWdodCI6MC4wLCJCb3JkZXJTdHlsZSI6bnVsbCwiUGFyZW50U3R5bGUiOm51bGx9LCJTY2FsZVN0eWxlIjp7IiRpZCI6IjQ5NSIsIlNoYXBlIjowLCJTaG93U2VnbWVudFNlcGFyYXRvcnMiOnRydWUsIlNlZ21lbnRTZXBhcmF0b3JPcGFjaXR5IjozMCwiSGFzQmVlblZpc2libGVCZWZvcmUiOnRydWUsIkZvbnRTZXR0aW5ncyI6eyIkaWQiOiI0OTYiLCJGb250U2l6ZSI6MTIsIkZvbnROYW1lIjoiQ2FsaWJyaSIsIklzQm9sZCI6ZmFsc2UsIklzSXRhbGljIjpmYWxzZSwiSXNVbmRlcmxpbmVkIjpmYWxzZSwiUGFyZW50U3R5bGUiOm51bGx9LCJBdXRvU2l6ZSI6MCwiRm9yZWdyb3VuZCI6eyIkaWQiOiI0OTciLCJDb2xvciI6eyIkaWQiOiI0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k5IiwiVG9wIjowLjAsIkxlZnQiOjUuMCwiUmlnaHQiOjAuMCwiQm90dG9tIjowLjB9LCJQYWRkaW5nIjp7IiRpZCI6IjUwMCIsIlRvcCI6MC4wLCJMZWZ0IjowLjAsIlJpZ2h0IjowLjAsIkJvdHRvbSI6MC4wfSwiQmFja2dyb3VuZCI6eyIkaWQiOiI1MDEiLCJDb2xvciI6eyIkcmVmIjoiMTUifX0sIklzVmlzaWJsZSI6dHJ1ZSwiV2lkdGgiOjAuMCwiSGVpZ2h0IjowLjAsIkJvcmRlclN0eWxlIjpudWxsLCJQYXJlbnRTdHlsZSI6bnVsbH0sIlNpbmdsZVNjYWxlU2hhcGVTdHlsZSI6eyIkaWQiOiI1MDIiLCJTaGFwZSI6MCwiSGVpZ2h0IjowLjB9LCJNaWRkbGVUaWVyU2NhbGVTdHlsZSI6eyIkaWQiOiI1MDMiLCJTaGFwZSI6MCwiU2hvd1NlZ21lbnRTZXBhcmF0b3JzIjp0cnVlLCJTZWdtZW50U2VwYXJhdG9yT3BhY2l0eSI6MzAsIkhhc0JlZW5WaXNpYmxlQmVmb3JlIjpmYWxzZSwiRm9udFNldHRpbmdzIjp7IiRpZCI6IjUwNCIsIkZvbnRTaXplIjoxMiwiRm9udE5hbWUiOiJDYWxpYnJpIiwiSXNCb2xkIjpmYWxzZSwiSXNJdGFsaWMiOmZhbHNlLCJJc1VuZGVybGluZWQiOmZhbHNlLCJQYXJlbnRTdHlsZSI6bnVsbH0sIkF1dG9TaXplIjowLCJGb3JlZ3JvdW5kIjp7IiRpZCI6IjUwNSIsIkNvbG9yIjp7IiRpZCI6IjUwN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1MDciLCJUb3AiOjAuMCwiTGVmdCI6NS4wLCJSaWdodCI6MC4wLCJCb3R0b20iOjAuMH0sIlBhZGRpbmciOnsiJGlkIjoiNTA4IiwiVG9wIjowLjAsIkxlZnQiOjAuMCwiUmlnaHQiOjAuMCwiQm90dG9tIjowLjB9LCJCYWNrZ3JvdW5kIjp7IiRpZCI6IjUwOSIsIkNvbG9yIjp7IiRpZCI6IjUxMCIsIkEiOjAsIlIiOjAsIkciOjAsIkIiOjB9fSwiSXNWaXNpYmxlIjpmYWxzZSwiV2lkdGgiOjAuMCwiSGVpZ2h0IjowLjAsIkJvcmRlclN0eWxlIjpudWxsLCJQYXJlbnRTdHlsZSI6bnVsbH0sIkJvdHRvbVRpZXJTY2FsZVN0eWxlIjp7IiRpZCI6IjUxMSIsIlNoYXBlIjowLCJTaG93U2VnbWVudFNlcGFyYXRvcnMiOnRydWUsIlNlZ21lbnRTZXBhcmF0b3JPcGFjaXR5IjozMCwiSGFzQmVlblZpc2libGVCZWZvcmUiOmZhbHNlLCJGb250U2V0dGluZ3MiOnsiJGlkIjoiNTEyIiwiRm9udFNpemUiOjEyLCJGb250TmFtZSI6IkNhbGlicmkiLCJJc0JvbGQiOmZhbHNlLCJJc0l0YWxpYyI6ZmFsc2UsIklzVW5kZXJsaW5lZCI6ZmFsc2UsIlBhcmVudFN0eWxlIjpudWxsfSwiQXV0b1NpemUiOjAsIkZvcmVncm91bmQiOnsiJGlkIjoiNTEzIiwiQ29sb3IiOnsiJGlkIjoiNTE0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UxNSIsIlRvcCI6MC4wLCJMZWZ0Ijo1LjAsIlJpZ2h0IjowLjAsIkJvdHRvbSI6MC4wfSwiUGFkZGluZyI6eyIkaWQiOiI1MTYiLCJUb3AiOjAuMCwiTGVmdCI6MC4wLCJSaWdodCI6MC4wLCJCb3R0b20iOjAuMH0sIkJhY2tncm91bmQiOnsiJGlkIjoiNTE3IiwiQ29sb3IiOnsiJGlkIjoiNTE4IiwiQSI6MCwiUiI6MCwiRyI6MCwiQiI6MH19LCJJc1Zpc2libGUiOmZhbHNlLCJXaWR0aCI6MC4wLCJIZWlnaHQiOjAuMCwiQm9yZGVyU3R5bGUiOm51bGwsIlBhcmVudFN0eWxlIjpudWxsfSwiRWxhcHNlZFRpbWVCYWNrZ3JvdW5kIjp7IiRpZCI6IjUxOSIsIkNvbG9yIjp7IiRpZCI6IjUyMCIsIkEiOjE5MSwiUiI6MjU1LCJHIjowLCJCIjowfX0sIkFwcGVuZFllYXJPblllYXJDaGFuZ2UiOnRydWUsIkVsYXBzZWRUaW1lRm9ybWF0IjowLCJUb2RheU1hcmtlclBvc2l0aW9uIjowLCJRdWlja1Bvc2l0aW9uIjozLCJBYnNvbHV0ZVBvc2l0aW9uIjoyNC4wLCJNYXJnaW4iOnsiJGlkIjoiNTIxIiwiVG9wIjowLjAsIkxlZnQiOjEwLjAsIlJpZ2h0IjoxMC4wLCJCb3R0b20iOjAuMH0sIlBhZGRpbmciOnsiJGlkIjoiNTIyIiwiVG9wIjowLjAsIkxlZnQiOjAuMCwiUmlnaHQiOjAuMCwiQm90dG9tIjowLjB9LCJCYWNrZ3JvdW5kIjp7IiRpZCI6IjUyMyIsIkNvbG9yIjp7IiRpZCI6IjUyNCIsIkEiOjI1NSwiUiI6MzEsIkciOjczLCJCIjoxMjV9fSwiSXNWaXNpYmxlIjp0cnVlLCJXaWR0aCI6MC4wLCJIZWlnaHQiOjAuMCwiQm9yZGVyU3R5bGUiOm51bGwsIlBhcmVudFN0eWxlIjpudWxsfSwiRGVmYXVsdE1pbGVzdG9uZVN0eWxlIjp7IiRpZCI6IjUyNSIsIlNoYXBlIjowLCJDb25uZWN0b3JNYXJnaW4iOnsiJGlkIjoiNTI2IiwiVG9wIjowLjAsIkxlZnQiOjIuMCwiUmlnaHQiOjIuMCwiQm90dG9tIjowLjB9LCJDb25uZWN0b3JTdHlsZSI6eyIkaWQiOiI1MjciLCJMaW5lQ29sb3IiOnsiJGlkIjoiNTI4IiwiJHR5cGUiOiJOTFJFLkNvbW1vbi5Eb20uU29saWRDb2xvckJydXNoLCBOTFJFLkNvbW1vbiIsIkNvbG9yIjp7IiRpZCI6IjUyOSIsIkEiOjEyNywiUiI6MzEsIkciOjczLCJCIjoxMjZ9fSwiTGluZVdlaWdodCI6MS4wLCJMaW5lVHlwZSI6MCwiUGFyZW50U3R5bGUiOm51bGx9LCJJc0JlbG93VGltZWJhbmQiOmZhbHNlLCJQb3NpdGlvbk9uVGFzayI6MCwiSGlkZURhdGUiOmZhbHNlLCJTaGFwZVNpemUiOjEsIlNwYWNpbmciOjEuMCwiUGFkZGluZyI6eyIkaWQiOiI1MzAiLCJUb3AiOjcuMCwiTGVmdCI6My4wLCJSaWdodCI6MC4wLCJCb3R0b20iOjIuMH0sIlNoYXBlU3R5bGUiOnsiJGlkIjoiNTMxIiwiTWFyZ2luIjp7IiRyZWYiOiIxNjYifSwiUGFkZGluZyI6eyIkcmVmIjoiMTY3In0sIkJhY2tncm91bmQiOnsiJGlkIjoiNTMyIiwiQ29sb3IiOnsiJGlkIjoiNTMzIiwiQSI6MjU1LCJSIjowLCJHIjoxMTQsIkIiOjE4OH19LCJJc1Zpc2libGUiOnRydWUsIldpZHRoIjoxOC4wLCJIZWlnaHQiOjIwLjAsIkJvcmRlclN0eWxlIjp7IiRpZCI6IjUzNCIsIkxpbmVDb2xvciI6eyIkcmVmIjoiMTcxIn0sIkxpbmVXZWlnaHQiOjAuMCwiTGluZVR5cGUiOjAsIlBhcmVudFN0eWxlIjpudWxsfSwiUGFyZW50U3R5bGUiOm51bGx9LCJUaXRsZVN0eWxlIjp7IiRpZCI6IjUzNSIsIkZvbnRTZXR0aW5ncyI6eyIkaWQiOiI1MzYiLCJGb250U2l6ZSI6MTEsIkZvbnROYW1lIjoiQ2FsaWJyaSIsIklzQm9sZCI6dHJ1ZSwiSXNJdGFsaWMiOmZhbHNlLCJJc1VuZGVybGluZWQiOmZhbHNlLCJQYXJlbnRTdHlsZSI6bnVsbH0sIkF1dG9TaXplIjowLCJGb3JlZ3JvdW5kIjp7IiRyZWYiOiIxNzUifSwiTWF4V2lkdGgiOjIwMC4wLCJNYXhIZWlnaHQiOiJJbmZpbml0eSIsIlNtYXJ0Rm9yZWdyb3VuZElzQWN0aXZlIjpmYWxzZSwiSG9yaXpvbnRhbEFsaWdubWVudCI6MSwiVmVydGljYWxBbGlnbm1lbnQiOjAsIlNtYXJ0Rm9yZWdyb3VuZCI6bnVsbCwiQmFja2dyb3VuZEZpbGxUeXBlIjowLCJNYXJnaW4iOnsiJHJlZiI6IjE3NyJ9LCJQYWRkaW5nIjp7IiRyZWYiOiIxNzgifSwiQmFja2dyb3VuZCI6eyIkcmVmIjoiMTc5In0sIklzVmlzaWJsZSI6dHJ1ZSwiV2lkdGgiOjAuMCwiSGVpZ2h0IjowLjAsIkJvcmRlclN0eWxlIjpudWxsLCJQYXJlbnRTdHlsZSI6bnVsbH0sIkRhdGVTdHlsZSI6eyIkaWQiOiI1MzciLCJGb250U2V0dGluZ3MiOnsiJGlkIjoiNTM4IiwiRm9udFNpemUiOjEwLCJGb250TmFtZSI6IkNhbGlicmkiLCJJc0JvbGQiOmZhbHNlLCJJc0l0YWxpYyI6ZmFsc2UsIklzVW5kZXJsaW5lZCI6ZmFsc2UsIlBhcmVudFN0eWxlIjpudWxsfSwiQXV0b1NpemUiOjAsIkZvcmVncm91bmQiOnsiJHJlZiI6IjE4MiJ9LCJNYXhXaWR0aCI6MjAwLjAsIk1heEhlaWdodCI6IkluZmluaXR5IiwiU21hcnRGb3JlZ3JvdW5kSXNBY3RpdmUiOmZhbHNlLCJIb3Jpem9udGFsQWxpZ25tZW50IjowLCJWZXJ0aWNhbEFsaWdubWVudCI6MCwiU21hcnRGb3JlZ3JvdW5kIjpudWxsLCJCYWNrZ3JvdW5kRmlsbFR5cGUiOjAsIk1hcmdpbiI6eyIkcmVmIjoiMTg0In0sIlBhZGRpbmciOnsiJHJlZiI6IjE4NSJ9LCJCYWNrZ3JvdW5kIjp7IiRyZWYiOiIxODYifSwiSXNWaXNpYmxlIjp0cnVlLCJXaWR0aCI6MC4wLCJIZWlnaHQiOjAuMCwiQm9yZGVyU3R5bGUiOm51bGwsIlBhcmVudFN0eWxlIjpudWxsfSwiRGF0ZUZvcm1hdCI6eyIkcmVmIjoiMTg3In0sIldlZWtOdW1iZXJpbmciOnsiJGlkIjoiNTM5IiwiRm9ybWF0IjowLCJJc1Zpc2libGUiOmZhbHNlLCJMYXN0S25vd25WaXNpYmlsaXR5U3RhdGUiOmZhbHNlfSwiSXNWaXNpYmxlIjp0cnVlLCJQYXJlbnRTdHlsZSI6bnVsbH0sIkRlZmF1bHRUYXNrU3R5bGUiOnsiJGlkIjoiNTQwIiwiU2hhcGUiOjAsIlNoYXBlVGhpY2tuZXNzIjoxLCJEdXJhdGlvbkZvcm1hdCI6MCwiSW5jbHVkZU5vbldvcmtpbmdEYXlzSW5EdXJhdGlvbiI6ZmFsc2UsIlBlcmNlbnRhZ2VDb21wbGV0ZVN0eWxlIjp7IiRpZCI6IjU0MSIsIkZvbnRTZXR0aW5ncyI6eyIkaWQiOiI1NDIiLCJGb250U2l6ZSI6MTAsIkZvbnROYW1lIjoiQ2FsaWJyaSIsIklzQm9sZCI6ZmFsc2UsIklzSXRhbGljIjpmYWxzZSwiSXNVbmRlcmxpbmVkIjpmYWxzZSwiUGFyZW50U3R5bGUiOm51bGx9LCJBdXRvU2l6ZSI6MCwiRm9yZWdyb3VuZCI6eyIkcmVmIjoiMTAifSwiTWF4V2lkdGgiOjIwMC4wLCJNYXhIZWlnaHQiOiJJbmZpbml0eSIsIlNtYXJ0Rm9yZWdyb3VuZElzQWN0aXZlIjpmYWxzZSwiSG9yaXpvbnRhbEFsaWdubWVudCI6MCwiVmVydGljYWxBbGlnbm1lbnQiOjAsIlNtYXJ0Rm9yZWdyb3VuZCI6bnVsbCwiQmFja2dyb3VuZEZpbGxUeXBlIjowLCJNYXJnaW4iOnsiJHJlZiI6IjEyIn0sIlBhZGRpbmciOnsiJHJlZiI6IjEzIn0sIkJhY2tncm91bmQiOnsiJHJlZiI6IjE0In0sIklzVmlzaWJsZSI6dHJ1ZSwiV2lkdGgiOjAuMCwiSGVpZ2h0IjowLjAsIkJvcmRlclN0eWxlIjpudWxsLCJQYXJlbnRTdHlsZSI6bnVsbH0sIkR1cmF0aW9uU3R5bGUiOnsiJGlkIjoiNTQzIiwiRm9udFNldHRpbmdzIjp7IiRpZCI6IjU0NCIsIkZvbnRTaXplIjoxMCwiRm9udE5hbWUiOiJDYWxpYnJpIiwiSXNCb2xkIjpmYWxzZSwiSXNJdGFsaWMiOmZhbHNlLCJJc1VuZGVybGluZWQiOmZhbHNlLCJQYXJlbnRTdHlsZSI6bnVsbH0sIkF1dG9TaXplIjowLCJGb3JlZ3JvdW5kIjp7IiRyZWYiOiIxOSJ9LCJNYXhXaWR0aCI6MjAwLjAsIk1heEhlaWdodCI6IkluZmluaXR5IiwiU21hcnRGb3JlZ3JvdW5kSXNBY3RpdmUiOmZhbHNlLCJIb3Jpem9udGFsQWxpZ25tZW50IjowLCJWZXJ0aWNhbEFsaWdubWVudCI6MCwiU21hcnRGb3JlZ3JvdW5kIjpudWxsLCJCYWNrZ3JvdW5kRmlsbFR5cGUiOjAsIk1hcmdpbiI6eyIkcmVmIjoiMjEifSwiUGFkZGluZyI6eyIkcmVmIjoiMjIifSwiQmFja2dyb3VuZCI6eyIkcmVmIjoiMjMifSwiSXNWaXNpYmxlIjp0cnVlLCJXaWR0aCI6MC4wLCJIZWlnaHQiOjAuMCwiQm9yZGVyU3R5bGUiOm51bGwsIlBhcmVudFN0eWxlIjpudWxsfSwiSG9yaXpvbnRhbENvbm5lY3RvclN0eWxlIjp7IiRpZCI6IjU0NSIsIkxpbmVDb2xvciI6eyIkcmVmIjoiMjYifSwiTGluZVdlaWdodCI6MS4wLCJMaW5lVHlwZSI6MCwiUGFyZW50U3R5bGUiOm51bGx9LCJWZXJ0aWNhbENvbm5lY3RvclN0eWxlIjp7IiRpZCI6IjU0NiIsIkxpbmVDb2xvciI6eyIkcmVmIjoiMjk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U0NyIsIk1hcmdpbiI6eyIkcmVmIjoiMzIifSwiUGFkZGluZyI6eyIkcmVmIjoiMzMifSwiQmFja2dyb3VuZCI6eyIkaWQiOiI1NDgiLCJDb2xvciI6eyIkaWQiOiI1NDkiLCJBIjoyNTUsIlIiOjAsIkciOjExNCwiQiI6MTg4fX0sIklzVmlzaWJsZSI6dHJ1ZSwiV2lkdGgiOjAuMCwiSGVpZ2h0IjoxNi4wLCJCb3JkZXJTdHlsZSI6eyIkaWQiOiI1NTAiLCJMaW5lQ29sb3IiOnsiJHJlZiI6IjM3MiJ9LCJMaW5lV2VpZ2h0IjowLjAsIkxpbmVUeXBlIjowLCJQYXJlbnRTdHlsZSI6bnVsbH0sIlBhcmVudFN0eWxlIjpudWxsfSwiVGl0bGVTdHlsZSI6eyIkaWQiOiI1NTEiLCJGb250U2V0dGluZ3MiOnsiJGlkIjoiNTUyIiwiRm9udFNpemUiOjExLCJGb250TmFtZSI6IkNhbGlicmkiLCJJc0JvbGQiOnRydWUsIklzSXRhbGljIjpmYWxzZSwiSXNVbmRlcmxpbmVkIjpmYWxzZSwiUGFyZW50U3R5bGUiOm51bGx9LCJBdXRvU2l6ZSI6MCwiRm9yZWdyb3VuZCI6eyIkcmVmIjoiMzc2In0sIk1heFdpZHRoIjo5NjAuMCwiTWF4SGVpZ2h0IjoiSW5maW5pdHkiLCJTbWFydEZvcmVncm91bmRJc0FjdGl2ZSI6ZmFsc2UsIkhvcml6b250YWxBbGlnbm1lbnQiOjAsIlZlcnRpY2FsQWxpZ25tZW50IjowLCJTbWFydEZvcmVncm91bmQiOm51bGwsIkJhY2tncm91bmRGaWxsVHlwZSI6MCwiTWFyZ2luIjp7IiRyZWYiOiI0MyJ9LCJQYWRkaW5nIjp7IiRyZWYiOiI0NCJ9LCJCYWNrZ3JvdW5kIjp7IiRyZWYiOiIzNzgifSwiSXNWaXNpYmxlIjp0cnVlLCJXaWR0aCI6MC4wLCJIZWlnaHQiOjAuMCwiQm9yZGVyU3R5bGUiOm51bGwsIlBhcmVudFN0eWxlIjpudWxsfSwiRGF0ZVN0eWxlIjp7IiRpZCI6IjU1MyIsIkZvbnRTZXR0aW5ncyI6eyIkaWQiOiI1NTQiLCJGb250U2l6ZSI6MTAsIkZvbnROYW1lIjoiQ2FsaWJyaSIsIklzQm9sZCI6ZmFsc2UsIklzSXRhbGljIjpmYWxzZSwiSXNVbmRlcmxpbmVkIjpmYWxzZSwiUGFyZW50U3R5bGUiOm51bGx9LCJBdXRvU2l6ZSI6MCwiRm9yZWdyb3VuZCI6eyIkcmVmIjoiMTU0In0sIk1heFdpZHRoIjoyMDAuMCwiTWF4SGVpZ2h0IjoiSW5maW5pdHkiLCJTbWFydEZvcmVncm91bmRJc0FjdGl2ZSI6ZmFsc2UsIkhvcml6b250YWxBbGlnbm1lbnQiOjAsIlZlcnRpY2FsQWxpZ25tZW50IjowLCJTbWFydEZvcmVncm91bmQiOm51bGwsIkJhY2tncm91bmRGaWxsVHlwZSI6MCwiTWFyZ2luIjp7IiRyZWYiOiI1MiJ9LCJQYWRkaW5nIjp7IiRyZWYiOiI1MyJ9LCJCYWNrZ3JvdW5kIjp7IiRyZWYiOiIxNTYifSwiSXNWaXNpYmxlIjp0cnVlLCJXaWR0aCI6MC4wLCJIZWlnaHQiOjAuMCwiQm9yZGVyU3R5bGUiOm51bGwsIlBhcmVudFN0eWxlIjpudWxsfSwiRGF0ZUZvcm1hdCI6eyIkcmVmIjoiMzgzIn0sIldlZWtOdW1iZXJpbmciOnsiJGlkIjoiNTU1IiwiRm9ybWF0IjowLCJJc1Zpc2libGUiOmZhbHNlLCJMYXN0S25vd25WaXNpYmlsaXR5U3RhdGUiOmZhbHNlfSwiSXNWaXNpYmxlIjp0cnVlLCJQYXJlbnRTdHlsZSI6bnVsbCwiX2V4cGxpY2l0bHlTZXQiOnsiJGlkIjoiNTU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dyaWRsaW5lUGFuZWxTdHlsZSI6eyIkaWQiOiI1NTciLCJHcmlkbGluZVN0eWxlIjp7IiRpZCI6IjU1OCIsIkxpbmVDb2xvciI6eyIkaWQiOiI1NTkiLCIkdHlwZSI6Ik5MUkUuQ29tbW9uLkRvbS5Tb2xpZENvbG9yQnJ1c2gsIE5MUkUuQ29tbW9uIiwiQ29sb3IiOnsiJGlkIjoiNTYwIiwiQSI6MzgsIlIiOjkxLCJHIjoxNTUsIkIiOjIxM319LCJMaW5lV2VpZ2h0IjoxLjAsIkxpbmVUeXBlIjowLCJQYXJlbnRTdHlsZSI6bnVsbH0sIk1hcmdpbiI6eyIkaWQiOiI1NjEiLCJUb3AiOjAuMCwiTGVmdCI6MC4wLCJSaWdodCI6MC4wLCJCb3R0b20iOjAuMH0sIlBhZGRpbmciOnsiJGlkIjoiNTYyIiwiVG9wIjowLjAsIkxlZnQiOjAuMCwiUmlnaHQiOjAuMCwiQm90dG9tIjowLjB9LCJCYWNrZ3JvdW5kIjpudWxsLCJJc1Zpc2libGUiOnRydWUsIldpZHRoIjowLjAsIkhlaWdodCI6MC4wLCJCb3JkZXJTdHlsZSI6eyIkaWQiOiI1NjMiLCJMaW5lQ29sb3IiOm51bGwsIkxpbmVXZWlnaHQiOjAuMCwiTGluZVR5cGUiOjAsIlBhcmVudFN0eWxlIjpudWxsfSwiUGFyZW50U3R5bGUiOm51bGx9LCJBY3Rpdml0eUxpbmVQYW5lbFN0eWxlIjp7IiRpZCI6IjU2NCIsIkFjdGl2aXR5TGluZVN0eWxlIjp7IiRpZCI6IjU2NSIsIkxpbmVDb2xvciI6eyIkaWQiOiI1NjYiLCIkdHlwZSI6Ik5MUkUuQ29tbW9uLkRvbS5Tb2xpZENvbG9yQnJ1c2gsIE5MUkUuQ29tbW9uIiwiQ29sb3IiOnsiJGlkIjoiNTY3IiwiQSI6MzgsIlIiOjY4LCJHIjoxMTQsIkIiOjE5Nn19LCJMaW5lV2VpZ2h0IjoxLjAsIkxpbmVUeXBlIjowLCJQYXJlbnRTdHlsZSI6bnVsbH0sIk1hcmdpbiI6eyIkaWQiOiI1NjgiLCJUb3AiOjAuMCwiTGVmdCI6MC4wLCJSaWdodCI6MC4wLCJCb3R0b20iOjAuMH0sIlBhZGRpbmciOnsiJGlkIjoiNTY5IiwiVG9wIjowLjAsIkxlZnQiOjAuMCwiUmlnaHQiOjAuMCwiQm90dG9tIjowLjB9LCJCYWNrZ3JvdW5kIjpudWxsLCJJc1Zpc2libGUiOnRydWUsIldpZHRoIjowLjAsIkhlaWdodCI6MC4wLCJCb3JkZXJTdHlsZSI6eyIkaWQiOiI1NzAiLCJMaW5lQ29sb3IiOm51bGwsIkxpbmVXZWlnaHQiOjAuMCwiTGluZVR5cGUiOjAsIlBhcmVudFN0eWxlIjpudWxsfSwiUGFyZW50U3R5bGUiOm51bGx9LCJTaG93RWxhcHNlZFRpbWVHcmFkaWVudFN0eWxlIjpmYWxzZSwiVGltZWJhbmRSZXNlcnZlZExlZnRBcmVhU3R5bGUiOnsiJGlkIjoiNTcxIiwiQWN0aXZpdHlIZWFkZXJXaWR0aCI6MC4wLCJJc1NldCI6ZmFsc2V9LCJEZWZhdWx0U3dpbWxhbmVTdHlsZSI6bnVsbH0sIlNjYWxlIjpudWxsLCJTY2FsZVYyIjp7IiRpZCI6IjU3MiIsIlN0YXJ0RGF0ZSI6IjAwMDEtMDEtMDFUMDA6MDA6MDAiLCJFbmREYXRlIjoiMjAyMi0wNy0wMVQyMzo1OTowMCIsIkF1dG9EYXRlUmFuZ2UiOnRydWUsIldvcmtpbmdEYXlzIjozMSwiRmlzY2FsWWVhciI6eyIkaWQiOiI1NzMiLCJTdGFydE1vbnRoIjoxLCJVc2VTdGFydGluZ1llYXJGb3JOdW1iZXJpbmciOnRydWUsIlNob3dGaXNjYWxZZWFyTGFiZWwiOnRydWV9LCJUb2RheU1hcmtlclRleHQiOiJUb2RheSIsIkF1dG9TY2FsZVR5cGUiOnRydWUsIlRpbWViYW5kU2NhbGVzIjp7IiRpZCI6IjU3NCIsIlRvcFNjYWxlTGF5ZXIiOnsiJGlkIjoiNTc1IiwiRm9ybWF0IjoiTU1NIiwiVHlwZSI6Mn0sIk1pZGRsZVNjYWxlTGF5ZXIiOnsiJGlkIjoiNTc2IiwiRm9ybWF0IjpudWxsLCJUeXBlIjowfSwiQm90dG9tU2NhbGVMYXllciI6eyIkaWQiOiI1NzciLCJGb3JtYXQiOm51bGwsIlR5cGUiOjB9fX0sIk1pbGVzdG9uZXMiOltdLCJUYXNrcyI6W3siJGlkIjoiNTc4IiwiR3JvdXBOYW1lIjpudWxsLCJTdGFydERhdGUiOiIyMDIxLTA3LTEyVDAwOjAwOjAwLTA3OjAwIiwiRW5kRGF0ZSI6IjIwMjEtMDctMTJUMjM6NTk6MDBaIiwiUGVyY2VudGFnZUNvbXBsZXRlIjpudWxsLCJTdHlsZSI6eyIkaWQiOiI1NzkiLCJTaGFwZSI6MCwiU2hhcGVUaGlja25lc3MiOjEsIkR1cmF0aW9uRm9ybWF0IjowLCJJbmNsdWRlTm9uV29ya2luZ0RheXNJbkR1cmF0aW9uIjpmYWxzZSwiUGVyY2VudGFnZUNvbXBsZXRlU3R5bGUiOnsiJGlkIjoiNTgwIiwiRm9udFNldHRpbmdzIjp7IiRpZCI6IjU4MS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aWQiOiI1ODIiLCJUb3AiOjAuMCwiTGVmdCI6MC4wLCJSaWdodCI6MC4wLCJCb3R0b20iOjAuMH0sIlBhZGRpbmciOnsiJGlkIjoiNTgzIiwiVG9wIjowLjAsIkxlZnQiOjAuMCwiUmlnaHQiOjAuMCwiQm90dG9tIjowLjB9LCJCYWNrZ3JvdW5kIjp7IiRpZCI6IjU4NCIsIkNvbG9yIjp7IiRpZCI6IjU4NSIsIkEiOjAsIlIiOjAsIkciOjAsIkIiOjB9fSwiSXNWaXNpYmxlIjp0cnVlLCJXaWR0aCI6MC4wLCJIZWlnaHQiOjAuMCwiQm9yZGVyU3R5bGUiOnsiJGlkIjoiNTg2IiwiTGluZUNvbG9yIjpudWxsLCJMaW5lV2VpZ2h0IjowLjAsIkxpbmVUeXBlIjowLCJQYXJlbnRTdHlsZSI6bnVsbH0sIlBhcmVudFN0eWxlIjpudWxsfSwiRHVyYXRpb25TdHlsZSI6eyIkaWQiOiI1ODciLCJGb250U2V0dGluZ3MiOnsiJGlkIjoiNTg4IiwiRm9udFNpemUiOjEwLCJGb250TmFtZSI6IkNhbGlicmkiLCJJc0JvbGQiOmZhbHNlLCJJc0l0YWxpYyI6ZmFsc2UsIklzVW5kZXJsaW5lZCI6ZmFsc2UsIlBhcmVudFN0eWxlIjpudWxsfSwiQXV0b1NpemUiOjAsIkZvcmVncm91bmQiOnsiJGlkIjoiNTg5IiwiQ29sb3IiOnsiJGlkIjoiNTkw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NTkxIiwiVG9wIjowLjAsIkxlZnQiOjAuMCwiUmlnaHQiOjAuMCwiQm90dG9tIjowLjB9LCJQYWRkaW5nIjp7IiRpZCI6IjU5MiIsIlRvcCI6MC4wLCJMZWZ0IjowLjAsIlJpZ2h0IjowLjAsIkJvdHRvbSI6MC4wfSwiQmFja2dyb3VuZCI6eyIkaWQiOiI1OTMiLCJDb2xvciI6eyIkcmVmIjoiNTg1In19LCJJc1Zpc2libGUiOnRydWUsIldpZHRoIjowLjAsIkhlaWdodCI6MC4wLCJCb3JkZXJTdHlsZSI6eyIkaWQiOiI1OTQiLCJMaW5lQ29sb3IiOm51bGwsIkxpbmVXZWlnaHQiOjAuMCwiTGluZVR5cGUiOjAsIlBhcmVudFN0eWxlIjpudWxsfSwiUGFyZW50U3R5bGUiOm51bGx9LCJIb3Jpem9udGFsQ29ubmVjdG9yU3R5bGUiOnsiJGlkIjoiNTk1IiwiTGluZUNvbG9yIjp7IiRpZCI6IjU5NiIsIiR0eXBlIjoiTkxSRS5Db21tb24uRG9tLlNvbGlkQ29sb3JCcnVzaCwgTkxSRS5Db21tb24iLCJDb2xvciI6eyIkaWQiOiI1OTciLCJBIjoyNTUsIlIiOjIwNCwiRyI6MjA0LCJCIjoyMDR9fSwiTGluZVdlaWdodCI6MS4wLCJMaW5lVHlwZSI6MCwiUGFyZW50U3R5bGUiOm51bGx9LCJWZXJ0aWNhbENvbm5lY3RvclN0eWxlIjp7IiRpZCI6IjU5OCIsIkxpbmVDb2xvciI6eyIkaWQiOiI1OTkiLCIkdHlwZSI6Ik5MUkUuQ29tbW9uLkRvbS5Tb2xpZENvbG9yQnJ1c2gsIE5MUkUuQ29tbW9uIiwiQ29sb3IiOnsiJGlkIjoiNjAw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2MDEiLCJNYXJnaW4iOnsiJGlkIjoiNjAyIiwiVG9wIjowLjAsIkxlZnQiOjQuMCwiUmlnaHQiOjQuMCwiQm90dG9tIjowLjB9LCJQYWRkaW5nIjp7IiRpZCI6IjYwMyIsIlRvcCI6MC4wLCJMZWZ0IjowLjAsIlJpZ2h0IjowLjAsIkJvdHRvbSI6MC4wfSwiQmFja2dyb3VuZCI6eyIkaWQiOiI2MDQiLCJDb2xvciI6eyIkaWQiOiI2MDUiLCJBIjoyNTUsIlIiOjkxLCJHIjoxNTUsIkIiOjIxM319LCJJc1Zpc2libGUiOnRydWUsIldpZHRoIjowLjAsIkhlaWdodCI6MTYuMCwiQm9yZGVyU3R5bGUiOnsiJGlkIjoiNjA2IiwiTGluZUNvbG9yIjp7IiRpZCI6IjYwNyIsIiR0eXBlIjoiTkxSRS5Db21tb24uRG9tLlNvbGlkQ29sb3JCcnVzaCwgTkxSRS5Db21tb24iLCJDb2xvciI6eyIkaWQiOiI2MDgiLCJBIjoyNTUsIlIiOjI1NSwiRyI6MCwiQiI6MH19LCJMaW5lV2VpZ2h0IjowLjAsIkxpbmVUeXBlIjowLCJQYXJlbnRTdHlsZSI6bnVsbH0sIlBhcmVudFN0eWxlIjpudWxsfSwiVGl0bGVTdHlsZSI6eyIkaWQiOiI2MDkiLCJGb250U2V0dGluZ3MiOnsiJGlkIjoiNjEwIiwiRm9udFNpemUiOjExLCJGb250TmFtZSI6IkNhbGlicmkiLCJJc0JvbGQiOnRydWUsIklzSXRhbGljIjpmYWxzZSwiSXNVbmRlcmxpbmVkIjpmYWxzZSwiUGFyZW50U3R5bGUiOm51bGx9LCJBdXRvU2l6ZSI6MCwiRm9yZWdyb3VuZCI6eyIkaWQiOiI2MTEiLCJDb2xvciI6eyIkaWQiOiI2MTI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NjEzIiwiVG9wIjowLjAsIkxlZnQiOjAuMCwiUmlnaHQiOjAuMCwiQm90dG9tIjowLjB9LCJQYWRkaW5nIjp7IiRpZCI6IjYxNCIsIlRvcCI6MC4wLCJMZWZ0IjowLjAsIlJpZ2h0IjowLjAsIkJvdHRvbSI6MC4wfSwiQmFja2dyb3VuZCI6eyIkaWQiOiI2MTUiLCJDb2xvciI6eyIkcmVmIjoiNTg1In19LCJJc1Zpc2libGUiOnRydWUsIldpZHRoIjowLjAsIkhlaWdodCI6MC4wLCJCb3JkZXJTdHlsZSI6eyIkaWQiOiI2MTYiLCJMaW5lQ29sb3IiOm51bGwsIkxpbmVXZWlnaHQiOjAuMCwiTGluZVR5cGUiOjAsIlBhcmVudFN0eWxlIjpudWxsfSwiUGFyZW50U3R5bGUiOm51bGx9LCJEYXRlU3R5bGUiOnsiJGlkIjoiNjE3IiwiRm9udFNldHRpbmdzIjp7IiRpZCI6IjYxOCIsIkZvbnRTaXplIjoxMCwiRm9udE5hbWUiOiJDYWxpYnJpIiwiSXNCb2xkIjpmYWxzZSwiSXNJdGFsaWMiOmZhbHNlLCJJc1VuZGVybGluZWQiOmZhbHNlLCJQYXJlbnRTdHlsZSI6bnVsbH0sIkF1dG9TaXplIjowLCJGb3JlZ3JvdW5kIjp7IiRpZCI6IjYxOSIsIkNvbG9yIjp7IiRpZCI6IjYy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jIxIiwiVG9wIjowLjAsIkxlZnQiOjAuMCwiUmlnaHQiOjAuMCwiQm90dG9tIjowLjB9LCJQYWRkaW5nIjp7IiRpZCI6IjYyMiIsIlRvcCI6MC4wLCJMZWZ0IjowLjAsIlJpZ2h0IjowLjAsIkJvdHRvbSI6MC4wfSwiQmFja2dyb3VuZCI6eyIkaWQiOiI2MjMiLCJDb2xvciI6eyIkcmVmIjoiNTg1In19LCJJc1Zpc2libGUiOnRydWUsIldpZHRoIjowLjAsIkhlaWdodCI6MC4wLCJCb3JkZXJTdHlsZSI6eyIkaWQiOiI2MjQiLCJMaW5lQ29sb3IiOm51bGwsIkxpbmVXZWlnaHQiOjAuMCwiTGluZVR5cGUiOjAsIlBhcmVudFN0eWxlIjpudWxsfSwiUGFyZW50U3R5bGUiOm51bGx9LCJEYXRlRm9ybWF0Ijp7IiRpZCI6IjYy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2MjYiLCJGb3JtYXQiOjAsIklzVmlzaWJsZSI6ZmFsc2UsIkxhc3RLbm93blZpc2liaWxpdHlTdGF0ZSI6ZmFsc2V9LCJJc1Zpc2libGUiOnRydWUsIlBhcmVudFN0eWxlIjpudWxsfSwiSW5kZXgiOjAsIlNtYXJ0RHVyYXRpb25BY3RpdmF0ZWQiOmZhbHNlLCJEYXRlRm9ybWF0Ijp7IiRyZWYiOiI2MjUifSwiV2Vla051bWJlcmluZyI6eyIkaWQiOiI2MjciLCJGb3JtYXQiOjAsIklzVmlzaWJsZSI6ZmFsc2UsIkxhc3RLbm93blZpc2liaWxpdHlTdGF0ZSI6ZmFsc2V9LCJJZCI6ImFkZTExMGM0LTc4ZGQtNDFhZC05NmNjLWZkN2Y2NmZhZGY2NSIsIkltcG9ydElkIjpudWxsLCJUaXRsZSI6bnVsbCwiTm90ZSI6bnVsbCwiSHlwZXJsaW5rIjp7IiRpZCI6IjYyOCIsIkFkZHJlc3MiOiIiLCJTdWJBZGRyZXNzIjoiIn0sIklzQ2hhbmdlZCI6ZmFsc2UsIklzTmV3IjpmYWxzZX1dLCJTd2ltbGFuZXMiOltdLCJNc1Byb2plY3RJdGVtc1RyZWUiOnsiJGlkIjoiNjI5IiwiUm9vdCI6eyJJbXBvcnRJZCI6bnVsbCwiSXNJbXBvcnRlZCI6ZmFsc2UsIkNoaWxkcmVuIjpbXX19LCJNZXRhZGF0YSI6eyIkaWQiOiI2MzAiLCJSZWNlbnRDb2xvcnNDb2xsZWN0aW9uIjoiW10iLCJTb3VyY2VUZW1wbGF0ZSI6IntcIiRpZFwiOlwiMVwiLFwiSWRcIjpcIjczNTViNjMzLWFjNjYtNDUyOC04YjRkLTI5OWZhZWRjOWVlOVwiLFwiQ3VsdHVyZUluZm9OYW1lXCI6XCJlbi1VU1wiLFwiVmVyc2lvblwiOntcIiRpZFwiOlwiMlwiLFwiVGVtcGxhdGVEb21WZXJzaW9uXCI6XCIxLjIuMFwifSxcIkVmZmVjdFwiOjEsXCJTdHlsZVwiOntcIiRpZFwiOlwiM1wiLFwiVGltZWJhbmRTdHlsZVwiOntcIiRpZFwiOlwiNFwiLFwiU2NhbGVNYXJraW5nXCI6MCxcIlNoYXBlXCI6MCxcIlNoYXBlU3R5bGVcIjp7XCIkaWRcIjpcIjVcIixcIk1hcmdpblwiOntcIiRpZFwiOlwiNlwiLFwiVG9wXCI6MC4wLFwiTGVmdFwiOjEyLjAsXCJSaWdodFwiOjEyLjAsXCJCb3R0b21cIjowLjB9LFwiUGFkZGluZ1wiOntcIiRpZFwiOlwiN1wiLFwiVG9wXCI6Ny4wLFwiTGVmdFwiOjAuMCxcIlJpZ2h0XCI6MC4wLFwiQm90dG9tXCI6Ny4wfSxcIkJhY2tncm91bmRcIjp7XCIkaWRcIjpcIjhcIixcIkNvbG9yXCI6e1wiJGlkXCI6XCI5XCIsXCJBXCI6MjU1LFwiUlwiOjY4LFwiR1wiOjg0LFwiQlwiOjEwNn19LFwiSXNWaXNpYmxlXCI6dHJ1ZSxcIldpZHRoXCI6ODU4LjAsXCJIZWlnaHRcIjozMC4wLFwiQm9yZGVyU3R5bGVcIjp7XCIkaWRcIjpcIjEwXCIsXCJMaW5lQ29sb3JcIjp7XCIkaWRcIjpcIjExXCIsXCIkdHlwZVwiOlwiTkxSRS5Db21tb24uRG9tLlNvbGlkQ29sb3JCcnVzaCwgTkxSRS5Db21tb25cIixcIkNvbG9yXCI6e1wiJGlkXCI6XCIxMlwiLFwiQVwiOjI1NSxcIlJcIjoyNTUsXCJHXCI6MCxcIkJcIjowfX0sXCJMaW5lV2VpZ2h0XCI6MC4wLFwiTGluZVR5cGVcIjowfX0sXCJNaWRkbGVUaWVyU2hhcGVTdHlsZVwiOntcIiRpZFwiOlwiMTNcIixcIk1hcmdpblwiOntcIiRpZFwiOlwiMTRcIixcIlRvcFwiOjAuMCxcIkxlZnRcIjoxMi4wLFwiUmlnaHRcIjoxMi4wLFwiQm90dG9tXCI6MC4wfSxcIlBhZGRpbmdcIjp7XCIkaWRcIjpcIjE1XCIsXCJUb3BcIjo3LjAsXCJMZWZ0XCI6MC4wLFwiUmlnaHRcIjowLjAsXCJCb3R0b21cIjo3LjB9LFwiQmFja2dyb3VuZFwiOntcIiRpZFwiOlwiMTZcIixcIkNvbG9yXCI6e1wiJGlkXCI6XCIxN1wiLFwiQVwiOjI1NSxcIlJcIjo2OCxcIkdcIjo4NCxcIkJcIjoxMDZ9fSxcIklzVmlzaWJsZVwiOnRydWUsXCJXaWR0aFwiOjg1OC4wLFwiSGVpZ2h0XCI6MzAuMCxcIkJvcmRlclN0eWxlXCI6e1wiJGlkXCI6XCIxOFwiLFwiTGluZUNvbG9yXCI6e1wiJGlkXCI6XCIxOVwiLFwiJHR5cGVcIjpcIk5MUkUuQ29tbW9uLkRvbS5Tb2xpZENvbG9yQnJ1c2gsIE5MUkUuQ29tbW9uXCIsXCJDb2xvclwiOntcIiRpZFwiOlwiMjBcIixcIkFcIjoyNTUsXCJSXCI6MjU1LFwiR1wiOjAsXCJCXCI6MH19LFwiTGluZVdlaWdodFwiOjAuMCxcIkxpbmVUeXBlXCI6MH19LFwiQm90dG9tVGllclNoYXBlU3R5bGVcIjp7XCIkaWRcIjpcIjIxXCIsXCJNYXJnaW5cIjp7XCIkaWRcIjpcIjIyXCIsXCJUb3BcIjowLjAsXCJMZWZ0XCI6MTIuMCxcIlJpZ2h0XCI6MTIuMCxcIkJvdHRvbVwiOjAuMH0sXCJQYWRkaW5nXCI6e1wiJGlkXCI6XCIyM1wiLFwiVG9wXCI6Ny4wLFwiTGVmdFwiOjAuMCxcIlJpZ2h0XCI6MC4wLFwiQm90dG9tXCI6Ny4wfSxcIkJhY2tncm91bmRcIjp7XCIkaWRcIjpcIjI0XCIsXCJDb2xvclwiOntcIiRpZFwiOlwiMjVcIixcIkFcIjoyNTUsXCJSXCI6NjgsXCJHXCI6ODQsXCJCXCI6MTA2fX0sXCJJc1Zpc2libGVcIjp0cnVlLFwiV2lkdGhcIjo4NTguMCxcIkhlaWdodFwiOjMwLjAsXCJCb3JkZXJTdHlsZVwiOntcIiRpZFwiOlwiMjZcIixcIkxpbmVDb2xvclwiOntcIiRpZFwiOlwiMjdcIixcIiR0eXBlXCI6XCJOTFJFLkNvbW1vbi5Eb20uU29saWRDb2xvckJydXNoLCBOTFJFLkNvbW1vblwiLFwiQ29sb3JcIjp7XCIkaWRcIjpcIjI4XCIsXCJBXCI6MjU1LFwiUlwiOjI1NSxcIkdcIjowLFwiQlwiOjB9fSxcIkxpbmVXZWlnaHRcIjowLjAsXCJMaW5lVHlwZVwiOjB9fSxcIlJpZ2h0RW5kQ2Fwc1N0eWxlXCI6e1wiJGlkXCI6XCIyOVwiLFwiRm9udFNldHRpbmdzXCI6e1wiJGlkXCI6XCIzMFwiLFwiRm9udFNpemVcIjoxOCxcIkZvbnROYW1lXCI6XCJDYWxpYnJpXCIsXCJJc0JvbGRcIjp0cnVlLFwiSXNJdGFsaWNcIjpmYWxzZSxcIklzVW5kZXJsaW5lZFwiOmZhbHNlfSxcIkF1dG9TaXplXCI6MCxcIkZvcmVncm91bmRcIjp7XCIkaWRcIjpcIjMxXCIsXCJDb2xvclwiOntcIiRpZFwiOlwiMzJcIixcIkFcIjoyNTUsXCJSXCI6MjM3LFwiR1wiOjEyNSxcIkJcIjo0OX19LFwiQmFja2dyb3VuZEZpbGxUeXBlXCI6MCxcIk1heFdpZHRoXCI6XCJJbmZpbml0eVwiLFwiTWF4SGVpZ2h0XCI6XCJJbmZpbml0eVwiLFwiU21hcnRGb3JlZ3JvdW5kSXNBY3RpdmVcIjpmYWxzZSxcIkhvcml6b250YWxBbGlnbm1lbnRcIjowLFwiVmVydGljYWxBbGlnbm1lbnRcIjowLFwiU21hcnRGb3JlZ3JvdW5kXCI6bnVsbCxcIk1hcmdpblwiOntcIiRpZFwiOlwiMzNcIixcIlRvcFwiOjAuMCxcIkxlZnRcIjowLjAsXCJSaWdodFwiOjI1LjAsXCJCb3R0b21cIjowLjB9LFwiUGFkZGluZ1wiOntcIiRpZFwiOlwiMzRcIixcIlRvcFwiOjAuMCxcIkxlZnRcIjowLjAsXCJSaWdodFwiOjAuMCxcIkJvdHRvbVwiOjAuMH0sXCJCYWNrZ3JvdW5kXCI6e1wiJGlkXCI6XCIzNVwiLFwiQ29sb3JcIjp7XCIkaWRcIjpcIjM2XCIsXCJBXCI6MCxcIlJcIjowLFwiR1wiOjAsXCJCXCI6MH19LFwiSXNWaXNpYmxlXCI6dHJ1ZSxcIldpZHRoXCI6MC4wLFwiSGVpZ2h0XCI6MC4wLFwiQm9yZGVyU3R5bGVcIjpudWxsfSxcIkxlZnRFbmRDYXBzU3R5bGVcIjp7XCIkaWRcIjpcIjM3XCIsXCJGb250U2V0dGluZ3NcIjp7XCIkaWRcIjpcIjM4XCIsXCJGb250U2l6ZVwiOjE4LFwiRm9udE5hbWVcIjpcIkNhbGlicmlcIixcIklzQm9sZFwiOnRydWUsXCJJc0l0YWxpY1wiOmZhbHNlLFwiSXNVbmRlcmxpbmVkXCI6ZmFsc2V9LFwiQXV0b1NpemVcIjowLFwiRm9yZWdyb3VuZFwiOntcIiRpZFwiOlwiMzlcIixcIkNvbG9yXCI6e1wiJGlkXCI6XCI0MFwiLFwiQVwiOjI1NSxcIlJcIjoyMzcsXCJHXCI6MTI1LFwiQlwiOjQ5fX0sXCJCYWNrZ3JvdW5kRmlsbFR5cGVcIjowLFwiTWF4V2lkdGhcIjpcIkluZmluaXR5XCIsXCJNYXhIZWlnaHRcIjpcIkluZmluaXR5XCIsXCJTbWFydEZvcmVncm91bmRJc0FjdGl2ZVwiOmZhbHNlLFwiSG9yaXpvbnRhbEFsaWdubWVudFwiOjAsXCJWZXJ0aWNhbEFsaWdubWVudFwiOjAsXCJTbWFydEZvcmVncm91bmRcIjpudWxsLFwiTWFyZ2luXCI6e1wiJGlkXCI6XCI0MVwiLFwiVG9wXCI6MC4wLFwiTGVmdFwiOjI1LjAsXCJSaWdodFwiOjAuMCxcIkJvdHRvbVwiOjAuMH0sXCJQYWRkaW5nXCI6e1wiJGlkXCI6XCI0MlwiLFwiVG9wXCI6MC4wLFwiTGVmdFwiOjAuMCxcIlJpZ2h0XCI6MC4wLFwiQm90dG9tXCI6MC4wfSxcIkJhY2tncm91bmRcIjp7XCIkaWRcIjpcIjQzXCIsXCJDb2xvclwiOntcIiRyZWZcIjpcIjM2XCJ9fSxcIklzVmlzaWJsZVwiOnRydWUsXCJXaWR0aFwiOjAuMCxcIkhlaWdodFwiOjAuMCxcIkJvcmRlclN0eWxlXCI6bnVsbH0sXCJUb2RheVRleHRTdHlsZVwiOntcIiRpZFwiOlwiNDRcIixcIkZvbnRTZXR0aW5nc1wiOntcIiRpZFwiOlwiNDVcIixcIkZvbnRTaXplXCI6MTIsXCJGb250TmFtZVwiOlwiQ2FsaWJyaVwiLFwiSXNCb2xkXCI6ZmFsc2UsXCJJc0l0YWxpY1wiOmZhbHNlLFwiSXNVbmRlcmxpbmVkXCI6ZmFsc2V9LFwiQXV0b1NpemVcIjowLFwiRm9yZWdyb3VuZFwiOntcIiRpZFwiOlwiNDZcIixcIkNvbG9yXCI6e1wiJGlkXCI6XCI0N1wiLFwiQVwiOjI1NSxcIlJcIjowLFwiR1wiOjAsXCJCXCI6MH19LFwiQmFja2dyb3VuZEZpbGxUeXBlXCI6MCxcIk1heFdpZHRoXCI6MjAwLjAsXCJNYXhIZWlnaHRcIjpcIkluZmluaXR5XCIsXCJTbWFydEZvcmVncm91bmRJc0FjdGl2ZVwiOmZhbHNlLFwiSG9yaXpvbnRhbEFsaWdubWVudFwiOjAsXCJWZXJ0aWNhbEFsaWdubWVudFwiOjAsXCJTbWFydEZvcmVncm91bmRcIjpudWxsLFwiTWFyZ2luXCI6e1wiJGlkXCI6XCI0OFwiLFwiVG9wXCI6MC4wLFwiTGVmdFwiOjAuMCxcIlJpZ2h0XCI6MC4wLFwiQm90dG9tXCI6MC4wfSxcIlBhZGRpbmdcIjp7XCIkaWRcIjpcIjQ5XCIsXCJUb3BcIjowLjAsXCJMZWZ0XCI6MC4wLFwiUmlnaHRcIjowLjAsXCJCb3R0b21cIjowLjB9LFwiQmFja2dyb3VuZFwiOntcIiRpZFwiOlwiNTBcIixcIkNvbG9yXCI6e1wiJHJlZlwiOlwiMzZcIn19LFwiSXNWaXNpYmxlXCI6dHJ1ZSxcIldpZHRoXCI6MC4wLFwiSGVpZ2h0XCI6MC4wLFwiQm9yZGVyU3R5bGVcIjpudWxsfSxcIlRvZGF5TWFya2VyU3R5bGVcIjp7XCIkaWRcIjpcIjUxXCIsXCJNYXJnaW5cIjp7XCIkaWRcIjpcIjUyXCIsXCJUb3BcIjowLjAsXCJMZWZ0XCI6MC4wLFwiUmlnaHRcIjowLjAsXCJCb3R0b21cIjowLjB9LFwiUGFkZGluZ1wiOntcIiRpZFwiOlwiNTNcIixcIlRvcFwiOjAuMCxcIkxlZnRcIjowLjAsXCJSaWdodFwiOjAuMCxcIkJvdHRvbVwiOjAuMH0sXCJCYWNrZ3JvdW5kXCI6e1wiJGlkXCI6XCI1NFwiLFwiQ29sb3JcIjp7XCIkaWRcIjpcIjU1XCIsXCJBXCI6MjU1LFwiUlwiOjI1NSxcIkdcIjowLFwiQlwiOjB9fSxcIklzVmlzaWJsZVwiOnRydWUsXCJXaWR0aFwiOjAuMCxcIkhlaWdodFwiOjAuMCxcIkJvcmRlclN0eWxlXCI6bnVsbH0sXCJTY2FsZVN0eWxlXCI6e1wiJGlkXCI6XCI1NlwiLFwiU2hvd1NlZ21lbnRTZXBhcmF0b3JzXCI6dHJ1ZSxcIlNlZ21lbnRTZXBhcmF0b3JPcGFjaXR5XCI6MzAsXCJTaGFwZVwiOjAsXCJIYXNCZWVuVmlzaWJsZUJlZm9yZVwiOnRydWUsXCJGb250U2V0dGluZ3NcIjp7XCIkaWRcIjpcIjU3XCIsXCJGb250U2l6ZVwiOjEyLFwiRm9udE5hbWVcIjpcIkNhbGlicmlcIixcIklzQm9sZFwiOmZhbHNlLFwiSXNJdGFsaWNcIjpmYWxzZSxcIklzVW5kZXJsaW5lZFwiOmZhbHNlfSxcIkF1dG9TaXplXCI6MCxcIkZvcmVncm91bmRcIjp7XCIkaWRcIjpcIjU4XCIsXCJDb2xvclwiOntcIiRpZFwiOlwiNTlcIixcIkFcIjoyNTUsXCJSXCI6MjU1LFwiR1wiOjI1NSxcIkJcIjoyNTV9fSxcIkJhY2tncm91bmRGaWxsVHlwZVwiOjAsXCJNYXhXaWR0aFwiOjIwMC4wLFwiTWF4SGVpZ2h0XCI6XCJJbmZpbml0eVwiLFwiU21hcnRGb3JlZ3JvdW5kSXNBY3RpdmVcIjpmYWxzZSxcIkhvcml6b250YWxBbGlnbm1lbnRcIjowLFwiVmVydGljYWxBbGlnbm1lbnRcIjoxLFwiU21hcnRGb3JlZ3JvdW5kXCI6bnVsbCxcIk1hcmdpblwiOntcIiRpZFwiOlwiNjBcIixcIlRvcFwiOjAuMCxcIkxlZnRcIjo1LjAsXCJSaWdodFwiOjAuMCxcIkJvdHRvbVwiOjAuMH0sXCJQYWRkaW5nXCI6e1wiJGlkXCI6XCI2MVwiLFwiVG9wXCI6MC4wLFwiTGVmdFwiOjAuMCxcIlJpZ2h0XCI6MC4wLFwiQm90dG9tXCI6MC4wfSxcIkJhY2tncm91bmRcIjp7XCIkaWRcIjpcIjYyXCIsXCJDb2xvclwiOntcIiRyZWZcIjpcIjM2XCJ9fSxcIklzVmlzaWJsZVwiOnRydWUsXCJXaWR0aFwiOjAuMCxcIkhlaWdodFwiOjAuMCxcIkJvcmRlclN0eWxlXCI6bnVsbH0sXCJNaWRkbGVUaWVyU2NhbGVTdHlsZVwiOntcIiRpZFwiOlwiNjNcIixcIlNob3dTZWdtZW50U2VwYXJhdG9yc1wiOnRydWUsXCJTZWdtZW50U2VwYXJhdG9yT3BhY2l0eVwiOjMwLFwiU2hhcGVcIjowLFwiSGFzQmVlblZpc2libGVCZWZvcmVcIjpmYWxzZSxcIkZvbnRTZXR0aW5nc1wiOntcIiRpZFwiOlwiNjRcIixcIkZvbnRTaXplXCI6MTIsXCJGb250TmFtZVwiOlwiQ2FsaWJyaVwiLFwiSXNCb2xkXCI6ZmFsc2UsXCJJc0l0YWxpY1wiOmZhbHNlLFwiSXNVbmRlcmxpbmVkXCI6ZmFsc2V9LFwiQXV0b1NpemVcIjowLFwiRm9yZWdyb3VuZFwiOntcIiRpZFwiOlwiNjVcIixcIkNvbG9yXCI6e1wiJGlkXCI6XCI2Nl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N1wiLFwiVG9wXCI6MC4wLFwiTGVmdFwiOjUuMCxcIlJpZ2h0XCI6MC4wLFwiQm90dG9tXCI6MC4wfSxcIlBhZGRpbmdcIjp7XCIkaWRcIjpcIjY4XCIsXCJUb3BcIjowLjAsXCJMZWZ0XCI6MC4wLFwiUmlnaHRcIjowLjAsXCJCb3R0b21cIjowLjB9LFwiQmFja2dyb3VuZFwiOntcIiRpZFwiOlwiNjlcIixcIkNvbG9yXCI6e1wiJGlkXCI6XCI3MFwiLFwiQVwiOjAsXCJSXCI6MCxcIkdcIjowLFwiQlwiOjB9fSxcIklzVmlzaWJsZVwiOmZhbHNlLFwiV2lkdGhcIjowLjAsXCJIZWlnaHRcIjowLjAsXCJCb3JkZXJTdHlsZVwiOm51bGx9LFwiQm90dG9tVGllclNjYWxlU3R5bGVcIjp7XCIkaWRcIjpcIjcxXCIsXCJTaG93U2VnbWVudFNlcGFyYXRvcnNcIjp0cnVlLFwiU2VnbWVudFNlcGFyYXRvck9wYWNpdHlcIjozMCxcIlNoYXBlXCI6MCxcIkhhc0JlZW5WaXNpYmxlQmVmb3JlXCI6ZmFsc2UsXCJGb250U2V0dGluZ3NcIjp7XCIkaWRcIjpcIjcyXCIsXCJGb250U2l6ZVwiOjEyLFwiRm9udE5hbWVcIjpcIkNhbGlicmlcIixcIklzQm9sZFwiOmZhbHNlLFwiSXNJdGFsaWNcIjpmYWxzZSxcIklzVW5kZXJsaW5lZFwiOmZhbHNlfSxcIkF1dG9TaXplXCI6MCxcIkZvcmVncm91bmRcIjp7XCIkaWRcIjpcIjczXCIsXCJDb2xvclwiOntcIiRpZFwiOlwiNzRcIixcIkFcIjoyNTUsXCJSXCI6MjU1LFwiR1wiOjI1NSxcIkJcIjoyNTV9fSxcIkJhY2tncm91bmRGaWxsVHlwZVwiOjAsXCJNYXhXaWR0aFwiOjIwMC4wLFwiTWF4SGVpZ2h0XCI6XCJJbmZpbml0eVwiLFwiU21hcnRGb3JlZ3JvdW5kSXNBY3RpdmVcIjpmYWxzZSxcIkhvcml6b250YWxBbGlnbm1lbnRcIjowLFwiVmVydGljYWxBbGlnbm1lbnRcIjoxLFwiU21hcnRGb3JlZ3JvdW5kXCI6bnVsbCxcIk1hcmdpblwiOntcIiRpZFwiOlwiNzVcIixcIlRvcFwiOjAuMCxcIkxlZnRcIjo1LjAsXCJSaWdodFwiOjAuMCxcIkJvdHRvbVwiOjAuMH0sXCJQYWRkaW5nXCI6e1wiJGlkXCI6XCI3NlwiLFwiVG9wXCI6MC4wLFwiTGVmdFwiOjAuMCxcIlJpZ2h0XCI6MC4wLFwiQm90dG9tXCI6MC4wfSxcIkJhY2tncm91bmRcIjp7XCIkaWRcIjpcIjc3XCIsXCJDb2xvclwiOntcIiRpZFwiOlwiNzhcIixcIkFcIjowLFwiUlwiOjAsXCJHXCI6MCxcIkJcIjowfX0sXCJJc1Zpc2libGVcIjpmYWxzZSxcIldpZHRoXCI6MC4wLFwiSGVpZ2h0XCI6MC4wLFwiQm9yZGVyU3R5bGVcIjpudWxsfSxcIlNpbmdsZVNjYWxlU2hhcGVTdHlsZVwiOm51bGwsXCJFbGFwc2VkVGltZUJhY2tncm91bmRcIjp7XCIkaWRcIjpcIjc5XCIsXCJDb2xvclwiOntcIiRpZFwiOlwiODBcIixcIkFcIjoxOTEsXCJSXCI6MjU1LFwiR1wiOjAsXCJCXCI6MH19LFwiQXBwZW5kWWVhck9uWWVhckNoYW5nZVwiOnRydWUsXCJFbGFwc2VkVGltZUZvcm1hdFwiOjIsXCJUb2RheU1hcmtlclBvc2l0aW9uXCI6MyxcIlF1aWNrUG9zaXRpb25cIjoxLFwiQWJzb2x1dGVQb3NpdGlvblwiOjI0MC4wLFwiTWFyZ2luXCI6e1wiJGlkXCI6XCI4MVwiLFwiVG9wXCI6MC4wLFwiTGVmdFwiOjEwLjAsXCJSaWdodFwiOjEwLjAsXCJCb3R0b21cIjowLjB9LFwiUGFkZGluZ1wiOntcIiRpZFwiOlwiODJcIixcIlRvcFwiOjAuMCxcIkxlZnRcIjowLjAsXCJSaWdodFwiOjAuMCxcIkJvdHRvbVwiOjAuMH0sXCJCYWNrZ3JvdW5kXCI6e1wiJGlkXCI6XCI4M1wiLFwiQ29sb3JcIjp7XCIkaWRcIjpcIjg0XCIsXCJBXCI6MjU1LFwiUlwiOjMxLFwiR1wiOjczLFwiQlwiOjEyNX19LFwiSXNWaXNpYmxlXCI6dHJ1ZSxcIldpZHRoXCI6MC4wLFwiSGVpZ2h0XCI6MC4wLFwiQm9yZGVyU3R5bGVcIjpudWxsfSxcIkRlZmF1bHRNaWxlc3RvbmVTdHlsZVwiOntcIiRpZFwiOlwiODVcIixcIlNoYXBlXCI6MCxcIkNvbm5lY3Rvck1hcmdpblwiOntcIiRpZFwiOlwiODZcIixcIlRvcFwiOjAuMCxcIkxlZnRcIjoyLjAsXCJSaWdodFwiOjIuMCxcIkJvdHRvbVwiOjAuMH0sXCJDb25uZWN0b3JTdHlsZVwiOntcIiRpZFwiOlwiODdcIixcIkxpbmVDb2xvclwiOntcIiRpZFwiOlwiODhcIixcIiR0eXBlXCI6XCJOTFJFLkNvbW1vbi5Eb20uU29saWRDb2xvckJydXNoLCBOTFJFLkNvbW1vblwiLFwiQ29sb3JcIjp7XCIkaWRcIjpcIjg5XCIsXCJBXCI6MTI3LFwiUlwiOjMxLFwiR1wiOjczLFwiQlwiOjEyNn19LFwiTGluZVdlaWdodFwiOjEuMCxcIkxpbmVUeXBlXCI6MH0sXCJJc0JlbG93VGltZWJhbmRcIjpmYWxzZSxcIkhpZGVEYXRlXCI6ZmFsc2UsXCJTaGFwZVNpemVcIjoxLFwiU3BhY2luZ1wiOjEuMCxcIlBhZGRpbmdcIjp7XCIkaWRcIjpcIjkwXCIsXCJUb3BcIjo3LjAsXCJMZWZ0XCI6My4wLFwiUmlnaHRcIjowLjAsXCJCb3R0b21cIjoyLjB9LFwiUG9zaXRpb25cIjpudWxsLFwiUG9zaXRpb25PblRhc2tcIjowLFwiU2hhcGVTdHlsZVwiOntcIiRpZFwiOlwiOTFcIixcIk1hcmdpblwiOntcIiRpZFwiOlwiOTJcIixcIlRvcFwiOjAuMCxcIkxlZnRcIjowLjAsXCJSaWdodFwiOjAuMCxcIkJvdHRvbVwiOjAuMH0sXCJQYWRkaW5nXCI6e1wiJGlkXCI6XCI5M1wiLFwiVG9wXCI6MC4wLFwiTGVmdFwiOjAuMCxcIlJpZ2h0XCI6MC4wLFwiQm90dG9tXCI6MC4wfSxcIkJhY2tncm91bmRcIjp7XCIkaWRcIjpcIjk0XCIsXCJDb2xvclwiOntcIiRpZFwiOlwiOTVcIixcIkFcIjoyNTUsXCJSXCI6MCxcIkdcIjoxMTQsXCJCXCI6MTg4fX0sXCJJc1Zpc2libGVcIjp0cnVlLFwiV2lkdGhcIjoxOC4wLFwiSGVpZ2h0XCI6MjAuMCxcIkJvcmRlclN0eWxlXCI6e1wiJGlkXCI6XCI5NlwiLFwiTGluZUNvbG9yXCI6e1wiJGlkXCI6XCI5N1wiLFwiJHR5cGVcIjpcIk5MUkUuQ29tbW9uLkRvbS5Tb2xpZENvbG9yQnJ1c2gsIE5MUkUuQ29tbW9uXCIsXCJDb2xvclwiOntcIiRpZFwiOlwiOThcIixcIkFcIjoyNTUsXCJSXCI6MjU1LFwiR1wiOjAsXCJCXCI6MH19LFwiTGluZVdlaWdodFwiOjAuMCxcIkxpbmVUeXBlXCI6MH19LFwiVGl0bGVTdHlsZVwiOntcIiRpZFwiOlwiOTlcIixcIkZvbnRTZXR0aW5nc1wiOntcIiRpZFwiOlwiMTAwXCIsXCJGb250U2l6ZVwiOjExLFwiRm9udE5hbWVcIjpcIkNhbGlicmlcIixcIklzQm9sZFwiOnRydWUsXCJJc0l0YWxpY1wiOmZhbHNlLFwiSXNVbmRlcmxpbmVkXCI6ZmFsc2V9LFwiQXV0b1NpemVcIjowLFwiRm9yZWdyb3VuZFwiOntcIiRpZFwiOlwiMTAxXCIsXCJDb2xvclwiOntcIiRpZFwiOlwiMTAyXCIsXCJBXCI6MjU1LFwiUlwiOjAsXCJHXCI6MCxcIkJcIjowfX0sXCJCYWNrZ3JvdW5kRmlsbFR5cGVcIjowLFwiTWF4V2lkdGhcIjoyMDAuMCxcIk1heEhlaWdodFwiOlwiSW5maW5pdHlcIixcIlNtYXJ0Rm9yZWdyb3VuZElzQWN0aXZlXCI6ZmFsc2UsXCJIb3Jpem9udGFsQWxpZ25tZW50XCI6MSxcIlZlcnRpY2FsQWxpZ25tZW50XCI6MCxcIlNtYXJ0Rm9yZWdyb3VuZFwiOm51bGwsXCJNYXJnaW5cIjp7XCIkaWRcIjpcIjEwM1wiLFwiVG9wXCI6MC4wLFwiTGVmdFwiOjAuMCxcIlJpZ2h0XCI6MC4wLFwiQm90dG9tXCI6MC4wfSxcIlBhZGRpbmdcIjp7XCIkaWRcIjpcIjEwNFwiLFwiVG9wXCI6MC4wLFwiTGVmdFwiOjAuMCxcIlJpZ2h0XCI6MC4wLFwiQm90dG9tXCI6MC4wfSxcIkJhY2tncm91bmRcIjp7XCIkaWRcIjpcIjEwNVwiLFwiQ29sb3JcIjp7XCIkcmVmXCI6XCIzNlwifX0sXCJJc1Zpc2libGVcIjp0cnVlLFwiV2lkdGhcIjowLjAsXCJIZWlnaHRcIjowLjAsXCJCb3JkZXJTdHlsZVwiOm51bGx9LFwiRGF0ZVN0eWxlXCI6e1wiJGlkXCI6XCIxMDZcIixcIkZvbnRTZXR0aW5nc1wiOntcIiRpZFwiOlwiMTA3XCIsXCJGb250U2l6ZVwiOjEwLFwiRm9udE5hbWVcIjpcIkNhbGlicmlcIixcIklzQm9sZFwiOmZhbHNlLFwiSXNJdGFsaWNcIjpmYWxzZSxcIklzVW5kZXJsaW5lZFwiOmZhbHNlfSxcIkF1dG9TaXplXCI6MCxcIkZvcmVncm91bmRcIjp7XCIkaWRcIjpcIjEwOFwiLFwiQ29sb3JcIjp7XCIkaWRcIjpcIjEwOVwiLFwiQVwiOjI1NSxcIlJcIjo2OCxcIkdcIjo4NCxcIkJcIjoxMDZ9fSxcIkJhY2tncm91bmRGaWxsVHlwZVwiOjAsXCJNYXhXaWR0aFwiOjIwMC4wLFwiTWF4SGVpZ2h0XCI6XCJJbmZpbml0eVwiLFwiU21hcnRGb3JlZ3JvdW5kSXNBY3RpdmVcIjpmYWxzZSxcIkhvcml6b250YWxBbGlnbm1lbnRcIjowLFwiVmVydGljYWxBbGlnbm1lbnRcIjowLFwiU21hcnRGb3JlZ3JvdW5kXCI6bnVsbCxcIk1hcmdpblwiOntcIiRpZFwiOlwiMTEwXCIsXCJUb3BcIjowLjAsXCJMZWZ0XCI6MC4wLFwiUmlnaHRcIjowLjAsXCJCb3R0b21cIjowLjB9LFwiUGFkZGluZ1wiOntcIiRpZFwiOlwiMTExXCIsXCJUb3BcIjowLjAsXCJMZWZ0XCI6MC4wLFwiUmlnaHRcIjowLjAsXCJCb3R0b21cIjowLjB9LFwiQmFja2dyb3VuZFwiOntcIiRpZFwiOlwiMTEyXCIsXCJDb2xvclwiOntcIiRyZWZcIjpcIjM2XCJ9fSxcIklzVmlzaWJsZVwiOnRydWUsXCJXaWR0aFwiOjAuMCxcIkhlaWdodFwiOjAuMCxcIkJvcmRlclN0eWxlXCI6bnVsbH0sXCJEYXRlRm9ybWF0XCI6e1wiJGlkXCI6XCIxMTNcIixcIkZvcm1hdFN0cmluZ1wiOlwiTU1NIGRcIixcIlNlcGFyYXRvclwiOlwiL1wiLFwiVXNlSW50ZXJuYXRpb25hbERhdGVGb3JtYXRcIjpmYWxzZSxcIkRhdGVJc1Zpc2libGVcIjp0cnVlLFwiVGltZUlzVmlzaWJsZVwiOmZhbHNlLFwiSG91ckRpZ2l0c1wiOjEsXCJBbVBtRGVzaWduYXRvclwiOjIsXCJUcmltMDBNaW51dGVzXCI6ZmFsc2UsXCJMYXN0S25vd25WaXNpYmlsaXR5U3RhdGVcIjpudWxsfSxcIklzVmlzaWJsZVwiOnRydWV9LFwiRGVmYXVsdFRhc2tTdHlsZVwiOntcIiRpZFwiOlwiMTE0XCIsXCJTaGFwZVwiOjAsXCJTaGFwZVRoaWNrbmVzc1wiOjEsXCJEdXJhdGlvbkZvcm1hdFwiOjAsXCJQZXJjZW50YWdlQ29tcGxldGVTdHlsZVwiOntcIiRpZFwiOlwiMTE1XCIsXCJGb250U2V0dGluZ3NcIjp7XCIkaWRcIjpcIjExNlwiLFwiRm9udFNpemVcIjoxMCxcIkZvbnROYW1lXCI6XCJDYWxpYnJpXCIsXCJJc0JvbGRcIjpmYWxzZSxcIklzSXRhbGljXCI6ZmFsc2UsXCJJc1VuZGVybGluZWRcIjpmYWxzZX0sXCJBdXRvU2l6ZVwiOjAsXCJGb3JlZ3JvdW5kXCI6e1wiJGlkXCI6XCIxMTdcIixcIkNvbG9yXCI6e1wiJGlkXCI6XCIxMThcIixcIkFcIjoyNTUsXCJSXCI6MjM3LFwiR1wiOjEyNSxcIkJcIjo0OX19LFwiQmFja2dyb3VuZEZpbGxUeXBlXCI6MCxcIk1heFdpZHRoXCI6MjAwLjAsXCJNYXhIZWlnaHRcIjpcIkluZmluaXR5XCIsXCJTbWFydEZvcmVncm91bmRJc0FjdGl2ZVwiOmZhbHNlLFwiSG9yaXpvbnRhbEFsaWdubWVudFwiOjAsXCJWZXJ0aWNhbEFsaWdubWVudFwiOjAsXCJTbWFydEZvcmVncm91bmRcIjpudWxsLFwiTWFyZ2luXCI6e1wiJGlkXCI6XCIxMTlcIixcIlRvcFwiOjAuMCxcIkxlZnRcIjowLjAsXCJSaWdodFwiOjAuMCxcIkJvdHRvbVwiOjAuMH0sXCJQYWRkaW5nXCI6e1wiJGlkXCI6XCIxMjBcIixcIlRvcFwiOjAuMCxcIkxlZnRcIjowLjAsXCJSaWdodFwiOjAuMCxcIkJvdHRvbVwiOjAuMH0sXCJCYWNrZ3JvdW5kXCI6e1wiJGlkXCI6XCIxMjFcIixcIkNvbG9yXCI6e1wiJHJlZlwiOlwiMzZcIn19LFwiSXNWaXNpYmxlXCI6dHJ1ZSxcIldpZHRoXCI6MC4wLFwiSGVpZ2h0XCI6MC4wLFwiQm9yZGVyU3R5bGVcIjpudWxsfSxcIkR1cmF0aW9uU3R5bGVcIjp7XCIkaWRcIjpcIjEyMlwiLFwiRm9udFNldHRpbmdzXCI6e1wiJGlkXCI6XCIxMjNcIixcIkZvbnRTaXplXCI6MTAsXCJGb250TmFtZVwiOlwiQ2FsaWJyaVwiLFwiSXNCb2xkXCI6ZmFsc2UsXCJJc0l0YWxpY1wiOmZhbHNlLFwiSXNVbmRlcmxpbmVkXCI6ZmFsc2V9LFwiQXV0b1NpemVcIjowLFwiRm9yZWdyb3VuZFwiOntcIiRpZFwiOlwiMTI0XCIsXCJDb2xvclwiOntcIiRpZFwiOlwiMTI1XCIsXCJBXCI6MjU1LFwiUlwiOjIzNyxcIkdcIjoxMjUsXCJCXCI6NDl9fSxcIkJhY2tncm91bmRGaWxsVHlwZVwiOjAsXCJNYXhXaWR0aFwiOjIwMC4wLFwiTWF4SGVpZ2h0XCI6XCJJbmZpbml0eVwiLFwiU21hcnRGb3JlZ3JvdW5kSXNBY3RpdmVcIjpmYWxzZSxcIkhvcml6b250YWxBbGlnbm1lbnRcIjowLFwiVmVydGljYWxBbGlnbm1lbnRcIjowLFwiU21hcnRGb3JlZ3JvdW5kXCI6bnVsbCxcIk1hcmdpblwiOntcIiRpZFwiOlwiMTI2XCIsXCJUb3BcIjowLjAsXCJMZWZ0XCI6MC4wLFwiUmlnaHRcIjowLjAsXCJCb3R0b21cIjowLjB9LFwiUGFkZGluZ1wiOntcIiRpZFwiOlwiMTI3XCIsXCJUb3BcIjowLjAsXCJMZWZ0XCI6MC4wLFwiUmlnaHRcIjowLjAsXCJCb3R0b21cIjowLjB9LFwiQmFja2dyb3VuZFwiOntcIiRpZFwiOlwiMTI4XCIsXCJDb2xvclwiOntcIiRyZWZcIjpcIjM2XCJ9fSxcIklzVmlzaWJsZVwiOnRydWUsXCJXaWR0aFwiOjAuMCxcIkhlaWdodFwiOjAuMCxcIkJvcmRlclN0eWxlXCI6bnVsbH0sXCJIb3Jpem9udGFsQ29ubmVjdG9yU3R5bGVcIjp7XCIkaWRcIjpcIjEyOVwiLFwiTGluZUNvbG9yXCI6e1wiJGlkXCI6XCIxMzBcIixcIiR0eXBlXCI6XCJOTFJFLkNvbW1vbi5Eb20uU29saWRDb2xvckJydXNoLCBOTFJFLkNvbW1vblwiLFwiQ29sb3JcIjp7XCIkaWRcIjpcIjEzMVwiLFwiQVwiOjI1NSxcIlJcIjoyMDQsXCJHXCI6MjA0LFwiQlwiOjIwNH19LFwiTGluZVdlaWdodFwiOjEuMCxcIkxpbmVUeXBlXCI6MH0sXCJWZXJ0aWNhbENvbm5lY3RvclN0eWxlXCI6e1wiJGlkXCI6XCIxMzJcIixcIkxpbmVDb2xvclwiOntcIiRpZFwiOlwiMTMzXCIsXCIkdHlwZVwiOlwiTkxSRS5Db21tb24uRG9tLlNvbGlkQ29sb3JCcnVzaCwgTkxSRS5Db21tb25cIixcIkNvbG9yXCI6e1wiJGlkXCI6XCIxMzRcIixcIkFcIjoyNTUsXCJSXCI6MjA0LFwiR1wiOjIwNCxcIkJcIjoyMDR9fSxcIkxpbmVXZWlnaHRcIjowLjAsXCJMaW5lVHlwZVwiOjB9LFwiTWFyZ2luXCI6bnVsbCxcIlN0YXJ0RGF0ZVBvc2l0aW9uXCI6NCxcIkVuZERhdGVQb3NpdGlvblwiOjQsXCJUaXRsZVBvc2l0aW9uXCI6NSxcIkR1cmF0aW9uUG9zaXRpb25cIjo2LFwiUGVyY2VudGFnZUNvbXBsZXRlZFBvc2l0aW9uXCI6NixcIlNwYWNpbmdcIjo1LFwiSXNCZWxvd1RpbWViYW5kXCI6dHJ1ZSxcIlBlcmNlbnRhZ2VDb21wbGV0ZVNoYXBlT3BhY2l0eVwiOjM1LFwiR3JvdXBOYW1lXCI6bnVsbCxcIkF0dGFjaGVkTWlsZXN0b25lc1N0eWxlc1wiOm51bGwsXCJTaGFwZVN0eWxlXCI6e1wiJGlkXCI6XCIxMzVcIixcIk1hcmdpblwiOntcIiRpZFwiOlwiMTM2XCIsXCJUb3BcIjowLjAsXCJMZWZ0XCI6NC4wLFwiUmlnaHRcIjo0LjAsXCJCb3R0b21cIjowLjB9LFwiUGFkZGluZ1wiOntcIiRpZFwiOlwiMTM3XCIsXCJUb3BcIjowLjAsXCJMZWZ0XCI6MC4wLFwiUmlnaHRcIjowLjAsXCJCb3R0b21cIjowLjB9LFwiQmFja2dyb3VuZFwiOntcIiRpZFwiOlwiMTM4XCIsXCJDb2xvclwiOntcIiRpZFwiOlwiMTM5XCIsXCJBXCI6MjU1LFwiUlwiOjAsXCJHXCI6MTE0LFwiQlwiOjE4OH19LFwiSXNWaXNpYmxlXCI6dHJ1ZSxcIldpZHRoXCI6MC4wLFwiSGVpZ2h0XCI6MTYuMCxcIkJvcmRlclN0eWxlXCI6e1wiJGlkXCI6XCIxNDBcIixcIkxpbmVDb2xvclwiOntcIiRpZFwiOlwiMTQxXCIsXCIkdHlwZVwiOlwiTkxSRS5Db21tb24uRG9tLlNvbGlkQ29sb3JCcnVzaCwgTkxSRS5Db21tb25cIixcIkNvbG9yXCI6e1wiJGlkXCI6XCIxNDJcIixcIkFcIjoyNTUsXCJSXCI6MjU1LFwiR1wiOjAsXCJCXCI6MH19LFwiTGluZVdlaWdodFwiOjAuMCxcIkxpbmVUeXBlXCI6MH19LFwiVGl0bGVTdHlsZVwiOntcIiRpZFwiOlwiMTQzXCIsXCJGb250U2V0dGluZ3NcIjp7XCIkaWRcIjpcIjE0NFwiLFwiRm9udFNpemVcIjoxMSxcIkZvbnROYW1lXCI6XCJDYWxpYnJpXCIsXCJJc0JvbGRcIjp0cnVlLFwiSXNJdGFsaWNcIjpmYWxzZSxcIklzVW5kZXJsaW5lZFwiOmZhbHNlfSxcIkF1dG9TaXplXCI6MCxcIkZvcmVncm91bmRcIjp7XCIkaWRcIjpcIjE0NVwiLFwiQ29sb3JcIjp7XCIkaWRcIjpcIjE0NlwiLFwiQVwiOjI1NSxcIlJcIjowLFwiR1wiOjAsXCJCXCI6MH19LFwiQmFja2dyb3VuZEZpbGxUeXBlXCI6MCxcIk1heFdpZHRoXCI6OTYwLjAsXCJNYXhIZWlnaHRcIjpcIkluZmluaXR5XCIsXCJTbWFydEZvcmVncm91bmRJc0FjdGl2ZVwiOmZhbHNlLFwiSG9yaXpvbnRhbEFsaWdubWVudFwiOjAsXCJWZXJ0aWNhbEFsaWdubWVudFwiOjAsXCJTbWFydEZvcmVncm91bmRcIjpudWxsLFwiTWFyZ2luXCI6e1wiJGlkXCI6XCIxNDdcIixcIlRvcFwiOjAuMCxcIkxlZnRcIjowLjAsXCJSaWdodFwiOjAuMCxcIkJvdHRvbVwiOjAuMH0sXCJQYWRkaW5nXCI6e1wiJGlkXCI6XCIxNDhcIixcIlRvcFwiOjAuMCxcIkxlZnRcIjowLjAsXCJSaWdodFwiOjAuMCxcIkJvdHRvbVwiOjAuMH0sXCJCYWNrZ3JvdW5kXCI6e1wiJGlkXCI6XCIxNDlcIixcIkNvbG9yXCI6e1wiJHJlZlwiOlwiMzZcIn19LFwiSXNWaXNpYmxlXCI6dHJ1ZSxcIldpZHRoXCI6MC4wLFwiSGVpZ2h0XCI6MC4wLFwiQm9yZGVyU3R5bGVcIjpudWxsfSxcIkRhdGVTdHlsZVwiOntcIiRpZFwiOlwiMTUwXCIsXCJGb250U2V0dGluZ3NcIjp7XCIkaWRcIjpcIjE1MVwiLFwiRm9udFNpemVcIjoxMCxcIkZvbnROYW1lXCI6XCJDYWxpYnJpXCIsXCJJc0JvbGRcIjpmYWxzZSxcIklzSXRhbGljXCI6ZmFsc2UsXCJJc1VuZGVybGluZWRcIjpmYWxzZX0sXCJBdXRvU2l6ZVwiOjAsXCJGb3JlZ3JvdW5kXCI6e1wiJGlkXCI6XCIxNTJcIixcIkNvbG9yXCI6e1wiJGlkXCI6XCIxNTNcIixcIkFcIjoyNTUsXCJSXCI6NjgsXCJHXCI6ODQsXCJCXCI6MTA2fX0sXCJCYWNrZ3JvdW5kRmlsbFR5cGVcIjowLFwiTWF4V2lkdGhcIjoyMDAuMCxcIk1heEhlaWdodFwiOlwiSW5maW5pdHlcIixcIlNtYXJ0Rm9yZWdyb3VuZElzQWN0aXZlXCI6ZmFsc2UsXCJIb3Jpem9udGFsQWxpZ25tZW50XCI6MCxcIlZlcnRpY2FsQWxpZ25tZW50XCI6MCxcIlNtYXJ0Rm9yZWdyb3VuZFwiOm51bGwsXCJNYXJnaW5cIjp7XCIkaWRcIjpcIjE1NFwiLFwiVG9wXCI6MC4wLFwiTGVmdFwiOjAuMCxcIlJpZ2h0XCI6MC4wLFwiQm90dG9tXCI6MC4wfSxcIlBhZGRpbmdcIjp7XCIkaWRcIjpcIjE1NVwiLFwiVG9wXCI6MC4wLFwiTGVmdFwiOjAuMCxcIlJpZ2h0XCI6MC4wLFwiQm90dG9tXCI6MC4wfSxcIkJhY2tncm91bmRcIjp7XCIkaWRcIjpcIjE1NlwiLFwiQ29sb3JcIjp7XCIkcmVmXCI6XCIzNlwifX0sXCJJc1Zpc2libGVcIjp0cnVlLFwiV2lkdGhcIjowLjAsXCJIZWlnaHRcIjowLjAsXCJCb3JkZXJTdHlsZVwiOm51bGx9LFwiRGF0ZUZvcm1hdFwiOntcIiRpZFwiOlwiMTU3XCIsXCJGb3JtYXRTdHJpbmdcIjpcIk1NTSBkXCIsXCJTZXBhcmF0b3JcIjpcIi9cIixcIlVzZUludGVybmF0aW9uYWxEYXRlRm9ybWF0XCI6ZmFsc2UsXCJEYXRlSXNWaXNpYmxlXCI6dHJ1ZSxcIlRpbWVJc1Zpc2libGVcIjpmYWxzZSxcIkhvdXJEaWdpdHNcIjoxLFwiQW1QbURlc2lnbmF0b3JcIjoyLFwiVHJpbTAwTWludXRlc1wiOmZhbHNlLFwiTGFzdEtub3duVmlzaWJpbGl0eVN0YXRlXCI6bnVsbH0sXCJJc1Zpc2libGVcIjp0cnVlfSxcIlNob3dFbGFwc2VkVGltZUdyYWRpZW50U3R5bGVcIjpmYWxzZSxcIlRpbWViYW5kUmVzZXJ2ZWRMZWZ0QXJlYVN0eWxlXCI6bnVsbCxcIkRlZmF1bHRTd2ltbGFuZVN0eWxlXCI6e1wiJGlkXCI6XCIxNThcIixcIkhlYWRlclN0eWxlXCI6e1wiJGlkXCI6XCIxNTlcIixcIlRleHRTdHlsZVwiOntcIiRpZFwiOlwiMTYwXCIsXCJGb250U2V0dGluZ3NcIjp7XCIkaWRcIjpcIjE2MVwiLFwiRm9udFNpemVcIjoxMixcIkZvbnROYW1lXCI6XCJDYWxpYnJpXCIsXCJJc0JvbGRcIjpmYWxzZSxcIklzSXRhbGljXCI6ZmFsc2UsXCJJc1VuZGVybGluZWRcIjpmYWxzZX0sXCJBdXRvU2l6ZVwiOjAsXCJGb3JlZ3JvdW5kXCI6e1wiJGlkXCI6XCIxNjJcIixcIkNvbG9yXCI6e1wiJGlkXCI6XCIxNjNcIixcIkFcIjoyNTUsXCJSXCI6MzIsXCJHXCI6NTYsXCJCXCI6MTAwfX0sXCJCYWNrZ3JvdW5kRmlsbFR5cGVcIjowLFwiTWF4V2lkdGhcIjowLjAsXCJNYXhIZWlnaHRcIjowLjAsXCJTbWFydEZvcmVncm91bmRJc0FjdGl2ZVwiOmZhbHNlLFwiSG9yaXpvbnRhbEFsaWdubWVudFwiOjAsXCJWZXJ0aWNhbEFsaWdubWVudFwiOjAsXCJTbWFydEZvcmVncm91bmRcIjpudWxsLFwiTWFyZ2luXCI6e1wiJGlkXCI6XCIxNjRcIixcIlRvcFwiOjAuMCxcIkxlZnRcIjowLjAsXCJSaWdodFwiOjAuMCxcIkJvdHRvbVwiOjAuMH0sXCJQYWRkaW5nXCI6e1wiJGlkXCI6XCIxNjVcIixcIlRvcFwiOjAuMCxcIkxlZnRcIjowLjAsXCJSaWdodFwiOjAuMCxcIkJvdHRvbVwiOjAuMH0sXCJCYWNrZ3JvdW5kXCI6bnVsbCxcIklzVmlzaWJsZVwiOmZhbHNlLFwiV2lkdGhcIjowLjAsXCJIZWlnaHRcIjowLjAsXCJCb3JkZXJTdHlsZVwiOm51bGx9LFwiUmVjdGFuZ2xlU3R5bGVcIjp7XCIkaWRcIjpcIjE2NlwiLFwiTWFyZ2luXCI6e1wiJGlkXCI6XCIxNjdcIixcIlRvcFwiOjAuMCxcIkxlZnRcIjowLjAsXCJSaWdodFwiOjAuMCxcIkJvdHRvbVwiOjAuMH0sXCJQYWRkaW5nXCI6e1wiJGlkXCI6XCIxNjhcIixcIlRvcFwiOjAuMCxcIkxlZnRcIjowLjAsXCJSaWdodFwiOjAuMCxcIkJvdHRvbVwiOjAuMH0sXCJCYWNrZ3JvdW5kXCI6e1wiJGlkXCI6XCIxNjlcIixcIkNvbG9yXCI6e1wiJGlkXCI6XCIxNzBcIixcIkFcIjoxMjcsXCJSXCI6OTEsXCJHXCI6MTU1LFwiQlwiOjIxM319LFwiSXNWaXNpYmxlXCI6ZmFsc2UsXCJXaWR0aFwiOjAuMCxcIkhlaWdodFwiOjAuMCxcIkJvcmRlclN0eWxlXCI6e1wiJGlkXCI6XCIxNzFcIixcIkxpbmVDb2xvclwiOntcIiRpZFwiOlwiMTcyXCIsXCIkdHlwZVwiOlwiTkxSRS5Db21tb24uRG9tLlNvbGlkQ29sb3JCcnVzaCwgTkxSRS5Db21tb25cIixcIkNvbG9yXCI6e1wiJGlkXCI6XCIxNzNcIixcIkFcIjoyNTUsXCJSXCI6MjU1LFwiR1wiOjAsXCJCXCI6MH19LFwiTGluZVdlaWdodFwiOjAuMCxcIkxpbmVUeXBlXCI6MH19LFwiVGV4dElzVmVydGljYWxcIjpmYWxzZX0sXCJCYWNrZ3JvdW5kU3R5bGVcIjp7XCIkaWRcIjpcIjE3NFwiLFwiTWFyZ2luXCI6e1wiJGlkXCI6XCIxNzVcIixcIlRvcFwiOjAuMCxcIkxlZnRcIjowLjAsXCJSaWdodFwiOjAuMCxcIkJvdHRvbVwiOjAuMH0sXCJQYWRkaW5nXCI6e1wiJGlkXCI6XCIxNzZcIixcIlRvcFwiOjAuMCxcIkxlZnRcIjowLjAsXCJSaWdodFwiOjAuMCxcIkJvdHRvbVwiOjAuMH0sXCJCYWNrZ3JvdW5kXCI6e1wiJGlkXCI6XCIxNzdcIixcIkNvbG9yXCI6e1wiJGlkXCI6XCIxNzhcIixcIkFcIjozOCxcIlJcIjo5MSxcIkdcIjoxNTUsXCJCXCI6MjEzfX0sXCJJc1Zpc2libGVcIjp0cnVlLFwiV2lkdGhcIjowLjAsXCJIZWlnaHRcIjowLjAsXCJCb3JkZXJTdHlsZVwiOntcIiRpZFwiOlwiMTc5XCIsXCJMaW5lQ29sb3JcIjp7XCIkaWRcIjpcIjE4MFwiLFwiJHR5cGVcIjpcIk5MUkUuQ29tbW9uLkRvbS5Tb2xpZENvbG9yQnJ1c2gsIE5MUkUuQ29tbW9uXCIsXCJDb2xvclwiOntcIiRpZFwiOlwiMTgxXCIsXCJBXCI6MjU1LFwiUlwiOjI1NSxcIkdcIjowLFwiQlwiOjB9fSxcIkxpbmVXZWlnaHRcIjowLjAsXCJMaW5lVHlwZVwiOjB9fSxcIklzQWJvdmVUaW1lYmFuZFwiOmZhbHNlfSxcIkN1c3RvbU1pbGVzdG9uZVN0eWxlTGlzdFwiOltdLFwiQ3VzdG9tVGFza1N0eWxlTGlzdFwiOltdLFwiQ3VzdG9tU3dpbWxhbmVEZWZpbml0aW9uU3R5bGVMaXN0XCI6W10sXCJDdXN0b21Td2ltbGFuZVYyU3R5bGVMaXN0XCI6W10sXCJHcmlkbGluZVBhbmVsU3R5bGVcIjp7XCIkaWRcIjpcIjE4MlwiLFwiR3JpZGxpbmVTdHlsZVwiOntcIiRpZFwiOlwiMTgzXCIsXCJMaW5lQ29sb3JcIjp7XCIkaWRcIjpcIjE4NFwiLFwiJHR5cGVcIjpcIk5MUkUuQ29tbW9uLkRvbS5Tb2xpZENvbG9yQnJ1c2gsIE5MUkUuQ29tbW9uXCIsXCJDb2xvclwiOntcIiRpZFwiOlwiMTg1XCIsXCJBXCI6MzgsXCJSXCI6OTEsXCJHXCI6MTU1LFwiQlwiOjIxM319LFwiTGluZVdlaWdodFwiOjEuMCxcIkxpbmVUeXBlXCI6MH0sXCJJc1Zpc2libGVcIjp0cnVlfSxcIkFjdGl2aXR5TGluZVBhbmVsU3R5bGVcIjp7XCIkaWRcIjpcIjE4NlwiLFwiQWN0aXZpdHlMaW5lU3R5bGVcIjp7XCIkaWRcIjpcIjE4N1wiLFwiTGluZUNvbG9yXCI6e1wiJGlkXCI6XCIxODhcIixcIiR0eXBlXCI6XCJOTFJFLkNvbW1vbi5Eb20uU29saWRDb2xvckJydXNoLCBOTFJFLkNvbW1vblwiLFwiQ29sb3JcIjp7XCIkaWRcIjpcIjE4OVwiLFwiQVwiOjM4LFwiUlwiOjY4LFwiR1wiOjExNCxcIkJcIjoxOTZ9fSxcIkxpbmVXZWlnaHRcIjoxLjAsXCJMaW5lVHlwZVwiOjB9LFwiSXNWaXNpYmxlXCI6dHJ1ZX19LFwiU2NhbGVcIjp7XCIkaWRcIjpcIjE5MFwiLFwiU3RhcnREYXRlXCI6XCIwMDAxLTAxLTAxVDAwOjAwOjAwXCIsXCJFbmREYXRlXCI6XCIwMDAxLTAxLTAxVDAwOjAwOjAwXCIsXCJGb3JtYXRcIjpcIndcIixcIlR5cGVcIjoxLFwiQXV0b0RhdGVSYW5nZVwiOnRydWUsXCJXb3JraW5nRGF5c1wiOjMxLFwiVG9kYXlNYXJrZXJUZXh0XCI6XCJUb2RheVwiLFwiQXV0b1NjYWxlVHlwZVwiOnRydWV9LFwiU2NhbGVWMlwiOntcIiRpZFwiOlwiMTkxXCIsXCJTdGFydERhdGVcIjpcIjAwMDEtMDEtMDFUMDA6MDA6MDBcIixcIkVuZERhdGVcIjpcIjAwMDEtMDEtMDFUMDA6MDA6MDBcIixcIkF1dG9EYXRlUmFuZ2VcIjp0cnVlLFwiV29ya2luZ0RheXNcIjozMSxcIlRvZGF5TWFya2VyVGV4dFwiOlwiVG9kYXlcIixcIkF1dG9TY2FsZVR5cGVcIjp0cnVlLFwiVGltZWJhbmRTY2FsZXNcIjp7XCIkaWRcIjpcIjE5MlwiLFwiVG9wU2NhbGVMYXllclwiOntcIiRpZFwiOlwiMTkzXCIsXCJGb3JtYXRcIjpcIndcIixcIlR5cGVcIjoxfSxcIk1pZGRsZVNjYWxlTGF5ZXJcIjp7XCIkaWRcIjpcIjE5NFwiLFwiRm9ybWF0XCI6bnVsbCxcIlR5cGVcIjowfSxcIkJvdHRvbVNjYWxlTGF5ZXJcIjp7XCIkaWRcIjpcIjE5NVwiLFwiRm9ybWF0XCI6bnVsbCxcIlR5cGVcIjowfX19LFwiTWlsZXN0b25lc1wiOltdLFwiVGFza3NcIjpbXSxcIlN3aW1sYW5lc1wiOltdLFwiU3dpbWxhbmVzVjJcIjpbXSxcIlNldHRpbmdzXCI6e1wiJGlkXCI6XCIxOTZcIixcIkltcGFPcHRpb25zXCI6e1wiJGlkXCI6XCIxOTdcIixcIkxlZnRUb1JpZ2h0XCI6ZmFsc2UsXCJQYXlsb2FkT3B0aW9uc1wiOjJ9fSxcIlRpbWVDb25maWd1cmF0aW9uXCI6e1wiJGlkXCI6XCIxOThcIixcIlVzZVRpbWVcIjpmYWxzZSxcIldvcmtEYXlTdGFydFwiOlwiMDA6MDA6MDBcIixcIldvcmtEYXlFbmRcIjpcIjIzOjU5OjAwXCJ9fSJ9LCJTZXR0aW5ncyI6eyIkaWQiOiI2MzEiLCJJbXBhT3B0aW9ucyI6eyIkaWQiOiI2MzI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2Mz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Option payments due"/>
  <p:tag name="OTLDATE" val="2021-12-01T23:59:00.0000000"/>
  <p:tag name="OTLPOSITIONONTASK" val="None"/>
  <p:tag name="OTLRELATEDTASKID" val="00000000-0000-0000-0000-000000000000"/>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8-20T00:00:00.0000000Z"/>
  <p:tag name="OTLENDDATE" val="2021-11-15T23:59:00.0000000Z"/>
  <p:tag name="OTLDURATIONFORMAT" val="day"/>
  <p:tag name="OTLSPACING" val="5"/>
  <p:tag name="OTLSHAPETHICKNESSTYPE" val="Regular"/>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Option payments due"/>
  <p:tag name="OTLDATE" val="2021-12-01T23:59:00.0000000"/>
  <p:tag name="OTLPOSITIONONTASK" val="None"/>
  <p:tag name="OTLRELATEDTASKID" val="00000000-0000-0000-0000-000000000000"/>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Option payments due"/>
  <p:tag name="OTLDATE" val="2021-12-01T23:59:00.0000000"/>
  <p:tag name="OTLPOSITIONONTASK" val="None"/>
  <p:tag name="OTLRELATEDTASKID" val="00000000-0000-0000-0000-000000000000"/>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all date"/>
  <p:tag name="OTLDATE" val="2022-03-01T23:59:00.0000000"/>
  <p:tag name="OTLPOSITIONONTASK" val="None"/>
  <p:tag name="OTLRELATEDTASKID" val="00000000-0000-0000-0000-000000000000"/>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TIMEBANDSHAPETYPE" val="RectangleTimeband"/>
  <p:tag name="OTLTIMEBANDSHAPEHEIGHT" val="30"/>
  <p:tag name="OTLTIMEBANDCULTUREINFO" val="en-US"/>
  <p:tag name="OTLTIMEBANDTHREEDEFFECTS" val="Gel"/>
  <p:tag name="OTLTIMEBANDAUTODATERANGE" val="True"/>
  <p:tag name="OTLTIMEBANDSTARTDATE" val="0001-01-01T00:00:00.0000000"/>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TIMEBANDFYSTARTMONTH" val="January"/>
  <p:tag name="OTLTIMEBANDSHOWFYLABEL" val="True"/>
  <p:tag name="OTLTIMEBANDUSESTARTINGOFTHEYEARFORFYNUMBERING" val="True"/>
  <p:tag name="OTLTIMEBANDRESERVEDLEFTAREAWIDTH" val="0"/>
  <p:tag name="OTLTIMEBANDRESERVEDLEFTAREAISSET" val="False"/>
  <p:tag name="OTLTIMEBANDSCALETYPE" val="Months"/>
  <p:tag name="OTLTIMEBANDSCALEFORMAT" val="MMM"/>
  <p:tag name="OTLLEFTENDCAPSMARGINLEFT" val="39.5066666666667"/>
  <p:tag name="OTLTIMEBANDENDDATE" val="2022-07-01T23:59:00.0000000"/>
  <p:tag name="OTLTIMEBANDQUICKPOSITION" val="Custom"/>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6-01T00:00:00.0000000Z"/>
  <p:tag name="OTLENDDATE" val="2021-07-15T23:59:00.0000000Z"/>
  <p:tag name="OTLDURATIONFORMAT" val="day"/>
  <p:tag name="OTLSPACING" val="5"/>
  <p:tag name="OTLSHAPETHICKNESSTYPE" val="Regular"/>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8-20T00:00:00.0000000Z"/>
  <p:tag name="OTLENDDATE" val="2021-11-15T23:59:00.0000000Z"/>
  <p:tag name="OTLDURATIONFORMAT" val="day"/>
  <p:tag name="OTLSPACING" val="5"/>
  <p:tag name="OTLSHAPETHICKNESSTYPE" val="Regular"/>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6-01T00:00:00.0000000Z"/>
  <p:tag name="OTLENDDATE" val="2021-09-12T23:59:00.0000000Z"/>
  <p:tag name="OTLDURATIONFORMAT" val="day"/>
  <p:tag name="OTLSPACING" val="5"/>
  <p:tag name="OTLSHAPETHICKNESSTYPE" val="Regular"/>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ELAPSEDSTYLE" val="Hide"/>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all date"/>
  <p:tag name="OTLDATE" val="2022-03-01T23:59:00.0000000"/>
  <p:tag name="OTLPOSITIONONTASK" val="None"/>
  <p:tag name="OTLRELATEDTASKID" val="00000000-0000-0000-0000-000000000000"/>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First water"/>
  <p:tag name="OTLDATE" val="2022-07-01T23:59:00.0000000"/>
  <p:tag name="OTLPOSITIONONTASK" val="None"/>
  <p:tag name="OTLRELATEDTASKID" val="00000000-0000-0000-0000-000000000000"/>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Option payments due"/>
  <p:tag name="OTLDATE" val="2021-12-01T23:59:00.0000000"/>
  <p:tag name="OTLPOSITIONONTASK" val="None"/>
  <p:tag name="OTLRELATEDTASKID" val="00000000-0000-0000-0000-000000000000"/>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TODAYPOSITION" val="Hide"/>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6-01T00:00:00.0000000Z"/>
  <p:tag name="OTLENDDATE" val="2021-09-12T23:59:00.0000000Z"/>
  <p:tag name="OTLDURATIONFORMAT" val="day"/>
  <p:tag name="OTLSPACING" val="5"/>
  <p:tag name="OTLSHAPETHICKNESSTYPE" val="Regular"/>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all date"/>
  <p:tag name="OTLDATE" val="2022-03-01T23:59:00.0000000"/>
  <p:tag name="OTLPOSITIONONTASK" val="None"/>
  <p:tag name="OTLRELATEDTASKID" val="00000000-0000-0000-0000-000000000000"/>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1-07-20T00:00:00.0000000Z"/>
  <p:tag name="OTLENDDATE" val="2021-08-27T23:59:00.0000000Z"/>
  <p:tag name="OTLDURATIONFORMAT" val="day"/>
  <p:tag name="OTLSPACING" val="5"/>
  <p:tag name="OTLSHAPETHICKNESSTYPE" val="Regular"/>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Call date"/>
  <p:tag name="OTLDATE" val="2022-03-01T23:59:00.0000000"/>
  <p:tag name="OTLPOSITIONONTASK" val="None"/>
  <p:tag name="OTLRELATEDTASKID" val="00000000-0000-0000-0000-000000000000"/>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8968</TotalTime>
  <Words>793</Words>
  <Application>Microsoft Office PowerPoint</Application>
  <PresentationFormat>Widescreen</PresentationFormat>
  <Paragraphs>188</Paragraphs>
  <Slides>14</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Courier New</vt:lpstr>
      <vt:lpstr>Helvetica</vt:lpstr>
      <vt:lpstr>Lato</vt:lpstr>
      <vt:lpstr>Wingdings</vt:lpstr>
      <vt:lpstr>Office Theme</vt:lpstr>
      <vt:lpstr>1_Office Theme</vt:lpstr>
      <vt:lpstr>2_Office Theme</vt:lpstr>
      <vt:lpstr>PowerPoint Presentation</vt:lpstr>
      <vt:lpstr>PowerPoint Presentation</vt:lpstr>
      <vt:lpstr>Marin Water Overview</vt:lpstr>
      <vt:lpstr>Current Water Supply</vt:lpstr>
      <vt:lpstr>Historical Total Reservoir Storage </vt:lpstr>
      <vt:lpstr>Projected Reservoir Storage </vt:lpstr>
      <vt:lpstr>PowerPoint Presentation</vt:lpstr>
      <vt:lpstr>Approach to Current Drought</vt:lpstr>
      <vt:lpstr>Residential Targets for Indoor Use</vt:lpstr>
      <vt:lpstr>Marin Water’s Conservation Programs &amp; Incentives</vt:lpstr>
      <vt:lpstr>Emergency Drought Project Planning</vt:lpstr>
      <vt:lpstr>Emergency Drought Projects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 Salem</dc:creator>
  <cp:lastModifiedBy>Charisse Beronilla</cp:lastModifiedBy>
  <cp:revision>262</cp:revision>
  <cp:lastPrinted>2021-08-25T01:08:11Z</cp:lastPrinted>
  <dcterms:created xsi:type="dcterms:W3CDTF">2020-08-10T22:36:50Z</dcterms:created>
  <dcterms:modified xsi:type="dcterms:W3CDTF">2021-09-04T17:32:53Z</dcterms:modified>
</cp:coreProperties>
</file>