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2" r:id="rId2"/>
  </p:sldMasterIdLst>
  <p:notesMasterIdLst>
    <p:notesMasterId r:id="rId9"/>
  </p:notesMasterIdLst>
  <p:handoutMasterIdLst>
    <p:handoutMasterId r:id="rId10"/>
  </p:handoutMasterIdLst>
  <p:sldIdLst>
    <p:sldId id="283" r:id="rId3"/>
    <p:sldId id="284" r:id="rId4"/>
    <p:sldId id="286" r:id="rId5"/>
    <p:sldId id="470" r:id="rId6"/>
    <p:sldId id="287" r:id="rId7"/>
    <p:sldId id="28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159"/>
    <a:srgbClr val="76B042"/>
    <a:srgbClr val="FF3300"/>
    <a:srgbClr val="9933FF"/>
    <a:srgbClr val="F7974D"/>
    <a:srgbClr val="565656"/>
    <a:srgbClr val="414141"/>
    <a:srgbClr val="CC66FF"/>
    <a:srgbClr val="FFFFFF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895" autoAdjust="0"/>
  </p:normalViewPr>
  <p:slideViewPr>
    <p:cSldViewPr>
      <p:cViewPr varScale="1">
        <p:scale>
          <a:sx n="89" d="100"/>
          <a:sy n="89" d="100"/>
        </p:scale>
        <p:origin x="22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9" d="100"/>
          <a:sy n="129" d="100"/>
        </p:scale>
        <p:origin x="-19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FD9D325-9609-41D5-B22A-D9F65053229B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EE6EC7F-43D1-4961-92C6-C297E2F0C9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146D648-E152-45F7-AF7C-00977B5FBB78}" type="datetimeFigureOut">
              <a:rPr lang="en-US" smtClean="0"/>
              <a:pPr/>
              <a:t>8/23/2018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E21D4A9E-C5A7-41DF-8199-ECF2B37A1F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sng" dirty="0">
                <a:effectLst/>
              </a:rPr>
              <a:t>Talking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Santa Clara Valley Water District is at the forefront of water reuse in Northern California.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Our goal is to have 10% of water supply from recycled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We are planning an initial phase of potable reuse including 24,000 AFY by 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Non-potable reuse will continue to grow, with a goal of 30,000 AFY.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Combined, that means almost 55,000 AFY of reuse.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Recycled water is extremely important to us because it provides a drought-resistant, locally-controlled water supply.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four wastewater treatment plants in Santa Clara County process thousands of acre-feet per year of water that could be reused.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The District is working with San Jose, Sunnyvale, Palo Alto and SCRWA.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4A9E-C5A7-41DF-8199-ECF2B37A1FE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25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Talking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District has institutional arrangements with each producer.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we have partnered with San Jose to build the largest purification facility in Northern California.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Silicon Valley Advanced Water Purification Center can produce 8 MGD of purified water.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uses state-of-the-art Microfiltration, Reverse Osmosis, and Ultraviolet Light.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some smaller communities, 8 MGD would be almost their entire water supply.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Santa Clara County, our needs are almost 300,000 AFY. So, we consider this a demonstration for even bigger projects in the future.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SVAWPC has been in operation since 2014.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host many visitors, including international guests.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facility is tour friendly, and can accommodate visitors to see processes up close.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outreach program is accessible to the general public and technical audiences.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offer taste tests of purified water, which enhances public acceptance.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Being able to see and feel the water reduces the “yuck factor” of recycled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4A9E-C5A7-41DF-8199-ECF2B37A1FE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4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different types of potable reuse—i.e. Direct and Indirect.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example of IPR is OCWD Groundwater Recharge System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types of DPR are possible. For example, purified water could augment an existing drinking water treatment plant.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DPR could also be “flange-to-flange,” where purified water adds to a treated water distribution system.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is investigating many alternatives, and preparing numerous studies for future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4A9E-C5A7-41DF-8199-ECF2B37A1FE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work includes integration of recycled water systems in Santa Clara County.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*CLICK TO SHOW POTENTIAL INTERTIES*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4A9E-C5A7-41DF-8199-ECF2B37A1F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1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Potable and non-potable reuse infrastructure can be optimized for efficiency.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District is preparing a Countywide Water Reuse Master Plan to guide investment over the next 20 years.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Preliminary findings will be ready by the end of this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4A9E-C5A7-41DF-8199-ECF2B37A1FE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4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Talking Points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SVAWPC is also a research test bed. We collaborate on projects internally with District engineers and externally with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WateReuse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Foundation and universities such as Stanford and UC Berkeley.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Potable Reuse Demonstration Test Plan encompassed 4,000 samples collected in a 15 month period.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data generated at SVAWPC is getting us ready to work with regulators for future potable reuse.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closely with NWRI through an Independent Advisory Panel that provides input on our program.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District will be ready for permitting when the time comes.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D4A9E-C5A7-41DF-8199-ECF2B37A1F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63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1b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413793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114800"/>
            <a:ext cx="9144000" cy="228600"/>
          </a:xfrm>
          <a:prstGeom prst="rect">
            <a:avLst/>
          </a:prstGeom>
          <a:solidFill>
            <a:srgbClr val="C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5879" y="2057400"/>
            <a:ext cx="9195758" cy="2057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785055"/>
            <a:ext cx="1609344" cy="9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Slide 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85800"/>
            <a:ext cx="9144000" cy="228600"/>
          </a:xfrm>
          <a:prstGeom prst="rect">
            <a:avLst/>
          </a:prstGeom>
          <a:solidFill>
            <a:srgbClr val="CCD9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9831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3200"/>
            </a:lvl1pPr>
            <a:lvl2pPr>
              <a:buFontTx/>
              <a:buBlip>
                <a:blip r:embed="rId2"/>
              </a:buBlip>
              <a:defRPr sz="2800"/>
            </a:lvl2pPr>
            <a:lvl3pPr>
              <a:buSzPct val="100000"/>
              <a:buFontTx/>
              <a:buBlip>
                <a:blip r:embed="rId2"/>
              </a:buBlip>
              <a:defRPr sz="2400"/>
            </a:lvl3pPr>
            <a:lvl4pPr>
              <a:buSzPct val="100000"/>
              <a:buFontTx/>
              <a:buBlip>
                <a:blip r:embed="rId2"/>
              </a:buBlip>
              <a:defRPr sz="2000"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28600" cy="91440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8153400" cy="2286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buNone/>
              <a:defRPr sz="1000"/>
            </a:lvl1pPr>
            <a:lvl2pPr>
              <a:lnSpc>
                <a:spcPct val="100000"/>
              </a:lnSpc>
              <a:buNone/>
              <a:defRPr sz="1000"/>
            </a:lvl2pPr>
            <a:lvl3pPr>
              <a:lnSpc>
                <a:spcPct val="100000"/>
              </a:lnSpc>
              <a:buNone/>
              <a:defRPr sz="1000"/>
            </a:lvl3pPr>
            <a:lvl4pPr>
              <a:lnSpc>
                <a:spcPct val="100000"/>
              </a:lnSpc>
              <a:buNone/>
              <a:defRPr sz="1000"/>
            </a:lvl4pPr>
            <a:lvl5pPr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62000" y="63246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|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6389893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563F2-66A1-4C05-BFA6-99A4F285C027}" type="slidenum">
              <a:rPr lang="en-US" sz="1200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785055"/>
            <a:ext cx="1609344" cy="920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57400"/>
            <a:ext cx="9144000" cy="2057400"/>
          </a:xfrm>
          <a:prstGeom prst="rect">
            <a:avLst/>
          </a:prstGeom>
          <a:solidFill>
            <a:schemeClr val="accent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0" y="2057400"/>
            <a:ext cx="9144000" cy="2057400"/>
          </a:xfrm>
        </p:spPr>
        <p:txBody>
          <a:bodyPr anchor="t">
            <a:normAutofit/>
          </a:bodyPr>
          <a:lstStyle>
            <a:lvl1pPr algn="ctr">
              <a:defRPr sz="4400" b="0" cap="all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44 pt 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6200" y="6611779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</a:rPr>
              <a:t>Executive Leadership Group for CWRMP – Palo Alto Meeting – May 30, 2018</a:t>
            </a:r>
          </a:p>
        </p:txBody>
      </p:sp>
    </p:spTree>
    <p:extLst>
      <p:ext uri="{BB962C8B-B14F-4D97-AF65-F5344CB8AC3E}">
        <p14:creationId xmlns:p14="http://schemas.microsoft.com/office/powerpoint/2010/main" val="305703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a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1FF14-3B1E-426B-859D-AF0ECCDD79E3}"/>
              </a:ext>
            </a:extLst>
          </p:cNvPr>
          <p:cNvSpPr txBox="1"/>
          <p:nvPr userDrawn="1"/>
        </p:nvSpPr>
        <p:spPr>
          <a:xfrm>
            <a:off x="76200" y="6611779"/>
            <a:ext cx="548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Arial" panose="020B0604020202020204" pitchFamily="34" charset="0"/>
              </a:rPr>
              <a:t>Executive Leadership Group for CWRMP – Palo Alto Meeting – May 30, 2018</a:t>
            </a:r>
          </a:p>
        </p:txBody>
      </p:sp>
    </p:spTree>
    <p:extLst>
      <p:ext uri="{BB962C8B-B14F-4D97-AF65-F5344CB8AC3E}">
        <p14:creationId xmlns:p14="http://schemas.microsoft.com/office/powerpoint/2010/main" val="359320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4210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02F4-F8B1-4D59-9D7E-03F6CFBE03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Quarterly Performance Report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>
              <a:lumMod val="20000"/>
              <a:lumOff val="8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Tx/>
        <a:buBlip>
          <a:blip r:embed="rId4"/>
        </a:buBlip>
        <a:defRPr sz="3200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Tx/>
        <a:buBlip>
          <a:blip r:embed="rId4"/>
        </a:buBlip>
        <a:defRPr sz="2800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Tx/>
        <a:buBlip>
          <a:blip r:embed="rId4"/>
        </a:buBlip>
        <a:defRPr sz="2400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Tx/>
        <a:buBlip>
          <a:blip r:embed="rId4"/>
        </a:buBlip>
        <a:defRPr sz="1800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Tx/>
        <a:buBlip>
          <a:blip r:embed="rId4"/>
        </a:buBlip>
        <a:defRPr sz="1800" kern="1200">
          <a:solidFill>
            <a:schemeClr val="tx1">
              <a:lumMod val="75000"/>
            </a:schemeClr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May 21,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8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-228600" y="2209800"/>
            <a:ext cx="9144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“Is the Bay Area Ready for Potable Reuse?1”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34000" y="3657600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Tony </a:t>
            </a:r>
            <a:r>
              <a:rPr lang="en-US" sz="2000" dirty="0" err="1">
                <a:solidFill>
                  <a:schemeClr val="bg1"/>
                </a:solidFill>
              </a:rPr>
              <a:t>Estremera</a:t>
            </a:r>
            <a:r>
              <a:rPr lang="en-US" sz="2000" dirty="0">
                <a:solidFill>
                  <a:schemeClr val="bg1"/>
                </a:solidFill>
              </a:rPr>
              <a:t>, Director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EB82B-962E-42A2-AF48-1797D9237F67}"/>
              </a:ext>
            </a:extLst>
          </p:cNvPr>
          <p:cNvSpPr txBox="1"/>
          <p:nvPr/>
        </p:nvSpPr>
        <p:spPr>
          <a:xfrm>
            <a:off x="0" y="4572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Urban Water Institute's 25</a:t>
            </a:r>
            <a:r>
              <a:rPr lang="en-US" baseline="30000" dirty="0"/>
              <a:t>th</a:t>
            </a:r>
            <a:r>
              <a:rPr lang="en-US" dirty="0"/>
              <a:t> Annual Water Conference</a:t>
            </a:r>
          </a:p>
          <a:p>
            <a:pPr algn="ctr"/>
            <a:r>
              <a:rPr lang="en-US" dirty="0"/>
              <a:t>San Diego, CA</a:t>
            </a:r>
          </a:p>
          <a:p>
            <a:pPr algn="ctr"/>
            <a:r>
              <a:rPr lang="en-US" dirty="0"/>
              <a:t>August 24, 2018</a:t>
            </a:r>
          </a:p>
        </p:txBody>
      </p:sp>
    </p:spTree>
    <p:extLst>
      <p:ext uri="{BB962C8B-B14F-4D97-AF65-F5344CB8AC3E}">
        <p14:creationId xmlns:p14="http://schemas.microsoft.com/office/powerpoint/2010/main" val="256200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EE83-2D86-4C60-A135-2E9536ED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Advanced Treatment Technology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D2D28-4A27-4A0C-877C-176EEC75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MF-RO-UV-AOP Demonstration at SVAWPC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42D72C-01F3-4E18-98B2-408ABB4B5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/>
              <a:t>Wastewater can be cleaned and reused as a sustainable and drought-resistant water supply.</a:t>
            </a:r>
          </a:p>
        </p:txBody>
      </p:sp>
      <p:pic>
        <p:nvPicPr>
          <p:cNvPr id="11" name="Picture 10" descr="http://www.waterworld.com/content/dam/ww/online-articles/2014/07/k.png">
            <a:extLst>
              <a:ext uri="{FF2B5EF4-FFF2-40B4-BE49-F238E27FC236}">
                <a16:creationId xmlns:a16="http://schemas.microsoft.com/office/drawing/2014/main" id="{985BA77B-AD0D-4C89-ABAD-019946A5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81600"/>
            <a:ext cx="1514193" cy="144127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 descr="Santa Clara Valley Water District - 1">
            <a:extLst>
              <a:ext uri="{FF2B5EF4-FFF2-40B4-BE49-F238E27FC236}">
                <a16:creationId xmlns:a16="http://schemas.microsoft.com/office/drawing/2014/main" id="{9EC35BDE-F72C-4849-BA43-75ECF550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362200"/>
            <a:ext cx="7052731" cy="2590800"/>
          </a:xfrm>
          <a:prstGeom prst="rect">
            <a:avLst/>
          </a:prstGeom>
        </p:spPr>
      </p:pic>
      <p:pic>
        <p:nvPicPr>
          <p:cNvPr id="13" name="Picture 8" descr="Santa Clara Valley Water District - 7">
            <a:extLst>
              <a:ext uri="{FF2B5EF4-FFF2-40B4-BE49-F238E27FC236}">
                <a16:creationId xmlns:a16="http://schemas.microsoft.com/office/drawing/2014/main" id="{A06E4F4F-00D2-4567-859C-4F1845B7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5070" y="4191000"/>
            <a:ext cx="705273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9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5B19-3EFB-4090-8D2E-C23BA407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Framework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03798-73D9-458A-B2A7-6ADF1C4A8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Technical, Managerial, and Financial Capacity to Implement Potable Reuse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059140-A463-4826-BF4E-7E079411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dirty="0"/>
              <a:t>Regulations exist for Indirect Potable Reuse and are under development for Direct Potable Reuse.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0619F-CCB4-496F-A387-3D3583391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77"/>
          <a:stretch/>
        </p:blipFill>
        <p:spPr>
          <a:xfrm>
            <a:off x="4025943" y="2438400"/>
            <a:ext cx="5134006" cy="441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7A03FC-2575-4A83-8CBB-00B3C12D9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5" t="10000" r="27643" b="64615"/>
          <a:stretch/>
        </p:blipFill>
        <p:spPr>
          <a:xfrm>
            <a:off x="838200" y="2971800"/>
            <a:ext cx="3733800" cy="19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9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9B3D26D-A01C-4645-AE1C-CF68B84F7135}"/>
              </a:ext>
            </a:extLst>
          </p:cNvPr>
          <p:cNvGrpSpPr/>
          <p:nvPr/>
        </p:nvGrpSpPr>
        <p:grpSpPr>
          <a:xfrm>
            <a:off x="6332" y="0"/>
            <a:ext cx="9137668" cy="6858000"/>
            <a:chOff x="6332" y="0"/>
            <a:chExt cx="9137668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5A5F535-D672-4319-A998-837CDAACA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2" y="0"/>
              <a:ext cx="9137668" cy="6858000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354D249B-D98D-4991-8FB2-F43D6592A0A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8762" y="0"/>
              <a:ext cx="862647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  <a:normAutofit/>
            </a:bodyPr>
            <a:lstStyle>
              <a:lvl1pPr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6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ranklin Gothic Demi" pitchFamily="34" charset="0"/>
                  <a:ea typeface="+mj-ea"/>
                  <a:cs typeface="+mj-cs"/>
                </a:defRPr>
              </a:lvl1pPr>
              <a:lvl2pPr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2pPr>
              <a:lvl3pPr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3pPr>
              <a:lvl4pPr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4pPr>
              <a:lvl5pPr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Franklin Gothic Demi" pitchFamily="34" charset="0"/>
                  <a:ea typeface="+mj-ea"/>
                  <a:cs typeface="+mj-cs"/>
                </a:rPr>
                <a:t>Integrating Existing Systems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44669C2-D29F-46BF-85AE-FF143CB3D8AC}"/>
                </a:ext>
              </a:extLst>
            </p:cNvPr>
            <p:cNvSpPr/>
            <p:nvPr/>
          </p:nvSpPr>
          <p:spPr>
            <a:xfrm>
              <a:off x="6131560" y="4709160"/>
              <a:ext cx="548640" cy="548640"/>
            </a:xfrm>
            <a:prstGeom prst="ellipse">
              <a:avLst/>
            </a:prstGeom>
            <a:solidFill>
              <a:srgbClr val="76B0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D756F0D-72F6-4BFE-873E-86425CE91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5700" y="4724400"/>
              <a:ext cx="393700" cy="472440"/>
            </a:xfrm>
            <a:prstGeom prst="line">
              <a:avLst/>
            </a:prstGeom>
            <a:ln w="104775">
              <a:solidFill>
                <a:srgbClr val="4351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3696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3DAB20-2DF7-4B83-A7BE-D58B9EFA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374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554801C-6525-443E-B5B8-D35F0DB83D8B}"/>
              </a:ext>
            </a:extLst>
          </p:cNvPr>
          <p:cNvSpPr txBox="1">
            <a:spLocks/>
          </p:cNvSpPr>
          <p:nvPr/>
        </p:nvSpPr>
        <p:spPr bwMode="auto">
          <a:xfrm>
            <a:off x="2362200" y="228600"/>
            <a:ext cx="6569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Demi" pitchFamily="34" charset="0"/>
                <a:ea typeface="+mj-ea"/>
                <a:cs typeface="+mj-cs"/>
              </a:defRPr>
            </a:lvl1pPr>
            <a:lvl2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/>
            <a:r>
              <a:rPr lang="en-US" kern="0" dirty="0"/>
              <a:t>Reuse can be integrated into our water supply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37892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091E-AB85-41BD-97D4-2A43FB06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93CB-7E63-421B-B299-C1BDBFFC7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Testing at SVAWPC in San Jose demonstrates that purified water exceeds federal and state standards.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9E050-FA21-4238-8008-8EA796786A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Potable Reuse Demonstration Test Plan at SVAWPC, September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6CF7F-7976-43FC-A80B-D8C49CDEF602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2956778"/>
            <a:ext cx="9144000" cy="3748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93AB3-EA09-4207-B262-FE7498C0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631039"/>
            <a:ext cx="3886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78838"/>
      </p:ext>
    </p:extLst>
  </p:cSld>
  <p:clrMapOvr>
    <a:masterClrMapping/>
  </p:clrMapOvr>
</p:sld>
</file>

<file path=ppt/theme/theme1.xml><?xml version="1.0" encoding="utf-8"?>
<a:theme xmlns:a="http://schemas.openxmlformats.org/drawingml/2006/main" name="01_PowerPointTemplate_for_IA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1492</TotalTime>
  <Words>669</Words>
  <Application>Microsoft Office PowerPoint</Application>
  <PresentationFormat>On-screen Show (4:3)</PresentationFormat>
  <Paragraphs>63</Paragraphs>
  <Slides>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Franklin Gothic Demi</vt:lpstr>
      <vt:lpstr>01_PowerPointTemplate_for_IAP</vt:lpstr>
      <vt:lpstr>Office Theme</vt:lpstr>
      <vt:lpstr>“Is the Bay Area Ready for Potable Reuse?1”</vt:lpstr>
      <vt:lpstr>Advanced Treatment Technology</vt:lpstr>
      <vt:lpstr>Implementation Framework</vt:lpstr>
      <vt:lpstr>PowerPoint Presentation</vt:lpstr>
      <vt:lpstr>PowerPoint Presentation</vt:lpstr>
      <vt:lpstr>Water Quality Monitoring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PowerPoint Template</dc:title>
  <dc:creator>StepTorr</dc:creator>
  <cp:lastModifiedBy>Diahann Soleno</cp:lastModifiedBy>
  <cp:revision>180</cp:revision>
  <cp:lastPrinted>2018-05-25T18:37:08Z</cp:lastPrinted>
  <dcterms:created xsi:type="dcterms:W3CDTF">2016-12-20T23:34:49Z</dcterms:created>
  <dcterms:modified xsi:type="dcterms:W3CDTF">2018-08-23T15:03:00Z</dcterms:modified>
</cp:coreProperties>
</file>