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96" r:id="rId1"/>
    <p:sldMasterId id="2147483733" r:id="rId2"/>
  </p:sldMasterIdLst>
  <p:notesMasterIdLst>
    <p:notesMasterId r:id="rId22"/>
  </p:notesMasterIdLst>
  <p:handoutMasterIdLst>
    <p:handoutMasterId r:id="rId23"/>
  </p:handoutMasterIdLst>
  <p:sldIdLst>
    <p:sldId id="265" r:id="rId3"/>
    <p:sldId id="295" r:id="rId4"/>
    <p:sldId id="328" r:id="rId5"/>
    <p:sldId id="325" r:id="rId6"/>
    <p:sldId id="329" r:id="rId7"/>
    <p:sldId id="291" r:id="rId8"/>
    <p:sldId id="306" r:id="rId9"/>
    <p:sldId id="311" r:id="rId10"/>
    <p:sldId id="313" r:id="rId11"/>
    <p:sldId id="310" r:id="rId12"/>
    <p:sldId id="350" r:id="rId13"/>
    <p:sldId id="327" r:id="rId14"/>
    <p:sldId id="351" r:id="rId15"/>
    <p:sldId id="333" r:id="rId16"/>
    <p:sldId id="332" r:id="rId17"/>
    <p:sldId id="302" r:id="rId18"/>
    <p:sldId id="309" r:id="rId19"/>
    <p:sldId id="283" r:id="rId20"/>
    <p:sldId id="300" r:id="rId2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6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dirty="0"/>
                      <a:t>16 MGD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F2-49A0-A99D-3BB2687918E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 dirty="0"/>
                      <a:t>4 MGD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F2-49A0-A99D-3BB2687918E1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dirty="0"/>
                      <a:t>3 MGD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F2-49A0-A99D-3BB2687918E1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dirty="0"/>
                      <a:t>1 MGD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F2-49A0-A99D-3BB2687918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Wastewater</c:v>
                </c:pt>
                <c:pt idx="1">
                  <c:v>Ag wash Water</c:v>
                </c:pt>
                <c:pt idx="2">
                  <c:v>Blanco Drain</c:v>
                </c:pt>
                <c:pt idx="3">
                  <c:v>Rec Ditch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</c:v>
                </c:pt>
                <c:pt idx="1">
                  <c:v>4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9F2-49A0-A99D-3BB268791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600" b="1">
              <a:latin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Legally Available Water Supply in MPWMD Territory</a:t>
            </a:r>
          </a:p>
          <a:p>
            <a:pPr>
              <a:defRPr/>
            </a:pPr>
            <a:r>
              <a:rPr lang="en-US" sz="1200" b="0" i="1" dirty="0">
                <a:solidFill>
                  <a:schemeClr val="bg1"/>
                </a:solidFill>
              </a:rPr>
              <a:t>Compare</a:t>
            </a:r>
            <a:r>
              <a:rPr lang="en-US" sz="1200" b="0" i="1" baseline="0" dirty="0">
                <a:solidFill>
                  <a:schemeClr val="bg1"/>
                </a:solidFill>
              </a:rPr>
              <a:t>d to</a:t>
            </a:r>
          </a:p>
          <a:p>
            <a:pPr>
              <a:defRPr/>
            </a:pPr>
            <a:r>
              <a:rPr lang="en-US" baseline="0" dirty="0">
                <a:solidFill>
                  <a:schemeClr val="bg1"/>
                </a:solidFill>
              </a:rPr>
              <a:t>Consumer Water Demand in MPWMD Territory</a:t>
            </a:r>
            <a:endParaRPr lang="en-US" dirty="0">
              <a:solidFill>
                <a:schemeClr val="bg1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6"/>
          <c:order val="0"/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Sheet1!$A$6:$A$12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Sheet1!$B$6:$B$12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51-4800-90B8-052B9EBE7F1D}"/>
            </c:ext>
          </c:extLst>
        </c:ser>
        <c:ser>
          <c:idx val="10"/>
          <c:order val="1"/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B2-4D8B-ABD8-6A99920790A6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B2-4D8B-ABD8-6A99920790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Sheet1!$A$6:$A$12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Sheet1!$C$6:$C$12</c:f>
              <c:numCache>
                <c:formatCode>#,##0_);[Red]\(#,##0\)</c:formatCode>
                <c:ptCount val="7"/>
                <c:pt idx="0">
                  <c:v>2299</c:v>
                </c:pt>
                <c:pt idx="1">
                  <c:v>2299</c:v>
                </c:pt>
                <c:pt idx="2">
                  <c:v>1820</c:v>
                </c:pt>
                <c:pt idx="3">
                  <c:v>1820</c:v>
                </c:pt>
                <c:pt idx="4">
                  <c:v>1820</c:v>
                </c:pt>
                <c:pt idx="5">
                  <c:v>1474</c:v>
                </c:pt>
                <c:pt idx="6">
                  <c:v>1474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751-4800-90B8-052B9EBE7F1D}"/>
            </c:ext>
          </c:extLst>
        </c:ser>
        <c:ser>
          <c:idx val="5"/>
          <c:order val="2"/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Sheet1!$A$6:$A$12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Sheet1!$D$6:$D$12</c:f>
              <c:numCache>
                <c:formatCode>#,##0_);[Red]\(#,##0\)</c:formatCode>
                <c:ptCount val="7"/>
                <c:pt idx="0">
                  <c:v>8310</c:v>
                </c:pt>
                <c:pt idx="1">
                  <c:v>8310</c:v>
                </c:pt>
                <c:pt idx="2">
                  <c:v>8310</c:v>
                </c:pt>
                <c:pt idx="3">
                  <c:v>8310</c:v>
                </c:pt>
                <c:pt idx="4">
                  <c:v>8310</c:v>
                </c:pt>
                <c:pt idx="5">
                  <c:v>8310</c:v>
                </c:pt>
                <c:pt idx="6">
                  <c:v>3376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751-4800-90B8-052B9EBE7F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220655616"/>
        <c:axId val="220657536"/>
      </c:barChart>
      <c:catAx>
        <c:axId val="220655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20657536"/>
        <c:crosses val="autoZero"/>
        <c:auto val="1"/>
        <c:lblAlgn val="ctr"/>
        <c:lblOffset val="100"/>
        <c:noMultiLvlLbl val="0"/>
      </c:catAx>
      <c:valAx>
        <c:axId val="220657536"/>
        <c:scaling>
          <c:orientation val="minMax"/>
          <c:max val="140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Acre</a:t>
                </a:r>
                <a:r>
                  <a:rPr lang="en-US" sz="1400" baseline="0" dirty="0"/>
                  <a:t> Feet per Year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1.2806830309498401E-2"/>
              <c:y val="0.4819135343931070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206556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7F049F6-AC7E-4764-8D3B-6508DEFB2647}" type="datetimeFigureOut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D00D9D9-D1E8-4120-BD83-D6E90DD949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684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84F42B7-D597-4FB6-A78A-63F3A92B305E}" type="datetimeFigureOut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C495257-1DE2-4C1E-8771-87BFECD041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036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95257-1DE2-4C1E-8771-87BFECD0411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52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95257-1DE2-4C1E-8771-87BFECD0411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3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xfrm>
            <a:off x="1032933" y="3329940"/>
            <a:ext cx="7437120" cy="31546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/>
              <a:t>SWRCB CDO and Seaside Basin Adjudication mandate reductions in diversions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192">
              <a:defRPr sz="1600">
                <a:solidFill>
                  <a:schemeClr val="tx1"/>
                </a:solidFill>
                <a:latin typeface="Franklin Gothic Medium Cond" pitchFamily="34" charset="0"/>
              </a:defRPr>
            </a:lvl1pPr>
            <a:lvl2pPr marL="757024" indent="-291163" defTabSz="938192">
              <a:defRPr sz="1600">
                <a:solidFill>
                  <a:schemeClr val="tx1"/>
                </a:solidFill>
                <a:latin typeface="Franklin Gothic Medium Cond" pitchFamily="34" charset="0"/>
              </a:defRPr>
            </a:lvl2pPr>
            <a:lvl3pPr marL="1164653" indent="-232930" defTabSz="938192">
              <a:defRPr sz="1600">
                <a:solidFill>
                  <a:schemeClr val="tx1"/>
                </a:solidFill>
                <a:latin typeface="Franklin Gothic Medium Cond" pitchFamily="34" charset="0"/>
              </a:defRPr>
            </a:lvl3pPr>
            <a:lvl4pPr marL="1630513" indent="-232930" defTabSz="938192">
              <a:defRPr sz="1600">
                <a:solidFill>
                  <a:schemeClr val="tx1"/>
                </a:solidFill>
                <a:latin typeface="Franklin Gothic Medium Cond" pitchFamily="34" charset="0"/>
              </a:defRPr>
            </a:lvl4pPr>
            <a:lvl5pPr marL="2096375" indent="-232930" defTabSz="938192">
              <a:defRPr sz="1600">
                <a:solidFill>
                  <a:schemeClr val="tx1"/>
                </a:solidFill>
                <a:latin typeface="Franklin Gothic Medium Cond" pitchFamily="34" charset="0"/>
              </a:defRPr>
            </a:lvl5pPr>
            <a:lvl6pPr marL="2562236" indent="-232930" algn="ctr" defTabSz="938192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Medium Cond" pitchFamily="34" charset="0"/>
              </a:defRPr>
            </a:lvl6pPr>
            <a:lvl7pPr marL="3028096" indent="-232930" algn="ctr" defTabSz="938192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Medium Cond" pitchFamily="34" charset="0"/>
              </a:defRPr>
            </a:lvl7pPr>
            <a:lvl8pPr marL="3493958" indent="-232930" algn="ctr" defTabSz="938192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Medium Cond" pitchFamily="34" charset="0"/>
              </a:defRPr>
            </a:lvl8pPr>
            <a:lvl9pPr marL="3959819" indent="-232930" algn="ctr" defTabSz="938192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Medium Cond" pitchFamily="34" charset="0"/>
              </a:defRPr>
            </a:lvl9pPr>
          </a:lstStyle>
          <a:p>
            <a:fld id="{E31D2F40-679C-4E3B-BE88-840AC6D9DEFB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/>
              <a:t>11</a:t>
            </a:fld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06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95257-1DE2-4C1E-8771-87BFECD0411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35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95257-1DE2-4C1E-8771-87BFECD0411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35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95257-1DE2-4C1E-8771-87BFECD0411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3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5632450"/>
            <a:ext cx="54197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838200" y="5364163"/>
            <a:ext cx="10515600" cy="47625"/>
            <a:chOff x="838200" y="5364484"/>
            <a:chExt cx="10515600" cy="47798"/>
          </a:xfrm>
        </p:grpSpPr>
        <p:sp>
          <p:nvSpPr>
            <p:cNvPr id="6" name="Rectangle 5"/>
            <p:cNvSpPr/>
            <p:nvPr/>
          </p:nvSpPr>
          <p:spPr>
            <a:xfrm>
              <a:off x="838200" y="5364484"/>
              <a:ext cx="2628900" cy="46204"/>
            </a:xfrm>
            <a:prstGeom prst="rect">
              <a:avLst/>
            </a:prstGeom>
            <a:solidFill>
              <a:srgbClr val="275FAC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67100" y="5366077"/>
              <a:ext cx="2628900" cy="46205"/>
            </a:xfrm>
            <a:prstGeom prst="rect">
              <a:avLst/>
            </a:prstGeom>
            <a:solidFill>
              <a:srgbClr val="3BB14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000" y="5364484"/>
              <a:ext cx="2628900" cy="46204"/>
            </a:xfrm>
            <a:prstGeom prst="rect">
              <a:avLst/>
            </a:prstGeom>
            <a:solidFill>
              <a:srgbClr val="135369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724900" y="5366077"/>
              <a:ext cx="2628900" cy="44611"/>
            </a:xfrm>
            <a:prstGeom prst="rect">
              <a:avLst/>
            </a:prstGeom>
            <a:solidFill>
              <a:srgbClr val="A77BC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29208"/>
            <a:ext cx="9144000" cy="1542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48A23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884" y="756152"/>
            <a:ext cx="11472232" cy="155954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 cap="all" baseline="0">
                <a:solidFill>
                  <a:srgbClr val="275FA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968518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438" y="6176963"/>
            <a:ext cx="5397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08820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E697F-7935-4B19-A0F5-8C1BCEA18F2F}" type="datetime1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AB130-B8F9-4FBA-B06F-3F85BCCF05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4605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5DE7C-B6BC-4A97-A178-2FA3AE06F236}" type="datetime1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Monterey One Water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D132B-8F64-495E-BF3D-1F458BC85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43183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5AB30-0F31-4334-B258-267CD0A58957}" type="datetime1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8BCFE-8EE4-4740-997A-D2CC13B09F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3813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1C6E-B40E-41DF-8932-1C5A9B6EE963}" type="datetime1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19623-487D-46C7-B729-01F3462108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00621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25776"/>
            <a:ext cx="9144000" cy="1542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rgbClr val="48A23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884" y="496655"/>
            <a:ext cx="11472232" cy="155954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275FA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51" y="5155644"/>
            <a:ext cx="5421298" cy="897526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838200" y="2450368"/>
            <a:ext cx="10515600" cy="45719"/>
            <a:chOff x="838200" y="6223386"/>
            <a:chExt cx="10515600" cy="45719"/>
          </a:xfrm>
        </p:grpSpPr>
        <p:sp>
          <p:nvSpPr>
            <p:cNvPr id="15" name="Rectangle 14"/>
            <p:cNvSpPr/>
            <p:nvPr/>
          </p:nvSpPr>
          <p:spPr>
            <a:xfrm>
              <a:off x="838200" y="6224425"/>
              <a:ext cx="2628528" cy="43642"/>
            </a:xfrm>
            <a:prstGeom prst="rect">
              <a:avLst/>
            </a:prstGeom>
            <a:solidFill>
              <a:srgbClr val="275FAC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66728" y="6223386"/>
              <a:ext cx="2630015" cy="45719"/>
            </a:xfrm>
            <a:prstGeom prst="rect">
              <a:avLst/>
            </a:prstGeom>
            <a:solidFill>
              <a:srgbClr val="3BB14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96743" y="6224425"/>
              <a:ext cx="2628528" cy="43642"/>
            </a:xfrm>
            <a:prstGeom prst="rect">
              <a:avLst/>
            </a:prstGeom>
            <a:solidFill>
              <a:srgbClr val="135369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725272" y="6223386"/>
              <a:ext cx="2628528" cy="43642"/>
            </a:xfrm>
            <a:prstGeom prst="rect">
              <a:avLst/>
            </a:prstGeom>
            <a:solidFill>
              <a:srgbClr val="A77BC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0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2pPr marL="685800" indent="-228600">
              <a:buSzPct val="100000"/>
              <a:buFont typeface="Century Gothic" panose="020B0502020202020204" pitchFamily="34" charset="0"/>
              <a:buChar char="♦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BF5-9E4C-4469-86C0-F5FA48F396C1}" type="datetime1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85525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BB14A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103586"/>
            <a:ext cx="10515600" cy="173421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BF5-9E4C-4469-86C0-F5FA48F396C1}" type="datetime1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3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BF5-9E4C-4469-86C0-F5FA48F396C1}" type="datetime1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BF5-9E4C-4469-86C0-F5FA48F396C1}" type="datetime1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11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_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8" y="5632450"/>
            <a:ext cx="12192000" cy="122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0" y="5589588"/>
            <a:ext cx="12192000" cy="46037"/>
            <a:chOff x="838200" y="5364484"/>
            <a:chExt cx="10515600" cy="47798"/>
          </a:xfrm>
        </p:grpSpPr>
        <p:sp>
          <p:nvSpPr>
            <p:cNvPr id="6" name="Rectangle 5"/>
            <p:cNvSpPr/>
            <p:nvPr/>
          </p:nvSpPr>
          <p:spPr>
            <a:xfrm>
              <a:off x="838200" y="5364484"/>
              <a:ext cx="2628900" cy="46150"/>
            </a:xfrm>
            <a:prstGeom prst="rect">
              <a:avLst/>
            </a:prstGeom>
            <a:solidFill>
              <a:srgbClr val="A77BC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67100" y="5366132"/>
              <a:ext cx="2630270" cy="46150"/>
            </a:xfrm>
            <a:prstGeom prst="rect">
              <a:avLst/>
            </a:prstGeom>
            <a:solidFill>
              <a:srgbClr val="3BB14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7370" y="5364484"/>
              <a:ext cx="2627530" cy="46150"/>
            </a:xfrm>
            <a:prstGeom prst="rect">
              <a:avLst/>
            </a:prstGeom>
            <a:solidFill>
              <a:srgbClr val="275FAC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724900" y="5366132"/>
              <a:ext cx="2628900" cy="44503"/>
            </a:xfrm>
            <a:prstGeom prst="rect">
              <a:avLst/>
            </a:prstGeom>
            <a:solidFill>
              <a:srgbClr val="A77BC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0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5775325"/>
            <a:ext cx="54197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29208"/>
            <a:ext cx="9144000" cy="1542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884" y="756152"/>
            <a:ext cx="11472232" cy="155954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07582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BF5-9E4C-4469-86C0-F5FA48F396C1}" type="datetime1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7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10" y="6176963"/>
            <a:ext cx="540056" cy="5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BF5-9E4C-4469-86C0-F5FA48F396C1}" type="datetime1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1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BF5-9E4C-4469-86C0-F5FA48F396C1}" type="datetime1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Monterey One Water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BF5-9E4C-4469-86C0-F5FA48F396C1}" type="datetime1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2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29BF5-9E4C-4469-86C0-F5FA48F396C1}" type="datetime1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35369"/>
              </a:buClr>
              <a:buSzPct val="100000"/>
              <a:buFont typeface="Arial" panose="020B0604020202020204" pitchFamily="34" charset="0"/>
              <a:buChar char="•"/>
              <a:defRPr/>
            </a:lvl1pPr>
            <a:lvl2pPr marL="685800" indent="-228600">
              <a:buSzPct val="100000"/>
              <a:buFont typeface="Century Gothic" panose="020B0502020202020204" pitchFamily="34" charset="0"/>
              <a:buChar char="♦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DDD3902-610B-4C53-B81B-FA694263B45F}" type="datetime1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B1D2A2E-819D-4A3C-8C03-340B9E0670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6050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8" y="6196013"/>
            <a:ext cx="12192000" cy="66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1588" y="6151563"/>
            <a:ext cx="12192000" cy="44450"/>
            <a:chOff x="838200" y="5364484"/>
            <a:chExt cx="10515600" cy="47798"/>
          </a:xfrm>
        </p:grpSpPr>
        <p:sp>
          <p:nvSpPr>
            <p:cNvPr id="6" name="Rectangle 5"/>
            <p:cNvSpPr/>
            <p:nvPr/>
          </p:nvSpPr>
          <p:spPr>
            <a:xfrm>
              <a:off x="838200" y="5364484"/>
              <a:ext cx="2628900" cy="46090"/>
            </a:xfrm>
            <a:prstGeom prst="rect">
              <a:avLst/>
            </a:prstGeom>
            <a:solidFill>
              <a:srgbClr val="A77BC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67100" y="5366191"/>
              <a:ext cx="2630269" cy="46091"/>
            </a:xfrm>
            <a:prstGeom prst="rect">
              <a:avLst/>
            </a:prstGeom>
            <a:solidFill>
              <a:srgbClr val="3BB14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7369" y="5364484"/>
              <a:ext cx="2627531" cy="46090"/>
            </a:xfrm>
            <a:prstGeom prst="rect">
              <a:avLst/>
            </a:prstGeom>
            <a:solidFill>
              <a:srgbClr val="275FAC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724900" y="5366191"/>
              <a:ext cx="2628900" cy="44384"/>
            </a:xfrm>
            <a:prstGeom prst="rect">
              <a:avLst/>
            </a:prstGeom>
            <a:solidFill>
              <a:srgbClr val="A77BC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0" name="Picture 2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39"/>
          <a:stretch>
            <a:fillRect/>
          </a:stretch>
        </p:blipFill>
        <p:spPr bwMode="auto">
          <a:xfrm>
            <a:off x="11580813" y="6305550"/>
            <a:ext cx="4381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660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685800" indent="-228600">
              <a:buSzPct val="100000"/>
              <a:buFont typeface="Century Gothic" panose="020B0502020202020204" pitchFamily="34" charset="0"/>
              <a:buChar char="♦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8BF90DC-DEF7-4DA9-99D3-3F6C50A6D0C0}" type="datetime1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4F18669-0268-4F55-A304-661650220F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3229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8" y="6196013"/>
            <a:ext cx="12192000" cy="66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588" y="6151563"/>
            <a:ext cx="12192000" cy="44450"/>
            <a:chOff x="838200" y="5364484"/>
            <a:chExt cx="10515600" cy="47798"/>
          </a:xfrm>
        </p:grpSpPr>
        <p:sp>
          <p:nvSpPr>
            <p:cNvPr id="5" name="Rectangle 4"/>
            <p:cNvSpPr/>
            <p:nvPr/>
          </p:nvSpPr>
          <p:spPr>
            <a:xfrm>
              <a:off x="838200" y="5364484"/>
              <a:ext cx="2628900" cy="46090"/>
            </a:xfrm>
            <a:prstGeom prst="rect">
              <a:avLst/>
            </a:prstGeom>
            <a:solidFill>
              <a:srgbClr val="A77BC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467100" y="5366191"/>
              <a:ext cx="2630269" cy="46091"/>
            </a:xfrm>
            <a:prstGeom prst="rect">
              <a:avLst/>
            </a:prstGeom>
            <a:solidFill>
              <a:srgbClr val="3BB14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97369" y="5364484"/>
              <a:ext cx="2627531" cy="46090"/>
            </a:xfrm>
            <a:prstGeom prst="rect">
              <a:avLst/>
            </a:prstGeom>
            <a:solidFill>
              <a:srgbClr val="275FAC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724900" y="5366191"/>
              <a:ext cx="2628900" cy="44384"/>
            </a:xfrm>
            <a:prstGeom prst="rect">
              <a:avLst/>
            </a:prstGeom>
            <a:solidFill>
              <a:srgbClr val="A77BC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9" name="Picture 2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39"/>
          <a:stretch>
            <a:fillRect/>
          </a:stretch>
        </p:blipFill>
        <p:spPr bwMode="auto">
          <a:xfrm>
            <a:off x="11580813" y="6305550"/>
            <a:ext cx="4381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E33F0BB-B552-4D6F-87F7-3B1F0AD060F0}" type="datetime1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7C6F52F-D127-4D35-AC18-8E5F21B56E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805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85525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BB14A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103586"/>
            <a:ext cx="10515600" cy="173421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82693AB-1AA0-4DC2-95C1-5CD12004E4AE}" type="datetime1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C9240-18DA-421B-A6E7-03B75E218C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13438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B89FA-F161-4E3C-864D-0863BFA8F5DE}" type="datetime1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D8705-BD0E-4918-BC4D-5ABE5E4BA5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56305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A17E0-9154-458F-A4A4-1F54691ABBF2}" type="datetime1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F37EF-E9E3-4342-B462-156E94AF95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13479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51B2F-25FD-4417-B555-B5C08C31E30B}" type="datetime1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DB9E1-C9A4-485F-9DB7-65ECB6A2EE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8426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accent3"/>
                </a:solidFill>
                <a:latin typeface="Myriad Pro" pitchFamily="34" charset="0"/>
                <a:cs typeface="+mn-cs"/>
              </a:defRPr>
            </a:lvl1pPr>
          </a:lstStyle>
          <a:p>
            <a:pPr>
              <a:defRPr/>
            </a:pPr>
            <a:fld id="{F6F7B3BB-08D5-4370-9F7E-AA1082B7AFEF}" type="datetime1">
              <a:rPr lang="en-US"/>
              <a:pPr>
                <a:defRPr/>
              </a:pPr>
              <a:t>8/23/2018</a:t>
            </a:fld>
            <a:endParaRPr lang="en-US" dirty="0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accent3"/>
                </a:solidFill>
                <a:latin typeface="Myriad Pro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accent3"/>
                </a:solidFill>
                <a:latin typeface="Myriad Pro" pitchFamily="34" charset="0"/>
                <a:cs typeface="+mn-cs"/>
              </a:defRPr>
            </a:lvl1pPr>
          </a:lstStyle>
          <a:p>
            <a:pPr>
              <a:defRPr/>
            </a:pPr>
            <a:fld id="{EE6D212F-47D0-4EDF-96F6-77787E8EAC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554163"/>
            <a:ext cx="105156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212725"/>
            <a:ext cx="105156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31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438" y="6176963"/>
            <a:ext cx="5397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2" name="Group 1"/>
          <p:cNvGrpSpPr>
            <a:grpSpLocks/>
          </p:cNvGrpSpPr>
          <p:nvPr/>
        </p:nvGrpSpPr>
        <p:grpSpPr bwMode="auto">
          <a:xfrm>
            <a:off x="838200" y="6223000"/>
            <a:ext cx="10515600" cy="46038"/>
            <a:chOff x="838200" y="6223386"/>
            <a:chExt cx="10515600" cy="45719"/>
          </a:xfrm>
        </p:grpSpPr>
        <p:sp>
          <p:nvSpPr>
            <p:cNvPr id="14" name="Rectangle 13"/>
            <p:cNvSpPr/>
            <p:nvPr/>
          </p:nvSpPr>
          <p:spPr>
            <a:xfrm>
              <a:off x="838200" y="6224963"/>
              <a:ext cx="2628900" cy="42565"/>
            </a:xfrm>
            <a:prstGeom prst="rect">
              <a:avLst/>
            </a:prstGeom>
            <a:solidFill>
              <a:srgbClr val="275FAC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67100" y="6223386"/>
              <a:ext cx="2628900" cy="45719"/>
            </a:xfrm>
            <a:prstGeom prst="rect">
              <a:avLst/>
            </a:prstGeom>
            <a:solidFill>
              <a:srgbClr val="3BB14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96000" y="6224963"/>
              <a:ext cx="2628900" cy="42565"/>
            </a:xfrm>
            <a:prstGeom prst="rect">
              <a:avLst/>
            </a:prstGeom>
            <a:solidFill>
              <a:srgbClr val="135369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724900" y="6223386"/>
              <a:ext cx="2628900" cy="44142"/>
            </a:xfrm>
            <a:prstGeom prst="rect">
              <a:avLst/>
            </a:prstGeom>
            <a:solidFill>
              <a:srgbClr val="A77BC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19" r:id="rId7"/>
    <p:sldLayoutId id="2147483720" r:id="rId8"/>
    <p:sldLayoutId id="2147483721" r:id="rId9"/>
    <p:sldLayoutId id="2147483731" r:id="rId10"/>
    <p:sldLayoutId id="2147483722" r:id="rId11"/>
    <p:sldLayoutId id="2147483732" r:id="rId12"/>
    <p:sldLayoutId id="2147483723" r:id="rId13"/>
    <p:sldLayoutId id="2147483724" r:id="rId14"/>
  </p:sldLayoutIdLst>
  <p:transition spd="med">
    <p:fade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275FAC"/>
          </a:solidFill>
          <a:latin typeface="Myriad Pro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75FAC"/>
          </a:solidFill>
          <a:latin typeface="Myriad Pro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75FAC"/>
          </a:solidFill>
          <a:latin typeface="Myriad Pro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75FAC"/>
          </a:solidFill>
          <a:latin typeface="Myriad Pro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75FAC"/>
          </a:solidFill>
          <a:latin typeface="Myriad Pro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75FAC"/>
          </a:solidFill>
          <a:latin typeface="Myriad Pro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75FAC"/>
          </a:solidFill>
          <a:latin typeface="Myriad Pro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75FAC"/>
          </a:solidFill>
          <a:latin typeface="Myriad Pro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75FAC"/>
          </a:solidFill>
          <a:latin typeface="Myriad Pro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rgbClr val="A77BCA"/>
        </a:buClr>
        <a:buSzPct val="80000"/>
        <a:buBlip>
          <a:blip r:embed="rId17"/>
        </a:buBlip>
        <a:defRPr sz="24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rgbClr val="48A23F"/>
        </a:buClr>
        <a:buFont typeface="Century Gothic" pitchFamily="34" charset="0"/>
        <a:buChar char="♦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rgbClr val="A77BCA"/>
        </a:buClr>
        <a:buFont typeface="Wingdings" pitchFamily="2" charset="2"/>
        <a:buChar char="§"/>
        <a:defRPr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Myriad Web Pro" panose="020B0503030403020204" pitchFamily="34" charset="0"/>
              </a:defRPr>
            </a:lvl1pPr>
          </a:lstStyle>
          <a:p>
            <a:fld id="{02829BF5-9E4C-4469-86C0-F5FA48F396C1}" type="datetime1">
              <a:rPr lang="en-US" smtClean="0"/>
              <a:pPr/>
              <a:t>8/23/2018</a:t>
            </a:fld>
            <a:endParaRPr lang="en-US" dirty="0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  <a:latin typeface="Myriad Web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Myriad Web Pro" panose="020B0503030403020204" pitchFamily="34" charset="0"/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53592"/>
            <a:ext cx="10515600" cy="4623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838200" y="213065"/>
            <a:ext cx="10515600" cy="1136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10" y="6176963"/>
            <a:ext cx="540056" cy="57245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38200" y="6223386"/>
            <a:ext cx="10515600" cy="45719"/>
            <a:chOff x="838200" y="6223386"/>
            <a:chExt cx="10515600" cy="45719"/>
          </a:xfrm>
        </p:grpSpPr>
        <p:sp>
          <p:nvSpPr>
            <p:cNvPr id="14" name="Rectangle 13"/>
            <p:cNvSpPr/>
            <p:nvPr/>
          </p:nvSpPr>
          <p:spPr>
            <a:xfrm>
              <a:off x="838200" y="6224425"/>
              <a:ext cx="2628528" cy="43642"/>
            </a:xfrm>
            <a:prstGeom prst="rect">
              <a:avLst/>
            </a:prstGeom>
            <a:solidFill>
              <a:srgbClr val="275FAC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66728" y="6223386"/>
              <a:ext cx="2630015" cy="45719"/>
            </a:xfrm>
            <a:prstGeom prst="rect">
              <a:avLst/>
            </a:prstGeom>
            <a:solidFill>
              <a:srgbClr val="3BB14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96743" y="6224425"/>
              <a:ext cx="2628528" cy="43642"/>
            </a:xfrm>
            <a:prstGeom prst="rect">
              <a:avLst/>
            </a:prstGeom>
            <a:solidFill>
              <a:srgbClr val="135369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725272" y="6223386"/>
              <a:ext cx="2628528" cy="43642"/>
            </a:xfrm>
            <a:prstGeom prst="rect">
              <a:avLst/>
            </a:prstGeom>
            <a:solidFill>
              <a:srgbClr val="A77BCA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1001">
              <a:schemeClr val="lt2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813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275FAC"/>
          </a:solidFill>
          <a:latin typeface="Myriad Web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rgbClr val="A77BCA"/>
        </a:buClr>
        <a:buSzPct val="80000"/>
        <a:buFontTx/>
        <a:buBlip>
          <a:blip r:embed="rId14"/>
        </a:buBlip>
        <a:defRPr sz="2400" kern="1200">
          <a:solidFill>
            <a:schemeClr val="tx1"/>
          </a:solidFill>
          <a:latin typeface="Myriad Web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rgbClr val="48A23F"/>
        </a:buClr>
        <a:buFont typeface="Century Gothic" panose="020B0502020202020204" pitchFamily="34" charset="0"/>
        <a:buChar char="♦"/>
        <a:defRPr sz="2000" kern="1200">
          <a:solidFill>
            <a:schemeClr val="tx1"/>
          </a:solidFill>
          <a:latin typeface="Myriad Web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rgbClr val="A77BCA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yriad Web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yriad Web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yriad Web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09D539E-148F-434D-8305-EF275C9AD974}"/>
              </a:ext>
            </a:extLst>
          </p:cNvPr>
          <p:cNvSpPr/>
          <p:nvPr/>
        </p:nvSpPr>
        <p:spPr>
          <a:xfrm>
            <a:off x="-17231" y="-64281"/>
            <a:ext cx="12226460" cy="6922281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6D7A6BD-FBFC-4845-83E8-9A760B244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057400"/>
            <a:ext cx="12245025" cy="5903766"/>
          </a:xfrm>
          <a:prstGeom prst="rect">
            <a:avLst/>
          </a:prstGeom>
        </p:spPr>
      </p:pic>
      <p:sp>
        <p:nvSpPr>
          <p:cNvPr id="15" name="Subtitle 1"/>
          <p:cNvSpPr>
            <a:spLocks noGrp="1"/>
          </p:cNvSpPr>
          <p:nvPr>
            <p:ph type="subTitle" idx="1"/>
          </p:nvPr>
        </p:nvSpPr>
        <p:spPr>
          <a:xfrm>
            <a:off x="-34459" y="5074330"/>
            <a:ext cx="12226458" cy="14380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Urban Water Institute  </a:t>
            </a:r>
            <a:r>
              <a:rPr lang="en-US" altLang="en-US" dirty="0">
                <a:latin typeface="Myriad Pro" panose="020B0503030403020204" pitchFamily="2" charset="0"/>
                <a:cs typeface="Calibri" panose="020F0502020204030204" pitchFamily="34" charset="0"/>
              </a:rPr>
              <a:t>•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August 24, 2018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Paul A. Sciuto, Monterey One Water General Manager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 bwMode="auto">
          <a:xfrm>
            <a:off x="1348153" y="239512"/>
            <a:ext cx="12192000" cy="81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 cap="all" baseline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Is the Bay Area Ready for Potable Reuse?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92C062A-44E6-4D19-9477-15850C9EC2C2}"/>
              </a:ext>
            </a:extLst>
          </p:cNvPr>
          <p:cNvGrpSpPr/>
          <p:nvPr/>
        </p:nvGrpSpPr>
        <p:grpSpPr>
          <a:xfrm>
            <a:off x="10036426" y="4328166"/>
            <a:ext cx="1729409" cy="1729409"/>
            <a:chOff x="3198812" y="1600200"/>
            <a:chExt cx="4038600" cy="40386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4B6BA09-5418-44D3-A704-5E496457B909}"/>
                </a:ext>
              </a:extLst>
            </p:cNvPr>
            <p:cNvSpPr/>
            <p:nvPr/>
          </p:nvSpPr>
          <p:spPr>
            <a:xfrm>
              <a:off x="3198812" y="1600200"/>
              <a:ext cx="4038600" cy="403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6F02EF9-B661-473D-96D0-FBC200722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0312" y="2400300"/>
              <a:ext cx="2879481" cy="228600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66F31E-AD4E-4499-A11D-FEC713EFD14A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89BC31E-C0CA-4508-8E0F-4325CBAFA877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Injection into the Seaside Basin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" b="4988"/>
          <a:stretch/>
        </p:blipFill>
        <p:spPr bwMode="auto">
          <a:xfrm>
            <a:off x="1492823" y="1392868"/>
            <a:ext cx="9206354" cy="53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7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20476" r="42500" b="14014"/>
          <a:stretch/>
        </p:blipFill>
        <p:spPr bwMode="auto">
          <a:xfrm>
            <a:off x="1536970" y="0"/>
            <a:ext cx="9109869" cy="700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78071" y="115888"/>
            <a:ext cx="73231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1440" tIns="45720" rIns="91440" bIns="45720" anchor="b"/>
          <a:lstStyle/>
          <a:p>
            <a:pPr eaLnBrk="0" hangingPunct="0">
              <a:lnSpc>
                <a:spcPct val="90000"/>
              </a:lnSpc>
              <a:defRPr/>
            </a:pPr>
            <a:endParaRPr lang="en-US" sz="3800" b="1" kern="0" dirty="0">
              <a:solidFill>
                <a:srgbClr val="E3D35F"/>
              </a:solidFill>
              <a:latin typeface="Times New Roman"/>
            </a:endParaRPr>
          </a:p>
        </p:txBody>
      </p:sp>
      <p:sp>
        <p:nvSpPr>
          <p:cNvPr id="17413" name="Rectangular Callout 19"/>
          <p:cNvSpPr>
            <a:spLocks noChangeArrowheads="1"/>
          </p:cNvSpPr>
          <p:nvPr/>
        </p:nvSpPr>
        <p:spPr bwMode="auto">
          <a:xfrm>
            <a:off x="8153408" y="4305300"/>
            <a:ext cx="1684867" cy="1219200"/>
          </a:xfrm>
          <a:prstGeom prst="wedgeRectCallout">
            <a:avLst>
              <a:gd name="adj1" fmla="val -115404"/>
              <a:gd name="adj2" fmla="val -93138"/>
            </a:avLst>
          </a:prstGeom>
          <a:solidFill>
            <a:srgbClr val="FFFFFF"/>
          </a:solidFill>
          <a:ln w="19050" algn="ctr">
            <a:solidFill>
              <a:srgbClr val="FFC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algn="ctr" eaLnBrk="0" hangingPunct="0"/>
            <a:r>
              <a:rPr lang="en-US" b="1" dirty="0">
                <a:solidFill>
                  <a:srgbClr val="003366"/>
                </a:solidFill>
                <a:latin typeface="Arial Narrow" pitchFamily="34" charset="0"/>
              </a:rPr>
              <a:t>Seaside Groundwater Basin</a:t>
            </a:r>
          </a:p>
          <a:p>
            <a:pPr algn="ctr" eaLnBrk="0" hangingPunct="0"/>
            <a:r>
              <a:rPr lang="en-US" b="1" dirty="0">
                <a:solidFill>
                  <a:srgbClr val="003366"/>
                </a:solidFill>
                <a:latin typeface="Arial Narrow" pitchFamily="34" charset="0"/>
              </a:rPr>
              <a:t>Adjudicated</a:t>
            </a:r>
          </a:p>
        </p:txBody>
      </p:sp>
      <p:sp>
        <p:nvSpPr>
          <p:cNvPr id="8" name="Rectangular Callout 18"/>
          <p:cNvSpPr>
            <a:spLocks noChangeArrowheads="1"/>
          </p:cNvSpPr>
          <p:nvPr/>
        </p:nvSpPr>
        <p:spPr bwMode="auto">
          <a:xfrm>
            <a:off x="7788610" y="1396082"/>
            <a:ext cx="2124075" cy="638173"/>
          </a:xfrm>
          <a:prstGeom prst="wedgeRectCallout">
            <a:avLst>
              <a:gd name="adj1" fmla="val -66863"/>
              <a:gd name="adj2" fmla="val 1827"/>
            </a:avLst>
          </a:prstGeom>
          <a:solidFill>
            <a:srgbClr val="FFFFFF"/>
          </a:solidFill>
          <a:ln w="19050" algn="ctr">
            <a:solidFill>
              <a:srgbClr val="FFC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algn="ctr" eaLnBrk="0" hangingPunct="0"/>
            <a:r>
              <a:rPr lang="en-US" b="1" dirty="0">
                <a:solidFill>
                  <a:srgbClr val="003366"/>
                </a:solidFill>
                <a:latin typeface="Arial Narrow" pitchFamily="34" charset="0"/>
              </a:rPr>
              <a:t>Salinas River Basin</a:t>
            </a:r>
          </a:p>
          <a:p>
            <a:pPr algn="ctr" eaLnBrk="0" hangingPunct="0"/>
            <a:r>
              <a:rPr lang="en-US" b="1" dirty="0">
                <a:solidFill>
                  <a:srgbClr val="003366"/>
                </a:solidFill>
                <a:latin typeface="Arial Narrow" pitchFamily="34" charset="0"/>
              </a:rPr>
              <a:t>Seawater Intrusion</a:t>
            </a:r>
          </a:p>
        </p:txBody>
      </p:sp>
      <p:sp>
        <p:nvSpPr>
          <p:cNvPr id="9" name="Rectangular Callout 19"/>
          <p:cNvSpPr>
            <a:spLocks noChangeArrowheads="1"/>
          </p:cNvSpPr>
          <p:nvPr/>
        </p:nvSpPr>
        <p:spPr bwMode="auto">
          <a:xfrm>
            <a:off x="2590800" y="4686300"/>
            <a:ext cx="1600200" cy="838200"/>
          </a:xfrm>
          <a:prstGeom prst="wedgeRectCallout">
            <a:avLst>
              <a:gd name="adj1" fmla="val 203642"/>
              <a:gd name="adj2" fmla="val 34381"/>
            </a:avLst>
          </a:prstGeom>
          <a:solidFill>
            <a:srgbClr val="FFFFFF"/>
          </a:solidFill>
          <a:ln w="19050" algn="ctr">
            <a:solidFill>
              <a:srgbClr val="FFC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algn="ctr" eaLnBrk="0" hangingPunct="0"/>
            <a:r>
              <a:rPr lang="en-US" b="1" dirty="0">
                <a:solidFill>
                  <a:srgbClr val="003366"/>
                </a:solidFill>
                <a:latin typeface="Arial Narrow" pitchFamily="34" charset="0"/>
              </a:rPr>
              <a:t>Carmel River SWRCB Order 95-10 and CDO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02568" y="2294473"/>
            <a:ext cx="1828800" cy="120032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Area of Special Biological Significance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01984" y="993645"/>
            <a:ext cx="1676401" cy="1200329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Monterey Bay National Marine Sanctuary</a:t>
            </a:r>
          </a:p>
        </p:txBody>
      </p:sp>
      <p:sp>
        <p:nvSpPr>
          <p:cNvPr id="10" name="Rectangular Callout 19"/>
          <p:cNvSpPr>
            <a:spLocks noChangeArrowheads="1"/>
          </p:cNvSpPr>
          <p:nvPr/>
        </p:nvSpPr>
        <p:spPr bwMode="auto">
          <a:xfrm>
            <a:off x="4446414" y="1014681"/>
            <a:ext cx="1600200" cy="838200"/>
          </a:xfrm>
          <a:prstGeom prst="wedgeRectCallout">
            <a:avLst>
              <a:gd name="adj1" fmla="val 66853"/>
              <a:gd name="adj2" fmla="val 38213"/>
            </a:avLst>
          </a:prstGeom>
          <a:solidFill>
            <a:srgbClr val="FFFFFF"/>
          </a:solidFill>
          <a:ln w="19050" algn="ctr">
            <a:solidFill>
              <a:srgbClr val="FFC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algn="ctr" eaLnBrk="0" hangingPunct="0"/>
            <a:r>
              <a:rPr lang="en-US" b="1" dirty="0">
                <a:solidFill>
                  <a:srgbClr val="003366"/>
                </a:solidFill>
                <a:latin typeface="Arial Narrow" pitchFamily="34" charset="0"/>
              </a:rPr>
              <a:t>Board Goal: No Wastewater Discharge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6629400" y="1905000"/>
            <a:ext cx="228600" cy="38100"/>
          </a:xfrm>
          <a:prstGeom prst="line">
            <a:avLst/>
          </a:prstGeom>
          <a:ln w="38100">
            <a:solidFill>
              <a:srgbClr val="26F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77000" y="1752600"/>
            <a:ext cx="152400" cy="152400"/>
          </a:xfrm>
          <a:prstGeom prst="line">
            <a:avLst/>
          </a:prstGeom>
          <a:ln w="38100">
            <a:solidFill>
              <a:srgbClr val="26F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324600" y="1752600"/>
            <a:ext cx="152400" cy="0"/>
          </a:xfrm>
          <a:prstGeom prst="line">
            <a:avLst/>
          </a:prstGeom>
          <a:ln w="38100">
            <a:solidFill>
              <a:srgbClr val="26F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296401" y="2446875"/>
            <a:ext cx="1285874" cy="1477328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No State or Federal Water Available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D920AA-12EB-4057-BBDD-0946B24E2DFE}"/>
              </a:ext>
            </a:extLst>
          </p:cNvPr>
          <p:cNvSpPr/>
          <p:nvPr/>
        </p:nvSpPr>
        <p:spPr>
          <a:xfrm>
            <a:off x="-4998" y="-162172"/>
            <a:ext cx="12196998" cy="1126603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522E032-4761-4263-B8D0-7716FC5A77AA}"/>
              </a:ext>
            </a:extLst>
          </p:cNvPr>
          <p:cNvSpPr txBox="1">
            <a:spLocks/>
          </p:cNvSpPr>
          <p:nvPr/>
        </p:nvSpPr>
        <p:spPr bwMode="auto">
          <a:xfrm>
            <a:off x="-49386" y="131697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Why was Pure Water Monterey needed?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8798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7D4F3E-FCBE-45EA-AEBA-AF3CB78E65C5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15155" y="261500"/>
            <a:ext cx="8955993" cy="6421311"/>
            <a:chOff x="384175" y="376237"/>
            <a:chExt cx="8662973" cy="6105525"/>
          </a:xfrm>
        </p:grpSpPr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91174808"/>
                </p:ext>
              </p:extLst>
            </p:nvPr>
          </p:nvGraphicFramePr>
          <p:xfrm>
            <a:off x="384175" y="376237"/>
            <a:ext cx="8375650" cy="61055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3" name="Straight Connector 12"/>
            <p:cNvCxnSpPr/>
            <p:nvPr/>
          </p:nvCxnSpPr>
          <p:spPr>
            <a:xfrm>
              <a:off x="1267875" y="2708920"/>
              <a:ext cx="7361590" cy="8419"/>
            </a:xfrm>
            <a:prstGeom prst="line">
              <a:avLst/>
            </a:prstGeom>
            <a:noFill/>
            <a:ln w="57150" cap="flat" cmpd="sng" algn="ctr">
              <a:solidFill>
                <a:srgbClr val="C0504D"/>
              </a:solidFill>
              <a:prstDash val="soli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>
            <a:xfrm>
              <a:off x="1259632" y="2420888"/>
              <a:ext cx="7361590" cy="8419"/>
            </a:xfrm>
            <a:prstGeom prst="line">
              <a:avLst/>
            </a:prstGeom>
            <a:noFill/>
            <a:ln w="57150" cap="flat" cmpd="sng" algn="ctr">
              <a:solidFill>
                <a:srgbClr val="C0504D"/>
              </a:solidFill>
              <a:prstDash val="solid"/>
            </a:ln>
            <a:effectLst/>
          </p:spPr>
        </p:cxnSp>
        <p:sp>
          <p:nvSpPr>
            <p:cNvPr id="15" name="TextBox 2"/>
            <p:cNvSpPr txBox="1"/>
            <p:nvPr/>
          </p:nvSpPr>
          <p:spPr>
            <a:xfrm>
              <a:off x="3871289" y="4519035"/>
              <a:ext cx="2863086" cy="246045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</a:rPr>
                <a:t>Carmel River Supply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ysClr val="windowText" lastClr="000000"/>
                  </a:solidFill>
                </a:rPr>
                <a:t>New Revised CDO</a:t>
              </a:r>
            </a:p>
          </p:txBody>
        </p:sp>
        <p:sp>
          <p:nvSpPr>
            <p:cNvPr id="16" name="TextBox 3"/>
            <p:cNvSpPr txBox="1"/>
            <p:nvPr/>
          </p:nvSpPr>
          <p:spPr>
            <a:xfrm>
              <a:off x="4113183" y="5245984"/>
              <a:ext cx="2703854" cy="360233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ysClr val="windowText" lastClr="000000"/>
                  </a:solidFill>
                </a:rPr>
                <a:t>Seaside Basin Supply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ysClr val="windowText" lastClr="000000"/>
                  </a:solidFill>
                </a:rPr>
                <a:t>per Adjudication</a:t>
              </a:r>
            </a:p>
          </p:txBody>
        </p:sp>
        <p:sp>
          <p:nvSpPr>
            <p:cNvPr id="17" name="TextBox 6"/>
            <p:cNvSpPr txBox="1"/>
            <p:nvPr/>
          </p:nvSpPr>
          <p:spPr>
            <a:xfrm>
              <a:off x="6648917" y="2730851"/>
              <a:ext cx="2398231" cy="333375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ysClr val="windowText" lastClr="000000"/>
                  </a:solidFill>
                </a:rPr>
                <a:t>Demand in 2014-15</a:t>
              </a:r>
            </a:p>
          </p:txBody>
        </p:sp>
        <p:sp>
          <p:nvSpPr>
            <p:cNvPr id="18" name="TextBox 7"/>
            <p:cNvSpPr txBox="1"/>
            <p:nvPr/>
          </p:nvSpPr>
          <p:spPr>
            <a:xfrm>
              <a:off x="6648918" y="2100810"/>
              <a:ext cx="2398230" cy="333375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ysClr val="windowText" lastClr="000000"/>
                  </a:solidFill>
                </a:rPr>
                <a:t>Demand in 2013-14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9244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9334" y="1365699"/>
            <a:ext cx="9853030" cy="4126601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002855"/>
              </a:buClr>
            </a:pPr>
            <a:r>
              <a:rPr lang="en-US" sz="2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Taking Community leaders down to Orange County to see GWRS – Seeing is believing or better yet drinking is believing</a:t>
            </a:r>
          </a:p>
          <a:p>
            <a:pPr>
              <a:spcBef>
                <a:spcPts val="0"/>
              </a:spcBef>
              <a:buClr>
                <a:srgbClr val="002855"/>
              </a:buClr>
            </a:pPr>
            <a:endParaRPr lang="en-US" sz="2800" b="1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002855"/>
              </a:buClr>
            </a:pPr>
            <a:r>
              <a:rPr lang="en-US" sz="2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Engagement = Demonstration Facility</a:t>
            </a:r>
          </a:p>
          <a:p>
            <a:pPr>
              <a:spcBef>
                <a:spcPts val="0"/>
              </a:spcBef>
              <a:buClr>
                <a:srgbClr val="002855"/>
              </a:buClr>
            </a:pPr>
            <a:endParaRPr lang="en-US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002855"/>
              </a:buClr>
            </a:pPr>
            <a:endParaRPr lang="en-US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7D4F3E-FCBE-45EA-AEBA-AF3CB78E65C5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C1A4674-E8DB-4056-9DF0-D4AE121F86CE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Community Buy-In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801FE75-B9EC-495D-A521-18E8B1E869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9629" y="1286325"/>
            <a:ext cx="3712741" cy="74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91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7D4F3E-FCBE-45EA-AEBA-AF3CB78E65C5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C1A4674-E8DB-4056-9DF0-D4AE121F86CE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How Did We Get Here?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xmlns="" id="{938AD5F1-2BF7-4FCF-BE4D-AD5E6B2D7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90" y="1366043"/>
            <a:ext cx="10515600" cy="41259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None/>
            </a:pPr>
            <a:r>
              <a:rPr lang="en-US" sz="22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2012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 Am submits Application to CPUC for a Water Supply Project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Pure Water Monterey listed as a Project Variant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CPUC to PWM - Need to Complete 9 Criteria in order to be deemed a viable project</a:t>
            </a:r>
          </a:p>
          <a:p>
            <a:pPr marL="0" indent="0">
              <a:buNone/>
            </a:pPr>
            <a:endParaRPr lang="en-US" sz="1200" b="1" dirty="0">
              <a:solidFill>
                <a:srgbClr val="002855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200" b="1" dirty="0">
              <a:solidFill>
                <a:srgbClr val="002855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</a:rPr>
              <a:t>Criterion 1: Final EIR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</a:rPr>
              <a:t>Criterion 2: Permits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</a:rPr>
              <a:t>Criterion 3: Source Waters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</a:rPr>
              <a:t>Criterion 4: Water Quality and Regulatory Approvals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</a:rPr>
              <a:t>Criterion 5: PWM Project Schedule Compared to Desalination Schedule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</a:rPr>
              <a:t>Criterion 6: Status of PWM Project Engineering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</a:rPr>
              <a:t>Criterion 7: PWM Project Funding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</a:rPr>
              <a:t>Criterion 8: Reasonableness of WPA Terms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</a:rPr>
              <a:t>Criterion 9: Reasonableness of the PWM Project Revenue Requirement</a:t>
            </a:r>
            <a:endParaRPr lang="en-US" sz="1800" b="1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48A23F"/>
              </a:buClr>
            </a:pPr>
            <a:endParaRPr lang="en-US" sz="1200" b="1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None/>
            </a:pPr>
            <a:endParaRPr lang="en-US" sz="1200" b="1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E28E581-35ED-4652-A73C-43B5E88D4B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9108" r="399" b="5732"/>
          <a:stretch/>
        </p:blipFill>
        <p:spPr>
          <a:xfrm>
            <a:off x="7351238" y="3216844"/>
            <a:ext cx="4623408" cy="26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02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7D4F3E-FCBE-45EA-AEBA-AF3CB78E65C5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C1A4674-E8DB-4056-9DF0-D4AE121F86CE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How Did We Get Here?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xmlns="" id="{37F3E7D7-0D1C-4D9C-8EA9-3453984AD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613"/>
            <a:ext cx="10515600" cy="41259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None/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2013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Pure Water Monterey Notice of Preparation for Environmental Impact Report (EIR)</a:t>
            </a:r>
            <a:endParaRPr lang="en-US" sz="105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None/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2015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Certified EIR </a:t>
            </a:r>
            <a:endParaRPr lang="en-US" sz="105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None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2016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Purchase Agreement with Cal Am and MPWMD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None/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 2016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of Drinking Water Approved Engineering Report</a:t>
            </a:r>
            <a:endParaRPr lang="en-US" sz="1050" b="1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None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MARCH 2017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Secure a loan with State Revolving Fund </a:t>
            </a:r>
            <a:b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(1% for 30 years plus $15M in grant) </a:t>
            </a:r>
            <a:endParaRPr lang="en-US" sz="1050" b="1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None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2017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85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Started project construction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F87E60F-FAE0-4560-AC77-1A814DD6CF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97" y="2802007"/>
            <a:ext cx="4199374" cy="314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66F31E-AD4E-4499-A11D-FEC713EFD14A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89BC31E-C0CA-4508-8E0F-4325CBAFA877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What's Happening Today!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249874"/>
            <a:ext cx="9544050" cy="555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2362">
            <a:off x="6041609" y="3653855"/>
            <a:ext cx="2514600" cy="172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8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1" r="8008"/>
          <a:stretch/>
        </p:blipFill>
        <p:spPr bwMode="auto">
          <a:xfrm>
            <a:off x="0" y="1184020"/>
            <a:ext cx="3975562" cy="567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947"/>
          <a:stretch/>
        </p:blipFill>
        <p:spPr bwMode="auto">
          <a:xfrm>
            <a:off x="8211347" y="1192840"/>
            <a:ext cx="4322618" cy="567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8"/>
          <a:stretch/>
        </p:blipFill>
        <p:spPr>
          <a:xfrm>
            <a:off x="4004403" y="1184020"/>
            <a:ext cx="4183194" cy="568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FAD5BC-ECF5-4FD9-841C-A04FE78E4F9B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CEC933E-A90B-4E88-AD17-542DC60C97CA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Construction Progress</a:t>
            </a:r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7C28CBF-AEC9-4A6E-912A-0F0DEC337183}"/>
              </a:ext>
            </a:extLst>
          </p:cNvPr>
          <p:cNvSpPr/>
          <p:nvPr/>
        </p:nvSpPr>
        <p:spPr>
          <a:xfrm>
            <a:off x="-703" y="5884519"/>
            <a:ext cx="3056724" cy="655638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xmlns="" id="{47000C38-950E-4D49-91D0-9CAA9528A97E}"/>
              </a:ext>
            </a:extLst>
          </p:cNvPr>
          <p:cNvSpPr txBox="1"/>
          <p:nvPr/>
        </p:nvSpPr>
        <p:spPr>
          <a:xfrm>
            <a:off x="-3248" y="5933613"/>
            <a:ext cx="3082316" cy="502722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Conveyance Pipeline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MCWD lead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218F2C0-2025-4417-90DB-37DA38F44D8F}"/>
              </a:ext>
            </a:extLst>
          </p:cNvPr>
          <p:cNvSpPr/>
          <p:nvPr/>
        </p:nvSpPr>
        <p:spPr>
          <a:xfrm>
            <a:off x="4003701" y="5884519"/>
            <a:ext cx="3118994" cy="655637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xmlns="" id="{78806D77-B3FE-40F4-98AE-B41FB87E26B4}"/>
              </a:ext>
            </a:extLst>
          </p:cNvPr>
          <p:cNvSpPr txBox="1"/>
          <p:nvPr/>
        </p:nvSpPr>
        <p:spPr>
          <a:xfrm>
            <a:off x="4236048" y="5907922"/>
            <a:ext cx="2654300" cy="638175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Blanco Drain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Pump Station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B5B08AC-85CC-4472-A3E3-8F6AE506BA94}"/>
              </a:ext>
            </a:extLst>
          </p:cNvPr>
          <p:cNvSpPr/>
          <p:nvPr/>
        </p:nvSpPr>
        <p:spPr>
          <a:xfrm>
            <a:off x="8210643" y="5884519"/>
            <a:ext cx="3074978" cy="653801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2"/>
          <p:cNvSpPr txBox="1"/>
          <p:nvPr/>
        </p:nvSpPr>
        <p:spPr>
          <a:xfrm>
            <a:off x="8256447" y="5923326"/>
            <a:ext cx="2983370" cy="638175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Seaside Groundwater Basin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 Wells</a:t>
            </a:r>
          </a:p>
        </p:txBody>
      </p:sp>
    </p:spTree>
    <p:extLst>
      <p:ext uri="{BB962C8B-B14F-4D97-AF65-F5344CB8AC3E}">
        <p14:creationId xmlns:p14="http://schemas.microsoft.com/office/powerpoint/2010/main" val="831101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r="9533"/>
          <a:stretch/>
        </p:blipFill>
        <p:spPr>
          <a:xfrm>
            <a:off x="5031179" y="1191731"/>
            <a:ext cx="7160821" cy="5666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" r="3585" b="8582"/>
          <a:stretch/>
        </p:blipFill>
        <p:spPr>
          <a:xfrm>
            <a:off x="0" y="1191731"/>
            <a:ext cx="4958987" cy="56662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FAD5BC-ECF5-4FD9-841C-A04FE78E4F9B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CEC933E-A90B-4E88-AD17-542DC60C97CA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Construction Progress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81C0DBB-E6CE-4760-B424-110E6D71CEC6}"/>
              </a:ext>
            </a:extLst>
          </p:cNvPr>
          <p:cNvSpPr/>
          <p:nvPr/>
        </p:nvSpPr>
        <p:spPr>
          <a:xfrm>
            <a:off x="0" y="5899998"/>
            <a:ext cx="3975562" cy="671489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2"/>
          <p:cNvSpPr txBox="1"/>
          <p:nvPr/>
        </p:nvSpPr>
        <p:spPr>
          <a:xfrm>
            <a:off x="660631" y="5933312"/>
            <a:ext cx="2654300" cy="638175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Reclamation Ditch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Pump Station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1328CAE-375D-4934-A6CA-EE7BD6285647}"/>
              </a:ext>
            </a:extLst>
          </p:cNvPr>
          <p:cNvSpPr/>
          <p:nvPr/>
        </p:nvSpPr>
        <p:spPr>
          <a:xfrm>
            <a:off x="5031179" y="5899479"/>
            <a:ext cx="3975562" cy="671489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xmlns="" id="{4205FA9F-CDF8-432B-AED8-A48DCAF2E829}"/>
              </a:ext>
            </a:extLst>
          </p:cNvPr>
          <p:cNvSpPr txBox="1"/>
          <p:nvPr/>
        </p:nvSpPr>
        <p:spPr>
          <a:xfrm>
            <a:off x="5691810" y="5916135"/>
            <a:ext cx="2654300" cy="638175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Water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Purification Facility</a:t>
            </a:r>
          </a:p>
        </p:txBody>
      </p:sp>
    </p:spTree>
    <p:extLst>
      <p:ext uri="{BB962C8B-B14F-4D97-AF65-F5344CB8AC3E}">
        <p14:creationId xmlns:p14="http://schemas.microsoft.com/office/powerpoint/2010/main" val="4226226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6"/>
          <a:stretch/>
        </p:blipFill>
        <p:spPr bwMode="auto">
          <a:xfrm>
            <a:off x="0" y="588499"/>
            <a:ext cx="12192000" cy="626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FAD5BC-ECF5-4FD9-841C-A04FE78E4F9B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CEC933E-A90B-4E88-AD17-542DC60C97CA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E1F2F5-673D-4CD8-9676-0CADF6E13A92}"/>
              </a:ext>
            </a:extLst>
          </p:cNvPr>
          <p:cNvSpPr/>
          <p:nvPr/>
        </p:nvSpPr>
        <p:spPr>
          <a:xfrm>
            <a:off x="0" y="1191731"/>
            <a:ext cx="12192000" cy="88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49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72700" y="1589435"/>
            <a:ext cx="9853030" cy="4126601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002855"/>
              </a:buClr>
            </a:pPr>
            <a:r>
              <a:rPr lang="en-US" sz="2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Pure Water Monterey?</a:t>
            </a:r>
            <a:endParaRPr lang="en-US" dirty="0"/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855"/>
              </a:buClr>
            </a:pPr>
            <a:r>
              <a:rPr lang="en-US" sz="2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was Pure Water Monterey needed?</a:t>
            </a:r>
            <a:endParaRPr lang="en-US" dirty="0"/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855"/>
              </a:buClr>
            </a:pPr>
            <a:r>
              <a:rPr lang="en-US" sz="2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did we get here?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855"/>
              </a:buClr>
            </a:pPr>
            <a:r>
              <a:rPr lang="en-US" sz="2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What's Happening Today?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855"/>
              </a:buClr>
            </a:pPr>
            <a:endParaRPr lang="en-US" sz="2800" b="1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002855"/>
              </a:buClr>
            </a:pPr>
            <a:endParaRPr lang="en-US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002855"/>
              </a:buClr>
            </a:pPr>
            <a:endParaRPr lang="en-US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54"/>
          <a:stretch/>
        </p:blipFill>
        <p:spPr bwMode="auto">
          <a:xfrm>
            <a:off x="4657451" y="5228934"/>
            <a:ext cx="3199708" cy="134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7D4F3E-FCBE-45EA-AEBA-AF3CB78E65C5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C1A4674-E8DB-4056-9DF0-D4AE121F86CE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91863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B8EDFB7-3285-4C88-995E-88E6E7CA3588}"/>
              </a:ext>
            </a:extLst>
          </p:cNvPr>
          <p:cNvGrpSpPr/>
          <p:nvPr/>
        </p:nvGrpSpPr>
        <p:grpSpPr>
          <a:xfrm>
            <a:off x="856097" y="1160060"/>
            <a:ext cx="10412161" cy="5697939"/>
            <a:chOff x="856097" y="1160060"/>
            <a:chExt cx="10412161" cy="5697939"/>
          </a:xfrm>
        </p:grpSpPr>
        <p:pic>
          <p:nvPicPr>
            <p:cNvPr id="18" name="Picture 17" descr="A close up of a mountain&#10;&#10;Description generated with high confidence">
              <a:extLst>
                <a:ext uri="{FF2B5EF4-FFF2-40B4-BE49-F238E27FC236}">
                  <a16:creationId xmlns:a16="http://schemas.microsoft.com/office/drawing/2014/main" xmlns="" id="{A6779DF2-9F43-4A89-8665-EF80FC3160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250" t="22007" r="29167" b="17994"/>
            <a:stretch/>
          </p:blipFill>
          <p:spPr>
            <a:xfrm>
              <a:off x="856097" y="1160060"/>
              <a:ext cx="8908155" cy="5696531"/>
            </a:xfrm>
            <a:prstGeom prst="rect">
              <a:avLst/>
            </a:prstGeom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xmlns="" id="{6A7AE364-4735-49EC-BB8A-1F173A9B1B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7" t="8101" r="31668" b="5557"/>
            <a:stretch/>
          </p:blipFill>
          <p:spPr bwMode="auto">
            <a:xfrm>
              <a:off x="4597182" y="1191730"/>
              <a:ext cx="6671076" cy="566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66F31E-AD4E-4499-A11D-FEC713EFD14A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89BC31E-C0CA-4508-8E0F-4325CBAFA877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Where We Are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8EC98CC3-B560-4750-AC58-6D4878EB8D20}"/>
              </a:ext>
            </a:extLst>
          </p:cNvPr>
          <p:cNvCxnSpPr>
            <a:cxnSpLocks/>
          </p:cNvCxnSpPr>
          <p:nvPr/>
        </p:nvCxnSpPr>
        <p:spPr>
          <a:xfrm>
            <a:off x="2552700" y="1876425"/>
            <a:ext cx="5248275" cy="485775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DBA709D7-870B-45F0-B87D-0F5896212EC1}"/>
              </a:ext>
            </a:extLst>
          </p:cNvPr>
          <p:cNvCxnSpPr>
            <a:cxnSpLocks/>
          </p:cNvCxnSpPr>
          <p:nvPr/>
        </p:nvCxnSpPr>
        <p:spPr>
          <a:xfrm>
            <a:off x="2038350" y="3124200"/>
            <a:ext cx="3271824" cy="2160767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236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72700" y="1589435"/>
            <a:ext cx="9853030" cy="4126601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002855"/>
              </a:buClr>
            </a:pPr>
            <a:r>
              <a:rPr lang="en-US" sz="2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purified recycled water project to address water supply needs</a:t>
            </a:r>
          </a:p>
          <a:p>
            <a:pPr>
              <a:spcBef>
                <a:spcPts val="0"/>
              </a:spcBef>
              <a:buClr>
                <a:srgbClr val="002855"/>
              </a:buClr>
            </a:pPr>
            <a:endParaRPr lang="en-US" sz="2800" b="1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002855"/>
              </a:buClr>
            </a:pPr>
            <a:r>
              <a:rPr lang="en-US" sz="2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3,500 acre feet/year (AFY) of advanced purified recycled water for injection into the Seaside Groundwater Basin</a:t>
            </a:r>
          </a:p>
          <a:p>
            <a:pPr>
              <a:spcBef>
                <a:spcPts val="0"/>
              </a:spcBef>
              <a:buClr>
                <a:srgbClr val="002855"/>
              </a:buClr>
            </a:pPr>
            <a:endParaRPr lang="en-US" sz="2800" b="1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002855"/>
              </a:buClr>
            </a:pPr>
            <a:r>
              <a:rPr lang="en-US" sz="2800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Utilize unused water for beneficial use (agriculture &amp; urban)</a:t>
            </a:r>
          </a:p>
          <a:p>
            <a:pPr>
              <a:spcBef>
                <a:spcPts val="0"/>
              </a:spcBef>
              <a:buClr>
                <a:srgbClr val="002855"/>
              </a:buClr>
            </a:pPr>
            <a:endParaRPr lang="en-US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002855"/>
              </a:buClr>
            </a:pPr>
            <a:endParaRPr lang="en-US" dirty="0">
              <a:solidFill>
                <a:srgbClr val="00285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40" y="4658751"/>
            <a:ext cx="3199708" cy="219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7D4F3E-FCBE-45EA-AEBA-AF3CB78E65C5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C1A4674-E8DB-4056-9DF0-D4AE121F86CE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Pure Water Monterey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26769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rtpfile\Data\SENIORS\OPS PICS\RTP Aerial\Aerials\Blanco drain and Rec Ditch\Blanco Drain 8-16-18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7" t="6111" r="14856" b="5382"/>
          <a:stretch/>
        </p:blipFill>
        <p:spPr bwMode="auto">
          <a:xfrm>
            <a:off x="6306794" y="67421"/>
            <a:ext cx="5799747" cy="33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ikem\OneDrive - Monterey One Water\Photos\20180430 Begin CSUMB work on GJM SJH 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9" r="11918" b="18776"/>
          <a:stretch/>
        </p:blipFill>
        <p:spPr bwMode="auto">
          <a:xfrm>
            <a:off x="194830" y="3294325"/>
            <a:ext cx="5874359" cy="356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0000000-0008-0000-0100-000008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51" y="3487858"/>
            <a:ext cx="5768412" cy="3297502"/>
          </a:xfrm>
          <a:prstGeom prst="rect">
            <a:avLst/>
          </a:prstGeom>
          <a:ln>
            <a:solidFill>
              <a:schemeClr val="accent1">
                <a:alpha val="94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0000000-0008-0000-0100-000003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830" y="67421"/>
            <a:ext cx="5873582" cy="3309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itle 9"/>
          <p:cNvSpPr txBox="1">
            <a:spLocks/>
          </p:cNvSpPr>
          <p:nvPr/>
        </p:nvSpPr>
        <p:spPr bwMode="auto">
          <a:xfrm>
            <a:off x="0" y="1"/>
            <a:ext cx="6096000" cy="6627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altLang="en-US" sz="25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Water Purification Facility</a:t>
            </a:r>
          </a:p>
        </p:txBody>
      </p:sp>
      <p:sp>
        <p:nvSpPr>
          <p:cNvPr id="11" name="Title 9"/>
          <p:cNvSpPr txBox="1">
            <a:spLocks/>
          </p:cNvSpPr>
          <p:nvPr/>
        </p:nvSpPr>
        <p:spPr bwMode="auto">
          <a:xfrm>
            <a:off x="6306793" y="662781"/>
            <a:ext cx="5759869" cy="6627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altLang="en-US" sz="25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Water Diversion Structures</a:t>
            </a:r>
          </a:p>
        </p:txBody>
      </p:sp>
      <p:sp>
        <p:nvSpPr>
          <p:cNvPr id="16" name="Title 9"/>
          <p:cNvSpPr txBox="1">
            <a:spLocks/>
          </p:cNvSpPr>
          <p:nvPr/>
        </p:nvSpPr>
        <p:spPr bwMode="auto">
          <a:xfrm>
            <a:off x="0" y="6195219"/>
            <a:ext cx="6096000" cy="6627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altLang="en-US" sz="25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Conveyance Pipeline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2" y="3376966"/>
            <a:ext cx="12192000" cy="1108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9"/>
          <p:cNvSpPr txBox="1">
            <a:spLocks/>
          </p:cNvSpPr>
          <p:nvPr/>
        </p:nvSpPr>
        <p:spPr bwMode="auto">
          <a:xfrm>
            <a:off x="6123589" y="6195220"/>
            <a:ext cx="6068412" cy="6627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altLang="en-US" sz="25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 Wells &amp; Appurtenances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BBB8852-F14A-4449-9985-51EF8C055AC1}"/>
              </a:ext>
            </a:extLst>
          </p:cNvPr>
          <p:cNvSpPr/>
          <p:nvPr/>
        </p:nvSpPr>
        <p:spPr>
          <a:xfrm rot="5400000">
            <a:off x="27858" y="3432412"/>
            <a:ext cx="12192000" cy="1108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14215" y="2999096"/>
            <a:ext cx="5363570" cy="859809"/>
          </a:xfrm>
          <a:prstGeom prst="rect">
            <a:avLst/>
          </a:prstGeom>
          <a:solidFill>
            <a:srgbClr val="00285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90" name="Title 9"/>
          <p:cNvSpPr>
            <a:spLocks noGrp="1"/>
          </p:cNvSpPr>
          <p:nvPr>
            <p:ph type="title"/>
          </p:nvPr>
        </p:nvSpPr>
        <p:spPr>
          <a:xfrm>
            <a:off x="3414213" y="3183976"/>
            <a:ext cx="5363571" cy="42178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600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Components to PWM</a:t>
            </a:r>
            <a:endParaRPr lang="en-US" alt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8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4" b="8650"/>
          <a:stretch/>
        </p:blipFill>
        <p:spPr>
          <a:xfrm>
            <a:off x="6096001" y="3425587"/>
            <a:ext cx="6096000" cy="3432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8" t="14372" r="30825" b="29993"/>
          <a:stretch/>
        </p:blipFill>
        <p:spPr>
          <a:xfrm>
            <a:off x="0" y="0"/>
            <a:ext cx="6096000" cy="34255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 r="4274" b="5799"/>
          <a:stretch/>
        </p:blipFill>
        <p:spPr>
          <a:xfrm>
            <a:off x="6096000" y="1"/>
            <a:ext cx="6096000" cy="3425587"/>
          </a:xfrm>
          <a:prstGeom prst="rect">
            <a:avLst/>
          </a:prstGeom>
        </p:spPr>
      </p:pic>
      <p:sp>
        <p:nvSpPr>
          <p:cNvPr id="20" name="Title 9"/>
          <p:cNvSpPr txBox="1">
            <a:spLocks/>
          </p:cNvSpPr>
          <p:nvPr/>
        </p:nvSpPr>
        <p:spPr bwMode="auto">
          <a:xfrm>
            <a:off x="0" y="1"/>
            <a:ext cx="6096000" cy="6627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altLang="en-US" sz="25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Agricultural Drainage Water</a:t>
            </a:r>
          </a:p>
        </p:txBody>
      </p:sp>
      <p:sp>
        <p:nvSpPr>
          <p:cNvPr id="11" name="Title 9"/>
          <p:cNvSpPr txBox="1">
            <a:spLocks/>
          </p:cNvSpPr>
          <p:nvPr/>
        </p:nvSpPr>
        <p:spPr bwMode="auto">
          <a:xfrm>
            <a:off x="6096000" y="0"/>
            <a:ext cx="6096000" cy="6627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altLang="en-US" sz="25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Agricultural Wash Water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" r="4879" b="2367"/>
          <a:stretch/>
        </p:blipFill>
        <p:spPr>
          <a:xfrm>
            <a:off x="0" y="3425588"/>
            <a:ext cx="6096000" cy="3432412"/>
          </a:xfrm>
          <a:prstGeom prst="rect">
            <a:avLst/>
          </a:prstGeom>
        </p:spPr>
      </p:pic>
      <p:sp>
        <p:nvSpPr>
          <p:cNvPr id="16" name="Title 9"/>
          <p:cNvSpPr txBox="1">
            <a:spLocks/>
          </p:cNvSpPr>
          <p:nvPr/>
        </p:nvSpPr>
        <p:spPr bwMode="auto">
          <a:xfrm>
            <a:off x="0" y="6195219"/>
            <a:ext cx="6096000" cy="6627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altLang="en-US" sz="25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Treated Wastewater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2" y="3376966"/>
            <a:ext cx="12192000" cy="1108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9"/>
          <p:cNvSpPr txBox="1">
            <a:spLocks/>
          </p:cNvSpPr>
          <p:nvPr/>
        </p:nvSpPr>
        <p:spPr bwMode="auto">
          <a:xfrm>
            <a:off x="6123589" y="6195220"/>
            <a:ext cx="6068412" cy="6627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altLang="en-US" sz="2500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Urban Storm Water Runoff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BBB8852-F14A-4449-9985-51EF8C055AC1}"/>
              </a:ext>
            </a:extLst>
          </p:cNvPr>
          <p:cNvSpPr/>
          <p:nvPr/>
        </p:nvSpPr>
        <p:spPr>
          <a:xfrm rot="5400000">
            <a:off x="27858" y="3432412"/>
            <a:ext cx="12192000" cy="1108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14215" y="2999096"/>
            <a:ext cx="5363570" cy="859809"/>
          </a:xfrm>
          <a:prstGeom prst="rect">
            <a:avLst/>
          </a:prstGeom>
          <a:solidFill>
            <a:srgbClr val="002855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90" name="Title 9"/>
          <p:cNvSpPr>
            <a:spLocks noGrp="1"/>
          </p:cNvSpPr>
          <p:nvPr>
            <p:ph type="title"/>
          </p:nvPr>
        </p:nvSpPr>
        <p:spPr>
          <a:xfrm>
            <a:off x="3414213" y="3183976"/>
            <a:ext cx="5363571" cy="421784"/>
          </a:xfrm>
        </p:spPr>
        <p:txBody>
          <a:bodyPr/>
          <a:lstStyle/>
          <a:p>
            <a:pPr algn="ctr"/>
            <a:r>
              <a:rPr lang="en-US" altLang="en-US" sz="3600" dirty="0">
                <a:ln w="18000">
                  <a:noFill/>
                  <a:prstDash val="solid"/>
                  <a:miter lim="800000"/>
                </a:ln>
                <a:latin typeface="Calibri" panose="020F0502020204030204" pitchFamily="34" charset="0"/>
                <a:cs typeface="Calibri" panose="020F0502020204030204" pitchFamily="34" charset="0"/>
              </a:rPr>
              <a:t>PWM Source Waters</a:t>
            </a: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66F31E-AD4E-4499-A11D-FEC713EFD14A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89BC31E-C0CA-4508-8E0F-4325CBAFA877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PWM Source Waters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6943" y="173062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 Daily Source Water Percentages</a:t>
            </a:r>
          </a:p>
          <a:p>
            <a:pPr lvl="1"/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Wastewater – 67%</a:t>
            </a:r>
          </a:p>
          <a:p>
            <a:pPr lvl="1"/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 Wash Water – 17% *</a:t>
            </a:r>
          </a:p>
          <a:p>
            <a:pPr lvl="1"/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Blanco Drain – 12.5% * 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 Ditch – 4% *</a:t>
            </a:r>
          </a:p>
          <a:p>
            <a:pPr marL="457200" lvl="1" indent="0">
              <a:buNone/>
            </a:pPr>
            <a:endParaRPr lang="en-US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b="1" i="1" dirty="0">
                <a:solidFill>
                  <a:srgbClr val="0028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As Needed</a:t>
            </a:r>
          </a:p>
          <a:p>
            <a:pPr marL="457200" lvl="1" indent="0">
              <a:buNone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charset="0"/>
              <a:buChar char="•"/>
            </a:pPr>
            <a:endParaRPr lang="en-US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060463"/>
              </p:ext>
            </p:extLst>
          </p:nvPr>
        </p:nvGraphicFramePr>
        <p:xfrm>
          <a:off x="5272645" y="2273530"/>
          <a:ext cx="6115792" cy="4151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69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66F31E-AD4E-4499-A11D-FEC713EFD14A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89BC31E-C0CA-4508-8E0F-4325CBAFA877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Blending of Sources then Primary &amp; Secondary Treatment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4FCEE6E-D313-4E53-8401-56C97429F231}"/>
              </a:ext>
            </a:extLst>
          </p:cNvPr>
          <p:cNvGrpSpPr/>
          <p:nvPr/>
        </p:nvGrpSpPr>
        <p:grpSpPr>
          <a:xfrm>
            <a:off x="287445" y="1358666"/>
            <a:ext cx="11036230" cy="5353955"/>
            <a:chOff x="680850" y="1847764"/>
            <a:chExt cx="8234550" cy="3994789"/>
          </a:xfrm>
        </p:grpSpPr>
        <p:sp>
          <p:nvSpPr>
            <p:cNvPr id="5" name="Rectangle 4"/>
            <p:cNvSpPr/>
            <p:nvPr/>
          </p:nvSpPr>
          <p:spPr>
            <a:xfrm>
              <a:off x="6605016" y="2924019"/>
              <a:ext cx="685800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1418" tIns="45709" rIns="91418" bIns="45709" rtlCol="0" anchor="ctr"/>
            <a:lstStyle/>
            <a:p>
              <a:pPr algn="ctr" defTabSz="914186"/>
              <a:endParaRPr lang="en-US" spc="-3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4090416" y="3228819"/>
              <a:ext cx="381000" cy="4930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3633216" y="2924019"/>
              <a:ext cx="533400" cy="609600"/>
              <a:chOff x="2590800" y="1676400"/>
              <a:chExt cx="685800" cy="609600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2590800" y="1676400"/>
                <a:ext cx="304800" cy="6096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2667000" y="1676400"/>
                <a:ext cx="304800" cy="6096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2743200" y="1676400"/>
                <a:ext cx="304800" cy="6096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2819400" y="1676400"/>
                <a:ext cx="304800" cy="6096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2895600" y="1676400"/>
                <a:ext cx="304800" cy="6096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2971800" y="1676400"/>
                <a:ext cx="304800" cy="6096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590800" y="2286000"/>
                <a:ext cx="381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895600" y="1676400"/>
                <a:ext cx="381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5538216" y="2924019"/>
              <a:ext cx="685800" cy="609600"/>
            </a:xfrm>
            <a:prstGeom prst="rect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1418" tIns="45709" rIns="91418" bIns="45709" rtlCol="0" anchor="ctr"/>
            <a:lstStyle/>
            <a:p>
              <a:pPr algn="ctr" defTabSz="914186"/>
              <a:endParaRPr lang="en-US" spc="-3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3328416" y="3228819"/>
              <a:ext cx="381000" cy="4930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5157216" y="3228819"/>
              <a:ext cx="381000" cy="4930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224016" y="3228819"/>
              <a:ext cx="381000" cy="4930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7290816" y="3228819"/>
              <a:ext cx="381000" cy="4930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8357616" y="3228819"/>
              <a:ext cx="557784" cy="4930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Pentagon 23"/>
            <p:cNvSpPr/>
            <p:nvPr/>
          </p:nvSpPr>
          <p:spPr>
            <a:xfrm>
              <a:off x="966216" y="3076419"/>
              <a:ext cx="2362200" cy="304800"/>
            </a:xfrm>
            <a:prstGeom prst="homePlat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8" tIns="45709" rIns="91418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86"/>
              <a:r>
                <a:rPr lang="en-US" spc="-30" dirty="0">
                  <a:solidFill>
                    <a:prstClr val="white"/>
                  </a:solidFill>
                  <a:latin typeface="Calibri"/>
                </a:rPr>
                <a:t>M1W Wastewater</a:t>
              </a:r>
            </a:p>
          </p:txBody>
        </p:sp>
        <p:sp>
          <p:nvSpPr>
            <p:cNvPr id="25" name="Snip Same Side Corner Rectangle 24"/>
            <p:cNvSpPr/>
            <p:nvPr/>
          </p:nvSpPr>
          <p:spPr>
            <a:xfrm rot="10800000">
              <a:off x="4471416" y="2924019"/>
              <a:ext cx="685800" cy="609600"/>
            </a:xfrm>
            <a:prstGeom prst="snip2SameRect">
              <a:avLst>
                <a:gd name="adj1" fmla="val 43518"/>
                <a:gd name="adj2" fmla="val 0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18" tIns="45709" rIns="91418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86"/>
              <a:endParaRPr lang="en-US" spc="-3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30108" y="1847764"/>
              <a:ext cx="838200" cy="892530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pPr algn="ctr" defTabSz="914186"/>
              <a:r>
                <a:rPr lang="en-US" sz="1300" spc="-30" dirty="0">
                  <a:solidFill>
                    <a:prstClr val="black"/>
                  </a:solidFill>
                  <a:latin typeface="Calibri"/>
                </a:rPr>
                <a:t>Salinas </a:t>
              </a:r>
            </a:p>
            <a:p>
              <a:pPr algn="ctr" defTabSz="914186"/>
              <a:r>
                <a:rPr lang="en-US" sz="1300" spc="-30" dirty="0">
                  <a:solidFill>
                    <a:prstClr val="black"/>
                  </a:solidFill>
                  <a:latin typeface="Calibri"/>
                </a:rPr>
                <a:t>Industrial Waste</a:t>
              </a:r>
            </a:p>
            <a:p>
              <a:pPr algn="ctr" defTabSz="914186"/>
              <a:r>
                <a:rPr lang="en-US" sz="1300" spc="-30" dirty="0">
                  <a:solidFill>
                    <a:prstClr val="black"/>
                  </a:solidFill>
                  <a:latin typeface="Calibri"/>
                </a:rPr>
                <a:t> Water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80850" y="2009621"/>
              <a:ext cx="1118616" cy="492420"/>
            </a:xfrm>
            <a:prstGeom prst="rect">
              <a:avLst/>
            </a:prstGeom>
          </p:spPr>
          <p:txBody>
            <a:bodyPr wrap="square" lIns="91418" tIns="45709" rIns="91418" bIns="45709">
              <a:spAutoFit/>
            </a:bodyPr>
            <a:lstStyle/>
            <a:p>
              <a:pPr algn="ctr" defTabSz="914186"/>
              <a:r>
                <a:rPr lang="en-US" sz="1300" spc="-30" dirty="0">
                  <a:solidFill>
                    <a:prstClr val="black"/>
                  </a:solidFill>
                  <a:latin typeface="Calibri"/>
                </a:rPr>
                <a:t>Urban </a:t>
              </a:r>
            </a:p>
            <a:p>
              <a:pPr algn="ctr" defTabSz="914186"/>
              <a:r>
                <a:rPr lang="en-US" sz="1300" spc="-30" dirty="0">
                  <a:solidFill>
                    <a:prstClr val="black"/>
                  </a:solidFill>
                  <a:latin typeface="Calibri"/>
                </a:rPr>
                <a:t>Storm/Runoff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342266" y="2695419"/>
              <a:ext cx="0" cy="38100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028066" y="2695419"/>
              <a:ext cx="0" cy="3810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552066" y="2466820"/>
              <a:ext cx="914400" cy="292366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pPr algn="ctr" defTabSz="914186"/>
              <a:r>
                <a:rPr lang="en-US" sz="1300" spc="-30" dirty="0">
                  <a:solidFill>
                    <a:prstClr val="black"/>
                  </a:solidFill>
                  <a:latin typeface="Calibri"/>
                </a:rPr>
                <a:t>Screening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14066" y="2390620"/>
              <a:ext cx="1143000" cy="492420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pPr algn="ctr" defTabSz="914186"/>
              <a:r>
                <a:rPr lang="en-US" sz="1300" spc="-30" dirty="0">
                  <a:solidFill>
                    <a:prstClr val="black"/>
                  </a:solidFill>
                  <a:latin typeface="Calibri"/>
                </a:rPr>
                <a:t>Primary Sedimentation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47666" y="2390620"/>
              <a:ext cx="1219200" cy="492420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pPr algn="ctr" defTabSz="914186"/>
              <a:r>
                <a:rPr lang="en-US" sz="1300" spc="-30" dirty="0">
                  <a:solidFill>
                    <a:prstClr val="black"/>
                  </a:solidFill>
                  <a:latin typeface="Calibri"/>
                </a:rPr>
                <a:t>Bio-</a:t>
              </a:r>
            </a:p>
            <a:p>
              <a:pPr algn="ctr" defTabSz="914186"/>
              <a:r>
                <a:rPr lang="en-US" sz="1300" spc="-30" dirty="0">
                  <a:solidFill>
                    <a:prstClr val="black"/>
                  </a:solidFill>
                  <a:latin typeface="Calibri"/>
                </a:rPr>
                <a:t>flocculation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0666" y="2390620"/>
              <a:ext cx="1066800" cy="492420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pPr algn="ctr" defTabSz="914186"/>
              <a:r>
                <a:rPr lang="en-US" sz="1300" spc="-30" dirty="0">
                  <a:solidFill>
                    <a:prstClr val="black"/>
                  </a:solidFill>
                  <a:latin typeface="Calibri"/>
                </a:rPr>
                <a:t>Secondary Clarification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22949" y="2097487"/>
              <a:ext cx="1938917" cy="338532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pPr algn="ctr" defTabSz="914186"/>
              <a:r>
                <a:rPr lang="en-US" sz="1600" b="1" spc="-30" dirty="0">
                  <a:solidFill>
                    <a:prstClr val="black"/>
                  </a:solidFill>
                  <a:latin typeface="Calibri"/>
                </a:rPr>
                <a:t>Primary Treatment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04666" y="2390620"/>
              <a:ext cx="1295400" cy="492420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pPr algn="ctr" defTabSz="914186"/>
              <a:r>
                <a:rPr lang="en-US" sz="1300" spc="-30" dirty="0">
                  <a:solidFill>
                    <a:prstClr val="black"/>
                  </a:solidFill>
                  <a:latin typeface="Calibri"/>
                </a:rPr>
                <a:t>Biological Trickling Filters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2713866" y="2695419"/>
              <a:ext cx="0" cy="3810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357250" y="2133600"/>
              <a:ext cx="838200" cy="492420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pPr algn="ctr" defTabSz="914186"/>
              <a:r>
                <a:rPr lang="en-US" sz="1300" spc="-30" dirty="0">
                  <a:solidFill>
                    <a:prstClr val="black"/>
                  </a:solidFill>
                  <a:latin typeface="Calibri"/>
                </a:rPr>
                <a:t>Ag. </a:t>
              </a:r>
            </a:p>
            <a:p>
              <a:pPr algn="ctr" defTabSz="914186"/>
              <a:r>
                <a:rPr lang="en-US" sz="1300" spc="-30" dirty="0">
                  <a:solidFill>
                    <a:prstClr val="black"/>
                  </a:solidFill>
                  <a:latin typeface="Calibri"/>
                </a:rPr>
                <a:t>Drainage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V="1">
              <a:off x="7290816" y="3228819"/>
              <a:ext cx="381000" cy="4930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Snip Same Side Corner Rectangle 39"/>
            <p:cNvSpPr/>
            <p:nvPr/>
          </p:nvSpPr>
          <p:spPr>
            <a:xfrm rot="10800000">
              <a:off x="7671816" y="2924019"/>
              <a:ext cx="685800" cy="609600"/>
            </a:xfrm>
            <a:prstGeom prst="snip2SameRect">
              <a:avLst>
                <a:gd name="adj1" fmla="val 43518"/>
                <a:gd name="adj2" fmla="val 0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18" tIns="45709" rIns="91418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86"/>
              <a:endParaRPr lang="en-US" spc="-3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5385816" y="4876800"/>
              <a:ext cx="838200" cy="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623816" y="5257800"/>
              <a:ext cx="1524000" cy="584753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pPr algn="ctr" defTabSz="914186"/>
              <a:r>
                <a:rPr lang="en-US" sz="1600" b="1" spc="-30" dirty="0">
                  <a:solidFill>
                    <a:schemeClr val="accent3">
                      <a:lumMod val="50000"/>
                    </a:schemeClr>
                  </a:solidFill>
                  <a:latin typeface="Calibri"/>
                </a:rPr>
                <a:t>Unused water to Ocean Outfall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5385816" y="4724400"/>
              <a:ext cx="0" cy="60960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5385816" y="4343400"/>
              <a:ext cx="1371600" cy="0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5385816" y="3855720"/>
              <a:ext cx="0" cy="487680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5385816" y="4343400"/>
              <a:ext cx="0" cy="533400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757416" y="4038600"/>
              <a:ext cx="2057400" cy="584753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pPr defTabSz="914186"/>
              <a:r>
                <a:rPr lang="en-US" sz="1600" b="1" spc="-30" dirty="0">
                  <a:solidFill>
                    <a:srgbClr val="7030A0"/>
                  </a:solidFill>
                  <a:latin typeface="Calibri"/>
                </a:rPr>
                <a:t>To existing</a:t>
              </a:r>
            </a:p>
            <a:p>
              <a:pPr defTabSz="914186"/>
              <a:r>
                <a:rPr lang="en-US" sz="1600" b="1" spc="-30" dirty="0">
                  <a:solidFill>
                    <a:srgbClr val="7030A0"/>
                  </a:solidFill>
                  <a:latin typeface="Calibri"/>
                </a:rPr>
                <a:t>tertiary treatment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147816" y="4673047"/>
              <a:ext cx="2362200" cy="584753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pPr defTabSz="914186"/>
              <a:r>
                <a:rPr lang="en-US" sz="1600" b="1" spc="-30" dirty="0">
                  <a:solidFill>
                    <a:schemeClr val="tx2"/>
                  </a:solidFill>
                  <a:latin typeface="Calibri"/>
                </a:rPr>
                <a:t>To Advanced Water Purification Facility (AWPF)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H="1">
              <a:off x="5385816" y="3886200"/>
              <a:ext cx="3529584" cy="0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919216" y="3581400"/>
              <a:ext cx="2286000" cy="338554"/>
            </a:xfrm>
            <a:prstGeom prst="rect">
              <a:avLst/>
            </a:prstGeom>
            <a:noFill/>
          </p:spPr>
          <p:txBody>
            <a:bodyPr wrap="square" lIns="91418" tIns="45709" rIns="91418" bIns="45709" rtlCol="0">
              <a:spAutoFit/>
            </a:bodyPr>
            <a:lstStyle/>
            <a:p>
              <a:pPr algn="ctr" defTabSz="914186"/>
              <a:r>
                <a:rPr lang="en-US" sz="1600" b="1" spc="-30" dirty="0">
                  <a:solidFill>
                    <a:prstClr val="black"/>
                  </a:solidFill>
                  <a:latin typeface="Calibri"/>
                </a:rPr>
                <a:t>Secondary Effluent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8891016" y="3200400"/>
              <a:ext cx="0" cy="704088"/>
            </a:xfrm>
            <a:prstGeom prst="straightConnector1">
              <a:avLst/>
            </a:prstGeom>
            <a:ln w="76200" cmpd="sng">
              <a:solidFill>
                <a:srgbClr val="0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34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66F31E-AD4E-4499-A11D-FEC713EFD14A}"/>
              </a:ext>
            </a:extLst>
          </p:cNvPr>
          <p:cNvSpPr/>
          <p:nvPr/>
        </p:nvSpPr>
        <p:spPr>
          <a:xfrm>
            <a:off x="0" y="-14733"/>
            <a:ext cx="12192000" cy="1206464"/>
          </a:xfrm>
          <a:prstGeom prst="rect">
            <a:avLst/>
          </a:prstGeom>
          <a:solidFill>
            <a:srgbClr val="002855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89BC31E-C0CA-4508-8E0F-4325CBAFA877}"/>
              </a:ext>
            </a:extLst>
          </p:cNvPr>
          <p:cNvSpPr txBox="1">
            <a:spLocks/>
          </p:cNvSpPr>
          <p:nvPr/>
        </p:nvSpPr>
        <p:spPr bwMode="auto">
          <a:xfrm>
            <a:off x="0" y="286512"/>
            <a:ext cx="1219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75FAC"/>
                </a:solidFill>
                <a:latin typeface="Myriad Pro" pitchFamily="34" charset="0"/>
              </a:defRPr>
            </a:lvl9pPr>
          </a:lstStyle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Advanced Purification Treatment Processes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70845" y="1471916"/>
            <a:ext cx="8964651" cy="5081421"/>
            <a:chOff x="115166" y="1673796"/>
            <a:chExt cx="8964651" cy="5081421"/>
          </a:xfrm>
        </p:grpSpPr>
        <p:sp>
          <p:nvSpPr>
            <p:cNvPr id="8" name="TextBox 7"/>
            <p:cNvSpPr txBox="1"/>
            <p:nvPr/>
          </p:nvSpPr>
          <p:spPr>
            <a:xfrm>
              <a:off x="194360" y="1673796"/>
              <a:ext cx="14824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Treated Source Waters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56905" y="1812296"/>
              <a:ext cx="14824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Ozone Treatment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76139" y="1812296"/>
              <a:ext cx="14824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Membrane Filtration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69924" y="1812296"/>
              <a:ext cx="14824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Reverse Osmosis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82691" y="1673796"/>
              <a:ext cx="20971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UV Disinfection and Hydrogen Peroxide</a:t>
              </a:r>
            </a:p>
          </p:txBody>
        </p:sp>
        <p:pic>
          <p:nvPicPr>
            <p:cNvPr id="13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0" t="40767" r="6691" b="3668"/>
            <a:stretch/>
          </p:blipFill>
          <p:spPr bwMode="auto">
            <a:xfrm>
              <a:off x="115166" y="2549241"/>
              <a:ext cx="8945602" cy="4205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63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 level desig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none" rtlCol="0">
        <a:spAutoFit/>
      </a:bodyPr>
      <a:lstStyle>
        <a:defPPr>
          <a:defRPr dirty="0" err="1" smtClean="0">
            <a:ln>
              <a:solidFill>
                <a:schemeClr val="accent1">
                  <a:lumMod val="20000"/>
                  <a:lumOff val="80000"/>
                </a:schemeClr>
              </a:solidFill>
            </a:ln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 level design" id="{00E2FDB5-77A3-416C-8232-A2B8AB0B9A01}" vid="{6E3E8A63-E899-4F92-AFE5-C80B3CCFC0B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Microsoft Office PowerPoint</Application>
  <PresentationFormat>Custom</PresentationFormat>
  <Paragraphs>142</Paragraphs>
  <Slides>19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Presentation level design</vt:lpstr>
      <vt:lpstr>PowerPoint Presentation</vt:lpstr>
      <vt:lpstr>PowerPoint Presentation</vt:lpstr>
      <vt:lpstr>PowerPoint Presentation</vt:lpstr>
      <vt:lpstr>PowerPoint Presentation</vt:lpstr>
      <vt:lpstr>4 Components to PWM</vt:lpstr>
      <vt:lpstr>PWM Source Waters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2018-08-24T15:15:41Z</dcterms:modified>
</cp:coreProperties>
</file>