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8" r:id="rId2"/>
    <p:sldMasterId id="2147483743" r:id="rId3"/>
    <p:sldMasterId id="2147483758" r:id="rId4"/>
    <p:sldMasterId id="2147483773" r:id="rId5"/>
  </p:sldMasterIdLst>
  <p:notesMasterIdLst>
    <p:notesMasterId r:id="rId24"/>
  </p:notesMasterIdLst>
  <p:handoutMasterIdLst>
    <p:handoutMasterId r:id="rId25"/>
  </p:handoutMasterIdLst>
  <p:sldIdLst>
    <p:sldId id="369" r:id="rId6"/>
    <p:sldId id="347" r:id="rId7"/>
    <p:sldId id="348" r:id="rId8"/>
    <p:sldId id="387" r:id="rId9"/>
    <p:sldId id="343" r:id="rId10"/>
    <p:sldId id="382" r:id="rId11"/>
    <p:sldId id="384" r:id="rId12"/>
    <p:sldId id="355" r:id="rId13"/>
    <p:sldId id="370" r:id="rId14"/>
    <p:sldId id="358" r:id="rId15"/>
    <p:sldId id="385" r:id="rId16"/>
    <p:sldId id="393" r:id="rId17"/>
    <p:sldId id="394" r:id="rId18"/>
    <p:sldId id="395" r:id="rId19"/>
    <p:sldId id="397" r:id="rId20"/>
    <p:sldId id="360" r:id="rId21"/>
    <p:sldId id="386" r:id="rId22"/>
    <p:sldId id="36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1"/>
    <a:srgbClr val="0070C0"/>
    <a:srgbClr val="004C7F"/>
    <a:srgbClr val="CCC1DA"/>
    <a:srgbClr val="77933C"/>
    <a:srgbClr val="D7E4BD"/>
    <a:srgbClr val="8EB4E3"/>
    <a:srgbClr val="D5B8EA"/>
    <a:srgbClr val="C198E0"/>
    <a:srgbClr val="007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0" autoAdjust="0"/>
    <p:restoredTop sz="93742" autoAdjust="0"/>
  </p:normalViewPr>
  <p:slideViewPr>
    <p:cSldViewPr snapToGrid="0">
      <p:cViewPr>
        <p:scale>
          <a:sx n="100" d="100"/>
          <a:sy n="100" d="100"/>
        </p:scale>
        <p:origin x="-1056" y="6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>
      <p:cViewPr>
        <p:scale>
          <a:sx n="100" d="100"/>
          <a:sy n="100" d="100"/>
        </p:scale>
        <p:origin x="-3504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2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4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578923303790097E-2"/>
          <c:y val="0.136705558043485"/>
          <c:w val="0.850108074363641"/>
          <c:h val="0.828182515685538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rgbClr val="8EB4E3"/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2"/>
            <c:bubble3D val="0"/>
            <c:explosion val="0"/>
            <c:spPr>
              <a:solidFill>
                <a:srgbClr val="77933C"/>
              </a:solidFill>
            </c:spPr>
          </c:dPt>
          <c:dPt>
            <c:idx val="3"/>
            <c:bubble3D val="0"/>
            <c:spPr>
              <a:solidFill>
                <a:srgbClr val="CCC1DA"/>
              </a:solidFill>
            </c:spPr>
          </c:dPt>
          <c:dPt>
            <c:idx val="4"/>
            <c:bubble3D val="0"/>
            <c:spPr>
              <a:solidFill>
                <a:srgbClr val="D7E4BD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0.4</c:v>
                </c:pt>
                <c:pt idx="2">
                  <c:v>16</c:v>
                </c:pt>
                <c:pt idx="3">
                  <c:v>9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rgbClr val="8EB4E3"/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2"/>
            <c:bubble3D val="0"/>
            <c:spPr>
              <a:solidFill>
                <a:srgbClr val="77933C"/>
              </a:solidFill>
            </c:spPr>
          </c:dPt>
          <c:dPt>
            <c:idx val="3"/>
            <c:bubble3D val="0"/>
            <c:spPr>
              <a:solidFill>
                <a:srgbClr val="CCC1DA"/>
              </a:solidFill>
            </c:spPr>
          </c:dPt>
          <c:dPt>
            <c:idx val="4"/>
            <c:bubble3D val="0"/>
            <c:spPr>
              <a:solidFill>
                <a:srgbClr val="D7E4BD"/>
              </a:solidFill>
            </c:spPr>
          </c:dPt>
          <c:dLbls>
            <c:dLbl>
              <c:idx val="1"/>
              <c:layout>
                <c:manualLayout>
                  <c:x val="1.2287050270395901E-2"/>
                  <c:y val="3.295163859292040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4C81"/>
                        </a:solidFill>
                      </a:rPr>
                      <a:t>11% </a:t>
                    </a:r>
                    <a:r>
                      <a:rPr lang="en-US" sz="1600" i="1" dirty="0" smtClean="0">
                        <a:solidFill>
                          <a:srgbClr val="004C81"/>
                        </a:solidFill>
                      </a:rPr>
                      <a:t>Ocean</a:t>
                    </a:r>
                    <a:r>
                      <a:rPr lang="en-US" sz="1600" i="1" baseline="0" dirty="0" smtClean="0">
                        <a:solidFill>
                          <a:srgbClr val="004C81"/>
                        </a:solidFill>
                      </a:rPr>
                      <a:t> Water Desalination (TBD)</a:t>
                    </a:r>
                    <a:endParaRPr lang="en-US" sz="1600" i="1" dirty="0">
                      <a:solidFill>
                        <a:srgbClr val="004C8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10</c:v>
                </c:pt>
                <c:pt idx="2">
                  <c:v>18</c:v>
                </c:pt>
                <c:pt idx="3">
                  <c:v>18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D2E34-E0EE-4B51-B1CE-D6071CE09B3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9382EA-AEE4-47FC-BEA5-3DC38C2784C2}">
      <dgm:prSet custT="1"/>
      <dgm:spPr/>
      <dgm:t>
        <a:bodyPr/>
        <a:lstStyle/>
        <a:p>
          <a:pPr rtl="0"/>
          <a:r>
            <a:rPr lang="en-US" sz="1800" b="1" dirty="0" smtClean="0">
              <a:latin typeface="+mj-lt"/>
            </a:rPr>
            <a:t>24 / 7 Operations</a:t>
          </a:r>
          <a:endParaRPr lang="en-US" sz="1800" dirty="0">
            <a:latin typeface="+mj-lt"/>
          </a:endParaRPr>
        </a:p>
      </dgm:t>
    </dgm:pt>
    <dgm:pt modelId="{B48982D8-003D-4181-86F3-C1133E9829C6}" type="parTrans" cxnId="{B9E36CD7-AAC8-498E-ACAC-D6893E018A09}">
      <dgm:prSet/>
      <dgm:spPr/>
      <dgm:t>
        <a:bodyPr/>
        <a:lstStyle/>
        <a:p>
          <a:endParaRPr lang="en-US"/>
        </a:p>
      </dgm:t>
    </dgm:pt>
    <dgm:pt modelId="{CCD0C714-8FE8-48CC-B6B9-79612F013EFC}" type="sibTrans" cxnId="{B9E36CD7-AAC8-498E-ACAC-D6893E018A09}">
      <dgm:prSet/>
      <dgm:spPr/>
      <dgm:t>
        <a:bodyPr/>
        <a:lstStyle/>
        <a:p>
          <a:endParaRPr lang="en-US"/>
        </a:p>
      </dgm:t>
    </dgm:pt>
    <dgm:pt modelId="{22AD7E13-D0F8-405F-AD7F-83058A111AC8}">
      <dgm:prSet custT="1"/>
      <dgm:spPr/>
      <dgm:t>
        <a:bodyPr/>
        <a:lstStyle/>
        <a:p>
          <a:pPr rtl="0"/>
          <a:r>
            <a:rPr lang="en-US" sz="1800" b="1" dirty="0" smtClean="0">
              <a:latin typeface="+mj-lt"/>
            </a:rPr>
            <a:t>Limited Site Area</a:t>
          </a:r>
          <a:endParaRPr lang="en-US" sz="1800" dirty="0">
            <a:latin typeface="+mj-lt"/>
          </a:endParaRPr>
        </a:p>
      </dgm:t>
    </dgm:pt>
    <dgm:pt modelId="{266B967D-8747-4250-87FE-C1AE482D66B3}" type="parTrans" cxnId="{E9EC9AEF-C65D-49E3-9209-E66111B620ED}">
      <dgm:prSet/>
      <dgm:spPr/>
      <dgm:t>
        <a:bodyPr/>
        <a:lstStyle/>
        <a:p>
          <a:endParaRPr lang="en-US"/>
        </a:p>
      </dgm:t>
    </dgm:pt>
    <dgm:pt modelId="{001CBF84-1EF6-46AE-95A8-8C6381986052}" type="sibTrans" cxnId="{E9EC9AEF-C65D-49E3-9209-E66111B620ED}">
      <dgm:prSet/>
      <dgm:spPr/>
      <dgm:t>
        <a:bodyPr/>
        <a:lstStyle/>
        <a:p>
          <a:endParaRPr lang="en-US"/>
        </a:p>
      </dgm:t>
    </dgm:pt>
    <dgm:pt modelId="{09D92B85-EAD0-4719-ACC8-0CCD89ADFE53}">
      <dgm:prSet custT="1"/>
      <dgm:spPr/>
      <dgm:t>
        <a:bodyPr/>
        <a:lstStyle/>
        <a:p>
          <a:pPr rtl="0"/>
          <a:r>
            <a:rPr lang="en-US" sz="1400" b="1" i="1" dirty="0" smtClean="0"/>
            <a:t>Plant Operations</a:t>
          </a:r>
          <a:endParaRPr lang="en-US" sz="1400" i="1" dirty="0"/>
        </a:p>
      </dgm:t>
    </dgm:pt>
    <dgm:pt modelId="{AAE43024-90B8-4793-B3A4-00C94A1A97C6}" type="parTrans" cxnId="{FE3138A1-40DE-4238-AD7D-D2997819E7B5}">
      <dgm:prSet/>
      <dgm:spPr/>
      <dgm:t>
        <a:bodyPr/>
        <a:lstStyle/>
        <a:p>
          <a:endParaRPr lang="en-US"/>
        </a:p>
      </dgm:t>
    </dgm:pt>
    <dgm:pt modelId="{ACF480F1-8055-4316-8609-414A87953D1D}" type="sibTrans" cxnId="{FE3138A1-40DE-4238-AD7D-D2997819E7B5}">
      <dgm:prSet/>
      <dgm:spPr/>
      <dgm:t>
        <a:bodyPr/>
        <a:lstStyle/>
        <a:p>
          <a:endParaRPr lang="en-US"/>
        </a:p>
      </dgm:t>
    </dgm:pt>
    <dgm:pt modelId="{63FF5046-C28D-4BF3-86CC-D0EA3DFE9A76}">
      <dgm:prSet custT="1"/>
      <dgm:spPr/>
      <dgm:t>
        <a:bodyPr/>
        <a:lstStyle/>
        <a:p>
          <a:pPr rtl="0"/>
          <a:r>
            <a:rPr lang="en-US" sz="1400" b="1" i="1" dirty="0" smtClean="0"/>
            <a:t>Tie-ins and Utility Condition</a:t>
          </a:r>
          <a:endParaRPr lang="en-US" sz="1400" i="1" dirty="0"/>
        </a:p>
      </dgm:t>
    </dgm:pt>
    <dgm:pt modelId="{9EB98F94-9316-4FBA-AA15-2725B950738F}" type="parTrans" cxnId="{EA8E06F3-11E9-4926-A906-7F16021C867A}">
      <dgm:prSet/>
      <dgm:spPr/>
      <dgm:t>
        <a:bodyPr/>
        <a:lstStyle/>
        <a:p>
          <a:endParaRPr lang="en-US"/>
        </a:p>
      </dgm:t>
    </dgm:pt>
    <dgm:pt modelId="{7B06AD06-5FF5-4804-8DF9-FF54D364F3BE}" type="sibTrans" cxnId="{EA8E06F3-11E9-4926-A906-7F16021C867A}">
      <dgm:prSet/>
      <dgm:spPr/>
      <dgm:t>
        <a:bodyPr/>
        <a:lstStyle/>
        <a:p>
          <a:endParaRPr lang="en-US"/>
        </a:p>
      </dgm:t>
    </dgm:pt>
    <dgm:pt modelId="{3C27B513-C05B-47C6-91F1-DB2EBF65BAC1}">
      <dgm:prSet custT="1"/>
      <dgm:spPr/>
      <dgm:t>
        <a:bodyPr/>
        <a:lstStyle/>
        <a:p>
          <a:pPr rtl="0"/>
          <a:r>
            <a:rPr lang="en-US" sz="1400" b="1" i="1" dirty="0" smtClean="0"/>
            <a:t>New Facility Integration</a:t>
          </a:r>
          <a:endParaRPr lang="en-US" sz="1400" i="1" dirty="0"/>
        </a:p>
      </dgm:t>
    </dgm:pt>
    <dgm:pt modelId="{C8FDBDED-B002-41EB-979F-CDE01DC16ABD}" type="parTrans" cxnId="{0E427054-A2EE-4AE8-B880-EF5DD4F66F4F}">
      <dgm:prSet/>
      <dgm:spPr/>
      <dgm:t>
        <a:bodyPr/>
        <a:lstStyle/>
        <a:p>
          <a:endParaRPr lang="en-US"/>
        </a:p>
      </dgm:t>
    </dgm:pt>
    <dgm:pt modelId="{90B7CBE1-F7AE-4E1C-9267-41A1A79E3409}" type="sibTrans" cxnId="{0E427054-A2EE-4AE8-B880-EF5DD4F66F4F}">
      <dgm:prSet/>
      <dgm:spPr/>
      <dgm:t>
        <a:bodyPr/>
        <a:lstStyle/>
        <a:p>
          <a:endParaRPr lang="en-US"/>
        </a:p>
      </dgm:t>
    </dgm:pt>
    <dgm:pt modelId="{00A4685D-502C-4E40-A1EB-7D98AAE0DDC0}">
      <dgm:prSet custT="1"/>
      <dgm:spPr/>
      <dgm:t>
        <a:bodyPr/>
        <a:lstStyle/>
        <a:p>
          <a:pPr rtl="0"/>
          <a:r>
            <a:rPr lang="en-US" sz="1800" b="1" dirty="0" smtClean="0">
              <a:latin typeface="+mj-lt"/>
            </a:rPr>
            <a:t>Permitting</a:t>
          </a:r>
          <a:endParaRPr lang="en-US" sz="1800" dirty="0">
            <a:latin typeface="+mj-lt"/>
          </a:endParaRPr>
        </a:p>
      </dgm:t>
    </dgm:pt>
    <dgm:pt modelId="{C6106ED6-C1DD-45E2-ADD5-0D6DCAA509ED}" type="parTrans" cxnId="{9C411164-0B33-49E3-B7E2-FE109904807B}">
      <dgm:prSet/>
      <dgm:spPr/>
      <dgm:t>
        <a:bodyPr/>
        <a:lstStyle/>
        <a:p>
          <a:endParaRPr lang="en-US"/>
        </a:p>
      </dgm:t>
    </dgm:pt>
    <dgm:pt modelId="{F59C5114-EA90-4960-8A96-71739159B0A5}" type="sibTrans" cxnId="{9C411164-0B33-49E3-B7E2-FE109904807B}">
      <dgm:prSet/>
      <dgm:spPr/>
      <dgm:t>
        <a:bodyPr/>
        <a:lstStyle/>
        <a:p>
          <a:endParaRPr lang="en-US"/>
        </a:p>
      </dgm:t>
    </dgm:pt>
    <dgm:pt modelId="{FBC3F4DC-7645-439F-87E6-77CD08B8A4DF}">
      <dgm:prSet custT="1"/>
      <dgm:spPr/>
      <dgm:t>
        <a:bodyPr/>
        <a:lstStyle/>
        <a:p>
          <a:pPr rtl="0"/>
          <a:r>
            <a:rPr lang="en-US" sz="1800" b="1" dirty="0" smtClean="0">
              <a:latin typeface="+mj-lt"/>
            </a:rPr>
            <a:t>Site Tours and Public Events</a:t>
          </a:r>
          <a:endParaRPr lang="en-US" sz="1800" dirty="0">
            <a:latin typeface="+mj-lt"/>
          </a:endParaRPr>
        </a:p>
      </dgm:t>
    </dgm:pt>
    <dgm:pt modelId="{C4643A1F-CB10-49F6-AC2B-3703CCAA254A}" type="parTrans" cxnId="{2A3F7712-6C28-42EE-9A84-2D34979C6D90}">
      <dgm:prSet/>
      <dgm:spPr/>
      <dgm:t>
        <a:bodyPr/>
        <a:lstStyle/>
        <a:p>
          <a:endParaRPr lang="en-US"/>
        </a:p>
      </dgm:t>
    </dgm:pt>
    <dgm:pt modelId="{C8B393DA-D62C-40BD-A7FD-285F91576BF6}" type="sibTrans" cxnId="{2A3F7712-6C28-42EE-9A84-2D34979C6D90}">
      <dgm:prSet/>
      <dgm:spPr/>
      <dgm:t>
        <a:bodyPr/>
        <a:lstStyle/>
        <a:p>
          <a:endParaRPr lang="en-US"/>
        </a:p>
      </dgm:t>
    </dgm:pt>
    <dgm:pt modelId="{9F819FE7-55F5-47A0-B400-703CE7D8A3A2}" type="pres">
      <dgm:prSet presAssocID="{10BD2E34-E0EE-4B51-B1CE-D6071CE09B3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E37E62-BE42-4625-9EA2-1F4955196BB4}" type="pres">
      <dgm:prSet presAssocID="{10BD2E34-E0EE-4B51-B1CE-D6071CE09B30}" presName="axisShape" presStyleLbl="bgShp" presStyleIdx="0" presStyleCnt="1"/>
      <dgm:spPr/>
    </dgm:pt>
    <dgm:pt modelId="{FEE5DE30-57A1-44AE-AFEE-414BC78BCC11}" type="pres">
      <dgm:prSet presAssocID="{10BD2E34-E0EE-4B51-B1CE-D6071CE09B3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0355-220A-402C-BA82-1F8D8D2EB9B9}" type="pres">
      <dgm:prSet presAssocID="{10BD2E34-E0EE-4B51-B1CE-D6071CE09B3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B0CE4-1957-4513-A529-6A5F188FCD3A}" type="pres">
      <dgm:prSet presAssocID="{10BD2E34-E0EE-4B51-B1CE-D6071CE09B3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57877-D2F0-47B8-9EA3-C472DBD886CB}" type="pres">
      <dgm:prSet presAssocID="{10BD2E34-E0EE-4B51-B1CE-D6071CE09B3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30866-BD53-44FE-B477-CD3389FB6C6B}" type="presOf" srcId="{00A4685D-502C-4E40-A1EB-7D98AAE0DDC0}" destId="{79DB0CE4-1957-4513-A529-6A5F188FCD3A}" srcOrd="0" destOrd="0" presId="urn:microsoft.com/office/officeart/2005/8/layout/matrix2"/>
    <dgm:cxn modelId="{B9E36CD7-AAC8-498E-ACAC-D6893E018A09}" srcId="{10BD2E34-E0EE-4B51-B1CE-D6071CE09B30}" destId="{4C9382EA-AEE4-47FC-BEA5-3DC38C2784C2}" srcOrd="0" destOrd="0" parTransId="{B48982D8-003D-4181-86F3-C1133E9829C6}" sibTransId="{CCD0C714-8FE8-48CC-B6B9-79612F013EFC}"/>
    <dgm:cxn modelId="{EA8E06F3-11E9-4926-A906-7F16021C867A}" srcId="{22AD7E13-D0F8-405F-AD7F-83058A111AC8}" destId="{63FF5046-C28D-4BF3-86CC-D0EA3DFE9A76}" srcOrd="1" destOrd="0" parTransId="{9EB98F94-9316-4FBA-AA15-2725B950738F}" sibTransId="{7B06AD06-5FF5-4804-8DF9-FF54D364F3BE}"/>
    <dgm:cxn modelId="{9C411164-0B33-49E3-B7E2-FE109904807B}" srcId="{10BD2E34-E0EE-4B51-B1CE-D6071CE09B30}" destId="{00A4685D-502C-4E40-A1EB-7D98AAE0DDC0}" srcOrd="2" destOrd="0" parTransId="{C6106ED6-C1DD-45E2-ADD5-0D6DCAA509ED}" sibTransId="{F59C5114-EA90-4960-8A96-71739159B0A5}"/>
    <dgm:cxn modelId="{0E427054-A2EE-4AE8-B880-EF5DD4F66F4F}" srcId="{22AD7E13-D0F8-405F-AD7F-83058A111AC8}" destId="{3C27B513-C05B-47C6-91F1-DB2EBF65BAC1}" srcOrd="2" destOrd="0" parTransId="{C8FDBDED-B002-41EB-979F-CDE01DC16ABD}" sibTransId="{90B7CBE1-F7AE-4E1C-9267-41A1A79E3409}"/>
    <dgm:cxn modelId="{FE3138A1-40DE-4238-AD7D-D2997819E7B5}" srcId="{22AD7E13-D0F8-405F-AD7F-83058A111AC8}" destId="{09D92B85-EAD0-4719-ACC8-0CCD89ADFE53}" srcOrd="0" destOrd="0" parTransId="{AAE43024-90B8-4793-B3A4-00C94A1A97C6}" sibTransId="{ACF480F1-8055-4316-8609-414A87953D1D}"/>
    <dgm:cxn modelId="{9D01E8B5-C824-4941-95A5-5A82E8ADB97B}" type="presOf" srcId="{22AD7E13-D0F8-405F-AD7F-83058A111AC8}" destId="{44060355-220A-402C-BA82-1F8D8D2EB9B9}" srcOrd="0" destOrd="0" presId="urn:microsoft.com/office/officeart/2005/8/layout/matrix2"/>
    <dgm:cxn modelId="{2A3F7712-6C28-42EE-9A84-2D34979C6D90}" srcId="{10BD2E34-E0EE-4B51-B1CE-D6071CE09B30}" destId="{FBC3F4DC-7645-439F-87E6-77CD08B8A4DF}" srcOrd="3" destOrd="0" parTransId="{C4643A1F-CB10-49F6-AC2B-3703CCAA254A}" sibTransId="{C8B393DA-D62C-40BD-A7FD-285F91576BF6}"/>
    <dgm:cxn modelId="{B5FA33C7-203B-43F9-A26C-D844E64D7C58}" type="presOf" srcId="{FBC3F4DC-7645-439F-87E6-77CD08B8A4DF}" destId="{CD957877-D2F0-47B8-9EA3-C472DBD886CB}" srcOrd="0" destOrd="0" presId="urn:microsoft.com/office/officeart/2005/8/layout/matrix2"/>
    <dgm:cxn modelId="{CDF68F8B-81C9-4A60-B57A-CAA08FAD48C1}" type="presOf" srcId="{63FF5046-C28D-4BF3-86CC-D0EA3DFE9A76}" destId="{44060355-220A-402C-BA82-1F8D8D2EB9B9}" srcOrd="0" destOrd="2" presId="urn:microsoft.com/office/officeart/2005/8/layout/matrix2"/>
    <dgm:cxn modelId="{8B556109-7D85-4282-BE73-9A6E0C22DF47}" type="presOf" srcId="{10BD2E34-E0EE-4B51-B1CE-D6071CE09B30}" destId="{9F819FE7-55F5-47A0-B400-703CE7D8A3A2}" srcOrd="0" destOrd="0" presId="urn:microsoft.com/office/officeart/2005/8/layout/matrix2"/>
    <dgm:cxn modelId="{56EC6FED-217E-4211-B100-12624FD6591B}" type="presOf" srcId="{4C9382EA-AEE4-47FC-BEA5-3DC38C2784C2}" destId="{FEE5DE30-57A1-44AE-AFEE-414BC78BCC11}" srcOrd="0" destOrd="0" presId="urn:microsoft.com/office/officeart/2005/8/layout/matrix2"/>
    <dgm:cxn modelId="{9D2DD150-66B8-4B3C-BD10-7D219626C85D}" type="presOf" srcId="{3C27B513-C05B-47C6-91F1-DB2EBF65BAC1}" destId="{44060355-220A-402C-BA82-1F8D8D2EB9B9}" srcOrd="0" destOrd="3" presId="urn:microsoft.com/office/officeart/2005/8/layout/matrix2"/>
    <dgm:cxn modelId="{D5ADBA19-2AF7-4FBF-ABF7-8314E5C1DEEF}" type="presOf" srcId="{09D92B85-EAD0-4719-ACC8-0CCD89ADFE53}" destId="{44060355-220A-402C-BA82-1F8D8D2EB9B9}" srcOrd="0" destOrd="1" presId="urn:microsoft.com/office/officeart/2005/8/layout/matrix2"/>
    <dgm:cxn modelId="{E9EC9AEF-C65D-49E3-9209-E66111B620ED}" srcId="{10BD2E34-E0EE-4B51-B1CE-D6071CE09B30}" destId="{22AD7E13-D0F8-405F-AD7F-83058A111AC8}" srcOrd="1" destOrd="0" parTransId="{266B967D-8747-4250-87FE-C1AE482D66B3}" sibTransId="{001CBF84-1EF6-46AE-95A8-8C6381986052}"/>
    <dgm:cxn modelId="{6D4705F4-C61A-4CF1-92FB-ECF000E84392}" type="presParOf" srcId="{9F819FE7-55F5-47A0-B400-703CE7D8A3A2}" destId="{B1E37E62-BE42-4625-9EA2-1F4955196BB4}" srcOrd="0" destOrd="0" presId="urn:microsoft.com/office/officeart/2005/8/layout/matrix2"/>
    <dgm:cxn modelId="{AD99D2B3-96D2-49D4-AE7B-B82D7AD87599}" type="presParOf" srcId="{9F819FE7-55F5-47A0-B400-703CE7D8A3A2}" destId="{FEE5DE30-57A1-44AE-AFEE-414BC78BCC11}" srcOrd="1" destOrd="0" presId="urn:microsoft.com/office/officeart/2005/8/layout/matrix2"/>
    <dgm:cxn modelId="{2CF1E297-2CE5-4D35-A55A-B0DEAB0022FA}" type="presParOf" srcId="{9F819FE7-55F5-47A0-B400-703CE7D8A3A2}" destId="{44060355-220A-402C-BA82-1F8D8D2EB9B9}" srcOrd="2" destOrd="0" presId="urn:microsoft.com/office/officeart/2005/8/layout/matrix2"/>
    <dgm:cxn modelId="{44095493-AC11-4F79-9496-44F244F6F63D}" type="presParOf" srcId="{9F819FE7-55F5-47A0-B400-703CE7D8A3A2}" destId="{79DB0CE4-1957-4513-A529-6A5F188FCD3A}" srcOrd="3" destOrd="0" presId="urn:microsoft.com/office/officeart/2005/8/layout/matrix2"/>
    <dgm:cxn modelId="{9BCA7177-DC54-48A5-AA1E-092CAFF7F505}" type="presParOf" srcId="{9F819FE7-55F5-47A0-B400-703CE7D8A3A2}" destId="{CD957877-D2F0-47B8-9EA3-C472DBD886C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E096C-0D38-45E4-981B-105D7000C2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ACDCD-688E-49BB-A77C-DF535011A00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DB Team Selection</a:t>
          </a:r>
          <a:endParaRPr lang="en-US" sz="1800" b="1" dirty="0">
            <a:solidFill>
              <a:schemeClr val="bg1"/>
            </a:solidFill>
          </a:endParaRPr>
        </a:p>
      </dgm:t>
    </dgm:pt>
    <dgm:pt modelId="{ED1D485B-439E-4F9A-9623-C690414DEBD3}" type="parTrans" cxnId="{7D0CE184-F987-4FC5-9550-1EA7724EAC6C}">
      <dgm:prSet/>
      <dgm:spPr/>
      <dgm:t>
        <a:bodyPr/>
        <a:lstStyle/>
        <a:p>
          <a:endParaRPr lang="en-US"/>
        </a:p>
      </dgm:t>
    </dgm:pt>
    <dgm:pt modelId="{53DA2B60-2432-4D6C-AD91-FA45DD3D2970}" type="sibTrans" cxnId="{7D0CE184-F987-4FC5-9550-1EA7724EAC6C}">
      <dgm:prSet/>
      <dgm:spPr/>
      <dgm:t>
        <a:bodyPr/>
        <a:lstStyle/>
        <a:p>
          <a:endParaRPr lang="en-US"/>
        </a:p>
      </dgm:t>
    </dgm:pt>
    <dgm:pt modelId="{94498B2E-7373-4E6A-AAED-DCE2C317F4AA}">
      <dgm:prSet phldrT="[Text]"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Approach / Understanding</a:t>
          </a:r>
          <a:endParaRPr lang="en-US" dirty="0"/>
        </a:p>
      </dgm:t>
    </dgm:pt>
    <dgm:pt modelId="{53B27AF1-2FD3-4911-8E45-8F00A8CA9E11}" type="parTrans" cxnId="{C8C436C1-DA91-4795-B975-2EEC98772036}">
      <dgm:prSet/>
      <dgm:spPr/>
      <dgm:t>
        <a:bodyPr/>
        <a:lstStyle/>
        <a:p>
          <a:endParaRPr lang="en-US"/>
        </a:p>
      </dgm:t>
    </dgm:pt>
    <dgm:pt modelId="{6842E49A-77AE-4333-9461-B3F5844F6B27}" type="sibTrans" cxnId="{C8C436C1-DA91-4795-B975-2EEC98772036}">
      <dgm:prSet/>
      <dgm:spPr/>
      <dgm:t>
        <a:bodyPr/>
        <a:lstStyle/>
        <a:p>
          <a:endParaRPr lang="en-US"/>
        </a:p>
      </dgm:t>
    </dgm:pt>
    <dgm:pt modelId="{47F9F46F-275B-43B1-B408-B50B3B03FB3D}">
      <dgm:prSet phldrT="[Text]" custT="1"/>
      <dgm:spPr/>
      <dgm:t>
        <a:bodyPr/>
        <a:lstStyle/>
        <a:p>
          <a:r>
            <a:rPr lang="en-US" sz="1500" b="1" dirty="0" smtClean="0"/>
            <a:t>Full Accountability</a:t>
          </a:r>
          <a:endParaRPr lang="en-US" sz="1500" b="1" dirty="0"/>
        </a:p>
      </dgm:t>
    </dgm:pt>
    <dgm:pt modelId="{E2491E2D-967A-4AE7-AAAC-9312B3BD18DC}" type="parTrans" cxnId="{45EA559B-771B-4BF7-B8FF-DA266E04FA27}">
      <dgm:prSet/>
      <dgm:spPr/>
      <dgm:t>
        <a:bodyPr/>
        <a:lstStyle/>
        <a:p>
          <a:endParaRPr lang="en-US"/>
        </a:p>
      </dgm:t>
    </dgm:pt>
    <dgm:pt modelId="{19A30BA0-D6F7-423A-B827-E70E47AF4C19}" type="sibTrans" cxnId="{45EA559B-771B-4BF7-B8FF-DA266E04FA27}">
      <dgm:prSet/>
      <dgm:spPr/>
      <dgm:t>
        <a:bodyPr/>
        <a:lstStyle/>
        <a:p>
          <a:endParaRPr lang="en-US"/>
        </a:p>
      </dgm:t>
    </dgm:pt>
    <dgm:pt modelId="{C3B9ED6D-D3F1-4D8D-832A-3C660F7863C2}">
      <dgm:prSet phldrT="[Text]"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Throughout Project Duration</a:t>
          </a:r>
          <a:endParaRPr lang="en-US" dirty="0"/>
        </a:p>
      </dgm:t>
    </dgm:pt>
    <dgm:pt modelId="{9954DD59-9936-4809-B93C-FA0509AB694B}" type="parTrans" cxnId="{EB4CEAF9-32CF-42B1-846C-73572C2A414E}">
      <dgm:prSet/>
      <dgm:spPr/>
      <dgm:t>
        <a:bodyPr/>
        <a:lstStyle/>
        <a:p>
          <a:endParaRPr lang="en-US"/>
        </a:p>
      </dgm:t>
    </dgm:pt>
    <dgm:pt modelId="{795C9F33-A9D2-4FD1-87BE-7EB11E58990D}" type="sibTrans" cxnId="{EB4CEAF9-32CF-42B1-846C-73572C2A414E}">
      <dgm:prSet/>
      <dgm:spPr/>
      <dgm:t>
        <a:bodyPr/>
        <a:lstStyle/>
        <a:p>
          <a:endParaRPr lang="en-US"/>
        </a:p>
      </dgm:t>
    </dgm:pt>
    <dgm:pt modelId="{98DE73FC-34F7-4845-8F6A-6ED10DFF6968}">
      <dgm:prSet phldrT="[Text]" custT="1"/>
      <dgm:spPr/>
      <dgm:t>
        <a:bodyPr/>
        <a:lstStyle/>
        <a:p>
          <a:r>
            <a:rPr lang="en-US" sz="1800" b="1" dirty="0" smtClean="0"/>
            <a:t>Team Integration</a:t>
          </a:r>
          <a:endParaRPr lang="en-US" sz="1800" b="1" dirty="0"/>
        </a:p>
      </dgm:t>
    </dgm:pt>
    <dgm:pt modelId="{F4F22F7D-389B-4CAE-BAB6-4E90747972FF}" type="parTrans" cxnId="{1CB26066-429C-4E1D-9EC0-DB3D3B662D01}">
      <dgm:prSet/>
      <dgm:spPr/>
      <dgm:t>
        <a:bodyPr/>
        <a:lstStyle/>
        <a:p>
          <a:endParaRPr lang="en-US"/>
        </a:p>
      </dgm:t>
    </dgm:pt>
    <dgm:pt modelId="{0AE810FE-A96A-49B6-A415-597600FFB2BE}" type="sibTrans" cxnId="{1CB26066-429C-4E1D-9EC0-DB3D3B662D01}">
      <dgm:prSet/>
      <dgm:spPr/>
      <dgm:t>
        <a:bodyPr/>
        <a:lstStyle/>
        <a:p>
          <a:endParaRPr lang="en-US"/>
        </a:p>
      </dgm:t>
    </dgm:pt>
    <dgm:pt modelId="{326219FF-26AB-4382-A1CA-34ADBDE1D080}">
      <dgm:prSet phldrT="[Text]"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Clearly Defined Roles, Responsibilities, and Objectives</a:t>
          </a:r>
          <a:endParaRPr lang="en-US" dirty="0"/>
        </a:p>
      </dgm:t>
    </dgm:pt>
    <dgm:pt modelId="{01D556E4-6BE9-428A-ADFD-0BB15A86CB00}" type="parTrans" cxnId="{0B0D3A4C-81F0-40E1-B044-07C478ED6B8A}">
      <dgm:prSet/>
      <dgm:spPr/>
      <dgm:t>
        <a:bodyPr/>
        <a:lstStyle/>
        <a:p>
          <a:endParaRPr lang="en-US"/>
        </a:p>
      </dgm:t>
    </dgm:pt>
    <dgm:pt modelId="{2414231D-45CE-4AD5-A8E1-4E57A336C33D}" type="sibTrans" cxnId="{0B0D3A4C-81F0-40E1-B044-07C478ED6B8A}">
      <dgm:prSet/>
      <dgm:spPr/>
      <dgm:t>
        <a:bodyPr/>
        <a:lstStyle/>
        <a:p>
          <a:endParaRPr lang="en-US"/>
        </a:p>
      </dgm:t>
    </dgm:pt>
    <dgm:pt modelId="{32ECCEFC-B6DA-4F77-8AA1-EE6493E37CA0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Impacts to Operations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A095608-C43F-455B-9A18-4AF7953CA8CB}" type="parTrans" cxnId="{4309BBE6-D230-4437-A790-D9A8C99CB3CC}">
      <dgm:prSet/>
      <dgm:spPr/>
      <dgm:t>
        <a:bodyPr/>
        <a:lstStyle/>
        <a:p>
          <a:endParaRPr lang="en-US"/>
        </a:p>
      </dgm:t>
    </dgm:pt>
    <dgm:pt modelId="{708EBD6A-C957-49E1-87C4-EB25A3B4FE8D}" type="sibTrans" cxnId="{4309BBE6-D230-4437-A790-D9A8C99CB3CC}">
      <dgm:prSet/>
      <dgm:spPr/>
      <dgm:t>
        <a:bodyPr/>
        <a:lstStyle/>
        <a:p>
          <a:endParaRPr lang="en-US"/>
        </a:p>
      </dgm:t>
    </dgm:pt>
    <dgm:pt modelId="{7D1F56CB-B8B1-4038-9306-A3BEAF60088E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Committed Team Members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E4C0B4BF-E530-4B64-95E4-72C3103D936D}" type="parTrans" cxnId="{7EFA7759-88CD-4704-B207-E0C802707497}">
      <dgm:prSet/>
      <dgm:spPr/>
      <dgm:t>
        <a:bodyPr/>
        <a:lstStyle/>
        <a:p>
          <a:endParaRPr lang="en-US"/>
        </a:p>
      </dgm:t>
    </dgm:pt>
    <dgm:pt modelId="{56BC2326-69E6-458B-890C-B7F3CA83EC22}" type="sibTrans" cxnId="{7EFA7759-88CD-4704-B207-E0C802707497}">
      <dgm:prSet/>
      <dgm:spPr/>
      <dgm:t>
        <a:bodyPr/>
        <a:lstStyle/>
        <a:p>
          <a:endParaRPr lang="en-US"/>
        </a:p>
      </dgm:t>
    </dgm:pt>
    <dgm:pt modelId="{538D0996-ECB7-4691-ACCB-DB8925B525AF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Foresight to Build Flexibility into Operations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424EAC4E-3C63-4AFD-99F7-953EE45C2853}" type="parTrans" cxnId="{6217C990-1E0F-4BBB-A0FE-DF9FC1CCD4D6}">
      <dgm:prSet/>
      <dgm:spPr/>
      <dgm:t>
        <a:bodyPr/>
        <a:lstStyle/>
        <a:p>
          <a:endParaRPr lang="en-US"/>
        </a:p>
      </dgm:t>
    </dgm:pt>
    <dgm:pt modelId="{AA9B1F12-A3C7-482B-883C-8CE7ACBD7A6B}" type="sibTrans" cxnId="{6217C990-1E0F-4BBB-A0FE-DF9FC1CCD4D6}">
      <dgm:prSet/>
      <dgm:spPr/>
      <dgm:t>
        <a:bodyPr/>
        <a:lstStyle/>
        <a:p>
          <a:endParaRPr lang="en-US"/>
        </a:p>
      </dgm:t>
    </dgm:pt>
    <dgm:pt modelId="{E34DB6EA-A671-487A-824F-D712E351D023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Comprehensive Design Considerations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0D4D344C-3605-4DD0-8241-47236FA37ED7}" type="parTrans" cxnId="{D7C6044D-2BA0-4B09-93D1-EB24642F6D86}">
      <dgm:prSet/>
      <dgm:spPr/>
      <dgm:t>
        <a:bodyPr/>
        <a:lstStyle/>
        <a:p>
          <a:endParaRPr lang="en-US"/>
        </a:p>
      </dgm:t>
    </dgm:pt>
    <dgm:pt modelId="{C6B4C374-5DCC-4D9D-8777-08951573B604}" type="sibTrans" cxnId="{D7C6044D-2BA0-4B09-93D1-EB24642F6D86}">
      <dgm:prSet/>
      <dgm:spPr/>
      <dgm:t>
        <a:bodyPr/>
        <a:lstStyle/>
        <a:p>
          <a:endParaRPr lang="en-US"/>
        </a:p>
      </dgm:t>
    </dgm:pt>
    <dgm:pt modelId="{2F2FD77E-A742-4FF3-8B33-42127515A730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Project Participation from Start to Finish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70490278-0523-460D-81D8-305CA66A33B1}" type="parTrans" cxnId="{ABDF0179-9335-455A-B3C1-36D40F3E92CD}">
      <dgm:prSet/>
      <dgm:spPr/>
      <dgm:t>
        <a:bodyPr/>
        <a:lstStyle/>
        <a:p>
          <a:endParaRPr lang="en-US"/>
        </a:p>
      </dgm:t>
    </dgm:pt>
    <dgm:pt modelId="{EC7B9E86-42CA-4E9B-B3E4-EDEFB18053F3}" type="sibTrans" cxnId="{ABDF0179-9335-455A-B3C1-36D40F3E92CD}">
      <dgm:prSet/>
      <dgm:spPr/>
      <dgm:t>
        <a:bodyPr/>
        <a:lstStyle/>
        <a:p>
          <a:endParaRPr lang="en-US"/>
        </a:p>
      </dgm:t>
    </dgm:pt>
    <dgm:pt modelId="{680083D9-B161-4897-8863-4BC4E4885E5F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Thorough Operational Knowledge Early On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7D029329-9BBB-4867-BEF5-4E9151E2842C}" type="parTrans" cxnId="{35880175-48A6-4BB2-A6AE-7577A4503049}">
      <dgm:prSet/>
      <dgm:spPr/>
      <dgm:t>
        <a:bodyPr/>
        <a:lstStyle/>
        <a:p>
          <a:endParaRPr lang="en-US"/>
        </a:p>
      </dgm:t>
    </dgm:pt>
    <dgm:pt modelId="{45696E22-E723-4FE0-A5C7-1B9A285F26CF}" type="sibTrans" cxnId="{35880175-48A6-4BB2-A6AE-7577A4503049}">
      <dgm:prSet/>
      <dgm:spPr/>
      <dgm:t>
        <a:bodyPr/>
        <a:lstStyle/>
        <a:p>
          <a:endParaRPr lang="en-US"/>
        </a:p>
      </dgm:t>
    </dgm:pt>
    <dgm:pt modelId="{DFB3FB96-35AD-48C0-B708-82106BFBCFFC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Develop Strong Professional Relationship with Team Members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2828DC97-D56C-4819-9359-6E1A9F211874}" type="parTrans" cxnId="{3B30D4A0-B808-4528-ADBE-EE34C17DD39A}">
      <dgm:prSet/>
      <dgm:spPr/>
      <dgm:t>
        <a:bodyPr/>
        <a:lstStyle/>
        <a:p>
          <a:endParaRPr lang="en-US"/>
        </a:p>
      </dgm:t>
    </dgm:pt>
    <dgm:pt modelId="{2E7BD6C8-6A6F-472F-9C0E-B481F298490D}" type="sibTrans" cxnId="{3B30D4A0-B808-4528-ADBE-EE34C17DD39A}">
      <dgm:prSet/>
      <dgm:spPr/>
      <dgm:t>
        <a:bodyPr/>
        <a:lstStyle/>
        <a:p>
          <a:endParaRPr lang="en-US"/>
        </a:p>
      </dgm:t>
    </dgm:pt>
    <dgm:pt modelId="{A27784CB-2209-4E96-9C2C-129470E34D62}">
      <dgm:prSet/>
      <dgm:spPr/>
      <dgm:t>
        <a:bodyPr/>
        <a:lstStyle/>
        <a:p>
          <a:pPr algn="l"/>
          <a:r>
            <a:rPr lang="en-US" altLang="en-US" dirty="0" smtClean="0">
              <a:solidFill>
                <a:schemeClr val="accent1">
                  <a:lumMod val="50000"/>
                </a:schemeClr>
              </a:solidFill>
            </a:rPr>
            <a:t>Vendor Responsibility and Liability</a:t>
          </a:r>
          <a:endParaRPr lang="en-US" alt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498636A-10D5-4902-AD86-A4A69DFF75D8}" type="parTrans" cxnId="{943A2DFD-CD0D-461E-A01F-1B5CF65BC907}">
      <dgm:prSet/>
      <dgm:spPr/>
      <dgm:t>
        <a:bodyPr/>
        <a:lstStyle/>
        <a:p>
          <a:endParaRPr lang="en-US"/>
        </a:p>
      </dgm:t>
    </dgm:pt>
    <dgm:pt modelId="{C4C2258E-10A0-4D43-9A9F-BA2DD28DD91D}" type="sibTrans" cxnId="{943A2DFD-CD0D-461E-A01F-1B5CF65BC907}">
      <dgm:prSet/>
      <dgm:spPr/>
      <dgm:t>
        <a:bodyPr/>
        <a:lstStyle/>
        <a:p>
          <a:endParaRPr lang="en-US"/>
        </a:p>
      </dgm:t>
    </dgm:pt>
    <dgm:pt modelId="{CBD7ED21-C791-4D90-8A67-12B87875925D}" type="pres">
      <dgm:prSet presAssocID="{EADE096C-0D38-45E4-981B-105D7000C2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DD65BB-4293-449F-900F-72E52F0F44C8}" type="pres">
      <dgm:prSet presAssocID="{A9AACDCD-688E-49BB-A77C-DF535011A008}" presName="composite" presStyleCnt="0"/>
      <dgm:spPr/>
    </dgm:pt>
    <dgm:pt modelId="{02DBE793-B8B2-4027-A999-37BDA217C9E8}" type="pres">
      <dgm:prSet presAssocID="{A9AACDCD-688E-49BB-A77C-DF535011A008}" presName="parentText" presStyleLbl="alignNode1" presStyleIdx="0" presStyleCnt="3" custScaleX="103817" custLinFactNeighborX="-14402" custLinFactNeighborY="-31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6BC56-40DD-4EBA-AE2B-83F3209CDCCF}" type="pres">
      <dgm:prSet presAssocID="{A9AACDCD-688E-49BB-A77C-DF535011A008}" presName="descendantText" presStyleLbl="alignAcc1" presStyleIdx="0" presStyleCnt="3" custLinFactNeighborX="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39545-4B6F-4356-AA6D-97B4013CA081}" type="pres">
      <dgm:prSet presAssocID="{53DA2B60-2432-4D6C-AD91-FA45DD3D2970}" presName="sp" presStyleCnt="0"/>
      <dgm:spPr/>
    </dgm:pt>
    <dgm:pt modelId="{9C39F8D1-C995-44F8-B835-A6D49EE54277}" type="pres">
      <dgm:prSet presAssocID="{47F9F46F-275B-43B1-B408-B50B3B03FB3D}" presName="composite" presStyleCnt="0"/>
      <dgm:spPr/>
    </dgm:pt>
    <dgm:pt modelId="{41391536-1169-4688-A6BF-248E0B46782B}" type="pres">
      <dgm:prSet presAssocID="{47F9F46F-275B-43B1-B408-B50B3B03FB3D}" presName="parentText" presStyleLbl="alignNode1" presStyleIdx="1" presStyleCnt="3" custScaleX="1092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EF7AD-4A68-4C85-8DE3-CE681EDB4C47}" type="pres">
      <dgm:prSet presAssocID="{47F9F46F-275B-43B1-B408-B50B3B03FB3D}" presName="descendantText" presStyleLbl="alignAcc1" presStyleIdx="1" presStyleCnt="3" custLinFactNeighborX="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8FCF5-585F-4562-AA0D-2807C2906914}" type="pres">
      <dgm:prSet presAssocID="{19A30BA0-D6F7-423A-B827-E70E47AF4C19}" presName="sp" presStyleCnt="0"/>
      <dgm:spPr/>
    </dgm:pt>
    <dgm:pt modelId="{B0D98C91-74FC-4550-97BC-9193ED17B2FF}" type="pres">
      <dgm:prSet presAssocID="{98DE73FC-34F7-4845-8F6A-6ED10DFF6968}" presName="composite" presStyleCnt="0"/>
      <dgm:spPr/>
    </dgm:pt>
    <dgm:pt modelId="{E6B9AF90-087B-4F51-B064-7477241C3CD9}" type="pres">
      <dgm:prSet presAssocID="{98DE73FC-34F7-4845-8F6A-6ED10DFF69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1136E-123B-49E4-9B21-F745845080BB}" type="pres">
      <dgm:prSet presAssocID="{98DE73FC-34F7-4845-8F6A-6ED10DFF6968}" presName="descendantText" presStyleLbl="alignAcc1" presStyleIdx="2" presStyleCnt="3" custLinFactNeighborX="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DBE4C-2511-4D90-86DB-9DEF39AB0810}" type="presOf" srcId="{DFB3FB96-35AD-48C0-B708-82106BFBCFFC}" destId="{8CF1136E-123B-49E4-9B21-F745845080BB}" srcOrd="0" destOrd="1" presId="urn:microsoft.com/office/officeart/2005/8/layout/chevron2"/>
    <dgm:cxn modelId="{C8C436C1-DA91-4795-B975-2EEC98772036}" srcId="{A9AACDCD-688E-49BB-A77C-DF535011A008}" destId="{94498B2E-7373-4E6A-AAED-DCE2C317F4AA}" srcOrd="0" destOrd="0" parTransId="{53B27AF1-2FD3-4911-8E45-8F00A8CA9E11}" sibTransId="{6842E49A-77AE-4333-9461-B3F5844F6B27}"/>
    <dgm:cxn modelId="{943A2DFD-CD0D-461E-A01F-1B5CF65BC907}" srcId="{98DE73FC-34F7-4845-8F6A-6ED10DFF6968}" destId="{A27784CB-2209-4E96-9C2C-129470E34D62}" srcOrd="2" destOrd="0" parTransId="{1498636A-10D5-4902-AD86-A4A69DFF75D8}" sibTransId="{C4C2258E-10A0-4D43-9A9F-BA2DD28DD91D}"/>
    <dgm:cxn modelId="{E32B2A6C-02AD-43B2-8894-49543BEADFD5}" type="presOf" srcId="{A27784CB-2209-4E96-9C2C-129470E34D62}" destId="{8CF1136E-123B-49E4-9B21-F745845080BB}" srcOrd="0" destOrd="2" presId="urn:microsoft.com/office/officeart/2005/8/layout/chevron2"/>
    <dgm:cxn modelId="{6799BAD7-1E08-419C-AA97-7653F816EC17}" type="presOf" srcId="{32ECCEFC-B6DA-4F77-8AA1-EE6493E37CA0}" destId="{0B96BC56-40DD-4EBA-AE2B-83F3209CDCCF}" srcOrd="0" destOrd="1" presId="urn:microsoft.com/office/officeart/2005/8/layout/chevron2"/>
    <dgm:cxn modelId="{8E870C5D-7994-48F6-9F28-880FCEB4694C}" type="presOf" srcId="{A9AACDCD-688E-49BB-A77C-DF535011A008}" destId="{02DBE793-B8B2-4027-A999-37BDA217C9E8}" srcOrd="0" destOrd="0" presId="urn:microsoft.com/office/officeart/2005/8/layout/chevron2"/>
    <dgm:cxn modelId="{35880175-48A6-4BB2-A6AE-7577A4503049}" srcId="{47F9F46F-275B-43B1-B408-B50B3B03FB3D}" destId="{680083D9-B161-4897-8863-4BC4E4885E5F}" srcOrd="3" destOrd="0" parTransId="{7D029329-9BBB-4867-BEF5-4E9151E2842C}" sibTransId="{45696E22-E723-4FE0-A5C7-1B9A285F26CF}"/>
    <dgm:cxn modelId="{9B1ED82A-1ADD-4A43-8008-D766B3E8C233}" type="presOf" srcId="{680083D9-B161-4897-8863-4BC4E4885E5F}" destId="{86AEF7AD-4A68-4C85-8DE3-CE681EDB4C47}" srcOrd="0" destOrd="3" presId="urn:microsoft.com/office/officeart/2005/8/layout/chevron2"/>
    <dgm:cxn modelId="{CDCAB416-BA2A-48EF-A765-754DD75204AE}" type="presOf" srcId="{E34DB6EA-A671-487A-824F-D712E351D023}" destId="{86AEF7AD-4A68-4C85-8DE3-CE681EDB4C47}" srcOrd="0" destOrd="1" presId="urn:microsoft.com/office/officeart/2005/8/layout/chevron2"/>
    <dgm:cxn modelId="{EB4CEAF9-32CF-42B1-846C-73572C2A414E}" srcId="{47F9F46F-275B-43B1-B408-B50B3B03FB3D}" destId="{C3B9ED6D-D3F1-4D8D-832A-3C660F7863C2}" srcOrd="0" destOrd="0" parTransId="{9954DD59-9936-4809-B93C-FA0509AB694B}" sibTransId="{795C9F33-A9D2-4FD1-87BE-7EB11E58990D}"/>
    <dgm:cxn modelId="{AC608985-2A18-47CF-820A-3B293CC94A36}" type="presOf" srcId="{94498B2E-7373-4E6A-AAED-DCE2C317F4AA}" destId="{0B96BC56-40DD-4EBA-AE2B-83F3209CDCCF}" srcOrd="0" destOrd="0" presId="urn:microsoft.com/office/officeart/2005/8/layout/chevron2"/>
    <dgm:cxn modelId="{8BEC1CD0-CC89-4288-BF21-EA6896E3641A}" type="presOf" srcId="{EADE096C-0D38-45E4-981B-105D7000C20D}" destId="{CBD7ED21-C791-4D90-8A67-12B87875925D}" srcOrd="0" destOrd="0" presId="urn:microsoft.com/office/officeart/2005/8/layout/chevron2"/>
    <dgm:cxn modelId="{ABDF0179-9335-455A-B3C1-36D40F3E92CD}" srcId="{47F9F46F-275B-43B1-B408-B50B3B03FB3D}" destId="{2F2FD77E-A742-4FF3-8B33-42127515A730}" srcOrd="2" destOrd="0" parTransId="{70490278-0523-460D-81D8-305CA66A33B1}" sibTransId="{EC7B9E86-42CA-4E9B-B3E4-EDEFB18053F3}"/>
    <dgm:cxn modelId="{D7C6044D-2BA0-4B09-93D1-EB24642F6D86}" srcId="{47F9F46F-275B-43B1-B408-B50B3B03FB3D}" destId="{E34DB6EA-A671-487A-824F-D712E351D023}" srcOrd="1" destOrd="0" parTransId="{0D4D344C-3605-4DD0-8241-47236FA37ED7}" sibTransId="{C6B4C374-5DCC-4D9D-8777-08951573B604}"/>
    <dgm:cxn modelId="{D58EF4C6-641D-4999-9F5D-AAB2F5840C63}" type="presOf" srcId="{326219FF-26AB-4382-A1CA-34ADBDE1D080}" destId="{8CF1136E-123B-49E4-9B21-F745845080BB}" srcOrd="0" destOrd="0" presId="urn:microsoft.com/office/officeart/2005/8/layout/chevron2"/>
    <dgm:cxn modelId="{4309BBE6-D230-4437-A790-D9A8C99CB3CC}" srcId="{A9AACDCD-688E-49BB-A77C-DF535011A008}" destId="{32ECCEFC-B6DA-4F77-8AA1-EE6493E37CA0}" srcOrd="1" destOrd="0" parTransId="{1A095608-C43F-455B-9A18-4AF7953CA8CB}" sibTransId="{708EBD6A-C957-49E1-87C4-EB25A3B4FE8D}"/>
    <dgm:cxn modelId="{A52EF7A7-5034-470D-AE96-0E1794139AAC}" type="presOf" srcId="{7D1F56CB-B8B1-4038-9306-A3BEAF60088E}" destId="{0B96BC56-40DD-4EBA-AE2B-83F3209CDCCF}" srcOrd="0" destOrd="2" presId="urn:microsoft.com/office/officeart/2005/8/layout/chevron2"/>
    <dgm:cxn modelId="{0B0D3A4C-81F0-40E1-B044-07C478ED6B8A}" srcId="{98DE73FC-34F7-4845-8F6A-6ED10DFF6968}" destId="{326219FF-26AB-4382-A1CA-34ADBDE1D080}" srcOrd="0" destOrd="0" parTransId="{01D556E4-6BE9-428A-ADFD-0BB15A86CB00}" sibTransId="{2414231D-45CE-4AD5-A8E1-4E57A336C33D}"/>
    <dgm:cxn modelId="{7D0CE184-F987-4FC5-9550-1EA7724EAC6C}" srcId="{EADE096C-0D38-45E4-981B-105D7000C20D}" destId="{A9AACDCD-688E-49BB-A77C-DF535011A008}" srcOrd="0" destOrd="0" parTransId="{ED1D485B-439E-4F9A-9623-C690414DEBD3}" sibTransId="{53DA2B60-2432-4D6C-AD91-FA45DD3D2970}"/>
    <dgm:cxn modelId="{27AA5AE5-9D5F-4275-AB34-DB9DB3352CA9}" type="presOf" srcId="{98DE73FC-34F7-4845-8F6A-6ED10DFF6968}" destId="{E6B9AF90-087B-4F51-B064-7477241C3CD9}" srcOrd="0" destOrd="0" presId="urn:microsoft.com/office/officeart/2005/8/layout/chevron2"/>
    <dgm:cxn modelId="{6217C990-1E0F-4BBB-A0FE-DF9FC1CCD4D6}" srcId="{A9AACDCD-688E-49BB-A77C-DF535011A008}" destId="{538D0996-ECB7-4691-ACCB-DB8925B525AF}" srcOrd="3" destOrd="0" parTransId="{424EAC4E-3C63-4AFD-99F7-953EE45C2853}" sibTransId="{AA9B1F12-A3C7-482B-883C-8CE7ACBD7A6B}"/>
    <dgm:cxn modelId="{ED259AA8-4C60-4307-AE1C-78EFA747B4A8}" type="presOf" srcId="{2F2FD77E-A742-4FF3-8B33-42127515A730}" destId="{86AEF7AD-4A68-4C85-8DE3-CE681EDB4C47}" srcOrd="0" destOrd="2" presId="urn:microsoft.com/office/officeart/2005/8/layout/chevron2"/>
    <dgm:cxn modelId="{7EFA7759-88CD-4704-B207-E0C802707497}" srcId="{A9AACDCD-688E-49BB-A77C-DF535011A008}" destId="{7D1F56CB-B8B1-4038-9306-A3BEAF60088E}" srcOrd="2" destOrd="0" parTransId="{E4C0B4BF-E530-4B64-95E4-72C3103D936D}" sibTransId="{56BC2326-69E6-458B-890C-B7F3CA83EC22}"/>
    <dgm:cxn modelId="{349D4542-DCF0-4213-B1C6-49A40E9EE8DD}" type="presOf" srcId="{47F9F46F-275B-43B1-B408-B50B3B03FB3D}" destId="{41391536-1169-4688-A6BF-248E0B46782B}" srcOrd="0" destOrd="0" presId="urn:microsoft.com/office/officeart/2005/8/layout/chevron2"/>
    <dgm:cxn modelId="{3B30D4A0-B808-4528-ADBE-EE34C17DD39A}" srcId="{98DE73FC-34F7-4845-8F6A-6ED10DFF6968}" destId="{DFB3FB96-35AD-48C0-B708-82106BFBCFFC}" srcOrd="1" destOrd="0" parTransId="{2828DC97-D56C-4819-9359-6E1A9F211874}" sibTransId="{2E7BD6C8-6A6F-472F-9C0E-B481F298490D}"/>
    <dgm:cxn modelId="{9B000204-351D-400F-A9BF-A1D084BA3598}" type="presOf" srcId="{C3B9ED6D-D3F1-4D8D-832A-3C660F7863C2}" destId="{86AEF7AD-4A68-4C85-8DE3-CE681EDB4C47}" srcOrd="0" destOrd="0" presId="urn:microsoft.com/office/officeart/2005/8/layout/chevron2"/>
    <dgm:cxn modelId="{D5811B4D-2AB4-4F43-A0AE-B4CD6FFBC197}" type="presOf" srcId="{538D0996-ECB7-4691-ACCB-DB8925B525AF}" destId="{0B96BC56-40DD-4EBA-AE2B-83F3209CDCCF}" srcOrd="0" destOrd="3" presId="urn:microsoft.com/office/officeart/2005/8/layout/chevron2"/>
    <dgm:cxn modelId="{45EA559B-771B-4BF7-B8FF-DA266E04FA27}" srcId="{EADE096C-0D38-45E4-981B-105D7000C20D}" destId="{47F9F46F-275B-43B1-B408-B50B3B03FB3D}" srcOrd="1" destOrd="0" parTransId="{E2491E2D-967A-4AE7-AAAC-9312B3BD18DC}" sibTransId="{19A30BA0-D6F7-423A-B827-E70E47AF4C19}"/>
    <dgm:cxn modelId="{1CB26066-429C-4E1D-9EC0-DB3D3B662D01}" srcId="{EADE096C-0D38-45E4-981B-105D7000C20D}" destId="{98DE73FC-34F7-4845-8F6A-6ED10DFF6968}" srcOrd="2" destOrd="0" parTransId="{F4F22F7D-389B-4CAE-BAB6-4E90747972FF}" sibTransId="{0AE810FE-A96A-49B6-A415-597600FFB2BE}"/>
    <dgm:cxn modelId="{A50988ED-B3E6-4DD5-9EC5-C93D40073A12}" type="presParOf" srcId="{CBD7ED21-C791-4D90-8A67-12B87875925D}" destId="{DFDD65BB-4293-449F-900F-72E52F0F44C8}" srcOrd="0" destOrd="0" presId="urn:microsoft.com/office/officeart/2005/8/layout/chevron2"/>
    <dgm:cxn modelId="{6EC5709A-77CA-42B6-B32B-D20E043F674F}" type="presParOf" srcId="{DFDD65BB-4293-449F-900F-72E52F0F44C8}" destId="{02DBE793-B8B2-4027-A999-37BDA217C9E8}" srcOrd="0" destOrd="0" presId="urn:microsoft.com/office/officeart/2005/8/layout/chevron2"/>
    <dgm:cxn modelId="{3C843005-8004-4A01-BEE9-8F37AD9D2D4D}" type="presParOf" srcId="{DFDD65BB-4293-449F-900F-72E52F0F44C8}" destId="{0B96BC56-40DD-4EBA-AE2B-83F3209CDCCF}" srcOrd="1" destOrd="0" presId="urn:microsoft.com/office/officeart/2005/8/layout/chevron2"/>
    <dgm:cxn modelId="{207A17BB-F028-4646-B2C4-78B7B2992D11}" type="presParOf" srcId="{CBD7ED21-C791-4D90-8A67-12B87875925D}" destId="{3F439545-4B6F-4356-AA6D-97B4013CA081}" srcOrd="1" destOrd="0" presId="urn:microsoft.com/office/officeart/2005/8/layout/chevron2"/>
    <dgm:cxn modelId="{738FA573-9380-40CD-ACFD-9C1A869AB74D}" type="presParOf" srcId="{CBD7ED21-C791-4D90-8A67-12B87875925D}" destId="{9C39F8D1-C995-44F8-B835-A6D49EE54277}" srcOrd="2" destOrd="0" presId="urn:microsoft.com/office/officeart/2005/8/layout/chevron2"/>
    <dgm:cxn modelId="{B86E7E0E-D837-4D92-86AB-318389BFF1B8}" type="presParOf" srcId="{9C39F8D1-C995-44F8-B835-A6D49EE54277}" destId="{41391536-1169-4688-A6BF-248E0B46782B}" srcOrd="0" destOrd="0" presId="urn:microsoft.com/office/officeart/2005/8/layout/chevron2"/>
    <dgm:cxn modelId="{56FD2507-DFA8-4697-B570-8CE320519CC4}" type="presParOf" srcId="{9C39F8D1-C995-44F8-B835-A6D49EE54277}" destId="{86AEF7AD-4A68-4C85-8DE3-CE681EDB4C47}" srcOrd="1" destOrd="0" presId="urn:microsoft.com/office/officeart/2005/8/layout/chevron2"/>
    <dgm:cxn modelId="{01EC37D7-E820-4281-AEEE-F3814CF0600B}" type="presParOf" srcId="{CBD7ED21-C791-4D90-8A67-12B87875925D}" destId="{8FC8FCF5-585F-4562-AA0D-2807C2906914}" srcOrd="3" destOrd="0" presId="urn:microsoft.com/office/officeart/2005/8/layout/chevron2"/>
    <dgm:cxn modelId="{F77844FB-0EEA-4812-8140-7E0B9C5EDC3A}" type="presParOf" srcId="{CBD7ED21-C791-4D90-8A67-12B87875925D}" destId="{B0D98C91-74FC-4550-97BC-9193ED17B2FF}" srcOrd="4" destOrd="0" presId="urn:microsoft.com/office/officeart/2005/8/layout/chevron2"/>
    <dgm:cxn modelId="{0390469B-22AF-4547-8A08-87DFB4127556}" type="presParOf" srcId="{B0D98C91-74FC-4550-97BC-9193ED17B2FF}" destId="{E6B9AF90-087B-4F51-B064-7477241C3CD9}" srcOrd="0" destOrd="0" presId="urn:microsoft.com/office/officeart/2005/8/layout/chevron2"/>
    <dgm:cxn modelId="{19CB664A-051F-424B-814F-305D294F745C}" type="presParOf" srcId="{B0D98C91-74FC-4550-97BC-9193ED17B2FF}" destId="{8CF1136E-123B-49E4-9B21-F745845080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37E62-BE42-4625-9EA2-1F4955196BB4}">
      <dsp:nvSpPr>
        <dsp:cNvPr id="0" name=""/>
        <dsp:cNvSpPr/>
      </dsp:nvSpPr>
      <dsp:spPr>
        <a:xfrm>
          <a:off x="1603845" y="0"/>
          <a:ext cx="4895851" cy="489585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5DE30-57A1-44AE-AFEE-414BC78BCC11}">
      <dsp:nvSpPr>
        <dsp:cNvPr id="0" name=""/>
        <dsp:cNvSpPr/>
      </dsp:nvSpPr>
      <dsp:spPr>
        <a:xfrm>
          <a:off x="1922075" y="318230"/>
          <a:ext cx="1958340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24 / 7 Operations</a:t>
          </a:r>
          <a:endParaRPr lang="en-US" sz="1800" kern="1200" dirty="0">
            <a:latin typeface="+mj-lt"/>
          </a:endParaRPr>
        </a:p>
      </dsp:txBody>
      <dsp:txXfrm>
        <a:off x="2017673" y="413828"/>
        <a:ext cx="1767144" cy="1767144"/>
      </dsp:txXfrm>
    </dsp:sp>
    <dsp:sp modelId="{44060355-220A-402C-BA82-1F8D8D2EB9B9}">
      <dsp:nvSpPr>
        <dsp:cNvPr id="0" name=""/>
        <dsp:cNvSpPr/>
      </dsp:nvSpPr>
      <dsp:spPr>
        <a:xfrm>
          <a:off x="4223125" y="318230"/>
          <a:ext cx="1958340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Limited Site Area</a:t>
          </a:r>
          <a:endParaRPr lang="en-US" sz="1800" kern="1200" dirty="0"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Plant Operations</a:t>
          </a:r>
          <a:endParaRPr lang="en-US" sz="1400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Tie-ins and Utility Condition</a:t>
          </a:r>
          <a:endParaRPr lang="en-US" sz="1400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New Facility Integration</a:t>
          </a:r>
          <a:endParaRPr lang="en-US" sz="1400" i="1" kern="1200" dirty="0"/>
        </a:p>
      </dsp:txBody>
      <dsp:txXfrm>
        <a:off x="4318723" y="413828"/>
        <a:ext cx="1767144" cy="1767144"/>
      </dsp:txXfrm>
    </dsp:sp>
    <dsp:sp modelId="{79DB0CE4-1957-4513-A529-6A5F188FCD3A}">
      <dsp:nvSpPr>
        <dsp:cNvPr id="0" name=""/>
        <dsp:cNvSpPr/>
      </dsp:nvSpPr>
      <dsp:spPr>
        <a:xfrm>
          <a:off x="1922075" y="2619280"/>
          <a:ext cx="1958340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Permitting</a:t>
          </a:r>
          <a:endParaRPr lang="en-US" sz="1800" kern="1200" dirty="0">
            <a:latin typeface="+mj-lt"/>
          </a:endParaRPr>
        </a:p>
      </dsp:txBody>
      <dsp:txXfrm>
        <a:off x="2017673" y="2714878"/>
        <a:ext cx="1767144" cy="1767144"/>
      </dsp:txXfrm>
    </dsp:sp>
    <dsp:sp modelId="{CD957877-D2F0-47B8-9EA3-C472DBD886CB}">
      <dsp:nvSpPr>
        <dsp:cNvPr id="0" name=""/>
        <dsp:cNvSpPr/>
      </dsp:nvSpPr>
      <dsp:spPr>
        <a:xfrm>
          <a:off x="4223125" y="2619280"/>
          <a:ext cx="1958340" cy="195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Site Tours and Public Events</a:t>
          </a:r>
          <a:endParaRPr lang="en-US" sz="1800" kern="1200" dirty="0">
            <a:latin typeface="+mj-lt"/>
          </a:endParaRPr>
        </a:p>
      </dsp:txBody>
      <dsp:txXfrm>
        <a:off x="4318723" y="2714878"/>
        <a:ext cx="1767144" cy="176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BE793-B8B2-4027-A999-37BDA217C9E8}">
      <dsp:nvSpPr>
        <dsp:cNvPr id="0" name=""/>
        <dsp:cNvSpPr/>
      </dsp:nvSpPr>
      <dsp:spPr>
        <a:xfrm rot="5400000">
          <a:off x="-274203" y="245294"/>
          <a:ext cx="1795182" cy="13045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DB Team Selection</a:t>
          </a:r>
          <a:endParaRPr lang="en-US" sz="1800" b="1" kern="1200" dirty="0">
            <a:solidFill>
              <a:schemeClr val="bg1"/>
            </a:solidFill>
          </a:endParaRPr>
        </a:p>
      </dsp:txBody>
      <dsp:txXfrm rot="-5400000">
        <a:off x="-28908" y="652295"/>
        <a:ext cx="1304592" cy="490590"/>
      </dsp:txXfrm>
    </dsp:sp>
    <dsp:sp modelId="{0B96BC56-40DD-4EBA-AE2B-83F3209CDCCF}">
      <dsp:nvSpPr>
        <dsp:cNvPr id="0" name=""/>
        <dsp:cNvSpPr/>
      </dsp:nvSpPr>
      <dsp:spPr>
        <a:xfrm rot="5400000">
          <a:off x="4126034" y="-2866632"/>
          <a:ext cx="1167481" cy="6906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Approach / Understanding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Impacts to Operations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Committed Team Members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Foresight to Build Flexibility into Operations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56627" y="59767"/>
        <a:ext cx="6849304" cy="1053497"/>
      </dsp:txXfrm>
    </dsp:sp>
    <dsp:sp modelId="{41391536-1169-4688-A6BF-248E0B46782B}">
      <dsp:nvSpPr>
        <dsp:cNvPr id="0" name=""/>
        <dsp:cNvSpPr/>
      </dsp:nvSpPr>
      <dsp:spPr>
        <a:xfrm rot="5400000">
          <a:off x="-240368" y="1817356"/>
          <a:ext cx="1795182" cy="13722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Full Accountability</a:t>
          </a:r>
          <a:endParaRPr lang="en-US" sz="1500" b="1" kern="1200" dirty="0"/>
        </a:p>
      </dsp:txBody>
      <dsp:txXfrm rot="-5400000">
        <a:off x="-28908" y="2292027"/>
        <a:ext cx="1372262" cy="422920"/>
      </dsp:txXfrm>
    </dsp:sp>
    <dsp:sp modelId="{86AEF7AD-4A68-4C85-8DE3-CE681EDB4C47}">
      <dsp:nvSpPr>
        <dsp:cNvPr id="0" name=""/>
        <dsp:cNvSpPr/>
      </dsp:nvSpPr>
      <dsp:spPr>
        <a:xfrm rot="5400000">
          <a:off x="4155250" y="-1263817"/>
          <a:ext cx="1166868" cy="6906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Throughout Project Duration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Comprehensive Design Considerations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Project Participation from Start to Finish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Thorough Operational Knowledge Early On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85536" y="1662859"/>
        <a:ext cx="6849334" cy="1052944"/>
      </dsp:txXfrm>
    </dsp:sp>
    <dsp:sp modelId="{E6B9AF90-087B-4F51-B064-7477241C3CD9}">
      <dsp:nvSpPr>
        <dsp:cNvPr id="0" name=""/>
        <dsp:cNvSpPr/>
      </dsp:nvSpPr>
      <dsp:spPr>
        <a:xfrm rot="5400000">
          <a:off x="-298186" y="3478295"/>
          <a:ext cx="1795182" cy="1256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Team Integration</a:t>
          </a:r>
          <a:endParaRPr lang="en-US" sz="1800" b="1" kern="1200" dirty="0"/>
        </a:p>
      </dsp:txBody>
      <dsp:txXfrm rot="-5400000">
        <a:off x="-28908" y="3837332"/>
        <a:ext cx="1256627" cy="538555"/>
      </dsp:txXfrm>
    </dsp:sp>
    <dsp:sp modelId="{8CF1136E-123B-49E4-9B21-F745845080BB}">
      <dsp:nvSpPr>
        <dsp:cNvPr id="0" name=""/>
        <dsp:cNvSpPr/>
      </dsp:nvSpPr>
      <dsp:spPr>
        <a:xfrm rot="5400000">
          <a:off x="4107308" y="339303"/>
          <a:ext cx="1166868" cy="6906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Clearly Defined Roles, Responsibilities, and Objectives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Develop Strong Professional Relationship with Team Members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chemeClr val="accent1">
                  <a:lumMod val="50000"/>
                </a:schemeClr>
              </a:solidFill>
            </a:rPr>
            <a:t>Vendor Responsibility and Liability</a:t>
          </a:r>
          <a:endParaRPr lang="en-US" altLang="en-US" sz="170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237594" y="3265979"/>
        <a:ext cx="6849334" cy="105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0.10141</cdr:x>
      <cdr:y>0.33244</cdr:y>
    </cdr:from>
    <cdr:to>
      <cdr:x>0.3276</cdr:x>
      <cdr:y>0.43682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415" y="1666372"/>
          <a:ext cx="1896808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>
              <a:solidFill>
                <a:srgbClr val="7030A0"/>
              </a:solidFill>
            </a:rPr>
            <a:t>9</a:t>
          </a:r>
          <a:r>
            <a:rPr lang="en-US" altLang="en-US" sz="1400" dirty="0" smtClean="0">
              <a:solidFill>
                <a:srgbClr val="7030A0"/>
              </a:solidFill>
            </a:rPr>
            <a:t>% Recycled Water</a:t>
          </a:r>
          <a:r>
            <a:rPr lang="en-US" altLang="en-US" sz="1400" b="1" dirty="0" smtClean="0">
              <a:solidFill>
                <a:srgbClr val="7030A0"/>
              </a:solidFill>
            </a:rPr>
            <a:t> </a:t>
          </a:r>
          <a:r>
            <a:rPr lang="en-US" altLang="en-US" sz="1400" dirty="0" smtClean="0">
              <a:solidFill>
                <a:srgbClr val="7030A0"/>
              </a:solidFill>
            </a:rPr>
            <a:t>(West Basin)</a:t>
          </a:r>
          <a:endParaRPr lang="en-US" altLang="en-US" sz="1400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0.52146</cdr:x>
      <cdr:y>0.3998</cdr:y>
    </cdr:from>
    <cdr:to>
      <cdr:x>0.81228</cdr:x>
      <cdr:y>0.50418</cdr:y>
    </cdr:to>
    <cdr:sp macro="" textlink="">
      <cdr:nvSpPr>
        <cdr:cNvPr id="3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72916" y="2004017"/>
          <a:ext cx="2438789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 smtClean="0">
              <a:solidFill>
                <a:srgbClr val="004C81"/>
              </a:solidFill>
            </a:rPr>
            <a:t>55% Imported Water</a:t>
          </a:r>
        </a:p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 smtClean="0">
              <a:solidFill>
                <a:srgbClr val="004C81"/>
              </a:solidFill>
            </a:rPr>
            <a:t>(MWD + West Basin)</a:t>
          </a:r>
          <a:endParaRPr lang="en-US" altLang="en-US" sz="1400" dirty="0">
            <a:solidFill>
              <a:srgbClr val="004C81"/>
            </a:solidFill>
          </a:endParaRPr>
        </a:p>
      </cdr:txBody>
    </cdr:sp>
  </cdr:relSizeAnchor>
  <cdr:relSizeAnchor xmlns:cdr="http://schemas.openxmlformats.org/drawingml/2006/chartDrawing">
    <cdr:from>
      <cdr:x>0.24165</cdr:x>
      <cdr:y>0.19995</cdr:y>
    </cdr:from>
    <cdr:to>
      <cdr:x>0.4991</cdr:x>
      <cdr:y>0.30433</cdr:y>
    </cdr:to>
    <cdr:sp macro="" textlink="">
      <cdr:nvSpPr>
        <cdr:cNvPr id="4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6455" y="1002259"/>
          <a:ext cx="2158952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 smtClean="0">
              <a:solidFill>
                <a:srgbClr val="004C81"/>
              </a:solidFill>
            </a:rPr>
            <a:t>19% Groundwater (Cities + Retailers)</a:t>
          </a:r>
          <a:endParaRPr lang="en-US" altLang="en-US" sz="1400" dirty="0">
            <a:solidFill>
              <a:srgbClr val="004C81"/>
            </a:solidFill>
          </a:endParaRPr>
        </a:p>
      </cdr:txBody>
    </cdr:sp>
  </cdr:relSizeAnchor>
  <cdr:relSizeAnchor xmlns:cdr="http://schemas.openxmlformats.org/drawingml/2006/chartDrawing">
    <cdr:from>
      <cdr:x>0.08675</cdr:x>
      <cdr:y>0.48368</cdr:y>
    </cdr:from>
    <cdr:to>
      <cdr:x>0.42827</cdr:x>
      <cdr:y>0.58806</cdr:y>
    </cdr:to>
    <cdr:sp macro="" textlink="">
      <cdr:nvSpPr>
        <cdr:cNvPr id="5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7478" y="2424470"/>
          <a:ext cx="2863955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 smtClean="0">
              <a:solidFill>
                <a:schemeClr val="bg1"/>
              </a:solidFill>
            </a:rPr>
            <a:t>16% Conservation</a:t>
          </a:r>
        </a:p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 smtClean="0">
              <a:solidFill>
                <a:schemeClr val="bg1"/>
              </a:solidFill>
            </a:rPr>
            <a:t>(West Basin + Retailers)</a:t>
          </a:r>
          <a:endParaRPr lang="en-US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0.02629</cdr:x>
      <cdr:y>0.85264</cdr:y>
    </cdr:from>
    <cdr:to>
      <cdr:x>0.22015</cdr:x>
      <cdr:y>0.95702</cdr:y>
    </cdr:to>
    <cdr:sp macro="" textlink="">
      <cdr:nvSpPr>
        <cdr:cNvPr id="6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466" y="4273885"/>
          <a:ext cx="1625692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400" dirty="0" smtClean="0">
              <a:solidFill>
                <a:srgbClr val="004C81"/>
              </a:solidFill>
            </a:rPr>
            <a:t>.4% Brackish Desal (Retailer)</a:t>
          </a:r>
          <a:endParaRPr lang="en-US" altLang="en-US" sz="1400" dirty="0">
            <a:solidFill>
              <a:srgbClr val="004C81"/>
            </a:solidFill>
          </a:endParaRPr>
        </a:p>
      </cdr:txBody>
    </cdr:sp>
  </cdr:relSizeAnchor>
  <cdr:relSizeAnchor xmlns:cdr="http://schemas.openxmlformats.org/drawingml/2006/chartDrawing">
    <cdr:from>
      <cdr:x>0.22896</cdr:x>
      <cdr:y>0.69172</cdr:y>
    </cdr:from>
    <cdr:to>
      <cdr:x>0.35093</cdr:x>
      <cdr:y>0.92122</cdr:y>
    </cdr:to>
    <cdr:cxnSp macro="">
      <cdr:nvCxnSpPr>
        <cdr:cNvPr id="8" name="Elbow Connector 7"/>
        <cdr:cNvCxnSpPr/>
      </cdr:nvCxnSpPr>
      <cdr:spPr>
        <a:xfrm xmlns:a="http://schemas.openxmlformats.org/drawingml/2006/main" flipV="1">
          <a:off x="2063391" y="3733329"/>
          <a:ext cx="1099184" cy="1238650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0.00914</cdr:x>
      <cdr:y>0.38097</cdr:y>
    </cdr:from>
    <cdr:to>
      <cdr:x>0.18366</cdr:x>
      <cdr:y>0.60428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17" y="1592063"/>
          <a:ext cx="1455512" cy="933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600" dirty="0" smtClean="0">
              <a:solidFill>
                <a:srgbClr val="004C81"/>
              </a:solidFill>
            </a:rPr>
            <a:t>14% Recycled </a:t>
          </a:r>
          <a:r>
            <a:rPr lang="en-US" altLang="en-US" sz="1600" dirty="0">
              <a:solidFill>
                <a:srgbClr val="004C81"/>
              </a:solidFill>
            </a:rPr>
            <a:t>Water</a:t>
          </a:r>
        </a:p>
      </cdr:txBody>
    </cdr:sp>
  </cdr:relSizeAnchor>
  <cdr:relSizeAnchor xmlns:cdr="http://schemas.openxmlformats.org/drawingml/2006/chartDrawing">
    <cdr:from>
      <cdr:x>0.62946</cdr:x>
      <cdr:y>0.05229</cdr:y>
    </cdr:from>
    <cdr:to>
      <cdr:x>0.94754</cdr:x>
      <cdr:y>0.14327</cdr:y>
    </cdr:to>
    <cdr:sp macro="" textlink="">
      <cdr:nvSpPr>
        <cdr:cNvPr id="3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74704" y="194586"/>
          <a:ext cx="236220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600" dirty="0" smtClean="0">
              <a:solidFill>
                <a:srgbClr val="004C81"/>
              </a:solidFill>
            </a:rPr>
            <a:t>39% Imported </a:t>
          </a:r>
          <a:r>
            <a:rPr lang="en-US" altLang="en-US" sz="1600" dirty="0">
              <a:solidFill>
                <a:srgbClr val="004C81"/>
              </a:solidFill>
            </a:rPr>
            <a:t>Water</a:t>
          </a:r>
        </a:p>
      </cdr:txBody>
    </cdr:sp>
  </cdr:relSizeAnchor>
  <cdr:relSizeAnchor xmlns:cdr="http://schemas.openxmlformats.org/drawingml/2006/chartDrawing">
    <cdr:from>
      <cdr:x>0.14447</cdr:x>
      <cdr:y>0.04172</cdr:y>
    </cdr:from>
    <cdr:to>
      <cdr:x>0.40098</cdr:x>
      <cdr:y>0.1327</cdr:y>
    </cdr:to>
    <cdr:sp macro="" textlink="">
      <cdr:nvSpPr>
        <cdr:cNvPr id="4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2932" y="155249"/>
          <a:ext cx="1904976" cy="3385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600" dirty="0" smtClean="0">
              <a:solidFill>
                <a:srgbClr val="004C81"/>
              </a:solidFill>
            </a:rPr>
            <a:t>18% Groundwater</a:t>
          </a:r>
          <a:endParaRPr lang="en-US" altLang="en-US" sz="1600" dirty="0">
            <a:solidFill>
              <a:srgbClr val="004C81"/>
            </a:solidFill>
          </a:endParaRPr>
        </a:p>
      </cdr:txBody>
    </cdr:sp>
  </cdr:relSizeAnchor>
  <cdr:relSizeAnchor xmlns:cdr="http://schemas.openxmlformats.org/drawingml/2006/chartDrawing">
    <cdr:from>
      <cdr:x>0.18222</cdr:x>
      <cdr:y>0.82754</cdr:y>
    </cdr:from>
    <cdr:to>
      <cdr:x>0.37608</cdr:x>
      <cdr:y>0.98469</cdr:y>
    </cdr:to>
    <cdr:sp macro="" textlink="">
      <cdr:nvSpPr>
        <cdr:cNvPr id="5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45878" y="3745314"/>
          <a:ext cx="1751001" cy="711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600" dirty="0" smtClean="0">
              <a:solidFill>
                <a:srgbClr val="004C81"/>
              </a:solidFill>
            </a:rPr>
            <a:t>18% Conservation</a:t>
          </a:r>
          <a:endParaRPr lang="en-US" altLang="en-US" sz="1600" dirty="0">
            <a:solidFill>
              <a:srgbClr val="004C8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r">
              <a:defRPr sz="1200"/>
            </a:lvl1pPr>
          </a:lstStyle>
          <a:p>
            <a:fld id="{EA76F530-A01A-422A-85FE-66FF09CFE50D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3A78284D-E8FE-4D75-83EB-FE84A240F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00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1" rIns="93160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60" tIns="46581" rIns="93160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7C75EB50-1C54-4B20-AAED-5F2D48CB6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1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0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recycling facility (ECL) and 3 satellite </a:t>
            </a:r>
            <a:r>
              <a:rPr lang="en-US" sz="1200" b="0" dirty="0" smtClean="0">
                <a:solidFill>
                  <a:schemeClr val="tx1"/>
                </a:solidFill>
                <a:latin typeface="+mn-lt"/>
              </a:rPr>
              <a:t>plants (Chevron Nitrification Treatment Plant, Torrance Refinery Water Recycling Plant, Carson Regional Water Recycling Treatment Facility)</a:t>
            </a: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Approx. 120 miles of recycled water pipeline</a:t>
            </a:r>
          </a:p>
          <a:p>
            <a:pPr>
              <a:buClr>
                <a:srgbClr val="0070C0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70C0"/>
              </a:buCl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Approx. 300 recycled water connections</a:t>
            </a:r>
          </a:p>
          <a:p>
            <a:pPr>
              <a:buClr>
                <a:srgbClr val="0070C0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dirty="0" smtClean="0"/>
              <a:t>Since 2000, West Basin</a:t>
            </a:r>
            <a:r>
              <a:rPr lang="en-US" baseline="0" dirty="0" smtClean="0"/>
              <a:t> has been conducting a responsible Ocean Water Desalination Program 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dirty="0" smtClean="0"/>
              <a:t>Our responsible approach to ocean water desalination means we protect marine life, maximize energy efficiency and minimize cost</a:t>
            </a:r>
            <a:endParaRPr lang="en-US" sz="1100" dirty="0" smtClean="0"/>
          </a:p>
          <a:p>
            <a:r>
              <a:rPr lang="en-US" dirty="0" smtClean="0"/>
              <a:t> </a:t>
            </a:r>
            <a:endParaRPr lang="en-US" sz="1100" dirty="0" smtClean="0"/>
          </a:p>
          <a:p>
            <a:pPr marL="174674" marR="0" indent="-17467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 potential 20 million gallon</a:t>
            </a:r>
            <a:r>
              <a:rPr lang="en-US" baseline="0" dirty="0" smtClean="0"/>
              <a:t> </a:t>
            </a:r>
            <a:r>
              <a:rPr lang="en-US" dirty="0" smtClean="0"/>
              <a:t>per day (MGD) facility in El Segundo could meet the needs of roughly </a:t>
            </a:r>
            <a:r>
              <a:rPr lang="en-US" sz="1100" dirty="0" smtClean="0"/>
              <a:t> </a:t>
            </a:r>
            <a:r>
              <a:rPr lang="en-US" dirty="0" smtClean="0"/>
              <a:t>40,000 average households or approximately 175,000 people in a year.</a:t>
            </a:r>
          </a:p>
          <a:p>
            <a:pPr marL="174674" indent="-174674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dirty="0" smtClean="0"/>
              <a:t>West Basin</a:t>
            </a:r>
            <a:r>
              <a:rPr lang="en-US" baseline="0" dirty="0" smtClean="0"/>
              <a:t> </a:t>
            </a:r>
            <a:r>
              <a:rPr lang="en-US" dirty="0" smtClean="0"/>
              <a:t>is currently</a:t>
            </a:r>
            <a:r>
              <a:rPr lang="en-US" baseline="0" dirty="0" smtClean="0"/>
              <a:t> </a:t>
            </a:r>
            <a:r>
              <a:rPr lang="en-US" dirty="0" smtClean="0"/>
              <a:t>conducting an Environmental Impact Report</a:t>
            </a:r>
            <a:r>
              <a:rPr lang="en-US" baseline="0" dirty="0" smtClean="0"/>
              <a:t> process</a:t>
            </a:r>
            <a:r>
              <a:rPr lang="en-US" dirty="0" smtClean="0"/>
              <a:t> to evaluate the impacts of a proposed ocean water desalination facility</a:t>
            </a:r>
            <a:endParaRPr lang="en-US" baseline="0" dirty="0" smtClean="0"/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baseline="0" dirty="0" smtClean="0"/>
              <a:t>Once the report is released, we will broadly announce it and inform the public how they can learn more. We also offer briefings. </a:t>
            </a:r>
          </a:p>
          <a:p>
            <a:pPr marL="174674" indent="-174674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dirty="0" smtClean="0"/>
              <a:t>By exploring ocean desalination, we are addressing our water supply challenges, and acting on: </a:t>
            </a:r>
            <a:endParaRPr lang="en-US" sz="1100" dirty="0" smtClean="0"/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dirty="0" smtClean="0"/>
              <a:t>Governor Brown’s California Water Action Plan for increased regional self-reliance and investment in new technologies that include desalination; </a:t>
            </a:r>
            <a:endParaRPr lang="en-US" sz="1100" dirty="0" smtClean="0"/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dirty="0" smtClean="0"/>
              <a:t>Metropolitan Water District of Southern California’s Water Tomorrow, Integrated Water Resources Plan, which incorporates seawater</a:t>
            </a:r>
            <a:r>
              <a:rPr lang="en-US" baseline="0" dirty="0" smtClean="0"/>
              <a:t> </a:t>
            </a:r>
            <a:r>
              <a:rPr lang="en-US" dirty="0" smtClean="0"/>
              <a:t>desalination projects in its local resources incentive program for development of additional local supplies. </a:t>
            </a:r>
            <a:endParaRPr lang="en-US" sz="11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0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Public wholesale water agency</a:t>
            </a:r>
            <a:r>
              <a:rPr lang="en-US" sz="1100" baseline="0" dirty="0" smtClean="0">
                <a:solidFill>
                  <a:schemeClr val="tx1"/>
                </a:solidFill>
              </a:rPr>
              <a:t> that,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aseline="0" dirty="0" smtClean="0">
              <a:solidFill>
                <a:schemeClr val="tx1"/>
              </a:solidFill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Provides imported drinking water to nearly 1 million people in 17 cities.</a:t>
            </a:r>
            <a:br>
              <a:rPr lang="en-US" sz="1100" dirty="0" smtClean="0">
                <a:solidFill>
                  <a:schemeClr val="tx1"/>
                </a:solidFill>
              </a:rPr>
            </a:br>
            <a:endParaRPr lang="en-US" sz="1100" dirty="0" smtClean="0">
              <a:solidFill>
                <a:schemeClr val="tx1"/>
              </a:solidFill>
            </a:endParaRPr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West Basin</a:t>
            </a:r>
            <a:r>
              <a:rPr lang="en-US" sz="1100" baseline="0" dirty="0" smtClean="0">
                <a:solidFill>
                  <a:schemeClr val="tx1"/>
                </a:solidFill>
              </a:rPr>
              <a:t> Municipal Water District was formed by a vote of the people in 1947 </a:t>
            </a:r>
            <a:r>
              <a:rPr lang="en-US" sz="1100" dirty="0" smtClean="0">
                <a:solidFill>
                  <a:schemeClr val="tx1"/>
                </a:solidFill>
              </a:rPr>
              <a:t>to reduce groundwater over-pumping and </a:t>
            </a:r>
            <a:r>
              <a:rPr lang="en-US" sz="1100" i="0" dirty="0" smtClean="0">
                <a:solidFill>
                  <a:schemeClr val="tx1"/>
                </a:solidFill>
              </a:rPr>
              <a:t>to make local water supplies more reliable through new sources of water</a:t>
            </a:r>
            <a:r>
              <a:rPr lang="en-US" sz="1100" i="0" baseline="0" dirty="0" smtClean="0">
                <a:solidFill>
                  <a:schemeClr val="tx1"/>
                </a:solidFill>
              </a:rPr>
              <a:t>.</a:t>
            </a:r>
          </a:p>
          <a:p>
            <a:endParaRPr lang="en-US" sz="1100" baseline="0" dirty="0" smtClean="0">
              <a:solidFill>
                <a:schemeClr val="tx1"/>
              </a:solidFill>
            </a:endParaRPr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A member agency of Metropolitan Water District of Southern California, which provides imported water from Northern California’s State Water Project and the Colorado River. </a:t>
            </a:r>
          </a:p>
          <a:p>
            <a:endParaRPr lang="en-US" sz="1100" baseline="0" dirty="0" smtClean="0">
              <a:solidFill>
                <a:schemeClr val="tx1"/>
              </a:solidFill>
            </a:endParaRPr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West Basin is an innovative public agency and a recognized leader in: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Producing recycled water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Implementing effective water conservation programs</a:t>
            </a:r>
            <a:endParaRPr lang="en-US" sz="1100" baseline="0" dirty="0" smtClean="0">
              <a:solidFill>
                <a:schemeClr val="tx1"/>
              </a:solidFill>
            </a:endParaRP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Exploring ocean water desalination, and 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Providing community education </a:t>
            </a:r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We are committed to: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Water Reliability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Water Quality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Sound Financial and Resource Management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Customer Service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solidFill>
                  <a:schemeClr val="tx1"/>
                </a:solidFill>
              </a:rPr>
              <a:t>Environmental Stewardship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5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8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2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West</a:t>
            </a:r>
            <a:r>
              <a:rPr lang="en-US" baseline="0" dirty="0" smtClean="0"/>
              <a:t> Basin’s approach to securing water reliability: diversification.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 </a:t>
            </a:r>
            <a:r>
              <a:rPr lang="en-US" b="1" baseline="0" dirty="0" smtClean="0"/>
              <a:t>1947</a:t>
            </a:r>
            <a:r>
              <a:rPr lang="en-US" b="0" baseline="0" dirty="0" smtClean="0"/>
              <a:t>, the district was formed </a:t>
            </a:r>
            <a:r>
              <a:rPr lang="en-US" baseline="0" dirty="0" smtClean="0"/>
              <a:t>to make local water supplies more reliable through </a:t>
            </a:r>
            <a:r>
              <a:rPr lang="en-US" b="1" baseline="0" dirty="0" smtClean="0"/>
              <a:t>reduced groundwater pumping and new water sources </a:t>
            </a:r>
            <a:r>
              <a:rPr lang="en-US" baseline="0" dirty="0" smtClean="0"/>
              <a:t>(at that time: imported water from Metropolitan)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baseline="0" dirty="0" smtClean="0"/>
              <a:t>Today, </a:t>
            </a:r>
            <a:r>
              <a:rPr lang="en-US" b="0" baseline="0" dirty="0" smtClean="0"/>
              <a:t>West Basin’s Water Reliability Program</a:t>
            </a:r>
            <a:r>
              <a:rPr lang="en-US" b="0" i="0" baseline="0" dirty="0" smtClean="0"/>
              <a:t> entails </a:t>
            </a:r>
            <a:r>
              <a:rPr lang="en-US" b="1" baseline="0" dirty="0" smtClean="0"/>
              <a:t>reducing dependence on imported water, increasing conservation and developing locally controlled, drought-proof supplies of water.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West</a:t>
            </a:r>
            <a:r>
              <a:rPr lang="en-US" baseline="0" dirty="0" smtClean="0"/>
              <a:t> Basin’s approach to securing water reliability: diversification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As mentioned, formed in 1947 to make local water supplies more reliable through new water sources (at that time, imported water from Metropolitan) and reduced groundwater pumping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baseline="0" dirty="0" smtClean="0"/>
              <a:t>Today, West Basin’s Water Reliability Program entails reducing dependence on imported water, increasing conservation and developing locally controlled, drought-proof supplies of water.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5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for Kitchens (C4K)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West Basin provides restaurants and other food service facilities with free water-use inspection visits to assess their current water usage. These assessments include strategies on how to conserve water, free conservation devices, a water-use report, and information about current commercial device rebates offered by Metropolitan Water District.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in 2017! To conduct surveys of kitchen devices and appliances at 225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 facilities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as schools, community centers and hospitals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Landscape Irrigation Efficiency Program (LIEP)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provides outdoor water evaluations, which identify leaks, broken sprinklers &amp; pipes, unnecessary runoff, sprinkler controller issues, and other water wasting problems in large landscapes. The program includes sprinkler nozzle retrofits and an outdoor water-use report, complete with recommendations on more efficient outdoor watering habits for residents and businesses.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 Friendly Landscape Program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-This  project, funded by the Department of Water Resources and in partnership with the Surfrider Foundation, is comprised of 4 major components. 16 gardens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upon completion.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of Ocean Friendly Demonstration Gardens at public sites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“Hands-on-Workshops” for customers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Installation of smart sprinkler controllers for large landscapes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 of smart sprinkler controllers (WBICs) for residents through free exchange events and through increased rebates.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 Safe Car Washes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Ocean Safe Car Washes clean and recirculate their water to use 50-85% less water than the average home car wash and help prevent runoff &amp; pollution from entering the ocean. These car washes in West Basin's service area provide discount coupons to customers.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Barrels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Catch the rain and reduce your potable water use with a free rain barrel! West Basin provides its customers with free Rain Barrels during our Rain Barrel Distribution Events.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Rainwater/Greywater Workshops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Rainwater/Greywater Workshops to educate residents about the benefits of using rainwater and greywater and how to create a simple Laundry-to-Landscape (L2L) Greywater System!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Rebate Programs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West Basin partners with cities, local agencies, and water wholesalers to provide a variety  of rebates available to its residential and commercial customers.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Turf Removal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West Basin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longer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rebates, as this program has concluded. However, West Basin’s $300,000 turf removal grant from the United States Bureau of Reclamation resulted in: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 Million square feet (or 30 acres) of water wasting turf being removed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 acre feet of water saved each year, or 1,684 over a 10 year period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/>
              <a:t>In addition to conservation by </a:t>
            </a:r>
            <a:r>
              <a:rPr lang="en-US" sz="1100" baseline="0" dirty="0" smtClean="0"/>
              <a:t>all, West Basin continues its legacy of recycling water. </a:t>
            </a:r>
          </a:p>
          <a:p>
            <a:endParaRPr lang="en-US" sz="1100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dirty="0" smtClean="0"/>
              <a:t>In 1992, West Basin received state and federal funding to design and build a world-class, state-of-the-art water recycling treatment facility in El Segundo (commissioned in 1995).</a:t>
            </a:r>
          </a:p>
          <a:p>
            <a:endParaRPr lang="en-US" sz="1100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dirty="0" smtClean="0"/>
              <a:t>The facility currently</a:t>
            </a:r>
            <a:r>
              <a:rPr lang="en-US" sz="1100" baseline="0" dirty="0" smtClean="0"/>
              <a:t> </a:t>
            </a:r>
            <a:r>
              <a:rPr lang="en-US" sz="1100" dirty="0" smtClean="0"/>
              <a:t>produces up to / approximately 40 million gallons of recycled water every day: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dirty="0" smtClean="0"/>
              <a:t>Preventing this wastewater</a:t>
            </a:r>
            <a:r>
              <a:rPr lang="en-US" sz="1100" baseline="0" dirty="0" smtClean="0"/>
              <a:t> from the Hyperion Treatment Plant from entering the Santa Monica Bay. 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This also </a:t>
            </a:r>
            <a:r>
              <a:rPr lang="en-US" sz="1100" dirty="0" smtClean="0"/>
              <a:t>conserves drinking water, enough to meet the needs of</a:t>
            </a:r>
            <a:r>
              <a:rPr lang="en-US" sz="1100" baseline="0" dirty="0" smtClean="0"/>
              <a:t> approx.</a:t>
            </a:r>
            <a:r>
              <a:rPr lang="en-US" sz="1100" dirty="0" smtClean="0"/>
              <a:t> 80,000 households for a year.</a:t>
            </a:r>
          </a:p>
          <a:p>
            <a:pPr marL="174674" indent="-174674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sz="1100" dirty="0" smtClean="0"/>
              <a:t>While</a:t>
            </a:r>
            <a:r>
              <a:rPr lang="en-US" sz="1100" baseline="0" dirty="0" smtClean="0"/>
              <a:t> we welcome the public to schedule public tours of the facility, </a:t>
            </a:r>
            <a:r>
              <a:rPr lang="en-US" sz="1100" b="1" baseline="0" dirty="0" smtClean="0"/>
              <a:t>please note </a:t>
            </a:r>
            <a:r>
              <a:rPr lang="en-US" sz="1100" baseline="0" dirty="0" smtClean="0"/>
              <a:t>that </a:t>
            </a:r>
            <a:r>
              <a:rPr lang="en-US" sz="1100" i="1" baseline="0" dirty="0" smtClean="0"/>
              <a:t>major construction is taking place </a:t>
            </a:r>
            <a:r>
              <a:rPr lang="en-US" sz="1100" baseline="0" dirty="0" smtClean="0"/>
              <a:t>on the facility premises and throughout the system in order to enhance our recycled water program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Depending on the construction schedule, different areas of the facility will have limited our no tour access.</a:t>
            </a:r>
          </a:p>
          <a:p>
            <a:pPr marL="631874" lvl="1" indent="-174674">
              <a:buFont typeface="Arial" panose="020B0604020202020204" pitchFamily="34" charset="0"/>
              <a:buChar char="•"/>
            </a:pPr>
            <a:r>
              <a:rPr lang="en-US" sz="1100" dirty="0" smtClean="0"/>
              <a:t>West</a:t>
            </a:r>
            <a:r>
              <a:rPr lang="en-US" sz="1100" baseline="0" dirty="0" smtClean="0"/>
              <a:t> Basin also has plans to renovate the visitor center in 2018 so it can continue to remain a key destination for school groups, water professionals and the general public</a:t>
            </a:r>
            <a:endParaRPr lang="en-US" sz="1100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95">
              <a:defRPr/>
            </a:pPr>
            <a:r>
              <a:rPr lang="en-US" dirty="0" smtClean="0"/>
              <a:t>West Basin is the only water agency in the world  that makes 5 types of fit-for-purpose or “designer” water out of wastewater</a:t>
            </a:r>
            <a:r>
              <a:rPr lang="en-US" baseline="0" dirty="0" smtClean="0"/>
              <a:t> (from LA City Sanitation, Hyperion Treatment Plant).</a:t>
            </a:r>
            <a:r>
              <a:rPr lang="en-US" dirty="0" smtClean="0"/>
              <a:t>  </a:t>
            </a:r>
          </a:p>
          <a:p>
            <a:pPr defTabSz="931595">
              <a:defRPr/>
            </a:pPr>
            <a:endParaRPr lang="en-US" dirty="0" smtClean="0"/>
          </a:p>
          <a:p>
            <a:pPr marL="174674" indent="-174674">
              <a:buFont typeface="Arial" panose="020B0604020202020204" pitchFamily="34" charset="0"/>
              <a:buChar char="•"/>
            </a:pPr>
            <a:r>
              <a:rPr lang="en-US" dirty="0" smtClean="0"/>
              <a:t>The 5 types of designer waters are: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b="1" dirty="0" smtClean="0"/>
              <a:t>Tertiary Water</a:t>
            </a:r>
            <a:r>
              <a:rPr lang="en-US" dirty="0" smtClean="0"/>
              <a:t> (Title 22) for a wide variety of industrial and </a:t>
            </a:r>
            <a:r>
              <a:rPr lang="en-US" b="1" dirty="0" smtClean="0"/>
              <a:t>irrigation</a:t>
            </a:r>
            <a:r>
              <a:rPr lang="en-US" dirty="0" smtClean="0"/>
              <a:t> uses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b="1" dirty="0" smtClean="0"/>
              <a:t>Nitrified Water </a:t>
            </a:r>
            <a:r>
              <a:rPr lang="en-US" dirty="0" smtClean="0"/>
              <a:t>for industrial </a:t>
            </a:r>
            <a:r>
              <a:rPr lang="en-US" b="1" dirty="0" smtClean="0"/>
              <a:t>cooling towers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b="1" dirty="0" smtClean="0"/>
              <a:t>Pure Reverse Osmosis Water </a:t>
            </a:r>
            <a:r>
              <a:rPr lang="en-US" dirty="0" smtClean="0"/>
              <a:t>for refinery low-pressure </a:t>
            </a:r>
            <a:r>
              <a:rPr lang="en-US" b="1" dirty="0" smtClean="0"/>
              <a:t>boiler feed </a:t>
            </a:r>
            <a:r>
              <a:rPr lang="en-US" dirty="0" smtClean="0"/>
              <a:t>water</a:t>
            </a:r>
          </a:p>
          <a:p>
            <a:pPr marL="640470" lvl="1" indent="-174674">
              <a:buFont typeface="Arial" panose="020B0604020202020204" pitchFamily="34" charset="0"/>
              <a:buChar char="•"/>
            </a:pPr>
            <a:r>
              <a:rPr lang="en-US" b="1" dirty="0" smtClean="0"/>
              <a:t>Ultra-Pure Reverse Osmosis Water </a:t>
            </a:r>
            <a:r>
              <a:rPr lang="en-US" dirty="0" smtClean="0"/>
              <a:t>for refinery high-pressure </a:t>
            </a:r>
            <a:r>
              <a:rPr lang="en-US" b="1" dirty="0" smtClean="0"/>
              <a:t>boiler feed </a:t>
            </a:r>
            <a:r>
              <a:rPr lang="en-US" dirty="0" smtClean="0"/>
              <a:t>water</a:t>
            </a:r>
          </a:p>
          <a:p>
            <a:pPr marL="640470" lvl="1" indent="-174674" defTabSz="931595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Softened Reverse Osmosis Water</a:t>
            </a:r>
            <a:r>
              <a:rPr lang="en-US" dirty="0" smtClean="0"/>
              <a:t>: Secondary treated wastewater purified by micro-filtration (MF), followed by reverse osmosis (RO), and disinfection for </a:t>
            </a:r>
            <a:r>
              <a:rPr lang="en-US" b="1" dirty="0" smtClean="0"/>
              <a:t>groundwater recharge</a:t>
            </a:r>
          </a:p>
          <a:p>
            <a:pPr marL="0" marR="0" indent="0" algn="l" defTabSz="931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indent="-171450" algn="l" defTabSz="931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Through on</a:t>
            </a:r>
            <a:r>
              <a:rPr lang="en-US" baseline="0" dirty="0" smtClean="0"/>
              <a:t>e of our projects, the</a:t>
            </a:r>
            <a:r>
              <a:rPr lang="en-US" dirty="0" smtClean="0"/>
              <a:t> Carson Tesoro Expansion Project, we are looking to produce a </a:t>
            </a:r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designer water </a:t>
            </a:r>
            <a:r>
              <a:rPr lang="en-US" dirty="0" smtClean="0"/>
              <a:t>using a custom engineered microfiltration system.</a:t>
            </a:r>
          </a:p>
          <a:p>
            <a:pPr defTabSz="931595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EB50-1C54-4B20-AAED-5F2D48CB6B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emf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sideWater_cropp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764" y="2613821"/>
            <a:ext cx="1256625" cy="12566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V="1">
            <a:off x="2780155" y="2366470"/>
            <a:ext cx="0" cy="2838451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9456" y="1991859"/>
            <a:ext cx="5106307" cy="23151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70213" y="4307056"/>
            <a:ext cx="5105400" cy="161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70C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subtexts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748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V="1">
            <a:off x="2691097" y="1492256"/>
            <a:ext cx="0" cy="420624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2649822" y="140970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Multiple image layout</a:t>
            </a:r>
            <a:endParaRPr lang="en-US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457199" y="1409705"/>
            <a:ext cx="1884504" cy="12001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1440"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457199" y="2870317"/>
            <a:ext cx="1884504" cy="120014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1440"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8" hasCustomPrompt="1"/>
          </p:nvPr>
        </p:nvSpPr>
        <p:spPr>
          <a:xfrm>
            <a:off x="461961" y="4325488"/>
            <a:ext cx="1884504" cy="120014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1440"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3049272" y="1392474"/>
            <a:ext cx="5662020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3049272" y="1625835"/>
            <a:ext cx="5662020" cy="984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049272" y="2870317"/>
            <a:ext cx="5662020" cy="1200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3049272" y="4325489"/>
            <a:ext cx="5662020" cy="1200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8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922867" y="1857266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922867" y="4607278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953" y="2930456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22867" y="1857266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22867" y="4607278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953" y="2930456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22867" y="1857266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22867" y="4607278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953" y="2930456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22867" y="1857266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22867" y="4607278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953" y="2930456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4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22867" y="1857266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22867" y="4607278"/>
            <a:ext cx="7315200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44953" y="2930456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1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only section header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6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ideWater_cropp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764" y="2850897"/>
            <a:ext cx="1256625" cy="12566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780155" y="2372835"/>
            <a:ext cx="0" cy="205740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aceboo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905" y="4004786"/>
            <a:ext cx="295037" cy="295037"/>
          </a:xfrm>
          <a:prstGeom prst="rect">
            <a:avLst/>
          </a:prstGeom>
        </p:spPr>
      </p:pic>
      <p:pic>
        <p:nvPicPr>
          <p:cNvPr id="10" name="Picture 9" descr="instagam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10" y="4004786"/>
            <a:ext cx="295037" cy="295037"/>
          </a:xfrm>
          <a:prstGeom prst="rect">
            <a:avLst/>
          </a:prstGeom>
        </p:spPr>
      </p:pic>
      <p:pic>
        <p:nvPicPr>
          <p:cNvPr id="11" name="Picture 10" descr="pinterest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1" y="4004786"/>
            <a:ext cx="295037" cy="295037"/>
          </a:xfrm>
          <a:prstGeom prst="rect">
            <a:avLst/>
          </a:prstGeom>
        </p:spPr>
      </p:pic>
      <p:pic>
        <p:nvPicPr>
          <p:cNvPr id="12" name="Picture 11" descr="linkedin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257" y="4004786"/>
            <a:ext cx="295037" cy="295037"/>
          </a:xfrm>
          <a:prstGeom prst="rect">
            <a:avLst/>
          </a:prstGeom>
        </p:spPr>
      </p:pic>
      <p:pic>
        <p:nvPicPr>
          <p:cNvPr id="13" name="Picture 12" descr="twitter-2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399" y="4004786"/>
            <a:ext cx="295037" cy="295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210" y="3336223"/>
            <a:ext cx="5657578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910" y="3949637"/>
            <a:ext cx="2706859" cy="48162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66348" y="2335215"/>
            <a:ext cx="1477055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59731" y="2335112"/>
            <a:ext cx="1477055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LAST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66348" y="2681073"/>
            <a:ext cx="2571071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none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cap="none" baseline="0" dirty="0" smtClean="0"/>
              <a:t>email@westbasin.org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543554" y="2743202"/>
            <a:ext cx="0" cy="20410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543554" y="2678465"/>
            <a:ext cx="1975757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cap="none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cap="none" baseline="0" dirty="0" smtClean="0"/>
              <a:t>310-660-5555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9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297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72694" y="1492256"/>
            <a:ext cx="0" cy="3587744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741929" y="141605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738754" y="237443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738754" y="3764582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3556966" y="1331094"/>
            <a:ext cx="4839739" cy="3748906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1371600" anchor="t" anchorCtr="1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the Center Icon to Add a Photo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Single Image layout 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971550" y="1416050"/>
            <a:ext cx="2220913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971550" y="1649413"/>
            <a:ext cx="2220913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71550" y="2301409"/>
            <a:ext cx="2220913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971550" y="2534771"/>
            <a:ext cx="2220913" cy="1123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cu.</a:t>
            </a:r>
            <a:endParaRPr lang="en-US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71550" y="3676154"/>
            <a:ext cx="2220913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971550" y="3909516"/>
            <a:ext cx="2220913" cy="1170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0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435429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74FAFE-4F31-49FC-8632-7EB989B79B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25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5967" y="1461370"/>
            <a:ext cx="8024872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556259" y="692144"/>
            <a:ext cx="7530603" cy="6625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3600" dirty="0">
              <a:solidFill>
                <a:prstClr val="white"/>
              </a:solidFill>
              <a:latin typeface="Gotham-Book"/>
              <a:cs typeface="Gotham-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5967" y="692144"/>
            <a:ext cx="7743825" cy="69532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3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061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65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7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7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55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1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439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Single Image/media layout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5632" y="1450979"/>
            <a:ext cx="7453368" cy="45344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280160" anchor="t" anchorCtr="1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Click/Select any icons below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7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06824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2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42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6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70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93" y="6522759"/>
            <a:ext cx="449875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Gotham Medium"/>
                <a:cs typeface="Gotham Medium"/>
              </a:defRPr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5967" y="1461370"/>
            <a:ext cx="8024872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556259" y="692144"/>
            <a:ext cx="7530603" cy="6625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3600" dirty="0">
              <a:solidFill>
                <a:prstClr val="white"/>
              </a:solidFill>
              <a:latin typeface="Gotham-Book"/>
              <a:cs typeface="Gotham-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5967" y="692144"/>
            <a:ext cx="7743825" cy="69532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1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9302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5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3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83480" y="1441453"/>
            <a:ext cx="2402234" cy="160149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bIns="182880" anchor="b" anchorCtr="1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93662" y="3429000"/>
            <a:ext cx="2402234" cy="160149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274320" bIns="91440" anchor="t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DUAL Image layout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852863" y="1441450"/>
            <a:ext cx="4229100" cy="31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852862" y="1771650"/>
            <a:ext cx="4229781" cy="325913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81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82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1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69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06824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93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4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22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93" y="6522759"/>
            <a:ext cx="449875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Gotham Medium"/>
                <a:cs typeface="Gotham Medium"/>
              </a:defRPr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57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5967" y="1461370"/>
            <a:ext cx="8024872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556259" y="692144"/>
            <a:ext cx="7530603" cy="6625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3600" dirty="0">
              <a:solidFill>
                <a:prstClr val="white"/>
              </a:solidFill>
              <a:latin typeface="Gotham-Book"/>
              <a:cs typeface="Gotham-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5967" y="692144"/>
            <a:ext cx="7743825" cy="69532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9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Top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110479" y="1567108"/>
            <a:ext cx="0" cy="3500192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075554" y="154061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075554" y="3212571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5665672" y="1567108"/>
            <a:ext cx="0" cy="3500192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5630747" y="154061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5630747" y="3212571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812204" y="1581889"/>
            <a:ext cx="1872566" cy="140493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3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3475606" y="1581889"/>
            <a:ext cx="1872566" cy="140493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6030798" y="1581889"/>
            <a:ext cx="1872566" cy="140493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1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Multiple topic layout 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807017" y="3233490"/>
            <a:ext cx="1877753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807017" y="3466852"/>
            <a:ext cx="1877753" cy="1600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3470419" y="3233490"/>
            <a:ext cx="1877753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470419" y="3466852"/>
            <a:ext cx="1877753" cy="1600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</a:t>
            </a:r>
            <a:endParaRPr lang="en-US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6030797" y="3233490"/>
            <a:ext cx="1877753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6030797" y="3466852"/>
            <a:ext cx="1877753" cy="1600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</a:t>
            </a:r>
            <a:endParaRPr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8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764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07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45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0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7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63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94935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06824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2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ing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2810841" y="1492256"/>
            <a:ext cx="0" cy="3829044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2769566" y="140970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2775916" y="2747114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2775916" y="4101571"/>
            <a:ext cx="82550" cy="8255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457199" y="1409705"/>
            <a:ext cx="1884504" cy="12001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1440"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457199" y="2747853"/>
            <a:ext cx="1884504" cy="120014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1440"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18" hasCustomPrompt="1"/>
          </p:nvPr>
        </p:nvSpPr>
        <p:spPr>
          <a:xfrm>
            <a:off x="461961" y="4105051"/>
            <a:ext cx="1884504" cy="120014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1440"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the center icon to insert picture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Displaying process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3242493" y="1326134"/>
            <a:ext cx="5468799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3242493" y="1559495"/>
            <a:ext cx="5468799" cy="1045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3242493" y="2671088"/>
            <a:ext cx="5468799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242493" y="2904450"/>
            <a:ext cx="5468799" cy="1043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3242493" y="3994909"/>
            <a:ext cx="5468799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3242493" y="4228270"/>
            <a:ext cx="5468799" cy="1093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7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43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79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5967" y="1461370"/>
            <a:ext cx="8024872" cy="9144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556259" y="692144"/>
            <a:ext cx="7530603" cy="6625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en-US" sz="3600" dirty="0">
              <a:solidFill>
                <a:prstClr val="white"/>
              </a:solidFill>
              <a:latin typeface="Gotham-Book"/>
              <a:cs typeface="Gotham-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5967" y="692144"/>
            <a:ext cx="7743825" cy="69532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7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2398180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88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21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98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48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2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ing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003542" y="2499592"/>
            <a:ext cx="4902083" cy="5483"/>
          </a:xfrm>
          <a:prstGeom prst="line">
            <a:avLst/>
          </a:prstGeom>
          <a:ln w="1587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Displaying process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070200" y="1583872"/>
            <a:ext cx="1828800" cy="1828800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mpd="sng">
            <a:solidFill>
              <a:srgbClr val="006BA6"/>
            </a:solidFill>
          </a:ln>
        </p:spPr>
        <p:txBody>
          <a:bodyPr tIns="182880" bIns="91440"/>
          <a:lstStyle>
            <a:lvl1pPr marL="0" indent="0" algn="ctr">
              <a:buNone/>
              <a:defRPr sz="1100" baseline="0">
                <a:latin typeface="+mj-lt"/>
              </a:defRPr>
            </a:lvl1pPr>
          </a:lstStyle>
          <a:p>
            <a:r>
              <a:rPr lang="en-US" dirty="0" smtClean="0"/>
              <a:t>Click center icon to add photo then select style at the format tab at the top.</a:t>
            </a:r>
            <a:endParaRPr lang="en-US" dirty="0"/>
          </a:p>
        </p:txBody>
      </p:sp>
      <p:sp>
        <p:nvSpPr>
          <p:cNvPr id="23" name="Picture Placeholder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097470" y="1583872"/>
            <a:ext cx="1828800" cy="1828800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mpd="sng">
            <a:solidFill>
              <a:srgbClr val="006BA6"/>
            </a:solidFill>
          </a:ln>
        </p:spPr>
        <p:txBody>
          <a:bodyPr tIns="182880" bIns="91440"/>
          <a:lstStyle>
            <a:lvl1pPr marL="0" indent="0" algn="ctr">
              <a:buNone/>
              <a:defRPr sz="1100" baseline="0">
                <a:latin typeface="+mj-lt"/>
              </a:defRPr>
            </a:lvl1pPr>
          </a:lstStyle>
          <a:p>
            <a:r>
              <a:rPr lang="en-US" dirty="0" smtClean="0"/>
              <a:t>Click center icon to add photo then select style at the format tab at the top.</a:t>
            </a:r>
            <a:endParaRPr lang="en-US" dirty="0"/>
          </a:p>
        </p:txBody>
      </p:sp>
      <p:sp>
        <p:nvSpPr>
          <p:cNvPr id="33" name="Picture Placeholder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583835" y="1564554"/>
            <a:ext cx="1828800" cy="18288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mpd="sng">
            <a:solidFill>
              <a:srgbClr val="006BA6"/>
            </a:solidFill>
          </a:ln>
        </p:spPr>
        <p:txBody>
          <a:bodyPr tIns="182880" bIns="91440"/>
          <a:lstStyle>
            <a:lvl1pPr marL="0" indent="0" algn="ctr">
              <a:buNone/>
              <a:defRPr sz="1100" baseline="0">
                <a:latin typeface="+mj-lt"/>
              </a:defRPr>
            </a:lvl1pPr>
          </a:lstStyle>
          <a:p>
            <a:r>
              <a:rPr lang="en-US" dirty="0" smtClean="0"/>
              <a:t>Click center icon to add photo then select style at the format tab at the top.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1064665" y="3802506"/>
            <a:ext cx="1834335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1064665" y="4035868"/>
            <a:ext cx="1834335" cy="137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3583835" y="3802506"/>
            <a:ext cx="1834335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3583835" y="4035868"/>
            <a:ext cx="1834335" cy="137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6097470" y="3802506"/>
            <a:ext cx="1834335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097470" y="4035868"/>
            <a:ext cx="1834335" cy="137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1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73" y="6428110"/>
            <a:ext cx="449875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13779" y="6563294"/>
            <a:ext cx="49006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DESALINATION PROGRAM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OVERVIEW  </a:t>
            </a:r>
            <a:r>
              <a:rPr lang="en-US" sz="700" dirty="0">
                <a:solidFill>
                  <a:srgbClr val="FFFFFF"/>
                </a:solidFill>
                <a:latin typeface="Gotham-Medium"/>
                <a:cs typeface="Gotham-Medium"/>
              </a:rPr>
              <a:t>|  </a:t>
            </a:r>
            <a:r>
              <a:rPr lang="en-US" sz="700" dirty="0" smtClean="0">
                <a:solidFill>
                  <a:srgbClr val="FFFFFF"/>
                </a:solidFill>
                <a:latin typeface="Gotham-Medium"/>
                <a:cs typeface="Gotham-Medium"/>
              </a:rPr>
              <a:t>WWW.WESTBASIN.ORG/DESAL</a:t>
            </a:r>
            <a:endParaRPr lang="en-US" sz="700" dirty="0">
              <a:solidFill>
                <a:srgbClr val="FFFFFF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52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406824" cy="365125"/>
          </a:xfrm>
        </p:spPr>
        <p:txBody>
          <a:bodyPr/>
          <a:lstStyle>
            <a:lvl1pPr algn="l">
              <a:defRPr/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9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40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53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27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393" y="6522759"/>
            <a:ext cx="449875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Gotham Medium"/>
                <a:cs typeface="Gotham Medium"/>
              </a:defRPr>
            </a:lvl1pPr>
          </a:lstStyle>
          <a:p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1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ing Proc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1620216" y="1425583"/>
            <a:ext cx="0" cy="3829044"/>
          </a:xfrm>
          <a:prstGeom prst="line">
            <a:avLst/>
          </a:prstGeom>
          <a:ln w="1587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Displaying process</a:t>
            </a:r>
            <a:endParaRPr lang="en-US" dirty="0"/>
          </a:p>
        </p:txBody>
      </p:sp>
      <p:sp>
        <p:nvSpPr>
          <p:cNvPr id="22" name="Picture Placeholder 7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34416" y="1400867"/>
            <a:ext cx="1371600" cy="137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mpd="sng">
            <a:solidFill>
              <a:srgbClr val="006BA6"/>
            </a:solidFill>
          </a:ln>
        </p:spPr>
        <p:txBody>
          <a:bodyPr tIns="91440" bIns="91440"/>
          <a:lstStyle>
            <a:lvl1pPr marL="0" indent="0" algn="ctr">
              <a:buNone/>
              <a:defRPr sz="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center icon to add photo then select style at the format tab at the top.</a:t>
            </a:r>
            <a:endParaRPr lang="en-US" dirty="0"/>
          </a:p>
        </p:txBody>
      </p:sp>
      <p:sp>
        <p:nvSpPr>
          <p:cNvPr id="36" name="Picture Placeholder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34416" y="2920896"/>
            <a:ext cx="1371600" cy="137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mpd="sng">
            <a:solidFill>
              <a:srgbClr val="006BA6"/>
            </a:solidFill>
          </a:ln>
        </p:spPr>
        <p:txBody>
          <a:bodyPr tIns="91440" bIns="91440"/>
          <a:lstStyle>
            <a:lvl1pPr marL="0" indent="0" algn="ctr">
              <a:buNone/>
              <a:defRPr sz="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center icon to add photo then select style at the format tab at the top.</a:t>
            </a:r>
            <a:endParaRPr lang="en-US" dirty="0"/>
          </a:p>
        </p:txBody>
      </p:sp>
      <p:sp>
        <p:nvSpPr>
          <p:cNvPr id="37" name="Picture Placeholder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34416" y="4440925"/>
            <a:ext cx="1371600" cy="137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mpd="sng">
            <a:solidFill>
              <a:srgbClr val="006BA6"/>
            </a:solidFill>
          </a:ln>
        </p:spPr>
        <p:txBody>
          <a:bodyPr tIns="91440" bIns="91440"/>
          <a:lstStyle>
            <a:lvl1pPr marL="0" indent="0" algn="ctr">
              <a:buNone/>
              <a:defRPr sz="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center icon to add photo then select style at the format tab at the top.</a:t>
            </a:r>
            <a:endParaRPr lang="en-US" dirty="0"/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2713850" y="1400867"/>
            <a:ext cx="5638214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2713850" y="1634230"/>
            <a:ext cx="5638214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2713850" y="2920895"/>
            <a:ext cx="5638214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43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2713850" y="3154258"/>
            <a:ext cx="5638214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2713850" y="4440924"/>
            <a:ext cx="5638214" cy="233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4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2713850" y="4674287"/>
            <a:ext cx="5638214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erant</a:t>
            </a:r>
            <a:r>
              <a:rPr lang="en-US" dirty="0" smtClean="0"/>
              <a:t> </a:t>
            </a:r>
            <a:r>
              <a:rPr lang="en-US" dirty="0" err="1" smtClean="0"/>
              <a:t>scripta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duo ea. An sit </a:t>
            </a:r>
            <a:r>
              <a:rPr lang="en-US" dirty="0" err="1" smtClean="0"/>
              <a:t>incorrupte</a:t>
            </a:r>
            <a:r>
              <a:rPr lang="en-US" dirty="0" smtClean="0"/>
              <a:t> </a:t>
            </a:r>
            <a:r>
              <a:rPr lang="en-US" dirty="0" err="1" smtClean="0"/>
              <a:t>comprehensam</a:t>
            </a:r>
            <a:r>
              <a:rPr lang="en-US" dirty="0" smtClean="0"/>
              <a:t>. </a:t>
            </a:r>
            <a:r>
              <a:rPr lang="en-US" dirty="0" err="1" smtClean="0"/>
              <a:t>Alii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intellegat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cu, </a:t>
            </a:r>
            <a:r>
              <a:rPr lang="en-US" dirty="0" err="1" smtClean="0"/>
              <a:t>ius</a:t>
            </a:r>
            <a:r>
              <a:rPr lang="en-US" dirty="0" smtClean="0"/>
              <a:t> id </a:t>
            </a:r>
            <a:r>
              <a:rPr lang="en-US" dirty="0" err="1" smtClean="0"/>
              <a:t>veniam</a:t>
            </a:r>
            <a:r>
              <a:rPr lang="en-US" dirty="0" smtClean="0"/>
              <a:t> commune </a:t>
            </a:r>
            <a:r>
              <a:rPr lang="en-US" dirty="0" err="1" smtClean="0"/>
              <a:t>temporibus</a:t>
            </a:r>
            <a:r>
              <a:rPr lang="en-US" dirty="0" smtClean="0"/>
              <a:t>, </a:t>
            </a:r>
            <a:r>
              <a:rPr lang="en-US" dirty="0" err="1" smtClean="0"/>
              <a:t>constituto</a:t>
            </a:r>
            <a:r>
              <a:rPr lang="en-US" dirty="0" smtClean="0"/>
              <a:t> </a:t>
            </a:r>
            <a:r>
              <a:rPr lang="en-US" dirty="0" err="1" smtClean="0"/>
              <a:t>dissentiet</a:t>
            </a:r>
            <a:r>
              <a:rPr lang="en-US" dirty="0" smtClean="0"/>
              <a:t> his at. Pro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convenire</a:t>
            </a:r>
            <a:r>
              <a:rPr lang="en-US" dirty="0" smtClean="0"/>
              <a:t> no, ne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discere</a:t>
            </a:r>
            <a:r>
              <a:rPr lang="en-US" dirty="0" smtClean="0"/>
              <a:t> usu. Error </a:t>
            </a:r>
            <a:r>
              <a:rPr lang="en-US" dirty="0" err="1" smtClean="0"/>
              <a:t>quaestio</a:t>
            </a:r>
            <a:r>
              <a:rPr lang="en-US" dirty="0" smtClean="0"/>
              <a:t> sit ad,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quo no, at facer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expetenda</a:t>
            </a:r>
            <a:r>
              <a:rPr lang="en-US" dirty="0" smtClean="0"/>
              <a:t> </a:t>
            </a:r>
            <a:r>
              <a:rPr lang="en-US" dirty="0" err="1" smtClean="0"/>
              <a:t>eam</a:t>
            </a:r>
            <a:r>
              <a:rPr lang="en-US" dirty="0" smtClean="0"/>
              <a:t>. </a:t>
            </a:r>
            <a:r>
              <a:rPr lang="en-US" dirty="0" err="1" smtClean="0"/>
              <a:t>Ei</a:t>
            </a:r>
            <a:r>
              <a:rPr lang="en-US" dirty="0" smtClean="0"/>
              <a:t> his </a:t>
            </a:r>
            <a:r>
              <a:rPr lang="en-US" dirty="0" err="1" smtClean="0"/>
              <a:t>rebum</a:t>
            </a:r>
            <a:r>
              <a:rPr lang="en-US" dirty="0" smtClean="0"/>
              <a:t>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recteque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2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1177925" y="1790700"/>
            <a:ext cx="3689350" cy="3276600"/>
          </a:xfrm>
          <a:prstGeom prst="rect">
            <a:avLst/>
          </a:prstGeom>
          <a:pattFill prst="pct90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</p:spPr>
        <p:txBody>
          <a:bodyPr tIns="1097280" anchor="t" anchorCtr="1"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center icon to add a chart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400050"/>
            <a:ext cx="8254093" cy="6127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cap="all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Pie chart </a:t>
            </a:r>
            <a:r>
              <a:rPr lang="en-US" dirty="0" err="1" smtClean="0"/>
              <a:t>examplE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278563" y="1790699"/>
            <a:ext cx="243205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Place chart label here. 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6278563" y="2565400"/>
            <a:ext cx="243205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Place chart label here. 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6278563" y="3340101"/>
            <a:ext cx="243205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Place chart label here. 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278563" y="4114802"/>
            <a:ext cx="243205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Place chart label here. </a:t>
            </a:r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80646" y="6492875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356" y="6492874"/>
            <a:ext cx="631568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004C7F"/>
                </a:solidFill>
                <a:latin typeface="+mj-lt"/>
              </a:defRPr>
            </a:lvl1pPr>
          </a:lstStyle>
          <a:p>
            <a:fld id="{ECF7311E-25C5-4D55-89EA-47215CA8DD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8917" y="1022424"/>
            <a:ext cx="8115299" cy="0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5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2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7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87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  <p:sldLayoutId id="2147483684" r:id="rId15"/>
    <p:sldLayoutId id="2147483685" r:id="rId16"/>
    <p:sldLayoutId id="2147483681" r:id="rId17"/>
    <p:sldLayoutId id="2147483686" r:id="rId18"/>
    <p:sldLayoutId id="2147483707" r:id="rId19"/>
    <p:sldLayoutId id="2147483788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sideWater_cropped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71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C7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84B5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sideWater_cropped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71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C7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84B5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sideWater_cropped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71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C7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84B5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451A9E-6A04-7446-8124-51CEC8E51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5419EB-6B16-D84C-B86A-78AA946DF1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sideWater_cropped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71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C7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84B5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emf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e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918684" y="2361364"/>
            <a:ext cx="5883671" cy="1256044"/>
          </a:xfrm>
        </p:spPr>
        <p:txBody>
          <a:bodyPr anchor="t"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West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Basin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Municipal Water District</a:t>
            </a:r>
          </a:p>
          <a:p>
            <a:endParaRPr lang="en-US" dirty="0" smtClean="0">
              <a:solidFill>
                <a:srgbClr val="004C7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96093" y="3634194"/>
            <a:ext cx="5105400" cy="2557055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800" b="1" dirty="0" smtClean="0"/>
              <a:t>Urban Water Institute</a:t>
            </a:r>
            <a:endParaRPr lang="en-US" sz="2800" b="1" dirty="0"/>
          </a:p>
          <a:p>
            <a:r>
              <a:rPr lang="en-US" sz="2800" b="1" dirty="0" smtClean="0"/>
              <a:t>August 23,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Shivaji Deshmukh, P.E.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Executive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</a:t>
            </a:r>
            <a:r>
              <a:rPr lang="en-US" sz="1800" dirty="0" smtClean="0"/>
              <a:t>f </a:t>
            </a:r>
            <a:r>
              <a:rPr lang="en-US" sz="1800" dirty="0" smtClean="0"/>
              <a:t>Engineering &amp; Operations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50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Recycled Water Distribution System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8" y="1131538"/>
            <a:ext cx="8292655" cy="5261468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10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>
          <a:xfrm>
            <a:off x="7366540" y="5164609"/>
            <a:ext cx="1777460" cy="17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4" r="50605" b="6276"/>
          <a:stretch/>
        </p:blipFill>
        <p:spPr>
          <a:xfrm>
            <a:off x="7312519" y="3702132"/>
            <a:ext cx="1764022" cy="1744763"/>
          </a:xfrm>
          <a:prstGeom prst="rect">
            <a:avLst/>
          </a:prstGeom>
        </p:spPr>
      </p:pic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362"/>
            <a:ext cx="7553325" cy="552964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sz="2800" b="1" dirty="0">
                <a:solidFill>
                  <a:srgbClr val="1F4E79"/>
                </a:solidFill>
                <a:latin typeface="+mn-lt"/>
                <a:cs typeface="Gotham Medium"/>
              </a:rPr>
              <a:t>Spectrum of Collaborative Project Delivery </a:t>
            </a: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Options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" y="2214157"/>
            <a:ext cx="1720614" cy="1873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0"/>
          <a:stretch/>
        </p:blipFill>
        <p:spPr>
          <a:xfrm>
            <a:off x="1920738" y="2235283"/>
            <a:ext cx="1699318" cy="172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3734323" y="2245347"/>
            <a:ext cx="1775131" cy="171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>
          <a:xfrm>
            <a:off x="5544523" y="2252239"/>
            <a:ext cx="1784202" cy="171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b="6276"/>
          <a:stretch/>
        </p:blipFill>
        <p:spPr>
          <a:xfrm>
            <a:off x="7324947" y="2259752"/>
            <a:ext cx="1739165" cy="17201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322" y="4244457"/>
            <a:ext cx="3921978" cy="2208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3611" y="4908667"/>
            <a:ext cx="1969397" cy="1069879"/>
          </a:xfrm>
          <a:prstGeom prst="rect">
            <a:avLst/>
          </a:prstGeom>
        </p:spPr>
      </p:pic>
      <p:sp>
        <p:nvSpPr>
          <p:cNvPr id="190477" name="AutoShape 13"/>
          <p:cNvSpPr>
            <a:spLocks noChangeArrowheads="1"/>
          </p:cNvSpPr>
          <p:nvPr/>
        </p:nvSpPr>
        <p:spPr bwMode="auto">
          <a:xfrm>
            <a:off x="0" y="1550300"/>
            <a:ext cx="9144000" cy="838200"/>
          </a:xfrm>
          <a:prstGeom prst="rightArrow">
            <a:avLst>
              <a:gd name="adj1" fmla="val 50000"/>
              <a:gd name="adj2" fmla="val 133198"/>
            </a:avLst>
          </a:prstGeom>
          <a:gradFill flip="none" rotWithShape="1">
            <a:gsLst>
              <a:gs pos="0">
                <a:srgbClr val="406DB1"/>
              </a:gs>
              <a:gs pos="100000">
                <a:srgbClr val="31762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-76200" y="1731275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Traditional Delivery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2990388" y="1731275"/>
            <a:ext cx="5891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 Design-Build 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Collaborative Delivery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11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081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7" grpId="0" animBg="1"/>
      <p:bldP spid="190478" grpId="0"/>
      <p:bldP spid="1904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b="1" cap="none" dirty="0" smtClean="0"/>
              <a:t>Previous Design Build Projects</a:t>
            </a:r>
            <a:endParaRPr lang="en-US" sz="2800" b="1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7760" y="1655811"/>
            <a:ext cx="6438900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Chevron Refinery Nitrification Plant –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1995</a:t>
            </a:r>
          </a:p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Exxon/Mobil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Refinery Nitrification Plant –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1995</a:t>
            </a:r>
          </a:p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ECLWRF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Phase II –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1997</a:t>
            </a:r>
          </a:p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Carson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Regional Water Recycling Plant –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1999</a:t>
            </a:r>
          </a:p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ECLWRF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Phase III –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2001</a:t>
            </a:r>
          </a:p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ECLWRF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Phase IV –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2007</a:t>
            </a:r>
          </a:p>
          <a:p>
            <a:pPr marL="285750" indent="-285750">
              <a:spcBef>
                <a:spcPct val="25000"/>
              </a:spcBef>
              <a:spcAft>
                <a:spcPct val="40000"/>
              </a:spcAft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ECLWRF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Phase V –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22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12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b="1" cap="none" dirty="0" smtClean="0"/>
              <a:t>Project Delivery Considerations</a:t>
            </a:r>
            <a:endParaRPr lang="en-US" sz="2800" b="1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1472931"/>
            <a:ext cx="6438900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Schedule Constraints - Benefits to Revenue?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Project Complexity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Potential for Innovation - Cost /Quality Benefits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Quality Enhancement - Single Point of Responsibility?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District PM &amp; Support Staff Availability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Risk Management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Best Value vs. Low Bid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13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b="1" cap="none" dirty="0" smtClean="0"/>
              <a:t>Constraints/Challenges</a:t>
            </a:r>
            <a:endParaRPr lang="en-US" sz="2800" b="1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63775631"/>
              </p:ext>
            </p:extLst>
          </p:nvPr>
        </p:nvGraphicFramePr>
        <p:xfrm>
          <a:off x="516002" y="1162048"/>
          <a:ext cx="8103542" cy="489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14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2800" b="1" cap="none" dirty="0"/>
              <a:t>West Basin Priorities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664428"/>
              </p:ext>
            </p:extLst>
          </p:nvPr>
        </p:nvGraphicFramePr>
        <p:xfrm>
          <a:off x="561976" y="1355724"/>
          <a:ext cx="8162924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C7F"/>
                </a:solidFill>
                <a:cs typeface="Gotham-Medium"/>
              </a:rPr>
              <a:t>WWW.WESTBASIN.ORG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15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Ocean Water Desalination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55994" y="1344831"/>
            <a:ext cx="499469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4C81"/>
                </a:solidFill>
              </a:rPr>
              <a:t>Drought-proof, regulated supply of drinking water </a:t>
            </a:r>
            <a:br>
              <a:rPr lang="en-US" sz="1800" dirty="0" smtClean="0">
                <a:solidFill>
                  <a:srgbClr val="004C81"/>
                </a:solidFill>
              </a:rPr>
            </a:br>
            <a:endParaRPr lang="en-US" sz="1800" dirty="0" smtClean="0">
              <a:solidFill>
                <a:srgbClr val="004C81"/>
              </a:solidFill>
            </a:endParaRPr>
          </a:p>
          <a:p>
            <a:pPr>
              <a:buClr>
                <a:srgbClr val="0070C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4C81"/>
                </a:solidFill>
              </a:rPr>
              <a:t>Could provide +/- </a:t>
            </a:r>
            <a:r>
              <a:rPr lang="en-US" sz="1800" dirty="0">
                <a:solidFill>
                  <a:srgbClr val="004C81"/>
                </a:solidFill>
              </a:rPr>
              <a:t>10% of </a:t>
            </a:r>
            <a:r>
              <a:rPr lang="en-US" sz="1800" dirty="0" smtClean="0">
                <a:solidFill>
                  <a:srgbClr val="004C81"/>
                </a:solidFill>
              </a:rPr>
              <a:t>our future potable </a:t>
            </a:r>
            <a:r>
              <a:rPr lang="en-US" sz="1800" dirty="0">
                <a:solidFill>
                  <a:srgbClr val="004C81"/>
                </a:solidFill>
              </a:rPr>
              <a:t>water </a:t>
            </a:r>
            <a:r>
              <a:rPr lang="en-US" sz="1800" dirty="0" smtClean="0">
                <a:solidFill>
                  <a:srgbClr val="004C81"/>
                </a:solidFill>
              </a:rPr>
              <a:t>supply</a:t>
            </a:r>
            <a:br>
              <a:rPr lang="en-US" sz="1800" dirty="0" smtClean="0">
                <a:solidFill>
                  <a:srgbClr val="004C81"/>
                </a:solidFill>
              </a:rPr>
            </a:br>
            <a:endParaRPr lang="en-US" sz="1800" dirty="0"/>
          </a:p>
          <a:p>
            <a:pPr>
              <a:buClr>
                <a:srgbClr val="0070C0"/>
              </a:buClr>
              <a:buFont typeface="Arial"/>
              <a:buChar char="•"/>
            </a:pPr>
            <a:r>
              <a:rPr lang="en-US" sz="1800" dirty="0">
                <a:solidFill>
                  <a:srgbClr val="004C81"/>
                </a:solidFill>
              </a:rPr>
              <a:t>Responsible research since </a:t>
            </a:r>
            <a:r>
              <a:rPr lang="en-US" sz="1800" dirty="0" smtClean="0">
                <a:solidFill>
                  <a:srgbClr val="004C81"/>
                </a:solidFill>
              </a:rPr>
              <a:t>2000</a:t>
            </a:r>
            <a:br>
              <a:rPr lang="en-US" sz="1800" dirty="0" smtClean="0">
                <a:solidFill>
                  <a:srgbClr val="004C81"/>
                </a:solidFill>
              </a:rPr>
            </a:br>
            <a:endParaRPr lang="en-US" sz="1800" dirty="0">
              <a:solidFill>
                <a:srgbClr val="004C81"/>
              </a:solidFill>
            </a:endParaRPr>
          </a:p>
          <a:p>
            <a:pPr>
              <a:buClr>
                <a:srgbClr val="0070C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4C81"/>
                </a:solidFill>
              </a:rPr>
              <a:t>Governor Brown’s California Water Action Plan</a:t>
            </a:r>
            <a:br>
              <a:rPr lang="en-US" sz="1800" dirty="0" smtClean="0">
                <a:solidFill>
                  <a:srgbClr val="004C81"/>
                </a:solidFill>
              </a:rPr>
            </a:br>
            <a:endParaRPr lang="en-US" sz="1800" dirty="0" smtClean="0">
              <a:solidFill>
                <a:srgbClr val="004C81"/>
              </a:solidFill>
            </a:endParaRPr>
          </a:p>
          <a:p>
            <a:pPr>
              <a:buClr>
                <a:srgbClr val="0070C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4C81"/>
                </a:solidFill>
              </a:rPr>
              <a:t>74</a:t>
            </a:r>
            <a:r>
              <a:rPr lang="en-US" sz="1800" dirty="0">
                <a:solidFill>
                  <a:srgbClr val="004C81"/>
                </a:solidFill>
              </a:rPr>
              <a:t>% </a:t>
            </a:r>
            <a:r>
              <a:rPr lang="en-US" sz="1800" dirty="0" smtClean="0">
                <a:solidFill>
                  <a:srgbClr val="004C81"/>
                </a:solidFill>
              </a:rPr>
              <a:t>support in public opinion poll</a:t>
            </a:r>
            <a:br>
              <a:rPr lang="en-US" sz="1800" dirty="0" smtClean="0">
                <a:solidFill>
                  <a:srgbClr val="004C81"/>
                </a:solidFill>
              </a:rPr>
            </a:br>
            <a:endParaRPr lang="en-US" sz="1800" dirty="0">
              <a:solidFill>
                <a:srgbClr val="004C81"/>
              </a:solidFill>
            </a:endParaRPr>
          </a:p>
          <a:p>
            <a:pPr>
              <a:buClr>
                <a:srgbClr val="0070C0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4C81"/>
                </a:solidFill>
              </a:rPr>
              <a:t>Environmental Impact Report </a:t>
            </a:r>
            <a:r>
              <a:rPr lang="en-US" sz="1800" dirty="0">
                <a:solidFill>
                  <a:srgbClr val="004C81"/>
                </a:solidFill>
              </a:rPr>
              <a:t>p</a:t>
            </a:r>
            <a:r>
              <a:rPr lang="en-US" sz="1800" dirty="0" smtClean="0">
                <a:solidFill>
                  <a:srgbClr val="004C81"/>
                </a:solidFill>
              </a:rPr>
              <a:t>rocess</a:t>
            </a:r>
          </a:p>
          <a:p>
            <a:pPr>
              <a:buClr>
                <a:srgbClr val="0070C0"/>
              </a:buClr>
              <a:buFont typeface="Arial"/>
              <a:buChar char="•"/>
            </a:pPr>
            <a:endParaRPr lang="en-US" sz="1800" dirty="0">
              <a:solidFill>
                <a:srgbClr val="004C8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" y="1318953"/>
            <a:ext cx="3156197" cy="4211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16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428112"/>
            <a:ext cx="7562850" cy="467238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sz="2800" b="1" dirty="0">
                <a:solidFill>
                  <a:srgbClr val="1F4E79"/>
                </a:solidFill>
                <a:latin typeface="+mn-lt"/>
                <a:cs typeface="Gotham Medium"/>
              </a:rPr>
              <a:t>Weighted Ranking of Key Issues</a:t>
            </a:r>
            <a:r>
              <a:rPr lang="is-IS" sz="2800" b="1" dirty="0">
                <a:solidFill>
                  <a:srgbClr val="1F4E79"/>
                </a:solidFill>
                <a:latin typeface="+mn-lt"/>
                <a:cs typeface="Gotham Medium"/>
              </a:rPr>
              <a:t>…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90650"/>
            <a:ext cx="7391400" cy="3937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Achieving project consensus and approval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Defining project scope and configuration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Getting the “best price”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Getting the “best value”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Establishing accountability for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Optimizing internal West Basin culture and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Accommodating external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Minimizing environmental and social impacts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4C81"/>
                </a:solidFill>
              </a:rPr>
              <a:t>Considering alternative risk transfer approaches</a:t>
            </a:r>
          </a:p>
          <a:p>
            <a:endParaRPr lang="en-US" dirty="0">
              <a:solidFill>
                <a:srgbClr val="1F4D78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17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0241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Water_cropp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64" y="2842267"/>
            <a:ext cx="1256625" cy="12566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780155" y="2832349"/>
            <a:ext cx="0" cy="1277827"/>
          </a:xfrm>
          <a:prstGeom prst="line">
            <a:avLst/>
          </a:prstGeom>
          <a:ln w="9525" cmpd="sng">
            <a:solidFill>
              <a:srgbClr val="006B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13616" y="2859653"/>
            <a:ext cx="61303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www.westbasin.org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Connect with us</a:t>
            </a: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4C8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742223" y="3640941"/>
            <a:ext cx="1733389" cy="295037"/>
            <a:chOff x="6313032" y="4461923"/>
            <a:chExt cx="2039281" cy="347102"/>
          </a:xfrm>
        </p:grpSpPr>
        <p:pic>
          <p:nvPicPr>
            <p:cNvPr id="10" name="Picture 9" descr="facebook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3032" y="4461923"/>
              <a:ext cx="347102" cy="347102"/>
            </a:xfrm>
            <a:prstGeom prst="rect">
              <a:avLst/>
            </a:prstGeom>
          </p:spPr>
        </p:pic>
        <p:pic>
          <p:nvPicPr>
            <p:cNvPr id="11" name="Picture 10" descr="instagam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4332" y="4461923"/>
              <a:ext cx="347102" cy="347102"/>
            </a:xfrm>
            <a:prstGeom prst="rect">
              <a:avLst/>
            </a:prstGeom>
          </p:spPr>
        </p:pic>
        <p:pic>
          <p:nvPicPr>
            <p:cNvPr id="12" name="Picture 11" descr="pinterest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6133" y="4461923"/>
              <a:ext cx="347102" cy="347102"/>
            </a:xfrm>
            <a:prstGeom prst="rect">
              <a:avLst/>
            </a:prstGeom>
          </p:spPr>
        </p:pic>
        <p:pic>
          <p:nvPicPr>
            <p:cNvPr id="13" name="Picture 12" descr="linkedin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5211" y="4461923"/>
              <a:ext cx="347102" cy="347102"/>
            </a:xfrm>
            <a:prstGeom prst="rect">
              <a:avLst/>
            </a:prstGeom>
          </p:spPr>
        </p:pic>
        <p:pic>
          <p:nvPicPr>
            <p:cNvPr id="14" name="Picture 13" descr="twitter-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496" y="4461923"/>
              <a:ext cx="347102" cy="347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7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Mission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3" name="Text Placeholder 12"/>
          <p:cNvSpPr txBox="1">
            <a:spLocks/>
          </p:cNvSpPr>
          <p:nvPr/>
        </p:nvSpPr>
        <p:spPr>
          <a:xfrm>
            <a:off x="526211" y="1289453"/>
            <a:ext cx="8729932" cy="110933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4C7F"/>
                </a:solidFill>
                <a:latin typeface="+mj-lt"/>
              </a:rPr>
              <a:t>Provide a safe and reliable supply of </a:t>
            </a:r>
            <a:br>
              <a:rPr lang="en-US" dirty="0" smtClean="0">
                <a:solidFill>
                  <a:srgbClr val="004C7F"/>
                </a:solidFill>
                <a:latin typeface="+mj-lt"/>
              </a:rPr>
            </a:br>
            <a:r>
              <a:rPr lang="en-US" dirty="0" smtClean="0">
                <a:solidFill>
                  <a:srgbClr val="004C7F"/>
                </a:solidFill>
                <a:latin typeface="+mj-lt"/>
              </a:rPr>
              <a:t>high-quality water to the communities we serve.</a:t>
            </a:r>
            <a:endParaRPr lang="en-US" dirty="0">
              <a:solidFill>
                <a:srgbClr val="004C7F"/>
              </a:solidFill>
              <a:latin typeface="+mj-lt"/>
            </a:endParaRPr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2</a:t>
            </a:fld>
            <a:endParaRPr lang="en-US" sz="1000" dirty="0">
              <a:solidFill>
                <a:srgbClr val="004C81"/>
              </a:solidFill>
            </a:endParaRPr>
          </a:p>
        </p:txBody>
      </p:sp>
      <p:pic>
        <p:nvPicPr>
          <p:cNvPr id="18" name="Picture 2" descr="S:\Communications\Logos\West Basin\Files for web or online requests\WBMWD_logo_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45" y="1908767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928472" y="5108975"/>
            <a:ext cx="5166944" cy="1028282"/>
            <a:chOff x="3586550" y="1508240"/>
            <a:chExt cx="5166944" cy="1028282"/>
          </a:xfrm>
        </p:grpSpPr>
        <p:sp>
          <p:nvSpPr>
            <p:cNvPr id="26" name="TextBox 25"/>
            <p:cNvSpPr txBox="1"/>
            <p:nvPr/>
          </p:nvSpPr>
          <p:spPr>
            <a:xfrm>
              <a:off x="4261646" y="1705525"/>
              <a:ext cx="3936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Celebrating 70 Years!</a:t>
              </a:r>
            </a:p>
            <a:p>
              <a:pPr algn="ctr"/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1947-2017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7" name="Picture 9" descr="C:\Users\DeAnneB\AppData\Local\Microsoft\Windows\Temporary Internet Files\Content.IE5\CZRW2VZJ\large-colored-balloons-0-6043[1]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550" y="1542554"/>
              <a:ext cx="716874" cy="74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357" y="1508240"/>
              <a:ext cx="719137" cy="744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26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Service Area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/>
          <a:stretch/>
        </p:blipFill>
        <p:spPr>
          <a:xfrm>
            <a:off x="717550" y="1314762"/>
            <a:ext cx="7531100" cy="49558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3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cs typeface="Gotham Medium"/>
              </a:rPr>
              <a:t>West Basin Board of Directors</a:t>
            </a:r>
            <a:endParaRPr lang="en-US" sz="2800" b="1" dirty="0">
              <a:solidFill>
                <a:srgbClr val="1F4E79"/>
              </a:solidFill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875148" y="1731692"/>
            <a:ext cx="1864413" cy="37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ct val="100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Division I 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600" b="1" dirty="0">
                <a:solidFill>
                  <a:srgbClr val="004C81"/>
                </a:solidFill>
              </a:rPr>
              <a:t>Harold C. Williams</a:t>
            </a:r>
          </a:p>
          <a:p>
            <a:pPr>
              <a:spcAft>
                <a:spcPct val="10000"/>
              </a:spcAft>
            </a:pPr>
            <a:r>
              <a:rPr lang="en-US" sz="1600" i="1" dirty="0">
                <a:solidFill>
                  <a:srgbClr val="004C81"/>
                </a:solidFill>
              </a:rPr>
              <a:t>Secretary</a:t>
            </a:r>
          </a:p>
          <a:p>
            <a:pPr marL="400050" lvl="1">
              <a:spcAft>
                <a:spcPct val="10000"/>
              </a:spcAft>
            </a:pPr>
            <a:r>
              <a:rPr lang="en-US" sz="1300" dirty="0" smtClean="0">
                <a:solidFill>
                  <a:srgbClr val="004C81"/>
                </a:solidFill>
              </a:rPr>
              <a:t>                              </a:t>
            </a:r>
          </a:p>
          <a:p>
            <a:pPr marL="400050" lvl="1">
              <a:spcAft>
                <a:spcPct val="10000"/>
              </a:spcAft>
            </a:pPr>
            <a:r>
              <a:rPr lang="en-US" sz="1300" dirty="0" smtClean="0">
                <a:solidFill>
                  <a:srgbClr val="004C81"/>
                </a:solidFill>
              </a:rPr>
              <a:t>                                    </a:t>
            </a:r>
          </a:p>
          <a:p>
            <a:pPr>
              <a:spcAft>
                <a:spcPct val="10000"/>
              </a:spcAft>
            </a:pPr>
            <a:endParaRPr lang="en-US" sz="1300" dirty="0" smtClean="0">
              <a:solidFill>
                <a:srgbClr val="004C81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Division II</a:t>
            </a:r>
          </a:p>
          <a:p>
            <a:pPr>
              <a:spcAft>
                <a:spcPct val="10000"/>
              </a:spcAft>
            </a:pPr>
            <a:r>
              <a:rPr lang="en-US" sz="1600" b="1" dirty="0" smtClean="0">
                <a:solidFill>
                  <a:srgbClr val="004C81"/>
                </a:solidFill>
              </a:rPr>
              <a:t>Gloria </a:t>
            </a:r>
            <a:r>
              <a:rPr lang="en-US" sz="1600" b="1" dirty="0">
                <a:solidFill>
                  <a:srgbClr val="004C81"/>
                </a:solidFill>
              </a:rPr>
              <a:t>D. </a:t>
            </a:r>
            <a:r>
              <a:rPr lang="en-US" sz="1600" b="1" dirty="0" smtClean="0">
                <a:solidFill>
                  <a:srgbClr val="004C81"/>
                </a:solidFill>
              </a:rPr>
              <a:t>Gray</a:t>
            </a:r>
            <a:br>
              <a:rPr lang="en-US" sz="1600" b="1" dirty="0" smtClean="0">
                <a:solidFill>
                  <a:srgbClr val="004C81"/>
                </a:solidFill>
              </a:rPr>
            </a:br>
            <a:r>
              <a:rPr lang="en-US" sz="1600" i="1" dirty="0" smtClean="0">
                <a:solidFill>
                  <a:srgbClr val="004C81"/>
                </a:solidFill>
              </a:rPr>
              <a:t>Treasurer</a:t>
            </a:r>
            <a:endParaRPr lang="en-US" sz="1600" i="1" dirty="0">
              <a:solidFill>
                <a:srgbClr val="004C81"/>
              </a:solidFill>
            </a:endParaRPr>
          </a:p>
          <a:p>
            <a:pPr marL="400050" lvl="1">
              <a:spcAft>
                <a:spcPct val="10000"/>
              </a:spcAft>
            </a:pPr>
            <a:r>
              <a:rPr lang="en-US" sz="1600" dirty="0">
                <a:solidFill>
                  <a:srgbClr val="004C81"/>
                </a:solidFill>
              </a:rPr>
              <a:t>                              </a:t>
            </a:r>
          </a:p>
          <a:p>
            <a:pPr marL="400050" lvl="1">
              <a:spcAft>
                <a:spcPct val="10000"/>
              </a:spcAft>
            </a:pPr>
            <a:r>
              <a:rPr lang="en-US" sz="1000" dirty="0">
                <a:solidFill>
                  <a:srgbClr val="004C81"/>
                </a:solidFill>
              </a:rPr>
              <a:t>                                    </a:t>
            </a:r>
          </a:p>
          <a:p>
            <a:pPr>
              <a:spcAft>
                <a:spcPct val="10000"/>
              </a:spcAft>
            </a:pPr>
            <a:endParaRPr lang="en-US" sz="1000" dirty="0">
              <a:solidFill>
                <a:srgbClr val="004C81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Division III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600" b="1" dirty="0">
                <a:solidFill>
                  <a:srgbClr val="004C81"/>
                </a:solidFill>
              </a:rPr>
              <a:t>Carol W. </a:t>
            </a:r>
            <a:r>
              <a:rPr lang="en-US" sz="1600" b="1" dirty="0" smtClean="0">
                <a:solidFill>
                  <a:srgbClr val="004C81"/>
                </a:solidFill>
              </a:rPr>
              <a:t>Kwan</a:t>
            </a:r>
            <a:br>
              <a:rPr lang="en-US" sz="1600" b="1" dirty="0" smtClean="0">
                <a:solidFill>
                  <a:srgbClr val="004C81"/>
                </a:solidFill>
              </a:rPr>
            </a:br>
            <a:r>
              <a:rPr lang="en-US" sz="1600" i="1" dirty="0" smtClean="0">
                <a:solidFill>
                  <a:srgbClr val="004C81"/>
                </a:solidFill>
              </a:rPr>
              <a:t>Member</a:t>
            </a:r>
            <a:endParaRPr lang="en-US" sz="1600" i="1" dirty="0">
              <a:solidFill>
                <a:srgbClr val="004C81"/>
              </a:solidFill>
            </a:endParaRPr>
          </a:p>
          <a:p>
            <a:pPr>
              <a:spcAft>
                <a:spcPct val="1000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232835" y="1648995"/>
            <a:ext cx="2743200" cy="227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10000"/>
              </a:spcAft>
            </a:pPr>
            <a:r>
              <a:rPr lang="en-US" sz="1400" dirty="0">
                <a:solidFill>
                  <a:srgbClr val="0070C0"/>
                </a:solidFill>
              </a:rPr>
              <a:t>Division </a:t>
            </a:r>
            <a:r>
              <a:rPr lang="en-US" sz="1400" dirty="0" smtClean="0">
                <a:solidFill>
                  <a:srgbClr val="0070C0"/>
                </a:solidFill>
              </a:rPr>
              <a:t>IV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600" b="1" dirty="0" smtClean="0">
                <a:solidFill>
                  <a:srgbClr val="004C81"/>
                </a:solidFill>
              </a:rPr>
              <a:t>Scott Houston</a:t>
            </a:r>
            <a:br>
              <a:rPr lang="en-US" sz="1600" b="1" dirty="0" smtClean="0">
                <a:solidFill>
                  <a:srgbClr val="004C81"/>
                </a:solidFill>
              </a:rPr>
            </a:br>
            <a:r>
              <a:rPr lang="en-US" sz="1600" i="1" dirty="0" smtClean="0">
                <a:solidFill>
                  <a:srgbClr val="004C81"/>
                </a:solidFill>
              </a:rPr>
              <a:t>Vice President</a:t>
            </a:r>
            <a:endParaRPr lang="en-US" sz="1300" i="1" dirty="0">
              <a:solidFill>
                <a:srgbClr val="004C81"/>
              </a:solidFill>
            </a:endParaRPr>
          </a:p>
          <a:p>
            <a:pPr marL="400050" lvl="1">
              <a:spcAft>
                <a:spcPct val="10000"/>
              </a:spcAft>
            </a:pPr>
            <a:r>
              <a:rPr lang="en-US" sz="1300" dirty="0" smtClean="0">
                <a:solidFill>
                  <a:srgbClr val="004C81"/>
                </a:solidFill>
              </a:rPr>
              <a:t>                              </a:t>
            </a:r>
            <a:endParaRPr lang="en-US" sz="1300" dirty="0">
              <a:solidFill>
                <a:srgbClr val="004C81"/>
              </a:solidFill>
            </a:endParaRPr>
          </a:p>
          <a:p>
            <a:pPr marL="400050" lvl="1">
              <a:spcAft>
                <a:spcPct val="10000"/>
              </a:spcAft>
            </a:pPr>
            <a:r>
              <a:rPr lang="en-US" sz="1300" dirty="0">
                <a:solidFill>
                  <a:srgbClr val="004C81"/>
                </a:solidFill>
              </a:rPr>
              <a:t>                                    </a:t>
            </a:r>
          </a:p>
          <a:p>
            <a:pPr>
              <a:spcAft>
                <a:spcPct val="10000"/>
              </a:spcAft>
            </a:pPr>
            <a:endParaRPr lang="en-US" sz="1300" dirty="0">
              <a:solidFill>
                <a:srgbClr val="004C81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400" dirty="0" smtClean="0">
                <a:solidFill>
                  <a:srgbClr val="0070C0"/>
                </a:solidFill>
              </a:rPr>
              <a:t>Division V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Aft>
                <a:spcPct val="10000"/>
              </a:spcAft>
            </a:pPr>
            <a:r>
              <a:rPr lang="en-US" sz="1600" b="1" dirty="0" smtClean="0">
                <a:solidFill>
                  <a:srgbClr val="004C81"/>
                </a:solidFill>
              </a:rPr>
              <a:t>Donald L. Dear</a:t>
            </a:r>
          </a:p>
          <a:p>
            <a:pPr>
              <a:spcAft>
                <a:spcPct val="10000"/>
              </a:spcAft>
            </a:pPr>
            <a:r>
              <a:rPr lang="en-US" sz="1600" i="1" dirty="0" smtClean="0">
                <a:solidFill>
                  <a:srgbClr val="004C81"/>
                </a:solidFill>
              </a:rPr>
              <a:t>President</a:t>
            </a:r>
            <a:endParaRPr lang="en-US" sz="1600" i="1" dirty="0">
              <a:solidFill>
                <a:srgbClr val="004C8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2900094"/>
            <a:ext cx="906162" cy="1132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9" y="4319484"/>
            <a:ext cx="907303" cy="1134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54" y="1492792"/>
            <a:ext cx="906162" cy="11327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60" y="2952720"/>
            <a:ext cx="906163" cy="1132703"/>
          </a:xfrm>
          <a:prstGeom prst="rect">
            <a:avLst/>
          </a:prstGeom>
        </p:spPr>
      </p:pic>
      <p:sp>
        <p:nvSpPr>
          <p:cNvPr id="21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4</a:t>
            </a:fld>
            <a:endParaRPr lang="en-US" sz="1000" dirty="0">
              <a:solidFill>
                <a:srgbClr val="004C8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1426833"/>
            <a:ext cx="906161" cy="11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194349"/>
              </p:ext>
            </p:extLst>
          </p:nvPr>
        </p:nvGraphicFramePr>
        <p:xfrm>
          <a:off x="517718" y="1221500"/>
          <a:ext cx="8385908" cy="501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95079" y="1296907"/>
            <a:ext cx="3355675" cy="3449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1F4E79"/>
                </a:solidFill>
                <a:cs typeface="Gotham Medium"/>
              </a:rPr>
              <a:t>2015 Water Supply Portfolio</a:t>
            </a:r>
            <a:endParaRPr lang="en-US" sz="2000" dirty="0">
              <a:solidFill>
                <a:srgbClr val="1F4E79"/>
              </a:solidFill>
              <a:cs typeface="Gotham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190" y="-1322788"/>
            <a:ext cx="81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150" dirty="0" smtClean="0">
                <a:solidFill>
                  <a:srgbClr val="004C81"/>
                </a:solidFill>
                <a:latin typeface="+mj-lt"/>
              </a:rPr>
              <a:t>WATER RELIABILITY THROUGH SUPPLY DIVERSIFICATION</a:t>
            </a:r>
            <a:endParaRPr lang="en-US" sz="2400" spc="-150" dirty="0">
              <a:solidFill>
                <a:srgbClr val="004C81"/>
              </a:solidFill>
              <a:latin typeface="+mj-lt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132389" y="6135274"/>
            <a:ext cx="5573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 dirty="0" smtClean="0">
                <a:solidFill>
                  <a:srgbClr val="004C81"/>
                </a:solidFill>
              </a:rPr>
              <a:t>Percentages rounded and based on 2015 Urban Water Management Plan data</a:t>
            </a:r>
            <a:endParaRPr lang="en-US" altLang="en-US" sz="1200" i="1" dirty="0">
              <a:solidFill>
                <a:srgbClr val="004C81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500" b="1" dirty="0" smtClean="0">
                <a:solidFill>
                  <a:srgbClr val="1F4E79"/>
                </a:solidFill>
                <a:latin typeface="+mn-lt"/>
                <a:cs typeface="Gotham Medium"/>
              </a:rPr>
              <a:t>Water Reliability Through Supply Diversification</a:t>
            </a:r>
            <a:endParaRPr lang="en-US" sz="25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5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500" b="1" dirty="0">
                <a:solidFill>
                  <a:srgbClr val="1F4E79"/>
                </a:solidFill>
                <a:cs typeface="Gotham Medium"/>
              </a:rPr>
              <a:t>Water Reliability Through Supply Diversification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6</a:t>
            </a:fld>
            <a:endParaRPr lang="en-US" sz="1000" dirty="0">
              <a:solidFill>
                <a:srgbClr val="004C81"/>
              </a:solidFill>
            </a:endParaRPr>
          </a:p>
        </p:txBody>
      </p:sp>
      <p:graphicFrame>
        <p:nvGraphicFramePr>
          <p:cNvPr id="41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471770"/>
              </p:ext>
            </p:extLst>
          </p:nvPr>
        </p:nvGraphicFramePr>
        <p:xfrm>
          <a:off x="0" y="1558636"/>
          <a:ext cx="9032296" cy="452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798441" y="1202304"/>
            <a:ext cx="393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4C81"/>
                </a:solidFill>
                <a:latin typeface="+mj-lt"/>
              </a:rPr>
              <a:t>Projected</a:t>
            </a:r>
            <a:r>
              <a:rPr lang="en-US" sz="2000" dirty="0" smtClean="0">
                <a:solidFill>
                  <a:srgbClr val="004C81"/>
                </a:solidFill>
                <a:latin typeface="+mj-lt"/>
              </a:rPr>
              <a:t>  </a:t>
            </a:r>
            <a:r>
              <a:rPr lang="en-US" sz="2000" b="1" dirty="0" smtClean="0">
                <a:solidFill>
                  <a:srgbClr val="004C81"/>
                </a:solidFill>
                <a:latin typeface="+mj-lt"/>
              </a:rPr>
              <a:t>Water Supply 2025</a:t>
            </a:r>
            <a:endParaRPr lang="en-US" sz="2000" b="1" dirty="0">
              <a:solidFill>
                <a:srgbClr val="004C81"/>
              </a:solidFill>
              <a:latin typeface="+mj-lt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445162" y="-1298841"/>
            <a:ext cx="8486339" cy="612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spc="-150" dirty="0" smtClean="0">
                <a:solidFill>
                  <a:srgbClr val="004C81"/>
                </a:solidFill>
              </a:rPr>
              <a:t>Water reliability Through supply diversification</a:t>
            </a:r>
            <a:endParaRPr lang="en-US" sz="2500" spc="-150" dirty="0">
              <a:solidFill>
                <a:srgbClr val="004C81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097755" y="6204551"/>
            <a:ext cx="5573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 smtClean="0">
                <a:solidFill>
                  <a:srgbClr val="004C81"/>
                </a:solidFill>
              </a:rPr>
              <a:t>Percentages rounded and based on 2015 Urban Water Management Plan data.</a:t>
            </a:r>
            <a:endParaRPr lang="en-US" altLang="en-US" sz="1200" i="1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Conservation Programs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pic>
        <p:nvPicPr>
          <p:cNvPr id="10" name="Picture Placeholder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7069" y="1432174"/>
            <a:ext cx="2224602" cy="166906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535459" y="3195695"/>
            <a:ext cx="2416432" cy="1076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4C81"/>
                </a:solidFill>
              </a:rPr>
              <a:t>Distributed over </a:t>
            </a:r>
            <a:r>
              <a:rPr lang="en-US" sz="1800" b="1" dirty="0" smtClean="0">
                <a:solidFill>
                  <a:srgbClr val="004C81"/>
                </a:solidFill>
              </a:rPr>
              <a:t>300,000</a:t>
            </a:r>
            <a:r>
              <a:rPr lang="en-US" sz="1800" dirty="0" smtClean="0">
                <a:solidFill>
                  <a:srgbClr val="004C81"/>
                </a:solidFill>
              </a:rPr>
              <a:t> water-saving devices 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3178431" y="3196734"/>
            <a:ext cx="2224215" cy="1178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4C81"/>
                </a:solidFill>
              </a:rPr>
              <a:t>Receive </a:t>
            </a:r>
            <a:r>
              <a:rPr lang="en-US" sz="1800" b="1" dirty="0" smtClean="0">
                <a:solidFill>
                  <a:srgbClr val="004C81"/>
                </a:solidFill>
              </a:rPr>
              <a:t>300% </a:t>
            </a:r>
            <a:r>
              <a:rPr lang="en-US" sz="1800" dirty="0" smtClean="0">
                <a:solidFill>
                  <a:srgbClr val="004C81"/>
                </a:solidFill>
              </a:rPr>
              <a:t>return on investments for our customers</a:t>
            </a:r>
            <a:endParaRPr lang="en-US" sz="1800" dirty="0">
              <a:solidFill>
                <a:srgbClr val="004C81"/>
              </a:solidFill>
            </a:endParaRPr>
          </a:p>
        </p:txBody>
      </p:sp>
      <p:sp>
        <p:nvSpPr>
          <p:cNvPr id="14" name="Text Placeholder 12"/>
          <p:cNvSpPr txBox="1">
            <a:spLocks/>
          </p:cNvSpPr>
          <p:nvPr/>
        </p:nvSpPr>
        <p:spPr>
          <a:xfrm>
            <a:off x="5752756" y="3190214"/>
            <a:ext cx="2375242" cy="1046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4C81"/>
                </a:solidFill>
              </a:rPr>
              <a:t>Conserved more than </a:t>
            </a:r>
            <a:r>
              <a:rPr lang="en-US" sz="1800" b="1" dirty="0" smtClean="0">
                <a:solidFill>
                  <a:srgbClr val="004C81"/>
                </a:solidFill>
              </a:rPr>
              <a:t>167 </a:t>
            </a:r>
            <a:r>
              <a:rPr lang="en-US" sz="1800" dirty="0" smtClean="0">
                <a:solidFill>
                  <a:srgbClr val="004C81"/>
                </a:solidFill>
              </a:rPr>
              <a:t>billion gallons of potable water</a:t>
            </a:r>
            <a:endParaRPr lang="en-US" sz="1800" dirty="0">
              <a:solidFill>
                <a:srgbClr val="004C81"/>
              </a:solidFill>
            </a:endParaRPr>
          </a:p>
        </p:txBody>
      </p:sp>
      <p:pic>
        <p:nvPicPr>
          <p:cNvPr id="15" name="Picture Placeholder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673" y="1445069"/>
            <a:ext cx="2377781" cy="165442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6" name="Picture Placeholder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55" y="1445069"/>
            <a:ext cx="2230322" cy="163382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1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7</a:t>
            </a:fld>
            <a:endParaRPr lang="en-US" sz="1000" dirty="0">
              <a:solidFill>
                <a:srgbClr val="00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Water Recycling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8</a:t>
            </a:fld>
            <a:endParaRPr lang="en-US" sz="1000" dirty="0">
              <a:solidFill>
                <a:srgbClr val="004C8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695" y="4828999"/>
            <a:ext cx="479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US" b="1" dirty="0">
                <a:solidFill>
                  <a:srgbClr val="004C7F"/>
                </a:solidFill>
                <a:ea typeface="ＭＳ Ｐゴシック" charset="-128"/>
                <a:cs typeface="ＭＳ Ｐゴシック" charset="-128"/>
              </a:rPr>
              <a:t>Edward C. Little Water Recycling Facility</a:t>
            </a:r>
            <a:br>
              <a:rPr lang="en-US" b="1" dirty="0">
                <a:solidFill>
                  <a:srgbClr val="004C7F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>
                <a:solidFill>
                  <a:srgbClr val="004C7F"/>
                </a:solidFill>
                <a:ea typeface="ＭＳ Ｐゴシック" charset="-128"/>
                <a:cs typeface="ＭＳ Ｐゴシック" charset="-128"/>
              </a:rPr>
              <a:t>El Segundo, Calif.</a:t>
            </a:r>
            <a:br>
              <a:rPr lang="en-US" dirty="0">
                <a:solidFill>
                  <a:srgbClr val="004C7F"/>
                </a:solidFill>
                <a:ea typeface="ＭＳ Ｐゴシック" charset="-128"/>
                <a:cs typeface="ＭＳ Ｐゴシック" charset="-128"/>
              </a:rPr>
            </a:br>
            <a:endParaRPr lang="en-US" dirty="0">
              <a:solidFill>
                <a:srgbClr val="004C7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5797554" y="1485329"/>
            <a:ext cx="2734541" cy="3779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Bef>
                <a:spcPts val="1800"/>
              </a:spcBef>
              <a:spcAft>
                <a:spcPct val="0"/>
              </a:spcAft>
              <a:buClr>
                <a:srgbClr val="0070C0"/>
              </a:buClr>
              <a:buNone/>
              <a:defRPr/>
            </a:pPr>
            <a:endParaRPr lang="en-US" sz="1800" dirty="0">
              <a:solidFill>
                <a:srgbClr val="004C81"/>
              </a:solidFill>
              <a:ea typeface="ＭＳ Ｐゴシック" charset="-128"/>
              <a:cs typeface="ＭＳ Ｐゴシック" charset="-128"/>
            </a:endParaRP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  <a:defRPr/>
            </a:pPr>
            <a:r>
              <a:rPr lang="en-US" sz="1800" dirty="0">
                <a:solidFill>
                  <a:srgbClr val="004C81"/>
                </a:solidFill>
                <a:ea typeface="ＭＳ Ｐゴシック" charset="-128"/>
                <a:cs typeface="ＭＳ Ｐゴシック" charset="-128"/>
              </a:rPr>
              <a:t>More than </a:t>
            </a:r>
            <a:r>
              <a:rPr lang="en-US" sz="1800" b="1" dirty="0">
                <a:solidFill>
                  <a:srgbClr val="004C81"/>
                </a:solidFill>
                <a:ea typeface="ＭＳ Ｐゴシック" charset="-128"/>
                <a:cs typeface="ＭＳ Ｐゴシック" charset="-128"/>
              </a:rPr>
              <a:t>175 billion gallons</a:t>
            </a:r>
            <a:r>
              <a:rPr lang="en-US" sz="1800" dirty="0">
                <a:solidFill>
                  <a:srgbClr val="004C81"/>
                </a:solidFill>
                <a:ea typeface="ＭＳ Ｐゴシック" charset="-128"/>
                <a:cs typeface="ＭＳ Ｐゴシック" charset="-128"/>
              </a:rPr>
              <a:t> of water produced  </a:t>
            </a: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  <a:defRPr/>
            </a:pPr>
            <a:r>
              <a:rPr lang="en-US" sz="1800" dirty="0">
                <a:solidFill>
                  <a:srgbClr val="004C81"/>
                </a:solidFill>
                <a:ea typeface="ＭＳ Ｐゴシック" charset="-128"/>
                <a:cs typeface="ＭＳ Ｐゴシック" charset="-128"/>
              </a:rPr>
              <a:t>Over </a:t>
            </a:r>
            <a:r>
              <a:rPr lang="en-US" sz="1800" b="1" dirty="0">
                <a:solidFill>
                  <a:srgbClr val="004C81"/>
                </a:solidFill>
                <a:ea typeface="ＭＳ Ｐゴシック" charset="-128"/>
                <a:cs typeface="ＭＳ Ｐゴシック" charset="-128"/>
              </a:rPr>
              <a:t>13,000</a:t>
            </a:r>
            <a:r>
              <a:rPr lang="en-US" sz="1800" dirty="0">
                <a:solidFill>
                  <a:srgbClr val="004C81"/>
                </a:solidFill>
                <a:ea typeface="ＭＳ Ｐゴシック" charset="-128"/>
                <a:cs typeface="ＭＳ Ｐゴシック" charset="-128"/>
              </a:rPr>
              <a:t> visitors annually </a:t>
            </a:r>
          </a:p>
          <a:p>
            <a:pPr marL="342900" lvl="0" indent="-342900" fontAlgn="base">
              <a:spcBef>
                <a:spcPts val="1800"/>
              </a:spcBef>
              <a:spcAft>
                <a:spcPct val="0"/>
              </a:spcAft>
              <a:buClr>
                <a:srgbClr val="0070C0"/>
              </a:buClr>
              <a:buFont typeface="Arial"/>
              <a:buChar char="•"/>
              <a:defRPr/>
            </a:pPr>
            <a:r>
              <a:rPr lang="en-US" sz="1800" b="1" dirty="0">
                <a:solidFill>
                  <a:srgbClr val="004C7F"/>
                </a:solidFill>
                <a:ea typeface="ＭＳ Ｐゴシック" charset="-128"/>
                <a:cs typeface="ＭＳ Ｐゴシック" charset="-128"/>
              </a:rPr>
              <a:t>Five</a:t>
            </a:r>
            <a:r>
              <a:rPr lang="en-US" sz="1800" dirty="0">
                <a:solidFill>
                  <a:srgbClr val="004C7F"/>
                </a:solidFill>
                <a:ea typeface="ＭＳ Ｐゴシック" charset="-128"/>
                <a:cs typeface="ＭＳ Ｐゴシック" charset="-128"/>
              </a:rPr>
              <a:t> “designer” waters</a:t>
            </a:r>
            <a:endParaRPr lang="en-US" sz="1800" dirty="0">
              <a:solidFill>
                <a:srgbClr val="004C8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4" name="Picture 23" descr="ECLWRF Aeri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5" y="1408545"/>
            <a:ext cx="4924716" cy="32831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90600"/>
            <a:ext cx="7391400" cy="17113"/>
          </a:xfrm>
          <a:prstGeom prst="line">
            <a:avLst/>
          </a:prstGeom>
          <a:ln w="9525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396893"/>
            <a:ext cx="7543799" cy="4762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1F4E79"/>
                </a:solidFill>
                <a:latin typeface="+mn-lt"/>
                <a:cs typeface="Gotham Medium"/>
              </a:rPr>
              <a:t>5 Designer Recycled Waters</a:t>
            </a:r>
            <a:endParaRPr lang="en-US" sz="2800" b="1" dirty="0">
              <a:solidFill>
                <a:srgbClr val="1F4E79"/>
              </a:solidFill>
              <a:latin typeface="+mn-lt"/>
              <a:cs typeface="Gotham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02" y="304286"/>
            <a:ext cx="681334" cy="681334"/>
          </a:xfrm>
          <a:prstGeom prst="rect">
            <a:avLst/>
          </a:prstGeom>
        </p:spPr>
      </p:pic>
      <p:sp>
        <p:nvSpPr>
          <p:cNvPr id="19" name="Footer Placeholder 2"/>
          <p:cNvSpPr txBox="1">
            <a:spLocks/>
          </p:cNvSpPr>
          <p:nvPr/>
        </p:nvSpPr>
        <p:spPr>
          <a:xfrm>
            <a:off x="7296726" y="6442365"/>
            <a:ext cx="1847273" cy="415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004C81"/>
                </a:solidFill>
                <a:cs typeface="Gotham-Medium"/>
              </a:rPr>
              <a:t>www.westbasin.org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416263" y="6430818"/>
            <a:ext cx="631568" cy="4271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7311E-25C5-4D55-89EA-47215CA8DD82}" type="slidenum">
              <a:rPr lang="en-US" sz="1000" smtClean="0">
                <a:solidFill>
                  <a:srgbClr val="004C81"/>
                </a:solidFill>
              </a:rPr>
              <a:pPr/>
              <a:t>9</a:t>
            </a:fld>
            <a:endParaRPr lang="en-US" sz="1000" dirty="0">
              <a:solidFill>
                <a:srgbClr val="0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55" y="1160571"/>
            <a:ext cx="5415073" cy="52853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31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6364</TotalTime>
  <Words>1134</Words>
  <Application>Microsoft Office PowerPoint</Application>
  <PresentationFormat>On-screen Show (4:3)</PresentationFormat>
  <Paragraphs>249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Spectrum of Collaborative Project Delivery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Weighted Ranking of Key Issues…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WBMWD</dc:creator>
  <cp:lastModifiedBy>Shivaji S. Deshmukh</cp:lastModifiedBy>
  <cp:revision>473</cp:revision>
  <cp:lastPrinted>2017-08-10T18:59:12Z</cp:lastPrinted>
  <dcterms:created xsi:type="dcterms:W3CDTF">2015-12-10T19:54:46Z</dcterms:created>
  <dcterms:modified xsi:type="dcterms:W3CDTF">2018-08-20T15:43:57Z</dcterms:modified>
</cp:coreProperties>
</file>