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theme/themeOverride12.xml" ContentType="application/vnd.openxmlformats-officedocument.themeOverrid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0" r:id="rId2"/>
    <p:sldMasterId id="2147483713" r:id="rId3"/>
    <p:sldMasterId id="2147483725" r:id="rId4"/>
    <p:sldMasterId id="2147483749" r:id="rId5"/>
    <p:sldMasterId id="2147483775" r:id="rId6"/>
  </p:sldMasterIdLst>
  <p:notesMasterIdLst>
    <p:notesMasterId r:id="rId20"/>
  </p:notesMasterIdLst>
  <p:handoutMasterIdLst>
    <p:handoutMasterId r:id="rId21"/>
  </p:handoutMasterIdLst>
  <p:sldIdLst>
    <p:sldId id="409" r:id="rId7"/>
    <p:sldId id="403" r:id="rId8"/>
    <p:sldId id="402" r:id="rId9"/>
    <p:sldId id="381" r:id="rId10"/>
    <p:sldId id="405" r:id="rId11"/>
    <p:sldId id="384" r:id="rId12"/>
    <p:sldId id="388" r:id="rId13"/>
    <p:sldId id="390" r:id="rId14"/>
    <p:sldId id="391" r:id="rId15"/>
    <p:sldId id="355" r:id="rId16"/>
    <p:sldId id="401" r:id="rId17"/>
    <p:sldId id="407" r:id="rId18"/>
    <p:sldId id="408" r:id="rId19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3C3E"/>
    <a:srgbClr val="0E61AD"/>
    <a:srgbClr val="00A7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4" autoAdjust="0"/>
    <p:restoredTop sz="94666"/>
  </p:normalViewPr>
  <p:slideViewPr>
    <p:cSldViewPr snapToGrid="0" snapToObjects="1">
      <p:cViewPr varScale="1">
        <p:scale>
          <a:sx n="87" d="100"/>
          <a:sy n="87" d="100"/>
        </p:scale>
        <p:origin x="828" y="9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4" Type="http://schemas.microsoft.com/office/2015/10/relationships/revisionInfo" Target="revisionInfo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5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240837696335081E-2"/>
          <c:y val="0.1111111111111111"/>
          <c:w val="0.81413612565445026"/>
          <c:h val="0.77777777777777779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171A-45C7-BE8A-56DC422FD08A}"/>
              </c:ext>
            </c:extLst>
          </c:dPt>
          <c:dPt>
            <c:idx val="1"/>
            <c:bubble3D val="0"/>
            <c:spPr>
              <a:solidFill>
                <a:srgbClr val="0270BA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171A-45C7-BE8A-56DC422FD08A}"/>
              </c:ext>
            </c:extLst>
          </c:dPt>
          <c:dPt>
            <c:idx val="2"/>
            <c:bubble3D val="0"/>
            <c:spPr>
              <a:solidFill>
                <a:srgbClr val="E2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171A-45C7-BE8A-56DC422FD08A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171A-45C7-BE8A-56DC422FD08A}"/>
              </c:ext>
            </c:extLst>
          </c:dPt>
          <c:dPt>
            <c:idx val="4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171A-45C7-BE8A-56DC422FD08A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171A-45C7-BE8A-56DC422FD08A}"/>
              </c:ext>
            </c:extLst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171A-45C7-BE8A-56DC422FD08A}"/>
              </c:ext>
            </c:extLst>
          </c:dPt>
          <c:dPt>
            <c:idx val="7"/>
            <c:bubble3D val="0"/>
            <c:spPr>
              <a:solidFill>
                <a:srgbClr val="87F9F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171A-45C7-BE8A-56DC422FD08A}"/>
              </c:ext>
            </c:extLst>
          </c:dPt>
          <c:dPt>
            <c:idx val="8"/>
            <c:bubble3D val="0"/>
            <c:spPr>
              <a:solidFill>
                <a:srgbClr val="66006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171A-45C7-BE8A-56DC422FD08A}"/>
              </c:ext>
            </c:extLst>
          </c:dPt>
          <c:cat>
            <c:strRef>
              <c:f>Sheet1!$A$2:$A$10</c:f>
              <c:strCache>
                <c:ptCount val="9"/>
                <c:pt idx="0">
                  <c:v>MWD</c:v>
                </c:pt>
                <c:pt idx="1">
                  <c:v>IID</c:v>
                </c:pt>
                <c:pt idx="2">
                  <c:v>Canal Lining</c:v>
                </c:pt>
                <c:pt idx="3">
                  <c:v>SLR Supplemental</c:v>
                </c:pt>
                <c:pt idx="4">
                  <c:v>Recycled</c:v>
                </c:pt>
                <c:pt idx="5">
                  <c:v>Seawater Desal</c:v>
                </c:pt>
                <c:pt idx="6">
                  <c:v>Groundwater</c:v>
                </c:pt>
                <c:pt idx="7">
                  <c:v>Surface Water</c:v>
                </c:pt>
                <c:pt idx="8">
                  <c:v>Potable Reuse</c:v>
                </c:pt>
              </c:strCache>
            </c:strRef>
          </c:cat>
          <c:val>
            <c:numRef>
              <c:f>Sheet1!$B$2:$B$10</c:f>
              <c:numCache>
                <c:formatCode>0</c:formatCode>
                <c:ptCount val="9"/>
                <c:pt idx="0">
                  <c:v>59.01100000000001</c:v>
                </c:pt>
                <c:pt idx="1">
                  <c:v>190</c:v>
                </c:pt>
                <c:pt idx="2">
                  <c:v>80.2</c:v>
                </c:pt>
                <c:pt idx="3">
                  <c:v>16</c:v>
                </c:pt>
                <c:pt idx="4">
                  <c:v>43.299000000000007</c:v>
                </c:pt>
                <c:pt idx="5">
                  <c:v>56</c:v>
                </c:pt>
                <c:pt idx="6">
                  <c:v>33.14</c:v>
                </c:pt>
                <c:pt idx="7">
                  <c:v>51.58</c:v>
                </c:pt>
                <c:pt idx="8">
                  <c:v>7.77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171A-45C7-BE8A-56DC422FD0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55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4240837696335081E-2"/>
          <c:y val="0.1111111111111111"/>
          <c:w val="0.81413612565445026"/>
          <c:h val="0.7777777777777777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5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243588138653396"/>
          <c:y val="0.13440599133050954"/>
          <c:w val="0.79364827909293767"/>
          <c:h val="0.75448320326346285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D0F3-40E1-BA6D-3D00E1814871}"/>
              </c:ext>
            </c:extLst>
          </c:dPt>
          <c:dPt>
            <c:idx val="1"/>
            <c:bubble3D val="0"/>
            <c:spPr>
              <a:solidFill>
                <a:srgbClr val="0270BA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D0F3-40E1-BA6D-3D00E1814871}"/>
              </c:ext>
            </c:extLst>
          </c:dPt>
          <c:dPt>
            <c:idx val="2"/>
            <c:bubble3D val="0"/>
            <c:spPr>
              <a:solidFill>
                <a:srgbClr val="E2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D0F3-40E1-BA6D-3D00E1814871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D0F3-40E1-BA6D-3D00E1814871}"/>
              </c:ext>
            </c:extLst>
          </c:dPt>
          <c:dPt>
            <c:idx val="4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D0F3-40E1-BA6D-3D00E1814871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D0F3-40E1-BA6D-3D00E1814871}"/>
              </c:ext>
            </c:extLst>
          </c:dPt>
          <c:dPt>
            <c:idx val="6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D0F3-40E1-BA6D-3D00E1814871}"/>
              </c:ext>
            </c:extLst>
          </c:dPt>
          <c:dPt>
            <c:idx val="7"/>
            <c:bubble3D val="0"/>
            <c:spPr>
              <a:solidFill>
                <a:srgbClr val="99F9F7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D0F3-40E1-BA6D-3D00E1814871}"/>
              </c:ext>
            </c:extLst>
          </c:dPt>
          <c:cat>
            <c:strRef>
              <c:f>Sheet1!$A$2:$A$9</c:f>
              <c:strCache>
                <c:ptCount val="8"/>
                <c:pt idx="0">
                  <c:v>MWD</c:v>
                </c:pt>
                <c:pt idx="1">
                  <c:v>IID</c:v>
                </c:pt>
                <c:pt idx="2">
                  <c:v>Canal Lining</c:v>
                </c:pt>
                <c:pt idx="3">
                  <c:v>Conservation</c:v>
                </c:pt>
                <c:pt idx="4">
                  <c:v>Recycled</c:v>
                </c:pt>
                <c:pt idx="5">
                  <c:v>Seawater Desal</c:v>
                </c:pt>
                <c:pt idx="6">
                  <c:v>Groundwater</c:v>
                </c:pt>
                <c:pt idx="7">
                  <c:v>Surface Water</c:v>
                </c:pt>
              </c:strCache>
            </c:strRef>
          </c:cat>
          <c:val>
            <c:numRef>
              <c:f>Sheet1!$B$2:$B$9</c:f>
              <c:numCache>
                <c:formatCode>0.00000</c:formatCode>
                <c:ptCount val="8"/>
                <c:pt idx="0">
                  <c:v>192.7013</c:v>
                </c:pt>
                <c:pt idx="1">
                  <c:v>100</c:v>
                </c:pt>
                <c:pt idx="2">
                  <c:v>78.278000000000006</c:v>
                </c:pt>
                <c:pt idx="3">
                  <c:v>0</c:v>
                </c:pt>
                <c:pt idx="4">
                  <c:v>23.773800000000001</c:v>
                </c:pt>
                <c:pt idx="5">
                  <c:v>40.420999999999999</c:v>
                </c:pt>
                <c:pt idx="6">
                  <c:v>16.103100000000001</c:v>
                </c:pt>
                <c:pt idx="7">
                  <c:v>25.747199999999999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0F3-40E1-BA6D-3D00E18148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471204188481675"/>
          <c:y val="8.3333333333333329E-2"/>
          <c:w val="0.84031413612565442"/>
          <c:h val="0.80092592592592593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FFA3-44E6-9AC2-372B035229EA}"/>
              </c:ext>
            </c:extLst>
          </c:dPt>
          <c:dPt>
            <c:idx val="1"/>
            <c:bubble3D val="0"/>
            <c:spPr>
              <a:solidFill>
                <a:srgbClr val="0270BA"/>
              </a:solidFill>
            </c:spPr>
            <c:extLst>
              <c:ext xmlns:c16="http://schemas.microsoft.com/office/drawing/2014/chart" uri="{C3380CC4-5D6E-409C-BE32-E72D297353CC}">
                <c16:uniqueId val="{00000003-FFA3-44E6-9AC2-372B035229EA}"/>
              </c:ext>
            </c:extLst>
          </c:dPt>
          <c:dPt>
            <c:idx val="2"/>
            <c:bubble3D val="0"/>
            <c:spPr>
              <a:solidFill>
                <a:srgbClr val="E20000"/>
              </a:solidFill>
            </c:spPr>
            <c:extLst>
              <c:ext xmlns:c16="http://schemas.microsoft.com/office/drawing/2014/chart" uri="{C3380CC4-5D6E-409C-BE32-E72D297353CC}">
                <c16:uniqueId val="{00000005-FFA3-44E6-9AC2-372B035229EA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</c:spPr>
            <c:extLst>
              <c:ext xmlns:c16="http://schemas.microsoft.com/office/drawing/2014/chart" uri="{C3380CC4-5D6E-409C-BE32-E72D297353CC}">
                <c16:uniqueId val="{00000007-FFA3-44E6-9AC2-372B035229EA}"/>
              </c:ext>
            </c:extLst>
          </c:dPt>
          <c:dPt>
            <c:idx val="4"/>
            <c:bubble3D val="0"/>
            <c:spPr>
              <a:solidFill>
                <a:srgbClr val="B7B7FF"/>
              </a:solidFill>
            </c:spPr>
            <c:extLst>
              <c:ext xmlns:c16="http://schemas.microsoft.com/office/drawing/2014/chart" uri="{C3380CC4-5D6E-409C-BE32-E72D297353CC}">
                <c16:uniqueId val="{00000009-FFA3-44E6-9AC2-372B035229EA}"/>
              </c:ext>
            </c:extLst>
          </c:dPt>
          <c:dPt>
            <c:idx val="5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B-FFA3-44E6-9AC2-372B035229EA}"/>
              </c:ext>
            </c:extLst>
          </c:dPt>
          <c:dPt>
            <c:idx val="6"/>
            <c:bubble3D val="0"/>
            <c:spPr>
              <a:solidFill>
                <a:srgbClr val="8BF5F5"/>
              </a:solidFill>
            </c:spPr>
            <c:extLst>
              <c:ext xmlns:c16="http://schemas.microsoft.com/office/drawing/2014/chart" uri="{C3380CC4-5D6E-409C-BE32-E72D297353CC}">
                <c16:uniqueId val="{0000000D-FFA3-44E6-9AC2-372B035229EA}"/>
              </c:ext>
            </c:extLst>
          </c:dPt>
          <c:cat>
            <c:strRef>
              <c:f>Sheet1!$A$2:$A$8</c:f>
              <c:strCache>
                <c:ptCount val="7"/>
                <c:pt idx="0">
                  <c:v>MWD</c:v>
                </c:pt>
                <c:pt idx="1">
                  <c:v>IID</c:v>
                </c:pt>
                <c:pt idx="2">
                  <c:v>Canal Lining</c:v>
                </c:pt>
                <c:pt idx="3">
                  <c:v>Conservation</c:v>
                </c:pt>
                <c:pt idx="4">
                  <c:v>Recycled</c:v>
                </c:pt>
                <c:pt idx="5">
                  <c:v>Groundwater</c:v>
                </c:pt>
                <c:pt idx="6">
                  <c:v>Surface Water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552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FA3-44E6-9AC2-372B035229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scene3d>
      <a:camera prst="orthographicFront"/>
      <a:lightRig rig="threePt" dir="t"/>
    </a:scene3d>
    <a:sp3d>
      <a:bevelT/>
    </a:sp3d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6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8086643812698396E-2"/>
          <c:y val="0.15231366561487805"/>
          <c:w val="0.76737177532936429"/>
          <c:h val="0.73657543454018082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Use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1-BE48-4F66-BD0D-208631D6E84F}"/>
              </c:ext>
            </c:extLst>
          </c:dPt>
          <c:dPt>
            <c:idx val="1"/>
            <c:bubble3D val="0"/>
            <c:spPr>
              <a:solidFill>
                <a:srgbClr val="0270BA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3-BE48-4F66-BD0D-208631D6E84F}"/>
              </c:ext>
            </c:extLst>
          </c:dPt>
          <c:dPt>
            <c:idx val="2"/>
            <c:bubble3D val="0"/>
            <c:spPr>
              <a:solidFill>
                <a:srgbClr val="E2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5-BE48-4F66-BD0D-208631D6E84F}"/>
              </c:ext>
            </c:extLst>
          </c:dPt>
          <c:dPt>
            <c:idx val="3"/>
            <c:bubble3D val="0"/>
            <c:spPr>
              <a:solidFill>
                <a:srgbClr val="008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7-BE48-4F66-BD0D-208631D6E84F}"/>
              </c:ext>
            </c:extLst>
          </c:dPt>
          <c:dPt>
            <c:idx val="4"/>
            <c:bubble3D val="0"/>
            <c:spPr>
              <a:solidFill>
                <a:srgbClr val="CC99FF">
                  <a:alpha val="97000"/>
                </a:srgb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9-BE48-4F66-BD0D-208631D6E84F}"/>
              </c:ext>
            </c:extLst>
          </c:dPt>
          <c:dPt>
            <c:idx val="5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B-BE48-4F66-BD0D-208631D6E84F}"/>
              </c:ext>
            </c:extLst>
          </c:dPt>
          <c:dPt>
            <c:idx val="6"/>
            <c:bubble3D val="0"/>
            <c:spPr>
              <a:solidFill>
                <a:schemeClr val="bg1">
                  <a:lumMod val="5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D-BE48-4F66-BD0D-208631D6E84F}"/>
              </c:ext>
            </c:extLst>
          </c:dPt>
          <c:dPt>
            <c:idx val="7"/>
            <c:bubble3D val="0"/>
            <c:spPr>
              <a:solidFill>
                <a:srgbClr val="87F9F9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0F-BE48-4F66-BD0D-208631D6E84F}"/>
              </c:ext>
            </c:extLst>
          </c:dPt>
          <c:dPt>
            <c:idx val="8"/>
            <c:bubble3D val="0"/>
            <c:spPr>
              <a:solidFill>
                <a:srgbClr val="660066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>
              <c:ext xmlns:c16="http://schemas.microsoft.com/office/drawing/2014/chart" uri="{C3380CC4-5D6E-409C-BE32-E72D297353CC}">
                <c16:uniqueId val="{00000011-BE48-4F66-BD0D-208631D6E84F}"/>
              </c:ext>
            </c:extLst>
          </c:dPt>
          <c:cat>
            <c:strRef>
              <c:f>Sheet1!$A$2:$A$10</c:f>
              <c:strCache>
                <c:ptCount val="9"/>
                <c:pt idx="0">
                  <c:v>MWD</c:v>
                </c:pt>
                <c:pt idx="1">
                  <c:v>IID</c:v>
                </c:pt>
                <c:pt idx="2">
                  <c:v>Canal Lining</c:v>
                </c:pt>
                <c:pt idx="3">
                  <c:v>SLR Supplemental</c:v>
                </c:pt>
                <c:pt idx="4">
                  <c:v>Recycled</c:v>
                </c:pt>
                <c:pt idx="5">
                  <c:v>Seawater Desal</c:v>
                </c:pt>
                <c:pt idx="6">
                  <c:v>Groundwater</c:v>
                </c:pt>
                <c:pt idx="7">
                  <c:v>Surface Water</c:v>
                </c:pt>
                <c:pt idx="8">
                  <c:v>Potable Reuse</c:v>
                </c:pt>
              </c:strCache>
            </c:strRef>
          </c:cat>
          <c:val>
            <c:numRef>
              <c:f>Sheet1!$B$2:$B$10</c:f>
              <c:numCache>
                <c:formatCode>0.000</c:formatCode>
                <c:ptCount val="9"/>
                <c:pt idx="0">
                  <c:v>10.125000000000028</c:v>
                </c:pt>
                <c:pt idx="1">
                  <c:v>200</c:v>
                </c:pt>
                <c:pt idx="2">
                  <c:v>80.2</c:v>
                </c:pt>
                <c:pt idx="3">
                  <c:v>16</c:v>
                </c:pt>
                <c:pt idx="4">
                  <c:v>57.044000000000004</c:v>
                </c:pt>
                <c:pt idx="5">
                  <c:v>72.099999999999994</c:v>
                </c:pt>
                <c:pt idx="6">
                  <c:v>36.269999999999996</c:v>
                </c:pt>
                <c:pt idx="7">
                  <c:v>51.28</c:v>
                </c:pt>
                <c:pt idx="8">
                  <c:v>109.399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BE48-4F66-BD0D-208631D6E8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0C4005A-59E3-2C4E-A5C5-FFF937101C43}" type="datetime1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A23CD075-C32F-844E-855D-C725CC059B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787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898BD565-E461-244A-A8A5-32A3EB756266}" type="datetime1">
              <a:rPr lang="en-US" smtClean="0"/>
              <a:t>7/6/2018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5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F336ED76-A071-D945-A82C-96FFDC446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8960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4115321" y="9071903"/>
            <a:ext cx="3150785" cy="478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6041" tIns="48025" rIns="96041" bIns="48025" anchor="b"/>
          <a:lstStyle/>
          <a:p>
            <a:pPr algn="r" defTabSz="963221" fontAlgn="base">
              <a:spcBef>
                <a:spcPct val="0"/>
              </a:spcBef>
              <a:spcAft>
                <a:spcPct val="0"/>
              </a:spcAft>
            </a:pPr>
            <a:fld id="{A3F7C29A-0D51-4078-9C61-A0C7E4910B21}" type="slidenum">
              <a:rPr lang="en-US" sz="1300">
                <a:solidFill>
                  <a:prstClr val="black"/>
                </a:solidFill>
                <a:latin typeface="Arial" charset="0"/>
              </a:rPr>
              <a:pPr algn="r" defTabSz="963221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3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8275" y="1173163"/>
            <a:ext cx="4219575" cy="3165475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lvl="1" defTabSz="947625">
              <a:defRPr/>
            </a:pPr>
            <a:endParaRPr lang="en-US" sz="1500" dirty="0">
              <a:latin typeface="Tahoma" pitchFamily="34" charset="0"/>
              <a:cs typeface="Tahoma" pitchFamily="34" charset="0"/>
            </a:endParaRPr>
          </a:p>
          <a:p>
            <a:pPr marL="0" lvl="1" defTabSz="947625">
              <a:defRPr/>
            </a:pPr>
            <a:endParaRPr lang="en-US" sz="2200" dirty="0">
              <a:cs typeface="Tahoma" pitchFamily="34" charset="0"/>
            </a:endParaRPr>
          </a:p>
          <a:p>
            <a:pPr eaLnBrk="1" hangingPunct="1">
              <a:buFontTx/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5107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 dirty="0"/>
              <a:t>Total Demands</a:t>
            </a:r>
          </a:p>
          <a:p>
            <a:r>
              <a:rPr lang="en-US" dirty="0"/>
              <a:t>1991 – 578 TAF</a:t>
            </a:r>
            <a:r>
              <a:rPr lang="en-US" baseline="0" dirty="0"/>
              <a:t> (actual)</a:t>
            </a:r>
          </a:p>
          <a:p>
            <a:endParaRPr lang="en-US" sz="400" dirty="0"/>
          </a:p>
          <a:p>
            <a:r>
              <a:rPr lang="en-US" dirty="0"/>
              <a:t>2017</a:t>
            </a:r>
            <a:r>
              <a:rPr lang="en-US" baseline="0" dirty="0"/>
              <a:t> – 477 TAF (actual)</a:t>
            </a:r>
          </a:p>
          <a:p>
            <a:endParaRPr lang="en-US" sz="400" dirty="0"/>
          </a:p>
          <a:p>
            <a:r>
              <a:rPr lang="en-US" baseline="0" dirty="0"/>
              <a:t>2020 – 537 TAF (projection)</a:t>
            </a:r>
          </a:p>
          <a:p>
            <a:endParaRPr lang="en-US" sz="400" dirty="0"/>
          </a:p>
          <a:p>
            <a:r>
              <a:rPr lang="en-US" baseline="0" dirty="0"/>
              <a:t>2035 – 632 TAF (projection)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22630">
              <a:defRPr/>
            </a:pPr>
            <a:fld id="{805A00B8-07CC-4314-B2A9-AA96D05BEE8E}" type="slidenum">
              <a:rPr lang="en-US">
                <a:solidFill>
                  <a:prstClr val="black"/>
                </a:solidFill>
                <a:latin typeface="Calibri"/>
              </a:rPr>
              <a:pPr defTabSz="922630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626101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62990"/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16880909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7469">
              <a:defRPr/>
            </a:pPr>
            <a:fld id="{26FF7577-46F0-4918-B3ED-E307351269A5}" type="slidenum">
              <a:rPr lang="en-US" sz="1300">
                <a:solidFill>
                  <a:prstClr val="black"/>
                </a:solidFill>
                <a:latin typeface="Calibri"/>
              </a:rPr>
              <a:pPr defTabSz="907469">
                <a:defRPr/>
              </a:pPr>
              <a:t>5</a:t>
            </a:fld>
            <a:endParaRPr lang="en-US" sz="13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920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rtl="0" eaLnBrk="1" fontAlgn="ctr" latinLnBrk="0" hangingPunct="1"/>
            <a:r>
              <a:rPr lang="en-US" dirty="0"/>
              <a:t> </a:t>
            </a:r>
          </a:p>
          <a:p>
            <a:pPr rtl="0" eaLnBrk="1" fontAlgn="b" latinLnBrk="0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479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50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898BD565-E461-244A-A8A5-32A3EB756266}" type="datetime1">
              <a:rPr lang="en-US" smtClean="0"/>
              <a:t>7/6/2018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336ED76-A071-D945-A82C-96FFDC4461A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258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8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9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/>
          <p:cNvSpPr>
            <a:spLocks noGrp="1"/>
          </p:cNvSpPr>
          <p:nvPr>
            <p:ph type="body" sz="quarter" idx="12" hasCustomPrompt="1"/>
          </p:nvPr>
        </p:nvSpPr>
        <p:spPr>
          <a:xfrm>
            <a:off x="2261610" y="4617489"/>
            <a:ext cx="6639832" cy="77152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3000" baseline="0">
                <a:solidFill>
                  <a:srgbClr val="0E61AD"/>
                </a:solidFill>
              </a:defRPr>
            </a:lvl1pPr>
          </a:lstStyle>
          <a:p>
            <a:pPr lvl="0"/>
            <a:r>
              <a:rPr lang="en-US" dirty="0"/>
              <a:t>[Meeting Location]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20040" y="2198688"/>
            <a:ext cx="5952744" cy="614738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2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[Subtitle]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0040" y="740229"/>
            <a:ext cx="5952744" cy="1458459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pPr lvl="0"/>
            <a:r>
              <a:rPr lang="en-US" dirty="0"/>
              <a:t>[Presentation Title]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11" y="5872401"/>
            <a:ext cx="4235530" cy="663396"/>
          </a:xfrm>
          <a:prstGeom prst="rect">
            <a:avLst/>
          </a:prstGeom>
        </p:spPr>
      </p:pic>
      <p:sp>
        <p:nvSpPr>
          <p:cNvPr id="7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320039" y="3277911"/>
            <a:ext cx="4078342" cy="614738"/>
          </a:xfrm>
        </p:spPr>
        <p:txBody>
          <a:bodyPr/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24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[April 1, 2017]</a:t>
            </a:r>
          </a:p>
        </p:txBody>
      </p:sp>
    </p:spTree>
    <p:extLst>
      <p:ext uri="{BB962C8B-B14F-4D97-AF65-F5344CB8AC3E}">
        <p14:creationId xmlns:p14="http://schemas.microsoft.com/office/powerpoint/2010/main" val="145999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B505C-305E-4171-81B0-705D5FE25106}" type="datetime1">
              <a:rPr lang="en-US" smtClean="0">
                <a:solidFill>
                  <a:prstClr val="black"/>
                </a:solidFill>
              </a:rPr>
              <a:t>7/6/2018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9C309-6376-4EB5-AD6C-A37BF7B9EB6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47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A76B0CD-1345-45F9-924A-B77AC821E131}" type="datetime1">
              <a:rPr lang="en-US" smtClean="0">
                <a:solidFill>
                  <a:prstClr val="white"/>
                </a:solidFill>
              </a:rPr>
              <a:t>7/6/2018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49F3DCF-F517-4F80-9923-1AE1B5EAED2E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7468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2D72706-9904-4F98-9076-ED56AB46ECB4}" type="datetime1">
              <a:rPr lang="en-US" smtClean="0">
                <a:solidFill>
                  <a:prstClr val="white"/>
                </a:solidFill>
              </a:rPr>
              <a:t>7/6/2018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C4098C-AD86-40B1-BCC3-9206368B065A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0141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D8CCC68-C87C-4C71-A29F-80B733A98739}" type="datetime1">
              <a:rPr lang="en-US" smtClean="0">
                <a:solidFill>
                  <a:prstClr val="black"/>
                </a:solidFill>
              </a:rPr>
              <a:t>7/6/2018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DE75E4D-BE09-40C4-8A68-E9AE16DE1DE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317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0FCBC9C-E40D-4D50-A063-D802F14D2563}" type="datetime1">
              <a:rPr lang="en-US" smtClean="0">
                <a:solidFill>
                  <a:prstClr val="white"/>
                </a:solidFill>
              </a:rPr>
              <a:t>7/6/2018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FD240A2-5A88-49F8-83EF-89748DD02F66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69801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26949-D24A-4AB6-AB1C-6CFAF418D110}" type="datetime1">
              <a:rPr lang="en-US" smtClean="0">
                <a:solidFill>
                  <a:prstClr val="black"/>
                </a:solidFill>
              </a:rPr>
              <a:t>7/6/2018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E2AB40-D631-45AE-A0B4-BEA2811D028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14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95E437A-45B9-4B88-B562-42F640F33D05}" type="datetime1">
              <a:rPr lang="en-US" smtClean="0">
                <a:solidFill>
                  <a:prstClr val="black"/>
                </a:solidFill>
              </a:rPr>
              <a:t>7/6/2018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16682A55-DD09-4EC8-8688-17A9516E6D1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011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6F481F7-011B-4095-B78C-D27271752E5C}" type="datetime1">
              <a:rPr lang="en-US" smtClean="0">
                <a:solidFill>
                  <a:prstClr val="white"/>
                </a:solidFill>
              </a:rPr>
              <a:t>7/6/2018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3E233D-0B92-4DA9-BEEC-1B2E7CA1A2A2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703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7D8A3-E11F-4470-84B8-5FF6A7B1F882}" type="datetime1">
              <a:rPr lang="en-US" smtClean="0">
                <a:solidFill>
                  <a:prstClr val="black"/>
                </a:solidFill>
              </a:rPr>
              <a:t>7/6/2018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93566-8100-417C-AF62-16126645FFE7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9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8F6D4-167A-4386-AD40-D0C1540C291E}" type="datetime1">
              <a:rPr lang="en-US" smtClean="0">
                <a:solidFill>
                  <a:prstClr val="black"/>
                </a:solidFill>
              </a:rPr>
              <a:t>7/6/2018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C673A-1FEF-4E07-9954-0B54F611DEE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89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E85BA-D0D6-0A41-B6B8-B19AB1C711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382" y="6457656"/>
            <a:ext cx="1887058" cy="2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339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charset="0"/>
                <a:ea typeface="ＭＳ Ｐゴシック" charset="0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Calibri" charset="0"/>
                <a:ea typeface="ＭＳ Ｐゴシック" charset="0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D0065BE-0657-4A47-90AD-C21C55E16B19}" type="datetime4">
              <a:rPr lang="en-US" smtClean="0"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latin typeface="Lucida Sans Unicode"/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2DA2BF">
                  <a:tint val="20000"/>
                </a:srgbClr>
              </a:solidFill>
              <a:latin typeface="Lucida Sans Unicode"/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754ED01-E2A0-4C1E-8E21-014B99041579}" type="slidenum">
              <a:rPr lang="en-US" smtClean="0"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latin typeface="Lucida Sans Unicode"/>
            </a:endParaRPr>
          </a:p>
        </p:txBody>
      </p:sp>
      <p:cxnSp>
        <p:nvCxnSpPr>
          <p:cNvPr id="14" name="Straight Connector 13"/>
          <p:cNvCxnSpPr/>
          <p:nvPr userDrawn="1"/>
        </p:nvCxnSpPr>
        <p:spPr>
          <a:xfrm flipH="1">
            <a:off x="515746" y="5421188"/>
            <a:ext cx="863480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6343100"/>
            <a:ext cx="2087032" cy="4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75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47BB8AF-C16A-4836-A92D-61834B5F0BA5}" type="datetime4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53821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13A18F4-33C3-445B-924C-31108C51719C}" type="datetime4">
              <a:rPr lang="en-US" smtClean="0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 flipH="1">
            <a:off x="457200" y="1352550"/>
            <a:ext cx="868680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50251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3A711C0-F99E-4D8B-A698-3FFDBDBD557D}" type="datetimeFigureOut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7/6/2018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AB0BC04-6957-4301-99DC-16A005109137}" type="slidenum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pic>
        <p:nvPicPr>
          <p:cNvPr id="11" name="Picture 123" descr="LogowhiteVertTR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6086422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7212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1EFB012D-77A1-44B0-BB26-329BA1EE55C9}" type="datetime4">
              <a:rPr lang="en-US" smtClean="0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983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4B7499E-3031-413E-B01E-B94970708CAA}" type="datetime4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6628643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C7EAB0C-2220-4D0E-A0DD-DB7FA0F742F4}" type="datetime4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pic>
        <p:nvPicPr>
          <p:cNvPr id="9" name="Picture 123" descr="LogowhiteVertTR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39" y="5833392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29490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E3416D63-31BF-4B94-B6C5-E20B2C63F515}" type="datetime4">
              <a:rPr lang="en-US" smtClean="0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white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white"/>
              </a:solidFill>
              <a:latin typeface="Lucida Sans Unicode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pic>
        <p:nvPicPr>
          <p:cNvPr id="15" name="Picture 123" descr="LogowhiteVertT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717" y="6036642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04491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16C3AA4-67BE-44F7-809A-3582401494AF}" type="datetime4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399339536"/>
      </p:ext>
    </p:extLst>
  </p:cSld>
  <p:clrMapOvr>
    <a:masterClrMapping/>
  </p:clrMapOvr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25172EEB-1769-4776-AD69-E7C1260563EB}" type="datetime4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July 6, 2018</a:t>
            </a:fld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F5C21033-9083-EC4F-89D1-7C5B07EA1637}" type="slidenum">
              <a:rPr lang="en-US" smtClean="0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</p:spTree>
    <p:extLst>
      <p:ext uri="{BB962C8B-B14F-4D97-AF65-F5344CB8AC3E}">
        <p14:creationId xmlns:p14="http://schemas.microsoft.com/office/powerpoint/2010/main" val="293293327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 with Emphasi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07963" y="5573713"/>
            <a:ext cx="8658225" cy="404812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b="1" baseline="0">
                <a:solidFill>
                  <a:srgbClr val="0E61AD"/>
                </a:solidFill>
              </a:defRPr>
            </a:lvl1pPr>
          </a:lstStyle>
          <a:p>
            <a:pPr lvl="0"/>
            <a:r>
              <a:rPr lang="en-US" b="1" dirty="0"/>
              <a:t>Click to add text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2"/>
          </p:nvPr>
        </p:nvSpPr>
        <p:spPr>
          <a:xfrm>
            <a:off x="207963" y="1200150"/>
            <a:ext cx="8658225" cy="4024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E85BA-D0D6-0A41-B6B8-B19AB1C7112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07213" y="5508174"/>
            <a:ext cx="865831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07213" y="6041573"/>
            <a:ext cx="8658311" cy="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382" y="6457656"/>
            <a:ext cx="1887058" cy="2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2142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228600" y="198438"/>
            <a:ext cx="8686800" cy="639762"/>
          </a:xfrm>
        </p:spPr>
        <p:txBody>
          <a:bodyPr rtlCol="0" anchor="t" anchorCtr="0">
            <a:noAutofit/>
          </a:bodyPr>
          <a:lstStyle>
            <a:lvl1pPr>
              <a:lnSpc>
                <a:spcPct val="100000"/>
              </a:lnSpc>
              <a:defRPr sz="3000" baseline="0"/>
            </a:lvl1pPr>
            <a:extLst/>
          </a:lstStyle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228600" y="838200"/>
            <a:ext cx="8686800" cy="0"/>
          </a:xfrm>
          <a:prstGeom prst="line">
            <a:avLst/>
          </a:prstGeom>
          <a:ln w="12700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A0EEBFFB-9C04-48F8-852B-847DCABBB3BE}" type="slidenum">
              <a:rPr lang="en-US">
                <a:solidFill>
                  <a:prstClr val="black"/>
                </a:solidFill>
                <a:latin typeface="Lucida Sans Unicode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6019800"/>
            <a:ext cx="9144000" cy="838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07570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90A71D7-1D64-4BC6-B6DD-5BC81AACA2EE}" type="datetime1">
              <a:rPr lang="en-US"/>
              <a:pPr>
                <a:defRPr/>
              </a:pPr>
              <a:t>7/6/2018</a:t>
            </a:fld>
            <a:endParaRPr lang="en-US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srgbClr val="4F81BD">
                    <a:tint val="20000"/>
                  </a:srgbClr>
                </a:solidFill>
              </a:rPr>
              <a:t>L/PA/ Full Access/Presentations/2012//Desal WPA Meetings</a:t>
            </a:r>
            <a:endParaRPr lang="en-US" dirty="0">
              <a:solidFill>
                <a:srgbClr val="4F81BD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716AE14-C1F7-4A6F-B2FD-09F6CC0BD1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23" descr="LogowhiteVertT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901833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935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C00000"/>
              </a:buClr>
              <a:buFont typeface="Wingdings" pitchFamily="2" charset="2"/>
              <a:buChar char="§"/>
              <a:defRPr/>
            </a:lvl2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80E28-581D-42EC-8370-DCCDFDA5AB6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236E-6B52-400E-92AC-407CC557FB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29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854590-1E0B-42B1-BA02-95564D3A21D4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64EDEA-8C4E-4517-AB7C-FC7FE5BFB4A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320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2BD16A-DDE2-4C8E-882C-A9559CF02F2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2D7B58-E361-424D-9F13-BE4F3F31A7A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7480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A5D154-4F6D-4C62-ABCB-F47B5EAB45C3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DD955E-EB6B-4215-A90D-24DDB0E6488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2957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9501A1-4962-464A-B766-A809DA4FFA43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31E405-3BD5-4021-B4E9-5BB62E72A39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705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4330-C43A-469E-A15A-C8C8F07C37A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309BE-1203-43C5-8AA0-FC5C92C2727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954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925B81-A7B4-4905-A072-9755B09AAA68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6FE43C-2438-42C1-82E2-B169F72693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4580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AB01786-D721-46E9-B61F-DDF1505361F4}" type="datetime1">
              <a:rPr lang="en-US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1FA3638-6562-460E-B96E-B90087E9CA5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76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697413" y="1200150"/>
            <a:ext cx="4168775" cy="49180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07963" y="1200150"/>
            <a:ext cx="4168775" cy="491807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E85BA-D0D6-0A41-B6B8-B19AB1C711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382" y="6457656"/>
            <a:ext cx="1887058" cy="2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5830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C663-5CE1-4F2B-AC83-8D349732D870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040EB-F872-4EB7-8ED2-F51BFE4E1C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837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B4C5-3712-41F4-AE6A-72F0D64DC2AF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3B1BD-21FD-4B47-82DF-9C772B37FA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7897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ndard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E85BA-D0D6-0A41-B6B8-B19AB1C711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382" y="6457656"/>
            <a:ext cx="1887058" cy="29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5643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8016" y="1907117"/>
            <a:ext cx="46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|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1188" y="1991282"/>
            <a:ext cx="6563504" cy="59441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[Appendix/Questions?/Section Title]</a:t>
            </a:r>
          </a:p>
        </p:txBody>
      </p:sp>
    </p:spTree>
    <p:extLst>
      <p:ext uri="{BB962C8B-B14F-4D97-AF65-F5344CB8AC3E}">
        <p14:creationId xmlns:p14="http://schemas.microsoft.com/office/powerpoint/2010/main" val="271750928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914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6166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216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2050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019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8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Head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/>
          <p:cNvSpPr>
            <a:spLocks noGrp="1"/>
          </p:cNvSpPr>
          <p:nvPr>
            <p:ph type="body" sz="quarter" idx="16"/>
          </p:nvPr>
        </p:nvSpPr>
        <p:spPr>
          <a:xfrm>
            <a:off x="4697413" y="1795463"/>
            <a:ext cx="4168775" cy="4322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207963" y="1201492"/>
            <a:ext cx="4168775" cy="593972"/>
          </a:xfr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E61AD"/>
                </a:solidFill>
              </a:defRPr>
            </a:lvl1pPr>
          </a:lstStyle>
          <a:p>
            <a:pPr lvl="0"/>
            <a:r>
              <a:rPr lang="en-US" b="1" dirty="0"/>
              <a:t>Click to add text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207963" y="1795463"/>
            <a:ext cx="4168775" cy="43227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8E85BA-D0D6-0A41-B6B8-B19AB1C7112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382" y="6457656"/>
            <a:ext cx="1887058" cy="295563"/>
          </a:xfrm>
          <a:prstGeom prst="rect">
            <a:avLst/>
          </a:prstGeom>
        </p:spPr>
      </p:pic>
      <p:sp>
        <p:nvSpPr>
          <p:cNvPr id="19" name="Text Placehold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4697660" y="1201492"/>
            <a:ext cx="4168775" cy="593972"/>
          </a:xfrm>
        </p:spPr>
        <p:txBody>
          <a:bodyPr anchor="ctr"/>
          <a:lstStyle>
            <a:lvl1pPr marL="0" indent="0" algn="ctr">
              <a:buNone/>
              <a:defRPr b="1" baseline="0">
                <a:solidFill>
                  <a:srgbClr val="0E61AD"/>
                </a:solidFill>
              </a:defRPr>
            </a:lvl1pPr>
          </a:lstStyle>
          <a:p>
            <a:pPr lvl="0"/>
            <a:r>
              <a:rPr lang="en-US" b="1" dirty="0"/>
              <a:t>Click to add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53853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523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3999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7736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749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371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black"/>
                </a:solidFill>
                <a:latin typeface="Lucida Sans Unicode"/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C90A71D7-1D64-4BC6-B6DD-5BC81AACA2EE}" type="datetime1">
              <a:rPr lang="en-US"/>
              <a:pPr>
                <a:defRPr/>
              </a:pPr>
              <a:t>7/6/2018</a:t>
            </a:fld>
            <a:endParaRPr lang="en-US" dirty="0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srgbClr val="4F81BD">
                    <a:tint val="20000"/>
                  </a:srgbClr>
                </a:solidFill>
              </a:rPr>
              <a:t>L/PA/ Full Access/Presentations/2012//Desal WPA Meetings</a:t>
            </a:r>
            <a:endParaRPr lang="en-US" dirty="0">
              <a:solidFill>
                <a:srgbClr val="4F81BD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6716AE14-C1F7-4A6F-B2FD-09F6CC0BD1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4" name="Picture 123" descr="LogowhiteVertTR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5901833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039931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buClr>
                <a:srgbClr val="C00000"/>
              </a:buClr>
              <a:buFont typeface="Wingdings" pitchFamily="2" charset="2"/>
              <a:buChar char="§"/>
              <a:defRPr/>
            </a:lvl2pPr>
            <a:extLst/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180E28-581D-42EC-8370-DCCDFDA5AB6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35236E-6B52-400E-92AC-407CC557FB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5261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3854590-1E0B-42B1-BA02-95564D3A21D4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664EDEA-8C4E-4517-AB7C-FC7FE5BFB4AC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7542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2BD16A-DDE2-4C8E-882C-A9559CF02F2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62D7B58-E361-424D-9F13-BE4F3F31A7A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74353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CA5D154-4F6D-4C62-ABCB-F47B5EAB45C3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3DD955E-EB6B-4215-A90D-24DDB0E6488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220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8016" y="1907117"/>
            <a:ext cx="46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|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1188" y="1991282"/>
            <a:ext cx="6563504" cy="59441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[Appendix/Questions?/Section Title]</a:t>
            </a:r>
          </a:p>
        </p:txBody>
      </p:sp>
    </p:spTree>
    <p:extLst>
      <p:ext uri="{BB962C8B-B14F-4D97-AF65-F5344CB8AC3E}">
        <p14:creationId xmlns:p14="http://schemas.microsoft.com/office/powerpoint/2010/main" val="4953089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9501A1-4962-464A-B766-A809DA4FFA43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331E405-3BD5-4021-B4E9-5BB62E72A39F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633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4330-C43A-469E-A15A-C8C8F07C37A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309BE-1203-43C5-8AA0-FC5C92C2727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5643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A925B81-A7B4-4905-A072-9755B09AAA68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76FE43C-2438-42C1-82E2-B169F72693F9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210991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AB01786-D721-46E9-B61F-DDF1505361F4}" type="datetime1">
              <a:rPr lang="en-US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71FA3638-6562-460E-B96E-B90087E9CA5A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219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85C663-5CE1-4F2B-AC83-8D349732D870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040EB-F872-4EB7-8ED2-F51BFE4E1C75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459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EB4C5-3712-41F4-AE6A-72F0D64DC2AF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B3B1BD-21FD-4B47-82DF-9C772B37FAD3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919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II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128016" y="1907117"/>
            <a:ext cx="46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Source Sans Pro Light" panose="020B0403030403020204" pitchFamily="34" charset="0"/>
              </a:rPr>
              <a:t>|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361188" y="1991282"/>
            <a:ext cx="6563504" cy="594419"/>
          </a:xfrm>
        </p:spPr>
        <p:txBody>
          <a:bodyPr/>
          <a:lstStyle>
            <a:lvl1pPr>
              <a:spcBef>
                <a:spcPts val="600"/>
              </a:spcBef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[Appendix/Questions?/Section Title]</a:t>
            </a:r>
          </a:p>
        </p:txBody>
      </p:sp>
    </p:spTree>
    <p:extLst>
      <p:ext uri="{BB962C8B-B14F-4D97-AF65-F5344CB8AC3E}">
        <p14:creationId xmlns:p14="http://schemas.microsoft.com/office/powerpoint/2010/main" val="3981511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CD4330-C43A-469E-A15A-C8C8F07C37A1}" type="datetime1">
              <a:rPr lang="en-US" smtClean="0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/>
                </a:solidFill>
              </a:rPr>
              <a:t>L/PA/ Full Access/Presentations/2012//Desal WPA Meetings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309BE-1203-43C5-8AA0-FC5C92C27274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125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91E1FF6-F81A-47C0-B2F1-A704B2AC6372}" type="datetime1">
              <a:rPr lang="en-US" smtClean="0"/>
              <a:t>7/6/2018</a:t>
            </a:fld>
            <a:endParaRPr lang="en-US"/>
          </a:p>
        </p:txBody>
      </p:sp>
      <p:sp>
        <p:nvSpPr>
          <p:cNvPr id="12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en-US">
              <a:solidFill>
                <a:srgbClr val="4F81BD">
                  <a:tint val="20000"/>
                </a:srgbClr>
              </a:solidFill>
            </a:endParaRPr>
          </a:p>
        </p:txBody>
      </p:sp>
      <p:sp>
        <p:nvSpPr>
          <p:cNvPr id="1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508B735C-A589-475A-951E-0F9AD09D3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18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8.gi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6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07213" y="246768"/>
            <a:ext cx="6563504" cy="5944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213" y="1199997"/>
            <a:ext cx="8658311" cy="4917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023" y="6441205"/>
            <a:ext cx="971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  <a:latin typeface="Source Sans Pro" panose="020B0503030403020204" pitchFamily="34" charset="0"/>
              </a:defRPr>
            </a:lvl1pPr>
          </a:lstStyle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95588" y="6425676"/>
            <a:ext cx="5653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E61AD"/>
                </a:solidFill>
                <a:latin typeface="Source Sans Pro" panose="020B0503030403020204" pitchFamily="34" charset="0"/>
              </a:defRPr>
            </a:lvl1pPr>
          </a:lstStyle>
          <a:p>
            <a:fld id="{A08E85BA-D0D6-0A41-B6B8-B19AB1C7112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744762" y="6508704"/>
            <a:ext cx="237334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50" dirty="0">
                <a:solidFill>
                  <a:schemeClr val="bg1"/>
                </a:solidFill>
                <a:latin typeface="Source Sans Pro" panose="020B0503030403020204" pitchFamily="34" charset="0"/>
              </a:rPr>
              <a:t>© POSEIDON WATER</a:t>
            </a:r>
          </a:p>
        </p:txBody>
      </p:sp>
    </p:spTree>
    <p:extLst>
      <p:ext uri="{BB962C8B-B14F-4D97-AF65-F5344CB8AC3E}">
        <p14:creationId xmlns:p14="http://schemas.microsoft.com/office/powerpoint/2010/main" val="45373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77" r:id="rId2"/>
    <p:sldLayoutId id="2147483681" r:id="rId3"/>
    <p:sldLayoutId id="2147483678" r:id="rId4"/>
    <p:sldLayoutId id="2147483680" r:id="rId5"/>
    <p:sldLayoutId id="2147483683" r:id="rId6"/>
    <p:sldLayoutId id="2147483684" r:id="rId7"/>
    <p:sldLayoutId id="2147483790" r:id="rId8"/>
  </p:sldLayoutIdLst>
  <p:hf hdr="0"/>
  <p:txStyles>
    <p:titleStyle>
      <a:lvl1pPr algn="l" defTabSz="685800" rtl="0" eaLnBrk="1" latinLnBrk="0" hangingPunct="1">
        <a:lnSpc>
          <a:spcPct val="110000"/>
        </a:lnSpc>
        <a:spcBef>
          <a:spcPct val="0"/>
        </a:spcBef>
        <a:buNone/>
        <a:defRPr sz="2800" b="1" kern="1200" cap="none" baseline="0">
          <a:solidFill>
            <a:srgbClr val="0E61A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56032" indent="-256032" algn="l" defTabSz="685800" rtl="0" eaLnBrk="1" latinLnBrk="0" hangingPunct="1">
        <a:lnSpc>
          <a:spcPct val="110000"/>
        </a:lnSpc>
        <a:spcBef>
          <a:spcPts val="600"/>
        </a:spcBef>
        <a:buClr>
          <a:srgbClr val="0E61AD"/>
        </a:buClr>
        <a:buFont typeface="Arial" panose="020B0604020202020204" pitchFamily="34" charset="0"/>
        <a:buChar char="•"/>
        <a:defRPr sz="2000" kern="1200">
          <a:solidFill>
            <a:srgbClr val="3C3C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13232" indent="-256032" algn="l" defTabSz="685800" rtl="0" eaLnBrk="1" latinLnBrk="0" hangingPunct="1">
        <a:lnSpc>
          <a:spcPct val="110000"/>
        </a:lnSpc>
        <a:spcBef>
          <a:spcPts val="600"/>
        </a:spcBef>
        <a:buClr>
          <a:srgbClr val="0E61AD"/>
        </a:buClr>
        <a:buFont typeface="Arial" panose="020B0604020202020204" pitchFamily="34" charset="0"/>
        <a:buChar char="‒"/>
        <a:defRPr sz="1800" kern="1200">
          <a:solidFill>
            <a:srgbClr val="3C3C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70432" indent="-256032" algn="l" defTabSz="685800" rtl="0" eaLnBrk="1" latinLnBrk="0" hangingPunct="1">
        <a:lnSpc>
          <a:spcPct val="110000"/>
        </a:lnSpc>
        <a:spcBef>
          <a:spcPts val="600"/>
        </a:spcBef>
        <a:buClr>
          <a:srgbClr val="0E61AD"/>
        </a:buClr>
        <a:buFont typeface="Courier New" panose="02070309020205020404" pitchFamily="49" charset="0"/>
        <a:buChar char="o"/>
        <a:defRPr sz="1600" kern="1200">
          <a:solidFill>
            <a:srgbClr val="3C3C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27632" indent="-256032" algn="l" defTabSz="685800" rtl="0" eaLnBrk="1" latinLnBrk="0" hangingPunct="1">
        <a:lnSpc>
          <a:spcPct val="110000"/>
        </a:lnSpc>
        <a:spcBef>
          <a:spcPts val="600"/>
        </a:spcBef>
        <a:buClr>
          <a:srgbClr val="0E61AD"/>
        </a:buClr>
        <a:buFont typeface="Arial" panose="020B0604020202020204" pitchFamily="34" charset="0"/>
        <a:buChar char="•"/>
        <a:defRPr sz="1400" kern="1200">
          <a:solidFill>
            <a:srgbClr val="3C3C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84832" indent="-256032" algn="l" defTabSz="685800" rtl="0" eaLnBrk="1" latinLnBrk="0" hangingPunct="1">
        <a:lnSpc>
          <a:spcPct val="110000"/>
        </a:lnSpc>
        <a:spcBef>
          <a:spcPts val="600"/>
        </a:spcBef>
        <a:buClr>
          <a:srgbClr val="0E61AD"/>
        </a:buClr>
        <a:buFont typeface="Arial" panose="020B0604020202020204" pitchFamily="34" charset="0"/>
        <a:buChar char="‒"/>
        <a:defRPr sz="1200" kern="1200">
          <a:solidFill>
            <a:srgbClr val="3C3C3E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105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4DD46D5A-1890-4766-9CF1-420C4A9E518A}" type="datetime1">
              <a:rPr lang="en-US" smtClean="0">
                <a:solidFill>
                  <a:prstClr val="black"/>
                </a:solidFill>
              </a:rPr>
              <a:t>7/6/2018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B3C3A5D-E34D-4682-82C3-87EA4F8ED69B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1" name="Picture 123" descr="LogowhiteVertTR2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6043613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782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40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62B1B13E-D5AF-485E-81A1-82A140076526}" type="datetime4">
              <a:rPr lang="en-US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July 6, 2018</a:t>
            </a:fld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F5C21033-9083-EC4F-89D1-7C5B07EA1637}" type="slidenum">
              <a:rPr lang="en-US" smtClean="0">
                <a:solidFill>
                  <a:prstClr val="black"/>
                </a:solidFill>
                <a:latin typeface="Calibri" charset="0"/>
                <a:ea typeface="ＭＳ Ｐゴシック" charset="0"/>
              </a:rPr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prstClr val="black"/>
              </a:solidFill>
              <a:latin typeface="Calibri" charset="0"/>
              <a:ea typeface="ＭＳ Ｐゴシック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6343100"/>
            <a:ext cx="2087032" cy="46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286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5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8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8D288A9-9903-47E1-B846-636B3FA40CE3}" type="datetime1">
              <a:rPr lang="en-US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L/PA/ Full Access/Presentations/2012//</a:t>
            </a:r>
            <a:r>
              <a:rPr lang="en-US" dirty="0" err="1">
                <a:solidFill>
                  <a:prstClr val="black"/>
                </a:solidFill>
              </a:rPr>
              <a:t>Desal</a:t>
            </a:r>
            <a:r>
              <a:rPr lang="en-US" dirty="0">
                <a:solidFill>
                  <a:prstClr val="black"/>
                </a:solidFill>
              </a:rPr>
              <a:t> WPA Meetings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0EEBFFB-9C04-48F8-852B-847DCABBB3B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85" name="Picture 123" descr="LogowhiteVertTR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6200" y="6043613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26288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88" r:id="rId12"/>
    <p:sldLayoutId id="2147483789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B7F31-317B-4896-8A5F-98769C7FA020}" type="datetimeFigureOut">
              <a:rPr lang="en-US" smtClean="0"/>
              <a:t>7/6/2018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E0965-3F53-491A-9275-DC78D4EA57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516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black"/>
              </a:solidFill>
              <a:latin typeface="Lucida Sans Unicode"/>
            </a:endParaRPr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081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F8D288A9-9903-47E1-B846-636B3FA40CE3}" type="datetime1">
              <a:rPr lang="en-US">
                <a:solidFill>
                  <a:prstClr val="black"/>
                </a:solidFill>
              </a:rPr>
              <a:pPr>
                <a:defRPr/>
              </a:pPr>
              <a:t>7/6/2018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r>
              <a:rPr lang="en-US" dirty="0">
                <a:solidFill>
                  <a:prstClr val="black"/>
                </a:solidFill>
              </a:rPr>
              <a:t>L/PA/ Full Access/Presentations/2012//</a:t>
            </a:r>
            <a:r>
              <a:rPr lang="en-US" dirty="0" err="1">
                <a:solidFill>
                  <a:prstClr val="black"/>
                </a:solidFill>
              </a:rPr>
              <a:t>Desal</a:t>
            </a:r>
            <a:r>
              <a:rPr lang="en-US" dirty="0">
                <a:solidFill>
                  <a:prstClr val="black"/>
                </a:solidFill>
              </a:rPr>
              <a:t> WPA Meetings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 b="0" smtClean="0">
                <a:solidFill>
                  <a:schemeClr val="tx1"/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A0EEBFFB-9C04-48F8-852B-847DCABBB3BE}" type="slidenum">
              <a:rPr 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3085" name="Picture 123" descr="LogowhiteVertTR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6200" y="6043613"/>
            <a:ext cx="76200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1775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fontAlgn="base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fontAlgn="base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chart" Target="../charts/chart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90525" y="246063"/>
            <a:ext cx="8753475" cy="59531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Claude “Bud” Lewis Desalination Plant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78850" y="6426200"/>
            <a:ext cx="565150" cy="365125"/>
          </a:xfrm>
        </p:spPr>
        <p:txBody>
          <a:bodyPr/>
          <a:lstStyle/>
          <a:p>
            <a:fld id="{A08E85BA-D0D6-0A41-B6B8-B19AB1C7112C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4"/>
            <a:ext cx="9153525" cy="6867524"/>
          </a:xfrm>
          <a:prstGeom prst="rect">
            <a:avLst/>
          </a:prstGeom>
        </p:spPr>
      </p:pic>
      <p:sp>
        <p:nvSpPr>
          <p:cNvPr id="7" name="Text Placeholder 2"/>
          <p:cNvSpPr txBox="1">
            <a:spLocks/>
          </p:cNvSpPr>
          <p:nvPr/>
        </p:nvSpPr>
        <p:spPr>
          <a:xfrm>
            <a:off x="5784767" y="4992950"/>
            <a:ext cx="2621103" cy="1396343"/>
          </a:xfrm>
          <a:prstGeom prst="rect">
            <a:avLst/>
          </a:prstGeom>
        </p:spPr>
        <p:txBody>
          <a:bodyPr/>
          <a:lstStyle>
            <a:lvl1pPr marL="256032" indent="-256032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0E61AD"/>
              </a:buClr>
              <a:buFont typeface="Arial" panose="020B0604020202020204" pitchFamily="34" charset="0"/>
              <a:buChar char="•"/>
              <a:defRPr sz="2000" kern="1200">
                <a:solidFill>
                  <a:srgbClr val="3C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13232" indent="-256032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0E61AD"/>
              </a:buClr>
              <a:buFont typeface="Arial" panose="020B0604020202020204" pitchFamily="34" charset="0"/>
              <a:buChar char="‒"/>
              <a:defRPr sz="1800" kern="1200">
                <a:solidFill>
                  <a:srgbClr val="3C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70432" indent="-256032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0E61AD"/>
              </a:buClr>
              <a:buFont typeface="Courier New" panose="02070309020205020404" pitchFamily="49" charset="0"/>
              <a:buChar char="o"/>
              <a:defRPr sz="1600" kern="1200">
                <a:solidFill>
                  <a:srgbClr val="3C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27632" indent="-256032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0E61AD"/>
              </a:buClr>
              <a:buFont typeface="Arial" panose="020B0604020202020204" pitchFamily="34" charset="0"/>
              <a:buChar char="•"/>
              <a:defRPr sz="1400" kern="1200">
                <a:solidFill>
                  <a:srgbClr val="3C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84832" indent="-256032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Clr>
                <a:srgbClr val="0E61AD"/>
              </a:buClr>
              <a:buFont typeface="Arial" panose="020B0604020202020204" pitchFamily="34" charset="0"/>
              <a:buChar char="‒"/>
              <a:defRPr sz="1200" kern="1200">
                <a:solidFill>
                  <a:srgbClr val="3C3C3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00000"/>
              </a:buClr>
            </a:pPr>
            <a:r>
              <a:rPr lang="en-US" sz="1600" b="1" dirty="0" smtClean="0">
                <a:solidFill>
                  <a:srgbClr val="C00000"/>
                </a:solidFill>
              </a:rPr>
              <a:t>Urban Water Institute </a:t>
            </a:r>
          </a:p>
          <a:p>
            <a:pPr>
              <a:buClr>
                <a:srgbClr val="C00000"/>
              </a:buClr>
            </a:pPr>
            <a:r>
              <a:rPr lang="en-US" sz="1600" b="1" dirty="0" smtClean="0">
                <a:solidFill>
                  <a:srgbClr val="C00000"/>
                </a:solidFill>
              </a:rPr>
              <a:t>August  23, 2018</a:t>
            </a:r>
          </a:p>
          <a:p>
            <a:endParaRPr lang="en-US" b="1" dirty="0"/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535798" y="374573"/>
            <a:ext cx="5743816" cy="224744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Source Sans Pro" panose="020B0503030403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Carlsbad Desalination Plant DBFOM</a:t>
            </a:r>
          </a:p>
          <a:p>
            <a:endParaRPr lang="en-US" sz="2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Neil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V. 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Callahan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782" y="5860976"/>
            <a:ext cx="2396088" cy="690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231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38606-DF4E-0F4B-88E0-BD573FDC834B}" type="datetime1">
              <a:rPr lang="en-US" smtClean="0"/>
              <a:pPr/>
              <a:t>7/6/2018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Carlsbad | Project Risk Allocation</a:t>
            </a:r>
          </a:p>
        </p:txBody>
      </p:sp>
      <p:sp>
        <p:nvSpPr>
          <p:cNvPr id="18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8578850" y="6426200"/>
            <a:ext cx="565150" cy="365125"/>
          </a:xfrm>
        </p:spPr>
        <p:txBody>
          <a:bodyPr/>
          <a:lstStyle/>
          <a:p>
            <a:fld id="{A08E85BA-D0D6-0A41-B6B8-B19AB1C7112C}" type="slidenum">
              <a:rPr lang="en-US" smtClean="0"/>
              <a:pPr/>
              <a:t>10</a:t>
            </a:fld>
            <a:endParaRPr lang="en-US" dirty="0"/>
          </a:p>
        </p:txBody>
      </p:sp>
      <p:graphicFrame>
        <p:nvGraphicFramePr>
          <p:cNvPr id="36" name="Group 1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1012737"/>
              </p:ext>
            </p:extLst>
          </p:nvPr>
        </p:nvGraphicFramePr>
        <p:xfrm>
          <a:off x="396820" y="1231818"/>
          <a:ext cx="8289980" cy="4641762"/>
        </p:xfrm>
        <a:graphic>
          <a:graphicData uri="http://schemas.openxmlformats.org/drawingml/2006/table">
            <a:tbl>
              <a:tblPr/>
              <a:tblGrid>
                <a:gridCol w="2734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79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3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Risk Description</a:t>
                      </a:r>
                    </a:p>
                  </a:txBody>
                  <a:tcPr marL="75570" marR="75570" marT="35595" marB="3559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E61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Poseidon</a:t>
                      </a:r>
                    </a:p>
                  </a:txBody>
                  <a:tcPr marL="75570" marR="75570" marT="35595" marB="3559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E61A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lang="en-US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SDCWA</a:t>
                      </a:r>
                    </a:p>
                  </a:txBody>
                  <a:tcPr marL="75570" marR="75570" marT="35595" marB="35595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E61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1383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Permitting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GB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67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Financing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GB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55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Interest</a:t>
                      </a:r>
                      <a:r>
                        <a:rPr lang="en-US" sz="1300" b="1" kern="1200" baseline="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 Rate</a:t>
                      </a: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GB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23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Construction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2331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Technology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551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Operating Performance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GB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5558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Pipeline Operating Risk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9078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Electricity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0" i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Consumption</a:t>
                      </a:r>
                    </a:p>
                  </a:txBody>
                  <a:tcPr marL="0" marR="0" marT="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12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0" i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  Pricing</a:t>
                      </a:r>
                    </a:p>
                  </a:txBody>
                  <a:tcPr marL="0" marR="0" marT="0" marB="91440" anchor="b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5337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Water Demand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en-US" sz="1300" b="1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D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99334">
                <a:tc>
                  <a:txBody>
                    <a:bodyPr/>
                    <a:lstStyle/>
                    <a:p>
                      <a:pPr marL="0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300" b="1" kern="1200" dirty="0">
                          <a:solidFill>
                            <a:srgbClr val="3C3C3E"/>
                          </a:solidFill>
                          <a:latin typeface="+mn-lt"/>
                          <a:ea typeface="+mn-ea"/>
                          <a:cs typeface="+mn-cs"/>
                        </a:rPr>
                        <a:t>Regulation</a:t>
                      </a:r>
                      <a:endParaRPr lang="en-US" sz="1300" kern="1200" dirty="0">
                        <a:solidFill>
                          <a:srgbClr val="3C3C3E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0" marR="0" marT="0" marB="0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pSp>
        <p:nvGrpSpPr>
          <p:cNvPr id="37" name="Group 36"/>
          <p:cNvGrpSpPr/>
          <p:nvPr/>
        </p:nvGrpSpPr>
        <p:grpSpPr>
          <a:xfrm>
            <a:off x="4622099" y="1709608"/>
            <a:ext cx="3138488" cy="3990061"/>
            <a:chOff x="4667819" y="1572448"/>
            <a:chExt cx="3138488" cy="4313911"/>
          </a:xfrm>
        </p:grpSpPr>
        <p:pic>
          <p:nvPicPr>
            <p:cNvPr id="38" name="Picture 37" descr="poseid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820" y="1572448"/>
              <a:ext cx="302329" cy="269347"/>
            </a:xfrm>
            <a:prstGeom prst="rect">
              <a:avLst/>
            </a:prstGeom>
          </p:spPr>
        </p:pic>
        <p:pic>
          <p:nvPicPr>
            <p:cNvPr id="39" name="Picture 38" descr="poseid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821" y="1971023"/>
              <a:ext cx="302329" cy="269347"/>
            </a:xfrm>
            <a:prstGeom prst="rect">
              <a:avLst/>
            </a:prstGeom>
          </p:spPr>
        </p:pic>
        <p:pic>
          <p:nvPicPr>
            <p:cNvPr id="40" name="Picture 39" descr="poseid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819" y="3186256"/>
              <a:ext cx="302329" cy="269347"/>
            </a:xfrm>
            <a:prstGeom prst="rect">
              <a:avLst/>
            </a:prstGeom>
          </p:spPr>
        </p:pic>
        <p:pic>
          <p:nvPicPr>
            <p:cNvPr id="41" name="Picture 40" descr="poseid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819" y="3627976"/>
              <a:ext cx="302329" cy="269347"/>
            </a:xfrm>
            <a:prstGeom prst="rect">
              <a:avLst/>
            </a:prstGeom>
          </p:spPr>
        </p:pic>
        <p:pic>
          <p:nvPicPr>
            <p:cNvPr id="42" name="Picture 41" descr="poseid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819" y="4514816"/>
              <a:ext cx="302329" cy="269347"/>
            </a:xfrm>
            <a:prstGeom prst="rect">
              <a:avLst/>
            </a:prstGeom>
          </p:spPr>
        </p:pic>
        <p:pic>
          <p:nvPicPr>
            <p:cNvPr id="43" name="Picture 42" descr="poseid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819" y="5585660"/>
              <a:ext cx="302329" cy="269347"/>
            </a:xfrm>
            <a:prstGeom prst="rect">
              <a:avLst/>
            </a:prstGeom>
          </p:spPr>
        </p:pic>
        <p:pic>
          <p:nvPicPr>
            <p:cNvPr id="45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35141" y="2345390"/>
              <a:ext cx="371166" cy="323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9521" y="4029985"/>
              <a:ext cx="371827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9521" y="4487564"/>
              <a:ext cx="371827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9521" y="5154231"/>
              <a:ext cx="371827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9" name="Picture 48" descr="poseidon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67819" y="2773615"/>
              <a:ext cx="302329" cy="269347"/>
            </a:xfrm>
            <a:prstGeom prst="rect">
              <a:avLst/>
            </a:prstGeom>
          </p:spPr>
        </p:pic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429521" y="5562509"/>
              <a:ext cx="371827" cy="3238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39428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38200"/>
            <a:ext cx="8915400" cy="5257800"/>
          </a:xfrm>
        </p:spPr>
        <p:txBody>
          <a:bodyPr/>
          <a:lstStyle/>
          <a:p>
            <a:r>
              <a:rPr lang="en-US" sz="2400" u="sng" dirty="0"/>
              <a:t>Pros:</a:t>
            </a:r>
          </a:p>
          <a:p>
            <a:pPr lvl="1"/>
            <a:r>
              <a:rPr lang="en-US" sz="2000" dirty="0"/>
              <a:t>Risk transfer to the private sector</a:t>
            </a:r>
          </a:p>
          <a:p>
            <a:pPr lvl="1"/>
            <a:r>
              <a:rPr lang="en-US" sz="2000" dirty="0"/>
              <a:t>Speed (design and construction can proceed concurrently)</a:t>
            </a:r>
          </a:p>
          <a:p>
            <a:pPr lvl="1"/>
            <a:r>
              <a:rPr lang="en-US" sz="2000" dirty="0"/>
              <a:t>A commodity purchase with defined terms and conditions</a:t>
            </a:r>
          </a:p>
          <a:p>
            <a:pPr lvl="1"/>
            <a:r>
              <a:rPr lang="en-US" sz="2000" dirty="0"/>
              <a:t>Performance guarantees</a:t>
            </a:r>
          </a:p>
          <a:p>
            <a:pPr lvl="1"/>
            <a:r>
              <a:rPr lang="en-US" sz="2000" dirty="0"/>
              <a:t>Approval rights over acceptance/performance testing</a:t>
            </a:r>
          </a:p>
          <a:p>
            <a:pPr lvl="1"/>
            <a:r>
              <a:rPr lang="en-US" sz="2000" dirty="0"/>
              <a:t>Debt is kept off the public agency balance sheet</a:t>
            </a:r>
          </a:p>
          <a:p>
            <a:pPr lvl="1"/>
            <a:endParaRPr lang="en-US" sz="1400" dirty="0"/>
          </a:p>
          <a:p>
            <a:r>
              <a:rPr lang="en-US" sz="2400" u="sng" dirty="0"/>
              <a:t>Cons:</a:t>
            </a:r>
          </a:p>
          <a:p>
            <a:pPr lvl="1"/>
            <a:r>
              <a:rPr lang="en-US" sz="2000" dirty="0"/>
              <a:t>Take or Pay contract</a:t>
            </a:r>
          </a:p>
          <a:p>
            <a:pPr lvl="1"/>
            <a:r>
              <a:rPr lang="en-US" sz="2000" dirty="0"/>
              <a:t>Higher cost of capital</a:t>
            </a:r>
          </a:p>
          <a:p>
            <a:pPr lvl="1"/>
            <a:r>
              <a:rPr lang="en-US" sz="2000" dirty="0"/>
              <a:t>Greater overall transactional complexity</a:t>
            </a:r>
          </a:p>
          <a:p>
            <a:pPr lvl="1"/>
            <a:r>
              <a:rPr lang="en-US" sz="2000" dirty="0"/>
              <a:t>Limited public agency input regarding design, construction and operations</a:t>
            </a:r>
          </a:p>
          <a:p>
            <a:pPr lvl="1"/>
            <a:r>
              <a:rPr lang="en-US" sz="2000" dirty="0"/>
              <a:t>Public agency does not have a direct relationship with contractors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endParaRPr lang="en-US" sz="600" dirty="0"/>
          </a:p>
          <a:p>
            <a:pPr lvl="1"/>
            <a:endParaRPr lang="en-US" sz="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3600" dirty="0"/>
              <a:t>P3 Delivery Pros and Cons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5236E-6B52-400E-92AC-407CC557FB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569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Carlsbad | 18 Months of Operating Experience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E85BA-D0D6-0A41-B6B8-B19AB1C7112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1447800"/>
            <a:ext cx="8659813" cy="5335588"/>
          </a:xfrm>
        </p:spPr>
        <p:txBody>
          <a:bodyPr/>
          <a:lstStyle/>
          <a:p>
            <a:r>
              <a:rPr lang="en-US" sz="2800" dirty="0"/>
              <a:t>D</a:t>
            </a:r>
            <a:r>
              <a:rPr lang="en-US" sz="2800" b="0" dirty="0"/>
              <a:t>elivered over </a:t>
            </a:r>
            <a:r>
              <a:rPr lang="en-US" sz="2800" dirty="0"/>
              <a:t>90,000 </a:t>
            </a:r>
            <a:r>
              <a:rPr lang="en-US" sz="2800" b="0" dirty="0"/>
              <a:t>AF</a:t>
            </a:r>
          </a:p>
          <a:p>
            <a:r>
              <a:rPr lang="en-US" sz="2800" dirty="0"/>
              <a:t>Supplied 9% of regional water demand </a:t>
            </a:r>
          </a:p>
          <a:p>
            <a:r>
              <a:rPr lang="en-US" sz="2800" dirty="0"/>
              <a:t>Largest source of local water</a:t>
            </a:r>
          </a:p>
          <a:p>
            <a:r>
              <a:rPr lang="en-US" sz="2800" dirty="0"/>
              <a:t>Insulated region from water use restrictions</a:t>
            </a:r>
          </a:p>
          <a:p>
            <a:r>
              <a:rPr lang="en-US" sz="2800" dirty="0"/>
              <a:t>Met or exceeded all</a:t>
            </a:r>
            <a:r>
              <a:rPr lang="en-US" sz="2800" b="0" dirty="0"/>
              <a:t> drinking water standards</a:t>
            </a:r>
          </a:p>
          <a:p>
            <a:r>
              <a:rPr lang="en-US" sz="2800" dirty="0"/>
              <a:t>Project is financially sound, compliant with debt obligations, and reserves are fully funded.</a:t>
            </a:r>
            <a:endParaRPr lang="en-US" sz="2800" b="0" dirty="0"/>
          </a:p>
          <a:p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155181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14780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647113" y="6408741"/>
            <a:ext cx="3667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4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" y="0"/>
            <a:ext cx="8886825" cy="1143000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pPr algn="ctr" eaLnBrk="1" hangingPunct="1"/>
            <a:r>
              <a:rPr lang="en-US" sz="3400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anose="020B0604030504040204" pitchFamily="34" charset="0"/>
                <a:cs typeface="Tahoma" panose="020B0604030504040204" pitchFamily="34" charset="0"/>
              </a:rPr>
              <a:t>San Diego County Water Authority</a:t>
            </a:r>
          </a:p>
        </p:txBody>
      </p:sp>
      <p:sp>
        <p:nvSpPr>
          <p:cNvPr id="17413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35560" y="990600"/>
            <a:ext cx="5129564" cy="5201920"/>
          </a:xfrm>
          <a:noFill/>
        </p:spPr>
        <p:txBody>
          <a:bodyPr vert="horz" wrap="square" lIns="90488" tIns="44451" rIns="90488" bIns="44451" numCol="1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marL="100581" indent="0">
              <a:spcBef>
                <a:spcPts val="0"/>
              </a:spcBef>
              <a:buSzPct val="119000"/>
              <a:buNone/>
            </a:pPr>
            <a:r>
              <a:rPr lang="en-US" sz="2800" dirty="0">
                <a:cs typeface="Tahoma" pitchFamily="34" charset="0"/>
              </a:rPr>
              <a:t>Wholesale water agency created by state Legislature in 1944</a:t>
            </a:r>
          </a:p>
          <a:p>
            <a:pPr marL="725851" lvl="1" indent="-342891">
              <a:spcBef>
                <a:spcPts val="0"/>
              </a:spcBef>
              <a:buSzPct val="119000"/>
              <a:buFont typeface="Lucida Sans Unicode" panose="020B0602030504020204" pitchFamily="34" charset="0"/>
              <a:buChar char="‣"/>
            </a:pPr>
            <a:r>
              <a:rPr lang="en-US" sz="2400" dirty="0">
                <a:cs typeface="Tahoma" pitchFamily="34" charset="0"/>
              </a:rPr>
              <a:t>Serves 3.3 million people and region’s $220 billion economy</a:t>
            </a:r>
          </a:p>
          <a:p>
            <a:pPr marL="725851" lvl="1" indent="-342891">
              <a:spcBef>
                <a:spcPts val="0"/>
              </a:spcBef>
              <a:buSzPct val="119000"/>
              <a:buFont typeface="Lucida Sans Unicode" panose="020B0602030504020204" pitchFamily="34" charset="0"/>
              <a:buChar char="‣"/>
            </a:pPr>
            <a:r>
              <a:rPr lang="en-US" sz="2400" dirty="0">
                <a:cs typeface="Tahoma" pitchFamily="34" charset="0"/>
              </a:rPr>
              <a:t>24 member agencies (retailers)</a:t>
            </a:r>
          </a:p>
          <a:p>
            <a:pPr marL="382960" lvl="1" indent="0">
              <a:spcBef>
                <a:spcPts val="0"/>
              </a:spcBef>
              <a:buSzPct val="119000"/>
              <a:buNone/>
            </a:pPr>
            <a:endParaRPr lang="en-US" sz="2400" dirty="0">
              <a:cs typeface="Tahoma" pitchFamily="34" charset="0"/>
            </a:endParaRPr>
          </a:p>
          <a:p>
            <a:pPr marL="127378" indent="0">
              <a:spcBef>
                <a:spcPts val="0"/>
              </a:spcBef>
              <a:buSzPct val="119000"/>
              <a:buNone/>
            </a:pPr>
            <a:r>
              <a:rPr lang="en-US" sz="2800" dirty="0">
                <a:cs typeface="Tahoma" pitchFamily="34" charset="0"/>
              </a:rPr>
              <a:t>Provides 80-90% of water used in San Diego County</a:t>
            </a:r>
          </a:p>
          <a:p>
            <a:pPr marL="725851" lvl="1" indent="-342891">
              <a:spcBef>
                <a:spcPts val="0"/>
              </a:spcBef>
              <a:buSzPct val="119000"/>
              <a:buFont typeface="Lucida Sans Unicode" panose="020B0602030504020204" pitchFamily="34" charset="0"/>
              <a:buChar char="‣"/>
            </a:pPr>
            <a:r>
              <a:rPr lang="en-US" sz="2400" dirty="0">
                <a:cs typeface="Tahoma" pitchFamily="34" charset="0"/>
              </a:rPr>
              <a:t>Builds, owns, operates and maintains large-scale regional water infrastructure</a:t>
            </a:r>
          </a:p>
          <a:p>
            <a:pPr marL="725851" lvl="1" indent="-342891">
              <a:spcBef>
                <a:spcPts val="0"/>
              </a:spcBef>
              <a:buSzPct val="119000"/>
              <a:buFont typeface="Lucida Sans Unicode" panose="020B0602030504020204" pitchFamily="34" charset="0"/>
              <a:buChar char="‣"/>
            </a:pPr>
            <a:r>
              <a:rPr lang="en-US" sz="2400" dirty="0">
                <a:cs typeface="Tahoma" pitchFamily="34" charset="0"/>
              </a:rPr>
              <a:t>Largest ag-to-urban water conservation &amp; transfer in U.S.</a:t>
            </a:r>
          </a:p>
          <a:p>
            <a:pPr marL="725851" lvl="1" indent="-342891">
              <a:spcBef>
                <a:spcPts val="0"/>
              </a:spcBef>
              <a:buSzPct val="119000"/>
              <a:buFont typeface="Lucida Sans Unicode" panose="020B0602030504020204" pitchFamily="34" charset="0"/>
              <a:buChar char="‣"/>
            </a:pPr>
            <a:r>
              <a:rPr lang="en-US" sz="2400" dirty="0">
                <a:cs typeface="Tahoma" pitchFamily="34" charset="0"/>
              </a:rPr>
              <a:t>Invested more than $2 billion in facilities (desalination, pipelines, treatment and reservoirs) in the past 15 years</a:t>
            </a:r>
          </a:p>
          <a:p>
            <a:pPr eaLnBrk="1" hangingPunct="1">
              <a:buClr>
                <a:srgbClr val="003399"/>
              </a:buClr>
              <a:buSzPct val="119000"/>
              <a:buFont typeface="Lucida Sans Unicode" panose="020B0602030504020204" pitchFamily="34" charset="0"/>
              <a:buChar char="‣"/>
            </a:pPr>
            <a:endParaRPr lang="en-US" sz="1200" dirty="0"/>
          </a:p>
        </p:txBody>
      </p:sp>
      <p:pic>
        <p:nvPicPr>
          <p:cNvPr id="17414" name="Picture 5" descr="MemberAgenciesMapBASE1_07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3" y="914400"/>
            <a:ext cx="3629025" cy="5257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58640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" name="Chart 54"/>
          <p:cNvGraphicFramePr/>
          <p:nvPr>
            <p:extLst/>
          </p:nvPr>
        </p:nvGraphicFramePr>
        <p:xfrm>
          <a:off x="3293339" y="1466910"/>
          <a:ext cx="3262504" cy="1856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9" name="Chart 78"/>
          <p:cNvGraphicFramePr/>
          <p:nvPr>
            <p:extLst/>
          </p:nvPr>
        </p:nvGraphicFramePr>
        <p:xfrm>
          <a:off x="5683971" y="3346435"/>
          <a:ext cx="3340100" cy="2139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Chart 3"/>
          <p:cNvGraphicFramePr/>
          <p:nvPr>
            <p:extLst/>
          </p:nvPr>
        </p:nvGraphicFramePr>
        <p:xfrm>
          <a:off x="1143000" y="3381849"/>
          <a:ext cx="3099412" cy="2180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649575" y="3016544"/>
            <a:ext cx="1993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2017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34" name="Text Box 28"/>
          <p:cNvSpPr txBox="1">
            <a:spLocks noChangeArrowheads="1"/>
          </p:cNvSpPr>
          <p:nvPr/>
        </p:nvSpPr>
        <p:spPr bwMode="auto">
          <a:xfrm>
            <a:off x="286359" y="1009710"/>
            <a:ext cx="156477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1991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graphicFrame>
        <p:nvGraphicFramePr>
          <p:cNvPr id="35" name="Chart 34"/>
          <p:cNvGraphicFramePr/>
          <p:nvPr>
            <p:extLst/>
          </p:nvPr>
        </p:nvGraphicFramePr>
        <p:xfrm>
          <a:off x="-228600" y="1617077"/>
          <a:ext cx="2338651" cy="12727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9" name="Text Box 49"/>
          <p:cNvSpPr txBox="1">
            <a:spLocks noChangeArrowheads="1"/>
          </p:cNvSpPr>
          <p:nvPr/>
        </p:nvSpPr>
        <p:spPr bwMode="auto">
          <a:xfrm>
            <a:off x="2361363" y="4347177"/>
            <a:ext cx="7777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193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40%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883170" y="3876775"/>
            <a:ext cx="624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16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3%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56088" y="3579908"/>
            <a:ext cx="6093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40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9%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065894" y="3349076"/>
            <a:ext cx="76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24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5%</a:t>
            </a:r>
          </a:p>
        </p:txBody>
      </p:sp>
      <p:sp>
        <p:nvSpPr>
          <p:cNvPr id="44" name="Rectangle 43"/>
          <p:cNvSpPr/>
          <p:nvPr/>
        </p:nvSpPr>
        <p:spPr>
          <a:xfrm>
            <a:off x="2418415" y="3306402"/>
            <a:ext cx="6050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78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17%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58737" y="3501741"/>
            <a:ext cx="7751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100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21%</a:t>
            </a:r>
          </a:p>
        </p:txBody>
      </p:sp>
      <p:sp>
        <p:nvSpPr>
          <p:cNvPr id="46" name="Text Box 49"/>
          <p:cNvSpPr txBox="1">
            <a:spLocks noChangeArrowheads="1"/>
          </p:cNvSpPr>
          <p:nvPr/>
        </p:nvSpPr>
        <p:spPr bwMode="auto">
          <a:xfrm>
            <a:off x="688602" y="2095413"/>
            <a:ext cx="7409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550 TAF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95%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10095" y="1314510"/>
            <a:ext cx="9362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28 TAF    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5%</a:t>
            </a:r>
          </a:p>
        </p:txBody>
      </p:sp>
      <p:sp>
        <p:nvSpPr>
          <p:cNvPr id="54" name="Text Box 6"/>
          <p:cNvSpPr txBox="1">
            <a:spLocks noChangeArrowheads="1"/>
          </p:cNvSpPr>
          <p:nvPr/>
        </p:nvSpPr>
        <p:spPr bwMode="auto">
          <a:xfrm>
            <a:off x="3505200" y="990600"/>
            <a:ext cx="281210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2020*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57" name="Text Box 49"/>
          <p:cNvSpPr txBox="1">
            <a:spLocks noChangeArrowheads="1"/>
          </p:cNvSpPr>
          <p:nvPr/>
        </p:nvSpPr>
        <p:spPr bwMode="auto">
          <a:xfrm>
            <a:off x="4591376" y="2375556"/>
            <a:ext cx="8246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59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11%</a:t>
            </a:r>
          </a:p>
        </p:txBody>
      </p:sp>
      <p:sp>
        <p:nvSpPr>
          <p:cNvPr id="58" name="Rectangle 57"/>
          <p:cNvSpPr/>
          <p:nvPr/>
        </p:nvSpPr>
        <p:spPr>
          <a:xfrm>
            <a:off x="5963689" y="2606388"/>
            <a:ext cx="665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52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10%</a:t>
            </a:r>
          </a:p>
        </p:txBody>
      </p:sp>
      <p:sp>
        <p:nvSpPr>
          <p:cNvPr id="61" name="Rectangle 60"/>
          <p:cNvSpPr/>
          <p:nvPr/>
        </p:nvSpPr>
        <p:spPr>
          <a:xfrm>
            <a:off x="6079837" y="2121068"/>
            <a:ext cx="781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33 TAF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6%</a:t>
            </a:r>
          </a:p>
        </p:txBody>
      </p:sp>
      <p:sp>
        <p:nvSpPr>
          <p:cNvPr id="62" name="Rectangle 61"/>
          <p:cNvSpPr/>
          <p:nvPr/>
        </p:nvSpPr>
        <p:spPr>
          <a:xfrm>
            <a:off x="5455409" y="1372706"/>
            <a:ext cx="745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43 TAF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8%</a:t>
            </a:r>
          </a:p>
        </p:txBody>
      </p:sp>
      <p:sp>
        <p:nvSpPr>
          <p:cNvPr id="66" name="Rectangle 65"/>
          <p:cNvSpPr/>
          <p:nvPr/>
        </p:nvSpPr>
        <p:spPr>
          <a:xfrm>
            <a:off x="4347631" y="1290692"/>
            <a:ext cx="6530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80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15%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048000" y="1847910"/>
            <a:ext cx="7977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190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35%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915227" y="1641508"/>
            <a:ext cx="7721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56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10%</a:t>
            </a:r>
          </a:p>
        </p:txBody>
      </p: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6092214" y="2958629"/>
            <a:ext cx="194123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2035*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191292" y="6597595"/>
            <a:ext cx="186934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(TAF=Thousand Acre-Feet)</a:t>
            </a:r>
          </a:p>
        </p:txBody>
      </p:sp>
      <p:sp>
        <p:nvSpPr>
          <p:cNvPr id="59" name="Rectangle 58"/>
          <p:cNvSpPr/>
          <p:nvPr/>
        </p:nvSpPr>
        <p:spPr>
          <a:xfrm>
            <a:off x="5535286" y="2939599"/>
            <a:ext cx="6657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8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2%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6629400"/>
            <a:ext cx="71356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* Based on Interim Demand Forecast Reset and includes verifiable and additional planned local supply projects from 2015 UWMP</a:t>
            </a:r>
          </a:p>
        </p:txBody>
      </p:sp>
      <p:sp>
        <p:nvSpPr>
          <p:cNvPr id="63" name="Rectangle 62"/>
          <p:cNvSpPr/>
          <p:nvPr/>
        </p:nvSpPr>
        <p:spPr>
          <a:xfrm>
            <a:off x="3927431" y="4225531"/>
            <a:ext cx="624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26 TAF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5%</a:t>
            </a:r>
          </a:p>
        </p:txBody>
      </p:sp>
      <p:grpSp>
        <p:nvGrpSpPr>
          <p:cNvPr id="64" name="Group 63"/>
          <p:cNvGrpSpPr/>
          <p:nvPr/>
        </p:nvGrpSpPr>
        <p:grpSpPr>
          <a:xfrm>
            <a:off x="5330434" y="3265262"/>
            <a:ext cx="3639197" cy="2231952"/>
            <a:chOff x="4958403" y="2029734"/>
            <a:chExt cx="3639197" cy="2231952"/>
          </a:xfrm>
        </p:grpSpPr>
        <p:graphicFrame>
          <p:nvGraphicFramePr>
            <p:cNvPr id="69" name="Chart 68"/>
            <p:cNvGraphicFramePr/>
            <p:nvPr>
              <p:extLst/>
            </p:nvPr>
          </p:nvGraphicFramePr>
          <p:xfrm>
            <a:off x="5229143" y="2116162"/>
            <a:ext cx="3175208" cy="21037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sp>
          <p:nvSpPr>
            <p:cNvPr id="71" name="Rectangle 70"/>
            <p:cNvSpPr/>
            <p:nvPr/>
          </p:nvSpPr>
          <p:spPr>
            <a:xfrm>
              <a:off x="7907339" y="2678281"/>
              <a:ext cx="6902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51 TAF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8%</a:t>
              </a: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7560340" y="2330053"/>
              <a:ext cx="6203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36 TAF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6%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6348739" y="2029734"/>
              <a:ext cx="63212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57 TAF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9%</a:t>
              </a: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331197" y="2335699"/>
              <a:ext cx="6530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80 TAF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13%</a:t>
              </a: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958403" y="3423869"/>
              <a:ext cx="76178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200 TAF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32%</a:t>
              </a: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6980864" y="2118035"/>
              <a:ext cx="62034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72 TAF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11%</a:t>
              </a: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7815878" y="3423870"/>
              <a:ext cx="69026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110 TAF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17%</a:t>
              </a: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836752" y="2107349"/>
              <a:ext cx="65304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16 TAF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2%</a:t>
              </a:r>
            </a:p>
          </p:txBody>
        </p:sp>
        <p:sp>
          <p:nvSpPr>
            <p:cNvPr id="70" name="Text Box 49"/>
            <p:cNvSpPr txBox="1">
              <a:spLocks noChangeArrowheads="1"/>
            </p:cNvSpPr>
            <p:nvPr/>
          </p:nvSpPr>
          <p:spPr bwMode="auto">
            <a:xfrm>
              <a:off x="7136257" y="3800021"/>
              <a:ext cx="7710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sng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10 TAF 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 charset="0"/>
                </a:rPr>
                <a:t>2%</a:t>
              </a:r>
            </a:p>
          </p:txBody>
        </p:sp>
      </p:grpSp>
      <p:sp>
        <p:nvSpPr>
          <p:cNvPr id="123" name="Rounded Rectangle 122"/>
          <p:cNvSpPr/>
          <p:nvPr/>
        </p:nvSpPr>
        <p:spPr>
          <a:xfrm>
            <a:off x="44057" y="5512159"/>
            <a:ext cx="9016581" cy="1085436"/>
          </a:xfrm>
          <a:prstGeom prst="roundRect">
            <a:avLst/>
          </a:prstGeom>
          <a:solidFill>
            <a:schemeClr val="accent1">
              <a:alpha val="15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4" name="Text Box 46"/>
          <p:cNvSpPr txBox="1">
            <a:spLocks noChangeArrowheads="1"/>
          </p:cNvSpPr>
          <p:nvPr/>
        </p:nvSpPr>
        <p:spPr bwMode="auto">
          <a:xfrm>
            <a:off x="1082475" y="6291590"/>
            <a:ext cx="291550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All American &amp; Coachella Canal Lining</a:t>
            </a:r>
          </a:p>
        </p:txBody>
      </p:sp>
      <p:sp>
        <p:nvSpPr>
          <p:cNvPr id="125" name="Text Box 45"/>
          <p:cNvSpPr txBox="1">
            <a:spLocks noChangeArrowheads="1"/>
          </p:cNvSpPr>
          <p:nvPr/>
        </p:nvSpPr>
        <p:spPr bwMode="auto">
          <a:xfrm>
            <a:off x="1082475" y="5940221"/>
            <a:ext cx="25400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Imperial Irrigation District Transfer</a:t>
            </a:r>
          </a:p>
        </p:txBody>
      </p:sp>
      <p:sp>
        <p:nvSpPr>
          <p:cNvPr id="126" name="Text Box 44"/>
          <p:cNvSpPr txBox="1">
            <a:spLocks noChangeArrowheads="1"/>
          </p:cNvSpPr>
          <p:nvPr/>
        </p:nvSpPr>
        <p:spPr bwMode="auto">
          <a:xfrm>
            <a:off x="1089679" y="5605790"/>
            <a:ext cx="23114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Metropolitan Water District</a:t>
            </a:r>
          </a:p>
        </p:txBody>
      </p:sp>
      <p:sp>
        <p:nvSpPr>
          <p:cNvPr id="127" name="Rectangle 36"/>
          <p:cNvSpPr>
            <a:spLocks noChangeArrowheads="1"/>
          </p:cNvSpPr>
          <p:nvPr/>
        </p:nvSpPr>
        <p:spPr bwMode="auto">
          <a:xfrm>
            <a:off x="873779" y="5975776"/>
            <a:ext cx="241300" cy="190500"/>
          </a:xfrm>
          <a:prstGeom prst="rect">
            <a:avLst/>
          </a:prstGeom>
          <a:solidFill>
            <a:srgbClr val="0270BA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8" name="Rectangle 39"/>
          <p:cNvSpPr>
            <a:spLocks noChangeArrowheads="1"/>
          </p:cNvSpPr>
          <p:nvPr/>
        </p:nvSpPr>
        <p:spPr bwMode="auto">
          <a:xfrm>
            <a:off x="6741179" y="5970675"/>
            <a:ext cx="241300" cy="190500"/>
          </a:xfrm>
          <a:prstGeom prst="rect">
            <a:avLst/>
          </a:prstGeom>
          <a:solidFill>
            <a:srgbClr val="8BF5F5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9" name="Rectangle 40"/>
          <p:cNvSpPr>
            <a:spLocks noChangeArrowheads="1"/>
          </p:cNvSpPr>
          <p:nvPr/>
        </p:nvSpPr>
        <p:spPr bwMode="auto">
          <a:xfrm>
            <a:off x="3912885" y="5970675"/>
            <a:ext cx="241300" cy="190500"/>
          </a:xfrm>
          <a:prstGeom prst="rect">
            <a:avLst/>
          </a:prstGeom>
          <a:solidFill>
            <a:srgbClr val="CC99FF">
              <a:alpha val="7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0" name="Rectangle 41"/>
          <p:cNvSpPr>
            <a:spLocks noChangeArrowheads="1"/>
          </p:cNvSpPr>
          <p:nvPr/>
        </p:nvSpPr>
        <p:spPr bwMode="auto">
          <a:xfrm>
            <a:off x="6748317" y="5651533"/>
            <a:ext cx="241300" cy="190500"/>
          </a:xfrm>
          <a:prstGeom prst="rect">
            <a:avLst/>
          </a:prstGeom>
          <a:solidFill>
            <a:srgbClr val="969696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1" name="Rectangle 42"/>
          <p:cNvSpPr>
            <a:spLocks noChangeArrowheads="1"/>
          </p:cNvSpPr>
          <p:nvPr/>
        </p:nvSpPr>
        <p:spPr bwMode="auto">
          <a:xfrm>
            <a:off x="861079" y="5633379"/>
            <a:ext cx="241300" cy="1905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2" name="Text Box 48"/>
          <p:cNvSpPr txBox="1">
            <a:spLocks noChangeArrowheads="1"/>
          </p:cNvSpPr>
          <p:nvPr/>
        </p:nvSpPr>
        <p:spPr bwMode="auto">
          <a:xfrm>
            <a:off x="6969779" y="5935120"/>
            <a:ext cx="139836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Local Surface Water</a:t>
            </a:r>
          </a:p>
        </p:txBody>
      </p:sp>
      <p:sp>
        <p:nvSpPr>
          <p:cNvPr id="133" name="Text Box 50"/>
          <p:cNvSpPr txBox="1">
            <a:spLocks noChangeArrowheads="1"/>
          </p:cNvSpPr>
          <p:nvPr/>
        </p:nvSpPr>
        <p:spPr bwMode="auto">
          <a:xfrm>
            <a:off x="6976918" y="5641546"/>
            <a:ext cx="130245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Groundwater</a:t>
            </a:r>
          </a:p>
        </p:txBody>
      </p:sp>
      <p:sp>
        <p:nvSpPr>
          <p:cNvPr id="134" name="Text Box 49"/>
          <p:cNvSpPr txBox="1">
            <a:spLocks noChangeArrowheads="1"/>
          </p:cNvSpPr>
          <p:nvPr/>
        </p:nvSpPr>
        <p:spPr bwMode="auto">
          <a:xfrm>
            <a:off x="4144736" y="5952575"/>
            <a:ext cx="13462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Recycled Water</a:t>
            </a:r>
          </a:p>
        </p:txBody>
      </p:sp>
      <p:sp>
        <p:nvSpPr>
          <p:cNvPr id="135" name="Rectangle 40"/>
          <p:cNvSpPr>
            <a:spLocks noChangeArrowheads="1"/>
          </p:cNvSpPr>
          <p:nvPr/>
        </p:nvSpPr>
        <p:spPr bwMode="auto">
          <a:xfrm>
            <a:off x="3921779" y="6290385"/>
            <a:ext cx="226452" cy="210174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6" name="Text Box 49"/>
          <p:cNvSpPr txBox="1">
            <a:spLocks noChangeArrowheads="1"/>
          </p:cNvSpPr>
          <p:nvPr/>
        </p:nvSpPr>
        <p:spPr bwMode="auto">
          <a:xfrm>
            <a:off x="4148231" y="6291590"/>
            <a:ext cx="170489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Seawater Desalination</a:t>
            </a:r>
          </a:p>
        </p:txBody>
      </p:sp>
      <p:sp>
        <p:nvSpPr>
          <p:cNvPr id="137" name="Rectangle 39"/>
          <p:cNvSpPr>
            <a:spLocks noChangeArrowheads="1"/>
          </p:cNvSpPr>
          <p:nvPr/>
        </p:nvSpPr>
        <p:spPr bwMode="auto">
          <a:xfrm>
            <a:off x="6741179" y="6325940"/>
            <a:ext cx="241300" cy="190500"/>
          </a:xfrm>
          <a:prstGeom prst="rect">
            <a:avLst/>
          </a:prstGeom>
          <a:solidFill>
            <a:srgbClr val="660066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8" name="Text Box 48"/>
          <p:cNvSpPr txBox="1">
            <a:spLocks noChangeArrowheads="1"/>
          </p:cNvSpPr>
          <p:nvPr/>
        </p:nvSpPr>
        <p:spPr bwMode="auto">
          <a:xfrm>
            <a:off x="6969113" y="6290385"/>
            <a:ext cx="1412887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Potable Reuse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charset="0"/>
            </a:endParaRPr>
          </a:p>
        </p:txBody>
      </p:sp>
      <p:sp>
        <p:nvSpPr>
          <p:cNvPr id="139" name="Rectangle 37"/>
          <p:cNvSpPr>
            <a:spLocks noChangeArrowheads="1"/>
          </p:cNvSpPr>
          <p:nvPr/>
        </p:nvSpPr>
        <p:spPr bwMode="auto">
          <a:xfrm>
            <a:off x="861079" y="6322943"/>
            <a:ext cx="241300" cy="1905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0" name="Rectangle 41"/>
          <p:cNvSpPr>
            <a:spLocks noChangeArrowheads="1"/>
          </p:cNvSpPr>
          <p:nvPr/>
        </p:nvSpPr>
        <p:spPr bwMode="auto">
          <a:xfrm>
            <a:off x="3921779" y="5659801"/>
            <a:ext cx="241300" cy="1905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1" name="Text Box 50"/>
          <p:cNvSpPr txBox="1">
            <a:spLocks noChangeArrowheads="1"/>
          </p:cNvSpPr>
          <p:nvPr/>
        </p:nvSpPr>
        <p:spPr bwMode="auto">
          <a:xfrm>
            <a:off x="4169749" y="5597824"/>
            <a:ext cx="2479021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San Luis Rey Water Transfer</a:t>
            </a:r>
          </a:p>
        </p:txBody>
      </p:sp>
      <p:sp>
        <p:nvSpPr>
          <p:cNvPr id="60" name="Rectangle 59"/>
          <p:cNvSpPr/>
          <p:nvPr/>
        </p:nvSpPr>
        <p:spPr>
          <a:xfrm>
            <a:off x="4957641" y="1290690"/>
            <a:ext cx="7455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16 TAF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3%</a:t>
            </a:r>
          </a:p>
        </p:txBody>
      </p:sp>
      <p:sp>
        <p:nvSpPr>
          <p:cNvPr id="68" name="Text Box 28"/>
          <p:cNvSpPr txBox="1">
            <a:spLocks noChangeArrowheads="1"/>
          </p:cNvSpPr>
          <p:nvPr/>
        </p:nvSpPr>
        <p:spPr bwMode="auto">
          <a:xfrm>
            <a:off x="212043" y="2733936"/>
            <a:ext cx="1564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Total = 578 TAF</a:t>
            </a:r>
          </a:p>
        </p:txBody>
      </p:sp>
      <p:sp>
        <p:nvSpPr>
          <p:cNvPr id="75" name="Text Box 28"/>
          <p:cNvSpPr txBox="1">
            <a:spLocks noChangeArrowheads="1"/>
          </p:cNvSpPr>
          <p:nvPr/>
        </p:nvSpPr>
        <p:spPr bwMode="auto">
          <a:xfrm>
            <a:off x="1929215" y="5189438"/>
            <a:ext cx="1564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Total = 477 TAF</a:t>
            </a:r>
          </a:p>
        </p:txBody>
      </p:sp>
      <p:sp>
        <p:nvSpPr>
          <p:cNvPr id="81" name="Text Box 28"/>
          <p:cNvSpPr txBox="1">
            <a:spLocks noChangeArrowheads="1"/>
          </p:cNvSpPr>
          <p:nvPr/>
        </p:nvSpPr>
        <p:spPr bwMode="auto">
          <a:xfrm>
            <a:off x="4128247" y="3152512"/>
            <a:ext cx="1564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Total = 537 TAF</a:t>
            </a:r>
          </a:p>
        </p:txBody>
      </p:sp>
      <p:sp>
        <p:nvSpPr>
          <p:cNvPr id="82" name="Text Box 28"/>
          <p:cNvSpPr txBox="1">
            <a:spLocks noChangeArrowheads="1"/>
          </p:cNvSpPr>
          <p:nvPr/>
        </p:nvSpPr>
        <p:spPr bwMode="auto">
          <a:xfrm>
            <a:off x="6274195" y="5189437"/>
            <a:ext cx="15647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Total = 632 TAF</a:t>
            </a: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id="{78FEB253-1C34-4446-99E1-58BB88646F6F}"/>
              </a:ext>
            </a:extLst>
          </p:cNvPr>
          <p:cNvSpPr txBox="1">
            <a:spLocks/>
          </p:cNvSpPr>
          <p:nvPr/>
        </p:nvSpPr>
        <p:spPr>
          <a:xfrm>
            <a:off x="304800" y="0"/>
            <a:ext cx="8534400" cy="12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rPr>
              <a:t>Increasing San Diego County's Water Supply Reliability through Supply Diversification</a:t>
            </a:r>
          </a:p>
        </p:txBody>
      </p:sp>
    </p:spTree>
    <p:extLst>
      <p:ext uri="{BB962C8B-B14F-4D97-AF65-F5344CB8AC3E}">
        <p14:creationId xmlns:p14="http://schemas.microsoft.com/office/powerpoint/2010/main" val="2325969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-228600" y="762000"/>
            <a:ext cx="4623460" cy="5520200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Owned and operated by Poseidon Water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 year contract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$1 billion investment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48,000-56,000 acre-feet/year of drought-proof supplies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Largest, most advanced  seawater desalination facility in North America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On-line in December 2015</a:t>
            </a:r>
          </a:p>
          <a:p>
            <a:endParaRPr lang="en-US" sz="2400" dirty="0"/>
          </a:p>
          <a:p>
            <a:pPr>
              <a:buNone/>
            </a:pPr>
            <a:endParaRPr lang="en-US" sz="2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76200"/>
            <a:ext cx="8915400" cy="1143000"/>
          </a:xfrm>
        </p:spPr>
        <p:txBody>
          <a:bodyPr>
            <a:noAutofit/>
          </a:bodyPr>
          <a:lstStyle/>
          <a:p>
            <a:r>
              <a:rPr lang="en-US" sz="4000" dirty="0">
                <a:effectLst/>
                <a:latin typeface="Calibri" panose="020F050202020403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Lewis Carlsbad Desalination Plant</a:t>
            </a:r>
            <a:r>
              <a:rPr lang="en-US" sz="36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en-US" sz="3600" dirty="0">
                <a:effectLst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sz="3600" dirty="0">
              <a:effectLst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47113" y="6408738"/>
            <a:ext cx="366712" cy="365125"/>
          </a:xfrm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EB1ED5-D6EC-436C-A129-E734A418DE8E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7" name="Picture 2" descr="bg_her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6" t="13662" r="18045"/>
          <a:stretch/>
        </p:blipFill>
        <p:spPr bwMode="auto">
          <a:xfrm>
            <a:off x="4648200" y="1066800"/>
            <a:ext cx="4201043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114800"/>
            <a:ext cx="3733800" cy="24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9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1304572"/>
            <a:ext cx="9059819" cy="4800600"/>
          </a:xfrm>
        </p:spPr>
        <p:txBody>
          <a:bodyPr>
            <a:normAutofit/>
          </a:bodyPr>
          <a:lstStyle/>
          <a:p>
            <a:r>
              <a:rPr lang="en-US" sz="2400" dirty="0"/>
              <a:t>Water Authority Board approved WPA on Nov 29, 2012</a:t>
            </a:r>
          </a:p>
          <a:p>
            <a:r>
              <a:rPr lang="en-US" sz="2400" dirty="0"/>
              <a:t>Outlines commercial and financial terms for production and delivery of water from the Carlsbad Plant</a:t>
            </a:r>
          </a:p>
          <a:p>
            <a:endParaRPr lang="en-US" sz="1200" dirty="0"/>
          </a:p>
          <a:p>
            <a:r>
              <a:rPr lang="en-US" sz="2400" dirty="0"/>
              <a:t>Transfers risk to private developer</a:t>
            </a:r>
          </a:p>
          <a:p>
            <a:pPr lvl="1"/>
            <a:r>
              <a:rPr lang="en-US" sz="2000" dirty="0"/>
              <a:t>Permitting</a:t>
            </a:r>
          </a:p>
          <a:p>
            <a:pPr lvl="1"/>
            <a:r>
              <a:rPr lang="en-US" sz="2000" dirty="0"/>
              <a:t>Design liability</a:t>
            </a:r>
          </a:p>
          <a:p>
            <a:pPr lvl="1"/>
            <a:r>
              <a:rPr lang="en-US" sz="2000" dirty="0"/>
              <a:t>Cost overruns</a:t>
            </a:r>
          </a:p>
          <a:p>
            <a:pPr lvl="1"/>
            <a:r>
              <a:rPr lang="en-US" sz="2000" dirty="0"/>
              <a:t>Operations</a:t>
            </a:r>
          </a:p>
          <a:p>
            <a:pPr lvl="1"/>
            <a:r>
              <a:rPr lang="en-US" sz="2000" dirty="0"/>
              <a:t>Must meet water quality requirements</a:t>
            </a:r>
          </a:p>
          <a:p>
            <a:endParaRPr lang="en-US" sz="2400" dirty="0"/>
          </a:p>
          <a:p>
            <a:endParaRPr lang="en-US" sz="800" dirty="0"/>
          </a:p>
          <a:p>
            <a:pPr lvl="1"/>
            <a:endParaRPr lang="en-US" sz="800" dirty="0"/>
          </a:p>
          <a:p>
            <a:pPr lvl="1"/>
            <a:endParaRPr lang="en-US" sz="2000" dirty="0"/>
          </a:p>
          <a:p>
            <a:endParaRPr lang="en-US" sz="800" dirty="0"/>
          </a:p>
          <a:p>
            <a:pPr lvl="1"/>
            <a:endParaRPr lang="en-US" sz="800" dirty="0"/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8362" y="0"/>
            <a:ext cx="8839200" cy="1143000"/>
          </a:xfrm>
        </p:spPr>
        <p:txBody>
          <a:bodyPr>
            <a:noAutofit/>
          </a:bodyPr>
          <a:lstStyle/>
          <a:p>
            <a:r>
              <a:rPr lang="en-US" sz="3000" kern="1200" dirty="0">
                <a:solidFill>
                  <a:schemeClr val="accent1">
                    <a:lumMod val="75000"/>
                  </a:schemeClr>
                </a:solidFill>
                <a:effectLst/>
                <a:ea typeface="Tahoma" pitchFamily="34" charset="0"/>
                <a:cs typeface="Tahoma" pitchFamily="34" charset="0"/>
              </a:rPr>
              <a:t>Landmark Water Purchase Agreement between the Water Authority and Poseidon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5236E-6B52-400E-92AC-407CC557FB9B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5" name="Picture 4" descr="http://carlsbaddesal.com/Websites/carlsbaddesal/images/ArchitecturalRendering_SouthVie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8514" y="2819400"/>
            <a:ext cx="3209379" cy="2075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01003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-76200" y="990600"/>
            <a:ext cx="8229600" cy="1719071"/>
          </a:xfrm>
        </p:spPr>
        <p:txBody>
          <a:bodyPr/>
          <a:lstStyle/>
          <a:p>
            <a:r>
              <a:rPr lang="en-US" sz="2400" dirty="0"/>
              <a:t>Water Purchaser</a:t>
            </a:r>
          </a:p>
          <a:p>
            <a:pPr lvl="1"/>
            <a:r>
              <a:rPr lang="en-US" sz="2000" dirty="0"/>
              <a:t>Water Authority is sole off-taker</a:t>
            </a:r>
          </a:p>
          <a:p>
            <a:pPr lvl="1"/>
            <a:r>
              <a:rPr lang="en-US" sz="2000" dirty="0"/>
              <a:t>Water Purchase Agreement </a:t>
            </a:r>
          </a:p>
          <a:p>
            <a:pPr lvl="1"/>
            <a:endParaRPr lang="en-US" sz="800" dirty="0"/>
          </a:p>
          <a:p>
            <a:r>
              <a:rPr lang="en-US" sz="2400" dirty="0"/>
              <a:t>Developer/Owner</a:t>
            </a:r>
          </a:p>
          <a:p>
            <a:pPr lvl="1"/>
            <a:r>
              <a:rPr lang="en-US" sz="2000" dirty="0"/>
              <a:t>Poseidon Water</a:t>
            </a:r>
          </a:p>
          <a:p>
            <a:pPr lvl="1"/>
            <a:endParaRPr lang="en-US" sz="800" dirty="0"/>
          </a:p>
          <a:p>
            <a:r>
              <a:rPr lang="en-US" sz="2400" dirty="0"/>
              <a:t>Construction/Operation of the Plant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-49876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/>
              <a:t>Project Structure – Desalination Plant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2D7B58-E361-424D-9F13-BE4F3F31A7AF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7" name="Content Placeholder 1"/>
          <p:cNvSpPr txBox="1">
            <a:spLocks/>
          </p:cNvSpPr>
          <p:nvPr/>
        </p:nvSpPr>
        <p:spPr bwMode="auto">
          <a:xfrm>
            <a:off x="-76200" y="3581400"/>
            <a:ext cx="54864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20713" marR="0" lvl="1" indent="-228600" algn="l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>
                <a:srgbClr val="4F81BD"/>
              </a:buClr>
              <a:buSzTx/>
              <a:buFont typeface="Verdana" pitchFamily="34" charset="0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WPA between Water Authority and Poseidon</a:t>
            </a:r>
          </a:p>
          <a:p>
            <a:pPr marL="620713" marR="0" lvl="1" indent="-228600" algn="l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>
                <a:srgbClr val="4F81BD"/>
              </a:buClr>
              <a:buSzTx/>
              <a:buFont typeface="Verdana" pitchFamily="34" charset="0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Contractor – Kiewit/Shea Desalination</a:t>
            </a:r>
          </a:p>
          <a:p>
            <a:pPr marL="620713" marR="0" lvl="1" indent="-228600" algn="l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>
                <a:srgbClr val="4F81BD"/>
              </a:buClr>
              <a:buSzTx/>
              <a:buFont typeface="Verdana" pitchFamily="34" charset="0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IDE Technologies provided process technology </a:t>
            </a:r>
          </a:p>
          <a:p>
            <a:pPr marL="620713" marR="0" lvl="1" indent="-228600" algn="l" defTabSz="914400" rtl="0" eaLnBrk="1" fontAlgn="base" latinLnBrk="0" hangingPunct="1">
              <a:lnSpc>
                <a:spcPct val="100000"/>
              </a:lnSpc>
              <a:spcBef>
                <a:spcPts val="325"/>
              </a:spcBef>
              <a:spcAft>
                <a:spcPct val="0"/>
              </a:spcAft>
              <a:buClr>
                <a:srgbClr val="4F81BD"/>
              </a:buClr>
              <a:buSzTx/>
              <a:buFont typeface="Verdana" pitchFamily="34" charset="0"/>
              <a:buChar char="◦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t>Plant Operations and Maintenance also provided by IDE</a:t>
            </a:r>
          </a:p>
          <a:p>
            <a:pPr marL="365125" marR="0" lvl="0" indent="-255588" algn="l" defTabSz="914400" rtl="0" eaLnBrk="1" fontAlgn="base" latinLnBrk="0" hangingPunct="1">
              <a:lnSpc>
                <a:spcPct val="100000"/>
              </a:lnSpc>
              <a:spcBef>
                <a:spcPts val="400"/>
              </a:spcBef>
              <a:spcAft>
                <a:spcPct val="0"/>
              </a:spcAft>
              <a:buClr>
                <a:srgbClr val="4F81BD"/>
              </a:buClr>
              <a:buSzPct val="68000"/>
              <a:buFont typeface="Wingdings 3" pitchFamily="18" charset="2"/>
              <a:buChar char="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200" y="4114800"/>
            <a:ext cx="3581400" cy="2387017"/>
          </a:xfrm>
          <a:prstGeom prst="rect">
            <a:avLst/>
          </a:prstGeom>
        </p:spPr>
      </p:pic>
      <p:pic>
        <p:nvPicPr>
          <p:cNvPr id="11" name="Picture 2" descr="H:\Carlsbad\Presentations\2015\HPP_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295400"/>
            <a:ext cx="2881312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01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14400"/>
            <a:ext cx="8686800" cy="5943600"/>
          </a:xfrm>
        </p:spPr>
        <p:txBody>
          <a:bodyPr>
            <a:normAutofit/>
          </a:bodyPr>
          <a:lstStyle/>
          <a:p>
            <a:pPr marL="118872" indent="0">
              <a:buClrTx/>
              <a:buNone/>
            </a:pPr>
            <a:r>
              <a:rPr lang="en-US" sz="2400" b="1" u="sng" dirty="0">
                <a:cs typeface="Tahoma" pitchFamily="34" charset="0"/>
              </a:rPr>
              <a:t>Total Capital Cost</a:t>
            </a:r>
            <a:endParaRPr lang="en-US" sz="2400" b="1" dirty="0">
              <a:cs typeface="Tahoma" pitchFamily="34" charset="0"/>
            </a:endParaRPr>
          </a:p>
          <a:p>
            <a:pPr lvl="0">
              <a:buClrTx/>
            </a:pPr>
            <a:endParaRPr lang="en-US" sz="400" dirty="0"/>
          </a:p>
          <a:p>
            <a:pPr lvl="0">
              <a:spcBef>
                <a:spcPts val="0"/>
              </a:spcBef>
              <a:buClr>
                <a:srgbClr val="FF0000"/>
              </a:buClr>
              <a:buSzPct val="100000"/>
              <a:buNone/>
            </a:pPr>
            <a:endParaRPr lang="en-US" sz="2400" dirty="0">
              <a:cs typeface="Tahoma" pitchFamily="34" charset="0"/>
            </a:endParaRPr>
          </a:p>
          <a:p>
            <a:pPr lvl="0">
              <a:spcBef>
                <a:spcPts val="0"/>
              </a:spcBef>
              <a:buClr>
                <a:srgbClr val="FF0000"/>
              </a:buClr>
              <a:buSzPct val="100000"/>
              <a:buNone/>
            </a:pPr>
            <a:endParaRPr lang="en-US" sz="2400" dirty="0">
              <a:cs typeface="Tahoma" pitchFamily="34" charset="0"/>
            </a:endParaRPr>
          </a:p>
          <a:p>
            <a:pPr lvl="0">
              <a:spcBef>
                <a:spcPts val="0"/>
              </a:spcBef>
              <a:buClr>
                <a:srgbClr val="FF0000"/>
              </a:buClr>
              <a:buSzPct val="100000"/>
              <a:buNone/>
            </a:pPr>
            <a:endParaRPr lang="en-US" sz="2400" dirty="0">
              <a:cs typeface="Tahoma" pitchFamily="34" charset="0"/>
            </a:endParaRPr>
          </a:p>
          <a:p>
            <a:pPr lvl="0">
              <a:spcBef>
                <a:spcPts val="0"/>
              </a:spcBef>
              <a:buClr>
                <a:srgbClr val="FF0000"/>
              </a:buClr>
              <a:buSzPct val="100000"/>
              <a:buNone/>
            </a:pPr>
            <a:endParaRPr lang="en-US" sz="2400" dirty="0">
              <a:cs typeface="Tahoma" pitchFamily="34" charset="0"/>
            </a:endParaRPr>
          </a:p>
          <a:p>
            <a:pPr lvl="0">
              <a:spcBef>
                <a:spcPts val="0"/>
              </a:spcBef>
              <a:buClr>
                <a:srgbClr val="FF0000"/>
              </a:buClr>
              <a:buSzPct val="100000"/>
              <a:buNone/>
            </a:pPr>
            <a:endParaRPr lang="en-US" sz="2400" dirty="0">
              <a:cs typeface="Tahoma" pitchFamily="34" charset="0"/>
            </a:endParaRPr>
          </a:p>
          <a:p>
            <a:pPr marL="118872" indent="0">
              <a:buClrTx/>
              <a:buNone/>
            </a:pPr>
            <a:endParaRPr lang="en-US" sz="2400" b="1" u="sng" dirty="0">
              <a:cs typeface="Tahoma" pitchFamily="34" charset="0"/>
            </a:endParaRPr>
          </a:p>
          <a:p>
            <a:pPr marL="118872" indent="0">
              <a:buClrTx/>
              <a:buNone/>
            </a:pPr>
            <a:endParaRPr lang="en-US" sz="1400" b="1" u="sng" dirty="0">
              <a:cs typeface="Tahoma" pitchFamily="34" charset="0"/>
            </a:endParaRPr>
          </a:p>
          <a:p>
            <a:pPr marL="118872" indent="0">
              <a:buClrTx/>
              <a:buNone/>
            </a:pPr>
            <a:endParaRPr lang="en-US" sz="1400" b="1" u="sng" dirty="0">
              <a:cs typeface="Tahoma" pitchFamily="34" charset="0"/>
            </a:endParaRPr>
          </a:p>
          <a:p>
            <a:pPr marL="118872" indent="0">
              <a:buClrTx/>
              <a:buNone/>
            </a:pPr>
            <a:r>
              <a:rPr lang="en-US" sz="2400" b="1" u="sng" dirty="0">
                <a:cs typeface="Tahoma" pitchFamily="34" charset="0"/>
              </a:rPr>
              <a:t>2017/18  water purchase price* (includes pipeline) </a:t>
            </a:r>
          </a:p>
          <a:p>
            <a:pPr marL="118872" indent="0">
              <a:buClrTx/>
              <a:buNone/>
            </a:pPr>
            <a:r>
              <a:rPr lang="en-US" sz="2400" dirty="0"/>
              <a:t>*</a:t>
            </a:r>
            <a:r>
              <a:rPr lang="en-US" sz="1600" dirty="0"/>
              <a:t>Current estimate based on highest electricity rate applicable</a:t>
            </a:r>
          </a:p>
          <a:p>
            <a:pPr marL="118872" indent="0">
              <a:buClrTx/>
              <a:buNone/>
            </a:pPr>
            <a:endParaRPr lang="en-US" sz="2400" b="1" u="sng" dirty="0">
              <a:cs typeface="Tahoma" pitchFamily="34" charset="0"/>
            </a:endParaRPr>
          </a:p>
          <a:p>
            <a:pPr marL="118872" indent="0">
              <a:buClrTx/>
              <a:buNone/>
            </a:pPr>
            <a:endParaRPr lang="en-US" sz="2400" b="1" dirty="0">
              <a:cs typeface="Tahoma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1066800"/>
          </a:xfrm>
        </p:spPr>
        <p:txBody>
          <a:bodyPr>
            <a:noAutofit/>
          </a:bodyPr>
          <a:lstStyle/>
          <a:p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Total Project Costs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408738"/>
            <a:ext cx="555625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5236E-6B52-400E-92AC-407CC557FB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076104"/>
              </p:ext>
            </p:extLst>
          </p:nvPr>
        </p:nvGraphicFramePr>
        <p:xfrm>
          <a:off x="228600" y="5334000"/>
          <a:ext cx="6896100" cy="9563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8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440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56,000 acre-feet per year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48,000 acre-</a:t>
                      </a:r>
                      <a:r>
                        <a:rPr lang="en-US" baseline="0" dirty="0">
                          <a:solidFill>
                            <a:schemeClr val="bg1"/>
                          </a:solidFill>
                        </a:rPr>
                        <a:t>feet per year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62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$2,274/AF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$2,524/AF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52400" y="1447800"/>
          <a:ext cx="8839200" cy="21336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6477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6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200" b="0" dirty="0"/>
                        <a:t>Total</a:t>
                      </a:r>
                      <a:r>
                        <a:rPr lang="en-US" sz="2200" b="0" baseline="0" dirty="0"/>
                        <a:t> desalination plant</a:t>
                      </a:r>
                      <a:endParaRPr lang="en-US" sz="2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0" dirty="0"/>
                        <a:t>$537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Total conveyance</a:t>
                      </a:r>
                      <a:r>
                        <a:rPr lang="en-US" sz="2200" baseline="0" dirty="0"/>
                        <a:t> pipeline</a:t>
                      </a:r>
                      <a:endParaRPr lang="en-US" sz="2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$159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Financing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$227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dirty="0"/>
                        <a:t>Water Authority improvements and oversight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dirty="0"/>
                        <a:t>$80 million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200" b="1" dirty="0"/>
                        <a:t>Total Capital Costs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200" b="1" dirty="0"/>
                        <a:t>$1.003 billion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41667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636" y="1447800"/>
            <a:ext cx="8686800" cy="5092891"/>
          </a:xfrm>
        </p:spPr>
        <p:txBody>
          <a:bodyPr>
            <a:normAutofit/>
          </a:bodyPr>
          <a:lstStyle/>
          <a:p>
            <a:r>
              <a:rPr lang="en-US" b="1" i="1" dirty="0"/>
              <a:t>Risk Transfer  </a:t>
            </a:r>
            <a:r>
              <a:rPr lang="en-US" dirty="0"/>
              <a:t>to Poseidon/Contractor team</a:t>
            </a:r>
          </a:p>
          <a:p>
            <a:endParaRPr lang="en-US" sz="1800" dirty="0"/>
          </a:p>
          <a:p>
            <a:r>
              <a:rPr lang="en-US" b="1" i="1" dirty="0"/>
              <a:t>Price certainty  </a:t>
            </a:r>
            <a:r>
              <a:rPr lang="en-US" dirty="0"/>
              <a:t>throughout Water Purchase Agreement term</a:t>
            </a:r>
          </a:p>
          <a:p>
            <a:endParaRPr lang="en-US" sz="1800" dirty="0"/>
          </a:p>
          <a:p>
            <a:r>
              <a:rPr lang="en-US" b="1" i="1" dirty="0"/>
              <a:t>Buy-out provisions  </a:t>
            </a:r>
            <a:r>
              <a:rPr lang="en-US" dirty="0"/>
              <a:t>after 10 years of operation</a:t>
            </a:r>
          </a:p>
          <a:p>
            <a:endParaRPr lang="en-US" sz="1800" dirty="0"/>
          </a:p>
          <a:p>
            <a:r>
              <a:rPr lang="en-US" b="1" i="1" dirty="0"/>
              <a:t>Transfer to public ownership  </a:t>
            </a:r>
            <a:r>
              <a:rPr lang="en-US" dirty="0"/>
              <a:t>at the end of the 30 year agreement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914400"/>
          </a:xfrm>
        </p:spPr>
        <p:txBody>
          <a:bodyPr>
            <a:noAutofit/>
          </a:bodyPr>
          <a:lstStyle/>
          <a:p>
            <a:r>
              <a:rPr lang="en-US" sz="3200" dirty="0"/>
              <a:t>The Carlsbad Project:</a:t>
            </a:r>
            <a:br>
              <a:rPr lang="en-US" sz="3200" dirty="0"/>
            </a:br>
            <a:r>
              <a:rPr lang="en-US" sz="3200" dirty="0"/>
              <a:t>A Successful Public Private Partnership (P3)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1745CF-0CC0-4EB5-962A-49C3E85FA49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724400"/>
            <a:ext cx="3048000" cy="20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2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15472" t="26608" r="12451" b="16985"/>
          <a:stretch>
            <a:fillRect/>
          </a:stretch>
        </p:blipFill>
        <p:spPr bwMode="auto">
          <a:xfrm>
            <a:off x="2209800" y="2755075"/>
            <a:ext cx="6848536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810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Key Objective of WPA </a:t>
            </a:r>
            <a:br>
              <a:rPr lang="en-US" sz="3200" dirty="0"/>
            </a:br>
            <a:r>
              <a:rPr lang="en-US" sz="3200" dirty="0"/>
              <a:t>Balancing Price and Risk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35236E-6B52-400E-92AC-407CC557FB9B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Sans Unicod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Sans Unicode"/>
              <a:ea typeface="+mn-ea"/>
              <a:cs typeface="+mn-cs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28600" y="1371600"/>
            <a:ext cx="8763000" cy="19050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/>
              <a:t>SDCWA had never constructed or operated a seawater desalination facility</a:t>
            </a:r>
          </a:p>
          <a:p>
            <a:endParaRPr lang="en-US" sz="1400" dirty="0"/>
          </a:p>
          <a:p>
            <a:r>
              <a:rPr lang="en-US" sz="2400" dirty="0"/>
              <a:t>Assign appropriate risks to private developer at minimum cost to ratepayers</a:t>
            </a:r>
          </a:p>
        </p:txBody>
      </p:sp>
    </p:spTree>
    <p:extLst>
      <p:ext uri="{BB962C8B-B14F-4D97-AF65-F5344CB8AC3E}">
        <p14:creationId xmlns:p14="http://schemas.microsoft.com/office/powerpoint/2010/main" val="7057237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Poseidon Slide Master">
  <a:themeElements>
    <a:clrScheme name="Poseidon Color Palette">
      <a:dk1>
        <a:srgbClr val="3C3C3E"/>
      </a:dk1>
      <a:lt1>
        <a:srgbClr val="FFFFFF"/>
      </a:lt1>
      <a:dk2>
        <a:srgbClr val="0E61AD"/>
      </a:dk2>
      <a:lt2>
        <a:srgbClr val="A4AAB2"/>
      </a:lt2>
      <a:accent1>
        <a:srgbClr val="89A6B3"/>
      </a:accent1>
      <a:accent2>
        <a:srgbClr val="00A75C"/>
      </a:accent2>
      <a:accent3>
        <a:srgbClr val="EA7150"/>
      </a:accent3>
      <a:accent4>
        <a:srgbClr val="71C9D6"/>
      </a:accent4>
      <a:accent5>
        <a:srgbClr val="377A7D"/>
      </a:accent5>
      <a:accent6>
        <a:srgbClr val="0F3557"/>
      </a:accent6>
      <a:hlink>
        <a:srgbClr val="0070C0"/>
      </a:hlink>
      <a:folHlink>
        <a:srgbClr val="5B63B7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W_Template_Worker" id="{3A6122BB-D324-7649-8186-26CCB1FD7BF7}" vid="{71155F9A-D449-F345-A992-B4D11779A45A}"/>
    </a:ext>
  </a:extLst>
</a:theme>
</file>

<file path=ppt/theme/theme2.xml><?xml version="1.0" encoding="utf-8"?>
<a:theme xmlns:a="http://schemas.openxmlformats.org/drawingml/2006/main" name="12_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Concours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PW_Template_Wave</Template>
  <TotalTime>3171</TotalTime>
  <Words>764</Words>
  <Application>Microsoft Office PowerPoint</Application>
  <PresentationFormat>On-screen Show (4:3)</PresentationFormat>
  <Paragraphs>213</Paragraphs>
  <Slides>13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31" baseType="lpstr">
      <vt:lpstr>ＭＳ Ｐゴシック</vt:lpstr>
      <vt:lpstr>Arial</vt:lpstr>
      <vt:lpstr>Calibri</vt:lpstr>
      <vt:lpstr>Courier New</vt:lpstr>
      <vt:lpstr>Lucida Sans Unicode</vt:lpstr>
      <vt:lpstr>Source Sans Pro</vt:lpstr>
      <vt:lpstr>Source Sans Pro Light</vt:lpstr>
      <vt:lpstr>Tahoma</vt:lpstr>
      <vt:lpstr>Verdana</vt:lpstr>
      <vt:lpstr>Wingdings</vt:lpstr>
      <vt:lpstr>Wingdings 2</vt:lpstr>
      <vt:lpstr>Wingdings 3</vt:lpstr>
      <vt:lpstr>Poseidon Slide Master</vt:lpstr>
      <vt:lpstr>12_Concourse</vt:lpstr>
      <vt:lpstr>1_Concourse</vt:lpstr>
      <vt:lpstr>8_Concourse</vt:lpstr>
      <vt:lpstr>2_Office Theme</vt:lpstr>
      <vt:lpstr>10_Concourse</vt:lpstr>
      <vt:lpstr>Claude “Bud” Lewis Desalination Plant</vt:lpstr>
      <vt:lpstr>San Diego County Water Authority</vt:lpstr>
      <vt:lpstr>PowerPoint Presentation</vt:lpstr>
      <vt:lpstr>Lewis Carlsbad Desalination Plant </vt:lpstr>
      <vt:lpstr>Landmark Water Purchase Agreement between the Water Authority and Poseidon </vt:lpstr>
      <vt:lpstr>Project Structure – Desalination Plant</vt:lpstr>
      <vt:lpstr>Total Project Costs </vt:lpstr>
      <vt:lpstr>The Carlsbad Project: A Successful Public Private Partnership (P3)</vt:lpstr>
      <vt:lpstr>Key Objective of WPA  Balancing Price and Risk</vt:lpstr>
      <vt:lpstr>Carlsbad | Project Risk Allocation</vt:lpstr>
      <vt:lpstr>P3 Delivery Pros and Cons</vt:lpstr>
      <vt:lpstr>Carlsbad | 18 Months of Operating Experience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Ame Stanko</dc:creator>
  <cp:lastModifiedBy>Callahan, Neil V</cp:lastModifiedBy>
  <cp:revision>156</cp:revision>
  <cp:lastPrinted>2018-05-07T15:51:47Z</cp:lastPrinted>
  <dcterms:created xsi:type="dcterms:W3CDTF">2017-02-23T20:55:58Z</dcterms:created>
  <dcterms:modified xsi:type="dcterms:W3CDTF">2018-07-06T18:00:04Z</dcterms:modified>
</cp:coreProperties>
</file>