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9" r:id="rId1"/>
  </p:sldMasterIdLst>
  <p:sldIdLst>
    <p:sldId id="256" r:id="rId2"/>
    <p:sldId id="257" r:id="rId3"/>
    <p:sldId id="261" r:id="rId4"/>
    <p:sldId id="262" r:id="rId5"/>
    <p:sldId id="263" r:id="rId6"/>
    <p:sldId id="271" r:id="rId7"/>
    <p:sldId id="274" r:id="rId8"/>
    <p:sldId id="264" r:id="rId9"/>
    <p:sldId id="267" r:id="rId10"/>
    <p:sldId id="265" r:id="rId11"/>
    <p:sldId id="275" r:id="rId12"/>
    <p:sldId id="270" r:id="rId13"/>
    <p:sldId id="266" r:id="rId14"/>
    <p:sldId id="269" r:id="rId15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1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79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609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9305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13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15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69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689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01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582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1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39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4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3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7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76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25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5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  <p:sldLayoutId id="2147483962" r:id="rId13"/>
    <p:sldLayoutId id="2147483963" r:id="rId14"/>
    <p:sldLayoutId id="2147483964" r:id="rId15"/>
    <p:sldLayoutId id="2147483965" r:id="rId16"/>
    <p:sldLayoutId id="214748396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Alternative Project Delivery: Lessons </a:t>
            </a:r>
            <a:r>
              <a:rPr lang="en-US" dirty="0"/>
              <a:t>L</a:t>
            </a:r>
            <a:r>
              <a:rPr lang="en-US" dirty="0" smtClean="0"/>
              <a:t>earned and Yet to be Learned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842247"/>
          </a:xfrm>
        </p:spPr>
        <p:txBody>
          <a:bodyPr>
            <a:normAutofit fontScale="47500" lnSpcReduction="20000"/>
          </a:bodyPr>
          <a:lstStyle/>
          <a:p>
            <a:r>
              <a:rPr lang="en-US" sz="4300" dirty="0" err="1"/>
              <a:t>Shivaji</a:t>
            </a:r>
            <a:r>
              <a:rPr lang="en-US" sz="4300" dirty="0"/>
              <a:t> </a:t>
            </a:r>
            <a:r>
              <a:rPr lang="en-US" sz="4300" dirty="0" err="1"/>
              <a:t>Deshmukh</a:t>
            </a:r>
            <a:r>
              <a:rPr lang="en-US" sz="4300" dirty="0"/>
              <a:t>, executive Manager (</a:t>
            </a:r>
            <a:r>
              <a:rPr lang="en-US" sz="4300" dirty="0" err="1"/>
              <a:t>Engr</a:t>
            </a:r>
            <a:r>
              <a:rPr lang="en-US" sz="4300" dirty="0"/>
              <a:t> &amp; Ops), West Basin MWD</a:t>
            </a:r>
          </a:p>
          <a:p>
            <a:r>
              <a:rPr lang="en-US" sz="4300" dirty="0" smtClean="0"/>
              <a:t>Tim Busch, GM, Woodland Davis CWA</a:t>
            </a:r>
          </a:p>
          <a:p>
            <a:r>
              <a:rPr lang="en-US" sz="4300" dirty="0" smtClean="0"/>
              <a:t>Neil Callahan, Director, Louis Berger US</a:t>
            </a:r>
          </a:p>
          <a:p>
            <a:r>
              <a:rPr lang="en-US" sz="4300" dirty="0" smtClean="0"/>
              <a:t>Bob </a:t>
            </a:r>
            <a:r>
              <a:rPr lang="en-US" sz="4300" dirty="0"/>
              <a:t>Siemak, </a:t>
            </a:r>
            <a:r>
              <a:rPr lang="en-US" sz="4300" dirty="0" smtClean="0"/>
              <a:t>Moderator, AGM, United Water CD</a:t>
            </a:r>
            <a:endParaRPr lang="en-US" sz="4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07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054" y="177366"/>
            <a:ext cx="10515600" cy="1325563"/>
          </a:xfrm>
        </p:spPr>
        <p:txBody>
          <a:bodyPr/>
          <a:lstStyle/>
          <a:p>
            <a:r>
              <a:rPr lang="en-US" dirty="0" smtClean="0"/>
              <a:t>Design Build Operate (DBO)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330554" y="2046134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040587" y="2044816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735542" y="2046134"/>
            <a:ext cx="1246366" cy="69772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430490" y="2039508"/>
            <a:ext cx="1246366" cy="69772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117483" y="2040839"/>
            <a:ext cx="1246366" cy="69772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5286953" y="227158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576920" y="222189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980587" y="222189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8667576" y="2233156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07661" y="2266129"/>
            <a:ext cx="925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OWNER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735541" y="3631074"/>
            <a:ext cx="4628307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Design-Build-Operate Entity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1040" y="3897472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PARTNER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6249721" y="2786923"/>
            <a:ext cx="237551" cy="817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7934897" y="2767048"/>
            <a:ext cx="237551" cy="828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9637796" y="2784281"/>
            <a:ext cx="237551" cy="828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20256721">
            <a:off x="1842087" y="2828837"/>
            <a:ext cx="850784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Woodland Davis CWA</a:t>
            </a:r>
            <a:endParaRPr lang="en-US" sz="7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285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-116593"/>
            <a:ext cx="10364451" cy="1596177"/>
          </a:xfrm>
        </p:spPr>
        <p:txBody>
          <a:bodyPr/>
          <a:lstStyle/>
          <a:p>
            <a:r>
              <a:rPr lang="en-US" dirty="0" smtClean="0"/>
              <a:t>DBO Structure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749799" y="1358909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Owner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749798" y="2772843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DBO Entity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014632" y="4186777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749799" y="4186777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Builder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484966" y="4186777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Designer</a:t>
            </a:r>
            <a:endParaRPr lang="en-US" dirty="0"/>
          </a:p>
        </p:txBody>
      </p:sp>
      <p:cxnSp>
        <p:nvCxnSpPr>
          <p:cNvPr id="12" name="Straight Connector 11"/>
          <p:cNvCxnSpPr>
            <a:stCxn id="4" idx="2"/>
            <a:endCxn id="5" idx="0"/>
          </p:cNvCxnSpPr>
          <p:nvPr/>
        </p:nvCxnSpPr>
        <p:spPr>
          <a:xfrm flipH="1">
            <a:off x="5592232" y="2273309"/>
            <a:ext cx="1" cy="499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2"/>
            <a:endCxn id="7" idx="0"/>
          </p:cNvCxnSpPr>
          <p:nvPr/>
        </p:nvCxnSpPr>
        <p:spPr>
          <a:xfrm>
            <a:off x="5592232" y="3687243"/>
            <a:ext cx="1" cy="499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327402" y="3687243"/>
            <a:ext cx="2264832" cy="499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2"/>
            <a:endCxn id="6" idx="0"/>
          </p:cNvCxnSpPr>
          <p:nvPr/>
        </p:nvCxnSpPr>
        <p:spPr>
          <a:xfrm>
            <a:off x="5592232" y="3687243"/>
            <a:ext cx="2264834" cy="499534"/>
          </a:xfrm>
          <a:prstGeom prst="line">
            <a:avLst/>
          </a:prstGeom>
          <a:ln w="381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395883" y="1238869"/>
            <a:ext cx="31722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Term is key 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	</a:t>
            </a:r>
            <a:r>
              <a:rPr lang="en-US" sz="2400" dirty="0" smtClean="0">
                <a:solidFill>
                  <a:schemeClr val="accent1"/>
                </a:solidFill>
              </a:rPr>
              <a:t>5 to 15 years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Operator is guarantor</a:t>
            </a:r>
          </a:p>
          <a:p>
            <a:r>
              <a:rPr lang="en-US" sz="2400" smtClean="0">
                <a:solidFill>
                  <a:schemeClr val="accent1"/>
                </a:solidFill>
              </a:rPr>
              <a:t>Limited No. </a:t>
            </a:r>
            <a:r>
              <a:rPr lang="en-US" sz="2400" dirty="0" smtClean="0">
                <a:solidFill>
                  <a:schemeClr val="accent1"/>
                </a:solidFill>
              </a:rPr>
              <a:t>of Ops firms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18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-143493"/>
            <a:ext cx="10364451" cy="1596177"/>
          </a:xfrm>
        </p:spPr>
        <p:txBody>
          <a:bodyPr/>
          <a:lstStyle/>
          <a:p>
            <a:r>
              <a:rPr lang="en-US" dirty="0" smtClean="0"/>
              <a:t>DB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dirty="0" smtClean="0"/>
              <a:t>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749799" y="1358909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Owner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749798" y="2772843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DBO Entity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014632" y="4186777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749799" y="4186777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Builder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484966" y="4186777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Designer</a:t>
            </a:r>
            <a:endParaRPr lang="en-US" dirty="0"/>
          </a:p>
        </p:txBody>
      </p:sp>
      <p:cxnSp>
        <p:nvCxnSpPr>
          <p:cNvPr id="12" name="Straight Connector 11"/>
          <p:cNvCxnSpPr>
            <a:stCxn id="4" idx="2"/>
            <a:endCxn id="5" idx="0"/>
          </p:cNvCxnSpPr>
          <p:nvPr/>
        </p:nvCxnSpPr>
        <p:spPr>
          <a:xfrm flipH="1">
            <a:off x="5592232" y="2273309"/>
            <a:ext cx="1" cy="499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2"/>
            <a:endCxn id="7" idx="0"/>
          </p:cNvCxnSpPr>
          <p:nvPr/>
        </p:nvCxnSpPr>
        <p:spPr>
          <a:xfrm>
            <a:off x="5592232" y="3687243"/>
            <a:ext cx="1" cy="499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327402" y="3687243"/>
            <a:ext cx="2264832" cy="499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2"/>
            <a:endCxn id="6" idx="0"/>
          </p:cNvCxnSpPr>
          <p:nvPr/>
        </p:nvCxnSpPr>
        <p:spPr>
          <a:xfrm>
            <a:off x="5592232" y="3687243"/>
            <a:ext cx="2264834" cy="499534"/>
          </a:xfrm>
          <a:prstGeom prst="line">
            <a:avLst/>
          </a:prstGeom>
          <a:ln w="38100" cmpd="sng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277098" y="1027906"/>
            <a:ext cx="41297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Term is usually short (1-3 </a:t>
            </a:r>
            <a:r>
              <a:rPr lang="en-US" sz="2400" dirty="0" err="1" smtClean="0">
                <a:solidFill>
                  <a:schemeClr val="accent1"/>
                </a:solidFill>
              </a:rPr>
              <a:t>yrs</a:t>
            </a:r>
            <a:r>
              <a:rPr lang="en-US" sz="2400" dirty="0" smtClean="0">
                <a:solidFill>
                  <a:schemeClr val="accent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Start-up, commissioning and validation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More competitive landscape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Like DB </a:t>
            </a:r>
          </a:p>
        </p:txBody>
      </p:sp>
    </p:spTree>
    <p:extLst>
      <p:ext uri="{BB962C8B-B14F-4D97-AF65-F5344CB8AC3E}">
        <p14:creationId xmlns:p14="http://schemas.microsoft.com/office/powerpoint/2010/main" val="320606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054" y="177366"/>
            <a:ext cx="10515600" cy="1325563"/>
          </a:xfrm>
        </p:spPr>
        <p:txBody>
          <a:bodyPr/>
          <a:lstStyle/>
          <a:p>
            <a:r>
              <a:rPr lang="en-US" dirty="0" smtClean="0"/>
              <a:t>Design Build </a:t>
            </a:r>
            <a:r>
              <a:rPr lang="en-US" dirty="0"/>
              <a:t> Finance Operate </a:t>
            </a:r>
            <a:r>
              <a:rPr lang="en-US" dirty="0" smtClean="0"/>
              <a:t>(DBFO)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330554" y="2046134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040587" y="2044816"/>
            <a:ext cx="1246366" cy="69772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735542" y="2046134"/>
            <a:ext cx="1246366" cy="69772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430490" y="2039508"/>
            <a:ext cx="1246366" cy="69772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117483" y="2040839"/>
            <a:ext cx="1246366" cy="69772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5286953" y="227158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576920" y="222189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980587" y="222189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8667576" y="2233156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07661" y="2266129"/>
            <a:ext cx="925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OWNER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4040587" y="3631074"/>
            <a:ext cx="6323261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DBFO Entity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1040" y="3897472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PARTNER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6249721" y="2786923"/>
            <a:ext cx="237551" cy="817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7934897" y="2767048"/>
            <a:ext cx="237551" cy="828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9637796" y="2784281"/>
            <a:ext cx="237551" cy="828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4581276" y="2788254"/>
            <a:ext cx="237551" cy="817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0256721">
            <a:off x="645124" y="2828837"/>
            <a:ext cx="1090176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Carlsbad Ocean Desalination</a:t>
            </a:r>
            <a:endParaRPr lang="en-US" sz="7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843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-152449"/>
            <a:ext cx="10364451" cy="1596177"/>
          </a:xfrm>
        </p:spPr>
        <p:txBody>
          <a:bodyPr/>
          <a:lstStyle/>
          <a:p>
            <a:r>
              <a:rPr lang="en-US" dirty="0" smtClean="0"/>
              <a:t>DBOF Structure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749799" y="1358909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Owner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749798" y="2772843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DBFO Entity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014632" y="4186777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749799" y="4186777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Builder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484966" y="4186777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Designer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126392" y="2772843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Financing   Partner</a:t>
            </a:r>
            <a:endParaRPr lang="en-US" dirty="0"/>
          </a:p>
        </p:txBody>
      </p:sp>
      <p:cxnSp>
        <p:nvCxnSpPr>
          <p:cNvPr id="12" name="Straight Connector 11"/>
          <p:cNvCxnSpPr>
            <a:stCxn id="4" idx="2"/>
            <a:endCxn id="5" idx="0"/>
          </p:cNvCxnSpPr>
          <p:nvPr/>
        </p:nvCxnSpPr>
        <p:spPr>
          <a:xfrm flipH="1">
            <a:off x="5592232" y="2273309"/>
            <a:ext cx="1" cy="499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2"/>
            <a:endCxn id="7" idx="0"/>
          </p:cNvCxnSpPr>
          <p:nvPr/>
        </p:nvCxnSpPr>
        <p:spPr>
          <a:xfrm>
            <a:off x="5592232" y="3687243"/>
            <a:ext cx="1" cy="499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327402" y="3687243"/>
            <a:ext cx="2264832" cy="499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2"/>
            <a:endCxn id="6" idx="0"/>
          </p:cNvCxnSpPr>
          <p:nvPr/>
        </p:nvCxnSpPr>
        <p:spPr>
          <a:xfrm>
            <a:off x="5592232" y="3687243"/>
            <a:ext cx="2264834" cy="499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3"/>
            <a:endCxn id="9" idx="1"/>
          </p:cNvCxnSpPr>
          <p:nvPr/>
        </p:nvCxnSpPr>
        <p:spPr>
          <a:xfrm>
            <a:off x="6434665" y="3230043"/>
            <a:ext cx="6917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193741" y="1035418"/>
            <a:ext cx="36038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DBFO Entity is financially sophisticated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Debt vs Equity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Investment Grade Debt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15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What is Alternative Project Delivery and Why Use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Delivering a project other than by the traditional project delivery method (i.e. design-bid-build)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47002"/>
              </p:ext>
            </p:extLst>
          </p:nvPr>
        </p:nvGraphicFramePr>
        <p:xfrm>
          <a:off x="1600330" y="3332879"/>
          <a:ext cx="8127999" cy="18542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210444"/>
                <a:gridCol w="3208222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TRADITIONAL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Control/Risk</a:t>
                      </a:r>
                      <a:r>
                        <a:rPr lang="en-US" baseline="0" dirty="0" smtClean="0"/>
                        <a:t> Sharing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DB/O/F entity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Slower (Series)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Faster (Parallel)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 (Low</a:t>
                      </a:r>
                      <a:r>
                        <a:rPr lang="en-US" baseline="0" dirty="0" smtClean="0"/>
                        <a:t> Bid)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Best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Std</a:t>
                      </a:r>
                      <a:r>
                        <a:rPr lang="en-US" dirty="0" smtClean="0"/>
                        <a:t> Approach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Innovation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5369859" y="4199964"/>
            <a:ext cx="1546412" cy="134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369859" y="4563034"/>
            <a:ext cx="1546412" cy="134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369859" y="3843008"/>
            <a:ext cx="1546412" cy="1222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5369859" y="4939550"/>
            <a:ext cx="1546412" cy="134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APD is all about </a:t>
            </a:r>
            <a:r>
              <a:rPr lang="en-US" dirty="0" smtClean="0">
                <a:solidFill>
                  <a:srgbClr val="FF0000"/>
                </a:solidFill>
              </a:rPr>
              <a:t>control</a:t>
            </a:r>
            <a:r>
              <a:rPr lang="en-US" dirty="0" smtClean="0"/>
              <a:t> </a:t>
            </a:r>
            <a:r>
              <a:rPr lang="en-US" dirty="0"/>
              <a:t>of various phase of a project: life cycle approach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195387" y="3040045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905420" y="3038727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600375" y="3040045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295323" y="3033419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982316" y="3034750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5151786" y="3265491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441753" y="3215801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845420" y="3215801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8532409" y="3227067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 does it all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330554" y="2046134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040587" y="2044816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735542" y="2046134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430490" y="2039508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117483" y="2040839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5286953" y="227158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576920" y="222189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980587" y="222189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8667576" y="2233156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07661" y="2266129"/>
            <a:ext cx="925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OWNER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105248" y="3318126"/>
            <a:ext cx="50686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Rare; Limited to large agencies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MWD of SC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LADWP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Projects are usually repair and replacement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Pipelines are most common facilities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4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054" y="177366"/>
            <a:ext cx="10515600" cy="1325563"/>
          </a:xfrm>
        </p:spPr>
        <p:txBody>
          <a:bodyPr/>
          <a:lstStyle/>
          <a:p>
            <a:r>
              <a:rPr lang="en-US" dirty="0" smtClean="0"/>
              <a:t>Traditional Delivery (DBB)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330554" y="2046134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040587" y="2044816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735542" y="2046134"/>
            <a:ext cx="1246366" cy="69772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430490" y="2039508"/>
            <a:ext cx="1246366" cy="69772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117483" y="2040839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5286953" y="227158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576920" y="222189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980587" y="222189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8667576" y="2233156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07661" y="2266129"/>
            <a:ext cx="925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OWNER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744824" y="3613864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439772" y="3607238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1040" y="3897472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PARTNER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6249721" y="2778972"/>
            <a:ext cx="237551" cy="817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7928764" y="2764400"/>
            <a:ext cx="237551" cy="817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254188" y="4903694"/>
            <a:ext cx="59095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Owner has control but also most of the risk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Low  Bidder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03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29" y="-35861"/>
            <a:ext cx="10345897" cy="1587165"/>
          </a:xfrm>
        </p:spPr>
        <p:txBody>
          <a:bodyPr/>
          <a:lstStyle/>
          <a:p>
            <a:r>
              <a:rPr lang="en-US" dirty="0" smtClean="0"/>
              <a:t>DBB structure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749799" y="1358909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Owner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859385" y="2926576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Builder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663939" y="2926576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Designer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506372" y="2273309"/>
            <a:ext cx="1085860" cy="6532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2"/>
            <a:endCxn id="7" idx="0"/>
          </p:cNvCxnSpPr>
          <p:nvPr/>
        </p:nvCxnSpPr>
        <p:spPr>
          <a:xfrm>
            <a:off x="5592233" y="2273309"/>
            <a:ext cx="1109586" cy="6532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069976" y="4563035"/>
            <a:ext cx="42251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Design/Builder finger pointing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More detailed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Longer time (series activities)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Cost established late</a:t>
            </a:r>
          </a:p>
        </p:txBody>
      </p:sp>
    </p:spTree>
    <p:extLst>
      <p:ext uri="{BB962C8B-B14F-4D97-AF65-F5344CB8AC3E}">
        <p14:creationId xmlns:p14="http://schemas.microsoft.com/office/powerpoint/2010/main" val="31283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-134521"/>
            <a:ext cx="10364451" cy="1596177"/>
          </a:xfrm>
        </p:spPr>
        <p:txBody>
          <a:bodyPr/>
          <a:lstStyle/>
          <a:p>
            <a:r>
              <a:rPr lang="en-US" dirty="0" smtClean="0"/>
              <a:t>DBB variation – Construction Management at Risk (CMAR)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749799" y="1358909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Owner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859385" y="2926576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Builder</a:t>
            </a:r>
          </a:p>
          <a:p>
            <a:pPr algn="ctr"/>
            <a:r>
              <a:rPr lang="en-US" dirty="0" smtClean="0"/>
              <a:t> ( or CMAR)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663939" y="2926576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Designer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506372" y="2273309"/>
            <a:ext cx="1085860" cy="6532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2"/>
            <a:endCxn id="7" idx="0"/>
          </p:cNvCxnSpPr>
          <p:nvPr/>
        </p:nvCxnSpPr>
        <p:spPr>
          <a:xfrm>
            <a:off x="5592233" y="2273309"/>
            <a:ext cx="1109586" cy="6532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8" idx="3"/>
            <a:endCxn id="7" idx="1"/>
          </p:cNvCxnSpPr>
          <p:nvPr/>
        </p:nvCxnSpPr>
        <p:spPr>
          <a:xfrm>
            <a:off x="5348806" y="3383776"/>
            <a:ext cx="510579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774141" y="4706471"/>
            <a:ext cx="3209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accent1"/>
                </a:solidFill>
              </a:rPr>
              <a:t>Quals</a:t>
            </a:r>
            <a:r>
              <a:rPr lang="en-US" sz="2400" dirty="0">
                <a:solidFill>
                  <a:schemeClr val="accent1"/>
                </a:solidFill>
              </a:rPr>
              <a:t>-</a:t>
            </a:r>
            <a:r>
              <a:rPr lang="en-US" sz="2400" dirty="0" smtClean="0">
                <a:solidFill>
                  <a:schemeClr val="accent1"/>
                </a:solidFill>
              </a:rPr>
              <a:t>based Selection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More collaboration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Cost (GMP)at 60%</a:t>
            </a:r>
          </a:p>
        </p:txBody>
      </p:sp>
    </p:spTree>
    <p:extLst>
      <p:ext uri="{BB962C8B-B14F-4D97-AF65-F5344CB8AC3E}">
        <p14:creationId xmlns:p14="http://schemas.microsoft.com/office/powerpoint/2010/main" val="42183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054" y="177366"/>
            <a:ext cx="10515600" cy="1325563"/>
          </a:xfrm>
        </p:spPr>
        <p:txBody>
          <a:bodyPr/>
          <a:lstStyle/>
          <a:p>
            <a:r>
              <a:rPr lang="en-US" dirty="0" smtClean="0"/>
              <a:t>Design Build (DB)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330554" y="2046134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040587" y="2044816"/>
            <a:ext cx="1246366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735542" y="2046134"/>
            <a:ext cx="1246366" cy="69772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430490" y="2039508"/>
            <a:ext cx="1246366" cy="69772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117483" y="2040839"/>
            <a:ext cx="1246366" cy="69772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5286953" y="227158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576920" y="222189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980587" y="2221890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8667576" y="2233156"/>
            <a:ext cx="448590" cy="36476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07661" y="2266129"/>
            <a:ext cx="925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OWNER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735542" y="3631074"/>
            <a:ext cx="2932032" cy="697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Design-Build Entity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1040" y="3897472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PARTNER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6249721" y="2786923"/>
            <a:ext cx="237551" cy="817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7934897" y="2767048"/>
            <a:ext cx="237551" cy="828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20256721">
            <a:off x="2752429" y="2828837"/>
            <a:ext cx="668715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West Basin MWD</a:t>
            </a:r>
            <a:endParaRPr lang="en-US" sz="7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819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-80735"/>
            <a:ext cx="10364451" cy="1596177"/>
          </a:xfrm>
        </p:spPr>
        <p:txBody>
          <a:bodyPr/>
          <a:lstStyle/>
          <a:p>
            <a:r>
              <a:rPr lang="en-US" dirty="0" smtClean="0"/>
              <a:t>BD Structure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749799" y="1358909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Owner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749798" y="2772843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 Entity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021604" y="4186777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Builder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677863" y="4186777"/>
            <a:ext cx="1684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Designer</a:t>
            </a:r>
            <a:endParaRPr lang="en-US" dirty="0"/>
          </a:p>
        </p:txBody>
      </p:sp>
      <p:cxnSp>
        <p:nvCxnSpPr>
          <p:cNvPr id="12" name="Straight Connector 11"/>
          <p:cNvCxnSpPr>
            <a:stCxn id="4" idx="2"/>
            <a:endCxn id="5" idx="0"/>
          </p:cNvCxnSpPr>
          <p:nvPr/>
        </p:nvCxnSpPr>
        <p:spPr>
          <a:xfrm flipH="1">
            <a:off x="5592232" y="2273309"/>
            <a:ext cx="1" cy="499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2"/>
            <a:endCxn id="7" idx="0"/>
          </p:cNvCxnSpPr>
          <p:nvPr/>
        </p:nvCxnSpPr>
        <p:spPr>
          <a:xfrm>
            <a:off x="5592232" y="3687243"/>
            <a:ext cx="1271806" cy="499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2"/>
          </p:cNvCxnSpPr>
          <p:nvPr/>
        </p:nvCxnSpPr>
        <p:spPr>
          <a:xfrm flipH="1">
            <a:off x="4459815" y="3687243"/>
            <a:ext cx="1132417" cy="499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597584" y="1435195"/>
            <a:ext cx="37353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Who leads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Contractor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Integrated Firm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/>
                </a:solidFill>
              </a:rPr>
              <a:t>JV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Performance vs. Prescriptive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Lump Sum or Progressive</a:t>
            </a:r>
          </a:p>
        </p:txBody>
      </p:sp>
    </p:spTree>
    <p:extLst>
      <p:ext uri="{BB962C8B-B14F-4D97-AF65-F5344CB8AC3E}">
        <p14:creationId xmlns:p14="http://schemas.microsoft.com/office/powerpoint/2010/main" val="157548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673</TotalTime>
  <Words>363</Words>
  <Application>Microsoft Office PowerPoint</Application>
  <PresentationFormat>Widescreen</PresentationFormat>
  <Paragraphs>139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Tw Cen MT</vt:lpstr>
      <vt:lpstr>Droplet</vt:lpstr>
      <vt:lpstr>Alternative Project Delivery: Lessons Learned and Yet to be Learned</vt:lpstr>
      <vt:lpstr> What is Alternative Project Delivery and Why Use it?</vt:lpstr>
      <vt:lpstr>APD is all about control of various phase of a project: life cycle approach</vt:lpstr>
      <vt:lpstr>Owner does it all</vt:lpstr>
      <vt:lpstr>Traditional Delivery (DBB)</vt:lpstr>
      <vt:lpstr>DBB structure</vt:lpstr>
      <vt:lpstr>DBB variation – Construction Management at Risk (CMAR)</vt:lpstr>
      <vt:lpstr>Design Build (DB)</vt:lpstr>
      <vt:lpstr>BD Structure</vt:lpstr>
      <vt:lpstr>Design Build Operate (DBO)</vt:lpstr>
      <vt:lpstr>DBO Structure</vt:lpstr>
      <vt:lpstr>DBO Structure</vt:lpstr>
      <vt:lpstr>Design Build  Finance Operate (DBFO)</vt:lpstr>
      <vt:lpstr>DBOF Structure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Project Delivery: lessons learned and Yet to be Learned</dc:title>
  <dc:creator>Bob Siemak</dc:creator>
  <cp:lastModifiedBy>Stacy Davis</cp:lastModifiedBy>
  <cp:revision>41</cp:revision>
  <cp:lastPrinted>2018-08-15T14:48:14Z</cp:lastPrinted>
  <dcterms:created xsi:type="dcterms:W3CDTF">2018-07-31T19:20:09Z</dcterms:created>
  <dcterms:modified xsi:type="dcterms:W3CDTF">2018-08-21T22:37:31Z</dcterms:modified>
</cp:coreProperties>
</file>