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handoutMasterIdLst>
    <p:handoutMasterId r:id="rId16"/>
  </p:handoutMasterIdLst>
  <p:sldIdLst>
    <p:sldId id="256" r:id="rId5"/>
    <p:sldId id="305" r:id="rId6"/>
    <p:sldId id="376" r:id="rId7"/>
    <p:sldId id="310" r:id="rId8"/>
    <p:sldId id="909" r:id="rId9"/>
    <p:sldId id="910" r:id="rId10"/>
    <p:sldId id="899" r:id="rId11"/>
    <p:sldId id="908" r:id="rId12"/>
    <p:sldId id="334" r:id="rId13"/>
    <p:sldId id="912" r:id="rId14"/>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75787B"/>
    <a:srgbClr val="003865"/>
    <a:srgbClr val="006BA6"/>
    <a:srgbClr val="9C9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308" autoAdjust="0"/>
  </p:normalViewPr>
  <p:slideViewPr>
    <p:cSldViewPr>
      <p:cViewPr varScale="1">
        <p:scale>
          <a:sx n="67" d="100"/>
          <a:sy n="67" d="100"/>
        </p:scale>
        <p:origin x="1305" y="3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91% Reduction in MWD Water Purchases = Reduced Bay-Delta Reliance</c:v>
                </c:pt>
              </c:strCache>
            </c:strRef>
          </c:tx>
          <c:invertIfNegative val="0"/>
          <c:cat>
            <c:numRef>
              <c:f>Sheet1!$A$2:$A$4</c:f>
              <c:numCache>
                <c:formatCode>General</c:formatCode>
                <c:ptCount val="3"/>
                <c:pt idx="0">
                  <c:v>1990</c:v>
                </c:pt>
                <c:pt idx="1">
                  <c:v>2017</c:v>
                </c:pt>
                <c:pt idx="2">
                  <c:v>2020</c:v>
                </c:pt>
              </c:numCache>
            </c:numRef>
          </c:cat>
          <c:val>
            <c:numRef>
              <c:f>Sheet1!$B$2:$B$4</c:f>
              <c:numCache>
                <c:formatCode>#,##0</c:formatCode>
                <c:ptCount val="3"/>
                <c:pt idx="0">
                  <c:v>672800</c:v>
                </c:pt>
                <c:pt idx="1">
                  <c:v>193000</c:v>
                </c:pt>
                <c:pt idx="2">
                  <c:v>59000</c:v>
                </c:pt>
              </c:numCache>
            </c:numRef>
          </c:val>
          <c:extLst>
            <c:ext xmlns:c16="http://schemas.microsoft.com/office/drawing/2014/chart" uri="{C3380CC4-5D6E-409C-BE32-E72D297353CC}">
              <c16:uniqueId val="{00000000-52E7-4FD6-84E6-0FDB9A5FD004}"/>
            </c:ext>
          </c:extLst>
        </c:ser>
        <c:dLbls>
          <c:showLegendKey val="0"/>
          <c:showVal val="0"/>
          <c:showCatName val="0"/>
          <c:showSerName val="0"/>
          <c:showPercent val="0"/>
          <c:showBubbleSize val="0"/>
        </c:dLbls>
        <c:gapWidth val="150"/>
        <c:overlap val="-10"/>
        <c:axId val="408553016"/>
        <c:axId val="408553800"/>
      </c:barChart>
      <c:catAx>
        <c:axId val="408553016"/>
        <c:scaling>
          <c:orientation val="minMax"/>
        </c:scaling>
        <c:delete val="0"/>
        <c:axPos val="b"/>
        <c:numFmt formatCode="General" sourceLinked="1"/>
        <c:majorTickMark val="out"/>
        <c:minorTickMark val="none"/>
        <c:tickLblPos val="nextTo"/>
        <c:crossAx val="408553800"/>
        <c:crosses val="autoZero"/>
        <c:auto val="1"/>
        <c:lblAlgn val="ctr"/>
        <c:lblOffset val="100"/>
        <c:noMultiLvlLbl val="0"/>
      </c:catAx>
      <c:valAx>
        <c:axId val="408553800"/>
        <c:scaling>
          <c:orientation val="minMax"/>
        </c:scaling>
        <c:delete val="0"/>
        <c:axPos val="l"/>
        <c:majorGridlines/>
        <c:numFmt formatCode="#,##0" sourceLinked="1"/>
        <c:majorTickMark val="out"/>
        <c:minorTickMark val="none"/>
        <c:tickLblPos val="nextTo"/>
        <c:crossAx val="408553016"/>
        <c:crosses val="autoZero"/>
        <c:crossBetween val="between"/>
      </c:valAx>
    </c:plotArea>
    <c:legend>
      <c:legendPos val="r"/>
      <c:legendEntry>
        <c:idx val="0"/>
        <c:txPr>
          <a:bodyPr/>
          <a:lstStyle/>
          <a:p>
            <a:pPr>
              <a:defRPr baseline="0">
                <a:solidFill>
                  <a:srgbClr val="C00000"/>
                </a:solidFill>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0D126-1335-4B24-89FC-DDC3CB0483A4}"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en-US"/>
        </a:p>
      </dgm:t>
    </dgm:pt>
    <dgm:pt modelId="{AB534376-A8AA-4B59-8B4A-38B0815D6629}">
      <dgm:prSet phldrT="[Text]" custT="1"/>
      <dgm:spPr>
        <a:blipFill rotWithShape="0">
          <a:blip xmlns:r="http://schemas.openxmlformats.org/officeDocument/2006/relationships" r:embed="rId1"/>
          <a:stretch>
            <a:fillRect/>
          </a:stretch>
        </a:blipFill>
      </dgm:spPr>
      <dgm:t>
        <a:bodyPr/>
        <a:lstStyle/>
        <a:p>
          <a:pPr algn="ctr"/>
          <a:endParaRPr lang="en-US" sz="1100" dirty="0"/>
        </a:p>
      </dgm:t>
    </dgm:pt>
    <dgm:pt modelId="{45880E88-6214-4972-9140-81CA3BD47DEE}" type="parTrans" cxnId="{10ED48B0-41CA-49AF-9361-108DD4DFDBB1}">
      <dgm:prSet/>
      <dgm:spPr/>
      <dgm:t>
        <a:bodyPr/>
        <a:lstStyle/>
        <a:p>
          <a:endParaRPr lang="en-US"/>
        </a:p>
      </dgm:t>
    </dgm:pt>
    <dgm:pt modelId="{26A793F1-7A11-40F2-BB0C-E0ACEE953ADA}" type="sibTrans" cxnId="{10ED48B0-41CA-49AF-9361-108DD4DFDBB1}">
      <dgm:prSet/>
      <dgm:spPr/>
      <dgm:t>
        <a:bodyPr/>
        <a:lstStyle/>
        <a:p>
          <a:endParaRPr lang="en-US"/>
        </a:p>
      </dgm:t>
    </dgm:pt>
    <dgm:pt modelId="{633C552A-B374-4EBB-BF14-BF5DBA5C0983}">
      <dgm:prSet phldrT="[Text]" custT="1"/>
      <dgm:spPr/>
      <dgm:t>
        <a:bodyPr/>
        <a:lstStyle/>
        <a:p>
          <a:pPr algn="ctr"/>
          <a:endParaRPr lang="en-US" sz="900" dirty="0"/>
        </a:p>
      </dgm:t>
    </dgm:pt>
    <dgm:pt modelId="{E9743B3E-F334-44A3-9386-70937EDC0B6F}" type="sibTrans" cxnId="{691EA0C5-FD0F-4740-86EB-CEA55101B755}">
      <dgm:prSet/>
      <dgm:spPr/>
      <dgm:t>
        <a:bodyPr/>
        <a:lstStyle/>
        <a:p>
          <a:endParaRPr lang="en-US"/>
        </a:p>
      </dgm:t>
    </dgm:pt>
    <dgm:pt modelId="{B1407AC1-CA92-4234-A363-7674D70BF4B2}" type="parTrans" cxnId="{691EA0C5-FD0F-4740-86EB-CEA55101B755}">
      <dgm:prSet/>
      <dgm:spPr/>
      <dgm:t>
        <a:bodyPr/>
        <a:lstStyle/>
        <a:p>
          <a:endParaRPr lang="en-US"/>
        </a:p>
      </dgm:t>
    </dgm:pt>
    <dgm:pt modelId="{52F4ED38-ABB8-4680-8D3A-728E9182A07F}">
      <dgm:prSet phldrT="[Text]" custT="1"/>
      <dgm:spPr/>
      <dgm:t>
        <a:bodyPr/>
        <a:lstStyle/>
        <a:p>
          <a:pPr algn="l"/>
          <a:endParaRPr lang="en-US" sz="1600" dirty="0"/>
        </a:p>
      </dgm:t>
    </dgm:pt>
    <dgm:pt modelId="{606605DE-1643-4CF1-B9F1-EB2034BA1B97}" type="sibTrans" cxnId="{661E2EC7-BA0C-4D3B-B180-7875A384B541}">
      <dgm:prSet/>
      <dgm:spPr/>
      <dgm:t>
        <a:bodyPr/>
        <a:lstStyle/>
        <a:p>
          <a:endParaRPr lang="en-US"/>
        </a:p>
      </dgm:t>
    </dgm:pt>
    <dgm:pt modelId="{9DCA2D41-0686-4B2A-AB0A-C1A03F213A07}" type="parTrans" cxnId="{661E2EC7-BA0C-4D3B-B180-7875A384B541}">
      <dgm:prSet/>
      <dgm:spPr/>
      <dgm:t>
        <a:bodyPr/>
        <a:lstStyle/>
        <a:p>
          <a:endParaRPr lang="en-US"/>
        </a:p>
      </dgm:t>
    </dgm:pt>
    <dgm:pt modelId="{B894F39E-1E03-4A95-BFB0-C03D0E4B9529}" type="pres">
      <dgm:prSet presAssocID="{B230D126-1335-4B24-89FC-DDC3CB0483A4}" presName="linear" presStyleCnt="0">
        <dgm:presLayoutVars>
          <dgm:dir/>
          <dgm:resizeHandles val="exact"/>
        </dgm:presLayoutVars>
      </dgm:prSet>
      <dgm:spPr/>
    </dgm:pt>
    <dgm:pt modelId="{B41E79AF-C59B-40A1-AD2E-AB2CA00F37F0}" type="pres">
      <dgm:prSet presAssocID="{633C552A-B374-4EBB-BF14-BF5DBA5C0983}" presName="comp" presStyleCnt="0"/>
      <dgm:spPr/>
    </dgm:pt>
    <dgm:pt modelId="{770EB979-FB83-4C07-AF51-FEC03BCFDADD}" type="pres">
      <dgm:prSet presAssocID="{633C552A-B374-4EBB-BF14-BF5DBA5C0983}" presName="box" presStyleLbl="node1" presStyleIdx="0" presStyleCnt="3" custFlipVert="1" custScaleX="698" custScaleY="5006" custLinFactNeighborX="-5739" custLinFactNeighborY="-30344"/>
      <dgm:spPr/>
    </dgm:pt>
    <dgm:pt modelId="{1B1ECA10-FB33-4875-A1FE-A155C1555CB7}" type="pres">
      <dgm:prSet presAssocID="{633C552A-B374-4EBB-BF14-BF5DBA5C0983}" presName="img" presStyleLbl="fgImgPlace1" presStyleIdx="0" presStyleCnt="3" custScaleX="500000" custLinFactX="149206" custLinFactNeighborX="200000"/>
      <dgm:spPr>
        <a:blipFill rotWithShape="1">
          <a:blip xmlns:r="http://schemas.openxmlformats.org/officeDocument/2006/relationships" r:embed="rId2"/>
          <a:stretch>
            <a:fillRect/>
          </a:stretch>
        </a:blipFill>
        <a:ln>
          <a:solidFill>
            <a:srgbClr val="FF0000"/>
          </a:solidFill>
        </a:ln>
        <a:effectLst>
          <a:glow rad="101600">
            <a:srgbClr val="FFFF00">
              <a:alpha val="60000"/>
            </a:srgbClr>
          </a:glow>
        </a:effectLst>
      </dgm:spPr>
    </dgm:pt>
    <dgm:pt modelId="{3DFF8826-591F-4031-B6A0-1C8C1172FF86}" type="pres">
      <dgm:prSet presAssocID="{633C552A-B374-4EBB-BF14-BF5DBA5C0983}" presName="text" presStyleLbl="node1" presStyleIdx="0" presStyleCnt="3">
        <dgm:presLayoutVars>
          <dgm:bulletEnabled val="1"/>
        </dgm:presLayoutVars>
      </dgm:prSet>
      <dgm:spPr/>
    </dgm:pt>
    <dgm:pt modelId="{D5146362-27B4-43AE-8A35-7A7BF6ABE0FA}" type="pres">
      <dgm:prSet presAssocID="{E9743B3E-F334-44A3-9386-70937EDC0B6F}" presName="spacer" presStyleCnt="0"/>
      <dgm:spPr/>
    </dgm:pt>
    <dgm:pt modelId="{49F1E388-A9C6-4068-BEF4-0539591ECE3A}" type="pres">
      <dgm:prSet presAssocID="{AB534376-A8AA-4B59-8B4A-38B0815D6629}" presName="comp" presStyleCnt="0"/>
      <dgm:spPr/>
    </dgm:pt>
    <dgm:pt modelId="{27047804-40DF-4A49-85A9-449E6D2A4E06}" type="pres">
      <dgm:prSet presAssocID="{AB534376-A8AA-4B59-8B4A-38B0815D6629}" presName="box" presStyleLbl="node1" presStyleIdx="1" presStyleCnt="3" custScaleY="79728" custLinFactNeighborX="-4885" custLinFactNeighborY="-1057"/>
      <dgm:spPr/>
    </dgm:pt>
    <dgm:pt modelId="{BCCBF3F8-15E7-4EA8-BCAE-DDD6534605AF}" type="pres">
      <dgm:prSet presAssocID="{AB534376-A8AA-4B59-8B4A-38B0815D6629}" presName="img" presStyleLbl="fgImgPlace1" presStyleIdx="1" presStyleCnt="3" custScaleX="206250" custLinFactX="205915" custLinFactY="100000" custLinFactNeighborX="300000" custLinFactNeighborY="142983"/>
      <dgm:spPr/>
    </dgm:pt>
    <dgm:pt modelId="{F18EE14F-B0F2-438D-84BA-06CBEBC7A8C7}" type="pres">
      <dgm:prSet presAssocID="{AB534376-A8AA-4B59-8B4A-38B0815D6629}" presName="text" presStyleLbl="node1" presStyleIdx="1" presStyleCnt="3">
        <dgm:presLayoutVars>
          <dgm:bulletEnabled val="1"/>
        </dgm:presLayoutVars>
      </dgm:prSet>
      <dgm:spPr/>
    </dgm:pt>
    <dgm:pt modelId="{560A9E56-4AB7-48C7-AECB-27D353C690D8}" type="pres">
      <dgm:prSet presAssocID="{26A793F1-7A11-40F2-BB0C-E0ACEE953ADA}" presName="spacer" presStyleCnt="0"/>
      <dgm:spPr/>
    </dgm:pt>
    <dgm:pt modelId="{7FD27347-321E-411C-9C29-6AC513D4CA54}" type="pres">
      <dgm:prSet presAssocID="{52F4ED38-ABB8-4680-8D3A-728E9182A07F}" presName="comp" presStyleCnt="0"/>
      <dgm:spPr/>
    </dgm:pt>
    <dgm:pt modelId="{74462751-EF7A-4133-AAE1-310AA9387939}" type="pres">
      <dgm:prSet presAssocID="{52F4ED38-ABB8-4680-8D3A-728E9182A07F}" presName="box" presStyleLbl="node1" presStyleIdx="2" presStyleCnt="3" custFlipVert="1" custScaleX="1813" custScaleY="6645" custLinFactNeighborX="-4105" custLinFactNeighborY="-1525"/>
      <dgm:spPr/>
    </dgm:pt>
    <dgm:pt modelId="{47427E75-718F-4049-88CA-7B51D43EA8B7}" type="pres">
      <dgm:prSet presAssocID="{52F4ED38-ABB8-4680-8D3A-728E9182A07F}" presName="img" presStyleLbl="fgImgPlace1" presStyleIdx="2" presStyleCnt="3" custScaleX="500000" custLinFactNeighborX="7937" custLinFactNeighborY="69036"/>
      <dgm:spPr>
        <a:blipFill>
          <a:blip xmlns:r="http://schemas.openxmlformats.org/officeDocument/2006/relationships" r:embed="rId3">
            <a:extLst>
              <a:ext uri="{28A0092B-C50C-407E-A947-70E740481C1C}">
                <a14:useLocalDpi xmlns:a14="http://schemas.microsoft.com/office/drawing/2010/main" val="0"/>
              </a:ext>
            </a:extLst>
          </a:blip>
          <a:srcRect/>
          <a:stretch>
            <a:fillRect t="-48000" b="-48000"/>
          </a:stretch>
        </a:blipFill>
      </dgm:spPr>
    </dgm:pt>
    <dgm:pt modelId="{B42FB7D8-324C-4458-9590-62B6007742FB}" type="pres">
      <dgm:prSet presAssocID="{52F4ED38-ABB8-4680-8D3A-728E9182A07F}" presName="text" presStyleLbl="node1" presStyleIdx="2" presStyleCnt="3">
        <dgm:presLayoutVars>
          <dgm:bulletEnabled val="1"/>
        </dgm:presLayoutVars>
      </dgm:prSet>
      <dgm:spPr/>
    </dgm:pt>
  </dgm:ptLst>
  <dgm:cxnLst>
    <dgm:cxn modelId="{80BCDF72-C4EC-4F80-A4AA-A5E0AA69066D}" type="presOf" srcId="{B230D126-1335-4B24-89FC-DDC3CB0483A4}" destId="{B894F39E-1E03-4A95-BFB0-C03D0E4B9529}" srcOrd="0" destOrd="0" presId="urn:microsoft.com/office/officeart/2005/8/layout/vList4"/>
    <dgm:cxn modelId="{C2BD9785-2DF4-43B3-AAB8-C19C91093241}" type="presOf" srcId="{AB534376-A8AA-4B59-8B4A-38B0815D6629}" destId="{F18EE14F-B0F2-438D-84BA-06CBEBC7A8C7}" srcOrd="1" destOrd="0" presId="urn:microsoft.com/office/officeart/2005/8/layout/vList4"/>
    <dgm:cxn modelId="{E9D7238A-3C76-4C84-B67A-083DD60AB3B2}" type="presOf" srcId="{52F4ED38-ABB8-4680-8D3A-728E9182A07F}" destId="{B42FB7D8-324C-4458-9590-62B6007742FB}" srcOrd="1" destOrd="0" presId="urn:microsoft.com/office/officeart/2005/8/layout/vList4"/>
    <dgm:cxn modelId="{10ED48B0-41CA-49AF-9361-108DD4DFDBB1}" srcId="{B230D126-1335-4B24-89FC-DDC3CB0483A4}" destId="{AB534376-A8AA-4B59-8B4A-38B0815D6629}" srcOrd="1" destOrd="0" parTransId="{45880E88-6214-4972-9140-81CA3BD47DEE}" sibTransId="{26A793F1-7A11-40F2-BB0C-E0ACEE953ADA}"/>
    <dgm:cxn modelId="{2C05D9B6-9C4D-4046-AFF8-AD02A28A0221}" type="presOf" srcId="{633C552A-B374-4EBB-BF14-BF5DBA5C0983}" destId="{3DFF8826-591F-4031-B6A0-1C8C1172FF86}" srcOrd="1" destOrd="0" presId="urn:microsoft.com/office/officeart/2005/8/layout/vList4"/>
    <dgm:cxn modelId="{691EA0C5-FD0F-4740-86EB-CEA55101B755}" srcId="{B230D126-1335-4B24-89FC-DDC3CB0483A4}" destId="{633C552A-B374-4EBB-BF14-BF5DBA5C0983}" srcOrd="0" destOrd="0" parTransId="{B1407AC1-CA92-4234-A363-7674D70BF4B2}" sibTransId="{E9743B3E-F334-44A3-9386-70937EDC0B6F}"/>
    <dgm:cxn modelId="{661E2EC7-BA0C-4D3B-B180-7875A384B541}" srcId="{B230D126-1335-4B24-89FC-DDC3CB0483A4}" destId="{52F4ED38-ABB8-4680-8D3A-728E9182A07F}" srcOrd="2" destOrd="0" parTransId="{9DCA2D41-0686-4B2A-AB0A-C1A03F213A07}" sibTransId="{606605DE-1643-4CF1-B9F1-EB2034BA1B97}"/>
    <dgm:cxn modelId="{A4D3E6DA-F952-4627-86C2-F04886836F6C}" type="presOf" srcId="{633C552A-B374-4EBB-BF14-BF5DBA5C0983}" destId="{770EB979-FB83-4C07-AF51-FEC03BCFDADD}" srcOrd="0" destOrd="0" presId="urn:microsoft.com/office/officeart/2005/8/layout/vList4"/>
    <dgm:cxn modelId="{57C23ADE-278F-4E51-B246-CCF411BEB954}" type="presOf" srcId="{AB534376-A8AA-4B59-8B4A-38B0815D6629}" destId="{27047804-40DF-4A49-85A9-449E6D2A4E06}" srcOrd="0" destOrd="0" presId="urn:microsoft.com/office/officeart/2005/8/layout/vList4"/>
    <dgm:cxn modelId="{30C1ADED-DF42-4880-BC27-8E94FC36EDF0}" type="presOf" srcId="{52F4ED38-ABB8-4680-8D3A-728E9182A07F}" destId="{74462751-EF7A-4133-AAE1-310AA9387939}" srcOrd="0" destOrd="0" presId="urn:microsoft.com/office/officeart/2005/8/layout/vList4"/>
    <dgm:cxn modelId="{331830DA-DAB4-4928-A255-7B39C4C96D92}" type="presParOf" srcId="{B894F39E-1E03-4A95-BFB0-C03D0E4B9529}" destId="{B41E79AF-C59B-40A1-AD2E-AB2CA00F37F0}" srcOrd="0" destOrd="0" presId="urn:microsoft.com/office/officeart/2005/8/layout/vList4"/>
    <dgm:cxn modelId="{DFFF6ADA-B38B-4504-80C9-E6D731C9283D}" type="presParOf" srcId="{B41E79AF-C59B-40A1-AD2E-AB2CA00F37F0}" destId="{770EB979-FB83-4C07-AF51-FEC03BCFDADD}" srcOrd="0" destOrd="0" presId="urn:microsoft.com/office/officeart/2005/8/layout/vList4"/>
    <dgm:cxn modelId="{0D480707-30FC-46AD-B340-9ED7EF625013}" type="presParOf" srcId="{B41E79AF-C59B-40A1-AD2E-AB2CA00F37F0}" destId="{1B1ECA10-FB33-4875-A1FE-A155C1555CB7}" srcOrd="1" destOrd="0" presId="urn:microsoft.com/office/officeart/2005/8/layout/vList4"/>
    <dgm:cxn modelId="{A2E68A57-60E1-4F00-ACDB-A63B7CB35243}" type="presParOf" srcId="{B41E79AF-C59B-40A1-AD2E-AB2CA00F37F0}" destId="{3DFF8826-591F-4031-B6A0-1C8C1172FF86}" srcOrd="2" destOrd="0" presId="urn:microsoft.com/office/officeart/2005/8/layout/vList4"/>
    <dgm:cxn modelId="{0E762ABF-F6B0-4FFD-A32A-9C2E5E2E40C5}" type="presParOf" srcId="{B894F39E-1E03-4A95-BFB0-C03D0E4B9529}" destId="{D5146362-27B4-43AE-8A35-7A7BF6ABE0FA}" srcOrd="1" destOrd="0" presId="urn:microsoft.com/office/officeart/2005/8/layout/vList4"/>
    <dgm:cxn modelId="{08464041-FA0F-48F5-8F7F-C399800CB12B}" type="presParOf" srcId="{B894F39E-1E03-4A95-BFB0-C03D0E4B9529}" destId="{49F1E388-A9C6-4068-BEF4-0539591ECE3A}" srcOrd="2" destOrd="0" presId="urn:microsoft.com/office/officeart/2005/8/layout/vList4"/>
    <dgm:cxn modelId="{F5C87ECA-EE52-4300-ADFE-6605FF92FD52}" type="presParOf" srcId="{49F1E388-A9C6-4068-BEF4-0539591ECE3A}" destId="{27047804-40DF-4A49-85A9-449E6D2A4E06}" srcOrd="0" destOrd="0" presId="urn:microsoft.com/office/officeart/2005/8/layout/vList4"/>
    <dgm:cxn modelId="{55ED511D-8F41-481D-A560-9F60C6B6810A}" type="presParOf" srcId="{49F1E388-A9C6-4068-BEF4-0539591ECE3A}" destId="{BCCBF3F8-15E7-4EA8-BCAE-DDD6534605AF}" srcOrd="1" destOrd="0" presId="urn:microsoft.com/office/officeart/2005/8/layout/vList4"/>
    <dgm:cxn modelId="{E9EB9B8E-6F8B-45C8-A040-3651CD9DFC05}" type="presParOf" srcId="{49F1E388-A9C6-4068-BEF4-0539591ECE3A}" destId="{F18EE14F-B0F2-438D-84BA-06CBEBC7A8C7}" srcOrd="2" destOrd="0" presId="urn:microsoft.com/office/officeart/2005/8/layout/vList4"/>
    <dgm:cxn modelId="{325A7F3E-FA89-4C49-B96A-9FAB72D3EFC2}" type="presParOf" srcId="{B894F39E-1E03-4A95-BFB0-C03D0E4B9529}" destId="{560A9E56-4AB7-48C7-AECB-27D353C690D8}" srcOrd="3" destOrd="0" presId="urn:microsoft.com/office/officeart/2005/8/layout/vList4"/>
    <dgm:cxn modelId="{A68C4B24-B2FC-481B-804B-704DBF2FEAB2}" type="presParOf" srcId="{B894F39E-1E03-4A95-BFB0-C03D0E4B9529}" destId="{7FD27347-321E-411C-9C29-6AC513D4CA54}" srcOrd="4" destOrd="0" presId="urn:microsoft.com/office/officeart/2005/8/layout/vList4"/>
    <dgm:cxn modelId="{39666F76-5E31-40DD-AC5A-EEC0F8F8C76F}" type="presParOf" srcId="{7FD27347-321E-411C-9C29-6AC513D4CA54}" destId="{74462751-EF7A-4133-AAE1-310AA9387939}" srcOrd="0" destOrd="0" presId="urn:microsoft.com/office/officeart/2005/8/layout/vList4"/>
    <dgm:cxn modelId="{F42185D6-DE29-400D-93BC-51754D953B19}" type="presParOf" srcId="{7FD27347-321E-411C-9C29-6AC513D4CA54}" destId="{47427E75-718F-4049-88CA-7B51D43EA8B7}" srcOrd="1" destOrd="0" presId="urn:microsoft.com/office/officeart/2005/8/layout/vList4"/>
    <dgm:cxn modelId="{F9CF367D-05D6-4FE0-99AE-89E8E86D0A30}" type="presParOf" srcId="{7FD27347-321E-411C-9C29-6AC513D4CA54}" destId="{B42FB7D8-324C-4458-9590-62B6007742F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EB979-FB83-4C07-AF51-FEC03BCFDADD}">
      <dsp:nvSpPr>
        <dsp:cNvPr id="0" name=""/>
        <dsp:cNvSpPr/>
      </dsp:nvSpPr>
      <dsp:spPr>
        <a:xfrm flipV="1">
          <a:off x="3861372" y="119388"/>
          <a:ext cx="33508" cy="83553"/>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3869239" y="119388"/>
        <a:ext cx="25641" cy="83553"/>
      </dsp:txXfrm>
    </dsp:sp>
    <dsp:sp modelId="{1B1ECA10-FB33-4875-A1FE-A155C1555CB7}">
      <dsp:nvSpPr>
        <dsp:cNvPr id="0" name=""/>
        <dsp:cNvSpPr/>
      </dsp:nvSpPr>
      <dsp:spPr>
        <a:xfrm>
          <a:off x="0" y="0"/>
          <a:ext cx="4800600" cy="1335256"/>
        </a:xfrm>
        <a:prstGeom prst="roundRect">
          <a:avLst>
            <a:gd name="adj" fmla="val 10000"/>
          </a:avLst>
        </a:prstGeom>
        <a:blipFill rotWithShape="1">
          <a:blip xmlns:r="http://schemas.openxmlformats.org/officeDocument/2006/relationships" r:embed="rId1"/>
          <a:stretch>
            <a:fillRect/>
          </a:stretch>
        </a:blipFill>
        <a:ln w="63500" cap="flat" cmpd="thickThin" algn="ctr">
          <a:solidFill>
            <a:srgbClr val="FF0000"/>
          </a:solidFill>
          <a:prstDash val="solid"/>
        </a:ln>
        <a:effectLst>
          <a:glow rad="101600">
            <a:srgbClr val="FFFF00">
              <a:alpha val="60000"/>
            </a:srgbClr>
          </a:glow>
        </a:effectLst>
      </dsp:spPr>
      <dsp:style>
        <a:lnRef idx="3">
          <a:scrgbClr r="0" g="0" b="0"/>
        </a:lnRef>
        <a:fillRef idx="1">
          <a:scrgbClr r="0" g="0" b="0"/>
        </a:fillRef>
        <a:effectRef idx="1">
          <a:scrgbClr r="0" g="0" b="0"/>
        </a:effectRef>
        <a:fontRef idx="minor"/>
      </dsp:style>
    </dsp:sp>
    <dsp:sp modelId="{27047804-40DF-4A49-85A9-449E6D2A4E06}">
      <dsp:nvSpPr>
        <dsp:cNvPr id="0" name=""/>
        <dsp:cNvSpPr/>
      </dsp:nvSpPr>
      <dsp:spPr>
        <a:xfrm>
          <a:off x="0" y="1486791"/>
          <a:ext cx="4800600" cy="1330716"/>
        </a:xfrm>
        <a:prstGeom prst="roundRect">
          <a:avLst>
            <a:gd name="adj" fmla="val 10000"/>
          </a:avLst>
        </a:prstGeom>
        <a:blipFill rotWithShape="0">
          <a:blip xmlns:r="http://schemas.openxmlformats.org/officeDocument/2006/relationships" r:embed="rId2"/>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127027" y="1486791"/>
        <a:ext cx="3673572" cy="1330716"/>
      </dsp:txXfrm>
    </dsp:sp>
    <dsp:sp modelId="{BCCBF3F8-15E7-4EA8-BCAE-DDD6534605AF}">
      <dsp:nvSpPr>
        <dsp:cNvPr id="0" name=""/>
        <dsp:cNvSpPr/>
      </dsp:nvSpPr>
      <dsp:spPr>
        <a:xfrm>
          <a:off x="2820352" y="3008143"/>
          <a:ext cx="1980247" cy="1335256"/>
        </a:xfrm>
        <a:prstGeom prst="roundRect">
          <a:avLst>
            <a:gd name="adj" fmla="val 10000"/>
          </a:avLst>
        </a:prstGeom>
        <a:solidFill>
          <a:schemeClr val="accent1">
            <a:tint val="50000"/>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74462751-EF7A-4133-AAE1-310AA9387939}">
      <dsp:nvSpPr>
        <dsp:cNvPr id="0" name=""/>
        <dsp:cNvSpPr/>
      </dsp:nvSpPr>
      <dsp:spPr>
        <a:xfrm flipV="1">
          <a:off x="3913050" y="3591046"/>
          <a:ext cx="87034" cy="110909"/>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rot="10800000">
        <a:off x="3933483" y="3591046"/>
        <a:ext cx="66601" cy="110909"/>
      </dsp:txXfrm>
    </dsp:sp>
    <dsp:sp modelId="{47427E75-718F-4049-88CA-7B51D43EA8B7}">
      <dsp:nvSpPr>
        <dsp:cNvPr id="0" name=""/>
        <dsp:cNvSpPr/>
      </dsp:nvSpPr>
      <dsp:spPr>
        <a:xfrm>
          <a:off x="0" y="3008143"/>
          <a:ext cx="4800600" cy="13352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8000" b="-48000"/>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577919-7FC6-4861-83AB-9BE40E3FF77C}"/>
              </a:ext>
            </a:extLst>
          </p:cNvPr>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1DB148-5BE7-4EE3-82B6-C360A7493327}"/>
              </a:ext>
            </a:extLst>
          </p:cNvPr>
          <p:cNvSpPr>
            <a:spLocks noGrp="1"/>
          </p:cNvSpPr>
          <p:nvPr>
            <p:ph type="dt" sz="quarter" idx="1"/>
          </p:nvPr>
        </p:nvSpPr>
        <p:spPr>
          <a:xfrm>
            <a:off x="3970338" y="0"/>
            <a:ext cx="3038475" cy="469900"/>
          </a:xfrm>
          <a:prstGeom prst="rect">
            <a:avLst/>
          </a:prstGeom>
        </p:spPr>
        <p:txBody>
          <a:bodyPr vert="horz" lIns="91440" tIns="45720" rIns="91440" bIns="45720" rtlCol="0"/>
          <a:lstStyle>
            <a:lvl1pPr algn="r">
              <a:defRPr sz="1200"/>
            </a:lvl1pPr>
          </a:lstStyle>
          <a:p>
            <a:fld id="{271E4662-161C-49C3-A1F9-DAFF440C4B70}" type="datetimeFigureOut">
              <a:rPr lang="en-US" smtClean="0"/>
              <a:t>8/20/2018</a:t>
            </a:fld>
            <a:endParaRPr lang="en-US"/>
          </a:p>
        </p:txBody>
      </p:sp>
      <p:sp>
        <p:nvSpPr>
          <p:cNvPr id="4" name="Footer Placeholder 3">
            <a:extLst>
              <a:ext uri="{FF2B5EF4-FFF2-40B4-BE49-F238E27FC236}">
                <a16:creationId xmlns:a16="http://schemas.microsoft.com/office/drawing/2014/main" id="{C8732E65-EA23-428A-BF7E-C7C58D576751}"/>
              </a:ext>
            </a:extLst>
          </p:cNvPr>
          <p:cNvSpPr>
            <a:spLocks noGrp="1"/>
          </p:cNvSpPr>
          <p:nvPr>
            <p:ph type="ftr" sz="quarter" idx="2"/>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3E149-F33F-451E-8F7E-02FA49EDD66D}"/>
              </a:ext>
            </a:extLst>
          </p:cNvPr>
          <p:cNvSpPr>
            <a:spLocks noGrp="1"/>
          </p:cNvSpPr>
          <p:nvPr>
            <p:ph type="sldNum" sz="quarter" idx="3"/>
          </p:nvPr>
        </p:nvSpPr>
        <p:spPr>
          <a:xfrm>
            <a:off x="3970338" y="8902700"/>
            <a:ext cx="3038475" cy="469900"/>
          </a:xfrm>
          <a:prstGeom prst="rect">
            <a:avLst/>
          </a:prstGeom>
        </p:spPr>
        <p:txBody>
          <a:bodyPr vert="horz" lIns="91440" tIns="45720" rIns="91440" bIns="45720" rtlCol="0" anchor="b"/>
          <a:lstStyle>
            <a:lvl1pPr algn="r">
              <a:defRPr sz="1200"/>
            </a:lvl1pPr>
          </a:lstStyle>
          <a:p>
            <a:fld id="{77161B84-B1C2-422B-BEE8-6BBAAF678480}" type="slidenum">
              <a:rPr lang="en-US" smtClean="0"/>
              <a:t>‹#›</a:t>
            </a:fld>
            <a:endParaRPr lang="en-US"/>
          </a:p>
        </p:txBody>
      </p:sp>
    </p:spTree>
    <p:extLst>
      <p:ext uri="{BB962C8B-B14F-4D97-AF65-F5344CB8AC3E}">
        <p14:creationId xmlns:p14="http://schemas.microsoft.com/office/powerpoint/2010/main" val="181713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134A4CB1-BBA6-4193-8773-2C54C138B32D}" type="datetimeFigureOut">
              <a:rPr lang="en-US" smtClean="0"/>
              <a:t>8/20/2018</a:t>
            </a:fld>
            <a:endParaRPr lang="en-US"/>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652F55B0-FA9B-423A-BB8F-A19E2A51AB47}" type="slidenum">
              <a:rPr lang="en-US" smtClean="0"/>
              <a:t>‹#›</a:t>
            </a:fld>
            <a:endParaRPr lang="en-US"/>
          </a:p>
        </p:txBody>
      </p:sp>
    </p:spTree>
    <p:extLst>
      <p:ext uri="{BB962C8B-B14F-4D97-AF65-F5344CB8AC3E}">
        <p14:creationId xmlns:p14="http://schemas.microsoft.com/office/powerpoint/2010/main" val="74350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F55B0-FA9B-423A-BB8F-A19E2A51AB47}" type="slidenum">
              <a:rPr lang="en-US" smtClean="0"/>
              <a:t>1</a:t>
            </a:fld>
            <a:endParaRPr lang="en-US"/>
          </a:p>
        </p:txBody>
      </p:sp>
    </p:spTree>
    <p:extLst>
      <p:ext uri="{BB962C8B-B14F-4D97-AF65-F5344CB8AC3E}">
        <p14:creationId xmlns:p14="http://schemas.microsoft.com/office/powerpoint/2010/main" val="11455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dirty="0" err="1"/>
              <a:t>WaterFix</a:t>
            </a:r>
            <a:r>
              <a:rPr lang="en-US" dirty="0"/>
              <a:t> proceeds – and we surely acknowledge the importance of those SWP supplies for southern California and even SD County, a lot of the important discussion within the statewide water community needs to continue to be focused on local water supply development and demand management.  I know that a lot of the remainder of your conference agenda focuses on these important sources of water, and the value that they bring to a water supply portfolio from a number of important perspectives, including:</a:t>
            </a:r>
          </a:p>
          <a:p>
            <a:endParaRPr lang="en-US" dirty="0"/>
          </a:p>
          <a:p>
            <a:pPr marL="171450" indent="-171450">
              <a:buFontTx/>
              <a:buChar char="-"/>
            </a:pPr>
            <a:r>
              <a:rPr lang="en-US" dirty="0"/>
              <a:t>Improving regional self sufficiency</a:t>
            </a:r>
          </a:p>
          <a:p>
            <a:pPr marL="171450" indent="-171450">
              <a:buFontTx/>
              <a:buChar char="-"/>
            </a:pPr>
            <a:r>
              <a:rPr lang="en-US" dirty="0"/>
              <a:t>Reducing reliance on the Delta</a:t>
            </a:r>
          </a:p>
          <a:p>
            <a:pPr marL="171450" indent="-171450">
              <a:buFontTx/>
              <a:buChar char="-"/>
            </a:pPr>
            <a:r>
              <a:rPr lang="en-US" dirty="0"/>
              <a:t>Drought-proofing communities</a:t>
            </a:r>
          </a:p>
          <a:p>
            <a:pPr marL="171450" indent="-171450">
              <a:buFontTx/>
              <a:buChar char="-"/>
            </a:pPr>
            <a:r>
              <a:rPr lang="en-US" dirty="0"/>
              <a:t>Improving resiliency to hydrologic cycles and swings</a:t>
            </a:r>
          </a:p>
          <a:p>
            <a:pPr marL="171450" indent="-171450">
              <a:buFontTx/>
              <a:buChar char="-"/>
            </a:pPr>
            <a:endParaRPr lang="en-US" dirty="0"/>
          </a:p>
          <a:p>
            <a:pPr marL="0" indent="0">
              <a:buFontTx/>
              <a:buNone/>
            </a:pPr>
            <a:r>
              <a:rPr lang="en-US" dirty="0"/>
              <a:t>Even as the </a:t>
            </a:r>
            <a:r>
              <a:rPr lang="en-US" dirty="0" err="1"/>
              <a:t>WaterFix</a:t>
            </a:r>
            <a:r>
              <a:rPr lang="en-US" dirty="0"/>
              <a:t> project continues to proceed and develop, it’s important to ensure that our communities continue to provide appropriate signals and opportunities for locally-controlled and drought-resilient local water supply development.</a:t>
            </a:r>
          </a:p>
        </p:txBody>
      </p:sp>
      <p:sp>
        <p:nvSpPr>
          <p:cNvPr id="4" name="Slide Number Placeholder 3"/>
          <p:cNvSpPr>
            <a:spLocks noGrp="1"/>
          </p:cNvSpPr>
          <p:nvPr>
            <p:ph type="sldNum" sz="quarter" idx="10"/>
          </p:nvPr>
        </p:nvSpPr>
        <p:spPr/>
        <p:txBody>
          <a:bodyPr/>
          <a:lstStyle/>
          <a:p>
            <a:fld id="{652F55B0-FA9B-423A-BB8F-A19E2A51AB47}" type="slidenum">
              <a:rPr lang="en-US" smtClean="0"/>
              <a:t>10</a:t>
            </a:fld>
            <a:endParaRPr lang="en-US"/>
          </a:p>
        </p:txBody>
      </p:sp>
    </p:spTree>
    <p:extLst>
      <p:ext uri="{BB962C8B-B14F-4D97-AF65-F5344CB8AC3E}">
        <p14:creationId xmlns:p14="http://schemas.microsoft.com/office/powerpoint/2010/main" val="14544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likely heard this “end of the pipe” phrase before to describe San Diego’s geographic location in the state relative to water supplies sources that are available for consumptive uses.</a:t>
            </a:r>
          </a:p>
          <a:p>
            <a:endParaRPr lang="en-US" dirty="0"/>
          </a:p>
          <a:p>
            <a:r>
              <a:rPr lang="en-US" dirty="0"/>
              <a:t>As you can see, about 85% of our region’s water supply is imported to San Diego County.  Most of the region’s water supply originates in the Colorado River basin:</a:t>
            </a:r>
          </a:p>
          <a:p>
            <a:r>
              <a:rPr lang="en-US" dirty="0"/>
              <a:t>   -Through the Water Authority’s transfer with the Imperial Irrigation District</a:t>
            </a:r>
          </a:p>
          <a:p>
            <a:r>
              <a:rPr lang="en-US" dirty="0"/>
              <a:t>   -Through agreements related to lining of the All-American and Coachella canals</a:t>
            </a:r>
          </a:p>
          <a:p>
            <a:r>
              <a:rPr lang="en-US" dirty="0"/>
              <a:t>   -And through water purchases from MWD</a:t>
            </a:r>
          </a:p>
          <a:p>
            <a:endParaRPr lang="en-US" dirty="0"/>
          </a:p>
          <a:p>
            <a:r>
              <a:rPr lang="en-US" dirty="0"/>
              <a:t>Only about 13% of the region’s water supply – which is less than we produce on our own locally – originates from the Bay-Delta source.</a:t>
            </a:r>
          </a:p>
          <a:p>
            <a:endParaRPr lang="en-US" dirty="0"/>
          </a:p>
          <a:p>
            <a:r>
              <a:rPr lang="en-US" dirty="0"/>
              <a:t>The 15% in local water supply development is characterized by recycled water, desalination, some limited groundwater, and local surface water runoff</a:t>
            </a:r>
          </a:p>
        </p:txBody>
      </p:sp>
      <p:sp>
        <p:nvSpPr>
          <p:cNvPr id="4" name="Slide Number Placeholder 3"/>
          <p:cNvSpPr>
            <a:spLocks noGrp="1"/>
          </p:cNvSpPr>
          <p:nvPr>
            <p:ph type="sldNum" sz="quarter" idx="10"/>
          </p:nvPr>
        </p:nvSpPr>
        <p:spPr/>
        <p:txBody>
          <a:bodyPr/>
          <a:lstStyle/>
          <a:p>
            <a:fld id="{652F55B0-FA9B-423A-BB8F-A19E2A51AB47}" type="slidenum">
              <a:rPr lang="en-US" smtClean="0"/>
              <a:t>2</a:t>
            </a:fld>
            <a:endParaRPr lang="en-US"/>
          </a:p>
        </p:txBody>
      </p:sp>
    </p:spTree>
    <p:extLst>
      <p:ext uri="{BB962C8B-B14F-4D97-AF65-F5344CB8AC3E}">
        <p14:creationId xmlns:p14="http://schemas.microsoft.com/office/powerpoint/2010/main" val="389054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Delta Reform Act of 2009 </a:t>
            </a:r>
            <a:r>
              <a:rPr lang="en-US" baseline="0" dirty="0"/>
              <a:t>made reducing dependence on the Delta while improving regional self-sufficiency an </a:t>
            </a:r>
            <a:r>
              <a:rPr lang="en-US" u="sng" baseline="0" dirty="0"/>
              <a:t>imperative</a:t>
            </a:r>
            <a:r>
              <a:rPr lang="en-US" baseline="0" dirty="0"/>
              <a:t>.  The words on the screen are right out of the Act:</a:t>
            </a:r>
          </a:p>
          <a:p>
            <a:pPr lvl="1"/>
            <a:r>
              <a:rPr lang="en-US" b="1" dirty="0"/>
              <a:t>“reduce reliance on the Delta”</a:t>
            </a:r>
          </a:p>
          <a:p>
            <a:pPr lvl="1"/>
            <a:r>
              <a:rPr lang="en-US" b="1" dirty="0"/>
              <a:t>“invest in improved regional supplies”</a:t>
            </a:r>
          </a:p>
          <a:p>
            <a:pPr lvl="1"/>
            <a:r>
              <a:rPr lang="en-US" b="1" dirty="0"/>
              <a:t>“improve regional self-reliance”</a:t>
            </a:r>
          </a:p>
          <a:p>
            <a:pPr lvl="1"/>
            <a:r>
              <a:rPr lang="en-US" b="1" dirty="0"/>
              <a:t>“invest in conservation, and water use efficiency”</a:t>
            </a:r>
          </a:p>
          <a:p>
            <a:pPr lvl="1"/>
            <a:r>
              <a:rPr lang="en-US" b="1" dirty="0"/>
              <a:t>“invest in advanced water technologies”</a:t>
            </a:r>
          </a:p>
          <a:p>
            <a:r>
              <a:rPr lang="en-US" baseline="0" dirty="0"/>
              <a:t>The Water Authority began implementing these actions many, many years before this state law required us to do so.  The proof point?  Between 1990 and the end of this decade, the Water Authority will have reduced its water purchases from MWD – our source of Bay Delta water – by 81 percent – and by nearly 90% by 2035.</a:t>
            </a:r>
            <a:endParaRPr lang="en-US" dirty="0"/>
          </a:p>
        </p:txBody>
      </p:sp>
      <p:sp>
        <p:nvSpPr>
          <p:cNvPr id="4" name="Slide Number Placeholder 3"/>
          <p:cNvSpPr>
            <a:spLocks noGrp="1"/>
          </p:cNvSpPr>
          <p:nvPr>
            <p:ph type="sldNum" sz="quarter" idx="10"/>
          </p:nvPr>
        </p:nvSpPr>
        <p:spPr/>
        <p:txBody>
          <a:bodyPr/>
          <a:lstStyle/>
          <a:p>
            <a:fld id="{D0E9C6DB-8C9C-40D8-9BB9-8004FD59CAC7}" type="slidenum">
              <a:rPr lang="en-US" smtClean="0"/>
              <a:t>3</a:t>
            </a:fld>
            <a:endParaRPr lang="en-US"/>
          </a:p>
        </p:txBody>
      </p:sp>
    </p:spTree>
    <p:extLst>
      <p:ext uri="{BB962C8B-B14F-4D97-AF65-F5344CB8AC3E}">
        <p14:creationId xmlns:p14="http://schemas.microsoft.com/office/powerpoint/2010/main" val="254220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several years, the Water Authority embarked on what we like to refer to as a “journey of discovery” – seriously, it was a very rigorous evaluation and analysis of proposed solutions to address the co-equal goals of water supply reliability and protection of the environment – a standard that so famously emerged from the significant negotiations during 2009 on the Delta Reform package of legislation.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WA was actively engaged and involved in the 2009 Delta Reform package of legislation and later became a signatory to a coalition letter in 2013 urging the state to consider a “portfolio approach” to a Delta fix.  Rather than just move full steam ahead with a conveyance-only program, the “portfolio approach” envisioned conveyance improvements coupled with local water resources development and new storage opportunities.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the BDCP emerged, the WA engaged a multi-disciplinary internal team to tackle review of volumes of documents, prepared dozens of staff reports on various components of the BDCP, and invited stakeholders from throughout the state – representing widely varying opinions and perspectives on the BDCP – to our Board room for dialogue and discussion.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Similarly with the </a:t>
            </a:r>
            <a:r>
              <a:rPr lang="en-US" dirty="0" err="1"/>
              <a:t>WaterFix</a:t>
            </a:r>
            <a:r>
              <a:rPr lang="en-US" dirty="0"/>
              <a:t> program that was unveiled in 2015 – the WA has continued to engage an extremely active review, analysis, and evaluation of the program and proposals</a:t>
            </a:r>
          </a:p>
        </p:txBody>
      </p:sp>
      <p:sp>
        <p:nvSpPr>
          <p:cNvPr id="4" name="Slide Number Placeholder 3"/>
          <p:cNvSpPr>
            <a:spLocks noGrp="1"/>
          </p:cNvSpPr>
          <p:nvPr>
            <p:ph type="sldNum" sz="quarter" idx="10"/>
          </p:nvPr>
        </p:nvSpPr>
        <p:spPr/>
        <p:txBody>
          <a:bodyPr/>
          <a:lstStyle/>
          <a:p>
            <a:pPr>
              <a:defRPr/>
            </a:pPr>
            <a:fld id="{060371C2-C1FB-4CCB-B827-6E93EA378913}" type="slidenum">
              <a:rPr lang="en-US" smtClean="0"/>
              <a:pPr>
                <a:defRPr/>
              </a:pPr>
              <a:t>4</a:t>
            </a:fld>
            <a:endParaRPr lang="en-US" dirty="0"/>
          </a:p>
        </p:txBody>
      </p:sp>
    </p:spTree>
    <p:extLst>
      <p:ext uri="{BB962C8B-B14F-4D97-AF65-F5344CB8AC3E}">
        <p14:creationId xmlns:p14="http://schemas.microsoft.com/office/powerpoint/2010/main" val="103860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multi-year evaluation and debate over the twin tunnels, BDCP, and </a:t>
            </a:r>
            <a:r>
              <a:rPr lang="en-US" dirty="0" err="1"/>
              <a:t>WaterFix</a:t>
            </a:r>
            <a:r>
              <a:rPr lang="en-US" dirty="0"/>
              <a:t> project culminated on August 9 of this year with the WA Board of Directors adopting new Bay Delta and </a:t>
            </a:r>
            <a:r>
              <a:rPr lang="en-US" dirty="0" err="1"/>
              <a:t>WaterFix</a:t>
            </a:r>
            <a:r>
              <a:rPr lang="en-US" dirty="0"/>
              <a:t> Project policy principles that communicate the WA’s conditional support for the </a:t>
            </a:r>
            <a:r>
              <a:rPr lang="en-US" dirty="0" err="1"/>
              <a:t>WaterFix</a:t>
            </a:r>
            <a:r>
              <a:rPr lang="en-US" dirty="0"/>
              <a:t> project.  The condition being that MWD properly allocates the costs of the project as conservation, or supply charges, as similar facilities historically have been defined in MWD’s State Water </a:t>
            </a:r>
            <a:r>
              <a:rPr lang="en-US" dirty="0" err="1"/>
              <a:t>Projedt</a:t>
            </a:r>
            <a:r>
              <a:rPr lang="en-US" dirty="0"/>
              <a:t> contract with DWR.</a:t>
            </a:r>
          </a:p>
        </p:txBody>
      </p:sp>
      <p:sp>
        <p:nvSpPr>
          <p:cNvPr id="4" name="Slide Number Placeholder 3"/>
          <p:cNvSpPr>
            <a:spLocks noGrp="1"/>
          </p:cNvSpPr>
          <p:nvPr>
            <p:ph type="sldNum" sz="quarter" idx="10"/>
          </p:nvPr>
        </p:nvSpPr>
        <p:spPr/>
        <p:txBody>
          <a:bodyPr/>
          <a:lstStyle/>
          <a:p>
            <a:fld id="{652F55B0-FA9B-423A-BB8F-A19E2A51AB47}" type="slidenum">
              <a:rPr lang="en-US" smtClean="0"/>
              <a:t>5</a:t>
            </a:fld>
            <a:endParaRPr lang="en-US"/>
          </a:p>
        </p:txBody>
      </p:sp>
    </p:spTree>
    <p:extLst>
      <p:ext uri="{BB962C8B-B14F-4D97-AF65-F5344CB8AC3E}">
        <p14:creationId xmlns:p14="http://schemas.microsoft.com/office/powerpoint/2010/main" val="206205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staff’s implementation and execution of the WA Board’s policy principles, we view conditional support to be much like a Support if Amended position on legislation.  When our Board adopts a S/A position, that means if we get amendments we are requesting, then we will support the bill.</a:t>
            </a:r>
          </a:p>
          <a:p>
            <a:endParaRPr lang="en-US" dirty="0"/>
          </a:p>
          <a:p>
            <a:r>
              <a:rPr lang="en-US" dirty="0"/>
              <a:t>Similarly, our conditional support means something very similar – if our conditions are satisfied, we will be fully supporting the </a:t>
            </a:r>
            <a:r>
              <a:rPr lang="en-US" dirty="0" err="1"/>
              <a:t>WaterFix</a:t>
            </a:r>
            <a:r>
              <a:rPr lang="en-US" dirty="0"/>
              <a:t> project.</a:t>
            </a:r>
          </a:p>
          <a:p>
            <a:endParaRPr lang="en-US" dirty="0"/>
          </a:p>
          <a:p>
            <a:r>
              <a:rPr lang="en-US" dirty="0"/>
              <a:t>The key, of course, is in what are the conditions?</a:t>
            </a:r>
          </a:p>
        </p:txBody>
      </p:sp>
      <p:sp>
        <p:nvSpPr>
          <p:cNvPr id="4" name="Slide Number Placeholder 3"/>
          <p:cNvSpPr>
            <a:spLocks noGrp="1"/>
          </p:cNvSpPr>
          <p:nvPr>
            <p:ph type="sldNum" sz="quarter" idx="10"/>
          </p:nvPr>
        </p:nvSpPr>
        <p:spPr/>
        <p:txBody>
          <a:bodyPr/>
          <a:lstStyle/>
          <a:p>
            <a:fld id="{652F55B0-FA9B-423A-BB8F-A19E2A51AB47}" type="slidenum">
              <a:rPr lang="en-US" smtClean="0"/>
              <a:t>6</a:t>
            </a:fld>
            <a:endParaRPr lang="en-US"/>
          </a:p>
        </p:txBody>
      </p:sp>
    </p:spTree>
    <p:extLst>
      <p:ext uri="{BB962C8B-B14F-4D97-AF65-F5344CB8AC3E}">
        <p14:creationId xmlns:p14="http://schemas.microsoft.com/office/powerpoint/2010/main" val="45752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getting too far into the weeds, it is important to understand the historical context for conveyance project costs.  In MWD’s state water project contract executed in 1960, there was a clear delineation between two types of charges:</a:t>
            </a:r>
          </a:p>
          <a:p>
            <a:endParaRPr lang="en-US" dirty="0"/>
          </a:p>
          <a:p>
            <a:pPr marL="171450" indent="-171450">
              <a:buFontTx/>
              <a:buChar char="-"/>
            </a:pPr>
            <a:r>
              <a:rPr lang="en-US" dirty="0"/>
              <a:t>Project conservation facilities – supply charges</a:t>
            </a:r>
          </a:p>
          <a:p>
            <a:pPr marL="171450" indent="-171450">
              <a:buFontTx/>
              <a:buChar char="-"/>
            </a:pPr>
            <a:r>
              <a:rPr lang="en-US" dirty="0"/>
              <a:t>Project transportation facilities – transportation charges</a:t>
            </a:r>
          </a:p>
          <a:p>
            <a:pPr marL="0" indent="0">
              <a:buFontTx/>
              <a:buNone/>
            </a:pPr>
            <a:endParaRPr lang="en-US" dirty="0"/>
          </a:p>
          <a:p>
            <a:pPr marL="0" indent="0">
              <a:buFontTx/>
              <a:buNone/>
            </a:pPr>
            <a:r>
              <a:rPr lang="en-US" dirty="0"/>
              <a:t>In DWR’s Bulletin 132, which was first issued in 1964, the peripheral canal was identified as a project conservation facility – for “solving Delta problems”</a:t>
            </a:r>
          </a:p>
          <a:p>
            <a:pPr marL="0" indent="0">
              <a:buFontTx/>
              <a:buNone/>
            </a:pPr>
            <a:endParaRPr lang="en-US" dirty="0"/>
          </a:p>
          <a:p>
            <a:pPr marL="0" indent="0">
              <a:buFontTx/>
              <a:buNone/>
            </a:pPr>
            <a:endParaRPr lang="en-US" dirty="0"/>
          </a:p>
        </p:txBody>
      </p:sp>
      <p:sp>
        <p:nvSpPr>
          <p:cNvPr id="4" name="Date Placeholder 3"/>
          <p:cNvSpPr>
            <a:spLocks noGrp="1"/>
          </p:cNvSpPr>
          <p:nvPr>
            <p:ph type="dt" idx="10"/>
          </p:nvPr>
        </p:nvSpPr>
        <p:spPr/>
        <p:txBody>
          <a:bodyPr/>
          <a:lstStyle/>
          <a:p>
            <a:r>
              <a:rPr lang="en-US"/>
              <a:t>6/22/2017</a:t>
            </a:r>
            <a:endParaRPr lang="en-US" dirty="0"/>
          </a:p>
        </p:txBody>
      </p:sp>
    </p:spTree>
    <p:extLst>
      <p:ext uri="{BB962C8B-B14F-4D97-AF65-F5344CB8AC3E}">
        <p14:creationId xmlns:p14="http://schemas.microsoft.com/office/powerpoint/2010/main" val="392462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even in to recent years, DWR’s Bulletin 132 has continued to treat peripheral canal related costs as Project Conservation Facilities – supply costs.  Based on this historical context, there seems to be no real sound rationale to veer from that characterization of costs.  This current </a:t>
            </a:r>
            <a:r>
              <a:rPr lang="en-US" dirty="0" err="1"/>
              <a:t>WaterFix</a:t>
            </a:r>
            <a:r>
              <a:rPr lang="en-US" dirty="0"/>
              <a:t> project is intended to address many of the same benefits as the earlier peripheral canal project, and that project was intended by DWR to be charged as Project Conservation Facilities – on supply charges.</a:t>
            </a:r>
          </a:p>
        </p:txBody>
      </p:sp>
      <p:sp>
        <p:nvSpPr>
          <p:cNvPr id="5" name="Date Placeholder 4"/>
          <p:cNvSpPr>
            <a:spLocks noGrp="1"/>
          </p:cNvSpPr>
          <p:nvPr>
            <p:ph type="dt" idx="11"/>
          </p:nvPr>
        </p:nvSpPr>
        <p:spPr/>
        <p:txBody>
          <a:bodyPr/>
          <a:lstStyle/>
          <a:p>
            <a:r>
              <a:rPr lang="en-US" dirty="0"/>
              <a:t>6/22/2017</a:t>
            </a:r>
          </a:p>
        </p:txBody>
      </p:sp>
    </p:spTree>
    <p:extLst>
      <p:ext uri="{BB962C8B-B14F-4D97-AF65-F5344CB8AC3E}">
        <p14:creationId xmlns:p14="http://schemas.microsoft.com/office/powerpoint/2010/main" val="264078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characterization of costs is important to the WA, and there is a very important reason why the WA Board has conditioned its support of the </a:t>
            </a:r>
            <a:r>
              <a:rPr lang="en-US" dirty="0" err="1"/>
              <a:t>WaterFix</a:t>
            </a:r>
            <a:r>
              <a:rPr lang="en-US" dirty="0"/>
              <a:t> on this very narrow issue of cost characterization.</a:t>
            </a:r>
          </a:p>
          <a:p>
            <a:endParaRPr lang="en-US" dirty="0"/>
          </a:p>
          <a:p>
            <a:r>
              <a:rPr lang="en-US" dirty="0"/>
              <a:t>If MWD assigns the </a:t>
            </a:r>
            <a:r>
              <a:rPr lang="en-US" dirty="0" err="1"/>
              <a:t>WaterFix</a:t>
            </a:r>
            <a:r>
              <a:rPr lang="en-US" dirty="0"/>
              <a:t> costs to supply – as Project Conservation Facilities, then the WA staff projects the increase in household monthly bills to be fairly nominal…</a:t>
            </a:r>
          </a:p>
          <a:p>
            <a:endParaRPr lang="en-US" dirty="0"/>
          </a:p>
          <a:p>
            <a:r>
              <a:rPr lang="en-US" dirty="0"/>
              <a:t>If MWD assigns the </a:t>
            </a:r>
            <a:r>
              <a:rPr lang="en-US" dirty="0" err="1"/>
              <a:t>WaterFix</a:t>
            </a:r>
            <a:r>
              <a:rPr lang="en-US" dirty="0"/>
              <a:t> costs to transportation – you can see the significant different range of potential costs to San Diegans – this is because the WA relies on MWD to transport San Diego’s independent Colorado </a:t>
            </a:r>
            <a:r>
              <a:rPr lang="en-US" dirty="0" err="1"/>
              <a:t>Rivery</a:t>
            </a:r>
            <a:r>
              <a:rPr lang="en-US" dirty="0"/>
              <a:t> water supplies – there would be a clearly unique and material financial impact on San Diego ratepayers if the charges were characterized in this manner.</a:t>
            </a:r>
          </a:p>
          <a:p>
            <a:endParaRPr lang="en-US" dirty="0"/>
          </a:p>
          <a:p>
            <a:r>
              <a:rPr lang="en-US" dirty="0"/>
              <a:t>If MWD utilizes a hybrid approach and charges a portion to transportation and a portion to its Readiness to Serve charge (as it has indicated previously), there would still be a material affect on San Diego water rates.</a:t>
            </a:r>
          </a:p>
          <a:p>
            <a:endParaRPr lang="en-US" dirty="0"/>
          </a:p>
          <a:p>
            <a:r>
              <a:rPr lang="en-US" dirty="0"/>
              <a:t>This is not a simple issue – it is a bit down in the weeds and requires a doctorate in economics and math to truly understand, but there is definitely ongoing dialogue between the WA, MWD, and the state to better understand these calculations, the cost allocation of </a:t>
            </a:r>
            <a:r>
              <a:rPr lang="en-US" dirty="0" err="1"/>
              <a:t>WaterFix</a:t>
            </a:r>
            <a:r>
              <a:rPr lang="en-US" dirty="0"/>
              <a:t> project costs, and the characterization of those costs.</a:t>
            </a:r>
          </a:p>
        </p:txBody>
      </p:sp>
      <p:sp>
        <p:nvSpPr>
          <p:cNvPr id="4" name="Slide Number Placeholder 3"/>
          <p:cNvSpPr>
            <a:spLocks noGrp="1"/>
          </p:cNvSpPr>
          <p:nvPr>
            <p:ph type="sldNum" sz="quarter" idx="10"/>
          </p:nvPr>
        </p:nvSpPr>
        <p:spPr/>
        <p:txBody>
          <a:bodyPr/>
          <a:lstStyle/>
          <a:p>
            <a:fld id="{652F55B0-FA9B-423A-BB8F-A19E2A51AB47}" type="slidenum">
              <a:rPr lang="en-US" smtClean="0"/>
              <a:t>9</a:t>
            </a:fld>
            <a:endParaRPr lang="en-US"/>
          </a:p>
        </p:txBody>
      </p:sp>
    </p:spTree>
    <p:extLst>
      <p:ext uri="{BB962C8B-B14F-4D97-AF65-F5344CB8AC3E}">
        <p14:creationId xmlns:p14="http://schemas.microsoft.com/office/powerpoint/2010/main" val="87843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6BA6">
                <a:alpha val="4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3865"/>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46624"/>
            <a:ext cx="7772400" cy="1301375"/>
          </a:xfrm>
        </p:spPr>
        <p:txBody>
          <a:bodyPr anchor="b">
            <a:sp3d prstMaterial="softEdge">
              <a:bevelT w="25400" h="25400"/>
            </a:sp3d>
          </a:bodyPr>
          <a:lstStyle>
            <a:lvl1pPr algn="ctr">
              <a:defRPr sz="4000" b="1" baseline="0">
                <a:solidFill>
                  <a:srgbClr val="003865"/>
                </a:solidFill>
                <a:effectLst/>
                <a:latin typeface="Trebuchet MS" panose="020B0603020202020204" pitchFamily="34" charset="0"/>
              </a:defRPr>
            </a:lvl1pPr>
            <a:extLst/>
          </a:lstStyle>
          <a:p>
            <a:r>
              <a:rPr lang="en-US" dirty="0"/>
              <a:t>Click to edit Master title style</a:t>
            </a:r>
          </a:p>
        </p:txBody>
      </p:sp>
      <p:pic>
        <p:nvPicPr>
          <p:cNvPr id="3" name="Picture 2">
            <a:extLst>
              <a:ext uri="{FF2B5EF4-FFF2-40B4-BE49-F238E27FC236}">
                <a16:creationId xmlns:a16="http://schemas.microsoft.com/office/drawing/2014/main" id="{C26028AB-EDF6-4A74-ACA7-CD8949F48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7775" y="147637"/>
            <a:ext cx="1428750" cy="1376363"/>
          </a:xfrm>
          <a:prstGeom prst="rect">
            <a:avLst/>
          </a:prstGeom>
        </p:spPr>
      </p:pic>
      <p:sp>
        <p:nvSpPr>
          <p:cNvPr id="18" name="Text Placeholder 17">
            <a:extLst>
              <a:ext uri="{FF2B5EF4-FFF2-40B4-BE49-F238E27FC236}">
                <a16:creationId xmlns:a16="http://schemas.microsoft.com/office/drawing/2014/main" id="{AB919EFA-4246-446B-A3C6-C7198956811A}"/>
              </a:ext>
            </a:extLst>
          </p:cNvPr>
          <p:cNvSpPr>
            <a:spLocks noGrp="1"/>
          </p:cNvSpPr>
          <p:nvPr>
            <p:ph type="body" sz="quarter" idx="10" hasCustomPrompt="1"/>
          </p:nvPr>
        </p:nvSpPr>
        <p:spPr>
          <a:xfrm>
            <a:off x="4267200" y="4052990"/>
            <a:ext cx="4724400" cy="777875"/>
          </a:xfrm>
        </p:spPr>
        <p:txBody>
          <a:bodyPr/>
          <a:lstStyle>
            <a:lvl1pPr marL="109537" indent="0" algn="r">
              <a:buNone/>
              <a:defRPr sz="2400">
                <a:solidFill>
                  <a:srgbClr val="006BA6"/>
                </a:solidFill>
              </a:defRPr>
            </a:lvl1pPr>
          </a:lstStyle>
          <a:p>
            <a:r>
              <a:rPr lang="en-US" dirty="0">
                <a:solidFill>
                  <a:srgbClr val="003865"/>
                </a:solidFill>
                <a:latin typeface="Trebuchet MS" panose="020B0603020202020204" pitchFamily="34" charset="0"/>
              </a:rPr>
              <a:t>Organization/Committee</a:t>
            </a:r>
          </a:p>
          <a:p>
            <a:r>
              <a:rPr lang="en-US" dirty="0">
                <a:solidFill>
                  <a:srgbClr val="003865"/>
                </a:solidFill>
                <a:latin typeface="Trebuchet MS" panose="020B0603020202020204" pitchFamily="34" charset="0"/>
              </a:rPr>
              <a:t>Date</a:t>
            </a:r>
          </a:p>
          <a:p>
            <a:pPr lvl="0"/>
            <a:endParaRPr lang="en-US" dirty="0"/>
          </a:p>
        </p:txBody>
      </p:sp>
      <p:sp>
        <p:nvSpPr>
          <p:cNvPr id="20" name="Text Placeholder 19">
            <a:extLst>
              <a:ext uri="{FF2B5EF4-FFF2-40B4-BE49-F238E27FC236}">
                <a16:creationId xmlns:a16="http://schemas.microsoft.com/office/drawing/2014/main" id="{18EAE2BD-53DF-441D-ADEF-C61E55D6616D}"/>
              </a:ext>
            </a:extLst>
          </p:cNvPr>
          <p:cNvSpPr>
            <a:spLocks noGrp="1"/>
          </p:cNvSpPr>
          <p:nvPr>
            <p:ph type="body" sz="quarter" idx="11" hasCustomPrompt="1"/>
          </p:nvPr>
        </p:nvSpPr>
        <p:spPr>
          <a:xfrm>
            <a:off x="4267200" y="5729288"/>
            <a:ext cx="4724400" cy="900112"/>
          </a:xfrm>
        </p:spPr>
        <p:txBody>
          <a:bodyPr/>
          <a:lstStyle>
            <a:lvl1pPr marL="109537" indent="0" algn="r">
              <a:buNone/>
              <a:defRPr sz="2400">
                <a:solidFill>
                  <a:schemeClr val="bg1"/>
                </a:solidFill>
              </a:defRPr>
            </a:lvl1pPr>
          </a:lstStyle>
          <a:p>
            <a:r>
              <a:rPr lang="en-US" dirty="0">
                <a:solidFill>
                  <a:schemeClr val="bg1"/>
                </a:solidFill>
                <a:latin typeface="Trebuchet MS" panose="020B0603020202020204" pitchFamily="34" charset="0"/>
              </a:rPr>
              <a:t>Name</a:t>
            </a:r>
          </a:p>
          <a:p>
            <a:r>
              <a:rPr lang="en-US" dirty="0">
                <a:solidFill>
                  <a:schemeClr val="bg1"/>
                </a:solidFill>
                <a:latin typeface="Trebuchet MS" panose="020B0603020202020204" pitchFamily="34" charset="0"/>
              </a:rPr>
              <a:t>Title</a:t>
            </a:r>
          </a:p>
          <a:p>
            <a:pPr lvl="0"/>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ectangular imag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9" name="Text Placeholder 22">
            <a:extLst>
              <a:ext uri="{FF2B5EF4-FFF2-40B4-BE49-F238E27FC236}">
                <a16:creationId xmlns:a16="http://schemas.microsoft.com/office/drawing/2014/main" id="{A1F56390-23F0-4BAC-88C6-43A4347AE793}"/>
              </a:ext>
            </a:extLst>
          </p:cNvPr>
          <p:cNvSpPr>
            <a:spLocks noGrp="1"/>
          </p:cNvSpPr>
          <p:nvPr>
            <p:ph type="body" sz="quarter" idx="14"/>
          </p:nvPr>
        </p:nvSpPr>
        <p:spPr>
          <a:xfrm>
            <a:off x="381001" y="990600"/>
            <a:ext cx="5387110" cy="1243446"/>
          </a:xfrm>
        </p:spPr>
        <p:txBody>
          <a:bodyPr/>
          <a:lstStyle>
            <a:lvl1pPr algn="l">
              <a:defRPr>
                <a:solidFill>
                  <a:schemeClr val="tx1"/>
                </a:solidFill>
              </a:defRPr>
            </a:lvl1pPr>
            <a:lvl2pPr algn="l">
              <a:defRPr>
                <a:solidFill>
                  <a:schemeClr val="tx1"/>
                </a:solidFill>
              </a:defRPr>
            </a:lvl2pPr>
            <a:lvl3pPr algn="l">
              <a:buClr>
                <a:schemeClr val="accent1"/>
              </a:buClr>
              <a:defRPr>
                <a:solidFill>
                  <a:schemeClr val="tx1"/>
                </a:solidFill>
              </a:defRPr>
            </a:lvl3pPr>
            <a:lvl4pPr algn="l">
              <a:buClr>
                <a:schemeClr val="bg1">
                  <a:lumMod val="50000"/>
                </a:schemeClr>
              </a:buClr>
              <a:defRPr>
                <a:solidFill>
                  <a:schemeClr val="tx1"/>
                </a:solidFill>
              </a:defRPr>
            </a:lvl4pPr>
            <a:lvl5pPr algn="l">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BE1145F-3FEA-4053-8FE3-CE85BAA836E5}"/>
              </a:ext>
            </a:extLst>
          </p:cNvPr>
          <p:cNvCxnSpPr>
            <a:cxnSpLocks/>
          </p:cNvCxnSpPr>
          <p:nvPr userDrawn="1"/>
        </p:nvCxnSpPr>
        <p:spPr>
          <a:xfrm flipH="1">
            <a:off x="381002" y="2438400"/>
            <a:ext cx="538710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35D7FDA-DE60-44ED-B258-3BAB49B0DD21}"/>
              </a:ext>
            </a:extLst>
          </p:cNvPr>
          <p:cNvSpPr>
            <a:spLocks noGrp="1"/>
          </p:cNvSpPr>
          <p:nvPr>
            <p:ph type="pic" sz="quarter" idx="13"/>
          </p:nvPr>
        </p:nvSpPr>
        <p:spPr>
          <a:xfrm>
            <a:off x="6096000" y="990599"/>
            <a:ext cx="2868612" cy="5181601"/>
          </a:xfrm>
          <a:ln w="28575">
            <a:solidFill>
              <a:srgbClr val="006BA6"/>
            </a:solidFill>
          </a:ln>
        </p:spPr>
        <p:txBody>
          <a:bodyPr/>
          <a:lstStyle/>
          <a:p>
            <a:endParaRPr lang="en-US" dirty="0"/>
          </a:p>
        </p:txBody>
      </p:sp>
      <p:cxnSp>
        <p:nvCxnSpPr>
          <p:cNvPr id="23" name="Straight Connector 22">
            <a:extLst>
              <a:ext uri="{FF2B5EF4-FFF2-40B4-BE49-F238E27FC236}">
                <a16:creationId xmlns:a16="http://schemas.microsoft.com/office/drawing/2014/main" id="{FBCA8F94-83BF-461F-9F06-C648B1761063}"/>
              </a:ext>
            </a:extLst>
          </p:cNvPr>
          <p:cNvCxnSpPr>
            <a:cxnSpLocks/>
          </p:cNvCxnSpPr>
          <p:nvPr userDrawn="1"/>
        </p:nvCxnSpPr>
        <p:spPr>
          <a:xfrm flipH="1">
            <a:off x="381002" y="4114800"/>
            <a:ext cx="538710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940B454-1A62-4F0C-8DBF-0D1D1F50FF06}"/>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DD42A54-C84A-40A0-9F2A-1B33DF3DBA69}"/>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6" name="Text Placeholder 22">
            <a:extLst>
              <a:ext uri="{FF2B5EF4-FFF2-40B4-BE49-F238E27FC236}">
                <a16:creationId xmlns:a16="http://schemas.microsoft.com/office/drawing/2014/main" id="{8FEB5067-EC96-4356-85CA-E4601F98676F}"/>
              </a:ext>
            </a:extLst>
          </p:cNvPr>
          <p:cNvSpPr>
            <a:spLocks noGrp="1"/>
          </p:cNvSpPr>
          <p:nvPr>
            <p:ph type="body" sz="quarter" idx="17"/>
          </p:nvPr>
        </p:nvSpPr>
        <p:spPr>
          <a:xfrm>
            <a:off x="381000" y="2642754"/>
            <a:ext cx="5387110" cy="1243446"/>
          </a:xfrm>
        </p:spPr>
        <p:txBody>
          <a:bodyPr/>
          <a:lstStyle>
            <a:lvl1pPr algn="l">
              <a:defRPr>
                <a:solidFill>
                  <a:schemeClr val="tx1"/>
                </a:solidFill>
              </a:defRPr>
            </a:lvl1pPr>
            <a:lvl2pPr algn="l">
              <a:defRPr>
                <a:solidFill>
                  <a:schemeClr val="tx1"/>
                </a:solidFill>
              </a:defRPr>
            </a:lvl2pPr>
            <a:lvl3pPr algn="l">
              <a:buClr>
                <a:schemeClr val="accent1"/>
              </a:buClr>
              <a:defRPr>
                <a:solidFill>
                  <a:schemeClr val="tx1"/>
                </a:solidFill>
              </a:defRPr>
            </a:lvl3pPr>
            <a:lvl4pPr algn="l">
              <a:buClr>
                <a:schemeClr val="bg1">
                  <a:lumMod val="50000"/>
                </a:schemeClr>
              </a:buClr>
              <a:defRPr>
                <a:solidFill>
                  <a:schemeClr val="tx1"/>
                </a:solidFill>
              </a:defRPr>
            </a:lvl4pPr>
            <a:lvl5pPr algn="l">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2">
            <a:extLst>
              <a:ext uri="{FF2B5EF4-FFF2-40B4-BE49-F238E27FC236}">
                <a16:creationId xmlns:a16="http://schemas.microsoft.com/office/drawing/2014/main" id="{9729C6BC-B749-4AC0-8645-80DCF95D0CBB}"/>
              </a:ext>
            </a:extLst>
          </p:cNvPr>
          <p:cNvSpPr>
            <a:spLocks noGrp="1"/>
          </p:cNvSpPr>
          <p:nvPr>
            <p:ph type="body" sz="quarter" idx="18"/>
          </p:nvPr>
        </p:nvSpPr>
        <p:spPr>
          <a:xfrm>
            <a:off x="381000" y="4319154"/>
            <a:ext cx="5387110" cy="1472046"/>
          </a:xfrm>
        </p:spPr>
        <p:txBody>
          <a:bodyPr/>
          <a:lstStyle>
            <a:lvl1pPr algn="l">
              <a:defRPr>
                <a:solidFill>
                  <a:schemeClr val="tx1"/>
                </a:solidFill>
              </a:defRPr>
            </a:lvl1pPr>
            <a:lvl2pPr algn="l">
              <a:defRPr>
                <a:solidFill>
                  <a:schemeClr val="tx1"/>
                </a:solidFill>
              </a:defRPr>
            </a:lvl2pPr>
            <a:lvl3pPr algn="l">
              <a:buClr>
                <a:schemeClr val="accent1"/>
              </a:buClr>
              <a:defRPr>
                <a:solidFill>
                  <a:schemeClr val="tx1"/>
                </a:solidFill>
              </a:defRPr>
            </a:lvl3pPr>
            <a:lvl4pPr algn="l">
              <a:buClr>
                <a:schemeClr val="bg1">
                  <a:lumMod val="50000"/>
                </a:schemeClr>
              </a:buClr>
              <a:defRPr>
                <a:solidFill>
                  <a:schemeClr val="tx1"/>
                </a:solidFill>
              </a:defRPr>
            </a:lvl4pPr>
            <a:lvl5pPr algn="l">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76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 boxes and 2 square images">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2" name="Text Placeholder 22">
            <a:extLst>
              <a:ext uri="{FF2B5EF4-FFF2-40B4-BE49-F238E27FC236}">
                <a16:creationId xmlns:a16="http://schemas.microsoft.com/office/drawing/2014/main" id="{4A55C5C4-D78E-40BB-B4C2-2489C888A7D2}"/>
              </a:ext>
            </a:extLst>
          </p:cNvPr>
          <p:cNvSpPr>
            <a:spLocks noGrp="1"/>
          </p:cNvSpPr>
          <p:nvPr>
            <p:ph type="body" sz="quarter" idx="15"/>
          </p:nvPr>
        </p:nvSpPr>
        <p:spPr>
          <a:xfrm>
            <a:off x="556489" y="1169988"/>
            <a:ext cx="546331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64CA97E-D23A-4F1A-B31D-1F361F8F25FE}"/>
              </a:ext>
            </a:extLst>
          </p:cNvPr>
          <p:cNvCxnSpPr>
            <a:cxnSpLocks/>
          </p:cNvCxnSpPr>
          <p:nvPr userDrawn="1"/>
        </p:nvCxnSpPr>
        <p:spPr>
          <a:xfrm flipH="1">
            <a:off x="556490" y="3505200"/>
            <a:ext cx="546330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3">
            <a:extLst>
              <a:ext uri="{FF2B5EF4-FFF2-40B4-BE49-F238E27FC236}">
                <a16:creationId xmlns:a16="http://schemas.microsoft.com/office/drawing/2014/main" id="{74B3A4DA-87AF-49CC-88C3-7A477F000698}"/>
              </a:ext>
            </a:extLst>
          </p:cNvPr>
          <p:cNvSpPr>
            <a:spLocks noGrp="1"/>
          </p:cNvSpPr>
          <p:nvPr>
            <p:ph type="pic" sz="quarter" idx="17"/>
          </p:nvPr>
        </p:nvSpPr>
        <p:spPr>
          <a:xfrm>
            <a:off x="6329413" y="1169988"/>
            <a:ext cx="2635198" cy="2117725"/>
          </a:xfrm>
          <a:ln w="28575">
            <a:solidFill>
              <a:srgbClr val="006BA6"/>
            </a:solidFill>
          </a:ln>
        </p:spPr>
        <p:txBody>
          <a:bodyPr/>
          <a:lstStyle/>
          <a:p>
            <a:endParaRPr lang="en-US" dirty="0"/>
          </a:p>
        </p:txBody>
      </p:sp>
      <p:sp>
        <p:nvSpPr>
          <p:cNvPr id="18" name="Picture Placeholder 3">
            <a:extLst>
              <a:ext uri="{FF2B5EF4-FFF2-40B4-BE49-F238E27FC236}">
                <a16:creationId xmlns:a16="http://schemas.microsoft.com/office/drawing/2014/main" id="{794995FE-06E7-4E46-B18C-456B94D47898}"/>
              </a:ext>
            </a:extLst>
          </p:cNvPr>
          <p:cNvSpPr>
            <a:spLocks noGrp="1"/>
          </p:cNvSpPr>
          <p:nvPr>
            <p:ph type="pic" sz="quarter" idx="18"/>
          </p:nvPr>
        </p:nvSpPr>
        <p:spPr>
          <a:xfrm>
            <a:off x="6329412" y="3655829"/>
            <a:ext cx="2635199" cy="2117725"/>
          </a:xfrm>
          <a:ln w="28575">
            <a:solidFill>
              <a:srgbClr val="006BA6"/>
            </a:solidFill>
          </a:ln>
        </p:spPr>
        <p:txBody>
          <a:bodyPr/>
          <a:lstStyle/>
          <a:p>
            <a:endParaRPr lang="en-US" dirty="0"/>
          </a:p>
        </p:txBody>
      </p:sp>
      <p:sp>
        <p:nvSpPr>
          <p:cNvPr id="21" name="Title 1">
            <a:extLst>
              <a:ext uri="{FF2B5EF4-FFF2-40B4-BE49-F238E27FC236}">
                <a16:creationId xmlns:a16="http://schemas.microsoft.com/office/drawing/2014/main" id="{D06049F7-5507-49C7-92FC-881D7FFAF713}"/>
              </a:ext>
            </a:extLst>
          </p:cNvPr>
          <p:cNvSpPr>
            <a:spLocks noGrp="1"/>
          </p:cNvSpPr>
          <p:nvPr>
            <p:ph type="title"/>
          </p:nvPr>
        </p:nvSpPr>
        <p:spPr>
          <a:xfrm>
            <a:off x="457199" y="152400"/>
            <a:ext cx="8507411"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1F665EF-778D-4BC2-BB4E-51F289703651}"/>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4" name="Text Placeholder 22">
            <a:extLst>
              <a:ext uri="{FF2B5EF4-FFF2-40B4-BE49-F238E27FC236}">
                <a16:creationId xmlns:a16="http://schemas.microsoft.com/office/drawing/2014/main" id="{337F64EE-9853-46ED-9A47-CA1B1A29831D}"/>
              </a:ext>
            </a:extLst>
          </p:cNvPr>
          <p:cNvSpPr>
            <a:spLocks noGrp="1"/>
          </p:cNvSpPr>
          <p:nvPr>
            <p:ph type="body" sz="quarter" idx="19"/>
          </p:nvPr>
        </p:nvSpPr>
        <p:spPr>
          <a:xfrm>
            <a:off x="556490" y="3657600"/>
            <a:ext cx="546331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748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2 square images">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7" name="Picture Placeholder 3">
            <a:extLst>
              <a:ext uri="{FF2B5EF4-FFF2-40B4-BE49-F238E27FC236}">
                <a16:creationId xmlns:a16="http://schemas.microsoft.com/office/drawing/2014/main" id="{74B3A4DA-87AF-49CC-88C3-7A477F000698}"/>
              </a:ext>
            </a:extLst>
          </p:cNvPr>
          <p:cNvSpPr>
            <a:spLocks noGrp="1"/>
          </p:cNvSpPr>
          <p:nvPr>
            <p:ph type="pic" sz="quarter" idx="17"/>
          </p:nvPr>
        </p:nvSpPr>
        <p:spPr>
          <a:xfrm>
            <a:off x="6477000" y="1169988"/>
            <a:ext cx="2487611" cy="2117725"/>
          </a:xfrm>
          <a:ln w="28575">
            <a:solidFill>
              <a:srgbClr val="006BA6"/>
            </a:solidFill>
          </a:ln>
        </p:spPr>
        <p:txBody>
          <a:bodyPr/>
          <a:lstStyle/>
          <a:p>
            <a:endParaRPr lang="en-US" dirty="0"/>
          </a:p>
        </p:txBody>
      </p:sp>
      <p:sp>
        <p:nvSpPr>
          <p:cNvPr id="18" name="Picture Placeholder 3">
            <a:extLst>
              <a:ext uri="{FF2B5EF4-FFF2-40B4-BE49-F238E27FC236}">
                <a16:creationId xmlns:a16="http://schemas.microsoft.com/office/drawing/2014/main" id="{794995FE-06E7-4E46-B18C-456B94D47898}"/>
              </a:ext>
            </a:extLst>
          </p:cNvPr>
          <p:cNvSpPr>
            <a:spLocks noGrp="1"/>
          </p:cNvSpPr>
          <p:nvPr>
            <p:ph type="pic" sz="quarter" idx="18"/>
          </p:nvPr>
        </p:nvSpPr>
        <p:spPr>
          <a:xfrm>
            <a:off x="6477001" y="3655829"/>
            <a:ext cx="2487610" cy="2117725"/>
          </a:xfrm>
          <a:ln w="28575">
            <a:solidFill>
              <a:srgbClr val="006BA6"/>
            </a:solidFill>
          </a:ln>
        </p:spPr>
        <p:txBody>
          <a:bodyPr/>
          <a:lstStyle/>
          <a:p>
            <a:endParaRPr lang="en-US" dirty="0"/>
          </a:p>
        </p:txBody>
      </p:sp>
      <p:sp>
        <p:nvSpPr>
          <p:cNvPr id="21" name="Title 1">
            <a:extLst>
              <a:ext uri="{FF2B5EF4-FFF2-40B4-BE49-F238E27FC236}">
                <a16:creationId xmlns:a16="http://schemas.microsoft.com/office/drawing/2014/main" id="{D06049F7-5507-49C7-92FC-881D7FFAF713}"/>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1F665EF-778D-4BC2-BB4E-51F289703651}"/>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4" name="Text Placeholder 22">
            <a:extLst>
              <a:ext uri="{FF2B5EF4-FFF2-40B4-BE49-F238E27FC236}">
                <a16:creationId xmlns:a16="http://schemas.microsoft.com/office/drawing/2014/main" id="{C3D1B07F-672A-458C-9E0A-AF23E5B813E6}"/>
              </a:ext>
            </a:extLst>
          </p:cNvPr>
          <p:cNvSpPr>
            <a:spLocks noGrp="1"/>
          </p:cNvSpPr>
          <p:nvPr>
            <p:ph type="body" sz="quarter" idx="15"/>
          </p:nvPr>
        </p:nvSpPr>
        <p:spPr>
          <a:xfrm>
            <a:off x="327890" y="1169988"/>
            <a:ext cx="5996710" cy="4603566"/>
          </a:xfrm>
        </p:spPr>
        <p:txBody>
          <a:bodyPr/>
          <a:lstStyle>
            <a:lvl1pPr algn="l">
              <a:defRPr>
                <a:solidFill>
                  <a:schemeClr val="tx1"/>
                </a:solidFill>
              </a:defRPr>
            </a:lvl1pPr>
            <a:lvl2pPr algn="l">
              <a:defRPr>
                <a:solidFill>
                  <a:schemeClr val="tx1"/>
                </a:solidFill>
              </a:defRPr>
            </a:lvl2pPr>
            <a:lvl3pPr algn="l">
              <a:buClr>
                <a:schemeClr val="accent1"/>
              </a:buClr>
              <a:defRPr>
                <a:solidFill>
                  <a:schemeClr val="tx1"/>
                </a:solidFill>
              </a:defRPr>
            </a:lvl3pPr>
            <a:lvl4pPr algn="l">
              <a:buClr>
                <a:schemeClr val="bg1">
                  <a:lumMod val="50000"/>
                </a:schemeClr>
              </a:buClr>
              <a:defRPr>
                <a:solidFill>
                  <a:schemeClr val="tx1"/>
                </a:solidFill>
              </a:defRPr>
            </a:lvl4pPr>
            <a:lvl5pPr algn="l">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096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21" name="Title 1">
            <a:extLst>
              <a:ext uri="{FF2B5EF4-FFF2-40B4-BE49-F238E27FC236}">
                <a16:creationId xmlns:a16="http://schemas.microsoft.com/office/drawing/2014/main" id="{D06049F7-5507-49C7-92FC-881D7FFAF713}"/>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1F665EF-778D-4BC2-BB4E-51F289703651}"/>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0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Tree>
    <p:extLst>
      <p:ext uri="{BB962C8B-B14F-4D97-AF65-F5344CB8AC3E}">
        <p14:creationId xmlns:p14="http://schemas.microsoft.com/office/powerpoint/2010/main" val="31201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E6E61B-A0F3-43DE-A96B-B86DAAB28D46}" type="datetime1">
              <a:rPr lang="en-US" smtClean="0"/>
              <a:pPr>
                <a:defRPr/>
              </a:pPr>
              <a:t>8/20/2018</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D61309BE-1203-43C5-8AA0-FC5C92C27274}" type="slidenum">
              <a:rPr lang="en-US"/>
              <a:pPr>
                <a:defRPr/>
              </a:pPr>
              <a:t>‹#›</a:t>
            </a:fld>
            <a:endParaRPr lang="en-US" dirty="0"/>
          </a:p>
        </p:txBody>
      </p:sp>
    </p:spTree>
    <p:extLst>
      <p:ext uri="{BB962C8B-B14F-4D97-AF65-F5344CB8AC3E}">
        <p14:creationId xmlns:p14="http://schemas.microsoft.com/office/powerpoint/2010/main" val="62812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89"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ircular Images and text">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3" name="Picture Placeholder 5">
            <a:extLst>
              <a:ext uri="{FF2B5EF4-FFF2-40B4-BE49-F238E27FC236}">
                <a16:creationId xmlns:a16="http://schemas.microsoft.com/office/drawing/2014/main" id="{88E34231-29EB-48C4-8339-791CF6DD4BDE}"/>
              </a:ext>
            </a:extLst>
          </p:cNvPr>
          <p:cNvSpPr>
            <a:spLocks noGrp="1"/>
          </p:cNvSpPr>
          <p:nvPr>
            <p:ph type="pic" sz="quarter" idx="11"/>
          </p:nvPr>
        </p:nvSpPr>
        <p:spPr>
          <a:xfrm>
            <a:off x="182880" y="1004969"/>
            <a:ext cx="2057400" cy="1954530"/>
          </a:xfrm>
          <a:prstGeom prst="ellipse">
            <a:avLst/>
          </a:prstGeom>
          <a:ln w="28575">
            <a:solidFill>
              <a:srgbClr val="006BA6"/>
            </a:solidFill>
          </a:ln>
        </p:spPr>
        <p:txBody>
          <a:bodyPr/>
          <a:lstStyle/>
          <a:p>
            <a:endParaRPr lang="en-US"/>
          </a:p>
        </p:txBody>
      </p:sp>
      <p:sp>
        <p:nvSpPr>
          <p:cNvPr id="4" name="Picture Placeholder 5">
            <a:extLst>
              <a:ext uri="{FF2B5EF4-FFF2-40B4-BE49-F238E27FC236}">
                <a16:creationId xmlns:a16="http://schemas.microsoft.com/office/drawing/2014/main" id="{FDB3A647-1F17-45C2-B839-D845093B311E}"/>
              </a:ext>
            </a:extLst>
          </p:cNvPr>
          <p:cNvSpPr>
            <a:spLocks noGrp="1"/>
          </p:cNvSpPr>
          <p:nvPr>
            <p:ph type="pic" sz="quarter" idx="12"/>
          </p:nvPr>
        </p:nvSpPr>
        <p:spPr>
          <a:xfrm>
            <a:off x="2423160" y="1004969"/>
            <a:ext cx="2057400" cy="1954530"/>
          </a:xfrm>
          <a:prstGeom prst="ellipse">
            <a:avLst/>
          </a:prstGeom>
          <a:ln w="28575">
            <a:solidFill>
              <a:srgbClr val="006BA6"/>
            </a:solidFill>
          </a:ln>
        </p:spPr>
        <p:txBody>
          <a:bodyPr/>
          <a:lstStyle/>
          <a:p>
            <a:endParaRPr lang="en-US"/>
          </a:p>
        </p:txBody>
      </p:sp>
      <p:sp>
        <p:nvSpPr>
          <p:cNvPr id="5" name="Picture Placeholder 5">
            <a:extLst>
              <a:ext uri="{FF2B5EF4-FFF2-40B4-BE49-F238E27FC236}">
                <a16:creationId xmlns:a16="http://schemas.microsoft.com/office/drawing/2014/main" id="{3744A249-C97C-4F7C-A637-14BBF5DBE142}"/>
              </a:ext>
            </a:extLst>
          </p:cNvPr>
          <p:cNvSpPr>
            <a:spLocks noGrp="1"/>
          </p:cNvSpPr>
          <p:nvPr>
            <p:ph type="pic" sz="quarter" idx="13"/>
          </p:nvPr>
        </p:nvSpPr>
        <p:spPr>
          <a:xfrm>
            <a:off x="4663440" y="1004969"/>
            <a:ext cx="2057400" cy="1954530"/>
          </a:xfrm>
          <a:prstGeom prst="ellipse">
            <a:avLst/>
          </a:prstGeom>
          <a:ln w="28575">
            <a:solidFill>
              <a:srgbClr val="006BA6"/>
            </a:solidFill>
          </a:ln>
        </p:spPr>
        <p:txBody>
          <a:bodyPr/>
          <a:lstStyle/>
          <a:p>
            <a:endParaRPr lang="en-US"/>
          </a:p>
        </p:txBody>
      </p:sp>
      <p:sp>
        <p:nvSpPr>
          <p:cNvPr id="6" name="Picture Placeholder 5">
            <a:extLst>
              <a:ext uri="{FF2B5EF4-FFF2-40B4-BE49-F238E27FC236}">
                <a16:creationId xmlns:a16="http://schemas.microsoft.com/office/drawing/2014/main" id="{304A21EE-9508-4A1C-9A74-BF019D39E603}"/>
              </a:ext>
            </a:extLst>
          </p:cNvPr>
          <p:cNvSpPr>
            <a:spLocks noGrp="1"/>
          </p:cNvSpPr>
          <p:nvPr>
            <p:ph type="pic" sz="quarter" idx="14"/>
          </p:nvPr>
        </p:nvSpPr>
        <p:spPr>
          <a:xfrm>
            <a:off x="6903720" y="1004969"/>
            <a:ext cx="2057400" cy="1954530"/>
          </a:xfrm>
          <a:prstGeom prst="ellipse">
            <a:avLst/>
          </a:prstGeom>
          <a:ln w="28575">
            <a:solidFill>
              <a:srgbClr val="006BA6"/>
            </a:solidFill>
          </a:ln>
        </p:spPr>
        <p:txBody>
          <a:bodyPr/>
          <a:lstStyle/>
          <a:p>
            <a:endParaRPr lang="en-US"/>
          </a:p>
        </p:txBody>
      </p:sp>
      <p:sp>
        <p:nvSpPr>
          <p:cNvPr id="9" name="Text Placeholder 22">
            <a:extLst>
              <a:ext uri="{FF2B5EF4-FFF2-40B4-BE49-F238E27FC236}">
                <a16:creationId xmlns:a16="http://schemas.microsoft.com/office/drawing/2014/main" id="{AD4957ED-D984-4DC4-A11E-91F531D3C5B2}"/>
              </a:ext>
            </a:extLst>
          </p:cNvPr>
          <p:cNvSpPr>
            <a:spLocks noGrp="1"/>
          </p:cNvSpPr>
          <p:nvPr>
            <p:ph type="body" sz="quarter" idx="15"/>
          </p:nvPr>
        </p:nvSpPr>
        <p:spPr>
          <a:xfrm>
            <a:off x="182880" y="3138569"/>
            <a:ext cx="20574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07123FDE-36EB-4D6D-8904-CBF9A5592CF4}"/>
              </a:ext>
            </a:extLst>
          </p:cNvPr>
          <p:cNvSpPr>
            <a:spLocks noGrp="1"/>
          </p:cNvSpPr>
          <p:nvPr>
            <p:ph type="title"/>
          </p:nvPr>
        </p:nvSpPr>
        <p:spPr>
          <a:xfrm>
            <a:off x="457200" y="152400"/>
            <a:ext cx="8503920"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CFCDD1B8-F2F5-459E-BC39-96F5F5272A38}"/>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3" name="Text Placeholder 22">
            <a:extLst>
              <a:ext uri="{FF2B5EF4-FFF2-40B4-BE49-F238E27FC236}">
                <a16:creationId xmlns:a16="http://schemas.microsoft.com/office/drawing/2014/main" id="{9BA5F313-89CB-456F-B182-B133547EA460}"/>
              </a:ext>
            </a:extLst>
          </p:cNvPr>
          <p:cNvSpPr>
            <a:spLocks noGrp="1"/>
          </p:cNvSpPr>
          <p:nvPr>
            <p:ph type="body" sz="quarter" idx="19"/>
          </p:nvPr>
        </p:nvSpPr>
        <p:spPr>
          <a:xfrm>
            <a:off x="2431181" y="3138569"/>
            <a:ext cx="20574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2">
            <a:extLst>
              <a:ext uri="{FF2B5EF4-FFF2-40B4-BE49-F238E27FC236}">
                <a16:creationId xmlns:a16="http://schemas.microsoft.com/office/drawing/2014/main" id="{D5B7219B-C319-481B-B043-6FF0EA792FB1}"/>
              </a:ext>
            </a:extLst>
          </p:cNvPr>
          <p:cNvSpPr>
            <a:spLocks noGrp="1"/>
          </p:cNvSpPr>
          <p:nvPr>
            <p:ph type="body" sz="quarter" idx="20"/>
          </p:nvPr>
        </p:nvSpPr>
        <p:spPr>
          <a:xfrm>
            <a:off x="4663440" y="3138569"/>
            <a:ext cx="20574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2">
            <a:extLst>
              <a:ext uri="{FF2B5EF4-FFF2-40B4-BE49-F238E27FC236}">
                <a16:creationId xmlns:a16="http://schemas.microsoft.com/office/drawing/2014/main" id="{33F11BC6-D7F0-4E0B-9E3C-E973F2733637}"/>
              </a:ext>
            </a:extLst>
          </p:cNvPr>
          <p:cNvSpPr>
            <a:spLocks noGrp="1"/>
          </p:cNvSpPr>
          <p:nvPr>
            <p:ph type="body" sz="quarter" idx="21"/>
          </p:nvPr>
        </p:nvSpPr>
        <p:spPr>
          <a:xfrm>
            <a:off x="6915265" y="3138569"/>
            <a:ext cx="20574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4 Circular Images">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3" name="Picture Placeholder 5">
            <a:extLst>
              <a:ext uri="{FF2B5EF4-FFF2-40B4-BE49-F238E27FC236}">
                <a16:creationId xmlns:a16="http://schemas.microsoft.com/office/drawing/2014/main" id="{88E34231-29EB-48C4-8339-791CF6DD4BDE}"/>
              </a:ext>
            </a:extLst>
          </p:cNvPr>
          <p:cNvSpPr>
            <a:spLocks noGrp="1"/>
          </p:cNvSpPr>
          <p:nvPr>
            <p:ph type="pic" sz="quarter" idx="11"/>
          </p:nvPr>
        </p:nvSpPr>
        <p:spPr>
          <a:xfrm>
            <a:off x="182880" y="3836670"/>
            <a:ext cx="2057400" cy="1954530"/>
          </a:xfrm>
          <a:prstGeom prst="ellipse">
            <a:avLst/>
          </a:prstGeom>
          <a:ln w="28575">
            <a:solidFill>
              <a:srgbClr val="006BA6"/>
            </a:solidFill>
          </a:ln>
        </p:spPr>
        <p:txBody>
          <a:bodyPr/>
          <a:lstStyle/>
          <a:p>
            <a:endParaRPr lang="en-US"/>
          </a:p>
        </p:txBody>
      </p:sp>
      <p:sp>
        <p:nvSpPr>
          <p:cNvPr id="4" name="Picture Placeholder 5">
            <a:extLst>
              <a:ext uri="{FF2B5EF4-FFF2-40B4-BE49-F238E27FC236}">
                <a16:creationId xmlns:a16="http://schemas.microsoft.com/office/drawing/2014/main" id="{FDB3A647-1F17-45C2-B839-D845093B311E}"/>
              </a:ext>
            </a:extLst>
          </p:cNvPr>
          <p:cNvSpPr>
            <a:spLocks noGrp="1"/>
          </p:cNvSpPr>
          <p:nvPr>
            <p:ph type="pic" sz="quarter" idx="12"/>
          </p:nvPr>
        </p:nvSpPr>
        <p:spPr>
          <a:xfrm>
            <a:off x="2423160" y="3836670"/>
            <a:ext cx="2057400" cy="1954530"/>
          </a:xfrm>
          <a:prstGeom prst="ellipse">
            <a:avLst/>
          </a:prstGeom>
          <a:ln w="28575">
            <a:solidFill>
              <a:srgbClr val="006BA6"/>
            </a:solidFill>
          </a:ln>
        </p:spPr>
        <p:txBody>
          <a:bodyPr/>
          <a:lstStyle/>
          <a:p>
            <a:endParaRPr lang="en-US"/>
          </a:p>
        </p:txBody>
      </p:sp>
      <p:sp>
        <p:nvSpPr>
          <p:cNvPr id="5" name="Picture Placeholder 5">
            <a:extLst>
              <a:ext uri="{FF2B5EF4-FFF2-40B4-BE49-F238E27FC236}">
                <a16:creationId xmlns:a16="http://schemas.microsoft.com/office/drawing/2014/main" id="{3744A249-C97C-4F7C-A637-14BBF5DBE142}"/>
              </a:ext>
            </a:extLst>
          </p:cNvPr>
          <p:cNvSpPr>
            <a:spLocks noGrp="1"/>
          </p:cNvSpPr>
          <p:nvPr>
            <p:ph type="pic" sz="quarter" idx="13"/>
          </p:nvPr>
        </p:nvSpPr>
        <p:spPr>
          <a:xfrm>
            <a:off x="4663440" y="3836670"/>
            <a:ext cx="2057400" cy="1954530"/>
          </a:xfrm>
          <a:prstGeom prst="ellipse">
            <a:avLst/>
          </a:prstGeom>
          <a:ln w="28575">
            <a:solidFill>
              <a:srgbClr val="006BA6"/>
            </a:solidFill>
          </a:ln>
        </p:spPr>
        <p:txBody>
          <a:bodyPr/>
          <a:lstStyle/>
          <a:p>
            <a:endParaRPr lang="en-US"/>
          </a:p>
        </p:txBody>
      </p:sp>
      <p:sp>
        <p:nvSpPr>
          <p:cNvPr id="6" name="Picture Placeholder 5">
            <a:extLst>
              <a:ext uri="{FF2B5EF4-FFF2-40B4-BE49-F238E27FC236}">
                <a16:creationId xmlns:a16="http://schemas.microsoft.com/office/drawing/2014/main" id="{304A21EE-9508-4A1C-9A74-BF019D39E603}"/>
              </a:ext>
            </a:extLst>
          </p:cNvPr>
          <p:cNvSpPr>
            <a:spLocks noGrp="1"/>
          </p:cNvSpPr>
          <p:nvPr>
            <p:ph type="pic" sz="quarter" idx="14"/>
          </p:nvPr>
        </p:nvSpPr>
        <p:spPr>
          <a:xfrm>
            <a:off x="6903720" y="3836670"/>
            <a:ext cx="2057400" cy="1954530"/>
          </a:xfrm>
          <a:prstGeom prst="ellipse">
            <a:avLst/>
          </a:prstGeom>
          <a:ln w="28575">
            <a:solidFill>
              <a:srgbClr val="006BA6"/>
            </a:solidFill>
          </a:ln>
        </p:spPr>
        <p:txBody>
          <a:bodyPr/>
          <a:lstStyle/>
          <a:p>
            <a:endParaRPr lang="en-US"/>
          </a:p>
        </p:txBody>
      </p:sp>
      <p:sp>
        <p:nvSpPr>
          <p:cNvPr id="13" name="Title 1">
            <a:extLst>
              <a:ext uri="{FF2B5EF4-FFF2-40B4-BE49-F238E27FC236}">
                <a16:creationId xmlns:a16="http://schemas.microsoft.com/office/drawing/2014/main" id="{363BE6D9-3158-44DC-88B7-7A70B082C59C}"/>
              </a:ext>
            </a:extLst>
          </p:cNvPr>
          <p:cNvSpPr>
            <a:spLocks noGrp="1"/>
          </p:cNvSpPr>
          <p:nvPr>
            <p:ph type="title"/>
          </p:nvPr>
        </p:nvSpPr>
        <p:spPr>
          <a:xfrm>
            <a:off x="453504" y="150731"/>
            <a:ext cx="8507615"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35DA0D6E-781E-4AAD-9AD2-833E8643032A}"/>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BAA58C3-397C-4A14-8332-FC51B984C592}"/>
              </a:ext>
            </a:extLst>
          </p:cNvPr>
          <p:cNvSpPr>
            <a:spLocks noGrp="1"/>
          </p:cNvSpPr>
          <p:nvPr>
            <p:ph idx="1"/>
          </p:nvPr>
        </p:nvSpPr>
        <p:spPr>
          <a:xfrm>
            <a:off x="327890" y="914400"/>
            <a:ext cx="8633230" cy="27432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23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2 rectangular images">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1" name="Picture Placeholder 3">
            <a:extLst>
              <a:ext uri="{FF2B5EF4-FFF2-40B4-BE49-F238E27FC236}">
                <a16:creationId xmlns:a16="http://schemas.microsoft.com/office/drawing/2014/main" id="{607ED3AB-FC7C-452F-BEAF-1E5172D02C15}"/>
              </a:ext>
            </a:extLst>
          </p:cNvPr>
          <p:cNvSpPr>
            <a:spLocks noGrp="1"/>
          </p:cNvSpPr>
          <p:nvPr>
            <p:ph type="pic" sz="quarter" idx="13"/>
          </p:nvPr>
        </p:nvSpPr>
        <p:spPr>
          <a:xfrm>
            <a:off x="556489" y="3749675"/>
            <a:ext cx="4167911" cy="2117725"/>
          </a:xfrm>
          <a:ln w="28575">
            <a:solidFill>
              <a:srgbClr val="006BA6"/>
            </a:solidFill>
          </a:ln>
        </p:spPr>
        <p:txBody>
          <a:bodyPr/>
          <a:lstStyle/>
          <a:p>
            <a:endParaRPr lang="en-US" dirty="0"/>
          </a:p>
        </p:txBody>
      </p:sp>
      <p:sp>
        <p:nvSpPr>
          <p:cNvPr id="12" name="Picture Placeholder 3">
            <a:extLst>
              <a:ext uri="{FF2B5EF4-FFF2-40B4-BE49-F238E27FC236}">
                <a16:creationId xmlns:a16="http://schemas.microsoft.com/office/drawing/2014/main" id="{E4AF2EC1-BDA7-48B1-92D8-1773C772AAB4}"/>
              </a:ext>
            </a:extLst>
          </p:cNvPr>
          <p:cNvSpPr>
            <a:spLocks noGrp="1"/>
          </p:cNvSpPr>
          <p:nvPr>
            <p:ph type="pic" sz="quarter" idx="14"/>
          </p:nvPr>
        </p:nvSpPr>
        <p:spPr>
          <a:xfrm>
            <a:off x="4953000" y="3749675"/>
            <a:ext cx="4011612" cy="2117725"/>
          </a:xfrm>
          <a:ln w="28575">
            <a:solidFill>
              <a:srgbClr val="006BA6"/>
            </a:solidFill>
          </a:ln>
        </p:spPr>
        <p:txBody>
          <a:bodyPr/>
          <a:lstStyle/>
          <a:p>
            <a:endParaRPr lang="en-US" dirty="0"/>
          </a:p>
        </p:txBody>
      </p:sp>
      <p:sp>
        <p:nvSpPr>
          <p:cNvPr id="8" name="Content Placeholder 2">
            <a:extLst>
              <a:ext uri="{FF2B5EF4-FFF2-40B4-BE49-F238E27FC236}">
                <a16:creationId xmlns:a16="http://schemas.microsoft.com/office/drawing/2014/main" id="{363CDE22-EB41-4BC4-A562-19629399821B}"/>
              </a:ext>
            </a:extLst>
          </p:cNvPr>
          <p:cNvSpPr>
            <a:spLocks noGrp="1"/>
          </p:cNvSpPr>
          <p:nvPr>
            <p:ph idx="1"/>
          </p:nvPr>
        </p:nvSpPr>
        <p:spPr>
          <a:xfrm>
            <a:off x="327890" y="1066800"/>
            <a:ext cx="8636722" cy="2590800"/>
          </a:xfrm>
        </p:spPr>
        <p:txBody>
          <a:bodyPr/>
          <a:lstStyle>
            <a:lvl1pPr>
              <a:defRPr>
                <a:solidFill>
                  <a:schemeClr val="tx1"/>
                </a:solidFill>
              </a:defRPr>
            </a:lvl1pPr>
            <a:lvl2pP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756759E-5F3E-4D31-8C30-8EEF210429A3}"/>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50772731-1F57-408C-A6CD-F11C877B8EA5}"/>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4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1 rectangular imag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3" name="Content Placeholder 2">
            <a:extLst>
              <a:ext uri="{FF2B5EF4-FFF2-40B4-BE49-F238E27FC236}">
                <a16:creationId xmlns:a16="http://schemas.microsoft.com/office/drawing/2014/main" id="{DC42F6BF-CDF7-4281-B487-9BECDE233CC1}"/>
              </a:ext>
            </a:extLst>
          </p:cNvPr>
          <p:cNvSpPr>
            <a:spLocks noGrp="1"/>
          </p:cNvSpPr>
          <p:nvPr>
            <p:ph idx="1"/>
          </p:nvPr>
        </p:nvSpPr>
        <p:spPr>
          <a:xfrm>
            <a:off x="457200" y="1060384"/>
            <a:ext cx="4191000" cy="4724400"/>
          </a:xfrm>
        </p:spPr>
        <p:txBody>
          <a:bodyPr/>
          <a:lstStyle>
            <a:lvl1pPr>
              <a:defRPr>
                <a:solidFill>
                  <a:schemeClr val="tx1"/>
                </a:solidFill>
              </a:defRPr>
            </a:lvl1pPr>
            <a:lvl2pP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a:extLst>
              <a:ext uri="{FF2B5EF4-FFF2-40B4-BE49-F238E27FC236}">
                <a16:creationId xmlns:a16="http://schemas.microsoft.com/office/drawing/2014/main" id="{43BE26DF-B7C3-442F-AB5D-E9577338BDC8}"/>
              </a:ext>
            </a:extLst>
          </p:cNvPr>
          <p:cNvSpPr>
            <a:spLocks noGrp="1"/>
          </p:cNvSpPr>
          <p:nvPr>
            <p:ph type="pic" sz="quarter" idx="13"/>
          </p:nvPr>
        </p:nvSpPr>
        <p:spPr>
          <a:xfrm>
            <a:off x="4724400" y="1066801"/>
            <a:ext cx="4240212" cy="4724400"/>
          </a:xfrm>
          <a:ln w="28575">
            <a:solidFill>
              <a:srgbClr val="006BA6"/>
            </a:solidFill>
          </a:ln>
        </p:spPr>
        <p:txBody>
          <a:bodyPr/>
          <a:lstStyle/>
          <a:p>
            <a:endParaRPr lang="en-US" dirty="0"/>
          </a:p>
        </p:txBody>
      </p:sp>
      <p:sp>
        <p:nvSpPr>
          <p:cNvPr id="7" name="Title 1">
            <a:extLst>
              <a:ext uri="{FF2B5EF4-FFF2-40B4-BE49-F238E27FC236}">
                <a16:creationId xmlns:a16="http://schemas.microsoft.com/office/drawing/2014/main" id="{B7B8B73A-691D-4895-82D9-CF458ACADD85}"/>
              </a:ext>
            </a:extLst>
          </p:cNvPr>
          <p:cNvSpPr>
            <a:spLocks noGrp="1"/>
          </p:cNvSpPr>
          <p:nvPr>
            <p:ph type="title"/>
          </p:nvPr>
        </p:nvSpPr>
        <p:spPr>
          <a:xfrm>
            <a:off x="457200" y="152400"/>
            <a:ext cx="8507412"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8E554BDC-EB31-4F03-9165-74A4C8161B13}"/>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05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quare images and text">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0" name="Picture Placeholder 3">
            <a:extLst>
              <a:ext uri="{FF2B5EF4-FFF2-40B4-BE49-F238E27FC236}">
                <a16:creationId xmlns:a16="http://schemas.microsoft.com/office/drawing/2014/main" id="{80222E1C-08BF-4FF2-A2D8-190C95F32071}"/>
              </a:ext>
            </a:extLst>
          </p:cNvPr>
          <p:cNvSpPr>
            <a:spLocks noGrp="1"/>
          </p:cNvSpPr>
          <p:nvPr>
            <p:ph type="pic" sz="quarter" idx="13"/>
          </p:nvPr>
        </p:nvSpPr>
        <p:spPr>
          <a:xfrm>
            <a:off x="4876800" y="1143001"/>
            <a:ext cx="4038600" cy="3505199"/>
          </a:xfrm>
          <a:ln w="28575">
            <a:solidFill>
              <a:srgbClr val="006BA6"/>
            </a:solidFill>
          </a:ln>
        </p:spPr>
        <p:txBody>
          <a:bodyPr/>
          <a:lstStyle/>
          <a:p>
            <a:endParaRPr lang="en-US" dirty="0"/>
          </a:p>
        </p:txBody>
      </p:sp>
      <p:sp>
        <p:nvSpPr>
          <p:cNvPr id="12" name="Content Placeholder 2">
            <a:extLst>
              <a:ext uri="{FF2B5EF4-FFF2-40B4-BE49-F238E27FC236}">
                <a16:creationId xmlns:a16="http://schemas.microsoft.com/office/drawing/2014/main" id="{6B65D3D1-8DE7-4ACB-A2F5-2FF537ECD924}"/>
              </a:ext>
            </a:extLst>
          </p:cNvPr>
          <p:cNvSpPr>
            <a:spLocks noGrp="1"/>
          </p:cNvSpPr>
          <p:nvPr>
            <p:ph idx="14"/>
          </p:nvPr>
        </p:nvSpPr>
        <p:spPr>
          <a:xfrm>
            <a:off x="381000" y="4800600"/>
            <a:ext cx="8583612" cy="1066800"/>
          </a:xfrm>
        </p:spPr>
        <p:txBody>
          <a:bodyPr/>
          <a:lstStyle>
            <a:lvl1pPr>
              <a:defRPr>
                <a:solidFill>
                  <a:schemeClr val="tx1"/>
                </a:solidFill>
              </a:defRPr>
            </a:lvl1pPr>
            <a:lvl2pPr>
              <a:defRPr>
                <a:solidFill>
                  <a:schemeClr val="tx1"/>
                </a:solidFill>
              </a:defRPr>
            </a:lvl2pPr>
            <a:lvl3pPr>
              <a:buClr>
                <a:schemeClr val="tx2"/>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a:extLst>
              <a:ext uri="{FF2B5EF4-FFF2-40B4-BE49-F238E27FC236}">
                <a16:creationId xmlns:a16="http://schemas.microsoft.com/office/drawing/2014/main" id="{1597F285-8AA1-413F-B629-BDA509B1446B}"/>
              </a:ext>
            </a:extLst>
          </p:cNvPr>
          <p:cNvSpPr>
            <a:spLocks noGrp="1"/>
          </p:cNvSpPr>
          <p:nvPr>
            <p:ph type="pic" sz="quarter" idx="15"/>
          </p:nvPr>
        </p:nvSpPr>
        <p:spPr>
          <a:xfrm>
            <a:off x="556489" y="1138990"/>
            <a:ext cx="4015511" cy="3505199"/>
          </a:xfrm>
          <a:ln w="28575">
            <a:solidFill>
              <a:srgbClr val="006BA6"/>
            </a:solidFill>
          </a:ln>
        </p:spPr>
        <p:txBody>
          <a:bodyPr/>
          <a:lstStyle/>
          <a:p>
            <a:endParaRPr lang="en-US" dirty="0"/>
          </a:p>
        </p:txBody>
      </p:sp>
      <p:sp>
        <p:nvSpPr>
          <p:cNvPr id="8" name="Title 1">
            <a:extLst>
              <a:ext uri="{FF2B5EF4-FFF2-40B4-BE49-F238E27FC236}">
                <a16:creationId xmlns:a16="http://schemas.microsoft.com/office/drawing/2014/main" id="{40C02864-C211-47D1-BC86-EE0D164A66E8}"/>
              </a:ext>
            </a:extLst>
          </p:cNvPr>
          <p:cNvSpPr>
            <a:spLocks noGrp="1"/>
          </p:cNvSpPr>
          <p:nvPr>
            <p:ph type="title"/>
          </p:nvPr>
        </p:nvSpPr>
        <p:spPr>
          <a:xfrm>
            <a:off x="457200" y="152400"/>
            <a:ext cx="8458200"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1A786F32-4797-438A-AA1B-7D54DF7D6E63}"/>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7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arge image and text">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10" name="Picture Placeholder 3">
            <a:extLst>
              <a:ext uri="{FF2B5EF4-FFF2-40B4-BE49-F238E27FC236}">
                <a16:creationId xmlns:a16="http://schemas.microsoft.com/office/drawing/2014/main" id="{0EEDA94F-93B4-4358-93E0-D2A0D8BD5CF0}"/>
              </a:ext>
            </a:extLst>
          </p:cNvPr>
          <p:cNvSpPr>
            <a:spLocks noGrp="1"/>
          </p:cNvSpPr>
          <p:nvPr>
            <p:ph type="pic" sz="quarter" idx="13"/>
          </p:nvPr>
        </p:nvSpPr>
        <p:spPr>
          <a:xfrm>
            <a:off x="556488" y="990600"/>
            <a:ext cx="8282712" cy="4114800"/>
          </a:xfrm>
          <a:ln w="28575">
            <a:solidFill>
              <a:srgbClr val="006BA6"/>
            </a:solidFill>
          </a:ln>
        </p:spPr>
        <p:txBody>
          <a:bodyPr/>
          <a:lstStyle/>
          <a:p>
            <a:endParaRPr lang="en-US" dirty="0"/>
          </a:p>
        </p:txBody>
      </p:sp>
      <p:sp>
        <p:nvSpPr>
          <p:cNvPr id="7" name="Title 1">
            <a:extLst>
              <a:ext uri="{FF2B5EF4-FFF2-40B4-BE49-F238E27FC236}">
                <a16:creationId xmlns:a16="http://schemas.microsoft.com/office/drawing/2014/main" id="{BF90252F-2D22-4523-B042-F4C33425AE6E}"/>
              </a:ext>
            </a:extLst>
          </p:cNvPr>
          <p:cNvSpPr>
            <a:spLocks noGrp="1"/>
          </p:cNvSpPr>
          <p:nvPr>
            <p:ph type="title"/>
          </p:nvPr>
        </p:nvSpPr>
        <p:spPr>
          <a:xfrm>
            <a:off x="457200" y="152400"/>
            <a:ext cx="8382000"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A943A94-5C0B-49A8-B1B8-9415531B469B}"/>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B571D61-03CE-42A7-8EF6-06EF39AE2448}"/>
              </a:ext>
            </a:extLst>
          </p:cNvPr>
          <p:cNvSpPr>
            <a:spLocks noGrp="1"/>
          </p:cNvSpPr>
          <p:nvPr>
            <p:ph idx="14"/>
          </p:nvPr>
        </p:nvSpPr>
        <p:spPr>
          <a:xfrm>
            <a:off x="457200" y="5257800"/>
            <a:ext cx="8382000" cy="685800"/>
          </a:xfrm>
        </p:spPr>
        <p:txBody>
          <a:bodyPr/>
          <a:lstStyle>
            <a:lvl1pPr>
              <a:defRPr>
                <a:solidFill>
                  <a:schemeClr val="tx1"/>
                </a:solidFill>
              </a:defRPr>
            </a:lvl1pPr>
            <a:lvl2pPr>
              <a:defRPr>
                <a:solidFill>
                  <a:schemeClr val="tx1"/>
                </a:solidFill>
              </a:defRPr>
            </a:lvl2pPr>
            <a:lvl3pPr>
              <a:buClr>
                <a:schemeClr val="tx2"/>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80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square images">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799AFA04-4CE3-4A1C-89E9-FFD03247D8AF}" type="slidenum">
              <a:rPr lang="en-US"/>
              <a:pPr>
                <a:defRPr/>
              </a:pPr>
              <a:t>‹#›</a:t>
            </a:fld>
            <a:endParaRPr lang="en-US"/>
          </a:p>
        </p:txBody>
      </p:sp>
      <p:sp>
        <p:nvSpPr>
          <p:cNvPr id="9" name="Text Placeholder 22">
            <a:extLst>
              <a:ext uri="{FF2B5EF4-FFF2-40B4-BE49-F238E27FC236}">
                <a16:creationId xmlns:a16="http://schemas.microsoft.com/office/drawing/2014/main" id="{A1F56390-23F0-4BAC-88C6-43A4347AE793}"/>
              </a:ext>
            </a:extLst>
          </p:cNvPr>
          <p:cNvSpPr>
            <a:spLocks noGrp="1"/>
          </p:cNvSpPr>
          <p:nvPr>
            <p:ph type="body" sz="quarter" idx="14"/>
          </p:nvPr>
        </p:nvSpPr>
        <p:spPr>
          <a:xfrm>
            <a:off x="228600" y="1143000"/>
            <a:ext cx="25146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BE1145F-3FEA-4053-8FE3-CE85BAA836E5}"/>
              </a:ext>
            </a:extLst>
          </p:cNvPr>
          <p:cNvCxnSpPr>
            <a:cxnSpLocks/>
          </p:cNvCxnSpPr>
          <p:nvPr userDrawn="1"/>
        </p:nvCxnSpPr>
        <p:spPr>
          <a:xfrm>
            <a:off x="3009900" y="1169988"/>
            <a:ext cx="0" cy="21336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4CA97E-D23A-4F1A-B31D-1F361F8F25FE}"/>
              </a:ext>
            </a:extLst>
          </p:cNvPr>
          <p:cNvCxnSpPr>
            <a:cxnSpLocks/>
          </p:cNvCxnSpPr>
          <p:nvPr userDrawn="1"/>
        </p:nvCxnSpPr>
        <p:spPr>
          <a:xfrm>
            <a:off x="6057900" y="1183323"/>
            <a:ext cx="0" cy="21336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Picture Placeholder 3">
            <a:extLst>
              <a:ext uri="{FF2B5EF4-FFF2-40B4-BE49-F238E27FC236}">
                <a16:creationId xmlns:a16="http://schemas.microsoft.com/office/drawing/2014/main" id="{CDBB63D0-563B-4ACA-B543-BE8BA38499DF}"/>
              </a:ext>
            </a:extLst>
          </p:cNvPr>
          <p:cNvSpPr>
            <a:spLocks noGrp="1"/>
          </p:cNvSpPr>
          <p:nvPr>
            <p:ph type="pic" sz="quarter" idx="13"/>
          </p:nvPr>
        </p:nvSpPr>
        <p:spPr>
          <a:xfrm>
            <a:off x="228600" y="3521075"/>
            <a:ext cx="2514600" cy="2117725"/>
          </a:xfrm>
          <a:ln w="28575">
            <a:solidFill>
              <a:srgbClr val="006BA6"/>
            </a:solidFill>
          </a:ln>
        </p:spPr>
        <p:txBody>
          <a:bodyPr/>
          <a:lstStyle/>
          <a:p>
            <a:endParaRPr lang="en-US" dirty="0"/>
          </a:p>
        </p:txBody>
      </p:sp>
      <p:sp>
        <p:nvSpPr>
          <p:cNvPr id="17" name="Picture Placeholder 3">
            <a:extLst>
              <a:ext uri="{FF2B5EF4-FFF2-40B4-BE49-F238E27FC236}">
                <a16:creationId xmlns:a16="http://schemas.microsoft.com/office/drawing/2014/main" id="{74B3A4DA-87AF-49CC-88C3-7A477F000698}"/>
              </a:ext>
            </a:extLst>
          </p:cNvPr>
          <p:cNvSpPr>
            <a:spLocks noGrp="1"/>
          </p:cNvSpPr>
          <p:nvPr>
            <p:ph type="pic" sz="quarter" idx="17"/>
          </p:nvPr>
        </p:nvSpPr>
        <p:spPr>
          <a:xfrm>
            <a:off x="3276600" y="3521075"/>
            <a:ext cx="2514600" cy="2117725"/>
          </a:xfrm>
          <a:ln w="28575">
            <a:solidFill>
              <a:srgbClr val="006BA6"/>
            </a:solidFill>
          </a:ln>
        </p:spPr>
        <p:txBody>
          <a:bodyPr/>
          <a:lstStyle/>
          <a:p>
            <a:endParaRPr lang="en-US" dirty="0"/>
          </a:p>
        </p:txBody>
      </p:sp>
      <p:sp>
        <p:nvSpPr>
          <p:cNvPr id="18" name="Picture Placeholder 3">
            <a:extLst>
              <a:ext uri="{FF2B5EF4-FFF2-40B4-BE49-F238E27FC236}">
                <a16:creationId xmlns:a16="http://schemas.microsoft.com/office/drawing/2014/main" id="{794995FE-06E7-4E46-B18C-456B94D47898}"/>
              </a:ext>
            </a:extLst>
          </p:cNvPr>
          <p:cNvSpPr>
            <a:spLocks noGrp="1"/>
          </p:cNvSpPr>
          <p:nvPr>
            <p:ph type="pic" sz="quarter" idx="18"/>
          </p:nvPr>
        </p:nvSpPr>
        <p:spPr>
          <a:xfrm>
            <a:off x="6324600" y="3521074"/>
            <a:ext cx="2514600" cy="2117725"/>
          </a:xfrm>
          <a:ln w="28575">
            <a:solidFill>
              <a:srgbClr val="006BA6"/>
            </a:solidFill>
          </a:ln>
        </p:spPr>
        <p:txBody>
          <a:bodyPr/>
          <a:lstStyle/>
          <a:p>
            <a:endParaRPr lang="en-US" dirty="0"/>
          </a:p>
        </p:txBody>
      </p:sp>
      <p:sp>
        <p:nvSpPr>
          <p:cNvPr id="21" name="Title 1">
            <a:extLst>
              <a:ext uri="{FF2B5EF4-FFF2-40B4-BE49-F238E27FC236}">
                <a16:creationId xmlns:a16="http://schemas.microsoft.com/office/drawing/2014/main" id="{D06049F7-5507-49C7-92FC-881D7FFAF713}"/>
              </a:ext>
            </a:extLst>
          </p:cNvPr>
          <p:cNvSpPr>
            <a:spLocks noGrp="1"/>
          </p:cNvSpPr>
          <p:nvPr>
            <p:ph type="title"/>
          </p:nvPr>
        </p:nvSpPr>
        <p:spPr>
          <a:xfrm>
            <a:off x="457200" y="152400"/>
            <a:ext cx="8382000" cy="547769"/>
          </a:xfrm>
        </p:spPr>
        <p:txBody>
          <a:bodyPr>
            <a:normAutofit/>
          </a:bodyPr>
          <a:lstStyle>
            <a:lvl1pPr algn="l">
              <a:defRPr sz="3200">
                <a:effectLst/>
                <a:latin typeface="Trebuchet MS" panose="020B0603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1F665EF-778D-4BC2-BB4E-51F289703651}"/>
              </a:ext>
            </a:extLst>
          </p:cNvPr>
          <p:cNvCxnSpPr/>
          <p:nvPr userDrawn="1"/>
        </p:nvCxnSpPr>
        <p:spPr>
          <a:xfrm>
            <a:off x="556490"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
        <p:nvSpPr>
          <p:cNvPr id="20" name="Text Placeholder 22">
            <a:extLst>
              <a:ext uri="{FF2B5EF4-FFF2-40B4-BE49-F238E27FC236}">
                <a16:creationId xmlns:a16="http://schemas.microsoft.com/office/drawing/2014/main" id="{C37BB3D9-5598-4712-BB06-848345D19B05}"/>
              </a:ext>
            </a:extLst>
          </p:cNvPr>
          <p:cNvSpPr>
            <a:spLocks noGrp="1"/>
          </p:cNvSpPr>
          <p:nvPr>
            <p:ph type="body" sz="quarter" idx="19"/>
          </p:nvPr>
        </p:nvSpPr>
        <p:spPr>
          <a:xfrm>
            <a:off x="3276600" y="1143000"/>
            <a:ext cx="25146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3030732F-4799-463E-9288-4E3A252AA22F}"/>
              </a:ext>
            </a:extLst>
          </p:cNvPr>
          <p:cNvSpPr>
            <a:spLocks noGrp="1"/>
          </p:cNvSpPr>
          <p:nvPr>
            <p:ph type="body" sz="quarter" idx="20"/>
          </p:nvPr>
        </p:nvSpPr>
        <p:spPr>
          <a:xfrm>
            <a:off x="6324600" y="1143000"/>
            <a:ext cx="2514600" cy="2133600"/>
          </a:xfrm>
        </p:spPr>
        <p:txBody>
          <a:bodyPr/>
          <a:lstStyle>
            <a:lvl1pPr algn="ctr">
              <a:defRPr>
                <a:solidFill>
                  <a:schemeClr val="tx1"/>
                </a:solidFill>
              </a:defRPr>
            </a:lvl1pPr>
            <a:lvl2pPr algn="ctr">
              <a:defRPr>
                <a:solidFill>
                  <a:schemeClr val="tx1"/>
                </a:solidFill>
              </a:defRPr>
            </a:lvl2pPr>
            <a:lvl3pPr algn="ctr">
              <a:buClr>
                <a:schemeClr val="accent1"/>
              </a:buClr>
              <a:defRPr>
                <a:solidFill>
                  <a:schemeClr val="tx1"/>
                </a:solidFill>
              </a:defRPr>
            </a:lvl3pPr>
            <a:lvl4pPr algn="ctr">
              <a:buClr>
                <a:schemeClr val="bg1">
                  <a:lumMod val="50000"/>
                </a:schemeClr>
              </a:buClr>
              <a:defRPr>
                <a:solidFill>
                  <a:schemeClr val="tx1"/>
                </a:solidFill>
              </a:defRPr>
            </a:lvl4pPr>
            <a:lvl5pPr algn="ctr">
              <a:buClr>
                <a:schemeClr val="accent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79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85800" y="5006181"/>
            <a:ext cx="4770438"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006BA6">
              <a:alpha val="4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220663" y="5776462"/>
            <a:ext cx="47926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3865"/>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3" y="5791253"/>
            <a:ext cx="4214330" cy="1066747"/>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odyPr>
          <a:lstStyle/>
          <a:p>
            <a:r>
              <a:rPr lang="en-US" dirty="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8408987" y="6393697"/>
            <a:ext cx="555625" cy="365125"/>
          </a:xfrm>
          <a:prstGeom prst="rect">
            <a:avLst/>
          </a:prstGeom>
        </p:spPr>
        <p:txBody>
          <a:bodyPr vert="horz" anchor="b"/>
          <a:lstStyle>
            <a:lvl1pPr algn="r" eaLnBrk="1" fontAlgn="auto" latinLnBrk="0" hangingPunct="1">
              <a:spcBef>
                <a:spcPts val="0"/>
              </a:spcBef>
              <a:spcAft>
                <a:spcPts val="0"/>
              </a:spcAft>
              <a:defRPr kumimoji="0" sz="1200" b="0">
                <a:solidFill>
                  <a:schemeClr val="tx1"/>
                </a:solidFill>
                <a:latin typeface="+mn-lt"/>
              </a:defRPr>
            </a:lvl1pPr>
            <a:extLst/>
          </a:lstStyle>
          <a:p>
            <a:pPr>
              <a:defRPr/>
            </a:pPr>
            <a:fld id="{20C4933E-0D1E-41F8-A996-7E42125A28E1}" type="slidenum">
              <a:rPr lang="en-US" smtClean="0"/>
              <a:pPr>
                <a:defRPr/>
              </a:pPr>
              <a:t>‹#›</a:t>
            </a:fld>
            <a:endParaRPr lang="en-US" dirty="0"/>
          </a:p>
        </p:txBody>
      </p:sp>
      <p:pic>
        <p:nvPicPr>
          <p:cNvPr id="11" name="Picture 10">
            <a:extLst>
              <a:ext uri="{FF2B5EF4-FFF2-40B4-BE49-F238E27FC236}">
                <a16:creationId xmlns:a16="http://schemas.microsoft.com/office/drawing/2014/main" id="{746880E1-23AC-4F62-9585-2B925465C0F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6298815"/>
            <a:ext cx="2385723" cy="46000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1" r:id="rId8"/>
    <p:sldLayoutId id="2147483692" r:id="rId9"/>
    <p:sldLayoutId id="2147483693" r:id="rId10"/>
    <p:sldLayoutId id="2147483694" r:id="rId11"/>
    <p:sldLayoutId id="2147483697" r:id="rId12"/>
    <p:sldLayoutId id="2147483696" r:id="rId13"/>
    <p:sldLayoutId id="2147483695" r:id="rId14"/>
    <p:sldLayoutId id="2147483698" r:id="rId15"/>
  </p:sldLayoutIdLst>
  <p:hf hdr="0" dt="0"/>
  <p:txStyles>
    <p:titleStyle>
      <a:lvl1pPr algn="ctr" rtl="0" eaLnBrk="1" fontAlgn="base" hangingPunct="1">
        <a:spcBef>
          <a:spcPct val="0"/>
        </a:spcBef>
        <a:spcAft>
          <a:spcPct val="0"/>
        </a:spcAft>
        <a:defRPr sz="3200" b="1" kern="1200">
          <a:solidFill>
            <a:srgbClr val="006BA6"/>
          </a:solidFill>
          <a:effectLst>
            <a:outerShdw algn="tl" rotWithShape="0">
              <a:srgbClr val="000000">
                <a:alpha val="25000"/>
              </a:srgbClr>
            </a:outerShdw>
          </a:effectLst>
          <a:latin typeface="Trebuchet MS" panose="020B0603020202020204" pitchFamily="34" charset="0"/>
          <a:ea typeface="+mj-ea"/>
          <a:cs typeface="Tahoma" pitchFamily="34" charset="0"/>
        </a:defRPr>
      </a:lvl1pPr>
      <a:lvl2pPr algn="ctr" rtl="0" eaLnBrk="1" fontAlgn="base" hangingPunct="1">
        <a:spcBef>
          <a:spcPct val="0"/>
        </a:spcBef>
        <a:spcAft>
          <a:spcPct val="0"/>
        </a:spcAft>
        <a:defRPr sz="3200" b="1">
          <a:solidFill>
            <a:srgbClr val="227A8F"/>
          </a:solidFill>
          <a:latin typeface="Tahoma" pitchFamily="34" charset="0"/>
          <a:cs typeface="Tahoma" pitchFamily="34" charset="0"/>
        </a:defRPr>
      </a:lvl2pPr>
      <a:lvl3pPr algn="ctr" rtl="0" eaLnBrk="1" fontAlgn="base" hangingPunct="1">
        <a:spcBef>
          <a:spcPct val="0"/>
        </a:spcBef>
        <a:spcAft>
          <a:spcPct val="0"/>
        </a:spcAft>
        <a:defRPr sz="3200" b="1">
          <a:solidFill>
            <a:srgbClr val="227A8F"/>
          </a:solidFill>
          <a:latin typeface="Tahoma" pitchFamily="34" charset="0"/>
          <a:cs typeface="Tahoma" pitchFamily="34" charset="0"/>
        </a:defRPr>
      </a:lvl3pPr>
      <a:lvl4pPr algn="ctr" rtl="0" eaLnBrk="1" fontAlgn="base" hangingPunct="1">
        <a:spcBef>
          <a:spcPct val="0"/>
        </a:spcBef>
        <a:spcAft>
          <a:spcPct val="0"/>
        </a:spcAft>
        <a:defRPr sz="3200" b="1">
          <a:solidFill>
            <a:srgbClr val="227A8F"/>
          </a:solidFill>
          <a:latin typeface="Tahoma" pitchFamily="34" charset="0"/>
          <a:cs typeface="Tahoma" pitchFamily="34" charset="0"/>
        </a:defRPr>
      </a:lvl4pPr>
      <a:lvl5pPr algn="ctr" rtl="0" eaLnBrk="1" fontAlgn="base" hangingPunct="1">
        <a:spcBef>
          <a:spcPct val="0"/>
        </a:spcBef>
        <a:spcAft>
          <a:spcPct val="0"/>
        </a:spcAft>
        <a:defRPr sz="3200" b="1">
          <a:solidFill>
            <a:srgbClr val="227A8F"/>
          </a:solidFill>
          <a:latin typeface="Tahoma" pitchFamily="34" charset="0"/>
          <a:cs typeface="Tahoma" pitchFamily="34" charset="0"/>
        </a:defRPr>
      </a:lvl5pPr>
      <a:lvl6pPr marL="457200" algn="ctr" rtl="0" eaLnBrk="1" fontAlgn="base" hangingPunct="1">
        <a:spcBef>
          <a:spcPct val="0"/>
        </a:spcBef>
        <a:spcAft>
          <a:spcPct val="0"/>
        </a:spcAft>
        <a:defRPr sz="3200" b="1">
          <a:solidFill>
            <a:srgbClr val="227A8F"/>
          </a:solidFill>
          <a:latin typeface="Tahoma" pitchFamily="34" charset="0"/>
          <a:cs typeface="Tahoma" pitchFamily="34" charset="0"/>
        </a:defRPr>
      </a:lvl6pPr>
      <a:lvl7pPr marL="914400" algn="ctr" rtl="0" eaLnBrk="1" fontAlgn="base" hangingPunct="1">
        <a:spcBef>
          <a:spcPct val="0"/>
        </a:spcBef>
        <a:spcAft>
          <a:spcPct val="0"/>
        </a:spcAft>
        <a:defRPr sz="3200" b="1">
          <a:solidFill>
            <a:srgbClr val="227A8F"/>
          </a:solidFill>
          <a:latin typeface="Tahoma" pitchFamily="34" charset="0"/>
          <a:cs typeface="Tahoma" pitchFamily="34" charset="0"/>
        </a:defRPr>
      </a:lvl7pPr>
      <a:lvl8pPr marL="1371600" algn="ctr" rtl="0" eaLnBrk="1" fontAlgn="base" hangingPunct="1">
        <a:spcBef>
          <a:spcPct val="0"/>
        </a:spcBef>
        <a:spcAft>
          <a:spcPct val="0"/>
        </a:spcAft>
        <a:defRPr sz="3200" b="1">
          <a:solidFill>
            <a:srgbClr val="227A8F"/>
          </a:solidFill>
          <a:latin typeface="Tahoma" pitchFamily="34" charset="0"/>
          <a:cs typeface="Tahoma" pitchFamily="34" charset="0"/>
        </a:defRPr>
      </a:lvl8pPr>
      <a:lvl9pPr marL="1828800" algn="ctr" rtl="0" eaLnBrk="1" fontAlgn="base" hangingPunct="1">
        <a:spcBef>
          <a:spcPct val="0"/>
        </a:spcBef>
        <a:spcAft>
          <a:spcPct val="0"/>
        </a:spcAft>
        <a:defRPr sz="3200" b="1">
          <a:solidFill>
            <a:srgbClr val="227A8F"/>
          </a:solidFill>
          <a:latin typeface="Tahoma" pitchFamily="34" charset="0"/>
          <a:cs typeface="Tahoma" pitchFamily="34" charset="0"/>
        </a:defRPr>
      </a:lvl9pPr>
      <a:extLst/>
    </p:titleStyle>
    <p:bodyStyle>
      <a:lvl1pPr marL="365125" indent="-255588" algn="l" rtl="0" eaLnBrk="1" fontAlgn="base" hangingPunct="1">
        <a:spcBef>
          <a:spcPts val="400"/>
        </a:spcBef>
        <a:spcAft>
          <a:spcPct val="0"/>
        </a:spcAft>
        <a:buClr>
          <a:schemeClr val="accent1"/>
        </a:buClr>
        <a:buSzPct val="90000"/>
        <a:buFont typeface="Wingdings" pitchFamily="2" charset="2"/>
        <a:buChar char="§"/>
        <a:defRPr sz="2700" kern="1200">
          <a:solidFill>
            <a:schemeClr val="tx1"/>
          </a:solidFill>
          <a:latin typeface="Trebuchet MS" panose="020B0603020202020204" pitchFamily="34" charset="0"/>
          <a:ea typeface="+mn-ea"/>
          <a:cs typeface="Tahoma" pitchFamily="34" charset="0"/>
        </a:defRPr>
      </a:lvl1pPr>
      <a:lvl2pPr marL="620713" indent="-228600" algn="l" rtl="0" eaLnBrk="1" fontAlgn="base" hangingPunct="1">
        <a:spcBef>
          <a:spcPts val="325"/>
        </a:spcBef>
        <a:spcAft>
          <a:spcPct val="0"/>
        </a:spcAft>
        <a:buClr>
          <a:srgbClr val="909090"/>
        </a:buClr>
        <a:buSzPct val="100000"/>
        <a:buFont typeface="Wingdings" pitchFamily="2" charset="2"/>
        <a:buChar char="§"/>
        <a:defRPr sz="2300" kern="1200">
          <a:solidFill>
            <a:schemeClr val="tx1"/>
          </a:solidFill>
          <a:latin typeface="Trebuchet MS" panose="020B0603020202020204" pitchFamily="34" charset="0"/>
          <a:ea typeface="+mn-ea"/>
          <a:cs typeface="Tahoma" pitchFamily="34" charset="0"/>
        </a:defRPr>
      </a:lvl2pPr>
      <a:lvl3pPr marL="858838" indent="-228600" algn="l" rtl="0" eaLnBrk="1" fontAlgn="base" hangingPunct="1">
        <a:spcBef>
          <a:spcPts val="350"/>
        </a:spcBef>
        <a:spcAft>
          <a:spcPct val="0"/>
        </a:spcAft>
        <a:buClr>
          <a:srgbClr val="7DA0D0"/>
        </a:buClr>
        <a:buSzPct val="100000"/>
        <a:buFont typeface="Wingdings" pitchFamily="2" charset="2"/>
        <a:buChar char="§"/>
        <a:defRPr sz="2100" kern="1200">
          <a:solidFill>
            <a:schemeClr val="tx1"/>
          </a:solidFill>
          <a:latin typeface="Trebuchet MS" panose="020B0603020202020204" pitchFamily="34" charset="0"/>
          <a:ea typeface="+mn-ea"/>
          <a:cs typeface="Tahoma" pitchFamily="34" charset="0"/>
        </a:defRPr>
      </a:lvl3pPr>
      <a:lvl4pPr marL="1143000" indent="-228600" algn="l" rtl="0" eaLnBrk="1" fontAlgn="base" hangingPunct="1">
        <a:spcBef>
          <a:spcPts val="350"/>
        </a:spcBef>
        <a:spcAft>
          <a:spcPct val="0"/>
        </a:spcAft>
        <a:buClr>
          <a:srgbClr val="92D050"/>
        </a:buClr>
        <a:buFont typeface="Wingdings" pitchFamily="2" charset="2"/>
        <a:buChar char="§"/>
        <a:defRPr sz="1900" kern="1200">
          <a:solidFill>
            <a:schemeClr val="tx1"/>
          </a:solidFill>
          <a:latin typeface="Trebuchet MS" panose="020B0603020202020204" pitchFamily="34" charset="0"/>
          <a:ea typeface="+mn-ea"/>
          <a:cs typeface="Tahoma" pitchFamily="34" charset="0"/>
        </a:defRPr>
      </a:lvl4pPr>
      <a:lvl5pPr marL="1371600" indent="-228600" algn="l" rtl="0" eaLnBrk="1" fontAlgn="base" hangingPunct="1">
        <a:spcBef>
          <a:spcPts val="350"/>
        </a:spcBef>
        <a:spcAft>
          <a:spcPct val="0"/>
        </a:spcAft>
        <a:buClr>
          <a:srgbClr val="CCECFF"/>
        </a:buClr>
        <a:buFont typeface="Wingdings" pitchFamily="2" charset="2"/>
        <a:buChar char="§"/>
        <a:defRPr sz="2000" kern="1200">
          <a:solidFill>
            <a:schemeClr val="tx1"/>
          </a:solidFill>
          <a:latin typeface="Trebuchet MS" panose="020B0603020202020204" pitchFamily="34" charset="0"/>
          <a:ea typeface="+mn-ea"/>
          <a:cs typeface="Tahoma"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AE3F-7EDD-464E-B66F-068E58E7AA8A}"/>
              </a:ext>
            </a:extLst>
          </p:cNvPr>
          <p:cNvSpPr>
            <a:spLocks noGrp="1"/>
          </p:cNvSpPr>
          <p:nvPr>
            <p:ph type="ctrTitle"/>
          </p:nvPr>
        </p:nvSpPr>
        <p:spPr>
          <a:xfrm>
            <a:off x="90487" y="2378075"/>
            <a:ext cx="8915400" cy="900112"/>
          </a:xfrm>
        </p:spPr>
        <p:txBody>
          <a:bodyPr>
            <a:noAutofit/>
          </a:bodyPr>
          <a:lstStyle/>
          <a:p>
            <a:r>
              <a:rPr lang="en-US" dirty="0"/>
              <a:t>San Diego County Water Authority: Our </a:t>
            </a:r>
            <a:r>
              <a:rPr lang="en-US" dirty="0" err="1"/>
              <a:t>WaterFix</a:t>
            </a:r>
            <a:r>
              <a:rPr lang="en-US" dirty="0"/>
              <a:t> Journey</a:t>
            </a:r>
          </a:p>
        </p:txBody>
      </p:sp>
      <p:sp>
        <p:nvSpPr>
          <p:cNvPr id="4" name="Text Placeholder 3">
            <a:extLst>
              <a:ext uri="{FF2B5EF4-FFF2-40B4-BE49-F238E27FC236}">
                <a16:creationId xmlns:a16="http://schemas.microsoft.com/office/drawing/2014/main" id="{24D33FBB-9ACD-4EA1-B469-D46C3DFB267E}"/>
              </a:ext>
            </a:extLst>
          </p:cNvPr>
          <p:cNvSpPr>
            <a:spLocks noGrp="1"/>
          </p:cNvSpPr>
          <p:nvPr>
            <p:ph type="body" sz="quarter" idx="10"/>
          </p:nvPr>
        </p:nvSpPr>
        <p:spPr>
          <a:xfrm>
            <a:off x="4343400" y="4114800"/>
            <a:ext cx="4724400" cy="777875"/>
          </a:xfrm>
        </p:spPr>
        <p:txBody>
          <a:bodyPr/>
          <a:lstStyle/>
          <a:p>
            <a:r>
              <a:rPr lang="en-US" dirty="0">
                <a:solidFill>
                  <a:schemeClr val="tx1"/>
                </a:solidFill>
              </a:rPr>
              <a:t>Urban Water Institute</a:t>
            </a:r>
          </a:p>
          <a:p>
            <a:r>
              <a:rPr lang="en-US" dirty="0">
                <a:solidFill>
                  <a:schemeClr val="tx1"/>
                </a:solidFill>
              </a:rPr>
              <a:t>August 22, 2018</a:t>
            </a:r>
          </a:p>
        </p:txBody>
      </p:sp>
      <p:sp>
        <p:nvSpPr>
          <p:cNvPr id="5" name="Text Placeholder 4">
            <a:extLst>
              <a:ext uri="{FF2B5EF4-FFF2-40B4-BE49-F238E27FC236}">
                <a16:creationId xmlns:a16="http://schemas.microsoft.com/office/drawing/2014/main" id="{56D9DFA2-3B14-4849-90BB-48E5262D27D4}"/>
              </a:ext>
            </a:extLst>
          </p:cNvPr>
          <p:cNvSpPr>
            <a:spLocks noGrp="1"/>
          </p:cNvSpPr>
          <p:nvPr>
            <p:ph type="body" sz="quarter" idx="11"/>
          </p:nvPr>
        </p:nvSpPr>
        <p:spPr/>
        <p:txBody>
          <a:bodyPr/>
          <a:lstStyle/>
          <a:p>
            <a:r>
              <a:rPr lang="en-US" dirty="0"/>
              <a:t>Glenn Farrel</a:t>
            </a:r>
          </a:p>
          <a:p>
            <a:r>
              <a:rPr lang="en-US" dirty="0"/>
              <a:t>Government Relations Manager</a:t>
            </a:r>
          </a:p>
        </p:txBody>
      </p:sp>
    </p:spTree>
    <p:extLst>
      <p:ext uri="{BB962C8B-B14F-4D97-AF65-F5344CB8AC3E}">
        <p14:creationId xmlns:p14="http://schemas.microsoft.com/office/powerpoint/2010/main" val="401880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4593EA-E07A-467E-A05B-EA8ECB26FCF2}"/>
              </a:ext>
            </a:extLst>
          </p:cNvPr>
          <p:cNvSpPr>
            <a:spLocks noGrp="1"/>
          </p:cNvSpPr>
          <p:nvPr>
            <p:ph type="sldNum" sz="quarter" idx="10"/>
          </p:nvPr>
        </p:nvSpPr>
        <p:spPr/>
        <p:txBody>
          <a:bodyPr/>
          <a:lstStyle/>
          <a:p>
            <a:pPr>
              <a:defRPr/>
            </a:pPr>
            <a:fld id="{04FA513C-3AFB-4F65-A3D1-1765416F4AE1}" type="slidenum">
              <a:rPr lang="en-US" smtClean="0"/>
              <a:pPr>
                <a:defRPr/>
              </a:pPr>
              <a:t>10</a:t>
            </a:fld>
            <a:endParaRPr lang="en-US"/>
          </a:p>
        </p:txBody>
      </p:sp>
      <p:sp>
        <p:nvSpPr>
          <p:cNvPr id="4" name="Title 3">
            <a:extLst>
              <a:ext uri="{FF2B5EF4-FFF2-40B4-BE49-F238E27FC236}">
                <a16:creationId xmlns:a16="http://schemas.microsoft.com/office/drawing/2014/main" id="{D5482D09-15B6-4D80-A558-117E8C4AC100}"/>
              </a:ext>
            </a:extLst>
          </p:cNvPr>
          <p:cNvSpPr>
            <a:spLocks noGrp="1"/>
          </p:cNvSpPr>
          <p:nvPr>
            <p:ph type="title"/>
          </p:nvPr>
        </p:nvSpPr>
        <p:spPr>
          <a:xfrm>
            <a:off x="42863" y="152400"/>
            <a:ext cx="9101137" cy="547769"/>
          </a:xfrm>
        </p:spPr>
        <p:txBody>
          <a:bodyPr>
            <a:noAutofit/>
          </a:bodyPr>
          <a:lstStyle/>
          <a:p>
            <a:r>
              <a:rPr lang="en-US" sz="2700" dirty="0"/>
              <a:t>Local Projects Remain Essential to Drought Resiliency</a:t>
            </a:r>
          </a:p>
        </p:txBody>
      </p:sp>
      <p:pic>
        <p:nvPicPr>
          <p:cNvPr id="1026" name="Picture 2" descr="https://www.sdcwa.org/sites/default/files/Increasing%20San%20Diego%20County's%20Water%20Supply.jpg">
            <a:extLst>
              <a:ext uri="{FF2B5EF4-FFF2-40B4-BE49-F238E27FC236}">
                <a16:creationId xmlns:a16="http://schemas.microsoft.com/office/drawing/2014/main" id="{352CD4F4-D03D-42D3-AC9F-486FABB861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5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CA007-B638-4A19-B0DD-9D7B0122E753}"/>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ea typeface="Tahoma" pitchFamily="34" charset="0"/>
              </a:rPr>
              <a:t>Bay-Delta’s Relevance to Water Authority</a:t>
            </a:r>
            <a:endParaRPr lang="en-US" dirty="0"/>
          </a:p>
        </p:txBody>
      </p:sp>
      <p:sp>
        <p:nvSpPr>
          <p:cNvPr id="10" name="Rectangle 9">
            <a:extLst>
              <a:ext uri="{FF2B5EF4-FFF2-40B4-BE49-F238E27FC236}">
                <a16:creationId xmlns:a16="http://schemas.microsoft.com/office/drawing/2014/main" id="{8A908D48-1FCB-4774-87A4-1663662A0832}"/>
              </a:ext>
            </a:extLst>
          </p:cNvPr>
          <p:cNvSpPr/>
          <p:nvPr/>
        </p:nvSpPr>
        <p:spPr>
          <a:xfrm>
            <a:off x="381001" y="838200"/>
            <a:ext cx="8027986" cy="353943"/>
          </a:xfrm>
          <a:prstGeom prst="rect">
            <a:avLst/>
          </a:prstGeom>
        </p:spPr>
        <p:txBody>
          <a:bodyPr wrap="square">
            <a:spAutoFit/>
          </a:bodyPr>
          <a:lstStyle/>
          <a:p>
            <a:r>
              <a:rPr lang="en-US" sz="1700" b="1" dirty="0">
                <a:solidFill>
                  <a:schemeClr val="accent1">
                    <a:lumMod val="75000"/>
                  </a:schemeClr>
                </a:solidFill>
                <a:effectLst>
                  <a:outerShdw blurRad="38100" dist="38100" dir="2700000" algn="tl">
                    <a:srgbClr val="000000">
                      <a:alpha val="43137"/>
                    </a:srgbClr>
                  </a:outerShdw>
                </a:effectLst>
              </a:rPr>
              <a:t>Sources of San Diego County’s Water Supply </a:t>
            </a:r>
            <a:r>
              <a:rPr lang="en-US" sz="1700" dirty="0">
                <a:solidFill>
                  <a:schemeClr val="accent1">
                    <a:lumMod val="75000"/>
                  </a:schemeClr>
                </a:solidFill>
                <a:effectLst>
                  <a:outerShdw blurRad="38100" dist="38100" dir="2700000" algn="tl">
                    <a:srgbClr val="000000">
                      <a:alpha val="43137"/>
                    </a:srgbClr>
                  </a:outerShdw>
                </a:effectLst>
              </a:rPr>
              <a:t>(2013-2017 five-year average) </a:t>
            </a:r>
            <a:endParaRPr lang="en-US" sz="1700" dirty="0"/>
          </a:p>
        </p:txBody>
      </p:sp>
      <p:pic>
        <p:nvPicPr>
          <p:cNvPr id="11" name="Picture 2">
            <a:extLst>
              <a:ext uri="{FF2B5EF4-FFF2-40B4-BE49-F238E27FC236}">
                <a16:creationId xmlns:a16="http://schemas.microsoft.com/office/drawing/2014/main" id="{C2ABCC00-07F4-44C3-8149-399A26749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2544"/>
            <a:ext cx="3505200" cy="421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9E2B6FE5-558F-48C0-8852-6887AC1342E4}"/>
              </a:ext>
            </a:extLst>
          </p:cNvPr>
          <p:cNvGrpSpPr/>
          <p:nvPr/>
        </p:nvGrpSpPr>
        <p:grpSpPr>
          <a:xfrm>
            <a:off x="4114800" y="1327740"/>
            <a:ext cx="4800600" cy="4343400"/>
            <a:chOff x="4114800" y="1327740"/>
            <a:chExt cx="4800600" cy="4343400"/>
          </a:xfrm>
        </p:grpSpPr>
        <p:graphicFrame>
          <p:nvGraphicFramePr>
            <p:cNvPr id="13" name="Diagram 12">
              <a:extLst>
                <a:ext uri="{FF2B5EF4-FFF2-40B4-BE49-F238E27FC236}">
                  <a16:creationId xmlns:a16="http://schemas.microsoft.com/office/drawing/2014/main" id="{6CC1B91D-44A7-4D40-84D0-0CA3C7935E50}"/>
                </a:ext>
              </a:extLst>
            </p:cNvPr>
            <p:cNvGraphicFramePr/>
            <p:nvPr>
              <p:extLst/>
            </p:nvPr>
          </p:nvGraphicFramePr>
          <p:xfrm>
            <a:off x="4114800" y="1327740"/>
            <a:ext cx="4800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D6F54950-D10F-4E56-B90F-18D2DBB5086C}"/>
                </a:ext>
              </a:extLst>
            </p:cNvPr>
            <p:cNvSpPr txBox="1"/>
            <p:nvPr/>
          </p:nvSpPr>
          <p:spPr>
            <a:xfrm>
              <a:off x="4409354" y="4557622"/>
              <a:ext cx="4506046" cy="707886"/>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p>
            <a:p>
              <a:r>
                <a:rPr lang="en-US" sz="20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Supply</a:t>
              </a:r>
            </a:p>
          </p:txBody>
        </p:sp>
        <p:sp>
          <p:nvSpPr>
            <p:cNvPr id="15" name="TextBox 14">
              <a:extLst>
                <a:ext uri="{FF2B5EF4-FFF2-40B4-BE49-F238E27FC236}">
                  <a16:creationId xmlns:a16="http://schemas.microsoft.com/office/drawing/2014/main" id="{0936B54C-2C25-443B-8589-481E40AE7402}"/>
                </a:ext>
              </a:extLst>
            </p:cNvPr>
            <p:cNvSpPr txBox="1"/>
            <p:nvPr/>
          </p:nvSpPr>
          <p:spPr>
            <a:xfrm>
              <a:off x="4409354" y="3048000"/>
              <a:ext cx="4506046" cy="969496"/>
            </a:xfrm>
            <a:prstGeom prst="rect">
              <a:avLst/>
            </a:prstGeom>
            <a:noFill/>
          </p:spPr>
          <p:txBody>
            <a:bodyPr wrap="square" rtlCol="0">
              <a:spAutoFit/>
            </a:bodyPr>
            <a:lstStyle/>
            <a:p>
              <a:r>
                <a:rPr lang="en-US" sz="19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72% </a:t>
              </a:r>
            </a:p>
            <a:p>
              <a:r>
                <a:rPr lang="en-US" sz="19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Colorado River (Long-Term Transfers and MWD supplies) </a:t>
              </a:r>
            </a:p>
          </p:txBody>
        </p:sp>
        <p:sp>
          <p:nvSpPr>
            <p:cNvPr id="16" name="TextBox 15">
              <a:extLst>
                <a:ext uri="{FF2B5EF4-FFF2-40B4-BE49-F238E27FC236}">
                  <a16:creationId xmlns:a16="http://schemas.microsoft.com/office/drawing/2014/main" id="{3705294A-C0A0-4F00-B410-3543C6D8F1C4}"/>
                </a:ext>
              </a:extLst>
            </p:cNvPr>
            <p:cNvSpPr txBox="1"/>
            <p:nvPr/>
          </p:nvSpPr>
          <p:spPr>
            <a:xfrm>
              <a:off x="4409354" y="1502544"/>
              <a:ext cx="4373684" cy="1015663"/>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p>
            <a:p>
              <a:r>
                <a:rPr lang="en-US" sz="20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State Water Project (MWD supplies)</a:t>
              </a:r>
            </a:p>
          </p:txBody>
        </p:sp>
      </p:grpSp>
      <p:sp>
        <p:nvSpPr>
          <p:cNvPr id="21" name="Arrow: Right 20">
            <a:extLst>
              <a:ext uri="{FF2B5EF4-FFF2-40B4-BE49-F238E27FC236}">
                <a16:creationId xmlns:a16="http://schemas.microsoft.com/office/drawing/2014/main" id="{3FBD77F7-3567-4167-9898-6E527517E4D5}"/>
              </a:ext>
            </a:extLst>
          </p:cNvPr>
          <p:cNvSpPr/>
          <p:nvPr/>
        </p:nvSpPr>
        <p:spPr>
          <a:xfrm rot="9484331">
            <a:off x="2115613" y="2365057"/>
            <a:ext cx="1930728" cy="685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C28D6B-7FFC-43DB-8BD2-4A6EFB27EF7A}"/>
              </a:ext>
            </a:extLst>
          </p:cNvPr>
          <p:cNvSpPr>
            <a:spLocks noGrp="1"/>
          </p:cNvSpPr>
          <p:nvPr>
            <p:ph type="sldNum" sz="quarter" idx="10"/>
          </p:nvPr>
        </p:nvSpPr>
        <p:spPr/>
        <p:txBody>
          <a:bodyPr/>
          <a:lstStyle/>
          <a:p>
            <a:pPr>
              <a:defRPr/>
            </a:pPr>
            <a:fld id="{799AFA04-4CE3-4A1C-89E9-FFD03247D8AF}" type="slidenum">
              <a:rPr lang="en-US" smtClean="0"/>
              <a:pPr>
                <a:defRPr/>
              </a:pPr>
              <a:t>2</a:t>
            </a:fld>
            <a:endParaRPr lang="en-US" dirty="0"/>
          </a:p>
        </p:txBody>
      </p:sp>
    </p:spTree>
    <p:extLst>
      <p:ext uri="{BB962C8B-B14F-4D97-AF65-F5344CB8AC3E}">
        <p14:creationId xmlns:p14="http://schemas.microsoft.com/office/powerpoint/2010/main" val="7520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61181"/>
            <a:ext cx="8610600" cy="3657600"/>
          </a:xfrm>
        </p:spPr>
        <p:txBody>
          <a:bodyPr>
            <a:noAutofit/>
          </a:bodyPr>
          <a:lstStyle/>
          <a:p>
            <a:r>
              <a:rPr lang="en-US" sz="2800" dirty="0">
                <a:latin typeface="+mn-lt"/>
              </a:rPr>
              <a:t>2009 Delta Reform Act (Water Code §85021):</a:t>
            </a:r>
          </a:p>
          <a:p>
            <a:pPr lvl="1"/>
            <a:r>
              <a:rPr lang="en-US" b="1" dirty="0">
                <a:latin typeface="+mn-lt"/>
              </a:rPr>
              <a:t>“Reduce reliance on the Delta”</a:t>
            </a:r>
          </a:p>
          <a:p>
            <a:pPr lvl="1"/>
            <a:r>
              <a:rPr lang="en-US" b="1" dirty="0">
                <a:latin typeface="+mn-lt"/>
              </a:rPr>
              <a:t>“Invest in improved regional supplies”</a:t>
            </a:r>
          </a:p>
          <a:p>
            <a:pPr lvl="1"/>
            <a:r>
              <a:rPr lang="en-US" b="1" dirty="0">
                <a:latin typeface="+mn-lt"/>
              </a:rPr>
              <a:t>“Improve regional self-reliance”</a:t>
            </a:r>
          </a:p>
          <a:p>
            <a:pPr lvl="1"/>
            <a:r>
              <a:rPr lang="en-US" b="1" dirty="0">
                <a:latin typeface="+mn-lt"/>
              </a:rPr>
              <a:t>“Invest in conservation, and water use efficiency”</a:t>
            </a:r>
          </a:p>
          <a:p>
            <a:pPr lvl="1"/>
            <a:r>
              <a:rPr lang="en-US" b="1" dirty="0">
                <a:latin typeface="+mn-lt"/>
              </a:rPr>
              <a:t>“Invest in advanced water technologies”</a:t>
            </a:r>
          </a:p>
        </p:txBody>
      </p:sp>
      <p:sp>
        <p:nvSpPr>
          <p:cNvPr id="4" name="Title 3"/>
          <p:cNvSpPr>
            <a:spLocks noGrp="1"/>
          </p:cNvSpPr>
          <p:nvPr>
            <p:ph type="title"/>
          </p:nvPr>
        </p:nvSpPr>
        <p:spPr>
          <a:xfrm>
            <a:off x="381000" y="76200"/>
            <a:ext cx="8458200" cy="609600"/>
          </a:xfrm>
        </p:spPr>
        <p:txBody>
          <a:bodyPr>
            <a:noAutofit/>
          </a:bodyPr>
          <a:lstStyle/>
          <a:p>
            <a:pPr algn="l"/>
            <a:r>
              <a:rPr lang="en-US" sz="2800" b="1" dirty="0">
                <a:latin typeface="+mj-lt"/>
              </a:rPr>
              <a:t>Reduced Reliance on the Bay-Delta</a:t>
            </a:r>
          </a:p>
        </p:txBody>
      </p:sp>
      <p:cxnSp>
        <p:nvCxnSpPr>
          <p:cNvPr id="13" name="Straight Arrow Connector 12"/>
          <p:cNvCxnSpPr/>
          <p:nvPr/>
        </p:nvCxnSpPr>
        <p:spPr>
          <a:xfrm>
            <a:off x="3352800" y="4163800"/>
            <a:ext cx="2057400" cy="1475000"/>
          </a:xfrm>
          <a:prstGeom prst="straightConnector1">
            <a:avLst/>
          </a:prstGeom>
          <a:ln w="476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2"/>
          <p:cNvSpPr>
            <a:spLocks noGrp="1"/>
          </p:cNvSpPr>
          <p:nvPr>
            <p:ph type="sldNum" sz="quarter" idx="12"/>
          </p:nvPr>
        </p:nvSpPr>
        <p:spPr>
          <a:xfrm>
            <a:off x="8647272" y="6407944"/>
            <a:ext cx="365760" cy="365125"/>
          </a:xfrm>
        </p:spPr>
        <p:txBody>
          <a:bodyPr/>
          <a:lstStyle/>
          <a:p>
            <a:pPr>
              <a:defRPr/>
            </a:pPr>
            <a:fld id="{F5C21033-9083-EC4F-89D1-7C5B07EA1637}" type="slidenum">
              <a:rPr lang="en-US" smtClean="0">
                <a:solidFill>
                  <a:prstClr val="black"/>
                </a:solidFill>
              </a:rPr>
              <a:pPr>
                <a:defRPr/>
              </a:pPr>
              <a:t>3</a:t>
            </a:fld>
            <a:endParaRPr lang="en-US" dirty="0">
              <a:solidFill>
                <a:prstClr val="black"/>
              </a:solidFill>
            </a:endParaRPr>
          </a:p>
        </p:txBody>
      </p:sp>
      <p:graphicFrame>
        <p:nvGraphicFramePr>
          <p:cNvPr id="9" name="Chart 8"/>
          <p:cNvGraphicFramePr/>
          <p:nvPr>
            <p:extLst>
              <p:ext uri="{D42A27DB-BD31-4B8C-83A1-F6EECF244321}">
                <p14:modId xmlns:p14="http://schemas.microsoft.com/office/powerpoint/2010/main" val="580443059"/>
              </p:ext>
            </p:extLst>
          </p:nvPr>
        </p:nvGraphicFramePr>
        <p:xfrm>
          <a:off x="1301592" y="3352800"/>
          <a:ext cx="7528560" cy="2921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9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571092-5F24-4FA5-802C-96348C50998C}"/>
              </a:ext>
            </a:extLst>
          </p:cNvPr>
          <p:cNvSpPr txBox="1"/>
          <p:nvPr/>
        </p:nvSpPr>
        <p:spPr>
          <a:xfrm>
            <a:off x="42491" y="4418557"/>
            <a:ext cx="1437619" cy="584775"/>
          </a:xfrm>
          <a:prstGeom prst="rect">
            <a:avLst/>
          </a:prstGeom>
          <a:noFill/>
        </p:spPr>
        <p:txBody>
          <a:bodyPr wrap="square" rtlCol="0">
            <a:spAutoFit/>
          </a:bodyPr>
          <a:lstStyle/>
          <a:p>
            <a:r>
              <a:rPr lang="en-US" sz="1600" dirty="0"/>
              <a:t>Delta Reform Act 2009</a:t>
            </a:r>
          </a:p>
        </p:txBody>
      </p:sp>
      <p:sp>
        <p:nvSpPr>
          <p:cNvPr id="11" name="TextBox 10">
            <a:extLst>
              <a:ext uri="{FF2B5EF4-FFF2-40B4-BE49-F238E27FC236}">
                <a16:creationId xmlns:a16="http://schemas.microsoft.com/office/drawing/2014/main" id="{2C54C150-FE90-427D-9FCA-FC1D5EEBD3A1}"/>
              </a:ext>
            </a:extLst>
          </p:cNvPr>
          <p:cNvSpPr txBox="1"/>
          <p:nvPr/>
        </p:nvSpPr>
        <p:spPr>
          <a:xfrm>
            <a:off x="1291028" y="4520591"/>
            <a:ext cx="2026543" cy="584775"/>
          </a:xfrm>
          <a:prstGeom prst="rect">
            <a:avLst/>
          </a:prstGeom>
          <a:noFill/>
        </p:spPr>
        <p:txBody>
          <a:bodyPr wrap="square" rtlCol="0">
            <a:spAutoFit/>
          </a:bodyPr>
          <a:lstStyle/>
          <a:p>
            <a:r>
              <a:rPr lang="en-US" sz="1600" dirty="0"/>
              <a:t>Bay-Delta Policy</a:t>
            </a:r>
          </a:p>
          <a:p>
            <a:r>
              <a:rPr lang="en-US" sz="1600" dirty="0"/>
              <a:t>2012</a:t>
            </a:r>
          </a:p>
        </p:txBody>
      </p:sp>
      <p:pic>
        <p:nvPicPr>
          <p:cNvPr id="14" name="Picture 13">
            <a:extLst>
              <a:ext uri="{FF2B5EF4-FFF2-40B4-BE49-F238E27FC236}">
                <a16:creationId xmlns:a16="http://schemas.microsoft.com/office/drawing/2014/main" id="{3076D45A-227D-40AF-91C4-5FEC903738A3}"/>
              </a:ext>
            </a:extLst>
          </p:cNvPr>
          <p:cNvPicPr>
            <a:picLocks noChangeAspect="1"/>
          </p:cNvPicPr>
          <p:nvPr/>
        </p:nvPicPr>
        <p:blipFill>
          <a:blip r:embed="rId3"/>
          <a:stretch>
            <a:fillRect/>
          </a:stretch>
        </p:blipFill>
        <p:spPr>
          <a:xfrm>
            <a:off x="54847" y="1235084"/>
            <a:ext cx="2154993" cy="308143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F179E1E0-F17C-4788-90FF-2E867906A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06" y="1736494"/>
            <a:ext cx="2167918" cy="2693149"/>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id="{E161446D-6239-40D6-88EB-407A6890EE74}"/>
              </a:ext>
            </a:extLst>
          </p:cNvPr>
          <p:cNvSpPr txBox="1"/>
          <p:nvPr/>
        </p:nvSpPr>
        <p:spPr>
          <a:xfrm>
            <a:off x="1202593" y="5149085"/>
            <a:ext cx="2026543" cy="584775"/>
          </a:xfrm>
          <a:prstGeom prst="rect">
            <a:avLst/>
          </a:prstGeom>
          <a:noFill/>
        </p:spPr>
        <p:txBody>
          <a:bodyPr wrap="square" rtlCol="0">
            <a:spAutoFit/>
          </a:bodyPr>
          <a:lstStyle/>
          <a:p>
            <a:r>
              <a:rPr lang="en-US" sz="1600" dirty="0"/>
              <a:t>‘Portfolio Approach’</a:t>
            </a:r>
          </a:p>
          <a:p>
            <a:r>
              <a:rPr lang="en-US" sz="1600" dirty="0"/>
              <a:t>2013</a:t>
            </a:r>
          </a:p>
        </p:txBody>
      </p:sp>
      <p:pic>
        <p:nvPicPr>
          <p:cNvPr id="16" name="Picture 15">
            <a:extLst>
              <a:ext uri="{FF2B5EF4-FFF2-40B4-BE49-F238E27FC236}">
                <a16:creationId xmlns:a16="http://schemas.microsoft.com/office/drawing/2014/main" id="{A26996D8-E227-47E4-97E0-C6E33CAF62F2}"/>
              </a:ext>
            </a:extLst>
          </p:cNvPr>
          <p:cNvPicPr>
            <a:picLocks noChangeAspect="1"/>
          </p:cNvPicPr>
          <p:nvPr/>
        </p:nvPicPr>
        <p:blipFill>
          <a:blip r:embed="rId5"/>
          <a:stretch>
            <a:fillRect/>
          </a:stretch>
        </p:blipFill>
        <p:spPr>
          <a:xfrm>
            <a:off x="1162370" y="2186621"/>
            <a:ext cx="4383873" cy="2966563"/>
          </a:xfrm>
          <a:prstGeom prst="rect">
            <a:avLst/>
          </a:prstGeom>
        </p:spPr>
      </p:pic>
      <p:pic>
        <p:nvPicPr>
          <p:cNvPr id="20" name="Picture 19">
            <a:extLst>
              <a:ext uri="{FF2B5EF4-FFF2-40B4-BE49-F238E27FC236}">
                <a16:creationId xmlns:a16="http://schemas.microsoft.com/office/drawing/2014/main" id="{C746CB9C-341D-4B4A-9207-F0A5012B89DE}"/>
              </a:ext>
            </a:extLst>
          </p:cNvPr>
          <p:cNvPicPr>
            <a:picLocks noChangeAspect="1"/>
          </p:cNvPicPr>
          <p:nvPr/>
        </p:nvPicPr>
        <p:blipFill>
          <a:blip r:embed="rId6"/>
          <a:stretch>
            <a:fillRect/>
          </a:stretch>
        </p:blipFill>
        <p:spPr>
          <a:xfrm>
            <a:off x="5910183" y="4343400"/>
            <a:ext cx="2736929" cy="114623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88C32E3B-ACDA-43A6-9A75-405332D43B50}"/>
              </a:ext>
            </a:extLst>
          </p:cNvPr>
          <p:cNvSpPr txBox="1"/>
          <p:nvPr/>
        </p:nvSpPr>
        <p:spPr>
          <a:xfrm>
            <a:off x="6248400" y="5530113"/>
            <a:ext cx="1985696" cy="830997"/>
          </a:xfrm>
          <a:prstGeom prst="rect">
            <a:avLst/>
          </a:prstGeom>
          <a:solidFill>
            <a:schemeClr val="bg1"/>
          </a:solidFill>
        </p:spPr>
        <p:txBody>
          <a:bodyPr wrap="square" rtlCol="0">
            <a:spAutoFit/>
          </a:bodyPr>
          <a:lstStyle/>
          <a:p>
            <a:r>
              <a:rPr lang="en-US" sz="1600" dirty="0"/>
              <a:t>California WaterFix and Eco Restore 2015</a:t>
            </a:r>
          </a:p>
        </p:txBody>
      </p:sp>
      <p:sp>
        <p:nvSpPr>
          <p:cNvPr id="8" name="TextBox 7">
            <a:extLst>
              <a:ext uri="{FF2B5EF4-FFF2-40B4-BE49-F238E27FC236}">
                <a16:creationId xmlns:a16="http://schemas.microsoft.com/office/drawing/2014/main" id="{74F76A44-2AFB-44AC-9EB0-CD48A257E47A}"/>
              </a:ext>
            </a:extLst>
          </p:cNvPr>
          <p:cNvSpPr txBox="1"/>
          <p:nvPr/>
        </p:nvSpPr>
        <p:spPr>
          <a:xfrm>
            <a:off x="2420160" y="5350436"/>
            <a:ext cx="1705780" cy="584775"/>
          </a:xfrm>
          <a:prstGeom prst="rect">
            <a:avLst/>
          </a:prstGeom>
          <a:noFill/>
        </p:spPr>
        <p:txBody>
          <a:bodyPr wrap="square" rtlCol="0">
            <a:spAutoFit/>
          </a:bodyPr>
          <a:lstStyle/>
          <a:p>
            <a:r>
              <a:rPr lang="en-US" sz="1600" dirty="0"/>
              <a:t>BDCP November 2013</a:t>
            </a:r>
          </a:p>
        </p:txBody>
      </p:sp>
      <p:pic>
        <p:nvPicPr>
          <p:cNvPr id="7" name="Picture 6" descr="Public+Draft+BDCP+Cover-Title-231x300.jpg">
            <a:extLst>
              <a:ext uri="{FF2B5EF4-FFF2-40B4-BE49-F238E27FC236}">
                <a16:creationId xmlns:a16="http://schemas.microsoft.com/office/drawing/2014/main" id="{FABD65CC-3064-415D-9AD0-10D8524F1853}"/>
              </a:ext>
            </a:extLst>
          </p:cNvPr>
          <p:cNvPicPr>
            <a:picLocks noChangeAspect="1"/>
          </p:cNvPicPr>
          <p:nvPr/>
        </p:nvPicPr>
        <p:blipFill>
          <a:blip r:embed="rId7" cstate="print"/>
          <a:stretch>
            <a:fillRect/>
          </a:stretch>
        </p:blipFill>
        <p:spPr>
          <a:xfrm>
            <a:off x="2402651" y="2265850"/>
            <a:ext cx="2334616" cy="3031969"/>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EDA36898-D4EA-48FB-89D5-E6BA61CC3B72}"/>
              </a:ext>
            </a:extLst>
          </p:cNvPr>
          <p:cNvSpPr txBox="1"/>
          <p:nvPr/>
        </p:nvSpPr>
        <p:spPr>
          <a:xfrm>
            <a:off x="3908007" y="6011046"/>
            <a:ext cx="2026543" cy="338554"/>
          </a:xfrm>
          <a:prstGeom prst="rect">
            <a:avLst/>
          </a:prstGeom>
          <a:noFill/>
        </p:spPr>
        <p:txBody>
          <a:bodyPr wrap="square" rtlCol="0">
            <a:spAutoFit/>
          </a:bodyPr>
          <a:lstStyle/>
          <a:p>
            <a:r>
              <a:rPr lang="en-US" sz="1600" dirty="0"/>
              <a:t>EIR/S Documents</a:t>
            </a:r>
          </a:p>
        </p:txBody>
      </p:sp>
      <p:pic>
        <p:nvPicPr>
          <p:cNvPr id="2" name="Picture 1">
            <a:extLst>
              <a:ext uri="{FF2B5EF4-FFF2-40B4-BE49-F238E27FC236}">
                <a16:creationId xmlns:a16="http://schemas.microsoft.com/office/drawing/2014/main" id="{325B8A62-24C5-448F-9FF2-019D52B7C9A5}"/>
              </a:ext>
            </a:extLst>
          </p:cNvPr>
          <p:cNvPicPr>
            <a:picLocks noChangeAspect="1"/>
          </p:cNvPicPr>
          <p:nvPr/>
        </p:nvPicPr>
        <p:blipFill rotWithShape="1">
          <a:blip r:embed="rId8"/>
          <a:srcRect l="2500" t="5283"/>
          <a:stretch/>
        </p:blipFill>
        <p:spPr>
          <a:xfrm>
            <a:off x="4550333" y="906095"/>
            <a:ext cx="4365067" cy="2923902"/>
          </a:xfrm>
          <a:prstGeom prst="rect">
            <a:avLst/>
          </a:prstGeom>
        </p:spPr>
      </p:pic>
      <p:sp>
        <p:nvSpPr>
          <p:cNvPr id="13" name="TextBox 12">
            <a:extLst>
              <a:ext uri="{FF2B5EF4-FFF2-40B4-BE49-F238E27FC236}">
                <a16:creationId xmlns:a16="http://schemas.microsoft.com/office/drawing/2014/main" id="{02638C92-03D2-491C-91E0-C18FECA35EF3}"/>
              </a:ext>
            </a:extLst>
          </p:cNvPr>
          <p:cNvSpPr txBox="1"/>
          <p:nvPr/>
        </p:nvSpPr>
        <p:spPr>
          <a:xfrm>
            <a:off x="6126168" y="2961382"/>
            <a:ext cx="1951032" cy="1077218"/>
          </a:xfrm>
          <a:prstGeom prst="rect">
            <a:avLst/>
          </a:prstGeom>
          <a:noFill/>
        </p:spPr>
        <p:txBody>
          <a:bodyPr wrap="square" rtlCol="0">
            <a:spAutoFit/>
          </a:bodyPr>
          <a:lstStyle/>
          <a:p>
            <a:r>
              <a:rPr lang="en-US" sz="1600" dirty="0"/>
              <a:t>Water Authority</a:t>
            </a:r>
          </a:p>
          <a:p>
            <a:r>
              <a:rPr lang="en-US" sz="1600" dirty="0"/>
              <a:t>multi-disciplinary Team Review of BDCP 2013-2014</a:t>
            </a:r>
          </a:p>
        </p:txBody>
      </p:sp>
      <p:pic>
        <p:nvPicPr>
          <p:cNvPr id="21" name="Picture 2" descr="http://1.gravatar.com/blavatar/b35571f350f77457b86158edcba9365f?s=200">
            <a:extLst>
              <a:ext uri="{FF2B5EF4-FFF2-40B4-BE49-F238E27FC236}">
                <a16:creationId xmlns:a16="http://schemas.microsoft.com/office/drawing/2014/main" id="{9C646B4B-6EF4-4A6F-95DC-70375D2F10C6}"/>
              </a:ext>
            </a:extLst>
          </p:cNvPr>
          <p:cNvPicPr>
            <a:picLocks noChangeAspect="1" noChangeArrowheads="1"/>
          </p:cNvPicPr>
          <p:nvPr/>
        </p:nvPicPr>
        <p:blipFill>
          <a:blip r:embed="rId9" cstate="print"/>
          <a:srcRect/>
          <a:stretch>
            <a:fillRect/>
          </a:stretch>
        </p:blipFill>
        <p:spPr bwMode="auto">
          <a:xfrm>
            <a:off x="3563870" y="3123712"/>
            <a:ext cx="2334408" cy="2873118"/>
          </a:xfrm>
          <a:prstGeom prst="rect">
            <a:avLst/>
          </a:prstGeom>
          <a:ln>
            <a:noFill/>
          </a:ln>
          <a:effectLst>
            <a:outerShdw blurRad="190500" algn="tl" rotWithShape="0">
              <a:srgbClr val="000000">
                <a:alpha val="70000"/>
              </a:srgbClr>
            </a:outerShdw>
          </a:effectLst>
        </p:spPr>
      </p:pic>
      <p:sp>
        <p:nvSpPr>
          <p:cNvPr id="15" name="Title 14">
            <a:extLst>
              <a:ext uri="{FF2B5EF4-FFF2-40B4-BE49-F238E27FC236}">
                <a16:creationId xmlns:a16="http://schemas.microsoft.com/office/drawing/2014/main" id="{8A223249-1D1B-4206-BC48-0DF0346B6C11}"/>
              </a:ext>
            </a:extLst>
          </p:cNvPr>
          <p:cNvSpPr>
            <a:spLocks noGrp="1"/>
          </p:cNvSpPr>
          <p:nvPr>
            <p:ph type="title"/>
          </p:nvPr>
        </p:nvSpPr>
        <p:spPr>
          <a:xfrm>
            <a:off x="228600" y="152400"/>
            <a:ext cx="8736012" cy="547769"/>
          </a:xfrm>
        </p:spPr>
        <p:txBody>
          <a:bodyPr>
            <a:noAutofit/>
          </a:bodyPr>
          <a:lstStyle/>
          <a:p>
            <a:r>
              <a:rPr lang="en-US" sz="2500" dirty="0"/>
              <a:t>Water Authority’s Investment in Finding a Delta Solution</a:t>
            </a:r>
          </a:p>
        </p:txBody>
      </p:sp>
      <p:sp>
        <p:nvSpPr>
          <p:cNvPr id="19" name="Slide Number Placeholder 1">
            <a:extLst>
              <a:ext uri="{FF2B5EF4-FFF2-40B4-BE49-F238E27FC236}">
                <a16:creationId xmlns:a16="http://schemas.microsoft.com/office/drawing/2014/main" id="{1DE3BAFB-6606-4F07-AA75-4B22C779C97F}"/>
              </a:ext>
            </a:extLst>
          </p:cNvPr>
          <p:cNvSpPr>
            <a:spLocks noGrp="1"/>
          </p:cNvSpPr>
          <p:nvPr>
            <p:ph type="sldNum" sz="quarter" idx="10"/>
          </p:nvPr>
        </p:nvSpPr>
        <p:spPr>
          <a:xfrm>
            <a:off x="8408987" y="6393697"/>
            <a:ext cx="555625" cy="365125"/>
          </a:xfrm>
        </p:spPr>
        <p:txBody>
          <a:bodyPr/>
          <a:lstStyle/>
          <a:p>
            <a:pPr>
              <a:defRPr/>
            </a:pPr>
            <a:fld id="{799AFA04-4CE3-4A1C-89E9-FFD03247D8AF}" type="slidenum">
              <a:rPr lang="en-US" smtClean="0"/>
              <a:pPr>
                <a:defRPr/>
              </a:pPr>
              <a:t>4</a:t>
            </a:fld>
            <a:endParaRPr lang="en-US" dirty="0"/>
          </a:p>
        </p:txBody>
      </p:sp>
    </p:spTree>
    <p:extLst>
      <p:ext uri="{BB962C8B-B14F-4D97-AF65-F5344CB8AC3E}">
        <p14:creationId xmlns:p14="http://schemas.microsoft.com/office/powerpoint/2010/main" val="32253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50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9" grpId="0" animBg="1"/>
      <p:bldP spid="8"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9F8FB-F5CC-4D9F-A964-482C2CC5E4C0}"/>
              </a:ext>
            </a:extLst>
          </p:cNvPr>
          <p:cNvSpPr>
            <a:spLocks noGrp="1"/>
          </p:cNvSpPr>
          <p:nvPr>
            <p:ph idx="1"/>
          </p:nvPr>
        </p:nvSpPr>
        <p:spPr>
          <a:xfrm>
            <a:off x="327889" y="914400"/>
            <a:ext cx="6149111" cy="5092700"/>
          </a:xfrm>
        </p:spPr>
        <p:txBody>
          <a:bodyPr/>
          <a:lstStyle/>
          <a:p>
            <a:r>
              <a:rPr lang="en-US" sz="2400" dirty="0"/>
              <a:t>August 9, 2018 Water Authority Board action to adopt “Bay Delta &amp; </a:t>
            </a:r>
            <a:r>
              <a:rPr lang="en-US" sz="2400" dirty="0" err="1"/>
              <a:t>WaterFix</a:t>
            </a:r>
            <a:r>
              <a:rPr lang="en-US" sz="2400" dirty="0"/>
              <a:t> Project Policy Principles”</a:t>
            </a:r>
          </a:p>
          <a:p>
            <a:r>
              <a:rPr lang="en-US" sz="2400" dirty="0"/>
              <a:t>Key excerpt from policy principles:</a:t>
            </a:r>
          </a:p>
          <a:p>
            <a:endParaRPr lang="en-US" sz="1200" dirty="0"/>
          </a:p>
          <a:p>
            <a:pPr marL="109537" indent="0">
              <a:buNone/>
            </a:pPr>
            <a:r>
              <a:rPr lang="en-US" sz="2400" i="1" dirty="0"/>
              <a:t>The Water Authority Board of Directors supports the </a:t>
            </a:r>
            <a:r>
              <a:rPr lang="en-US" sz="2400" i="1" dirty="0" err="1"/>
              <a:t>WaterFix</a:t>
            </a:r>
            <a:r>
              <a:rPr lang="en-US" sz="2400" i="1" dirty="0"/>
              <a:t> project, as currently proposed, conditioned upon Metropolitan Water District (MWD) properly allocating the costs of the project as conservation, or supply charges, as similar facilities historically have been defined in MWD’s SWP contract with DWR.</a:t>
            </a:r>
          </a:p>
        </p:txBody>
      </p:sp>
      <p:sp>
        <p:nvSpPr>
          <p:cNvPr id="3" name="Slide Number Placeholder 2">
            <a:extLst>
              <a:ext uri="{FF2B5EF4-FFF2-40B4-BE49-F238E27FC236}">
                <a16:creationId xmlns:a16="http://schemas.microsoft.com/office/drawing/2014/main" id="{530FA1B3-9DE2-49BB-9973-3F9605E79FDB}"/>
              </a:ext>
            </a:extLst>
          </p:cNvPr>
          <p:cNvSpPr>
            <a:spLocks noGrp="1"/>
          </p:cNvSpPr>
          <p:nvPr>
            <p:ph type="sldNum" sz="quarter" idx="10"/>
          </p:nvPr>
        </p:nvSpPr>
        <p:spPr/>
        <p:txBody>
          <a:bodyPr/>
          <a:lstStyle/>
          <a:p>
            <a:pPr>
              <a:defRPr/>
            </a:pPr>
            <a:fld id="{04FA513C-3AFB-4F65-A3D1-1765416F4AE1}" type="slidenum">
              <a:rPr lang="en-US" smtClean="0"/>
              <a:pPr>
                <a:defRPr/>
              </a:pPr>
              <a:t>5</a:t>
            </a:fld>
            <a:endParaRPr lang="en-US"/>
          </a:p>
        </p:txBody>
      </p:sp>
      <p:sp>
        <p:nvSpPr>
          <p:cNvPr id="4" name="Title 3">
            <a:extLst>
              <a:ext uri="{FF2B5EF4-FFF2-40B4-BE49-F238E27FC236}">
                <a16:creationId xmlns:a16="http://schemas.microsoft.com/office/drawing/2014/main" id="{898C0CB7-8FF3-43AE-9655-0E052D155232}"/>
              </a:ext>
            </a:extLst>
          </p:cNvPr>
          <p:cNvSpPr>
            <a:spLocks noGrp="1"/>
          </p:cNvSpPr>
          <p:nvPr>
            <p:ph type="title"/>
          </p:nvPr>
        </p:nvSpPr>
        <p:spPr/>
        <p:txBody>
          <a:bodyPr>
            <a:normAutofit fontScale="90000"/>
          </a:bodyPr>
          <a:lstStyle/>
          <a:p>
            <a:r>
              <a:rPr lang="en-US" dirty="0"/>
              <a:t>Water Authority’s </a:t>
            </a:r>
            <a:r>
              <a:rPr lang="en-US" dirty="0" err="1"/>
              <a:t>WaterFix</a:t>
            </a:r>
            <a:r>
              <a:rPr lang="en-US" dirty="0"/>
              <a:t> Policy Principles</a:t>
            </a:r>
          </a:p>
        </p:txBody>
      </p:sp>
      <p:pic>
        <p:nvPicPr>
          <p:cNvPr id="2050" name="Picture 2" descr="https://tse3.mm.bing.net/th?id=OIP.xjlFrdlrbVsnuuyUwP2JMAHaEK&amp;pid=15.1&amp;P=0&amp;w=303&amp;h=171">
            <a:extLst>
              <a:ext uri="{FF2B5EF4-FFF2-40B4-BE49-F238E27FC236}">
                <a16:creationId xmlns:a16="http://schemas.microsoft.com/office/drawing/2014/main" id="{112F1548-AAD9-445F-AF78-CD8F58D7E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85937"/>
            <a:ext cx="28860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9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41B63-44E5-4824-B2C2-E4A761A587D6}"/>
              </a:ext>
            </a:extLst>
          </p:cNvPr>
          <p:cNvSpPr>
            <a:spLocks noGrp="1"/>
          </p:cNvSpPr>
          <p:nvPr>
            <p:ph idx="1"/>
          </p:nvPr>
        </p:nvSpPr>
        <p:spPr/>
        <p:txBody>
          <a:bodyPr/>
          <a:lstStyle/>
          <a:p>
            <a:r>
              <a:rPr lang="en-US" dirty="0"/>
              <a:t>Staff implementation of the Board’s policy direction is focused on ensuring:</a:t>
            </a:r>
          </a:p>
          <a:p>
            <a:pPr lvl="1"/>
            <a:r>
              <a:rPr lang="en-US" dirty="0"/>
              <a:t>There is a clear delineation of cost allocation to MWD member agencies</a:t>
            </a:r>
          </a:p>
          <a:p>
            <a:pPr lvl="1"/>
            <a:endParaRPr lang="en-US" sz="400" dirty="0"/>
          </a:p>
          <a:p>
            <a:pPr lvl="1"/>
            <a:r>
              <a:rPr lang="en-US" dirty="0"/>
              <a:t>The costs are allocated in a manner that reflects the imposition of those costs as conservation, or supply, charges</a:t>
            </a:r>
          </a:p>
          <a:p>
            <a:pPr lvl="1"/>
            <a:endParaRPr lang="en-US" sz="400" dirty="0"/>
          </a:p>
          <a:p>
            <a:pPr lvl="1"/>
            <a:r>
              <a:rPr lang="en-US" dirty="0"/>
              <a:t>Advancement of the project does not get out in front of cost allocation determinations</a:t>
            </a:r>
          </a:p>
          <a:p>
            <a:pPr lvl="1"/>
            <a:endParaRPr lang="en-US" sz="400" dirty="0"/>
          </a:p>
          <a:p>
            <a:pPr lvl="1"/>
            <a:r>
              <a:rPr lang="en-US" dirty="0"/>
              <a:t>Implementation of this policy direction is substantially similar to advocacy of a “Support if Amended” position on legislation</a:t>
            </a:r>
          </a:p>
          <a:p>
            <a:pPr marL="392113" lvl="1" indent="0">
              <a:buNone/>
            </a:pPr>
            <a:endParaRPr lang="en-US" dirty="0"/>
          </a:p>
        </p:txBody>
      </p:sp>
      <p:sp>
        <p:nvSpPr>
          <p:cNvPr id="3" name="Slide Number Placeholder 2">
            <a:extLst>
              <a:ext uri="{FF2B5EF4-FFF2-40B4-BE49-F238E27FC236}">
                <a16:creationId xmlns:a16="http://schemas.microsoft.com/office/drawing/2014/main" id="{288B6E8F-4654-4215-8AA1-8C8A8901A1EE}"/>
              </a:ext>
            </a:extLst>
          </p:cNvPr>
          <p:cNvSpPr>
            <a:spLocks noGrp="1"/>
          </p:cNvSpPr>
          <p:nvPr>
            <p:ph type="sldNum" sz="quarter" idx="10"/>
          </p:nvPr>
        </p:nvSpPr>
        <p:spPr/>
        <p:txBody>
          <a:bodyPr/>
          <a:lstStyle/>
          <a:p>
            <a:pPr>
              <a:defRPr/>
            </a:pPr>
            <a:fld id="{04FA513C-3AFB-4F65-A3D1-1765416F4AE1}" type="slidenum">
              <a:rPr lang="en-US" smtClean="0"/>
              <a:pPr>
                <a:defRPr/>
              </a:pPr>
              <a:t>6</a:t>
            </a:fld>
            <a:endParaRPr lang="en-US"/>
          </a:p>
        </p:txBody>
      </p:sp>
      <p:sp>
        <p:nvSpPr>
          <p:cNvPr id="4" name="Title 3">
            <a:extLst>
              <a:ext uri="{FF2B5EF4-FFF2-40B4-BE49-F238E27FC236}">
                <a16:creationId xmlns:a16="http://schemas.microsoft.com/office/drawing/2014/main" id="{FB41E1EB-0E21-4528-A9A9-44C0B5CC8FE2}"/>
              </a:ext>
            </a:extLst>
          </p:cNvPr>
          <p:cNvSpPr>
            <a:spLocks noGrp="1"/>
          </p:cNvSpPr>
          <p:nvPr>
            <p:ph type="title"/>
          </p:nvPr>
        </p:nvSpPr>
        <p:spPr/>
        <p:txBody>
          <a:bodyPr>
            <a:normAutofit fontScale="90000"/>
          </a:bodyPr>
          <a:lstStyle/>
          <a:p>
            <a:r>
              <a:rPr lang="en-US" dirty="0"/>
              <a:t>“Conditional Support”?</a:t>
            </a:r>
          </a:p>
        </p:txBody>
      </p:sp>
    </p:spTree>
    <p:extLst>
      <p:ext uri="{BB962C8B-B14F-4D97-AF65-F5344CB8AC3E}">
        <p14:creationId xmlns:p14="http://schemas.microsoft.com/office/powerpoint/2010/main" val="409041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4BF82-CEA2-49FC-A275-FA5CA01FF76D}"/>
              </a:ext>
            </a:extLst>
          </p:cNvPr>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0556EB58-1601-4587-9D85-4103D3442576}" type="slidenum">
              <a:rPr kumimoji="0" lang="en-US"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7</a:t>
            </a:fld>
            <a:endParaRPr kumimoji="0" lang="en-US" sz="1400" b="0" i="0" u="none" strike="noStrike" kern="0" cap="none" spc="0" normalizeH="0" baseline="0" noProof="0" dirty="0">
              <a:ln>
                <a:noFill/>
              </a:ln>
              <a:solidFill>
                <a:sysClr val="windowText" lastClr="000000"/>
              </a:solidFill>
              <a:effectLst/>
              <a:uLnTx/>
              <a:uFillTx/>
            </a:endParaRPr>
          </a:p>
        </p:txBody>
      </p:sp>
      <p:pic>
        <p:nvPicPr>
          <p:cNvPr id="5" name="Picture 4">
            <a:extLst>
              <a:ext uri="{FF2B5EF4-FFF2-40B4-BE49-F238E27FC236}">
                <a16:creationId xmlns:a16="http://schemas.microsoft.com/office/drawing/2014/main" id="{EF73CC0E-BCD6-4B82-92EC-A7AB3BD9C954}"/>
              </a:ext>
            </a:extLst>
          </p:cNvPr>
          <p:cNvPicPr>
            <a:picLocks noChangeAspect="1"/>
          </p:cNvPicPr>
          <p:nvPr/>
        </p:nvPicPr>
        <p:blipFill>
          <a:blip r:embed="rId3"/>
          <a:stretch>
            <a:fillRect/>
          </a:stretch>
        </p:blipFill>
        <p:spPr>
          <a:xfrm>
            <a:off x="273019" y="304800"/>
            <a:ext cx="4842993" cy="5635669"/>
          </a:xfrm>
          <a:prstGeom prst="rect">
            <a:avLst/>
          </a:prstGeom>
        </p:spPr>
      </p:pic>
      <p:sp>
        <p:nvSpPr>
          <p:cNvPr id="6" name="TextBox 5">
            <a:extLst>
              <a:ext uri="{FF2B5EF4-FFF2-40B4-BE49-F238E27FC236}">
                <a16:creationId xmlns:a16="http://schemas.microsoft.com/office/drawing/2014/main" id="{187FBE49-A48A-4124-B79F-9384AF80E6DE}"/>
              </a:ext>
            </a:extLst>
          </p:cNvPr>
          <p:cNvSpPr txBox="1"/>
          <p:nvPr/>
        </p:nvSpPr>
        <p:spPr>
          <a:xfrm>
            <a:off x="5189977" y="1373777"/>
            <a:ext cx="3734254" cy="5416868"/>
          </a:xfrm>
          <a:prstGeom prst="rect">
            <a:avLst/>
          </a:prstGeom>
          <a:noFill/>
        </p:spPr>
        <p:txBody>
          <a:bodyPr wrap="square" rtlCol="0">
            <a:spAutoFit/>
          </a:bodyPr>
          <a:lstStyle/>
          <a:p>
            <a:pPr>
              <a:spcBef>
                <a:spcPts val="400"/>
              </a:spcBef>
            </a:pPr>
            <a:endParaRPr lang="en-US" sz="200" b="1" dirty="0">
              <a:solidFill>
                <a:srgbClr val="FF0000"/>
              </a:solidFill>
              <a:latin typeface="+mn-lt"/>
            </a:endParaRPr>
          </a:p>
          <a:p>
            <a:pPr>
              <a:spcBef>
                <a:spcPts val="400"/>
              </a:spcBef>
            </a:pPr>
            <a:r>
              <a:rPr lang="en-US" sz="2400" b="1" dirty="0">
                <a:latin typeface="+mn-lt"/>
              </a:rPr>
              <a:t>MWD-SWP contract </a:t>
            </a:r>
            <a:r>
              <a:rPr lang="en-US" dirty="0">
                <a:latin typeface="+mn-lt"/>
              </a:rPr>
              <a:t>(executed 11/4/1960)</a:t>
            </a:r>
            <a:endParaRPr lang="en-US" sz="2400" dirty="0">
              <a:latin typeface="+mn-lt"/>
            </a:endParaRPr>
          </a:p>
          <a:p>
            <a:pPr marL="285750" indent="-285750">
              <a:spcBef>
                <a:spcPts val="400"/>
              </a:spcBef>
              <a:buFont typeface="Arial" panose="020B0604020202020204" pitchFamily="34" charset="0"/>
              <a:buChar char="•"/>
            </a:pPr>
            <a:r>
              <a:rPr lang="en-US" sz="2000" dirty="0">
                <a:latin typeface="+mn-lt"/>
              </a:rPr>
              <a:t>“Project conservation facilities” (supply)</a:t>
            </a:r>
          </a:p>
          <a:p>
            <a:pPr marL="285750" indent="-285750">
              <a:spcBef>
                <a:spcPts val="400"/>
              </a:spcBef>
              <a:buFont typeface="Arial" panose="020B0604020202020204" pitchFamily="34" charset="0"/>
              <a:buChar char="•"/>
            </a:pPr>
            <a:r>
              <a:rPr lang="en-US" sz="2000" dirty="0">
                <a:latin typeface="+mn-lt"/>
              </a:rPr>
              <a:t>“Project transportation facilities” (transportation)</a:t>
            </a:r>
          </a:p>
          <a:p>
            <a:pPr marL="285750" indent="-285750">
              <a:spcBef>
                <a:spcPts val="400"/>
              </a:spcBef>
              <a:buFont typeface="Arial" panose="020B0604020202020204" pitchFamily="34" charset="0"/>
              <a:buChar char="•"/>
            </a:pPr>
            <a:endParaRPr lang="en-US" sz="200" dirty="0">
              <a:latin typeface="+mn-lt"/>
            </a:endParaRPr>
          </a:p>
          <a:p>
            <a:pPr>
              <a:spcBef>
                <a:spcPts val="400"/>
              </a:spcBef>
            </a:pPr>
            <a:r>
              <a:rPr lang="en-US" sz="2400" b="1" dirty="0">
                <a:latin typeface="+mn-lt"/>
              </a:rPr>
              <a:t>DWR Bulletin 132 </a:t>
            </a:r>
            <a:endParaRPr lang="en-US" sz="2000" b="1" dirty="0">
              <a:latin typeface="+mn-lt"/>
            </a:endParaRPr>
          </a:p>
          <a:p>
            <a:pPr marL="342900" indent="-342900">
              <a:spcBef>
                <a:spcPts val="400"/>
              </a:spcBef>
              <a:buFont typeface="Arial" panose="020B0604020202020204" pitchFamily="34" charset="0"/>
              <a:buChar char="•"/>
            </a:pPr>
            <a:r>
              <a:rPr lang="en-US" sz="2000" dirty="0">
                <a:latin typeface="+mn-lt"/>
              </a:rPr>
              <a:t>First issued: 1964</a:t>
            </a:r>
          </a:p>
          <a:p>
            <a:pPr marL="342900" indent="-342900">
              <a:spcBef>
                <a:spcPts val="400"/>
              </a:spcBef>
              <a:buFont typeface="Arial" panose="020B0604020202020204" pitchFamily="34" charset="0"/>
              <a:buChar char="•"/>
            </a:pPr>
            <a:r>
              <a:rPr lang="en-US" sz="2000" dirty="0">
                <a:latin typeface="+mn-lt"/>
              </a:rPr>
              <a:t>Peripheral canal referenced: 1963 (“solving Delta problems”)</a:t>
            </a:r>
          </a:p>
          <a:p>
            <a:pPr marL="342900" indent="-342900">
              <a:spcBef>
                <a:spcPts val="400"/>
              </a:spcBef>
              <a:buFont typeface="Arial" panose="020B0604020202020204" pitchFamily="34" charset="0"/>
              <a:buChar char="•"/>
            </a:pPr>
            <a:r>
              <a:rPr lang="en-US" sz="2000" dirty="0">
                <a:latin typeface="+mn-lt"/>
              </a:rPr>
              <a:t>Peripheral canal costs incorporated in cost estimates: 1965</a:t>
            </a:r>
          </a:p>
          <a:p>
            <a:pPr marL="342900" indent="-342900">
              <a:spcBef>
                <a:spcPts val="400"/>
              </a:spcBef>
              <a:buFont typeface="Arial" panose="020B0604020202020204" pitchFamily="34" charset="0"/>
              <a:buChar char="•"/>
            </a:pPr>
            <a:endParaRPr lang="en-US" sz="2000" dirty="0">
              <a:latin typeface="+mn-lt"/>
            </a:endParaRPr>
          </a:p>
        </p:txBody>
      </p:sp>
      <p:sp>
        <p:nvSpPr>
          <p:cNvPr id="7" name="Title 1">
            <a:extLst>
              <a:ext uri="{FF2B5EF4-FFF2-40B4-BE49-F238E27FC236}">
                <a16:creationId xmlns:a16="http://schemas.microsoft.com/office/drawing/2014/main" id="{9CB9C7C3-104F-4B8A-99EB-32A34BF04164}"/>
              </a:ext>
            </a:extLst>
          </p:cNvPr>
          <p:cNvSpPr txBox="1">
            <a:spLocks/>
          </p:cNvSpPr>
          <p:nvPr/>
        </p:nvSpPr>
        <p:spPr>
          <a:xfrm>
            <a:off x="5152966" y="152400"/>
            <a:ext cx="3711326" cy="1219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n-US" sz="3200" b="1" dirty="0">
                <a:solidFill>
                  <a:schemeClr val="tx2">
                    <a:lumMod val="75000"/>
                  </a:schemeClr>
                </a:solidFill>
                <a:effectLst>
                  <a:outerShdw blurRad="38100" dist="38100" dir="2700000" algn="tl">
                    <a:srgbClr val="000000">
                      <a:alpha val="43137"/>
                    </a:srgbClr>
                  </a:outerShdw>
                </a:effectLst>
              </a:rPr>
              <a:t>Treatment of </a:t>
            </a:r>
            <a:r>
              <a:rPr lang="en-US" sz="3200" b="1" dirty="0" err="1">
                <a:solidFill>
                  <a:schemeClr val="tx2">
                    <a:lumMod val="75000"/>
                  </a:schemeClr>
                </a:solidFill>
                <a:effectLst>
                  <a:outerShdw blurRad="38100" dist="38100" dir="2700000" algn="tl">
                    <a:srgbClr val="000000">
                      <a:alpha val="43137"/>
                    </a:srgbClr>
                  </a:outerShdw>
                </a:effectLst>
              </a:rPr>
              <a:t>WaterFix</a:t>
            </a:r>
            <a:r>
              <a:rPr lang="en-US" sz="3200" b="1" dirty="0">
                <a:solidFill>
                  <a:schemeClr val="tx2">
                    <a:lumMod val="75000"/>
                  </a:schemeClr>
                </a:solidFill>
                <a:effectLst>
                  <a:outerShdw blurRad="38100" dist="38100" dir="2700000" algn="tl">
                    <a:srgbClr val="000000">
                      <a:alpha val="43137"/>
                    </a:srgbClr>
                  </a:outerShdw>
                </a:effectLst>
              </a:rPr>
              <a:t> Costs</a:t>
            </a:r>
          </a:p>
        </p:txBody>
      </p:sp>
    </p:spTree>
    <p:extLst>
      <p:ext uri="{BB962C8B-B14F-4D97-AF65-F5344CB8AC3E}">
        <p14:creationId xmlns:p14="http://schemas.microsoft.com/office/powerpoint/2010/main" val="27634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DWR Bulletin 132</a:t>
            </a:r>
          </a:p>
        </p:txBody>
      </p:sp>
      <p:sp>
        <p:nvSpPr>
          <p:cNvPr id="3" name="Content Placeholder 2"/>
          <p:cNvSpPr>
            <a:spLocks noGrp="1"/>
          </p:cNvSpPr>
          <p:nvPr>
            <p:ph idx="1"/>
          </p:nvPr>
        </p:nvSpPr>
        <p:spPr/>
        <p:txBody>
          <a:bodyPr>
            <a:normAutofit/>
          </a:bodyPr>
          <a:lstStyle/>
          <a:p>
            <a:r>
              <a:rPr lang="en-US" sz="2800" dirty="0"/>
              <a:t>In recent years, Appendix B to Bulletin 132 </a:t>
            </a:r>
          </a:p>
          <a:p>
            <a:pPr lvl="1"/>
            <a:r>
              <a:rPr lang="en-US" sz="2400" dirty="0"/>
              <a:t>Data and computations used to determine water charges</a:t>
            </a:r>
          </a:p>
          <a:p>
            <a:pPr lvl="1"/>
            <a:r>
              <a:rPr lang="en-US" sz="2400" dirty="0"/>
              <a:t>Table 2: “Project Purpose Cost Allocation Factors”</a:t>
            </a:r>
          </a:p>
          <a:p>
            <a:pPr lvl="2"/>
            <a:r>
              <a:rPr lang="en-US" sz="2200" dirty="0"/>
              <a:t>Peripheral canal related costs are treated as “Project Conservation Facilities” (i.e., Supply)</a:t>
            </a:r>
          </a:p>
          <a:p>
            <a:pPr lvl="2"/>
            <a:endParaRPr lang="en-US" sz="2200" dirty="0"/>
          </a:p>
          <a:p>
            <a:pPr lvl="2"/>
            <a:endParaRPr lang="en-US" sz="2200" dirty="0"/>
          </a:p>
        </p:txBody>
      </p:sp>
      <p:grpSp>
        <p:nvGrpSpPr>
          <p:cNvPr id="8" name="Group 7">
            <a:extLst>
              <a:ext uri="{FF2B5EF4-FFF2-40B4-BE49-F238E27FC236}">
                <a16:creationId xmlns:a16="http://schemas.microsoft.com/office/drawing/2014/main" id="{7B186047-D73A-4160-83A5-81A832724BAC}"/>
              </a:ext>
            </a:extLst>
          </p:cNvPr>
          <p:cNvGrpSpPr>
            <a:grpSpLocks noChangeAspect="1"/>
          </p:cNvGrpSpPr>
          <p:nvPr/>
        </p:nvGrpSpPr>
        <p:grpSpPr>
          <a:xfrm>
            <a:off x="1467065" y="3504946"/>
            <a:ext cx="6017482" cy="2103120"/>
            <a:chOff x="909184" y="3742267"/>
            <a:chExt cx="7325632" cy="2560320"/>
          </a:xfrm>
        </p:grpSpPr>
        <p:pic>
          <p:nvPicPr>
            <p:cNvPr id="5" name="Picture 4">
              <a:extLst>
                <a:ext uri="{FF2B5EF4-FFF2-40B4-BE49-F238E27FC236}">
                  <a16:creationId xmlns:a16="http://schemas.microsoft.com/office/drawing/2014/main" id="{A778A79C-98B4-4CFD-A1F4-750A02067271}"/>
                </a:ext>
              </a:extLst>
            </p:cNvPr>
            <p:cNvPicPr>
              <a:picLocks noChangeAspect="1"/>
            </p:cNvPicPr>
            <p:nvPr/>
          </p:nvPicPr>
          <p:blipFill rotWithShape="1">
            <a:blip r:embed="rId3"/>
            <a:srcRect t="20554" b="23999"/>
            <a:stretch/>
          </p:blipFill>
          <p:spPr>
            <a:xfrm>
              <a:off x="909184" y="3742267"/>
              <a:ext cx="7325632" cy="2560320"/>
            </a:xfrm>
            <a:prstGeom prst="rect">
              <a:avLst/>
            </a:prstGeom>
          </p:spPr>
        </p:pic>
        <p:sp>
          <p:nvSpPr>
            <p:cNvPr id="6" name="Rectangle 5">
              <a:extLst>
                <a:ext uri="{FF2B5EF4-FFF2-40B4-BE49-F238E27FC236}">
                  <a16:creationId xmlns:a16="http://schemas.microsoft.com/office/drawing/2014/main" id="{9214B5B8-FF62-495B-B5A1-605BC8798002}"/>
                </a:ext>
              </a:extLst>
            </p:cNvPr>
            <p:cNvSpPr/>
            <p:nvPr/>
          </p:nvSpPr>
          <p:spPr>
            <a:xfrm>
              <a:off x="1128126" y="5445743"/>
              <a:ext cx="1327208" cy="210312"/>
            </a:xfrm>
            <a:prstGeom prst="rect">
              <a:avLst/>
            </a:prstGeom>
            <a:solidFill>
              <a:srgbClr val="FFFF66">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E8FE27-7D50-4C77-898C-3F3F981DB2AC}"/>
                </a:ext>
              </a:extLst>
            </p:cNvPr>
            <p:cNvSpPr/>
            <p:nvPr/>
          </p:nvSpPr>
          <p:spPr>
            <a:xfrm>
              <a:off x="943049" y="3928533"/>
              <a:ext cx="1817083" cy="237067"/>
            </a:xfrm>
            <a:prstGeom prst="rect">
              <a:avLst/>
            </a:prstGeom>
            <a:solidFill>
              <a:srgbClr val="FFFF66">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DCE820E-9772-4E55-813F-C29139F71CAC}"/>
              </a:ext>
            </a:extLst>
          </p:cNvPr>
          <p:cNvSpPr/>
          <p:nvPr/>
        </p:nvSpPr>
        <p:spPr>
          <a:xfrm>
            <a:off x="1132957" y="3636332"/>
            <a:ext cx="6516160" cy="2171251"/>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C95188C-C940-4370-A137-02882B853843}"/>
              </a:ext>
            </a:extLst>
          </p:cNvPr>
          <p:cNvGrpSpPr>
            <a:grpSpLocks noChangeAspect="1"/>
          </p:cNvGrpSpPr>
          <p:nvPr/>
        </p:nvGrpSpPr>
        <p:grpSpPr>
          <a:xfrm>
            <a:off x="2019586" y="4654011"/>
            <a:ext cx="2915126" cy="731520"/>
            <a:chOff x="909184" y="5268066"/>
            <a:chExt cx="1546150" cy="387990"/>
          </a:xfrm>
        </p:grpSpPr>
        <p:pic>
          <p:nvPicPr>
            <p:cNvPr id="10" name="Picture 9">
              <a:extLst>
                <a:ext uri="{FF2B5EF4-FFF2-40B4-BE49-F238E27FC236}">
                  <a16:creationId xmlns:a16="http://schemas.microsoft.com/office/drawing/2014/main" id="{1D1D7A8E-FE0A-4C0A-801C-91C86054F95E}"/>
                </a:ext>
              </a:extLst>
            </p:cNvPr>
            <p:cNvPicPr>
              <a:picLocks noChangeAspect="1"/>
            </p:cNvPicPr>
            <p:nvPr/>
          </p:nvPicPr>
          <p:blipFill rotWithShape="1">
            <a:blip r:embed="rId3"/>
            <a:srcRect t="53598" r="78894" b="38001"/>
            <a:stretch/>
          </p:blipFill>
          <p:spPr>
            <a:xfrm>
              <a:off x="909184" y="5268066"/>
              <a:ext cx="1546150" cy="387990"/>
            </a:xfrm>
            <a:prstGeom prst="rect">
              <a:avLst/>
            </a:prstGeom>
          </p:spPr>
        </p:pic>
        <p:sp>
          <p:nvSpPr>
            <p:cNvPr id="11" name="Rectangle 10">
              <a:extLst>
                <a:ext uri="{FF2B5EF4-FFF2-40B4-BE49-F238E27FC236}">
                  <a16:creationId xmlns:a16="http://schemas.microsoft.com/office/drawing/2014/main" id="{41096140-15D6-40FD-9816-41CFE290D0D8}"/>
                </a:ext>
              </a:extLst>
            </p:cNvPr>
            <p:cNvSpPr/>
            <p:nvPr/>
          </p:nvSpPr>
          <p:spPr>
            <a:xfrm>
              <a:off x="1128126" y="5445743"/>
              <a:ext cx="1327208" cy="210312"/>
            </a:xfrm>
            <a:prstGeom prst="rect">
              <a:avLst/>
            </a:prstGeom>
            <a:solidFill>
              <a:srgbClr val="FFFF66">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236DD24-8D23-4E6B-8EA4-3ED73A32FF7C}"/>
              </a:ext>
            </a:extLst>
          </p:cNvPr>
          <p:cNvGrpSpPr/>
          <p:nvPr/>
        </p:nvGrpSpPr>
        <p:grpSpPr>
          <a:xfrm>
            <a:off x="1916047" y="3755317"/>
            <a:ext cx="3679983" cy="365760"/>
            <a:chOff x="2455334" y="7502172"/>
            <a:chExt cx="3679983" cy="365760"/>
          </a:xfrm>
        </p:grpSpPr>
        <p:pic>
          <p:nvPicPr>
            <p:cNvPr id="14" name="Picture 13">
              <a:extLst>
                <a:ext uri="{FF2B5EF4-FFF2-40B4-BE49-F238E27FC236}">
                  <a16:creationId xmlns:a16="http://schemas.microsoft.com/office/drawing/2014/main" id="{56E91EC1-902E-4E5E-86CB-344535D165FB}"/>
                </a:ext>
              </a:extLst>
            </p:cNvPr>
            <p:cNvPicPr>
              <a:picLocks noChangeAspect="1"/>
            </p:cNvPicPr>
            <p:nvPr/>
          </p:nvPicPr>
          <p:blipFill rotWithShape="1">
            <a:blip r:embed="rId3"/>
            <a:srcRect t="24588" r="72350" b="71053"/>
            <a:stretch/>
          </p:blipFill>
          <p:spPr>
            <a:xfrm>
              <a:off x="2455334" y="7502172"/>
              <a:ext cx="3679983" cy="365760"/>
            </a:xfrm>
            <a:prstGeom prst="rect">
              <a:avLst/>
            </a:prstGeom>
          </p:spPr>
        </p:pic>
        <p:sp>
          <p:nvSpPr>
            <p:cNvPr id="15" name="Rectangle 14">
              <a:extLst>
                <a:ext uri="{FF2B5EF4-FFF2-40B4-BE49-F238E27FC236}">
                  <a16:creationId xmlns:a16="http://schemas.microsoft.com/office/drawing/2014/main" id="{B2A8B0D2-0DC8-4CD9-8F93-A741E54A160E}"/>
                </a:ext>
              </a:extLst>
            </p:cNvPr>
            <p:cNvSpPr/>
            <p:nvPr/>
          </p:nvSpPr>
          <p:spPr>
            <a:xfrm>
              <a:off x="2573866" y="7542811"/>
              <a:ext cx="3115734" cy="320040"/>
            </a:xfrm>
            <a:prstGeom prst="rect">
              <a:avLst/>
            </a:prstGeom>
            <a:solidFill>
              <a:srgbClr val="FFFF66">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65FCAFB-0B0F-444C-AA4C-EC1834C3EC1A}"/>
              </a:ext>
            </a:extLst>
          </p:cNvPr>
          <p:cNvSpPr txBox="1"/>
          <p:nvPr/>
        </p:nvSpPr>
        <p:spPr>
          <a:xfrm>
            <a:off x="179388" y="3055868"/>
            <a:ext cx="3319861" cy="307777"/>
          </a:xfrm>
          <a:prstGeom prst="rect">
            <a:avLst/>
          </a:prstGeom>
          <a:noFill/>
        </p:spPr>
        <p:txBody>
          <a:bodyPr wrap="square" rtlCol="0">
            <a:spAutoFit/>
          </a:bodyPr>
          <a:lstStyle/>
          <a:p>
            <a:r>
              <a:rPr lang="en-US" sz="1400" b="1" dirty="0">
                <a:solidFill>
                  <a:schemeClr val="bg2">
                    <a:lumMod val="50000"/>
                  </a:schemeClr>
                </a:solidFill>
              </a:rPr>
              <a:t>DWR Bulletin 132-17 Appendix B Table 2</a:t>
            </a:r>
          </a:p>
        </p:txBody>
      </p:sp>
      <p:sp>
        <p:nvSpPr>
          <p:cNvPr id="20" name="Slide Number Placeholder 1">
            <a:extLst>
              <a:ext uri="{FF2B5EF4-FFF2-40B4-BE49-F238E27FC236}">
                <a16:creationId xmlns:a16="http://schemas.microsoft.com/office/drawing/2014/main" id="{6FBAB75A-C5C7-405F-8802-F895A623E530}"/>
              </a:ext>
            </a:extLst>
          </p:cNvPr>
          <p:cNvSpPr>
            <a:spLocks noGrp="1"/>
          </p:cNvSpPr>
          <p:nvPr>
            <p:ph type="sldNum" sz="quarter" idx="10"/>
          </p:nvPr>
        </p:nvSpPr>
        <p:spPr>
          <a:xfrm>
            <a:off x="8408987" y="6393697"/>
            <a:ext cx="555625" cy="365125"/>
          </a:xfrm>
        </p:spPr>
        <p:txBody>
          <a:bodyPr/>
          <a:lstStyle/>
          <a:p>
            <a:pPr>
              <a:defRPr/>
            </a:pPr>
            <a:fld id="{799AFA04-4CE3-4A1C-89E9-FFD03247D8AF}" type="slidenum">
              <a:rPr lang="en-US" smtClean="0"/>
              <a:pPr>
                <a:defRPr/>
              </a:pPr>
              <a:t>8</a:t>
            </a:fld>
            <a:endParaRPr lang="en-US" dirty="0"/>
          </a:p>
        </p:txBody>
      </p:sp>
    </p:spTree>
    <p:extLst>
      <p:ext uri="{BB962C8B-B14F-4D97-AF65-F5344CB8AC3E}">
        <p14:creationId xmlns:p14="http://schemas.microsoft.com/office/powerpoint/2010/main" val="25000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31" presetClass="entr" presetSubtype="0"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81FB5C-34B1-46AA-9B3C-B432CD387D28}"/>
              </a:ext>
            </a:extLst>
          </p:cNvPr>
          <p:cNvSpPr>
            <a:spLocks noGrp="1"/>
          </p:cNvSpPr>
          <p:nvPr>
            <p:ph idx="1"/>
          </p:nvPr>
        </p:nvSpPr>
        <p:spPr>
          <a:xfrm>
            <a:off x="327889" y="819031"/>
            <a:ext cx="8636723" cy="5092700"/>
          </a:xfrm>
        </p:spPr>
        <p:txBody>
          <a:bodyPr/>
          <a:lstStyle/>
          <a:p>
            <a:r>
              <a:rPr lang="en-US" dirty="0"/>
              <a:t>Range of impacts to Water Authority if MWD allocates </a:t>
            </a:r>
            <a:r>
              <a:rPr lang="en-US" dirty="0" err="1"/>
              <a:t>WaterFix</a:t>
            </a:r>
            <a:r>
              <a:rPr lang="en-US" dirty="0"/>
              <a:t> costs to Transportation, but recovers one-half through the Readiness-to-Serve (RTS) charge</a:t>
            </a:r>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181AB480-9505-4EF1-9315-C84B91C947D8}"/>
              </a:ext>
            </a:extLst>
          </p:cNvPr>
          <p:cNvSpPr>
            <a:spLocks noGrp="1"/>
          </p:cNvSpPr>
          <p:nvPr>
            <p:ph type="sldNum" sz="quarter" idx="10"/>
          </p:nvPr>
        </p:nvSpPr>
        <p:spPr/>
        <p:txBody>
          <a:bodyPr/>
          <a:lstStyle/>
          <a:p>
            <a:pPr>
              <a:defRPr/>
            </a:pPr>
            <a:fld id="{799AFA04-4CE3-4A1C-89E9-FFD03247D8AF}" type="slidenum">
              <a:rPr lang="en-US" smtClean="0"/>
              <a:pPr>
                <a:defRPr/>
              </a:pPr>
              <a:t>9</a:t>
            </a:fld>
            <a:endParaRPr lang="en-US" dirty="0"/>
          </a:p>
        </p:txBody>
      </p:sp>
      <p:sp>
        <p:nvSpPr>
          <p:cNvPr id="6" name="Title 5">
            <a:extLst>
              <a:ext uri="{FF2B5EF4-FFF2-40B4-BE49-F238E27FC236}">
                <a16:creationId xmlns:a16="http://schemas.microsoft.com/office/drawing/2014/main" id="{7C2524AE-EC08-44B8-99D6-600D499557FD}"/>
              </a:ext>
            </a:extLst>
          </p:cNvPr>
          <p:cNvSpPr>
            <a:spLocks noGrp="1"/>
          </p:cNvSpPr>
          <p:nvPr>
            <p:ph type="title"/>
          </p:nvPr>
        </p:nvSpPr>
        <p:spPr>
          <a:xfrm>
            <a:off x="228600" y="152400"/>
            <a:ext cx="8736012" cy="547769"/>
          </a:xfrm>
        </p:spPr>
        <p:txBody>
          <a:bodyPr>
            <a:noAutofit/>
          </a:bodyPr>
          <a:lstStyle/>
          <a:p>
            <a:r>
              <a:rPr lang="en-US" sz="2800" dirty="0"/>
              <a:t>WaterFix impacts on Water Authority’s Ratepayers </a:t>
            </a:r>
          </a:p>
        </p:txBody>
      </p:sp>
      <p:graphicFrame>
        <p:nvGraphicFramePr>
          <p:cNvPr id="5" name="Table 4">
            <a:extLst>
              <a:ext uri="{FF2B5EF4-FFF2-40B4-BE49-F238E27FC236}">
                <a16:creationId xmlns:a16="http://schemas.microsoft.com/office/drawing/2014/main" id="{BBEF5D74-C4FB-4408-8E7E-65BE789CD69F}"/>
              </a:ext>
            </a:extLst>
          </p:cNvPr>
          <p:cNvGraphicFramePr>
            <a:graphicFrameLocks noGrp="1"/>
          </p:cNvGraphicFramePr>
          <p:nvPr>
            <p:extLst>
              <p:ext uri="{D42A27DB-BD31-4B8C-83A1-F6EECF244321}">
                <p14:modId xmlns:p14="http://schemas.microsoft.com/office/powerpoint/2010/main" val="2475989937"/>
              </p:ext>
            </p:extLst>
          </p:nvPr>
        </p:nvGraphicFramePr>
        <p:xfrm>
          <a:off x="838200" y="2675970"/>
          <a:ext cx="7485648" cy="2880359"/>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849309529"/>
                    </a:ext>
                  </a:extLst>
                </a:gridCol>
                <a:gridCol w="3523248">
                  <a:extLst>
                    <a:ext uri="{9D8B030D-6E8A-4147-A177-3AD203B41FA5}">
                      <a16:colId xmlns:a16="http://schemas.microsoft.com/office/drawing/2014/main" val="4074263215"/>
                    </a:ext>
                  </a:extLst>
                </a:gridCol>
              </a:tblGrid>
              <a:tr h="953061">
                <a:tc>
                  <a:txBody>
                    <a:bodyPr/>
                    <a:lstStyle/>
                    <a:p>
                      <a:pPr algn="ctr"/>
                      <a:r>
                        <a:rPr lang="en-US" sz="2400" dirty="0"/>
                        <a:t>MWD assigns WaterFix Costs to</a:t>
                      </a:r>
                    </a:p>
                  </a:txBody>
                  <a:tcPr/>
                </a:tc>
                <a:tc>
                  <a:txBody>
                    <a:bodyPr/>
                    <a:lstStyle/>
                    <a:p>
                      <a:pPr algn="ctr"/>
                      <a:r>
                        <a:rPr lang="en-US" sz="2400" dirty="0"/>
                        <a:t>Increase in household monthly bills*</a:t>
                      </a:r>
                    </a:p>
                  </a:txBody>
                  <a:tcPr/>
                </a:tc>
                <a:extLst>
                  <a:ext uri="{0D108BD9-81ED-4DB2-BD59-A6C34878D82A}">
                    <a16:rowId xmlns:a16="http://schemas.microsoft.com/office/drawing/2014/main" val="3898034285"/>
                  </a:ext>
                </a:extLst>
              </a:tr>
              <a:tr h="552169">
                <a:tc>
                  <a:txBody>
                    <a:bodyPr/>
                    <a:lstStyle/>
                    <a:p>
                      <a:pPr algn="ctr"/>
                      <a:r>
                        <a:rPr lang="en-US" sz="2400" dirty="0"/>
                        <a:t>Supply</a:t>
                      </a:r>
                    </a:p>
                  </a:txBody>
                  <a:tcPr anchor="ctr"/>
                </a:tc>
                <a:tc>
                  <a:txBody>
                    <a:bodyPr/>
                    <a:lstStyle/>
                    <a:p>
                      <a:pPr algn="ctr"/>
                      <a:r>
                        <a:rPr lang="en-US" sz="2400" dirty="0"/>
                        <a:t>$0.55-$0.80</a:t>
                      </a:r>
                    </a:p>
                  </a:txBody>
                  <a:tcPr anchor="ctr"/>
                </a:tc>
                <a:extLst>
                  <a:ext uri="{0D108BD9-81ED-4DB2-BD59-A6C34878D82A}">
                    <a16:rowId xmlns:a16="http://schemas.microsoft.com/office/drawing/2014/main" val="2891334909"/>
                  </a:ext>
                </a:extLst>
              </a:tr>
              <a:tr h="552169">
                <a:tc>
                  <a:txBody>
                    <a:bodyPr/>
                    <a:lstStyle/>
                    <a:p>
                      <a:pPr algn="ctr"/>
                      <a:r>
                        <a:rPr lang="en-US" sz="2400" dirty="0"/>
                        <a:t>Transportation</a:t>
                      </a:r>
                    </a:p>
                  </a:txBody>
                  <a:tcPr anchor="ctr"/>
                </a:tc>
                <a:tc>
                  <a:txBody>
                    <a:bodyPr/>
                    <a:lstStyle/>
                    <a:p>
                      <a:pPr algn="ctr"/>
                      <a:r>
                        <a:rPr lang="en-US" sz="2400" dirty="0"/>
                        <a:t>$13.27-$21.07</a:t>
                      </a:r>
                    </a:p>
                  </a:txBody>
                  <a:tcPr anchor="ctr"/>
                </a:tc>
                <a:extLst>
                  <a:ext uri="{0D108BD9-81ED-4DB2-BD59-A6C34878D82A}">
                    <a16:rowId xmlns:a16="http://schemas.microsoft.com/office/drawing/2014/main" val="2413761670"/>
                  </a:ext>
                </a:extLst>
              </a:tr>
              <a:tr h="482240">
                <a:tc>
                  <a:txBody>
                    <a:bodyPr/>
                    <a:lstStyle/>
                    <a:p>
                      <a:pPr algn="ctr"/>
                      <a:r>
                        <a:rPr lang="en-US" sz="2400" dirty="0"/>
                        <a:t>Transportation, but 50% recovered by RTS</a:t>
                      </a:r>
                    </a:p>
                  </a:txBody>
                  <a:tcPr anchor="ctr">
                    <a:solidFill>
                      <a:srgbClr val="CCECFF"/>
                    </a:solidFill>
                  </a:tcPr>
                </a:tc>
                <a:tc>
                  <a:txBody>
                    <a:bodyPr/>
                    <a:lstStyle/>
                    <a:p>
                      <a:pPr algn="ctr"/>
                      <a:r>
                        <a:rPr lang="en-US" sz="2400" dirty="0"/>
                        <a:t>$7.99-$12.69</a:t>
                      </a:r>
                    </a:p>
                  </a:txBody>
                  <a:tcPr anchor="ctr">
                    <a:solidFill>
                      <a:srgbClr val="CCECFF"/>
                    </a:solidFill>
                  </a:tcPr>
                </a:tc>
                <a:extLst>
                  <a:ext uri="{0D108BD9-81ED-4DB2-BD59-A6C34878D82A}">
                    <a16:rowId xmlns:a16="http://schemas.microsoft.com/office/drawing/2014/main" val="69509537"/>
                  </a:ext>
                </a:extLst>
              </a:tr>
            </a:tbl>
          </a:graphicData>
        </a:graphic>
      </p:graphicFrame>
      <p:sp>
        <p:nvSpPr>
          <p:cNvPr id="8" name="TextBox 7">
            <a:extLst>
              <a:ext uri="{FF2B5EF4-FFF2-40B4-BE49-F238E27FC236}">
                <a16:creationId xmlns:a16="http://schemas.microsoft.com/office/drawing/2014/main" id="{9C6A8518-7C02-4AAD-8679-BD8C4BD2D68E}"/>
              </a:ext>
            </a:extLst>
          </p:cNvPr>
          <p:cNvSpPr txBox="1"/>
          <p:nvPr/>
        </p:nvSpPr>
        <p:spPr>
          <a:xfrm>
            <a:off x="3352800" y="5653157"/>
            <a:ext cx="5463311" cy="553998"/>
          </a:xfrm>
          <a:prstGeom prst="rect">
            <a:avLst/>
          </a:prstGeom>
          <a:noFill/>
        </p:spPr>
        <p:txBody>
          <a:bodyPr wrap="square" rtlCol="0">
            <a:spAutoFit/>
          </a:bodyPr>
          <a:lstStyle/>
          <a:p>
            <a:r>
              <a:rPr lang="en-US" sz="1000" dirty="0">
                <a:latin typeface="+mj-lt"/>
              </a:rPr>
              <a:t>* Based on demand forecast reset; nominal $ based on MWD’s projected share of $10.8B (assumes no cost overruns), interest rates of 4% and 8%, single family household using 0.4 AF of Water Authority’s </a:t>
            </a:r>
            <a:r>
              <a:rPr lang="en-US" sz="1000">
                <a:latin typeface="+mj-lt"/>
              </a:rPr>
              <a:t>water annually</a:t>
            </a:r>
            <a:endParaRPr lang="en-US" sz="1000" dirty="0">
              <a:latin typeface="+mj-lt"/>
            </a:endParaRPr>
          </a:p>
        </p:txBody>
      </p:sp>
    </p:spTree>
    <p:extLst>
      <p:ext uri="{BB962C8B-B14F-4D97-AF65-F5344CB8AC3E}">
        <p14:creationId xmlns:p14="http://schemas.microsoft.com/office/powerpoint/2010/main" val="4131568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EMPLATE_04">
  <a:themeElements>
    <a:clrScheme name="Custom 6">
      <a:dk1>
        <a:sysClr val="windowText" lastClr="000000"/>
      </a:dk1>
      <a:lt1>
        <a:sysClr val="window" lastClr="FFFFFF"/>
      </a:lt1>
      <a:dk2>
        <a:srgbClr val="006BA6"/>
      </a:dk2>
      <a:lt2>
        <a:srgbClr val="DEF5FA"/>
      </a:lt2>
      <a:accent1>
        <a:srgbClr val="006BA6"/>
      </a:accent1>
      <a:accent2>
        <a:srgbClr val="000000"/>
      </a:accent2>
      <a:accent3>
        <a:srgbClr val="EB641B"/>
      </a:accent3>
      <a:accent4>
        <a:srgbClr val="39639D"/>
      </a:accent4>
      <a:accent5>
        <a:srgbClr val="474B78"/>
      </a:accent5>
      <a:accent6>
        <a:srgbClr val="7D3C4A"/>
      </a:accent6>
      <a:hlink>
        <a:srgbClr val="FF8119"/>
      </a:hlink>
      <a:folHlink>
        <a:srgbClr val="44B9E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artment_x0020_Name xmlns="77ece844-56d8-498b-8753-dc1ad26e73f9">Public Outreach and Conservation</Department_x0020_Name>
    <Manual_x0020_Type xmlns="77ece844-56d8-498b-8753-dc1ad26e73f9">None</Manual_x0020_Type>
    <Site_x0020_Area xmlns="77ece844-56d8-498b-8753-dc1ad26e73f9">None</Site_x0020_Area>
    <Department_x0020_Only xmlns="77ece844-56d8-498b-8753-dc1ad26e73f9">true</Department_x0020_Only>
    <Document_x0020_Type xmlns="77ece844-56d8-498b-8753-dc1ad26e73f9">None</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33C281F0D4CBFE9058FCE1A2E7E" ma:contentTypeVersion="8" ma:contentTypeDescription="Create a new document." ma:contentTypeScope="" ma:versionID="b06d3c9a1c5361c8911bf737f9971192">
  <xsd:schema xmlns:xsd="http://www.w3.org/2001/XMLSchema" xmlns:xs="http://www.w3.org/2001/XMLSchema" xmlns:p="http://schemas.microsoft.com/office/2006/metadata/properties" xmlns:ns2="00b9bb60-e1fd-41c8-9d93-526e84578aef" xmlns:ns3="77ece844-56d8-498b-8753-dc1ad26e73f9" targetNamespace="http://schemas.microsoft.com/office/2006/metadata/properties" ma:root="true" ma:fieldsID="7f783f457ca4c0d8b322b32a11cba663" ns2:_="" ns3:_="">
    <xsd:import namespace="00b9bb60-e1fd-41c8-9d93-526e84578aef"/>
    <xsd:import namespace="77ece844-56d8-498b-8753-dc1ad26e73f9"/>
    <xsd:element name="properties">
      <xsd:complexType>
        <xsd:sequence>
          <xsd:element name="documentManagement">
            <xsd:complexType>
              <xsd:all>
                <xsd:element ref="ns2:MediaServiceMetadata" minOccurs="0"/>
                <xsd:element ref="ns2:MediaServiceFastMetadata" minOccurs="0"/>
                <xsd:element ref="ns3:Department_x0020_Name"/>
                <xsd:element ref="ns3:Department_x0020_Only" minOccurs="0"/>
                <xsd:element ref="ns3:Document_x0020_Type"/>
                <xsd:element ref="ns3:Manual_x0020_Type" minOccurs="0"/>
                <xsd:element ref="ns3:Site_x0020_Area"/>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9bb60-e1fd-41c8-9d93-526e84578a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ece844-56d8-498b-8753-dc1ad26e73f9" elementFormDefault="qualified">
    <xsd:import namespace="http://schemas.microsoft.com/office/2006/documentManagement/types"/>
    <xsd:import namespace="http://schemas.microsoft.com/office/infopath/2007/PartnerControls"/>
    <xsd:element name="Department_x0020_Name" ma:index="10" ma:displayName="Department Name" ma:default="Public Outreach and Conservation" ma:format="Dropdown" ma:internalName="Department_x0020_Name">
      <xsd:simpleType>
        <xsd:restriction base="dms:Choice">
          <xsd:enumeration value="Administrative Services"/>
          <xsd:enumeration value="Board"/>
          <xsd:enumeration value="Colorado River Program"/>
          <xsd:enumeration value="Engineering"/>
          <xsd:enumeration value="Finance"/>
          <xsd:enumeration value="General Counsel"/>
          <xsd:enumeration value="General Manager"/>
          <xsd:enumeration value="Human Resources"/>
          <xsd:enumeration value="MWD Program"/>
          <xsd:enumeration value="Operations and Maintenance"/>
          <xsd:enumeration value="Public Outreach and Conservation"/>
          <xsd:enumeration value="Water Resources"/>
          <xsd:enumeration value="None"/>
        </xsd:restriction>
      </xsd:simpleType>
    </xsd:element>
    <xsd:element name="Department_x0020_Only" ma:index="11" nillable="true" ma:displayName="Department Only" ma:default="1" ma:internalName="Department_x0020_Only">
      <xsd:simpleType>
        <xsd:restriction base="dms:Boolean"/>
      </xsd:simpleType>
    </xsd:element>
    <xsd:element name="Document_x0020_Type" ma:index="12" ma:displayName="Document Type" ma:default="None" ma:format="Dropdown" ma:internalName="Document_x0020_Type">
      <xsd:simpleType>
        <xsd:restriction base="dms:Choice">
          <xsd:enumeration value="Agreement"/>
          <xsd:enumeration value="Form"/>
          <xsd:enumeration value="General"/>
          <xsd:enumeration value="Guideline"/>
          <xsd:enumeration value="Media"/>
          <xsd:enumeration value="Policy"/>
          <xsd:enumeration value="Template"/>
          <xsd:enumeration value="Web"/>
          <xsd:enumeration value="Budget"/>
          <xsd:enumeration value="Business Plan"/>
          <xsd:enumeration value="Operating Plan"/>
          <xsd:enumeration value="Organization Chart"/>
          <xsd:enumeration value="Fact Sheets"/>
          <xsd:enumeration value="Maureen's Minute"/>
          <xsd:enumeration value="News and Notes"/>
          <xsd:enumeration value="Planning Docs"/>
          <xsd:enumeration value="Published Docs"/>
          <xsd:enumeration value="Reports"/>
          <xsd:enumeration value="Manual"/>
          <xsd:enumeration value="Procedure"/>
          <xsd:enumeration value="Schedule"/>
          <xsd:enumeration value="Training"/>
          <xsd:enumeration value="MOU"/>
          <xsd:enumeration value="HR Classification"/>
          <xsd:enumeration value="HR Benefit"/>
          <xsd:enumeration value="HR Program"/>
          <xsd:enumeration value="Board Meeting Packet"/>
          <xsd:enumeration value="Board Meeting Supplemental"/>
          <xsd:enumeration value="Board Meeting Summary"/>
          <xsd:enumeration value="None"/>
        </xsd:restriction>
      </xsd:simpleType>
    </xsd:element>
    <xsd:element name="Manual_x0020_Type" ma:index="13" nillable="true" ma:displayName="Manual Type" ma:default="None" ma:format="Dropdown" ma:internalName="Manual_x0020_Type">
      <xsd:simpleType>
        <xsd:restriction base="dms:Choice">
          <xsd:enumeration value="Diversion Structures"/>
          <xsd:enumeration value="Equipment Replacements"/>
          <xsd:enumeration value="Flow Control Facilities"/>
          <xsd:enumeration value="Hydro-Electric Facilities"/>
          <xsd:enumeration value="Miscellaneous Valve Vaults &amp; Structures"/>
          <xsd:enumeration value="Olivenhain System"/>
          <xsd:enumeration value="Pipelines"/>
          <xsd:enumeration value="Pressure Control Facilities"/>
          <xsd:enumeration value="Pump Stations"/>
          <xsd:enumeration value="Procurement Manual"/>
          <xsd:enumeration value="None"/>
        </xsd:restriction>
      </xsd:simpleType>
    </xsd:element>
    <xsd:element name="Site_x0020_Area" ma:index="14" ma:displayName="Site Area" ma:default="None" ma:format="Dropdown" ma:internalName="Site_x0020_Area">
      <xsd:simpleType>
        <xsd:restriction base="dms:Choice">
          <xsd:enumeration value="Departments"/>
          <xsd:enumeration value="Resources"/>
          <xsd:enumeration value="Publications"/>
          <xsd:enumeration value="Web Apps"/>
          <xsd:enumeration value="Groups"/>
          <xsd:enumeration value="Training"/>
          <xsd:enumeration value="No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1ADF23-75DD-4683-A6A6-2870FD246340}">
  <ds:schemaRef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77ece844-56d8-498b-8753-dc1ad26e73f9"/>
    <ds:schemaRef ds:uri="00b9bb60-e1fd-41c8-9d93-526e84578aef"/>
    <ds:schemaRef ds:uri="http://schemas.microsoft.com/office/2006/metadata/properties"/>
  </ds:schemaRefs>
</ds:datastoreItem>
</file>

<file path=customXml/itemProps2.xml><?xml version="1.0" encoding="utf-8"?>
<ds:datastoreItem xmlns:ds="http://schemas.openxmlformats.org/officeDocument/2006/customXml" ds:itemID="{D15558D4-9497-4838-BE19-206A3C24F048}">
  <ds:schemaRefs>
    <ds:schemaRef ds:uri="http://schemas.microsoft.com/sharepoint/v3/contenttype/forms"/>
  </ds:schemaRefs>
</ds:datastoreItem>
</file>

<file path=customXml/itemProps3.xml><?xml version="1.0" encoding="utf-8"?>
<ds:datastoreItem xmlns:ds="http://schemas.openxmlformats.org/officeDocument/2006/customXml" ds:itemID="{1E246D4F-76F7-4C8B-8339-6CF97D9E2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9bb60-e1fd-41c8-9d93-526e84578aef"/>
    <ds:schemaRef ds:uri="77ece844-56d8-498b-8753-dc1ad26e7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2725</TotalTime>
  <Words>1797</Words>
  <Application>Microsoft Office PowerPoint</Application>
  <PresentationFormat>On-screen Show (4:3)</PresentationFormat>
  <Paragraphs>149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Tahoma</vt:lpstr>
      <vt:lpstr>Trebuchet MS</vt:lpstr>
      <vt:lpstr>Wingdings</vt:lpstr>
      <vt:lpstr>Wingdings 2</vt:lpstr>
      <vt:lpstr>#PPTEMPLATE_04</vt:lpstr>
      <vt:lpstr>San Diego County Water Authority: Our WaterFix Journey</vt:lpstr>
      <vt:lpstr>Bay-Delta’s Relevance to Water Authority</vt:lpstr>
      <vt:lpstr>Reduced Reliance on the Bay-Delta</vt:lpstr>
      <vt:lpstr>Water Authority’s Investment in Finding a Delta Solution</vt:lpstr>
      <vt:lpstr>Water Authority’s WaterFix Policy Principles</vt:lpstr>
      <vt:lpstr>“Conditional Support”?</vt:lpstr>
      <vt:lpstr>PowerPoint Presentation</vt:lpstr>
      <vt:lpstr>DWR Bulletin 132</vt:lpstr>
      <vt:lpstr>WaterFix impacts on Water Authority’s Ratepayers </vt:lpstr>
      <vt:lpstr>Local Projects Remain Essential to Drought Resiliency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Tzotzolis, Litsa</dc:creator>
  <cp:lastModifiedBy>Farrel, Glenn</cp:lastModifiedBy>
  <cp:revision>196</cp:revision>
  <cp:lastPrinted>2018-08-15T18:14:46Z</cp:lastPrinted>
  <dcterms:created xsi:type="dcterms:W3CDTF">2018-05-01T20:58:53Z</dcterms:created>
  <dcterms:modified xsi:type="dcterms:W3CDTF">2018-08-20T18:05:31Z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0x0101009D96833C281F0D4CBFE9058FCE1A2E7E</vt:lpwstr>
  </property>
</Properties>
</file>