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80" r:id="rId4"/>
    <p:sldId id="261" r:id="rId5"/>
    <p:sldId id="265" r:id="rId6"/>
    <p:sldId id="284" r:id="rId7"/>
    <p:sldId id="275" r:id="rId8"/>
    <p:sldId id="273" r:id="rId9"/>
    <p:sldId id="276" r:id="rId10"/>
    <p:sldId id="282" r:id="rId11"/>
    <p:sldId id="260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53" y="8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2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4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9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6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2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6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8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3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0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8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25DDF-0AB7-43A7-93B1-562C810A0A8D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7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PROPOSITION 3</a:t>
            </a:r>
            <a:br>
              <a:rPr lang="en-US" dirty="0" smtClean="0"/>
            </a:br>
            <a:r>
              <a:rPr lang="en-US" dirty="0" smtClean="0"/>
              <a:t>2018 November Water </a:t>
            </a:r>
            <a:r>
              <a:rPr lang="en-US" dirty="0"/>
              <a:t>Bond </a:t>
            </a:r>
            <a:r>
              <a:rPr lang="en-US" dirty="0" smtClean="0"/>
              <a:t>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Presentation to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Urban Water Institute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405338"/>
              </p:ext>
            </p:extLst>
          </p:nvPr>
        </p:nvGraphicFramePr>
        <p:xfrm>
          <a:off x="2895600" y="-11"/>
          <a:ext cx="6934200" cy="6781815"/>
        </p:xfrm>
        <a:graphic>
          <a:graphicData uri="http://schemas.openxmlformats.org/drawingml/2006/table">
            <a:tbl>
              <a:tblPr/>
              <a:tblGrid>
                <a:gridCol w="86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20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burns porter act. Bond. Established state water project.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recreation at state water project; fish and wildlife enhancement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1974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9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1978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and water conservation bond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amend safe drinking water bond act of 1976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1984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conservation and water quality bond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1988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conservation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and water reclamation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resources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reliable  water supply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2407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air coast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2002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air, coast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quality supply safe drinking water initiative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bond act initiative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Disaster preparedness and flood prevention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Quality, Supply, Treatment, Storage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203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climate change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3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8382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33401"/>
            <a:ext cx="8229600" cy="55927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Prop. 1 water bond statewide  (2014: 67%)</a:t>
            </a:r>
          </a:p>
          <a:p>
            <a:r>
              <a:rPr lang="en-US" b="1" dirty="0"/>
              <a:t>Measure AA SF Bay Restoration (2016: 70%)</a:t>
            </a:r>
          </a:p>
          <a:p>
            <a:r>
              <a:rPr lang="en-US" b="1" dirty="0" smtClean="0"/>
              <a:t>John Cox; Sen. Feinstein</a:t>
            </a:r>
            <a:endParaRPr lang="en-US" b="1" dirty="0"/>
          </a:p>
          <a:p>
            <a:r>
              <a:rPr lang="en-US" b="1" dirty="0"/>
              <a:t>Strong inter-sector support</a:t>
            </a:r>
          </a:p>
          <a:p>
            <a:pPr lvl="1"/>
            <a:r>
              <a:rPr lang="en-US" sz="3200" b="1" dirty="0"/>
              <a:t>California Building Industry Association, California Chamber of </a:t>
            </a:r>
            <a:r>
              <a:rPr lang="en-US" sz="3200" b="1" dirty="0"/>
              <a:t>Commerce, California Business Properties</a:t>
            </a:r>
            <a:endParaRPr lang="en-US" sz="3200" b="1" dirty="0"/>
          </a:p>
          <a:p>
            <a:pPr lvl="1"/>
            <a:r>
              <a:rPr lang="en-US" sz="3200" b="1" dirty="0"/>
              <a:t>National Wildlife Federation, Ducks </a:t>
            </a:r>
            <a:r>
              <a:rPr lang="en-US" sz="3200" b="1" dirty="0"/>
              <a:t>Unlimited, </a:t>
            </a:r>
            <a:r>
              <a:rPr lang="en-US" sz="3200" b="1" dirty="0"/>
              <a:t>Save the Bay, Ca Native Plant Soc., Sustainable Conservation, Planning and Conservation League</a:t>
            </a:r>
            <a:endParaRPr lang="en-US" sz="3200" b="1" dirty="0"/>
          </a:p>
          <a:p>
            <a:pPr lvl="1"/>
            <a:r>
              <a:rPr lang="en-US" sz="3200" b="1" dirty="0"/>
              <a:t>Association of California Water </a:t>
            </a:r>
            <a:r>
              <a:rPr lang="en-US" sz="3200" b="1" dirty="0"/>
              <a:t>Agencies, No. Calif. Water Assoc., So. Cal. Water Coalition</a:t>
            </a:r>
            <a:endParaRPr lang="en-US" sz="3200" b="1" dirty="0"/>
          </a:p>
          <a:p>
            <a:pPr lvl="1"/>
            <a:r>
              <a:rPr lang="en-US" sz="3200" b="1" dirty="0"/>
              <a:t>Rice, Fresh Fruit, C</a:t>
            </a:r>
            <a:r>
              <a:rPr lang="en-US" sz="3200" b="1" dirty="0"/>
              <a:t>otton, Pistachio</a:t>
            </a:r>
            <a:r>
              <a:rPr lang="en-US" sz="3200" b="1" dirty="0"/>
              <a:t>, Dairy, Ag </a:t>
            </a:r>
            <a:r>
              <a:rPr lang="en-US" sz="3200" b="1" dirty="0"/>
              <a:t>Council, Farm Bureau, Western Growers</a:t>
            </a:r>
          </a:p>
          <a:p>
            <a:pPr lvl="1"/>
            <a:r>
              <a:rPr lang="en-US" sz="3200" b="1" dirty="0"/>
              <a:t>EJ: Community Water Center</a:t>
            </a:r>
            <a:r>
              <a:rPr lang="en-US" sz="3200" b="1"/>
              <a:t>, 10 others</a:t>
            </a:r>
            <a:endParaRPr lang="en-US" sz="3200" b="1" dirty="0"/>
          </a:p>
          <a:p>
            <a:pPr lvl="1"/>
            <a:r>
              <a:rPr lang="en-US" sz="3200" b="1" dirty="0"/>
              <a:t>California Labor Federation</a:t>
            </a:r>
            <a:endParaRPr lang="en-US" sz="3200" b="1" dirty="0"/>
          </a:p>
          <a:p>
            <a:pPr marL="457200" lvl="1" indent="0">
              <a:buNone/>
            </a:pPr>
            <a:endParaRPr lang="en-US" sz="3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33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0" y="381002"/>
            <a:ext cx="3733800" cy="914399"/>
          </a:xfrm>
        </p:spPr>
        <p:txBody>
          <a:bodyPr/>
          <a:lstStyle/>
          <a:p>
            <a:r>
              <a:rPr lang="en-US" dirty="0" smtClean="0"/>
              <a:t>polling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1295400"/>
            <a:ext cx="6400800" cy="43434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April 2018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YES  61  NO  33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After positive arguments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YES  68  NO 29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PPIC July 2018 </a:t>
            </a:r>
          </a:p>
          <a:p>
            <a:pPr algn="l"/>
            <a:r>
              <a:rPr lang="en-US" smtClean="0">
                <a:solidFill>
                  <a:schemeClr val="tx1"/>
                </a:solidFill>
              </a:rPr>
              <a:t>YES 58  NO 25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9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85802"/>
            <a:ext cx="7772400" cy="1371599"/>
          </a:xfrm>
        </p:spPr>
        <p:txBody>
          <a:bodyPr/>
          <a:lstStyle/>
          <a:p>
            <a:r>
              <a:rPr lang="en-US" dirty="0"/>
              <a:t>Status of Prop. 1 funds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133600"/>
            <a:ext cx="6400800" cy="3505200"/>
          </a:xfrm>
        </p:spPr>
        <p:txBody>
          <a:bodyPr>
            <a:normAutofit fontScale="92500"/>
          </a:bodyPr>
          <a:lstStyle/>
          <a:p>
            <a:r>
              <a:rPr lang="en-US" sz="3800" dirty="0">
                <a:solidFill>
                  <a:schemeClr val="tx1"/>
                </a:solidFill>
              </a:rPr>
              <a:t>$2.7 billion in storage funds </a:t>
            </a:r>
            <a:r>
              <a:rPr lang="en-US" sz="3800" dirty="0">
                <a:solidFill>
                  <a:schemeClr val="tx1"/>
                </a:solidFill>
              </a:rPr>
              <a:t>were allocated </a:t>
            </a:r>
            <a:r>
              <a:rPr lang="en-US" sz="3800" dirty="0">
                <a:solidFill>
                  <a:schemeClr val="tx1"/>
                </a:solidFill>
              </a:rPr>
              <a:t>by California Water Commission </a:t>
            </a:r>
            <a:r>
              <a:rPr lang="en-US" sz="3800">
                <a:solidFill>
                  <a:schemeClr val="tx1"/>
                </a:solidFill>
              </a:rPr>
              <a:t>inJuly</a:t>
            </a:r>
            <a:r>
              <a:rPr lang="en-US" sz="3800" dirty="0">
                <a:solidFill>
                  <a:schemeClr val="tx1"/>
                </a:solidFill>
              </a:rPr>
              <a:t>. </a:t>
            </a:r>
            <a:endParaRPr lang="en-US" sz="3800" dirty="0">
              <a:solidFill>
                <a:schemeClr val="tx1"/>
              </a:solidFill>
            </a:endParaRPr>
          </a:p>
          <a:p>
            <a:endParaRPr lang="en-US" sz="3800" dirty="0">
              <a:solidFill>
                <a:schemeClr val="tx1"/>
              </a:solidFill>
            </a:endParaRPr>
          </a:p>
          <a:p>
            <a:r>
              <a:rPr lang="en-US" sz="3800" dirty="0">
                <a:solidFill>
                  <a:schemeClr val="tx1"/>
                </a:solidFill>
              </a:rPr>
              <a:t>Of remaining $4.8 billion, </a:t>
            </a:r>
            <a:r>
              <a:rPr lang="en-US" sz="3800" dirty="0">
                <a:solidFill>
                  <a:schemeClr val="tx1"/>
                </a:solidFill>
              </a:rPr>
              <a:t>funds </a:t>
            </a:r>
            <a:r>
              <a:rPr lang="en-US" sz="3800" dirty="0">
                <a:solidFill>
                  <a:schemeClr val="tx1"/>
                </a:solidFill>
              </a:rPr>
              <a:t>will be largely exhausted by 2019.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is November’s Proposition 3 water bond different from Proposition 1 (2014 water bond)?</a:t>
            </a:r>
          </a:p>
          <a:p>
            <a:r>
              <a:rPr lang="en-US" dirty="0" smtClean="0"/>
              <a:t>No allocation to California Water Commission.  No similar convoluted language. </a:t>
            </a:r>
          </a:p>
          <a:p>
            <a:r>
              <a:rPr lang="en-US" dirty="0" smtClean="0"/>
              <a:t>Direct appropriation to DWR, SWRCB and other state agencies. No legislative appropriation.</a:t>
            </a:r>
          </a:p>
          <a:p>
            <a:r>
              <a:rPr lang="en-US" dirty="0" smtClean="0"/>
              <a:t>Use of existing guidelines for existing programs. No new regulations required.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 68 (June 2018)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Legislative bond: SB 5 (DeLeon)</a:t>
            </a:r>
          </a:p>
          <a:p>
            <a:r>
              <a:rPr lang="en-US" dirty="0" smtClean="0"/>
              <a:t>Primarily urban park bond</a:t>
            </a:r>
          </a:p>
          <a:p>
            <a:r>
              <a:rPr lang="en-US" dirty="0" smtClean="0"/>
              <a:t>June </a:t>
            </a:r>
            <a:r>
              <a:rPr lang="en-US" dirty="0"/>
              <a:t>vs November</a:t>
            </a:r>
          </a:p>
          <a:p>
            <a:r>
              <a:rPr lang="en-US" dirty="0"/>
              <a:t>Small </a:t>
            </a:r>
            <a:r>
              <a:rPr lang="en-US" dirty="0" smtClean="0"/>
              <a:t>overlap between measures </a:t>
            </a:r>
            <a:r>
              <a:rPr lang="en-US" dirty="0"/>
              <a:t>(18%)</a:t>
            </a:r>
          </a:p>
          <a:p>
            <a:r>
              <a:rPr lang="en-US" dirty="0" smtClean="0"/>
              <a:t>Voters forget after 5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IMPACT ON STATE DEBT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• Bond debt service should not substantially exceed six percent of general fund.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Present ratio is </a:t>
            </a:r>
            <a:r>
              <a:rPr lang="en-US" dirty="0" smtClean="0"/>
              <a:t>below four percent</a:t>
            </a:r>
            <a:r>
              <a:rPr lang="en-US" dirty="0"/>
              <a:t>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•With </a:t>
            </a:r>
            <a:r>
              <a:rPr lang="en-US"/>
              <a:t>$</a:t>
            </a:r>
            <a:r>
              <a:rPr lang="en-US" smtClean="0"/>
              <a:t>14 </a:t>
            </a:r>
            <a:r>
              <a:rPr lang="en-US" dirty="0"/>
              <a:t>billion of new debt in </a:t>
            </a:r>
            <a:r>
              <a:rPr lang="en-US" dirty="0" smtClean="0"/>
              <a:t>November, 2018</a:t>
            </a:r>
            <a:r>
              <a:rPr lang="en-US" dirty="0"/>
              <a:t>, the debt ratio will </a:t>
            </a:r>
            <a:r>
              <a:rPr lang="en-US" dirty="0" smtClean="0"/>
              <a:t>still stay below </a:t>
            </a:r>
            <a:r>
              <a:rPr lang="en-US" dirty="0"/>
              <a:t>5%, and then gradually decline again. 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•Due to very strong state income and low previous bond issuance.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9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689045"/>
              </p:ext>
            </p:extLst>
          </p:nvPr>
        </p:nvGraphicFramePr>
        <p:xfrm>
          <a:off x="-2057400" y="-3657600"/>
          <a:ext cx="15343368" cy="1150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Presentation" r:id="rId3" imgW="4570603" imgH="3427427" progId="PowerPoint.Show.12">
                  <p:embed/>
                </p:oleObj>
              </mc:Choice>
              <mc:Fallback>
                <p:oleObj name="Presentation" r:id="rId3" imgW="4570603" imgH="342742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057400" y="-3657600"/>
                        <a:ext cx="15343368" cy="1150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78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80" y="533400"/>
            <a:ext cx="12062720" cy="6731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753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4638"/>
            <a:ext cx="10972800" cy="673576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400" b="1" dirty="0"/>
              <a:t>KEY </a:t>
            </a:r>
            <a:r>
              <a:rPr lang="en-US" sz="4400" b="1" dirty="0"/>
              <a:t>FUNDING CATEGORIES</a:t>
            </a:r>
          </a:p>
          <a:p>
            <a:pPr marL="0" indent="0" algn="ctr">
              <a:buNone/>
            </a:pPr>
            <a:endParaRPr lang="en-US" sz="4400" b="1" dirty="0"/>
          </a:p>
          <a:p>
            <a:r>
              <a:rPr lang="en-US" sz="4200" b="1" dirty="0"/>
              <a:t>Safe Drinking Water				$500 million</a:t>
            </a:r>
          </a:p>
          <a:p>
            <a:r>
              <a:rPr lang="en-US" sz="4200" b="1" dirty="0"/>
              <a:t>Wastewater for DACs				$250 million</a:t>
            </a:r>
          </a:p>
          <a:p>
            <a:r>
              <a:rPr lang="en-US" sz="4200" b="1" dirty="0"/>
              <a:t>Urban Water Conservation			</a:t>
            </a:r>
            <a:r>
              <a:rPr lang="en-US" sz="4200" b="1" dirty="0"/>
              <a:t>	$</a:t>
            </a:r>
            <a:r>
              <a:rPr lang="en-US" sz="4200" b="1" dirty="0"/>
              <a:t>300 million</a:t>
            </a:r>
          </a:p>
          <a:p>
            <a:r>
              <a:rPr lang="en-US" sz="4200" b="1" dirty="0"/>
              <a:t>Agricultural Water Conservation	</a:t>
            </a:r>
            <a:r>
              <a:rPr lang="en-US" sz="4200" b="1" dirty="0"/>
              <a:t>		$</a:t>
            </a:r>
            <a:r>
              <a:rPr lang="en-US" sz="4200" b="1" dirty="0"/>
              <a:t>50 million</a:t>
            </a:r>
          </a:p>
          <a:p>
            <a:r>
              <a:rPr lang="en-US" sz="4200" b="1" dirty="0"/>
              <a:t>Wastewater Recycling				$400 million</a:t>
            </a:r>
          </a:p>
          <a:p>
            <a:r>
              <a:rPr lang="en-US" sz="4200" b="1" dirty="0"/>
              <a:t>Desalting (inland)			</a:t>
            </a:r>
            <a:r>
              <a:rPr lang="en-US" sz="4200" b="1" dirty="0"/>
              <a:t>	</a:t>
            </a:r>
            <a:r>
              <a:rPr lang="en-US" sz="4200" b="1" dirty="0"/>
              <a:t>	</a:t>
            </a:r>
            <a:r>
              <a:rPr lang="en-US" sz="4200" b="1" dirty="0"/>
              <a:t>$</a:t>
            </a:r>
            <a:r>
              <a:rPr lang="en-US" sz="4200" b="1" dirty="0"/>
              <a:t>400 million</a:t>
            </a:r>
          </a:p>
          <a:p>
            <a:r>
              <a:rPr lang="en-US" sz="4200" b="1" dirty="0"/>
              <a:t>SGMA Compliance			</a:t>
            </a:r>
            <a:r>
              <a:rPr lang="en-US" sz="4200" b="1" dirty="0"/>
              <a:t>	</a:t>
            </a:r>
            <a:r>
              <a:rPr lang="en-US" sz="4200" b="1" dirty="0"/>
              <a:t>	</a:t>
            </a:r>
            <a:r>
              <a:rPr lang="en-US" sz="4200" b="1" dirty="0"/>
              <a:t>$</a:t>
            </a:r>
            <a:r>
              <a:rPr lang="en-US" sz="4200" b="1" dirty="0"/>
              <a:t>675 million</a:t>
            </a:r>
          </a:p>
          <a:p>
            <a:r>
              <a:rPr lang="en-US" sz="4200" b="1" dirty="0"/>
              <a:t>Flood Management				</a:t>
            </a:r>
            <a:r>
              <a:rPr lang="en-US" sz="4200" b="1" dirty="0"/>
              <a:t>	$</a:t>
            </a:r>
            <a:r>
              <a:rPr lang="en-US" sz="4200" b="1" dirty="0"/>
              <a:t>500 million</a:t>
            </a:r>
          </a:p>
          <a:p>
            <a:r>
              <a:rPr lang="en-US" sz="4200" b="1" dirty="0"/>
              <a:t>Oroville Dam Repair				$200 </a:t>
            </a:r>
            <a:r>
              <a:rPr lang="en-US" sz="4200" b="1" dirty="0"/>
              <a:t>million</a:t>
            </a:r>
            <a:endParaRPr lang="en-US" sz="4200" b="1" dirty="0"/>
          </a:p>
          <a:p>
            <a:r>
              <a:rPr lang="en-US" sz="4200" b="1" dirty="0"/>
              <a:t>Repair Friant Kern Canal		</a:t>
            </a:r>
            <a:r>
              <a:rPr lang="en-US" sz="4200" b="1" dirty="0"/>
              <a:t>	</a:t>
            </a:r>
            <a:r>
              <a:rPr lang="en-US" sz="4200" b="1" dirty="0"/>
              <a:t>	$750 million</a:t>
            </a:r>
          </a:p>
          <a:p>
            <a:r>
              <a:rPr lang="en-US" sz="4200" b="1" dirty="0"/>
              <a:t>Salton Sea					</a:t>
            </a:r>
            <a:r>
              <a:rPr lang="en-US" sz="4200" b="1" dirty="0"/>
              <a:t>	$</a:t>
            </a:r>
            <a:r>
              <a:rPr lang="en-US" sz="4200" b="1" dirty="0"/>
              <a:t>200 million</a:t>
            </a:r>
          </a:p>
          <a:p>
            <a:r>
              <a:rPr lang="en-US" sz="4200" b="1" dirty="0"/>
              <a:t>Stormwater					</a:t>
            </a:r>
            <a:r>
              <a:rPr lang="en-US" sz="4200" b="1" dirty="0"/>
              <a:t>	$</a:t>
            </a:r>
            <a:r>
              <a:rPr lang="en-US" sz="4200" b="1" dirty="0"/>
              <a:t>550 million</a:t>
            </a:r>
          </a:p>
          <a:p>
            <a:r>
              <a:rPr lang="en-US" sz="4200" b="1" dirty="0"/>
              <a:t>Fish Habitat &amp; Waterfowl Habitat	</a:t>
            </a:r>
            <a:r>
              <a:rPr lang="en-US" sz="4200" b="1" dirty="0"/>
              <a:t>		$</a:t>
            </a:r>
            <a:r>
              <a:rPr lang="en-US" sz="4200" b="1" dirty="0"/>
              <a:t>1450 million</a:t>
            </a:r>
          </a:p>
          <a:p>
            <a:r>
              <a:rPr lang="en-US" sz="4200" b="1" dirty="0"/>
              <a:t>Watershed restoration				$2400 million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086100" y="150631"/>
            <a:ext cx="6019800" cy="6743595"/>
            <a:chOff x="1776" y="1056"/>
            <a:chExt cx="2545" cy="2851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76" y="1056"/>
              <a:ext cx="2545" cy="2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377" y="1056"/>
              <a:ext cx="190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 dirty="0">
                  <a:solidFill>
                    <a:srgbClr val="000000"/>
                  </a:solidFill>
                  <a:latin typeface="Calibri" pitchFamily="34" charset="0"/>
                </a:rPr>
                <a:t>WATER SUPPLY BENEFITS OF Proposition 3, THE</a:t>
              </a:r>
              <a:endParaRPr lang="en-US" altLang="en-US" dirty="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721" y="1056"/>
              <a:ext cx="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965" y="1251"/>
              <a:ext cx="211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</a:rPr>
                <a:t>WATER SUPPLY AND CLEAN WATER BOND INITIATIVE</a:t>
              </a:r>
              <a:endParaRPr lang="en-US" alt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33" y="1251"/>
              <a:ext cx="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106" y="1446"/>
              <a:ext cx="199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BASED ON INVESTMENT AND REQUIRED MATCHING FUNDS</a:t>
              </a:r>
              <a:endParaRPr lang="en-US" alt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991" y="1446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639" y="1616"/>
              <a:ext cx="819" cy="9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487" y="1615"/>
              <a:ext cx="51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 dirty="0">
                  <a:solidFill>
                    <a:srgbClr val="000000"/>
                  </a:solidFill>
                  <a:latin typeface="Calibri" pitchFamily="34" charset="0"/>
                </a:rPr>
                <a:t>DROUGHT </a:t>
              </a:r>
              <a:endParaRPr lang="en-US" altLang="en-US" dirty="0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983" y="1615"/>
              <a:ext cx="50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 dirty="0">
                  <a:solidFill>
                    <a:srgbClr val="000000"/>
                  </a:solidFill>
                  <a:latin typeface="Calibri" pitchFamily="34" charset="0"/>
                </a:rPr>
                <a:t>YEAR SUPPLIES</a:t>
              </a:r>
              <a:endParaRPr lang="en-US" altLang="en-US" dirty="0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458" y="1615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049" y="1784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776" y="1953"/>
              <a:ext cx="27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SOURCE</a:t>
              </a:r>
              <a:endParaRPr lang="en-US" alt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2034" y="195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168" y="195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364" y="195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2559" y="195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2755" y="195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951" y="195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147" y="195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3343" y="1953"/>
              <a:ext cx="9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    </a:t>
              </a:r>
              <a:endParaRPr lang="en-US" alt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428" y="1953"/>
              <a:ext cx="71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SUPPLY IN ACRE FEET</a:t>
              </a:r>
              <a:endParaRPr lang="en-US" altLang="en-US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103" y="1953"/>
              <a:ext cx="21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/YEAR</a:t>
              </a:r>
              <a:endParaRPr lang="en-US" alt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302" y="195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1776" y="2122"/>
              <a:ext cx="2210" cy="9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776" y="2121"/>
              <a:ext cx="87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WASTEWATER RECYCLING</a:t>
              </a:r>
              <a:endParaRPr lang="en-US" altLang="en-US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2603" y="212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2755" y="212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24" name="Rectangle 32"/>
            <p:cNvSpPr>
              <a:spLocks noChangeArrowheads="1"/>
            </p:cNvSpPr>
            <p:nvPr/>
          </p:nvSpPr>
          <p:spPr bwMode="auto">
            <a:xfrm>
              <a:off x="2951" y="212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25" name="Rectangle 33"/>
            <p:cNvSpPr>
              <a:spLocks noChangeArrowheads="1"/>
            </p:cNvSpPr>
            <p:nvPr/>
          </p:nvSpPr>
          <p:spPr bwMode="auto">
            <a:xfrm>
              <a:off x="3147" y="212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27" name="Rectangle 34"/>
            <p:cNvSpPr>
              <a:spLocks noChangeArrowheads="1"/>
            </p:cNvSpPr>
            <p:nvPr/>
          </p:nvSpPr>
          <p:spPr bwMode="auto">
            <a:xfrm>
              <a:off x="3343" y="212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28" name="Rectangle 35"/>
            <p:cNvSpPr>
              <a:spLocks noChangeArrowheads="1"/>
            </p:cNvSpPr>
            <p:nvPr/>
          </p:nvSpPr>
          <p:spPr bwMode="auto">
            <a:xfrm>
              <a:off x="3539" y="212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29" name="Rectangle 36"/>
            <p:cNvSpPr>
              <a:spLocks noChangeArrowheads="1"/>
            </p:cNvSpPr>
            <p:nvPr/>
          </p:nvSpPr>
          <p:spPr bwMode="auto">
            <a:xfrm>
              <a:off x="3735" y="2121"/>
              <a:ext cx="27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124,000</a:t>
              </a:r>
              <a:endParaRPr lang="en-US" altLang="en-US"/>
            </a:p>
          </p:txBody>
        </p:sp>
        <p:sp>
          <p:nvSpPr>
            <p:cNvPr id="1030" name="Rectangle 37"/>
            <p:cNvSpPr>
              <a:spLocks noChangeArrowheads="1"/>
            </p:cNvSpPr>
            <p:nvPr/>
          </p:nvSpPr>
          <p:spPr bwMode="auto">
            <a:xfrm>
              <a:off x="3986" y="212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31" name="Rectangle 38"/>
            <p:cNvSpPr>
              <a:spLocks noChangeArrowheads="1"/>
            </p:cNvSpPr>
            <p:nvPr/>
          </p:nvSpPr>
          <p:spPr bwMode="auto">
            <a:xfrm>
              <a:off x="1776" y="2291"/>
              <a:ext cx="2206" cy="9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Rectangle 39"/>
            <p:cNvSpPr>
              <a:spLocks noChangeArrowheads="1"/>
            </p:cNvSpPr>
            <p:nvPr/>
          </p:nvSpPr>
          <p:spPr bwMode="auto">
            <a:xfrm>
              <a:off x="1776" y="2290"/>
              <a:ext cx="37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DESALTING</a:t>
              </a:r>
              <a:endParaRPr lang="en-US" altLang="en-US"/>
            </a:p>
          </p:txBody>
        </p:sp>
        <p:sp>
          <p:nvSpPr>
            <p:cNvPr id="1033" name="Rectangle 40"/>
            <p:cNvSpPr>
              <a:spLocks noChangeArrowheads="1"/>
            </p:cNvSpPr>
            <p:nvPr/>
          </p:nvSpPr>
          <p:spPr bwMode="auto">
            <a:xfrm>
              <a:off x="2132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34" name="Rectangle 41"/>
            <p:cNvSpPr>
              <a:spLocks noChangeArrowheads="1"/>
            </p:cNvSpPr>
            <p:nvPr/>
          </p:nvSpPr>
          <p:spPr bwMode="auto">
            <a:xfrm>
              <a:off x="2168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35" name="Rectangle 42"/>
            <p:cNvSpPr>
              <a:spLocks noChangeArrowheads="1"/>
            </p:cNvSpPr>
            <p:nvPr/>
          </p:nvSpPr>
          <p:spPr bwMode="auto">
            <a:xfrm>
              <a:off x="2364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36" name="Rectangle 43"/>
            <p:cNvSpPr>
              <a:spLocks noChangeArrowheads="1"/>
            </p:cNvSpPr>
            <p:nvPr/>
          </p:nvSpPr>
          <p:spPr bwMode="auto">
            <a:xfrm>
              <a:off x="2559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37" name="Rectangle 44"/>
            <p:cNvSpPr>
              <a:spLocks noChangeArrowheads="1"/>
            </p:cNvSpPr>
            <p:nvPr/>
          </p:nvSpPr>
          <p:spPr bwMode="auto">
            <a:xfrm>
              <a:off x="2755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38" name="Rectangle 45"/>
            <p:cNvSpPr>
              <a:spLocks noChangeArrowheads="1"/>
            </p:cNvSpPr>
            <p:nvPr/>
          </p:nvSpPr>
          <p:spPr bwMode="auto">
            <a:xfrm>
              <a:off x="2951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39" name="Rectangle 46"/>
            <p:cNvSpPr>
              <a:spLocks noChangeArrowheads="1"/>
            </p:cNvSpPr>
            <p:nvPr/>
          </p:nvSpPr>
          <p:spPr bwMode="auto">
            <a:xfrm>
              <a:off x="3147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40" name="Rectangle 47"/>
            <p:cNvSpPr>
              <a:spLocks noChangeArrowheads="1"/>
            </p:cNvSpPr>
            <p:nvPr/>
          </p:nvSpPr>
          <p:spPr bwMode="auto">
            <a:xfrm>
              <a:off x="3343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41" name="Rectangle 48"/>
            <p:cNvSpPr>
              <a:spLocks noChangeArrowheads="1"/>
            </p:cNvSpPr>
            <p:nvPr/>
          </p:nvSpPr>
          <p:spPr bwMode="auto">
            <a:xfrm>
              <a:off x="3539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42" name="Rectangle 49"/>
            <p:cNvSpPr>
              <a:spLocks noChangeArrowheads="1"/>
            </p:cNvSpPr>
            <p:nvPr/>
          </p:nvSpPr>
          <p:spPr bwMode="auto">
            <a:xfrm>
              <a:off x="3735" y="2290"/>
              <a:ext cx="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US" altLang="en-US"/>
            </a:p>
          </p:txBody>
        </p:sp>
        <p:sp>
          <p:nvSpPr>
            <p:cNvPr id="1043" name="Rectangle 50"/>
            <p:cNvSpPr>
              <a:spLocks noChangeArrowheads="1"/>
            </p:cNvSpPr>
            <p:nvPr/>
          </p:nvSpPr>
          <p:spPr bwMode="auto">
            <a:xfrm>
              <a:off x="3769" y="2290"/>
              <a:ext cx="2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70,000</a:t>
              </a:r>
              <a:endParaRPr lang="en-US" altLang="en-US"/>
            </a:p>
          </p:txBody>
        </p:sp>
        <p:sp>
          <p:nvSpPr>
            <p:cNvPr id="1044" name="Rectangle 51"/>
            <p:cNvSpPr>
              <a:spLocks noChangeArrowheads="1"/>
            </p:cNvSpPr>
            <p:nvPr/>
          </p:nvSpPr>
          <p:spPr bwMode="auto">
            <a:xfrm>
              <a:off x="3982" y="2290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45" name="Rectangle 52"/>
            <p:cNvSpPr>
              <a:spLocks noChangeArrowheads="1"/>
            </p:cNvSpPr>
            <p:nvPr/>
          </p:nvSpPr>
          <p:spPr bwMode="auto">
            <a:xfrm>
              <a:off x="1776" y="2459"/>
              <a:ext cx="82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STORMWATER CAPTURE</a:t>
              </a:r>
              <a:endParaRPr lang="en-US" altLang="en-US"/>
            </a:p>
          </p:txBody>
        </p:sp>
        <p:sp>
          <p:nvSpPr>
            <p:cNvPr id="1046" name="Rectangle 53"/>
            <p:cNvSpPr>
              <a:spLocks noChangeArrowheads="1"/>
            </p:cNvSpPr>
            <p:nvPr/>
          </p:nvSpPr>
          <p:spPr bwMode="auto">
            <a:xfrm>
              <a:off x="2556" y="2459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47" name="Rectangle 54"/>
            <p:cNvSpPr>
              <a:spLocks noChangeArrowheads="1"/>
            </p:cNvSpPr>
            <p:nvPr/>
          </p:nvSpPr>
          <p:spPr bwMode="auto">
            <a:xfrm>
              <a:off x="2559" y="2459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48" name="Rectangle 55"/>
            <p:cNvSpPr>
              <a:spLocks noChangeArrowheads="1"/>
            </p:cNvSpPr>
            <p:nvPr/>
          </p:nvSpPr>
          <p:spPr bwMode="auto">
            <a:xfrm>
              <a:off x="2755" y="2459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49" name="Rectangle 56"/>
            <p:cNvSpPr>
              <a:spLocks noChangeArrowheads="1"/>
            </p:cNvSpPr>
            <p:nvPr/>
          </p:nvSpPr>
          <p:spPr bwMode="auto">
            <a:xfrm>
              <a:off x="2951" y="2459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3147" y="2459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51" name="Rectangle 58"/>
            <p:cNvSpPr>
              <a:spLocks noChangeArrowheads="1"/>
            </p:cNvSpPr>
            <p:nvPr/>
          </p:nvSpPr>
          <p:spPr bwMode="auto">
            <a:xfrm>
              <a:off x="3343" y="2459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3539" y="2459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53" name="Rectangle 60"/>
            <p:cNvSpPr>
              <a:spLocks noChangeArrowheads="1"/>
            </p:cNvSpPr>
            <p:nvPr/>
          </p:nvSpPr>
          <p:spPr bwMode="auto">
            <a:xfrm>
              <a:off x="3735" y="2459"/>
              <a:ext cx="27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101,000</a:t>
              </a:r>
              <a:endParaRPr lang="en-US" altLang="en-US"/>
            </a:p>
          </p:txBody>
        </p:sp>
        <p:sp>
          <p:nvSpPr>
            <p:cNvPr id="1054" name="Rectangle 61"/>
            <p:cNvSpPr>
              <a:spLocks noChangeArrowheads="1"/>
            </p:cNvSpPr>
            <p:nvPr/>
          </p:nvSpPr>
          <p:spPr bwMode="auto">
            <a:xfrm>
              <a:off x="3986" y="2459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55" name="Rectangle 62"/>
            <p:cNvSpPr>
              <a:spLocks noChangeArrowheads="1"/>
            </p:cNvSpPr>
            <p:nvPr/>
          </p:nvSpPr>
          <p:spPr bwMode="auto">
            <a:xfrm>
              <a:off x="1776" y="2628"/>
              <a:ext cx="2210" cy="9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Rectangle 63"/>
            <p:cNvSpPr>
              <a:spLocks noChangeArrowheads="1"/>
            </p:cNvSpPr>
            <p:nvPr/>
          </p:nvSpPr>
          <p:spPr bwMode="auto">
            <a:xfrm>
              <a:off x="1776" y="2628"/>
              <a:ext cx="106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URBAN WATER CONSERVATION</a:t>
              </a:r>
              <a:endParaRPr lang="en-US" altLang="en-US"/>
            </a:p>
          </p:txBody>
        </p:sp>
        <p:sp>
          <p:nvSpPr>
            <p:cNvPr id="1057" name="Rectangle 64"/>
            <p:cNvSpPr>
              <a:spLocks noChangeArrowheads="1"/>
            </p:cNvSpPr>
            <p:nvPr/>
          </p:nvSpPr>
          <p:spPr bwMode="auto">
            <a:xfrm>
              <a:off x="2784" y="2628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58" name="Rectangle 65"/>
            <p:cNvSpPr>
              <a:spLocks noChangeArrowheads="1"/>
            </p:cNvSpPr>
            <p:nvPr/>
          </p:nvSpPr>
          <p:spPr bwMode="auto">
            <a:xfrm>
              <a:off x="2951" y="2628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59" name="Rectangle 66"/>
            <p:cNvSpPr>
              <a:spLocks noChangeArrowheads="1"/>
            </p:cNvSpPr>
            <p:nvPr/>
          </p:nvSpPr>
          <p:spPr bwMode="auto">
            <a:xfrm>
              <a:off x="3147" y="2628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60" name="Rectangle 67"/>
            <p:cNvSpPr>
              <a:spLocks noChangeArrowheads="1"/>
            </p:cNvSpPr>
            <p:nvPr/>
          </p:nvSpPr>
          <p:spPr bwMode="auto">
            <a:xfrm>
              <a:off x="3343" y="2628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61" name="Rectangle 68"/>
            <p:cNvSpPr>
              <a:spLocks noChangeArrowheads="1"/>
            </p:cNvSpPr>
            <p:nvPr/>
          </p:nvSpPr>
          <p:spPr bwMode="auto">
            <a:xfrm>
              <a:off x="3539" y="2628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 dirty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 dirty="0"/>
            </a:p>
          </p:txBody>
        </p:sp>
        <p:sp>
          <p:nvSpPr>
            <p:cNvPr id="1062" name="Rectangle 69"/>
            <p:cNvSpPr>
              <a:spLocks noChangeArrowheads="1"/>
            </p:cNvSpPr>
            <p:nvPr/>
          </p:nvSpPr>
          <p:spPr bwMode="auto">
            <a:xfrm>
              <a:off x="3735" y="2628"/>
              <a:ext cx="27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589,000</a:t>
              </a:r>
              <a:endParaRPr lang="en-US" altLang="en-US"/>
            </a:p>
          </p:txBody>
        </p:sp>
        <p:sp>
          <p:nvSpPr>
            <p:cNvPr id="1063" name="Rectangle 70"/>
            <p:cNvSpPr>
              <a:spLocks noChangeArrowheads="1"/>
            </p:cNvSpPr>
            <p:nvPr/>
          </p:nvSpPr>
          <p:spPr bwMode="auto">
            <a:xfrm>
              <a:off x="3986" y="2628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64" name="Rectangle 71"/>
            <p:cNvSpPr>
              <a:spLocks noChangeArrowheads="1"/>
            </p:cNvSpPr>
            <p:nvPr/>
          </p:nvSpPr>
          <p:spPr bwMode="auto">
            <a:xfrm>
              <a:off x="1776" y="2797"/>
              <a:ext cx="2210" cy="9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Rectangle 72"/>
            <p:cNvSpPr>
              <a:spLocks noChangeArrowheads="1"/>
            </p:cNvSpPr>
            <p:nvPr/>
          </p:nvSpPr>
          <p:spPr bwMode="auto">
            <a:xfrm>
              <a:off x="1776" y="2796"/>
              <a:ext cx="156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WATERSHED MANAGEMENT AND TREATMENT</a:t>
              </a:r>
              <a:endParaRPr lang="en-US" altLang="en-US"/>
            </a:p>
          </p:txBody>
        </p:sp>
        <p:sp>
          <p:nvSpPr>
            <p:cNvPr id="1066" name="Rectangle 73"/>
            <p:cNvSpPr>
              <a:spLocks noChangeArrowheads="1"/>
            </p:cNvSpPr>
            <p:nvPr/>
          </p:nvSpPr>
          <p:spPr bwMode="auto">
            <a:xfrm>
              <a:off x="3254" y="2796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67" name="Rectangle 74"/>
            <p:cNvSpPr>
              <a:spLocks noChangeArrowheads="1"/>
            </p:cNvSpPr>
            <p:nvPr/>
          </p:nvSpPr>
          <p:spPr bwMode="auto">
            <a:xfrm>
              <a:off x="3343" y="2796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68" name="Rectangle 75"/>
            <p:cNvSpPr>
              <a:spLocks noChangeArrowheads="1"/>
            </p:cNvSpPr>
            <p:nvPr/>
          </p:nvSpPr>
          <p:spPr bwMode="auto">
            <a:xfrm>
              <a:off x="3539" y="2796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69" name="Rectangle 76"/>
            <p:cNvSpPr>
              <a:spLocks noChangeArrowheads="1"/>
            </p:cNvSpPr>
            <p:nvPr/>
          </p:nvSpPr>
          <p:spPr bwMode="auto">
            <a:xfrm>
              <a:off x="3735" y="2796"/>
              <a:ext cx="27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661,000</a:t>
              </a:r>
              <a:endParaRPr lang="en-US" altLang="en-US"/>
            </a:p>
          </p:txBody>
        </p:sp>
        <p:sp>
          <p:nvSpPr>
            <p:cNvPr id="1070" name="Rectangle 77"/>
            <p:cNvSpPr>
              <a:spLocks noChangeArrowheads="1"/>
            </p:cNvSpPr>
            <p:nvPr/>
          </p:nvSpPr>
          <p:spPr bwMode="auto">
            <a:xfrm>
              <a:off x="3986" y="2796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71" name="Rectangle 78"/>
            <p:cNvSpPr>
              <a:spLocks noChangeArrowheads="1"/>
            </p:cNvSpPr>
            <p:nvPr/>
          </p:nvSpPr>
          <p:spPr bwMode="auto">
            <a:xfrm>
              <a:off x="1776" y="2965"/>
              <a:ext cx="117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REPAIR OF FLOOD CONTROL DAMS</a:t>
              </a:r>
              <a:endParaRPr lang="en-US" altLang="en-US"/>
            </a:p>
          </p:txBody>
        </p:sp>
        <p:sp>
          <p:nvSpPr>
            <p:cNvPr id="1072" name="Rectangle 79"/>
            <p:cNvSpPr>
              <a:spLocks noChangeArrowheads="1"/>
            </p:cNvSpPr>
            <p:nvPr/>
          </p:nvSpPr>
          <p:spPr bwMode="auto">
            <a:xfrm>
              <a:off x="2883" y="2965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73" name="Rectangle 80"/>
            <p:cNvSpPr>
              <a:spLocks noChangeArrowheads="1"/>
            </p:cNvSpPr>
            <p:nvPr/>
          </p:nvSpPr>
          <p:spPr bwMode="auto">
            <a:xfrm>
              <a:off x="2951" y="2965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74" name="Rectangle 81"/>
            <p:cNvSpPr>
              <a:spLocks noChangeArrowheads="1"/>
            </p:cNvSpPr>
            <p:nvPr/>
          </p:nvSpPr>
          <p:spPr bwMode="auto">
            <a:xfrm>
              <a:off x="3147" y="2965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75" name="Rectangle 82"/>
            <p:cNvSpPr>
              <a:spLocks noChangeArrowheads="1"/>
            </p:cNvSpPr>
            <p:nvPr/>
          </p:nvSpPr>
          <p:spPr bwMode="auto">
            <a:xfrm>
              <a:off x="3343" y="2965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76" name="Rectangle 83"/>
            <p:cNvSpPr>
              <a:spLocks noChangeArrowheads="1"/>
            </p:cNvSpPr>
            <p:nvPr/>
          </p:nvSpPr>
          <p:spPr bwMode="auto">
            <a:xfrm>
              <a:off x="3539" y="2965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77" name="Rectangle 84"/>
            <p:cNvSpPr>
              <a:spLocks noChangeArrowheads="1"/>
            </p:cNvSpPr>
            <p:nvPr/>
          </p:nvSpPr>
          <p:spPr bwMode="auto">
            <a:xfrm>
              <a:off x="3735" y="2965"/>
              <a:ext cx="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US" altLang="en-US"/>
            </a:p>
          </p:txBody>
        </p:sp>
        <p:sp>
          <p:nvSpPr>
            <p:cNvPr id="1078" name="Rectangle 85"/>
            <p:cNvSpPr>
              <a:spLocks noChangeArrowheads="1"/>
            </p:cNvSpPr>
            <p:nvPr/>
          </p:nvSpPr>
          <p:spPr bwMode="auto">
            <a:xfrm>
              <a:off x="3769" y="2965"/>
              <a:ext cx="2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20,000</a:t>
              </a:r>
              <a:endParaRPr lang="en-US" altLang="en-US"/>
            </a:p>
          </p:txBody>
        </p:sp>
        <p:sp>
          <p:nvSpPr>
            <p:cNvPr id="1079" name="Rectangle 86"/>
            <p:cNvSpPr>
              <a:spLocks noChangeArrowheads="1"/>
            </p:cNvSpPr>
            <p:nvPr/>
          </p:nvSpPr>
          <p:spPr bwMode="auto">
            <a:xfrm>
              <a:off x="3982" y="2965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80" name="Rectangle 87"/>
            <p:cNvSpPr>
              <a:spLocks noChangeArrowheads="1"/>
            </p:cNvSpPr>
            <p:nvPr/>
          </p:nvSpPr>
          <p:spPr bwMode="auto">
            <a:xfrm>
              <a:off x="1776" y="3134"/>
              <a:ext cx="110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 dirty="0">
                  <a:solidFill>
                    <a:srgbClr val="000000"/>
                  </a:solidFill>
                  <a:latin typeface="Calibri" pitchFamily="34" charset="0"/>
                </a:rPr>
                <a:t>REPAIR OF FRIANT KERN CANAL </a:t>
              </a:r>
              <a:endParaRPr lang="en-US" altLang="en-US" dirty="0"/>
            </a:p>
          </p:txBody>
        </p:sp>
        <p:sp>
          <p:nvSpPr>
            <p:cNvPr id="1081" name="Rectangle 88"/>
            <p:cNvSpPr>
              <a:spLocks noChangeArrowheads="1"/>
            </p:cNvSpPr>
            <p:nvPr/>
          </p:nvSpPr>
          <p:spPr bwMode="auto">
            <a:xfrm>
              <a:off x="3164" y="3134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82" name="Rectangle 89"/>
            <p:cNvSpPr>
              <a:spLocks noChangeArrowheads="1"/>
            </p:cNvSpPr>
            <p:nvPr/>
          </p:nvSpPr>
          <p:spPr bwMode="auto">
            <a:xfrm>
              <a:off x="3343" y="3134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83" name="Rectangle 90"/>
            <p:cNvSpPr>
              <a:spLocks noChangeArrowheads="1"/>
            </p:cNvSpPr>
            <p:nvPr/>
          </p:nvSpPr>
          <p:spPr bwMode="auto">
            <a:xfrm>
              <a:off x="3539" y="3134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84" name="Rectangle 91"/>
            <p:cNvSpPr>
              <a:spLocks noChangeArrowheads="1"/>
            </p:cNvSpPr>
            <p:nvPr/>
          </p:nvSpPr>
          <p:spPr bwMode="auto">
            <a:xfrm>
              <a:off x="3735" y="3134"/>
              <a:ext cx="27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 dirty="0">
                  <a:solidFill>
                    <a:srgbClr val="000000"/>
                  </a:solidFill>
                  <a:latin typeface="Calibri" pitchFamily="34" charset="0"/>
                </a:rPr>
                <a:t>200,000</a:t>
              </a:r>
              <a:endParaRPr lang="en-US" altLang="en-US" dirty="0"/>
            </a:p>
          </p:txBody>
        </p:sp>
        <p:sp>
          <p:nvSpPr>
            <p:cNvPr id="1085" name="Rectangle 92"/>
            <p:cNvSpPr>
              <a:spLocks noChangeArrowheads="1"/>
            </p:cNvSpPr>
            <p:nvPr/>
          </p:nvSpPr>
          <p:spPr bwMode="auto">
            <a:xfrm>
              <a:off x="3986" y="3134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86" name="Rectangle 93"/>
            <p:cNvSpPr>
              <a:spLocks noChangeArrowheads="1"/>
            </p:cNvSpPr>
            <p:nvPr/>
          </p:nvSpPr>
          <p:spPr bwMode="auto">
            <a:xfrm>
              <a:off x="1776" y="3303"/>
              <a:ext cx="2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TOTAL</a:t>
              </a:r>
              <a:endParaRPr lang="en-US" altLang="en-US"/>
            </a:p>
          </p:txBody>
        </p:sp>
        <p:sp>
          <p:nvSpPr>
            <p:cNvPr id="1087" name="Rectangle 94"/>
            <p:cNvSpPr>
              <a:spLocks noChangeArrowheads="1"/>
            </p:cNvSpPr>
            <p:nvPr/>
          </p:nvSpPr>
          <p:spPr bwMode="auto">
            <a:xfrm>
              <a:off x="1981" y="330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88" name="Rectangle 95"/>
            <p:cNvSpPr>
              <a:spLocks noChangeArrowheads="1"/>
            </p:cNvSpPr>
            <p:nvPr/>
          </p:nvSpPr>
          <p:spPr bwMode="auto">
            <a:xfrm>
              <a:off x="2168" y="330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89" name="Rectangle 96"/>
            <p:cNvSpPr>
              <a:spLocks noChangeArrowheads="1"/>
            </p:cNvSpPr>
            <p:nvPr/>
          </p:nvSpPr>
          <p:spPr bwMode="auto">
            <a:xfrm>
              <a:off x="2364" y="330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90" name="Rectangle 97"/>
            <p:cNvSpPr>
              <a:spLocks noChangeArrowheads="1"/>
            </p:cNvSpPr>
            <p:nvPr/>
          </p:nvSpPr>
          <p:spPr bwMode="auto">
            <a:xfrm>
              <a:off x="2559" y="330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91" name="Rectangle 98"/>
            <p:cNvSpPr>
              <a:spLocks noChangeArrowheads="1"/>
            </p:cNvSpPr>
            <p:nvPr/>
          </p:nvSpPr>
          <p:spPr bwMode="auto">
            <a:xfrm>
              <a:off x="2755" y="330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92" name="Rectangle 99"/>
            <p:cNvSpPr>
              <a:spLocks noChangeArrowheads="1"/>
            </p:cNvSpPr>
            <p:nvPr/>
          </p:nvSpPr>
          <p:spPr bwMode="auto">
            <a:xfrm>
              <a:off x="2951" y="330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93" name="Rectangle 100"/>
            <p:cNvSpPr>
              <a:spLocks noChangeArrowheads="1"/>
            </p:cNvSpPr>
            <p:nvPr/>
          </p:nvSpPr>
          <p:spPr bwMode="auto">
            <a:xfrm>
              <a:off x="3147" y="330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94" name="Rectangle 101"/>
            <p:cNvSpPr>
              <a:spLocks noChangeArrowheads="1"/>
            </p:cNvSpPr>
            <p:nvPr/>
          </p:nvSpPr>
          <p:spPr bwMode="auto">
            <a:xfrm>
              <a:off x="3343" y="330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95" name="Rectangle 102"/>
            <p:cNvSpPr>
              <a:spLocks noChangeArrowheads="1"/>
            </p:cNvSpPr>
            <p:nvPr/>
          </p:nvSpPr>
          <p:spPr bwMode="auto">
            <a:xfrm>
              <a:off x="3539" y="3303"/>
              <a:ext cx="14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       </a:t>
              </a:r>
              <a:endParaRPr lang="en-US" altLang="en-US"/>
            </a:p>
          </p:txBody>
        </p:sp>
        <p:sp>
          <p:nvSpPr>
            <p:cNvPr id="1096" name="Rectangle 103"/>
            <p:cNvSpPr>
              <a:spLocks noChangeArrowheads="1"/>
            </p:cNvSpPr>
            <p:nvPr/>
          </p:nvSpPr>
          <p:spPr bwMode="auto">
            <a:xfrm>
              <a:off x="3676" y="3303"/>
              <a:ext cx="1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 dirty="0">
                  <a:solidFill>
                    <a:srgbClr val="FF0000"/>
                  </a:solidFill>
                  <a:latin typeface="Calibri" pitchFamily="34" charset="0"/>
                </a:rPr>
                <a:t>1,7</a:t>
              </a:r>
              <a:endParaRPr lang="en-US" altLang="en-US" dirty="0"/>
            </a:p>
          </p:txBody>
        </p:sp>
        <p:sp>
          <p:nvSpPr>
            <p:cNvPr id="1097" name="Rectangle 104"/>
            <p:cNvSpPr>
              <a:spLocks noChangeArrowheads="1"/>
            </p:cNvSpPr>
            <p:nvPr/>
          </p:nvSpPr>
          <p:spPr bwMode="auto">
            <a:xfrm>
              <a:off x="3773" y="3303"/>
              <a:ext cx="2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65,000</a:t>
              </a:r>
              <a:endParaRPr lang="en-US" altLang="en-US"/>
            </a:p>
          </p:txBody>
        </p:sp>
        <p:sp>
          <p:nvSpPr>
            <p:cNvPr id="1098" name="Rectangle 105"/>
            <p:cNvSpPr>
              <a:spLocks noChangeArrowheads="1"/>
            </p:cNvSpPr>
            <p:nvPr/>
          </p:nvSpPr>
          <p:spPr bwMode="auto">
            <a:xfrm>
              <a:off x="3986" y="330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099" name="Rectangle 106"/>
            <p:cNvSpPr>
              <a:spLocks noChangeArrowheads="1"/>
            </p:cNvSpPr>
            <p:nvPr/>
          </p:nvSpPr>
          <p:spPr bwMode="auto">
            <a:xfrm>
              <a:off x="1776" y="3472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100" name="Rectangle 107"/>
            <p:cNvSpPr>
              <a:spLocks noChangeArrowheads="1"/>
            </p:cNvSpPr>
            <p:nvPr/>
          </p:nvSpPr>
          <p:spPr bwMode="auto">
            <a:xfrm>
              <a:off x="1776" y="3641"/>
              <a:ext cx="138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An urban family in California uses .5 acre </a:t>
              </a:r>
              <a:endParaRPr lang="en-US" altLang="en-US"/>
            </a:p>
          </p:txBody>
        </p:sp>
        <p:sp>
          <p:nvSpPr>
            <p:cNvPr id="1101" name="Rectangle 108"/>
            <p:cNvSpPr>
              <a:spLocks noChangeArrowheads="1"/>
            </p:cNvSpPr>
            <p:nvPr/>
          </p:nvSpPr>
          <p:spPr bwMode="auto">
            <a:xfrm>
              <a:off x="3084" y="3641"/>
              <a:ext cx="45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feet per year.</a:t>
              </a:r>
              <a:endParaRPr lang="en-US" altLang="en-US"/>
            </a:p>
          </p:txBody>
        </p:sp>
        <p:sp>
          <p:nvSpPr>
            <p:cNvPr id="1102" name="Rectangle 109"/>
            <p:cNvSpPr>
              <a:spLocks noChangeArrowheads="1"/>
            </p:cNvSpPr>
            <p:nvPr/>
          </p:nvSpPr>
          <p:spPr bwMode="auto">
            <a:xfrm>
              <a:off x="3511" y="364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103" name="Rectangle 110"/>
            <p:cNvSpPr>
              <a:spLocks noChangeArrowheads="1"/>
            </p:cNvSpPr>
            <p:nvPr/>
          </p:nvSpPr>
          <p:spPr bwMode="auto">
            <a:xfrm>
              <a:off x="3539" y="364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104" name="Rectangle 111"/>
            <p:cNvSpPr>
              <a:spLocks noChangeArrowheads="1"/>
            </p:cNvSpPr>
            <p:nvPr/>
          </p:nvSpPr>
          <p:spPr bwMode="auto">
            <a:xfrm>
              <a:off x="3735" y="364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105" name="Rectangle 112"/>
            <p:cNvSpPr>
              <a:spLocks noChangeArrowheads="1"/>
            </p:cNvSpPr>
            <p:nvPr/>
          </p:nvSpPr>
          <p:spPr bwMode="auto">
            <a:xfrm>
              <a:off x="3930" y="364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106" name="Rectangle 113"/>
            <p:cNvSpPr>
              <a:spLocks noChangeArrowheads="1"/>
            </p:cNvSpPr>
            <p:nvPr/>
          </p:nvSpPr>
          <p:spPr bwMode="auto">
            <a:xfrm>
              <a:off x="4126" y="3641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107" name="Rectangle 114"/>
            <p:cNvSpPr>
              <a:spLocks noChangeArrowheads="1"/>
            </p:cNvSpPr>
            <p:nvPr/>
          </p:nvSpPr>
          <p:spPr bwMode="auto">
            <a:xfrm>
              <a:off x="1776" y="373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1108" name="Rectangle 115"/>
            <p:cNvSpPr>
              <a:spLocks noChangeArrowheads="1"/>
            </p:cNvSpPr>
            <p:nvPr/>
          </p:nvSpPr>
          <p:spPr bwMode="auto">
            <a:xfrm>
              <a:off x="1972" y="3733"/>
              <a:ext cx="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878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593</Words>
  <Application>Microsoft Office PowerPoint</Application>
  <PresentationFormat>Widescreen</PresentationFormat>
  <Paragraphs>209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Office Theme</vt:lpstr>
      <vt:lpstr>Presentation</vt:lpstr>
      <vt:lpstr>PROPOSITION 3 2018 November Water Bond Act</vt:lpstr>
      <vt:lpstr>Status of Prop. 1 funds</vt:lpstr>
      <vt:lpstr>PowerPoint Presentation</vt:lpstr>
      <vt:lpstr>Proposition 68 (June 2018)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57</cp:revision>
  <dcterms:created xsi:type="dcterms:W3CDTF">2017-12-17T15:15:08Z</dcterms:created>
  <dcterms:modified xsi:type="dcterms:W3CDTF">2018-08-23T23:41:39Z</dcterms:modified>
</cp:coreProperties>
</file>