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Lst>
  <p:notesMasterIdLst>
    <p:notesMasterId r:id="rId21"/>
  </p:notesMasterIdLst>
  <p:sldIdLst>
    <p:sldId id="256" r:id="rId5"/>
    <p:sldId id="777" r:id="rId6"/>
    <p:sldId id="632" r:id="rId7"/>
    <p:sldId id="784" r:id="rId8"/>
    <p:sldId id="633" r:id="rId9"/>
    <p:sldId id="261" r:id="rId10"/>
    <p:sldId id="428" r:id="rId11"/>
    <p:sldId id="785" r:id="rId12"/>
    <p:sldId id="262" r:id="rId13"/>
    <p:sldId id="786" r:id="rId14"/>
    <p:sldId id="787" r:id="rId15"/>
    <p:sldId id="788" r:id="rId16"/>
    <p:sldId id="789" r:id="rId17"/>
    <p:sldId id="536" r:id="rId18"/>
    <p:sldId id="257" r:id="rId19"/>
    <p:sldId id="782"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19C3EB-718D-4346-9E49-DD6543C574FD}">
          <p14:sldIdLst>
            <p14:sldId id="256"/>
            <p14:sldId id="777"/>
            <p14:sldId id="632"/>
            <p14:sldId id="784"/>
            <p14:sldId id="633"/>
            <p14:sldId id="261"/>
            <p14:sldId id="428"/>
            <p14:sldId id="785"/>
            <p14:sldId id="262"/>
            <p14:sldId id="786"/>
            <p14:sldId id="787"/>
            <p14:sldId id="788"/>
            <p14:sldId id="789"/>
            <p14:sldId id="536"/>
            <p14:sldId id="257"/>
            <p14:sldId id="7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6196" autoAdjust="0"/>
  </p:normalViewPr>
  <p:slideViewPr>
    <p:cSldViewPr snapToGrid="0">
      <p:cViewPr varScale="1">
        <p:scale>
          <a:sx n="105" d="100"/>
          <a:sy n="105" d="100"/>
        </p:scale>
        <p:origin x="720" y="1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91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bean\Downloads\E-7_Report_1900-July_2016w.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bean\Downloads\E-7_Report_1900-July_2016w.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areaChart>
        <c:grouping val="standard"/>
        <c:varyColors val="0"/>
        <c:ser>
          <c:idx val="0"/>
          <c:order val="0"/>
          <c:tx>
            <c:strRef>
              <c:f>' E-7'!$B$6</c:f>
              <c:strCache>
                <c:ptCount val="1"/>
                <c:pt idx="0">
                  <c:v>Population</c:v>
                </c:pt>
              </c:strCache>
            </c:strRef>
          </c:tx>
          <c:spPr>
            <a:solidFill>
              <a:srgbClr val="153866"/>
            </a:solidFill>
            <a:ln w="38100">
              <a:noFill/>
            </a:ln>
            <a:effectLst>
              <a:outerShdw blurRad="254000" dist="127000" dir="2700000" algn="tl" rotWithShape="0">
                <a:prstClr val="black">
                  <a:alpha val="43000"/>
                </a:prstClr>
              </a:outerShdw>
            </a:effectLst>
          </c:spPr>
          <c:cat>
            <c:numRef>
              <c:f>' E-7'!$A$7:$A$123</c:f>
              <c:numCache>
                <c:formatCode>General</c:formatCode>
                <c:ptCount val="117"/>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numCache>
            </c:numRef>
          </c:cat>
          <c:val>
            <c:numRef>
              <c:f>' E-7'!$B$7:$B$123</c:f>
              <c:numCache>
                <c:formatCode>#,##0</c:formatCode>
                <c:ptCount val="117"/>
                <c:pt idx="0">
                  <c:v>1.49</c:v>
                </c:pt>
                <c:pt idx="1">
                  <c:v>1.55</c:v>
                </c:pt>
                <c:pt idx="2">
                  <c:v>1.623</c:v>
                </c:pt>
                <c:pt idx="3">
                  <c:v>1.702</c:v>
                </c:pt>
                <c:pt idx="4">
                  <c:v>1.792</c:v>
                </c:pt>
                <c:pt idx="5">
                  <c:v>1.893</c:v>
                </c:pt>
                <c:pt idx="6">
                  <c:v>1.976</c:v>
                </c:pt>
                <c:pt idx="7">
                  <c:v>2.0539999999999998</c:v>
                </c:pt>
                <c:pt idx="8">
                  <c:v>2.161</c:v>
                </c:pt>
                <c:pt idx="9">
                  <c:v>2.282</c:v>
                </c:pt>
                <c:pt idx="10">
                  <c:v>2.4060000000000001</c:v>
                </c:pt>
                <c:pt idx="11">
                  <c:v>2.5339999999999998</c:v>
                </c:pt>
                <c:pt idx="12">
                  <c:v>2.6680000000000001</c:v>
                </c:pt>
                <c:pt idx="13">
                  <c:v>2.8109999999999999</c:v>
                </c:pt>
                <c:pt idx="14">
                  <c:v>2.9340000000000002</c:v>
                </c:pt>
                <c:pt idx="15">
                  <c:v>3.008</c:v>
                </c:pt>
                <c:pt idx="16">
                  <c:v>3.0710000000000002</c:v>
                </c:pt>
                <c:pt idx="17">
                  <c:v>3.1709999999999998</c:v>
                </c:pt>
                <c:pt idx="18">
                  <c:v>3.262</c:v>
                </c:pt>
                <c:pt idx="19">
                  <c:v>3.339</c:v>
                </c:pt>
                <c:pt idx="20">
                  <c:v>3.5539999999999998</c:v>
                </c:pt>
                <c:pt idx="21">
                  <c:v>3.7949999999999999</c:v>
                </c:pt>
                <c:pt idx="22">
                  <c:v>3.9910000000000001</c:v>
                </c:pt>
                <c:pt idx="23">
                  <c:v>4.2699999999999996</c:v>
                </c:pt>
                <c:pt idx="24">
                  <c:v>4.5410000000000004</c:v>
                </c:pt>
                <c:pt idx="25">
                  <c:v>4.7300000000000004</c:v>
                </c:pt>
                <c:pt idx="26">
                  <c:v>4.9290000000000003</c:v>
                </c:pt>
                <c:pt idx="27">
                  <c:v>5.1470000000000002</c:v>
                </c:pt>
                <c:pt idx="28">
                  <c:v>5.3440000000000003</c:v>
                </c:pt>
                <c:pt idx="29">
                  <c:v>5.5309999999999997</c:v>
                </c:pt>
                <c:pt idx="30">
                  <c:v>5.7110000000000003</c:v>
                </c:pt>
                <c:pt idx="31">
                  <c:v>5.8239999999999998</c:v>
                </c:pt>
                <c:pt idx="32">
                  <c:v>5.8940000000000001</c:v>
                </c:pt>
                <c:pt idx="33">
                  <c:v>5.9630000000000001</c:v>
                </c:pt>
                <c:pt idx="34">
                  <c:v>6.06</c:v>
                </c:pt>
                <c:pt idx="35">
                  <c:v>6.1749999999999998</c:v>
                </c:pt>
                <c:pt idx="36">
                  <c:v>6.3410000000000002</c:v>
                </c:pt>
                <c:pt idx="37">
                  <c:v>6.5279999999999996</c:v>
                </c:pt>
                <c:pt idx="38">
                  <c:v>6.6559999999999997</c:v>
                </c:pt>
                <c:pt idx="39">
                  <c:v>6.7850000000000001</c:v>
                </c:pt>
                <c:pt idx="40">
                  <c:v>6.95</c:v>
                </c:pt>
                <c:pt idx="41">
                  <c:v>7.2370000000000001</c:v>
                </c:pt>
                <c:pt idx="42">
                  <c:v>7.7350000000000003</c:v>
                </c:pt>
                <c:pt idx="43">
                  <c:v>8.5060000000000002</c:v>
                </c:pt>
                <c:pt idx="44">
                  <c:v>8.9450000000000003</c:v>
                </c:pt>
                <c:pt idx="45">
                  <c:v>9.3439999999999994</c:v>
                </c:pt>
                <c:pt idx="46">
                  <c:v>9.5589999999999993</c:v>
                </c:pt>
                <c:pt idx="47">
                  <c:v>9.8320000000000007</c:v>
                </c:pt>
                <c:pt idx="48">
                  <c:v>10.064</c:v>
                </c:pt>
                <c:pt idx="49">
                  <c:v>10.337</c:v>
                </c:pt>
                <c:pt idx="50">
                  <c:v>10.643000000000001</c:v>
                </c:pt>
                <c:pt idx="51">
                  <c:v>11.13</c:v>
                </c:pt>
                <c:pt idx="52">
                  <c:v>11.638</c:v>
                </c:pt>
                <c:pt idx="53">
                  <c:v>12.101000000000001</c:v>
                </c:pt>
                <c:pt idx="54">
                  <c:v>12.516999999999999</c:v>
                </c:pt>
                <c:pt idx="55">
                  <c:v>13.004</c:v>
                </c:pt>
                <c:pt idx="56">
                  <c:v>13.581</c:v>
                </c:pt>
                <c:pt idx="57">
                  <c:v>14.177</c:v>
                </c:pt>
                <c:pt idx="58">
                  <c:v>14.741</c:v>
                </c:pt>
                <c:pt idx="59">
                  <c:v>15.288</c:v>
                </c:pt>
                <c:pt idx="60">
                  <c:v>15.863</c:v>
                </c:pt>
                <c:pt idx="61">
                  <c:v>16.411999999999999</c:v>
                </c:pt>
                <c:pt idx="62">
                  <c:v>16.951000000000001</c:v>
                </c:pt>
                <c:pt idx="63">
                  <c:v>17.53</c:v>
                </c:pt>
                <c:pt idx="64">
                  <c:v>18.026</c:v>
                </c:pt>
                <c:pt idx="65">
                  <c:v>18.463999999999999</c:v>
                </c:pt>
                <c:pt idx="66">
                  <c:v>18.831</c:v>
                </c:pt>
                <c:pt idx="67">
                  <c:v>19.175000000000001</c:v>
                </c:pt>
                <c:pt idx="68">
                  <c:v>19.431999999999999</c:v>
                </c:pt>
                <c:pt idx="69">
                  <c:v>19.745000000000001</c:v>
                </c:pt>
                <c:pt idx="70">
                  <c:v>20.039000000000001</c:v>
                </c:pt>
                <c:pt idx="71">
                  <c:v>20.346</c:v>
                </c:pt>
                <c:pt idx="72">
                  <c:v>20.585000000000001</c:v>
                </c:pt>
                <c:pt idx="73">
                  <c:v>20.869</c:v>
                </c:pt>
                <c:pt idx="74">
                  <c:v>21.173999999999999</c:v>
                </c:pt>
                <c:pt idx="75">
                  <c:v>21.538</c:v>
                </c:pt>
                <c:pt idx="76">
                  <c:v>21.936</c:v>
                </c:pt>
                <c:pt idx="77">
                  <c:v>22.352</c:v>
                </c:pt>
                <c:pt idx="78">
                  <c:v>22.835999999999999</c:v>
                </c:pt>
                <c:pt idx="79">
                  <c:v>23.257000000000001</c:v>
                </c:pt>
                <c:pt idx="80">
                  <c:v>23.782</c:v>
                </c:pt>
                <c:pt idx="81">
                  <c:v>24.277999999999999</c:v>
                </c:pt>
                <c:pt idx="82">
                  <c:v>24.805</c:v>
                </c:pt>
                <c:pt idx="83">
                  <c:v>25.337</c:v>
                </c:pt>
                <c:pt idx="84">
                  <c:v>25.815999999999999</c:v>
                </c:pt>
                <c:pt idx="85">
                  <c:v>26.402999999999999</c:v>
                </c:pt>
                <c:pt idx="86">
                  <c:v>27.052</c:v>
                </c:pt>
                <c:pt idx="87">
                  <c:v>27.716999999999999</c:v>
                </c:pt>
                <c:pt idx="88">
                  <c:v>28.393000000000001</c:v>
                </c:pt>
                <c:pt idx="89">
                  <c:v>29.141999999999999</c:v>
                </c:pt>
                <c:pt idx="90">
                  <c:v>29.827999999999999</c:v>
                </c:pt>
                <c:pt idx="91">
                  <c:v>30.459</c:v>
                </c:pt>
                <c:pt idx="92">
                  <c:v>30.986999999999998</c:v>
                </c:pt>
                <c:pt idx="93">
                  <c:v>31.314</c:v>
                </c:pt>
                <c:pt idx="94">
                  <c:v>31.524000000000001</c:v>
                </c:pt>
                <c:pt idx="95">
                  <c:v>31.712</c:v>
                </c:pt>
                <c:pt idx="96">
                  <c:v>31.963000000000001</c:v>
                </c:pt>
                <c:pt idx="97">
                  <c:v>32.453000000000003</c:v>
                </c:pt>
                <c:pt idx="98">
                  <c:v>32.863</c:v>
                </c:pt>
                <c:pt idx="99">
                  <c:v>33.418999999999997</c:v>
                </c:pt>
                <c:pt idx="100">
                  <c:v>34</c:v>
                </c:pt>
                <c:pt idx="101">
                  <c:v>34.512</c:v>
                </c:pt>
                <c:pt idx="102">
                  <c:v>34.938000000000002</c:v>
                </c:pt>
                <c:pt idx="103">
                  <c:v>35.387999999999998</c:v>
                </c:pt>
                <c:pt idx="104">
                  <c:v>35.752000000000002</c:v>
                </c:pt>
                <c:pt idx="105">
                  <c:v>35.984999999999999</c:v>
                </c:pt>
                <c:pt idx="106">
                  <c:v>36.246000000000002</c:v>
                </c:pt>
                <c:pt idx="107">
                  <c:v>36.552</c:v>
                </c:pt>
                <c:pt idx="108">
                  <c:v>36.856000000000002</c:v>
                </c:pt>
                <c:pt idx="109">
                  <c:v>37.076999999999998</c:v>
                </c:pt>
                <c:pt idx="110">
                  <c:v>37.334000000000003</c:v>
                </c:pt>
                <c:pt idx="111">
                  <c:v>37.674999999999997</c:v>
                </c:pt>
                <c:pt idx="112">
                  <c:v>38.040999999999997</c:v>
                </c:pt>
                <c:pt idx="113">
                  <c:v>38.372999999999998</c:v>
                </c:pt>
                <c:pt idx="114">
                  <c:v>38.738999999999997</c:v>
                </c:pt>
                <c:pt idx="115">
                  <c:v>39.06</c:v>
                </c:pt>
                <c:pt idx="116">
                  <c:v>39.353999999999999</c:v>
                </c:pt>
              </c:numCache>
            </c:numRef>
          </c:val>
          <c:extLst>
            <c:ext xmlns:c16="http://schemas.microsoft.com/office/drawing/2014/chart" uri="{C3380CC4-5D6E-409C-BE32-E72D297353CC}">
              <c16:uniqueId val="{00000000-F1DD-429F-9B4E-278C61AAB1E7}"/>
            </c:ext>
          </c:extLst>
        </c:ser>
        <c:dLbls>
          <c:showLegendKey val="0"/>
          <c:showVal val="0"/>
          <c:showCatName val="0"/>
          <c:showSerName val="0"/>
          <c:showPercent val="0"/>
          <c:showBubbleSize val="0"/>
        </c:dLbls>
        <c:axId val="170221952"/>
        <c:axId val="170223488"/>
      </c:areaChart>
      <c:catAx>
        <c:axId val="170221952"/>
        <c:scaling>
          <c:orientation val="minMax"/>
        </c:scaling>
        <c:delete val="0"/>
        <c:axPos val="b"/>
        <c:numFmt formatCode="General" sourceLinked="1"/>
        <c:majorTickMark val="out"/>
        <c:minorTickMark val="none"/>
        <c:tickLblPos val="nextTo"/>
        <c:spPr>
          <a:ln w="12700">
            <a:solidFill>
              <a:schemeClr val="accent6"/>
            </a:solidFill>
          </a:ln>
        </c:spPr>
        <c:txPr>
          <a:bodyPr rot="0" vert="horz"/>
          <a:lstStyle/>
          <a:p>
            <a:pPr>
              <a:defRPr>
                <a:solidFill>
                  <a:schemeClr val="tx1">
                    <a:lumMod val="50000"/>
                    <a:lumOff val="50000"/>
                  </a:schemeClr>
                </a:solidFill>
                <a:latin typeface="Helvetica" panose="020B0604020202020204" pitchFamily="34" charset="0"/>
                <a:cs typeface="Helvetica" panose="020B0604020202020204" pitchFamily="34" charset="0"/>
              </a:defRPr>
            </a:pPr>
            <a:endParaRPr lang="en-US"/>
          </a:p>
        </c:txPr>
        <c:crossAx val="170223488"/>
        <c:crosses val="autoZero"/>
        <c:auto val="1"/>
        <c:lblAlgn val="ctr"/>
        <c:lblOffset val="100"/>
        <c:tickLblSkip val="10"/>
        <c:tickMarkSkip val="10"/>
        <c:noMultiLvlLbl val="0"/>
      </c:catAx>
      <c:valAx>
        <c:axId val="170223488"/>
        <c:scaling>
          <c:orientation val="minMax"/>
          <c:max val="40"/>
        </c:scaling>
        <c:delete val="0"/>
        <c:axPos val="l"/>
        <c:majorGridlines>
          <c:spPr>
            <a:ln>
              <a:noFill/>
            </a:ln>
          </c:spPr>
        </c:majorGridlines>
        <c:numFmt formatCode="#,##0" sourceLinked="1"/>
        <c:majorTickMark val="out"/>
        <c:minorTickMark val="none"/>
        <c:tickLblPos val="nextTo"/>
        <c:spPr>
          <a:ln w="12700">
            <a:solidFill>
              <a:schemeClr val="accent6"/>
            </a:solidFill>
          </a:ln>
        </c:spPr>
        <c:txPr>
          <a:bodyPr/>
          <a:lstStyle/>
          <a:p>
            <a:pPr>
              <a:defRPr>
                <a:solidFill>
                  <a:schemeClr val="tx1">
                    <a:lumMod val="50000"/>
                    <a:lumOff val="50000"/>
                  </a:schemeClr>
                </a:solidFill>
                <a:latin typeface="Helvetica" panose="020B0604020202020204" pitchFamily="34" charset="0"/>
                <a:cs typeface="Helvetica" panose="020B0604020202020204" pitchFamily="34" charset="0"/>
              </a:defRPr>
            </a:pPr>
            <a:endParaRPr lang="en-US"/>
          </a:p>
        </c:txPr>
        <c:crossAx val="170221952"/>
        <c:crosses val="autoZero"/>
        <c:crossBetween val="midCat"/>
        <c:majorUnit val="10"/>
      </c:valAx>
      <c:spPr>
        <a:noFill/>
        <a:ln>
          <a:noFill/>
        </a:ln>
      </c:spPr>
    </c:plotArea>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'PDSI Data'!$B$4</c:f>
              <c:strCache>
                <c:ptCount val="1"/>
                <c:pt idx="0">
                  <c:v>Value</c:v>
                </c:pt>
              </c:strCache>
            </c:strRef>
          </c:tx>
          <c:spPr>
            <a:solidFill>
              <a:srgbClr val="595959"/>
            </a:solidFill>
            <a:ln w="6350">
              <a:noFill/>
            </a:ln>
          </c:spPr>
          <c:invertIfNegative val="0"/>
          <c:dPt>
            <c:idx val="2"/>
            <c:invertIfNegative val="0"/>
            <c:bubble3D val="0"/>
            <c:spPr>
              <a:solidFill>
                <a:srgbClr val="595959"/>
              </a:solidFill>
              <a:ln w="6350">
                <a:noFill/>
              </a:ln>
            </c:spPr>
            <c:extLst>
              <c:ext xmlns:c16="http://schemas.microsoft.com/office/drawing/2014/chart" uri="{C3380CC4-5D6E-409C-BE32-E72D297353CC}">
                <c16:uniqueId val="{00000001-A312-4420-B0F2-640E6D868AE3}"/>
              </c:ext>
            </c:extLst>
          </c:dPt>
          <c:dPt>
            <c:idx val="3"/>
            <c:invertIfNegative val="0"/>
            <c:bubble3D val="0"/>
            <c:spPr>
              <a:solidFill>
                <a:srgbClr val="595959"/>
              </a:solidFill>
              <a:ln w="6350">
                <a:noFill/>
              </a:ln>
            </c:spPr>
            <c:extLst>
              <c:ext xmlns:c16="http://schemas.microsoft.com/office/drawing/2014/chart" uri="{C3380CC4-5D6E-409C-BE32-E72D297353CC}">
                <c16:uniqueId val="{00000003-A312-4420-B0F2-640E6D868AE3}"/>
              </c:ext>
            </c:extLst>
          </c:dPt>
          <c:dPt>
            <c:idx val="15"/>
            <c:invertIfNegative val="0"/>
            <c:bubble3D val="0"/>
            <c:spPr>
              <a:solidFill>
                <a:srgbClr val="595959"/>
              </a:solidFill>
              <a:ln w="6350">
                <a:noFill/>
              </a:ln>
            </c:spPr>
            <c:extLst>
              <c:ext xmlns:c16="http://schemas.microsoft.com/office/drawing/2014/chart" uri="{C3380CC4-5D6E-409C-BE32-E72D297353CC}">
                <c16:uniqueId val="{00000005-A312-4420-B0F2-640E6D868AE3}"/>
              </c:ext>
            </c:extLst>
          </c:dPt>
          <c:dPt>
            <c:idx val="22"/>
            <c:invertIfNegative val="0"/>
            <c:bubble3D val="0"/>
            <c:spPr>
              <a:solidFill>
                <a:srgbClr val="595959"/>
              </a:solidFill>
              <a:ln w="6350">
                <a:noFill/>
              </a:ln>
            </c:spPr>
            <c:extLst>
              <c:ext xmlns:c16="http://schemas.microsoft.com/office/drawing/2014/chart" uri="{C3380CC4-5D6E-409C-BE32-E72D297353CC}">
                <c16:uniqueId val="{00000007-A312-4420-B0F2-640E6D868AE3}"/>
              </c:ext>
            </c:extLst>
          </c:dPt>
          <c:dPt>
            <c:idx val="23"/>
            <c:invertIfNegative val="0"/>
            <c:bubble3D val="0"/>
            <c:spPr>
              <a:solidFill>
                <a:srgbClr val="595959"/>
              </a:solidFill>
              <a:ln w="6350">
                <a:noFill/>
              </a:ln>
            </c:spPr>
            <c:extLst>
              <c:ext xmlns:c16="http://schemas.microsoft.com/office/drawing/2014/chart" uri="{C3380CC4-5D6E-409C-BE32-E72D297353CC}">
                <c16:uniqueId val="{00000009-A312-4420-B0F2-640E6D868AE3}"/>
              </c:ext>
            </c:extLst>
          </c:dPt>
          <c:dPt>
            <c:idx val="24"/>
            <c:invertIfNegative val="0"/>
            <c:bubble3D val="0"/>
            <c:spPr>
              <a:solidFill>
                <a:srgbClr val="595959"/>
              </a:solidFill>
              <a:ln w="6350">
                <a:noFill/>
              </a:ln>
            </c:spPr>
            <c:extLst>
              <c:ext xmlns:c16="http://schemas.microsoft.com/office/drawing/2014/chart" uri="{C3380CC4-5D6E-409C-BE32-E72D297353CC}">
                <c16:uniqueId val="{0000000B-A312-4420-B0F2-640E6D868AE3}"/>
              </c:ext>
            </c:extLst>
          </c:dPt>
          <c:dPt>
            <c:idx val="29"/>
            <c:invertIfNegative val="0"/>
            <c:bubble3D val="0"/>
            <c:spPr>
              <a:solidFill>
                <a:srgbClr val="595959"/>
              </a:solidFill>
              <a:ln w="6350">
                <a:noFill/>
              </a:ln>
            </c:spPr>
            <c:extLst>
              <c:ext xmlns:c16="http://schemas.microsoft.com/office/drawing/2014/chart" uri="{C3380CC4-5D6E-409C-BE32-E72D297353CC}">
                <c16:uniqueId val="{0000000D-A312-4420-B0F2-640E6D868AE3}"/>
              </c:ext>
            </c:extLst>
          </c:dPt>
          <c:dPt>
            <c:idx val="31"/>
            <c:invertIfNegative val="0"/>
            <c:bubble3D val="0"/>
            <c:spPr>
              <a:solidFill>
                <a:srgbClr val="595959"/>
              </a:solidFill>
              <a:ln w="6350">
                <a:noFill/>
              </a:ln>
            </c:spPr>
            <c:extLst>
              <c:ext xmlns:c16="http://schemas.microsoft.com/office/drawing/2014/chart" uri="{C3380CC4-5D6E-409C-BE32-E72D297353CC}">
                <c16:uniqueId val="{0000000F-A312-4420-B0F2-640E6D868AE3}"/>
              </c:ext>
            </c:extLst>
          </c:dPt>
          <c:dPt>
            <c:idx val="33"/>
            <c:invertIfNegative val="0"/>
            <c:bubble3D val="0"/>
            <c:spPr>
              <a:solidFill>
                <a:srgbClr val="595959"/>
              </a:solidFill>
              <a:ln w="6350">
                <a:noFill/>
              </a:ln>
            </c:spPr>
            <c:extLst>
              <c:ext xmlns:c16="http://schemas.microsoft.com/office/drawing/2014/chart" uri="{C3380CC4-5D6E-409C-BE32-E72D297353CC}">
                <c16:uniqueId val="{00000011-A312-4420-B0F2-640E6D868AE3}"/>
              </c:ext>
            </c:extLst>
          </c:dPt>
          <c:dPt>
            <c:idx val="34"/>
            <c:invertIfNegative val="0"/>
            <c:bubble3D val="0"/>
            <c:spPr>
              <a:solidFill>
                <a:srgbClr val="595959"/>
              </a:solidFill>
              <a:ln w="6350">
                <a:noFill/>
              </a:ln>
            </c:spPr>
            <c:extLst>
              <c:ext xmlns:c16="http://schemas.microsoft.com/office/drawing/2014/chart" uri="{C3380CC4-5D6E-409C-BE32-E72D297353CC}">
                <c16:uniqueId val="{00000013-A312-4420-B0F2-640E6D868AE3}"/>
              </c:ext>
            </c:extLst>
          </c:dPt>
          <c:dPt>
            <c:idx val="35"/>
            <c:invertIfNegative val="0"/>
            <c:bubble3D val="0"/>
            <c:spPr>
              <a:solidFill>
                <a:srgbClr val="595959"/>
              </a:solidFill>
              <a:ln w="6350">
                <a:noFill/>
              </a:ln>
            </c:spPr>
            <c:extLst>
              <c:ext xmlns:c16="http://schemas.microsoft.com/office/drawing/2014/chart" uri="{C3380CC4-5D6E-409C-BE32-E72D297353CC}">
                <c16:uniqueId val="{00000015-A312-4420-B0F2-640E6D868AE3}"/>
              </c:ext>
            </c:extLst>
          </c:dPt>
          <c:dPt>
            <c:idx val="36"/>
            <c:invertIfNegative val="0"/>
            <c:bubble3D val="0"/>
            <c:spPr>
              <a:solidFill>
                <a:srgbClr val="595959"/>
              </a:solidFill>
              <a:ln w="6350">
                <a:noFill/>
              </a:ln>
            </c:spPr>
            <c:extLst>
              <c:ext xmlns:c16="http://schemas.microsoft.com/office/drawing/2014/chart" uri="{C3380CC4-5D6E-409C-BE32-E72D297353CC}">
                <c16:uniqueId val="{00000017-A312-4420-B0F2-640E6D868AE3}"/>
              </c:ext>
            </c:extLst>
          </c:dPt>
          <c:dPt>
            <c:idx val="37"/>
            <c:invertIfNegative val="0"/>
            <c:bubble3D val="0"/>
            <c:spPr>
              <a:solidFill>
                <a:srgbClr val="595959"/>
              </a:solidFill>
              <a:ln w="6350">
                <a:noFill/>
              </a:ln>
            </c:spPr>
            <c:extLst>
              <c:ext xmlns:c16="http://schemas.microsoft.com/office/drawing/2014/chart" uri="{C3380CC4-5D6E-409C-BE32-E72D297353CC}">
                <c16:uniqueId val="{00000019-A312-4420-B0F2-640E6D868AE3}"/>
              </c:ext>
            </c:extLst>
          </c:dPt>
          <c:dPt>
            <c:idx val="38"/>
            <c:invertIfNegative val="0"/>
            <c:bubble3D val="0"/>
            <c:spPr>
              <a:solidFill>
                <a:srgbClr val="595959"/>
              </a:solidFill>
              <a:ln w="6350">
                <a:noFill/>
              </a:ln>
            </c:spPr>
            <c:extLst>
              <c:ext xmlns:c16="http://schemas.microsoft.com/office/drawing/2014/chart" uri="{C3380CC4-5D6E-409C-BE32-E72D297353CC}">
                <c16:uniqueId val="{0000001B-A312-4420-B0F2-640E6D868AE3}"/>
              </c:ext>
            </c:extLst>
          </c:dPt>
          <c:dPt>
            <c:idx val="39"/>
            <c:invertIfNegative val="0"/>
            <c:bubble3D val="0"/>
            <c:spPr>
              <a:solidFill>
                <a:srgbClr val="595959"/>
              </a:solidFill>
              <a:ln w="6350">
                <a:noFill/>
              </a:ln>
            </c:spPr>
            <c:extLst>
              <c:ext xmlns:c16="http://schemas.microsoft.com/office/drawing/2014/chart" uri="{C3380CC4-5D6E-409C-BE32-E72D297353CC}">
                <c16:uniqueId val="{0000001D-A312-4420-B0F2-640E6D868AE3}"/>
              </c:ext>
            </c:extLst>
          </c:dPt>
          <c:dPt>
            <c:idx val="41"/>
            <c:invertIfNegative val="0"/>
            <c:bubble3D val="0"/>
            <c:spPr>
              <a:solidFill>
                <a:srgbClr val="595959"/>
              </a:solidFill>
              <a:ln w="6350">
                <a:noFill/>
              </a:ln>
            </c:spPr>
            <c:extLst>
              <c:ext xmlns:c16="http://schemas.microsoft.com/office/drawing/2014/chart" uri="{C3380CC4-5D6E-409C-BE32-E72D297353CC}">
                <c16:uniqueId val="{0000001F-A312-4420-B0F2-640E6D868AE3}"/>
              </c:ext>
            </c:extLst>
          </c:dPt>
          <c:dPt>
            <c:idx val="44"/>
            <c:invertIfNegative val="0"/>
            <c:bubble3D val="0"/>
            <c:spPr>
              <a:solidFill>
                <a:srgbClr val="595959"/>
              </a:solidFill>
              <a:ln w="6350">
                <a:noFill/>
              </a:ln>
            </c:spPr>
            <c:extLst>
              <c:ext xmlns:c16="http://schemas.microsoft.com/office/drawing/2014/chart" uri="{C3380CC4-5D6E-409C-BE32-E72D297353CC}">
                <c16:uniqueId val="{00000021-A312-4420-B0F2-640E6D868AE3}"/>
              </c:ext>
            </c:extLst>
          </c:dPt>
          <c:dPt>
            <c:idx val="51"/>
            <c:invertIfNegative val="0"/>
            <c:bubble3D val="0"/>
            <c:spPr>
              <a:solidFill>
                <a:srgbClr val="595959"/>
              </a:solidFill>
              <a:ln w="6350">
                <a:noFill/>
              </a:ln>
            </c:spPr>
            <c:extLst>
              <c:ext xmlns:c16="http://schemas.microsoft.com/office/drawing/2014/chart" uri="{C3380CC4-5D6E-409C-BE32-E72D297353CC}">
                <c16:uniqueId val="{00000023-A312-4420-B0F2-640E6D868AE3}"/>
              </c:ext>
            </c:extLst>
          </c:dPt>
          <c:dPt>
            <c:idx val="52"/>
            <c:invertIfNegative val="0"/>
            <c:bubble3D val="0"/>
            <c:spPr>
              <a:solidFill>
                <a:srgbClr val="595959"/>
              </a:solidFill>
              <a:ln w="6350">
                <a:noFill/>
              </a:ln>
            </c:spPr>
            <c:extLst>
              <c:ext xmlns:c16="http://schemas.microsoft.com/office/drawing/2014/chart" uri="{C3380CC4-5D6E-409C-BE32-E72D297353CC}">
                <c16:uniqueId val="{00000025-A312-4420-B0F2-640E6D868AE3}"/>
              </c:ext>
            </c:extLst>
          </c:dPt>
          <c:dPt>
            <c:idx val="54"/>
            <c:invertIfNegative val="0"/>
            <c:bubble3D val="0"/>
            <c:spPr>
              <a:solidFill>
                <a:srgbClr val="595959"/>
              </a:solidFill>
              <a:ln w="6350">
                <a:noFill/>
              </a:ln>
            </c:spPr>
            <c:extLst>
              <c:ext xmlns:c16="http://schemas.microsoft.com/office/drawing/2014/chart" uri="{C3380CC4-5D6E-409C-BE32-E72D297353CC}">
                <c16:uniqueId val="{00000027-A312-4420-B0F2-640E6D868AE3}"/>
              </c:ext>
            </c:extLst>
          </c:dPt>
          <c:dPt>
            <c:idx val="55"/>
            <c:invertIfNegative val="0"/>
            <c:bubble3D val="0"/>
            <c:spPr>
              <a:solidFill>
                <a:srgbClr val="595959"/>
              </a:solidFill>
              <a:ln w="6350">
                <a:noFill/>
              </a:ln>
            </c:spPr>
            <c:extLst>
              <c:ext xmlns:c16="http://schemas.microsoft.com/office/drawing/2014/chart" uri="{C3380CC4-5D6E-409C-BE32-E72D297353CC}">
                <c16:uniqueId val="{00000029-A312-4420-B0F2-640E6D868AE3}"/>
              </c:ext>
            </c:extLst>
          </c:dPt>
          <c:dPt>
            <c:idx val="59"/>
            <c:invertIfNegative val="0"/>
            <c:bubble3D val="0"/>
            <c:spPr>
              <a:solidFill>
                <a:srgbClr val="595959"/>
              </a:solidFill>
              <a:ln w="6350">
                <a:noFill/>
              </a:ln>
            </c:spPr>
            <c:extLst>
              <c:ext xmlns:c16="http://schemas.microsoft.com/office/drawing/2014/chart" uri="{C3380CC4-5D6E-409C-BE32-E72D297353CC}">
                <c16:uniqueId val="{0000002B-A312-4420-B0F2-640E6D868AE3}"/>
              </c:ext>
            </c:extLst>
          </c:dPt>
          <c:dPt>
            <c:idx val="64"/>
            <c:invertIfNegative val="0"/>
            <c:bubble3D val="0"/>
            <c:spPr>
              <a:solidFill>
                <a:srgbClr val="595959"/>
              </a:solidFill>
              <a:ln w="6350">
                <a:noFill/>
              </a:ln>
            </c:spPr>
            <c:extLst>
              <c:ext xmlns:c16="http://schemas.microsoft.com/office/drawing/2014/chart" uri="{C3380CC4-5D6E-409C-BE32-E72D297353CC}">
                <c16:uniqueId val="{0000002D-A312-4420-B0F2-640E6D868AE3}"/>
              </c:ext>
            </c:extLst>
          </c:dPt>
          <c:dPt>
            <c:idx val="65"/>
            <c:invertIfNegative val="0"/>
            <c:bubble3D val="0"/>
            <c:spPr>
              <a:solidFill>
                <a:srgbClr val="595959"/>
              </a:solidFill>
              <a:ln w="6350">
                <a:noFill/>
              </a:ln>
            </c:spPr>
            <c:extLst>
              <c:ext xmlns:c16="http://schemas.microsoft.com/office/drawing/2014/chart" uri="{C3380CC4-5D6E-409C-BE32-E72D297353CC}">
                <c16:uniqueId val="{0000002F-A312-4420-B0F2-640E6D868AE3}"/>
              </c:ext>
            </c:extLst>
          </c:dPt>
          <c:dPt>
            <c:idx val="66"/>
            <c:invertIfNegative val="0"/>
            <c:bubble3D val="0"/>
            <c:spPr>
              <a:solidFill>
                <a:srgbClr val="595959"/>
              </a:solidFill>
              <a:ln w="6350">
                <a:noFill/>
              </a:ln>
            </c:spPr>
            <c:extLst>
              <c:ext xmlns:c16="http://schemas.microsoft.com/office/drawing/2014/chart" uri="{C3380CC4-5D6E-409C-BE32-E72D297353CC}">
                <c16:uniqueId val="{00000031-A312-4420-B0F2-640E6D868AE3}"/>
              </c:ext>
            </c:extLst>
          </c:dPt>
          <c:dPt>
            <c:idx val="67"/>
            <c:invertIfNegative val="0"/>
            <c:bubble3D val="0"/>
            <c:spPr>
              <a:solidFill>
                <a:srgbClr val="595959"/>
              </a:solidFill>
              <a:ln w="6350">
                <a:noFill/>
              </a:ln>
            </c:spPr>
            <c:extLst>
              <c:ext xmlns:c16="http://schemas.microsoft.com/office/drawing/2014/chart" uri="{C3380CC4-5D6E-409C-BE32-E72D297353CC}">
                <c16:uniqueId val="{00000033-A312-4420-B0F2-640E6D868AE3}"/>
              </c:ext>
            </c:extLst>
          </c:dPt>
          <c:dPt>
            <c:idx val="69"/>
            <c:invertIfNegative val="0"/>
            <c:bubble3D val="0"/>
            <c:spPr>
              <a:solidFill>
                <a:srgbClr val="595959"/>
              </a:solidFill>
              <a:ln w="6350">
                <a:noFill/>
              </a:ln>
            </c:spPr>
            <c:extLst>
              <c:ext xmlns:c16="http://schemas.microsoft.com/office/drawing/2014/chart" uri="{C3380CC4-5D6E-409C-BE32-E72D297353CC}">
                <c16:uniqueId val="{00000035-A312-4420-B0F2-640E6D868AE3}"/>
              </c:ext>
            </c:extLst>
          </c:dPt>
          <c:dPt>
            <c:idx val="71"/>
            <c:invertIfNegative val="0"/>
            <c:bubble3D val="0"/>
            <c:spPr>
              <a:solidFill>
                <a:srgbClr val="595959"/>
              </a:solidFill>
              <a:ln w="6350">
                <a:noFill/>
              </a:ln>
            </c:spPr>
            <c:extLst>
              <c:ext xmlns:c16="http://schemas.microsoft.com/office/drawing/2014/chart" uri="{C3380CC4-5D6E-409C-BE32-E72D297353CC}">
                <c16:uniqueId val="{00000037-A312-4420-B0F2-640E6D868AE3}"/>
              </c:ext>
            </c:extLst>
          </c:dPt>
          <c:dPt>
            <c:idx val="73"/>
            <c:invertIfNegative val="0"/>
            <c:bubble3D val="0"/>
            <c:spPr>
              <a:solidFill>
                <a:srgbClr val="595959"/>
              </a:solidFill>
              <a:ln w="6350">
                <a:noFill/>
              </a:ln>
            </c:spPr>
            <c:extLst>
              <c:ext xmlns:c16="http://schemas.microsoft.com/office/drawing/2014/chart" uri="{C3380CC4-5D6E-409C-BE32-E72D297353CC}">
                <c16:uniqueId val="{00000039-A312-4420-B0F2-640E6D868AE3}"/>
              </c:ext>
            </c:extLst>
          </c:dPt>
          <c:dPt>
            <c:idx val="75"/>
            <c:invertIfNegative val="0"/>
            <c:bubble3D val="0"/>
            <c:spPr>
              <a:solidFill>
                <a:srgbClr val="595959"/>
              </a:solidFill>
              <a:ln w="6350">
                <a:noFill/>
              </a:ln>
            </c:spPr>
            <c:extLst>
              <c:ext xmlns:c16="http://schemas.microsoft.com/office/drawing/2014/chart" uri="{C3380CC4-5D6E-409C-BE32-E72D297353CC}">
                <c16:uniqueId val="{0000003B-A312-4420-B0F2-640E6D868AE3}"/>
              </c:ext>
            </c:extLst>
          </c:dPt>
          <c:dPt>
            <c:idx val="77"/>
            <c:invertIfNegative val="0"/>
            <c:bubble3D val="0"/>
            <c:spPr>
              <a:solidFill>
                <a:srgbClr val="595959"/>
              </a:solidFill>
              <a:ln w="6350">
                <a:noFill/>
              </a:ln>
            </c:spPr>
            <c:extLst>
              <c:ext xmlns:c16="http://schemas.microsoft.com/office/drawing/2014/chart" uri="{C3380CC4-5D6E-409C-BE32-E72D297353CC}">
                <c16:uniqueId val="{0000003D-A312-4420-B0F2-640E6D868AE3}"/>
              </c:ext>
            </c:extLst>
          </c:dPt>
          <c:dPt>
            <c:idx val="81"/>
            <c:invertIfNegative val="0"/>
            <c:bubble3D val="0"/>
            <c:spPr>
              <a:solidFill>
                <a:srgbClr val="595959"/>
              </a:solidFill>
              <a:ln w="6350">
                <a:noFill/>
              </a:ln>
            </c:spPr>
            <c:extLst>
              <c:ext xmlns:c16="http://schemas.microsoft.com/office/drawing/2014/chart" uri="{C3380CC4-5D6E-409C-BE32-E72D297353CC}">
                <c16:uniqueId val="{0000003F-A312-4420-B0F2-640E6D868AE3}"/>
              </c:ext>
            </c:extLst>
          </c:dPt>
          <c:dPt>
            <c:idx val="82"/>
            <c:invertIfNegative val="0"/>
            <c:bubble3D val="0"/>
            <c:spPr>
              <a:solidFill>
                <a:srgbClr val="595959"/>
              </a:solidFill>
              <a:ln w="6350">
                <a:noFill/>
              </a:ln>
            </c:spPr>
            <c:extLst>
              <c:ext xmlns:c16="http://schemas.microsoft.com/office/drawing/2014/chart" uri="{C3380CC4-5D6E-409C-BE32-E72D297353CC}">
                <c16:uniqueId val="{00000041-A312-4420-B0F2-640E6D868AE3}"/>
              </c:ext>
            </c:extLst>
          </c:dPt>
          <c:dPt>
            <c:idx val="86"/>
            <c:invertIfNegative val="0"/>
            <c:bubble3D val="0"/>
            <c:spPr>
              <a:solidFill>
                <a:srgbClr val="595959"/>
              </a:solidFill>
              <a:ln w="6350">
                <a:noFill/>
              </a:ln>
            </c:spPr>
            <c:extLst>
              <c:ext xmlns:c16="http://schemas.microsoft.com/office/drawing/2014/chart" uri="{C3380CC4-5D6E-409C-BE32-E72D297353CC}">
                <c16:uniqueId val="{00000043-A312-4420-B0F2-640E6D868AE3}"/>
              </c:ext>
            </c:extLst>
          </c:dPt>
          <c:dPt>
            <c:idx val="89"/>
            <c:invertIfNegative val="0"/>
            <c:bubble3D val="0"/>
            <c:spPr>
              <a:solidFill>
                <a:srgbClr val="595959"/>
              </a:solidFill>
              <a:ln w="6350">
                <a:noFill/>
              </a:ln>
            </c:spPr>
            <c:extLst>
              <c:ext xmlns:c16="http://schemas.microsoft.com/office/drawing/2014/chart" uri="{C3380CC4-5D6E-409C-BE32-E72D297353CC}">
                <c16:uniqueId val="{00000045-A312-4420-B0F2-640E6D868AE3}"/>
              </c:ext>
            </c:extLst>
          </c:dPt>
          <c:dPt>
            <c:idx val="90"/>
            <c:invertIfNegative val="0"/>
            <c:bubble3D val="0"/>
            <c:spPr>
              <a:solidFill>
                <a:srgbClr val="595959"/>
              </a:solidFill>
              <a:ln w="6350">
                <a:noFill/>
              </a:ln>
            </c:spPr>
            <c:extLst>
              <c:ext xmlns:c16="http://schemas.microsoft.com/office/drawing/2014/chart" uri="{C3380CC4-5D6E-409C-BE32-E72D297353CC}">
                <c16:uniqueId val="{00000047-A312-4420-B0F2-640E6D868AE3}"/>
              </c:ext>
            </c:extLst>
          </c:dPt>
          <c:dPt>
            <c:idx val="91"/>
            <c:invertIfNegative val="0"/>
            <c:bubble3D val="0"/>
            <c:spPr>
              <a:solidFill>
                <a:srgbClr val="595959"/>
              </a:solidFill>
              <a:ln w="6350">
                <a:noFill/>
              </a:ln>
            </c:spPr>
            <c:extLst>
              <c:ext xmlns:c16="http://schemas.microsoft.com/office/drawing/2014/chart" uri="{C3380CC4-5D6E-409C-BE32-E72D297353CC}">
                <c16:uniqueId val="{00000049-A312-4420-B0F2-640E6D868AE3}"/>
              </c:ext>
            </c:extLst>
          </c:dPt>
          <c:dPt>
            <c:idx val="92"/>
            <c:invertIfNegative val="0"/>
            <c:bubble3D val="0"/>
            <c:spPr>
              <a:solidFill>
                <a:srgbClr val="595959"/>
              </a:solidFill>
              <a:ln w="6350">
                <a:noFill/>
              </a:ln>
            </c:spPr>
            <c:extLst>
              <c:ext xmlns:c16="http://schemas.microsoft.com/office/drawing/2014/chart" uri="{C3380CC4-5D6E-409C-BE32-E72D297353CC}">
                <c16:uniqueId val="{0000004B-A312-4420-B0F2-640E6D868AE3}"/>
              </c:ext>
            </c:extLst>
          </c:dPt>
          <c:dPt>
            <c:idx val="93"/>
            <c:invertIfNegative val="0"/>
            <c:bubble3D val="0"/>
            <c:spPr>
              <a:solidFill>
                <a:srgbClr val="595959"/>
              </a:solidFill>
              <a:ln w="6350">
                <a:noFill/>
              </a:ln>
            </c:spPr>
            <c:extLst>
              <c:ext xmlns:c16="http://schemas.microsoft.com/office/drawing/2014/chart" uri="{C3380CC4-5D6E-409C-BE32-E72D297353CC}">
                <c16:uniqueId val="{0000004D-A312-4420-B0F2-640E6D868AE3}"/>
              </c:ext>
            </c:extLst>
          </c:dPt>
          <c:dPt>
            <c:idx val="94"/>
            <c:invertIfNegative val="0"/>
            <c:bubble3D val="0"/>
            <c:spPr>
              <a:solidFill>
                <a:srgbClr val="595959"/>
              </a:solidFill>
              <a:ln w="6350">
                <a:noFill/>
              </a:ln>
            </c:spPr>
            <c:extLst>
              <c:ext xmlns:c16="http://schemas.microsoft.com/office/drawing/2014/chart" uri="{C3380CC4-5D6E-409C-BE32-E72D297353CC}">
                <c16:uniqueId val="{0000004F-A312-4420-B0F2-640E6D868AE3}"/>
              </c:ext>
            </c:extLst>
          </c:dPt>
          <c:dPt>
            <c:idx val="95"/>
            <c:invertIfNegative val="0"/>
            <c:bubble3D val="0"/>
            <c:spPr>
              <a:solidFill>
                <a:srgbClr val="595959"/>
              </a:solidFill>
              <a:ln w="6350">
                <a:noFill/>
              </a:ln>
            </c:spPr>
            <c:extLst>
              <c:ext xmlns:c16="http://schemas.microsoft.com/office/drawing/2014/chart" uri="{C3380CC4-5D6E-409C-BE32-E72D297353CC}">
                <c16:uniqueId val="{00000051-A312-4420-B0F2-640E6D868AE3}"/>
              </c:ext>
            </c:extLst>
          </c:dPt>
          <c:dPt>
            <c:idx val="96"/>
            <c:invertIfNegative val="0"/>
            <c:bubble3D val="0"/>
            <c:spPr>
              <a:solidFill>
                <a:srgbClr val="595959"/>
              </a:solidFill>
              <a:ln w="6350">
                <a:noFill/>
              </a:ln>
            </c:spPr>
            <c:extLst>
              <c:ext xmlns:c16="http://schemas.microsoft.com/office/drawing/2014/chart" uri="{C3380CC4-5D6E-409C-BE32-E72D297353CC}">
                <c16:uniqueId val="{00000053-A312-4420-B0F2-640E6D868AE3}"/>
              </c:ext>
            </c:extLst>
          </c:dPt>
          <c:dPt>
            <c:idx val="97"/>
            <c:invertIfNegative val="0"/>
            <c:bubble3D val="0"/>
            <c:spPr>
              <a:solidFill>
                <a:srgbClr val="595959"/>
              </a:solidFill>
              <a:ln w="6350">
                <a:noFill/>
              </a:ln>
            </c:spPr>
            <c:extLst>
              <c:ext xmlns:c16="http://schemas.microsoft.com/office/drawing/2014/chart" uri="{C3380CC4-5D6E-409C-BE32-E72D297353CC}">
                <c16:uniqueId val="{00000055-A312-4420-B0F2-640E6D868AE3}"/>
              </c:ext>
            </c:extLst>
          </c:dPt>
          <c:dPt>
            <c:idx val="99"/>
            <c:invertIfNegative val="0"/>
            <c:bubble3D val="0"/>
            <c:spPr>
              <a:solidFill>
                <a:srgbClr val="595959"/>
              </a:solidFill>
              <a:ln w="6350">
                <a:noFill/>
              </a:ln>
            </c:spPr>
            <c:extLst>
              <c:ext xmlns:c16="http://schemas.microsoft.com/office/drawing/2014/chart" uri="{C3380CC4-5D6E-409C-BE32-E72D297353CC}">
                <c16:uniqueId val="{00000057-A312-4420-B0F2-640E6D868AE3}"/>
              </c:ext>
            </c:extLst>
          </c:dPt>
          <c:dPt>
            <c:idx val="102"/>
            <c:invertIfNegative val="0"/>
            <c:bubble3D val="0"/>
            <c:spPr>
              <a:solidFill>
                <a:srgbClr val="595959"/>
              </a:solidFill>
              <a:ln w="6350">
                <a:noFill/>
              </a:ln>
            </c:spPr>
            <c:extLst>
              <c:ext xmlns:c16="http://schemas.microsoft.com/office/drawing/2014/chart" uri="{C3380CC4-5D6E-409C-BE32-E72D297353CC}">
                <c16:uniqueId val="{00000059-A312-4420-B0F2-640E6D868AE3}"/>
              </c:ext>
            </c:extLst>
          </c:dPt>
          <c:dPt>
            <c:idx val="104"/>
            <c:invertIfNegative val="0"/>
            <c:bubble3D val="0"/>
            <c:spPr>
              <a:solidFill>
                <a:srgbClr val="595959"/>
              </a:solidFill>
              <a:ln w="6350">
                <a:noFill/>
              </a:ln>
            </c:spPr>
            <c:extLst>
              <c:ext xmlns:c16="http://schemas.microsoft.com/office/drawing/2014/chart" uri="{C3380CC4-5D6E-409C-BE32-E72D297353CC}">
                <c16:uniqueId val="{0000005B-A312-4420-B0F2-640E6D868AE3}"/>
              </c:ext>
            </c:extLst>
          </c:dPt>
          <c:dPt>
            <c:idx val="105"/>
            <c:invertIfNegative val="0"/>
            <c:bubble3D val="0"/>
            <c:spPr>
              <a:solidFill>
                <a:srgbClr val="595959"/>
              </a:solidFill>
              <a:ln w="6350">
                <a:noFill/>
              </a:ln>
            </c:spPr>
            <c:extLst>
              <c:ext xmlns:c16="http://schemas.microsoft.com/office/drawing/2014/chart" uri="{C3380CC4-5D6E-409C-BE32-E72D297353CC}">
                <c16:uniqueId val="{0000005D-A312-4420-B0F2-640E6D868AE3}"/>
              </c:ext>
            </c:extLst>
          </c:dPt>
          <c:dPt>
            <c:idx val="106"/>
            <c:invertIfNegative val="0"/>
            <c:bubble3D val="0"/>
            <c:spPr>
              <a:solidFill>
                <a:srgbClr val="595959"/>
              </a:solidFill>
              <a:ln w="6350">
                <a:noFill/>
              </a:ln>
            </c:spPr>
            <c:extLst>
              <c:ext xmlns:c16="http://schemas.microsoft.com/office/drawing/2014/chart" uri="{C3380CC4-5D6E-409C-BE32-E72D297353CC}">
                <c16:uniqueId val="{0000005F-A312-4420-B0F2-640E6D868AE3}"/>
              </c:ext>
            </c:extLst>
          </c:dPt>
          <c:dPt>
            <c:idx val="107"/>
            <c:invertIfNegative val="0"/>
            <c:bubble3D val="0"/>
            <c:spPr>
              <a:solidFill>
                <a:srgbClr val="595959"/>
              </a:solidFill>
              <a:ln w="6350">
                <a:noFill/>
              </a:ln>
            </c:spPr>
            <c:extLst>
              <c:ext xmlns:c16="http://schemas.microsoft.com/office/drawing/2014/chart" uri="{C3380CC4-5D6E-409C-BE32-E72D297353CC}">
                <c16:uniqueId val="{00000061-A312-4420-B0F2-640E6D868AE3}"/>
              </c:ext>
            </c:extLst>
          </c:dPt>
          <c:dPt>
            <c:idx val="109"/>
            <c:invertIfNegative val="0"/>
            <c:bubble3D val="0"/>
            <c:spPr>
              <a:solidFill>
                <a:srgbClr val="595959"/>
              </a:solidFill>
              <a:ln w="6350">
                <a:noFill/>
              </a:ln>
            </c:spPr>
            <c:extLst>
              <c:ext xmlns:c16="http://schemas.microsoft.com/office/drawing/2014/chart" uri="{C3380CC4-5D6E-409C-BE32-E72D297353CC}">
                <c16:uniqueId val="{00000063-A312-4420-B0F2-640E6D868AE3}"/>
              </c:ext>
            </c:extLst>
          </c:dPt>
          <c:dPt>
            <c:idx val="112"/>
            <c:invertIfNegative val="0"/>
            <c:bubble3D val="0"/>
            <c:spPr>
              <a:solidFill>
                <a:srgbClr val="595959"/>
              </a:solidFill>
              <a:ln w="6350">
                <a:noFill/>
              </a:ln>
            </c:spPr>
            <c:extLst>
              <c:ext xmlns:c16="http://schemas.microsoft.com/office/drawing/2014/chart" uri="{C3380CC4-5D6E-409C-BE32-E72D297353CC}">
                <c16:uniqueId val="{00000065-A312-4420-B0F2-640E6D868AE3}"/>
              </c:ext>
            </c:extLst>
          </c:dPt>
          <c:dPt>
            <c:idx val="113"/>
            <c:invertIfNegative val="0"/>
            <c:bubble3D val="0"/>
            <c:spPr>
              <a:solidFill>
                <a:srgbClr val="595959"/>
              </a:solidFill>
              <a:ln w="6350">
                <a:noFill/>
              </a:ln>
            </c:spPr>
            <c:extLst>
              <c:ext xmlns:c16="http://schemas.microsoft.com/office/drawing/2014/chart" uri="{C3380CC4-5D6E-409C-BE32-E72D297353CC}">
                <c16:uniqueId val="{00000067-A312-4420-B0F2-640E6D868AE3}"/>
              </c:ext>
            </c:extLst>
          </c:dPt>
          <c:dPt>
            <c:idx val="114"/>
            <c:invertIfNegative val="0"/>
            <c:bubble3D val="0"/>
            <c:spPr>
              <a:solidFill>
                <a:srgbClr val="595959"/>
              </a:solidFill>
              <a:ln w="6350">
                <a:noFill/>
              </a:ln>
            </c:spPr>
            <c:extLst>
              <c:ext xmlns:c16="http://schemas.microsoft.com/office/drawing/2014/chart" uri="{C3380CC4-5D6E-409C-BE32-E72D297353CC}">
                <c16:uniqueId val="{00000069-A312-4420-B0F2-640E6D868AE3}"/>
              </c:ext>
            </c:extLst>
          </c:dPt>
          <c:dPt>
            <c:idx val="117"/>
            <c:invertIfNegative val="0"/>
            <c:bubble3D val="0"/>
            <c:spPr>
              <a:solidFill>
                <a:srgbClr val="595959"/>
              </a:solidFill>
              <a:ln w="6350">
                <a:noFill/>
              </a:ln>
            </c:spPr>
            <c:extLst>
              <c:ext xmlns:c16="http://schemas.microsoft.com/office/drawing/2014/chart" uri="{C3380CC4-5D6E-409C-BE32-E72D297353CC}">
                <c16:uniqueId val="{0000006B-A312-4420-B0F2-640E6D868AE3}"/>
              </c:ext>
            </c:extLst>
          </c:dPt>
          <c:dPt>
            <c:idx val="118"/>
            <c:invertIfNegative val="0"/>
            <c:bubble3D val="0"/>
            <c:spPr>
              <a:solidFill>
                <a:srgbClr val="595959"/>
              </a:solidFill>
              <a:ln w="6350">
                <a:noFill/>
              </a:ln>
            </c:spPr>
            <c:extLst>
              <c:ext xmlns:c16="http://schemas.microsoft.com/office/drawing/2014/chart" uri="{C3380CC4-5D6E-409C-BE32-E72D297353CC}">
                <c16:uniqueId val="{0000006D-A312-4420-B0F2-640E6D868AE3}"/>
              </c:ext>
            </c:extLst>
          </c:dPt>
          <c:dPt>
            <c:idx val="119"/>
            <c:invertIfNegative val="0"/>
            <c:bubble3D val="0"/>
            <c:spPr>
              <a:solidFill>
                <a:srgbClr val="595959"/>
              </a:solidFill>
              <a:ln w="6350">
                <a:noFill/>
              </a:ln>
            </c:spPr>
            <c:extLst>
              <c:ext xmlns:c16="http://schemas.microsoft.com/office/drawing/2014/chart" uri="{C3380CC4-5D6E-409C-BE32-E72D297353CC}">
                <c16:uniqueId val="{0000006F-A312-4420-B0F2-640E6D868AE3}"/>
              </c:ext>
            </c:extLst>
          </c:dPt>
          <c:dPt>
            <c:idx val="120"/>
            <c:invertIfNegative val="0"/>
            <c:bubble3D val="0"/>
            <c:spPr>
              <a:solidFill>
                <a:srgbClr val="595959"/>
              </a:solidFill>
              <a:ln w="6350">
                <a:noFill/>
              </a:ln>
            </c:spPr>
            <c:extLst>
              <c:ext xmlns:c16="http://schemas.microsoft.com/office/drawing/2014/chart" uri="{C3380CC4-5D6E-409C-BE32-E72D297353CC}">
                <c16:uniqueId val="{00000071-A312-4420-B0F2-640E6D868AE3}"/>
              </c:ext>
            </c:extLst>
          </c:dPt>
          <c:dPt>
            <c:idx val="121"/>
            <c:invertIfNegative val="0"/>
            <c:bubble3D val="0"/>
            <c:spPr>
              <a:solidFill>
                <a:srgbClr val="595959"/>
              </a:solidFill>
              <a:ln w="6350">
                <a:noFill/>
              </a:ln>
            </c:spPr>
            <c:extLst>
              <c:ext xmlns:c16="http://schemas.microsoft.com/office/drawing/2014/chart" uri="{C3380CC4-5D6E-409C-BE32-E72D297353CC}">
                <c16:uniqueId val="{00000073-A312-4420-B0F2-640E6D868AE3}"/>
              </c:ext>
            </c:extLst>
          </c:dPt>
          <c:cat>
            <c:numRef>
              <c:f>'PDSI Data'!$A$5:$A$126</c:f>
              <c:numCache>
                <c:formatCode>General</c:formatCode>
                <c:ptCount val="122"/>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pt idx="118">
                  <c:v>2013</c:v>
                </c:pt>
                <c:pt idx="119">
                  <c:v>2014</c:v>
                </c:pt>
                <c:pt idx="120">
                  <c:v>2015</c:v>
                </c:pt>
                <c:pt idx="121">
                  <c:v>2016</c:v>
                </c:pt>
              </c:numCache>
            </c:numRef>
          </c:cat>
          <c:val>
            <c:numRef>
              <c:f>'PDSI Data'!$B$5:$B$126</c:f>
              <c:numCache>
                <c:formatCode>General</c:formatCode>
                <c:ptCount val="122"/>
                <c:pt idx="0">
                  <c:v>0.87</c:v>
                </c:pt>
                <c:pt idx="1">
                  <c:v>2.06</c:v>
                </c:pt>
                <c:pt idx="2">
                  <c:v>-0.03</c:v>
                </c:pt>
                <c:pt idx="3">
                  <c:v>-2.15</c:v>
                </c:pt>
                <c:pt idx="4">
                  <c:v>0.51</c:v>
                </c:pt>
                <c:pt idx="5">
                  <c:v>0.76</c:v>
                </c:pt>
                <c:pt idx="6">
                  <c:v>1.51</c:v>
                </c:pt>
                <c:pt idx="7">
                  <c:v>1.1200000000000001</c:v>
                </c:pt>
                <c:pt idx="8">
                  <c:v>0.03</c:v>
                </c:pt>
                <c:pt idx="9">
                  <c:v>1.94</c:v>
                </c:pt>
                <c:pt idx="10">
                  <c:v>0.73</c:v>
                </c:pt>
                <c:pt idx="11">
                  <c:v>3.41</c:v>
                </c:pt>
                <c:pt idx="12">
                  <c:v>3.04</c:v>
                </c:pt>
                <c:pt idx="13">
                  <c:v>-0.02</c:v>
                </c:pt>
                <c:pt idx="14">
                  <c:v>0.48</c:v>
                </c:pt>
                <c:pt idx="15">
                  <c:v>-1.58</c:v>
                </c:pt>
                <c:pt idx="16">
                  <c:v>0.98</c:v>
                </c:pt>
                <c:pt idx="17">
                  <c:v>0.61</c:v>
                </c:pt>
                <c:pt idx="18">
                  <c:v>0.43</c:v>
                </c:pt>
                <c:pt idx="19">
                  <c:v>0.26</c:v>
                </c:pt>
                <c:pt idx="20">
                  <c:v>2.23</c:v>
                </c:pt>
                <c:pt idx="21">
                  <c:v>0.08</c:v>
                </c:pt>
                <c:pt idx="22">
                  <c:v>-0.45</c:v>
                </c:pt>
                <c:pt idx="23">
                  <c:v>-2.11</c:v>
                </c:pt>
                <c:pt idx="24">
                  <c:v>-1.47</c:v>
                </c:pt>
                <c:pt idx="25">
                  <c:v>0.43</c:v>
                </c:pt>
                <c:pt idx="26">
                  <c:v>0.39</c:v>
                </c:pt>
                <c:pt idx="27">
                  <c:v>0.44</c:v>
                </c:pt>
                <c:pt idx="28">
                  <c:v>0.19</c:v>
                </c:pt>
                <c:pt idx="29">
                  <c:v>-3.37</c:v>
                </c:pt>
                <c:pt idx="30">
                  <c:v>0.74</c:v>
                </c:pt>
                <c:pt idx="31">
                  <c:v>-0.38</c:v>
                </c:pt>
                <c:pt idx="32">
                  <c:v>1.54</c:v>
                </c:pt>
                <c:pt idx="33">
                  <c:v>-1.28</c:v>
                </c:pt>
                <c:pt idx="34">
                  <c:v>-2.06</c:v>
                </c:pt>
                <c:pt idx="35">
                  <c:v>-1.46</c:v>
                </c:pt>
                <c:pt idx="36">
                  <c:v>-2.1800000000000002</c:v>
                </c:pt>
                <c:pt idx="37">
                  <c:v>-0.66</c:v>
                </c:pt>
                <c:pt idx="38">
                  <c:v>-0.66</c:v>
                </c:pt>
                <c:pt idx="39">
                  <c:v>-2.14</c:v>
                </c:pt>
                <c:pt idx="40">
                  <c:v>-0.04</c:v>
                </c:pt>
                <c:pt idx="41">
                  <c:v>-0.42</c:v>
                </c:pt>
                <c:pt idx="42">
                  <c:v>0.23</c:v>
                </c:pt>
                <c:pt idx="43">
                  <c:v>0.86</c:v>
                </c:pt>
                <c:pt idx="44">
                  <c:v>-2.02</c:v>
                </c:pt>
                <c:pt idx="45">
                  <c:v>0.19</c:v>
                </c:pt>
                <c:pt idx="46">
                  <c:v>3.6</c:v>
                </c:pt>
                <c:pt idx="47">
                  <c:v>3.15</c:v>
                </c:pt>
                <c:pt idx="48">
                  <c:v>1.18</c:v>
                </c:pt>
                <c:pt idx="49">
                  <c:v>0.39</c:v>
                </c:pt>
                <c:pt idx="50">
                  <c:v>0.8</c:v>
                </c:pt>
                <c:pt idx="51">
                  <c:v>-1.39</c:v>
                </c:pt>
                <c:pt idx="52">
                  <c:v>-2.09</c:v>
                </c:pt>
                <c:pt idx="53">
                  <c:v>0.33</c:v>
                </c:pt>
                <c:pt idx="54">
                  <c:v>-1.2</c:v>
                </c:pt>
                <c:pt idx="55">
                  <c:v>-0.79</c:v>
                </c:pt>
                <c:pt idx="56">
                  <c:v>0</c:v>
                </c:pt>
                <c:pt idx="57">
                  <c:v>2.27</c:v>
                </c:pt>
                <c:pt idx="58">
                  <c:v>0.52</c:v>
                </c:pt>
                <c:pt idx="59">
                  <c:v>-0.35</c:v>
                </c:pt>
                <c:pt idx="60">
                  <c:v>0.09</c:v>
                </c:pt>
                <c:pt idx="61">
                  <c:v>0.28999999999999998</c:v>
                </c:pt>
                <c:pt idx="62">
                  <c:v>0.9</c:v>
                </c:pt>
                <c:pt idx="63">
                  <c:v>2.81</c:v>
                </c:pt>
                <c:pt idx="64">
                  <c:v>-3.28</c:v>
                </c:pt>
                <c:pt idx="65">
                  <c:v>-2.86</c:v>
                </c:pt>
                <c:pt idx="66">
                  <c:v>-2.09</c:v>
                </c:pt>
                <c:pt idx="67">
                  <c:v>-0.42</c:v>
                </c:pt>
                <c:pt idx="68">
                  <c:v>1.3</c:v>
                </c:pt>
                <c:pt idx="69">
                  <c:v>-0.06</c:v>
                </c:pt>
                <c:pt idx="70">
                  <c:v>0.64</c:v>
                </c:pt>
                <c:pt idx="71">
                  <c:v>-1.41</c:v>
                </c:pt>
                <c:pt idx="72">
                  <c:v>1.68</c:v>
                </c:pt>
                <c:pt idx="73">
                  <c:v>-0.82</c:v>
                </c:pt>
                <c:pt idx="74">
                  <c:v>0.25</c:v>
                </c:pt>
                <c:pt idx="75">
                  <c:v>-0.42</c:v>
                </c:pt>
                <c:pt idx="76">
                  <c:v>0.27</c:v>
                </c:pt>
                <c:pt idx="77">
                  <c:v>-0.86</c:v>
                </c:pt>
                <c:pt idx="78">
                  <c:v>0.34</c:v>
                </c:pt>
                <c:pt idx="79">
                  <c:v>0.34</c:v>
                </c:pt>
                <c:pt idx="80">
                  <c:v>0.65</c:v>
                </c:pt>
                <c:pt idx="81">
                  <c:v>-3.22</c:v>
                </c:pt>
                <c:pt idx="82">
                  <c:v>-3.25</c:v>
                </c:pt>
                <c:pt idx="83">
                  <c:v>1.93</c:v>
                </c:pt>
                <c:pt idx="84">
                  <c:v>0.45</c:v>
                </c:pt>
                <c:pt idx="85">
                  <c:v>0.71</c:v>
                </c:pt>
                <c:pt idx="86">
                  <c:v>-1.02</c:v>
                </c:pt>
                <c:pt idx="87">
                  <c:v>3.45</c:v>
                </c:pt>
                <c:pt idx="88">
                  <c:v>6.53</c:v>
                </c:pt>
                <c:pt idx="89">
                  <c:v>-0.66</c:v>
                </c:pt>
                <c:pt idx="90">
                  <c:v>-1.21</c:v>
                </c:pt>
                <c:pt idx="91">
                  <c:v>-0.11</c:v>
                </c:pt>
                <c:pt idx="92">
                  <c:v>-2.99</c:v>
                </c:pt>
                <c:pt idx="93">
                  <c:v>-2.13</c:v>
                </c:pt>
                <c:pt idx="94">
                  <c:v>-1.42</c:v>
                </c:pt>
                <c:pt idx="95">
                  <c:v>-2.99</c:v>
                </c:pt>
                <c:pt idx="96">
                  <c:v>-2.5499999999999998</c:v>
                </c:pt>
                <c:pt idx="97">
                  <c:v>-2.42</c:v>
                </c:pt>
                <c:pt idx="98">
                  <c:v>1.63</c:v>
                </c:pt>
                <c:pt idx="99">
                  <c:v>-1.94</c:v>
                </c:pt>
                <c:pt idx="100">
                  <c:v>4.18</c:v>
                </c:pt>
                <c:pt idx="101">
                  <c:v>2.46</c:v>
                </c:pt>
                <c:pt idx="102">
                  <c:v>-0.87</c:v>
                </c:pt>
                <c:pt idx="103">
                  <c:v>4.63</c:v>
                </c:pt>
                <c:pt idx="104">
                  <c:v>-0.17</c:v>
                </c:pt>
                <c:pt idx="105">
                  <c:v>-0.52</c:v>
                </c:pt>
                <c:pt idx="106">
                  <c:v>-2.42</c:v>
                </c:pt>
                <c:pt idx="107">
                  <c:v>-2.19</c:v>
                </c:pt>
                <c:pt idx="108">
                  <c:v>0.25</c:v>
                </c:pt>
                <c:pt idx="109">
                  <c:v>-0.99</c:v>
                </c:pt>
                <c:pt idx="110">
                  <c:v>3.08</c:v>
                </c:pt>
                <c:pt idx="111">
                  <c:v>0.46</c:v>
                </c:pt>
                <c:pt idx="112">
                  <c:v>-3.77</c:v>
                </c:pt>
                <c:pt idx="113">
                  <c:v>-3.67</c:v>
                </c:pt>
                <c:pt idx="114">
                  <c:v>-3.56</c:v>
                </c:pt>
                <c:pt idx="115">
                  <c:v>1.47</c:v>
                </c:pt>
                <c:pt idx="116">
                  <c:v>1.71</c:v>
                </c:pt>
                <c:pt idx="117">
                  <c:v>-1.6</c:v>
                </c:pt>
                <c:pt idx="118">
                  <c:v>-2.84</c:v>
                </c:pt>
                <c:pt idx="119">
                  <c:v>-5.75</c:v>
                </c:pt>
                <c:pt idx="120">
                  <c:v>-4.79</c:v>
                </c:pt>
                <c:pt idx="121">
                  <c:v>-1.91</c:v>
                </c:pt>
              </c:numCache>
            </c:numRef>
          </c:val>
          <c:extLst>
            <c:ext xmlns:c16="http://schemas.microsoft.com/office/drawing/2014/chart" uri="{C3380CC4-5D6E-409C-BE32-E72D297353CC}">
              <c16:uniqueId val="{00000074-A312-4420-B0F2-640E6D868AE3}"/>
            </c:ext>
          </c:extLst>
        </c:ser>
        <c:dLbls>
          <c:showLegendKey val="0"/>
          <c:showVal val="0"/>
          <c:showCatName val="0"/>
          <c:showSerName val="0"/>
          <c:showPercent val="0"/>
          <c:showBubbleSize val="0"/>
        </c:dLbls>
        <c:gapWidth val="0"/>
        <c:axId val="184878208"/>
        <c:axId val="184879744"/>
      </c:barChart>
      <c:catAx>
        <c:axId val="184878208"/>
        <c:scaling>
          <c:orientation val="minMax"/>
        </c:scaling>
        <c:delete val="0"/>
        <c:axPos val="b"/>
        <c:numFmt formatCode="General" sourceLinked="1"/>
        <c:majorTickMark val="none"/>
        <c:minorTickMark val="none"/>
        <c:tickLblPos val="low"/>
        <c:txPr>
          <a:bodyPr/>
          <a:lstStyle/>
          <a:p>
            <a:pPr>
              <a:defRPr>
                <a:latin typeface="Helvetica" panose="020B0604020202020204" pitchFamily="34" charset="0"/>
                <a:cs typeface="Helvetica" panose="020B0604020202020204" pitchFamily="34" charset="0"/>
              </a:defRPr>
            </a:pPr>
            <a:endParaRPr lang="en-US"/>
          </a:p>
        </c:txPr>
        <c:crossAx val="184879744"/>
        <c:crosses val="autoZero"/>
        <c:auto val="1"/>
        <c:lblAlgn val="ctr"/>
        <c:lblOffset val="100"/>
        <c:tickLblSkip val="10"/>
        <c:noMultiLvlLbl val="0"/>
      </c:catAx>
      <c:valAx>
        <c:axId val="184879744"/>
        <c:scaling>
          <c:orientation val="minMax"/>
          <c:max val="6"/>
          <c:min val="-6"/>
        </c:scaling>
        <c:delete val="0"/>
        <c:axPos val="l"/>
        <c:numFmt formatCode="General" sourceLinked="1"/>
        <c:majorTickMark val="out"/>
        <c:minorTickMark val="none"/>
        <c:tickLblPos val="nextTo"/>
        <c:crossAx val="184878208"/>
        <c:crosses val="autoZero"/>
        <c:crossBetween val="between"/>
      </c:valAx>
    </c:plotArea>
    <c:plotVisOnly val="1"/>
    <c:dispBlanksAs val="gap"/>
    <c:showDLblsOverMax val="0"/>
  </c:chart>
  <c:txPr>
    <a:bodyPr/>
    <a:lstStyle/>
    <a:p>
      <a:pPr>
        <a:defRPr>
          <a:solidFill>
            <a:schemeClr val="bg1">
              <a:lumMod val="50000"/>
            </a:schemeClr>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900AF3-A739-448B-959F-8A537C277DC8}" type="datetimeFigureOut">
              <a:rPr lang="en-US" smtClean="0"/>
              <a:t>8/13/2019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167E69-30DA-42A8-83AA-8E491675A444}" type="slidenum">
              <a:rPr lang="en-US" smtClean="0"/>
              <a:t>‹#›</a:t>
            </a:fld>
            <a:endParaRPr lang="en-US"/>
          </a:p>
        </p:txBody>
      </p:sp>
    </p:spTree>
    <p:extLst>
      <p:ext uri="{BB962C8B-B14F-4D97-AF65-F5344CB8AC3E}">
        <p14:creationId xmlns:p14="http://schemas.microsoft.com/office/powerpoint/2010/main" val="390849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167E69-30DA-42A8-83AA-8E491675A444}" type="slidenum">
              <a:rPr lang="en-US" smtClean="0"/>
              <a:t>1</a:t>
            </a:fld>
            <a:endParaRPr lang="en-US"/>
          </a:p>
        </p:txBody>
      </p:sp>
    </p:spTree>
    <p:extLst>
      <p:ext uri="{BB962C8B-B14F-4D97-AF65-F5344CB8AC3E}">
        <p14:creationId xmlns:p14="http://schemas.microsoft.com/office/powerpoint/2010/main" val="87501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053E4-8BD3-4573-B698-876EA8B76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267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a:p>
            <a:endParaRPr lang="en-US" dirty="0"/>
          </a:p>
          <a:p>
            <a:r>
              <a:rPr lang="en-US" dirty="0"/>
              <a:t>The Governor directed that the Portfolio recommendations should emphasize projects that </a:t>
            </a:r>
          </a:p>
          <a:p>
            <a:r>
              <a:rPr lang="en-US" dirty="0"/>
              <a:t>-- meet multiple needs at once</a:t>
            </a:r>
          </a:p>
          <a:p>
            <a:pPr marL="171450" indent="-171450">
              <a:buFontTx/>
              <a:buChar char="-"/>
            </a:pPr>
            <a:r>
              <a:rPr lang="en-US" dirty="0"/>
              <a:t>Take full advantage of the wetlands, aquifers, and other green infrastructure</a:t>
            </a:r>
          </a:p>
          <a:p>
            <a:pPr marL="171450" indent="-171450">
              <a:buFontTx/>
              <a:buChar char="-"/>
            </a:pPr>
            <a:r>
              <a:rPr lang="en-US" dirty="0"/>
              <a:t>Embrace innovation and new technologies</a:t>
            </a:r>
          </a:p>
          <a:p>
            <a:pPr marL="171450" indent="-171450">
              <a:buFontTx/>
              <a:buChar char="-"/>
            </a:pPr>
            <a:r>
              <a:rPr lang="en-US" dirty="0"/>
              <a:t>Take a regional approach</a:t>
            </a:r>
          </a:p>
          <a:p>
            <a:pPr marL="171450" indent="-171450">
              <a:buFontTx/>
              <a:buChar char="-"/>
            </a:pPr>
            <a:r>
              <a:rPr lang="en-US" dirty="0"/>
              <a:t>Consider successful approaches from outside California</a:t>
            </a:r>
          </a:p>
          <a:p>
            <a:pPr marL="171450" indent="-171450">
              <a:buFontTx/>
              <a:buChar char="-"/>
            </a:pPr>
            <a:r>
              <a:rPr lang="en-US" dirty="0"/>
              <a:t>Strengthen partnerships across local, tribal, state, and federal governments, and stakeholders</a:t>
            </a:r>
          </a:p>
          <a:p>
            <a:pPr marL="0" indent="0">
              <a:buFontTx/>
              <a:buNone/>
            </a:pPr>
            <a:r>
              <a:rPr lang="en-US" dirty="0"/>
              <a:t>He also asked that we recommend ways to better integrate our efforts and coordinate our actions across state government.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6053E4-8BD3-4573-B698-876EA8B76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58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a:p>
            <a:endParaRPr lang="en-US" dirty="0"/>
          </a:p>
          <a:p>
            <a:r>
              <a:rPr lang="en-US" dirty="0">
                <a:solidFill>
                  <a:srgbClr val="000000"/>
                </a:solidFill>
                <a:latin typeface="Arial" panose="020B0604020202020204" pitchFamily="34" charset="0"/>
                <a:cs typeface="Arial" panose="020B0604020202020204" pitchFamily="34" charset="0"/>
              </a:rPr>
              <a:t>Outreach includes providing updates at existing agency meetings and conducting additional workshops at locations throughout the state requested by industry groups, local public agencies, and NGOs on specific</a:t>
            </a:r>
            <a:r>
              <a:rPr lang="en-US" baseline="0" dirty="0">
                <a:solidFill>
                  <a:srgbClr val="000000"/>
                </a:solidFill>
                <a:latin typeface="Arial" panose="020B0604020202020204" pitchFamily="34" charset="0"/>
                <a:cs typeface="Arial" panose="020B0604020202020204" pitchFamily="34" charset="0"/>
              </a:rPr>
              <a:t> aspects of the Portfolio</a:t>
            </a:r>
            <a:r>
              <a:rPr lang="en-US" dirty="0">
                <a:solidFill>
                  <a:srgbClr val="000000"/>
                </a:solidFill>
                <a:latin typeface="Arial" panose="020B0604020202020204" pitchFamily="34" charset="0"/>
                <a:cs typeface="Arial" panose="020B0604020202020204" pitchFamily="34" charset="0"/>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6053E4-8BD3-4573-B698-876EA8B76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285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DC9695-E9C9-4806-9DF7-E30B89C91239}" type="slidenum">
              <a:rPr lang="en-US" smtClean="0"/>
              <a:t>14</a:t>
            </a:fld>
            <a:endParaRPr lang="en-US" dirty="0"/>
          </a:p>
        </p:txBody>
      </p:sp>
    </p:spTree>
    <p:extLst>
      <p:ext uri="{BB962C8B-B14F-4D97-AF65-F5344CB8AC3E}">
        <p14:creationId xmlns:p14="http://schemas.microsoft.com/office/powerpoint/2010/main" val="2164478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of resilience… vs. cost of inaction </a:t>
            </a:r>
          </a:p>
          <a:p>
            <a:r>
              <a:rPr lang="en-US" dirty="0"/>
              <a:t>Value </a:t>
            </a:r>
          </a:p>
        </p:txBody>
      </p:sp>
      <p:sp>
        <p:nvSpPr>
          <p:cNvPr id="4" name="Slide Number Placeholder 3"/>
          <p:cNvSpPr>
            <a:spLocks noGrp="1"/>
          </p:cNvSpPr>
          <p:nvPr>
            <p:ph type="sldNum" sz="quarter" idx="5"/>
          </p:nvPr>
        </p:nvSpPr>
        <p:spPr/>
        <p:txBody>
          <a:bodyPr/>
          <a:lstStyle/>
          <a:p>
            <a:fld id="{50167E69-30DA-42A8-83AA-8E491675A444}" type="slidenum">
              <a:rPr lang="en-US" smtClean="0"/>
              <a:t>15</a:t>
            </a:fld>
            <a:endParaRPr lang="en-US"/>
          </a:p>
        </p:txBody>
      </p:sp>
    </p:spTree>
    <p:extLst>
      <p:ext uri="{BB962C8B-B14F-4D97-AF65-F5344CB8AC3E}">
        <p14:creationId xmlns:p14="http://schemas.microsoft.com/office/powerpoint/2010/main" val="8746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167E69-30DA-42A8-83AA-8E491675A444}" type="slidenum">
              <a:rPr lang="en-US" smtClean="0"/>
              <a:t>16</a:t>
            </a:fld>
            <a:endParaRPr lang="en-US"/>
          </a:p>
        </p:txBody>
      </p:sp>
    </p:spTree>
    <p:extLst>
      <p:ext uri="{BB962C8B-B14F-4D97-AF65-F5344CB8AC3E}">
        <p14:creationId xmlns:p14="http://schemas.microsoft.com/office/powerpoint/2010/main" val="234240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dirty="0"/>
          </a:p>
          <a:p>
            <a:r>
              <a:rPr lang="en-US" sz="1100" dirty="0"/>
              <a:t>Value based management options: value in terms of cost, but also in terms of ethical, moral, and cultural values that reflect the local community and watershed.  But because no watershed is an island, those ethical, moral, and cultural values also must reflect the people of the state – because those are the laws under which all resource management decisions must ultimately be measured against.  Still, there’s immense flexibility in how local watersheds can manage their local resources.  </a:t>
            </a:r>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A870C635-DE34-4692-A884-7E944D1B34C2}" type="slidenum">
              <a:rPr lang="en-US" sz="1100">
                <a:solidFill>
                  <a:prstClr val="black"/>
                </a:solidFill>
                <a:latin typeface="Arial" panose="020B0604020202020204" pitchFamily="34" charset="0"/>
                <a:cs typeface="Arial" panose="020B0604020202020204" pitchFamily="34" charset="0"/>
              </a:rPr>
              <a:pPr defTabSz="931774" eaLnBrk="0" fontAlgn="base" hangingPunct="0">
                <a:spcBef>
                  <a:spcPct val="0"/>
                </a:spcBef>
                <a:spcAft>
                  <a:spcPct val="0"/>
                </a:spcAft>
                <a:defRPr/>
              </a:pPr>
              <a:t>2</a:t>
            </a:fld>
            <a:endParaRPr lang="en-US" sz="1100" dirty="0">
              <a:solidFill>
                <a:prstClr val="black"/>
              </a:solidFill>
              <a:latin typeface="Arial" panose="020B0604020202020204" pitchFamily="34" charset="0"/>
              <a:cs typeface="Arial" panose="020B0604020202020204" pitchFamily="34" charset="0"/>
            </a:endParaRPr>
          </a:p>
        </p:txBody>
      </p:sp>
      <p:sp>
        <p:nvSpPr>
          <p:cNvPr id="5" name="Header Placeholder 4">
            <a:extLst>
              <a:ext uri="{FF2B5EF4-FFF2-40B4-BE49-F238E27FC236}">
                <a16:creationId xmlns:a16="http://schemas.microsoft.com/office/drawing/2014/main" id="{7DAC880A-4783-4F82-A453-22D6747A2CC8}"/>
              </a:ext>
            </a:extLst>
          </p:cNvPr>
          <p:cNvSpPr>
            <a:spLocks noGrp="1"/>
          </p:cNvSpPr>
          <p:nvPr>
            <p:ph type="hdr" sz="quarter"/>
          </p:nvPr>
        </p:nvSpPr>
        <p:spPr/>
        <p:txBody>
          <a:bodyPr/>
          <a:lstStyle/>
          <a:p>
            <a:pPr algn="ctr" defTabSz="931774" eaLnBrk="0" fontAlgn="base" hangingPunct="0">
              <a:spcBef>
                <a:spcPct val="0"/>
              </a:spcBef>
              <a:spcAft>
                <a:spcPct val="0"/>
              </a:spcAft>
              <a:defRPr/>
            </a:pPr>
            <a:endParaRPr lang="en-US" dirty="0">
              <a:solidFill>
                <a:prstClr val="black"/>
              </a:solidFill>
              <a:latin typeface="Times"/>
            </a:endParaRPr>
          </a:p>
        </p:txBody>
      </p:sp>
    </p:spTree>
    <p:extLst>
      <p:ext uri="{BB962C8B-B14F-4D97-AF65-F5344CB8AC3E}">
        <p14:creationId xmlns:p14="http://schemas.microsoft.com/office/powerpoint/2010/main" val="420623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Source: California Population Estimates, with Components of Change and Crude Rates, July 1, 1900-2016</a:t>
            </a:r>
          </a:p>
          <a:p>
            <a:r>
              <a:rPr lang="en-US" dirty="0"/>
              <a:t>Population </a:t>
            </a:r>
          </a:p>
        </p:txBody>
      </p:sp>
      <p:sp>
        <p:nvSpPr>
          <p:cNvPr id="4" name="Slide Number Placeholder 3"/>
          <p:cNvSpPr>
            <a:spLocks noGrp="1"/>
          </p:cNvSpPr>
          <p:nvPr>
            <p:ph type="sldNum" sz="quarter" idx="10"/>
          </p:nvPr>
        </p:nvSpPr>
        <p:spPr/>
        <p:txBody>
          <a:bodyPr/>
          <a:lstStyle/>
          <a:p>
            <a:fld id="{35DC9695-E9C9-4806-9DF7-E30B89C91239}" type="slidenum">
              <a:rPr lang="en-US" smtClean="0"/>
              <a:t>3</a:t>
            </a:fld>
            <a:endParaRPr lang="en-US" dirty="0"/>
          </a:p>
        </p:txBody>
      </p:sp>
    </p:spTree>
    <p:extLst>
      <p:ext uri="{BB962C8B-B14F-4D97-AF65-F5344CB8AC3E}">
        <p14:creationId xmlns:p14="http://schemas.microsoft.com/office/powerpoint/2010/main" val="298724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5DC9695-E9C9-4806-9DF7-E30B89C91239}"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51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Link: http://mvz.berkeley.edu/Grinnell/centralvalley/</a:t>
            </a:r>
            <a:endParaRPr lang="en-US" dirty="0"/>
          </a:p>
        </p:txBody>
      </p:sp>
      <p:sp>
        <p:nvSpPr>
          <p:cNvPr id="4" name="Slide Number Placeholder 3"/>
          <p:cNvSpPr>
            <a:spLocks noGrp="1"/>
          </p:cNvSpPr>
          <p:nvPr>
            <p:ph type="sldNum" sz="quarter" idx="10"/>
          </p:nvPr>
        </p:nvSpPr>
        <p:spPr/>
        <p:txBody>
          <a:bodyPr/>
          <a:lstStyle/>
          <a:p>
            <a:fld id="{35DC9695-E9C9-4806-9DF7-E30B89C91239}" type="slidenum">
              <a:rPr lang="en-US" smtClean="0"/>
              <a:t>5</a:t>
            </a:fld>
            <a:endParaRPr lang="en-US" dirty="0"/>
          </a:p>
        </p:txBody>
      </p:sp>
    </p:spTree>
    <p:extLst>
      <p:ext uri="{BB962C8B-B14F-4D97-AF65-F5344CB8AC3E}">
        <p14:creationId xmlns:p14="http://schemas.microsoft.com/office/powerpoint/2010/main" val="426394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http://earthobservatory.nasa.gov/Features/WorldOfChange/sierra_nevada.php</a:t>
            </a:r>
          </a:p>
        </p:txBody>
      </p:sp>
      <p:sp>
        <p:nvSpPr>
          <p:cNvPr id="4" name="Slide Number Placeholder 3"/>
          <p:cNvSpPr>
            <a:spLocks noGrp="1"/>
          </p:cNvSpPr>
          <p:nvPr>
            <p:ph type="sldNum" sz="quarter" idx="10"/>
          </p:nvPr>
        </p:nvSpPr>
        <p:spPr/>
        <p:txBody>
          <a:bodyPr/>
          <a:lstStyle/>
          <a:p>
            <a:fld id="{35DC9695-E9C9-4806-9DF7-E30B89C91239}" type="slidenum">
              <a:rPr lang="en-US" smtClean="0"/>
              <a:t>6</a:t>
            </a:fld>
            <a:endParaRPr lang="en-US" dirty="0"/>
          </a:p>
        </p:txBody>
      </p:sp>
    </p:spTree>
    <p:extLst>
      <p:ext uri="{BB962C8B-B14F-4D97-AF65-F5344CB8AC3E}">
        <p14:creationId xmlns:p14="http://schemas.microsoft.com/office/powerpoint/2010/main" val="263818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images taken by the Yosemite Conservancy</a:t>
            </a:r>
            <a:r>
              <a:rPr lang="en-US" baseline="0" dirty="0"/>
              <a:t> </a:t>
            </a:r>
            <a:r>
              <a:rPr lang="en-US" dirty="0"/>
              <a:t>of Half Dome and the sierras taken in the third week of March over the last 5 years</a:t>
            </a:r>
          </a:p>
        </p:txBody>
      </p:sp>
      <p:sp>
        <p:nvSpPr>
          <p:cNvPr id="4" name="Slide Number Placeholder 3"/>
          <p:cNvSpPr>
            <a:spLocks noGrp="1"/>
          </p:cNvSpPr>
          <p:nvPr>
            <p:ph type="sldNum" sz="quarter" idx="10"/>
          </p:nvPr>
        </p:nvSpPr>
        <p:spPr/>
        <p:txBody>
          <a:bodyPr/>
          <a:lstStyle/>
          <a:p>
            <a:fld id="{8603D9FE-7FA4-4C79-926D-985B48C82EA8}" type="slidenum">
              <a:rPr lang="en-US" smtClean="0"/>
              <a:t>7</a:t>
            </a:fld>
            <a:endParaRPr lang="en-US"/>
          </a:p>
        </p:txBody>
      </p:sp>
    </p:spTree>
    <p:extLst>
      <p:ext uri="{BB962C8B-B14F-4D97-AF65-F5344CB8AC3E}">
        <p14:creationId xmlns:p14="http://schemas.microsoft.com/office/powerpoint/2010/main" val="143109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link: https://www.ncdc.noaa.gov/cag/time-series/us</a:t>
            </a:r>
          </a:p>
          <a:p>
            <a:endParaRPr lang="en-US" dirty="0"/>
          </a:p>
          <a:p>
            <a:r>
              <a:rPr lang="en-US" dirty="0"/>
              <a:t>PDSI recording of 0 reflects normal conditions, while -1 is considered to be the official drought threshold. Any recording of -4 and below signifies extreme drought.</a:t>
            </a:r>
          </a:p>
          <a:p>
            <a:r>
              <a:rPr lang="en-US" dirty="0"/>
              <a:t>Palmer Drought Severity Index</a:t>
            </a:r>
          </a:p>
          <a:p>
            <a:endParaRPr lang="en-US" dirty="0"/>
          </a:p>
          <a:p>
            <a:r>
              <a:rPr lang="en-US" dirty="0"/>
              <a:t>This is a graph of the Palmer Drought Severity Index for California from 1895 to 2016.  O, which is highlighted by the blue line is considered normal conditions and -1, the red line, is considered the drought threshold.  So, anything below -1 is a drought.  As presented on the graph, droughts are not unusual in California, and when you add in the impacts of climate change, we are likely to experience a greater number of droughts and a higher severity of droughts into the future, which makes planning and managing water supplies, extremely important.  So, now we come back to the Sustainable Groundwater Management Act.</a:t>
            </a:r>
          </a:p>
        </p:txBody>
      </p:sp>
      <p:sp>
        <p:nvSpPr>
          <p:cNvPr id="4" name="Slide Number Placeholder 3"/>
          <p:cNvSpPr>
            <a:spLocks noGrp="1"/>
          </p:cNvSpPr>
          <p:nvPr>
            <p:ph type="sldNum" sz="quarter" idx="10"/>
          </p:nvPr>
        </p:nvSpPr>
        <p:spPr/>
        <p:txBody>
          <a:bodyPr/>
          <a:lstStyle/>
          <a:p>
            <a:fld id="{35DC9695-E9C9-4806-9DF7-E30B89C91239}" type="slidenum">
              <a:rPr lang="en-US" smtClean="0"/>
              <a:t>9</a:t>
            </a:fld>
            <a:endParaRPr lang="en-US" dirty="0"/>
          </a:p>
        </p:txBody>
      </p:sp>
    </p:spTree>
    <p:extLst>
      <p:ext uri="{BB962C8B-B14F-4D97-AF65-F5344CB8AC3E}">
        <p14:creationId xmlns:p14="http://schemas.microsoft.com/office/powerpoint/2010/main" val="317600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Why the resilience portfolio, why now? Opportune time to evaluate our current status, and where we think we’ll need to be in 2050…</a:t>
            </a:r>
          </a:p>
        </p:txBody>
      </p:sp>
      <p:sp>
        <p:nvSpPr>
          <p:cNvPr id="4" name="Slide Number Placeholder 3"/>
          <p:cNvSpPr>
            <a:spLocks noGrp="1"/>
          </p:cNvSpPr>
          <p:nvPr>
            <p:ph type="sldNum" sz="quarter" idx="10"/>
          </p:nvPr>
        </p:nvSpPr>
        <p:spPr/>
        <p:txBody>
          <a:bodyPr/>
          <a:lstStyle/>
          <a:p>
            <a:pPr marL="0" marR="0" lvl="0" indent="0" algn="r" defTabSz="931774" rtl="0" eaLnBrk="0" fontAlgn="base" latinLnBrk="0" hangingPunct="0">
              <a:lnSpc>
                <a:spcPct val="100000"/>
              </a:lnSpc>
              <a:spcBef>
                <a:spcPct val="0"/>
              </a:spcBef>
              <a:spcAft>
                <a:spcPct val="0"/>
              </a:spcAft>
              <a:buClrTx/>
              <a:buSzTx/>
              <a:buFontTx/>
              <a:buNone/>
              <a:tabLst/>
              <a:defRPr/>
            </a:pPr>
            <a:fld id="{A870C635-DE34-4692-A884-7E944D1B34C2}" type="slidenum">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31774" rtl="0" eaLnBrk="0" fontAlgn="base" latinLnBrk="0" hangingPunct="0">
                <a:lnSpc>
                  <a:spcPct val="100000"/>
                </a:lnSpc>
                <a:spcBef>
                  <a:spcPct val="0"/>
                </a:spcBef>
                <a:spcAft>
                  <a:spcPct val="0"/>
                </a:spcAft>
                <a:buClrTx/>
                <a:buSzTx/>
                <a:buFontTx/>
                <a:buNone/>
                <a:tabLst/>
                <a:defRPr/>
              </a:pPr>
              <a:t>10</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Header Placeholder 4">
            <a:extLst>
              <a:ext uri="{FF2B5EF4-FFF2-40B4-BE49-F238E27FC236}">
                <a16:creationId xmlns:a16="http://schemas.microsoft.com/office/drawing/2014/main" id="{7DAC880A-4783-4F82-A453-22D6747A2CC8}"/>
              </a:ext>
            </a:extLst>
          </p:cNvPr>
          <p:cNvSpPr>
            <a:spLocks noGrp="1"/>
          </p:cNvSpPr>
          <p:nvPr>
            <p:ph type="hdr" sz="quarter"/>
          </p:nvPr>
        </p:nvSpPr>
        <p:spPr/>
        <p:txBody>
          <a:bodyPr/>
          <a:lstStyle/>
          <a:p>
            <a:pPr marL="0" marR="0" lvl="0" indent="0" algn="ctr" defTabSz="931774"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420623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14B156F-D001-4825-B330-F2D5FFCA88F4}"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989D5-AD39-4B0A-B398-CCB34346299F}" type="slidenum">
              <a:rPr lang="en-US" smtClean="0"/>
              <a:t>‹#›</a:t>
            </a:fld>
            <a:endParaRPr lang="en-US"/>
          </a:p>
        </p:txBody>
      </p:sp>
    </p:spTree>
    <p:extLst>
      <p:ext uri="{BB962C8B-B14F-4D97-AF65-F5344CB8AC3E}">
        <p14:creationId xmlns:p14="http://schemas.microsoft.com/office/powerpoint/2010/main" val="25857278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B156F-D001-4825-B330-F2D5FFCA88F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989D5-AD39-4B0A-B398-CCB34346299F}" type="slidenum">
              <a:rPr lang="en-US" smtClean="0"/>
              <a:t>‹#›</a:t>
            </a:fld>
            <a:endParaRPr lang="en-US"/>
          </a:p>
        </p:txBody>
      </p:sp>
    </p:spTree>
    <p:extLst>
      <p:ext uri="{BB962C8B-B14F-4D97-AF65-F5344CB8AC3E}">
        <p14:creationId xmlns:p14="http://schemas.microsoft.com/office/powerpoint/2010/main" val="105084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B156F-D001-4825-B330-F2D5FFCA88F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989D5-AD39-4B0A-B398-CCB34346299F}" type="slidenum">
              <a:rPr lang="en-US" smtClean="0"/>
              <a:t>‹#›</a:t>
            </a:fld>
            <a:endParaRPr lang="en-US"/>
          </a:p>
        </p:txBody>
      </p:sp>
    </p:spTree>
    <p:extLst>
      <p:ext uri="{BB962C8B-B14F-4D97-AF65-F5344CB8AC3E}">
        <p14:creationId xmlns:p14="http://schemas.microsoft.com/office/powerpoint/2010/main" val="159758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6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401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32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710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203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169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979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4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4B156F-D001-4825-B330-F2D5FFCA88F4}"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989D5-AD39-4B0A-B398-CCB34346299F}" type="slidenum">
              <a:rPr lang="en-US" smtClean="0"/>
              <a:t>‹#›</a:t>
            </a:fld>
            <a:endParaRPr lang="en-US"/>
          </a:p>
        </p:txBody>
      </p:sp>
    </p:spTree>
    <p:extLst>
      <p:ext uri="{BB962C8B-B14F-4D97-AF65-F5344CB8AC3E}">
        <p14:creationId xmlns:p14="http://schemas.microsoft.com/office/powerpoint/2010/main" val="2753897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116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715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747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52F993-42AA-4E6B-AFA8-D359851573A2}" type="datetime1">
              <a:rPr lang="en-US" smtClean="0"/>
              <a:t>8/13/2019</a:t>
            </a:fld>
            <a:endParaRPr lang="en-US" dirty="0"/>
          </a:p>
        </p:txBody>
      </p:sp>
      <p:sp>
        <p:nvSpPr>
          <p:cNvPr id="5" name="Footer Placeholder 4"/>
          <p:cNvSpPr>
            <a:spLocks noGrp="1"/>
          </p:cNvSpPr>
          <p:nvPr>
            <p:ph type="ftr" sz="quarter" idx="11"/>
          </p:nvPr>
        </p:nvSpPr>
        <p:spPr/>
        <p:txBody>
          <a:bodyPr/>
          <a:lstStyle/>
          <a:p>
            <a:r>
              <a:rPr lang="en-US" dirty="0"/>
              <a:t>Send questions to groundwater_management@waterboards.ca.gov</a:t>
            </a:r>
          </a:p>
        </p:txBody>
      </p:sp>
      <p:sp>
        <p:nvSpPr>
          <p:cNvPr id="6" name="Slide Number Placeholder 5"/>
          <p:cNvSpPr>
            <a:spLocks noGrp="1"/>
          </p:cNvSpPr>
          <p:nvPr>
            <p:ph type="sldNum" sz="quarter" idx="12"/>
          </p:nvPr>
        </p:nvSpPr>
        <p:spPr/>
        <p:txBody>
          <a:bodyPr/>
          <a:lstStyle/>
          <a:p>
            <a:fld id="{197E82FA-9EC7-4EE5-9F39-9C5D9452A792}" type="slidenum">
              <a:rPr lang="en-US" smtClean="0"/>
              <a:t>‹#›</a:t>
            </a:fld>
            <a:endParaRPr lang="en-US" dirty="0"/>
          </a:p>
        </p:txBody>
      </p:sp>
    </p:spTree>
    <p:extLst>
      <p:ext uri="{BB962C8B-B14F-4D97-AF65-F5344CB8AC3E}">
        <p14:creationId xmlns:p14="http://schemas.microsoft.com/office/powerpoint/2010/main" val="2688086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D0DE9-B36B-4C52-94E9-D743BAF38481}" type="datetime1">
              <a:rPr lang="en-US" smtClean="0"/>
              <a:t>8/13/2019</a:t>
            </a:fld>
            <a:endParaRPr lang="en-US" dirty="0"/>
          </a:p>
        </p:txBody>
      </p:sp>
      <p:sp>
        <p:nvSpPr>
          <p:cNvPr id="5" name="Footer Placeholder 4"/>
          <p:cNvSpPr>
            <a:spLocks noGrp="1"/>
          </p:cNvSpPr>
          <p:nvPr>
            <p:ph type="ftr" sz="quarter" idx="11"/>
          </p:nvPr>
        </p:nvSpPr>
        <p:spPr/>
        <p:txBody>
          <a:bodyPr/>
          <a:lstStyle/>
          <a:p>
            <a:r>
              <a:rPr lang="en-US" dirty="0"/>
              <a:t>Send questions to groundwater_management@waterboards.ca.gov</a:t>
            </a:r>
          </a:p>
        </p:txBody>
      </p:sp>
      <p:sp>
        <p:nvSpPr>
          <p:cNvPr id="6" name="Slide Number Placeholder 5"/>
          <p:cNvSpPr>
            <a:spLocks noGrp="1"/>
          </p:cNvSpPr>
          <p:nvPr>
            <p:ph type="sldNum" sz="quarter" idx="12"/>
          </p:nvPr>
        </p:nvSpPr>
        <p:spPr/>
        <p:txBody>
          <a:bodyPr/>
          <a:lstStyle/>
          <a:p>
            <a:fld id="{197E82FA-9EC7-4EE5-9F39-9C5D9452A792}" type="slidenum">
              <a:rPr lang="en-US" smtClean="0"/>
              <a:t>‹#›</a:t>
            </a:fld>
            <a:endParaRPr lang="en-US" dirty="0"/>
          </a:p>
        </p:txBody>
      </p:sp>
    </p:spTree>
    <p:extLst>
      <p:ext uri="{BB962C8B-B14F-4D97-AF65-F5344CB8AC3E}">
        <p14:creationId xmlns:p14="http://schemas.microsoft.com/office/powerpoint/2010/main" val="4250221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9C836-3111-4D00-A12F-B194453871EC}" type="datetime1">
              <a:rPr lang="en-US" smtClean="0"/>
              <a:t>8/13/2019</a:t>
            </a:fld>
            <a:endParaRPr lang="en-US" dirty="0"/>
          </a:p>
        </p:txBody>
      </p:sp>
      <p:sp>
        <p:nvSpPr>
          <p:cNvPr id="5" name="Footer Placeholder 4"/>
          <p:cNvSpPr>
            <a:spLocks noGrp="1"/>
          </p:cNvSpPr>
          <p:nvPr>
            <p:ph type="ftr" sz="quarter" idx="11"/>
          </p:nvPr>
        </p:nvSpPr>
        <p:spPr/>
        <p:txBody>
          <a:bodyPr/>
          <a:lstStyle/>
          <a:p>
            <a:r>
              <a:rPr lang="en-US" dirty="0"/>
              <a:t>Send questions to groundwater_management@waterboards.ca.gov</a:t>
            </a:r>
          </a:p>
        </p:txBody>
      </p:sp>
      <p:sp>
        <p:nvSpPr>
          <p:cNvPr id="6" name="Slide Number Placeholder 5"/>
          <p:cNvSpPr>
            <a:spLocks noGrp="1"/>
          </p:cNvSpPr>
          <p:nvPr>
            <p:ph type="sldNum" sz="quarter" idx="12"/>
          </p:nvPr>
        </p:nvSpPr>
        <p:spPr/>
        <p:txBody>
          <a:bodyPr/>
          <a:lstStyle/>
          <a:p>
            <a:fld id="{197E82FA-9EC7-4EE5-9F39-9C5D9452A792}" type="slidenum">
              <a:rPr lang="en-US" smtClean="0"/>
              <a:t>‹#›</a:t>
            </a:fld>
            <a:endParaRPr lang="en-US" dirty="0"/>
          </a:p>
        </p:txBody>
      </p:sp>
    </p:spTree>
    <p:extLst>
      <p:ext uri="{BB962C8B-B14F-4D97-AF65-F5344CB8AC3E}">
        <p14:creationId xmlns:p14="http://schemas.microsoft.com/office/powerpoint/2010/main" val="3576329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48E876-1E2D-441A-8852-C483A55064AB}" type="datetime1">
              <a:rPr lang="en-US" smtClean="0"/>
              <a:t>8/13/2019</a:t>
            </a:fld>
            <a:endParaRPr lang="en-US" dirty="0"/>
          </a:p>
        </p:txBody>
      </p:sp>
      <p:sp>
        <p:nvSpPr>
          <p:cNvPr id="6" name="Footer Placeholder 5"/>
          <p:cNvSpPr>
            <a:spLocks noGrp="1"/>
          </p:cNvSpPr>
          <p:nvPr>
            <p:ph type="ftr" sz="quarter" idx="11"/>
          </p:nvPr>
        </p:nvSpPr>
        <p:spPr/>
        <p:txBody>
          <a:bodyPr/>
          <a:lstStyle/>
          <a:p>
            <a:r>
              <a:rPr lang="en-US" dirty="0"/>
              <a:t>Send questions to groundwater_management@waterboards.ca.gov</a:t>
            </a:r>
          </a:p>
        </p:txBody>
      </p:sp>
      <p:sp>
        <p:nvSpPr>
          <p:cNvPr id="7" name="Slide Number Placeholder 6"/>
          <p:cNvSpPr>
            <a:spLocks noGrp="1"/>
          </p:cNvSpPr>
          <p:nvPr>
            <p:ph type="sldNum" sz="quarter" idx="12"/>
          </p:nvPr>
        </p:nvSpPr>
        <p:spPr/>
        <p:txBody>
          <a:bodyPr/>
          <a:lstStyle/>
          <a:p>
            <a:fld id="{197E82FA-9EC7-4EE5-9F39-9C5D9452A792}" type="slidenum">
              <a:rPr lang="en-US" smtClean="0"/>
              <a:t>‹#›</a:t>
            </a:fld>
            <a:endParaRPr lang="en-US" dirty="0"/>
          </a:p>
        </p:txBody>
      </p:sp>
    </p:spTree>
    <p:extLst>
      <p:ext uri="{BB962C8B-B14F-4D97-AF65-F5344CB8AC3E}">
        <p14:creationId xmlns:p14="http://schemas.microsoft.com/office/powerpoint/2010/main" val="358014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3AF51-2B13-4DBB-9B5E-89BEB2187AB4}" type="datetime1">
              <a:rPr lang="en-US" smtClean="0"/>
              <a:t>8/13/2019</a:t>
            </a:fld>
            <a:endParaRPr lang="en-US" dirty="0"/>
          </a:p>
        </p:txBody>
      </p:sp>
      <p:sp>
        <p:nvSpPr>
          <p:cNvPr id="8" name="Footer Placeholder 7"/>
          <p:cNvSpPr>
            <a:spLocks noGrp="1"/>
          </p:cNvSpPr>
          <p:nvPr>
            <p:ph type="ftr" sz="quarter" idx="11"/>
          </p:nvPr>
        </p:nvSpPr>
        <p:spPr/>
        <p:txBody>
          <a:bodyPr/>
          <a:lstStyle/>
          <a:p>
            <a:r>
              <a:rPr lang="en-US" dirty="0"/>
              <a:t>Send questions to groundwater_management@waterboards.ca.gov</a:t>
            </a:r>
          </a:p>
        </p:txBody>
      </p:sp>
      <p:sp>
        <p:nvSpPr>
          <p:cNvPr id="9" name="Slide Number Placeholder 8"/>
          <p:cNvSpPr>
            <a:spLocks noGrp="1"/>
          </p:cNvSpPr>
          <p:nvPr>
            <p:ph type="sldNum" sz="quarter" idx="12"/>
          </p:nvPr>
        </p:nvSpPr>
        <p:spPr/>
        <p:txBody>
          <a:bodyPr/>
          <a:lstStyle/>
          <a:p>
            <a:fld id="{197E82FA-9EC7-4EE5-9F39-9C5D9452A792}" type="slidenum">
              <a:rPr lang="en-US" smtClean="0"/>
              <a:t>‹#›</a:t>
            </a:fld>
            <a:endParaRPr lang="en-US" dirty="0"/>
          </a:p>
        </p:txBody>
      </p:sp>
    </p:spTree>
    <p:extLst>
      <p:ext uri="{BB962C8B-B14F-4D97-AF65-F5344CB8AC3E}">
        <p14:creationId xmlns:p14="http://schemas.microsoft.com/office/powerpoint/2010/main" val="3164406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F340B8-3255-4083-B0A9-424B2A69381C}" type="datetime1">
              <a:rPr lang="en-US" smtClean="0"/>
              <a:t>8/13/2019</a:t>
            </a:fld>
            <a:endParaRPr lang="en-US" dirty="0"/>
          </a:p>
        </p:txBody>
      </p:sp>
      <p:sp>
        <p:nvSpPr>
          <p:cNvPr id="4" name="Footer Placeholder 3"/>
          <p:cNvSpPr>
            <a:spLocks noGrp="1"/>
          </p:cNvSpPr>
          <p:nvPr>
            <p:ph type="ftr" sz="quarter" idx="11"/>
          </p:nvPr>
        </p:nvSpPr>
        <p:spPr/>
        <p:txBody>
          <a:bodyPr/>
          <a:lstStyle/>
          <a:p>
            <a:r>
              <a:rPr lang="en-US" dirty="0"/>
              <a:t>Send questions to groundwater_management@waterboards.ca.gov</a:t>
            </a:r>
          </a:p>
        </p:txBody>
      </p:sp>
      <p:sp>
        <p:nvSpPr>
          <p:cNvPr id="5" name="Slide Number Placeholder 4"/>
          <p:cNvSpPr>
            <a:spLocks noGrp="1"/>
          </p:cNvSpPr>
          <p:nvPr>
            <p:ph type="sldNum" sz="quarter" idx="12"/>
          </p:nvPr>
        </p:nvSpPr>
        <p:spPr/>
        <p:txBody>
          <a:bodyPr/>
          <a:lstStyle/>
          <a:p>
            <a:fld id="{197E82FA-9EC7-4EE5-9F39-9C5D9452A792}" type="slidenum">
              <a:rPr lang="en-US" smtClean="0"/>
              <a:t>‹#›</a:t>
            </a:fld>
            <a:endParaRPr lang="en-US" dirty="0"/>
          </a:p>
        </p:txBody>
      </p:sp>
    </p:spTree>
    <p:extLst>
      <p:ext uri="{BB962C8B-B14F-4D97-AF65-F5344CB8AC3E}">
        <p14:creationId xmlns:p14="http://schemas.microsoft.com/office/powerpoint/2010/main" val="461854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590FE-579D-479C-8442-7210B5C1E7C8}" type="datetime1">
              <a:rPr lang="en-US" smtClean="0"/>
              <a:t>8/13/2019</a:t>
            </a:fld>
            <a:endParaRPr lang="en-US" dirty="0"/>
          </a:p>
        </p:txBody>
      </p:sp>
      <p:sp>
        <p:nvSpPr>
          <p:cNvPr id="3" name="Footer Placeholder 2"/>
          <p:cNvSpPr>
            <a:spLocks noGrp="1"/>
          </p:cNvSpPr>
          <p:nvPr>
            <p:ph type="ftr" sz="quarter" idx="11"/>
          </p:nvPr>
        </p:nvSpPr>
        <p:spPr/>
        <p:txBody>
          <a:bodyPr/>
          <a:lstStyle/>
          <a:p>
            <a:r>
              <a:rPr lang="en-US" dirty="0"/>
              <a:t>Send questions to groundwater_management@waterboards.ca.gov</a:t>
            </a:r>
          </a:p>
        </p:txBody>
      </p:sp>
      <p:sp>
        <p:nvSpPr>
          <p:cNvPr id="4" name="Slide Number Placeholder 3"/>
          <p:cNvSpPr>
            <a:spLocks noGrp="1"/>
          </p:cNvSpPr>
          <p:nvPr>
            <p:ph type="sldNum" sz="quarter" idx="12"/>
          </p:nvPr>
        </p:nvSpPr>
        <p:spPr/>
        <p:txBody>
          <a:bodyPr/>
          <a:lstStyle/>
          <a:p>
            <a:fld id="{197E82FA-9EC7-4EE5-9F39-9C5D9452A792}" type="slidenum">
              <a:rPr lang="en-US" smtClean="0"/>
              <a:t>‹#›</a:t>
            </a:fld>
            <a:endParaRPr lang="en-US" dirty="0"/>
          </a:p>
        </p:txBody>
      </p:sp>
    </p:spTree>
    <p:extLst>
      <p:ext uri="{BB962C8B-B14F-4D97-AF65-F5344CB8AC3E}">
        <p14:creationId xmlns:p14="http://schemas.microsoft.com/office/powerpoint/2010/main" val="266192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C14B156F-D001-4825-B330-F2D5FFCA88F4}"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989D5-AD39-4B0A-B398-CCB34346299F}" type="slidenum">
              <a:rPr lang="en-US" smtClean="0"/>
              <a:t>‹#›</a:t>
            </a:fld>
            <a:endParaRPr lang="en-US"/>
          </a:p>
        </p:txBody>
      </p:sp>
    </p:spTree>
    <p:extLst>
      <p:ext uri="{BB962C8B-B14F-4D97-AF65-F5344CB8AC3E}">
        <p14:creationId xmlns:p14="http://schemas.microsoft.com/office/powerpoint/2010/main" val="308191655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CF618C-9969-4A79-8FF7-8A659BD32F27}" type="datetime1">
              <a:rPr lang="en-US" smtClean="0"/>
              <a:t>8/13/2019</a:t>
            </a:fld>
            <a:endParaRPr lang="en-US" dirty="0"/>
          </a:p>
        </p:txBody>
      </p:sp>
      <p:sp>
        <p:nvSpPr>
          <p:cNvPr id="6" name="Footer Placeholder 5"/>
          <p:cNvSpPr>
            <a:spLocks noGrp="1"/>
          </p:cNvSpPr>
          <p:nvPr>
            <p:ph type="ftr" sz="quarter" idx="11"/>
          </p:nvPr>
        </p:nvSpPr>
        <p:spPr/>
        <p:txBody>
          <a:bodyPr/>
          <a:lstStyle/>
          <a:p>
            <a:r>
              <a:rPr lang="en-US" dirty="0"/>
              <a:t>Send questions to groundwater_management@waterboards.ca.gov</a:t>
            </a:r>
          </a:p>
        </p:txBody>
      </p:sp>
      <p:sp>
        <p:nvSpPr>
          <p:cNvPr id="7" name="Slide Number Placeholder 6"/>
          <p:cNvSpPr>
            <a:spLocks noGrp="1"/>
          </p:cNvSpPr>
          <p:nvPr>
            <p:ph type="sldNum" sz="quarter" idx="12"/>
          </p:nvPr>
        </p:nvSpPr>
        <p:spPr/>
        <p:txBody>
          <a:bodyPr/>
          <a:lstStyle/>
          <a:p>
            <a:fld id="{197E82FA-9EC7-4EE5-9F39-9C5D9452A792}" type="slidenum">
              <a:rPr lang="en-US" smtClean="0"/>
              <a:t>‹#›</a:t>
            </a:fld>
            <a:endParaRPr lang="en-US" dirty="0"/>
          </a:p>
        </p:txBody>
      </p:sp>
    </p:spTree>
    <p:extLst>
      <p:ext uri="{BB962C8B-B14F-4D97-AF65-F5344CB8AC3E}">
        <p14:creationId xmlns:p14="http://schemas.microsoft.com/office/powerpoint/2010/main" val="394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D8466D-1F8F-4F0E-BDB7-4BA0D95AFE92}" type="datetime1">
              <a:rPr lang="en-US" smtClean="0"/>
              <a:t>8/13/2019</a:t>
            </a:fld>
            <a:endParaRPr lang="en-US" dirty="0"/>
          </a:p>
        </p:txBody>
      </p:sp>
      <p:sp>
        <p:nvSpPr>
          <p:cNvPr id="6" name="Footer Placeholder 5"/>
          <p:cNvSpPr>
            <a:spLocks noGrp="1"/>
          </p:cNvSpPr>
          <p:nvPr>
            <p:ph type="ftr" sz="quarter" idx="11"/>
          </p:nvPr>
        </p:nvSpPr>
        <p:spPr/>
        <p:txBody>
          <a:bodyPr/>
          <a:lstStyle/>
          <a:p>
            <a:r>
              <a:rPr lang="en-US" dirty="0"/>
              <a:t>Send questions to groundwater_management@waterboards.ca.gov</a:t>
            </a:r>
          </a:p>
        </p:txBody>
      </p:sp>
      <p:sp>
        <p:nvSpPr>
          <p:cNvPr id="7" name="Slide Number Placeholder 6"/>
          <p:cNvSpPr>
            <a:spLocks noGrp="1"/>
          </p:cNvSpPr>
          <p:nvPr>
            <p:ph type="sldNum" sz="quarter" idx="12"/>
          </p:nvPr>
        </p:nvSpPr>
        <p:spPr/>
        <p:txBody>
          <a:bodyPr/>
          <a:lstStyle/>
          <a:p>
            <a:fld id="{197E82FA-9EC7-4EE5-9F39-9C5D9452A792}" type="slidenum">
              <a:rPr lang="en-US" smtClean="0"/>
              <a:t>‹#›</a:t>
            </a:fld>
            <a:endParaRPr lang="en-US" dirty="0"/>
          </a:p>
        </p:txBody>
      </p:sp>
    </p:spTree>
    <p:extLst>
      <p:ext uri="{BB962C8B-B14F-4D97-AF65-F5344CB8AC3E}">
        <p14:creationId xmlns:p14="http://schemas.microsoft.com/office/powerpoint/2010/main" val="2264242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04116-EEEA-4B11-9F28-9B7869C874C9}" type="datetime1">
              <a:rPr lang="en-US" smtClean="0"/>
              <a:t>8/13/2019</a:t>
            </a:fld>
            <a:endParaRPr lang="en-US" dirty="0"/>
          </a:p>
        </p:txBody>
      </p:sp>
      <p:sp>
        <p:nvSpPr>
          <p:cNvPr id="5" name="Footer Placeholder 4"/>
          <p:cNvSpPr>
            <a:spLocks noGrp="1"/>
          </p:cNvSpPr>
          <p:nvPr>
            <p:ph type="ftr" sz="quarter" idx="11"/>
          </p:nvPr>
        </p:nvSpPr>
        <p:spPr/>
        <p:txBody>
          <a:bodyPr/>
          <a:lstStyle/>
          <a:p>
            <a:r>
              <a:rPr lang="en-US" dirty="0"/>
              <a:t>Send questions to groundwater_management@waterboards.ca.gov</a:t>
            </a:r>
          </a:p>
        </p:txBody>
      </p:sp>
      <p:sp>
        <p:nvSpPr>
          <p:cNvPr id="6" name="Slide Number Placeholder 5"/>
          <p:cNvSpPr>
            <a:spLocks noGrp="1"/>
          </p:cNvSpPr>
          <p:nvPr>
            <p:ph type="sldNum" sz="quarter" idx="12"/>
          </p:nvPr>
        </p:nvSpPr>
        <p:spPr/>
        <p:txBody>
          <a:bodyPr/>
          <a:lstStyle/>
          <a:p>
            <a:fld id="{197E82FA-9EC7-4EE5-9F39-9C5D9452A792}" type="slidenum">
              <a:rPr lang="en-US" smtClean="0"/>
              <a:t>‹#›</a:t>
            </a:fld>
            <a:endParaRPr lang="en-US" dirty="0"/>
          </a:p>
        </p:txBody>
      </p:sp>
    </p:spTree>
    <p:extLst>
      <p:ext uri="{BB962C8B-B14F-4D97-AF65-F5344CB8AC3E}">
        <p14:creationId xmlns:p14="http://schemas.microsoft.com/office/powerpoint/2010/main" val="4004051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CD1DD-2ECD-40A7-826C-E09C69F73848}" type="datetime1">
              <a:rPr lang="en-US" smtClean="0"/>
              <a:t>8/13/2019</a:t>
            </a:fld>
            <a:endParaRPr lang="en-US" dirty="0"/>
          </a:p>
        </p:txBody>
      </p:sp>
      <p:sp>
        <p:nvSpPr>
          <p:cNvPr id="5" name="Footer Placeholder 4"/>
          <p:cNvSpPr>
            <a:spLocks noGrp="1"/>
          </p:cNvSpPr>
          <p:nvPr>
            <p:ph type="ftr" sz="quarter" idx="11"/>
          </p:nvPr>
        </p:nvSpPr>
        <p:spPr/>
        <p:txBody>
          <a:bodyPr/>
          <a:lstStyle/>
          <a:p>
            <a:r>
              <a:rPr lang="en-US" dirty="0"/>
              <a:t>Send questions to groundwater_management@waterboards.ca.gov</a:t>
            </a:r>
          </a:p>
        </p:txBody>
      </p:sp>
      <p:sp>
        <p:nvSpPr>
          <p:cNvPr id="6" name="Slide Number Placeholder 5"/>
          <p:cNvSpPr>
            <a:spLocks noGrp="1"/>
          </p:cNvSpPr>
          <p:nvPr>
            <p:ph type="sldNum" sz="quarter" idx="12"/>
          </p:nvPr>
        </p:nvSpPr>
        <p:spPr/>
        <p:txBody>
          <a:bodyPr/>
          <a:lstStyle/>
          <a:p>
            <a:fld id="{197E82FA-9EC7-4EE5-9F39-9C5D9452A792}" type="slidenum">
              <a:rPr lang="en-US" smtClean="0"/>
              <a:t>‹#›</a:t>
            </a:fld>
            <a:endParaRPr lang="en-US" dirty="0"/>
          </a:p>
        </p:txBody>
      </p:sp>
    </p:spTree>
    <p:extLst>
      <p:ext uri="{BB962C8B-B14F-4D97-AF65-F5344CB8AC3E}">
        <p14:creationId xmlns:p14="http://schemas.microsoft.com/office/powerpoint/2010/main" val="3983904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995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408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680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573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88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24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14B156F-D001-4825-B330-F2D5FFCA88F4}" type="datetimeFigureOut">
              <a:rPr lang="en-US" smtClean="0"/>
              <a:t>8/13/2019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5B989D5-AD39-4B0A-B398-CCB34346299F}" type="slidenum">
              <a:rPr lang="en-US" smtClean="0"/>
              <a:t>‹#›</a:t>
            </a:fld>
            <a:endParaRPr lang="en-US"/>
          </a:p>
        </p:txBody>
      </p:sp>
    </p:spTree>
    <p:extLst>
      <p:ext uri="{BB962C8B-B14F-4D97-AF65-F5344CB8AC3E}">
        <p14:creationId xmlns:p14="http://schemas.microsoft.com/office/powerpoint/2010/main" val="2221802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064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1107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39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214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55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C14B156F-D001-4825-B330-F2D5FFCA88F4}"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989D5-AD39-4B0A-B398-CCB34346299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2647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4B156F-D001-4825-B330-F2D5FFCA88F4}"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989D5-AD39-4B0A-B398-CCB34346299F}" type="slidenum">
              <a:rPr lang="en-US" smtClean="0"/>
              <a:t>‹#›</a:t>
            </a:fld>
            <a:endParaRPr lang="en-US"/>
          </a:p>
        </p:txBody>
      </p:sp>
    </p:spTree>
    <p:extLst>
      <p:ext uri="{BB962C8B-B14F-4D97-AF65-F5344CB8AC3E}">
        <p14:creationId xmlns:p14="http://schemas.microsoft.com/office/powerpoint/2010/main" val="329543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B156F-D001-4825-B330-F2D5FFCA88F4}"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989D5-AD39-4B0A-B398-CCB34346299F}" type="slidenum">
              <a:rPr lang="en-US" smtClean="0"/>
              <a:t>‹#›</a:t>
            </a:fld>
            <a:endParaRPr lang="en-US"/>
          </a:p>
        </p:txBody>
      </p:sp>
    </p:spTree>
    <p:extLst>
      <p:ext uri="{BB962C8B-B14F-4D97-AF65-F5344CB8AC3E}">
        <p14:creationId xmlns:p14="http://schemas.microsoft.com/office/powerpoint/2010/main" val="401695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C14B156F-D001-4825-B330-F2D5FFCA88F4}" type="datetimeFigureOut">
              <a:rPr lang="en-US" smtClean="0"/>
              <a:t>8/13/2019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5B989D5-AD39-4B0A-B398-CCB34346299F}" type="slidenum">
              <a:rPr lang="en-US" smtClean="0"/>
              <a:t>‹#›</a:t>
            </a:fld>
            <a:endParaRPr lang="en-US"/>
          </a:p>
        </p:txBody>
      </p:sp>
    </p:spTree>
    <p:extLst>
      <p:ext uri="{BB962C8B-B14F-4D97-AF65-F5344CB8AC3E}">
        <p14:creationId xmlns:p14="http://schemas.microsoft.com/office/powerpoint/2010/main" val="153738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14B156F-D001-4825-B330-F2D5FFCA88F4}" type="datetimeFigureOut">
              <a:rPr lang="en-US" smtClean="0"/>
              <a:t>8/13/2019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5B989D5-AD39-4B0A-B398-CCB34346299F}" type="slidenum">
              <a:rPr lang="en-US" smtClean="0"/>
              <a:t>‹#›</a:t>
            </a:fld>
            <a:endParaRPr lang="en-US"/>
          </a:p>
        </p:txBody>
      </p:sp>
    </p:spTree>
    <p:extLst>
      <p:ext uri="{BB962C8B-B14F-4D97-AF65-F5344CB8AC3E}">
        <p14:creationId xmlns:p14="http://schemas.microsoft.com/office/powerpoint/2010/main" val="210983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14B156F-D001-4825-B330-F2D5FFCA88F4}" type="datetimeFigureOut">
              <a:rPr lang="en-US" smtClean="0"/>
              <a:t>8/13/2019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5B989D5-AD39-4B0A-B398-CCB34346299F}" type="slidenum">
              <a:rPr lang="en-US" smtClean="0"/>
              <a:t>‹#›</a:t>
            </a:fld>
            <a:endParaRPr lang="en-US"/>
          </a:p>
        </p:txBody>
      </p:sp>
    </p:spTree>
    <p:extLst>
      <p:ext uri="{BB962C8B-B14F-4D97-AF65-F5344CB8AC3E}">
        <p14:creationId xmlns:p14="http://schemas.microsoft.com/office/powerpoint/2010/main" val="3751987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0366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4A142-0F19-4160-8B39-F7EB3C18E6EC}" type="datetime1">
              <a:rPr lang="en-US" smtClean="0"/>
              <a:t>8/13/2019</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Send questions to groundwater_management@waterboards.ca.gov</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E82FA-9EC7-4EE5-9F39-9C5D9452A792}" type="slidenum">
              <a:rPr lang="en-US" smtClean="0"/>
              <a:t>‹#›</a:t>
            </a:fld>
            <a:endParaRPr lang="en-US" dirty="0"/>
          </a:p>
        </p:txBody>
      </p:sp>
    </p:spTree>
    <p:extLst>
      <p:ext uri="{BB962C8B-B14F-4D97-AF65-F5344CB8AC3E}">
        <p14:creationId xmlns:p14="http://schemas.microsoft.com/office/powerpoint/2010/main" val="32020756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94095DB-B257-42DC-AA49-3C43510FF51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9233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jpe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hyperlink" Target="http://waterresilience.ca.gov/" TargetMode="External"/><Relationship Id="rId5" Type="http://schemas.openxmlformats.org/officeDocument/2006/relationships/hyperlink" Target="mailto:input@waterresilience.ca.gov"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cal-adapt.org/tools/annual-averages/#climatevar=tasmax&amp;scenario=rcp45&amp;lat=38.59375&amp;lng=-121.46875&amp;boundary=locagrid&amp;units=fahrenheit"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6" descr="Image result for water splash">
            <a:extLst>
              <a:ext uri="{FF2B5EF4-FFF2-40B4-BE49-F238E27FC236}">
                <a16:creationId xmlns:a16="http://schemas.microsoft.com/office/drawing/2014/main" id="{89462F44-35A3-4494-BD44-244E360A15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53" b="28943"/>
          <a:stretch/>
        </p:blipFill>
        <p:spPr bwMode="auto">
          <a:xfrm flipH="1" flipV="1">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BC5015-EB4B-4027-8EDC-340E010E2C16}"/>
              </a:ext>
            </a:extLst>
          </p:cNvPr>
          <p:cNvSpPr>
            <a:spLocks noGrp="1"/>
          </p:cNvSpPr>
          <p:nvPr>
            <p:ph type="ctrTitle"/>
          </p:nvPr>
        </p:nvSpPr>
        <p:spPr>
          <a:xfrm>
            <a:off x="1600200" y="3753529"/>
            <a:ext cx="8991600" cy="1645759"/>
          </a:xfrm>
        </p:spPr>
        <p:txBody>
          <a:bodyPr>
            <a:normAutofit/>
          </a:bodyPr>
          <a:lstStyle/>
          <a:p>
            <a:r>
              <a:rPr lang="en-US" dirty="0"/>
              <a:t>California’s Water Resilience Portfolio</a:t>
            </a:r>
          </a:p>
        </p:txBody>
      </p:sp>
      <p:sp>
        <p:nvSpPr>
          <p:cNvPr id="3" name="Subtitle 2">
            <a:extLst>
              <a:ext uri="{FF2B5EF4-FFF2-40B4-BE49-F238E27FC236}">
                <a16:creationId xmlns:a16="http://schemas.microsoft.com/office/drawing/2014/main" id="{AFE13D55-F0E1-428A-9797-4C8A6C55FE54}"/>
              </a:ext>
            </a:extLst>
          </p:cNvPr>
          <p:cNvSpPr>
            <a:spLocks noGrp="1"/>
          </p:cNvSpPr>
          <p:nvPr>
            <p:ph type="subTitle" idx="1"/>
          </p:nvPr>
        </p:nvSpPr>
        <p:spPr>
          <a:xfrm>
            <a:off x="2695194" y="5549705"/>
            <a:ext cx="6801612" cy="1146517"/>
          </a:xfrm>
        </p:spPr>
        <p:txBody>
          <a:bodyPr>
            <a:normAutofit fontScale="92500" lnSpcReduction="10000"/>
          </a:bodyPr>
          <a:lstStyle/>
          <a:p>
            <a:r>
              <a:rPr lang="en-US" dirty="0"/>
              <a:t>Erik Ekdahl</a:t>
            </a:r>
          </a:p>
          <a:p>
            <a:r>
              <a:rPr lang="en-US" dirty="0"/>
              <a:t>Division of Water Rights</a:t>
            </a:r>
          </a:p>
          <a:p>
            <a:r>
              <a:rPr lang="en-US" dirty="0"/>
              <a:t>State Water Resources Control Board</a:t>
            </a:r>
          </a:p>
        </p:txBody>
      </p:sp>
    </p:spTree>
    <p:extLst>
      <p:ext uri="{BB962C8B-B14F-4D97-AF65-F5344CB8AC3E}">
        <p14:creationId xmlns:p14="http://schemas.microsoft.com/office/powerpoint/2010/main" val="344187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00257E-B82B-4629-96A8-10031149A316}"/>
              </a:ext>
            </a:extLst>
          </p:cNvPr>
          <p:cNvSpPr>
            <a:spLocks noGrp="1"/>
          </p:cNvSpPr>
          <p:nvPr>
            <p:ph type="sldNum" sz="quarter" idx="12"/>
          </p:nvPr>
        </p:nvSpPr>
        <p:spPr>
          <a:xfrm>
            <a:off x="8077200" y="6356351"/>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0DCE3E-EA97-43BF-A6EC-C8AFD02BB1E0}" type="slidenum">
              <a:rPr kumimoji="0" lang="en-US" sz="1200" b="0" i="0" u="none" strike="noStrike" kern="1200" cap="none" spc="0" normalizeH="0" baseline="0" noProof="0">
                <a:ln>
                  <a:noFill/>
                </a:ln>
                <a:solidFill>
                  <a:prstClr val="black">
                    <a:tint val="75000"/>
                  </a:prstClr>
                </a:solidFill>
                <a:effectLst/>
                <a:uLnTx/>
                <a:uFillTx/>
                <a:latin typeface="helvetica" panose="020B0604020202020204" pitchFamily="34" charset="0"/>
                <a:ea typeface="+mn-ea"/>
                <a:cs typeface="helvetica"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helvetica" panose="020B0604020202020204" pitchFamily="34" charset="0"/>
              <a:ea typeface="+mn-ea"/>
              <a:cs typeface="helvetica" panose="020B0604020202020204" pitchFamily="34" charset="0"/>
            </a:endParaRPr>
          </a:p>
        </p:txBody>
      </p:sp>
      <p:sp>
        <p:nvSpPr>
          <p:cNvPr id="171" name="Title 1">
            <a:extLst>
              <a:ext uri="{FF2B5EF4-FFF2-40B4-BE49-F238E27FC236}">
                <a16:creationId xmlns:a16="http://schemas.microsoft.com/office/drawing/2014/main" id="{B4733B4A-FCCF-4FD6-AA0D-9CCA24B9C184}"/>
              </a:ext>
            </a:extLst>
          </p:cNvPr>
          <p:cNvSpPr txBox="1">
            <a:spLocks/>
          </p:cNvSpPr>
          <p:nvPr/>
        </p:nvSpPr>
        <p:spPr>
          <a:xfrm>
            <a:off x="1769665" y="77652"/>
            <a:ext cx="8686800" cy="14652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E3F9F8"/>
                </a:solidFill>
                <a:effectLst/>
                <a:uLnTx/>
                <a:uFillTx/>
                <a:latin typeface="helvetica" panose="020B0604020202020204" pitchFamily="34" charset="0"/>
                <a:ea typeface="+mj-ea"/>
                <a:cs typeface="helvetica" panose="020B0604020202020204" pitchFamily="34" charset="0"/>
              </a:rPr>
              <a:t>PLANNING FOR 2050</a:t>
            </a:r>
            <a:br>
              <a:rPr kumimoji="0" lang="en-US" sz="4000" b="1" i="0" u="none" strike="noStrike" kern="1200" cap="none" spc="0" normalizeH="0" baseline="0" noProof="0" dirty="0">
                <a:ln>
                  <a:noFill/>
                </a:ln>
                <a:solidFill>
                  <a:srgbClr val="E3F9F8"/>
                </a:solidFill>
                <a:effectLst/>
                <a:uLnTx/>
                <a:uFillTx/>
                <a:latin typeface="helvetica" panose="020B0604020202020204" pitchFamily="34" charset="0"/>
                <a:ea typeface="+mj-ea"/>
                <a:cs typeface="helvetica" panose="020B0604020202020204" pitchFamily="34" charset="0"/>
              </a:rPr>
            </a:br>
            <a:endParaRPr kumimoji="0" lang="en-US" sz="4000" b="0" i="0" u="none" strike="noStrike" kern="1200" cap="none" spc="0" normalizeH="0" baseline="0" noProof="0" dirty="0">
              <a:ln>
                <a:noFill/>
              </a:ln>
              <a:solidFill>
                <a:srgbClr val="E3F9F8"/>
              </a:solidFill>
              <a:effectLst/>
              <a:uLnTx/>
              <a:uFillTx/>
              <a:latin typeface="helvetica" panose="020B0604020202020204" pitchFamily="34" charset="0"/>
              <a:ea typeface="+mj-ea"/>
              <a:cs typeface="helvetica" panose="020B0604020202020204" pitchFamily="34" charset="0"/>
            </a:endParaRPr>
          </a:p>
        </p:txBody>
      </p:sp>
      <p:grpSp>
        <p:nvGrpSpPr>
          <p:cNvPr id="86" name="Group 85">
            <a:extLst>
              <a:ext uri="{FF2B5EF4-FFF2-40B4-BE49-F238E27FC236}">
                <a16:creationId xmlns:a16="http://schemas.microsoft.com/office/drawing/2014/main" id="{455BDD3E-BA2A-4803-94E9-AD5D3661BE61}"/>
              </a:ext>
            </a:extLst>
          </p:cNvPr>
          <p:cNvGrpSpPr/>
          <p:nvPr/>
        </p:nvGrpSpPr>
        <p:grpSpPr>
          <a:xfrm>
            <a:off x="-3628690" y="904342"/>
            <a:ext cx="3276859" cy="4412625"/>
            <a:chOff x="-3628690" y="904341"/>
            <a:chExt cx="3276859" cy="4412625"/>
          </a:xfrm>
        </p:grpSpPr>
        <p:grpSp>
          <p:nvGrpSpPr>
            <p:cNvPr id="87" name="Group 86">
              <a:extLst>
                <a:ext uri="{FF2B5EF4-FFF2-40B4-BE49-F238E27FC236}">
                  <a16:creationId xmlns:a16="http://schemas.microsoft.com/office/drawing/2014/main" id="{7957ACC0-7581-4628-BC67-E4A477A86DFD}"/>
                </a:ext>
              </a:extLst>
            </p:cNvPr>
            <p:cNvGrpSpPr/>
            <p:nvPr/>
          </p:nvGrpSpPr>
          <p:grpSpPr>
            <a:xfrm rot="16200000">
              <a:off x="-3983534" y="2268415"/>
              <a:ext cx="3456150" cy="2640951"/>
              <a:chOff x="-5897182" y="806137"/>
              <a:chExt cx="5369798" cy="4103229"/>
            </a:xfrm>
          </p:grpSpPr>
          <p:sp>
            <p:nvSpPr>
              <p:cNvPr id="89" name="Rectangle 88">
                <a:extLst>
                  <a:ext uri="{FF2B5EF4-FFF2-40B4-BE49-F238E27FC236}">
                    <a16:creationId xmlns:a16="http://schemas.microsoft.com/office/drawing/2014/main" id="{F012E007-1B56-4726-9481-5937E5E559F1}"/>
                  </a:ext>
                </a:extLst>
              </p:cNvPr>
              <p:cNvSpPr/>
              <p:nvPr/>
            </p:nvSpPr>
            <p:spPr>
              <a:xfrm>
                <a:off x="-5890846" y="806137"/>
                <a:ext cx="1194651" cy="1194651"/>
              </a:xfrm>
              <a:prstGeom prst="rect">
                <a:avLst/>
              </a:prstGeom>
              <a:solidFill>
                <a:srgbClr val="E3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0" name="Rectangle 89">
                <a:extLst>
                  <a:ext uri="{FF2B5EF4-FFF2-40B4-BE49-F238E27FC236}">
                    <a16:creationId xmlns:a16="http://schemas.microsoft.com/office/drawing/2014/main" id="{63A1F786-40C1-4F7F-9B82-FE8879F0C118}"/>
                  </a:ext>
                </a:extLst>
              </p:cNvPr>
              <p:cNvSpPr/>
              <p:nvPr/>
            </p:nvSpPr>
            <p:spPr>
              <a:xfrm>
                <a:off x="-4501242" y="806137"/>
                <a:ext cx="1194651" cy="1194651"/>
              </a:xfrm>
              <a:prstGeom prst="rect">
                <a:avLst/>
              </a:prstGeom>
              <a:solidFill>
                <a:srgbClr val="51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1" name="Rectangle 90">
                <a:extLst>
                  <a:ext uri="{FF2B5EF4-FFF2-40B4-BE49-F238E27FC236}">
                    <a16:creationId xmlns:a16="http://schemas.microsoft.com/office/drawing/2014/main" id="{FF3451B3-1EA4-4876-8DFC-B6E5EFEC7D58}"/>
                  </a:ext>
                </a:extLst>
              </p:cNvPr>
              <p:cNvSpPr/>
              <p:nvPr/>
            </p:nvSpPr>
            <p:spPr>
              <a:xfrm>
                <a:off x="-3111638" y="806137"/>
                <a:ext cx="1194651" cy="1194651"/>
              </a:xfrm>
              <a:prstGeom prst="rect">
                <a:avLst/>
              </a:prstGeom>
              <a:solidFill>
                <a:srgbClr val="227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2" name="Rectangle 91">
                <a:extLst>
                  <a:ext uri="{FF2B5EF4-FFF2-40B4-BE49-F238E27FC236}">
                    <a16:creationId xmlns:a16="http://schemas.microsoft.com/office/drawing/2014/main" id="{631452A1-5268-44DA-A6E7-73029368AA8E}"/>
                  </a:ext>
                </a:extLst>
              </p:cNvPr>
              <p:cNvSpPr/>
              <p:nvPr/>
            </p:nvSpPr>
            <p:spPr>
              <a:xfrm>
                <a:off x="-1722035" y="806137"/>
                <a:ext cx="1194651" cy="1194651"/>
              </a:xfrm>
              <a:prstGeom prst="rect">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3" name="Rectangle 92">
                <a:extLst>
                  <a:ext uri="{FF2B5EF4-FFF2-40B4-BE49-F238E27FC236}">
                    <a16:creationId xmlns:a16="http://schemas.microsoft.com/office/drawing/2014/main" id="{6BE914DC-FCA3-4A39-B5A1-989237D0C0FD}"/>
                  </a:ext>
                </a:extLst>
              </p:cNvPr>
              <p:cNvSpPr/>
              <p:nvPr/>
            </p:nvSpPr>
            <p:spPr>
              <a:xfrm>
                <a:off x="-5897182" y="2260426"/>
                <a:ext cx="1194651" cy="1194651"/>
              </a:xfrm>
              <a:prstGeom prst="rect">
                <a:avLst/>
              </a:prstGeom>
              <a:solidFill>
                <a:srgbClr val="D6E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4" name="Rectangle 93">
                <a:extLst>
                  <a:ext uri="{FF2B5EF4-FFF2-40B4-BE49-F238E27FC236}">
                    <a16:creationId xmlns:a16="http://schemas.microsoft.com/office/drawing/2014/main" id="{5BEC8267-2D29-4C4F-8257-677FA3DC78E7}"/>
                  </a:ext>
                </a:extLst>
              </p:cNvPr>
              <p:cNvSpPr/>
              <p:nvPr/>
            </p:nvSpPr>
            <p:spPr>
              <a:xfrm>
                <a:off x="-4507578" y="2260426"/>
                <a:ext cx="1194651" cy="1194651"/>
              </a:xfrm>
              <a:prstGeom prst="rect">
                <a:avLst/>
              </a:prstGeom>
              <a:solidFill>
                <a:srgbClr val="3B8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5" name="Rectangle 94">
                <a:extLst>
                  <a:ext uri="{FF2B5EF4-FFF2-40B4-BE49-F238E27FC236}">
                    <a16:creationId xmlns:a16="http://schemas.microsoft.com/office/drawing/2014/main" id="{DBA1B64C-401A-47CB-B2C6-0B6EA38F3827}"/>
                  </a:ext>
                </a:extLst>
              </p:cNvPr>
              <p:cNvSpPr/>
              <p:nvPr/>
            </p:nvSpPr>
            <p:spPr>
              <a:xfrm>
                <a:off x="-3117974" y="2260426"/>
                <a:ext cx="1194651" cy="119465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6" name="Rectangle 95">
                <a:extLst>
                  <a:ext uri="{FF2B5EF4-FFF2-40B4-BE49-F238E27FC236}">
                    <a16:creationId xmlns:a16="http://schemas.microsoft.com/office/drawing/2014/main" id="{4987E723-EBAC-4A52-A580-56B30BDFBDAF}"/>
                  </a:ext>
                </a:extLst>
              </p:cNvPr>
              <p:cNvSpPr/>
              <p:nvPr/>
            </p:nvSpPr>
            <p:spPr>
              <a:xfrm>
                <a:off x="-1728371" y="2260426"/>
                <a:ext cx="1194651" cy="1194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7" name="Rectangle 96">
                <a:extLst>
                  <a:ext uri="{FF2B5EF4-FFF2-40B4-BE49-F238E27FC236}">
                    <a16:creationId xmlns:a16="http://schemas.microsoft.com/office/drawing/2014/main" id="{295A8916-5081-4EAB-A207-E08B4EC70701}"/>
                  </a:ext>
                </a:extLst>
              </p:cNvPr>
              <p:cNvSpPr/>
              <p:nvPr/>
            </p:nvSpPr>
            <p:spPr>
              <a:xfrm>
                <a:off x="-5890846" y="3714715"/>
                <a:ext cx="1194651" cy="1194651"/>
              </a:xfrm>
              <a:prstGeom prst="rect">
                <a:avLst/>
              </a:prstGeom>
              <a:solidFill>
                <a:srgbClr val="B4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88" name="TextBox 87">
              <a:extLst>
                <a:ext uri="{FF2B5EF4-FFF2-40B4-BE49-F238E27FC236}">
                  <a16:creationId xmlns:a16="http://schemas.microsoft.com/office/drawing/2014/main" id="{48CEDFEA-A40C-49E0-B843-E4647966DFC6}"/>
                </a:ext>
              </a:extLst>
            </p:cNvPr>
            <p:cNvSpPr txBox="1"/>
            <p:nvPr/>
          </p:nvSpPr>
          <p:spPr>
            <a:xfrm>
              <a:off x="-3628690" y="904341"/>
              <a:ext cx="3276859"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a:ea typeface="+mn-ea"/>
                  <a:cs typeface="+mn-cs"/>
                </a:rPr>
                <a:t>Color Palette: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a:ea typeface="+mn-ea"/>
                  <a:cs typeface="+mn-cs"/>
                </a:rPr>
                <a:t>Use Eyedropper function</a:t>
              </a:r>
            </a:p>
          </p:txBody>
        </p:sp>
      </p:grpSp>
      <p:grpSp>
        <p:nvGrpSpPr>
          <p:cNvPr id="7" name="Group 6">
            <a:extLst>
              <a:ext uri="{FF2B5EF4-FFF2-40B4-BE49-F238E27FC236}">
                <a16:creationId xmlns:a16="http://schemas.microsoft.com/office/drawing/2014/main" id="{FD652AFC-884E-4AA4-B244-BBA9EA92B822}"/>
              </a:ext>
            </a:extLst>
          </p:cNvPr>
          <p:cNvGrpSpPr/>
          <p:nvPr/>
        </p:nvGrpSpPr>
        <p:grpSpPr>
          <a:xfrm>
            <a:off x="4900256" y="2793082"/>
            <a:ext cx="2391487" cy="3244586"/>
            <a:chOff x="1981201" y="2058027"/>
            <a:chExt cx="2391487" cy="3244586"/>
          </a:xfrm>
        </p:grpSpPr>
        <p:sp>
          <p:nvSpPr>
            <p:cNvPr id="12" name="Oval 11">
              <a:extLst>
                <a:ext uri="{FF2B5EF4-FFF2-40B4-BE49-F238E27FC236}">
                  <a16:creationId xmlns:a16="http://schemas.microsoft.com/office/drawing/2014/main" id="{3C88F587-D3FE-48BB-80F1-FA3FBBBDF6CE}"/>
                </a:ext>
              </a:extLst>
            </p:cNvPr>
            <p:cNvSpPr/>
            <p:nvPr/>
          </p:nvSpPr>
          <p:spPr>
            <a:xfrm>
              <a:off x="1995111" y="2058027"/>
              <a:ext cx="2377577" cy="2377577"/>
            </a:xfrm>
            <a:prstGeom prst="ellipse">
              <a:avLst/>
            </a:prstGeom>
            <a:solidFill>
              <a:srgbClr val="E3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03EC0203-1E55-4D23-BE23-94DC45FC9253}"/>
                </a:ext>
              </a:extLst>
            </p:cNvPr>
            <p:cNvGrpSpPr/>
            <p:nvPr/>
          </p:nvGrpSpPr>
          <p:grpSpPr>
            <a:xfrm>
              <a:off x="1981201" y="2432400"/>
              <a:ext cx="2391487" cy="2870213"/>
              <a:chOff x="1981201" y="2432400"/>
              <a:chExt cx="2391487" cy="2870213"/>
            </a:xfrm>
          </p:grpSpPr>
          <p:sp>
            <p:nvSpPr>
              <p:cNvPr id="45" name="Content Placeholder 2">
                <a:extLst>
                  <a:ext uri="{FF2B5EF4-FFF2-40B4-BE49-F238E27FC236}">
                    <a16:creationId xmlns:a16="http://schemas.microsoft.com/office/drawing/2014/main" id="{851562DF-5874-4AF7-9477-8A1C00E58505}"/>
                  </a:ext>
                </a:extLst>
              </p:cNvPr>
              <p:cNvSpPr txBox="1">
                <a:spLocks/>
              </p:cNvSpPr>
              <p:nvPr/>
            </p:nvSpPr>
            <p:spPr bwMode="auto">
              <a:xfrm>
                <a:off x="1981201" y="4620916"/>
                <a:ext cx="2391487" cy="6816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E3F9F8"/>
                    </a:solidFill>
                    <a:effectLst/>
                    <a:uLnTx/>
                    <a:uFillTx/>
                    <a:latin typeface="helvetica" panose="020B0604020202020204" pitchFamily="34" charset="0"/>
                    <a:ea typeface="+mn-ea"/>
                    <a:cs typeface="helvetica" panose="020B0604020202020204" pitchFamily="34" charset="0"/>
                  </a:rPr>
                  <a:t>Water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E3F9F8"/>
                    </a:solidFill>
                    <a:effectLst/>
                    <a:uLnTx/>
                    <a:uFillTx/>
                    <a:latin typeface="helvetica" panose="020B0604020202020204" pitchFamily="34" charset="0"/>
                    <a:ea typeface="+mn-ea"/>
                    <a:cs typeface="helvetica" panose="020B0604020202020204" pitchFamily="34" charset="0"/>
                  </a:rPr>
                  <a:t>Supply</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E3F9F8"/>
                    </a:solidFill>
                    <a:effectLst/>
                    <a:uLnTx/>
                    <a:uFillTx/>
                    <a:latin typeface="helvetica" panose="020B0604020202020204" pitchFamily="34" charset="0"/>
                    <a:ea typeface="+mn-ea"/>
                    <a:cs typeface="helvetica" panose="020B0604020202020204" pitchFamily="34" charset="0"/>
                  </a:rPr>
                  <a:t>Certainty</a:t>
                </a:r>
              </a:p>
            </p:txBody>
          </p:sp>
          <p:grpSp>
            <p:nvGrpSpPr>
              <p:cNvPr id="217" name="Group 216">
                <a:extLst>
                  <a:ext uri="{FF2B5EF4-FFF2-40B4-BE49-F238E27FC236}">
                    <a16:creationId xmlns:a16="http://schemas.microsoft.com/office/drawing/2014/main" id="{0DB9D68C-1AE4-49AB-8731-59DC90ACC85C}"/>
                  </a:ext>
                </a:extLst>
              </p:cNvPr>
              <p:cNvGrpSpPr/>
              <p:nvPr/>
            </p:nvGrpSpPr>
            <p:grpSpPr>
              <a:xfrm>
                <a:off x="2420303" y="2432400"/>
                <a:ext cx="1549438" cy="1774651"/>
                <a:chOff x="896303" y="2432399"/>
                <a:chExt cx="1549438" cy="1774651"/>
              </a:xfrm>
            </p:grpSpPr>
            <p:sp>
              <p:nvSpPr>
                <p:cNvPr id="216" name="Freeform: Shape 215">
                  <a:extLst>
                    <a:ext uri="{FF2B5EF4-FFF2-40B4-BE49-F238E27FC236}">
                      <a16:creationId xmlns:a16="http://schemas.microsoft.com/office/drawing/2014/main" id="{6BEA29E0-B9EB-4783-BAE0-A8F0CFECD6B8}"/>
                    </a:ext>
                  </a:extLst>
                </p:cNvPr>
                <p:cNvSpPr/>
                <p:nvPr/>
              </p:nvSpPr>
              <p:spPr>
                <a:xfrm>
                  <a:off x="896303" y="2432399"/>
                  <a:ext cx="1313767" cy="889189"/>
                </a:xfrm>
                <a:custGeom>
                  <a:avLst/>
                  <a:gdLst>
                    <a:gd name="connsiteX0" fmla="*/ 738227 w 1313767"/>
                    <a:gd name="connsiteY0" fmla="*/ 0 h 889189"/>
                    <a:gd name="connsiteX1" fmla="*/ 771053 w 1313767"/>
                    <a:gd name="connsiteY1" fmla="*/ 32825 h 889189"/>
                    <a:gd name="connsiteX2" fmla="*/ 770302 w 1313767"/>
                    <a:gd name="connsiteY2" fmla="*/ 36544 h 889189"/>
                    <a:gd name="connsiteX3" fmla="*/ 770302 w 1313767"/>
                    <a:gd name="connsiteY3" fmla="*/ 51632 h 889189"/>
                    <a:gd name="connsiteX4" fmla="*/ 777040 w 1313767"/>
                    <a:gd name="connsiteY4" fmla="*/ 47089 h 889189"/>
                    <a:gd name="connsiteX5" fmla="*/ 793687 w 1313767"/>
                    <a:gd name="connsiteY5" fmla="*/ 43728 h 889189"/>
                    <a:gd name="connsiteX6" fmla="*/ 793935 w 1313767"/>
                    <a:gd name="connsiteY6" fmla="*/ 43778 h 889189"/>
                    <a:gd name="connsiteX7" fmla="*/ 793935 w 1313767"/>
                    <a:gd name="connsiteY7" fmla="*/ 43728 h 889189"/>
                    <a:gd name="connsiteX8" fmla="*/ 1039409 w 1313767"/>
                    <a:gd name="connsiteY8" fmla="*/ 43728 h 889189"/>
                    <a:gd name="connsiteX9" fmla="*/ 1082176 w 1313767"/>
                    <a:gd name="connsiteY9" fmla="*/ 86495 h 889189"/>
                    <a:gd name="connsiteX10" fmla="*/ 1039409 w 1313767"/>
                    <a:gd name="connsiteY10" fmla="*/ 129262 h 889189"/>
                    <a:gd name="connsiteX11" fmla="*/ 793935 w 1313767"/>
                    <a:gd name="connsiteY11" fmla="*/ 129262 h 889189"/>
                    <a:gd name="connsiteX12" fmla="*/ 793935 w 1313767"/>
                    <a:gd name="connsiteY12" fmla="*/ 129213 h 889189"/>
                    <a:gd name="connsiteX13" fmla="*/ 793687 w 1313767"/>
                    <a:gd name="connsiteY13" fmla="*/ 129262 h 889189"/>
                    <a:gd name="connsiteX14" fmla="*/ 777040 w 1313767"/>
                    <a:gd name="connsiteY14" fmla="*/ 125902 h 889189"/>
                    <a:gd name="connsiteX15" fmla="*/ 770302 w 1313767"/>
                    <a:gd name="connsiteY15" fmla="*/ 121359 h 889189"/>
                    <a:gd name="connsiteX16" fmla="*/ 770302 w 1313767"/>
                    <a:gd name="connsiteY16" fmla="*/ 148986 h 889189"/>
                    <a:gd name="connsiteX17" fmla="*/ 796451 w 1313767"/>
                    <a:gd name="connsiteY17" fmla="*/ 166616 h 889189"/>
                    <a:gd name="connsiteX18" fmla="*/ 814097 w 1313767"/>
                    <a:gd name="connsiteY18" fmla="*/ 192789 h 889189"/>
                    <a:gd name="connsiteX19" fmla="*/ 818015 w 1313767"/>
                    <a:gd name="connsiteY19" fmla="*/ 212197 h 889189"/>
                    <a:gd name="connsiteX20" fmla="*/ 888051 w 1313767"/>
                    <a:gd name="connsiteY20" fmla="*/ 212197 h 889189"/>
                    <a:gd name="connsiteX21" fmla="*/ 929912 w 1313767"/>
                    <a:gd name="connsiteY21" fmla="*/ 254058 h 889189"/>
                    <a:gd name="connsiteX22" fmla="*/ 929912 w 1313767"/>
                    <a:gd name="connsiteY22" fmla="*/ 335763 h 889189"/>
                    <a:gd name="connsiteX23" fmla="*/ 1077916 w 1313767"/>
                    <a:gd name="connsiteY23" fmla="*/ 335763 h 889189"/>
                    <a:gd name="connsiteX24" fmla="*/ 1084596 w 1313767"/>
                    <a:gd name="connsiteY24" fmla="*/ 335763 h 889189"/>
                    <a:gd name="connsiteX25" fmla="*/ 1091257 w 1313767"/>
                    <a:gd name="connsiteY25" fmla="*/ 337108 h 889189"/>
                    <a:gd name="connsiteX26" fmla="*/ 1108862 w 1313767"/>
                    <a:gd name="connsiteY26" fmla="*/ 338883 h 889189"/>
                    <a:gd name="connsiteX27" fmla="*/ 1231469 w 1313767"/>
                    <a:gd name="connsiteY27" fmla="*/ 489317 h 889189"/>
                    <a:gd name="connsiteX28" fmla="*/ 1230273 w 1313767"/>
                    <a:gd name="connsiteY28" fmla="*/ 501182 h 889189"/>
                    <a:gd name="connsiteX29" fmla="*/ 1230273 w 1313767"/>
                    <a:gd name="connsiteY29" fmla="*/ 759750 h 889189"/>
                    <a:gd name="connsiteX30" fmla="*/ 1252514 w 1313767"/>
                    <a:gd name="connsiteY30" fmla="*/ 759750 h 889189"/>
                    <a:gd name="connsiteX31" fmla="*/ 1252514 w 1313767"/>
                    <a:gd name="connsiteY31" fmla="*/ 759845 h 889189"/>
                    <a:gd name="connsiteX32" fmla="*/ 1252867 w 1313767"/>
                    <a:gd name="connsiteY32" fmla="*/ 759750 h 889189"/>
                    <a:gd name="connsiteX33" fmla="*/ 1313767 w 1313767"/>
                    <a:gd name="connsiteY33" fmla="*/ 840856 h 889189"/>
                    <a:gd name="connsiteX34" fmla="*/ 1308981 w 1313767"/>
                    <a:gd name="connsiteY34" fmla="*/ 872426 h 889189"/>
                    <a:gd name="connsiteX35" fmla="*/ 1300495 w 1313767"/>
                    <a:gd name="connsiteY35" fmla="*/ 889189 h 889189"/>
                    <a:gd name="connsiteX36" fmla="*/ 855335 w 1313767"/>
                    <a:gd name="connsiteY36" fmla="*/ 889189 h 889189"/>
                    <a:gd name="connsiteX37" fmla="*/ 846849 w 1313767"/>
                    <a:gd name="connsiteY37" fmla="*/ 872426 h 889189"/>
                    <a:gd name="connsiteX38" fmla="*/ 842063 w 1313767"/>
                    <a:gd name="connsiteY38" fmla="*/ 840856 h 889189"/>
                    <a:gd name="connsiteX39" fmla="*/ 902963 w 1313767"/>
                    <a:gd name="connsiteY39" fmla="*/ 759750 h 889189"/>
                    <a:gd name="connsiteX40" fmla="*/ 902963 w 1313767"/>
                    <a:gd name="connsiteY40" fmla="*/ 759751 h 889189"/>
                    <a:gd name="connsiteX41" fmla="*/ 902963 w 1313767"/>
                    <a:gd name="connsiteY41" fmla="*/ 759750 h 889189"/>
                    <a:gd name="connsiteX42" fmla="*/ 925558 w 1313767"/>
                    <a:gd name="connsiteY42" fmla="*/ 759750 h 889189"/>
                    <a:gd name="connsiteX43" fmla="*/ 925558 w 1313767"/>
                    <a:gd name="connsiteY43" fmla="*/ 621640 h 889189"/>
                    <a:gd name="connsiteX44" fmla="*/ 0 w 1313767"/>
                    <a:gd name="connsiteY44" fmla="*/ 621640 h 889189"/>
                    <a:gd name="connsiteX45" fmla="*/ 0 w 1313767"/>
                    <a:gd name="connsiteY45" fmla="*/ 338679 h 889189"/>
                    <a:gd name="connsiteX46" fmla="*/ 467427 w 1313767"/>
                    <a:gd name="connsiteY46" fmla="*/ 338679 h 889189"/>
                    <a:gd name="connsiteX47" fmla="*/ 481870 w 1313767"/>
                    <a:gd name="connsiteY47" fmla="*/ 335763 h 889189"/>
                    <a:gd name="connsiteX48" fmla="*/ 546542 w 1313767"/>
                    <a:gd name="connsiteY48" fmla="*/ 335763 h 889189"/>
                    <a:gd name="connsiteX49" fmla="*/ 546542 w 1313767"/>
                    <a:gd name="connsiteY49" fmla="*/ 254058 h 889189"/>
                    <a:gd name="connsiteX50" fmla="*/ 588403 w 1313767"/>
                    <a:gd name="connsiteY50" fmla="*/ 212197 h 889189"/>
                    <a:gd name="connsiteX51" fmla="*/ 658438 w 1313767"/>
                    <a:gd name="connsiteY51" fmla="*/ 212197 h 889189"/>
                    <a:gd name="connsiteX52" fmla="*/ 662356 w 1313767"/>
                    <a:gd name="connsiteY52" fmla="*/ 192789 h 889189"/>
                    <a:gd name="connsiteX53" fmla="*/ 680002 w 1313767"/>
                    <a:gd name="connsiteY53" fmla="*/ 166616 h 889189"/>
                    <a:gd name="connsiteX54" fmla="*/ 706151 w 1313767"/>
                    <a:gd name="connsiteY54" fmla="*/ 148986 h 889189"/>
                    <a:gd name="connsiteX55" fmla="*/ 706151 w 1313767"/>
                    <a:gd name="connsiteY55" fmla="*/ 121359 h 889189"/>
                    <a:gd name="connsiteX56" fmla="*/ 699413 w 1313767"/>
                    <a:gd name="connsiteY56" fmla="*/ 125902 h 889189"/>
                    <a:gd name="connsiteX57" fmla="*/ 682767 w 1313767"/>
                    <a:gd name="connsiteY57" fmla="*/ 129262 h 889189"/>
                    <a:gd name="connsiteX58" fmla="*/ 682519 w 1313767"/>
                    <a:gd name="connsiteY58" fmla="*/ 129213 h 889189"/>
                    <a:gd name="connsiteX59" fmla="*/ 682519 w 1313767"/>
                    <a:gd name="connsiteY59" fmla="*/ 129262 h 889189"/>
                    <a:gd name="connsiteX60" fmla="*/ 437045 w 1313767"/>
                    <a:gd name="connsiteY60" fmla="*/ 129262 h 889189"/>
                    <a:gd name="connsiteX61" fmla="*/ 394278 w 1313767"/>
                    <a:gd name="connsiteY61" fmla="*/ 86495 h 889189"/>
                    <a:gd name="connsiteX62" fmla="*/ 437045 w 1313767"/>
                    <a:gd name="connsiteY62" fmla="*/ 43728 h 889189"/>
                    <a:gd name="connsiteX63" fmla="*/ 682519 w 1313767"/>
                    <a:gd name="connsiteY63" fmla="*/ 43728 h 889189"/>
                    <a:gd name="connsiteX64" fmla="*/ 682519 w 1313767"/>
                    <a:gd name="connsiteY64" fmla="*/ 43778 h 889189"/>
                    <a:gd name="connsiteX65" fmla="*/ 682767 w 1313767"/>
                    <a:gd name="connsiteY65" fmla="*/ 43728 h 889189"/>
                    <a:gd name="connsiteX66" fmla="*/ 699413 w 1313767"/>
                    <a:gd name="connsiteY66" fmla="*/ 47089 h 889189"/>
                    <a:gd name="connsiteX67" fmla="*/ 706151 w 1313767"/>
                    <a:gd name="connsiteY67" fmla="*/ 51632 h 889189"/>
                    <a:gd name="connsiteX68" fmla="*/ 706151 w 1313767"/>
                    <a:gd name="connsiteY68" fmla="*/ 36538 h 889189"/>
                    <a:gd name="connsiteX69" fmla="*/ 705402 w 1313767"/>
                    <a:gd name="connsiteY69" fmla="*/ 32825 h 889189"/>
                    <a:gd name="connsiteX70" fmla="*/ 738227 w 1313767"/>
                    <a:gd name="connsiteY70" fmla="*/ 0 h 88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13767" h="889189">
                      <a:moveTo>
                        <a:pt x="738227" y="0"/>
                      </a:moveTo>
                      <a:cubicBezTo>
                        <a:pt x="756356" y="0"/>
                        <a:pt x="771053" y="14696"/>
                        <a:pt x="771053" y="32825"/>
                      </a:cubicBezTo>
                      <a:lnTo>
                        <a:pt x="770302" y="36544"/>
                      </a:lnTo>
                      <a:lnTo>
                        <a:pt x="770302" y="51632"/>
                      </a:lnTo>
                      <a:lnTo>
                        <a:pt x="777040" y="47089"/>
                      </a:lnTo>
                      <a:cubicBezTo>
                        <a:pt x="782157" y="44925"/>
                        <a:pt x="787782" y="43728"/>
                        <a:pt x="793687" y="43728"/>
                      </a:cubicBezTo>
                      <a:lnTo>
                        <a:pt x="793935" y="43778"/>
                      </a:lnTo>
                      <a:lnTo>
                        <a:pt x="793935" y="43728"/>
                      </a:lnTo>
                      <a:lnTo>
                        <a:pt x="1039409" y="43728"/>
                      </a:lnTo>
                      <a:cubicBezTo>
                        <a:pt x="1063028" y="43728"/>
                        <a:pt x="1082176" y="62875"/>
                        <a:pt x="1082176" y="86495"/>
                      </a:cubicBezTo>
                      <a:cubicBezTo>
                        <a:pt x="1082176" y="110115"/>
                        <a:pt x="1063028" y="129262"/>
                        <a:pt x="1039409" y="129262"/>
                      </a:cubicBezTo>
                      <a:lnTo>
                        <a:pt x="793935" y="129262"/>
                      </a:lnTo>
                      <a:lnTo>
                        <a:pt x="793935" y="129213"/>
                      </a:lnTo>
                      <a:lnTo>
                        <a:pt x="793687" y="129262"/>
                      </a:lnTo>
                      <a:cubicBezTo>
                        <a:pt x="787782" y="129262"/>
                        <a:pt x="782157" y="128066"/>
                        <a:pt x="777040" y="125902"/>
                      </a:cubicBezTo>
                      <a:lnTo>
                        <a:pt x="770302" y="121359"/>
                      </a:lnTo>
                      <a:lnTo>
                        <a:pt x="770302" y="148986"/>
                      </a:lnTo>
                      <a:lnTo>
                        <a:pt x="796451" y="166616"/>
                      </a:lnTo>
                      <a:cubicBezTo>
                        <a:pt x="803901" y="174066"/>
                        <a:pt x="809930" y="182938"/>
                        <a:pt x="814097" y="192789"/>
                      </a:cubicBezTo>
                      <a:lnTo>
                        <a:pt x="818015" y="212197"/>
                      </a:lnTo>
                      <a:lnTo>
                        <a:pt x="888051" y="212197"/>
                      </a:lnTo>
                      <a:cubicBezTo>
                        <a:pt x="911170" y="212197"/>
                        <a:pt x="929912" y="230939"/>
                        <a:pt x="929912" y="254058"/>
                      </a:cubicBezTo>
                      <a:lnTo>
                        <a:pt x="929912" y="335763"/>
                      </a:lnTo>
                      <a:lnTo>
                        <a:pt x="1077916" y="335763"/>
                      </a:lnTo>
                      <a:lnTo>
                        <a:pt x="1084596" y="335763"/>
                      </a:lnTo>
                      <a:lnTo>
                        <a:pt x="1091257" y="337108"/>
                      </a:lnTo>
                      <a:lnTo>
                        <a:pt x="1108862" y="338883"/>
                      </a:lnTo>
                      <a:cubicBezTo>
                        <a:pt x="1178834" y="353201"/>
                        <a:pt x="1231469" y="415112"/>
                        <a:pt x="1231469" y="489317"/>
                      </a:cubicBezTo>
                      <a:lnTo>
                        <a:pt x="1230273" y="501182"/>
                      </a:lnTo>
                      <a:lnTo>
                        <a:pt x="1230273" y="759750"/>
                      </a:lnTo>
                      <a:lnTo>
                        <a:pt x="1252514" y="759750"/>
                      </a:lnTo>
                      <a:lnTo>
                        <a:pt x="1252514" y="759845"/>
                      </a:lnTo>
                      <a:lnTo>
                        <a:pt x="1252867" y="759750"/>
                      </a:lnTo>
                      <a:cubicBezTo>
                        <a:pt x="1286501" y="759750"/>
                        <a:pt x="1313767" y="796062"/>
                        <a:pt x="1313767" y="840856"/>
                      </a:cubicBezTo>
                      <a:cubicBezTo>
                        <a:pt x="1313767" y="852054"/>
                        <a:pt x="1312063" y="862723"/>
                        <a:pt x="1308981" y="872426"/>
                      </a:cubicBezTo>
                      <a:lnTo>
                        <a:pt x="1300495" y="889189"/>
                      </a:lnTo>
                      <a:lnTo>
                        <a:pt x="855335" y="889189"/>
                      </a:lnTo>
                      <a:lnTo>
                        <a:pt x="846849" y="872426"/>
                      </a:lnTo>
                      <a:cubicBezTo>
                        <a:pt x="843767" y="862723"/>
                        <a:pt x="842063" y="852054"/>
                        <a:pt x="842063" y="840856"/>
                      </a:cubicBezTo>
                      <a:cubicBezTo>
                        <a:pt x="842063" y="796062"/>
                        <a:pt x="869329" y="759750"/>
                        <a:pt x="902963" y="759750"/>
                      </a:cubicBezTo>
                      <a:lnTo>
                        <a:pt x="902963" y="759751"/>
                      </a:lnTo>
                      <a:lnTo>
                        <a:pt x="902963" y="759750"/>
                      </a:lnTo>
                      <a:lnTo>
                        <a:pt x="925558" y="759750"/>
                      </a:lnTo>
                      <a:lnTo>
                        <a:pt x="925558" y="621640"/>
                      </a:lnTo>
                      <a:lnTo>
                        <a:pt x="0" y="621640"/>
                      </a:lnTo>
                      <a:lnTo>
                        <a:pt x="0" y="338679"/>
                      </a:lnTo>
                      <a:lnTo>
                        <a:pt x="467427" y="338679"/>
                      </a:lnTo>
                      <a:lnTo>
                        <a:pt x="481870" y="335763"/>
                      </a:lnTo>
                      <a:lnTo>
                        <a:pt x="546542" y="335763"/>
                      </a:lnTo>
                      <a:lnTo>
                        <a:pt x="546542" y="254058"/>
                      </a:lnTo>
                      <a:cubicBezTo>
                        <a:pt x="546542" y="230939"/>
                        <a:pt x="565283" y="212197"/>
                        <a:pt x="588403" y="212197"/>
                      </a:cubicBezTo>
                      <a:lnTo>
                        <a:pt x="658438" y="212197"/>
                      </a:lnTo>
                      <a:lnTo>
                        <a:pt x="662356" y="192789"/>
                      </a:lnTo>
                      <a:cubicBezTo>
                        <a:pt x="666523" y="182938"/>
                        <a:pt x="672552" y="174066"/>
                        <a:pt x="680002" y="166616"/>
                      </a:cubicBezTo>
                      <a:lnTo>
                        <a:pt x="706151" y="148986"/>
                      </a:lnTo>
                      <a:lnTo>
                        <a:pt x="706151" y="121359"/>
                      </a:lnTo>
                      <a:lnTo>
                        <a:pt x="699413" y="125902"/>
                      </a:lnTo>
                      <a:cubicBezTo>
                        <a:pt x="694297" y="128066"/>
                        <a:pt x="688671" y="129262"/>
                        <a:pt x="682767" y="129262"/>
                      </a:cubicBezTo>
                      <a:lnTo>
                        <a:pt x="682519" y="129213"/>
                      </a:lnTo>
                      <a:lnTo>
                        <a:pt x="682519" y="129262"/>
                      </a:lnTo>
                      <a:lnTo>
                        <a:pt x="437045" y="129262"/>
                      </a:lnTo>
                      <a:cubicBezTo>
                        <a:pt x="413425" y="129262"/>
                        <a:pt x="394278" y="110115"/>
                        <a:pt x="394278" y="86495"/>
                      </a:cubicBezTo>
                      <a:cubicBezTo>
                        <a:pt x="394278" y="62875"/>
                        <a:pt x="413425" y="43728"/>
                        <a:pt x="437045" y="43728"/>
                      </a:cubicBezTo>
                      <a:lnTo>
                        <a:pt x="682519" y="43728"/>
                      </a:lnTo>
                      <a:lnTo>
                        <a:pt x="682519" y="43778"/>
                      </a:lnTo>
                      <a:lnTo>
                        <a:pt x="682767" y="43728"/>
                      </a:lnTo>
                      <a:cubicBezTo>
                        <a:pt x="688671" y="43728"/>
                        <a:pt x="694297" y="44925"/>
                        <a:pt x="699413" y="47089"/>
                      </a:cubicBezTo>
                      <a:lnTo>
                        <a:pt x="706151" y="51632"/>
                      </a:lnTo>
                      <a:lnTo>
                        <a:pt x="706151" y="36538"/>
                      </a:lnTo>
                      <a:lnTo>
                        <a:pt x="705402" y="32825"/>
                      </a:lnTo>
                      <a:cubicBezTo>
                        <a:pt x="705402" y="14696"/>
                        <a:pt x="720098" y="0"/>
                        <a:pt x="738227" y="0"/>
                      </a:cubicBezTo>
                      <a:close/>
                    </a:path>
                  </a:pathLst>
                </a:cu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215" name="Graphic 214" descr="Water">
                  <a:extLst>
                    <a:ext uri="{FF2B5EF4-FFF2-40B4-BE49-F238E27FC236}">
                      <a16:creationId xmlns:a16="http://schemas.microsoft.com/office/drawing/2014/main" id="{838990B3-12B6-4482-B163-C455E73E9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1341" y="3292650"/>
                  <a:ext cx="914400" cy="914400"/>
                </a:xfrm>
                <a:prstGeom prst="rect">
                  <a:avLst/>
                </a:prstGeom>
              </p:spPr>
            </p:pic>
          </p:grpSp>
        </p:grpSp>
      </p:grpSp>
      <p:grpSp>
        <p:nvGrpSpPr>
          <p:cNvPr id="10" name="Group 9">
            <a:extLst>
              <a:ext uri="{FF2B5EF4-FFF2-40B4-BE49-F238E27FC236}">
                <a16:creationId xmlns:a16="http://schemas.microsoft.com/office/drawing/2014/main" id="{9F5DE64E-5D48-4184-A2D4-46C9F5875B38}"/>
              </a:ext>
            </a:extLst>
          </p:cNvPr>
          <p:cNvGrpSpPr/>
          <p:nvPr/>
        </p:nvGrpSpPr>
        <p:grpSpPr>
          <a:xfrm>
            <a:off x="9376252" y="1497317"/>
            <a:ext cx="2392722" cy="3238573"/>
            <a:chOff x="7899856" y="2090802"/>
            <a:chExt cx="2392722" cy="3238573"/>
          </a:xfrm>
        </p:grpSpPr>
        <p:sp>
          <p:nvSpPr>
            <p:cNvPr id="131" name="Freeform: Shape 130">
              <a:extLst>
                <a:ext uri="{FF2B5EF4-FFF2-40B4-BE49-F238E27FC236}">
                  <a16:creationId xmlns:a16="http://schemas.microsoft.com/office/drawing/2014/main" id="{4B15994E-EE01-4863-A8B9-CE5DBD0D3DA4}"/>
                </a:ext>
              </a:extLst>
            </p:cNvPr>
            <p:cNvSpPr/>
            <p:nvPr/>
          </p:nvSpPr>
          <p:spPr>
            <a:xfrm>
              <a:off x="8986516" y="3889392"/>
              <a:ext cx="562062" cy="91622"/>
            </a:xfrm>
            <a:custGeom>
              <a:avLst/>
              <a:gdLst>
                <a:gd name="connsiteX0" fmla="*/ 1544040 w 7355786"/>
                <a:gd name="connsiteY0" fmla="*/ 0 h 1165262"/>
                <a:gd name="connsiteX1" fmla="*/ 1574722 w 7355786"/>
                <a:gd name="connsiteY1" fmla="*/ 44022 h 1165262"/>
                <a:gd name="connsiteX2" fmla="*/ 2610966 w 7355786"/>
                <a:gd name="connsiteY2" fmla="*/ 473095 h 1165262"/>
                <a:gd name="connsiteX3" fmla="*/ 3647211 w 7355786"/>
                <a:gd name="connsiteY3" fmla="*/ 44022 h 1165262"/>
                <a:gd name="connsiteX4" fmla="*/ 3677893 w 7355786"/>
                <a:gd name="connsiteY4" fmla="*/ 0 h 1165262"/>
                <a:gd name="connsiteX5" fmla="*/ 3708576 w 7355786"/>
                <a:gd name="connsiteY5" fmla="*/ 44022 h 1165262"/>
                <a:gd name="connsiteX6" fmla="*/ 4744820 w 7355786"/>
                <a:gd name="connsiteY6" fmla="*/ 473095 h 1165262"/>
                <a:gd name="connsiteX7" fmla="*/ 5781065 w 7355786"/>
                <a:gd name="connsiteY7" fmla="*/ 44022 h 1165262"/>
                <a:gd name="connsiteX8" fmla="*/ 5811746 w 7355786"/>
                <a:gd name="connsiteY8" fmla="*/ 1 h 1165262"/>
                <a:gd name="connsiteX9" fmla="*/ 5842428 w 7355786"/>
                <a:gd name="connsiteY9" fmla="*/ 44022 h 1165262"/>
                <a:gd name="connsiteX10" fmla="*/ 6878672 w 7355786"/>
                <a:gd name="connsiteY10" fmla="*/ 473095 h 1165262"/>
                <a:gd name="connsiteX11" fmla="*/ 7250285 w 7355786"/>
                <a:gd name="connsiteY11" fmla="*/ 429342 h 1165262"/>
                <a:gd name="connsiteX12" fmla="*/ 7355786 w 7355786"/>
                <a:gd name="connsiteY12" fmla="*/ 396971 h 1165262"/>
                <a:gd name="connsiteX13" fmla="*/ 7355786 w 7355786"/>
                <a:gd name="connsiteY13" fmla="*/ 1091438 h 1165262"/>
                <a:gd name="connsiteX14" fmla="*/ 7250285 w 7355786"/>
                <a:gd name="connsiteY14" fmla="*/ 1121509 h 1165262"/>
                <a:gd name="connsiteX15" fmla="*/ 6878672 w 7355786"/>
                <a:gd name="connsiteY15" fmla="*/ 1165262 h 1165262"/>
                <a:gd name="connsiteX16" fmla="*/ 5842428 w 7355786"/>
                <a:gd name="connsiteY16" fmla="*/ 736189 h 1165262"/>
                <a:gd name="connsiteX17" fmla="*/ 5811746 w 7355786"/>
                <a:gd name="connsiteY17" fmla="*/ 692168 h 1165262"/>
                <a:gd name="connsiteX18" fmla="*/ 5781065 w 7355786"/>
                <a:gd name="connsiteY18" fmla="*/ 736189 h 1165262"/>
                <a:gd name="connsiteX19" fmla="*/ 4744820 w 7355786"/>
                <a:gd name="connsiteY19" fmla="*/ 1165262 h 1165262"/>
                <a:gd name="connsiteX20" fmla="*/ 3708576 w 7355786"/>
                <a:gd name="connsiteY20" fmla="*/ 736189 h 1165262"/>
                <a:gd name="connsiteX21" fmla="*/ 3677893 w 7355786"/>
                <a:gd name="connsiteY21" fmla="*/ 692167 h 1165262"/>
                <a:gd name="connsiteX22" fmla="*/ 3647211 w 7355786"/>
                <a:gd name="connsiteY22" fmla="*/ 736189 h 1165262"/>
                <a:gd name="connsiteX23" fmla="*/ 2610966 w 7355786"/>
                <a:gd name="connsiteY23" fmla="*/ 1165262 h 1165262"/>
                <a:gd name="connsiteX24" fmla="*/ 1574722 w 7355786"/>
                <a:gd name="connsiteY24" fmla="*/ 736189 h 1165262"/>
                <a:gd name="connsiteX25" fmla="*/ 1544040 w 7355786"/>
                <a:gd name="connsiteY25" fmla="*/ 692167 h 1165262"/>
                <a:gd name="connsiteX26" fmla="*/ 1513358 w 7355786"/>
                <a:gd name="connsiteY26" fmla="*/ 736189 h 1165262"/>
                <a:gd name="connsiteX27" fmla="*/ 477113 w 7355786"/>
                <a:gd name="connsiteY27" fmla="*/ 1165262 h 1165262"/>
                <a:gd name="connsiteX28" fmla="*/ 105500 w 7355786"/>
                <a:gd name="connsiteY28" fmla="*/ 1121509 h 1165262"/>
                <a:gd name="connsiteX29" fmla="*/ 0 w 7355786"/>
                <a:gd name="connsiteY29" fmla="*/ 1091438 h 1165262"/>
                <a:gd name="connsiteX30" fmla="*/ 0 w 7355786"/>
                <a:gd name="connsiteY30" fmla="*/ 396971 h 1165262"/>
                <a:gd name="connsiteX31" fmla="*/ 105500 w 7355786"/>
                <a:gd name="connsiteY31" fmla="*/ 429342 h 1165262"/>
                <a:gd name="connsiteX32" fmla="*/ 477113 w 7355786"/>
                <a:gd name="connsiteY32" fmla="*/ 473095 h 1165262"/>
                <a:gd name="connsiteX33" fmla="*/ 1513358 w 7355786"/>
                <a:gd name="connsiteY33" fmla="*/ 44022 h 116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55786" h="1165262">
                  <a:moveTo>
                    <a:pt x="1544040" y="0"/>
                  </a:moveTo>
                  <a:lnTo>
                    <a:pt x="1574722" y="44022"/>
                  </a:lnTo>
                  <a:cubicBezTo>
                    <a:pt x="1799296" y="302894"/>
                    <a:pt x="2179608" y="473095"/>
                    <a:pt x="2610966" y="473095"/>
                  </a:cubicBezTo>
                  <a:cubicBezTo>
                    <a:pt x="3042324" y="473095"/>
                    <a:pt x="3422637" y="302894"/>
                    <a:pt x="3647211" y="44022"/>
                  </a:cubicBezTo>
                  <a:lnTo>
                    <a:pt x="3677893" y="0"/>
                  </a:lnTo>
                  <a:lnTo>
                    <a:pt x="3708576" y="44022"/>
                  </a:lnTo>
                  <a:cubicBezTo>
                    <a:pt x="3933150" y="302894"/>
                    <a:pt x="4313462" y="473095"/>
                    <a:pt x="4744820" y="473095"/>
                  </a:cubicBezTo>
                  <a:cubicBezTo>
                    <a:pt x="5176178" y="473095"/>
                    <a:pt x="5556490" y="302894"/>
                    <a:pt x="5781065" y="44022"/>
                  </a:cubicBezTo>
                  <a:lnTo>
                    <a:pt x="5811746" y="1"/>
                  </a:lnTo>
                  <a:lnTo>
                    <a:pt x="5842428" y="44022"/>
                  </a:lnTo>
                  <a:cubicBezTo>
                    <a:pt x="6067002" y="302894"/>
                    <a:pt x="6447314" y="473095"/>
                    <a:pt x="6878672" y="473095"/>
                  </a:cubicBezTo>
                  <a:cubicBezTo>
                    <a:pt x="7008080" y="473095"/>
                    <a:pt x="7132893" y="457777"/>
                    <a:pt x="7250285" y="429342"/>
                  </a:cubicBezTo>
                  <a:lnTo>
                    <a:pt x="7355786" y="396971"/>
                  </a:lnTo>
                  <a:lnTo>
                    <a:pt x="7355786" y="1091438"/>
                  </a:lnTo>
                  <a:lnTo>
                    <a:pt x="7250285" y="1121509"/>
                  </a:lnTo>
                  <a:cubicBezTo>
                    <a:pt x="7132893" y="1149944"/>
                    <a:pt x="7008080" y="1165262"/>
                    <a:pt x="6878672" y="1165262"/>
                  </a:cubicBezTo>
                  <a:cubicBezTo>
                    <a:pt x="6447314" y="1165262"/>
                    <a:pt x="6067002" y="995061"/>
                    <a:pt x="5842428" y="736189"/>
                  </a:cubicBezTo>
                  <a:lnTo>
                    <a:pt x="5811746" y="692168"/>
                  </a:lnTo>
                  <a:lnTo>
                    <a:pt x="5781065" y="736189"/>
                  </a:lnTo>
                  <a:cubicBezTo>
                    <a:pt x="5556490" y="995061"/>
                    <a:pt x="5176178" y="1165262"/>
                    <a:pt x="4744820" y="1165262"/>
                  </a:cubicBezTo>
                  <a:cubicBezTo>
                    <a:pt x="4313462" y="1165262"/>
                    <a:pt x="3933150" y="995061"/>
                    <a:pt x="3708576" y="736189"/>
                  </a:cubicBezTo>
                  <a:lnTo>
                    <a:pt x="3677893" y="692167"/>
                  </a:lnTo>
                  <a:lnTo>
                    <a:pt x="3647211" y="736189"/>
                  </a:lnTo>
                  <a:cubicBezTo>
                    <a:pt x="3422637" y="995061"/>
                    <a:pt x="3042324" y="1165262"/>
                    <a:pt x="2610966" y="1165262"/>
                  </a:cubicBezTo>
                  <a:cubicBezTo>
                    <a:pt x="2179608" y="1165262"/>
                    <a:pt x="1799296" y="995061"/>
                    <a:pt x="1574722" y="736189"/>
                  </a:cubicBezTo>
                  <a:lnTo>
                    <a:pt x="1544040" y="692167"/>
                  </a:lnTo>
                  <a:lnTo>
                    <a:pt x="1513358" y="736189"/>
                  </a:lnTo>
                  <a:cubicBezTo>
                    <a:pt x="1288783" y="995061"/>
                    <a:pt x="908472" y="1165262"/>
                    <a:pt x="477113" y="1165262"/>
                  </a:cubicBezTo>
                  <a:cubicBezTo>
                    <a:pt x="347706" y="1165262"/>
                    <a:pt x="222892" y="1149944"/>
                    <a:pt x="105500" y="1121509"/>
                  </a:cubicBezTo>
                  <a:lnTo>
                    <a:pt x="0" y="1091438"/>
                  </a:lnTo>
                  <a:lnTo>
                    <a:pt x="0" y="396971"/>
                  </a:lnTo>
                  <a:lnTo>
                    <a:pt x="105500" y="429342"/>
                  </a:lnTo>
                  <a:cubicBezTo>
                    <a:pt x="222892" y="457777"/>
                    <a:pt x="347706" y="473095"/>
                    <a:pt x="477113" y="473095"/>
                  </a:cubicBezTo>
                  <a:cubicBezTo>
                    <a:pt x="908472" y="473095"/>
                    <a:pt x="1288783" y="302894"/>
                    <a:pt x="1513358" y="44022"/>
                  </a:cubicBezTo>
                  <a:close/>
                </a:path>
              </a:pathLst>
            </a:cu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1FDFD8F5-646E-40B7-9FBC-C6C747F7949B}"/>
                </a:ext>
              </a:extLst>
            </p:cNvPr>
            <p:cNvSpPr/>
            <p:nvPr/>
          </p:nvSpPr>
          <p:spPr>
            <a:xfrm>
              <a:off x="8937667" y="3582056"/>
              <a:ext cx="247765" cy="63815"/>
            </a:xfrm>
            <a:custGeom>
              <a:avLst/>
              <a:gdLst>
                <a:gd name="connsiteX0" fmla="*/ 83683 w 247765"/>
                <a:gd name="connsiteY0" fmla="*/ 0 h 63815"/>
                <a:gd name="connsiteX1" fmla="*/ 85346 w 247765"/>
                <a:gd name="connsiteY1" fmla="*/ 2411 h 63815"/>
                <a:gd name="connsiteX2" fmla="*/ 141507 w 247765"/>
                <a:gd name="connsiteY2" fmla="*/ 25909 h 63815"/>
                <a:gd name="connsiteX3" fmla="*/ 197669 w 247765"/>
                <a:gd name="connsiteY3" fmla="*/ 2411 h 63815"/>
                <a:gd name="connsiteX4" fmla="*/ 199332 w 247765"/>
                <a:gd name="connsiteY4" fmla="*/ 0 h 63815"/>
                <a:gd name="connsiteX5" fmla="*/ 200995 w 247765"/>
                <a:gd name="connsiteY5" fmla="*/ 2411 h 63815"/>
                <a:gd name="connsiteX6" fmla="*/ 224873 w 247765"/>
                <a:gd name="connsiteY6" fmla="*/ 19476 h 63815"/>
                <a:gd name="connsiteX7" fmla="*/ 247765 w 247765"/>
                <a:gd name="connsiteY7" fmla="*/ 24038 h 63815"/>
                <a:gd name="connsiteX8" fmla="*/ 247765 w 247765"/>
                <a:gd name="connsiteY8" fmla="*/ 61944 h 63815"/>
                <a:gd name="connsiteX9" fmla="*/ 224873 w 247765"/>
                <a:gd name="connsiteY9" fmla="*/ 57383 h 63815"/>
                <a:gd name="connsiteX10" fmla="*/ 200995 w 247765"/>
                <a:gd name="connsiteY10" fmla="*/ 40317 h 63815"/>
                <a:gd name="connsiteX11" fmla="*/ 199332 w 247765"/>
                <a:gd name="connsiteY11" fmla="*/ 37906 h 63815"/>
                <a:gd name="connsiteX12" fmla="*/ 197669 w 247765"/>
                <a:gd name="connsiteY12" fmla="*/ 40317 h 63815"/>
                <a:gd name="connsiteX13" fmla="*/ 141507 w 247765"/>
                <a:gd name="connsiteY13" fmla="*/ 63815 h 63815"/>
                <a:gd name="connsiteX14" fmla="*/ 85346 w 247765"/>
                <a:gd name="connsiteY14" fmla="*/ 40317 h 63815"/>
                <a:gd name="connsiteX15" fmla="*/ 83683 w 247765"/>
                <a:gd name="connsiteY15" fmla="*/ 37906 h 63815"/>
                <a:gd name="connsiteX16" fmla="*/ 82020 w 247765"/>
                <a:gd name="connsiteY16" fmla="*/ 40317 h 63815"/>
                <a:gd name="connsiteX17" fmla="*/ 25858 w 247765"/>
                <a:gd name="connsiteY17" fmla="*/ 63815 h 63815"/>
                <a:gd name="connsiteX18" fmla="*/ 5718 w 247765"/>
                <a:gd name="connsiteY18" fmla="*/ 61419 h 63815"/>
                <a:gd name="connsiteX19" fmla="*/ 0 w 247765"/>
                <a:gd name="connsiteY19" fmla="*/ 59772 h 63815"/>
                <a:gd name="connsiteX20" fmla="*/ 0 w 247765"/>
                <a:gd name="connsiteY20" fmla="*/ 21740 h 63815"/>
                <a:gd name="connsiteX21" fmla="*/ 5718 w 247765"/>
                <a:gd name="connsiteY21" fmla="*/ 23513 h 63815"/>
                <a:gd name="connsiteX22" fmla="*/ 25858 w 247765"/>
                <a:gd name="connsiteY22" fmla="*/ 25909 h 63815"/>
                <a:gd name="connsiteX23" fmla="*/ 82020 w 247765"/>
                <a:gd name="connsiteY23" fmla="*/ 2411 h 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765" h="63815">
                  <a:moveTo>
                    <a:pt x="83683" y="0"/>
                  </a:moveTo>
                  <a:lnTo>
                    <a:pt x="85346" y="2411"/>
                  </a:lnTo>
                  <a:cubicBezTo>
                    <a:pt x="97517" y="16588"/>
                    <a:pt x="118129" y="25909"/>
                    <a:pt x="141507" y="25909"/>
                  </a:cubicBezTo>
                  <a:cubicBezTo>
                    <a:pt x="164886" y="25909"/>
                    <a:pt x="185498" y="16588"/>
                    <a:pt x="197669" y="2411"/>
                  </a:cubicBezTo>
                  <a:lnTo>
                    <a:pt x="199332" y="0"/>
                  </a:lnTo>
                  <a:lnTo>
                    <a:pt x="200995" y="2411"/>
                  </a:lnTo>
                  <a:cubicBezTo>
                    <a:pt x="207080" y="9499"/>
                    <a:pt x="215276" y="15374"/>
                    <a:pt x="224873" y="19476"/>
                  </a:cubicBezTo>
                  <a:lnTo>
                    <a:pt x="247765" y="24038"/>
                  </a:lnTo>
                  <a:lnTo>
                    <a:pt x="247765" y="61944"/>
                  </a:lnTo>
                  <a:lnTo>
                    <a:pt x="224873" y="57383"/>
                  </a:lnTo>
                  <a:cubicBezTo>
                    <a:pt x="215276" y="53280"/>
                    <a:pt x="207080" y="47406"/>
                    <a:pt x="200995" y="40317"/>
                  </a:cubicBezTo>
                  <a:lnTo>
                    <a:pt x="199332" y="37906"/>
                  </a:lnTo>
                  <a:lnTo>
                    <a:pt x="197669" y="40317"/>
                  </a:lnTo>
                  <a:cubicBezTo>
                    <a:pt x="185498" y="54494"/>
                    <a:pt x="164886" y="63815"/>
                    <a:pt x="141507" y="63815"/>
                  </a:cubicBezTo>
                  <a:cubicBezTo>
                    <a:pt x="118129" y="63815"/>
                    <a:pt x="97517" y="54494"/>
                    <a:pt x="85346" y="40317"/>
                  </a:cubicBezTo>
                  <a:lnTo>
                    <a:pt x="83683" y="37906"/>
                  </a:lnTo>
                  <a:lnTo>
                    <a:pt x="82020" y="40317"/>
                  </a:lnTo>
                  <a:cubicBezTo>
                    <a:pt x="69849" y="54494"/>
                    <a:pt x="49237" y="63815"/>
                    <a:pt x="25858" y="63815"/>
                  </a:cubicBezTo>
                  <a:cubicBezTo>
                    <a:pt x="18845" y="63815"/>
                    <a:pt x="12080" y="62976"/>
                    <a:pt x="5718" y="61419"/>
                  </a:cubicBezTo>
                  <a:lnTo>
                    <a:pt x="0" y="59772"/>
                  </a:lnTo>
                  <a:lnTo>
                    <a:pt x="0" y="21740"/>
                  </a:lnTo>
                  <a:lnTo>
                    <a:pt x="5718" y="23513"/>
                  </a:lnTo>
                  <a:cubicBezTo>
                    <a:pt x="12080" y="25070"/>
                    <a:pt x="18845" y="25909"/>
                    <a:pt x="25858" y="25909"/>
                  </a:cubicBezTo>
                  <a:cubicBezTo>
                    <a:pt x="49237" y="25909"/>
                    <a:pt x="69849" y="16588"/>
                    <a:pt x="82020" y="2411"/>
                  </a:cubicBezTo>
                  <a:close/>
                </a:path>
              </a:pathLst>
            </a:cu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586D6561-19EE-4255-A7C1-BEA3C162507B}"/>
                </a:ext>
              </a:extLst>
            </p:cNvPr>
            <p:cNvSpPr/>
            <p:nvPr/>
          </p:nvSpPr>
          <p:spPr>
            <a:xfrm>
              <a:off x="8790759" y="3310890"/>
              <a:ext cx="106831" cy="45719"/>
            </a:xfrm>
            <a:custGeom>
              <a:avLst/>
              <a:gdLst>
                <a:gd name="connsiteX0" fmla="*/ 83683 w 247765"/>
                <a:gd name="connsiteY0" fmla="*/ 0 h 63815"/>
                <a:gd name="connsiteX1" fmla="*/ 85346 w 247765"/>
                <a:gd name="connsiteY1" fmla="*/ 2411 h 63815"/>
                <a:gd name="connsiteX2" fmla="*/ 141507 w 247765"/>
                <a:gd name="connsiteY2" fmla="*/ 25909 h 63815"/>
                <a:gd name="connsiteX3" fmla="*/ 197669 w 247765"/>
                <a:gd name="connsiteY3" fmla="*/ 2411 h 63815"/>
                <a:gd name="connsiteX4" fmla="*/ 199332 w 247765"/>
                <a:gd name="connsiteY4" fmla="*/ 0 h 63815"/>
                <a:gd name="connsiteX5" fmla="*/ 200995 w 247765"/>
                <a:gd name="connsiteY5" fmla="*/ 2411 h 63815"/>
                <a:gd name="connsiteX6" fmla="*/ 224873 w 247765"/>
                <a:gd name="connsiteY6" fmla="*/ 19476 h 63815"/>
                <a:gd name="connsiteX7" fmla="*/ 247765 w 247765"/>
                <a:gd name="connsiteY7" fmla="*/ 24038 h 63815"/>
                <a:gd name="connsiteX8" fmla="*/ 247765 w 247765"/>
                <a:gd name="connsiteY8" fmla="*/ 61944 h 63815"/>
                <a:gd name="connsiteX9" fmla="*/ 224873 w 247765"/>
                <a:gd name="connsiteY9" fmla="*/ 57383 h 63815"/>
                <a:gd name="connsiteX10" fmla="*/ 200995 w 247765"/>
                <a:gd name="connsiteY10" fmla="*/ 40317 h 63815"/>
                <a:gd name="connsiteX11" fmla="*/ 199332 w 247765"/>
                <a:gd name="connsiteY11" fmla="*/ 37906 h 63815"/>
                <a:gd name="connsiteX12" fmla="*/ 197669 w 247765"/>
                <a:gd name="connsiteY12" fmla="*/ 40317 h 63815"/>
                <a:gd name="connsiteX13" fmla="*/ 141507 w 247765"/>
                <a:gd name="connsiteY13" fmla="*/ 63815 h 63815"/>
                <a:gd name="connsiteX14" fmla="*/ 85346 w 247765"/>
                <a:gd name="connsiteY14" fmla="*/ 40317 h 63815"/>
                <a:gd name="connsiteX15" fmla="*/ 83683 w 247765"/>
                <a:gd name="connsiteY15" fmla="*/ 37906 h 63815"/>
                <a:gd name="connsiteX16" fmla="*/ 82020 w 247765"/>
                <a:gd name="connsiteY16" fmla="*/ 40317 h 63815"/>
                <a:gd name="connsiteX17" fmla="*/ 25858 w 247765"/>
                <a:gd name="connsiteY17" fmla="*/ 63815 h 63815"/>
                <a:gd name="connsiteX18" fmla="*/ 5718 w 247765"/>
                <a:gd name="connsiteY18" fmla="*/ 61419 h 63815"/>
                <a:gd name="connsiteX19" fmla="*/ 0 w 247765"/>
                <a:gd name="connsiteY19" fmla="*/ 59772 h 63815"/>
                <a:gd name="connsiteX20" fmla="*/ 0 w 247765"/>
                <a:gd name="connsiteY20" fmla="*/ 21740 h 63815"/>
                <a:gd name="connsiteX21" fmla="*/ 5718 w 247765"/>
                <a:gd name="connsiteY21" fmla="*/ 23513 h 63815"/>
                <a:gd name="connsiteX22" fmla="*/ 25858 w 247765"/>
                <a:gd name="connsiteY22" fmla="*/ 25909 h 63815"/>
                <a:gd name="connsiteX23" fmla="*/ 82020 w 247765"/>
                <a:gd name="connsiteY23" fmla="*/ 2411 h 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765" h="63815">
                  <a:moveTo>
                    <a:pt x="83683" y="0"/>
                  </a:moveTo>
                  <a:lnTo>
                    <a:pt x="85346" y="2411"/>
                  </a:lnTo>
                  <a:cubicBezTo>
                    <a:pt x="97517" y="16588"/>
                    <a:pt x="118129" y="25909"/>
                    <a:pt x="141507" y="25909"/>
                  </a:cubicBezTo>
                  <a:cubicBezTo>
                    <a:pt x="164886" y="25909"/>
                    <a:pt x="185498" y="16588"/>
                    <a:pt x="197669" y="2411"/>
                  </a:cubicBezTo>
                  <a:lnTo>
                    <a:pt x="199332" y="0"/>
                  </a:lnTo>
                  <a:lnTo>
                    <a:pt x="200995" y="2411"/>
                  </a:lnTo>
                  <a:cubicBezTo>
                    <a:pt x="207080" y="9499"/>
                    <a:pt x="215276" y="15374"/>
                    <a:pt x="224873" y="19476"/>
                  </a:cubicBezTo>
                  <a:lnTo>
                    <a:pt x="247765" y="24038"/>
                  </a:lnTo>
                  <a:lnTo>
                    <a:pt x="247765" y="61944"/>
                  </a:lnTo>
                  <a:lnTo>
                    <a:pt x="224873" y="57383"/>
                  </a:lnTo>
                  <a:cubicBezTo>
                    <a:pt x="215276" y="53280"/>
                    <a:pt x="207080" y="47406"/>
                    <a:pt x="200995" y="40317"/>
                  </a:cubicBezTo>
                  <a:lnTo>
                    <a:pt x="199332" y="37906"/>
                  </a:lnTo>
                  <a:lnTo>
                    <a:pt x="197669" y="40317"/>
                  </a:lnTo>
                  <a:cubicBezTo>
                    <a:pt x="185498" y="54494"/>
                    <a:pt x="164886" y="63815"/>
                    <a:pt x="141507" y="63815"/>
                  </a:cubicBezTo>
                  <a:cubicBezTo>
                    <a:pt x="118129" y="63815"/>
                    <a:pt x="97517" y="54494"/>
                    <a:pt x="85346" y="40317"/>
                  </a:cubicBezTo>
                  <a:lnTo>
                    <a:pt x="83683" y="37906"/>
                  </a:lnTo>
                  <a:lnTo>
                    <a:pt x="82020" y="40317"/>
                  </a:lnTo>
                  <a:cubicBezTo>
                    <a:pt x="69849" y="54494"/>
                    <a:pt x="49237" y="63815"/>
                    <a:pt x="25858" y="63815"/>
                  </a:cubicBezTo>
                  <a:cubicBezTo>
                    <a:pt x="18845" y="63815"/>
                    <a:pt x="12080" y="62976"/>
                    <a:pt x="5718" y="61419"/>
                  </a:cubicBezTo>
                  <a:lnTo>
                    <a:pt x="0" y="59772"/>
                  </a:lnTo>
                  <a:lnTo>
                    <a:pt x="0" y="21740"/>
                  </a:lnTo>
                  <a:lnTo>
                    <a:pt x="5718" y="23513"/>
                  </a:lnTo>
                  <a:cubicBezTo>
                    <a:pt x="12080" y="25070"/>
                    <a:pt x="18845" y="25909"/>
                    <a:pt x="25858" y="25909"/>
                  </a:cubicBezTo>
                  <a:cubicBezTo>
                    <a:pt x="49237" y="25909"/>
                    <a:pt x="69849" y="16588"/>
                    <a:pt x="82020" y="2411"/>
                  </a:cubicBezTo>
                  <a:close/>
                </a:path>
              </a:pathLst>
            </a:cu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76" name="Group 175">
              <a:extLst>
                <a:ext uri="{FF2B5EF4-FFF2-40B4-BE49-F238E27FC236}">
                  <a16:creationId xmlns:a16="http://schemas.microsoft.com/office/drawing/2014/main" id="{6F936E30-CA34-46A7-B976-1CFDC5206012}"/>
                </a:ext>
              </a:extLst>
            </p:cNvPr>
            <p:cNvGrpSpPr/>
            <p:nvPr/>
          </p:nvGrpSpPr>
          <p:grpSpPr>
            <a:xfrm>
              <a:off x="7899856" y="2090802"/>
              <a:ext cx="2377577" cy="2377577"/>
              <a:chOff x="650202" y="3528890"/>
              <a:chExt cx="2377577" cy="2377577"/>
            </a:xfrm>
            <a:solidFill>
              <a:schemeClr val="accent5">
                <a:lumMod val="20000"/>
                <a:lumOff val="80000"/>
              </a:schemeClr>
            </a:solidFill>
          </p:grpSpPr>
          <p:sp>
            <p:nvSpPr>
              <p:cNvPr id="177" name="Oval 176">
                <a:extLst>
                  <a:ext uri="{FF2B5EF4-FFF2-40B4-BE49-F238E27FC236}">
                    <a16:creationId xmlns:a16="http://schemas.microsoft.com/office/drawing/2014/main" id="{E6FF9DC9-EC5A-415E-B746-7315CF296133}"/>
                  </a:ext>
                </a:extLst>
              </p:cNvPr>
              <p:cNvSpPr/>
              <p:nvPr/>
            </p:nvSpPr>
            <p:spPr>
              <a:xfrm>
                <a:off x="650202" y="3528890"/>
                <a:ext cx="2377577" cy="2377577"/>
              </a:xfrm>
              <a:prstGeom prst="ellipse">
                <a:avLst/>
              </a:prstGeom>
              <a:grp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78" name="Group 177">
                <a:extLst>
                  <a:ext uri="{FF2B5EF4-FFF2-40B4-BE49-F238E27FC236}">
                    <a16:creationId xmlns:a16="http://schemas.microsoft.com/office/drawing/2014/main" id="{88B92949-6243-4C4D-A89E-4976D7B2F50A}"/>
                  </a:ext>
                </a:extLst>
              </p:cNvPr>
              <p:cNvGrpSpPr/>
              <p:nvPr/>
            </p:nvGrpSpPr>
            <p:grpSpPr>
              <a:xfrm>
                <a:off x="862440" y="3931864"/>
                <a:ext cx="1940066" cy="1540294"/>
                <a:chOff x="862440" y="3899251"/>
                <a:chExt cx="1940066" cy="1540294"/>
              </a:xfrm>
              <a:grpFill/>
            </p:grpSpPr>
            <p:grpSp>
              <p:nvGrpSpPr>
                <p:cNvPr id="179" name="Group 178">
                  <a:extLst>
                    <a:ext uri="{FF2B5EF4-FFF2-40B4-BE49-F238E27FC236}">
                      <a16:creationId xmlns:a16="http://schemas.microsoft.com/office/drawing/2014/main" id="{844BB813-C2D0-4D16-973D-C064E7FBB03D}"/>
                    </a:ext>
                  </a:extLst>
                </p:cNvPr>
                <p:cNvGrpSpPr/>
                <p:nvPr/>
              </p:nvGrpSpPr>
              <p:grpSpPr>
                <a:xfrm>
                  <a:off x="862440" y="3899251"/>
                  <a:ext cx="1940066" cy="1540294"/>
                  <a:chOff x="691554" y="3647547"/>
                  <a:chExt cx="2492749" cy="1979092"/>
                </a:xfrm>
                <a:grpFill/>
              </p:grpSpPr>
              <p:sp>
                <p:nvSpPr>
                  <p:cNvPr id="181" name="Freeform: Shape 180">
                    <a:extLst>
                      <a:ext uri="{FF2B5EF4-FFF2-40B4-BE49-F238E27FC236}">
                        <a16:creationId xmlns:a16="http://schemas.microsoft.com/office/drawing/2014/main" id="{31190784-A421-4356-9437-9BDD62913247}"/>
                      </a:ext>
                    </a:extLst>
                  </p:cNvPr>
                  <p:cNvSpPr/>
                  <p:nvPr/>
                </p:nvSpPr>
                <p:spPr>
                  <a:xfrm>
                    <a:off x="691554" y="3778666"/>
                    <a:ext cx="1144204" cy="692860"/>
                  </a:xfrm>
                  <a:custGeom>
                    <a:avLst/>
                    <a:gdLst>
                      <a:gd name="connsiteX0" fmla="*/ 771659 w 1543318"/>
                      <a:gd name="connsiteY0" fmla="*/ 0 h 934540"/>
                      <a:gd name="connsiteX1" fmla="*/ 1543318 w 1543318"/>
                      <a:gd name="connsiteY1" fmla="*/ 934540 h 934540"/>
                      <a:gd name="connsiteX2" fmla="*/ 0 w 1543318"/>
                      <a:gd name="connsiteY2" fmla="*/ 934540 h 934540"/>
                    </a:gdLst>
                    <a:ahLst/>
                    <a:cxnLst>
                      <a:cxn ang="0">
                        <a:pos x="connsiteX0" y="connsiteY0"/>
                      </a:cxn>
                      <a:cxn ang="0">
                        <a:pos x="connsiteX1" y="connsiteY1"/>
                      </a:cxn>
                      <a:cxn ang="0">
                        <a:pos x="connsiteX2" y="connsiteY2"/>
                      </a:cxn>
                    </a:cxnLst>
                    <a:rect l="l" t="t" r="r" b="b"/>
                    <a:pathLst>
                      <a:path w="1543318" h="934540">
                        <a:moveTo>
                          <a:pt x="771659" y="0"/>
                        </a:moveTo>
                        <a:lnTo>
                          <a:pt x="1543318" y="934540"/>
                        </a:lnTo>
                        <a:lnTo>
                          <a:pt x="0" y="934540"/>
                        </a:lnTo>
                        <a:close/>
                      </a:path>
                    </a:pathLst>
                  </a:custGeom>
                  <a:grpFill/>
                  <a:ln w="3492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82" name="Rectangle 181">
                    <a:extLst>
                      <a:ext uri="{FF2B5EF4-FFF2-40B4-BE49-F238E27FC236}">
                        <a16:creationId xmlns:a16="http://schemas.microsoft.com/office/drawing/2014/main" id="{B3A7E61B-3B5C-4103-9631-88A35AAEB599}"/>
                      </a:ext>
                    </a:extLst>
                  </p:cNvPr>
                  <p:cNvSpPr/>
                  <p:nvPr/>
                </p:nvSpPr>
                <p:spPr>
                  <a:xfrm>
                    <a:off x="1555486" y="4116248"/>
                    <a:ext cx="502621" cy="5777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83" name="Freeform: Shape 182">
                    <a:extLst>
                      <a:ext uri="{FF2B5EF4-FFF2-40B4-BE49-F238E27FC236}">
                        <a16:creationId xmlns:a16="http://schemas.microsoft.com/office/drawing/2014/main" id="{8DA4D443-69AD-478E-A410-DA44FFFA0F11}"/>
                      </a:ext>
                    </a:extLst>
                  </p:cNvPr>
                  <p:cNvSpPr/>
                  <p:nvPr/>
                </p:nvSpPr>
                <p:spPr>
                  <a:xfrm rot="927854">
                    <a:off x="1357217" y="3647547"/>
                    <a:ext cx="1827086" cy="1072238"/>
                  </a:xfrm>
                  <a:custGeom>
                    <a:avLst/>
                    <a:gdLst>
                      <a:gd name="connsiteX0" fmla="*/ 961449 w 2464401"/>
                      <a:gd name="connsiteY0" fmla="*/ 0 h 1446250"/>
                      <a:gd name="connsiteX1" fmla="*/ 1596097 w 2464401"/>
                      <a:gd name="connsiteY1" fmla="*/ 406456 h 1446250"/>
                      <a:gd name="connsiteX2" fmla="*/ 1869644 w 2464401"/>
                      <a:gd name="connsiteY2" fmla="*/ 101567 h 1446250"/>
                      <a:gd name="connsiteX3" fmla="*/ 2464401 w 2464401"/>
                      <a:gd name="connsiteY3" fmla="*/ 764468 h 1446250"/>
                      <a:gd name="connsiteX4" fmla="*/ 0 w 2464401"/>
                      <a:gd name="connsiteY4" fmla="*/ 1446250 h 1446250"/>
                      <a:gd name="connsiteX5" fmla="*/ 430102 w 2464401"/>
                      <a:gd name="connsiteY5" fmla="*/ 581117 h 1446250"/>
                      <a:gd name="connsiteX6" fmla="*/ 613995 w 2464401"/>
                      <a:gd name="connsiteY6" fmla="*/ 698890 h 14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4401" h="1446250">
                        <a:moveTo>
                          <a:pt x="961449" y="0"/>
                        </a:moveTo>
                        <a:lnTo>
                          <a:pt x="1596097" y="406456"/>
                        </a:lnTo>
                        <a:lnTo>
                          <a:pt x="1869644" y="101567"/>
                        </a:lnTo>
                        <a:lnTo>
                          <a:pt x="2464401" y="764468"/>
                        </a:lnTo>
                        <a:lnTo>
                          <a:pt x="0" y="1446250"/>
                        </a:lnTo>
                        <a:lnTo>
                          <a:pt x="430102" y="581117"/>
                        </a:lnTo>
                        <a:lnTo>
                          <a:pt x="613995" y="698890"/>
                        </a:lnTo>
                        <a:close/>
                      </a:path>
                    </a:pathLst>
                  </a:custGeom>
                  <a:grpFill/>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84" name="Freeform: Shape 183">
                    <a:extLst>
                      <a:ext uri="{FF2B5EF4-FFF2-40B4-BE49-F238E27FC236}">
                        <a16:creationId xmlns:a16="http://schemas.microsoft.com/office/drawing/2014/main" id="{F604E08C-444C-444F-9A64-2ED4F833E94A}"/>
                      </a:ext>
                    </a:extLst>
                  </p:cNvPr>
                  <p:cNvSpPr/>
                  <p:nvPr/>
                </p:nvSpPr>
                <p:spPr>
                  <a:xfrm>
                    <a:off x="1477748" y="4462380"/>
                    <a:ext cx="365079" cy="1133571"/>
                  </a:xfrm>
                  <a:custGeom>
                    <a:avLst/>
                    <a:gdLst>
                      <a:gd name="connsiteX0" fmla="*/ 723900 w 729537"/>
                      <a:gd name="connsiteY0" fmla="*/ 0 h 1600200"/>
                      <a:gd name="connsiteX1" fmla="*/ 355600 w 729537"/>
                      <a:gd name="connsiteY1" fmla="*/ 381000 h 1600200"/>
                      <a:gd name="connsiteX2" fmla="*/ 723900 w 729537"/>
                      <a:gd name="connsiteY2" fmla="*/ 952500 h 1600200"/>
                      <a:gd name="connsiteX3" fmla="*/ 0 w 729537"/>
                      <a:gd name="connsiteY3" fmla="*/ 1600200 h 1600200"/>
                      <a:gd name="connsiteX0" fmla="*/ 723900 w 723900"/>
                      <a:gd name="connsiteY0" fmla="*/ 0 h 1600200"/>
                      <a:gd name="connsiteX1" fmla="*/ 355600 w 723900"/>
                      <a:gd name="connsiteY1" fmla="*/ 381000 h 1600200"/>
                      <a:gd name="connsiteX2" fmla="*/ 647700 w 723900"/>
                      <a:gd name="connsiteY2" fmla="*/ 1054100 h 1600200"/>
                      <a:gd name="connsiteX3" fmla="*/ 0 w 723900"/>
                      <a:gd name="connsiteY3" fmla="*/ 1600200 h 1600200"/>
                      <a:gd name="connsiteX0" fmla="*/ 723900 w 723900"/>
                      <a:gd name="connsiteY0" fmla="*/ 0 h 1600200"/>
                      <a:gd name="connsiteX1" fmla="*/ 355600 w 723900"/>
                      <a:gd name="connsiteY1" fmla="*/ 431800 h 1600200"/>
                      <a:gd name="connsiteX2" fmla="*/ 647700 w 723900"/>
                      <a:gd name="connsiteY2" fmla="*/ 1054100 h 1600200"/>
                      <a:gd name="connsiteX3" fmla="*/ 0 w 723900"/>
                      <a:gd name="connsiteY3" fmla="*/ 1600200 h 1600200"/>
                      <a:gd name="connsiteX0" fmla="*/ 723900 w 723900"/>
                      <a:gd name="connsiteY0" fmla="*/ 0 h 1600200"/>
                      <a:gd name="connsiteX1" fmla="*/ 355600 w 723900"/>
                      <a:gd name="connsiteY1" fmla="*/ 431800 h 1600200"/>
                      <a:gd name="connsiteX2" fmla="*/ 647700 w 723900"/>
                      <a:gd name="connsiteY2" fmla="*/ 1054100 h 1600200"/>
                      <a:gd name="connsiteX3" fmla="*/ 0 w 723900"/>
                      <a:gd name="connsiteY3" fmla="*/ 1600200 h 1600200"/>
                      <a:gd name="connsiteX0" fmla="*/ 492425 w 492425"/>
                      <a:gd name="connsiteY0" fmla="*/ 0 h 1528976"/>
                      <a:gd name="connsiteX1" fmla="*/ 124125 w 492425"/>
                      <a:gd name="connsiteY1" fmla="*/ 431800 h 1528976"/>
                      <a:gd name="connsiteX2" fmla="*/ 416225 w 492425"/>
                      <a:gd name="connsiteY2" fmla="*/ 1054100 h 1528976"/>
                      <a:gd name="connsiteX3" fmla="*/ 0 w 492425"/>
                      <a:gd name="connsiteY3" fmla="*/ 1528976 h 1528976"/>
                    </a:gdLst>
                    <a:ahLst/>
                    <a:cxnLst>
                      <a:cxn ang="0">
                        <a:pos x="connsiteX0" y="connsiteY0"/>
                      </a:cxn>
                      <a:cxn ang="0">
                        <a:pos x="connsiteX1" y="connsiteY1"/>
                      </a:cxn>
                      <a:cxn ang="0">
                        <a:pos x="connsiteX2" y="connsiteY2"/>
                      </a:cxn>
                      <a:cxn ang="0">
                        <a:pos x="connsiteX3" y="connsiteY3"/>
                      </a:cxn>
                    </a:cxnLst>
                    <a:rect l="l" t="t" r="r" b="b"/>
                    <a:pathLst>
                      <a:path w="492425" h="1528976">
                        <a:moveTo>
                          <a:pt x="492425" y="0"/>
                        </a:moveTo>
                        <a:cubicBezTo>
                          <a:pt x="308275" y="111125"/>
                          <a:pt x="98725" y="192617"/>
                          <a:pt x="124125" y="431800"/>
                        </a:cubicBezTo>
                        <a:cubicBezTo>
                          <a:pt x="149525" y="670983"/>
                          <a:pt x="436912" y="871237"/>
                          <a:pt x="416225" y="1054100"/>
                        </a:cubicBezTo>
                        <a:cubicBezTo>
                          <a:pt x="395538" y="1236963"/>
                          <a:pt x="332316" y="1306726"/>
                          <a:pt x="0" y="1528976"/>
                        </a:cubicBezTo>
                      </a:path>
                    </a:pathLst>
                  </a:custGeom>
                  <a:grpFill/>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85" name="Freeform: Shape 184">
                    <a:extLst>
                      <a:ext uri="{FF2B5EF4-FFF2-40B4-BE49-F238E27FC236}">
                        <a16:creationId xmlns:a16="http://schemas.microsoft.com/office/drawing/2014/main" id="{6ED98B33-1DA1-41FC-AAA6-704AAAD0637E}"/>
                      </a:ext>
                    </a:extLst>
                  </p:cNvPr>
                  <p:cNvSpPr/>
                  <p:nvPr/>
                </p:nvSpPr>
                <p:spPr>
                  <a:xfrm>
                    <a:off x="1746493" y="4459096"/>
                    <a:ext cx="800257" cy="1167543"/>
                  </a:xfrm>
                  <a:custGeom>
                    <a:avLst/>
                    <a:gdLst>
                      <a:gd name="connsiteX0" fmla="*/ 291214 w 1078614"/>
                      <a:gd name="connsiteY0" fmla="*/ 0 h 1574800"/>
                      <a:gd name="connsiteX1" fmla="*/ 24514 w 1078614"/>
                      <a:gd name="connsiteY1" fmla="*/ 495300 h 1574800"/>
                      <a:gd name="connsiteX2" fmla="*/ 837314 w 1078614"/>
                      <a:gd name="connsiteY2" fmla="*/ 812800 h 1574800"/>
                      <a:gd name="connsiteX3" fmla="*/ 1078614 w 1078614"/>
                      <a:gd name="connsiteY3" fmla="*/ 1574800 h 1574800"/>
                      <a:gd name="connsiteX0" fmla="*/ 270749 w 1058149"/>
                      <a:gd name="connsiteY0" fmla="*/ 0 h 1574800"/>
                      <a:gd name="connsiteX1" fmla="*/ 4049 w 1058149"/>
                      <a:gd name="connsiteY1" fmla="*/ 495300 h 1574800"/>
                      <a:gd name="connsiteX2" fmla="*/ 816849 w 1058149"/>
                      <a:gd name="connsiteY2" fmla="*/ 812800 h 1574800"/>
                      <a:gd name="connsiteX3" fmla="*/ 1058149 w 1058149"/>
                      <a:gd name="connsiteY3" fmla="*/ 1574800 h 1574800"/>
                      <a:gd name="connsiteX0" fmla="*/ 291998 w 1079398"/>
                      <a:gd name="connsiteY0" fmla="*/ 0 h 1574800"/>
                      <a:gd name="connsiteX1" fmla="*/ 25298 w 1079398"/>
                      <a:gd name="connsiteY1" fmla="*/ 495300 h 1574800"/>
                      <a:gd name="connsiteX2" fmla="*/ 850798 w 1079398"/>
                      <a:gd name="connsiteY2" fmla="*/ 850900 h 1574800"/>
                      <a:gd name="connsiteX3" fmla="*/ 1079398 w 1079398"/>
                      <a:gd name="connsiteY3" fmla="*/ 1574800 h 1574800"/>
                    </a:gdLst>
                    <a:ahLst/>
                    <a:cxnLst>
                      <a:cxn ang="0">
                        <a:pos x="connsiteX0" y="connsiteY0"/>
                      </a:cxn>
                      <a:cxn ang="0">
                        <a:pos x="connsiteX1" y="connsiteY1"/>
                      </a:cxn>
                      <a:cxn ang="0">
                        <a:pos x="connsiteX2" y="connsiteY2"/>
                      </a:cxn>
                      <a:cxn ang="0">
                        <a:pos x="connsiteX3" y="connsiteY3"/>
                      </a:cxn>
                    </a:cxnLst>
                    <a:rect l="l" t="t" r="r" b="b"/>
                    <a:pathLst>
                      <a:path w="1079398" h="1574800">
                        <a:moveTo>
                          <a:pt x="291998" y="0"/>
                        </a:moveTo>
                        <a:cubicBezTo>
                          <a:pt x="113139" y="179916"/>
                          <a:pt x="-67835" y="353483"/>
                          <a:pt x="25298" y="495300"/>
                        </a:cubicBezTo>
                        <a:cubicBezTo>
                          <a:pt x="118431" y="637117"/>
                          <a:pt x="675115" y="670983"/>
                          <a:pt x="850798" y="850900"/>
                        </a:cubicBezTo>
                        <a:cubicBezTo>
                          <a:pt x="1026481" y="1030817"/>
                          <a:pt x="1046589" y="1283758"/>
                          <a:pt x="1079398" y="1574800"/>
                        </a:cubicBezTo>
                      </a:path>
                    </a:pathLst>
                  </a:custGeom>
                  <a:grpFill/>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86" name="Group 185">
                    <a:extLst>
                      <a:ext uri="{FF2B5EF4-FFF2-40B4-BE49-F238E27FC236}">
                        <a16:creationId xmlns:a16="http://schemas.microsoft.com/office/drawing/2014/main" id="{7DAEA077-22D0-403C-9E22-69C23EC39FF5}"/>
                      </a:ext>
                    </a:extLst>
                  </p:cNvPr>
                  <p:cNvGrpSpPr/>
                  <p:nvPr/>
                </p:nvGrpSpPr>
                <p:grpSpPr>
                  <a:xfrm>
                    <a:off x="1340891" y="5127534"/>
                    <a:ext cx="294648" cy="67793"/>
                    <a:chOff x="-2938644" y="2679699"/>
                    <a:chExt cx="397425" cy="91440"/>
                  </a:xfrm>
                  <a:grpFill/>
                </p:grpSpPr>
                <p:sp>
                  <p:nvSpPr>
                    <p:cNvPr id="201" name="Oval 200">
                      <a:extLst>
                        <a:ext uri="{FF2B5EF4-FFF2-40B4-BE49-F238E27FC236}">
                          <a16:creationId xmlns:a16="http://schemas.microsoft.com/office/drawing/2014/main" id="{C461E70A-A9EA-4550-9F5C-2F9278BE1250}"/>
                        </a:ext>
                      </a:extLst>
                    </p:cNvPr>
                    <p:cNvSpPr/>
                    <p:nvPr/>
                  </p:nvSpPr>
                  <p:spPr>
                    <a:xfrm>
                      <a:off x="-2632659"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a:extLst>
                        <a:ext uri="{FF2B5EF4-FFF2-40B4-BE49-F238E27FC236}">
                          <a16:creationId xmlns:a16="http://schemas.microsoft.com/office/drawing/2014/main" id="{CBE870D7-D5AC-4F86-B519-6FA77FC0D674}"/>
                        </a:ext>
                      </a:extLst>
                    </p:cNvPr>
                    <p:cNvSpPr/>
                    <p:nvPr/>
                  </p:nvSpPr>
                  <p:spPr>
                    <a:xfrm>
                      <a:off x="-2938644"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03" name="Oval 202">
                      <a:extLst>
                        <a:ext uri="{FF2B5EF4-FFF2-40B4-BE49-F238E27FC236}">
                          <a16:creationId xmlns:a16="http://schemas.microsoft.com/office/drawing/2014/main" id="{B70FC1CD-BCFD-4690-9E2A-A163BC322AC9}"/>
                        </a:ext>
                      </a:extLst>
                    </p:cNvPr>
                    <p:cNvSpPr/>
                    <p:nvPr/>
                  </p:nvSpPr>
                  <p:spPr>
                    <a:xfrm>
                      <a:off x="-2785651"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7" name="Group 186">
                    <a:extLst>
                      <a:ext uri="{FF2B5EF4-FFF2-40B4-BE49-F238E27FC236}">
                        <a16:creationId xmlns:a16="http://schemas.microsoft.com/office/drawing/2014/main" id="{99132CA3-4F74-4059-8558-F96CCA7E4B18}"/>
                      </a:ext>
                    </a:extLst>
                  </p:cNvPr>
                  <p:cNvGrpSpPr/>
                  <p:nvPr/>
                </p:nvGrpSpPr>
                <p:grpSpPr>
                  <a:xfrm>
                    <a:off x="1977913" y="4717240"/>
                    <a:ext cx="294648" cy="67793"/>
                    <a:chOff x="-2938644" y="2679699"/>
                    <a:chExt cx="397425" cy="91440"/>
                  </a:xfrm>
                  <a:grpFill/>
                </p:grpSpPr>
                <p:sp>
                  <p:nvSpPr>
                    <p:cNvPr id="198" name="Oval 197">
                      <a:extLst>
                        <a:ext uri="{FF2B5EF4-FFF2-40B4-BE49-F238E27FC236}">
                          <a16:creationId xmlns:a16="http://schemas.microsoft.com/office/drawing/2014/main" id="{899204B0-13E4-4AF2-99EB-93CF2BE97599}"/>
                        </a:ext>
                      </a:extLst>
                    </p:cNvPr>
                    <p:cNvSpPr/>
                    <p:nvPr/>
                  </p:nvSpPr>
                  <p:spPr>
                    <a:xfrm>
                      <a:off x="-2632659"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9" name="Oval 198">
                      <a:extLst>
                        <a:ext uri="{FF2B5EF4-FFF2-40B4-BE49-F238E27FC236}">
                          <a16:creationId xmlns:a16="http://schemas.microsoft.com/office/drawing/2014/main" id="{E914B82F-0A97-4200-93E3-08F94B9D0DFC}"/>
                        </a:ext>
                      </a:extLst>
                    </p:cNvPr>
                    <p:cNvSpPr/>
                    <p:nvPr/>
                  </p:nvSpPr>
                  <p:spPr>
                    <a:xfrm>
                      <a:off x="-2938644"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00" name="Oval 199">
                      <a:extLst>
                        <a:ext uri="{FF2B5EF4-FFF2-40B4-BE49-F238E27FC236}">
                          <a16:creationId xmlns:a16="http://schemas.microsoft.com/office/drawing/2014/main" id="{3A26475F-8735-4DF8-A0B8-E3231AB234D8}"/>
                        </a:ext>
                      </a:extLst>
                    </p:cNvPr>
                    <p:cNvSpPr/>
                    <p:nvPr/>
                  </p:nvSpPr>
                  <p:spPr>
                    <a:xfrm>
                      <a:off x="-2785651"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8" name="Group 187">
                    <a:extLst>
                      <a:ext uri="{FF2B5EF4-FFF2-40B4-BE49-F238E27FC236}">
                        <a16:creationId xmlns:a16="http://schemas.microsoft.com/office/drawing/2014/main" id="{650833ED-C500-40C2-B366-82783C30061D}"/>
                      </a:ext>
                    </a:extLst>
                  </p:cNvPr>
                  <p:cNvGrpSpPr/>
                  <p:nvPr/>
                </p:nvGrpSpPr>
                <p:grpSpPr>
                  <a:xfrm>
                    <a:off x="2660026" y="5218771"/>
                    <a:ext cx="294648" cy="67793"/>
                    <a:chOff x="-2938644" y="2679699"/>
                    <a:chExt cx="397425" cy="91440"/>
                  </a:xfrm>
                  <a:grpFill/>
                </p:grpSpPr>
                <p:sp>
                  <p:nvSpPr>
                    <p:cNvPr id="195" name="Oval 194">
                      <a:extLst>
                        <a:ext uri="{FF2B5EF4-FFF2-40B4-BE49-F238E27FC236}">
                          <a16:creationId xmlns:a16="http://schemas.microsoft.com/office/drawing/2014/main" id="{60005EA6-F009-41C4-A321-4ED162EECF9F}"/>
                        </a:ext>
                      </a:extLst>
                    </p:cNvPr>
                    <p:cNvSpPr/>
                    <p:nvPr/>
                  </p:nvSpPr>
                  <p:spPr>
                    <a:xfrm>
                      <a:off x="-2632659"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a:extLst>
                        <a:ext uri="{FF2B5EF4-FFF2-40B4-BE49-F238E27FC236}">
                          <a16:creationId xmlns:a16="http://schemas.microsoft.com/office/drawing/2014/main" id="{D03CC86F-FB9F-444F-9FC4-D6BBB89FE2C8}"/>
                        </a:ext>
                      </a:extLst>
                    </p:cNvPr>
                    <p:cNvSpPr/>
                    <p:nvPr/>
                  </p:nvSpPr>
                  <p:spPr>
                    <a:xfrm>
                      <a:off x="-2938644"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7" name="Oval 196">
                      <a:extLst>
                        <a:ext uri="{FF2B5EF4-FFF2-40B4-BE49-F238E27FC236}">
                          <a16:creationId xmlns:a16="http://schemas.microsoft.com/office/drawing/2014/main" id="{784DA412-9DC4-4BA1-A501-A93F4BEE92F1}"/>
                        </a:ext>
                      </a:extLst>
                    </p:cNvPr>
                    <p:cNvSpPr/>
                    <p:nvPr/>
                  </p:nvSpPr>
                  <p:spPr>
                    <a:xfrm>
                      <a:off x="-2785651"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9" name="Group 188">
                    <a:extLst>
                      <a:ext uri="{FF2B5EF4-FFF2-40B4-BE49-F238E27FC236}">
                        <a16:creationId xmlns:a16="http://schemas.microsoft.com/office/drawing/2014/main" id="{5B8DBE39-6DF5-44CE-AB34-0E60D18D00E9}"/>
                      </a:ext>
                    </a:extLst>
                  </p:cNvPr>
                  <p:cNvGrpSpPr/>
                  <p:nvPr/>
                </p:nvGrpSpPr>
                <p:grpSpPr>
                  <a:xfrm>
                    <a:off x="1132056" y="4586905"/>
                    <a:ext cx="180065" cy="365591"/>
                    <a:chOff x="-4135426" y="3688196"/>
                    <a:chExt cx="346052" cy="702599"/>
                  </a:xfrm>
                  <a:grpFill/>
                </p:grpSpPr>
                <p:sp>
                  <p:nvSpPr>
                    <p:cNvPr id="193" name="Isosceles Triangle 192">
                      <a:extLst>
                        <a:ext uri="{FF2B5EF4-FFF2-40B4-BE49-F238E27FC236}">
                          <a16:creationId xmlns:a16="http://schemas.microsoft.com/office/drawing/2014/main" id="{A734B5C5-E2ED-45B4-A9AA-7985183AEFF5}"/>
                        </a:ext>
                      </a:extLst>
                    </p:cNvPr>
                    <p:cNvSpPr/>
                    <p:nvPr/>
                  </p:nvSpPr>
                  <p:spPr>
                    <a:xfrm>
                      <a:off x="-4135426" y="3688196"/>
                      <a:ext cx="346052" cy="502804"/>
                    </a:xfrm>
                    <a:prstGeom prst="triangle">
                      <a:avLst/>
                    </a:prstGeom>
                    <a:grpFill/>
                    <a:ln w="3492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194" name="Straight Connector 193">
                      <a:extLst>
                        <a:ext uri="{FF2B5EF4-FFF2-40B4-BE49-F238E27FC236}">
                          <a16:creationId xmlns:a16="http://schemas.microsoft.com/office/drawing/2014/main" id="{8E97FA80-AF8D-416E-B3C6-D4AE2D5D5B8E}"/>
                        </a:ext>
                      </a:extLst>
                    </p:cNvPr>
                    <p:cNvCxnSpPr/>
                    <p:nvPr/>
                  </p:nvCxnSpPr>
                  <p:spPr>
                    <a:xfrm>
                      <a:off x="-3962400" y="4207916"/>
                      <a:ext cx="0" cy="182879"/>
                    </a:xfrm>
                    <a:prstGeom prst="line">
                      <a:avLst/>
                    </a:prstGeom>
                    <a:grpFill/>
                    <a:ln w="34925">
                      <a:solidFill>
                        <a:srgbClr val="10253F"/>
                      </a:solidFill>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7BE6F49A-ADB4-4381-9B62-81D4683FDB6A}"/>
                      </a:ext>
                    </a:extLst>
                  </p:cNvPr>
                  <p:cNvGrpSpPr/>
                  <p:nvPr/>
                </p:nvGrpSpPr>
                <p:grpSpPr>
                  <a:xfrm>
                    <a:off x="2592384" y="4612988"/>
                    <a:ext cx="200916" cy="398105"/>
                    <a:chOff x="-4135426" y="3688196"/>
                    <a:chExt cx="346052" cy="685684"/>
                  </a:xfrm>
                  <a:grpFill/>
                </p:grpSpPr>
                <p:sp>
                  <p:nvSpPr>
                    <p:cNvPr id="191" name="Isosceles Triangle 190">
                      <a:extLst>
                        <a:ext uri="{FF2B5EF4-FFF2-40B4-BE49-F238E27FC236}">
                          <a16:creationId xmlns:a16="http://schemas.microsoft.com/office/drawing/2014/main" id="{733E439B-38D4-4399-AD55-88372A331842}"/>
                        </a:ext>
                      </a:extLst>
                    </p:cNvPr>
                    <p:cNvSpPr/>
                    <p:nvPr/>
                  </p:nvSpPr>
                  <p:spPr>
                    <a:xfrm>
                      <a:off x="-4135426" y="3688196"/>
                      <a:ext cx="346052" cy="502804"/>
                    </a:xfrm>
                    <a:prstGeom prst="triangle">
                      <a:avLst/>
                    </a:prstGeom>
                    <a:grpFill/>
                    <a:ln w="3492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192" name="Straight Connector 191">
                      <a:extLst>
                        <a:ext uri="{FF2B5EF4-FFF2-40B4-BE49-F238E27FC236}">
                          <a16:creationId xmlns:a16="http://schemas.microsoft.com/office/drawing/2014/main" id="{0D52C293-305B-419D-9AA6-92A6AC06F278}"/>
                        </a:ext>
                      </a:extLst>
                    </p:cNvPr>
                    <p:cNvCxnSpPr/>
                    <p:nvPr/>
                  </p:nvCxnSpPr>
                  <p:spPr>
                    <a:xfrm>
                      <a:off x="-3962400" y="4191000"/>
                      <a:ext cx="0" cy="182880"/>
                    </a:xfrm>
                    <a:prstGeom prst="line">
                      <a:avLst/>
                    </a:prstGeom>
                    <a:grpFill/>
                    <a:ln w="34925">
                      <a:solidFill>
                        <a:srgbClr val="10253F"/>
                      </a:solidFill>
                    </a:ln>
                  </p:spPr>
                  <p:style>
                    <a:lnRef idx="1">
                      <a:schemeClr val="accent1"/>
                    </a:lnRef>
                    <a:fillRef idx="0">
                      <a:schemeClr val="accent1"/>
                    </a:fillRef>
                    <a:effectRef idx="0">
                      <a:schemeClr val="accent1"/>
                    </a:effectRef>
                    <a:fontRef idx="minor">
                      <a:schemeClr val="tx1"/>
                    </a:fontRef>
                  </p:style>
                </p:cxnSp>
              </p:grpSp>
            </p:grpSp>
            <p:cxnSp>
              <p:nvCxnSpPr>
                <p:cNvPr id="180" name="Straight Connector 179">
                  <a:extLst>
                    <a:ext uri="{FF2B5EF4-FFF2-40B4-BE49-F238E27FC236}">
                      <a16:creationId xmlns:a16="http://schemas.microsoft.com/office/drawing/2014/main" id="{6BE5E6B0-B9B0-4B63-95A7-B35F7C593AF4}"/>
                    </a:ext>
                  </a:extLst>
                </p:cNvPr>
                <p:cNvCxnSpPr>
                  <a:cxnSpLocks/>
                </p:cNvCxnSpPr>
                <p:nvPr/>
              </p:nvCxnSpPr>
              <p:spPr>
                <a:xfrm flipV="1">
                  <a:off x="872920" y="4537775"/>
                  <a:ext cx="1902213" cy="2768"/>
                </a:xfrm>
                <a:prstGeom prst="line">
                  <a:avLst/>
                </a:prstGeom>
                <a:grpFill/>
                <a:ln w="57150" cap="rnd">
                  <a:solidFill>
                    <a:srgbClr val="10253F"/>
                  </a:solidFill>
                </a:ln>
              </p:spPr>
              <p:style>
                <a:lnRef idx="1">
                  <a:schemeClr val="accent1"/>
                </a:lnRef>
                <a:fillRef idx="0">
                  <a:schemeClr val="accent1"/>
                </a:fillRef>
                <a:effectRef idx="0">
                  <a:schemeClr val="accent1"/>
                </a:effectRef>
                <a:fontRef idx="minor">
                  <a:schemeClr val="tx1"/>
                </a:fontRef>
              </p:style>
            </p:cxnSp>
          </p:grpSp>
        </p:grpSp>
        <p:sp>
          <p:nvSpPr>
            <p:cNvPr id="204" name="Content Placeholder 2">
              <a:extLst>
                <a:ext uri="{FF2B5EF4-FFF2-40B4-BE49-F238E27FC236}">
                  <a16:creationId xmlns:a16="http://schemas.microsoft.com/office/drawing/2014/main" id="{79F16DBD-94CF-422E-8581-B696FB9825C0}"/>
                </a:ext>
              </a:extLst>
            </p:cNvPr>
            <p:cNvSpPr txBox="1">
              <a:spLocks/>
            </p:cNvSpPr>
            <p:nvPr/>
          </p:nvSpPr>
          <p:spPr bwMode="auto">
            <a:xfrm>
              <a:off x="7901091" y="4647678"/>
              <a:ext cx="2391487" cy="6816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4BACC6">
                      <a:lumMod val="20000"/>
                      <a:lumOff val="80000"/>
                    </a:srgbClr>
                  </a:solidFill>
                  <a:effectLst/>
                  <a:uLnTx/>
                  <a:uFillTx/>
                  <a:latin typeface="helvetica" panose="020B0604020202020204" pitchFamily="34" charset="0"/>
                  <a:ea typeface="+mn-ea"/>
                  <a:cs typeface="helvetica" panose="020B0604020202020204" pitchFamily="34" charset="0"/>
                </a:rPr>
                <a:t>5 degrees warmer on average from 2050-2100</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4BACC6">
                    <a:lumMod val="20000"/>
                    <a:lumOff val="80000"/>
                  </a:srgbClr>
                </a:solidFill>
                <a:effectLst/>
                <a:uLnTx/>
                <a:uFillTx/>
                <a:latin typeface="helvetica" panose="020B0604020202020204" pitchFamily="34" charset="0"/>
                <a:ea typeface="+mn-ea"/>
                <a:cs typeface="helvetica" panose="020B0604020202020204" pitchFamily="34" charset="0"/>
              </a:endParaRPr>
            </a:p>
          </p:txBody>
        </p:sp>
      </p:grpSp>
      <p:grpSp>
        <p:nvGrpSpPr>
          <p:cNvPr id="8" name="Group 7">
            <a:extLst>
              <a:ext uri="{FF2B5EF4-FFF2-40B4-BE49-F238E27FC236}">
                <a16:creationId xmlns:a16="http://schemas.microsoft.com/office/drawing/2014/main" id="{A4589006-A4B1-45D1-A189-1D4DCD03CE85}"/>
              </a:ext>
            </a:extLst>
          </p:cNvPr>
          <p:cNvGrpSpPr/>
          <p:nvPr/>
        </p:nvGrpSpPr>
        <p:grpSpPr>
          <a:xfrm>
            <a:off x="543629" y="1497317"/>
            <a:ext cx="2391487" cy="3244586"/>
            <a:chOff x="4939285" y="2058027"/>
            <a:chExt cx="2391487" cy="3244586"/>
          </a:xfrm>
        </p:grpSpPr>
        <p:grpSp>
          <p:nvGrpSpPr>
            <p:cNvPr id="3" name="Group 2">
              <a:extLst>
                <a:ext uri="{FF2B5EF4-FFF2-40B4-BE49-F238E27FC236}">
                  <a16:creationId xmlns:a16="http://schemas.microsoft.com/office/drawing/2014/main" id="{97D4C657-4581-4E9D-BAC5-D4B4E4057CCA}"/>
                </a:ext>
              </a:extLst>
            </p:cNvPr>
            <p:cNvGrpSpPr/>
            <p:nvPr/>
          </p:nvGrpSpPr>
          <p:grpSpPr>
            <a:xfrm>
              <a:off x="4939285" y="2058027"/>
              <a:ext cx="2391487" cy="3244586"/>
              <a:chOff x="4939285" y="2058027"/>
              <a:chExt cx="2391487" cy="3244586"/>
            </a:xfrm>
          </p:grpSpPr>
          <p:sp>
            <p:nvSpPr>
              <p:cNvPr id="9" name="Oval 8">
                <a:extLst>
                  <a:ext uri="{FF2B5EF4-FFF2-40B4-BE49-F238E27FC236}">
                    <a16:creationId xmlns:a16="http://schemas.microsoft.com/office/drawing/2014/main" id="{EB330CAF-9EDF-4A56-8B03-C614E39CED79}"/>
                  </a:ext>
                </a:extLst>
              </p:cNvPr>
              <p:cNvSpPr/>
              <p:nvPr/>
            </p:nvSpPr>
            <p:spPr>
              <a:xfrm>
                <a:off x="4939437" y="2058027"/>
                <a:ext cx="2377577" cy="2377577"/>
              </a:xfrm>
              <a:prstGeom prst="ellipse">
                <a:avLst/>
              </a:prstGeom>
              <a:solidFill>
                <a:srgbClr val="E3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Content Placeholder 2">
                <a:extLst>
                  <a:ext uri="{FF2B5EF4-FFF2-40B4-BE49-F238E27FC236}">
                    <a16:creationId xmlns:a16="http://schemas.microsoft.com/office/drawing/2014/main" id="{9956C539-23EA-4A80-B697-2FD18EEAA811}"/>
                  </a:ext>
                </a:extLst>
              </p:cNvPr>
              <p:cNvSpPr txBox="1">
                <a:spLocks/>
              </p:cNvSpPr>
              <p:nvPr/>
            </p:nvSpPr>
            <p:spPr bwMode="auto">
              <a:xfrm>
                <a:off x="4939285" y="4620916"/>
                <a:ext cx="2391487" cy="6816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E3F9F8"/>
                    </a:solidFill>
                    <a:effectLst/>
                    <a:uLnTx/>
                    <a:uFillTx/>
                    <a:latin typeface="helvetica" panose="020B0604020202020204" pitchFamily="34" charset="0"/>
                    <a:ea typeface="+mn-ea"/>
                    <a:cs typeface="helvetica" panose="020B0604020202020204" pitchFamily="34" charset="0"/>
                  </a:rPr>
                  <a:t>50 million Californians (+10 Million)</a:t>
                </a:r>
              </a:p>
            </p:txBody>
          </p:sp>
        </p:grpSp>
        <p:pic>
          <p:nvPicPr>
            <p:cNvPr id="6" name="Graphic 5" descr="Suburban scene">
              <a:extLst>
                <a:ext uri="{FF2B5EF4-FFF2-40B4-BE49-F238E27FC236}">
                  <a16:creationId xmlns:a16="http://schemas.microsoft.com/office/drawing/2014/main" id="{9DA50EEF-8E77-455A-AC41-5D37443791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00505" y="2463819"/>
              <a:ext cx="1647052" cy="1647052"/>
            </a:xfrm>
            <a:prstGeom prst="rect">
              <a:avLst/>
            </a:prstGeom>
          </p:spPr>
        </p:pic>
      </p:grpSp>
      <p:grpSp>
        <p:nvGrpSpPr>
          <p:cNvPr id="21" name="Group 20">
            <a:extLst>
              <a:ext uri="{FF2B5EF4-FFF2-40B4-BE49-F238E27FC236}">
                <a16:creationId xmlns:a16="http://schemas.microsoft.com/office/drawing/2014/main" id="{A9388E82-EC1C-470D-A18C-BE822AE71285}"/>
              </a:ext>
            </a:extLst>
          </p:cNvPr>
          <p:cNvGrpSpPr/>
          <p:nvPr/>
        </p:nvGrpSpPr>
        <p:grpSpPr>
          <a:xfrm>
            <a:off x="2921358" y="2686106"/>
            <a:ext cx="6454894" cy="963485"/>
            <a:chOff x="2921358" y="2686106"/>
            <a:chExt cx="6454894" cy="963485"/>
          </a:xfrm>
        </p:grpSpPr>
        <p:cxnSp>
          <p:nvCxnSpPr>
            <p:cNvPr id="13" name="Straight Arrow Connector 12">
              <a:extLst>
                <a:ext uri="{FF2B5EF4-FFF2-40B4-BE49-F238E27FC236}">
                  <a16:creationId xmlns:a16="http://schemas.microsoft.com/office/drawing/2014/main" id="{01CBE59B-8E2A-4F31-B554-A0596F35A344}"/>
                </a:ext>
              </a:extLst>
            </p:cNvPr>
            <p:cNvCxnSpPr>
              <a:stCxn id="177" idx="2"/>
            </p:cNvCxnSpPr>
            <p:nvPr/>
          </p:nvCxnSpPr>
          <p:spPr>
            <a:xfrm flipH="1">
              <a:off x="7291743" y="2686106"/>
              <a:ext cx="2084509" cy="925943"/>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AEC83DD-231D-478B-863E-2D9D12EB5D57}"/>
                </a:ext>
              </a:extLst>
            </p:cNvPr>
            <p:cNvCxnSpPr/>
            <p:nvPr/>
          </p:nvCxnSpPr>
          <p:spPr>
            <a:xfrm>
              <a:off x="2921358" y="2878878"/>
              <a:ext cx="1992808" cy="770713"/>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36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37B993-4145-4F6A-B5FC-A409070E3DE1}"/>
              </a:ext>
            </a:extLst>
          </p:cNvPr>
          <p:cNvSpPr>
            <a:spLocks noGrp="1"/>
          </p:cNvSpPr>
          <p:nvPr>
            <p:ph idx="1"/>
          </p:nvPr>
        </p:nvSpPr>
        <p:spPr>
          <a:xfrm>
            <a:off x="6278344" y="429815"/>
            <a:ext cx="5660020" cy="4514127"/>
          </a:xfrm>
        </p:spPr>
        <p:txBody>
          <a:bodyPr>
            <a:noAutofit/>
          </a:bodyPr>
          <a:lstStyle/>
          <a:p>
            <a:r>
              <a:rPr lang="en-US" sz="2400" dirty="0"/>
              <a:t>Signed April 29, 2019</a:t>
            </a:r>
          </a:p>
          <a:p>
            <a:endParaRPr lang="en-US" sz="2400" dirty="0"/>
          </a:p>
          <a:p>
            <a:r>
              <a:rPr lang="en-US" sz="2400" dirty="0"/>
              <a:t>Directs California Natural Resources Agency (CNRA), California Environmental Protection Agency (CalEPA), and California Department of Food and Agriculture (CDFA) to:</a:t>
            </a:r>
          </a:p>
          <a:p>
            <a:endParaRPr lang="en-US" sz="2400" dirty="0"/>
          </a:p>
          <a:p>
            <a:r>
              <a:rPr lang="en-US" sz="2400" dirty="0"/>
              <a:t>Prepare a water resilience portfolio that meets the needs of California’s communities, economy, and environment</a:t>
            </a:r>
          </a:p>
          <a:p>
            <a:endParaRPr lang="en-US" sz="2400" dirty="0"/>
          </a:p>
          <a:p>
            <a:r>
              <a:rPr lang="en-US" sz="2400" dirty="0"/>
              <a:t>Expand and/or reassess the priorities in the California Water Action Plan</a:t>
            </a:r>
          </a:p>
        </p:txBody>
      </p:sp>
      <p:sp>
        <p:nvSpPr>
          <p:cNvPr id="8" name="Text Placeholder 7">
            <a:extLst>
              <a:ext uri="{FF2B5EF4-FFF2-40B4-BE49-F238E27FC236}">
                <a16:creationId xmlns:a16="http://schemas.microsoft.com/office/drawing/2014/main" id="{B523107A-DC89-43CC-AC37-B6867F0855DC}"/>
              </a:ext>
            </a:extLst>
          </p:cNvPr>
          <p:cNvSpPr>
            <a:spLocks noGrp="1"/>
          </p:cNvSpPr>
          <p:nvPr>
            <p:ph type="body" sz="half" idx="2"/>
          </p:nvPr>
        </p:nvSpPr>
        <p:spPr/>
        <p:txBody>
          <a:bodyPr/>
          <a:lstStyle/>
          <a:p>
            <a:endParaRPr lang="en-US"/>
          </a:p>
        </p:txBody>
      </p:sp>
      <p:pic>
        <p:nvPicPr>
          <p:cNvPr id="10" name="Picture 9">
            <a:extLst>
              <a:ext uri="{FF2B5EF4-FFF2-40B4-BE49-F238E27FC236}">
                <a16:creationId xmlns:a16="http://schemas.microsoft.com/office/drawing/2014/main" id="{E493167E-E754-4425-8C18-333A111F44BC}"/>
              </a:ext>
            </a:extLst>
          </p:cNvPr>
          <p:cNvPicPr>
            <a:picLocks noChangeAspect="1"/>
          </p:cNvPicPr>
          <p:nvPr/>
        </p:nvPicPr>
        <p:blipFill>
          <a:blip r:embed="rId3"/>
          <a:stretch>
            <a:fillRect/>
          </a:stretch>
        </p:blipFill>
        <p:spPr>
          <a:xfrm rot="326835">
            <a:off x="637615" y="-61866"/>
            <a:ext cx="4998425" cy="8327581"/>
          </a:xfrm>
          <a:prstGeom prst="rect">
            <a:avLst/>
          </a:prstGeom>
        </p:spPr>
      </p:pic>
    </p:spTree>
    <p:extLst>
      <p:ext uri="{BB962C8B-B14F-4D97-AF65-F5344CB8AC3E}">
        <p14:creationId xmlns:p14="http://schemas.microsoft.com/office/powerpoint/2010/main" val="409074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body of water with a city in the background&#10;&#10;Description automatically generated">
            <a:extLst>
              <a:ext uri="{FF2B5EF4-FFF2-40B4-BE49-F238E27FC236}">
                <a16:creationId xmlns:a16="http://schemas.microsoft.com/office/drawing/2014/main" id="{6C95EA43-05AE-4715-BB53-ED4998AE54AA}"/>
              </a:ext>
            </a:extLst>
          </p:cNvPr>
          <p:cNvPicPr>
            <a:picLocks noChangeAspect="1"/>
          </p:cNvPicPr>
          <p:nvPr/>
        </p:nvPicPr>
        <p:blipFill rotWithShape="1">
          <a:blip r:embed="rId3">
            <a:extLst>
              <a:ext uri="{28A0092B-C50C-407E-A947-70E740481C1C}">
                <a14:useLocalDpi xmlns:a14="http://schemas.microsoft.com/office/drawing/2010/main" val="0"/>
              </a:ext>
            </a:extLst>
          </a:blip>
          <a:srcRect t="46802"/>
          <a:stretch/>
        </p:blipFill>
        <p:spPr>
          <a:xfrm>
            <a:off x="-11446" y="1169583"/>
            <a:ext cx="12192000" cy="1945758"/>
          </a:xfrm>
          <a:prstGeom prst="rect">
            <a:avLst/>
          </a:prstGeom>
        </p:spPr>
      </p:pic>
      <p:sp>
        <p:nvSpPr>
          <p:cNvPr id="3" name="Content Placeholder 2">
            <a:extLst>
              <a:ext uri="{FF2B5EF4-FFF2-40B4-BE49-F238E27FC236}">
                <a16:creationId xmlns:a16="http://schemas.microsoft.com/office/drawing/2014/main" id="{1FFC3D05-A6E1-428F-A526-F34D2E314425}"/>
              </a:ext>
            </a:extLst>
          </p:cNvPr>
          <p:cNvSpPr>
            <a:spLocks noGrp="1"/>
          </p:cNvSpPr>
          <p:nvPr>
            <p:ph idx="1"/>
          </p:nvPr>
        </p:nvSpPr>
        <p:spPr>
          <a:xfrm>
            <a:off x="1172275" y="3353340"/>
            <a:ext cx="10506669" cy="2910597"/>
          </a:xfrm>
        </p:spPr>
        <p:txBody>
          <a:bodyPr>
            <a:noAutofit/>
          </a:bodyPr>
          <a:lstStyle/>
          <a:p>
            <a:pPr>
              <a:buFont typeface="Arial" panose="020B0604020202020204" pitchFamily="34" charset="0"/>
              <a:buChar char="•"/>
            </a:pPr>
            <a:r>
              <a:rPr lang="en-US" sz="2200" dirty="0">
                <a:latin typeface="Arial   "/>
              </a:rPr>
              <a:t>  Multi-benefit approaches</a:t>
            </a:r>
          </a:p>
          <a:p>
            <a:pPr>
              <a:buFont typeface="Arial" panose="020B0604020202020204" pitchFamily="34" charset="0"/>
              <a:buChar char="•"/>
            </a:pPr>
            <a:r>
              <a:rPr lang="en-US" sz="2200" dirty="0">
                <a:latin typeface="Arial   "/>
              </a:rPr>
              <a:t>  Natural infrastructure (forest headwaters, floodplains, aquifers)</a:t>
            </a:r>
          </a:p>
          <a:p>
            <a:pPr>
              <a:buFont typeface="Arial" panose="020B0604020202020204" pitchFamily="34" charset="0"/>
              <a:buChar char="•"/>
            </a:pPr>
            <a:r>
              <a:rPr lang="en-US" sz="2200" dirty="0">
                <a:latin typeface="Arial   "/>
              </a:rPr>
              <a:t>  Innovation and new technologies</a:t>
            </a:r>
          </a:p>
          <a:p>
            <a:pPr>
              <a:buFont typeface="Arial" panose="020B0604020202020204" pitchFamily="34" charset="0"/>
              <a:buChar char="•"/>
            </a:pPr>
            <a:r>
              <a:rPr lang="en-US" sz="2200" dirty="0">
                <a:latin typeface="Arial   "/>
              </a:rPr>
              <a:t>  Regional approaches</a:t>
            </a:r>
          </a:p>
          <a:p>
            <a:pPr>
              <a:buFont typeface="Arial" panose="020B0604020202020204" pitchFamily="34" charset="0"/>
              <a:buChar char="•"/>
            </a:pPr>
            <a:r>
              <a:rPr lang="en-US" sz="2200" dirty="0">
                <a:latin typeface="Arial   "/>
              </a:rPr>
              <a:t>  Integration across state government</a:t>
            </a:r>
          </a:p>
          <a:p>
            <a:pPr>
              <a:buFont typeface="Arial" panose="020B0604020202020204" pitchFamily="34" charset="0"/>
              <a:buChar char="•"/>
            </a:pPr>
            <a:r>
              <a:rPr lang="en-US" sz="2200" dirty="0">
                <a:latin typeface="Arial   "/>
              </a:rPr>
              <a:t>  Partnerships across governments and organizations</a:t>
            </a:r>
          </a:p>
        </p:txBody>
      </p:sp>
      <p:sp>
        <p:nvSpPr>
          <p:cNvPr id="10" name="Title 1">
            <a:extLst>
              <a:ext uri="{FF2B5EF4-FFF2-40B4-BE49-F238E27FC236}">
                <a16:creationId xmlns:a16="http://schemas.microsoft.com/office/drawing/2014/main" id="{8BBDB3FF-3238-4FC9-8515-BC623A7403DF}"/>
              </a:ext>
            </a:extLst>
          </p:cNvPr>
          <p:cNvSpPr txBox="1">
            <a:spLocks/>
          </p:cNvSpPr>
          <p:nvPr/>
        </p:nvSpPr>
        <p:spPr bwMode="black">
          <a:xfrm>
            <a:off x="2383277" y="207799"/>
            <a:ext cx="6916173" cy="961784"/>
          </a:xfrm>
          <a:prstGeom prst="rect">
            <a:avLst/>
          </a:prstGeom>
          <a:no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all" spc="200" normalizeH="0" baseline="0" noProof="0" dirty="0">
                <a:ln>
                  <a:noFill/>
                </a:ln>
                <a:solidFill>
                  <a:srgbClr val="000000"/>
                </a:solidFill>
                <a:effectLst/>
                <a:uLnTx/>
                <a:uFillTx/>
                <a:latin typeface="Arial   "/>
                <a:ea typeface="+mj-ea"/>
                <a:cs typeface="+mj-cs"/>
              </a:rPr>
              <a:t>PORTFOLIO</a:t>
            </a:r>
            <a:r>
              <a:rPr kumimoji="0" lang="en-US" sz="3800" b="1" i="0" u="none" strike="noStrike" kern="1200" cap="all" spc="200" normalizeH="0" baseline="0" noProof="0" dirty="0">
                <a:ln>
                  <a:noFill/>
                </a:ln>
                <a:solidFill>
                  <a:srgbClr val="262626"/>
                </a:solidFill>
                <a:effectLst/>
                <a:uLnTx/>
                <a:uFillTx/>
                <a:latin typeface="Arial   "/>
                <a:ea typeface="+mj-ea"/>
                <a:cs typeface="+mj-cs"/>
              </a:rPr>
              <a:t> PRIORITIES</a:t>
            </a:r>
            <a:endParaRPr kumimoji="0" lang="en-US" sz="3800" b="0" i="0" u="none" strike="noStrike" kern="1200" cap="all" spc="200" normalizeH="0" baseline="0" noProof="0" dirty="0">
              <a:ln>
                <a:noFill/>
              </a:ln>
              <a:solidFill>
                <a:srgbClr val="262626"/>
              </a:solidFill>
              <a:effectLst/>
              <a:uLnTx/>
              <a:uFillTx/>
              <a:latin typeface="Arial   "/>
              <a:ea typeface="+mj-ea"/>
              <a:cs typeface="+mj-cs"/>
            </a:endParaRPr>
          </a:p>
        </p:txBody>
      </p:sp>
    </p:spTree>
    <p:extLst>
      <p:ext uri="{BB962C8B-B14F-4D97-AF65-F5344CB8AC3E}">
        <p14:creationId xmlns:p14="http://schemas.microsoft.com/office/powerpoint/2010/main" val="156236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oup of people sitting at a table&#10;&#10;Description automatically generated">
            <a:extLst>
              <a:ext uri="{FF2B5EF4-FFF2-40B4-BE49-F238E27FC236}">
                <a16:creationId xmlns:a16="http://schemas.microsoft.com/office/drawing/2014/main" id="{C2EE7104-2615-47FD-BA11-118EAE361ABB}"/>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8791555" y="4051749"/>
            <a:ext cx="3400445" cy="2266963"/>
          </a:xfrm>
          <a:prstGeom prst="rect">
            <a:avLst/>
          </a:prstGeom>
        </p:spPr>
      </p:pic>
      <p:sp>
        <p:nvSpPr>
          <p:cNvPr id="2" name="Title 1">
            <a:extLst>
              <a:ext uri="{FF2B5EF4-FFF2-40B4-BE49-F238E27FC236}">
                <a16:creationId xmlns:a16="http://schemas.microsoft.com/office/drawing/2014/main" id="{0DA9729B-190B-400F-AB6F-7DB16BF73EA3}"/>
              </a:ext>
            </a:extLst>
          </p:cNvPr>
          <p:cNvSpPr>
            <a:spLocks noGrp="1"/>
          </p:cNvSpPr>
          <p:nvPr>
            <p:ph type="title"/>
          </p:nvPr>
        </p:nvSpPr>
        <p:spPr>
          <a:xfrm>
            <a:off x="2178997" y="216326"/>
            <a:ext cx="7513945" cy="746713"/>
          </a:xfrm>
        </p:spPr>
        <p:txBody>
          <a:bodyPr>
            <a:noAutofit/>
          </a:bodyPr>
          <a:lstStyle/>
          <a:p>
            <a:r>
              <a:rPr lang="en-US" sz="3800" b="1" dirty="0">
                <a:latin typeface="Arial   "/>
              </a:rPr>
              <a:t>HOW TO PROVIDE FEEDBACK </a:t>
            </a:r>
            <a:endParaRPr lang="en-US" sz="3800" dirty="0">
              <a:latin typeface="Arial   "/>
            </a:endParaRPr>
          </a:p>
        </p:txBody>
      </p:sp>
      <p:sp>
        <p:nvSpPr>
          <p:cNvPr id="3" name="Content Placeholder 2">
            <a:extLst>
              <a:ext uri="{FF2B5EF4-FFF2-40B4-BE49-F238E27FC236}">
                <a16:creationId xmlns:a16="http://schemas.microsoft.com/office/drawing/2014/main" id="{A3BACFE4-06BC-41F1-AFFC-CA893192B41A}"/>
              </a:ext>
            </a:extLst>
          </p:cNvPr>
          <p:cNvSpPr>
            <a:spLocks noGrp="1"/>
          </p:cNvSpPr>
          <p:nvPr>
            <p:ph idx="1"/>
          </p:nvPr>
        </p:nvSpPr>
        <p:spPr>
          <a:xfrm>
            <a:off x="6174221" y="1855167"/>
            <a:ext cx="5446170" cy="3908584"/>
          </a:xfrm>
        </p:spPr>
        <p:txBody>
          <a:bodyPr anchor="ctr">
            <a:normAutofit/>
          </a:bodyPr>
          <a:lstStyle/>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Email us at </a:t>
            </a:r>
            <a:r>
              <a:rPr lang="en-US" dirty="0">
                <a:latin typeface="Arial" panose="020B0604020202020204" pitchFamily="34" charset="0"/>
                <a:cs typeface="Arial" panose="020B0604020202020204" pitchFamily="34" charset="0"/>
                <a:hlinkClick r:id="rId5"/>
              </a:rPr>
              <a:t>input@waterresilience.ca.gov</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 Calendar of outreach events throughout the  state at </a:t>
            </a:r>
            <a:r>
              <a:rPr lang="en-US" dirty="0">
                <a:solidFill>
                  <a:srgbClr val="000000"/>
                </a:solidFill>
                <a:latin typeface="Arial" panose="020B0604020202020204" pitchFamily="34" charset="0"/>
                <a:cs typeface="Arial" panose="020B0604020202020204" pitchFamily="34" charset="0"/>
                <a:hlinkClick r:id="rId6"/>
              </a:rPr>
              <a:t>http://waterresilience.ca.gov/</a:t>
            </a:r>
            <a:endParaRPr lang="en-US"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0" indent="0">
              <a:buNone/>
            </a:pPr>
            <a:endParaRPr lang="en-US" sz="2000" dirty="0">
              <a:solidFill>
                <a:srgbClr val="000000"/>
              </a:solidFill>
              <a:latin typeface="Arial" panose="020B0604020202020204" pitchFamily="34" charset="0"/>
              <a:cs typeface="Arial" panose="020B0604020202020204" pitchFamily="34" charset="0"/>
            </a:endParaRPr>
          </a:p>
          <a:p>
            <a:pPr marL="0" indent="0">
              <a:buNone/>
            </a:pPr>
            <a:endParaRPr lang="en-US" sz="2000" dirty="0">
              <a:solidFill>
                <a:srgbClr val="000000"/>
              </a:solidFill>
            </a:endParaRPr>
          </a:p>
        </p:txBody>
      </p:sp>
      <p:pic>
        <p:nvPicPr>
          <p:cNvPr id="6" name="Picture 5">
            <a:extLst>
              <a:ext uri="{FF2B5EF4-FFF2-40B4-BE49-F238E27FC236}">
                <a16:creationId xmlns:a16="http://schemas.microsoft.com/office/drawing/2014/main" id="{63747FEF-9070-4DD2-B511-28F11418E7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7571" y="6123627"/>
            <a:ext cx="2555444" cy="595675"/>
          </a:xfrm>
          <a:prstGeom prst="rect">
            <a:avLst/>
          </a:prstGeom>
          <a:solidFill>
            <a:schemeClr val="accent2">
              <a:lumMod val="20000"/>
              <a:lumOff val="80000"/>
            </a:schemeClr>
          </a:solidFill>
        </p:spPr>
      </p:pic>
      <p:pic>
        <p:nvPicPr>
          <p:cNvPr id="7" name="Picture 6">
            <a:extLst>
              <a:ext uri="{FF2B5EF4-FFF2-40B4-BE49-F238E27FC236}">
                <a16:creationId xmlns:a16="http://schemas.microsoft.com/office/drawing/2014/main" id="{24BBC546-FC5A-41C4-A782-E4B31879C98A}"/>
              </a:ext>
            </a:extLst>
          </p:cNvPr>
          <p:cNvPicPr>
            <a:picLocks noChangeAspect="1"/>
          </p:cNvPicPr>
          <p:nvPr/>
        </p:nvPicPr>
        <p:blipFill rotWithShape="1">
          <a:blip r:embed="rId8"/>
          <a:srcRect l="6359" t="11605" r="63384" b="4526"/>
          <a:stretch/>
        </p:blipFill>
        <p:spPr>
          <a:xfrm>
            <a:off x="224791" y="1264596"/>
            <a:ext cx="5645216" cy="4966036"/>
          </a:xfrm>
          <a:prstGeom prst="rect">
            <a:avLst/>
          </a:prstGeom>
        </p:spPr>
      </p:pic>
    </p:spTree>
    <p:extLst>
      <p:ext uri="{BB962C8B-B14F-4D97-AF65-F5344CB8AC3E}">
        <p14:creationId xmlns:p14="http://schemas.microsoft.com/office/powerpoint/2010/main" val="4209537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extBox 5"/>
          <p:cNvSpPr txBox="1"/>
          <p:nvPr/>
        </p:nvSpPr>
        <p:spPr>
          <a:xfrm>
            <a:off x="1964062" y="-5179"/>
            <a:ext cx="3554178" cy="7140416"/>
          </a:xfrm>
          <a:prstGeom prst="rect">
            <a:avLst/>
          </a:prstGeom>
          <a:solidFill>
            <a:schemeClr val="bg1">
              <a:lumMod val="85000"/>
            </a:schemeClr>
          </a:solidFill>
        </p:spPr>
        <p:txBody>
          <a:bodyPr wrap="none" rtlCol="0">
            <a:spAutoFit/>
          </a:bodyPr>
          <a:lstStyle/>
          <a:p>
            <a:r>
              <a:rPr lang="en-US" sz="45800" b="1" dirty="0">
                <a:ln w="76200">
                  <a:noFill/>
                </a:ln>
                <a:solidFill>
                  <a:schemeClr val="bg1"/>
                </a:solidFill>
                <a:effectLst>
                  <a:outerShdw blurRad="38100" dist="25400" dir="8100000" algn="tr" rotWithShape="0">
                    <a:prstClr val="black">
                      <a:alpha val="31000"/>
                    </a:prstClr>
                  </a:outerShdw>
                </a:effectLst>
                <a:latin typeface="Arial Rounded MT Bold" panose="020F0704030504030204" pitchFamily="34" charset="0"/>
                <a:cs typeface="Andalus" panose="02020603050405020304" pitchFamily="18" charset="-78"/>
                <a:sym typeface="Webdings"/>
              </a:rPr>
              <a:t>?</a:t>
            </a:r>
            <a:endParaRPr lang="en-US" sz="45800" b="1" dirty="0">
              <a:ln w="76200">
                <a:noFill/>
              </a:ln>
              <a:solidFill>
                <a:schemeClr val="bg1"/>
              </a:solidFill>
              <a:effectLst>
                <a:outerShdw blurRad="38100" dist="25400" dir="8100000" algn="tr" rotWithShape="0">
                  <a:prstClr val="black">
                    <a:alpha val="31000"/>
                  </a:prstClr>
                </a:outerShdw>
              </a:effectLst>
              <a:latin typeface="Arial Rounded MT Bold" panose="020F0704030504030204" pitchFamily="34" charset="0"/>
              <a:cs typeface="Andalus" panose="02020603050405020304" pitchFamily="18" charset="-78"/>
            </a:endParaRPr>
          </a:p>
        </p:txBody>
      </p:sp>
      <p:grpSp>
        <p:nvGrpSpPr>
          <p:cNvPr id="17" name="Group 16"/>
          <p:cNvGrpSpPr/>
          <p:nvPr/>
        </p:nvGrpSpPr>
        <p:grpSpPr>
          <a:xfrm>
            <a:off x="5865034" y="1360388"/>
            <a:ext cx="746445" cy="754337"/>
            <a:chOff x="2755815" y="1745765"/>
            <a:chExt cx="989250" cy="999709"/>
          </a:xfrm>
        </p:grpSpPr>
        <p:sp>
          <p:nvSpPr>
            <p:cNvPr id="10" name="Oval 9"/>
            <p:cNvSpPr/>
            <p:nvPr/>
          </p:nvSpPr>
          <p:spPr>
            <a:xfrm>
              <a:off x="2755815" y="1745765"/>
              <a:ext cx="989250" cy="99970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latin typeface="Helvetica" panose="020B0604020202020204" pitchFamily="34" charset="0"/>
                <a:cs typeface="Helvetica" panose="020B0604020202020204" pitchFamily="34" charset="0"/>
              </a:endParaRPr>
            </a:p>
          </p:txBody>
        </p:sp>
        <p:pic>
          <p:nvPicPr>
            <p:cNvPr id="13314" name="Picture 2" descr="Sustainability"/>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2995991" y="2027846"/>
              <a:ext cx="508898" cy="508898"/>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6641039" y="1497938"/>
            <a:ext cx="4397000" cy="523220"/>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Land Use</a:t>
            </a:r>
          </a:p>
        </p:txBody>
      </p:sp>
      <p:grpSp>
        <p:nvGrpSpPr>
          <p:cNvPr id="12" name="Group 11"/>
          <p:cNvGrpSpPr/>
          <p:nvPr/>
        </p:nvGrpSpPr>
        <p:grpSpPr>
          <a:xfrm>
            <a:off x="5865034" y="3467874"/>
            <a:ext cx="746445" cy="754337"/>
            <a:chOff x="6994976" y="2872832"/>
            <a:chExt cx="989250" cy="999709"/>
          </a:xfrm>
        </p:grpSpPr>
        <p:sp>
          <p:nvSpPr>
            <p:cNvPr id="14" name="Oval 13"/>
            <p:cNvSpPr/>
            <p:nvPr/>
          </p:nvSpPr>
          <p:spPr>
            <a:xfrm>
              <a:off x="6994976" y="2872832"/>
              <a:ext cx="989250" cy="99970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latin typeface="Helvetica" panose="020B0604020202020204" pitchFamily="34" charset="0"/>
                <a:cs typeface="Helvetica" panose="020B0604020202020204" pitchFamily="34" charset="0"/>
              </a:endParaRPr>
            </a:p>
          </p:txBody>
        </p:sp>
        <p:pic>
          <p:nvPicPr>
            <p:cNvPr id="13315" name="Picture 3" descr="C:\Users\jbean\AppData\Local\Microsoft\Windows\Temporary Internet Files\Content.IE5\ZDYALRBV\memo-pictogra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3801" y="3027856"/>
              <a:ext cx="617631" cy="68689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5865034" y="4475604"/>
            <a:ext cx="746445" cy="754337"/>
            <a:chOff x="2376237" y="4249402"/>
            <a:chExt cx="989250" cy="999709"/>
          </a:xfrm>
        </p:grpSpPr>
        <p:sp>
          <p:nvSpPr>
            <p:cNvPr id="8" name="Oval 7"/>
            <p:cNvSpPr/>
            <p:nvPr/>
          </p:nvSpPr>
          <p:spPr>
            <a:xfrm>
              <a:off x="2376237" y="4249402"/>
              <a:ext cx="989250" cy="99970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latin typeface="Helvetica" panose="020B0604020202020204" pitchFamily="34" charset="0"/>
                <a:cs typeface="Helvetica" panose="020B0604020202020204" pitchFamily="34" charset="0"/>
              </a:endParaRPr>
            </a:p>
          </p:txBody>
        </p:sp>
        <p:pic>
          <p:nvPicPr>
            <p:cNvPr id="13316" name="Picture 4" descr="Handshake"/>
            <p:cNvPicPr>
              <a:picLocks noChangeAspect="1" noChangeArrowheads="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bwMode="auto">
            <a:xfrm>
              <a:off x="2478896" y="4390078"/>
              <a:ext cx="712821" cy="712821"/>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6641040" y="4624996"/>
            <a:ext cx="3032229" cy="523220"/>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Collaborations</a:t>
            </a:r>
          </a:p>
        </p:txBody>
      </p:sp>
      <p:sp>
        <p:nvSpPr>
          <p:cNvPr id="35" name="TextBox 34"/>
          <p:cNvSpPr txBox="1"/>
          <p:nvPr/>
        </p:nvSpPr>
        <p:spPr>
          <a:xfrm>
            <a:off x="1946691" y="231655"/>
            <a:ext cx="3554178" cy="923330"/>
          </a:xfrm>
          <a:prstGeom prst="rect">
            <a:avLst/>
          </a:prstGeom>
          <a:noFill/>
        </p:spPr>
        <p:txBody>
          <a:bodyPr wrap="square" rtlCol="0">
            <a:spAutoFit/>
          </a:bodyPr>
          <a:lstStyle/>
          <a:p>
            <a:pPr algn="ctr"/>
            <a:r>
              <a:rPr lang="en-US" sz="5400" b="1" spc="-150" dirty="0">
                <a:latin typeface="Helvetica" panose="020B0604020202020204" pitchFamily="34" charset="0"/>
                <a:cs typeface="Helvetica" panose="020B0604020202020204" pitchFamily="34" charset="0"/>
              </a:rPr>
              <a:t>Solutions</a:t>
            </a:r>
          </a:p>
        </p:txBody>
      </p:sp>
      <p:sp>
        <p:nvSpPr>
          <p:cNvPr id="28" name="TextBox 27"/>
          <p:cNvSpPr txBox="1"/>
          <p:nvPr/>
        </p:nvSpPr>
        <p:spPr>
          <a:xfrm>
            <a:off x="6641039" y="534042"/>
            <a:ext cx="4397000" cy="523220"/>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Project Funding</a:t>
            </a:r>
          </a:p>
        </p:txBody>
      </p:sp>
      <p:grpSp>
        <p:nvGrpSpPr>
          <p:cNvPr id="2" name="Group 1"/>
          <p:cNvGrpSpPr/>
          <p:nvPr/>
        </p:nvGrpSpPr>
        <p:grpSpPr>
          <a:xfrm>
            <a:off x="5865034" y="396492"/>
            <a:ext cx="746445" cy="754337"/>
            <a:chOff x="4341033" y="239427"/>
            <a:chExt cx="746445" cy="754337"/>
          </a:xfrm>
        </p:grpSpPr>
        <p:sp>
          <p:nvSpPr>
            <p:cNvPr id="26" name="Oval 25"/>
            <p:cNvSpPr/>
            <p:nvPr/>
          </p:nvSpPr>
          <p:spPr>
            <a:xfrm>
              <a:off x="4341033" y="239427"/>
              <a:ext cx="746445" cy="754337"/>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latin typeface="Helvetica" panose="020B0604020202020204" pitchFamily="34" charset="0"/>
                <a:cs typeface="Helvetica" panose="020B0604020202020204" pitchFamily="34" charset="0"/>
              </a:endParaRPr>
            </a:p>
          </p:txBody>
        </p:sp>
        <p:pic>
          <p:nvPicPr>
            <p:cNvPr id="15362" name="Picture 2" descr="C:\Users\jbean\AppData\Local\Microsoft\Windows\Temporary Internet Files\Content.IE5\GJWI4EC2\dollar-sign-black[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41194" y="346084"/>
              <a:ext cx="567639" cy="565792"/>
            </a:xfrm>
            <a:prstGeom prst="ellipse">
              <a:avLst/>
            </a:prstGeom>
            <a:noFill/>
            <a:extLst>
              <a:ext uri="{909E8E84-426E-40DD-AFC4-6F175D3DCCD1}">
                <a14:hiddenFill xmlns:a14="http://schemas.microsoft.com/office/drawing/2010/main">
                  <a:solidFill>
                    <a:srgbClr val="FFFFFF"/>
                  </a:solidFill>
                </a14:hiddenFill>
              </a:ext>
            </a:extLst>
          </p:spPr>
        </p:pic>
      </p:grpSp>
      <p:sp>
        <p:nvSpPr>
          <p:cNvPr id="57" name="TextBox 56"/>
          <p:cNvSpPr txBox="1"/>
          <p:nvPr/>
        </p:nvSpPr>
        <p:spPr>
          <a:xfrm>
            <a:off x="6641040" y="3615832"/>
            <a:ext cx="4327021" cy="523220"/>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Better Data, Science</a:t>
            </a:r>
          </a:p>
        </p:txBody>
      </p:sp>
      <p:sp>
        <p:nvSpPr>
          <p:cNvPr id="3" name="TextBox 2">
            <a:extLst>
              <a:ext uri="{FF2B5EF4-FFF2-40B4-BE49-F238E27FC236}">
                <a16:creationId xmlns:a16="http://schemas.microsoft.com/office/drawing/2014/main" id="{8D5552CB-D861-444C-A3ED-4165ABC3DC45}"/>
              </a:ext>
            </a:extLst>
          </p:cNvPr>
          <p:cNvSpPr txBox="1"/>
          <p:nvPr/>
        </p:nvSpPr>
        <p:spPr>
          <a:xfrm>
            <a:off x="5991882" y="5634067"/>
            <a:ext cx="6169509" cy="830997"/>
          </a:xfrm>
          <a:prstGeom prst="rect">
            <a:avLst/>
          </a:prstGeom>
          <a:noFill/>
        </p:spPr>
        <p:txBody>
          <a:bodyPr wrap="none" rtlCol="0">
            <a:spAutoFit/>
          </a:bodyPr>
          <a:lstStyle/>
          <a:p>
            <a:pPr algn="ctr"/>
            <a:r>
              <a:rPr lang="en-US" sz="2400" b="1" dirty="0">
                <a:solidFill>
                  <a:srgbClr val="FF0000"/>
                </a:solidFill>
                <a:effectLst>
                  <a:outerShdw blurRad="38100" dist="38100" dir="2700000" algn="tl">
                    <a:srgbClr val="000000">
                      <a:alpha val="43137"/>
                    </a:srgbClr>
                  </a:outerShdw>
                </a:effectLst>
              </a:rPr>
              <a:t>All of these solutions are based on local, state, </a:t>
            </a:r>
          </a:p>
          <a:p>
            <a:pPr algn="ctr"/>
            <a:r>
              <a:rPr lang="en-US" sz="2400" b="1" dirty="0">
                <a:solidFill>
                  <a:srgbClr val="FF0000"/>
                </a:solidFill>
                <a:effectLst>
                  <a:outerShdw blurRad="38100" dist="38100" dir="2700000" algn="tl">
                    <a:srgbClr val="000000">
                      <a:alpha val="43137"/>
                    </a:srgbClr>
                  </a:outerShdw>
                </a:effectLst>
              </a:rPr>
              <a:t>and federal collaboration and participation </a:t>
            </a:r>
          </a:p>
        </p:txBody>
      </p:sp>
      <p:grpSp>
        <p:nvGrpSpPr>
          <p:cNvPr id="5" name="Group 4">
            <a:extLst>
              <a:ext uri="{FF2B5EF4-FFF2-40B4-BE49-F238E27FC236}">
                <a16:creationId xmlns:a16="http://schemas.microsoft.com/office/drawing/2014/main" id="{F8D0E08C-304C-4E51-A43D-09D27A18BE92}"/>
              </a:ext>
            </a:extLst>
          </p:cNvPr>
          <p:cNvGrpSpPr/>
          <p:nvPr/>
        </p:nvGrpSpPr>
        <p:grpSpPr>
          <a:xfrm>
            <a:off x="5865033" y="2395245"/>
            <a:ext cx="6068820" cy="754337"/>
            <a:chOff x="5865033" y="2395245"/>
            <a:chExt cx="6068820" cy="754337"/>
          </a:xfrm>
        </p:grpSpPr>
        <p:grpSp>
          <p:nvGrpSpPr>
            <p:cNvPr id="16" name="Group 15"/>
            <p:cNvGrpSpPr/>
            <p:nvPr/>
          </p:nvGrpSpPr>
          <p:grpSpPr>
            <a:xfrm>
              <a:off x="5865033" y="2395245"/>
              <a:ext cx="746446" cy="754337"/>
              <a:chOff x="5294106" y="1398310"/>
              <a:chExt cx="989250" cy="999709"/>
            </a:xfrm>
          </p:grpSpPr>
          <p:sp>
            <p:nvSpPr>
              <p:cNvPr id="11" name="Oval 10"/>
              <p:cNvSpPr/>
              <p:nvPr/>
            </p:nvSpPr>
            <p:spPr>
              <a:xfrm>
                <a:off x="5294106" y="1398310"/>
                <a:ext cx="989250" cy="99970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latin typeface="Helvetica" panose="020B0604020202020204" pitchFamily="34" charset="0"/>
                  <a:cs typeface="Helvetica" panose="020B0604020202020204" pitchFamily="34" charset="0"/>
                </a:endParaRPr>
              </a:p>
            </p:txBody>
          </p:sp>
          <p:pic>
            <p:nvPicPr>
              <p:cNvPr id="13" name="Picture 2" descr="Watering pot"/>
              <p:cNvPicPr>
                <a:picLocks noChangeAspect="1" noChangeArrowheads="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bwMode="auto">
              <a:xfrm>
                <a:off x="5388064" y="1497494"/>
                <a:ext cx="801339" cy="801340"/>
              </a:xfrm>
              <a:prstGeom prst="ellipse">
                <a:avLst/>
              </a:prstGeom>
              <a:noFill/>
              <a:ln>
                <a:noFill/>
              </a:ln>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E5F4DD08-3C80-437E-861C-957DE392D24A}"/>
                </a:ext>
              </a:extLst>
            </p:cNvPr>
            <p:cNvGrpSpPr/>
            <p:nvPr/>
          </p:nvGrpSpPr>
          <p:grpSpPr>
            <a:xfrm>
              <a:off x="6641039" y="2534607"/>
              <a:ext cx="5292814" cy="593300"/>
              <a:chOff x="6641039" y="2534607"/>
              <a:chExt cx="5292814" cy="593300"/>
            </a:xfrm>
          </p:grpSpPr>
          <p:sp>
            <p:nvSpPr>
              <p:cNvPr id="22" name="TextBox 21"/>
              <p:cNvSpPr txBox="1"/>
              <p:nvPr/>
            </p:nvSpPr>
            <p:spPr>
              <a:xfrm>
                <a:off x="6641039" y="2534607"/>
                <a:ext cx="3774618" cy="523220"/>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“New” water - </a:t>
                </a:r>
              </a:p>
            </p:txBody>
          </p:sp>
          <p:sp>
            <p:nvSpPr>
              <p:cNvPr id="25" name="TextBox 24">
                <a:extLst>
                  <a:ext uri="{FF2B5EF4-FFF2-40B4-BE49-F238E27FC236}">
                    <a16:creationId xmlns:a16="http://schemas.microsoft.com/office/drawing/2014/main" id="{C1702AEC-D9E8-4969-8518-2EDBEB83FCA6}"/>
                  </a:ext>
                </a:extLst>
              </p:cNvPr>
              <p:cNvSpPr txBox="1"/>
              <p:nvPr/>
            </p:nvSpPr>
            <p:spPr>
              <a:xfrm>
                <a:off x="8839539" y="2543132"/>
                <a:ext cx="3094314" cy="584775"/>
              </a:xfrm>
              <a:prstGeom prst="rect">
                <a:avLst/>
              </a:prstGeom>
              <a:noFill/>
            </p:spPr>
            <p:txBody>
              <a:bodyPr wrap="square" rtlCol="0">
                <a:spAutoFit/>
              </a:bodyPr>
              <a:lstStyle/>
              <a:p>
                <a:r>
                  <a:rPr lang="en-US" sz="1600" dirty="0">
                    <a:solidFill>
                      <a:schemeClr val="bg1"/>
                    </a:solidFill>
                    <a:latin typeface="Helvetica" panose="020B0604020202020204" pitchFamily="34" charset="0"/>
                    <a:cs typeface="Helvetica" panose="020B0604020202020204" pitchFamily="34" charset="0"/>
                  </a:rPr>
                  <a:t>Efficiency, Reuse, Stormwater,</a:t>
                </a:r>
              </a:p>
              <a:p>
                <a:r>
                  <a:rPr lang="en-US" sz="1600" dirty="0">
                    <a:solidFill>
                      <a:schemeClr val="bg1"/>
                    </a:solidFill>
                    <a:latin typeface="Helvetica" panose="020B0604020202020204" pitchFamily="34" charset="0"/>
                    <a:cs typeface="Helvetica" panose="020B0604020202020204" pitchFamily="34" charset="0"/>
                  </a:rPr>
                  <a:t>Desal, Imports, etc. </a:t>
                </a:r>
              </a:p>
            </p:txBody>
          </p:sp>
        </p:grpSp>
      </p:grpSp>
    </p:spTree>
    <p:extLst>
      <p:ext uri="{BB962C8B-B14F-4D97-AF65-F5344CB8AC3E}">
        <p14:creationId xmlns:p14="http://schemas.microsoft.com/office/powerpoint/2010/main" val="214193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8" grpId="0"/>
      <p:bldP spid="5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chemeClr val="bg1"/>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fish swimming under water&#10;&#10;Description automatically generated">
            <a:extLst>
              <a:ext uri="{FF2B5EF4-FFF2-40B4-BE49-F238E27FC236}">
                <a16:creationId xmlns:a16="http://schemas.microsoft.com/office/drawing/2014/main" id="{96B8FB68-E756-4B36-A05B-F9BE674631FC}"/>
              </a:ext>
            </a:extLst>
          </p:cNvPr>
          <p:cNvPicPr>
            <a:picLocks noChangeAspect="1"/>
          </p:cNvPicPr>
          <p:nvPr/>
        </p:nvPicPr>
        <p:blipFill rotWithShape="1">
          <a:blip r:embed="rId3" cstate="print"/>
          <a:srcRect l="3207" r="2982"/>
          <a:stretch/>
        </p:blipFill>
        <p:spPr>
          <a:xfrm>
            <a:off x="3720532" y="1124712"/>
            <a:ext cx="4750935" cy="4608576"/>
          </a:xfrm>
          <a:prstGeom prst="rect">
            <a:avLst/>
          </a:prstGeom>
        </p:spPr>
      </p:pic>
      <p:sp>
        <p:nvSpPr>
          <p:cNvPr id="4" name="TextBox 3">
            <a:extLst>
              <a:ext uri="{FF2B5EF4-FFF2-40B4-BE49-F238E27FC236}">
                <a16:creationId xmlns:a16="http://schemas.microsoft.com/office/drawing/2014/main" id="{6AA17F7C-2292-4F13-9BED-70AFD4F20BC6}"/>
              </a:ext>
            </a:extLst>
          </p:cNvPr>
          <p:cNvSpPr txBox="1"/>
          <p:nvPr/>
        </p:nvSpPr>
        <p:spPr>
          <a:xfrm>
            <a:off x="882539" y="0"/>
            <a:ext cx="4861207" cy="923330"/>
          </a:xfrm>
          <a:prstGeom prst="rect">
            <a:avLst/>
          </a:prstGeom>
          <a:noFill/>
        </p:spPr>
        <p:txBody>
          <a:bodyPr wrap="square" rtlCol="0">
            <a:spAutoFit/>
          </a:bodyPr>
          <a:lstStyle/>
          <a:p>
            <a:r>
              <a:rPr lang="en-US" sz="5400" spc="50" dirty="0">
                <a:solidFill>
                  <a:srgbClr val="336699"/>
                </a:solidFill>
                <a:latin typeface="Helvetica" panose="020B0604020202020204" pitchFamily="34" charset="0"/>
                <a:cs typeface="Helvetica" panose="020B0604020202020204" pitchFamily="34" charset="0"/>
              </a:rPr>
              <a:t>Value-Based</a:t>
            </a:r>
          </a:p>
        </p:txBody>
      </p:sp>
      <p:sp>
        <p:nvSpPr>
          <p:cNvPr id="5" name="TextBox 4">
            <a:extLst>
              <a:ext uri="{FF2B5EF4-FFF2-40B4-BE49-F238E27FC236}">
                <a16:creationId xmlns:a16="http://schemas.microsoft.com/office/drawing/2014/main" id="{95AA1383-1E99-463C-8739-4FDB5031EDB1}"/>
              </a:ext>
            </a:extLst>
          </p:cNvPr>
          <p:cNvSpPr txBox="1"/>
          <p:nvPr/>
        </p:nvSpPr>
        <p:spPr>
          <a:xfrm>
            <a:off x="4923744" y="268838"/>
            <a:ext cx="5726005" cy="584775"/>
          </a:xfrm>
          <a:prstGeom prst="rect">
            <a:avLst/>
          </a:prstGeom>
          <a:noFill/>
        </p:spPr>
        <p:txBody>
          <a:bodyPr wrap="square" rtlCol="0">
            <a:spAutoFit/>
          </a:bodyPr>
          <a:lstStyle/>
          <a:p>
            <a:r>
              <a:rPr lang="en-US" sz="3200" spc="100" dirty="0">
                <a:solidFill>
                  <a:srgbClr val="CC0000"/>
                </a:solidFill>
                <a:latin typeface="Helvetica" panose="020B0604020202020204" pitchFamily="34" charset="0"/>
                <a:cs typeface="Helvetica" panose="020B0604020202020204" pitchFamily="34" charset="0"/>
              </a:rPr>
              <a:t>management &amp; collaboration</a:t>
            </a:r>
          </a:p>
        </p:txBody>
      </p:sp>
    </p:spTree>
    <p:extLst>
      <p:ext uri="{BB962C8B-B14F-4D97-AF65-F5344CB8AC3E}">
        <p14:creationId xmlns:p14="http://schemas.microsoft.com/office/powerpoint/2010/main" val="299795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descr="A vintage photo of a river&#10;&#10;Description automatically generated">
            <a:extLst>
              <a:ext uri="{FF2B5EF4-FFF2-40B4-BE49-F238E27FC236}">
                <a16:creationId xmlns:a16="http://schemas.microsoft.com/office/drawing/2014/main" id="{84934AC4-B701-4DA1-ACCF-0B8D25AF1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34" y="1815042"/>
            <a:ext cx="10583332" cy="3227916"/>
          </a:xfrm>
          <a:prstGeom prst="rect">
            <a:avLst/>
          </a:prstGeom>
        </p:spPr>
      </p:pic>
      <p:sp>
        <p:nvSpPr>
          <p:cNvPr id="3" name="TextBox 2">
            <a:extLst>
              <a:ext uri="{FF2B5EF4-FFF2-40B4-BE49-F238E27FC236}">
                <a16:creationId xmlns:a16="http://schemas.microsoft.com/office/drawing/2014/main" id="{2FB7F3A4-BFE5-402F-9048-11A37F93813C}"/>
              </a:ext>
            </a:extLst>
          </p:cNvPr>
          <p:cNvSpPr txBox="1"/>
          <p:nvPr/>
        </p:nvSpPr>
        <p:spPr>
          <a:xfrm>
            <a:off x="1325880" y="5468112"/>
            <a:ext cx="2779479" cy="369332"/>
          </a:xfrm>
          <a:prstGeom prst="rect">
            <a:avLst/>
          </a:prstGeom>
          <a:noFill/>
        </p:spPr>
        <p:txBody>
          <a:bodyPr wrap="none" rtlCol="0">
            <a:spAutoFit/>
          </a:bodyPr>
          <a:lstStyle/>
          <a:p>
            <a:r>
              <a:rPr lang="en-US" i="1" dirty="0"/>
              <a:t>Sacramento Delta, circa 1850</a:t>
            </a:r>
          </a:p>
        </p:txBody>
      </p:sp>
    </p:spTree>
    <p:extLst>
      <p:ext uri="{BB962C8B-B14F-4D97-AF65-F5344CB8AC3E}">
        <p14:creationId xmlns:p14="http://schemas.microsoft.com/office/powerpoint/2010/main" val="147072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00257E-B82B-4629-96A8-10031149A316}"/>
              </a:ext>
            </a:extLst>
          </p:cNvPr>
          <p:cNvSpPr>
            <a:spLocks noGrp="1"/>
          </p:cNvSpPr>
          <p:nvPr>
            <p:ph type="sldNum" sz="quarter" idx="12"/>
          </p:nvPr>
        </p:nvSpPr>
        <p:spPr>
          <a:xfrm>
            <a:off x="8077200" y="6356351"/>
            <a:ext cx="2133600" cy="365125"/>
          </a:xfrm>
        </p:spPr>
        <p:txBody>
          <a:bodyPr/>
          <a:lstStyle/>
          <a:p>
            <a:pPr defTabSz="914400" eaLnBrk="0" fontAlgn="base" hangingPunct="0">
              <a:spcBef>
                <a:spcPct val="0"/>
              </a:spcBef>
              <a:spcAft>
                <a:spcPct val="0"/>
              </a:spcAft>
              <a:defRPr/>
            </a:pPr>
            <a:fld id="{920DCE3E-EA97-43BF-A6EC-C8AFD02BB1E0}" type="slidenum">
              <a:rPr lang="en-US">
                <a:solidFill>
                  <a:prstClr val="black">
                    <a:tint val="75000"/>
                  </a:prstClr>
                </a:solidFill>
                <a:latin typeface="helvetica" panose="020B0604020202020204" pitchFamily="34" charset="0"/>
                <a:cs typeface="helvetica" panose="020B0604020202020204" pitchFamily="34" charset="0"/>
              </a:rPr>
              <a:pPr defTabSz="914400" eaLnBrk="0" fontAlgn="base" hangingPunct="0">
                <a:spcBef>
                  <a:spcPct val="0"/>
                </a:spcBef>
                <a:spcAft>
                  <a:spcPct val="0"/>
                </a:spcAft>
                <a:defRPr/>
              </a:pPr>
              <a:t>2</a:t>
            </a:fld>
            <a:endParaRPr lang="en-US">
              <a:solidFill>
                <a:prstClr val="black">
                  <a:tint val="75000"/>
                </a:prstClr>
              </a:solidFill>
              <a:latin typeface="helvetica" panose="020B0604020202020204" pitchFamily="34" charset="0"/>
              <a:cs typeface="helvetica" panose="020B0604020202020204" pitchFamily="34" charset="0"/>
            </a:endParaRPr>
          </a:p>
        </p:txBody>
      </p:sp>
      <p:sp>
        <p:nvSpPr>
          <p:cNvPr id="171" name="Title 1">
            <a:extLst>
              <a:ext uri="{FF2B5EF4-FFF2-40B4-BE49-F238E27FC236}">
                <a16:creationId xmlns:a16="http://schemas.microsoft.com/office/drawing/2014/main" id="{B4733B4A-FCCF-4FD6-AA0D-9CCA24B9C184}"/>
              </a:ext>
            </a:extLst>
          </p:cNvPr>
          <p:cNvSpPr txBox="1">
            <a:spLocks/>
          </p:cNvSpPr>
          <p:nvPr/>
        </p:nvSpPr>
        <p:spPr>
          <a:xfrm>
            <a:off x="1767977" y="398220"/>
            <a:ext cx="8686800" cy="14652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400" b="1" dirty="0">
                <a:solidFill>
                  <a:srgbClr val="E3F9F8"/>
                </a:solidFill>
                <a:latin typeface="helvetica" panose="020B0604020202020204" pitchFamily="34" charset="0"/>
                <a:cs typeface="helvetica" panose="020B0604020202020204" pitchFamily="34" charset="0"/>
              </a:rPr>
              <a:t>Overview</a:t>
            </a:r>
            <a:br>
              <a:rPr lang="en-US" sz="4000" b="1" dirty="0">
                <a:solidFill>
                  <a:srgbClr val="E3F9F8"/>
                </a:solidFill>
                <a:latin typeface="helvetica" panose="020B0604020202020204" pitchFamily="34" charset="0"/>
                <a:cs typeface="helvetica" panose="020B0604020202020204" pitchFamily="34" charset="0"/>
              </a:rPr>
            </a:br>
            <a:endParaRPr lang="en-US" sz="4000" dirty="0">
              <a:solidFill>
                <a:srgbClr val="E3F9F8"/>
              </a:solidFill>
              <a:latin typeface="helvetica" panose="020B0604020202020204" pitchFamily="34" charset="0"/>
              <a:cs typeface="helvetica" panose="020B0604020202020204" pitchFamily="34" charset="0"/>
            </a:endParaRPr>
          </a:p>
        </p:txBody>
      </p:sp>
      <p:sp>
        <p:nvSpPr>
          <p:cNvPr id="131" name="Freeform: Shape 130">
            <a:extLst>
              <a:ext uri="{FF2B5EF4-FFF2-40B4-BE49-F238E27FC236}">
                <a16:creationId xmlns:a16="http://schemas.microsoft.com/office/drawing/2014/main" id="{4B15994E-EE01-4863-A8B9-CE5DBD0D3DA4}"/>
              </a:ext>
            </a:extLst>
          </p:cNvPr>
          <p:cNvSpPr/>
          <p:nvPr/>
        </p:nvSpPr>
        <p:spPr>
          <a:xfrm>
            <a:off x="8986516" y="3889392"/>
            <a:ext cx="562062" cy="91622"/>
          </a:xfrm>
          <a:custGeom>
            <a:avLst/>
            <a:gdLst>
              <a:gd name="connsiteX0" fmla="*/ 1544040 w 7355786"/>
              <a:gd name="connsiteY0" fmla="*/ 0 h 1165262"/>
              <a:gd name="connsiteX1" fmla="*/ 1574722 w 7355786"/>
              <a:gd name="connsiteY1" fmla="*/ 44022 h 1165262"/>
              <a:gd name="connsiteX2" fmla="*/ 2610966 w 7355786"/>
              <a:gd name="connsiteY2" fmla="*/ 473095 h 1165262"/>
              <a:gd name="connsiteX3" fmla="*/ 3647211 w 7355786"/>
              <a:gd name="connsiteY3" fmla="*/ 44022 h 1165262"/>
              <a:gd name="connsiteX4" fmla="*/ 3677893 w 7355786"/>
              <a:gd name="connsiteY4" fmla="*/ 0 h 1165262"/>
              <a:gd name="connsiteX5" fmla="*/ 3708576 w 7355786"/>
              <a:gd name="connsiteY5" fmla="*/ 44022 h 1165262"/>
              <a:gd name="connsiteX6" fmla="*/ 4744820 w 7355786"/>
              <a:gd name="connsiteY6" fmla="*/ 473095 h 1165262"/>
              <a:gd name="connsiteX7" fmla="*/ 5781065 w 7355786"/>
              <a:gd name="connsiteY7" fmla="*/ 44022 h 1165262"/>
              <a:gd name="connsiteX8" fmla="*/ 5811746 w 7355786"/>
              <a:gd name="connsiteY8" fmla="*/ 1 h 1165262"/>
              <a:gd name="connsiteX9" fmla="*/ 5842428 w 7355786"/>
              <a:gd name="connsiteY9" fmla="*/ 44022 h 1165262"/>
              <a:gd name="connsiteX10" fmla="*/ 6878672 w 7355786"/>
              <a:gd name="connsiteY10" fmla="*/ 473095 h 1165262"/>
              <a:gd name="connsiteX11" fmla="*/ 7250285 w 7355786"/>
              <a:gd name="connsiteY11" fmla="*/ 429342 h 1165262"/>
              <a:gd name="connsiteX12" fmla="*/ 7355786 w 7355786"/>
              <a:gd name="connsiteY12" fmla="*/ 396971 h 1165262"/>
              <a:gd name="connsiteX13" fmla="*/ 7355786 w 7355786"/>
              <a:gd name="connsiteY13" fmla="*/ 1091438 h 1165262"/>
              <a:gd name="connsiteX14" fmla="*/ 7250285 w 7355786"/>
              <a:gd name="connsiteY14" fmla="*/ 1121509 h 1165262"/>
              <a:gd name="connsiteX15" fmla="*/ 6878672 w 7355786"/>
              <a:gd name="connsiteY15" fmla="*/ 1165262 h 1165262"/>
              <a:gd name="connsiteX16" fmla="*/ 5842428 w 7355786"/>
              <a:gd name="connsiteY16" fmla="*/ 736189 h 1165262"/>
              <a:gd name="connsiteX17" fmla="*/ 5811746 w 7355786"/>
              <a:gd name="connsiteY17" fmla="*/ 692168 h 1165262"/>
              <a:gd name="connsiteX18" fmla="*/ 5781065 w 7355786"/>
              <a:gd name="connsiteY18" fmla="*/ 736189 h 1165262"/>
              <a:gd name="connsiteX19" fmla="*/ 4744820 w 7355786"/>
              <a:gd name="connsiteY19" fmla="*/ 1165262 h 1165262"/>
              <a:gd name="connsiteX20" fmla="*/ 3708576 w 7355786"/>
              <a:gd name="connsiteY20" fmla="*/ 736189 h 1165262"/>
              <a:gd name="connsiteX21" fmla="*/ 3677893 w 7355786"/>
              <a:gd name="connsiteY21" fmla="*/ 692167 h 1165262"/>
              <a:gd name="connsiteX22" fmla="*/ 3647211 w 7355786"/>
              <a:gd name="connsiteY22" fmla="*/ 736189 h 1165262"/>
              <a:gd name="connsiteX23" fmla="*/ 2610966 w 7355786"/>
              <a:gd name="connsiteY23" fmla="*/ 1165262 h 1165262"/>
              <a:gd name="connsiteX24" fmla="*/ 1574722 w 7355786"/>
              <a:gd name="connsiteY24" fmla="*/ 736189 h 1165262"/>
              <a:gd name="connsiteX25" fmla="*/ 1544040 w 7355786"/>
              <a:gd name="connsiteY25" fmla="*/ 692167 h 1165262"/>
              <a:gd name="connsiteX26" fmla="*/ 1513358 w 7355786"/>
              <a:gd name="connsiteY26" fmla="*/ 736189 h 1165262"/>
              <a:gd name="connsiteX27" fmla="*/ 477113 w 7355786"/>
              <a:gd name="connsiteY27" fmla="*/ 1165262 h 1165262"/>
              <a:gd name="connsiteX28" fmla="*/ 105500 w 7355786"/>
              <a:gd name="connsiteY28" fmla="*/ 1121509 h 1165262"/>
              <a:gd name="connsiteX29" fmla="*/ 0 w 7355786"/>
              <a:gd name="connsiteY29" fmla="*/ 1091438 h 1165262"/>
              <a:gd name="connsiteX30" fmla="*/ 0 w 7355786"/>
              <a:gd name="connsiteY30" fmla="*/ 396971 h 1165262"/>
              <a:gd name="connsiteX31" fmla="*/ 105500 w 7355786"/>
              <a:gd name="connsiteY31" fmla="*/ 429342 h 1165262"/>
              <a:gd name="connsiteX32" fmla="*/ 477113 w 7355786"/>
              <a:gd name="connsiteY32" fmla="*/ 473095 h 1165262"/>
              <a:gd name="connsiteX33" fmla="*/ 1513358 w 7355786"/>
              <a:gd name="connsiteY33" fmla="*/ 44022 h 116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55786" h="1165262">
                <a:moveTo>
                  <a:pt x="1544040" y="0"/>
                </a:moveTo>
                <a:lnTo>
                  <a:pt x="1574722" y="44022"/>
                </a:lnTo>
                <a:cubicBezTo>
                  <a:pt x="1799296" y="302894"/>
                  <a:pt x="2179608" y="473095"/>
                  <a:pt x="2610966" y="473095"/>
                </a:cubicBezTo>
                <a:cubicBezTo>
                  <a:pt x="3042324" y="473095"/>
                  <a:pt x="3422637" y="302894"/>
                  <a:pt x="3647211" y="44022"/>
                </a:cubicBezTo>
                <a:lnTo>
                  <a:pt x="3677893" y="0"/>
                </a:lnTo>
                <a:lnTo>
                  <a:pt x="3708576" y="44022"/>
                </a:lnTo>
                <a:cubicBezTo>
                  <a:pt x="3933150" y="302894"/>
                  <a:pt x="4313462" y="473095"/>
                  <a:pt x="4744820" y="473095"/>
                </a:cubicBezTo>
                <a:cubicBezTo>
                  <a:pt x="5176178" y="473095"/>
                  <a:pt x="5556490" y="302894"/>
                  <a:pt x="5781065" y="44022"/>
                </a:cubicBezTo>
                <a:lnTo>
                  <a:pt x="5811746" y="1"/>
                </a:lnTo>
                <a:lnTo>
                  <a:pt x="5842428" y="44022"/>
                </a:lnTo>
                <a:cubicBezTo>
                  <a:pt x="6067002" y="302894"/>
                  <a:pt x="6447314" y="473095"/>
                  <a:pt x="6878672" y="473095"/>
                </a:cubicBezTo>
                <a:cubicBezTo>
                  <a:pt x="7008080" y="473095"/>
                  <a:pt x="7132893" y="457777"/>
                  <a:pt x="7250285" y="429342"/>
                </a:cubicBezTo>
                <a:lnTo>
                  <a:pt x="7355786" y="396971"/>
                </a:lnTo>
                <a:lnTo>
                  <a:pt x="7355786" y="1091438"/>
                </a:lnTo>
                <a:lnTo>
                  <a:pt x="7250285" y="1121509"/>
                </a:lnTo>
                <a:cubicBezTo>
                  <a:pt x="7132893" y="1149944"/>
                  <a:pt x="7008080" y="1165262"/>
                  <a:pt x="6878672" y="1165262"/>
                </a:cubicBezTo>
                <a:cubicBezTo>
                  <a:pt x="6447314" y="1165262"/>
                  <a:pt x="6067002" y="995061"/>
                  <a:pt x="5842428" y="736189"/>
                </a:cubicBezTo>
                <a:lnTo>
                  <a:pt x="5811746" y="692168"/>
                </a:lnTo>
                <a:lnTo>
                  <a:pt x="5781065" y="736189"/>
                </a:lnTo>
                <a:cubicBezTo>
                  <a:pt x="5556490" y="995061"/>
                  <a:pt x="5176178" y="1165262"/>
                  <a:pt x="4744820" y="1165262"/>
                </a:cubicBezTo>
                <a:cubicBezTo>
                  <a:pt x="4313462" y="1165262"/>
                  <a:pt x="3933150" y="995061"/>
                  <a:pt x="3708576" y="736189"/>
                </a:cubicBezTo>
                <a:lnTo>
                  <a:pt x="3677893" y="692167"/>
                </a:lnTo>
                <a:lnTo>
                  <a:pt x="3647211" y="736189"/>
                </a:lnTo>
                <a:cubicBezTo>
                  <a:pt x="3422637" y="995061"/>
                  <a:pt x="3042324" y="1165262"/>
                  <a:pt x="2610966" y="1165262"/>
                </a:cubicBezTo>
                <a:cubicBezTo>
                  <a:pt x="2179608" y="1165262"/>
                  <a:pt x="1799296" y="995061"/>
                  <a:pt x="1574722" y="736189"/>
                </a:cubicBezTo>
                <a:lnTo>
                  <a:pt x="1544040" y="692167"/>
                </a:lnTo>
                <a:lnTo>
                  <a:pt x="1513358" y="736189"/>
                </a:lnTo>
                <a:cubicBezTo>
                  <a:pt x="1288783" y="995061"/>
                  <a:pt x="908472" y="1165262"/>
                  <a:pt x="477113" y="1165262"/>
                </a:cubicBezTo>
                <a:cubicBezTo>
                  <a:pt x="347706" y="1165262"/>
                  <a:pt x="222892" y="1149944"/>
                  <a:pt x="105500" y="1121509"/>
                </a:cubicBezTo>
                <a:lnTo>
                  <a:pt x="0" y="1091438"/>
                </a:lnTo>
                <a:lnTo>
                  <a:pt x="0" y="396971"/>
                </a:lnTo>
                <a:lnTo>
                  <a:pt x="105500" y="429342"/>
                </a:lnTo>
                <a:cubicBezTo>
                  <a:pt x="222892" y="457777"/>
                  <a:pt x="347706" y="473095"/>
                  <a:pt x="477113" y="473095"/>
                </a:cubicBezTo>
                <a:cubicBezTo>
                  <a:pt x="908472" y="473095"/>
                  <a:pt x="1288783" y="302894"/>
                  <a:pt x="1513358" y="44022"/>
                </a:cubicBezTo>
                <a:close/>
              </a:path>
            </a:pathLst>
          </a:cu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defRPr/>
            </a:pPr>
            <a:endParaRPr lang="en-US" sz="2400">
              <a:solidFill>
                <a:prstClr val="white"/>
              </a:solidFill>
              <a:latin typeface="Calibri"/>
            </a:endParaRPr>
          </a:p>
        </p:txBody>
      </p:sp>
      <p:sp>
        <p:nvSpPr>
          <p:cNvPr id="51" name="Freeform: Shape 50">
            <a:extLst>
              <a:ext uri="{FF2B5EF4-FFF2-40B4-BE49-F238E27FC236}">
                <a16:creationId xmlns:a16="http://schemas.microsoft.com/office/drawing/2014/main" id="{1FDFD8F5-646E-40B7-9FBC-C6C747F7949B}"/>
              </a:ext>
            </a:extLst>
          </p:cNvPr>
          <p:cNvSpPr/>
          <p:nvPr/>
        </p:nvSpPr>
        <p:spPr>
          <a:xfrm>
            <a:off x="8937667" y="3582056"/>
            <a:ext cx="247765" cy="63815"/>
          </a:xfrm>
          <a:custGeom>
            <a:avLst/>
            <a:gdLst>
              <a:gd name="connsiteX0" fmla="*/ 83683 w 247765"/>
              <a:gd name="connsiteY0" fmla="*/ 0 h 63815"/>
              <a:gd name="connsiteX1" fmla="*/ 85346 w 247765"/>
              <a:gd name="connsiteY1" fmla="*/ 2411 h 63815"/>
              <a:gd name="connsiteX2" fmla="*/ 141507 w 247765"/>
              <a:gd name="connsiteY2" fmla="*/ 25909 h 63815"/>
              <a:gd name="connsiteX3" fmla="*/ 197669 w 247765"/>
              <a:gd name="connsiteY3" fmla="*/ 2411 h 63815"/>
              <a:gd name="connsiteX4" fmla="*/ 199332 w 247765"/>
              <a:gd name="connsiteY4" fmla="*/ 0 h 63815"/>
              <a:gd name="connsiteX5" fmla="*/ 200995 w 247765"/>
              <a:gd name="connsiteY5" fmla="*/ 2411 h 63815"/>
              <a:gd name="connsiteX6" fmla="*/ 224873 w 247765"/>
              <a:gd name="connsiteY6" fmla="*/ 19476 h 63815"/>
              <a:gd name="connsiteX7" fmla="*/ 247765 w 247765"/>
              <a:gd name="connsiteY7" fmla="*/ 24038 h 63815"/>
              <a:gd name="connsiteX8" fmla="*/ 247765 w 247765"/>
              <a:gd name="connsiteY8" fmla="*/ 61944 h 63815"/>
              <a:gd name="connsiteX9" fmla="*/ 224873 w 247765"/>
              <a:gd name="connsiteY9" fmla="*/ 57383 h 63815"/>
              <a:gd name="connsiteX10" fmla="*/ 200995 w 247765"/>
              <a:gd name="connsiteY10" fmla="*/ 40317 h 63815"/>
              <a:gd name="connsiteX11" fmla="*/ 199332 w 247765"/>
              <a:gd name="connsiteY11" fmla="*/ 37906 h 63815"/>
              <a:gd name="connsiteX12" fmla="*/ 197669 w 247765"/>
              <a:gd name="connsiteY12" fmla="*/ 40317 h 63815"/>
              <a:gd name="connsiteX13" fmla="*/ 141507 w 247765"/>
              <a:gd name="connsiteY13" fmla="*/ 63815 h 63815"/>
              <a:gd name="connsiteX14" fmla="*/ 85346 w 247765"/>
              <a:gd name="connsiteY14" fmla="*/ 40317 h 63815"/>
              <a:gd name="connsiteX15" fmla="*/ 83683 w 247765"/>
              <a:gd name="connsiteY15" fmla="*/ 37906 h 63815"/>
              <a:gd name="connsiteX16" fmla="*/ 82020 w 247765"/>
              <a:gd name="connsiteY16" fmla="*/ 40317 h 63815"/>
              <a:gd name="connsiteX17" fmla="*/ 25858 w 247765"/>
              <a:gd name="connsiteY17" fmla="*/ 63815 h 63815"/>
              <a:gd name="connsiteX18" fmla="*/ 5718 w 247765"/>
              <a:gd name="connsiteY18" fmla="*/ 61419 h 63815"/>
              <a:gd name="connsiteX19" fmla="*/ 0 w 247765"/>
              <a:gd name="connsiteY19" fmla="*/ 59772 h 63815"/>
              <a:gd name="connsiteX20" fmla="*/ 0 w 247765"/>
              <a:gd name="connsiteY20" fmla="*/ 21740 h 63815"/>
              <a:gd name="connsiteX21" fmla="*/ 5718 w 247765"/>
              <a:gd name="connsiteY21" fmla="*/ 23513 h 63815"/>
              <a:gd name="connsiteX22" fmla="*/ 25858 w 247765"/>
              <a:gd name="connsiteY22" fmla="*/ 25909 h 63815"/>
              <a:gd name="connsiteX23" fmla="*/ 82020 w 247765"/>
              <a:gd name="connsiteY23" fmla="*/ 2411 h 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765" h="63815">
                <a:moveTo>
                  <a:pt x="83683" y="0"/>
                </a:moveTo>
                <a:lnTo>
                  <a:pt x="85346" y="2411"/>
                </a:lnTo>
                <a:cubicBezTo>
                  <a:pt x="97517" y="16588"/>
                  <a:pt x="118129" y="25909"/>
                  <a:pt x="141507" y="25909"/>
                </a:cubicBezTo>
                <a:cubicBezTo>
                  <a:pt x="164886" y="25909"/>
                  <a:pt x="185498" y="16588"/>
                  <a:pt x="197669" y="2411"/>
                </a:cubicBezTo>
                <a:lnTo>
                  <a:pt x="199332" y="0"/>
                </a:lnTo>
                <a:lnTo>
                  <a:pt x="200995" y="2411"/>
                </a:lnTo>
                <a:cubicBezTo>
                  <a:pt x="207080" y="9499"/>
                  <a:pt x="215276" y="15374"/>
                  <a:pt x="224873" y="19476"/>
                </a:cubicBezTo>
                <a:lnTo>
                  <a:pt x="247765" y="24038"/>
                </a:lnTo>
                <a:lnTo>
                  <a:pt x="247765" y="61944"/>
                </a:lnTo>
                <a:lnTo>
                  <a:pt x="224873" y="57383"/>
                </a:lnTo>
                <a:cubicBezTo>
                  <a:pt x="215276" y="53280"/>
                  <a:pt x="207080" y="47406"/>
                  <a:pt x="200995" y="40317"/>
                </a:cubicBezTo>
                <a:lnTo>
                  <a:pt x="199332" y="37906"/>
                </a:lnTo>
                <a:lnTo>
                  <a:pt x="197669" y="40317"/>
                </a:lnTo>
                <a:cubicBezTo>
                  <a:pt x="185498" y="54494"/>
                  <a:pt x="164886" y="63815"/>
                  <a:pt x="141507" y="63815"/>
                </a:cubicBezTo>
                <a:cubicBezTo>
                  <a:pt x="118129" y="63815"/>
                  <a:pt x="97517" y="54494"/>
                  <a:pt x="85346" y="40317"/>
                </a:cubicBezTo>
                <a:lnTo>
                  <a:pt x="83683" y="37906"/>
                </a:lnTo>
                <a:lnTo>
                  <a:pt x="82020" y="40317"/>
                </a:lnTo>
                <a:cubicBezTo>
                  <a:pt x="69849" y="54494"/>
                  <a:pt x="49237" y="63815"/>
                  <a:pt x="25858" y="63815"/>
                </a:cubicBezTo>
                <a:cubicBezTo>
                  <a:pt x="18845" y="63815"/>
                  <a:pt x="12080" y="62976"/>
                  <a:pt x="5718" y="61419"/>
                </a:cubicBezTo>
                <a:lnTo>
                  <a:pt x="0" y="59772"/>
                </a:lnTo>
                <a:lnTo>
                  <a:pt x="0" y="21740"/>
                </a:lnTo>
                <a:lnTo>
                  <a:pt x="5718" y="23513"/>
                </a:lnTo>
                <a:cubicBezTo>
                  <a:pt x="12080" y="25070"/>
                  <a:pt x="18845" y="25909"/>
                  <a:pt x="25858" y="25909"/>
                </a:cubicBezTo>
                <a:cubicBezTo>
                  <a:pt x="49237" y="25909"/>
                  <a:pt x="69849" y="16588"/>
                  <a:pt x="82020" y="2411"/>
                </a:cubicBezTo>
                <a:close/>
              </a:path>
            </a:pathLst>
          </a:cu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defRPr/>
            </a:pPr>
            <a:endParaRPr lang="en-US" sz="2400">
              <a:solidFill>
                <a:prstClr val="white"/>
              </a:solidFill>
              <a:latin typeface="Calibri"/>
            </a:endParaRPr>
          </a:p>
        </p:txBody>
      </p:sp>
      <p:sp>
        <p:nvSpPr>
          <p:cNvPr id="52" name="Freeform: Shape 51">
            <a:extLst>
              <a:ext uri="{FF2B5EF4-FFF2-40B4-BE49-F238E27FC236}">
                <a16:creationId xmlns:a16="http://schemas.microsoft.com/office/drawing/2014/main" id="{586D6561-19EE-4255-A7C1-BEA3C162507B}"/>
              </a:ext>
            </a:extLst>
          </p:cNvPr>
          <p:cNvSpPr/>
          <p:nvPr/>
        </p:nvSpPr>
        <p:spPr>
          <a:xfrm>
            <a:off x="8790759" y="3310890"/>
            <a:ext cx="106831" cy="45719"/>
          </a:xfrm>
          <a:custGeom>
            <a:avLst/>
            <a:gdLst>
              <a:gd name="connsiteX0" fmla="*/ 83683 w 247765"/>
              <a:gd name="connsiteY0" fmla="*/ 0 h 63815"/>
              <a:gd name="connsiteX1" fmla="*/ 85346 w 247765"/>
              <a:gd name="connsiteY1" fmla="*/ 2411 h 63815"/>
              <a:gd name="connsiteX2" fmla="*/ 141507 w 247765"/>
              <a:gd name="connsiteY2" fmla="*/ 25909 h 63815"/>
              <a:gd name="connsiteX3" fmla="*/ 197669 w 247765"/>
              <a:gd name="connsiteY3" fmla="*/ 2411 h 63815"/>
              <a:gd name="connsiteX4" fmla="*/ 199332 w 247765"/>
              <a:gd name="connsiteY4" fmla="*/ 0 h 63815"/>
              <a:gd name="connsiteX5" fmla="*/ 200995 w 247765"/>
              <a:gd name="connsiteY5" fmla="*/ 2411 h 63815"/>
              <a:gd name="connsiteX6" fmla="*/ 224873 w 247765"/>
              <a:gd name="connsiteY6" fmla="*/ 19476 h 63815"/>
              <a:gd name="connsiteX7" fmla="*/ 247765 w 247765"/>
              <a:gd name="connsiteY7" fmla="*/ 24038 h 63815"/>
              <a:gd name="connsiteX8" fmla="*/ 247765 w 247765"/>
              <a:gd name="connsiteY8" fmla="*/ 61944 h 63815"/>
              <a:gd name="connsiteX9" fmla="*/ 224873 w 247765"/>
              <a:gd name="connsiteY9" fmla="*/ 57383 h 63815"/>
              <a:gd name="connsiteX10" fmla="*/ 200995 w 247765"/>
              <a:gd name="connsiteY10" fmla="*/ 40317 h 63815"/>
              <a:gd name="connsiteX11" fmla="*/ 199332 w 247765"/>
              <a:gd name="connsiteY11" fmla="*/ 37906 h 63815"/>
              <a:gd name="connsiteX12" fmla="*/ 197669 w 247765"/>
              <a:gd name="connsiteY12" fmla="*/ 40317 h 63815"/>
              <a:gd name="connsiteX13" fmla="*/ 141507 w 247765"/>
              <a:gd name="connsiteY13" fmla="*/ 63815 h 63815"/>
              <a:gd name="connsiteX14" fmla="*/ 85346 w 247765"/>
              <a:gd name="connsiteY14" fmla="*/ 40317 h 63815"/>
              <a:gd name="connsiteX15" fmla="*/ 83683 w 247765"/>
              <a:gd name="connsiteY15" fmla="*/ 37906 h 63815"/>
              <a:gd name="connsiteX16" fmla="*/ 82020 w 247765"/>
              <a:gd name="connsiteY16" fmla="*/ 40317 h 63815"/>
              <a:gd name="connsiteX17" fmla="*/ 25858 w 247765"/>
              <a:gd name="connsiteY17" fmla="*/ 63815 h 63815"/>
              <a:gd name="connsiteX18" fmla="*/ 5718 w 247765"/>
              <a:gd name="connsiteY18" fmla="*/ 61419 h 63815"/>
              <a:gd name="connsiteX19" fmla="*/ 0 w 247765"/>
              <a:gd name="connsiteY19" fmla="*/ 59772 h 63815"/>
              <a:gd name="connsiteX20" fmla="*/ 0 w 247765"/>
              <a:gd name="connsiteY20" fmla="*/ 21740 h 63815"/>
              <a:gd name="connsiteX21" fmla="*/ 5718 w 247765"/>
              <a:gd name="connsiteY21" fmla="*/ 23513 h 63815"/>
              <a:gd name="connsiteX22" fmla="*/ 25858 w 247765"/>
              <a:gd name="connsiteY22" fmla="*/ 25909 h 63815"/>
              <a:gd name="connsiteX23" fmla="*/ 82020 w 247765"/>
              <a:gd name="connsiteY23" fmla="*/ 2411 h 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765" h="63815">
                <a:moveTo>
                  <a:pt x="83683" y="0"/>
                </a:moveTo>
                <a:lnTo>
                  <a:pt x="85346" y="2411"/>
                </a:lnTo>
                <a:cubicBezTo>
                  <a:pt x="97517" y="16588"/>
                  <a:pt x="118129" y="25909"/>
                  <a:pt x="141507" y="25909"/>
                </a:cubicBezTo>
                <a:cubicBezTo>
                  <a:pt x="164886" y="25909"/>
                  <a:pt x="185498" y="16588"/>
                  <a:pt x="197669" y="2411"/>
                </a:cubicBezTo>
                <a:lnTo>
                  <a:pt x="199332" y="0"/>
                </a:lnTo>
                <a:lnTo>
                  <a:pt x="200995" y="2411"/>
                </a:lnTo>
                <a:cubicBezTo>
                  <a:pt x="207080" y="9499"/>
                  <a:pt x="215276" y="15374"/>
                  <a:pt x="224873" y="19476"/>
                </a:cubicBezTo>
                <a:lnTo>
                  <a:pt x="247765" y="24038"/>
                </a:lnTo>
                <a:lnTo>
                  <a:pt x="247765" y="61944"/>
                </a:lnTo>
                <a:lnTo>
                  <a:pt x="224873" y="57383"/>
                </a:lnTo>
                <a:cubicBezTo>
                  <a:pt x="215276" y="53280"/>
                  <a:pt x="207080" y="47406"/>
                  <a:pt x="200995" y="40317"/>
                </a:cubicBezTo>
                <a:lnTo>
                  <a:pt x="199332" y="37906"/>
                </a:lnTo>
                <a:lnTo>
                  <a:pt x="197669" y="40317"/>
                </a:lnTo>
                <a:cubicBezTo>
                  <a:pt x="185498" y="54494"/>
                  <a:pt x="164886" y="63815"/>
                  <a:pt x="141507" y="63815"/>
                </a:cubicBezTo>
                <a:cubicBezTo>
                  <a:pt x="118129" y="63815"/>
                  <a:pt x="97517" y="54494"/>
                  <a:pt x="85346" y="40317"/>
                </a:cubicBezTo>
                <a:lnTo>
                  <a:pt x="83683" y="37906"/>
                </a:lnTo>
                <a:lnTo>
                  <a:pt x="82020" y="40317"/>
                </a:lnTo>
                <a:cubicBezTo>
                  <a:pt x="69849" y="54494"/>
                  <a:pt x="49237" y="63815"/>
                  <a:pt x="25858" y="63815"/>
                </a:cubicBezTo>
                <a:cubicBezTo>
                  <a:pt x="18845" y="63815"/>
                  <a:pt x="12080" y="62976"/>
                  <a:pt x="5718" y="61419"/>
                </a:cubicBezTo>
                <a:lnTo>
                  <a:pt x="0" y="59772"/>
                </a:lnTo>
                <a:lnTo>
                  <a:pt x="0" y="21740"/>
                </a:lnTo>
                <a:lnTo>
                  <a:pt x="5718" y="23513"/>
                </a:lnTo>
                <a:cubicBezTo>
                  <a:pt x="12080" y="25070"/>
                  <a:pt x="18845" y="25909"/>
                  <a:pt x="25858" y="25909"/>
                </a:cubicBezTo>
                <a:cubicBezTo>
                  <a:pt x="49237" y="25909"/>
                  <a:pt x="69849" y="16588"/>
                  <a:pt x="82020" y="2411"/>
                </a:cubicBezTo>
                <a:close/>
              </a:path>
            </a:pathLst>
          </a:cu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defRPr/>
            </a:pPr>
            <a:endParaRPr lang="en-US" sz="2400">
              <a:solidFill>
                <a:prstClr val="white"/>
              </a:solidFill>
              <a:latin typeface="Calibri"/>
            </a:endParaRPr>
          </a:p>
        </p:txBody>
      </p:sp>
      <p:sp>
        <p:nvSpPr>
          <p:cNvPr id="12" name="Oval 11">
            <a:extLst>
              <a:ext uri="{FF2B5EF4-FFF2-40B4-BE49-F238E27FC236}">
                <a16:creationId xmlns:a16="http://schemas.microsoft.com/office/drawing/2014/main" id="{3C88F587-D3FE-48BB-80F1-FA3FBBBDF6CE}"/>
              </a:ext>
            </a:extLst>
          </p:cNvPr>
          <p:cNvSpPr/>
          <p:nvPr/>
        </p:nvSpPr>
        <p:spPr>
          <a:xfrm>
            <a:off x="1995111" y="2058027"/>
            <a:ext cx="2377577" cy="2377577"/>
          </a:xfrm>
          <a:prstGeom prst="ellipse">
            <a:avLst/>
          </a:prstGeom>
          <a:solidFill>
            <a:srgbClr val="E3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defRPr/>
            </a:pPr>
            <a:endParaRPr lang="en-US" sz="2400">
              <a:solidFill>
                <a:prstClr val="white"/>
              </a:solidFill>
              <a:latin typeface="Calibri"/>
            </a:endParaRPr>
          </a:p>
        </p:txBody>
      </p:sp>
      <p:grpSp>
        <p:nvGrpSpPr>
          <p:cNvPr id="3" name="Group 2">
            <a:extLst>
              <a:ext uri="{FF2B5EF4-FFF2-40B4-BE49-F238E27FC236}">
                <a16:creationId xmlns:a16="http://schemas.microsoft.com/office/drawing/2014/main" id="{97D4C657-4581-4E9D-BAC5-D4B4E4057CCA}"/>
              </a:ext>
            </a:extLst>
          </p:cNvPr>
          <p:cNvGrpSpPr/>
          <p:nvPr/>
        </p:nvGrpSpPr>
        <p:grpSpPr>
          <a:xfrm>
            <a:off x="4786605" y="2058027"/>
            <a:ext cx="2544168" cy="3244586"/>
            <a:chOff x="4786605" y="2058027"/>
            <a:chExt cx="2544168" cy="3244586"/>
          </a:xfrm>
        </p:grpSpPr>
        <p:sp>
          <p:nvSpPr>
            <p:cNvPr id="9" name="Oval 8">
              <a:extLst>
                <a:ext uri="{FF2B5EF4-FFF2-40B4-BE49-F238E27FC236}">
                  <a16:creationId xmlns:a16="http://schemas.microsoft.com/office/drawing/2014/main" id="{EB330CAF-9EDF-4A56-8B03-C614E39CED79}"/>
                </a:ext>
              </a:extLst>
            </p:cNvPr>
            <p:cNvSpPr/>
            <p:nvPr/>
          </p:nvSpPr>
          <p:spPr>
            <a:xfrm>
              <a:off x="4939437" y="2058027"/>
              <a:ext cx="2377577" cy="2377577"/>
            </a:xfrm>
            <a:prstGeom prst="ellipse">
              <a:avLst/>
            </a:prstGeom>
            <a:solidFill>
              <a:srgbClr val="E3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defRPr/>
              </a:pPr>
              <a:endParaRPr lang="en-US" sz="2400">
                <a:solidFill>
                  <a:prstClr val="white"/>
                </a:solidFill>
                <a:latin typeface="Calibri"/>
              </a:endParaRPr>
            </a:p>
          </p:txBody>
        </p:sp>
        <p:sp>
          <p:nvSpPr>
            <p:cNvPr id="46" name="Content Placeholder 2">
              <a:extLst>
                <a:ext uri="{FF2B5EF4-FFF2-40B4-BE49-F238E27FC236}">
                  <a16:creationId xmlns:a16="http://schemas.microsoft.com/office/drawing/2014/main" id="{9956C539-23EA-4A80-B697-2FD18EEAA811}"/>
                </a:ext>
              </a:extLst>
            </p:cNvPr>
            <p:cNvSpPr txBox="1">
              <a:spLocks/>
            </p:cNvSpPr>
            <p:nvPr/>
          </p:nvSpPr>
          <p:spPr bwMode="auto">
            <a:xfrm>
              <a:off x="4786605" y="4620916"/>
              <a:ext cx="2544168" cy="6816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914400">
                <a:buNone/>
                <a:defRPr/>
              </a:pPr>
              <a:r>
                <a:rPr lang="en-US" sz="2400" b="1" kern="0" dirty="0">
                  <a:solidFill>
                    <a:srgbClr val="E3F9F8"/>
                  </a:solidFill>
                  <a:latin typeface="helvetica" panose="020B0604020202020204" pitchFamily="34" charset="0"/>
                  <a:cs typeface="helvetica" panose="020B0604020202020204" pitchFamily="34" charset="0"/>
                </a:rPr>
                <a:t>The Resilience</a:t>
              </a:r>
            </a:p>
            <a:p>
              <a:pPr marL="0" indent="0" algn="ctr" defTabSz="914400">
                <a:buNone/>
                <a:defRPr/>
              </a:pPr>
              <a:r>
                <a:rPr lang="en-US" sz="2400" b="1" kern="0" dirty="0">
                  <a:solidFill>
                    <a:srgbClr val="E3F9F8"/>
                  </a:solidFill>
                  <a:latin typeface="helvetica" panose="020B0604020202020204" pitchFamily="34" charset="0"/>
                  <a:cs typeface="helvetica" panose="020B0604020202020204" pitchFamily="34" charset="0"/>
                </a:rPr>
                <a:t>Portfolio Executive Order</a:t>
              </a:r>
            </a:p>
          </p:txBody>
        </p:sp>
      </p:grpSp>
      <p:sp>
        <p:nvSpPr>
          <p:cNvPr id="85" name="Freeform 89">
            <a:extLst>
              <a:ext uri="{FF2B5EF4-FFF2-40B4-BE49-F238E27FC236}">
                <a16:creationId xmlns:a16="http://schemas.microsoft.com/office/drawing/2014/main" id="{ABC7A227-65FC-411C-BD70-12802036D7F8}"/>
              </a:ext>
            </a:extLst>
          </p:cNvPr>
          <p:cNvSpPr>
            <a:spLocks noChangeAspect="1"/>
          </p:cNvSpPr>
          <p:nvPr/>
        </p:nvSpPr>
        <p:spPr>
          <a:xfrm>
            <a:off x="5510612" y="2464516"/>
            <a:ext cx="1214045" cy="1560870"/>
          </a:xfrm>
          <a:custGeom>
            <a:avLst/>
            <a:gdLst>
              <a:gd name="connsiteX0" fmla="*/ 220423 w 1058187"/>
              <a:gd name="connsiteY0" fmla="*/ 439310 h 1360488"/>
              <a:gd name="connsiteX1" fmla="*/ 220423 w 1058187"/>
              <a:gd name="connsiteY1" fmla="*/ 838870 h 1360488"/>
              <a:gd name="connsiteX2" fmla="*/ 841010 w 1058187"/>
              <a:gd name="connsiteY2" fmla="*/ 838870 h 1360488"/>
              <a:gd name="connsiteX3" fmla="*/ 841010 w 1058187"/>
              <a:gd name="connsiteY3" fmla="*/ 439310 h 1360488"/>
              <a:gd name="connsiteX4" fmla="*/ 562426 w 1058187"/>
              <a:gd name="connsiteY4" fmla="*/ 439310 h 1360488"/>
              <a:gd name="connsiteX5" fmla="*/ 562426 w 1058187"/>
              <a:gd name="connsiteY5" fmla="*/ 542048 h 1360488"/>
              <a:gd name="connsiteX6" fmla="*/ 709954 w 1058187"/>
              <a:gd name="connsiteY6" fmla="*/ 542048 h 1360488"/>
              <a:gd name="connsiteX7" fmla="*/ 658333 w 1058187"/>
              <a:gd name="connsiteY7" fmla="*/ 748532 h 1360488"/>
              <a:gd name="connsiteX8" fmla="*/ 420682 w 1058187"/>
              <a:gd name="connsiteY8" fmla="*/ 748532 h 1360488"/>
              <a:gd name="connsiteX9" fmla="*/ 369061 w 1058187"/>
              <a:gd name="connsiteY9" fmla="*/ 542048 h 1360488"/>
              <a:gd name="connsiteX10" fmla="*/ 508831 w 1058187"/>
              <a:gd name="connsiteY10" fmla="*/ 542048 h 1360488"/>
              <a:gd name="connsiteX11" fmla="*/ 508831 w 1058187"/>
              <a:gd name="connsiteY11" fmla="*/ 439310 h 1360488"/>
              <a:gd name="connsiteX12" fmla="*/ 562426 w 1058187"/>
              <a:gd name="connsiteY12" fmla="*/ 332146 h 1360488"/>
              <a:gd name="connsiteX13" fmla="*/ 562426 w 1058187"/>
              <a:gd name="connsiteY13" fmla="*/ 377862 h 1360488"/>
              <a:gd name="connsiteX14" fmla="*/ 841010 w 1058187"/>
              <a:gd name="connsiteY14" fmla="*/ 377862 h 1360488"/>
              <a:gd name="connsiteX15" fmla="*/ 841010 w 1058187"/>
              <a:gd name="connsiteY15" fmla="*/ 332146 h 1360488"/>
              <a:gd name="connsiteX16" fmla="*/ 220423 w 1058187"/>
              <a:gd name="connsiteY16" fmla="*/ 332146 h 1360488"/>
              <a:gd name="connsiteX17" fmla="*/ 220423 w 1058187"/>
              <a:gd name="connsiteY17" fmla="*/ 377862 h 1360488"/>
              <a:gd name="connsiteX18" fmla="*/ 508831 w 1058187"/>
              <a:gd name="connsiteY18" fmla="*/ 377862 h 1360488"/>
              <a:gd name="connsiteX19" fmla="*/ 508831 w 1058187"/>
              <a:gd name="connsiteY19" fmla="*/ 332146 h 1360488"/>
              <a:gd name="connsiteX20" fmla="*/ 83037 w 1058187"/>
              <a:gd name="connsiteY20" fmla="*/ 0 h 1360488"/>
              <a:gd name="connsiteX21" fmla="*/ 975151 w 1058187"/>
              <a:gd name="connsiteY21" fmla="*/ 0 h 1360488"/>
              <a:gd name="connsiteX22" fmla="*/ 1058187 w 1058187"/>
              <a:gd name="connsiteY22" fmla="*/ 332146 h 1360488"/>
              <a:gd name="connsiteX23" fmla="*/ 902458 w 1058187"/>
              <a:gd name="connsiteY23" fmla="*/ 332146 h 1360488"/>
              <a:gd name="connsiteX24" fmla="*/ 902458 w 1058187"/>
              <a:gd name="connsiteY24" fmla="*/ 377862 h 1360488"/>
              <a:gd name="connsiteX25" fmla="*/ 987262 w 1058187"/>
              <a:gd name="connsiteY25" fmla="*/ 377862 h 1360488"/>
              <a:gd name="connsiteX26" fmla="*/ 987262 w 1058187"/>
              <a:gd name="connsiteY26" fmla="*/ 439310 h 1360488"/>
              <a:gd name="connsiteX27" fmla="*/ 902458 w 1058187"/>
              <a:gd name="connsiteY27" fmla="*/ 439310 h 1360488"/>
              <a:gd name="connsiteX28" fmla="*/ 902458 w 1058187"/>
              <a:gd name="connsiteY28" fmla="*/ 838870 h 1360488"/>
              <a:gd name="connsiteX29" fmla="*/ 902537 w 1058187"/>
              <a:gd name="connsiteY29" fmla="*/ 838870 h 1360488"/>
              <a:gd name="connsiteX30" fmla="*/ 902537 w 1058187"/>
              <a:gd name="connsiteY30" fmla="*/ 1360488 h 1360488"/>
              <a:gd name="connsiteX31" fmla="*/ 158975 w 1058187"/>
              <a:gd name="connsiteY31" fmla="*/ 1360488 h 1360488"/>
              <a:gd name="connsiteX32" fmla="*/ 158975 w 1058187"/>
              <a:gd name="connsiteY32" fmla="*/ 1067195 h 1360488"/>
              <a:gd name="connsiteX33" fmla="*/ 158975 w 1058187"/>
              <a:gd name="connsiteY33" fmla="*/ 838870 h 1360488"/>
              <a:gd name="connsiteX34" fmla="*/ 158975 w 1058187"/>
              <a:gd name="connsiteY34" fmla="*/ 439310 h 1360488"/>
              <a:gd name="connsiteX35" fmla="*/ 80268 w 1058187"/>
              <a:gd name="connsiteY35" fmla="*/ 439310 h 1360488"/>
              <a:gd name="connsiteX36" fmla="*/ 80268 w 1058187"/>
              <a:gd name="connsiteY36" fmla="*/ 377862 h 1360488"/>
              <a:gd name="connsiteX37" fmla="*/ 158975 w 1058187"/>
              <a:gd name="connsiteY37" fmla="*/ 377862 h 1360488"/>
              <a:gd name="connsiteX38" fmla="*/ 158975 w 1058187"/>
              <a:gd name="connsiteY38" fmla="*/ 332146 h 1360488"/>
              <a:gd name="connsiteX39" fmla="*/ 0 w 1058187"/>
              <a:gd name="connsiteY39" fmla="*/ 332146 h 136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8187" h="1360488">
                <a:moveTo>
                  <a:pt x="220423" y="439310"/>
                </a:moveTo>
                <a:lnTo>
                  <a:pt x="220423" y="838870"/>
                </a:lnTo>
                <a:lnTo>
                  <a:pt x="841010" y="838870"/>
                </a:lnTo>
                <a:lnTo>
                  <a:pt x="841010" y="439310"/>
                </a:lnTo>
                <a:lnTo>
                  <a:pt x="562426" y="439310"/>
                </a:lnTo>
                <a:lnTo>
                  <a:pt x="562426" y="542048"/>
                </a:lnTo>
                <a:lnTo>
                  <a:pt x="709954" y="542048"/>
                </a:lnTo>
                <a:lnTo>
                  <a:pt x="658333" y="748532"/>
                </a:lnTo>
                <a:lnTo>
                  <a:pt x="420682" y="748532"/>
                </a:lnTo>
                <a:lnTo>
                  <a:pt x="369061" y="542048"/>
                </a:lnTo>
                <a:lnTo>
                  <a:pt x="508831" y="542048"/>
                </a:lnTo>
                <a:lnTo>
                  <a:pt x="508831" y="439310"/>
                </a:lnTo>
                <a:close/>
                <a:moveTo>
                  <a:pt x="562426" y="332146"/>
                </a:moveTo>
                <a:lnTo>
                  <a:pt x="562426" y="377862"/>
                </a:lnTo>
                <a:lnTo>
                  <a:pt x="841010" y="377862"/>
                </a:lnTo>
                <a:lnTo>
                  <a:pt x="841010" y="332146"/>
                </a:lnTo>
                <a:close/>
                <a:moveTo>
                  <a:pt x="220423" y="332146"/>
                </a:moveTo>
                <a:lnTo>
                  <a:pt x="220423" y="377862"/>
                </a:lnTo>
                <a:lnTo>
                  <a:pt x="508831" y="377862"/>
                </a:lnTo>
                <a:lnTo>
                  <a:pt x="508831" y="332146"/>
                </a:lnTo>
                <a:close/>
                <a:moveTo>
                  <a:pt x="83037" y="0"/>
                </a:moveTo>
                <a:lnTo>
                  <a:pt x="975151" y="0"/>
                </a:lnTo>
                <a:lnTo>
                  <a:pt x="1058187" y="332146"/>
                </a:lnTo>
                <a:lnTo>
                  <a:pt x="902458" y="332146"/>
                </a:lnTo>
                <a:lnTo>
                  <a:pt x="902458" y="377862"/>
                </a:lnTo>
                <a:lnTo>
                  <a:pt x="987262" y="377862"/>
                </a:lnTo>
                <a:lnTo>
                  <a:pt x="987262" y="439310"/>
                </a:lnTo>
                <a:lnTo>
                  <a:pt x="902458" y="439310"/>
                </a:lnTo>
                <a:lnTo>
                  <a:pt x="902458" y="838870"/>
                </a:lnTo>
                <a:lnTo>
                  <a:pt x="902537" y="838870"/>
                </a:lnTo>
                <a:lnTo>
                  <a:pt x="902537" y="1360488"/>
                </a:lnTo>
                <a:lnTo>
                  <a:pt x="158975" y="1360488"/>
                </a:lnTo>
                <a:lnTo>
                  <a:pt x="158975" y="1067195"/>
                </a:lnTo>
                <a:lnTo>
                  <a:pt x="158975" y="838870"/>
                </a:lnTo>
                <a:lnTo>
                  <a:pt x="158975" y="439310"/>
                </a:lnTo>
                <a:lnTo>
                  <a:pt x="80268" y="439310"/>
                </a:lnTo>
                <a:lnTo>
                  <a:pt x="80268" y="377862"/>
                </a:lnTo>
                <a:lnTo>
                  <a:pt x="158975" y="377862"/>
                </a:lnTo>
                <a:lnTo>
                  <a:pt x="158975" y="332146"/>
                </a:lnTo>
                <a:lnTo>
                  <a:pt x="0" y="332146"/>
                </a:lnTo>
                <a:close/>
              </a:path>
            </a:pathLst>
          </a:cu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eaLnBrk="0" fontAlgn="base" hangingPunct="0">
              <a:spcBef>
                <a:spcPct val="0"/>
              </a:spcBef>
              <a:spcAft>
                <a:spcPct val="0"/>
              </a:spcAft>
              <a:defRPr/>
            </a:pPr>
            <a:endParaRPr lang="en-US" sz="2400">
              <a:solidFill>
                <a:prstClr val="white"/>
              </a:solidFill>
              <a:latin typeface="Calibri"/>
            </a:endParaRPr>
          </a:p>
        </p:txBody>
      </p:sp>
      <p:grpSp>
        <p:nvGrpSpPr>
          <p:cNvPr id="86" name="Group 85">
            <a:extLst>
              <a:ext uri="{FF2B5EF4-FFF2-40B4-BE49-F238E27FC236}">
                <a16:creationId xmlns:a16="http://schemas.microsoft.com/office/drawing/2014/main" id="{455BDD3E-BA2A-4803-94E9-AD5D3661BE61}"/>
              </a:ext>
            </a:extLst>
          </p:cNvPr>
          <p:cNvGrpSpPr/>
          <p:nvPr/>
        </p:nvGrpSpPr>
        <p:grpSpPr>
          <a:xfrm>
            <a:off x="-3628690" y="904342"/>
            <a:ext cx="3276859" cy="4412625"/>
            <a:chOff x="-3628690" y="904341"/>
            <a:chExt cx="3276859" cy="4412625"/>
          </a:xfrm>
        </p:grpSpPr>
        <p:grpSp>
          <p:nvGrpSpPr>
            <p:cNvPr id="87" name="Group 86">
              <a:extLst>
                <a:ext uri="{FF2B5EF4-FFF2-40B4-BE49-F238E27FC236}">
                  <a16:creationId xmlns:a16="http://schemas.microsoft.com/office/drawing/2014/main" id="{7957ACC0-7581-4628-BC67-E4A477A86DFD}"/>
                </a:ext>
              </a:extLst>
            </p:cNvPr>
            <p:cNvGrpSpPr/>
            <p:nvPr/>
          </p:nvGrpSpPr>
          <p:grpSpPr>
            <a:xfrm rot="16200000">
              <a:off x="-3983534" y="2268415"/>
              <a:ext cx="3456150" cy="2640951"/>
              <a:chOff x="-5897182" y="806137"/>
              <a:chExt cx="5369798" cy="4103229"/>
            </a:xfrm>
          </p:grpSpPr>
          <p:sp>
            <p:nvSpPr>
              <p:cNvPr id="89" name="Rectangle 88">
                <a:extLst>
                  <a:ext uri="{FF2B5EF4-FFF2-40B4-BE49-F238E27FC236}">
                    <a16:creationId xmlns:a16="http://schemas.microsoft.com/office/drawing/2014/main" id="{F012E007-1B56-4726-9481-5937E5E559F1}"/>
                  </a:ext>
                </a:extLst>
              </p:cNvPr>
              <p:cNvSpPr/>
              <p:nvPr/>
            </p:nvSpPr>
            <p:spPr>
              <a:xfrm>
                <a:off x="-5890846" y="806137"/>
                <a:ext cx="1194651" cy="1194651"/>
              </a:xfrm>
              <a:prstGeom prst="rect">
                <a:avLst/>
              </a:prstGeom>
              <a:solidFill>
                <a:srgbClr val="E3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90" name="Rectangle 89">
                <a:extLst>
                  <a:ext uri="{FF2B5EF4-FFF2-40B4-BE49-F238E27FC236}">
                    <a16:creationId xmlns:a16="http://schemas.microsoft.com/office/drawing/2014/main" id="{63A1F786-40C1-4F7F-9B82-FE8879F0C118}"/>
                  </a:ext>
                </a:extLst>
              </p:cNvPr>
              <p:cNvSpPr/>
              <p:nvPr/>
            </p:nvSpPr>
            <p:spPr>
              <a:xfrm>
                <a:off x="-4501242" y="806137"/>
                <a:ext cx="1194651" cy="1194651"/>
              </a:xfrm>
              <a:prstGeom prst="rect">
                <a:avLst/>
              </a:prstGeom>
              <a:solidFill>
                <a:srgbClr val="51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91" name="Rectangle 90">
                <a:extLst>
                  <a:ext uri="{FF2B5EF4-FFF2-40B4-BE49-F238E27FC236}">
                    <a16:creationId xmlns:a16="http://schemas.microsoft.com/office/drawing/2014/main" id="{FF3451B3-1EA4-4876-8DFC-B6E5EFEC7D58}"/>
                  </a:ext>
                </a:extLst>
              </p:cNvPr>
              <p:cNvSpPr/>
              <p:nvPr/>
            </p:nvSpPr>
            <p:spPr>
              <a:xfrm>
                <a:off x="-3111638" y="806137"/>
                <a:ext cx="1194651" cy="1194651"/>
              </a:xfrm>
              <a:prstGeom prst="rect">
                <a:avLst/>
              </a:prstGeom>
              <a:solidFill>
                <a:srgbClr val="227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92" name="Rectangle 91">
                <a:extLst>
                  <a:ext uri="{FF2B5EF4-FFF2-40B4-BE49-F238E27FC236}">
                    <a16:creationId xmlns:a16="http://schemas.microsoft.com/office/drawing/2014/main" id="{631452A1-5268-44DA-A6E7-73029368AA8E}"/>
                  </a:ext>
                </a:extLst>
              </p:cNvPr>
              <p:cNvSpPr/>
              <p:nvPr/>
            </p:nvSpPr>
            <p:spPr>
              <a:xfrm>
                <a:off x="-1722035" y="806137"/>
                <a:ext cx="1194651" cy="1194651"/>
              </a:xfrm>
              <a:prstGeom prst="rect">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93" name="Rectangle 92">
                <a:extLst>
                  <a:ext uri="{FF2B5EF4-FFF2-40B4-BE49-F238E27FC236}">
                    <a16:creationId xmlns:a16="http://schemas.microsoft.com/office/drawing/2014/main" id="{6BE914DC-FCA3-4A39-B5A1-989237D0C0FD}"/>
                  </a:ext>
                </a:extLst>
              </p:cNvPr>
              <p:cNvSpPr/>
              <p:nvPr/>
            </p:nvSpPr>
            <p:spPr>
              <a:xfrm>
                <a:off x="-5897182" y="2260426"/>
                <a:ext cx="1194651" cy="1194651"/>
              </a:xfrm>
              <a:prstGeom prst="rect">
                <a:avLst/>
              </a:prstGeom>
              <a:solidFill>
                <a:srgbClr val="D6E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94" name="Rectangle 93">
                <a:extLst>
                  <a:ext uri="{FF2B5EF4-FFF2-40B4-BE49-F238E27FC236}">
                    <a16:creationId xmlns:a16="http://schemas.microsoft.com/office/drawing/2014/main" id="{5BEC8267-2D29-4C4F-8257-677FA3DC78E7}"/>
                  </a:ext>
                </a:extLst>
              </p:cNvPr>
              <p:cNvSpPr/>
              <p:nvPr/>
            </p:nvSpPr>
            <p:spPr>
              <a:xfrm>
                <a:off x="-4507578" y="2260426"/>
                <a:ext cx="1194651" cy="1194651"/>
              </a:xfrm>
              <a:prstGeom prst="rect">
                <a:avLst/>
              </a:prstGeom>
              <a:solidFill>
                <a:srgbClr val="3B8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95" name="Rectangle 94">
                <a:extLst>
                  <a:ext uri="{FF2B5EF4-FFF2-40B4-BE49-F238E27FC236}">
                    <a16:creationId xmlns:a16="http://schemas.microsoft.com/office/drawing/2014/main" id="{DBA1B64C-401A-47CB-B2C6-0B6EA38F3827}"/>
                  </a:ext>
                </a:extLst>
              </p:cNvPr>
              <p:cNvSpPr/>
              <p:nvPr/>
            </p:nvSpPr>
            <p:spPr>
              <a:xfrm>
                <a:off x="-3117974" y="2260426"/>
                <a:ext cx="1194651" cy="119465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96" name="Rectangle 95">
                <a:extLst>
                  <a:ext uri="{FF2B5EF4-FFF2-40B4-BE49-F238E27FC236}">
                    <a16:creationId xmlns:a16="http://schemas.microsoft.com/office/drawing/2014/main" id="{4987E723-EBAC-4A52-A580-56B30BDFBDAF}"/>
                  </a:ext>
                </a:extLst>
              </p:cNvPr>
              <p:cNvSpPr/>
              <p:nvPr/>
            </p:nvSpPr>
            <p:spPr>
              <a:xfrm>
                <a:off x="-1728371" y="2260426"/>
                <a:ext cx="1194651" cy="1194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97" name="Rectangle 96">
                <a:extLst>
                  <a:ext uri="{FF2B5EF4-FFF2-40B4-BE49-F238E27FC236}">
                    <a16:creationId xmlns:a16="http://schemas.microsoft.com/office/drawing/2014/main" id="{295A8916-5081-4EAB-A207-E08B4EC70701}"/>
                  </a:ext>
                </a:extLst>
              </p:cNvPr>
              <p:cNvSpPr/>
              <p:nvPr/>
            </p:nvSpPr>
            <p:spPr>
              <a:xfrm>
                <a:off x="-5890846" y="3714715"/>
                <a:ext cx="1194651" cy="1194651"/>
              </a:xfrm>
              <a:prstGeom prst="rect">
                <a:avLst/>
              </a:prstGeom>
              <a:solidFill>
                <a:srgbClr val="B4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grpSp>
        <p:sp>
          <p:nvSpPr>
            <p:cNvPr id="88" name="TextBox 87">
              <a:extLst>
                <a:ext uri="{FF2B5EF4-FFF2-40B4-BE49-F238E27FC236}">
                  <a16:creationId xmlns:a16="http://schemas.microsoft.com/office/drawing/2014/main" id="{48CEDFEA-A40C-49E0-B843-E4647966DFC6}"/>
                </a:ext>
              </a:extLst>
            </p:cNvPr>
            <p:cNvSpPr txBox="1"/>
            <p:nvPr/>
          </p:nvSpPr>
          <p:spPr>
            <a:xfrm>
              <a:off x="-3628690" y="904341"/>
              <a:ext cx="3276859" cy="830997"/>
            </a:xfrm>
            <a:prstGeom prst="rect">
              <a:avLst/>
            </a:prstGeom>
            <a:noFill/>
          </p:spPr>
          <p:txBody>
            <a:bodyPr wrap="none" rtlCol="0">
              <a:spAutoFit/>
            </a:bodyPr>
            <a:lstStyle/>
            <a:p>
              <a:pPr defTabSz="914400" eaLnBrk="0" fontAlgn="base" hangingPunct="0">
                <a:spcBef>
                  <a:spcPct val="0"/>
                </a:spcBef>
                <a:spcAft>
                  <a:spcPct val="0"/>
                </a:spcAft>
                <a:defRPr/>
              </a:pPr>
              <a:r>
                <a:rPr lang="en-US" sz="2400" dirty="0">
                  <a:solidFill>
                    <a:prstClr val="black"/>
                  </a:solidFill>
                  <a:latin typeface="Times"/>
                </a:rPr>
                <a:t>Color Palette:</a:t>
              </a:r>
            </a:p>
            <a:p>
              <a:pPr defTabSz="914400" eaLnBrk="0" fontAlgn="base" hangingPunct="0">
                <a:spcBef>
                  <a:spcPct val="0"/>
                </a:spcBef>
                <a:spcAft>
                  <a:spcPct val="0"/>
                </a:spcAft>
                <a:defRPr/>
              </a:pPr>
              <a:r>
                <a:rPr lang="en-US" sz="2400" dirty="0">
                  <a:solidFill>
                    <a:prstClr val="black"/>
                  </a:solidFill>
                  <a:latin typeface="Times"/>
                </a:rPr>
                <a:t>Use Eyedropper function</a:t>
              </a:r>
            </a:p>
          </p:txBody>
        </p:sp>
      </p:grpSp>
      <p:grpSp>
        <p:nvGrpSpPr>
          <p:cNvPr id="2" name="Group 1">
            <a:extLst>
              <a:ext uri="{FF2B5EF4-FFF2-40B4-BE49-F238E27FC236}">
                <a16:creationId xmlns:a16="http://schemas.microsoft.com/office/drawing/2014/main" id="{03EC0203-1E55-4D23-BE23-94DC45FC9253}"/>
              </a:ext>
            </a:extLst>
          </p:cNvPr>
          <p:cNvGrpSpPr/>
          <p:nvPr/>
        </p:nvGrpSpPr>
        <p:grpSpPr>
          <a:xfrm>
            <a:off x="1981201" y="2432400"/>
            <a:ext cx="2391487" cy="2870213"/>
            <a:chOff x="1981201" y="2432400"/>
            <a:chExt cx="2391487" cy="2870213"/>
          </a:xfrm>
        </p:grpSpPr>
        <p:sp>
          <p:nvSpPr>
            <p:cNvPr id="45" name="Content Placeholder 2">
              <a:extLst>
                <a:ext uri="{FF2B5EF4-FFF2-40B4-BE49-F238E27FC236}">
                  <a16:creationId xmlns:a16="http://schemas.microsoft.com/office/drawing/2014/main" id="{851562DF-5874-4AF7-9477-8A1C00E58505}"/>
                </a:ext>
              </a:extLst>
            </p:cNvPr>
            <p:cNvSpPr txBox="1">
              <a:spLocks/>
            </p:cNvSpPr>
            <p:nvPr/>
          </p:nvSpPr>
          <p:spPr bwMode="auto">
            <a:xfrm>
              <a:off x="1981201" y="4620916"/>
              <a:ext cx="2391487" cy="6816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914400">
                <a:buNone/>
                <a:defRPr/>
              </a:pPr>
              <a:r>
                <a:rPr lang="en-US" sz="2400" b="1" kern="0" dirty="0">
                  <a:solidFill>
                    <a:srgbClr val="E3F9F8"/>
                  </a:solidFill>
                  <a:latin typeface="helvetica" panose="020B0604020202020204" pitchFamily="34" charset="0"/>
                  <a:cs typeface="helvetica" panose="020B0604020202020204" pitchFamily="34" charset="0"/>
                </a:rPr>
                <a:t>Water</a:t>
              </a:r>
            </a:p>
            <a:p>
              <a:pPr marL="0" indent="0" algn="ctr" defTabSz="914400">
                <a:buNone/>
                <a:defRPr/>
              </a:pPr>
              <a:r>
                <a:rPr lang="en-US" sz="2400" b="1" kern="0" dirty="0">
                  <a:solidFill>
                    <a:srgbClr val="E3F9F8"/>
                  </a:solidFill>
                  <a:latin typeface="helvetica" panose="020B0604020202020204" pitchFamily="34" charset="0"/>
                  <a:cs typeface="helvetica" panose="020B0604020202020204" pitchFamily="34" charset="0"/>
                </a:rPr>
                <a:t>Certainty</a:t>
              </a:r>
            </a:p>
          </p:txBody>
        </p:sp>
        <p:grpSp>
          <p:nvGrpSpPr>
            <p:cNvPr id="217" name="Group 216">
              <a:extLst>
                <a:ext uri="{FF2B5EF4-FFF2-40B4-BE49-F238E27FC236}">
                  <a16:creationId xmlns:a16="http://schemas.microsoft.com/office/drawing/2014/main" id="{0DB9D68C-1AE4-49AB-8731-59DC90ACC85C}"/>
                </a:ext>
              </a:extLst>
            </p:cNvPr>
            <p:cNvGrpSpPr/>
            <p:nvPr/>
          </p:nvGrpSpPr>
          <p:grpSpPr>
            <a:xfrm>
              <a:off x="2420303" y="2432400"/>
              <a:ext cx="1549438" cy="1774651"/>
              <a:chOff x="896303" y="2432399"/>
              <a:chExt cx="1549438" cy="1774651"/>
            </a:xfrm>
          </p:grpSpPr>
          <p:sp>
            <p:nvSpPr>
              <p:cNvPr id="216" name="Freeform: Shape 215">
                <a:extLst>
                  <a:ext uri="{FF2B5EF4-FFF2-40B4-BE49-F238E27FC236}">
                    <a16:creationId xmlns:a16="http://schemas.microsoft.com/office/drawing/2014/main" id="{6BEA29E0-B9EB-4783-BAE0-A8F0CFECD6B8}"/>
                  </a:ext>
                </a:extLst>
              </p:cNvPr>
              <p:cNvSpPr/>
              <p:nvPr/>
            </p:nvSpPr>
            <p:spPr>
              <a:xfrm>
                <a:off x="896303" y="2432399"/>
                <a:ext cx="1313767" cy="889189"/>
              </a:xfrm>
              <a:custGeom>
                <a:avLst/>
                <a:gdLst>
                  <a:gd name="connsiteX0" fmla="*/ 738227 w 1313767"/>
                  <a:gd name="connsiteY0" fmla="*/ 0 h 889189"/>
                  <a:gd name="connsiteX1" fmla="*/ 771053 w 1313767"/>
                  <a:gd name="connsiteY1" fmla="*/ 32825 h 889189"/>
                  <a:gd name="connsiteX2" fmla="*/ 770302 w 1313767"/>
                  <a:gd name="connsiteY2" fmla="*/ 36544 h 889189"/>
                  <a:gd name="connsiteX3" fmla="*/ 770302 w 1313767"/>
                  <a:gd name="connsiteY3" fmla="*/ 51632 h 889189"/>
                  <a:gd name="connsiteX4" fmla="*/ 777040 w 1313767"/>
                  <a:gd name="connsiteY4" fmla="*/ 47089 h 889189"/>
                  <a:gd name="connsiteX5" fmla="*/ 793687 w 1313767"/>
                  <a:gd name="connsiteY5" fmla="*/ 43728 h 889189"/>
                  <a:gd name="connsiteX6" fmla="*/ 793935 w 1313767"/>
                  <a:gd name="connsiteY6" fmla="*/ 43778 h 889189"/>
                  <a:gd name="connsiteX7" fmla="*/ 793935 w 1313767"/>
                  <a:gd name="connsiteY7" fmla="*/ 43728 h 889189"/>
                  <a:gd name="connsiteX8" fmla="*/ 1039409 w 1313767"/>
                  <a:gd name="connsiteY8" fmla="*/ 43728 h 889189"/>
                  <a:gd name="connsiteX9" fmla="*/ 1082176 w 1313767"/>
                  <a:gd name="connsiteY9" fmla="*/ 86495 h 889189"/>
                  <a:gd name="connsiteX10" fmla="*/ 1039409 w 1313767"/>
                  <a:gd name="connsiteY10" fmla="*/ 129262 h 889189"/>
                  <a:gd name="connsiteX11" fmla="*/ 793935 w 1313767"/>
                  <a:gd name="connsiteY11" fmla="*/ 129262 h 889189"/>
                  <a:gd name="connsiteX12" fmla="*/ 793935 w 1313767"/>
                  <a:gd name="connsiteY12" fmla="*/ 129213 h 889189"/>
                  <a:gd name="connsiteX13" fmla="*/ 793687 w 1313767"/>
                  <a:gd name="connsiteY13" fmla="*/ 129262 h 889189"/>
                  <a:gd name="connsiteX14" fmla="*/ 777040 w 1313767"/>
                  <a:gd name="connsiteY14" fmla="*/ 125902 h 889189"/>
                  <a:gd name="connsiteX15" fmla="*/ 770302 w 1313767"/>
                  <a:gd name="connsiteY15" fmla="*/ 121359 h 889189"/>
                  <a:gd name="connsiteX16" fmla="*/ 770302 w 1313767"/>
                  <a:gd name="connsiteY16" fmla="*/ 148986 h 889189"/>
                  <a:gd name="connsiteX17" fmla="*/ 796451 w 1313767"/>
                  <a:gd name="connsiteY17" fmla="*/ 166616 h 889189"/>
                  <a:gd name="connsiteX18" fmla="*/ 814097 w 1313767"/>
                  <a:gd name="connsiteY18" fmla="*/ 192789 h 889189"/>
                  <a:gd name="connsiteX19" fmla="*/ 818015 w 1313767"/>
                  <a:gd name="connsiteY19" fmla="*/ 212197 h 889189"/>
                  <a:gd name="connsiteX20" fmla="*/ 888051 w 1313767"/>
                  <a:gd name="connsiteY20" fmla="*/ 212197 h 889189"/>
                  <a:gd name="connsiteX21" fmla="*/ 929912 w 1313767"/>
                  <a:gd name="connsiteY21" fmla="*/ 254058 h 889189"/>
                  <a:gd name="connsiteX22" fmla="*/ 929912 w 1313767"/>
                  <a:gd name="connsiteY22" fmla="*/ 335763 h 889189"/>
                  <a:gd name="connsiteX23" fmla="*/ 1077916 w 1313767"/>
                  <a:gd name="connsiteY23" fmla="*/ 335763 h 889189"/>
                  <a:gd name="connsiteX24" fmla="*/ 1084596 w 1313767"/>
                  <a:gd name="connsiteY24" fmla="*/ 335763 h 889189"/>
                  <a:gd name="connsiteX25" fmla="*/ 1091257 w 1313767"/>
                  <a:gd name="connsiteY25" fmla="*/ 337108 h 889189"/>
                  <a:gd name="connsiteX26" fmla="*/ 1108862 w 1313767"/>
                  <a:gd name="connsiteY26" fmla="*/ 338883 h 889189"/>
                  <a:gd name="connsiteX27" fmla="*/ 1231469 w 1313767"/>
                  <a:gd name="connsiteY27" fmla="*/ 489317 h 889189"/>
                  <a:gd name="connsiteX28" fmla="*/ 1230273 w 1313767"/>
                  <a:gd name="connsiteY28" fmla="*/ 501182 h 889189"/>
                  <a:gd name="connsiteX29" fmla="*/ 1230273 w 1313767"/>
                  <a:gd name="connsiteY29" fmla="*/ 759750 h 889189"/>
                  <a:gd name="connsiteX30" fmla="*/ 1252514 w 1313767"/>
                  <a:gd name="connsiteY30" fmla="*/ 759750 h 889189"/>
                  <a:gd name="connsiteX31" fmla="*/ 1252514 w 1313767"/>
                  <a:gd name="connsiteY31" fmla="*/ 759845 h 889189"/>
                  <a:gd name="connsiteX32" fmla="*/ 1252867 w 1313767"/>
                  <a:gd name="connsiteY32" fmla="*/ 759750 h 889189"/>
                  <a:gd name="connsiteX33" fmla="*/ 1313767 w 1313767"/>
                  <a:gd name="connsiteY33" fmla="*/ 840856 h 889189"/>
                  <a:gd name="connsiteX34" fmla="*/ 1308981 w 1313767"/>
                  <a:gd name="connsiteY34" fmla="*/ 872426 h 889189"/>
                  <a:gd name="connsiteX35" fmla="*/ 1300495 w 1313767"/>
                  <a:gd name="connsiteY35" fmla="*/ 889189 h 889189"/>
                  <a:gd name="connsiteX36" fmla="*/ 855335 w 1313767"/>
                  <a:gd name="connsiteY36" fmla="*/ 889189 h 889189"/>
                  <a:gd name="connsiteX37" fmla="*/ 846849 w 1313767"/>
                  <a:gd name="connsiteY37" fmla="*/ 872426 h 889189"/>
                  <a:gd name="connsiteX38" fmla="*/ 842063 w 1313767"/>
                  <a:gd name="connsiteY38" fmla="*/ 840856 h 889189"/>
                  <a:gd name="connsiteX39" fmla="*/ 902963 w 1313767"/>
                  <a:gd name="connsiteY39" fmla="*/ 759750 h 889189"/>
                  <a:gd name="connsiteX40" fmla="*/ 902963 w 1313767"/>
                  <a:gd name="connsiteY40" fmla="*/ 759751 h 889189"/>
                  <a:gd name="connsiteX41" fmla="*/ 902963 w 1313767"/>
                  <a:gd name="connsiteY41" fmla="*/ 759750 h 889189"/>
                  <a:gd name="connsiteX42" fmla="*/ 925558 w 1313767"/>
                  <a:gd name="connsiteY42" fmla="*/ 759750 h 889189"/>
                  <a:gd name="connsiteX43" fmla="*/ 925558 w 1313767"/>
                  <a:gd name="connsiteY43" fmla="*/ 621640 h 889189"/>
                  <a:gd name="connsiteX44" fmla="*/ 0 w 1313767"/>
                  <a:gd name="connsiteY44" fmla="*/ 621640 h 889189"/>
                  <a:gd name="connsiteX45" fmla="*/ 0 w 1313767"/>
                  <a:gd name="connsiteY45" fmla="*/ 338679 h 889189"/>
                  <a:gd name="connsiteX46" fmla="*/ 467427 w 1313767"/>
                  <a:gd name="connsiteY46" fmla="*/ 338679 h 889189"/>
                  <a:gd name="connsiteX47" fmla="*/ 481870 w 1313767"/>
                  <a:gd name="connsiteY47" fmla="*/ 335763 h 889189"/>
                  <a:gd name="connsiteX48" fmla="*/ 546542 w 1313767"/>
                  <a:gd name="connsiteY48" fmla="*/ 335763 h 889189"/>
                  <a:gd name="connsiteX49" fmla="*/ 546542 w 1313767"/>
                  <a:gd name="connsiteY49" fmla="*/ 254058 h 889189"/>
                  <a:gd name="connsiteX50" fmla="*/ 588403 w 1313767"/>
                  <a:gd name="connsiteY50" fmla="*/ 212197 h 889189"/>
                  <a:gd name="connsiteX51" fmla="*/ 658438 w 1313767"/>
                  <a:gd name="connsiteY51" fmla="*/ 212197 h 889189"/>
                  <a:gd name="connsiteX52" fmla="*/ 662356 w 1313767"/>
                  <a:gd name="connsiteY52" fmla="*/ 192789 h 889189"/>
                  <a:gd name="connsiteX53" fmla="*/ 680002 w 1313767"/>
                  <a:gd name="connsiteY53" fmla="*/ 166616 h 889189"/>
                  <a:gd name="connsiteX54" fmla="*/ 706151 w 1313767"/>
                  <a:gd name="connsiteY54" fmla="*/ 148986 h 889189"/>
                  <a:gd name="connsiteX55" fmla="*/ 706151 w 1313767"/>
                  <a:gd name="connsiteY55" fmla="*/ 121359 h 889189"/>
                  <a:gd name="connsiteX56" fmla="*/ 699413 w 1313767"/>
                  <a:gd name="connsiteY56" fmla="*/ 125902 h 889189"/>
                  <a:gd name="connsiteX57" fmla="*/ 682767 w 1313767"/>
                  <a:gd name="connsiteY57" fmla="*/ 129262 h 889189"/>
                  <a:gd name="connsiteX58" fmla="*/ 682519 w 1313767"/>
                  <a:gd name="connsiteY58" fmla="*/ 129213 h 889189"/>
                  <a:gd name="connsiteX59" fmla="*/ 682519 w 1313767"/>
                  <a:gd name="connsiteY59" fmla="*/ 129262 h 889189"/>
                  <a:gd name="connsiteX60" fmla="*/ 437045 w 1313767"/>
                  <a:gd name="connsiteY60" fmla="*/ 129262 h 889189"/>
                  <a:gd name="connsiteX61" fmla="*/ 394278 w 1313767"/>
                  <a:gd name="connsiteY61" fmla="*/ 86495 h 889189"/>
                  <a:gd name="connsiteX62" fmla="*/ 437045 w 1313767"/>
                  <a:gd name="connsiteY62" fmla="*/ 43728 h 889189"/>
                  <a:gd name="connsiteX63" fmla="*/ 682519 w 1313767"/>
                  <a:gd name="connsiteY63" fmla="*/ 43728 h 889189"/>
                  <a:gd name="connsiteX64" fmla="*/ 682519 w 1313767"/>
                  <a:gd name="connsiteY64" fmla="*/ 43778 h 889189"/>
                  <a:gd name="connsiteX65" fmla="*/ 682767 w 1313767"/>
                  <a:gd name="connsiteY65" fmla="*/ 43728 h 889189"/>
                  <a:gd name="connsiteX66" fmla="*/ 699413 w 1313767"/>
                  <a:gd name="connsiteY66" fmla="*/ 47089 h 889189"/>
                  <a:gd name="connsiteX67" fmla="*/ 706151 w 1313767"/>
                  <a:gd name="connsiteY67" fmla="*/ 51632 h 889189"/>
                  <a:gd name="connsiteX68" fmla="*/ 706151 w 1313767"/>
                  <a:gd name="connsiteY68" fmla="*/ 36538 h 889189"/>
                  <a:gd name="connsiteX69" fmla="*/ 705402 w 1313767"/>
                  <a:gd name="connsiteY69" fmla="*/ 32825 h 889189"/>
                  <a:gd name="connsiteX70" fmla="*/ 738227 w 1313767"/>
                  <a:gd name="connsiteY70" fmla="*/ 0 h 88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13767" h="889189">
                    <a:moveTo>
                      <a:pt x="738227" y="0"/>
                    </a:moveTo>
                    <a:cubicBezTo>
                      <a:pt x="756356" y="0"/>
                      <a:pt x="771053" y="14696"/>
                      <a:pt x="771053" y="32825"/>
                    </a:cubicBezTo>
                    <a:lnTo>
                      <a:pt x="770302" y="36544"/>
                    </a:lnTo>
                    <a:lnTo>
                      <a:pt x="770302" y="51632"/>
                    </a:lnTo>
                    <a:lnTo>
                      <a:pt x="777040" y="47089"/>
                    </a:lnTo>
                    <a:cubicBezTo>
                      <a:pt x="782157" y="44925"/>
                      <a:pt x="787782" y="43728"/>
                      <a:pt x="793687" y="43728"/>
                    </a:cubicBezTo>
                    <a:lnTo>
                      <a:pt x="793935" y="43778"/>
                    </a:lnTo>
                    <a:lnTo>
                      <a:pt x="793935" y="43728"/>
                    </a:lnTo>
                    <a:lnTo>
                      <a:pt x="1039409" y="43728"/>
                    </a:lnTo>
                    <a:cubicBezTo>
                      <a:pt x="1063028" y="43728"/>
                      <a:pt x="1082176" y="62875"/>
                      <a:pt x="1082176" y="86495"/>
                    </a:cubicBezTo>
                    <a:cubicBezTo>
                      <a:pt x="1082176" y="110115"/>
                      <a:pt x="1063028" y="129262"/>
                      <a:pt x="1039409" y="129262"/>
                    </a:cubicBezTo>
                    <a:lnTo>
                      <a:pt x="793935" y="129262"/>
                    </a:lnTo>
                    <a:lnTo>
                      <a:pt x="793935" y="129213"/>
                    </a:lnTo>
                    <a:lnTo>
                      <a:pt x="793687" y="129262"/>
                    </a:lnTo>
                    <a:cubicBezTo>
                      <a:pt x="787782" y="129262"/>
                      <a:pt x="782157" y="128066"/>
                      <a:pt x="777040" y="125902"/>
                    </a:cubicBezTo>
                    <a:lnTo>
                      <a:pt x="770302" y="121359"/>
                    </a:lnTo>
                    <a:lnTo>
                      <a:pt x="770302" y="148986"/>
                    </a:lnTo>
                    <a:lnTo>
                      <a:pt x="796451" y="166616"/>
                    </a:lnTo>
                    <a:cubicBezTo>
                      <a:pt x="803901" y="174066"/>
                      <a:pt x="809930" y="182938"/>
                      <a:pt x="814097" y="192789"/>
                    </a:cubicBezTo>
                    <a:lnTo>
                      <a:pt x="818015" y="212197"/>
                    </a:lnTo>
                    <a:lnTo>
                      <a:pt x="888051" y="212197"/>
                    </a:lnTo>
                    <a:cubicBezTo>
                      <a:pt x="911170" y="212197"/>
                      <a:pt x="929912" y="230939"/>
                      <a:pt x="929912" y="254058"/>
                    </a:cubicBezTo>
                    <a:lnTo>
                      <a:pt x="929912" y="335763"/>
                    </a:lnTo>
                    <a:lnTo>
                      <a:pt x="1077916" y="335763"/>
                    </a:lnTo>
                    <a:lnTo>
                      <a:pt x="1084596" y="335763"/>
                    </a:lnTo>
                    <a:lnTo>
                      <a:pt x="1091257" y="337108"/>
                    </a:lnTo>
                    <a:lnTo>
                      <a:pt x="1108862" y="338883"/>
                    </a:lnTo>
                    <a:cubicBezTo>
                      <a:pt x="1178834" y="353201"/>
                      <a:pt x="1231469" y="415112"/>
                      <a:pt x="1231469" y="489317"/>
                    </a:cubicBezTo>
                    <a:lnTo>
                      <a:pt x="1230273" y="501182"/>
                    </a:lnTo>
                    <a:lnTo>
                      <a:pt x="1230273" y="759750"/>
                    </a:lnTo>
                    <a:lnTo>
                      <a:pt x="1252514" y="759750"/>
                    </a:lnTo>
                    <a:lnTo>
                      <a:pt x="1252514" y="759845"/>
                    </a:lnTo>
                    <a:lnTo>
                      <a:pt x="1252867" y="759750"/>
                    </a:lnTo>
                    <a:cubicBezTo>
                      <a:pt x="1286501" y="759750"/>
                      <a:pt x="1313767" y="796062"/>
                      <a:pt x="1313767" y="840856"/>
                    </a:cubicBezTo>
                    <a:cubicBezTo>
                      <a:pt x="1313767" y="852054"/>
                      <a:pt x="1312063" y="862723"/>
                      <a:pt x="1308981" y="872426"/>
                    </a:cubicBezTo>
                    <a:lnTo>
                      <a:pt x="1300495" y="889189"/>
                    </a:lnTo>
                    <a:lnTo>
                      <a:pt x="855335" y="889189"/>
                    </a:lnTo>
                    <a:lnTo>
                      <a:pt x="846849" y="872426"/>
                    </a:lnTo>
                    <a:cubicBezTo>
                      <a:pt x="843767" y="862723"/>
                      <a:pt x="842063" y="852054"/>
                      <a:pt x="842063" y="840856"/>
                    </a:cubicBezTo>
                    <a:cubicBezTo>
                      <a:pt x="842063" y="796062"/>
                      <a:pt x="869329" y="759750"/>
                      <a:pt x="902963" y="759750"/>
                    </a:cubicBezTo>
                    <a:lnTo>
                      <a:pt x="902963" y="759751"/>
                    </a:lnTo>
                    <a:lnTo>
                      <a:pt x="902963" y="759750"/>
                    </a:lnTo>
                    <a:lnTo>
                      <a:pt x="925558" y="759750"/>
                    </a:lnTo>
                    <a:lnTo>
                      <a:pt x="925558" y="621640"/>
                    </a:lnTo>
                    <a:lnTo>
                      <a:pt x="0" y="621640"/>
                    </a:lnTo>
                    <a:lnTo>
                      <a:pt x="0" y="338679"/>
                    </a:lnTo>
                    <a:lnTo>
                      <a:pt x="467427" y="338679"/>
                    </a:lnTo>
                    <a:lnTo>
                      <a:pt x="481870" y="335763"/>
                    </a:lnTo>
                    <a:lnTo>
                      <a:pt x="546542" y="335763"/>
                    </a:lnTo>
                    <a:lnTo>
                      <a:pt x="546542" y="254058"/>
                    </a:lnTo>
                    <a:cubicBezTo>
                      <a:pt x="546542" y="230939"/>
                      <a:pt x="565283" y="212197"/>
                      <a:pt x="588403" y="212197"/>
                    </a:cubicBezTo>
                    <a:lnTo>
                      <a:pt x="658438" y="212197"/>
                    </a:lnTo>
                    <a:lnTo>
                      <a:pt x="662356" y="192789"/>
                    </a:lnTo>
                    <a:cubicBezTo>
                      <a:pt x="666523" y="182938"/>
                      <a:pt x="672552" y="174066"/>
                      <a:pt x="680002" y="166616"/>
                    </a:cubicBezTo>
                    <a:lnTo>
                      <a:pt x="706151" y="148986"/>
                    </a:lnTo>
                    <a:lnTo>
                      <a:pt x="706151" y="121359"/>
                    </a:lnTo>
                    <a:lnTo>
                      <a:pt x="699413" y="125902"/>
                    </a:lnTo>
                    <a:cubicBezTo>
                      <a:pt x="694297" y="128066"/>
                      <a:pt x="688671" y="129262"/>
                      <a:pt x="682767" y="129262"/>
                    </a:cubicBezTo>
                    <a:lnTo>
                      <a:pt x="682519" y="129213"/>
                    </a:lnTo>
                    <a:lnTo>
                      <a:pt x="682519" y="129262"/>
                    </a:lnTo>
                    <a:lnTo>
                      <a:pt x="437045" y="129262"/>
                    </a:lnTo>
                    <a:cubicBezTo>
                      <a:pt x="413425" y="129262"/>
                      <a:pt x="394278" y="110115"/>
                      <a:pt x="394278" y="86495"/>
                    </a:cubicBezTo>
                    <a:cubicBezTo>
                      <a:pt x="394278" y="62875"/>
                      <a:pt x="413425" y="43728"/>
                      <a:pt x="437045" y="43728"/>
                    </a:cubicBezTo>
                    <a:lnTo>
                      <a:pt x="682519" y="43728"/>
                    </a:lnTo>
                    <a:lnTo>
                      <a:pt x="682519" y="43778"/>
                    </a:lnTo>
                    <a:lnTo>
                      <a:pt x="682767" y="43728"/>
                    </a:lnTo>
                    <a:cubicBezTo>
                      <a:pt x="688671" y="43728"/>
                      <a:pt x="694297" y="44925"/>
                      <a:pt x="699413" y="47089"/>
                    </a:cubicBezTo>
                    <a:lnTo>
                      <a:pt x="706151" y="51632"/>
                    </a:lnTo>
                    <a:lnTo>
                      <a:pt x="706151" y="36538"/>
                    </a:lnTo>
                    <a:lnTo>
                      <a:pt x="705402" y="32825"/>
                    </a:lnTo>
                    <a:cubicBezTo>
                      <a:pt x="705402" y="14696"/>
                      <a:pt x="720098" y="0"/>
                      <a:pt x="738227" y="0"/>
                    </a:cubicBezTo>
                    <a:close/>
                  </a:path>
                </a:pathLst>
              </a:cu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pic>
            <p:nvPicPr>
              <p:cNvPr id="215" name="Graphic 214" descr="Water">
                <a:extLst>
                  <a:ext uri="{FF2B5EF4-FFF2-40B4-BE49-F238E27FC236}">
                    <a16:creationId xmlns:a16="http://schemas.microsoft.com/office/drawing/2014/main" id="{838990B3-12B6-4482-B163-C455E73E9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1341" y="3292650"/>
                <a:ext cx="914400" cy="914400"/>
              </a:xfrm>
              <a:prstGeom prst="rect">
                <a:avLst/>
              </a:prstGeom>
            </p:spPr>
          </p:pic>
        </p:grpSp>
      </p:grpSp>
      <p:grpSp>
        <p:nvGrpSpPr>
          <p:cNvPr id="176" name="Group 175">
            <a:extLst>
              <a:ext uri="{FF2B5EF4-FFF2-40B4-BE49-F238E27FC236}">
                <a16:creationId xmlns:a16="http://schemas.microsoft.com/office/drawing/2014/main" id="{6F936E30-CA34-46A7-B976-1CFDC5206012}"/>
              </a:ext>
            </a:extLst>
          </p:cNvPr>
          <p:cNvGrpSpPr/>
          <p:nvPr/>
        </p:nvGrpSpPr>
        <p:grpSpPr>
          <a:xfrm>
            <a:off x="7899856" y="2090802"/>
            <a:ext cx="2377577" cy="2377577"/>
            <a:chOff x="650202" y="3528890"/>
            <a:chExt cx="2377577" cy="2377577"/>
          </a:xfrm>
          <a:solidFill>
            <a:schemeClr val="accent5">
              <a:lumMod val="20000"/>
              <a:lumOff val="80000"/>
            </a:schemeClr>
          </a:solidFill>
        </p:grpSpPr>
        <p:sp>
          <p:nvSpPr>
            <p:cNvPr id="177" name="Oval 176">
              <a:extLst>
                <a:ext uri="{FF2B5EF4-FFF2-40B4-BE49-F238E27FC236}">
                  <a16:creationId xmlns:a16="http://schemas.microsoft.com/office/drawing/2014/main" id="{E6FF9DC9-EC5A-415E-B746-7315CF296133}"/>
                </a:ext>
              </a:extLst>
            </p:cNvPr>
            <p:cNvSpPr/>
            <p:nvPr/>
          </p:nvSpPr>
          <p:spPr>
            <a:xfrm>
              <a:off x="650202" y="3528890"/>
              <a:ext cx="2377577" cy="2377577"/>
            </a:xfrm>
            <a:prstGeom prst="ellipse">
              <a:avLst/>
            </a:prstGeom>
            <a:grp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defRPr/>
              </a:pPr>
              <a:endParaRPr lang="en-US" sz="2400">
                <a:solidFill>
                  <a:prstClr val="white"/>
                </a:solidFill>
                <a:latin typeface="Calibri"/>
              </a:endParaRPr>
            </a:p>
          </p:txBody>
        </p:sp>
        <p:grpSp>
          <p:nvGrpSpPr>
            <p:cNvPr id="178" name="Group 177">
              <a:extLst>
                <a:ext uri="{FF2B5EF4-FFF2-40B4-BE49-F238E27FC236}">
                  <a16:creationId xmlns:a16="http://schemas.microsoft.com/office/drawing/2014/main" id="{88B92949-6243-4C4D-A89E-4976D7B2F50A}"/>
                </a:ext>
              </a:extLst>
            </p:cNvPr>
            <p:cNvGrpSpPr/>
            <p:nvPr/>
          </p:nvGrpSpPr>
          <p:grpSpPr>
            <a:xfrm>
              <a:off x="862440" y="3931864"/>
              <a:ext cx="1940066" cy="1540294"/>
              <a:chOff x="862440" y="3899251"/>
              <a:chExt cx="1940066" cy="1540294"/>
            </a:xfrm>
            <a:grpFill/>
          </p:grpSpPr>
          <p:grpSp>
            <p:nvGrpSpPr>
              <p:cNvPr id="179" name="Group 178">
                <a:extLst>
                  <a:ext uri="{FF2B5EF4-FFF2-40B4-BE49-F238E27FC236}">
                    <a16:creationId xmlns:a16="http://schemas.microsoft.com/office/drawing/2014/main" id="{844BB813-C2D0-4D16-973D-C064E7FBB03D}"/>
                  </a:ext>
                </a:extLst>
              </p:cNvPr>
              <p:cNvGrpSpPr/>
              <p:nvPr/>
            </p:nvGrpSpPr>
            <p:grpSpPr>
              <a:xfrm>
                <a:off x="862440" y="3899251"/>
                <a:ext cx="1940066" cy="1540294"/>
                <a:chOff x="691554" y="3647547"/>
                <a:chExt cx="2492749" cy="1979092"/>
              </a:xfrm>
              <a:grpFill/>
            </p:grpSpPr>
            <p:sp>
              <p:nvSpPr>
                <p:cNvPr id="181" name="Freeform: Shape 180">
                  <a:extLst>
                    <a:ext uri="{FF2B5EF4-FFF2-40B4-BE49-F238E27FC236}">
                      <a16:creationId xmlns:a16="http://schemas.microsoft.com/office/drawing/2014/main" id="{31190784-A421-4356-9437-9BDD62913247}"/>
                    </a:ext>
                  </a:extLst>
                </p:cNvPr>
                <p:cNvSpPr/>
                <p:nvPr/>
              </p:nvSpPr>
              <p:spPr>
                <a:xfrm>
                  <a:off x="691554" y="3778666"/>
                  <a:ext cx="1144204" cy="692860"/>
                </a:xfrm>
                <a:custGeom>
                  <a:avLst/>
                  <a:gdLst>
                    <a:gd name="connsiteX0" fmla="*/ 771659 w 1543318"/>
                    <a:gd name="connsiteY0" fmla="*/ 0 h 934540"/>
                    <a:gd name="connsiteX1" fmla="*/ 1543318 w 1543318"/>
                    <a:gd name="connsiteY1" fmla="*/ 934540 h 934540"/>
                    <a:gd name="connsiteX2" fmla="*/ 0 w 1543318"/>
                    <a:gd name="connsiteY2" fmla="*/ 934540 h 934540"/>
                  </a:gdLst>
                  <a:ahLst/>
                  <a:cxnLst>
                    <a:cxn ang="0">
                      <a:pos x="connsiteX0" y="connsiteY0"/>
                    </a:cxn>
                    <a:cxn ang="0">
                      <a:pos x="connsiteX1" y="connsiteY1"/>
                    </a:cxn>
                    <a:cxn ang="0">
                      <a:pos x="connsiteX2" y="connsiteY2"/>
                    </a:cxn>
                  </a:cxnLst>
                  <a:rect l="l" t="t" r="r" b="b"/>
                  <a:pathLst>
                    <a:path w="1543318" h="934540">
                      <a:moveTo>
                        <a:pt x="771659" y="0"/>
                      </a:moveTo>
                      <a:lnTo>
                        <a:pt x="1543318" y="934540"/>
                      </a:lnTo>
                      <a:lnTo>
                        <a:pt x="0" y="934540"/>
                      </a:lnTo>
                      <a:close/>
                    </a:path>
                  </a:pathLst>
                </a:custGeom>
                <a:grpFill/>
                <a:ln w="3492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182" name="Rectangle 181">
                  <a:extLst>
                    <a:ext uri="{FF2B5EF4-FFF2-40B4-BE49-F238E27FC236}">
                      <a16:creationId xmlns:a16="http://schemas.microsoft.com/office/drawing/2014/main" id="{B3A7E61B-3B5C-4103-9631-88A35AAEB599}"/>
                    </a:ext>
                  </a:extLst>
                </p:cNvPr>
                <p:cNvSpPr/>
                <p:nvPr/>
              </p:nvSpPr>
              <p:spPr>
                <a:xfrm>
                  <a:off x="1555486" y="4116248"/>
                  <a:ext cx="502621" cy="5777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183" name="Freeform: Shape 182">
                  <a:extLst>
                    <a:ext uri="{FF2B5EF4-FFF2-40B4-BE49-F238E27FC236}">
                      <a16:creationId xmlns:a16="http://schemas.microsoft.com/office/drawing/2014/main" id="{8DA4D443-69AD-478E-A410-DA44FFFA0F11}"/>
                    </a:ext>
                  </a:extLst>
                </p:cNvPr>
                <p:cNvSpPr/>
                <p:nvPr/>
              </p:nvSpPr>
              <p:spPr>
                <a:xfrm rot="927854">
                  <a:off x="1357217" y="3647547"/>
                  <a:ext cx="1827086" cy="1072238"/>
                </a:xfrm>
                <a:custGeom>
                  <a:avLst/>
                  <a:gdLst>
                    <a:gd name="connsiteX0" fmla="*/ 961449 w 2464401"/>
                    <a:gd name="connsiteY0" fmla="*/ 0 h 1446250"/>
                    <a:gd name="connsiteX1" fmla="*/ 1596097 w 2464401"/>
                    <a:gd name="connsiteY1" fmla="*/ 406456 h 1446250"/>
                    <a:gd name="connsiteX2" fmla="*/ 1869644 w 2464401"/>
                    <a:gd name="connsiteY2" fmla="*/ 101567 h 1446250"/>
                    <a:gd name="connsiteX3" fmla="*/ 2464401 w 2464401"/>
                    <a:gd name="connsiteY3" fmla="*/ 764468 h 1446250"/>
                    <a:gd name="connsiteX4" fmla="*/ 0 w 2464401"/>
                    <a:gd name="connsiteY4" fmla="*/ 1446250 h 1446250"/>
                    <a:gd name="connsiteX5" fmla="*/ 430102 w 2464401"/>
                    <a:gd name="connsiteY5" fmla="*/ 581117 h 1446250"/>
                    <a:gd name="connsiteX6" fmla="*/ 613995 w 2464401"/>
                    <a:gd name="connsiteY6" fmla="*/ 698890 h 14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4401" h="1446250">
                      <a:moveTo>
                        <a:pt x="961449" y="0"/>
                      </a:moveTo>
                      <a:lnTo>
                        <a:pt x="1596097" y="406456"/>
                      </a:lnTo>
                      <a:lnTo>
                        <a:pt x="1869644" y="101567"/>
                      </a:lnTo>
                      <a:lnTo>
                        <a:pt x="2464401" y="764468"/>
                      </a:lnTo>
                      <a:lnTo>
                        <a:pt x="0" y="1446250"/>
                      </a:lnTo>
                      <a:lnTo>
                        <a:pt x="430102" y="581117"/>
                      </a:lnTo>
                      <a:lnTo>
                        <a:pt x="613995" y="698890"/>
                      </a:lnTo>
                      <a:close/>
                    </a:path>
                  </a:pathLst>
                </a:custGeom>
                <a:grpFill/>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184" name="Freeform: Shape 183">
                  <a:extLst>
                    <a:ext uri="{FF2B5EF4-FFF2-40B4-BE49-F238E27FC236}">
                      <a16:creationId xmlns:a16="http://schemas.microsoft.com/office/drawing/2014/main" id="{F604E08C-444C-444F-9A64-2ED4F833E94A}"/>
                    </a:ext>
                  </a:extLst>
                </p:cNvPr>
                <p:cNvSpPr/>
                <p:nvPr/>
              </p:nvSpPr>
              <p:spPr>
                <a:xfrm>
                  <a:off x="1477748" y="4462380"/>
                  <a:ext cx="365079" cy="1133571"/>
                </a:xfrm>
                <a:custGeom>
                  <a:avLst/>
                  <a:gdLst>
                    <a:gd name="connsiteX0" fmla="*/ 723900 w 729537"/>
                    <a:gd name="connsiteY0" fmla="*/ 0 h 1600200"/>
                    <a:gd name="connsiteX1" fmla="*/ 355600 w 729537"/>
                    <a:gd name="connsiteY1" fmla="*/ 381000 h 1600200"/>
                    <a:gd name="connsiteX2" fmla="*/ 723900 w 729537"/>
                    <a:gd name="connsiteY2" fmla="*/ 952500 h 1600200"/>
                    <a:gd name="connsiteX3" fmla="*/ 0 w 729537"/>
                    <a:gd name="connsiteY3" fmla="*/ 1600200 h 1600200"/>
                    <a:gd name="connsiteX0" fmla="*/ 723900 w 723900"/>
                    <a:gd name="connsiteY0" fmla="*/ 0 h 1600200"/>
                    <a:gd name="connsiteX1" fmla="*/ 355600 w 723900"/>
                    <a:gd name="connsiteY1" fmla="*/ 381000 h 1600200"/>
                    <a:gd name="connsiteX2" fmla="*/ 647700 w 723900"/>
                    <a:gd name="connsiteY2" fmla="*/ 1054100 h 1600200"/>
                    <a:gd name="connsiteX3" fmla="*/ 0 w 723900"/>
                    <a:gd name="connsiteY3" fmla="*/ 1600200 h 1600200"/>
                    <a:gd name="connsiteX0" fmla="*/ 723900 w 723900"/>
                    <a:gd name="connsiteY0" fmla="*/ 0 h 1600200"/>
                    <a:gd name="connsiteX1" fmla="*/ 355600 w 723900"/>
                    <a:gd name="connsiteY1" fmla="*/ 431800 h 1600200"/>
                    <a:gd name="connsiteX2" fmla="*/ 647700 w 723900"/>
                    <a:gd name="connsiteY2" fmla="*/ 1054100 h 1600200"/>
                    <a:gd name="connsiteX3" fmla="*/ 0 w 723900"/>
                    <a:gd name="connsiteY3" fmla="*/ 1600200 h 1600200"/>
                    <a:gd name="connsiteX0" fmla="*/ 723900 w 723900"/>
                    <a:gd name="connsiteY0" fmla="*/ 0 h 1600200"/>
                    <a:gd name="connsiteX1" fmla="*/ 355600 w 723900"/>
                    <a:gd name="connsiteY1" fmla="*/ 431800 h 1600200"/>
                    <a:gd name="connsiteX2" fmla="*/ 647700 w 723900"/>
                    <a:gd name="connsiteY2" fmla="*/ 1054100 h 1600200"/>
                    <a:gd name="connsiteX3" fmla="*/ 0 w 723900"/>
                    <a:gd name="connsiteY3" fmla="*/ 1600200 h 1600200"/>
                    <a:gd name="connsiteX0" fmla="*/ 492425 w 492425"/>
                    <a:gd name="connsiteY0" fmla="*/ 0 h 1528976"/>
                    <a:gd name="connsiteX1" fmla="*/ 124125 w 492425"/>
                    <a:gd name="connsiteY1" fmla="*/ 431800 h 1528976"/>
                    <a:gd name="connsiteX2" fmla="*/ 416225 w 492425"/>
                    <a:gd name="connsiteY2" fmla="*/ 1054100 h 1528976"/>
                    <a:gd name="connsiteX3" fmla="*/ 0 w 492425"/>
                    <a:gd name="connsiteY3" fmla="*/ 1528976 h 1528976"/>
                  </a:gdLst>
                  <a:ahLst/>
                  <a:cxnLst>
                    <a:cxn ang="0">
                      <a:pos x="connsiteX0" y="connsiteY0"/>
                    </a:cxn>
                    <a:cxn ang="0">
                      <a:pos x="connsiteX1" y="connsiteY1"/>
                    </a:cxn>
                    <a:cxn ang="0">
                      <a:pos x="connsiteX2" y="connsiteY2"/>
                    </a:cxn>
                    <a:cxn ang="0">
                      <a:pos x="connsiteX3" y="connsiteY3"/>
                    </a:cxn>
                  </a:cxnLst>
                  <a:rect l="l" t="t" r="r" b="b"/>
                  <a:pathLst>
                    <a:path w="492425" h="1528976">
                      <a:moveTo>
                        <a:pt x="492425" y="0"/>
                      </a:moveTo>
                      <a:cubicBezTo>
                        <a:pt x="308275" y="111125"/>
                        <a:pt x="98725" y="192617"/>
                        <a:pt x="124125" y="431800"/>
                      </a:cubicBezTo>
                      <a:cubicBezTo>
                        <a:pt x="149525" y="670983"/>
                        <a:pt x="436912" y="871237"/>
                        <a:pt x="416225" y="1054100"/>
                      </a:cubicBezTo>
                      <a:cubicBezTo>
                        <a:pt x="395538" y="1236963"/>
                        <a:pt x="332316" y="1306726"/>
                        <a:pt x="0" y="1528976"/>
                      </a:cubicBezTo>
                    </a:path>
                  </a:pathLst>
                </a:custGeom>
                <a:grpFill/>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185" name="Freeform: Shape 184">
                  <a:extLst>
                    <a:ext uri="{FF2B5EF4-FFF2-40B4-BE49-F238E27FC236}">
                      <a16:creationId xmlns:a16="http://schemas.microsoft.com/office/drawing/2014/main" id="{6ED98B33-1DA1-41FC-AAA6-704AAAD0637E}"/>
                    </a:ext>
                  </a:extLst>
                </p:cNvPr>
                <p:cNvSpPr/>
                <p:nvPr/>
              </p:nvSpPr>
              <p:spPr>
                <a:xfrm>
                  <a:off x="1746493" y="4459096"/>
                  <a:ext cx="800257" cy="1167543"/>
                </a:xfrm>
                <a:custGeom>
                  <a:avLst/>
                  <a:gdLst>
                    <a:gd name="connsiteX0" fmla="*/ 291214 w 1078614"/>
                    <a:gd name="connsiteY0" fmla="*/ 0 h 1574800"/>
                    <a:gd name="connsiteX1" fmla="*/ 24514 w 1078614"/>
                    <a:gd name="connsiteY1" fmla="*/ 495300 h 1574800"/>
                    <a:gd name="connsiteX2" fmla="*/ 837314 w 1078614"/>
                    <a:gd name="connsiteY2" fmla="*/ 812800 h 1574800"/>
                    <a:gd name="connsiteX3" fmla="*/ 1078614 w 1078614"/>
                    <a:gd name="connsiteY3" fmla="*/ 1574800 h 1574800"/>
                    <a:gd name="connsiteX0" fmla="*/ 270749 w 1058149"/>
                    <a:gd name="connsiteY0" fmla="*/ 0 h 1574800"/>
                    <a:gd name="connsiteX1" fmla="*/ 4049 w 1058149"/>
                    <a:gd name="connsiteY1" fmla="*/ 495300 h 1574800"/>
                    <a:gd name="connsiteX2" fmla="*/ 816849 w 1058149"/>
                    <a:gd name="connsiteY2" fmla="*/ 812800 h 1574800"/>
                    <a:gd name="connsiteX3" fmla="*/ 1058149 w 1058149"/>
                    <a:gd name="connsiteY3" fmla="*/ 1574800 h 1574800"/>
                    <a:gd name="connsiteX0" fmla="*/ 291998 w 1079398"/>
                    <a:gd name="connsiteY0" fmla="*/ 0 h 1574800"/>
                    <a:gd name="connsiteX1" fmla="*/ 25298 w 1079398"/>
                    <a:gd name="connsiteY1" fmla="*/ 495300 h 1574800"/>
                    <a:gd name="connsiteX2" fmla="*/ 850798 w 1079398"/>
                    <a:gd name="connsiteY2" fmla="*/ 850900 h 1574800"/>
                    <a:gd name="connsiteX3" fmla="*/ 1079398 w 1079398"/>
                    <a:gd name="connsiteY3" fmla="*/ 1574800 h 1574800"/>
                  </a:gdLst>
                  <a:ahLst/>
                  <a:cxnLst>
                    <a:cxn ang="0">
                      <a:pos x="connsiteX0" y="connsiteY0"/>
                    </a:cxn>
                    <a:cxn ang="0">
                      <a:pos x="connsiteX1" y="connsiteY1"/>
                    </a:cxn>
                    <a:cxn ang="0">
                      <a:pos x="connsiteX2" y="connsiteY2"/>
                    </a:cxn>
                    <a:cxn ang="0">
                      <a:pos x="connsiteX3" y="connsiteY3"/>
                    </a:cxn>
                  </a:cxnLst>
                  <a:rect l="l" t="t" r="r" b="b"/>
                  <a:pathLst>
                    <a:path w="1079398" h="1574800">
                      <a:moveTo>
                        <a:pt x="291998" y="0"/>
                      </a:moveTo>
                      <a:cubicBezTo>
                        <a:pt x="113139" y="179916"/>
                        <a:pt x="-67835" y="353483"/>
                        <a:pt x="25298" y="495300"/>
                      </a:cubicBezTo>
                      <a:cubicBezTo>
                        <a:pt x="118431" y="637117"/>
                        <a:pt x="675115" y="670983"/>
                        <a:pt x="850798" y="850900"/>
                      </a:cubicBezTo>
                      <a:cubicBezTo>
                        <a:pt x="1026481" y="1030817"/>
                        <a:pt x="1046589" y="1283758"/>
                        <a:pt x="1079398" y="1574800"/>
                      </a:cubicBezTo>
                    </a:path>
                  </a:pathLst>
                </a:custGeom>
                <a:grpFill/>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grpSp>
              <p:nvGrpSpPr>
                <p:cNvPr id="186" name="Group 185">
                  <a:extLst>
                    <a:ext uri="{FF2B5EF4-FFF2-40B4-BE49-F238E27FC236}">
                      <a16:creationId xmlns:a16="http://schemas.microsoft.com/office/drawing/2014/main" id="{7DAEA077-22D0-403C-9E22-69C23EC39FF5}"/>
                    </a:ext>
                  </a:extLst>
                </p:cNvPr>
                <p:cNvGrpSpPr/>
                <p:nvPr/>
              </p:nvGrpSpPr>
              <p:grpSpPr>
                <a:xfrm>
                  <a:off x="1340891" y="5127534"/>
                  <a:ext cx="294648" cy="67793"/>
                  <a:chOff x="-2938644" y="2679699"/>
                  <a:chExt cx="397425" cy="91440"/>
                </a:xfrm>
                <a:grpFill/>
              </p:grpSpPr>
              <p:sp>
                <p:nvSpPr>
                  <p:cNvPr id="201" name="Oval 200">
                    <a:extLst>
                      <a:ext uri="{FF2B5EF4-FFF2-40B4-BE49-F238E27FC236}">
                        <a16:creationId xmlns:a16="http://schemas.microsoft.com/office/drawing/2014/main" id="{C461E70A-A9EA-4550-9F5C-2F9278BE1250}"/>
                      </a:ext>
                    </a:extLst>
                  </p:cNvPr>
                  <p:cNvSpPr/>
                  <p:nvPr/>
                </p:nvSpPr>
                <p:spPr>
                  <a:xfrm>
                    <a:off x="-2632659"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202" name="Oval 201">
                    <a:extLst>
                      <a:ext uri="{FF2B5EF4-FFF2-40B4-BE49-F238E27FC236}">
                        <a16:creationId xmlns:a16="http://schemas.microsoft.com/office/drawing/2014/main" id="{CBE870D7-D5AC-4F86-B519-6FA77FC0D674}"/>
                      </a:ext>
                    </a:extLst>
                  </p:cNvPr>
                  <p:cNvSpPr/>
                  <p:nvPr/>
                </p:nvSpPr>
                <p:spPr>
                  <a:xfrm>
                    <a:off x="-2938644"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203" name="Oval 202">
                    <a:extLst>
                      <a:ext uri="{FF2B5EF4-FFF2-40B4-BE49-F238E27FC236}">
                        <a16:creationId xmlns:a16="http://schemas.microsoft.com/office/drawing/2014/main" id="{B70FC1CD-BCFD-4690-9E2A-A163BC322AC9}"/>
                      </a:ext>
                    </a:extLst>
                  </p:cNvPr>
                  <p:cNvSpPr/>
                  <p:nvPr/>
                </p:nvSpPr>
                <p:spPr>
                  <a:xfrm>
                    <a:off x="-2785651"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grpSp>
            <p:grpSp>
              <p:nvGrpSpPr>
                <p:cNvPr id="187" name="Group 186">
                  <a:extLst>
                    <a:ext uri="{FF2B5EF4-FFF2-40B4-BE49-F238E27FC236}">
                      <a16:creationId xmlns:a16="http://schemas.microsoft.com/office/drawing/2014/main" id="{99132CA3-4F74-4059-8558-F96CCA7E4B18}"/>
                    </a:ext>
                  </a:extLst>
                </p:cNvPr>
                <p:cNvGrpSpPr/>
                <p:nvPr/>
              </p:nvGrpSpPr>
              <p:grpSpPr>
                <a:xfrm>
                  <a:off x="1977913" y="4717240"/>
                  <a:ext cx="294648" cy="67793"/>
                  <a:chOff x="-2938644" y="2679699"/>
                  <a:chExt cx="397425" cy="91440"/>
                </a:xfrm>
                <a:grpFill/>
              </p:grpSpPr>
              <p:sp>
                <p:nvSpPr>
                  <p:cNvPr id="198" name="Oval 197">
                    <a:extLst>
                      <a:ext uri="{FF2B5EF4-FFF2-40B4-BE49-F238E27FC236}">
                        <a16:creationId xmlns:a16="http://schemas.microsoft.com/office/drawing/2014/main" id="{899204B0-13E4-4AF2-99EB-93CF2BE97599}"/>
                      </a:ext>
                    </a:extLst>
                  </p:cNvPr>
                  <p:cNvSpPr/>
                  <p:nvPr/>
                </p:nvSpPr>
                <p:spPr>
                  <a:xfrm>
                    <a:off x="-2632659"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199" name="Oval 198">
                    <a:extLst>
                      <a:ext uri="{FF2B5EF4-FFF2-40B4-BE49-F238E27FC236}">
                        <a16:creationId xmlns:a16="http://schemas.microsoft.com/office/drawing/2014/main" id="{E914B82F-0A97-4200-93E3-08F94B9D0DFC}"/>
                      </a:ext>
                    </a:extLst>
                  </p:cNvPr>
                  <p:cNvSpPr/>
                  <p:nvPr/>
                </p:nvSpPr>
                <p:spPr>
                  <a:xfrm>
                    <a:off x="-2938644"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200" name="Oval 199">
                    <a:extLst>
                      <a:ext uri="{FF2B5EF4-FFF2-40B4-BE49-F238E27FC236}">
                        <a16:creationId xmlns:a16="http://schemas.microsoft.com/office/drawing/2014/main" id="{3A26475F-8735-4DF8-A0B8-E3231AB234D8}"/>
                      </a:ext>
                    </a:extLst>
                  </p:cNvPr>
                  <p:cNvSpPr/>
                  <p:nvPr/>
                </p:nvSpPr>
                <p:spPr>
                  <a:xfrm>
                    <a:off x="-2785651"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grpSp>
            <p:grpSp>
              <p:nvGrpSpPr>
                <p:cNvPr id="188" name="Group 187">
                  <a:extLst>
                    <a:ext uri="{FF2B5EF4-FFF2-40B4-BE49-F238E27FC236}">
                      <a16:creationId xmlns:a16="http://schemas.microsoft.com/office/drawing/2014/main" id="{650833ED-C500-40C2-B366-82783C30061D}"/>
                    </a:ext>
                  </a:extLst>
                </p:cNvPr>
                <p:cNvGrpSpPr/>
                <p:nvPr/>
              </p:nvGrpSpPr>
              <p:grpSpPr>
                <a:xfrm>
                  <a:off x="2660026" y="5218771"/>
                  <a:ext cx="294648" cy="67793"/>
                  <a:chOff x="-2938644" y="2679699"/>
                  <a:chExt cx="397425" cy="91440"/>
                </a:xfrm>
                <a:grpFill/>
              </p:grpSpPr>
              <p:sp>
                <p:nvSpPr>
                  <p:cNvPr id="195" name="Oval 194">
                    <a:extLst>
                      <a:ext uri="{FF2B5EF4-FFF2-40B4-BE49-F238E27FC236}">
                        <a16:creationId xmlns:a16="http://schemas.microsoft.com/office/drawing/2014/main" id="{60005EA6-F009-41C4-A321-4ED162EECF9F}"/>
                      </a:ext>
                    </a:extLst>
                  </p:cNvPr>
                  <p:cNvSpPr/>
                  <p:nvPr/>
                </p:nvSpPr>
                <p:spPr>
                  <a:xfrm>
                    <a:off x="-2632659"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196" name="Oval 195">
                    <a:extLst>
                      <a:ext uri="{FF2B5EF4-FFF2-40B4-BE49-F238E27FC236}">
                        <a16:creationId xmlns:a16="http://schemas.microsoft.com/office/drawing/2014/main" id="{D03CC86F-FB9F-444F-9FC4-D6BBB89FE2C8}"/>
                      </a:ext>
                    </a:extLst>
                  </p:cNvPr>
                  <p:cNvSpPr/>
                  <p:nvPr/>
                </p:nvSpPr>
                <p:spPr>
                  <a:xfrm>
                    <a:off x="-2938644"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197" name="Oval 196">
                    <a:extLst>
                      <a:ext uri="{FF2B5EF4-FFF2-40B4-BE49-F238E27FC236}">
                        <a16:creationId xmlns:a16="http://schemas.microsoft.com/office/drawing/2014/main" id="{784DA412-9DC4-4BA1-A501-A93F4BEE92F1}"/>
                      </a:ext>
                    </a:extLst>
                  </p:cNvPr>
                  <p:cNvSpPr/>
                  <p:nvPr/>
                </p:nvSpPr>
                <p:spPr>
                  <a:xfrm>
                    <a:off x="-2785651" y="267969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grpSp>
            <p:grpSp>
              <p:nvGrpSpPr>
                <p:cNvPr id="189" name="Group 188">
                  <a:extLst>
                    <a:ext uri="{FF2B5EF4-FFF2-40B4-BE49-F238E27FC236}">
                      <a16:creationId xmlns:a16="http://schemas.microsoft.com/office/drawing/2014/main" id="{5B8DBE39-6DF5-44CE-AB34-0E60D18D00E9}"/>
                    </a:ext>
                  </a:extLst>
                </p:cNvPr>
                <p:cNvGrpSpPr/>
                <p:nvPr/>
              </p:nvGrpSpPr>
              <p:grpSpPr>
                <a:xfrm>
                  <a:off x="1132056" y="4586905"/>
                  <a:ext cx="180065" cy="365591"/>
                  <a:chOff x="-4135426" y="3688196"/>
                  <a:chExt cx="346052" cy="702599"/>
                </a:xfrm>
                <a:grpFill/>
              </p:grpSpPr>
              <p:sp>
                <p:nvSpPr>
                  <p:cNvPr id="193" name="Isosceles Triangle 192">
                    <a:extLst>
                      <a:ext uri="{FF2B5EF4-FFF2-40B4-BE49-F238E27FC236}">
                        <a16:creationId xmlns:a16="http://schemas.microsoft.com/office/drawing/2014/main" id="{A734B5C5-E2ED-45B4-A9AA-7985183AEFF5}"/>
                      </a:ext>
                    </a:extLst>
                  </p:cNvPr>
                  <p:cNvSpPr/>
                  <p:nvPr/>
                </p:nvSpPr>
                <p:spPr>
                  <a:xfrm>
                    <a:off x="-4135426" y="3688196"/>
                    <a:ext cx="346052" cy="502804"/>
                  </a:xfrm>
                  <a:prstGeom prst="triangle">
                    <a:avLst/>
                  </a:prstGeom>
                  <a:grpFill/>
                  <a:ln w="3492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cxnSp>
                <p:nvCxnSpPr>
                  <p:cNvPr id="194" name="Straight Connector 193">
                    <a:extLst>
                      <a:ext uri="{FF2B5EF4-FFF2-40B4-BE49-F238E27FC236}">
                        <a16:creationId xmlns:a16="http://schemas.microsoft.com/office/drawing/2014/main" id="{8E97FA80-AF8D-416E-B3C6-D4AE2D5D5B8E}"/>
                      </a:ext>
                    </a:extLst>
                  </p:cNvPr>
                  <p:cNvCxnSpPr/>
                  <p:nvPr/>
                </p:nvCxnSpPr>
                <p:spPr>
                  <a:xfrm>
                    <a:off x="-3962400" y="4207916"/>
                    <a:ext cx="0" cy="182879"/>
                  </a:xfrm>
                  <a:prstGeom prst="line">
                    <a:avLst/>
                  </a:prstGeom>
                  <a:grpFill/>
                  <a:ln w="34925">
                    <a:solidFill>
                      <a:srgbClr val="10253F"/>
                    </a:solidFill>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7BE6F49A-ADB4-4381-9B62-81D4683FDB6A}"/>
                    </a:ext>
                  </a:extLst>
                </p:cNvPr>
                <p:cNvGrpSpPr/>
                <p:nvPr/>
              </p:nvGrpSpPr>
              <p:grpSpPr>
                <a:xfrm>
                  <a:off x="2592384" y="4612988"/>
                  <a:ext cx="200916" cy="398105"/>
                  <a:chOff x="-4135426" y="3688196"/>
                  <a:chExt cx="346052" cy="685684"/>
                </a:xfrm>
                <a:grpFill/>
              </p:grpSpPr>
              <p:sp>
                <p:nvSpPr>
                  <p:cNvPr id="191" name="Isosceles Triangle 190">
                    <a:extLst>
                      <a:ext uri="{FF2B5EF4-FFF2-40B4-BE49-F238E27FC236}">
                        <a16:creationId xmlns:a16="http://schemas.microsoft.com/office/drawing/2014/main" id="{733E439B-38D4-4399-AD55-88372A331842}"/>
                      </a:ext>
                    </a:extLst>
                  </p:cNvPr>
                  <p:cNvSpPr/>
                  <p:nvPr/>
                </p:nvSpPr>
                <p:spPr>
                  <a:xfrm>
                    <a:off x="-4135426" y="3688196"/>
                    <a:ext cx="346052" cy="502804"/>
                  </a:xfrm>
                  <a:prstGeom prst="triangle">
                    <a:avLst/>
                  </a:prstGeom>
                  <a:grpFill/>
                  <a:ln w="3492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lang="en-US" sz="2400">
                      <a:solidFill>
                        <a:prstClr val="white"/>
                      </a:solidFill>
                      <a:latin typeface="Calibri"/>
                    </a:endParaRPr>
                  </a:p>
                </p:txBody>
              </p:sp>
              <p:cxnSp>
                <p:nvCxnSpPr>
                  <p:cNvPr id="192" name="Straight Connector 191">
                    <a:extLst>
                      <a:ext uri="{FF2B5EF4-FFF2-40B4-BE49-F238E27FC236}">
                        <a16:creationId xmlns:a16="http://schemas.microsoft.com/office/drawing/2014/main" id="{0D52C293-305B-419D-9AA6-92A6AC06F278}"/>
                      </a:ext>
                    </a:extLst>
                  </p:cNvPr>
                  <p:cNvCxnSpPr/>
                  <p:nvPr/>
                </p:nvCxnSpPr>
                <p:spPr>
                  <a:xfrm>
                    <a:off x="-3962400" y="4191000"/>
                    <a:ext cx="0" cy="182880"/>
                  </a:xfrm>
                  <a:prstGeom prst="line">
                    <a:avLst/>
                  </a:prstGeom>
                  <a:grpFill/>
                  <a:ln w="34925">
                    <a:solidFill>
                      <a:srgbClr val="10253F"/>
                    </a:solidFill>
                  </a:ln>
                </p:spPr>
                <p:style>
                  <a:lnRef idx="1">
                    <a:schemeClr val="accent1"/>
                  </a:lnRef>
                  <a:fillRef idx="0">
                    <a:schemeClr val="accent1"/>
                  </a:fillRef>
                  <a:effectRef idx="0">
                    <a:schemeClr val="accent1"/>
                  </a:effectRef>
                  <a:fontRef idx="minor">
                    <a:schemeClr val="tx1"/>
                  </a:fontRef>
                </p:style>
              </p:cxnSp>
            </p:grpSp>
          </p:grpSp>
          <p:cxnSp>
            <p:nvCxnSpPr>
              <p:cNvPr id="180" name="Straight Connector 179">
                <a:extLst>
                  <a:ext uri="{FF2B5EF4-FFF2-40B4-BE49-F238E27FC236}">
                    <a16:creationId xmlns:a16="http://schemas.microsoft.com/office/drawing/2014/main" id="{6BE5E6B0-B9B0-4B63-95A7-B35F7C593AF4}"/>
                  </a:ext>
                </a:extLst>
              </p:cNvPr>
              <p:cNvCxnSpPr>
                <a:cxnSpLocks/>
              </p:cNvCxnSpPr>
              <p:nvPr/>
            </p:nvCxnSpPr>
            <p:spPr>
              <a:xfrm flipV="1">
                <a:off x="872920" y="4537775"/>
                <a:ext cx="1902213" cy="2768"/>
              </a:xfrm>
              <a:prstGeom prst="line">
                <a:avLst/>
              </a:prstGeom>
              <a:grpFill/>
              <a:ln w="57150" cap="rnd">
                <a:solidFill>
                  <a:srgbClr val="10253F"/>
                </a:solidFill>
              </a:ln>
            </p:spPr>
            <p:style>
              <a:lnRef idx="1">
                <a:schemeClr val="accent1"/>
              </a:lnRef>
              <a:fillRef idx="0">
                <a:schemeClr val="accent1"/>
              </a:fillRef>
              <a:effectRef idx="0">
                <a:schemeClr val="accent1"/>
              </a:effectRef>
              <a:fontRef idx="minor">
                <a:schemeClr val="tx1"/>
              </a:fontRef>
            </p:style>
          </p:cxnSp>
        </p:grpSp>
      </p:grpSp>
      <p:sp>
        <p:nvSpPr>
          <p:cNvPr id="204" name="Content Placeholder 2">
            <a:extLst>
              <a:ext uri="{FF2B5EF4-FFF2-40B4-BE49-F238E27FC236}">
                <a16:creationId xmlns:a16="http://schemas.microsoft.com/office/drawing/2014/main" id="{79F16DBD-94CF-422E-8581-B696FB9825C0}"/>
              </a:ext>
            </a:extLst>
          </p:cNvPr>
          <p:cNvSpPr txBox="1">
            <a:spLocks/>
          </p:cNvSpPr>
          <p:nvPr/>
        </p:nvSpPr>
        <p:spPr bwMode="auto">
          <a:xfrm>
            <a:off x="7901091" y="4647678"/>
            <a:ext cx="2391487" cy="6816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914400">
              <a:buNone/>
              <a:defRPr/>
            </a:pPr>
            <a:r>
              <a:rPr lang="en-US" sz="2400" b="1" kern="0" dirty="0">
                <a:solidFill>
                  <a:schemeClr val="accent5">
                    <a:lumMod val="20000"/>
                    <a:lumOff val="80000"/>
                  </a:schemeClr>
                </a:solidFill>
                <a:latin typeface="helvetica" panose="020B0604020202020204" pitchFamily="34" charset="0"/>
                <a:cs typeface="helvetica" panose="020B0604020202020204" pitchFamily="34" charset="0"/>
              </a:rPr>
              <a:t>Value-Based Management &amp; Collaboration</a:t>
            </a:r>
          </a:p>
          <a:p>
            <a:pPr marL="0" indent="0" algn="ctr" defTabSz="914400">
              <a:buNone/>
              <a:defRPr/>
            </a:pPr>
            <a:endParaRPr lang="en-US" sz="2400" b="1" kern="0" dirty="0">
              <a:solidFill>
                <a:schemeClr val="accent5">
                  <a:lumMod val="20000"/>
                  <a:lumOff val="8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7913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6"/>
                                        </p:tgtEl>
                                        <p:attrNameLst>
                                          <p:attrName>style.visibility</p:attrName>
                                        </p:attrNameLst>
                                      </p:cBhvr>
                                      <p:to>
                                        <p:strVal val="visible"/>
                                      </p:to>
                                    </p:set>
                                    <p:animEffect transition="in" filter="fade">
                                      <p:cBhvr>
                                        <p:cTn id="20" dur="500"/>
                                        <p:tgtEl>
                                          <p:spTgt spid="17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4"/>
                                        </p:tgtEl>
                                        <p:attrNameLst>
                                          <p:attrName>style.visibility</p:attrName>
                                        </p:attrNameLst>
                                      </p:cBhvr>
                                      <p:to>
                                        <p:strVal val="visible"/>
                                      </p:to>
                                    </p:set>
                                    <p:animEffect transition="in" filter="fade">
                                      <p:cBhvr>
                                        <p:cTn id="23"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a:graphicFrameLocks noGrp="1"/>
          </p:cNvGraphicFramePr>
          <p:nvPr/>
        </p:nvGraphicFramePr>
        <p:xfrm>
          <a:off x="1879654" y="211244"/>
          <a:ext cx="8670192" cy="6293013"/>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7420537" y="2604007"/>
            <a:ext cx="4100749" cy="3470029"/>
            <a:chOff x="5644436" y="2541906"/>
            <a:chExt cx="4100749" cy="3470029"/>
          </a:xfrm>
        </p:grpSpPr>
        <p:sp>
          <p:nvSpPr>
            <p:cNvPr id="14" name="TextBox 13"/>
            <p:cNvSpPr txBox="1"/>
            <p:nvPr/>
          </p:nvSpPr>
          <p:spPr>
            <a:xfrm>
              <a:off x="5644436" y="2541906"/>
              <a:ext cx="2723823" cy="2446824"/>
            </a:xfrm>
            <a:prstGeom prst="rect">
              <a:avLst/>
            </a:prstGeom>
            <a:noFill/>
          </p:spPr>
          <p:txBody>
            <a:bodyPr wrap="none" rtlCol="0">
              <a:spAutoFit/>
            </a:bodyPr>
            <a:lstStyle/>
            <a:p>
              <a:r>
                <a:rPr lang="en-US" sz="15300" b="1" spc="-300" dirty="0">
                  <a:ln>
                    <a:solidFill>
                      <a:srgbClr val="33CCCC"/>
                    </a:solidFill>
                  </a:ln>
                  <a:solidFill>
                    <a:srgbClr val="55C2ED"/>
                  </a:solidFill>
                  <a:latin typeface="Arial Black" panose="020B0A04020102020204" pitchFamily="34" charset="0"/>
                  <a:cs typeface="Helvetica" panose="020B0604020202020204" pitchFamily="34" charset="0"/>
                </a:rPr>
                <a:t>20</a:t>
              </a:r>
            </a:p>
          </p:txBody>
        </p:sp>
        <p:sp>
          <p:nvSpPr>
            <p:cNvPr id="24" name="TextBox 23"/>
            <p:cNvSpPr txBox="1"/>
            <p:nvPr/>
          </p:nvSpPr>
          <p:spPr>
            <a:xfrm>
              <a:off x="5648823" y="4518691"/>
              <a:ext cx="4085157" cy="877163"/>
            </a:xfrm>
            <a:prstGeom prst="rect">
              <a:avLst/>
            </a:prstGeom>
            <a:noFill/>
          </p:spPr>
          <p:txBody>
            <a:bodyPr wrap="square" rtlCol="0">
              <a:spAutoFit/>
            </a:bodyPr>
            <a:lstStyle/>
            <a:p>
              <a:r>
                <a:rPr lang="en-US" sz="5000" b="1" spc="-120" dirty="0">
                  <a:solidFill>
                    <a:schemeClr val="bg1">
                      <a:lumMod val="75000"/>
                    </a:schemeClr>
                  </a:solidFill>
                  <a:latin typeface="Helvetica" panose="020B0604020202020204" pitchFamily="34" charset="0"/>
                  <a:cs typeface="Helvetica" panose="020B0604020202020204" pitchFamily="34" charset="0"/>
                </a:rPr>
                <a:t>MILLION</a:t>
              </a:r>
            </a:p>
          </p:txBody>
        </p:sp>
        <p:sp>
          <p:nvSpPr>
            <p:cNvPr id="25" name="TextBox 24"/>
            <p:cNvSpPr txBox="1"/>
            <p:nvPr/>
          </p:nvSpPr>
          <p:spPr>
            <a:xfrm>
              <a:off x="5660028" y="5180938"/>
              <a:ext cx="4085157" cy="830997"/>
            </a:xfrm>
            <a:prstGeom prst="rect">
              <a:avLst/>
            </a:prstGeom>
            <a:noFill/>
          </p:spPr>
          <p:txBody>
            <a:bodyPr wrap="square" rtlCol="0">
              <a:spAutoFit/>
            </a:bodyPr>
            <a:lstStyle/>
            <a:p>
              <a:r>
                <a:rPr lang="en-US" sz="4800" spc="-140" dirty="0">
                  <a:solidFill>
                    <a:srgbClr val="55C2ED"/>
                  </a:solidFill>
                  <a:latin typeface="Helvetica" panose="020B0604020202020204" pitchFamily="34" charset="0"/>
                  <a:cs typeface="Helvetica" panose="020B0604020202020204" pitchFamily="34" charset="0"/>
                </a:rPr>
                <a:t>since</a:t>
              </a:r>
              <a:r>
                <a:rPr lang="en-US" sz="2000" spc="-140" dirty="0">
                  <a:solidFill>
                    <a:srgbClr val="55C2ED"/>
                  </a:solidFill>
                  <a:latin typeface="Helvetica" panose="020B0604020202020204" pitchFamily="34" charset="0"/>
                  <a:cs typeface="Helvetica" panose="020B0604020202020204" pitchFamily="34" charset="0"/>
                </a:rPr>
                <a:t> </a:t>
              </a:r>
              <a:r>
                <a:rPr lang="en-US" sz="4100" spc="-140" dirty="0">
                  <a:solidFill>
                    <a:srgbClr val="55C2ED"/>
                  </a:solidFill>
                  <a:latin typeface="Helvetica" panose="020B0604020202020204" pitchFamily="34" charset="0"/>
                  <a:cs typeface="Helvetica" panose="020B0604020202020204" pitchFamily="34" charset="0"/>
                </a:rPr>
                <a:t>1968</a:t>
              </a:r>
            </a:p>
          </p:txBody>
        </p:sp>
      </p:grpSp>
      <p:sp>
        <p:nvSpPr>
          <p:cNvPr id="30" name="TextBox 29"/>
          <p:cNvSpPr txBox="1"/>
          <p:nvPr/>
        </p:nvSpPr>
        <p:spPr>
          <a:xfrm>
            <a:off x="2428272" y="160405"/>
            <a:ext cx="4085157" cy="923330"/>
          </a:xfrm>
          <a:prstGeom prst="rect">
            <a:avLst/>
          </a:prstGeom>
          <a:noFill/>
        </p:spPr>
        <p:txBody>
          <a:bodyPr wrap="square" rtlCol="0">
            <a:spAutoFit/>
          </a:bodyPr>
          <a:lstStyle/>
          <a:p>
            <a:r>
              <a:rPr lang="en-US" sz="5400" spc="50" dirty="0">
                <a:solidFill>
                  <a:schemeClr val="accent6"/>
                </a:solidFill>
                <a:latin typeface="Helvetica" panose="020B0604020202020204" pitchFamily="34" charset="0"/>
                <a:cs typeface="Helvetica" panose="020B0604020202020204" pitchFamily="34" charset="0"/>
              </a:rPr>
              <a:t>California</a:t>
            </a:r>
          </a:p>
        </p:txBody>
      </p:sp>
      <p:sp>
        <p:nvSpPr>
          <p:cNvPr id="32" name="TextBox 31"/>
          <p:cNvSpPr txBox="1"/>
          <p:nvPr/>
        </p:nvSpPr>
        <p:spPr>
          <a:xfrm>
            <a:off x="2437896" y="750319"/>
            <a:ext cx="4085157" cy="923330"/>
          </a:xfrm>
          <a:prstGeom prst="rect">
            <a:avLst/>
          </a:prstGeom>
          <a:noFill/>
        </p:spPr>
        <p:txBody>
          <a:bodyPr wrap="square" rtlCol="0">
            <a:spAutoFit/>
          </a:bodyPr>
          <a:lstStyle/>
          <a:p>
            <a:r>
              <a:rPr lang="en-US" sz="5400" spc="-150" dirty="0">
                <a:solidFill>
                  <a:srgbClr val="0C538A"/>
                </a:solidFill>
                <a:latin typeface="Helvetica" panose="020B0604020202020204" pitchFamily="34" charset="0"/>
                <a:cs typeface="Helvetica" panose="020B0604020202020204" pitchFamily="34" charset="0"/>
              </a:rPr>
              <a:t>population</a:t>
            </a:r>
          </a:p>
        </p:txBody>
      </p:sp>
      <p:grpSp>
        <p:nvGrpSpPr>
          <p:cNvPr id="4" name="Group 3">
            <a:extLst>
              <a:ext uri="{FF2B5EF4-FFF2-40B4-BE49-F238E27FC236}">
                <a16:creationId xmlns:a16="http://schemas.microsoft.com/office/drawing/2014/main" id="{BBAF8A38-81BF-4885-BE98-804EBCC66580}"/>
              </a:ext>
            </a:extLst>
          </p:cNvPr>
          <p:cNvGrpSpPr/>
          <p:nvPr/>
        </p:nvGrpSpPr>
        <p:grpSpPr>
          <a:xfrm>
            <a:off x="2214251" y="3027070"/>
            <a:ext cx="5336865" cy="338554"/>
            <a:chOff x="2214251" y="3027070"/>
            <a:chExt cx="5336865" cy="338554"/>
          </a:xfrm>
        </p:grpSpPr>
        <p:cxnSp>
          <p:nvCxnSpPr>
            <p:cNvPr id="31" name="Straight Arrow Connector 30"/>
            <p:cNvCxnSpPr/>
            <p:nvPr/>
          </p:nvCxnSpPr>
          <p:spPr>
            <a:xfrm flipH="1">
              <a:off x="2214251" y="3356235"/>
              <a:ext cx="4691063" cy="0"/>
            </a:xfrm>
            <a:prstGeom prst="straightConnector1">
              <a:avLst/>
            </a:prstGeom>
            <a:ln w="28575">
              <a:solidFill>
                <a:schemeClr val="accent6"/>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21"/>
            <p:cNvSpPr txBox="1"/>
            <p:nvPr/>
          </p:nvSpPr>
          <p:spPr>
            <a:xfrm>
              <a:off x="4047135" y="3027070"/>
              <a:ext cx="350398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spc="190" dirty="0">
                  <a:solidFill>
                    <a:srgbClr val="0C538A"/>
                  </a:solidFill>
                  <a:latin typeface="Helvetica" panose="020B0604020202020204" pitchFamily="34" charset="0"/>
                  <a:cs typeface="Helvetica" panose="020B0604020202020204" pitchFamily="34" charset="0"/>
                </a:rPr>
                <a:t>Oroville Dam Completed </a:t>
              </a:r>
            </a:p>
          </p:txBody>
        </p:sp>
      </p:grpSp>
      <p:sp>
        <p:nvSpPr>
          <p:cNvPr id="13" name="TextBox 12"/>
          <p:cNvSpPr txBox="1"/>
          <p:nvPr/>
        </p:nvSpPr>
        <p:spPr>
          <a:xfrm>
            <a:off x="7071499" y="6512418"/>
            <a:ext cx="3419526" cy="261610"/>
          </a:xfrm>
          <a:prstGeom prst="rect">
            <a:avLst/>
          </a:prstGeom>
          <a:noFill/>
        </p:spPr>
        <p:txBody>
          <a:bodyPr wrap="none" rtlCol="0">
            <a:spAutoFit/>
          </a:bodyPr>
          <a:lstStyle/>
          <a:p>
            <a:r>
              <a:rPr lang="en-US" sz="1100" dirty="0">
                <a:solidFill>
                  <a:schemeClr val="tx1">
                    <a:lumMod val="50000"/>
                    <a:lumOff val="50000"/>
                  </a:schemeClr>
                </a:solidFill>
                <a:latin typeface="Helvetica" panose="020B0604020202020204" pitchFamily="34" charset="0"/>
                <a:cs typeface="Helvetica" panose="020B0604020202020204" pitchFamily="34" charset="0"/>
              </a:rPr>
              <a:t>Source: California Department of Finance estimates</a:t>
            </a:r>
          </a:p>
        </p:txBody>
      </p:sp>
      <p:sp>
        <p:nvSpPr>
          <p:cNvPr id="15" name="TextBox 14"/>
          <p:cNvSpPr txBox="1"/>
          <p:nvPr/>
        </p:nvSpPr>
        <p:spPr>
          <a:xfrm>
            <a:off x="10038727" y="6212259"/>
            <a:ext cx="466794" cy="246221"/>
          </a:xfrm>
          <a:prstGeom prst="rect">
            <a:avLst/>
          </a:prstGeom>
          <a:noFill/>
        </p:spPr>
        <p:txBody>
          <a:bodyPr wrap="none" rtlCol="0">
            <a:spAutoFit/>
          </a:bodyPr>
          <a:lstStyle/>
          <a:p>
            <a:r>
              <a:rPr lang="en-US" sz="1000" dirty="0">
                <a:solidFill>
                  <a:schemeClr val="tx1">
                    <a:lumMod val="50000"/>
                    <a:lumOff val="50000"/>
                  </a:schemeClr>
                </a:solidFill>
                <a:latin typeface="Helvetica" panose="020B0604020202020204" pitchFamily="34" charset="0"/>
                <a:cs typeface="Helvetica" panose="020B0604020202020204" pitchFamily="34" charset="0"/>
              </a:rPr>
              <a:t>2016</a:t>
            </a:r>
          </a:p>
        </p:txBody>
      </p:sp>
      <p:sp>
        <p:nvSpPr>
          <p:cNvPr id="3" name="TextBox 2"/>
          <p:cNvSpPr txBox="1"/>
          <p:nvPr/>
        </p:nvSpPr>
        <p:spPr>
          <a:xfrm rot="16200000">
            <a:off x="982673" y="3219253"/>
            <a:ext cx="1563248" cy="276999"/>
          </a:xfrm>
          <a:prstGeom prst="rect">
            <a:avLst/>
          </a:prstGeom>
          <a:noFill/>
        </p:spPr>
        <p:txBody>
          <a:bodyPr wrap="none" rtlCol="0">
            <a:spAutoFit/>
          </a:bodyPr>
          <a:lstStyle/>
          <a:p>
            <a:r>
              <a:rPr lang="en-US" sz="1200" dirty="0">
                <a:solidFill>
                  <a:schemeClr val="tx1">
                    <a:lumMod val="50000"/>
                    <a:lumOff val="50000"/>
                  </a:schemeClr>
                </a:solidFill>
                <a:latin typeface="Helvetica" panose="020B0604020202020204" pitchFamily="34" charset="0"/>
                <a:cs typeface="Helvetica" panose="020B0604020202020204" pitchFamily="34" charset="0"/>
              </a:rPr>
              <a:t>Population (millions)</a:t>
            </a:r>
          </a:p>
        </p:txBody>
      </p:sp>
    </p:spTree>
    <p:extLst>
      <p:ext uri="{BB962C8B-B14F-4D97-AF65-F5344CB8AC3E}">
        <p14:creationId xmlns:p14="http://schemas.microsoft.com/office/powerpoint/2010/main" val="76427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B80A9B8-F87E-4073-AE08-2563AFBE8E9E}"/>
              </a:ext>
            </a:extLst>
          </p:cNvPr>
          <p:cNvSpPr txBox="1"/>
          <p:nvPr/>
        </p:nvSpPr>
        <p:spPr>
          <a:xfrm>
            <a:off x="340659" y="321731"/>
            <a:ext cx="115913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California Housing &amp; Water Use</a:t>
            </a:r>
          </a:p>
        </p:txBody>
      </p:sp>
      <p:grpSp>
        <p:nvGrpSpPr>
          <p:cNvPr id="14" name="Group 13">
            <a:extLst>
              <a:ext uri="{FF2B5EF4-FFF2-40B4-BE49-F238E27FC236}">
                <a16:creationId xmlns:a16="http://schemas.microsoft.com/office/drawing/2014/main" id="{51F13394-6D57-4E09-B6CB-48B861A8ACBD}"/>
              </a:ext>
            </a:extLst>
          </p:cNvPr>
          <p:cNvGrpSpPr/>
          <p:nvPr/>
        </p:nvGrpSpPr>
        <p:grpSpPr>
          <a:xfrm>
            <a:off x="834564" y="2108393"/>
            <a:ext cx="9370690" cy="1031178"/>
            <a:chOff x="520214" y="2602317"/>
            <a:chExt cx="9370690" cy="1031178"/>
          </a:xfrm>
        </p:grpSpPr>
        <p:sp>
          <p:nvSpPr>
            <p:cNvPr id="22" name="TextBox 21"/>
            <p:cNvSpPr txBox="1"/>
            <p:nvPr/>
          </p:nvSpPr>
          <p:spPr>
            <a:xfrm>
              <a:off x="1798278" y="2602317"/>
              <a:ext cx="80926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Population = 50 million by 2050 (+10 million)</a:t>
              </a:r>
            </a:p>
          </p:txBody>
        </p:sp>
        <p:grpSp>
          <p:nvGrpSpPr>
            <p:cNvPr id="11" name="Group 10">
              <a:extLst>
                <a:ext uri="{FF2B5EF4-FFF2-40B4-BE49-F238E27FC236}">
                  <a16:creationId xmlns:a16="http://schemas.microsoft.com/office/drawing/2014/main" id="{B7EACC47-FDD2-4EE5-8D7A-486F3B3CA69D}"/>
                </a:ext>
              </a:extLst>
            </p:cNvPr>
            <p:cNvGrpSpPr/>
            <p:nvPr/>
          </p:nvGrpSpPr>
          <p:grpSpPr>
            <a:xfrm>
              <a:off x="520214" y="2643160"/>
              <a:ext cx="979974" cy="990335"/>
              <a:chOff x="520214" y="2643160"/>
              <a:chExt cx="1186102" cy="1198642"/>
            </a:xfrm>
          </p:grpSpPr>
          <p:sp>
            <p:nvSpPr>
              <p:cNvPr id="16" name="Oval 15">
                <a:extLst>
                  <a:ext uri="{FF2B5EF4-FFF2-40B4-BE49-F238E27FC236}">
                    <a16:creationId xmlns:a16="http://schemas.microsoft.com/office/drawing/2014/main" id="{204380CC-DD46-47C5-9372-EAB22BDC438D}"/>
                  </a:ext>
                </a:extLst>
              </p:cNvPr>
              <p:cNvSpPr/>
              <p:nvPr/>
            </p:nvSpPr>
            <p:spPr>
              <a:xfrm>
                <a:off x="520214" y="2643160"/>
                <a:ext cx="1186102" cy="1198642"/>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26" name="Graphic 62" descr="Closed Book">
                <a:extLst>
                  <a:ext uri="{FF2B5EF4-FFF2-40B4-BE49-F238E27FC236}">
                    <a16:creationId xmlns:a16="http://schemas.microsoft.com/office/drawing/2014/main" id="{C1210FCA-7C66-40CF-B78D-C50E5C8821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958" y="2737959"/>
                <a:ext cx="978083" cy="978083"/>
              </a:xfrm>
              <a:prstGeom prst="rect">
                <a:avLst/>
              </a:prstGeom>
            </p:spPr>
          </p:pic>
        </p:grpSp>
      </p:grpSp>
      <p:grpSp>
        <p:nvGrpSpPr>
          <p:cNvPr id="13" name="Group 12">
            <a:extLst>
              <a:ext uri="{FF2B5EF4-FFF2-40B4-BE49-F238E27FC236}">
                <a16:creationId xmlns:a16="http://schemas.microsoft.com/office/drawing/2014/main" id="{97D4F597-4EA9-40E6-84C7-14A7399985C9}"/>
              </a:ext>
            </a:extLst>
          </p:cNvPr>
          <p:cNvGrpSpPr/>
          <p:nvPr/>
        </p:nvGrpSpPr>
        <p:grpSpPr>
          <a:xfrm>
            <a:off x="894732" y="4504283"/>
            <a:ext cx="11297268" cy="1126179"/>
            <a:chOff x="520214" y="3734471"/>
            <a:chExt cx="11297268" cy="1126179"/>
          </a:xfrm>
        </p:grpSpPr>
        <p:sp>
          <p:nvSpPr>
            <p:cNvPr id="57" name="TextBox 56"/>
            <p:cNvSpPr txBox="1"/>
            <p:nvPr/>
          </p:nvSpPr>
          <p:spPr>
            <a:xfrm>
              <a:off x="1798279" y="3734471"/>
              <a:ext cx="100192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Current </a:t>
              </a:r>
              <a:r>
                <a:rPr lang="en-US" sz="2800" b="1" dirty="0">
                  <a:solidFill>
                    <a:prstClr val="white"/>
                  </a:solidFill>
                  <a:latin typeface="Helvetica" panose="020B0604020202020204" pitchFamily="34" charset="0"/>
                  <a:cs typeface="Helvetica" panose="020B0604020202020204" pitchFamily="34" charset="0"/>
                </a:rPr>
                <a:t>Water </a:t>
              </a: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Use: About 2 houses per acre-foot</a:t>
              </a:r>
            </a:p>
          </p:txBody>
        </p:sp>
        <p:grpSp>
          <p:nvGrpSpPr>
            <p:cNvPr id="9" name="Group 8">
              <a:extLst>
                <a:ext uri="{FF2B5EF4-FFF2-40B4-BE49-F238E27FC236}">
                  <a16:creationId xmlns:a16="http://schemas.microsoft.com/office/drawing/2014/main" id="{58F0B707-D952-424A-9A2B-3A7332900C81}"/>
                </a:ext>
              </a:extLst>
            </p:cNvPr>
            <p:cNvGrpSpPr/>
            <p:nvPr/>
          </p:nvGrpSpPr>
          <p:grpSpPr>
            <a:xfrm>
              <a:off x="520214" y="3870315"/>
              <a:ext cx="979974" cy="990335"/>
              <a:chOff x="520214" y="3870315"/>
              <a:chExt cx="1186102" cy="1198642"/>
            </a:xfrm>
          </p:grpSpPr>
          <p:sp>
            <p:nvSpPr>
              <p:cNvPr id="21" name="Oval 20">
                <a:extLst>
                  <a:ext uri="{FF2B5EF4-FFF2-40B4-BE49-F238E27FC236}">
                    <a16:creationId xmlns:a16="http://schemas.microsoft.com/office/drawing/2014/main" id="{34E0E4B8-B3F1-4FE2-885E-D369BCA3409E}"/>
                  </a:ext>
                </a:extLst>
              </p:cNvPr>
              <p:cNvSpPr/>
              <p:nvPr/>
            </p:nvSpPr>
            <p:spPr>
              <a:xfrm>
                <a:off x="520214" y="3870315"/>
                <a:ext cx="1186102" cy="1198642"/>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Helvetica" panose="020B0604020202020204" pitchFamily="34" charset="0"/>
                  <a:ea typeface="+mn-ea"/>
                  <a:cs typeface="Helvetica" panose="020B0604020202020204" pitchFamily="34" charset="0"/>
                </a:endParaRPr>
              </a:p>
            </p:txBody>
          </p:sp>
          <p:pic>
            <p:nvPicPr>
              <p:cNvPr id="3" name="Graphic 2" descr="Wave">
                <a:extLst>
                  <a:ext uri="{FF2B5EF4-FFF2-40B4-BE49-F238E27FC236}">
                    <a16:creationId xmlns:a16="http://schemas.microsoft.com/office/drawing/2014/main" id="{4A67AF3F-D57A-46D9-B697-64282E6CF0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065" y="4011288"/>
                <a:ext cx="914400" cy="914400"/>
              </a:xfrm>
              <a:prstGeom prst="rect">
                <a:avLst/>
              </a:prstGeom>
            </p:spPr>
          </p:pic>
        </p:grpSp>
      </p:grpSp>
      <p:sp>
        <p:nvSpPr>
          <p:cNvPr id="29" name="TextBox 28">
            <a:extLst>
              <a:ext uri="{FF2B5EF4-FFF2-40B4-BE49-F238E27FC236}">
                <a16:creationId xmlns:a16="http://schemas.microsoft.com/office/drawing/2014/main" id="{E8843C96-97BB-4318-BE33-E95822AA368A}"/>
              </a:ext>
            </a:extLst>
          </p:cNvPr>
          <p:cNvSpPr txBox="1"/>
          <p:nvPr/>
        </p:nvSpPr>
        <p:spPr>
          <a:xfrm>
            <a:off x="4503923" y="2521349"/>
            <a:ext cx="756543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 panose="020B0604020202020204" pitchFamily="34" charset="0"/>
                <a:ea typeface="+mn-ea"/>
                <a:cs typeface="Helvetica" panose="020B0604020202020204" pitchFamily="34" charset="0"/>
              </a:rPr>
              <a:t>4 million</a:t>
            </a:r>
            <a:r>
              <a:rPr kumimoji="0" lang="en-US" sz="28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Helvetica" panose="020B0604020202020204" pitchFamily="34" charset="0"/>
                <a:ea typeface="+mn-ea"/>
                <a:cs typeface="Helvetica" panose="020B0604020202020204" pitchFamily="34" charset="0"/>
              </a:rPr>
              <a:t> new housing units just to keep up</a:t>
            </a:r>
            <a:endPar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940FB2EA-3523-4D68-BE2A-D8C10372CD87}"/>
              </a:ext>
            </a:extLst>
          </p:cNvPr>
          <p:cNvSpPr txBox="1"/>
          <p:nvPr/>
        </p:nvSpPr>
        <p:spPr>
          <a:xfrm>
            <a:off x="2673154" y="4917239"/>
            <a:ext cx="9456372"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 panose="020B0604020202020204" pitchFamily="34" charset="0"/>
                <a:ea typeface="+mn-ea"/>
                <a:cs typeface="Helvetica" panose="020B0604020202020204" pitchFamily="34" charset="0"/>
              </a:rPr>
              <a:t>2 million ac-ft/year of new water for population growth</a:t>
            </a:r>
          </a:p>
        </p:txBody>
      </p:sp>
    </p:spTree>
    <p:extLst>
      <p:ext uri="{BB962C8B-B14F-4D97-AF65-F5344CB8AC3E}">
        <p14:creationId xmlns:p14="http://schemas.microsoft.com/office/powerpoint/2010/main" val="366853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46689" y="0"/>
            <a:ext cx="8289889" cy="6167038"/>
            <a:chOff x="419821" y="19521"/>
            <a:chExt cx="8289889" cy="6167038"/>
          </a:xfrm>
        </p:grpSpPr>
        <p:pic>
          <p:nvPicPr>
            <p:cNvPr id="9" name="Picture 4" descr="Change in Land Use"/>
            <p:cNvPicPr>
              <a:picLocks noChangeAspect="1" noChangeArrowheads="1"/>
            </p:cNvPicPr>
            <p:nvPr/>
          </p:nvPicPr>
          <p:blipFill rotWithShape="1">
            <a:blip r:embed="rId3">
              <a:extLst>
                <a:ext uri="{28A0092B-C50C-407E-A947-70E740481C1C}">
                  <a14:useLocalDpi xmlns:a14="http://schemas.microsoft.com/office/drawing/2010/main" val="0"/>
                </a:ext>
              </a:extLst>
            </a:blip>
            <a:srcRect l="51025" t="29169" r="874" b="15888"/>
            <a:stretch/>
          </p:blipFill>
          <p:spPr bwMode="auto">
            <a:xfrm>
              <a:off x="419821" y="1614559"/>
              <a:ext cx="8289889"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33481" y="19521"/>
              <a:ext cx="3692036" cy="1738938"/>
            </a:xfrm>
            <a:prstGeom prst="rect">
              <a:avLst/>
            </a:prstGeom>
            <a:noFill/>
          </p:spPr>
          <p:txBody>
            <a:bodyPr wrap="none" rtlCol="0">
              <a:spAutoFit/>
            </a:bodyPr>
            <a:lstStyle/>
            <a:p>
              <a:r>
                <a:rPr lang="en-US" sz="10700" b="1" spc="-300" dirty="0">
                  <a:ln>
                    <a:solidFill>
                      <a:srgbClr val="55C2ED"/>
                    </a:solidFill>
                  </a:ln>
                  <a:solidFill>
                    <a:schemeClr val="tx1">
                      <a:lumMod val="75000"/>
                      <a:lumOff val="25000"/>
                    </a:schemeClr>
                  </a:solidFill>
                  <a:latin typeface="Arial Black" panose="020B0A04020102020204" pitchFamily="34" charset="0"/>
                  <a:cs typeface="Helvetica" panose="020B0604020202020204" pitchFamily="34" charset="0"/>
                </a:rPr>
                <a:t>2011</a:t>
              </a:r>
            </a:p>
          </p:txBody>
        </p:sp>
      </p:grpSp>
      <p:grpSp>
        <p:nvGrpSpPr>
          <p:cNvPr id="13" name="Group 12"/>
          <p:cNvGrpSpPr/>
          <p:nvPr/>
        </p:nvGrpSpPr>
        <p:grpSpPr>
          <a:xfrm>
            <a:off x="1429110" y="-138023"/>
            <a:ext cx="9747849" cy="7177178"/>
            <a:chOff x="-94891" y="-138023"/>
            <a:chExt cx="9747849" cy="7177178"/>
          </a:xfrm>
        </p:grpSpPr>
        <p:sp>
          <p:nvSpPr>
            <p:cNvPr id="8" name="Rectangle 7"/>
            <p:cNvSpPr/>
            <p:nvPr/>
          </p:nvSpPr>
          <p:spPr>
            <a:xfrm>
              <a:off x="-94891" y="-138023"/>
              <a:ext cx="9747849" cy="7177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422689" y="5137"/>
              <a:ext cx="8289889" cy="6175664"/>
              <a:chOff x="422689" y="5137"/>
              <a:chExt cx="8289889" cy="6175664"/>
            </a:xfrm>
          </p:grpSpPr>
          <p:pic>
            <p:nvPicPr>
              <p:cNvPr id="4" name="Picture 4" descr="Change in Land Use"/>
              <p:cNvPicPr>
                <a:picLocks noChangeAspect="1" noChangeArrowheads="1"/>
              </p:cNvPicPr>
              <p:nvPr/>
            </p:nvPicPr>
            <p:blipFill rotWithShape="1">
              <a:blip r:embed="rId3">
                <a:extLst>
                  <a:ext uri="{28A0092B-C50C-407E-A947-70E740481C1C}">
                    <a14:useLocalDpi xmlns:a14="http://schemas.microsoft.com/office/drawing/2010/main" val="0"/>
                  </a:ext>
                </a:extLst>
              </a:blip>
              <a:srcRect l="1122" t="29584" r="50777" b="15473"/>
              <a:stretch/>
            </p:blipFill>
            <p:spPr bwMode="auto">
              <a:xfrm>
                <a:off x="422689" y="1608801"/>
                <a:ext cx="8289889"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36349" y="5137"/>
                <a:ext cx="3692036" cy="1738938"/>
              </a:xfrm>
              <a:prstGeom prst="rect">
                <a:avLst/>
              </a:prstGeom>
              <a:noFill/>
            </p:spPr>
            <p:txBody>
              <a:bodyPr wrap="none" rtlCol="0">
                <a:spAutoFit/>
              </a:bodyPr>
              <a:lstStyle/>
              <a:p>
                <a:r>
                  <a:rPr lang="en-US" sz="10700" b="1" spc="-300" dirty="0">
                    <a:ln>
                      <a:solidFill>
                        <a:srgbClr val="55C2ED"/>
                      </a:solidFill>
                    </a:ln>
                    <a:solidFill>
                      <a:schemeClr val="tx1">
                        <a:lumMod val="75000"/>
                        <a:lumOff val="25000"/>
                      </a:schemeClr>
                    </a:solidFill>
                    <a:latin typeface="Arial Black" panose="020B0A04020102020204" pitchFamily="34" charset="0"/>
                    <a:cs typeface="Helvetica" panose="020B0604020202020204" pitchFamily="34" charset="0"/>
                  </a:rPr>
                  <a:t>1920</a:t>
                </a:r>
              </a:p>
            </p:txBody>
          </p:sp>
        </p:grpSp>
      </p:grpSp>
      <p:pic>
        <p:nvPicPr>
          <p:cNvPr id="2052" name="Picture 4" descr="Change in Land Use"/>
          <p:cNvPicPr>
            <a:picLocks noChangeAspect="1" noChangeArrowheads="1"/>
          </p:cNvPicPr>
          <p:nvPr/>
        </p:nvPicPr>
        <p:blipFill rotWithShape="1">
          <a:blip r:embed="rId3">
            <a:extLst>
              <a:ext uri="{28A0092B-C50C-407E-A947-70E740481C1C}">
                <a14:useLocalDpi xmlns:a14="http://schemas.microsoft.com/office/drawing/2010/main" val="0"/>
              </a:ext>
            </a:extLst>
          </a:blip>
          <a:srcRect t="89659" b="2492"/>
          <a:stretch/>
        </p:blipFill>
        <p:spPr bwMode="auto">
          <a:xfrm>
            <a:off x="1670643" y="6174573"/>
            <a:ext cx="8941147" cy="338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57732" y="246665"/>
            <a:ext cx="3020964" cy="707886"/>
          </a:xfrm>
          <a:prstGeom prst="rect">
            <a:avLst/>
          </a:prstGeom>
          <a:noFill/>
        </p:spPr>
        <p:txBody>
          <a:bodyPr wrap="square" rtlCol="0">
            <a:spAutoFit/>
          </a:bodyPr>
          <a:lstStyle/>
          <a:p>
            <a:r>
              <a:rPr lang="en-US" sz="4000" spc="50" dirty="0">
                <a:solidFill>
                  <a:schemeClr val="tx1">
                    <a:lumMod val="50000"/>
                    <a:lumOff val="50000"/>
                  </a:schemeClr>
                </a:solidFill>
                <a:latin typeface="Helvetica" panose="020B0604020202020204" pitchFamily="34" charset="0"/>
                <a:cs typeface="Helvetica" panose="020B0604020202020204" pitchFamily="34" charset="0"/>
              </a:rPr>
              <a:t>Sacramento</a:t>
            </a:r>
            <a:endParaRPr lang="en-US" sz="4400" spc="50" dirty="0">
              <a:solidFill>
                <a:schemeClr val="tx1">
                  <a:lumMod val="50000"/>
                  <a:lumOff val="50000"/>
                </a:schemeClr>
              </a:solidFill>
              <a:latin typeface="Helvetica" panose="020B0604020202020204" pitchFamily="34" charset="0"/>
              <a:cs typeface="Helvetica" panose="020B0604020202020204" pitchFamily="34" charset="0"/>
            </a:endParaRPr>
          </a:p>
        </p:txBody>
      </p:sp>
      <p:sp>
        <p:nvSpPr>
          <p:cNvPr id="6" name="TextBox 5"/>
          <p:cNvSpPr txBox="1"/>
          <p:nvPr/>
        </p:nvSpPr>
        <p:spPr>
          <a:xfrm>
            <a:off x="7665252" y="776198"/>
            <a:ext cx="3028593" cy="646331"/>
          </a:xfrm>
          <a:prstGeom prst="rect">
            <a:avLst/>
          </a:prstGeom>
          <a:noFill/>
        </p:spPr>
        <p:txBody>
          <a:bodyPr wrap="square" rtlCol="0">
            <a:spAutoFit/>
          </a:bodyPr>
          <a:lstStyle/>
          <a:p>
            <a:pPr algn="ctr"/>
            <a:r>
              <a:rPr lang="en-US" sz="3600" spc="-150" dirty="0">
                <a:solidFill>
                  <a:schemeClr val="tx1">
                    <a:lumMod val="75000"/>
                    <a:lumOff val="25000"/>
                  </a:schemeClr>
                </a:solidFill>
                <a:latin typeface="Helvetica" panose="020B0604020202020204" pitchFamily="34" charset="0"/>
                <a:cs typeface="Helvetica" panose="020B0604020202020204" pitchFamily="34" charset="0"/>
              </a:rPr>
              <a:t>LAND USE</a:t>
            </a:r>
          </a:p>
        </p:txBody>
      </p:sp>
      <p:sp>
        <p:nvSpPr>
          <p:cNvPr id="12" name="TextBox 11"/>
          <p:cNvSpPr txBox="1"/>
          <p:nvPr/>
        </p:nvSpPr>
        <p:spPr>
          <a:xfrm>
            <a:off x="4940877" y="6512418"/>
            <a:ext cx="5509842" cy="261610"/>
          </a:xfrm>
          <a:prstGeom prst="rect">
            <a:avLst/>
          </a:prstGeom>
          <a:noFill/>
        </p:spPr>
        <p:txBody>
          <a:bodyPr wrap="none" rtlCol="0">
            <a:spAutoFit/>
          </a:bodyPr>
          <a:lstStyle/>
          <a:p>
            <a:r>
              <a:rPr lang="en-US" sz="1100" dirty="0">
                <a:solidFill>
                  <a:schemeClr val="tx1">
                    <a:lumMod val="75000"/>
                    <a:lumOff val="25000"/>
                  </a:schemeClr>
                </a:solidFill>
                <a:latin typeface="Helvetica" panose="020B0604020202020204" pitchFamily="34" charset="0"/>
                <a:cs typeface="Helvetica" panose="020B0604020202020204" pitchFamily="34" charset="0"/>
              </a:rPr>
              <a:t>Source: The Grinnell Resurvey Project, Museum of Vertebrate Zoology, UC Berkeley </a:t>
            </a:r>
          </a:p>
        </p:txBody>
      </p:sp>
      <p:pic>
        <p:nvPicPr>
          <p:cNvPr id="11" name="Picture 2" descr="H:\GIS\Tasks\SacramentoCounty_California_Inset.em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99"/>
          <a:stretch/>
        </p:blipFill>
        <p:spPr bwMode="auto">
          <a:xfrm>
            <a:off x="6466943" y="134116"/>
            <a:ext cx="1525367" cy="1361920"/>
          </a:xfrm>
          <a:prstGeom prst="rect">
            <a:avLst/>
          </a:prstGeom>
          <a:noFill/>
          <a:extLst>
            <a:ext uri="{909E8E84-426E-40DD-AFC4-6F175D3DCCD1}">
              <a14:hiddenFill xmlns:a14="http://schemas.microsoft.com/office/drawing/2010/main">
                <a:solidFill>
                  <a:srgbClr val="FFFFFF"/>
                </a:solidFill>
              </a14:hiddenFill>
            </a:ext>
          </a:extLst>
        </p:spPr>
      </p:pic>
      <p:sp>
        <p:nvSpPr>
          <p:cNvPr id="14" name="5-Point Star 13"/>
          <p:cNvSpPr/>
          <p:nvPr/>
        </p:nvSpPr>
        <p:spPr>
          <a:xfrm>
            <a:off x="6915805" y="4682356"/>
            <a:ext cx="250756" cy="250756"/>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948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3000"/>
                                        <p:tgtEl>
                                          <p:spTgt spid="13"/>
                                        </p:tgtEl>
                                      </p:cBhvr>
                                    </p:animEffect>
                                    <p:set>
                                      <p:cBhvr>
                                        <p:cTn id="7" dur="1" fill="hold">
                                          <p:stCondLst>
                                            <p:cond delay="2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090" y="58034"/>
            <a:ext cx="9194579" cy="67956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Snowpack in the Sierra Nev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802" y="-4315"/>
            <a:ext cx="6857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Snowpack in the Sierra Nev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0801" y="-4315"/>
            <a:ext cx="6858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nowpack in the Sierra Nev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0801" y="-4316"/>
            <a:ext cx="6858000" cy="685800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Snowpack in the Sierra Nev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802" y="-4315"/>
            <a:ext cx="6857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499184" y="629439"/>
            <a:ext cx="2130725" cy="1477328"/>
          </a:xfrm>
          <a:prstGeom prst="rect">
            <a:avLst/>
          </a:prstGeom>
          <a:noFill/>
        </p:spPr>
        <p:txBody>
          <a:bodyPr wrap="square" rtlCol="0">
            <a:spAutoFit/>
          </a:bodyPr>
          <a:lstStyle/>
          <a:p>
            <a:pPr algn="ctr"/>
            <a:r>
              <a:rPr lang="en-US" dirty="0">
                <a:solidFill>
                  <a:srgbClr val="33CCCC"/>
                </a:solidFill>
                <a:latin typeface="Helvetica" panose="020B0604020202020204" pitchFamily="34" charset="0"/>
                <a:cs typeface="Helvetica" panose="020B0604020202020204" pitchFamily="34" charset="0"/>
              </a:rPr>
              <a:t>Sierra Nevada Snow Pack</a:t>
            </a:r>
          </a:p>
          <a:p>
            <a:pPr algn="ctr"/>
            <a:endParaRPr lang="en-US" dirty="0">
              <a:solidFill>
                <a:srgbClr val="33CCCC"/>
              </a:solidFill>
              <a:latin typeface="Helvetica" panose="020B0604020202020204" pitchFamily="34" charset="0"/>
              <a:cs typeface="Helvetica" panose="020B0604020202020204" pitchFamily="34" charset="0"/>
            </a:endParaRPr>
          </a:p>
          <a:p>
            <a:pPr algn="ctr"/>
            <a:r>
              <a:rPr lang="en-US" b="1" dirty="0">
                <a:solidFill>
                  <a:srgbClr val="33CCCC"/>
                </a:solidFill>
                <a:latin typeface="Helvetica" panose="020B0604020202020204" pitchFamily="34" charset="0"/>
                <a:cs typeface="Helvetica" panose="020B0604020202020204" pitchFamily="34" charset="0"/>
              </a:rPr>
              <a:t>Spring 2010</a:t>
            </a:r>
          </a:p>
          <a:p>
            <a:pPr algn="ctr"/>
            <a:r>
              <a:rPr lang="en-US" dirty="0">
                <a:solidFill>
                  <a:schemeClr val="bg1"/>
                </a:solidFill>
                <a:latin typeface="Helvetica" panose="020B0604020202020204" pitchFamily="34" charset="0"/>
                <a:cs typeface="Helvetica" panose="020B0604020202020204" pitchFamily="34" charset="0"/>
              </a:rPr>
              <a:t>Average year</a:t>
            </a:r>
          </a:p>
        </p:txBody>
      </p:sp>
      <p:sp>
        <p:nvSpPr>
          <p:cNvPr id="4" name="TextBox 3"/>
          <p:cNvSpPr txBox="1"/>
          <p:nvPr/>
        </p:nvSpPr>
        <p:spPr>
          <a:xfrm>
            <a:off x="8622045" y="6092080"/>
            <a:ext cx="1885003" cy="707886"/>
          </a:xfrm>
          <a:prstGeom prst="rect">
            <a:avLst/>
          </a:prstGeom>
          <a:noFill/>
        </p:spPr>
        <p:txBody>
          <a:bodyPr wrap="none" rtlCol="0">
            <a:spAutoFit/>
          </a:bodyPr>
          <a:lstStyle/>
          <a:p>
            <a:pPr algn="ctr"/>
            <a:r>
              <a:rPr lang="en-US" sz="1200" dirty="0">
                <a:solidFill>
                  <a:srgbClr val="33CCCC"/>
                </a:solidFill>
                <a:latin typeface="Helvetica" panose="020B0604020202020204" pitchFamily="34" charset="0"/>
                <a:cs typeface="Helvetica" panose="020B0604020202020204" pitchFamily="34" charset="0"/>
              </a:rPr>
              <a:t>Source:</a:t>
            </a:r>
          </a:p>
          <a:p>
            <a:pPr algn="ctr"/>
            <a:r>
              <a:rPr lang="en-US" sz="1200" dirty="0">
                <a:solidFill>
                  <a:srgbClr val="33CCCC"/>
                </a:solidFill>
                <a:latin typeface="Helvetica" panose="020B0604020202020204" pitchFamily="34" charset="0"/>
                <a:cs typeface="Helvetica" panose="020B0604020202020204" pitchFamily="34" charset="0"/>
              </a:rPr>
              <a:t>NASA Earth Observatory</a:t>
            </a:r>
          </a:p>
          <a:p>
            <a:pPr algn="ctr"/>
            <a:endParaRPr lang="en-US" sz="1600" dirty="0"/>
          </a:p>
        </p:txBody>
      </p:sp>
      <p:sp>
        <p:nvSpPr>
          <p:cNvPr id="11" name="TextBox 10"/>
          <p:cNvSpPr txBox="1"/>
          <p:nvPr/>
        </p:nvSpPr>
        <p:spPr>
          <a:xfrm>
            <a:off x="8499184" y="2307822"/>
            <a:ext cx="2130725" cy="646331"/>
          </a:xfrm>
          <a:prstGeom prst="rect">
            <a:avLst/>
          </a:prstGeom>
          <a:noFill/>
        </p:spPr>
        <p:txBody>
          <a:bodyPr wrap="square" rtlCol="0">
            <a:spAutoFit/>
          </a:bodyPr>
          <a:lstStyle/>
          <a:p>
            <a:pPr algn="ctr"/>
            <a:r>
              <a:rPr lang="en-US" b="1" dirty="0">
                <a:solidFill>
                  <a:srgbClr val="33CCCC"/>
                </a:solidFill>
                <a:latin typeface="Helvetica" panose="020B0604020202020204" pitchFamily="34" charset="0"/>
                <a:cs typeface="Helvetica" panose="020B0604020202020204" pitchFamily="34" charset="0"/>
              </a:rPr>
              <a:t>Spring 2014</a:t>
            </a:r>
          </a:p>
          <a:p>
            <a:pPr algn="ctr"/>
            <a:r>
              <a:rPr lang="en-US" dirty="0">
                <a:solidFill>
                  <a:schemeClr val="bg1"/>
                </a:solidFill>
                <a:latin typeface="Helvetica" panose="020B0604020202020204" pitchFamily="34" charset="0"/>
                <a:cs typeface="Helvetica" panose="020B0604020202020204" pitchFamily="34" charset="0"/>
              </a:rPr>
              <a:t>34% of average</a:t>
            </a:r>
            <a:endParaRPr lang="en-US" dirty="0">
              <a:solidFill>
                <a:srgbClr val="33CCCC"/>
              </a:solidFill>
              <a:latin typeface="Helvetica" panose="020B0604020202020204" pitchFamily="34" charset="0"/>
              <a:cs typeface="Helvetica" panose="020B0604020202020204" pitchFamily="34" charset="0"/>
            </a:endParaRPr>
          </a:p>
        </p:txBody>
      </p:sp>
      <p:sp>
        <p:nvSpPr>
          <p:cNvPr id="13" name="TextBox 12"/>
          <p:cNvSpPr txBox="1"/>
          <p:nvPr/>
        </p:nvSpPr>
        <p:spPr>
          <a:xfrm>
            <a:off x="8499184" y="3207845"/>
            <a:ext cx="2130725" cy="646331"/>
          </a:xfrm>
          <a:prstGeom prst="rect">
            <a:avLst/>
          </a:prstGeom>
          <a:noFill/>
        </p:spPr>
        <p:txBody>
          <a:bodyPr wrap="square" rtlCol="0">
            <a:spAutoFit/>
          </a:bodyPr>
          <a:lstStyle/>
          <a:p>
            <a:pPr algn="ctr"/>
            <a:r>
              <a:rPr lang="en-US" b="1" dirty="0">
                <a:solidFill>
                  <a:srgbClr val="33CCCC"/>
                </a:solidFill>
                <a:latin typeface="Helvetica" panose="020B0604020202020204" pitchFamily="34" charset="0"/>
                <a:cs typeface="Helvetica" panose="020B0604020202020204" pitchFamily="34" charset="0"/>
              </a:rPr>
              <a:t>Spring 2015</a:t>
            </a:r>
          </a:p>
          <a:p>
            <a:pPr algn="ctr"/>
            <a:r>
              <a:rPr lang="en-US" dirty="0">
                <a:solidFill>
                  <a:schemeClr val="bg1"/>
                </a:solidFill>
                <a:latin typeface="Helvetica" panose="020B0604020202020204" pitchFamily="34" charset="0"/>
                <a:cs typeface="Helvetica" panose="020B0604020202020204" pitchFamily="34" charset="0"/>
              </a:rPr>
              <a:t>5% of average</a:t>
            </a:r>
          </a:p>
        </p:txBody>
      </p:sp>
      <p:sp>
        <p:nvSpPr>
          <p:cNvPr id="12" name="TextBox 11">
            <a:extLst>
              <a:ext uri="{FF2B5EF4-FFF2-40B4-BE49-F238E27FC236}">
                <a16:creationId xmlns:a16="http://schemas.microsoft.com/office/drawing/2014/main" id="{646C6B8A-DC41-4D36-88AA-0D8654F4633C}"/>
              </a:ext>
            </a:extLst>
          </p:cNvPr>
          <p:cNvSpPr txBox="1"/>
          <p:nvPr/>
        </p:nvSpPr>
        <p:spPr>
          <a:xfrm rot="16200000">
            <a:off x="-567068" y="2600210"/>
            <a:ext cx="3020964" cy="707886"/>
          </a:xfrm>
          <a:prstGeom prst="rect">
            <a:avLst/>
          </a:prstGeom>
          <a:noFill/>
        </p:spPr>
        <p:txBody>
          <a:bodyPr wrap="square" rtlCol="0">
            <a:spAutoFit/>
          </a:bodyPr>
          <a:lstStyle/>
          <a:p>
            <a:r>
              <a:rPr lang="en-US" sz="4000" spc="50" dirty="0">
                <a:solidFill>
                  <a:schemeClr val="tx1">
                    <a:lumMod val="50000"/>
                    <a:lumOff val="50000"/>
                  </a:schemeClr>
                </a:solidFill>
                <a:latin typeface="Helvetica" panose="020B0604020202020204" pitchFamily="34" charset="0"/>
                <a:cs typeface="Helvetica" panose="020B0604020202020204" pitchFamily="34" charset="0"/>
              </a:rPr>
              <a:t>Climate</a:t>
            </a:r>
            <a:endParaRPr lang="en-US" sz="4400" spc="50" dirty="0">
              <a:solidFill>
                <a:schemeClr val="tx1">
                  <a:lumMod val="50000"/>
                  <a:lumOff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1571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3000"/>
                                        <p:tgtEl>
                                          <p:spTgt spid="18434"/>
                                        </p:tgtEl>
                                      </p:cBhvr>
                                    </p:animEffect>
                                    <p:set>
                                      <p:cBhvr>
                                        <p:cTn id="7" dur="1" fill="hold">
                                          <p:stCondLst>
                                            <p:cond delay="2999"/>
                                          </p:stCondLst>
                                        </p:cTn>
                                        <p:tgtEl>
                                          <p:spTgt spid="18434"/>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1" fill="hold" nodeType="clickEffect">
                                  <p:stCondLst>
                                    <p:cond delay="0"/>
                                  </p:stCondLst>
                                  <p:childTnLst>
                                    <p:animEffect transition="out" filter="wipe(up)">
                                      <p:cBhvr>
                                        <p:cTn id="13" dur="3000"/>
                                        <p:tgtEl>
                                          <p:spTgt spid="5"/>
                                        </p:tgtEl>
                                      </p:cBhvr>
                                    </p:animEffect>
                                    <p:set>
                                      <p:cBhvr>
                                        <p:cTn id="14" dur="1" fill="hold">
                                          <p:stCondLst>
                                            <p:cond delay="2999"/>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035" y="698268"/>
            <a:ext cx="10209478" cy="575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81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C253CA-35D7-44DB-8628-6BEDD2EE7FC2}"/>
              </a:ext>
            </a:extLst>
          </p:cNvPr>
          <p:cNvPicPr>
            <a:picLocks noChangeAspect="1"/>
          </p:cNvPicPr>
          <p:nvPr/>
        </p:nvPicPr>
        <p:blipFill rotWithShape="1">
          <a:blip r:embed="rId2"/>
          <a:srcRect l="7764" t="20042" r="9381" b="8443"/>
          <a:stretch/>
        </p:blipFill>
        <p:spPr>
          <a:xfrm>
            <a:off x="1729047" y="976745"/>
            <a:ext cx="8523316" cy="4904510"/>
          </a:xfrm>
          <a:prstGeom prst="rect">
            <a:avLst/>
          </a:prstGeom>
        </p:spPr>
      </p:pic>
      <p:sp>
        <p:nvSpPr>
          <p:cNvPr id="3" name="TextBox 2">
            <a:extLst>
              <a:ext uri="{FF2B5EF4-FFF2-40B4-BE49-F238E27FC236}">
                <a16:creationId xmlns:a16="http://schemas.microsoft.com/office/drawing/2014/main" id="{251F6C70-7A5E-4AC3-B32D-4196E7D3010E}"/>
              </a:ext>
            </a:extLst>
          </p:cNvPr>
          <p:cNvSpPr txBox="1"/>
          <p:nvPr/>
        </p:nvSpPr>
        <p:spPr>
          <a:xfrm>
            <a:off x="897774" y="6168044"/>
            <a:ext cx="11155680" cy="646331"/>
          </a:xfrm>
          <a:prstGeom prst="rect">
            <a:avLst/>
          </a:prstGeom>
          <a:noFill/>
        </p:spPr>
        <p:txBody>
          <a:bodyPr wrap="square" rtlCol="0">
            <a:spAutoFit/>
          </a:bodyPr>
          <a:lstStyle/>
          <a:p>
            <a:r>
              <a:rPr lang="en-US" dirty="0">
                <a:hlinkClick r:id="rId3"/>
              </a:rPr>
              <a:t>https://cal-adapt.org/tools/annual-averages/#climatevar=tasmax&amp;scenario=rcp45&amp;lat=38.59375&amp;lng=-121.46875&amp;boundary=locagrid&amp;units=fahrenheit</a:t>
            </a:r>
            <a:endParaRPr lang="en-US" dirty="0"/>
          </a:p>
        </p:txBody>
      </p:sp>
      <p:sp>
        <p:nvSpPr>
          <p:cNvPr id="4" name="TextBox 3">
            <a:extLst>
              <a:ext uri="{FF2B5EF4-FFF2-40B4-BE49-F238E27FC236}">
                <a16:creationId xmlns:a16="http://schemas.microsoft.com/office/drawing/2014/main" id="{495EE2A0-146B-4015-A8D7-84CD0A12F50E}"/>
              </a:ext>
            </a:extLst>
          </p:cNvPr>
          <p:cNvSpPr txBox="1"/>
          <p:nvPr/>
        </p:nvSpPr>
        <p:spPr>
          <a:xfrm>
            <a:off x="482138" y="304800"/>
            <a:ext cx="9925397" cy="369332"/>
          </a:xfrm>
          <a:prstGeom prst="rect">
            <a:avLst/>
          </a:prstGeom>
          <a:noFill/>
        </p:spPr>
        <p:txBody>
          <a:bodyPr wrap="square" rtlCol="0">
            <a:spAutoFit/>
          </a:bodyPr>
          <a:lstStyle/>
          <a:p>
            <a:r>
              <a:rPr lang="en-US" dirty="0" err="1"/>
              <a:t>CalAdapt</a:t>
            </a:r>
            <a:r>
              <a:rPr lang="en-US" dirty="0"/>
              <a:t> projections predict a 5 degree average temperature increase over historical average </a:t>
            </a:r>
          </a:p>
        </p:txBody>
      </p:sp>
    </p:spTree>
    <p:extLst>
      <p:ext uri="{BB962C8B-B14F-4D97-AF65-F5344CB8AC3E}">
        <p14:creationId xmlns:p14="http://schemas.microsoft.com/office/powerpoint/2010/main" val="287875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72732" y="6512418"/>
            <a:ext cx="1109599" cy="261610"/>
          </a:xfrm>
          <a:prstGeom prst="rect">
            <a:avLst/>
          </a:prstGeom>
          <a:noFill/>
        </p:spPr>
        <p:txBody>
          <a:bodyPr wrap="none" rtlCol="0">
            <a:spAutoFit/>
          </a:bodyPr>
          <a:lstStyle/>
          <a:p>
            <a:r>
              <a:rPr lang="en-US" sz="1100" dirty="0">
                <a:solidFill>
                  <a:schemeClr val="tx1">
                    <a:lumMod val="75000"/>
                    <a:lumOff val="25000"/>
                  </a:schemeClr>
                </a:solidFill>
                <a:latin typeface="Helvetica" panose="020B0604020202020204" pitchFamily="34" charset="0"/>
                <a:cs typeface="Helvetica" panose="020B0604020202020204" pitchFamily="34" charset="0"/>
              </a:rPr>
              <a:t>Source: NOAA</a:t>
            </a:r>
          </a:p>
        </p:txBody>
      </p:sp>
      <p:graphicFrame>
        <p:nvGraphicFramePr>
          <p:cNvPr id="5" name="Chart 4"/>
          <p:cNvGraphicFramePr>
            <a:graphicFrameLocks noGrp="1"/>
          </p:cNvGraphicFramePr>
          <p:nvPr/>
        </p:nvGraphicFramePr>
        <p:xfrm>
          <a:off x="1764298" y="282494"/>
          <a:ext cx="7644245" cy="629301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185696" y="194921"/>
            <a:ext cx="4085157" cy="923330"/>
          </a:xfrm>
          <a:prstGeom prst="rect">
            <a:avLst/>
          </a:prstGeom>
          <a:noFill/>
        </p:spPr>
        <p:txBody>
          <a:bodyPr wrap="square" rtlCol="0">
            <a:spAutoFit/>
          </a:bodyPr>
          <a:lstStyle/>
          <a:p>
            <a:r>
              <a:rPr lang="en-US" sz="5400" spc="50" dirty="0">
                <a:solidFill>
                  <a:srgbClr val="800000"/>
                </a:solidFill>
                <a:latin typeface="Helvetica" panose="020B0604020202020204" pitchFamily="34" charset="0"/>
                <a:cs typeface="Helvetica" panose="020B0604020202020204" pitchFamily="34" charset="0"/>
              </a:rPr>
              <a:t>California’s</a:t>
            </a:r>
          </a:p>
        </p:txBody>
      </p:sp>
      <p:sp>
        <p:nvSpPr>
          <p:cNvPr id="13" name="TextBox 12"/>
          <p:cNvSpPr txBox="1"/>
          <p:nvPr/>
        </p:nvSpPr>
        <p:spPr>
          <a:xfrm>
            <a:off x="2229824" y="909768"/>
            <a:ext cx="4085157" cy="584775"/>
          </a:xfrm>
          <a:prstGeom prst="rect">
            <a:avLst/>
          </a:prstGeom>
          <a:noFill/>
        </p:spPr>
        <p:txBody>
          <a:bodyPr wrap="square" rtlCol="0">
            <a:spAutoFit/>
          </a:bodyPr>
          <a:lstStyle/>
          <a:p>
            <a:r>
              <a:rPr lang="en-US" sz="3200" spc="100" dirty="0">
                <a:solidFill>
                  <a:srgbClr val="FF0000"/>
                </a:solidFill>
                <a:latin typeface="Helvetica" panose="020B0604020202020204" pitchFamily="34" charset="0"/>
                <a:cs typeface="Helvetica" panose="020B0604020202020204" pitchFamily="34" charset="0"/>
              </a:rPr>
              <a:t>history of drought</a:t>
            </a:r>
          </a:p>
        </p:txBody>
      </p:sp>
      <p:sp>
        <p:nvSpPr>
          <p:cNvPr id="15" name="TextBox 21"/>
          <p:cNvSpPr txBox="1"/>
          <p:nvPr/>
        </p:nvSpPr>
        <p:spPr>
          <a:xfrm>
            <a:off x="9214274" y="3620701"/>
            <a:ext cx="3503981"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spc="190" dirty="0">
                <a:solidFill>
                  <a:srgbClr val="FF0000"/>
                </a:solidFill>
                <a:latin typeface="Helvetica" panose="020B0604020202020204" pitchFamily="34" charset="0"/>
                <a:cs typeface="Helvetica" panose="020B0604020202020204" pitchFamily="34" charset="0"/>
              </a:rPr>
              <a:t>Drought </a:t>
            </a:r>
          </a:p>
          <a:p>
            <a:r>
              <a:rPr lang="en-US" sz="1200" b="1" spc="190" dirty="0">
                <a:solidFill>
                  <a:srgbClr val="FF0000"/>
                </a:solidFill>
                <a:latin typeface="Helvetica" panose="020B0604020202020204" pitchFamily="34" charset="0"/>
                <a:cs typeface="Helvetica" panose="020B0604020202020204" pitchFamily="34" charset="0"/>
              </a:rPr>
              <a:t>Threshold</a:t>
            </a:r>
          </a:p>
        </p:txBody>
      </p:sp>
      <p:sp>
        <p:nvSpPr>
          <p:cNvPr id="14" name="TextBox 21"/>
          <p:cNvSpPr txBox="1"/>
          <p:nvPr/>
        </p:nvSpPr>
        <p:spPr>
          <a:xfrm>
            <a:off x="9239987" y="3070201"/>
            <a:ext cx="3503981"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spc="190" dirty="0">
                <a:solidFill>
                  <a:srgbClr val="33CCCC"/>
                </a:solidFill>
                <a:latin typeface="Helvetica" panose="020B0604020202020204" pitchFamily="34" charset="0"/>
                <a:cs typeface="Helvetica" panose="020B0604020202020204" pitchFamily="34" charset="0"/>
              </a:rPr>
              <a:t>Long Term</a:t>
            </a:r>
          </a:p>
          <a:p>
            <a:r>
              <a:rPr lang="en-US" sz="1200" b="1" spc="190" dirty="0">
                <a:solidFill>
                  <a:srgbClr val="33CCCC"/>
                </a:solidFill>
                <a:latin typeface="Helvetica" panose="020B0604020202020204" pitchFamily="34" charset="0"/>
                <a:cs typeface="Helvetica" panose="020B0604020202020204" pitchFamily="34" charset="0"/>
              </a:rPr>
              <a:t>Average</a:t>
            </a:r>
          </a:p>
        </p:txBody>
      </p:sp>
      <p:cxnSp>
        <p:nvCxnSpPr>
          <p:cNvPr id="9" name="Straight Arrow Connector 8"/>
          <p:cNvCxnSpPr/>
          <p:nvPr/>
        </p:nvCxnSpPr>
        <p:spPr>
          <a:xfrm flipH="1">
            <a:off x="2067465" y="3869475"/>
            <a:ext cx="7146809" cy="12946"/>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067464" y="3344798"/>
            <a:ext cx="7146810" cy="4285"/>
          </a:xfrm>
          <a:prstGeom prst="straightConnector1">
            <a:avLst/>
          </a:prstGeom>
          <a:ln w="28575">
            <a:solidFill>
              <a:srgbClr val="33CCCC"/>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1492429" y="3219253"/>
            <a:ext cx="543739" cy="276999"/>
          </a:xfrm>
          <a:prstGeom prst="rect">
            <a:avLst/>
          </a:prstGeom>
          <a:noFill/>
        </p:spPr>
        <p:txBody>
          <a:bodyPr wrap="none" rtlCol="0">
            <a:spAutoFit/>
          </a:bodyPr>
          <a:lstStyle/>
          <a:p>
            <a:r>
              <a:rPr lang="en-US" sz="1200" dirty="0">
                <a:solidFill>
                  <a:schemeClr val="tx1">
                    <a:lumMod val="50000"/>
                    <a:lumOff val="50000"/>
                  </a:schemeClr>
                </a:solidFill>
                <a:latin typeface="Helvetica" panose="020B0604020202020204" pitchFamily="34" charset="0"/>
                <a:cs typeface="Helvetica" panose="020B0604020202020204" pitchFamily="34" charset="0"/>
              </a:rPr>
              <a:t>PDSI</a:t>
            </a:r>
          </a:p>
        </p:txBody>
      </p:sp>
    </p:spTree>
    <p:extLst>
      <p:ext uri="{BB962C8B-B14F-4D97-AF65-F5344CB8AC3E}">
        <p14:creationId xmlns:p14="http://schemas.microsoft.com/office/powerpoint/2010/main" val="399235852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7 GMU Slide Dec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rgbClr val="33CCCC"/>
          </a:solidFill>
          <a:tailEnd type="stealth"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8 GMU Slide Deck Template.potx" id="{A4492981-3E6F-4C09-BB6C-197083DB9B48}" vid="{8BAECD79-8412-4677-8658-11986A9CCC52}"/>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921</Words>
  <Application>Microsoft Office PowerPoint</Application>
  <PresentationFormat>Widescreen</PresentationFormat>
  <Paragraphs>144</Paragraphs>
  <Slides>16</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16</vt:i4>
      </vt:variant>
    </vt:vector>
  </HeadingPairs>
  <TitlesOfParts>
    <vt:vector size="30" baseType="lpstr">
      <vt:lpstr>Arial</vt:lpstr>
      <vt:lpstr>Arial   </vt:lpstr>
      <vt:lpstr>Arial Black</vt:lpstr>
      <vt:lpstr>Arial Rounded MT Bold</vt:lpstr>
      <vt:lpstr>Calibri</vt:lpstr>
      <vt:lpstr>Calibri Light</vt:lpstr>
      <vt:lpstr>Gill Sans MT</vt:lpstr>
      <vt:lpstr>Helvetica</vt:lpstr>
      <vt:lpstr>Helvetica</vt:lpstr>
      <vt:lpstr>Times</vt:lpstr>
      <vt:lpstr>Parcel</vt:lpstr>
      <vt:lpstr>1_Office Theme</vt:lpstr>
      <vt:lpstr>1_2017 GMU Slide Deck Template</vt:lpstr>
      <vt:lpstr>Retrospect</vt:lpstr>
      <vt:lpstr>California’s Water Resilience Portfolio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PROVIDE FEEDBACK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management in an uncertain future</dc:title>
  <dc:creator>Ekdahl, Erik@Waterboards</dc:creator>
  <cp:lastModifiedBy>Ekdahl, Erik@Waterboards</cp:lastModifiedBy>
  <cp:revision>85</cp:revision>
  <dcterms:created xsi:type="dcterms:W3CDTF">2019-03-08T06:14:04Z</dcterms:created>
  <dcterms:modified xsi:type="dcterms:W3CDTF">2019-08-13T17:14:45Z</dcterms:modified>
</cp:coreProperties>
</file>