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3"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8B16-DBD2-4922-9EDE-5318116159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B82261-F230-4C64-965F-183763315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F373E-1A8E-4CDE-9CE7-B41461D759C6}"/>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5" name="Footer Placeholder 4">
            <a:extLst>
              <a:ext uri="{FF2B5EF4-FFF2-40B4-BE49-F238E27FC236}">
                <a16:creationId xmlns:a16="http://schemas.microsoft.com/office/drawing/2014/main" id="{734BDC4F-4155-464B-8E58-9960F16CB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166E4-D1A4-4F74-98D2-031C11666E1C}"/>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260274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D7F7-6598-43B1-9E63-2A041AA8CB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329F6-3609-4D82-84D9-E2F6797DE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ADE65-4901-4196-9063-2D4E857D90FE}"/>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5" name="Footer Placeholder 4">
            <a:extLst>
              <a:ext uri="{FF2B5EF4-FFF2-40B4-BE49-F238E27FC236}">
                <a16:creationId xmlns:a16="http://schemas.microsoft.com/office/drawing/2014/main" id="{CCC4D72C-F55D-4FB5-AA6B-03D945C7B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C4541-98A2-48FF-9E4B-7584A7659DE5}"/>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309898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E010C-50D5-4F91-824E-33E30C677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BD3A6F-4471-4E4F-AE17-70537C7CC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D08DE-96CC-47F3-A150-CB7ECDF5C070}"/>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5" name="Footer Placeholder 4">
            <a:extLst>
              <a:ext uri="{FF2B5EF4-FFF2-40B4-BE49-F238E27FC236}">
                <a16:creationId xmlns:a16="http://schemas.microsoft.com/office/drawing/2014/main" id="{18902C8E-1E17-4CDC-8F28-1DD4F85CF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80B63-C41D-45B8-8759-4BA242B4342C}"/>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348419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C179-3B00-426A-94E1-E1B359440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4782F-15FA-42A8-BA02-210AF6D4C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6B77E-75C4-478E-8575-BF64DB271D10}"/>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5" name="Footer Placeholder 4">
            <a:extLst>
              <a:ext uri="{FF2B5EF4-FFF2-40B4-BE49-F238E27FC236}">
                <a16:creationId xmlns:a16="http://schemas.microsoft.com/office/drawing/2014/main" id="{3363C7F3-590B-4E94-B2B1-7B9C85122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164FF-D04F-4996-A5CE-6A6ADD0B8E74}"/>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179150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BB73-2AEF-434E-970C-58B6777C6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D7E437-C4CB-424E-8FE9-CF76F209B9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E35E0-197E-4F32-A6DA-DA6645E10EAC}"/>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5" name="Footer Placeholder 4">
            <a:extLst>
              <a:ext uri="{FF2B5EF4-FFF2-40B4-BE49-F238E27FC236}">
                <a16:creationId xmlns:a16="http://schemas.microsoft.com/office/drawing/2014/main" id="{102C017C-DF5A-4BF1-BD79-03015689D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3206E-E97D-4294-B678-2645E5023990}"/>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244706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B823-A1CF-4DDD-B2AF-1105DC76D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B2F10-6A23-4C9A-818D-CBDB90AAE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A3B136-59B7-4292-A300-53CF9E5BA0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7AC63-9771-429B-99C7-DC97F6E1C2A8}"/>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6" name="Footer Placeholder 5">
            <a:extLst>
              <a:ext uri="{FF2B5EF4-FFF2-40B4-BE49-F238E27FC236}">
                <a16:creationId xmlns:a16="http://schemas.microsoft.com/office/drawing/2014/main" id="{F2BF4D6D-3FD0-4E6E-9A50-377D2ABC5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DC15A-3E64-4F82-B8AE-3C49772A5C64}"/>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399601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A2D3-1DD1-476A-8858-6923AE249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30BCE-1903-4F5F-A0AB-CD1653F0C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A9146-E886-4860-89A6-81845E0667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D7576-CBE6-4AFD-8D67-867B6EF5F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150857-8C74-43F6-838D-430F7CD00A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6B81A7-B4F2-45E5-B475-505DFABC8C18}"/>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8" name="Footer Placeholder 7">
            <a:extLst>
              <a:ext uri="{FF2B5EF4-FFF2-40B4-BE49-F238E27FC236}">
                <a16:creationId xmlns:a16="http://schemas.microsoft.com/office/drawing/2014/main" id="{E77E9F53-3719-4C7D-97DA-CA4469DDE1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722E6-787E-4D13-8310-53B07DD7A7FC}"/>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316880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1CB5-2AD9-41B7-8E88-B63924629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38878F-071E-4A91-AD1C-163433E35B3F}"/>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4" name="Footer Placeholder 3">
            <a:extLst>
              <a:ext uri="{FF2B5EF4-FFF2-40B4-BE49-F238E27FC236}">
                <a16:creationId xmlns:a16="http://schemas.microsoft.com/office/drawing/2014/main" id="{E29189DA-52AB-4798-A4B9-12BBE6905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FB456-F09D-46BB-B0AB-FB86C4215343}"/>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391592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8C328-2404-4877-8FD8-DA0C26FDD554}"/>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3" name="Footer Placeholder 2">
            <a:extLst>
              <a:ext uri="{FF2B5EF4-FFF2-40B4-BE49-F238E27FC236}">
                <a16:creationId xmlns:a16="http://schemas.microsoft.com/office/drawing/2014/main" id="{38BEBC20-7D73-45BE-B4EC-313338ADA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AC5A2-0B21-49D9-A441-05CEC873012B}"/>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169707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497C-0E39-4893-A9C9-D8D0D85C5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154322-5AF8-4DE0-AA47-9B9E27636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3B9E0-8AEA-4599-89D3-E9B1DD714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95689-C251-4501-A11B-44EEDF269F10}"/>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6" name="Footer Placeholder 5">
            <a:extLst>
              <a:ext uri="{FF2B5EF4-FFF2-40B4-BE49-F238E27FC236}">
                <a16:creationId xmlns:a16="http://schemas.microsoft.com/office/drawing/2014/main" id="{FCCE47D5-802B-41BE-BA44-E5FBFF677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6B74D-A206-4705-95C3-1DC3D36BDFF6}"/>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250223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F86C-5811-4035-9DEB-B0ABF434A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FEB8E-D5C5-4DB4-987D-D205CB48DA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15D20-8ACC-4CB5-9F14-683ABBA87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7D368-11DA-447B-A91F-B107BC7357FF}"/>
              </a:ext>
            </a:extLst>
          </p:cNvPr>
          <p:cNvSpPr>
            <a:spLocks noGrp="1"/>
          </p:cNvSpPr>
          <p:nvPr>
            <p:ph type="dt" sz="half" idx="10"/>
          </p:nvPr>
        </p:nvSpPr>
        <p:spPr/>
        <p:txBody>
          <a:bodyPr/>
          <a:lstStyle/>
          <a:p>
            <a:fld id="{60D54304-E613-481F-BABC-94D699A2EDEA}" type="datetimeFigureOut">
              <a:rPr lang="en-US" smtClean="0"/>
              <a:t>7/30/2019</a:t>
            </a:fld>
            <a:endParaRPr lang="en-US"/>
          </a:p>
        </p:txBody>
      </p:sp>
      <p:sp>
        <p:nvSpPr>
          <p:cNvPr id="6" name="Footer Placeholder 5">
            <a:extLst>
              <a:ext uri="{FF2B5EF4-FFF2-40B4-BE49-F238E27FC236}">
                <a16:creationId xmlns:a16="http://schemas.microsoft.com/office/drawing/2014/main" id="{ECEC2BDC-644E-454C-A7EA-6044E1140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A984A-CDB6-42C5-8839-DAD76D5D1AFC}"/>
              </a:ext>
            </a:extLst>
          </p:cNvPr>
          <p:cNvSpPr>
            <a:spLocks noGrp="1"/>
          </p:cNvSpPr>
          <p:nvPr>
            <p:ph type="sldNum" sz="quarter" idx="12"/>
          </p:nvPr>
        </p:nvSpPr>
        <p:spPr/>
        <p:txBody>
          <a:bodyPr/>
          <a:lstStyle/>
          <a:p>
            <a:fld id="{9BA45C48-18A5-40CB-8B45-6C9646DCAE11}" type="slidenum">
              <a:rPr lang="en-US" smtClean="0"/>
              <a:t>‹#›</a:t>
            </a:fld>
            <a:endParaRPr lang="en-US"/>
          </a:p>
        </p:txBody>
      </p:sp>
    </p:spTree>
    <p:extLst>
      <p:ext uri="{BB962C8B-B14F-4D97-AF65-F5344CB8AC3E}">
        <p14:creationId xmlns:p14="http://schemas.microsoft.com/office/powerpoint/2010/main" val="3402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0B277-57DB-40C6-97FD-E7D1996F88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E0BE70-C57B-4155-92D5-8353C5A5D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000AB-AF9A-42DD-864F-2DD86FA99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54304-E613-481F-BABC-94D699A2EDEA}" type="datetimeFigureOut">
              <a:rPr lang="en-US" smtClean="0"/>
              <a:t>7/30/2019</a:t>
            </a:fld>
            <a:endParaRPr lang="en-US"/>
          </a:p>
        </p:txBody>
      </p:sp>
      <p:sp>
        <p:nvSpPr>
          <p:cNvPr id="5" name="Footer Placeholder 4">
            <a:extLst>
              <a:ext uri="{FF2B5EF4-FFF2-40B4-BE49-F238E27FC236}">
                <a16:creationId xmlns:a16="http://schemas.microsoft.com/office/drawing/2014/main" id="{BC257F91-E3DD-4EDD-BC0C-6BD750968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819633-670D-4542-AA6C-22990DDC9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45C48-18A5-40CB-8B45-6C9646DCAE11}" type="slidenum">
              <a:rPr lang="en-US" smtClean="0"/>
              <a:t>‹#›</a:t>
            </a:fld>
            <a:endParaRPr lang="en-US"/>
          </a:p>
        </p:txBody>
      </p:sp>
    </p:spTree>
    <p:extLst>
      <p:ext uri="{BB962C8B-B14F-4D97-AF65-F5344CB8AC3E}">
        <p14:creationId xmlns:p14="http://schemas.microsoft.com/office/powerpoint/2010/main" val="18344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62AAC7-01EC-4814-B33F-D0DE1737FEF6}"/>
              </a:ext>
            </a:extLst>
          </p:cNvPr>
          <p:cNvSpPr txBox="1"/>
          <p:nvPr/>
        </p:nvSpPr>
        <p:spPr>
          <a:xfrm>
            <a:off x="7526513" y="795884"/>
            <a:ext cx="3221684" cy="2308324"/>
          </a:xfrm>
          <a:prstGeom prst="rect">
            <a:avLst/>
          </a:prstGeom>
          <a:noFill/>
        </p:spPr>
        <p:txBody>
          <a:bodyPr wrap="square" rtlCol="0">
            <a:spAutoFit/>
          </a:bodyPr>
          <a:lstStyle/>
          <a:p>
            <a:r>
              <a:rPr lang="en-US" sz="2400" b="1" dirty="0">
                <a:latin typeface="Garamond" panose="02020404030301010803" pitchFamily="18" charset="0"/>
              </a:rPr>
              <a:t>Urban Water Institute Snapshot</a:t>
            </a:r>
          </a:p>
          <a:p>
            <a:endParaRPr lang="en-US" sz="2400" b="1" dirty="0">
              <a:latin typeface="Garamond" panose="02020404030301010803" pitchFamily="18" charset="0"/>
            </a:endParaRPr>
          </a:p>
          <a:p>
            <a:r>
              <a:rPr lang="en-US" sz="2400" b="1" dirty="0">
                <a:latin typeface="Garamond" panose="02020404030301010803" pitchFamily="18" charset="0"/>
              </a:rPr>
              <a:t>Leadership, ongoing activities, plans for the</a:t>
            </a:r>
          </a:p>
          <a:p>
            <a:r>
              <a:rPr lang="en-US" sz="2400" b="1" dirty="0">
                <a:latin typeface="Garamond" panose="02020404030301010803" pitchFamily="18" charset="0"/>
              </a:rPr>
              <a:t>future</a:t>
            </a:r>
          </a:p>
        </p:txBody>
      </p:sp>
      <p:sp>
        <p:nvSpPr>
          <p:cNvPr id="8" name="TextBox 7">
            <a:extLst>
              <a:ext uri="{FF2B5EF4-FFF2-40B4-BE49-F238E27FC236}">
                <a16:creationId xmlns:a16="http://schemas.microsoft.com/office/drawing/2014/main" id="{63A90CE6-7CEC-4767-8A8D-B6F0AF37F8F9}"/>
              </a:ext>
            </a:extLst>
          </p:cNvPr>
          <p:cNvSpPr txBox="1"/>
          <p:nvPr/>
        </p:nvSpPr>
        <p:spPr>
          <a:xfrm>
            <a:off x="828199" y="4584488"/>
            <a:ext cx="4406334" cy="954107"/>
          </a:xfrm>
          <a:prstGeom prst="rect">
            <a:avLst/>
          </a:prstGeom>
          <a:noFill/>
        </p:spPr>
        <p:txBody>
          <a:bodyPr wrap="none" rtlCol="0">
            <a:spAutoFit/>
          </a:bodyPr>
          <a:lstStyle/>
          <a:p>
            <a:r>
              <a:rPr lang="en-US" sz="2800" b="1" dirty="0">
                <a:latin typeface="Garamond" panose="02020404030301010803" pitchFamily="18" charset="0"/>
              </a:rPr>
              <a:t>Greg Quist, Chairman UWI</a:t>
            </a:r>
          </a:p>
          <a:p>
            <a:r>
              <a:rPr lang="en-US" sz="2800" b="1" dirty="0">
                <a:latin typeface="Garamond" panose="02020404030301010803" pitchFamily="18" charset="0"/>
              </a:rPr>
              <a:t>Board Rincon del Diablo</a:t>
            </a:r>
          </a:p>
        </p:txBody>
      </p:sp>
      <p:pic>
        <p:nvPicPr>
          <p:cNvPr id="5" name="Picture 4" descr="A close up of a sign&#10;&#10;Description automatically generated">
            <a:extLst>
              <a:ext uri="{FF2B5EF4-FFF2-40B4-BE49-F238E27FC236}">
                <a16:creationId xmlns:a16="http://schemas.microsoft.com/office/drawing/2014/main" id="{CA00694E-C472-494A-B21C-ACA897DD3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644" y="67986"/>
            <a:ext cx="3818889" cy="3818889"/>
          </a:xfrm>
          <a:prstGeom prst="ellipse">
            <a:avLst/>
          </a:prstGeom>
          <a:ln>
            <a:noFill/>
          </a:ln>
          <a:effectLst>
            <a:softEdge rad="112500"/>
          </a:effectLst>
        </p:spPr>
      </p:pic>
      <p:pic>
        <p:nvPicPr>
          <p:cNvPr id="9" name="Picture 8" descr="A picture containing outdoor, nature, grass, sky&#10;&#10;Description automatically generated">
            <a:extLst>
              <a:ext uri="{FF2B5EF4-FFF2-40B4-BE49-F238E27FC236}">
                <a16:creationId xmlns:a16="http://schemas.microsoft.com/office/drawing/2014/main" id="{EC3249F8-D7B3-4D5A-B47D-730F19C29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780" y="3256625"/>
            <a:ext cx="5961752" cy="3357768"/>
          </a:xfrm>
          <a:prstGeom prst="rect">
            <a:avLst/>
          </a:prstGeom>
        </p:spPr>
      </p:pic>
    </p:spTree>
    <p:extLst>
      <p:ext uri="{BB962C8B-B14F-4D97-AF65-F5344CB8AC3E}">
        <p14:creationId xmlns:p14="http://schemas.microsoft.com/office/powerpoint/2010/main" val="242005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62AAC7-01EC-4814-B33F-D0DE1737FEF6}"/>
              </a:ext>
            </a:extLst>
          </p:cNvPr>
          <p:cNvSpPr txBox="1"/>
          <p:nvPr/>
        </p:nvSpPr>
        <p:spPr>
          <a:xfrm>
            <a:off x="7526513" y="795884"/>
            <a:ext cx="3221684" cy="1569660"/>
          </a:xfrm>
          <a:prstGeom prst="rect">
            <a:avLst/>
          </a:prstGeom>
          <a:noFill/>
        </p:spPr>
        <p:txBody>
          <a:bodyPr wrap="square" rtlCol="0">
            <a:spAutoFit/>
          </a:bodyPr>
          <a:lstStyle/>
          <a:p>
            <a:r>
              <a:rPr lang="en-US" sz="2400" b="1" dirty="0">
                <a:latin typeface="Garamond" panose="02020404030301010803" pitchFamily="18" charset="0"/>
              </a:rPr>
              <a:t>Greg Quist, Chair</a:t>
            </a:r>
          </a:p>
          <a:p>
            <a:r>
              <a:rPr lang="en-US" sz="2400" b="1" dirty="0">
                <a:latin typeface="Garamond" panose="02020404030301010803" pitchFamily="18" charset="0"/>
              </a:rPr>
              <a:t>Rich Nagel, Vice Chair</a:t>
            </a:r>
          </a:p>
          <a:p>
            <a:r>
              <a:rPr lang="en-US" sz="2400" b="1" dirty="0">
                <a:latin typeface="Garamond" panose="02020404030301010803" pitchFamily="18" charset="0"/>
              </a:rPr>
              <a:t>John Thornton, Treasurer / Secretary</a:t>
            </a:r>
          </a:p>
        </p:txBody>
      </p:sp>
      <p:sp>
        <p:nvSpPr>
          <p:cNvPr id="8" name="TextBox 7">
            <a:extLst>
              <a:ext uri="{FF2B5EF4-FFF2-40B4-BE49-F238E27FC236}">
                <a16:creationId xmlns:a16="http://schemas.microsoft.com/office/drawing/2014/main" id="{63A90CE6-7CEC-4767-8A8D-B6F0AF37F8F9}"/>
              </a:ext>
            </a:extLst>
          </p:cNvPr>
          <p:cNvSpPr txBox="1"/>
          <p:nvPr/>
        </p:nvSpPr>
        <p:spPr>
          <a:xfrm>
            <a:off x="1155820" y="4638491"/>
            <a:ext cx="3858429" cy="646331"/>
          </a:xfrm>
          <a:prstGeom prst="rect">
            <a:avLst/>
          </a:prstGeom>
          <a:noFill/>
        </p:spPr>
        <p:txBody>
          <a:bodyPr wrap="none" rtlCol="0">
            <a:spAutoFit/>
          </a:bodyPr>
          <a:lstStyle/>
          <a:p>
            <a:r>
              <a:rPr lang="en-US" b="1" dirty="0">
                <a:latin typeface="Garamond" panose="02020404030301010803" pitchFamily="18" charset="0"/>
              </a:rPr>
              <a:t>Ane Deister, Executive Director</a:t>
            </a:r>
          </a:p>
          <a:p>
            <a:r>
              <a:rPr lang="en-US" b="1" dirty="0">
                <a:latin typeface="Garamond" panose="02020404030301010803" pitchFamily="18" charset="0"/>
              </a:rPr>
              <a:t>Stacy Davis, Administration Director</a:t>
            </a:r>
          </a:p>
        </p:txBody>
      </p:sp>
      <p:pic>
        <p:nvPicPr>
          <p:cNvPr id="9" name="Picture 8" descr="A close up of a sign&#10;&#10;Description automatically generated">
            <a:extLst>
              <a:ext uri="{FF2B5EF4-FFF2-40B4-BE49-F238E27FC236}">
                <a16:creationId xmlns:a16="http://schemas.microsoft.com/office/drawing/2014/main" id="{8D547634-F3AB-4E97-8C5D-FABD1BBA1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67986"/>
            <a:ext cx="3818889" cy="3818889"/>
          </a:xfrm>
          <a:prstGeom prst="ellipse">
            <a:avLst/>
          </a:prstGeom>
          <a:ln>
            <a:noFill/>
          </a:ln>
          <a:effectLst>
            <a:softEdge rad="112500"/>
          </a:effectLst>
        </p:spPr>
      </p:pic>
      <p:pic>
        <p:nvPicPr>
          <p:cNvPr id="5" name="Picture 4" descr="A picture containing outdoor, nature, grass, sky&#10;&#10;Description automatically generated">
            <a:extLst>
              <a:ext uri="{FF2B5EF4-FFF2-40B4-BE49-F238E27FC236}">
                <a16:creationId xmlns:a16="http://schemas.microsoft.com/office/drawing/2014/main" id="{A524BDA4-4FA3-4779-AC64-9C6DC6822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213" y="3392496"/>
            <a:ext cx="5872319" cy="3307398"/>
          </a:xfrm>
          <a:prstGeom prst="rect">
            <a:avLst/>
          </a:prstGeom>
        </p:spPr>
      </p:pic>
    </p:spTree>
    <p:extLst>
      <p:ext uri="{BB962C8B-B14F-4D97-AF65-F5344CB8AC3E}">
        <p14:creationId xmlns:p14="http://schemas.microsoft.com/office/powerpoint/2010/main" val="189537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descr="A picture containing outdoor, nature, grass, sky&#10;&#10;Description automatically generated">
            <a:extLst>
              <a:ext uri="{FF2B5EF4-FFF2-40B4-BE49-F238E27FC236}">
                <a16:creationId xmlns:a16="http://schemas.microsoft.com/office/drawing/2014/main" id="{C53FBFBF-A17E-4F4C-B7EB-33A6FA912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314700"/>
            <a:ext cx="6088225" cy="3429000"/>
          </a:xfrm>
          <a:prstGeom prst="rect">
            <a:avLst/>
          </a:prstGeom>
          <a:ln>
            <a:noFill/>
          </a:ln>
          <a:effectLst>
            <a:softEdge rad="112500"/>
          </a:effectLst>
        </p:spPr>
      </p:pic>
      <p:sp>
        <p:nvSpPr>
          <p:cNvPr id="4" name="TextBox 3">
            <a:extLst>
              <a:ext uri="{FF2B5EF4-FFF2-40B4-BE49-F238E27FC236}">
                <a16:creationId xmlns:a16="http://schemas.microsoft.com/office/drawing/2014/main" id="{8FCD49DF-B29E-4139-BD05-19C7978FA253}"/>
              </a:ext>
            </a:extLst>
          </p:cNvPr>
          <p:cNvSpPr txBox="1"/>
          <p:nvPr/>
        </p:nvSpPr>
        <p:spPr>
          <a:xfrm>
            <a:off x="2899676" y="1480241"/>
            <a:ext cx="6392647"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sz="2800" b="1" dirty="0">
                <a:latin typeface="Garamond" panose="02020404030301010803" pitchFamily="18" charset="0"/>
              </a:rPr>
              <a:t>Ongoing Activities</a:t>
            </a:r>
          </a:p>
          <a:p>
            <a:pPr marL="457200" indent="-457200">
              <a:buFont typeface="Arial" panose="020B0604020202020204" pitchFamily="34" charset="0"/>
              <a:buChar char="•"/>
            </a:pPr>
            <a:r>
              <a:rPr lang="en-US" sz="2800" b="1" dirty="0">
                <a:latin typeface="Garamond" panose="02020404030301010803" pitchFamily="18" charset="0"/>
              </a:rPr>
              <a:t>Palm Springs Feb conference</a:t>
            </a:r>
          </a:p>
          <a:p>
            <a:pPr marL="457200" indent="-457200">
              <a:buFont typeface="Arial" panose="020B0604020202020204" pitchFamily="34" charset="0"/>
              <a:buChar char="•"/>
            </a:pPr>
            <a:r>
              <a:rPr lang="en-US" sz="2800" b="1" dirty="0">
                <a:latin typeface="Garamond" panose="02020404030301010803" pitchFamily="18" charset="0"/>
              </a:rPr>
              <a:t>San Diego August conference</a:t>
            </a:r>
          </a:p>
          <a:p>
            <a:pPr marL="457200" indent="-457200">
              <a:buFont typeface="Arial" panose="020B0604020202020204" pitchFamily="34" charset="0"/>
              <a:buChar char="•"/>
            </a:pPr>
            <a:r>
              <a:rPr lang="en-US" sz="2800" b="1" dirty="0">
                <a:latin typeface="Garamond" panose="02020404030301010803" pitchFamily="18" charset="0"/>
              </a:rPr>
              <a:t>Wayne Clark scholarship</a:t>
            </a:r>
          </a:p>
          <a:p>
            <a:pPr marL="1371600" lvl="2" indent="-457200">
              <a:buFont typeface="Arial" panose="020B0604020202020204" pitchFamily="34" charset="0"/>
              <a:buChar char="•"/>
            </a:pPr>
            <a:r>
              <a:rPr lang="en-US" sz="2800" b="1" dirty="0">
                <a:latin typeface="Garamond" panose="02020404030301010803" pitchFamily="18" charset="0"/>
              </a:rPr>
              <a:t>Water Education Water Leaders</a:t>
            </a:r>
          </a:p>
        </p:txBody>
      </p:sp>
      <p:pic>
        <p:nvPicPr>
          <p:cNvPr id="5" name="Picture 4" descr="A close up of a sign&#10;&#10;Description automatically generated">
            <a:extLst>
              <a:ext uri="{FF2B5EF4-FFF2-40B4-BE49-F238E27FC236}">
                <a16:creationId xmlns:a16="http://schemas.microsoft.com/office/drawing/2014/main" id="{760C5F04-BBA4-4E36-BA9C-038553827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33" y="0"/>
            <a:ext cx="2482677" cy="2482677"/>
          </a:xfrm>
          <a:prstGeom prst="ellipse">
            <a:avLst/>
          </a:prstGeom>
          <a:ln>
            <a:noFill/>
          </a:ln>
          <a:effectLst>
            <a:softEdge rad="112500"/>
          </a:effectLst>
        </p:spPr>
      </p:pic>
    </p:spTree>
    <p:extLst>
      <p:ext uri="{BB962C8B-B14F-4D97-AF65-F5344CB8AC3E}">
        <p14:creationId xmlns:p14="http://schemas.microsoft.com/office/powerpoint/2010/main" val="279003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AD9B-2DAF-4623-99C7-E361D410AF8F}"/>
              </a:ext>
            </a:extLst>
          </p:cNvPr>
          <p:cNvSpPr>
            <a:spLocks noGrp="1"/>
          </p:cNvSpPr>
          <p:nvPr>
            <p:ph type="ctrTitle"/>
          </p:nvPr>
        </p:nvSpPr>
        <p:spPr>
          <a:xfrm>
            <a:off x="3482109" y="563831"/>
            <a:ext cx="7573818" cy="1136218"/>
          </a:xfrm>
        </p:spPr>
        <p:txBody>
          <a:bodyPr>
            <a:noAutofit/>
          </a:bodyPr>
          <a:lstStyle/>
          <a:p>
            <a:r>
              <a:rPr lang="en-US" sz="3700" b="1" dirty="0">
                <a:solidFill>
                  <a:srgbClr val="07438B"/>
                </a:solidFill>
                <a:latin typeface="Garamond" panose="02020404030301010803" pitchFamily="18" charset="0"/>
              </a:rPr>
              <a:t>Wayne Clark Young Professionals Water Education Scholarship Fund</a:t>
            </a:r>
            <a:endParaRPr lang="en-US" sz="3700" dirty="0">
              <a:latin typeface="Garamond" panose="02020404030301010803" pitchFamily="18" charset="0"/>
            </a:endParaRPr>
          </a:p>
        </p:txBody>
      </p:sp>
      <p:sp>
        <p:nvSpPr>
          <p:cNvPr id="3" name="Subtitle 2">
            <a:extLst>
              <a:ext uri="{FF2B5EF4-FFF2-40B4-BE49-F238E27FC236}">
                <a16:creationId xmlns:a16="http://schemas.microsoft.com/office/drawing/2014/main" id="{43814747-DD0A-4D27-A4B9-9FB7199F9A88}"/>
              </a:ext>
            </a:extLst>
          </p:cNvPr>
          <p:cNvSpPr>
            <a:spLocks noGrp="1"/>
          </p:cNvSpPr>
          <p:nvPr>
            <p:ph type="subTitle" idx="1"/>
          </p:nvPr>
        </p:nvSpPr>
        <p:spPr>
          <a:xfrm>
            <a:off x="2697018" y="1635418"/>
            <a:ext cx="9144000" cy="1655762"/>
          </a:xfrm>
        </p:spPr>
        <p:txBody>
          <a:bodyPr>
            <a:normAutofit/>
          </a:bodyPr>
          <a:lstStyle/>
          <a:p>
            <a:r>
              <a:rPr lang="en-US" sz="3000" b="1" dirty="0">
                <a:latin typeface="Garamond" panose="02020404030301010803" pitchFamily="18" charset="0"/>
              </a:rPr>
              <a:t>Our 2019 Recipient is: Adriana Renteria</a:t>
            </a:r>
          </a:p>
        </p:txBody>
      </p:sp>
      <p:pic>
        <p:nvPicPr>
          <p:cNvPr id="5" name="Picture 4" descr="A close up of a sign&#10;&#10;Description automatically generated">
            <a:extLst>
              <a:ext uri="{FF2B5EF4-FFF2-40B4-BE49-F238E27FC236}">
                <a16:creationId xmlns:a16="http://schemas.microsoft.com/office/drawing/2014/main" id="{A9E5FAB1-50C3-48C4-8A70-EC326A37E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74" y="193964"/>
            <a:ext cx="2084751" cy="2086226"/>
          </a:xfrm>
          <a:prstGeom prst="rect">
            <a:avLst/>
          </a:prstGeom>
        </p:spPr>
      </p:pic>
      <p:sp>
        <p:nvSpPr>
          <p:cNvPr id="4" name="Rectangle 3">
            <a:extLst>
              <a:ext uri="{FF2B5EF4-FFF2-40B4-BE49-F238E27FC236}">
                <a16:creationId xmlns:a16="http://schemas.microsoft.com/office/drawing/2014/main" id="{BA9E1609-0E6B-4B38-B80D-D48C94594D8E}"/>
              </a:ext>
            </a:extLst>
          </p:cNvPr>
          <p:cNvSpPr/>
          <p:nvPr/>
        </p:nvSpPr>
        <p:spPr>
          <a:xfrm>
            <a:off x="434109" y="2463299"/>
            <a:ext cx="6096000" cy="3754874"/>
          </a:xfrm>
          <a:prstGeom prst="rect">
            <a:avLst/>
          </a:prstGeom>
        </p:spPr>
        <p:txBody>
          <a:bodyPr>
            <a:spAutoFit/>
          </a:bodyPr>
          <a:lstStyle/>
          <a:p>
            <a:pPr marL="285750" indent="-285750">
              <a:buFont typeface="Arial" panose="020B0604020202020204" pitchFamily="34" charset="0"/>
              <a:buChar char="•"/>
            </a:pPr>
            <a:r>
              <a:rPr lang="en-US" sz="1400" b="1" dirty="0">
                <a:latin typeface="Garamond" panose="02020404030301010803" pitchFamily="18" charset="0"/>
                <a:ea typeface="Calibri" panose="020F0502020204030204" pitchFamily="34" charset="0"/>
              </a:rPr>
              <a:t>Adriana is Regional Water Management Coordinator at the Community Water Center. Through participating in Sustainable Groundwater Management Act (</a:t>
            </a:r>
            <a:r>
              <a:rPr lang="en-US" sz="1400" b="1" dirty="0" err="1">
                <a:latin typeface="Garamond" panose="02020404030301010803" pitchFamily="18" charset="0"/>
                <a:ea typeface="Calibri" panose="020F0502020204030204" pitchFamily="34" charset="0"/>
              </a:rPr>
              <a:t>SGMA</a:t>
            </a:r>
            <a:r>
              <a:rPr lang="en-US" sz="1400" b="1" dirty="0">
                <a:latin typeface="Garamond" panose="02020404030301010803" pitchFamily="18" charset="0"/>
                <a:ea typeface="Calibri" panose="020F0502020204030204" pitchFamily="34" charset="0"/>
              </a:rPr>
              <a:t>) implementation efforts, Adriana works to support transparent and inclusive regional groundwater planning efforts that protect drinking water needs. Adriana also coordinates the Community Water Leaders Network (</a:t>
            </a:r>
            <a:r>
              <a:rPr lang="en-US" sz="1400" b="1" dirty="0" err="1">
                <a:latin typeface="Garamond" panose="02020404030301010803" pitchFamily="18" charset="0"/>
                <a:ea typeface="Calibri" panose="020F0502020204030204" pitchFamily="34" charset="0"/>
              </a:rPr>
              <a:t>CWLN</a:t>
            </a:r>
            <a:r>
              <a:rPr lang="en-US" sz="1400" b="1" dirty="0">
                <a:latin typeface="Garamond" panose="02020404030301010803" pitchFamily="18" charset="0"/>
                <a:ea typeface="Calibri" panose="020F0502020204030204" pitchFamily="34" charset="0"/>
              </a:rPr>
              <a:t>), a leadership network that supports local elected water decision makers to increase access to safe and affordable drinking water in their communities through information sharing, trainings, and roundtable discussions. </a:t>
            </a:r>
          </a:p>
          <a:p>
            <a:r>
              <a:rPr lang="en-US" sz="1400" b="1" dirty="0">
                <a:latin typeface="Garamond" panose="02020404030301010803" pitchFamily="18" charset="0"/>
                <a:ea typeface="Calibri" panose="020F0502020204030204" pitchFamily="34" charset="0"/>
              </a:rPr>
              <a:t> </a:t>
            </a:r>
          </a:p>
          <a:p>
            <a:pPr marL="285750" indent="-285750">
              <a:buFont typeface="Arial" panose="020B0604020202020204" pitchFamily="34" charset="0"/>
              <a:buChar char="•"/>
            </a:pPr>
            <a:r>
              <a:rPr lang="en-US" sz="1400" b="1" dirty="0">
                <a:latin typeface="Garamond" panose="02020404030301010803" pitchFamily="18" charset="0"/>
                <a:ea typeface="Calibri" panose="020F0502020204030204" pitchFamily="34" charset="0"/>
              </a:rPr>
              <a:t>Adriana received a Bachelor of Arts in Environmental Studies and Economics from UC Santa Cruz. Before joining </a:t>
            </a:r>
            <a:r>
              <a:rPr lang="en-US" sz="1400" b="1" dirty="0" err="1">
                <a:latin typeface="Garamond" panose="02020404030301010803" pitchFamily="18" charset="0"/>
                <a:ea typeface="Calibri" panose="020F0502020204030204" pitchFamily="34" charset="0"/>
              </a:rPr>
              <a:t>CWC</a:t>
            </a:r>
            <a:r>
              <a:rPr lang="en-US" sz="1400" b="1" dirty="0">
                <a:latin typeface="Garamond" panose="02020404030301010803" pitchFamily="18" charset="0"/>
                <a:ea typeface="Calibri" panose="020F0502020204030204" pitchFamily="34" charset="0"/>
              </a:rPr>
              <a:t>, Adriana worked at UC Santa Cruz’s American Indian Resource Center as the Coordinator for People of Color Sustainability Collective, hosting programming around environmental justice topics and highlighting the many diverse ways that communities of color have practiced sustainability. Born and raised in Merced, Adriana is grateful to be back in the San Joaquin </a:t>
            </a:r>
            <a:endParaRPr lang="en-US" sz="1400" b="1" dirty="0">
              <a:latin typeface="Garamond" panose="02020404030301010803" pitchFamily="18" charset="0"/>
            </a:endParaRPr>
          </a:p>
        </p:txBody>
      </p:sp>
      <p:pic>
        <p:nvPicPr>
          <p:cNvPr id="7" name="Picture 6" descr="A person standing in a field&#10;&#10;Description automatically generated">
            <a:extLst>
              <a:ext uri="{FF2B5EF4-FFF2-40B4-BE49-F238E27FC236}">
                <a16:creationId xmlns:a16="http://schemas.microsoft.com/office/drawing/2014/main" id="{F1798F02-3013-4F9E-B553-71AE48E40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343" y="2601119"/>
            <a:ext cx="4333117" cy="3570704"/>
          </a:xfrm>
          <a:prstGeom prst="rect">
            <a:avLst/>
          </a:prstGeom>
        </p:spPr>
      </p:pic>
    </p:spTree>
    <p:extLst>
      <p:ext uri="{BB962C8B-B14F-4D97-AF65-F5344CB8AC3E}">
        <p14:creationId xmlns:p14="http://schemas.microsoft.com/office/powerpoint/2010/main" val="305047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descr="A picture containing outdoor, nature, grass, sky&#10;&#10;Description automatically generated">
            <a:extLst>
              <a:ext uri="{FF2B5EF4-FFF2-40B4-BE49-F238E27FC236}">
                <a16:creationId xmlns:a16="http://schemas.microsoft.com/office/drawing/2014/main" id="{27590F80-6BC3-4ACA-8D61-1DC50B7E0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480" y="578173"/>
            <a:ext cx="5401607" cy="304228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FCD49DF-B29E-4139-BD05-19C7978FA253}"/>
              </a:ext>
            </a:extLst>
          </p:cNvPr>
          <p:cNvSpPr txBox="1"/>
          <p:nvPr/>
        </p:nvSpPr>
        <p:spPr>
          <a:xfrm>
            <a:off x="3382170" y="2892528"/>
            <a:ext cx="5427660"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b="1" dirty="0">
                <a:latin typeface="Garamond" panose="02020404030301010803" pitchFamily="18" charset="0"/>
              </a:rPr>
              <a:t>New Activities: Strategic Plan</a:t>
            </a:r>
          </a:p>
          <a:p>
            <a:endParaRPr lang="en-US" sz="2800" b="1" dirty="0">
              <a:latin typeface="Garamond" panose="02020404030301010803" pitchFamily="18" charset="0"/>
            </a:endParaRPr>
          </a:p>
          <a:p>
            <a:r>
              <a:rPr lang="en-US" sz="2800" b="1" dirty="0">
                <a:latin typeface="Garamond" panose="02020404030301010803" pitchFamily="18" charset="0"/>
              </a:rPr>
              <a:t>Mission</a:t>
            </a:r>
          </a:p>
          <a:p>
            <a:endParaRPr lang="en-US" sz="2800" b="1" dirty="0">
              <a:latin typeface="Garamond" panose="02020404030301010803" pitchFamily="18" charset="0"/>
            </a:endParaRPr>
          </a:p>
          <a:p>
            <a:r>
              <a:rPr lang="en-US" sz="2800" b="1" dirty="0">
                <a:latin typeface="Garamond" panose="02020404030301010803" pitchFamily="18" charset="0"/>
              </a:rPr>
              <a:t>Strategic Goals</a:t>
            </a:r>
          </a:p>
        </p:txBody>
      </p:sp>
      <p:pic>
        <p:nvPicPr>
          <p:cNvPr id="5" name="Picture 4" descr="A close up of a sign&#10;&#10;Description automatically generated">
            <a:extLst>
              <a:ext uri="{FF2B5EF4-FFF2-40B4-BE49-F238E27FC236}">
                <a16:creationId xmlns:a16="http://schemas.microsoft.com/office/drawing/2014/main" id="{7EEC0879-9690-4C3E-BF44-F9E1C6F46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13" y="120567"/>
            <a:ext cx="3308433" cy="3308433"/>
          </a:xfrm>
          <a:prstGeom prst="ellipse">
            <a:avLst/>
          </a:prstGeom>
          <a:ln>
            <a:noFill/>
          </a:ln>
          <a:effectLst>
            <a:softEdge rad="112500"/>
          </a:effectLst>
        </p:spPr>
      </p:pic>
    </p:spTree>
    <p:extLst>
      <p:ext uri="{BB962C8B-B14F-4D97-AF65-F5344CB8AC3E}">
        <p14:creationId xmlns:p14="http://schemas.microsoft.com/office/powerpoint/2010/main" val="19768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descr="A picture containing outdoor, nature, grass, sky&#10;&#10;Description automatically generated">
            <a:extLst>
              <a:ext uri="{FF2B5EF4-FFF2-40B4-BE49-F238E27FC236}">
                <a16:creationId xmlns:a16="http://schemas.microsoft.com/office/drawing/2014/main" id="{EB4BF519-3721-4B7C-90D0-9F1F845AE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40" y="137160"/>
            <a:ext cx="7191375" cy="4050315"/>
          </a:xfrm>
          <a:prstGeom prst="rect">
            <a:avLst/>
          </a:prstGeom>
        </p:spPr>
      </p:pic>
      <p:sp>
        <p:nvSpPr>
          <p:cNvPr id="4" name="TextBox 3">
            <a:extLst>
              <a:ext uri="{FF2B5EF4-FFF2-40B4-BE49-F238E27FC236}">
                <a16:creationId xmlns:a16="http://schemas.microsoft.com/office/drawing/2014/main" id="{8FCD49DF-B29E-4139-BD05-19C7978FA253}"/>
              </a:ext>
            </a:extLst>
          </p:cNvPr>
          <p:cNvSpPr txBox="1"/>
          <p:nvPr/>
        </p:nvSpPr>
        <p:spPr>
          <a:xfrm>
            <a:off x="1594485" y="845820"/>
            <a:ext cx="9258300" cy="56938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b="1" dirty="0">
                <a:latin typeface="Garamond" panose="02020404030301010803" pitchFamily="18" charset="0"/>
              </a:rPr>
              <a:t>Mission:  Provide timely, compelling, and diverse discussion of water policy, economics and resource management</a:t>
            </a:r>
          </a:p>
          <a:p>
            <a:r>
              <a:rPr lang="en-US" sz="2800" b="1" dirty="0">
                <a:latin typeface="Garamond" panose="02020404030301010803" pitchFamily="18" charset="0"/>
              </a:rPr>
              <a:t>Strategic Goals:</a:t>
            </a:r>
          </a:p>
          <a:p>
            <a:r>
              <a:rPr lang="en-US" sz="2800" b="1" dirty="0">
                <a:latin typeface="Garamond" panose="02020404030301010803" pitchFamily="18" charset="0"/>
              </a:rPr>
              <a:t>1: To facilitate an exchange of ideas to influence Western Water Policy</a:t>
            </a:r>
          </a:p>
          <a:p>
            <a:r>
              <a:rPr lang="en-US" sz="2800" b="1" dirty="0">
                <a:latin typeface="Garamond" panose="02020404030301010803" pitchFamily="18" charset="0"/>
              </a:rPr>
              <a:t>2: Provide timely, provocative and sometimes controversial programs</a:t>
            </a:r>
          </a:p>
          <a:p>
            <a:r>
              <a:rPr lang="en-US" sz="2800" b="1" dirty="0">
                <a:latin typeface="Garamond" panose="02020404030301010803" pitchFamily="18" charset="0"/>
              </a:rPr>
              <a:t>3: Foster enduring relationships to inspire an engaged water community</a:t>
            </a:r>
            <a:endParaRPr lang="en-US" dirty="0"/>
          </a:p>
          <a:p>
            <a:r>
              <a:rPr lang="en-US" dirty="0"/>
              <a:t> </a:t>
            </a:r>
            <a:r>
              <a:rPr lang="en-US" sz="2800" b="1" dirty="0">
                <a:latin typeface="Garamond" panose="02020404030301010803" pitchFamily="18" charset="0"/>
              </a:rPr>
              <a:t>4:  Create a venue to exchange ideas with water policy makers</a:t>
            </a:r>
          </a:p>
          <a:p>
            <a:r>
              <a:rPr lang="en-US" sz="2800" b="1" dirty="0">
                <a:latin typeface="Garamond" panose="02020404030301010803" pitchFamily="18" charset="0"/>
              </a:rPr>
              <a:t>5:  Welcome new voices, perspectives and ideas to the water </a:t>
            </a:r>
            <a:r>
              <a:rPr lang="en-US" sz="2800" b="1">
                <a:latin typeface="Garamond" panose="02020404030301010803" pitchFamily="18" charset="0"/>
              </a:rPr>
              <a:t>policy dialogue</a:t>
            </a:r>
            <a:endParaRPr lang="en-US" sz="2800" b="1" dirty="0">
              <a:latin typeface="Garamond" panose="02020404030301010803" pitchFamily="18" charset="0"/>
            </a:endParaRPr>
          </a:p>
        </p:txBody>
      </p:sp>
      <p:pic>
        <p:nvPicPr>
          <p:cNvPr id="5" name="Picture 4" descr="A close up of a sign&#10;&#10;Description automatically generated">
            <a:extLst>
              <a:ext uri="{FF2B5EF4-FFF2-40B4-BE49-F238E27FC236}">
                <a16:creationId xmlns:a16="http://schemas.microsoft.com/office/drawing/2014/main" id="{814B801E-BA8E-44BF-93B4-9674E456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94485" cy="1594485"/>
          </a:xfrm>
          <a:prstGeom prst="ellipse">
            <a:avLst/>
          </a:prstGeom>
          <a:ln>
            <a:noFill/>
          </a:ln>
          <a:effectLst>
            <a:softEdge rad="112500"/>
          </a:effectLst>
        </p:spPr>
      </p:pic>
    </p:spTree>
    <p:extLst>
      <p:ext uri="{BB962C8B-B14F-4D97-AF65-F5344CB8AC3E}">
        <p14:creationId xmlns:p14="http://schemas.microsoft.com/office/powerpoint/2010/main" val="2817946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202</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Garamond</vt:lpstr>
      <vt:lpstr>Office Theme</vt:lpstr>
      <vt:lpstr>PowerPoint Presentation</vt:lpstr>
      <vt:lpstr>PowerPoint Presentation</vt:lpstr>
      <vt:lpstr>PowerPoint Presentation</vt:lpstr>
      <vt:lpstr>Wayne Clark Young Professionals Water Education Scholarship Fund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 Deister</dc:creator>
  <cp:lastModifiedBy>User</cp:lastModifiedBy>
  <cp:revision>17</cp:revision>
  <dcterms:created xsi:type="dcterms:W3CDTF">2019-07-23T17:31:44Z</dcterms:created>
  <dcterms:modified xsi:type="dcterms:W3CDTF">2019-07-30T20:26:43Z</dcterms:modified>
</cp:coreProperties>
</file>