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5.jpg" ContentType="image/jpg"/>
  <Override PartName="/ppt/media/image17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620" r:id="rId5"/>
    <p:sldId id="257" r:id="rId6"/>
    <p:sldId id="623" r:id="rId7"/>
    <p:sldId id="625" r:id="rId8"/>
    <p:sldId id="264" r:id="rId9"/>
    <p:sldId id="294" r:id="rId10"/>
    <p:sldId id="621" r:id="rId11"/>
    <p:sldId id="295" r:id="rId12"/>
    <p:sldId id="310" r:id="rId13"/>
    <p:sldId id="307" r:id="rId14"/>
    <p:sldId id="312" r:id="rId15"/>
    <p:sldId id="624" r:id="rId16"/>
    <p:sldId id="308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ffin, Scott@Waterboards" initials="CS" lastIdx="3" clrIdx="0">
    <p:extLst>
      <p:ext uri="{19B8F6BF-5375-455C-9EA6-DF929625EA0E}">
        <p15:presenceInfo xmlns:p15="http://schemas.microsoft.com/office/powerpoint/2012/main" userId="S::Scott.Coffin@Waterboards.ca.gov::b2d65226-e874-4e77-bdf6-96db79fea7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00"/>
    <a:srgbClr val="008000"/>
    <a:srgbClr val="512373"/>
    <a:srgbClr val="0099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EF047-5B51-4F80-8B86-0BA10B071DD5}" v="3463" dt="2019-08-09T22:51:36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3314" autoAdjust="0"/>
  </p:normalViewPr>
  <p:slideViewPr>
    <p:cSldViewPr snapToGrid="0">
      <p:cViewPr varScale="1">
        <p:scale>
          <a:sx n="80" d="100"/>
          <a:sy n="80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89333-ED73-4837-998F-09BB1FC3DCA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6E2824-F54A-4FBB-972A-F5EFE25F065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Division of Drinking Water (DDW)</a:t>
          </a:r>
        </a:p>
      </dgm:t>
    </dgm:pt>
    <dgm:pt modelId="{779B0E45-6FC6-4017-8DEA-23E75804E80D}" type="parTrans" cxnId="{FB1770AC-1C93-43E3-93EF-0EC2CFF7F340}">
      <dgm:prSet/>
      <dgm:spPr/>
      <dgm:t>
        <a:bodyPr/>
        <a:lstStyle/>
        <a:p>
          <a:endParaRPr lang="en-US"/>
        </a:p>
      </dgm:t>
    </dgm:pt>
    <dgm:pt modelId="{65D9FCB8-B18F-418B-B4CE-6645A1ECDA96}" type="sibTrans" cxnId="{FB1770AC-1C93-43E3-93EF-0EC2CFF7F340}">
      <dgm:prSet/>
      <dgm:spPr/>
      <dgm:t>
        <a:bodyPr/>
        <a:lstStyle/>
        <a:p>
          <a:endParaRPr lang="en-US"/>
        </a:p>
      </dgm:t>
    </dgm:pt>
    <dgm:pt modelId="{AFF617F0-173F-43F3-91AB-5A61FC411FE5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/>
            <a:t>Health &amp; Safety Code</a:t>
          </a:r>
        </a:p>
      </dgm:t>
    </dgm:pt>
    <dgm:pt modelId="{7779CA19-55AF-43C5-B5BC-166763D713FF}" type="parTrans" cxnId="{93844B15-98C7-4769-B255-C03B3E195BC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E588FED-9A56-41E8-BD23-AA4E71B20BBA}" type="sibTrans" cxnId="{93844B15-98C7-4769-B255-C03B3E195BCF}">
      <dgm:prSet/>
      <dgm:spPr/>
      <dgm:t>
        <a:bodyPr/>
        <a:lstStyle/>
        <a:p>
          <a:endParaRPr lang="en-US"/>
        </a:p>
      </dgm:t>
    </dgm:pt>
    <dgm:pt modelId="{9278AC3D-D1A2-47CC-8D12-C01480556075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/>
            <a:t>Drinking Water</a:t>
          </a:r>
        </a:p>
      </dgm:t>
    </dgm:pt>
    <dgm:pt modelId="{7A6FD5FE-9E97-4880-9D82-4730CF410433}" type="parTrans" cxnId="{E5C99BD4-2AB1-48B6-BC99-B978B300D9D8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0DD39A2-CA14-4786-9D48-F14BC7533E33}" type="sibTrans" cxnId="{E5C99BD4-2AB1-48B6-BC99-B978B300D9D8}">
      <dgm:prSet/>
      <dgm:spPr/>
      <dgm:t>
        <a:bodyPr/>
        <a:lstStyle/>
        <a:p>
          <a:endParaRPr lang="en-US"/>
        </a:p>
      </dgm:t>
    </dgm:pt>
    <dgm:pt modelId="{099435A7-DB4B-47AE-8B8B-BB967DD55C2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Division of    Water Quality        (DWQ)</a:t>
          </a:r>
        </a:p>
      </dgm:t>
    </dgm:pt>
    <dgm:pt modelId="{64BEE985-0899-4E7E-BBC7-B7FD61C0CD45}" type="parTrans" cxnId="{14802D5C-F13B-4C7D-8497-98267F3509AB}">
      <dgm:prSet/>
      <dgm:spPr/>
      <dgm:t>
        <a:bodyPr/>
        <a:lstStyle/>
        <a:p>
          <a:endParaRPr lang="en-US"/>
        </a:p>
      </dgm:t>
    </dgm:pt>
    <dgm:pt modelId="{E0BE532A-1258-45CC-9C06-133870AC3846}" type="sibTrans" cxnId="{14802D5C-F13B-4C7D-8497-98267F3509AB}">
      <dgm:prSet/>
      <dgm:spPr/>
      <dgm:t>
        <a:bodyPr/>
        <a:lstStyle/>
        <a:p>
          <a:endParaRPr lang="en-US"/>
        </a:p>
      </dgm:t>
    </dgm:pt>
    <dgm:pt modelId="{53EE9BC6-739D-4F94-8B66-A0BB651BF503}">
      <dgm:prSet phldrT="[Text]"/>
      <dgm:spPr>
        <a:solidFill>
          <a:srgbClr val="CC99FF">
            <a:alpha val="89804"/>
          </a:srgbClr>
        </a:solidFill>
      </dgm:spPr>
      <dgm:t>
        <a:bodyPr/>
        <a:lstStyle/>
        <a:p>
          <a:r>
            <a:rPr lang="en-US" b="1" dirty="0"/>
            <a:t>Water Code</a:t>
          </a:r>
        </a:p>
      </dgm:t>
    </dgm:pt>
    <dgm:pt modelId="{9866E4B8-AB6A-48EF-AC0A-E7FF01115DEE}" type="parTrans" cxnId="{795D5E65-5A7B-4178-98DB-3E3C8FD0504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F63A807-6BEF-4C3A-9E88-98FD911BA8CC}" type="sibTrans" cxnId="{795D5E65-5A7B-4178-98DB-3E3C8FD0504F}">
      <dgm:prSet/>
      <dgm:spPr/>
      <dgm:t>
        <a:bodyPr/>
        <a:lstStyle/>
        <a:p>
          <a:endParaRPr lang="en-US"/>
        </a:p>
      </dgm:t>
    </dgm:pt>
    <dgm:pt modelId="{7F2AD660-096B-490D-BAAA-6C494FB9C34D}">
      <dgm:prSet phldrT="[Text]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en-US" b="1" dirty="0"/>
            <a:t>Groundwater</a:t>
          </a:r>
        </a:p>
        <a:p>
          <a:r>
            <a:rPr lang="en-US" b="1" dirty="0"/>
            <a:t>Surface Water</a:t>
          </a:r>
        </a:p>
      </dgm:t>
    </dgm:pt>
    <dgm:pt modelId="{C17DEECB-795B-4257-83D9-5061854256F0}" type="parTrans" cxnId="{FA9F82AD-74D0-44DF-BE51-B34705F1BD8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6E13592-7579-4754-B277-7D15DC02134D}" type="sibTrans" cxnId="{FA9F82AD-74D0-44DF-BE51-B34705F1BD8C}">
      <dgm:prSet/>
      <dgm:spPr/>
      <dgm:t>
        <a:bodyPr/>
        <a:lstStyle/>
        <a:p>
          <a:endParaRPr lang="en-US"/>
        </a:p>
      </dgm:t>
    </dgm:pt>
    <dgm:pt modelId="{94FB0ADB-C77F-4551-9C66-EB6CAB4F2D6D}">
      <dgm:prSet phldrT="[Text]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en-US" b="1" dirty="0"/>
            <a:t>WQOs</a:t>
          </a:r>
        </a:p>
      </dgm:t>
    </dgm:pt>
    <dgm:pt modelId="{23D087B1-6930-457A-895B-AF49C0332F8C}" type="parTrans" cxnId="{577342DA-307B-4958-91D8-076CC0025876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DC2600F-D616-47FF-A072-2E639D09A8DB}" type="sibTrans" cxnId="{577342DA-307B-4958-91D8-076CC0025876}">
      <dgm:prSet/>
      <dgm:spPr/>
      <dgm:t>
        <a:bodyPr/>
        <a:lstStyle/>
        <a:p>
          <a:endParaRPr lang="en-US"/>
        </a:p>
      </dgm:t>
    </dgm:pt>
    <dgm:pt modelId="{17F12512-A6D8-4DCA-876F-9792879AE4B2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/>
            <a:t>NLs, RLs, MCLs</a:t>
          </a:r>
        </a:p>
      </dgm:t>
    </dgm:pt>
    <dgm:pt modelId="{644C3ECD-797B-4D47-BAD5-FF4270250A44}" type="parTrans" cxnId="{F728616A-6AD5-4A15-A6CE-D5130EF8FC9A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0378EF3-515F-40FB-8311-AD5B2292705B}" type="sibTrans" cxnId="{F728616A-6AD5-4A15-A6CE-D5130EF8FC9A}">
      <dgm:prSet/>
      <dgm:spPr/>
      <dgm:t>
        <a:bodyPr/>
        <a:lstStyle/>
        <a:p>
          <a:endParaRPr lang="en-US"/>
        </a:p>
      </dgm:t>
    </dgm:pt>
    <dgm:pt modelId="{9993BEBE-7337-4C7D-A15F-51603EF8BFAE}" type="pres">
      <dgm:prSet presAssocID="{90E89333-ED73-4837-998F-09BB1FC3DC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C34E1F-5782-4AEF-9FF1-5AB3D5F65D8E}" type="pres">
      <dgm:prSet presAssocID="{AE6E2824-F54A-4FBB-972A-F5EFE25F0656}" presName="root" presStyleCnt="0"/>
      <dgm:spPr/>
    </dgm:pt>
    <dgm:pt modelId="{57A0B2CC-D80B-4498-902D-9179C6ECE7A4}" type="pres">
      <dgm:prSet presAssocID="{AE6E2824-F54A-4FBB-972A-F5EFE25F0656}" presName="rootComposite" presStyleCnt="0"/>
      <dgm:spPr/>
    </dgm:pt>
    <dgm:pt modelId="{645EFC1C-AB1B-4554-9BB6-86BC42F1C206}" type="pres">
      <dgm:prSet presAssocID="{AE6E2824-F54A-4FBB-972A-F5EFE25F0656}" presName="rootText" presStyleLbl="node1" presStyleIdx="0" presStyleCnt="2" custScaleX="126150"/>
      <dgm:spPr/>
    </dgm:pt>
    <dgm:pt modelId="{D6168C93-5348-48D3-8955-91F110DE5529}" type="pres">
      <dgm:prSet presAssocID="{AE6E2824-F54A-4FBB-972A-F5EFE25F0656}" presName="rootConnector" presStyleLbl="node1" presStyleIdx="0" presStyleCnt="2"/>
      <dgm:spPr/>
    </dgm:pt>
    <dgm:pt modelId="{09E62989-E3A5-41CF-8F70-BBAA9979B9D9}" type="pres">
      <dgm:prSet presAssocID="{AE6E2824-F54A-4FBB-972A-F5EFE25F0656}" presName="childShape" presStyleCnt="0"/>
      <dgm:spPr/>
    </dgm:pt>
    <dgm:pt modelId="{DC9864E4-7AA8-4B29-A7A3-FF644541437C}" type="pres">
      <dgm:prSet presAssocID="{7779CA19-55AF-43C5-B5BC-166763D713FF}" presName="Name13" presStyleLbl="parChTrans1D2" presStyleIdx="0" presStyleCnt="6"/>
      <dgm:spPr/>
    </dgm:pt>
    <dgm:pt modelId="{CB20ECD0-CB26-4EEA-945A-06A148D736D9}" type="pres">
      <dgm:prSet presAssocID="{AFF617F0-173F-43F3-91AB-5A61FC411FE5}" presName="childText" presStyleLbl="bgAcc1" presStyleIdx="0" presStyleCnt="6">
        <dgm:presLayoutVars>
          <dgm:bulletEnabled val="1"/>
        </dgm:presLayoutVars>
      </dgm:prSet>
      <dgm:spPr/>
    </dgm:pt>
    <dgm:pt modelId="{7FAABF22-8B8C-4347-AFFD-6915729CA9C9}" type="pres">
      <dgm:prSet presAssocID="{7A6FD5FE-9E97-4880-9D82-4730CF410433}" presName="Name13" presStyleLbl="parChTrans1D2" presStyleIdx="1" presStyleCnt="6"/>
      <dgm:spPr/>
    </dgm:pt>
    <dgm:pt modelId="{68E14E77-27E4-4349-87B5-0293D1B748FF}" type="pres">
      <dgm:prSet presAssocID="{9278AC3D-D1A2-47CC-8D12-C01480556075}" presName="childText" presStyleLbl="bgAcc1" presStyleIdx="1" presStyleCnt="6" custLinFactNeighborY="-1399">
        <dgm:presLayoutVars>
          <dgm:bulletEnabled val="1"/>
        </dgm:presLayoutVars>
      </dgm:prSet>
      <dgm:spPr/>
    </dgm:pt>
    <dgm:pt modelId="{749FEE0F-F06B-46FE-A1C1-923755E5426B}" type="pres">
      <dgm:prSet presAssocID="{644C3ECD-797B-4D47-BAD5-FF4270250A44}" presName="Name13" presStyleLbl="parChTrans1D2" presStyleIdx="2" presStyleCnt="6"/>
      <dgm:spPr/>
    </dgm:pt>
    <dgm:pt modelId="{4D05F2BE-0782-4130-B1C7-56C849B7F89C}" type="pres">
      <dgm:prSet presAssocID="{17F12512-A6D8-4DCA-876F-9792879AE4B2}" presName="childText" presStyleLbl="bgAcc1" presStyleIdx="2" presStyleCnt="6">
        <dgm:presLayoutVars>
          <dgm:bulletEnabled val="1"/>
        </dgm:presLayoutVars>
      </dgm:prSet>
      <dgm:spPr/>
    </dgm:pt>
    <dgm:pt modelId="{F91508E7-6556-42B8-A01C-4B3F0B904E76}" type="pres">
      <dgm:prSet presAssocID="{099435A7-DB4B-47AE-8B8B-BB967DD55C2E}" presName="root" presStyleCnt="0"/>
      <dgm:spPr/>
    </dgm:pt>
    <dgm:pt modelId="{87A50071-849B-49CA-949A-641E7B66AB72}" type="pres">
      <dgm:prSet presAssocID="{099435A7-DB4B-47AE-8B8B-BB967DD55C2E}" presName="rootComposite" presStyleCnt="0"/>
      <dgm:spPr/>
    </dgm:pt>
    <dgm:pt modelId="{0BE2A272-D209-45B0-87C8-1B64869F98E3}" type="pres">
      <dgm:prSet presAssocID="{099435A7-DB4B-47AE-8B8B-BB967DD55C2E}" presName="rootText" presStyleLbl="node1" presStyleIdx="1" presStyleCnt="2" custScaleX="124399"/>
      <dgm:spPr/>
    </dgm:pt>
    <dgm:pt modelId="{C3C2BEB1-2B1C-4084-A534-E257C1E481B3}" type="pres">
      <dgm:prSet presAssocID="{099435A7-DB4B-47AE-8B8B-BB967DD55C2E}" presName="rootConnector" presStyleLbl="node1" presStyleIdx="1" presStyleCnt="2"/>
      <dgm:spPr/>
    </dgm:pt>
    <dgm:pt modelId="{1D5ADEA1-7241-4010-9A9B-9CD334D001B1}" type="pres">
      <dgm:prSet presAssocID="{099435A7-DB4B-47AE-8B8B-BB967DD55C2E}" presName="childShape" presStyleCnt="0"/>
      <dgm:spPr/>
    </dgm:pt>
    <dgm:pt modelId="{D232B424-94A1-44AB-8EF7-390614DCDDAD}" type="pres">
      <dgm:prSet presAssocID="{9866E4B8-AB6A-48EF-AC0A-E7FF01115DEE}" presName="Name13" presStyleLbl="parChTrans1D2" presStyleIdx="3" presStyleCnt="6"/>
      <dgm:spPr/>
    </dgm:pt>
    <dgm:pt modelId="{9E332485-CE8C-40E7-9718-39ED5E4BD94B}" type="pres">
      <dgm:prSet presAssocID="{53EE9BC6-739D-4F94-8B66-A0BB651BF503}" presName="childText" presStyleLbl="bgAcc1" presStyleIdx="3" presStyleCnt="6">
        <dgm:presLayoutVars>
          <dgm:bulletEnabled val="1"/>
        </dgm:presLayoutVars>
      </dgm:prSet>
      <dgm:spPr/>
    </dgm:pt>
    <dgm:pt modelId="{B73E8360-CBD0-4BB6-9ECF-573B00EEE675}" type="pres">
      <dgm:prSet presAssocID="{C17DEECB-795B-4257-83D9-5061854256F0}" presName="Name13" presStyleLbl="parChTrans1D2" presStyleIdx="4" presStyleCnt="6"/>
      <dgm:spPr/>
    </dgm:pt>
    <dgm:pt modelId="{BD36ECA1-EE18-464E-B055-CAD7E980F960}" type="pres">
      <dgm:prSet presAssocID="{7F2AD660-096B-490D-BAAA-6C494FB9C34D}" presName="childText" presStyleLbl="bgAcc1" presStyleIdx="4" presStyleCnt="6" custScaleX="142197" custScaleY="125000">
        <dgm:presLayoutVars>
          <dgm:bulletEnabled val="1"/>
        </dgm:presLayoutVars>
      </dgm:prSet>
      <dgm:spPr/>
    </dgm:pt>
    <dgm:pt modelId="{92F7B067-718F-4A9F-9A7A-1BD0BB5A99B8}" type="pres">
      <dgm:prSet presAssocID="{23D087B1-6930-457A-895B-AF49C0332F8C}" presName="Name13" presStyleLbl="parChTrans1D2" presStyleIdx="5" presStyleCnt="6"/>
      <dgm:spPr/>
    </dgm:pt>
    <dgm:pt modelId="{600AD11B-D2F7-4B22-AB30-BDBADA47BE19}" type="pres">
      <dgm:prSet presAssocID="{94FB0ADB-C77F-4551-9C66-EB6CAB4F2D6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93844B15-98C7-4769-B255-C03B3E195BCF}" srcId="{AE6E2824-F54A-4FBB-972A-F5EFE25F0656}" destId="{AFF617F0-173F-43F3-91AB-5A61FC411FE5}" srcOrd="0" destOrd="0" parTransId="{7779CA19-55AF-43C5-B5BC-166763D713FF}" sibTransId="{BE588FED-9A56-41E8-BD23-AA4E71B20BBA}"/>
    <dgm:cxn modelId="{E3A38819-628B-4F41-ACCC-9E3583D07252}" type="presOf" srcId="{23D087B1-6930-457A-895B-AF49C0332F8C}" destId="{92F7B067-718F-4A9F-9A7A-1BD0BB5A99B8}" srcOrd="0" destOrd="0" presId="urn:microsoft.com/office/officeart/2005/8/layout/hierarchy3"/>
    <dgm:cxn modelId="{D9AA0D1E-44E4-4C4B-8B3A-BE8F11931082}" type="presOf" srcId="{17F12512-A6D8-4DCA-876F-9792879AE4B2}" destId="{4D05F2BE-0782-4130-B1C7-56C849B7F89C}" srcOrd="0" destOrd="0" presId="urn:microsoft.com/office/officeart/2005/8/layout/hierarchy3"/>
    <dgm:cxn modelId="{4007F621-1441-498B-B390-E91050712B80}" type="presOf" srcId="{099435A7-DB4B-47AE-8B8B-BB967DD55C2E}" destId="{C3C2BEB1-2B1C-4084-A534-E257C1E481B3}" srcOrd="1" destOrd="0" presId="urn:microsoft.com/office/officeart/2005/8/layout/hierarchy3"/>
    <dgm:cxn modelId="{B9AF6C24-EE9B-44B1-879A-A10F9454BD5A}" type="presOf" srcId="{94FB0ADB-C77F-4551-9C66-EB6CAB4F2D6D}" destId="{600AD11B-D2F7-4B22-AB30-BDBADA47BE19}" srcOrd="0" destOrd="0" presId="urn:microsoft.com/office/officeart/2005/8/layout/hierarchy3"/>
    <dgm:cxn modelId="{C879DB34-DEE6-4FAD-9555-459F5F9568C7}" type="presOf" srcId="{90E89333-ED73-4837-998F-09BB1FC3DCAE}" destId="{9993BEBE-7337-4C7D-A15F-51603EF8BFAE}" srcOrd="0" destOrd="0" presId="urn:microsoft.com/office/officeart/2005/8/layout/hierarchy3"/>
    <dgm:cxn modelId="{1D244338-908D-493C-B6BA-D3F3E70A4C24}" type="presOf" srcId="{AFF617F0-173F-43F3-91AB-5A61FC411FE5}" destId="{CB20ECD0-CB26-4EEA-945A-06A148D736D9}" srcOrd="0" destOrd="0" presId="urn:microsoft.com/office/officeart/2005/8/layout/hierarchy3"/>
    <dgm:cxn modelId="{7A90373F-20DC-434A-AA4E-67BCD1EEA88F}" type="presOf" srcId="{7A6FD5FE-9E97-4880-9D82-4730CF410433}" destId="{7FAABF22-8B8C-4347-AFFD-6915729CA9C9}" srcOrd="0" destOrd="0" presId="urn:microsoft.com/office/officeart/2005/8/layout/hierarchy3"/>
    <dgm:cxn modelId="{14802D5C-F13B-4C7D-8497-98267F3509AB}" srcId="{90E89333-ED73-4837-998F-09BB1FC3DCAE}" destId="{099435A7-DB4B-47AE-8B8B-BB967DD55C2E}" srcOrd="1" destOrd="0" parTransId="{64BEE985-0899-4E7E-BBC7-B7FD61C0CD45}" sibTransId="{E0BE532A-1258-45CC-9C06-133870AC3846}"/>
    <dgm:cxn modelId="{AFD8B55D-10F7-45CA-BF71-384547506407}" type="presOf" srcId="{53EE9BC6-739D-4F94-8B66-A0BB651BF503}" destId="{9E332485-CE8C-40E7-9718-39ED5E4BD94B}" srcOrd="0" destOrd="0" presId="urn:microsoft.com/office/officeart/2005/8/layout/hierarchy3"/>
    <dgm:cxn modelId="{90408B64-F9EE-4186-8D32-C31A05D4F9B9}" type="presOf" srcId="{7F2AD660-096B-490D-BAAA-6C494FB9C34D}" destId="{BD36ECA1-EE18-464E-B055-CAD7E980F960}" srcOrd="0" destOrd="0" presId="urn:microsoft.com/office/officeart/2005/8/layout/hierarchy3"/>
    <dgm:cxn modelId="{795D5E65-5A7B-4178-98DB-3E3C8FD0504F}" srcId="{099435A7-DB4B-47AE-8B8B-BB967DD55C2E}" destId="{53EE9BC6-739D-4F94-8B66-A0BB651BF503}" srcOrd="0" destOrd="0" parTransId="{9866E4B8-AB6A-48EF-AC0A-E7FF01115DEE}" sibTransId="{EF63A807-6BEF-4C3A-9E88-98FD911BA8CC}"/>
    <dgm:cxn modelId="{F728616A-6AD5-4A15-A6CE-D5130EF8FC9A}" srcId="{AE6E2824-F54A-4FBB-972A-F5EFE25F0656}" destId="{17F12512-A6D8-4DCA-876F-9792879AE4B2}" srcOrd="2" destOrd="0" parTransId="{644C3ECD-797B-4D47-BAD5-FF4270250A44}" sibTransId="{F0378EF3-515F-40FB-8311-AD5B2292705B}"/>
    <dgm:cxn modelId="{841F8552-4E3A-4AC6-A067-296A4DAE99C8}" type="presOf" srcId="{644C3ECD-797B-4D47-BAD5-FF4270250A44}" destId="{749FEE0F-F06B-46FE-A1C1-923755E5426B}" srcOrd="0" destOrd="0" presId="urn:microsoft.com/office/officeart/2005/8/layout/hierarchy3"/>
    <dgm:cxn modelId="{FCFAFC9D-4376-4CCF-801E-26C5D57AF168}" type="presOf" srcId="{9866E4B8-AB6A-48EF-AC0A-E7FF01115DEE}" destId="{D232B424-94A1-44AB-8EF7-390614DCDDAD}" srcOrd="0" destOrd="0" presId="urn:microsoft.com/office/officeart/2005/8/layout/hierarchy3"/>
    <dgm:cxn modelId="{7CFDCFA6-B249-4772-9B59-F67DF4E34143}" type="presOf" srcId="{7779CA19-55AF-43C5-B5BC-166763D713FF}" destId="{DC9864E4-7AA8-4B29-A7A3-FF644541437C}" srcOrd="0" destOrd="0" presId="urn:microsoft.com/office/officeart/2005/8/layout/hierarchy3"/>
    <dgm:cxn modelId="{9CF84EAA-D200-43B4-AB2B-9B2891D46934}" type="presOf" srcId="{C17DEECB-795B-4257-83D9-5061854256F0}" destId="{B73E8360-CBD0-4BB6-9ECF-573B00EEE675}" srcOrd="0" destOrd="0" presId="urn:microsoft.com/office/officeart/2005/8/layout/hierarchy3"/>
    <dgm:cxn modelId="{FB1770AC-1C93-43E3-93EF-0EC2CFF7F340}" srcId="{90E89333-ED73-4837-998F-09BB1FC3DCAE}" destId="{AE6E2824-F54A-4FBB-972A-F5EFE25F0656}" srcOrd="0" destOrd="0" parTransId="{779B0E45-6FC6-4017-8DEA-23E75804E80D}" sibTransId="{65D9FCB8-B18F-418B-B4CE-6645A1ECDA96}"/>
    <dgm:cxn modelId="{FA9F82AD-74D0-44DF-BE51-B34705F1BD8C}" srcId="{099435A7-DB4B-47AE-8B8B-BB967DD55C2E}" destId="{7F2AD660-096B-490D-BAAA-6C494FB9C34D}" srcOrd="1" destOrd="0" parTransId="{C17DEECB-795B-4257-83D9-5061854256F0}" sibTransId="{C6E13592-7579-4754-B277-7D15DC02134D}"/>
    <dgm:cxn modelId="{24C31AC5-D66B-46E6-9CFD-31CFF0E54D9D}" type="presOf" srcId="{AE6E2824-F54A-4FBB-972A-F5EFE25F0656}" destId="{645EFC1C-AB1B-4554-9BB6-86BC42F1C206}" srcOrd="0" destOrd="0" presId="urn:microsoft.com/office/officeart/2005/8/layout/hierarchy3"/>
    <dgm:cxn modelId="{A48692D0-AEEB-47E7-BEBB-9E6E7FA954EA}" type="presOf" srcId="{099435A7-DB4B-47AE-8B8B-BB967DD55C2E}" destId="{0BE2A272-D209-45B0-87C8-1B64869F98E3}" srcOrd="0" destOrd="0" presId="urn:microsoft.com/office/officeart/2005/8/layout/hierarchy3"/>
    <dgm:cxn modelId="{E5C99BD4-2AB1-48B6-BC99-B978B300D9D8}" srcId="{AE6E2824-F54A-4FBB-972A-F5EFE25F0656}" destId="{9278AC3D-D1A2-47CC-8D12-C01480556075}" srcOrd="1" destOrd="0" parTransId="{7A6FD5FE-9E97-4880-9D82-4730CF410433}" sibTransId="{A0DD39A2-CA14-4786-9D48-F14BC7533E33}"/>
    <dgm:cxn modelId="{577342DA-307B-4958-91D8-076CC0025876}" srcId="{099435A7-DB4B-47AE-8B8B-BB967DD55C2E}" destId="{94FB0ADB-C77F-4551-9C66-EB6CAB4F2D6D}" srcOrd="2" destOrd="0" parTransId="{23D087B1-6930-457A-895B-AF49C0332F8C}" sibTransId="{0DC2600F-D616-47FF-A072-2E639D09A8DB}"/>
    <dgm:cxn modelId="{6BC439F2-1F5E-4FC7-B48F-886A7B117EF4}" type="presOf" srcId="{AE6E2824-F54A-4FBB-972A-F5EFE25F0656}" destId="{D6168C93-5348-48D3-8955-91F110DE5529}" srcOrd="1" destOrd="0" presId="urn:microsoft.com/office/officeart/2005/8/layout/hierarchy3"/>
    <dgm:cxn modelId="{F8EA29F9-D6ED-4AEE-A89F-8A12F413B240}" type="presOf" srcId="{9278AC3D-D1A2-47CC-8D12-C01480556075}" destId="{68E14E77-27E4-4349-87B5-0293D1B748FF}" srcOrd="0" destOrd="0" presId="urn:microsoft.com/office/officeart/2005/8/layout/hierarchy3"/>
    <dgm:cxn modelId="{B4F11EE2-383D-40C2-BF2A-237C1CD9676F}" type="presParOf" srcId="{9993BEBE-7337-4C7D-A15F-51603EF8BFAE}" destId="{7DC34E1F-5782-4AEF-9FF1-5AB3D5F65D8E}" srcOrd="0" destOrd="0" presId="urn:microsoft.com/office/officeart/2005/8/layout/hierarchy3"/>
    <dgm:cxn modelId="{B3DDA019-0BFD-468D-8C2B-BAB8048E3220}" type="presParOf" srcId="{7DC34E1F-5782-4AEF-9FF1-5AB3D5F65D8E}" destId="{57A0B2CC-D80B-4498-902D-9179C6ECE7A4}" srcOrd="0" destOrd="0" presId="urn:microsoft.com/office/officeart/2005/8/layout/hierarchy3"/>
    <dgm:cxn modelId="{5C61B6FC-A8CA-4755-92B4-1D9E3C389512}" type="presParOf" srcId="{57A0B2CC-D80B-4498-902D-9179C6ECE7A4}" destId="{645EFC1C-AB1B-4554-9BB6-86BC42F1C206}" srcOrd="0" destOrd="0" presId="urn:microsoft.com/office/officeart/2005/8/layout/hierarchy3"/>
    <dgm:cxn modelId="{DB0AE880-9963-4AF5-94E9-AD93769BE81F}" type="presParOf" srcId="{57A0B2CC-D80B-4498-902D-9179C6ECE7A4}" destId="{D6168C93-5348-48D3-8955-91F110DE5529}" srcOrd="1" destOrd="0" presId="urn:microsoft.com/office/officeart/2005/8/layout/hierarchy3"/>
    <dgm:cxn modelId="{F7885516-5C15-4521-B2E0-2EEBE6DA8FB6}" type="presParOf" srcId="{7DC34E1F-5782-4AEF-9FF1-5AB3D5F65D8E}" destId="{09E62989-E3A5-41CF-8F70-BBAA9979B9D9}" srcOrd="1" destOrd="0" presId="urn:microsoft.com/office/officeart/2005/8/layout/hierarchy3"/>
    <dgm:cxn modelId="{5ED069ED-E89B-4C9E-ACEB-68B4C4AEF7E6}" type="presParOf" srcId="{09E62989-E3A5-41CF-8F70-BBAA9979B9D9}" destId="{DC9864E4-7AA8-4B29-A7A3-FF644541437C}" srcOrd="0" destOrd="0" presId="urn:microsoft.com/office/officeart/2005/8/layout/hierarchy3"/>
    <dgm:cxn modelId="{C7DD3FE6-CB4D-4B3D-840E-656D40D79A0D}" type="presParOf" srcId="{09E62989-E3A5-41CF-8F70-BBAA9979B9D9}" destId="{CB20ECD0-CB26-4EEA-945A-06A148D736D9}" srcOrd="1" destOrd="0" presId="urn:microsoft.com/office/officeart/2005/8/layout/hierarchy3"/>
    <dgm:cxn modelId="{70392929-CF22-41DB-8F1F-6E97688E4CF5}" type="presParOf" srcId="{09E62989-E3A5-41CF-8F70-BBAA9979B9D9}" destId="{7FAABF22-8B8C-4347-AFFD-6915729CA9C9}" srcOrd="2" destOrd="0" presId="urn:microsoft.com/office/officeart/2005/8/layout/hierarchy3"/>
    <dgm:cxn modelId="{887803DB-E3D0-41C2-BE87-C9AEF3C4574A}" type="presParOf" srcId="{09E62989-E3A5-41CF-8F70-BBAA9979B9D9}" destId="{68E14E77-27E4-4349-87B5-0293D1B748FF}" srcOrd="3" destOrd="0" presId="urn:microsoft.com/office/officeart/2005/8/layout/hierarchy3"/>
    <dgm:cxn modelId="{9D2E0CEE-9D2F-440D-BBF9-B03AA4CDA0FC}" type="presParOf" srcId="{09E62989-E3A5-41CF-8F70-BBAA9979B9D9}" destId="{749FEE0F-F06B-46FE-A1C1-923755E5426B}" srcOrd="4" destOrd="0" presId="urn:microsoft.com/office/officeart/2005/8/layout/hierarchy3"/>
    <dgm:cxn modelId="{88DFAB14-A0DB-4A62-B090-79C9A8A51D87}" type="presParOf" srcId="{09E62989-E3A5-41CF-8F70-BBAA9979B9D9}" destId="{4D05F2BE-0782-4130-B1C7-56C849B7F89C}" srcOrd="5" destOrd="0" presId="urn:microsoft.com/office/officeart/2005/8/layout/hierarchy3"/>
    <dgm:cxn modelId="{8453428B-BA91-4894-95D2-15A3B34AF9FC}" type="presParOf" srcId="{9993BEBE-7337-4C7D-A15F-51603EF8BFAE}" destId="{F91508E7-6556-42B8-A01C-4B3F0B904E76}" srcOrd="1" destOrd="0" presId="urn:microsoft.com/office/officeart/2005/8/layout/hierarchy3"/>
    <dgm:cxn modelId="{7BD2369D-5959-45A6-A219-FD446DDA6C7C}" type="presParOf" srcId="{F91508E7-6556-42B8-A01C-4B3F0B904E76}" destId="{87A50071-849B-49CA-949A-641E7B66AB72}" srcOrd="0" destOrd="0" presId="urn:microsoft.com/office/officeart/2005/8/layout/hierarchy3"/>
    <dgm:cxn modelId="{1D8050E8-49C0-4472-9EA6-D4F2F5CF7A24}" type="presParOf" srcId="{87A50071-849B-49CA-949A-641E7B66AB72}" destId="{0BE2A272-D209-45B0-87C8-1B64869F98E3}" srcOrd="0" destOrd="0" presId="urn:microsoft.com/office/officeart/2005/8/layout/hierarchy3"/>
    <dgm:cxn modelId="{A48C9F84-DD29-4E8B-92B3-F7115ED99F39}" type="presParOf" srcId="{87A50071-849B-49CA-949A-641E7B66AB72}" destId="{C3C2BEB1-2B1C-4084-A534-E257C1E481B3}" srcOrd="1" destOrd="0" presId="urn:microsoft.com/office/officeart/2005/8/layout/hierarchy3"/>
    <dgm:cxn modelId="{A6539E55-C21E-4ED6-94D7-F82F77103B54}" type="presParOf" srcId="{F91508E7-6556-42B8-A01C-4B3F0B904E76}" destId="{1D5ADEA1-7241-4010-9A9B-9CD334D001B1}" srcOrd="1" destOrd="0" presId="urn:microsoft.com/office/officeart/2005/8/layout/hierarchy3"/>
    <dgm:cxn modelId="{2942C23B-00FB-4DDB-AC34-58B9618FBC10}" type="presParOf" srcId="{1D5ADEA1-7241-4010-9A9B-9CD334D001B1}" destId="{D232B424-94A1-44AB-8EF7-390614DCDDAD}" srcOrd="0" destOrd="0" presId="urn:microsoft.com/office/officeart/2005/8/layout/hierarchy3"/>
    <dgm:cxn modelId="{A7B90339-4FF3-4208-AD0A-1499B45A04A5}" type="presParOf" srcId="{1D5ADEA1-7241-4010-9A9B-9CD334D001B1}" destId="{9E332485-CE8C-40E7-9718-39ED5E4BD94B}" srcOrd="1" destOrd="0" presId="urn:microsoft.com/office/officeart/2005/8/layout/hierarchy3"/>
    <dgm:cxn modelId="{E50CAE1B-E9F7-40D6-A788-666D790E9A70}" type="presParOf" srcId="{1D5ADEA1-7241-4010-9A9B-9CD334D001B1}" destId="{B73E8360-CBD0-4BB6-9ECF-573B00EEE675}" srcOrd="2" destOrd="0" presId="urn:microsoft.com/office/officeart/2005/8/layout/hierarchy3"/>
    <dgm:cxn modelId="{0F21CD09-FBE8-412C-92F1-D141F0543E10}" type="presParOf" srcId="{1D5ADEA1-7241-4010-9A9B-9CD334D001B1}" destId="{BD36ECA1-EE18-464E-B055-CAD7E980F960}" srcOrd="3" destOrd="0" presId="urn:microsoft.com/office/officeart/2005/8/layout/hierarchy3"/>
    <dgm:cxn modelId="{138A3EDE-57BF-4ACA-8DA8-B55C50CA1540}" type="presParOf" srcId="{1D5ADEA1-7241-4010-9A9B-9CD334D001B1}" destId="{92F7B067-718F-4A9F-9A7A-1BD0BB5A99B8}" srcOrd="4" destOrd="0" presId="urn:microsoft.com/office/officeart/2005/8/layout/hierarchy3"/>
    <dgm:cxn modelId="{8670CD71-3C98-4CFD-AD96-F692279771BD}" type="presParOf" srcId="{1D5ADEA1-7241-4010-9A9B-9CD334D001B1}" destId="{600AD11B-D2F7-4B22-AB30-BDBADA47BE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EFC1C-AB1B-4554-9BB6-86BC42F1C206}">
      <dsp:nvSpPr>
        <dsp:cNvPr id="0" name=""/>
        <dsp:cNvSpPr/>
      </dsp:nvSpPr>
      <dsp:spPr>
        <a:xfrm>
          <a:off x="1412828" y="1434"/>
          <a:ext cx="2827895" cy="112084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Division of Drinking Water (DDW)</a:t>
          </a:r>
        </a:p>
      </dsp:txBody>
      <dsp:txXfrm>
        <a:off x="1445656" y="34262"/>
        <a:ext cx="2762239" cy="1055190"/>
      </dsp:txXfrm>
    </dsp:sp>
    <dsp:sp modelId="{DC9864E4-7AA8-4B29-A7A3-FF644541437C}">
      <dsp:nvSpPr>
        <dsp:cNvPr id="0" name=""/>
        <dsp:cNvSpPr/>
      </dsp:nvSpPr>
      <dsp:spPr>
        <a:xfrm>
          <a:off x="1695618" y="1122280"/>
          <a:ext cx="282789" cy="840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634"/>
              </a:lnTo>
              <a:lnTo>
                <a:pt x="282789" y="8406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0ECD0-CB26-4EEA-945A-06A148D736D9}">
      <dsp:nvSpPr>
        <dsp:cNvPr id="0" name=""/>
        <dsp:cNvSpPr/>
      </dsp:nvSpPr>
      <dsp:spPr>
        <a:xfrm>
          <a:off x="1978407" y="1402492"/>
          <a:ext cx="1793354" cy="112084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Health &amp; Safety Code</a:t>
          </a:r>
        </a:p>
      </dsp:txBody>
      <dsp:txXfrm>
        <a:off x="2011235" y="1435320"/>
        <a:ext cx="1727698" cy="1055190"/>
      </dsp:txXfrm>
    </dsp:sp>
    <dsp:sp modelId="{7FAABF22-8B8C-4347-AFFD-6915729CA9C9}">
      <dsp:nvSpPr>
        <dsp:cNvPr id="0" name=""/>
        <dsp:cNvSpPr/>
      </dsp:nvSpPr>
      <dsp:spPr>
        <a:xfrm>
          <a:off x="1695618" y="1122280"/>
          <a:ext cx="282789" cy="222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011"/>
              </a:lnTo>
              <a:lnTo>
                <a:pt x="282789" y="222601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14E77-27E4-4349-87B5-0293D1B748FF}">
      <dsp:nvSpPr>
        <dsp:cNvPr id="0" name=""/>
        <dsp:cNvSpPr/>
      </dsp:nvSpPr>
      <dsp:spPr>
        <a:xfrm>
          <a:off x="1978407" y="2787869"/>
          <a:ext cx="1793354" cy="112084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Drinking Water</a:t>
          </a:r>
        </a:p>
      </dsp:txBody>
      <dsp:txXfrm>
        <a:off x="2011235" y="2820697"/>
        <a:ext cx="1727698" cy="1055190"/>
      </dsp:txXfrm>
    </dsp:sp>
    <dsp:sp modelId="{749FEE0F-F06B-46FE-A1C1-923755E5426B}">
      <dsp:nvSpPr>
        <dsp:cNvPr id="0" name=""/>
        <dsp:cNvSpPr/>
      </dsp:nvSpPr>
      <dsp:spPr>
        <a:xfrm>
          <a:off x="1695618" y="1122280"/>
          <a:ext cx="282789" cy="3642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750"/>
              </a:lnTo>
              <a:lnTo>
                <a:pt x="282789" y="364275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5F2BE-0782-4130-B1C7-56C849B7F89C}">
      <dsp:nvSpPr>
        <dsp:cNvPr id="0" name=""/>
        <dsp:cNvSpPr/>
      </dsp:nvSpPr>
      <dsp:spPr>
        <a:xfrm>
          <a:off x="1978407" y="4204607"/>
          <a:ext cx="1793354" cy="112084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NLs, RLs, MCLs</a:t>
          </a:r>
        </a:p>
      </dsp:txBody>
      <dsp:txXfrm>
        <a:off x="2011235" y="4237435"/>
        <a:ext cx="1727698" cy="1055190"/>
      </dsp:txXfrm>
    </dsp:sp>
    <dsp:sp modelId="{0BE2A272-D209-45B0-87C8-1B64869F98E3}">
      <dsp:nvSpPr>
        <dsp:cNvPr id="0" name=""/>
        <dsp:cNvSpPr/>
      </dsp:nvSpPr>
      <dsp:spPr>
        <a:xfrm>
          <a:off x="4801147" y="1434"/>
          <a:ext cx="2788643" cy="112084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Division of    Water Quality        (DWQ)</a:t>
          </a:r>
        </a:p>
      </dsp:txBody>
      <dsp:txXfrm>
        <a:off x="4833975" y="34262"/>
        <a:ext cx="2722987" cy="1055190"/>
      </dsp:txXfrm>
    </dsp:sp>
    <dsp:sp modelId="{D232B424-94A1-44AB-8EF7-390614DCDDAD}">
      <dsp:nvSpPr>
        <dsp:cNvPr id="0" name=""/>
        <dsp:cNvSpPr/>
      </dsp:nvSpPr>
      <dsp:spPr>
        <a:xfrm>
          <a:off x="5080011" y="1122280"/>
          <a:ext cx="278864" cy="840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634"/>
              </a:lnTo>
              <a:lnTo>
                <a:pt x="278864" y="84063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32485-CE8C-40E7-9718-39ED5E4BD94B}">
      <dsp:nvSpPr>
        <dsp:cNvPr id="0" name=""/>
        <dsp:cNvSpPr/>
      </dsp:nvSpPr>
      <dsp:spPr>
        <a:xfrm>
          <a:off x="5358875" y="1402492"/>
          <a:ext cx="1793354" cy="1120846"/>
        </a:xfrm>
        <a:prstGeom prst="roundRect">
          <a:avLst>
            <a:gd name="adj" fmla="val 10000"/>
          </a:avLst>
        </a:prstGeom>
        <a:solidFill>
          <a:srgbClr val="CC99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Water Code</a:t>
          </a:r>
        </a:p>
      </dsp:txBody>
      <dsp:txXfrm>
        <a:off x="5391703" y="1435320"/>
        <a:ext cx="1727698" cy="1055190"/>
      </dsp:txXfrm>
    </dsp:sp>
    <dsp:sp modelId="{B73E8360-CBD0-4BB6-9ECF-573B00EEE675}">
      <dsp:nvSpPr>
        <dsp:cNvPr id="0" name=""/>
        <dsp:cNvSpPr/>
      </dsp:nvSpPr>
      <dsp:spPr>
        <a:xfrm>
          <a:off x="5080011" y="1122280"/>
          <a:ext cx="278864" cy="2381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798"/>
              </a:lnTo>
              <a:lnTo>
                <a:pt x="278864" y="238179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6ECA1-EE18-464E-B055-CAD7E980F960}">
      <dsp:nvSpPr>
        <dsp:cNvPr id="0" name=""/>
        <dsp:cNvSpPr/>
      </dsp:nvSpPr>
      <dsp:spPr>
        <a:xfrm>
          <a:off x="5358875" y="2803549"/>
          <a:ext cx="2550095" cy="1401057"/>
        </a:xfrm>
        <a:prstGeom prst="roundRect">
          <a:avLst>
            <a:gd name="adj" fmla="val 10000"/>
          </a:avLst>
        </a:prstGeom>
        <a:solidFill>
          <a:srgbClr val="CC99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Groundwater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Surface Water</a:t>
          </a:r>
        </a:p>
      </dsp:txBody>
      <dsp:txXfrm>
        <a:off x="5399911" y="2844585"/>
        <a:ext cx="2468023" cy="1318985"/>
      </dsp:txXfrm>
    </dsp:sp>
    <dsp:sp modelId="{92F7B067-718F-4A9F-9A7A-1BD0BB5A99B8}">
      <dsp:nvSpPr>
        <dsp:cNvPr id="0" name=""/>
        <dsp:cNvSpPr/>
      </dsp:nvSpPr>
      <dsp:spPr>
        <a:xfrm>
          <a:off x="5080011" y="1122280"/>
          <a:ext cx="278864" cy="392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2962"/>
              </a:lnTo>
              <a:lnTo>
                <a:pt x="278864" y="392296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AD11B-D2F7-4B22-AB30-BDBADA47BE19}">
      <dsp:nvSpPr>
        <dsp:cNvPr id="0" name=""/>
        <dsp:cNvSpPr/>
      </dsp:nvSpPr>
      <dsp:spPr>
        <a:xfrm>
          <a:off x="5358875" y="4484819"/>
          <a:ext cx="1793354" cy="1120846"/>
        </a:xfrm>
        <a:prstGeom prst="roundRect">
          <a:avLst>
            <a:gd name="adj" fmla="val 10000"/>
          </a:avLst>
        </a:prstGeom>
        <a:solidFill>
          <a:srgbClr val="CC99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WQOs</a:t>
          </a:r>
        </a:p>
      </dsp:txBody>
      <dsp:txXfrm>
        <a:off x="5391703" y="4517647"/>
        <a:ext cx="1727698" cy="1055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8B7C7-E183-4C01-A950-56C39DB46DE0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A915-07B9-4A4F-9C78-B0F9CE79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20DD-55BB-43FF-A83C-C3DC029D8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4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and Safety Code defines a Notification level (NL) as the concentration of a contaminant in drinking water that does not pose a significant health risk but warrants notification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Notification levels are issued under the authority of the Deputy Director of the Division of Drinking Water (DDW). 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Response Level (RL) is the concentration of a chemical at which DDW recommends removing the source from service or treatment.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NL’s and RL’s are based strictly on health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20DD-55BB-43FF-A83C-C3DC029D8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38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20DD-55BB-43FF-A83C-C3DC029D81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7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WQ 2019-005-DWQ and WQ 2019-006-DWQ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20DD-55BB-43FF-A83C-C3DC029D8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8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2019-005-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DWQ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2019-006-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DWQ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20DD-55BB-43FF-A83C-C3DC029D8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8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20DD-55BB-43FF-A83C-C3DC029D8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952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Sampling &amp; Analysis Challenges:</a:t>
            </a:r>
          </a:p>
          <a:p>
            <a:r>
              <a:rPr lang="en-US" dirty="0"/>
              <a:t>PFAS in almost everything</a:t>
            </a:r>
          </a:p>
          <a:p>
            <a:r>
              <a:rPr lang="en-US" dirty="0"/>
              <a:t>DDW &amp; DWQ Sampling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A915-07B9-4A4F-9C78-B0F9CE79BB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 8328 based </a:t>
            </a:r>
            <a:r>
              <a:rPr lang="en-US" dirty="0"/>
              <a:t>on existing SOP that meets DoD Quality Systems Manual 5.1 Table B-15 requirements.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Build in flexibility ‒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 Columns ‒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Elution schemes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Two lab internal validation started, ten lab external validation study planned but…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 ‒ Process is too slow. Exploring collaborative effort with DoD to jump start external laboratory validation.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 Target Fall 2019 for draft method.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Target Quantitation Limits: 10 nanogram/L</a:t>
            </a:r>
            <a:br>
              <a:rPr lang="en-US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A920DD-55BB-43FF-A83C-C3DC029D8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raca&#10;&#10;Description automatically generated">
            <a:extLst>
              <a:ext uri="{FF2B5EF4-FFF2-40B4-BE49-F238E27FC236}">
                <a16:creationId xmlns:a16="http://schemas.microsoft.com/office/drawing/2014/main" id="{C6E43886-B8E5-468C-830F-7E58073E3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24201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19A69C-AA2A-4BA9-9260-5D7E3102DF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accent5">
                  <a:lumMod val="50000"/>
                </a:schemeClr>
              </a:gs>
              <a:gs pos="2000">
                <a:schemeClr val="accent5">
                  <a:lumMod val="50000"/>
                  <a:alpha val="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55B07-A88A-4EBF-BFCD-A03950770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94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E23525E-AB38-4313-B2A2-50736188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D63CB-00AA-47F2-B2AC-7FDB9582EB15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D8076-0D19-428E-83DA-9036E279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284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70C24B7-2D11-407B-8A83-733EE867FB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A263A-30B0-4732-91C7-6F892AE4C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01118"/>
            <a:ext cx="10773229" cy="16557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67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DB169C-E73D-405C-AAC2-F52EE6342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596A3-5149-4701-9322-1A07663EAF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3000">
                <a:schemeClr val="accent5">
                  <a:lumMod val="50000"/>
                  <a:alpha val="3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DFE20-0652-499F-BE70-531C1C74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800"/>
              </a:spcBef>
              <a:spcAft>
                <a:spcPts val="8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spcAft>
                <a:spcPts val="8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800"/>
              </a:spcBef>
              <a:spcAft>
                <a:spcPts val="800"/>
              </a:spcAft>
              <a:defRPr sz="2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7D7AE0F-78D9-451B-AE7E-A48EEBE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65550" y="6334585"/>
            <a:ext cx="8509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F6D63CB-00AA-47F2-B2AC-7FDB9582EB15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9B2AE5B-85BC-4D5D-80C1-076D78EF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0900" y="6352841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70C24B7-2D11-407B-8A83-733EE867FB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CB147-2CA5-43B6-B1A4-A0893C2C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54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95B4-A327-464D-B610-B299F258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F8EAE-F976-490D-B27A-9F5900F9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3CB-00AA-47F2-B2AC-7FDB9582EB1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DE3CE-0C0D-43C9-95DD-7FC2FABE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284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70C24B7-2D11-407B-8A83-733EE867F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DB4C-24F9-4D38-84F6-A8A2E1A4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7AD4-9854-4195-BD68-1E32C15A8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B5C5-D41E-42F3-BA18-92F24ED59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6C9467F-4F3F-4622-8BEF-DEC42DC1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6D63CB-00AA-47F2-B2AC-7FDB9582EB1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2B6AB4C-69CF-4C32-B7F9-C528945D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284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970C24B7-2D11-407B-8A83-733EE867F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9CC-6ADE-40A5-833D-963F06641E74}" type="datetime1">
              <a:rPr lang="en-US" smtClean="0"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4A401-A899-422F-8DC7-B6B95883E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9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A1DEC-6E12-4943-B2C1-0096B662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A0DB3-B2A4-4687-BC16-FF58987EC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93BC-BA3B-42B0-958B-3A0F7B68D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63CB-00AA-47F2-B2AC-7FDB9582EB1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59CE8-FB26-41DA-9E5F-1C943A88C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DD878D-9FC7-46FB-B1BC-86D79E11ADA1}"/>
              </a:ext>
            </a:extLst>
          </p:cNvPr>
          <p:cNvSpPr/>
          <p:nvPr/>
        </p:nvSpPr>
        <p:spPr>
          <a:xfrm>
            <a:off x="-14064" y="-29496"/>
            <a:ext cx="12225528" cy="241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Clear Shot Glass">
            <a:extLst>
              <a:ext uri="{FF2B5EF4-FFF2-40B4-BE49-F238E27FC236}">
                <a16:creationId xmlns:a16="http://schemas.microsoft.com/office/drawing/2014/main" id="{92BA2D8A-DE78-452F-B6A9-E3626B38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r="21320"/>
          <a:stretch/>
        </p:blipFill>
        <p:spPr bwMode="auto">
          <a:xfrm>
            <a:off x="-14512" y="-29494"/>
            <a:ext cx="1652594" cy="22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images.pexels.com/photos/128421/pexels-photo-128421.jpeg?auto=compress&amp;cs=tinysrgb&amp;dpr=2&amp;h=650&amp;w=940">
            <a:extLst>
              <a:ext uri="{FF2B5EF4-FFF2-40B4-BE49-F238E27FC236}">
                <a16:creationId xmlns:a16="http://schemas.microsoft.com/office/drawing/2014/main" id="{511709A8-3E19-4313-A654-D33130787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25"/>
          <a:stretch/>
        </p:blipFill>
        <p:spPr bwMode="auto">
          <a:xfrm>
            <a:off x="1736661" y="-29496"/>
            <a:ext cx="2574522" cy="22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White Airplane">
            <a:extLst>
              <a:ext uri="{FF2B5EF4-FFF2-40B4-BE49-F238E27FC236}">
                <a16:creationId xmlns:a16="http://schemas.microsoft.com/office/drawing/2014/main" id="{D78455AE-5CCD-4E6B-BB52-A2D6F7960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" r="24634" b="1"/>
          <a:stretch/>
        </p:blipFill>
        <p:spPr bwMode="auto">
          <a:xfrm>
            <a:off x="7016004" y="-34259"/>
            <a:ext cx="3557144" cy="23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lue Board With Water Dew Closeup Photography">
            <a:extLst>
              <a:ext uri="{FF2B5EF4-FFF2-40B4-BE49-F238E27FC236}">
                <a16:creationId xmlns:a16="http://schemas.microsoft.com/office/drawing/2014/main" id="{0FDE5F23-2E5B-4E27-81F1-199214C6A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 r="67817" b="47769"/>
          <a:stretch/>
        </p:blipFill>
        <p:spPr bwMode="auto">
          <a:xfrm>
            <a:off x="4395019" y="-24733"/>
            <a:ext cx="2526670" cy="22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033758-CD5F-487A-9320-CE42C86B2A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16"/>
          <a:stretch/>
        </p:blipFill>
        <p:spPr>
          <a:xfrm>
            <a:off x="10673149" y="-24339"/>
            <a:ext cx="1538128" cy="22942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98DF248-F8DC-4613-80D1-E237D1EF5719}"/>
              </a:ext>
            </a:extLst>
          </p:cNvPr>
          <p:cNvSpPr txBox="1">
            <a:spLocks/>
          </p:cNvSpPr>
          <p:nvPr/>
        </p:nvSpPr>
        <p:spPr>
          <a:xfrm>
            <a:off x="609600" y="2549947"/>
            <a:ext cx="109728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California Water Boards</a:t>
            </a:r>
          </a:p>
          <a:p>
            <a:r>
              <a:rPr lang="en-US" sz="6000" dirty="0"/>
              <a:t>PFAS Efforts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E4AB6B-94AF-44FB-AF72-8828CFADC901}"/>
              </a:ext>
            </a:extLst>
          </p:cNvPr>
          <p:cNvSpPr txBox="1">
            <a:spLocks/>
          </p:cNvSpPr>
          <p:nvPr/>
        </p:nvSpPr>
        <p:spPr>
          <a:xfrm>
            <a:off x="1529149" y="42057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Annalisa Kihara, PE</a:t>
            </a:r>
          </a:p>
          <a:p>
            <a:pPr marL="0" indent="0" algn="ctr">
              <a:buNone/>
            </a:pPr>
            <a:r>
              <a:rPr lang="en-US" sz="2400" dirty="0"/>
              <a:t>Supervising Water Resource Control Engineer</a:t>
            </a:r>
          </a:p>
          <a:p>
            <a:pPr marL="0" indent="0" algn="ctr">
              <a:buNone/>
            </a:pPr>
            <a:r>
              <a:rPr lang="en-US" sz="2400" dirty="0"/>
              <a:t>Division of Water Quality</a:t>
            </a:r>
          </a:p>
        </p:txBody>
      </p:sp>
    </p:spTree>
    <p:extLst>
      <p:ext uri="{BB962C8B-B14F-4D97-AF65-F5344CB8AC3E}">
        <p14:creationId xmlns:p14="http://schemas.microsoft.com/office/powerpoint/2010/main" val="24917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626C4-36CE-4300-9CAF-CBB64912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91" y="1309952"/>
            <a:ext cx="6337248" cy="1919061"/>
          </a:xfrm>
        </p:spPr>
        <p:txBody>
          <a:bodyPr/>
          <a:lstStyle/>
          <a:p>
            <a:pPr lvl="0"/>
            <a:r>
              <a:rPr lang="en-US" sz="2400" dirty="0"/>
              <a:t>Data collected will: </a:t>
            </a:r>
          </a:p>
          <a:p>
            <a:pPr lvl="1"/>
            <a:r>
              <a:rPr lang="en-US" sz="2000" dirty="0"/>
              <a:t>Identify impacted </a:t>
            </a:r>
            <a:r>
              <a:rPr lang="en-US" sz="2000" b="1" dirty="0"/>
              <a:t>drinking water </a:t>
            </a:r>
            <a:r>
              <a:rPr lang="en-US" sz="2000" dirty="0"/>
              <a:t>wells </a:t>
            </a:r>
          </a:p>
          <a:p>
            <a:pPr lvl="1"/>
            <a:r>
              <a:rPr lang="en-US" sz="2000" dirty="0"/>
              <a:t>Inform </a:t>
            </a:r>
            <a:r>
              <a:rPr lang="en-US" sz="2000" b="1" dirty="0"/>
              <a:t>additional areas </a:t>
            </a:r>
            <a:r>
              <a:rPr lang="en-US" sz="2000" dirty="0"/>
              <a:t>where watershed specific source identification efforts are needed</a:t>
            </a:r>
          </a:p>
          <a:p>
            <a:pPr lvl="0"/>
            <a:r>
              <a:rPr lang="en-US" sz="2400" dirty="0"/>
              <a:t>Inform additional monitoring (if needed)</a:t>
            </a:r>
          </a:p>
          <a:p>
            <a:pPr lvl="0"/>
            <a:r>
              <a:rPr lang="en-US" sz="2400" dirty="0"/>
              <a:t>Inform future investigations</a:t>
            </a:r>
          </a:p>
          <a:p>
            <a:pPr lvl="0"/>
            <a:r>
              <a:rPr lang="en-US" sz="2400" dirty="0"/>
              <a:t>Inform consideration of Public Health Goals (PHGs) and eventually potential MCLs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A729C4-039C-42A8-BF47-9FCB47F2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22" y="353207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Investigation Results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4DB445C-52E4-4244-BF64-DFCD3155D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4815" r="2656" b="2222"/>
          <a:stretch/>
        </p:blipFill>
        <p:spPr>
          <a:xfrm>
            <a:off x="6942339" y="159681"/>
            <a:ext cx="4820574" cy="6538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49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7635-F3B5-4136-80B4-E3176175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44" y="143130"/>
            <a:ext cx="10515600" cy="132556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PFAS Phased Investigation approach: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Upcoming Efforts</a:t>
            </a:r>
            <a:br>
              <a:rPr lang="en-US" dirty="0"/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E3542F-9197-46AE-8594-8264E69C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53" y="1261782"/>
            <a:ext cx="11467214" cy="450870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Potential sources &amp; nearby drinking water wells: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Industrial manufacturing facilities (metal plating, chrome plating, etc.)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Wastewater Treatment Plants &amp; Pre-treatment plants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laboratory analysis methods: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EPA Method 8327: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Validated June 2019. ELAP accreditation coming soon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EPA Method 8328: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Target Fall 2019 (draft method)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“Total” PFAS method: (TOP,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TOF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EPA currently evaluating.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3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7635-F3B5-4136-80B4-E3176175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44" y="143130"/>
            <a:ext cx="10515600" cy="132556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PFAS Phased Investigation approach: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Upcoming Efforts</a:t>
            </a:r>
            <a:br>
              <a:rPr lang="en-US" dirty="0"/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E3542F-9197-46AE-8594-8264E69C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80" y="1468693"/>
            <a:ext cx="11467214" cy="450870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Implementation of Assembly Bill 756: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Water Board can order a public water system to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Monitor for PFAS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Report PFAS detections to customers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Remove a water source when a detection exceeds the response level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6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724D2-B3F4-496F-A585-B2E3132A6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899" y="1253331"/>
            <a:ext cx="10198101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Collaborate with all U.S. military branches:</a:t>
            </a:r>
          </a:p>
          <a:p>
            <a:pPr lvl="1"/>
            <a:r>
              <a:rPr lang="en-US" dirty="0"/>
              <a:t>identify past and current efforts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obtain data collected at all bases with known or suspected PFAS impacted groundwater</a:t>
            </a:r>
          </a:p>
          <a:p>
            <a:pPr marL="0" lvl="0" indent="0">
              <a:buNone/>
            </a:pPr>
            <a:r>
              <a:rPr lang="en-US" dirty="0"/>
              <a:t>Ensure PFAS sources beyond AFFF use areas are assessed:</a:t>
            </a:r>
          </a:p>
          <a:p>
            <a:pPr lvl="1"/>
            <a:r>
              <a:rPr lang="en-US" dirty="0"/>
              <a:t>e.g. chrome plating, landfills, waste water treatment facilities</a:t>
            </a:r>
          </a:p>
          <a:p>
            <a:pPr marL="0" indent="0">
              <a:buNone/>
            </a:pPr>
            <a:r>
              <a:rPr lang="en-US" dirty="0"/>
              <a:t>Identify drinking water wells sampled by U.S. military branches</a:t>
            </a:r>
          </a:p>
          <a:p>
            <a:pPr lvl="2"/>
            <a:r>
              <a:rPr lang="en-US" dirty="0"/>
              <a:t>domestic and public supply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CB3FED-438E-4422-BA59-2B3219AD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Department of </a:t>
            </a:r>
            <a:r>
              <a:rPr lang="en-US"/>
              <a:t>Defense collaboration</a:t>
            </a:r>
            <a:endParaRPr lang="en-US" dirty="0"/>
          </a:p>
        </p:txBody>
      </p:sp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A2B505BF-F891-407B-9C1E-65BB3534E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401" y="3969775"/>
            <a:ext cx="758372" cy="758372"/>
          </a:xfrm>
          <a:prstGeom prst="rect">
            <a:avLst/>
          </a:prstGeom>
        </p:spPr>
      </p:pic>
      <p:pic>
        <p:nvPicPr>
          <p:cNvPr id="13" name="Graphic 12" descr="Puzzle pieces">
            <a:extLst>
              <a:ext uri="{FF2B5EF4-FFF2-40B4-BE49-F238E27FC236}">
                <a16:creationId xmlns:a16="http://schemas.microsoft.com/office/drawing/2014/main" id="{83478695-5444-4989-8943-4780105D5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196" y="2959172"/>
            <a:ext cx="758372" cy="758372"/>
          </a:xfrm>
          <a:prstGeom prst="rect">
            <a:avLst/>
          </a:prstGeom>
        </p:spPr>
      </p:pic>
      <p:pic>
        <p:nvPicPr>
          <p:cNvPr id="6" name="Graphic 5" descr="Meeting">
            <a:extLst>
              <a:ext uri="{FF2B5EF4-FFF2-40B4-BE49-F238E27FC236}">
                <a16:creationId xmlns:a16="http://schemas.microsoft.com/office/drawing/2014/main" id="{647B6573-8D78-4C10-A5A5-527B19A0A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085" y="1058431"/>
            <a:ext cx="758372" cy="7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7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C3624A-4785-4326-89AE-DE55BA62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6395"/>
            <a:ext cx="12192000" cy="4351338"/>
          </a:xfrm>
        </p:spPr>
        <p:txBody>
          <a:bodyPr/>
          <a:lstStyle/>
          <a:p>
            <a:pPr marL="171450" indent="0" algn="ctr">
              <a:buNone/>
            </a:pPr>
            <a:r>
              <a:rPr lang="en-US" b="1" dirty="0"/>
              <a:t>Email: PFAS@waterboards.ca.gov</a:t>
            </a:r>
          </a:p>
          <a:p>
            <a:pPr marL="171450" indent="0" algn="ctr">
              <a:buNone/>
            </a:pPr>
            <a:r>
              <a:rPr lang="en-US" b="1" dirty="0"/>
              <a:t>Website: waterboards.ca.gov/</a:t>
            </a:r>
            <a:r>
              <a:rPr lang="en-US" b="1" dirty="0" err="1"/>
              <a:t>pfas</a:t>
            </a:r>
            <a:r>
              <a:rPr lang="en-US" b="1" dirty="0"/>
              <a:t>/</a:t>
            </a:r>
          </a:p>
          <a:p>
            <a:pPr marL="171450" indent="0" algn="ctr">
              <a:buNone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LIST SERVE – BACKGROUND – GUIDES - FAQS - PRESENTATIONS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n-US" sz="2400" b="1" dirty="0"/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n-US" sz="2400" b="1" dirty="0"/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sz="2400" b="1" dirty="0"/>
              <a:t>Annalisa Kihara, PE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b="1" dirty="0"/>
              <a:t>Annalisa.Kihara@waterboards.ca.gov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55900A-1938-4ED3-8C47-C94C5C7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Information:</a:t>
            </a:r>
            <a:br>
              <a:rPr lang="en-US" dirty="0"/>
            </a:br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A255EDF-6FC5-48E3-BC24-44934B25CDA0}"/>
              </a:ext>
            </a:extLst>
          </p:cNvPr>
          <p:cNvSpPr txBox="1">
            <a:spLocks/>
          </p:cNvSpPr>
          <p:nvPr/>
        </p:nvSpPr>
        <p:spPr>
          <a:xfrm>
            <a:off x="1129685" y="4838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9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E63B-EDC7-4E7F-8316-A16048FD8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806" y="1669175"/>
            <a:ext cx="10773229" cy="16557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6616B-8C1E-4974-A760-806CAC4BB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232" y="3429000"/>
            <a:ext cx="9144000" cy="317351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Phased Investigation Approach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I: Investigative Orders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Accreditation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Upcoming Efforts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Defense Coordination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5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07A941-0866-47C1-836A-45747089C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401930"/>
            <a:ext cx="11149264" cy="4351338"/>
          </a:xfrm>
        </p:spPr>
        <p:txBody>
          <a:bodyPr/>
          <a:lstStyle/>
          <a:p>
            <a:r>
              <a:rPr lang="en-US" i="1" u="sng" dirty="0"/>
              <a:t>Drinking Water </a:t>
            </a:r>
            <a:r>
              <a:rPr lang="en-US" dirty="0"/>
              <a:t>– Consider MCLs &amp; Evaluate if broader PFAS regulation necessary</a:t>
            </a:r>
          </a:p>
          <a:p>
            <a:r>
              <a:rPr lang="en-US" i="1" u="sng" dirty="0"/>
              <a:t>Monitoring</a:t>
            </a:r>
            <a:r>
              <a:rPr lang="en-US" dirty="0"/>
              <a:t> – Nationwide PFAS drinking water monitoring in next UCMR cycle</a:t>
            </a:r>
          </a:p>
          <a:p>
            <a:r>
              <a:rPr lang="en-US" i="1" u="sng" dirty="0"/>
              <a:t>Cleanup</a:t>
            </a:r>
            <a:r>
              <a:rPr lang="en-US" dirty="0"/>
              <a:t> – Consider designating PFOS &amp; PFOA as hazardous substance &amp; developing interim groundwater cleanup recommendations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A903D6-E4A5-4976-A0CC-6CF8B885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EPA’s PFAS Action Plan</a:t>
            </a:r>
          </a:p>
        </p:txBody>
      </p:sp>
    </p:spTree>
    <p:extLst>
      <p:ext uri="{BB962C8B-B14F-4D97-AF65-F5344CB8AC3E}">
        <p14:creationId xmlns:p14="http://schemas.microsoft.com/office/powerpoint/2010/main" val="355848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7635-F3B5-4136-80B4-E3176175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732"/>
            <a:ext cx="10515600" cy="1325563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  <a:br>
              <a:rPr lang="en-US" dirty="0"/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388283-3C4E-4E24-BA0F-56091F68C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597481"/>
              </p:ext>
            </p:extLst>
          </p:nvPr>
        </p:nvGraphicFramePr>
        <p:xfrm>
          <a:off x="1371935" y="1068121"/>
          <a:ext cx="9321800" cy="56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928794-5638-44D6-8A04-FBE66339F31C}"/>
              </a:ext>
            </a:extLst>
          </p:cNvPr>
          <p:cNvSpPr/>
          <p:nvPr/>
        </p:nvSpPr>
        <p:spPr>
          <a:xfrm>
            <a:off x="112295" y="2434012"/>
            <a:ext cx="2931694" cy="1565366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NL = Notification Level</a:t>
            </a:r>
          </a:p>
          <a:p>
            <a:pPr algn="ctr"/>
            <a:r>
              <a:rPr lang="en-US" dirty="0"/>
              <a:t>Concentration does not pose health risk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032872-3E4E-4E27-8B60-3538001CB63A}"/>
              </a:ext>
            </a:extLst>
          </p:cNvPr>
          <p:cNvSpPr/>
          <p:nvPr/>
        </p:nvSpPr>
        <p:spPr>
          <a:xfrm>
            <a:off x="112295" y="3099951"/>
            <a:ext cx="2931694" cy="1565366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RL = Response Level</a:t>
            </a:r>
          </a:p>
          <a:p>
            <a:pPr algn="ctr"/>
            <a:r>
              <a:rPr lang="en-US" dirty="0"/>
              <a:t>Concentration where DDW recommends source removal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8265CA-3E9C-4B96-B0F4-EAD29D17A84A}"/>
              </a:ext>
            </a:extLst>
          </p:cNvPr>
          <p:cNvSpPr/>
          <p:nvPr/>
        </p:nvSpPr>
        <p:spPr>
          <a:xfrm>
            <a:off x="112295" y="3683782"/>
            <a:ext cx="2931694" cy="1565366"/>
          </a:xfrm>
          <a:prstGeom prst="roundRect">
            <a:avLst/>
          </a:prstGeom>
          <a:solidFill>
            <a:srgbClr val="006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MCL = Max Contaminant Level</a:t>
            </a:r>
          </a:p>
          <a:p>
            <a:pPr algn="ctr"/>
            <a:r>
              <a:rPr lang="en-US" dirty="0"/>
              <a:t>Regulatory Concentration Limit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E95839-1FE1-4DA9-A3F1-C9E669FB33A5}"/>
              </a:ext>
            </a:extLst>
          </p:cNvPr>
          <p:cNvSpPr/>
          <p:nvPr/>
        </p:nvSpPr>
        <p:spPr>
          <a:xfrm>
            <a:off x="9021681" y="2118416"/>
            <a:ext cx="2931694" cy="1565366"/>
          </a:xfrm>
          <a:prstGeom prst="roundRect">
            <a:avLst/>
          </a:prstGeom>
          <a:solidFill>
            <a:srgbClr val="5123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WQO = Water Quality Objectives</a:t>
            </a:r>
          </a:p>
          <a:p>
            <a:pPr algn="ctr"/>
            <a:r>
              <a:rPr lang="en-US" dirty="0"/>
              <a:t>Narrative &amp; Numeric to protect beneficial uses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9364EC-F891-4D73-807A-3296BDE66015}"/>
              </a:ext>
            </a:extLst>
          </p:cNvPr>
          <p:cNvSpPr/>
          <p:nvPr/>
        </p:nvSpPr>
        <p:spPr>
          <a:xfrm>
            <a:off x="3160059" y="4256912"/>
            <a:ext cx="6099747" cy="24226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Notification Levels: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13 ppt PFOS, 14 ppt PFOA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Response Levels: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70 ppt combined (PFOA &amp; PFOS)</a:t>
            </a:r>
          </a:p>
        </p:txBody>
      </p:sp>
    </p:spTree>
    <p:extLst>
      <p:ext uri="{BB962C8B-B14F-4D97-AF65-F5344CB8AC3E}">
        <p14:creationId xmlns:p14="http://schemas.microsoft.com/office/powerpoint/2010/main" val="21275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2DCFE07-C388-43BB-BE59-E5DCC6047285}"/>
              </a:ext>
            </a:extLst>
          </p:cNvPr>
          <p:cNvSpPr txBox="1"/>
          <p:nvPr/>
        </p:nvSpPr>
        <p:spPr>
          <a:xfrm>
            <a:off x="1071681" y="6065789"/>
            <a:ext cx="44881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accent3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Groundwater and surface water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8CDECF-C0DA-4971-ACF0-A665949832D3}"/>
              </a:ext>
            </a:extLst>
          </p:cNvPr>
          <p:cNvCxnSpPr>
            <a:cxnSpLocks/>
          </p:cNvCxnSpPr>
          <p:nvPr/>
        </p:nvCxnSpPr>
        <p:spPr>
          <a:xfrm>
            <a:off x="5399848" y="5283195"/>
            <a:ext cx="0" cy="661549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Connector: Elbow 2059">
            <a:extLst>
              <a:ext uri="{FF2B5EF4-FFF2-40B4-BE49-F238E27FC236}">
                <a16:creationId xmlns:a16="http://schemas.microsoft.com/office/drawing/2014/main" id="{2F605691-82B3-45EB-B867-4A5232B7EBEE}"/>
              </a:ext>
            </a:extLst>
          </p:cNvPr>
          <p:cNvCxnSpPr>
            <a:cxnSpLocks/>
          </p:cNvCxnSpPr>
          <p:nvPr/>
        </p:nvCxnSpPr>
        <p:spPr>
          <a:xfrm flipV="1">
            <a:off x="6179302" y="3018041"/>
            <a:ext cx="4592562" cy="3165417"/>
          </a:xfrm>
          <a:prstGeom prst="bentConnector3">
            <a:avLst>
              <a:gd name="adj1" fmla="val 100145"/>
            </a:avLst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5CBE285-D47A-4A94-A375-C7B7385D905E}"/>
              </a:ext>
            </a:extLst>
          </p:cNvPr>
          <p:cNvSpPr txBox="1"/>
          <p:nvPr/>
        </p:nvSpPr>
        <p:spPr>
          <a:xfrm>
            <a:off x="4449027" y="4683030"/>
            <a:ext cx="1901643" cy="461665"/>
          </a:xfrm>
          <a:prstGeom prst="rect">
            <a:avLst/>
          </a:prstGeom>
          <a:noFill/>
          <a:ln w="127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Wastewater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60E6752-1563-4465-960A-53C96D01C3F8}"/>
              </a:ext>
            </a:extLst>
          </p:cNvPr>
          <p:cNvCxnSpPr>
            <a:cxnSpLocks/>
          </p:cNvCxnSpPr>
          <p:nvPr/>
        </p:nvCxnSpPr>
        <p:spPr>
          <a:xfrm>
            <a:off x="1561224" y="5283195"/>
            <a:ext cx="0" cy="522286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A9F144-7EA3-4D9A-9915-B7A993297DEE}"/>
              </a:ext>
            </a:extLst>
          </p:cNvPr>
          <p:cNvCxnSpPr>
            <a:cxnSpLocks/>
          </p:cNvCxnSpPr>
          <p:nvPr/>
        </p:nvCxnSpPr>
        <p:spPr>
          <a:xfrm flipV="1">
            <a:off x="5825554" y="2293348"/>
            <a:ext cx="4531160" cy="8221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3A1CFF-70D0-42A8-B0E5-AD305D264ABD}"/>
              </a:ext>
            </a:extLst>
          </p:cNvPr>
          <p:cNvSpPr txBox="1"/>
          <p:nvPr/>
        </p:nvSpPr>
        <p:spPr>
          <a:xfrm>
            <a:off x="8434210" y="1962888"/>
            <a:ext cx="196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Ingestion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(food packaging)</a:t>
            </a:r>
          </a:p>
        </p:txBody>
      </p:sp>
      <p:grpSp>
        <p:nvGrpSpPr>
          <p:cNvPr id="2076" name="Group 2075">
            <a:extLst>
              <a:ext uri="{FF2B5EF4-FFF2-40B4-BE49-F238E27FC236}">
                <a16:creationId xmlns:a16="http://schemas.microsoft.com/office/drawing/2014/main" id="{57B28466-566A-4E8B-A540-2AC083B46814}"/>
              </a:ext>
            </a:extLst>
          </p:cNvPr>
          <p:cNvGrpSpPr/>
          <p:nvPr/>
        </p:nvGrpSpPr>
        <p:grpSpPr>
          <a:xfrm>
            <a:off x="8118551" y="3606331"/>
            <a:ext cx="2311859" cy="2491310"/>
            <a:chOff x="8608774" y="3030845"/>
            <a:chExt cx="2311859" cy="2491310"/>
          </a:xfrm>
        </p:grpSpPr>
        <p:pic>
          <p:nvPicPr>
            <p:cNvPr id="8" name="Picture 7" descr="A close up of a red background&#10;&#10;Description automatically generated">
              <a:extLst>
                <a:ext uri="{FF2B5EF4-FFF2-40B4-BE49-F238E27FC236}">
                  <a16:creationId xmlns:a16="http://schemas.microsoft.com/office/drawing/2014/main" id="{C5C7F2ED-0E3A-4BBB-BD6C-C674EE3B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327" y="3030845"/>
              <a:ext cx="1730167" cy="129762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157274-239C-445D-98F7-FAF2F1D73DA0}"/>
                </a:ext>
              </a:extLst>
            </p:cNvPr>
            <p:cNvSpPr/>
            <p:nvPr/>
          </p:nvSpPr>
          <p:spPr>
            <a:xfrm>
              <a:off x="8608774" y="4321826"/>
              <a:ext cx="23118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Food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(Bioaccumulation)	</a:t>
              </a:r>
            </a:p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 descr="A group of people standing in the dark&#10;&#10;Description automatically generated">
            <a:extLst>
              <a:ext uri="{FF2B5EF4-FFF2-40B4-BE49-F238E27FC236}">
                <a16:creationId xmlns:a16="http://schemas.microsoft.com/office/drawing/2014/main" id="{D5B255A6-E04C-41AD-B0F8-06BFC2F89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714" y="1247601"/>
            <a:ext cx="1748833" cy="1541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object 26">
            <a:extLst>
              <a:ext uri="{FF2B5EF4-FFF2-40B4-BE49-F238E27FC236}">
                <a16:creationId xmlns:a16="http://schemas.microsoft.com/office/drawing/2014/main" id="{31FD7D61-2BCF-447C-AC82-8C8BA07B0B07}"/>
              </a:ext>
            </a:extLst>
          </p:cNvPr>
          <p:cNvSpPr>
            <a:spLocks noChangeAspect="1"/>
          </p:cNvSpPr>
          <p:nvPr/>
        </p:nvSpPr>
        <p:spPr>
          <a:xfrm>
            <a:off x="8881112" y="1145754"/>
            <a:ext cx="1279679" cy="862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CAD26424-0ACB-47B2-98A7-A08FE0D2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265"/>
            <a:ext cx="10515600" cy="567202"/>
          </a:xfrm>
        </p:spPr>
        <p:txBody>
          <a:bodyPr>
            <a:normAutofit fontScale="90000"/>
          </a:bodyPr>
          <a:lstStyle/>
          <a:p>
            <a:r>
              <a:rPr lang="en-US" dirty="0"/>
              <a:t>Exposure to PFAS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BCE02F-F3E4-4674-94D1-18DB60110ABB}"/>
              </a:ext>
            </a:extLst>
          </p:cNvPr>
          <p:cNvGrpSpPr/>
          <p:nvPr/>
        </p:nvGrpSpPr>
        <p:grpSpPr>
          <a:xfrm>
            <a:off x="300243" y="1060657"/>
            <a:ext cx="5231369" cy="3544718"/>
            <a:chOff x="594185" y="1210256"/>
            <a:chExt cx="5231369" cy="3544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5E7AF8-33D4-4503-959F-3FDAB0205D0E}"/>
                </a:ext>
              </a:extLst>
            </p:cNvPr>
            <p:cNvSpPr txBox="1"/>
            <p:nvPr/>
          </p:nvSpPr>
          <p:spPr>
            <a:xfrm>
              <a:off x="667379" y="2274096"/>
              <a:ext cx="515817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accent3"/>
              </a:outerShdw>
            </a:effectLst>
          </p:spPr>
          <p:txBody>
            <a:bodyPr wrap="square" rtlCol="0" anchor="t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Consumer and Industrial products</a:t>
              </a:r>
              <a:endParaRPr lang="en-US" sz="2400" dirty="0"/>
            </a:p>
          </p:txBody>
        </p:sp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5C53BBCE-C16A-4EDC-A311-CA44339D3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8609" y="3423537"/>
              <a:ext cx="1903818" cy="13314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F8A6930F-B0E9-4B81-B2FB-35CF620C399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2031" y="1485232"/>
              <a:ext cx="923330" cy="4790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24">
              <a:extLst>
                <a:ext uri="{FF2B5EF4-FFF2-40B4-BE49-F238E27FC236}">
                  <a16:creationId xmlns:a16="http://schemas.microsoft.com/office/drawing/2014/main" id="{C22B3839-68DA-48CE-BCBC-D849D04E5E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9130" y="1374139"/>
              <a:ext cx="1347490" cy="8453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Picture 33" descr="A picture containing cup, indoor, table, coffee&#10;&#10;Description automatically generated">
              <a:extLst>
                <a:ext uri="{FF2B5EF4-FFF2-40B4-BE49-F238E27FC236}">
                  <a16:creationId xmlns:a16="http://schemas.microsoft.com/office/drawing/2014/main" id="{6D5E2FEB-D134-4643-A532-A58C05E8F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5" r="13447" b="13610"/>
            <a:stretch/>
          </p:blipFill>
          <p:spPr>
            <a:xfrm>
              <a:off x="4173703" y="1210256"/>
              <a:ext cx="1358395" cy="98845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96F3217-82BF-42B7-8D94-9CEE3C763FBA}"/>
              </a:ext>
            </a:extLst>
          </p:cNvPr>
          <p:cNvGrpSpPr/>
          <p:nvPr/>
        </p:nvGrpSpPr>
        <p:grpSpPr>
          <a:xfrm>
            <a:off x="76550" y="2731636"/>
            <a:ext cx="4949671" cy="542684"/>
            <a:chOff x="445614" y="2682844"/>
            <a:chExt cx="4949671" cy="54268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61C8D5F-F8AB-4C82-B8CB-7943FB925601}"/>
                </a:ext>
              </a:extLst>
            </p:cNvPr>
            <p:cNvCxnSpPr>
              <a:cxnSpLocks/>
            </p:cNvCxnSpPr>
            <p:nvPr/>
          </p:nvCxnSpPr>
          <p:spPr>
            <a:xfrm>
              <a:off x="5395285" y="2712971"/>
              <a:ext cx="0" cy="51255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AE5155C-6AFB-4AB4-9C15-4ECEE36825E1}"/>
                </a:ext>
              </a:extLst>
            </p:cNvPr>
            <p:cNvSpPr/>
            <p:nvPr/>
          </p:nvSpPr>
          <p:spPr>
            <a:xfrm>
              <a:off x="445614" y="2682844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Disposal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84F7FC-C87B-4543-94B0-B9470C98AAB3}"/>
              </a:ext>
            </a:extLst>
          </p:cNvPr>
          <p:cNvGrpSpPr/>
          <p:nvPr/>
        </p:nvGrpSpPr>
        <p:grpSpPr>
          <a:xfrm>
            <a:off x="1146074" y="2702118"/>
            <a:ext cx="5526751" cy="535241"/>
            <a:chOff x="1668066" y="2693193"/>
            <a:chExt cx="5526751" cy="535241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DB861AE-075D-4513-8F25-317B9F383F6B}"/>
                </a:ext>
              </a:extLst>
            </p:cNvPr>
            <p:cNvCxnSpPr>
              <a:cxnSpLocks/>
            </p:cNvCxnSpPr>
            <p:nvPr/>
          </p:nvCxnSpPr>
          <p:spPr>
            <a:xfrm>
              <a:off x="1668066" y="2693193"/>
              <a:ext cx="0" cy="535241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F6054D-AAE0-4C9A-863B-7014DFCCBF3D}"/>
                </a:ext>
              </a:extLst>
            </p:cNvPr>
            <p:cNvSpPr/>
            <p:nvPr/>
          </p:nvSpPr>
          <p:spPr>
            <a:xfrm>
              <a:off x="5548212" y="2732990"/>
              <a:ext cx="1646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B39A2-E1AD-4132-B22E-FF066DC49852}"/>
              </a:ext>
            </a:extLst>
          </p:cNvPr>
          <p:cNvGrpSpPr/>
          <p:nvPr/>
        </p:nvGrpSpPr>
        <p:grpSpPr>
          <a:xfrm>
            <a:off x="221095" y="3286771"/>
            <a:ext cx="1701172" cy="1876142"/>
            <a:chOff x="1203995" y="3290053"/>
            <a:chExt cx="1701172" cy="187614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2DEDFA-5DCE-4FF4-B8AC-7DC2D51A2B7C}"/>
                </a:ext>
              </a:extLst>
            </p:cNvPr>
            <p:cNvSpPr txBox="1"/>
            <p:nvPr/>
          </p:nvSpPr>
          <p:spPr>
            <a:xfrm>
              <a:off x="1577969" y="4704530"/>
              <a:ext cx="1323817" cy="46166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Landfills</a:t>
              </a:r>
            </a:p>
          </p:txBody>
        </p:sp>
        <p:sp>
          <p:nvSpPr>
            <p:cNvPr id="52" name="object 24">
              <a:extLst>
                <a:ext uri="{FF2B5EF4-FFF2-40B4-BE49-F238E27FC236}">
                  <a16:creationId xmlns:a16="http://schemas.microsoft.com/office/drawing/2014/main" id="{C0D7D8B8-BFDC-4E86-A189-6192A8529553}"/>
                </a:ext>
              </a:extLst>
            </p:cNvPr>
            <p:cNvSpPr/>
            <p:nvPr/>
          </p:nvSpPr>
          <p:spPr>
            <a:xfrm>
              <a:off x="1203995" y="3290053"/>
              <a:ext cx="1701172" cy="1361964"/>
            </a:xfrm>
            <a:prstGeom prst="rect">
              <a:avLst/>
            </a:prstGeom>
            <a:blipFill>
              <a:blip r:embed="rId10" cstate="print"/>
              <a:stretch>
                <a:fillRect l="-27408"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61A97B81-7D7F-4999-9369-57F596BB735B}"/>
              </a:ext>
            </a:extLst>
          </p:cNvPr>
          <p:cNvSpPr/>
          <p:nvPr/>
        </p:nvSpPr>
        <p:spPr>
          <a:xfrm>
            <a:off x="739553" y="5314269"/>
            <a:ext cx="813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</a:t>
            </a:r>
          </a:p>
        </p:txBody>
      </p: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BC4DBEBE-35E2-4C51-A6AF-DDF6068A7819}"/>
              </a:ext>
            </a:extLst>
          </p:cNvPr>
          <p:cNvGrpSpPr/>
          <p:nvPr/>
        </p:nvGrpSpPr>
        <p:grpSpPr>
          <a:xfrm>
            <a:off x="10972420" y="3231008"/>
            <a:ext cx="1184941" cy="1421746"/>
            <a:chOff x="8225341" y="5324338"/>
            <a:chExt cx="1184941" cy="1421746"/>
          </a:xfrm>
        </p:grpSpPr>
        <p:pic>
          <p:nvPicPr>
            <p:cNvPr id="10" name="Picture 9" descr="A picture containing table, indoor, sitting, next&#10;&#10;Description automatically generated">
              <a:extLst>
                <a:ext uri="{FF2B5EF4-FFF2-40B4-BE49-F238E27FC236}">
                  <a16:creationId xmlns:a16="http://schemas.microsoft.com/office/drawing/2014/main" id="{806647FE-D13D-460C-B4B4-A66865EB7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897" y="5324338"/>
              <a:ext cx="575041" cy="873538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CB0779B-7291-4E11-B039-7B0EA1DBBF48}"/>
                </a:ext>
              </a:extLst>
            </p:cNvPr>
            <p:cNvSpPr/>
            <p:nvPr/>
          </p:nvSpPr>
          <p:spPr>
            <a:xfrm>
              <a:off x="8225341" y="6099753"/>
              <a:ext cx="118494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Drinking </a:t>
              </a:r>
              <a:b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endParaRPr lang="en-US" b="1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6406B915-BC2D-4573-83C1-2F90D543E3F6}"/>
              </a:ext>
            </a:extLst>
          </p:cNvPr>
          <p:cNvSpPr/>
          <p:nvPr/>
        </p:nvSpPr>
        <p:spPr>
          <a:xfrm>
            <a:off x="4507231" y="5352709"/>
            <a:ext cx="2065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Effluent Discharge</a:t>
            </a:r>
          </a:p>
        </p:txBody>
      </p:sp>
      <p:grpSp>
        <p:nvGrpSpPr>
          <p:cNvPr id="2075" name="Group 2074">
            <a:extLst>
              <a:ext uri="{FF2B5EF4-FFF2-40B4-BE49-F238E27FC236}">
                <a16:creationId xmlns:a16="http://schemas.microsoft.com/office/drawing/2014/main" id="{E2D1D745-14DF-4622-8D79-7009CE5D4A34}"/>
              </a:ext>
            </a:extLst>
          </p:cNvPr>
          <p:cNvGrpSpPr/>
          <p:nvPr/>
        </p:nvGrpSpPr>
        <p:grpSpPr>
          <a:xfrm>
            <a:off x="6742988" y="3124969"/>
            <a:ext cx="1593812" cy="1597284"/>
            <a:chOff x="7058510" y="3061689"/>
            <a:chExt cx="1593812" cy="1597284"/>
          </a:xfrm>
        </p:grpSpPr>
        <p:sp>
          <p:nvSpPr>
            <p:cNvPr id="58" name="object 26">
              <a:extLst>
                <a:ext uri="{FF2B5EF4-FFF2-40B4-BE49-F238E27FC236}">
                  <a16:creationId xmlns:a16="http://schemas.microsoft.com/office/drawing/2014/main" id="{5B17E09E-5B93-4E1B-BB39-57AF388FF5B4}"/>
                </a:ext>
              </a:extLst>
            </p:cNvPr>
            <p:cNvSpPr/>
            <p:nvPr/>
          </p:nvSpPr>
          <p:spPr>
            <a:xfrm>
              <a:off x="7058510" y="3061689"/>
              <a:ext cx="1593812" cy="11220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grpSp>
          <p:nvGrpSpPr>
            <p:cNvPr id="2066" name="Group 2065">
              <a:extLst>
                <a:ext uri="{FF2B5EF4-FFF2-40B4-BE49-F238E27FC236}">
                  <a16:creationId xmlns:a16="http://schemas.microsoft.com/office/drawing/2014/main" id="{6B4AB842-5190-40D8-AACE-985AC438B53A}"/>
                </a:ext>
              </a:extLst>
            </p:cNvPr>
            <p:cNvGrpSpPr/>
            <p:nvPr/>
          </p:nvGrpSpPr>
          <p:grpSpPr>
            <a:xfrm>
              <a:off x="7083572" y="4260804"/>
              <a:ext cx="1431948" cy="398169"/>
              <a:chOff x="7023430" y="4913863"/>
              <a:chExt cx="1431948" cy="398169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5B057450-5F9A-4DC0-8FF4-BD2E448C6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3430" y="4913863"/>
                <a:ext cx="1431948" cy="0"/>
              </a:xfrm>
              <a:prstGeom prst="straightConnector1">
                <a:avLst/>
              </a:prstGeom>
              <a:ln w="34925">
                <a:solidFill>
                  <a:schemeClr val="bg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D7B875B-4F53-4800-999E-12A908B0AAFB}"/>
                  </a:ext>
                </a:extLst>
              </p:cNvPr>
              <p:cNvSpPr/>
              <p:nvPr/>
            </p:nvSpPr>
            <p:spPr>
              <a:xfrm>
                <a:off x="7185406" y="4942700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Biosolids</a:t>
                </a:r>
              </a:p>
            </p:txBody>
          </p:sp>
        </p:grpSp>
      </p:grpSp>
      <p:sp>
        <p:nvSpPr>
          <p:cNvPr id="2050" name="Rectangle 2049">
            <a:extLst>
              <a:ext uri="{FF2B5EF4-FFF2-40B4-BE49-F238E27FC236}">
                <a16:creationId xmlns:a16="http://schemas.microsoft.com/office/drawing/2014/main" id="{5630F497-8CEB-42CE-9F67-BCCC6B0A5D09}"/>
              </a:ext>
            </a:extLst>
          </p:cNvPr>
          <p:cNvSpPr/>
          <p:nvPr/>
        </p:nvSpPr>
        <p:spPr>
          <a:xfrm>
            <a:off x="5992456" y="2301569"/>
            <a:ext cx="1738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Dermal</a:t>
            </a:r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B0DD69E9-6917-4BA4-9C2B-E3255253FA4C}"/>
              </a:ext>
            </a:extLst>
          </p:cNvPr>
          <p:cNvSpPr/>
          <p:nvPr/>
        </p:nvSpPr>
        <p:spPr>
          <a:xfrm>
            <a:off x="7227866" y="2263298"/>
            <a:ext cx="118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Inhalation</a:t>
            </a:r>
          </a:p>
        </p:txBody>
      </p:sp>
      <p:pic>
        <p:nvPicPr>
          <p:cNvPr id="2054" name="Picture 2053" descr="A picture containing baby, person, child, little&#10;&#10;Description automatically generated">
            <a:extLst>
              <a:ext uri="{FF2B5EF4-FFF2-40B4-BE49-F238E27FC236}">
                <a16:creationId xmlns:a16="http://schemas.microsoft.com/office/drawing/2014/main" id="{9B9A0B42-1D92-46CB-9E44-1D1757ADAC0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480" r="12030" b="26609"/>
          <a:stretch/>
        </p:blipFill>
        <p:spPr>
          <a:xfrm>
            <a:off x="5608858" y="1219195"/>
            <a:ext cx="1525022" cy="920920"/>
          </a:xfrm>
          <a:prstGeom prst="rect">
            <a:avLst/>
          </a:prstGeom>
        </p:spPr>
      </p:pic>
      <p:pic>
        <p:nvPicPr>
          <p:cNvPr id="2056" name="Picture 2055" descr="A picture containing text, indoor, table, monitor&#10;&#10;Description automatically generated">
            <a:extLst>
              <a:ext uri="{FF2B5EF4-FFF2-40B4-BE49-F238E27FC236}">
                <a16:creationId xmlns:a16="http://schemas.microsoft.com/office/drawing/2014/main" id="{1FAC9F42-C90D-4F0C-ABBF-2CFAC54F82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16" y="1093569"/>
            <a:ext cx="1122183" cy="112218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A4AAFAB-6AEB-4ACE-9A9D-29407E909EFD}"/>
              </a:ext>
            </a:extLst>
          </p:cNvPr>
          <p:cNvSpPr txBox="1"/>
          <p:nvPr/>
        </p:nvSpPr>
        <p:spPr>
          <a:xfrm>
            <a:off x="2348239" y="4691157"/>
            <a:ext cx="1881147" cy="461665"/>
          </a:xfrm>
          <a:prstGeom prst="rect">
            <a:avLst/>
          </a:prstGeom>
          <a:noFill/>
          <a:ln w="127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Fire-fighting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E43EF09-8CF9-48F6-803F-72345E278154}"/>
              </a:ext>
            </a:extLst>
          </p:cNvPr>
          <p:cNvCxnSpPr>
            <a:cxnSpLocks/>
          </p:cNvCxnSpPr>
          <p:nvPr/>
        </p:nvCxnSpPr>
        <p:spPr>
          <a:xfrm>
            <a:off x="3170728" y="2702118"/>
            <a:ext cx="0" cy="409129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" name="Picture 2067" descr="A picture containing metalware, building, ground&#10;&#10;Description automatically generated">
            <a:extLst>
              <a:ext uri="{FF2B5EF4-FFF2-40B4-BE49-F238E27FC236}">
                <a16:creationId xmlns:a16="http://schemas.microsoft.com/office/drawing/2014/main" id="{09A4CD98-85B6-4B1A-AD99-D451C47711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98" y="3297274"/>
            <a:ext cx="1936552" cy="1254577"/>
          </a:xfrm>
          <a:prstGeom prst="rect">
            <a:avLst/>
          </a:prstGeom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3E9C1759-61AE-4162-8CF0-4CCADBD88C4D}"/>
              </a:ext>
            </a:extLst>
          </p:cNvPr>
          <p:cNvSpPr/>
          <p:nvPr/>
        </p:nvSpPr>
        <p:spPr>
          <a:xfrm>
            <a:off x="2448744" y="5352709"/>
            <a:ext cx="1851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discharge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7E64349-E2C4-4348-8744-EF70B9845E88}"/>
              </a:ext>
            </a:extLst>
          </p:cNvPr>
          <p:cNvCxnSpPr>
            <a:cxnSpLocks/>
          </p:cNvCxnSpPr>
          <p:nvPr/>
        </p:nvCxnSpPr>
        <p:spPr>
          <a:xfrm>
            <a:off x="3169630" y="5345911"/>
            <a:ext cx="0" cy="661549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3" name="Picture 2072">
            <a:extLst>
              <a:ext uri="{FF2B5EF4-FFF2-40B4-BE49-F238E27FC236}">
                <a16:creationId xmlns:a16="http://schemas.microsoft.com/office/drawing/2014/main" id="{331E0325-9BBF-409F-9677-83F9BDF400C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25307"/>
          <a:stretch/>
        </p:blipFill>
        <p:spPr>
          <a:xfrm>
            <a:off x="2384035" y="1336648"/>
            <a:ext cx="1378155" cy="700161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3A2644E-4340-4BB1-A83B-065407BCDE53}"/>
              </a:ext>
            </a:extLst>
          </p:cNvPr>
          <p:cNvCxnSpPr>
            <a:cxnSpLocks/>
          </p:cNvCxnSpPr>
          <p:nvPr/>
        </p:nvCxnSpPr>
        <p:spPr>
          <a:xfrm>
            <a:off x="6733744" y="5544338"/>
            <a:ext cx="1431948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C06F9D16-E7B5-41D3-B372-08BC47373250}"/>
              </a:ext>
            </a:extLst>
          </p:cNvPr>
          <p:cNvGrpSpPr/>
          <p:nvPr/>
        </p:nvGrpSpPr>
        <p:grpSpPr>
          <a:xfrm>
            <a:off x="6990345" y="4751089"/>
            <a:ext cx="1133644" cy="1400198"/>
            <a:chOff x="7032820" y="4544546"/>
            <a:chExt cx="1133644" cy="140019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C595915-B538-415B-BDC4-83622EE434FD}"/>
                </a:ext>
              </a:extLst>
            </p:cNvPr>
            <p:cNvSpPr/>
            <p:nvPr/>
          </p:nvSpPr>
          <p:spPr>
            <a:xfrm>
              <a:off x="7032820" y="5298413"/>
              <a:ext cx="11336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Recycled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Water</a:t>
              </a:r>
            </a:p>
          </p:txBody>
        </p:sp>
        <p:pic>
          <p:nvPicPr>
            <p:cNvPr id="2078" name="Picture 2077" descr="A picture containing pink, indoor&#10;&#10;Description automatically generated">
              <a:extLst>
                <a:ext uri="{FF2B5EF4-FFF2-40B4-BE49-F238E27FC236}">
                  <a16:creationId xmlns:a16="http://schemas.microsoft.com/office/drawing/2014/main" id="{3547C814-9F52-4F42-8443-7D6F83E6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880" y="4544546"/>
              <a:ext cx="996741" cy="7465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22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75D8A-0E63-4686-941C-2CCD9109D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919" y="1849232"/>
            <a:ext cx="8481010" cy="320854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California Water Code §13267 Orders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DWQ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Commercial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airports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w/training or fire response sites 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Municipal Solid Waste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landfills</a:t>
            </a:r>
          </a:p>
          <a:p>
            <a:pPr lvl="1"/>
            <a:r>
              <a:rPr lang="en-US" dirty="0"/>
              <a:t>Labs must be compliant with Table B-15 of DoD </a:t>
            </a:r>
            <a:r>
              <a:rPr lang="en-US" dirty="0" err="1"/>
              <a:t>QSM</a:t>
            </a:r>
            <a:r>
              <a:rPr lang="en-US" dirty="0"/>
              <a:t> version 5.1 (or later)</a:t>
            </a:r>
          </a:p>
          <a:p>
            <a:pPr lvl="1"/>
            <a:r>
              <a:rPr lang="en-US" dirty="0"/>
              <a:t>23 required analytes, 15 optional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97635-F3B5-4136-80B4-E3176175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44" y="143130"/>
            <a:ext cx="10515600" cy="132556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PFAS Phased Investigation approach: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 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(Started March 2019)</a:t>
            </a:r>
            <a:br>
              <a:rPr lang="en-US" b="1" dirty="0"/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building&#10;&#10;Description automatically generated">
            <a:extLst>
              <a:ext uri="{FF2B5EF4-FFF2-40B4-BE49-F238E27FC236}">
                <a16:creationId xmlns:a16="http://schemas.microsoft.com/office/drawing/2014/main" id="{9B1519E2-32D8-4EDA-8BB7-7494F5C62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44" y="3443288"/>
            <a:ext cx="1048498" cy="1048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56833-6F2B-44AC-8E98-E4210D06F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>
          <a:xfrm>
            <a:off x="1163844" y="2234995"/>
            <a:ext cx="1048498" cy="91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75D8A-0E63-4686-941C-2CCD9109D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633" y="2160026"/>
            <a:ext cx="9997706" cy="253794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Health and Safety Code §116400 (DDW)</a:t>
            </a:r>
          </a:p>
          <a:p>
            <a:pPr marL="8001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192 public water systems (approx. 612 public water supply wells)</a:t>
            </a:r>
          </a:p>
          <a:p>
            <a:pPr marL="8001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Wells adjacent to airports, landfills, UCMR 3 detections</a:t>
            </a:r>
          </a:p>
          <a:p>
            <a:pPr marL="8001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 Method 537 rev 1.1 (14 analytes) or 537.1 (18 analytes)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97635-F3B5-4136-80B4-E3176175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44" y="143130"/>
            <a:ext cx="10515600" cy="132556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PFAS Phased Investigation approach: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Phase 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(March – June 2019)</a:t>
            </a:r>
            <a:br>
              <a:rPr lang="en-US" b="1" dirty="0"/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Map with pin">
            <a:extLst>
              <a:ext uri="{FF2B5EF4-FFF2-40B4-BE49-F238E27FC236}">
                <a16:creationId xmlns:a16="http://schemas.microsoft.com/office/drawing/2014/main" id="{5BA1A134-1AFD-4764-B4DF-59A18EA73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072" y="2492601"/>
            <a:ext cx="1085990" cy="10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building&#10;&#10;Description automatically generated">
            <a:extLst>
              <a:ext uri="{FF2B5EF4-FFF2-40B4-BE49-F238E27FC236}">
                <a16:creationId xmlns:a16="http://schemas.microsoft.com/office/drawing/2014/main" id="{6B9C69D1-E8B7-462F-9436-DCE540BB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01" y="2934819"/>
            <a:ext cx="1356142" cy="1356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34FBB-009E-40D7-B462-ED4A1F21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water system well investigation: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and April 2019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86E943-B714-40A4-A9CF-7B755D4ED197}"/>
              </a:ext>
            </a:extLst>
          </p:cNvPr>
          <p:cNvSpPr/>
          <p:nvPr/>
        </p:nvSpPr>
        <p:spPr>
          <a:xfrm>
            <a:off x="3953343" y="1828885"/>
            <a:ext cx="3178097" cy="3178097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A92E8A-3A6B-411E-850B-03B87B4943E4}"/>
              </a:ext>
            </a:extLst>
          </p:cNvPr>
          <p:cNvSpPr/>
          <p:nvPr/>
        </p:nvSpPr>
        <p:spPr>
          <a:xfrm>
            <a:off x="5872402" y="4327859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2F2F5F-A99A-46CC-9743-18C7E449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>
          <a:xfrm>
            <a:off x="4954792" y="2844554"/>
            <a:ext cx="1295524" cy="1126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86E771-AD32-476B-8216-B713A51E5650}"/>
              </a:ext>
            </a:extLst>
          </p:cNvPr>
          <p:cNvSpPr txBox="1"/>
          <p:nvPr/>
        </p:nvSpPr>
        <p:spPr>
          <a:xfrm>
            <a:off x="4578565" y="2140304"/>
            <a:ext cx="207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1-mile radius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F84F52-2128-47EC-9811-A155F00CB59E}"/>
              </a:ext>
            </a:extLst>
          </p:cNvPr>
          <p:cNvSpPr/>
          <p:nvPr/>
        </p:nvSpPr>
        <p:spPr>
          <a:xfrm>
            <a:off x="7417553" y="1368147"/>
            <a:ext cx="4493442" cy="4493439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478522-E101-4261-AD86-641A7D9B5700}"/>
              </a:ext>
            </a:extLst>
          </p:cNvPr>
          <p:cNvSpPr txBox="1"/>
          <p:nvPr/>
        </p:nvSpPr>
        <p:spPr>
          <a:xfrm>
            <a:off x="8686839" y="1747423"/>
            <a:ext cx="215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2-mile radius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43667A-AA46-4E85-9EE7-E5D032847017}"/>
              </a:ext>
            </a:extLst>
          </p:cNvPr>
          <p:cNvSpPr/>
          <p:nvPr/>
        </p:nvSpPr>
        <p:spPr>
          <a:xfrm>
            <a:off x="11186020" y="4433495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1E83037-7A77-493B-8239-8EC1EFDA36BF}"/>
              </a:ext>
            </a:extLst>
          </p:cNvPr>
          <p:cNvSpPr/>
          <p:nvPr/>
        </p:nvSpPr>
        <p:spPr>
          <a:xfrm>
            <a:off x="7630975" y="3825314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7092CC9-4C28-41C2-9360-EDAE5FFC21A6}"/>
              </a:ext>
            </a:extLst>
          </p:cNvPr>
          <p:cNvSpPr/>
          <p:nvPr/>
        </p:nvSpPr>
        <p:spPr>
          <a:xfrm>
            <a:off x="10606411" y="2663393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FEDDF-9E01-44F6-A7F8-DE93F4FAD815}"/>
              </a:ext>
            </a:extLst>
          </p:cNvPr>
          <p:cNvSpPr txBox="1"/>
          <p:nvPr/>
        </p:nvSpPr>
        <p:spPr>
          <a:xfrm>
            <a:off x="3898170" y="5449616"/>
            <a:ext cx="4114800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114300" marR="0" lvl="1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Public water system wells received 116400 orders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563B77-5F2C-4D88-BDB6-7C6E4DAEDC1F}"/>
              </a:ext>
            </a:extLst>
          </p:cNvPr>
          <p:cNvSpPr/>
          <p:nvPr/>
        </p:nvSpPr>
        <p:spPr>
          <a:xfrm>
            <a:off x="445234" y="1679856"/>
            <a:ext cx="3178097" cy="3178097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0118CC8-5BDF-4A7D-9958-D8101CABCE88}"/>
              </a:ext>
            </a:extLst>
          </p:cNvPr>
          <p:cNvSpPr/>
          <p:nvPr/>
        </p:nvSpPr>
        <p:spPr>
          <a:xfrm>
            <a:off x="1160286" y="2922558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356474-C8CF-44CE-A2C4-ED10CA1FEBC8}"/>
              </a:ext>
            </a:extLst>
          </p:cNvPr>
          <p:cNvSpPr/>
          <p:nvPr/>
        </p:nvSpPr>
        <p:spPr>
          <a:xfrm>
            <a:off x="2064375" y="4244282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E0AEC7-B7D6-412D-91E6-9E8497DF7FB2}"/>
              </a:ext>
            </a:extLst>
          </p:cNvPr>
          <p:cNvSpPr/>
          <p:nvPr/>
        </p:nvSpPr>
        <p:spPr>
          <a:xfrm>
            <a:off x="2861557" y="3084581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812ED2-F374-445D-A5B7-4B4685E6AAF6}"/>
              </a:ext>
            </a:extLst>
          </p:cNvPr>
          <p:cNvSpPr txBox="1"/>
          <p:nvPr/>
        </p:nvSpPr>
        <p:spPr>
          <a:xfrm>
            <a:off x="1070456" y="2062717"/>
            <a:ext cx="207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1-mile radius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1AAE4B5-0485-4F2C-A474-30938C2D005B}"/>
              </a:ext>
            </a:extLst>
          </p:cNvPr>
          <p:cNvSpPr/>
          <p:nvPr/>
        </p:nvSpPr>
        <p:spPr>
          <a:xfrm>
            <a:off x="5419726" y="4416806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512D5E-6EF1-4F2C-AB5D-4570664CCC22}"/>
              </a:ext>
            </a:extLst>
          </p:cNvPr>
          <p:cNvSpPr txBox="1"/>
          <p:nvPr/>
        </p:nvSpPr>
        <p:spPr>
          <a:xfrm>
            <a:off x="606874" y="3561486"/>
            <a:ext cx="320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(UCMR 3 detection)</a:t>
            </a:r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E57F5F30-EFEA-464A-83D2-DD5571B81F64}"/>
              </a:ext>
            </a:extLst>
          </p:cNvPr>
          <p:cNvSpPr/>
          <p:nvPr/>
        </p:nvSpPr>
        <p:spPr>
          <a:xfrm>
            <a:off x="1776677" y="2967547"/>
            <a:ext cx="602713" cy="602713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662FB9-2CB7-4EFC-8C0F-35AFDD251161}"/>
              </a:ext>
            </a:extLst>
          </p:cNvPr>
          <p:cNvSpPr/>
          <p:nvPr/>
        </p:nvSpPr>
        <p:spPr>
          <a:xfrm>
            <a:off x="4013233" y="5552624"/>
            <a:ext cx="315015" cy="31501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75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914A09-E6D3-4702-AD13-85D34C02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55300"/>
            <a:ext cx="10515600" cy="825045"/>
          </a:xfrm>
        </p:spPr>
        <p:txBody>
          <a:bodyPr/>
          <a:lstStyle/>
          <a:p>
            <a:pPr algn="l"/>
            <a:r>
              <a:rPr lang="en-US" dirty="0"/>
              <a:t>Targeted Detection Methods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4FD7C8-B90D-466C-8AA8-6B242947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82087"/>
              </p:ext>
            </p:extLst>
          </p:nvPr>
        </p:nvGraphicFramePr>
        <p:xfrm>
          <a:off x="311930" y="1364172"/>
          <a:ext cx="11745693" cy="3476601"/>
        </p:xfrm>
        <a:graphic>
          <a:graphicData uri="http://schemas.openxmlformats.org/drawingml/2006/table">
            <a:tbl>
              <a:tblPr firstRow="1" firstCol="1" bandRow="1"/>
              <a:tblGrid>
                <a:gridCol w="2391681">
                  <a:extLst>
                    <a:ext uri="{9D8B030D-6E8A-4147-A177-3AD203B41FA5}">
                      <a16:colId xmlns:a16="http://schemas.microsoft.com/office/drawing/2014/main" val="888943747"/>
                    </a:ext>
                  </a:extLst>
                </a:gridCol>
                <a:gridCol w="1563246">
                  <a:extLst>
                    <a:ext uri="{9D8B030D-6E8A-4147-A177-3AD203B41FA5}">
                      <a16:colId xmlns:a16="http://schemas.microsoft.com/office/drawing/2014/main" val="2430491343"/>
                    </a:ext>
                  </a:extLst>
                </a:gridCol>
                <a:gridCol w="1489057">
                  <a:extLst>
                    <a:ext uri="{9D8B030D-6E8A-4147-A177-3AD203B41FA5}">
                      <a16:colId xmlns:a16="http://schemas.microsoft.com/office/drawing/2014/main" val="2732395023"/>
                    </a:ext>
                  </a:extLst>
                </a:gridCol>
                <a:gridCol w="1846885">
                  <a:extLst>
                    <a:ext uri="{9D8B030D-6E8A-4147-A177-3AD203B41FA5}">
                      <a16:colId xmlns:a16="http://schemas.microsoft.com/office/drawing/2014/main" val="2498099926"/>
                    </a:ext>
                  </a:extLst>
                </a:gridCol>
                <a:gridCol w="1278055">
                  <a:extLst>
                    <a:ext uri="{9D8B030D-6E8A-4147-A177-3AD203B41FA5}">
                      <a16:colId xmlns:a16="http://schemas.microsoft.com/office/drawing/2014/main" val="589712921"/>
                    </a:ext>
                  </a:extLst>
                </a:gridCol>
                <a:gridCol w="1577041">
                  <a:extLst>
                    <a:ext uri="{9D8B030D-6E8A-4147-A177-3AD203B41FA5}">
                      <a16:colId xmlns:a16="http://schemas.microsoft.com/office/drawing/2014/main" val="221354177"/>
                    </a:ext>
                  </a:extLst>
                </a:gridCol>
                <a:gridCol w="1599728">
                  <a:extLst>
                    <a:ext uri="{9D8B030D-6E8A-4147-A177-3AD203B41FA5}">
                      <a16:colId xmlns:a16="http://schemas.microsoft.com/office/drawing/2014/main" val="2631707658"/>
                    </a:ext>
                  </a:extLst>
                </a:gridCol>
              </a:tblGrid>
              <a:tr h="12771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Method: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Method 537 (Rev 1.1)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Method 537.1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PFAS by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LC-MS/MS compliant w/Table B-15 of </a:t>
                      </a:r>
                      <a:r>
                        <a:rPr lang="en-US" sz="18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QSM5.1</a:t>
                      </a: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ASTM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D7968-17a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Method 8327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Method 8328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767755"/>
                  </a:ext>
                </a:extLst>
              </a:tr>
              <a:tr h="3417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Release Year: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Unreleased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139001"/>
                  </a:ext>
                </a:extLst>
              </a:tr>
              <a:tr h="526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Matrices: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DW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DW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WW, GW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GW, SW, WW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04" marR="1310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SW, GW, WW, SOL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104" marR="1310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27070"/>
                  </a:ext>
                </a:extLst>
              </a:tr>
              <a:tr h="611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PFAS Analytes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23-38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(varies by lab)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322452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Labs accredited per method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69567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C148926-EA67-4118-BD53-23A41E40005A}"/>
              </a:ext>
            </a:extLst>
          </p:cNvPr>
          <p:cNvSpPr/>
          <p:nvPr/>
        </p:nvSpPr>
        <p:spPr>
          <a:xfrm>
            <a:off x="2787517" y="859296"/>
            <a:ext cx="4899153" cy="39773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 ELAP Accreditation Available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9CA0A-DD36-4D3A-B3C7-A85E68789639}"/>
              </a:ext>
            </a:extLst>
          </p:cNvPr>
          <p:cNvSpPr/>
          <p:nvPr/>
        </p:nvSpPr>
        <p:spPr>
          <a:xfrm>
            <a:off x="6303424" y="4947911"/>
            <a:ext cx="5337565" cy="125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Matrices</a:t>
            </a: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Drinking Water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Solids</a:t>
            </a: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Wastewater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Surface water</a:t>
            </a: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Groundwater</a:t>
            </a:r>
          </a:p>
        </p:txBody>
      </p:sp>
    </p:spTree>
    <p:extLst>
      <p:ext uri="{BB962C8B-B14F-4D97-AF65-F5344CB8AC3E}">
        <p14:creationId xmlns:p14="http://schemas.microsoft.com/office/powerpoint/2010/main" val="2029167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51dfaa3-aae8-4c03-b90c-7dd4a6526d0d">
      <Terms xmlns="http://schemas.microsoft.com/office/infopath/2007/PartnerControls"/>
    </TaxKeywordTaxHTField>
    <j588655bf2f648ad949e9e756f848d6a xmlns="851dfaa3-aae8-4c03-b90c-7dd4a6526d0d">
      <Terms xmlns="http://schemas.microsoft.com/office/infopath/2007/PartnerControls"/>
    </j588655bf2f648ad949e9e756f848d6a>
    <DocumentDate xmlns="851dfaa3-aae8-4c03-b90c-7dd4a6526d0d" xsi:nil="true"/>
    <fb9d32e1f1b24068b86bc25aa271323a xmlns="851dfaa3-aae8-4c03-b90c-7dd4a6526d0d">
      <Terms xmlns="http://schemas.microsoft.com/office/infopath/2007/PartnerControls"/>
    </fb9d32e1f1b24068b86bc25aa271323a>
    <Administrative_x0020_Record_x003f_ xmlns="851dfaa3-aae8-4c03-b90c-7dd4a6526d0d">false</Administrative_x0020_Record_x003f_>
    <d05f9ddbbf90433f9defeae7b3463abc xmlns="851dfaa3-aae8-4c03-b90c-7dd4a6526d0d">
      <Terms xmlns="http://schemas.microsoft.com/office/infopath/2007/PartnerControls"/>
    </d05f9ddbbf90433f9defeae7b3463abc>
    <ReviewStatus xmlns="851dfaa3-aae8-4c03-b90c-7dd4a6526d0d" xsi:nil="true"/>
    <g9caa3f1f2e244bc8e042fdb9640a251 xmlns="851dfaa3-aae8-4c03-b90c-7dd4a6526d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Staff Report</TermName>
          <TermId xmlns="http://schemas.microsoft.com/office/infopath/2007/PartnerControls">b199858f-05be-4771-a5b1-10cb9e70c655</TermId>
        </TermInfo>
      </Terms>
    </g9caa3f1f2e244bc8e042fdb9640a251>
    <Workflow_x0020_History xmlns="851dfaa3-aae8-4c03-b90c-7dd4a6526d0d" xsi:nil="true"/>
    <TaxCatchAll xmlns="851dfaa3-aae8-4c03-b90c-7dd4a6526d0d">
      <Value>79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WQ Document" ma:contentTypeID="0x010100F57B56A979CD314583F71FB183DEA39601004E637932524FCC4BB23B53EA2DD30811" ma:contentTypeVersion="25" ma:contentTypeDescription="" ma:contentTypeScope="" ma:versionID="efc58fa0a4a5c4af5ed3afeda04846fc">
  <xsd:schema xmlns:xsd="http://www.w3.org/2001/XMLSchema" xmlns:xs="http://www.w3.org/2001/XMLSchema" xmlns:p="http://schemas.microsoft.com/office/2006/metadata/properties" xmlns:ns2="851dfaa3-aae8-4c03-b90c-7dd4a6526d0d" xmlns:ns3="f494de2a-a30c-4bf7-be42-f1db506d7d08" targetNamespace="http://schemas.microsoft.com/office/2006/metadata/properties" ma:root="true" ma:fieldsID="34f19af65a3e089064b3adbf3aa03513" ns2:_="" ns3:_="">
    <xsd:import namespace="851dfaa3-aae8-4c03-b90c-7dd4a6526d0d"/>
    <xsd:import namespace="f494de2a-a30c-4bf7-be42-f1db506d7d08"/>
    <xsd:element name="properties">
      <xsd:complexType>
        <xsd:sequence>
          <xsd:element name="documentManagement">
            <xsd:complexType>
              <xsd:all>
                <xsd:element ref="ns2:g9caa3f1f2e244bc8e042fdb9640a251" minOccurs="0"/>
                <xsd:element ref="ns2:TaxCatchAll" minOccurs="0"/>
                <xsd:element ref="ns2:TaxCatchAllLabel" minOccurs="0"/>
                <xsd:element ref="ns2:fb9d32e1f1b24068b86bc25aa271323a" minOccurs="0"/>
                <xsd:element ref="ns2:d05f9ddbbf90433f9defeae7b3463abc" minOccurs="0"/>
                <xsd:element ref="ns2:j588655bf2f648ad949e9e756f848d6a" minOccurs="0"/>
                <xsd:element ref="ns2:DocumentDate" minOccurs="0"/>
                <xsd:element ref="ns2:ReviewStatus" minOccurs="0"/>
                <xsd:element ref="ns2:Administrative_x0020_Record_x003f_" minOccurs="0"/>
                <xsd:element ref="ns2:Workflow_x0020_History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dfaa3-aae8-4c03-b90c-7dd4a6526d0d" elementFormDefault="qualified">
    <xsd:import namespace="http://schemas.microsoft.com/office/2006/documentManagement/types"/>
    <xsd:import namespace="http://schemas.microsoft.com/office/infopath/2007/PartnerControls"/>
    <xsd:element name="g9caa3f1f2e244bc8e042fdb9640a251" ma:index="8" ma:taxonomy="true" ma:internalName="g9caa3f1f2e244bc8e042fdb9640a251" ma:taxonomyFieldName="DWQ_DocType" ma:displayName="DWQ Document Type" ma:readOnly="false" ma:default="" ma:fieldId="{09caa3f1-f2e2-44bc-8e04-2fdb9640a251}" ma:sspId="1cfdcae8-6a83-4c52-b891-75b08cbe23e4" ma:termSetId="b730bc7e-2760-4532-8173-fe985db52e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bde447f-9c6c-4421-af29-e30b317a6074}" ma:internalName="TaxCatchAll" ma:showField="CatchAllData" ma:web="851dfaa3-aae8-4c03-b90c-7dd4a6526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bde447f-9c6c-4421-af29-e30b317a6074}" ma:internalName="TaxCatchAllLabel" ma:readOnly="true" ma:showField="CatchAllDataLabel" ma:web="851dfaa3-aae8-4c03-b90c-7dd4a6526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b9d32e1f1b24068b86bc25aa271323a" ma:index="12" nillable="true" ma:taxonomy="true" ma:internalName="fb9d32e1f1b24068b86bc25aa271323a" ma:taxonomyFieldName="DWQ_Projects" ma:displayName="DWQ Project" ma:default="" ma:fieldId="{fb9d32e1-f1b2-4068-b86b-c25aa271323a}" ma:sspId="1cfdcae8-6a83-4c52-b891-75b08cbe23e4" ma:termSetId="97550505-106c-45d2-81ed-3301fe7128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5f9ddbbf90433f9defeae7b3463abc" ma:index="14" nillable="true" ma:taxonomy="true" ma:internalName="d05f9ddbbf90433f9defeae7b3463abc" ma:taxonomyFieldName="DWQ_Section" ma:displayName="DWQ Section" ma:default="" ma:fieldId="{d05f9ddb-bf90-433f-9def-eae7b3463abc}" ma:sspId="1cfdcae8-6a83-4c52-b891-75b08cbe23e4" ma:termSetId="0420c28a-4a7d-49f9-ad19-191bcc7d2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88655bf2f648ad949e9e756f848d6a" ma:index="16" nillable="true" ma:taxonomy="true" ma:internalName="j588655bf2f648ad949e9e756f848d6a" ma:taxonomyFieldName="DWQ_Unit" ma:displayName="DWQ Unit" ma:default="" ma:fieldId="{3588655b-f2f6-48ad-949e-9e756f848d6a}" ma:sspId="1cfdcae8-6a83-4c52-b891-75b08cbe23e4" ma:termSetId="89d9d087-de41-425b-a613-54cd9d9551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Date" ma:index="18" nillable="true" ma:displayName="Document Date" ma:format="DateOnly" ma:hidden="true" ma:internalName="DocumentDate" ma:readOnly="false">
      <xsd:simpleType>
        <xsd:restriction base="dms:DateTime"/>
      </xsd:simpleType>
    </xsd:element>
    <xsd:element name="ReviewStatus" ma:index="19" nillable="true" ma:displayName="Review Status" ma:format="Dropdown" ma:internalName="ReviewStatus" ma:readOnly="false">
      <xsd:simpleType>
        <xsd:union memberTypes="dms:Text">
          <xsd:simpleType>
            <xsd:restriction base="dms:Choice">
              <xsd:enumeration value="Assigned"/>
              <xsd:enumeration value="Review Needed"/>
            </xsd:restriction>
          </xsd:simpleType>
        </xsd:union>
      </xsd:simpleType>
    </xsd:element>
    <xsd:element name="Administrative_x0020_Record_x003f_" ma:index="20" nillable="true" ma:displayName="Administrative Record?" ma:default="0" ma:description="Administrative Record?" ma:internalName="Administrative_x0020_Record_x003F_">
      <xsd:simpleType>
        <xsd:restriction base="dms:Boolean"/>
      </xsd:simpleType>
    </xsd:element>
    <xsd:element name="Workflow_x0020_History" ma:index="21" nillable="true" ma:displayName="Workflow History" ma:internalName="Workflow_x0020_History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1cfdcae8-6a83-4c52-b891-75b08cbe23e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4de2a-a30c-4bf7-be42-f1db506d7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A3616F-3EC5-46BE-8FB7-0FEDF871C96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51dfaa3-aae8-4c03-b90c-7dd4a6526d0d"/>
    <ds:schemaRef ds:uri="http://schemas.microsoft.com/office/2006/metadata/properties"/>
    <ds:schemaRef ds:uri="http://purl.org/dc/elements/1.1/"/>
    <ds:schemaRef ds:uri="f494de2a-a30c-4bf7-be42-f1db506d7d0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D8E1D8-E6FC-4E09-86B5-1C1106D7A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1dfaa3-aae8-4c03-b90c-7dd4a6526d0d"/>
    <ds:schemaRef ds:uri="f494de2a-a30c-4bf7-be42-f1db506d7d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404855-2E0C-42A9-9828-0137E4CA9F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877</Words>
  <Application>Microsoft Office PowerPoint</Application>
  <PresentationFormat>Widescreen</PresentationFormat>
  <Paragraphs>186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1_Office Theme</vt:lpstr>
      <vt:lpstr>PowerPoint Presentation</vt:lpstr>
      <vt:lpstr>Outline</vt:lpstr>
      <vt:lpstr>US EPA’s PFAS Action Plan</vt:lpstr>
      <vt:lpstr>State Water Resources Control Board  </vt:lpstr>
      <vt:lpstr>Exposure to PFAS</vt:lpstr>
      <vt:lpstr>PFAS Phased Investigation approach: Phase I (Started March 2019)  </vt:lpstr>
      <vt:lpstr>PFAS Phased Investigation approach: Phase I (March – June 2019)  </vt:lpstr>
      <vt:lpstr>Public water system well investigation: March and April 2019</vt:lpstr>
      <vt:lpstr>Targeted Detection Methods</vt:lpstr>
      <vt:lpstr>Investigation Results</vt:lpstr>
      <vt:lpstr>PFAS Phased Investigation approach: Upcoming Efforts  </vt:lpstr>
      <vt:lpstr>PFAS Phased Investigation approach: Upcoming Efforts  </vt:lpstr>
      <vt:lpstr>Department of Defense collaboration</vt:lpstr>
      <vt:lpstr>For More Information: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PFAS Phased Investigation approach: Phase I (March – June 2019)</dc:title>
  <dc:creator>Cantwell, Carolyn@Waterboards</dc:creator>
  <cp:lastModifiedBy>User</cp:lastModifiedBy>
  <cp:revision>5</cp:revision>
  <dcterms:created xsi:type="dcterms:W3CDTF">2019-08-05T16:35:37Z</dcterms:created>
  <dcterms:modified xsi:type="dcterms:W3CDTF">2019-08-13T18:39:50Z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0x010100F57B56A979CD314583F71FB183DEA39601004E637932524FCC4BB23B53EA2DD30811</vt:lpwstr>
  </property>
  <property fmtid="{D5CDD505-2E9C-101B-9397-08002B2CF9AE}" pid="3" name="TaxKeyword">
    <vt:lpwstr/>
  </property>
  <property fmtid="{D5CDD505-2E9C-101B-9397-08002B2CF9AE}" pid="4" name="DWQ_DocType">
    <vt:lpwstr>79;#Staff Report|b199858f-05be-4771-a5b1-10cb9e70c655</vt:lpwstr>
  </property>
  <property fmtid="{D5CDD505-2E9C-101B-9397-08002B2CF9AE}" pid="5" name="DWQ_Section">
    <vt:lpwstr/>
  </property>
  <property fmtid="{D5CDD505-2E9C-101B-9397-08002B2CF9AE}" pid="6" name="DWQ_Projects">
    <vt:lpwstr/>
  </property>
  <property fmtid="{D5CDD505-2E9C-101B-9397-08002B2CF9AE}" pid="7" name="DWQ_Unit">
    <vt:lpwstr/>
  </property>
</Properties>
</file>