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0" r:id="rId3"/>
    <p:sldId id="656" r:id="rId4"/>
    <p:sldId id="265" r:id="rId5"/>
    <p:sldId id="260" r:id="rId6"/>
    <p:sldId id="650" r:id="rId7"/>
    <p:sldId id="408" r:id="rId8"/>
    <p:sldId id="324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5228"/>
  </p:normalViewPr>
  <p:slideViewPr>
    <p:cSldViewPr snapToGrid="0" snapToObjects="1">
      <p:cViewPr varScale="1">
        <p:scale>
          <a:sx n="84" d="100"/>
          <a:sy n="84" d="100"/>
        </p:scale>
        <p:origin x="124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1092CC-8F9E-C348-9568-38701A3968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303BC-DCC2-624A-B858-4678DA78F3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2D6C0-2D2C-674C-AD97-9593E8024172}" type="datetimeFigureOut">
              <a:rPr lang="en-US" smtClean="0"/>
              <a:t>8/22/18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FCF4B2-1A33-C644-8FA9-550BBC26CA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4E8B0-C58C-5649-8019-F4747539A8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376E4-0D0E-D04F-AA4E-A2F18D8B1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50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3464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791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24 gages in San Diego County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dirty="0"/>
              <a:t>USGS	10255810	BORREGO PALM C NR BORREGO SPRINGS CA</a:t>
            </a:r>
          </a:p>
          <a:p>
            <a:r>
              <a:rPr lang="en-US" dirty="0"/>
              <a:t>USGS	11012500	CAMPO C NR CAMPO CA</a:t>
            </a:r>
          </a:p>
          <a:p>
            <a:r>
              <a:rPr lang="en-US" dirty="0"/>
              <a:t>USGS	11014000	JAMUL C NR JAMUL CA</a:t>
            </a:r>
          </a:p>
          <a:p>
            <a:r>
              <a:rPr lang="en-US" dirty="0"/>
              <a:t>USGS	11015000	SWEETWATER R NR DESCANSO CA</a:t>
            </a:r>
          </a:p>
          <a:p>
            <a:r>
              <a:rPr lang="en-US" dirty="0"/>
              <a:t>USGS	11016200	SWEETWATER R A DEHESA CA</a:t>
            </a:r>
          </a:p>
          <a:p>
            <a:r>
              <a:rPr lang="en-US" dirty="0"/>
              <a:t>USGS	11022200	LOS COCHES C NR LAKESIDE CA</a:t>
            </a:r>
          </a:p>
          <a:p>
            <a:r>
              <a:rPr lang="en-US" dirty="0"/>
              <a:t>USGS	11022480	SAN DIEGO R A MAST RD NR SANTEE CA</a:t>
            </a:r>
          </a:p>
          <a:p>
            <a:r>
              <a:rPr lang="en-US" dirty="0"/>
              <a:t>USGS	11023000	SAN DIEGO R A FASHION VALLEY AT SAN DIEGO CA</a:t>
            </a:r>
          </a:p>
          <a:p>
            <a:r>
              <a:rPr lang="en-US" dirty="0"/>
              <a:t>USGS	11023340	LOS PENASQUITOS C NR POWAY CA</a:t>
            </a:r>
          </a:p>
          <a:p>
            <a:r>
              <a:rPr lang="en-US" dirty="0"/>
              <a:t>USGS	11025500	SANTA YSABEL C NR RAMONA CA</a:t>
            </a:r>
          </a:p>
          <a:p>
            <a:r>
              <a:rPr lang="en-US" dirty="0"/>
              <a:t>USGS	11027000	GUEJITO C NR SAN PASQUAL CA</a:t>
            </a:r>
          </a:p>
          <a:p>
            <a:r>
              <a:rPr lang="en-US" dirty="0"/>
              <a:t>USGS	11028500	SANTA MARIA C NR RAMONA CA</a:t>
            </a:r>
          </a:p>
          <a:p>
            <a:r>
              <a:rPr lang="en-US" dirty="0"/>
              <a:t>USGS	11042000	SAN LUIS REY R A OCEANSIDE CA</a:t>
            </a:r>
          </a:p>
          <a:p>
            <a:r>
              <a:rPr lang="en-US" dirty="0"/>
              <a:t>USGS	11044250	RAINBOW C NR FALLBROOK CA</a:t>
            </a:r>
          </a:p>
          <a:p>
            <a:r>
              <a:rPr lang="en-US" dirty="0"/>
              <a:t>USGS	11044300	SANTA MARGARITA R A FPUD SUMP NR FALLBROOK CA</a:t>
            </a:r>
          </a:p>
          <a:p>
            <a:r>
              <a:rPr lang="en-US" dirty="0"/>
              <a:t>USGS	11044350	SANDIA C NR FALLBROOK CA</a:t>
            </a:r>
          </a:p>
          <a:p>
            <a:r>
              <a:rPr lang="en-US" dirty="0"/>
              <a:t>USGS	11044800	DE LUZ C NR DE LUZ CA</a:t>
            </a:r>
          </a:p>
          <a:p>
            <a:r>
              <a:rPr lang="en-US" dirty="0"/>
              <a:t>USGS	11045300	FALLBROOK C NR FALLBROOK CA</a:t>
            </a:r>
          </a:p>
          <a:p>
            <a:r>
              <a:rPr lang="en-US" dirty="0"/>
              <a:t>USGS	11045600	ONEILL LAKE OUTLET CH NR FALLBROOK CA</a:t>
            </a:r>
          </a:p>
          <a:p>
            <a:r>
              <a:rPr lang="en-US" dirty="0"/>
              <a:t>USGS	11045700	ONEILL LK SPILL CH NR FALLBROOK CA</a:t>
            </a:r>
          </a:p>
          <a:p>
            <a:r>
              <a:rPr lang="en-US" dirty="0"/>
              <a:t>USGS	11046000	SANTA MARGARITA R A YSIDORA CA</a:t>
            </a:r>
          </a:p>
          <a:p>
            <a:r>
              <a:rPr lang="en-US" dirty="0"/>
              <a:t>USGS	11046100	LAS FLORES C NR OCEANSIDE CA</a:t>
            </a:r>
          </a:p>
          <a:p>
            <a:r>
              <a:rPr lang="en-US" dirty="0"/>
              <a:t>USGS	11046300	SAN MATEO C NR SAN CLEMENTE CA</a:t>
            </a:r>
          </a:p>
          <a:p>
            <a:r>
              <a:rPr lang="en-US" dirty="0"/>
              <a:t>USGS	11046360	CRISTIANITOS C AB SAN MATEO C NR SAN CLEMENTE CA</a:t>
            </a:r>
            <a:endParaRPr dirty="0"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53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Through Aug 19, 2018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Stations with &gt;= 30 years record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waterwatch.usgs.gov</a:t>
            </a:r>
            <a:r>
              <a:rPr lang="en-US" dirty="0"/>
              <a:t>/</a:t>
            </a:r>
            <a:r>
              <a:rPr lang="en-US" dirty="0" err="1"/>
              <a:t>index.php?id</a:t>
            </a:r>
            <a:r>
              <a:rPr lang="en-US" dirty="0"/>
              <a:t>=pa01d&amp;sid=w__</a:t>
            </a:r>
            <a:r>
              <a:rPr lang="en-US" dirty="0" err="1"/>
              <a:t>plot_sum&amp;r</a:t>
            </a:r>
            <a:r>
              <a:rPr lang="en-US" dirty="0"/>
              <a:t>=ca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0706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6387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698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8282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381000" y="2286000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381000" y="3886200"/>
            <a:ext cx="8305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35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FFFF99"/>
              </a:buClr>
              <a:buSzPts val="3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FFFF99"/>
              </a:buClr>
              <a:buSzPts val="25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/>
          <p:nvPr/>
        </p:nvSpPr>
        <p:spPr>
          <a:xfrm>
            <a:off x="404813" y="6083300"/>
            <a:ext cx="201612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900" tIns="44450" rIns="88900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U.S. Department of the Interior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U.S. Geological Survey</a:t>
            </a:r>
            <a:endParaRPr/>
          </a:p>
        </p:txBody>
      </p:sp>
      <p:pic>
        <p:nvPicPr>
          <p:cNvPr id="17" name="Shape 17" descr="D:\Vugraph Info\Vugraph Templates\Templates-NEW-NMP and Bureau\ident_4_onscreen_p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61963"/>
            <a:ext cx="2057400" cy="757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 rot="5400000">
            <a:off x="4791075" y="1971675"/>
            <a:ext cx="5715000" cy="207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561975" y="-28575"/>
            <a:ext cx="5715000" cy="607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0850" algn="l" rtl="0"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35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spcBef>
                <a:spcPts val="480"/>
              </a:spcBef>
              <a:spcAft>
                <a:spcPts val="0"/>
              </a:spcAft>
              <a:buClr>
                <a:srgbClr val="FFFF99"/>
              </a:buClr>
              <a:buSzPts val="3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7350" algn="l" rtl="0">
              <a:spcBef>
                <a:spcPts val="400"/>
              </a:spcBef>
              <a:spcAft>
                <a:spcPts val="0"/>
              </a:spcAft>
              <a:buClr>
                <a:srgbClr val="FFFF99"/>
              </a:buClr>
              <a:buSzPts val="25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86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8305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0850" algn="l" rtl="0"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35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spcBef>
                <a:spcPts val="480"/>
              </a:spcBef>
              <a:spcAft>
                <a:spcPts val="0"/>
              </a:spcAft>
              <a:buClr>
                <a:srgbClr val="FFFF99"/>
              </a:buClr>
              <a:buSzPts val="3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7350" algn="l" rtl="0">
              <a:spcBef>
                <a:spcPts val="400"/>
              </a:spcBef>
              <a:spcAft>
                <a:spcPts val="0"/>
              </a:spcAft>
              <a:buClr>
                <a:srgbClr val="FFFF99"/>
              </a:buClr>
              <a:buSzPts val="25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FF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FFFF99"/>
              </a:buClr>
              <a:buSzPts val="25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FFFF99"/>
              </a:buClr>
              <a:buSzPts val="20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FFFF99"/>
              </a:buClr>
              <a:buSzPts val="175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FFFF99"/>
              </a:buClr>
              <a:buSzPts val="175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FFFF99"/>
              </a:buClr>
              <a:buSzPts val="1750"/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FFFF99"/>
              </a:buClr>
              <a:buSzPts val="1750"/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FFFF99"/>
              </a:buClr>
              <a:buSzPts val="1750"/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FFFF99"/>
              </a:buClr>
              <a:buSzPts val="1750"/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40767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0850" algn="l" rtl="0"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35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spcBef>
                <a:spcPts val="480"/>
              </a:spcBef>
              <a:spcAft>
                <a:spcPts val="0"/>
              </a:spcAft>
              <a:buClr>
                <a:srgbClr val="FFFF99"/>
              </a:buClr>
              <a:buSzPts val="3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7350" algn="l" rtl="0">
              <a:spcBef>
                <a:spcPts val="400"/>
              </a:spcBef>
              <a:spcAft>
                <a:spcPts val="0"/>
              </a:spcAft>
              <a:buClr>
                <a:srgbClr val="FFFF99"/>
              </a:buClr>
              <a:buSzPts val="25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610100" y="1371600"/>
            <a:ext cx="40767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0850" algn="l" rtl="0"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35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spcBef>
                <a:spcPts val="480"/>
              </a:spcBef>
              <a:spcAft>
                <a:spcPts val="0"/>
              </a:spcAft>
              <a:buClr>
                <a:srgbClr val="FFFF99"/>
              </a:buClr>
              <a:buSzPts val="3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7350" algn="l" rtl="0">
              <a:spcBef>
                <a:spcPts val="400"/>
              </a:spcBef>
              <a:spcAft>
                <a:spcPts val="0"/>
              </a:spcAft>
              <a:buClr>
                <a:srgbClr val="FFFF99"/>
              </a:buClr>
              <a:buSzPts val="25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FFFF99"/>
              </a:buClr>
              <a:buSzPts val="3000"/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FFFF99"/>
              </a:buClr>
              <a:buSzPts val="25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FFFF99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FFFF99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FFFF99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FFFF99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FFFF99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rgbClr val="FFFF99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spcBef>
                <a:spcPts val="480"/>
              </a:spcBef>
              <a:spcAft>
                <a:spcPts val="0"/>
              </a:spcAft>
              <a:buClr>
                <a:srgbClr val="FFFF99"/>
              </a:buClr>
              <a:buSzPts val="3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7350" algn="l" rtl="0">
              <a:spcBef>
                <a:spcPts val="400"/>
              </a:spcBef>
              <a:spcAft>
                <a:spcPts val="0"/>
              </a:spcAft>
              <a:buClr>
                <a:srgbClr val="FFFF99"/>
              </a:buClr>
              <a:buSzPts val="25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320"/>
              </a:spcBef>
              <a:spcAft>
                <a:spcPts val="0"/>
              </a:spcAft>
              <a:buClr>
                <a:srgbClr val="FFFF99"/>
              </a:buClr>
              <a:buSzPts val="2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320"/>
              </a:spcBef>
              <a:spcAft>
                <a:spcPts val="0"/>
              </a:spcAft>
              <a:buClr>
                <a:srgbClr val="FFFF99"/>
              </a:buClr>
              <a:buSzPts val="2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320"/>
              </a:spcBef>
              <a:spcAft>
                <a:spcPts val="0"/>
              </a:spcAft>
              <a:buClr>
                <a:srgbClr val="FFFF99"/>
              </a:buClr>
              <a:buSzPts val="2000"/>
              <a:buFont typeface="Noto Sans Symbols"/>
              <a:buChar char="▪"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320"/>
              </a:spcBef>
              <a:spcAft>
                <a:spcPts val="0"/>
              </a:spcAft>
              <a:buClr>
                <a:srgbClr val="FFFF99"/>
              </a:buClr>
              <a:buSzPts val="2000"/>
              <a:buFont typeface="Noto Sans Symbols"/>
              <a:buChar char="▪"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320"/>
              </a:spcBef>
              <a:spcAft>
                <a:spcPts val="0"/>
              </a:spcAft>
              <a:buClr>
                <a:srgbClr val="FFFF99"/>
              </a:buClr>
              <a:buSzPts val="2000"/>
              <a:buFont typeface="Noto Sans Symbols"/>
              <a:buChar char="▪"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320"/>
              </a:spcBef>
              <a:spcAft>
                <a:spcPts val="0"/>
              </a:spcAft>
              <a:buClr>
                <a:srgbClr val="FFFF99"/>
              </a:buClr>
              <a:buSzPts val="2000"/>
              <a:buFont typeface="Noto Sans Symbols"/>
              <a:buChar char="▪"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FFFF99"/>
              </a:buClr>
              <a:buSzPts val="3000"/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FFFF99"/>
              </a:buClr>
              <a:buSzPts val="25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FFFF99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FFFF99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FFFF99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FFFF99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FFFF99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rgbClr val="FFFF99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spcBef>
                <a:spcPts val="480"/>
              </a:spcBef>
              <a:spcAft>
                <a:spcPts val="0"/>
              </a:spcAft>
              <a:buClr>
                <a:srgbClr val="FFFF99"/>
              </a:buClr>
              <a:buSzPts val="3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7350" algn="l" rtl="0">
              <a:spcBef>
                <a:spcPts val="400"/>
              </a:spcBef>
              <a:spcAft>
                <a:spcPts val="0"/>
              </a:spcAft>
              <a:buClr>
                <a:srgbClr val="FFFF99"/>
              </a:buClr>
              <a:buSzPts val="25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320"/>
              </a:spcBef>
              <a:spcAft>
                <a:spcPts val="0"/>
              </a:spcAft>
              <a:buClr>
                <a:srgbClr val="FFFF99"/>
              </a:buClr>
              <a:buSzPts val="2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320"/>
              </a:spcBef>
              <a:spcAft>
                <a:spcPts val="0"/>
              </a:spcAft>
              <a:buClr>
                <a:srgbClr val="FFFF99"/>
              </a:buClr>
              <a:buSzPts val="2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320"/>
              </a:spcBef>
              <a:spcAft>
                <a:spcPts val="0"/>
              </a:spcAft>
              <a:buClr>
                <a:srgbClr val="FFFF99"/>
              </a:buClr>
              <a:buSzPts val="2000"/>
              <a:buFont typeface="Noto Sans Symbols"/>
              <a:buChar char="▪"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320"/>
              </a:spcBef>
              <a:spcAft>
                <a:spcPts val="0"/>
              </a:spcAft>
              <a:buClr>
                <a:srgbClr val="FFFF99"/>
              </a:buClr>
              <a:buSzPts val="2000"/>
              <a:buFont typeface="Noto Sans Symbols"/>
              <a:buChar char="▪"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320"/>
              </a:spcBef>
              <a:spcAft>
                <a:spcPts val="0"/>
              </a:spcAft>
              <a:buClr>
                <a:srgbClr val="FFFF99"/>
              </a:buClr>
              <a:buSzPts val="2000"/>
              <a:buFont typeface="Noto Sans Symbols"/>
              <a:buChar char="▪"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320"/>
              </a:spcBef>
              <a:spcAft>
                <a:spcPts val="0"/>
              </a:spcAft>
              <a:buClr>
                <a:srgbClr val="FFFF99"/>
              </a:buClr>
              <a:buSzPts val="2000"/>
              <a:buFont typeface="Noto Sans Symbols"/>
              <a:buChar char="▪"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FFFF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82600" algn="l" rtl="0">
              <a:spcBef>
                <a:spcPts val="640"/>
              </a:spcBef>
              <a:spcAft>
                <a:spcPts val="0"/>
              </a:spcAft>
              <a:buClr>
                <a:srgbClr val="FFFF99"/>
              </a:buClr>
              <a:buSzPts val="4000"/>
              <a:buFont typeface="Noto Sans Symbols"/>
              <a:buChar char="▪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0850" algn="l" rtl="0"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35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spcBef>
                <a:spcPts val="480"/>
              </a:spcBef>
              <a:spcAft>
                <a:spcPts val="0"/>
              </a:spcAft>
              <a:buClr>
                <a:srgbClr val="FFFF99"/>
              </a:buClr>
              <a:buSzPts val="3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7350" algn="l" rtl="0">
              <a:spcBef>
                <a:spcPts val="400"/>
              </a:spcBef>
              <a:spcAft>
                <a:spcPts val="0"/>
              </a:spcAft>
              <a:buClr>
                <a:srgbClr val="FFFF99"/>
              </a:buClr>
              <a:buSzPts val="25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7350" algn="l" rtl="0">
              <a:spcBef>
                <a:spcPts val="400"/>
              </a:spcBef>
              <a:spcAft>
                <a:spcPts val="0"/>
              </a:spcAft>
              <a:buClr>
                <a:srgbClr val="FFFF99"/>
              </a:buClr>
              <a:buSzPts val="25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7350" algn="l" rtl="0">
              <a:spcBef>
                <a:spcPts val="400"/>
              </a:spcBef>
              <a:spcAft>
                <a:spcPts val="0"/>
              </a:spcAft>
              <a:buClr>
                <a:srgbClr val="FFFF99"/>
              </a:buClr>
              <a:buSzPts val="2500"/>
              <a:buFont typeface="Noto Sans Symbols"/>
              <a:buChar char="▪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400"/>
              </a:spcBef>
              <a:spcAft>
                <a:spcPts val="0"/>
              </a:spcAft>
              <a:buClr>
                <a:srgbClr val="FFFF99"/>
              </a:buClr>
              <a:buSzPts val="2500"/>
              <a:buFont typeface="Noto Sans Symbols"/>
              <a:buChar char="▪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400"/>
              </a:spcBef>
              <a:spcAft>
                <a:spcPts val="0"/>
              </a:spcAft>
              <a:buClr>
                <a:srgbClr val="FFFF99"/>
              </a:buClr>
              <a:buSzPts val="2500"/>
              <a:buFont typeface="Noto Sans Symbols"/>
              <a:buChar char="▪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400"/>
              </a:spcBef>
              <a:spcAft>
                <a:spcPts val="0"/>
              </a:spcAft>
              <a:buClr>
                <a:srgbClr val="FFFF99"/>
              </a:buClr>
              <a:buSzPts val="2500"/>
              <a:buFont typeface="Noto Sans Symbols"/>
              <a:buChar char="▪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FFFF99"/>
              </a:buClr>
              <a:buSzPts val="175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FFFF99"/>
              </a:buClr>
              <a:buSzPts val="15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FFFF99"/>
              </a:buClr>
              <a:buSzPts val="125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FFFF99"/>
              </a:buClr>
              <a:buSzPts val="112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FFFF99"/>
              </a:buClr>
              <a:buSzPts val="112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FFFF99"/>
              </a:buClr>
              <a:buSzPts val="1125"/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rgbClr val="FFFF99"/>
              </a:buClr>
              <a:buSzPts val="1125"/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FFFF99"/>
              </a:buClr>
              <a:buSzPts val="1125"/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rgbClr val="FFFF99"/>
              </a:buClr>
              <a:buSzPts val="1125"/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FFFF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FFFF99"/>
              </a:buClr>
              <a:buSzPts val="400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35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FFFF99"/>
              </a:buClr>
              <a:buSzPts val="30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FFFF99"/>
              </a:buClr>
              <a:buSzPts val="25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FFFF99"/>
              </a:buClr>
              <a:buSzPts val="25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FFFF99"/>
              </a:buClr>
              <a:buSzPts val="25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FFFF99"/>
              </a:buClr>
              <a:buSzPts val="25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FFFF99"/>
              </a:buClr>
              <a:buSzPts val="25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FFFF99"/>
              </a:buClr>
              <a:buSzPts val="25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FFFF99"/>
              </a:buClr>
              <a:buSzPts val="175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FFFF99"/>
              </a:buClr>
              <a:buSzPts val="15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FFFF99"/>
              </a:buClr>
              <a:buSzPts val="125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FFFF99"/>
              </a:buClr>
              <a:buSzPts val="112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FFFF99"/>
              </a:buClr>
              <a:buSzPts val="112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FFFF99"/>
              </a:buClr>
              <a:buSzPts val="1125"/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rgbClr val="FFFF99"/>
              </a:buClr>
              <a:buSzPts val="1125"/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FFFF99"/>
              </a:buClr>
              <a:buSzPts val="1125"/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rgbClr val="FFFF99"/>
              </a:buClr>
              <a:buSzPts val="1125"/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 rot="5400000">
            <a:off x="2286000" y="-533400"/>
            <a:ext cx="4495800" cy="83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0850" algn="l" rtl="0"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35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spcBef>
                <a:spcPts val="480"/>
              </a:spcBef>
              <a:spcAft>
                <a:spcPts val="0"/>
              </a:spcAft>
              <a:buClr>
                <a:srgbClr val="FFFF99"/>
              </a:buClr>
              <a:buSzPts val="3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7350" algn="l" rtl="0">
              <a:spcBef>
                <a:spcPts val="400"/>
              </a:spcBef>
              <a:spcAft>
                <a:spcPts val="0"/>
              </a:spcAft>
              <a:buClr>
                <a:srgbClr val="FFFF99"/>
              </a:buClr>
              <a:buSzPts val="25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57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8305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0850" algn="l" rtl="0">
              <a:spcBef>
                <a:spcPts val="560"/>
              </a:spcBef>
              <a:spcAft>
                <a:spcPts val="0"/>
              </a:spcAft>
              <a:buClr>
                <a:srgbClr val="FFFF99"/>
              </a:buClr>
              <a:buSzPts val="35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spcBef>
                <a:spcPts val="480"/>
              </a:spcBef>
              <a:spcAft>
                <a:spcPts val="0"/>
              </a:spcAft>
              <a:buClr>
                <a:srgbClr val="FFFF99"/>
              </a:buClr>
              <a:buSzPts val="3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7350" algn="l" rtl="0">
              <a:spcBef>
                <a:spcPts val="400"/>
              </a:spcBef>
              <a:spcAft>
                <a:spcPts val="0"/>
              </a:spcAft>
              <a:buClr>
                <a:srgbClr val="FFFF99"/>
              </a:buClr>
              <a:buSzPts val="25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1475" algn="l" rtl="0">
              <a:spcBef>
                <a:spcPts val="360"/>
              </a:spcBef>
              <a:spcAft>
                <a:spcPts val="0"/>
              </a:spcAft>
              <a:buClr>
                <a:srgbClr val="FFFF99"/>
              </a:buClr>
              <a:buSzPts val="2250"/>
              <a:buFont typeface="Noto Sans Symbols"/>
              <a:buChar char="▪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Shape 12" descr="D:\Vugraph Info\Vugraph Templates\Templates-NEW-NMP and Bureau\ident-small_4_onscreen_png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57200" y="6094413"/>
            <a:ext cx="1143000" cy="4206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1143000" y="1378982"/>
            <a:ext cx="6858000" cy="188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FFFF99"/>
                </a:solidFill>
                <a:latin typeface="Calibri"/>
                <a:ea typeface="Calibri"/>
                <a:cs typeface="Calibri"/>
                <a:sym typeface="Calibri"/>
              </a:rPr>
              <a:t>Drought contingency planning:  USGS perspectives</a:t>
            </a:r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1143000" y="3525954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540"/>
              </a:spcBef>
              <a:spcAft>
                <a:spcPts val="0"/>
              </a:spcAft>
              <a:buClr>
                <a:srgbClr val="FFFF99"/>
              </a:buClr>
              <a:buSzPts val="3375"/>
              <a:buFont typeface="Noto Sans Symbols"/>
              <a:buNone/>
            </a:pPr>
            <a:r>
              <a:rPr lang="en-US" sz="27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Urban Water Institute Annual Conference, San Diego, August </a:t>
            </a:r>
            <a:r>
              <a:rPr lang="en-US" sz="2700" b="1" dirty="0"/>
              <a:t>22</a:t>
            </a:r>
            <a:r>
              <a:rPr lang="en-US" sz="27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2018</a:t>
            </a:r>
          </a:p>
          <a:p>
            <a:pPr marL="0" marR="0" lvl="0" indent="0" algn="l" rtl="0">
              <a:spcBef>
                <a:spcPts val="540"/>
              </a:spcBef>
              <a:spcAft>
                <a:spcPts val="0"/>
              </a:spcAft>
              <a:buClr>
                <a:srgbClr val="FFFF99"/>
              </a:buClr>
              <a:buSzPts val="3375"/>
              <a:buFont typeface="Noto Sans Symbols"/>
              <a:buNone/>
            </a:pPr>
            <a:endParaRPr lang="en-US" sz="2700" b="1" dirty="0"/>
          </a:p>
          <a:p>
            <a:pPr marL="0" marR="0" lvl="0" indent="0" algn="l" rtl="0">
              <a:spcBef>
                <a:spcPts val="540"/>
              </a:spcBef>
              <a:spcAft>
                <a:spcPts val="0"/>
              </a:spcAft>
              <a:buClr>
                <a:srgbClr val="FFFF99"/>
              </a:buClr>
              <a:buSzPts val="3375"/>
              <a:buFont typeface="Noto Sans Symbols"/>
              <a:buNone/>
            </a:pPr>
            <a:r>
              <a:rPr lang="en-US" sz="2700" b="1" dirty="0">
                <a:solidFill>
                  <a:srgbClr val="FFC000"/>
                </a:solidFill>
              </a:rPr>
              <a:t>Eric Reichard, Director, USGS California Water Science Center</a:t>
            </a:r>
            <a:endParaRPr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USGS Water Science Centers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4343400" cy="4724400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28 Centers nationwide</a:t>
            </a:r>
          </a:p>
          <a:p>
            <a:pPr>
              <a:buFont typeface="Wingdings" charset="0"/>
              <a:buChar char="§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Provide foundational data and scientific analyses to address the water issues facing the state(s) and nation.</a:t>
            </a:r>
          </a:p>
          <a:p>
            <a:pPr>
              <a:buFont typeface="Wingdings" charset="0"/>
              <a:buChar char="§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Partner with state, regional, local, tribal, and federal entities.</a:t>
            </a:r>
            <a:endParaRPr lang="en-US" sz="2000" dirty="0"/>
          </a:p>
          <a:p>
            <a:pPr marL="0" indent="0">
              <a:buFont typeface="Wingdings" charset="0"/>
              <a:buNone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Char char="§"/>
              <a:defRPr/>
            </a:pPr>
            <a:endParaRPr lang="en-US" sz="1800" dirty="0">
              <a:ea typeface="ＭＳ Ｐゴシック" charset="0"/>
              <a:cs typeface="+mn-cs"/>
            </a:endParaRPr>
          </a:p>
        </p:txBody>
      </p:sp>
      <p:pic>
        <p:nvPicPr>
          <p:cNvPr id="6147" name="Picture 6" descr="CAWSC Offices 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1371600"/>
            <a:ext cx="42751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45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A308B-536F-1D43-8A84-6DACB26C16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19E07D-6BE9-8847-A66C-56E784746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33867"/>
            <a:ext cx="8763000" cy="1173480"/>
          </a:xfrm>
        </p:spPr>
        <p:txBody>
          <a:bodyPr/>
          <a:lstStyle/>
          <a:p>
            <a:r>
              <a:rPr lang="en-US" dirty="0"/>
              <a:t>Responding to drought requires monitoring to characterize hydrologic  trends and variability</a:t>
            </a:r>
          </a:p>
        </p:txBody>
      </p:sp>
      <p:pic>
        <p:nvPicPr>
          <p:cNvPr id="5" name="Shape 130">
            <a:extLst>
              <a:ext uri="{FF2B5EF4-FFF2-40B4-BE49-F238E27FC236}">
                <a16:creationId xmlns:a16="http://schemas.microsoft.com/office/drawing/2014/main" id="{6351A888-7923-DA4B-A5AB-D84BD04669A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734" r="17850" b="7859"/>
          <a:stretch/>
        </p:blipFill>
        <p:spPr>
          <a:xfrm>
            <a:off x="1431995" y="2311847"/>
            <a:ext cx="2462390" cy="2615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31">
            <a:extLst>
              <a:ext uri="{FF2B5EF4-FFF2-40B4-BE49-F238E27FC236}">
                <a16:creationId xmlns:a16="http://schemas.microsoft.com/office/drawing/2014/main" id="{AC5604EE-6DB8-5844-ADAC-614104C542E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2500" y="2311847"/>
            <a:ext cx="2293620" cy="2642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85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850" y="1354525"/>
            <a:ext cx="4257675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4">
            <a:alphaModFix/>
          </a:blip>
          <a:srcRect l="29045" t="8607" r="29361" b="4010"/>
          <a:stretch/>
        </p:blipFill>
        <p:spPr>
          <a:xfrm>
            <a:off x="5041075" y="1354525"/>
            <a:ext cx="4021646" cy="457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t="71595" r="70295" b="1468"/>
          <a:stretch/>
        </p:blipFill>
        <p:spPr>
          <a:xfrm>
            <a:off x="3355225" y="2648375"/>
            <a:ext cx="1191300" cy="116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88850" y="135325"/>
            <a:ext cx="457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Groundwater Monitoring</a:t>
            </a:r>
            <a:endParaRPr sz="3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</a:rPr>
              <a:t>~3000 discrete stations</a:t>
            </a:r>
            <a:endParaRPr sz="2000" dirty="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</a:rPr>
              <a:t>~230 continuous stations</a:t>
            </a:r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830100" y="135325"/>
            <a:ext cx="431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Surface Water Monitoring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</a:rPr>
              <a:t>~500 USGS gaging stations</a:t>
            </a:r>
            <a:endParaRPr sz="20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</a:rPr>
              <a:t> ~550 furnished records (FERC)</a:t>
            </a:r>
            <a:endParaRPr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01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1143000" y="228600"/>
            <a:ext cx="622935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 dirty="0">
                <a:solidFill>
                  <a:srgbClr val="FFFF99"/>
                </a:solidFill>
                <a:latin typeface="Calibri"/>
                <a:ea typeface="Calibri"/>
                <a:cs typeface="Calibri"/>
                <a:sym typeface="Calibri"/>
              </a:rPr>
              <a:t>Streamflow variability</a:t>
            </a:r>
            <a:endParaRPr sz="2700" b="0" i="0" u="none" strike="noStrike" cap="none" dirty="0">
              <a:solidFill>
                <a:srgbClr val="FFFF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1720" y="868680"/>
            <a:ext cx="6896100" cy="56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1B705B-C204-E243-BE04-081A17C62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868680"/>
            <a:ext cx="7899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56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drought requires conjunctive surface water-groundwater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888049"/>
            <a:ext cx="5044440" cy="4903151"/>
          </a:xfrm>
        </p:spPr>
        <p:txBody>
          <a:bodyPr/>
          <a:lstStyle/>
          <a:p>
            <a:endParaRPr lang="en-US" dirty="0"/>
          </a:p>
          <a:p>
            <a:pPr marL="514350" indent="-514350"/>
            <a:r>
              <a:rPr lang="en-US" dirty="0"/>
              <a:t>Groundwater </a:t>
            </a:r>
            <a:r>
              <a:rPr lang="en-US" dirty="0" err="1"/>
              <a:t>pumpage</a:t>
            </a:r>
            <a:r>
              <a:rPr lang="en-US" dirty="0"/>
              <a:t> effects on surface water resources</a:t>
            </a:r>
          </a:p>
          <a:p>
            <a:pPr marL="514350" indent="-514350"/>
            <a:r>
              <a:rPr lang="en-US" dirty="0"/>
              <a:t>Surface water availability effects on groundwater demand</a:t>
            </a:r>
          </a:p>
          <a:p>
            <a:pPr marL="514350" indent="-514350"/>
            <a:r>
              <a:rPr lang="en-US" dirty="0"/>
              <a:t>Opportunities for managed aquifer recharge  </a:t>
            </a:r>
          </a:p>
          <a:p>
            <a:pPr marL="514350" indent="-514350"/>
            <a:r>
              <a:rPr lang="en-US" dirty="0"/>
              <a:t>Sustainable Groundwater Management Act (SGMA)</a:t>
            </a:r>
          </a:p>
          <a:p>
            <a:endParaRPr lang="en-US" dirty="0"/>
          </a:p>
        </p:txBody>
      </p:sp>
      <p:pic>
        <p:nvPicPr>
          <p:cNvPr id="4" name="Picture 2" descr="SW-GW_influen">
            <a:extLst>
              <a:ext uri="{FF2B5EF4-FFF2-40B4-BE49-F238E27FC236}">
                <a16:creationId xmlns:a16="http://schemas.microsoft.com/office/drawing/2014/main" id="{BF488A0C-6CE2-D043-870D-6FA673400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87" t="-5209" r="-12860" b="-12543"/>
          <a:stretch>
            <a:fillRect/>
          </a:stretch>
        </p:blipFill>
        <p:spPr bwMode="auto">
          <a:xfrm>
            <a:off x="4434840" y="888049"/>
            <a:ext cx="5130165" cy="359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699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FE9893-A1D3-45D3-B159-3FCB27145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72611"/>
            <a:ext cx="9144000" cy="604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0F9BB-D1FE-D444-B8CC-E7E237BC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06680"/>
            <a:ext cx="8305800" cy="1143000"/>
          </a:xfrm>
        </p:spPr>
        <p:txBody>
          <a:bodyPr/>
          <a:lstStyle/>
          <a:p>
            <a:r>
              <a:rPr lang="en-US" dirty="0"/>
              <a:t>USGS national drought priorities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F6BA5-4804-F84F-A644-C6DEAADD6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822960"/>
            <a:ext cx="8305800" cy="4495800"/>
          </a:xfrm>
        </p:spPr>
        <p:txBody>
          <a:bodyPr/>
          <a:lstStyle/>
          <a:p>
            <a:r>
              <a:rPr lang="en-US" sz="2400" dirty="0"/>
              <a:t>Evaluate the complex interactions that determine drought and drought effects;</a:t>
            </a:r>
          </a:p>
          <a:p>
            <a:r>
              <a:rPr lang="en-US" sz="2400" dirty="0"/>
              <a:t>Understand how drought affects fish and wildlife species;</a:t>
            </a:r>
          </a:p>
          <a:p>
            <a:r>
              <a:rPr lang="en-US" sz="2400" dirty="0"/>
              <a:t> Advance efforts in coordinate drought monitoring systems; and deliver decision-support science to help Federal, regional, State, Tribal, and local stakeholders. </a:t>
            </a:r>
          </a:p>
          <a:p>
            <a:r>
              <a:rPr lang="en-US" sz="2400" dirty="0"/>
              <a:t>Develop an integrated drought modeling and prediction capability to predict drought risk and vulnerability for planning and mitigation.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3BCC2E-A2FB-EE46-BD5D-8577398B2811}"/>
              </a:ext>
            </a:extLst>
          </p:cNvPr>
          <p:cNvSpPr txBox="1">
            <a:spLocks/>
          </p:cNvSpPr>
          <p:nvPr/>
        </p:nvSpPr>
        <p:spPr>
          <a:xfrm>
            <a:off x="381000" y="4747260"/>
            <a:ext cx="938784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FFFF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USGS California Drought site: </a:t>
            </a:r>
            <a:r>
              <a:rPr lang="en-US" dirty="0" err="1">
                <a:solidFill>
                  <a:srgbClr val="0070C0"/>
                </a:solidFill>
              </a:rPr>
              <a:t>ca.water.usgs.gov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 err="1">
                <a:solidFill>
                  <a:srgbClr val="0070C0"/>
                </a:solidFill>
              </a:rPr>
              <a:t>california</a:t>
            </a:r>
            <a:r>
              <a:rPr lang="en-US" dirty="0">
                <a:solidFill>
                  <a:srgbClr val="0070C0"/>
                </a:solidFill>
              </a:rPr>
              <a:t>-drought</a:t>
            </a:r>
          </a:p>
        </p:txBody>
      </p:sp>
    </p:spTree>
    <p:extLst>
      <p:ext uri="{BB962C8B-B14F-4D97-AF65-F5344CB8AC3E}">
        <p14:creationId xmlns:p14="http://schemas.microsoft.com/office/powerpoint/2010/main" val="1718389420"/>
      </p:ext>
    </p:extLst>
  </p:cSld>
  <p:clrMapOvr>
    <a:masterClrMapping/>
  </p:clrMapOvr>
</p:sld>
</file>

<file path=ppt/theme/theme1.xml><?xml version="1.0" encoding="utf-8"?>
<a:theme xmlns:a="http://schemas.openxmlformats.org/drawingml/2006/main" name="Desktop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277</Words>
  <Application>Microsoft Macintosh PowerPoint</Application>
  <PresentationFormat>On-screen Show (4:3)</PresentationFormat>
  <Paragraphs>65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ＭＳ Ｐゴシック</vt:lpstr>
      <vt:lpstr>Arial</vt:lpstr>
      <vt:lpstr>Calibri</vt:lpstr>
      <vt:lpstr>Noto Sans Symbols</vt:lpstr>
      <vt:lpstr>Times New Roman</vt:lpstr>
      <vt:lpstr>Wingdings</vt:lpstr>
      <vt:lpstr>Desktop</vt:lpstr>
      <vt:lpstr>Drought contingency planning:  USGS perspectives</vt:lpstr>
      <vt:lpstr>USGS Water Science Centers</vt:lpstr>
      <vt:lpstr>Responding to drought requires monitoring to characterize hydrologic  trends and variability</vt:lpstr>
      <vt:lpstr>Groundwater Monitoring ~3000 discrete stations ~230 continuous stations</vt:lpstr>
      <vt:lpstr>PowerPoint Presentation</vt:lpstr>
      <vt:lpstr>Responding to drought requires conjunctive surface water-groundwater management</vt:lpstr>
      <vt:lpstr>PowerPoint Presentation</vt:lpstr>
      <vt:lpstr>USGS national drought priorities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Water Science Center Review</dc:title>
  <cp:lastModifiedBy>Reichard, Eric G</cp:lastModifiedBy>
  <cp:revision>50</cp:revision>
  <cp:lastPrinted>2018-08-21T23:13:30Z</cp:lastPrinted>
  <dcterms:modified xsi:type="dcterms:W3CDTF">2018-08-22T16:13:00Z</dcterms:modified>
</cp:coreProperties>
</file>