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256" r:id="rId5"/>
    <p:sldId id="292" r:id="rId6"/>
    <p:sldId id="661" r:id="rId7"/>
    <p:sldId id="664" r:id="rId8"/>
    <p:sldId id="422" r:id="rId9"/>
    <p:sldId id="442" r:id="rId10"/>
    <p:sldId id="290" r:id="rId11"/>
    <p:sldId id="458" r:id="rId12"/>
    <p:sldId id="456" r:id="rId13"/>
    <p:sldId id="448" r:id="rId14"/>
    <p:sldId id="462" r:id="rId15"/>
    <p:sldId id="446" r:id="rId16"/>
    <p:sldId id="443" r:id="rId17"/>
    <p:sldId id="452" r:id="rId18"/>
    <p:sldId id="451" r:id="rId19"/>
    <p:sldId id="658" r:id="rId20"/>
    <p:sldId id="659" r:id="rId21"/>
    <p:sldId id="465" r:id="rId22"/>
    <p:sldId id="449" r:id="rId23"/>
    <p:sldId id="670" r:id="rId24"/>
    <p:sldId id="665" r:id="rId25"/>
    <p:sldId id="272" r:id="rId26"/>
    <p:sldId id="274" r:id="rId27"/>
    <p:sldId id="268" r:id="rId28"/>
    <p:sldId id="273" r:id="rId29"/>
    <p:sldId id="669" r:id="rId30"/>
    <p:sldId id="666" r:id="rId31"/>
    <p:sldId id="258" r:id="rId32"/>
    <p:sldId id="352" r:id="rId33"/>
    <p:sldId id="358" r:id="rId34"/>
    <p:sldId id="359" r:id="rId35"/>
    <p:sldId id="350" r:id="rId36"/>
    <p:sldId id="348" r:id="rId37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68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D951"/>
    <a:srgbClr val="948A54"/>
    <a:srgbClr val="075595"/>
    <a:srgbClr val="7F7F7F"/>
    <a:srgbClr val="FFFF99"/>
    <a:srgbClr val="A6FA78"/>
    <a:srgbClr val="FFFFCC"/>
    <a:srgbClr val="312636"/>
    <a:srgbClr val="F0F0F0"/>
    <a:srgbClr val="E2E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8243" autoAdjust="0"/>
    <p:restoredTop sz="92593" autoAdjust="0"/>
  </p:normalViewPr>
  <p:slideViewPr>
    <p:cSldViewPr>
      <p:cViewPr varScale="1">
        <p:scale>
          <a:sx n="95" d="100"/>
          <a:sy n="95" d="100"/>
        </p:scale>
        <p:origin x="192" y="656"/>
      </p:cViewPr>
      <p:guideLst>
        <p:guide orient="horz" pos="768"/>
        <p:guide pos="2880"/>
      </p:guideLst>
    </p:cSldViewPr>
  </p:slideViewPr>
  <p:outlineViewPr>
    <p:cViewPr>
      <p:scale>
        <a:sx n="33" d="100"/>
        <a:sy n="33" d="100"/>
      </p:scale>
      <p:origin x="0" y="-350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9840"/>
    </p:cViewPr>
  </p:sorterViewPr>
  <p:notesViewPr>
    <p:cSldViewPr>
      <p:cViewPr varScale="1">
        <p:scale>
          <a:sx n="67" d="100"/>
          <a:sy n="67" d="100"/>
        </p:scale>
        <p:origin x="-3132" y="-12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09" tIns="46655" rIns="93309" bIns="46655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09" tIns="46655" rIns="93309" bIns="46655" rtlCol="0"/>
          <a:lstStyle>
            <a:lvl1pPr algn="r">
              <a:defRPr sz="1100"/>
            </a:lvl1pPr>
          </a:lstStyle>
          <a:p>
            <a:fld id="{D8672882-380E-4535-891E-67740FB0C78B}" type="datetimeFigureOut">
              <a:rPr lang="en-US" smtClean="0"/>
              <a:t>2/28/19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309" tIns="46655" rIns="93309" bIns="46655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309" tIns="46655" rIns="93309" bIns="46655" rtlCol="0" anchor="b"/>
          <a:lstStyle>
            <a:lvl1pPr algn="r">
              <a:defRPr sz="1100"/>
            </a:lvl1pPr>
          </a:lstStyle>
          <a:p>
            <a:fld id="{BFB28F34-D8A1-4A94-8755-E6EEADB86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349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09" tIns="46655" rIns="93309" bIns="46655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09" tIns="46655" rIns="93309" bIns="46655" rtlCol="0"/>
          <a:lstStyle>
            <a:lvl1pPr algn="r">
              <a:defRPr sz="1100"/>
            </a:lvl1pPr>
          </a:lstStyle>
          <a:p>
            <a:fld id="{F6FF402A-95FD-4647-84AD-058BA4DAC3D3}" type="datetimeFigureOut">
              <a:rPr lang="en-US" smtClean="0"/>
              <a:t>2/28/19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6138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09" tIns="46655" rIns="93309" bIns="4665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09" tIns="46655" rIns="93309" bIns="4665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309" tIns="46655" rIns="93309" bIns="46655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309" tIns="46655" rIns="93309" bIns="46655" rtlCol="0" anchor="b"/>
          <a:lstStyle>
            <a:lvl1pPr algn="r">
              <a:defRPr sz="1100"/>
            </a:lvl1pPr>
          </a:lstStyle>
          <a:p>
            <a:fld id="{63EFAD3F-3040-4E06-A2C1-9E8B6C5545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923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AD3F-3040-4E06-A2C1-9E8B6C55457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270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AD3F-3040-4E06-A2C1-9E8B6C55457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337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38F5F555-264B-AF4E-A453-706CA82544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B035FCA1-3022-994B-A3B3-AC55256B29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spcAft>
                <a:spcPts val="1200"/>
              </a:spcAft>
              <a:buFontTx/>
              <a:buChar char="•"/>
              <a:defRPr/>
            </a:pPr>
            <a:r>
              <a:rPr lang="en-US" altLang="en-US" sz="1600" dirty="0"/>
              <a:t>We’re a regional agency that collects and treats sewage (wastewater) from over 5.6  million people, over half the County’s population. </a:t>
            </a:r>
          </a:p>
          <a:p>
            <a:pPr marL="285750" indent="-285750">
              <a:buFontTx/>
              <a:buChar char="•"/>
              <a:defRPr/>
            </a:pPr>
            <a:r>
              <a:rPr lang="en-US" altLang="en-US" sz="1600" dirty="0"/>
              <a:t>In terms of governance, we’re actually 24 separate special districts that share the same staff under a joint powers agreement.   The mayors of 78 cities and the Chair of the County Board of Supervisors sit on our board. </a:t>
            </a:r>
          </a:p>
          <a:p>
            <a:pPr marL="285750" indent="-285750">
              <a:buFontTx/>
              <a:buChar char="•"/>
              <a:defRPr/>
            </a:pPr>
            <a:r>
              <a:rPr lang="en-US" altLang="en-US" sz="1600" dirty="0"/>
              <a:t>We have 11 treatment plants, 7 are part of our JOS, we built upstream near where reuse can occur.</a:t>
            </a:r>
          </a:p>
          <a:p>
            <a:pPr marL="285750" indent="-285750">
              <a:buFontTx/>
              <a:buChar char="•"/>
              <a:defRPr/>
            </a:pPr>
            <a:r>
              <a:rPr lang="en-US" altLang="en-US" sz="1600" dirty="0"/>
              <a:t>We produce about 400 </a:t>
            </a:r>
            <a:r>
              <a:rPr lang="en-US" altLang="en-US" sz="1600" dirty="0" err="1"/>
              <a:t>mgd</a:t>
            </a:r>
            <a:r>
              <a:rPr lang="en-US" altLang="en-US" sz="1600" dirty="0"/>
              <a:t>, reuse about 100 </a:t>
            </a:r>
            <a:r>
              <a:rPr lang="en-US" altLang="en-US" sz="1600" dirty="0" err="1"/>
              <a:t>mgd</a:t>
            </a:r>
            <a:r>
              <a:rPr lang="en-US" altLang="en-US" sz="1600" dirty="0"/>
              <a:t>.</a:t>
            </a:r>
          </a:p>
          <a:p>
            <a:pPr marL="285750" indent="-285750">
              <a:buFontTx/>
              <a:buChar char="•"/>
              <a:defRPr/>
            </a:pPr>
            <a:r>
              <a:rPr lang="en-US" altLang="en-US" sz="1600" dirty="0"/>
              <a:t>Flows for upstream WRPs is mostly contracted </a:t>
            </a:r>
          </a:p>
          <a:p>
            <a:pPr marL="285750" indent="-285750">
              <a:buFontTx/>
              <a:buChar char="•"/>
              <a:defRPr/>
            </a:pPr>
            <a:r>
              <a:rPr lang="en-US" altLang="en-US" sz="1600" dirty="0"/>
              <a:t>Largest facility, and only ocean discharge plant is JWPCP producing about 260 MGD.</a:t>
            </a:r>
          </a:p>
          <a:p>
            <a:pPr marL="285750" indent="-285750">
              <a:buFontTx/>
              <a:buChar char="•"/>
              <a:defRPr/>
            </a:pPr>
            <a:r>
              <a:rPr lang="en-US" altLang="en-US" sz="1600" dirty="0"/>
              <a:t>Largest and only untapped source of water</a:t>
            </a:r>
          </a:p>
          <a:p>
            <a:pPr>
              <a:defRPr/>
            </a:pPr>
            <a:endParaRPr lang="en-US" altLang="en-US" sz="1600" dirty="0"/>
          </a:p>
          <a:p>
            <a:pPr marL="285750" indent="-285750">
              <a:spcBef>
                <a:spcPct val="0"/>
              </a:spcBef>
              <a:spcAft>
                <a:spcPts val="1200"/>
              </a:spcAft>
              <a:buFontTx/>
              <a:buChar char="•"/>
              <a:defRPr/>
            </a:pPr>
            <a:r>
              <a:rPr lang="en-US" altLang="en-US" sz="1600" dirty="0"/>
              <a:t>Sewage from cities flow into our large trunk sewers (shown in blue) and then directed to one of 7 wastewater treatment plants (shown in orange).  </a:t>
            </a:r>
          </a:p>
          <a:p>
            <a:pPr marL="285750" indent="-285750">
              <a:spcBef>
                <a:spcPct val="0"/>
              </a:spcBef>
              <a:spcAft>
                <a:spcPts val="1200"/>
              </a:spcAft>
              <a:buFontTx/>
              <a:buChar char="•"/>
              <a:defRPr/>
            </a:pPr>
            <a:r>
              <a:rPr lang="en-US" altLang="en-US" sz="1600" dirty="0"/>
              <a:t>Two separate systems – segregate higher quality domestic from industrial sources</a:t>
            </a:r>
          </a:p>
          <a:p>
            <a:pPr marL="285750" indent="-285750">
              <a:spcBef>
                <a:spcPct val="0"/>
              </a:spcBef>
              <a:spcAft>
                <a:spcPts val="1200"/>
              </a:spcAft>
              <a:buFontTx/>
              <a:buChar char="•"/>
              <a:defRPr/>
            </a:pPr>
            <a:r>
              <a:rPr lang="en-US" altLang="en-US" sz="1600" dirty="0"/>
              <a:t>The upstream (inland) plants are purposely located so that the treated water can be recycled where the demand is the highest.  </a:t>
            </a:r>
          </a:p>
          <a:p>
            <a:pPr marL="285750" indent="-285750">
              <a:spcBef>
                <a:spcPct val="0"/>
              </a:spcBef>
              <a:spcAft>
                <a:spcPts val="1200"/>
              </a:spcAft>
              <a:buFontTx/>
              <a:buChar char="•"/>
              <a:defRPr/>
            </a:pPr>
            <a:r>
              <a:rPr lang="en-US" altLang="en-US" sz="1600" dirty="0"/>
              <a:t>Also, the sewage not handled by the upstream plants flows down to the Carson plant.  Industry was sited in LA county in part knowing it would go to JWPCP.  </a:t>
            </a:r>
          </a:p>
          <a:p>
            <a:pPr>
              <a:defRPr/>
            </a:pPr>
            <a:endParaRPr lang="en-US" altLang="en-US" sz="1600" dirty="0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D093CAA0-45C7-EC4E-8C77-CA4043ADF6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626B294-BC5E-A044-AE18-C15FF144986F}" type="slidenum">
              <a:rPr lang="en-US" altLang="en-US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0216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DD369153-2674-1E4E-A94C-F60F8CDDF0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9775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263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09838" indent="-22542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7038" indent="-22542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238" indent="-22542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438" indent="-22542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2A8E6E-D9B4-6D47-86A6-B96843BA2A37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23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6B072F55-7DA2-524B-82F5-3070E9DB47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BF083B0B-67FB-6648-8AAF-BA22F8E61A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4419600"/>
            <a:ext cx="5867400" cy="464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1770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:a16="http://schemas.microsoft.com/office/drawing/2014/main" id="{E8234F4D-6825-054F-AF08-82F7C305FA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14DD3F6E-68E6-CB47-A74A-373B53AD43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During demo plant testing we will be looking not only at impact of waste residual, (waste streams from the treatment processes), brine as well as the removal of some compounds.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r>
              <a:rPr lang="en-US" altLang="en-US"/>
              <a:t>Providing Construction Support, Preparing for Demo plant testing, Exploring Opportunities to Enhance the Source Water Quality (Nitrogen Management &amp;Source Control)</a:t>
            </a:r>
          </a:p>
          <a:p>
            <a:pPr eaLnBrk="1" hangingPunct="1"/>
            <a:r>
              <a:rPr lang="en-US" altLang="en-US"/>
              <a:t>Collect data that will:</a:t>
            </a:r>
          </a:p>
          <a:p>
            <a:pPr lvl="1" eaLnBrk="1" hangingPunct="1"/>
            <a:r>
              <a:rPr lang="en-US" altLang="en-US"/>
              <a:t>Help assess the impact of residual waste streams on JWPCP operation</a:t>
            </a:r>
          </a:p>
          <a:p>
            <a:pPr lvl="1" eaLnBrk="1" hangingPunct="1"/>
            <a:r>
              <a:rPr lang="en-US" altLang="en-US"/>
              <a:t>Provide information for the Sanitation Districts’ Source Control Program</a:t>
            </a:r>
          </a:p>
          <a:p>
            <a:pPr lvl="1" eaLnBrk="1" hangingPunct="1"/>
            <a:r>
              <a:rPr lang="en-US" altLang="en-US"/>
              <a:t>Help assess regulatory compliance with JWPCP NPDES permit and Ocean Plan requirements as related to chemistry, microbiology and toxicity</a:t>
            </a:r>
          </a:p>
          <a:p>
            <a:pPr eaLnBrk="1" hangingPunct="1"/>
            <a:r>
              <a:rPr lang="en-US" altLang="en-US"/>
              <a:t>Collect data to assess the impact of residual waste streams on JWPCP operation</a:t>
            </a:r>
          </a:p>
          <a:p>
            <a:pPr eaLnBrk="1" hangingPunct="1"/>
            <a:r>
              <a:rPr lang="en-US" altLang="en-US"/>
              <a:t>Collect data for the Sanitation Districts’ Source Control Program</a:t>
            </a:r>
          </a:p>
          <a:p>
            <a:pPr eaLnBrk="1" hangingPunct="1"/>
            <a:r>
              <a:rPr lang="en-US" altLang="en-US"/>
              <a:t>Coordinate with MWD to ensure data needs are met to assess regulatory compliance with Groundwater Recharge requirements and Basin Plan objectives</a:t>
            </a:r>
          </a:p>
          <a:p>
            <a:pPr eaLnBrk="1" hangingPunct="1"/>
            <a:r>
              <a:rPr lang="en-US" altLang="en-US"/>
              <a:t>Collect data to assess regulatory compliance with NPDES and Ocean Plan requirements</a:t>
            </a:r>
          </a:p>
          <a:p>
            <a:endParaRPr lang="en-US" altLang="en-US"/>
          </a:p>
          <a:p>
            <a:r>
              <a:rPr lang="en-US" altLang="en-US" sz="3200"/>
              <a:t>Approach</a:t>
            </a:r>
          </a:p>
          <a:p>
            <a:pPr lvl="1"/>
            <a:r>
              <a:rPr lang="en-US" altLang="en-US"/>
              <a:t>Identify Potential Source(s)</a:t>
            </a:r>
          </a:p>
          <a:p>
            <a:pPr lvl="2"/>
            <a:r>
              <a:rPr lang="en-US" altLang="en-US" sz="2800"/>
              <a:t>Residential, industrial or POTW source</a:t>
            </a:r>
          </a:p>
          <a:p>
            <a:pPr lvl="2"/>
            <a:r>
              <a:rPr lang="en-US" altLang="en-US" sz="2800"/>
              <a:t>Review existing data, collect data</a:t>
            </a:r>
          </a:p>
          <a:p>
            <a:pPr lvl="1"/>
            <a:r>
              <a:rPr lang="en-US" altLang="en-US"/>
              <a:t>Initiate IW Source Control Efforts as Warranted</a:t>
            </a:r>
          </a:p>
          <a:p>
            <a:pPr lvl="2"/>
            <a:r>
              <a:rPr lang="en-US" altLang="en-US" sz="2800"/>
              <a:t>Approach varies based on source and compound</a:t>
            </a:r>
          </a:p>
          <a:p>
            <a:pPr lvl="2"/>
            <a:r>
              <a:rPr lang="en-US" altLang="en-US" sz="2800"/>
              <a:t>Could involve outreach and/or treatment evaluations</a:t>
            </a:r>
          </a:p>
          <a:p>
            <a:pPr lvl="2"/>
            <a:endParaRPr lang="en-US" altLang="en-US" sz="2800"/>
          </a:p>
          <a:p>
            <a:pPr>
              <a:buFont typeface="Wingdings" pitchFamily="2" charset="2"/>
              <a:buNone/>
            </a:pPr>
            <a:r>
              <a:rPr lang="en-US" altLang="en-US">
                <a:solidFill>
                  <a:srgbClr val="10253F"/>
                </a:solidFill>
                <a:ea typeface="ヒラギノ角ゴ Pro W3" panose="020B0300000000000000" pitchFamily="34" charset="-128"/>
                <a:cs typeface="ヒラギノ角ゴ Pro W3" panose="020B0300000000000000" pitchFamily="34" charset="-128"/>
              </a:rPr>
              <a:t>Objective: Identify optimal nitrogen management practice based on:</a:t>
            </a:r>
          </a:p>
          <a:p>
            <a:pPr lvl="1"/>
            <a:r>
              <a:rPr lang="en-US" altLang="en-US" sz="2400">
                <a:solidFill>
                  <a:srgbClr val="10253F"/>
                </a:solidFill>
                <a:ea typeface="ヒラギノ角ゴ Pro W3" panose="020B0300000000000000" pitchFamily="34" charset="-128"/>
                <a:cs typeface="ヒラギノ角ゴ Pro W3" panose="020B0300000000000000" pitchFamily="34" charset="-128"/>
              </a:rPr>
              <a:t>Ability to Meet Water Quality Goal</a:t>
            </a:r>
          </a:p>
          <a:p>
            <a:pPr lvl="1"/>
            <a:r>
              <a:rPr lang="en-US" altLang="en-US" sz="2400">
                <a:solidFill>
                  <a:srgbClr val="10253F"/>
                </a:solidFill>
                <a:ea typeface="ヒラギノ角ゴ Pro W3" panose="020B0300000000000000" pitchFamily="34" charset="-128"/>
                <a:cs typeface="ヒラギノ角ゴ Pro W3" panose="020B0300000000000000" pitchFamily="34" charset="-128"/>
              </a:rPr>
              <a:t>Operational Complexity</a:t>
            </a:r>
          </a:p>
          <a:p>
            <a:pPr lvl="1"/>
            <a:r>
              <a:rPr lang="en-US" altLang="en-US" sz="2400">
                <a:solidFill>
                  <a:srgbClr val="10253F"/>
                </a:solidFill>
                <a:ea typeface="ヒラギノ角ゴ Pro W3" panose="020B0300000000000000" pitchFamily="34" charset="-128"/>
                <a:cs typeface="ヒラギノ角ゴ Pro W3" panose="020B0300000000000000" pitchFamily="34" charset="-128"/>
              </a:rPr>
              <a:t>Operational Reliability and Redundancy</a:t>
            </a:r>
          </a:p>
          <a:p>
            <a:pPr lvl="1"/>
            <a:r>
              <a:rPr lang="en-US" altLang="en-US" sz="2400">
                <a:solidFill>
                  <a:srgbClr val="10253F"/>
                </a:solidFill>
                <a:ea typeface="ヒラギノ角ゴ Pro W3" panose="020B0300000000000000" pitchFamily="34" charset="-128"/>
                <a:cs typeface="ヒラギノ角ゴ Pro W3" panose="020B0300000000000000" pitchFamily="34" charset="-128"/>
              </a:rPr>
              <a:t>Technology Maturity</a:t>
            </a:r>
          </a:p>
          <a:p>
            <a:pPr lvl="1"/>
            <a:r>
              <a:rPr lang="en-US" altLang="en-US" sz="2400">
                <a:solidFill>
                  <a:srgbClr val="10253F"/>
                </a:solidFill>
                <a:ea typeface="ヒラギノ角ゴ Pro W3" panose="020B0300000000000000" pitchFamily="34" charset="-128"/>
                <a:cs typeface="ヒラギノ角ゴ Pro W3" panose="020B0300000000000000" pitchFamily="34" charset="-128"/>
              </a:rPr>
              <a:t>Cost</a:t>
            </a:r>
          </a:p>
          <a:p>
            <a:pPr lvl="1"/>
            <a:r>
              <a:rPr lang="en-US" altLang="en-US" sz="2400">
                <a:solidFill>
                  <a:srgbClr val="10253F"/>
                </a:solidFill>
                <a:ea typeface="ヒラギノ角ゴ Pro W3" panose="020B0300000000000000" pitchFamily="34" charset="-128"/>
                <a:cs typeface="ヒラギノ角ゴ Pro W3" panose="020B0300000000000000" pitchFamily="34" charset="-128"/>
              </a:rPr>
              <a:t>Environmental Impact</a:t>
            </a:r>
          </a:p>
          <a:p>
            <a:pPr lvl="1"/>
            <a:r>
              <a:rPr lang="en-US" altLang="en-US" sz="2400">
                <a:solidFill>
                  <a:srgbClr val="10253F"/>
                </a:solidFill>
                <a:ea typeface="ヒラギノ角ゴ Pro W3" panose="020B0300000000000000" pitchFamily="34" charset="-128"/>
                <a:cs typeface="ヒラギノ角ゴ Pro W3" panose="020B0300000000000000" pitchFamily="34" charset="-128"/>
              </a:rPr>
              <a:t>Constructability</a:t>
            </a:r>
            <a:endParaRPr lang="en-US" altLang="en-US">
              <a:solidFill>
                <a:srgbClr val="10253F"/>
              </a:solidFill>
              <a:ea typeface="ヒラギノ角ゴ Pro W3" panose="020B0300000000000000" pitchFamily="34" charset="-128"/>
              <a:cs typeface="ヒラギノ角ゴ Pro W3" panose="020B0300000000000000" pitchFamily="34" charset="-128"/>
            </a:endParaRPr>
          </a:p>
          <a:p>
            <a:pPr lvl="2"/>
            <a:endParaRPr lang="en-US" altLang="en-US" sz="2800"/>
          </a:p>
          <a:p>
            <a:endParaRPr lang="en-US" altLang="en-US"/>
          </a:p>
        </p:txBody>
      </p:sp>
      <p:sp>
        <p:nvSpPr>
          <p:cNvPr id="20483" name="Slide Number Placeholder 3">
            <a:extLst>
              <a:ext uri="{FF2B5EF4-FFF2-40B4-BE49-F238E27FC236}">
                <a16:creationId xmlns:a16="http://schemas.microsoft.com/office/drawing/2014/main" id="{B450DF71-6D82-064A-BBC0-6590538337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058221-672A-9D4F-B22E-893EF22135F3}" type="slidenum">
              <a:rPr lang="en-US" altLang="en-US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187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031">
            <a:extLst>
              <a:ext uri="{FF2B5EF4-FFF2-40B4-BE49-F238E27FC236}">
                <a16:creationId xmlns:a16="http://schemas.microsoft.com/office/drawing/2014/main" id="{E87B0C3F-C02D-A346-98A4-3725592C77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A7D858A-D064-F043-BA0E-8FBC9BF5FE8E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25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9271EC14-D63D-3A44-8E1F-2587FFBE05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9E9610B7-453D-A648-B988-713B550FD3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33363" y="4197350"/>
            <a:ext cx="6557962" cy="4878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/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919897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AD3F-3040-4E06-A2C1-9E8B6C55457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9587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1110"/>
            <a:fld id="{765BB6BB-52CB-4B01-BD2B-DAF9336BEA3A}" type="slidenum">
              <a:rPr lang="en-US" smtClean="0"/>
              <a:pPr defTabSz="951110"/>
              <a:t>28</a:t>
            </a:fld>
            <a:endParaRPr lang="en-US" dirty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18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530,000 AF storage used during drought.</a:t>
            </a:r>
          </a:p>
          <a:p>
            <a:r>
              <a:rPr lang="en-US" dirty="0"/>
              <a:t>Space for over 560,000 AF – no losses</a:t>
            </a:r>
          </a:p>
          <a:p>
            <a:r>
              <a:rPr lang="en-US" dirty="0"/>
              <a:t>154,000 AF in Cyclic Accounts – Average annual imported Basin wide 60,000 AFY – UD 2/3rds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2163-F4B2-4E23-A8C9-4C64785923B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970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Direct 3,000 AFY.  25 year effort on indirect potable (10,000 AFY)</a:t>
            </a:r>
          </a:p>
          <a:p>
            <a:r>
              <a:rPr lang="en-US" dirty="0"/>
              <a:t>LACSD flows down 40% since 2000 – RW Demands have increased, 1211 permitting barriers.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2163-F4B2-4E23-A8C9-4C64785923B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152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Nearly all rainfall is captured in all but the wettest of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82163-F4B2-4E23-A8C9-4C64785923B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772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AD3F-3040-4E06-A2C1-9E8B6C55457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6294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AD3F-3040-4E06-A2C1-9E8B6C554573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164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AD3F-3040-4E06-A2C1-9E8B6C55457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581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F449E8-7B34-425D-B6F0-A8E785C54BF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68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F449E8-7B34-425D-B6F0-A8E785C54BF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04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AD3F-3040-4E06-A2C1-9E8B6C55457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735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FAD3F-3040-4E06-A2C1-9E8B6C55457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663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FAD3F-3040-4E06-A2C1-9E8B6C55457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947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FAD3F-3040-4E06-A2C1-9E8B6C55457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331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alphaModFix amt="3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THE REGIONAL RECYCLED </a:t>
            </a:r>
            <a:br>
              <a:rPr lang="en-US" dirty="0"/>
            </a:br>
            <a:r>
              <a:rPr lang="en-US" dirty="0"/>
              <a:t>WATER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70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52400"/>
            <a:ext cx="4267200" cy="742018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194035" y="1022132"/>
            <a:ext cx="4755931" cy="45719"/>
          </a:xfrm>
          <a:prstGeom prst="rect">
            <a:avLst/>
          </a:prstGeom>
          <a:solidFill>
            <a:srgbClr val="075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8467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ding Slide">
    <p:bg>
      <p:bgPr>
        <a:blipFill dpi="0" rotWithShape="1">
          <a:blip r:embed="rId2" cstate="screen">
            <a:alphaModFix amt="3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0"/>
            <a:ext cx="3148746" cy="677108"/>
          </a:xfrm>
        </p:spPr>
        <p:txBody>
          <a:bodyPr/>
          <a:lstStyle>
            <a:lvl1pPr algn="l">
              <a:defRPr sz="3800" baseline="0">
                <a:latin typeface="Corbel" panose="020B0503020204020204" pitchFamily="34" charset="0"/>
              </a:defRPr>
            </a:lvl1pPr>
          </a:lstStyle>
          <a:p>
            <a:r>
              <a:rPr lang="en-US" dirty="0"/>
              <a:t>Speaker Name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4096" y="2245630"/>
            <a:ext cx="3915104" cy="4307570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2277161"/>
            <a:ext cx="5486400" cy="466039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rgbClr val="31263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Phone / Email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790904" y="4876800"/>
            <a:ext cx="4085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312636"/>
                </a:solidFill>
                <a:latin typeface="Corbel" panose="020B0503020204020204" pitchFamily="34" charset="0"/>
              </a:rPr>
              <a:t>mwdh2o.com/</a:t>
            </a:r>
            <a:r>
              <a:rPr lang="en-US" sz="2200" b="1" dirty="0" err="1">
                <a:solidFill>
                  <a:srgbClr val="312636"/>
                </a:solidFill>
                <a:latin typeface="Corbel" panose="020B0503020204020204" pitchFamily="34" charset="0"/>
              </a:rPr>
              <a:t>rrwp</a:t>
            </a:r>
            <a:endParaRPr lang="en-US" sz="2200" b="1" dirty="0">
              <a:solidFill>
                <a:srgbClr val="312636"/>
              </a:solidFill>
              <a:latin typeface="Corbel" panose="020B0503020204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513" y="5383885"/>
            <a:ext cx="331115" cy="3311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237" y="5381298"/>
            <a:ext cx="333703" cy="3337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384" y="5381298"/>
            <a:ext cx="333702" cy="3337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3348" y="5383885"/>
            <a:ext cx="331116" cy="3311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889" y="5381299"/>
            <a:ext cx="333702" cy="333702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790904" y="5763765"/>
            <a:ext cx="2144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rgbClr val="312636"/>
                </a:solidFill>
                <a:latin typeface="Corbel" panose="020B0503020204020204" pitchFamily="34" charset="0"/>
              </a:rPr>
              <a:t>@mwdh2o</a:t>
            </a:r>
          </a:p>
        </p:txBody>
      </p:sp>
    </p:spTree>
    <p:extLst>
      <p:ext uri="{BB962C8B-B14F-4D97-AF65-F5344CB8AC3E}">
        <p14:creationId xmlns:p14="http://schemas.microsoft.com/office/powerpoint/2010/main" val="3856938613"/>
      </p:ext>
    </p:extLst>
  </p:cSld>
  <p:clrMapOvr>
    <a:masterClrMapping/>
  </p:clrMapOvr>
  <p:transition spd="med">
    <p:fade/>
  </p:transition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995839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0F5B4C-6A6E-6346-94F8-79B737184C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7CFA42-826C-704C-9D4E-51FB39A3F5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07CE74-6300-9C47-B1FF-B3B5815B55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77F10E-75E9-5142-A849-F033EEE987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3753372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52400" y="609600"/>
            <a:ext cx="9317421" cy="76200"/>
          </a:xfrm>
          <a:prstGeom prst="rect">
            <a:avLst/>
          </a:prstGeom>
          <a:solidFill>
            <a:srgbClr val="075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00462" y="283215"/>
            <a:ext cx="2343077" cy="72327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>
            <a:lvl1pPr>
              <a:defRPr sz="4100" baseline="0"/>
            </a:lvl1pPr>
          </a:lstStyle>
          <a:p>
            <a:r>
              <a:rPr lang="en-US" dirty="0"/>
              <a:t>KEY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400" y="5762298"/>
            <a:ext cx="838200" cy="92222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75595"/>
                </a:solidFill>
              </a:defRPr>
            </a:lvl1pPr>
          </a:lstStyle>
          <a:p>
            <a:fld id="{01B7653F-92F7-4EA8-B966-6764D3DD8E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65512"/>
      </p:ext>
    </p:extLst>
  </p:cSld>
  <p:clrMapOvr>
    <a:masterClrMapping/>
  </p:clrMapOvr>
  <p:transition spd="med">
    <p:fade/>
  </p:transition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52400" y="609600"/>
            <a:ext cx="9317421" cy="76200"/>
          </a:xfrm>
          <a:prstGeom prst="rect">
            <a:avLst/>
          </a:prstGeom>
          <a:solidFill>
            <a:srgbClr val="075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79943" y="288910"/>
            <a:ext cx="4984120" cy="72327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>
            <a:lvl1pPr>
              <a:defRPr sz="4100">
                <a:solidFill>
                  <a:srgbClr val="312636"/>
                </a:solidFill>
              </a:defRPr>
            </a:lvl1pPr>
          </a:lstStyle>
          <a:p>
            <a:r>
              <a:rPr lang="en-US" dirty="0"/>
              <a:t>CONTENT AND PHOTO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24400" y="1600200"/>
            <a:ext cx="3886200" cy="44196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75595"/>
                </a:solidFill>
              </a:defRPr>
            </a:lvl1pPr>
          </a:lstStyle>
          <a:p>
            <a:fld id="{01B7653F-92F7-4EA8-B966-6764D3DD8E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696680"/>
      </p:ext>
    </p:extLst>
  </p:cSld>
  <p:clrMapOvr>
    <a:masterClrMapping/>
  </p:clrMapOvr>
  <p:transition spd="med">
    <p:fade/>
  </p:transition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screen">
            <a:alphaModFix amt="3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5957208" cy="923330"/>
          </a:xfrm>
        </p:spPr>
        <p:txBody>
          <a:bodyPr anchor="t"/>
          <a:lstStyle>
            <a:lvl1pPr algn="l">
              <a:defRPr sz="5400" b="0" cap="all"/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6698" y="39414"/>
            <a:ext cx="2398554" cy="263899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4068" y="1325880"/>
            <a:ext cx="7091846" cy="45719"/>
          </a:xfrm>
          <a:prstGeom prst="rect">
            <a:avLst/>
          </a:prstGeom>
          <a:solidFill>
            <a:srgbClr val="075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-3294463" y="3351770"/>
            <a:ext cx="7091846" cy="45719"/>
          </a:xfrm>
          <a:prstGeom prst="rect">
            <a:avLst/>
          </a:prstGeom>
          <a:solidFill>
            <a:srgbClr val="075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175972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152400" y="609600"/>
            <a:ext cx="9317421" cy="76200"/>
          </a:xfrm>
          <a:prstGeom prst="rect">
            <a:avLst/>
          </a:prstGeom>
          <a:solidFill>
            <a:srgbClr val="075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43535" y="283215"/>
            <a:ext cx="4256935" cy="72327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>
            <a:lvl1pPr>
              <a:defRPr sz="4100"/>
            </a:lvl1pPr>
          </a:lstStyle>
          <a:p>
            <a:r>
              <a:rPr lang="en-US" dirty="0"/>
              <a:t>COMPARING IDEAS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400" y="5762298"/>
            <a:ext cx="838200" cy="922225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75595"/>
                </a:solidFill>
              </a:defRPr>
            </a:lvl1pPr>
          </a:lstStyle>
          <a:p>
            <a:fld id="{01B7653F-92F7-4EA8-B966-6764D3DD8E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793270"/>
      </p:ext>
    </p:extLst>
  </p:cSld>
  <p:clrMapOvr>
    <a:masterClrMapping/>
  </p:clrMapOvr>
  <p:transition spd="med">
    <p:fade/>
  </p:transition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52400" y="609600"/>
            <a:ext cx="9317421" cy="76200"/>
          </a:xfrm>
          <a:prstGeom prst="rect">
            <a:avLst/>
          </a:prstGeom>
          <a:solidFill>
            <a:srgbClr val="075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97265" y="283215"/>
            <a:ext cx="2549480" cy="723275"/>
          </a:xfr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>
              <a:defRPr sz="4100" baseline="0"/>
            </a:lvl1pPr>
          </a:lstStyle>
          <a:p>
            <a:r>
              <a:rPr lang="en-US" dirty="0"/>
              <a:t>TITLE ONLY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400" y="5762298"/>
            <a:ext cx="838200" cy="92222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57200" y="6324600"/>
            <a:ext cx="2133600" cy="365125"/>
          </a:xfrm>
        </p:spPr>
        <p:txBody>
          <a:bodyPr/>
          <a:lstStyle>
            <a:lvl1pPr>
              <a:defRPr>
                <a:solidFill>
                  <a:srgbClr val="075595"/>
                </a:solidFill>
              </a:defRPr>
            </a:lvl1pPr>
          </a:lstStyle>
          <a:p>
            <a:fld id="{01B7653F-92F7-4EA8-B966-6764D3DD8E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8312"/>
      </p:ext>
    </p:extLst>
  </p:cSld>
  <p:clrMapOvr>
    <a:masterClrMapping/>
  </p:clrMapOvr>
  <p:transition spd="med">
    <p:fade/>
  </p:transition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,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52400" y="609600"/>
            <a:ext cx="9317421" cy="76200"/>
          </a:xfrm>
          <a:prstGeom prst="rect">
            <a:avLst/>
          </a:prstGeom>
          <a:solidFill>
            <a:srgbClr val="075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97265" y="283215"/>
            <a:ext cx="2549480" cy="723275"/>
          </a:xfr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>
              <a:defRPr sz="4100" baseline="0"/>
            </a:lvl1pPr>
          </a:lstStyle>
          <a:p>
            <a:r>
              <a:rPr lang="en-US" dirty="0"/>
              <a:t>TITLE ONLY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57200" y="6324600"/>
            <a:ext cx="2133600" cy="365125"/>
          </a:xfrm>
        </p:spPr>
        <p:txBody>
          <a:bodyPr/>
          <a:lstStyle>
            <a:lvl1pPr>
              <a:defRPr>
                <a:solidFill>
                  <a:srgbClr val="075595"/>
                </a:solidFill>
              </a:defRPr>
            </a:lvl1pPr>
          </a:lstStyle>
          <a:p>
            <a:fld id="{01B7653F-92F7-4EA8-B966-6764D3DD8E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652395"/>
      </p:ext>
    </p:extLst>
  </p:cSld>
  <p:clrMapOvr>
    <a:masterClrMapping/>
  </p:clrMapOvr>
  <p:transition spd="med">
    <p:fade/>
  </p:transition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75595"/>
                </a:solidFill>
              </a:defRPr>
            </a:lvl1pPr>
          </a:lstStyle>
          <a:p>
            <a:fld id="{01B7653F-92F7-4EA8-B966-6764D3DD8E1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400" y="5762298"/>
            <a:ext cx="838200" cy="92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74994"/>
      </p:ext>
    </p:extLst>
  </p:cSld>
  <p:clrMapOvr>
    <a:masterClrMapping/>
  </p:clrMapOvr>
  <p:transition spd="med">
    <p:fade/>
  </p:transition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75595"/>
                </a:solidFill>
              </a:defRPr>
            </a:lvl1pPr>
          </a:lstStyle>
          <a:p>
            <a:fld id="{01B7653F-92F7-4EA8-B966-6764D3DD8E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366643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3526" y="461417"/>
            <a:ext cx="6876947" cy="76944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653F-92F7-4EA8-B966-6764D3DD8E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51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54" r:id="rId6"/>
    <p:sldLayoutId id="2147483662" r:id="rId7"/>
    <p:sldLayoutId id="2147483655" r:id="rId8"/>
    <p:sldLayoutId id="2147483661" r:id="rId9"/>
    <p:sldLayoutId id="2147483660" r:id="rId10"/>
    <p:sldLayoutId id="2147483663" r:id="rId11"/>
    <p:sldLayoutId id="2147483664" r:id="rId12"/>
  </p:sldLayoutIdLst>
  <p:transition spd="med">
    <p:fade/>
  </p:transition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31263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075595"/>
          </a:solidFill>
          <a:latin typeface="Corbel" panose="020B0503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312636"/>
          </a:solidFill>
          <a:latin typeface="Corbel" panose="020B0503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2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3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04646"/>
            <a:ext cx="7620000" cy="1446550"/>
          </a:xfrm>
        </p:spPr>
        <p:txBody>
          <a:bodyPr wrap="square"/>
          <a:lstStyle/>
          <a:p>
            <a:r>
              <a:rPr lang="en-US" dirty="0">
                <a:solidFill>
                  <a:schemeClr val="tx2"/>
                </a:solidFill>
                <a:latin typeface="+mn-lt"/>
                <a:ea typeface="Arial Unicode MS" panose="020B0604020202020204" pitchFamily="34" charset="-128"/>
                <a:cs typeface="Segoe UI Semilight" panose="020B0402040204020203" pitchFamily="34" charset="0"/>
              </a:rPr>
              <a:t>TAPPING THE WORLD OF POSSIBILITIES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0113" y="3897230"/>
            <a:ext cx="7543800" cy="120817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7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Urban Water Institute </a:t>
            </a:r>
          </a:p>
          <a:p>
            <a:pPr>
              <a:spcBef>
                <a:spcPts val="0"/>
              </a:spcBef>
            </a:pPr>
            <a:r>
              <a:rPr lang="en-US" sz="27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Spring Water Conference</a:t>
            </a:r>
          </a:p>
          <a:p>
            <a:endParaRPr lang="en-US" sz="2700" dirty="0">
              <a:solidFill>
                <a:schemeClr val="bg1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54469" y="4876800"/>
            <a:ext cx="243509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dirty="0">
                <a:solidFill>
                  <a:schemeClr val="tx2"/>
                </a:solidFill>
                <a:latin typeface="Corbel" panose="020B0503020204020204" pitchFamily="34" charset="0"/>
              </a:rPr>
              <a:t> Palm Springs Hilton</a:t>
            </a:r>
          </a:p>
          <a:p>
            <a:pPr algn="ctr"/>
            <a:r>
              <a:rPr lang="en-US" sz="2100" dirty="0">
                <a:solidFill>
                  <a:schemeClr val="tx2"/>
                </a:solidFill>
                <a:latin typeface="Corbel" panose="020B0503020204020204" pitchFamily="34" charset="0"/>
              </a:rPr>
              <a:t>February  28, 2019</a:t>
            </a:r>
          </a:p>
        </p:txBody>
      </p:sp>
      <p:pic>
        <p:nvPicPr>
          <p:cNvPr id="5" name="Picture 4" descr="D:\Documents and Settings\u08085\Desktop\mwd-seal-greenmatte.g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9197" y="5733488"/>
            <a:ext cx="1005606" cy="1005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BF96A1-6EA3-2247-BDD0-11F8CD215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38989" y="5704695"/>
            <a:ext cx="4023360" cy="106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7D67EA-95AF-4640-A058-17A850B928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808" y="5728211"/>
            <a:ext cx="2468880" cy="101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49684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891584" cy="769441"/>
          </a:xfrm>
        </p:spPr>
        <p:txBody>
          <a:bodyPr/>
          <a:lstStyle/>
          <a:p>
            <a:r>
              <a:rPr lang="en-US" sz="4400" b="0" dirty="0"/>
              <a:t>CONCEPTUAL PLANNING STUDIES</a:t>
            </a: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457200" y="63246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B7653F-92F7-4EA8-B966-6764D3DD8E1F}" type="slidenum">
              <a:rPr lang="en-US" sz="1200" smtClean="0">
                <a:solidFill>
                  <a:srgbClr val="075595"/>
                </a:solidFill>
              </a:rPr>
              <a:pPr/>
              <a:t>10</a:t>
            </a:fld>
            <a:endParaRPr lang="en-US" sz="1200" dirty="0">
              <a:solidFill>
                <a:srgbClr val="0755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152740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91E0C-18A3-284A-83E1-D774CBD89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194" y="283215"/>
            <a:ext cx="4959627" cy="723275"/>
          </a:xfrm>
        </p:spPr>
        <p:txBody>
          <a:bodyPr/>
          <a:lstStyle/>
          <a:p>
            <a:r>
              <a:rPr lang="en-US" dirty="0"/>
              <a:t>MAJOR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EC185-4E50-1045-889A-6D888CA13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Phased implementation is recommended</a:t>
            </a:r>
          </a:p>
          <a:p>
            <a:pPr lvl="1"/>
            <a:r>
              <a:rPr lang="en-US" dirty="0"/>
              <a:t>Initial AWT capacity of </a:t>
            </a:r>
            <a:r>
              <a:rPr lang="en-US" dirty="0">
                <a:latin typeface="+mn-lt"/>
              </a:rPr>
              <a:t>100</a:t>
            </a:r>
            <a:r>
              <a:rPr lang="en-US" dirty="0"/>
              <a:t> mgd</a:t>
            </a:r>
          </a:p>
          <a:p>
            <a:pPr lvl="1"/>
            <a:r>
              <a:rPr lang="en-US" dirty="0"/>
              <a:t>First phase backbone conveyance system</a:t>
            </a:r>
          </a:p>
          <a:p>
            <a:pPr lvl="1"/>
            <a:r>
              <a:rPr lang="en-US" dirty="0"/>
              <a:t>Flexibility for future DPR</a:t>
            </a:r>
          </a:p>
          <a:p>
            <a:r>
              <a:rPr lang="en-US" dirty="0"/>
              <a:t>Cost-effective approach</a:t>
            </a:r>
          </a:p>
          <a:p>
            <a:pPr lvl="1"/>
            <a:r>
              <a:rPr lang="en-US" dirty="0"/>
              <a:t>Keeps unit costs of yield competitive with full-scale program </a:t>
            </a:r>
          </a:p>
          <a:p>
            <a:pPr lvl="1"/>
            <a:r>
              <a:rPr lang="en-US" dirty="0"/>
              <a:t>Reduces initial capital and O&amp;M costs of the program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7DECE-1DAF-E34E-AC26-E4C1E9D23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653F-92F7-4EA8-B966-6764D3DD8E1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432164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DC276-72FC-F440-BC49-B9253691B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865" y="283215"/>
            <a:ext cx="4970271" cy="723275"/>
          </a:xfrm>
        </p:spPr>
        <p:txBody>
          <a:bodyPr/>
          <a:lstStyle/>
          <a:p>
            <a:r>
              <a:rPr lang="en-US" dirty="0"/>
              <a:t>BENEFITS OF PHASING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26AE418C-EEDA-4D45-A9EE-CFA12E724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2"/>
                </a:solidFill>
              </a:rPr>
              <a:t>Annual yield at 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100</a:t>
            </a:r>
            <a:r>
              <a:rPr lang="en-US" dirty="0">
                <a:solidFill>
                  <a:schemeClr val="tx2"/>
                </a:solidFill>
              </a:rPr>
              <a:t> mgd closely matches demands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2"/>
                </a:solidFill>
              </a:rPr>
              <a:t>Initial production of 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100</a:t>
            </a:r>
            <a:r>
              <a:rPr lang="en-US" dirty="0">
                <a:solidFill>
                  <a:schemeClr val="tx2"/>
                </a:solidFill>
              </a:rPr>
              <a:t> mgd increases certainty of wastewater flow availability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2"/>
                </a:solidFill>
              </a:rPr>
              <a:t>Future DPR opportunities include Weymouth WTP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2"/>
                </a:solidFill>
              </a:rPr>
              <a:t>Regulatory complexity reduced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2"/>
                </a:solidFill>
              </a:rPr>
              <a:t>Unit production costs are competitive with full-scale implementation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2"/>
                </a:solidFill>
              </a:rPr>
              <a:t>Impact on overall MWD costs reduced from full-scale implementation</a:t>
            </a:r>
          </a:p>
          <a:p>
            <a:pPr>
              <a:spcAft>
                <a:spcPts val="600"/>
              </a:spcAft>
            </a:pPr>
            <a:endParaRPr lang="en-US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DCAFE5-8DB3-9042-A940-61B3882ED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653F-92F7-4EA8-B966-6764D3DD8E1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268073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5014237-0FC8-814F-9CFF-EB8CBB3D0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6827" y="283215"/>
            <a:ext cx="5550367" cy="723275"/>
          </a:xfrm>
        </p:spPr>
        <p:txBody>
          <a:bodyPr/>
          <a:lstStyle/>
          <a:p>
            <a:r>
              <a:rPr lang="en-US" dirty="0"/>
              <a:t>CONVEYANCE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708BF-717D-F142-A95C-357777EFE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653F-92F7-4EA8-B966-6764D3DD8E1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5E0FF63-CBDD-4944-861D-834AF585B9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70" y="1233918"/>
            <a:ext cx="776086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07115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92FD6-8103-A049-90D7-593A9BA32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572" y="283215"/>
            <a:ext cx="4912883" cy="723275"/>
          </a:xfrm>
        </p:spPr>
        <p:txBody>
          <a:bodyPr/>
          <a:lstStyle/>
          <a:p>
            <a:r>
              <a:rPr lang="en-US" dirty="0"/>
              <a:t>PROPOSED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6D2DC4-C3DD-F346-B9AB-68F603B22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653F-92F7-4EA8-B966-6764D3DD8E1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C2010BD-70F2-2A4F-ADD0-BF1556C4B5E1}"/>
              </a:ext>
            </a:extLst>
          </p:cNvPr>
          <p:cNvSpPr/>
          <p:nvPr/>
        </p:nvSpPr>
        <p:spPr>
          <a:xfrm>
            <a:off x="5040226" y="1114866"/>
            <a:ext cx="636607" cy="63660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2E60C3-72DA-0145-85A9-7C78BE884638}"/>
              </a:ext>
            </a:extLst>
          </p:cNvPr>
          <p:cNvCxnSpPr>
            <a:cxnSpLocks/>
          </p:cNvCxnSpPr>
          <p:nvPr/>
        </p:nvCxnSpPr>
        <p:spPr>
          <a:xfrm flipH="1">
            <a:off x="4522419" y="1433170"/>
            <a:ext cx="836111" cy="123264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461588-6177-FF44-9F5F-71B4011D461D}"/>
              </a:ext>
            </a:extLst>
          </p:cNvPr>
          <p:cNvCxnSpPr>
            <a:cxnSpLocks/>
          </p:cNvCxnSpPr>
          <p:nvPr/>
        </p:nvCxnSpPr>
        <p:spPr>
          <a:xfrm flipH="1">
            <a:off x="3778777" y="2665817"/>
            <a:ext cx="743642" cy="124541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EADC2A2-5CD4-7E43-A3C6-BC24B5896DAD}"/>
              </a:ext>
            </a:extLst>
          </p:cNvPr>
          <p:cNvCxnSpPr>
            <a:cxnSpLocks/>
          </p:cNvCxnSpPr>
          <p:nvPr/>
        </p:nvCxnSpPr>
        <p:spPr>
          <a:xfrm>
            <a:off x="3785864" y="3891376"/>
            <a:ext cx="130381" cy="9144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3C9B35-BDF8-4741-8DFA-B8F3D8C29631}"/>
              </a:ext>
            </a:extLst>
          </p:cNvPr>
          <p:cNvCxnSpPr>
            <a:cxnSpLocks/>
          </p:cNvCxnSpPr>
          <p:nvPr/>
        </p:nvCxnSpPr>
        <p:spPr>
          <a:xfrm flipH="1">
            <a:off x="3687989" y="4787952"/>
            <a:ext cx="233798" cy="53644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120577-7FDA-AB4B-ADF1-48969197AB6A}"/>
              </a:ext>
            </a:extLst>
          </p:cNvPr>
          <p:cNvCxnSpPr>
            <a:cxnSpLocks/>
          </p:cNvCxnSpPr>
          <p:nvPr/>
        </p:nvCxnSpPr>
        <p:spPr>
          <a:xfrm flipH="1" flipV="1">
            <a:off x="2105392" y="5280703"/>
            <a:ext cx="1615436" cy="2706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gular Pentagon 10">
            <a:extLst>
              <a:ext uri="{FF2B5EF4-FFF2-40B4-BE49-F238E27FC236}">
                <a16:creationId xmlns:a16="http://schemas.microsoft.com/office/drawing/2014/main" id="{D6428468-8413-9142-B9C3-E98BA8050502}"/>
              </a:ext>
            </a:extLst>
          </p:cNvPr>
          <p:cNvSpPr/>
          <p:nvPr/>
        </p:nvSpPr>
        <p:spPr>
          <a:xfrm>
            <a:off x="1976737" y="5176357"/>
            <a:ext cx="184935" cy="182880"/>
          </a:xfrm>
          <a:prstGeom prst="pentagon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gular Pentagon 11">
            <a:extLst>
              <a:ext uri="{FF2B5EF4-FFF2-40B4-BE49-F238E27FC236}">
                <a16:creationId xmlns:a16="http://schemas.microsoft.com/office/drawing/2014/main" id="{DF693E6B-EB89-6C41-85C1-7F2DF5C8CDD8}"/>
              </a:ext>
            </a:extLst>
          </p:cNvPr>
          <p:cNvSpPr/>
          <p:nvPr/>
        </p:nvSpPr>
        <p:spPr>
          <a:xfrm>
            <a:off x="4435493" y="2545587"/>
            <a:ext cx="184935" cy="182880"/>
          </a:xfrm>
          <a:prstGeom prst="pentagon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5DFAB9-995D-394F-9F18-626BF656E7AE}"/>
              </a:ext>
            </a:extLst>
          </p:cNvPr>
          <p:cNvSpPr/>
          <p:nvPr/>
        </p:nvSpPr>
        <p:spPr>
          <a:xfrm>
            <a:off x="3480830" y="2723706"/>
            <a:ext cx="636607" cy="63660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8EEA04-71F0-7F40-90F6-B4B96F572E4D}"/>
              </a:ext>
            </a:extLst>
          </p:cNvPr>
          <p:cNvSpPr txBox="1"/>
          <p:nvPr/>
        </p:nvSpPr>
        <p:spPr>
          <a:xfrm>
            <a:off x="3394668" y="1277615"/>
            <a:ext cx="1568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Santa Fe Spreading</a:t>
            </a:r>
          </a:p>
          <a:p>
            <a:pPr algn="ctr"/>
            <a:r>
              <a:rPr lang="en-US" sz="1400" dirty="0"/>
              <a:t>Grounds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B3DE14-7BA8-F841-A0EC-35181A87C5D3}"/>
              </a:ext>
            </a:extLst>
          </p:cNvPr>
          <p:cNvSpPr txBox="1"/>
          <p:nvPr/>
        </p:nvSpPr>
        <p:spPr>
          <a:xfrm>
            <a:off x="1733345" y="2888121"/>
            <a:ext cx="1717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Rio Hondo Spreading</a:t>
            </a:r>
          </a:p>
          <a:p>
            <a:pPr algn="ctr"/>
            <a:r>
              <a:rPr lang="en-US" sz="1400" dirty="0"/>
              <a:t>Grounds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D64708D-FF3E-674B-BD5D-005971320AE9}"/>
              </a:ext>
            </a:extLst>
          </p:cNvPr>
          <p:cNvSpPr/>
          <p:nvPr/>
        </p:nvSpPr>
        <p:spPr>
          <a:xfrm>
            <a:off x="2955914" y="4539749"/>
            <a:ext cx="636607" cy="63660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67FA84-8D4C-4947-943C-9AA3C5E32DAB}"/>
              </a:ext>
            </a:extLst>
          </p:cNvPr>
          <p:cNvSpPr txBox="1"/>
          <p:nvPr/>
        </p:nvSpPr>
        <p:spPr>
          <a:xfrm>
            <a:off x="2563337" y="3962209"/>
            <a:ext cx="1261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Long Beach</a:t>
            </a:r>
          </a:p>
          <a:p>
            <a:pPr algn="ctr"/>
            <a:r>
              <a:rPr lang="en-US" sz="1400" dirty="0"/>
              <a:t>Injection Wells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E62645-BF83-BF45-A305-1A7C37D6D4C7}"/>
              </a:ext>
            </a:extLst>
          </p:cNvPr>
          <p:cNvSpPr txBox="1"/>
          <p:nvPr/>
        </p:nvSpPr>
        <p:spPr>
          <a:xfrm>
            <a:off x="4623966" y="2475675"/>
            <a:ext cx="1166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Pump Station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5408DD-E831-5649-A95A-C31AE65A8266}"/>
              </a:ext>
            </a:extLst>
          </p:cNvPr>
          <p:cNvSpPr txBox="1"/>
          <p:nvPr/>
        </p:nvSpPr>
        <p:spPr>
          <a:xfrm>
            <a:off x="1755590" y="2267050"/>
            <a:ext cx="2242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Montebello Forebay Injection Wells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C8D6928-23DE-9D44-95BC-BF6480FEC3AC}"/>
              </a:ext>
            </a:extLst>
          </p:cNvPr>
          <p:cNvGrpSpPr/>
          <p:nvPr/>
        </p:nvGrpSpPr>
        <p:grpSpPr>
          <a:xfrm>
            <a:off x="1244218" y="5509320"/>
            <a:ext cx="1615967" cy="871319"/>
            <a:chOff x="1244218" y="5509320"/>
            <a:chExt cx="1615967" cy="871319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FF866EE-1A9C-014E-A0B9-EB90B1435176}"/>
                </a:ext>
              </a:extLst>
            </p:cNvPr>
            <p:cNvSpPr txBox="1"/>
            <p:nvPr/>
          </p:nvSpPr>
          <p:spPr>
            <a:xfrm>
              <a:off x="1328301" y="5575647"/>
              <a:ext cx="14478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JWPCP</a:t>
              </a:r>
            </a:p>
            <a:p>
              <a:pPr algn="ctr"/>
              <a:r>
                <a:rPr lang="en-US" sz="1400" dirty="0"/>
                <a:t>100-mgd AWT &amp; Pump Station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D5AF923-26B7-254A-A8C5-22014BD4D2AE}"/>
                </a:ext>
              </a:extLst>
            </p:cNvPr>
            <p:cNvSpPr/>
            <p:nvPr/>
          </p:nvSpPr>
          <p:spPr>
            <a:xfrm>
              <a:off x="1244218" y="5509320"/>
              <a:ext cx="1615967" cy="87131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468C29C-8E87-3E4E-AD2C-68668F2BDA9D}"/>
              </a:ext>
            </a:extLst>
          </p:cNvPr>
          <p:cNvGrpSpPr/>
          <p:nvPr/>
        </p:nvGrpSpPr>
        <p:grpSpPr>
          <a:xfrm>
            <a:off x="4171130" y="5616194"/>
            <a:ext cx="3677470" cy="692497"/>
            <a:chOff x="4251552" y="5603284"/>
            <a:chExt cx="3677470" cy="69249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D7AD9E4-536F-E343-8BA0-33BA1A8CD438}"/>
                </a:ext>
              </a:extLst>
            </p:cNvPr>
            <p:cNvCxnSpPr>
              <a:cxnSpLocks/>
            </p:cNvCxnSpPr>
            <p:nvPr/>
          </p:nvCxnSpPr>
          <p:spPr>
            <a:xfrm>
              <a:off x="6946235" y="5805368"/>
              <a:ext cx="98278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D23156-C3DA-BE4B-8D2B-CE08F63BABFC}"/>
                </a:ext>
              </a:extLst>
            </p:cNvPr>
            <p:cNvSpPr txBox="1"/>
            <p:nvPr/>
          </p:nvSpPr>
          <p:spPr>
            <a:xfrm>
              <a:off x="5015578" y="5603284"/>
              <a:ext cx="1864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/>
                <a:t>Backbone System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BEE8AC7-1F07-5E47-8A9B-600081EFBB31}"/>
                </a:ext>
              </a:extLst>
            </p:cNvPr>
            <p:cNvSpPr txBox="1"/>
            <p:nvPr/>
          </p:nvSpPr>
          <p:spPr>
            <a:xfrm>
              <a:off x="4251552" y="5926449"/>
              <a:ext cx="26287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en-US" b="1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10A80174-F3A6-D14A-BC0A-CE62341677BD}"/>
              </a:ext>
            </a:extLst>
          </p:cNvPr>
          <p:cNvSpPr txBox="1"/>
          <p:nvPr/>
        </p:nvSpPr>
        <p:spPr>
          <a:xfrm>
            <a:off x="1447800" y="4038141"/>
            <a:ext cx="11970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Harbor Industrial Users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058CBCE-0A4E-9A4F-BD8E-A767E472319D}"/>
              </a:ext>
            </a:extLst>
          </p:cNvPr>
          <p:cNvGrpSpPr/>
          <p:nvPr/>
        </p:nvGrpSpPr>
        <p:grpSpPr>
          <a:xfrm>
            <a:off x="1901564" y="4766221"/>
            <a:ext cx="335280" cy="327522"/>
            <a:chOff x="5358530" y="4343401"/>
            <a:chExt cx="335280" cy="327522"/>
          </a:xfrm>
        </p:grpSpPr>
        <p:sp>
          <p:nvSpPr>
            <p:cNvPr id="43" name="Can 42">
              <a:extLst>
                <a:ext uri="{FF2B5EF4-FFF2-40B4-BE49-F238E27FC236}">
                  <a16:creationId xmlns:a16="http://schemas.microsoft.com/office/drawing/2014/main" id="{E0682C88-718E-5A45-8C79-340D718747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58530" y="4343401"/>
              <a:ext cx="274320" cy="262683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Can 43">
              <a:extLst>
                <a:ext uri="{FF2B5EF4-FFF2-40B4-BE49-F238E27FC236}">
                  <a16:creationId xmlns:a16="http://schemas.microsoft.com/office/drawing/2014/main" id="{30509754-1D4C-384F-AF9A-CBC0695E1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10930" y="4495801"/>
              <a:ext cx="182880" cy="175122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722AA2A-19D9-1E49-9DF4-00691901C4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814870"/>
              </p:ext>
            </p:extLst>
          </p:nvPr>
        </p:nvGraphicFramePr>
        <p:xfrm>
          <a:off x="280143" y="1018836"/>
          <a:ext cx="3114525" cy="1038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2039">
                  <a:extLst>
                    <a:ext uri="{9D8B030D-6E8A-4147-A177-3AD203B41FA5}">
                      <a16:colId xmlns:a16="http://schemas.microsoft.com/office/drawing/2014/main" val="3898612248"/>
                    </a:ext>
                  </a:extLst>
                </a:gridCol>
                <a:gridCol w="617450">
                  <a:extLst>
                    <a:ext uri="{9D8B030D-6E8A-4147-A177-3AD203B41FA5}">
                      <a16:colId xmlns:a16="http://schemas.microsoft.com/office/drawing/2014/main" val="2406543736"/>
                    </a:ext>
                  </a:extLst>
                </a:gridCol>
                <a:gridCol w="647518">
                  <a:extLst>
                    <a:ext uri="{9D8B030D-6E8A-4147-A177-3AD203B41FA5}">
                      <a16:colId xmlns:a16="http://schemas.microsoft.com/office/drawing/2014/main" val="2813472126"/>
                    </a:ext>
                  </a:extLst>
                </a:gridCol>
                <a:gridCol w="647518">
                  <a:extLst>
                    <a:ext uri="{9D8B030D-6E8A-4147-A177-3AD203B41FA5}">
                      <a16:colId xmlns:a16="http://schemas.microsoft.com/office/drawing/2014/main" val="2973512031"/>
                    </a:ext>
                  </a:extLst>
                </a:gridCol>
              </a:tblGrid>
              <a:tr h="25964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MGD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6648834"/>
                  </a:ext>
                </a:extLst>
              </a:tr>
              <a:tr h="25964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Phase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Phase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2385963"/>
                  </a:ext>
                </a:extLst>
              </a:tr>
              <a:tr h="259641">
                <a:tc>
                  <a:txBody>
                    <a:bodyPr/>
                    <a:lstStyle/>
                    <a:p>
                      <a:r>
                        <a:rPr lang="en-US" sz="1100" dirty="0"/>
                        <a:t>Capital Cost </a:t>
                      </a:r>
                      <a:r>
                        <a:rPr lang="en-US" sz="1000" dirty="0"/>
                        <a:t>($M)*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$2,615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2312425"/>
                  </a:ext>
                </a:extLst>
              </a:tr>
              <a:tr h="259641">
                <a:tc>
                  <a:txBody>
                    <a:bodyPr/>
                    <a:lstStyle/>
                    <a:p>
                      <a:r>
                        <a:rPr lang="en-US" sz="1100" dirty="0"/>
                        <a:t>Unit Cost </a:t>
                      </a:r>
                      <a:r>
                        <a:rPr lang="en-US" sz="1000" dirty="0"/>
                        <a:t>($/AF)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$1,813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3015243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B3322D6F-50E9-7345-9B52-2C296535A389}"/>
              </a:ext>
            </a:extLst>
          </p:cNvPr>
          <p:cNvSpPr txBox="1"/>
          <p:nvPr/>
        </p:nvSpPr>
        <p:spPr>
          <a:xfrm>
            <a:off x="2476500" y="6096000"/>
            <a:ext cx="4191000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</a:rPr>
              <a:t>PHASE 1 BACKBONE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832D416-AAB5-5149-AA78-C93F508F20F7}"/>
              </a:ext>
            </a:extLst>
          </p:cNvPr>
          <p:cNvSpPr txBox="1"/>
          <p:nvPr/>
        </p:nvSpPr>
        <p:spPr>
          <a:xfrm>
            <a:off x="304800" y="2057400"/>
            <a:ext cx="2884580" cy="2308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sz="900" dirty="0">
                <a:solidFill>
                  <a:schemeClr val="tx2"/>
                </a:solidFill>
                <a:latin typeface="Corbel" panose="020B0503020204020204" pitchFamily="34" charset="0"/>
              </a:rPr>
              <a:t>*Does not include any grants or other outside funding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5AE2F2D-FF6B-F947-851A-776EF233C741}"/>
              </a:ext>
            </a:extLst>
          </p:cNvPr>
          <p:cNvGrpSpPr/>
          <p:nvPr/>
        </p:nvGrpSpPr>
        <p:grpSpPr>
          <a:xfrm>
            <a:off x="4403833" y="3048000"/>
            <a:ext cx="1615967" cy="656690"/>
            <a:chOff x="3983178" y="3683479"/>
            <a:chExt cx="1615967" cy="45041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6AA8B1A-27EB-5A44-9B83-27EEC19BA49F}"/>
                </a:ext>
              </a:extLst>
            </p:cNvPr>
            <p:cNvSpPr txBox="1"/>
            <p:nvPr/>
          </p:nvSpPr>
          <p:spPr>
            <a:xfrm>
              <a:off x="4060864" y="3713393"/>
              <a:ext cx="1460593" cy="3190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 Up to </a:t>
              </a:r>
            </a:p>
            <a:p>
              <a:pPr algn="ctr"/>
              <a:r>
                <a:rPr lang="en-US" sz="1400" dirty="0"/>
                <a:t>150-mgd Pipeline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C1B9127-72CD-6847-A888-C178CE600136}"/>
                </a:ext>
              </a:extLst>
            </p:cNvPr>
            <p:cNvSpPr/>
            <p:nvPr/>
          </p:nvSpPr>
          <p:spPr>
            <a:xfrm>
              <a:off x="3983178" y="3683479"/>
              <a:ext cx="1615967" cy="4504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2209011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1CD637DF-360A-B14D-A550-ABF42CCCF553}"/>
              </a:ext>
            </a:extLst>
          </p:cNvPr>
          <p:cNvGrpSpPr/>
          <p:nvPr/>
        </p:nvGrpSpPr>
        <p:grpSpPr>
          <a:xfrm>
            <a:off x="228600" y="4191000"/>
            <a:ext cx="1828800" cy="1089704"/>
            <a:chOff x="228600" y="4191000"/>
            <a:chExt cx="1828800" cy="1089704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D018E60-D9F3-DD4A-B863-D9FD7FBBB7A9}"/>
                </a:ext>
              </a:extLst>
            </p:cNvPr>
            <p:cNvSpPr/>
            <p:nvPr/>
          </p:nvSpPr>
          <p:spPr>
            <a:xfrm>
              <a:off x="1219200" y="4398176"/>
              <a:ext cx="636607" cy="636608"/>
            </a:xfrm>
            <a:prstGeom prst="ellipse">
              <a:avLst/>
            </a:prstGeom>
            <a:solidFill>
              <a:srgbClr val="92D050">
                <a:alpha val="60000"/>
              </a:srgbClr>
            </a:solidFill>
            <a:ln w="5715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74656C0-1D37-C749-9201-C90FF71591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24000" y="4797067"/>
              <a:ext cx="0" cy="483636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F28F440-281A-264F-9197-27E61052DB06}"/>
                </a:ext>
              </a:extLst>
            </p:cNvPr>
            <p:cNvCxnSpPr>
              <a:cxnSpLocks/>
            </p:cNvCxnSpPr>
            <p:nvPr/>
          </p:nvCxnSpPr>
          <p:spPr>
            <a:xfrm>
              <a:off x="1487583" y="5280703"/>
              <a:ext cx="569817" cy="1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C2BD97C-BA5F-554E-8D30-75237F6072B9}"/>
                </a:ext>
              </a:extLst>
            </p:cNvPr>
            <p:cNvSpPr txBox="1"/>
            <p:nvPr/>
          </p:nvSpPr>
          <p:spPr>
            <a:xfrm>
              <a:off x="228600" y="4191000"/>
              <a:ext cx="11502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West Coast Basin</a:t>
              </a:r>
            </a:p>
            <a:p>
              <a:pPr algn="ctr"/>
              <a:r>
                <a:rPr lang="en-US" sz="1400" dirty="0"/>
                <a:t>Injection Wells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0B96613-ADD2-7D4B-9C5A-0FC021D0C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573" y="283215"/>
            <a:ext cx="4912883" cy="723275"/>
          </a:xfrm>
        </p:spPr>
        <p:txBody>
          <a:bodyPr/>
          <a:lstStyle/>
          <a:p>
            <a:r>
              <a:rPr lang="en-US" dirty="0"/>
              <a:t>PROPOSED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61F443-F5E7-AC46-AA19-771E401C2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653F-92F7-4EA8-B966-6764D3DD8E1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6542BF-A88D-6D42-B8F0-80F263AA353A}"/>
              </a:ext>
            </a:extLst>
          </p:cNvPr>
          <p:cNvSpPr/>
          <p:nvPr/>
        </p:nvSpPr>
        <p:spPr>
          <a:xfrm>
            <a:off x="6138923" y="4369375"/>
            <a:ext cx="636607" cy="636608"/>
          </a:xfrm>
          <a:prstGeom prst="ellipse">
            <a:avLst/>
          </a:prstGeom>
          <a:solidFill>
            <a:srgbClr val="92D050">
              <a:alpha val="60000"/>
            </a:srgbClr>
          </a:solidFill>
          <a:ln w="571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A3937FA-99DA-F146-B7F4-0C84765FB0D5}"/>
              </a:ext>
            </a:extLst>
          </p:cNvPr>
          <p:cNvSpPr/>
          <p:nvPr/>
        </p:nvSpPr>
        <p:spPr>
          <a:xfrm>
            <a:off x="5040226" y="1114866"/>
            <a:ext cx="636607" cy="63660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C18AF7-5A2C-AF45-8EC4-9AFD0A39584D}"/>
              </a:ext>
            </a:extLst>
          </p:cNvPr>
          <p:cNvCxnSpPr>
            <a:cxnSpLocks/>
          </p:cNvCxnSpPr>
          <p:nvPr/>
        </p:nvCxnSpPr>
        <p:spPr>
          <a:xfrm flipH="1">
            <a:off x="4522419" y="1433170"/>
            <a:ext cx="836111" cy="123264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19CFE7-9B91-474C-B9D2-6E18E906F77A}"/>
              </a:ext>
            </a:extLst>
          </p:cNvPr>
          <p:cNvCxnSpPr>
            <a:cxnSpLocks/>
          </p:cNvCxnSpPr>
          <p:nvPr/>
        </p:nvCxnSpPr>
        <p:spPr>
          <a:xfrm flipH="1">
            <a:off x="3778777" y="2665817"/>
            <a:ext cx="743642" cy="124541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F33E90-735E-DC4A-A67D-A5CBB3140A75}"/>
              </a:ext>
            </a:extLst>
          </p:cNvPr>
          <p:cNvCxnSpPr>
            <a:cxnSpLocks/>
          </p:cNvCxnSpPr>
          <p:nvPr/>
        </p:nvCxnSpPr>
        <p:spPr>
          <a:xfrm>
            <a:off x="3785864" y="3891376"/>
            <a:ext cx="130381" cy="9144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F519FE-99B4-CD44-8AC9-80D3997107F6}"/>
              </a:ext>
            </a:extLst>
          </p:cNvPr>
          <p:cNvCxnSpPr>
            <a:cxnSpLocks/>
          </p:cNvCxnSpPr>
          <p:nvPr/>
        </p:nvCxnSpPr>
        <p:spPr>
          <a:xfrm flipH="1">
            <a:off x="3687989" y="4787952"/>
            <a:ext cx="233798" cy="53644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BA3105-2F55-0A42-9059-9797A37839DD}"/>
              </a:ext>
            </a:extLst>
          </p:cNvPr>
          <p:cNvCxnSpPr>
            <a:cxnSpLocks/>
          </p:cNvCxnSpPr>
          <p:nvPr/>
        </p:nvCxnSpPr>
        <p:spPr>
          <a:xfrm flipH="1" flipV="1">
            <a:off x="2105392" y="5280703"/>
            <a:ext cx="1615436" cy="2706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gular Pentagon 14">
            <a:extLst>
              <a:ext uri="{FF2B5EF4-FFF2-40B4-BE49-F238E27FC236}">
                <a16:creationId xmlns:a16="http://schemas.microsoft.com/office/drawing/2014/main" id="{19E50BF9-7EB5-FB42-8E16-4A3A8238DD54}"/>
              </a:ext>
            </a:extLst>
          </p:cNvPr>
          <p:cNvSpPr/>
          <p:nvPr/>
        </p:nvSpPr>
        <p:spPr>
          <a:xfrm>
            <a:off x="1976737" y="5176357"/>
            <a:ext cx="184935" cy="182880"/>
          </a:xfrm>
          <a:prstGeom prst="pentagon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gular Pentagon 15">
            <a:extLst>
              <a:ext uri="{FF2B5EF4-FFF2-40B4-BE49-F238E27FC236}">
                <a16:creationId xmlns:a16="http://schemas.microsoft.com/office/drawing/2014/main" id="{D5445779-C98F-EB49-92C4-88B43EC895F3}"/>
              </a:ext>
            </a:extLst>
          </p:cNvPr>
          <p:cNvSpPr/>
          <p:nvPr/>
        </p:nvSpPr>
        <p:spPr>
          <a:xfrm>
            <a:off x="4435493" y="2545587"/>
            <a:ext cx="184935" cy="182880"/>
          </a:xfrm>
          <a:prstGeom prst="pentagon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D340CF4-A371-D64F-B22E-DC06EE25F5C2}"/>
              </a:ext>
            </a:extLst>
          </p:cNvPr>
          <p:cNvSpPr/>
          <p:nvPr/>
        </p:nvSpPr>
        <p:spPr>
          <a:xfrm>
            <a:off x="3480830" y="2723706"/>
            <a:ext cx="636607" cy="63660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145109-F920-A34F-8371-A64A2A65F1D8}"/>
              </a:ext>
            </a:extLst>
          </p:cNvPr>
          <p:cNvSpPr txBox="1"/>
          <p:nvPr/>
        </p:nvSpPr>
        <p:spPr>
          <a:xfrm>
            <a:off x="3394668" y="1277615"/>
            <a:ext cx="1568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Santa Fe Spreading</a:t>
            </a:r>
          </a:p>
          <a:p>
            <a:pPr algn="ctr"/>
            <a:r>
              <a:rPr lang="en-US" sz="1400" dirty="0"/>
              <a:t>Grounds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D8FDBC-D1F2-7345-AEB1-4C4CF448F162}"/>
              </a:ext>
            </a:extLst>
          </p:cNvPr>
          <p:cNvSpPr txBox="1"/>
          <p:nvPr/>
        </p:nvSpPr>
        <p:spPr>
          <a:xfrm>
            <a:off x="1733345" y="2888121"/>
            <a:ext cx="1717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Rio Hondo Spreading</a:t>
            </a:r>
          </a:p>
          <a:p>
            <a:pPr algn="ctr"/>
            <a:r>
              <a:rPr lang="en-US" sz="1400" dirty="0"/>
              <a:t>Grounds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4B0FF1-A430-B847-B84A-628EEB04C786}"/>
              </a:ext>
            </a:extLst>
          </p:cNvPr>
          <p:cNvSpPr txBox="1"/>
          <p:nvPr/>
        </p:nvSpPr>
        <p:spPr>
          <a:xfrm>
            <a:off x="5434125" y="4997662"/>
            <a:ext cx="2046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Orange County Spreading</a:t>
            </a:r>
          </a:p>
          <a:p>
            <a:pPr algn="ctr"/>
            <a:r>
              <a:rPr lang="en-US" sz="1400" dirty="0"/>
              <a:t>Grounds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F9BBF59-12AA-8341-820D-637618AE0D52}"/>
              </a:ext>
            </a:extLst>
          </p:cNvPr>
          <p:cNvSpPr/>
          <p:nvPr/>
        </p:nvSpPr>
        <p:spPr>
          <a:xfrm>
            <a:off x="2955914" y="4539749"/>
            <a:ext cx="636607" cy="63660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4BACAB-BE8A-BC40-B8AF-E469422AE610}"/>
              </a:ext>
            </a:extLst>
          </p:cNvPr>
          <p:cNvSpPr txBox="1"/>
          <p:nvPr/>
        </p:nvSpPr>
        <p:spPr>
          <a:xfrm>
            <a:off x="2563337" y="3962209"/>
            <a:ext cx="1261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Long Beach</a:t>
            </a:r>
          </a:p>
          <a:p>
            <a:pPr algn="ctr"/>
            <a:r>
              <a:rPr lang="en-US" sz="1400" dirty="0"/>
              <a:t>Injection Wells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CA88C1-924F-DF47-A8FA-8B1D11C3AE26}"/>
              </a:ext>
            </a:extLst>
          </p:cNvPr>
          <p:cNvSpPr txBox="1"/>
          <p:nvPr/>
        </p:nvSpPr>
        <p:spPr>
          <a:xfrm>
            <a:off x="4623966" y="2475675"/>
            <a:ext cx="1166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Pump Station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B45E7D-DCA2-FB42-9555-748E00D71DA9}"/>
              </a:ext>
            </a:extLst>
          </p:cNvPr>
          <p:cNvSpPr txBox="1"/>
          <p:nvPr/>
        </p:nvSpPr>
        <p:spPr>
          <a:xfrm>
            <a:off x="1755590" y="2267050"/>
            <a:ext cx="2242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Montebello Forebay Injection Wells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8A0849-BF95-D84F-88A8-9A565B8A71AF}"/>
              </a:ext>
            </a:extLst>
          </p:cNvPr>
          <p:cNvSpPr txBox="1"/>
          <p:nvPr/>
        </p:nvSpPr>
        <p:spPr>
          <a:xfrm>
            <a:off x="3698020" y="4206937"/>
            <a:ext cx="1374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Junction Structure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293A0F-A18F-7E41-8AC7-AFB9B153C9D9}"/>
              </a:ext>
            </a:extLst>
          </p:cNvPr>
          <p:cNvSpPr txBox="1"/>
          <p:nvPr/>
        </p:nvSpPr>
        <p:spPr>
          <a:xfrm>
            <a:off x="3359565" y="1000318"/>
            <a:ext cx="2107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Pump Station(s)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43860AE-F555-DF45-B562-E34A4B95E3A8}"/>
              </a:ext>
            </a:extLst>
          </p:cNvPr>
          <p:cNvGrpSpPr/>
          <p:nvPr/>
        </p:nvGrpSpPr>
        <p:grpSpPr>
          <a:xfrm>
            <a:off x="1244218" y="5509320"/>
            <a:ext cx="1615967" cy="871319"/>
            <a:chOff x="1244218" y="5509320"/>
            <a:chExt cx="1615967" cy="871319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2B5A94C-7EAE-B549-BD7D-FCBC49E6369E}"/>
                </a:ext>
              </a:extLst>
            </p:cNvPr>
            <p:cNvSpPr txBox="1"/>
            <p:nvPr/>
          </p:nvSpPr>
          <p:spPr>
            <a:xfrm>
              <a:off x="1328301" y="5575647"/>
              <a:ext cx="14478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JWPCP</a:t>
              </a:r>
            </a:p>
            <a:p>
              <a:pPr algn="ctr"/>
              <a:r>
                <a:rPr lang="en-US" sz="1400" dirty="0"/>
                <a:t>150-mgd AWT &amp; Pump Station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ED75A842-352C-8E42-B504-137AD70977A2}"/>
                </a:ext>
              </a:extLst>
            </p:cNvPr>
            <p:cNvSpPr/>
            <p:nvPr/>
          </p:nvSpPr>
          <p:spPr>
            <a:xfrm>
              <a:off x="1244218" y="5509320"/>
              <a:ext cx="1615967" cy="87131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D98FA4B-3399-7040-A5B2-DE4C4D5B8C49}"/>
              </a:ext>
            </a:extLst>
          </p:cNvPr>
          <p:cNvGrpSpPr/>
          <p:nvPr/>
        </p:nvGrpSpPr>
        <p:grpSpPr>
          <a:xfrm>
            <a:off x="4171130" y="5461403"/>
            <a:ext cx="3677470" cy="657938"/>
            <a:chOff x="3481852" y="5470451"/>
            <a:chExt cx="3677470" cy="657938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F6DD552-EA86-B74E-B326-B071E624CBDB}"/>
                </a:ext>
              </a:extLst>
            </p:cNvPr>
            <p:cNvGrpSpPr/>
            <p:nvPr/>
          </p:nvGrpSpPr>
          <p:grpSpPr>
            <a:xfrm>
              <a:off x="4245878" y="5470451"/>
              <a:ext cx="2913444" cy="369332"/>
              <a:chOff x="4245878" y="5470451"/>
              <a:chExt cx="2913444" cy="369332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B80370B6-2284-934E-AB22-5DF7E0BD57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76535" y="5655117"/>
                <a:ext cx="982787" cy="0"/>
              </a:xfrm>
              <a:prstGeom prst="line">
                <a:avLst/>
              </a:prstGeom>
              <a:noFill/>
              <a:ln w="762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DE4C805-2899-4345-9AFA-59091EED39CF}"/>
                  </a:ext>
                </a:extLst>
              </p:cNvPr>
              <p:cNvSpPr txBox="1"/>
              <p:nvPr/>
            </p:nvSpPr>
            <p:spPr>
              <a:xfrm>
                <a:off x="4245878" y="5470451"/>
                <a:ext cx="186468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b="1" dirty="0"/>
                  <a:t>Backbone System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1505607-C430-E543-B82A-4B3B70EA18DB}"/>
                </a:ext>
              </a:extLst>
            </p:cNvPr>
            <p:cNvGrpSpPr/>
            <p:nvPr/>
          </p:nvGrpSpPr>
          <p:grpSpPr>
            <a:xfrm>
              <a:off x="3481852" y="5759057"/>
              <a:ext cx="3677470" cy="369332"/>
              <a:chOff x="3481852" y="5793616"/>
              <a:chExt cx="3677470" cy="369332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6D56E06-84AB-4E44-9706-D3E934F982E2}"/>
                  </a:ext>
                </a:extLst>
              </p:cNvPr>
              <p:cNvSpPr txBox="1"/>
              <p:nvPr/>
            </p:nvSpPr>
            <p:spPr>
              <a:xfrm>
                <a:off x="3481852" y="5793616"/>
                <a:ext cx="262871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b="1" dirty="0"/>
                  <a:t>Additional Basin Options</a:t>
                </a:r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98A9E3AF-60F5-D741-BC29-34196FAE54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76535" y="5978282"/>
                <a:ext cx="982787" cy="0"/>
              </a:xfrm>
              <a:prstGeom prst="line">
                <a:avLst/>
              </a:prstGeom>
              <a:noFill/>
              <a:ln w="76200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2D83B42-4C32-C04E-800F-321D7A3ED8C7}"/>
              </a:ext>
            </a:extLst>
          </p:cNvPr>
          <p:cNvCxnSpPr>
            <a:cxnSpLocks/>
          </p:cNvCxnSpPr>
          <p:nvPr/>
        </p:nvCxnSpPr>
        <p:spPr>
          <a:xfrm>
            <a:off x="3916244" y="4757855"/>
            <a:ext cx="1087867" cy="0"/>
          </a:xfrm>
          <a:prstGeom prst="line">
            <a:avLst/>
          </a:prstGeom>
          <a:ln w="76200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32E44FB-C83C-5E44-8BAF-8315F77AECE8}"/>
              </a:ext>
            </a:extLst>
          </p:cNvPr>
          <p:cNvCxnSpPr>
            <a:cxnSpLocks/>
          </p:cNvCxnSpPr>
          <p:nvPr/>
        </p:nvCxnSpPr>
        <p:spPr>
          <a:xfrm>
            <a:off x="4917029" y="4687679"/>
            <a:ext cx="1516752" cy="0"/>
          </a:xfrm>
          <a:prstGeom prst="line">
            <a:avLst/>
          </a:prstGeom>
          <a:ln w="76200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2674CD23-B6B2-3246-87E4-BE4500DA568C}"/>
              </a:ext>
            </a:extLst>
          </p:cNvPr>
          <p:cNvSpPr>
            <a:spLocks noChangeAspect="1"/>
          </p:cNvSpPr>
          <p:nvPr/>
        </p:nvSpPr>
        <p:spPr>
          <a:xfrm>
            <a:off x="3824396" y="4694271"/>
            <a:ext cx="146304" cy="138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A0E6FF6-E631-AB4D-AFBB-C554A5349B0D}"/>
              </a:ext>
            </a:extLst>
          </p:cNvPr>
          <p:cNvGrpSpPr/>
          <p:nvPr/>
        </p:nvGrpSpPr>
        <p:grpSpPr>
          <a:xfrm>
            <a:off x="4708633" y="4045385"/>
            <a:ext cx="1615967" cy="450415"/>
            <a:chOff x="3867061" y="3683479"/>
            <a:chExt cx="1615967" cy="45041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BA1FE24-855D-8840-AD5F-0FADD64B034A}"/>
                </a:ext>
              </a:extLst>
            </p:cNvPr>
            <p:cNvSpPr txBox="1"/>
            <p:nvPr/>
          </p:nvSpPr>
          <p:spPr>
            <a:xfrm>
              <a:off x="3990434" y="3740585"/>
              <a:ext cx="13692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60-mgd Pipeline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72966BF-7F57-A140-9DF9-AA3FDF35B539}"/>
                </a:ext>
              </a:extLst>
            </p:cNvPr>
            <p:cNvSpPr/>
            <p:nvPr/>
          </p:nvSpPr>
          <p:spPr>
            <a:xfrm>
              <a:off x="3867061" y="3683479"/>
              <a:ext cx="1615967" cy="4504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41D78EB-DCF9-7645-8780-D347AA4CA7A8}"/>
              </a:ext>
            </a:extLst>
          </p:cNvPr>
          <p:cNvGrpSpPr/>
          <p:nvPr/>
        </p:nvGrpSpPr>
        <p:grpSpPr>
          <a:xfrm>
            <a:off x="1622309" y="4038141"/>
            <a:ext cx="1197091" cy="1055602"/>
            <a:chOff x="1622309" y="4038141"/>
            <a:chExt cx="1197091" cy="1055602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25528F4-38D8-314E-8F3E-07867EB81696}"/>
                </a:ext>
              </a:extLst>
            </p:cNvPr>
            <p:cNvSpPr txBox="1"/>
            <p:nvPr/>
          </p:nvSpPr>
          <p:spPr>
            <a:xfrm>
              <a:off x="1622309" y="4038141"/>
              <a:ext cx="119709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Harbor Industrial Users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1FB9D752-BAEB-8748-82CC-938E01480C44}"/>
                </a:ext>
              </a:extLst>
            </p:cNvPr>
            <p:cNvGrpSpPr/>
            <p:nvPr/>
          </p:nvGrpSpPr>
          <p:grpSpPr>
            <a:xfrm>
              <a:off x="1901564" y="4766221"/>
              <a:ext cx="335280" cy="327522"/>
              <a:chOff x="5358530" y="4343401"/>
              <a:chExt cx="335280" cy="327522"/>
            </a:xfrm>
          </p:grpSpPr>
          <p:sp>
            <p:nvSpPr>
              <p:cNvPr id="67" name="Can 66">
                <a:extLst>
                  <a:ext uri="{FF2B5EF4-FFF2-40B4-BE49-F238E27FC236}">
                    <a16:creationId xmlns:a16="http://schemas.microsoft.com/office/drawing/2014/main" id="{D18F175C-2E27-FA49-A64F-B6C2A55C47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58530" y="4343401"/>
                <a:ext cx="274320" cy="262683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Can 67">
                <a:extLst>
                  <a:ext uri="{FF2B5EF4-FFF2-40B4-BE49-F238E27FC236}">
                    <a16:creationId xmlns:a16="http://schemas.microsoft.com/office/drawing/2014/main" id="{CA1670B2-E8AF-E841-BD55-2F9610D5D5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10930" y="4495801"/>
                <a:ext cx="182880" cy="175122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A4201524-B0D2-7546-8F16-67ECF6DE1248}"/>
              </a:ext>
            </a:extLst>
          </p:cNvPr>
          <p:cNvSpPr txBox="1"/>
          <p:nvPr/>
        </p:nvSpPr>
        <p:spPr>
          <a:xfrm>
            <a:off x="2476500" y="6096000"/>
            <a:ext cx="4191000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</a:rPr>
              <a:t>ADDITIONAL RECHARGE</a:t>
            </a:r>
          </a:p>
        </p:txBody>
      </p:sp>
      <p:graphicFrame>
        <p:nvGraphicFramePr>
          <p:cNvPr id="61" name="Table 60">
            <a:extLst>
              <a:ext uri="{FF2B5EF4-FFF2-40B4-BE49-F238E27FC236}">
                <a16:creationId xmlns:a16="http://schemas.microsoft.com/office/drawing/2014/main" id="{4FE16FF9-298D-6E4C-8FE1-79B07642DD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816221"/>
              </p:ext>
            </p:extLst>
          </p:nvPr>
        </p:nvGraphicFramePr>
        <p:xfrm>
          <a:off x="280143" y="1018836"/>
          <a:ext cx="3114525" cy="1038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2039">
                  <a:extLst>
                    <a:ext uri="{9D8B030D-6E8A-4147-A177-3AD203B41FA5}">
                      <a16:colId xmlns:a16="http://schemas.microsoft.com/office/drawing/2014/main" val="3898612248"/>
                    </a:ext>
                  </a:extLst>
                </a:gridCol>
                <a:gridCol w="617450">
                  <a:extLst>
                    <a:ext uri="{9D8B030D-6E8A-4147-A177-3AD203B41FA5}">
                      <a16:colId xmlns:a16="http://schemas.microsoft.com/office/drawing/2014/main" val="2406543736"/>
                    </a:ext>
                  </a:extLst>
                </a:gridCol>
                <a:gridCol w="647518">
                  <a:extLst>
                    <a:ext uri="{9D8B030D-6E8A-4147-A177-3AD203B41FA5}">
                      <a16:colId xmlns:a16="http://schemas.microsoft.com/office/drawing/2014/main" val="2813472126"/>
                    </a:ext>
                  </a:extLst>
                </a:gridCol>
                <a:gridCol w="647518">
                  <a:extLst>
                    <a:ext uri="{9D8B030D-6E8A-4147-A177-3AD203B41FA5}">
                      <a16:colId xmlns:a16="http://schemas.microsoft.com/office/drawing/2014/main" val="2973512031"/>
                    </a:ext>
                  </a:extLst>
                </a:gridCol>
              </a:tblGrid>
              <a:tr h="25964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MGD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6648834"/>
                  </a:ext>
                </a:extLst>
              </a:tr>
              <a:tr h="25964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Phase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Phase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2385963"/>
                  </a:ext>
                </a:extLst>
              </a:tr>
              <a:tr h="259641">
                <a:tc>
                  <a:txBody>
                    <a:bodyPr/>
                    <a:lstStyle/>
                    <a:p>
                      <a:r>
                        <a:rPr lang="en-US" sz="1100" dirty="0"/>
                        <a:t>Capital Cost </a:t>
                      </a:r>
                      <a:r>
                        <a:rPr lang="en-US" sz="1000" dirty="0"/>
                        <a:t>($M)*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$2,615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$782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$3,397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2312425"/>
                  </a:ext>
                </a:extLst>
              </a:tr>
              <a:tr h="259641">
                <a:tc>
                  <a:txBody>
                    <a:bodyPr/>
                    <a:lstStyle/>
                    <a:p>
                      <a:r>
                        <a:rPr lang="en-US" sz="1100" dirty="0"/>
                        <a:t>Unit Cost </a:t>
                      </a:r>
                      <a:r>
                        <a:rPr lang="en-US" sz="1000" dirty="0"/>
                        <a:t>($/AF)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$1,813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$1,853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$1,826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3015243"/>
                  </a:ext>
                </a:extLst>
              </a:tr>
            </a:tbl>
          </a:graphicData>
        </a:graphic>
      </p:graphicFrame>
      <p:sp>
        <p:nvSpPr>
          <p:cNvPr id="62" name="TextBox 61">
            <a:extLst>
              <a:ext uri="{FF2B5EF4-FFF2-40B4-BE49-F238E27FC236}">
                <a16:creationId xmlns:a16="http://schemas.microsoft.com/office/drawing/2014/main" id="{0B49538D-8EBC-E847-8151-147EC98E41A9}"/>
              </a:ext>
            </a:extLst>
          </p:cNvPr>
          <p:cNvSpPr txBox="1"/>
          <p:nvPr/>
        </p:nvSpPr>
        <p:spPr>
          <a:xfrm>
            <a:off x="304800" y="2057400"/>
            <a:ext cx="2884580" cy="2308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sz="900" dirty="0">
                <a:solidFill>
                  <a:schemeClr val="tx2"/>
                </a:solidFill>
                <a:latin typeface="Corbel" panose="020B0503020204020204" pitchFamily="34" charset="0"/>
              </a:rPr>
              <a:t>*Does not include any grants or other outside funding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AB36580-ADC4-C44A-9F1E-35BD662AFA77}"/>
              </a:ext>
            </a:extLst>
          </p:cNvPr>
          <p:cNvGrpSpPr/>
          <p:nvPr/>
        </p:nvGrpSpPr>
        <p:grpSpPr>
          <a:xfrm>
            <a:off x="4403833" y="3048000"/>
            <a:ext cx="1615967" cy="656690"/>
            <a:chOff x="3983178" y="3683479"/>
            <a:chExt cx="1615967" cy="450415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C7FFF77-15CF-A248-989A-A3E996530DBD}"/>
                </a:ext>
              </a:extLst>
            </p:cNvPr>
            <p:cNvSpPr txBox="1"/>
            <p:nvPr/>
          </p:nvSpPr>
          <p:spPr>
            <a:xfrm>
              <a:off x="4060864" y="3713393"/>
              <a:ext cx="1460593" cy="3190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 Up to </a:t>
              </a:r>
            </a:p>
            <a:p>
              <a:pPr algn="ctr"/>
              <a:r>
                <a:rPr lang="en-US" sz="1400" dirty="0"/>
                <a:t>150-mgd Pipeline</a:t>
              </a: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6227CEFD-EEB8-ED4B-8D81-15B5E0ACEAD7}"/>
                </a:ext>
              </a:extLst>
            </p:cNvPr>
            <p:cNvSpPr/>
            <p:nvPr/>
          </p:nvSpPr>
          <p:spPr>
            <a:xfrm>
              <a:off x="3983178" y="3683479"/>
              <a:ext cx="1615967" cy="4504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8494514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E936C26-56E3-4341-BB42-09BFAF181B31}"/>
              </a:ext>
            </a:extLst>
          </p:cNvPr>
          <p:cNvGrpSpPr/>
          <p:nvPr/>
        </p:nvGrpSpPr>
        <p:grpSpPr>
          <a:xfrm>
            <a:off x="228600" y="4191000"/>
            <a:ext cx="1828800" cy="1089704"/>
            <a:chOff x="228600" y="4191000"/>
            <a:chExt cx="1828800" cy="108970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3DF18F5-891E-014E-8A53-0B66C8A29BA0}"/>
                </a:ext>
              </a:extLst>
            </p:cNvPr>
            <p:cNvSpPr/>
            <p:nvPr/>
          </p:nvSpPr>
          <p:spPr>
            <a:xfrm>
              <a:off x="1219200" y="4398176"/>
              <a:ext cx="636607" cy="636608"/>
            </a:xfrm>
            <a:prstGeom prst="ellipse">
              <a:avLst/>
            </a:prstGeom>
            <a:solidFill>
              <a:srgbClr val="92D050">
                <a:alpha val="60000"/>
              </a:srgbClr>
            </a:solidFill>
            <a:ln w="5715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1950C53-F6AD-404D-A6AE-93C7342838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24000" y="4797067"/>
              <a:ext cx="0" cy="483636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1CFDD8A-E5B4-2D4A-918B-700E3170F174}"/>
                </a:ext>
              </a:extLst>
            </p:cNvPr>
            <p:cNvCxnSpPr>
              <a:cxnSpLocks/>
            </p:cNvCxnSpPr>
            <p:nvPr/>
          </p:nvCxnSpPr>
          <p:spPr>
            <a:xfrm>
              <a:off x="1487583" y="5280703"/>
              <a:ext cx="569817" cy="1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B36FCC3-A05A-8B45-AE4F-C25A82749CBC}"/>
                </a:ext>
              </a:extLst>
            </p:cNvPr>
            <p:cNvSpPr txBox="1"/>
            <p:nvPr/>
          </p:nvSpPr>
          <p:spPr>
            <a:xfrm>
              <a:off x="228600" y="4191000"/>
              <a:ext cx="11502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West Coast Basin</a:t>
              </a:r>
            </a:p>
            <a:p>
              <a:pPr algn="ctr"/>
              <a:r>
                <a:rPr lang="en-US" sz="1400" dirty="0"/>
                <a:t>Injection Wells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0B96613-ADD2-7D4B-9C5A-0FC021D0C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567" y="283215"/>
            <a:ext cx="4912883" cy="723275"/>
          </a:xfrm>
        </p:spPr>
        <p:txBody>
          <a:bodyPr/>
          <a:lstStyle/>
          <a:p>
            <a:r>
              <a:rPr lang="en-US" dirty="0"/>
              <a:t>PROPOSED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61F443-F5E7-AC46-AA19-771E401C2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653F-92F7-4EA8-B966-6764D3DD8E1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6542BF-A88D-6D42-B8F0-80F263AA353A}"/>
              </a:ext>
            </a:extLst>
          </p:cNvPr>
          <p:cNvSpPr/>
          <p:nvPr/>
        </p:nvSpPr>
        <p:spPr>
          <a:xfrm>
            <a:off x="6138923" y="4369375"/>
            <a:ext cx="636607" cy="636608"/>
          </a:xfrm>
          <a:prstGeom prst="ellipse">
            <a:avLst/>
          </a:prstGeom>
          <a:solidFill>
            <a:srgbClr val="92D050">
              <a:alpha val="60000"/>
            </a:srgbClr>
          </a:solidFill>
          <a:ln w="571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A3937FA-99DA-F146-B7F4-0C84765FB0D5}"/>
              </a:ext>
            </a:extLst>
          </p:cNvPr>
          <p:cNvSpPr/>
          <p:nvPr/>
        </p:nvSpPr>
        <p:spPr>
          <a:xfrm>
            <a:off x="5040226" y="1114866"/>
            <a:ext cx="636607" cy="63660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C18AF7-5A2C-AF45-8EC4-9AFD0A39584D}"/>
              </a:ext>
            </a:extLst>
          </p:cNvPr>
          <p:cNvCxnSpPr>
            <a:cxnSpLocks/>
          </p:cNvCxnSpPr>
          <p:nvPr/>
        </p:nvCxnSpPr>
        <p:spPr>
          <a:xfrm flipH="1">
            <a:off x="4522419" y="1433170"/>
            <a:ext cx="836111" cy="123264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19CFE7-9B91-474C-B9D2-6E18E906F77A}"/>
              </a:ext>
            </a:extLst>
          </p:cNvPr>
          <p:cNvCxnSpPr>
            <a:cxnSpLocks/>
          </p:cNvCxnSpPr>
          <p:nvPr/>
        </p:nvCxnSpPr>
        <p:spPr>
          <a:xfrm flipH="1">
            <a:off x="3778777" y="2665817"/>
            <a:ext cx="743642" cy="124541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F33E90-735E-DC4A-A67D-A5CBB3140A75}"/>
              </a:ext>
            </a:extLst>
          </p:cNvPr>
          <p:cNvCxnSpPr>
            <a:cxnSpLocks/>
          </p:cNvCxnSpPr>
          <p:nvPr/>
        </p:nvCxnSpPr>
        <p:spPr>
          <a:xfrm>
            <a:off x="3785864" y="3891376"/>
            <a:ext cx="130381" cy="9144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F519FE-99B4-CD44-8AC9-80D3997107F6}"/>
              </a:ext>
            </a:extLst>
          </p:cNvPr>
          <p:cNvCxnSpPr>
            <a:cxnSpLocks/>
          </p:cNvCxnSpPr>
          <p:nvPr/>
        </p:nvCxnSpPr>
        <p:spPr>
          <a:xfrm flipH="1">
            <a:off x="3687989" y="4787952"/>
            <a:ext cx="233798" cy="53644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BA3105-2F55-0A42-9059-9797A37839DD}"/>
              </a:ext>
            </a:extLst>
          </p:cNvPr>
          <p:cNvCxnSpPr>
            <a:cxnSpLocks/>
          </p:cNvCxnSpPr>
          <p:nvPr/>
        </p:nvCxnSpPr>
        <p:spPr>
          <a:xfrm flipH="1" flipV="1">
            <a:off x="2105392" y="5280703"/>
            <a:ext cx="1615436" cy="2706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gular Pentagon 14">
            <a:extLst>
              <a:ext uri="{FF2B5EF4-FFF2-40B4-BE49-F238E27FC236}">
                <a16:creationId xmlns:a16="http://schemas.microsoft.com/office/drawing/2014/main" id="{19E50BF9-7EB5-FB42-8E16-4A3A8238DD54}"/>
              </a:ext>
            </a:extLst>
          </p:cNvPr>
          <p:cNvSpPr/>
          <p:nvPr/>
        </p:nvSpPr>
        <p:spPr>
          <a:xfrm>
            <a:off x="1976737" y="5176357"/>
            <a:ext cx="184935" cy="182880"/>
          </a:xfrm>
          <a:prstGeom prst="pentagon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gular Pentagon 15">
            <a:extLst>
              <a:ext uri="{FF2B5EF4-FFF2-40B4-BE49-F238E27FC236}">
                <a16:creationId xmlns:a16="http://schemas.microsoft.com/office/drawing/2014/main" id="{D5445779-C98F-EB49-92C4-88B43EC895F3}"/>
              </a:ext>
            </a:extLst>
          </p:cNvPr>
          <p:cNvSpPr/>
          <p:nvPr/>
        </p:nvSpPr>
        <p:spPr>
          <a:xfrm>
            <a:off x="4435493" y="2545587"/>
            <a:ext cx="184935" cy="182880"/>
          </a:xfrm>
          <a:prstGeom prst="pentagon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D340CF4-A371-D64F-B22E-DC06EE25F5C2}"/>
              </a:ext>
            </a:extLst>
          </p:cNvPr>
          <p:cNvSpPr/>
          <p:nvPr/>
        </p:nvSpPr>
        <p:spPr>
          <a:xfrm>
            <a:off x="3480830" y="2723706"/>
            <a:ext cx="636607" cy="63660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145109-F920-A34F-8371-A64A2A65F1D8}"/>
              </a:ext>
            </a:extLst>
          </p:cNvPr>
          <p:cNvSpPr txBox="1"/>
          <p:nvPr/>
        </p:nvSpPr>
        <p:spPr>
          <a:xfrm>
            <a:off x="3394668" y="1277615"/>
            <a:ext cx="1568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Santa Fe Spreading</a:t>
            </a:r>
          </a:p>
          <a:p>
            <a:pPr algn="ctr"/>
            <a:r>
              <a:rPr lang="en-US" sz="1400" dirty="0"/>
              <a:t>Grounds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D8FDBC-D1F2-7345-AEB1-4C4CF448F162}"/>
              </a:ext>
            </a:extLst>
          </p:cNvPr>
          <p:cNvSpPr txBox="1"/>
          <p:nvPr/>
        </p:nvSpPr>
        <p:spPr>
          <a:xfrm>
            <a:off x="1733345" y="2888121"/>
            <a:ext cx="1717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Rio Hondo Spreading</a:t>
            </a:r>
          </a:p>
          <a:p>
            <a:pPr algn="ctr"/>
            <a:r>
              <a:rPr lang="en-US" sz="1400" dirty="0"/>
              <a:t>Grounds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4B0FF1-A430-B847-B84A-628EEB04C786}"/>
              </a:ext>
            </a:extLst>
          </p:cNvPr>
          <p:cNvSpPr txBox="1"/>
          <p:nvPr/>
        </p:nvSpPr>
        <p:spPr>
          <a:xfrm>
            <a:off x="5434125" y="4997662"/>
            <a:ext cx="2046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Orange County Spreading</a:t>
            </a:r>
          </a:p>
          <a:p>
            <a:pPr algn="ctr"/>
            <a:r>
              <a:rPr lang="en-US" sz="1400" dirty="0"/>
              <a:t>Grounds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F9BBF59-12AA-8341-820D-637618AE0D52}"/>
              </a:ext>
            </a:extLst>
          </p:cNvPr>
          <p:cNvSpPr/>
          <p:nvPr/>
        </p:nvSpPr>
        <p:spPr>
          <a:xfrm>
            <a:off x="2955914" y="4539749"/>
            <a:ext cx="636607" cy="63660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4BACAB-BE8A-BC40-B8AF-E469422AE610}"/>
              </a:ext>
            </a:extLst>
          </p:cNvPr>
          <p:cNvSpPr txBox="1"/>
          <p:nvPr/>
        </p:nvSpPr>
        <p:spPr>
          <a:xfrm>
            <a:off x="2563337" y="3962209"/>
            <a:ext cx="1261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Long Beach</a:t>
            </a:r>
          </a:p>
          <a:p>
            <a:pPr algn="ctr"/>
            <a:r>
              <a:rPr lang="en-US" sz="1400" dirty="0"/>
              <a:t>Injection Wells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CA88C1-924F-DF47-A8FA-8B1D11C3AE26}"/>
              </a:ext>
            </a:extLst>
          </p:cNvPr>
          <p:cNvSpPr txBox="1"/>
          <p:nvPr/>
        </p:nvSpPr>
        <p:spPr>
          <a:xfrm>
            <a:off x="4623966" y="2475675"/>
            <a:ext cx="1166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Pump Station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B45E7D-DCA2-FB42-9555-748E00D71DA9}"/>
              </a:ext>
            </a:extLst>
          </p:cNvPr>
          <p:cNvSpPr txBox="1"/>
          <p:nvPr/>
        </p:nvSpPr>
        <p:spPr>
          <a:xfrm>
            <a:off x="1755590" y="2267050"/>
            <a:ext cx="2242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Montebello Forebay Injection Wells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FD565B-A921-2543-B79C-CDE966814B14}"/>
              </a:ext>
            </a:extLst>
          </p:cNvPr>
          <p:cNvSpPr txBox="1"/>
          <p:nvPr/>
        </p:nvSpPr>
        <p:spPr>
          <a:xfrm>
            <a:off x="7028148" y="983865"/>
            <a:ext cx="1303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Weymouth WTP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8A0849-BF95-D84F-88A8-9A565B8A71AF}"/>
              </a:ext>
            </a:extLst>
          </p:cNvPr>
          <p:cNvSpPr txBox="1"/>
          <p:nvPr/>
        </p:nvSpPr>
        <p:spPr>
          <a:xfrm>
            <a:off x="3698020" y="4206937"/>
            <a:ext cx="1374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Junction Structure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DD5349-F355-5D4B-B232-E67E80A10F5E}"/>
              </a:ext>
            </a:extLst>
          </p:cNvPr>
          <p:cNvSpPr txBox="1"/>
          <p:nvPr/>
        </p:nvSpPr>
        <p:spPr>
          <a:xfrm>
            <a:off x="6994680" y="3850970"/>
            <a:ext cx="912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Diemer WTP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CF8665D-9DCE-CF44-BCFF-A7288187F1E6}"/>
              </a:ext>
            </a:extLst>
          </p:cNvPr>
          <p:cNvCxnSpPr>
            <a:cxnSpLocks/>
          </p:cNvCxnSpPr>
          <p:nvPr/>
        </p:nvCxnSpPr>
        <p:spPr>
          <a:xfrm flipV="1">
            <a:off x="5408217" y="1424756"/>
            <a:ext cx="2339661" cy="8414"/>
          </a:xfrm>
          <a:prstGeom prst="line">
            <a:avLst/>
          </a:prstGeom>
          <a:ln w="3810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gular Pentagon 29">
            <a:extLst>
              <a:ext uri="{FF2B5EF4-FFF2-40B4-BE49-F238E27FC236}">
                <a16:creationId xmlns:a16="http://schemas.microsoft.com/office/drawing/2014/main" id="{5B0EE2B5-CA7A-A54D-AC54-413DAF09CF82}"/>
              </a:ext>
            </a:extLst>
          </p:cNvPr>
          <p:cNvSpPr/>
          <p:nvPr/>
        </p:nvSpPr>
        <p:spPr>
          <a:xfrm>
            <a:off x="5281798" y="1305202"/>
            <a:ext cx="184935" cy="182880"/>
          </a:xfrm>
          <a:prstGeom prst="pentago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293A0F-A18F-7E41-8AC7-AFB9B153C9D9}"/>
              </a:ext>
            </a:extLst>
          </p:cNvPr>
          <p:cNvSpPr txBox="1"/>
          <p:nvPr/>
        </p:nvSpPr>
        <p:spPr>
          <a:xfrm>
            <a:off x="3359565" y="1000318"/>
            <a:ext cx="2107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Pump Station(s)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74B430E-2FC7-0146-B750-8A7E94E02299}"/>
              </a:ext>
            </a:extLst>
          </p:cNvPr>
          <p:cNvSpPr txBox="1"/>
          <p:nvPr/>
        </p:nvSpPr>
        <p:spPr>
          <a:xfrm>
            <a:off x="6859760" y="4487128"/>
            <a:ext cx="912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MWD EOCF#1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93262E-E226-5548-B9AB-FE442AACBC86}"/>
              </a:ext>
            </a:extLst>
          </p:cNvPr>
          <p:cNvSpPr txBox="1"/>
          <p:nvPr/>
        </p:nvSpPr>
        <p:spPr>
          <a:xfrm>
            <a:off x="6568155" y="2131426"/>
            <a:ext cx="1166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MWD</a:t>
            </a:r>
          </a:p>
          <a:p>
            <a:pPr algn="ctr"/>
            <a:r>
              <a:rPr lang="en-US" sz="1200" dirty="0"/>
              <a:t>Yorba Linda Feeder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5A47113-79FC-464B-9AF1-7E309FAFE180}"/>
              </a:ext>
            </a:extLst>
          </p:cNvPr>
          <p:cNvGrpSpPr/>
          <p:nvPr/>
        </p:nvGrpSpPr>
        <p:grpSpPr>
          <a:xfrm>
            <a:off x="6668646" y="1494091"/>
            <a:ext cx="1023971" cy="3236065"/>
            <a:chOff x="6104191" y="1694571"/>
            <a:chExt cx="1023971" cy="2502358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88D8364-DA35-2342-9BF1-62638249E8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1869" y="1694571"/>
              <a:ext cx="1" cy="824321"/>
            </a:xfrm>
            <a:prstGeom prst="line">
              <a:avLst/>
            </a:prstGeom>
            <a:ln w="38100">
              <a:solidFill>
                <a:srgbClr val="7030A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A89ACD0-96E6-2649-8DC6-FE7D7CFE2C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17352" y="2492588"/>
              <a:ext cx="710810" cy="1260559"/>
            </a:xfrm>
            <a:prstGeom prst="line">
              <a:avLst/>
            </a:prstGeom>
            <a:ln w="38100">
              <a:solidFill>
                <a:srgbClr val="7030A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24BB846-4D1D-F34D-A2EF-BD142333E54A}"/>
                </a:ext>
              </a:extLst>
            </p:cNvPr>
            <p:cNvCxnSpPr>
              <a:cxnSpLocks/>
            </p:cNvCxnSpPr>
            <p:nvPr/>
          </p:nvCxnSpPr>
          <p:spPr>
            <a:xfrm>
              <a:off x="6430225" y="3715651"/>
              <a:ext cx="13390" cy="481278"/>
            </a:xfrm>
            <a:prstGeom prst="line">
              <a:avLst/>
            </a:prstGeom>
            <a:ln w="38100">
              <a:solidFill>
                <a:srgbClr val="7030A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A0DD7A7-8B28-034F-9946-31ACA0BD2603}"/>
                </a:ext>
              </a:extLst>
            </p:cNvPr>
            <p:cNvCxnSpPr>
              <a:cxnSpLocks/>
            </p:cNvCxnSpPr>
            <p:nvPr/>
          </p:nvCxnSpPr>
          <p:spPr>
            <a:xfrm>
              <a:off x="6104191" y="4191000"/>
              <a:ext cx="375383" cy="0"/>
            </a:xfrm>
            <a:prstGeom prst="line">
              <a:avLst/>
            </a:prstGeom>
            <a:ln w="38100">
              <a:solidFill>
                <a:srgbClr val="7030A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43860AE-F555-DF45-B562-E34A4B95E3A8}"/>
              </a:ext>
            </a:extLst>
          </p:cNvPr>
          <p:cNvGrpSpPr/>
          <p:nvPr/>
        </p:nvGrpSpPr>
        <p:grpSpPr>
          <a:xfrm>
            <a:off x="1244218" y="5509320"/>
            <a:ext cx="1615967" cy="871319"/>
            <a:chOff x="1244218" y="5509320"/>
            <a:chExt cx="1615967" cy="871319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2B5A94C-7EAE-B549-BD7D-FCBC49E6369E}"/>
                </a:ext>
              </a:extLst>
            </p:cNvPr>
            <p:cNvSpPr txBox="1"/>
            <p:nvPr/>
          </p:nvSpPr>
          <p:spPr>
            <a:xfrm>
              <a:off x="1328301" y="5575647"/>
              <a:ext cx="14478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JWPCP</a:t>
              </a:r>
            </a:p>
            <a:p>
              <a:pPr algn="ctr"/>
              <a:r>
                <a:rPr lang="en-US" sz="1400" dirty="0"/>
                <a:t>150-mgd AWT &amp; Pump Station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ED75A842-352C-8E42-B504-137AD70977A2}"/>
                </a:ext>
              </a:extLst>
            </p:cNvPr>
            <p:cNvSpPr/>
            <p:nvPr/>
          </p:nvSpPr>
          <p:spPr>
            <a:xfrm>
              <a:off x="1244218" y="5509320"/>
              <a:ext cx="1615967" cy="87131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D98FA4B-3399-7040-A5B2-DE4C4D5B8C49}"/>
              </a:ext>
            </a:extLst>
          </p:cNvPr>
          <p:cNvGrpSpPr/>
          <p:nvPr/>
        </p:nvGrpSpPr>
        <p:grpSpPr>
          <a:xfrm>
            <a:off x="4171130" y="5461403"/>
            <a:ext cx="3677470" cy="946544"/>
            <a:chOff x="3481852" y="5470451"/>
            <a:chExt cx="3677470" cy="94654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F6DD552-EA86-B74E-B326-B071E624CBDB}"/>
                </a:ext>
              </a:extLst>
            </p:cNvPr>
            <p:cNvGrpSpPr/>
            <p:nvPr/>
          </p:nvGrpSpPr>
          <p:grpSpPr>
            <a:xfrm>
              <a:off x="4245878" y="5470451"/>
              <a:ext cx="2913444" cy="369332"/>
              <a:chOff x="4245878" y="5470451"/>
              <a:chExt cx="2913444" cy="369332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B80370B6-2284-934E-AB22-5DF7E0BD57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76535" y="5655117"/>
                <a:ext cx="982787" cy="0"/>
              </a:xfrm>
              <a:prstGeom prst="line">
                <a:avLst/>
              </a:prstGeom>
              <a:noFill/>
              <a:ln w="762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DE4C805-2899-4345-9AFA-59091EED39CF}"/>
                  </a:ext>
                </a:extLst>
              </p:cNvPr>
              <p:cNvSpPr txBox="1"/>
              <p:nvPr/>
            </p:nvSpPr>
            <p:spPr>
              <a:xfrm>
                <a:off x="4245878" y="5470451"/>
                <a:ext cx="186468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b="1" dirty="0"/>
                  <a:t>Backbone System</a:t>
                </a: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04692F9-2EF0-3F42-B2C7-5921803F72C4}"/>
                </a:ext>
              </a:extLst>
            </p:cNvPr>
            <p:cNvGrpSpPr/>
            <p:nvPr/>
          </p:nvGrpSpPr>
          <p:grpSpPr>
            <a:xfrm>
              <a:off x="3481852" y="5759057"/>
              <a:ext cx="3677470" cy="657938"/>
              <a:chOff x="3481852" y="5759057"/>
              <a:chExt cx="3677470" cy="657938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E1505607-C430-E543-B82A-4B3B70EA18DB}"/>
                  </a:ext>
                </a:extLst>
              </p:cNvPr>
              <p:cNvGrpSpPr/>
              <p:nvPr/>
            </p:nvGrpSpPr>
            <p:grpSpPr>
              <a:xfrm>
                <a:off x="3481852" y="5759057"/>
                <a:ext cx="3677470" cy="369332"/>
                <a:chOff x="3481852" y="5793616"/>
                <a:chExt cx="3677470" cy="369332"/>
              </a:xfrm>
            </p:grpSpPr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86D56E06-84AB-4E44-9706-D3E934F982E2}"/>
                    </a:ext>
                  </a:extLst>
                </p:cNvPr>
                <p:cNvSpPr txBox="1"/>
                <p:nvPr/>
              </p:nvSpPr>
              <p:spPr>
                <a:xfrm>
                  <a:off x="3481852" y="5793616"/>
                  <a:ext cx="2628711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b="1" dirty="0"/>
                    <a:t>Additional Basin Options</a:t>
                  </a:r>
                </a:p>
              </p:txBody>
            </p: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98A9E3AF-60F5-D741-BC29-34196FAE54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76535" y="5978282"/>
                  <a:ext cx="982787" cy="0"/>
                </a:xfrm>
                <a:prstGeom prst="line">
                  <a:avLst/>
                </a:prstGeom>
                <a:noFill/>
                <a:ln w="76200">
                  <a:solidFill>
                    <a:srgbClr val="00B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4B05A828-5A3E-D24B-A0BF-1C6E347A4B4D}"/>
                  </a:ext>
                </a:extLst>
              </p:cNvPr>
              <p:cNvGrpSpPr/>
              <p:nvPr/>
            </p:nvGrpSpPr>
            <p:grpSpPr>
              <a:xfrm>
                <a:off x="3764397" y="6047663"/>
                <a:ext cx="3394925" cy="369332"/>
                <a:chOff x="3764397" y="6116782"/>
                <a:chExt cx="3394925" cy="369332"/>
              </a:xfrm>
            </p:grpSpPr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001867D7-E776-1A48-8A79-B15C5CDC15A9}"/>
                    </a:ext>
                  </a:extLst>
                </p:cNvPr>
                <p:cNvSpPr txBox="1"/>
                <p:nvPr/>
              </p:nvSpPr>
              <p:spPr>
                <a:xfrm>
                  <a:off x="3764397" y="6116782"/>
                  <a:ext cx="2346166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b="1" dirty="0"/>
                    <a:t>Future DPR Options</a:t>
                  </a:r>
                </a:p>
              </p:txBody>
            </p: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E0EC034F-2DF6-C945-BA23-A4C5413F01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76535" y="6301448"/>
                  <a:ext cx="982787" cy="0"/>
                </a:xfrm>
                <a:prstGeom prst="line">
                  <a:avLst/>
                </a:prstGeom>
                <a:noFill/>
                <a:ln w="38100">
                  <a:solidFill>
                    <a:srgbClr val="7030A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2674CD23-B6B2-3246-87E4-BE4500DA568C}"/>
              </a:ext>
            </a:extLst>
          </p:cNvPr>
          <p:cNvSpPr>
            <a:spLocks noChangeAspect="1"/>
          </p:cNvSpPr>
          <p:nvPr/>
        </p:nvSpPr>
        <p:spPr>
          <a:xfrm>
            <a:off x="3824396" y="4694271"/>
            <a:ext cx="146304" cy="138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gular Pentagon 41">
            <a:extLst>
              <a:ext uri="{FF2B5EF4-FFF2-40B4-BE49-F238E27FC236}">
                <a16:creationId xmlns:a16="http://schemas.microsoft.com/office/drawing/2014/main" id="{DCDBC85C-7509-C848-9A6D-1A1996BD1581}"/>
              </a:ext>
            </a:extLst>
          </p:cNvPr>
          <p:cNvSpPr>
            <a:spLocks noChangeAspect="1"/>
          </p:cNvSpPr>
          <p:nvPr/>
        </p:nvSpPr>
        <p:spPr>
          <a:xfrm>
            <a:off x="7601177" y="1340058"/>
            <a:ext cx="182880" cy="182880"/>
          </a:xfrm>
          <a:prstGeom prst="pentago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gular Pentagon 42">
            <a:extLst>
              <a:ext uri="{FF2B5EF4-FFF2-40B4-BE49-F238E27FC236}">
                <a16:creationId xmlns:a16="http://schemas.microsoft.com/office/drawing/2014/main" id="{9BE75C29-E862-764F-AF8F-C0458AE4A519}"/>
              </a:ext>
            </a:extLst>
          </p:cNvPr>
          <p:cNvSpPr>
            <a:spLocks noChangeAspect="1"/>
          </p:cNvSpPr>
          <p:nvPr/>
        </p:nvSpPr>
        <p:spPr>
          <a:xfrm>
            <a:off x="6918942" y="4060622"/>
            <a:ext cx="182880" cy="182880"/>
          </a:xfrm>
          <a:prstGeom prst="pentago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43F1FA1-8A4A-6E40-9B2B-F29BC30D9B7D}"/>
              </a:ext>
            </a:extLst>
          </p:cNvPr>
          <p:cNvGrpSpPr/>
          <p:nvPr/>
        </p:nvGrpSpPr>
        <p:grpSpPr>
          <a:xfrm>
            <a:off x="1622309" y="4038141"/>
            <a:ext cx="1197091" cy="1055602"/>
            <a:chOff x="1622309" y="4038141"/>
            <a:chExt cx="1197091" cy="1055602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4802F06-CE6F-5A4B-A889-C943828CB395}"/>
                </a:ext>
              </a:extLst>
            </p:cNvPr>
            <p:cNvSpPr txBox="1"/>
            <p:nvPr/>
          </p:nvSpPr>
          <p:spPr>
            <a:xfrm>
              <a:off x="1622309" y="4038141"/>
              <a:ext cx="119709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Harbor Industrial Users</a:t>
              </a: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59DD1B24-E090-D948-B342-C2844541C322}"/>
                </a:ext>
              </a:extLst>
            </p:cNvPr>
            <p:cNvGrpSpPr/>
            <p:nvPr/>
          </p:nvGrpSpPr>
          <p:grpSpPr>
            <a:xfrm>
              <a:off x="1901564" y="4766221"/>
              <a:ext cx="335280" cy="327522"/>
              <a:chOff x="5358530" y="4343401"/>
              <a:chExt cx="335280" cy="327522"/>
            </a:xfrm>
          </p:grpSpPr>
          <p:sp>
            <p:nvSpPr>
              <p:cNvPr id="73" name="Can 72">
                <a:extLst>
                  <a:ext uri="{FF2B5EF4-FFF2-40B4-BE49-F238E27FC236}">
                    <a16:creationId xmlns:a16="http://schemas.microsoft.com/office/drawing/2014/main" id="{9DDD80BF-0722-054C-8461-72272F95CA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58530" y="4343401"/>
                <a:ext cx="274320" cy="262683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Can 73">
                <a:extLst>
                  <a:ext uri="{FF2B5EF4-FFF2-40B4-BE49-F238E27FC236}">
                    <a16:creationId xmlns:a16="http://schemas.microsoft.com/office/drawing/2014/main" id="{600C3F39-E564-1B45-94CB-4DC1C508C7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10930" y="4495801"/>
                <a:ext cx="182880" cy="175122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F771683-9EA5-E144-BA41-95EE169C8502}"/>
              </a:ext>
            </a:extLst>
          </p:cNvPr>
          <p:cNvGrpSpPr/>
          <p:nvPr/>
        </p:nvGrpSpPr>
        <p:grpSpPr>
          <a:xfrm>
            <a:off x="4403833" y="3048000"/>
            <a:ext cx="1615967" cy="656690"/>
            <a:chOff x="3983178" y="3683479"/>
            <a:chExt cx="1615967" cy="450415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778A94A-4763-2643-8F69-EA633E30E458}"/>
                </a:ext>
              </a:extLst>
            </p:cNvPr>
            <p:cNvSpPr txBox="1"/>
            <p:nvPr/>
          </p:nvSpPr>
          <p:spPr>
            <a:xfrm>
              <a:off x="4060864" y="3713393"/>
              <a:ext cx="1460593" cy="3190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 Up to </a:t>
              </a:r>
            </a:p>
            <a:p>
              <a:pPr algn="ctr"/>
              <a:r>
                <a:rPr lang="en-US" sz="1400" dirty="0"/>
                <a:t>150-mgd Pipeline</a:t>
              </a: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64CAA5D2-BDD0-B14B-8743-D8F2822D30DB}"/>
                </a:ext>
              </a:extLst>
            </p:cNvPr>
            <p:cNvSpPr/>
            <p:nvPr/>
          </p:nvSpPr>
          <p:spPr>
            <a:xfrm>
              <a:off x="3983178" y="3683479"/>
              <a:ext cx="1615967" cy="4504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52247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2F5B8-FA2A-DC40-A88C-9A68152A0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379" y="283215"/>
            <a:ext cx="5605253" cy="723275"/>
          </a:xfrm>
        </p:spPr>
        <p:txBody>
          <a:bodyPr/>
          <a:lstStyle/>
          <a:p>
            <a:r>
              <a:rPr lang="en-US" dirty="0"/>
              <a:t>ADDITIONAL 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CC517-1CDA-924E-AACF-6ECEA4967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Further refinement of DPR options will continue during environmental planning</a:t>
            </a:r>
          </a:p>
          <a:p>
            <a:r>
              <a:rPr lang="en-US" dirty="0"/>
              <a:t>Full range of options to be included in a Programmatic Environmental Impact Report (PEIR) and a Programmatic Environmental Impact Statement (PEIS)</a:t>
            </a:r>
          </a:p>
          <a:p>
            <a:r>
              <a:rPr lang="en-US" dirty="0"/>
              <a:t>Preliminary cost estimates have been updated from </a:t>
            </a:r>
            <a:r>
              <a:rPr lang="en-US" dirty="0">
                <a:latin typeface="+mn-lt"/>
              </a:rPr>
              <a:t>2016</a:t>
            </a:r>
            <a:r>
              <a:rPr lang="en-US" dirty="0"/>
              <a:t> to </a:t>
            </a:r>
            <a:r>
              <a:rPr lang="en-US" dirty="0">
                <a:latin typeface="+mn-lt"/>
              </a:rPr>
              <a:t>2018</a:t>
            </a:r>
            <a:r>
              <a:rPr lang="en-US" dirty="0"/>
              <a:t> dollars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FEC8C8-8CF8-9B44-BA00-AFCD6C8C9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653F-92F7-4EA8-B966-6764D3DD8E1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406615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6511" y="283215"/>
            <a:ext cx="3931012" cy="723275"/>
          </a:xfrm>
        </p:spPr>
        <p:txBody>
          <a:bodyPr/>
          <a:lstStyle/>
          <a:p>
            <a:r>
              <a:rPr lang="en-US" dirty="0"/>
              <a:t>PROGRAM COSTS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653F-92F7-4EA8-B966-6764D3DD8E1F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420727"/>
              </p:ext>
            </p:extLst>
          </p:nvPr>
        </p:nvGraphicFramePr>
        <p:xfrm>
          <a:off x="520700" y="1636486"/>
          <a:ext cx="8102600" cy="2535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4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4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949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Phase 1 </a:t>
                      </a:r>
                      <a:r>
                        <a:rPr lang="en-US" baseline="0" dirty="0"/>
                        <a:t>Backbone</a:t>
                      </a:r>
                      <a:br>
                        <a:rPr lang="en-US" baseline="0" dirty="0"/>
                      </a:br>
                      <a:r>
                        <a:rPr lang="en-US" baseline="0" dirty="0"/>
                        <a:t>(2018 Dollars)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Full</a:t>
                      </a:r>
                      <a:r>
                        <a:rPr lang="en-US" baseline="0" dirty="0"/>
                        <a:t> Program</a:t>
                      </a:r>
                      <a:r>
                        <a:rPr lang="en-US" baseline="30000" dirty="0"/>
                        <a:t>1,2</a:t>
                      </a:r>
                      <a:br>
                        <a:rPr lang="en-US" baseline="0" dirty="0"/>
                      </a:br>
                      <a:r>
                        <a:rPr lang="en-US" baseline="0" dirty="0"/>
                        <a:t>(2018 Dollars)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705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Production Capacity (mgd)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670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Capital Program Cost</a:t>
                      </a:r>
                      <a:r>
                        <a:rPr lang="en-US" baseline="300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$2.6 billion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$3.4</a:t>
                      </a:r>
                      <a:r>
                        <a:rPr lang="en-US" baseline="0" dirty="0"/>
                        <a:t> billion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6705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Program Unit Cost of Yield ($/AF)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$1,813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$1,826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949518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06284" y="4191000"/>
            <a:ext cx="8102600" cy="73866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sz="1400" baseline="30000" dirty="0">
                <a:solidFill>
                  <a:schemeClr val="tx2"/>
                </a:solidFill>
              </a:rPr>
              <a:t>1</a:t>
            </a:r>
            <a:r>
              <a:rPr lang="en-US" sz="1400" dirty="0">
                <a:solidFill>
                  <a:schemeClr val="tx2"/>
                </a:solidFill>
              </a:rPr>
              <a:t>Adds Orange County and West Basin deliveries to Initial Backbone system</a:t>
            </a:r>
          </a:p>
          <a:p>
            <a:r>
              <a:rPr lang="en-US" sz="1400" baseline="30000" dirty="0">
                <a:solidFill>
                  <a:schemeClr val="tx2"/>
                </a:solidFill>
              </a:rPr>
              <a:t>2</a:t>
            </a:r>
            <a:r>
              <a:rPr lang="en-US" sz="1400" dirty="0">
                <a:solidFill>
                  <a:schemeClr val="tx2"/>
                </a:solidFill>
              </a:rPr>
              <a:t>Does not include costs for DPR to Weymouth or Diemer WTPs</a:t>
            </a:r>
          </a:p>
          <a:p>
            <a:r>
              <a:rPr lang="en-US" sz="1400" baseline="30000" dirty="0">
                <a:solidFill>
                  <a:schemeClr val="tx2"/>
                </a:solidFill>
              </a:rPr>
              <a:t>3</a:t>
            </a:r>
            <a:r>
              <a:rPr lang="en-US" sz="1400" dirty="0">
                <a:solidFill>
                  <a:schemeClr val="tx2"/>
                </a:solidFill>
              </a:rPr>
              <a:t>Costs include 25% for engineering services and 35% overall program contingency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359F87-172B-2641-B0F2-362E90F20DDF}"/>
              </a:ext>
            </a:extLst>
          </p:cNvPr>
          <p:cNvSpPr txBox="1"/>
          <p:nvPr/>
        </p:nvSpPr>
        <p:spPr>
          <a:xfrm>
            <a:off x="4267200" y="1174820"/>
            <a:ext cx="3886200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Corbel" panose="020B0503020204020204" pitchFamily="34" charset="0"/>
              </a:rPr>
              <a:t>Recommended Program</a:t>
            </a:r>
          </a:p>
        </p:txBody>
      </p:sp>
    </p:spTree>
    <p:extLst>
      <p:ext uri="{BB962C8B-B14F-4D97-AF65-F5344CB8AC3E}">
        <p14:creationId xmlns:p14="http://schemas.microsoft.com/office/powerpoint/2010/main" val="2609724665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2FCFE-F06D-004A-AA2C-CA791BFA9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5511" y="283215"/>
            <a:ext cx="2692981" cy="723275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899C4-583B-FA48-83BD-C394A819A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Post Final Conceptual Planning Studies Report (Mid-February </a:t>
            </a:r>
            <a:r>
              <a:rPr lang="en-US" dirty="0">
                <a:latin typeface="+mn-lt"/>
              </a:rPr>
              <a:t>2019</a:t>
            </a:r>
            <a:r>
              <a:rPr lang="en-US" dirty="0"/>
              <a:t>)</a:t>
            </a:r>
          </a:p>
          <a:p>
            <a:r>
              <a:rPr lang="en-US" dirty="0"/>
              <a:t>Presentation to E&amp;O Committee (March </a:t>
            </a:r>
            <a:r>
              <a:rPr lang="en-US" dirty="0">
                <a:latin typeface="+mn-lt"/>
              </a:rPr>
              <a:t>2019 </a:t>
            </a:r>
            <a:r>
              <a:rPr lang="en-US" dirty="0"/>
              <a:t>Meeting)</a:t>
            </a:r>
          </a:p>
          <a:p>
            <a:r>
              <a:rPr lang="en-US" dirty="0"/>
              <a:t>Hold Board Workshops (Spring-Summer </a:t>
            </a:r>
            <a:r>
              <a:rPr lang="en-US" dirty="0">
                <a:latin typeface="+mn-lt"/>
              </a:rPr>
              <a:t>2019</a:t>
            </a:r>
            <a:r>
              <a:rPr lang="en-US" dirty="0"/>
              <a:t>)</a:t>
            </a:r>
          </a:p>
          <a:p>
            <a:r>
              <a:rPr lang="en-US" dirty="0"/>
              <a:t>Request Board consideration to proceed with environmental process and engineering support (Fall </a:t>
            </a:r>
            <a:r>
              <a:rPr lang="en-US" dirty="0">
                <a:latin typeface="+mn-lt"/>
              </a:rPr>
              <a:t>2019</a:t>
            </a:r>
            <a:r>
              <a:rPr lang="en-US" dirty="0"/>
              <a:t>)</a:t>
            </a:r>
          </a:p>
          <a:p>
            <a:r>
              <a:rPr lang="en-US" dirty="0"/>
              <a:t>Continue Demonstration Plant testing for regulatory approval and AWT 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EAD284-66BD-AA40-8CA3-CB479D8A5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653F-92F7-4EA8-B966-6764D3DD8E1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45D583-313E-DA41-8CF0-38FEBE95BAF8}"/>
              </a:ext>
            </a:extLst>
          </p:cNvPr>
          <p:cNvSpPr txBox="1"/>
          <p:nvPr/>
        </p:nvSpPr>
        <p:spPr>
          <a:xfrm>
            <a:off x="2933792" y="6550223"/>
            <a:ext cx="3276600" cy="30777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Corbel" panose="020B0503020204020204" pitchFamily="34" charset="0"/>
              </a:rPr>
              <a:t>Draft Report Under Development</a:t>
            </a:r>
          </a:p>
        </p:txBody>
      </p:sp>
    </p:spTree>
    <p:extLst>
      <p:ext uri="{BB962C8B-B14F-4D97-AF65-F5344CB8AC3E}">
        <p14:creationId xmlns:p14="http://schemas.microsoft.com/office/powerpoint/2010/main" val="2764104080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396330" y="300324"/>
            <a:ext cx="2351349" cy="707886"/>
          </a:xfr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3126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PANELISTS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57200" y="6340475"/>
            <a:ext cx="2133600" cy="365125"/>
          </a:xfrm>
        </p:spPr>
        <p:txBody>
          <a:bodyPr/>
          <a:lstStyle/>
          <a:p>
            <a:fld id="{01B7653F-92F7-4EA8-B966-6764D3DD8E1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3" name="Picture 1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BEFDE8C5-E69B-154A-AEE4-97E1B86C9F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9" t="9399" r="11250" b="9399"/>
          <a:stretch/>
        </p:blipFill>
        <p:spPr>
          <a:xfrm>
            <a:off x="6375503" y="1101128"/>
            <a:ext cx="1892297" cy="2743201"/>
          </a:xfrm>
          <a:prstGeom prst="rect">
            <a:avLst/>
          </a:prstGeom>
        </p:spPr>
      </p:pic>
      <p:pic>
        <p:nvPicPr>
          <p:cNvPr id="17" name="Picture 16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6947CA74-0A41-564D-B229-37B8D0CECD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00" y="1117526"/>
            <a:ext cx="1874520" cy="2743200"/>
          </a:xfrm>
          <a:prstGeom prst="rect">
            <a:avLst/>
          </a:prstGeom>
        </p:spPr>
      </p:pic>
      <p:pic>
        <p:nvPicPr>
          <p:cNvPr id="19" name="Picture 18" descr="A person wearing a white shirt&#10;&#10;Description automatically generated">
            <a:extLst>
              <a:ext uri="{FF2B5EF4-FFF2-40B4-BE49-F238E27FC236}">
                <a16:creationId xmlns:a16="http://schemas.microsoft.com/office/drawing/2014/main" id="{2126709E-7A57-1E4B-A79A-A9E60559E3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1" t="-73" r="20250" b="30643"/>
          <a:stretch/>
        </p:blipFill>
        <p:spPr>
          <a:xfrm>
            <a:off x="3616963" y="1117526"/>
            <a:ext cx="1892297" cy="27432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DE84DD-821F-EA46-BA37-CF8F5430BED9}"/>
              </a:ext>
            </a:extLst>
          </p:cNvPr>
          <p:cNvSpPr txBox="1"/>
          <p:nvPr/>
        </p:nvSpPr>
        <p:spPr>
          <a:xfrm>
            <a:off x="876200" y="3969517"/>
            <a:ext cx="1874520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Corbel" panose="020B0503020204020204" pitchFamily="34" charset="0"/>
              </a:rPr>
              <a:t>Deven Upadhyay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1C36A2-2259-DF4C-A04A-BB4C5E06E28A}"/>
              </a:ext>
            </a:extLst>
          </p:cNvPr>
          <p:cNvSpPr txBox="1"/>
          <p:nvPr/>
        </p:nvSpPr>
        <p:spPr>
          <a:xfrm>
            <a:off x="3634740" y="3953645"/>
            <a:ext cx="1874520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Corbel" panose="020B0503020204020204" pitchFamily="34" charset="0"/>
              </a:rPr>
              <a:t>Ray Tremblay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6277AE-1158-EE47-82E6-14ED2E6F6471}"/>
              </a:ext>
            </a:extLst>
          </p:cNvPr>
          <p:cNvSpPr txBox="1"/>
          <p:nvPr/>
        </p:nvSpPr>
        <p:spPr>
          <a:xfrm>
            <a:off x="6384391" y="3953645"/>
            <a:ext cx="1874520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Corbel" panose="020B0503020204020204" pitchFamily="34" charset="0"/>
              </a:rPr>
              <a:t>Tom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  <a:latin typeface="Corbel" panose="020B0503020204020204" pitchFamily="34" charset="0"/>
              </a:rPr>
              <a:t>Love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FC8365-DD2C-974C-8B98-008B9A8E769D}"/>
              </a:ext>
            </a:extLst>
          </p:cNvPr>
          <p:cNvSpPr txBox="1"/>
          <p:nvPr/>
        </p:nvSpPr>
        <p:spPr>
          <a:xfrm>
            <a:off x="651360" y="4800600"/>
            <a:ext cx="2324200" cy="6463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Corbel" panose="020B0503020204020204" pitchFamily="34" charset="0"/>
              </a:rPr>
              <a:t>AGM and Chief Operating Officer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A104C4-04E5-AE43-8C63-E2C7F4A02F9D}"/>
              </a:ext>
            </a:extLst>
          </p:cNvPr>
          <p:cNvSpPr txBox="1"/>
          <p:nvPr/>
        </p:nvSpPr>
        <p:spPr>
          <a:xfrm>
            <a:off x="3409900" y="4800600"/>
            <a:ext cx="2324200" cy="6463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Corbel" panose="020B0503020204020204" pitchFamily="34" charset="0"/>
              </a:rPr>
              <a:t>Facilities Planning Department Head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127C75-0964-3445-A9CD-B81A0507ED01}"/>
              </a:ext>
            </a:extLst>
          </p:cNvPr>
          <p:cNvSpPr txBox="1"/>
          <p:nvPr/>
        </p:nvSpPr>
        <p:spPr>
          <a:xfrm>
            <a:off x="6168440" y="4800600"/>
            <a:ext cx="2324200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Corbel" panose="020B0503020204020204" pitchFamily="34" charset="0"/>
              </a:rPr>
              <a:t>General Manager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A617CF-4C75-794F-9AED-B814CF5A5918}"/>
              </a:ext>
            </a:extLst>
          </p:cNvPr>
          <p:cNvSpPr txBox="1"/>
          <p:nvPr/>
        </p:nvSpPr>
        <p:spPr>
          <a:xfrm>
            <a:off x="443078" y="5479203"/>
            <a:ext cx="2740763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Corbel" panose="020B0503020204020204" pitchFamily="34" charset="0"/>
              </a:rPr>
              <a:t>Metropolitan Water District of Southern California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1B667B-A078-B64C-8BE1-7CAD46208A41}"/>
              </a:ext>
            </a:extLst>
          </p:cNvPr>
          <p:cNvSpPr txBox="1"/>
          <p:nvPr/>
        </p:nvSpPr>
        <p:spPr>
          <a:xfrm>
            <a:off x="3334982" y="5479203"/>
            <a:ext cx="2474035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Corbel" panose="020B0503020204020204" pitchFamily="34" charset="0"/>
              </a:rPr>
              <a:t>Sanitation Districts of Los Angeles County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3DA4E6-D55C-2540-AD2A-4E752893596E}"/>
              </a:ext>
            </a:extLst>
          </p:cNvPr>
          <p:cNvSpPr txBox="1"/>
          <p:nvPr/>
        </p:nvSpPr>
        <p:spPr>
          <a:xfrm>
            <a:off x="6084633" y="5479203"/>
            <a:ext cx="2474035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Corbel" panose="020B0503020204020204" pitchFamily="34" charset="0"/>
              </a:rPr>
              <a:t>Upper San Gabriel Valley Municipal Water District</a:t>
            </a:r>
          </a:p>
        </p:txBody>
      </p:sp>
    </p:spTree>
    <p:extLst>
      <p:ext uri="{BB962C8B-B14F-4D97-AF65-F5344CB8AC3E}">
        <p14:creationId xmlns:p14="http://schemas.microsoft.com/office/powerpoint/2010/main" val="3389925354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3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04646"/>
            <a:ext cx="7620000" cy="1446550"/>
          </a:xfrm>
        </p:spPr>
        <p:txBody>
          <a:bodyPr wrap="square"/>
          <a:lstStyle/>
          <a:p>
            <a:r>
              <a:rPr lang="en-US" dirty="0">
                <a:solidFill>
                  <a:schemeClr val="tx2"/>
                </a:solidFill>
                <a:latin typeface="+mn-lt"/>
                <a:ea typeface="Arial Unicode MS" panose="020B0604020202020204" pitchFamily="34" charset="-128"/>
                <a:cs typeface="Segoe UI Semilight" panose="020B0402040204020203" pitchFamily="34" charset="0"/>
              </a:rPr>
              <a:t>TAPPING THE WORLD OF POSSIBILITIES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0113" y="3897230"/>
            <a:ext cx="7543800" cy="120817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7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Urban Water Institute </a:t>
            </a:r>
          </a:p>
          <a:p>
            <a:pPr>
              <a:spcBef>
                <a:spcPts val="0"/>
              </a:spcBef>
            </a:pPr>
            <a:r>
              <a:rPr lang="en-US" sz="27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Spring Water Conference</a:t>
            </a:r>
          </a:p>
          <a:p>
            <a:endParaRPr lang="en-US" sz="2700" dirty="0">
              <a:solidFill>
                <a:schemeClr val="bg1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54469" y="4876800"/>
            <a:ext cx="243509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dirty="0">
                <a:solidFill>
                  <a:schemeClr val="tx2"/>
                </a:solidFill>
                <a:latin typeface="Corbel" panose="020B0503020204020204" pitchFamily="34" charset="0"/>
              </a:rPr>
              <a:t> Palm Springs Hilton</a:t>
            </a:r>
          </a:p>
          <a:p>
            <a:pPr algn="ctr"/>
            <a:r>
              <a:rPr lang="en-US" sz="2100" dirty="0">
                <a:solidFill>
                  <a:schemeClr val="tx2"/>
                </a:solidFill>
                <a:latin typeface="Corbel" panose="020B0503020204020204" pitchFamily="34" charset="0"/>
              </a:rPr>
              <a:t>February  28, 2019</a:t>
            </a:r>
          </a:p>
        </p:txBody>
      </p:sp>
      <p:pic>
        <p:nvPicPr>
          <p:cNvPr id="5" name="Picture 4" descr="D:\Documents and Settings\u08085\Desktop\mwd-seal-greenmatte.g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9197" y="5733488"/>
            <a:ext cx="1005606" cy="1005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BF96A1-6EA3-2247-BDD0-11F8CD215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38989" y="5704695"/>
            <a:ext cx="4023360" cy="106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7D67EA-95AF-4640-A058-17A850B928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808" y="5728211"/>
            <a:ext cx="2468880" cy="101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80149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4FFA96-A4DD-5B41-9C0D-1B93865E5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4406900"/>
            <a:ext cx="7983981" cy="923330"/>
          </a:xfrm>
        </p:spPr>
        <p:txBody>
          <a:bodyPr/>
          <a:lstStyle/>
          <a:p>
            <a:r>
              <a:rPr lang="en-US" dirty="0"/>
              <a:t>Wastewater perspective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153150-8EC1-3D41-A07E-A519C4D9F5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Ray Tremblay – Sanitation Districts of Los Angeles County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6DC0F5-D971-F245-999F-85948F2279A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24600"/>
            <a:ext cx="2133600" cy="365125"/>
          </a:xfrm>
        </p:spPr>
        <p:txBody>
          <a:bodyPr/>
          <a:lstStyle/>
          <a:p>
            <a:fld id="{01B7653F-92F7-4EA8-B966-6764D3DD8E1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624132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Content Placeholder 3">
            <a:extLst>
              <a:ext uri="{FF2B5EF4-FFF2-40B4-BE49-F238E27FC236}">
                <a16:creationId xmlns:a16="http://schemas.microsoft.com/office/drawing/2014/main" id="{5ACF5EAD-1B43-8C41-B3C7-FE6FB301BB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49759" r="18970"/>
          <a:stretch>
            <a:fillRect/>
          </a:stretch>
        </p:blipFill>
        <p:spPr>
          <a:xfrm>
            <a:off x="0" y="1084263"/>
            <a:ext cx="9144000" cy="5783262"/>
          </a:xfrm>
        </p:spPr>
      </p:pic>
      <p:grpSp>
        <p:nvGrpSpPr>
          <p:cNvPr id="15362" name="Group 6">
            <a:extLst>
              <a:ext uri="{FF2B5EF4-FFF2-40B4-BE49-F238E27FC236}">
                <a16:creationId xmlns:a16="http://schemas.microsoft.com/office/drawing/2014/main" id="{8AFDA74D-242A-B147-A36B-F0D6BE502941}"/>
              </a:ext>
            </a:extLst>
          </p:cNvPr>
          <p:cNvGrpSpPr>
            <a:grpSpLocks/>
          </p:cNvGrpSpPr>
          <p:nvPr/>
        </p:nvGrpSpPr>
        <p:grpSpPr bwMode="auto">
          <a:xfrm>
            <a:off x="0" y="4076700"/>
            <a:ext cx="2619375" cy="2778125"/>
            <a:chOff x="0" y="4077358"/>
            <a:chExt cx="2619376" cy="277768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1AD7F9-89C8-9D43-BC6E-F4EE7E074BA8}"/>
                </a:ext>
              </a:extLst>
            </p:cNvPr>
            <p:cNvSpPr txBox="1"/>
            <p:nvPr/>
          </p:nvSpPr>
          <p:spPr>
            <a:xfrm>
              <a:off x="0" y="4661465"/>
              <a:ext cx="2619376" cy="2193576"/>
            </a:xfrm>
            <a:prstGeom prst="rect">
              <a:avLst/>
            </a:prstGeom>
            <a:solidFill>
              <a:schemeClr val="bg1"/>
            </a:solidFill>
            <a:ln w="25400" cmpd="thinThick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eaLnBrk="1" hangingPunct="1">
                <a:spcAft>
                  <a:spcPts val="300"/>
                </a:spcAft>
                <a:defRPr/>
              </a:pPr>
              <a:r>
                <a:rPr lang="en-US" sz="1400" b="1" dirty="0">
                  <a:solidFill>
                    <a:schemeClr val="tx2"/>
                  </a:solidFill>
                  <a:ea typeface="ヒラギノ角ゴ Pro W3"/>
                  <a:cs typeface="Arial" pitchFamily="34" charset="0"/>
                </a:rPr>
                <a:t>GOVERNANCE</a:t>
              </a:r>
              <a:r>
                <a:rPr lang="en-US" sz="1200" dirty="0">
                  <a:ea typeface="ヒラギノ角ゴ Pro W3"/>
                  <a:cs typeface="Arial" pitchFamily="34" charset="0"/>
                </a:rPr>
                <a:t>  </a:t>
              </a:r>
            </a:p>
            <a:p>
              <a:pPr algn="ctr" eaLnBrk="1" hangingPunct="1">
                <a:spcAft>
                  <a:spcPts val="600"/>
                </a:spcAft>
                <a:defRPr/>
              </a:pPr>
              <a:r>
                <a:rPr lang="en-US" sz="1200" dirty="0">
                  <a:ea typeface="ヒラギノ角ゴ Pro W3"/>
                  <a:cs typeface="Arial" pitchFamily="34" charset="0"/>
                </a:rPr>
                <a:t>24 special districts with one staff</a:t>
              </a:r>
            </a:p>
            <a:p>
              <a:pPr algn="ctr" eaLnBrk="1" hangingPunct="1">
                <a:spcAft>
                  <a:spcPts val="300"/>
                </a:spcAft>
                <a:defRPr/>
              </a:pPr>
              <a:r>
                <a:rPr lang="en-US" sz="1400" b="1" dirty="0">
                  <a:solidFill>
                    <a:schemeClr val="tx2"/>
                  </a:solidFill>
                  <a:ea typeface="ヒラギノ角ゴ Pro W3"/>
                  <a:cs typeface="Arial" pitchFamily="34" charset="0"/>
                </a:rPr>
                <a:t>SERVICE AREA</a:t>
              </a:r>
              <a:endParaRPr lang="en-US" sz="1400" b="1" dirty="0">
                <a:ea typeface="ヒラギノ角ゴ Pro W3"/>
                <a:cs typeface="Arial" pitchFamily="34" charset="0"/>
              </a:endParaRPr>
            </a:p>
            <a:p>
              <a:pPr algn="ctr" eaLnBrk="1" hangingPunct="1">
                <a:defRPr/>
              </a:pPr>
              <a:r>
                <a:rPr lang="en-US" sz="1200" dirty="0">
                  <a:ea typeface="ヒラギノ角ゴ Pro W3"/>
                  <a:cs typeface="Arial" pitchFamily="34" charset="0"/>
                </a:rPr>
                <a:t>78 cities &amp; unincorporated county </a:t>
              </a:r>
            </a:p>
            <a:p>
              <a:pPr algn="ctr" eaLnBrk="1" hangingPunct="1">
                <a:spcAft>
                  <a:spcPts val="600"/>
                </a:spcAft>
                <a:defRPr/>
              </a:pPr>
              <a:r>
                <a:rPr lang="en-US" sz="1200" dirty="0">
                  <a:ea typeface="ヒラギノ角ゴ Pro W3"/>
                  <a:cs typeface="Arial" pitchFamily="34" charset="0"/>
                </a:rPr>
                <a:t>824 square miles </a:t>
              </a:r>
            </a:p>
            <a:p>
              <a:pPr algn="ctr" eaLnBrk="1" hangingPunct="1">
                <a:spcAft>
                  <a:spcPts val="300"/>
                </a:spcAft>
                <a:defRPr/>
              </a:pPr>
              <a:r>
                <a:rPr lang="en-US" sz="1400" b="1" dirty="0">
                  <a:solidFill>
                    <a:schemeClr val="tx2"/>
                  </a:solidFill>
                  <a:ea typeface="ヒラギノ角ゴ Pro W3"/>
                  <a:cs typeface="Arial" pitchFamily="34" charset="0"/>
                </a:rPr>
                <a:t>INFRASTRUCTURE</a:t>
              </a:r>
              <a:endParaRPr lang="en-US" sz="1200" b="1" dirty="0">
                <a:ea typeface="ヒラギノ角ゴ Pro W3"/>
                <a:cs typeface="Arial" pitchFamily="34" charset="0"/>
              </a:endParaRPr>
            </a:p>
            <a:p>
              <a:pPr algn="ctr" eaLnBrk="1" hangingPunct="1">
                <a:spcAft>
                  <a:spcPts val="0"/>
                </a:spcAft>
                <a:defRPr/>
              </a:pPr>
              <a:r>
                <a:rPr lang="en-US" sz="1200" dirty="0">
                  <a:ea typeface="ヒラギノ角ゴ Pro W3"/>
                  <a:cs typeface="Arial" pitchFamily="34" charset="0"/>
                </a:rPr>
                <a:t>1,400 miles of sewers</a:t>
              </a:r>
            </a:p>
            <a:p>
              <a:pPr algn="ctr" eaLnBrk="1" hangingPunct="1">
                <a:spcAft>
                  <a:spcPts val="0"/>
                </a:spcAft>
                <a:defRPr/>
              </a:pPr>
              <a:r>
                <a:rPr lang="en-US" sz="1200" dirty="0">
                  <a:ea typeface="ヒラギノ角ゴ Pro W3"/>
                  <a:cs typeface="Arial" pitchFamily="34" charset="0"/>
                </a:rPr>
                <a:t> 11 wastewater treatment plants</a:t>
              </a:r>
            </a:p>
            <a:p>
              <a:pPr algn="ctr" eaLnBrk="1" hangingPunct="1">
                <a:spcAft>
                  <a:spcPts val="600"/>
                </a:spcAft>
                <a:defRPr/>
              </a:pPr>
              <a:r>
                <a:rPr lang="en-US" sz="1200" dirty="0">
                  <a:ea typeface="ヒラギノ角ゴ Pro W3"/>
                  <a:cs typeface="Arial" pitchFamily="34" charset="0"/>
                </a:rPr>
                <a:t>Ocean outfall system</a:t>
              </a:r>
            </a:p>
          </p:txBody>
        </p:sp>
        <p:sp>
          <p:nvSpPr>
            <p:cNvPr id="15365" name="TextBox 2">
              <a:extLst>
                <a:ext uri="{FF2B5EF4-FFF2-40B4-BE49-F238E27FC236}">
                  <a16:creationId xmlns:a16="http://schemas.microsoft.com/office/drawing/2014/main" id="{6471BEA7-19AC-7840-AF09-0FE7D77862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4077358"/>
              <a:ext cx="2619376" cy="584775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itchFamily="2" charset="2"/>
                <a:buChar char="l"/>
                <a:defRPr sz="3000">
                  <a:solidFill>
                    <a:srgbClr val="17375E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600">
                  <a:solidFill>
                    <a:srgbClr val="17375E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17375E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i="1">
                  <a:solidFill>
                    <a:schemeClr val="bg1"/>
                  </a:solidFill>
                  <a:latin typeface="Calibri" panose="020F0502020204030204" pitchFamily="34" charset="0"/>
                  <a:cs typeface="ヒラギノ角ゴ Pro W3" panose="020B0300000000000000" pitchFamily="34" charset="-128"/>
                </a:rPr>
                <a:t>Collect and treat sewage from 5.6 million people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B9E4AEA9-DAC0-674F-A1BF-19D41B3D6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8026" y="190813"/>
            <a:ext cx="5257273" cy="723275"/>
          </a:xfrm>
        </p:spPr>
        <p:txBody>
          <a:bodyPr/>
          <a:lstStyle/>
          <a:p>
            <a:pPr>
              <a:defRPr/>
            </a:pPr>
            <a:r>
              <a:rPr lang="en-US" dirty="0"/>
              <a:t>JOINT OUTFALL SYSTEM</a:t>
            </a:r>
          </a:p>
        </p:txBody>
      </p:sp>
    </p:spTree>
    <p:extLst>
      <p:ext uri="{BB962C8B-B14F-4D97-AF65-F5344CB8AC3E}">
        <p14:creationId xmlns:p14="http://schemas.microsoft.com/office/powerpoint/2010/main" val="2311689746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82A9BFCB-4B60-A74F-BD76-4410C3A27F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29537" y="283215"/>
            <a:ext cx="4684937" cy="723275"/>
          </a:xfrm>
        </p:spPr>
        <p:txBody>
          <a:bodyPr/>
          <a:lstStyle/>
          <a:p>
            <a:r>
              <a:rPr lang="en-US" altLang="en-US" dirty="0"/>
              <a:t>PRODUCTION/REUSE</a:t>
            </a:r>
          </a:p>
        </p:txBody>
      </p:sp>
      <p:graphicFrame>
        <p:nvGraphicFramePr>
          <p:cNvPr id="17410" name="Object 3">
            <a:extLst>
              <a:ext uri="{FF2B5EF4-FFF2-40B4-BE49-F238E27FC236}">
                <a16:creationId xmlns:a16="http://schemas.microsoft.com/office/drawing/2014/main" id="{50AB5B93-32E2-C743-99F1-9F065978EB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233358"/>
              </p:ext>
            </p:extLst>
          </p:nvPr>
        </p:nvGraphicFramePr>
        <p:xfrm>
          <a:off x="705643" y="1219200"/>
          <a:ext cx="7732713" cy="5053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6" name="Chart" r:id="rId4" imgW="5880100" imgH="3860800" progId="MSGraph.Chart.8">
                  <p:embed followColorScheme="full"/>
                </p:oleObj>
              </mc:Choice>
              <mc:Fallback>
                <p:oleObj name="Chart" r:id="rId4" imgW="5880100" imgH="3860800" progId="MSGraph.Chart.8">
                  <p:embed followColorScheme="full"/>
                  <p:pic>
                    <p:nvPicPr>
                      <p:cNvPr id="17410" name="Object 3">
                        <a:extLst>
                          <a:ext uri="{FF2B5EF4-FFF2-40B4-BE49-F238E27FC236}">
                            <a16:creationId xmlns:a16="http://schemas.microsoft.com/office/drawing/2014/main" id="{50AB5B93-32E2-C743-99F1-9F065978EB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643" y="1219200"/>
                        <a:ext cx="7732713" cy="5053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32217661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09DA9-C73B-8245-B028-21081775E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2275" y="283215"/>
            <a:ext cx="4559453" cy="723275"/>
          </a:xfrm>
        </p:spPr>
        <p:txBody>
          <a:bodyPr/>
          <a:lstStyle/>
          <a:p>
            <a:r>
              <a:rPr lang="en-US" dirty="0"/>
              <a:t>A CHANGING FOCUS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AFCE4-A9FA-D34C-8CE1-1F4AA62E5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New Site Plan For JWPCP</a:t>
            </a:r>
          </a:p>
          <a:p>
            <a:r>
              <a:rPr lang="en-US" dirty="0"/>
              <a:t>Effluent Performance Specification</a:t>
            </a:r>
          </a:p>
          <a:p>
            <a:r>
              <a:rPr lang="en-US" dirty="0"/>
              <a:t>Nitrogen Management</a:t>
            </a:r>
          </a:p>
          <a:p>
            <a:pPr lvl="1"/>
            <a:r>
              <a:rPr lang="en-US" dirty="0"/>
              <a:t>Water Quality Goals</a:t>
            </a:r>
          </a:p>
          <a:p>
            <a:pPr lvl="1"/>
            <a:r>
              <a:rPr lang="en-US" dirty="0"/>
              <a:t>Cost and Feasibility</a:t>
            </a:r>
          </a:p>
          <a:p>
            <a:pPr lvl="1"/>
            <a:r>
              <a:rPr lang="en-US" dirty="0"/>
              <a:t>Integration With Existing Operations</a:t>
            </a:r>
          </a:p>
          <a:p>
            <a:r>
              <a:rPr lang="en-US" dirty="0"/>
              <a:t>Acceptance of Brine Discharges</a:t>
            </a:r>
          </a:p>
          <a:p>
            <a:r>
              <a:rPr lang="en-US" dirty="0"/>
              <a:t>Source Control</a:t>
            </a:r>
          </a:p>
          <a:p>
            <a:pPr lvl="1"/>
            <a:r>
              <a:rPr lang="en-US" altLang="en-US" dirty="0"/>
              <a:t>Boron, Nitrosamines, 1,4-Dioxane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198835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836B47B-602F-2F47-A2AA-A0B31CA36BDA}"/>
              </a:ext>
            </a:extLst>
          </p:cNvPr>
          <p:cNvGrpSpPr/>
          <p:nvPr/>
        </p:nvGrpSpPr>
        <p:grpSpPr>
          <a:xfrm>
            <a:off x="1371600" y="1371600"/>
            <a:ext cx="6543675" cy="4637134"/>
            <a:chOff x="1381125" y="1520034"/>
            <a:chExt cx="6543675" cy="4637134"/>
          </a:xfrm>
        </p:grpSpPr>
        <p:pic>
          <p:nvPicPr>
            <p:cNvPr id="21505" name="Picture 5">
              <a:extLst>
                <a:ext uri="{FF2B5EF4-FFF2-40B4-BE49-F238E27FC236}">
                  <a16:creationId xmlns:a16="http://schemas.microsoft.com/office/drawing/2014/main" id="{B3A64C44-C1B2-164E-B137-F1A23B8D2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1125" y="1520034"/>
              <a:ext cx="3200400" cy="2250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06" name="Picture 2">
              <a:extLst>
                <a:ext uri="{FF2B5EF4-FFF2-40B4-BE49-F238E27FC236}">
                  <a16:creationId xmlns:a16="http://schemas.microsoft.com/office/drawing/2014/main" id="{9D6D88A9-1DFB-7D43-919D-CE4B65C413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41"/>
            <a:stretch/>
          </p:blipFill>
          <p:spPr bwMode="auto">
            <a:xfrm>
              <a:off x="4724400" y="1521963"/>
              <a:ext cx="3200400" cy="2250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07" name="Picture 3">
              <a:extLst>
                <a:ext uri="{FF2B5EF4-FFF2-40B4-BE49-F238E27FC236}">
                  <a16:creationId xmlns:a16="http://schemas.microsoft.com/office/drawing/2014/main" id="{A816265A-DC02-3C46-9B0C-2E465E1CCA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02"/>
            <a:stretch/>
          </p:blipFill>
          <p:spPr bwMode="auto">
            <a:xfrm>
              <a:off x="1381125" y="3906838"/>
              <a:ext cx="3200400" cy="2250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08" name="Picture 6">
              <a:extLst>
                <a:ext uri="{FF2B5EF4-FFF2-40B4-BE49-F238E27FC236}">
                  <a16:creationId xmlns:a16="http://schemas.microsoft.com/office/drawing/2014/main" id="{68CC57A7-1F8B-7B4A-9D29-78904AA303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77"/>
            <a:stretch/>
          </p:blipFill>
          <p:spPr bwMode="auto">
            <a:xfrm>
              <a:off x="4724400" y="3906838"/>
              <a:ext cx="3200400" cy="2250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9860AD-1EDC-714D-AD31-1A4647F1E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128" y="283215"/>
            <a:ext cx="6035756" cy="723275"/>
          </a:xfrm>
        </p:spPr>
        <p:txBody>
          <a:bodyPr/>
          <a:lstStyle/>
          <a:p>
            <a:r>
              <a:rPr lang="en-US" dirty="0"/>
              <a:t>OCEAN DISPOSAL OF BRINE</a:t>
            </a:r>
          </a:p>
        </p:txBody>
      </p:sp>
    </p:spTree>
    <p:extLst>
      <p:ext uri="{BB962C8B-B14F-4D97-AF65-F5344CB8AC3E}">
        <p14:creationId xmlns:p14="http://schemas.microsoft.com/office/powerpoint/2010/main" val="2277847622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3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04646"/>
            <a:ext cx="7620000" cy="1446550"/>
          </a:xfrm>
        </p:spPr>
        <p:txBody>
          <a:bodyPr wrap="square"/>
          <a:lstStyle/>
          <a:p>
            <a:r>
              <a:rPr lang="en-US" dirty="0">
                <a:solidFill>
                  <a:schemeClr val="tx2"/>
                </a:solidFill>
                <a:latin typeface="+mn-lt"/>
                <a:ea typeface="Arial Unicode MS" panose="020B0604020202020204" pitchFamily="34" charset="-128"/>
                <a:cs typeface="Segoe UI Semilight" panose="020B0402040204020203" pitchFamily="34" charset="0"/>
              </a:rPr>
              <a:t>TAPPING THE WORLD OF POSSIBILITIES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0113" y="3897230"/>
            <a:ext cx="7543800" cy="120817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7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Urban Water Institute </a:t>
            </a:r>
          </a:p>
          <a:p>
            <a:pPr>
              <a:spcBef>
                <a:spcPts val="0"/>
              </a:spcBef>
            </a:pPr>
            <a:r>
              <a:rPr lang="en-US" sz="27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Spring Water Conference</a:t>
            </a:r>
          </a:p>
          <a:p>
            <a:endParaRPr lang="en-US" sz="2700" dirty="0">
              <a:solidFill>
                <a:schemeClr val="bg1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54469" y="4876800"/>
            <a:ext cx="243509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dirty="0">
                <a:solidFill>
                  <a:schemeClr val="tx2"/>
                </a:solidFill>
                <a:latin typeface="Corbel" panose="020B0503020204020204" pitchFamily="34" charset="0"/>
              </a:rPr>
              <a:t> Palm Springs Hilton</a:t>
            </a:r>
          </a:p>
          <a:p>
            <a:pPr algn="ctr"/>
            <a:r>
              <a:rPr lang="en-US" sz="2100" dirty="0">
                <a:solidFill>
                  <a:schemeClr val="tx2"/>
                </a:solidFill>
                <a:latin typeface="Corbel" panose="020B0503020204020204" pitchFamily="34" charset="0"/>
              </a:rPr>
              <a:t>February  28, 2019</a:t>
            </a:r>
          </a:p>
        </p:txBody>
      </p:sp>
      <p:pic>
        <p:nvPicPr>
          <p:cNvPr id="5" name="Picture 4" descr="D:\Documents and Settings\u08085\Desktop\mwd-seal-greenmatte.g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9197" y="5733488"/>
            <a:ext cx="1005606" cy="1005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BF96A1-6EA3-2247-BDD0-11F8CD215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38989" y="5704695"/>
            <a:ext cx="4023360" cy="106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7D67EA-95AF-4640-A058-17A850B928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808" y="5728211"/>
            <a:ext cx="2468880" cy="101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09480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A83CA-2C89-C145-88D9-B065E95D8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4406900"/>
            <a:ext cx="6997428" cy="923330"/>
          </a:xfrm>
        </p:spPr>
        <p:txBody>
          <a:bodyPr/>
          <a:lstStyle/>
          <a:p>
            <a:r>
              <a:rPr lang="en-US" dirty="0"/>
              <a:t>Replenishment NEEDS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B93892-FF4C-8540-AFB9-C819BF269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Tom Love – Upper San Gabriel Valley MWD</a:t>
            </a:r>
          </a:p>
        </p:txBody>
      </p:sp>
    </p:spTree>
    <p:extLst>
      <p:ext uri="{BB962C8B-B14F-4D97-AF65-F5344CB8AC3E}">
        <p14:creationId xmlns:p14="http://schemas.microsoft.com/office/powerpoint/2010/main" val="3146238656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F7E854-0349-6749-A331-C5CCCED64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000" y="260132"/>
            <a:ext cx="8230010" cy="769441"/>
          </a:xfrm>
        </p:spPr>
        <p:txBody>
          <a:bodyPr/>
          <a:lstStyle/>
          <a:p>
            <a:r>
              <a:rPr lang="en-US" sz="4400" dirty="0">
                <a:cs typeface="Arial" panose="020B0604020202020204" pitchFamily="34" charset="0"/>
              </a:rPr>
              <a:t>UPPER SAN GABRIEL VALLEY MWD </a:t>
            </a:r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017725" y="1275927"/>
            <a:ext cx="3866617" cy="4818354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spcAft>
                <a:spcPct val="300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100" b="1" dirty="0">
                <a:latin typeface="+mn-lt"/>
              </a:rPr>
              <a:t>A special district formed in 1960</a:t>
            </a:r>
          </a:p>
          <a:p>
            <a:pPr eaLnBrk="1" hangingPunct="1">
              <a:lnSpc>
                <a:spcPct val="90000"/>
              </a:lnSpc>
              <a:spcAft>
                <a:spcPct val="300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100" b="1" dirty="0">
                <a:latin typeface="+mn-lt"/>
              </a:rPr>
              <a:t>144 square mile service area</a:t>
            </a:r>
          </a:p>
          <a:p>
            <a:pPr eaLnBrk="1" hangingPunct="1">
              <a:lnSpc>
                <a:spcPct val="90000"/>
              </a:lnSpc>
              <a:spcAft>
                <a:spcPct val="300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100" b="1" dirty="0">
                <a:latin typeface="+mn-lt"/>
              </a:rPr>
              <a:t>Population served: 900,000</a:t>
            </a:r>
          </a:p>
          <a:p>
            <a:pPr eaLnBrk="1" hangingPunct="1">
              <a:lnSpc>
                <a:spcPct val="90000"/>
              </a:lnSpc>
              <a:spcAft>
                <a:spcPct val="300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100" b="1" dirty="0">
                <a:latin typeface="+mn-lt"/>
              </a:rPr>
              <a:t>Provides supplemental water to San Gabriel Valley communities</a:t>
            </a:r>
          </a:p>
          <a:p>
            <a:pPr eaLnBrk="1" hangingPunct="1">
              <a:lnSpc>
                <a:spcPct val="90000"/>
              </a:lnSpc>
              <a:spcAft>
                <a:spcPct val="300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100" b="1" dirty="0">
                <a:latin typeface="+mn-lt"/>
              </a:rPr>
              <a:t>Metropolitan Water District member agency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100" b="1" dirty="0">
                <a:latin typeface="+mn-lt"/>
              </a:rPr>
              <a:t>Total water demand is about 200,000 acre feet of water annually</a:t>
            </a:r>
          </a:p>
          <a:p>
            <a:pPr eaLnBrk="1" hangingPunct="1">
              <a:lnSpc>
                <a:spcPct val="90000"/>
              </a:lnSpc>
              <a:spcAft>
                <a:spcPct val="300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100" b="1" dirty="0">
                <a:latin typeface="+mn-lt"/>
              </a:rPr>
              <a:t>75% Local/25% Imported Water Supply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3000" y="6253703"/>
            <a:ext cx="3084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www.upperdistrict.org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A899E1-6CA1-49BD-93D0-C0FF4748C7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1"/>
          <a:stretch/>
        </p:blipFill>
        <p:spPr>
          <a:xfrm>
            <a:off x="171566" y="1275927"/>
            <a:ext cx="4846159" cy="496225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388819915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055865EC-C14E-44D0-93E2-2660E073F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723" y="283215"/>
            <a:ext cx="6616555" cy="723275"/>
          </a:xfrm>
        </p:spPr>
        <p:txBody>
          <a:bodyPr/>
          <a:lstStyle/>
          <a:p>
            <a:r>
              <a:rPr lang="en-US" dirty="0"/>
              <a:t>ARIAL OF SAN GABRIEL BASIN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E771D9-EEFD-4F4E-B7BC-5828335ED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F:\Groundwater Forum 08-28-12\Satellite Image.jpg">
            <a:extLst>
              <a:ext uri="{FF2B5EF4-FFF2-40B4-BE49-F238E27FC236}">
                <a16:creationId xmlns:a16="http://schemas.microsoft.com/office/drawing/2014/main" id="{803156AB-420A-4B01-8BEF-1FB4C677F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6" y="1248257"/>
            <a:ext cx="9144000" cy="560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936291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C8757-EE6D-5940-B754-C2BC7148E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676" y="283215"/>
            <a:ext cx="2514663" cy="723275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3361DD-5852-AD47-962D-3D3842667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653F-92F7-4EA8-B966-6764D3DD8E1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0676A1-D6DA-ED41-BFFB-B28F25963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84" b="94012" l="10000" r="90000">
                        <a14:foregroundMark x1="49375" y1="11826" x2="49375" y2="11826"/>
                        <a14:foregroundMark x1="46042" y1="12275" x2="45417" y2="13772"/>
                        <a14:foregroundMark x1="68750" y1="26497" x2="67708" y2="27844"/>
                        <a14:foregroundMark x1="72188" y1="42365" x2="80104" y2="45210"/>
                        <a14:foregroundMark x1="80104" y1="45210" x2="80417" y2="46257"/>
                        <a14:foregroundMark x1="62500" y1="27096" x2="66250" y2="16467"/>
                        <a14:foregroundMark x1="66250" y1="16467" x2="67292" y2="16168"/>
                        <a14:foregroundMark x1="33229" y1="16766" x2="36979" y2="21707"/>
                        <a14:foregroundMark x1="44375" y1="87575" x2="51146" y2="94012"/>
                        <a14:foregroundMark x1="51146" y1="94012" x2="55208" y2="88623"/>
                        <a14:foregroundMark x1="34063" y1="12874" x2="34479" y2="13323"/>
                        <a14:foregroundMark x1="35099" y1="13623" x2="42292" y2="16018"/>
                        <a14:foregroundMark x1="33605" y1="13126" x2="35099" y2="13623"/>
                        <a14:foregroundMark x1="49792" y1="7784" x2="52292" y2="18413"/>
                        <a14:foregroundMark x1="42396" y1="15868" x2="42396" y2="15868"/>
                        <a14:foregroundMark x1="42604" y1="15719" x2="42604" y2="15719"/>
                        <a14:foregroundMark x1="42604" y1="15569" x2="42604" y2="15569"/>
                        <a14:foregroundMark x1="42708" y1="15569" x2="42708" y2="15569"/>
                        <a14:foregroundMark x1="42708" y1="15419" x2="42708" y2="15419"/>
                        <a14:foregroundMark x1="42813" y1="15419" x2="42813" y2="15419"/>
                        <a14:foregroundMark x1="42396" y1="17066" x2="42396" y2="17066"/>
                        <a14:foregroundMark x1="42396" y1="17216" x2="42396" y2="17216"/>
                        <a14:foregroundMark x1="42500" y1="17066" x2="42500" y2="17066"/>
                        <a14:foregroundMark x1="41458" y1="23952" x2="41458" y2="23952"/>
                        <a14:foregroundMark x1="33229" y1="15120" x2="34583" y2="15868"/>
                        <a14:backgroundMark x1="43021" y1="21407" x2="43021" y2="21407"/>
                        <a14:backgroundMark x1="43229" y1="21257" x2="43229" y2="21257"/>
                        <a14:backgroundMark x1="42917" y1="16766" x2="43229" y2="15719"/>
                        <a14:backgroundMark x1="42813" y1="16916" x2="42813" y2="16916"/>
                        <a14:backgroundMark x1="43125" y1="20958" x2="43125" y2="20958"/>
                        <a14:backgroundMark x1="41875" y1="23802" x2="41875" y2="23802"/>
                        <a14:backgroundMark x1="33835" y1="14071" x2="33646" y2="13323"/>
                        <a14:backgroundMark x1="33986" y1="13810" x2="33542" y2="11976"/>
                        <a14:backgroundMark x1="33333" y1="13174" x2="33229" y2="13174"/>
                        <a14:backgroundMark x1="33333" y1="13174" x2="33333" y2="13174"/>
                        <a14:backgroundMark x1="33229" y1="13473" x2="33229" y2="12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24" y="1499631"/>
            <a:ext cx="6858000" cy="4770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D29750-71E5-4C4E-BEB0-55EF6C02496C}"/>
              </a:ext>
            </a:extLst>
          </p:cNvPr>
          <p:cNvSpPr txBox="1"/>
          <p:nvPr/>
        </p:nvSpPr>
        <p:spPr>
          <a:xfrm>
            <a:off x="3501068" y="1319642"/>
            <a:ext cx="2141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Potable Uses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ECFB24-A060-DE40-B0CF-B744E830BF50}"/>
              </a:ext>
            </a:extLst>
          </p:cNvPr>
          <p:cNvSpPr txBox="1"/>
          <p:nvPr/>
        </p:nvSpPr>
        <p:spPr>
          <a:xfrm>
            <a:off x="6248400" y="2296520"/>
            <a:ext cx="2098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Homes and Businesses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A99713-CC1B-5C43-96E5-9BEF6F64E6E7}"/>
              </a:ext>
            </a:extLst>
          </p:cNvPr>
          <p:cNvSpPr txBox="1"/>
          <p:nvPr/>
        </p:nvSpPr>
        <p:spPr>
          <a:xfrm>
            <a:off x="6715155" y="3429000"/>
            <a:ext cx="1463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Joint Water Pollution Control Plant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7FDA64-9B2F-5449-BABA-316189503085}"/>
              </a:ext>
            </a:extLst>
          </p:cNvPr>
          <p:cNvSpPr txBox="1"/>
          <p:nvPr/>
        </p:nvSpPr>
        <p:spPr>
          <a:xfrm>
            <a:off x="6206255" y="4974892"/>
            <a:ext cx="1885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Advanced Water Treatment Plant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CCB697-F0B5-4447-BE77-727E9626D88B}"/>
              </a:ext>
            </a:extLst>
          </p:cNvPr>
          <p:cNvSpPr txBox="1"/>
          <p:nvPr/>
        </p:nvSpPr>
        <p:spPr>
          <a:xfrm>
            <a:off x="3351165" y="6081066"/>
            <a:ext cx="2441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Conveyance System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A61431-7FD4-3042-899B-A116D25D2FEF}"/>
              </a:ext>
            </a:extLst>
          </p:cNvPr>
          <p:cNvSpPr txBox="1"/>
          <p:nvPr/>
        </p:nvSpPr>
        <p:spPr>
          <a:xfrm>
            <a:off x="813282" y="4974892"/>
            <a:ext cx="2185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Spreading Grounds or Injection Wells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A52D9D-E20B-3E45-9FED-1B4B5EE5668A}"/>
              </a:ext>
            </a:extLst>
          </p:cNvPr>
          <p:cNvSpPr txBox="1"/>
          <p:nvPr/>
        </p:nvSpPr>
        <p:spPr>
          <a:xfrm>
            <a:off x="243266" y="3710639"/>
            <a:ext cx="218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Groundwater Basins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95D963-58C1-104B-AB95-5694454C8590}"/>
              </a:ext>
            </a:extLst>
          </p:cNvPr>
          <p:cNvSpPr txBox="1"/>
          <p:nvPr/>
        </p:nvSpPr>
        <p:spPr>
          <a:xfrm>
            <a:off x="1137720" y="2441463"/>
            <a:ext cx="1733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Extraction Wells</a:t>
            </a:r>
          </a:p>
        </p:txBody>
      </p:sp>
    </p:spTree>
    <p:extLst>
      <p:ext uri="{BB962C8B-B14F-4D97-AF65-F5344CB8AC3E}">
        <p14:creationId xmlns:p14="http://schemas.microsoft.com/office/powerpoint/2010/main" val="1646993561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D34AE0E-E190-426D-AFA8-7714807C2C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500449"/>
              </p:ext>
            </p:extLst>
          </p:nvPr>
        </p:nvGraphicFramePr>
        <p:xfrm>
          <a:off x="903642" y="1054717"/>
          <a:ext cx="7336716" cy="5669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0" name="Acrobat Document" r:id="rId4" imgW="7543712" imgH="5829183" progId="AcroExch.Document.DC">
                  <p:embed/>
                </p:oleObj>
              </mc:Choice>
              <mc:Fallback>
                <p:oleObj name="Acrobat Document" r:id="rId4" imgW="7543712" imgH="5829183" progId="AcroExch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CD34AE0E-E190-426D-AFA8-7714807C2C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03642" y="1054717"/>
                        <a:ext cx="7336716" cy="56692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>
                <a:cs typeface="Arial" panose="020B0604020202020204" pitchFamily="34" charset="0"/>
              </a:rPr>
              <a:t>KEY WELL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94379" y="1143000"/>
            <a:ext cx="4955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Current Elevation: </a:t>
            </a:r>
            <a:r>
              <a:rPr lang="en-US" dirty="0">
                <a:solidFill>
                  <a:prstClr val="black"/>
                </a:solidFill>
              </a:rPr>
              <a:t>179.1 ft. </a:t>
            </a:r>
            <a:r>
              <a:rPr lang="en-US" sz="1600" dirty="0">
                <a:solidFill>
                  <a:prstClr val="black"/>
                </a:solidFill>
              </a:rPr>
              <a:t>(as of Jan. 25, 2019)</a:t>
            </a:r>
          </a:p>
        </p:txBody>
      </p:sp>
    </p:spTree>
    <p:extLst>
      <p:ext uri="{BB962C8B-B14F-4D97-AF65-F5344CB8AC3E}">
        <p14:creationId xmlns:p14="http://schemas.microsoft.com/office/powerpoint/2010/main" val="3615954498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67F3102D-60A4-45A5-ABF4-F245841BE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7" y="1219200"/>
            <a:ext cx="5940425" cy="516370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7EEB73-233D-4907-8091-4761E33D4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608" y="283215"/>
            <a:ext cx="3946786" cy="723275"/>
          </a:xfrm>
        </p:spPr>
        <p:txBody>
          <a:bodyPr/>
          <a:lstStyle/>
          <a:p>
            <a:r>
              <a:rPr lang="en-US" dirty="0"/>
              <a:t>RECYCLED WATER</a:t>
            </a:r>
          </a:p>
        </p:txBody>
      </p:sp>
    </p:spTree>
    <p:extLst>
      <p:ext uri="{BB962C8B-B14F-4D97-AF65-F5344CB8AC3E}">
        <p14:creationId xmlns:p14="http://schemas.microsoft.com/office/powerpoint/2010/main" val="2208627015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1" y="457200"/>
            <a:ext cx="9079947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1400" b="1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Effective Water Conservation and Increasing Recycled Water Utilization – Upstream Plants Fully Utilized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08B20F-E74C-49A5-A862-58AE27135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073" y="1478525"/>
            <a:ext cx="6781800" cy="492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83858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Documents and Settings\u08085\Desktop\mwd-seal-greenmatte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5997" y="3581400"/>
            <a:ext cx="1264803" cy="126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457200" y="63246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B7653F-92F7-4EA8-B966-6764D3DD8E1F}" type="slidenum">
              <a:rPr lang="en-US" sz="1200" smtClean="0">
                <a:solidFill>
                  <a:srgbClr val="075595"/>
                </a:solidFill>
              </a:rPr>
              <a:pPr/>
              <a:t>33</a:t>
            </a:fld>
            <a:endParaRPr lang="en-US" sz="1200" dirty="0">
              <a:solidFill>
                <a:srgbClr val="0755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489683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C8757-EE6D-5940-B754-C2BC7148E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817" y="283215"/>
            <a:ext cx="4116384" cy="723275"/>
          </a:xfrm>
        </p:spPr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3361DD-5852-AD47-962D-3D3842667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653F-92F7-4EA8-B966-6764D3DD8E1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0676A1-D6DA-ED41-BFFB-B28F25963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84" b="94012" l="10000" r="90000">
                        <a14:foregroundMark x1="49375" y1="11826" x2="49375" y2="11826"/>
                        <a14:foregroundMark x1="46042" y1="12275" x2="45417" y2="13772"/>
                        <a14:foregroundMark x1="68750" y1="26497" x2="67708" y2="27844"/>
                        <a14:foregroundMark x1="72188" y1="42365" x2="80104" y2="45210"/>
                        <a14:foregroundMark x1="80104" y1="45210" x2="80417" y2="46257"/>
                        <a14:foregroundMark x1="62500" y1="27096" x2="66250" y2="16467"/>
                        <a14:foregroundMark x1="66250" y1="16467" x2="67292" y2="16168"/>
                        <a14:foregroundMark x1="33229" y1="16766" x2="36979" y2="21707"/>
                        <a14:foregroundMark x1="44375" y1="87575" x2="51146" y2="94012"/>
                        <a14:foregroundMark x1="51146" y1="94012" x2="55208" y2="88623"/>
                        <a14:foregroundMark x1="34063" y1="12874" x2="34479" y2="13323"/>
                        <a14:foregroundMark x1="35099" y1="13623" x2="42292" y2="16018"/>
                        <a14:foregroundMark x1="33605" y1="13126" x2="35099" y2="13623"/>
                        <a14:foregroundMark x1="49792" y1="7784" x2="52292" y2="18413"/>
                        <a14:foregroundMark x1="42396" y1="15868" x2="42396" y2="15868"/>
                        <a14:foregroundMark x1="42604" y1="15719" x2="42604" y2="15719"/>
                        <a14:foregroundMark x1="42604" y1="15569" x2="42604" y2="15569"/>
                        <a14:foregroundMark x1="42708" y1="15569" x2="42708" y2="15569"/>
                        <a14:foregroundMark x1="42708" y1="15419" x2="42708" y2="15419"/>
                        <a14:foregroundMark x1="42813" y1="15419" x2="42813" y2="15419"/>
                        <a14:foregroundMark x1="42396" y1="17066" x2="42396" y2="17066"/>
                        <a14:foregroundMark x1="42396" y1="17216" x2="42396" y2="17216"/>
                        <a14:foregroundMark x1="42500" y1="17066" x2="42500" y2="17066"/>
                        <a14:foregroundMark x1="41458" y1="23952" x2="41458" y2="23952"/>
                        <a14:foregroundMark x1="33229" y1="15120" x2="34583" y2="15868"/>
                        <a14:backgroundMark x1="43021" y1="21407" x2="43021" y2="21407"/>
                        <a14:backgroundMark x1="43229" y1="21257" x2="43229" y2="21257"/>
                        <a14:backgroundMark x1="42917" y1="16766" x2="43229" y2="15719"/>
                        <a14:backgroundMark x1="42813" y1="16916" x2="42813" y2="16916"/>
                        <a14:backgroundMark x1="43125" y1="20958" x2="43125" y2="20958"/>
                        <a14:backgroundMark x1="41875" y1="23802" x2="41875" y2="23802"/>
                        <a14:backgroundMark x1="33835" y1="14071" x2="33646" y2="13323"/>
                        <a14:backgroundMark x1="33986" y1="13810" x2="33542" y2="11976"/>
                        <a14:backgroundMark x1="33333" y1="13174" x2="33229" y2="13174"/>
                        <a14:backgroundMark x1="33333" y1="13174" x2="33333" y2="13174"/>
                        <a14:backgroundMark x1="33229" y1="13473" x2="33229" y2="12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24" y="1499631"/>
            <a:ext cx="6858000" cy="477077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44698ED-18C5-FE44-840C-F27CBBC00560}"/>
              </a:ext>
            </a:extLst>
          </p:cNvPr>
          <p:cNvGrpSpPr/>
          <p:nvPr/>
        </p:nvGrpSpPr>
        <p:grpSpPr>
          <a:xfrm>
            <a:off x="190191" y="3348623"/>
            <a:ext cx="2322506" cy="1269644"/>
            <a:chOff x="594538" y="2926824"/>
            <a:chExt cx="2322506" cy="126964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85CC7B8-0EFE-7B48-A4C0-112512D5F963}"/>
                </a:ext>
              </a:extLst>
            </p:cNvPr>
            <p:cNvSpPr txBox="1"/>
            <p:nvPr/>
          </p:nvSpPr>
          <p:spPr>
            <a:xfrm>
              <a:off x="757660" y="3273138"/>
              <a:ext cx="199626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</a:rPr>
                <a:t>Upper San Gabriel Valley Municipal Water District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57A2118-4072-4142-87C4-146AE4DC0982}"/>
                </a:ext>
              </a:extLst>
            </p:cNvPr>
            <p:cNvSpPr txBox="1"/>
            <p:nvPr/>
          </p:nvSpPr>
          <p:spPr>
            <a:xfrm>
              <a:off x="594538" y="2926824"/>
              <a:ext cx="2322506" cy="46166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2"/>
                  </a:solidFill>
                  <a:latin typeface="Corbel" panose="020B0503020204020204" pitchFamily="34" charset="0"/>
                </a:rPr>
                <a:t>Tom Love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FD4786B-C620-9449-BED6-FE14868D7754}"/>
              </a:ext>
            </a:extLst>
          </p:cNvPr>
          <p:cNvGrpSpPr/>
          <p:nvPr/>
        </p:nvGrpSpPr>
        <p:grpSpPr>
          <a:xfrm>
            <a:off x="6635212" y="3348623"/>
            <a:ext cx="2322506" cy="1002450"/>
            <a:chOff x="6331746" y="3055519"/>
            <a:chExt cx="2322506" cy="100245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992EA43-1ABD-6249-B753-265C1C17C3FF}"/>
                </a:ext>
              </a:extLst>
            </p:cNvPr>
            <p:cNvSpPr txBox="1"/>
            <p:nvPr/>
          </p:nvSpPr>
          <p:spPr>
            <a:xfrm>
              <a:off x="6422069" y="3411638"/>
              <a:ext cx="2141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</a:rPr>
                <a:t>Los Angeles County Sanitation Districts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9ABB1C-3D52-AD43-BD5F-417D98F6C0ED}"/>
                </a:ext>
              </a:extLst>
            </p:cNvPr>
            <p:cNvSpPr txBox="1"/>
            <p:nvPr/>
          </p:nvSpPr>
          <p:spPr>
            <a:xfrm>
              <a:off x="6331746" y="3055519"/>
              <a:ext cx="2322506" cy="46166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2"/>
                  </a:solidFill>
                  <a:latin typeface="Corbel" panose="020B0503020204020204" pitchFamily="34" charset="0"/>
                </a:rPr>
                <a:t>Ray Tremblay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5F7457E-91CB-1741-9276-F0B87464F08A}"/>
              </a:ext>
            </a:extLst>
          </p:cNvPr>
          <p:cNvGrpSpPr/>
          <p:nvPr/>
        </p:nvGrpSpPr>
        <p:grpSpPr>
          <a:xfrm>
            <a:off x="5020337" y="5615411"/>
            <a:ext cx="2941573" cy="1011117"/>
            <a:chOff x="5329229" y="5073072"/>
            <a:chExt cx="2941573" cy="101111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87277E-5B91-0A45-8B9D-F69993800E69}"/>
                </a:ext>
              </a:extLst>
            </p:cNvPr>
            <p:cNvSpPr txBox="1"/>
            <p:nvPr/>
          </p:nvSpPr>
          <p:spPr>
            <a:xfrm>
              <a:off x="5329229" y="5437858"/>
              <a:ext cx="29415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</a:rPr>
                <a:t>Metropolitan Water District of Southern California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D5B8A24-6AFF-214D-8163-C1EDD6A982BD}"/>
                </a:ext>
              </a:extLst>
            </p:cNvPr>
            <p:cNvSpPr txBox="1"/>
            <p:nvPr/>
          </p:nvSpPr>
          <p:spPr>
            <a:xfrm>
              <a:off x="5494673" y="5073072"/>
              <a:ext cx="2610684" cy="46166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2"/>
                  </a:solidFill>
                  <a:latin typeface="Corbel" panose="020B0503020204020204" pitchFamily="34" charset="0"/>
                </a:rPr>
                <a:t>Deven Upadhyay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46E4708-7F98-8046-9EBF-5E591E15A10D}"/>
              </a:ext>
            </a:extLst>
          </p:cNvPr>
          <p:cNvSpPr txBox="1"/>
          <p:nvPr/>
        </p:nvSpPr>
        <p:spPr>
          <a:xfrm>
            <a:off x="2133600" y="1099521"/>
            <a:ext cx="4876800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Corbel" panose="020B0503020204020204" pitchFamily="34" charset="0"/>
              </a:rPr>
              <a:t>Three Perspectives</a:t>
            </a:r>
          </a:p>
        </p:txBody>
      </p:sp>
    </p:spTree>
    <p:extLst>
      <p:ext uri="{BB962C8B-B14F-4D97-AF65-F5344CB8AC3E}">
        <p14:creationId xmlns:p14="http://schemas.microsoft.com/office/powerpoint/2010/main" val="1743243274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5252528" cy="769441"/>
          </a:xfrm>
        </p:spPr>
        <p:txBody>
          <a:bodyPr/>
          <a:lstStyle/>
          <a:p>
            <a:r>
              <a:rPr lang="en-US" sz="4400" b="0" dirty="0"/>
              <a:t>Program 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895600"/>
            <a:ext cx="7772400" cy="1500187"/>
          </a:xfrm>
        </p:spPr>
        <p:txBody>
          <a:bodyPr>
            <a:normAutofit/>
          </a:bodyPr>
          <a:lstStyle/>
          <a:p>
            <a:r>
              <a:rPr lang="en-US" sz="2400" dirty="0"/>
              <a:t>Deven Upadhyay – Metropolitan Water District</a:t>
            </a: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457200" y="63246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B7653F-92F7-4EA8-B966-6764D3DD8E1F}" type="slidenum">
              <a:rPr lang="en-US" sz="1200" smtClean="0">
                <a:solidFill>
                  <a:srgbClr val="075595"/>
                </a:solidFill>
              </a:rPr>
              <a:pPr/>
              <a:t>5</a:t>
            </a:fld>
            <a:endParaRPr lang="en-US" sz="1200" dirty="0">
              <a:solidFill>
                <a:srgbClr val="0755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660828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BDBF6-17C0-E640-862D-03B552F11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2749" y="283215"/>
            <a:ext cx="4598503" cy="723275"/>
          </a:xfrm>
        </p:spPr>
        <p:txBody>
          <a:bodyPr/>
          <a:lstStyle/>
          <a:p>
            <a:r>
              <a:rPr lang="en-US" dirty="0"/>
              <a:t>PROGRAM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A8B68-E5B2-474C-A763-47F3C9EC5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Collaboration between Metropolitan and the Sanitation Districts of Los Angeles County</a:t>
            </a:r>
          </a:p>
          <a:p>
            <a:r>
              <a:rPr lang="en-US" dirty="0"/>
              <a:t>Development of a new regional water source</a:t>
            </a:r>
          </a:p>
          <a:p>
            <a:r>
              <a:rPr lang="en-US" dirty="0"/>
              <a:t>Up to </a:t>
            </a:r>
            <a:r>
              <a:rPr lang="en-US" dirty="0">
                <a:latin typeface="+mn-lt"/>
              </a:rPr>
              <a:t>150 </a:t>
            </a:r>
            <a:r>
              <a:rPr lang="en-US" dirty="0"/>
              <a:t>mgd (</a:t>
            </a:r>
            <a:r>
              <a:rPr lang="en-US" dirty="0">
                <a:latin typeface="+mn-lt"/>
              </a:rPr>
              <a:t>168,000 </a:t>
            </a:r>
            <a:r>
              <a:rPr lang="en-US" dirty="0"/>
              <a:t>AFY)</a:t>
            </a:r>
          </a:p>
          <a:p>
            <a:r>
              <a:rPr lang="en-US" dirty="0"/>
              <a:t>Deliveries to Member Agencies</a:t>
            </a:r>
          </a:p>
          <a:p>
            <a:r>
              <a:rPr lang="en-US" dirty="0"/>
              <a:t>Recharge and store in groundwater basins</a:t>
            </a:r>
          </a:p>
          <a:p>
            <a:r>
              <a:rPr lang="en-US" dirty="0"/>
              <a:t>Increase regional storage reserves and reliability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5290D-27BD-6840-B371-807FF0EA6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653F-92F7-4EA8-B966-6764D3DD8E1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743164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6014" y="283215"/>
            <a:ext cx="5571975" cy="723275"/>
          </a:xfrm>
        </p:spPr>
        <p:txBody>
          <a:bodyPr/>
          <a:lstStyle/>
          <a:p>
            <a:r>
              <a:rPr lang="en-US" dirty="0"/>
              <a:t>METROPOLITAN &amp; LACSD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Decade of discussions on water recycling</a:t>
            </a:r>
          </a:p>
          <a:p>
            <a:pPr lvl="1"/>
            <a:r>
              <a:rPr lang="en-US" dirty="0">
                <a:latin typeface="+mn-lt"/>
              </a:rPr>
              <a:t>2010-12</a:t>
            </a:r>
            <a:r>
              <a:rPr lang="en-US" dirty="0"/>
              <a:t> Pilot studies on treatability of effluent</a:t>
            </a:r>
          </a:p>
          <a:p>
            <a:pPr lvl="1"/>
            <a:r>
              <a:rPr lang="en-US" dirty="0">
                <a:latin typeface="+mn-lt"/>
              </a:rPr>
              <a:t>2015</a:t>
            </a:r>
            <a:r>
              <a:rPr lang="en-US" dirty="0"/>
              <a:t> Discussions on a potential partnership</a:t>
            </a:r>
          </a:p>
          <a:p>
            <a:pPr>
              <a:defRPr/>
            </a:pPr>
            <a:r>
              <a:rPr lang="en-US" dirty="0"/>
              <a:t>November </a:t>
            </a:r>
            <a:r>
              <a:rPr lang="en-US" dirty="0">
                <a:latin typeface="+mn-lt"/>
              </a:rPr>
              <a:t>2015</a:t>
            </a:r>
            <a:r>
              <a:rPr lang="en-US" dirty="0"/>
              <a:t> – Board authorized</a:t>
            </a:r>
          </a:p>
          <a:p>
            <a:pPr lvl="1">
              <a:defRPr/>
            </a:pPr>
            <a:r>
              <a:rPr lang="en-US" dirty="0"/>
              <a:t>Agreement with LA County Sanitation District No. </a:t>
            </a:r>
            <a:r>
              <a:rPr lang="en-US" dirty="0">
                <a:latin typeface="+mn-lt"/>
              </a:rPr>
              <a:t>2</a:t>
            </a:r>
            <a:r>
              <a:rPr lang="en-US" dirty="0"/>
              <a:t> for development of potential regional recycled water program</a:t>
            </a:r>
          </a:p>
          <a:p>
            <a:pPr lvl="1">
              <a:defRPr/>
            </a:pPr>
            <a:r>
              <a:rPr lang="en-US" dirty="0"/>
              <a:t>Recycled water demonstration project</a:t>
            </a:r>
          </a:p>
          <a:p>
            <a:pPr lvl="1">
              <a:defRPr/>
            </a:pPr>
            <a:r>
              <a:rPr lang="en-US" dirty="0"/>
              <a:t>Feasibility and financing studies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C880FEB-8660-1D41-A38E-0BA019A3F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200" y="6324600"/>
            <a:ext cx="2133600" cy="365125"/>
          </a:xfrm>
        </p:spPr>
        <p:txBody>
          <a:bodyPr/>
          <a:lstStyle/>
          <a:p>
            <a:fld id="{01B7653F-92F7-4EA8-B966-6764D3DD8E1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21674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6014" y="283215"/>
            <a:ext cx="5571975" cy="723275"/>
          </a:xfrm>
        </p:spPr>
        <p:txBody>
          <a:bodyPr/>
          <a:lstStyle/>
          <a:p>
            <a:r>
              <a:rPr lang="en-US" dirty="0"/>
              <a:t>METROPOLITAN &amp; LACSD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en-US" sz="3600" dirty="0"/>
              <a:t>November </a:t>
            </a:r>
            <a:r>
              <a:rPr lang="en-US" sz="3600" dirty="0">
                <a:latin typeface="+mn-lt"/>
              </a:rPr>
              <a:t>2016</a:t>
            </a:r>
            <a:r>
              <a:rPr lang="en-US" sz="3600" dirty="0"/>
              <a:t> – Feasibility Study Report</a:t>
            </a:r>
          </a:p>
          <a:p>
            <a:pPr lvl="1">
              <a:defRPr/>
            </a:pPr>
            <a:r>
              <a:rPr lang="en-US" sz="3200" dirty="0"/>
              <a:t>RRWP at </a:t>
            </a:r>
            <a:r>
              <a:rPr lang="en-US" sz="3200" dirty="0">
                <a:latin typeface="+mn-lt"/>
              </a:rPr>
              <a:t>150</a:t>
            </a:r>
            <a:r>
              <a:rPr lang="en-US" sz="3200" dirty="0"/>
              <a:t> mgd is technically feasible</a:t>
            </a:r>
          </a:p>
          <a:p>
            <a:pPr lvl="1">
              <a:defRPr/>
            </a:pPr>
            <a:r>
              <a:rPr lang="en-US" sz="3200" dirty="0"/>
              <a:t>Identified challenges and uncertainties</a:t>
            </a:r>
          </a:p>
          <a:p>
            <a:pPr lvl="1">
              <a:defRPr/>
            </a:pPr>
            <a:r>
              <a:rPr lang="en-US" sz="3200" dirty="0"/>
              <a:t>Recommended additional conceptual planning studies</a:t>
            </a:r>
          </a:p>
          <a:p>
            <a:pPr lvl="1">
              <a:defRPr/>
            </a:pPr>
            <a:r>
              <a:rPr lang="en-US" sz="3200" dirty="0"/>
              <a:t>Total Capital Costs:</a:t>
            </a:r>
            <a:r>
              <a:rPr lang="en-US" sz="3200" dirty="0">
                <a:latin typeface="+mn-lt"/>
              </a:rPr>
              <a:t> $2.7 </a:t>
            </a:r>
            <a:r>
              <a:rPr lang="en-US" sz="3200" dirty="0"/>
              <a:t>Billion (</a:t>
            </a:r>
            <a:r>
              <a:rPr lang="en-US" sz="3200" dirty="0">
                <a:latin typeface="+mn-lt"/>
              </a:rPr>
              <a:t>2016 </a:t>
            </a:r>
            <a:r>
              <a:rPr lang="en-US" sz="3200" dirty="0"/>
              <a:t>dollars)</a:t>
            </a:r>
          </a:p>
          <a:p>
            <a:pPr lvl="1">
              <a:defRPr/>
            </a:pPr>
            <a:r>
              <a:rPr lang="en-US" sz="3200" dirty="0"/>
              <a:t>Unit Cost of  Yield: </a:t>
            </a:r>
            <a:r>
              <a:rPr lang="en-US" sz="3200" dirty="0">
                <a:latin typeface="+mn-lt"/>
              </a:rPr>
              <a:t>$1,610 per acre-foot </a:t>
            </a:r>
            <a:r>
              <a:rPr lang="en-US" sz="3200" dirty="0"/>
              <a:t>(</a:t>
            </a:r>
            <a:r>
              <a:rPr lang="en-US" sz="3200" dirty="0">
                <a:latin typeface="+mn-lt"/>
              </a:rPr>
              <a:t>2016</a:t>
            </a:r>
            <a:r>
              <a:rPr lang="en-US" sz="3200" dirty="0"/>
              <a:t> dollars)</a:t>
            </a:r>
          </a:p>
          <a:p>
            <a:pPr lvl="1">
              <a:defRPr/>
            </a:pPr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32E3EFD-95DD-634E-B56A-4F5D2AFF3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200" y="6324600"/>
            <a:ext cx="2133600" cy="365125"/>
          </a:xfrm>
        </p:spPr>
        <p:txBody>
          <a:bodyPr/>
          <a:lstStyle/>
          <a:p>
            <a:fld id="{01B7653F-92F7-4EA8-B966-6764D3DD8E1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097962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F5A6D-EB37-1743-9461-70AAC9459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728" y="283215"/>
            <a:ext cx="5706563" cy="723275"/>
          </a:xfrm>
        </p:spPr>
        <p:txBody>
          <a:bodyPr/>
          <a:lstStyle/>
          <a:p>
            <a:r>
              <a:rPr lang="en-US" dirty="0"/>
              <a:t>AWT LOCATION AT JWPCP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E463D0-1368-494E-96EB-DC11D8787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653F-92F7-4EA8-B966-6764D3DD8E1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B1A200-B85C-0A43-BB83-1F160DB50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72" y="1219200"/>
            <a:ext cx="7763256" cy="465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47698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RRWP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wrap="none" lIns="91440" tIns="45720" rIns="91440" bIns="45720" rtlCol="0">
        <a:spAutoFit/>
      </a:bodyPr>
      <a:lstStyle>
        <a:defPPr>
          <a:defRPr sz="2400" dirty="0" smtClean="0">
            <a:solidFill>
              <a:schemeClr val="tx2"/>
            </a:solidFill>
            <a:latin typeface="Corbel" panose="020B0503020204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922E913BC65948B16A30D1A22896A3" ma:contentTypeVersion="5" ma:contentTypeDescription="Create a new document." ma:contentTypeScope="" ma:versionID="e6fc7e633d7d3501d39624d25083e2cc">
  <xsd:schema xmlns:xsd="http://www.w3.org/2001/XMLSchema" xmlns:xs="http://www.w3.org/2001/XMLSchema" xmlns:p="http://schemas.microsoft.com/office/2006/metadata/properties" xmlns:ns2="18918223-32bc-41d5-9967-4be6583847fe" targetNamespace="http://schemas.microsoft.com/office/2006/metadata/properties" ma:root="true" ma:fieldsID="e9c5b1c6902c0d3e458313d69fc3360f" ns2:_="">
    <xsd:import namespace="18918223-32bc-41d5-9967-4be6583847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918223-32bc-41d5-9967-4be6583847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6223AF3-F6AE-4C56-8C0D-B8D18C47BC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918223-32bc-41d5-9967-4be6583847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54C5D32-367B-4C6A-8B2F-280E7B128F6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E68054-20EF-41FB-85F0-5A07C2B9F2C2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18918223-32bc-41d5-9967-4be6583847fe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RRWP PowerPoint Template</Template>
  <TotalTime>9147</TotalTime>
  <Words>1588</Words>
  <Application>Microsoft Macintosh PowerPoint</Application>
  <PresentationFormat>On-screen Show (4:3)</PresentationFormat>
  <Paragraphs>339</Paragraphs>
  <Slides>33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Corbel</vt:lpstr>
      <vt:lpstr>Times New Roman</vt:lpstr>
      <vt:lpstr>Wingdings</vt:lpstr>
      <vt:lpstr>RRWP PowerPoint Template</vt:lpstr>
      <vt:lpstr>Chart</vt:lpstr>
      <vt:lpstr>Acrobat Document</vt:lpstr>
      <vt:lpstr>TAPPING THE WORLD OF POSSIBILITIES</vt:lpstr>
      <vt:lpstr>PANELISTS</vt:lpstr>
      <vt:lpstr>OVERVIEW</vt:lpstr>
      <vt:lpstr>IMPLEMENTATION</vt:lpstr>
      <vt:lpstr>Program overview</vt:lpstr>
      <vt:lpstr>PROGRAM CONCEPT</vt:lpstr>
      <vt:lpstr>METROPOLITAN &amp; LACSD</vt:lpstr>
      <vt:lpstr>METROPOLITAN &amp; LACSD</vt:lpstr>
      <vt:lpstr>AWT LOCATION AT JWPCP</vt:lpstr>
      <vt:lpstr>CONCEPTUAL PLANNING STUDIES</vt:lpstr>
      <vt:lpstr>MAJOR CONCLUSIONS</vt:lpstr>
      <vt:lpstr>BENEFITS OF PHASING</vt:lpstr>
      <vt:lpstr>CONVEYANCE OVERVIEW</vt:lpstr>
      <vt:lpstr>PROPOSED PROGRAM</vt:lpstr>
      <vt:lpstr>PROPOSED PROGRAM</vt:lpstr>
      <vt:lpstr>PROPOSED PROGRAM</vt:lpstr>
      <vt:lpstr>ADDITIONAL COMMENTS</vt:lpstr>
      <vt:lpstr>PROGRAM COSTS</vt:lpstr>
      <vt:lpstr>NEXT STEPS</vt:lpstr>
      <vt:lpstr>TAPPING THE WORLD OF POSSIBILITIES</vt:lpstr>
      <vt:lpstr>Wastewater perspective</vt:lpstr>
      <vt:lpstr>JOINT OUTFALL SYSTEM</vt:lpstr>
      <vt:lpstr>PRODUCTION/REUSE</vt:lpstr>
      <vt:lpstr>A CHANGING FOCUS</vt:lpstr>
      <vt:lpstr>OCEAN DISPOSAL OF BRINE</vt:lpstr>
      <vt:lpstr>TAPPING THE WORLD OF POSSIBILITIES</vt:lpstr>
      <vt:lpstr>Replenishment NEEDS</vt:lpstr>
      <vt:lpstr>UPPER SAN GABRIEL VALLEY MWD </vt:lpstr>
      <vt:lpstr>ARIAL OF SAN GABRIEL BASIN </vt:lpstr>
      <vt:lpstr>KEY WELL</vt:lpstr>
      <vt:lpstr>RECYCLED WATER</vt:lpstr>
      <vt:lpstr>PowerPoint Presentation</vt:lpstr>
      <vt:lpstr>PowerPoint Presentation</vt:lpstr>
    </vt:vector>
  </TitlesOfParts>
  <Manager/>
  <Company>MWD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A NEW  SOURCE OF WATER FOR  SOUTHERN CALIFORNIA:</dc:title>
  <dc:subject/>
  <dc:creator>Noelle Marie Vest</dc:creator>
  <cp:keywords/>
  <dc:description/>
  <cp:lastModifiedBy>Paul Brown</cp:lastModifiedBy>
  <cp:revision>518</cp:revision>
  <cp:lastPrinted>2019-02-25T23:47:00Z</cp:lastPrinted>
  <dcterms:created xsi:type="dcterms:W3CDTF">2018-10-23T15:36:01Z</dcterms:created>
  <dcterms:modified xsi:type="dcterms:W3CDTF">2019-02-28T13:38:22Z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0x0101006F922E913BC65948B16A30D1A22896A3</vt:lpwstr>
  </property>
</Properties>
</file>