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Lst>
  <p:notesMasterIdLst>
    <p:notesMasterId r:id="rId13"/>
  </p:notesMasterIdLst>
  <p:handoutMasterIdLst>
    <p:handoutMasterId r:id="rId14"/>
  </p:handoutMasterIdLst>
  <p:sldIdLst>
    <p:sldId id="302" r:id="rId2"/>
    <p:sldId id="304" r:id="rId3"/>
    <p:sldId id="306" r:id="rId4"/>
    <p:sldId id="307" r:id="rId5"/>
    <p:sldId id="308" r:id="rId6"/>
    <p:sldId id="311" r:id="rId7"/>
    <p:sldId id="312" r:id="rId8"/>
    <p:sldId id="317" r:id="rId9"/>
    <p:sldId id="319" r:id="rId10"/>
    <p:sldId id="313" r:id="rId11"/>
    <p:sldId id="318" r:id="rId12"/>
  </p:sldIdLst>
  <p:sldSz cx="9144000" cy="6858000" type="screen4x3"/>
  <p:notesSz cx="7315200" cy="96012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00"/>
    <a:srgbClr val="539A0D"/>
    <a:srgbClr val="0047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42"/>
    <p:restoredTop sz="80000" autoAdjust="0"/>
  </p:normalViewPr>
  <p:slideViewPr>
    <p:cSldViewPr snapToGrid="0" snapToObjects="1">
      <p:cViewPr varScale="1">
        <p:scale>
          <a:sx n="74" d="100"/>
          <a:sy n="74" d="100"/>
        </p:scale>
        <p:origin x="20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B27369C3-FE88-6443-94D1-2CA0FD4466A6}" type="datetimeFigureOut">
              <a:rPr lang="en-US" smtClean="0"/>
              <a:t>2/28/2019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7A72A9D-E8E3-5745-A2FB-3EF16010AFED}" type="slidenum">
              <a:rPr lang="en-US" smtClean="0"/>
              <a:t>‹#›</a:t>
            </a:fld>
            <a:endParaRPr lang="en-US" dirty="0"/>
          </a:p>
        </p:txBody>
      </p:sp>
    </p:spTree>
    <p:extLst>
      <p:ext uri="{BB962C8B-B14F-4D97-AF65-F5344CB8AC3E}">
        <p14:creationId xmlns:p14="http://schemas.microsoft.com/office/powerpoint/2010/main" val="14607455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A2BFC7A-638C-9F4F-ACF4-B57EC58F2F35}" type="datetimeFigureOut">
              <a:rPr lang="en-US" smtClean="0"/>
              <a:t>2/28/2019</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89771386-626A-EC45-9572-0F6BB50FCE50}" type="slidenum">
              <a:rPr lang="en-US" smtClean="0"/>
              <a:t>‹#›</a:t>
            </a:fld>
            <a:endParaRPr lang="en-US" dirty="0"/>
          </a:p>
        </p:txBody>
      </p:sp>
    </p:spTree>
    <p:extLst>
      <p:ext uri="{BB962C8B-B14F-4D97-AF65-F5344CB8AC3E}">
        <p14:creationId xmlns:p14="http://schemas.microsoft.com/office/powerpoint/2010/main" val="312862515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71386-626A-EC45-9572-0F6BB50FCE5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79630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California Environmental Flows Framework</a:t>
            </a:r>
          </a:p>
          <a:p>
            <a:r>
              <a:rPr lang="en-US" dirty="0"/>
              <a:t>In 2016, a group of experts self-organized to pool knowledge and data, evaluate methods, and ultimately develop a statewide framework for determining environmental flow criteria for California. The strategy is organized into a two-tiered approach that varies in scale and detail.</a:t>
            </a:r>
          </a:p>
          <a:p>
            <a:r>
              <a:rPr lang="en-US" dirty="0" smtClean="0"/>
              <a:t/>
            </a:r>
            <a:br>
              <a:rPr lang="en-US" dirty="0" smtClean="0"/>
            </a:br>
            <a:r>
              <a:rPr lang="en-US" dirty="0"/>
              <a:t>The two-tiered framework will provide a set of functional flow criteria for all streams in California (Tier 1) and a technical guidance document for estimating refined flow criteria at regional to site-specific scales (Tier </a:t>
            </a:r>
            <a:r>
              <a:rPr lang="en-US"/>
              <a:t>2).</a:t>
            </a:r>
            <a:endParaRPr lang="en-US" b="1" u="sng" dirty="0" smtClean="0"/>
          </a:p>
          <a:p>
            <a:pPr marL="177845" indent="-177845">
              <a:buFont typeface="Arial" panose="020B0604020202020204" pitchFamily="34" charset="0"/>
              <a:buChar char="•"/>
            </a:pPr>
            <a:r>
              <a:rPr lang="en-US" b="1" u="none" dirty="0" smtClean="0"/>
              <a:t>Tier 1: </a:t>
            </a:r>
            <a:r>
              <a:rPr lang="en-US" b="0" u="none" dirty="0" smtClean="0"/>
              <a:t>Use the California natural stream classes and the functional flows method to set flow criteria statewide</a:t>
            </a:r>
          </a:p>
          <a:p>
            <a:pPr marL="652099" lvl="1" indent="-177845">
              <a:buFont typeface="Arial" panose="020B0604020202020204" pitchFamily="34" charset="0"/>
              <a:buChar char="•"/>
            </a:pPr>
            <a:r>
              <a:rPr lang="en-US" b="0" u="none" dirty="0" smtClean="0"/>
              <a:t>Statewide applicable approach to set flow criteria protective of river-dependent ecosystems</a:t>
            </a:r>
          </a:p>
          <a:p>
            <a:pPr marL="177845" indent="-177845">
              <a:buFont typeface="Arial" panose="020B0604020202020204" pitchFamily="34" charset="0"/>
              <a:buChar char="•"/>
            </a:pPr>
            <a:r>
              <a:rPr lang="en-US" b="1" u="none" dirty="0" smtClean="0"/>
              <a:t>Tier 2: </a:t>
            </a:r>
            <a:r>
              <a:rPr lang="en-US" b="0" u="none" dirty="0" smtClean="0"/>
              <a:t>Provide guidelines for estimating refined flow criteria depending on the regional, local or site-specific context</a:t>
            </a:r>
          </a:p>
          <a:p>
            <a:pPr marL="652099" lvl="1" indent="-177845">
              <a:buFont typeface="Arial" panose="020B0604020202020204" pitchFamily="34" charset="0"/>
              <a:buChar char="•"/>
            </a:pPr>
            <a:r>
              <a:rPr lang="en-US" b="0" u="none" dirty="0" smtClean="0"/>
              <a:t>A tailored approach that incorporates specific environmental and water management factors and priorities</a:t>
            </a:r>
            <a:endParaRPr lang="en-US" b="0" u="none" dirty="0"/>
          </a:p>
        </p:txBody>
      </p:sp>
      <p:sp>
        <p:nvSpPr>
          <p:cNvPr id="4" name="Slide Number Placeholder 3"/>
          <p:cNvSpPr>
            <a:spLocks noGrp="1"/>
          </p:cNvSpPr>
          <p:nvPr>
            <p:ph type="sldNum" sz="quarter" idx="10"/>
          </p:nvPr>
        </p:nvSpPr>
        <p:spPr/>
        <p:txBody>
          <a:bodyPr/>
          <a:lstStyle/>
          <a:p>
            <a:fld id="{89771386-626A-EC45-9572-0F6BB50FCE50}" type="slidenum">
              <a:rPr lang="en-US" smtClean="0"/>
              <a:t>10</a:t>
            </a:fld>
            <a:endParaRPr lang="en-US" dirty="0"/>
          </a:p>
        </p:txBody>
      </p:sp>
    </p:spTree>
    <p:extLst>
      <p:ext uri="{BB962C8B-B14F-4D97-AF65-F5344CB8AC3E}">
        <p14:creationId xmlns:p14="http://schemas.microsoft.com/office/powerpoint/2010/main" val="4057616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a:spcAft>
                <a:spcPts val="1269"/>
              </a:spcAft>
            </a:pPr>
            <a:endParaRPr lang="en-US" dirty="0"/>
          </a:p>
        </p:txBody>
      </p:sp>
      <p:sp>
        <p:nvSpPr>
          <p:cNvPr id="4" name="Slide Number Placeholder 3"/>
          <p:cNvSpPr>
            <a:spLocks noGrp="1"/>
          </p:cNvSpPr>
          <p:nvPr>
            <p:ph type="sldNum" sz="quarter" idx="10"/>
          </p:nvPr>
        </p:nvSpPr>
        <p:spPr/>
        <p:txBody>
          <a:bodyPr/>
          <a:lstStyle/>
          <a:p>
            <a:fld id="{89771386-626A-EC45-9572-0F6BB50FCE50}" type="slidenum">
              <a:rPr lang="en-US" smtClean="0"/>
              <a:t>11</a:t>
            </a:fld>
            <a:endParaRPr lang="en-US" dirty="0"/>
          </a:p>
        </p:txBody>
      </p:sp>
    </p:spTree>
    <p:extLst>
      <p:ext uri="{BB962C8B-B14F-4D97-AF65-F5344CB8AC3E}">
        <p14:creationId xmlns:p14="http://schemas.microsoft.com/office/powerpoint/2010/main" val="570570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defTabSz="964843">
              <a:spcBef>
                <a:spcPct val="0"/>
              </a:spcBef>
              <a:defRPr/>
            </a:pPr>
            <a:r>
              <a:rPr lang="en-US" sz="1100" b="1" u="sng" dirty="0"/>
              <a:t>EARLY HISTORY OF THE LA RIVER</a:t>
            </a:r>
          </a:p>
          <a:p>
            <a:pPr marL="285691" indent="-285691" defTabSz="964843">
              <a:spcBef>
                <a:spcPct val="0"/>
              </a:spcBef>
              <a:buFont typeface="Arial" panose="020B0604020202020204" pitchFamily="34" charset="0"/>
              <a:buChar char="•"/>
            </a:pPr>
            <a:r>
              <a:rPr lang="en-US" sz="1100" dirty="0">
                <a:cs typeface="Arial" panose="020B0604020202020204" pitchFamily="34" charset="0"/>
              </a:rPr>
              <a:t>The Los Angeles River has since evolved into many looks/incarnations</a:t>
            </a:r>
          </a:p>
          <a:p>
            <a:pPr defTabSz="964843">
              <a:spcBef>
                <a:spcPct val="0"/>
              </a:spcBef>
            </a:pPr>
            <a:endParaRPr lang="en-US" sz="1100" dirty="0"/>
          </a:p>
          <a:p>
            <a:pPr marL="285691" indent="-285691" defTabSz="964843">
              <a:spcBef>
                <a:spcPct val="0"/>
              </a:spcBef>
              <a:buFont typeface="Arial" panose="020B0604020202020204" pitchFamily="34" charset="0"/>
              <a:buChar char="•"/>
            </a:pPr>
            <a:r>
              <a:rPr lang="en-US" sz="1100" dirty="0"/>
              <a:t>The River is the original source of life for the City of Los Angeles. Once plentiful with wetlands and marshes, filled with willows, alder, sycamore, steelhead trout, and grizzly bears, it was home to the Tongva people for thousands of years. </a:t>
            </a:r>
          </a:p>
          <a:p>
            <a:pPr marL="285691" indent="-285691" defTabSz="964843">
              <a:spcBef>
                <a:spcPct val="0"/>
              </a:spcBef>
              <a:buFont typeface="Arial" panose="020B0604020202020204" pitchFamily="34" charset="0"/>
              <a:buChar char="•"/>
            </a:pPr>
            <a:endParaRPr lang="en-US" sz="1100" dirty="0"/>
          </a:p>
          <a:p>
            <a:pPr marL="285691" indent="-285691" defTabSz="964843">
              <a:spcBef>
                <a:spcPct val="0"/>
              </a:spcBef>
              <a:buFont typeface="Arial" panose="020B0604020202020204" pitchFamily="34" charset="0"/>
              <a:buChar char="•"/>
            </a:pPr>
            <a:r>
              <a:rPr lang="en-US" sz="1100" dirty="0"/>
              <a:t>In the 19th and 20th centuries, the River powered the City’s industry and served as an important transportation corridor, creating economic value and growth. </a:t>
            </a:r>
          </a:p>
          <a:p>
            <a:pPr defTabSz="964843">
              <a:spcBef>
                <a:spcPct val="0"/>
              </a:spcBef>
              <a:spcAft>
                <a:spcPts val="634"/>
              </a:spcAft>
            </a:pPr>
            <a:endParaRPr lang="en-US" sz="1100" dirty="0"/>
          </a:p>
          <a:p>
            <a:pPr marL="296392" indent="-296392" defTabSz="964843">
              <a:spcBef>
                <a:spcPct val="0"/>
              </a:spcBef>
              <a:spcAft>
                <a:spcPts val="634"/>
              </a:spcAft>
              <a:buFont typeface="Arial" panose="020B0604020202020204" pitchFamily="34" charset="0"/>
              <a:buChar char="•"/>
            </a:pPr>
            <a:r>
              <a:rPr lang="en-US" sz="1100" dirty="0"/>
              <a:t>A series of devastating floods caused the River to be channelized beginning in the 1930s-1940s</a:t>
            </a:r>
          </a:p>
          <a:p>
            <a:pPr lvl="1" defTabSz="964843">
              <a:spcBef>
                <a:spcPct val="0"/>
              </a:spcBef>
              <a:defRPr/>
            </a:pPr>
            <a:endParaRPr lang="en-US" sz="1100" dirty="0"/>
          </a:p>
          <a:p>
            <a:pPr lvl="1" defTabSz="964843">
              <a:spcBef>
                <a:spcPct val="0"/>
              </a:spcBef>
              <a:defRPr/>
            </a:pPr>
            <a:r>
              <a:rPr lang="en-US" sz="1100" b="1" u="sng" dirty="0"/>
              <a:t>Flood events</a:t>
            </a:r>
          </a:p>
          <a:p>
            <a:pPr marL="645644" lvl="1" indent="-171416" defTabSz="964843">
              <a:spcBef>
                <a:spcPct val="0"/>
              </a:spcBef>
              <a:buFont typeface="Arial" panose="020B0604020202020204" pitchFamily="34" charset="0"/>
              <a:buChar char="•"/>
              <a:defRPr/>
            </a:pPr>
            <a:r>
              <a:rPr lang="en-US" sz="1100" dirty="0"/>
              <a:t>1914: $165 million in property damage; </a:t>
            </a:r>
          </a:p>
          <a:p>
            <a:pPr marL="645644" lvl="1" indent="-171416" defTabSz="964843">
              <a:spcBef>
                <a:spcPct val="0"/>
              </a:spcBef>
              <a:buFont typeface="Arial" panose="020B0604020202020204" pitchFamily="34" charset="0"/>
              <a:buChar char="•"/>
              <a:defRPr/>
            </a:pPr>
            <a:endParaRPr lang="en-US" sz="1100" dirty="0"/>
          </a:p>
          <a:p>
            <a:pPr marL="645644" lvl="1" indent="-171416" defTabSz="964843">
              <a:spcBef>
                <a:spcPct val="0"/>
              </a:spcBef>
              <a:buFont typeface="Arial" panose="020B0604020202020204" pitchFamily="34" charset="0"/>
              <a:buChar char="•"/>
              <a:defRPr/>
            </a:pPr>
            <a:r>
              <a:rPr lang="en-US" sz="1100" dirty="0"/>
              <a:t>1934: $75 million in damage and 49 deaths; </a:t>
            </a:r>
          </a:p>
          <a:p>
            <a:pPr marL="645644" lvl="1" indent="-171416" defTabSz="964843">
              <a:spcBef>
                <a:spcPct val="0"/>
              </a:spcBef>
              <a:buFont typeface="Arial" panose="020B0604020202020204" pitchFamily="34" charset="0"/>
              <a:buChar char="•"/>
              <a:defRPr/>
            </a:pPr>
            <a:endParaRPr lang="en-US" sz="1100" dirty="0"/>
          </a:p>
          <a:p>
            <a:pPr marL="645644" lvl="1" indent="-171416" defTabSz="964843">
              <a:spcBef>
                <a:spcPct val="0"/>
              </a:spcBef>
              <a:buFont typeface="Arial" panose="020B0604020202020204" pitchFamily="34" charset="0"/>
              <a:buChar char="•"/>
              <a:defRPr/>
            </a:pPr>
            <a:r>
              <a:rPr lang="en-US" sz="1100" dirty="0"/>
              <a:t>1938: $900 million in damage and 87 deaths</a:t>
            </a:r>
            <a:endParaRPr lang="en-US" sz="1100" dirty="0">
              <a:cs typeface="Arial" panose="020B0604020202020204" pitchFamily="34" charset="0"/>
            </a:endParaRPr>
          </a:p>
          <a:p>
            <a:pPr marL="296392" indent="-296392" defTabSz="964843">
              <a:spcBef>
                <a:spcPct val="0"/>
              </a:spcBef>
              <a:spcAft>
                <a:spcPts val="634"/>
              </a:spcAft>
              <a:buFont typeface="Arial" panose="020B0604020202020204" pitchFamily="34" charset="0"/>
              <a:buChar char="•"/>
            </a:pPr>
            <a:endParaRPr lang="en-US" sz="1100" dirty="0"/>
          </a:p>
          <a:p>
            <a:pPr marL="296392" indent="-296392" defTabSz="964843">
              <a:spcBef>
                <a:spcPct val="0"/>
              </a:spcBef>
              <a:spcAft>
                <a:spcPts val="634"/>
              </a:spcAft>
              <a:buFont typeface="Arial" panose="020B0604020202020204" pitchFamily="34" charset="0"/>
              <a:buChar char="•"/>
            </a:pPr>
            <a:r>
              <a:rPr lang="en-US" sz="1100" dirty="0">
                <a:cs typeface="Arial" panose="020B0604020202020204" pitchFamily="34" charset="0"/>
              </a:rPr>
              <a:t>The picture on the right shows the current state of the River, with most of the 51-miles channelized.</a:t>
            </a:r>
          </a:p>
        </p:txBody>
      </p:sp>
      <p:sp>
        <p:nvSpPr>
          <p:cNvPr id="4" name="Slide Number Placeholder 3"/>
          <p:cNvSpPr>
            <a:spLocks noGrp="1"/>
          </p:cNvSpPr>
          <p:nvPr>
            <p:ph type="sldNum" sz="quarter" idx="10"/>
          </p:nvPr>
        </p:nvSpPr>
        <p:spPr/>
        <p:txBody>
          <a:bodyPr/>
          <a:lstStyle/>
          <a:p>
            <a:fld id="{89771386-626A-EC45-9572-0F6BB50FCE50}" type="slidenum">
              <a:rPr lang="en-US" smtClean="0"/>
              <a:t>2</a:t>
            </a:fld>
            <a:endParaRPr lang="en-US" dirty="0"/>
          </a:p>
        </p:txBody>
      </p:sp>
    </p:spTree>
    <p:extLst>
      <p:ext uri="{BB962C8B-B14F-4D97-AF65-F5344CB8AC3E}">
        <p14:creationId xmlns:p14="http://schemas.microsoft.com/office/powerpoint/2010/main" val="41149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marL="296408" indent="-296408" defTabSz="964843">
              <a:spcBef>
                <a:spcPct val="0"/>
              </a:spcBef>
              <a:spcAft>
                <a:spcPts val="634"/>
              </a:spcAft>
              <a:buFont typeface="Arial" panose="020B0604020202020204" pitchFamily="34" charset="0"/>
              <a:buChar char="•"/>
            </a:pPr>
            <a:r>
              <a:rPr lang="en-US" sz="1300" dirty="0">
                <a:latin typeface="+mj-lt"/>
                <a:cs typeface="Arial" panose="020B0604020202020204" pitchFamily="34" charset="0"/>
              </a:rPr>
              <a:t>LAR Watershed ~ 830 mi^2</a:t>
            </a:r>
          </a:p>
          <a:p>
            <a:pPr marL="296408" indent="-296408" defTabSz="964843">
              <a:spcBef>
                <a:spcPct val="0"/>
              </a:spcBef>
              <a:spcAft>
                <a:spcPts val="634"/>
              </a:spcAft>
              <a:buFont typeface="Arial" panose="020B0604020202020204" pitchFamily="34" charset="0"/>
              <a:buChar char="•"/>
            </a:pPr>
            <a:r>
              <a:rPr lang="en-US" sz="1300" dirty="0">
                <a:latin typeface="+mj-lt"/>
                <a:cs typeface="Arial" panose="020B0604020202020204" pitchFamily="34" charset="0"/>
              </a:rPr>
              <a:t>The Los Angeles River begins in the west San Fernando Valley (Simi Hills), and ends at the Pacific Ocean</a:t>
            </a:r>
          </a:p>
          <a:p>
            <a:pPr marL="296408" indent="-296408" defTabSz="964843">
              <a:spcBef>
                <a:spcPct val="0"/>
              </a:spcBef>
              <a:spcAft>
                <a:spcPts val="634"/>
              </a:spcAft>
              <a:buFont typeface="Arial" panose="020B0604020202020204" pitchFamily="34" charset="0"/>
              <a:buChar char="•"/>
            </a:pPr>
            <a:r>
              <a:rPr lang="en-US" sz="1300" dirty="0">
                <a:latin typeface="+mj-lt"/>
                <a:cs typeface="Arial" panose="020B0604020202020204" pitchFamily="34" charset="0"/>
              </a:rPr>
              <a:t>15 cities in the River Corridor</a:t>
            </a:r>
          </a:p>
          <a:p>
            <a:pPr marL="296408" indent="-296408" defTabSz="964843">
              <a:spcBef>
                <a:spcPct val="0"/>
              </a:spcBef>
              <a:spcAft>
                <a:spcPts val="634"/>
              </a:spcAft>
              <a:buFont typeface="Arial" panose="020B0604020202020204" pitchFamily="34" charset="0"/>
              <a:buChar char="•"/>
            </a:pPr>
            <a:r>
              <a:rPr lang="en-US" dirty="0" smtClean="0"/>
              <a:t>900,000</a:t>
            </a:r>
            <a:r>
              <a:rPr lang="en-US" baseline="0" dirty="0" smtClean="0"/>
              <a:t>+ people within 1 mile buffer of River</a:t>
            </a:r>
          </a:p>
          <a:p>
            <a:pPr marL="648773" lvl="1" indent="-174520">
              <a:buFont typeface="Arial" panose="020B0604020202020204" pitchFamily="34" charset="0"/>
              <a:buChar char="•"/>
            </a:pPr>
            <a:r>
              <a:rPr lang="en-US" baseline="0" dirty="0" smtClean="0"/>
              <a:t> 400,000 of which live within the City of LA</a:t>
            </a:r>
            <a:endParaRPr lang="en-US" sz="1300" dirty="0">
              <a:latin typeface="+mj-lt"/>
              <a:cs typeface="Arial" panose="020B0604020202020204" pitchFamily="34" charset="0"/>
            </a:endParaRPr>
          </a:p>
          <a:p>
            <a:pPr marL="296408" indent="-296408" defTabSz="964843">
              <a:spcBef>
                <a:spcPct val="0"/>
              </a:spcBef>
              <a:spcAft>
                <a:spcPts val="634"/>
              </a:spcAft>
              <a:buFont typeface="Arial" panose="020B0604020202020204" pitchFamily="34" charset="0"/>
              <a:buChar char="•"/>
            </a:pPr>
            <a:r>
              <a:rPr lang="en-US" sz="1300" dirty="0">
                <a:latin typeface="+mj-lt"/>
                <a:cs typeface="Arial" panose="020B0604020202020204" pitchFamily="34" charset="0"/>
              </a:rPr>
              <a:t>32 miles of the 51-mile river are located with the City’s boundaries. </a:t>
            </a:r>
          </a:p>
          <a:p>
            <a:pPr defTabSz="964843">
              <a:spcBef>
                <a:spcPct val="0"/>
              </a:spcBef>
              <a:spcAft>
                <a:spcPts val="634"/>
              </a:spcAft>
            </a:pPr>
            <a:endParaRPr lang="en-US" sz="1300" dirty="0">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fld id="{89771386-626A-EC45-9572-0F6BB50FCE50}" type="slidenum">
              <a:rPr lang="en-US" smtClean="0"/>
              <a:t>3</a:t>
            </a:fld>
            <a:endParaRPr lang="en-US" dirty="0"/>
          </a:p>
        </p:txBody>
      </p:sp>
    </p:spTree>
    <p:extLst>
      <p:ext uri="{BB962C8B-B14F-4D97-AF65-F5344CB8AC3E}">
        <p14:creationId xmlns:p14="http://schemas.microsoft.com/office/powerpoint/2010/main" val="41149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a:xfrm>
            <a:off x="1257300" y="719138"/>
            <a:ext cx="4800600" cy="3600450"/>
          </a:xfrm>
          <a:prstGeom prst="rect">
            <a:avLst/>
          </a:prstGeom>
          <a:ln/>
        </p:spPr>
      </p:sp>
      <p:sp>
        <p:nvSpPr>
          <p:cNvPr id="65539" name="Rectangle 3"/>
          <p:cNvSpPr>
            <a:spLocks noGrp="1"/>
          </p:cNvSpPr>
          <p:nvPr>
            <p:ph type="body" idx="1"/>
          </p:nvPr>
        </p:nvSpPr>
        <p:spPr>
          <a:noFill/>
        </p:spPr>
        <p:txBody>
          <a:bodyPr/>
          <a:lstStyle/>
          <a:p>
            <a:pPr indent="-66383"/>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pPr marL="296408" indent="-296408" defTabSz="964843">
              <a:spcBef>
                <a:spcPct val="0"/>
              </a:spcBef>
              <a:spcAft>
                <a:spcPts val="634"/>
              </a:spcAft>
              <a:buFont typeface="Arial" panose="020B0604020202020204" pitchFamily="34" charset="0"/>
              <a:buChar char="•"/>
            </a:pPr>
            <a:endParaRPr lang="en-US" sz="1300" dirty="0">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fld id="{89771386-626A-EC45-9572-0F6BB50FCE50}" type="slidenum">
              <a:rPr lang="en-US" smtClean="0"/>
              <a:t>5</a:t>
            </a:fld>
            <a:endParaRPr lang="en-US" dirty="0"/>
          </a:p>
        </p:txBody>
      </p:sp>
    </p:spTree>
    <p:extLst>
      <p:ext uri="{BB962C8B-B14F-4D97-AF65-F5344CB8AC3E}">
        <p14:creationId xmlns:p14="http://schemas.microsoft.com/office/powerpoint/2010/main" val="41149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771386-626A-EC45-9572-0F6BB50FCE50}" type="slidenum">
              <a:rPr lang="en-US" smtClean="0"/>
              <a:t>6</a:t>
            </a:fld>
            <a:endParaRPr lang="en-US" dirty="0"/>
          </a:p>
        </p:txBody>
      </p:sp>
    </p:spTree>
    <p:extLst>
      <p:ext uri="{BB962C8B-B14F-4D97-AF65-F5344CB8AC3E}">
        <p14:creationId xmlns:p14="http://schemas.microsoft.com/office/powerpoint/2010/main" val="41149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535" indent="-533535">
              <a:buFont typeface="+mj-lt"/>
              <a:buAutoNum type="arabicPeriod"/>
            </a:pPr>
            <a:r>
              <a:rPr lang="en-US" dirty="0" smtClean="0"/>
              <a:t>Develop technical tools that quantify the relationship between various alternative flow regimes and the extent to which aquatic life and non-aquatic life beneficial uses are achieved.</a:t>
            </a:r>
          </a:p>
          <a:p>
            <a:pPr marL="533535" indent="-533535">
              <a:buFont typeface="+mj-lt"/>
              <a:buAutoNum type="arabicPeriod"/>
            </a:pPr>
            <a:endParaRPr lang="en-US" dirty="0" smtClean="0"/>
          </a:p>
          <a:p>
            <a:pPr marL="533535" indent="-533535">
              <a:buFont typeface="+mj-lt"/>
              <a:buAutoNum type="arabicPeriod"/>
            </a:pPr>
            <a:r>
              <a:rPr lang="en-US" dirty="0" smtClean="0"/>
              <a:t>Evaluate various flow management scenarios in terms of their effect on uses in the LA River.</a:t>
            </a:r>
          </a:p>
          <a:p>
            <a:pPr marL="533535" indent="-533535">
              <a:buFont typeface="+mj-lt"/>
              <a:buAutoNum type="arabicPeriod"/>
            </a:pPr>
            <a:endParaRPr lang="en-US" dirty="0" smtClean="0"/>
          </a:p>
          <a:p>
            <a:pPr marL="533535" indent="-533535">
              <a:buFont typeface="+mj-lt"/>
              <a:buAutoNum type="arabicPeriod"/>
            </a:pPr>
            <a:r>
              <a:rPr lang="en-US" dirty="0" smtClean="0"/>
              <a:t>Engage multiple affected parties to reach consensus about appropriate flow needs and optimal allocation of flow reduction allowances from multiple WRPs in consideration of other proposed flow management actions.</a:t>
            </a:r>
          </a:p>
          <a:p>
            <a:endParaRPr lang="en-US" dirty="0"/>
          </a:p>
        </p:txBody>
      </p:sp>
      <p:sp>
        <p:nvSpPr>
          <p:cNvPr id="4" name="Slide Number Placeholder 3"/>
          <p:cNvSpPr>
            <a:spLocks noGrp="1"/>
          </p:cNvSpPr>
          <p:nvPr>
            <p:ph type="sldNum" sz="quarter" idx="10"/>
          </p:nvPr>
        </p:nvSpPr>
        <p:spPr/>
        <p:txBody>
          <a:bodyPr/>
          <a:lstStyle/>
          <a:p>
            <a:fld id="{89771386-626A-EC45-9572-0F6BB50FCE50}" type="slidenum">
              <a:rPr lang="en-US" smtClean="0"/>
              <a:t>7</a:t>
            </a:fld>
            <a:endParaRPr lang="en-US" dirty="0"/>
          </a:p>
        </p:txBody>
      </p:sp>
    </p:spTree>
    <p:extLst>
      <p:ext uri="{BB962C8B-B14F-4D97-AF65-F5344CB8AC3E}">
        <p14:creationId xmlns:p14="http://schemas.microsoft.com/office/powerpoint/2010/main" val="2994514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Activity 1 Goal </a:t>
            </a:r>
            <a:r>
              <a:rPr lang="en-US" sz="1000" dirty="0"/>
              <a:t>- Coordinate with stakeholders on technical approach and desired outcomes</a:t>
            </a:r>
            <a:endParaRPr lang="en-US" sz="1000" b="1" dirty="0"/>
          </a:p>
          <a:p>
            <a:r>
              <a:rPr lang="en-US" sz="1000" b="1" dirty="0"/>
              <a:t>Activity 2 Goal </a:t>
            </a:r>
            <a:r>
              <a:rPr lang="en-US" sz="1000" dirty="0"/>
              <a:t>– Identify key non-aquatic life uses and determine hydrologic needs for those uses</a:t>
            </a:r>
          </a:p>
          <a:p>
            <a:pPr marL="1640028" lvl="3" indent="-181225">
              <a:buFont typeface="Arial" panose="020B0604020202020204" pitchFamily="34" charset="0"/>
              <a:buChar char="•"/>
            </a:pPr>
            <a:r>
              <a:rPr lang="en-US" sz="1000" dirty="0"/>
              <a:t>Minimum depths and flow needs for fishing, bird watching, recreation, etc.</a:t>
            </a:r>
            <a:endParaRPr lang="en-US" sz="1000" b="1" dirty="0"/>
          </a:p>
          <a:p>
            <a:pPr defTabSz="483265"/>
            <a:r>
              <a:rPr lang="en-US" sz="1000" b="1" dirty="0"/>
              <a:t>Activity 3 Goal </a:t>
            </a:r>
            <a:r>
              <a:rPr lang="en-US" sz="1000" dirty="0"/>
              <a:t>– Develop flow-ecology relationships for key aquatic species or habitats in the LA River</a:t>
            </a:r>
          </a:p>
          <a:p>
            <a:pPr lvl="2"/>
            <a:r>
              <a:rPr lang="en-US" sz="1000" dirty="0"/>
              <a:t>Task 3A – Assess hydrologic baseline</a:t>
            </a:r>
          </a:p>
          <a:p>
            <a:pPr lvl="2"/>
            <a:r>
              <a:rPr lang="en-US" sz="1000" dirty="0"/>
              <a:t>Task 3B – Identify and categorize ecological endpoints of management concern</a:t>
            </a:r>
          </a:p>
          <a:p>
            <a:pPr lvl="2"/>
            <a:r>
              <a:rPr lang="en-US" sz="1000" dirty="0"/>
              <a:t>Task 3C – Determine flow-ecology relationships for stream endpoint</a:t>
            </a:r>
          </a:p>
          <a:p>
            <a:pPr lvl="2"/>
            <a:r>
              <a:rPr lang="en-US" sz="1000" dirty="0"/>
              <a:t>Task 3D – Determine flow-ecology relationships for marsh and estuary habitats </a:t>
            </a:r>
          </a:p>
          <a:p>
            <a:pPr defTabSz="483265"/>
            <a:endParaRPr lang="en-US" sz="1000" dirty="0"/>
          </a:p>
          <a:p>
            <a:pPr defTabSz="483265"/>
            <a:r>
              <a:rPr lang="en-US" sz="1000" b="1" dirty="0"/>
              <a:t>Activity 4 Goal </a:t>
            </a:r>
            <a:r>
              <a:rPr lang="en-US" sz="1000" dirty="0"/>
              <a:t>– Evaluate effect of flow management/alteration on both aquatic life and non-aquatic life uses in the LA River</a:t>
            </a:r>
          </a:p>
          <a:p>
            <a:pPr lvl="2"/>
            <a:r>
              <a:rPr lang="en-US" sz="1000" dirty="0"/>
              <a:t>Task 4A – Determine appropriate hydrologic tools and update modeling analysis</a:t>
            </a:r>
          </a:p>
          <a:p>
            <a:pPr lvl="2"/>
            <a:r>
              <a:rPr lang="en-US" sz="1000" dirty="0"/>
              <a:t>Task 4B – Analyze tolerances of system to flow modification</a:t>
            </a:r>
          </a:p>
          <a:p>
            <a:pPr lvl="2"/>
            <a:r>
              <a:rPr lang="en-US" sz="1000" dirty="0"/>
              <a:t>Task 4C – Analyze water use scenarios</a:t>
            </a:r>
          </a:p>
          <a:p>
            <a:pPr lvl="2"/>
            <a:r>
              <a:rPr lang="en-US" sz="1000" dirty="0"/>
              <a:t>Task 4D – Evaluate stormwater capture scenarios</a:t>
            </a:r>
          </a:p>
          <a:p>
            <a:pPr lvl="2"/>
            <a:r>
              <a:rPr lang="en-US" sz="1000" dirty="0"/>
              <a:t>Task 4E – Evaluate groundwater interactions</a:t>
            </a:r>
          </a:p>
          <a:p>
            <a:pPr lvl="2"/>
            <a:r>
              <a:rPr lang="en-US" sz="1000" dirty="0"/>
              <a:t>Task 4F – Evaluate habitat management offsets for flow reductions</a:t>
            </a:r>
          </a:p>
          <a:p>
            <a:pPr lvl="2"/>
            <a:r>
              <a:rPr lang="en-US" sz="1000" dirty="0"/>
              <a:t>Task 4G – Evaluate effects of flow alteration on tidal portions of the river</a:t>
            </a:r>
          </a:p>
          <a:p>
            <a:pPr lvl="2"/>
            <a:r>
              <a:rPr lang="en-US" sz="1000" dirty="0"/>
              <a:t>Task 4H – Establish recommended flow targets w/stakeholder coordination</a:t>
            </a:r>
          </a:p>
          <a:p>
            <a:pPr defTabSz="483265"/>
            <a:r>
              <a:rPr lang="en-US" sz="1000" b="1" dirty="0"/>
              <a:t>Activity 5 Goal </a:t>
            </a:r>
            <a:r>
              <a:rPr lang="en-US" sz="1000" dirty="0"/>
              <a:t>– Develop a recommended monitoring strategy with potential triggers for adaptive management</a:t>
            </a:r>
          </a:p>
          <a:p>
            <a:pPr marL="682510" lvl="1" indent="-181225" defTabSz="483265">
              <a:buFont typeface="Arial" panose="020B0604020202020204" pitchFamily="34" charset="0"/>
              <a:buChar char="•"/>
            </a:pPr>
            <a:r>
              <a:rPr lang="en-US" sz="1000" dirty="0"/>
              <a:t>Permanent flow monitoring stations and monitor biological responses to flow changes</a:t>
            </a:r>
          </a:p>
        </p:txBody>
      </p:sp>
      <p:sp>
        <p:nvSpPr>
          <p:cNvPr id="4" name="Slide Number Placeholder 3"/>
          <p:cNvSpPr>
            <a:spLocks noGrp="1"/>
          </p:cNvSpPr>
          <p:nvPr>
            <p:ph type="sldNum" sz="quarter" idx="10"/>
          </p:nvPr>
        </p:nvSpPr>
        <p:spPr/>
        <p:txBody>
          <a:bodyPr/>
          <a:lstStyle/>
          <a:p>
            <a:fld id="{89771386-626A-EC45-9572-0F6BB50FCE50}" type="slidenum">
              <a:rPr lang="en-US" smtClean="0"/>
              <a:t>8</a:t>
            </a:fld>
            <a:endParaRPr lang="en-US" dirty="0"/>
          </a:p>
        </p:txBody>
      </p:sp>
    </p:spTree>
    <p:extLst>
      <p:ext uri="{BB962C8B-B14F-4D97-AF65-F5344CB8AC3E}">
        <p14:creationId xmlns:p14="http://schemas.microsoft.com/office/powerpoint/2010/main" val="368714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9771386-626A-EC45-9572-0F6BB50FCE50}" type="slidenum">
              <a:rPr lang="en-US" smtClean="0"/>
              <a:t>9</a:t>
            </a:fld>
            <a:endParaRPr lang="en-US" dirty="0"/>
          </a:p>
        </p:txBody>
      </p:sp>
    </p:spTree>
    <p:extLst>
      <p:ext uri="{BB962C8B-B14F-4D97-AF65-F5344CB8AC3E}">
        <p14:creationId xmlns:p14="http://schemas.microsoft.com/office/powerpoint/2010/main" val="4114947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C0A94-F150-48DE-97E4-3A0DBE86317E}" type="slidenum">
              <a:rPr lang="en-US" smtClean="0"/>
              <a:t>‹#›</a:t>
            </a:fld>
            <a:endParaRPr lang="en-US" dirty="0"/>
          </a:p>
        </p:txBody>
      </p:sp>
      <p:sp>
        <p:nvSpPr>
          <p:cNvPr id="7" name="Rectangle 6"/>
          <p:cNvSpPr/>
          <p:nvPr userDrawn="1"/>
        </p:nvSpPr>
        <p:spPr>
          <a:xfrm>
            <a:off x="0" y="0"/>
            <a:ext cx="2961125" cy="203753"/>
          </a:xfrm>
          <a:prstGeom prst="rect">
            <a:avLst/>
          </a:prstGeom>
          <a:solidFill>
            <a:srgbClr val="004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sp>
        <p:nvSpPr>
          <p:cNvPr id="8" name="Rectangle 7"/>
          <p:cNvSpPr/>
          <p:nvPr userDrawn="1"/>
        </p:nvSpPr>
        <p:spPr>
          <a:xfrm>
            <a:off x="3091437" y="0"/>
            <a:ext cx="2961125" cy="203753"/>
          </a:xfrm>
          <a:prstGeom prst="rect">
            <a:avLst/>
          </a:prstGeom>
          <a:solidFill>
            <a:srgbClr val="539A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9A0D"/>
              </a:solidFill>
            </a:endParaRPr>
          </a:p>
        </p:txBody>
      </p:sp>
      <p:sp>
        <p:nvSpPr>
          <p:cNvPr id="9" name="Rectangle 8"/>
          <p:cNvSpPr/>
          <p:nvPr userDrawn="1"/>
        </p:nvSpPr>
        <p:spPr>
          <a:xfrm>
            <a:off x="6182875" y="0"/>
            <a:ext cx="2961125" cy="203753"/>
          </a:xfrm>
          <a:prstGeom prst="rect">
            <a:avLst/>
          </a:prstGeom>
          <a:solidFill>
            <a:srgbClr val="FF4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617" y="6362700"/>
            <a:ext cx="1536700" cy="355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1436" y="657215"/>
            <a:ext cx="2961125" cy="881870"/>
          </a:xfrm>
          <a:prstGeom prst="rect">
            <a:avLst/>
          </a:prstGeom>
        </p:spPr>
      </p:pic>
    </p:spTree>
    <p:extLst>
      <p:ext uri="{BB962C8B-B14F-4D97-AF65-F5344CB8AC3E}">
        <p14:creationId xmlns:p14="http://schemas.microsoft.com/office/powerpoint/2010/main" val="132886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49897-8EF8-5747-823F-FC5217408D09}" type="slidenum">
              <a:rPr lang="en-US" smtClean="0"/>
              <a:pPr/>
              <a:t>‹#›</a:t>
            </a:fld>
            <a:endParaRPr lang="en-US" dirty="0"/>
          </a:p>
        </p:txBody>
      </p:sp>
    </p:spTree>
    <p:extLst>
      <p:ext uri="{BB962C8B-B14F-4D97-AF65-F5344CB8AC3E}">
        <p14:creationId xmlns:p14="http://schemas.microsoft.com/office/powerpoint/2010/main" val="26619560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49897-8EF8-5747-823F-FC5217408D09}" type="slidenum">
              <a:rPr lang="en-US" smtClean="0"/>
              <a:pPr/>
              <a:t>‹#›</a:t>
            </a:fld>
            <a:endParaRPr lang="en-US" dirty="0"/>
          </a:p>
        </p:txBody>
      </p:sp>
    </p:spTree>
    <p:extLst>
      <p:ext uri="{BB962C8B-B14F-4D97-AF65-F5344CB8AC3E}">
        <p14:creationId xmlns:p14="http://schemas.microsoft.com/office/powerpoint/2010/main" val="22435845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D49897-8EF8-5747-823F-FC5217408D09}" type="slidenum">
              <a:rPr lang="en-US" smtClean="0"/>
              <a:t>‹#›</a:t>
            </a:fld>
            <a:endParaRPr lang="en-US" dirty="0"/>
          </a:p>
        </p:txBody>
      </p:sp>
      <p:sp>
        <p:nvSpPr>
          <p:cNvPr id="7" name="Rectangle 6"/>
          <p:cNvSpPr/>
          <p:nvPr userDrawn="1"/>
        </p:nvSpPr>
        <p:spPr>
          <a:xfrm>
            <a:off x="0" y="0"/>
            <a:ext cx="9144000" cy="203753"/>
          </a:xfrm>
          <a:prstGeom prst="rect">
            <a:avLst/>
          </a:prstGeom>
          <a:solidFill>
            <a:srgbClr val="004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cxnSp>
        <p:nvCxnSpPr>
          <p:cNvPr id="8" name="Straight Connector 7"/>
          <p:cNvCxnSpPr/>
          <p:nvPr userDrawn="1"/>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50" y="6362700"/>
            <a:ext cx="1536700" cy="3556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37760"/>
            <a:ext cx="524419" cy="405479"/>
          </a:xfrm>
          <a:prstGeom prst="rect">
            <a:avLst/>
          </a:prstGeom>
        </p:spPr>
      </p:pic>
    </p:spTree>
    <p:extLst>
      <p:ext uri="{BB962C8B-B14F-4D97-AF65-F5344CB8AC3E}">
        <p14:creationId xmlns:p14="http://schemas.microsoft.com/office/powerpoint/2010/main" val="401564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0C0A94-F150-48DE-97E4-3A0DBE86317E}" type="slidenum">
              <a:rPr lang="en-US" smtClean="0"/>
              <a:t>‹#›</a:t>
            </a:fld>
            <a:endParaRPr lang="en-US" dirty="0"/>
          </a:p>
        </p:txBody>
      </p:sp>
      <p:sp>
        <p:nvSpPr>
          <p:cNvPr id="7" name="Rectangle 6"/>
          <p:cNvSpPr/>
          <p:nvPr userDrawn="1"/>
        </p:nvSpPr>
        <p:spPr>
          <a:xfrm>
            <a:off x="0" y="0"/>
            <a:ext cx="2961125" cy="203753"/>
          </a:xfrm>
          <a:prstGeom prst="rect">
            <a:avLst/>
          </a:prstGeom>
          <a:solidFill>
            <a:srgbClr val="004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sp>
        <p:nvSpPr>
          <p:cNvPr id="8" name="Rectangle 7"/>
          <p:cNvSpPr/>
          <p:nvPr userDrawn="1"/>
        </p:nvSpPr>
        <p:spPr>
          <a:xfrm>
            <a:off x="3091437" y="0"/>
            <a:ext cx="2961125" cy="203753"/>
          </a:xfrm>
          <a:prstGeom prst="rect">
            <a:avLst/>
          </a:prstGeom>
          <a:solidFill>
            <a:srgbClr val="539A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539A0D"/>
              </a:solidFill>
            </a:endParaRPr>
          </a:p>
        </p:txBody>
      </p:sp>
      <p:sp>
        <p:nvSpPr>
          <p:cNvPr id="9" name="Rectangle 8"/>
          <p:cNvSpPr/>
          <p:nvPr userDrawn="1"/>
        </p:nvSpPr>
        <p:spPr>
          <a:xfrm>
            <a:off x="6182875" y="0"/>
            <a:ext cx="2961125" cy="203753"/>
          </a:xfrm>
          <a:prstGeom prst="rect">
            <a:avLst/>
          </a:prstGeom>
          <a:solidFill>
            <a:srgbClr val="FF4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64617" y="6362700"/>
            <a:ext cx="1536700" cy="355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91436" y="657215"/>
            <a:ext cx="2961125" cy="881870"/>
          </a:xfrm>
          <a:prstGeom prst="rect">
            <a:avLst/>
          </a:prstGeom>
        </p:spPr>
      </p:pic>
    </p:spTree>
    <p:extLst>
      <p:ext uri="{BB962C8B-B14F-4D97-AF65-F5344CB8AC3E}">
        <p14:creationId xmlns:p14="http://schemas.microsoft.com/office/powerpoint/2010/main" val="373521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49897-8EF8-5747-823F-FC5217408D09}" type="slidenum">
              <a:rPr lang="en-US" smtClean="0"/>
              <a:t>‹#›</a:t>
            </a:fld>
            <a:endParaRPr lang="en-US" dirty="0"/>
          </a:p>
        </p:txBody>
      </p:sp>
      <p:sp>
        <p:nvSpPr>
          <p:cNvPr id="8" name="Rectangle 7"/>
          <p:cNvSpPr/>
          <p:nvPr userDrawn="1"/>
        </p:nvSpPr>
        <p:spPr>
          <a:xfrm>
            <a:off x="0" y="0"/>
            <a:ext cx="9144000" cy="203753"/>
          </a:xfrm>
          <a:prstGeom prst="rect">
            <a:avLst/>
          </a:prstGeom>
          <a:solidFill>
            <a:srgbClr val="004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cxnSp>
        <p:nvCxnSpPr>
          <p:cNvPr id="9" name="Straight Connector 8"/>
          <p:cNvCxnSpPr/>
          <p:nvPr userDrawn="1"/>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50" y="6362700"/>
            <a:ext cx="1536700" cy="3556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37760"/>
            <a:ext cx="524419" cy="405479"/>
          </a:xfrm>
          <a:prstGeom prst="rect">
            <a:avLst/>
          </a:prstGeom>
        </p:spPr>
      </p:pic>
    </p:spTree>
    <p:extLst>
      <p:ext uri="{BB962C8B-B14F-4D97-AF65-F5344CB8AC3E}">
        <p14:creationId xmlns:p14="http://schemas.microsoft.com/office/powerpoint/2010/main" val="163208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D49897-8EF8-5747-823F-FC5217408D09}" type="slidenum">
              <a:rPr lang="en-US" smtClean="0"/>
              <a:t>‹#›</a:t>
            </a:fld>
            <a:endParaRPr lang="en-US" dirty="0"/>
          </a:p>
        </p:txBody>
      </p:sp>
      <p:sp>
        <p:nvSpPr>
          <p:cNvPr id="10" name="Rectangle 9"/>
          <p:cNvSpPr/>
          <p:nvPr userDrawn="1"/>
        </p:nvSpPr>
        <p:spPr>
          <a:xfrm>
            <a:off x="0" y="0"/>
            <a:ext cx="9144000" cy="203753"/>
          </a:xfrm>
          <a:prstGeom prst="rect">
            <a:avLst/>
          </a:prstGeom>
          <a:solidFill>
            <a:srgbClr val="004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cxnSp>
        <p:nvCxnSpPr>
          <p:cNvPr id="11" name="Straight Connector 10"/>
          <p:cNvCxnSpPr/>
          <p:nvPr userDrawn="1"/>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50" y="6362700"/>
            <a:ext cx="1536700" cy="3556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37760"/>
            <a:ext cx="524419" cy="405479"/>
          </a:xfrm>
          <a:prstGeom prst="rect">
            <a:avLst/>
          </a:prstGeom>
        </p:spPr>
      </p:pic>
    </p:spTree>
    <p:extLst>
      <p:ext uri="{BB962C8B-B14F-4D97-AF65-F5344CB8AC3E}">
        <p14:creationId xmlns:p14="http://schemas.microsoft.com/office/powerpoint/2010/main" val="119821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D49897-8EF8-5747-823F-FC5217408D09}" type="slidenum">
              <a:rPr lang="en-US" smtClean="0"/>
              <a:pPr/>
              <a:t>‹#›</a:t>
            </a:fld>
            <a:endParaRPr lang="en-US" dirty="0"/>
          </a:p>
        </p:txBody>
      </p:sp>
      <p:sp>
        <p:nvSpPr>
          <p:cNvPr id="6" name="Rectangle 5"/>
          <p:cNvSpPr/>
          <p:nvPr userDrawn="1"/>
        </p:nvSpPr>
        <p:spPr>
          <a:xfrm>
            <a:off x="0" y="0"/>
            <a:ext cx="9144000" cy="203753"/>
          </a:xfrm>
          <a:prstGeom prst="rect">
            <a:avLst/>
          </a:prstGeom>
          <a:solidFill>
            <a:srgbClr val="0047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7AA"/>
              </a:solidFill>
            </a:endParaRPr>
          </a:p>
        </p:txBody>
      </p:sp>
      <p:cxnSp>
        <p:nvCxnSpPr>
          <p:cNvPr id="7" name="Straight Connector 6"/>
          <p:cNvCxnSpPr/>
          <p:nvPr userDrawn="1"/>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50" y="6362700"/>
            <a:ext cx="1536700" cy="3556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37760"/>
            <a:ext cx="524419" cy="405479"/>
          </a:xfrm>
          <a:prstGeom prst="rect">
            <a:avLst/>
          </a:prstGeom>
        </p:spPr>
      </p:pic>
    </p:spTree>
    <p:extLst>
      <p:ext uri="{BB962C8B-B14F-4D97-AF65-F5344CB8AC3E}">
        <p14:creationId xmlns:p14="http://schemas.microsoft.com/office/powerpoint/2010/main" val="188124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D49897-8EF8-5747-823F-FC5217408D09}" type="slidenum">
              <a:rPr lang="en-US" smtClean="0"/>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7450" y="6362700"/>
            <a:ext cx="1536700" cy="3556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6337760"/>
            <a:ext cx="524419" cy="405479"/>
          </a:xfrm>
          <a:prstGeom prst="rect">
            <a:avLst/>
          </a:prstGeom>
        </p:spPr>
      </p:pic>
    </p:spTree>
    <p:extLst>
      <p:ext uri="{BB962C8B-B14F-4D97-AF65-F5344CB8AC3E}">
        <p14:creationId xmlns:p14="http://schemas.microsoft.com/office/powerpoint/2010/main" val="934279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49897-8EF8-5747-823F-FC5217408D09}" type="slidenum">
              <a:rPr lang="en-US" smtClean="0"/>
              <a:pPr/>
              <a:t>‹#›</a:t>
            </a:fld>
            <a:endParaRPr lang="en-US" dirty="0"/>
          </a:p>
        </p:txBody>
      </p:sp>
    </p:spTree>
    <p:extLst>
      <p:ext uri="{BB962C8B-B14F-4D97-AF65-F5344CB8AC3E}">
        <p14:creationId xmlns:p14="http://schemas.microsoft.com/office/powerpoint/2010/main" val="31129371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C3DF73-837E-4624-9F74-E5B1E9546B7B}" type="datetimeFigureOut">
              <a:rPr lang="en-US" smtClean="0"/>
              <a:t>2/28/2019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D49897-8EF8-5747-823F-FC5217408D09}" type="slidenum">
              <a:rPr lang="en-US" smtClean="0"/>
              <a:pPr/>
              <a:t>‹#›</a:t>
            </a:fld>
            <a:endParaRPr lang="en-US" dirty="0"/>
          </a:p>
        </p:txBody>
      </p:sp>
    </p:spTree>
    <p:extLst>
      <p:ext uri="{BB962C8B-B14F-4D97-AF65-F5344CB8AC3E}">
        <p14:creationId xmlns:p14="http://schemas.microsoft.com/office/powerpoint/2010/main" val="379638142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3DF73-837E-4624-9F74-E5B1E9546B7B}" type="datetimeFigureOut">
              <a:rPr lang="en-US" smtClean="0"/>
              <a:t>2/28/2019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49897-8EF8-5747-823F-FC5217408D09}" type="slidenum">
              <a:rPr lang="en-US" smtClean="0"/>
              <a:pPr/>
              <a:t>‹#›</a:t>
            </a:fld>
            <a:endParaRPr lang="en-US" dirty="0"/>
          </a:p>
        </p:txBody>
      </p:sp>
    </p:spTree>
    <p:extLst>
      <p:ext uri="{BB962C8B-B14F-4D97-AF65-F5344CB8AC3E}">
        <p14:creationId xmlns:p14="http://schemas.microsoft.com/office/powerpoint/2010/main" val="36185674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mailto:David.Pettijohn@ladwp.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5.jpeg"/><Relationship Id="rId10" Type="http://schemas.openxmlformats.org/officeDocument/2006/relationships/hyperlink" Target="http://lariver.org/" TargetMode="External"/><Relationship Id="rId4" Type="http://schemas.openxmlformats.org/officeDocument/2006/relationships/image" Target="../media/image14.png"/><Relationship Id="rId9" Type="http://schemas.openxmlformats.org/officeDocument/2006/relationships/hyperlink" Target="http://www.larivermasterplan.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2458313"/>
            <a:ext cx="7772400" cy="1470025"/>
          </a:xfrm>
        </p:spPr>
        <p:txBody>
          <a:bodyPr>
            <a:noAutofit/>
          </a:bodyPr>
          <a:lstStyle/>
          <a:p>
            <a:r>
              <a:rPr lang="en-US" sz="4000" dirty="0" smtClean="0"/>
              <a:t>The City of Los Angeles and</a:t>
            </a:r>
            <a:br>
              <a:rPr lang="en-US" sz="4000" dirty="0" smtClean="0"/>
            </a:br>
            <a:r>
              <a:rPr lang="en-US" sz="4000" dirty="0" smtClean="0"/>
              <a:t>The Los Angeles River</a:t>
            </a:r>
            <a:br>
              <a:rPr lang="en-US" sz="4000" dirty="0" smtClean="0"/>
            </a:br>
            <a:endParaRPr lang="en-US" sz="2000" i="1" dirty="0">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1371600" y="4098167"/>
            <a:ext cx="6400800" cy="2270735"/>
          </a:xfrm>
        </p:spPr>
        <p:txBody>
          <a:bodyPr>
            <a:normAutofit fontScale="92500"/>
          </a:bodyPr>
          <a:lstStyle/>
          <a:p>
            <a:r>
              <a:rPr lang="en-US" sz="2600" dirty="0"/>
              <a:t>Urban Water </a:t>
            </a:r>
            <a:r>
              <a:rPr lang="en-US" sz="2600" dirty="0" smtClean="0"/>
              <a:t>Institute </a:t>
            </a:r>
            <a:r>
              <a:rPr lang="en-US" sz="2600" dirty="0"/>
              <a:t>Spring Water </a:t>
            </a:r>
            <a:r>
              <a:rPr lang="en-US" sz="2600" dirty="0" smtClean="0"/>
              <a:t>Conference</a:t>
            </a:r>
            <a:endParaRPr lang="en-US" sz="2600" dirty="0"/>
          </a:p>
          <a:p>
            <a:r>
              <a:rPr lang="en-US" sz="2600" dirty="0"/>
              <a:t>February </a:t>
            </a:r>
            <a:r>
              <a:rPr lang="en-US" sz="2600" dirty="0" smtClean="0"/>
              <a:t>28, 2019</a:t>
            </a:r>
          </a:p>
          <a:p>
            <a:endParaRPr lang="en-US" sz="2000" dirty="0" smtClean="0"/>
          </a:p>
          <a:p>
            <a:r>
              <a:rPr lang="en-US" sz="2300" dirty="0" smtClean="0"/>
              <a:t>Evelyn Cortez-Davis, P.E., BCEE</a:t>
            </a:r>
          </a:p>
          <a:p>
            <a:r>
              <a:rPr lang="en-US" sz="2000" dirty="0"/>
              <a:t>Assistant Director of Water Resources</a:t>
            </a:r>
          </a:p>
          <a:p>
            <a:endParaRPr lang="en-US" sz="20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668914" y="3953590"/>
            <a:ext cx="963295" cy="963295"/>
          </a:xfrm>
          <a:prstGeom prst="rect">
            <a:avLst/>
          </a:prstGeom>
          <a:noFill/>
        </p:spPr>
      </p:pic>
    </p:spTree>
    <p:extLst>
      <p:ext uri="{BB962C8B-B14F-4D97-AF65-F5344CB8AC3E}">
        <p14:creationId xmlns:p14="http://schemas.microsoft.com/office/powerpoint/2010/main" val="494084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Los Angeles River </a:t>
            </a:r>
            <a:br>
              <a:rPr lang="en-US" sz="3600" b="1" dirty="0" smtClean="0"/>
            </a:br>
            <a:r>
              <a:rPr lang="en-US" sz="3600" b="1" dirty="0" smtClean="0"/>
              <a:t>Case </a:t>
            </a:r>
            <a:r>
              <a:rPr lang="en-US" sz="3600" b="1" dirty="0"/>
              <a:t>Study Benefits</a:t>
            </a:r>
          </a:p>
        </p:txBody>
      </p:sp>
      <p:sp>
        <p:nvSpPr>
          <p:cNvPr id="3" name="Content Placeholder 2"/>
          <p:cNvSpPr>
            <a:spLocks noGrp="1"/>
          </p:cNvSpPr>
          <p:nvPr>
            <p:ph idx="1"/>
          </p:nvPr>
        </p:nvSpPr>
        <p:spPr>
          <a:xfrm>
            <a:off x="457200" y="1823493"/>
            <a:ext cx="8229600" cy="4525963"/>
          </a:xfrm>
        </p:spPr>
        <p:txBody>
          <a:bodyPr>
            <a:normAutofit fontScale="77500" lnSpcReduction="20000"/>
          </a:bodyPr>
          <a:lstStyle/>
          <a:p>
            <a:pPr>
              <a:buFont typeface="Arial" panose="020B0604020202020204" pitchFamily="34" charset="0"/>
              <a:buChar char="•"/>
            </a:pPr>
            <a:r>
              <a:rPr lang="en-US" dirty="0"/>
              <a:t>Develop tools and approaches for assessing effects and optimizing water use management scenarios</a:t>
            </a:r>
          </a:p>
          <a:p>
            <a:pPr>
              <a:buFont typeface="Arial" panose="020B0604020202020204" pitchFamily="34" charset="0"/>
              <a:buChar char="•"/>
            </a:pPr>
            <a:endParaRPr lang="en-US" dirty="0"/>
          </a:p>
          <a:p>
            <a:pPr>
              <a:buFont typeface="Arial" panose="020B0604020202020204" pitchFamily="34" charset="0"/>
              <a:buChar char="•"/>
            </a:pPr>
            <a:r>
              <a:rPr lang="en-US" dirty="0"/>
              <a:t>Support decision making under water code section 1211 –wastewater change petitions</a:t>
            </a:r>
          </a:p>
          <a:p>
            <a:pPr>
              <a:buFont typeface="Arial" panose="020B0604020202020204" pitchFamily="34" charset="0"/>
              <a:buChar char="•"/>
            </a:pPr>
            <a:endParaRPr lang="en-US" dirty="0"/>
          </a:p>
          <a:p>
            <a:pPr>
              <a:buFont typeface="Arial" panose="020B0604020202020204" pitchFamily="34" charset="0"/>
              <a:buChar char="•"/>
            </a:pPr>
            <a:r>
              <a:rPr lang="en-US" dirty="0"/>
              <a:t>Prototype for consideration of establishing environmental flows in urban (effluent dominated) systems</a:t>
            </a:r>
          </a:p>
          <a:p>
            <a:pPr>
              <a:buFont typeface="Arial" panose="020B0604020202020204" pitchFamily="34" charset="0"/>
              <a:buChar char="•"/>
            </a:pPr>
            <a:endParaRPr lang="en-US" dirty="0"/>
          </a:p>
          <a:p>
            <a:pPr>
              <a:buFont typeface="Arial" panose="020B0604020202020204" pitchFamily="34" charset="0"/>
              <a:buChar char="•"/>
            </a:pPr>
            <a:r>
              <a:rPr lang="en-US" dirty="0"/>
              <a:t>Case study for implementation of Tier 2 of statewide environmental flows framework</a:t>
            </a:r>
          </a:p>
          <a:p>
            <a:endParaRPr lang="en-US" dirty="0"/>
          </a:p>
        </p:txBody>
      </p:sp>
      <p:sp>
        <p:nvSpPr>
          <p:cNvPr id="4" name="Slide Number Placeholder 3"/>
          <p:cNvSpPr>
            <a:spLocks noGrp="1"/>
          </p:cNvSpPr>
          <p:nvPr>
            <p:ph type="sldNum" sz="quarter" idx="12"/>
          </p:nvPr>
        </p:nvSpPr>
        <p:spPr/>
        <p:txBody>
          <a:bodyPr/>
          <a:lstStyle/>
          <a:p>
            <a:fld id="{A0D49897-8EF8-5747-823F-FC5217408D09}" type="slidenum">
              <a:rPr lang="en-US" smtClean="0"/>
              <a:t>10</a:t>
            </a:fld>
            <a:endParaRPr lang="en-US" dirty="0"/>
          </a:p>
        </p:txBody>
      </p:sp>
      <p:sp>
        <p:nvSpPr>
          <p:cNvPr id="8" name="TextBox 7"/>
          <p:cNvSpPr txBox="1"/>
          <p:nvPr/>
        </p:nvSpPr>
        <p:spPr>
          <a:xfrm>
            <a:off x="2835562" y="6259810"/>
            <a:ext cx="5457834" cy="461665"/>
          </a:xfrm>
          <a:prstGeom prst="rect">
            <a:avLst/>
          </a:prstGeom>
          <a:noFill/>
        </p:spPr>
        <p:txBody>
          <a:bodyPr wrap="square" rtlCol="0">
            <a:spAutoFit/>
          </a:bodyPr>
          <a:lstStyle/>
          <a:p>
            <a:pPr>
              <a:tabLst>
                <a:tab pos="109538" algn="l"/>
              </a:tabLst>
            </a:pPr>
            <a:r>
              <a:rPr lang="en-US" sz="1200" dirty="0" smtClean="0"/>
              <a:t>Source: </a:t>
            </a:r>
            <a:r>
              <a:rPr lang="en-US" sz="1200" i="1" dirty="0" smtClean="0"/>
              <a:t>Establishing Environmental Flow for the Los Angeles River</a:t>
            </a:r>
            <a:r>
              <a:rPr lang="en-US" sz="1200" dirty="0" smtClean="0"/>
              <a:t> presentation by SCCWRP, SWRCB, Colorado School of Mines and Council for Watershed Health</a:t>
            </a:r>
            <a:endParaRPr lang="en-US" sz="1200" dirty="0"/>
          </a:p>
        </p:txBody>
      </p:sp>
      <p:pic>
        <p:nvPicPr>
          <p:cNvPr id="9" name="Picture 2" descr="Image result for sccw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64" y="274638"/>
            <a:ext cx="1575012" cy="10899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33" y="408531"/>
            <a:ext cx="1426027" cy="987655"/>
          </a:xfrm>
          <a:prstGeom prst="rect">
            <a:avLst/>
          </a:prstGeom>
        </p:spPr>
      </p:pic>
    </p:spTree>
    <p:extLst>
      <p:ext uri="{BB962C8B-B14F-4D97-AF65-F5344CB8AC3E}">
        <p14:creationId xmlns:p14="http://schemas.microsoft.com/office/powerpoint/2010/main" val="3399357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p:txBody>
          <a:bodyPr/>
          <a:lstStyle/>
          <a:p>
            <a:r>
              <a:rPr lang="en-US" dirty="0" smtClean="0"/>
              <a:t>Thank You</a:t>
            </a:r>
            <a:endParaRPr lang="en-US" dirty="0"/>
          </a:p>
        </p:txBody>
      </p:sp>
      <p:sp>
        <p:nvSpPr>
          <p:cNvPr id="3" name="Slide Number Placeholder 2"/>
          <p:cNvSpPr>
            <a:spLocks noGrp="1"/>
          </p:cNvSpPr>
          <p:nvPr>
            <p:ph type="sldNum" sz="quarter" idx="12"/>
          </p:nvPr>
        </p:nvSpPr>
        <p:spPr/>
        <p:txBody>
          <a:bodyPr/>
          <a:lstStyle/>
          <a:p>
            <a:fld id="{A0D49897-8EF8-5747-823F-FC5217408D09}" type="slidenum">
              <a:rPr lang="en-US" smtClean="0"/>
              <a:pPr/>
              <a:t>11</a:t>
            </a:fld>
            <a:endParaRPr lang="en-US" dirty="0"/>
          </a:p>
        </p:txBody>
      </p:sp>
      <p:pic>
        <p:nvPicPr>
          <p:cNvPr id="5" name="Picture 14" descr="Rain garden plants"/>
          <p:cNvPicPr>
            <a:picLocks noChangeAspect="1" noChangeArrowheads="1"/>
          </p:cNvPicPr>
          <p:nvPr/>
        </p:nvPicPr>
        <p:blipFill>
          <a:blip r:embed="rId3"/>
          <a:srcRect/>
          <a:stretch>
            <a:fillRect/>
          </a:stretch>
        </p:blipFill>
        <p:spPr bwMode="auto">
          <a:xfrm>
            <a:off x="6567879" y="4691475"/>
            <a:ext cx="2279650" cy="1460500"/>
          </a:xfrm>
          <a:prstGeom prst="rect">
            <a:avLst/>
          </a:prstGeom>
          <a:noFill/>
          <a:ln w="9525">
            <a:noFill/>
            <a:miter lim="800000"/>
            <a:headEnd/>
            <a:tailEnd/>
          </a:ln>
        </p:spPr>
      </p:pic>
      <p:sp>
        <p:nvSpPr>
          <p:cNvPr id="4" name="Rectangle 3"/>
          <p:cNvSpPr/>
          <p:nvPr/>
        </p:nvSpPr>
        <p:spPr>
          <a:xfrm>
            <a:off x="1596448" y="3357701"/>
            <a:ext cx="5951116" cy="1323439"/>
          </a:xfrm>
          <a:prstGeom prst="rect">
            <a:avLst/>
          </a:prstGeom>
        </p:spPr>
        <p:txBody>
          <a:bodyPr wrap="none">
            <a:spAutoFit/>
          </a:bodyPr>
          <a:lstStyle/>
          <a:p>
            <a:pPr algn="ctr"/>
            <a:r>
              <a:rPr lang="en-US" sz="2000" dirty="0" smtClean="0">
                <a:latin typeface="Verdana" pitchFamily="34" charset="0"/>
              </a:rPr>
              <a:t>Evelyn Cortez-Davis, P.E., BCEE</a:t>
            </a:r>
          </a:p>
          <a:p>
            <a:pPr algn="ctr"/>
            <a:r>
              <a:rPr lang="en-US" sz="2000" dirty="0" smtClean="0">
                <a:latin typeface="Verdana" pitchFamily="34" charset="0"/>
              </a:rPr>
              <a:t>Assistant Director, Water Resources Division</a:t>
            </a:r>
          </a:p>
          <a:p>
            <a:pPr algn="ctr"/>
            <a:r>
              <a:rPr lang="en-US" sz="2000" dirty="0" smtClean="0">
                <a:latin typeface="Verdana" pitchFamily="34" charset="0"/>
              </a:rPr>
              <a:t>Los Angeles Department of Water and Power</a:t>
            </a:r>
          </a:p>
          <a:p>
            <a:pPr algn="ctr"/>
            <a:r>
              <a:rPr lang="en-US" sz="2000" dirty="0">
                <a:latin typeface="Verdana" pitchFamily="34" charset="0"/>
                <a:hlinkClick r:id="rId4"/>
              </a:rPr>
              <a:t>e</a:t>
            </a:r>
            <a:r>
              <a:rPr lang="en-US" sz="2000" dirty="0" smtClean="0">
                <a:latin typeface="Verdana" pitchFamily="34" charset="0"/>
                <a:hlinkClick r:id="rId4"/>
              </a:rPr>
              <a:t>velyn.cortez-davis@ladwp.com</a:t>
            </a:r>
            <a:endParaRPr lang="en-US" sz="2000" dirty="0">
              <a:latin typeface="Verdana" pitchFamily="34" charset="0"/>
            </a:endParaRPr>
          </a:p>
        </p:txBody>
      </p:sp>
      <p:sp>
        <p:nvSpPr>
          <p:cNvPr id="7" name="Title 3"/>
          <p:cNvSpPr txBox="1">
            <a:spLocks/>
          </p:cNvSpPr>
          <p:nvPr/>
        </p:nvSpPr>
        <p:spPr>
          <a:xfrm>
            <a:off x="3185891" y="1417638"/>
            <a:ext cx="277223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i="0" kern="1200">
                <a:solidFill>
                  <a:schemeClr val="tx1"/>
                </a:solidFill>
                <a:latin typeface="Arial Narrow"/>
                <a:ea typeface="+mj-ea"/>
                <a:cs typeface="+mj-cs"/>
              </a:defRPr>
            </a:lvl1pPr>
          </a:lstStyle>
          <a:p>
            <a:r>
              <a:rPr lang="en-US" sz="3600" dirty="0" smtClean="0"/>
              <a:t>Questions?</a:t>
            </a:r>
            <a:endParaRPr lang="en-US" sz="3600" dirty="0"/>
          </a:p>
        </p:txBody>
      </p:sp>
    </p:spTree>
    <p:extLst>
      <p:ext uri="{BB962C8B-B14F-4D97-AF65-F5344CB8AC3E}">
        <p14:creationId xmlns:p14="http://schemas.microsoft.com/office/powerpoint/2010/main" val="181413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History </a:t>
            </a:r>
            <a:r>
              <a:rPr lang="en-US" b="1" dirty="0"/>
              <a:t>of the Los Angeles River</a:t>
            </a:r>
          </a:p>
        </p:txBody>
      </p:sp>
      <p:sp>
        <p:nvSpPr>
          <p:cNvPr id="12" name="Slide Number Placeholder 11"/>
          <p:cNvSpPr>
            <a:spLocks noGrp="1"/>
          </p:cNvSpPr>
          <p:nvPr>
            <p:ph type="sldNum" sz="quarter" idx="12"/>
          </p:nvPr>
        </p:nvSpPr>
        <p:spPr/>
        <p:txBody>
          <a:bodyPr/>
          <a:lstStyle/>
          <a:p>
            <a:fld id="{A0D49897-8EF8-5747-823F-FC5217408D09}" type="slidenum">
              <a:rPr lang="en-US" smtClean="0"/>
              <a:t>2</a:t>
            </a:fld>
            <a:endParaRPr lang="en-US" dirty="0"/>
          </a:p>
        </p:txBody>
      </p:sp>
      <p:cxnSp>
        <p:nvCxnSpPr>
          <p:cNvPr id="13" name="Straight Connector 12"/>
          <p:cNvCxnSpPr/>
          <p:nvPr/>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64" y="1789537"/>
            <a:ext cx="8910835" cy="2943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82902" y="6444476"/>
            <a:ext cx="3849738" cy="276999"/>
          </a:xfrm>
          <a:prstGeom prst="rect">
            <a:avLst/>
          </a:prstGeom>
        </p:spPr>
        <p:txBody>
          <a:bodyPr wrap="square">
            <a:spAutoFit/>
          </a:bodyPr>
          <a:lstStyle/>
          <a:p>
            <a:r>
              <a:rPr lang="en-US" sz="1200" dirty="0"/>
              <a:t>Source: The Los Angeles River Revitalization Master Plan</a:t>
            </a:r>
          </a:p>
        </p:txBody>
      </p:sp>
    </p:spTree>
    <p:extLst>
      <p:ext uri="{BB962C8B-B14F-4D97-AF65-F5344CB8AC3E}">
        <p14:creationId xmlns:p14="http://schemas.microsoft.com/office/powerpoint/2010/main" val="486697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t>The Los Angeles River Watershed</a:t>
            </a:r>
            <a:endParaRPr lang="en-US" b="1" dirty="0"/>
          </a:p>
        </p:txBody>
      </p:sp>
      <p:sp>
        <p:nvSpPr>
          <p:cNvPr id="12" name="Slide Number Placeholder 11"/>
          <p:cNvSpPr>
            <a:spLocks noGrp="1"/>
          </p:cNvSpPr>
          <p:nvPr>
            <p:ph type="sldNum" sz="quarter" idx="12"/>
          </p:nvPr>
        </p:nvSpPr>
        <p:spPr/>
        <p:txBody>
          <a:bodyPr/>
          <a:lstStyle/>
          <a:p>
            <a:fld id="{A0D49897-8EF8-5747-823F-FC5217408D09}" type="slidenum">
              <a:rPr lang="en-US" smtClean="0"/>
              <a:t>3</a:t>
            </a:fld>
            <a:endParaRPr lang="en-US" dirty="0"/>
          </a:p>
        </p:txBody>
      </p:sp>
      <p:cxnSp>
        <p:nvCxnSpPr>
          <p:cNvPr id="13" name="Straight Connector 12"/>
          <p:cNvCxnSpPr/>
          <p:nvPr/>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23846" r="-320" b="5926"/>
          <a:stretch/>
        </p:blipFill>
        <p:spPr>
          <a:xfrm>
            <a:off x="1070382" y="1511301"/>
            <a:ext cx="6665208" cy="4614863"/>
          </a:xfrm>
          <a:prstGeom prst="rect">
            <a:avLst/>
          </a:prstGeom>
        </p:spPr>
      </p:pic>
      <p:grpSp>
        <p:nvGrpSpPr>
          <p:cNvPr id="4" name="Group 3"/>
          <p:cNvGrpSpPr/>
          <p:nvPr/>
        </p:nvGrpSpPr>
        <p:grpSpPr>
          <a:xfrm>
            <a:off x="661885" y="1502322"/>
            <a:ext cx="7820235" cy="4787899"/>
            <a:chOff x="661885" y="1502322"/>
            <a:chExt cx="7820235" cy="478789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885" y="1502322"/>
              <a:ext cx="7820235" cy="4787899"/>
            </a:xfrm>
            <a:prstGeom prst="rect">
              <a:avLst/>
            </a:prstGeom>
          </p:spPr>
        </p:pic>
        <p:sp>
          <p:nvSpPr>
            <p:cNvPr id="3" name="Rectangle 2"/>
            <p:cNvSpPr/>
            <p:nvPr/>
          </p:nvSpPr>
          <p:spPr>
            <a:xfrm>
              <a:off x="890340" y="5616148"/>
              <a:ext cx="838451" cy="169069"/>
            </a:xfrm>
            <a:prstGeom prst="rect">
              <a:avLst/>
            </a:prstGeom>
            <a:noFill/>
            <a:ln w="12700">
              <a:solidFill>
                <a:srgbClr val="FF0000"/>
              </a:solidFill>
            </a:ln>
          </p:spPr>
          <p:style>
            <a:lnRef idx="1">
              <a:schemeClr val="accent1"/>
            </a:lnRef>
            <a:fillRef idx="3">
              <a:schemeClr val="accent1"/>
            </a:fillRef>
            <a:effectRef idx="2">
              <a:schemeClr val="accent1"/>
            </a:effectRef>
            <a:fontRef idx="minor">
              <a:schemeClr val="lt1"/>
            </a:fontRef>
          </p:style>
          <p:txBody>
            <a:bodyPr lIns="91429" tIns="45714" rIns="91429" bIns="45714" rtlCol="0" anchor="ctr"/>
            <a:lstStyle/>
            <a:p>
              <a:pPr algn="ctr"/>
              <a:endParaRPr lang="en-US" dirty="0"/>
            </a:p>
          </p:txBody>
        </p:sp>
        <p:sp>
          <p:nvSpPr>
            <p:cNvPr id="5" name="TextBox 4"/>
            <p:cNvSpPr txBox="1"/>
            <p:nvPr/>
          </p:nvSpPr>
          <p:spPr>
            <a:xfrm>
              <a:off x="1873920" y="5284876"/>
              <a:ext cx="1881188" cy="738664"/>
            </a:xfrm>
            <a:prstGeom prst="rect">
              <a:avLst/>
            </a:prstGeom>
            <a:noFill/>
          </p:spPr>
          <p:txBody>
            <a:bodyPr wrap="square" lIns="91429" tIns="45714" rIns="91429" bIns="45714" rtlCol="0">
              <a:spAutoFit/>
            </a:bodyPr>
            <a:lstStyle/>
            <a:p>
              <a:r>
                <a:rPr lang="en-US" sz="1400" dirty="0"/>
                <a:t>32-mile reach of the LA River within the City of Los Angeles</a:t>
              </a:r>
            </a:p>
          </p:txBody>
        </p:sp>
      </p:grpSp>
      <p:sp>
        <p:nvSpPr>
          <p:cNvPr id="11" name="TextBox 10"/>
          <p:cNvSpPr txBox="1"/>
          <p:nvPr/>
        </p:nvSpPr>
        <p:spPr>
          <a:xfrm>
            <a:off x="4241659" y="6361541"/>
            <a:ext cx="3723234" cy="276987"/>
          </a:xfrm>
          <a:prstGeom prst="rect">
            <a:avLst/>
          </a:prstGeom>
          <a:noFill/>
        </p:spPr>
        <p:txBody>
          <a:bodyPr wrap="square" lIns="91429" tIns="45714" rIns="91429" bIns="45714" rtlCol="0">
            <a:spAutoFit/>
          </a:bodyPr>
          <a:lstStyle/>
          <a:p>
            <a:pPr algn="ctr"/>
            <a:r>
              <a:rPr lang="en-US" sz="1200" i="1" dirty="0"/>
              <a:t>Source: The Los Angeles River Revitalization Master Plan</a:t>
            </a:r>
          </a:p>
        </p:txBody>
      </p:sp>
    </p:spTree>
    <p:extLst>
      <p:ext uri="{BB962C8B-B14F-4D97-AF65-F5344CB8AC3E}">
        <p14:creationId xmlns:p14="http://schemas.microsoft.com/office/powerpoint/2010/main" val="115129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83255" y="5936364"/>
            <a:ext cx="2470578" cy="83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821" name="Rectangle 2"/>
          <p:cNvSpPr>
            <a:spLocks noGrp="1"/>
          </p:cNvSpPr>
          <p:nvPr>
            <p:ph type="title"/>
          </p:nvPr>
        </p:nvSpPr>
        <p:spPr/>
        <p:txBody>
          <a:bodyPr>
            <a:noAutofit/>
          </a:bodyPr>
          <a:lstStyle/>
          <a:p>
            <a:pPr algn="ctr"/>
            <a:r>
              <a:rPr lang="en-US" b="1" dirty="0" smtClean="0">
                <a:cs typeface="Arial" panose="020B0604020202020204" pitchFamily="34" charset="0"/>
              </a:rPr>
              <a:t>Los Angeles River Water Sources</a:t>
            </a:r>
            <a:endParaRPr lang="en-US" b="1" dirty="0">
              <a:cs typeface="Arial" panose="020B0604020202020204" pitchFamily="34" charset="0"/>
            </a:endParaRPr>
          </a:p>
        </p:txBody>
      </p:sp>
      <p:sp>
        <p:nvSpPr>
          <p:cNvPr id="7" name="Content Placeholder 6"/>
          <p:cNvSpPr>
            <a:spLocks noGrp="1"/>
          </p:cNvSpPr>
          <p:nvPr>
            <p:ph idx="1"/>
          </p:nvPr>
        </p:nvSpPr>
        <p:spPr/>
        <p:txBody>
          <a:bodyPr/>
          <a:lstStyle/>
          <a:p>
            <a:endParaRPr lang="en-US" dirty="0"/>
          </a:p>
        </p:txBody>
      </p:sp>
      <p:sp>
        <p:nvSpPr>
          <p:cNvPr id="6" name="Slide Number Placeholder 4"/>
          <p:cNvSpPr>
            <a:spLocks noGrp="1"/>
          </p:cNvSpPr>
          <p:nvPr>
            <p:ph type="sldNum" sz="quarter" idx="12"/>
          </p:nvPr>
        </p:nvSpPr>
        <p:spPr/>
        <p:txBody>
          <a:bodyPr/>
          <a:lstStyle/>
          <a:p>
            <a:fld id="{A0D49897-8EF8-5747-823F-FC5217408D09}" type="slidenum">
              <a:rPr lang="en-US" smtClean="0"/>
              <a:t>4</a:t>
            </a:fld>
            <a:endParaRPr lang="en-US" dirty="0"/>
          </a:p>
        </p:txBody>
      </p:sp>
      <p:cxnSp>
        <p:nvCxnSpPr>
          <p:cNvPr id="8" name="Straight Connector 7"/>
          <p:cNvCxnSpPr/>
          <p:nvPr/>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2" descr="C:\Users\smaguire\AppData\Local\Microsoft\Windows\Temporary Internet Files\Content.Outlook\2QO8X4SX\LARiv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882" t="2256" r="5669" b="58772"/>
          <a:stretch/>
        </p:blipFill>
        <p:spPr bwMode="auto">
          <a:xfrm>
            <a:off x="556025" y="1628441"/>
            <a:ext cx="7815387" cy="43577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140064" y="2569711"/>
            <a:ext cx="1873136" cy="369332"/>
          </a:xfrm>
          <a:prstGeom prst="rect">
            <a:avLst/>
          </a:prstGeom>
          <a:noFill/>
        </p:spPr>
        <p:txBody>
          <a:bodyPr wrap="square" lIns="91429" tIns="45714" rIns="91429" bIns="45714" rtlCol="0">
            <a:spAutoFit/>
          </a:bodyPr>
          <a:lstStyle/>
          <a:p>
            <a:r>
              <a:rPr lang="en-US" b="1" dirty="0" smtClean="0">
                <a:solidFill>
                  <a:schemeClr val="bg1"/>
                </a:solidFill>
                <a:effectLst>
                  <a:outerShdw blurRad="38100" dist="38100" dir="2700000" algn="tl">
                    <a:srgbClr val="000000">
                      <a:alpha val="43137"/>
                    </a:srgbClr>
                  </a:outerShdw>
                </a:effectLst>
              </a:rPr>
              <a:t>Tillman WRP</a:t>
            </a:r>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4197016" y="2567523"/>
            <a:ext cx="1786112" cy="369332"/>
          </a:xfrm>
          <a:prstGeom prst="rect">
            <a:avLst/>
          </a:prstGeom>
          <a:noFill/>
        </p:spPr>
        <p:txBody>
          <a:bodyPr wrap="square" lIns="91429" tIns="45714" rIns="91429" bIns="45714" rtlCol="0">
            <a:spAutoFit/>
          </a:bodyPr>
          <a:lstStyle/>
          <a:p>
            <a:r>
              <a:rPr lang="en-US" b="1" dirty="0" smtClean="0">
                <a:solidFill>
                  <a:schemeClr val="bg1"/>
                </a:solidFill>
                <a:effectLst>
                  <a:outerShdw blurRad="38100" dist="38100" dir="2700000" algn="tl">
                    <a:srgbClr val="000000">
                      <a:alpha val="43137"/>
                    </a:srgbClr>
                  </a:outerShdw>
                </a:effectLst>
              </a:rPr>
              <a:t>Burbank WRP</a:t>
            </a:r>
            <a:endParaRPr lang="en-US" b="1" dirty="0">
              <a:solidFill>
                <a:schemeClr val="bg1"/>
              </a:solidFill>
              <a:effectLst>
                <a:outerShdw blurRad="38100" dist="38100" dir="2700000" algn="tl">
                  <a:srgbClr val="000000">
                    <a:alpha val="43137"/>
                  </a:srgbClr>
                </a:outerShdw>
              </a:effectLst>
            </a:endParaRPr>
          </a:p>
        </p:txBody>
      </p:sp>
      <p:sp>
        <p:nvSpPr>
          <p:cNvPr id="14" name="TextBox 13"/>
          <p:cNvSpPr txBox="1"/>
          <p:nvPr/>
        </p:nvSpPr>
        <p:spPr>
          <a:xfrm>
            <a:off x="6360955" y="3323443"/>
            <a:ext cx="2094276" cy="369320"/>
          </a:xfrm>
          <a:prstGeom prst="rect">
            <a:avLst/>
          </a:prstGeom>
          <a:noFill/>
        </p:spPr>
        <p:txBody>
          <a:bodyPr wrap="square" lIns="91429" tIns="45714" rIns="91429" bIns="45714" rtlCol="0">
            <a:spAutoFit/>
          </a:bodyPr>
          <a:lstStyle/>
          <a:p>
            <a:r>
              <a:rPr lang="en-US" b="1" dirty="0" smtClean="0">
                <a:solidFill>
                  <a:schemeClr val="bg1"/>
                </a:solidFill>
                <a:effectLst>
                  <a:outerShdw blurRad="38100" dist="38100" dir="2700000" algn="tl">
                    <a:srgbClr val="000000">
                      <a:alpha val="43137"/>
                    </a:srgbClr>
                  </a:outerShdw>
                </a:effectLst>
              </a:rPr>
              <a:t>LA -Glendale WRP</a:t>
            </a:r>
            <a:endParaRPr lang="en-US" b="1" dirty="0">
              <a:solidFill>
                <a:schemeClr val="bg1"/>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5736" y="2169661"/>
            <a:ext cx="1628775" cy="40005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139" y="2887604"/>
            <a:ext cx="1119123" cy="335737"/>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20296" y="2090759"/>
            <a:ext cx="890273" cy="47115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024" y="6120776"/>
            <a:ext cx="890273" cy="471151"/>
          </a:xfrm>
          <a:prstGeom prst="rect">
            <a:avLst/>
          </a:prstGeom>
        </p:spPr>
      </p:pic>
      <p:sp>
        <p:nvSpPr>
          <p:cNvPr id="5" name="TextBox 4"/>
          <p:cNvSpPr txBox="1"/>
          <p:nvPr/>
        </p:nvSpPr>
        <p:spPr>
          <a:xfrm>
            <a:off x="1590674" y="6299199"/>
            <a:ext cx="6202125" cy="338542"/>
          </a:xfrm>
          <a:prstGeom prst="rect">
            <a:avLst/>
          </a:prstGeom>
          <a:noFill/>
        </p:spPr>
        <p:txBody>
          <a:bodyPr wrap="square" lIns="91429" tIns="45714" rIns="91429" bIns="45714" rtlCol="0">
            <a:spAutoFit/>
          </a:bodyPr>
          <a:lstStyle/>
          <a:p>
            <a:r>
              <a:rPr lang="en-US" sz="1600" dirty="0">
                <a:latin typeface="Arial Narrow" panose="020B0606020202030204" pitchFamily="34" charset="0"/>
              </a:rPr>
              <a:t>The City’s Water Reclamation </a:t>
            </a:r>
            <a:r>
              <a:rPr lang="en-US" sz="1600" dirty="0" smtClean="0">
                <a:latin typeface="Arial Narrow" panose="020B0606020202030204" pitchFamily="34" charset="0"/>
              </a:rPr>
              <a:t>Plants (WRP) are </a:t>
            </a:r>
            <a:r>
              <a:rPr lang="en-US" sz="1600" dirty="0">
                <a:latin typeface="Arial Narrow" panose="020B0606020202030204" pitchFamily="34" charset="0"/>
              </a:rPr>
              <a:t>operated by LASAN</a:t>
            </a: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1730" y="2752190"/>
            <a:ext cx="890273" cy="471151"/>
          </a:xfrm>
          <a:prstGeom prst="rect">
            <a:avLst/>
          </a:prstGeom>
        </p:spPr>
      </p:pic>
      <p:pic>
        <p:nvPicPr>
          <p:cNvPr id="1026" name="Picture 2" descr="C:\Users\shunge\AppData\Local\Microsoft\Windows\Temporary Internet Files\Content.IE5\KVCPROBW\ksd5-Recycle-water-blu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1881" y="2998819"/>
            <a:ext cx="364704" cy="5470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shunge\AppData\Local\Microsoft\Windows\Temporary Internet Files\Content.IE5\KVCPROBW\ksd5-Recycle-water-blu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4469" y="2949811"/>
            <a:ext cx="364704" cy="5470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hunge\AppData\Local\Microsoft\Windows\Temporary Internet Files\Content.IE5\KVCPROBW\ksd5-Recycle-water-blue[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0454" y="3649268"/>
            <a:ext cx="364704" cy="547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90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smtClean="0"/>
              <a:t>Diverse Interests for the Los Angeles River</a:t>
            </a:r>
            <a:endParaRPr lang="en-US" sz="3600" b="1" dirty="0"/>
          </a:p>
        </p:txBody>
      </p:sp>
      <p:sp>
        <p:nvSpPr>
          <p:cNvPr id="12" name="Slide Number Placeholder 11"/>
          <p:cNvSpPr>
            <a:spLocks noGrp="1"/>
          </p:cNvSpPr>
          <p:nvPr>
            <p:ph type="sldNum" sz="quarter" idx="12"/>
          </p:nvPr>
        </p:nvSpPr>
        <p:spPr/>
        <p:txBody>
          <a:bodyPr/>
          <a:lstStyle/>
          <a:p>
            <a:fld id="{A0D49897-8EF8-5747-823F-FC5217408D09}" type="slidenum">
              <a:rPr lang="en-US" smtClean="0"/>
              <a:t>5</a:t>
            </a:fld>
            <a:endParaRPr lang="en-US" dirty="0"/>
          </a:p>
        </p:txBody>
      </p:sp>
      <p:sp>
        <p:nvSpPr>
          <p:cNvPr id="3" name="Content Placeholder 2"/>
          <p:cNvSpPr>
            <a:spLocks noGrp="1"/>
          </p:cNvSpPr>
          <p:nvPr>
            <p:ph idx="4294967295"/>
          </p:nvPr>
        </p:nvSpPr>
        <p:spPr>
          <a:xfrm>
            <a:off x="350874" y="1600200"/>
            <a:ext cx="8229600" cy="4525963"/>
          </a:xfrm>
        </p:spPr>
        <p:txBody>
          <a:bodyPr>
            <a:normAutofit/>
          </a:bodyPr>
          <a:lstStyle/>
          <a:p>
            <a:pPr marL="457200" lvl="1" indent="0">
              <a:buNone/>
            </a:pPr>
            <a:r>
              <a:rPr lang="en-US" dirty="0" smtClean="0"/>
              <a:t>Water supply</a:t>
            </a:r>
          </a:p>
          <a:p>
            <a:pPr lvl="2"/>
            <a:r>
              <a:rPr lang="en-US" dirty="0" smtClean="0"/>
              <a:t>Recycled water </a:t>
            </a:r>
            <a:r>
              <a:rPr lang="en-US" dirty="0"/>
              <a:t>p</a:t>
            </a:r>
            <a:r>
              <a:rPr lang="en-US" dirty="0" smtClean="0"/>
              <a:t>rojects </a:t>
            </a:r>
          </a:p>
          <a:p>
            <a:pPr lvl="3"/>
            <a:r>
              <a:rPr lang="en-US" dirty="0" smtClean="0"/>
              <a:t>1211 petitions		</a:t>
            </a:r>
            <a:endParaRPr lang="en-US" dirty="0"/>
          </a:p>
          <a:p>
            <a:pPr lvl="2"/>
            <a:r>
              <a:rPr lang="en-US" dirty="0" smtClean="0"/>
              <a:t>Stormwater runoff reductions</a:t>
            </a:r>
          </a:p>
          <a:p>
            <a:pPr lvl="2"/>
            <a:r>
              <a:rPr lang="en-US" dirty="0" smtClean="0"/>
              <a:t>Water rights allocations</a:t>
            </a:r>
          </a:p>
          <a:p>
            <a:pPr marL="457200" lvl="1" indent="0">
              <a:buNone/>
            </a:pPr>
            <a:r>
              <a:rPr lang="en-US" dirty="0" smtClean="0"/>
              <a:t>Beneficial uses</a:t>
            </a:r>
          </a:p>
          <a:p>
            <a:pPr lvl="2"/>
            <a:r>
              <a:rPr lang="en-US" dirty="0" smtClean="0"/>
              <a:t>Habitat restoration</a:t>
            </a:r>
          </a:p>
          <a:p>
            <a:pPr lvl="2"/>
            <a:r>
              <a:rPr lang="en-US" dirty="0" smtClean="0"/>
              <a:t>Recreational activities</a:t>
            </a:r>
          </a:p>
          <a:p>
            <a:pPr marL="457200" lvl="1" indent="0">
              <a:buNone/>
            </a:pPr>
            <a:r>
              <a:rPr lang="en-US" dirty="0" smtClean="0"/>
              <a:t>Community </a:t>
            </a:r>
            <a:r>
              <a:rPr lang="en-US" dirty="0"/>
              <a:t>e</a:t>
            </a:r>
            <a:r>
              <a:rPr lang="en-US" dirty="0" smtClean="0"/>
              <a:t>ngagement</a:t>
            </a:r>
          </a:p>
          <a:p>
            <a:pPr lvl="1"/>
            <a:endParaRPr lang="en-US" dirty="0" smtClean="0"/>
          </a:p>
          <a:p>
            <a:pPr lvl="2"/>
            <a:endParaRPr lang="en-US" dirty="0" smtClean="0"/>
          </a:p>
          <a:p>
            <a:pPr lvl="1"/>
            <a:endParaRPr lang="en-US" dirty="0"/>
          </a:p>
          <a:p>
            <a:endParaRPr lang="en-US" dirty="0"/>
          </a:p>
        </p:txBody>
      </p:sp>
      <p:cxnSp>
        <p:nvCxnSpPr>
          <p:cNvPr id="13" name="Straight Connector 12"/>
          <p:cNvCxnSpPr/>
          <p:nvPr/>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336" y="1848884"/>
            <a:ext cx="1689222" cy="11699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8963" y="3018827"/>
            <a:ext cx="1609576" cy="1604563"/>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t="38282"/>
          <a:stretch/>
        </p:blipFill>
        <p:spPr>
          <a:xfrm>
            <a:off x="4866704" y="4880344"/>
            <a:ext cx="4027611" cy="1656759"/>
          </a:xfrm>
          <a:prstGeom prst="rect">
            <a:avLst/>
          </a:prstGeom>
          <a:ln>
            <a:noFill/>
          </a:ln>
          <a:effectLst>
            <a:outerShdw blurRad="292100" dist="139700" dir="2700000" algn="tl" rotWithShape="0">
              <a:srgbClr val="333333">
                <a:alpha val="65000"/>
              </a:srgbClr>
            </a:outerShdw>
          </a:effectLst>
        </p:spPr>
      </p:pic>
      <p:grpSp>
        <p:nvGrpSpPr>
          <p:cNvPr id="7" name="Group 6"/>
          <p:cNvGrpSpPr/>
          <p:nvPr/>
        </p:nvGrpSpPr>
        <p:grpSpPr>
          <a:xfrm>
            <a:off x="7089632" y="3413457"/>
            <a:ext cx="1986579" cy="754134"/>
            <a:chOff x="7090053" y="3538488"/>
            <a:chExt cx="1986579" cy="754134"/>
          </a:xfrm>
        </p:grpSpPr>
        <p:sp>
          <p:nvSpPr>
            <p:cNvPr id="4" name="Rectangle 3"/>
            <p:cNvSpPr/>
            <p:nvPr/>
          </p:nvSpPr>
          <p:spPr>
            <a:xfrm>
              <a:off x="7195271" y="3599648"/>
              <a:ext cx="1881361" cy="629169"/>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LA River Master Pl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0053" y="3538488"/>
              <a:ext cx="1885333" cy="75413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8" descr="City of LA-logo"/>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564885" y="1769139"/>
            <a:ext cx="1329430" cy="1329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439291" y="4181724"/>
            <a:ext cx="1785776" cy="246221"/>
          </a:xfrm>
          <a:prstGeom prst="rect">
            <a:avLst/>
          </a:prstGeom>
          <a:noFill/>
        </p:spPr>
        <p:txBody>
          <a:bodyPr wrap="square" rtlCol="0">
            <a:spAutoFit/>
          </a:bodyPr>
          <a:lstStyle/>
          <a:p>
            <a:r>
              <a:rPr lang="en-US" sz="1000" dirty="0" smtClean="0">
                <a:hlinkClick r:id="rId9"/>
              </a:rPr>
              <a:t>www.larivermasterplan.org</a:t>
            </a:r>
            <a:r>
              <a:rPr lang="en-US" sz="1000" dirty="0" smtClean="0"/>
              <a:t> </a:t>
            </a:r>
            <a:endParaRPr lang="en-US" sz="1000" dirty="0"/>
          </a:p>
        </p:txBody>
      </p:sp>
      <p:sp>
        <p:nvSpPr>
          <p:cNvPr id="15" name="TextBox 14"/>
          <p:cNvSpPr txBox="1"/>
          <p:nvPr/>
        </p:nvSpPr>
        <p:spPr>
          <a:xfrm>
            <a:off x="5965320" y="4430861"/>
            <a:ext cx="771335" cy="246221"/>
          </a:xfrm>
          <a:prstGeom prst="rect">
            <a:avLst/>
          </a:prstGeom>
          <a:noFill/>
        </p:spPr>
        <p:txBody>
          <a:bodyPr wrap="square" rtlCol="0">
            <a:spAutoFit/>
          </a:bodyPr>
          <a:lstStyle/>
          <a:p>
            <a:r>
              <a:rPr lang="en-US" sz="1000" dirty="0" smtClean="0">
                <a:hlinkClick r:id="rId10"/>
              </a:rPr>
              <a:t>lariver.org</a:t>
            </a:r>
            <a:r>
              <a:rPr lang="en-US" sz="1000" dirty="0" smtClean="0"/>
              <a:t> </a:t>
            </a:r>
            <a:endParaRPr lang="en-US" sz="1000" dirty="0"/>
          </a:p>
        </p:txBody>
      </p:sp>
    </p:spTree>
    <p:extLst>
      <p:ext uri="{BB962C8B-B14F-4D97-AF65-F5344CB8AC3E}">
        <p14:creationId xmlns:p14="http://schemas.microsoft.com/office/powerpoint/2010/main" val="2877036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mn-lt"/>
                <a:cs typeface="Arial" panose="020B0604020202020204" pitchFamily="34" charset="0"/>
              </a:rPr>
              <a:t>SWRCB Los Angeles River Flow </a:t>
            </a:r>
            <a:r>
              <a:rPr lang="en-US" b="1" dirty="0">
                <a:latin typeface="+mn-lt"/>
                <a:cs typeface="Arial" panose="020B0604020202020204" pitchFamily="34" charset="0"/>
              </a:rPr>
              <a:t>Study</a:t>
            </a:r>
          </a:p>
        </p:txBody>
      </p:sp>
      <p:sp>
        <p:nvSpPr>
          <p:cNvPr id="4" name="Slide Number Placeholder 3"/>
          <p:cNvSpPr>
            <a:spLocks noGrp="1"/>
          </p:cNvSpPr>
          <p:nvPr>
            <p:ph type="sldNum" sz="quarter" idx="12"/>
          </p:nvPr>
        </p:nvSpPr>
        <p:spPr/>
        <p:txBody>
          <a:bodyPr/>
          <a:lstStyle/>
          <a:p>
            <a:fld id="{A0D49897-8EF8-5747-823F-FC5217408D09}" type="slidenum">
              <a:rPr lang="en-US" smtClean="0"/>
              <a:t>6</a:t>
            </a:fld>
            <a:endParaRPr lang="en-US" dirty="0"/>
          </a:p>
        </p:txBody>
      </p:sp>
      <p:cxnSp>
        <p:nvCxnSpPr>
          <p:cNvPr id="13" name="Straight Connector 12"/>
          <p:cNvCxnSpPr/>
          <p:nvPr/>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4669678" y="5417082"/>
            <a:ext cx="4486939" cy="1290150"/>
          </a:xfrm>
          <a:prstGeom prst="rect">
            <a:avLst/>
          </a:prstGeom>
        </p:spPr>
        <p:txBody>
          <a:bodyPr vert="horz" lIns="91429" tIns="45714" rIns="91429" bIns="45714" rtlCol="0">
            <a:noAutofit/>
          </a:bodyPr>
          <a:lstStyle>
            <a:lvl1pPr marL="342860" indent="-342860" algn="l" defTabSz="457146" rtl="0" eaLnBrk="1" latinLnBrk="0" hangingPunct="1">
              <a:spcBef>
                <a:spcPct val="20000"/>
              </a:spcBef>
              <a:buFont typeface="Arial"/>
              <a:buChar char="•"/>
              <a:defRPr sz="3200" kern="1200">
                <a:solidFill>
                  <a:schemeClr val="tx1"/>
                </a:solidFill>
                <a:latin typeface="Arial Narrow"/>
                <a:ea typeface="+mn-ea"/>
                <a:cs typeface="+mn-cs"/>
              </a:defRPr>
            </a:lvl1pPr>
            <a:lvl2pPr marL="742863" indent="-285717" algn="l" defTabSz="457146" rtl="0" eaLnBrk="1" latinLnBrk="0" hangingPunct="1">
              <a:spcBef>
                <a:spcPct val="20000"/>
              </a:spcBef>
              <a:buFont typeface="Arial"/>
              <a:buChar char="–"/>
              <a:defRPr sz="2800" kern="1200">
                <a:solidFill>
                  <a:schemeClr val="tx1"/>
                </a:solidFill>
                <a:latin typeface="Arial Narrow"/>
                <a:ea typeface="+mn-ea"/>
                <a:cs typeface="+mn-cs"/>
              </a:defRPr>
            </a:lvl2pPr>
            <a:lvl3pPr marL="1142867" indent="-228573" algn="l" defTabSz="457146" rtl="0" eaLnBrk="1" latinLnBrk="0" hangingPunct="1">
              <a:spcBef>
                <a:spcPct val="20000"/>
              </a:spcBef>
              <a:buFont typeface="Arial"/>
              <a:buChar char="•"/>
              <a:defRPr sz="2400" kern="1200">
                <a:solidFill>
                  <a:schemeClr val="tx1"/>
                </a:solidFill>
                <a:latin typeface="Arial Narrow"/>
                <a:ea typeface="+mn-ea"/>
                <a:cs typeface="+mn-cs"/>
              </a:defRPr>
            </a:lvl3pPr>
            <a:lvl4pPr marL="1600013" indent="-228573" algn="l" defTabSz="457146" rtl="0" eaLnBrk="1" latinLnBrk="0" hangingPunct="1">
              <a:spcBef>
                <a:spcPct val="20000"/>
              </a:spcBef>
              <a:buFont typeface="Arial"/>
              <a:buChar char="–"/>
              <a:defRPr sz="2000" kern="1200">
                <a:solidFill>
                  <a:schemeClr val="tx1"/>
                </a:solidFill>
                <a:latin typeface="Arial Narrow"/>
                <a:ea typeface="+mn-ea"/>
                <a:cs typeface="+mn-cs"/>
              </a:defRPr>
            </a:lvl4pPr>
            <a:lvl5pPr marL="2057159" indent="-228573" algn="l" defTabSz="457146" rtl="0" eaLnBrk="1" latinLnBrk="0" hangingPunct="1">
              <a:spcBef>
                <a:spcPct val="20000"/>
              </a:spcBef>
              <a:buFont typeface="Arial"/>
              <a:buChar char="»"/>
              <a:defRPr sz="2000" kern="1200">
                <a:solidFill>
                  <a:schemeClr val="tx1"/>
                </a:solidFill>
                <a:latin typeface="Arial Narrow"/>
                <a:ea typeface="+mn-ea"/>
                <a:cs typeface="+mn-cs"/>
              </a:defRPr>
            </a:lvl5pPr>
            <a:lvl6pPr marL="2514306" indent="-228573" algn="l" defTabSz="457146" rtl="0" eaLnBrk="1" latinLnBrk="0" hangingPunct="1">
              <a:spcBef>
                <a:spcPct val="20000"/>
              </a:spcBef>
              <a:buFont typeface="Arial"/>
              <a:buChar char="•"/>
              <a:defRPr sz="2000" kern="1200">
                <a:solidFill>
                  <a:schemeClr val="tx1"/>
                </a:solidFill>
                <a:latin typeface="+mn-lt"/>
                <a:ea typeface="+mn-ea"/>
                <a:cs typeface="+mn-cs"/>
              </a:defRPr>
            </a:lvl6pPr>
            <a:lvl7pPr marL="2971453" indent="-228573" algn="l" defTabSz="457146" rtl="0" eaLnBrk="1" latinLnBrk="0" hangingPunct="1">
              <a:spcBef>
                <a:spcPct val="20000"/>
              </a:spcBef>
              <a:buFont typeface="Arial"/>
              <a:buChar char="•"/>
              <a:defRPr sz="2000" kern="1200">
                <a:solidFill>
                  <a:schemeClr val="tx1"/>
                </a:solidFill>
                <a:latin typeface="+mn-lt"/>
                <a:ea typeface="+mn-ea"/>
                <a:cs typeface="+mn-cs"/>
              </a:defRPr>
            </a:lvl7pPr>
            <a:lvl8pPr marL="3428599" indent="-228573" algn="l" defTabSz="457146" rtl="0" eaLnBrk="1" latinLnBrk="0" hangingPunct="1">
              <a:spcBef>
                <a:spcPct val="20000"/>
              </a:spcBef>
              <a:buFont typeface="Arial"/>
              <a:buChar char="•"/>
              <a:defRPr sz="2000" kern="1200">
                <a:solidFill>
                  <a:schemeClr val="tx1"/>
                </a:solidFill>
                <a:latin typeface="+mn-lt"/>
                <a:ea typeface="+mn-ea"/>
                <a:cs typeface="+mn-cs"/>
              </a:defRPr>
            </a:lvl8pPr>
            <a:lvl9pPr marL="3885746" indent="-228573" algn="l" defTabSz="45714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050" dirty="0" smtClean="0"/>
          </a:p>
          <a:p>
            <a:pPr marL="0" indent="0">
              <a:buFont typeface="Arial"/>
              <a:buNone/>
            </a:pPr>
            <a:r>
              <a:rPr lang="en-US" sz="2800" b="1" dirty="0" smtClean="0">
                <a:solidFill>
                  <a:srgbClr val="0070C0"/>
                </a:solidFill>
                <a:latin typeface="+mn-lt"/>
              </a:rPr>
              <a:t>Southern California Coastal Water Research Project </a:t>
            </a:r>
            <a:endParaRPr lang="en-US" sz="2800" b="1" dirty="0">
              <a:solidFill>
                <a:srgbClr val="0070C0"/>
              </a:solidFill>
              <a:latin typeface="+mn-lt"/>
            </a:endParaRPr>
          </a:p>
        </p:txBody>
      </p:sp>
      <p:pic>
        <p:nvPicPr>
          <p:cNvPr id="10" name="Picture 2" descr="C:\Users\crepp\AppData\Local\Microsoft\Windows\Temporary Internet Files\Content.IE5\51RRPQHS\596px-Scale_of_justice_2_ne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66303"/>
            <a:ext cx="3948135" cy="287353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39948" y="3346517"/>
            <a:ext cx="1552727" cy="523220"/>
          </a:xfrm>
          <a:prstGeom prst="rect">
            <a:avLst/>
          </a:prstGeom>
          <a:solidFill>
            <a:schemeClr val="bg1"/>
          </a:solidFill>
        </p:spPr>
        <p:txBody>
          <a:bodyPr wrap="square" rtlCol="0">
            <a:spAutoFit/>
          </a:bodyPr>
          <a:lstStyle/>
          <a:p>
            <a:pPr algn="ctr"/>
            <a:r>
              <a:rPr lang="en-US" sz="1400" b="1" dirty="0" smtClean="0">
                <a:solidFill>
                  <a:srgbClr val="002060"/>
                </a:solidFill>
                <a:effectLst>
                  <a:outerShdw blurRad="38100" dist="38100" dir="2700000" algn="tl">
                    <a:srgbClr val="000000">
                      <a:alpha val="43137"/>
                    </a:srgbClr>
                  </a:outerShdw>
                </a:effectLst>
              </a:rPr>
              <a:t>River Beneficial Uses</a:t>
            </a:r>
            <a:endParaRPr lang="en-US" sz="1400" b="1" dirty="0">
              <a:solidFill>
                <a:srgbClr val="002060"/>
              </a:solidFill>
              <a:effectLst>
                <a:outerShdw blurRad="38100" dist="38100" dir="2700000" algn="tl">
                  <a:srgbClr val="000000">
                    <a:alpha val="43137"/>
                  </a:srgbClr>
                </a:outerShdw>
              </a:effectLst>
            </a:endParaRPr>
          </a:p>
        </p:txBody>
      </p:sp>
      <p:sp>
        <p:nvSpPr>
          <p:cNvPr id="14" name="TextBox 13"/>
          <p:cNvSpPr txBox="1"/>
          <p:nvPr/>
        </p:nvSpPr>
        <p:spPr>
          <a:xfrm>
            <a:off x="2751657" y="3465946"/>
            <a:ext cx="1653678" cy="307777"/>
          </a:xfrm>
          <a:prstGeom prst="rect">
            <a:avLst/>
          </a:prstGeom>
          <a:solidFill>
            <a:schemeClr val="bg1"/>
          </a:solidFill>
        </p:spPr>
        <p:txBody>
          <a:bodyPr wrap="square" rtlCol="0">
            <a:spAutoFit/>
          </a:bodyPr>
          <a:lstStyle/>
          <a:p>
            <a:pPr algn="ctr"/>
            <a:r>
              <a:rPr lang="en-US" sz="1400" b="1" dirty="0" smtClean="0">
                <a:solidFill>
                  <a:srgbClr val="002060"/>
                </a:solidFill>
                <a:effectLst>
                  <a:outerShdw blurRad="38100" dist="38100" dir="2700000" algn="tl">
                    <a:srgbClr val="000000">
                      <a:alpha val="43137"/>
                    </a:srgbClr>
                  </a:outerShdw>
                </a:effectLst>
              </a:rPr>
              <a:t>Local Water Supply</a:t>
            </a:r>
            <a:endParaRPr lang="en-US" sz="1400" b="1" dirty="0">
              <a:solidFill>
                <a:srgbClr val="002060"/>
              </a:solidFill>
              <a:effectLst>
                <a:outerShdw blurRad="38100" dist="38100" dir="2700000" algn="tl">
                  <a:srgbClr val="000000">
                    <a:alpha val="43137"/>
                  </a:srgbClr>
                </a:outerShdw>
              </a:effectLst>
            </a:endParaRPr>
          </a:p>
        </p:txBody>
      </p:sp>
      <p:pic>
        <p:nvPicPr>
          <p:cNvPr id="11" name="Picture 2" descr="Image result for sccwr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5201" y="3869737"/>
            <a:ext cx="2338152" cy="161803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0218" y="1524034"/>
            <a:ext cx="3008119" cy="2083400"/>
          </a:xfrm>
          <a:prstGeom prst="rect">
            <a:avLst/>
          </a:prstGeom>
        </p:spPr>
      </p:pic>
    </p:spTree>
    <p:extLst>
      <p:ext uri="{BB962C8B-B14F-4D97-AF65-F5344CB8AC3E}">
        <p14:creationId xmlns:p14="http://schemas.microsoft.com/office/powerpoint/2010/main" val="3384663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600" b="1" dirty="0" smtClean="0"/>
              <a:t>Los Angeles River Flow Study </a:t>
            </a:r>
            <a:br>
              <a:rPr lang="en-US" sz="3600" b="1" dirty="0" smtClean="0"/>
            </a:br>
            <a:r>
              <a:rPr lang="en-US" sz="3600" b="1" dirty="0" smtClean="0"/>
              <a:t>Project Goals</a:t>
            </a:r>
            <a:endParaRPr lang="en-US" sz="3600" b="1" dirty="0"/>
          </a:p>
        </p:txBody>
      </p:sp>
      <p:sp>
        <p:nvSpPr>
          <p:cNvPr id="6" name="Content Placeholder 5"/>
          <p:cNvSpPr>
            <a:spLocks noGrp="1"/>
          </p:cNvSpPr>
          <p:nvPr>
            <p:ph idx="1"/>
          </p:nvPr>
        </p:nvSpPr>
        <p:spPr>
          <a:xfrm>
            <a:off x="457200" y="1600200"/>
            <a:ext cx="8229600" cy="4525963"/>
          </a:xfrm>
        </p:spPr>
        <p:txBody>
          <a:bodyPr>
            <a:normAutofit/>
          </a:bodyPr>
          <a:lstStyle/>
          <a:p>
            <a:pPr>
              <a:lnSpc>
                <a:spcPct val="150000"/>
              </a:lnSpc>
            </a:pPr>
            <a:r>
              <a:rPr lang="en-US" dirty="0" smtClean="0"/>
              <a:t>Technical tools</a:t>
            </a:r>
          </a:p>
          <a:p>
            <a:pPr marL="857250" lvl="1" indent="-457200"/>
            <a:r>
              <a:rPr lang="en-US" dirty="0" smtClean="0"/>
              <a:t>Relationship between flows and aquatic/non-aquatic beneficial uses</a:t>
            </a:r>
            <a:endParaRPr lang="en-US" dirty="0"/>
          </a:p>
          <a:p>
            <a:pPr>
              <a:lnSpc>
                <a:spcPct val="150000"/>
              </a:lnSpc>
            </a:pPr>
            <a:r>
              <a:rPr lang="en-US" dirty="0" smtClean="0"/>
              <a:t>Flow management scenarios</a:t>
            </a:r>
            <a:endParaRPr lang="en-US" dirty="0"/>
          </a:p>
          <a:p>
            <a:r>
              <a:rPr lang="en-US" dirty="0"/>
              <a:t>C</a:t>
            </a:r>
            <a:r>
              <a:rPr lang="en-US" dirty="0" smtClean="0"/>
              <a:t>onsensus on </a:t>
            </a:r>
            <a:r>
              <a:rPr lang="en-US" dirty="0"/>
              <a:t>appropriate flow needs and optimal </a:t>
            </a:r>
            <a:r>
              <a:rPr lang="en-US" dirty="0" smtClean="0"/>
              <a:t>flow management scenarios</a:t>
            </a:r>
            <a:endParaRPr lang="en-US" dirty="0"/>
          </a:p>
        </p:txBody>
      </p:sp>
      <p:sp>
        <p:nvSpPr>
          <p:cNvPr id="4" name="Slide Number Placeholder 3"/>
          <p:cNvSpPr>
            <a:spLocks noGrp="1"/>
          </p:cNvSpPr>
          <p:nvPr>
            <p:ph type="sldNum" sz="quarter" idx="12"/>
          </p:nvPr>
        </p:nvSpPr>
        <p:spPr/>
        <p:txBody>
          <a:bodyPr/>
          <a:lstStyle/>
          <a:p>
            <a:fld id="{A0D49897-8EF8-5747-823F-FC5217408D09}" type="slidenum">
              <a:rPr lang="en-US" smtClean="0"/>
              <a:t>7</a:t>
            </a:fld>
            <a:endParaRPr lang="en-US" dirty="0"/>
          </a:p>
        </p:txBody>
      </p:sp>
      <p:sp>
        <p:nvSpPr>
          <p:cNvPr id="8" name="TextBox 7"/>
          <p:cNvSpPr txBox="1"/>
          <p:nvPr/>
        </p:nvSpPr>
        <p:spPr>
          <a:xfrm>
            <a:off x="2835562" y="6259810"/>
            <a:ext cx="5457834" cy="461665"/>
          </a:xfrm>
          <a:prstGeom prst="rect">
            <a:avLst/>
          </a:prstGeom>
          <a:noFill/>
        </p:spPr>
        <p:txBody>
          <a:bodyPr wrap="square" rtlCol="0">
            <a:spAutoFit/>
          </a:bodyPr>
          <a:lstStyle/>
          <a:p>
            <a:pPr>
              <a:tabLst>
                <a:tab pos="109538" algn="l"/>
              </a:tabLst>
            </a:pPr>
            <a:r>
              <a:rPr lang="en-US" sz="1200" dirty="0" smtClean="0"/>
              <a:t>Source: </a:t>
            </a:r>
            <a:r>
              <a:rPr lang="en-US" sz="1200" i="1" dirty="0" smtClean="0"/>
              <a:t>Establishing Environmental Flow for the Los Angeles River</a:t>
            </a:r>
            <a:r>
              <a:rPr lang="en-US" sz="1200" dirty="0" smtClean="0"/>
              <a:t> presentation by SCCWRP, SWRCB, Colorado School of Mines and Council for Watershed Health</a:t>
            </a:r>
            <a:endParaRPr lang="en-US" sz="1200" dirty="0"/>
          </a:p>
        </p:txBody>
      </p:sp>
      <p:pic>
        <p:nvPicPr>
          <p:cNvPr id="13" name="Picture 2" descr="Image result for sccw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64" y="274638"/>
            <a:ext cx="1575012" cy="108993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33" y="408531"/>
            <a:ext cx="1426027" cy="987655"/>
          </a:xfrm>
          <a:prstGeom prst="rect">
            <a:avLst/>
          </a:prstGeom>
        </p:spPr>
      </p:pic>
    </p:spTree>
    <p:extLst>
      <p:ext uri="{BB962C8B-B14F-4D97-AF65-F5344CB8AC3E}">
        <p14:creationId xmlns:p14="http://schemas.microsoft.com/office/powerpoint/2010/main" val="7630960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cs typeface="Arial" panose="020B0604020202020204" pitchFamily="34" charset="0"/>
              </a:rPr>
              <a:t>Los Angeles River Flow </a:t>
            </a:r>
            <a:r>
              <a:rPr lang="en-US" sz="3600" b="1" dirty="0" smtClean="0">
                <a:cs typeface="Arial" panose="020B0604020202020204" pitchFamily="34" charset="0"/>
              </a:rPr>
              <a:t>Study </a:t>
            </a:r>
            <a:br>
              <a:rPr lang="en-US" sz="3600" b="1" dirty="0" smtClean="0">
                <a:cs typeface="Arial" panose="020B0604020202020204" pitchFamily="34" charset="0"/>
              </a:rPr>
            </a:br>
            <a:r>
              <a:rPr lang="en-US" sz="3600" b="1" dirty="0" smtClean="0">
                <a:cs typeface="Arial" panose="020B0604020202020204" pitchFamily="34" charset="0"/>
              </a:rPr>
              <a:t>Project </a:t>
            </a:r>
            <a:r>
              <a:rPr lang="en-US" sz="3600" b="1" dirty="0" smtClean="0"/>
              <a:t>Tasks</a:t>
            </a:r>
            <a:endParaRPr lang="en-US" sz="3600" b="1" dirty="0"/>
          </a:p>
        </p:txBody>
      </p:sp>
      <p:sp>
        <p:nvSpPr>
          <p:cNvPr id="4" name="Slide Number Placeholder 3"/>
          <p:cNvSpPr>
            <a:spLocks noGrp="1"/>
          </p:cNvSpPr>
          <p:nvPr>
            <p:ph type="sldNum" sz="quarter" idx="12"/>
          </p:nvPr>
        </p:nvSpPr>
        <p:spPr/>
        <p:txBody>
          <a:bodyPr/>
          <a:lstStyle/>
          <a:p>
            <a:fld id="{A0D49897-8EF8-5747-823F-FC5217408D09}" type="slidenum">
              <a:rPr lang="en-US" smtClean="0"/>
              <a:t>8</a:t>
            </a:fld>
            <a:endParaRPr lang="en-US" dirty="0"/>
          </a:p>
        </p:txBody>
      </p:sp>
      <p:sp>
        <p:nvSpPr>
          <p:cNvPr id="8" name="TextBox 7"/>
          <p:cNvSpPr txBox="1"/>
          <p:nvPr/>
        </p:nvSpPr>
        <p:spPr>
          <a:xfrm>
            <a:off x="2835562" y="6259810"/>
            <a:ext cx="5457834" cy="461665"/>
          </a:xfrm>
          <a:prstGeom prst="rect">
            <a:avLst/>
          </a:prstGeom>
          <a:noFill/>
        </p:spPr>
        <p:txBody>
          <a:bodyPr wrap="square" rtlCol="0">
            <a:spAutoFit/>
          </a:bodyPr>
          <a:lstStyle/>
          <a:p>
            <a:pPr>
              <a:tabLst>
                <a:tab pos="109538" algn="l"/>
              </a:tabLst>
            </a:pPr>
            <a:r>
              <a:rPr lang="en-US" sz="1200" dirty="0" smtClean="0"/>
              <a:t>Source: </a:t>
            </a:r>
            <a:r>
              <a:rPr lang="en-US" sz="1200" i="1" dirty="0" smtClean="0"/>
              <a:t>Establishing Environmental Flow for the Los Angeles River</a:t>
            </a:r>
            <a:r>
              <a:rPr lang="en-US" sz="1200" dirty="0" smtClean="0"/>
              <a:t> presentation by SCCWRP, SWRCB, Colorado School of Mines and Council for Watershed Health</a:t>
            </a:r>
            <a:endParaRPr lang="en-US" sz="1200" dirty="0"/>
          </a:p>
        </p:txBody>
      </p:sp>
      <p:sp>
        <p:nvSpPr>
          <p:cNvPr id="3" name="Content Placeholder 2"/>
          <p:cNvSpPr>
            <a:spLocks noGrp="1"/>
          </p:cNvSpPr>
          <p:nvPr>
            <p:ph idx="1"/>
          </p:nvPr>
        </p:nvSpPr>
        <p:spPr>
          <a:xfrm>
            <a:off x="457200" y="1674631"/>
            <a:ext cx="8569842" cy="4525963"/>
          </a:xfrm>
        </p:spPr>
        <p:txBody>
          <a:bodyPr/>
          <a:lstStyle/>
          <a:p>
            <a:pPr marL="514350" indent="-514350">
              <a:lnSpc>
                <a:spcPct val="150000"/>
              </a:lnSpc>
              <a:buFont typeface="+mj-lt"/>
              <a:buAutoNum type="arabicPeriod"/>
            </a:pPr>
            <a:r>
              <a:rPr lang="en-US" dirty="0" smtClean="0"/>
              <a:t>Stakeholder Coordination</a:t>
            </a:r>
          </a:p>
          <a:p>
            <a:pPr marL="514350" indent="-514350">
              <a:lnSpc>
                <a:spcPct val="150000"/>
              </a:lnSpc>
              <a:buFont typeface="+mj-lt"/>
              <a:buAutoNum type="arabicPeriod"/>
            </a:pPr>
            <a:r>
              <a:rPr lang="en-US" dirty="0" smtClean="0"/>
              <a:t>Non-aquatic Life Use Assessment</a:t>
            </a:r>
          </a:p>
          <a:p>
            <a:pPr marL="514350" indent="-514350">
              <a:lnSpc>
                <a:spcPct val="150000"/>
              </a:lnSpc>
              <a:buFont typeface="+mj-lt"/>
              <a:buAutoNum type="arabicPeriod"/>
            </a:pPr>
            <a:r>
              <a:rPr lang="en-US" dirty="0" smtClean="0"/>
              <a:t>Aquatic Life Beneficial Use Assessment</a:t>
            </a:r>
          </a:p>
          <a:p>
            <a:pPr marL="514350" indent="-514350">
              <a:lnSpc>
                <a:spcPct val="150000"/>
              </a:lnSpc>
              <a:buFont typeface="+mj-lt"/>
              <a:buAutoNum type="arabicPeriod"/>
            </a:pPr>
            <a:r>
              <a:rPr lang="en-US" dirty="0" smtClean="0"/>
              <a:t>Apply Environmental Flows/Evaluate Scenarios</a:t>
            </a:r>
          </a:p>
          <a:p>
            <a:pPr marL="514350" indent="-514350">
              <a:lnSpc>
                <a:spcPct val="150000"/>
              </a:lnSpc>
              <a:buFont typeface="+mj-lt"/>
              <a:buAutoNum type="arabicPeriod"/>
            </a:pPr>
            <a:r>
              <a:rPr lang="en-US" dirty="0" smtClean="0"/>
              <a:t>Monitoring and Adaptive Management Plan</a:t>
            </a:r>
            <a:endParaRPr lang="en-US" dirty="0"/>
          </a:p>
        </p:txBody>
      </p:sp>
      <p:pic>
        <p:nvPicPr>
          <p:cNvPr id="11" name="Picture 2" descr="Image result for sccw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64" y="274638"/>
            <a:ext cx="1575012" cy="10899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33" y="408531"/>
            <a:ext cx="1426027" cy="987655"/>
          </a:xfrm>
          <a:prstGeom prst="rect">
            <a:avLst/>
          </a:prstGeom>
        </p:spPr>
      </p:pic>
    </p:spTree>
    <p:extLst>
      <p:ext uri="{BB962C8B-B14F-4D97-AF65-F5344CB8AC3E}">
        <p14:creationId xmlns:p14="http://schemas.microsoft.com/office/powerpoint/2010/main" val="4097201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a:cs typeface="Arial" panose="020B0604020202020204" pitchFamily="34" charset="0"/>
              </a:rPr>
              <a:t>Los Angeles River </a:t>
            </a:r>
            <a:r>
              <a:rPr lang="en-US" sz="4000" b="1" dirty="0" smtClean="0">
                <a:cs typeface="Arial" panose="020B0604020202020204" pitchFamily="34" charset="0"/>
              </a:rPr>
              <a:t>Flow Study</a:t>
            </a:r>
            <a:br>
              <a:rPr lang="en-US" sz="4000" b="1" dirty="0" smtClean="0">
                <a:cs typeface="Arial" panose="020B0604020202020204" pitchFamily="34" charset="0"/>
              </a:rPr>
            </a:br>
            <a:r>
              <a:rPr lang="en-US" sz="4000" b="1" dirty="0" smtClean="0">
                <a:cs typeface="Arial" panose="020B0604020202020204" pitchFamily="34" charset="0"/>
              </a:rPr>
              <a:t>Schedule and Cost</a:t>
            </a:r>
            <a:endParaRPr lang="en-US" sz="4000" b="1" dirty="0">
              <a:cs typeface="Arial" panose="020B0604020202020204" pitchFamily="34" charset="0"/>
            </a:endParaRPr>
          </a:p>
        </p:txBody>
      </p:sp>
      <p:sp>
        <p:nvSpPr>
          <p:cNvPr id="6" name="Content Placeholder 5"/>
          <p:cNvSpPr>
            <a:spLocks noGrp="1"/>
          </p:cNvSpPr>
          <p:nvPr>
            <p:ph idx="1"/>
          </p:nvPr>
        </p:nvSpPr>
        <p:spPr>
          <a:xfrm>
            <a:off x="457200" y="1600202"/>
            <a:ext cx="8389088" cy="4756149"/>
          </a:xfrm>
        </p:spPr>
        <p:txBody>
          <a:bodyPr>
            <a:normAutofit/>
          </a:bodyPr>
          <a:lstStyle/>
          <a:p>
            <a:pPr>
              <a:lnSpc>
                <a:spcPct val="150000"/>
              </a:lnSpc>
              <a:spcBef>
                <a:spcPts val="0"/>
              </a:spcBef>
              <a:spcAft>
                <a:spcPts val="1200"/>
              </a:spcAft>
            </a:pPr>
            <a:r>
              <a:rPr lang="en-US" dirty="0" smtClean="0">
                <a:cs typeface="Arial" panose="020B0604020202020204" pitchFamily="34" charset="0"/>
              </a:rPr>
              <a:t>Schedule: completed by December 2020</a:t>
            </a:r>
          </a:p>
          <a:p>
            <a:pPr>
              <a:lnSpc>
                <a:spcPct val="150000"/>
              </a:lnSpc>
              <a:spcBef>
                <a:spcPts val="0"/>
              </a:spcBef>
              <a:spcAft>
                <a:spcPts val="1200"/>
              </a:spcAft>
            </a:pPr>
            <a:r>
              <a:rPr lang="en-US" dirty="0" smtClean="0">
                <a:cs typeface="Arial" panose="020B0604020202020204" pitchFamily="34" charset="0"/>
              </a:rPr>
              <a:t>Total Cost $2.86M</a:t>
            </a:r>
          </a:p>
          <a:p>
            <a:pPr lvl="1">
              <a:spcBef>
                <a:spcPts val="0"/>
              </a:spcBef>
              <a:spcAft>
                <a:spcPts val="1200"/>
              </a:spcAft>
            </a:pPr>
            <a:r>
              <a:rPr lang="en-US" dirty="0" smtClean="0">
                <a:cs typeface="Arial" panose="020B0604020202020204" pitchFamily="34" charset="0"/>
              </a:rPr>
              <a:t>State/Regional </a:t>
            </a:r>
            <a:r>
              <a:rPr lang="en-US" dirty="0">
                <a:cs typeface="Arial" panose="020B0604020202020204" pitchFamily="34" charset="0"/>
              </a:rPr>
              <a:t>Boards’ </a:t>
            </a:r>
            <a:r>
              <a:rPr lang="en-US" dirty="0" smtClean="0">
                <a:cs typeface="Arial" panose="020B0604020202020204" pitchFamily="34" charset="0"/>
              </a:rPr>
              <a:t>contribution </a:t>
            </a:r>
            <a:r>
              <a:rPr lang="en-US" dirty="0">
                <a:cs typeface="Arial" panose="020B0604020202020204" pitchFamily="34" charset="0"/>
              </a:rPr>
              <a:t>- $1.7M</a:t>
            </a:r>
          </a:p>
          <a:p>
            <a:pPr lvl="1">
              <a:spcBef>
                <a:spcPts val="0"/>
              </a:spcBef>
              <a:spcAft>
                <a:spcPts val="1200"/>
              </a:spcAft>
            </a:pPr>
            <a:r>
              <a:rPr lang="en-US" dirty="0">
                <a:cs typeface="Arial" panose="020B0604020202020204" pitchFamily="34" charset="0"/>
              </a:rPr>
              <a:t>F</a:t>
            </a:r>
            <a:r>
              <a:rPr lang="en-US" dirty="0" smtClean="0">
                <a:cs typeface="Arial" panose="020B0604020202020204" pitchFamily="34" charset="0"/>
              </a:rPr>
              <a:t>unding partners - $1.16M</a:t>
            </a:r>
          </a:p>
          <a:p>
            <a:pPr lvl="2">
              <a:spcBef>
                <a:spcPts val="0"/>
              </a:spcBef>
              <a:spcAft>
                <a:spcPts val="1200"/>
              </a:spcAft>
            </a:pPr>
            <a:r>
              <a:rPr lang="en-US" dirty="0" smtClean="0">
                <a:cs typeface="Arial" panose="020B0604020202020204" pitchFamily="34" charset="0"/>
              </a:rPr>
              <a:t>For technical elements of study </a:t>
            </a:r>
          </a:p>
          <a:p>
            <a:pPr lvl="2">
              <a:spcBef>
                <a:spcPts val="0"/>
              </a:spcBef>
              <a:spcAft>
                <a:spcPts val="1200"/>
              </a:spcAft>
            </a:pPr>
            <a:r>
              <a:rPr lang="en-US" dirty="0" smtClean="0">
                <a:cs typeface="Arial" panose="020B0604020202020204" pitchFamily="34" charset="0"/>
              </a:rPr>
              <a:t>City of Los Angeles, LACDPW and LACSD</a:t>
            </a:r>
          </a:p>
          <a:p>
            <a:pPr lvl="1"/>
            <a:endParaRPr lang="en-US" dirty="0" smtClean="0"/>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A0D49897-8EF8-5747-823F-FC5217408D09}" type="slidenum">
              <a:rPr lang="en-US" smtClean="0"/>
              <a:t>9</a:t>
            </a:fld>
            <a:endParaRPr lang="en-US" dirty="0"/>
          </a:p>
        </p:txBody>
      </p:sp>
      <p:cxnSp>
        <p:nvCxnSpPr>
          <p:cNvPr id="13" name="Straight Connector 12"/>
          <p:cNvCxnSpPr/>
          <p:nvPr/>
        </p:nvCxnSpPr>
        <p:spPr>
          <a:xfrm>
            <a:off x="457200" y="1438821"/>
            <a:ext cx="82296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Picture 2" descr="Image result for sccwr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9564" y="274638"/>
            <a:ext cx="1575012" cy="10899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833" y="408531"/>
            <a:ext cx="1426027" cy="987655"/>
          </a:xfrm>
          <a:prstGeom prst="rect">
            <a:avLst/>
          </a:prstGeom>
        </p:spPr>
      </p:pic>
    </p:spTree>
    <p:extLst>
      <p:ext uri="{BB962C8B-B14F-4D97-AF65-F5344CB8AC3E}">
        <p14:creationId xmlns:p14="http://schemas.microsoft.com/office/powerpoint/2010/main" val="7038550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 name="_AMO_REPORTCONTROLSVISIBLE" val="Empty"/>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1052</TotalTime>
  <Words>958</Words>
  <Application>Microsoft Office PowerPoint</Application>
  <PresentationFormat>On-screen Show (4:3)</PresentationFormat>
  <Paragraphs>146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Verdana</vt:lpstr>
      <vt:lpstr>Office Theme</vt:lpstr>
      <vt:lpstr>The City of Los Angeles and The Los Angeles River </vt:lpstr>
      <vt:lpstr>History of the Los Angeles River</vt:lpstr>
      <vt:lpstr>The Los Angeles River Watershed</vt:lpstr>
      <vt:lpstr>Los Angeles River Water Sources</vt:lpstr>
      <vt:lpstr>Diverse Interests for the Los Angeles River</vt:lpstr>
      <vt:lpstr>SWRCB Los Angeles River Flow Study</vt:lpstr>
      <vt:lpstr>Los Angeles River Flow Study  Project Goals</vt:lpstr>
      <vt:lpstr>Los Angeles River Flow Study  Project Tasks</vt:lpstr>
      <vt:lpstr>Los Angeles River Flow Study Schedule and Cost</vt:lpstr>
      <vt:lpstr>Los Angeles River  Case Study Benefits</vt:lpstr>
      <vt:lpstr>Thank You</vt:lpstr>
    </vt:vector>
  </TitlesOfParts>
  <Company>City of Los Angeles Department of Water and Power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Chih-Hong Hsieh</dc:creator>
  <cp:lastModifiedBy>Windows User</cp:lastModifiedBy>
  <cp:revision>130</cp:revision>
  <cp:lastPrinted>2019-02-27T19:27:41Z</cp:lastPrinted>
  <dcterms:created xsi:type="dcterms:W3CDTF">2016-07-26T17:57:48Z</dcterms:created>
  <dcterms:modified xsi:type="dcterms:W3CDTF">2019-02-28T15:32:57Z</dcterms:modified>
</cp:coreProperties>
</file>