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7" r:id="rId3"/>
  </p:sldMasterIdLst>
  <p:notesMasterIdLst>
    <p:notesMasterId r:id="rId39"/>
  </p:notesMasterIdLst>
  <p:sldIdLst>
    <p:sldId id="307" r:id="rId4"/>
    <p:sldId id="267" r:id="rId5"/>
    <p:sldId id="268" r:id="rId6"/>
    <p:sldId id="270" r:id="rId7"/>
    <p:sldId id="271" r:id="rId8"/>
    <p:sldId id="294" r:id="rId9"/>
    <p:sldId id="274" r:id="rId10"/>
    <p:sldId id="275" r:id="rId11"/>
    <p:sldId id="276" r:id="rId12"/>
    <p:sldId id="290" r:id="rId13"/>
    <p:sldId id="277" r:id="rId14"/>
    <p:sldId id="278" r:id="rId15"/>
    <p:sldId id="280" r:id="rId16"/>
    <p:sldId id="295" r:id="rId17"/>
    <p:sldId id="281" r:id="rId18"/>
    <p:sldId id="282" r:id="rId19"/>
    <p:sldId id="283" r:id="rId20"/>
    <p:sldId id="284" r:id="rId21"/>
    <p:sldId id="286" r:id="rId22"/>
    <p:sldId id="302" r:id="rId23"/>
    <p:sldId id="288" r:id="rId24"/>
    <p:sldId id="289" r:id="rId25"/>
    <p:sldId id="291" r:id="rId26"/>
    <p:sldId id="292" r:id="rId27"/>
    <p:sldId id="309" r:id="rId28"/>
    <p:sldId id="297" r:id="rId29"/>
    <p:sldId id="301" r:id="rId30"/>
    <p:sldId id="303" r:id="rId31"/>
    <p:sldId id="310" r:id="rId32"/>
    <p:sldId id="261" r:id="rId33"/>
    <p:sldId id="257" r:id="rId34"/>
    <p:sldId id="262" r:id="rId35"/>
    <p:sldId id="298" r:id="rId36"/>
    <p:sldId id="306" r:id="rId37"/>
    <p:sldId id="308"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75262" autoAdjust="0"/>
  </p:normalViewPr>
  <p:slideViewPr>
    <p:cSldViewPr snapToGrid="0">
      <p:cViewPr varScale="1">
        <p:scale>
          <a:sx n="52" d="100"/>
          <a:sy n="52" d="100"/>
        </p:scale>
        <p:origin x="1228" y="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40CBFE-10E4-49AF-8D0E-C5FA3369AC93}" type="datetimeFigureOut">
              <a:rPr lang="en-US" smtClean="0"/>
              <a:t>2/27/2019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93AC8AC-F8A1-47BA-921F-69283A128535}" type="slidenum">
              <a:rPr lang="en-US" smtClean="0"/>
              <a:t>‹#›</a:t>
            </a:fld>
            <a:endParaRPr lang="en-US" dirty="0"/>
          </a:p>
        </p:txBody>
      </p:sp>
    </p:spTree>
    <p:extLst>
      <p:ext uri="{BB962C8B-B14F-4D97-AF65-F5344CB8AC3E}">
        <p14:creationId xmlns:p14="http://schemas.microsoft.com/office/powerpoint/2010/main" val="1008778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dvance.lexis.com/document/searchwithindocument/?pdmfid=1000516&amp;crid=72f40086-ec63-453c-9e23-dba26038975c&amp;pdsearchwithinterm=%22foreign+in+time%22&amp;ecomp=7311k&amp;prid=ecd80217-48b1-4e51-b3c2-e81b6ce2cc96"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1</a:t>
            </a:fld>
            <a:endParaRPr lang="en-US" dirty="0"/>
          </a:p>
        </p:txBody>
      </p:sp>
    </p:spTree>
    <p:extLst>
      <p:ext uri="{BB962C8B-B14F-4D97-AF65-F5344CB8AC3E}">
        <p14:creationId xmlns:p14="http://schemas.microsoft.com/office/powerpoint/2010/main" val="2738119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10</a:t>
            </a:fld>
            <a:endParaRPr lang="en-US" dirty="0"/>
          </a:p>
        </p:txBody>
      </p:sp>
    </p:spTree>
    <p:extLst>
      <p:ext uri="{BB962C8B-B14F-4D97-AF65-F5344CB8AC3E}">
        <p14:creationId xmlns:p14="http://schemas.microsoft.com/office/powerpoint/2010/main" val="3858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11</a:t>
            </a:fld>
            <a:endParaRPr lang="en-US" dirty="0"/>
          </a:p>
        </p:txBody>
      </p:sp>
    </p:spTree>
    <p:extLst>
      <p:ext uri="{BB962C8B-B14F-4D97-AF65-F5344CB8AC3E}">
        <p14:creationId xmlns:p14="http://schemas.microsoft.com/office/powerpoint/2010/main" val="866494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12</a:t>
            </a:fld>
            <a:endParaRPr lang="en-US" dirty="0"/>
          </a:p>
        </p:txBody>
      </p:sp>
    </p:spTree>
    <p:extLst>
      <p:ext uri="{BB962C8B-B14F-4D97-AF65-F5344CB8AC3E}">
        <p14:creationId xmlns:p14="http://schemas.microsoft.com/office/powerpoint/2010/main" val="630883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13</a:t>
            </a:fld>
            <a:endParaRPr lang="en-US" dirty="0"/>
          </a:p>
        </p:txBody>
      </p:sp>
    </p:spTree>
    <p:extLst>
      <p:ext uri="{BB962C8B-B14F-4D97-AF65-F5344CB8AC3E}">
        <p14:creationId xmlns:p14="http://schemas.microsoft.com/office/powerpoint/2010/main" val="1105362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14</a:t>
            </a:fld>
            <a:endParaRPr lang="en-US" dirty="0"/>
          </a:p>
        </p:txBody>
      </p:sp>
    </p:spTree>
    <p:extLst>
      <p:ext uri="{BB962C8B-B14F-4D97-AF65-F5344CB8AC3E}">
        <p14:creationId xmlns:p14="http://schemas.microsoft.com/office/powerpoint/2010/main" val="1950463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15</a:t>
            </a:fld>
            <a:endParaRPr lang="en-US" dirty="0"/>
          </a:p>
        </p:txBody>
      </p:sp>
    </p:spTree>
    <p:extLst>
      <p:ext uri="{BB962C8B-B14F-4D97-AF65-F5344CB8AC3E}">
        <p14:creationId xmlns:p14="http://schemas.microsoft.com/office/powerpoint/2010/main" val="193759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smtClean="0"/>
              <a:t>-Scott </a:t>
            </a:r>
            <a:r>
              <a:rPr lang="en-US" dirty="0" smtClean="0"/>
              <a:t>is routinely relied on to support the right of downstream water users to treated/discharged municipal waste water.</a:t>
            </a:r>
          </a:p>
          <a:p>
            <a:pPr defTabSz="931774">
              <a:defRPr/>
            </a:pPr>
            <a:endParaRPr lang="en-US" dirty="0" smtClean="0"/>
          </a:p>
          <a:p>
            <a:pPr defTabSz="931774">
              <a:defRPr/>
            </a:pPr>
            <a:r>
              <a:rPr lang="en-US" dirty="0" smtClean="0"/>
              <a:t>-</a:t>
            </a:r>
            <a:r>
              <a:rPr lang="en-US" i="1" dirty="0" smtClean="0"/>
              <a:t>Governor’s Commission to Review California Water Rights Law- Final Report </a:t>
            </a:r>
            <a:r>
              <a:rPr lang="en-US" dirty="0" smtClean="0"/>
              <a:t>(Dec.1978), p.64.</a:t>
            </a:r>
            <a:endParaRPr lang="en-US" i="1" dirty="0" smtClean="0"/>
          </a:p>
          <a:p>
            <a:r>
              <a:rPr lang="en-US" dirty="0" smtClean="0"/>
              <a:t>-WR 2008-024, p. 5;</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16</a:t>
            </a:fld>
            <a:endParaRPr lang="en-US" dirty="0"/>
          </a:p>
        </p:txBody>
      </p:sp>
    </p:spTree>
    <p:extLst>
      <p:ext uri="{BB962C8B-B14F-4D97-AF65-F5344CB8AC3E}">
        <p14:creationId xmlns:p14="http://schemas.microsoft.com/office/powerpoint/2010/main" val="1225106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-Slater, 1 Cal. Water Law and Policy (2008),</a:t>
            </a:r>
            <a:r>
              <a:rPr lang="en-US" baseline="0" dirty="0" smtClean="0"/>
              <a:t> Sec. 7.07 at pp. 7-15.</a:t>
            </a:r>
            <a:endParaRPr lang="en-US" dirty="0" smtClean="0"/>
          </a:p>
          <a:p>
            <a:pPr defTabSz="931774">
              <a:defRPr/>
            </a:pPr>
            <a:endParaRPr lang="en-US" dirty="0" smtClean="0"/>
          </a:p>
          <a:p>
            <a:pPr defTabSz="931774">
              <a:defRPr/>
            </a:pPr>
            <a:r>
              <a:rPr lang="en-US" dirty="0" smtClean="0"/>
              <a:t>-Laws precluding use</a:t>
            </a:r>
            <a:r>
              <a:rPr lang="en-US" baseline="0" dirty="0" smtClean="0"/>
              <a:t> or discharge without treatment - </a:t>
            </a:r>
            <a:r>
              <a:rPr lang="en-US" dirty="0" smtClean="0"/>
              <a:t>Wat Code 13523, 13524</a:t>
            </a:r>
          </a:p>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17</a:t>
            </a:fld>
            <a:endParaRPr lang="en-US" dirty="0"/>
          </a:p>
        </p:txBody>
      </p:sp>
    </p:spTree>
    <p:extLst>
      <p:ext uri="{BB962C8B-B14F-4D97-AF65-F5344CB8AC3E}">
        <p14:creationId xmlns:p14="http://schemas.microsoft.com/office/powerpoint/2010/main" val="2424358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Foreign Water: </a:t>
            </a:r>
            <a:r>
              <a:rPr lang="en-US" dirty="0"/>
              <a:t>(See </a:t>
            </a:r>
            <a:r>
              <a:rPr lang="en-US" i="1" dirty="0"/>
              <a:t>Stevens v. Oakdale Irrigation District</a:t>
            </a:r>
            <a:r>
              <a:rPr lang="en-US" dirty="0"/>
              <a:t> (1939) 13 Cal.2d 343, 352; </a:t>
            </a:r>
            <a:r>
              <a:rPr lang="en-US" i="1" dirty="0"/>
              <a:t>City of Los Angeles v. City of Glendale </a:t>
            </a:r>
            <a:r>
              <a:rPr lang="en-US" dirty="0"/>
              <a:t>(1943) 23 Cal.2d 68, 77-78; see also</a:t>
            </a:r>
            <a:r>
              <a:rPr lang="en-US" i="1" dirty="0"/>
              <a:t> State Board Order No.2008-0034, </a:t>
            </a:r>
            <a:r>
              <a:rPr lang="en-US" dirty="0"/>
              <a:t>p. 6</a:t>
            </a:r>
            <a:r>
              <a:rPr lang="en-US" i="1" dirty="0"/>
              <a:t>.</a:t>
            </a:r>
            <a:r>
              <a:rPr lang="en-US" dirty="0"/>
              <a:t>)</a:t>
            </a:r>
          </a:p>
          <a:p>
            <a:pPr defTabSz="931774">
              <a:defRPr/>
            </a:pPr>
            <a:endParaRPr lang="en-US" dirty="0"/>
          </a:p>
          <a:p>
            <a:pPr defTabSz="931774">
              <a:defRPr/>
            </a:pPr>
            <a:r>
              <a:rPr lang="en-US" dirty="0"/>
              <a:t>Developed Water: </a:t>
            </a:r>
            <a:r>
              <a:rPr lang="en-US" i="1" dirty="0"/>
              <a:t>Mayberry v. Alhambra </a:t>
            </a:r>
            <a:r>
              <a:rPr lang="en-US" dirty="0"/>
              <a:t>(1898) 125 Cal. 444,449, 452; </a:t>
            </a:r>
            <a:r>
              <a:rPr lang="en-US" i="1" dirty="0"/>
              <a:t>Churchill v. Rose </a:t>
            </a:r>
            <a:r>
              <a:rPr lang="en-US" dirty="0"/>
              <a:t>(1902) 136 Cal. 576, 578-579</a:t>
            </a:r>
          </a:p>
          <a:p>
            <a:pPr defTabSz="931774">
              <a:defRPr/>
            </a:pPr>
            <a:endParaRPr lang="en-US" dirty="0"/>
          </a:p>
          <a:p>
            <a:pPr defTabSz="931774">
              <a:defRPr/>
            </a:pPr>
            <a:r>
              <a:rPr lang="en-US" dirty="0"/>
              <a:t>Stored Water: Water stored and released into an otherwise “native” watercourse is still  considered “foreign” water and susceptible to recapture (</a:t>
            </a:r>
            <a:r>
              <a:rPr lang="en-US" i="1" dirty="0"/>
              <a:t>Lindblom v. Round Valley Water Co. </a:t>
            </a:r>
            <a:r>
              <a:rPr lang="en-US" dirty="0"/>
              <a:t>(1918) 178 Cal. 450, 457; see also </a:t>
            </a:r>
            <a:r>
              <a:rPr lang="en-US" i="1" dirty="0"/>
              <a:t>SWRCB Cases</a:t>
            </a:r>
            <a:r>
              <a:rPr lang="en-US" dirty="0"/>
              <a:t> 136 Cal.App.4</a:t>
            </a:r>
            <a:r>
              <a:rPr lang="en-US" baseline="30000" dirty="0"/>
              <a:t>th</a:t>
            </a:r>
            <a:r>
              <a:rPr lang="en-US" dirty="0"/>
              <a:t> at p. 674; </a:t>
            </a:r>
            <a:r>
              <a:rPr lang="en-US" i="1" dirty="0"/>
              <a:t>Riverside Order</a:t>
            </a:r>
            <a:r>
              <a:rPr lang="en-US" dirty="0"/>
              <a:t> at p. 6.); see also </a:t>
            </a:r>
            <a:r>
              <a:rPr lang="en-US" i="1" dirty="0"/>
              <a:t>City of Santa Maria v. Adam </a:t>
            </a:r>
            <a:r>
              <a:rPr lang="en-US" dirty="0"/>
              <a:t>(2012) 211 Cal.App.4</a:t>
            </a:r>
            <a:r>
              <a:rPr lang="en-US" baseline="30000" dirty="0"/>
              <a:t>th</a:t>
            </a:r>
            <a:r>
              <a:rPr lang="en-US" dirty="0"/>
              <a:t> 266, 304-305 [Salvaged water may </a:t>
            </a:r>
            <a:r>
              <a:rPr lang="en-US" b="1" dirty="0">
                <a:hlinkClick r:id="rId3"/>
              </a:rPr>
              <a:t> [*305] </a:t>
            </a:r>
            <a:r>
              <a:rPr lang="en-US" dirty="0"/>
              <a:t> be native to the extent it would naturally flow within the stream to which it is released but it is “</a:t>
            </a:r>
            <a:r>
              <a:rPr lang="en-US" b="1" dirty="0"/>
              <a:t>foreign in time</a:t>
            </a:r>
            <a:r>
              <a:rPr lang="en-US" dirty="0"/>
              <a:t>.  (Citations Omitted.)  It would not find its way into the Basin absent a reclamation project to divert </a:t>
            </a:r>
            <a:r>
              <a:rPr lang="en-US" dirty="0">
                <a:hlinkClick r:id="rId3"/>
              </a:rPr>
              <a:t> [***72] </a:t>
            </a:r>
            <a:r>
              <a:rPr lang="en-US" dirty="0"/>
              <a:t>it, store it, and release it on a schedule to augment natural recharge. It is rescued water; the rescuer has the prior right to it.]</a:t>
            </a:r>
            <a:endParaRPr lang="en-US" sz="1800" dirty="0"/>
          </a:p>
          <a:p>
            <a:pPr defTabSz="931774">
              <a:defRPr/>
            </a:pPr>
            <a:endParaRPr lang="en-US" dirty="0"/>
          </a:p>
          <a:p>
            <a:pPr defTabSz="931774">
              <a:defRPr/>
            </a:pPr>
            <a:r>
              <a:rPr lang="en-US" dirty="0"/>
              <a:t>Primacy Rights: </a:t>
            </a:r>
            <a:r>
              <a:rPr lang="en-US" i="1" dirty="0"/>
              <a:t>E Clemens Horst Co. v. New Blue Point Mining Co. </a:t>
            </a:r>
            <a:r>
              <a:rPr lang="en-US" dirty="0"/>
              <a:t>(1918) 177 Cal. 631, 634-640; </a:t>
            </a:r>
            <a:r>
              <a:rPr lang="en-US" i="1" dirty="0"/>
              <a:t>Churchill v. Rose </a:t>
            </a:r>
            <a:r>
              <a:rPr lang="en-US" dirty="0"/>
              <a:t>(1902) 136 Cal. 576, 578-579</a:t>
            </a:r>
            <a:endParaRPr lang="en-US" sz="1800" dirty="0"/>
          </a:p>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18</a:t>
            </a:fld>
            <a:endParaRPr lang="en-US" dirty="0"/>
          </a:p>
        </p:txBody>
      </p:sp>
    </p:spTree>
    <p:extLst>
      <p:ext uri="{BB962C8B-B14F-4D97-AF65-F5344CB8AC3E}">
        <p14:creationId xmlns:p14="http://schemas.microsoft.com/office/powerpoint/2010/main" val="2261095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19</a:t>
            </a:fld>
            <a:endParaRPr lang="en-US" dirty="0"/>
          </a:p>
        </p:txBody>
      </p:sp>
    </p:spTree>
    <p:extLst>
      <p:ext uri="{BB962C8B-B14F-4D97-AF65-F5344CB8AC3E}">
        <p14:creationId xmlns:p14="http://schemas.microsoft.com/office/powerpoint/2010/main" val="174687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1401291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1210: nothing shall affect the treatment plant owner’s obligations to any</a:t>
            </a:r>
            <a:r>
              <a:rPr lang="en-US" baseline="0" dirty="0" smtClean="0"/>
              <a:t> legal user of the discharged treated wastewater; but, this merely incorporates the no injury rule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20</a:t>
            </a:fld>
            <a:endParaRPr lang="en-US" dirty="0"/>
          </a:p>
        </p:txBody>
      </p:sp>
    </p:spTree>
    <p:extLst>
      <p:ext uri="{BB962C8B-B14F-4D97-AF65-F5344CB8AC3E}">
        <p14:creationId xmlns:p14="http://schemas.microsoft.com/office/powerpoint/2010/main" val="931566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21</a:t>
            </a:fld>
            <a:endParaRPr lang="en-US" dirty="0"/>
          </a:p>
        </p:txBody>
      </p:sp>
    </p:spTree>
    <p:extLst>
      <p:ext uri="{BB962C8B-B14F-4D97-AF65-F5344CB8AC3E}">
        <p14:creationId xmlns:p14="http://schemas.microsoft.com/office/powerpoint/2010/main" val="2263075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SRCSD proposes to reduce discharge by 50,000 af/yr</a:t>
            </a:r>
          </a:p>
          <a:p>
            <a:r>
              <a:rPr lang="en-US" u="sng" dirty="0" smtClean="0"/>
              <a:t>First Bullet</a:t>
            </a:r>
          </a:p>
          <a:p>
            <a:r>
              <a:rPr lang="en-US" dirty="0" smtClean="0"/>
              <a:t>For example, for SRCSD, annual discharge of treated effluent</a:t>
            </a:r>
            <a:r>
              <a:rPr lang="en-US" baseline="0" dirty="0" smtClean="0"/>
              <a:t> between 2011 and 2015 was approximately 136,743 af/yr</a:t>
            </a:r>
          </a:p>
          <a:p>
            <a:r>
              <a:rPr lang="en-US" baseline="0" dirty="0" smtClean="0"/>
              <a:t>Estimated that 40-50% of the effluent entering the District’s facilities originates as groundwater, while the remaining originates from surface supplies</a:t>
            </a:r>
          </a:p>
          <a:p>
            <a:r>
              <a:rPr lang="en-US" baseline="0" dirty="0" smtClean="0"/>
              <a:t>Thus, the groundwater component, since it is “foreign” to the stream, is more than enough to account for the reduced discharge of up to 50,000 af/yr under the Program</a:t>
            </a:r>
          </a:p>
          <a:p>
            <a:r>
              <a:rPr lang="en-US" u="sng" baseline="0" dirty="0" smtClean="0"/>
              <a:t>Second Bullet</a:t>
            </a:r>
            <a:endParaRPr lang="en-US" u="none" baseline="0" dirty="0" smtClean="0"/>
          </a:p>
          <a:p>
            <a:r>
              <a:rPr lang="en-US" u="none" baseline="0" dirty="0" smtClean="0"/>
              <a:t>“Growth flows” are not subject to WC 1211 process, if never discharged to the stream</a:t>
            </a:r>
            <a:endParaRPr lang="en-US" u="sng" baseline="0" dirty="0" smtClean="0"/>
          </a:p>
        </p:txBody>
      </p:sp>
      <p:sp>
        <p:nvSpPr>
          <p:cNvPr id="4" name="Slide Number Placeholder 3"/>
          <p:cNvSpPr>
            <a:spLocks noGrp="1"/>
          </p:cNvSpPr>
          <p:nvPr>
            <p:ph type="sldNum" sz="quarter" idx="10"/>
          </p:nvPr>
        </p:nvSpPr>
        <p:spPr/>
        <p:txBody>
          <a:bodyPr/>
          <a:lstStyle/>
          <a:p>
            <a:fld id="{E93AC8AC-F8A1-47BA-921F-69283A128535}" type="slidenum">
              <a:rPr lang="en-US" smtClean="0"/>
              <a:t>22</a:t>
            </a:fld>
            <a:endParaRPr lang="en-US" dirty="0"/>
          </a:p>
        </p:txBody>
      </p:sp>
    </p:spTree>
    <p:extLst>
      <p:ext uri="{BB962C8B-B14F-4D97-AF65-F5344CB8AC3E}">
        <p14:creationId xmlns:p14="http://schemas.microsoft.com/office/powerpoint/2010/main" val="1603139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23"/>
              </a:spcAft>
            </a:pPr>
            <a:r>
              <a:rPr lang="en-US" dirty="0" smtClean="0"/>
              <a:t>If treatment plant owner intercepts before discharge, consider treated waste water as abandoned personalty, and thus absolute ownership</a:t>
            </a:r>
          </a:p>
          <a:p>
            <a:pPr lvl="1">
              <a:spcAft>
                <a:spcPts val="1223"/>
              </a:spcAft>
            </a:pPr>
            <a:r>
              <a:rPr lang="en-US" i="1" dirty="0" smtClean="0"/>
              <a:t>Lewis v. Scazighini</a:t>
            </a:r>
            <a:r>
              <a:rPr lang="en-US" dirty="0" smtClean="0"/>
              <a:t> (1933) 130 Cal.App. 722</a:t>
            </a:r>
          </a:p>
          <a:p>
            <a:pPr lvl="1">
              <a:spcAft>
                <a:spcPts val="1223"/>
              </a:spcAft>
            </a:pPr>
            <a:r>
              <a:rPr lang="en-US" i="1" dirty="0" smtClean="0"/>
              <a:t>Heyneman v. Blake </a:t>
            </a:r>
            <a:r>
              <a:rPr lang="en-US" dirty="0" smtClean="0"/>
              <a:t>(1862) 19 Cal. 579</a:t>
            </a:r>
          </a:p>
          <a:p>
            <a:pPr lvl="1">
              <a:spcAft>
                <a:spcPts val="1223"/>
              </a:spcAft>
            </a:pPr>
            <a:r>
              <a:rPr lang="en-US" i="1" dirty="0" smtClean="0"/>
              <a:t>Stanislaus Water Co. v. Bachman </a:t>
            </a:r>
            <a:r>
              <a:rPr lang="en-US" dirty="0" smtClean="0"/>
              <a:t>(1908) 152 Cal. 716</a:t>
            </a:r>
            <a:endParaRPr lang="en-US" i="1" dirty="0" smtClean="0"/>
          </a:p>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23</a:t>
            </a:fld>
            <a:endParaRPr lang="en-US" dirty="0"/>
          </a:p>
        </p:txBody>
      </p:sp>
    </p:spTree>
    <p:extLst>
      <p:ext uri="{BB962C8B-B14F-4D97-AF65-F5344CB8AC3E}">
        <p14:creationId xmlns:p14="http://schemas.microsoft.com/office/powerpoint/2010/main" val="1025688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Water Code § 7075</a:t>
            </a:r>
          </a:p>
          <a:p>
            <a:pPr marL="917575" indent="0">
              <a:buNone/>
            </a:pPr>
            <a:r>
              <a:rPr lang="en-US" sz="1200" dirty="0" smtClean="0"/>
              <a:t>Water which has been appropriated may be turned into the channel of another stream, mingled with its water, and then reclaimed; but in reclaiming it the water already appropriated by another shall not be diminished. </a:t>
            </a:r>
          </a:p>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24</a:t>
            </a:fld>
            <a:endParaRPr lang="en-US" dirty="0"/>
          </a:p>
        </p:txBody>
      </p:sp>
    </p:spTree>
    <p:extLst>
      <p:ext uri="{BB962C8B-B14F-4D97-AF65-F5344CB8AC3E}">
        <p14:creationId xmlns:p14="http://schemas.microsoft.com/office/powerpoint/2010/main" val="774628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2147849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Water Code 1243 – use of water for fish and wildlife for preservation of fish and wildlife is beneficial use</a:t>
            </a:r>
          </a:p>
          <a:p>
            <a:pPr lvl="2"/>
            <a:r>
              <a:rPr lang="en-US" dirty="0" smtClean="0"/>
              <a:t>“Fish and wildlife uses … are specifically given legal status by section 1243.”  (See WR 95-9)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1243.5: SWRCB to consider amount of water to remain in source</a:t>
            </a:r>
          </a:p>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26</a:t>
            </a:fld>
            <a:endParaRPr lang="en-US" dirty="0"/>
          </a:p>
        </p:txBody>
      </p:sp>
    </p:spTree>
    <p:extLst>
      <p:ext uri="{BB962C8B-B14F-4D97-AF65-F5344CB8AC3E}">
        <p14:creationId xmlns:p14="http://schemas.microsoft.com/office/powerpoint/2010/main" val="162859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F&amp;G</a:t>
            </a:r>
            <a:r>
              <a:rPr lang="en-US" baseline="0" dirty="0" smtClean="0"/>
              <a:t> 711.1-fish and wildlife resources are held in trust for the people of the state through the department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Water </a:t>
            </a:r>
            <a:r>
              <a:rPr lang="en-US" dirty="0" smtClean="0"/>
              <a:t>Code 1330: Authority to protest water right application</a:t>
            </a:r>
          </a:p>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27</a:t>
            </a:fld>
            <a:endParaRPr lang="en-US" dirty="0"/>
          </a:p>
        </p:txBody>
      </p:sp>
    </p:spTree>
    <p:extLst>
      <p:ext uri="{BB962C8B-B14F-4D97-AF65-F5344CB8AC3E}">
        <p14:creationId xmlns:p14="http://schemas.microsoft.com/office/powerpoint/2010/main" val="3349018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Regional San’s experience-resolved protest with CDFW by including</a:t>
            </a:r>
            <a:r>
              <a:rPr lang="en-US" baseline="0" dirty="0" smtClean="0"/>
              <a:t> conditions:</a:t>
            </a:r>
          </a:p>
          <a:p>
            <a:r>
              <a:rPr lang="en-US" baseline="0" dirty="0" smtClean="0"/>
              <a:t>-change does not authorize act which results in take of listed species</a:t>
            </a:r>
          </a:p>
          <a:p>
            <a:r>
              <a:rPr lang="en-US" baseline="0" dirty="0" smtClean="0"/>
              <a:t>-petitioner will obtain all necessary federal, state, and local agency permits</a:t>
            </a:r>
          </a:p>
          <a:p>
            <a:r>
              <a:rPr lang="en-US" baseline="0" dirty="0" smtClean="0"/>
              <a:t>-groundwater monitoring to assess potential project effects on groundwater elevations and associated benefits to riparian forests</a:t>
            </a:r>
            <a:endParaRPr lang="en-US" dirty="0" smtClean="0"/>
          </a:p>
        </p:txBody>
      </p:sp>
      <p:sp>
        <p:nvSpPr>
          <p:cNvPr id="4" name="Slide Number Placeholder 3"/>
          <p:cNvSpPr>
            <a:spLocks noGrp="1"/>
          </p:cNvSpPr>
          <p:nvPr>
            <p:ph type="sldNum" sz="quarter" idx="10"/>
          </p:nvPr>
        </p:nvSpPr>
        <p:spPr/>
        <p:txBody>
          <a:bodyPr/>
          <a:lstStyle/>
          <a:p>
            <a:fld id="{E93AC8AC-F8A1-47BA-921F-69283A128535}" type="slidenum">
              <a:rPr lang="en-US" smtClean="0"/>
              <a:t>28</a:t>
            </a:fld>
            <a:endParaRPr lang="en-US" dirty="0"/>
          </a:p>
        </p:txBody>
      </p:sp>
    </p:spTree>
    <p:extLst>
      <p:ext uri="{BB962C8B-B14F-4D97-AF65-F5344CB8AC3E}">
        <p14:creationId xmlns:p14="http://schemas.microsoft.com/office/powerpoint/2010/main" val="3050825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3987020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3</a:t>
            </a:fld>
            <a:endParaRPr lang="en-US" dirty="0"/>
          </a:p>
        </p:txBody>
      </p:sp>
    </p:spTree>
    <p:extLst>
      <p:ext uri="{BB962C8B-B14F-4D97-AF65-F5344CB8AC3E}">
        <p14:creationId xmlns:p14="http://schemas.microsoft.com/office/powerpoint/2010/main" val="3451775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30</a:t>
            </a:fld>
            <a:endParaRPr lang="en-US" dirty="0"/>
          </a:p>
        </p:txBody>
      </p:sp>
    </p:spTree>
    <p:extLst>
      <p:ext uri="{BB962C8B-B14F-4D97-AF65-F5344CB8AC3E}">
        <p14:creationId xmlns:p14="http://schemas.microsoft.com/office/powerpoint/2010/main" val="72512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31</a:t>
            </a:fld>
            <a:endParaRPr lang="en-US" dirty="0"/>
          </a:p>
        </p:txBody>
      </p:sp>
    </p:spTree>
    <p:extLst>
      <p:ext uri="{BB962C8B-B14F-4D97-AF65-F5344CB8AC3E}">
        <p14:creationId xmlns:p14="http://schemas.microsoft.com/office/powerpoint/2010/main" val="2832830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32</a:t>
            </a:fld>
            <a:endParaRPr lang="en-US" dirty="0"/>
          </a:p>
        </p:txBody>
      </p:sp>
    </p:spTree>
    <p:extLst>
      <p:ext uri="{BB962C8B-B14F-4D97-AF65-F5344CB8AC3E}">
        <p14:creationId xmlns:p14="http://schemas.microsoft.com/office/powerpoint/2010/main" val="7815488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15091-</a:t>
            </a:r>
          </a:p>
          <a:p>
            <a:r>
              <a:rPr lang="en-US" dirty="0" smtClean="0"/>
              <a:t>15093-</a:t>
            </a:r>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33</a:t>
            </a:fld>
            <a:endParaRPr lang="en-US" dirty="0"/>
          </a:p>
        </p:txBody>
      </p:sp>
    </p:spTree>
    <p:extLst>
      <p:ext uri="{BB962C8B-B14F-4D97-AF65-F5344CB8AC3E}">
        <p14:creationId xmlns:p14="http://schemas.microsoft.com/office/powerpoint/2010/main" val="831202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34</a:t>
            </a:fld>
            <a:endParaRPr lang="en-US" dirty="0"/>
          </a:p>
        </p:txBody>
      </p:sp>
    </p:spTree>
    <p:extLst>
      <p:ext uri="{BB962C8B-B14F-4D97-AF65-F5344CB8AC3E}">
        <p14:creationId xmlns:p14="http://schemas.microsoft.com/office/powerpoint/2010/main" val="245843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35</a:t>
            </a:fld>
            <a:endParaRPr lang="en-US" dirty="0"/>
          </a:p>
        </p:txBody>
      </p:sp>
    </p:spTree>
    <p:extLst>
      <p:ext uri="{BB962C8B-B14F-4D97-AF65-F5344CB8AC3E}">
        <p14:creationId xmlns:p14="http://schemas.microsoft.com/office/powerpoint/2010/main" val="2162673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4</a:t>
            </a:fld>
            <a:endParaRPr lang="en-US" dirty="0"/>
          </a:p>
        </p:txBody>
      </p:sp>
    </p:spTree>
    <p:extLst>
      <p:ext uri="{BB962C8B-B14F-4D97-AF65-F5344CB8AC3E}">
        <p14:creationId xmlns:p14="http://schemas.microsoft.com/office/powerpoint/2010/main" val="4205738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5</a:t>
            </a:fld>
            <a:endParaRPr lang="en-US" dirty="0"/>
          </a:p>
        </p:txBody>
      </p:sp>
    </p:spTree>
    <p:extLst>
      <p:ext uri="{BB962C8B-B14F-4D97-AF65-F5344CB8AC3E}">
        <p14:creationId xmlns:p14="http://schemas.microsoft.com/office/powerpoint/2010/main" val="3056723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1712136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7</a:t>
            </a:fld>
            <a:endParaRPr lang="en-US" dirty="0"/>
          </a:p>
        </p:txBody>
      </p:sp>
    </p:spTree>
    <p:extLst>
      <p:ext uri="{BB962C8B-B14F-4D97-AF65-F5344CB8AC3E}">
        <p14:creationId xmlns:p14="http://schemas.microsoft.com/office/powerpoint/2010/main" val="322667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8</a:t>
            </a:fld>
            <a:endParaRPr lang="en-US" dirty="0"/>
          </a:p>
        </p:txBody>
      </p:sp>
    </p:spTree>
    <p:extLst>
      <p:ext uri="{BB962C8B-B14F-4D97-AF65-F5344CB8AC3E}">
        <p14:creationId xmlns:p14="http://schemas.microsoft.com/office/powerpoint/2010/main" val="1641652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AC8AC-F8A1-47BA-921F-69283A128535}" type="slidenum">
              <a:rPr lang="en-US" smtClean="0"/>
              <a:t>9</a:t>
            </a:fld>
            <a:endParaRPr lang="en-US" dirty="0"/>
          </a:p>
        </p:txBody>
      </p:sp>
    </p:spTree>
    <p:extLst>
      <p:ext uri="{BB962C8B-B14F-4D97-AF65-F5344CB8AC3E}">
        <p14:creationId xmlns:p14="http://schemas.microsoft.com/office/powerpoint/2010/main" val="538139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84855E-660D-424E-87A4-E02A85B148C6}"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307519-5529-47E9-9AF0-F413B9B73917}" type="slidenum">
              <a:rPr lang="en-US" smtClean="0"/>
              <a:t>‹#›</a:t>
            </a:fld>
            <a:endParaRPr lang="en-US" dirty="0"/>
          </a:p>
        </p:txBody>
      </p:sp>
    </p:spTree>
    <p:extLst>
      <p:ext uri="{BB962C8B-B14F-4D97-AF65-F5344CB8AC3E}">
        <p14:creationId xmlns:p14="http://schemas.microsoft.com/office/powerpoint/2010/main" val="815199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4855E-660D-424E-87A4-E02A85B148C6}"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307519-5529-47E9-9AF0-F413B9B73917}" type="slidenum">
              <a:rPr lang="en-US" smtClean="0"/>
              <a:t>‹#›</a:t>
            </a:fld>
            <a:endParaRPr lang="en-US" dirty="0"/>
          </a:p>
        </p:txBody>
      </p:sp>
    </p:spTree>
    <p:extLst>
      <p:ext uri="{BB962C8B-B14F-4D97-AF65-F5344CB8AC3E}">
        <p14:creationId xmlns:p14="http://schemas.microsoft.com/office/powerpoint/2010/main" val="168342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4855E-660D-424E-87A4-E02A85B148C6}"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307519-5529-47E9-9AF0-F413B9B73917}" type="slidenum">
              <a:rPr lang="en-US" smtClean="0"/>
              <a:t>‹#›</a:t>
            </a:fld>
            <a:endParaRPr lang="en-US" dirty="0"/>
          </a:p>
        </p:txBody>
      </p:sp>
    </p:spTree>
    <p:extLst>
      <p:ext uri="{BB962C8B-B14F-4D97-AF65-F5344CB8AC3E}">
        <p14:creationId xmlns:p14="http://schemas.microsoft.com/office/powerpoint/2010/main" val="899173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10487"/>
            <a:ext cx="12192000" cy="2150860"/>
          </a:xfrm>
          <a:prstGeom prst="rect">
            <a:avLst/>
          </a:prstGeom>
        </p:spPr>
      </p:pic>
      <p:sp>
        <p:nvSpPr>
          <p:cNvPr id="5" name="Content Placeholder 4"/>
          <p:cNvSpPr>
            <a:spLocks noGrp="1"/>
          </p:cNvSpPr>
          <p:nvPr>
            <p:ph sz="quarter" idx="10"/>
          </p:nvPr>
        </p:nvSpPr>
        <p:spPr>
          <a:xfrm>
            <a:off x="711200" y="2590800"/>
            <a:ext cx="10769600" cy="304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1"/>
          </p:nvPr>
        </p:nvSpPr>
        <p:spPr/>
        <p:txBody>
          <a:bodyPr/>
          <a:lstStyle/>
          <a:p>
            <a:fld id="{DCB8173B-E9A3-084D-8F87-86624A821AD8}" type="slidenum">
              <a:rPr lang="en-US" smtClean="0"/>
              <a:pPr/>
              <a:t>‹#›</a:t>
            </a:fld>
            <a:endParaRPr lang="en-US" dirty="0"/>
          </a:p>
        </p:txBody>
      </p:sp>
    </p:spTree>
    <p:extLst>
      <p:ext uri="{BB962C8B-B14F-4D97-AF65-F5344CB8AC3E}">
        <p14:creationId xmlns:p14="http://schemas.microsoft.com/office/powerpoint/2010/main" val="34076036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stretch>
            <a:fillRect/>
          </a:stretch>
        </p:blipFill>
        <p:spPr bwMode="auto">
          <a:xfrm>
            <a:off x="0" y="6017874"/>
            <a:ext cx="12192000" cy="840127"/>
          </a:xfrm>
          <a:prstGeom prst="rect">
            <a:avLst/>
          </a:prstGeom>
          <a:noFill/>
          <a:ln w="9525">
            <a:noFill/>
            <a:miter lim="800000"/>
            <a:headEnd/>
            <a:tailEnd/>
          </a:ln>
        </p:spPr>
      </p:pic>
      <p:pic>
        <p:nvPicPr>
          <p:cNvPr id="5" name="Picture 12"/>
          <p:cNvPicPr>
            <a:picLocks noChangeAspect="1" noChangeArrowheads="1"/>
          </p:cNvPicPr>
          <p:nvPr userDrawn="1"/>
        </p:nvPicPr>
        <p:blipFill>
          <a:blip r:embed="rId3"/>
          <a:srcRect/>
          <a:stretch>
            <a:fillRect/>
          </a:stretch>
        </p:blipFill>
        <p:spPr bwMode="auto">
          <a:xfrm>
            <a:off x="508000" y="201613"/>
            <a:ext cx="3575051" cy="584200"/>
          </a:xfrm>
          <a:prstGeom prst="rect">
            <a:avLst/>
          </a:prstGeom>
          <a:noFill/>
          <a:ln w="9525">
            <a:noFill/>
            <a:miter lim="800000"/>
            <a:headEnd/>
            <a:tailEnd/>
          </a:ln>
        </p:spPr>
      </p:pic>
      <p:pic>
        <p:nvPicPr>
          <p:cNvPr id="6" name="Picture 13"/>
          <p:cNvPicPr>
            <a:picLocks noChangeAspect="1" noChangeArrowheads="1"/>
          </p:cNvPicPr>
          <p:nvPr userDrawn="1"/>
        </p:nvPicPr>
        <p:blipFill>
          <a:blip r:embed="rId4"/>
          <a:srcRect/>
          <a:stretch>
            <a:fillRect/>
          </a:stretch>
        </p:blipFill>
        <p:spPr bwMode="auto">
          <a:xfrm>
            <a:off x="6961717" y="454026"/>
            <a:ext cx="4722283" cy="384175"/>
          </a:xfrm>
          <a:prstGeom prst="rect">
            <a:avLst/>
          </a:prstGeom>
          <a:noFill/>
          <a:ln w="9525">
            <a:noFill/>
            <a:miter lim="800000"/>
            <a:headEnd/>
            <a:tailEnd/>
          </a:ln>
        </p:spPr>
      </p:pic>
      <p:pic>
        <p:nvPicPr>
          <p:cNvPr id="7" name="Picture 14"/>
          <p:cNvPicPr>
            <a:picLocks noChangeAspect="1" noChangeArrowheads="1"/>
          </p:cNvPicPr>
          <p:nvPr userDrawn="1"/>
        </p:nvPicPr>
        <p:blipFill>
          <a:blip r:embed="rId5"/>
          <a:srcRect l="519" t="10629" r="537"/>
          <a:stretch>
            <a:fillRect/>
          </a:stretch>
        </p:blipFill>
        <p:spPr bwMode="auto">
          <a:xfrm>
            <a:off x="0" y="914400"/>
            <a:ext cx="12192000" cy="465138"/>
          </a:xfrm>
          <a:prstGeom prst="rect">
            <a:avLst/>
          </a:prstGeom>
          <a:noFill/>
          <a:ln w="9525">
            <a:noFill/>
            <a:miter lim="800000"/>
            <a:headEnd/>
            <a:tailEnd/>
          </a:ln>
        </p:spPr>
      </p:pic>
      <p:sp>
        <p:nvSpPr>
          <p:cNvPr id="3074" name="Rectangle 2"/>
          <p:cNvSpPr>
            <a:spLocks noGrp="1" noChangeArrowheads="1"/>
          </p:cNvSpPr>
          <p:nvPr>
            <p:ph type="ctrTitle"/>
          </p:nvPr>
        </p:nvSpPr>
        <p:spPr>
          <a:xfrm>
            <a:off x="914400" y="2057400"/>
            <a:ext cx="10363200" cy="1447800"/>
          </a:xfrm>
        </p:spPr>
        <p:txBody>
          <a:bodyPr/>
          <a:lstStyle>
            <a:lvl1pPr algn="ctr">
              <a:defRPr sz="3200">
                <a:solidFill>
                  <a:srgbClr val="3E3E3E"/>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828800" y="3810000"/>
            <a:ext cx="8534400" cy="1066800"/>
          </a:xfrm>
        </p:spPr>
        <p:txBody>
          <a:bodyPr/>
          <a:lstStyle>
            <a:lvl1pPr marL="0" indent="0" algn="ctr">
              <a:buFont typeface="Times" pitchFamily="48" charset="0"/>
              <a:buNone/>
              <a:defRPr sz="1800">
                <a:solidFill>
                  <a:srgbClr val="676767"/>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1725117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DCB8173B-E9A3-084D-8F87-86624A821AD8}" type="slidenum">
              <a:rPr lang="en-US" smtClean="0"/>
              <a:pPr/>
              <a:t>‹#›</a:t>
            </a:fld>
            <a:endParaRPr lang="en-US" dirty="0"/>
          </a:p>
        </p:txBody>
      </p:sp>
    </p:spTree>
    <p:extLst>
      <p:ext uri="{BB962C8B-B14F-4D97-AF65-F5344CB8AC3E}">
        <p14:creationId xmlns:p14="http://schemas.microsoft.com/office/powerpoint/2010/main" val="22199671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76400"/>
            <a:ext cx="508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76400"/>
            <a:ext cx="508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p>
            <a:fld id="{DCB8173B-E9A3-084D-8F87-86624A821AD8}" type="slidenum">
              <a:rPr lang="en-US" smtClean="0"/>
              <a:pPr/>
              <a:t>‹#›</a:t>
            </a:fld>
            <a:endParaRPr lang="en-US" dirty="0"/>
          </a:p>
        </p:txBody>
      </p:sp>
    </p:spTree>
    <p:extLst>
      <p:ext uri="{BB962C8B-B14F-4D97-AF65-F5344CB8AC3E}">
        <p14:creationId xmlns:p14="http://schemas.microsoft.com/office/powerpoint/2010/main" val="19042141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DCB8173B-E9A3-084D-8F87-86624A821AD8}" type="slidenum">
              <a:rPr lang="en-US" smtClean="0"/>
              <a:pPr/>
              <a:t>‹#›</a:t>
            </a:fld>
            <a:endParaRPr lang="en-US" dirty="0"/>
          </a:p>
        </p:txBody>
      </p:sp>
    </p:spTree>
    <p:extLst>
      <p:ext uri="{BB962C8B-B14F-4D97-AF65-F5344CB8AC3E}">
        <p14:creationId xmlns:p14="http://schemas.microsoft.com/office/powerpoint/2010/main" val="7247585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10487"/>
            <a:ext cx="12192000" cy="2150860"/>
          </a:xfrm>
          <a:prstGeom prst="rect">
            <a:avLst/>
          </a:prstGeom>
        </p:spPr>
      </p:pic>
      <p:sp>
        <p:nvSpPr>
          <p:cNvPr id="5" name="Content Placeholder 4"/>
          <p:cNvSpPr>
            <a:spLocks noGrp="1"/>
          </p:cNvSpPr>
          <p:nvPr>
            <p:ph sz="quarter" idx="10"/>
          </p:nvPr>
        </p:nvSpPr>
        <p:spPr>
          <a:xfrm>
            <a:off x="711200" y="2590800"/>
            <a:ext cx="10769600" cy="304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1"/>
          </p:nvPr>
        </p:nvSpPr>
        <p:spPr/>
        <p:txBody>
          <a:bodyPr/>
          <a:lstStyle/>
          <a:p>
            <a:fld id="{DCB8173B-E9A3-084D-8F87-86624A821AD8}" type="slidenum">
              <a:rPr lang="en-US" smtClean="0"/>
              <a:pPr/>
              <a:t>‹#›</a:t>
            </a:fld>
            <a:endParaRPr lang="en-US" dirty="0"/>
          </a:p>
        </p:txBody>
      </p:sp>
    </p:spTree>
    <p:extLst>
      <p:ext uri="{BB962C8B-B14F-4D97-AF65-F5344CB8AC3E}">
        <p14:creationId xmlns:p14="http://schemas.microsoft.com/office/powerpoint/2010/main" val="32383911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sic Page Slide">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63084" y="2149295"/>
            <a:ext cx="10363200" cy="1588"/>
          </a:xfrm>
          <a:prstGeom prst="line">
            <a:avLst/>
          </a:prstGeom>
          <a:ln w="12700" cap="flat" cmpd="sng" algn="ctr">
            <a:solidFill>
              <a:srgbClr val="0A395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963084" y="2287813"/>
            <a:ext cx="10363200" cy="34534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5"/>
          <p:cNvSpPr>
            <a:spLocks noGrp="1"/>
          </p:cNvSpPr>
          <p:nvPr>
            <p:ph type="title"/>
          </p:nvPr>
        </p:nvSpPr>
        <p:spPr>
          <a:xfrm>
            <a:off x="609600" y="1275013"/>
            <a:ext cx="10972800" cy="725736"/>
          </a:xfrm>
        </p:spPr>
        <p:txBody>
          <a:bodyPr anchor="t"/>
          <a:lstStyle/>
          <a:p>
            <a:r>
              <a:rPr lang="en-US" dirty="0"/>
              <a:t>Click to edit Master title style</a:t>
            </a:r>
          </a:p>
        </p:txBody>
      </p:sp>
    </p:spTree>
    <p:extLst>
      <p:ext uri="{BB962C8B-B14F-4D97-AF65-F5344CB8AC3E}">
        <p14:creationId xmlns:p14="http://schemas.microsoft.com/office/powerpoint/2010/main" val="4285333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97590" y="2280139"/>
            <a:ext cx="7382933" cy="2582333"/>
          </a:xfrm>
          <a:solidFill>
            <a:srgbClr val="BFBFC1"/>
          </a:solidFill>
          <a:ln w="76200" cap="flat" cmpd="sng" algn="ctr">
            <a:solidFill>
              <a:schemeClr val="bg1"/>
            </a:solidFill>
            <a:prstDash val="solid"/>
            <a:round/>
            <a:headEnd type="none" w="med" len="med"/>
            <a:tailEnd type="none" w="med" len="med"/>
          </a:ln>
          <a:effectLst>
            <a:outerShdw blurRad="241300">
              <a:srgbClr val="000000">
                <a:alpha val="59000"/>
              </a:srgbClr>
            </a:outerShdw>
          </a:effectLst>
        </p:spPr>
        <p:txBody>
          <a:bodyPr>
            <a:normAutofit/>
          </a:bodyPr>
          <a:lstStyle>
            <a:lvl1pPr algn="ctr">
              <a:defRPr sz="4400" b="0" i="0" cap="all">
                <a:latin typeface="Helvetica Neue Light"/>
                <a:cs typeface="Helvetica Neue Light"/>
              </a:defRPr>
            </a:lvl1pPr>
          </a:lstStyle>
          <a:p>
            <a:r>
              <a:rPr lang="en-US" dirty="0"/>
              <a:t>Click to edit Master title style</a:t>
            </a:r>
          </a:p>
        </p:txBody>
      </p:sp>
    </p:spTree>
    <p:extLst>
      <p:ext uri="{BB962C8B-B14F-4D97-AF65-F5344CB8AC3E}">
        <p14:creationId xmlns:p14="http://schemas.microsoft.com/office/powerpoint/2010/main" val="2572933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4855E-660D-424E-87A4-E02A85B148C6}"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307519-5529-47E9-9AF0-F413B9B73917}" type="slidenum">
              <a:rPr lang="en-US" smtClean="0"/>
              <a:t>‹#›</a:t>
            </a:fld>
            <a:endParaRPr lang="en-US" dirty="0"/>
          </a:p>
        </p:txBody>
      </p:sp>
    </p:spTree>
    <p:extLst>
      <p:ext uri="{BB962C8B-B14F-4D97-AF65-F5344CB8AC3E}">
        <p14:creationId xmlns:p14="http://schemas.microsoft.com/office/powerpoint/2010/main" val="4204080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ic Page Slide">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63084" y="2149295"/>
            <a:ext cx="10363200" cy="1588"/>
          </a:xfrm>
          <a:prstGeom prst="line">
            <a:avLst/>
          </a:prstGeom>
          <a:ln w="12700" cap="flat" cmpd="sng" algn="ctr">
            <a:solidFill>
              <a:srgbClr val="0A395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963084" y="2287813"/>
            <a:ext cx="10363200" cy="34534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5"/>
          <p:cNvSpPr>
            <a:spLocks noGrp="1"/>
          </p:cNvSpPr>
          <p:nvPr>
            <p:ph type="title"/>
          </p:nvPr>
        </p:nvSpPr>
        <p:spPr>
          <a:xfrm>
            <a:off x="609600" y="1275013"/>
            <a:ext cx="10972800" cy="725736"/>
          </a:xfrm>
        </p:spPr>
        <p:txBody>
          <a:bodyPr anchor="t"/>
          <a:lstStyle/>
          <a:p>
            <a:r>
              <a:rPr lang="en-US" dirty="0"/>
              <a:t>Click to edit Master title style</a:t>
            </a:r>
          </a:p>
        </p:txBody>
      </p:sp>
    </p:spTree>
    <p:extLst>
      <p:ext uri="{BB962C8B-B14F-4D97-AF65-F5344CB8AC3E}">
        <p14:creationId xmlns:p14="http://schemas.microsoft.com/office/powerpoint/2010/main" val="4027826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279556"/>
            <a:ext cx="5384800" cy="3846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279556"/>
            <a:ext cx="5384800" cy="3846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963084" y="2149295"/>
            <a:ext cx="10363200" cy="1588"/>
          </a:xfrm>
          <a:prstGeom prst="line">
            <a:avLst/>
          </a:prstGeom>
          <a:ln w="12700" cap="flat" cmpd="sng" algn="ctr">
            <a:solidFill>
              <a:srgbClr val="0A395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609600" y="1275013"/>
            <a:ext cx="10972800" cy="725736"/>
          </a:xfrm>
        </p:spPr>
        <p:txBody>
          <a:bodyPr anchor="t"/>
          <a:lstStyle/>
          <a:p>
            <a:r>
              <a:rPr lang="en-US" dirty="0"/>
              <a:t>Click to edit Master title style</a:t>
            </a:r>
          </a:p>
        </p:txBody>
      </p:sp>
    </p:spTree>
    <p:extLst>
      <p:ext uri="{BB962C8B-B14F-4D97-AF65-F5344CB8AC3E}">
        <p14:creationId xmlns:p14="http://schemas.microsoft.com/office/powerpoint/2010/main" val="415350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287415" y="2279556"/>
            <a:ext cx="7472572" cy="3846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4287415" y="2154059"/>
            <a:ext cx="7472572" cy="1588"/>
          </a:xfrm>
          <a:prstGeom prst="line">
            <a:avLst/>
          </a:prstGeom>
          <a:ln w="12700" cap="flat" cmpd="sng" algn="ctr">
            <a:solidFill>
              <a:srgbClr val="0A395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7" name="Picture 6" descr="SSD img-slide-08.jpg"/>
          <p:cNvPicPr>
            <a:picLocks noChangeAspect="1"/>
          </p:cNvPicPr>
          <p:nvPr userDrawn="1"/>
        </p:nvPicPr>
        <p:blipFill>
          <a:blip r:embed="rId3"/>
          <a:srcRect r="18727" b="252"/>
          <a:stretch>
            <a:fillRect/>
          </a:stretch>
        </p:blipFill>
        <p:spPr>
          <a:xfrm>
            <a:off x="117878" y="1196768"/>
            <a:ext cx="3723964" cy="5088279"/>
          </a:xfrm>
          <a:prstGeom prst="rect">
            <a:avLst/>
          </a:prstGeom>
        </p:spPr>
      </p:pic>
      <p:cxnSp>
        <p:nvCxnSpPr>
          <p:cNvPr id="12" name="Straight Connector 11"/>
          <p:cNvCxnSpPr/>
          <p:nvPr userDrawn="1"/>
        </p:nvCxnSpPr>
        <p:spPr>
          <a:xfrm rot="5400000">
            <a:off x="1297703" y="3740641"/>
            <a:ext cx="5088279" cy="2117"/>
          </a:xfrm>
          <a:prstGeom prst="line">
            <a:avLst/>
          </a:prstGeom>
          <a:ln w="73025" cap="flat" cmpd="sng" algn="ctr">
            <a:solidFill>
              <a:srgbClr val="07385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itle 5"/>
          <p:cNvSpPr>
            <a:spLocks noGrp="1"/>
          </p:cNvSpPr>
          <p:nvPr>
            <p:ph type="title"/>
          </p:nvPr>
        </p:nvSpPr>
        <p:spPr>
          <a:xfrm>
            <a:off x="4287416" y="1383783"/>
            <a:ext cx="7472571" cy="725736"/>
          </a:xfrm>
        </p:spPr>
        <p:txBody>
          <a:bodyPr anchor="t">
            <a:noAutofit/>
          </a:bodyPr>
          <a:lstStyle>
            <a:lvl1pPr algn="l">
              <a:defRPr sz="3300"/>
            </a:lvl1pPr>
          </a:lstStyle>
          <a:p>
            <a:r>
              <a:rPr lang="en-US" dirty="0"/>
              <a:t>Click to edit Master title style</a:t>
            </a:r>
          </a:p>
        </p:txBody>
      </p:sp>
    </p:spTree>
    <p:extLst>
      <p:ext uri="{BB962C8B-B14F-4D97-AF65-F5344CB8AC3E}">
        <p14:creationId xmlns:p14="http://schemas.microsoft.com/office/powerpoint/2010/main" val="1924491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6065" y="1600206"/>
            <a:ext cx="5340096" cy="4525963"/>
          </a:xfrm>
        </p:spPr>
        <p:txBody>
          <a:bodyPr/>
          <a:lstStyle>
            <a:lvl1pPr>
              <a:defRPr sz="1800"/>
            </a:lvl1pPr>
            <a:lvl2pPr>
              <a:defRPr sz="1650"/>
            </a:lvl2pPr>
            <a:lvl3pPr>
              <a:defRPr sz="1500"/>
            </a:lvl3pPr>
            <a:lvl4pPr>
              <a:defRPr sz="135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58015" y="1600206"/>
            <a:ext cx="5340096" cy="4525963"/>
          </a:xfrm>
        </p:spPr>
        <p:txBody>
          <a:bodyPr/>
          <a:lstStyle>
            <a:lvl1pPr>
              <a:defRPr sz="1800"/>
            </a:lvl1pPr>
            <a:lvl2pPr>
              <a:defRPr sz="1650"/>
            </a:lvl2pPr>
            <a:lvl3pPr>
              <a:defRPr sz="1500"/>
            </a:lvl3pPr>
            <a:lvl4pPr>
              <a:defRPr sz="135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4"/>
          </p:nvPr>
        </p:nvSpPr>
        <p:spPr/>
        <p:txBody>
          <a:bodyPr/>
          <a:lstStyle>
            <a:lvl1pPr>
              <a:defRPr>
                <a:solidFill>
                  <a:srgbClr val="A6A6A6"/>
                </a:solidFill>
              </a:defRPr>
            </a:lvl1pPr>
          </a:lstStyle>
          <a:p>
            <a:pPr>
              <a:defRPr/>
            </a:pPr>
            <a:endParaRPr lang="en-US" dirty="0"/>
          </a:p>
        </p:txBody>
      </p:sp>
      <p:sp>
        <p:nvSpPr>
          <p:cNvPr id="7" name="Slide Number Placeholder 5"/>
          <p:cNvSpPr>
            <a:spLocks noGrp="1"/>
          </p:cNvSpPr>
          <p:nvPr>
            <p:ph type="sldNum" sz="quarter" idx="15"/>
          </p:nvPr>
        </p:nvSpPr>
        <p:spPr/>
        <p:txBody>
          <a:bodyPr/>
          <a:lstStyle>
            <a:lvl1pPr>
              <a:defRPr>
                <a:solidFill>
                  <a:srgbClr val="A6A6A6"/>
                </a:solidFill>
              </a:defRPr>
            </a:lvl1pPr>
          </a:lstStyle>
          <a:p>
            <a:pPr>
              <a:defRPr/>
            </a:pPr>
            <a:fld id="{1D1809B7-0560-431F-8302-12223572285C}" type="slidenum">
              <a:rPr lang="en-US" smtClean="0"/>
              <a:pPr>
                <a:defRPr/>
              </a:pPr>
              <a:t>‹#›</a:t>
            </a:fld>
            <a:endParaRPr lang="en-US" dirty="0"/>
          </a:p>
        </p:txBody>
      </p:sp>
    </p:spTree>
    <p:extLst>
      <p:ext uri="{BB962C8B-B14F-4D97-AF65-F5344CB8AC3E}">
        <p14:creationId xmlns:p14="http://schemas.microsoft.com/office/powerpoint/2010/main" val="359160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p:txBody>
          <a:bodyPr/>
          <a:lstStyle>
            <a:lvl1pPr>
              <a:defRPr>
                <a:solidFill>
                  <a:srgbClr val="A6A6A6"/>
                </a:solidFill>
              </a:defRPr>
            </a:lvl1pPr>
          </a:lstStyle>
          <a:p>
            <a:pPr>
              <a:defRPr/>
            </a:pPr>
            <a:endParaRPr lang="en-US" dirty="0"/>
          </a:p>
        </p:txBody>
      </p:sp>
      <p:sp>
        <p:nvSpPr>
          <p:cNvPr id="6" name="Slide Number Placeholder 5"/>
          <p:cNvSpPr>
            <a:spLocks noGrp="1"/>
          </p:cNvSpPr>
          <p:nvPr>
            <p:ph type="sldNum" sz="quarter" idx="15"/>
          </p:nvPr>
        </p:nvSpPr>
        <p:spPr/>
        <p:txBody>
          <a:bodyPr/>
          <a:lstStyle>
            <a:lvl1pPr>
              <a:defRPr baseline="0">
                <a:ln>
                  <a:noFill/>
                </a:ln>
                <a:solidFill>
                  <a:schemeClr val="bg1">
                    <a:lumMod val="65000"/>
                  </a:schemeClr>
                </a:solidFill>
              </a:defRPr>
            </a:lvl1pPr>
          </a:lstStyle>
          <a:p>
            <a:pPr>
              <a:defRPr/>
            </a:pPr>
            <a:fld id="{F7AD01B6-12E7-48A0-9CA7-A0D85F537AD8}" type="slidenum">
              <a:rPr lang="en-US" smtClean="0"/>
              <a:pPr>
                <a:defRPr/>
              </a:pPr>
              <a:t>‹#›</a:t>
            </a:fld>
            <a:endParaRPr lang="en-US" dirty="0"/>
          </a:p>
        </p:txBody>
      </p:sp>
    </p:spTree>
    <p:extLst>
      <p:ext uri="{BB962C8B-B14F-4D97-AF65-F5344CB8AC3E}">
        <p14:creationId xmlns:p14="http://schemas.microsoft.com/office/powerpoint/2010/main" val="394577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4"/>
          </p:nvPr>
        </p:nvSpPr>
        <p:spPr/>
        <p:txBody>
          <a:bodyPr/>
          <a:lstStyle>
            <a:lvl1pPr>
              <a:defRPr>
                <a:solidFill>
                  <a:srgbClr val="A6A6A6"/>
                </a:solidFill>
              </a:defRPr>
            </a:lvl1pPr>
          </a:lstStyle>
          <a:p>
            <a:pPr>
              <a:defRPr/>
            </a:pPr>
            <a:endParaRPr lang="en-US" dirty="0"/>
          </a:p>
        </p:txBody>
      </p:sp>
      <p:sp>
        <p:nvSpPr>
          <p:cNvPr id="5" name="Slide Number Placeholder 5"/>
          <p:cNvSpPr>
            <a:spLocks noGrp="1"/>
          </p:cNvSpPr>
          <p:nvPr>
            <p:ph type="sldNum" sz="quarter" idx="15"/>
          </p:nvPr>
        </p:nvSpPr>
        <p:spPr/>
        <p:txBody>
          <a:bodyPr/>
          <a:lstStyle>
            <a:lvl1pPr>
              <a:defRPr>
                <a:solidFill>
                  <a:srgbClr val="A6A6A6"/>
                </a:solidFill>
              </a:defRPr>
            </a:lvl1pPr>
          </a:lstStyle>
          <a:p>
            <a:pPr>
              <a:defRPr/>
            </a:pPr>
            <a:fld id="{E87E01D3-8E5A-4CBD-8564-02D2935D090E}" type="slidenum">
              <a:rPr lang="en-US" smtClean="0"/>
              <a:pPr>
                <a:defRPr/>
              </a:pPr>
              <a:t>‹#›</a:t>
            </a:fld>
            <a:endParaRPr lang="en-US" dirty="0"/>
          </a:p>
        </p:txBody>
      </p:sp>
    </p:spTree>
    <p:extLst>
      <p:ext uri="{BB962C8B-B14F-4D97-AF65-F5344CB8AC3E}">
        <p14:creationId xmlns:p14="http://schemas.microsoft.com/office/powerpoint/2010/main" val="337282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p:txBody>
          <a:bodyPr/>
          <a:lstStyle>
            <a:lvl1pPr>
              <a:defRPr>
                <a:solidFill>
                  <a:srgbClr val="A6A6A6"/>
                </a:solidFill>
              </a:defRPr>
            </a:lvl1pPr>
          </a:lstStyle>
          <a:p>
            <a:pPr>
              <a:defRPr/>
            </a:pPr>
            <a:endParaRPr lang="en-US" dirty="0"/>
          </a:p>
        </p:txBody>
      </p:sp>
      <p:sp>
        <p:nvSpPr>
          <p:cNvPr id="6" name="Slide Number Placeholder 5"/>
          <p:cNvSpPr>
            <a:spLocks noGrp="1"/>
          </p:cNvSpPr>
          <p:nvPr>
            <p:ph type="sldNum" sz="quarter" idx="15"/>
          </p:nvPr>
        </p:nvSpPr>
        <p:spPr/>
        <p:txBody>
          <a:bodyPr/>
          <a:lstStyle>
            <a:lvl1pPr>
              <a:defRPr baseline="0">
                <a:ln>
                  <a:noFill/>
                </a:ln>
                <a:solidFill>
                  <a:schemeClr val="bg1">
                    <a:lumMod val="65000"/>
                  </a:schemeClr>
                </a:solidFill>
              </a:defRPr>
            </a:lvl1pPr>
          </a:lstStyle>
          <a:p>
            <a:pPr>
              <a:defRPr/>
            </a:pPr>
            <a:fld id="{F7AD01B6-12E7-48A0-9CA7-A0D85F537AD8}" type="slidenum">
              <a:rPr lang="en-US" smtClean="0"/>
              <a:pPr>
                <a:defRPr/>
              </a:pPr>
              <a:t>‹#›</a:t>
            </a:fld>
            <a:endParaRPr lang="en-US" dirty="0"/>
          </a:p>
        </p:txBody>
      </p:sp>
    </p:spTree>
    <p:extLst>
      <p:ext uri="{BB962C8B-B14F-4D97-AF65-F5344CB8AC3E}">
        <p14:creationId xmlns:p14="http://schemas.microsoft.com/office/powerpoint/2010/main" val="387042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p:txBody>
          <a:bodyPr/>
          <a:lstStyle>
            <a:lvl1pPr>
              <a:defRPr>
                <a:solidFill>
                  <a:srgbClr val="A6A6A6"/>
                </a:solidFill>
              </a:defRPr>
            </a:lvl1pPr>
          </a:lstStyle>
          <a:p>
            <a:pPr>
              <a:defRPr/>
            </a:pPr>
            <a:endParaRPr lang="en-US" dirty="0"/>
          </a:p>
        </p:txBody>
      </p:sp>
      <p:sp>
        <p:nvSpPr>
          <p:cNvPr id="6" name="Slide Number Placeholder 5"/>
          <p:cNvSpPr>
            <a:spLocks noGrp="1"/>
          </p:cNvSpPr>
          <p:nvPr>
            <p:ph type="sldNum" sz="quarter" idx="15"/>
          </p:nvPr>
        </p:nvSpPr>
        <p:spPr/>
        <p:txBody>
          <a:bodyPr/>
          <a:lstStyle>
            <a:lvl1pPr>
              <a:defRPr baseline="0">
                <a:ln>
                  <a:noFill/>
                </a:ln>
                <a:solidFill>
                  <a:schemeClr val="bg1">
                    <a:lumMod val="65000"/>
                  </a:schemeClr>
                </a:solidFill>
              </a:defRPr>
            </a:lvl1pPr>
          </a:lstStyle>
          <a:p>
            <a:pPr>
              <a:defRPr/>
            </a:pPr>
            <a:fld id="{F7AD01B6-12E7-48A0-9CA7-A0D85F537AD8}" type="slidenum">
              <a:rPr lang="en-US" smtClean="0"/>
              <a:pPr>
                <a:defRPr/>
              </a:pPr>
              <a:t>‹#›</a:t>
            </a:fld>
            <a:endParaRPr lang="en-US" dirty="0"/>
          </a:p>
        </p:txBody>
      </p:sp>
    </p:spTree>
    <p:extLst>
      <p:ext uri="{BB962C8B-B14F-4D97-AF65-F5344CB8AC3E}">
        <p14:creationId xmlns:p14="http://schemas.microsoft.com/office/powerpoint/2010/main" val="398711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161C01-E204-4A58-A5C8-EB2CA0137B19}" type="slidenum">
              <a:rPr lang="en-US" smtClean="0"/>
              <a:t>‹#›</a:t>
            </a:fld>
            <a:endParaRPr lang="en-US" dirty="0"/>
          </a:p>
        </p:txBody>
      </p:sp>
    </p:spTree>
    <p:extLst>
      <p:ext uri="{BB962C8B-B14F-4D97-AF65-F5344CB8AC3E}">
        <p14:creationId xmlns:p14="http://schemas.microsoft.com/office/powerpoint/2010/main" val="3181999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13"/>
          <p:cNvSpPr>
            <a:spLocks noGrp="1"/>
          </p:cNvSpPr>
          <p:nvPr>
            <p:ph type="dt" sz="half" idx="10"/>
          </p:nvPr>
        </p:nvSpPr>
        <p:spPr/>
        <p:txBody>
          <a:bodyPr/>
          <a:lstStyle>
            <a:lvl1pPr>
              <a:defRPr/>
            </a:lvl1pPr>
          </a:lstStyle>
          <a:p>
            <a:endParaRPr lang="en-US" dirty="0"/>
          </a:p>
        </p:txBody>
      </p:sp>
      <p:sp>
        <p:nvSpPr>
          <p:cNvPr id="4" name="Footer Placeholder 2"/>
          <p:cNvSpPr>
            <a:spLocks noGrp="1"/>
          </p:cNvSpPr>
          <p:nvPr>
            <p:ph type="ftr" sz="quarter" idx="11"/>
          </p:nvPr>
        </p:nvSpPr>
        <p:spPr/>
        <p:txBody>
          <a:bodyPr/>
          <a:lstStyle>
            <a:lvl1pPr>
              <a:defRPr/>
            </a:lvl1pPr>
          </a:lstStyle>
          <a:p>
            <a:endParaRPr lang="en-US" dirty="0"/>
          </a:p>
        </p:txBody>
      </p:sp>
      <p:sp>
        <p:nvSpPr>
          <p:cNvPr id="5" name="Slide Number Placeholder 22"/>
          <p:cNvSpPr>
            <a:spLocks noGrp="1"/>
          </p:cNvSpPr>
          <p:nvPr>
            <p:ph type="sldNum" sz="quarter" idx="12"/>
          </p:nvPr>
        </p:nvSpPr>
        <p:spPr/>
        <p:txBody>
          <a:bodyPr/>
          <a:lstStyle>
            <a:lvl1pPr>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4258767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84855E-660D-424E-87A4-E02A85B148C6}"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307519-5529-47E9-9AF0-F413B9B73917}" type="slidenum">
              <a:rPr lang="en-US" smtClean="0"/>
              <a:t>‹#›</a:t>
            </a:fld>
            <a:endParaRPr lang="en-US" dirty="0"/>
          </a:p>
        </p:txBody>
      </p:sp>
    </p:spTree>
    <p:extLst>
      <p:ext uri="{BB962C8B-B14F-4D97-AF65-F5344CB8AC3E}">
        <p14:creationId xmlns:p14="http://schemas.microsoft.com/office/powerpoint/2010/main" val="1459019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Edit Master text styles</a:t>
            </a:r>
          </a:p>
        </p:txBody>
      </p:sp>
      <p:sp>
        <p:nvSpPr>
          <p:cNvPr id="7" name="Date Placeholder 9"/>
          <p:cNvSpPr>
            <a:spLocks noGrp="1"/>
          </p:cNvSpPr>
          <p:nvPr>
            <p:ph type="dt" sz="half" idx="10"/>
          </p:nvPr>
        </p:nvSpPr>
        <p:spPr/>
        <p:txBody>
          <a:bodyPr rtlCol="0"/>
          <a:lstStyle>
            <a:lvl1pPr>
              <a:defRPr/>
            </a:lvl1pPr>
          </a:lstStyle>
          <a:p>
            <a:endParaRPr lang="en-US" dirty="0"/>
          </a:p>
        </p:txBody>
      </p:sp>
      <p:sp>
        <p:nvSpPr>
          <p:cNvPr id="8" name="Slide Number Placeholder 11"/>
          <p:cNvSpPr>
            <a:spLocks noGrp="1"/>
          </p:cNvSpPr>
          <p:nvPr>
            <p:ph type="sldNum" sz="quarter" idx="11"/>
          </p:nvPr>
        </p:nvSpPr>
        <p:spPr/>
        <p:txBody>
          <a:bodyPr rtlCol="0"/>
          <a:lstStyle>
            <a:lvl1pPr>
              <a:defRPr/>
            </a:lvl1pPr>
          </a:lstStyle>
          <a:p>
            <a:fld id="{B6F15528-21DE-4FAA-801E-634DDDAF4B2B}" type="slidenum">
              <a:rPr lang="en-US" smtClean="0"/>
              <a:t>‹#›</a:t>
            </a:fld>
            <a:endParaRPr lang="en-US" dirty="0"/>
          </a:p>
        </p:txBody>
      </p:sp>
      <p:sp>
        <p:nvSpPr>
          <p:cNvPr id="9" name="Footer Placeholder 13"/>
          <p:cNvSpPr>
            <a:spLocks noGrp="1"/>
          </p:cNvSpPr>
          <p:nvPr>
            <p:ph type="ftr" sz="quarter" idx="12"/>
          </p:nvPr>
        </p:nvSpPr>
        <p:spPr/>
        <p:txBody>
          <a:bodyPr rtlCol="0"/>
          <a:lstStyle>
            <a:lvl1pPr>
              <a:defRPr/>
            </a:lvl1pPr>
          </a:lstStyle>
          <a:p>
            <a:endParaRPr lang="en-US" dirty="0"/>
          </a:p>
        </p:txBody>
      </p:sp>
    </p:spTree>
    <p:extLst>
      <p:ext uri="{BB962C8B-B14F-4D97-AF65-F5344CB8AC3E}">
        <p14:creationId xmlns:p14="http://schemas.microsoft.com/office/powerpoint/2010/main" val="1536315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375" b="0"/>
            </a:lvl1pPr>
          </a:lstStyle>
          <a:p>
            <a:r>
              <a:rPr lang="en-US" dirty="0"/>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09728" tIns="146304" rIns="109728" bIns="73152"/>
          <a:lstStyle>
            <a:lvl1pPr marL="0" indent="0">
              <a:spcAft>
                <a:spcPts val="1000"/>
              </a:spcAft>
              <a:buNone/>
              <a:defRPr sz="1750"/>
            </a:lvl1pPr>
            <a:lvl2pPr>
              <a:buNone/>
              <a:defRPr sz="1250"/>
            </a:lvl2pPr>
            <a:lvl3pPr>
              <a:buNone/>
              <a:defRPr sz="1000"/>
            </a:lvl3pPr>
            <a:lvl4pPr>
              <a:buNone/>
              <a:defRPr sz="875"/>
            </a:lvl4pPr>
            <a:lvl5pPr>
              <a:buNone/>
              <a:defRPr sz="875"/>
            </a:lvl5pPr>
          </a:lstStyle>
          <a:p>
            <a:pPr lvl="0"/>
            <a:r>
              <a:rPr lang="en-US"/>
              <a:t>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13"/>
          <p:cNvSpPr>
            <a:spLocks noGrp="1"/>
          </p:cNvSpPr>
          <p:nvPr>
            <p:ph type="dt" sz="half" idx="10"/>
          </p:nvPr>
        </p:nvSpPr>
        <p:spPr/>
        <p:txBody>
          <a:bodyPr/>
          <a:lstStyle>
            <a:lvl1pPr>
              <a:defRPr/>
            </a:lvl1pPr>
          </a:lstStyle>
          <a:p>
            <a:endParaRPr lang="en-US" dirty="0"/>
          </a:p>
        </p:txBody>
      </p:sp>
      <p:sp>
        <p:nvSpPr>
          <p:cNvPr id="6" name="Footer Placeholder 2"/>
          <p:cNvSpPr>
            <a:spLocks noGrp="1"/>
          </p:cNvSpPr>
          <p:nvPr>
            <p:ph type="ftr" sz="quarter" idx="11"/>
          </p:nvPr>
        </p:nvSpPr>
        <p:spPr/>
        <p:txBody>
          <a:bodyPr/>
          <a:lstStyle>
            <a:lvl1pPr>
              <a:defRPr/>
            </a:lvl1pPr>
          </a:lstStyle>
          <a:p>
            <a:endParaRPr lang="en-US" dirty="0"/>
          </a:p>
        </p:txBody>
      </p:sp>
      <p:sp>
        <p:nvSpPr>
          <p:cNvPr id="7" name="Slide Number Placeholder 22"/>
          <p:cNvSpPr>
            <a:spLocks noGrp="1"/>
          </p:cNvSpPr>
          <p:nvPr>
            <p:ph type="sldNum" sz="quarter" idx="12"/>
          </p:nvPr>
        </p:nvSpPr>
        <p:spPr/>
        <p:txBody>
          <a:bodyPr/>
          <a:lstStyle>
            <a:lvl1pPr>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8798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84855E-660D-424E-87A4-E02A85B148C6}"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307519-5529-47E9-9AF0-F413B9B73917}" type="slidenum">
              <a:rPr lang="en-US" smtClean="0"/>
              <a:t>‹#›</a:t>
            </a:fld>
            <a:endParaRPr lang="en-US" dirty="0"/>
          </a:p>
        </p:txBody>
      </p:sp>
    </p:spTree>
    <p:extLst>
      <p:ext uri="{BB962C8B-B14F-4D97-AF65-F5344CB8AC3E}">
        <p14:creationId xmlns:p14="http://schemas.microsoft.com/office/powerpoint/2010/main" val="415828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84855E-660D-424E-87A4-E02A85B148C6}" type="datetimeFigureOut">
              <a:rPr lang="en-US" smtClean="0"/>
              <a:t>2/27/2019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307519-5529-47E9-9AF0-F413B9B73917}" type="slidenum">
              <a:rPr lang="en-US" smtClean="0"/>
              <a:t>‹#›</a:t>
            </a:fld>
            <a:endParaRPr lang="en-US" dirty="0"/>
          </a:p>
        </p:txBody>
      </p:sp>
    </p:spTree>
    <p:extLst>
      <p:ext uri="{BB962C8B-B14F-4D97-AF65-F5344CB8AC3E}">
        <p14:creationId xmlns:p14="http://schemas.microsoft.com/office/powerpoint/2010/main" val="3227574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84855E-660D-424E-87A4-E02A85B148C6}"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307519-5529-47E9-9AF0-F413B9B73917}" type="slidenum">
              <a:rPr lang="en-US" smtClean="0"/>
              <a:t>‹#›</a:t>
            </a:fld>
            <a:endParaRPr lang="en-US" dirty="0"/>
          </a:p>
        </p:txBody>
      </p:sp>
    </p:spTree>
    <p:extLst>
      <p:ext uri="{BB962C8B-B14F-4D97-AF65-F5344CB8AC3E}">
        <p14:creationId xmlns:p14="http://schemas.microsoft.com/office/powerpoint/2010/main" val="2269638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4855E-660D-424E-87A4-E02A85B148C6}" type="datetimeFigureOut">
              <a:rPr lang="en-US" smtClean="0"/>
              <a:t>2/27/2019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307519-5529-47E9-9AF0-F413B9B73917}" type="slidenum">
              <a:rPr lang="en-US" smtClean="0"/>
              <a:t>‹#›</a:t>
            </a:fld>
            <a:endParaRPr lang="en-US" dirty="0"/>
          </a:p>
        </p:txBody>
      </p:sp>
    </p:spTree>
    <p:extLst>
      <p:ext uri="{BB962C8B-B14F-4D97-AF65-F5344CB8AC3E}">
        <p14:creationId xmlns:p14="http://schemas.microsoft.com/office/powerpoint/2010/main" val="3980613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84855E-660D-424E-87A4-E02A85B148C6}"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307519-5529-47E9-9AF0-F413B9B73917}" type="slidenum">
              <a:rPr lang="en-US" smtClean="0"/>
              <a:t>‹#›</a:t>
            </a:fld>
            <a:endParaRPr lang="en-US" dirty="0"/>
          </a:p>
        </p:txBody>
      </p:sp>
    </p:spTree>
    <p:extLst>
      <p:ext uri="{BB962C8B-B14F-4D97-AF65-F5344CB8AC3E}">
        <p14:creationId xmlns:p14="http://schemas.microsoft.com/office/powerpoint/2010/main" val="3074898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84855E-660D-424E-87A4-E02A85B148C6}"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307519-5529-47E9-9AF0-F413B9B73917}" type="slidenum">
              <a:rPr lang="en-US" smtClean="0"/>
              <a:t>‹#›</a:t>
            </a:fld>
            <a:endParaRPr lang="en-US" dirty="0"/>
          </a:p>
        </p:txBody>
      </p:sp>
    </p:spTree>
    <p:extLst>
      <p:ext uri="{BB962C8B-B14F-4D97-AF65-F5344CB8AC3E}">
        <p14:creationId xmlns:p14="http://schemas.microsoft.com/office/powerpoint/2010/main" val="122687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4855E-660D-424E-87A4-E02A85B148C6}" type="datetimeFigureOut">
              <a:rPr lang="en-US" smtClean="0"/>
              <a:t>2/27/2019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07519-5529-47E9-9AF0-F413B9B73917}" type="slidenum">
              <a:rPr lang="en-US" smtClean="0"/>
              <a:t>‹#›</a:t>
            </a:fld>
            <a:endParaRPr lang="en-US" dirty="0"/>
          </a:p>
        </p:txBody>
      </p:sp>
    </p:spTree>
    <p:extLst>
      <p:ext uri="{BB962C8B-B14F-4D97-AF65-F5344CB8AC3E}">
        <p14:creationId xmlns:p14="http://schemas.microsoft.com/office/powerpoint/2010/main" val="3433316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457200"/>
            <a:ext cx="10363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914400" y="1676400"/>
            <a:ext cx="103632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8" name="Picture 15"/>
          <p:cNvPicPr>
            <a:picLocks noChangeAspect="1" noChangeArrowheads="1"/>
          </p:cNvPicPr>
          <p:nvPr/>
        </p:nvPicPr>
        <p:blipFill>
          <a:blip r:embed="rId8"/>
          <a:srcRect/>
          <a:stretch>
            <a:fillRect/>
          </a:stretch>
        </p:blipFill>
        <p:spPr bwMode="auto">
          <a:xfrm>
            <a:off x="9144001" y="6096000"/>
            <a:ext cx="2715684" cy="444500"/>
          </a:xfrm>
          <a:prstGeom prst="rect">
            <a:avLst/>
          </a:prstGeom>
          <a:noFill/>
          <a:ln w="9525">
            <a:noFill/>
            <a:miter lim="800000"/>
            <a:headEnd/>
            <a:tailEnd/>
          </a:ln>
        </p:spPr>
      </p:pic>
      <p:sp>
        <p:nvSpPr>
          <p:cNvPr id="1041" name="Rectangle 17"/>
          <p:cNvSpPr>
            <a:spLocks noChangeArrowheads="1"/>
          </p:cNvSpPr>
          <p:nvPr/>
        </p:nvSpPr>
        <p:spPr bwMode="auto">
          <a:xfrm>
            <a:off x="5361518" y="6097588"/>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dirty="0"/>
          </a:p>
        </p:txBody>
      </p:sp>
      <p:sp>
        <p:nvSpPr>
          <p:cNvPr id="2" name="Slide Number Placeholder 1"/>
          <p:cNvSpPr>
            <a:spLocks noGrp="1"/>
          </p:cNvSpPr>
          <p:nvPr>
            <p:ph type="sldNum" sz="quarter" idx="4"/>
          </p:nvPr>
        </p:nvSpPr>
        <p:spPr>
          <a:xfrm>
            <a:off x="914400" y="6248401"/>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8173B-E9A3-084D-8F87-86624A821AD8}" type="slidenum">
              <a:rPr lang="en-US" smtClean="0"/>
              <a:pPr/>
              <a:t>‹#›</a:t>
            </a:fld>
            <a:endParaRPr lang="en-US" dirty="0"/>
          </a:p>
        </p:txBody>
      </p:sp>
    </p:spTree>
    <p:extLst>
      <p:ext uri="{BB962C8B-B14F-4D97-AF65-F5344CB8AC3E}">
        <p14:creationId xmlns:p14="http://schemas.microsoft.com/office/powerpoint/2010/main" val="3102185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1" r:id="rId6"/>
  </p:sldLayoutIdLst>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rgbClr val="34B4C4"/>
          </a:solidFill>
          <a:latin typeface="+mj-lt"/>
          <a:ea typeface="ＭＳ Ｐゴシック" pitchFamily="-112" charset="-128"/>
          <a:cs typeface="ＭＳ Ｐゴシック" pitchFamily="-112" charset="-128"/>
        </a:defRPr>
      </a:lvl1pPr>
      <a:lvl2pPr algn="l" rtl="0" eaLnBrk="1" fontAlgn="base" hangingPunct="1">
        <a:spcBef>
          <a:spcPct val="0"/>
        </a:spcBef>
        <a:spcAft>
          <a:spcPct val="0"/>
        </a:spcAft>
        <a:defRPr sz="2800">
          <a:solidFill>
            <a:srgbClr val="34B4C4"/>
          </a:solidFill>
          <a:latin typeface="Helvetica" pitchFamily="48" charset="0"/>
          <a:ea typeface="ＭＳ Ｐゴシック" pitchFamily="-112" charset="-128"/>
          <a:cs typeface="ＭＳ Ｐゴシック" pitchFamily="-112" charset="-128"/>
        </a:defRPr>
      </a:lvl2pPr>
      <a:lvl3pPr algn="l" rtl="0" eaLnBrk="1" fontAlgn="base" hangingPunct="1">
        <a:spcBef>
          <a:spcPct val="0"/>
        </a:spcBef>
        <a:spcAft>
          <a:spcPct val="0"/>
        </a:spcAft>
        <a:defRPr sz="2800">
          <a:solidFill>
            <a:srgbClr val="34B4C4"/>
          </a:solidFill>
          <a:latin typeface="Helvetica" pitchFamily="48" charset="0"/>
          <a:ea typeface="ＭＳ Ｐゴシック" pitchFamily="-112" charset="-128"/>
          <a:cs typeface="ＭＳ Ｐゴシック" pitchFamily="-112" charset="-128"/>
        </a:defRPr>
      </a:lvl3pPr>
      <a:lvl4pPr algn="l" rtl="0" eaLnBrk="1" fontAlgn="base" hangingPunct="1">
        <a:spcBef>
          <a:spcPct val="0"/>
        </a:spcBef>
        <a:spcAft>
          <a:spcPct val="0"/>
        </a:spcAft>
        <a:defRPr sz="2800">
          <a:solidFill>
            <a:srgbClr val="34B4C4"/>
          </a:solidFill>
          <a:latin typeface="Helvetica" pitchFamily="48" charset="0"/>
          <a:ea typeface="ＭＳ Ｐゴシック" pitchFamily="-112" charset="-128"/>
          <a:cs typeface="ＭＳ Ｐゴシック" pitchFamily="-112" charset="-128"/>
        </a:defRPr>
      </a:lvl4pPr>
      <a:lvl5pPr algn="l" rtl="0" eaLnBrk="1" fontAlgn="base" hangingPunct="1">
        <a:spcBef>
          <a:spcPct val="0"/>
        </a:spcBef>
        <a:spcAft>
          <a:spcPct val="0"/>
        </a:spcAft>
        <a:defRPr sz="2800">
          <a:solidFill>
            <a:srgbClr val="34B4C4"/>
          </a:solidFill>
          <a:latin typeface="Helvetica" pitchFamily="48"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800">
          <a:solidFill>
            <a:srgbClr val="34B4C4"/>
          </a:solidFill>
          <a:latin typeface="Helvetica" pitchFamily="48" charset="0"/>
        </a:defRPr>
      </a:lvl6pPr>
      <a:lvl7pPr marL="914400" algn="l" rtl="0" eaLnBrk="1" fontAlgn="base" hangingPunct="1">
        <a:spcBef>
          <a:spcPct val="0"/>
        </a:spcBef>
        <a:spcAft>
          <a:spcPct val="0"/>
        </a:spcAft>
        <a:defRPr sz="2800">
          <a:solidFill>
            <a:srgbClr val="34B4C4"/>
          </a:solidFill>
          <a:latin typeface="Helvetica" pitchFamily="48" charset="0"/>
        </a:defRPr>
      </a:lvl7pPr>
      <a:lvl8pPr marL="1371600" algn="l" rtl="0" eaLnBrk="1" fontAlgn="base" hangingPunct="1">
        <a:spcBef>
          <a:spcPct val="0"/>
        </a:spcBef>
        <a:spcAft>
          <a:spcPct val="0"/>
        </a:spcAft>
        <a:defRPr sz="2800">
          <a:solidFill>
            <a:srgbClr val="34B4C4"/>
          </a:solidFill>
          <a:latin typeface="Helvetica" pitchFamily="48" charset="0"/>
        </a:defRPr>
      </a:lvl8pPr>
      <a:lvl9pPr marL="1828800" algn="l" rtl="0" eaLnBrk="1" fontAlgn="base" hangingPunct="1">
        <a:spcBef>
          <a:spcPct val="0"/>
        </a:spcBef>
        <a:spcAft>
          <a:spcPct val="0"/>
        </a:spcAft>
        <a:defRPr sz="2800">
          <a:solidFill>
            <a:srgbClr val="34B4C4"/>
          </a:solidFill>
          <a:latin typeface="Helvetica" pitchFamily="48" charset="0"/>
        </a:defRPr>
      </a:lvl9pPr>
    </p:titleStyle>
    <p:bodyStyle>
      <a:lvl1pPr marL="342900" indent="-342900" algn="l" rtl="0" eaLnBrk="1" fontAlgn="base" hangingPunct="1">
        <a:spcBef>
          <a:spcPct val="20000"/>
        </a:spcBef>
        <a:spcAft>
          <a:spcPct val="0"/>
        </a:spcAft>
        <a:buClr>
          <a:srgbClr val="218CBB"/>
        </a:buClr>
        <a:buFont typeface="Times" charset="0"/>
        <a:buChar char="•"/>
        <a:defRPr sz="2800">
          <a:solidFill>
            <a:srgbClr val="3E3E3E"/>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lr>
          <a:srgbClr val="336331"/>
        </a:buClr>
        <a:buFont typeface="Times" charset="0"/>
        <a:buChar char="•"/>
        <a:defRPr sz="2400">
          <a:solidFill>
            <a:srgbClr val="3E3E3E"/>
          </a:solidFill>
          <a:latin typeface="+mn-lt"/>
          <a:ea typeface="ＭＳ Ｐゴシック" pitchFamily="48" charset="-128"/>
        </a:defRPr>
      </a:lvl2pPr>
      <a:lvl3pPr marL="1143000" indent="-228600" algn="l" rtl="0" eaLnBrk="1" fontAlgn="base" hangingPunct="1">
        <a:spcBef>
          <a:spcPct val="20000"/>
        </a:spcBef>
        <a:spcAft>
          <a:spcPct val="0"/>
        </a:spcAft>
        <a:buClr>
          <a:srgbClr val="7F9E6F"/>
        </a:buClr>
        <a:buFont typeface="Times" charset="0"/>
        <a:buChar char="•"/>
        <a:defRPr sz="2000">
          <a:solidFill>
            <a:srgbClr val="3E3E3E"/>
          </a:solidFill>
          <a:latin typeface="+mn-lt"/>
          <a:ea typeface="ＭＳ Ｐゴシック" pitchFamily="48" charset="-128"/>
        </a:defRPr>
      </a:lvl3pPr>
      <a:lvl4pPr marL="1600200" indent="-228600" algn="l" rtl="0" eaLnBrk="1" fontAlgn="base" hangingPunct="1">
        <a:spcBef>
          <a:spcPct val="20000"/>
        </a:spcBef>
        <a:spcAft>
          <a:spcPct val="0"/>
        </a:spcAft>
        <a:defRPr sz="2000">
          <a:solidFill>
            <a:srgbClr val="3E3E3E"/>
          </a:solidFill>
          <a:latin typeface="+mn-lt"/>
          <a:ea typeface="ＭＳ Ｐゴシック" pitchFamily="48" charset="-128"/>
        </a:defRPr>
      </a:lvl4pPr>
      <a:lvl5pPr marL="2057400" indent="-228600" algn="l" rtl="0" eaLnBrk="1" fontAlgn="base" hangingPunct="1">
        <a:spcBef>
          <a:spcPct val="20000"/>
        </a:spcBef>
        <a:spcAft>
          <a:spcPct val="0"/>
        </a:spcAft>
        <a:buChar char="»"/>
        <a:defRPr sz="2000">
          <a:solidFill>
            <a:srgbClr val="3E3E3E"/>
          </a:solidFill>
          <a:latin typeface="+mn-lt"/>
          <a:ea typeface="ＭＳ Ｐゴシック" pitchFamily="48" charset="-128"/>
        </a:defRPr>
      </a:lvl5pPr>
      <a:lvl6pPr marL="2514600" indent="-228600" algn="l" rtl="0" eaLnBrk="1" fontAlgn="base" hangingPunct="1">
        <a:spcBef>
          <a:spcPct val="20000"/>
        </a:spcBef>
        <a:spcAft>
          <a:spcPct val="0"/>
        </a:spcAft>
        <a:buChar char="»"/>
        <a:defRPr sz="2000">
          <a:solidFill>
            <a:srgbClr val="3E3E3E"/>
          </a:solidFill>
          <a:latin typeface="+mn-lt"/>
          <a:ea typeface="ＭＳ Ｐゴシック" pitchFamily="48" charset="-128"/>
        </a:defRPr>
      </a:lvl6pPr>
      <a:lvl7pPr marL="2971800" indent="-228600" algn="l" rtl="0" eaLnBrk="1" fontAlgn="base" hangingPunct="1">
        <a:spcBef>
          <a:spcPct val="20000"/>
        </a:spcBef>
        <a:spcAft>
          <a:spcPct val="0"/>
        </a:spcAft>
        <a:buChar char="»"/>
        <a:defRPr sz="2000">
          <a:solidFill>
            <a:srgbClr val="3E3E3E"/>
          </a:solidFill>
          <a:latin typeface="+mn-lt"/>
          <a:ea typeface="ＭＳ Ｐゴシック" pitchFamily="48" charset="-128"/>
        </a:defRPr>
      </a:lvl7pPr>
      <a:lvl8pPr marL="3429000" indent="-228600" algn="l" rtl="0" eaLnBrk="1" fontAlgn="base" hangingPunct="1">
        <a:spcBef>
          <a:spcPct val="20000"/>
        </a:spcBef>
        <a:spcAft>
          <a:spcPct val="0"/>
        </a:spcAft>
        <a:buChar char="»"/>
        <a:defRPr sz="2000">
          <a:solidFill>
            <a:srgbClr val="3E3E3E"/>
          </a:solidFill>
          <a:latin typeface="+mn-lt"/>
          <a:ea typeface="ＭＳ Ｐゴシック" pitchFamily="48" charset="-128"/>
        </a:defRPr>
      </a:lvl8pPr>
      <a:lvl9pPr marL="3886200" indent="-228600" algn="l" rtl="0" eaLnBrk="1" fontAlgn="base" hangingPunct="1">
        <a:spcBef>
          <a:spcPct val="20000"/>
        </a:spcBef>
        <a:spcAft>
          <a:spcPct val="0"/>
        </a:spcAft>
        <a:buChar char="»"/>
        <a:defRPr sz="2000">
          <a:solidFill>
            <a:srgbClr val="3E3E3E"/>
          </a:solidFill>
          <a:latin typeface="+mn-lt"/>
          <a:ea typeface="ＭＳ Ｐゴシック" pitchFamily="4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marL="225425" lvl="0" indent="-225425">
              <a:buFont typeface="Arial"/>
              <a:buChar char="•"/>
            </a:pPr>
            <a:r>
              <a:rPr lang="en-US" sz="3200" dirty="0"/>
              <a:t>Click to edit Master text styles</a:t>
            </a:r>
          </a:p>
          <a:p>
            <a:pPr marL="509588" lvl="1" indent="-284163">
              <a:buFont typeface="Lucida Grande"/>
              <a:buChar char="–"/>
            </a:pPr>
            <a:r>
              <a:rPr lang="en-US" sz="2800" dirty="0"/>
              <a:t>Second level</a:t>
            </a:r>
          </a:p>
          <a:p>
            <a:pPr marL="800100" lvl="2" indent="-285750">
              <a:buFont typeface="Wingdings" charset="2"/>
              <a:buChar char="§"/>
            </a:pPr>
            <a:r>
              <a:rPr lang="en-US" sz="2000" dirty="0"/>
              <a:t>Third level</a:t>
            </a:r>
          </a:p>
          <a:p>
            <a:pPr marL="1084263" lvl="3" indent="-284163">
              <a:buFont typeface="Courier New"/>
              <a:buChar char="o"/>
            </a:pPr>
            <a:r>
              <a:rPr lang="en-US" dirty="0"/>
              <a:t>Fourth level</a:t>
            </a:r>
          </a:p>
          <a:p>
            <a:pPr marL="1376363" lvl="4" indent="-288925">
              <a:buFont typeface="Lucida Grande"/>
              <a:buChar char="–"/>
              <a:tabLst/>
            </a:pPr>
            <a:r>
              <a:rPr lang="en-US" dirty="0"/>
              <a:t>Fifth level</a:t>
            </a:r>
          </a:p>
          <a:p>
            <a:pPr lvl="4"/>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13758-D5AA-064B-88A7-8E6F65F2E48B}" type="slidenum">
              <a:rPr lang="en-US" smtClean="0"/>
              <a:pPr/>
              <a:t>‹#›</a:t>
            </a:fld>
            <a:endParaRPr lang="en-US" dirty="0"/>
          </a:p>
        </p:txBody>
      </p:sp>
    </p:spTree>
    <p:extLst>
      <p:ext uri="{BB962C8B-B14F-4D97-AF65-F5344CB8AC3E}">
        <p14:creationId xmlns:p14="http://schemas.microsoft.com/office/powerpoint/2010/main" val="69348748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hdr="0" ftr="0" dt="0"/>
  <p:txStyles>
    <p:titleStyle>
      <a:lvl1pPr algn="ctr" defTabSz="457200" rtl="0" eaLnBrk="1" latinLnBrk="0" hangingPunct="1">
        <a:spcBef>
          <a:spcPct val="0"/>
        </a:spcBef>
        <a:buNone/>
        <a:defRPr sz="3600" b="0" i="0" kern="1200">
          <a:solidFill>
            <a:srgbClr val="073859"/>
          </a:solidFill>
          <a:latin typeface="Helvetica Neue Light"/>
          <a:ea typeface="+mj-ea"/>
          <a:cs typeface="Helvetica Neue Light"/>
        </a:defRPr>
      </a:lvl1pPr>
    </p:titleStyle>
    <p:bodyStyle>
      <a:lvl1pPr marL="225425" indent="-225425"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509588" indent="-284163" algn="l" defTabSz="457200" rtl="0" eaLnBrk="1" latinLnBrk="0" hangingPunct="1">
        <a:spcBef>
          <a:spcPct val="20000"/>
        </a:spcBef>
        <a:buFont typeface="Lucida Grande"/>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mailto:aferguson@somachlaw.com" TargetMode="External"/><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5480" y="1828798"/>
            <a:ext cx="6911163" cy="4156365"/>
          </a:xfrm>
        </p:spPr>
        <p:txBody>
          <a:bodyPr>
            <a:normAutofit fontScale="90000"/>
          </a:bodyPr>
          <a:lstStyle/>
          <a:p>
            <a:r>
              <a:rPr lang="en-US" dirty="0" smtClean="0"/>
              <a:t/>
            </a:r>
            <a:br>
              <a:rPr lang="en-US" dirty="0" smtClean="0"/>
            </a:br>
            <a:r>
              <a:rPr lang="en-US" dirty="0" smtClean="0"/>
              <a:t/>
            </a:r>
            <a:br>
              <a:rPr lang="en-US" dirty="0" smtClean="0"/>
            </a:br>
            <a:r>
              <a:rPr lang="en-US" sz="3600" dirty="0" smtClean="0"/>
              <a:t>How Sanitation Water Should Be Allocated: Ecosystems V. Recycling</a:t>
            </a:r>
            <a:r>
              <a:rPr lang="en-US" dirty="0" smtClean="0"/>
              <a:t/>
            </a:r>
            <a:br>
              <a:rPr lang="en-US" dirty="0" smtClean="0"/>
            </a:br>
            <a:r>
              <a:rPr lang="en-US" dirty="0" smtClean="0"/>
              <a:t/>
            </a:r>
            <a:br>
              <a:rPr lang="en-US" dirty="0" smtClean="0"/>
            </a:br>
            <a:r>
              <a:rPr lang="en-US" sz="2000" dirty="0"/>
              <a:t>Aaron </a:t>
            </a:r>
            <a:r>
              <a:rPr lang="en-US" sz="2000" dirty="0" smtClean="0"/>
              <a:t>A. Ferguson</a:t>
            </a:r>
            <a:r>
              <a:rPr lang="en-US" sz="2000" dirty="0"/>
              <a:t/>
            </a:r>
            <a:br>
              <a:rPr lang="en-US" sz="2000" dirty="0"/>
            </a:br>
            <a:r>
              <a:rPr lang="en-US" sz="2000" dirty="0"/>
              <a:t>Urban Water </a:t>
            </a:r>
            <a:r>
              <a:rPr lang="en-US" sz="2000" dirty="0" smtClean="0"/>
              <a:t>Institute Conference</a:t>
            </a:r>
            <a:r>
              <a:rPr lang="en-US" sz="2000" dirty="0"/>
              <a:t/>
            </a:r>
            <a:br>
              <a:rPr lang="en-US" sz="2000" dirty="0"/>
            </a:br>
            <a:r>
              <a:rPr lang="en-US" sz="2000" dirty="0"/>
              <a:t>February 28, 2019</a:t>
            </a:r>
            <a:br>
              <a:rPr lang="en-US" sz="2000" dirty="0"/>
            </a:br>
            <a:r>
              <a:rPr lang="en-US" sz="2000" dirty="0"/>
              <a:t>Palm Springs, CA</a:t>
            </a:r>
            <a:br>
              <a:rPr lang="en-US" sz="2000" dirty="0"/>
            </a:br>
            <a:r>
              <a:rPr lang="en-US" sz="2000" b="1" dirty="0" smtClean="0"/>
              <a:t/>
            </a:r>
            <a:br>
              <a:rPr lang="en-US" sz="2000" b="1" dirty="0" smtClean="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2396849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 Injury” Analysis</a:t>
            </a:r>
            <a:endParaRPr lang="en-US" dirty="0"/>
          </a:p>
        </p:txBody>
      </p:sp>
      <p:sp>
        <p:nvSpPr>
          <p:cNvPr id="3" name="Content Placeholder 2"/>
          <p:cNvSpPr>
            <a:spLocks noGrp="1"/>
          </p:cNvSpPr>
          <p:nvPr>
            <p:ph idx="1"/>
          </p:nvPr>
        </p:nvSpPr>
        <p:spPr/>
        <p:txBody>
          <a:bodyPr/>
          <a:lstStyle/>
          <a:p>
            <a:r>
              <a:rPr lang="en-US" dirty="0" smtClean="0"/>
              <a:t>Downstream water right holders are protected from injury to the extent the source of the water is native water/natural flow</a:t>
            </a:r>
          </a:p>
          <a:p>
            <a:r>
              <a:rPr lang="en-US" dirty="0" smtClean="0"/>
              <a:t>No injury rule does not protect downstream water right holders when the source of the water is “foreign water.”</a:t>
            </a:r>
          </a:p>
          <a:p>
            <a:r>
              <a:rPr lang="en-US" dirty="0" smtClean="0"/>
              <a:t>Foreign water is water that would not be present in a given water body under natural conditions.</a:t>
            </a:r>
          </a:p>
          <a:p>
            <a:pPr lvl="1"/>
            <a:r>
              <a:rPr lang="en-US" dirty="0" smtClean="0"/>
              <a:t>Imported Water (from outside watershed)</a:t>
            </a:r>
          </a:p>
          <a:p>
            <a:pPr lvl="1"/>
            <a:r>
              <a:rPr lang="en-US" dirty="0" smtClean="0"/>
              <a:t>Foreign in time (stored water)</a:t>
            </a:r>
          </a:p>
          <a:p>
            <a:pPr lvl="1"/>
            <a:r>
              <a:rPr lang="en-US" dirty="0" smtClean="0"/>
              <a:t>Non-tributary groundwater</a:t>
            </a:r>
            <a:endParaRPr lang="en-US" dirty="0"/>
          </a:p>
        </p:txBody>
      </p:sp>
      <p:sp>
        <p:nvSpPr>
          <p:cNvPr id="4" name="Slide Number Placeholder 3"/>
          <p:cNvSpPr>
            <a:spLocks noGrp="1"/>
          </p:cNvSpPr>
          <p:nvPr>
            <p:ph type="sldNum" sz="quarter" idx="10"/>
          </p:nvPr>
        </p:nvSpPr>
        <p:spPr/>
        <p:txBody>
          <a:bodyPr/>
          <a:lstStyle/>
          <a:p>
            <a:fld id="{DCB8173B-E9A3-084D-8F87-86624A821AD8}" type="slidenum">
              <a:rPr lang="en-US" smtClean="0"/>
              <a:pPr/>
              <a:t>10</a:t>
            </a:fld>
            <a:endParaRPr lang="en-US" dirty="0"/>
          </a:p>
        </p:txBody>
      </p:sp>
    </p:spTree>
    <p:extLst>
      <p:ext uri="{BB962C8B-B14F-4D97-AF65-F5344CB8AC3E}">
        <p14:creationId xmlns:p14="http://schemas.microsoft.com/office/powerpoint/2010/main" val="10394193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Rights of Downstream Users</a:t>
            </a:r>
            <a:endParaRPr lang="en-US" dirty="0"/>
          </a:p>
        </p:txBody>
      </p:sp>
      <p:pic>
        <p:nvPicPr>
          <p:cNvPr id="5" name="Content Placeholder 4"/>
          <p:cNvPicPr>
            <a:picLocks noGrp="1" noChangeAspect="1"/>
          </p:cNvPicPr>
          <p:nvPr>
            <p:ph sz="half" idx="1"/>
          </p:nvPr>
        </p:nvPicPr>
        <p:blipFill>
          <a:blip r:embed="rId3"/>
          <a:srcRect t="-41833" b="-41833"/>
          <a:stretch>
            <a:fillRect/>
          </a:stretch>
        </p:blipFill>
        <p:spPr/>
      </p:pic>
      <p:sp>
        <p:nvSpPr>
          <p:cNvPr id="4" name="Content Placeholder 3"/>
          <p:cNvSpPr>
            <a:spLocks noGrp="1"/>
          </p:cNvSpPr>
          <p:nvPr>
            <p:ph sz="half" idx="2"/>
          </p:nvPr>
        </p:nvSpPr>
        <p:spPr>
          <a:xfrm>
            <a:off x="6172199" y="1676400"/>
            <a:ext cx="5736021" cy="4419600"/>
          </a:xfrm>
        </p:spPr>
        <p:txBody>
          <a:bodyPr/>
          <a:lstStyle/>
          <a:p>
            <a:pPr>
              <a:spcAft>
                <a:spcPts val="600"/>
              </a:spcAft>
            </a:pPr>
            <a:r>
              <a:rPr lang="en-US" dirty="0"/>
              <a:t>Riparian Rightholders</a:t>
            </a:r>
          </a:p>
          <a:p>
            <a:pPr lvl="1">
              <a:spcAft>
                <a:spcPts val="600"/>
              </a:spcAft>
            </a:pPr>
            <a:r>
              <a:rPr lang="en-US" dirty="0" smtClean="0"/>
              <a:t>Most senior</a:t>
            </a:r>
          </a:p>
          <a:p>
            <a:pPr lvl="1">
              <a:spcAft>
                <a:spcPts val="600"/>
              </a:spcAft>
            </a:pPr>
            <a:r>
              <a:rPr lang="en-US" dirty="0"/>
              <a:t>A</a:t>
            </a:r>
            <a:r>
              <a:rPr lang="en-US" dirty="0" smtClean="0"/>
              <a:t>ttach to natural flow</a:t>
            </a:r>
            <a:endParaRPr lang="en-US" dirty="0"/>
          </a:p>
          <a:p>
            <a:pPr lvl="1"/>
            <a:r>
              <a:rPr lang="en-US" dirty="0"/>
              <a:t>D</a:t>
            </a:r>
            <a:r>
              <a:rPr lang="en-US" dirty="0" smtClean="0"/>
              <a:t>o </a:t>
            </a:r>
            <a:r>
              <a:rPr lang="en-US" dirty="0"/>
              <a:t>not attach </a:t>
            </a:r>
            <a:r>
              <a:rPr lang="en-US" dirty="0" smtClean="0"/>
              <a:t>to:</a:t>
            </a:r>
          </a:p>
          <a:p>
            <a:pPr lvl="2"/>
            <a:r>
              <a:rPr lang="en-US" sz="2400" dirty="0" smtClean="0"/>
              <a:t>Water </a:t>
            </a:r>
            <a:r>
              <a:rPr lang="en-US" sz="2400" u="sng" dirty="0"/>
              <a:t>foreign</a:t>
            </a:r>
            <a:r>
              <a:rPr lang="en-US" sz="2400" dirty="0"/>
              <a:t> to the water </a:t>
            </a:r>
            <a:r>
              <a:rPr lang="en-US" sz="2400" dirty="0" smtClean="0"/>
              <a:t>course</a:t>
            </a:r>
          </a:p>
          <a:p>
            <a:pPr lvl="2"/>
            <a:r>
              <a:rPr lang="en-US" sz="2400" dirty="0"/>
              <a:t>Previously </a:t>
            </a:r>
            <a:r>
              <a:rPr lang="en-US" sz="2400" u="sng" dirty="0"/>
              <a:t>stored</a:t>
            </a:r>
            <a:r>
              <a:rPr lang="en-US" sz="2400" dirty="0"/>
              <a:t> water </a:t>
            </a:r>
            <a:endParaRPr lang="en-US" sz="2400" dirty="0" smtClean="0"/>
          </a:p>
          <a:p>
            <a:pPr lvl="2"/>
            <a:r>
              <a:rPr lang="en-US" sz="2400" dirty="0" smtClean="0"/>
              <a:t>Non-tributary groundwater</a:t>
            </a:r>
            <a:endParaRPr lang="en-US" sz="2400" dirty="0"/>
          </a:p>
          <a:p>
            <a:pPr lvl="2"/>
            <a:endParaRPr lang="en-US" sz="2400" dirty="0"/>
          </a:p>
        </p:txBody>
      </p:sp>
      <p:sp>
        <p:nvSpPr>
          <p:cNvPr id="6" name="Slide Number Placeholder 5"/>
          <p:cNvSpPr>
            <a:spLocks noGrp="1"/>
          </p:cNvSpPr>
          <p:nvPr>
            <p:ph type="sldNum" sz="quarter" idx="10"/>
          </p:nvPr>
        </p:nvSpPr>
        <p:spPr/>
        <p:txBody>
          <a:bodyPr/>
          <a:lstStyle/>
          <a:p>
            <a:pPr eaLnBrk="0" fontAlgn="base" hangingPunct="0">
              <a:spcBef>
                <a:spcPct val="0"/>
              </a:spcBef>
              <a:spcAft>
                <a:spcPct val="0"/>
              </a:spcAft>
            </a:pPr>
            <a:fld id="{DCB8173B-E9A3-084D-8F87-86624A821AD8}" type="slidenum">
              <a:rPr lang="en-US">
                <a:solidFill>
                  <a:srgbClr val="000000">
                    <a:tint val="75000"/>
                  </a:srgbClr>
                </a:solidFill>
                <a:latin typeface="Times" charset="0"/>
              </a:rPr>
              <a:pPr eaLnBrk="0" fontAlgn="base" hangingPunct="0">
                <a:spcBef>
                  <a:spcPct val="0"/>
                </a:spcBef>
                <a:spcAft>
                  <a:spcPct val="0"/>
                </a:spcAft>
              </a:pPr>
              <a:t>11</a:t>
            </a:fld>
            <a:endParaRPr lang="en-US" dirty="0">
              <a:solidFill>
                <a:srgbClr val="000000">
                  <a:tint val="75000"/>
                </a:srgbClr>
              </a:solidFill>
              <a:latin typeface="Times" charset="0"/>
            </a:endParaRPr>
          </a:p>
        </p:txBody>
      </p:sp>
    </p:spTree>
    <p:extLst>
      <p:ext uri="{BB962C8B-B14F-4D97-AF65-F5344CB8AC3E}">
        <p14:creationId xmlns:p14="http://schemas.microsoft.com/office/powerpoint/2010/main" val="35665824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mv="urn:schemas-microsoft-com:mac:vml">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Rights of Downstream Users</a:t>
            </a:r>
            <a:endParaRPr lang="en-US" dirty="0"/>
          </a:p>
        </p:txBody>
      </p:sp>
      <p:sp>
        <p:nvSpPr>
          <p:cNvPr id="4" name="Content Placeholder 3"/>
          <p:cNvSpPr>
            <a:spLocks noGrp="1"/>
          </p:cNvSpPr>
          <p:nvPr>
            <p:ph sz="half" idx="2"/>
          </p:nvPr>
        </p:nvSpPr>
        <p:spPr>
          <a:xfrm>
            <a:off x="4652211" y="1676400"/>
            <a:ext cx="7138736" cy="4249280"/>
          </a:xfrm>
        </p:spPr>
        <p:txBody>
          <a:bodyPr/>
          <a:lstStyle/>
          <a:p>
            <a:pPr>
              <a:spcAft>
                <a:spcPts val="600"/>
              </a:spcAft>
            </a:pPr>
            <a:r>
              <a:rPr lang="en-US" dirty="0" smtClean="0"/>
              <a:t>Appropriative Rights</a:t>
            </a:r>
            <a:endParaRPr lang="en-US" dirty="0"/>
          </a:p>
          <a:p>
            <a:pPr lvl="1">
              <a:spcAft>
                <a:spcPts val="600"/>
              </a:spcAft>
            </a:pPr>
            <a:r>
              <a:rPr lang="en-US" dirty="0" smtClean="0"/>
              <a:t>Rights attach to any water flowing in the stream, subject to terms and conditions (Wat. Code, §1201.)</a:t>
            </a:r>
          </a:p>
          <a:p>
            <a:pPr lvl="1">
              <a:spcAft>
                <a:spcPts val="600"/>
              </a:spcAft>
            </a:pPr>
            <a:r>
              <a:rPr lang="en-US" sz="2400" dirty="0" smtClean="0"/>
              <a:t>Seniority depends on date of application or date appropriation commenced</a:t>
            </a:r>
          </a:p>
          <a:p>
            <a:pPr lvl="1">
              <a:spcAft>
                <a:spcPts val="600"/>
              </a:spcAft>
            </a:pPr>
            <a:r>
              <a:rPr lang="en-US" dirty="0" smtClean="0"/>
              <a:t>Appropriative rights initiated since 1914 can only be acquired by obtaining permit from SWRCB (</a:t>
            </a:r>
            <a:r>
              <a:rPr lang="en-US" i="1" dirty="0" smtClean="0"/>
              <a:t>People v. Shirokow </a:t>
            </a:r>
            <a:r>
              <a:rPr lang="en-US" dirty="0" smtClean="0"/>
              <a:t>(1980) 26 Cal.3d 301.)</a:t>
            </a:r>
            <a:endParaRPr lang="en-US" sz="2400" dirty="0"/>
          </a:p>
          <a:p>
            <a:endParaRPr lang="en-US" dirty="0"/>
          </a:p>
        </p:txBody>
      </p:sp>
      <p:sp>
        <p:nvSpPr>
          <p:cNvPr id="6" name="Slide Number Placeholder 5"/>
          <p:cNvSpPr>
            <a:spLocks noGrp="1"/>
          </p:cNvSpPr>
          <p:nvPr>
            <p:ph type="sldNum" sz="quarter" idx="10"/>
          </p:nvPr>
        </p:nvSpPr>
        <p:spPr/>
        <p:txBody>
          <a:bodyPr/>
          <a:lstStyle/>
          <a:p>
            <a:pPr eaLnBrk="0" fontAlgn="base" hangingPunct="0">
              <a:spcBef>
                <a:spcPct val="0"/>
              </a:spcBef>
              <a:spcAft>
                <a:spcPct val="0"/>
              </a:spcAft>
            </a:pPr>
            <a:fld id="{DCB8173B-E9A3-084D-8F87-86624A821AD8}" type="slidenum">
              <a:rPr lang="en-US">
                <a:solidFill>
                  <a:srgbClr val="000000">
                    <a:tint val="75000"/>
                  </a:srgbClr>
                </a:solidFill>
                <a:latin typeface="Times" charset="0"/>
              </a:rPr>
              <a:pPr eaLnBrk="0" fontAlgn="base" hangingPunct="0">
                <a:spcBef>
                  <a:spcPct val="0"/>
                </a:spcBef>
                <a:spcAft>
                  <a:spcPct val="0"/>
                </a:spcAft>
              </a:pPr>
              <a:t>12</a:t>
            </a:fld>
            <a:endParaRPr lang="en-US" dirty="0">
              <a:solidFill>
                <a:srgbClr val="000000">
                  <a:tint val="75000"/>
                </a:srgbClr>
              </a:solidFill>
              <a:latin typeface="Times" charset="0"/>
            </a:endParaRPr>
          </a:p>
        </p:txBody>
      </p:sp>
      <p:pic>
        <p:nvPicPr>
          <p:cNvPr id="10" name="Content Placeholder 9"/>
          <p:cNvPicPr>
            <a:picLocks noGrp="1" noChangeAspect="1"/>
          </p:cNvPicPr>
          <p:nvPr>
            <p:ph sz="half" idx="1"/>
          </p:nvPr>
        </p:nvPicPr>
        <p:blipFill>
          <a:blip r:embed="rId3"/>
          <a:stretch>
            <a:fillRect/>
          </a:stretch>
        </p:blipFill>
        <p:spPr>
          <a:xfrm>
            <a:off x="290563" y="1676400"/>
            <a:ext cx="4017612" cy="4249280"/>
          </a:xfrm>
          <a:prstGeom prst="rect">
            <a:avLst/>
          </a:prstGeom>
        </p:spPr>
      </p:pic>
    </p:spTree>
    <p:extLst>
      <p:ext uri="{BB962C8B-B14F-4D97-AF65-F5344CB8AC3E}">
        <p14:creationId xmlns:p14="http://schemas.microsoft.com/office/powerpoint/2010/main" val="36424187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mv="urn:schemas-microsoft-com:mac:vml">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47" y="457200"/>
            <a:ext cx="11421979" cy="914400"/>
          </a:xfrm>
        </p:spPr>
        <p:txBody>
          <a:bodyPr/>
          <a:lstStyle/>
          <a:p>
            <a:pPr algn="ctr"/>
            <a:r>
              <a:rPr lang="en-US" dirty="0" smtClean="0"/>
              <a:t>Relative </a:t>
            </a:r>
            <a:r>
              <a:rPr lang="en-US" dirty="0" smtClean="0"/>
              <a:t>Rights</a:t>
            </a:r>
            <a:endParaRPr lang="en-US" dirty="0"/>
          </a:p>
        </p:txBody>
      </p:sp>
      <p:sp>
        <p:nvSpPr>
          <p:cNvPr id="3" name="Content Placeholder 2"/>
          <p:cNvSpPr>
            <a:spLocks noGrp="1"/>
          </p:cNvSpPr>
          <p:nvPr>
            <p:ph idx="1"/>
          </p:nvPr>
        </p:nvSpPr>
        <p:spPr>
          <a:xfrm>
            <a:off x="513347" y="1600200"/>
            <a:ext cx="11421979" cy="4335379"/>
          </a:xfrm>
        </p:spPr>
        <p:txBody>
          <a:bodyPr>
            <a:normAutofit fontScale="92500" lnSpcReduction="20000"/>
          </a:bodyPr>
          <a:lstStyle/>
          <a:p>
            <a:pPr>
              <a:spcAft>
                <a:spcPts val="600"/>
              </a:spcAft>
            </a:pPr>
            <a:r>
              <a:rPr lang="en-US" dirty="0" smtClean="0"/>
              <a:t>Source: Natural Flow</a:t>
            </a:r>
          </a:p>
          <a:p>
            <a:pPr lvl="1">
              <a:spcAft>
                <a:spcPts val="600"/>
              </a:spcAft>
            </a:pPr>
            <a:r>
              <a:rPr lang="en-US" sz="2800" dirty="0" smtClean="0"/>
              <a:t>Subject to appropriation</a:t>
            </a:r>
          </a:p>
          <a:p>
            <a:pPr lvl="1">
              <a:spcAft>
                <a:spcPts val="600"/>
              </a:spcAft>
            </a:pPr>
            <a:r>
              <a:rPr lang="en-US" sz="2800" dirty="0" smtClean="0"/>
              <a:t>Subject to right to recapture and reuse in place of use of upstream right holder</a:t>
            </a:r>
          </a:p>
          <a:p>
            <a:pPr>
              <a:spcAft>
                <a:spcPts val="600"/>
              </a:spcAft>
            </a:pPr>
            <a:r>
              <a:rPr lang="en-US" dirty="0" smtClean="0"/>
              <a:t>Source: Abandoned Foreign Water</a:t>
            </a:r>
          </a:p>
          <a:p>
            <a:pPr lvl="1">
              <a:spcAft>
                <a:spcPts val="600"/>
              </a:spcAft>
            </a:pPr>
            <a:r>
              <a:rPr lang="en-US" sz="2800" dirty="0" smtClean="0"/>
              <a:t>Subject to appropriation (</a:t>
            </a:r>
            <a:r>
              <a:rPr lang="en-US" sz="2800" i="1" dirty="0" smtClean="0"/>
              <a:t>Bloss v. Rahilly </a:t>
            </a:r>
            <a:r>
              <a:rPr lang="en-US" sz="2800" dirty="0" smtClean="0"/>
              <a:t>(1940) 16 Cal.2d 70.)</a:t>
            </a:r>
          </a:p>
          <a:p>
            <a:pPr lvl="1">
              <a:spcAft>
                <a:spcPts val="600"/>
              </a:spcAft>
            </a:pPr>
            <a:r>
              <a:rPr lang="en-US" sz="2800" dirty="0" smtClean="0"/>
              <a:t>Subject to right of importer to recapture at any time</a:t>
            </a:r>
          </a:p>
          <a:p>
            <a:pPr lvl="2">
              <a:spcAft>
                <a:spcPts val="600"/>
              </a:spcAft>
            </a:pPr>
            <a:r>
              <a:rPr lang="en-US" sz="2800" i="1" dirty="0" smtClean="0"/>
              <a:t>Stevens v. Oakdale ID</a:t>
            </a:r>
            <a:r>
              <a:rPr lang="en-US" sz="2800" dirty="0" smtClean="0"/>
              <a:t> (1939) 13 Cal.2d 343, 348-49</a:t>
            </a:r>
            <a:endParaRPr lang="en-US" sz="2800" i="1" dirty="0" smtClean="0"/>
          </a:p>
          <a:p>
            <a:pPr lvl="1">
              <a:spcAft>
                <a:spcPts val="600"/>
              </a:spcAft>
            </a:pPr>
            <a:r>
              <a:rPr lang="en-US" sz="2800" dirty="0" smtClean="0"/>
              <a:t>Those appropriating abandoned foreign water are junior to the importer  </a:t>
            </a:r>
            <a:endParaRPr lang="en-US" sz="2800" dirty="0"/>
          </a:p>
          <a:p>
            <a:pPr lvl="1">
              <a:spcAft>
                <a:spcPts val="600"/>
              </a:spcAft>
            </a:pPr>
            <a:endParaRPr lang="en-US" sz="2800" dirty="0" smtClean="0"/>
          </a:p>
          <a:p>
            <a:pPr marL="457200" lvl="1" indent="0">
              <a:spcAft>
                <a:spcPts val="600"/>
              </a:spcAft>
              <a:buNone/>
            </a:pPr>
            <a:endParaRPr lang="en-US" dirty="0"/>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pPr>
            <a:fld id="{DCB8173B-E9A3-084D-8F87-86624A821AD8}" type="slidenum">
              <a:rPr lang="en-US">
                <a:solidFill>
                  <a:srgbClr val="000000">
                    <a:tint val="75000"/>
                  </a:srgbClr>
                </a:solidFill>
                <a:latin typeface="Times" charset="0"/>
              </a:rPr>
              <a:pPr eaLnBrk="0" fontAlgn="base" hangingPunct="0">
                <a:spcBef>
                  <a:spcPct val="0"/>
                </a:spcBef>
                <a:spcAft>
                  <a:spcPct val="0"/>
                </a:spcAft>
              </a:pPr>
              <a:t>13</a:t>
            </a:fld>
            <a:endParaRPr lang="en-US" dirty="0">
              <a:solidFill>
                <a:srgbClr val="000000">
                  <a:tint val="75000"/>
                </a:srgbClr>
              </a:solidFill>
              <a:latin typeface="Times" charset="0"/>
            </a:endParaRPr>
          </a:p>
        </p:txBody>
      </p:sp>
    </p:spTree>
    <p:extLst>
      <p:ext uri="{BB962C8B-B14F-4D97-AF65-F5344CB8AC3E}">
        <p14:creationId xmlns:p14="http://schemas.microsoft.com/office/powerpoint/2010/main" val="40555349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SWRCB Standard Permit Term 25</a:t>
            </a:r>
            <a:endParaRPr lang="en-US" dirty="0"/>
          </a:p>
        </p:txBody>
      </p:sp>
      <p:sp>
        <p:nvSpPr>
          <p:cNvPr id="3" name="Content Placeholder 2"/>
          <p:cNvSpPr>
            <a:spLocks noGrp="1"/>
          </p:cNvSpPr>
          <p:nvPr>
            <p:ph idx="1"/>
          </p:nvPr>
        </p:nvSpPr>
        <p:spPr/>
        <p:txBody>
          <a:bodyPr/>
          <a:lstStyle/>
          <a:p>
            <a:pPr>
              <a:spcAft>
                <a:spcPts val="600"/>
              </a:spcAft>
            </a:pPr>
            <a:r>
              <a:rPr lang="en-US" b="1" dirty="0" smtClean="0"/>
              <a:t>Title:</a:t>
            </a:r>
            <a:r>
              <a:rPr lang="en-US" dirty="0" smtClean="0"/>
              <a:t>  Nonnatural Water</a:t>
            </a:r>
          </a:p>
          <a:p>
            <a:pPr>
              <a:spcAft>
                <a:spcPts val="600"/>
              </a:spcAft>
            </a:pPr>
            <a:r>
              <a:rPr lang="en-US" b="1" dirty="0" smtClean="0"/>
              <a:t>When Used:</a:t>
            </a:r>
            <a:r>
              <a:rPr lang="en-US" dirty="0" smtClean="0"/>
              <a:t>  If some or all of the water applied for is return flow, imported water, or waste water</a:t>
            </a:r>
          </a:p>
          <a:p>
            <a:r>
              <a:rPr lang="en-US" b="1" dirty="0" smtClean="0"/>
              <a:t>Term:</a:t>
            </a:r>
            <a:r>
              <a:rPr lang="en-US" dirty="0" smtClean="0"/>
              <a:t>  To the extent that water available for use under this permit is return flow, imported water or wastewater, this permit shall not be construed as giving any assurance that such supply will continue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CB8173B-E9A3-084D-8F87-86624A821AD8}" type="slidenum">
              <a:rPr kumimoji="0" lang="en-US" sz="1200" b="0" i="0" u="none" strike="noStrike" kern="1200" cap="none" spc="0" normalizeH="0" baseline="0" noProof="0">
                <a:ln>
                  <a:noFill/>
                </a:ln>
                <a:solidFill>
                  <a:srgbClr val="000000">
                    <a:tint val="75000"/>
                  </a:srgbClr>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tint val="75000"/>
                </a:srgbClr>
              </a:solidFill>
              <a:effectLst/>
              <a:uLnTx/>
              <a:uFillTx/>
              <a:latin typeface="Times" charset="0"/>
              <a:ea typeface="+mn-ea"/>
              <a:cs typeface="+mn-cs"/>
            </a:endParaRPr>
          </a:p>
        </p:txBody>
      </p:sp>
    </p:spTree>
    <p:extLst>
      <p:ext uri="{BB962C8B-B14F-4D97-AF65-F5344CB8AC3E}">
        <p14:creationId xmlns:p14="http://schemas.microsoft.com/office/powerpoint/2010/main" val="19563965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Natural Flows/Return Flows</a:t>
            </a:r>
            <a:endParaRPr lang="en-US" dirty="0"/>
          </a:p>
        </p:txBody>
      </p:sp>
      <p:sp>
        <p:nvSpPr>
          <p:cNvPr id="3" name="Content Placeholder 2"/>
          <p:cNvSpPr>
            <a:spLocks noGrp="1"/>
          </p:cNvSpPr>
          <p:nvPr>
            <p:ph idx="1"/>
          </p:nvPr>
        </p:nvSpPr>
        <p:spPr>
          <a:xfrm>
            <a:off x="914400" y="1447800"/>
            <a:ext cx="10363200" cy="4572000"/>
          </a:xfrm>
        </p:spPr>
        <p:txBody>
          <a:bodyPr/>
          <a:lstStyle/>
          <a:p>
            <a:r>
              <a:rPr lang="en-US" dirty="0" smtClean="0"/>
              <a:t>“When waters are diverted from surface flows or pumped from the ground and put to some use, such as for irrigation or household purposes, there is typically an unconsumed portion, and if the unconsumed portion drains back to the stream, it is known as “return flow.”  </a:t>
            </a:r>
            <a:r>
              <a:rPr lang="en-US" sz="2400" dirty="0" smtClean="0"/>
              <a:t>(Hutchins, </a:t>
            </a:r>
            <a:r>
              <a:rPr lang="en-US" sz="2400" i="1" dirty="0" smtClean="0"/>
              <a:t>The Law of California Water Rights</a:t>
            </a:r>
            <a:r>
              <a:rPr lang="en-US" sz="2400" dirty="0"/>
              <a:t> </a:t>
            </a:r>
            <a:r>
              <a:rPr lang="en-US" sz="2400" dirty="0" smtClean="0"/>
              <a:t>(1956), p.392.)</a:t>
            </a:r>
          </a:p>
          <a:p>
            <a:endParaRPr lang="en-US" dirty="0" smtClean="0"/>
          </a:p>
          <a:p>
            <a:r>
              <a:rPr lang="en-US" dirty="0" smtClean="0"/>
              <a:t>Unappropriated water” includes “[w]ater which having been appropriated or used flows back into a stream, lake or other body of water.” </a:t>
            </a:r>
            <a:r>
              <a:rPr lang="en-US" sz="2400" dirty="0" smtClean="0"/>
              <a:t>(Wat. Code, §1202(d); see </a:t>
            </a:r>
            <a:r>
              <a:rPr lang="en-US" sz="2400" i="1" dirty="0" smtClean="0"/>
              <a:t>Ahaheim Union Water Co. v. Fuller </a:t>
            </a:r>
            <a:r>
              <a:rPr lang="en-US" sz="2400" dirty="0" smtClean="0"/>
              <a:t>(1907) 150 Cal. 327, 330.)</a:t>
            </a:r>
          </a:p>
          <a:p>
            <a:endParaRPr lang="en-US" dirty="0" smtClean="0"/>
          </a:p>
        </p:txBody>
      </p:sp>
      <p:sp>
        <p:nvSpPr>
          <p:cNvPr id="4" name="Slide Number Placeholder 3"/>
          <p:cNvSpPr>
            <a:spLocks noGrp="1"/>
          </p:cNvSpPr>
          <p:nvPr>
            <p:ph type="sldNum" sz="quarter" idx="10"/>
          </p:nvPr>
        </p:nvSpPr>
        <p:spPr/>
        <p:txBody>
          <a:bodyPr/>
          <a:lstStyle/>
          <a:p>
            <a:fld id="{DCB8173B-E9A3-084D-8F87-86624A821AD8}" type="slidenum">
              <a:rPr lang="en-US" smtClean="0"/>
              <a:pPr/>
              <a:t>15</a:t>
            </a:fld>
            <a:endParaRPr lang="en-US" dirty="0"/>
          </a:p>
        </p:txBody>
      </p:sp>
    </p:spTree>
    <p:extLst>
      <p:ext uri="{BB962C8B-B14F-4D97-AF65-F5344CB8AC3E}">
        <p14:creationId xmlns:p14="http://schemas.microsoft.com/office/powerpoint/2010/main" val="34442242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Treated Waste Water and Return Flow Doctrine</a:t>
            </a:r>
            <a:endParaRPr lang="en-US" dirty="0"/>
          </a:p>
        </p:txBody>
      </p:sp>
      <p:sp>
        <p:nvSpPr>
          <p:cNvPr id="3" name="Content Placeholder 2"/>
          <p:cNvSpPr>
            <a:spLocks noGrp="1"/>
          </p:cNvSpPr>
          <p:nvPr>
            <p:ph idx="1"/>
          </p:nvPr>
        </p:nvSpPr>
        <p:spPr>
          <a:xfrm>
            <a:off x="914400" y="1315453"/>
            <a:ext cx="10363200" cy="4704347"/>
          </a:xfrm>
        </p:spPr>
        <p:txBody>
          <a:bodyPr/>
          <a:lstStyle/>
          <a:p>
            <a:r>
              <a:rPr lang="en-US" i="1" dirty="0" smtClean="0"/>
              <a:t>Scott </a:t>
            </a:r>
            <a:r>
              <a:rPr lang="en-US" i="1" dirty="0"/>
              <a:t>v. Fruit Grower’s Supply Co. </a:t>
            </a:r>
            <a:r>
              <a:rPr lang="en-US" dirty="0"/>
              <a:t>(1927) 202 Cal. 47 </a:t>
            </a:r>
          </a:p>
          <a:p>
            <a:pPr lvl="1"/>
            <a:r>
              <a:rPr lang="en-US" i="1" dirty="0" smtClean="0"/>
              <a:t>See </a:t>
            </a:r>
            <a:r>
              <a:rPr lang="en-US" dirty="0" smtClean="0"/>
              <a:t>WR </a:t>
            </a:r>
            <a:r>
              <a:rPr lang="en-US" dirty="0"/>
              <a:t>95-9, p. </a:t>
            </a:r>
            <a:r>
              <a:rPr lang="en-US" dirty="0" smtClean="0"/>
              <a:t>18 “[w]here natural flow has been returned to its stream after use, the downstream right holders using the return flows have been able to prevent the discharger from reclaiming the water.”</a:t>
            </a:r>
          </a:p>
          <a:p>
            <a:endParaRPr lang="en-US" dirty="0" smtClean="0"/>
          </a:p>
          <a:p>
            <a:r>
              <a:rPr lang="en-US" dirty="0" smtClean="0"/>
              <a:t>Notably, </a:t>
            </a:r>
            <a:r>
              <a:rPr lang="en-US" i="1" dirty="0" smtClean="0"/>
              <a:t>Scott</a:t>
            </a:r>
            <a:r>
              <a:rPr lang="en-US" dirty="0" smtClean="0"/>
              <a:t> had nothing to do with return flows</a:t>
            </a:r>
          </a:p>
          <a:p>
            <a:pPr lvl="1"/>
            <a:r>
              <a:rPr lang="en-US" dirty="0" smtClean="0"/>
              <a:t>It concerned diversion of spring flow to another watershed</a:t>
            </a:r>
          </a:p>
          <a:p>
            <a:pPr lvl="1"/>
            <a:r>
              <a:rPr lang="en-US" dirty="0" smtClean="0"/>
              <a:t>The waters diverted and exported were not first put to use, as return flows would have been</a:t>
            </a:r>
          </a:p>
          <a:p>
            <a:pPr lvl="1"/>
            <a:r>
              <a:rPr lang="en-US" dirty="0" smtClean="0"/>
              <a:t>Discussion of use for irrigation prior to diversion had nothing to do with the case</a:t>
            </a:r>
            <a:endParaRPr lang="en-US" dirty="0"/>
          </a:p>
        </p:txBody>
      </p:sp>
      <p:sp>
        <p:nvSpPr>
          <p:cNvPr id="4" name="Slide Number Placeholder 3"/>
          <p:cNvSpPr>
            <a:spLocks noGrp="1"/>
          </p:cNvSpPr>
          <p:nvPr>
            <p:ph type="sldNum" sz="quarter" idx="10"/>
          </p:nvPr>
        </p:nvSpPr>
        <p:spPr/>
        <p:txBody>
          <a:bodyPr/>
          <a:lstStyle/>
          <a:p>
            <a:fld id="{DCB8173B-E9A3-084D-8F87-86624A821AD8}" type="slidenum">
              <a:rPr lang="en-US" smtClean="0"/>
              <a:pPr/>
              <a:t>16</a:t>
            </a:fld>
            <a:endParaRPr lang="en-US" dirty="0"/>
          </a:p>
        </p:txBody>
      </p:sp>
    </p:spTree>
    <p:extLst>
      <p:ext uri="{BB962C8B-B14F-4D97-AF65-F5344CB8AC3E}">
        <p14:creationId xmlns:p14="http://schemas.microsoft.com/office/powerpoint/2010/main" val="41513005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“Native Water” Theory</a:t>
            </a:r>
            <a:endParaRPr lang="en-US" dirty="0"/>
          </a:p>
        </p:txBody>
      </p:sp>
      <p:sp>
        <p:nvSpPr>
          <p:cNvPr id="3" name="Content Placeholder 2"/>
          <p:cNvSpPr>
            <a:spLocks noGrp="1"/>
          </p:cNvSpPr>
          <p:nvPr>
            <p:ph idx="1"/>
          </p:nvPr>
        </p:nvSpPr>
        <p:spPr>
          <a:xfrm>
            <a:off x="914400" y="1447800"/>
            <a:ext cx="10363200" cy="4572000"/>
          </a:xfrm>
        </p:spPr>
        <p:txBody>
          <a:bodyPr/>
          <a:lstStyle/>
          <a:p>
            <a:r>
              <a:rPr lang="en-US" dirty="0" smtClean="0"/>
              <a:t>“But for the interruption in recharge created by the treatment plant, the wastewater would have been available for use under natural conditions.”</a:t>
            </a:r>
          </a:p>
          <a:p>
            <a:pPr lvl="1"/>
            <a:r>
              <a:rPr lang="en-US" dirty="0" smtClean="0"/>
              <a:t>Water </a:t>
            </a:r>
            <a:r>
              <a:rPr lang="en-US" dirty="0" smtClean="0"/>
              <a:t>was diverted or pumped and </a:t>
            </a:r>
            <a:r>
              <a:rPr lang="en-US" u="sng" dirty="0" smtClean="0"/>
              <a:t>completely consumed</a:t>
            </a:r>
          </a:p>
          <a:p>
            <a:pPr lvl="1"/>
            <a:r>
              <a:rPr lang="en-US" dirty="0" smtClean="0"/>
              <a:t>Resulting byproduct of use is a waste that cannot be reused without treatment</a:t>
            </a:r>
          </a:p>
          <a:p>
            <a:pPr lvl="1"/>
            <a:r>
              <a:rPr lang="en-US" dirty="0"/>
              <a:t>Cannot ignore laws that preclude use or discharge without treatment (See Wat. Code, 13510-13556</a:t>
            </a:r>
            <a:r>
              <a:rPr lang="en-US" dirty="0" smtClean="0"/>
              <a:t>.)</a:t>
            </a:r>
          </a:p>
          <a:p>
            <a:pPr lvl="1"/>
            <a:r>
              <a:rPr lang="en-US" dirty="0"/>
              <a:t>“Recycled Water” is “water which, as a result of treatment of waste, is suitable for a direct beneficial use … that would not otherwise occur and is therefore considered a valuable resource.”  (13050(n).)</a:t>
            </a:r>
          </a:p>
          <a:p>
            <a:pPr lvl="1"/>
            <a:endParaRPr lang="en-US" dirty="0"/>
          </a:p>
        </p:txBody>
      </p:sp>
      <p:sp>
        <p:nvSpPr>
          <p:cNvPr id="4" name="Slide Number Placeholder 3"/>
          <p:cNvSpPr>
            <a:spLocks noGrp="1"/>
          </p:cNvSpPr>
          <p:nvPr>
            <p:ph type="sldNum" sz="quarter" idx="10"/>
          </p:nvPr>
        </p:nvSpPr>
        <p:spPr/>
        <p:txBody>
          <a:bodyPr/>
          <a:lstStyle/>
          <a:p>
            <a:fld id="{DCB8173B-E9A3-084D-8F87-86624A821AD8}" type="slidenum">
              <a:rPr lang="en-US" smtClean="0"/>
              <a:pPr/>
              <a:t>17</a:t>
            </a:fld>
            <a:endParaRPr lang="en-US" dirty="0"/>
          </a:p>
        </p:txBody>
      </p:sp>
    </p:spTree>
    <p:extLst>
      <p:ext uri="{BB962C8B-B14F-4D97-AF65-F5344CB8AC3E}">
        <p14:creationId xmlns:p14="http://schemas.microsoft.com/office/powerpoint/2010/main" val="39435067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Recycled Water as Foreign, Developed or Stored Water</a:t>
            </a:r>
            <a:endParaRPr lang="en-US" sz="3200" dirty="0"/>
          </a:p>
        </p:txBody>
      </p:sp>
      <p:sp>
        <p:nvSpPr>
          <p:cNvPr id="3" name="Content Placeholder 2"/>
          <p:cNvSpPr>
            <a:spLocks noGrp="1"/>
          </p:cNvSpPr>
          <p:nvPr>
            <p:ph idx="1"/>
          </p:nvPr>
        </p:nvSpPr>
        <p:spPr>
          <a:xfrm>
            <a:off x="205740" y="1676400"/>
            <a:ext cx="11833860" cy="4343400"/>
          </a:xfrm>
        </p:spPr>
        <p:txBody>
          <a:bodyPr/>
          <a:lstStyle/>
          <a:p>
            <a:r>
              <a:rPr lang="en-US" sz="2400" u="sng" dirty="0" smtClean="0"/>
              <a:t>Foreign Water</a:t>
            </a:r>
            <a:r>
              <a:rPr lang="en-US" sz="2400" dirty="0" smtClean="0"/>
              <a:t>: brought from a different watershed resulting in a new supply </a:t>
            </a:r>
          </a:p>
          <a:p>
            <a:r>
              <a:rPr lang="en-US" sz="2400" u="sng" dirty="0" smtClean="0"/>
              <a:t>Developed Water</a:t>
            </a:r>
            <a:r>
              <a:rPr lang="en-US" sz="2400" dirty="0" smtClean="0"/>
              <a:t>: water “added” to a water course after some human action or intervention (could have originated in watershed)</a:t>
            </a:r>
          </a:p>
          <a:p>
            <a:r>
              <a:rPr lang="en-US" sz="2400" u="sng" dirty="0" smtClean="0"/>
              <a:t>Stored Water</a:t>
            </a:r>
            <a:r>
              <a:rPr lang="en-US" sz="2400" dirty="0" smtClean="0"/>
              <a:t>: diverted water held back by artificial means; water later released is foreign water subject to recapture (could also be considered “salvaged” water, such as floodwaters)</a:t>
            </a:r>
          </a:p>
          <a:p>
            <a:pPr marL="0" indent="0">
              <a:buNone/>
            </a:pPr>
            <a:endParaRPr lang="en-US" sz="2400" dirty="0" smtClean="0"/>
          </a:p>
          <a:p>
            <a:r>
              <a:rPr lang="en-US" sz="2400" dirty="0" smtClean="0"/>
              <a:t>The California Supreme Court has held that parties that have introduced foreign, developed, or stored water into a watercourse have </a:t>
            </a:r>
            <a:r>
              <a:rPr lang="en-US" sz="2400" u="sng" dirty="0" smtClean="0"/>
              <a:t>primacy rights</a:t>
            </a:r>
            <a:r>
              <a:rPr lang="en-US" sz="2400" dirty="0" smtClean="0"/>
              <a:t> to that water</a:t>
            </a:r>
            <a:endParaRPr lang="en-US" sz="3600" dirty="0"/>
          </a:p>
          <a:p>
            <a:endParaRPr lang="en-US" sz="2400" dirty="0" smtClean="0"/>
          </a:p>
          <a:p>
            <a:r>
              <a:rPr lang="en-US" sz="2400" dirty="0" smtClean="0"/>
              <a:t>SRCSD has advanced these arguments in responding to protests</a:t>
            </a:r>
            <a:endParaRPr lang="en-US" sz="2400" dirty="0"/>
          </a:p>
        </p:txBody>
      </p:sp>
      <p:sp>
        <p:nvSpPr>
          <p:cNvPr id="4" name="Slide Number Placeholder 3"/>
          <p:cNvSpPr>
            <a:spLocks noGrp="1"/>
          </p:cNvSpPr>
          <p:nvPr>
            <p:ph type="sldNum" sz="quarter" idx="10"/>
          </p:nvPr>
        </p:nvSpPr>
        <p:spPr/>
        <p:txBody>
          <a:bodyPr/>
          <a:lstStyle/>
          <a:p>
            <a:fld id="{DCB8173B-E9A3-084D-8F87-86624A821AD8}" type="slidenum">
              <a:rPr lang="en-US" smtClean="0"/>
              <a:pPr/>
              <a:t>18</a:t>
            </a:fld>
            <a:endParaRPr lang="en-US" dirty="0"/>
          </a:p>
        </p:txBody>
      </p:sp>
    </p:spTree>
    <p:extLst>
      <p:ext uri="{BB962C8B-B14F-4D97-AF65-F5344CB8AC3E}">
        <p14:creationId xmlns:p14="http://schemas.microsoft.com/office/powerpoint/2010/main" val="17156304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Rights of Downstream Users</a:t>
            </a:r>
            <a:endParaRPr lang="en-US" dirty="0"/>
          </a:p>
        </p:txBody>
      </p:sp>
      <p:sp>
        <p:nvSpPr>
          <p:cNvPr id="3" name="Content Placeholder 2"/>
          <p:cNvSpPr>
            <a:spLocks noGrp="1"/>
          </p:cNvSpPr>
          <p:nvPr>
            <p:ph sz="half" idx="1"/>
          </p:nvPr>
        </p:nvSpPr>
        <p:spPr>
          <a:xfrm>
            <a:off x="1082566" y="1752600"/>
            <a:ext cx="4937234" cy="4267200"/>
          </a:xfrm>
        </p:spPr>
        <p:txBody>
          <a:bodyPr>
            <a:normAutofit/>
          </a:bodyPr>
          <a:lstStyle/>
          <a:p>
            <a:pPr>
              <a:spcAft>
                <a:spcPts val="600"/>
              </a:spcAft>
            </a:pPr>
            <a:r>
              <a:rPr lang="en-US" dirty="0" smtClean="0"/>
              <a:t>Water derived from </a:t>
            </a:r>
            <a:r>
              <a:rPr lang="en-US" u="sng" dirty="0" smtClean="0"/>
              <a:t>contractual rights </a:t>
            </a:r>
            <a:r>
              <a:rPr lang="en-US" dirty="0" smtClean="0"/>
              <a:t>(return flow provisions in contract)</a:t>
            </a:r>
          </a:p>
          <a:p>
            <a:pPr>
              <a:spcAft>
                <a:spcPts val="600"/>
              </a:spcAft>
            </a:pPr>
            <a:endParaRPr lang="en-US" dirty="0" smtClean="0"/>
          </a:p>
          <a:p>
            <a:pPr>
              <a:spcAft>
                <a:spcPts val="600"/>
              </a:spcAft>
            </a:pPr>
            <a:r>
              <a:rPr lang="en-US" dirty="0" smtClean="0"/>
              <a:t>This would afford potential rights only to the contracting party, not other downstream users</a:t>
            </a:r>
            <a:endParaRPr lang="en-US" dirty="0"/>
          </a:p>
        </p:txBody>
      </p:sp>
      <p:pic>
        <p:nvPicPr>
          <p:cNvPr id="5" name="Content Placeholder 4"/>
          <p:cNvPicPr>
            <a:picLocks noGrp="1" noChangeAspect="1"/>
          </p:cNvPicPr>
          <p:nvPr>
            <p:ph sz="half" idx="2"/>
          </p:nvPr>
        </p:nvPicPr>
        <p:blipFill>
          <a:blip r:embed="rId3"/>
          <a:srcRect l="17672" r="17672"/>
          <a:stretch>
            <a:fillRect/>
          </a:stretch>
        </p:blipFill>
        <p:spPr>
          <a:xfrm>
            <a:off x="6172200" y="1676400"/>
            <a:ext cx="3810000" cy="4038600"/>
          </a:xfrm>
          <a:effectLst>
            <a:glow rad="101600">
              <a:srgbClr val="34B4C4">
                <a:alpha val="39000"/>
              </a:srgbClr>
            </a:glow>
          </a:effectLst>
        </p:spPr>
      </p:pic>
      <p:sp>
        <p:nvSpPr>
          <p:cNvPr id="6" name="Slide Number Placeholder 5"/>
          <p:cNvSpPr>
            <a:spLocks noGrp="1"/>
          </p:cNvSpPr>
          <p:nvPr>
            <p:ph type="sldNum" sz="quarter" idx="10"/>
          </p:nvPr>
        </p:nvSpPr>
        <p:spPr/>
        <p:txBody>
          <a:bodyPr/>
          <a:lstStyle/>
          <a:p>
            <a:pPr eaLnBrk="0" fontAlgn="base" hangingPunct="0">
              <a:spcBef>
                <a:spcPct val="0"/>
              </a:spcBef>
              <a:spcAft>
                <a:spcPct val="0"/>
              </a:spcAft>
            </a:pPr>
            <a:fld id="{DCB8173B-E9A3-084D-8F87-86624A821AD8}" type="slidenum">
              <a:rPr lang="en-US">
                <a:solidFill>
                  <a:srgbClr val="000000">
                    <a:tint val="75000"/>
                  </a:srgbClr>
                </a:solidFill>
                <a:latin typeface="Times" charset="0"/>
              </a:rPr>
              <a:pPr eaLnBrk="0" fontAlgn="base" hangingPunct="0">
                <a:spcBef>
                  <a:spcPct val="0"/>
                </a:spcBef>
                <a:spcAft>
                  <a:spcPct val="0"/>
                </a:spcAft>
              </a:pPr>
              <a:t>19</a:t>
            </a:fld>
            <a:endParaRPr lang="en-US" dirty="0">
              <a:solidFill>
                <a:srgbClr val="000000">
                  <a:tint val="75000"/>
                </a:srgbClr>
              </a:solidFill>
              <a:latin typeface="Times" charset="0"/>
            </a:endParaRPr>
          </a:p>
        </p:txBody>
      </p:sp>
    </p:spTree>
    <p:extLst>
      <p:ext uri="{BB962C8B-B14F-4D97-AF65-F5344CB8AC3E}">
        <p14:creationId xmlns:p14="http://schemas.microsoft.com/office/powerpoint/2010/main" val="16227850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mv="urn:schemas-microsoft-com:mac:vml">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sz="quarter" idx="10"/>
          </p:nvPr>
        </p:nvSpPr>
        <p:spPr>
          <a:xfrm>
            <a:off x="2057400" y="3124200"/>
            <a:ext cx="8077200" cy="2133600"/>
          </a:xfrm>
        </p:spPr>
        <p:txBody>
          <a:bodyPr/>
          <a:lstStyle/>
          <a:p>
            <a:pPr marL="0" indent="0" algn="ctr">
              <a:buNone/>
            </a:pPr>
            <a:r>
              <a:rPr lang="en-US" sz="6000" dirty="0">
                <a:solidFill>
                  <a:srgbClr val="34B4C4"/>
                </a:solidFill>
                <a:latin typeface="Bookman Old Style"/>
                <a:ea typeface="ＭＳ Ｐゴシック" charset="-128"/>
                <a:cs typeface="Bookman Old Style"/>
              </a:rPr>
              <a:t>THE </a:t>
            </a:r>
            <a:r>
              <a:rPr lang="en-US" sz="6000" dirty="0" smtClean="0">
                <a:solidFill>
                  <a:srgbClr val="34B4C4"/>
                </a:solidFill>
                <a:latin typeface="Bookman Old Style"/>
                <a:ea typeface="ＭＳ Ｐゴシック" charset="-128"/>
                <a:cs typeface="Bookman Old Style"/>
              </a:rPr>
              <a:t>1211 </a:t>
            </a:r>
          </a:p>
          <a:p>
            <a:pPr marL="0" indent="0" algn="ctr">
              <a:buNone/>
            </a:pPr>
            <a:r>
              <a:rPr lang="en-US" sz="6000" dirty="0" smtClean="0">
                <a:solidFill>
                  <a:srgbClr val="34B4C4"/>
                </a:solidFill>
                <a:latin typeface="Bookman Old Style"/>
                <a:ea typeface="ＭＳ Ｐゴシック" charset="-128"/>
                <a:cs typeface="Bookman Old Style"/>
              </a:rPr>
              <a:t>PROCESS</a:t>
            </a:r>
            <a:endParaRPr lang="en-US" sz="6000" dirty="0">
              <a:solidFill>
                <a:srgbClr val="34B4C4"/>
              </a:solidFill>
              <a:latin typeface="Bookman Old Style"/>
              <a:ea typeface="ＭＳ Ｐゴシック" charset="-128"/>
              <a:cs typeface="Bookman Old Style"/>
            </a:endParaRPr>
          </a:p>
        </p:txBody>
      </p:sp>
      <p:sp>
        <p:nvSpPr>
          <p:cNvPr id="17413" name="Rectangle 11"/>
          <p:cNvSpPr>
            <a:spLocks noChangeArrowheads="1"/>
          </p:cNvSpPr>
          <p:nvPr/>
        </p:nvSpPr>
        <p:spPr bwMode="auto">
          <a:xfrm>
            <a:off x="5905501" y="6048375"/>
            <a:ext cx="184731" cy="369332"/>
          </a:xfrm>
          <a:prstGeom prst="rect">
            <a:avLst/>
          </a:prstGeom>
          <a:noFill/>
          <a:ln w="9525">
            <a:noFill/>
            <a:miter lim="800000"/>
            <a:headEnd/>
            <a:tailEnd/>
          </a:ln>
        </p:spPr>
        <p:txBody>
          <a:bodyPr wrap="none">
            <a:prstTxWarp prst="textNoShape">
              <a:avLst/>
            </a:prstTxWarp>
            <a:spAutoFit/>
          </a:bodyPr>
          <a:lstStyle/>
          <a:p>
            <a:endParaRPr lang="en-US" dirty="0"/>
          </a:p>
        </p:txBody>
      </p:sp>
      <p:sp>
        <p:nvSpPr>
          <p:cNvPr id="2" name="Slide Number Placeholder 1"/>
          <p:cNvSpPr>
            <a:spLocks noGrp="1"/>
          </p:cNvSpPr>
          <p:nvPr>
            <p:ph type="sldNum" sz="quarter" idx="11"/>
          </p:nvPr>
        </p:nvSpPr>
        <p:spPr/>
        <p:txBody>
          <a:bodyPr/>
          <a:lstStyle/>
          <a:p>
            <a:fld id="{DCB8173B-E9A3-084D-8F87-86624A821AD8}" type="slidenum">
              <a:rPr lang="en-US" smtClean="0"/>
              <a:pPr/>
              <a:t>2</a:t>
            </a:fld>
            <a:endParaRPr lang="en-US" dirty="0"/>
          </a:p>
        </p:txBody>
      </p:sp>
    </p:spTree>
    <p:extLst>
      <p:ext uri="{BB962C8B-B14F-4D97-AF65-F5344CB8AC3E}">
        <p14:creationId xmlns:p14="http://schemas.microsoft.com/office/powerpoint/2010/main" val="3803640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Current SRCSD Petition – USBR Arguments</a:t>
            </a:r>
            <a:endParaRPr lang="en-US" dirty="0"/>
          </a:p>
        </p:txBody>
      </p:sp>
      <p:sp>
        <p:nvSpPr>
          <p:cNvPr id="3" name="Content Placeholder 2"/>
          <p:cNvSpPr>
            <a:spLocks noGrp="1"/>
          </p:cNvSpPr>
          <p:nvPr>
            <p:ph idx="1"/>
          </p:nvPr>
        </p:nvSpPr>
        <p:spPr/>
        <p:txBody>
          <a:bodyPr/>
          <a:lstStyle/>
          <a:p>
            <a:r>
              <a:rPr lang="en-US" dirty="0" smtClean="0"/>
              <a:t>USBR has asserted reduction in flow could injure its use of water in connection with the CVP</a:t>
            </a:r>
          </a:p>
          <a:p>
            <a:r>
              <a:rPr lang="en-US" dirty="0"/>
              <a:t>A</a:t>
            </a:r>
            <a:r>
              <a:rPr lang="en-US" dirty="0" smtClean="0"/>
              <a:t>sserted a right to use of seepage and return flows entering the District’s facilities and to the recycled water as well</a:t>
            </a:r>
          </a:p>
          <a:p>
            <a:r>
              <a:rPr lang="en-US" dirty="0" smtClean="0"/>
              <a:t>Water Code 1210</a:t>
            </a:r>
          </a:p>
          <a:p>
            <a:pPr lvl="1"/>
            <a:r>
              <a:rPr lang="en-US" dirty="0" smtClean="0"/>
              <a:t>Assumes legal right to water</a:t>
            </a:r>
          </a:p>
          <a:p>
            <a:pPr lvl="1"/>
            <a:r>
              <a:rPr lang="en-US" dirty="0"/>
              <a:t>W</a:t>
            </a:r>
            <a:r>
              <a:rPr lang="en-US" dirty="0" smtClean="0"/>
              <a:t>astewater treatment plant holds right against supplier, even those using water under contract, unless </a:t>
            </a:r>
            <a:r>
              <a:rPr lang="en-US" dirty="0" smtClean="0"/>
              <a:t>agreement exists; </a:t>
            </a:r>
            <a:endParaRPr lang="en-US" dirty="0" smtClean="0"/>
          </a:p>
          <a:p>
            <a:pPr lvl="1"/>
            <a:r>
              <a:rPr lang="en-US" dirty="0" smtClean="0"/>
              <a:t>Water suppliers contract with USBR, are not District customers; District not a party to CVP contracts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CB8173B-E9A3-084D-8F87-86624A821AD8}" type="slidenum">
              <a:rPr lang="en-US" smtClean="0"/>
              <a:pPr/>
              <a:t>20</a:t>
            </a:fld>
            <a:endParaRPr lang="en-US" dirty="0"/>
          </a:p>
        </p:txBody>
      </p:sp>
    </p:spTree>
    <p:extLst>
      <p:ext uri="{BB962C8B-B14F-4D97-AF65-F5344CB8AC3E}">
        <p14:creationId xmlns:p14="http://schemas.microsoft.com/office/powerpoint/2010/main" val="40739873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8458200" cy="914400"/>
          </a:xfrm>
        </p:spPr>
        <p:txBody>
          <a:bodyPr/>
          <a:lstStyle/>
          <a:p>
            <a:r>
              <a:rPr lang="en-US" dirty="0" smtClean="0"/>
              <a:t>Underlying Rights of Downstream Users</a:t>
            </a:r>
            <a:endParaRPr lang="en-US" dirty="0"/>
          </a:p>
        </p:txBody>
      </p:sp>
      <p:sp>
        <p:nvSpPr>
          <p:cNvPr id="3" name="Content Placeholder 2"/>
          <p:cNvSpPr>
            <a:spLocks noGrp="1"/>
          </p:cNvSpPr>
          <p:nvPr>
            <p:ph idx="1"/>
          </p:nvPr>
        </p:nvSpPr>
        <p:spPr>
          <a:xfrm>
            <a:off x="914400" y="2001794"/>
            <a:ext cx="10676238" cy="3323967"/>
          </a:xfrm>
        </p:spPr>
        <p:txBody>
          <a:bodyPr/>
          <a:lstStyle/>
          <a:p>
            <a:pPr>
              <a:spcAft>
                <a:spcPts val="600"/>
              </a:spcAft>
            </a:pPr>
            <a:r>
              <a:rPr lang="en-US" sz="3200" dirty="0" smtClean="0"/>
              <a:t>Rights to water from groundwater extraction</a:t>
            </a:r>
            <a:endParaRPr lang="en-US" dirty="0" smtClean="0"/>
          </a:p>
          <a:p>
            <a:pPr lvl="1">
              <a:spcAft>
                <a:spcPts val="600"/>
              </a:spcAft>
            </a:pPr>
            <a:r>
              <a:rPr lang="en-US" sz="2800" dirty="0" smtClean="0"/>
              <a:t>Treated as foreign water if it does not reach surface water under natural conditions (i.e., gaining stream vs. losing stream)  </a:t>
            </a:r>
          </a:p>
          <a:p>
            <a:pPr lvl="1">
              <a:spcAft>
                <a:spcPts val="600"/>
              </a:spcAft>
            </a:pPr>
            <a:r>
              <a:rPr lang="en-US" sz="2800" dirty="0" smtClean="0"/>
              <a:t>See SWRCB Order 95-9,p. 22.</a:t>
            </a:r>
          </a:p>
          <a:p>
            <a:pPr marL="804863" lvl="1" indent="0">
              <a:spcAft>
                <a:spcPts val="600"/>
              </a:spcAft>
              <a:buNone/>
            </a:pPr>
            <a:endParaRPr lang="en-US" dirty="0" smtClean="0"/>
          </a:p>
          <a:p>
            <a:pPr lvl="1">
              <a:spcAft>
                <a:spcPts val="600"/>
              </a:spcAft>
            </a:pPr>
            <a:endParaRPr lang="en-US" dirty="0"/>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pPr>
            <a:fld id="{DCB8173B-E9A3-084D-8F87-86624A821AD8}" type="slidenum">
              <a:rPr lang="en-US">
                <a:solidFill>
                  <a:srgbClr val="000000">
                    <a:tint val="75000"/>
                  </a:srgbClr>
                </a:solidFill>
                <a:latin typeface="Times" charset="0"/>
              </a:rPr>
              <a:pPr eaLnBrk="0" fontAlgn="base" hangingPunct="0">
                <a:spcBef>
                  <a:spcPct val="0"/>
                </a:spcBef>
                <a:spcAft>
                  <a:spcPct val="0"/>
                </a:spcAft>
              </a:pPr>
              <a:t>21</a:t>
            </a:fld>
            <a:endParaRPr lang="en-US" dirty="0">
              <a:solidFill>
                <a:srgbClr val="000000">
                  <a:tint val="75000"/>
                </a:srgbClr>
              </a:solidFill>
              <a:latin typeface="Times" charset="0"/>
            </a:endParaRPr>
          </a:p>
        </p:txBody>
      </p:sp>
    </p:spTree>
    <p:extLst>
      <p:ext uri="{BB962C8B-B14F-4D97-AF65-F5344CB8AC3E}">
        <p14:creationId xmlns:p14="http://schemas.microsoft.com/office/powerpoint/2010/main" val="27429870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mv="urn:schemas-microsoft-com:mac:vml">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Amount of Water</a:t>
            </a:r>
            <a:endParaRPr lang="en-US" dirty="0"/>
          </a:p>
        </p:txBody>
      </p:sp>
      <p:sp>
        <p:nvSpPr>
          <p:cNvPr id="3" name="Content Placeholder 2"/>
          <p:cNvSpPr>
            <a:spLocks noGrp="1"/>
          </p:cNvSpPr>
          <p:nvPr>
            <p:ph sz="half" idx="1"/>
          </p:nvPr>
        </p:nvSpPr>
        <p:spPr/>
        <p:txBody>
          <a:bodyPr/>
          <a:lstStyle/>
          <a:p>
            <a:pPr>
              <a:spcAft>
                <a:spcPts val="1200"/>
              </a:spcAft>
            </a:pPr>
            <a:r>
              <a:rPr lang="en-US" dirty="0" smtClean="0"/>
              <a:t>Compare reuse project amount to amounts of the source supplies</a:t>
            </a:r>
          </a:p>
          <a:p>
            <a:r>
              <a:rPr lang="en-US" dirty="0" smtClean="0"/>
              <a:t>Compare reuse amount to expected “growth flows” of wastewater discharges</a:t>
            </a:r>
            <a:endParaRPr lang="en-US" dirty="0"/>
          </a:p>
        </p:txBody>
      </p:sp>
      <p:pic>
        <p:nvPicPr>
          <p:cNvPr id="5" name="Content Placeholder 4"/>
          <p:cNvPicPr>
            <a:picLocks noGrp="1" noChangeAspect="1"/>
          </p:cNvPicPr>
          <p:nvPr>
            <p:ph sz="half" idx="2"/>
          </p:nvPr>
        </p:nvPicPr>
        <p:blipFill>
          <a:blip r:embed="rId3"/>
          <a:srcRect l="17672" r="17672"/>
          <a:stretch>
            <a:fillRect/>
          </a:stretch>
        </p:blipFill>
        <p:spPr>
          <a:xfrm>
            <a:off x="6172200" y="1676400"/>
            <a:ext cx="3810000" cy="4114800"/>
          </a:xfrm>
          <a:effectLst>
            <a:outerShdw blurRad="50800" dist="38100" dir="2700000" algn="tl" rotWithShape="0">
              <a:srgbClr val="000000">
                <a:alpha val="43000"/>
              </a:srgbClr>
            </a:outerShdw>
          </a:effectLst>
          <a:scene3d>
            <a:camera prst="orthographicFront"/>
            <a:lightRig rig="threePt" dir="t"/>
          </a:scene3d>
          <a:sp3d>
            <a:bevelB w="152400" h="50800" prst="softRound"/>
          </a:sp3d>
        </p:spPr>
      </p:pic>
      <p:sp>
        <p:nvSpPr>
          <p:cNvPr id="6" name="Slide Number Placeholder 5"/>
          <p:cNvSpPr>
            <a:spLocks noGrp="1"/>
          </p:cNvSpPr>
          <p:nvPr>
            <p:ph type="sldNum" sz="quarter" idx="10"/>
          </p:nvPr>
        </p:nvSpPr>
        <p:spPr/>
        <p:txBody>
          <a:bodyPr/>
          <a:lstStyle/>
          <a:p>
            <a:pPr eaLnBrk="0" fontAlgn="base" hangingPunct="0">
              <a:spcBef>
                <a:spcPct val="0"/>
              </a:spcBef>
              <a:spcAft>
                <a:spcPct val="0"/>
              </a:spcAft>
            </a:pPr>
            <a:fld id="{DCB8173B-E9A3-084D-8F87-86624A821AD8}" type="slidenum">
              <a:rPr lang="en-US">
                <a:solidFill>
                  <a:srgbClr val="000000">
                    <a:tint val="75000"/>
                  </a:srgbClr>
                </a:solidFill>
                <a:latin typeface="Times" charset="0"/>
              </a:rPr>
              <a:pPr eaLnBrk="0" fontAlgn="base" hangingPunct="0">
                <a:spcBef>
                  <a:spcPct val="0"/>
                </a:spcBef>
                <a:spcAft>
                  <a:spcPct val="0"/>
                </a:spcAft>
              </a:pPr>
              <a:t>22</a:t>
            </a:fld>
            <a:endParaRPr lang="en-US" dirty="0">
              <a:solidFill>
                <a:srgbClr val="000000">
                  <a:tint val="75000"/>
                </a:srgbClr>
              </a:solidFill>
              <a:latin typeface="Times" charset="0"/>
            </a:endParaRPr>
          </a:p>
        </p:txBody>
      </p:sp>
    </p:spTree>
    <p:extLst>
      <p:ext uri="{BB962C8B-B14F-4D97-AF65-F5344CB8AC3E}">
        <p14:creationId xmlns:p14="http://schemas.microsoft.com/office/powerpoint/2010/main" val="4189204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mv="urn:schemas-microsoft-com:mac:vml">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Place of Use</a:t>
            </a:r>
            <a:endParaRPr lang="en-US" dirty="0"/>
          </a:p>
        </p:txBody>
      </p:sp>
      <p:sp>
        <p:nvSpPr>
          <p:cNvPr id="3" name="Content Placeholder 2"/>
          <p:cNvSpPr>
            <a:spLocks noGrp="1"/>
          </p:cNvSpPr>
          <p:nvPr>
            <p:ph idx="1"/>
          </p:nvPr>
        </p:nvSpPr>
        <p:spPr/>
        <p:txBody>
          <a:bodyPr/>
          <a:lstStyle/>
          <a:p>
            <a:pPr>
              <a:spcAft>
                <a:spcPts val="1200"/>
              </a:spcAft>
            </a:pPr>
            <a:r>
              <a:rPr lang="en-US" dirty="0" smtClean="0"/>
              <a:t>If reuse is within place of use or service area, and </a:t>
            </a:r>
            <a:r>
              <a:rPr lang="en-US" u="sng" dirty="0" smtClean="0"/>
              <a:t>prior to discharge</a:t>
            </a:r>
            <a:r>
              <a:rPr lang="en-US" dirty="0" smtClean="0"/>
              <a:t>, absolute right to reuse</a:t>
            </a:r>
          </a:p>
          <a:p>
            <a:pPr>
              <a:spcAft>
                <a:spcPts val="1200"/>
              </a:spcAft>
            </a:pPr>
            <a:endParaRPr lang="en-US" dirty="0" smtClean="0"/>
          </a:p>
          <a:p>
            <a:pPr>
              <a:spcAft>
                <a:spcPts val="1200"/>
              </a:spcAft>
            </a:pPr>
            <a:r>
              <a:rPr lang="en-US" dirty="0" smtClean="0"/>
              <a:t>If reuse is within place of use / service area, but </a:t>
            </a:r>
            <a:r>
              <a:rPr lang="en-US" u="sng" dirty="0" smtClean="0"/>
              <a:t>natural stream used</a:t>
            </a:r>
            <a:r>
              <a:rPr lang="en-US" dirty="0" smtClean="0"/>
              <a:t>, then analyze rights of particular downstream users</a:t>
            </a:r>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pPr>
            <a:fld id="{DCB8173B-E9A3-084D-8F87-86624A821AD8}" type="slidenum">
              <a:rPr lang="en-US">
                <a:solidFill>
                  <a:srgbClr val="000000">
                    <a:tint val="75000"/>
                  </a:srgbClr>
                </a:solidFill>
                <a:latin typeface="Times" charset="0"/>
              </a:rPr>
              <a:pPr eaLnBrk="0" fontAlgn="base" hangingPunct="0">
                <a:spcBef>
                  <a:spcPct val="0"/>
                </a:spcBef>
                <a:spcAft>
                  <a:spcPct val="0"/>
                </a:spcAft>
              </a:pPr>
              <a:t>23</a:t>
            </a:fld>
            <a:endParaRPr lang="en-US" dirty="0">
              <a:solidFill>
                <a:srgbClr val="000000">
                  <a:tint val="75000"/>
                </a:srgbClr>
              </a:solidFill>
              <a:latin typeface="Times" charset="0"/>
            </a:endParaRPr>
          </a:p>
        </p:txBody>
      </p:sp>
    </p:spTree>
    <p:extLst>
      <p:ext uri="{BB962C8B-B14F-4D97-AF65-F5344CB8AC3E}">
        <p14:creationId xmlns:p14="http://schemas.microsoft.com/office/powerpoint/2010/main" val="14635573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mv="urn:schemas-microsoft-com:mac:vml">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Means of Conveyance</a:t>
            </a:r>
            <a:endParaRPr lang="en-US" dirty="0"/>
          </a:p>
        </p:txBody>
      </p:sp>
      <p:pic>
        <p:nvPicPr>
          <p:cNvPr id="5" name="Content Placeholder 4"/>
          <p:cNvPicPr>
            <a:picLocks noGrp="1" noChangeAspect="1"/>
          </p:cNvPicPr>
          <p:nvPr>
            <p:ph sz="half" idx="1"/>
          </p:nvPr>
        </p:nvPicPr>
        <p:blipFill>
          <a:blip r:embed="rId3"/>
          <a:srcRect l="7414" r="7414"/>
          <a:stretch>
            <a:fillRect/>
          </a:stretch>
        </p:blipFill>
        <p:spPr/>
      </p:pic>
      <p:sp>
        <p:nvSpPr>
          <p:cNvPr id="4" name="Content Placeholder 3"/>
          <p:cNvSpPr>
            <a:spLocks noGrp="1"/>
          </p:cNvSpPr>
          <p:nvPr>
            <p:ph sz="half" idx="2"/>
          </p:nvPr>
        </p:nvSpPr>
        <p:spPr/>
        <p:txBody>
          <a:bodyPr>
            <a:normAutofit fontScale="92500"/>
          </a:bodyPr>
          <a:lstStyle/>
          <a:p>
            <a:pPr>
              <a:spcAft>
                <a:spcPts val="1200"/>
              </a:spcAft>
            </a:pPr>
            <a:r>
              <a:rPr lang="en-US" dirty="0"/>
              <a:t>Implicates certain procedural </a:t>
            </a:r>
            <a:r>
              <a:rPr lang="en-US" dirty="0" smtClean="0"/>
              <a:t>considerations</a:t>
            </a:r>
          </a:p>
          <a:p>
            <a:pPr>
              <a:spcAft>
                <a:spcPts val="1200"/>
              </a:spcAft>
            </a:pPr>
            <a:r>
              <a:rPr lang="en-US" dirty="0" smtClean="0"/>
              <a:t>Water </a:t>
            </a:r>
            <a:r>
              <a:rPr lang="en-US" dirty="0"/>
              <a:t>Code § 1211 petition vs. water rights application (or both</a:t>
            </a:r>
            <a:r>
              <a:rPr lang="en-US" dirty="0" smtClean="0"/>
              <a:t>)</a:t>
            </a:r>
          </a:p>
          <a:p>
            <a:r>
              <a:rPr lang="en-US" dirty="0" smtClean="0"/>
              <a:t>Use of natural stream course to convey to existing POU may implicate downstream rights</a:t>
            </a:r>
          </a:p>
          <a:p>
            <a:r>
              <a:rPr lang="en-US" dirty="0" smtClean="0"/>
              <a:t>WC 7075</a:t>
            </a:r>
            <a:endParaRPr lang="en-US" dirty="0"/>
          </a:p>
          <a:p>
            <a:endParaRPr lang="en-US" dirty="0"/>
          </a:p>
        </p:txBody>
      </p:sp>
      <p:sp>
        <p:nvSpPr>
          <p:cNvPr id="6" name="TextBox 5"/>
          <p:cNvSpPr txBox="1"/>
          <p:nvPr/>
        </p:nvSpPr>
        <p:spPr>
          <a:xfrm>
            <a:off x="2209800" y="6172201"/>
            <a:ext cx="2518638" cy="246221"/>
          </a:xfrm>
          <a:prstGeom prst="rect">
            <a:avLst/>
          </a:prstGeom>
          <a:noFill/>
        </p:spPr>
        <p:txBody>
          <a:bodyPr wrap="none" rtlCol="0">
            <a:spAutoFit/>
          </a:bodyPr>
          <a:lstStyle/>
          <a:p>
            <a:pPr eaLnBrk="0" fontAlgn="base" hangingPunct="0">
              <a:spcBef>
                <a:spcPct val="0"/>
              </a:spcBef>
              <a:spcAft>
                <a:spcPct val="0"/>
              </a:spcAft>
            </a:pPr>
            <a:r>
              <a:rPr lang="en-US" sz="1000" dirty="0">
                <a:solidFill>
                  <a:srgbClr val="000000"/>
                </a:solidFill>
                <a:latin typeface="Times" charset="0"/>
              </a:rPr>
              <a:t>Photo of the Los Angeles Aqueduct Cascades</a:t>
            </a:r>
          </a:p>
        </p:txBody>
      </p:sp>
      <p:sp>
        <p:nvSpPr>
          <p:cNvPr id="7" name="Slide Number Placeholder 6"/>
          <p:cNvSpPr>
            <a:spLocks noGrp="1"/>
          </p:cNvSpPr>
          <p:nvPr>
            <p:ph type="sldNum" sz="quarter" idx="10"/>
          </p:nvPr>
        </p:nvSpPr>
        <p:spPr/>
        <p:txBody>
          <a:bodyPr/>
          <a:lstStyle/>
          <a:p>
            <a:pPr eaLnBrk="0" fontAlgn="base" hangingPunct="0">
              <a:spcBef>
                <a:spcPct val="0"/>
              </a:spcBef>
              <a:spcAft>
                <a:spcPct val="0"/>
              </a:spcAft>
            </a:pPr>
            <a:fld id="{DCB8173B-E9A3-084D-8F87-86624A821AD8}" type="slidenum">
              <a:rPr lang="en-US">
                <a:solidFill>
                  <a:srgbClr val="000000">
                    <a:tint val="75000"/>
                  </a:srgbClr>
                </a:solidFill>
                <a:latin typeface="Times" charset="0"/>
              </a:rPr>
              <a:pPr eaLnBrk="0" fontAlgn="base" hangingPunct="0">
                <a:spcBef>
                  <a:spcPct val="0"/>
                </a:spcBef>
                <a:spcAft>
                  <a:spcPct val="0"/>
                </a:spcAft>
              </a:pPr>
              <a:t>24</a:t>
            </a:fld>
            <a:endParaRPr lang="en-US" dirty="0">
              <a:solidFill>
                <a:srgbClr val="000000">
                  <a:tint val="75000"/>
                </a:srgbClr>
              </a:solidFill>
              <a:latin typeface="Times" charset="0"/>
            </a:endParaRPr>
          </a:p>
        </p:txBody>
      </p:sp>
    </p:spTree>
    <p:extLst>
      <p:ext uri="{BB962C8B-B14F-4D97-AF65-F5344CB8AC3E}">
        <p14:creationId xmlns:p14="http://schemas.microsoft.com/office/powerpoint/2010/main" val="6054751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mv="urn:schemas-microsoft-com:mac:vml">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sz="quarter" idx="10"/>
          </p:nvPr>
        </p:nvSpPr>
        <p:spPr>
          <a:xfrm>
            <a:off x="2057400" y="3124200"/>
            <a:ext cx="8077200" cy="2133600"/>
          </a:xfrm>
        </p:spPr>
        <p:txBody>
          <a:bodyPr/>
          <a:lstStyle/>
          <a:p>
            <a:pPr marL="0" indent="0" algn="ctr">
              <a:buNone/>
            </a:pPr>
            <a:r>
              <a:rPr lang="en-US" sz="6000" dirty="0" smtClean="0">
                <a:solidFill>
                  <a:srgbClr val="34B4C4"/>
                </a:solidFill>
                <a:latin typeface="Bookman Old Style"/>
                <a:ea typeface="ＭＳ Ｐゴシック" charset="-128"/>
                <a:cs typeface="Bookman Old Style"/>
              </a:rPr>
              <a:t>EFFECTS ON FISH AND WILDLIFE</a:t>
            </a:r>
            <a:endParaRPr lang="en-US" sz="6000" dirty="0">
              <a:solidFill>
                <a:srgbClr val="34B4C4"/>
              </a:solidFill>
              <a:latin typeface="Bookman Old Style"/>
              <a:ea typeface="ＭＳ Ｐゴシック" charset="-128"/>
              <a:cs typeface="Bookman Old Style"/>
            </a:endParaRPr>
          </a:p>
        </p:txBody>
      </p:sp>
      <p:sp>
        <p:nvSpPr>
          <p:cNvPr id="17413" name="Rectangle 11"/>
          <p:cNvSpPr>
            <a:spLocks noChangeArrowheads="1"/>
          </p:cNvSpPr>
          <p:nvPr/>
        </p:nvSpPr>
        <p:spPr bwMode="auto">
          <a:xfrm>
            <a:off x="5905501" y="6048375"/>
            <a:ext cx="184731"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B8173B-E9A3-084D-8F87-86624A821AD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3103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Environmental Effects of Project</a:t>
            </a:r>
            <a:endParaRPr lang="en-US" dirty="0"/>
          </a:p>
        </p:txBody>
      </p:sp>
      <p:sp>
        <p:nvSpPr>
          <p:cNvPr id="3" name="Content Placeholder 2"/>
          <p:cNvSpPr>
            <a:spLocks noGrp="1"/>
          </p:cNvSpPr>
          <p:nvPr>
            <p:ph idx="1"/>
          </p:nvPr>
        </p:nvSpPr>
        <p:spPr>
          <a:xfrm>
            <a:off x="284205" y="1676400"/>
            <a:ext cx="11565925" cy="4343400"/>
          </a:xfrm>
        </p:spPr>
        <p:txBody>
          <a:bodyPr/>
          <a:lstStyle/>
          <a:p>
            <a:r>
              <a:rPr lang="en-US" dirty="0" smtClean="0"/>
              <a:t>Basis for Considering</a:t>
            </a:r>
          </a:p>
          <a:p>
            <a:pPr lvl="1"/>
            <a:r>
              <a:rPr lang="en-US" dirty="0" smtClean="0"/>
              <a:t>Public Trust – SWRCB obligation to consider and mitigate where feasible</a:t>
            </a:r>
          </a:p>
          <a:p>
            <a:pPr lvl="1"/>
            <a:r>
              <a:rPr lang="en-US" dirty="0" smtClean="0"/>
              <a:t>Art. X, Sec. 2 – whether a particular use is reasonable depends on the circumstances (See WR 95-9)</a:t>
            </a:r>
          </a:p>
          <a:p>
            <a:pPr lvl="1"/>
            <a:r>
              <a:rPr lang="en-US" sz="2400" dirty="0" smtClean="0"/>
              <a:t>Water Code 1211/1702- proposed change will not injure any legal user of water involved</a:t>
            </a:r>
          </a:p>
          <a:p>
            <a:pPr lvl="2"/>
            <a:r>
              <a:rPr lang="en-US" sz="2400" dirty="0" smtClean="0"/>
              <a:t>No case law on question of whether legal user includes fish and wildlife, but “[s]uch an interpretation, however, would be consistent with existing case law that interprets the Water Code to provide standing for protection of the public trust.”  (WR 95-9, p. 29, fn. 10, p. 33; see WR 2008-0024])</a:t>
            </a:r>
          </a:p>
          <a:p>
            <a:pPr lvl="2"/>
            <a:r>
              <a:rPr lang="en-US" sz="2400" dirty="0" smtClean="0"/>
              <a:t>Does not limit SWRCB authority to balance</a:t>
            </a:r>
          </a:p>
        </p:txBody>
      </p:sp>
      <p:sp>
        <p:nvSpPr>
          <p:cNvPr id="4" name="Slide Number Placeholder 3"/>
          <p:cNvSpPr>
            <a:spLocks noGrp="1"/>
          </p:cNvSpPr>
          <p:nvPr>
            <p:ph type="sldNum" sz="quarter" idx="10"/>
          </p:nvPr>
        </p:nvSpPr>
        <p:spPr/>
        <p:txBody>
          <a:bodyPr/>
          <a:lstStyle/>
          <a:p>
            <a:fld id="{DCB8173B-E9A3-084D-8F87-86624A821AD8}" type="slidenum">
              <a:rPr lang="en-US" smtClean="0"/>
              <a:pPr/>
              <a:t>26</a:t>
            </a:fld>
            <a:endParaRPr lang="en-US" dirty="0"/>
          </a:p>
        </p:txBody>
      </p:sp>
    </p:spTree>
    <p:extLst>
      <p:ext uri="{BB962C8B-B14F-4D97-AF65-F5344CB8AC3E}">
        <p14:creationId xmlns:p14="http://schemas.microsoft.com/office/powerpoint/2010/main" val="17707076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DFW’s </a:t>
            </a:r>
            <a:r>
              <a:rPr lang="en-US" dirty="0" smtClean="0"/>
              <a:t>Right </a:t>
            </a:r>
            <a:r>
              <a:rPr lang="en-US" dirty="0"/>
              <a:t>to Protest</a:t>
            </a:r>
          </a:p>
        </p:txBody>
      </p:sp>
      <p:sp>
        <p:nvSpPr>
          <p:cNvPr id="3" name="Content Placeholder 2"/>
          <p:cNvSpPr>
            <a:spLocks noGrp="1"/>
          </p:cNvSpPr>
          <p:nvPr>
            <p:ph idx="1"/>
          </p:nvPr>
        </p:nvSpPr>
        <p:spPr/>
        <p:txBody>
          <a:bodyPr/>
          <a:lstStyle/>
          <a:p>
            <a:r>
              <a:rPr lang="en-US" dirty="0" smtClean="0"/>
              <a:t>Fish and Game Code, Sec. </a:t>
            </a:r>
            <a:r>
              <a:rPr lang="en-US" dirty="0" smtClean="0"/>
              <a:t>711.7</a:t>
            </a:r>
            <a:endParaRPr lang="en-US" dirty="0" smtClean="0"/>
          </a:p>
          <a:p>
            <a:r>
              <a:rPr lang="en-US" dirty="0" smtClean="0"/>
              <a:t>Water Code sections 1701.2: petition must include fish and wildlife information from CDFW</a:t>
            </a:r>
          </a:p>
          <a:p>
            <a:r>
              <a:rPr lang="en-US" dirty="0" smtClean="0"/>
              <a:t>Water Code sections 1703 et seq.: petitioner shall notify CDFW of proposed change; any interested person may file a protest in the form required by the regulations</a:t>
            </a:r>
          </a:p>
          <a:p>
            <a:r>
              <a:rPr lang="en-US" dirty="0"/>
              <a:t>Title 23, Secs. </a:t>
            </a:r>
            <a:r>
              <a:rPr lang="en-US" dirty="0" smtClean="0"/>
              <a:t>745: allegations in a protest must be supported by facts</a:t>
            </a:r>
          </a:p>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B8173B-E9A3-084D-8F87-86624A821AD8}" type="slidenum">
              <a:rPr kumimoji="0" lang="en-US" sz="12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0000">
                  <a:tint val="75000"/>
                </a:srgbClr>
              </a:solidFill>
              <a:effectLst/>
              <a:uLnTx/>
              <a:uFillTx/>
              <a:latin typeface="Helvetica"/>
              <a:ea typeface="+mn-ea"/>
              <a:cs typeface="+mn-cs"/>
            </a:endParaRPr>
          </a:p>
        </p:txBody>
      </p:sp>
    </p:spTree>
    <p:extLst>
      <p:ext uri="{BB962C8B-B14F-4D97-AF65-F5344CB8AC3E}">
        <p14:creationId xmlns:p14="http://schemas.microsoft.com/office/powerpoint/2010/main" val="32890846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Response to Other CDFW Protest Provisions</a:t>
            </a:r>
            <a:endParaRPr lang="en-US" dirty="0"/>
          </a:p>
        </p:txBody>
      </p:sp>
      <p:sp>
        <p:nvSpPr>
          <p:cNvPr id="3" name="Content Placeholder 2"/>
          <p:cNvSpPr>
            <a:spLocks noGrp="1"/>
          </p:cNvSpPr>
          <p:nvPr>
            <p:ph idx="1"/>
          </p:nvPr>
        </p:nvSpPr>
        <p:spPr/>
        <p:txBody>
          <a:bodyPr/>
          <a:lstStyle/>
          <a:p>
            <a:r>
              <a:rPr lang="en-US" dirty="0" smtClean="0"/>
              <a:t>CESA</a:t>
            </a:r>
          </a:p>
          <a:p>
            <a:r>
              <a:rPr lang="en-US" dirty="0" smtClean="0"/>
              <a:t>CDFW’s Lake and Streambed Alteration Program (LSA Program)</a:t>
            </a:r>
          </a:p>
          <a:p>
            <a:endParaRPr lang="en-US" dirty="0"/>
          </a:p>
          <a:p>
            <a:r>
              <a:rPr lang="en-US" dirty="0" smtClean="0"/>
              <a:t>Requirements would apply in absence of condition in the approval of the District’s change petition</a:t>
            </a:r>
          </a:p>
          <a:p>
            <a:r>
              <a:rPr lang="en-US" dirty="0" smtClean="0"/>
              <a:t>No reason to condition approval on compliance with CESA and LSA Program</a:t>
            </a:r>
            <a:endParaRPr lang="en-US" dirty="0"/>
          </a:p>
        </p:txBody>
      </p:sp>
      <p:sp>
        <p:nvSpPr>
          <p:cNvPr id="4" name="Slide Number Placeholder 3"/>
          <p:cNvSpPr>
            <a:spLocks noGrp="1"/>
          </p:cNvSpPr>
          <p:nvPr>
            <p:ph type="sldNum" sz="quarter" idx="10"/>
          </p:nvPr>
        </p:nvSpPr>
        <p:spPr/>
        <p:txBody>
          <a:bodyPr/>
          <a:lstStyle/>
          <a:p>
            <a:fld id="{DCB8173B-E9A3-084D-8F87-86624A821AD8}" type="slidenum">
              <a:rPr lang="en-US" smtClean="0"/>
              <a:pPr/>
              <a:t>28</a:t>
            </a:fld>
            <a:endParaRPr lang="en-US" dirty="0"/>
          </a:p>
        </p:txBody>
      </p:sp>
    </p:spTree>
    <p:extLst>
      <p:ext uri="{BB962C8B-B14F-4D97-AF65-F5344CB8AC3E}">
        <p14:creationId xmlns:p14="http://schemas.microsoft.com/office/powerpoint/2010/main" val="40547904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sz="quarter" idx="10"/>
          </p:nvPr>
        </p:nvSpPr>
        <p:spPr>
          <a:xfrm>
            <a:off x="2057400" y="3124200"/>
            <a:ext cx="8077200" cy="2133600"/>
          </a:xfrm>
        </p:spPr>
        <p:txBody>
          <a:bodyPr/>
          <a:lstStyle/>
          <a:p>
            <a:pPr marL="0" indent="0" algn="ctr">
              <a:buNone/>
            </a:pPr>
            <a:r>
              <a:rPr lang="en-US" sz="6000" dirty="0" smtClean="0">
                <a:solidFill>
                  <a:srgbClr val="34B4C4"/>
                </a:solidFill>
                <a:latin typeface="Bookman Old Style"/>
                <a:ea typeface="ＭＳ Ｐゴシック" charset="-128"/>
                <a:cs typeface="Bookman Old Style"/>
              </a:rPr>
              <a:t>PUBLIC INTEREST CONSIDERATIONS</a:t>
            </a:r>
            <a:endParaRPr lang="en-US" sz="6000" dirty="0">
              <a:solidFill>
                <a:srgbClr val="34B4C4"/>
              </a:solidFill>
              <a:latin typeface="Bookman Old Style"/>
              <a:ea typeface="ＭＳ Ｐゴシック" charset="-128"/>
              <a:cs typeface="Bookman Old Style"/>
            </a:endParaRPr>
          </a:p>
        </p:txBody>
      </p:sp>
      <p:sp>
        <p:nvSpPr>
          <p:cNvPr id="17413" name="Rectangle 11"/>
          <p:cNvSpPr>
            <a:spLocks noChangeArrowheads="1"/>
          </p:cNvSpPr>
          <p:nvPr/>
        </p:nvSpPr>
        <p:spPr bwMode="auto">
          <a:xfrm>
            <a:off x="5905501" y="6048375"/>
            <a:ext cx="184731"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B8173B-E9A3-084D-8F87-86624A821AD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3113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solidFill>
                  <a:schemeClr val="accent1"/>
                </a:solidFill>
              </a:rPr>
              <a:t>Water Code Section 1210</a:t>
            </a:r>
            <a:endParaRPr lang="en-US" dirty="0">
              <a:solidFill>
                <a:schemeClr val="accent1"/>
              </a:solidFill>
            </a:endParaRPr>
          </a:p>
        </p:txBody>
      </p:sp>
      <p:sp>
        <p:nvSpPr>
          <p:cNvPr id="7" name="Content Placeholder 6"/>
          <p:cNvSpPr>
            <a:spLocks noGrp="1"/>
          </p:cNvSpPr>
          <p:nvPr>
            <p:ph idx="1"/>
          </p:nvPr>
        </p:nvSpPr>
        <p:spPr/>
        <p:txBody>
          <a:bodyPr>
            <a:normAutofit/>
          </a:bodyPr>
          <a:lstStyle/>
          <a:p>
            <a:pPr>
              <a:spcAft>
                <a:spcPts val="1200"/>
              </a:spcAft>
            </a:pPr>
            <a:r>
              <a:rPr lang="en-US" sz="3200" dirty="0" smtClean="0"/>
              <a:t>Establishes treatment plant owner’s exclusive right vs. suppliers rights to reclaimed water system, unless agreement to contrary</a:t>
            </a:r>
          </a:p>
          <a:p>
            <a:pPr>
              <a:spcAft>
                <a:spcPts val="1200"/>
              </a:spcAft>
            </a:pPr>
            <a:r>
              <a:rPr lang="en-US" sz="3200" dirty="0" smtClean="0"/>
              <a:t>Sections 1210-1212 do not alter obligations to any “legal user of the discharged treated wastewater”</a:t>
            </a:r>
          </a:p>
          <a:p>
            <a:r>
              <a:rPr lang="en-US" sz="3200" dirty="0" smtClean="0"/>
              <a:t>Sections 1210-1212 do not affect water quality permitting or regulatory enforcement</a:t>
            </a:r>
            <a:endParaRPr lang="en-US" sz="3200" dirty="0"/>
          </a:p>
        </p:txBody>
      </p:sp>
      <p:sp>
        <p:nvSpPr>
          <p:cNvPr id="2" name="Slide Number Placeholder 1"/>
          <p:cNvSpPr>
            <a:spLocks noGrp="1"/>
          </p:cNvSpPr>
          <p:nvPr>
            <p:ph type="sldNum" sz="quarter" idx="10"/>
          </p:nvPr>
        </p:nvSpPr>
        <p:spPr/>
        <p:txBody>
          <a:bodyPr/>
          <a:lstStyle/>
          <a:p>
            <a:fld id="{DCB8173B-E9A3-084D-8F87-86624A821AD8}" type="slidenum">
              <a:rPr lang="en-US" smtClean="0"/>
              <a:pPr/>
              <a:t>3</a:t>
            </a:fld>
            <a:endParaRPr lang="en-US" dirty="0"/>
          </a:p>
        </p:txBody>
      </p:sp>
    </p:spTree>
    <p:extLst>
      <p:ext uri="{BB962C8B-B14F-4D97-AF65-F5344CB8AC3E}">
        <p14:creationId xmlns:p14="http://schemas.microsoft.com/office/powerpoint/2010/main" val="21616575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mv="urn:schemas-microsoft-com:mac:vml">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5400" dirty="0" smtClean="0">
                <a:solidFill>
                  <a:schemeClr val="accent1"/>
                </a:solidFill>
              </a:rPr>
              <a:t>Public Interest Considerations</a:t>
            </a:r>
            <a:endParaRPr lang="en-US" sz="5400" dirty="0">
              <a:solidFill>
                <a:schemeClr val="accent1"/>
              </a:solidFill>
            </a:endParaRPr>
          </a:p>
        </p:txBody>
      </p:sp>
      <p:sp>
        <p:nvSpPr>
          <p:cNvPr id="4" name="Content Placeholder 3"/>
          <p:cNvSpPr>
            <a:spLocks noGrp="1"/>
          </p:cNvSpPr>
          <p:nvPr>
            <p:ph sz="half" idx="1"/>
          </p:nvPr>
        </p:nvSpPr>
        <p:spPr>
          <a:xfrm>
            <a:off x="106680" y="1690688"/>
            <a:ext cx="7513320" cy="4832032"/>
          </a:xfrm>
        </p:spPr>
        <p:txBody>
          <a:bodyPr>
            <a:normAutofit lnSpcReduction="10000"/>
          </a:bodyPr>
          <a:lstStyle/>
          <a:p>
            <a:pPr>
              <a:spcAft>
                <a:spcPts val="1800"/>
              </a:spcAft>
            </a:pPr>
            <a:r>
              <a:rPr lang="en-US" dirty="0" smtClean="0"/>
              <a:t>Cal. Constitution, art. X, sec. 2; Water Code § 100 </a:t>
            </a:r>
          </a:p>
          <a:p>
            <a:pPr marL="457200" lvl="1" indent="0">
              <a:spcAft>
                <a:spcPts val="1800"/>
              </a:spcAft>
              <a:buNone/>
            </a:pPr>
            <a:r>
              <a:rPr lang="en-US" sz="2800" dirty="0" smtClean="0"/>
              <a:t>	“</a:t>
            </a:r>
            <a:r>
              <a:rPr lang="en-US" sz="2800" dirty="0"/>
              <a:t>the general welfare requires that the </a:t>
            </a:r>
            <a:r>
              <a:rPr lang="en-US" sz="2800" dirty="0" smtClean="0"/>
              <a:t>water 	resources </a:t>
            </a:r>
            <a:r>
              <a:rPr lang="en-US" sz="2800" dirty="0"/>
              <a:t>of </a:t>
            </a:r>
            <a:r>
              <a:rPr lang="en-US" sz="2800" dirty="0" smtClean="0"/>
              <a:t>the </a:t>
            </a:r>
            <a:r>
              <a:rPr lang="en-US" sz="2800" dirty="0"/>
              <a:t>State be put to </a:t>
            </a:r>
            <a:r>
              <a:rPr lang="en-US" sz="2800" dirty="0" smtClean="0"/>
              <a:t>beneficial 	use </a:t>
            </a:r>
            <a:r>
              <a:rPr lang="en-US" sz="2800" dirty="0"/>
              <a:t>to the fullest extent of </a:t>
            </a:r>
            <a:r>
              <a:rPr lang="en-US" sz="2800" dirty="0" smtClean="0"/>
              <a:t>which they </a:t>
            </a:r>
            <a:r>
              <a:rPr lang="en-US" sz="2800" dirty="0"/>
              <a:t>are </a:t>
            </a:r>
            <a:r>
              <a:rPr lang="en-US" sz="2800" dirty="0" smtClean="0"/>
              <a:t>	capable”</a:t>
            </a:r>
          </a:p>
          <a:p>
            <a:r>
              <a:rPr lang="en-US" dirty="0" smtClean="0"/>
              <a:t>Water Code § 275</a:t>
            </a:r>
          </a:p>
          <a:p>
            <a:pPr marL="0" indent="0">
              <a:buNone/>
            </a:pPr>
            <a:r>
              <a:rPr lang="en-US" dirty="0" smtClean="0"/>
              <a:t>	“Department</a:t>
            </a:r>
            <a:r>
              <a:rPr lang="en-US" dirty="0"/>
              <a:t> and board shall take all </a:t>
            </a:r>
            <a:r>
              <a:rPr lang="en-US" dirty="0" smtClean="0"/>
              <a:t>	appropriate </a:t>
            </a:r>
            <a:r>
              <a:rPr lang="en-US" dirty="0"/>
              <a:t>proceedings or actions </a:t>
            </a:r>
            <a:r>
              <a:rPr lang="en-US" dirty="0" smtClean="0"/>
              <a:t>… to 	prevent </a:t>
            </a:r>
            <a:r>
              <a:rPr lang="en-US" dirty="0"/>
              <a:t>waste, unreasonable use, </a:t>
            </a:r>
            <a:r>
              <a:rPr lang="en-US" dirty="0" smtClean="0"/>
              <a:t>	unreasonable </a:t>
            </a:r>
            <a:r>
              <a:rPr lang="en-US" dirty="0"/>
              <a:t>method of use, or </a:t>
            </a:r>
            <a:r>
              <a:rPr lang="en-US" dirty="0" smtClean="0"/>
              <a:t>	unreasonable </a:t>
            </a:r>
            <a:r>
              <a:rPr lang="en-US" dirty="0"/>
              <a:t>method of diversion of </a:t>
            </a:r>
            <a:r>
              <a:rPr lang="en-US" dirty="0" smtClean="0"/>
              <a:t>water”</a:t>
            </a:r>
          </a:p>
          <a:p>
            <a:endParaRPr lang="en-US" dirty="0"/>
          </a:p>
        </p:txBody>
      </p:sp>
      <p:pic>
        <p:nvPicPr>
          <p:cNvPr id="6" name="Content Placeholder 5"/>
          <p:cNvPicPr>
            <a:picLocks noGrp="1" noChangeAspect="1"/>
          </p:cNvPicPr>
          <p:nvPr>
            <p:ph sz="half" idx="2"/>
          </p:nvPr>
        </p:nvPicPr>
        <p:blipFill>
          <a:blip r:embed="rId3"/>
          <a:srcRect l="14738" r="14738"/>
          <a:stretch>
            <a:fillRect/>
          </a:stretch>
        </p:blipFill>
        <p:spPr>
          <a:xfrm>
            <a:off x="7848600" y="1676400"/>
            <a:ext cx="2590800" cy="3886200"/>
          </a:xfrm>
        </p:spPr>
      </p:pic>
      <p:sp>
        <p:nvSpPr>
          <p:cNvPr id="2" name="Slide Number Placeholder 1"/>
          <p:cNvSpPr>
            <a:spLocks noGrp="1"/>
          </p:cNvSpPr>
          <p:nvPr>
            <p:ph type="sldNum" sz="quarter" idx="10"/>
          </p:nvPr>
        </p:nvSpPr>
        <p:spPr/>
        <p:txBody>
          <a:bodyPr/>
          <a:lstStyle/>
          <a:p>
            <a:r>
              <a:rPr lang="en-US" dirty="0" smtClean="0"/>
              <a:t>5</a:t>
            </a:r>
            <a:endParaRPr lang="en-US" dirty="0"/>
          </a:p>
        </p:txBody>
      </p:sp>
    </p:spTree>
    <p:extLst>
      <p:ext uri="{BB962C8B-B14F-4D97-AF65-F5344CB8AC3E}">
        <p14:creationId xmlns:p14="http://schemas.microsoft.com/office/powerpoint/2010/main" val="24688960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solidFill>
                  <a:schemeClr val="accent1"/>
                </a:solidFill>
              </a:rPr>
              <a:t>Public Interest Considerations</a:t>
            </a:r>
          </a:p>
        </p:txBody>
      </p:sp>
      <p:sp>
        <p:nvSpPr>
          <p:cNvPr id="3" name="Content Placeholder 2"/>
          <p:cNvSpPr>
            <a:spLocks noGrp="1"/>
          </p:cNvSpPr>
          <p:nvPr>
            <p:ph idx="1"/>
          </p:nvPr>
        </p:nvSpPr>
        <p:spPr/>
        <p:txBody>
          <a:bodyPr>
            <a:normAutofit fontScale="92500" lnSpcReduction="10000"/>
          </a:bodyPr>
          <a:lstStyle/>
          <a:p>
            <a:r>
              <a:rPr lang="en-US" u="sng" dirty="0" smtClean="0"/>
              <a:t>Water Code § 461</a:t>
            </a:r>
            <a:r>
              <a:rPr lang="en-US" dirty="0" smtClean="0"/>
              <a:t>: </a:t>
            </a:r>
            <a:r>
              <a:rPr lang="en-US" u="sng" dirty="0" smtClean="0"/>
              <a:t>conservation</a:t>
            </a:r>
            <a:r>
              <a:rPr lang="en-US" dirty="0" smtClean="0"/>
              <a:t> of water requires maximum use of reclaimed water</a:t>
            </a:r>
          </a:p>
          <a:p>
            <a:pPr marL="0" indent="0">
              <a:buNone/>
            </a:pPr>
            <a:endParaRPr lang="en-US" dirty="0" smtClean="0"/>
          </a:p>
          <a:p>
            <a:r>
              <a:rPr lang="en-US" u="sng" dirty="0" smtClean="0"/>
              <a:t>Water Code §§ 13510-13512</a:t>
            </a:r>
            <a:r>
              <a:rPr lang="en-US" dirty="0" smtClean="0"/>
              <a:t>: people have an interest in development of facilities to recycle water; </a:t>
            </a:r>
            <a:r>
              <a:rPr lang="en-US" u="sng" dirty="0" smtClean="0"/>
              <a:t>future water requirements may be met by beneficial use of recycled water</a:t>
            </a:r>
            <a:r>
              <a:rPr lang="en-US" dirty="0" smtClean="0"/>
              <a:t>; state should take all possible steps to encourage development of water recycling facilities</a:t>
            </a:r>
          </a:p>
          <a:p>
            <a:pPr marL="0" indent="0">
              <a:buNone/>
            </a:pPr>
            <a:endParaRPr lang="en-US" dirty="0" smtClean="0"/>
          </a:p>
          <a:p>
            <a:r>
              <a:rPr lang="en-US" u="sng" dirty="0" smtClean="0"/>
              <a:t>Water Code § 13550</a:t>
            </a:r>
            <a:r>
              <a:rPr lang="en-US" dirty="0" smtClean="0"/>
              <a:t>: </a:t>
            </a:r>
            <a:r>
              <a:rPr lang="en-US" dirty="0"/>
              <a:t>use of potable domestic water for nonpotable </a:t>
            </a:r>
            <a:r>
              <a:rPr lang="en-US" dirty="0" smtClean="0"/>
              <a:t>uses … is </a:t>
            </a:r>
            <a:r>
              <a:rPr lang="en-US" dirty="0"/>
              <a:t>a waste or an unreasonable use of the water </a:t>
            </a:r>
            <a:r>
              <a:rPr lang="en-US" dirty="0" smtClean="0"/>
              <a:t>… if </a:t>
            </a:r>
            <a:r>
              <a:rPr lang="en-US" dirty="0"/>
              <a:t>recycled water is </a:t>
            </a:r>
            <a:r>
              <a:rPr lang="en-US" dirty="0" smtClean="0"/>
              <a:t>available that meets various conditions</a:t>
            </a:r>
          </a:p>
          <a:p>
            <a:endParaRPr lang="en-US" dirty="0" smtClean="0"/>
          </a:p>
        </p:txBody>
      </p:sp>
    </p:spTree>
    <p:extLst>
      <p:ext uri="{BB962C8B-B14F-4D97-AF65-F5344CB8AC3E}">
        <p14:creationId xmlns:p14="http://schemas.microsoft.com/office/powerpoint/2010/main" val="352714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solidFill>
                  <a:schemeClr val="accent1"/>
                </a:solidFill>
              </a:rPr>
              <a:t>Public Interest Considerations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Legislature hereby makes the following findings and declarations:</a:t>
            </a:r>
          </a:p>
          <a:p>
            <a:pPr marL="0" indent="0" algn="ctr">
              <a:spcBef>
                <a:spcPts val="0"/>
              </a:spcBef>
              <a:buNone/>
            </a:pPr>
            <a:r>
              <a:rPr lang="en-US" dirty="0" smtClean="0"/>
              <a:t>. . . .</a:t>
            </a:r>
          </a:p>
          <a:p>
            <a:pPr marL="0" indent="0">
              <a:buNone/>
            </a:pPr>
            <a:r>
              <a:rPr lang="en-US" dirty="0" smtClean="0"/>
              <a:t>(c) There is a need for a reliable source of water for uses not related to the supply of potable water to protect investments in agriculture, greenbelts, and recreation and to replenish groundwater basins, and protect and enhance fisheries, wildlife habitat, and riparian areas.</a:t>
            </a:r>
          </a:p>
          <a:p>
            <a:pPr marL="0" indent="0" algn="ctr">
              <a:buNone/>
            </a:pPr>
            <a:r>
              <a:rPr lang="en-US" dirty="0" smtClean="0"/>
              <a:t>. . . .</a:t>
            </a:r>
          </a:p>
          <a:p>
            <a:pPr marL="0" indent="0">
              <a:spcAft>
                <a:spcPts val="600"/>
              </a:spcAft>
              <a:buNone/>
            </a:pPr>
            <a:r>
              <a:rPr lang="en-US" dirty="0" smtClean="0"/>
              <a:t>(f) The use of recycled water is a cost-effective, reliable method of helping to meet California’s water supply needs.</a:t>
            </a:r>
          </a:p>
          <a:p>
            <a:pPr marL="0" indent="0">
              <a:buNone/>
            </a:pPr>
            <a:r>
              <a:rPr lang="en-US" dirty="0" smtClean="0"/>
              <a:t>(g) The development of the infrastructure to distribute recycled water will provide jobs and enhance the economy of the state.  (Wat. Code § 13576.)</a:t>
            </a:r>
          </a:p>
          <a:p>
            <a:endParaRPr lang="en-US" dirty="0"/>
          </a:p>
        </p:txBody>
      </p:sp>
    </p:spTree>
    <p:extLst>
      <p:ext uri="{BB962C8B-B14F-4D97-AF65-F5344CB8AC3E}">
        <p14:creationId xmlns:p14="http://schemas.microsoft.com/office/powerpoint/2010/main" val="1235764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CEQA-Consideration of Environmental Effects</a:t>
            </a:r>
            <a:endParaRPr lang="en-US" dirty="0"/>
          </a:p>
        </p:txBody>
      </p:sp>
      <p:sp>
        <p:nvSpPr>
          <p:cNvPr id="3" name="Content Placeholder 2"/>
          <p:cNvSpPr>
            <a:spLocks noGrp="1"/>
          </p:cNvSpPr>
          <p:nvPr>
            <p:ph idx="1"/>
          </p:nvPr>
        </p:nvSpPr>
        <p:spPr/>
        <p:txBody>
          <a:bodyPr/>
          <a:lstStyle/>
          <a:p>
            <a:r>
              <a:rPr lang="en-US" dirty="0" smtClean="0"/>
              <a:t>SWRCB is Responsible Agency (14 CCR 15096)</a:t>
            </a:r>
          </a:p>
          <a:p>
            <a:r>
              <a:rPr lang="en-US" dirty="0" smtClean="0"/>
              <a:t>SWRCB must </a:t>
            </a:r>
            <a:r>
              <a:rPr lang="en-US" dirty="0"/>
              <a:t>consider the environmental effects of the project as shown in the EIR or negative </a:t>
            </a:r>
            <a:r>
              <a:rPr lang="en-US" dirty="0" smtClean="0"/>
              <a:t>declaration. (sub. (f))</a:t>
            </a:r>
          </a:p>
          <a:p>
            <a:r>
              <a:rPr lang="en-US" dirty="0" smtClean="0"/>
              <a:t>Responsibility for mitigating </a:t>
            </a:r>
            <a:r>
              <a:rPr lang="en-US" dirty="0"/>
              <a:t>or avoiding only the direct or indirect environmental effects of those parts of the project which it decides to carry </a:t>
            </a:r>
            <a:r>
              <a:rPr lang="en-US" dirty="0" smtClean="0"/>
              <a:t>out.  (sub. (g)(1))</a:t>
            </a:r>
          </a:p>
          <a:p>
            <a:r>
              <a:rPr lang="en-US" dirty="0" smtClean="0"/>
              <a:t>Cannot approve where feasible mitigation measures exist (sub. (g)(2))]</a:t>
            </a:r>
          </a:p>
          <a:p>
            <a:r>
              <a:rPr lang="en-US" dirty="0" smtClean="0"/>
              <a:t>Must make findings under 14 CCR 15091, 15093</a:t>
            </a:r>
            <a:endParaRPr lang="en-US" dirty="0"/>
          </a:p>
        </p:txBody>
      </p:sp>
      <p:sp>
        <p:nvSpPr>
          <p:cNvPr id="4" name="Slide Number Placeholder 3"/>
          <p:cNvSpPr>
            <a:spLocks noGrp="1"/>
          </p:cNvSpPr>
          <p:nvPr>
            <p:ph type="sldNum" sz="quarter" idx="10"/>
          </p:nvPr>
        </p:nvSpPr>
        <p:spPr/>
        <p:txBody>
          <a:bodyPr/>
          <a:lstStyle/>
          <a:p>
            <a:fld id="{DCB8173B-E9A3-084D-8F87-86624A821AD8}" type="slidenum">
              <a:rPr lang="en-US" smtClean="0"/>
              <a:pPr/>
              <a:t>33</a:t>
            </a:fld>
            <a:endParaRPr lang="en-US" dirty="0"/>
          </a:p>
        </p:txBody>
      </p:sp>
    </p:spTree>
    <p:extLst>
      <p:ext uri="{BB962C8B-B14F-4D97-AF65-F5344CB8AC3E}">
        <p14:creationId xmlns:p14="http://schemas.microsoft.com/office/powerpoint/2010/main" val="35872970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Building the Record</a:t>
            </a:r>
            <a:endParaRPr lang="en-US" dirty="0"/>
          </a:p>
        </p:txBody>
      </p:sp>
      <p:sp>
        <p:nvSpPr>
          <p:cNvPr id="3" name="Content Placeholder 2"/>
          <p:cNvSpPr>
            <a:spLocks noGrp="1"/>
          </p:cNvSpPr>
          <p:nvPr>
            <p:ph idx="1"/>
          </p:nvPr>
        </p:nvSpPr>
        <p:spPr/>
        <p:txBody>
          <a:bodyPr/>
          <a:lstStyle/>
          <a:p>
            <a:r>
              <a:rPr lang="en-US" dirty="0" smtClean="0"/>
              <a:t>Petition</a:t>
            </a:r>
          </a:p>
          <a:p>
            <a:pPr lvl="1"/>
            <a:r>
              <a:rPr lang="en-US" dirty="0" smtClean="0"/>
              <a:t>State Water Board order subject to challenge</a:t>
            </a:r>
          </a:p>
          <a:p>
            <a:pPr lvl="1"/>
            <a:r>
              <a:rPr lang="en-US" dirty="0" smtClean="0"/>
              <a:t>Petition for reconsideration before State Water Board if issued under delegated authority</a:t>
            </a:r>
          </a:p>
          <a:p>
            <a:pPr lvl="1"/>
            <a:r>
              <a:rPr lang="en-US" dirty="0" smtClean="0"/>
              <a:t>Judicial review 30 days after final action</a:t>
            </a:r>
          </a:p>
          <a:p>
            <a:pPr lvl="1"/>
            <a:r>
              <a:rPr lang="en-US" dirty="0" smtClean="0"/>
              <a:t>Code of Civil Procedure 1094.5 controls</a:t>
            </a:r>
          </a:p>
          <a:p>
            <a:pPr lvl="2"/>
            <a:r>
              <a:rPr lang="en-US" dirty="0" smtClean="0"/>
              <a:t>Order supported by findings; findings supported by evidence</a:t>
            </a:r>
          </a:p>
          <a:p>
            <a:r>
              <a:rPr lang="en-US" dirty="0" smtClean="0"/>
              <a:t>CEQA</a:t>
            </a:r>
          </a:p>
          <a:p>
            <a:pPr lvl="1"/>
            <a:r>
              <a:rPr lang="en-US" dirty="0" smtClean="0"/>
              <a:t>State Water Board is responsible agency (14 CCR 15096)</a:t>
            </a:r>
          </a:p>
          <a:p>
            <a:pPr lvl="1"/>
            <a:r>
              <a:rPr lang="en-US" dirty="0" smtClean="0"/>
              <a:t>CEQA determinations subject to challenge</a:t>
            </a:r>
            <a:endParaRPr lang="en-US" dirty="0"/>
          </a:p>
        </p:txBody>
      </p:sp>
      <p:sp>
        <p:nvSpPr>
          <p:cNvPr id="4" name="Slide Number Placeholder 3"/>
          <p:cNvSpPr>
            <a:spLocks noGrp="1"/>
          </p:cNvSpPr>
          <p:nvPr>
            <p:ph type="sldNum" sz="quarter" idx="10"/>
          </p:nvPr>
        </p:nvSpPr>
        <p:spPr/>
        <p:txBody>
          <a:bodyPr/>
          <a:lstStyle/>
          <a:p>
            <a:fld id="{DCB8173B-E9A3-084D-8F87-86624A821AD8}" type="slidenum">
              <a:rPr lang="en-US" smtClean="0"/>
              <a:pPr/>
              <a:t>34</a:t>
            </a:fld>
            <a:endParaRPr lang="en-US" dirty="0"/>
          </a:p>
        </p:txBody>
      </p:sp>
    </p:spTree>
    <p:extLst>
      <p:ext uri="{BB962C8B-B14F-4D97-AF65-F5344CB8AC3E}">
        <p14:creationId xmlns:p14="http://schemas.microsoft.com/office/powerpoint/2010/main" val="9920443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34400" y="6356351"/>
            <a:ext cx="2133600" cy="365125"/>
          </a:xfrm>
        </p:spPr>
        <p:txBody>
          <a:bodyPr/>
          <a:lstStyle/>
          <a:p>
            <a:pPr>
              <a:defRPr/>
            </a:pPr>
            <a:fld id="{F7AD01B6-12E7-48A0-9CA7-A0D85F537AD8}" type="slidenum">
              <a:rPr lang="en-US" smtClean="0"/>
              <a:pPr>
                <a:defRPr/>
              </a:pPr>
              <a:t>35</a:t>
            </a:fld>
            <a:endParaRPr lang="en-US" dirty="0"/>
          </a:p>
        </p:txBody>
      </p:sp>
      <p:sp>
        <p:nvSpPr>
          <p:cNvPr id="10" name="TextBox 9"/>
          <p:cNvSpPr txBox="1"/>
          <p:nvPr/>
        </p:nvSpPr>
        <p:spPr>
          <a:xfrm>
            <a:off x="3702627" y="2631179"/>
            <a:ext cx="4645725" cy="2308324"/>
          </a:xfrm>
          <a:prstGeom prst="rect">
            <a:avLst/>
          </a:prstGeom>
          <a:noFill/>
        </p:spPr>
        <p:txBody>
          <a:bodyPr wrap="square" rtlCol="0">
            <a:spAutoFit/>
          </a:bodyPr>
          <a:lstStyle/>
          <a:p>
            <a:pPr algn="ctr"/>
            <a:r>
              <a:rPr lang="en-US" sz="2400" dirty="0"/>
              <a:t>Contact Information</a:t>
            </a:r>
          </a:p>
          <a:p>
            <a:endParaRPr lang="en-US" sz="2400" dirty="0"/>
          </a:p>
          <a:p>
            <a:pPr algn="ctr"/>
            <a:r>
              <a:rPr lang="en-US" sz="2400" dirty="0" smtClean="0"/>
              <a:t>Aaron Ferguson</a:t>
            </a:r>
            <a:endParaRPr lang="en-US" sz="2400" dirty="0"/>
          </a:p>
          <a:p>
            <a:pPr algn="ctr"/>
            <a:r>
              <a:rPr lang="en-US" sz="2400" dirty="0"/>
              <a:t>Somach Simmons &amp; Dunn</a:t>
            </a:r>
          </a:p>
          <a:p>
            <a:pPr algn="ctr"/>
            <a:r>
              <a:rPr lang="en-US" sz="2400" dirty="0" smtClean="0">
                <a:hlinkClick r:id="rId3"/>
              </a:rPr>
              <a:t>aferguson@somachlaw.com</a:t>
            </a:r>
            <a:endParaRPr lang="en-US" sz="2400" dirty="0"/>
          </a:p>
          <a:p>
            <a:pPr algn="ctr"/>
            <a:r>
              <a:rPr lang="en-US" sz="2400" dirty="0"/>
              <a:t>(916)-446-7979</a:t>
            </a:r>
          </a:p>
        </p:txBody>
      </p:sp>
    </p:spTree>
    <p:extLst>
      <p:ext uri="{BB962C8B-B14F-4D97-AF65-F5344CB8AC3E}">
        <p14:creationId xmlns:p14="http://schemas.microsoft.com/office/powerpoint/2010/main" val="12252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Water Code Section 1211</a:t>
            </a:r>
            <a:endParaRPr lang="en-US" dirty="0">
              <a:solidFill>
                <a:schemeClr val="accent1"/>
              </a:solidFill>
            </a:endParaRPr>
          </a:p>
        </p:txBody>
      </p:sp>
      <p:sp>
        <p:nvSpPr>
          <p:cNvPr id="3" name="Content Placeholder 2"/>
          <p:cNvSpPr>
            <a:spLocks noGrp="1"/>
          </p:cNvSpPr>
          <p:nvPr>
            <p:ph idx="1"/>
          </p:nvPr>
        </p:nvSpPr>
        <p:spPr/>
        <p:txBody>
          <a:bodyPr>
            <a:normAutofit/>
          </a:bodyPr>
          <a:lstStyle/>
          <a:p>
            <a:pPr>
              <a:spcAft>
                <a:spcPct val="25000"/>
              </a:spcAft>
            </a:pPr>
            <a:r>
              <a:rPr lang="en-US" sz="3200" dirty="0"/>
              <a:t>Requires SWRCB approval for </a:t>
            </a:r>
            <a:r>
              <a:rPr lang="ja-JP" altLang="en-US" sz="3200" dirty="0"/>
              <a:t>“</a:t>
            </a:r>
            <a:r>
              <a:rPr lang="en-US" sz="3200" dirty="0"/>
              <a:t>change in point of discharge, place of use or purpose of use</a:t>
            </a:r>
            <a:r>
              <a:rPr lang="ja-JP" altLang="en-US" sz="3200" dirty="0"/>
              <a:t>”</a:t>
            </a:r>
            <a:r>
              <a:rPr lang="en-US" sz="3200" dirty="0"/>
              <a:t> of recycled </a:t>
            </a:r>
            <a:r>
              <a:rPr lang="en-US" sz="3200" dirty="0" smtClean="0"/>
              <a:t>water if the change will result in a reduction in streamflow in any part of a watercourse</a:t>
            </a:r>
          </a:p>
          <a:p>
            <a:pPr>
              <a:spcAft>
                <a:spcPct val="25000"/>
              </a:spcAft>
            </a:pPr>
            <a:r>
              <a:rPr lang="en-US" sz="3200" dirty="0" smtClean="0"/>
              <a:t>Proposed changes reviewed pursuant to </a:t>
            </a:r>
            <a:br>
              <a:rPr lang="en-US" sz="3200" dirty="0" smtClean="0"/>
            </a:br>
            <a:r>
              <a:rPr lang="en-US" sz="3200" dirty="0" smtClean="0"/>
              <a:t>Water Code § 1700 et seq.</a:t>
            </a:r>
          </a:p>
          <a:p>
            <a:r>
              <a:rPr lang="en-US" sz="3200" dirty="0" smtClean="0"/>
              <a:t>Only </a:t>
            </a:r>
            <a:r>
              <a:rPr lang="en-US" sz="3200" u="sng" dirty="0"/>
              <a:t>required</a:t>
            </a:r>
            <a:r>
              <a:rPr lang="en-US" sz="3200" dirty="0"/>
              <a:t> finding is no injury to any </a:t>
            </a:r>
            <a:r>
              <a:rPr lang="ja-JP" altLang="en-US" sz="3200" dirty="0"/>
              <a:t>“</a:t>
            </a:r>
            <a:r>
              <a:rPr lang="en-US" sz="3200" dirty="0"/>
              <a:t>legal users of the water involved</a:t>
            </a:r>
            <a:r>
              <a:rPr lang="ja-JP" altLang="en-US" sz="3200" dirty="0" smtClean="0"/>
              <a:t>”</a:t>
            </a:r>
            <a:r>
              <a:rPr lang="en-US" altLang="ja-JP" sz="3200" dirty="0"/>
              <a:t> </a:t>
            </a:r>
            <a:r>
              <a:rPr lang="en-US" altLang="ja-JP" sz="3200" dirty="0" smtClean="0"/>
              <a:t>(Wat. Code §1702)</a:t>
            </a:r>
            <a:endParaRPr lang="en-US" sz="3200" dirty="0"/>
          </a:p>
        </p:txBody>
      </p:sp>
      <p:sp>
        <p:nvSpPr>
          <p:cNvPr id="4" name="Slide Number Placeholder 3"/>
          <p:cNvSpPr>
            <a:spLocks noGrp="1"/>
          </p:cNvSpPr>
          <p:nvPr>
            <p:ph type="sldNum" sz="quarter" idx="10"/>
          </p:nvPr>
        </p:nvSpPr>
        <p:spPr/>
        <p:txBody>
          <a:bodyPr/>
          <a:lstStyle/>
          <a:p>
            <a:fld id="{DCB8173B-E9A3-084D-8F87-86624A821AD8}" type="slidenum">
              <a:rPr lang="en-US" smtClean="0"/>
              <a:pPr/>
              <a:t>4</a:t>
            </a:fld>
            <a:endParaRPr lang="en-US" dirty="0"/>
          </a:p>
        </p:txBody>
      </p:sp>
    </p:spTree>
    <p:extLst>
      <p:ext uri="{BB962C8B-B14F-4D97-AF65-F5344CB8AC3E}">
        <p14:creationId xmlns:p14="http://schemas.microsoft.com/office/powerpoint/2010/main" val="10654269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mv="urn:schemas-microsoft-com:mac:vml">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Water Code Section 1212</a:t>
            </a:r>
            <a:endParaRPr lang="en-US" dirty="0">
              <a:solidFill>
                <a:schemeClr val="accent1"/>
              </a:solidFill>
            </a:endParaRPr>
          </a:p>
        </p:txBody>
      </p:sp>
      <p:sp>
        <p:nvSpPr>
          <p:cNvPr id="3" name="Content Placeholder 2"/>
          <p:cNvSpPr>
            <a:spLocks noGrp="1"/>
          </p:cNvSpPr>
          <p:nvPr>
            <p:ph idx="1"/>
          </p:nvPr>
        </p:nvSpPr>
        <p:spPr/>
        <p:txBody>
          <a:bodyPr>
            <a:normAutofit/>
          </a:bodyPr>
          <a:lstStyle/>
          <a:p>
            <a:pPr>
              <a:spcAft>
                <a:spcPts val="1440"/>
              </a:spcAft>
            </a:pPr>
            <a:r>
              <a:rPr lang="en-US" sz="4000" dirty="0"/>
              <a:t>Allows for dedication of all or portion of discharges for fish and wildlife enhancement, and other instream uses, and water is then not available for use or appropriation by other </a:t>
            </a:r>
            <a:r>
              <a:rPr lang="en-US" sz="4000" dirty="0" smtClean="0"/>
              <a:t>users</a:t>
            </a:r>
            <a:endParaRPr lang="en-US" sz="4000" dirty="0"/>
          </a:p>
          <a:p>
            <a:r>
              <a:rPr lang="en-US" sz="4000" dirty="0"/>
              <a:t>Potential utilization as a mitigation measure for recycled water </a:t>
            </a:r>
            <a:r>
              <a:rPr lang="en-US" sz="4000" dirty="0" smtClean="0"/>
              <a:t>projects</a:t>
            </a:r>
            <a:endParaRPr lang="en-US" sz="4000" dirty="0"/>
          </a:p>
        </p:txBody>
      </p:sp>
      <p:sp>
        <p:nvSpPr>
          <p:cNvPr id="4" name="Slide Number Placeholder 3"/>
          <p:cNvSpPr>
            <a:spLocks noGrp="1"/>
          </p:cNvSpPr>
          <p:nvPr>
            <p:ph type="sldNum" sz="quarter" idx="10"/>
          </p:nvPr>
        </p:nvSpPr>
        <p:spPr/>
        <p:txBody>
          <a:bodyPr/>
          <a:lstStyle/>
          <a:p>
            <a:fld id="{DCB8173B-E9A3-084D-8F87-86624A821AD8}" type="slidenum">
              <a:rPr lang="en-US" smtClean="0"/>
              <a:pPr/>
              <a:t>5</a:t>
            </a:fld>
            <a:endParaRPr lang="en-US" dirty="0"/>
          </a:p>
        </p:txBody>
      </p:sp>
    </p:spTree>
    <p:extLst>
      <p:ext uri="{BB962C8B-B14F-4D97-AF65-F5344CB8AC3E}">
        <p14:creationId xmlns:p14="http://schemas.microsoft.com/office/powerpoint/2010/main" val="18715474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mv="urn:schemas-microsoft-com:mac:vml">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sz="quarter" idx="10"/>
          </p:nvPr>
        </p:nvSpPr>
        <p:spPr>
          <a:xfrm>
            <a:off x="2057400" y="3124200"/>
            <a:ext cx="8077200" cy="2133600"/>
          </a:xfrm>
        </p:spPr>
        <p:txBody>
          <a:bodyPr/>
          <a:lstStyle/>
          <a:p>
            <a:pPr marL="0" indent="0" algn="ctr">
              <a:buNone/>
            </a:pPr>
            <a:r>
              <a:rPr lang="en-US" sz="6000" dirty="0" smtClean="0">
                <a:solidFill>
                  <a:srgbClr val="34B4C4"/>
                </a:solidFill>
                <a:latin typeface="Bookman Old Style"/>
                <a:ea typeface="ＭＳ Ｐゴシック" charset="-128"/>
                <a:cs typeface="Bookman Old Style"/>
              </a:rPr>
              <a:t>NO INJURY</a:t>
            </a:r>
          </a:p>
          <a:p>
            <a:pPr marL="0" indent="0" algn="ctr">
              <a:buNone/>
            </a:pPr>
            <a:r>
              <a:rPr lang="en-US" sz="6000" dirty="0" smtClean="0">
                <a:solidFill>
                  <a:srgbClr val="34B4C4"/>
                </a:solidFill>
                <a:latin typeface="Bookman Old Style"/>
                <a:ea typeface="ＭＳ Ｐゴシック" charset="-128"/>
                <a:cs typeface="Bookman Old Style"/>
              </a:rPr>
              <a:t>ANALYSIS</a:t>
            </a:r>
            <a:endParaRPr lang="en-US" sz="6000" dirty="0">
              <a:solidFill>
                <a:srgbClr val="34B4C4"/>
              </a:solidFill>
              <a:latin typeface="Bookman Old Style"/>
              <a:ea typeface="ＭＳ Ｐゴシック" charset="-128"/>
              <a:cs typeface="Bookman Old Style"/>
            </a:endParaRPr>
          </a:p>
        </p:txBody>
      </p:sp>
      <p:sp>
        <p:nvSpPr>
          <p:cNvPr id="17413" name="Rectangle 11"/>
          <p:cNvSpPr>
            <a:spLocks noChangeArrowheads="1"/>
          </p:cNvSpPr>
          <p:nvPr/>
        </p:nvSpPr>
        <p:spPr bwMode="auto">
          <a:xfrm>
            <a:off x="5905501" y="6048375"/>
            <a:ext cx="184731"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B8173B-E9A3-084D-8F87-86624A821AD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9039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No Injury Analysis</a:t>
            </a:r>
            <a:endParaRPr lang="en-US" dirty="0">
              <a:solidFill>
                <a:schemeClr val="accent1"/>
              </a:solidFill>
            </a:endParaRPr>
          </a:p>
        </p:txBody>
      </p:sp>
      <p:sp>
        <p:nvSpPr>
          <p:cNvPr id="3" name="Content Placeholder 2"/>
          <p:cNvSpPr>
            <a:spLocks noGrp="1"/>
          </p:cNvSpPr>
          <p:nvPr>
            <p:ph idx="1"/>
          </p:nvPr>
        </p:nvSpPr>
        <p:spPr>
          <a:xfrm>
            <a:off x="838200" y="1532238"/>
            <a:ext cx="10515600" cy="4644725"/>
          </a:xfrm>
        </p:spPr>
        <p:txBody>
          <a:bodyPr>
            <a:normAutofit/>
          </a:bodyPr>
          <a:lstStyle/>
          <a:p>
            <a:pPr marL="0" indent="0">
              <a:buNone/>
            </a:pPr>
            <a:endParaRPr lang="en-US" sz="3600" dirty="0" smtClean="0"/>
          </a:p>
          <a:p>
            <a:pPr marL="0" indent="0">
              <a:buNone/>
            </a:pPr>
            <a:r>
              <a:rPr lang="en-US" sz="3600" dirty="0" smtClean="0"/>
              <a:t>“Whether or not injury will occur depends on whether the other legal users of the water have water rights sufficient to require [the waste water treatment plant owner] to release the treated waste water for the legal users’ benefit.”  (Order WR 95-9 [Reconsideration of WW Order 20].)</a:t>
            </a:r>
            <a:endParaRPr lang="en-US" sz="3600" dirty="0"/>
          </a:p>
        </p:txBody>
      </p:sp>
    </p:spTree>
    <p:extLst>
      <p:ext uri="{BB962C8B-B14F-4D97-AF65-F5344CB8AC3E}">
        <p14:creationId xmlns:p14="http://schemas.microsoft.com/office/powerpoint/2010/main" val="1517542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kern="0" dirty="0">
                <a:solidFill>
                  <a:srgbClr val="34B4C4"/>
                </a:solidFill>
                <a:latin typeface="Helvetica"/>
                <a:ea typeface="ＭＳ Ｐゴシック" pitchFamily="-112" charset="-128"/>
              </a:rPr>
              <a:t>Ownership Analysis</a:t>
            </a:r>
            <a:endParaRPr lang="en-US" dirty="0"/>
          </a:p>
        </p:txBody>
      </p:sp>
      <p:sp>
        <p:nvSpPr>
          <p:cNvPr id="3" name="Content Placeholder 2"/>
          <p:cNvSpPr>
            <a:spLocks noGrp="1"/>
          </p:cNvSpPr>
          <p:nvPr>
            <p:ph idx="1"/>
          </p:nvPr>
        </p:nvSpPr>
        <p:spPr/>
        <p:txBody>
          <a:bodyPr/>
          <a:lstStyle/>
          <a:p>
            <a:pPr>
              <a:spcAft>
                <a:spcPts val="1200"/>
              </a:spcAft>
            </a:pPr>
            <a:r>
              <a:rPr lang="en-US" sz="3200" dirty="0" smtClean="0"/>
              <a:t>Analytical </a:t>
            </a:r>
            <a:r>
              <a:rPr lang="en-US" sz="3200" dirty="0"/>
              <a:t>Framework for Recycled Water Rights Issues</a:t>
            </a:r>
          </a:p>
          <a:p>
            <a:pPr lvl="1"/>
            <a:r>
              <a:rPr lang="en-US" sz="2800" dirty="0"/>
              <a:t>Source of </a:t>
            </a:r>
            <a:r>
              <a:rPr lang="en-US" sz="2800" dirty="0" smtClean="0"/>
              <a:t>Supply / Rights of Downstream Users</a:t>
            </a:r>
            <a:endParaRPr lang="en-US" sz="2800" dirty="0"/>
          </a:p>
          <a:p>
            <a:pPr lvl="1"/>
            <a:r>
              <a:rPr lang="en-US" sz="2800" dirty="0"/>
              <a:t>Amount of Water</a:t>
            </a:r>
          </a:p>
          <a:p>
            <a:pPr lvl="1"/>
            <a:r>
              <a:rPr lang="en-US" sz="2800" dirty="0"/>
              <a:t>Place of Use</a:t>
            </a:r>
          </a:p>
          <a:p>
            <a:pPr lvl="1"/>
            <a:r>
              <a:rPr lang="en-US" sz="2800" dirty="0" smtClean="0"/>
              <a:t>Means </a:t>
            </a:r>
            <a:r>
              <a:rPr lang="en-US" sz="2800" dirty="0"/>
              <a:t>of Conveyance</a:t>
            </a:r>
          </a:p>
          <a:p>
            <a:pPr lvl="1"/>
            <a:r>
              <a:rPr lang="en-US" sz="2800" dirty="0"/>
              <a:t>Instream Flow </a:t>
            </a:r>
            <a:r>
              <a:rPr lang="en-US" sz="2800" dirty="0" smtClean="0"/>
              <a:t>Considerations</a:t>
            </a:r>
            <a:endParaRPr lang="en-US" sz="2800" dirty="0"/>
          </a:p>
        </p:txBody>
      </p:sp>
      <p:sp>
        <p:nvSpPr>
          <p:cNvPr id="4" name="Slide Number Placeholder 3"/>
          <p:cNvSpPr>
            <a:spLocks noGrp="1"/>
          </p:cNvSpPr>
          <p:nvPr>
            <p:ph type="sldNum" sz="quarter" idx="10"/>
          </p:nvPr>
        </p:nvSpPr>
        <p:spPr/>
        <p:txBody>
          <a:bodyPr/>
          <a:lstStyle/>
          <a:p>
            <a:fld id="{DCB8173B-E9A3-084D-8F87-86624A821AD8}" type="slidenum">
              <a:rPr lang="en-US" smtClean="0"/>
              <a:pPr/>
              <a:t>8</a:t>
            </a:fld>
            <a:endParaRPr lang="en-US" dirty="0"/>
          </a:p>
        </p:txBody>
      </p:sp>
    </p:spTree>
    <p:extLst>
      <p:ext uri="{BB962C8B-B14F-4D97-AF65-F5344CB8AC3E}">
        <p14:creationId xmlns:p14="http://schemas.microsoft.com/office/powerpoint/2010/main" val="7847103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mv="urn:schemas-microsoft-com:mac:vml">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Ownership Analysis</a:t>
            </a:r>
            <a:endParaRPr lang="en-US" dirty="0"/>
          </a:p>
        </p:txBody>
      </p:sp>
      <p:sp>
        <p:nvSpPr>
          <p:cNvPr id="6" name="Content Placeholder 5"/>
          <p:cNvSpPr>
            <a:spLocks noGrp="1"/>
          </p:cNvSpPr>
          <p:nvPr>
            <p:ph sz="half" idx="1"/>
          </p:nvPr>
        </p:nvSpPr>
        <p:spPr>
          <a:xfrm>
            <a:off x="469557" y="1676400"/>
            <a:ext cx="6236043" cy="4419600"/>
          </a:xfrm>
        </p:spPr>
        <p:txBody>
          <a:bodyPr/>
          <a:lstStyle/>
          <a:p>
            <a:r>
              <a:rPr lang="en-US" sz="3200" dirty="0"/>
              <a:t>S</a:t>
            </a:r>
            <a:r>
              <a:rPr lang="en-US" sz="3200" dirty="0" smtClean="0"/>
              <a:t>ource of the recycled water</a:t>
            </a:r>
          </a:p>
          <a:p>
            <a:pPr lvl="1"/>
            <a:r>
              <a:rPr lang="en-US" sz="2800" dirty="0" smtClean="0"/>
              <a:t>Natural Flow</a:t>
            </a:r>
          </a:p>
          <a:p>
            <a:pPr lvl="1"/>
            <a:r>
              <a:rPr lang="en-US" sz="2800" dirty="0" smtClean="0"/>
              <a:t>Imported Water</a:t>
            </a:r>
          </a:p>
          <a:p>
            <a:pPr lvl="1"/>
            <a:r>
              <a:rPr lang="en-US" sz="2800" dirty="0" smtClean="0"/>
              <a:t>Foreign Water </a:t>
            </a:r>
          </a:p>
          <a:p>
            <a:pPr lvl="1"/>
            <a:r>
              <a:rPr lang="en-US" sz="2800" dirty="0" smtClean="0"/>
              <a:t>Water </a:t>
            </a:r>
            <a:r>
              <a:rPr lang="en-US" sz="2800" dirty="0"/>
              <a:t>delivered under </a:t>
            </a:r>
            <a:r>
              <a:rPr lang="en-US" sz="2800" dirty="0" smtClean="0"/>
              <a:t>contract</a:t>
            </a:r>
          </a:p>
          <a:p>
            <a:pPr lvl="1"/>
            <a:r>
              <a:rPr lang="en-US" sz="2800" dirty="0"/>
              <a:t>Groundwater</a:t>
            </a:r>
          </a:p>
          <a:p>
            <a:pPr lvl="1"/>
            <a:endParaRPr lang="en-US" dirty="0"/>
          </a:p>
          <a:p>
            <a:pPr marL="457200" lvl="1" indent="0">
              <a:buNone/>
            </a:pPr>
            <a:endParaRPr lang="en-US" dirty="0"/>
          </a:p>
        </p:txBody>
      </p:sp>
      <p:pic>
        <p:nvPicPr>
          <p:cNvPr id="8" name="Content Placeholder 7"/>
          <p:cNvPicPr>
            <a:picLocks noGrp="1" noChangeAspect="1"/>
          </p:cNvPicPr>
          <p:nvPr>
            <p:ph sz="half" idx="2"/>
          </p:nvPr>
        </p:nvPicPr>
        <p:blipFill>
          <a:blip r:embed="rId3"/>
          <a:srcRect t="6500" b="6500"/>
          <a:stretch>
            <a:fillRect/>
          </a:stretch>
        </p:blipFill>
        <p:spPr>
          <a:xfrm>
            <a:off x="7086600" y="1676400"/>
            <a:ext cx="2895600" cy="4419600"/>
          </a:xfrm>
        </p:spPr>
      </p:pic>
      <p:sp>
        <p:nvSpPr>
          <p:cNvPr id="2" name="Slide Number Placeholder 1"/>
          <p:cNvSpPr>
            <a:spLocks noGrp="1"/>
          </p:cNvSpPr>
          <p:nvPr>
            <p:ph type="sldNum" sz="quarter" idx="10"/>
          </p:nvPr>
        </p:nvSpPr>
        <p:spPr/>
        <p:txBody>
          <a:bodyPr/>
          <a:lstStyle/>
          <a:p>
            <a:pPr eaLnBrk="0" fontAlgn="base" hangingPunct="0">
              <a:spcBef>
                <a:spcPct val="0"/>
              </a:spcBef>
              <a:spcAft>
                <a:spcPct val="0"/>
              </a:spcAft>
            </a:pPr>
            <a:fld id="{DCB8173B-E9A3-084D-8F87-86624A821AD8}" type="slidenum">
              <a:rPr lang="en-US">
                <a:solidFill>
                  <a:srgbClr val="000000">
                    <a:tint val="75000"/>
                  </a:srgbClr>
                </a:solidFill>
                <a:latin typeface="Times" charset="0"/>
              </a:rPr>
              <a:pPr eaLnBrk="0" fontAlgn="base" hangingPunct="0">
                <a:spcBef>
                  <a:spcPct val="0"/>
                </a:spcBef>
                <a:spcAft>
                  <a:spcPct val="0"/>
                </a:spcAft>
              </a:pPr>
              <a:t>9</a:t>
            </a:fld>
            <a:endParaRPr lang="en-US" dirty="0">
              <a:solidFill>
                <a:srgbClr val="000000">
                  <a:tint val="75000"/>
                </a:srgbClr>
              </a:solidFill>
              <a:latin typeface="Times" charset="0"/>
            </a:endParaRPr>
          </a:p>
        </p:txBody>
      </p:sp>
    </p:spTree>
    <p:extLst>
      <p:ext uri="{BB962C8B-B14F-4D97-AF65-F5344CB8AC3E}">
        <p14:creationId xmlns:p14="http://schemas.microsoft.com/office/powerpoint/2010/main" val="40244518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mv="urn:schemas-microsoft-com:mac:vml">
      <p:transition>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20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4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4556</TotalTime>
  <Words>2628</Words>
  <Application>Microsoft Office PowerPoint</Application>
  <PresentationFormat>Widescreen</PresentationFormat>
  <Paragraphs>282</Paragraphs>
  <Slides>35</Slides>
  <Notes>35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35</vt:i4>
      </vt:variant>
    </vt:vector>
  </HeadingPairs>
  <TitlesOfParts>
    <vt:vector size="50" baseType="lpstr">
      <vt:lpstr>ＭＳ Ｐゴシック</vt:lpstr>
      <vt:lpstr>游ゴシック</vt:lpstr>
      <vt:lpstr>Arial</vt:lpstr>
      <vt:lpstr>Bookman Old Style</vt:lpstr>
      <vt:lpstr>Calibri</vt:lpstr>
      <vt:lpstr>Calibri Light</vt:lpstr>
      <vt:lpstr>Courier New</vt:lpstr>
      <vt:lpstr>Helvetica</vt:lpstr>
      <vt:lpstr>Helvetica Neue Light</vt:lpstr>
      <vt:lpstr>Lucida Grande</vt:lpstr>
      <vt:lpstr>Times</vt:lpstr>
      <vt:lpstr>Wingdings</vt:lpstr>
      <vt:lpstr>Office Theme</vt:lpstr>
      <vt:lpstr>Presentation 2011</vt:lpstr>
      <vt:lpstr>1_Office Theme</vt:lpstr>
      <vt:lpstr>  How Sanitation Water Should Be Allocated: Ecosystems V. Recycling  Aaron A. Ferguson Urban Water Institute Conference February 28, 2019 Palm Springs, CA    </vt:lpstr>
      <vt:lpstr>PowerPoint Presentation</vt:lpstr>
      <vt:lpstr>Water Code Section 1210</vt:lpstr>
      <vt:lpstr>Water Code Section 1211</vt:lpstr>
      <vt:lpstr>Water Code Section 1212</vt:lpstr>
      <vt:lpstr>PowerPoint Presentation</vt:lpstr>
      <vt:lpstr>No Injury Analysis</vt:lpstr>
      <vt:lpstr>Ownership Analysis</vt:lpstr>
      <vt:lpstr>Ownership Analysis</vt:lpstr>
      <vt:lpstr>“No Injury” Analysis</vt:lpstr>
      <vt:lpstr>Rights of Downstream Users</vt:lpstr>
      <vt:lpstr>Rights of Downstream Users</vt:lpstr>
      <vt:lpstr>Relative Rights</vt:lpstr>
      <vt:lpstr>SWRCB Standard Permit Term 25</vt:lpstr>
      <vt:lpstr>Natural Flows/Return Flows</vt:lpstr>
      <vt:lpstr>Treated Waste Water and Return Flow Doctrine</vt:lpstr>
      <vt:lpstr>“Native Water” Theory</vt:lpstr>
      <vt:lpstr>Recycled Water as Foreign, Developed or Stored Water</vt:lpstr>
      <vt:lpstr>Rights of Downstream Users</vt:lpstr>
      <vt:lpstr>Current SRCSD Petition – USBR Arguments</vt:lpstr>
      <vt:lpstr>Underlying Rights of Downstream Users</vt:lpstr>
      <vt:lpstr>Amount of Water</vt:lpstr>
      <vt:lpstr>Place of Use</vt:lpstr>
      <vt:lpstr>Means of Conveyance</vt:lpstr>
      <vt:lpstr>PowerPoint Presentation</vt:lpstr>
      <vt:lpstr>Environmental Effects of Project</vt:lpstr>
      <vt:lpstr>DFW’s Right to Protest</vt:lpstr>
      <vt:lpstr>Response to Other CDFW Protest Provisions</vt:lpstr>
      <vt:lpstr>PowerPoint Presentation</vt:lpstr>
      <vt:lpstr>Public Interest Considerations</vt:lpstr>
      <vt:lpstr>Public Interest Considerations</vt:lpstr>
      <vt:lpstr>Public Interest Considerations</vt:lpstr>
      <vt:lpstr>CEQA-Consideration of Environmental Effects</vt:lpstr>
      <vt:lpstr>Building the Record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Sanitation Water Should Be Allocated: Ecosystems v. Recycling</dc:title>
  <dc:creator>Aaron Ferguson</dc:creator>
  <cp:lastModifiedBy>Aaron Ferguson</cp:lastModifiedBy>
  <cp:revision>98</cp:revision>
  <cp:lastPrinted>2019-02-27T19:44:55Z</cp:lastPrinted>
  <dcterms:created xsi:type="dcterms:W3CDTF">2019-02-16T21:42:39Z</dcterms:created>
  <dcterms:modified xsi:type="dcterms:W3CDTF">2019-02-28T15:30:00Z</dcterms:modified>
</cp:coreProperties>
</file>