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4922" r:id="rId2"/>
  </p:sldMasterIdLst>
  <p:notesMasterIdLst>
    <p:notesMasterId r:id="rId33"/>
  </p:notesMasterIdLst>
  <p:handoutMasterIdLst>
    <p:handoutMasterId r:id="rId34"/>
  </p:handoutMasterIdLst>
  <p:sldIdLst>
    <p:sldId id="321" r:id="rId3"/>
    <p:sldId id="326" r:id="rId4"/>
    <p:sldId id="327" r:id="rId5"/>
    <p:sldId id="328" r:id="rId6"/>
    <p:sldId id="329" r:id="rId7"/>
    <p:sldId id="355" r:id="rId8"/>
    <p:sldId id="333" r:id="rId9"/>
    <p:sldId id="334" r:id="rId10"/>
    <p:sldId id="342" r:id="rId11"/>
    <p:sldId id="339" r:id="rId12"/>
    <p:sldId id="348" r:id="rId13"/>
    <p:sldId id="341" r:id="rId14"/>
    <p:sldId id="332" r:id="rId15"/>
    <p:sldId id="346" r:id="rId16"/>
    <p:sldId id="338" r:id="rId17"/>
    <p:sldId id="373" r:id="rId18"/>
    <p:sldId id="335" r:id="rId19"/>
    <p:sldId id="374" r:id="rId20"/>
    <p:sldId id="350" r:id="rId21"/>
    <p:sldId id="351" r:id="rId22"/>
    <p:sldId id="353" r:id="rId23"/>
    <p:sldId id="371" r:id="rId24"/>
    <p:sldId id="372" r:id="rId25"/>
    <p:sldId id="364" r:id="rId26"/>
    <p:sldId id="368" r:id="rId27"/>
    <p:sldId id="362" r:id="rId28"/>
    <p:sldId id="376" r:id="rId29"/>
    <p:sldId id="370" r:id="rId30"/>
    <p:sldId id="380" r:id="rId31"/>
    <p:sldId id="379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orient="horz" pos="2352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pos="240">
          <p15:clr>
            <a:srgbClr val="A4A3A4"/>
          </p15:clr>
        </p15:guide>
        <p15:guide id="6" pos="2880">
          <p15:clr>
            <a:srgbClr val="A4A3A4"/>
          </p15:clr>
        </p15:guide>
        <p15:guide id="7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000000"/>
    <a:srgbClr val="E6E6E6"/>
    <a:srgbClr val="689AC5"/>
    <a:srgbClr val="63CECA"/>
    <a:srgbClr val="B81F3B"/>
    <a:srgbClr val="DB8C14"/>
    <a:srgbClr val="464646"/>
    <a:srgbClr val="00747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89496" autoAdjust="0"/>
  </p:normalViewPr>
  <p:slideViewPr>
    <p:cSldViewPr>
      <p:cViewPr>
        <p:scale>
          <a:sx n="57" d="100"/>
          <a:sy n="57" d="100"/>
        </p:scale>
        <p:origin x="1400" y="48"/>
      </p:cViewPr>
      <p:guideLst>
        <p:guide orient="horz" pos="864"/>
        <p:guide orient="horz" pos="2352"/>
        <p:guide orient="horz" pos="4032"/>
        <p:guide orient="horz" pos="192"/>
        <p:guide pos="240"/>
        <p:guide pos="288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64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FL</c:v>
                </c:pt>
                <c:pt idx="1">
                  <c:v>OK</c:v>
                </c:pt>
                <c:pt idx="2">
                  <c:v>CO</c:v>
                </c:pt>
                <c:pt idx="3">
                  <c:v>ID</c:v>
                </c:pt>
                <c:pt idx="4">
                  <c:v>UT</c:v>
                </c:pt>
                <c:pt idx="5">
                  <c:v>CA</c:v>
                </c:pt>
                <c:pt idx="6">
                  <c:v>MT</c:v>
                </c:pt>
                <c:pt idx="7">
                  <c:v>NV</c:v>
                </c:pt>
                <c:pt idx="8">
                  <c:v>NM</c:v>
                </c:pt>
                <c:pt idx="9">
                  <c:v>AZ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2-48DB-94AF-15D5FF09E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665328"/>
        <c:axId val="203665720"/>
      </c:barChart>
      <c:catAx>
        <c:axId val="203665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Calibri" panose="020F0502020204030204" pitchFamily="34" charset="0"/>
              </a:defRPr>
            </a:pPr>
            <a:endParaRPr lang="en-US"/>
          </a:p>
        </c:txPr>
        <c:crossAx val="203665720"/>
        <c:crosses val="autoZero"/>
        <c:auto val="1"/>
        <c:lblAlgn val="ctr"/>
        <c:lblOffset val="100"/>
        <c:noMultiLvlLbl val="0"/>
      </c:catAx>
      <c:valAx>
        <c:axId val="203665720"/>
        <c:scaling>
          <c:orientation val="minMax"/>
          <c:max val="10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Calibri" panose="020F0502020204030204" pitchFamily="34" charset="0"/>
              </a:defRPr>
            </a:pPr>
            <a:endParaRPr lang="en-US"/>
          </a:p>
        </c:txPr>
        <c:crossAx val="20366532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1B4-424E-B1A3-53A381AAAF8B}"/>
              </c:ext>
            </c:extLst>
          </c:dPt>
          <c:cat>
            <c:numRef>
              <c:f>Sheet1!$A$2:$A$17</c:f>
              <c:numCache>
                <c:formatCode>General</c:formatCode>
                <c:ptCount val="16"/>
                <c:pt idx="0">
                  <c:v>1978</c:v>
                </c:pt>
                <c:pt idx="1">
                  <c:v>1982</c:v>
                </c:pt>
                <c:pt idx="2">
                  <c:v>1987</c:v>
                </c:pt>
                <c:pt idx="3">
                  <c:v>1988</c:v>
                </c:pt>
                <c:pt idx="4">
                  <c:v>1990</c:v>
                </c:pt>
                <c:pt idx="5">
                  <c:v>1992</c:v>
                </c:pt>
                <c:pt idx="6">
                  <c:v>1994</c:v>
                </c:pt>
                <c:pt idx="7">
                  <c:v>1999</c:v>
                </c:pt>
                <c:pt idx="8">
                  <c:v>2000</c:v>
                </c:pt>
                <c:pt idx="9">
                  <c:v>2003</c:v>
                </c:pt>
                <c:pt idx="10">
                  <c:v>2004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2014</c:v>
                </c:pt>
                <c:pt idx="15">
                  <c:v>2016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1-42C1-9DEE-82F9AA6DB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164040"/>
        <c:axId val="254164432"/>
      </c:barChart>
      <c:catAx>
        <c:axId val="254164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54164432"/>
        <c:crosses val="autoZero"/>
        <c:auto val="1"/>
        <c:lblAlgn val="ctr"/>
        <c:lblOffset val="100"/>
        <c:noMultiLvlLbl val="0"/>
      </c:catAx>
      <c:valAx>
        <c:axId val="25416443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5416404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B9F579E-7E14-4259-8CC1-6F133E63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9D13CA7E-F95C-4F6A-B5C0-A0626E8A0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3CA7E-F95C-4F6A-B5C0-A0626E8A01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8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1AF7D-4BF5-4AE1-8B65-1E90DE8DDA1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9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58FBB-0ACC-43E1-A2E2-96E6FA4651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7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58FBB-0ACC-43E1-A2E2-96E6FA4651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7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67862" y="2971800"/>
            <a:ext cx="4191000" cy="3200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1000" y="1066800"/>
            <a:ext cx="8305800" cy="377952"/>
          </a:xfrm>
        </p:spPr>
        <p:txBody>
          <a:bodyPr anchor="b" anchorCtr="0"/>
          <a:lstStyle>
            <a:lvl1pPr algn="l">
              <a:defRPr sz="1600" b="1" spc="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1000" y="1447800"/>
            <a:ext cx="8305800" cy="1295400"/>
          </a:xfrm>
        </p:spPr>
        <p:txBody>
          <a:bodyPr tIns="0" bIns="0"/>
          <a:lstStyle>
            <a:lvl1pPr marL="0" indent="0" algn="l">
              <a:spcBef>
                <a:spcPts val="0"/>
              </a:spcBef>
              <a:buFontTx/>
              <a:buNone/>
              <a:defRPr sz="4000" b="1" spc="-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800600" y="2971800"/>
            <a:ext cx="3886200" cy="3200400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en-US" noProof="0" dirty="0" smtClean="0"/>
              <a:t>Client logo if applicable</a:t>
            </a:r>
            <a:endParaRPr lang="en-US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81000" y="6458388"/>
            <a:ext cx="39624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tx1"/>
                </a:solidFill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3581400"/>
            <a:ext cx="2209800" cy="3048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Presented to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28194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6858000" y="6542208"/>
            <a:ext cx="190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2018 Kilpatrick Townsend</a:t>
            </a:r>
          </a:p>
        </p:txBody>
      </p:sp>
    </p:spTree>
    <p:extLst>
      <p:ext uri="{BB962C8B-B14F-4D97-AF65-F5344CB8AC3E}">
        <p14:creationId xmlns:p14="http://schemas.microsoft.com/office/powerpoint/2010/main" val="364699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196803" y="1371600"/>
            <a:ext cx="2549525" cy="4976970"/>
          </a:xfrm>
          <a:prstGeom prst="rect">
            <a:avLst/>
          </a:prstGeom>
          <a:solidFill>
            <a:srgbClr val="689AC5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sz="200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2264" y="548640"/>
            <a:ext cx="6648587" cy="551271"/>
          </a:xfr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96803" y="1371600"/>
            <a:ext cx="2528743" cy="48768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5486400" cy="4876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143000" indent="-228600">
              <a:buFont typeface="Arial" panose="020B0604020202020204" pitchFamily="34" charset="0"/>
              <a:buChar char="•"/>
              <a:defRPr sz="1600"/>
            </a:lvl3pPr>
            <a:lvl4pPr marL="1600200" indent="-22860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80999" y="1143000"/>
            <a:ext cx="8416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2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9906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add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87425"/>
            <a:ext cx="502920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2590800"/>
            <a:ext cx="2949575" cy="3278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615" y="987425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33800" y="987425"/>
            <a:ext cx="5029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615" y="2587625"/>
            <a:ext cx="2949575" cy="3278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8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368552"/>
            <a:ext cx="8382000" cy="536448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066800"/>
            <a:ext cx="7959367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 sz="1400" b="1">
                <a:solidFill>
                  <a:schemeClr val="accent2"/>
                </a:solidFill>
              </a:defRPr>
            </a:lvl2pPr>
            <a:lvl3pPr marL="914400" indent="0">
              <a:buNone/>
              <a:defRPr sz="1400" b="1">
                <a:solidFill>
                  <a:schemeClr val="accent2"/>
                </a:solidFill>
              </a:defRPr>
            </a:lvl3pPr>
            <a:lvl4pPr marL="1371600" indent="0">
              <a:buNone/>
              <a:defRPr sz="1400" b="1">
                <a:solidFill>
                  <a:schemeClr val="accent2"/>
                </a:solidFill>
              </a:defRPr>
            </a:lvl4pPr>
            <a:lvl5pPr marL="1828800" indent="0">
              <a:buNone/>
              <a:defRPr sz="1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3801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4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947" y="1219200"/>
            <a:ext cx="8301620" cy="4957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2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91325" y="1142999"/>
            <a:ext cx="1971675" cy="503396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946" y="1142999"/>
            <a:ext cx="6057254" cy="50339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4783325" y="1252728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22"/>
          </p:nvPr>
        </p:nvSpPr>
        <p:spPr>
          <a:xfrm>
            <a:off x="4783325" y="4986528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502772" y="4986528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502772" y="3124200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502772" y="1252728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1724025" y="1962149"/>
            <a:ext cx="2514600" cy="708025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724025" y="3829050"/>
            <a:ext cx="2514600" cy="708025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724025" y="5695950"/>
            <a:ext cx="2514600" cy="708025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096000" y="5695950"/>
            <a:ext cx="2514600" cy="708025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096000" y="3829050"/>
            <a:ext cx="2514600" cy="708025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096000" y="1962149"/>
            <a:ext cx="2514600" cy="708025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4783325" y="3124200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Rectangle 6"/>
          <p:cNvSpPr>
            <a:spLocks noChangeArrowheads="1"/>
          </p:cNvSpPr>
          <p:nvPr userDrawn="1"/>
        </p:nvSpPr>
        <p:spPr bwMode="auto">
          <a:xfrm>
            <a:off x="352425" y="27479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352425" y="46148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7" name="Rectangle 16"/>
          <p:cNvSpPr>
            <a:spLocks noChangeArrowheads="1"/>
          </p:cNvSpPr>
          <p:nvPr userDrawn="1"/>
        </p:nvSpPr>
        <p:spPr bwMode="auto">
          <a:xfrm>
            <a:off x="352425" y="64817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" name="Rectangle 20"/>
          <p:cNvSpPr>
            <a:spLocks noChangeArrowheads="1"/>
          </p:cNvSpPr>
          <p:nvPr userDrawn="1"/>
        </p:nvSpPr>
        <p:spPr bwMode="auto">
          <a:xfrm>
            <a:off x="4724400" y="27479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9" name="Rectangle 24"/>
          <p:cNvSpPr>
            <a:spLocks noChangeArrowheads="1"/>
          </p:cNvSpPr>
          <p:nvPr userDrawn="1"/>
        </p:nvSpPr>
        <p:spPr bwMode="auto">
          <a:xfrm>
            <a:off x="4724400" y="46148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0" name="Rectangle 28"/>
          <p:cNvSpPr>
            <a:spLocks noChangeArrowheads="1"/>
          </p:cNvSpPr>
          <p:nvPr userDrawn="1"/>
        </p:nvSpPr>
        <p:spPr bwMode="auto">
          <a:xfrm>
            <a:off x="4724400" y="64817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9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380999" y="1416050"/>
            <a:ext cx="1406525" cy="170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1447800"/>
            <a:ext cx="6858000" cy="1614488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400" b="0" i="0">
                <a:solidFill>
                  <a:schemeClr val="tx1"/>
                </a:solidFill>
                <a:ea typeface="ＭＳ Ｐゴシック" pitchFamily="-109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352425" y="3124200"/>
            <a:ext cx="8562975" cy="274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64617" y="3464445"/>
            <a:ext cx="8486775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5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7789937" cy="313588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auto">
          <a:xfrm>
            <a:off x="381000" y="6469638"/>
            <a:ext cx="8534400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r" rtl="0"/>
            <a:r>
              <a:rPr lang="en-US" sz="1400" b="1" i="0" u="none" strike="noStrike" kern="1200" baseline="30000" dirty="0" smtClean="0">
                <a:solidFill>
                  <a:schemeClr val="accent2"/>
                </a:solidFill>
                <a:latin typeface="+mn-lt"/>
                <a:ea typeface="ＭＳ Ｐゴシック" pitchFamily="34" charset="-128"/>
                <a:cs typeface="+mn-cs"/>
              </a:rPr>
              <a:t>www.kilpatricktownsend.com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010400" y="6565900"/>
            <a:ext cx="190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2018 Kilpatrick Townsend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48768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029200"/>
            <a:ext cx="38862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Enter Office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7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67862" y="6477000"/>
            <a:ext cx="3823138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tx1"/>
                </a:solidFill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1000" y="1069848"/>
            <a:ext cx="8382000" cy="377952"/>
          </a:xfrm>
        </p:spPr>
        <p:txBody>
          <a:bodyPr anchor="b" anchorCtr="0"/>
          <a:lstStyle>
            <a:lvl1pPr algn="l">
              <a:defRPr sz="1600" b="1" spc="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1000" y="1444752"/>
            <a:ext cx="8382000" cy="1295400"/>
          </a:xfrm>
          <a:prstGeom prst="rect">
            <a:avLst/>
          </a:prstGeom>
        </p:spPr>
        <p:txBody>
          <a:bodyPr tIns="0" bIns="0"/>
          <a:lstStyle>
            <a:lvl1pPr marL="0" indent="0" algn="l">
              <a:spcBef>
                <a:spcPts val="0"/>
              </a:spcBef>
              <a:buFontTx/>
              <a:buNone/>
              <a:defRPr sz="4000" b="1" spc="-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457200" y="2816352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6858000" y="6542208"/>
            <a:ext cx="190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2018 Kilpatrick Townsend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84048" y="3008376"/>
            <a:ext cx="4238295" cy="3166403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en-US" noProof="0" dirty="0" smtClean="0"/>
              <a:t>Client logo if applicable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68300" y="3124199"/>
            <a:ext cx="42037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dirty="0" smtClean="0"/>
              <a:t>Insert intro paragraph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4730970" y="2971800"/>
            <a:ext cx="1945725" cy="1571297"/>
          </a:xfrm>
          <a:prstGeom prst="rect">
            <a:avLst/>
          </a:prstGeom>
          <a:solidFill>
            <a:srgbClr val="DB8C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781800" y="2971800"/>
            <a:ext cx="1905000" cy="15712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4724400" y="4648201"/>
            <a:ext cx="1952295" cy="1524000"/>
          </a:xfrm>
          <a:prstGeom prst="rect">
            <a:avLst/>
          </a:prstGeom>
          <a:solidFill>
            <a:srgbClr val="4646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6781800" y="4648201"/>
            <a:ext cx="1905000" cy="1524000"/>
          </a:xfrm>
          <a:prstGeom prst="rect">
            <a:avLst/>
          </a:prstGeom>
          <a:solidFill>
            <a:srgbClr val="689AC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3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7950"/>
            <a:ext cx="3810000" cy="43830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7950"/>
            <a:ext cx="3810000" cy="43830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477000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solidFill>
                  <a:schemeClr val="tx1"/>
                </a:solidFill>
                <a:latin typeface="+mj-lt"/>
                <a:ea typeface="ＭＳ Ｐゴシック" pitchFamily="-109" charset="-128"/>
                <a:cs typeface="+mn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fld id="{7ED0C30C-D3A6-4CDB-92F5-A022A712E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KTlogo_W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94951"/>
            <a:ext cx="762000" cy="18604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2475" y="298450"/>
            <a:ext cx="7019925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9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078093"/>
            <a:ext cx="4648200" cy="1905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4648200" cy="344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562600" y="3733799"/>
            <a:ext cx="3200400" cy="27431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en-US" noProof="0" dirty="0" smtClean="0"/>
              <a:t>Client logo if applicable</a:t>
            </a:r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784" y="6110092"/>
            <a:ext cx="4668416" cy="36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Presented to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" y="381000"/>
            <a:ext cx="1809833" cy="53777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6858000" y="6542208"/>
            <a:ext cx="190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2018 Kilpatrick Townsend</a:t>
            </a:r>
          </a:p>
        </p:txBody>
      </p:sp>
    </p:spTree>
    <p:extLst>
      <p:ext uri="{BB962C8B-B14F-4D97-AF65-F5344CB8AC3E}">
        <p14:creationId xmlns:p14="http://schemas.microsoft.com/office/powerpoint/2010/main" val="370519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078093"/>
            <a:ext cx="4648200" cy="1905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4648200" cy="344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562600" y="3733799"/>
            <a:ext cx="3200400" cy="27431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en-US" noProof="0" dirty="0" smtClean="0"/>
              <a:t>Client logo if applicable</a:t>
            </a:r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784" y="6110092"/>
            <a:ext cx="4668416" cy="36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Presented to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" y="381000"/>
            <a:ext cx="1809833" cy="53777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6858000" y="6542208"/>
            <a:ext cx="190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2018 Kilpatrick Townsend</a:t>
            </a:r>
          </a:p>
        </p:txBody>
      </p:sp>
    </p:spTree>
    <p:extLst>
      <p:ext uri="{BB962C8B-B14F-4D97-AF65-F5344CB8AC3E}">
        <p14:creationId xmlns:p14="http://schemas.microsoft.com/office/powerpoint/2010/main" val="86650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078093"/>
            <a:ext cx="4648200" cy="1905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4648200" cy="344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562600" y="3733799"/>
            <a:ext cx="3200400" cy="27431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en-US" noProof="0" dirty="0" smtClean="0"/>
              <a:t>Client logo if applicable</a:t>
            </a:r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784" y="6110092"/>
            <a:ext cx="4668416" cy="36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Presented to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" y="381000"/>
            <a:ext cx="1809833" cy="53777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6858000" y="6542208"/>
            <a:ext cx="190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2018 Kilpatrick Townsend</a:t>
            </a:r>
          </a:p>
        </p:txBody>
      </p:sp>
    </p:spTree>
    <p:extLst>
      <p:ext uri="{BB962C8B-B14F-4D97-AF65-F5344CB8AC3E}">
        <p14:creationId xmlns:p14="http://schemas.microsoft.com/office/powerpoint/2010/main" val="265461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078093"/>
            <a:ext cx="4648200" cy="1905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4648200" cy="344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562600" y="3733799"/>
            <a:ext cx="3200400" cy="274319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400" i="1" baseline="0"/>
            </a:lvl1pPr>
          </a:lstStyle>
          <a:p>
            <a:pPr lvl="0"/>
            <a:r>
              <a:rPr lang="en-US" noProof="0" dirty="0" smtClean="0"/>
              <a:t>Client logo if applicable</a:t>
            </a:r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0784" y="6110092"/>
            <a:ext cx="4668416" cy="366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Presented to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" y="381000"/>
            <a:ext cx="1809833" cy="53777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6858000" y="6542208"/>
            <a:ext cx="190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2018 Kilpatrick Townsend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" y="381000"/>
            <a:ext cx="1809833" cy="53777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8833" y="2286000"/>
            <a:ext cx="7959725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99191" y="1962588"/>
            <a:ext cx="7959367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1400" b="1">
                <a:solidFill>
                  <a:schemeClr val="accent2"/>
                </a:solidFill>
              </a:defRPr>
            </a:lvl2pPr>
            <a:lvl3pPr marL="914400" indent="0">
              <a:buNone/>
              <a:defRPr sz="1400" b="1">
                <a:solidFill>
                  <a:schemeClr val="accent2"/>
                </a:solidFill>
              </a:defRPr>
            </a:lvl3pPr>
            <a:lvl4pPr marL="1371600" indent="0">
              <a:buNone/>
              <a:defRPr sz="1400" b="1">
                <a:solidFill>
                  <a:schemeClr val="accent2"/>
                </a:solidFill>
              </a:defRPr>
            </a:lvl4pPr>
            <a:lvl5pPr marL="1828800" indent="0">
              <a:buNone/>
              <a:defRPr sz="1400" b="1">
                <a:solidFill>
                  <a:schemeClr val="accent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7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" y="381000"/>
            <a:ext cx="1809833" cy="537779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8833" y="2286000"/>
            <a:ext cx="7959725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99191" y="1962588"/>
            <a:ext cx="7959367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1400" b="1">
                <a:solidFill>
                  <a:schemeClr val="accent2"/>
                </a:solidFill>
              </a:defRPr>
            </a:lvl2pPr>
            <a:lvl3pPr marL="914400" indent="0">
              <a:buNone/>
              <a:defRPr sz="1400" b="1">
                <a:solidFill>
                  <a:schemeClr val="accent2"/>
                </a:solidFill>
              </a:defRPr>
            </a:lvl3pPr>
            <a:lvl4pPr marL="1371600" indent="0">
              <a:buNone/>
              <a:defRPr sz="1400" b="1">
                <a:solidFill>
                  <a:schemeClr val="accent2"/>
                </a:solidFill>
              </a:defRPr>
            </a:lvl4pPr>
            <a:lvl5pPr marL="1828800" indent="0">
              <a:buNone/>
              <a:defRPr sz="1400" b="1">
                <a:solidFill>
                  <a:schemeClr val="accent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8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" y="381000"/>
            <a:ext cx="1809833" cy="537779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8833" y="2286000"/>
            <a:ext cx="7959725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99191" y="1962588"/>
            <a:ext cx="7959367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1400" b="1">
                <a:solidFill>
                  <a:schemeClr val="accent2"/>
                </a:solidFill>
              </a:defRPr>
            </a:lvl2pPr>
            <a:lvl3pPr marL="914400" indent="0">
              <a:buNone/>
              <a:defRPr sz="1400" b="1">
                <a:solidFill>
                  <a:schemeClr val="accent2"/>
                </a:solidFill>
              </a:defRPr>
            </a:lvl3pPr>
            <a:lvl4pPr marL="1371600" indent="0">
              <a:buNone/>
              <a:defRPr sz="1400" b="1">
                <a:solidFill>
                  <a:schemeClr val="accent2"/>
                </a:solidFill>
              </a:defRPr>
            </a:lvl4pPr>
            <a:lvl5pPr marL="1828800" indent="0">
              <a:buNone/>
              <a:defRPr sz="1400" b="1">
                <a:solidFill>
                  <a:schemeClr val="accent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" y="381000"/>
            <a:ext cx="1809833" cy="537779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8833" y="2286000"/>
            <a:ext cx="7959725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99191" y="1962588"/>
            <a:ext cx="7959367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1400" b="1">
                <a:solidFill>
                  <a:schemeClr val="accent2"/>
                </a:solidFill>
              </a:defRPr>
            </a:lvl2pPr>
            <a:lvl3pPr marL="914400" indent="0">
              <a:buNone/>
              <a:defRPr sz="1400" b="1">
                <a:solidFill>
                  <a:schemeClr val="accent2"/>
                </a:solidFill>
              </a:defRPr>
            </a:lvl3pPr>
            <a:lvl4pPr marL="1371600" indent="0">
              <a:buNone/>
              <a:defRPr sz="1400" b="1">
                <a:solidFill>
                  <a:schemeClr val="accent2"/>
                </a:solidFill>
              </a:defRPr>
            </a:lvl4pPr>
            <a:lvl5pPr marL="1828800" indent="0">
              <a:buNone/>
              <a:defRPr sz="1400" b="1">
                <a:solidFill>
                  <a:schemeClr val="accent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1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24986" cy="4957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2575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24236" cy="365125"/>
          </a:xfrm>
        </p:spPr>
        <p:txBody>
          <a:bodyPr/>
          <a:lstStyle/>
          <a:p>
            <a:fld id="{02AAD122-D17D-4170-9C1B-4A8F7BC613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14413" y="546564"/>
            <a:ext cx="6648587" cy="551271"/>
          </a:xfrm>
          <a:prstGeom prst="rect">
            <a:avLst/>
          </a:prstGeo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457200" y="1143000"/>
            <a:ext cx="83403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300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Divider slide - data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457201" y="3276599"/>
            <a:ext cx="4114800" cy="1571297"/>
          </a:xfrm>
          <a:prstGeom prst="rect">
            <a:avLst/>
          </a:prstGeom>
          <a:solidFill>
            <a:srgbClr val="DB8C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677104" y="3276599"/>
            <a:ext cx="4009695" cy="15712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43307" y="4953000"/>
            <a:ext cx="4128694" cy="1524000"/>
          </a:xfrm>
          <a:prstGeom prst="rect">
            <a:avLst/>
          </a:prstGeom>
          <a:solidFill>
            <a:srgbClr val="4646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77104" y="4953000"/>
            <a:ext cx="4009695" cy="1524000"/>
          </a:xfrm>
          <a:prstGeom prst="rect">
            <a:avLst/>
          </a:prstGeom>
          <a:solidFill>
            <a:srgbClr val="689AC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-109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0999" y="1069848"/>
            <a:ext cx="8305799" cy="377952"/>
          </a:xfrm>
        </p:spPr>
        <p:txBody>
          <a:bodyPr anchor="b" anchorCtr="0"/>
          <a:lstStyle>
            <a:lvl1pPr algn="l">
              <a:defRPr sz="1600" b="1" spc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1000" y="1444752"/>
            <a:ext cx="8305798" cy="1295400"/>
          </a:xfrm>
          <a:prstGeom prst="rect">
            <a:avLst/>
          </a:prstGeom>
        </p:spPr>
        <p:txBody>
          <a:bodyPr tIns="0" bIns="0"/>
          <a:lstStyle>
            <a:lvl1pPr marL="0" indent="0" algn="l">
              <a:spcBef>
                <a:spcPts val="0"/>
              </a:spcBef>
              <a:buFontTx/>
              <a:buNone/>
              <a:defRPr sz="4000" b="1" spc="-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57200" y="2779776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458387"/>
            <a:ext cx="3962400" cy="29450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6858000" y="6542208"/>
            <a:ext cx="190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2018 Kilpatrick Townsend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3544888"/>
            <a:ext cx="3467522" cy="4778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Place data-point title</a:t>
            </a:r>
          </a:p>
          <a:p>
            <a:pPr lvl="0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761997" y="4049807"/>
            <a:ext cx="3467523" cy="3254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Place data-point paragraph here</a:t>
            </a:r>
          </a:p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038817" y="3552472"/>
            <a:ext cx="3200400" cy="506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Place data-point title</a:t>
            </a:r>
          </a:p>
          <a:p>
            <a:pPr lvl="0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038817" y="4080474"/>
            <a:ext cx="3200400" cy="3159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Place data-point paragraph here</a:t>
            </a:r>
          </a:p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8" y="5230648"/>
            <a:ext cx="3429000" cy="431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</a:rPr>
              <a:t>Place data-point</a:t>
            </a:r>
            <a:r>
              <a:rPr lang="en-US" sz="2400" b="1" baseline="0" dirty="0" smtClean="0">
                <a:solidFill>
                  <a:schemeClr val="bg1"/>
                </a:solidFill>
                <a:latin typeface="Arial" pitchFamily="34" charset="0"/>
              </a:rPr>
              <a:t> title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736101" y="5662034"/>
            <a:ext cx="3470433" cy="3619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Place data-point paragraph here</a:t>
            </a:r>
          </a:p>
          <a:p>
            <a:pPr lvl="0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7" hasCustomPrompt="1"/>
          </p:nvPr>
        </p:nvSpPr>
        <p:spPr>
          <a:xfrm>
            <a:off x="5038725" y="5226246"/>
            <a:ext cx="3200492" cy="4175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</a:rPr>
              <a:t>Place data-point</a:t>
            </a:r>
            <a:r>
              <a:rPr lang="en-US" sz="2400" b="1" baseline="0" dirty="0" smtClean="0">
                <a:solidFill>
                  <a:schemeClr val="bg1"/>
                </a:solidFill>
                <a:latin typeface="Arial" pitchFamily="34" charset="0"/>
              </a:rPr>
              <a:t> title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8" hasCustomPrompt="1"/>
          </p:nvPr>
        </p:nvSpPr>
        <p:spPr>
          <a:xfrm>
            <a:off x="5038725" y="5662034"/>
            <a:ext cx="3200492" cy="3349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Place data-point paragraph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6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95946" y="1295400"/>
            <a:ext cx="8267054" cy="518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14413" y="546564"/>
            <a:ext cx="6648587" cy="551271"/>
          </a:xfrm>
          <a:prstGeom prst="rect">
            <a:avLst/>
          </a:prstGeo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457200" y="1143000"/>
            <a:ext cx="83403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3804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48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9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3986" cy="4729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40167" y="6356349"/>
            <a:ext cx="2057400" cy="365125"/>
          </a:xfrm>
        </p:spPr>
        <p:txBody>
          <a:bodyPr/>
          <a:lstStyle/>
          <a:p>
            <a:fld id="{02AAD122-D17D-4170-9C1B-4A8F7BC613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14413" y="546564"/>
            <a:ext cx="6648587" cy="551271"/>
          </a:xfrm>
          <a:prstGeom prst="rect">
            <a:avLst/>
          </a:prstGeo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457200" y="1143000"/>
            <a:ext cx="83403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6556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0302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7912"/>
            <a:ext cx="4003029" cy="36845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24000"/>
            <a:ext cx="41338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7912"/>
            <a:ext cx="4153036" cy="36845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D122-D17D-4170-9C1B-4A8F7BC613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14413" y="546564"/>
            <a:ext cx="6648587" cy="551271"/>
          </a:xfrm>
          <a:prstGeom prst="rect">
            <a:avLst/>
          </a:prstGeo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57200" y="1143000"/>
            <a:ext cx="83403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1119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5400000">
            <a:off x="4923947" y="3810000"/>
            <a:ext cx="22860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pPr eaLnBrk="0" hangingPunct="0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495946" y="1295400"/>
            <a:ext cx="5105400" cy="5029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77000" y="1295400"/>
            <a:ext cx="2320567" cy="50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33363" indent="-233363">
              <a:buFont typeface="Arial" pitchFamily="34" charset="0"/>
              <a:buChar char="•"/>
              <a:defRPr sz="1600"/>
            </a:lvl2pPr>
            <a:lvl3pPr marL="640080">
              <a:defRPr sz="1400"/>
            </a:lvl3pPr>
            <a:lvl4pPr marL="109728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14413" y="546564"/>
            <a:ext cx="6648587" cy="551271"/>
          </a:xfrm>
          <a:prstGeom prst="rect">
            <a:avLst/>
          </a:prstGeo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57200" y="1143000"/>
            <a:ext cx="83403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140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196803" y="1371600"/>
            <a:ext cx="2549525" cy="4976970"/>
          </a:xfrm>
          <a:prstGeom prst="rect">
            <a:avLst/>
          </a:prstGeom>
          <a:solidFill>
            <a:srgbClr val="689AC5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sz="200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96803" y="1371600"/>
            <a:ext cx="2528743" cy="48768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95946" y="1371600"/>
            <a:ext cx="5371454" cy="4876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143000" indent="-228600">
              <a:buFont typeface="Arial" panose="020B0604020202020204" pitchFamily="34" charset="0"/>
              <a:buChar char="•"/>
              <a:defRPr sz="1600"/>
            </a:lvl3pPr>
            <a:lvl4pPr marL="1600200" indent="-22860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14413" y="546564"/>
            <a:ext cx="6648587" cy="551271"/>
          </a:xfrm>
          <a:prstGeom prst="rect">
            <a:avLst/>
          </a:prstGeo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457200" y="1143000"/>
            <a:ext cx="83403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2506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D122-D17D-4170-9C1B-4A8F7BC613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14413" y="546564"/>
            <a:ext cx="6648587" cy="551271"/>
          </a:xfrm>
          <a:prstGeom prst="rect">
            <a:avLst/>
          </a:prstGeo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457200" y="1143000"/>
            <a:ext cx="83403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434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D122-D17D-4170-9C1B-4A8F7BC6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9906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87425"/>
            <a:ext cx="502920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2590800"/>
            <a:ext cx="2949575" cy="3278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D122-D17D-4170-9C1B-4A8F7BC6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2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15" y="987425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33800" y="987425"/>
            <a:ext cx="5029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615" y="2587625"/>
            <a:ext cx="2949575" cy="3278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D122-D17D-4170-9C1B-4A8F7BC6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9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947" y="1219200"/>
            <a:ext cx="8301620" cy="4957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D122-D17D-4170-9C1B-4A8F7BC6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9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418" y="4406900"/>
            <a:ext cx="8285582" cy="1362075"/>
          </a:xfrm>
        </p:spPr>
        <p:txBody>
          <a:bodyPr anchor="t"/>
          <a:lstStyle>
            <a:lvl1pPr algn="l">
              <a:defRPr sz="40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7418" y="3952604"/>
            <a:ext cx="8285582" cy="4542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43478" y="1215325"/>
            <a:ext cx="8319521" cy="2120666"/>
            <a:chOff x="609604" y="1371599"/>
            <a:chExt cx="7772396" cy="1981203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3810004" y="1828802"/>
              <a:ext cx="2133595" cy="1371597"/>
            </a:xfrm>
            <a:prstGeom prst="rect">
              <a:avLst/>
            </a:prstGeom>
            <a:solidFill>
              <a:srgbClr val="464646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609615" y="1371599"/>
              <a:ext cx="5768566" cy="410547"/>
            </a:xfrm>
            <a:prstGeom prst="rect">
              <a:avLst/>
            </a:prstGeom>
            <a:solidFill>
              <a:srgbClr val="DB8C14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1327182" y="1784197"/>
              <a:ext cx="4439136" cy="278927"/>
            </a:xfrm>
            <a:prstGeom prst="rect">
              <a:avLst/>
            </a:prstGeom>
            <a:solidFill>
              <a:schemeClr val="accent1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2209805" y="2063128"/>
              <a:ext cx="2525288" cy="1055780"/>
            </a:xfrm>
            <a:prstGeom prst="rect">
              <a:avLst/>
            </a:prstGeom>
            <a:solidFill>
              <a:schemeClr val="accent3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>
              <a:off x="1371616" y="3082131"/>
              <a:ext cx="4439135" cy="255027"/>
            </a:xfrm>
            <a:prstGeom prst="rect">
              <a:avLst/>
            </a:prstGeom>
            <a:solidFill>
              <a:schemeClr val="accent4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 bwMode="auto">
            <a:xfrm>
              <a:off x="609604" y="1782151"/>
              <a:ext cx="1600196" cy="1563717"/>
            </a:xfrm>
            <a:prstGeom prst="rect">
              <a:avLst/>
            </a:prstGeom>
            <a:solidFill>
              <a:srgbClr val="63CECA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5715002" y="1782151"/>
              <a:ext cx="685798" cy="1570651"/>
            </a:xfrm>
            <a:prstGeom prst="rect">
              <a:avLst/>
            </a:prstGeom>
            <a:solidFill>
              <a:srgbClr val="689AC5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6378186" y="1371603"/>
              <a:ext cx="2003814" cy="1981196"/>
            </a:xfrm>
            <a:prstGeom prst="rect">
              <a:avLst/>
            </a:prstGeom>
            <a:solidFill>
              <a:schemeClr val="accent2"/>
            </a:solidFill>
            <a:ln w="635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07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91325" y="1142999"/>
            <a:ext cx="1971675" cy="5033963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946" y="1142999"/>
            <a:ext cx="6057254" cy="50339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D122-D17D-4170-9C1B-4A8F7BC6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4783325" y="1252728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22"/>
          </p:nvPr>
        </p:nvSpPr>
        <p:spPr>
          <a:xfrm>
            <a:off x="4783325" y="4986528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502772" y="4986528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502772" y="3124200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502772" y="1252728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724025" y="1962149"/>
            <a:ext cx="2514600" cy="7080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add text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1724025" y="3829050"/>
            <a:ext cx="2514600" cy="708025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724025" y="5695950"/>
            <a:ext cx="2514600" cy="708025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5695950"/>
            <a:ext cx="2514600" cy="708025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29050"/>
            <a:ext cx="2514600" cy="708025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962149"/>
            <a:ext cx="2514600" cy="708025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000" b="0" baseline="0">
                <a:solidFill>
                  <a:schemeClr val="tx1"/>
                </a:solidFill>
                <a:ea typeface="ＭＳ Ｐゴシック" pitchFamily="-109" charset="-128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4783325" y="3124200"/>
            <a:ext cx="1143000" cy="149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3" name="Rectangle 6"/>
          <p:cNvSpPr>
            <a:spLocks noChangeArrowheads="1"/>
          </p:cNvSpPr>
          <p:nvPr userDrawn="1"/>
        </p:nvSpPr>
        <p:spPr bwMode="auto">
          <a:xfrm>
            <a:off x="352425" y="27479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352425" y="46148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7" name="Rectangle 16"/>
          <p:cNvSpPr>
            <a:spLocks noChangeArrowheads="1"/>
          </p:cNvSpPr>
          <p:nvPr userDrawn="1"/>
        </p:nvSpPr>
        <p:spPr bwMode="auto">
          <a:xfrm>
            <a:off x="352425" y="64817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" name="Rectangle 20"/>
          <p:cNvSpPr>
            <a:spLocks noChangeArrowheads="1"/>
          </p:cNvSpPr>
          <p:nvPr userDrawn="1"/>
        </p:nvSpPr>
        <p:spPr bwMode="auto">
          <a:xfrm>
            <a:off x="4724400" y="27479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9" name="Rectangle 24"/>
          <p:cNvSpPr>
            <a:spLocks noChangeArrowheads="1"/>
          </p:cNvSpPr>
          <p:nvPr userDrawn="1"/>
        </p:nvSpPr>
        <p:spPr bwMode="auto">
          <a:xfrm>
            <a:off x="4724400" y="46148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0" name="Rectangle 28"/>
          <p:cNvSpPr>
            <a:spLocks noChangeArrowheads="1"/>
          </p:cNvSpPr>
          <p:nvPr userDrawn="1"/>
        </p:nvSpPr>
        <p:spPr bwMode="auto">
          <a:xfrm>
            <a:off x="4724400" y="6481763"/>
            <a:ext cx="3886200" cy="18288"/>
          </a:xfrm>
          <a:prstGeom prst="rect">
            <a:avLst/>
          </a:prstGeom>
          <a:solidFill>
            <a:srgbClr val="46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AAD122-D17D-4170-9C1B-4A8F7BC613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380999" y="1416050"/>
            <a:ext cx="1406525" cy="170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057400" y="1447800"/>
            <a:ext cx="6858000" cy="1614488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ts val="0"/>
              </a:spcBef>
              <a:buNone/>
              <a:defRPr lang="en-US" sz="1400" b="0" i="0">
                <a:solidFill>
                  <a:schemeClr val="tx1"/>
                </a:solidFill>
                <a:ea typeface="ＭＳ Ｐゴシック" pitchFamily="-109" charset="-128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0999" y="3276600"/>
            <a:ext cx="853440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0999" y="3581400"/>
            <a:ext cx="8534401" cy="25955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69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7789937" cy="313588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381000" y="6469638"/>
            <a:ext cx="8534400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r" rtl="0"/>
            <a:r>
              <a:rPr lang="en-US" sz="1400" b="1" i="0" u="none" strike="noStrike" kern="1200" baseline="30000" dirty="0" smtClean="0">
                <a:solidFill>
                  <a:schemeClr val="accent1"/>
                </a:solidFill>
                <a:latin typeface="+mn-lt"/>
                <a:ea typeface="ＭＳ Ｐゴシック" pitchFamily="34" charset="-128"/>
                <a:cs typeface="+mn-cs"/>
              </a:rPr>
              <a:t>www.kilpatricktownsend.com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010400" y="6565900"/>
            <a:ext cx="190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2018 Kilpatrick Townsend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57200" y="48768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029200"/>
            <a:ext cx="35052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Enter office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3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14400" y="61585"/>
            <a:ext cx="8229600" cy="307777"/>
          </a:xfrm>
          <a:prstGeom prst="rect">
            <a:avLst/>
          </a:prstGeom>
        </p:spPr>
        <p:txBody>
          <a:bodyPr wrap="square" rtlCol="0" anchor="b" anchorCtr="0">
            <a:spAutoFit/>
          </a:bodyPr>
          <a:lstStyle/>
          <a:p>
            <a:endParaRPr lang="en-US" sz="1400" kern="0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12264" y="548640"/>
            <a:ext cx="6648587" cy="551271"/>
          </a:xfr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199"/>
            <a:ext cx="8321040" cy="49560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80999" y="1143000"/>
            <a:ext cx="8416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530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81000" y="1295400"/>
            <a:ext cx="8382000" cy="518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12264" y="548640"/>
            <a:ext cx="6648587" cy="551271"/>
          </a:xfr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80999" y="1143000"/>
            <a:ext cx="8416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097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12264" y="548640"/>
            <a:ext cx="6647688" cy="548640"/>
          </a:xfrm>
        </p:spPr>
        <p:txBody>
          <a:bodyPr/>
          <a:lstStyle>
            <a:lvl1pPr algn="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80999" y="1143000"/>
            <a:ext cx="8416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371600"/>
            <a:ext cx="3962400" cy="508678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143000" indent="-228600">
              <a:buFont typeface="Arial" panose="020B0604020202020204" pitchFamily="34" charset="0"/>
              <a:buChar char="•"/>
              <a:defRPr sz="1600"/>
            </a:lvl3pPr>
            <a:lvl4pPr marL="1600200" indent="-22860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371600"/>
            <a:ext cx="4038600" cy="508678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085850" indent="-171450">
              <a:buFont typeface="Arial" panose="020B0604020202020204" pitchFamily="34" charset="0"/>
              <a:buChar char="•"/>
              <a:defRPr sz="1600"/>
            </a:lvl3pPr>
            <a:lvl4pPr marL="1543050" indent="-1714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5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12264" y="548640"/>
            <a:ext cx="6648587" cy="551271"/>
          </a:xfrm>
          <a:prstGeom prst="rect">
            <a:avLst/>
          </a:prstGeo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Slide Number Placeholder 4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80999" y="1143000"/>
            <a:ext cx="8416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400302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347912"/>
            <a:ext cx="4003029" cy="36845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24000"/>
            <a:ext cx="41338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7912"/>
            <a:ext cx="4153036" cy="36845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7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5400000">
            <a:off x="4923947" y="3810000"/>
            <a:ext cx="2286000" cy="4572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381000" y="1295400"/>
            <a:ext cx="5220346" cy="5029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77000" y="1295400"/>
            <a:ext cx="2320567" cy="50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33363" indent="-233363">
              <a:buFont typeface="Arial" pitchFamily="34" charset="0"/>
              <a:buChar char="•"/>
              <a:defRPr sz="1600"/>
            </a:lvl2pPr>
            <a:lvl3pPr marL="640080">
              <a:defRPr sz="1400"/>
            </a:lvl3pPr>
            <a:lvl4pPr marL="109728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48719"/>
            <a:ext cx="381000" cy="2286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8D6A4930-00C1-41AA-92FF-B6F5A2B3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112264" y="548640"/>
            <a:ext cx="6648587" cy="551271"/>
          </a:xfrm>
        </p:spPr>
        <p:txBody>
          <a:bodyPr/>
          <a:lstStyle>
            <a:lvl1pPr algn="r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380999" y="1143000"/>
            <a:ext cx="84165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0128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95400"/>
            <a:ext cx="838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/>
          <a:stretch/>
        </p:blipFill>
        <p:spPr>
          <a:xfrm>
            <a:off x="381000" y="228600"/>
            <a:ext cx="1561454" cy="3810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58388"/>
            <a:ext cx="39624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tx1"/>
                </a:solidFill>
                <a:latin typeface="+mj-lt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2" r:id="rId1"/>
    <p:sldLayoutId id="2147484885" r:id="rId2"/>
    <p:sldLayoutId id="2147484886" r:id="rId3"/>
    <p:sldLayoutId id="2147484891" r:id="rId4"/>
    <p:sldLayoutId id="2147484887" r:id="rId5"/>
    <p:sldLayoutId id="2147484880" r:id="rId6"/>
    <p:sldLayoutId id="2147484892" r:id="rId7"/>
    <p:sldLayoutId id="2147484941" r:id="rId8"/>
    <p:sldLayoutId id="2147484888" r:id="rId9"/>
    <p:sldLayoutId id="2147484889" r:id="rId10"/>
    <p:sldLayoutId id="2147484943" r:id="rId11"/>
    <p:sldLayoutId id="2147484944" r:id="rId12"/>
    <p:sldLayoutId id="2147484894" r:id="rId13"/>
    <p:sldLayoutId id="2147484898" r:id="rId14"/>
    <p:sldLayoutId id="2147484945" r:id="rId15"/>
    <p:sldLayoutId id="2147484946" r:id="rId16"/>
    <p:sldLayoutId id="2147484895" r:id="rId17"/>
    <p:sldLayoutId id="2147484896" r:id="rId18"/>
    <p:sldLayoutId id="2147484910" r:id="rId19"/>
    <p:sldLayoutId id="2147484963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spc="-150">
          <a:solidFill>
            <a:schemeClr val="tx1"/>
          </a:solidFill>
          <a:latin typeface="Arial" panose="020B0604020202020204" pitchFamily="34" charset="0"/>
          <a:ea typeface="ＭＳ Ｐゴシック" pitchFamily="-109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109" charset="0"/>
          <a:ea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109" charset="0"/>
          <a:ea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109" charset="0"/>
          <a:ea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itchFamily="-109" charset="0"/>
          <a:ea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ＭＳ Ｐゴシック" pitchFamily="-109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j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D3F3E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D3F3E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D3F3E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D3F3E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D3F3E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D3F3E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946" y="6356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AAD122-D17D-4170-9C1B-4A8F7BC613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/>
          <a:stretch/>
        </p:blipFill>
        <p:spPr>
          <a:xfrm>
            <a:off x="495946" y="228600"/>
            <a:ext cx="156145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36" r:id="rId2"/>
    <p:sldLayoutId id="2147484938" r:id="rId3"/>
    <p:sldLayoutId id="2147484937" r:id="rId4"/>
    <p:sldLayoutId id="2147484911" r:id="rId5"/>
    <p:sldLayoutId id="2147484913" r:id="rId6"/>
    <p:sldLayoutId id="2147484912" r:id="rId7"/>
    <p:sldLayoutId id="2147484914" r:id="rId8"/>
    <p:sldLayoutId id="2147484947" r:id="rId9"/>
    <p:sldLayoutId id="2147484948" r:id="rId10"/>
    <p:sldLayoutId id="2147484949" r:id="rId11"/>
    <p:sldLayoutId id="2147484950" r:id="rId12"/>
    <p:sldLayoutId id="2147484951" r:id="rId13"/>
    <p:sldLayoutId id="2147484952" r:id="rId14"/>
    <p:sldLayoutId id="2147484953" r:id="rId15"/>
    <p:sldLayoutId id="2147484954" r:id="rId16"/>
    <p:sldLayoutId id="2147484955" r:id="rId17"/>
    <p:sldLayoutId id="2147484956" r:id="rId18"/>
    <p:sldLayoutId id="2147484957" r:id="rId19"/>
    <p:sldLayoutId id="2147484958" r:id="rId20"/>
    <p:sldLayoutId id="2147484959" r:id="rId21"/>
    <p:sldLayoutId id="2147484960" r:id="rId22"/>
    <p:sldLayoutId id="2147484961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Agua Caliente v. CVWD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Catherine Ferretti Munson</a:t>
            </a:r>
          </a:p>
          <a:p>
            <a:r>
              <a:rPr lang="en-US" sz="9600" dirty="0" smtClean="0"/>
              <a:t>Kilpatrick Townsend</a:t>
            </a:r>
            <a:r>
              <a:rPr lang="en-US" sz="5500" dirty="0" smtClean="0"/>
              <a:t>	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 smtClean="0"/>
              <a:t>Urban Water Institute, February 28, 2019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99" y="4152551"/>
            <a:ext cx="1890202" cy="19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0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TDS levels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084456"/>
              </p:ext>
            </p:extLst>
          </p:nvPr>
        </p:nvGraphicFramePr>
        <p:xfrm>
          <a:off x="1219200" y="1315923"/>
          <a:ext cx="6582161" cy="508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3" imgW="7534090" imgH="5819538" progId="Acrobat.Document.11">
                  <p:embed/>
                </p:oleObj>
              </mc:Choice>
              <mc:Fallback>
                <p:oleObj name="Acrobat Document" r:id="rId3" imgW="7534090" imgH="5819538" progId="Acrobat.Document.11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315923"/>
                        <a:ext cx="6582161" cy="5084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7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DWA</a:t>
            </a:r>
            <a:r>
              <a:rPr lang="en-US" dirty="0" smtClean="0"/>
              <a:t> and CVWD Expert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887379"/>
              </p:ext>
            </p:extLst>
          </p:nvPr>
        </p:nvGraphicFramePr>
        <p:xfrm>
          <a:off x="398487" y="1064599"/>
          <a:ext cx="8007674" cy="518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Acrobat Document" r:id="rId3" imgW="11658536" imgH="7543553" progId="Acrobat.Document.11">
                  <p:embed/>
                </p:oleObj>
              </mc:Choice>
              <mc:Fallback>
                <p:oleObj name="Acrobat Document" r:id="rId3" imgW="11658536" imgH="7543553" progId="Acrobat.Document.11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87" y="1064599"/>
                        <a:ext cx="8007674" cy="5181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CVWD 2010 </a:t>
            </a:r>
            <a:r>
              <a:rPr lang="en-US" dirty="0" err="1" smtClean="0"/>
              <a:t>SPEIR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57" y="1280618"/>
            <a:ext cx="8059943" cy="49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Agua </a:t>
            </a:r>
            <a:r>
              <a:rPr lang="en-US" sz="2000" dirty="0" smtClean="0">
                <a:solidFill>
                  <a:schemeClr val="tx1"/>
                </a:solidFill>
              </a:rPr>
              <a:t>Caliente has raised concerns </a:t>
            </a:r>
            <a:r>
              <a:rPr lang="en-US" sz="2000" dirty="0">
                <a:solidFill>
                  <a:schemeClr val="tx1"/>
                </a:solidFill>
              </a:rPr>
              <a:t>about the management of the Coachella Valley Basin </a:t>
            </a:r>
            <a:r>
              <a:rPr lang="en-US" sz="2000" dirty="0" smtClean="0">
                <a:solidFill>
                  <a:schemeClr val="tx1"/>
                </a:solidFill>
              </a:rPr>
              <a:t>aquifer for more than two decades.</a:t>
            </a:r>
          </a:p>
          <a:p>
            <a:pPr marL="0" lv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As of 2010, CVWD estimated the cumulative overdraft of the aquifer as more than 5.5 million acre-feet. </a:t>
            </a:r>
          </a:p>
          <a:p>
            <a:pPr marL="0" lvl="0" indent="0" algn="ctr"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Agua Caliente v. CVWD, (9th Cir. 2017)</a:t>
            </a:r>
          </a:p>
          <a:p>
            <a:pPr marL="0" lvl="0" indent="0" algn="ctr">
              <a:buNone/>
            </a:pPr>
            <a:endParaRPr lang="en-US" sz="2000" b="1" dirty="0" smtClean="0">
              <a:solidFill>
                <a:srgbClr val="04617B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Districts’ expert estimates 80,000 AF over drafted under the Reservation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Water levels have declined up to 90 feet. </a:t>
            </a:r>
          </a:p>
          <a:p>
            <a:pPr marL="0" lvl="0" indent="0" algn="ctr"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(Source: Krieger &amp; Stewart, 2014 )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457200" lvl="1" indent="0" algn="just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Overdraft of the Aquifer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Overdraft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/>
          </a:p>
          <a:p>
            <a:r>
              <a:rPr lang="en-US" sz="2200" dirty="0" smtClean="0"/>
              <a:t>District plans assume 50% reliability of </a:t>
            </a:r>
            <a:r>
              <a:rPr lang="en-US" sz="2200" dirty="0" err="1" smtClean="0"/>
              <a:t>SWP</a:t>
            </a:r>
            <a:r>
              <a:rPr lang="en-US" sz="2200" dirty="0" smtClean="0"/>
              <a:t> water when the </a:t>
            </a:r>
            <a:r>
              <a:rPr lang="en-US" sz="2200" dirty="0"/>
              <a:t>past 12 years, average reliability has been </a:t>
            </a:r>
            <a:r>
              <a:rPr lang="en-US" sz="2200" dirty="0" smtClean="0"/>
              <a:t>under 45</a:t>
            </a:r>
            <a:r>
              <a:rPr lang="en-US" sz="2200" dirty="0" smtClean="0"/>
              <a:t>%. 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MWD</a:t>
            </a:r>
            <a:r>
              <a:rPr lang="en-US" sz="2200" dirty="0" smtClean="0"/>
              <a:t> currently owed 385,000 AF in pre-delivery water</a:t>
            </a:r>
          </a:p>
          <a:p>
            <a:endParaRPr lang="en-US" sz="2200" dirty="0" smtClean="0"/>
          </a:p>
          <a:p>
            <a:r>
              <a:rPr lang="en-US" sz="2200" dirty="0"/>
              <a:t>No plans to remedy cumulative overdraft, just to stop additional overdraft based on a 1990 baseline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791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Overdraft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098661"/>
              </p:ext>
            </p:extLst>
          </p:nvPr>
        </p:nvGraphicFramePr>
        <p:xfrm>
          <a:off x="1143000" y="1201326"/>
          <a:ext cx="6788798" cy="524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Acrobat Document" r:id="rId3" imgW="7543607" imgH="5829094" progId="Acrobat.Document.11">
                  <p:embed/>
                </p:oleObj>
              </mc:Choice>
              <mc:Fallback>
                <p:oleObj name="Acrobat Document" r:id="rId3" imgW="7543607" imgH="5829094" progId="Acrobat.Document.11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201326"/>
                        <a:ext cx="6788798" cy="5245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Overdraft predicted to continue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r>
              <a:rPr lang="en-US" dirty="0" smtClean="0"/>
              <a:t> “The </a:t>
            </a:r>
            <a:r>
              <a:rPr lang="en-US" dirty="0"/>
              <a:t>Coachella Valley Groundwater Basin (and </a:t>
            </a:r>
            <a:r>
              <a:rPr lang="en-US" dirty="0" smtClean="0"/>
              <a:t>its </a:t>
            </a:r>
            <a:r>
              <a:rPr lang="en-US" dirty="0" err="1" smtClean="0"/>
              <a:t>subbasins</a:t>
            </a:r>
            <a:r>
              <a:rPr lang="en-US" dirty="0"/>
              <a:t>) is in an overdraft condition and will most likely remain </a:t>
            </a:r>
            <a:r>
              <a:rPr lang="en-US" dirty="0" smtClean="0"/>
              <a:t>so, even </a:t>
            </a:r>
            <a:r>
              <a:rPr lang="en-US" dirty="0"/>
              <a:t>with the importation and exchange of available </a:t>
            </a:r>
            <a:r>
              <a:rPr lang="en-US" dirty="0" err="1"/>
              <a:t>SWP</a:t>
            </a:r>
            <a:r>
              <a:rPr lang="en-US" dirty="0"/>
              <a:t> water, until </a:t>
            </a:r>
            <a:r>
              <a:rPr lang="en-US" dirty="0" smtClean="0"/>
              <a:t>a higher </a:t>
            </a:r>
            <a:r>
              <a:rPr lang="en-US" dirty="0"/>
              <a:t>proportion of the maximum </a:t>
            </a:r>
            <a:r>
              <a:rPr lang="en-US" dirty="0" err="1"/>
              <a:t>SWP</a:t>
            </a:r>
            <a:r>
              <a:rPr lang="en-US" dirty="0"/>
              <a:t> Table A allocations </a:t>
            </a:r>
            <a:r>
              <a:rPr lang="en-US" dirty="0" smtClean="0"/>
              <a:t>becomes available</a:t>
            </a:r>
            <a:r>
              <a:rPr lang="en-US" dirty="0"/>
              <a:t>. With maximum Table A allocations, recharge in the </a:t>
            </a:r>
            <a:r>
              <a:rPr lang="en-US" dirty="0" err="1" smtClean="0"/>
              <a:t>WWR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MC Management Areas would offset the current annual </a:t>
            </a:r>
            <a:r>
              <a:rPr lang="en-US" dirty="0" smtClean="0"/>
              <a:t>overdraft, although </a:t>
            </a:r>
            <a:r>
              <a:rPr lang="en-US" dirty="0"/>
              <a:t>overdraft in future years is virtually unpredictable, due to </a:t>
            </a:r>
            <a:r>
              <a:rPr lang="en-US" dirty="0" smtClean="0"/>
              <a:t>the difficulty </a:t>
            </a:r>
            <a:r>
              <a:rPr lang="en-US" dirty="0"/>
              <a:t>of projecting long-term </a:t>
            </a:r>
            <a:r>
              <a:rPr lang="en-US" dirty="0" smtClean="0"/>
              <a:t>growth </a:t>
            </a:r>
            <a:r>
              <a:rPr lang="en-US" dirty="0"/>
              <a:t>and reliability of </a:t>
            </a:r>
            <a:r>
              <a:rPr lang="en-US" dirty="0" err="1"/>
              <a:t>SWP</a:t>
            </a:r>
            <a:r>
              <a:rPr lang="en-US" dirty="0"/>
              <a:t> supplies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DWA</a:t>
            </a:r>
            <a:r>
              <a:rPr lang="en-US" dirty="0"/>
              <a:t>, Engineer’s Report 2018.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Agua Caliente reached out to the districts before filing suit.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Response: “there is little to discuss.”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Filed May 2013 – Complaint seeks a declaration and quantification of Agua Caliente’s federally reserved rights to groundwater.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Injunctive relief to stop overdraft and degradation water quality.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Declaration of Agua Caliente’s ownership in the pore space.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United States intervened in support of Agua Caliente in June 2014.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Agua Caliente’s Lawsuit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Winter’s Doctrine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Gill Sans MT"/>
              </a:rPr>
              <a:t>Basis of Indian water rights is the Federal </a:t>
            </a:r>
            <a:r>
              <a:rPr lang="en-US" sz="2000" dirty="0" smtClean="0">
                <a:latin typeface="Gill Sans MT"/>
              </a:rPr>
              <a:t>reserved </a:t>
            </a:r>
            <a:r>
              <a:rPr lang="en-US" sz="2000" dirty="0">
                <a:latin typeface="Gill Sans MT"/>
              </a:rPr>
              <a:t>water rights doctrine established in </a:t>
            </a:r>
            <a:r>
              <a:rPr lang="en-US" sz="2000" i="1" dirty="0">
                <a:latin typeface="Gill Sans MT"/>
              </a:rPr>
              <a:t>United States v. Winters</a:t>
            </a:r>
            <a:r>
              <a:rPr lang="en-US" sz="2000" dirty="0">
                <a:latin typeface="Gill Sans MT"/>
              </a:rPr>
              <a:t> in </a:t>
            </a:r>
            <a:r>
              <a:rPr lang="en-US" sz="2000" dirty="0" smtClean="0">
                <a:latin typeface="Gill Sans MT"/>
              </a:rPr>
              <a:t>1908</a:t>
            </a:r>
          </a:p>
          <a:p>
            <a:endParaRPr lang="en-US" sz="2000" dirty="0">
              <a:latin typeface="Gill Sans MT"/>
            </a:endParaRPr>
          </a:p>
          <a:p>
            <a:r>
              <a:rPr lang="en-US" sz="2000" dirty="0">
                <a:latin typeface="Gill Sans MT"/>
              </a:rPr>
              <a:t>establishment of a reservation impliedly reserves the amount of water necessary to accomplish the purposes of the reservation </a:t>
            </a:r>
            <a:endParaRPr lang="en-US" sz="2000" dirty="0" smtClean="0">
              <a:latin typeface="Gill Sans MT"/>
            </a:endParaRPr>
          </a:p>
          <a:p>
            <a:r>
              <a:rPr lang="en-US" sz="2000" dirty="0" smtClean="0">
                <a:latin typeface="Gill Sans MT"/>
              </a:rPr>
              <a:t>past</a:t>
            </a:r>
            <a:r>
              <a:rPr lang="en-US" sz="2000" dirty="0">
                <a:latin typeface="Gill Sans MT"/>
              </a:rPr>
              <a:t>, present, and future uses </a:t>
            </a:r>
            <a:r>
              <a:rPr lang="en-US" sz="2000" dirty="0" smtClean="0">
                <a:latin typeface="Gill Sans MT"/>
              </a:rPr>
              <a:t>included</a:t>
            </a:r>
          </a:p>
          <a:p>
            <a:r>
              <a:rPr lang="en-US" sz="2000" dirty="0" smtClean="0">
                <a:latin typeface="Gill Sans MT"/>
              </a:rPr>
              <a:t>rights </a:t>
            </a:r>
            <a:r>
              <a:rPr lang="en-US" sz="2000" dirty="0">
                <a:latin typeface="Gill Sans MT"/>
              </a:rPr>
              <a:t>are not lost by </a:t>
            </a:r>
            <a:r>
              <a:rPr lang="en-US" sz="2000" dirty="0" smtClean="0">
                <a:latin typeface="Gill Sans MT"/>
              </a:rPr>
              <a:t>non-use</a:t>
            </a:r>
          </a:p>
          <a:p>
            <a:r>
              <a:rPr lang="en-US" sz="2000" dirty="0" smtClean="0">
                <a:latin typeface="Gill Sans MT"/>
              </a:rPr>
              <a:t>governed </a:t>
            </a:r>
            <a:r>
              <a:rPr lang="en-US" sz="2000" dirty="0">
                <a:latin typeface="Gill Sans MT"/>
              </a:rPr>
              <a:t>by Federal and not state </a:t>
            </a:r>
            <a:r>
              <a:rPr lang="en-US" sz="2000" dirty="0" smtClean="0">
                <a:latin typeface="Gill Sans MT"/>
              </a:rPr>
              <a:t>law</a:t>
            </a:r>
          </a:p>
          <a:p>
            <a:r>
              <a:rPr lang="en-US" sz="2000" dirty="0" smtClean="0">
                <a:latin typeface="Gill Sans MT"/>
              </a:rPr>
              <a:t>held </a:t>
            </a:r>
            <a:r>
              <a:rPr lang="en-US" sz="2000" dirty="0">
                <a:latin typeface="Gill Sans MT"/>
              </a:rPr>
              <a:t>in trust by the Federal </a:t>
            </a:r>
            <a:r>
              <a:rPr lang="en-US" sz="2000" dirty="0" smtClean="0">
                <a:latin typeface="Gill Sans MT"/>
              </a:rPr>
              <a:t>Government</a:t>
            </a:r>
          </a:p>
          <a:p>
            <a:r>
              <a:rPr lang="en-US" sz="2000" dirty="0" smtClean="0">
                <a:latin typeface="Gill Sans MT"/>
              </a:rPr>
              <a:t>No balance of the equities</a:t>
            </a:r>
          </a:p>
          <a:p>
            <a:endParaRPr lang="en-US" sz="2000" dirty="0">
              <a:latin typeface="Gill Sans MT"/>
            </a:endParaRPr>
          </a:p>
          <a:p>
            <a:endParaRPr lang="en-US" sz="1600" b="1" dirty="0">
              <a:latin typeface="Gill Sans MT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57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Agua Caliente and the Water Districts agreed to divide the case into multiple phases, with the core legal issues to be decided before litigating more fact-intensive aspects of the case: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Phase 1 – Existence of reserved rights to groundwater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Phase 2 – Quantification standard, water quality, pore space, equitable defenses</a:t>
            </a:r>
          </a:p>
          <a:p>
            <a:endParaRPr lang="en-US" sz="1000" dirty="0" smtClean="0"/>
          </a:p>
          <a:p>
            <a:r>
              <a:rPr lang="en-US" sz="2000" dirty="0" smtClean="0"/>
              <a:t>Phase 3 – Quantification and other defenses, such as Rule 19</a:t>
            </a:r>
            <a:r>
              <a:rPr lang="en-US" sz="20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Agreement to </a:t>
            </a:r>
            <a:r>
              <a:rPr lang="en-US" dirty="0" smtClean="0"/>
              <a:t>Phase the Case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11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8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38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4400" spc="0" dirty="0" smtClean="0">
                <a:cs typeface="Arial" panose="020B0604020202020204" pitchFamily="34" charset="0"/>
              </a:rPr>
              <a:t>Background</a:t>
            </a: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endParaRPr lang="en-US" sz="4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0657" y="1447800"/>
            <a:ext cx="8261202" cy="0"/>
          </a:xfrm>
          <a:prstGeom prst="straightConnector1">
            <a:avLst/>
          </a:prstGeom>
          <a:ln w="22225" cap="rnd">
            <a:miter lim="800000"/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19202" y="1464894"/>
            <a:ext cx="5806259" cy="3943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252" y="1524000"/>
            <a:ext cx="2206947" cy="382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Pct val="100000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ea typeface="+mn-ea"/>
              </a:rPr>
              <a:t>From time immemorial to today:  Cahuilla people inhabit the Coachella Valley, relying on surface and groundwater resources to survive.</a:t>
            </a: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Pct val="100000"/>
            </a:pPr>
            <a:endParaRPr lang="en-US" b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259" y="5613892"/>
            <a:ext cx="826120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SzPct val="100000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The Agua Caliente Cahuilla’s geographic, cultural and spiritual center was and is located at Sec he, now known as the Palm Springs Hot Springs.</a:t>
            </a:r>
          </a:p>
        </p:txBody>
      </p:sp>
    </p:spTree>
    <p:extLst>
      <p:ext uri="{BB962C8B-B14F-4D97-AF65-F5344CB8AC3E}">
        <p14:creationId xmlns:p14="http://schemas.microsoft.com/office/powerpoint/2010/main" val="2232592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2265" y="548640"/>
            <a:ext cx="6574536" cy="551271"/>
          </a:xfrm>
        </p:spPr>
        <p:txBody>
          <a:bodyPr/>
          <a:lstStyle/>
          <a:p>
            <a:r>
              <a:rPr lang="en-US" dirty="0" smtClean="0"/>
              <a:t>Rulings in favor of Agua Caliente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Agua Caliente has a federally reserved right to groundwater.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Equitable Defenses raised by Districts (laches, balance of the equities, unclean hands) are barred.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hase 2 Issues briefed and currently pending before the Court and 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should groundwater be allocated?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DIFFERENT STANDARDS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Agua Caliente – Practical Irrigable Acreage (PIA)</a:t>
            </a:r>
          </a:p>
          <a:p>
            <a:endParaRPr lang="en-US" dirty="0"/>
          </a:p>
          <a:p>
            <a:r>
              <a:rPr lang="en-US" dirty="0" smtClean="0"/>
              <a:t>Coachella Valley Water District – Hybrid PIA and modern homeland</a:t>
            </a:r>
          </a:p>
          <a:p>
            <a:endParaRPr lang="en-US" dirty="0" smtClean="0"/>
          </a:p>
          <a:p>
            <a:r>
              <a:rPr lang="en-US" dirty="0"/>
              <a:t>Desert Water Agency – Homeland, with extensive limitations</a:t>
            </a:r>
          </a:p>
          <a:p>
            <a:endParaRPr lang="en-US" dirty="0" smtClean="0"/>
          </a:p>
          <a:p>
            <a:r>
              <a:rPr lang="en-US" dirty="0" smtClean="0"/>
              <a:t>USA – Broad and Flexible Homeland Standard, includes 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Practicable Irrigable Acreage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Five t</a:t>
            </a:r>
            <a:r>
              <a:rPr lang="en-US" sz="2000" dirty="0" smtClean="0"/>
              <a:t>ribes in </a:t>
            </a:r>
            <a:r>
              <a:rPr lang="en-US" sz="2000" i="1" dirty="0" smtClean="0"/>
              <a:t>Arizona v. California </a:t>
            </a:r>
            <a:r>
              <a:rPr lang="en-US" sz="2000" dirty="0"/>
              <a:t>were decreed 905,496 </a:t>
            </a:r>
            <a:r>
              <a:rPr lang="en-US" sz="2000" dirty="0" err="1" smtClean="0"/>
              <a:t>AFY</a:t>
            </a:r>
            <a:r>
              <a:rPr lang="en-US" sz="2000" dirty="0" smtClean="0"/>
              <a:t>. </a:t>
            </a:r>
            <a:r>
              <a:rPr lang="en-US" sz="2000" dirty="0" smtClean="0"/>
              <a:t>Tribes </a:t>
            </a:r>
            <a:r>
              <a:rPr lang="en-US" sz="2000" dirty="0" smtClean="0"/>
              <a:t>had 135,636 </a:t>
            </a:r>
            <a:r>
              <a:rPr lang="en-US" sz="2000" dirty="0"/>
              <a:t>practically irrigable acres, even though in the early </a:t>
            </a:r>
            <a:r>
              <a:rPr lang="en-US" sz="2000" dirty="0" err="1"/>
              <a:t>1960s</a:t>
            </a:r>
            <a:r>
              <a:rPr lang="en-US" sz="2000" dirty="0"/>
              <a:t>, these tribes were actually irrigating less than 36,000 acres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Approximately over 12% percent </a:t>
            </a:r>
            <a:r>
              <a:rPr lang="en-US" sz="2000" dirty="0"/>
              <a:t>of the total dependable water supply of the Lower Colorado River (and over </a:t>
            </a:r>
            <a:r>
              <a:rPr lang="en-US" sz="2000" dirty="0" smtClean="0"/>
              <a:t>25% of </a:t>
            </a:r>
            <a:r>
              <a:rPr lang="en-US" sz="2000" dirty="0"/>
              <a:t>Arizona’s total Colorado River allocation established in the case) to these five tribes.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70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 of Tribal Water Rights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overall result where settlements have been concluded has been to significantly increase water supplies to tribes, generally without diminishing (and indeed sometimes increasing) water available for non-Indian tribal uses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Reid </a:t>
            </a:r>
            <a:r>
              <a:rPr lang="en-US" dirty="0" smtClean="0"/>
              <a:t>Chambers, ASU Law </a:t>
            </a:r>
            <a:r>
              <a:rPr lang="en-US" dirty="0" smtClean="0"/>
              <a:t>Journal, ASU </a:t>
            </a:r>
            <a:r>
              <a:rPr lang="en-US" dirty="0" smtClean="0"/>
              <a:t>Law Journal (2014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Western States Water Council – “</a:t>
            </a:r>
            <a:r>
              <a:rPr lang="en-US" dirty="0" smtClean="0"/>
              <a:t>the </a:t>
            </a:r>
            <a:r>
              <a:rPr lang="en-US" dirty="0"/>
              <a:t>policy of encouraging negotiated settlements of disputed </a:t>
            </a:r>
            <a:r>
              <a:rPr lang="en-US" dirty="0" smtClean="0"/>
              <a:t>Indian water </a:t>
            </a:r>
            <a:r>
              <a:rPr lang="en-US" dirty="0"/>
              <a:t>rights claims as the best solution to a critical problem that affects almost all of the </a:t>
            </a:r>
            <a:r>
              <a:rPr lang="en-US" dirty="0" smtClean="0"/>
              <a:t>Western States.”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altLang="zh-CN" sz="4200" dirty="0" smtClean="0">
                <a:latin typeface="Gill Sans MT"/>
                <a:ea typeface="宋体" charset="-122"/>
              </a:rPr>
              <a:t>Benefits of Settlements</a:t>
            </a:r>
            <a:endParaRPr lang="en-US" sz="4200" dirty="0" smtClean="0">
              <a:latin typeface="Gill Sans M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01000" cy="54102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latin typeface="Gill Sans MT"/>
              </a:rPr>
              <a:t>Department of the Interior (</a:t>
            </a:r>
            <a:r>
              <a:rPr lang="en-US" b="1" dirty="0" err="1">
                <a:latin typeface="Gill Sans MT"/>
              </a:rPr>
              <a:t>DOI</a:t>
            </a:r>
            <a:r>
              <a:rPr lang="en-US" b="1" dirty="0">
                <a:latin typeface="Gill Sans MT"/>
              </a:rPr>
              <a:t>) has completed 36 Indian water rights settlements since 1978 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altLang="zh-CN" dirty="0" smtClean="0">
                <a:latin typeface="Gill Sans MT"/>
                <a:ea typeface="宋体" charset="-122"/>
              </a:rPr>
              <a:t>Wet </a:t>
            </a:r>
            <a:r>
              <a:rPr lang="en-US" altLang="zh-CN" dirty="0">
                <a:latin typeface="Gill Sans MT"/>
                <a:ea typeface="宋体" charset="-122"/>
              </a:rPr>
              <a:t>Water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Gill Sans MT"/>
                <a:ea typeface="宋体" charset="-122"/>
              </a:rPr>
              <a:t>Provide </a:t>
            </a:r>
            <a:r>
              <a:rPr lang="en-US" altLang="zh-CN" sz="2400" dirty="0">
                <a:latin typeface="Gill Sans MT"/>
                <a:ea typeface="宋体" charset="-122"/>
              </a:rPr>
              <a:t>“wet water” to </a:t>
            </a:r>
            <a:r>
              <a:rPr lang="en-US" altLang="zh-CN" sz="2400" dirty="0" smtClean="0">
                <a:latin typeface="Gill Sans MT"/>
                <a:ea typeface="宋体" charset="-122"/>
              </a:rPr>
              <a:t>tribes;  litigation provides “paper water”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en-US" altLang="zh-CN" dirty="0" smtClean="0">
                <a:solidFill>
                  <a:prstClr val="black"/>
                </a:solidFill>
                <a:latin typeface="Gill Sans MT"/>
                <a:ea typeface="宋体" charset="-122"/>
              </a:rPr>
              <a:t>Win-Win</a:t>
            </a:r>
            <a:endParaRPr lang="en-US" altLang="zh-CN" dirty="0">
              <a:solidFill>
                <a:prstClr val="black"/>
              </a:solidFill>
              <a:latin typeface="Gill Sans MT"/>
              <a:ea typeface="宋体" charset="-122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Gill Sans MT"/>
                <a:ea typeface="宋体" charset="-122"/>
              </a:rPr>
              <a:t>Provide water to tribes while protecting existing non-Indian water </a:t>
            </a:r>
            <a:r>
              <a:rPr lang="en-US" altLang="zh-CN" sz="2400" dirty="0" smtClean="0">
                <a:latin typeface="Gill Sans MT"/>
                <a:ea typeface="宋体" charset="-122"/>
              </a:rPr>
              <a:t>users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  <a:ea typeface="宋体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dirty="0" smtClean="0">
                <a:latin typeface="Gill Sans MT"/>
                <a:ea typeface="宋体" charset="-122"/>
              </a:rPr>
              <a:t>Local </a:t>
            </a:r>
            <a:r>
              <a:rPr lang="en-US" altLang="zh-CN" dirty="0">
                <a:latin typeface="Gill Sans MT"/>
                <a:ea typeface="宋体" charset="-122"/>
              </a:rPr>
              <a:t>Solutions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Gill Sans MT"/>
                <a:ea typeface="宋体" charset="-122"/>
              </a:rPr>
              <a:t>Allow </a:t>
            </a:r>
            <a:r>
              <a:rPr lang="en-US" altLang="zh-CN" sz="2400" dirty="0">
                <a:latin typeface="Gill Sans MT"/>
                <a:ea typeface="宋体" charset="-122"/>
              </a:rPr>
              <a:t>parties to develop and implement creative solutions to water use </a:t>
            </a:r>
            <a:r>
              <a:rPr lang="en-US" altLang="zh-CN" sz="2400" dirty="0" smtClean="0">
                <a:latin typeface="Gill Sans MT"/>
                <a:ea typeface="宋体" charset="-122"/>
              </a:rPr>
              <a:t>problems based on </a:t>
            </a:r>
            <a:r>
              <a:rPr lang="en-US" altLang="zh-CN" sz="2400" dirty="0">
                <a:latin typeface="Gill Sans MT"/>
                <a:ea typeface="宋体" charset="-122"/>
              </a:rPr>
              <a:t>local knowledge and values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b="1" dirty="0">
              <a:latin typeface="Gill Sans M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200" dirty="0" smtClean="0">
                <a:latin typeface="Gill Sans MT"/>
              </a:rPr>
              <a:t>Benefits of Settlements </a:t>
            </a:r>
            <a:r>
              <a:rPr lang="en-US" sz="2400" dirty="0">
                <a:latin typeface="Gill Sans MT"/>
                <a:ea typeface="ＭＳ Ｐゴシック" pitchFamily="34" charset="-128"/>
              </a:rPr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6" y="1600200"/>
            <a:ext cx="8229600" cy="43891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/>
              </a:rPr>
              <a:t>Certainty and Economic Development</a:t>
            </a:r>
          </a:p>
          <a:p>
            <a:pPr lvl="2">
              <a:lnSpc>
                <a:spcPct val="120000"/>
              </a:lnSpc>
              <a:buFont typeface="Gill Sans MT" pitchFamily="34" charset="0"/>
              <a:buChar char="–"/>
            </a:pPr>
            <a:r>
              <a:rPr lang="en-US" sz="2400" dirty="0" smtClean="0">
                <a:latin typeface="Gill Sans MT"/>
              </a:rPr>
              <a:t> </a:t>
            </a:r>
            <a:r>
              <a:rPr lang="en-US" sz="2400" dirty="0">
                <a:latin typeface="Gill Sans MT"/>
              </a:rPr>
              <a:t>Provide certainty to tribes and neighboring communities, support economic development for tribes, and replace historic tension with cooperation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400" dirty="0">
              <a:latin typeface="Gill Sans M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/>
              </a:rPr>
              <a:t>Trust Responsibility</a:t>
            </a:r>
          </a:p>
          <a:p>
            <a:pPr lvl="2">
              <a:lnSpc>
                <a:spcPct val="120000"/>
              </a:lnSpc>
              <a:buFont typeface="Gill Sans MT" pitchFamily="34" charset="0"/>
              <a:buChar char="–"/>
            </a:pPr>
            <a:r>
              <a:rPr lang="en-US" sz="2400" dirty="0" smtClean="0">
                <a:latin typeface="Gill Sans MT"/>
              </a:rPr>
              <a:t> </a:t>
            </a:r>
            <a:r>
              <a:rPr lang="en-US" sz="2400" dirty="0">
                <a:latin typeface="Gill Sans MT"/>
              </a:rPr>
              <a:t>Consistent with the Federal trust responsibility and Federal policy of promoting Indian self-determination and economic self-sufficiency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7171"/>
            <a:ext cx="82296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Gill Sans MT"/>
              </a:rPr>
              <a:t>Indian Water Rights Settlements </a:t>
            </a:r>
            <a:br>
              <a:rPr lang="en-US" sz="2000" dirty="0">
                <a:latin typeface="Gill Sans MT"/>
              </a:rPr>
            </a:br>
            <a:r>
              <a:rPr lang="en-US" sz="2000" dirty="0">
                <a:latin typeface="Gill Sans MT"/>
              </a:rPr>
              <a:t>with Federal Legislation, by State </a:t>
            </a:r>
            <a:r>
              <a:rPr lang="en-US" sz="2000" dirty="0" smtClean="0">
                <a:latin typeface="Gill Sans MT"/>
              </a:rPr>
              <a:t> </a:t>
            </a:r>
            <a:r>
              <a:rPr lang="en-US" sz="1100" dirty="0" smtClean="0">
                <a:latin typeface="Gill Sans MT"/>
              </a:rPr>
              <a:t>(Pam Williams) </a:t>
            </a:r>
            <a:endParaRPr lang="en-US" sz="1100" dirty="0">
              <a:latin typeface="Gill Sans M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64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3" y="76200"/>
            <a:ext cx="8251902" cy="1081668"/>
          </a:xfrm>
        </p:spPr>
        <p:txBody>
          <a:bodyPr/>
          <a:lstStyle/>
          <a:p>
            <a:pPr algn="ctr"/>
            <a:r>
              <a:rPr lang="en-US" dirty="0" smtClean="0"/>
              <a:t>Federal Costs of Settlements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Gill Sans MT"/>
              </a:rPr>
              <a:t>Federal funding required by Indian water </a:t>
            </a:r>
            <a:br>
              <a:rPr lang="en-US" sz="2800" b="1" dirty="0">
                <a:latin typeface="Gill Sans MT"/>
              </a:rPr>
            </a:br>
            <a:r>
              <a:rPr lang="en-US" sz="2800" b="1" dirty="0">
                <a:latin typeface="Gill Sans MT"/>
              </a:rPr>
              <a:t>settlements has significantly increased over time</a:t>
            </a:r>
          </a:p>
          <a:p>
            <a:endParaRPr lang="en-US" sz="2800" b="1" dirty="0">
              <a:latin typeface="Gill Sans MT"/>
            </a:endParaRPr>
          </a:p>
          <a:p>
            <a:r>
              <a:rPr lang="en-US" sz="2800" b="1" dirty="0">
                <a:latin typeface="Gill Sans MT"/>
              </a:rPr>
              <a:t>Roughly a billion dollars expended between </a:t>
            </a:r>
            <a:br>
              <a:rPr lang="en-US" sz="2800" b="1" dirty="0">
                <a:latin typeface="Gill Sans MT"/>
              </a:rPr>
            </a:br>
            <a:r>
              <a:rPr lang="en-US" sz="2800" b="1" dirty="0">
                <a:latin typeface="Gill Sans MT"/>
              </a:rPr>
              <a:t>mid 1980s and </a:t>
            </a:r>
            <a:r>
              <a:rPr lang="en-US" sz="2800" b="1" dirty="0" smtClean="0">
                <a:latin typeface="Gill Sans MT"/>
              </a:rPr>
              <a:t>2002</a:t>
            </a:r>
            <a:r>
              <a:rPr lang="en-US" sz="2800" b="1" dirty="0">
                <a:latin typeface="Gill Sans MT"/>
              </a:rPr>
              <a:t> </a:t>
            </a:r>
            <a:r>
              <a:rPr lang="en-US" sz="2800" b="1" dirty="0" smtClean="0">
                <a:latin typeface="Gill Sans MT"/>
              </a:rPr>
              <a:t>but more than $2 billion authorized between 2009-2016</a:t>
            </a:r>
            <a:endParaRPr lang="en-US" sz="2400" b="1" dirty="0"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BE93D19-9C4F-4B5F-B3F5-9BBFAC1C717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Gill Sans MT"/>
              </a:rPr>
              <a:t>Number of Indian Water Rights </a:t>
            </a:r>
            <a:br>
              <a:rPr lang="en-US" sz="2400" dirty="0">
                <a:latin typeface="Gill Sans MT"/>
              </a:rPr>
            </a:br>
            <a:r>
              <a:rPr lang="en-US" sz="2400" dirty="0">
                <a:latin typeface="Gill Sans MT"/>
              </a:rPr>
              <a:t>Settlements by Year of Federal </a:t>
            </a:r>
            <a:r>
              <a:rPr lang="en-US" sz="2400" dirty="0" smtClean="0">
                <a:latin typeface="Gill Sans MT"/>
              </a:rPr>
              <a:t>Legislation </a:t>
            </a:r>
            <a:r>
              <a:rPr lang="en-US" sz="1400" dirty="0" smtClean="0">
                <a:latin typeface="Gill Sans MT"/>
              </a:rPr>
              <a:t>(Pam Williams)</a:t>
            </a:r>
            <a:endParaRPr lang="en-US" sz="1400" dirty="0">
              <a:latin typeface="Gill Sans M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4047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09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space and water quality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could different ownership regimes for aquifer storage space impact recharge programs</a:t>
            </a:r>
            <a:r>
              <a:rPr lang="en-US" b="1" dirty="0" smtClean="0"/>
              <a:t>?</a:t>
            </a:r>
          </a:p>
          <a:p>
            <a:endParaRPr lang="en-US" dirty="0"/>
          </a:p>
          <a:p>
            <a:r>
              <a:rPr lang="en-US" b="1" dirty="0"/>
              <a:t>Should federal property claims impose unique water quality standards on recharge activities?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58" y="28575"/>
            <a:ext cx="7543800" cy="11611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8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38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3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SURFACE WATER AVAILABILITY</a:t>
            </a:r>
            <a:endParaRPr lang="en-US" sz="3100" dirty="0">
              <a:cs typeface="Arial" panose="020B0604020202020204" pitchFamily="34" charset="0"/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737360"/>
            <a:ext cx="7878900" cy="18440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Surface </a:t>
            </a:r>
            <a:r>
              <a:rPr lang="en-US" sz="2800" dirty="0"/>
              <a:t>water supplies consist of small streams emerging from San Jacinto Mountains on the west side of the </a:t>
            </a:r>
            <a:r>
              <a:rPr lang="en-US" sz="2800" dirty="0" smtClean="0"/>
              <a:t>reservation which do not flow most of the year.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0657" y="1447800"/>
            <a:ext cx="8261202" cy="0"/>
          </a:xfrm>
          <a:prstGeom prst="straightConnector1">
            <a:avLst/>
          </a:prstGeom>
          <a:ln w="22225" cap="rnd">
            <a:miter lim="800000"/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43202"/>
            <a:ext cx="7644986" cy="25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6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58" y="0"/>
            <a:ext cx="7543800" cy="11611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8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38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3800" b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GROUNDWATER AVAILABILITY</a:t>
            </a:r>
            <a:endParaRPr lang="en-US" sz="2700" dirty="0">
              <a:cs typeface="Arial" panose="020B0604020202020204" pitchFamily="34" charset="0"/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208301" cy="48158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Ancestral Cahuilla </a:t>
            </a:r>
            <a:r>
              <a:rPr lang="en-US" dirty="0"/>
              <a:t>dug </a:t>
            </a:r>
            <a:r>
              <a:rPr lang="en-US" dirty="0" smtClean="0"/>
              <a:t>walk-in </a:t>
            </a:r>
            <a:r>
              <a:rPr lang="en-US" dirty="0"/>
              <a:t>wells </a:t>
            </a:r>
            <a:r>
              <a:rPr lang="en-US" dirty="0" smtClean="0"/>
              <a:t>in the Coachella Valley long before Euro-</a:t>
            </a:r>
            <a:r>
              <a:rPr lang="en-US" dirty="0"/>
              <a:t>A</a:t>
            </a:r>
            <a:r>
              <a:rPr lang="en-US" dirty="0" smtClean="0"/>
              <a:t>merican contact.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These wells were some distance from the mountain canyons/streams.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66360" y="1700785"/>
            <a:ext cx="4000400" cy="502859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40657" y="1295400"/>
            <a:ext cx="8261202" cy="0"/>
          </a:xfrm>
          <a:prstGeom prst="straightConnector1">
            <a:avLst/>
          </a:prstGeom>
          <a:ln w="22225" cap="rnd">
            <a:miter lim="800000"/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963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 smtClean="0"/>
              <a:t>In 1876, President Grant issued the first </a:t>
            </a:r>
            <a:r>
              <a:rPr lang="en-US" dirty="0"/>
              <a:t>Executive Order setting aside lands </a:t>
            </a:r>
            <a:r>
              <a:rPr lang="en-US" dirty="0" smtClean="0"/>
              <a:t>for Agua Caliente.</a:t>
            </a:r>
          </a:p>
          <a:p>
            <a:pPr marL="0" indent="0" algn="just">
              <a:buNone/>
            </a:pPr>
            <a:endParaRPr lang="en-US" dirty="0"/>
          </a:p>
          <a:p>
            <a:r>
              <a:rPr lang="en-US" dirty="0" smtClean="0"/>
              <a:t>After Indian Agents determined that the initial Reservation was insufficient to serve as a permanent homeland, President Hayes issued an Executive Order substantially expanding the Reservation in 1877.</a:t>
            </a:r>
          </a:p>
          <a:p>
            <a:pPr marL="0" indent="0" algn="just">
              <a:buNone/>
            </a:pPr>
            <a:endParaRPr lang="en-US" dirty="0"/>
          </a:p>
          <a:p>
            <a:r>
              <a:rPr lang="en-US" dirty="0" smtClean="0"/>
              <a:t>Historical records show that water was a major consideration when the United States set aside the Reservation.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Reservation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Agua Caliente Reservation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3800" y="2438400"/>
            <a:ext cx="1828800" cy="2133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uowblogs.com/ausccer/files/2013/05/reservation_map_historyculture_large-2fxid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99" y="1187824"/>
            <a:ext cx="5570454" cy="4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38308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 1973, </a:t>
            </a:r>
            <a:r>
              <a:rPr lang="en-US" sz="2000" dirty="0">
                <a:solidFill>
                  <a:schemeClr val="tx1"/>
                </a:solidFill>
              </a:rPr>
              <a:t>CVWD and DWA </a:t>
            </a:r>
            <a:r>
              <a:rPr lang="en-US" sz="2000" dirty="0" smtClean="0">
                <a:solidFill>
                  <a:schemeClr val="tx1"/>
                </a:solidFill>
              </a:rPr>
              <a:t>began using imported </a:t>
            </a:r>
            <a:r>
              <a:rPr lang="en-US" sz="2000" dirty="0">
                <a:solidFill>
                  <a:schemeClr val="tx1"/>
                </a:solidFill>
              </a:rPr>
              <a:t>water from the Colorado </a:t>
            </a:r>
            <a:r>
              <a:rPr lang="en-US" sz="2000" dirty="0" smtClean="0">
                <a:solidFill>
                  <a:schemeClr val="tx1"/>
                </a:solidFill>
              </a:rPr>
              <a:t>River, in exchange for their rights to </a:t>
            </a:r>
            <a:r>
              <a:rPr lang="en-US" sz="2000" dirty="0" err="1" smtClean="0">
                <a:solidFill>
                  <a:schemeClr val="tx1"/>
                </a:solidFill>
              </a:rPr>
              <a:t>SWP</a:t>
            </a:r>
            <a:r>
              <a:rPr lang="en-US" sz="2000" dirty="0" smtClean="0">
                <a:solidFill>
                  <a:schemeClr val="tx1"/>
                </a:solidFill>
              </a:rPr>
              <a:t> water in a </a:t>
            </a:r>
            <a:r>
              <a:rPr lang="en-US" sz="2000" b="1" u="sng" dirty="0" smtClean="0">
                <a:solidFill>
                  <a:schemeClr val="tx1"/>
                </a:solidFill>
              </a:rPr>
              <a:t>bucket-for-buck exchange</a:t>
            </a:r>
            <a:r>
              <a:rPr lang="en-US" sz="2000" dirty="0" smtClean="0">
                <a:solidFill>
                  <a:schemeClr val="tx1"/>
                </a:solidFill>
              </a:rPr>
              <a:t>, to </a:t>
            </a:r>
            <a:r>
              <a:rPr lang="en-US" sz="2000" dirty="0">
                <a:solidFill>
                  <a:schemeClr val="tx1"/>
                </a:solidFill>
              </a:rPr>
              <a:t>"recharge" </a:t>
            </a:r>
            <a:r>
              <a:rPr lang="en-US" sz="2000" dirty="0" smtClean="0">
                <a:solidFill>
                  <a:schemeClr val="tx1"/>
                </a:solidFill>
              </a:rPr>
              <a:t>the aquifer in an effort to offset the ongoing overdraft.</a:t>
            </a:r>
          </a:p>
          <a:p>
            <a:pPr marL="0" lv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The introduction of Colorado River water, which has much higher rates of total dissolved solids (TDS) and other impurities than the native groundwater, </a:t>
            </a:r>
            <a:r>
              <a:rPr lang="en-US" sz="2000" dirty="0" smtClean="0">
                <a:solidFill>
                  <a:schemeClr val="tx1"/>
                </a:solidFill>
              </a:rPr>
              <a:t>has diminished </a:t>
            </a:r>
            <a:r>
              <a:rPr lang="en-US" sz="2000" dirty="0">
                <a:solidFill>
                  <a:schemeClr val="tx1"/>
                </a:solidFill>
              </a:rPr>
              <a:t>the quality of the </a:t>
            </a:r>
            <a:r>
              <a:rPr lang="en-US" sz="2000" dirty="0" smtClean="0">
                <a:solidFill>
                  <a:schemeClr val="tx1"/>
                </a:solidFill>
              </a:rPr>
              <a:t>existing groundwater.</a:t>
            </a:r>
          </a:p>
          <a:p>
            <a:pPr marL="0" lvl="0" indent="0" algn="just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recharge facility is near and directly up gradient from the Agua Caliente Reservation, so these effects are particularly relevant to the Tribe. </a:t>
            </a:r>
          </a:p>
          <a:p>
            <a:pPr marL="0" lv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of </a:t>
            </a:r>
            <a:r>
              <a:rPr lang="en-US" dirty="0" err="1" smtClean="0"/>
              <a:t>SWP</a:t>
            </a:r>
            <a:r>
              <a:rPr lang="en-US" dirty="0" smtClean="0"/>
              <a:t> Water for Colorado River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440657" y="1447800"/>
            <a:ext cx="8261202" cy="0"/>
          </a:xfrm>
          <a:prstGeom prst="straightConnector1">
            <a:avLst/>
          </a:prstGeom>
          <a:ln w="22225" cap="rnd">
            <a:miter lim="800000"/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2" y="1524000"/>
            <a:ext cx="6705598" cy="5181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Recharge Facility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35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6A4930-00C1-41AA-92FF-B6F5A2B3DB8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Impacts on Water Quality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1978 USGS study predicted that the Colorado River recharge would result in a plume of water with elevated levels of TDS levels reaching the Reservation by 2000.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1992 USGS study confirmed this result and identified a </a:t>
            </a:r>
            <a:r>
              <a:rPr lang="en-US" dirty="0" err="1" smtClean="0"/>
              <a:t>DWA</a:t>
            </a:r>
            <a:r>
              <a:rPr lang="en-US" dirty="0" smtClean="0"/>
              <a:t>/USGS Well under the Reservation as one of many that were influenced.</a:t>
            </a:r>
          </a:p>
          <a:p>
            <a:endParaRPr lang="en-US" dirty="0" smtClean="0"/>
          </a:p>
          <a:p>
            <a:r>
              <a:rPr lang="en-US" dirty="0" smtClean="0"/>
              <a:t>Studies show that TDS in this well has exceeded 500 mg/L. To </a:t>
            </a:r>
            <a:r>
              <a:rPr lang="en-US" dirty="0"/>
              <a:t>meet its salinity standards, </a:t>
            </a:r>
            <a:r>
              <a:rPr lang="en-US" dirty="0" err="1"/>
              <a:t>MWD</a:t>
            </a:r>
            <a:r>
              <a:rPr lang="en-US" dirty="0"/>
              <a:t> mixes Colorado River water with lower TDS water supplies prior to delivery.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T PowerPoint 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4262E"/>
      </a:accent1>
      <a:accent2>
        <a:srgbClr val="A71930"/>
      </a:accent2>
      <a:accent3>
        <a:srgbClr val="9D9FA2"/>
      </a:accent3>
      <a:accent4>
        <a:srgbClr val="737373"/>
      </a:accent4>
      <a:accent5>
        <a:srgbClr val="464547"/>
      </a:accent5>
      <a:accent6>
        <a:srgbClr val="00747A"/>
      </a:accent6>
      <a:hlink>
        <a:srgbClr val="63CECA"/>
      </a:hlink>
      <a:folHlink>
        <a:srgbClr val="739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 anchor="ctr">
        <a:spAutoFit/>
      </a:bodyPr>
      <a:lstStyle>
        <a:defPPr>
          <a:spcBef>
            <a:spcPct val="20000"/>
          </a:spcBef>
          <a:defRPr sz="4000" b="1" dirty="0" smtClean="0">
            <a:solidFill>
              <a:schemeClr val="bg1"/>
            </a:solidFill>
            <a:latin typeface="Arial" pitchFamily="34" charset="0"/>
          </a:defRPr>
        </a:defPPr>
      </a:lstStyle>
    </a:txDef>
  </a:objectDefaults>
  <a:extraClrSchemeLst>
    <a:extraClrScheme>
      <a:clrScheme name="KSLLP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LLP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LLP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LLP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LLP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LLP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LLP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LLP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LLP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LLP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LLP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LLP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11589B0-3C20-43B2-A4DB-51BD6476ED73}" vid="{26812A2F-B229-40CD-B734-95CDC7158F24}"/>
    </a:ext>
  </a:extLst>
</a:theme>
</file>

<file path=ppt/theme/theme2.xml><?xml version="1.0" encoding="utf-8"?>
<a:theme xmlns:a="http://schemas.openxmlformats.org/drawingml/2006/main" name="Custom Design">
  <a:themeElements>
    <a:clrScheme name="Kilpatrick Townsend colors">
      <a:dk1>
        <a:srgbClr val="000000"/>
      </a:dk1>
      <a:lt1>
        <a:sysClr val="window" lastClr="FFFFFF"/>
      </a:lt1>
      <a:dk2>
        <a:srgbClr val="000000"/>
      </a:dk2>
      <a:lt2>
        <a:srgbClr val="F0F0F0"/>
      </a:lt2>
      <a:accent1>
        <a:srgbClr val="B81237"/>
      </a:accent1>
      <a:accent2>
        <a:srgbClr val="D92231"/>
      </a:accent2>
      <a:accent3>
        <a:srgbClr val="DB8C14"/>
      </a:accent3>
      <a:accent4>
        <a:srgbClr val="689AC5"/>
      </a:accent4>
      <a:accent5>
        <a:srgbClr val="76C5C6"/>
      </a:accent5>
      <a:accent6>
        <a:srgbClr val="8F8F8F"/>
      </a:accent6>
      <a:hlink>
        <a:srgbClr val="5A85AA"/>
      </a:hlink>
      <a:folHlink>
        <a:srgbClr val="B812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11589B0-3C20-43B2-A4DB-51BD6476ED73}" vid="{FECD2AA2-C7D3-45FF-B8A5-C4449A755E7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1815</TotalTime>
  <Words>1297</Words>
  <Application>Microsoft Office PowerPoint</Application>
  <PresentationFormat>On-screen Show (4:3)</PresentationFormat>
  <Paragraphs>166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宋体</vt:lpstr>
      <vt:lpstr>Arial</vt:lpstr>
      <vt:lpstr>Calibri</vt:lpstr>
      <vt:lpstr>Gill Sans MT</vt:lpstr>
      <vt:lpstr>Times</vt:lpstr>
      <vt:lpstr>blank</vt:lpstr>
      <vt:lpstr>Custom Design</vt:lpstr>
      <vt:lpstr>Acrobat Document</vt:lpstr>
      <vt:lpstr> Agua Caliente v. CVWD</vt:lpstr>
      <vt:lpstr>   Background </vt:lpstr>
      <vt:lpstr>    SURFACE WATER AVAILABILITY</vt:lpstr>
      <vt:lpstr>    GROUNDWATER AVAILABILITY</vt:lpstr>
      <vt:lpstr>Reservation History</vt:lpstr>
      <vt:lpstr>  Agua Caliente Reservation</vt:lpstr>
      <vt:lpstr>Exchange of SWP Water for Colorado River Water</vt:lpstr>
      <vt:lpstr>Recharge Facility </vt:lpstr>
      <vt:lpstr>Impacts on Water Quality</vt:lpstr>
      <vt:lpstr>Rising TDS levels</vt:lpstr>
      <vt:lpstr>DWA and CVWD Expert </vt:lpstr>
      <vt:lpstr> CVWD 2010 SPEIR</vt:lpstr>
      <vt:lpstr>Overdraft of the Aquifer</vt:lpstr>
      <vt:lpstr>Overdraft </vt:lpstr>
      <vt:lpstr>Overdraft</vt:lpstr>
      <vt:lpstr>Overdraft predicted to continue</vt:lpstr>
      <vt:lpstr>Agua Caliente’s Lawsuit</vt:lpstr>
      <vt:lpstr>Winter’s Doctrine</vt:lpstr>
      <vt:lpstr>Agreement to Phase the Case </vt:lpstr>
      <vt:lpstr>Rulings in favor of Agua Caliente</vt:lpstr>
      <vt:lpstr>How should groundwater be allocated?</vt:lpstr>
      <vt:lpstr>Practicable Irrigable Acreage</vt:lpstr>
      <vt:lpstr>Settlement of Tribal Water Rights</vt:lpstr>
      <vt:lpstr>Benefits of Settlements</vt:lpstr>
      <vt:lpstr>Benefits of Settlements (cont’d)</vt:lpstr>
      <vt:lpstr>Indian Water Rights Settlements  with Federal Legislation, by State  (Pam Williams) </vt:lpstr>
      <vt:lpstr>Federal Costs of Settlements</vt:lpstr>
      <vt:lpstr>Number of Indian Water Rights  Settlements by Year of Federal Legislation (Pam Williams)</vt:lpstr>
      <vt:lpstr>Storage space and water quality</vt:lpstr>
      <vt:lpstr>PowerPoint Presentation</vt:lpstr>
    </vt:vector>
  </TitlesOfParts>
  <Company>Kilpatrick, Townsend &amp; Stockton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Evelyn</dc:creator>
  <cp:lastModifiedBy>Munson, Catherine</cp:lastModifiedBy>
  <cp:revision>107</cp:revision>
  <cp:lastPrinted>2012-10-24T15:32:03Z</cp:lastPrinted>
  <dcterms:created xsi:type="dcterms:W3CDTF">2018-10-09T17:06:23Z</dcterms:created>
  <dcterms:modified xsi:type="dcterms:W3CDTF">2019-02-28T18:36:21Z</dcterms:modified>
</cp:coreProperties>
</file>