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 id="2147483689" r:id="rId3"/>
    <p:sldMasterId id="2147483697" r:id="rId4"/>
  </p:sldMasterIdLst>
  <p:notesMasterIdLst>
    <p:notesMasterId r:id="rId20"/>
  </p:notesMasterIdLst>
  <p:sldIdLst>
    <p:sldId id="379" r:id="rId5"/>
    <p:sldId id="387" r:id="rId6"/>
    <p:sldId id="414" r:id="rId7"/>
    <p:sldId id="415" r:id="rId8"/>
    <p:sldId id="412" r:id="rId9"/>
    <p:sldId id="426" r:id="rId10"/>
    <p:sldId id="413" r:id="rId11"/>
    <p:sldId id="416" r:id="rId12"/>
    <p:sldId id="418" r:id="rId13"/>
    <p:sldId id="391" r:id="rId14"/>
    <p:sldId id="411" r:id="rId15"/>
    <p:sldId id="422" r:id="rId16"/>
    <p:sldId id="424" r:id="rId17"/>
    <p:sldId id="423" r:id="rId18"/>
    <p:sldId id="425" r:id="rId1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A9F"/>
    <a:srgbClr val="5B5AC2"/>
    <a:srgbClr val="7B7ACE"/>
    <a:srgbClr val="9B2922"/>
    <a:srgbClr val="6766C7"/>
    <a:srgbClr val="B01500"/>
    <a:srgbClr val="7F7ED0"/>
    <a:srgbClr val="CB9F5B"/>
    <a:srgbClr val="7A5F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905" autoAdjust="0"/>
    <p:restoredTop sz="56612" autoAdjust="0"/>
  </p:normalViewPr>
  <p:slideViewPr>
    <p:cSldViewPr snapToGrid="0" snapToObjects="1">
      <p:cViewPr varScale="1">
        <p:scale>
          <a:sx n="56" d="100"/>
          <a:sy n="56" d="100"/>
        </p:scale>
        <p:origin x="1637" y="3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1719A9F-38AC-6D41-A3AB-063BEB6D85DE}" type="datetimeFigureOut">
              <a:rPr lang="en-US" smtClean="0"/>
              <a:t>2/28/2019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1450" y="1174750"/>
            <a:ext cx="4233863" cy="3175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5496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7764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0000"/>
              </a:solidFill>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6DD3B3B-75AC-574E-A42F-AEFC8DAFA0D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43368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endParaRPr lang="en-US" b="1" dirty="0">
              <a:solidFill>
                <a:prstClr val="black"/>
              </a:solidFill>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12</a:t>
            </a:fld>
            <a:endParaRPr lang="en-US"/>
          </a:p>
        </p:txBody>
      </p:sp>
    </p:spTree>
    <p:extLst>
      <p:ext uri="{BB962C8B-B14F-4D97-AF65-F5344CB8AC3E}">
        <p14:creationId xmlns:p14="http://schemas.microsoft.com/office/powerpoint/2010/main" val="220264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13</a:t>
            </a:fld>
            <a:endParaRPr lang="en-US"/>
          </a:p>
        </p:txBody>
      </p:sp>
    </p:spTree>
    <p:extLst>
      <p:ext uri="{BB962C8B-B14F-4D97-AF65-F5344CB8AC3E}">
        <p14:creationId xmlns:p14="http://schemas.microsoft.com/office/powerpoint/2010/main" val="1374481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14</a:t>
            </a:fld>
            <a:endParaRPr lang="en-US"/>
          </a:p>
        </p:txBody>
      </p:sp>
    </p:spTree>
    <p:extLst>
      <p:ext uri="{BB962C8B-B14F-4D97-AF65-F5344CB8AC3E}">
        <p14:creationId xmlns:p14="http://schemas.microsoft.com/office/powerpoint/2010/main" val="108119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defTabSz="933237">
              <a:defRPr/>
            </a:pPr>
            <a:fld id="{06DD3B3B-75AC-574E-A42F-AEFC8DAFA0D7}" type="slidenum">
              <a:rPr lang="en-US">
                <a:solidFill>
                  <a:prstClr val="black"/>
                </a:solidFill>
                <a:latin typeface="Calibri" panose="020F0502020204030204"/>
              </a:rPr>
              <a:pPr defTabSz="93323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78402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35607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304925" y="733425"/>
            <a:ext cx="4884738" cy="3663950"/>
          </a:xfrm>
          <a:ln/>
        </p:spPr>
      </p:sp>
      <p:sp>
        <p:nvSpPr>
          <p:cNvPr id="24579" name="Rectangle 3"/>
          <p:cNvSpPr>
            <a:spLocks noGrp="1" noChangeArrowheads="1"/>
          </p:cNvSpPr>
          <p:nvPr>
            <p:ph type="body" idx="1"/>
          </p:nvPr>
        </p:nvSpPr>
        <p:spPr>
          <a:xfrm>
            <a:off x="749810" y="4646920"/>
            <a:ext cx="5991688" cy="4396548"/>
          </a:xfrm>
          <a:noFill/>
          <a:ln/>
        </p:spPr>
        <p:txBody>
          <a:bodyPr/>
          <a:lstStyle/>
          <a:p>
            <a:endParaRPr lang="en-US" sz="1000" b="1" dirty="0">
              <a:latin typeface="Arial" pitchFamily="34" charset="0"/>
            </a:endParaRPr>
          </a:p>
        </p:txBody>
      </p:sp>
    </p:spTree>
    <p:extLst>
      <p:ext uri="{BB962C8B-B14F-4D97-AF65-F5344CB8AC3E}">
        <p14:creationId xmlns:p14="http://schemas.microsoft.com/office/powerpoint/2010/main" val="383286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303338" y="733425"/>
            <a:ext cx="4886325" cy="3663950"/>
          </a:xfrm>
          <a:ln/>
        </p:spPr>
      </p:sp>
      <p:sp>
        <p:nvSpPr>
          <p:cNvPr id="17411" name="Rectangle 3"/>
          <p:cNvSpPr>
            <a:spLocks noGrp="1" noChangeArrowheads="1"/>
          </p:cNvSpPr>
          <p:nvPr>
            <p:ph type="body" idx="1"/>
          </p:nvPr>
        </p:nvSpPr>
        <p:spPr>
          <a:xfrm>
            <a:off x="749810" y="4646920"/>
            <a:ext cx="5991688" cy="439654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33237"/>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33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D3B3B-75AC-574E-A42F-AEFC8DAFA0D7}" type="slidenum">
              <a:rPr lang="en-US" smtClean="0"/>
              <a:t>5</a:t>
            </a:fld>
            <a:endParaRPr lang="en-US"/>
          </a:p>
        </p:txBody>
      </p:sp>
    </p:spTree>
    <p:extLst>
      <p:ext uri="{BB962C8B-B14F-4D97-AF65-F5344CB8AC3E}">
        <p14:creationId xmlns:p14="http://schemas.microsoft.com/office/powerpoint/2010/main" val="293283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233666" y="9276344"/>
            <a:ext cx="3239321" cy="491034"/>
          </a:xfrm>
          <a:prstGeom prst="rect">
            <a:avLst/>
          </a:prstGeom>
          <a:noFill/>
          <a:ln w="9525">
            <a:noFill/>
            <a:miter lim="800000"/>
            <a:headEnd/>
            <a:tailEnd/>
          </a:ln>
        </p:spPr>
        <p:txBody>
          <a:bodyPr lIns="96828" tIns="48416" rIns="96828" bIns="48416" anchor="b"/>
          <a:lstStyle/>
          <a:p>
            <a:pPr algn="r" defTabSz="967446">
              <a:defRPr/>
            </a:pPr>
            <a:fld id="{0B32FB1D-0E81-4CFF-B1C0-50F772599DB3}" type="slidenum">
              <a:rPr lang="en-US" sz="1200">
                <a:solidFill>
                  <a:prstClr val="black"/>
                </a:solidFill>
                <a:latin typeface="Calibri" panose="020F0502020204030204"/>
              </a:rPr>
              <a:pPr algn="r" defTabSz="967446">
                <a:defRPr/>
              </a:pPr>
              <a:t>6</a:t>
            </a:fld>
            <a:endParaRPr lang="en-US" sz="1200" dirty="0">
              <a:solidFill>
                <a:prstClr val="black"/>
              </a:solidFill>
              <a:latin typeface="Calibri" panose="020F0502020204030204"/>
            </a:endParaRPr>
          </a:p>
        </p:txBody>
      </p:sp>
      <p:sp>
        <p:nvSpPr>
          <p:cNvPr id="29699" name="Rectangle 2"/>
          <p:cNvSpPr>
            <a:spLocks noGrp="1" noRot="1" noChangeAspect="1" noChangeArrowheads="1" noTextEdit="1"/>
          </p:cNvSpPr>
          <p:nvPr>
            <p:ph type="sldImg"/>
          </p:nvPr>
        </p:nvSpPr>
        <p:spPr>
          <a:xfrm>
            <a:off x="1282700" y="720725"/>
            <a:ext cx="4911725" cy="3684588"/>
          </a:xfrm>
          <a:ln/>
        </p:spPr>
      </p:sp>
      <p:sp>
        <p:nvSpPr>
          <p:cNvPr id="29700" name="Rectangle 3"/>
          <p:cNvSpPr>
            <a:spLocks noGrp="1" noChangeArrowheads="1"/>
          </p:cNvSpPr>
          <p:nvPr>
            <p:ph type="body" idx="1"/>
          </p:nvPr>
        </p:nvSpPr>
        <p:spPr>
          <a:xfrm>
            <a:off x="997590" y="4640596"/>
            <a:ext cx="5479432" cy="4322391"/>
          </a:xfrm>
          <a:noFill/>
          <a:ln/>
        </p:spPr>
        <p:txBody>
          <a:bodyPr lIns="96828" tIns="48416" rIns="96828" bIns="48416"/>
          <a:lstStyle/>
          <a:p>
            <a:pPr eaLnBrk="1" hangingPunct="1"/>
            <a:endParaRPr lang="en-US" dirty="0"/>
          </a:p>
        </p:txBody>
      </p:sp>
    </p:spTree>
    <p:extLst>
      <p:ext uri="{BB962C8B-B14F-4D97-AF65-F5344CB8AC3E}">
        <p14:creationId xmlns:p14="http://schemas.microsoft.com/office/powerpoint/2010/main" val="255884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normAutofit/>
          </a:bodyPr>
          <a:lstStyle/>
          <a:p>
            <a:pPr lvl="0"/>
            <a:endParaRPr lang="en-US" dirty="0">
              <a:latin typeface="+mn-lt"/>
            </a:endParaRPr>
          </a:p>
        </p:txBody>
      </p:sp>
      <p:sp>
        <p:nvSpPr>
          <p:cNvPr id="4" name="Slide Number Placeholder 3"/>
          <p:cNvSpPr>
            <a:spLocks noGrp="1"/>
          </p:cNvSpPr>
          <p:nvPr>
            <p:ph type="sldNum" sz="quarter" idx="10"/>
          </p:nvPr>
        </p:nvSpPr>
        <p:spPr/>
        <p:txBody>
          <a:bodyPr/>
          <a:lstStyle/>
          <a:p>
            <a:fld id="{565A0EE7-DC01-4949-B2F9-915C731C078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96731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AB34C6-AB08-4484-9AD0-59956862CCD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28191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460500" y="1182688"/>
            <a:ext cx="4257675" cy="3194050"/>
          </a:xfrm>
          <a:ln/>
        </p:spPr>
      </p:sp>
      <p:sp>
        <p:nvSpPr>
          <p:cNvPr id="32771" name="Notes Placeholder 2"/>
          <p:cNvSpPr>
            <a:spLocks noGrp="1"/>
          </p:cNvSpPr>
          <p:nvPr>
            <p:ph type="body" idx="1"/>
          </p:nvPr>
        </p:nvSpPr>
        <p:spPr>
          <a:noFill/>
          <a:ln/>
        </p:spPr>
        <p:txBody>
          <a:bodyPr/>
          <a:lstStyle/>
          <a:p>
            <a:pPr>
              <a:buFontTx/>
              <a:buNone/>
            </a:pPr>
            <a:endParaRPr lang="en-US" dirty="0"/>
          </a:p>
        </p:txBody>
      </p:sp>
      <p:sp>
        <p:nvSpPr>
          <p:cNvPr id="32772" name="Slide Number Placeholder 3"/>
          <p:cNvSpPr>
            <a:spLocks noGrp="1"/>
          </p:cNvSpPr>
          <p:nvPr>
            <p:ph type="sldNum" sz="quarter" idx="5"/>
          </p:nvPr>
        </p:nvSpPr>
        <p:spPr>
          <a:noFill/>
        </p:spPr>
        <p:txBody>
          <a:bodyPr/>
          <a:lstStyle/>
          <a:p>
            <a:pPr defTabSz="951648">
              <a:defRPr/>
            </a:pPr>
            <a:fld id="{EFC1CCF0-0C86-490B-9F31-45629A9D3317}" type="slidenum">
              <a:rPr lang="en-US">
                <a:solidFill>
                  <a:prstClr val="black"/>
                </a:solidFill>
                <a:latin typeface="Calibri" panose="020F0502020204030204"/>
              </a:rPr>
              <a:pPr defTabSz="95164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28320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4" Type="http://schemas.openxmlformats.org/officeDocument/2006/relationships/image" Target="file://localhost/Users/richardson/WORK/CAP_ppt/SUNSET/CAP_PPT-Title-SUNSET.png"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file://localhost/Users/richardson/WORK/CAP_ppt/SUNSET/CAP_PPT-Content1-SUNSET.png" TargetMode="External"/><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file://localhost/Users/richardson/WORK/CAP_ppt/SUNSET/CAP_PPT-Content2-SUNSET.png" TargetMode="External"/><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file://localhost/Users/richardson/WORK/CAP_ppt/SUNSET/CAP_PPT-Content3-SUNSET.png" TargetMode="External"/><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file://localhost/Users/richardson/WORK/CAP_ppt/SUNSET/CAP_PPT-Minimal-SUNSET.png" TargetMode="External"/><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file://localhost/Users/richardson/WORK/CAP_ppt/SUNSET/CAP_PPT-Conclusion-SUNSET.png" TargetMode="External"/><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oover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4C5014EF-3774-B94E-91B8-DAB6A763816E}" type="datetime1">
              <a:rPr lang="en-US" smtClean="0"/>
              <a:t>2/28/2019</a:t>
            </a:fld>
            <a:endParaRPr lang="en-US"/>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8778240" cy="669701"/>
          </a:xfrm>
        </p:spPr>
        <p:txBody>
          <a:bodyPr/>
          <a:lstStyle/>
          <a:p>
            <a:r>
              <a:rPr lang="en-US" dirty="0"/>
              <a:t>Click to edit Master title style</a:t>
            </a:r>
          </a:p>
        </p:txBody>
      </p:sp>
      <p:sp>
        <p:nvSpPr>
          <p:cNvPr id="3" name="Content Placeholder 2"/>
          <p:cNvSpPr>
            <a:spLocks noGrp="1"/>
          </p:cNvSpPr>
          <p:nvPr>
            <p:ph idx="1"/>
          </p:nvPr>
        </p:nvSpPr>
        <p:spPr>
          <a:xfrm>
            <a:off x="171450" y="914400"/>
            <a:ext cx="8778240" cy="5262563"/>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92DA61-96D0-3845-8C5E-0D209D24FDF3}" type="datetime1">
              <a:rPr lang="en-US" smtClean="0"/>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pic>
        <p:nvPicPr>
          <p:cNvPr id="8" name="Picture 7"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161546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4257675" cy="1325563"/>
          </a:xfrm>
        </p:spPr>
        <p:txBody>
          <a:bodyPr/>
          <a:lstStyle/>
          <a:p>
            <a:r>
              <a:rPr lang="en-US"/>
              <a:t>Click to edit Master title style</a:t>
            </a:r>
          </a:p>
        </p:txBody>
      </p:sp>
      <p:sp>
        <p:nvSpPr>
          <p:cNvPr id="3" name="Content Placeholder 2"/>
          <p:cNvSpPr>
            <a:spLocks noGrp="1"/>
          </p:cNvSpPr>
          <p:nvPr>
            <p:ph sz="half" idx="1"/>
          </p:nvPr>
        </p:nvSpPr>
        <p:spPr>
          <a:xfrm>
            <a:off x="171450" y="1825625"/>
            <a:ext cx="42576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C26C5-41E0-A34F-8F2E-0A9A4D981DE1}" type="datetime1">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8" name="Picture Placeholder 2"/>
          <p:cNvSpPr>
            <a:spLocks noGrp="1"/>
          </p:cNvSpPr>
          <p:nvPr>
            <p:ph type="pic" idx="13"/>
          </p:nvPr>
        </p:nvSpPr>
        <p:spPr>
          <a:xfrm>
            <a:off x="4514850" y="1"/>
            <a:ext cx="4629150"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icture 8"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119559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3657600"/>
            <a:ext cx="9144000" cy="368617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8829FB3D-5B42-3F41-9DB2-19E39B4ABFB0}" type="datetime1">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1" name="Title Placeholder 1"/>
          <p:cNvSpPr>
            <a:spLocks noGrp="1"/>
          </p:cNvSpPr>
          <p:nvPr>
            <p:ph type="title"/>
          </p:nvPr>
        </p:nvSpPr>
        <p:spPr>
          <a:xfrm>
            <a:off x="171450" y="365126"/>
            <a:ext cx="8778240" cy="763588"/>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p:cNvSpPr>
            <a:spLocks noGrp="1"/>
          </p:cNvSpPr>
          <p:nvPr>
            <p:ph idx="1"/>
          </p:nvPr>
        </p:nvSpPr>
        <p:spPr>
          <a:xfrm>
            <a:off x="182880" y="1282701"/>
            <a:ext cx="877824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8778240" cy="1325563"/>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07BFF84-80AF-0549-9F70-6A5CD81482A0}" type="datetime1">
              <a:rPr lang="en-US" smtClean="0"/>
              <a:t>2/28/2019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10" name="Content Placeholder 2"/>
          <p:cNvSpPr>
            <a:spLocks noGrp="1"/>
          </p:cNvSpPr>
          <p:nvPr>
            <p:ph idx="1"/>
          </p:nvPr>
        </p:nvSpPr>
        <p:spPr>
          <a:xfrm>
            <a:off x="17145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59486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330057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8C4F7B-192C-CC4D-B903-FD33AA908534}" type="datetime1">
              <a:rPr lang="en-US" smtClean="0"/>
              <a:t>2/28/2019</a:t>
            </a:fld>
            <a:endParaRPr lang="en-US"/>
          </a:p>
        </p:txBody>
      </p:sp>
      <p:sp>
        <p:nvSpPr>
          <p:cNvPr id="4" name="Footer Placeholder 3"/>
          <p:cNvSpPr>
            <a:spLocks noGrp="1"/>
          </p:cNvSpPr>
          <p:nvPr>
            <p:ph type="ftr" sz="quarter" idx="11"/>
          </p:nvPr>
        </p:nvSpPr>
        <p:spPr/>
        <p:txBody>
          <a:bodyPr/>
          <a:lstStyle/>
          <a:p>
            <a:fld id="{349EEDDA-B031-44B5-9E5A-2DDDE53A9FFC}" type="slidenum">
              <a:rPr lang="en-US" smtClean="0"/>
              <a:pPr/>
              <a:t>‹#›</a:t>
            </a:fld>
            <a:endParaRPr lang="en-US" dirty="0"/>
          </a:p>
        </p:txBody>
      </p:sp>
      <p:sp>
        <p:nvSpPr>
          <p:cNvPr id="7" name="Title 1"/>
          <p:cNvSpPr>
            <a:spLocks noGrp="1"/>
          </p:cNvSpPr>
          <p:nvPr>
            <p:ph type="title" hasCustomPrompt="1"/>
          </p:nvPr>
        </p:nvSpPr>
        <p:spPr>
          <a:xfrm>
            <a:off x="75915" y="51228"/>
            <a:ext cx="8778240" cy="534761"/>
          </a:xfrm>
        </p:spPr>
        <p:txBody>
          <a:bodyPr/>
          <a:lstStyle>
            <a:lvl1pPr>
              <a:defRPr/>
            </a:lvl1pPr>
          </a:lstStyle>
          <a:p>
            <a:r>
              <a:rPr lang="en-US" dirty="0"/>
              <a:t>Slide Title</a:t>
            </a:r>
          </a:p>
        </p:txBody>
      </p:sp>
      <p:pic>
        <p:nvPicPr>
          <p:cNvPr id="8" name="Picture 7"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328949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5750F-5D22-0D4A-945A-5017A5441769}" type="datetime1">
              <a:rPr lang="en-US" smtClean="0"/>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pic>
        <p:nvPicPr>
          <p:cNvPr id="6" name="Picture 5"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1024078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00475" y="0"/>
            <a:ext cx="5343525"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A102D1-1D5E-FD43-8C0C-F1EFF7183237}" type="datetime1">
              <a:rPr lang="en-US" smtClean="0"/>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pic>
        <p:nvPicPr>
          <p:cNvPr id="8" name="Picture 7"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8342" y="6495010"/>
            <a:ext cx="1709189" cy="270915"/>
          </a:xfrm>
          <a:prstGeom prst="rect">
            <a:avLst/>
          </a:prstGeom>
        </p:spPr>
      </p:pic>
    </p:spTree>
    <p:extLst>
      <p:ext uri="{BB962C8B-B14F-4D97-AF65-F5344CB8AC3E}">
        <p14:creationId xmlns:p14="http://schemas.microsoft.com/office/powerpoint/2010/main" val="1099288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C8285-8343-AA48-BD69-39A4FA2F6177}" type="datetime1">
              <a:rPr lang="en-US" smtClean="0"/>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5" name="Subtitle 2"/>
          <p:cNvSpPr>
            <a:spLocks noGrp="1"/>
          </p:cNvSpPr>
          <p:nvPr>
            <p:ph type="subTitle" idx="1" hasCustomPrompt="1"/>
          </p:nvPr>
        </p:nvSpPr>
        <p:spPr>
          <a:xfrm>
            <a:off x="803813" y="189981"/>
            <a:ext cx="6858000" cy="1994419"/>
          </a:xfrm>
          <a:effectLst>
            <a:outerShdw blurRad="50800" dist="38100" dir="2700000" algn="tl" rotWithShape="0">
              <a:schemeClr val="bg1">
                <a:alpha val="40000"/>
              </a:schemeClr>
            </a:outerShdw>
          </a:effectLst>
        </p:spPr>
        <p:txBody>
          <a:bodyPr>
            <a:noAutofit/>
          </a:bodyPr>
          <a:lstStyle>
            <a:lvl1pPr marL="0" indent="0" algn="l">
              <a:buNone/>
              <a:defRPr sz="2400" b="1" baseline="0">
                <a:solidFill>
                  <a:schemeClr val="tx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Contact Information Goes Here</a:t>
            </a:r>
            <a:br>
              <a:rPr lang="en-US" dirty="0"/>
            </a:br>
            <a:r>
              <a:rPr lang="en-US" dirty="0"/>
              <a:t>No more than four lines</a:t>
            </a:r>
          </a:p>
          <a:p>
            <a:endParaRPr lang="en-US" dirty="0"/>
          </a:p>
          <a:p>
            <a:endParaRPr lang="en-US" dirty="0"/>
          </a:p>
          <a:p>
            <a:endParaRPr lang="en-US" dirty="0"/>
          </a:p>
        </p:txBody>
      </p:sp>
      <p:pic>
        <p:nvPicPr>
          <p:cNvPr id="7" name="Picture 6"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7577" y="5650992"/>
            <a:ext cx="2743200" cy="433633"/>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Hoover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4C5014EF-3774-B94E-91B8-DAB6A763816E}" type="datetime1">
              <a:rPr lang="en-US" smtClean="0">
                <a:solidFill>
                  <a:prstClr val="white"/>
                </a:solidFill>
              </a:rPr>
              <a:pPr/>
              <a:t>2/28/2019</a:t>
            </a:fld>
            <a:endParaRPr lang="en-US">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1"/>
            <a:ext cx="2743200" cy="578177"/>
          </a:xfrm>
          <a:prstGeom prst="rect">
            <a:avLst/>
          </a:prstGeom>
        </p:spPr>
      </p:pic>
    </p:spTree>
    <p:extLst>
      <p:ext uri="{BB962C8B-B14F-4D97-AF65-F5344CB8AC3E}">
        <p14:creationId xmlns:p14="http://schemas.microsoft.com/office/powerpoint/2010/main" val="1391653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Glen Cany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F053E078-F23E-9241-8CEB-F623C2B47153}"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1"/>
            <a:ext cx="2743200" cy="578177"/>
          </a:xfrm>
          <a:prstGeom prst="rect">
            <a:avLst/>
          </a:prstGeom>
        </p:spPr>
      </p:pic>
    </p:spTree>
    <p:extLst>
      <p:ext uri="{BB962C8B-B14F-4D97-AF65-F5344CB8AC3E}">
        <p14:creationId xmlns:p14="http://schemas.microsoft.com/office/powerpoint/2010/main" val="97903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Glen Cany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F053E078-F23E-9241-8CEB-F623C2B47153}"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EBEE4BCB-FA93-F346-AA98-161F3F0CED0E}"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0"/>
            <a:ext cx="2743200" cy="579748"/>
          </a:xfrm>
          <a:prstGeom prst="rect">
            <a:avLst/>
          </a:prstGeom>
        </p:spPr>
      </p:pic>
    </p:spTree>
    <p:extLst>
      <p:ext uri="{BB962C8B-B14F-4D97-AF65-F5344CB8AC3E}">
        <p14:creationId xmlns:p14="http://schemas.microsoft.com/office/powerpoint/2010/main" val="1945313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F4B199BC-0BB1-534B-9520-9CB3BDE4BF71}"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1"/>
            <a:ext cx="2743200" cy="578177"/>
          </a:xfrm>
          <a:prstGeom prst="rect">
            <a:avLst/>
          </a:prstGeom>
        </p:spPr>
      </p:pic>
    </p:spTree>
    <p:extLst>
      <p:ext uri="{BB962C8B-B14F-4D97-AF65-F5344CB8AC3E}">
        <p14:creationId xmlns:p14="http://schemas.microsoft.com/office/powerpoint/2010/main" val="134411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Granby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CEDFF894-0FC0-A54D-90F6-774A5192BE59}"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1"/>
            <a:ext cx="2743200" cy="578177"/>
          </a:xfrm>
          <a:prstGeom prst="rect">
            <a:avLst/>
          </a:prstGeom>
        </p:spPr>
      </p:pic>
    </p:spTree>
    <p:extLst>
      <p:ext uri="{BB962C8B-B14F-4D97-AF65-F5344CB8AC3E}">
        <p14:creationId xmlns:p14="http://schemas.microsoft.com/office/powerpoint/2010/main" val="1931248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CF0733EC-B268-A647-8AC6-932D633EB7B2}"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0"/>
            <a:ext cx="2743200" cy="579748"/>
          </a:xfrm>
          <a:prstGeom prst="rect">
            <a:avLst/>
          </a:prstGeom>
        </p:spPr>
      </p:pic>
    </p:spTree>
    <p:extLst>
      <p:ext uri="{BB962C8B-B14F-4D97-AF65-F5344CB8AC3E}">
        <p14:creationId xmlns:p14="http://schemas.microsoft.com/office/powerpoint/2010/main" val="1480309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Hydropower Gener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817AF6DB-CBA2-9A4C-A81C-E17D039AD3F1}"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1"/>
            <a:ext cx="2743200" cy="578177"/>
          </a:xfrm>
          <a:prstGeom prst="rect">
            <a:avLst/>
          </a:prstGeom>
        </p:spPr>
      </p:pic>
    </p:spTree>
    <p:extLst>
      <p:ext uri="{BB962C8B-B14F-4D97-AF65-F5344CB8AC3E}">
        <p14:creationId xmlns:p14="http://schemas.microsoft.com/office/powerpoint/2010/main" val="1829121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E9C2C487-392D-EC4A-BA18-0196C78CB948}"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9" name="Picture 8"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900" y="274320"/>
            <a:ext cx="2743200" cy="579748"/>
          </a:xfrm>
          <a:prstGeom prst="rect">
            <a:avLst/>
          </a:prstGeom>
        </p:spPr>
      </p:pic>
    </p:spTree>
    <p:extLst>
      <p:ext uri="{BB962C8B-B14F-4D97-AF65-F5344CB8AC3E}">
        <p14:creationId xmlns:p14="http://schemas.microsoft.com/office/powerpoint/2010/main" val="169592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Blue Background Title Slide">
    <p:bg>
      <p:bgPr>
        <a:solidFill>
          <a:srgbClr val="244A9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p:spPr>
        <p:txBody>
          <a:bodyPr anchor="b"/>
          <a:lstStyle>
            <a:lvl1pPr algn="l">
              <a:defRPr sz="4500" b="1">
                <a:solidFill>
                  <a:schemeClr val="bg1"/>
                </a:solidFill>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p:spPr>
        <p:txBody>
          <a:bodyPr>
            <a:noAutofit/>
          </a:bodyPr>
          <a:lstStyle>
            <a:lvl1pPr marL="0" indent="0" algn="l">
              <a:buNone/>
              <a:defRPr sz="2400" b="1" baseline="0">
                <a:solidFill>
                  <a:schemeClr val="bg1"/>
                </a:solidFill>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effectLst/>
        </p:spPr>
        <p:txBody>
          <a:bodyPr/>
          <a:lstStyle>
            <a:lvl1pPr>
              <a:defRPr b="1">
                <a:solidFill>
                  <a:schemeClr val="bg1"/>
                </a:solidFill>
                <a:effectLst/>
                <a:latin typeface="Arial" charset="0"/>
                <a:ea typeface="Arial" charset="0"/>
                <a:cs typeface="Arial" charset="0"/>
              </a:defRPr>
            </a:lvl1pPr>
          </a:lstStyle>
          <a:p>
            <a:fld id="{12741A13-65EA-6347-BE27-A6636816D72F}" type="datetime1">
              <a:rPr lang="en-US" smtClean="0">
                <a:solidFill>
                  <a:prstClr val="white"/>
                </a:solidFill>
              </a:rPr>
              <a:p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a:effectLst/>
        </p:spPr>
        <p:txBody>
          <a:bodyPr/>
          <a:lstStyle>
            <a:lvl1pPr>
              <a:defRPr b="1">
                <a:solidFill>
                  <a:schemeClr val="bg1"/>
                </a:solidFill>
                <a:effectLst/>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7029450" y="6400801"/>
            <a:ext cx="2057400" cy="365125"/>
          </a:xfrm>
          <a:effectLst/>
        </p:spPr>
        <p:txBody>
          <a:bodyPr/>
          <a:lstStyle>
            <a:lvl1pPr>
              <a:defRPr b="1">
                <a:solidFill>
                  <a:schemeClr val="bg1"/>
                </a:solidFill>
                <a:effectLst/>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9" name="Picture 8" descr="Reclamation, Managing Water in the West" title="Reclamation, Managing Water in the W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274320"/>
            <a:ext cx="2743200" cy="579748"/>
          </a:xfrm>
          <a:prstGeom prst="rect">
            <a:avLst/>
          </a:prstGeom>
        </p:spPr>
      </p:pic>
    </p:spTree>
    <p:extLst>
      <p:ext uri="{BB962C8B-B14F-4D97-AF65-F5344CB8AC3E}">
        <p14:creationId xmlns:p14="http://schemas.microsoft.com/office/powerpoint/2010/main" val="3513327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DA61-96D0-3845-8C5E-0D209D24FDF3}" type="datetime1">
              <a:rPr lang="en-US" smtClean="0">
                <a:solidFill>
                  <a:prstClr val="white"/>
                </a:solidFill>
              </a:rPr>
              <a:pPr/>
              <a:t>2/28/2019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22725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4257675" cy="1325563"/>
          </a:xfrm>
        </p:spPr>
        <p:txBody>
          <a:bodyPr/>
          <a:lstStyle/>
          <a:p>
            <a:r>
              <a:rPr lang="en-US"/>
              <a:t>Click to edit Master title style</a:t>
            </a:r>
          </a:p>
        </p:txBody>
      </p:sp>
      <p:sp>
        <p:nvSpPr>
          <p:cNvPr id="3" name="Content Placeholder 2"/>
          <p:cNvSpPr>
            <a:spLocks noGrp="1"/>
          </p:cNvSpPr>
          <p:nvPr>
            <p:ph sz="half" idx="1"/>
          </p:nvPr>
        </p:nvSpPr>
        <p:spPr>
          <a:xfrm>
            <a:off x="171450" y="1825625"/>
            <a:ext cx="42576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C26C5-41E0-A34F-8F2E-0A9A4D981DE1}" type="datetime1">
              <a:rPr lang="en-US" smtClean="0">
                <a:solidFill>
                  <a:prstClr val="white"/>
                </a:solidFill>
              </a:rPr>
              <a:pPr/>
              <a:t>2/28/2019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3"/>
          </p:nvPr>
        </p:nvSpPr>
        <p:spPr>
          <a:xfrm>
            <a:off x="4514850" y="1"/>
            <a:ext cx="4629150"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200095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3657600"/>
            <a:ext cx="9144000" cy="368617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8829FB3D-5B42-3F41-9DB2-19E39B4ABFB0}" type="datetime1">
              <a:rPr lang="en-US" smtClean="0">
                <a:solidFill>
                  <a:prstClr val="white"/>
                </a:solidFill>
              </a:rPr>
              <a:pPr/>
              <a:t>2/28/2019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11" name="Title Placeholder 1"/>
          <p:cNvSpPr>
            <a:spLocks noGrp="1"/>
          </p:cNvSpPr>
          <p:nvPr>
            <p:ph type="title"/>
          </p:nvPr>
        </p:nvSpPr>
        <p:spPr>
          <a:xfrm>
            <a:off x="171450" y="365126"/>
            <a:ext cx="8778240" cy="763588"/>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p:cNvSpPr>
            <a:spLocks noGrp="1"/>
          </p:cNvSpPr>
          <p:nvPr>
            <p:ph idx="1"/>
          </p:nvPr>
        </p:nvSpPr>
        <p:spPr>
          <a:xfrm>
            <a:off x="182880" y="1282701"/>
            <a:ext cx="877824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18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EBEE4BCB-FA93-F346-AA98-161F3F0CED0E}"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9" name="Picture 8"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8778240" cy="1325563"/>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07BFF84-80AF-0549-9F70-6A5CD81482A0}" type="datetime1">
              <a:rPr lang="en-US" smtClean="0">
                <a:solidFill>
                  <a:prstClr val="white"/>
                </a:solidFill>
              </a:rPr>
              <a:pPr/>
              <a:t>2/28/2019</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10" name="Content Placeholder 2"/>
          <p:cNvSpPr>
            <a:spLocks noGrp="1"/>
          </p:cNvSpPr>
          <p:nvPr>
            <p:ph idx="1"/>
          </p:nvPr>
        </p:nvSpPr>
        <p:spPr>
          <a:xfrm>
            <a:off x="17145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59486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853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8C4F7B-192C-CC4D-B903-FD33AA908534}" type="datetime1">
              <a:rPr lang="en-US" smtClean="0">
                <a:solidFill>
                  <a:prstClr val="white"/>
                </a:solidFill>
              </a:rPr>
              <a:pPr/>
              <a:t>2/28/2019</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92006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5750F-5D22-0D4A-945A-5017A5441769}" type="datetime1">
              <a:rPr lang="en-US" smtClean="0">
                <a:solidFill>
                  <a:prstClr val="white"/>
                </a:solidFill>
              </a:rPr>
              <a:pPr/>
              <a:t>2/28/2019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56430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00475" y="0"/>
            <a:ext cx="5343525"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A102D1-1D5E-FD43-8C0C-F1EFF7183237}" type="datetime1">
              <a:rPr lang="en-US" smtClean="0">
                <a:solidFill>
                  <a:prstClr val="white"/>
                </a:solidFill>
              </a:rPr>
              <a:pPr/>
              <a:t>2/28/2019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68056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C8285-8343-AA48-BD69-39A4FA2F6177}" type="datetime1">
              <a:rPr lang="en-US" smtClean="0">
                <a:solidFill>
                  <a:prstClr val="white"/>
                </a:solidFill>
              </a:rPr>
              <a:pPr/>
              <a:t>2/28/2019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5" name="Subtitle 2"/>
          <p:cNvSpPr>
            <a:spLocks noGrp="1"/>
          </p:cNvSpPr>
          <p:nvPr>
            <p:ph type="subTitle" idx="1" hasCustomPrompt="1"/>
          </p:nvPr>
        </p:nvSpPr>
        <p:spPr>
          <a:xfrm>
            <a:off x="803813" y="189981"/>
            <a:ext cx="6858000" cy="1994419"/>
          </a:xfrm>
          <a:effectLst>
            <a:outerShdw blurRad="50800" dist="38100" dir="2700000" algn="tl" rotWithShape="0">
              <a:schemeClr val="bg1">
                <a:alpha val="40000"/>
              </a:schemeClr>
            </a:outerShdw>
          </a:effectLst>
        </p:spPr>
        <p:txBody>
          <a:bodyPr>
            <a:noAutofit/>
          </a:bodyPr>
          <a:lstStyle>
            <a:lvl1pPr marL="0" indent="0" algn="l">
              <a:buNone/>
              <a:defRPr sz="2400" b="1" baseline="0">
                <a:solidFill>
                  <a:schemeClr val="tx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Contact Information Goes Here</a:t>
            </a:r>
            <a:br>
              <a:rPr lang="en-US" dirty="0"/>
            </a:br>
            <a:r>
              <a:rPr lang="en-US" dirty="0"/>
              <a:t>No more than four lines</a:t>
            </a:r>
          </a:p>
          <a:p>
            <a:endParaRPr lang="en-US" dirty="0"/>
          </a:p>
          <a:p>
            <a:endParaRPr lang="en-US" dirty="0"/>
          </a:p>
          <a:p>
            <a:endParaRPr lang="en-US" dirty="0"/>
          </a:p>
        </p:txBody>
      </p:sp>
      <p:pic>
        <p:nvPicPr>
          <p:cNvPr id="6" name="Picture 5"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0213" y="5654517"/>
            <a:ext cx="2743200" cy="578177"/>
          </a:xfrm>
          <a:prstGeom prst="rect">
            <a:avLst/>
          </a:prstGeom>
        </p:spPr>
      </p:pic>
    </p:spTree>
    <p:extLst>
      <p:ext uri="{BB962C8B-B14F-4D97-AF65-F5344CB8AC3E}">
        <p14:creationId xmlns:p14="http://schemas.microsoft.com/office/powerpoint/2010/main" val="1829920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851" t="7944" r="4155" b="-720"/>
          <a:stretch/>
        </p:blipFill>
        <p:spPr>
          <a:xfrm>
            <a:off x="0" y="-54591"/>
            <a:ext cx="9144000" cy="6946710"/>
          </a:xfrm>
          <a:prstGeom prst="rect">
            <a:avLst/>
          </a:prstGeom>
        </p:spPr>
      </p:pic>
      <p:pic>
        <p:nvPicPr>
          <p:cNvPr id="5" name="CAP_PPT-Title-LAKE.png" descr="/Users/richardson/WORK/CAP_PPT-Title-LAKE.png"/>
          <p:cNvPicPr>
            <a:picLocks noChangeAspect="1"/>
          </p:cNvPicPr>
          <p:nvPr userDrawn="1"/>
        </p:nvPicPr>
        <p:blipFill rotWithShape="1">
          <a:blip r:embed="rId3" r:link="rId4">
            <a:clrChange>
              <a:clrFrom>
                <a:srgbClr val="FFFFFF"/>
              </a:clrFrom>
              <a:clrTo>
                <a:srgbClr val="FFFFFF">
                  <a:alpha val="0"/>
                </a:srgbClr>
              </a:clrTo>
            </a:clrChange>
          </a:blip>
          <a:srcRect t="57712"/>
          <a:stretch/>
        </p:blipFill>
        <p:spPr>
          <a:xfrm>
            <a:off x="0" y="3957851"/>
            <a:ext cx="9144000" cy="2900149"/>
          </a:xfrm>
          <a:prstGeom prst="rect">
            <a:avLst/>
          </a:prstGeom>
          <a:ln>
            <a:noFill/>
          </a:ln>
        </p:spPr>
      </p:pic>
      <p:sp>
        <p:nvSpPr>
          <p:cNvPr id="2" name="Title 1"/>
          <p:cNvSpPr>
            <a:spLocks noGrp="1"/>
          </p:cNvSpPr>
          <p:nvPr>
            <p:ph type="ctrTitle" hasCustomPrompt="1"/>
          </p:nvPr>
        </p:nvSpPr>
        <p:spPr>
          <a:xfrm>
            <a:off x="3368116" y="544303"/>
            <a:ext cx="5090084" cy="2563739"/>
          </a:xfrm>
        </p:spPr>
        <p:txBody>
          <a:bodyPr anchor="t"/>
          <a:lstStyle>
            <a:lvl1pPr algn="l">
              <a:defRPr>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3368116" y="3707560"/>
            <a:ext cx="440428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322547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Left Swoosh">
    <p:spTree>
      <p:nvGrpSpPr>
        <p:cNvPr id="1" name=""/>
        <p:cNvGrpSpPr/>
        <p:nvPr/>
      </p:nvGrpSpPr>
      <p:grpSpPr>
        <a:xfrm>
          <a:off x="0" y="0"/>
          <a:ext cx="0" cy="0"/>
          <a:chOff x="0" y="0"/>
          <a:chExt cx="0" cy="0"/>
        </a:xfrm>
      </p:grpSpPr>
      <p:pic>
        <p:nvPicPr>
          <p:cNvPr id="5" name="CAP_PPT-Content1-LAKE.png" descr="/Users/richardson/WORK/CAP_PPT-Content1-LAKE.png"/>
          <p:cNvPicPr>
            <a:picLocks noChangeAspect="1"/>
          </p:cNvPicPr>
          <p:nvPr userDrawn="1"/>
        </p:nvPicPr>
        <p:blipFill>
          <a:blip r:embed="rId2" r:link="rId3"/>
          <a:stretch>
            <a:fillRect/>
          </a:stretch>
        </p:blipFill>
        <p:spPr>
          <a:xfrm>
            <a:off x="0" y="0"/>
            <a:ext cx="9144000" cy="6858000"/>
          </a:xfrm>
          <a:prstGeom prst="rect">
            <a:avLst/>
          </a:prstGeom>
        </p:spPr>
      </p:pic>
      <p:sp>
        <p:nvSpPr>
          <p:cNvPr id="8" name="Rectangle 7"/>
          <p:cNvSpPr/>
          <p:nvPr userDrawn="1"/>
        </p:nvSpPr>
        <p:spPr>
          <a:xfrm>
            <a:off x="6977143" y="5834745"/>
            <a:ext cx="2058000" cy="100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918856" y="100543"/>
            <a:ext cx="7708706" cy="1143000"/>
          </a:xfrm>
        </p:spPr>
        <p:txBody>
          <a:bodyPr>
            <a:normAutofit/>
          </a:bodyPr>
          <a:lstStyle>
            <a:lvl1pPr algn="l">
              <a:defRPr sz="40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Content Placeholder 2"/>
          <p:cNvSpPr>
            <a:spLocks noGrp="1"/>
          </p:cNvSpPr>
          <p:nvPr>
            <p:ph idx="1"/>
          </p:nvPr>
        </p:nvSpPr>
        <p:spPr>
          <a:xfrm>
            <a:off x="918857" y="1426107"/>
            <a:ext cx="7093453" cy="4525963"/>
          </a:xfrm>
        </p:spPr>
        <p:txBody>
          <a:bodyPr/>
          <a:lstStyle>
            <a:lvl1pPr>
              <a:defRPr>
                <a:solidFill>
                  <a:schemeClr val="tx1">
                    <a:lumMod val="50000"/>
                    <a:lumOff val="50000"/>
                  </a:schemeClr>
                </a:solidFill>
                <a:latin typeface="Calibri" panose="020F0502020204030204" pitchFamily="34" charset="0"/>
                <a:cs typeface="Calibri" panose="020F0502020204030204" pitchFamily="34" charset="0"/>
              </a:defRPr>
            </a:lvl1pPr>
            <a:lvl2pPr>
              <a:defRPr>
                <a:solidFill>
                  <a:schemeClr val="tx1">
                    <a:lumMod val="50000"/>
                    <a:lumOff val="50000"/>
                  </a:schemeClr>
                </a:solidFill>
                <a:latin typeface="Calibri" panose="020F0502020204030204" pitchFamily="34" charset="0"/>
                <a:cs typeface="Calibri" panose="020F0502020204030204" pitchFamily="34" charset="0"/>
              </a:defRPr>
            </a:lvl2pPr>
            <a:lvl3pPr>
              <a:defRPr>
                <a:solidFill>
                  <a:schemeClr val="tx1">
                    <a:lumMod val="50000"/>
                    <a:lumOff val="50000"/>
                  </a:schemeClr>
                </a:solidFill>
                <a:latin typeface="Calibri" panose="020F0502020204030204" pitchFamily="34" charset="0"/>
                <a:cs typeface="Calibri" panose="020F0502020204030204" pitchFamily="34" charset="0"/>
              </a:defRPr>
            </a:lvl3pPr>
            <a:lvl4pPr>
              <a:defRPr>
                <a:solidFill>
                  <a:schemeClr val="tx1">
                    <a:lumMod val="50000"/>
                    <a:lumOff val="50000"/>
                  </a:schemeClr>
                </a:solidFill>
                <a:latin typeface="Calibri" panose="020F0502020204030204" pitchFamily="34" charset="0"/>
                <a:cs typeface="Calibri" panose="020F0502020204030204" pitchFamily="34" charset="0"/>
              </a:defRPr>
            </a:lvl4pPr>
            <a:lvl5pPr>
              <a:defRPr>
                <a:solidFill>
                  <a:schemeClr val="tx1">
                    <a:lumMod val="50000"/>
                    <a:lumOff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8653234" y="6425756"/>
            <a:ext cx="356188" cy="261610"/>
          </a:xfrm>
          <a:prstGeom prst="rect">
            <a:avLst/>
          </a:prstGeom>
          <a:noFill/>
        </p:spPr>
        <p:txBody>
          <a:bodyPr wrap="none" rtlCol="0">
            <a:spAutoFit/>
          </a:bodyPr>
          <a:lstStyle/>
          <a:p>
            <a:fld id="{A1C1613B-0A11-4EEE-BF5A-B5690B6CCFA2}" type="slidenum">
              <a:rPr lang="en-US" sz="1050" smtClean="0">
                <a:solidFill>
                  <a:prstClr val="black">
                    <a:lumMod val="50000"/>
                    <a:lumOff val="50000"/>
                  </a:prstClr>
                </a:solidFill>
              </a:rPr>
              <a:pPr/>
              <a:t>‹#›</a:t>
            </a:fld>
            <a:endParaRPr lang="en-US" sz="1050" dirty="0">
              <a:solidFill>
                <a:prstClr val="black">
                  <a:lumMod val="50000"/>
                  <a:lumOff val="50000"/>
                </a:prstClr>
              </a:solidFill>
            </a:endParaRPr>
          </a:p>
        </p:txBody>
      </p:sp>
    </p:spTree>
    <p:extLst>
      <p:ext uri="{BB962C8B-B14F-4D97-AF65-F5344CB8AC3E}">
        <p14:creationId xmlns:p14="http://schemas.microsoft.com/office/powerpoint/2010/main" val="344427061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Bottom Logo">
    <p:spTree>
      <p:nvGrpSpPr>
        <p:cNvPr id="1" name=""/>
        <p:cNvGrpSpPr/>
        <p:nvPr/>
      </p:nvGrpSpPr>
      <p:grpSpPr>
        <a:xfrm>
          <a:off x="0" y="0"/>
          <a:ext cx="0" cy="0"/>
          <a:chOff x="0" y="0"/>
          <a:chExt cx="0" cy="0"/>
        </a:xfrm>
      </p:grpSpPr>
      <p:pic>
        <p:nvPicPr>
          <p:cNvPr id="4" name="CAP_PPT-Content2-LAKE.png" descr="/Users/richardson/WORK/CAP_PPT-Content2-LAKE.png"/>
          <p:cNvPicPr>
            <a:picLocks noChangeAspect="1"/>
          </p:cNvPicPr>
          <p:nvPr userDrawn="1"/>
        </p:nvPicPr>
        <p:blipFill>
          <a:blip r:embed="rId2" r:link="rId3"/>
          <a:stretch>
            <a:fillRect/>
          </a:stretch>
        </p:blipFill>
        <p:spPr>
          <a:xfrm>
            <a:off x="0" y="0"/>
            <a:ext cx="9144000" cy="6858000"/>
          </a:xfrm>
          <a:prstGeom prst="rect">
            <a:avLst/>
          </a:prstGeom>
        </p:spPr>
      </p:pic>
      <p:sp>
        <p:nvSpPr>
          <p:cNvPr id="6" name="Title 1"/>
          <p:cNvSpPr>
            <a:spLocks noGrp="1"/>
          </p:cNvSpPr>
          <p:nvPr>
            <p:ph type="title"/>
          </p:nvPr>
        </p:nvSpPr>
        <p:spPr>
          <a:xfrm>
            <a:off x="673314" y="100543"/>
            <a:ext cx="7708706" cy="1143000"/>
          </a:xfrm>
        </p:spPr>
        <p:txBody>
          <a:bodyPr>
            <a:normAutofit/>
          </a:bodyPr>
          <a:lstStyle>
            <a:lvl1pPr algn="l">
              <a:defRPr sz="4000">
                <a:solidFill>
                  <a:schemeClr val="tx2"/>
                </a:solidFill>
              </a:defRPr>
            </a:lvl1pPr>
          </a:lstStyle>
          <a:p>
            <a:r>
              <a:rPr lang="en-US" dirty="0"/>
              <a:t>Click to edit Master title style</a:t>
            </a:r>
          </a:p>
        </p:txBody>
      </p:sp>
      <p:sp>
        <p:nvSpPr>
          <p:cNvPr id="7"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835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Top Logo">
    <p:spTree>
      <p:nvGrpSpPr>
        <p:cNvPr id="1" name=""/>
        <p:cNvGrpSpPr/>
        <p:nvPr/>
      </p:nvGrpSpPr>
      <p:grpSpPr>
        <a:xfrm>
          <a:off x="0" y="0"/>
          <a:ext cx="0" cy="0"/>
          <a:chOff x="0" y="0"/>
          <a:chExt cx="0" cy="0"/>
        </a:xfrm>
      </p:grpSpPr>
      <p:pic>
        <p:nvPicPr>
          <p:cNvPr id="3" name="CAP_PPT-Content3-LAKE.png" descr="/Users/richardson/WORK/CAP_PPT-Content3-LAKE.png"/>
          <p:cNvPicPr>
            <a:picLocks noChangeAspect="1"/>
          </p:cNvPicPr>
          <p:nvPr userDrawn="1"/>
        </p:nvPicPr>
        <p:blipFill>
          <a:blip r:embed="rId2" r:link="rId3"/>
          <a:stretch>
            <a:fillRect/>
          </a:stretch>
        </p:blipFill>
        <p:spPr>
          <a:xfrm>
            <a:off x="0" y="0"/>
            <a:ext cx="9144000" cy="6858000"/>
          </a:xfrm>
          <a:prstGeom prst="rect">
            <a:avLst/>
          </a:prstGeom>
        </p:spPr>
      </p:pic>
      <p:sp>
        <p:nvSpPr>
          <p:cNvPr id="4" name="Title 1"/>
          <p:cNvSpPr>
            <a:spLocks noGrp="1"/>
          </p:cNvSpPr>
          <p:nvPr>
            <p:ph type="title"/>
          </p:nvPr>
        </p:nvSpPr>
        <p:spPr>
          <a:xfrm>
            <a:off x="673314" y="100543"/>
            <a:ext cx="7708706" cy="1143000"/>
          </a:xfrm>
        </p:spPr>
        <p:txBody>
          <a:bodyPr>
            <a:normAutofit/>
          </a:bodyPr>
          <a:lstStyle>
            <a:lvl1pPr algn="l">
              <a:defRPr sz="3600">
                <a:solidFill>
                  <a:schemeClr val="tx2"/>
                </a:solidFill>
              </a:defRPr>
            </a:lvl1pPr>
          </a:lstStyle>
          <a:p>
            <a:r>
              <a:rPr lang="en-US" dirty="0"/>
              <a:t>Click to edit Master title style</a:t>
            </a:r>
          </a:p>
        </p:txBody>
      </p:sp>
      <p:sp>
        <p:nvSpPr>
          <p:cNvPr id="5"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4701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nimal">
    <p:spTree>
      <p:nvGrpSpPr>
        <p:cNvPr id="1" name=""/>
        <p:cNvGrpSpPr/>
        <p:nvPr/>
      </p:nvGrpSpPr>
      <p:grpSpPr>
        <a:xfrm>
          <a:off x="0" y="0"/>
          <a:ext cx="0" cy="0"/>
          <a:chOff x="0" y="0"/>
          <a:chExt cx="0" cy="0"/>
        </a:xfrm>
      </p:grpSpPr>
      <p:pic>
        <p:nvPicPr>
          <p:cNvPr id="3" name="CAP_PPT-Content3-LAKE.png" descr="/Users/richardson/WORK/CAP_PPT-Content3-LAKE.png"/>
          <p:cNvPicPr>
            <a:picLocks noChangeAspect="1"/>
          </p:cNvPicPr>
          <p:nvPr userDrawn="1"/>
        </p:nvPicPr>
        <p:blipFill>
          <a:blip r:embed="rId2" r:link="rId3"/>
          <a:stretch>
            <a:fillRect/>
          </a:stretch>
        </p:blipFill>
        <p:spPr>
          <a:xfrm>
            <a:off x="0" y="0"/>
            <a:ext cx="9144000" cy="6858000"/>
          </a:xfrm>
          <a:prstGeom prst="rect">
            <a:avLst/>
          </a:prstGeom>
        </p:spPr>
      </p:pic>
      <p:sp>
        <p:nvSpPr>
          <p:cNvPr id="4" name="Title 1"/>
          <p:cNvSpPr>
            <a:spLocks noGrp="1"/>
          </p:cNvSpPr>
          <p:nvPr>
            <p:ph type="title"/>
          </p:nvPr>
        </p:nvSpPr>
        <p:spPr>
          <a:xfrm>
            <a:off x="673314" y="100543"/>
            <a:ext cx="7708706" cy="1143000"/>
          </a:xfrm>
        </p:spPr>
        <p:txBody>
          <a:bodyPr>
            <a:normAutofit/>
          </a:bodyPr>
          <a:lstStyle>
            <a:lvl1pPr algn="l">
              <a:defRPr sz="3600">
                <a:solidFill>
                  <a:schemeClr val="tx2"/>
                </a:solidFill>
              </a:defRPr>
            </a:lvl1pPr>
          </a:lstStyle>
          <a:p>
            <a:r>
              <a:rPr lang="en-US" dirty="0"/>
              <a:t>Click to edit Master title style</a:t>
            </a:r>
          </a:p>
        </p:txBody>
      </p:sp>
      <p:sp>
        <p:nvSpPr>
          <p:cNvPr id="5"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522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F4B199BC-0BB1-534B-9520-9CB3BDE4BF71}"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CAP_PPT-Conclusion-LAKE.png" descr="/Users/richardson/WORK/CAP_PPT-Conclusion-LAKE.png"/>
          <p:cNvPicPr>
            <a:picLocks noChangeAspect="1"/>
          </p:cNvPicPr>
          <p:nvPr userDrawn="1"/>
        </p:nvPicPr>
        <p:blipFill>
          <a:blip r:embed="rId2" r:link="rId3"/>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1656569"/>
            <a:ext cx="8229600" cy="1143000"/>
          </a:xfrm>
        </p:spPr>
        <p:txBody>
          <a:bodyPr>
            <a:normAutofit/>
          </a:bodyPr>
          <a:lstStyle>
            <a:lvl1pPr>
              <a:defRPr sz="3200">
                <a:solidFill>
                  <a:srgbClr val="1F497D"/>
                </a:solidFill>
              </a:defRPr>
            </a:lvl1pPr>
          </a:lstStyle>
          <a:p>
            <a:r>
              <a:rPr lang="en-US" dirty="0"/>
              <a:t>Click to add Conclusion Message</a:t>
            </a:r>
          </a:p>
        </p:txBody>
      </p:sp>
    </p:spTree>
    <p:extLst>
      <p:ext uri="{BB962C8B-B14F-4D97-AF65-F5344CB8AC3E}">
        <p14:creationId xmlns:p14="http://schemas.microsoft.com/office/powerpoint/2010/main" val="1195636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DA61-96D0-3845-8C5E-0D209D24FDF3}" type="datetime1">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D9053B-8DB2-EA4A-A9CF-0F8FB54823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68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70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51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49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803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143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100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834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37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Granby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CEDFF894-0FC0-A54D-90F6-774A5192BE59}"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412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12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CF0733EC-B268-A647-8AC6-932D633EB7B2}"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7" name="Picture 6"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Hydropower Gener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817AF6DB-CBA2-9A4C-A81C-E17D039AD3F1}"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Ruedi Reservoir 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p:spPr>
        <p:txBody>
          <a:bodyPr/>
          <a:lstStyle>
            <a:lvl1pPr>
              <a:defRPr b="1">
                <a:solidFill>
                  <a:schemeClr val="bg1"/>
                </a:solidFill>
                <a:latin typeface="Arial" charset="0"/>
                <a:ea typeface="Arial" charset="0"/>
                <a:cs typeface="Arial" charset="0"/>
              </a:defRPr>
            </a:lvl1pPr>
          </a:lstStyle>
          <a:p>
            <a:fld id="{E9C2C487-392D-EC4A-BA18-0196C78CB948}" type="datetime1">
              <a:rPr lang="en-US" smtClean="0"/>
              <a:t>2/28/2019</a:t>
            </a:fld>
            <a:endParaRPr lang="en-US" dirty="0"/>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Logotype and Tagline" title="Reclamation Logotype and Tag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lue Background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p:spPr>
        <p:txBody>
          <a:bodyPr anchor="b"/>
          <a:lstStyle>
            <a:lvl1pPr algn="l">
              <a:defRPr sz="4500" b="1">
                <a:solidFill>
                  <a:srgbClr val="244A9F"/>
                </a:solidFill>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p:spPr>
        <p:txBody>
          <a:bodyPr>
            <a:noAutofit/>
          </a:bodyPr>
          <a:lstStyle>
            <a:lvl1pPr marL="0" indent="0" algn="l">
              <a:buNone/>
              <a:defRPr sz="2400" b="1" baseline="0">
                <a:solidFill>
                  <a:srgbClr val="244A9F"/>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effectLst/>
        </p:spPr>
        <p:txBody>
          <a:bodyPr/>
          <a:lstStyle>
            <a:lvl1pPr>
              <a:defRPr b="1">
                <a:solidFill>
                  <a:srgbClr val="244A9F"/>
                </a:solidFill>
                <a:latin typeface="Arial" charset="0"/>
                <a:ea typeface="Arial" charset="0"/>
                <a:cs typeface="Arial" charset="0"/>
              </a:defRPr>
            </a:lvl1pPr>
          </a:lstStyle>
          <a:p>
            <a:fld id="{12741A13-65EA-6347-BE27-A6636816D72F}" type="datetime1">
              <a:rPr lang="en-US" smtClean="0"/>
              <a:pPr/>
              <a:t>2/28/2019</a:t>
            </a:fld>
            <a:endParaRPr lang="en-US" dirty="0"/>
          </a:p>
        </p:txBody>
      </p:sp>
      <p:sp>
        <p:nvSpPr>
          <p:cNvPr id="5" name="Footer Placeholder 4"/>
          <p:cNvSpPr>
            <a:spLocks noGrp="1"/>
          </p:cNvSpPr>
          <p:nvPr>
            <p:ph type="ftr" sz="quarter" idx="11"/>
          </p:nvPr>
        </p:nvSpPr>
        <p:spPr>
          <a:xfrm>
            <a:off x="3028950" y="6400801"/>
            <a:ext cx="3086100" cy="365125"/>
          </a:xfrm>
          <a:effectLst/>
        </p:spPr>
        <p:txBody>
          <a:bodyPr/>
          <a:lstStyle>
            <a:lvl1pPr>
              <a:defRPr b="1">
                <a:solidFill>
                  <a:srgbClr val="244A9F"/>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7029450" y="6400801"/>
            <a:ext cx="2057400" cy="365125"/>
          </a:xfrm>
          <a:effectLst/>
        </p:spPr>
        <p:txBody>
          <a:bodyPr/>
          <a:lstStyle>
            <a:lvl1pPr>
              <a:defRPr b="1">
                <a:solidFill>
                  <a:srgbClr val="244A9F"/>
                </a:solidFill>
                <a:latin typeface="Arial" charset="0"/>
                <a:ea typeface="Arial" charset="0"/>
                <a:cs typeface="Arial" charset="0"/>
              </a:defRPr>
            </a:lvl1pPr>
          </a:lstStyle>
          <a:p>
            <a:fld id="{A1D9053B-8DB2-EA4A-A9CF-0F8FB54823AA}" type="slidenum">
              <a:rPr lang="en-US" smtClean="0"/>
              <a:pPr/>
              <a:t>‹#›</a:t>
            </a:fld>
            <a:endParaRPr lang="en-US"/>
          </a:p>
        </p:txBody>
      </p:sp>
      <p:pic>
        <p:nvPicPr>
          <p:cNvPr id="10" name="Picture 9" descr="Reclamation Logotype and Tagline" title="Reclamation Logotype and Tagli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 y="146708"/>
            <a:ext cx="3657600" cy="579748"/>
          </a:xfrm>
          <a:prstGeom prst="rect">
            <a:avLst/>
          </a:prstGeom>
        </p:spPr>
      </p:pic>
    </p:spTree>
    <p:extLst>
      <p:ext uri="{BB962C8B-B14F-4D97-AF65-F5344CB8AC3E}">
        <p14:creationId xmlns:p14="http://schemas.microsoft.com/office/powerpoint/2010/main" val="36373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365126"/>
            <a:ext cx="877824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71450" y="1825625"/>
            <a:ext cx="877824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 y="6400801"/>
            <a:ext cx="2057400" cy="365125"/>
          </a:xfrm>
          <a:prstGeom prst="rect">
            <a:avLst/>
          </a:prstGeom>
        </p:spPr>
        <p:txBody>
          <a:bodyPr vert="horz" lIns="91440" tIns="45720" rIns="91440" bIns="45720" rtlCol="0" anchor="ctr"/>
          <a:lstStyle>
            <a:lvl1pPr algn="l">
              <a:defRPr sz="900" b="1">
                <a:solidFill>
                  <a:srgbClr val="244A9F"/>
                </a:solidFill>
                <a:latin typeface="Arial" charset="0"/>
                <a:ea typeface="Arial" charset="0"/>
                <a:cs typeface="Arial" charset="0"/>
              </a:defRPr>
            </a:lvl1pPr>
          </a:lstStyle>
          <a:p>
            <a:fld id="{9BA584D0-09CA-574D-B027-FFD2C80D9EBB}" type="datetime1">
              <a:rPr lang="en-US" smtClean="0"/>
              <a:pPr/>
              <a:t>2/28/2019</a:t>
            </a:fld>
            <a:endParaRPr lang="en-US"/>
          </a:p>
        </p:txBody>
      </p:sp>
      <p:sp>
        <p:nvSpPr>
          <p:cNvPr id="5" name="Footer Placeholder 4"/>
          <p:cNvSpPr>
            <a:spLocks noGrp="1"/>
          </p:cNvSpPr>
          <p:nvPr>
            <p:ph type="ftr" sz="quarter" idx="3"/>
          </p:nvPr>
        </p:nvSpPr>
        <p:spPr>
          <a:xfrm>
            <a:off x="3028950" y="6400801"/>
            <a:ext cx="3086100" cy="365125"/>
          </a:xfrm>
          <a:prstGeom prst="rect">
            <a:avLst/>
          </a:prstGeom>
        </p:spPr>
        <p:txBody>
          <a:bodyPr vert="horz" lIns="91440" tIns="45720" rIns="91440" bIns="45720" rtlCol="0" anchor="ctr"/>
          <a:lstStyle>
            <a:lvl1pPr algn="ctr">
              <a:defRPr sz="900" b="1">
                <a:solidFill>
                  <a:srgbClr val="244A9F"/>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7029450" y="6400801"/>
            <a:ext cx="2057400" cy="365125"/>
          </a:xfrm>
          <a:prstGeom prst="rect">
            <a:avLst/>
          </a:prstGeom>
        </p:spPr>
        <p:txBody>
          <a:bodyPr vert="horz" lIns="91440" tIns="45720" rIns="91440" bIns="45720" rtlCol="0" anchor="ctr"/>
          <a:lstStyle>
            <a:lvl1pPr algn="r">
              <a:defRPr sz="900" b="1">
                <a:solidFill>
                  <a:srgbClr val="244A9F"/>
                </a:solidFill>
                <a:latin typeface="Arial" charset="0"/>
                <a:ea typeface="Arial" charset="0"/>
                <a:cs typeface="Arial"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5" r:id="rId6"/>
    <p:sldLayoutId id="2147483666" r:id="rId7"/>
    <p:sldLayoutId id="2147483668" r:id="rId8"/>
    <p:sldLayoutId id="2147483649" r:id="rId9"/>
    <p:sldLayoutId id="2147483650" r:id="rId10"/>
    <p:sldLayoutId id="2147483652" r:id="rId11"/>
    <p:sldLayoutId id="2147483669" r:id="rId12"/>
    <p:sldLayoutId id="2147483653" r:id="rId13"/>
    <p:sldLayoutId id="2147483654" r:id="rId14"/>
    <p:sldLayoutId id="2147483655" r:id="rId15"/>
    <p:sldLayoutId id="2147483657" r:id="rId16"/>
    <p:sldLayoutId id="2147483670" r:id="rId17"/>
  </p:sldLayoutIdLst>
  <p:hf sldNum="0" hdr="0" ftr="0" dt="0"/>
  <p:txStyles>
    <p:titleStyle>
      <a:lvl1pPr algn="l" defTabSz="685800" rtl="0" eaLnBrk="1" latinLnBrk="0" hangingPunct="1">
        <a:lnSpc>
          <a:spcPct val="90000"/>
        </a:lnSpc>
        <a:spcBef>
          <a:spcPct val="0"/>
        </a:spcBef>
        <a:buNone/>
        <a:defRPr sz="3300" b="1" kern="1200">
          <a:solidFill>
            <a:srgbClr val="244A9F"/>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1" kern="1200">
          <a:solidFill>
            <a:srgbClr val="244A9F"/>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1" kern="1200">
          <a:solidFill>
            <a:srgbClr val="244A9F"/>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1" kern="1200">
          <a:solidFill>
            <a:srgbClr val="244A9F"/>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1" kern="1200">
          <a:solidFill>
            <a:srgbClr val="244A9F"/>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1" kern="1200">
          <a:solidFill>
            <a:srgbClr val="244A9F"/>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44A9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365126"/>
            <a:ext cx="877824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71450" y="1825625"/>
            <a:ext cx="877824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 y="6400801"/>
            <a:ext cx="2057400" cy="365125"/>
          </a:xfrm>
          <a:prstGeom prst="rect">
            <a:avLst/>
          </a:prstGeom>
        </p:spPr>
        <p:txBody>
          <a:bodyPr vert="horz" lIns="91440" tIns="45720" rIns="91440" bIns="45720" rtlCol="0" anchor="ctr"/>
          <a:lstStyle>
            <a:lvl1pPr algn="l">
              <a:defRPr sz="900" b="1">
                <a:solidFill>
                  <a:schemeClr val="bg1"/>
                </a:solidFill>
                <a:latin typeface="Arial" charset="0"/>
                <a:ea typeface="Arial" charset="0"/>
                <a:cs typeface="Arial" charset="0"/>
              </a:defRPr>
            </a:lvl1pPr>
          </a:lstStyle>
          <a:p>
            <a:fld id="{9BA584D0-09CA-574D-B027-FFD2C80D9EBB}" type="datetime1">
              <a:rPr lang="en-US" smtClean="0">
                <a:solidFill>
                  <a:prstClr val="white"/>
                </a:solidFill>
              </a:rPr>
              <a:pPr/>
              <a:t>2/28/2019</a:t>
            </a:fld>
            <a:endParaRPr lang="en-US">
              <a:solidFill>
                <a:prstClr val="white"/>
              </a:solidFill>
            </a:endParaRPr>
          </a:p>
        </p:txBody>
      </p:sp>
      <p:sp>
        <p:nvSpPr>
          <p:cNvPr id="5" name="Footer Placeholder 4"/>
          <p:cNvSpPr>
            <a:spLocks noGrp="1"/>
          </p:cNvSpPr>
          <p:nvPr>
            <p:ph type="ftr" sz="quarter" idx="3"/>
          </p:nvPr>
        </p:nvSpPr>
        <p:spPr>
          <a:xfrm>
            <a:off x="3028950" y="6400801"/>
            <a:ext cx="3086100" cy="365125"/>
          </a:xfrm>
          <a:prstGeom prst="rect">
            <a:avLst/>
          </a:prstGeom>
        </p:spPr>
        <p:txBody>
          <a:bodyPr vert="horz" lIns="91440" tIns="45720" rIns="91440" bIns="45720" rtlCol="0" anchor="ctr"/>
          <a:lstStyle>
            <a:lvl1pPr algn="ctr">
              <a:defRPr sz="900" b="1">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029450" y="6400801"/>
            <a:ext cx="2057400" cy="365125"/>
          </a:xfrm>
          <a:prstGeom prst="rect">
            <a:avLst/>
          </a:prstGeom>
        </p:spPr>
        <p:txBody>
          <a:bodyPr vert="horz" lIns="91440" tIns="45720" rIns="91440" bIns="45720" rtlCol="0" anchor="ctr"/>
          <a:lstStyle>
            <a:lvl1pPr algn="r">
              <a:defRPr sz="900"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96318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685800" rtl="0" eaLnBrk="1" latinLnBrk="0" hangingPunct="1">
        <a:lnSpc>
          <a:spcPct val="90000"/>
        </a:lnSpc>
        <a:spcBef>
          <a:spcPct val="0"/>
        </a:spcBef>
        <a:buNone/>
        <a:defRPr sz="3300" b="1"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1"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1"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1"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1"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1"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458A3E9-05A8-414E-B2D2-72BBF40A62C1}" type="datetime1">
              <a:rPr lang="en-US" smtClean="0">
                <a:solidFill>
                  <a:prstClr val="black">
                    <a:tint val="75000"/>
                  </a:prstClr>
                </a:solidFill>
              </a:rPr>
              <a:pPr defTabSz="457200"/>
              <a:t>2/28/2019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6777FE1-BFD9-DF40-82E1-DA5FFAE5788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847511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51245-AF86-4C13-85BA-5FAEEBAA25FF}"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9113B-2EA7-43E2-8EB8-978BC72376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6594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649" y="2209084"/>
            <a:ext cx="5361375" cy="919597"/>
          </a:xfrm>
          <a:effectLst/>
        </p:spPr>
        <p:txBody>
          <a:bodyPr/>
          <a:lstStyle/>
          <a:p>
            <a:r>
              <a:rPr lang="en-US" sz="3800" dirty="0"/>
              <a:t>Colorado River Basin</a:t>
            </a:r>
            <a:br>
              <a:rPr lang="en-US" dirty="0"/>
            </a:br>
            <a:r>
              <a:rPr lang="en-US" sz="2200" dirty="0"/>
              <a:t>Drought Contingency Plan Status</a:t>
            </a:r>
          </a:p>
        </p:txBody>
      </p:sp>
      <p:sp>
        <p:nvSpPr>
          <p:cNvPr id="3" name="Subtitle 2"/>
          <p:cNvSpPr>
            <a:spLocks noGrp="1"/>
          </p:cNvSpPr>
          <p:nvPr>
            <p:ph type="subTitle" idx="1"/>
          </p:nvPr>
        </p:nvSpPr>
        <p:spPr>
          <a:xfrm>
            <a:off x="475908" y="4161307"/>
            <a:ext cx="4445716" cy="1541887"/>
          </a:xfrm>
          <a:effectLst/>
        </p:spPr>
        <p:txBody>
          <a:bodyPr>
            <a:normAutofit fontScale="25000" lnSpcReduction="20000"/>
          </a:bodyPr>
          <a:lstStyle/>
          <a:p>
            <a:endParaRPr lang="en-US" dirty="0"/>
          </a:p>
          <a:p>
            <a:r>
              <a:rPr lang="en-US" sz="8800" dirty="0"/>
              <a:t>Urban Water Institute’s </a:t>
            </a:r>
          </a:p>
          <a:p>
            <a:r>
              <a:rPr lang="en-US" sz="8800" dirty="0"/>
              <a:t>Spring Water Conference </a:t>
            </a:r>
          </a:p>
          <a:p>
            <a:r>
              <a:rPr lang="en-US" sz="8800" dirty="0"/>
              <a:t>Palm Springs, California </a:t>
            </a:r>
          </a:p>
          <a:p>
            <a:r>
              <a:rPr lang="en-US" sz="8800" dirty="0"/>
              <a:t>February 28, 2019</a:t>
            </a:r>
          </a:p>
        </p:txBody>
      </p:sp>
      <p:pic>
        <p:nvPicPr>
          <p:cNvPr id="7" name="Picture 6">
            <a:extLst>
              <a:ext uri="{FF2B5EF4-FFF2-40B4-BE49-F238E27FC236}">
                <a16:creationId xmlns:a16="http://schemas.microsoft.com/office/drawing/2014/main" id="{D8114859-4440-46CC-833E-CB059D0E123A}"/>
              </a:ext>
            </a:extLst>
          </p:cNvPr>
          <p:cNvPicPr>
            <a:picLocks noChangeAspect="1"/>
          </p:cNvPicPr>
          <p:nvPr/>
        </p:nvPicPr>
        <p:blipFill>
          <a:blip r:embed="rId3"/>
          <a:stretch>
            <a:fillRect/>
          </a:stretch>
        </p:blipFill>
        <p:spPr>
          <a:xfrm>
            <a:off x="5271698" y="897148"/>
            <a:ext cx="3294332" cy="4603639"/>
          </a:xfrm>
          <a:prstGeom prst="rect">
            <a:avLst/>
          </a:prstGeom>
        </p:spPr>
      </p:pic>
    </p:spTree>
    <p:extLst>
      <p:ext uri="{BB962C8B-B14F-4D97-AF65-F5344CB8AC3E}">
        <p14:creationId xmlns:p14="http://schemas.microsoft.com/office/powerpoint/2010/main" val="1140201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7427" y="228600"/>
          <a:ext cx="8811489" cy="6016237"/>
        </p:xfrm>
        <a:graphic>
          <a:graphicData uri="http://schemas.openxmlformats.org/drawingml/2006/table">
            <a:tbl>
              <a:tblPr firstRow="1" firstCol="1" bandRow="1">
                <a:tableStyleId>{5C22544A-7EE6-4342-B048-85BDC9FD1C3A}</a:tableStyleId>
              </a:tblPr>
              <a:tblGrid>
                <a:gridCol w="857150">
                  <a:extLst>
                    <a:ext uri="{9D8B030D-6E8A-4147-A177-3AD203B41FA5}">
                      <a16:colId xmlns:a16="http://schemas.microsoft.com/office/drawing/2014/main" val="20000"/>
                    </a:ext>
                  </a:extLst>
                </a:gridCol>
                <a:gridCol w="337654">
                  <a:extLst>
                    <a:ext uri="{9D8B030D-6E8A-4147-A177-3AD203B41FA5}">
                      <a16:colId xmlns:a16="http://schemas.microsoft.com/office/drawing/2014/main" val="20001"/>
                    </a:ext>
                  </a:extLst>
                </a:gridCol>
                <a:gridCol w="469503">
                  <a:extLst>
                    <a:ext uri="{9D8B030D-6E8A-4147-A177-3AD203B41FA5}">
                      <a16:colId xmlns:a16="http://schemas.microsoft.com/office/drawing/2014/main" val="20002"/>
                    </a:ext>
                  </a:extLst>
                </a:gridCol>
                <a:gridCol w="787814">
                  <a:extLst>
                    <a:ext uri="{9D8B030D-6E8A-4147-A177-3AD203B41FA5}">
                      <a16:colId xmlns:a16="http://schemas.microsoft.com/office/drawing/2014/main" val="20003"/>
                    </a:ext>
                  </a:extLst>
                </a:gridCol>
                <a:gridCol w="787814">
                  <a:extLst>
                    <a:ext uri="{9D8B030D-6E8A-4147-A177-3AD203B41FA5}">
                      <a16:colId xmlns:a16="http://schemas.microsoft.com/office/drawing/2014/main" val="20004"/>
                    </a:ext>
                  </a:extLst>
                </a:gridCol>
                <a:gridCol w="405845">
                  <a:extLst>
                    <a:ext uri="{9D8B030D-6E8A-4147-A177-3AD203B41FA5}">
                      <a16:colId xmlns:a16="http://schemas.microsoft.com/office/drawing/2014/main" val="20005"/>
                    </a:ext>
                  </a:extLst>
                </a:gridCol>
                <a:gridCol w="405845">
                  <a:extLst>
                    <a:ext uri="{9D8B030D-6E8A-4147-A177-3AD203B41FA5}">
                      <a16:colId xmlns:a16="http://schemas.microsoft.com/office/drawing/2014/main" val="20006"/>
                    </a:ext>
                  </a:extLst>
                </a:gridCol>
                <a:gridCol w="350140">
                  <a:extLst>
                    <a:ext uri="{9D8B030D-6E8A-4147-A177-3AD203B41FA5}">
                      <a16:colId xmlns:a16="http://schemas.microsoft.com/office/drawing/2014/main" val="20007"/>
                    </a:ext>
                  </a:extLst>
                </a:gridCol>
                <a:gridCol w="875349">
                  <a:extLst>
                    <a:ext uri="{9D8B030D-6E8A-4147-A177-3AD203B41FA5}">
                      <a16:colId xmlns:a16="http://schemas.microsoft.com/office/drawing/2014/main" val="20008"/>
                    </a:ext>
                  </a:extLst>
                </a:gridCol>
                <a:gridCol w="461547">
                  <a:extLst>
                    <a:ext uri="{9D8B030D-6E8A-4147-A177-3AD203B41FA5}">
                      <a16:colId xmlns:a16="http://schemas.microsoft.com/office/drawing/2014/main" val="20009"/>
                    </a:ext>
                  </a:extLst>
                </a:gridCol>
                <a:gridCol w="437674">
                  <a:extLst>
                    <a:ext uri="{9D8B030D-6E8A-4147-A177-3AD203B41FA5}">
                      <a16:colId xmlns:a16="http://schemas.microsoft.com/office/drawing/2014/main" val="20010"/>
                    </a:ext>
                  </a:extLst>
                </a:gridCol>
                <a:gridCol w="421761">
                  <a:extLst>
                    <a:ext uri="{9D8B030D-6E8A-4147-A177-3AD203B41FA5}">
                      <a16:colId xmlns:a16="http://schemas.microsoft.com/office/drawing/2014/main" val="20011"/>
                    </a:ext>
                  </a:extLst>
                </a:gridCol>
                <a:gridCol w="724152">
                  <a:extLst>
                    <a:ext uri="{9D8B030D-6E8A-4147-A177-3AD203B41FA5}">
                      <a16:colId xmlns:a16="http://schemas.microsoft.com/office/drawing/2014/main" val="20012"/>
                    </a:ext>
                  </a:extLst>
                </a:gridCol>
                <a:gridCol w="656401">
                  <a:extLst>
                    <a:ext uri="{9D8B030D-6E8A-4147-A177-3AD203B41FA5}">
                      <a16:colId xmlns:a16="http://schemas.microsoft.com/office/drawing/2014/main" val="20013"/>
                    </a:ext>
                  </a:extLst>
                </a:gridCol>
                <a:gridCol w="832840">
                  <a:extLst>
                    <a:ext uri="{9D8B030D-6E8A-4147-A177-3AD203B41FA5}">
                      <a16:colId xmlns:a16="http://schemas.microsoft.com/office/drawing/2014/main" val="20014"/>
                    </a:ext>
                  </a:extLst>
                </a:gridCol>
              </a:tblGrid>
              <a:tr h="931548">
                <a:tc gridSpan="15">
                  <a:txBody>
                    <a:bodyPr/>
                    <a:lstStyle/>
                    <a:p>
                      <a:pPr marL="0" marR="0" algn="ctr">
                        <a:lnSpc>
                          <a:spcPct val="107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Total Contemplated</a:t>
                      </a:r>
                      <a:r>
                        <a:rPr lang="en-US" sz="1400" baseline="0" dirty="0">
                          <a:solidFill>
                            <a:schemeClr val="tx1"/>
                          </a:solidFill>
                          <a:effectLst/>
                          <a:latin typeface="Arial" panose="020B0604020202020204" pitchFamily="34" charset="0"/>
                          <a:cs typeface="Arial" panose="020B0604020202020204" pitchFamily="34" charset="0"/>
                        </a:rPr>
                        <a:t> </a:t>
                      </a:r>
                      <a:r>
                        <a:rPr lang="en-US" sz="1400" dirty="0">
                          <a:solidFill>
                            <a:schemeClr val="tx1"/>
                          </a:solidFill>
                          <a:effectLst/>
                          <a:latin typeface="Arial" panose="020B0604020202020204" pitchFamily="34" charset="0"/>
                          <a:cs typeface="Arial" panose="020B0604020202020204" pitchFamily="34" charset="0"/>
                        </a:rPr>
                        <a:t>Lower Basin Volumes (in</a:t>
                      </a:r>
                      <a:r>
                        <a:rPr lang="en-US" sz="1400" baseline="0" dirty="0">
                          <a:solidFill>
                            <a:schemeClr val="tx1"/>
                          </a:solidFill>
                          <a:effectLst/>
                          <a:latin typeface="Arial" panose="020B0604020202020204" pitchFamily="34" charset="0"/>
                          <a:cs typeface="Arial" panose="020B0604020202020204" pitchFamily="34" charset="0"/>
                        </a:rPr>
                        <a:t> </a:t>
                      </a:r>
                      <a:r>
                        <a:rPr lang="en-US" sz="1400" dirty="0">
                          <a:solidFill>
                            <a:schemeClr val="tx1"/>
                          </a:solidFill>
                          <a:effectLst/>
                          <a:latin typeface="Arial" panose="020B0604020202020204" pitchFamily="34" charset="0"/>
                          <a:cs typeface="Arial" panose="020B0604020202020204" pitchFamily="34" charset="0"/>
                        </a:rPr>
                        <a:t>KAF)</a:t>
                      </a:r>
                    </a:p>
                    <a:p>
                      <a:pPr marL="0" marR="0" algn="ctr">
                        <a:lnSpc>
                          <a:spcPct val="107000"/>
                        </a:lnSpc>
                        <a:spcBef>
                          <a:spcPts val="0"/>
                        </a:spcBef>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2007</a:t>
                      </a:r>
                      <a:r>
                        <a:rPr lang="en-US" sz="14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Interim Guidelines, Minute 323, Lower Basin Drought Contingency Plan &amp; </a:t>
                      </a:r>
                    </a:p>
                    <a:p>
                      <a:pPr marL="0" marR="0" algn="ctr">
                        <a:lnSpc>
                          <a:spcPct val="107000"/>
                        </a:lnSpc>
                        <a:spcBef>
                          <a:spcPts val="0"/>
                        </a:spcBef>
                        <a:spcAft>
                          <a:spcPts val="0"/>
                        </a:spcAft>
                      </a:pPr>
                      <a:r>
                        <a:rPr lang="en-US" sz="14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Binational Water Scarcity Contingency Plan</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nSpc>
                          <a:spcPct val="107000"/>
                        </a:lnSpc>
                      </a:pPr>
                      <a:endParaRPr lang="en-US" sz="1100" dirty="0">
                        <a:effectLst/>
                        <a:latin typeface="Calibri" panose="020F0502020204030204" pitchFamily="34" charset="0"/>
                      </a:endParaRPr>
                    </a:p>
                  </a:txBody>
                  <a:tcPr marL="68580" marR="68580" marT="0" marB="0" anchor="b"/>
                </a:tc>
                <a:tc hMerge="1">
                  <a:txBody>
                    <a:bodyPr/>
                    <a:lstStyle/>
                    <a:p>
                      <a:pPr marL="0" marR="0" algn="ctr">
                        <a:lnSpc>
                          <a:spcPct val="107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168016">
                <a:tc rowSpan="2">
                  <a:txBody>
                    <a:bodyPr/>
                    <a:lstStyle/>
                    <a:p>
                      <a:pPr marL="0" marR="0" algn="ctr">
                        <a:lnSpc>
                          <a:spcPct val="107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Lake Mead Elevation </a:t>
                      </a:r>
                    </a:p>
                    <a:p>
                      <a:pPr marL="0" marR="0" algn="ctr">
                        <a:lnSpc>
                          <a:spcPct val="107000"/>
                        </a:lnSpc>
                        <a:spcBef>
                          <a:spcPts val="0"/>
                        </a:spcBef>
                        <a:spcAft>
                          <a:spcPts val="0"/>
                        </a:spcAft>
                      </a:pPr>
                      <a:r>
                        <a:rPr lang="en-US" sz="1000" b="0" dirty="0">
                          <a:solidFill>
                            <a:schemeClr val="tx1"/>
                          </a:solidFill>
                          <a:effectLst/>
                          <a:latin typeface="Arial" panose="020B0604020202020204" pitchFamily="34" charset="0"/>
                          <a:cs typeface="Arial" panose="020B0604020202020204" pitchFamily="34" charset="0"/>
                        </a:rPr>
                        <a:t> (</a:t>
                      </a:r>
                      <a:r>
                        <a:rPr lang="en-US" sz="1000" b="0" dirty="0" err="1">
                          <a:solidFill>
                            <a:schemeClr val="tx1"/>
                          </a:solidFill>
                          <a:effectLst/>
                          <a:latin typeface="Arial" panose="020B0604020202020204" pitchFamily="34" charset="0"/>
                          <a:cs typeface="Arial" panose="020B0604020202020204" pitchFamily="34" charset="0"/>
                        </a:rPr>
                        <a:t>ft</a:t>
                      </a:r>
                      <a:r>
                        <a:rPr lang="en-US" sz="1000" b="0" dirty="0">
                          <a:solidFill>
                            <a:schemeClr val="tx1"/>
                          </a:solidFill>
                          <a:effectLst/>
                          <a:latin typeface="Arial" panose="020B0604020202020204" pitchFamily="34" charset="0"/>
                          <a:cs typeface="Arial" panose="020B0604020202020204" pitchFamily="34" charset="0"/>
                        </a:rPr>
                        <a:t> </a:t>
                      </a:r>
                      <a:r>
                        <a:rPr lang="en-US" sz="1000" b="0" dirty="0" err="1">
                          <a:solidFill>
                            <a:schemeClr val="tx1"/>
                          </a:solidFill>
                          <a:effectLst/>
                          <a:latin typeface="Arial" panose="020B0604020202020204" pitchFamily="34" charset="0"/>
                          <a:cs typeface="Arial" panose="020B0604020202020204" pitchFamily="34" charset="0"/>
                        </a:rPr>
                        <a:t>msl</a:t>
                      </a:r>
                      <a:r>
                        <a:rPr lang="en-US" sz="1000" b="0" dirty="0">
                          <a:solidFill>
                            <a:schemeClr val="tx1"/>
                          </a:solidFill>
                          <a:effectLst/>
                          <a:latin typeface="Arial" panose="020B0604020202020204" pitchFamily="34" charset="0"/>
                          <a:cs typeface="Arial" panose="020B0604020202020204" pitchFamily="34" charset="0"/>
                        </a:rPr>
                        <a:t>)</a:t>
                      </a:r>
                      <a:endParaRPr lang="en-US" sz="1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2007 Interim Guidelines Shortages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ctr">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Minute 323 Delivery Reductions</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Total Combined Reductions</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DCP Contributions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Binational Water Scarcity Contingency Plan Savings</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Combined Volumes by Country                          </a:t>
                      </a:r>
                    </a:p>
                    <a:p>
                      <a:pPr marL="0" marR="0" algn="ctr">
                        <a:lnSpc>
                          <a:spcPct val="107000"/>
                        </a:lnSpc>
                        <a:spcBef>
                          <a:spcPts val="0"/>
                        </a:spcBef>
                        <a:spcAft>
                          <a:spcPts val="0"/>
                        </a:spcAft>
                      </a:pPr>
                      <a:r>
                        <a:rPr lang="en-US" sz="1000" i="1" dirty="0">
                          <a:effectLst/>
                          <a:latin typeface="Arial" panose="020B0604020202020204" pitchFamily="34" charset="0"/>
                          <a:cs typeface="Arial" panose="020B0604020202020204" pitchFamily="34" charset="0"/>
                        </a:rPr>
                        <a:t>US: (2007 Interim Guidelines Shortages + DCP Contributions)</a:t>
                      </a:r>
                    </a:p>
                    <a:p>
                      <a:pPr marL="0" marR="0" algn="ctr">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Mexico: (Minute 323 Delivery Reductions + Binational Water Scarcity Contingency Plan Savings)</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0" i="0" kern="1200" dirty="0">
                          <a:solidFill>
                            <a:schemeClr val="dk1"/>
                          </a:solidFill>
                          <a:effectLst/>
                          <a:latin typeface="Arial" panose="020B0604020202020204" pitchFamily="34" charset="0"/>
                          <a:ea typeface="+mn-ea"/>
                          <a:cs typeface="Arial" panose="020B0604020202020204" pitchFamily="34" charset="0"/>
                        </a:rPr>
                        <a:t>Total Combined Volumes</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11224">
                <a:tc vMerge="1">
                  <a:txBody>
                    <a:bodyPr/>
                    <a:lstStyle/>
                    <a:p>
                      <a:endParaRPr lang="en-US"/>
                    </a:p>
                  </a:txBody>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AZ</a:t>
                      </a: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NV</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Mexico</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i="1" kern="1200" dirty="0">
                          <a:solidFill>
                            <a:schemeClr val="dk1"/>
                          </a:solidFill>
                          <a:effectLst/>
                          <a:latin typeface="Arial" panose="020B0604020202020204" pitchFamily="34" charset="0"/>
                          <a:ea typeface="+mn-ea"/>
                          <a:cs typeface="Arial" panose="020B0604020202020204" pitchFamily="34" charset="0"/>
                        </a:rPr>
                        <a:t>Lower Basin States + Mexico</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AZ</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6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NV</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CA</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4B18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kern="1200" dirty="0">
                          <a:solidFill>
                            <a:schemeClr val="dk1"/>
                          </a:solidFill>
                          <a:effectLst/>
                          <a:latin typeface="Arial" panose="020B0604020202020204" pitchFamily="34" charset="0"/>
                          <a:ea typeface="+mn-ea"/>
                          <a:cs typeface="Arial" panose="020B0604020202020204" pitchFamily="34" charset="0"/>
                        </a:rPr>
                        <a:t>Mexico</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i="1" kern="1200" dirty="0">
                          <a:solidFill>
                            <a:schemeClr val="dk1"/>
                          </a:solidFill>
                          <a:effectLst/>
                          <a:latin typeface="Arial" panose="020B0604020202020204" pitchFamily="34" charset="0"/>
                          <a:ea typeface="+mn-ea"/>
                          <a:cs typeface="Arial" panose="020B0604020202020204" pitchFamily="34" charset="0"/>
                        </a:rPr>
                        <a:t>AZ Total</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6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i="1" kern="1200" dirty="0">
                          <a:solidFill>
                            <a:schemeClr val="dk1"/>
                          </a:solidFill>
                          <a:effectLst/>
                          <a:latin typeface="Arial" panose="020B0604020202020204" pitchFamily="34" charset="0"/>
                          <a:ea typeface="+mn-ea"/>
                          <a:cs typeface="Arial" panose="020B0604020202020204" pitchFamily="34" charset="0"/>
                        </a:rPr>
                        <a:t>NV Total</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i="1" kern="1200" dirty="0">
                          <a:solidFill>
                            <a:schemeClr val="dk1"/>
                          </a:solidFill>
                          <a:effectLst/>
                          <a:latin typeface="Arial" panose="020B0604020202020204" pitchFamily="34" charset="0"/>
                          <a:ea typeface="+mn-ea"/>
                          <a:cs typeface="Arial" panose="020B0604020202020204" pitchFamily="34" charset="0"/>
                        </a:rPr>
                        <a:t>CA Total</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i="1" kern="1200" dirty="0">
                          <a:solidFill>
                            <a:schemeClr val="dk1"/>
                          </a:solidFill>
                          <a:effectLst/>
                          <a:latin typeface="Arial" panose="020B0604020202020204" pitchFamily="34" charset="0"/>
                          <a:ea typeface="+mn-ea"/>
                          <a:cs typeface="Arial" panose="020B0604020202020204" pitchFamily="34" charset="0"/>
                        </a:rPr>
                        <a:t>Lower Basin States Total</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i="1" kern="1200" dirty="0">
                          <a:solidFill>
                            <a:schemeClr val="dk1"/>
                          </a:solidFill>
                          <a:effectLst/>
                          <a:latin typeface="Arial" panose="020B0604020202020204" pitchFamily="34" charset="0"/>
                          <a:ea typeface="+mn-ea"/>
                          <a:cs typeface="Arial" panose="020B0604020202020204" pitchFamily="34" charset="0"/>
                        </a:rPr>
                        <a:t>Mexico Total</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i="1" kern="1200" dirty="0">
                          <a:solidFill>
                            <a:schemeClr val="dk1"/>
                          </a:solidFill>
                          <a:effectLst/>
                          <a:latin typeface="Arial" panose="020B0604020202020204" pitchFamily="34" charset="0"/>
                          <a:ea typeface="+mn-ea"/>
                          <a:cs typeface="Arial" panose="020B0604020202020204" pitchFamily="34" charset="0"/>
                        </a:rPr>
                        <a:t>Lower</a:t>
                      </a:r>
                      <a:r>
                        <a:rPr lang="en-US" sz="1000" b="1" i="1" kern="1200" baseline="0" dirty="0">
                          <a:solidFill>
                            <a:schemeClr val="dk1"/>
                          </a:solidFill>
                          <a:effectLst/>
                          <a:latin typeface="Arial" panose="020B0604020202020204" pitchFamily="34" charset="0"/>
                          <a:ea typeface="+mn-ea"/>
                          <a:cs typeface="Arial" panose="020B0604020202020204" pitchFamily="34" charset="0"/>
                        </a:rPr>
                        <a:t> Basin States</a:t>
                      </a:r>
                      <a:r>
                        <a:rPr lang="en-US" sz="1000" b="1" i="1" kern="1200" dirty="0">
                          <a:solidFill>
                            <a:schemeClr val="dk1"/>
                          </a:solidFill>
                          <a:effectLst/>
                          <a:latin typeface="Arial" panose="020B0604020202020204" pitchFamily="34" charset="0"/>
                          <a:ea typeface="+mn-ea"/>
                          <a:cs typeface="Arial" panose="020B0604020202020204" pitchFamily="34" charset="0"/>
                        </a:rPr>
                        <a:t> + Mexico</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1,090 - &gt;1,075</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192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8</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41</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192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a:solidFill>
                            <a:schemeClr val="dk1"/>
                          </a:solidFill>
                          <a:effectLst/>
                          <a:latin typeface="Arial" panose="020B0604020202020204" pitchFamily="34" charset="0"/>
                          <a:ea typeface="+mn-ea"/>
                          <a:cs typeface="Arial" panose="020B0604020202020204" pitchFamily="34" charset="0"/>
                        </a:rPr>
                        <a:t>8</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200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41</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241</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3"/>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1,075 - &gt;1050</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50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383</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192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8</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512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21</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533</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80</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613</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1,050 - &gt;1,045</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487</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192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8</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34</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592</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25</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617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104</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721</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1,045 - &gt;1,040</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487</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200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76</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640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200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867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146</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1,013</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6"/>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1,040 - &gt;1,035</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487</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250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84</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640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250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917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154</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1,071</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7"/>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1,035 - &gt;1,030</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487</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300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92</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640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300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967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162</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1,129</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8"/>
                  </a:ext>
                </a:extLst>
              </a:tr>
              <a:tr h="393216">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 – 1,025</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487</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350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101</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640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350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1,017</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171</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1,188</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9"/>
                  </a:ext>
                </a:extLst>
              </a:tr>
              <a:tr h="352937">
                <a:tc>
                  <a:txBody>
                    <a:bodyPr/>
                    <a:lstStyle/>
                    <a:p>
                      <a:pPr marL="0" marR="0" algn="ctr">
                        <a:lnSpc>
                          <a:spcPct val="107000"/>
                        </a:lnSpc>
                        <a:spcBef>
                          <a:spcPts val="0"/>
                        </a:spcBef>
                        <a:spcAft>
                          <a:spcPts val="0"/>
                        </a:spcAft>
                      </a:pPr>
                      <a:r>
                        <a:rPr lang="en-US" sz="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&lt;1,025</a:t>
                      </a:r>
                      <a:endParaRPr lang="en-US" sz="800" b="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480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125</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625</a:t>
                      </a:r>
                    </a:p>
                  </a:txBody>
                  <a:tcPr marL="51435" marR="51435"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240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350</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150</a:t>
                      </a:r>
                    </a:p>
                  </a:txBody>
                  <a:tcPr marL="51435" marR="51435" marT="0"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720</a:t>
                      </a:r>
                    </a:p>
                  </a:txBody>
                  <a:tcPr marL="51435" marR="51435" marT="0" marB="0"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kern="1200" dirty="0">
                          <a:solidFill>
                            <a:schemeClr val="dk1"/>
                          </a:solidFill>
                          <a:effectLst/>
                          <a:latin typeface="Arial" panose="020B0604020202020204" pitchFamily="34" charset="0"/>
                          <a:ea typeface="+mn-ea"/>
                          <a:cs typeface="Arial" panose="020B0604020202020204" pitchFamily="34" charset="0"/>
                        </a:rPr>
                        <a:t>350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1,100</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lnSpc>
                          <a:spcPct val="107000"/>
                        </a:lnSpc>
                        <a:spcBef>
                          <a:spcPts val="0"/>
                        </a:spcBef>
                        <a:spcAft>
                          <a:spcPts val="0"/>
                        </a:spcAft>
                      </a:pPr>
                      <a:r>
                        <a:rPr lang="en-US" sz="1000" i="1" kern="1200" dirty="0">
                          <a:solidFill>
                            <a:schemeClr val="dk1"/>
                          </a:solidFill>
                          <a:effectLst/>
                          <a:latin typeface="Arial" panose="020B0604020202020204" pitchFamily="34" charset="0"/>
                          <a:ea typeface="+mn-ea"/>
                          <a:cs typeface="Arial" panose="020B0604020202020204" pitchFamily="34" charset="0"/>
                        </a:rPr>
                        <a:t>275</a:t>
                      </a:r>
                    </a:p>
                  </a:txBody>
                  <a:tcPr marL="51435" marR="51435" marT="0" marB="0"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defTabSz="914400" rtl="0" eaLnBrk="1" latinLnBrk="0" hangingPunct="1">
                        <a:lnSpc>
                          <a:spcPct val="107000"/>
                        </a:lnSpc>
                        <a:spcBef>
                          <a:spcPts val="0"/>
                        </a:spcBef>
                        <a:spcAft>
                          <a:spcPts val="0"/>
                        </a:spcAft>
                      </a:pPr>
                      <a:r>
                        <a:rPr lang="en-US" sz="1000" b="1" i="1" kern="1200" dirty="0">
                          <a:solidFill>
                            <a:schemeClr val="dk1"/>
                          </a:solidFill>
                          <a:effectLst/>
                          <a:latin typeface="Arial" panose="020B0604020202020204" pitchFamily="34" charset="0"/>
                          <a:ea typeface="+mn-ea"/>
                          <a:cs typeface="Arial" panose="020B0604020202020204" pitchFamily="34" charset="0"/>
                        </a:rPr>
                        <a:t>1,375</a:t>
                      </a: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0"/>
                  </a:ext>
                </a:extLst>
              </a:tr>
            </a:tbl>
          </a:graphicData>
        </a:graphic>
      </p:graphicFrame>
      <p:sp>
        <p:nvSpPr>
          <p:cNvPr id="3" name="Rectangle 2"/>
          <p:cNvSpPr/>
          <p:nvPr/>
        </p:nvSpPr>
        <p:spPr>
          <a:xfrm>
            <a:off x="609600" y="6319501"/>
            <a:ext cx="8229600" cy="553998"/>
          </a:xfrm>
          <a:prstGeom prst="rect">
            <a:avLst/>
          </a:prstGeom>
        </p:spPr>
        <p:txBody>
          <a:bodyPr wrap="square">
            <a:spAutoFit/>
          </a:bodyPr>
          <a:lstStyle/>
          <a:p>
            <a:pPr fontAlgn="base">
              <a:spcBef>
                <a:spcPct val="0"/>
              </a:spcBef>
              <a:spcAft>
                <a:spcPct val="0"/>
              </a:spcAft>
            </a:pPr>
            <a:r>
              <a:rPr lang="en-US" sz="1000" i="1" dirty="0">
                <a:solidFill>
                  <a:prstClr val="black"/>
                </a:solidFill>
                <a:latin typeface="Arial" panose="020B0604020202020204" pitchFamily="34" charset="0"/>
                <a:cs typeface="Arial" panose="020B0604020202020204" pitchFamily="34" charset="0"/>
              </a:rPr>
              <a:t>The US will work to create or conserve 100,000 </a:t>
            </a:r>
            <a:r>
              <a:rPr lang="en-US" sz="1000" i="1" dirty="0" err="1">
                <a:solidFill>
                  <a:prstClr val="black"/>
                </a:solidFill>
                <a:latin typeface="Arial" panose="020B0604020202020204" pitchFamily="34" charset="0"/>
                <a:cs typeface="Arial" panose="020B0604020202020204" pitchFamily="34" charset="0"/>
              </a:rPr>
              <a:t>af</a:t>
            </a:r>
            <a:r>
              <a:rPr lang="en-US" sz="1000" i="1" dirty="0">
                <a:solidFill>
                  <a:prstClr val="black"/>
                </a:solidFill>
                <a:latin typeface="Arial" panose="020B0604020202020204" pitchFamily="34" charset="0"/>
                <a:cs typeface="Arial" panose="020B0604020202020204" pitchFamily="34" charset="0"/>
              </a:rPr>
              <a:t> or more of Colorado River system water on an annual basis to contribute to conservation of water supplies in Lake Mead and other Colorado River reservoirs. All actions taken by the United States shall be subject to applicable federal law, including availability of appropriations. </a:t>
            </a:r>
          </a:p>
        </p:txBody>
      </p:sp>
    </p:spTree>
    <p:extLst>
      <p:ext uri="{BB962C8B-B14F-4D97-AF65-F5344CB8AC3E}">
        <p14:creationId xmlns:p14="http://schemas.microsoft.com/office/powerpoint/2010/main" val="243490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2251" y="850928"/>
            <a:ext cx="8732416" cy="3994058"/>
          </a:xfrm>
          <a:prstGeom prst="rect">
            <a:avLst/>
          </a:prstGeom>
          <a:solidFill>
            <a:schemeClr val="accent4">
              <a:lumMod val="20000"/>
              <a:lumOff val="80000"/>
            </a:schemeClr>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1585367" y="2800455"/>
            <a:ext cx="1280160" cy="10058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Attachment A1: </a:t>
            </a:r>
          </a:p>
          <a:p>
            <a:pPr algn="ctr"/>
            <a:r>
              <a:rPr lang="en-US" sz="1050" b="1" dirty="0">
                <a:solidFill>
                  <a:prstClr val="white"/>
                </a:solidFill>
              </a:rPr>
              <a:t>Drought Response Operations Agreement</a:t>
            </a:r>
          </a:p>
        </p:txBody>
      </p:sp>
      <p:sp>
        <p:nvSpPr>
          <p:cNvPr id="28" name="Rectangle 27"/>
          <p:cNvSpPr/>
          <p:nvPr/>
        </p:nvSpPr>
        <p:spPr>
          <a:xfrm>
            <a:off x="3092046" y="2800455"/>
            <a:ext cx="1280160" cy="10058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Attachment A2: </a:t>
            </a:r>
          </a:p>
          <a:p>
            <a:pPr algn="ctr"/>
            <a:r>
              <a:rPr lang="en-US" sz="1050" b="1" dirty="0">
                <a:solidFill>
                  <a:prstClr val="white"/>
                </a:solidFill>
              </a:rPr>
              <a:t>Demand Management Storage Agreement </a:t>
            </a:r>
          </a:p>
        </p:txBody>
      </p:sp>
      <p:sp>
        <p:nvSpPr>
          <p:cNvPr id="55" name="Rectangle 54"/>
          <p:cNvSpPr/>
          <p:nvPr/>
        </p:nvSpPr>
        <p:spPr>
          <a:xfrm>
            <a:off x="182833" y="176810"/>
            <a:ext cx="8135287" cy="461665"/>
          </a:xfrm>
          <a:prstGeom prst="rect">
            <a:avLst/>
          </a:prstGeom>
        </p:spPr>
        <p:txBody>
          <a:bodyPr wrap="square">
            <a:spAutoFit/>
          </a:bodyPr>
          <a:lstStyle/>
          <a:p>
            <a:r>
              <a:rPr lang="en-US" sz="2400" b="1" dirty="0">
                <a:solidFill>
                  <a:prstClr val="black"/>
                </a:solidFill>
              </a:rPr>
              <a:t>Colorado River Basin Drought Contingency Plans</a:t>
            </a:r>
          </a:p>
        </p:txBody>
      </p:sp>
      <p:sp>
        <p:nvSpPr>
          <p:cNvPr id="61" name="TextBox 60"/>
          <p:cNvSpPr txBox="1"/>
          <p:nvPr/>
        </p:nvSpPr>
        <p:spPr>
          <a:xfrm>
            <a:off x="74683" y="6387343"/>
            <a:ext cx="2865527" cy="415498"/>
          </a:xfrm>
          <a:prstGeom prst="rect">
            <a:avLst/>
          </a:prstGeom>
          <a:noFill/>
        </p:spPr>
        <p:txBody>
          <a:bodyPr wrap="square" rtlCol="0">
            <a:spAutoFit/>
          </a:bodyPr>
          <a:lstStyle/>
          <a:p>
            <a:r>
              <a:rPr lang="en-US" sz="1050" dirty="0">
                <a:solidFill>
                  <a:prstClr val="black"/>
                </a:solidFill>
              </a:rPr>
              <a:t>*Activates Section IV of Minute 323 (Binational Water Scarcity Contingency Plan)</a:t>
            </a:r>
          </a:p>
        </p:txBody>
      </p:sp>
      <p:sp>
        <p:nvSpPr>
          <p:cNvPr id="13" name="Rectangle 12"/>
          <p:cNvSpPr/>
          <p:nvPr/>
        </p:nvSpPr>
        <p:spPr>
          <a:xfrm>
            <a:off x="4854810" y="2800455"/>
            <a:ext cx="1280160" cy="1005840"/>
          </a:xfrm>
          <a:prstGeom prst="rect">
            <a:avLst/>
          </a:prstGeom>
          <a:solidFill>
            <a:srgbClr val="FFC000"/>
          </a:solidFill>
          <a:ln>
            <a:solidFill>
              <a:srgbClr val="CB9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Exhibit 1:</a:t>
            </a:r>
          </a:p>
          <a:p>
            <a:pPr algn="ctr"/>
            <a:r>
              <a:rPr lang="en-US" sz="1050" b="1" dirty="0">
                <a:solidFill>
                  <a:prstClr val="white"/>
                </a:solidFill>
              </a:rPr>
              <a:t>LB Drought Contingency Operations (LBOps) </a:t>
            </a:r>
          </a:p>
        </p:txBody>
      </p:sp>
      <p:sp>
        <p:nvSpPr>
          <p:cNvPr id="44" name="Rectangle 43"/>
          <p:cNvSpPr/>
          <p:nvPr/>
        </p:nvSpPr>
        <p:spPr>
          <a:xfrm>
            <a:off x="6676678" y="2800455"/>
            <a:ext cx="1280160" cy="1005840"/>
          </a:xfrm>
          <a:prstGeom prst="rect">
            <a:avLst/>
          </a:prstGeom>
          <a:solidFill>
            <a:srgbClr val="FFC000"/>
          </a:solidFill>
          <a:ln>
            <a:solidFill>
              <a:srgbClr val="CB9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white"/>
                </a:solidFill>
              </a:rPr>
              <a:t>Attachment B: </a:t>
            </a:r>
          </a:p>
          <a:p>
            <a:pPr algn="ctr"/>
            <a:r>
              <a:rPr lang="en-US" sz="1050" b="1" dirty="0">
                <a:solidFill>
                  <a:prstClr val="white"/>
                </a:solidFill>
              </a:rPr>
              <a:t>LB DCP Agreement</a:t>
            </a:r>
          </a:p>
        </p:txBody>
      </p:sp>
      <p:sp>
        <p:nvSpPr>
          <p:cNvPr id="6" name="Rectangle 5"/>
          <p:cNvSpPr/>
          <p:nvPr/>
        </p:nvSpPr>
        <p:spPr>
          <a:xfrm>
            <a:off x="1459390" y="1418891"/>
            <a:ext cx="6400800" cy="914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rPr>
              <a:t>Agreement Concerning Colorado River Drought Contingency </a:t>
            </a:r>
          </a:p>
          <a:p>
            <a:pPr algn="ctr">
              <a:spcAft>
                <a:spcPts val="1200"/>
              </a:spcAft>
            </a:pPr>
            <a:r>
              <a:rPr lang="en-US" sz="1400" b="1" dirty="0">
                <a:solidFill>
                  <a:prstClr val="white"/>
                </a:solidFill>
              </a:rPr>
              <a:t>Management and Operations </a:t>
            </a:r>
          </a:p>
          <a:p>
            <a:pPr algn="ctr"/>
            <a:r>
              <a:rPr lang="en-US" sz="1400" b="1" dirty="0">
                <a:solidFill>
                  <a:prstClr val="white"/>
                </a:solidFill>
              </a:rPr>
              <a:t>(Companion Agreement)</a:t>
            </a:r>
          </a:p>
        </p:txBody>
      </p:sp>
      <p:sp>
        <p:nvSpPr>
          <p:cNvPr id="2" name="Left Brace 1"/>
          <p:cNvSpPr/>
          <p:nvPr/>
        </p:nvSpPr>
        <p:spPr>
          <a:xfrm rot="16200000">
            <a:off x="2783048" y="3278663"/>
            <a:ext cx="314325" cy="1581150"/>
          </a:xfrm>
          <a:prstGeom prst="leftBrace">
            <a:avLst/>
          </a:prstGeom>
          <a:ln w="254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lumMod val="75000"/>
                  <a:lumOff val="25000"/>
                </a:prstClr>
              </a:solidFill>
            </a:endParaRPr>
          </a:p>
        </p:txBody>
      </p:sp>
      <p:sp>
        <p:nvSpPr>
          <p:cNvPr id="36" name="Left Brace 35"/>
          <p:cNvSpPr/>
          <p:nvPr/>
        </p:nvSpPr>
        <p:spPr>
          <a:xfrm rot="16200000">
            <a:off x="6219546" y="3113544"/>
            <a:ext cx="314325" cy="1911389"/>
          </a:xfrm>
          <a:prstGeom prst="leftBrace">
            <a:avLst/>
          </a:prstGeom>
          <a:ln w="254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lumMod val="75000"/>
                  <a:lumOff val="25000"/>
                </a:prstClr>
              </a:solidFill>
            </a:endParaRPr>
          </a:p>
        </p:txBody>
      </p:sp>
      <p:cxnSp>
        <p:nvCxnSpPr>
          <p:cNvPr id="69" name="Straight Arrow Connector 68"/>
          <p:cNvCxnSpPr/>
          <p:nvPr/>
        </p:nvCxnSpPr>
        <p:spPr>
          <a:xfrm rot="10800000" flipH="1">
            <a:off x="6137182" y="3273425"/>
            <a:ext cx="539496" cy="0"/>
          </a:xfrm>
          <a:prstGeom prst="straightConnector1">
            <a:avLst/>
          </a:prstGeom>
          <a:ln w="41275">
            <a:solidFill>
              <a:srgbClr val="CB9F5B"/>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rot="5400000">
            <a:off x="5607364" y="3821721"/>
            <a:ext cx="1433777" cy="4288839"/>
          </a:xfrm>
          <a:prstGeom prst="rect">
            <a:avLst/>
          </a:prstGeom>
          <a:solidFill>
            <a:srgbClr val="FABE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2119148" y="4238650"/>
            <a:ext cx="1642124" cy="523220"/>
          </a:xfrm>
          <a:prstGeom prst="rect">
            <a:avLst/>
          </a:prstGeom>
          <a:noFill/>
        </p:spPr>
        <p:txBody>
          <a:bodyPr wrap="square" rtlCol="0">
            <a:spAutoFit/>
          </a:bodyPr>
          <a:lstStyle/>
          <a:p>
            <a:pPr algn="ctr"/>
            <a:r>
              <a:rPr lang="en-US" sz="1400" b="1" dirty="0">
                <a:solidFill>
                  <a:prstClr val="black">
                    <a:lumMod val="75000"/>
                    <a:lumOff val="25000"/>
                  </a:prstClr>
                </a:solidFill>
              </a:rPr>
              <a:t>Upper Basin DCP</a:t>
            </a:r>
          </a:p>
        </p:txBody>
      </p:sp>
      <p:sp>
        <p:nvSpPr>
          <p:cNvPr id="49" name="TextBox 48"/>
          <p:cNvSpPr txBox="1"/>
          <p:nvPr/>
        </p:nvSpPr>
        <p:spPr>
          <a:xfrm>
            <a:off x="5555646" y="4270549"/>
            <a:ext cx="1642124" cy="523220"/>
          </a:xfrm>
          <a:prstGeom prst="rect">
            <a:avLst/>
          </a:prstGeom>
          <a:noFill/>
        </p:spPr>
        <p:txBody>
          <a:bodyPr wrap="square" rtlCol="0">
            <a:spAutoFit/>
          </a:bodyPr>
          <a:lstStyle/>
          <a:p>
            <a:pPr algn="ctr"/>
            <a:r>
              <a:rPr lang="en-US" sz="1400" b="1" dirty="0">
                <a:solidFill>
                  <a:prstClr val="black">
                    <a:lumMod val="75000"/>
                    <a:lumOff val="25000"/>
                  </a:prstClr>
                </a:solidFill>
              </a:rPr>
              <a:t>Lower Basin DCP*</a:t>
            </a:r>
          </a:p>
        </p:txBody>
      </p:sp>
      <p:cxnSp>
        <p:nvCxnSpPr>
          <p:cNvPr id="50" name="Straight Arrow Connector 49"/>
          <p:cNvCxnSpPr/>
          <p:nvPr/>
        </p:nvCxnSpPr>
        <p:spPr>
          <a:xfrm flipV="1">
            <a:off x="2225447" y="2326367"/>
            <a:ext cx="0" cy="457200"/>
          </a:xfrm>
          <a:prstGeom prst="straightConnector1">
            <a:avLst/>
          </a:prstGeom>
          <a:ln w="41275">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3730786" y="2326367"/>
            <a:ext cx="0" cy="457200"/>
          </a:xfrm>
          <a:prstGeom prst="straightConnector1">
            <a:avLst/>
          </a:prstGeom>
          <a:ln w="41275">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7332402" y="2326367"/>
            <a:ext cx="0" cy="457200"/>
          </a:xfrm>
          <a:prstGeom prst="straightConnector1">
            <a:avLst/>
          </a:prstGeom>
          <a:ln w="41275">
            <a:solidFill>
              <a:schemeClr val="tx1">
                <a:lumMod val="75000"/>
                <a:lumOff val="2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6361368" y="4793769"/>
            <a:ext cx="1819" cy="455484"/>
          </a:xfrm>
          <a:prstGeom prst="straightConnector1">
            <a:avLst/>
          </a:prstGeom>
          <a:ln w="44450">
            <a:solidFill>
              <a:srgbClr val="F79646"/>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328622" y="5401653"/>
            <a:ext cx="1257102" cy="601341"/>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black"/>
                </a:solidFill>
              </a:rPr>
              <a:t>Arizona Agreements</a:t>
            </a:r>
          </a:p>
        </p:txBody>
      </p:sp>
      <p:sp>
        <p:nvSpPr>
          <p:cNvPr id="32" name="Rectangle 31"/>
          <p:cNvSpPr/>
          <p:nvPr/>
        </p:nvSpPr>
        <p:spPr>
          <a:xfrm>
            <a:off x="4328621" y="5953533"/>
            <a:ext cx="1257103" cy="637162"/>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 indent="-91440">
              <a:buFont typeface="Arial" panose="020B0604020202020204" pitchFamily="34" charset="0"/>
              <a:buChar char="•"/>
            </a:pPr>
            <a:r>
              <a:rPr lang="en-US" sz="900" dirty="0">
                <a:solidFill>
                  <a:prstClr val="black"/>
                </a:solidFill>
              </a:rPr>
              <a:t>ICS Exhibits </a:t>
            </a:r>
          </a:p>
          <a:p>
            <a:pPr marL="91440" indent="-91440">
              <a:buFont typeface="Arial" panose="020B0604020202020204" pitchFamily="34" charset="0"/>
              <a:buChar char="•"/>
            </a:pPr>
            <a:r>
              <a:rPr lang="en-US" sz="900" dirty="0">
                <a:solidFill>
                  <a:prstClr val="black"/>
                </a:solidFill>
              </a:rPr>
              <a:t>Intra-State DCP Agreements</a:t>
            </a:r>
          </a:p>
          <a:p>
            <a:pPr marL="91440" indent="-91440">
              <a:buFont typeface="Arial" panose="020B0604020202020204" pitchFamily="34" charset="0"/>
              <a:buChar char="•"/>
            </a:pPr>
            <a:r>
              <a:rPr lang="en-US" sz="900" dirty="0">
                <a:solidFill>
                  <a:prstClr val="black"/>
                </a:solidFill>
              </a:rPr>
              <a:t>Legislation</a:t>
            </a:r>
          </a:p>
          <a:p>
            <a:pPr marL="91440" indent="-214313" algn="ctr">
              <a:buFontTx/>
              <a:buChar char="-"/>
            </a:pPr>
            <a:endParaRPr lang="en-US" sz="1050" dirty="0">
              <a:solidFill>
                <a:prstClr val="black"/>
              </a:solidFill>
            </a:endParaRPr>
          </a:p>
        </p:txBody>
      </p:sp>
      <p:sp>
        <p:nvSpPr>
          <p:cNvPr id="33" name="Rectangle 32"/>
          <p:cNvSpPr/>
          <p:nvPr/>
        </p:nvSpPr>
        <p:spPr>
          <a:xfrm>
            <a:off x="5732817" y="5401653"/>
            <a:ext cx="1257102" cy="601341"/>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black"/>
                </a:solidFill>
              </a:rPr>
              <a:t>California Agreements</a:t>
            </a:r>
          </a:p>
        </p:txBody>
      </p:sp>
      <p:sp>
        <p:nvSpPr>
          <p:cNvPr id="37" name="Rectangle 36"/>
          <p:cNvSpPr/>
          <p:nvPr/>
        </p:nvSpPr>
        <p:spPr>
          <a:xfrm>
            <a:off x="5733398" y="5953533"/>
            <a:ext cx="1256521" cy="637162"/>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 indent="-91440">
              <a:buFont typeface="Arial" panose="020B0604020202020204" pitchFamily="34" charset="0"/>
              <a:buChar char="•"/>
            </a:pPr>
            <a:r>
              <a:rPr lang="en-US" sz="900" dirty="0">
                <a:solidFill>
                  <a:prstClr val="black"/>
                </a:solidFill>
              </a:rPr>
              <a:t>ICS Exhibits </a:t>
            </a:r>
          </a:p>
          <a:p>
            <a:pPr marL="91440" indent="-91440">
              <a:buFont typeface="Arial" panose="020B0604020202020204" pitchFamily="34" charset="0"/>
              <a:buChar char="•"/>
            </a:pPr>
            <a:r>
              <a:rPr lang="en-US" sz="900" dirty="0">
                <a:solidFill>
                  <a:prstClr val="black"/>
                </a:solidFill>
              </a:rPr>
              <a:t>Intra-State DCP Agreements</a:t>
            </a:r>
          </a:p>
        </p:txBody>
      </p:sp>
      <p:sp>
        <p:nvSpPr>
          <p:cNvPr id="42" name="Rectangle 41"/>
          <p:cNvSpPr/>
          <p:nvPr/>
        </p:nvSpPr>
        <p:spPr>
          <a:xfrm>
            <a:off x="7135183" y="5401653"/>
            <a:ext cx="1257102" cy="601341"/>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prstClr val="black"/>
                </a:solidFill>
              </a:rPr>
              <a:t>Nevada Agreements</a:t>
            </a:r>
          </a:p>
        </p:txBody>
      </p:sp>
      <p:sp>
        <p:nvSpPr>
          <p:cNvPr id="43" name="Rectangle 42"/>
          <p:cNvSpPr/>
          <p:nvPr/>
        </p:nvSpPr>
        <p:spPr>
          <a:xfrm>
            <a:off x="7135764" y="5953533"/>
            <a:ext cx="1256521" cy="637162"/>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 indent="-91440">
              <a:buFont typeface="Arial" panose="020B0604020202020204" pitchFamily="34" charset="0"/>
              <a:buChar char="•"/>
            </a:pPr>
            <a:r>
              <a:rPr lang="en-US" sz="900" dirty="0">
                <a:solidFill>
                  <a:prstClr val="black"/>
                </a:solidFill>
              </a:rPr>
              <a:t>ICS Exhibits </a:t>
            </a:r>
          </a:p>
        </p:txBody>
      </p:sp>
      <p:sp>
        <p:nvSpPr>
          <p:cNvPr id="29" name="TextBox 28"/>
          <p:cNvSpPr txBox="1"/>
          <p:nvPr/>
        </p:nvSpPr>
        <p:spPr>
          <a:xfrm>
            <a:off x="182833" y="850928"/>
            <a:ext cx="1850370" cy="307777"/>
          </a:xfrm>
          <a:prstGeom prst="rect">
            <a:avLst/>
          </a:prstGeom>
          <a:noFill/>
        </p:spPr>
        <p:txBody>
          <a:bodyPr wrap="square" rtlCol="0">
            <a:spAutoFit/>
          </a:bodyPr>
          <a:lstStyle/>
          <a:p>
            <a:pPr algn="ctr"/>
            <a:r>
              <a:rPr lang="en-US" sz="1400" b="1" dirty="0">
                <a:solidFill>
                  <a:prstClr val="black"/>
                </a:solidFill>
              </a:rPr>
              <a:t>Federal Legislation</a:t>
            </a:r>
          </a:p>
        </p:txBody>
      </p:sp>
    </p:spTree>
    <p:extLst>
      <p:ext uri="{BB962C8B-B14F-4D97-AF65-F5344CB8AC3E}">
        <p14:creationId xmlns:p14="http://schemas.microsoft.com/office/powerpoint/2010/main" val="28243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49465" y="5888909"/>
            <a:ext cx="6445069" cy="72125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Glen Canyon Dam and Hoover Dam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Downstream Looking Up - North   </a:t>
            </a:r>
          </a:p>
        </p:txBody>
      </p:sp>
      <p:pic>
        <p:nvPicPr>
          <p:cNvPr id="5" name="Picture 4"/>
          <p:cNvPicPr>
            <a:picLocks noChangeAspect="1"/>
          </p:cNvPicPr>
          <p:nvPr/>
        </p:nvPicPr>
        <p:blipFill>
          <a:blip r:embed="rId3"/>
          <a:stretch>
            <a:fillRect/>
          </a:stretch>
        </p:blipFill>
        <p:spPr>
          <a:xfrm>
            <a:off x="4629699" y="145517"/>
            <a:ext cx="4306071" cy="5703023"/>
          </a:xfrm>
          <a:prstGeom prst="rect">
            <a:avLst/>
          </a:prstGeom>
        </p:spPr>
      </p:pic>
      <p:pic>
        <p:nvPicPr>
          <p:cNvPr id="6" name="Picture 5" descr="C:\alan\presentations\20150601-LawOfRiver_Fulp_TechTuesday\figures\C557-400-20001.jpg"/>
          <p:cNvPicPr>
            <a:picLocks noChangeAspect="1" noChangeArrowheads="1"/>
          </p:cNvPicPr>
          <p:nvPr/>
        </p:nvPicPr>
        <p:blipFill>
          <a:blip r:embed="rId4" cstate="print">
            <a:extLst>
              <a:ext uri="{28A0092B-C50C-407E-A947-70E740481C1C}">
                <a14:useLocalDpi xmlns:a14="http://schemas.microsoft.com/office/drawing/2010/main" val="0"/>
              </a:ext>
            </a:extLst>
          </a:blip>
          <a:srcRect l="23026" r="23026"/>
          <a:stretch>
            <a:fillRect/>
          </a:stretch>
        </p:blipFill>
        <p:spPr bwMode="auto">
          <a:xfrm>
            <a:off x="296949" y="145518"/>
            <a:ext cx="4086365" cy="570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1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837822" y="5611607"/>
            <a:ext cx="3468355" cy="75217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Upstream  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Looking Down - South  </a:t>
            </a:r>
          </a:p>
        </p:txBody>
      </p:sp>
      <p:pic>
        <p:nvPicPr>
          <p:cNvPr id="5" name="Picture 4">
            <a:extLst>
              <a:ext uri="{FF2B5EF4-FFF2-40B4-BE49-F238E27FC236}">
                <a16:creationId xmlns:a16="http://schemas.microsoft.com/office/drawing/2014/main" id="{C28710A3-9AE6-4FD9-B2AD-87350AAAFE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090" y="402880"/>
            <a:ext cx="4285910" cy="5175546"/>
          </a:xfrm>
          <a:prstGeom prst="rect">
            <a:avLst/>
          </a:prstGeom>
          <a:ln>
            <a:noFill/>
          </a:ln>
          <a:effectLst/>
        </p:spPr>
      </p:pic>
      <p:pic>
        <p:nvPicPr>
          <p:cNvPr id="6" name="Picture 5"/>
          <p:cNvPicPr>
            <a:picLocks noChangeAspect="1"/>
          </p:cNvPicPr>
          <p:nvPr/>
        </p:nvPicPr>
        <p:blipFill>
          <a:blip r:embed="rId4"/>
          <a:stretch>
            <a:fillRect/>
          </a:stretch>
        </p:blipFill>
        <p:spPr>
          <a:xfrm>
            <a:off x="4804229" y="402879"/>
            <a:ext cx="3944919" cy="5178307"/>
          </a:xfrm>
          <a:prstGeom prst="rect">
            <a:avLst/>
          </a:prstGeom>
        </p:spPr>
      </p:pic>
    </p:spTree>
    <p:extLst>
      <p:ext uri="{BB962C8B-B14F-4D97-AF65-F5344CB8AC3E}">
        <p14:creationId xmlns:p14="http://schemas.microsoft.com/office/powerpoint/2010/main" val="3690943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6214" y="5950812"/>
            <a:ext cx="7460342" cy="67379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Side View at Glenn Canyon and Hoover Dams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tint val="75000"/>
                  </a:prstClr>
                </a:solidFill>
                <a:effectLst/>
                <a:uLnTx/>
                <a:uFillTx/>
                <a:latin typeface="Arial"/>
                <a:ea typeface="+mn-ea"/>
                <a:cs typeface="+mn-cs"/>
              </a:rPr>
              <a:t> Looking East </a:t>
            </a:r>
            <a:r>
              <a:rPr kumimoji="0" lang="en-US" sz="2400" b="0" i="0" u="none" strike="noStrike" kern="1200" cap="none" spc="0" normalizeH="0" baseline="0" noProof="0" dirty="0">
                <a:ln>
                  <a:noFill/>
                </a:ln>
                <a:solidFill>
                  <a:prstClr val="black">
                    <a:tint val="75000"/>
                  </a:prstClr>
                </a:solidFill>
                <a:effectLst/>
                <a:uLnTx/>
                <a:uFillTx/>
                <a:latin typeface="Arial"/>
                <a:ea typeface="+mn-ea"/>
                <a:cs typeface="+mn-cs"/>
              </a:rPr>
              <a:t> </a:t>
            </a:r>
          </a:p>
        </p:txBody>
      </p:sp>
      <p:pic>
        <p:nvPicPr>
          <p:cNvPr id="5" name="Content Placeholder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610100" y="390616"/>
            <a:ext cx="4076700" cy="5357041"/>
          </a:xfrm>
          <a:prstGeom prst="rect">
            <a:avLst/>
          </a:prstGeom>
          <a:noFill/>
          <a:ln w="9525">
            <a:solidFill>
              <a:schemeClr val="bg1"/>
            </a:solidFill>
            <a:miter lim="800000"/>
            <a:headEnd/>
            <a:tailEnd/>
          </a:ln>
        </p:spPr>
      </p:pic>
      <p:pic>
        <p:nvPicPr>
          <p:cNvPr id="8" name="Picture 7"/>
          <p:cNvPicPr>
            <a:picLocks noChangeAspect="1"/>
          </p:cNvPicPr>
          <p:nvPr/>
        </p:nvPicPr>
        <p:blipFill>
          <a:blip r:embed="rId4"/>
          <a:stretch>
            <a:fillRect/>
          </a:stretch>
        </p:blipFill>
        <p:spPr>
          <a:xfrm>
            <a:off x="323196" y="398508"/>
            <a:ext cx="4076700" cy="5349149"/>
          </a:xfrm>
          <a:prstGeom prst="rect">
            <a:avLst/>
          </a:prstGeom>
        </p:spPr>
      </p:pic>
    </p:spTree>
    <p:extLst>
      <p:ext uri="{BB962C8B-B14F-4D97-AF65-F5344CB8AC3E}">
        <p14:creationId xmlns:p14="http://schemas.microsoft.com/office/powerpoint/2010/main" val="593768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0" y="6514571"/>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900" b="1"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09360"/>
          </a:xfrm>
          <a:prstGeom prst="rect">
            <a:avLst/>
          </a:prstGeom>
        </p:spPr>
      </p:pic>
      <p:sp>
        <p:nvSpPr>
          <p:cNvPr id="2" name="Rectangle 1">
            <a:extLst>
              <a:ext uri="{FF2B5EF4-FFF2-40B4-BE49-F238E27FC236}">
                <a16:creationId xmlns:a16="http://schemas.microsoft.com/office/drawing/2014/main" id="{7AF06A72-679D-433F-A2A3-CA40D0BDFD85}"/>
              </a:ext>
            </a:extLst>
          </p:cNvPr>
          <p:cNvSpPr/>
          <p:nvPr/>
        </p:nvSpPr>
        <p:spPr>
          <a:xfrm>
            <a:off x="2286000" y="2731199"/>
            <a:ext cx="4572000" cy="2739211"/>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lumMod val="95000"/>
                  </a:srgbClr>
                </a:solidFill>
                <a:effectLst>
                  <a:outerShdw blurRad="152400" dir="1740000" sx="102000" sy="102000" algn="tl">
                    <a:srgbClr val="000000"/>
                  </a:outerShdw>
                </a:effectLst>
                <a:uLnTx/>
                <a:uFillTx/>
                <a:latin typeface="Arial" charset="0"/>
                <a:ea typeface="+mn-ea"/>
                <a:cs typeface="+mn-cs"/>
              </a:rPr>
              <a:t>Thank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lumMod val="95000"/>
                </a:srgbClr>
              </a:solidFill>
              <a:effectLst>
                <a:outerShdw blurRad="152400" dir="1740000" sx="102000" sy="102000" algn="tl">
                  <a:srgbClr val="000000"/>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95000"/>
                  </a:srgbClr>
                </a:solidFill>
                <a:effectLst>
                  <a:outerShdw blurRad="152400" dir="1740000" sx="102000" sy="102000" algn="tl">
                    <a:srgbClr val="000000"/>
                  </a:outerShdw>
                </a:effectLst>
                <a:uLnTx/>
                <a:uFillTx/>
                <a:latin typeface="Arial" charset="0"/>
                <a:ea typeface="+mn-ea"/>
                <a:cs typeface="+mn-cs"/>
              </a:rPr>
              <a:t>Jack Simes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95000"/>
                  </a:srgbClr>
                </a:solidFill>
                <a:effectLst>
                  <a:outerShdw blurRad="152400" dir="1740000" sx="102000" sy="102000" algn="tl">
                    <a:srgbClr val="000000"/>
                  </a:outerShdw>
                </a:effectLst>
                <a:uLnTx/>
                <a:uFillTx/>
                <a:latin typeface="Arial" charset="0"/>
                <a:ea typeface="+mn-ea"/>
                <a:cs typeface="+mn-cs"/>
              </a:rPr>
              <a:t>Ph. 951-695-5310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lumMod val="95000"/>
                  </a:srgbClr>
                </a:solidFill>
                <a:effectLst>
                  <a:outerShdw blurRad="152400" dir="1740000" sx="102000" sy="102000" algn="tl">
                    <a:srgbClr val="000000"/>
                  </a:outerShdw>
                </a:effectLst>
                <a:uLnTx/>
                <a:uFillTx/>
                <a:latin typeface="Arial" charset="0"/>
                <a:ea typeface="+mn-ea"/>
                <a:cs typeface="+mn-cs"/>
              </a:rPr>
              <a:t>jsimes@usbr.gov </a:t>
            </a:r>
          </a:p>
        </p:txBody>
      </p:sp>
    </p:spTree>
    <p:extLst>
      <p:ext uri="{BB962C8B-B14F-4D97-AF65-F5344CB8AC3E}">
        <p14:creationId xmlns:p14="http://schemas.microsoft.com/office/powerpoint/2010/main" val="341913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4174"/>
            <a:ext cx="4257675" cy="1325563"/>
          </a:xfrm>
        </p:spPr>
        <p:txBody>
          <a:bodyPr/>
          <a:lstStyle/>
          <a:p>
            <a:r>
              <a:rPr lang="en-US" dirty="0"/>
              <a:t>Colorado River – Operational Setting</a:t>
            </a:r>
          </a:p>
        </p:txBody>
      </p:sp>
      <p:sp>
        <p:nvSpPr>
          <p:cNvPr id="3" name="Content Placeholder 2"/>
          <p:cNvSpPr>
            <a:spLocks noGrp="1"/>
          </p:cNvSpPr>
          <p:nvPr>
            <p:ph sz="half" idx="1"/>
          </p:nvPr>
        </p:nvSpPr>
        <p:spPr>
          <a:xfrm>
            <a:off x="171450" y="1332322"/>
            <a:ext cx="4257675" cy="4351338"/>
          </a:xfrm>
        </p:spPr>
        <p:txBody>
          <a:bodyPr/>
          <a:lstStyle/>
          <a:p>
            <a:pPr marL="231775" indent="-230188">
              <a:spcBef>
                <a:spcPts val="0"/>
              </a:spcBef>
              <a:spcAft>
                <a:spcPts val="800"/>
              </a:spcAft>
              <a:buFontTx/>
              <a:buChar char="•"/>
            </a:pPr>
            <a:r>
              <a:rPr lang="en-US" sz="2000" b="0" dirty="0">
                <a:latin typeface="Arial" pitchFamily="34" charset="0"/>
                <a:cs typeface="Arial" pitchFamily="34" charset="0"/>
              </a:rPr>
              <a:t>16.5 million acre-feet (</a:t>
            </a:r>
            <a:r>
              <a:rPr lang="en-US" sz="2000" b="0" dirty="0" err="1">
                <a:latin typeface="Arial" pitchFamily="34" charset="0"/>
                <a:cs typeface="Arial" pitchFamily="34" charset="0"/>
              </a:rPr>
              <a:t>maf</a:t>
            </a:r>
            <a:r>
              <a:rPr lang="en-US" sz="2000" b="0" dirty="0">
                <a:latin typeface="Arial" pitchFamily="34" charset="0"/>
                <a:cs typeface="Arial" pitchFamily="34" charset="0"/>
              </a:rPr>
              <a:t>) allocated annually</a:t>
            </a:r>
          </a:p>
          <a:p>
            <a:pPr marL="509588" lvl="1" indent="-285750">
              <a:spcBef>
                <a:spcPts val="0"/>
              </a:spcBef>
              <a:spcAft>
                <a:spcPts val="600"/>
              </a:spcAft>
              <a:buFont typeface="Arial" pitchFamily="34" charset="0"/>
              <a:buChar char="-"/>
            </a:pPr>
            <a:r>
              <a:rPr lang="en-US" b="0" dirty="0">
                <a:latin typeface="Arial" pitchFamily="34" charset="0"/>
                <a:cs typeface="Arial" pitchFamily="34" charset="0"/>
              </a:rPr>
              <a:t>7.5 </a:t>
            </a:r>
            <a:r>
              <a:rPr lang="en-US" b="0" dirty="0" err="1">
                <a:latin typeface="Arial" pitchFamily="34" charset="0"/>
                <a:cs typeface="Arial" pitchFamily="34" charset="0"/>
              </a:rPr>
              <a:t>maf</a:t>
            </a:r>
            <a:r>
              <a:rPr lang="en-US" b="0" dirty="0">
                <a:latin typeface="Arial" pitchFamily="34" charset="0"/>
                <a:cs typeface="Arial" pitchFamily="34" charset="0"/>
              </a:rPr>
              <a:t> each to Upper and Lower Basins</a:t>
            </a:r>
          </a:p>
          <a:p>
            <a:pPr marL="509588" lvl="1" indent="-285750">
              <a:spcBef>
                <a:spcPts val="0"/>
              </a:spcBef>
              <a:spcAft>
                <a:spcPts val="600"/>
              </a:spcAft>
              <a:buFont typeface="Arial" pitchFamily="34" charset="0"/>
              <a:buChar char="-"/>
            </a:pPr>
            <a:r>
              <a:rPr lang="en-US" b="0" dirty="0">
                <a:latin typeface="Arial" pitchFamily="34" charset="0"/>
                <a:cs typeface="Arial" pitchFamily="34" charset="0"/>
              </a:rPr>
              <a:t>1.5 </a:t>
            </a:r>
            <a:r>
              <a:rPr lang="en-US" b="0" dirty="0" err="1">
                <a:latin typeface="Arial" pitchFamily="34" charset="0"/>
                <a:cs typeface="Arial" pitchFamily="34" charset="0"/>
              </a:rPr>
              <a:t>maf</a:t>
            </a:r>
            <a:r>
              <a:rPr lang="en-US" b="0" dirty="0">
                <a:latin typeface="Arial" pitchFamily="34" charset="0"/>
                <a:cs typeface="Arial" pitchFamily="34" charset="0"/>
              </a:rPr>
              <a:t> to Mexico</a:t>
            </a:r>
          </a:p>
          <a:p>
            <a:pPr marL="231775" indent="-230188">
              <a:spcBef>
                <a:spcPts val="0"/>
              </a:spcBef>
              <a:spcAft>
                <a:spcPts val="800"/>
              </a:spcAft>
              <a:buFontTx/>
              <a:buChar char="•"/>
            </a:pPr>
            <a:r>
              <a:rPr lang="en-US" sz="2000" b="0" dirty="0">
                <a:latin typeface="Arial" pitchFamily="34" charset="0"/>
                <a:cs typeface="Arial" pitchFamily="34" charset="0"/>
              </a:rPr>
              <a:t>~ 16 </a:t>
            </a:r>
            <a:r>
              <a:rPr lang="en-US" sz="2000" b="0" dirty="0" err="1">
                <a:latin typeface="Arial" pitchFamily="34" charset="0"/>
                <a:cs typeface="Arial" pitchFamily="34" charset="0"/>
              </a:rPr>
              <a:t>maf</a:t>
            </a:r>
            <a:r>
              <a:rPr lang="en-US" sz="2000" b="0" dirty="0">
                <a:latin typeface="Arial" pitchFamily="34" charset="0"/>
                <a:cs typeface="Arial" pitchFamily="34" charset="0"/>
              </a:rPr>
              <a:t> average annual “natural flow” (from historical record)</a:t>
            </a:r>
          </a:p>
          <a:p>
            <a:pPr marL="509588" lvl="1" indent="-285750">
              <a:spcBef>
                <a:spcPts val="0"/>
              </a:spcBef>
              <a:spcAft>
                <a:spcPts val="600"/>
              </a:spcAft>
              <a:buFont typeface="Arial" pitchFamily="34" charset="0"/>
              <a:buChar char="-"/>
            </a:pPr>
            <a:r>
              <a:rPr lang="en-US" b="0" dirty="0">
                <a:latin typeface="Arial" pitchFamily="34" charset="0"/>
                <a:cs typeface="Arial" pitchFamily="34" charset="0"/>
              </a:rPr>
              <a:t>14.8 </a:t>
            </a:r>
            <a:r>
              <a:rPr lang="en-US" b="0" dirty="0" err="1">
                <a:latin typeface="Arial" pitchFamily="34" charset="0"/>
                <a:cs typeface="Arial" pitchFamily="34" charset="0"/>
              </a:rPr>
              <a:t>maf</a:t>
            </a:r>
            <a:r>
              <a:rPr lang="en-US" b="0" dirty="0">
                <a:latin typeface="Arial" pitchFamily="34" charset="0"/>
                <a:cs typeface="Arial" pitchFamily="34" charset="0"/>
              </a:rPr>
              <a:t> in the Upper Basin and 1.3 </a:t>
            </a:r>
            <a:r>
              <a:rPr lang="en-US" b="0" dirty="0" err="1">
                <a:latin typeface="Arial" pitchFamily="34" charset="0"/>
                <a:cs typeface="Arial" pitchFamily="34" charset="0"/>
              </a:rPr>
              <a:t>maf</a:t>
            </a:r>
            <a:r>
              <a:rPr lang="en-US" b="0" dirty="0">
                <a:latin typeface="Arial" pitchFamily="34" charset="0"/>
                <a:cs typeface="Arial" pitchFamily="34" charset="0"/>
              </a:rPr>
              <a:t> in the Lower Basin</a:t>
            </a:r>
          </a:p>
          <a:p>
            <a:pPr marL="231775" indent="-230188">
              <a:spcBef>
                <a:spcPts val="0"/>
              </a:spcBef>
              <a:spcAft>
                <a:spcPts val="800"/>
              </a:spcAft>
              <a:buFontTx/>
              <a:buChar char="•"/>
            </a:pPr>
            <a:r>
              <a:rPr lang="en-US" sz="2000" b="0" dirty="0">
                <a:latin typeface="Arial" pitchFamily="34" charset="0"/>
                <a:cs typeface="Arial" pitchFamily="34" charset="0"/>
              </a:rPr>
              <a:t>Inflows are highly variable year to year</a:t>
            </a:r>
          </a:p>
          <a:p>
            <a:pPr marL="231775" indent="-230188">
              <a:spcBef>
                <a:spcPts val="0"/>
              </a:spcBef>
              <a:spcAft>
                <a:spcPts val="800"/>
              </a:spcAft>
              <a:buFontTx/>
              <a:buChar char="•"/>
            </a:pPr>
            <a:r>
              <a:rPr lang="en-US" sz="2000" b="0" dirty="0">
                <a:latin typeface="Arial" pitchFamily="34" charset="0"/>
                <a:cs typeface="Arial" pitchFamily="34" charset="0"/>
              </a:rPr>
              <a:t>60 </a:t>
            </a:r>
            <a:r>
              <a:rPr lang="en-US" sz="2000" b="0" dirty="0" err="1">
                <a:latin typeface="Arial" pitchFamily="34" charset="0"/>
                <a:cs typeface="Arial" pitchFamily="34" charset="0"/>
              </a:rPr>
              <a:t>maf</a:t>
            </a:r>
            <a:r>
              <a:rPr lang="en-US" sz="2000" b="0" dirty="0">
                <a:latin typeface="Arial" pitchFamily="34" charset="0"/>
                <a:cs typeface="Arial" pitchFamily="34" charset="0"/>
              </a:rPr>
              <a:t> of storage (~ 4 times the annual average inflow)</a:t>
            </a:r>
          </a:p>
          <a:p>
            <a:pPr marL="231775" indent="-230188">
              <a:spcBef>
                <a:spcPts val="0"/>
              </a:spcBef>
              <a:spcAft>
                <a:spcPts val="800"/>
              </a:spcAft>
              <a:buFontTx/>
              <a:buChar char="•"/>
            </a:pPr>
            <a:r>
              <a:rPr lang="en-US" sz="2000" b="0" dirty="0">
                <a:latin typeface="Arial" pitchFamily="34" charset="0"/>
                <a:cs typeface="Arial" pitchFamily="34" charset="0"/>
              </a:rPr>
              <a:t>Operations and water deliveries governed by the “Law of the River”</a:t>
            </a:r>
            <a:endParaRPr lang="en-US" b="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417" y="269992"/>
            <a:ext cx="4555785" cy="5897880"/>
          </a:xfrm>
          <a:prstGeom prst="rect">
            <a:avLst/>
          </a:prstGeom>
        </p:spPr>
      </p:pic>
    </p:spTree>
    <p:extLst>
      <p:ext uri="{BB962C8B-B14F-4D97-AF65-F5344CB8AC3E}">
        <p14:creationId xmlns:p14="http://schemas.microsoft.com/office/powerpoint/2010/main" val="1055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loradoBasinRevise copy"/>
          <p:cNvPicPr>
            <a:picLocks noChangeAspect="1" noChangeArrowheads="1"/>
          </p:cNvPicPr>
          <p:nvPr/>
        </p:nvPicPr>
        <p:blipFill>
          <a:blip r:embed="rId3" cstate="print"/>
          <a:srcRect/>
          <a:stretch>
            <a:fillRect/>
          </a:stretch>
        </p:blipFill>
        <p:spPr bwMode="auto">
          <a:xfrm>
            <a:off x="5257800" y="930275"/>
            <a:ext cx="3714750" cy="5165725"/>
          </a:xfrm>
          <a:prstGeom prst="rect">
            <a:avLst/>
          </a:prstGeom>
          <a:noFill/>
          <a:ln w="9525">
            <a:noFill/>
            <a:miter lim="800000"/>
            <a:headEnd/>
            <a:tailEnd/>
          </a:ln>
        </p:spPr>
      </p:pic>
      <p:sp>
        <p:nvSpPr>
          <p:cNvPr id="4099" name="Rectangle 3"/>
          <p:cNvSpPr>
            <a:spLocks noChangeArrowheads="1"/>
          </p:cNvSpPr>
          <p:nvPr/>
        </p:nvSpPr>
        <p:spPr bwMode="auto">
          <a:xfrm>
            <a:off x="228600" y="280524"/>
            <a:ext cx="8458200" cy="838200"/>
          </a:xfrm>
          <a:prstGeom prst="rect">
            <a:avLst/>
          </a:prstGeom>
          <a:noFill/>
          <a:ln w="9525">
            <a:noFill/>
            <a:miter lim="800000"/>
            <a:headEnd/>
            <a:tailEnd/>
          </a:ln>
        </p:spPr>
        <p:txBody>
          <a:bodyPr anchor="ctr"/>
          <a:lstStyle/>
          <a:p>
            <a:pPr eaLnBrk="0" hangingPunct="0"/>
            <a:r>
              <a:rPr lang="en-US" sz="3200" b="1" dirty="0">
                <a:solidFill>
                  <a:srgbClr val="244A9F"/>
                </a:solidFill>
                <a:latin typeface="Arial" panose="020B0604020202020204" pitchFamily="34" charset="0"/>
                <a:cs typeface="Arial" panose="020B0604020202020204" pitchFamily="34" charset="0"/>
              </a:rPr>
              <a:t>Colorado River Basin</a:t>
            </a:r>
          </a:p>
          <a:p>
            <a:pPr eaLnBrk="0" hangingPunct="0"/>
            <a:r>
              <a:rPr lang="en-US" sz="2800" b="1" dirty="0">
                <a:solidFill>
                  <a:srgbClr val="244A9F"/>
                </a:solidFill>
                <a:latin typeface="Arial" panose="020B0604020202020204" pitchFamily="34" charset="0"/>
                <a:cs typeface="Arial" panose="020B0604020202020204" pitchFamily="34" charset="0"/>
              </a:rPr>
              <a:t>Law of the River</a:t>
            </a:r>
          </a:p>
        </p:txBody>
      </p:sp>
      <p:sp>
        <p:nvSpPr>
          <p:cNvPr id="5" name="Rectangle 3"/>
          <p:cNvSpPr txBox="1">
            <a:spLocks noChangeArrowheads="1"/>
          </p:cNvSpPr>
          <p:nvPr/>
        </p:nvSpPr>
        <p:spPr>
          <a:xfrm>
            <a:off x="263778" y="1480842"/>
            <a:ext cx="4828922" cy="461515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000" dirty="0">
                <a:solidFill>
                  <a:srgbClr val="244A9F"/>
                </a:solidFill>
                <a:latin typeface="Arial" panose="020B0604020202020204" pitchFamily="34" charset="0"/>
                <a:cs typeface="Arial" panose="020B0604020202020204" pitchFamily="34" charset="0"/>
              </a:rPr>
              <a:t>Colorado River Compact, 1922</a:t>
            </a:r>
          </a:p>
          <a:p>
            <a:pPr>
              <a:lnSpc>
                <a:spcPct val="80000"/>
              </a:lnSpc>
            </a:pPr>
            <a:r>
              <a:rPr lang="en-US" sz="2000" dirty="0">
                <a:solidFill>
                  <a:srgbClr val="244A9F"/>
                </a:solidFill>
                <a:latin typeface="Arial" panose="020B0604020202020204" pitchFamily="34" charset="0"/>
                <a:cs typeface="Arial" panose="020B0604020202020204" pitchFamily="34" charset="0"/>
              </a:rPr>
              <a:t>Boulder Canyon Project Act, 1928</a:t>
            </a:r>
          </a:p>
          <a:p>
            <a:pPr>
              <a:lnSpc>
                <a:spcPct val="80000"/>
              </a:lnSpc>
            </a:pPr>
            <a:r>
              <a:rPr lang="en-US" sz="2000" dirty="0">
                <a:solidFill>
                  <a:srgbClr val="244A9F"/>
                </a:solidFill>
                <a:latin typeface="Arial" panose="020B0604020202020204" pitchFamily="34" charset="0"/>
                <a:cs typeface="Arial" panose="020B0604020202020204" pitchFamily="34" charset="0"/>
              </a:rPr>
              <a:t>US-Mexico Water Treaty, 1944</a:t>
            </a:r>
          </a:p>
          <a:p>
            <a:pPr>
              <a:lnSpc>
                <a:spcPct val="80000"/>
              </a:lnSpc>
            </a:pPr>
            <a:r>
              <a:rPr lang="en-US" sz="2000" dirty="0">
                <a:solidFill>
                  <a:srgbClr val="244A9F"/>
                </a:solidFill>
                <a:latin typeface="Arial" panose="020B0604020202020204" pitchFamily="34" charset="0"/>
                <a:cs typeface="Arial" panose="020B0604020202020204" pitchFamily="34" charset="0"/>
              </a:rPr>
              <a:t>Upper Colorado River Basin Compact, 1948</a:t>
            </a:r>
          </a:p>
          <a:p>
            <a:pPr>
              <a:lnSpc>
                <a:spcPct val="80000"/>
              </a:lnSpc>
            </a:pPr>
            <a:r>
              <a:rPr lang="en-US" sz="2000" dirty="0">
                <a:solidFill>
                  <a:srgbClr val="244A9F"/>
                </a:solidFill>
                <a:latin typeface="Arial" panose="020B0604020202020204" pitchFamily="34" charset="0"/>
                <a:cs typeface="Arial" panose="020B0604020202020204" pitchFamily="34" charset="0"/>
              </a:rPr>
              <a:t>Colorado River Storage Project Act, 1956</a:t>
            </a:r>
          </a:p>
          <a:p>
            <a:pPr>
              <a:lnSpc>
                <a:spcPct val="80000"/>
              </a:lnSpc>
            </a:pPr>
            <a:r>
              <a:rPr lang="en-US" sz="2000" dirty="0">
                <a:solidFill>
                  <a:srgbClr val="244A9F"/>
                </a:solidFill>
                <a:latin typeface="Arial" panose="020B0604020202020204" pitchFamily="34" charset="0"/>
                <a:cs typeface="Arial" panose="020B0604020202020204" pitchFamily="34" charset="0"/>
              </a:rPr>
              <a:t>Consolidated Supreme Court Decree, Arizona v. California, 1964 (and following)</a:t>
            </a:r>
          </a:p>
          <a:p>
            <a:pPr>
              <a:lnSpc>
                <a:spcPct val="80000"/>
              </a:lnSpc>
            </a:pPr>
            <a:r>
              <a:rPr lang="en-US" sz="2000" dirty="0">
                <a:solidFill>
                  <a:srgbClr val="244A9F"/>
                </a:solidFill>
                <a:latin typeface="Arial" panose="020B0604020202020204" pitchFamily="34" charset="0"/>
                <a:cs typeface="Arial" panose="020B0604020202020204" pitchFamily="34" charset="0"/>
              </a:rPr>
              <a:t>Colorado River Basin Salinity Control Act, 1974 (and following)</a:t>
            </a:r>
          </a:p>
          <a:p>
            <a:pPr>
              <a:lnSpc>
                <a:spcPct val="80000"/>
              </a:lnSpc>
            </a:pPr>
            <a:r>
              <a:rPr lang="en-US" sz="2000" dirty="0">
                <a:solidFill>
                  <a:srgbClr val="244A9F"/>
                </a:solidFill>
                <a:latin typeface="Arial" panose="020B0604020202020204" pitchFamily="34" charset="0"/>
                <a:cs typeface="Arial" panose="020B0604020202020204" pitchFamily="34" charset="0"/>
              </a:rPr>
              <a:t>Colorado River Basin Project Act, 1968</a:t>
            </a:r>
          </a:p>
        </p:txBody>
      </p:sp>
      <p:sp>
        <p:nvSpPr>
          <p:cNvPr id="6" name="Slide Number Placeholder 3"/>
          <p:cNvSpPr txBox="1">
            <a:spLocks/>
          </p:cNvSpPr>
          <p:nvPr/>
        </p:nvSpPr>
        <p:spPr>
          <a:xfrm>
            <a:off x="0" y="6515100"/>
            <a:ext cx="571500" cy="342900"/>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a:lstStyle>
          <a:p>
            <a:pPr algn="ctr">
              <a:defRPr/>
            </a:pPr>
            <a:r>
              <a:rPr lang="en-US" sz="1200" dirty="0">
                <a:solidFill>
                  <a:srgbClr val="FFFFFF"/>
                </a:solidFill>
                <a:latin typeface="Arial"/>
              </a:rPr>
              <a:t>5</a:t>
            </a:r>
          </a:p>
        </p:txBody>
      </p:sp>
    </p:spTree>
    <p:extLst>
      <p:ext uri="{BB962C8B-B14F-4D97-AF65-F5344CB8AC3E}">
        <p14:creationId xmlns:p14="http://schemas.microsoft.com/office/powerpoint/2010/main" val="99159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381000" y="339626"/>
            <a:ext cx="84582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0" hangingPunct="0"/>
            <a:r>
              <a:rPr lang="en-US" sz="3200" b="1" dirty="0">
                <a:solidFill>
                  <a:srgbClr val="244A9F"/>
                </a:solidFill>
                <a:latin typeface="Arial" panose="020B0604020202020204" pitchFamily="34" charset="0"/>
                <a:cs typeface="Arial" panose="020B0604020202020204" pitchFamily="34" charset="0"/>
              </a:rPr>
              <a:t>Coordinated Operation of Lake Powell and Lake Mead</a:t>
            </a:r>
          </a:p>
        </p:txBody>
      </p:sp>
      <p:sp>
        <p:nvSpPr>
          <p:cNvPr id="6147" name="Rectangle 4"/>
          <p:cNvSpPr>
            <a:spLocks noChangeArrowheads="1"/>
          </p:cNvSpPr>
          <p:nvPr/>
        </p:nvSpPr>
        <p:spPr bwMode="auto">
          <a:xfrm>
            <a:off x="492714" y="1600200"/>
            <a:ext cx="4638085"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Aft>
                <a:spcPct val="10000"/>
              </a:spcAft>
              <a:buFontTx/>
              <a:buChar char="•"/>
            </a:pPr>
            <a:r>
              <a:rPr lang="en-US" sz="2000" dirty="0">
                <a:solidFill>
                  <a:srgbClr val="244A9F"/>
                </a:solidFill>
                <a:latin typeface="Arial" panose="020B0604020202020204" pitchFamily="34" charset="0"/>
                <a:cs typeface="Arial" panose="020B0604020202020204" pitchFamily="34" charset="0"/>
              </a:rPr>
              <a:t>Lake Powell Filling Criteria, 1962</a:t>
            </a:r>
          </a:p>
          <a:p>
            <a:pPr marL="342900" indent="-342900" eaLnBrk="0" hangingPunct="0">
              <a:lnSpc>
                <a:spcPct val="90000"/>
              </a:lnSpc>
              <a:spcAft>
                <a:spcPct val="10000"/>
              </a:spcAft>
              <a:buFontTx/>
              <a:buChar char="•"/>
            </a:pPr>
            <a:endParaRPr lang="en-US" sz="2000" dirty="0">
              <a:solidFill>
                <a:srgbClr val="244A9F"/>
              </a:solidFill>
              <a:latin typeface="Arial" panose="020B0604020202020204" pitchFamily="34" charset="0"/>
              <a:cs typeface="Arial" panose="020B0604020202020204" pitchFamily="34" charset="0"/>
            </a:endParaRPr>
          </a:p>
          <a:p>
            <a:pPr marL="342900" indent="-342900" eaLnBrk="0" hangingPunct="0">
              <a:lnSpc>
                <a:spcPct val="90000"/>
              </a:lnSpc>
              <a:spcAft>
                <a:spcPct val="10000"/>
              </a:spcAft>
              <a:buFontTx/>
              <a:buChar char="•"/>
            </a:pPr>
            <a:r>
              <a:rPr lang="en-US" sz="2000" dirty="0">
                <a:solidFill>
                  <a:srgbClr val="244A9F"/>
                </a:solidFill>
                <a:latin typeface="Arial" panose="020B0604020202020204" pitchFamily="34" charset="0"/>
                <a:cs typeface="Arial" panose="020B0604020202020204" pitchFamily="34" charset="0"/>
              </a:rPr>
              <a:t>Long-Range Operating Criteria, 1970 (minor modifications in 2005)</a:t>
            </a:r>
          </a:p>
          <a:p>
            <a:pPr marL="342900" indent="-342900" eaLnBrk="0" hangingPunct="0">
              <a:lnSpc>
                <a:spcPct val="90000"/>
              </a:lnSpc>
              <a:spcAft>
                <a:spcPct val="10000"/>
              </a:spcAft>
              <a:buFontTx/>
              <a:buChar char="•"/>
            </a:pPr>
            <a:endParaRPr lang="en-US" sz="2000" dirty="0">
              <a:solidFill>
                <a:srgbClr val="244A9F"/>
              </a:solidFill>
              <a:latin typeface="Arial" panose="020B0604020202020204" pitchFamily="34" charset="0"/>
              <a:cs typeface="Arial" panose="020B0604020202020204" pitchFamily="34" charset="0"/>
            </a:endParaRPr>
          </a:p>
          <a:p>
            <a:pPr marL="342900" indent="-342900" eaLnBrk="0" hangingPunct="0">
              <a:lnSpc>
                <a:spcPct val="90000"/>
              </a:lnSpc>
              <a:spcAft>
                <a:spcPct val="10000"/>
              </a:spcAft>
              <a:buFontTx/>
              <a:buChar char="•"/>
            </a:pPr>
            <a:r>
              <a:rPr lang="en-US" sz="2000" dirty="0">
                <a:solidFill>
                  <a:srgbClr val="244A9F"/>
                </a:solidFill>
                <a:latin typeface="Arial" panose="020B0604020202020204" pitchFamily="34" charset="0"/>
                <a:cs typeface="Arial" panose="020B0604020202020204" pitchFamily="34" charset="0"/>
              </a:rPr>
              <a:t>Interim Surplus Guidelines, 2001</a:t>
            </a:r>
          </a:p>
          <a:p>
            <a:pPr marL="342900" indent="-342900" eaLnBrk="0" hangingPunct="0">
              <a:lnSpc>
                <a:spcPct val="90000"/>
              </a:lnSpc>
              <a:spcAft>
                <a:spcPct val="10000"/>
              </a:spcAft>
              <a:buFontTx/>
              <a:buChar char="•"/>
            </a:pPr>
            <a:endParaRPr lang="en-US" sz="2000" dirty="0">
              <a:solidFill>
                <a:srgbClr val="244A9F"/>
              </a:solidFill>
              <a:latin typeface="Arial" panose="020B0604020202020204" pitchFamily="34" charset="0"/>
              <a:cs typeface="Arial" panose="020B0604020202020204" pitchFamily="34" charset="0"/>
            </a:endParaRPr>
          </a:p>
          <a:p>
            <a:pPr marL="342900" indent="-342900" eaLnBrk="0" hangingPunct="0">
              <a:lnSpc>
                <a:spcPct val="90000"/>
              </a:lnSpc>
              <a:spcAft>
                <a:spcPct val="10000"/>
              </a:spcAft>
              <a:buFontTx/>
              <a:buChar char="•"/>
            </a:pPr>
            <a:r>
              <a:rPr lang="en-US" sz="2000" dirty="0">
                <a:solidFill>
                  <a:srgbClr val="244A9F"/>
                </a:solidFill>
                <a:latin typeface="Arial" panose="020B0604020202020204" pitchFamily="34" charset="0"/>
                <a:cs typeface="Arial" panose="020B0604020202020204" pitchFamily="34" charset="0"/>
              </a:rPr>
              <a:t>602(a) Storage Guideline, 2004</a:t>
            </a:r>
          </a:p>
          <a:p>
            <a:pPr marL="342900" indent="-342900" eaLnBrk="0" hangingPunct="0">
              <a:lnSpc>
                <a:spcPct val="90000"/>
              </a:lnSpc>
              <a:spcAft>
                <a:spcPct val="10000"/>
              </a:spcAft>
              <a:buFontTx/>
              <a:buChar char="•"/>
            </a:pPr>
            <a:endParaRPr lang="en-US" sz="2000" dirty="0">
              <a:solidFill>
                <a:srgbClr val="244A9F"/>
              </a:solidFill>
              <a:latin typeface="Arial" panose="020B0604020202020204" pitchFamily="34" charset="0"/>
              <a:cs typeface="Arial" panose="020B0604020202020204" pitchFamily="34" charset="0"/>
            </a:endParaRPr>
          </a:p>
          <a:p>
            <a:pPr marL="342900" indent="-342900" eaLnBrk="0" hangingPunct="0">
              <a:lnSpc>
                <a:spcPct val="90000"/>
              </a:lnSpc>
              <a:spcAft>
                <a:spcPct val="10000"/>
              </a:spcAft>
              <a:buFontTx/>
              <a:buChar char="•"/>
            </a:pPr>
            <a:r>
              <a:rPr lang="en-US" sz="2000" dirty="0">
                <a:solidFill>
                  <a:srgbClr val="244A9F"/>
                </a:solidFill>
                <a:latin typeface="Arial" panose="020B0604020202020204" pitchFamily="34" charset="0"/>
                <a:cs typeface="Arial" panose="020B0604020202020204" pitchFamily="34" charset="0"/>
              </a:rPr>
              <a:t>Interim Guidelines for Lower Basin Shortages and Coordinated Operations for Lake Powell and Lake Mead, 2007</a:t>
            </a:r>
          </a:p>
          <a:p>
            <a:pPr marL="342900" indent="-342900" eaLnBrk="0" hangingPunct="0">
              <a:lnSpc>
                <a:spcPct val="90000"/>
              </a:lnSpc>
              <a:spcAft>
                <a:spcPct val="10000"/>
              </a:spcAft>
              <a:buFontTx/>
              <a:buChar char="•"/>
            </a:pPr>
            <a:endParaRPr lang="en-US" sz="2000" dirty="0">
              <a:solidFill>
                <a:srgbClr val="244A9F"/>
              </a:solidFill>
              <a:latin typeface="Arial" panose="020B0604020202020204" pitchFamily="34" charset="0"/>
              <a:cs typeface="Arial" panose="020B0604020202020204" pitchFamily="34" charset="0"/>
            </a:endParaRPr>
          </a:p>
        </p:txBody>
      </p:sp>
      <p:pic>
        <p:nvPicPr>
          <p:cNvPr id="6148" name="Picture 4" descr="GC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295400"/>
            <a:ext cx="33528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9" name="Picture 5" descr="Hoover Dam.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300" y="3733800"/>
            <a:ext cx="33909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3"/>
          <p:cNvSpPr txBox="1">
            <a:spLocks/>
          </p:cNvSpPr>
          <p:nvPr/>
        </p:nvSpPr>
        <p:spPr>
          <a:xfrm>
            <a:off x="0" y="6515100"/>
            <a:ext cx="571500" cy="342900"/>
          </a:xfrm>
          <a:prstGeom prst="rect">
            <a:avLst/>
          </a:prstGeom>
        </p:spPr>
        <p:txBody>
          <a:bodyPr/>
          <a:lstStyle>
            <a:defPPr>
              <a:defRPr lang="en-US"/>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a:lstStyle>
          <a:p>
            <a:pPr algn="ctr">
              <a:defRPr/>
            </a:pPr>
            <a:r>
              <a:rPr lang="en-US" sz="1200" dirty="0">
                <a:solidFill>
                  <a:srgbClr val="FFFFFF"/>
                </a:solidFill>
                <a:latin typeface="Arial"/>
              </a:rPr>
              <a:t>6</a:t>
            </a:r>
          </a:p>
        </p:txBody>
      </p:sp>
    </p:spTree>
    <p:extLst>
      <p:ext uri="{BB962C8B-B14F-4D97-AF65-F5344CB8AC3E}">
        <p14:creationId xmlns:p14="http://schemas.microsoft.com/office/powerpoint/2010/main" val="306762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4320" y="274046"/>
            <a:ext cx="8675360" cy="6309907"/>
          </a:xfrm>
          <a:prstGeom prst="rect">
            <a:avLst/>
          </a:prstGeom>
        </p:spPr>
      </p:pic>
    </p:spTree>
    <p:extLst>
      <p:ext uri="{BB962C8B-B14F-4D97-AF65-F5344CB8AC3E}">
        <p14:creationId xmlns:p14="http://schemas.microsoft.com/office/powerpoint/2010/main" val="1483178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18" y="132695"/>
            <a:ext cx="82207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4A9F"/>
                </a:solidFill>
                <a:effectLst/>
                <a:uLnTx/>
                <a:uFillTx/>
                <a:latin typeface="Arial" panose="020B0604020202020204" pitchFamily="34" charset="0"/>
                <a:ea typeface="+mn-ea"/>
                <a:cs typeface="Arial" panose="020B0604020202020204" pitchFamily="34" charset="0"/>
              </a:rPr>
              <a:t>State of the System (</a:t>
            </a:r>
            <a:r>
              <a:rPr lang="en-US" sz="2400" b="1" dirty="0">
                <a:solidFill>
                  <a:srgbClr val="244A9F"/>
                </a:solidFill>
                <a:latin typeface="Arial" panose="020B0604020202020204" pitchFamily="34" charset="0"/>
                <a:cs typeface="Arial" panose="020B0604020202020204" pitchFamily="34" charset="0"/>
              </a:rPr>
              <a:t>Water Years 1999-2019)</a:t>
            </a:r>
            <a:r>
              <a:rPr lang="en-US" b="1" dirty="0">
                <a:solidFill>
                  <a:srgbClr val="244A9F"/>
                </a:solidFill>
                <a:latin typeface="Arial" panose="020B0604020202020204" pitchFamily="34" charset="0"/>
                <a:cs typeface="Arial" panose="020B0604020202020204" pitchFamily="34" charset="0"/>
              </a:rPr>
              <a:t>1,2</a:t>
            </a:r>
            <a:endParaRPr kumimoji="0" lang="en-US" b="1" i="0" u="none" strike="noStrike" kern="1200" cap="none" spc="0" normalizeH="0" baseline="0" noProof="0" dirty="0">
              <a:ln>
                <a:noFill/>
              </a:ln>
              <a:solidFill>
                <a:srgbClr val="244A9F"/>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CE17F528-09FA-493E-A7DD-954CE8B2F32C}"/>
              </a:ext>
            </a:extLst>
          </p:cNvPr>
          <p:cNvPicPr>
            <a:picLocks noChangeAspect="1"/>
          </p:cNvPicPr>
          <p:nvPr/>
        </p:nvPicPr>
        <p:blipFill>
          <a:blip r:embed="rId3"/>
          <a:stretch>
            <a:fillRect/>
          </a:stretch>
        </p:blipFill>
        <p:spPr>
          <a:xfrm>
            <a:off x="376318" y="594360"/>
            <a:ext cx="8432402" cy="5874838"/>
          </a:xfrm>
          <a:prstGeom prst="rect">
            <a:avLst/>
          </a:prstGeom>
        </p:spPr>
      </p:pic>
      <p:pic>
        <p:nvPicPr>
          <p:cNvPr id="2" name="Picture 1">
            <a:extLst>
              <a:ext uri="{FF2B5EF4-FFF2-40B4-BE49-F238E27FC236}">
                <a16:creationId xmlns:a16="http://schemas.microsoft.com/office/drawing/2014/main" id="{AC6B9819-F196-41AA-92F0-2ACE1AFA1D2A}"/>
              </a:ext>
            </a:extLst>
          </p:cNvPr>
          <p:cNvPicPr>
            <a:picLocks noChangeAspect="1"/>
          </p:cNvPicPr>
          <p:nvPr/>
        </p:nvPicPr>
        <p:blipFill>
          <a:blip r:embed="rId4"/>
          <a:stretch>
            <a:fillRect/>
          </a:stretch>
        </p:blipFill>
        <p:spPr>
          <a:xfrm>
            <a:off x="4312897" y="3215621"/>
            <a:ext cx="518205" cy="426757"/>
          </a:xfrm>
          <a:prstGeom prst="rect">
            <a:avLst/>
          </a:prstGeom>
        </p:spPr>
      </p:pic>
    </p:spTree>
    <p:extLst>
      <p:ext uri="{BB962C8B-B14F-4D97-AF65-F5344CB8AC3E}">
        <p14:creationId xmlns:p14="http://schemas.microsoft.com/office/powerpoint/2010/main" val="132350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477000" y="1066800"/>
            <a:ext cx="2615074" cy="5231044"/>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Rectangle 2"/>
          <p:cNvSpPr txBox="1">
            <a:spLocks noChangeArrowheads="1"/>
          </p:cNvSpPr>
          <p:nvPr/>
        </p:nvSpPr>
        <p:spPr bwMode="auto">
          <a:xfrm>
            <a:off x="152400" y="152400"/>
            <a:ext cx="6477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200" b="1" dirty="0">
                <a:solidFill>
                  <a:srgbClr val="244A9F"/>
                </a:solidFill>
                <a:latin typeface="Arial" pitchFamily="34" charset="0"/>
                <a:cs typeface="Arial" pitchFamily="34" charset="0"/>
              </a:rPr>
              <a:t>Water Budget at Lake Mead</a:t>
            </a:r>
          </a:p>
        </p:txBody>
      </p:sp>
      <p:sp>
        <p:nvSpPr>
          <p:cNvPr id="27" name="Rectangle 3"/>
          <p:cNvSpPr txBox="1">
            <a:spLocks noChangeArrowheads="1"/>
          </p:cNvSpPr>
          <p:nvPr/>
        </p:nvSpPr>
        <p:spPr bwMode="auto">
          <a:xfrm>
            <a:off x="259976" y="1054682"/>
            <a:ext cx="8525577" cy="95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dirty="0">
                <a:solidFill>
                  <a:srgbClr val="244A9F"/>
                </a:solidFill>
                <a:latin typeface="Arial" charset="0"/>
              </a:rPr>
              <a:t>Given current water demands in the Lower Basin and Mexico, and a minimum objective release from Lake Powell (8.23 </a:t>
            </a:r>
            <a:r>
              <a:rPr lang="en-US" sz="1600" dirty="0" err="1">
                <a:solidFill>
                  <a:srgbClr val="244A9F"/>
                </a:solidFill>
                <a:latin typeface="Arial" charset="0"/>
              </a:rPr>
              <a:t>maf</a:t>
            </a:r>
            <a:r>
              <a:rPr lang="en-US" sz="1600" dirty="0">
                <a:solidFill>
                  <a:srgbClr val="244A9F"/>
                </a:solidFill>
                <a:latin typeface="Arial" charset="0"/>
              </a:rPr>
              <a:t>), Lake Mead storage declines by about 1.2 </a:t>
            </a:r>
            <a:r>
              <a:rPr lang="en-US" sz="1600" dirty="0" err="1">
                <a:solidFill>
                  <a:srgbClr val="244A9F"/>
                </a:solidFill>
                <a:latin typeface="Arial" charset="0"/>
              </a:rPr>
              <a:t>maf</a:t>
            </a:r>
            <a:r>
              <a:rPr lang="en-US" sz="1600" dirty="0">
                <a:solidFill>
                  <a:srgbClr val="244A9F"/>
                </a:solidFill>
                <a:latin typeface="Arial" charset="0"/>
              </a:rPr>
              <a:t> annually (equivalent to about 12 feet in elevation).</a:t>
            </a:r>
            <a:endParaRPr lang="en-US" sz="1600" dirty="0">
              <a:solidFill>
                <a:srgbClr val="244A9F"/>
              </a:solidFill>
              <a:latin typeface="Arial" pitchFamily="34" charset="0"/>
              <a:cs typeface="Arial" pitchFamily="34" charset="0"/>
            </a:endParaRPr>
          </a:p>
        </p:txBody>
      </p:sp>
      <p:grpSp>
        <p:nvGrpSpPr>
          <p:cNvPr id="6" name="Group 5"/>
          <p:cNvGrpSpPr/>
          <p:nvPr/>
        </p:nvGrpSpPr>
        <p:grpSpPr>
          <a:xfrm>
            <a:off x="7240046" y="5511991"/>
            <a:ext cx="820413" cy="636347"/>
            <a:chOff x="7316947" y="5730339"/>
            <a:chExt cx="1026727" cy="841845"/>
          </a:xfrm>
        </p:grpSpPr>
        <p:grpSp>
          <p:nvGrpSpPr>
            <p:cNvPr id="34" name="Group 33"/>
            <p:cNvGrpSpPr/>
            <p:nvPr/>
          </p:nvGrpSpPr>
          <p:grpSpPr>
            <a:xfrm>
              <a:off x="7316947" y="5730339"/>
              <a:ext cx="1026727" cy="841845"/>
              <a:chOff x="6001965" y="1994168"/>
              <a:chExt cx="1527244" cy="1215959"/>
            </a:xfrm>
          </p:grpSpPr>
          <p:sp>
            <p:nvSpPr>
              <p:cNvPr id="35" name="Trapezoid 34"/>
              <p:cNvSpPr/>
              <p:nvPr/>
            </p:nvSpPr>
            <p:spPr>
              <a:xfrm rot="10800000">
                <a:off x="6001965" y="1994168"/>
                <a:ext cx="1527244" cy="1215959"/>
              </a:xfrm>
              <a:prstGeom prst="trapezoid">
                <a:avLst/>
              </a:prstGeom>
              <a:solidFill>
                <a:schemeClr val="bg1">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0800000">
                <a:off x="6183131" y="2452986"/>
                <a:ext cx="1164911" cy="684587"/>
              </a:xfrm>
              <a:prstGeom prst="trapezoid">
                <a:avLst/>
              </a:prstGeom>
              <a:solidFill>
                <a:schemeClr val="accent5">
                  <a:lumMod val="75000"/>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rapezoid 36"/>
            <p:cNvSpPr/>
            <p:nvPr/>
          </p:nvSpPr>
          <p:spPr>
            <a:xfrm rot="10800000">
              <a:off x="7380720" y="5787981"/>
              <a:ext cx="876939" cy="209780"/>
            </a:xfrm>
            <a:prstGeom prst="trapezoid">
              <a:avLst/>
            </a:prstGeom>
            <a:solidFill>
              <a:srgbClr val="C00000">
                <a:alpha val="7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631411" y="2112783"/>
            <a:ext cx="1426450" cy="636347"/>
            <a:chOff x="6631411" y="2472704"/>
            <a:chExt cx="1426450" cy="636347"/>
          </a:xfrm>
        </p:grpSpPr>
        <p:grpSp>
          <p:nvGrpSpPr>
            <p:cNvPr id="4" name="Group 3"/>
            <p:cNvGrpSpPr/>
            <p:nvPr/>
          </p:nvGrpSpPr>
          <p:grpSpPr>
            <a:xfrm>
              <a:off x="7237448" y="2472704"/>
              <a:ext cx="820413" cy="636347"/>
              <a:chOff x="6001965" y="1994168"/>
              <a:chExt cx="1527244" cy="1215959"/>
            </a:xfrm>
          </p:grpSpPr>
          <p:sp>
            <p:nvSpPr>
              <p:cNvPr id="3" name="Trapezoid 2"/>
              <p:cNvSpPr/>
              <p:nvPr/>
            </p:nvSpPr>
            <p:spPr>
              <a:xfrm rot="10800000">
                <a:off x="6001965" y="1994168"/>
                <a:ext cx="1527244" cy="1215959"/>
              </a:xfrm>
              <a:prstGeom prst="trapezoid">
                <a:avLst/>
              </a:prstGeom>
              <a:solidFill>
                <a:schemeClr val="bg1">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6183131" y="2452986"/>
                <a:ext cx="1164911" cy="684587"/>
              </a:xfrm>
              <a:prstGeom prst="trapezoid">
                <a:avLst/>
              </a:prstGeom>
              <a:solidFill>
                <a:schemeClr val="accent5">
                  <a:lumMod val="75000"/>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own Arrow 4"/>
            <p:cNvSpPr/>
            <p:nvPr/>
          </p:nvSpPr>
          <p:spPr>
            <a:xfrm rot="16200000">
              <a:off x="6738986" y="2488750"/>
              <a:ext cx="389106" cy="604255"/>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237448" y="3040818"/>
            <a:ext cx="1521987" cy="636347"/>
            <a:chOff x="7237448" y="3400739"/>
            <a:chExt cx="1521987" cy="636347"/>
          </a:xfrm>
        </p:grpSpPr>
        <p:grpSp>
          <p:nvGrpSpPr>
            <p:cNvPr id="28" name="Group 27"/>
            <p:cNvGrpSpPr/>
            <p:nvPr/>
          </p:nvGrpSpPr>
          <p:grpSpPr>
            <a:xfrm>
              <a:off x="7237448" y="3400739"/>
              <a:ext cx="820413" cy="636347"/>
              <a:chOff x="6001965" y="1994168"/>
              <a:chExt cx="1527244" cy="1215959"/>
            </a:xfrm>
          </p:grpSpPr>
          <p:sp>
            <p:nvSpPr>
              <p:cNvPr id="29" name="Trapezoid 28"/>
              <p:cNvSpPr/>
              <p:nvPr/>
            </p:nvSpPr>
            <p:spPr>
              <a:xfrm rot="10800000">
                <a:off x="6001965" y="1994168"/>
                <a:ext cx="1527244" cy="1215959"/>
              </a:xfrm>
              <a:prstGeom prst="trapezoid">
                <a:avLst/>
              </a:prstGeom>
              <a:solidFill>
                <a:schemeClr val="bg1">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10800000">
                <a:off x="6183131" y="2452986"/>
                <a:ext cx="1164911" cy="684587"/>
              </a:xfrm>
              <a:prstGeom prst="trapezoid">
                <a:avLst/>
              </a:prstGeom>
              <a:solidFill>
                <a:schemeClr val="accent5">
                  <a:lumMod val="75000"/>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own Arrow 37"/>
            <p:cNvSpPr/>
            <p:nvPr/>
          </p:nvSpPr>
          <p:spPr>
            <a:xfrm rot="16200000">
              <a:off x="8262755" y="3416785"/>
              <a:ext cx="389106" cy="60425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37448" y="3978452"/>
            <a:ext cx="820413" cy="1049992"/>
            <a:chOff x="7334767" y="4435389"/>
            <a:chExt cx="820413" cy="1049992"/>
          </a:xfrm>
        </p:grpSpPr>
        <p:grpSp>
          <p:nvGrpSpPr>
            <p:cNvPr id="31" name="Group 30"/>
            <p:cNvGrpSpPr/>
            <p:nvPr/>
          </p:nvGrpSpPr>
          <p:grpSpPr>
            <a:xfrm>
              <a:off x="7334767" y="4849034"/>
              <a:ext cx="820413" cy="636347"/>
              <a:chOff x="6001965" y="1994168"/>
              <a:chExt cx="1527244" cy="1215959"/>
            </a:xfrm>
          </p:grpSpPr>
          <p:sp>
            <p:nvSpPr>
              <p:cNvPr id="32" name="Trapezoid 31"/>
              <p:cNvSpPr/>
              <p:nvPr/>
            </p:nvSpPr>
            <p:spPr>
              <a:xfrm rot="10800000">
                <a:off x="6001965" y="1994168"/>
                <a:ext cx="1527244" cy="1215959"/>
              </a:xfrm>
              <a:prstGeom prst="trapezoid">
                <a:avLst/>
              </a:prstGeom>
              <a:solidFill>
                <a:schemeClr val="bg1">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0800000">
                <a:off x="6183131" y="2452986"/>
                <a:ext cx="1164911" cy="684587"/>
              </a:xfrm>
              <a:prstGeom prst="trapezoid">
                <a:avLst/>
              </a:prstGeom>
              <a:solidFill>
                <a:schemeClr val="accent5">
                  <a:lumMod val="75000"/>
                  <a:alpha val="7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Down Arrow 38"/>
            <p:cNvSpPr/>
            <p:nvPr/>
          </p:nvSpPr>
          <p:spPr>
            <a:xfrm rot="10800000">
              <a:off x="7550421" y="4435389"/>
              <a:ext cx="389106" cy="33202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259976" y="2240610"/>
            <a:ext cx="6071137" cy="3884140"/>
          </a:xfrm>
          <a:prstGeom prst="rect">
            <a:avLst/>
          </a:prstGeom>
        </p:spPr>
        <p:txBody>
          <a:bodyPr wrap="square">
            <a:spAutoFit/>
          </a:bodyPr>
          <a:lstStyle/>
          <a:p>
            <a:pPr lvl="1" eaLnBrk="0" hangingPunct="0">
              <a:lnSpc>
                <a:spcPct val="150000"/>
              </a:lnSpc>
              <a:spcBef>
                <a:spcPts val="1200"/>
              </a:spcBef>
              <a:defRPr/>
            </a:pPr>
            <a:r>
              <a:rPr lang="en-US" dirty="0">
                <a:solidFill>
                  <a:srgbClr val="244A9F"/>
                </a:solidFill>
                <a:latin typeface="Arial" pitchFamily="34" charset="0"/>
                <a:cs typeface="Arial" pitchFamily="34" charset="0"/>
              </a:rPr>
              <a:t>Inflow</a:t>
            </a:r>
            <a:r>
              <a:rPr lang="en-US" dirty="0">
                <a:latin typeface="Arial" pitchFamily="34" charset="0"/>
                <a:cs typeface="Arial" pitchFamily="34" charset="0"/>
              </a:rPr>
              <a:t> 				   </a:t>
            </a:r>
            <a:r>
              <a:rPr lang="en-US" dirty="0">
                <a:solidFill>
                  <a:schemeClr val="accent6">
                    <a:lumMod val="75000"/>
                  </a:schemeClr>
                </a:solidFill>
                <a:latin typeface="Arial" pitchFamily="34" charset="0"/>
                <a:cs typeface="Arial" pitchFamily="34" charset="0"/>
              </a:rPr>
              <a:t>9.0 </a:t>
            </a:r>
            <a:r>
              <a:rPr lang="en-US" dirty="0" err="1">
                <a:solidFill>
                  <a:schemeClr val="accent6">
                    <a:lumMod val="75000"/>
                  </a:schemeClr>
                </a:solidFill>
                <a:latin typeface="Arial" pitchFamily="34" charset="0"/>
                <a:cs typeface="Arial" pitchFamily="34" charset="0"/>
              </a:rPr>
              <a:t>maf</a:t>
            </a:r>
            <a:r>
              <a:rPr lang="en-US" sz="1600" dirty="0">
                <a:solidFill>
                  <a:schemeClr val="accent6">
                    <a:lumMod val="75000"/>
                  </a:schemeClr>
                </a:solidFill>
                <a:latin typeface="Arial" pitchFamily="34" charset="0"/>
                <a:cs typeface="Arial" pitchFamily="34" charset="0"/>
              </a:rPr>
              <a:t> </a:t>
            </a:r>
            <a:r>
              <a:rPr lang="en-US" sz="1400" i="1" dirty="0">
                <a:solidFill>
                  <a:srgbClr val="244A9F"/>
                </a:solidFill>
                <a:latin typeface="Arial" pitchFamily="34" charset="0"/>
                <a:cs typeface="Arial" pitchFamily="34" charset="0"/>
              </a:rPr>
              <a:t>Powell release + side inflows above Mead</a:t>
            </a:r>
          </a:p>
          <a:p>
            <a:pPr lvl="1" eaLnBrk="0" hangingPunct="0">
              <a:lnSpc>
                <a:spcPct val="150000"/>
              </a:lnSpc>
              <a:spcBef>
                <a:spcPts val="1200"/>
              </a:spcBef>
              <a:defRPr/>
            </a:pPr>
            <a:r>
              <a:rPr lang="en-US" dirty="0">
                <a:solidFill>
                  <a:srgbClr val="244A9F"/>
                </a:solidFill>
                <a:latin typeface="Arial" pitchFamily="34" charset="0"/>
                <a:cs typeface="Arial" pitchFamily="34" charset="0"/>
              </a:rPr>
              <a:t>Outflow</a:t>
            </a:r>
            <a:r>
              <a:rPr lang="en-US" dirty="0">
                <a:latin typeface="Arial" pitchFamily="34" charset="0"/>
                <a:cs typeface="Arial" pitchFamily="34" charset="0"/>
              </a:rPr>
              <a:t> 				  </a:t>
            </a:r>
            <a:r>
              <a:rPr lang="en-US" dirty="0">
                <a:solidFill>
                  <a:srgbClr val="C00000"/>
                </a:solidFill>
                <a:latin typeface="Arial" pitchFamily="34" charset="0"/>
                <a:cs typeface="Arial" pitchFamily="34" charset="0"/>
              </a:rPr>
              <a:t>-9.6 </a:t>
            </a:r>
            <a:r>
              <a:rPr lang="en-US" dirty="0" err="1">
                <a:solidFill>
                  <a:srgbClr val="C00000"/>
                </a:solidFill>
                <a:latin typeface="Arial" pitchFamily="34" charset="0"/>
                <a:cs typeface="Arial" pitchFamily="34" charset="0"/>
              </a:rPr>
              <a:t>maf</a:t>
            </a:r>
            <a:endParaRPr lang="en-US" dirty="0">
              <a:solidFill>
                <a:srgbClr val="C00000"/>
              </a:solidFill>
              <a:latin typeface="Arial" pitchFamily="34" charset="0"/>
              <a:cs typeface="Arial" pitchFamily="34" charset="0"/>
            </a:endParaRPr>
          </a:p>
          <a:p>
            <a:pPr lvl="1" eaLnBrk="0" hangingPunct="0">
              <a:spcBef>
                <a:spcPct val="20000"/>
              </a:spcBef>
              <a:buFont typeface="Wingdings" pitchFamily="2" charset="2"/>
              <a:buNone/>
              <a:defRPr/>
            </a:pPr>
            <a:r>
              <a:rPr lang="en-US" sz="1400" i="1" dirty="0">
                <a:latin typeface="Arial" pitchFamily="34" charset="0"/>
                <a:cs typeface="Arial" pitchFamily="34" charset="0"/>
              </a:rPr>
              <a:t> </a:t>
            </a:r>
            <a:r>
              <a:rPr lang="en-US" sz="1400" i="1" dirty="0">
                <a:solidFill>
                  <a:srgbClr val="244A9F"/>
                </a:solidFill>
                <a:latin typeface="Arial" pitchFamily="34" charset="0"/>
                <a:cs typeface="Arial" pitchFamily="34" charset="0"/>
              </a:rPr>
              <a:t>Lower Basin State apportionments and</a:t>
            </a:r>
          </a:p>
          <a:p>
            <a:pPr lvl="1" eaLnBrk="0" hangingPunct="0">
              <a:spcBef>
                <a:spcPct val="20000"/>
              </a:spcBef>
              <a:buFont typeface="Wingdings" pitchFamily="2" charset="2"/>
              <a:buNone/>
              <a:defRPr/>
            </a:pPr>
            <a:r>
              <a:rPr lang="en-US" sz="1400" i="1" dirty="0">
                <a:solidFill>
                  <a:srgbClr val="244A9F"/>
                </a:solidFill>
                <a:latin typeface="Arial" pitchFamily="34" charset="0"/>
                <a:cs typeface="Arial" pitchFamily="34" charset="0"/>
              </a:rPr>
              <a:t> Mexico Treaty allocation, plus balance of</a:t>
            </a:r>
          </a:p>
          <a:p>
            <a:pPr lvl="1" eaLnBrk="0" hangingPunct="0">
              <a:spcBef>
                <a:spcPct val="20000"/>
              </a:spcBef>
              <a:buFont typeface="Wingdings" pitchFamily="2" charset="2"/>
              <a:buNone/>
              <a:defRPr/>
            </a:pPr>
            <a:r>
              <a:rPr lang="en-US" sz="1400" i="1" dirty="0">
                <a:solidFill>
                  <a:srgbClr val="244A9F"/>
                </a:solidFill>
                <a:latin typeface="Arial" pitchFamily="34" charset="0"/>
                <a:cs typeface="Arial" pitchFamily="34" charset="0"/>
              </a:rPr>
              <a:t> downstream regulation, gains, and losses</a:t>
            </a:r>
          </a:p>
          <a:p>
            <a:pPr lvl="1" eaLnBrk="0" hangingPunct="0">
              <a:lnSpc>
                <a:spcPct val="150000"/>
              </a:lnSpc>
              <a:spcBef>
                <a:spcPts val="1200"/>
              </a:spcBef>
              <a:defRPr/>
            </a:pPr>
            <a:r>
              <a:rPr lang="en-US" dirty="0">
                <a:solidFill>
                  <a:srgbClr val="244A9F"/>
                </a:solidFill>
                <a:latin typeface="Arial" pitchFamily="34" charset="0"/>
                <a:cs typeface="Arial" pitchFamily="34" charset="0"/>
              </a:rPr>
              <a:t>Mead evaporation loss 	</a:t>
            </a:r>
            <a:r>
              <a:rPr lang="en-US" dirty="0">
                <a:latin typeface="Arial" pitchFamily="34" charset="0"/>
                <a:cs typeface="Arial" pitchFamily="34" charset="0"/>
              </a:rPr>
              <a:t>	  </a:t>
            </a:r>
            <a:r>
              <a:rPr lang="en-US" dirty="0">
                <a:solidFill>
                  <a:srgbClr val="C00000"/>
                </a:solidFill>
                <a:latin typeface="Arial" pitchFamily="34" charset="0"/>
                <a:cs typeface="Arial" pitchFamily="34" charset="0"/>
              </a:rPr>
              <a:t>-0.6 </a:t>
            </a:r>
            <a:r>
              <a:rPr lang="en-US" dirty="0" err="1">
                <a:solidFill>
                  <a:srgbClr val="C00000"/>
                </a:solidFill>
                <a:latin typeface="Arial" pitchFamily="34" charset="0"/>
                <a:cs typeface="Arial" pitchFamily="34" charset="0"/>
              </a:rPr>
              <a:t>maf</a:t>
            </a:r>
            <a:endParaRPr lang="en-US" dirty="0">
              <a:solidFill>
                <a:srgbClr val="C00000"/>
              </a:solidFill>
              <a:latin typeface="Arial" pitchFamily="34" charset="0"/>
              <a:cs typeface="Arial" pitchFamily="34" charset="0"/>
            </a:endParaRPr>
          </a:p>
          <a:p>
            <a:pPr lvl="1" eaLnBrk="0" hangingPunct="0">
              <a:lnSpc>
                <a:spcPct val="150000"/>
              </a:lnSpc>
              <a:spcBef>
                <a:spcPts val="1200"/>
              </a:spcBef>
              <a:defRPr/>
            </a:pPr>
            <a:endParaRPr lang="en-US" dirty="0">
              <a:solidFill>
                <a:srgbClr val="C00000"/>
              </a:solidFill>
              <a:latin typeface="Arial" pitchFamily="34" charset="0"/>
              <a:cs typeface="Arial" pitchFamily="34" charset="0"/>
            </a:endParaRPr>
          </a:p>
          <a:p>
            <a:pPr lvl="1" eaLnBrk="0" hangingPunct="0">
              <a:lnSpc>
                <a:spcPct val="150000"/>
              </a:lnSpc>
              <a:spcBef>
                <a:spcPts val="1200"/>
              </a:spcBef>
              <a:defRPr/>
            </a:pPr>
            <a:r>
              <a:rPr lang="en-US" dirty="0">
                <a:solidFill>
                  <a:srgbClr val="244A9F"/>
                </a:solidFill>
                <a:latin typeface="Arial" pitchFamily="34" charset="0"/>
                <a:cs typeface="Arial" pitchFamily="34" charset="0"/>
              </a:rPr>
              <a:t>Balance</a:t>
            </a:r>
            <a:r>
              <a:rPr lang="en-US" dirty="0">
                <a:latin typeface="Arial" pitchFamily="34" charset="0"/>
                <a:cs typeface="Arial" pitchFamily="34" charset="0"/>
              </a:rPr>
              <a:t>				</a:t>
            </a:r>
            <a:r>
              <a:rPr lang="en-US" dirty="0">
                <a:solidFill>
                  <a:srgbClr val="C00000"/>
                </a:solidFill>
                <a:latin typeface="Arial" pitchFamily="34" charset="0"/>
                <a:cs typeface="Arial" pitchFamily="34" charset="0"/>
              </a:rPr>
              <a:t>  -1.2 </a:t>
            </a:r>
            <a:r>
              <a:rPr lang="en-US" dirty="0" err="1">
                <a:solidFill>
                  <a:srgbClr val="C00000"/>
                </a:solidFill>
                <a:latin typeface="Arial" pitchFamily="34" charset="0"/>
                <a:cs typeface="Arial" pitchFamily="34" charset="0"/>
              </a:rPr>
              <a:t>maf</a:t>
            </a:r>
            <a:endParaRPr lang="en-US" dirty="0">
              <a:solidFill>
                <a:srgbClr val="C00000"/>
              </a:solidFill>
              <a:latin typeface="Arial" pitchFamily="34" charset="0"/>
              <a:cs typeface="Arial" pitchFamily="34" charset="0"/>
            </a:endParaRPr>
          </a:p>
        </p:txBody>
      </p:sp>
      <p:cxnSp>
        <p:nvCxnSpPr>
          <p:cNvPr id="9" name="Straight Connector 8"/>
          <p:cNvCxnSpPr/>
          <p:nvPr/>
        </p:nvCxnSpPr>
        <p:spPr>
          <a:xfrm>
            <a:off x="603115" y="5321645"/>
            <a:ext cx="82022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74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288" y="1497232"/>
            <a:ext cx="8962346" cy="4379510"/>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97419"/>
            <a:ext cx="4690693" cy="397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0" y="1697419"/>
            <a:ext cx="4669453" cy="397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a:spLocks noGrp="1"/>
          </p:cNvSpPr>
          <p:nvPr>
            <p:ph type="title"/>
          </p:nvPr>
        </p:nvSpPr>
        <p:spPr>
          <a:xfrm>
            <a:off x="238209" y="276676"/>
            <a:ext cx="8213577" cy="800100"/>
          </a:xfrm>
        </p:spPr>
        <p:txBody>
          <a:bodyPr/>
          <a:lstStyle/>
          <a:p>
            <a:pPr algn="l"/>
            <a:r>
              <a:rPr lang="en-US" sz="2400" dirty="0">
                <a:latin typeface="Arial" panose="020B0604020202020204" pitchFamily="34" charset="0"/>
                <a:cs typeface="Arial" panose="020B0604020202020204" pitchFamily="34" charset="0"/>
              </a:rPr>
              <a:t>Lake Powell and Lake Mead Operational Diagrams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(According to the 2007 Interim Guidelines)</a:t>
            </a:r>
          </a:p>
        </p:txBody>
      </p:sp>
      <p:sp>
        <p:nvSpPr>
          <p:cNvPr id="9" name="TextBox 1"/>
          <p:cNvSpPr txBox="1"/>
          <p:nvPr/>
        </p:nvSpPr>
        <p:spPr>
          <a:xfrm>
            <a:off x="854606" y="5899748"/>
            <a:ext cx="7434789" cy="714697"/>
          </a:xfrm>
          <a:prstGeom prst="rect">
            <a:avLst/>
          </a:prstGeom>
        </p:spPr>
        <p:txBody>
          <a:bodyPr wrap="square" t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baseline="30000" dirty="0">
                <a:solidFill>
                  <a:prstClr val="black"/>
                </a:solidFill>
              </a:rPr>
              <a:t>1</a:t>
            </a:r>
            <a:r>
              <a:rPr lang="en-US" sz="1000" dirty="0">
                <a:solidFill>
                  <a:prstClr val="black"/>
                </a:solidFill>
              </a:rPr>
              <a:t>  Whenever Lake Mead is below elevation 1,025 feet, the Secretary shall consider whether hydrologic conditions together with anticipated deliveries to the Lower Division States and Mexico is likely to cause the elevation at Lake Mead to fall below 1,000 feet. Such consideration, in consultation with the Basin States, may result in the undertaking of further measures, consistent with applicable Federal law.</a:t>
            </a:r>
          </a:p>
        </p:txBody>
      </p:sp>
      <p:sp>
        <p:nvSpPr>
          <p:cNvPr id="10" name="TextBox 9"/>
          <p:cNvSpPr txBox="1"/>
          <p:nvPr/>
        </p:nvSpPr>
        <p:spPr>
          <a:xfrm>
            <a:off x="7504742" y="1102277"/>
            <a:ext cx="1428750" cy="323165"/>
          </a:xfrm>
          <a:prstGeom prst="rect">
            <a:avLst/>
          </a:prstGeom>
          <a:noFill/>
        </p:spPr>
        <p:txBody>
          <a:bodyPr wrap="square" rtlCol="0">
            <a:spAutoFit/>
          </a:bodyPr>
          <a:lstStyle/>
          <a:p>
            <a:pPr algn="r"/>
            <a:r>
              <a:rPr lang="en-US" sz="1500" b="1" dirty="0">
                <a:solidFill>
                  <a:prstClr val="black"/>
                </a:solidFill>
                <a:latin typeface="Arial" panose="020B0604020202020204" pitchFamily="34" charset="0"/>
                <a:cs typeface="Arial" panose="020B0604020202020204" pitchFamily="34" charset="0"/>
              </a:rPr>
              <a:t>Lake Mead</a:t>
            </a:r>
          </a:p>
        </p:txBody>
      </p:sp>
      <p:sp>
        <p:nvSpPr>
          <p:cNvPr id="11" name="TextBox 10"/>
          <p:cNvSpPr txBox="1"/>
          <p:nvPr/>
        </p:nvSpPr>
        <p:spPr>
          <a:xfrm>
            <a:off x="186582" y="1125283"/>
            <a:ext cx="1428750" cy="323165"/>
          </a:xfrm>
          <a:prstGeom prst="rect">
            <a:avLst/>
          </a:prstGeom>
          <a:noFill/>
        </p:spPr>
        <p:txBody>
          <a:bodyPr wrap="square" rtlCol="0">
            <a:spAutoFit/>
          </a:bodyPr>
          <a:lstStyle/>
          <a:p>
            <a:r>
              <a:rPr lang="en-US" sz="1500" b="1" dirty="0">
                <a:solidFill>
                  <a:prstClr val="black"/>
                </a:solidFill>
                <a:latin typeface="Arial" panose="020B0604020202020204" pitchFamily="34" charset="0"/>
                <a:cs typeface="Arial" panose="020B0604020202020204" pitchFamily="34" charset="0"/>
              </a:rPr>
              <a:t>Lake Powell</a:t>
            </a:r>
          </a:p>
        </p:txBody>
      </p:sp>
      <p:sp>
        <p:nvSpPr>
          <p:cNvPr id="12" name="Freeform 11"/>
          <p:cNvSpPr/>
          <p:nvPr/>
        </p:nvSpPr>
        <p:spPr>
          <a:xfrm rot="60000">
            <a:off x="2299855" y="4151601"/>
            <a:ext cx="1793390" cy="1342500"/>
          </a:xfrm>
          <a:custGeom>
            <a:avLst/>
            <a:gdLst>
              <a:gd name="connsiteX0" fmla="*/ 2057400 w 2057400"/>
              <a:gd name="connsiteY0" fmla="*/ 0 h 1622322"/>
              <a:gd name="connsiteX1" fmla="*/ 2057400 w 2057400"/>
              <a:gd name="connsiteY1" fmla="*/ 1622322 h 1622322"/>
              <a:gd name="connsiteX2" fmla="*/ 744793 w 2057400"/>
              <a:gd name="connsiteY2" fmla="*/ 1622322 h 1622322"/>
              <a:gd name="connsiteX3" fmla="*/ 0 w 2057400"/>
              <a:gd name="connsiteY3" fmla="*/ 0 h 1622322"/>
              <a:gd name="connsiteX4" fmla="*/ 2057400 w 2057400"/>
              <a:gd name="connsiteY4" fmla="*/ 0 h 162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0" h="1622322">
                <a:moveTo>
                  <a:pt x="2057400" y="0"/>
                </a:moveTo>
                <a:lnTo>
                  <a:pt x="2057400" y="1622322"/>
                </a:lnTo>
                <a:lnTo>
                  <a:pt x="744793" y="1622322"/>
                </a:lnTo>
                <a:lnTo>
                  <a:pt x="0" y="0"/>
                </a:lnTo>
                <a:lnTo>
                  <a:pt x="2057400" y="0"/>
                </a:lnTo>
                <a:close/>
              </a:path>
            </a:pathLst>
          </a:custGeom>
          <a:solidFill>
            <a:srgbClr val="333399">
              <a:alpha val="3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prstClr val="black"/>
              </a:solidFill>
            </a:endParaRPr>
          </a:p>
        </p:txBody>
      </p:sp>
      <p:cxnSp>
        <p:nvCxnSpPr>
          <p:cNvPr id="13" name="Straight Arrow Connector 12"/>
          <p:cNvCxnSpPr/>
          <p:nvPr/>
        </p:nvCxnSpPr>
        <p:spPr>
          <a:xfrm flipH="1">
            <a:off x="1219825" y="4158247"/>
            <a:ext cx="2882656"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861411" y="4158247"/>
            <a:ext cx="1802149" cy="1324586"/>
          </a:xfrm>
          <a:custGeom>
            <a:avLst/>
            <a:gdLst>
              <a:gd name="connsiteX0" fmla="*/ 0 w 1998406"/>
              <a:gd name="connsiteY0" fmla="*/ 0 h 1578078"/>
              <a:gd name="connsiteX1" fmla="*/ 0 w 1998406"/>
              <a:gd name="connsiteY1" fmla="*/ 1578078 h 1578078"/>
              <a:gd name="connsiteX2" fmla="*/ 1312606 w 1998406"/>
              <a:gd name="connsiteY2" fmla="*/ 1578078 h 1578078"/>
              <a:gd name="connsiteX3" fmla="*/ 1998406 w 1998406"/>
              <a:gd name="connsiteY3" fmla="*/ 0 h 1578078"/>
              <a:gd name="connsiteX4" fmla="*/ 0 w 1998406"/>
              <a:gd name="connsiteY4" fmla="*/ 0 h 157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406" h="1578078">
                <a:moveTo>
                  <a:pt x="0" y="0"/>
                </a:moveTo>
                <a:lnTo>
                  <a:pt x="0" y="1578078"/>
                </a:lnTo>
                <a:lnTo>
                  <a:pt x="1312606" y="1578078"/>
                </a:lnTo>
                <a:lnTo>
                  <a:pt x="1998406" y="0"/>
                </a:lnTo>
                <a:lnTo>
                  <a:pt x="0" y="0"/>
                </a:lnTo>
                <a:close/>
              </a:path>
            </a:pathLst>
          </a:custGeom>
          <a:solidFill>
            <a:srgbClr val="333399">
              <a:alpha val="3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prstClr val="black"/>
              </a:solidFill>
            </a:endParaRPr>
          </a:p>
        </p:txBody>
      </p:sp>
      <p:cxnSp>
        <p:nvCxnSpPr>
          <p:cNvPr id="15" name="Straight Arrow Connector 14"/>
          <p:cNvCxnSpPr>
            <a:endCxn id="18" idx="1"/>
          </p:cNvCxnSpPr>
          <p:nvPr/>
        </p:nvCxnSpPr>
        <p:spPr>
          <a:xfrm>
            <a:off x="4861412" y="4158247"/>
            <a:ext cx="2826757"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8208" y="4001850"/>
            <a:ext cx="1031051" cy="346249"/>
          </a:xfrm>
          <a:prstGeom prst="rect">
            <a:avLst/>
          </a:prstGeom>
          <a:noFill/>
        </p:spPr>
        <p:txBody>
          <a:bodyPr wrap="none" rtlCol="0">
            <a:spAutoFit/>
          </a:bodyPr>
          <a:lstStyle/>
          <a:p>
            <a:pPr algn="ctr"/>
            <a:r>
              <a:rPr lang="en-US" sz="825" b="1" dirty="0">
                <a:solidFill>
                  <a:prstClr val="black"/>
                </a:solidFill>
              </a:rPr>
              <a:t>2/23/19: 3,573 feet</a:t>
            </a:r>
          </a:p>
          <a:p>
            <a:pPr algn="ctr"/>
            <a:r>
              <a:rPr lang="en-US" sz="825" b="1" dirty="0">
                <a:solidFill>
                  <a:prstClr val="black"/>
                </a:solidFill>
              </a:rPr>
              <a:t>9.3 maf (38% Full)</a:t>
            </a:r>
          </a:p>
        </p:txBody>
      </p:sp>
      <p:sp>
        <p:nvSpPr>
          <p:cNvPr id="18" name="TextBox 17"/>
          <p:cNvSpPr txBox="1"/>
          <p:nvPr/>
        </p:nvSpPr>
        <p:spPr>
          <a:xfrm>
            <a:off x="7688169" y="3985122"/>
            <a:ext cx="1031051" cy="346249"/>
          </a:xfrm>
          <a:prstGeom prst="rect">
            <a:avLst/>
          </a:prstGeom>
          <a:noFill/>
        </p:spPr>
        <p:txBody>
          <a:bodyPr wrap="none" rtlCol="0">
            <a:spAutoFit/>
          </a:bodyPr>
          <a:lstStyle/>
          <a:p>
            <a:pPr algn="ctr"/>
            <a:r>
              <a:rPr lang="en-US" sz="825" b="1" dirty="0">
                <a:solidFill>
                  <a:prstClr val="black"/>
                </a:solidFill>
              </a:rPr>
              <a:t>2/23/19: 1,087 feet</a:t>
            </a:r>
          </a:p>
          <a:p>
            <a:pPr algn="ctr"/>
            <a:r>
              <a:rPr lang="en-US" sz="825" b="1" dirty="0">
                <a:solidFill>
                  <a:prstClr val="black"/>
                </a:solidFill>
              </a:rPr>
              <a:t>10.6 maf (41% Full)</a:t>
            </a:r>
          </a:p>
        </p:txBody>
      </p:sp>
    </p:spTree>
    <p:extLst>
      <p:ext uri="{BB962C8B-B14F-4D97-AF65-F5344CB8AC3E}">
        <p14:creationId xmlns:p14="http://schemas.microsoft.com/office/powerpoint/2010/main" val="766716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2" descr="https://mail-attachment.googleusercontent.com/attachment/u/0/?ui=2&amp;ik=ebfeaac6de&amp;view=att&amp;th=13c87bdb12ace9bf&amp;attid=0.1&amp;disp=inline&amp;safe=1&amp;zw&amp;saduie=AG9B_P8MgKpiFix42siAqL060wvp&amp;sadet=1359487455510&amp;sads=trKCBZAMOI79UVLeZNTUn1PrHA0"/>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utoShape 4" descr="https://mail-attachment.googleusercontent.com/attachment/u/0/?ui=2&amp;ik=ebfeaac6de&amp;view=att&amp;th=13c87bdb12ace9bf&amp;attid=0.1&amp;disp=inline&amp;safe=1&amp;zw&amp;saduie=AG9B_P8MgKpiFix42siAqL060wvp&amp;sadet=1359487455510&amp;sads=trKCBZAMOI79UVLeZNTUn1PrHA0"/>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2"/>
          <p:cNvSpPr>
            <a:spLocks noGrp="1" noChangeArrowheads="1"/>
          </p:cNvSpPr>
          <p:nvPr>
            <p:ph type="title"/>
          </p:nvPr>
        </p:nvSpPr>
        <p:spPr>
          <a:xfrm>
            <a:off x="304800" y="228600"/>
            <a:ext cx="8610600" cy="1143000"/>
          </a:xfrm>
        </p:spPr>
        <p:txBody>
          <a:bodyPr/>
          <a:lstStyle/>
          <a:p>
            <a:pPr algn="l" eaLnBrk="1" hangingPunct="1"/>
            <a:r>
              <a:rPr lang="en-US" sz="3200" b="1" dirty="0">
                <a:solidFill>
                  <a:srgbClr val="244A9F"/>
                </a:solidFill>
              </a:rPr>
              <a:t>Upper Colorado River Basin</a:t>
            </a:r>
            <a:br>
              <a:rPr lang="en-US" sz="3200" b="1" dirty="0">
                <a:solidFill>
                  <a:srgbClr val="244A9F"/>
                </a:solidFill>
              </a:rPr>
            </a:br>
            <a:r>
              <a:rPr lang="en-US" sz="2600" b="1" dirty="0">
                <a:solidFill>
                  <a:srgbClr val="244A9F"/>
                </a:solidFill>
              </a:rPr>
              <a:t>Water Year 2019 Snowpack and Observed Inflow</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900" b="1"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Arial" charset="0"/>
              <a:cs typeface="Arial" charset="0"/>
            </a:endParaRPr>
          </a:p>
        </p:txBody>
      </p:sp>
      <p:sp>
        <p:nvSpPr>
          <p:cNvPr id="12" name="Text Placeholder 5">
            <a:extLst>
              <a:ext uri="{FF2B5EF4-FFF2-40B4-BE49-F238E27FC236}">
                <a16:creationId xmlns:a16="http://schemas.microsoft.com/office/drawing/2014/main" id="{383243DA-B420-4D93-B5B3-0D286E6E77AA}"/>
              </a:ext>
            </a:extLst>
          </p:cNvPr>
          <p:cNvSpPr txBox="1">
            <a:spLocks/>
          </p:cNvSpPr>
          <p:nvPr/>
        </p:nvSpPr>
        <p:spPr bwMode="auto">
          <a:xfrm>
            <a:off x="304800" y="1678137"/>
            <a:ext cx="2590800" cy="4114800"/>
          </a:xfrm>
          <a:prstGeom prst="rect">
            <a:avLst/>
          </a:prstGeom>
          <a:noFill/>
          <a:ln w="9525">
            <a:noFill/>
            <a:miter lim="800000"/>
            <a:headEnd/>
            <a:tailEnd/>
          </a:ln>
        </p:spPr>
        <p:txBody>
          <a:bodyPr anchor="ctr"/>
          <a:lstStyle/>
          <a:p>
            <a:pPr algn="ctr" eaLnBrk="0" fontAlgn="base" hangingPunct="0">
              <a:spcBef>
                <a:spcPct val="20000"/>
              </a:spcBef>
              <a:spcAft>
                <a:spcPct val="0"/>
              </a:spcAft>
              <a:defRPr/>
            </a:pPr>
            <a:r>
              <a:rPr lang="en-US" kern="0" dirty="0">
                <a:solidFill>
                  <a:srgbClr val="244A9F"/>
                </a:solidFill>
                <a:latin typeface="Arial" charset="0"/>
              </a:rPr>
              <a:t>Colorado River Basin above Lake Powell</a:t>
            </a:r>
          </a:p>
          <a:p>
            <a:pPr algn="ctr" eaLnBrk="0" fontAlgn="base" hangingPunct="0">
              <a:spcBef>
                <a:spcPct val="20000"/>
              </a:spcBef>
              <a:spcAft>
                <a:spcPct val="0"/>
              </a:spcAft>
              <a:defRPr/>
            </a:pPr>
            <a:endParaRPr lang="en-US" kern="0" baseline="30000" dirty="0">
              <a:solidFill>
                <a:srgbClr val="244A9F"/>
              </a:solidFill>
              <a:latin typeface="Arial" charset="0"/>
            </a:endParaRPr>
          </a:p>
          <a:p>
            <a:pPr algn="ctr" eaLnBrk="0" fontAlgn="base" hangingPunct="0">
              <a:spcBef>
                <a:spcPct val="20000"/>
              </a:spcBef>
              <a:spcAft>
                <a:spcPct val="0"/>
              </a:spcAft>
              <a:defRPr/>
            </a:pPr>
            <a:r>
              <a:rPr lang="en-US" kern="0" dirty="0">
                <a:solidFill>
                  <a:srgbClr val="244A9F"/>
                </a:solidFill>
                <a:latin typeface="Arial" charset="0"/>
              </a:rPr>
              <a:t>Water Year 2019</a:t>
            </a:r>
          </a:p>
          <a:p>
            <a:pPr algn="ctr" eaLnBrk="0" fontAlgn="base" hangingPunct="0">
              <a:spcBef>
                <a:spcPct val="20000"/>
              </a:spcBef>
              <a:spcAft>
                <a:spcPct val="0"/>
              </a:spcAft>
              <a:defRPr/>
            </a:pPr>
            <a:endParaRPr lang="en-US" kern="0" dirty="0">
              <a:solidFill>
                <a:srgbClr val="244A9F"/>
              </a:solidFill>
              <a:latin typeface="Arial" charset="0"/>
            </a:endParaRPr>
          </a:p>
          <a:p>
            <a:pPr algn="ctr" eaLnBrk="0" fontAlgn="base" hangingPunct="0">
              <a:spcBef>
                <a:spcPct val="20000"/>
              </a:spcBef>
              <a:spcAft>
                <a:spcPct val="0"/>
              </a:spcAft>
              <a:defRPr/>
            </a:pPr>
            <a:r>
              <a:rPr lang="en-US" kern="0" dirty="0">
                <a:solidFill>
                  <a:srgbClr val="244A9F"/>
                </a:solidFill>
                <a:latin typeface="Arial" charset="0"/>
              </a:rPr>
              <a:t>Precipitation</a:t>
            </a:r>
          </a:p>
          <a:p>
            <a:pPr algn="ctr" eaLnBrk="0" fontAlgn="base" hangingPunct="0">
              <a:spcBef>
                <a:spcPct val="20000"/>
              </a:spcBef>
              <a:spcAft>
                <a:spcPct val="0"/>
              </a:spcAft>
              <a:defRPr/>
            </a:pPr>
            <a:r>
              <a:rPr lang="en-US" kern="0" dirty="0">
                <a:solidFill>
                  <a:srgbClr val="244A9F"/>
                </a:solidFill>
                <a:latin typeface="Arial" charset="0"/>
              </a:rPr>
              <a:t>(year-to-date)</a:t>
            </a:r>
          </a:p>
          <a:p>
            <a:pPr algn="ctr" eaLnBrk="0" fontAlgn="base" hangingPunct="0">
              <a:spcBef>
                <a:spcPct val="20000"/>
              </a:spcBef>
              <a:spcAft>
                <a:spcPct val="0"/>
              </a:spcAft>
              <a:defRPr/>
            </a:pPr>
            <a:r>
              <a:rPr lang="en-US" kern="0" dirty="0">
                <a:solidFill>
                  <a:srgbClr val="244A9F"/>
                </a:solidFill>
                <a:latin typeface="Arial" charset="0"/>
              </a:rPr>
              <a:t>113% of average</a:t>
            </a:r>
            <a:endParaRPr lang="en-US" kern="0" baseline="30000" dirty="0">
              <a:solidFill>
                <a:srgbClr val="244A9F"/>
              </a:solidFill>
              <a:latin typeface="Arial" charset="0"/>
            </a:endParaRPr>
          </a:p>
          <a:p>
            <a:pPr algn="ctr" eaLnBrk="0" fontAlgn="base" hangingPunct="0">
              <a:spcBef>
                <a:spcPct val="20000"/>
              </a:spcBef>
              <a:spcAft>
                <a:spcPct val="0"/>
              </a:spcAft>
              <a:defRPr/>
            </a:pPr>
            <a:endParaRPr lang="en-US" kern="0" dirty="0">
              <a:solidFill>
                <a:srgbClr val="244A9F"/>
              </a:solidFill>
              <a:latin typeface="Arial" charset="0"/>
            </a:endParaRPr>
          </a:p>
          <a:p>
            <a:pPr algn="ctr" eaLnBrk="0" fontAlgn="base" hangingPunct="0">
              <a:spcBef>
                <a:spcPct val="20000"/>
              </a:spcBef>
              <a:spcAft>
                <a:spcPct val="0"/>
              </a:spcAft>
              <a:defRPr/>
            </a:pPr>
            <a:r>
              <a:rPr lang="en-US" kern="0" dirty="0">
                <a:solidFill>
                  <a:srgbClr val="244A9F"/>
                </a:solidFill>
                <a:latin typeface="Arial" charset="0"/>
              </a:rPr>
              <a:t>Current Snowpack</a:t>
            </a:r>
          </a:p>
          <a:p>
            <a:pPr algn="ctr" eaLnBrk="0" fontAlgn="base" hangingPunct="0">
              <a:spcBef>
                <a:spcPct val="20000"/>
              </a:spcBef>
              <a:spcAft>
                <a:spcPct val="0"/>
              </a:spcAft>
              <a:defRPr/>
            </a:pPr>
            <a:r>
              <a:rPr lang="en-US" kern="0" dirty="0">
                <a:solidFill>
                  <a:srgbClr val="244A9F"/>
                </a:solidFill>
                <a:latin typeface="Arial" charset="0"/>
              </a:rPr>
              <a:t>116% of median</a:t>
            </a:r>
          </a:p>
        </p:txBody>
      </p:sp>
      <p:sp>
        <p:nvSpPr>
          <p:cNvPr id="16" name="TextBox 15">
            <a:extLst>
              <a:ext uri="{FF2B5EF4-FFF2-40B4-BE49-F238E27FC236}">
                <a16:creationId xmlns:a16="http://schemas.microsoft.com/office/drawing/2014/main" id="{D61ECADE-0C87-4109-97DF-7CD7D6A5CA86}"/>
              </a:ext>
            </a:extLst>
          </p:cNvPr>
          <p:cNvSpPr txBox="1"/>
          <p:nvPr/>
        </p:nvSpPr>
        <p:spPr>
          <a:xfrm>
            <a:off x="95003" y="6099474"/>
            <a:ext cx="4476997" cy="553998"/>
          </a:xfrm>
          <a:prstGeom prst="rect">
            <a:avLst/>
          </a:prstGeom>
          <a:noFill/>
        </p:spPr>
        <p:txBody>
          <a:bodyPr wrap="square" rtlCol="0">
            <a:spAutoFit/>
          </a:bodyPr>
          <a:lstStyle/>
          <a:p>
            <a:pPr fontAlgn="base">
              <a:spcBef>
                <a:spcPct val="0"/>
              </a:spcBef>
              <a:spcAft>
                <a:spcPct val="0"/>
              </a:spcAft>
            </a:pPr>
            <a:r>
              <a:rPr lang="en-US" sz="1000" b="1" baseline="30000" dirty="0">
                <a:solidFill>
                  <a:srgbClr val="244A9F"/>
                </a:solidFill>
                <a:latin typeface="Arial" charset="0"/>
              </a:rPr>
              <a:t>1</a:t>
            </a:r>
            <a:r>
              <a:rPr lang="en-US" sz="1000" b="1" dirty="0">
                <a:solidFill>
                  <a:srgbClr val="244A9F"/>
                </a:solidFill>
                <a:latin typeface="Arial" charset="0"/>
              </a:rPr>
              <a:t>Percent of normal precipitation is based on an arithmetic mean, or average; percent of normal snowpack is based on the median value for a given date</a:t>
            </a:r>
            <a:r>
              <a:rPr lang="en-US" sz="1000" dirty="0">
                <a:solidFill>
                  <a:srgbClr val="244A9F"/>
                </a:solidFill>
                <a:latin typeface="Arial" charset="0"/>
              </a:rPr>
              <a:t>.</a:t>
            </a:r>
            <a:endParaRPr lang="en-US" sz="1000" b="1" baseline="30000" dirty="0">
              <a:solidFill>
                <a:srgbClr val="244A9F"/>
              </a:solidFill>
              <a:latin typeface="Arial" charset="0"/>
            </a:endParaRPr>
          </a:p>
        </p:txBody>
      </p:sp>
      <p:pic>
        <p:nvPicPr>
          <p:cNvPr id="9" name="Picture 8">
            <a:extLst>
              <a:ext uri="{FF2B5EF4-FFF2-40B4-BE49-F238E27FC236}">
                <a16:creationId xmlns:a16="http://schemas.microsoft.com/office/drawing/2014/main" id="{BBB93B8F-994C-48E9-9DF5-2F5A0F73CE92}"/>
              </a:ext>
            </a:extLst>
          </p:cNvPr>
          <p:cNvPicPr>
            <a:picLocks noChangeAspect="1"/>
          </p:cNvPicPr>
          <p:nvPr/>
        </p:nvPicPr>
        <p:blipFill>
          <a:blip r:embed="rId3"/>
          <a:stretch>
            <a:fillRect/>
          </a:stretch>
        </p:blipFill>
        <p:spPr>
          <a:xfrm>
            <a:off x="2895600" y="1532586"/>
            <a:ext cx="6046387" cy="4566888"/>
          </a:xfrm>
          <a:prstGeom prst="rect">
            <a:avLst/>
          </a:prstGeom>
        </p:spPr>
      </p:pic>
    </p:spTree>
    <p:extLst>
      <p:ext uri="{BB962C8B-B14F-4D97-AF65-F5344CB8AC3E}">
        <p14:creationId xmlns:p14="http://schemas.microsoft.com/office/powerpoint/2010/main" val="4027405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lamation White 4x3" id="{6811BCF8-726C-6449-A27F-A34B2CA1F21C}" vid="{AB860D0B-B440-9C48-B96A-19297FF04D5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lamation Blue" id="{91BE671C-9A72-D94B-8422-09535EC5D31E}" vid="{2F548E71-DE9B-9446-99EC-1DE9EDB97D25}"/>
    </a:ext>
  </a:extLst>
</a:theme>
</file>

<file path=ppt/theme/theme3.xml><?xml version="1.0" encoding="utf-8"?>
<a:theme xmlns:a="http://schemas.openxmlformats.org/drawingml/2006/main" name="1_CAP_PPT_Template-SUNS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Reclamation White 4x3</Template>
  <TotalTime>5963</TotalTime>
  <Words>903</Words>
  <Application>Microsoft Office PowerPoint</Application>
  <PresentationFormat>On-screen Show (4:3)</PresentationFormat>
  <Paragraphs>268</Paragraphs>
  <Slides>15</Slides>
  <Notes>15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Arial</vt:lpstr>
      <vt:lpstr>Calibri</vt:lpstr>
      <vt:lpstr>Calibri Light</vt:lpstr>
      <vt:lpstr>Times New Roman</vt:lpstr>
      <vt:lpstr>Wingdings</vt:lpstr>
      <vt:lpstr>Office Theme</vt:lpstr>
      <vt:lpstr>1_Office Theme</vt:lpstr>
      <vt:lpstr>1_CAP_PPT_Template-SUNSET</vt:lpstr>
      <vt:lpstr>2_Office Theme</vt:lpstr>
      <vt:lpstr>Colorado River Basin Drought Contingency Plan Status</vt:lpstr>
      <vt:lpstr>Colorado River – Operational Setting</vt:lpstr>
      <vt:lpstr>PowerPoint Presentation</vt:lpstr>
      <vt:lpstr>PowerPoint Presentation</vt:lpstr>
      <vt:lpstr>PowerPoint Presentation</vt:lpstr>
      <vt:lpstr>PowerPoint Presentation</vt:lpstr>
      <vt:lpstr>PowerPoint Presentation</vt:lpstr>
      <vt:lpstr>Lake Powell and Lake Mead Operational Diagrams (According to the 2007 Interim Guidelines)</vt:lpstr>
      <vt:lpstr>Upper Colorado River Basin Water Year 2019 Snowpack and Observed Inflow</vt:lpstr>
      <vt:lpstr>PowerPoint Presentation</vt:lpstr>
      <vt:lpstr>PowerPoint Presentation</vt:lpstr>
      <vt:lpstr>PowerPoint Presentation</vt:lpstr>
      <vt:lpstr>PowerPoint Presentation</vt:lpstr>
      <vt:lpstr>PowerPoint Presentation</vt:lpstr>
      <vt:lpstr>PowerPoint Presentation</vt:lpstr>
    </vt:vector>
  </TitlesOfParts>
  <Manager/>
  <Company>BOR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Change-In-Flow Scenario’s</dc:title>
  <dc:subject/>
  <dc:creator>BOR</dc:creator>
  <cp:keywords/>
  <dc:description/>
  <cp:lastModifiedBy>Simes, John (Jack) E</cp:lastModifiedBy>
  <cp:revision>250</cp:revision>
  <cp:lastPrinted>2019-02-26T03:15:48Z</cp:lastPrinted>
  <dcterms:created xsi:type="dcterms:W3CDTF">2018-04-28T22:32:36Z</dcterms:created>
  <dcterms:modified xsi:type="dcterms:W3CDTF">2019-02-28T16:29:54Z</dcterms:modified>
  <cp:category/>
</cp:coreProperties>
</file>