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28" r:id="rId2"/>
    <p:sldMasterId id="2147483746" r:id="rId3"/>
    <p:sldMasterId id="2147483763" r:id="rId4"/>
    <p:sldMasterId id="2147483777" r:id="rId5"/>
    <p:sldMasterId id="2147483784" r:id="rId6"/>
    <p:sldMasterId id="2147483796" r:id="rId7"/>
  </p:sldMasterIdLst>
  <p:notesMasterIdLst>
    <p:notesMasterId r:id="rId32"/>
  </p:notesMasterIdLst>
  <p:handoutMasterIdLst>
    <p:handoutMasterId r:id="rId33"/>
  </p:handoutMasterIdLst>
  <p:sldIdLst>
    <p:sldId id="505" r:id="rId8"/>
    <p:sldId id="507" r:id="rId9"/>
    <p:sldId id="506" r:id="rId10"/>
    <p:sldId id="302" r:id="rId11"/>
    <p:sldId id="512" r:id="rId12"/>
    <p:sldId id="280" r:id="rId13"/>
    <p:sldId id="519" r:id="rId14"/>
    <p:sldId id="514" r:id="rId15"/>
    <p:sldId id="515" r:id="rId16"/>
    <p:sldId id="516" r:id="rId17"/>
    <p:sldId id="509" r:id="rId18"/>
    <p:sldId id="510" r:id="rId19"/>
    <p:sldId id="511" r:id="rId20"/>
    <p:sldId id="439" r:id="rId21"/>
    <p:sldId id="446" r:id="rId22"/>
    <p:sldId id="428" r:id="rId23"/>
    <p:sldId id="442" r:id="rId24"/>
    <p:sldId id="501" r:id="rId25"/>
    <p:sldId id="502" r:id="rId26"/>
    <p:sldId id="503" r:id="rId27"/>
    <p:sldId id="518" r:id="rId28"/>
    <p:sldId id="479" r:id="rId29"/>
    <p:sldId id="480" r:id="rId30"/>
    <p:sldId id="517" r:id="rId31"/>
  </p:sldIdLst>
  <p:sldSz cx="9144000" cy="6858000" type="screen4x3"/>
  <p:notesSz cx="7010400" cy="9372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ta Maguire" initials="RM" lastIdx="1" clrIdx="0">
    <p:extLst>
      <p:ext uri="{19B8F6BF-5375-455C-9EA6-DF929625EA0E}">
        <p15:presenceInfo xmlns:p15="http://schemas.microsoft.com/office/powerpoint/2012/main" userId="S-1-5-21-2062033340-2275934310-2207225249-11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17" autoAdjust="0"/>
  </p:normalViewPr>
  <p:slideViewPr>
    <p:cSldViewPr snapToGrid="0">
      <p:cViewPr varScale="1">
        <p:scale>
          <a:sx n="65" d="100"/>
          <a:sy n="65" d="100"/>
        </p:scale>
        <p:origin x="1560"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1"/>
                </a:solidFill>
                <a:latin typeface="Arial" panose="020B0604020202020204" pitchFamily="34" charset="0"/>
                <a:ea typeface="+mn-ea"/>
                <a:cs typeface="Arial" panose="020B0604020202020204" pitchFamily="34" charset="0"/>
              </a:defRPr>
            </a:pPr>
            <a:r>
              <a:rPr lang="en-US"/>
              <a:t>Stress Test Hydrology (1988-2015)</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areaChart>
        <c:grouping val="standard"/>
        <c:varyColors val="0"/>
        <c:ser>
          <c:idx val="0"/>
          <c:order val="0"/>
          <c:tx>
            <c:strRef>
              <c:f>apr2018dcp_meadPowellProbs!$B$45</c:f>
              <c:strCache>
                <c:ptCount val="1"/>
                <c:pt idx="0">
                  <c:v>2007 Projections (1906-2005 hydrology)</c:v>
                </c:pt>
              </c:strCache>
            </c:strRef>
          </c:tx>
          <c:spPr>
            <a:solidFill>
              <a:schemeClr val="bg1">
                <a:lumMod val="75000"/>
                <a:alpha val="50000"/>
              </a:schemeClr>
            </a:solidFill>
            <a:ln w="19050" cap="sq">
              <a:noFill/>
            </a:ln>
            <a:effectLst/>
          </c:spPr>
          <c:cat>
            <c:numRef>
              <c:f>apr2018dcp_meadPowellProbs!$A$3:$A$21</c:f>
              <c:numCache>
                <c:formatCode>General</c:formatCode>
                <c:ptCount val="19"/>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pt idx="18">
                  <c:v>2026</c:v>
                </c:pt>
              </c:numCache>
            </c:numRef>
          </c:cat>
          <c:val>
            <c:numRef>
              <c:f>apr2018dcp_meadPowellProbs!$BB$3:$BB$21</c:f>
              <c:numCache>
                <c:formatCode>General</c:formatCode>
                <c:ptCount val="19"/>
                <c:pt idx="0">
                  <c:v>0</c:v>
                </c:pt>
                <c:pt idx="1">
                  <c:v>0</c:v>
                </c:pt>
                <c:pt idx="2">
                  <c:v>0</c:v>
                </c:pt>
                <c:pt idx="3">
                  <c:v>0</c:v>
                </c:pt>
                <c:pt idx="4">
                  <c:v>0.02</c:v>
                </c:pt>
                <c:pt idx="5">
                  <c:v>0.04</c:v>
                </c:pt>
                <c:pt idx="6">
                  <c:v>0.03</c:v>
                </c:pt>
                <c:pt idx="7">
                  <c:v>0.03</c:v>
                </c:pt>
                <c:pt idx="8">
                  <c:v>0.02</c:v>
                </c:pt>
                <c:pt idx="9">
                  <c:v>0.03</c:v>
                </c:pt>
                <c:pt idx="10">
                  <c:v>0.04</c:v>
                </c:pt>
                <c:pt idx="11">
                  <c:v>0.01</c:v>
                </c:pt>
                <c:pt idx="12">
                  <c:v>0.01</c:v>
                </c:pt>
                <c:pt idx="13">
                  <c:v>0.02</c:v>
                </c:pt>
                <c:pt idx="14">
                  <c:v>0.02</c:v>
                </c:pt>
                <c:pt idx="15">
                  <c:v>0.02</c:v>
                </c:pt>
                <c:pt idx="16">
                  <c:v>0.03</c:v>
                </c:pt>
                <c:pt idx="17">
                  <c:v>0.05</c:v>
                </c:pt>
                <c:pt idx="18">
                  <c:v>0.06</c:v>
                </c:pt>
              </c:numCache>
            </c:numRef>
          </c:val>
          <c:extLst>
            <c:ext xmlns:c16="http://schemas.microsoft.com/office/drawing/2014/chart" uri="{C3380CC4-5D6E-409C-BE32-E72D297353CC}">
              <c16:uniqueId val="{00000000-7E82-464B-B049-8C1456C43100}"/>
            </c:ext>
          </c:extLst>
        </c:ser>
        <c:dLbls>
          <c:showLegendKey val="0"/>
          <c:showVal val="0"/>
          <c:showCatName val="0"/>
          <c:showSerName val="0"/>
          <c:showPercent val="0"/>
          <c:showBubbleSize val="0"/>
        </c:dLbls>
        <c:axId val="272310136"/>
        <c:axId val="272307000"/>
      </c:areaChart>
      <c:lineChart>
        <c:grouping val="standard"/>
        <c:varyColors val="0"/>
        <c:ser>
          <c:idx val="3"/>
          <c:order val="1"/>
          <c:tx>
            <c:strRef>
              <c:f>apr2018dcp_meadPowellProbs!$K$46</c:f>
              <c:strCache>
                <c:ptCount val="1"/>
                <c:pt idx="0">
                  <c:v>No DCP (April 2018 Projections)</c:v>
                </c:pt>
              </c:strCache>
            </c:strRef>
          </c:tx>
          <c:spPr>
            <a:ln w="38100" cap="sq">
              <a:solidFill>
                <a:srgbClr val="FF7400"/>
              </a:solidFill>
              <a:round/>
            </a:ln>
            <a:effectLst/>
          </c:spPr>
          <c:marker>
            <c:symbol val="none"/>
          </c:marker>
          <c:cat>
            <c:numRef>
              <c:f>apr2018dcp_meadPowellProbs!$A$3:$A$21</c:f>
              <c:numCache>
                <c:formatCode>General</c:formatCode>
                <c:ptCount val="19"/>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pt idx="18">
                  <c:v>2026</c:v>
                </c:pt>
              </c:numCache>
            </c:numRef>
          </c:cat>
          <c:val>
            <c:numRef>
              <c:f>apr2018dcp_meadPowellProbs!$AY$3:$AY$21</c:f>
              <c:numCache>
                <c:formatCode>General</c:formatCode>
                <c:ptCount val="19"/>
                <c:pt idx="11">
                  <c:v>0</c:v>
                </c:pt>
                <c:pt idx="12">
                  <c:v>0</c:v>
                </c:pt>
                <c:pt idx="13">
                  <c:v>7.1428571428571397E-2</c:v>
                </c:pt>
                <c:pt idx="14">
                  <c:v>0.14285714285714299</c:v>
                </c:pt>
                <c:pt idx="15">
                  <c:v>0.28571428571428598</c:v>
                </c:pt>
                <c:pt idx="16">
                  <c:v>0.35714285714285698</c:v>
                </c:pt>
                <c:pt idx="17">
                  <c:v>0.39285714285714302</c:v>
                </c:pt>
                <c:pt idx="18">
                  <c:v>0.42857142857142899</c:v>
                </c:pt>
              </c:numCache>
            </c:numRef>
          </c:val>
          <c:smooth val="0"/>
          <c:extLst>
            <c:ext xmlns:c16="http://schemas.microsoft.com/office/drawing/2014/chart" uri="{C3380CC4-5D6E-409C-BE32-E72D297353CC}">
              <c16:uniqueId val="{00000001-7E82-464B-B049-8C1456C43100}"/>
            </c:ext>
          </c:extLst>
        </c:ser>
        <c:ser>
          <c:idx val="1"/>
          <c:order val="2"/>
          <c:tx>
            <c:strRef>
              <c:f>apr2018dcp_meadPowellProbs!$B$48</c:f>
              <c:strCache>
                <c:ptCount val="1"/>
                <c:pt idx="0">
                  <c:v>With DCP (April 2018 Projections with Upper &amp; Lower Basin DCP &amp; Binational WSCP)</c:v>
                </c:pt>
              </c:strCache>
            </c:strRef>
          </c:tx>
          <c:spPr>
            <a:ln w="38100" cap="sq">
              <a:solidFill>
                <a:srgbClr val="00CDCD"/>
              </a:solidFill>
              <a:prstDash val="solid"/>
              <a:round/>
            </a:ln>
            <a:effectLst/>
          </c:spPr>
          <c:marker>
            <c:symbol val="none"/>
          </c:marker>
          <c:val>
            <c:numRef>
              <c:f>apr2018dcp_meadPowellProbs!$AZ$3:$AZ$21</c:f>
              <c:numCache>
                <c:formatCode>General</c:formatCode>
                <c:ptCount val="19"/>
                <c:pt idx="11">
                  <c:v>0</c:v>
                </c:pt>
                <c:pt idx="12">
                  <c:v>0</c:v>
                </c:pt>
                <c:pt idx="13">
                  <c:v>0</c:v>
                </c:pt>
                <c:pt idx="14">
                  <c:v>3.5714285714285698E-2</c:v>
                </c:pt>
                <c:pt idx="15">
                  <c:v>7.1428571428571397E-2</c:v>
                </c:pt>
                <c:pt idx="16">
                  <c:v>3.5714285714285698E-2</c:v>
                </c:pt>
                <c:pt idx="17">
                  <c:v>0.14285714285714299</c:v>
                </c:pt>
                <c:pt idx="18">
                  <c:v>7.1428571428571397E-2</c:v>
                </c:pt>
              </c:numCache>
            </c:numRef>
          </c:val>
          <c:smooth val="0"/>
          <c:extLst>
            <c:ext xmlns:c16="http://schemas.microsoft.com/office/drawing/2014/chart" uri="{C3380CC4-5D6E-409C-BE32-E72D297353CC}">
              <c16:uniqueId val="{00000002-7E82-464B-B049-8C1456C43100}"/>
            </c:ext>
          </c:extLst>
        </c:ser>
        <c:dLbls>
          <c:showLegendKey val="0"/>
          <c:showVal val="0"/>
          <c:showCatName val="0"/>
          <c:showSerName val="0"/>
          <c:showPercent val="0"/>
          <c:showBubbleSize val="0"/>
        </c:dLbls>
        <c:marker val="1"/>
        <c:smooth val="0"/>
        <c:axId val="272310136"/>
        <c:axId val="272307000"/>
      </c:lineChart>
      <c:catAx>
        <c:axId val="272310136"/>
        <c:scaling>
          <c:orientation val="minMax"/>
        </c:scaling>
        <c:delete val="0"/>
        <c:axPos val="b"/>
        <c:majorGridlines>
          <c:spPr>
            <a:ln w="9525" cap="flat" cmpd="sng" algn="ctr">
              <a:solidFill>
                <a:schemeClr val="tx1">
                  <a:lumMod val="15000"/>
                  <a:lumOff val="85000"/>
                </a:schemeClr>
              </a:solidFill>
              <a:prstDash val="sysDot"/>
              <a:round/>
            </a:ln>
            <a:effectLst/>
          </c:spPr>
        </c:majorGridlines>
        <c:minorGridlines>
          <c:spPr>
            <a:ln w="9525" cap="flat" cmpd="sng" algn="ctr">
              <a:noFill/>
              <a:prstDash val="sysDot"/>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72307000"/>
        <c:crosses val="autoZero"/>
        <c:auto val="1"/>
        <c:lblAlgn val="ctr"/>
        <c:lblOffset val="10"/>
        <c:noMultiLvlLbl val="0"/>
      </c:catAx>
      <c:valAx>
        <c:axId val="272307000"/>
        <c:scaling>
          <c:orientation val="minMax"/>
          <c:max val="1"/>
        </c:scaling>
        <c:delete val="0"/>
        <c:axPos val="r"/>
        <c:majorGridlines>
          <c:spPr>
            <a:ln w="9525" cap="flat" cmpd="sng" algn="ctr">
              <a:solidFill>
                <a:schemeClr val="tx1">
                  <a:lumMod val="15000"/>
                  <a:lumOff val="8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72310136"/>
        <c:crosses val="max"/>
        <c:crossBetween val="midCat"/>
      </c:valAx>
      <c:spPr>
        <a:noFill/>
        <a:ln>
          <a:solidFill>
            <a:schemeClr val="bg2">
              <a:lumMod val="90000"/>
            </a:schemeClr>
          </a:solidFill>
          <a:prstDash val="sysDot"/>
        </a:ln>
        <a:effectLst/>
      </c:spPr>
    </c:plotArea>
    <c:plotVisOnly val="1"/>
    <c:dispBlanksAs val="gap"/>
    <c:showDLblsOverMax val="0"/>
  </c:chart>
  <c:spPr>
    <a:noFill/>
    <a:ln>
      <a:noFill/>
    </a:ln>
    <a:effectLst/>
  </c:spPr>
  <c:txPr>
    <a:bodyPr/>
    <a:lstStyle/>
    <a:p>
      <a:pPr>
        <a:defRPr sz="12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1"/>
                </a:solidFill>
                <a:latin typeface="Arial" panose="020B0604020202020204" pitchFamily="34" charset="0"/>
                <a:ea typeface="+mn-ea"/>
                <a:cs typeface="Arial" panose="020B0604020202020204" pitchFamily="34" charset="0"/>
              </a:defRPr>
            </a:pPr>
            <a:r>
              <a:rPr lang="en-US"/>
              <a:t>Full Hydrology (1906-2015)</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areaChart>
        <c:grouping val="standard"/>
        <c:varyColors val="0"/>
        <c:ser>
          <c:idx val="0"/>
          <c:order val="0"/>
          <c:tx>
            <c:strRef>
              <c:f>apr2018dcp_meadPowellProbs!$B$45</c:f>
              <c:strCache>
                <c:ptCount val="1"/>
                <c:pt idx="0">
                  <c:v>2007 Projections (1906-2005 hydrology)</c:v>
                </c:pt>
              </c:strCache>
            </c:strRef>
          </c:tx>
          <c:spPr>
            <a:solidFill>
              <a:schemeClr val="bg1">
                <a:lumMod val="75000"/>
                <a:alpha val="50000"/>
              </a:schemeClr>
            </a:solidFill>
            <a:ln w="19050" cap="sq">
              <a:noFill/>
            </a:ln>
            <a:effectLst/>
          </c:spPr>
          <c:cat>
            <c:numRef>
              <c:f>apr2018dcp_meadPowellProbs!$A$3:$A$21</c:f>
              <c:numCache>
                <c:formatCode>General</c:formatCode>
                <c:ptCount val="19"/>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pt idx="18">
                  <c:v>2026</c:v>
                </c:pt>
              </c:numCache>
            </c:numRef>
          </c:cat>
          <c:val>
            <c:numRef>
              <c:f>apr2018dcp_meadPowellProbs!$BB$3:$BB$21</c:f>
              <c:numCache>
                <c:formatCode>General</c:formatCode>
                <c:ptCount val="19"/>
                <c:pt idx="0">
                  <c:v>0</c:v>
                </c:pt>
                <c:pt idx="1">
                  <c:v>0</c:v>
                </c:pt>
                <c:pt idx="2">
                  <c:v>0</c:v>
                </c:pt>
                <c:pt idx="3">
                  <c:v>0</c:v>
                </c:pt>
                <c:pt idx="4">
                  <c:v>0.02</c:v>
                </c:pt>
                <c:pt idx="5">
                  <c:v>0.04</c:v>
                </c:pt>
                <c:pt idx="6">
                  <c:v>0.03</c:v>
                </c:pt>
                <c:pt idx="7">
                  <c:v>0.03</c:v>
                </c:pt>
                <c:pt idx="8">
                  <c:v>0.02</c:v>
                </c:pt>
                <c:pt idx="9">
                  <c:v>0.03</c:v>
                </c:pt>
                <c:pt idx="10">
                  <c:v>0.04</c:v>
                </c:pt>
                <c:pt idx="11">
                  <c:v>0.01</c:v>
                </c:pt>
                <c:pt idx="12">
                  <c:v>0.01</c:v>
                </c:pt>
                <c:pt idx="13">
                  <c:v>0.02</c:v>
                </c:pt>
                <c:pt idx="14">
                  <c:v>0.02</c:v>
                </c:pt>
                <c:pt idx="15">
                  <c:v>0.02</c:v>
                </c:pt>
                <c:pt idx="16">
                  <c:v>0.03</c:v>
                </c:pt>
                <c:pt idx="17">
                  <c:v>0.05</c:v>
                </c:pt>
                <c:pt idx="18">
                  <c:v>0.06</c:v>
                </c:pt>
              </c:numCache>
            </c:numRef>
          </c:val>
          <c:extLst>
            <c:ext xmlns:c16="http://schemas.microsoft.com/office/drawing/2014/chart" uri="{C3380CC4-5D6E-409C-BE32-E72D297353CC}">
              <c16:uniqueId val="{00000000-9A75-41FB-9B91-5C4C79B2C349}"/>
            </c:ext>
          </c:extLst>
        </c:ser>
        <c:dLbls>
          <c:showLegendKey val="0"/>
          <c:showVal val="0"/>
          <c:showCatName val="0"/>
          <c:showSerName val="0"/>
          <c:showPercent val="0"/>
          <c:showBubbleSize val="0"/>
        </c:dLbls>
        <c:axId val="357284336"/>
        <c:axId val="357291392"/>
      </c:areaChart>
      <c:lineChart>
        <c:grouping val="standard"/>
        <c:varyColors val="0"/>
        <c:ser>
          <c:idx val="1"/>
          <c:order val="1"/>
          <c:tx>
            <c:strRef>
              <c:f>apr2018dcp_meadPowellProbs!$B$46</c:f>
              <c:strCache>
                <c:ptCount val="1"/>
                <c:pt idx="0">
                  <c:v>No DCP (April 2018 Projections)</c:v>
                </c:pt>
              </c:strCache>
            </c:strRef>
          </c:tx>
          <c:spPr>
            <a:ln w="38100" cap="sq">
              <a:solidFill>
                <a:srgbClr val="56F52B"/>
              </a:solidFill>
              <a:round/>
            </a:ln>
            <a:effectLst/>
          </c:spPr>
          <c:marker>
            <c:symbol val="none"/>
          </c:marker>
          <c:cat>
            <c:numRef>
              <c:f>apr2018dcp_meadPowellProbs!$A$3:$A$21</c:f>
              <c:numCache>
                <c:formatCode>General</c:formatCode>
                <c:ptCount val="19"/>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pt idx="17">
                  <c:v>2025</c:v>
                </c:pt>
                <c:pt idx="18">
                  <c:v>2026</c:v>
                </c:pt>
              </c:numCache>
            </c:numRef>
          </c:cat>
          <c:val>
            <c:numRef>
              <c:f>apr2018dcp_meadPowellProbs!$BA$3:$BA$21</c:f>
              <c:numCache>
                <c:formatCode>General</c:formatCode>
                <c:ptCount val="19"/>
                <c:pt idx="11">
                  <c:v>0</c:v>
                </c:pt>
                <c:pt idx="12">
                  <c:v>2.5974025974026001E-4</c:v>
                </c:pt>
                <c:pt idx="13">
                  <c:v>4.2857142857142899E-2</c:v>
                </c:pt>
                <c:pt idx="14">
                  <c:v>9.8441558441558399E-2</c:v>
                </c:pt>
                <c:pt idx="15">
                  <c:v>0.139220779220779</c:v>
                </c:pt>
                <c:pt idx="16">
                  <c:v>0.17714285714285699</c:v>
                </c:pt>
                <c:pt idx="17">
                  <c:v>0.205974025974026</c:v>
                </c:pt>
                <c:pt idx="18">
                  <c:v>0.25116883116883099</c:v>
                </c:pt>
              </c:numCache>
            </c:numRef>
          </c:val>
          <c:smooth val="0"/>
          <c:extLst>
            <c:ext xmlns:c16="http://schemas.microsoft.com/office/drawing/2014/chart" uri="{C3380CC4-5D6E-409C-BE32-E72D297353CC}">
              <c16:uniqueId val="{00000001-9A75-41FB-9B91-5C4C79B2C349}"/>
            </c:ext>
          </c:extLst>
        </c:ser>
        <c:ser>
          <c:idx val="2"/>
          <c:order val="2"/>
          <c:tx>
            <c:strRef>
              <c:f>apr2018dcp_meadPowellProbs!$B$48</c:f>
              <c:strCache>
                <c:ptCount val="1"/>
                <c:pt idx="0">
                  <c:v>With DCP (April 2018 Projections with Upper &amp; Lower Basin DCP &amp; Binational WSCP)</c:v>
                </c:pt>
              </c:strCache>
            </c:strRef>
          </c:tx>
          <c:spPr>
            <a:ln w="38100" cap="sq">
              <a:solidFill>
                <a:srgbClr val="00CDCD"/>
              </a:solidFill>
              <a:prstDash val="solid"/>
              <a:round/>
            </a:ln>
            <a:effectLst/>
          </c:spPr>
          <c:marker>
            <c:symbol val="none"/>
          </c:marker>
          <c:val>
            <c:numRef>
              <c:f>apr2018dcp_meadPowellProbs!$AX$3:$AX$21</c:f>
              <c:numCache>
                <c:formatCode>General</c:formatCode>
                <c:ptCount val="19"/>
                <c:pt idx="11">
                  <c:v>0</c:v>
                </c:pt>
                <c:pt idx="12">
                  <c:v>0</c:v>
                </c:pt>
                <c:pt idx="13">
                  <c:v>9.0909090909090905E-3</c:v>
                </c:pt>
                <c:pt idx="14">
                  <c:v>2.7272727272727299E-2</c:v>
                </c:pt>
                <c:pt idx="15">
                  <c:v>2.7272727272727299E-2</c:v>
                </c:pt>
                <c:pt idx="16">
                  <c:v>5.4545454545454501E-2</c:v>
                </c:pt>
                <c:pt idx="17">
                  <c:v>8.1818181818181804E-2</c:v>
                </c:pt>
                <c:pt idx="18">
                  <c:v>7.2727272727272696E-2</c:v>
                </c:pt>
              </c:numCache>
            </c:numRef>
          </c:val>
          <c:smooth val="0"/>
          <c:extLst>
            <c:ext xmlns:c16="http://schemas.microsoft.com/office/drawing/2014/chart" uri="{C3380CC4-5D6E-409C-BE32-E72D297353CC}">
              <c16:uniqueId val="{00000002-9A75-41FB-9B91-5C4C79B2C349}"/>
            </c:ext>
          </c:extLst>
        </c:ser>
        <c:dLbls>
          <c:showLegendKey val="0"/>
          <c:showVal val="0"/>
          <c:showCatName val="0"/>
          <c:showSerName val="0"/>
          <c:showPercent val="0"/>
          <c:showBubbleSize val="0"/>
        </c:dLbls>
        <c:marker val="1"/>
        <c:smooth val="0"/>
        <c:axId val="357284336"/>
        <c:axId val="357291392"/>
      </c:lineChart>
      <c:catAx>
        <c:axId val="357284336"/>
        <c:scaling>
          <c:orientation val="minMax"/>
        </c:scaling>
        <c:delete val="0"/>
        <c:axPos val="b"/>
        <c:majorGridlines>
          <c:spPr>
            <a:ln w="9525" cap="flat" cmpd="sng" algn="ctr">
              <a:solidFill>
                <a:schemeClr val="tx1">
                  <a:lumMod val="15000"/>
                  <a:lumOff val="85000"/>
                </a:schemeClr>
              </a:solidFill>
              <a:prstDash val="sysDot"/>
              <a:round/>
            </a:ln>
            <a:effectLst/>
          </c:spPr>
        </c:majorGridlines>
        <c:minorGridlines>
          <c:spPr>
            <a:ln w="9525" cap="flat" cmpd="sng" algn="ctr">
              <a:noFill/>
              <a:prstDash val="sysDot"/>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357291392"/>
        <c:crosses val="autoZero"/>
        <c:auto val="1"/>
        <c:lblAlgn val="ctr"/>
        <c:lblOffset val="10"/>
        <c:noMultiLvlLbl val="0"/>
      </c:catAx>
      <c:valAx>
        <c:axId val="357291392"/>
        <c:scaling>
          <c:orientation val="minMax"/>
          <c:max val="1"/>
        </c:scaling>
        <c:delete val="0"/>
        <c:axPos val="l"/>
        <c:majorGridlines>
          <c:spPr>
            <a:ln w="9525" cap="flat" cmpd="sng" algn="ctr">
              <a:solidFill>
                <a:schemeClr val="tx1">
                  <a:lumMod val="15000"/>
                  <a:lumOff val="8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357284336"/>
        <c:crosses val="autoZero"/>
        <c:crossBetween val="midCat"/>
      </c:valAx>
      <c:spPr>
        <a:noFill/>
        <a:ln>
          <a:solidFill>
            <a:schemeClr val="bg2">
              <a:lumMod val="90000"/>
            </a:schemeClr>
          </a:solidFill>
          <a:prstDash val="sysDot"/>
        </a:ln>
        <a:effectLst/>
      </c:spPr>
    </c:plotArea>
    <c:plotVisOnly val="1"/>
    <c:dispBlanksAs val="gap"/>
    <c:showDLblsOverMax val="0"/>
  </c:chart>
  <c:spPr>
    <a:noFill/>
    <a:ln>
      <a:noFill/>
    </a:ln>
    <a:effectLst/>
  </c:spPr>
  <c:txPr>
    <a:bodyPr/>
    <a:lstStyle/>
    <a:p>
      <a:pPr>
        <a:defRPr sz="120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70257"/>
          </a:xfrm>
          <a:prstGeom prst="rect">
            <a:avLst/>
          </a:prstGeom>
        </p:spPr>
        <p:txBody>
          <a:bodyPr vert="horz" lIns="93321" tIns="46660" rIns="93321" bIns="46660" rtlCol="0"/>
          <a:lstStyle>
            <a:lvl1pPr algn="l">
              <a:defRPr sz="1200"/>
            </a:lvl1pPr>
          </a:lstStyle>
          <a:p>
            <a:endParaRPr lang="en-US"/>
          </a:p>
        </p:txBody>
      </p:sp>
      <p:sp>
        <p:nvSpPr>
          <p:cNvPr id="3" name="Date Placeholder 2"/>
          <p:cNvSpPr>
            <a:spLocks noGrp="1"/>
          </p:cNvSpPr>
          <p:nvPr>
            <p:ph type="dt" sz="quarter" idx="1"/>
          </p:nvPr>
        </p:nvSpPr>
        <p:spPr>
          <a:xfrm>
            <a:off x="3970939" y="2"/>
            <a:ext cx="3037840" cy="470257"/>
          </a:xfrm>
          <a:prstGeom prst="rect">
            <a:avLst/>
          </a:prstGeom>
        </p:spPr>
        <p:txBody>
          <a:bodyPr vert="horz" lIns="93321" tIns="46660" rIns="93321" bIns="46660" rtlCol="0"/>
          <a:lstStyle>
            <a:lvl1pPr algn="r">
              <a:defRPr sz="1200"/>
            </a:lvl1pPr>
          </a:lstStyle>
          <a:p>
            <a:fld id="{DAE60177-E9C0-40BA-B732-736A47BBB01D}" type="datetimeFigureOut">
              <a:rPr lang="en-US" smtClean="0"/>
              <a:t>2/28/2019</a:t>
            </a:fld>
            <a:endParaRPr lang="en-US"/>
          </a:p>
        </p:txBody>
      </p:sp>
      <p:sp>
        <p:nvSpPr>
          <p:cNvPr id="4" name="Footer Placeholder 3"/>
          <p:cNvSpPr>
            <a:spLocks noGrp="1"/>
          </p:cNvSpPr>
          <p:nvPr>
            <p:ph type="ftr" sz="quarter" idx="2"/>
          </p:nvPr>
        </p:nvSpPr>
        <p:spPr>
          <a:xfrm>
            <a:off x="1" y="8902344"/>
            <a:ext cx="3037840" cy="470256"/>
          </a:xfrm>
          <a:prstGeom prst="rect">
            <a:avLst/>
          </a:prstGeom>
        </p:spPr>
        <p:txBody>
          <a:bodyPr vert="horz" lIns="93321" tIns="46660" rIns="93321" bIns="46660"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902344"/>
            <a:ext cx="3037840" cy="470256"/>
          </a:xfrm>
          <a:prstGeom prst="rect">
            <a:avLst/>
          </a:prstGeom>
        </p:spPr>
        <p:txBody>
          <a:bodyPr vert="horz" lIns="93321" tIns="46660" rIns="93321" bIns="46660" rtlCol="0" anchor="b"/>
          <a:lstStyle>
            <a:lvl1pPr algn="r">
              <a:defRPr sz="1200"/>
            </a:lvl1pPr>
          </a:lstStyle>
          <a:p>
            <a:fld id="{A236CDE9-EBA3-4692-A7C5-57ADE2AAC9D4}" type="slidenum">
              <a:rPr lang="en-US" smtClean="0"/>
              <a:t>‹#›</a:t>
            </a:fld>
            <a:endParaRPr lang="en-US"/>
          </a:p>
        </p:txBody>
      </p:sp>
    </p:spTree>
    <p:extLst>
      <p:ext uri="{BB962C8B-B14F-4D97-AF65-F5344CB8AC3E}">
        <p14:creationId xmlns:p14="http://schemas.microsoft.com/office/powerpoint/2010/main" val="3313348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70257"/>
          </a:xfrm>
          <a:prstGeom prst="rect">
            <a:avLst/>
          </a:prstGeom>
        </p:spPr>
        <p:txBody>
          <a:bodyPr vert="horz" lIns="93321" tIns="46660" rIns="93321" bIns="46660" rtlCol="0"/>
          <a:lstStyle>
            <a:lvl1pPr algn="l">
              <a:defRPr sz="1200"/>
            </a:lvl1pPr>
          </a:lstStyle>
          <a:p>
            <a:endParaRPr lang="en-US"/>
          </a:p>
        </p:txBody>
      </p:sp>
      <p:sp>
        <p:nvSpPr>
          <p:cNvPr id="3" name="Date Placeholder 2"/>
          <p:cNvSpPr>
            <a:spLocks noGrp="1"/>
          </p:cNvSpPr>
          <p:nvPr>
            <p:ph type="dt" idx="1"/>
          </p:nvPr>
        </p:nvSpPr>
        <p:spPr>
          <a:xfrm>
            <a:off x="3970939" y="2"/>
            <a:ext cx="3037840" cy="470257"/>
          </a:xfrm>
          <a:prstGeom prst="rect">
            <a:avLst/>
          </a:prstGeom>
        </p:spPr>
        <p:txBody>
          <a:bodyPr vert="horz" lIns="93321" tIns="46660" rIns="93321" bIns="46660" rtlCol="0"/>
          <a:lstStyle>
            <a:lvl1pPr algn="r">
              <a:defRPr sz="1200"/>
            </a:lvl1pPr>
          </a:lstStyle>
          <a:p>
            <a:fld id="{7D1E8034-87B9-4CFF-A37D-C5934D17C0A4}" type="datetimeFigureOut">
              <a:rPr lang="en-US" smtClean="0"/>
              <a:t>2/28/2019</a:t>
            </a:fld>
            <a:endParaRPr lang="en-US"/>
          </a:p>
        </p:txBody>
      </p:sp>
      <p:sp>
        <p:nvSpPr>
          <p:cNvPr id="4" name="Slide Image Placeholder 3"/>
          <p:cNvSpPr>
            <a:spLocks noGrp="1" noRot="1" noChangeAspect="1"/>
          </p:cNvSpPr>
          <p:nvPr>
            <p:ph type="sldImg" idx="2"/>
          </p:nvPr>
        </p:nvSpPr>
        <p:spPr>
          <a:xfrm>
            <a:off x="1397000" y="1171575"/>
            <a:ext cx="4216400" cy="3162300"/>
          </a:xfrm>
          <a:prstGeom prst="rect">
            <a:avLst/>
          </a:prstGeom>
          <a:noFill/>
          <a:ln w="12700">
            <a:solidFill>
              <a:prstClr val="black"/>
            </a:solidFill>
          </a:ln>
        </p:spPr>
        <p:txBody>
          <a:bodyPr vert="horz" lIns="93321" tIns="46660" rIns="93321" bIns="46660" rtlCol="0" anchor="ctr"/>
          <a:lstStyle/>
          <a:p>
            <a:endParaRPr lang="en-US"/>
          </a:p>
        </p:txBody>
      </p:sp>
      <p:sp>
        <p:nvSpPr>
          <p:cNvPr id="5" name="Notes Placeholder 4"/>
          <p:cNvSpPr>
            <a:spLocks noGrp="1"/>
          </p:cNvSpPr>
          <p:nvPr>
            <p:ph type="body" sz="quarter" idx="3"/>
          </p:nvPr>
        </p:nvSpPr>
        <p:spPr>
          <a:xfrm>
            <a:off x="701040" y="4510564"/>
            <a:ext cx="5608320" cy="3690461"/>
          </a:xfrm>
          <a:prstGeom prst="rect">
            <a:avLst/>
          </a:prstGeom>
        </p:spPr>
        <p:txBody>
          <a:bodyPr vert="horz" lIns="93321" tIns="46660" rIns="93321" bIns="4666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02344"/>
            <a:ext cx="3037840" cy="470256"/>
          </a:xfrm>
          <a:prstGeom prst="rect">
            <a:avLst/>
          </a:prstGeom>
        </p:spPr>
        <p:txBody>
          <a:bodyPr vert="horz" lIns="93321" tIns="46660" rIns="93321" bIns="46660"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902344"/>
            <a:ext cx="3037840" cy="470256"/>
          </a:xfrm>
          <a:prstGeom prst="rect">
            <a:avLst/>
          </a:prstGeom>
        </p:spPr>
        <p:txBody>
          <a:bodyPr vert="horz" lIns="93321" tIns="46660" rIns="93321" bIns="46660" rtlCol="0" anchor="b"/>
          <a:lstStyle>
            <a:lvl1pPr algn="r">
              <a:defRPr sz="1200"/>
            </a:lvl1pPr>
          </a:lstStyle>
          <a:p>
            <a:fld id="{0F31248A-EADE-47D6-B94E-18D33FC8C5E4}" type="slidenum">
              <a:rPr lang="en-US" smtClean="0"/>
              <a:t>‹#›</a:t>
            </a:fld>
            <a:endParaRPr lang="en-US"/>
          </a:p>
        </p:txBody>
      </p:sp>
    </p:spTree>
    <p:extLst>
      <p:ext uri="{BB962C8B-B14F-4D97-AF65-F5344CB8AC3E}">
        <p14:creationId xmlns:p14="http://schemas.microsoft.com/office/powerpoint/2010/main" val="244182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020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31248A-EADE-47D6-B94E-18D33FC8C5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12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31248A-EADE-47D6-B94E-18D33FC8C5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204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31248A-EADE-47D6-B94E-18D33FC8C5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573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0" dirty="0"/>
              <a:t>Tom </a:t>
            </a:r>
          </a:p>
          <a:p>
            <a:pPr marL="285750" indent="-285750">
              <a:buFont typeface="Arial" panose="020B0604020202020204" pitchFamily="34" charset="0"/>
              <a:buChar char="•"/>
            </a:pPr>
            <a:r>
              <a:rPr lang="en-US" sz="2400" dirty="0"/>
              <a:t>Listen to stakeholder comments and position statements:</a:t>
            </a:r>
          </a:p>
          <a:p>
            <a:pPr marL="742950" lvl="1" indent="-285750">
              <a:buFont typeface="Arial" panose="020B0604020202020204" pitchFamily="34" charset="0"/>
              <a:buChar char="•"/>
            </a:pPr>
            <a:r>
              <a:rPr lang="en-US" sz="2400" dirty="0"/>
              <a:t>Maximize “Yes” and address “No”</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Address Mitigation for the LBDCP Term 2020 – 2026</a:t>
            </a:r>
          </a:p>
          <a:p>
            <a:endParaRPr lang="en-US" sz="2400" dirty="0"/>
          </a:p>
          <a:p>
            <a:pPr marL="285750" indent="-285750">
              <a:buFont typeface="Arial" panose="020B0604020202020204" pitchFamily="34" charset="0"/>
              <a:buChar char="•"/>
            </a:pPr>
            <a:r>
              <a:rPr lang="en-US" sz="2400" dirty="0"/>
              <a:t>Provide additional protection for Lake Mead through</a:t>
            </a:r>
          </a:p>
          <a:p>
            <a:r>
              <a:rPr lang="en-US" sz="2400" dirty="0"/>
              <a:t>“offset” programs</a:t>
            </a:r>
          </a:p>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0F31248A-EADE-47D6-B94E-18D33FC8C5E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89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31248A-EADE-47D6-B94E-18D33FC8C5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40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 </a:t>
            </a:r>
          </a:p>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31248A-EADE-47D6-B94E-18D33FC8C5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61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p:txBody>
      </p:sp>
      <p:sp>
        <p:nvSpPr>
          <p:cNvPr id="4" name="Slide Number Placeholder 3"/>
          <p:cNvSpPr>
            <a:spLocks noGrp="1"/>
          </p:cNvSpPr>
          <p:nvPr>
            <p:ph type="sldNum" sz="quarter" idx="10"/>
          </p:nvPr>
        </p:nvSpPr>
        <p:spPr/>
        <p:txBody>
          <a:bodyPr/>
          <a:lstStyle/>
          <a:p>
            <a:fld id="{0F31248A-EADE-47D6-B94E-18D33FC8C5E4}" type="slidenum">
              <a:rPr lang="en-US" smtClean="0"/>
              <a:t>17</a:t>
            </a:fld>
            <a:endParaRPr lang="en-US"/>
          </a:p>
        </p:txBody>
      </p:sp>
    </p:spTree>
    <p:extLst>
      <p:ext uri="{BB962C8B-B14F-4D97-AF65-F5344CB8AC3E}">
        <p14:creationId xmlns:p14="http://schemas.microsoft.com/office/powerpoint/2010/main" val="2929665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13" indent="-171713">
              <a:buFont typeface="Arial" panose="020B0604020202020204" pitchFamily="34" charset="0"/>
              <a:buChar char="•"/>
            </a:pPr>
            <a:r>
              <a:rPr lang="en-US" i="0" baseline="0" dirty="0"/>
              <a:t>Tom</a:t>
            </a:r>
          </a:p>
        </p:txBody>
      </p:sp>
      <p:sp>
        <p:nvSpPr>
          <p:cNvPr id="4" name="Slide Number Placeholder 3"/>
          <p:cNvSpPr>
            <a:spLocks noGrp="1"/>
          </p:cNvSpPr>
          <p:nvPr>
            <p:ph type="sldNum" sz="quarter" idx="10"/>
          </p:nvPr>
        </p:nvSpPr>
        <p:spPr/>
        <p:txBody>
          <a:bodyPr/>
          <a:lstStyle/>
          <a:p>
            <a:pPr defTabSz="466601">
              <a:defRPr/>
            </a:pPr>
            <a:fld id="{0F31248A-EADE-47D6-B94E-18D33FC8C5E4}" type="slidenum">
              <a:rPr lang="en-US">
                <a:solidFill>
                  <a:prstClr val="black"/>
                </a:solidFill>
                <a:latin typeface="Calibri" panose="020F0502020204030204"/>
              </a:rPr>
              <a:pPr defTabSz="466601">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092224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13" indent="-171713">
              <a:buFontTx/>
              <a:buChar char="-"/>
            </a:pPr>
            <a:r>
              <a:rPr lang="en-US" i="0" dirty="0"/>
              <a:t>Tom</a:t>
            </a:r>
          </a:p>
        </p:txBody>
      </p:sp>
      <p:sp>
        <p:nvSpPr>
          <p:cNvPr id="4" name="Slide Number Placeholder 3"/>
          <p:cNvSpPr>
            <a:spLocks noGrp="1"/>
          </p:cNvSpPr>
          <p:nvPr>
            <p:ph type="sldNum" sz="quarter" idx="10"/>
          </p:nvPr>
        </p:nvSpPr>
        <p:spPr/>
        <p:txBody>
          <a:bodyPr/>
          <a:lstStyle/>
          <a:p>
            <a:pPr defTabSz="466601">
              <a:defRPr/>
            </a:pPr>
            <a:fld id="{0F31248A-EADE-47D6-B94E-18D33FC8C5E4}" type="slidenum">
              <a:rPr lang="en-US">
                <a:solidFill>
                  <a:prstClr val="black"/>
                </a:solidFill>
                <a:latin typeface="Calibri" panose="020F0502020204030204"/>
              </a:rPr>
              <a:pPr defTabSz="466601">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42489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13" indent="-171713">
              <a:buFont typeface="Arial" panose="020B0604020202020204" pitchFamily="34" charset="0"/>
              <a:buChar char="•"/>
            </a:pPr>
            <a:r>
              <a:rPr lang="en-US" i="0" baseline="0" dirty="0"/>
              <a:t>Tom</a:t>
            </a:r>
          </a:p>
          <a:p>
            <a:pPr marL="171713" indent="-171713">
              <a:buFont typeface="Arial" panose="020B0604020202020204" pitchFamily="34" charset="0"/>
              <a:buChar char="•"/>
            </a:pPr>
            <a:endParaRPr lang="en-US" i="0" baseline="0" dirty="0"/>
          </a:p>
        </p:txBody>
      </p:sp>
      <p:sp>
        <p:nvSpPr>
          <p:cNvPr id="4" name="Slide Number Placeholder 3"/>
          <p:cNvSpPr>
            <a:spLocks noGrp="1"/>
          </p:cNvSpPr>
          <p:nvPr>
            <p:ph type="sldNum" sz="quarter" idx="10"/>
          </p:nvPr>
        </p:nvSpPr>
        <p:spPr/>
        <p:txBody>
          <a:bodyPr/>
          <a:lstStyle/>
          <a:p>
            <a:pPr defTabSz="466601">
              <a:defRPr/>
            </a:pPr>
            <a:fld id="{0F31248A-EADE-47D6-B94E-18D33FC8C5E4}" type="slidenum">
              <a:rPr lang="en-US">
                <a:solidFill>
                  <a:prstClr val="black"/>
                </a:solidFill>
                <a:latin typeface="Calibri" panose="020F0502020204030204"/>
              </a:rPr>
              <a:pPr defTabSz="466601">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60400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defTabSz="905520" eaLnBrk="0" fontAlgn="base" hangingPunct="0">
              <a:lnSpc>
                <a:spcPct val="115000"/>
              </a:lnSpc>
              <a:spcAft>
                <a:spcPts val="991"/>
              </a:spcAft>
              <a:defRPr/>
            </a:pPr>
            <a:r>
              <a:rPr lang="en-US" dirty="0" smtClean="0">
                <a:ea typeface="Calibri"/>
                <a:cs typeface="Times New Roman"/>
              </a:rPr>
              <a:t>CAP </a:t>
            </a:r>
            <a:r>
              <a:rPr lang="en-US" dirty="0">
                <a:ea typeface="Calibri"/>
                <a:cs typeface="Times New Roman"/>
              </a:rPr>
              <a:t>is largest source of renewable </a:t>
            </a:r>
            <a:r>
              <a:rPr lang="en-US" dirty="0" smtClean="0">
                <a:ea typeface="Calibri"/>
                <a:cs typeface="Times New Roman"/>
              </a:rPr>
              <a:t>water for AZ</a:t>
            </a:r>
            <a:endParaRPr lang="en-US" sz="1100" dirty="0">
              <a:ea typeface="Calibri"/>
              <a:cs typeface="Times New Roman"/>
            </a:endParaRPr>
          </a:p>
          <a:p>
            <a:pPr defTabSz="905520" eaLnBrk="0" fontAlgn="base" hangingPunct="0">
              <a:lnSpc>
                <a:spcPct val="115000"/>
              </a:lnSpc>
              <a:spcAft>
                <a:spcPts val="991"/>
              </a:spcAft>
              <a:defRPr/>
            </a:pPr>
            <a:r>
              <a:rPr lang="en-US" dirty="0">
                <a:ea typeface="Calibri"/>
                <a:cs typeface="Times New Roman"/>
              </a:rPr>
              <a:t>1.6 million AF/year (521 billion gallons) </a:t>
            </a:r>
            <a:endParaRPr lang="en-US" dirty="0" smtClean="0">
              <a:ea typeface="Calibri"/>
              <a:cs typeface="Times New Roman"/>
            </a:endParaRPr>
          </a:p>
          <a:p>
            <a:pPr defTabSz="905520" eaLnBrk="0" fontAlgn="base" hangingPunct="0">
              <a:lnSpc>
                <a:spcPct val="115000"/>
              </a:lnSpc>
              <a:spcAft>
                <a:spcPts val="991"/>
              </a:spcAft>
              <a:defRPr/>
            </a:pPr>
            <a:r>
              <a:rPr lang="en-US" dirty="0" smtClean="0">
                <a:ea typeface="Calibri"/>
                <a:cs typeface="Times New Roman"/>
              </a:rPr>
              <a:t>Serves </a:t>
            </a:r>
            <a:r>
              <a:rPr lang="en-US" dirty="0">
                <a:ea typeface="Calibri"/>
                <a:cs typeface="Times New Roman"/>
              </a:rPr>
              <a:t>3 counties </a:t>
            </a:r>
            <a:r>
              <a:rPr lang="en-US" dirty="0" smtClean="0">
                <a:ea typeface="Calibri"/>
                <a:cs typeface="Times New Roman"/>
              </a:rPr>
              <a:t>containing 80</a:t>
            </a:r>
            <a:r>
              <a:rPr lang="en-US" dirty="0">
                <a:ea typeface="Calibri"/>
                <a:cs typeface="Times New Roman"/>
              </a:rPr>
              <a:t>% of Arizona’s population</a:t>
            </a:r>
          </a:p>
          <a:p>
            <a:pPr marL="339571" indent="-339571">
              <a:lnSpc>
                <a:spcPct val="115000"/>
              </a:lnSpc>
              <a:spcAft>
                <a:spcPts val="991"/>
              </a:spcAft>
            </a:pPr>
            <a:r>
              <a:rPr lang="en-US" dirty="0">
                <a:ea typeface="Calibri"/>
                <a:cs typeface="Times New Roman"/>
              </a:rPr>
              <a:t>CAP has 80 regular customers and each year has specific contracts for excess water</a:t>
            </a:r>
          </a:p>
          <a:p>
            <a:pPr marL="237043" indent="-237043">
              <a:buFontTx/>
              <a:buChar char="•"/>
              <a:defRPr/>
            </a:pPr>
            <a:endParaRPr lang="en-US" dirty="0" smtClean="0"/>
          </a:p>
          <a:p>
            <a:pPr>
              <a:defRPr/>
            </a:pPr>
            <a:r>
              <a:rPr lang="en-US" dirty="0" smtClean="0"/>
              <a:t>History of CAP</a:t>
            </a:r>
          </a:p>
          <a:p>
            <a:pPr marL="169786" indent="-169786">
              <a:buFont typeface="Arial" pitchFamily="34" charset="0"/>
              <a:buChar char="•"/>
              <a:defRPr/>
            </a:pPr>
            <a:r>
              <a:rPr lang="en-US" dirty="0" smtClean="0"/>
              <a:t>1968  Federal Authorization</a:t>
            </a:r>
            <a:r>
              <a:rPr lang="en-US" baseline="0" dirty="0" smtClean="0"/>
              <a:t> through Colorado River Basin Projects Act</a:t>
            </a:r>
          </a:p>
          <a:p>
            <a:pPr marL="169786" indent="-169786">
              <a:buFont typeface="Arial" pitchFamily="34" charset="0"/>
              <a:buChar char="•"/>
              <a:defRPr/>
            </a:pPr>
            <a:r>
              <a:rPr lang="en-US" baseline="0" dirty="0" smtClean="0"/>
              <a:t>1973  Construction begins on CAP system</a:t>
            </a:r>
          </a:p>
          <a:p>
            <a:pPr marL="169786" indent="-169786">
              <a:buFont typeface="Arial" pitchFamily="34" charset="0"/>
              <a:buChar char="•"/>
              <a:defRPr/>
            </a:pPr>
            <a:r>
              <a:rPr lang="en-US" baseline="0" dirty="0" smtClean="0"/>
              <a:t>Declared Substantially Complete in 1993</a:t>
            </a:r>
          </a:p>
          <a:p>
            <a:pPr marL="169786" indent="-169786">
              <a:buFont typeface="Arial" pitchFamily="34" charset="0"/>
              <a:buChar char="•"/>
              <a:defRPr/>
            </a:pPr>
            <a:endParaRPr lang="en-US" baseline="0" dirty="0" smtClean="0"/>
          </a:p>
          <a:p>
            <a:pPr>
              <a:defRPr/>
            </a:pPr>
            <a:r>
              <a:rPr lang="en-US" baseline="0" dirty="0" smtClean="0"/>
              <a:t>Compromises along the way</a:t>
            </a:r>
          </a:p>
          <a:p>
            <a:pPr marL="169786" indent="-169786">
              <a:buFont typeface="Arial" pitchFamily="34" charset="0"/>
              <a:buChar char="•"/>
              <a:defRPr/>
            </a:pPr>
            <a:r>
              <a:rPr lang="en-US" baseline="0" dirty="0" smtClean="0"/>
              <a:t>CAP has junior priority</a:t>
            </a:r>
          </a:p>
          <a:p>
            <a:pPr marL="169786" indent="-169786">
              <a:buFont typeface="Arial" pitchFamily="34" charset="0"/>
              <a:buChar char="•"/>
              <a:defRPr/>
            </a:pPr>
            <a:r>
              <a:rPr lang="en-US" baseline="0" dirty="0" smtClean="0"/>
              <a:t>NGS built instead of additional hydroelectric dams</a:t>
            </a:r>
            <a:endParaRPr lang="en-US" dirty="0"/>
          </a:p>
        </p:txBody>
      </p:sp>
      <p:sp>
        <p:nvSpPr>
          <p:cNvPr id="4"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0BC8F6-40D5-47C1-A1B1-F765CC0402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88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a:t>
            </a:r>
          </a:p>
        </p:txBody>
      </p:sp>
      <p:sp>
        <p:nvSpPr>
          <p:cNvPr id="4" name="Slide Number Placeholder 3"/>
          <p:cNvSpPr>
            <a:spLocks noGrp="1"/>
          </p:cNvSpPr>
          <p:nvPr>
            <p:ph type="sldNum" sz="quarter" idx="10"/>
          </p:nvPr>
        </p:nvSpPr>
        <p:spPr/>
        <p:txBody>
          <a:bodyPr/>
          <a:lstStyle/>
          <a:p>
            <a:fld id="{0F31248A-EADE-47D6-B94E-18D33FC8C5E4}" type="slidenum">
              <a:rPr lang="en-US" smtClean="0"/>
              <a:t>22</a:t>
            </a:fld>
            <a:endParaRPr lang="en-US"/>
          </a:p>
        </p:txBody>
      </p:sp>
    </p:spTree>
    <p:extLst>
      <p:ext uri="{BB962C8B-B14F-4D97-AF65-F5344CB8AC3E}">
        <p14:creationId xmlns:p14="http://schemas.microsoft.com/office/powerpoint/2010/main" val="988447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a:t>
            </a:r>
          </a:p>
        </p:txBody>
      </p:sp>
      <p:sp>
        <p:nvSpPr>
          <p:cNvPr id="4" name="Slide Number Placeholder 3"/>
          <p:cNvSpPr>
            <a:spLocks noGrp="1"/>
          </p:cNvSpPr>
          <p:nvPr>
            <p:ph type="sldNum" sz="quarter" idx="10"/>
          </p:nvPr>
        </p:nvSpPr>
        <p:spPr/>
        <p:txBody>
          <a:bodyPr/>
          <a:lstStyle/>
          <a:p>
            <a:fld id="{0F31248A-EADE-47D6-B94E-18D33FC8C5E4}" type="slidenum">
              <a:rPr lang="en-US" smtClean="0"/>
              <a:t>23</a:t>
            </a:fld>
            <a:endParaRPr lang="en-US"/>
          </a:p>
        </p:txBody>
      </p:sp>
    </p:spTree>
    <p:extLst>
      <p:ext uri="{BB962C8B-B14F-4D97-AF65-F5344CB8AC3E}">
        <p14:creationId xmlns:p14="http://schemas.microsoft.com/office/powerpoint/2010/main" val="2141749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FFF55F-3CA6-426A-BFE0-ACAAC37267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155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Hydrology 1906-2015 (Average 14.83 MAF / year inflow into Lake Powell)</a:t>
            </a:r>
          </a:p>
          <a:p>
            <a:endParaRPr lang="en-US" dirty="0"/>
          </a:p>
          <a:p>
            <a:r>
              <a:rPr lang="en-US" dirty="0"/>
              <a:t>Stress Test Hydrology 1988-2015 (Average 13.26 MAF / year inflow into Lake Powell) a reduction of 10.6%</a:t>
            </a:r>
          </a:p>
          <a:p>
            <a:endParaRPr lang="en-US" dirty="0"/>
          </a:p>
          <a:p>
            <a:r>
              <a:rPr lang="en-US" dirty="0"/>
              <a:t>Many scientists project that the Stress Test hydrology is closer to our future. As prudent water managers and planners, we need to plan for that drier future. </a:t>
            </a:r>
          </a:p>
          <a:p>
            <a:endParaRPr lang="en-US" dirty="0"/>
          </a:p>
          <a:p>
            <a:r>
              <a:rPr lang="en-US" dirty="0"/>
              <a:t>[Point out teacup diagram]</a:t>
            </a:r>
          </a:p>
          <a:p>
            <a:endParaRPr lang="en-US" dirty="0"/>
          </a:p>
          <a:p>
            <a:r>
              <a:rPr lang="en-US" dirty="0"/>
              <a:t>[Discuss projection for how quickly we can fall to Deadpool]</a:t>
            </a:r>
          </a:p>
        </p:txBody>
      </p:sp>
      <p:sp>
        <p:nvSpPr>
          <p:cNvPr id="4" name="Slide Number Placeholder 3"/>
          <p:cNvSpPr>
            <a:spLocks noGrp="1"/>
          </p:cNvSpPr>
          <p:nvPr>
            <p:ph type="sldNum" sz="quarter" idx="10"/>
          </p:nvPr>
        </p:nvSpPr>
        <p:spPr/>
        <p:txBody>
          <a:bodyPr/>
          <a:lstStyle/>
          <a:p>
            <a:pPr defTabSz="933204">
              <a:defRPr/>
            </a:pPr>
            <a:fld id="{06DD3B3B-75AC-574E-A42F-AEFC8DAFA0D7}" type="slidenum">
              <a:rPr lang="en-US">
                <a:solidFill>
                  <a:prstClr val="black"/>
                </a:solidFill>
                <a:latin typeface="Calibri" panose="020F0502020204030204"/>
              </a:rPr>
              <a:pPr defTabSz="93320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99913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defTabSz="905520" eaLnBrk="0" fontAlgn="base" hangingPunct="0">
              <a:lnSpc>
                <a:spcPct val="115000"/>
              </a:lnSpc>
              <a:spcAft>
                <a:spcPts val="991"/>
              </a:spcAft>
              <a:defRPr/>
            </a:pPr>
            <a:r>
              <a:rPr lang="en-US" dirty="0" smtClean="0">
                <a:ea typeface="Calibri"/>
                <a:cs typeface="Times New Roman"/>
              </a:rPr>
              <a:t>CAP </a:t>
            </a:r>
            <a:r>
              <a:rPr lang="en-US" dirty="0">
                <a:ea typeface="Calibri"/>
                <a:cs typeface="Times New Roman"/>
              </a:rPr>
              <a:t>is largest source of renewable </a:t>
            </a:r>
            <a:r>
              <a:rPr lang="en-US" dirty="0" smtClean="0">
                <a:ea typeface="Calibri"/>
                <a:cs typeface="Times New Roman"/>
              </a:rPr>
              <a:t>water for AZ</a:t>
            </a:r>
            <a:endParaRPr lang="en-US" sz="1100" dirty="0">
              <a:ea typeface="Calibri"/>
              <a:cs typeface="Times New Roman"/>
            </a:endParaRPr>
          </a:p>
          <a:p>
            <a:pPr defTabSz="905520" eaLnBrk="0" fontAlgn="base" hangingPunct="0">
              <a:lnSpc>
                <a:spcPct val="115000"/>
              </a:lnSpc>
              <a:spcAft>
                <a:spcPts val="991"/>
              </a:spcAft>
              <a:defRPr/>
            </a:pPr>
            <a:r>
              <a:rPr lang="en-US" dirty="0">
                <a:ea typeface="Calibri"/>
                <a:cs typeface="Times New Roman"/>
              </a:rPr>
              <a:t>1.6 million AF/year (521 billion gallons) </a:t>
            </a:r>
            <a:endParaRPr lang="en-US" dirty="0" smtClean="0">
              <a:ea typeface="Calibri"/>
              <a:cs typeface="Times New Roman"/>
            </a:endParaRPr>
          </a:p>
          <a:p>
            <a:pPr defTabSz="905520" eaLnBrk="0" fontAlgn="base" hangingPunct="0">
              <a:lnSpc>
                <a:spcPct val="115000"/>
              </a:lnSpc>
              <a:spcAft>
                <a:spcPts val="991"/>
              </a:spcAft>
              <a:defRPr/>
            </a:pPr>
            <a:r>
              <a:rPr lang="en-US" dirty="0" smtClean="0">
                <a:ea typeface="Calibri"/>
                <a:cs typeface="Times New Roman"/>
              </a:rPr>
              <a:t>Serves </a:t>
            </a:r>
            <a:r>
              <a:rPr lang="en-US" dirty="0">
                <a:ea typeface="Calibri"/>
                <a:cs typeface="Times New Roman"/>
              </a:rPr>
              <a:t>3 counties </a:t>
            </a:r>
            <a:r>
              <a:rPr lang="en-US" dirty="0" smtClean="0">
                <a:ea typeface="Calibri"/>
                <a:cs typeface="Times New Roman"/>
              </a:rPr>
              <a:t>containing 80</a:t>
            </a:r>
            <a:r>
              <a:rPr lang="en-US" dirty="0">
                <a:ea typeface="Calibri"/>
                <a:cs typeface="Times New Roman"/>
              </a:rPr>
              <a:t>% of Arizona’s population</a:t>
            </a:r>
          </a:p>
          <a:p>
            <a:pPr marL="339571" indent="-339571">
              <a:lnSpc>
                <a:spcPct val="115000"/>
              </a:lnSpc>
              <a:spcAft>
                <a:spcPts val="991"/>
              </a:spcAft>
            </a:pPr>
            <a:r>
              <a:rPr lang="en-US" dirty="0">
                <a:ea typeface="Calibri"/>
                <a:cs typeface="Times New Roman"/>
              </a:rPr>
              <a:t>CAP has 80 regular customers and each year has specific contracts for excess water</a:t>
            </a:r>
          </a:p>
          <a:p>
            <a:pPr marL="237043" indent="-237043">
              <a:buFontTx/>
              <a:buChar char="•"/>
              <a:defRPr/>
            </a:pPr>
            <a:endParaRPr lang="en-US" dirty="0" smtClean="0"/>
          </a:p>
          <a:p>
            <a:pPr>
              <a:defRPr/>
            </a:pPr>
            <a:r>
              <a:rPr lang="en-US" dirty="0" smtClean="0"/>
              <a:t>History of CAP</a:t>
            </a:r>
          </a:p>
          <a:p>
            <a:pPr marL="169786" indent="-169786">
              <a:buFont typeface="Arial" pitchFamily="34" charset="0"/>
              <a:buChar char="•"/>
              <a:defRPr/>
            </a:pPr>
            <a:r>
              <a:rPr lang="en-US" dirty="0" smtClean="0"/>
              <a:t>1968  Federal Authorization</a:t>
            </a:r>
            <a:r>
              <a:rPr lang="en-US" baseline="0" dirty="0" smtClean="0"/>
              <a:t> through Colorado River Basin Projects Act</a:t>
            </a:r>
          </a:p>
          <a:p>
            <a:pPr marL="169786" indent="-169786">
              <a:buFont typeface="Arial" pitchFamily="34" charset="0"/>
              <a:buChar char="•"/>
              <a:defRPr/>
            </a:pPr>
            <a:r>
              <a:rPr lang="en-US" baseline="0" dirty="0" smtClean="0"/>
              <a:t>1973  Construction begins on CAP system</a:t>
            </a:r>
          </a:p>
          <a:p>
            <a:pPr marL="169786" indent="-169786">
              <a:buFont typeface="Arial" pitchFamily="34" charset="0"/>
              <a:buChar char="•"/>
              <a:defRPr/>
            </a:pPr>
            <a:r>
              <a:rPr lang="en-US" baseline="0" dirty="0" smtClean="0"/>
              <a:t>Declared Substantially Complete in 1993</a:t>
            </a:r>
          </a:p>
          <a:p>
            <a:pPr marL="169786" indent="-169786">
              <a:buFont typeface="Arial" pitchFamily="34" charset="0"/>
              <a:buChar char="•"/>
              <a:defRPr/>
            </a:pPr>
            <a:endParaRPr lang="en-US" baseline="0" dirty="0" smtClean="0"/>
          </a:p>
          <a:p>
            <a:pPr>
              <a:defRPr/>
            </a:pPr>
            <a:r>
              <a:rPr lang="en-US" baseline="0" dirty="0" smtClean="0"/>
              <a:t>Compromises along the way</a:t>
            </a:r>
          </a:p>
          <a:p>
            <a:pPr marL="169786" indent="-169786">
              <a:buFont typeface="Arial" pitchFamily="34" charset="0"/>
              <a:buChar char="•"/>
              <a:defRPr/>
            </a:pPr>
            <a:r>
              <a:rPr lang="en-US" baseline="0" dirty="0" smtClean="0"/>
              <a:t>CAP has junior priority</a:t>
            </a:r>
          </a:p>
          <a:p>
            <a:pPr marL="169786" indent="-169786">
              <a:buFont typeface="Arial" pitchFamily="34" charset="0"/>
              <a:buChar char="•"/>
              <a:defRPr/>
            </a:pPr>
            <a:r>
              <a:rPr lang="en-US" baseline="0" dirty="0" smtClean="0"/>
              <a:t>NGS built instead of additional hydroelectric dams</a:t>
            </a:r>
            <a:endParaRPr lang="en-US" dirty="0"/>
          </a:p>
        </p:txBody>
      </p:sp>
      <p:sp>
        <p:nvSpPr>
          <p:cNvPr id="4"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0BC8F6-40D5-47C1-A1B1-F765CC0402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61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75048">
              <a:defRPr/>
            </a:pPr>
            <a:fld id="{1B439998-2B8D-4D11-A585-6CEEE1EE88D7}" type="slidenum">
              <a:rPr lang="en-US" sz="1800" kern="0">
                <a:solidFill>
                  <a:sysClr val="windowText" lastClr="000000"/>
                </a:solidFill>
                <a:latin typeface="Calibri" panose="020F0502020204030204"/>
              </a:rPr>
              <a:pPr defTabSz="975048">
                <a:defRPr/>
              </a:pPr>
              <a:t>6</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4153318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defTabSz="905520" eaLnBrk="0" fontAlgn="base" hangingPunct="0">
              <a:lnSpc>
                <a:spcPct val="115000"/>
              </a:lnSpc>
              <a:spcAft>
                <a:spcPts val="991"/>
              </a:spcAft>
              <a:defRPr/>
            </a:pPr>
            <a:r>
              <a:rPr lang="en-US" dirty="0" smtClean="0">
                <a:ea typeface="Calibri"/>
                <a:cs typeface="Times New Roman"/>
              </a:rPr>
              <a:t>CAP </a:t>
            </a:r>
            <a:r>
              <a:rPr lang="en-US" dirty="0">
                <a:ea typeface="Calibri"/>
                <a:cs typeface="Times New Roman"/>
              </a:rPr>
              <a:t>is largest source of renewable </a:t>
            </a:r>
            <a:r>
              <a:rPr lang="en-US" dirty="0" smtClean="0">
                <a:ea typeface="Calibri"/>
                <a:cs typeface="Times New Roman"/>
              </a:rPr>
              <a:t>water for AZ</a:t>
            </a:r>
            <a:endParaRPr lang="en-US" sz="1100" dirty="0">
              <a:ea typeface="Calibri"/>
              <a:cs typeface="Times New Roman"/>
            </a:endParaRPr>
          </a:p>
          <a:p>
            <a:pPr defTabSz="905520" eaLnBrk="0" fontAlgn="base" hangingPunct="0">
              <a:lnSpc>
                <a:spcPct val="115000"/>
              </a:lnSpc>
              <a:spcAft>
                <a:spcPts val="991"/>
              </a:spcAft>
              <a:defRPr/>
            </a:pPr>
            <a:r>
              <a:rPr lang="en-US" dirty="0">
                <a:ea typeface="Calibri"/>
                <a:cs typeface="Times New Roman"/>
              </a:rPr>
              <a:t>1.6 million AF/year (521 billion gallons) </a:t>
            </a:r>
            <a:endParaRPr lang="en-US" dirty="0" smtClean="0">
              <a:ea typeface="Calibri"/>
              <a:cs typeface="Times New Roman"/>
            </a:endParaRPr>
          </a:p>
          <a:p>
            <a:pPr defTabSz="905520" eaLnBrk="0" fontAlgn="base" hangingPunct="0">
              <a:lnSpc>
                <a:spcPct val="115000"/>
              </a:lnSpc>
              <a:spcAft>
                <a:spcPts val="991"/>
              </a:spcAft>
              <a:defRPr/>
            </a:pPr>
            <a:r>
              <a:rPr lang="en-US" dirty="0" smtClean="0">
                <a:ea typeface="Calibri"/>
                <a:cs typeface="Times New Roman"/>
              </a:rPr>
              <a:t>Serves </a:t>
            </a:r>
            <a:r>
              <a:rPr lang="en-US" dirty="0">
                <a:ea typeface="Calibri"/>
                <a:cs typeface="Times New Roman"/>
              </a:rPr>
              <a:t>3 counties </a:t>
            </a:r>
            <a:r>
              <a:rPr lang="en-US" dirty="0" smtClean="0">
                <a:ea typeface="Calibri"/>
                <a:cs typeface="Times New Roman"/>
              </a:rPr>
              <a:t>containing 80</a:t>
            </a:r>
            <a:r>
              <a:rPr lang="en-US" dirty="0">
                <a:ea typeface="Calibri"/>
                <a:cs typeface="Times New Roman"/>
              </a:rPr>
              <a:t>% of Arizona’s population</a:t>
            </a:r>
          </a:p>
          <a:p>
            <a:pPr marL="339571" indent="-339571">
              <a:lnSpc>
                <a:spcPct val="115000"/>
              </a:lnSpc>
              <a:spcAft>
                <a:spcPts val="991"/>
              </a:spcAft>
            </a:pPr>
            <a:r>
              <a:rPr lang="en-US" dirty="0">
                <a:ea typeface="Calibri"/>
                <a:cs typeface="Times New Roman"/>
              </a:rPr>
              <a:t>CAP has 80 regular customers and each year has specific contracts for excess water</a:t>
            </a:r>
          </a:p>
          <a:p>
            <a:pPr marL="237043" indent="-237043">
              <a:buFontTx/>
              <a:buChar char="•"/>
              <a:defRPr/>
            </a:pPr>
            <a:endParaRPr lang="en-US" dirty="0" smtClean="0"/>
          </a:p>
          <a:p>
            <a:pPr>
              <a:defRPr/>
            </a:pPr>
            <a:r>
              <a:rPr lang="en-US" dirty="0" smtClean="0"/>
              <a:t>History of CAP</a:t>
            </a:r>
          </a:p>
          <a:p>
            <a:pPr marL="169786" indent="-169786">
              <a:buFont typeface="Arial" pitchFamily="34" charset="0"/>
              <a:buChar char="•"/>
              <a:defRPr/>
            </a:pPr>
            <a:r>
              <a:rPr lang="en-US" dirty="0" smtClean="0"/>
              <a:t>1968  Federal Authorization</a:t>
            </a:r>
            <a:r>
              <a:rPr lang="en-US" baseline="0" dirty="0" smtClean="0"/>
              <a:t> through Colorado River Basin Projects Act</a:t>
            </a:r>
          </a:p>
          <a:p>
            <a:pPr marL="169786" indent="-169786">
              <a:buFont typeface="Arial" pitchFamily="34" charset="0"/>
              <a:buChar char="•"/>
              <a:defRPr/>
            </a:pPr>
            <a:r>
              <a:rPr lang="en-US" baseline="0" dirty="0" smtClean="0"/>
              <a:t>1973  Construction begins on CAP system</a:t>
            </a:r>
          </a:p>
          <a:p>
            <a:pPr marL="169786" indent="-169786">
              <a:buFont typeface="Arial" pitchFamily="34" charset="0"/>
              <a:buChar char="•"/>
              <a:defRPr/>
            </a:pPr>
            <a:r>
              <a:rPr lang="en-US" baseline="0" dirty="0" smtClean="0"/>
              <a:t>Declared Substantially Complete in 1993</a:t>
            </a:r>
          </a:p>
          <a:p>
            <a:pPr marL="169786" indent="-169786">
              <a:buFont typeface="Arial" pitchFamily="34" charset="0"/>
              <a:buChar char="•"/>
              <a:defRPr/>
            </a:pPr>
            <a:endParaRPr lang="en-US" baseline="0" dirty="0" smtClean="0"/>
          </a:p>
          <a:p>
            <a:pPr>
              <a:defRPr/>
            </a:pPr>
            <a:r>
              <a:rPr lang="en-US" baseline="0" dirty="0" smtClean="0"/>
              <a:t>Compromises along the way</a:t>
            </a:r>
          </a:p>
          <a:p>
            <a:pPr marL="169786" indent="-169786">
              <a:buFont typeface="Arial" pitchFamily="34" charset="0"/>
              <a:buChar char="•"/>
              <a:defRPr/>
            </a:pPr>
            <a:r>
              <a:rPr lang="en-US" baseline="0" dirty="0" smtClean="0"/>
              <a:t>CAP has junior priority</a:t>
            </a:r>
          </a:p>
          <a:p>
            <a:pPr marL="169786" indent="-169786">
              <a:buFont typeface="Arial" pitchFamily="34" charset="0"/>
              <a:buChar char="•"/>
              <a:defRPr/>
            </a:pPr>
            <a:r>
              <a:rPr lang="en-US" baseline="0" dirty="0" smtClean="0"/>
              <a:t>NGS built instead of additional hydroelectric dams</a:t>
            </a:r>
            <a:endParaRPr lang="en-US" dirty="0"/>
          </a:p>
        </p:txBody>
      </p:sp>
      <p:sp>
        <p:nvSpPr>
          <p:cNvPr id="4"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0BC8F6-40D5-47C1-A1B1-F765CC0402F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804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pPr defTabSz="881239">
              <a:spcAft>
                <a:spcPts val="672"/>
              </a:spcAft>
              <a:defRPr/>
            </a:pPr>
            <a:r>
              <a:rPr lang="en-US" dirty="0"/>
              <a:t>This is an illustration that should be </a:t>
            </a:r>
            <a:r>
              <a:rPr lang="en-US" baseline="0" dirty="0"/>
              <a:t>familiar to most of you.  This is one chart you want to be at the bottom of—that’s where the higher priorities are. This is showing current levels of usage, but _prior_ to current voluntary system conservation activities.  </a:t>
            </a:r>
          </a:p>
          <a:p>
            <a:pPr defTabSz="881239">
              <a:spcAft>
                <a:spcPts val="672"/>
              </a:spcAft>
              <a:defRPr/>
            </a:pPr>
            <a:endParaRPr lang="en-US" baseline="0" dirty="0"/>
          </a:p>
          <a:p>
            <a:pPr defTabSz="881239">
              <a:spcAft>
                <a:spcPts val="672"/>
              </a:spcAft>
              <a:defRPr/>
            </a:pPr>
            <a:r>
              <a:rPr lang="en-US" baseline="0" dirty="0"/>
              <a:t>[click]</a:t>
            </a:r>
          </a:p>
          <a:p>
            <a:pPr defTabSz="881239">
              <a:spcAft>
                <a:spcPts val="672"/>
              </a:spcAft>
              <a:defRPr/>
            </a:pPr>
            <a:endParaRPr lang="en-US" baseline="0" dirty="0"/>
          </a:p>
          <a:p>
            <a:pPr defTabSz="881239">
              <a:spcAft>
                <a:spcPts val="672"/>
              </a:spcAft>
              <a:defRPr/>
            </a:pPr>
            <a:r>
              <a:rPr lang="en-US" baseline="0" dirty="0"/>
              <a:t>Also keep in mind that the names of the priorities don’t perfectly align with who is using the supplies, including through leases and assignments</a:t>
            </a:r>
          </a:p>
          <a:p>
            <a:pPr defTabSz="881239">
              <a:spcAft>
                <a:spcPts val="672"/>
              </a:spcAft>
              <a:defRPr/>
            </a:pPr>
            <a:endParaRPr lang="en-US" baseline="0" dirty="0"/>
          </a:p>
          <a:p>
            <a:pPr defTabSz="881239">
              <a:spcAft>
                <a:spcPts val="672"/>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9B347-0F4E-4134-B8C2-3E73BF3C47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99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pPr>
              <a:spcAft>
                <a:spcPts val="672"/>
              </a:spcAft>
              <a:defRPr/>
            </a:pPr>
            <a:r>
              <a:rPr lang="en-US" dirty="0"/>
              <a:t>This is how the reductions under</a:t>
            </a:r>
            <a:r>
              <a:rPr lang="en-US" baseline="0" dirty="0"/>
              <a:t> the 2007 Guidelines fall, assuming usage patterns during shortage are similar to current use.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9B347-0F4E-4134-B8C2-3E73BF3C47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706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pPr>
              <a:spcAft>
                <a:spcPts val="672"/>
              </a:spcAft>
              <a:defRPr/>
            </a:pPr>
            <a:r>
              <a:rPr lang="en-US" dirty="0"/>
              <a:t>…And here is how the additional reductions under DCP</a:t>
            </a:r>
            <a:r>
              <a:rPr lang="en-US" baseline="0" dirty="0"/>
              <a:t> fall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9B347-0F4E-4134-B8C2-3E73BF3C47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912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5.xml"/><Relationship Id="rId4" Type="http://schemas.openxmlformats.org/officeDocument/2006/relationships/image" Target="file://localhost/Users/richardson/WORK/CAP_ppt/SUNSET/CAP_PPT-Title-SUNSET.png"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image" Target="file://localhost/Users/richardson/WORK/CAP_ppt/SUNSET/CAP_PPT-Content1-SUNSET.png" TargetMode="External"/><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file://localhost/Users/richardson/WORK/CAP_ppt/SUNSET/CAP_PPT-Content2-SUNSET.png" TargetMode="External"/><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file://localhost/Users/richardson/WORK/CAP_ppt/SUNSET/CAP_PPT-Content3-SUNSET.png" TargetMode="External"/><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file://localhost/Users/richardson/WORK/CAP_ppt/SUNSET/CAP_PPT-Minimal-SUNSET.png" TargetMode="External"/><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file://localhost/Users/richardson/WORK/CAP_ppt/SUNSET/CAP_PPT-Conclusion-SUNSET.png" TargetMode="External"/><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314832"/>
            <a:ext cx="7772400" cy="683742"/>
          </a:xfrm>
        </p:spPr>
        <p:txBody>
          <a:bodyPr>
            <a:normAutofit/>
          </a:bodyPr>
          <a:lstStyle>
            <a:lvl1pPr algn="ctr">
              <a:defRPr sz="3200"/>
            </a:lvl1pPr>
          </a:lstStyle>
          <a:p>
            <a:r>
              <a:rPr lang="en-US" dirty="0"/>
              <a:t>Presenter Name</a:t>
            </a:r>
          </a:p>
        </p:txBody>
      </p:sp>
      <p:sp>
        <p:nvSpPr>
          <p:cNvPr id="3" name="Subtitle 2"/>
          <p:cNvSpPr>
            <a:spLocks noGrp="1"/>
          </p:cNvSpPr>
          <p:nvPr>
            <p:ph type="subTitle" idx="1" hasCustomPrompt="1"/>
          </p:nvPr>
        </p:nvSpPr>
        <p:spPr>
          <a:xfrm>
            <a:off x="685800" y="3009900"/>
            <a:ext cx="7772400" cy="433516"/>
          </a:xfrm>
        </p:spPr>
        <p:txBody>
          <a:bodyPr anchor="ctr">
            <a:normAutofit/>
          </a:bodyPr>
          <a:lstStyle>
            <a:lvl1pPr marL="0" indent="0" algn="ctr">
              <a:buNone/>
              <a:defRPr lang="en-US" dirty="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Title</a:t>
            </a:r>
          </a:p>
        </p:txBody>
      </p:sp>
      <p:sp>
        <p:nvSpPr>
          <p:cNvPr id="4" name="Date Placeholder 3"/>
          <p:cNvSpPr>
            <a:spLocks noGrp="1"/>
          </p:cNvSpPr>
          <p:nvPr>
            <p:ph type="dt" sz="half" idx="10"/>
          </p:nvPr>
        </p:nvSpPr>
        <p:spPr/>
        <p:txBody>
          <a:bodyPr/>
          <a:lstStyle>
            <a:lvl1pPr>
              <a:defRPr>
                <a:solidFill>
                  <a:schemeClr val="bg1"/>
                </a:solidFill>
              </a:defRPr>
            </a:lvl1p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62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868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3247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14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0955"/>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38481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14769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07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5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9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CAP PPT-SimpleShell-1.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4374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Hoover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prstGeom prst="rect">
            <a:avLst/>
          </a:prstGeom>
        </p:spPr>
        <p:txBody>
          <a:bodyPr/>
          <a:lstStyle>
            <a:lvl1pPr>
              <a:defRPr b="1">
                <a:solidFill>
                  <a:schemeClr val="bg1"/>
                </a:solidFill>
                <a:latin typeface="Arial" charset="0"/>
                <a:ea typeface="Arial" charset="0"/>
                <a:cs typeface="Arial" charset="0"/>
              </a:defRPr>
            </a:lvl1pPr>
          </a:lstStyle>
          <a:p>
            <a:fld id="{EE7FFA27-CC69-4E40-867D-FDBA73565879}" type="datetime1">
              <a:rPr lang="en-US" smtClean="0">
                <a:solidFill>
                  <a:prstClr val="white"/>
                </a:solidFill>
              </a:rPr>
              <a:t>2/28/2019</a:t>
            </a:fld>
            <a:endParaRPr lang="en-US">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8" name="Picture 7" descr="Reclamation Logotype and Tagline" title="Reclamation Logotype and Taglin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274320"/>
            <a:ext cx="3657600" cy="578177"/>
          </a:xfrm>
          <a:prstGeom prst="rect">
            <a:avLst/>
          </a:prstGeom>
        </p:spPr>
      </p:pic>
    </p:spTree>
    <p:extLst>
      <p:ext uri="{BB962C8B-B14F-4D97-AF65-F5344CB8AC3E}">
        <p14:creationId xmlns:p14="http://schemas.microsoft.com/office/powerpoint/2010/main" val="414535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Glen Canyon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prstGeom prst="rect">
            <a:avLst/>
          </a:prstGeom>
        </p:spPr>
        <p:txBody>
          <a:bodyPr/>
          <a:lstStyle>
            <a:lvl1pPr>
              <a:defRPr b="1">
                <a:solidFill>
                  <a:schemeClr val="bg1"/>
                </a:solidFill>
                <a:latin typeface="Arial" charset="0"/>
                <a:ea typeface="Arial" charset="0"/>
                <a:cs typeface="Arial" charset="0"/>
              </a:defRPr>
            </a:lvl1pPr>
          </a:lstStyle>
          <a:p>
            <a:fld id="{DAC6401D-A3B9-4625-BDEE-92A8FAF501EF}" type="datetime1">
              <a:rPr lang="en-US" smtClean="0">
                <a:solidFill>
                  <a:prstClr val="white"/>
                </a:solidFill>
              </a:r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8" name="Picture 7" descr="Reclamation Logotype and Tagline" title="Reclamation Logotype and Taglin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274320"/>
            <a:ext cx="3657600" cy="578177"/>
          </a:xfrm>
          <a:prstGeom prst="rect">
            <a:avLst/>
          </a:prstGeom>
        </p:spPr>
      </p:pic>
    </p:spTree>
    <p:extLst>
      <p:ext uri="{BB962C8B-B14F-4D97-AF65-F5344CB8AC3E}">
        <p14:creationId xmlns:p14="http://schemas.microsoft.com/office/powerpoint/2010/main" val="164981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Grand Coulee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prstGeom prst="rect">
            <a:avLst/>
          </a:prstGeom>
        </p:spPr>
        <p:txBody>
          <a:bodyPr/>
          <a:lstStyle>
            <a:lvl1pPr>
              <a:defRPr b="1">
                <a:solidFill>
                  <a:schemeClr val="bg1"/>
                </a:solidFill>
                <a:latin typeface="Arial" charset="0"/>
                <a:ea typeface="Arial" charset="0"/>
                <a:cs typeface="Arial" charset="0"/>
              </a:defRPr>
            </a:lvl1pPr>
          </a:lstStyle>
          <a:p>
            <a:fld id="{9E52E8DC-5FA0-424B-A53D-965F69A9FE8A}" type="datetime1">
              <a:rPr lang="en-US" smtClean="0">
                <a:solidFill>
                  <a:prstClr val="white"/>
                </a:solidFill>
              </a:r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9" name="Picture 8" descr="Reclamation Logotype and Tagline" title="Reclamation Logotype and Taglin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274320"/>
            <a:ext cx="3657600" cy="578177"/>
          </a:xfrm>
          <a:prstGeom prst="rect">
            <a:avLst/>
          </a:prstGeom>
        </p:spPr>
      </p:pic>
    </p:spTree>
    <p:extLst>
      <p:ext uri="{BB962C8B-B14F-4D97-AF65-F5344CB8AC3E}">
        <p14:creationId xmlns:p14="http://schemas.microsoft.com/office/powerpoint/2010/main" val="1722097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 Shasta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prstGeom prst="rect">
            <a:avLst/>
          </a:prstGeom>
        </p:spPr>
        <p:txBody>
          <a:bodyPr/>
          <a:lstStyle>
            <a:lvl1pPr>
              <a:defRPr b="1">
                <a:solidFill>
                  <a:schemeClr val="bg1"/>
                </a:solidFill>
                <a:latin typeface="Arial" charset="0"/>
                <a:ea typeface="Arial" charset="0"/>
                <a:cs typeface="Arial" charset="0"/>
              </a:defRPr>
            </a:lvl1pPr>
          </a:lstStyle>
          <a:p>
            <a:fld id="{A2500CF9-3509-415A-A7CD-FF5919563C5B}" type="datetime1">
              <a:rPr lang="en-US" smtClean="0">
                <a:solidFill>
                  <a:prstClr val="white"/>
                </a:solidFill>
              </a:r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8" name="Picture 7" descr="Reclamation Logotype and Tagline" title="Reclamation Logotype and Taglin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631" y="287020"/>
            <a:ext cx="3657600" cy="578177"/>
          </a:xfrm>
          <a:prstGeom prst="rect">
            <a:avLst/>
          </a:prstGeom>
        </p:spPr>
      </p:pic>
    </p:spTree>
    <p:extLst>
      <p:ext uri="{BB962C8B-B14F-4D97-AF65-F5344CB8AC3E}">
        <p14:creationId xmlns:p14="http://schemas.microsoft.com/office/powerpoint/2010/main" val="3343457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Granby Dam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prstGeom prst="rect">
            <a:avLst/>
          </a:prstGeom>
        </p:spPr>
        <p:txBody>
          <a:bodyPr/>
          <a:lstStyle>
            <a:lvl1pPr>
              <a:defRPr b="1">
                <a:solidFill>
                  <a:schemeClr val="bg1"/>
                </a:solidFill>
                <a:latin typeface="Arial" charset="0"/>
                <a:ea typeface="Arial" charset="0"/>
                <a:cs typeface="Arial" charset="0"/>
              </a:defRPr>
            </a:lvl1pPr>
          </a:lstStyle>
          <a:p>
            <a:fld id="{DC58AE4E-A523-4B80-A4C6-20D394209EF4}" type="datetime1">
              <a:rPr lang="en-US" smtClean="0">
                <a:solidFill>
                  <a:prstClr val="white"/>
                </a:solidFill>
              </a:r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8" name="Picture 7" descr="Reclamation Logotype and Tagline" title="Reclamation Logotype and Taglin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274320"/>
            <a:ext cx="3657600" cy="578177"/>
          </a:xfrm>
          <a:prstGeom prst="rect">
            <a:avLst/>
          </a:prstGeom>
        </p:spPr>
      </p:pic>
    </p:spTree>
    <p:extLst>
      <p:ext uri="{BB962C8B-B14F-4D97-AF65-F5344CB8AC3E}">
        <p14:creationId xmlns:p14="http://schemas.microsoft.com/office/powerpoint/2010/main" val="3290035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1"/>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57200" y="1529697"/>
            <a:ext cx="8229600" cy="407203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186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anal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prstGeom prst="rect">
            <a:avLst/>
          </a:prstGeom>
        </p:spPr>
        <p:txBody>
          <a:bodyPr/>
          <a:lstStyle>
            <a:lvl1pPr>
              <a:defRPr b="1">
                <a:solidFill>
                  <a:schemeClr val="bg1"/>
                </a:solidFill>
                <a:latin typeface="Arial" charset="0"/>
                <a:ea typeface="Arial" charset="0"/>
                <a:cs typeface="Arial" charset="0"/>
              </a:defRPr>
            </a:lvl1pPr>
          </a:lstStyle>
          <a:p>
            <a:fld id="{B81430C2-32A3-4C83-ABBC-9905376DA43E}" type="datetime1">
              <a:rPr lang="en-US" smtClean="0">
                <a:solidFill>
                  <a:prstClr val="white"/>
                </a:solidFill>
              </a:r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7" name="Picture 6" descr="Reclamation Logotype and Tagline" title="Reclamation Logotype and Taglin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274320"/>
            <a:ext cx="3657600" cy="578177"/>
          </a:xfrm>
          <a:prstGeom prst="rect">
            <a:avLst/>
          </a:prstGeom>
        </p:spPr>
      </p:pic>
    </p:spTree>
    <p:extLst>
      <p:ext uri="{BB962C8B-B14F-4D97-AF65-F5344CB8AC3E}">
        <p14:creationId xmlns:p14="http://schemas.microsoft.com/office/powerpoint/2010/main" val="203018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Hydropower Generation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prstGeom prst="rect">
            <a:avLst/>
          </a:prstGeom>
        </p:spPr>
        <p:txBody>
          <a:bodyPr/>
          <a:lstStyle>
            <a:lvl1pPr>
              <a:defRPr b="1">
                <a:solidFill>
                  <a:schemeClr val="bg1"/>
                </a:solidFill>
                <a:latin typeface="Arial" charset="0"/>
                <a:ea typeface="Arial" charset="0"/>
                <a:cs typeface="Arial" charset="0"/>
              </a:defRPr>
            </a:lvl1pPr>
          </a:lstStyle>
          <a:p>
            <a:fld id="{4A282E04-A6D4-4E0A-92D8-BA9B62A60F3A}" type="datetime1">
              <a:rPr lang="en-US" smtClean="0">
                <a:solidFill>
                  <a:prstClr val="white"/>
                </a:solidFill>
              </a:r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8" name="Picture 7" descr="Reclamation Logotype and Tagline" title="Reclamation Logotype and Taglin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274320"/>
            <a:ext cx="3657600" cy="578177"/>
          </a:xfrm>
          <a:prstGeom prst="rect">
            <a:avLst/>
          </a:prstGeom>
        </p:spPr>
      </p:pic>
    </p:spTree>
    <p:extLst>
      <p:ext uri="{BB962C8B-B14F-4D97-AF65-F5344CB8AC3E}">
        <p14:creationId xmlns:p14="http://schemas.microsoft.com/office/powerpoint/2010/main" val="3002519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edi Reservoir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a:outerShdw blurRad="50800" dist="38100" dir="2700000" algn="tl" rotWithShape="0">
              <a:prstClr val="black">
                <a:alpha val="40000"/>
              </a:prstClr>
            </a:outerShdw>
          </a:effectLst>
        </p:spPr>
        <p:txBody>
          <a:bodyPr anchor="b"/>
          <a:lstStyle>
            <a:lvl1pPr algn="l">
              <a:defRPr sz="45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a:outerShdw blurRad="50800" dist="38100" dir="2700000" algn="tl" rotWithShape="0">
              <a:prstClr val="black">
                <a:alpha val="40000"/>
              </a:prstClr>
            </a:outerShdw>
          </a:effectLst>
        </p:spPr>
        <p:txBody>
          <a:bodyPr>
            <a:normAutofit/>
          </a:bodyPr>
          <a:lstStyle>
            <a:lvl1pPr marL="0" indent="0" algn="l">
              <a:buNone/>
              <a:defRPr sz="24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prstGeom prst="rect">
            <a:avLst/>
          </a:prstGeom>
        </p:spPr>
        <p:txBody>
          <a:bodyPr/>
          <a:lstStyle>
            <a:lvl1pPr>
              <a:defRPr b="1">
                <a:solidFill>
                  <a:schemeClr val="bg1"/>
                </a:solidFill>
                <a:latin typeface="Arial" charset="0"/>
                <a:ea typeface="Arial" charset="0"/>
                <a:cs typeface="Arial" charset="0"/>
              </a:defRPr>
            </a:lvl1pPr>
          </a:lstStyle>
          <a:p>
            <a:fld id="{60E82001-40B9-45C2-BACB-24264C8C5A01}" type="datetime1">
              <a:rPr lang="en-US" smtClean="0">
                <a:solidFill>
                  <a:prstClr val="white"/>
                </a:solidFill>
              </a:r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p:spPr>
        <p:txBody>
          <a:bodyPr/>
          <a:lstStyle>
            <a:lvl1pPr>
              <a:defRPr b="1">
                <a:solidFill>
                  <a:schemeClr val="bg1"/>
                </a:solidFill>
                <a:latin typeface="Arial" charset="0"/>
                <a:ea typeface="Arial" charset="0"/>
                <a:cs typeface="Arial" charset="0"/>
              </a:defRPr>
            </a:lvl1pPr>
          </a:lstStyle>
          <a:p>
            <a:endParaRPr lang="en-US">
              <a:solidFill>
                <a:prstClr val="white"/>
              </a:solidFill>
            </a:endParaRPr>
          </a:p>
        </p:txBody>
      </p:sp>
      <p:sp>
        <p:nvSpPr>
          <p:cNvPr id="6" name="Slide Number Placeholder 5"/>
          <p:cNvSpPr>
            <a:spLocks noGrp="1"/>
          </p:cNvSpPr>
          <p:nvPr>
            <p:ph type="sldNum" sz="quarter" idx="12"/>
          </p:nvPr>
        </p:nvSpPr>
        <p:spPr>
          <a:xfrm>
            <a:off x="7029450" y="6400801"/>
            <a:ext cx="20574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a:solidFill>
                <a:prstClr val="white"/>
              </a:solidFill>
            </a:endParaRPr>
          </a:p>
        </p:txBody>
      </p:sp>
      <p:pic>
        <p:nvPicPr>
          <p:cNvPr id="8" name="Picture 7" title="Reclamation Logotype and Taglin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274320"/>
            <a:ext cx="3657600" cy="578177"/>
          </a:xfrm>
          <a:prstGeom prst="rect">
            <a:avLst/>
          </a:prstGeom>
        </p:spPr>
      </p:pic>
    </p:spTree>
    <p:extLst>
      <p:ext uri="{BB962C8B-B14F-4D97-AF65-F5344CB8AC3E}">
        <p14:creationId xmlns:p14="http://schemas.microsoft.com/office/powerpoint/2010/main" val="1746804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lue Background 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631" y="1350973"/>
            <a:ext cx="6858000" cy="2387600"/>
          </a:xfrm>
          <a:effectLst/>
        </p:spPr>
        <p:txBody>
          <a:bodyPr anchor="b"/>
          <a:lstStyle>
            <a:lvl1pPr algn="l">
              <a:defRPr sz="4500" b="1">
                <a:solidFill>
                  <a:schemeClr val="bg1"/>
                </a:solidFill>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478631" y="3830648"/>
            <a:ext cx="6858000" cy="1655762"/>
          </a:xfrm>
          <a:effectLst/>
        </p:spPr>
        <p:txBody>
          <a:bodyPr>
            <a:noAutofit/>
          </a:bodyPr>
          <a:lstStyle>
            <a:lvl1pPr marL="0" indent="0" algn="l">
              <a:buNone/>
              <a:defRPr sz="2400" b="1" baseline="0">
                <a:solidFill>
                  <a:schemeClr val="bg1"/>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68580" y="6400801"/>
            <a:ext cx="2057400" cy="365125"/>
          </a:xfrm>
          <a:prstGeom prst="rect">
            <a:avLst/>
          </a:prstGeom>
          <a:effectLst/>
        </p:spPr>
        <p:txBody>
          <a:bodyPr/>
          <a:lstStyle>
            <a:lvl1pPr>
              <a:defRPr b="0">
                <a:solidFill>
                  <a:schemeClr val="bg1"/>
                </a:solidFill>
                <a:latin typeface="Arial" charset="0"/>
                <a:ea typeface="Arial" charset="0"/>
                <a:cs typeface="Arial" charset="0"/>
              </a:defRPr>
            </a:lvl1pPr>
          </a:lstStyle>
          <a:p>
            <a:fld id="{9BA7A4A5-70C9-41BA-9AD9-0FFCEE0D2AF8}" type="datetime1">
              <a:rPr lang="en-US" smtClean="0">
                <a:solidFill>
                  <a:prstClr val="white"/>
                </a:solidFill>
              </a:rPr>
              <a:t>2/28/2019</a:t>
            </a:fld>
            <a:endParaRPr lang="en-US" dirty="0">
              <a:solidFill>
                <a:prstClr val="white"/>
              </a:solidFill>
            </a:endParaRPr>
          </a:p>
        </p:txBody>
      </p:sp>
      <p:sp>
        <p:nvSpPr>
          <p:cNvPr id="5" name="Footer Placeholder 4"/>
          <p:cNvSpPr>
            <a:spLocks noGrp="1"/>
          </p:cNvSpPr>
          <p:nvPr>
            <p:ph type="ftr" sz="quarter" idx="11"/>
          </p:nvPr>
        </p:nvSpPr>
        <p:spPr>
          <a:xfrm>
            <a:off x="3028950" y="6400801"/>
            <a:ext cx="3086100" cy="365125"/>
          </a:xfrm>
          <a:effectLst/>
        </p:spPr>
        <p:txBody>
          <a:bodyPr/>
          <a:lstStyle>
            <a:lvl1pPr>
              <a:defRPr b="0">
                <a:solidFill>
                  <a:schemeClr val="bg1"/>
                </a:solidFill>
                <a:latin typeface="Arial" charset="0"/>
                <a:ea typeface="Arial" charset="0"/>
                <a:cs typeface="Arial" charset="0"/>
              </a:defRPr>
            </a:lvl1pPr>
          </a:lstStyle>
          <a:p>
            <a:endParaRPr lang="en-US">
              <a:solidFill>
                <a:prstClr val="white"/>
              </a:solidFill>
            </a:endParaRPr>
          </a:p>
        </p:txBody>
      </p:sp>
      <p:pic>
        <p:nvPicPr>
          <p:cNvPr id="8" name="Picture 7" descr="Reclamation Logotype and Tagline" title="Reclamation Logotype and Tagli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274320"/>
            <a:ext cx="3657600" cy="579748"/>
          </a:xfrm>
          <a:prstGeom prst="rect">
            <a:avLst/>
          </a:prstGeom>
        </p:spPr>
      </p:pic>
    </p:spTree>
    <p:extLst>
      <p:ext uri="{BB962C8B-B14F-4D97-AF65-F5344CB8AC3E}">
        <p14:creationId xmlns:p14="http://schemas.microsoft.com/office/powerpoint/2010/main" val="392922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 y="6400801"/>
            <a:ext cx="2057400" cy="365125"/>
          </a:xfrm>
          <a:prstGeom prst="rect">
            <a:avLst/>
          </a:prstGeom>
        </p:spPr>
        <p:txBody>
          <a:bodyPr/>
          <a:lstStyle/>
          <a:p>
            <a:fld id="{9CD8218E-5865-4C9A-8C3C-C3F18F44779D}" type="datetime1">
              <a:rPr lang="en-US" smtClean="0">
                <a:solidFill>
                  <a:prstClr val="black"/>
                </a:solidFill>
              </a:rPr>
              <a:t>2/28/2019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pic>
        <p:nvPicPr>
          <p:cNvPr id="7" name="Picture 6" descr="Reclamation Logotype and Tagline" title="Reclamation Logotype and Tagli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599" y="6517226"/>
            <a:ext cx="1989667" cy="315372"/>
          </a:xfrm>
          <a:prstGeom prst="rect">
            <a:avLst/>
          </a:prstGeom>
        </p:spPr>
      </p:pic>
    </p:spTree>
    <p:extLst>
      <p:ext uri="{BB962C8B-B14F-4D97-AF65-F5344CB8AC3E}">
        <p14:creationId xmlns:p14="http://schemas.microsoft.com/office/powerpoint/2010/main" val="627872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Photo">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 y="365126"/>
            <a:ext cx="4257675" cy="1325563"/>
          </a:xfrm>
        </p:spPr>
        <p:txBody>
          <a:bodyPr/>
          <a:lstStyle/>
          <a:p>
            <a:r>
              <a:rPr lang="en-US"/>
              <a:t>Click to edit Master title style</a:t>
            </a:r>
          </a:p>
        </p:txBody>
      </p:sp>
      <p:sp>
        <p:nvSpPr>
          <p:cNvPr id="3" name="Content Placeholder 2"/>
          <p:cNvSpPr>
            <a:spLocks noGrp="1"/>
          </p:cNvSpPr>
          <p:nvPr>
            <p:ph sz="half" idx="1"/>
          </p:nvPr>
        </p:nvSpPr>
        <p:spPr>
          <a:xfrm>
            <a:off x="171450" y="1825625"/>
            <a:ext cx="425767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 y="6400801"/>
            <a:ext cx="2057400" cy="365125"/>
          </a:xfrm>
          <a:prstGeom prst="rect">
            <a:avLst/>
          </a:prstGeom>
        </p:spPr>
        <p:txBody>
          <a:bodyPr/>
          <a:lstStyle/>
          <a:p>
            <a:fld id="{44C0A924-044B-463F-904A-BB6A40059F1D}" type="datetime1">
              <a:rPr lang="en-US" smtClean="0">
                <a:solidFill>
                  <a:prstClr val="black"/>
                </a:solidFill>
              </a:rPr>
              <a:t>2/28/2019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
        <p:nvSpPr>
          <p:cNvPr id="8" name="Picture Placeholder 2"/>
          <p:cNvSpPr>
            <a:spLocks noGrp="1"/>
          </p:cNvSpPr>
          <p:nvPr>
            <p:ph type="pic" idx="13"/>
          </p:nvPr>
        </p:nvSpPr>
        <p:spPr>
          <a:xfrm>
            <a:off x="4514850" y="1"/>
            <a:ext cx="4629150"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icture 8" descr="Reclamation Logotype and Tagline" title="Reclamation Logotype and Tagli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599" y="6517226"/>
            <a:ext cx="1989667" cy="315372"/>
          </a:xfrm>
          <a:prstGeom prst="rect">
            <a:avLst/>
          </a:prstGeom>
        </p:spPr>
      </p:pic>
    </p:spTree>
    <p:extLst>
      <p:ext uri="{BB962C8B-B14F-4D97-AF65-F5344CB8AC3E}">
        <p14:creationId xmlns:p14="http://schemas.microsoft.com/office/powerpoint/2010/main" val="2954061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wer Photo">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3657600"/>
            <a:ext cx="9144000" cy="368617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Date Placeholder 4"/>
          <p:cNvSpPr>
            <a:spLocks noGrp="1"/>
          </p:cNvSpPr>
          <p:nvPr>
            <p:ph type="dt" sz="half" idx="10"/>
          </p:nvPr>
        </p:nvSpPr>
        <p:spPr>
          <a:xfrm>
            <a:off x="68580" y="6400801"/>
            <a:ext cx="2057400" cy="365125"/>
          </a:xfrm>
          <a:prstGeom prst="rect">
            <a:avLst/>
          </a:prstGeom>
        </p:spPr>
        <p:txBody>
          <a:bodyPr/>
          <a:lstStyle/>
          <a:p>
            <a:fld id="{3E845850-947E-41F2-A7CA-6A731E3EA454}" type="datetime1">
              <a:rPr lang="en-US" smtClean="0">
                <a:solidFill>
                  <a:prstClr val="black"/>
                </a:solidFill>
              </a:rPr>
              <a:t>2/28/2019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
        <p:nvSpPr>
          <p:cNvPr id="11" name="Title Placeholder 1"/>
          <p:cNvSpPr>
            <a:spLocks noGrp="1"/>
          </p:cNvSpPr>
          <p:nvPr>
            <p:ph type="title"/>
          </p:nvPr>
        </p:nvSpPr>
        <p:spPr>
          <a:xfrm>
            <a:off x="171450" y="365126"/>
            <a:ext cx="8778240" cy="763588"/>
          </a:xfrm>
          <a:prstGeom prst="rect">
            <a:avLst/>
          </a:prstGeom>
        </p:spPr>
        <p:txBody>
          <a:bodyPr vert="horz" lIns="91440" tIns="45720" rIns="91440" bIns="45720" rtlCol="0" anchor="ctr">
            <a:normAutofit/>
          </a:bodyPr>
          <a:lstStyle/>
          <a:p>
            <a:r>
              <a:rPr lang="en-US"/>
              <a:t>Click to edit Master title style</a:t>
            </a:r>
          </a:p>
        </p:txBody>
      </p:sp>
      <p:sp>
        <p:nvSpPr>
          <p:cNvPr id="14" name="Content Placeholder 2"/>
          <p:cNvSpPr>
            <a:spLocks noGrp="1"/>
          </p:cNvSpPr>
          <p:nvPr>
            <p:ph idx="1"/>
          </p:nvPr>
        </p:nvSpPr>
        <p:spPr>
          <a:xfrm>
            <a:off x="182880" y="1282701"/>
            <a:ext cx="877824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Reclamation Logotype and Tagline" title="Reclamation Logotype and Tagli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599" y="6517226"/>
            <a:ext cx="1989667" cy="315372"/>
          </a:xfrm>
          <a:prstGeom prst="rect">
            <a:avLst/>
          </a:prstGeom>
        </p:spPr>
      </p:pic>
    </p:spTree>
    <p:extLst>
      <p:ext uri="{BB962C8B-B14F-4D97-AF65-F5344CB8AC3E}">
        <p14:creationId xmlns:p14="http://schemas.microsoft.com/office/powerpoint/2010/main" val="152657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1450" y="365126"/>
            <a:ext cx="8778240" cy="1325563"/>
          </a:xfrm>
        </p:spPr>
        <p:txBody>
          <a:bodyPr/>
          <a:lstStyle/>
          <a:p>
            <a:r>
              <a:rPr lang="en-US"/>
              <a:t>Click to edit Master title style</a:t>
            </a:r>
          </a:p>
        </p:txBody>
      </p:sp>
      <p:sp>
        <p:nvSpPr>
          <p:cNvPr id="7" name="Date Placeholder 6"/>
          <p:cNvSpPr>
            <a:spLocks noGrp="1"/>
          </p:cNvSpPr>
          <p:nvPr>
            <p:ph type="dt" sz="half" idx="10"/>
          </p:nvPr>
        </p:nvSpPr>
        <p:spPr>
          <a:xfrm>
            <a:off x="68580" y="6400801"/>
            <a:ext cx="2057400" cy="365125"/>
          </a:xfrm>
          <a:prstGeom prst="rect">
            <a:avLst/>
          </a:prstGeom>
        </p:spPr>
        <p:txBody>
          <a:bodyPr/>
          <a:lstStyle/>
          <a:p>
            <a:fld id="{71F218B6-DB7A-41EE-BB52-5C8F45BE8F3B}" type="datetime1">
              <a:rPr lang="en-US" smtClean="0">
                <a:solidFill>
                  <a:prstClr val="black"/>
                </a:solidFill>
              </a:rPr>
              <a:t>2/28/2019</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
        <p:nvSpPr>
          <p:cNvPr id="10" name="Content Placeholder 2"/>
          <p:cNvSpPr>
            <a:spLocks noGrp="1"/>
          </p:cNvSpPr>
          <p:nvPr>
            <p:ph idx="1"/>
          </p:nvPr>
        </p:nvSpPr>
        <p:spPr>
          <a:xfrm>
            <a:off x="171450" y="1813717"/>
            <a:ext cx="435483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4594860" y="1813717"/>
            <a:ext cx="435483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Reclamation Logotype and Tagline" title="Reclamation Logotype and Tagli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599" y="6517226"/>
            <a:ext cx="1989667" cy="315372"/>
          </a:xfrm>
          <a:prstGeom prst="rect">
            <a:avLst/>
          </a:prstGeom>
        </p:spPr>
      </p:pic>
    </p:spTree>
    <p:extLst>
      <p:ext uri="{BB962C8B-B14F-4D97-AF65-F5344CB8AC3E}">
        <p14:creationId xmlns:p14="http://schemas.microsoft.com/office/powerpoint/2010/main" val="3873522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 y="6400801"/>
            <a:ext cx="2057400" cy="365125"/>
          </a:xfrm>
          <a:prstGeom prst="rect">
            <a:avLst/>
          </a:prstGeom>
        </p:spPr>
        <p:txBody>
          <a:bodyPr/>
          <a:lstStyle/>
          <a:p>
            <a:fld id="{C818142C-33BA-4EBA-9341-048AD23D477B}" type="datetime1">
              <a:rPr lang="en-US" smtClean="0">
                <a:solidFill>
                  <a:prstClr val="black"/>
                </a:solidFill>
              </a:rPr>
              <a:t>2/28/2019</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pic>
        <p:nvPicPr>
          <p:cNvPr id="6" name="Picture 5" descr="Reclamation Logotype and Tagline" title="Reclamation Logotype and Tagli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599" y="6517226"/>
            <a:ext cx="1989667" cy="315372"/>
          </a:xfrm>
          <a:prstGeom prst="rect">
            <a:avLst/>
          </a:prstGeom>
        </p:spPr>
      </p:pic>
    </p:spTree>
    <p:extLst>
      <p:ext uri="{BB962C8B-B14F-4D97-AF65-F5344CB8AC3E}">
        <p14:creationId xmlns:p14="http://schemas.microsoft.com/office/powerpoint/2010/main" val="215223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 y="6400801"/>
            <a:ext cx="2057400" cy="365125"/>
          </a:xfrm>
          <a:prstGeom prst="rect">
            <a:avLst/>
          </a:prstGeom>
        </p:spPr>
        <p:txBody>
          <a:bodyPr/>
          <a:lstStyle/>
          <a:p>
            <a:fld id="{46E8F891-96F1-48EA-B027-B1657298F5E5}" type="datetime1">
              <a:rPr lang="en-US" smtClean="0">
                <a:solidFill>
                  <a:prstClr val="black"/>
                </a:solidFill>
              </a:rPr>
              <a:t>2/28/2019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pic>
        <p:nvPicPr>
          <p:cNvPr id="5" name="Picture 4" descr="Reclamation Logotype and Tagline" title="Reclamation Logotype and Tagli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599" y="6517226"/>
            <a:ext cx="1989667" cy="315372"/>
          </a:xfrm>
          <a:prstGeom prst="rect">
            <a:avLst/>
          </a:prstGeom>
        </p:spPr>
      </p:pic>
    </p:spTree>
    <p:extLst>
      <p:ext uri="{BB962C8B-B14F-4D97-AF65-F5344CB8AC3E}">
        <p14:creationId xmlns:p14="http://schemas.microsoft.com/office/powerpoint/2010/main" val="64881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 No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1"/>
          </a:xfrm>
        </p:spPr>
        <p:txBody>
          <a:bodyPr>
            <a:normAutofit/>
          </a:bodyPr>
          <a:lstStyle>
            <a:lvl1pPr>
              <a:defRPr sz="3600"/>
            </a:lvl1pPr>
          </a:lstStyle>
          <a:p>
            <a:r>
              <a:rPr lang="en-US"/>
              <a:t>Click to edit Master title style</a:t>
            </a:r>
            <a:endParaRPr lang="en-US" dirty="0"/>
          </a:p>
        </p:txBody>
      </p:sp>
      <p:sp>
        <p:nvSpPr>
          <p:cNvPr id="7" name="Rectangle 6"/>
          <p:cNvSpPr/>
          <p:nvPr/>
        </p:nvSpPr>
        <p:spPr>
          <a:xfrm>
            <a:off x="1" y="5853868"/>
            <a:ext cx="9144000" cy="1004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457200" y="1529697"/>
            <a:ext cx="8229600" cy="407203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57200" y="6056527"/>
            <a:ext cx="548640" cy="548640"/>
          </a:xfrm>
        </p:spPr>
        <p:txBody>
          <a:bodyPr/>
          <a:lstStyle/>
          <a:p>
            <a:pPr defTabSz="457200"/>
            <a:fld id="{60D2CB20-AC84-4DB8-96D0-297FF27E11E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75443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00475" y="0"/>
            <a:ext cx="5343525"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8580" y="6400801"/>
            <a:ext cx="2057400" cy="365125"/>
          </a:xfrm>
          <a:prstGeom prst="rect">
            <a:avLst/>
          </a:prstGeom>
        </p:spPr>
        <p:txBody>
          <a:bodyPr/>
          <a:lstStyle/>
          <a:p>
            <a:fld id="{8AC4B23A-62BE-4A57-B16F-5F376AAAC663}" type="datetime1">
              <a:rPr lang="en-US" smtClean="0">
                <a:solidFill>
                  <a:prstClr val="black"/>
                </a:solidFill>
              </a:rPr>
              <a:t>2/28/2019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A1D9053B-8DB2-EA4A-A9CF-0F8FB54823AA}" type="slidenum">
              <a:rPr lang="en-US" smtClean="0">
                <a:solidFill>
                  <a:prstClr val="white"/>
                </a:solidFill>
              </a:rPr>
              <a:pPr/>
              <a:t>‹#›</a:t>
            </a:fld>
            <a:endParaRPr lang="en-US" dirty="0">
              <a:solidFill>
                <a:prstClr val="white"/>
              </a:solidFill>
            </a:endParaRPr>
          </a:p>
        </p:txBody>
      </p:sp>
      <p:pic>
        <p:nvPicPr>
          <p:cNvPr id="8" name="Picture 7" descr="Reclamation Logotype and Tagline" title="Reclamation Logotype and Tagli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86599" y="6517226"/>
            <a:ext cx="1989667" cy="315372"/>
          </a:xfrm>
          <a:prstGeom prst="rect">
            <a:avLst/>
          </a:prstGeom>
        </p:spPr>
      </p:pic>
    </p:spTree>
    <p:extLst>
      <p:ext uri="{BB962C8B-B14F-4D97-AF65-F5344CB8AC3E}">
        <p14:creationId xmlns:p14="http://schemas.microsoft.com/office/powerpoint/2010/main" val="1198555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 y="6400801"/>
            <a:ext cx="2057400" cy="365125"/>
          </a:xfrm>
          <a:prstGeom prst="rect">
            <a:avLst/>
          </a:prstGeom>
        </p:spPr>
        <p:txBody>
          <a:bodyPr/>
          <a:lstStyle/>
          <a:p>
            <a:fld id="{D18346B3-5502-4CBE-A7A4-52F666C4DCEB}" type="datetime1">
              <a:rPr lang="en-US" smtClean="0">
                <a:solidFill>
                  <a:prstClr val="black"/>
                </a:solidFill>
              </a:rPr>
              <a:t>2/28/2019</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A1D9053B-8DB2-EA4A-A9CF-0F8FB54823AA}" type="slidenum">
              <a:rPr lang="en-US" smtClean="0">
                <a:solidFill>
                  <a:prstClr val="white"/>
                </a:solidFill>
              </a:rPr>
              <a:pPr/>
              <a:t>‹#›</a:t>
            </a:fld>
            <a:endParaRPr lang="en-US">
              <a:solidFill>
                <a:prstClr val="white"/>
              </a:solidFill>
            </a:endParaRPr>
          </a:p>
        </p:txBody>
      </p:sp>
      <p:sp>
        <p:nvSpPr>
          <p:cNvPr id="5" name="Subtitle 2"/>
          <p:cNvSpPr>
            <a:spLocks noGrp="1"/>
          </p:cNvSpPr>
          <p:nvPr>
            <p:ph type="subTitle" idx="1" hasCustomPrompt="1"/>
          </p:nvPr>
        </p:nvSpPr>
        <p:spPr>
          <a:xfrm>
            <a:off x="803813" y="189981"/>
            <a:ext cx="6858000" cy="1994419"/>
          </a:xfrm>
          <a:effectLst>
            <a:outerShdw blurRad="50800" dist="38100" dir="2700000" algn="tl" rotWithShape="0">
              <a:schemeClr val="bg1">
                <a:alpha val="40000"/>
              </a:schemeClr>
            </a:outerShdw>
          </a:effectLst>
        </p:spPr>
        <p:txBody>
          <a:bodyPr>
            <a:noAutofit/>
          </a:bodyPr>
          <a:lstStyle>
            <a:lvl1pPr marL="0" indent="0" algn="l">
              <a:buNone/>
              <a:defRPr sz="2400" b="1" baseline="0">
                <a:solidFill>
                  <a:schemeClr val="tx1"/>
                </a:solidFill>
                <a:effectLst>
                  <a:outerShdw blurRad="38100" dist="38100" dir="2700000" algn="tl">
                    <a:srgbClr val="000000">
                      <a:alpha val="43137"/>
                    </a:srgbClr>
                  </a:outerShdw>
                </a:effectLst>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Contact Information Goes Here</a:t>
            </a:r>
            <a:br>
              <a:rPr lang="en-US" dirty="0"/>
            </a:br>
            <a:r>
              <a:rPr lang="en-US" dirty="0"/>
              <a:t>No more than four lines</a:t>
            </a:r>
          </a:p>
          <a:p>
            <a:endParaRPr lang="en-US" dirty="0"/>
          </a:p>
          <a:p>
            <a:endParaRPr lang="en-US" dirty="0"/>
          </a:p>
          <a:p>
            <a:endParaRPr lang="en-US" dirty="0"/>
          </a:p>
        </p:txBody>
      </p:sp>
      <p:pic>
        <p:nvPicPr>
          <p:cNvPr id="7" name="Picture 6" title="Reclamation Logotype and Taglin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17577" y="5650992"/>
            <a:ext cx="2743200" cy="433633"/>
          </a:xfrm>
          <a:prstGeom prst="rect">
            <a:avLst/>
          </a:prstGeom>
        </p:spPr>
      </p:pic>
    </p:spTree>
    <p:extLst>
      <p:ext uri="{BB962C8B-B14F-4D97-AF65-F5344CB8AC3E}">
        <p14:creationId xmlns:p14="http://schemas.microsoft.com/office/powerpoint/2010/main" val="3173717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990600" y="2057400"/>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990600" y="3505200"/>
            <a:ext cx="7406640" cy="14478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fld id="{87A863F1-337A-4AC1-AECC-272B80CC0A1C}"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2" name="Rectangle 1"/>
          <p:cNvSpPr/>
          <p:nvPr userDrawn="1"/>
        </p:nvSpPr>
        <p:spPr>
          <a:xfrm>
            <a:off x="381000" y="83820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7914414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47888" cy="1143000"/>
          </a:xfrm>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D3F2BD57-78AC-4B75-BFAA-AECFF971F595}"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52108653"/>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5E8611-EFA2-4FFB-A37A-04E82E01D7BC}"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n-US">
              <a:solidFill>
                <a:prstClr val="black"/>
              </a:solidFill>
            </a:endParaRPr>
          </a:p>
        </p:txBody>
      </p:sp>
    </p:spTree>
    <p:extLst>
      <p:ext uri="{BB962C8B-B14F-4D97-AF65-F5344CB8AC3E}">
        <p14:creationId xmlns:p14="http://schemas.microsoft.com/office/powerpoint/2010/main" val="176051717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32F0F2A-2237-42C3-B90B-8481E4255239}"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8699113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29FA82-1013-4E44-8367-B133D6BFCC42}"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1368071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98080" cy="1143000"/>
          </a:xfrm>
        </p:spPr>
        <p:txBody>
          <a:bodyPr anchor="ct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p:txBody>
          <a:bodyPr/>
          <a:lstStyle/>
          <a:p>
            <a:fld id="{D273BB6F-2961-46C1-A279-8E94861BB347}"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51648768"/>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55890BF9-3A59-43A6-A4B7-7253E6BDE716}"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99728909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3AD07EC-87EC-4A8D-A572-163F2DB3DB4D}"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8905211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799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50CADCF-6746-41E6-AA51-497DD8925431}"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5956303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E0CB1A-28F3-4EB8-BD1D-BABE708498CD}"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46986697"/>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3CC5BA-FE1F-4751-ACDE-A87A0A5A939F}"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6085472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657050" y="705558"/>
            <a:ext cx="8162925" cy="769441"/>
          </a:xfrm>
        </p:spPr>
        <p:txBody>
          <a:bodyPr/>
          <a:lstStyle/>
          <a:p>
            <a:endParaRPr lang="en-US" dirty="0"/>
          </a:p>
        </p:txBody>
      </p:sp>
      <p:sp>
        <p:nvSpPr>
          <p:cNvPr id="3" name="Rectangle 67"/>
          <p:cNvSpPr>
            <a:spLocks noGrp="1" noChangeArrowheads="1"/>
          </p:cNvSpPr>
          <p:nvPr>
            <p:ph type="dt" sz="half" idx="10"/>
          </p:nvPr>
        </p:nvSpPr>
        <p:spPr>
          <a:ln/>
        </p:spPr>
        <p:txBody>
          <a:bodyPr/>
          <a:lstStyle>
            <a:lvl1pPr>
              <a:defRPr/>
            </a:lvl1pPr>
          </a:lstStyle>
          <a:p>
            <a:pPr>
              <a:defRPr/>
            </a:pPr>
            <a:fld id="{2B1C1C33-E913-42BC-B868-5B1840F9D489}" type="datetime1">
              <a:rPr lang="en-US" smtClean="0">
                <a:solidFill>
                  <a:srgbClr val="000000"/>
                </a:solidFill>
              </a:rPr>
              <a:pPr>
                <a:defRPr/>
              </a:pPr>
              <a:t>2/28/2019</a:t>
            </a:fld>
            <a:endParaRPr lang="en-US">
              <a:solidFill>
                <a:srgbClr val="000000"/>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586929F3-09C3-4FFD-8DC7-BFFA7E97CA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2902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657050" y="705558"/>
            <a:ext cx="8162925" cy="769441"/>
          </a:xfrm>
        </p:spPr>
        <p:txBody>
          <a:bodyPr/>
          <a:lstStyle/>
          <a:p>
            <a:endParaRPr lang="en-US" dirty="0"/>
          </a:p>
        </p:txBody>
      </p:sp>
      <p:sp>
        <p:nvSpPr>
          <p:cNvPr id="3" name="Rectangle 67"/>
          <p:cNvSpPr>
            <a:spLocks noGrp="1" noChangeArrowheads="1"/>
          </p:cNvSpPr>
          <p:nvPr>
            <p:ph type="dt" sz="half" idx="10"/>
          </p:nvPr>
        </p:nvSpPr>
        <p:spPr>
          <a:ln/>
        </p:spPr>
        <p:txBody>
          <a:bodyPr/>
          <a:lstStyle>
            <a:lvl1pPr>
              <a:defRPr/>
            </a:lvl1pPr>
          </a:lstStyle>
          <a:p>
            <a:pPr>
              <a:defRPr/>
            </a:pPr>
            <a:fld id="{3C9BFD39-5A56-4859-8B05-E20632BB1445}" type="datetime1">
              <a:rPr lang="en-US" smtClean="0">
                <a:solidFill>
                  <a:srgbClr val="000000"/>
                </a:solidFill>
              </a:rPr>
              <a:pPr>
                <a:defRPr/>
              </a:pPr>
              <a:t>2/28/2019</a:t>
            </a:fld>
            <a:endParaRPr lang="en-US">
              <a:solidFill>
                <a:srgbClr val="000000"/>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586929F3-09C3-4FFD-8DC7-BFFA7E97CA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4293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657050" y="705558"/>
            <a:ext cx="8162925" cy="769441"/>
          </a:xfrm>
        </p:spPr>
        <p:txBody>
          <a:bodyPr/>
          <a:lstStyle/>
          <a:p>
            <a:endParaRPr lang="en-US" dirty="0"/>
          </a:p>
        </p:txBody>
      </p:sp>
      <p:sp>
        <p:nvSpPr>
          <p:cNvPr id="3" name="Rectangle 67"/>
          <p:cNvSpPr>
            <a:spLocks noGrp="1" noChangeArrowheads="1"/>
          </p:cNvSpPr>
          <p:nvPr>
            <p:ph type="dt" sz="half" idx="10"/>
          </p:nvPr>
        </p:nvSpPr>
        <p:spPr>
          <a:ln/>
        </p:spPr>
        <p:txBody>
          <a:bodyPr/>
          <a:lstStyle>
            <a:lvl1pPr>
              <a:defRPr/>
            </a:lvl1pPr>
          </a:lstStyle>
          <a:p>
            <a:pPr>
              <a:defRPr/>
            </a:pPr>
            <a:fld id="{4CB81EAA-61DD-4EB6-AB50-F626D68851B3}" type="datetime1">
              <a:rPr lang="en-US" smtClean="0">
                <a:solidFill>
                  <a:srgbClr val="000000"/>
                </a:solidFill>
              </a:rPr>
              <a:pPr>
                <a:defRPr/>
              </a:pPr>
              <a:t>2/28/2019</a:t>
            </a:fld>
            <a:endParaRPr lang="en-US">
              <a:solidFill>
                <a:srgbClr val="000000"/>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586929F3-09C3-4FFD-8DC7-BFFA7E97CA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78522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657050" y="705558"/>
            <a:ext cx="8162925" cy="769441"/>
          </a:xfrm>
        </p:spPr>
        <p:txBody>
          <a:bodyPr/>
          <a:lstStyle/>
          <a:p>
            <a:endParaRPr lang="en-US" dirty="0"/>
          </a:p>
        </p:txBody>
      </p:sp>
      <p:sp>
        <p:nvSpPr>
          <p:cNvPr id="3" name="Rectangle 67"/>
          <p:cNvSpPr>
            <a:spLocks noGrp="1" noChangeArrowheads="1"/>
          </p:cNvSpPr>
          <p:nvPr>
            <p:ph type="dt" sz="half" idx="10"/>
          </p:nvPr>
        </p:nvSpPr>
        <p:spPr>
          <a:ln/>
        </p:spPr>
        <p:txBody>
          <a:bodyPr/>
          <a:lstStyle>
            <a:lvl1pPr>
              <a:defRPr/>
            </a:lvl1pPr>
          </a:lstStyle>
          <a:p>
            <a:pPr>
              <a:defRPr/>
            </a:pPr>
            <a:fld id="{A1D75407-B920-4736-9A3E-16679A07314C}" type="datetime1">
              <a:rPr lang="en-US" smtClean="0">
                <a:solidFill>
                  <a:srgbClr val="000000"/>
                </a:solidFill>
              </a:rPr>
              <a:pPr>
                <a:defRPr/>
              </a:pPr>
              <a:t>2/28/2019</a:t>
            </a:fld>
            <a:endParaRPr lang="en-US">
              <a:solidFill>
                <a:srgbClr val="000000"/>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586929F3-09C3-4FFD-8DC7-BFFA7E97CA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931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B3DFE67-6A91-A942-8961-0C1DB0586F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4460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208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160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6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988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638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894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336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103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587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3174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088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A8EF25-EC1A-4AD6-A1D2-17D681A51733}" type="datetimeFigureOut">
              <a:rPr lang="en-US" smtClean="0">
                <a:solidFill>
                  <a:prstClr val="black">
                    <a:tint val="75000"/>
                  </a:prstClr>
                </a:solidFill>
              </a:rPr>
              <a:pPr/>
              <a:t>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18772-D296-4EF7-A074-C76A169F13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695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CAP PPT-SimpleShell-1.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8891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107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851" t="7944" r="4155" b="-720"/>
          <a:stretch/>
        </p:blipFill>
        <p:spPr>
          <a:xfrm>
            <a:off x="0" y="-54591"/>
            <a:ext cx="9144000" cy="6946710"/>
          </a:xfrm>
          <a:prstGeom prst="rect">
            <a:avLst/>
          </a:prstGeom>
        </p:spPr>
      </p:pic>
      <p:pic>
        <p:nvPicPr>
          <p:cNvPr id="5" name="CAP_PPT-Title-LAKE.png" descr="/Users/richardson/WORK/CAP_PPT-Title-LAKE.png"/>
          <p:cNvPicPr>
            <a:picLocks noChangeAspect="1"/>
          </p:cNvPicPr>
          <p:nvPr userDrawn="1"/>
        </p:nvPicPr>
        <p:blipFill rotWithShape="1">
          <a:blip r:embed="rId3" r:link="rId4">
            <a:clrChange>
              <a:clrFrom>
                <a:srgbClr val="FFFFFF"/>
              </a:clrFrom>
              <a:clrTo>
                <a:srgbClr val="FFFFFF">
                  <a:alpha val="0"/>
                </a:srgbClr>
              </a:clrTo>
            </a:clrChange>
          </a:blip>
          <a:srcRect t="57712"/>
          <a:stretch/>
        </p:blipFill>
        <p:spPr>
          <a:xfrm>
            <a:off x="0" y="3957851"/>
            <a:ext cx="9144000" cy="2900149"/>
          </a:xfrm>
          <a:prstGeom prst="rect">
            <a:avLst/>
          </a:prstGeom>
          <a:ln>
            <a:noFill/>
          </a:ln>
        </p:spPr>
      </p:pic>
      <p:sp>
        <p:nvSpPr>
          <p:cNvPr id="2" name="Title 1"/>
          <p:cNvSpPr>
            <a:spLocks noGrp="1"/>
          </p:cNvSpPr>
          <p:nvPr>
            <p:ph type="ctrTitle" hasCustomPrompt="1"/>
          </p:nvPr>
        </p:nvSpPr>
        <p:spPr>
          <a:xfrm>
            <a:off x="3368116" y="544303"/>
            <a:ext cx="5090084" cy="2563739"/>
          </a:xfrm>
        </p:spPr>
        <p:txBody>
          <a:bodyPr anchor="t"/>
          <a:lstStyle>
            <a:lvl1pPr algn="l">
              <a:defRPr>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3368116" y="3707560"/>
            <a:ext cx="4404284" cy="1752600"/>
          </a:xfrm>
        </p:spPr>
        <p:txBody>
          <a:bodyPr anchor="t"/>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681699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 Left Swoosh">
    <p:spTree>
      <p:nvGrpSpPr>
        <p:cNvPr id="1" name=""/>
        <p:cNvGrpSpPr/>
        <p:nvPr/>
      </p:nvGrpSpPr>
      <p:grpSpPr>
        <a:xfrm>
          <a:off x="0" y="0"/>
          <a:ext cx="0" cy="0"/>
          <a:chOff x="0" y="0"/>
          <a:chExt cx="0" cy="0"/>
        </a:xfrm>
      </p:grpSpPr>
      <p:pic>
        <p:nvPicPr>
          <p:cNvPr id="5" name="CAP_PPT-Content1-LAKE.png" descr="/Users/richardson/WORK/CAP_PPT-Content1-LAKE.png"/>
          <p:cNvPicPr>
            <a:picLocks noChangeAspect="1"/>
          </p:cNvPicPr>
          <p:nvPr userDrawn="1"/>
        </p:nvPicPr>
        <p:blipFill>
          <a:blip r:embed="rId2" r:link="rId3"/>
          <a:stretch>
            <a:fillRect/>
          </a:stretch>
        </p:blipFill>
        <p:spPr>
          <a:xfrm>
            <a:off x="0" y="0"/>
            <a:ext cx="9144000" cy="6858000"/>
          </a:xfrm>
          <a:prstGeom prst="rect">
            <a:avLst/>
          </a:prstGeom>
        </p:spPr>
      </p:pic>
      <p:sp>
        <p:nvSpPr>
          <p:cNvPr id="8" name="Rectangle 7"/>
          <p:cNvSpPr/>
          <p:nvPr userDrawn="1"/>
        </p:nvSpPr>
        <p:spPr>
          <a:xfrm>
            <a:off x="6977143" y="5834745"/>
            <a:ext cx="2058000" cy="1004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p:cNvSpPr>
            <a:spLocks noGrp="1"/>
          </p:cNvSpPr>
          <p:nvPr>
            <p:ph type="title"/>
          </p:nvPr>
        </p:nvSpPr>
        <p:spPr>
          <a:xfrm>
            <a:off x="918856" y="100543"/>
            <a:ext cx="7708706" cy="1143000"/>
          </a:xfrm>
        </p:spPr>
        <p:txBody>
          <a:bodyPr>
            <a:normAutofit/>
          </a:bodyPr>
          <a:lstStyle>
            <a:lvl1pPr algn="l">
              <a:defRPr sz="4000">
                <a:solidFill>
                  <a:schemeClr val="tx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Content Placeholder 2"/>
          <p:cNvSpPr>
            <a:spLocks noGrp="1"/>
          </p:cNvSpPr>
          <p:nvPr>
            <p:ph idx="1"/>
          </p:nvPr>
        </p:nvSpPr>
        <p:spPr>
          <a:xfrm>
            <a:off x="918857" y="1426107"/>
            <a:ext cx="7093453" cy="4525963"/>
          </a:xfrm>
        </p:spPr>
        <p:txBody>
          <a:bodyPr/>
          <a:lstStyle>
            <a:lvl1pPr>
              <a:defRPr>
                <a:solidFill>
                  <a:schemeClr val="tx1">
                    <a:lumMod val="50000"/>
                    <a:lumOff val="50000"/>
                  </a:schemeClr>
                </a:solidFill>
                <a:latin typeface="Calibri" panose="020F0502020204030204" pitchFamily="34" charset="0"/>
                <a:cs typeface="Calibri" panose="020F0502020204030204" pitchFamily="34" charset="0"/>
              </a:defRPr>
            </a:lvl1pPr>
            <a:lvl2pPr>
              <a:defRPr>
                <a:solidFill>
                  <a:schemeClr val="tx1">
                    <a:lumMod val="50000"/>
                    <a:lumOff val="50000"/>
                  </a:schemeClr>
                </a:solidFill>
                <a:latin typeface="Calibri" panose="020F0502020204030204" pitchFamily="34" charset="0"/>
                <a:cs typeface="Calibri" panose="020F0502020204030204" pitchFamily="34" charset="0"/>
              </a:defRPr>
            </a:lvl2pPr>
            <a:lvl3pPr>
              <a:defRPr>
                <a:solidFill>
                  <a:schemeClr val="tx1">
                    <a:lumMod val="50000"/>
                    <a:lumOff val="50000"/>
                  </a:schemeClr>
                </a:solidFill>
                <a:latin typeface="Calibri" panose="020F0502020204030204" pitchFamily="34" charset="0"/>
                <a:cs typeface="Calibri" panose="020F0502020204030204" pitchFamily="34" charset="0"/>
              </a:defRPr>
            </a:lvl3pPr>
            <a:lvl4pPr>
              <a:defRPr>
                <a:solidFill>
                  <a:schemeClr val="tx1">
                    <a:lumMod val="50000"/>
                    <a:lumOff val="50000"/>
                  </a:schemeClr>
                </a:solidFill>
                <a:latin typeface="Calibri" panose="020F0502020204030204" pitchFamily="34" charset="0"/>
                <a:cs typeface="Calibri" panose="020F0502020204030204" pitchFamily="34" charset="0"/>
              </a:defRPr>
            </a:lvl4pPr>
            <a:lvl5pPr>
              <a:defRPr>
                <a:solidFill>
                  <a:schemeClr val="tx1">
                    <a:lumMod val="50000"/>
                    <a:lumOff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8653234" y="6425756"/>
            <a:ext cx="356188" cy="261610"/>
          </a:xfrm>
          <a:prstGeom prst="rect">
            <a:avLst/>
          </a:prstGeom>
          <a:noFill/>
        </p:spPr>
        <p:txBody>
          <a:bodyPr wrap="none" rtlCol="0">
            <a:spAutoFit/>
          </a:bodyPr>
          <a:lstStyle/>
          <a:p>
            <a:fld id="{A1C1613B-0A11-4EEE-BF5A-B5690B6CCFA2}" type="slidenum">
              <a:rPr lang="en-US" sz="1050" smtClean="0">
                <a:solidFill>
                  <a:schemeClr val="tx1">
                    <a:lumMod val="50000"/>
                    <a:lumOff val="50000"/>
                  </a:schemeClr>
                </a:solidFill>
              </a:rPr>
              <a:t>‹#›</a:t>
            </a:fld>
            <a:endParaRPr lang="en-US" sz="1050" dirty="0">
              <a:solidFill>
                <a:schemeClr val="tx1">
                  <a:lumMod val="50000"/>
                  <a:lumOff val="50000"/>
                </a:schemeClr>
              </a:solidFill>
            </a:endParaRPr>
          </a:p>
        </p:txBody>
      </p:sp>
    </p:spTree>
    <p:extLst>
      <p:ext uri="{BB962C8B-B14F-4D97-AF65-F5344CB8AC3E}">
        <p14:creationId xmlns:p14="http://schemas.microsoft.com/office/powerpoint/2010/main" val="1357099254"/>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Bottom Logo">
    <p:spTree>
      <p:nvGrpSpPr>
        <p:cNvPr id="1" name=""/>
        <p:cNvGrpSpPr/>
        <p:nvPr/>
      </p:nvGrpSpPr>
      <p:grpSpPr>
        <a:xfrm>
          <a:off x="0" y="0"/>
          <a:ext cx="0" cy="0"/>
          <a:chOff x="0" y="0"/>
          <a:chExt cx="0" cy="0"/>
        </a:xfrm>
      </p:grpSpPr>
      <p:pic>
        <p:nvPicPr>
          <p:cNvPr id="4" name="CAP_PPT-Content2-LAKE.png" descr="/Users/richardson/WORK/CAP_PPT-Content2-LAKE.png"/>
          <p:cNvPicPr>
            <a:picLocks noChangeAspect="1"/>
          </p:cNvPicPr>
          <p:nvPr userDrawn="1"/>
        </p:nvPicPr>
        <p:blipFill>
          <a:blip r:embed="rId2" r:link="rId3"/>
          <a:stretch>
            <a:fillRect/>
          </a:stretch>
        </p:blipFill>
        <p:spPr>
          <a:xfrm>
            <a:off x="0" y="0"/>
            <a:ext cx="9144000" cy="6858000"/>
          </a:xfrm>
          <a:prstGeom prst="rect">
            <a:avLst/>
          </a:prstGeom>
        </p:spPr>
      </p:pic>
      <p:sp>
        <p:nvSpPr>
          <p:cNvPr id="6" name="Title 1"/>
          <p:cNvSpPr>
            <a:spLocks noGrp="1"/>
          </p:cNvSpPr>
          <p:nvPr>
            <p:ph type="title"/>
          </p:nvPr>
        </p:nvSpPr>
        <p:spPr>
          <a:xfrm>
            <a:off x="673314" y="100543"/>
            <a:ext cx="7708706" cy="1143000"/>
          </a:xfrm>
        </p:spPr>
        <p:txBody>
          <a:bodyPr>
            <a:normAutofit/>
          </a:bodyPr>
          <a:lstStyle>
            <a:lvl1pPr algn="l">
              <a:defRPr sz="4000">
                <a:solidFill>
                  <a:schemeClr val="tx2"/>
                </a:solidFill>
              </a:defRPr>
            </a:lvl1pPr>
          </a:lstStyle>
          <a:p>
            <a:r>
              <a:rPr lang="en-US" dirty="0"/>
              <a:t>Click to edit Master title style</a:t>
            </a:r>
          </a:p>
        </p:txBody>
      </p:sp>
      <p:sp>
        <p:nvSpPr>
          <p:cNvPr id="7" name="Content Placeholder 2"/>
          <p:cNvSpPr>
            <a:spLocks noGrp="1"/>
          </p:cNvSpPr>
          <p:nvPr>
            <p:ph idx="1"/>
          </p:nvPr>
        </p:nvSpPr>
        <p:spPr>
          <a:xfrm>
            <a:off x="673314" y="1426107"/>
            <a:ext cx="7093453" cy="4525963"/>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7624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Top Logo">
    <p:spTree>
      <p:nvGrpSpPr>
        <p:cNvPr id="1" name=""/>
        <p:cNvGrpSpPr/>
        <p:nvPr/>
      </p:nvGrpSpPr>
      <p:grpSpPr>
        <a:xfrm>
          <a:off x="0" y="0"/>
          <a:ext cx="0" cy="0"/>
          <a:chOff x="0" y="0"/>
          <a:chExt cx="0" cy="0"/>
        </a:xfrm>
      </p:grpSpPr>
      <p:pic>
        <p:nvPicPr>
          <p:cNvPr id="3" name="CAP_PPT-Content3-LAKE.png" descr="/Users/richardson/WORK/CAP_PPT-Content3-LAKE.png"/>
          <p:cNvPicPr>
            <a:picLocks noChangeAspect="1"/>
          </p:cNvPicPr>
          <p:nvPr userDrawn="1"/>
        </p:nvPicPr>
        <p:blipFill>
          <a:blip r:embed="rId2" r:link="rId3"/>
          <a:stretch>
            <a:fillRect/>
          </a:stretch>
        </p:blipFill>
        <p:spPr>
          <a:xfrm>
            <a:off x="0" y="0"/>
            <a:ext cx="9144000" cy="6858000"/>
          </a:xfrm>
          <a:prstGeom prst="rect">
            <a:avLst/>
          </a:prstGeom>
        </p:spPr>
      </p:pic>
      <p:sp>
        <p:nvSpPr>
          <p:cNvPr id="4" name="Title 1"/>
          <p:cNvSpPr>
            <a:spLocks noGrp="1"/>
          </p:cNvSpPr>
          <p:nvPr>
            <p:ph type="title"/>
          </p:nvPr>
        </p:nvSpPr>
        <p:spPr>
          <a:xfrm>
            <a:off x="673314" y="100543"/>
            <a:ext cx="7708706" cy="1143000"/>
          </a:xfrm>
        </p:spPr>
        <p:txBody>
          <a:bodyPr>
            <a:normAutofit/>
          </a:bodyPr>
          <a:lstStyle>
            <a:lvl1pPr algn="l">
              <a:defRPr sz="3600">
                <a:solidFill>
                  <a:schemeClr val="tx2"/>
                </a:solidFill>
              </a:defRPr>
            </a:lvl1pPr>
          </a:lstStyle>
          <a:p>
            <a:r>
              <a:rPr lang="en-US" dirty="0"/>
              <a:t>Click to edit Master title style</a:t>
            </a:r>
          </a:p>
        </p:txBody>
      </p:sp>
      <p:sp>
        <p:nvSpPr>
          <p:cNvPr id="5" name="Content Placeholder 2"/>
          <p:cNvSpPr>
            <a:spLocks noGrp="1"/>
          </p:cNvSpPr>
          <p:nvPr>
            <p:ph idx="1"/>
          </p:nvPr>
        </p:nvSpPr>
        <p:spPr>
          <a:xfrm>
            <a:off x="673314" y="1426107"/>
            <a:ext cx="7093453" cy="4525963"/>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646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inimal">
    <p:spTree>
      <p:nvGrpSpPr>
        <p:cNvPr id="1" name=""/>
        <p:cNvGrpSpPr/>
        <p:nvPr/>
      </p:nvGrpSpPr>
      <p:grpSpPr>
        <a:xfrm>
          <a:off x="0" y="0"/>
          <a:ext cx="0" cy="0"/>
          <a:chOff x="0" y="0"/>
          <a:chExt cx="0" cy="0"/>
        </a:xfrm>
      </p:grpSpPr>
      <p:pic>
        <p:nvPicPr>
          <p:cNvPr id="3" name="CAP_PPT-Content3-LAKE.png" descr="/Users/richardson/WORK/CAP_PPT-Content3-LAKE.png"/>
          <p:cNvPicPr>
            <a:picLocks noChangeAspect="1"/>
          </p:cNvPicPr>
          <p:nvPr userDrawn="1"/>
        </p:nvPicPr>
        <p:blipFill>
          <a:blip r:embed="rId2" r:link="rId3"/>
          <a:stretch>
            <a:fillRect/>
          </a:stretch>
        </p:blipFill>
        <p:spPr>
          <a:xfrm>
            <a:off x="0" y="0"/>
            <a:ext cx="9144000" cy="6858000"/>
          </a:xfrm>
          <a:prstGeom prst="rect">
            <a:avLst/>
          </a:prstGeom>
        </p:spPr>
      </p:pic>
      <p:sp>
        <p:nvSpPr>
          <p:cNvPr id="4" name="Title 1"/>
          <p:cNvSpPr>
            <a:spLocks noGrp="1"/>
          </p:cNvSpPr>
          <p:nvPr>
            <p:ph type="title"/>
          </p:nvPr>
        </p:nvSpPr>
        <p:spPr>
          <a:xfrm>
            <a:off x="673314" y="100543"/>
            <a:ext cx="7708706" cy="1143000"/>
          </a:xfrm>
        </p:spPr>
        <p:txBody>
          <a:bodyPr>
            <a:normAutofit/>
          </a:bodyPr>
          <a:lstStyle>
            <a:lvl1pPr algn="l">
              <a:defRPr sz="3600">
                <a:solidFill>
                  <a:schemeClr val="tx2"/>
                </a:solidFill>
              </a:defRPr>
            </a:lvl1pPr>
          </a:lstStyle>
          <a:p>
            <a:r>
              <a:rPr lang="en-US" dirty="0"/>
              <a:t>Click to edit Master title style</a:t>
            </a:r>
          </a:p>
        </p:txBody>
      </p:sp>
      <p:sp>
        <p:nvSpPr>
          <p:cNvPr id="5" name="Content Placeholder 2"/>
          <p:cNvSpPr>
            <a:spLocks noGrp="1"/>
          </p:cNvSpPr>
          <p:nvPr>
            <p:ph idx="1"/>
          </p:nvPr>
        </p:nvSpPr>
        <p:spPr>
          <a:xfrm>
            <a:off x="673314" y="1426107"/>
            <a:ext cx="7093453" cy="4525963"/>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1150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4" name="CAP_PPT-Conclusion-LAKE.png" descr="/Users/richardson/WORK/CAP_PPT-Conclusion-LAKE.png"/>
          <p:cNvPicPr>
            <a:picLocks noChangeAspect="1"/>
          </p:cNvPicPr>
          <p:nvPr userDrawn="1"/>
        </p:nvPicPr>
        <p:blipFill>
          <a:blip r:embed="rId2" r:link="rId3"/>
          <a:stretch>
            <a:fillRect/>
          </a:stretch>
        </p:blipFill>
        <p:spPr>
          <a:xfrm>
            <a:off x="0" y="0"/>
            <a:ext cx="9144000" cy="6858000"/>
          </a:xfrm>
          <a:prstGeom prst="rect">
            <a:avLst/>
          </a:prstGeom>
        </p:spPr>
      </p:pic>
      <p:sp>
        <p:nvSpPr>
          <p:cNvPr id="2" name="Title 1"/>
          <p:cNvSpPr>
            <a:spLocks noGrp="1"/>
          </p:cNvSpPr>
          <p:nvPr>
            <p:ph type="title" hasCustomPrompt="1"/>
          </p:nvPr>
        </p:nvSpPr>
        <p:spPr>
          <a:xfrm>
            <a:off x="457200" y="1656569"/>
            <a:ext cx="8229600" cy="1143000"/>
          </a:xfrm>
        </p:spPr>
        <p:txBody>
          <a:bodyPr>
            <a:normAutofit/>
          </a:bodyPr>
          <a:lstStyle>
            <a:lvl1pPr>
              <a:defRPr sz="3200">
                <a:solidFill>
                  <a:srgbClr val="1F497D"/>
                </a:solidFill>
              </a:defRPr>
            </a:lvl1pPr>
          </a:lstStyle>
          <a:p>
            <a:r>
              <a:rPr lang="en-US" dirty="0"/>
              <a:t>Click to add Conclusion Message</a:t>
            </a:r>
          </a:p>
        </p:txBody>
      </p:sp>
    </p:spTree>
    <p:extLst>
      <p:ext uri="{BB962C8B-B14F-4D97-AF65-F5344CB8AC3E}">
        <p14:creationId xmlns:p14="http://schemas.microsoft.com/office/powerpoint/2010/main" val="2814899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3984719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41787997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699138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342689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4860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1205110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339072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5636924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32848250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33689468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1943666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38591900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23875895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4145525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221278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 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p:cNvSpPr/>
          <p:nvPr/>
        </p:nvSpPr>
        <p:spPr>
          <a:xfrm>
            <a:off x="1" y="5853868"/>
            <a:ext cx="9144000" cy="10041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5"/>
          <p:cNvSpPr>
            <a:spLocks noGrp="1"/>
          </p:cNvSpPr>
          <p:nvPr>
            <p:ph type="sldNum" sz="quarter" idx="12"/>
          </p:nvPr>
        </p:nvSpPr>
        <p:spPr>
          <a:xfrm>
            <a:off x="457200" y="6056527"/>
            <a:ext cx="548640" cy="548640"/>
          </a:xfrm>
        </p:spPr>
        <p:txBody>
          <a:bodyPr/>
          <a:lstStyle/>
          <a:p>
            <a:pPr defTabSz="457200"/>
            <a:fld id="{60D2CB20-AC84-4DB8-96D0-297FF27E11E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7472986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B3874C-66A9-224D-8909-4EC91A9D4D9B}" type="datetimeFigureOut">
              <a:rPr lang="en-US" smtClean="0"/>
              <a:pPr/>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19145895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B3874C-66A9-224D-8909-4EC91A9D4D9B}" type="datetimeFigureOut">
              <a:rPr lang="en-US" smtClean="0"/>
              <a:pPr/>
              <a:t>2/28/2019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36348580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B3874C-66A9-224D-8909-4EC91A9D4D9B}" type="datetimeFigureOut">
              <a:rPr lang="en-US" smtClean="0"/>
              <a:pPr/>
              <a:t>2/28/2019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2543213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3874C-66A9-224D-8909-4EC91A9D4D9B}" type="datetimeFigureOut">
              <a:rPr lang="en-US" smtClean="0"/>
              <a:pPr/>
              <a:t>2/28/2019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1089279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3874C-66A9-224D-8909-4EC91A9D4D9B}" type="datetimeFigureOut">
              <a:rPr lang="en-US" smtClean="0"/>
              <a:pPr/>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31513513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3874C-66A9-224D-8909-4EC91A9D4D9B}" type="datetimeFigureOut">
              <a:rPr lang="en-US" smtClean="0"/>
              <a:pPr/>
              <a:t>2/28/2019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1598037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36016362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3874C-66A9-224D-8909-4EC91A9D4D9B}" type="datetimeFigureOut">
              <a:rPr lang="en-US" smtClean="0"/>
              <a:pPr/>
              <a:t>2/28/2019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DFE67-6A91-A942-8961-0C1DB0586F64}" type="slidenum">
              <a:rPr lang="en-US" smtClean="0"/>
              <a:pPr/>
              <a:t>‹#›</a:t>
            </a:fld>
            <a:endParaRPr lang="en-US"/>
          </a:p>
        </p:txBody>
      </p:sp>
    </p:spTree>
    <p:extLst>
      <p:ext uri="{BB962C8B-B14F-4D97-AF65-F5344CB8AC3E}">
        <p14:creationId xmlns:p14="http://schemas.microsoft.com/office/powerpoint/2010/main" val="52705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8CDB8C-2A85-4775-B195-4B6E23CA9AD3}" type="datetimeFigureOut">
              <a:rPr lang="en-US" smtClean="0">
                <a:solidFill>
                  <a:prstClr val="black">
                    <a:tint val="75000"/>
                  </a:prstClr>
                </a:solidFill>
              </a:rPr>
              <a:pPr/>
              <a:t>2/28/2019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D2CB20-AC84-4DB8-96D0-297FF27E11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0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3.jpe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538243"/>
            <a:ext cx="8229600" cy="40634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69773" y="6059788"/>
            <a:ext cx="1463040" cy="548640"/>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fld id="{519561EA-0210-4B39-BA2A-C906F6423449}" type="datetime1">
              <a:rPr lang="en-US" smtClean="0">
                <a:solidFill>
                  <a:prstClr val="black">
                    <a:tint val="75000"/>
                  </a:prstClr>
                </a:solidFill>
              </a:rPr>
              <a:t>2/28/2019</a:t>
            </a:fld>
            <a:endParaRPr lang="en-US">
              <a:solidFill>
                <a:prstClr val="black">
                  <a:tint val="75000"/>
                </a:prstClr>
              </a:solidFill>
            </a:endParaRPr>
          </a:p>
        </p:txBody>
      </p:sp>
      <p:sp>
        <p:nvSpPr>
          <p:cNvPr id="5" name="Footer Placeholder 4"/>
          <p:cNvSpPr>
            <a:spLocks noGrp="1"/>
          </p:cNvSpPr>
          <p:nvPr>
            <p:ph type="ftr" sz="quarter" idx="3"/>
          </p:nvPr>
        </p:nvSpPr>
        <p:spPr>
          <a:xfrm>
            <a:off x="2796746" y="6059788"/>
            <a:ext cx="3851188" cy="548640"/>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457200" y="6056527"/>
            <a:ext cx="548640" cy="548640"/>
          </a:xfrm>
          <a:prstGeom prst="rect">
            <a:avLst/>
          </a:prstGeom>
        </p:spPr>
        <p:txBody>
          <a:bodyPr vert="horz" lIns="91440" tIns="45720" rIns="91440" bIns="45720" rtlCol="0" anchor="ctr"/>
          <a:lstStyle>
            <a:lvl1pPr algn="l">
              <a:defRPr sz="1400">
                <a:solidFill>
                  <a:schemeClr val="accent6">
                    <a:lumMod val="75000"/>
                  </a:schemeClr>
                </a:solidFill>
              </a:defRPr>
            </a:lvl1pPr>
          </a:lstStyle>
          <a:p>
            <a:pPr defTabSz="457200"/>
            <a:fld id="{60D2CB20-AC84-4DB8-96D0-297FF27E11E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35357043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76" r:id="rId14"/>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365126"/>
            <a:ext cx="877824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71450" y="1825625"/>
            <a:ext cx="877824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6400801"/>
            <a:ext cx="3086100" cy="365125"/>
          </a:xfrm>
          <a:prstGeom prst="rect">
            <a:avLst/>
          </a:prstGeom>
        </p:spPr>
        <p:txBody>
          <a:bodyPr vert="horz" lIns="91440" tIns="45720" rIns="91440" bIns="45720" rtlCol="0" anchor="ctr"/>
          <a:lstStyle>
            <a:lvl1pPr algn="ctr">
              <a:defRPr sz="900" b="0">
                <a:solidFill>
                  <a:schemeClr val="bg1"/>
                </a:solidFill>
                <a:latin typeface="Arial" charset="0"/>
                <a:ea typeface="Arial" charset="0"/>
                <a:cs typeface="Arial" charset="0"/>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0" y="6514571"/>
            <a:ext cx="2057400" cy="365125"/>
          </a:xfrm>
          <a:prstGeom prst="rect">
            <a:avLst/>
          </a:prstGeom>
        </p:spPr>
        <p:txBody>
          <a:bodyPr vert="horz" lIns="91440" tIns="45720" rIns="91440" bIns="45720" rtlCol="0" anchor="ctr"/>
          <a:lstStyle>
            <a:lvl1pPr algn="l">
              <a:defRPr sz="900" b="0">
                <a:solidFill>
                  <a:schemeClr val="bg1"/>
                </a:solidFill>
                <a:latin typeface="Arial" charset="0"/>
                <a:ea typeface="Arial" charset="0"/>
                <a:cs typeface="Arial" charset="0"/>
              </a:defRPr>
            </a:lvl1pPr>
          </a:lstStyle>
          <a:p>
            <a:fld id="{A1D9053B-8DB2-EA4A-A9CF-0F8FB54823A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9523359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hf hdr="0" ftr="0" dt="0"/>
  <p:txStyles>
    <p:titleStyle>
      <a:lvl1pPr algn="l" defTabSz="685800" rtl="0" eaLnBrk="1" latinLnBrk="0" hangingPunct="1">
        <a:lnSpc>
          <a:spcPct val="90000"/>
        </a:lnSpc>
        <a:spcBef>
          <a:spcPct val="0"/>
        </a:spcBef>
        <a:buNone/>
        <a:defRPr sz="3300" b="1"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b="0" kern="1200">
          <a:solidFill>
            <a:schemeClr val="bg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b="0" kern="1200">
          <a:solidFill>
            <a:schemeClr val="bg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b="0" kern="1200">
          <a:solidFill>
            <a:schemeClr val="bg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b="0" kern="1200">
          <a:solidFill>
            <a:schemeClr val="bg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CAP PPT-SimpleShell-1.jpg"/>
          <p:cNvPicPr>
            <a:picLocks noChangeAspect="1"/>
          </p:cNvPicPr>
          <p:nvPr userDrawn="1"/>
        </p:nvPicPr>
        <p:blipFill>
          <a:blip r:embed="rId18"/>
          <a:stretch>
            <a:fillRect/>
          </a:stretch>
        </p:blipFill>
        <p:spPr>
          <a:xfrm>
            <a:off x="0" y="0"/>
            <a:ext cx="9144000" cy="6858000"/>
          </a:xfrm>
          <a:prstGeom prst="rect">
            <a:avLst/>
          </a:prstGeom>
        </p:spPr>
      </p:pic>
      <p:sp>
        <p:nvSpPr>
          <p:cNvPr id="5" name="Title Placeholder 4"/>
          <p:cNvSpPr>
            <a:spLocks noGrp="1"/>
          </p:cNvSpPr>
          <p:nvPr>
            <p:ph type="title"/>
          </p:nvPr>
        </p:nvSpPr>
        <p:spPr>
          <a:xfrm>
            <a:off x="457200" y="274638"/>
            <a:ext cx="8247888" cy="1143000"/>
          </a:xfrm>
          <a:prstGeom prst="rect">
            <a:avLst/>
          </a:prstGeom>
        </p:spPr>
        <p:txBody>
          <a:bodyPr anchor="ctr">
            <a:normAutofit/>
          </a:bodyPr>
          <a:lstStyle/>
          <a:p>
            <a:r>
              <a:rPr kumimoji="0" lang="en-US" dirty="0" smtClean="0"/>
              <a:t>Click to edit Master title style</a:t>
            </a:r>
            <a:endParaRPr kumimoji="0" lang="en-US" dirty="0"/>
          </a:p>
        </p:txBody>
      </p:sp>
      <p:sp>
        <p:nvSpPr>
          <p:cNvPr id="9" name="Text Placeholder 8"/>
          <p:cNvSpPr>
            <a:spLocks noGrp="1"/>
          </p:cNvSpPr>
          <p:nvPr>
            <p:ph type="body" idx="1"/>
          </p:nvPr>
        </p:nvSpPr>
        <p:spPr>
          <a:xfrm>
            <a:off x="685800" y="1447800"/>
            <a:ext cx="8247888" cy="4800600"/>
          </a:xfrm>
          <a:prstGeom prst="rect">
            <a:avLst/>
          </a:prstGeom>
        </p:spPr>
        <p:txBody>
          <a:bodyPr>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3B0697F6-BE68-4C90-A596-DCBA8A30FBD6}" type="datetime1">
              <a:rPr lang="en-US" smtClean="0">
                <a:solidFill>
                  <a:srgbClr val="E7DEC9">
                    <a:shade val="50000"/>
                    <a:satMod val="200000"/>
                  </a:srgbClr>
                </a:solidFill>
              </a:rPr>
              <a:pPr/>
              <a:t>2/28/2019</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B5D2DD2-EAC9-4AF7-9FF9-D1ACCC385681}" type="slidenum">
              <a:rPr lang="en-US" smtClean="0">
                <a:solidFill>
                  <a:srgbClr val="E7DEC9">
                    <a:shade val="50000"/>
                    <a:satMod val="200000"/>
                  </a:srgbClr>
                </a:solidFill>
              </a:rPr>
              <a:pPr/>
              <a:t>‹#›</a:t>
            </a:fld>
            <a:endParaRPr lang="en-US">
              <a:solidFill>
                <a:srgbClr val="E7DEC9">
                  <a:shade val="50000"/>
                  <a:satMod val="200000"/>
                </a:srgbClr>
              </a:solidFill>
            </a:endParaRPr>
          </a:p>
        </p:txBody>
      </p:sp>
      <p:cxnSp>
        <p:nvCxnSpPr>
          <p:cNvPr id="16" name="Straight Connector 15"/>
          <p:cNvCxnSpPr/>
          <p:nvPr userDrawn="1"/>
        </p:nvCxnSpPr>
        <p:spPr>
          <a:xfrm>
            <a:off x="563935" y="1086717"/>
            <a:ext cx="6860500" cy="1588"/>
          </a:xfrm>
          <a:prstGeom prst="line">
            <a:avLst/>
          </a:prstGeom>
          <a:ln w="190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93477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transition>
    <p:fade/>
  </p:transition>
  <p:timing>
    <p:tnLst>
      <p:par>
        <p:cTn id="1" dur="indefinite" restart="never" nodeType="tmRoot"/>
      </p:par>
    </p:tnLst>
  </p:timing>
  <p:hf hdr="0" ftr="0" dt="0"/>
  <p:txStyles>
    <p:title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Verdana" pitchFamily="34" charset="0"/>
          <a:ea typeface="Verdana" pitchFamily="34" charset="0"/>
          <a:cs typeface="Verdana" pitchFamily="34" charset="0"/>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2800" kern="1200">
          <a:solidFill>
            <a:schemeClr val="tx1"/>
          </a:solidFill>
          <a:latin typeface="Verdana" pitchFamily="34" charset="0"/>
          <a:ea typeface="Verdana" pitchFamily="34" charset="0"/>
          <a:cs typeface="Verdana" pitchFamily="34" charset="0"/>
        </a:defRPr>
      </a:lvl1pPr>
      <a:lvl2pPr marL="640080" indent="-237744" algn="l" rtl="0" eaLnBrk="1" latinLnBrk="0" hangingPunct="1">
        <a:lnSpc>
          <a:spcPct val="100000"/>
        </a:lnSpc>
        <a:spcBef>
          <a:spcPts val="550"/>
        </a:spcBef>
        <a:buClr>
          <a:schemeClr val="accent1"/>
        </a:buClr>
        <a:buFont typeface="Verdana"/>
        <a:buChar char="◦"/>
        <a:defRPr kumimoji="0" sz="2400" kern="1200">
          <a:solidFill>
            <a:schemeClr val="tx1"/>
          </a:solidFill>
          <a:latin typeface="Verdana" pitchFamily="34" charset="0"/>
          <a:ea typeface="Verdana" pitchFamily="34" charset="0"/>
          <a:cs typeface="Verdana" pitchFamily="34" charset="0"/>
        </a:defRPr>
      </a:lvl2pPr>
      <a:lvl3pPr marL="886968" indent="-228600" algn="l" rtl="0" eaLnBrk="1" latinLnBrk="0" hangingPunct="1">
        <a:lnSpc>
          <a:spcPct val="100000"/>
        </a:lnSpc>
        <a:spcBef>
          <a:spcPct val="20000"/>
        </a:spcBef>
        <a:buClr>
          <a:schemeClr val="accent2"/>
        </a:buClr>
        <a:buFont typeface="Wingdings 2"/>
        <a:buChar char=""/>
        <a:defRPr kumimoji="0" sz="2000" kern="1200">
          <a:solidFill>
            <a:schemeClr val="tx1"/>
          </a:solidFill>
          <a:latin typeface="Verdana" pitchFamily="34" charset="0"/>
          <a:ea typeface="Verdana" pitchFamily="34" charset="0"/>
          <a:cs typeface="Verdana" pitchFamily="34" charset="0"/>
        </a:defRPr>
      </a:lvl3pPr>
      <a:lvl4pPr marL="1097280" indent="-173736" algn="l" rtl="0" eaLnBrk="1" latinLnBrk="0" hangingPunct="1">
        <a:lnSpc>
          <a:spcPct val="100000"/>
        </a:lnSpc>
        <a:spcBef>
          <a:spcPct val="20000"/>
        </a:spcBef>
        <a:buClr>
          <a:schemeClr val="accent3"/>
        </a:buClr>
        <a:buFont typeface="Wingdings 2"/>
        <a:buChar char=""/>
        <a:defRPr kumimoji="0" sz="1800" kern="1200">
          <a:solidFill>
            <a:schemeClr val="tx1"/>
          </a:solidFill>
          <a:latin typeface="Verdana" pitchFamily="34" charset="0"/>
          <a:ea typeface="Verdana" pitchFamily="34" charset="0"/>
          <a:cs typeface="Verdana" pitchFamily="34" charset="0"/>
        </a:defRPr>
      </a:lvl4pPr>
      <a:lvl5pPr marL="1298448" indent="-182880" algn="l" rtl="0" eaLnBrk="1" latinLnBrk="0" hangingPunct="1">
        <a:lnSpc>
          <a:spcPct val="100000"/>
        </a:lnSpc>
        <a:spcBef>
          <a:spcPct val="20000"/>
        </a:spcBef>
        <a:buClr>
          <a:schemeClr val="accent4"/>
        </a:buClr>
        <a:buFont typeface="Wingdings 2"/>
        <a:buChar char=""/>
        <a:defRPr kumimoji="0" sz="1800" kern="1200">
          <a:solidFill>
            <a:schemeClr val="tx1"/>
          </a:solidFill>
          <a:latin typeface="Verdana" pitchFamily="34" charset="0"/>
          <a:ea typeface="Verdana" pitchFamily="34" charset="0"/>
          <a:cs typeface="Verdana" pitchFamily="34" charset="0"/>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5A8EF25-EC1A-4AD6-A1D2-17D681A51733}" type="datetimeFigureOut">
              <a:rPr lang="en-US" smtClean="0">
                <a:solidFill>
                  <a:prstClr val="black">
                    <a:tint val="75000"/>
                  </a:prstClr>
                </a:solidFill>
              </a:rPr>
              <a:pPr defTabSz="914400"/>
              <a:t>2/28/2019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0218772-D296-4EF7-A074-C76A169F134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6462632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458A3E9-05A8-414E-B2D2-72BBF40A62C1}" type="datetime1">
              <a:rPr lang="en-US" smtClean="0">
                <a:solidFill>
                  <a:prstClr val="black">
                    <a:tint val="75000"/>
                  </a:prstClr>
                </a:solidFill>
              </a:rPr>
              <a:t>2/28/2019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6777FE1-BFD9-DF40-82E1-DA5FFAE5788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405451028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3874C-66A9-224D-8909-4EC91A9D4D9B}" type="datetimeFigureOut">
              <a:rPr lang="en-US" smtClean="0"/>
              <a:pPr/>
              <a:t>2/28/2019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DFE67-6A91-A942-8961-0C1DB0586F64}" type="slidenum">
              <a:rPr lang="en-US" smtClean="0"/>
              <a:pPr/>
              <a:t>‹#›</a:t>
            </a:fld>
            <a:endParaRPr lang="en-US" dirty="0"/>
          </a:p>
        </p:txBody>
      </p:sp>
    </p:spTree>
    <p:extLst>
      <p:ext uri="{BB962C8B-B14F-4D97-AF65-F5344CB8AC3E}">
        <p14:creationId xmlns:p14="http://schemas.microsoft.com/office/powerpoint/2010/main" val="55323657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3874C-66A9-224D-8909-4EC91A9D4D9B}" type="datetimeFigureOut">
              <a:rPr lang="en-US" smtClean="0"/>
              <a:pPr/>
              <a:t>2/28/2019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DFE67-6A91-A942-8961-0C1DB0586F64}" type="slidenum">
              <a:rPr lang="en-US" smtClean="0"/>
              <a:pPr/>
              <a:t>‹#›</a:t>
            </a:fld>
            <a:endParaRPr lang="en-US"/>
          </a:p>
        </p:txBody>
      </p:sp>
    </p:spTree>
    <p:extLst>
      <p:ext uri="{BB962C8B-B14F-4D97-AF65-F5344CB8AC3E}">
        <p14:creationId xmlns:p14="http://schemas.microsoft.com/office/powerpoint/2010/main" val="129864482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8.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Covers-F.jpg"/>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139096" y="173173"/>
            <a:ext cx="6261704"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EEECE1"/>
                </a:solidFill>
                <a:effectLst>
                  <a:outerShdw blurRad="38100" dist="38100" dir="2700000" algn="tl">
                    <a:srgbClr val="000000">
                      <a:alpha val="43137"/>
                    </a:srgbClr>
                  </a:outerShdw>
                </a:effectLst>
                <a:uLnTx/>
                <a:uFillTx/>
                <a:latin typeface="Gill Sans MT"/>
                <a:ea typeface="+mn-ea"/>
                <a:cs typeface="+mn-cs"/>
              </a:rPr>
              <a:t>Update on AZ LBDCP Implementation Process</a:t>
            </a:r>
            <a:endParaRPr kumimoji="0" lang="en-US" sz="1800" b="0"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2" name="TextBox 1"/>
          <p:cNvSpPr txBox="1"/>
          <p:nvPr/>
        </p:nvSpPr>
        <p:spPr>
          <a:xfrm>
            <a:off x="1828800" y="5410200"/>
            <a:ext cx="2359941"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entury Gothic"/>
                <a:ea typeface="+mn-ea"/>
                <a:cs typeface="Century Gothic"/>
              </a:rPr>
              <a:t>Chuck Cullom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prstClr val="white"/>
                </a:solidFill>
                <a:latin typeface="Century Gothic"/>
                <a:cs typeface="Century Gothic"/>
              </a:rPr>
              <a:t>February 27, 2019</a:t>
            </a:r>
            <a:endParaRPr kumimoji="0" lang="en-US" sz="2000" b="1" i="0" u="none" strike="noStrike" kern="1200" cap="none" spc="0" normalizeH="0" baseline="0" noProof="0" dirty="0">
              <a:ln>
                <a:noFill/>
              </a:ln>
              <a:solidFill>
                <a:prstClr val="white"/>
              </a:solidFill>
              <a:effectLst/>
              <a:uLnTx/>
              <a:uFillTx/>
              <a:latin typeface="Century Gothic"/>
              <a:ea typeface="+mn-ea"/>
              <a:cs typeface="Century Gothic"/>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49248521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942002" y="1260323"/>
            <a:ext cx="5285858" cy="5579143"/>
          </a:xfrm>
          <a:prstGeom prst="rect">
            <a:avLst/>
          </a:prstGeom>
          <a:noFill/>
        </p:spPr>
      </p:pic>
      <p:sp>
        <p:nvSpPr>
          <p:cNvPr id="67" name="LTContract_Blank"/>
          <p:cNvSpPr/>
          <p:nvPr/>
        </p:nvSpPr>
        <p:spPr>
          <a:xfrm>
            <a:off x="4533900" y="7797800"/>
            <a:ext cx="0" cy="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8" name="LTContract_LTSC_Blank"/>
          <p:cNvSpPr/>
          <p:nvPr/>
        </p:nvSpPr>
        <p:spPr>
          <a:xfrm>
            <a:off x="4533900" y="7797800"/>
            <a:ext cx="0" cy="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9" name="LTContract_LTSC"/>
          <p:cNvSpPr/>
          <p:nvPr/>
        </p:nvSpPr>
        <p:spPr>
          <a:xfrm>
            <a:off x="4533900" y="7797800"/>
            <a:ext cx="0" cy="0"/>
          </a:xfrm>
          <a:prstGeom prst="rect">
            <a:avLst/>
          </a:prstGeom>
          <a:pattFill prst="wdUpDiag">
            <a:fgClr>
              <a:srgbClr val="01A8CF"/>
            </a:fgClr>
            <a:bgClr>
              <a:srgbClr val="0186A6"/>
            </a:bgClr>
          </a:pattFill>
          <a:ln w="12700">
            <a:solidFill>
              <a:srgbClr val="018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0FB11D4-85CD-41DE-AEE2-33F74C7EF550}" type="TxLink">
              <a:rPr kumimoji="0" lang="en-US" sz="1600" b="1" i="0" u="none" strike="noStrike" kern="1200" cap="none" spc="0" normalizeH="0" baseline="0" noProof="0">
                <a:ln>
                  <a:noFill/>
                </a:ln>
                <a:solidFill>
                  <a:prstClr val="white"/>
                </a:solidFill>
                <a:effectLst/>
                <a:uLnTx/>
                <a:uFillTx/>
                <a:latin typeface="Arial"/>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 </a:t>
            </a:fld>
            <a:endParaRPr kumimoji="0" lang="en-US" sz="3200" b="1"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LTContract"/>
          <p:cNvSpPr/>
          <p:nvPr/>
        </p:nvSpPr>
        <p:spPr>
          <a:xfrm>
            <a:off x="4533900" y="7797800"/>
            <a:ext cx="0" cy="0"/>
          </a:xfrm>
          <a:prstGeom prst="rect">
            <a:avLst/>
          </a:prstGeom>
          <a:solidFill>
            <a:srgbClr val="0186A6"/>
          </a:solidFill>
          <a:ln w="12700">
            <a:solidFill>
              <a:srgbClr val="018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 name="Indian_LTSC_Blank"/>
          <p:cNvSpPr/>
          <p:nvPr/>
        </p:nvSpPr>
        <p:spPr>
          <a:xfrm>
            <a:off x="6438900" y="7092950"/>
            <a:ext cx="1485900"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6" name="Title 1"/>
          <p:cNvSpPr>
            <a:spLocks noGrp="1"/>
          </p:cNvSpPr>
          <p:nvPr>
            <p:ph type="title"/>
          </p:nvPr>
        </p:nvSpPr>
        <p:spPr/>
        <p:txBody>
          <a:bodyPr>
            <a:normAutofit/>
          </a:bodyPr>
          <a:lstStyle/>
          <a:p>
            <a:r>
              <a:rPr lang="en-US" dirty="0"/>
              <a:t>CAP Priority Pools – LBDCP</a:t>
            </a:r>
          </a:p>
        </p:txBody>
      </p:sp>
      <p:cxnSp>
        <p:nvCxnSpPr>
          <p:cNvPr id="6" name="Straight Connector 5"/>
          <p:cNvCxnSpPr/>
          <p:nvPr/>
        </p:nvCxnSpPr>
        <p:spPr>
          <a:xfrm>
            <a:off x="3221133" y="2164080"/>
            <a:ext cx="3636869"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98239" y="1933247"/>
            <a:ext cx="10182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192,000</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8" name="Straight Connector 17"/>
          <p:cNvCxnSpPr/>
          <p:nvPr/>
        </p:nvCxnSpPr>
        <p:spPr>
          <a:xfrm>
            <a:off x="3221133" y="3931920"/>
            <a:ext cx="3636869"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98239" y="2964968"/>
            <a:ext cx="20008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512,000 </a:t>
            </a:r>
            <a:r>
              <a:rPr kumimoji="0" lang="en-US" sz="1400" b="0" i="0" u="none" strike="noStrike" kern="1200" cap="none" spc="0" normalizeH="0" baseline="0" noProof="0" dirty="0">
                <a:ln>
                  <a:noFill/>
                </a:ln>
                <a:solidFill>
                  <a:prstClr val="black"/>
                </a:solidFill>
                <a:effectLst/>
                <a:uLnTx/>
                <a:uFillTx/>
                <a:latin typeface="Arial"/>
                <a:ea typeface="+mn-ea"/>
                <a:cs typeface="+mn-cs"/>
              </a:rPr>
              <a:t>(T1 + 192k)</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TextBox 19"/>
          <p:cNvSpPr txBox="1"/>
          <p:nvPr/>
        </p:nvSpPr>
        <p:spPr>
          <a:xfrm>
            <a:off x="6898239" y="3470385"/>
            <a:ext cx="20008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640,000 </a:t>
            </a:r>
            <a:r>
              <a:rPr kumimoji="0" lang="en-US" sz="1400" b="0" i="0" u="none" strike="noStrike" kern="1200" cap="none" spc="0" normalizeH="0" baseline="0" noProof="0" dirty="0">
                <a:ln>
                  <a:noFill/>
                </a:ln>
                <a:solidFill>
                  <a:prstClr val="black"/>
                </a:solidFill>
                <a:effectLst/>
                <a:uLnTx/>
                <a:uFillTx/>
                <a:latin typeface="Arial"/>
                <a:ea typeface="+mn-ea"/>
                <a:cs typeface="+mn-cs"/>
              </a:rPr>
              <a:t>(T2 + 240k)</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xtBox 20"/>
          <p:cNvSpPr txBox="1"/>
          <p:nvPr/>
        </p:nvSpPr>
        <p:spPr>
          <a:xfrm>
            <a:off x="6898239" y="3777752"/>
            <a:ext cx="20008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720,000 </a:t>
            </a:r>
            <a:r>
              <a:rPr kumimoji="0" lang="en-US" sz="1400" b="0" i="0" u="none" strike="noStrike" kern="1200" cap="none" spc="0" normalizeH="0" baseline="0" noProof="0" dirty="0">
                <a:ln>
                  <a:noFill/>
                </a:ln>
                <a:solidFill>
                  <a:prstClr val="black"/>
                </a:solidFill>
                <a:effectLst/>
                <a:uLnTx/>
                <a:uFillTx/>
                <a:latin typeface="Arial"/>
                <a:ea typeface="+mn-ea"/>
                <a:cs typeface="+mn-cs"/>
              </a:rPr>
              <a:t>(T3 + 240k)</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31" name="Straight Connector 30"/>
          <p:cNvCxnSpPr/>
          <p:nvPr/>
        </p:nvCxnSpPr>
        <p:spPr>
          <a:xfrm>
            <a:off x="3230807" y="3473541"/>
            <a:ext cx="3636869"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899035" y="3207629"/>
            <a:ext cx="20008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592,000 </a:t>
            </a:r>
            <a:r>
              <a:rPr kumimoji="0" lang="en-US" sz="1400" b="0" i="0" u="none" strike="noStrike" kern="1200" cap="none" spc="0" normalizeH="0" baseline="0" noProof="0" dirty="0">
                <a:ln>
                  <a:noFill/>
                </a:ln>
                <a:solidFill>
                  <a:prstClr val="black"/>
                </a:solidFill>
                <a:effectLst/>
                <a:uLnTx/>
                <a:uFillTx/>
                <a:latin typeface="Arial"/>
                <a:ea typeface="+mn-ea"/>
                <a:cs typeface="+mn-cs"/>
              </a:rPr>
              <a:t>(T2 + 192k)</a:t>
            </a:r>
            <a:endParaRPr kumimoji="0" lang="en-US" sz="11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7" name="Straight Connector 16"/>
          <p:cNvCxnSpPr/>
          <p:nvPr/>
        </p:nvCxnSpPr>
        <p:spPr>
          <a:xfrm>
            <a:off x="3221133" y="3702044"/>
            <a:ext cx="3636869"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21133" y="3230880"/>
            <a:ext cx="3636869"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3935" y="1086717"/>
            <a:ext cx="6860500" cy="1588"/>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438900" y="1278526"/>
            <a:ext cx="28745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Arial"/>
                <a:ea typeface="+mn-ea"/>
                <a:cs typeface="+mn-cs"/>
              </a:rPr>
              <a:t>‘07 Guidelines + LBDCP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Arial"/>
                <a:ea typeface="+mn-ea"/>
                <a:cs typeface="+mn-cs"/>
              </a:rPr>
              <a:t>Contributions by AZ</a:t>
            </a:r>
          </a:p>
        </p:txBody>
      </p:sp>
    </p:spTree>
    <p:extLst>
      <p:ext uri="{BB962C8B-B14F-4D97-AF65-F5344CB8AC3E}">
        <p14:creationId xmlns:p14="http://schemas.microsoft.com/office/powerpoint/2010/main" val="2234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34"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Steering Committee Mission</a:t>
            </a:r>
            <a:endParaRPr lang="en-US" dirty="0"/>
          </a:p>
        </p:txBody>
      </p:sp>
      <p:sp>
        <p:nvSpPr>
          <p:cNvPr id="11" name="Content Placeholder 10"/>
          <p:cNvSpPr>
            <a:spLocks noGrp="1"/>
          </p:cNvSpPr>
          <p:nvPr>
            <p:ph idx="1"/>
          </p:nvPr>
        </p:nvSpPr>
        <p:spPr/>
        <p:txBody>
          <a:bodyPr anchor="ctr">
            <a:normAutofit/>
          </a:bodyPr>
          <a:lstStyle/>
          <a:p>
            <a:pPr marL="0" indent="0" algn="ctr">
              <a:buNone/>
            </a:pPr>
            <a:r>
              <a:rPr lang="en-US" sz="3600" b="1" dirty="0">
                <a:solidFill>
                  <a:sysClr val="windowText" lastClr="000000"/>
                </a:solidFill>
              </a:rPr>
              <a:t>Discuss and recommend how to adopt and implement the LBDCP in a way that is acceptable to Arizona water </a:t>
            </a:r>
            <a:r>
              <a:rPr lang="en-US" sz="3600" b="1" dirty="0" smtClean="0">
                <a:solidFill>
                  <a:sysClr val="windowText" lastClr="000000"/>
                </a:solidFill>
              </a:rPr>
              <a:t>users</a:t>
            </a:r>
          </a:p>
        </p:txBody>
      </p:sp>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0D2CB20-AC84-4DB8-96D0-297FF27E11E0}" type="slidenum">
              <a:rPr kumimoji="0" lang="en-US" sz="1400" b="0" i="0" u="none" strike="noStrike" kern="1200" cap="none" spc="0" normalizeH="0" baseline="0" noProof="0" smtClean="0">
                <a:ln>
                  <a:noFill/>
                </a:ln>
                <a:solidFill>
                  <a:srgbClr val="DF5327">
                    <a:lumMod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DF532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736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Steering Committee Objectives</a:t>
            </a:r>
            <a:endParaRPr lang="en-US" dirty="0"/>
          </a:p>
        </p:txBody>
      </p:sp>
      <p:sp>
        <p:nvSpPr>
          <p:cNvPr id="11" name="Content Placeholder 10"/>
          <p:cNvSpPr>
            <a:spLocks noGrp="1"/>
          </p:cNvSpPr>
          <p:nvPr>
            <p:ph idx="1"/>
          </p:nvPr>
        </p:nvSpPr>
        <p:spPr/>
        <p:txBody>
          <a:bodyPr/>
          <a:lstStyle/>
          <a:p>
            <a:pPr lvl="0" defTabSz="914400">
              <a:lnSpc>
                <a:spcPct val="110000"/>
              </a:lnSpc>
              <a:spcBef>
                <a:spcPts val="0"/>
              </a:spcBef>
              <a:spcAft>
                <a:spcPts val="600"/>
              </a:spcAft>
              <a:defRPr/>
            </a:pPr>
            <a:r>
              <a:rPr lang="en-US" kern="0" dirty="0">
                <a:solidFill>
                  <a:prstClr val="black"/>
                </a:solidFill>
              </a:rPr>
              <a:t>Seek broad commitment and support for the implementation of LBDCP in Arizona</a:t>
            </a:r>
          </a:p>
          <a:p>
            <a:pPr lvl="0" defTabSz="914400">
              <a:lnSpc>
                <a:spcPct val="110000"/>
              </a:lnSpc>
              <a:spcBef>
                <a:spcPts val="0"/>
              </a:spcBef>
              <a:spcAft>
                <a:spcPts val="600"/>
              </a:spcAft>
              <a:defRPr/>
            </a:pPr>
            <a:r>
              <a:rPr lang="en-US" kern="0" dirty="0">
                <a:solidFill>
                  <a:prstClr val="black"/>
                </a:solidFill>
              </a:rPr>
              <a:t>Recommend appropriate and sustainable processes and tools to implement LBDCP in AZ</a:t>
            </a:r>
          </a:p>
          <a:p>
            <a:pPr lvl="0" defTabSz="914400">
              <a:lnSpc>
                <a:spcPct val="110000"/>
              </a:lnSpc>
              <a:spcBef>
                <a:spcPts val="0"/>
              </a:spcBef>
              <a:spcAft>
                <a:spcPts val="600"/>
              </a:spcAft>
              <a:defRPr/>
            </a:pPr>
            <a:r>
              <a:rPr lang="en-US" b="1" i="1" kern="0" dirty="0">
                <a:solidFill>
                  <a:prstClr val="black"/>
                </a:solidFill>
              </a:rPr>
              <a:t>Obtain approval by the Arizona Legislature of a joint resolution authorizing the Director of ADWR to agree to the </a:t>
            </a:r>
            <a:r>
              <a:rPr lang="en-US" b="1" i="1" kern="0" dirty="0" smtClean="0">
                <a:solidFill>
                  <a:prstClr val="black"/>
                </a:solidFill>
              </a:rPr>
              <a:t>LBDCP</a:t>
            </a:r>
            <a:endParaRPr lang="en-US" b="1" i="1" kern="0" dirty="0">
              <a:solidFill>
                <a:prstClr val="black"/>
              </a:solidFill>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0D2CB20-AC84-4DB8-96D0-297FF27E11E0}" type="slidenum">
              <a:rPr kumimoji="0" lang="en-US" sz="1400" b="0" i="0" u="none" strike="noStrike" kern="1200" cap="none" spc="0" normalizeH="0" baseline="0" noProof="0" smtClean="0">
                <a:ln>
                  <a:noFill/>
                </a:ln>
                <a:solidFill>
                  <a:srgbClr val="DF5327">
                    <a:lumMod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rgbClr val="DF532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540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Proposed Sideboards</a:t>
            </a:r>
            <a:endParaRPr lang="en-US" dirty="0"/>
          </a:p>
        </p:txBody>
      </p:sp>
      <p:sp>
        <p:nvSpPr>
          <p:cNvPr id="6" name="Content Placeholder 5"/>
          <p:cNvSpPr>
            <a:spLocks noGrp="1"/>
          </p:cNvSpPr>
          <p:nvPr>
            <p:ph idx="1"/>
          </p:nvPr>
        </p:nvSpPr>
        <p:spPr/>
        <p:txBody>
          <a:bodyPr>
            <a:normAutofit fontScale="92500"/>
          </a:bodyPr>
          <a:lstStyle/>
          <a:p>
            <a:pPr lvl="0"/>
            <a:r>
              <a:rPr lang="en-US" dirty="0" smtClean="0"/>
              <a:t>Focus on the adoption and implementation of LBDCP in Arizona.</a:t>
            </a:r>
          </a:p>
          <a:p>
            <a:pPr lvl="0"/>
            <a:r>
              <a:rPr lang="en-US" b="1" i="1" dirty="0" smtClean="0"/>
              <a:t>Operate within and respect existing legal authorities, contracts and priorities.</a:t>
            </a:r>
          </a:p>
          <a:p>
            <a:pPr lvl="0"/>
            <a:r>
              <a:rPr lang="en-US" b="1" i="1" dirty="0" smtClean="0"/>
              <a:t>Seek solutions that acknowledge that the impacts of a reduced supply differs among water users.</a:t>
            </a:r>
          </a:p>
          <a:p>
            <a:pPr lvl="0"/>
            <a:r>
              <a:rPr lang="en-US" dirty="0" smtClean="0"/>
              <a:t>Please respect the Steering Committee process and each other.</a:t>
            </a:r>
          </a:p>
          <a:p>
            <a:pPr lvl="0"/>
            <a:r>
              <a:rPr lang="en-US" dirty="0" smtClean="0"/>
              <a:t>While CAP and ADWR are jointly leading the process, the input, ideas, questions, and dialogue from the delegates and public is vital and welcome.</a:t>
            </a:r>
          </a:p>
          <a:p>
            <a:pPr lvl="0"/>
            <a:r>
              <a:rPr lang="en-US" dirty="0" smtClean="0"/>
              <a:t>Agreement of appropriate documentation of proceedings</a:t>
            </a:r>
            <a:endParaRPr lang="en-US" dirty="0"/>
          </a:p>
        </p:txBody>
      </p:sp>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0D2CB20-AC84-4DB8-96D0-297FF27E11E0}" type="slidenum">
              <a:rPr kumimoji="0" lang="en-US" sz="1400" b="0" i="0" u="none" strike="noStrike" kern="1200" cap="none" spc="0" normalizeH="0" baseline="0" noProof="0" smtClean="0">
                <a:ln>
                  <a:noFill/>
                </a:ln>
                <a:solidFill>
                  <a:srgbClr val="DF5327">
                    <a:lumMod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rgbClr val="DF532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233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7540" y="274637"/>
            <a:ext cx="8189259" cy="1143001"/>
          </a:xfrm>
        </p:spPr>
        <p:txBody>
          <a:bodyPr>
            <a:normAutofit/>
          </a:bodyPr>
          <a:lstStyle/>
          <a:p>
            <a:r>
              <a:rPr lang="en-US" sz="3000" b="1" dirty="0"/>
              <a:t>LBDCP Implementation Plan – 2 Components</a:t>
            </a:r>
          </a:p>
        </p:txBody>
      </p:sp>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0D2CB20-AC84-4DB8-96D0-297FF27E11E0}" type="slidenum">
              <a:rPr kumimoji="0" lang="en-US" sz="1400" b="0" i="0" u="none" strike="noStrike" kern="1200" cap="none" spc="0" normalizeH="0" baseline="0" noProof="0" smtClean="0">
                <a:ln>
                  <a:noFill/>
                </a:ln>
                <a:solidFill>
                  <a:srgbClr val="DF5327">
                    <a:lumMod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DF5327">
                  <a:lumMod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074DB7-40E2-4B49-AF5A-6388272F94F2}"/>
              </a:ext>
            </a:extLst>
          </p:cNvPr>
          <p:cNvSpPr txBox="1"/>
          <p:nvPr/>
        </p:nvSpPr>
        <p:spPr>
          <a:xfrm>
            <a:off x="429528" y="1403608"/>
            <a:ext cx="8142972"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Mitigation Component</a:t>
            </a:r>
          </a:p>
          <a:p>
            <a:pPr marL="742950" lvl="1" indent="-285750">
              <a:buFont typeface="Arial" panose="020B0604020202020204" pitchFamily="34" charset="0"/>
              <a:buChar char="•"/>
            </a:pPr>
            <a:r>
              <a:rPr lang="en-US" sz="2400" dirty="0"/>
              <a:t>Wet water CAP deliveries for mitigation</a:t>
            </a:r>
          </a:p>
          <a:p>
            <a:pPr marL="742950" lvl="1" indent="-285750">
              <a:buFont typeface="Arial" panose="020B0604020202020204" pitchFamily="34" charset="0"/>
              <a:buChar char="•"/>
            </a:pPr>
            <a:r>
              <a:rPr lang="en-US" sz="2400" dirty="0"/>
              <a:t>Payment for reductions (compensated mitigation) when wet water mitigation is insufficient</a:t>
            </a:r>
          </a:p>
          <a:p>
            <a:pPr marL="742950" lvl="1" indent="-285750">
              <a:buFont typeface="Arial" panose="020B0604020202020204" pitchFamily="34" charset="0"/>
              <a:buChar char="•"/>
            </a:pPr>
            <a:r>
              <a:rPr lang="en-US" sz="2400" dirty="0"/>
              <a:t>Money for new groundwater infrastructure for CAP Ag</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Offset Component</a:t>
            </a:r>
          </a:p>
          <a:p>
            <a:pPr marL="742950" lvl="1" indent="-285750">
              <a:buFont typeface="Arial" panose="020B0604020202020204" pitchFamily="34" charset="0"/>
              <a:buChar char="•"/>
            </a:pPr>
            <a:r>
              <a:rPr lang="en-US" sz="2400" dirty="0"/>
              <a:t>System conservation and ICS creation to replace CAP ICS that is used for mitigation</a:t>
            </a:r>
          </a:p>
          <a:p>
            <a:pPr marL="742950" lvl="1" indent="-285750">
              <a:buFont typeface="Arial" panose="020B0604020202020204" pitchFamily="34" charset="0"/>
              <a:buChar char="•"/>
            </a:pPr>
            <a:r>
              <a:rPr lang="en-US" sz="2400" dirty="0"/>
              <a:t>Pre-firming concept to address NIA firming obligations from Indian water settlements</a:t>
            </a:r>
          </a:p>
        </p:txBody>
      </p:sp>
    </p:spTree>
    <p:extLst>
      <p:ext uri="{BB962C8B-B14F-4D97-AF65-F5344CB8AC3E}">
        <p14:creationId xmlns:p14="http://schemas.microsoft.com/office/powerpoint/2010/main" val="12602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515"/>
            <a:ext cx="8229600" cy="1143001"/>
          </a:xfrm>
        </p:spPr>
        <p:txBody>
          <a:bodyPr>
            <a:normAutofit/>
          </a:bodyPr>
          <a:lstStyle/>
          <a:p>
            <a:r>
              <a:rPr lang="en-US" sz="3200" b="1" dirty="0"/>
              <a:t>Mitigation Component- Key Terms</a:t>
            </a: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0D2CB20-AC84-4DB8-96D0-297FF27E11E0}"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5"/>
          <p:cNvSpPr txBox="1">
            <a:spLocks/>
          </p:cNvSpPr>
          <p:nvPr/>
        </p:nvSpPr>
        <p:spPr>
          <a:xfrm>
            <a:off x="171450" y="1240971"/>
            <a:ext cx="8776608" cy="4661065"/>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900" dirty="0">
                <a:solidFill>
                  <a:schemeClr val="tx1"/>
                </a:solidFill>
              </a:rPr>
              <a:t>2020 – 2022 </a:t>
            </a:r>
          </a:p>
          <a:p>
            <a:pPr lvl="2"/>
            <a:r>
              <a:rPr lang="en-US" sz="2900" dirty="0">
                <a:solidFill>
                  <a:schemeClr val="tx1"/>
                </a:solidFill>
              </a:rPr>
              <a:t>100% mitigation for NIA Pool (annual determination of vol.)</a:t>
            </a:r>
          </a:p>
          <a:p>
            <a:pPr lvl="2"/>
            <a:r>
              <a:rPr lang="en-US" sz="2900" dirty="0">
                <a:solidFill>
                  <a:schemeClr val="tx1"/>
                </a:solidFill>
              </a:rPr>
              <a:t>Fixed volume for CAP AG, dependent on annual tier determination</a:t>
            </a:r>
          </a:p>
          <a:p>
            <a:pPr lvl="1"/>
            <a:r>
              <a:rPr lang="en-US" sz="2900" dirty="0">
                <a:solidFill>
                  <a:schemeClr val="tx1"/>
                </a:solidFill>
              </a:rPr>
              <a:t>2023 – 2025  </a:t>
            </a:r>
          </a:p>
          <a:p>
            <a:pPr lvl="2"/>
            <a:r>
              <a:rPr lang="en-US" sz="2900" dirty="0">
                <a:solidFill>
                  <a:schemeClr val="tx1"/>
                </a:solidFill>
              </a:rPr>
              <a:t>No CAP Ag Mitigation (except USF to GSF and groundwater infrastructure)</a:t>
            </a:r>
          </a:p>
          <a:p>
            <a:pPr lvl="2"/>
            <a:r>
              <a:rPr lang="en-US" sz="2900" dirty="0">
                <a:solidFill>
                  <a:schemeClr val="tx1"/>
                </a:solidFill>
              </a:rPr>
              <a:t>M&amp;I and Indian priority fully mitigated first</a:t>
            </a:r>
          </a:p>
          <a:p>
            <a:pPr lvl="2"/>
            <a:r>
              <a:rPr lang="en-US" sz="2900" dirty="0">
                <a:solidFill>
                  <a:schemeClr val="tx1"/>
                </a:solidFill>
              </a:rPr>
              <a:t>NIA volume based on actual orders/operating conditions</a:t>
            </a:r>
          </a:p>
          <a:p>
            <a:pPr lvl="2"/>
            <a:r>
              <a:rPr lang="en-US" sz="2900" dirty="0">
                <a:solidFill>
                  <a:schemeClr val="tx1"/>
                </a:solidFill>
              </a:rPr>
              <a:t>NIA 75% under T1 and T2a (until no supplies)</a:t>
            </a:r>
          </a:p>
          <a:p>
            <a:pPr lvl="2"/>
            <a:r>
              <a:rPr lang="en-US" sz="2900" dirty="0">
                <a:solidFill>
                  <a:schemeClr val="tx1"/>
                </a:solidFill>
              </a:rPr>
              <a:t>NIA 50% under T2b (until no supplies)</a:t>
            </a:r>
          </a:p>
          <a:p>
            <a:pPr lvl="1"/>
            <a:r>
              <a:rPr lang="en-US" sz="2900" dirty="0">
                <a:solidFill>
                  <a:schemeClr val="tx1"/>
                </a:solidFill>
              </a:rPr>
              <a:t>2026 </a:t>
            </a:r>
          </a:p>
          <a:p>
            <a:pPr lvl="2"/>
            <a:r>
              <a:rPr lang="en-US" sz="2900" dirty="0">
                <a:solidFill>
                  <a:schemeClr val="tx1"/>
                </a:solidFill>
              </a:rPr>
              <a:t>Zero mitigation</a:t>
            </a:r>
          </a:p>
          <a:p>
            <a:pPr lvl="1">
              <a:defRPr/>
            </a:pPr>
            <a:r>
              <a:rPr lang="en-US" sz="2900" dirty="0">
                <a:solidFill>
                  <a:srgbClr val="000000"/>
                </a:solidFill>
              </a:rPr>
              <a:t>No mitigation for any water user in T3 or 2026, whichever occurs first</a:t>
            </a:r>
          </a:p>
          <a:p>
            <a:pPr>
              <a:defRPr/>
            </a:pPr>
            <a:endParaRPr kumimoji="0" lang="en-US" sz="2800" b="0" i="0" u="none" strike="noStrike" kern="1200" cap="none" spc="0" normalizeH="0" baseline="0" noProof="0" dirty="0">
              <a:ln>
                <a:noFill/>
              </a:ln>
              <a:solidFill>
                <a:srgbClr val="000000"/>
              </a:solidFill>
              <a:effectLst/>
              <a:uLnTx/>
              <a:uFillTx/>
              <a:ea typeface="+mn-ea"/>
              <a:cs typeface="+mn-cs"/>
            </a:endParaRPr>
          </a:p>
          <a:p>
            <a:pPr>
              <a:defRPr/>
            </a:pPr>
            <a:endParaRPr kumimoji="0" lang="en-US"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048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65"/>
            <a:ext cx="8229600" cy="1143001"/>
          </a:xfrm>
        </p:spPr>
        <p:txBody>
          <a:bodyPr>
            <a:normAutofit/>
          </a:bodyPr>
          <a:lstStyle/>
          <a:p>
            <a:r>
              <a:rPr lang="en-US" sz="3200" b="1" dirty="0"/>
              <a:t>Offset Component– Key Terms</a:t>
            </a: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0D2CB20-AC84-4DB8-96D0-297FF27E11E0}"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5"/>
          <p:cNvSpPr txBox="1">
            <a:spLocks/>
          </p:cNvSpPr>
          <p:nvPr/>
        </p:nvSpPr>
        <p:spPr>
          <a:xfrm>
            <a:off x="457200" y="1328353"/>
            <a:ext cx="8686800" cy="4578887"/>
          </a:xfrm>
          <a:prstGeom prst="rect">
            <a:avLst/>
          </a:prstGeom>
        </p:spPr>
        <p:txBody>
          <a:bodyPr>
            <a:noAutofit/>
          </a:bodyPr>
          <a:lst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a:solidFill>
                  <a:schemeClr val="tx1"/>
                </a:solidFill>
              </a:rPr>
              <a:t>Conserve 400 </a:t>
            </a:r>
            <a:r>
              <a:rPr lang="en-US" dirty="0" err="1">
                <a:solidFill>
                  <a:schemeClr val="tx1"/>
                </a:solidFill>
              </a:rPr>
              <a:t>kaf</a:t>
            </a:r>
            <a:r>
              <a:rPr lang="en-US" dirty="0">
                <a:solidFill>
                  <a:schemeClr val="tx1"/>
                </a:solidFill>
              </a:rPr>
              <a:t> to offset use of CAP ICS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solidFill>
                  <a:schemeClr val="tx1"/>
                </a:solidFill>
              </a:rPr>
              <a:t>Offsets provided through:</a:t>
            </a:r>
          </a:p>
          <a:p>
            <a:pPr lvl="1"/>
            <a:r>
              <a:rPr lang="en-US" sz="2400" dirty="0">
                <a:solidFill>
                  <a:schemeClr val="tx1"/>
                </a:solidFill>
              </a:rPr>
              <a:t>100 </a:t>
            </a:r>
            <a:r>
              <a:rPr lang="en-US" sz="2400" dirty="0" err="1">
                <a:solidFill>
                  <a:schemeClr val="tx1"/>
                </a:solidFill>
              </a:rPr>
              <a:t>kaf</a:t>
            </a:r>
            <a:r>
              <a:rPr lang="en-US" sz="2400" dirty="0">
                <a:solidFill>
                  <a:schemeClr val="tx1"/>
                </a:solidFill>
              </a:rPr>
              <a:t> US-GRIC ICS </a:t>
            </a:r>
          </a:p>
          <a:p>
            <a:pPr lvl="2">
              <a:buFont typeface="Wingdings" panose="05000000000000000000" pitchFamily="2" charset="2"/>
              <a:buChar char="§"/>
            </a:pPr>
            <a:r>
              <a:rPr lang="en-US" sz="2400" dirty="0">
                <a:solidFill>
                  <a:schemeClr val="tx1"/>
                </a:solidFill>
              </a:rPr>
              <a:t>Pre-firming for US Tribal firming obligation</a:t>
            </a:r>
          </a:p>
          <a:p>
            <a:pPr lvl="1"/>
            <a:r>
              <a:rPr lang="en-US" sz="2400" dirty="0">
                <a:solidFill>
                  <a:schemeClr val="tx1"/>
                </a:solidFill>
              </a:rPr>
              <a:t>50 </a:t>
            </a:r>
            <a:r>
              <a:rPr lang="en-US" sz="2400" dirty="0" err="1">
                <a:solidFill>
                  <a:schemeClr val="tx1"/>
                </a:solidFill>
              </a:rPr>
              <a:t>kaf</a:t>
            </a:r>
            <a:r>
              <a:rPr lang="en-US" sz="2400" dirty="0">
                <a:solidFill>
                  <a:schemeClr val="tx1"/>
                </a:solidFill>
              </a:rPr>
              <a:t> AWBA-GRIC ICS</a:t>
            </a:r>
          </a:p>
          <a:p>
            <a:pPr lvl="2">
              <a:buFont typeface="Wingdings" panose="05000000000000000000" pitchFamily="2" charset="2"/>
              <a:buChar char="§"/>
            </a:pPr>
            <a:r>
              <a:rPr lang="en-US" sz="2400" dirty="0">
                <a:solidFill>
                  <a:schemeClr val="tx1"/>
                </a:solidFill>
              </a:rPr>
              <a:t>Pre-firming for Arizona’s AWSA firming obligation</a:t>
            </a:r>
          </a:p>
          <a:p>
            <a:pPr lvl="1"/>
            <a:r>
              <a:rPr lang="en-US" sz="2400" dirty="0">
                <a:solidFill>
                  <a:schemeClr val="tx1"/>
                </a:solidFill>
              </a:rPr>
              <a:t>150 </a:t>
            </a:r>
            <a:r>
              <a:rPr lang="en-US" sz="2400" dirty="0" err="1">
                <a:solidFill>
                  <a:schemeClr val="tx1"/>
                </a:solidFill>
              </a:rPr>
              <a:t>kaf</a:t>
            </a:r>
            <a:r>
              <a:rPr lang="en-US" sz="2400" dirty="0">
                <a:solidFill>
                  <a:schemeClr val="tx1"/>
                </a:solidFill>
              </a:rPr>
              <a:t> System Conservation </a:t>
            </a:r>
          </a:p>
          <a:p>
            <a:pPr lvl="1"/>
            <a:r>
              <a:rPr lang="en-US" sz="2400" dirty="0">
                <a:solidFill>
                  <a:schemeClr val="tx1"/>
                </a:solidFill>
              </a:rPr>
              <a:t>50 </a:t>
            </a:r>
            <a:r>
              <a:rPr lang="en-US" sz="2400" dirty="0" err="1">
                <a:solidFill>
                  <a:schemeClr val="tx1"/>
                </a:solidFill>
              </a:rPr>
              <a:t>kaf</a:t>
            </a:r>
            <a:r>
              <a:rPr lang="en-US" sz="2400" dirty="0">
                <a:solidFill>
                  <a:schemeClr val="tx1"/>
                </a:solidFill>
              </a:rPr>
              <a:t> Additional Tribal ICS</a:t>
            </a:r>
          </a:p>
          <a:p>
            <a:pPr lvl="1"/>
            <a:r>
              <a:rPr lang="en-US" sz="2400" dirty="0">
                <a:solidFill>
                  <a:schemeClr val="tx1"/>
                </a:solidFill>
              </a:rPr>
              <a:t>50 </a:t>
            </a:r>
            <a:r>
              <a:rPr lang="en-US" sz="2400" dirty="0" err="1">
                <a:solidFill>
                  <a:schemeClr val="tx1"/>
                </a:solidFill>
              </a:rPr>
              <a:t>kaf</a:t>
            </a:r>
            <a:r>
              <a:rPr lang="en-US" sz="2400" dirty="0">
                <a:solidFill>
                  <a:schemeClr val="tx1"/>
                </a:solidFill>
              </a:rPr>
              <a:t> - CAP-SRP Exchange payback</a:t>
            </a:r>
            <a:endParaRPr kumimoji="0" lang="en-US" sz="2400" b="0" i="0" u="none" strike="noStrike" kern="1200" cap="none" spc="0" normalizeH="0" baseline="0" noProof="0" dirty="0">
              <a:ln>
                <a:noFill/>
              </a:ln>
              <a:solidFill>
                <a:schemeClr val="tx1"/>
              </a:solidFill>
              <a:effectLst/>
              <a:uLnTx/>
              <a:uFillTx/>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150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7787-A0CB-49D4-BCEB-9438638AB0ED}"/>
              </a:ext>
            </a:extLst>
          </p:cNvPr>
          <p:cNvSpPr>
            <a:spLocks noGrp="1"/>
          </p:cNvSpPr>
          <p:nvPr>
            <p:ph type="title"/>
          </p:nvPr>
        </p:nvSpPr>
        <p:spPr/>
        <p:txBody>
          <a:bodyPr>
            <a:normAutofit/>
          </a:bodyPr>
          <a:lstStyle/>
          <a:p>
            <a:r>
              <a:rPr lang="en-US" b="1" dirty="0" smtClean="0"/>
              <a:t>Participants </a:t>
            </a:r>
            <a:r>
              <a:rPr lang="en-US" b="1" dirty="0" smtClean="0"/>
              <a:t>(~24) in </a:t>
            </a:r>
            <a:r>
              <a:rPr lang="en-US" b="1" dirty="0"/>
              <a:t>Funding &amp; Water</a:t>
            </a:r>
          </a:p>
        </p:txBody>
      </p:sp>
      <p:sp>
        <p:nvSpPr>
          <p:cNvPr id="4" name="Slide Number Placeholder 3">
            <a:extLst>
              <a:ext uri="{FF2B5EF4-FFF2-40B4-BE49-F238E27FC236}">
                <a16:creationId xmlns:a16="http://schemas.microsoft.com/office/drawing/2014/main" id="{E91E92E5-B35A-4FB2-9448-A5D0AA859466}"/>
              </a:ext>
            </a:extLst>
          </p:cNvPr>
          <p:cNvSpPr>
            <a:spLocks noGrp="1"/>
          </p:cNvSpPr>
          <p:nvPr>
            <p:ph type="sldNum" sz="quarter" idx="12"/>
          </p:nvPr>
        </p:nvSpPr>
        <p:spPr/>
        <p:txBody>
          <a:bodyPr/>
          <a:lstStyle/>
          <a:p>
            <a:fld id="{60D2CB20-AC84-4DB8-96D0-297FF27E11E0}" type="slidenum">
              <a:rPr lang="en-US" smtClean="0">
                <a:solidFill>
                  <a:prstClr val="black">
                    <a:tint val="75000"/>
                  </a:prstClr>
                </a:solidFill>
              </a:rPr>
              <a:pPr/>
              <a:t>17</a:t>
            </a:fld>
            <a:endParaRPr lang="en-US">
              <a:solidFill>
                <a:prstClr val="black">
                  <a:tint val="75000"/>
                </a:prstClr>
              </a:solidFill>
            </a:endParaRPr>
          </a:p>
        </p:txBody>
      </p:sp>
      <p:sp>
        <p:nvSpPr>
          <p:cNvPr id="5" name="Content Placeholder 2">
            <a:extLst>
              <a:ext uri="{FF2B5EF4-FFF2-40B4-BE49-F238E27FC236}">
                <a16:creationId xmlns:a16="http://schemas.microsoft.com/office/drawing/2014/main" id="{1299092F-E4FB-4659-AC23-3332308CAE06}"/>
              </a:ext>
            </a:extLst>
          </p:cNvPr>
          <p:cNvSpPr>
            <a:spLocks noGrp="1"/>
          </p:cNvSpPr>
          <p:nvPr>
            <p:ph idx="1"/>
          </p:nvPr>
        </p:nvSpPr>
        <p:spPr>
          <a:xfrm>
            <a:off x="457200" y="1417639"/>
            <a:ext cx="8588326" cy="4476724"/>
          </a:xfrm>
        </p:spPr>
        <p:txBody>
          <a:bodyPr>
            <a:normAutofit lnSpcReduction="10000"/>
          </a:bodyPr>
          <a:lstStyle/>
          <a:p>
            <a:r>
              <a:rPr lang="en-US" b="1" dirty="0">
                <a:solidFill>
                  <a:schemeClr val="tx1"/>
                </a:solidFill>
              </a:rPr>
              <a:t>CAWCD</a:t>
            </a:r>
            <a:r>
              <a:rPr lang="en-US" dirty="0">
                <a:solidFill>
                  <a:schemeClr val="tx1"/>
                </a:solidFill>
              </a:rPr>
              <a:t>:  Funding and </a:t>
            </a:r>
            <a:r>
              <a:rPr lang="en-US" dirty="0" smtClean="0">
                <a:solidFill>
                  <a:schemeClr val="tx1"/>
                </a:solidFill>
              </a:rPr>
              <a:t>Water – 480 </a:t>
            </a:r>
            <a:r>
              <a:rPr lang="en-US" dirty="0" err="1" smtClean="0">
                <a:solidFill>
                  <a:schemeClr val="tx1"/>
                </a:solidFill>
              </a:rPr>
              <a:t>kaf</a:t>
            </a:r>
            <a:r>
              <a:rPr lang="en-US" dirty="0" smtClean="0">
                <a:solidFill>
                  <a:schemeClr val="tx1"/>
                </a:solidFill>
              </a:rPr>
              <a:t> &amp; $65M</a:t>
            </a:r>
            <a:endParaRPr lang="en-US" dirty="0">
              <a:solidFill>
                <a:schemeClr val="tx1"/>
              </a:solidFill>
            </a:endParaRPr>
          </a:p>
          <a:p>
            <a:r>
              <a:rPr lang="en-US" b="1" dirty="0">
                <a:solidFill>
                  <a:schemeClr val="tx1"/>
                </a:solidFill>
              </a:rPr>
              <a:t>SRP</a:t>
            </a:r>
            <a:r>
              <a:rPr lang="en-US" dirty="0">
                <a:solidFill>
                  <a:schemeClr val="tx1"/>
                </a:solidFill>
              </a:rPr>
              <a:t>:  Water in </a:t>
            </a:r>
            <a:r>
              <a:rPr lang="en-US" dirty="0" smtClean="0">
                <a:solidFill>
                  <a:schemeClr val="tx1"/>
                </a:solidFill>
              </a:rPr>
              <a:t>exchange - 50 </a:t>
            </a:r>
            <a:r>
              <a:rPr lang="en-US" dirty="0" err="1" smtClean="0">
                <a:solidFill>
                  <a:schemeClr val="tx1"/>
                </a:solidFill>
              </a:rPr>
              <a:t>kaf</a:t>
            </a:r>
            <a:endParaRPr lang="en-US" dirty="0">
              <a:solidFill>
                <a:schemeClr val="tx1"/>
              </a:solidFill>
            </a:endParaRPr>
          </a:p>
          <a:p>
            <a:r>
              <a:rPr lang="en-US" b="1" dirty="0">
                <a:solidFill>
                  <a:schemeClr val="tx1"/>
                </a:solidFill>
              </a:rPr>
              <a:t>CAP M&amp;I </a:t>
            </a:r>
            <a:r>
              <a:rPr lang="en-US" b="1" dirty="0" smtClean="0">
                <a:solidFill>
                  <a:schemeClr val="tx1"/>
                </a:solidFill>
              </a:rPr>
              <a:t>Users (9)</a:t>
            </a:r>
            <a:r>
              <a:rPr lang="en-US" dirty="0" smtClean="0">
                <a:solidFill>
                  <a:schemeClr val="tx1"/>
                </a:solidFill>
              </a:rPr>
              <a:t>:  </a:t>
            </a:r>
            <a:r>
              <a:rPr lang="en-US" dirty="0">
                <a:solidFill>
                  <a:schemeClr val="tx1"/>
                </a:solidFill>
              </a:rPr>
              <a:t>Water in </a:t>
            </a:r>
            <a:r>
              <a:rPr lang="en-US" dirty="0" smtClean="0">
                <a:solidFill>
                  <a:schemeClr val="tx1"/>
                </a:solidFill>
              </a:rPr>
              <a:t>USF-GSF – 100 </a:t>
            </a:r>
            <a:r>
              <a:rPr lang="en-US" dirty="0" err="1" smtClean="0">
                <a:solidFill>
                  <a:schemeClr val="tx1"/>
                </a:solidFill>
              </a:rPr>
              <a:t>kaf</a:t>
            </a:r>
            <a:endParaRPr lang="en-US" dirty="0">
              <a:solidFill>
                <a:schemeClr val="tx1"/>
              </a:solidFill>
            </a:endParaRPr>
          </a:p>
          <a:p>
            <a:r>
              <a:rPr lang="en-US" b="1" dirty="0">
                <a:solidFill>
                  <a:schemeClr val="tx1"/>
                </a:solidFill>
              </a:rPr>
              <a:t>GRIC</a:t>
            </a:r>
            <a:r>
              <a:rPr lang="en-US" dirty="0">
                <a:solidFill>
                  <a:schemeClr val="tx1"/>
                </a:solidFill>
              </a:rPr>
              <a:t>:  Water for </a:t>
            </a:r>
            <a:r>
              <a:rPr lang="en-US" dirty="0" smtClean="0">
                <a:solidFill>
                  <a:schemeClr val="tx1"/>
                </a:solidFill>
              </a:rPr>
              <a:t>ICS – 200 </a:t>
            </a:r>
            <a:r>
              <a:rPr lang="en-US" dirty="0" err="1" smtClean="0">
                <a:solidFill>
                  <a:schemeClr val="tx1"/>
                </a:solidFill>
              </a:rPr>
              <a:t>kaf</a:t>
            </a:r>
            <a:r>
              <a:rPr lang="en-US" dirty="0" smtClean="0">
                <a:solidFill>
                  <a:schemeClr val="tx1"/>
                </a:solidFill>
              </a:rPr>
              <a:t> </a:t>
            </a:r>
            <a:endParaRPr lang="en-US" dirty="0">
              <a:solidFill>
                <a:schemeClr val="tx1"/>
              </a:solidFill>
            </a:endParaRPr>
          </a:p>
          <a:p>
            <a:r>
              <a:rPr lang="en-US" b="1" dirty="0">
                <a:solidFill>
                  <a:schemeClr val="tx1"/>
                </a:solidFill>
              </a:rPr>
              <a:t>CAP </a:t>
            </a:r>
            <a:r>
              <a:rPr lang="en-US" b="1" dirty="0" smtClean="0">
                <a:solidFill>
                  <a:schemeClr val="tx1"/>
                </a:solidFill>
              </a:rPr>
              <a:t>AG (7)</a:t>
            </a:r>
            <a:r>
              <a:rPr lang="en-US" dirty="0" smtClean="0">
                <a:solidFill>
                  <a:schemeClr val="tx1"/>
                </a:solidFill>
              </a:rPr>
              <a:t>:  </a:t>
            </a:r>
            <a:r>
              <a:rPr lang="en-US" dirty="0" smtClean="0">
                <a:solidFill>
                  <a:schemeClr val="tx1"/>
                </a:solidFill>
              </a:rPr>
              <a:t>Investment </a:t>
            </a:r>
            <a:r>
              <a:rPr lang="en-US" dirty="0">
                <a:solidFill>
                  <a:schemeClr val="tx1"/>
                </a:solidFill>
              </a:rPr>
              <a:t>in GW </a:t>
            </a:r>
            <a:r>
              <a:rPr lang="en-US" dirty="0" smtClean="0">
                <a:solidFill>
                  <a:schemeClr val="tx1"/>
                </a:solidFill>
              </a:rPr>
              <a:t>infrastructure &amp; taxes - $5M + $8M</a:t>
            </a:r>
            <a:endParaRPr lang="en-US" dirty="0">
              <a:solidFill>
                <a:schemeClr val="tx1"/>
              </a:solidFill>
            </a:endParaRPr>
          </a:p>
          <a:p>
            <a:r>
              <a:rPr lang="en-US" b="1" dirty="0">
                <a:solidFill>
                  <a:schemeClr val="tx1"/>
                </a:solidFill>
              </a:rPr>
              <a:t>State of Arizona</a:t>
            </a:r>
            <a:r>
              <a:rPr lang="en-US" dirty="0">
                <a:solidFill>
                  <a:schemeClr val="tx1"/>
                </a:solidFill>
              </a:rPr>
              <a:t>:  </a:t>
            </a:r>
            <a:r>
              <a:rPr lang="en-US" dirty="0" smtClean="0">
                <a:solidFill>
                  <a:schemeClr val="tx1"/>
                </a:solidFill>
              </a:rPr>
              <a:t>Funding System Con. &amp; GW - $39M</a:t>
            </a:r>
            <a:endParaRPr lang="en-US" dirty="0">
              <a:solidFill>
                <a:schemeClr val="tx1"/>
              </a:solidFill>
            </a:endParaRPr>
          </a:p>
          <a:p>
            <a:r>
              <a:rPr lang="en-US" b="1" dirty="0">
                <a:solidFill>
                  <a:schemeClr val="tx1"/>
                </a:solidFill>
              </a:rPr>
              <a:t>AWBA</a:t>
            </a:r>
            <a:r>
              <a:rPr lang="en-US" dirty="0">
                <a:solidFill>
                  <a:schemeClr val="tx1"/>
                </a:solidFill>
              </a:rPr>
              <a:t>:  LTSC for USF-GSF, </a:t>
            </a:r>
            <a:r>
              <a:rPr lang="en-US" dirty="0" smtClean="0">
                <a:solidFill>
                  <a:schemeClr val="tx1"/>
                </a:solidFill>
              </a:rPr>
              <a:t>Firming - $12M</a:t>
            </a:r>
            <a:endParaRPr lang="en-US" dirty="0">
              <a:solidFill>
                <a:schemeClr val="tx1"/>
              </a:solidFill>
            </a:endParaRPr>
          </a:p>
          <a:p>
            <a:r>
              <a:rPr lang="en-US" b="1" dirty="0">
                <a:solidFill>
                  <a:schemeClr val="tx1"/>
                </a:solidFill>
              </a:rPr>
              <a:t>US</a:t>
            </a:r>
            <a:r>
              <a:rPr lang="en-US" dirty="0">
                <a:solidFill>
                  <a:schemeClr val="tx1"/>
                </a:solidFill>
              </a:rPr>
              <a:t>:  Funding </a:t>
            </a:r>
            <a:r>
              <a:rPr lang="en-US" dirty="0" smtClean="0">
                <a:solidFill>
                  <a:schemeClr val="tx1"/>
                </a:solidFill>
              </a:rPr>
              <a:t>GW </a:t>
            </a:r>
            <a:r>
              <a:rPr lang="en-US" dirty="0">
                <a:solidFill>
                  <a:schemeClr val="tx1"/>
                </a:solidFill>
              </a:rPr>
              <a:t>Infrastructure, </a:t>
            </a:r>
            <a:r>
              <a:rPr lang="en-US" dirty="0" smtClean="0">
                <a:solidFill>
                  <a:schemeClr val="tx1"/>
                </a:solidFill>
              </a:rPr>
              <a:t>Firming – BOR $24M, USDA </a:t>
            </a:r>
            <a:r>
              <a:rPr lang="en-US" dirty="0" err="1" smtClean="0">
                <a:solidFill>
                  <a:schemeClr val="tx1"/>
                </a:solidFill>
              </a:rPr>
              <a:t>tbd</a:t>
            </a:r>
            <a:endParaRPr lang="en-US" dirty="0">
              <a:solidFill>
                <a:schemeClr val="tx1"/>
              </a:solidFill>
            </a:endParaRPr>
          </a:p>
          <a:p>
            <a:r>
              <a:rPr lang="en-US" b="1" dirty="0">
                <a:solidFill>
                  <a:schemeClr val="tx1"/>
                </a:solidFill>
              </a:rPr>
              <a:t>NGOs</a:t>
            </a:r>
            <a:r>
              <a:rPr lang="en-US" dirty="0">
                <a:solidFill>
                  <a:schemeClr val="tx1"/>
                </a:solidFill>
              </a:rPr>
              <a:t>:  </a:t>
            </a:r>
            <a:r>
              <a:rPr lang="en-US" dirty="0" smtClean="0">
                <a:solidFill>
                  <a:schemeClr val="tx1"/>
                </a:solidFill>
              </a:rPr>
              <a:t>Funding - $8M</a:t>
            </a:r>
            <a:endParaRPr lang="en-US" dirty="0">
              <a:solidFill>
                <a:schemeClr val="tx1"/>
              </a:solidFill>
            </a:endParaRPr>
          </a:p>
          <a:p>
            <a:r>
              <a:rPr lang="en-US" b="1" dirty="0">
                <a:solidFill>
                  <a:schemeClr val="tx1"/>
                </a:solidFill>
              </a:rPr>
              <a:t>CRIT</a:t>
            </a:r>
            <a:r>
              <a:rPr lang="en-US" dirty="0">
                <a:solidFill>
                  <a:schemeClr val="tx1"/>
                </a:solidFill>
              </a:rPr>
              <a:t>:  Water for System </a:t>
            </a:r>
            <a:r>
              <a:rPr lang="en-US" dirty="0" smtClean="0">
                <a:solidFill>
                  <a:schemeClr val="tx1"/>
                </a:solidFill>
              </a:rPr>
              <a:t>Conservation – 150 </a:t>
            </a:r>
            <a:r>
              <a:rPr lang="en-US" dirty="0" err="1" smtClean="0">
                <a:solidFill>
                  <a:schemeClr val="tx1"/>
                </a:solidFill>
              </a:rPr>
              <a:t>kaf</a:t>
            </a:r>
            <a:endParaRPr lang="en-US" dirty="0">
              <a:solidFill>
                <a:schemeClr val="tx1"/>
              </a:solidFill>
            </a:endParaRPr>
          </a:p>
        </p:txBody>
      </p:sp>
    </p:spTree>
    <p:extLst>
      <p:ext uri="{BB962C8B-B14F-4D97-AF65-F5344CB8AC3E}">
        <p14:creationId xmlns:p14="http://schemas.microsoft.com/office/powerpoint/2010/main" val="8778042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Arizona DCP Legislative </a:t>
            </a:r>
            <a:r>
              <a:rPr lang="en-US" dirty="0" smtClean="0"/>
              <a:t>Recap 01/31/19</a:t>
            </a:r>
            <a:endParaRPr lang="en-US" dirty="0"/>
          </a:p>
        </p:txBody>
      </p:sp>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0D2CB20-AC84-4DB8-96D0-297FF27E11E0}" type="slidenum">
              <a:rPr kumimoji="0" lang="en-US" sz="1400" b="0" i="0" u="none" strike="noStrike" kern="1200" cap="none" spc="0" normalizeH="0" baseline="0" noProof="0" smtClean="0">
                <a:ln>
                  <a:noFill/>
                </a:ln>
                <a:solidFill>
                  <a:srgbClr val="DF5327">
                    <a:lumMod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DF5327">
                  <a:lumMod val="75000"/>
                </a:srgbClr>
              </a:solidFill>
              <a:effectLst/>
              <a:uLnTx/>
              <a:uFillTx/>
              <a:latin typeface="Calibri" panose="020F0502020204030204"/>
              <a:ea typeface="+mn-ea"/>
              <a:cs typeface="+mn-cs"/>
            </a:endParaRPr>
          </a:p>
        </p:txBody>
      </p:sp>
      <p:sp>
        <p:nvSpPr>
          <p:cNvPr id="7" name="Content Placeholder 2"/>
          <p:cNvSpPr>
            <a:spLocks noGrp="1"/>
          </p:cNvSpPr>
          <p:nvPr>
            <p:ph idx="1"/>
          </p:nvPr>
        </p:nvSpPr>
        <p:spPr>
          <a:xfrm>
            <a:off x="381001" y="1235034"/>
            <a:ext cx="8305800" cy="5043846"/>
          </a:xfrm>
        </p:spPr>
        <p:txBody>
          <a:bodyPr>
            <a:normAutofit/>
          </a:bodyPr>
          <a:lstStyle/>
          <a:p>
            <a:pPr lvl="1">
              <a:lnSpc>
                <a:spcPct val="120000"/>
              </a:lnSpc>
              <a:spcBef>
                <a:spcPts val="0"/>
              </a:spcBef>
              <a:spcAft>
                <a:spcPts val="300"/>
              </a:spcAft>
              <a:buFont typeface="Arial" panose="020B0604020202020204" pitchFamily="34" charset="0"/>
              <a:buChar char="•"/>
            </a:pPr>
            <a:endParaRPr lang="en-US" dirty="0"/>
          </a:p>
          <a:p>
            <a:pPr marL="457200" lvl="1" indent="0">
              <a:lnSpc>
                <a:spcPct val="120000"/>
              </a:lnSpc>
              <a:spcBef>
                <a:spcPts val="0"/>
              </a:spcBef>
              <a:spcAft>
                <a:spcPts val="300"/>
              </a:spcAft>
              <a:buNone/>
            </a:pPr>
            <a:r>
              <a:rPr lang="en-US" dirty="0"/>
              <a:t> </a:t>
            </a:r>
          </a:p>
          <a:p>
            <a:pPr marL="457200" lvl="1" indent="0">
              <a:lnSpc>
                <a:spcPct val="120000"/>
              </a:lnSpc>
              <a:spcBef>
                <a:spcPts val="0"/>
              </a:spcBef>
              <a:spcAft>
                <a:spcPts val="300"/>
              </a:spcAft>
              <a:buNone/>
            </a:pPr>
            <a:r>
              <a:rPr lang="en-US" dirty="0"/>
              <a:t>	</a:t>
            </a:r>
          </a:p>
          <a:p>
            <a:pPr lvl="1">
              <a:lnSpc>
                <a:spcPct val="120000"/>
              </a:lnSpc>
              <a:spcBef>
                <a:spcPts val="0"/>
              </a:spcBef>
              <a:spcAft>
                <a:spcPts val="300"/>
              </a:spcAft>
              <a:buFont typeface="Arial" panose="020B0604020202020204" pitchFamily="34" charset="0"/>
              <a:buChar char="•"/>
            </a:pPr>
            <a:endParaRPr lang="en-US" sz="2000" dirty="0"/>
          </a:p>
        </p:txBody>
      </p:sp>
      <p:sp>
        <p:nvSpPr>
          <p:cNvPr id="5" name="TextBox 4">
            <a:extLst>
              <a:ext uri="{FF2B5EF4-FFF2-40B4-BE49-F238E27FC236}">
                <a16:creationId xmlns:a16="http://schemas.microsoft.com/office/drawing/2014/main" id="{FA04D917-5F0B-4B09-B463-188CD51E360F}"/>
              </a:ext>
            </a:extLst>
          </p:cNvPr>
          <p:cNvSpPr txBox="1"/>
          <p:nvPr/>
        </p:nvSpPr>
        <p:spPr>
          <a:xfrm>
            <a:off x="563936" y="1468975"/>
            <a:ext cx="7723647" cy="4508927"/>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SJR1001/HJR2002 </a:t>
            </a:r>
            <a:r>
              <a:rPr lang="en-US" b="1" i="1" u="sng" dirty="0">
                <a:latin typeface="Arial" panose="020B0604020202020204" pitchFamily="34" charset="0"/>
                <a:cs typeface="Arial" panose="020B0604020202020204" pitchFamily="34" charset="0"/>
              </a:rPr>
              <a:t>Colorado River Drought Contingency Plan</a:t>
            </a:r>
          </a:p>
          <a:p>
            <a:endParaRPr lang="en-US" b="1" i="1" u="sng"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Resolution to authorize* the ADWR Director to sign the Interstate DCP Agreements on behalf of the State of Arizona if:</a:t>
            </a:r>
          </a:p>
          <a:p>
            <a:pPr marL="742950" lvl="1"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Federal legislation passes directing the secretary of the interior to execute and implement the DCP agreements; </a:t>
            </a:r>
          </a:p>
          <a:p>
            <a:pPr marL="742950" lvl="1"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All parties other than the United States and the State of Arizona have authorized the execution of DCP agreements. </a:t>
            </a:r>
          </a:p>
          <a:p>
            <a:endParaRPr lang="en-US" sz="2000" dirty="0">
              <a:latin typeface="Arial" panose="020B0604020202020204" pitchFamily="34" charset="0"/>
              <a:cs typeface="Arial" panose="020B0604020202020204" pitchFamily="34" charset="0"/>
            </a:endParaRPr>
          </a:p>
          <a:p>
            <a:r>
              <a:rPr lang="en-US" sz="1400" dirty="0"/>
              <a:t>*A.R.S. § 45-106 states: “</a:t>
            </a:r>
            <a:r>
              <a:rPr lang="en-US" sz="1400" i="1" dirty="0"/>
              <a:t>An agreement entered into between the [ADWR] director and the United States or a state or government involving a sovereign right or claim of this state is not effective unless approved by the legislature by concurrent resolution</a:t>
            </a:r>
            <a:r>
              <a:rPr lang="en-US" sz="1400" dirty="0"/>
              <a:t>.”</a:t>
            </a:r>
          </a:p>
          <a:p>
            <a:endParaRPr lang="en-US" b="1" i="1" u="sng" dirty="0">
              <a:latin typeface="Arial" panose="020B0604020202020204" pitchFamily="34" charset="0"/>
              <a:cs typeface="Arial" panose="020B0604020202020204" pitchFamily="34" charset="0"/>
            </a:endParaRPr>
          </a:p>
          <a:p>
            <a:endParaRPr lang="en-US" b="1" i="1" u="sng" dirty="0">
              <a:latin typeface="Arial" panose="020B0604020202020204" pitchFamily="34" charset="0"/>
              <a:cs typeface="Arial" panose="020B0604020202020204" pitchFamily="34" charset="0"/>
            </a:endParaRPr>
          </a:p>
          <a:p>
            <a:endParaRPr lang="en-US" b="1" i="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30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Arizona DCP Legislative Recap</a:t>
            </a:r>
          </a:p>
        </p:txBody>
      </p:sp>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0D2CB20-AC84-4DB8-96D0-297FF27E11E0}" type="slidenum">
              <a:rPr kumimoji="0" lang="en-US" sz="1400" b="0" i="0" u="none" strike="noStrike" kern="1200" cap="none" spc="0" normalizeH="0" baseline="0" noProof="0" smtClean="0">
                <a:ln>
                  <a:noFill/>
                </a:ln>
                <a:solidFill>
                  <a:srgbClr val="DF5327">
                    <a:lumMod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srgbClr val="DF5327">
                  <a:lumMod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074DB7-40E2-4B49-AF5A-6388272F94F2}"/>
              </a:ext>
            </a:extLst>
          </p:cNvPr>
          <p:cNvSpPr txBox="1"/>
          <p:nvPr/>
        </p:nvSpPr>
        <p:spPr>
          <a:xfrm>
            <a:off x="429528" y="1403608"/>
            <a:ext cx="8142972" cy="4278094"/>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SB1227/HB2545 </a:t>
            </a:r>
            <a:r>
              <a:rPr lang="en-US" b="1" i="1" u="sng" dirty="0">
                <a:latin typeface="Arial" panose="020B0604020202020204" pitchFamily="34" charset="0"/>
                <a:cs typeface="Arial" panose="020B0604020202020204" pitchFamily="34" charset="0"/>
              </a:rPr>
              <a:t>Colorado River Drought Contingency Plan Amendments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Authorization for the AWBA to exchange existing LTSCs between AMAs; LTSC transfer fee waiver</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Increase accrual of LTSCs for existing effluent managed recharge facilities from 50% to 95%, allowing those credits to be applied to assured water supply determinations, and extending ability to accrue LTSCs beyond 2025 for storage of effluent and water imported into an AMA or groundwater basin.</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Limited repeal of “</a:t>
            </a:r>
            <a:r>
              <a:rPr lang="en-US" dirty="0" err="1">
                <a:latin typeface="Arial" panose="020B0604020202020204" pitchFamily="34" charset="0"/>
                <a:cs typeface="Arial" panose="020B0604020202020204" pitchFamily="34" charset="0"/>
              </a:rPr>
              <a:t>WaterBUD</a:t>
            </a:r>
            <a:r>
              <a:rPr lang="en-US" dirty="0">
                <a:latin typeface="Arial" panose="020B0604020202020204" pitchFamily="34" charset="0"/>
                <a:cs typeface="Arial" panose="020B0604020202020204" pitchFamily="34" charset="0"/>
              </a:rPr>
              <a:t>” in the Pinal AMA from 2020 through 2026</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Groundwater &amp; Irrigation Efficiency Projects Fund</a:t>
            </a:r>
          </a:p>
          <a:p>
            <a:pPr marL="800100" lvl="1"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GF appropriation of $7 million; $2M from ADWR DCP funds; repurposing Pinal withdrawal fee for groundwater infrastructure in Pinal AMA; intent clause.</a:t>
            </a:r>
          </a:p>
        </p:txBody>
      </p:sp>
    </p:spTree>
    <p:extLst>
      <p:ext uri="{BB962C8B-B14F-4D97-AF65-F5344CB8AC3E}">
        <p14:creationId xmlns:p14="http://schemas.microsoft.com/office/powerpoint/2010/main" val="399114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28888" y="1649079"/>
            <a:ext cx="3289880" cy="4761303"/>
          </a:xfrm>
          <a:prstGeom prst="rect">
            <a:avLst/>
          </a:prstGeom>
          <a:noFill/>
        </p:spPr>
        <p:txBody>
          <a:bodyPr wrap="square">
            <a:spAutoFit/>
          </a:bodyPr>
          <a:lstStyle/>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336-mile aqueduct </a:t>
            </a:r>
            <a:endPar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14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pumping plants lift water nearly </a:t>
            </a: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3,000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rPr>
              <a:t>feet</a:t>
            </a: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Delivers ~ 1.6 MAF/</a:t>
            </a:r>
            <a:r>
              <a:rPr kumimoji="0" lang="en-US" sz="1800" b="0" i="0" u="none" strike="noStrike" kern="1200" cap="none" spc="0" normalizeH="0" baseline="0" noProof="0" dirty="0" err="1" smtClean="0">
                <a:ln>
                  <a:noFill/>
                </a:ln>
                <a:solidFill>
                  <a:srgbClr val="002060"/>
                </a:solidFill>
                <a:effectLst/>
                <a:uLnTx/>
                <a:uFillTx/>
                <a:latin typeface="Calibri" panose="020F0502020204030204"/>
                <a:ea typeface="+mn-ea"/>
                <a:cs typeface="Calibri" panose="020F0502020204030204" pitchFamily="34" charset="0"/>
              </a:rPr>
              <a:t>yr</a:t>
            </a:r>
            <a:endPar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Diverse customers:  Tribes, Irrigation districts, Cities, Mines</a:t>
            </a: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80% AZ pop. reside in CAP Service Area</a:t>
            </a: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50% of AZ’s economy related to CAP deliveries</a:t>
            </a: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Junior Priority, vulnerable to shortages</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p:cNvCxnSpPr/>
          <p:nvPr/>
        </p:nvCxnSpPr>
        <p:spPr>
          <a:xfrm>
            <a:off x="563935" y="1086717"/>
            <a:ext cx="6860500" cy="1588"/>
          </a:xfrm>
          <a:prstGeom prst="line">
            <a:avLst/>
          </a:prstGeom>
          <a:ln w="19050"/>
        </p:spPr>
        <p:style>
          <a:lnRef idx="2">
            <a:schemeClr val="accent1"/>
          </a:lnRef>
          <a:fillRef idx="0">
            <a:schemeClr val="accent1"/>
          </a:fillRef>
          <a:effectRef idx="1">
            <a:schemeClr val="accent1"/>
          </a:effectRef>
          <a:fontRef idx="minor">
            <a:schemeClr val="tx1"/>
          </a:fontRef>
        </p:style>
      </p:cxnSp>
      <p:pic>
        <p:nvPicPr>
          <p:cNvPr id="7" name="Picture 5" descr="CAP_Canal_Simple_sml"/>
          <p:cNvPicPr>
            <a:picLocks noChangeAspect="1" noChangeArrowheads="1"/>
          </p:cNvPicPr>
          <p:nvPr/>
        </p:nvPicPr>
        <p:blipFill>
          <a:blip r:embed="rId3" cstate="print"/>
          <a:srcRect/>
          <a:stretch>
            <a:fillRect/>
          </a:stretch>
        </p:blipFill>
        <p:spPr bwMode="auto">
          <a:xfrm>
            <a:off x="204717" y="1649079"/>
            <a:ext cx="5395414" cy="4046561"/>
          </a:xfrm>
          <a:prstGeom prst="rect">
            <a:avLst/>
          </a:prstGeom>
          <a:noFill/>
        </p:spPr>
      </p:pic>
      <p:sp>
        <p:nvSpPr>
          <p:cNvPr id="8" name="Title 1"/>
          <p:cNvSpPr txBox="1">
            <a:spLocks/>
          </p:cNvSpPr>
          <p:nvPr/>
        </p:nvSpPr>
        <p:spPr>
          <a:xfrm>
            <a:off x="436513" y="126120"/>
            <a:ext cx="8247888" cy="1143000"/>
          </a:xfrm>
          <a:prstGeom prst="rect">
            <a:avLst/>
          </a:prstGeom>
        </p:spPr>
        <p:txBody>
          <a:bodyPr anchor="ctr">
            <a:normAutofit/>
          </a:bodyP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Verdana" pitchFamily="34" charset="0"/>
                <a:ea typeface="Verdana" pitchFamily="34" charset="0"/>
                <a:cs typeface="Verdana" pitchFamily="34" charset="0"/>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4F271C">
                    <a:satMod val="130000"/>
                  </a:srgbClr>
                </a:solidFill>
                <a:effectLst>
                  <a:outerShdw blurRad="50000" dist="30000" dir="5400000" algn="tl" rotWithShape="0">
                    <a:srgbClr val="000000">
                      <a:alpha val="30000"/>
                    </a:srgbClr>
                  </a:outerShdw>
                </a:effectLst>
                <a:uLnTx/>
                <a:uFillTx/>
                <a:latin typeface="Verdana" pitchFamily="34" charset="0"/>
                <a:ea typeface="Verdana" pitchFamily="34" charset="0"/>
                <a:cs typeface="Verdana" pitchFamily="34" charset="0"/>
              </a:rPr>
              <a:t>Central Arizona Project</a:t>
            </a:r>
            <a:endParaRPr kumimoji="0" lang="en-US" sz="36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41764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Arizona DCP Legislative Recap</a:t>
            </a:r>
            <a:r>
              <a:rPr lang="en-US" sz="3600" dirty="0"/>
              <a:t/>
            </a:r>
            <a:br>
              <a:rPr lang="en-US" sz="3600" dirty="0"/>
            </a:br>
            <a:endParaRPr lang="en-US" sz="3600" dirty="0"/>
          </a:p>
        </p:txBody>
      </p:sp>
      <p:sp>
        <p:nvSpPr>
          <p:cNvPr id="2" name="Slide Number Placeholder 1"/>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0D2CB20-AC84-4DB8-96D0-297FF27E11E0}" type="slidenum">
              <a:rPr kumimoji="0" lang="en-US" sz="1400" b="0" i="0" u="none" strike="noStrike" kern="1200" cap="none" spc="0" normalizeH="0" baseline="0" noProof="0" smtClean="0">
                <a:ln>
                  <a:noFill/>
                </a:ln>
                <a:solidFill>
                  <a:srgbClr val="DF5327">
                    <a:lumMod val="75000"/>
                  </a:srgb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srgbClr val="DF5327">
                  <a:lumMod val="75000"/>
                </a:srgbClr>
              </a:solidFill>
              <a:effectLst/>
              <a:uLnTx/>
              <a:uFillTx/>
              <a:latin typeface="Calibri" panose="020F0502020204030204"/>
              <a:ea typeface="+mn-ea"/>
              <a:cs typeface="+mn-cs"/>
            </a:endParaRPr>
          </a:p>
        </p:txBody>
      </p:sp>
      <p:sp>
        <p:nvSpPr>
          <p:cNvPr id="7" name="Content Placeholder 2"/>
          <p:cNvSpPr>
            <a:spLocks noGrp="1"/>
          </p:cNvSpPr>
          <p:nvPr>
            <p:ph idx="1"/>
          </p:nvPr>
        </p:nvSpPr>
        <p:spPr>
          <a:xfrm>
            <a:off x="381001" y="1235034"/>
            <a:ext cx="8305800" cy="5323708"/>
          </a:xfrm>
        </p:spPr>
        <p:txBody>
          <a:bodyPr>
            <a:normAutofit/>
          </a:bodyPr>
          <a:lstStyle/>
          <a:p>
            <a:pPr lvl="1">
              <a:lnSpc>
                <a:spcPct val="120000"/>
              </a:lnSpc>
              <a:spcBef>
                <a:spcPts val="0"/>
              </a:spcBef>
              <a:spcAft>
                <a:spcPts val="300"/>
              </a:spcAft>
              <a:buFont typeface="Arial" panose="020B0604020202020204" pitchFamily="34" charset="0"/>
              <a:buChar char="•"/>
            </a:pPr>
            <a:endParaRPr lang="en-US" dirty="0"/>
          </a:p>
          <a:p>
            <a:pPr lvl="1">
              <a:lnSpc>
                <a:spcPct val="120000"/>
              </a:lnSpc>
              <a:spcBef>
                <a:spcPts val="0"/>
              </a:spcBef>
              <a:spcAft>
                <a:spcPts val="300"/>
              </a:spcAft>
              <a:buFont typeface="Arial" panose="020B0604020202020204" pitchFamily="34" charset="0"/>
              <a:buChar char="•"/>
            </a:pPr>
            <a:endParaRPr lang="en-US" dirty="0"/>
          </a:p>
          <a:p>
            <a:pPr lvl="1">
              <a:lnSpc>
                <a:spcPct val="120000"/>
              </a:lnSpc>
              <a:spcBef>
                <a:spcPts val="0"/>
              </a:spcBef>
              <a:spcAft>
                <a:spcPts val="300"/>
              </a:spcAft>
              <a:buFont typeface="Arial" panose="020B0604020202020204" pitchFamily="34" charset="0"/>
              <a:buChar char="•"/>
            </a:pPr>
            <a:endParaRPr lang="en-US" dirty="0"/>
          </a:p>
          <a:p>
            <a:pPr lvl="1">
              <a:lnSpc>
                <a:spcPct val="120000"/>
              </a:lnSpc>
              <a:spcBef>
                <a:spcPts val="0"/>
              </a:spcBef>
              <a:spcAft>
                <a:spcPts val="300"/>
              </a:spcAft>
              <a:buFont typeface="Arial" panose="020B0604020202020204" pitchFamily="34" charset="0"/>
              <a:buChar char="•"/>
            </a:pPr>
            <a:endParaRPr lang="en-US" sz="2000" dirty="0"/>
          </a:p>
        </p:txBody>
      </p:sp>
      <p:sp>
        <p:nvSpPr>
          <p:cNvPr id="3" name="Rectangle 2">
            <a:extLst>
              <a:ext uri="{FF2B5EF4-FFF2-40B4-BE49-F238E27FC236}">
                <a16:creationId xmlns:a16="http://schemas.microsoft.com/office/drawing/2014/main" id="{0D7E5487-10F5-4044-B445-FA4A9BD24F7F}"/>
              </a:ext>
            </a:extLst>
          </p:cNvPr>
          <p:cNvSpPr/>
          <p:nvPr/>
        </p:nvSpPr>
        <p:spPr>
          <a:xfrm>
            <a:off x="457199" y="1328425"/>
            <a:ext cx="8229600" cy="2816156"/>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SB1227/HB2545 </a:t>
            </a:r>
            <a:r>
              <a:rPr lang="en-US" b="1" i="1" u="sng" dirty="0">
                <a:latin typeface="Arial" panose="020B0604020202020204" pitchFamily="34" charset="0"/>
                <a:cs typeface="Arial" panose="020B0604020202020204" pitchFamily="34" charset="0"/>
              </a:rPr>
              <a:t>Colorado River Drought Contingency Plan Amendments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Arizona System Conservation Fund</a:t>
            </a:r>
          </a:p>
          <a:p>
            <a:pPr marL="800100" lvl="1"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GF appropriation of $30 million; ADWR authority to act as the fiscal agent for NGO contributions</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$2M from ADWR DCP funds to the Augmentation and Conservation Assistance Fund at ADWR for conservation grants in AMAs for conservation of groundwater</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ADWR report to Legislature on DCP agreements</a:t>
            </a:r>
          </a:p>
        </p:txBody>
      </p:sp>
    </p:spTree>
    <p:extLst>
      <p:ext uri="{BB962C8B-B14F-4D97-AF65-F5344CB8AC3E}">
        <p14:creationId xmlns:p14="http://schemas.microsoft.com/office/powerpoint/2010/main" val="223568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P PPT-Shell-1-LiteBlue.jpg"/>
          <p:cNvPicPr>
            <a:picLocks noChangeAspect="1"/>
          </p:cNvPicPr>
          <p:nvPr/>
        </p:nvPicPr>
        <p:blipFill>
          <a:blip r:embed="rId2"/>
          <a:stretch>
            <a:fillRect/>
          </a:stretch>
        </p:blipFill>
        <p:spPr>
          <a:xfrm>
            <a:off x="0" y="0"/>
            <a:ext cx="9144000" cy="6858000"/>
          </a:xfrm>
          <a:prstGeom prst="rect">
            <a:avLst/>
          </a:prstGeom>
          <a:effectLst>
            <a:outerShdw blurRad="50800" dist="50800" dir="5400000" algn="ctr" rotWithShape="0">
              <a:schemeClr val="bg1">
                <a:lumMod val="95000"/>
              </a:schemeClr>
            </a:outerShdw>
          </a:effectLst>
        </p:spPr>
      </p:pic>
      <p:cxnSp>
        <p:nvCxnSpPr>
          <p:cNvPr id="10" name="Straight Connector 9"/>
          <p:cNvCxnSpPr/>
          <p:nvPr/>
        </p:nvCxnSpPr>
        <p:spPr>
          <a:xfrm>
            <a:off x="501162" y="854236"/>
            <a:ext cx="7253653" cy="1588"/>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46043" y="396789"/>
            <a:ext cx="75808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500" cap="none" spc="0" normalizeH="0" baseline="0" noProof="0" dirty="0" smtClean="0">
                <a:ln>
                  <a:noFill/>
                </a:ln>
                <a:solidFill>
                  <a:prstClr val="black"/>
                </a:solidFill>
                <a:effectLst/>
                <a:uLnTx/>
                <a:uFillTx/>
                <a:latin typeface="Century Gothic"/>
                <a:ea typeface="+mn-ea"/>
                <a:cs typeface="Century Gothic"/>
              </a:rPr>
              <a:t>AZ LBDCP Vote &amp; Signing </a:t>
            </a:r>
            <a:r>
              <a:rPr kumimoji="0" lang="en-US" sz="2400" b="1" i="0" u="none" strike="noStrike" kern="500" cap="none" spc="0" normalizeH="0" baseline="0" noProof="0" dirty="0" smtClean="0">
                <a:ln>
                  <a:noFill/>
                </a:ln>
                <a:solidFill>
                  <a:prstClr val="black"/>
                </a:solidFill>
                <a:effectLst/>
                <a:uLnTx/>
                <a:uFillTx/>
                <a:latin typeface="Century Gothic"/>
                <a:ea typeface="+mn-ea"/>
                <a:cs typeface="Century Gothic"/>
              </a:rPr>
              <a:t>Ceremony</a:t>
            </a:r>
            <a:endParaRPr kumimoji="0" lang="en-US" sz="2400" b="1" i="0" u="none" strike="noStrike" kern="500" cap="none" spc="0" normalizeH="0" baseline="0" noProof="0" dirty="0">
              <a:ln>
                <a:noFill/>
              </a:ln>
              <a:solidFill>
                <a:prstClr val="black"/>
              </a:solidFill>
              <a:effectLst/>
              <a:uLnTx/>
              <a:uFillTx/>
              <a:latin typeface="Century Gothic"/>
              <a:ea typeface="+mn-ea"/>
              <a:cs typeface="Century Gothic"/>
            </a:endParaRPr>
          </a:p>
        </p:txBody>
      </p:sp>
      <p:pic>
        <p:nvPicPr>
          <p:cNvPr id="2" name="Picture 1"/>
          <p:cNvPicPr>
            <a:picLocks noChangeAspect="1"/>
          </p:cNvPicPr>
          <p:nvPr/>
        </p:nvPicPr>
        <p:blipFill>
          <a:blip r:embed="rId3"/>
          <a:stretch>
            <a:fillRect/>
          </a:stretch>
        </p:blipFill>
        <p:spPr>
          <a:xfrm>
            <a:off x="169335" y="1001371"/>
            <a:ext cx="8731997" cy="49117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35" y="1012114"/>
            <a:ext cx="8813899" cy="58458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984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7430-1BB1-4931-A951-EA52AE53E98D}"/>
              </a:ext>
            </a:extLst>
          </p:cNvPr>
          <p:cNvSpPr>
            <a:spLocks noGrp="1"/>
          </p:cNvSpPr>
          <p:nvPr>
            <p:ph type="title"/>
          </p:nvPr>
        </p:nvSpPr>
        <p:spPr>
          <a:xfrm>
            <a:off x="457200" y="16283"/>
            <a:ext cx="8229600" cy="654277"/>
          </a:xfrm>
        </p:spPr>
        <p:txBody>
          <a:bodyPr/>
          <a:lstStyle/>
          <a:p>
            <a:r>
              <a:rPr lang="en-US" dirty="0"/>
              <a:t>Intra-Arizona Implementation Status</a:t>
            </a:r>
          </a:p>
        </p:txBody>
      </p:sp>
      <p:sp>
        <p:nvSpPr>
          <p:cNvPr id="4" name="Slide Number Placeholder 3">
            <a:extLst>
              <a:ext uri="{FF2B5EF4-FFF2-40B4-BE49-F238E27FC236}">
                <a16:creationId xmlns:a16="http://schemas.microsoft.com/office/drawing/2014/main" id="{4970DBF1-C425-40EF-A1D5-75FFFBAEB0FB}"/>
              </a:ext>
            </a:extLst>
          </p:cNvPr>
          <p:cNvSpPr>
            <a:spLocks noGrp="1"/>
          </p:cNvSpPr>
          <p:nvPr>
            <p:ph type="sldNum" sz="quarter" idx="12"/>
          </p:nvPr>
        </p:nvSpPr>
        <p:spPr/>
        <p:txBody>
          <a:bodyPr/>
          <a:lstStyle/>
          <a:p>
            <a:fld id="{60D2CB20-AC84-4DB8-96D0-297FF27E11E0}" type="slidenum">
              <a:rPr lang="en-US" smtClean="0">
                <a:solidFill>
                  <a:srgbClr val="DF5327">
                    <a:lumMod val="75000"/>
                  </a:srgbClr>
                </a:solidFill>
              </a:rPr>
              <a:pPr/>
              <a:t>22</a:t>
            </a:fld>
            <a:endParaRPr lang="en-US" dirty="0">
              <a:solidFill>
                <a:srgbClr val="DF5327">
                  <a:lumMod val="75000"/>
                </a:srgbClr>
              </a:solidFill>
            </a:endParaRPr>
          </a:p>
        </p:txBody>
      </p:sp>
      <p:graphicFrame>
        <p:nvGraphicFramePr>
          <p:cNvPr id="8" name="Content Placeholder 7">
            <a:extLst>
              <a:ext uri="{FF2B5EF4-FFF2-40B4-BE49-F238E27FC236}">
                <a16:creationId xmlns:a16="http://schemas.microsoft.com/office/drawing/2014/main" id="{442EFB18-2A73-4C49-B6A0-E36F70688B46}"/>
              </a:ext>
            </a:extLst>
          </p:cNvPr>
          <p:cNvGraphicFramePr>
            <a:graphicFrameLocks noGrp="1"/>
          </p:cNvGraphicFramePr>
          <p:nvPr>
            <p:ph idx="1"/>
            <p:extLst>
              <p:ext uri="{D42A27DB-BD31-4B8C-83A1-F6EECF244321}">
                <p14:modId xmlns:p14="http://schemas.microsoft.com/office/powerpoint/2010/main" val="3484800587"/>
              </p:ext>
            </p:extLst>
          </p:nvPr>
        </p:nvGraphicFramePr>
        <p:xfrm>
          <a:off x="734158" y="583585"/>
          <a:ext cx="7675683" cy="5434487"/>
        </p:xfrm>
        <a:graphic>
          <a:graphicData uri="http://schemas.openxmlformats.org/drawingml/2006/table">
            <a:tbl>
              <a:tblPr firstRow="1" bandRow="1">
                <a:tableStyleId>{5C22544A-7EE6-4342-B048-85BDC9FD1C3A}</a:tableStyleId>
              </a:tblPr>
              <a:tblGrid>
                <a:gridCol w="430744">
                  <a:extLst>
                    <a:ext uri="{9D8B030D-6E8A-4147-A177-3AD203B41FA5}">
                      <a16:colId xmlns:a16="http://schemas.microsoft.com/office/drawing/2014/main" val="3132046410"/>
                    </a:ext>
                  </a:extLst>
                </a:gridCol>
                <a:gridCol w="1820095">
                  <a:extLst>
                    <a:ext uri="{9D8B030D-6E8A-4147-A177-3AD203B41FA5}">
                      <a16:colId xmlns:a16="http://schemas.microsoft.com/office/drawing/2014/main" val="3012572496"/>
                    </a:ext>
                  </a:extLst>
                </a:gridCol>
                <a:gridCol w="1363578">
                  <a:extLst>
                    <a:ext uri="{9D8B030D-6E8A-4147-A177-3AD203B41FA5}">
                      <a16:colId xmlns:a16="http://schemas.microsoft.com/office/drawing/2014/main" val="985944654"/>
                    </a:ext>
                  </a:extLst>
                </a:gridCol>
                <a:gridCol w="1447634">
                  <a:extLst>
                    <a:ext uri="{9D8B030D-6E8A-4147-A177-3AD203B41FA5}">
                      <a16:colId xmlns:a16="http://schemas.microsoft.com/office/drawing/2014/main" val="1221282624"/>
                    </a:ext>
                  </a:extLst>
                </a:gridCol>
                <a:gridCol w="2613632">
                  <a:extLst>
                    <a:ext uri="{9D8B030D-6E8A-4147-A177-3AD203B41FA5}">
                      <a16:colId xmlns:a16="http://schemas.microsoft.com/office/drawing/2014/main" val="1048940403"/>
                    </a:ext>
                  </a:extLst>
                </a:gridCol>
              </a:tblGrid>
              <a:tr h="523244">
                <a:tc>
                  <a:txBody>
                    <a:bodyPr/>
                    <a:lstStyle/>
                    <a:p>
                      <a:r>
                        <a:rPr lang="en-US" sz="1400" dirty="0"/>
                        <a:t>#</a:t>
                      </a:r>
                    </a:p>
                  </a:txBody>
                  <a:tcPr/>
                </a:tc>
                <a:tc>
                  <a:txBody>
                    <a:bodyPr/>
                    <a:lstStyle/>
                    <a:p>
                      <a:r>
                        <a:rPr lang="en-US" sz="1400" dirty="0"/>
                        <a:t>Agreement Name</a:t>
                      </a:r>
                    </a:p>
                  </a:txBody>
                  <a:tcPr/>
                </a:tc>
                <a:tc>
                  <a:txBody>
                    <a:bodyPr/>
                    <a:lstStyle/>
                    <a:p>
                      <a:r>
                        <a:rPr lang="en-US" sz="1400" dirty="0"/>
                        <a:t>Status</a:t>
                      </a:r>
                    </a:p>
                  </a:txBody>
                  <a:tcPr/>
                </a:tc>
                <a:tc>
                  <a:txBody>
                    <a:bodyPr/>
                    <a:lstStyle/>
                    <a:p>
                      <a:r>
                        <a:rPr lang="en-US" sz="1400" dirty="0"/>
                        <a:t>Actions Taken to Date</a:t>
                      </a:r>
                    </a:p>
                  </a:txBody>
                  <a:tcPr/>
                </a:tc>
                <a:tc>
                  <a:txBody>
                    <a:bodyPr/>
                    <a:lstStyle/>
                    <a:p>
                      <a:r>
                        <a:rPr lang="en-US" sz="1400" baseline="0" dirty="0"/>
                        <a:t>Parties</a:t>
                      </a:r>
                      <a:endParaRPr lang="en-US" sz="1400" dirty="0"/>
                    </a:p>
                  </a:txBody>
                  <a:tcPr/>
                </a:tc>
                <a:extLst>
                  <a:ext uri="{0D108BD9-81ED-4DB2-BD59-A6C34878D82A}">
                    <a16:rowId xmlns:a16="http://schemas.microsoft.com/office/drawing/2014/main" val="1543647484"/>
                  </a:ext>
                </a:extLst>
              </a:tr>
              <a:tr h="523244">
                <a:tc>
                  <a:txBody>
                    <a:bodyPr/>
                    <a:lstStyle/>
                    <a:p>
                      <a:r>
                        <a:rPr lang="en-US" sz="1400" dirty="0"/>
                        <a:t>1</a:t>
                      </a:r>
                    </a:p>
                  </a:txBody>
                  <a:tcPr/>
                </a:tc>
                <a:tc>
                  <a:txBody>
                    <a:bodyPr/>
                    <a:lstStyle/>
                    <a:p>
                      <a:r>
                        <a:rPr lang="en-US" sz="1400" dirty="0"/>
                        <a:t>Arizona Implementation</a:t>
                      </a:r>
                    </a:p>
                  </a:txBody>
                  <a:tcPr/>
                </a:tc>
                <a:tc>
                  <a:txBody>
                    <a:bodyPr/>
                    <a:lstStyle/>
                    <a:p>
                      <a:r>
                        <a:rPr lang="en-US" sz="1400" dirty="0"/>
                        <a:t>Draft</a:t>
                      </a:r>
                      <a:r>
                        <a:rPr lang="en-US" sz="1400" baseline="0" dirty="0"/>
                        <a:t> concept</a:t>
                      </a:r>
                      <a:endParaRPr lang="en-US" sz="1400" dirty="0"/>
                    </a:p>
                  </a:txBody>
                  <a:tcPr/>
                </a:tc>
                <a:tc>
                  <a:txBody>
                    <a:bodyPr/>
                    <a:lstStyle/>
                    <a:p>
                      <a:endParaRPr lang="en-US" sz="1400" dirty="0"/>
                    </a:p>
                  </a:txBody>
                  <a:tcPr/>
                </a:tc>
                <a:tc>
                  <a:txBody>
                    <a:bodyPr/>
                    <a:lstStyle/>
                    <a:p>
                      <a:r>
                        <a:rPr lang="en-US" sz="1400" dirty="0"/>
                        <a:t>ADWR, CAWCD,</a:t>
                      </a:r>
                      <a:r>
                        <a:rPr lang="en-US" sz="1400" baseline="0" dirty="0"/>
                        <a:t> others </a:t>
                      </a:r>
                      <a:r>
                        <a:rPr lang="en-US" sz="1400" dirty="0"/>
                        <a:t>TBD</a:t>
                      </a:r>
                    </a:p>
                  </a:txBody>
                  <a:tcPr/>
                </a:tc>
                <a:extLst>
                  <a:ext uri="{0D108BD9-81ED-4DB2-BD59-A6C34878D82A}">
                    <a16:rowId xmlns:a16="http://schemas.microsoft.com/office/drawing/2014/main" val="1449398811"/>
                  </a:ext>
                </a:extLst>
              </a:tr>
              <a:tr h="350844">
                <a:tc>
                  <a:txBody>
                    <a:bodyPr/>
                    <a:lstStyle/>
                    <a:p>
                      <a:r>
                        <a:rPr lang="en-US" sz="1400" dirty="0"/>
                        <a:t>2</a:t>
                      </a:r>
                    </a:p>
                  </a:txBody>
                  <a:tcPr/>
                </a:tc>
                <a:tc>
                  <a:txBody>
                    <a:bodyPr/>
                    <a:lstStyle/>
                    <a:p>
                      <a:r>
                        <a:rPr lang="en-US" sz="1400" dirty="0"/>
                        <a:t>CAP Ag Mitigation</a:t>
                      </a:r>
                    </a:p>
                  </a:txBody>
                  <a:tcPr/>
                </a:tc>
                <a:tc>
                  <a:txBody>
                    <a:bodyPr/>
                    <a:lstStyle/>
                    <a:p>
                      <a:r>
                        <a:rPr lang="en-US" sz="1400" dirty="0"/>
                        <a:t>Draft terms</a:t>
                      </a:r>
                    </a:p>
                  </a:txBody>
                  <a:tcPr/>
                </a:tc>
                <a:tc>
                  <a:txBody>
                    <a:bodyPr/>
                    <a:lstStyle/>
                    <a:p>
                      <a:endParaRPr lang="en-US" sz="1400" dirty="0"/>
                    </a:p>
                  </a:txBody>
                  <a:tcPr/>
                </a:tc>
                <a:tc>
                  <a:txBody>
                    <a:bodyPr/>
                    <a:lstStyle/>
                    <a:p>
                      <a:r>
                        <a:rPr lang="en-US" sz="1400" dirty="0"/>
                        <a:t>CAWCD, CAP</a:t>
                      </a:r>
                      <a:r>
                        <a:rPr lang="en-US" sz="1400" baseline="0" dirty="0"/>
                        <a:t> Ag Distr.</a:t>
                      </a:r>
                      <a:endParaRPr lang="en-US" sz="1400" dirty="0"/>
                    </a:p>
                  </a:txBody>
                  <a:tcPr/>
                </a:tc>
                <a:extLst>
                  <a:ext uri="{0D108BD9-81ED-4DB2-BD59-A6C34878D82A}">
                    <a16:rowId xmlns:a16="http://schemas.microsoft.com/office/drawing/2014/main" val="841762267"/>
                  </a:ext>
                </a:extLst>
              </a:tr>
              <a:tr h="350844">
                <a:tc>
                  <a:txBody>
                    <a:bodyPr/>
                    <a:lstStyle/>
                    <a:p>
                      <a:r>
                        <a:rPr lang="en-US" sz="1400" dirty="0"/>
                        <a:t>3</a:t>
                      </a:r>
                    </a:p>
                  </a:txBody>
                  <a:tcPr/>
                </a:tc>
                <a:tc>
                  <a:txBody>
                    <a:bodyPr/>
                    <a:lstStyle/>
                    <a:p>
                      <a:r>
                        <a:rPr lang="en-US" sz="1400" dirty="0"/>
                        <a:t>CAP NIA Mitigation</a:t>
                      </a:r>
                    </a:p>
                  </a:txBody>
                  <a:tcPr/>
                </a:tc>
                <a:tc>
                  <a:txBody>
                    <a:bodyPr/>
                    <a:lstStyle/>
                    <a:p>
                      <a:r>
                        <a:rPr lang="en-US" sz="1400" dirty="0"/>
                        <a:t>Draft terms</a:t>
                      </a:r>
                    </a:p>
                  </a:txBody>
                  <a:tcPr/>
                </a:tc>
                <a:tc>
                  <a:txBody>
                    <a:bodyPr/>
                    <a:lstStyle/>
                    <a:p>
                      <a:endParaRPr lang="en-US" sz="1400" dirty="0"/>
                    </a:p>
                  </a:txBody>
                  <a:tcPr/>
                </a:tc>
                <a:tc>
                  <a:txBody>
                    <a:bodyPr/>
                    <a:lstStyle/>
                    <a:p>
                      <a:r>
                        <a:rPr lang="en-US" sz="1400" dirty="0"/>
                        <a:t>CAWCD, CAP NIA customers</a:t>
                      </a:r>
                    </a:p>
                  </a:txBody>
                  <a:tcPr/>
                </a:tc>
                <a:extLst>
                  <a:ext uri="{0D108BD9-81ED-4DB2-BD59-A6C34878D82A}">
                    <a16:rowId xmlns:a16="http://schemas.microsoft.com/office/drawing/2014/main" val="1923613988"/>
                  </a:ext>
                </a:extLst>
              </a:tr>
              <a:tr h="510871">
                <a:tc>
                  <a:txBody>
                    <a:bodyPr/>
                    <a:lstStyle/>
                    <a:p>
                      <a:r>
                        <a:rPr lang="en-US" sz="1400" dirty="0"/>
                        <a:t>4</a:t>
                      </a:r>
                    </a:p>
                  </a:txBody>
                  <a:tcPr>
                    <a:solidFill>
                      <a:srgbClr val="92D050"/>
                    </a:solidFill>
                  </a:tcPr>
                </a:tc>
                <a:tc>
                  <a:txBody>
                    <a:bodyPr/>
                    <a:lstStyle/>
                    <a:p>
                      <a:r>
                        <a:rPr lang="en-US" sz="1400" dirty="0"/>
                        <a:t>CAWCD – SRP Exchange</a:t>
                      </a:r>
                    </a:p>
                  </a:txBody>
                  <a:tcPr>
                    <a:solidFill>
                      <a:srgbClr val="92D050"/>
                    </a:solidFill>
                  </a:tcPr>
                </a:tc>
                <a:tc>
                  <a:txBody>
                    <a:bodyPr/>
                    <a:lstStyle/>
                    <a:p>
                      <a:r>
                        <a:rPr lang="en-US" sz="1400" dirty="0"/>
                        <a:t>Draft Agreement</a:t>
                      </a:r>
                    </a:p>
                  </a:txBody>
                  <a:tcPr>
                    <a:solidFill>
                      <a:srgbClr val="92D050"/>
                    </a:solidFill>
                  </a:tcPr>
                </a:tc>
                <a:tc>
                  <a:txBody>
                    <a:bodyPr/>
                    <a:lstStyle/>
                    <a:p>
                      <a:r>
                        <a:rPr lang="en-US" sz="1400" i="0" dirty="0" smtClean="0"/>
                        <a:t>Approved by CAWCD Board </a:t>
                      </a:r>
                      <a:r>
                        <a:rPr lang="en-US" sz="1400" i="1" dirty="0" smtClean="0"/>
                        <a:t>02/21/19</a:t>
                      </a:r>
                      <a:endParaRPr lang="en-US" sz="1400" i="1" dirty="0"/>
                    </a:p>
                  </a:txBody>
                  <a:tcPr>
                    <a:solidFill>
                      <a:srgbClr val="92D050"/>
                    </a:solidFill>
                  </a:tcPr>
                </a:tc>
                <a:tc>
                  <a:txBody>
                    <a:bodyPr/>
                    <a:lstStyle/>
                    <a:p>
                      <a:r>
                        <a:rPr lang="en-US" sz="1400" dirty="0"/>
                        <a:t>CAWCD, SRP</a:t>
                      </a:r>
                    </a:p>
                  </a:txBody>
                  <a:tcPr>
                    <a:solidFill>
                      <a:srgbClr val="92D050"/>
                    </a:solidFill>
                  </a:tcPr>
                </a:tc>
                <a:extLst>
                  <a:ext uri="{0D108BD9-81ED-4DB2-BD59-A6C34878D82A}">
                    <a16:rowId xmlns:a16="http://schemas.microsoft.com/office/drawing/2014/main" val="3269105955"/>
                  </a:ext>
                </a:extLst>
              </a:tr>
              <a:tr h="738698">
                <a:tc>
                  <a:txBody>
                    <a:bodyPr/>
                    <a:lstStyle/>
                    <a:p>
                      <a:r>
                        <a:rPr lang="en-US" sz="1400" dirty="0"/>
                        <a:t>5</a:t>
                      </a:r>
                    </a:p>
                  </a:txBody>
                  <a:tcPr/>
                </a:tc>
                <a:tc>
                  <a:txBody>
                    <a:bodyPr/>
                    <a:lstStyle/>
                    <a:p>
                      <a:r>
                        <a:rPr lang="en-US" sz="1400" dirty="0"/>
                        <a:t>Arizona ICS Framework &amp; New AZ Exhibits </a:t>
                      </a:r>
                    </a:p>
                  </a:txBody>
                  <a:tcPr/>
                </a:tc>
                <a:tc>
                  <a:txBody>
                    <a:bodyPr/>
                    <a:lstStyle/>
                    <a:p>
                      <a:r>
                        <a:rPr lang="en-US" sz="1400" dirty="0"/>
                        <a:t>Draft Agreement &amp; draft Exhibits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i="1" dirty="0"/>
                        <a:t>CAWCD consideration </a:t>
                      </a:r>
                      <a:r>
                        <a:rPr lang="en-US" sz="1400" i="1" dirty="0" smtClean="0"/>
                        <a:t>03/07/19</a:t>
                      </a:r>
                      <a:endParaRPr lang="en-US" sz="1400" i="1" dirty="0"/>
                    </a:p>
                  </a:txBody>
                  <a:tcPr/>
                </a:tc>
                <a:tc>
                  <a:txBody>
                    <a:bodyPr/>
                    <a:lstStyle/>
                    <a:p>
                      <a:r>
                        <a:rPr lang="en-US" sz="1400" dirty="0"/>
                        <a:t>ADWR, BOR</a:t>
                      </a:r>
                      <a:r>
                        <a:rPr lang="en-US" sz="1400" baseline="0" dirty="0"/>
                        <a:t>, CAWCD</a:t>
                      </a:r>
                    </a:p>
                    <a:p>
                      <a:r>
                        <a:rPr lang="en-US" sz="1400" baseline="0" dirty="0"/>
                        <a:t>(Exhibits -  interstate approval)</a:t>
                      </a:r>
                      <a:endParaRPr lang="en-US" sz="1400" dirty="0"/>
                    </a:p>
                  </a:txBody>
                  <a:tcPr/>
                </a:tc>
                <a:extLst>
                  <a:ext uri="{0D108BD9-81ED-4DB2-BD59-A6C34878D82A}">
                    <a16:rowId xmlns:a16="http://schemas.microsoft.com/office/drawing/2014/main" val="44476750"/>
                  </a:ext>
                </a:extLst>
              </a:tr>
              <a:tr h="523244">
                <a:tc>
                  <a:txBody>
                    <a:bodyPr/>
                    <a:lstStyle/>
                    <a:p>
                      <a:r>
                        <a:rPr lang="en-US" sz="1400" dirty="0"/>
                        <a:t>6</a:t>
                      </a:r>
                    </a:p>
                  </a:txBody>
                  <a:tcPr/>
                </a:tc>
                <a:tc>
                  <a:txBody>
                    <a:bodyPr/>
                    <a:lstStyle/>
                    <a:p>
                      <a:r>
                        <a:rPr lang="en-US" sz="1400" dirty="0"/>
                        <a:t>CRIT System Conservation</a:t>
                      </a:r>
                    </a:p>
                  </a:txBody>
                  <a:tcPr/>
                </a:tc>
                <a:tc>
                  <a:txBody>
                    <a:bodyPr/>
                    <a:lstStyle/>
                    <a:p>
                      <a:r>
                        <a:rPr lang="en-US" sz="1400" dirty="0"/>
                        <a:t>Draft concept</a:t>
                      </a:r>
                    </a:p>
                  </a:txBody>
                  <a:tcPr/>
                </a:tc>
                <a:tc>
                  <a:txBody>
                    <a:bodyPr/>
                    <a:lstStyle/>
                    <a:p>
                      <a:r>
                        <a:rPr lang="en-US" sz="1400" dirty="0"/>
                        <a:t> </a:t>
                      </a:r>
                    </a:p>
                  </a:txBody>
                  <a:tcPr/>
                </a:tc>
                <a:tc>
                  <a:txBody>
                    <a:bodyPr/>
                    <a:lstStyle/>
                    <a:p>
                      <a:r>
                        <a:rPr lang="en-US" sz="1400" dirty="0"/>
                        <a:t>ADWR,</a:t>
                      </a:r>
                      <a:r>
                        <a:rPr lang="en-US" sz="1400" baseline="0" dirty="0"/>
                        <a:t> BOR, CAWCD, CRIT, others</a:t>
                      </a:r>
                      <a:endParaRPr lang="en-US" sz="1400" dirty="0"/>
                    </a:p>
                  </a:txBody>
                  <a:tcPr/>
                </a:tc>
                <a:extLst>
                  <a:ext uri="{0D108BD9-81ED-4DB2-BD59-A6C34878D82A}">
                    <a16:rowId xmlns:a16="http://schemas.microsoft.com/office/drawing/2014/main" val="10006"/>
                  </a:ext>
                </a:extLst>
              </a:tr>
              <a:tr h="738698">
                <a:tc>
                  <a:txBody>
                    <a:bodyPr/>
                    <a:lstStyle/>
                    <a:p>
                      <a:r>
                        <a:rPr lang="en-US" sz="1400" dirty="0"/>
                        <a:t>7</a:t>
                      </a:r>
                    </a:p>
                    <a:p>
                      <a:r>
                        <a:rPr lang="en-US" sz="1400" dirty="0"/>
                        <a:t>*</a:t>
                      </a:r>
                    </a:p>
                  </a:txBody>
                  <a:tcPr>
                    <a:solidFill>
                      <a:srgbClr val="FFC000"/>
                    </a:solidFill>
                  </a:tcPr>
                </a:tc>
                <a:tc>
                  <a:txBody>
                    <a:bodyPr/>
                    <a:lstStyle/>
                    <a:p>
                      <a:r>
                        <a:rPr lang="en-US" sz="1400" dirty="0"/>
                        <a:t>US – CAWCD</a:t>
                      </a:r>
                      <a:r>
                        <a:rPr lang="en-US" sz="1400" baseline="0" dirty="0"/>
                        <a:t> LBDCP Obligations</a:t>
                      </a:r>
                      <a:endParaRPr lang="en-US" sz="1400" dirty="0"/>
                    </a:p>
                  </a:txBody>
                  <a:tcPr>
                    <a:solidFill>
                      <a:srgbClr val="FFC000"/>
                    </a:solidFill>
                  </a:tcPr>
                </a:tc>
                <a:tc>
                  <a:txBody>
                    <a:bodyPr/>
                    <a:lstStyle/>
                    <a:p>
                      <a:r>
                        <a:rPr lang="en-US" sz="1400" dirty="0"/>
                        <a:t>Final form of Agreement</a:t>
                      </a:r>
                    </a:p>
                  </a:txBody>
                  <a:tcPr>
                    <a:solidFill>
                      <a:srgbClr val="FFC000"/>
                    </a:solidFill>
                  </a:tcPr>
                </a:tc>
                <a:tc>
                  <a:txBody>
                    <a:bodyPr/>
                    <a:lstStyle/>
                    <a:p>
                      <a:r>
                        <a:rPr lang="en-US" sz="1400" dirty="0"/>
                        <a:t>Approved</a:t>
                      </a:r>
                      <a:r>
                        <a:rPr lang="en-US" sz="1400" baseline="0" dirty="0"/>
                        <a:t> by CAWCD Board on 1/31/19</a:t>
                      </a:r>
                      <a:r>
                        <a:rPr lang="en-US" sz="1400" dirty="0"/>
                        <a:t> </a:t>
                      </a:r>
                    </a:p>
                  </a:txBody>
                  <a:tcPr>
                    <a:solidFill>
                      <a:srgbClr val="FFC000"/>
                    </a:solidFill>
                  </a:tcPr>
                </a:tc>
                <a:tc>
                  <a:txBody>
                    <a:bodyPr/>
                    <a:lstStyle/>
                    <a:p>
                      <a:r>
                        <a:rPr lang="en-US" sz="1400" dirty="0"/>
                        <a:t>US, CAWCD </a:t>
                      </a:r>
                    </a:p>
                  </a:txBody>
                  <a:tcPr>
                    <a:solidFill>
                      <a:srgbClr val="FFC000"/>
                    </a:solidFill>
                  </a:tcPr>
                </a:tc>
                <a:extLst>
                  <a:ext uri="{0D108BD9-81ED-4DB2-BD59-A6C34878D82A}">
                    <a16:rowId xmlns:a16="http://schemas.microsoft.com/office/drawing/2014/main" val="10007"/>
                  </a:ext>
                </a:extLst>
              </a:tr>
              <a:tr h="954151">
                <a:tc>
                  <a:txBody>
                    <a:bodyPr/>
                    <a:lstStyle/>
                    <a:p>
                      <a:r>
                        <a:rPr lang="en-US" sz="1400" dirty="0"/>
                        <a:t>8</a:t>
                      </a:r>
                    </a:p>
                    <a:p>
                      <a:r>
                        <a:rPr lang="en-US" sz="1400" dirty="0"/>
                        <a:t>**</a:t>
                      </a:r>
                    </a:p>
                  </a:txBody>
                  <a:tcPr>
                    <a:solidFill>
                      <a:srgbClr val="92D050"/>
                    </a:solidFill>
                  </a:tcPr>
                </a:tc>
                <a:tc>
                  <a:txBody>
                    <a:bodyPr/>
                    <a:lstStyle/>
                    <a:p>
                      <a:r>
                        <a:rPr lang="en-US" sz="1400" dirty="0"/>
                        <a:t>CAWCD – ADWR Exchange of Letters</a:t>
                      </a:r>
                    </a:p>
                  </a:txBody>
                  <a:tcPr>
                    <a:solidFill>
                      <a:srgbClr val="92D050"/>
                    </a:solidFill>
                  </a:tcPr>
                </a:tc>
                <a:tc>
                  <a:txBody>
                    <a:bodyPr/>
                    <a:lstStyle/>
                    <a:p>
                      <a:r>
                        <a:rPr lang="en-US" sz="1400" dirty="0"/>
                        <a:t>Final Letters</a:t>
                      </a:r>
                    </a:p>
                  </a:txBody>
                  <a:tcPr>
                    <a:solidFill>
                      <a:srgbClr val="92D050"/>
                    </a:solidFill>
                  </a:tcPr>
                </a:tc>
                <a:tc>
                  <a:txBody>
                    <a:bodyPr/>
                    <a:lstStyle/>
                    <a:p>
                      <a:r>
                        <a:rPr lang="en-US" sz="1400" dirty="0"/>
                        <a:t>Executed by CAWCD and ADWR on 1/30/19</a:t>
                      </a:r>
                    </a:p>
                  </a:txBody>
                  <a:tcPr>
                    <a:solidFill>
                      <a:srgbClr val="92D050"/>
                    </a:solidFill>
                  </a:tcPr>
                </a:tc>
                <a:tc>
                  <a:txBody>
                    <a:bodyPr/>
                    <a:lstStyle/>
                    <a:p>
                      <a:r>
                        <a:rPr lang="en-US" sz="1400" dirty="0"/>
                        <a:t>ADWR, CAWCD</a:t>
                      </a:r>
                    </a:p>
                  </a:txBody>
                  <a:tcPr>
                    <a:solidFill>
                      <a:srgbClr val="92D050"/>
                    </a:solidFill>
                  </a:tcPr>
                </a:tc>
                <a:extLst>
                  <a:ext uri="{0D108BD9-81ED-4DB2-BD59-A6C34878D82A}">
                    <a16:rowId xmlns:a16="http://schemas.microsoft.com/office/drawing/2014/main" val="10008"/>
                  </a:ext>
                </a:extLst>
              </a:tr>
            </a:tbl>
          </a:graphicData>
        </a:graphic>
      </p:graphicFrame>
      <p:sp>
        <p:nvSpPr>
          <p:cNvPr id="9" name="TextBox 8">
            <a:extLst>
              <a:ext uri="{FF2B5EF4-FFF2-40B4-BE49-F238E27FC236}">
                <a16:creationId xmlns:a16="http://schemas.microsoft.com/office/drawing/2014/main" id="{85C2B958-E4A5-4C7B-BEB2-93FBE92A917A}"/>
              </a:ext>
            </a:extLst>
          </p:cNvPr>
          <p:cNvSpPr txBox="1"/>
          <p:nvPr/>
        </p:nvSpPr>
        <p:spPr>
          <a:xfrm>
            <a:off x="731520" y="6105047"/>
            <a:ext cx="6807200" cy="461665"/>
          </a:xfrm>
          <a:prstGeom prst="rect">
            <a:avLst/>
          </a:prstGeom>
          <a:noFill/>
        </p:spPr>
        <p:txBody>
          <a:bodyPr wrap="square" rtlCol="0">
            <a:spAutoFit/>
          </a:bodyPr>
          <a:lstStyle/>
          <a:p>
            <a:r>
              <a:rPr lang="en-US" sz="1200" dirty="0"/>
              <a:t>* Orange means approved by CAWCD Board, awaiting execution by the U.S. and CAWCD</a:t>
            </a:r>
          </a:p>
          <a:p>
            <a:r>
              <a:rPr lang="en-US" sz="1200" dirty="0"/>
              <a:t>** Green means fully executed and final</a:t>
            </a:r>
          </a:p>
        </p:txBody>
      </p:sp>
    </p:spTree>
    <p:extLst>
      <p:ext uri="{BB962C8B-B14F-4D97-AF65-F5344CB8AC3E}">
        <p14:creationId xmlns:p14="http://schemas.microsoft.com/office/powerpoint/2010/main" val="692518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7430-1BB1-4931-A951-EA52AE53E98D}"/>
              </a:ext>
            </a:extLst>
          </p:cNvPr>
          <p:cNvSpPr>
            <a:spLocks noGrp="1"/>
          </p:cNvSpPr>
          <p:nvPr>
            <p:ph type="title"/>
          </p:nvPr>
        </p:nvSpPr>
        <p:spPr>
          <a:xfrm>
            <a:off x="457200" y="168683"/>
            <a:ext cx="8229600" cy="654277"/>
          </a:xfrm>
        </p:spPr>
        <p:txBody>
          <a:bodyPr/>
          <a:lstStyle/>
          <a:p>
            <a:r>
              <a:rPr lang="en-US" dirty="0"/>
              <a:t>Intra-Arizona Implementation Status</a:t>
            </a:r>
          </a:p>
        </p:txBody>
      </p:sp>
      <p:sp>
        <p:nvSpPr>
          <p:cNvPr id="4" name="Slide Number Placeholder 3">
            <a:extLst>
              <a:ext uri="{FF2B5EF4-FFF2-40B4-BE49-F238E27FC236}">
                <a16:creationId xmlns:a16="http://schemas.microsoft.com/office/drawing/2014/main" id="{4970DBF1-C425-40EF-A1D5-75FFFBAEB0FB}"/>
              </a:ext>
            </a:extLst>
          </p:cNvPr>
          <p:cNvSpPr>
            <a:spLocks noGrp="1"/>
          </p:cNvSpPr>
          <p:nvPr>
            <p:ph type="sldNum" sz="quarter" idx="12"/>
          </p:nvPr>
        </p:nvSpPr>
        <p:spPr/>
        <p:txBody>
          <a:bodyPr/>
          <a:lstStyle/>
          <a:p>
            <a:fld id="{60D2CB20-AC84-4DB8-96D0-297FF27E11E0}" type="slidenum">
              <a:rPr lang="en-US" smtClean="0">
                <a:solidFill>
                  <a:srgbClr val="DF5327">
                    <a:lumMod val="75000"/>
                  </a:srgbClr>
                </a:solidFill>
              </a:rPr>
              <a:pPr/>
              <a:t>23</a:t>
            </a:fld>
            <a:endParaRPr lang="en-US" dirty="0">
              <a:solidFill>
                <a:srgbClr val="DF5327">
                  <a:lumMod val="75000"/>
                </a:srgbClr>
              </a:solidFill>
            </a:endParaRPr>
          </a:p>
        </p:txBody>
      </p:sp>
      <p:sp>
        <p:nvSpPr>
          <p:cNvPr id="9" name="TextBox 8">
            <a:extLst>
              <a:ext uri="{FF2B5EF4-FFF2-40B4-BE49-F238E27FC236}">
                <a16:creationId xmlns:a16="http://schemas.microsoft.com/office/drawing/2014/main" id="{85C2B958-E4A5-4C7B-BEB2-93FBE92A917A}"/>
              </a:ext>
            </a:extLst>
          </p:cNvPr>
          <p:cNvSpPr txBox="1"/>
          <p:nvPr/>
        </p:nvSpPr>
        <p:spPr>
          <a:xfrm>
            <a:off x="355600" y="5877387"/>
            <a:ext cx="6786880" cy="307777"/>
          </a:xfrm>
          <a:prstGeom prst="rect">
            <a:avLst/>
          </a:prstGeom>
          <a:noFill/>
        </p:spPr>
        <p:txBody>
          <a:bodyPr wrap="square" rtlCol="0">
            <a:spAutoFit/>
          </a:bodyPr>
          <a:lstStyle/>
          <a:p>
            <a:r>
              <a:rPr lang="en-US" sz="1400" dirty="0"/>
              <a:t>* </a:t>
            </a:r>
            <a:r>
              <a:rPr lang="en-US" sz="1400" dirty="0" smtClean="0"/>
              <a:t>Orange means </a:t>
            </a:r>
            <a:r>
              <a:rPr lang="en-US" sz="1400" dirty="0"/>
              <a:t>fully executed by CAWCD, GRIC and GRWS, awaiting execution by  the U.S.</a:t>
            </a:r>
          </a:p>
        </p:txBody>
      </p:sp>
      <p:graphicFrame>
        <p:nvGraphicFramePr>
          <p:cNvPr id="10" name="Content Placeholder 9">
            <a:extLst>
              <a:ext uri="{FF2B5EF4-FFF2-40B4-BE49-F238E27FC236}">
                <a16:creationId xmlns:a16="http://schemas.microsoft.com/office/drawing/2014/main" id="{B221775B-00B3-440F-85F1-071771493542}"/>
              </a:ext>
            </a:extLst>
          </p:cNvPr>
          <p:cNvGraphicFramePr>
            <a:graphicFrameLocks noGrp="1"/>
          </p:cNvGraphicFramePr>
          <p:nvPr>
            <p:ph idx="1"/>
            <p:extLst>
              <p:ext uri="{D42A27DB-BD31-4B8C-83A1-F6EECF244321}">
                <p14:modId xmlns:p14="http://schemas.microsoft.com/office/powerpoint/2010/main" val="3838369877"/>
              </p:ext>
            </p:extLst>
          </p:nvPr>
        </p:nvGraphicFramePr>
        <p:xfrm>
          <a:off x="535843" y="994947"/>
          <a:ext cx="7869114" cy="4885043"/>
        </p:xfrm>
        <a:graphic>
          <a:graphicData uri="http://schemas.openxmlformats.org/drawingml/2006/table">
            <a:tbl>
              <a:tblPr firstRow="1" bandRow="1">
                <a:tableStyleId>{5C22544A-7EE6-4342-B048-85BDC9FD1C3A}</a:tableStyleId>
              </a:tblPr>
              <a:tblGrid>
                <a:gridCol w="446863">
                  <a:extLst>
                    <a:ext uri="{9D8B030D-6E8A-4147-A177-3AD203B41FA5}">
                      <a16:colId xmlns:a16="http://schemas.microsoft.com/office/drawing/2014/main" val="3132046410"/>
                    </a:ext>
                  </a:extLst>
                </a:gridCol>
                <a:gridCol w="2179809">
                  <a:extLst>
                    <a:ext uri="{9D8B030D-6E8A-4147-A177-3AD203B41FA5}">
                      <a16:colId xmlns:a16="http://schemas.microsoft.com/office/drawing/2014/main" val="3012572496"/>
                    </a:ext>
                  </a:extLst>
                </a:gridCol>
                <a:gridCol w="1591261">
                  <a:extLst>
                    <a:ext uri="{9D8B030D-6E8A-4147-A177-3AD203B41FA5}">
                      <a16:colId xmlns:a16="http://schemas.microsoft.com/office/drawing/2014/main" val="985944654"/>
                    </a:ext>
                  </a:extLst>
                </a:gridCol>
                <a:gridCol w="1689353">
                  <a:extLst>
                    <a:ext uri="{9D8B030D-6E8A-4147-A177-3AD203B41FA5}">
                      <a16:colId xmlns:a16="http://schemas.microsoft.com/office/drawing/2014/main" val="1221282624"/>
                    </a:ext>
                  </a:extLst>
                </a:gridCol>
                <a:gridCol w="1961828">
                  <a:extLst>
                    <a:ext uri="{9D8B030D-6E8A-4147-A177-3AD203B41FA5}">
                      <a16:colId xmlns:a16="http://schemas.microsoft.com/office/drawing/2014/main" val="1048940403"/>
                    </a:ext>
                  </a:extLst>
                </a:gridCol>
              </a:tblGrid>
              <a:tr h="337718">
                <a:tc>
                  <a:txBody>
                    <a:bodyPr/>
                    <a:lstStyle/>
                    <a:p>
                      <a:r>
                        <a:rPr lang="en-US" sz="1400" dirty="0"/>
                        <a:t>#</a:t>
                      </a:r>
                    </a:p>
                  </a:txBody>
                  <a:tcPr/>
                </a:tc>
                <a:tc>
                  <a:txBody>
                    <a:bodyPr/>
                    <a:lstStyle/>
                    <a:p>
                      <a:r>
                        <a:rPr lang="en-US" sz="1400" dirty="0"/>
                        <a:t>Agreement Name</a:t>
                      </a:r>
                    </a:p>
                  </a:txBody>
                  <a:tcPr/>
                </a:tc>
                <a:tc>
                  <a:txBody>
                    <a:bodyPr/>
                    <a:lstStyle/>
                    <a:p>
                      <a:r>
                        <a:rPr lang="en-US" sz="1400" dirty="0"/>
                        <a:t>Status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Actions Taken to Date</a:t>
                      </a:r>
                    </a:p>
                  </a:txBody>
                  <a:tcPr/>
                </a:tc>
                <a:tc>
                  <a:txBody>
                    <a:bodyPr/>
                    <a:lstStyle/>
                    <a:p>
                      <a:r>
                        <a:rPr lang="en-US" sz="1400" baseline="0" dirty="0"/>
                        <a:t>Parties</a:t>
                      </a:r>
                      <a:endParaRPr lang="en-US" sz="1400" dirty="0"/>
                    </a:p>
                  </a:txBody>
                  <a:tcPr/>
                </a:tc>
                <a:extLst>
                  <a:ext uri="{0D108BD9-81ED-4DB2-BD59-A6C34878D82A}">
                    <a16:rowId xmlns:a16="http://schemas.microsoft.com/office/drawing/2014/main" val="1543647484"/>
                  </a:ext>
                </a:extLst>
              </a:tr>
              <a:tr h="343929">
                <a:tc>
                  <a:txBody>
                    <a:bodyPr/>
                    <a:lstStyle/>
                    <a:p>
                      <a:r>
                        <a:rPr lang="en-US" sz="1400" dirty="0"/>
                        <a:t>9</a:t>
                      </a:r>
                    </a:p>
                  </a:txBody>
                  <a:tcPr/>
                </a:tc>
                <a:tc>
                  <a:txBody>
                    <a:bodyPr/>
                    <a:lstStyle/>
                    <a:p>
                      <a:r>
                        <a:rPr lang="en-US" sz="1400" dirty="0"/>
                        <a:t>GSF –</a:t>
                      </a:r>
                      <a:r>
                        <a:rPr lang="en-US" sz="1400" baseline="0" dirty="0"/>
                        <a:t> GSF Agreement</a:t>
                      </a:r>
                      <a:endParaRPr lang="en-US" sz="1400" dirty="0"/>
                    </a:p>
                  </a:txBody>
                  <a:tcPr/>
                </a:tc>
                <a:tc>
                  <a:txBody>
                    <a:bodyPr/>
                    <a:lstStyle/>
                    <a:p>
                      <a:r>
                        <a:rPr lang="en-US" sz="1400" dirty="0"/>
                        <a:t>Concept</a:t>
                      </a:r>
                    </a:p>
                  </a:txBody>
                  <a:tcPr/>
                </a:tc>
                <a:tc>
                  <a:txBody>
                    <a:bodyPr/>
                    <a:lstStyle/>
                    <a:p>
                      <a:endParaRPr lang="en-US" sz="1400" dirty="0"/>
                    </a:p>
                  </a:txBody>
                  <a:tcPr/>
                </a:tc>
                <a:tc>
                  <a:txBody>
                    <a:bodyPr/>
                    <a:lstStyle/>
                    <a:p>
                      <a:r>
                        <a:rPr lang="en-US" sz="1400" dirty="0"/>
                        <a:t>EPCOR, CAP</a:t>
                      </a:r>
                      <a:r>
                        <a:rPr lang="en-US" sz="1400" baseline="0" dirty="0"/>
                        <a:t> Ag Distr.</a:t>
                      </a:r>
                      <a:endParaRPr lang="en-US" sz="1400" dirty="0"/>
                    </a:p>
                  </a:txBody>
                  <a:tcPr/>
                </a:tc>
                <a:extLst>
                  <a:ext uri="{0D108BD9-81ED-4DB2-BD59-A6C34878D82A}">
                    <a16:rowId xmlns:a16="http://schemas.microsoft.com/office/drawing/2014/main" val="10001"/>
                  </a:ext>
                </a:extLst>
              </a:tr>
              <a:tr h="502513">
                <a:tc>
                  <a:txBody>
                    <a:bodyPr/>
                    <a:lstStyle/>
                    <a:p>
                      <a:r>
                        <a:rPr lang="en-US" sz="1400" dirty="0"/>
                        <a:t>10</a:t>
                      </a:r>
                    </a:p>
                  </a:txBody>
                  <a:tcPr/>
                </a:tc>
                <a:tc>
                  <a:txBody>
                    <a:bodyPr/>
                    <a:lstStyle/>
                    <a:p>
                      <a:r>
                        <a:rPr lang="en-US" sz="1400" dirty="0"/>
                        <a:t>USF – GSF Agreements</a:t>
                      </a:r>
                    </a:p>
                  </a:txBody>
                  <a:tcPr/>
                </a:tc>
                <a:tc>
                  <a:txBody>
                    <a:bodyPr/>
                    <a:lstStyle/>
                    <a:p>
                      <a:r>
                        <a:rPr lang="en-US" sz="1400" dirty="0"/>
                        <a:t>Draft</a:t>
                      </a:r>
                      <a:r>
                        <a:rPr lang="en-US" sz="1400" baseline="0" dirty="0"/>
                        <a:t> agreements</a:t>
                      </a:r>
                      <a:endParaRPr lang="en-US" sz="1400" dirty="0"/>
                    </a:p>
                  </a:txBody>
                  <a:tcPr/>
                </a:tc>
                <a:tc>
                  <a:txBody>
                    <a:bodyPr/>
                    <a:lstStyle/>
                    <a:p>
                      <a:endParaRPr lang="en-US" sz="1400" dirty="0"/>
                    </a:p>
                  </a:txBody>
                  <a:tcPr/>
                </a:tc>
                <a:tc>
                  <a:txBody>
                    <a:bodyPr/>
                    <a:lstStyle/>
                    <a:p>
                      <a:r>
                        <a:rPr lang="en-US" sz="1400" dirty="0"/>
                        <a:t>Some</a:t>
                      </a:r>
                      <a:r>
                        <a:rPr lang="en-US" sz="1400" baseline="0" dirty="0"/>
                        <a:t> M&amp;I users, CAP AG Distr</a:t>
                      </a:r>
                      <a:r>
                        <a:rPr lang="en-US" sz="1400" dirty="0">
                          <a:latin typeface="+mn-lt"/>
                          <a:cs typeface="Arial" panose="020B0604020202020204" pitchFamily="34" charset="0"/>
                        </a:rPr>
                        <a:t>., AWBA</a:t>
                      </a:r>
                      <a:endParaRPr lang="en-US" sz="1400" dirty="0">
                        <a:highlight>
                          <a:srgbClr val="FFFF00"/>
                        </a:highlight>
                        <a:latin typeface="+mn-lt"/>
                        <a:cs typeface="Arial" panose="020B0604020202020204" pitchFamily="34" charset="0"/>
                      </a:endParaRPr>
                    </a:p>
                  </a:txBody>
                  <a:tcPr/>
                </a:tc>
                <a:extLst>
                  <a:ext uri="{0D108BD9-81ED-4DB2-BD59-A6C34878D82A}">
                    <a16:rowId xmlns:a16="http://schemas.microsoft.com/office/drawing/2014/main" val="10002"/>
                  </a:ext>
                </a:extLst>
              </a:tr>
              <a:tr h="502513">
                <a:tc>
                  <a:txBody>
                    <a:bodyPr/>
                    <a:lstStyle/>
                    <a:p>
                      <a:r>
                        <a:rPr lang="en-US" sz="1400" dirty="0"/>
                        <a:t>11</a:t>
                      </a:r>
                    </a:p>
                  </a:txBody>
                  <a:tcPr/>
                </a:tc>
                <a:tc>
                  <a:txBody>
                    <a:bodyPr/>
                    <a:lstStyle/>
                    <a:p>
                      <a:r>
                        <a:rPr lang="en-US" sz="1400" dirty="0"/>
                        <a:t>AWBA Recovery</a:t>
                      </a:r>
                      <a:r>
                        <a:rPr lang="en-US" sz="1400" baseline="0" dirty="0"/>
                        <a:t> Agreements</a:t>
                      </a:r>
                      <a:endParaRPr lang="en-US" sz="1400" dirty="0"/>
                    </a:p>
                  </a:txBody>
                  <a:tcPr/>
                </a:tc>
                <a:tc>
                  <a:txBody>
                    <a:bodyPr/>
                    <a:lstStyle/>
                    <a:p>
                      <a:r>
                        <a:rPr lang="en-US" sz="1400" dirty="0"/>
                        <a:t>Concept</a:t>
                      </a:r>
                    </a:p>
                  </a:txBody>
                  <a:tcPr/>
                </a:tc>
                <a:tc>
                  <a:txBody>
                    <a:bodyPr/>
                    <a:lstStyle/>
                    <a:p>
                      <a:endParaRPr lang="en-US" sz="1400" dirty="0"/>
                    </a:p>
                  </a:txBody>
                  <a:tcPr/>
                </a:tc>
                <a:tc>
                  <a:txBody>
                    <a:bodyPr/>
                    <a:lstStyle/>
                    <a:p>
                      <a:r>
                        <a:rPr lang="en-US" sz="1400" dirty="0"/>
                        <a:t>AWBA,</a:t>
                      </a:r>
                      <a:r>
                        <a:rPr lang="en-US" sz="1400" baseline="0" dirty="0"/>
                        <a:t> Recovery partners (TBD)</a:t>
                      </a:r>
                      <a:endParaRPr lang="en-US" sz="1400" dirty="0"/>
                    </a:p>
                  </a:txBody>
                  <a:tcPr/>
                </a:tc>
                <a:extLst>
                  <a:ext uri="{0D108BD9-81ED-4DB2-BD59-A6C34878D82A}">
                    <a16:rowId xmlns:a16="http://schemas.microsoft.com/office/drawing/2014/main" val="10003"/>
                  </a:ext>
                </a:extLst>
              </a:tr>
              <a:tr h="501223">
                <a:tc>
                  <a:txBody>
                    <a:bodyPr/>
                    <a:lstStyle/>
                    <a:p>
                      <a:r>
                        <a:rPr lang="en-US" sz="1400" dirty="0"/>
                        <a:t>12</a:t>
                      </a:r>
                    </a:p>
                  </a:txBody>
                  <a:tcPr/>
                </a:tc>
                <a:tc>
                  <a:txBody>
                    <a:bodyPr/>
                    <a:lstStyle/>
                    <a:p>
                      <a:r>
                        <a:rPr lang="en-US" sz="1400" dirty="0"/>
                        <a:t>US</a:t>
                      </a:r>
                      <a:r>
                        <a:rPr lang="en-US" sz="1400" baseline="0" dirty="0"/>
                        <a:t> – GRIC ICS for US Firming</a:t>
                      </a:r>
                      <a:endParaRPr lang="en-US" sz="1400" dirty="0"/>
                    </a:p>
                  </a:txBody>
                  <a:tcPr/>
                </a:tc>
                <a:tc>
                  <a:txBody>
                    <a:bodyPr/>
                    <a:lstStyle/>
                    <a:p>
                      <a:r>
                        <a:rPr lang="en-US" sz="1400" dirty="0"/>
                        <a:t>Draft</a:t>
                      </a:r>
                      <a:r>
                        <a:rPr lang="en-US" sz="1400" baseline="0" dirty="0"/>
                        <a:t> concept</a:t>
                      </a:r>
                      <a:endParaRPr lang="en-US" sz="1400" dirty="0"/>
                    </a:p>
                  </a:txBody>
                  <a:tcPr/>
                </a:tc>
                <a:tc>
                  <a:txBody>
                    <a:bodyPr/>
                    <a:lstStyle/>
                    <a:p>
                      <a:endParaRPr lang="en-US" sz="1400" dirty="0"/>
                    </a:p>
                  </a:txBody>
                  <a:tcPr/>
                </a:tc>
                <a:tc>
                  <a:txBody>
                    <a:bodyPr/>
                    <a:lstStyle/>
                    <a:p>
                      <a:r>
                        <a:rPr lang="en-US" sz="1400" dirty="0"/>
                        <a:t>US,</a:t>
                      </a:r>
                      <a:r>
                        <a:rPr lang="en-US" sz="1400" baseline="0" dirty="0"/>
                        <a:t> GRIC</a:t>
                      </a:r>
                      <a:endParaRPr lang="en-US" sz="1400" dirty="0"/>
                    </a:p>
                  </a:txBody>
                  <a:tcPr/>
                </a:tc>
                <a:extLst>
                  <a:ext uri="{0D108BD9-81ED-4DB2-BD59-A6C34878D82A}">
                    <a16:rowId xmlns:a16="http://schemas.microsoft.com/office/drawing/2014/main" val="1449398811"/>
                  </a:ext>
                </a:extLst>
              </a:tr>
              <a:tr h="502513">
                <a:tc>
                  <a:txBody>
                    <a:bodyPr/>
                    <a:lstStyle/>
                    <a:p>
                      <a:r>
                        <a:rPr lang="en-US" sz="1400" dirty="0"/>
                        <a:t>13</a:t>
                      </a:r>
                    </a:p>
                  </a:txBody>
                  <a:tcPr/>
                </a:tc>
                <a:tc>
                  <a:txBody>
                    <a:bodyPr/>
                    <a:lstStyle/>
                    <a:p>
                      <a:r>
                        <a:rPr lang="en-US" sz="1400" dirty="0"/>
                        <a:t>AWBA – GRIC “Pre-Firming”</a:t>
                      </a:r>
                    </a:p>
                  </a:txBody>
                  <a:tcPr/>
                </a:tc>
                <a:tc>
                  <a:txBody>
                    <a:bodyPr/>
                    <a:lstStyle/>
                    <a:p>
                      <a:r>
                        <a:rPr lang="en-US" sz="1400" dirty="0"/>
                        <a:t>Draft concept</a:t>
                      </a:r>
                    </a:p>
                  </a:txBody>
                  <a:tcPr/>
                </a:tc>
                <a:tc>
                  <a:txBody>
                    <a:bodyPr/>
                    <a:lstStyle/>
                    <a:p>
                      <a:endParaRPr lang="en-US" sz="1400" dirty="0"/>
                    </a:p>
                  </a:txBody>
                  <a:tcPr/>
                </a:tc>
                <a:tc>
                  <a:txBody>
                    <a:bodyPr/>
                    <a:lstStyle/>
                    <a:p>
                      <a:r>
                        <a:rPr lang="en-US" sz="1400" dirty="0"/>
                        <a:t>AWBA,</a:t>
                      </a:r>
                      <a:r>
                        <a:rPr lang="en-US" sz="1400" baseline="0" dirty="0"/>
                        <a:t> GRIC</a:t>
                      </a:r>
                      <a:endParaRPr lang="en-US" sz="1400" dirty="0"/>
                    </a:p>
                  </a:txBody>
                  <a:tcPr/>
                </a:tc>
                <a:extLst>
                  <a:ext uri="{0D108BD9-81ED-4DB2-BD59-A6C34878D82A}">
                    <a16:rowId xmlns:a16="http://schemas.microsoft.com/office/drawing/2014/main" val="841762267"/>
                  </a:ext>
                </a:extLst>
              </a:tr>
              <a:tr h="502513">
                <a:tc>
                  <a:txBody>
                    <a:bodyPr/>
                    <a:lstStyle/>
                    <a:p>
                      <a:r>
                        <a:rPr lang="en-US" sz="1400" dirty="0"/>
                        <a:t>14</a:t>
                      </a:r>
                    </a:p>
                  </a:txBody>
                  <a:tcPr/>
                </a:tc>
                <a:tc>
                  <a:txBody>
                    <a:bodyPr/>
                    <a:lstStyle/>
                    <a:p>
                      <a:r>
                        <a:rPr lang="en-US" sz="1400" dirty="0"/>
                        <a:t>Interstate</a:t>
                      </a:r>
                      <a:r>
                        <a:rPr lang="en-US" sz="1400" baseline="0" dirty="0"/>
                        <a:t> ICS Borrowing Capacity</a:t>
                      </a:r>
                      <a:endParaRPr lang="en-US" sz="1400" dirty="0"/>
                    </a:p>
                  </a:txBody>
                  <a:tcPr/>
                </a:tc>
                <a:tc>
                  <a:txBody>
                    <a:bodyPr/>
                    <a:lstStyle/>
                    <a:p>
                      <a:r>
                        <a:rPr lang="en-US" sz="1400" dirty="0"/>
                        <a:t>Concept</a:t>
                      </a:r>
                      <a:r>
                        <a:rPr lang="en-US" sz="1400" baseline="0" dirty="0"/>
                        <a:t> (</a:t>
                      </a:r>
                      <a:r>
                        <a:rPr lang="en-US" sz="1400" dirty="0"/>
                        <a:t>volumes determined)</a:t>
                      </a:r>
                    </a:p>
                  </a:txBody>
                  <a:tcPr/>
                </a:tc>
                <a:tc>
                  <a:txBody>
                    <a:bodyPr/>
                    <a:lstStyle/>
                    <a:p>
                      <a:endParaRPr lang="en-US" sz="1400" dirty="0"/>
                    </a:p>
                  </a:txBody>
                  <a:tcPr/>
                </a:tc>
                <a:tc>
                  <a:txBody>
                    <a:bodyPr/>
                    <a:lstStyle/>
                    <a:p>
                      <a:r>
                        <a:rPr lang="en-US" sz="1400" dirty="0"/>
                        <a:t>ADWR, SNWA, MWD</a:t>
                      </a:r>
                    </a:p>
                  </a:txBody>
                  <a:tcPr/>
                </a:tc>
                <a:extLst>
                  <a:ext uri="{0D108BD9-81ED-4DB2-BD59-A6C34878D82A}">
                    <a16:rowId xmlns:a16="http://schemas.microsoft.com/office/drawing/2014/main" val="3269105955"/>
                  </a:ext>
                </a:extLst>
              </a:tr>
              <a:tr h="502513">
                <a:tc>
                  <a:txBody>
                    <a:bodyPr/>
                    <a:lstStyle/>
                    <a:p>
                      <a:r>
                        <a:rPr lang="en-US" sz="1400" dirty="0"/>
                        <a:t>15</a:t>
                      </a:r>
                    </a:p>
                  </a:txBody>
                  <a:tcPr/>
                </a:tc>
                <a:tc>
                  <a:txBody>
                    <a:bodyPr/>
                    <a:lstStyle/>
                    <a:p>
                      <a:r>
                        <a:rPr lang="en-US" sz="1400" dirty="0"/>
                        <a:t>Interstate Aggregate</a:t>
                      </a:r>
                      <a:r>
                        <a:rPr lang="en-US" sz="1400" baseline="0" dirty="0"/>
                        <a:t> </a:t>
                      </a:r>
                      <a:r>
                        <a:rPr lang="en-US" sz="1400" dirty="0"/>
                        <a:t>ICS Capacity</a:t>
                      </a:r>
                    </a:p>
                  </a:txBody>
                  <a:tcPr/>
                </a:tc>
                <a:tc>
                  <a:txBody>
                    <a:bodyPr/>
                    <a:lstStyle/>
                    <a:p>
                      <a:r>
                        <a:rPr lang="en-US" sz="1400" dirty="0"/>
                        <a:t>Concept (volumes determined)</a:t>
                      </a:r>
                    </a:p>
                  </a:txBody>
                  <a:tcPr/>
                </a:tc>
                <a:tc>
                  <a:txBody>
                    <a:bodyPr/>
                    <a:lstStyle/>
                    <a:p>
                      <a:endParaRPr lang="en-US" sz="1400" dirty="0"/>
                    </a:p>
                  </a:txBody>
                  <a:tcPr/>
                </a:tc>
                <a:tc>
                  <a:txBody>
                    <a:bodyPr/>
                    <a:lstStyle/>
                    <a:p>
                      <a:r>
                        <a:rPr lang="en-US" sz="1400" dirty="0"/>
                        <a:t>ADWR, SNWA, CRCN, MWD</a:t>
                      </a:r>
                    </a:p>
                  </a:txBody>
                  <a:tcPr/>
                </a:tc>
                <a:extLst>
                  <a:ext uri="{0D108BD9-81ED-4DB2-BD59-A6C34878D82A}">
                    <a16:rowId xmlns:a16="http://schemas.microsoft.com/office/drawing/2014/main" val="44476750"/>
                  </a:ext>
                </a:extLst>
              </a:tr>
              <a:tr h="913994">
                <a:tc>
                  <a:txBody>
                    <a:bodyPr/>
                    <a:lstStyle/>
                    <a:p>
                      <a:r>
                        <a:rPr lang="en-US" sz="1400" dirty="0"/>
                        <a:t>16</a:t>
                      </a:r>
                    </a:p>
                    <a:p>
                      <a:r>
                        <a:rPr lang="en-US" sz="1400" dirty="0"/>
                        <a:t> *</a:t>
                      </a:r>
                    </a:p>
                  </a:txBody>
                  <a:tcPr>
                    <a:solidFill>
                      <a:srgbClr val="FFC000"/>
                    </a:solidFill>
                  </a:tcPr>
                </a:tc>
                <a:tc>
                  <a:txBody>
                    <a:bodyPr/>
                    <a:lstStyle/>
                    <a:p>
                      <a:r>
                        <a:rPr lang="en-US" sz="1400" dirty="0"/>
                        <a:t>GRIC-CAGRD Water Supply Acquisition Agreements</a:t>
                      </a:r>
                    </a:p>
                  </a:txBody>
                  <a:tcPr>
                    <a:solidFill>
                      <a:srgbClr val="FFC000"/>
                    </a:solidFill>
                  </a:tcPr>
                </a:tc>
                <a:tc>
                  <a:txBody>
                    <a:bodyPr/>
                    <a:lstStyle/>
                    <a:p>
                      <a:r>
                        <a:rPr lang="en-US" sz="1400" dirty="0"/>
                        <a:t>Final Agreements</a:t>
                      </a:r>
                    </a:p>
                  </a:txBody>
                  <a:tcPr>
                    <a:solidFill>
                      <a:srgbClr val="FFC000"/>
                    </a:solidFill>
                  </a:tcPr>
                </a:tc>
                <a:tc>
                  <a:txBody>
                    <a:bodyPr/>
                    <a:lstStyle/>
                    <a:p>
                      <a:r>
                        <a:rPr lang="en-US" sz="1400" dirty="0"/>
                        <a:t>Executed</a:t>
                      </a:r>
                      <a:r>
                        <a:rPr lang="en-US" sz="1400" baseline="0" dirty="0"/>
                        <a:t> by CAWCD, GRIC and GRWS  on 1/31/19</a:t>
                      </a:r>
                      <a:endParaRPr lang="en-US" sz="1400" dirty="0"/>
                    </a:p>
                  </a:txBody>
                  <a:tcPr>
                    <a:solidFill>
                      <a:srgbClr val="FFC000"/>
                    </a:solidFill>
                  </a:tcPr>
                </a:tc>
                <a:tc>
                  <a:txBody>
                    <a:bodyPr/>
                    <a:lstStyle/>
                    <a:p>
                      <a:r>
                        <a:rPr lang="en-US" sz="1400" dirty="0"/>
                        <a:t>GRIC,</a:t>
                      </a:r>
                      <a:r>
                        <a:rPr lang="en-US" sz="1400" baseline="0" dirty="0"/>
                        <a:t> GRWS, and CAWCD and the United States</a:t>
                      </a:r>
                      <a:endParaRPr lang="en-US" sz="1400" dirty="0"/>
                    </a:p>
                  </a:txBody>
                  <a:tcPr>
                    <a:solidFill>
                      <a:srgbClr val="FFC000"/>
                    </a:solidFill>
                  </a:tcPr>
                </a:tc>
                <a:extLst>
                  <a:ext uri="{0D108BD9-81ED-4DB2-BD59-A6C34878D82A}">
                    <a16:rowId xmlns:a16="http://schemas.microsoft.com/office/drawing/2014/main" val="1354463158"/>
                  </a:ext>
                </a:extLst>
              </a:tr>
            </a:tbl>
          </a:graphicData>
        </a:graphic>
      </p:graphicFrame>
    </p:spTree>
    <p:extLst>
      <p:ext uri="{BB962C8B-B14F-4D97-AF65-F5344CB8AC3E}">
        <p14:creationId xmlns:p14="http://schemas.microsoft.com/office/powerpoint/2010/main" val="3423392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5D2DD2-EAC9-4AF7-9FF9-D1ACCC385681}" type="slidenum">
              <a:rPr kumimoji="0" lang="en-US" sz="1200" b="0" i="0" u="none" strike="noStrike" kern="1200" cap="none" spc="0" normalizeH="0" baseline="0" noProof="0" smtClean="0">
                <a:ln>
                  <a:noFill/>
                </a:ln>
                <a:solidFill>
                  <a:srgbClr val="E7DEC9">
                    <a:shade val="50000"/>
                    <a:satMod val="200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E7DEC9">
                  <a:shade val="50000"/>
                  <a:satMod val="200000"/>
                </a:srgbClr>
              </a:solidFill>
              <a:effectLst/>
              <a:uLnTx/>
              <a:uFillTx/>
              <a:latin typeface="Calibri"/>
              <a:ea typeface="+mn-ea"/>
              <a:cs typeface="+mn-cs"/>
            </a:endParaRPr>
          </a:p>
        </p:txBody>
      </p:sp>
      <p:sp>
        <p:nvSpPr>
          <p:cNvPr id="6" name="TextBox 5"/>
          <p:cNvSpPr txBox="1"/>
          <p:nvPr/>
        </p:nvSpPr>
        <p:spPr>
          <a:xfrm>
            <a:off x="521256" y="407847"/>
            <a:ext cx="676889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500" cap="none" spc="0" normalizeH="0" baseline="0" noProof="0" dirty="0">
                <a:ln>
                  <a:noFill/>
                </a:ln>
                <a:solidFill>
                  <a:srgbClr val="000090"/>
                </a:solidFill>
                <a:effectLst/>
                <a:uLnTx/>
                <a:uFillTx/>
                <a:latin typeface="Calibri" panose="020F0502020204030204" pitchFamily="34" charset="0"/>
                <a:ea typeface="+mn-ea"/>
                <a:cs typeface="Calibri" panose="020F0502020204030204" pitchFamily="34" charset="0"/>
              </a:rPr>
              <a:t>Questions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837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 of DCP</a:t>
            </a:r>
            <a:endParaRPr lang="en-US" dirty="0"/>
          </a:p>
        </p:txBody>
      </p:sp>
      <p:sp>
        <p:nvSpPr>
          <p:cNvPr id="4" name="Slide Number Placeholder 3"/>
          <p:cNvSpPr>
            <a:spLocks noGrp="1"/>
          </p:cNvSpPr>
          <p:nvPr>
            <p:ph type="sldNum" sz="quarter" idx="12"/>
          </p:nvPr>
        </p:nvSpPr>
        <p:spPr/>
        <p:txBody>
          <a:bodyPr/>
          <a:lstStyle/>
          <a:p>
            <a:fld id="{1B5D2DD2-EAC9-4AF7-9FF9-D1ACCC385681}" type="slidenum">
              <a:rPr lang="en-US" smtClean="0">
                <a:solidFill>
                  <a:srgbClr val="E7DEC9">
                    <a:shade val="50000"/>
                    <a:satMod val="200000"/>
                  </a:srgbClr>
                </a:solidFill>
              </a:rPr>
              <a:pPr/>
              <a:t>3</a:t>
            </a:fld>
            <a:endParaRPr lang="en-US">
              <a:solidFill>
                <a:srgbClr val="E7DEC9">
                  <a:shade val="50000"/>
                  <a:satMod val="200000"/>
                </a:srgbClr>
              </a:solidFill>
            </a:endParaRPr>
          </a:p>
        </p:txBody>
      </p:sp>
      <p:pic>
        <p:nvPicPr>
          <p:cNvPr id="5" name="Picture 4"/>
          <p:cNvPicPr>
            <a:picLocks noChangeAspect="1"/>
          </p:cNvPicPr>
          <p:nvPr/>
        </p:nvPicPr>
        <p:blipFill>
          <a:blip r:embed="rId2"/>
          <a:stretch>
            <a:fillRect/>
          </a:stretch>
        </p:blipFill>
        <p:spPr>
          <a:xfrm>
            <a:off x="457200" y="1095615"/>
            <a:ext cx="8500187" cy="5686185"/>
          </a:xfrm>
          <a:prstGeom prst="rect">
            <a:avLst/>
          </a:prstGeom>
        </p:spPr>
      </p:pic>
      <p:sp>
        <p:nvSpPr>
          <p:cNvPr id="6" name="TextBox 5"/>
          <p:cNvSpPr txBox="1"/>
          <p:nvPr/>
        </p:nvSpPr>
        <p:spPr>
          <a:xfrm>
            <a:off x="3219057" y="2500606"/>
            <a:ext cx="1220206" cy="307777"/>
          </a:xfrm>
          <a:prstGeom prst="rect">
            <a:avLst/>
          </a:prstGeom>
          <a:solidFill>
            <a:schemeClr val="bg1"/>
          </a:solidFill>
        </p:spPr>
        <p:txBody>
          <a:bodyPr wrap="none" rtlCol="0">
            <a:spAutoFit/>
          </a:bodyPr>
          <a:lstStyle/>
          <a:p>
            <a:r>
              <a:rPr lang="en-US" sz="1400" dirty="0" smtClean="0"/>
              <a:t>‘07 Guidelines</a:t>
            </a:r>
            <a:endParaRPr lang="en-US" sz="1400" dirty="0"/>
          </a:p>
        </p:txBody>
      </p:sp>
      <p:cxnSp>
        <p:nvCxnSpPr>
          <p:cNvPr id="8" name="Straight Arrow Connector 7"/>
          <p:cNvCxnSpPr>
            <a:stCxn id="6" idx="2"/>
          </p:cNvCxnSpPr>
          <p:nvPr/>
        </p:nvCxnSpPr>
        <p:spPr>
          <a:xfrm flipH="1">
            <a:off x="3825547" y="2808383"/>
            <a:ext cx="3613" cy="51331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62400" y="2789009"/>
            <a:ext cx="1200970" cy="307777"/>
          </a:xfrm>
          <a:prstGeom prst="rect">
            <a:avLst/>
          </a:prstGeom>
          <a:solidFill>
            <a:schemeClr val="bg1"/>
          </a:solidFill>
        </p:spPr>
        <p:txBody>
          <a:bodyPr wrap="none" rtlCol="0">
            <a:spAutoFit/>
          </a:bodyPr>
          <a:lstStyle/>
          <a:p>
            <a:r>
              <a:rPr lang="en-US" sz="1400" dirty="0" smtClean="0"/>
              <a:t>PSCP &amp; MOU</a:t>
            </a:r>
            <a:endParaRPr lang="en-US" sz="1400" dirty="0"/>
          </a:p>
        </p:txBody>
      </p:sp>
      <p:cxnSp>
        <p:nvCxnSpPr>
          <p:cNvPr id="10" name="Straight Arrow Connector 9"/>
          <p:cNvCxnSpPr>
            <a:stCxn id="9" idx="2"/>
          </p:cNvCxnSpPr>
          <p:nvPr/>
        </p:nvCxnSpPr>
        <p:spPr>
          <a:xfrm>
            <a:off x="6362885" y="3096786"/>
            <a:ext cx="6011" cy="51331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61326" y="2121803"/>
            <a:ext cx="1006879" cy="307777"/>
          </a:xfrm>
          <a:prstGeom prst="rect">
            <a:avLst/>
          </a:prstGeom>
          <a:solidFill>
            <a:schemeClr val="bg1"/>
          </a:solidFill>
        </p:spPr>
        <p:txBody>
          <a:bodyPr wrap="none" rtlCol="0">
            <a:spAutoFit/>
          </a:bodyPr>
          <a:lstStyle/>
          <a:p>
            <a:r>
              <a:rPr lang="en-US" sz="1400" dirty="0" smtClean="0"/>
              <a:t>Minute 319</a:t>
            </a:r>
            <a:endParaRPr lang="en-US" sz="1400" dirty="0"/>
          </a:p>
        </p:txBody>
      </p:sp>
      <p:cxnSp>
        <p:nvCxnSpPr>
          <p:cNvPr id="12" name="Straight Arrow Connector 11"/>
          <p:cNvCxnSpPr>
            <a:stCxn id="11" idx="2"/>
          </p:cNvCxnSpPr>
          <p:nvPr/>
        </p:nvCxnSpPr>
        <p:spPr>
          <a:xfrm>
            <a:off x="5464766" y="2429580"/>
            <a:ext cx="13288" cy="51889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40172" y="2121803"/>
            <a:ext cx="1006879" cy="307777"/>
          </a:xfrm>
          <a:prstGeom prst="rect">
            <a:avLst/>
          </a:prstGeom>
          <a:solidFill>
            <a:schemeClr val="bg1"/>
          </a:solidFill>
        </p:spPr>
        <p:txBody>
          <a:bodyPr wrap="none" rtlCol="0">
            <a:spAutoFit/>
          </a:bodyPr>
          <a:lstStyle/>
          <a:p>
            <a:r>
              <a:rPr lang="en-US" sz="1400" dirty="0" smtClean="0"/>
              <a:t>Minute 323</a:t>
            </a:r>
            <a:endParaRPr lang="en-US" sz="1400" dirty="0"/>
          </a:p>
        </p:txBody>
      </p:sp>
      <p:cxnSp>
        <p:nvCxnSpPr>
          <p:cNvPr id="15" name="Straight Arrow Connector 14"/>
          <p:cNvCxnSpPr>
            <a:stCxn id="14" idx="2"/>
          </p:cNvCxnSpPr>
          <p:nvPr/>
        </p:nvCxnSpPr>
        <p:spPr>
          <a:xfrm>
            <a:off x="7243612" y="2429580"/>
            <a:ext cx="4104" cy="51889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57702" y="2794584"/>
            <a:ext cx="1215397" cy="307777"/>
          </a:xfrm>
          <a:prstGeom prst="rect">
            <a:avLst/>
          </a:prstGeom>
          <a:solidFill>
            <a:schemeClr val="bg1"/>
          </a:solidFill>
        </p:spPr>
        <p:txBody>
          <a:bodyPr wrap="none" rtlCol="0">
            <a:spAutoFit/>
          </a:bodyPr>
          <a:lstStyle/>
          <a:p>
            <a:r>
              <a:rPr lang="en-US" sz="1400" dirty="0" smtClean="0"/>
              <a:t>LB &amp; UB DCP</a:t>
            </a:r>
            <a:endParaRPr lang="en-US" sz="1400" dirty="0"/>
          </a:p>
        </p:txBody>
      </p:sp>
      <p:cxnSp>
        <p:nvCxnSpPr>
          <p:cNvPr id="18" name="Straight Arrow Connector 17"/>
          <p:cNvCxnSpPr>
            <a:stCxn id="17" idx="2"/>
          </p:cNvCxnSpPr>
          <p:nvPr/>
        </p:nvCxnSpPr>
        <p:spPr>
          <a:xfrm flipH="1">
            <a:off x="8164199" y="3102361"/>
            <a:ext cx="1202" cy="51331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99854" y="2065177"/>
            <a:ext cx="835165" cy="307777"/>
          </a:xfrm>
          <a:prstGeom prst="rect">
            <a:avLst/>
          </a:prstGeom>
          <a:solidFill>
            <a:schemeClr val="bg1"/>
          </a:solidFill>
        </p:spPr>
        <p:txBody>
          <a:bodyPr wrap="none" rtlCol="0">
            <a:spAutoFit/>
          </a:bodyPr>
          <a:lstStyle/>
          <a:p>
            <a:r>
              <a:rPr lang="en-US" sz="1400" dirty="0" smtClean="0"/>
              <a:t>CA QSA</a:t>
            </a:r>
            <a:endParaRPr lang="en-US" sz="1400" dirty="0"/>
          </a:p>
        </p:txBody>
      </p:sp>
      <p:cxnSp>
        <p:nvCxnSpPr>
          <p:cNvPr id="20" name="Straight Arrow Connector 19"/>
          <p:cNvCxnSpPr>
            <a:stCxn id="19" idx="2"/>
          </p:cNvCxnSpPr>
          <p:nvPr/>
        </p:nvCxnSpPr>
        <p:spPr>
          <a:xfrm>
            <a:off x="2417437" y="2372954"/>
            <a:ext cx="17855" cy="57551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61832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p:cNvGraphicFramePr>
            <a:graphicFrameLocks noGrp="1"/>
          </p:cNvGraphicFramePr>
          <p:nvPr>
            <p:extLst/>
          </p:nvPr>
        </p:nvGraphicFramePr>
        <p:xfrm>
          <a:off x="4549056" y="1362456"/>
          <a:ext cx="4553712" cy="5056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34"/>
          <p:cNvGraphicFramePr>
            <a:graphicFrameLocks noGrp="1"/>
          </p:cNvGraphicFramePr>
          <p:nvPr>
            <p:extLst/>
          </p:nvPr>
        </p:nvGraphicFramePr>
        <p:xfrm>
          <a:off x="0" y="1362456"/>
          <a:ext cx="4549056" cy="5056632"/>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p:cNvGrpSpPr/>
          <p:nvPr/>
        </p:nvGrpSpPr>
        <p:grpSpPr>
          <a:xfrm>
            <a:off x="7293705" y="227043"/>
            <a:ext cx="1712850" cy="948198"/>
            <a:chOff x="7141305" y="201749"/>
            <a:chExt cx="1712850" cy="948198"/>
          </a:xfrm>
        </p:grpSpPr>
        <p:sp>
          <p:nvSpPr>
            <p:cNvPr id="5" name="Trapezoid 4"/>
            <p:cNvSpPr/>
            <p:nvPr/>
          </p:nvSpPr>
          <p:spPr>
            <a:xfrm rot="10800000">
              <a:off x="7944559" y="201749"/>
              <a:ext cx="909596" cy="905484"/>
            </a:xfrm>
            <a:prstGeom prst="trapezoid">
              <a:avLst/>
            </a:prstGeom>
            <a:solidFill>
              <a:schemeClr val="bg2">
                <a:lumMod val="7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flipH="1">
              <a:off x="7184653" y="824986"/>
              <a:ext cx="150068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055544" y="512641"/>
              <a:ext cx="74251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1,020’</a:t>
              </a:r>
            </a:p>
          </p:txBody>
        </p:sp>
        <p:grpSp>
          <p:nvGrpSpPr>
            <p:cNvPr id="8" name="Group 7"/>
            <p:cNvGrpSpPr/>
            <p:nvPr/>
          </p:nvGrpSpPr>
          <p:grpSpPr>
            <a:xfrm>
              <a:off x="7141305" y="512641"/>
              <a:ext cx="870751" cy="637306"/>
              <a:chOff x="7140409" y="456984"/>
              <a:chExt cx="870751" cy="637306"/>
            </a:xfrm>
          </p:grpSpPr>
          <p:sp>
            <p:nvSpPr>
              <p:cNvPr id="9" name="TextBox 8"/>
              <p:cNvSpPr txBox="1"/>
              <p:nvPr/>
            </p:nvSpPr>
            <p:spPr>
              <a:xfrm>
                <a:off x="7261306" y="755736"/>
                <a:ext cx="59503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22%</a:t>
                </a:r>
              </a:p>
            </p:txBody>
          </p:sp>
          <p:sp>
            <p:nvSpPr>
              <p:cNvPr id="10" name="TextBox 9"/>
              <p:cNvSpPr txBox="1"/>
              <p:nvPr/>
            </p:nvSpPr>
            <p:spPr>
              <a:xfrm>
                <a:off x="7140409" y="456984"/>
                <a:ext cx="87075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5.7 </a:t>
                </a:r>
                <a:r>
                  <a:rPr kumimoji="0" lang="en-US" sz="16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maf</a:t>
                </a:r>
                <a:endPar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grpSp>
      <p:sp>
        <p:nvSpPr>
          <p:cNvPr id="14" name="Slide Number Placeholder 1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D9053B-8DB2-EA4A-A9CF-0F8FB54823AA}" type="slidenum">
              <a:rPr kumimoji="0" lang="en-US" sz="900" b="0" i="0" u="none" strike="noStrike" kern="1200" cap="none" spc="0" normalizeH="0" baseline="0" noProof="0" smtClean="0">
                <a:ln>
                  <a:noFill/>
                </a:ln>
                <a:solidFill>
                  <a:prstClr val="white"/>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white"/>
              </a:solidFill>
              <a:effectLst/>
              <a:uLnTx/>
              <a:uFillTx/>
              <a:latin typeface="Arial" charset="0"/>
              <a:cs typeface="Arial" charset="0"/>
            </a:endParaRPr>
          </a:p>
        </p:txBody>
      </p:sp>
      <p:grpSp>
        <p:nvGrpSpPr>
          <p:cNvPr id="27" name="Group 26"/>
          <p:cNvGrpSpPr/>
          <p:nvPr/>
        </p:nvGrpSpPr>
        <p:grpSpPr>
          <a:xfrm>
            <a:off x="680626" y="1932795"/>
            <a:ext cx="2874727" cy="1841798"/>
            <a:chOff x="616906" y="2077023"/>
            <a:chExt cx="2874727" cy="1841798"/>
          </a:xfrm>
        </p:grpSpPr>
        <p:sp>
          <p:nvSpPr>
            <p:cNvPr id="28" name="Rectangle 27"/>
            <p:cNvSpPr/>
            <p:nvPr/>
          </p:nvSpPr>
          <p:spPr>
            <a:xfrm>
              <a:off x="616906" y="2077023"/>
              <a:ext cx="2778117" cy="18417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9" name="Straight Connector 28"/>
            <p:cNvCxnSpPr/>
            <p:nvPr/>
          </p:nvCxnSpPr>
          <p:spPr>
            <a:xfrm>
              <a:off x="680484" y="2771186"/>
              <a:ext cx="603523" cy="0"/>
            </a:xfrm>
            <a:prstGeom prst="line">
              <a:avLst/>
            </a:prstGeom>
            <a:ln w="38100">
              <a:solidFill>
                <a:srgbClr val="56F52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0485" y="2249561"/>
              <a:ext cx="603523"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220706" y="2081710"/>
              <a:ext cx="1746372"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2007 Projections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(1906-2005 hydrology)</a:t>
              </a:r>
            </a:p>
          </p:txBody>
        </p:sp>
        <p:sp>
          <p:nvSpPr>
            <p:cNvPr id="32" name="Rectangle 31"/>
            <p:cNvSpPr/>
            <p:nvPr/>
          </p:nvSpPr>
          <p:spPr>
            <a:xfrm>
              <a:off x="1220706" y="2602786"/>
              <a:ext cx="190201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DCP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2018 Projections)</a:t>
              </a:r>
            </a:p>
          </p:txBody>
        </p:sp>
        <p:sp>
          <p:nvSpPr>
            <p:cNvPr id="33" name="Rectangle 32"/>
            <p:cNvSpPr/>
            <p:nvPr/>
          </p:nvSpPr>
          <p:spPr>
            <a:xfrm>
              <a:off x="1253572" y="3057047"/>
              <a:ext cx="2238061"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DCP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2018 Projections with Upper &amp; Lower Basin DCPs &amp; Binational WSCP)</a:t>
              </a:r>
            </a:p>
          </p:txBody>
        </p:sp>
        <p:cxnSp>
          <p:nvCxnSpPr>
            <p:cNvPr id="34" name="Straight Connector 33"/>
            <p:cNvCxnSpPr/>
            <p:nvPr/>
          </p:nvCxnSpPr>
          <p:spPr>
            <a:xfrm>
              <a:off x="680485" y="3224672"/>
              <a:ext cx="622065" cy="0"/>
            </a:xfrm>
            <a:prstGeom prst="line">
              <a:avLst/>
            </a:prstGeom>
            <a:ln w="38100">
              <a:solidFill>
                <a:srgbClr val="00CDCD"/>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795009" y="1928108"/>
            <a:ext cx="2874727" cy="1841798"/>
            <a:chOff x="4821359" y="2075003"/>
            <a:chExt cx="2874727" cy="1841798"/>
          </a:xfrm>
        </p:grpSpPr>
        <p:sp>
          <p:nvSpPr>
            <p:cNvPr id="37" name="Rectangle 36"/>
            <p:cNvSpPr/>
            <p:nvPr/>
          </p:nvSpPr>
          <p:spPr>
            <a:xfrm>
              <a:off x="4821359" y="2075003"/>
              <a:ext cx="2778117" cy="18417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8" name="Straight Connector 37"/>
            <p:cNvCxnSpPr/>
            <p:nvPr/>
          </p:nvCxnSpPr>
          <p:spPr>
            <a:xfrm>
              <a:off x="4884937" y="2769166"/>
              <a:ext cx="603523" cy="0"/>
            </a:xfrm>
            <a:prstGeom prst="line">
              <a:avLst/>
            </a:prstGeom>
            <a:ln w="38100">
              <a:solidFill>
                <a:srgbClr val="FF74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884938" y="2247541"/>
              <a:ext cx="603523"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425159" y="2079690"/>
              <a:ext cx="1746372"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2007 Projections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(1906-2005 hydrology)</a:t>
              </a:r>
            </a:p>
          </p:txBody>
        </p:sp>
        <p:sp>
          <p:nvSpPr>
            <p:cNvPr id="41" name="Rectangle 40"/>
            <p:cNvSpPr/>
            <p:nvPr/>
          </p:nvSpPr>
          <p:spPr>
            <a:xfrm>
              <a:off x="5425159" y="2600766"/>
              <a:ext cx="190201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DCP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2018 Projections)</a:t>
              </a:r>
            </a:p>
          </p:txBody>
        </p:sp>
        <p:sp>
          <p:nvSpPr>
            <p:cNvPr id="42" name="Rectangle 41"/>
            <p:cNvSpPr/>
            <p:nvPr/>
          </p:nvSpPr>
          <p:spPr>
            <a:xfrm>
              <a:off x="5458025" y="3055027"/>
              <a:ext cx="2238061"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DCP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 2018 Projections with Upper &amp; Lower Basin DCPs &amp; Binational WSCP)</a:t>
              </a:r>
            </a:p>
          </p:txBody>
        </p:sp>
        <p:cxnSp>
          <p:nvCxnSpPr>
            <p:cNvPr id="43" name="Straight Connector 42"/>
            <p:cNvCxnSpPr/>
            <p:nvPr/>
          </p:nvCxnSpPr>
          <p:spPr>
            <a:xfrm>
              <a:off x="4884938" y="3222652"/>
              <a:ext cx="622065" cy="0"/>
            </a:xfrm>
            <a:prstGeom prst="line">
              <a:avLst/>
            </a:prstGeom>
            <a:ln w="38100">
              <a:solidFill>
                <a:srgbClr val="00CDCD"/>
              </a:solidFill>
            </a:ln>
          </p:spPr>
          <p:style>
            <a:lnRef idx="1">
              <a:schemeClr val="accent1"/>
            </a:lnRef>
            <a:fillRef idx="0">
              <a:schemeClr val="accent1"/>
            </a:fillRef>
            <a:effectRef idx="0">
              <a:schemeClr val="accent1"/>
            </a:effectRef>
            <a:fontRef idx="minor">
              <a:schemeClr val="tx1"/>
            </a:fontRef>
          </p:style>
        </p:cxnSp>
      </p:grpSp>
      <p:sp>
        <p:nvSpPr>
          <p:cNvPr id="44" name="Title 1"/>
          <p:cNvSpPr>
            <a:spLocks noGrp="1"/>
          </p:cNvSpPr>
          <p:nvPr>
            <p:ph type="title"/>
          </p:nvPr>
        </p:nvSpPr>
        <p:spPr>
          <a:xfrm>
            <a:off x="75915" y="51228"/>
            <a:ext cx="6178970" cy="1084848"/>
          </a:xfrm>
        </p:spPr>
        <p:txBody>
          <a:bodyPr/>
          <a:lstStyle/>
          <a:p>
            <a:r>
              <a:rPr lang="en-US" sz="3200" dirty="0"/>
              <a:t>Risk of Lake Mead &lt; 1,020’ </a:t>
            </a:r>
            <a:r>
              <a:rPr lang="en-US" dirty="0"/>
              <a:t/>
            </a:r>
            <a:br>
              <a:rPr lang="en-US" dirty="0"/>
            </a:br>
            <a:endParaRPr lang="en-US" sz="2400" i="1" dirty="0"/>
          </a:p>
        </p:txBody>
      </p:sp>
    </p:spTree>
    <p:extLst>
      <p:ext uri="{BB962C8B-B14F-4D97-AF65-F5344CB8AC3E}">
        <p14:creationId xmlns:p14="http://schemas.microsoft.com/office/powerpoint/2010/main" val="3179710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563935" y="1086717"/>
            <a:ext cx="6860500" cy="1588"/>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436513" y="126120"/>
            <a:ext cx="8247888" cy="1143000"/>
          </a:xfrm>
          <a:prstGeom prst="rect">
            <a:avLst/>
          </a:prstGeom>
        </p:spPr>
        <p:txBody>
          <a:bodyPr anchor="ctr">
            <a:normAutofit/>
          </a:bodyP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Verdana" pitchFamily="34" charset="0"/>
                <a:ea typeface="Verdana" pitchFamily="34" charset="0"/>
                <a:cs typeface="Verdana" pitchFamily="34" charset="0"/>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4F271C">
                    <a:satMod val="130000"/>
                  </a:srgbClr>
                </a:solidFill>
                <a:effectLst>
                  <a:outerShdw blurRad="50000" dist="30000" dir="5400000" algn="tl" rotWithShape="0">
                    <a:srgbClr val="000000">
                      <a:alpha val="30000"/>
                    </a:srgbClr>
                  </a:outerShdw>
                </a:effectLst>
                <a:uLnTx/>
                <a:uFillTx/>
                <a:latin typeface="Verdana" pitchFamily="34" charset="0"/>
                <a:ea typeface="Verdana" pitchFamily="34" charset="0"/>
                <a:cs typeface="Verdana" pitchFamily="34" charset="0"/>
              </a:rPr>
              <a:t>Arizona’s DCP Process</a:t>
            </a:r>
            <a:endParaRPr kumimoji="0" lang="en-US" sz="36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Verdana" pitchFamily="34" charset="0"/>
              <a:ea typeface="Verdana" pitchFamily="34" charset="0"/>
              <a:cs typeface="Verdana" pitchFamily="34" charset="0"/>
            </a:endParaRPr>
          </a:p>
        </p:txBody>
      </p:sp>
      <p:sp>
        <p:nvSpPr>
          <p:cNvPr id="9" name="TextBox 8">
            <a:extLst>
              <a:ext uri="{FF2B5EF4-FFF2-40B4-BE49-F238E27FC236}">
                <a16:creationId xmlns:a16="http://schemas.microsoft.com/office/drawing/2014/main" id="{C5074DB7-40E2-4B49-AF5A-6388272F94F2}"/>
              </a:ext>
            </a:extLst>
          </p:cNvPr>
          <p:cNvSpPr txBox="1"/>
          <p:nvPr/>
        </p:nvSpPr>
        <p:spPr>
          <a:xfrm>
            <a:off x="436512" y="1179673"/>
            <a:ext cx="8492883" cy="489364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srgbClr val="000000"/>
                </a:solidFill>
                <a:latin typeface="Calibri" panose="020F0502020204030204"/>
              </a:rPr>
              <a:t>ADWR and CAWCD jointly convened an Arizona Steering Committee composed of over 40 representatives, including: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a:ea typeface="+mn-ea"/>
                <a:cs typeface="+mn-cs"/>
              </a:rPr>
              <a:t>ADWR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srgbClr val="000000"/>
                </a:solidFill>
                <a:latin typeface="Calibri" panose="020F0502020204030204"/>
              </a:rPr>
              <a:t>CAWCD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a:ea typeface="+mn-ea"/>
                <a:cs typeface="+mn-cs"/>
              </a:rPr>
              <a:t>Arizona Legislative Leaders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smtClean="0">
                <a:solidFill>
                  <a:srgbClr val="000000"/>
                </a:solidFill>
                <a:latin typeface="Calibri" panose="020F0502020204030204"/>
              </a:rPr>
              <a:t>CAP municipal, industrial, and agricultural customers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a:ea typeface="+mn-ea"/>
                <a:cs typeface="+mn-cs"/>
              </a:rPr>
              <a:t>CAP</a:t>
            </a:r>
            <a:r>
              <a:rPr kumimoji="0" lang="en-US" sz="2400" b="0" i="0" u="none" strike="noStrike" kern="1200" cap="none" spc="0" normalizeH="0" noProof="0" dirty="0" smtClean="0">
                <a:ln>
                  <a:noFill/>
                </a:ln>
                <a:solidFill>
                  <a:srgbClr val="000000"/>
                </a:solidFill>
                <a:effectLst/>
                <a:uLnTx/>
                <a:uFillTx/>
                <a:latin typeface="Calibri" panose="020F0502020204030204"/>
                <a:ea typeface="+mn-ea"/>
                <a:cs typeface="+mn-cs"/>
              </a:rPr>
              <a:t> tribal customers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smtClean="0">
                <a:solidFill>
                  <a:srgbClr val="000000"/>
                </a:solidFill>
                <a:latin typeface="Calibri" panose="020F0502020204030204"/>
              </a:rPr>
              <a:t>On-river</a:t>
            </a:r>
            <a:r>
              <a:rPr lang="en-US" sz="2400" dirty="0" smtClean="0">
                <a:solidFill>
                  <a:srgbClr val="000000"/>
                </a:solidFill>
                <a:latin typeface="Calibri" panose="020F0502020204030204"/>
              </a:rPr>
              <a:t> municipal and agricultural users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a:ea typeface="+mn-ea"/>
                <a:cs typeface="+mn-cs"/>
              </a:rPr>
              <a:t>On-</a:t>
            </a:r>
            <a:r>
              <a:rPr lang="en-US" sz="2400" dirty="0" smtClean="0">
                <a:solidFill>
                  <a:srgbClr val="000000"/>
                </a:solidFill>
                <a:latin typeface="Calibri" panose="020F0502020204030204"/>
              </a:rPr>
              <a:t>river tribal users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a:ea typeface="+mn-ea"/>
                <a:cs typeface="+mn-cs"/>
              </a:rPr>
              <a:t>BOR</a:t>
            </a:r>
          </a:p>
          <a:p>
            <a:pPr marL="285750" indent="-285750">
              <a:buFont typeface="Arial" panose="020B0604020202020204" pitchFamily="34" charset="0"/>
              <a:buChar char="•"/>
            </a:pPr>
            <a:r>
              <a:rPr lang="en-US" sz="2400" dirty="0" smtClean="0">
                <a:solidFill>
                  <a:srgbClr val="000000"/>
                </a:solidFill>
                <a:latin typeface="Calibri" panose="020F0502020204030204"/>
              </a:rPr>
              <a:t>Process began on June 26</a:t>
            </a:r>
            <a:r>
              <a:rPr lang="en-US" sz="2400" baseline="30000" dirty="0" smtClean="0">
                <a:solidFill>
                  <a:srgbClr val="000000"/>
                </a:solidFill>
                <a:latin typeface="Calibri" panose="020F0502020204030204"/>
              </a:rPr>
              <a:t>th</a:t>
            </a:r>
            <a:r>
              <a:rPr lang="en-US" sz="2400" dirty="0" smtClean="0">
                <a:solidFill>
                  <a:srgbClr val="000000"/>
                </a:solidFill>
                <a:latin typeface="Calibri" panose="020F0502020204030204"/>
              </a:rPr>
              <a:t> 2018, ending on February 19</a:t>
            </a:r>
            <a:r>
              <a:rPr lang="en-US" sz="2400" baseline="30000" dirty="0" smtClean="0">
                <a:solidFill>
                  <a:srgbClr val="000000"/>
                </a:solidFill>
                <a:latin typeface="Calibri" panose="020F0502020204030204"/>
              </a:rPr>
              <a:t>th</a:t>
            </a:r>
            <a:r>
              <a:rPr lang="en-US" sz="2400" dirty="0" smtClean="0">
                <a:solidFill>
                  <a:srgbClr val="000000"/>
                </a:solidFill>
                <a:latin typeface="Calibri" panose="020F0502020204030204"/>
              </a:rPr>
              <a:t> 2019</a:t>
            </a:r>
          </a:p>
          <a:p>
            <a:pPr marL="742950" lvl="1" indent="-285750">
              <a:buFont typeface="Arial" panose="020B0604020202020204" pitchFamily="34" charset="0"/>
              <a:buChar char="•"/>
            </a:pPr>
            <a:r>
              <a:rPr lang="en-US" sz="2400" dirty="0">
                <a:solidFill>
                  <a:srgbClr val="000000"/>
                </a:solidFill>
                <a:latin typeface="Calibri" panose="020F0502020204030204"/>
              </a:rPr>
              <a:t>9</a:t>
            </a:r>
            <a:r>
              <a:rPr lang="en-US" sz="2400" dirty="0" smtClean="0">
                <a:solidFill>
                  <a:srgbClr val="000000"/>
                </a:solidFill>
                <a:latin typeface="Calibri" panose="020F0502020204030204"/>
              </a:rPr>
              <a:t> Steering Committee Meetings and </a:t>
            </a:r>
          </a:p>
          <a:p>
            <a:pPr marL="742950" lvl="1" indent="-285750">
              <a:buFont typeface="Arial" panose="020B0604020202020204" pitchFamily="34" charset="0"/>
              <a:buChar char="•"/>
            </a:pPr>
            <a:r>
              <a:rPr lang="en-US" sz="2400" dirty="0" smtClean="0">
                <a:solidFill>
                  <a:srgbClr val="000000"/>
                </a:solidFill>
                <a:latin typeface="Calibri" panose="020F0502020204030204"/>
              </a:rPr>
              <a:t>Multiple Work Group (3 WGs) and small group meetings, </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701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3254" y="341290"/>
            <a:ext cx="7937492" cy="1077218"/>
          </a:xfrm>
          <a:prstGeom prst="rect">
            <a:avLst/>
          </a:prstGeom>
          <a:noFill/>
        </p:spPr>
        <p:txBody>
          <a:bodyPr wrap="square" rtlCol="0">
            <a:sp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1A3260"/>
                </a:solidFill>
                <a:effectLst/>
                <a:uLnTx/>
                <a:uFillTx/>
                <a:latin typeface="Calibri"/>
                <a:ea typeface="+mn-ea"/>
                <a:cs typeface="+mn-cs"/>
              </a:rPr>
              <a:t>2007 Interim Guidelines Shortage Reductions</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srgbClr val="1A3260"/>
                </a:solidFill>
                <a:effectLst/>
                <a:uLnTx/>
                <a:uFillTx/>
                <a:latin typeface="Calibri"/>
                <a:ea typeface="+mn-ea"/>
                <a:cs typeface="+mn-cs"/>
              </a:rPr>
              <a:t>and Incremental DCP Contributions </a:t>
            </a:r>
          </a:p>
        </p:txBody>
      </p:sp>
      <p:sp>
        <p:nvSpPr>
          <p:cNvPr id="7" name="Slide Number Placeholder 6">
            <a:extLst>
              <a:ext uri="{FF2B5EF4-FFF2-40B4-BE49-F238E27FC236}">
                <a16:creationId xmlns:a16="http://schemas.microsoft.com/office/drawing/2014/main" id="{B6111BF9-D3C1-4FEA-A777-832474A01F3D}"/>
              </a:ext>
            </a:extLst>
          </p:cNvPr>
          <p:cNvSpPr>
            <a:spLocks noGrp="1"/>
          </p:cNvSpPr>
          <p:nvPr>
            <p:ph type="sldNum" sz="quarter" idx="12"/>
          </p:nvPr>
        </p:nvSpPr>
        <p:spPr>
          <a:xfrm>
            <a:off x="3991089" y="6250165"/>
            <a:ext cx="116182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A8666D9-BE27-4340-8C56-1701C85A723C}" type="slidenum">
              <a:rPr kumimoji="0" lang="en-US" sz="1000" b="0" i="0" u="none" strike="noStrike" kern="1200" cap="none" spc="0" normalizeH="0" baseline="0" noProof="0" smtClean="0">
                <a:ln>
                  <a:noFill/>
                </a:ln>
                <a:solidFill>
                  <a:srgbClr val="073E87"/>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073E87"/>
              </a:solidFill>
              <a:effectLst/>
              <a:uLnTx/>
              <a:uFillTx/>
              <a:latin typeface="Candara"/>
              <a:ea typeface="+mn-ea"/>
              <a:cs typeface="+mn-cs"/>
            </a:endParaRPr>
          </a:p>
        </p:txBody>
      </p:sp>
      <p:graphicFrame>
        <p:nvGraphicFramePr>
          <p:cNvPr id="8" name="Table 7">
            <a:extLst>
              <a:ext uri="{FF2B5EF4-FFF2-40B4-BE49-F238E27FC236}">
                <a16:creationId xmlns:a16="http://schemas.microsoft.com/office/drawing/2014/main" id="{D2B843A7-CF13-4881-BAAB-F85F5DA6AE96}"/>
              </a:ext>
            </a:extLst>
          </p:cNvPr>
          <p:cNvGraphicFramePr>
            <a:graphicFrameLocks noGrp="1"/>
          </p:cNvGraphicFramePr>
          <p:nvPr>
            <p:extLst/>
          </p:nvPr>
        </p:nvGraphicFramePr>
        <p:xfrm>
          <a:off x="603254" y="1660512"/>
          <a:ext cx="8218773" cy="4426106"/>
        </p:xfrm>
        <a:graphic>
          <a:graphicData uri="http://schemas.openxmlformats.org/drawingml/2006/table">
            <a:tbl>
              <a:tblPr/>
              <a:tblGrid>
                <a:gridCol w="932382">
                  <a:extLst>
                    <a:ext uri="{9D8B030D-6E8A-4147-A177-3AD203B41FA5}">
                      <a16:colId xmlns:a16="http://schemas.microsoft.com/office/drawing/2014/main" val="20000"/>
                    </a:ext>
                  </a:extLst>
                </a:gridCol>
                <a:gridCol w="500723">
                  <a:extLst>
                    <a:ext uri="{9D8B030D-6E8A-4147-A177-3AD203B41FA5}">
                      <a16:colId xmlns:a16="http://schemas.microsoft.com/office/drawing/2014/main" val="20001"/>
                    </a:ext>
                  </a:extLst>
                </a:gridCol>
                <a:gridCol w="466191">
                  <a:extLst>
                    <a:ext uri="{9D8B030D-6E8A-4147-A177-3AD203B41FA5}">
                      <a16:colId xmlns:a16="http://schemas.microsoft.com/office/drawing/2014/main" val="20002"/>
                    </a:ext>
                  </a:extLst>
                </a:gridCol>
                <a:gridCol w="533463">
                  <a:extLst>
                    <a:ext uri="{9D8B030D-6E8A-4147-A177-3AD203B41FA5}">
                      <a16:colId xmlns:a16="http://schemas.microsoft.com/office/drawing/2014/main" val="20003"/>
                    </a:ext>
                  </a:extLst>
                </a:gridCol>
                <a:gridCol w="407552">
                  <a:extLst>
                    <a:ext uri="{9D8B030D-6E8A-4147-A177-3AD203B41FA5}">
                      <a16:colId xmlns:a16="http://schemas.microsoft.com/office/drawing/2014/main" val="20004"/>
                    </a:ext>
                  </a:extLst>
                </a:gridCol>
                <a:gridCol w="459716">
                  <a:extLst>
                    <a:ext uri="{9D8B030D-6E8A-4147-A177-3AD203B41FA5}">
                      <a16:colId xmlns:a16="http://schemas.microsoft.com/office/drawing/2014/main" val="20005"/>
                    </a:ext>
                  </a:extLst>
                </a:gridCol>
                <a:gridCol w="523349">
                  <a:extLst>
                    <a:ext uri="{9D8B030D-6E8A-4147-A177-3AD203B41FA5}">
                      <a16:colId xmlns:a16="http://schemas.microsoft.com/office/drawing/2014/main" val="20006"/>
                    </a:ext>
                  </a:extLst>
                </a:gridCol>
                <a:gridCol w="462990">
                  <a:extLst>
                    <a:ext uri="{9D8B030D-6E8A-4147-A177-3AD203B41FA5}">
                      <a16:colId xmlns:a16="http://schemas.microsoft.com/office/drawing/2014/main" val="20007"/>
                    </a:ext>
                  </a:extLst>
                </a:gridCol>
                <a:gridCol w="552523">
                  <a:extLst>
                    <a:ext uri="{9D8B030D-6E8A-4147-A177-3AD203B41FA5}">
                      <a16:colId xmlns:a16="http://schemas.microsoft.com/office/drawing/2014/main" val="20008"/>
                    </a:ext>
                  </a:extLst>
                </a:gridCol>
                <a:gridCol w="563314">
                  <a:extLst>
                    <a:ext uri="{9D8B030D-6E8A-4147-A177-3AD203B41FA5}">
                      <a16:colId xmlns:a16="http://schemas.microsoft.com/office/drawing/2014/main" val="20009"/>
                    </a:ext>
                  </a:extLst>
                </a:gridCol>
                <a:gridCol w="563314">
                  <a:extLst>
                    <a:ext uri="{9D8B030D-6E8A-4147-A177-3AD203B41FA5}">
                      <a16:colId xmlns:a16="http://schemas.microsoft.com/office/drawing/2014/main" val="20010"/>
                    </a:ext>
                  </a:extLst>
                </a:gridCol>
                <a:gridCol w="563314">
                  <a:extLst>
                    <a:ext uri="{9D8B030D-6E8A-4147-A177-3AD203B41FA5}">
                      <a16:colId xmlns:a16="http://schemas.microsoft.com/office/drawing/2014/main" val="1784129164"/>
                    </a:ext>
                  </a:extLst>
                </a:gridCol>
                <a:gridCol w="687671">
                  <a:extLst>
                    <a:ext uri="{9D8B030D-6E8A-4147-A177-3AD203B41FA5}">
                      <a16:colId xmlns:a16="http://schemas.microsoft.com/office/drawing/2014/main" val="636293279"/>
                    </a:ext>
                  </a:extLst>
                </a:gridCol>
                <a:gridCol w="438957">
                  <a:extLst>
                    <a:ext uri="{9D8B030D-6E8A-4147-A177-3AD203B41FA5}">
                      <a16:colId xmlns:a16="http://schemas.microsoft.com/office/drawing/2014/main" val="433404869"/>
                    </a:ext>
                  </a:extLst>
                </a:gridCol>
                <a:gridCol w="563314">
                  <a:extLst>
                    <a:ext uri="{9D8B030D-6E8A-4147-A177-3AD203B41FA5}">
                      <a16:colId xmlns:a16="http://schemas.microsoft.com/office/drawing/2014/main" val="20011"/>
                    </a:ext>
                  </a:extLst>
                </a:gridCol>
              </a:tblGrid>
              <a:tr h="807288">
                <a:tc>
                  <a:txBody>
                    <a:bodyPr/>
                    <a:lstStyle/>
                    <a:p>
                      <a:pPr algn="ctr" fontAlgn="b"/>
                      <a:r>
                        <a:rPr lang="en-US" sz="1400" b="1" i="0" u="none" strike="noStrike" dirty="0">
                          <a:solidFill>
                            <a:srgbClr val="000000"/>
                          </a:solidFill>
                          <a:effectLst/>
                          <a:latin typeface="Calibri" panose="020F0502020204030204" pitchFamily="34" charset="0"/>
                        </a:rPr>
                        <a:t> Lake Mead Elevation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AZ 2007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AZ DCP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AZ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NV 2007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NV DCP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NV</a:t>
                      </a:r>
                    </a:p>
                    <a:p>
                      <a:pPr algn="ctr" fontAlgn="b"/>
                      <a:r>
                        <a:rPr lang="en-US" sz="1400" b="1"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CA 2007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CA</a:t>
                      </a:r>
                    </a:p>
                    <a:p>
                      <a:pPr algn="ctr" fontAlgn="b"/>
                      <a:r>
                        <a:rPr lang="en-US" sz="1400" b="1" i="0" u="none" strike="noStrike" dirty="0">
                          <a:solidFill>
                            <a:srgbClr val="000000"/>
                          </a:solidFill>
                          <a:effectLst/>
                          <a:latin typeface="Calibri" panose="020F0502020204030204" pitchFamily="34" charset="0"/>
                        </a:rPr>
                        <a:t>DCP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CA</a:t>
                      </a:r>
                    </a:p>
                    <a:p>
                      <a:pPr algn="ctr" fontAlgn="b"/>
                      <a:r>
                        <a:rPr lang="en-US" sz="1400" b="1"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400" b="1" i="0" u="none" strike="noStrike" dirty="0">
                          <a:solidFill>
                            <a:srgbClr val="000000"/>
                          </a:solidFill>
                          <a:effectLst/>
                          <a:latin typeface="Calibri" panose="020F0502020204030204" pitchFamily="34" charset="0"/>
                        </a:rPr>
                        <a:t>BOR DCP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MX</a:t>
                      </a:r>
                    </a:p>
                    <a:p>
                      <a:pPr algn="ctr" fontAlgn="b"/>
                      <a:r>
                        <a:rPr lang="en-US" sz="1400" b="1" i="0" u="none" strike="noStrike" dirty="0">
                          <a:solidFill>
                            <a:srgbClr val="000000"/>
                          </a:solidFill>
                          <a:effectLst/>
                          <a:latin typeface="Calibri" panose="020F0502020204030204" pitchFamily="34" charset="0"/>
                        </a:rPr>
                        <a:t>Min 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MX BWSCP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MX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0"/>
                  </a:ext>
                </a:extLst>
              </a:tr>
              <a:tr h="446133">
                <a:tc>
                  <a:txBody>
                    <a:bodyPr/>
                    <a:lstStyle/>
                    <a:p>
                      <a:pPr algn="ctr" fontAlgn="b"/>
                      <a:r>
                        <a:rPr lang="en-US" sz="1100" b="1" i="0" u="none" strike="noStrike" dirty="0">
                          <a:solidFill>
                            <a:srgbClr val="000000"/>
                          </a:solidFill>
                          <a:effectLst/>
                          <a:latin typeface="Calibri" panose="020F0502020204030204" pitchFamily="34" charset="0"/>
                        </a:rPr>
                        <a:t> ≤1090 &gt;1075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 192K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dirty="0">
                          <a:solidFill>
                            <a:srgbClr val="000000"/>
                          </a:solidFill>
                          <a:effectLst/>
                          <a:latin typeface="Calibri" panose="020F0502020204030204" pitchFamily="34" charset="0"/>
                        </a:rPr>
                        <a:t> 192K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1" i="0" u="none" strike="noStrike" dirty="0">
                          <a:solidFill>
                            <a:srgbClr val="000000"/>
                          </a:solidFill>
                          <a:effectLst/>
                          <a:latin typeface="Calibri" panose="020F0502020204030204" pitchFamily="34" charset="0"/>
                        </a:rPr>
                        <a:t> 8K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1" i="0" u="none" strike="noStrike" dirty="0">
                          <a:solidFill>
                            <a:srgbClr val="000000"/>
                          </a:solidFill>
                          <a:effectLst/>
                          <a:latin typeface="Calibri" panose="020F0502020204030204" pitchFamily="34" charset="0"/>
                        </a:rPr>
                        <a:t> 8K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100k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41k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41k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341k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1"/>
                  </a:ext>
                </a:extLst>
              </a:tr>
              <a:tr h="446133">
                <a:tc>
                  <a:txBody>
                    <a:bodyPr/>
                    <a:lstStyle/>
                    <a:p>
                      <a:pPr algn="ctr" fontAlgn="b"/>
                      <a:r>
                        <a:rPr lang="en-US" sz="1100" b="1" i="0" u="none" strike="noStrike" dirty="0">
                          <a:solidFill>
                            <a:srgbClr val="000000"/>
                          </a:solidFill>
                          <a:effectLst/>
                          <a:latin typeface="Calibri" panose="020F0502020204030204" pitchFamily="34" charset="0"/>
                        </a:rPr>
                        <a:t>≤1075&gt;1050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dirty="0">
                          <a:solidFill>
                            <a:srgbClr val="000000"/>
                          </a:solidFill>
                          <a:effectLst/>
                          <a:latin typeface="Calibri" panose="020F0502020204030204" pitchFamily="34" charset="0"/>
                        </a:rPr>
                        <a:t> 320K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 192K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dirty="0">
                          <a:solidFill>
                            <a:srgbClr val="000000"/>
                          </a:solidFill>
                          <a:effectLst/>
                          <a:latin typeface="Calibri" panose="020F0502020204030204" pitchFamily="34" charset="0"/>
                        </a:rPr>
                        <a:t> 512K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1" i="0" u="none" strike="noStrike" dirty="0">
                          <a:solidFill>
                            <a:srgbClr val="000000"/>
                          </a:solidFill>
                          <a:effectLst/>
                          <a:latin typeface="Calibri" panose="020F0502020204030204" pitchFamily="34" charset="0"/>
                        </a:rPr>
                        <a:t> 13K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1" i="0" u="none" strike="noStrike" dirty="0">
                          <a:solidFill>
                            <a:srgbClr val="000000"/>
                          </a:solidFill>
                          <a:effectLst/>
                          <a:latin typeface="Calibri" panose="020F0502020204030204" pitchFamily="34" charset="0"/>
                        </a:rPr>
                        <a:t> 8K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1" i="0" u="none" strike="noStrike" dirty="0">
                          <a:solidFill>
                            <a:srgbClr val="000000"/>
                          </a:solidFill>
                          <a:effectLst/>
                          <a:latin typeface="Calibri" panose="020F0502020204030204" pitchFamily="34" charset="0"/>
                        </a:rPr>
                        <a:t> 21K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100k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30k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80k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713k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2"/>
                  </a:ext>
                </a:extLst>
              </a:tr>
              <a:tr h="446133">
                <a:tc>
                  <a:txBody>
                    <a:bodyPr/>
                    <a:lstStyle/>
                    <a:p>
                      <a:pPr algn="ctr" fontAlgn="b"/>
                      <a:r>
                        <a:rPr lang="en-US" sz="1100" b="1" i="0" u="none" strike="noStrike" dirty="0">
                          <a:solidFill>
                            <a:srgbClr val="000000"/>
                          </a:solidFill>
                          <a:effectLst/>
                          <a:latin typeface="Calibri" panose="020F0502020204030204" pitchFamily="34" charset="0"/>
                        </a:rPr>
                        <a:t>≤1050&gt;1045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dirty="0">
                          <a:solidFill>
                            <a:srgbClr val="000000"/>
                          </a:solidFill>
                          <a:effectLst/>
                          <a:latin typeface="Calibri" panose="020F0502020204030204" pitchFamily="34" charset="0"/>
                        </a:rPr>
                        <a:t> 400K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 192K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dirty="0">
                          <a:solidFill>
                            <a:srgbClr val="000000"/>
                          </a:solidFill>
                          <a:effectLst/>
                          <a:latin typeface="Calibri" panose="020F0502020204030204" pitchFamily="34" charset="0"/>
                        </a:rPr>
                        <a:t> 592K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1" i="0" u="none" strike="noStrike" dirty="0">
                          <a:solidFill>
                            <a:srgbClr val="000000"/>
                          </a:solidFill>
                          <a:effectLst/>
                          <a:latin typeface="Calibri" panose="020F0502020204030204" pitchFamily="34" charset="0"/>
                        </a:rPr>
                        <a:t> 17K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1" i="0" u="none" strike="noStrike" dirty="0">
                          <a:solidFill>
                            <a:srgbClr val="000000"/>
                          </a:solidFill>
                          <a:effectLst/>
                          <a:latin typeface="Calibri" panose="020F0502020204030204" pitchFamily="34" charset="0"/>
                        </a:rPr>
                        <a:t> 8K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1" i="0" u="none" strike="noStrike" dirty="0">
                          <a:solidFill>
                            <a:srgbClr val="000000"/>
                          </a:solidFill>
                          <a:effectLst/>
                          <a:latin typeface="Calibri" panose="020F0502020204030204" pitchFamily="34" charset="0"/>
                        </a:rPr>
                        <a:t> 25K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100k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70k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34k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104k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821k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3"/>
                  </a:ext>
                </a:extLst>
              </a:tr>
              <a:tr h="485264">
                <a:tc>
                  <a:txBody>
                    <a:bodyPr/>
                    <a:lstStyle/>
                    <a:p>
                      <a:pPr algn="ctr" fontAlgn="b"/>
                      <a:r>
                        <a:rPr lang="en-US" sz="1100" b="1" i="0" u="none" strike="noStrike" dirty="0">
                          <a:solidFill>
                            <a:srgbClr val="000000"/>
                          </a:solidFill>
                          <a:effectLst/>
                          <a:latin typeface="Calibri" panose="020F0502020204030204" pitchFamily="34" charset="0"/>
                        </a:rPr>
                        <a:t>≤1045&gt;1040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dirty="0">
                          <a:solidFill>
                            <a:srgbClr val="000000"/>
                          </a:solidFill>
                          <a:effectLst/>
                          <a:latin typeface="Calibri" panose="020F0502020204030204" pitchFamily="34" charset="0"/>
                        </a:rPr>
                        <a:t> 400K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 240K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dirty="0">
                          <a:solidFill>
                            <a:srgbClr val="000000"/>
                          </a:solidFill>
                          <a:effectLst/>
                          <a:latin typeface="Calibri" panose="020F0502020204030204" pitchFamily="34" charset="0"/>
                        </a:rPr>
                        <a:t> 640K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1" i="0" u="none" strike="noStrike" dirty="0">
                          <a:solidFill>
                            <a:srgbClr val="000000"/>
                          </a:solidFill>
                          <a:effectLst/>
                          <a:latin typeface="Calibri" panose="020F0502020204030204" pitchFamily="34" charset="0"/>
                        </a:rPr>
                        <a:t> 17K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1" i="0" u="none" strike="noStrike" dirty="0">
                          <a:solidFill>
                            <a:srgbClr val="000000"/>
                          </a:solidFill>
                          <a:effectLst/>
                          <a:latin typeface="Calibri" panose="020F0502020204030204" pitchFamily="34" charset="0"/>
                        </a:rPr>
                        <a:t> 10K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1" i="0" u="none" strike="noStrike" dirty="0">
                          <a:solidFill>
                            <a:srgbClr val="000000"/>
                          </a:solidFill>
                          <a:effectLst/>
                          <a:latin typeface="Calibri" panose="020F0502020204030204" pitchFamily="34" charset="0"/>
                        </a:rPr>
                        <a:t> 27K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 200K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1" i="0" u="none" strike="noStrike" dirty="0">
                          <a:solidFill>
                            <a:srgbClr val="000000"/>
                          </a:solidFill>
                          <a:effectLst/>
                          <a:latin typeface="Calibri" panose="020F0502020204030204" pitchFamily="34" charset="0"/>
                        </a:rPr>
                        <a:t>200K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100k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70k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76k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146k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1,113k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4"/>
                  </a:ext>
                </a:extLst>
              </a:tr>
              <a:tr h="446133">
                <a:tc>
                  <a:txBody>
                    <a:bodyPr/>
                    <a:lstStyle/>
                    <a:p>
                      <a:pPr algn="ctr" fontAlgn="b"/>
                      <a:r>
                        <a:rPr lang="en-US" sz="1100" b="1" i="0" u="none" strike="noStrike" dirty="0">
                          <a:solidFill>
                            <a:srgbClr val="000000"/>
                          </a:solidFill>
                          <a:effectLst/>
                          <a:latin typeface="Calibri" panose="020F0502020204030204" pitchFamily="34" charset="0"/>
                        </a:rPr>
                        <a:t>≤1040&gt;1035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dirty="0">
                          <a:solidFill>
                            <a:srgbClr val="000000"/>
                          </a:solidFill>
                          <a:effectLst/>
                          <a:latin typeface="Calibri" panose="020F0502020204030204" pitchFamily="34" charset="0"/>
                        </a:rPr>
                        <a:t> 400K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 240K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dirty="0">
                          <a:solidFill>
                            <a:srgbClr val="000000"/>
                          </a:solidFill>
                          <a:effectLst/>
                          <a:latin typeface="Calibri" panose="020F0502020204030204" pitchFamily="34" charset="0"/>
                        </a:rPr>
                        <a:t> 640K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1" i="0" u="none" strike="noStrike" dirty="0">
                          <a:solidFill>
                            <a:srgbClr val="000000"/>
                          </a:solidFill>
                          <a:effectLst/>
                          <a:latin typeface="Calibri" panose="020F0502020204030204" pitchFamily="34" charset="0"/>
                        </a:rPr>
                        <a:t> 17K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1" i="0" u="none" strike="noStrike" dirty="0">
                          <a:solidFill>
                            <a:srgbClr val="000000"/>
                          </a:solidFill>
                          <a:effectLst/>
                          <a:latin typeface="Calibri" panose="020F0502020204030204" pitchFamily="34" charset="0"/>
                        </a:rPr>
                        <a:t> 10K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1" i="0" u="none" strike="noStrike" dirty="0">
                          <a:solidFill>
                            <a:srgbClr val="000000"/>
                          </a:solidFill>
                          <a:effectLst/>
                          <a:latin typeface="Calibri" panose="020F0502020204030204" pitchFamily="34" charset="0"/>
                        </a:rPr>
                        <a:t> 27K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 250K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1" i="0" u="none" strike="noStrike" dirty="0">
                          <a:solidFill>
                            <a:srgbClr val="000000"/>
                          </a:solidFill>
                          <a:effectLst/>
                          <a:latin typeface="Calibri" panose="020F0502020204030204" pitchFamily="34" charset="0"/>
                        </a:rPr>
                        <a:t>250K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100k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70k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84k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154k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1,171k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5"/>
                  </a:ext>
                </a:extLst>
              </a:tr>
              <a:tr h="446133">
                <a:tc>
                  <a:txBody>
                    <a:bodyPr/>
                    <a:lstStyle/>
                    <a:p>
                      <a:pPr algn="ctr" fontAlgn="b"/>
                      <a:r>
                        <a:rPr lang="en-US" sz="1100" b="1" i="0" u="none" strike="noStrike" dirty="0">
                          <a:solidFill>
                            <a:srgbClr val="000000"/>
                          </a:solidFill>
                          <a:effectLst/>
                          <a:latin typeface="Calibri" panose="020F0502020204030204" pitchFamily="34" charset="0"/>
                        </a:rPr>
                        <a:t>≤1035&gt;1030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dirty="0">
                          <a:solidFill>
                            <a:srgbClr val="000000"/>
                          </a:solidFill>
                          <a:effectLst/>
                          <a:latin typeface="Calibri" panose="020F0502020204030204" pitchFamily="34" charset="0"/>
                        </a:rPr>
                        <a:t> 400K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 240K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dirty="0">
                          <a:solidFill>
                            <a:srgbClr val="000000"/>
                          </a:solidFill>
                          <a:effectLst/>
                          <a:latin typeface="Calibri" panose="020F0502020204030204" pitchFamily="34" charset="0"/>
                        </a:rPr>
                        <a:t> 640K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1" i="0" u="none" strike="noStrike" dirty="0">
                          <a:solidFill>
                            <a:srgbClr val="000000"/>
                          </a:solidFill>
                          <a:effectLst/>
                          <a:latin typeface="Calibri" panose="020F0502020204030204" pitchFamily="34" charset="0"/>
                        </a:rPr>
                        <a:t> 17K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1" i="0" u="none" strike="noStrike" dirty="0">
                          <a:solidFill>
                            <a:srgbClr val="000000"/>
                          </a:solidFill>
                          <a:effectLst/>
                          <a:latin typeface="Calibri" panose="020F0502020204030204" pitchFamily="34" charset="0"/>
                        </a:rPr>
                        <a:t> 10K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1" i="0" u="none" strike="noStrike" dirty="0">
                          <a:solidFill>
                            <a:srgbClr val="000000"/>
                          </a:solidFill>
                          <a:effectLst/>
                          <a:latin typeface="Calibri" panose="020F0502020204030204" pitchFamily="34" charset="0"/>
                        </a:rPr>
                        <a:t> 27K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 300K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1" i="0" u="none" strike="noStrike" dirty="0">
                          <a:solidFill>
                            <a:srgbClr val="000000"/>
                          </a:solidFill>
                          <a:effectLst/>
                          <a:latin typeface="Calibri" panose="020F0502020204030204" pitchFamily="34" charset="0"/>
                        </a:rPr>
                        <a:t>300K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100k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70k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92k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162k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1,229k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6"/>
                  </a:ext>
                </a:extLst>
              </a:tr>
              <a:tr h="456756">
                <a:tc>
                  <a:txBody>
                    <a:bodyPr/>
                    <a:lstStyle/>
                    <a:p>
                      <a:pPr algn="ctr" fontAlgn="b"/>
                      <a:r>
                        <a:rPr lang="en-US" sz="1100" b="1" i="0" u="none" strike="noStrike" dirty="0">
                          <a:solidFill>
                            <a:srgbClr val="000000"/>
                          </a:solidFill>
                          <a:effectLst/>
                          <a:latin typeface="Calibri" panose="020F0502020204030204" pitchFamily="34" charset="0"/>
                        </a:rPr>
                        <a:t>≤1030&gt;1025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dirty="0">
                          <a:solidFill>
                            <a:srgbClr val="000000"/>
                          </a:solidFill>
                          <a:effectLst/>
                          <a:latin typeface="Calibri" panose="020F0502020204030204" pitchFamily="34" charset="0"/>
                        </a:rPr>
                        <a:t> 400K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 240K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dirty="0">
                          <a:solidFill>
                            <a:srgbClr val="000000"/>
                          </a:solidFill>
                          <a:effectLst/>
                          <a:latin typeface="Calibri" panose="020F0502020204030204" pitchFamily="34" charset="0"/>
                        </a:rPr>
                        <a:t> 640K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1" i="0" u="none" strike="noStrike" dirty="0">
                          <a:solidFill>
                            <a:srgbClr val="000000"/>
                          </a:solidFill>
                          <a:effectLst/>
                          <a:latin typeface="Calibri" panose="020F0502020204030204" pitchFamily="34" charset="0"/>
                        </a:rPr>
                        <a:t> 17K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1" i="0" u="none" strike="noStrike" dirty="0">
                          <a:solidFill>
                            <a:srgbClr val="000000"/>
                          </a:solidFill>
                          <a:effectLst/>
                          <a:latin typeface="Calibri" panose="020F0502020204030204" pitchFamily="34" charset="0"/>
                        </a:rPr>
                        <a:t> 10K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1" i="0" u="none" strike="noStrike" dirty="0">
                          <a:solidFill>
                            <a:srgbClr val="000000"/>
                          </a:solidFill>
                          <a:effectLst/>
                          <a:latin typeface="Calibri" panose="020F0502020204030204" pitchFamily="34" charset="0"/>
                        </a:rPr>
                        <a:t> 27K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 350K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1" i="0" u="none" strike="noStrike" dirty="0">
                          <a:solidFill>
                            <a:srgbClr val="000000"/>
                          </a:solidFill>
                          <a:effectLst/>
                          <a:latin typeface="Calibri" panose="020F0502020204030204" pitchFamily="34" charset="0"/>
                        </a:rPr>
                        <a:t>350K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100k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70k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101k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171k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1,288k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7"/>
                  </a:ext>
                </a:extLst>
              </a:tr>
              <a:tr h="446133">
                <a:tc>
                  <a:txBody>
                    <a:bodyPr/>
                    <a:lstStyle/>
                    <a:p>
                      <a:pPr algn="ctr" fontAlgn="b"/>
                      <a:r>
                        <a:rPr lang="en-US" sz="1100" b="1" i="0" u="none" strike="noStrike" dirty="0">
                          <a:solidFill>
                            <a:srgbClr val="000000"/>
                          </a:solidFill>
                          <a:effectLst/>
                          <a:latin typeface="Calibri" panose="020F0502020204030204" pitchFamily="34" charset="0"/>
                        </a:rPr>
                        <a:t>≤1025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dirty="0">
                          <a:solidFill>
                            <a:srgbClr val="000000"/>
                          </a:solidFill>
                          <a:effectLst/>
                          <a:latin typeface="Calibri" panose="020F0502020204030204" pitchFamily="34" charset="0"/>
                        </a:rPr>
                        <a:t> 480K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 240K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b"/>
                      <a:r>
                        <a:rPr lang="en-US" sz="1100" b="1" i="0" u="none" strike="noStrike" dirty="0">
                          <a:solidFill>
                            <a:srgbClr val="000000"/>
                          </a:solidFill>
                          <a:effectLst/>
                          <a:latin typeface="Calibri" panose="020F0502020204030204" pitchFamily="34" charset="0"/>
                        </a:rPr>
                        <a:t> 720K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fontAlgn="b"/>
                      <a:r>
                        <a:rPr lang="en-US" sz="1100" b="1" i="0" u="none" strike="noStrike" dirty="0">
                          <a:solidFill>
                            <a:srgbClr val="000000"/>
                          </a:solidFill>
                          <a:effectLst/>
                          <a:latin typeface="Calibri" panose="020F0502020204030204" pitchFamily="34" charset="0"/>
                        </a:rPr>
                        <a:t> 20K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1" i="0" u="none" strike="noStrike" dirty="0">
                          <a:solidFill>
                            <a:srgbClr val="000000"/>
                          </a:solidFill>
                          <a:effectLst/>
                          <a:latin typeface="Calibri" panose="020F0502020204030204" pitchFamily="34" charset="0"/>
                        </a:rPr>
                        <a:t> 10K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100" b="1" i="0" u="none" strike="noStrike" dirty="0">
                          <a:solidFill>
                            <a:srgbClr val="000000"/>
                          </a:solidFill>
                          <a:effectLst/>
                          <a:latin typeface="Calibri" panose="020F0502020204030204" pitchFamily="34" charset="0"/>
                        </a:rPr>
                        <a:t> 30K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100" b="1"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1" i="0" u="none" strike="noStrike" dirty="0">
                          <a:solidFill>
                            <a:srgbClr val="000000"/>
                          </a:solidFill>
                          <a:effectLst/>
                          <a:latin typeface="Calibri" panose="020F0502020204030204" pitchFamily="34" charset="0"/>
                        </a:rPr>
                        <a:t> 350K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1" i="0" u="none" strike="noStrike" dirty="0">
                          <a:solidFill>
                            <a:srgbClr val="000000"/>
                          </a:solidFill>
                          <a:effectLst/>
                          <a:latin typeface="Calibri" panose="020F0502020204030204" pitchFamily="34" charset="0"/>
                        </a:rPr>
                        <a:t>350K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100k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150k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275k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1,475k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10008"/>
                  </a:ext>
                </a:extLst>
              </a:tr>
            </a:tbl>
          </a:graphicData>
        </a:graphic>
      </p:graphicFrame>
      <p:sp>
        <p:nvSpPr>
          <p:cNvPr id="3" name="Oval 2"/>
          <p:cNvSpPr/>
          <p:nvPr/>
        </p:nvSpPr>
        <p:spPr>
          <a:xfrm>
            <a:off x="2432656" y="1660514"/>
            <a:ext cx="666750" cy="469583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Footer Placeholder 1">
            <a:extLst>
              <a:ext uri="{FF2B5EF4-FFF2-40B4-BE49-F238E27FC236}">
                <a16:creationId xmlns:a16="http://schemas.microsoft.com/office/drawing/2014/main" id="{376418B7-B639-45B5-8C1D-B8965646751E}"/>
              </a:ext>
            </a:extLst>
          </p:cNvPr>
          <p:cNvSpPr>
            <a:spLocks noGrp="1"/>
          </p:cNvSpPr>
          <p:nvPr>
            <p:ph type="ftr" sz="quarter" idx="11"/>
          </p:nvPr>
        </p:nvSpPr>
        <p:spPr/>
        <p:txBody>
          <a:bodyPr/>
          <a:lstStyle/>
          <a:p>
            <a:r>
              <a:rPr lang="en-US">
                <a:solidFill>
                  <a:prstClr val="black">
                    <a:tint val="75000"/>
                  </a:prstClr>
                </a:solidFill>
              </a:rPr>
              <a:t>DRAFT</a:t>
            </a:r>
          </a:p>
        </p:txBody>
      </p:sp>
    </p:spTree>
    <p:extLst>
      <p:ext uri="{BB962C8B-B14F-4D97-AF65-F5344CB8AC3E}">
        <p14:creationId xmlns:p14="http://schemas.microsoft.com/office/powerpoint/2010/main" val="3098882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28888" y="1649079"/>
            <a:ext cx="3289880" cy="4438907"/>
          </a:xfrm>
          <a:prstGeom prst="rect">
            <a:avLst/>
          </a:prstGeom>
          <a:noFill/>
        </p:spPr>
        <p:txBody>
          <a:bodyPr wrap="square">
            <a:spAutoFit/>
          </a:bodyPr>
          <a:lstStyle/>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On-River</a:t>
            </a:r>
            <a:r>
              <a:rPr kumimoji="0" lang="en-US" sz="1800" b="0" i="0" u="none" strike="noStrike" kern="1200" cap="none" spc="0" normalizeH="0" noProof="0" dirty="0" smtClean="0">
                <a:ln>
                  <a:noFill/>
                </a:ln>
                <a:solidFill>
                  <a:srgbClr val="002060"/>
                </a:solidFill>
                <a:effectLst/>
                <a:uLnTx/>
                <a:uFillTx/>
                <a:latin typeface="Calibri" panose="020F0502020204030204"/>
                <a:ea typeface="+mn-ea"/>
                <a:cs typeface="Calibri" panose="020F0502020204030204" pitchFamily="34" charset="0"/>
              </a:rPr>
              <a:t> users P1 – P3, largely Ag Users in Yuma, and Tribes</a:t>
            </a:r>
            <a:endPar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CAP P4 – junior to P1 – P3</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On-River P4 – shares priority with CAP</a:t>
            </a:r>
            <a:r>
              <a:rPr lang="en-US" dirty="0" smtClean="0">
                <a:solidFill>
                  <a:srgbClr val="002060"/>
                </a:solidFill>
                <a:latin typeface="Calibri" panose="020F0502020204030204"/>
                <a:cs typeface="Calibri" panose="020F0502020204030204" pitchFamily="34" charset="0"/>
              </a:rPr>
              <a:t>, located in Havasu, Parker, Mohave Co</a:t>
            </a:r>
            <a:endPar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CAP absorbs </a:t>
            </a:r>
            <a:r>
              <a:rPr lang="en-US" dirty="0" smtClean="0">
                <a:solidFill>
                  <a:srgbClr val="002060"/>
                </a:solidFill>
                <a:latin typeface="Calibri" panose="020F0502020204030204"/>
                <a:cs typeface="Calibri" panose="020F0502020204030204" pitchFamily="34" charset="0"/>
              </a:rPr>
              <a:t>more than 95% of reductions in Arizona</a:t>
            </a:r>
            <a:endPar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r>
              <a:rPr kumimoji="0" lang="en-US" sz="18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CAP Priorities:  </a:t>
            </a:r>
            <a:r>
              <a:rPr lang="en-US" dirty="0" smtClean="0">
                <a:solidFill>
                  <a:srgbClr val="002060"/>
                </a:solidFill>
                <a:latin typeface="Calibri" panose="020F0502020204030204"/>
                <a:cs typeface="Calibri" panose="020F0502020204030204" pitchFamily="34" charset="0"/>
              </a:rPr>
              <a:t>1 = P3 in CAP, </a:t>
            </a:r>
            <a:r>
              <a:rPr kumimoji="0" lang="en-US" sz="1900" b="0" i="0" u="none" strike="noStrike" kern="1200" cap="none" spc="0" normalizeH="0" baseline="0" noProof="0" dirty="0" smtClean="0">
                <a:ln>
                  <a:noFill/>
                </a:ln>
                <a:solidFill>
                  <a:srgbClr val="002060"/>
                </a:solidFill>
                <a:effectLst/>
                <a:uLnTx/>
                <a:uFillTx/>
                <a:latin typeface="Calibri" panose="020F0502020204030204"/>
                <a:ea typeface="+mn-ea"/>
                <a:cs typeface="Calibri" panose="020F0502020204030204" pitchFamily="34" charset="0"/>
              </a:rPr>
              <a:t>2 = Tribal</a:t>
            </a:r>
            <a:r>
              <a:rPr kumimoji="0" lang="en-US" sz="1900" b="0" i="0" u="none" strike="noStrike" kern="1200" cap="none" spc="0" normalizeH="0" noProof="0" dirty="0" smtClean="0">
                <a:ln>
                  <a:noFill/>
                </a:ln>
                <a:solidFill>
                  <a:srgbClr val="002060"/>
                </a:solidFill>
                <a:effectLst/>
                <a:uLnTx/>
                <a:uFillTx/>
                <a:latin typeface="Calibri" panose="020F0502020204030204"/>
                <a:ea typeface="+mn-ea"/>
                <a:cs typeface="Calibri" panose="020F0502020204030204" pitchFamily="34" charset="0"/>
              </a:rPr>
              <a:t> + M&amp;I, 3 = NIA Pool, 4 = Ag Pool, Recharge/Replenishment</a:t>
            </a:r>
          </a:p>
          <a:p>
            <a:pPr marL="0" marR="0" lvl="0" indent="0" algn="l" defTabSz="914400" rtl="0" eaLnBrk="1" fontAlgn="auto" latinLnBrk="0" hangingPunct="1">
              <a:lnSpc>
                <a:spcPct val="90000"/>
              </a:lnSpc>
              <a:spcBef>
                <a:spcPct val="25000"/>
              </a:spcBef>
              <a:spcAft>
                <a:spcPct val="50000"/>
              </a:spcAft>
              <a:buClr>
                <a:prstClr val="black">
                  <a:shade val="95000"/>
                </a:prstClr>
              </a:buClr>
              <a:buSzPct val="65000"/>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p:cNvCxnSpPr/>
          <p:nvPr/>
        </p:nvCxnSpPr>
        <p:spPr>
          <a:xfrm>
            <a:off x="563935" y="1086717"/>
            <a:ext cx="6860500" cy="1588"/>
          </a:xfrm>
          <a:prstGeom prst="line">
            <a:avLst/>
          </a:prstGeom>
          <a:ln w="19050"/>
        </p:spPr>
        <p:style>
          <a:lnRef idx="2">
            <a:schemeClr val="accent1"/>
          </a:lnRef>
          <a:fillRef idx="0">
            <a:schemeClr val="accent1"/>
          </a:fillRef>
          <a:effectRef idx="1">
            <a:schemeClr val="accent1"/>
          </a:effectRef>
          <a:fontRef idx="minor">
            <a:schemeClr val="tx1"/>
          </a:fontRef>
        </p:style>
      </p:cxnSp>
      <p:pic>
        <p:nvPicPr>
          <p:cNvPr id="7" name="Picture 5" descr="CAP_Canal_Simple_sml"/>
          <p:cNvPicPr>
            <a:picLocks noChangeAspect="1" noChangeArrowheads="1"/>
          </p:cNvPicPr>
          <p:nvPr/>
        </p:nvPicPr>
        <p:blipFill>
          <a:blip r:embed="rId3" cstate="print"/>
          <a:srcRect/>
          <a:stretch>
            <a:fillRect/>
          </a:stretch>
        </p:blipFill>
        <p:spPr bwMode="auto">
          <a:xfrm>
            <a:off x="204717" y="1649079"/>
            <a:ext cx="5395414" cy="4046561"/>
          </a:xfrm>
          <a:prstGeom prst="rect">
            <a:avLst/>
          </a:prstGeom>
          <a:noFill/>
        </p:spPr>
      </p:pic>
      <p:sp>
        <p:nvSpPr>
          <p:cNvPr id="8" name="Title 1"/>
          <p:cNvSpPr txBox="1">
            <a:spLocks/>
          </p:cNvSpPr>
          <p:nvPr/>
        </p:nvSpPr>
        <p:spPr>
          <a:xfrm>
            <a:off x="436513" y="126120"/>
            <a:ext cx="8247888" cy="1143000"/>
          </a:xfrm>
          <a:prstGeom prst="rect">
            <a:avLst/>
          </a:prstGeom>
        </p:spPr>
        <p:txBody>
          <a:bodyPr anchor="ctr">
            <a:normAutofit/>
          </a:bodyP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Verdana" pitchFamily="34" charset="0"/>
                <a:ea typeface="Verdana" pitchFamily="34" charset="0"/>
                <a:cs typeface="Verdana" pitchFamily="34" charset="0"/>
              </a:defRPr>
            </a:lvl1pPr>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4F271C">
                    <a:satMod val="130000"/>
                  </a:srgbClr>
                </a:solidFill>
                <a:effectLst>
                  <a:outerShdw blurRad="50000" dist="30000" dir="5400000" algn="tl" rotWithShape="0">
                    <a:srgbClr val="000000">
                      <a:alpha val="30000"/>
                    </a:srgbClr>
                  </a:outerShdw>
                </a:effectLst>
                <a:uLnTx/>
                <a:uFillTx/>
                <a:latin typeface="Verdana" pitchFamily="34" charset="0"/>
                <a:ea typeface="Verdana" pitchFamily="34" charset="0"/>
                <a:cs typeface="Verdana" pitchFamily="34" charset="0"/>
              </a:rPr>
              <a:t>AZ &amp; CAP Priority</a:t>
            </a:r>
            <a:r>
              <a:rPr kumimoji="0" lang="en-US" sz="3600" b="0" i="0" u="none" strike="noStrike" kern="1200" cap="none" spc="0" normalizeH="0" noProof="0" dirty="0" smtClean="0">
                <a:ln>
                  <a:noFill/>
                </a:ln>
                <a:solidFill>
                  <a:srgbClr val="4F271C">
                    <a:satMod val="130000"/>
                  </a:srgbClr>
                </a:solidFill>
                <a:effectLst>
                  <a:outerShdw blurRad="50000" dist="30000" dir="5400000" algn="tl" rotWithShape="0">
                    <a:srgbClr val="000000">
                      <a:alpha val="30000"/>
                    </a:srgbClr>
                  </a:outerShdw>
                </a:effectLst>
                <a:uLnTx/>
                <a:uFillTx/>
                <a:latin typeface="Verdana" pitchFamily="34" charset="0"/>
                <a:ea typeface="Verdana" pitchFamily="34" charset="0"/>
                <a:cs typeface="Verdana" pitchFamily="34" charset="0"/>
              </a:rPr>
              <a:t> Pools</a:t>
            </a:r>
            <a:endParaRPr kumimoji="0" lang="en-US" sz="3600" b="0" i="0" u="none" strike="noStrike" kern="1200" cap="none" spc="0" normalizeH="0" baseline="0" noProof="0" dirty="0">
              <a:ln>
                <a:noFill/>
              </a:ln>
              <a:solidFill>
                <a:srgbClr val="4F271C">
                  <a:satMod val="130000"/>
                </a:srgbClr>
              </a:solidFill>
              <a:effectLst>
                <a:outerShdw blurRad="50000" dist="30000" dir="5400000" algn="tl" rotWithShape="0">
                  <a:srgbClr val="000000">
                    <a:alpha val="30000"/>
                  </a:srgbClr>
                </a:outerShdw>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77832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942002" y="1260323"/>
            <a:ext cx="5285858" cy="5579143"/>
          </a:xfrm>
          <a:prstGeom prst="rect">
            <a:avLst/>
          </a:prstGeom>
        </p:spPr>
      </p:pic>
      <p:sp>
        <p:nvSpPr>
          <p:cNvPr id="67" name="LTContract_Blank"/>
          <p:cNvSpPr/>
          <p:nvPr/>
        </p:nvSpPr>
        <p:spPr>
          <a:xfrm>
            <a:off x="4533900" y="7797800"/>
            <a:ext cx="0" cy="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8" name="LTContract_LTSC_Blank"/>
          <p:cNvSpPr/>
          <p:nvPr/>
        </p:nvSpPr>
        <p:spPr>
          <a:xfrm>
            <a:off x="4533900" y="7797800"/>
            <a:ext cx="0" cy="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9" name="LTContract_LTSC"/>
          <p:cNvSpPr/>
          <p:nvPr/>
        </p:nvSpPr>
        <p:spPr>
          <a:xfrm>
            <a:off x="4533900" y="7797800"/>
            <a:ext cx="0" cy="0"/>
          </a:xfrm>
          <a:prstGeom prst="rect">
            <a:avLst/>
          </a:prstGeom>
          <a:pattFill prst="wdUpDiag">
            <a:fgClr>
              <a:srgbClr val="01A8CF"/>
            </a:fgClr>
            <a:bgClr>
              <a:srgbClr val="0186A6"/>
            </a:bgClr>
          </a:pattFill>
          <a:ln w="12700">
            <a:solidFill>
              <a:srgbClr val="018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0FB11D4-85CD-41DE-AEE2-33F74C7EF550}" type="TxLink">
              <a:rPr kumimoji="0" lang="en-US" sz="1600" b="1" i="0" u="none" strike="noStrike" kern="1200" cap="none" spc="0" normalizeH="0" baseline="0" noProof="0">
                <a:ln>
                  <a:noFill/>
                </a:ln>
                <a:solidFill>
                  <a:prstClr val="white"/>
                </a:solidFill>
                <a:effectLst/>
                <a:uLnTx/>
                <a:uFillTx/>
                <a:latin typeface="Arial"/>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 </a:t>
            </a:fld>
            <a:endParaRPr kumimoji="0" lang="en-US" sz="3200" b="1"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LTContract"/>
          <p:cNvSpPr/>
          <p:nvPr/>
        </p:nvSpPr>
        <p:spPr>
          <a:xfrm>
            <a:off x="4533900" y="7797800"/>
            <a:ext cx="0" cy="0"/>
          </a:xfrm>
          <a:prstGeom prst="rect">
            <a:avLst/>
          </a:prstGeom>
          <a:solidFill>
            <a:srgbClr val="0186A6"/>
          </a:solidFill>
          <a:ln w="12700">
            <a:solidFill>
              <a:srgbClr val="018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 name="Indian_LTSC_Blank"/>
          <p:cNvSpPr/>
          <p:nvPr/>
        </p:nvSpPr>
        <p:spPr>
          <a:xfrm>
            <a:off x="6438900" y="7092950"/>
            <a:ext cx="1485900"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6" name="Title 1"/>
          <p:cNvSpPr>
            <a:spLocks noGrp="1"/>
          </p:cNvSpPr>
          <p:nvPr>
            <p:ph type="title"/>
          </p:nvPr>
        </p:nvSpPr>
        <p:spPr>
          <a:xfrm>
            <a:off x="918856" y="100543"/>
            <a:ext cx="8225144" cy="1143000"/>
          </a:xfrm>
        </p:spPr>
        <p:txBody>
          <a:bodyPr/>
          <a:lstStyle/>
          <a:p>
            <a:r>
              <a:rPr lang="en-US" dirty="0"/>
              <a:t>CAP Priority Pools</a:t>
            </a:r>
            <a:r>
              <a:rPr lang="en-US" sz="3600" dirty="0"/>
              <a:t> </a:t>
            </a:r>
            <a:r>
              <a:rPr lang="en-US" sz="2400" i="1" dirty="0"/>
              <a:t>(current use, estimated available)</a:t>
            </a:r>
            <a:endParaRPr lang="en-US" sz="2800" i="1" dirty="0"/>
          </a:p>
        </p:txBody>
      </p:sp>
      <p:sp>
        <p:nvSpPr>
          <p:cNvPr id="34" name="Right Brace 33"/>
          <p:cNvSpPr/>
          <p:nvPr/>
        </p:nvSpPr>
        <p:spPr>
          <a:xfrm>
            <a:off x="6550010" y="3128484"/>
            <a:ext cx="1078675" cy="3500916"/>
          </a:xfrm>
          <a:prstGeom prst="rightBrace">
            <a:avLst>
              <a:gd name="adj1" fmla="val 7347"/>
              <a:gd name="adj2" fmla="val 50843"/>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TextBox 34"/>
          <p:cNvSpPr txBox="1"/>
          <p:nvPr/>
        </p:nvSpPr>
        <p:spPr>
          <a:xfrm>
            <a:off x="7615239" y="4611881"/>
            <a:ext cx="120930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Long-Term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Contracts</a:t>
            </a:r>
          </a:p>
        </p:txBody>
      </p:sp>
      <p:sp>
        <p:nvSpPr>
          <p:cNvPr id="36" name="Right Brace 35"/>
          <p:cNvSpPr/>
          <p:nvPr/>
        </p:nvSpPr>
        <p:spPr>
          <a:xfrm>
            <a:off x="6561883" y="1548698"/>
            <a:ext cx="1066800" cy="1511345"/>
          </a:xfrm>
          <a:prstGeom prst="rightBrace">
            <a:avLst>
              <a:gd name="adj1" fmla="val 7347"/>
              <a:gd name="adj2" fmla="val 50843"/>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TextBox 36"/>
          <p:cNvSpPr txBox="1"/>
          <p:nvPr/>
        </p:nvSpPr>
        <p:spPr>
          <a:xfrm>
            <a:off x="7623668" y="2111117"/>
            <a:ext cx="7838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Excess</a:t>
            </a:r>
          </a:p>
        </p:txBody>
      </p:sp>
      <p:sp>
        <p:nvSpPr>
          <p:cNvPr id="13" name="Oval 12"/>
          <p:cNvSpPr/>
          <p:nvPr/>
        </p:nvSpPr>
        <p:spPr>
          <a:xfrm>
            <a:off x="4013422" y="3048002"/>
            <a:ext cx="2484383" cy="3627549"/>
          </a:xfrm>
          <a:prstGeom prst="ellipse">
            <a:avLst/>
          </a:prstGeom>
          <a:solidFill>
            <a:srgbClr val="DAD2DE">
              <a:alpha val="40000"/>
            </a:srgbClr>
          </a:solidFill>
          <a:ln w="38100">
            <a:solidFill>
              <a:srgbClr val="8A4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p:cNvSpPr/>
          <p:nvPr/>
        </p:nvSpPr>
        <p:spPr>
          <a:xfrm>
            <a:off x="6977145" y="2806453"/>
            <a:ext cx="1727945" cy="802054"/>
          </a:xfrm>
          <a:prstGeom prst="rect">
            <a:avLst/>
          </a:prstGeom>
        </p:spPr>
        <p:txBody>
          <a:bodyPr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500" cap="none" spc="0" normalizeH="0" baseline="0" noProof="0" dirty="0">
                <a:ln>
                  <a:noFill/>
                </a:ln>
                <a:solidFill>
                  <a:srgbClr val="8A487F"/>
                </a:solidFill>
                <a:effectLst/>
                <a:uLnTx/>
                <a:uFillTx/>
                <a:latin typeface="Calibri" panose="020F0502020204030204" pitchFamily="34" charset="0"/>
                <a:ea typeface="Verdana" pitchFamily="34" charset="0"/>
                <a:cs typeface="Calibri" panose="020F0502020204030204" pitchFamily="34" charset="0"/>
              </a:rPr>
              <a:t>Cities &amp; Industry</a:t>
            </a:r>
          </a:p>
        </p:txBody>
      </p:sp>
      <p:cxnSp>
        <p:nvCxnSpPr>
          <p:cNvPr id="15" name="Straight Arrow Connector 14"/>
          <p:cNvCxnSpPr/>
          <p:nvPr/>
        </p:nvCxnSpPr>
        <p:spPr>
          <a:xfrm flipH="1">
            <a:off x="6438903" y="3549036"/>
            <a:ext cx="1268299" cy="641964"/>
          </a:xfrm>
          <a:prstGeom prst="straightConnector1">
            <a:avLst/>
          </a:prstGeom>
          <a:ln w="38100">
            <a:solidFill>
              <a:srgbClr val="8A487F"/>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146422" y="3048002"/>
            <a:ext cx="1501778" cy="3627549"/>
          </a:xfrm>
          <a:prstGeom prst="ellipse">
            <a:avLst/>
          </a:prstGeom>
          <a:solidFill>
            <a:srgbClr val="CAE3E6">
              <a:alpha val="40000"/>
            </a:srgbClr>
          </a:solidFill>
          <a:ln w="38100">
            <a:solidFill>
              <a:srgbClr val="3AA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p:cNvSpPr/>
          <p:nvPr/>
        </p:nvSpPr>
        <p:spPr>
          <a:xfrm>
            <a:off x="710957" y="2806453"/>
            <a:ext cx="1343327" cy="350736"/>
          </a:xfrm>
          <a:prstGeom prst="rect">
            <a:avLst/>
          </a:prstGeom>
        </p:spPr>
        <p:txBody>
          <a:bodyPr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500" cap="none" spc="0" normalizeH="0" baseline="0" noProof="0" dirty="0">
                <a:ln>
                  <a:noFill/>
                </a:ln>
                <a:solidFill>
                  <a:srgbClr val="4F81BD"/>
                </a:solidFill>
                <a:effectLst/>
                <a:uLnTx/>
                <a:uFillTx/>
                <a:latin typeface="Calibri" panose="020F0502020204030204" pitchFamily="34" charset="0"/>
                <a:ea typeface="Verdana" pitchFamily="34" charset="0"/>
                <a:cs typeface="Calibri" panose="020F0502020204030204" pitchFamily="34" charset="0"/>
              </a:rPr>
              <a:t>Tribes</a:t>
            </a:r>
          </a:p>
        </p:txBody>
      </p:sp>
      <p:cxnSp>
        <p:nvCxnSpPr>
          <p:cNvPr id="19" name="Straight Arrow Connector 18"/>
          <p:cNvCxnSpPr>
            <a:stCxn id="18" idx="2"/>
          </p:cNvCxnSpPr>
          <p:nvPr/>
        </p:nvCxnSpPr>
        <p:spPr>
          <a:xfrm>
            <a:off x="1382621" y="3157191"/>
            <a:ext cx="1763803" cy="1033811"/>
          </a:xfrm>
          <a:prstGeom prst="straightConnector1">
            <a:avLst/>
          </a:prstGeom>
          <a:ln w="38100">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3935" y="1086717"/>
            <a:ext cx="6860500" cy="1588"/>
          </a:xfrm>
          <a:prstGeom prst="line">
            <a:avLst/>
          </a:prstGeom>
          <a:ln w="190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443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4"/>
                                        </p:tgtEl>
                                      </p:cBhvr>
                                    </p:animEffect>
                                    <p:set>
                                      <p:cBhvr>
                                        <p:cTn id="24" dur="1" fill="hold">
                                          <p:stCondLst>
                                            <p:cond delay="499"/>
                                          </p:stCondLst>
                                        </p:cTn>
                                        <p:tgtEl>
                                          <p:spTgt spid="3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37"/>
                                        </p:tgtEl>
                                      </p:cBhvr>
                                    </p:animEffect>
                                    <p:set>
                                      <p:cBhvr>
                                        <p:cTn id="33" dur="1" fill="hold">
                                          <p:stCondLst>
                                            <p:cond delay="499"/>
                                          </p:stCondLst>
                                        </p:cTn>
                                        <p:tgtEl>
                                          <p:spTgt spid="37"/>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2000"/>
                            </p:stCondLst>
                            <p:childTnLst>
                              <p:par>
                                <p:cTn id="50" presetID="22" presetClass="entr" presetSubtype="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right)">
                                      <p:cBhvr>
                                        <p:cTn id="52" dur="500"/>
                                        <p:tgtEl>
                                          <p:spTgt spid="15"/>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p:bldP spid="35" grpId="1"/>
      <p:bldP spid="36" grpId="0" animBg="1"/>
      <p:bldP spid="36" grpId="1" animBg="1"/>
      <p:bldP spid="37" grpId="0"/>
      <p:bldP spid="37" grpId="1"/>
      <p:bldP spid="13" grpId="0" animBg="1"/>
      <p:bldP spid="14" grpId="0"/>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942002" y="1260323"/>
            <a:ext cx="5285858" cy="5579143"/>
          </a:xfrm>
          <a:prstGeom prst="rect">
            <a:avLst/>
          </a:prstGeom>
        </p:spPr>
      </p:pic>
      <p:sp>
        <p:nvSpPr>
          <p:cNvPr id="67" name="LTContract_Blank"/>
          <p:cNvSpPr/>
          <p:nvPr/>
        </p:nvSpPr>
        <p:spPr>
          <a:xfrm>
            <a:off x="4533900" y="7797800"/>
            <a:ext cx="0" cy="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8" name="LTContract_LTSC_Blank"/>
          <p:cNvSpPr/>
          <p:nvPr/>
        </p:nvSpPr>
        <p:spPr>
          <a:xfrm>
            <a:off x="4533900" y="7797800"/>
            <a:ext cx="0" cy="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9" name="LTContract_LTSC"/>
          <p:cNvSpPr/>
          <p:nvPr/>
        </p:nvSpPr>
        <p:spPr>
          <a:xfrm>
            <a:off x="4533900" y="7797800"/>
            <a:ext cx="0" cy="0"/>
          </a:xfrm>
          <a:prstGeom prst="rect">
            <a:avLst/>
          </a:prstGeom>
          <a:pattFill prst="wdUpDiag">
            <a:fgClr>
              <a:srgbClr val="01A8CF"/>
            </a:fgClr>
            <a:bgClr>
              <a:srgbClr val="0186A6"/>
            </a:bgClr>
          </a:pattFill>
          <a:ln w="12700">
            <a:solidFill>
              <a:srgbClr val="018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80FB11D4-85CD-41DE-AEE2-33F74C7EF550}" type="TxLink">
              <a:rPr kumimoji="0" lang="en-US" sz="1600" b="1" i="0" u="none" strike="noStrike" kern="1200" cap="none" spc="0" normalizeH="0" baseline="0" noProof="0">
                <a:ln>
                  <a:noFill/>
                </a:ln>
                <a:solidFill>
                  <a:prstClr val="white"/>
                </a:solidFill>
                <a:effectLst/>
                <a:uLnTx/>
                <a:uFillTx/>
                <a:latin typeface="Arial"/>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 </a:t>
            </a:fld>
            <a:endParaRPr kumimoji="0" lang="en-US" sz="3200" b="1"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LTContract"/>
          <p:cNvSpPr/>
          <p:nvPr/>
        </p:nvSpPr>
        <p:spPr>
          <a:xfrm>
            <a:off x="4533900" y="7797800"/>
            <a:ext cx="0" cy="0"/>
          </a:xfrm>
          <a:prstGeom prst="rect">
            <a:avLst/>
          </a:prstGeom>
          <a:solidFill>
            <a:srgbClr val="0186A6"/>
          </a:solidFill>
          <a:ln w="12700">
            <a:solidFill>
              <a:srgbClr val="018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72" name="Indian_LTSC_Blank"/>
          <p:cNvSpPr/>
          <p:nvPr/>
        </p:nvSpPr>
        <p:spPr>
          <a:xfrm>
            <a:off x="6438900" y="7092950"/>
            <a:ext cx="1485900"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6" name="Title 1"/>
          <p:cNvSpPr>
            <a:spLocks noGrp="1"/>
          </p:cNvSpPr>
          <p:nvPr>
            <p:ph type="title"/>
          </p:nvPr>
        </p:nvSpPr>
        <p:spPr/>
        <p:txBody>
          <a:bodyPr>
            <a:normAutofit/>
          </a:bodyPr>
          <a:lstStyle/>
          <a:p>
            <a:r>
              <a:rPr lang="en-US" dirty="0"/>
              <a:t>CAP Priority Pools – ‘07 Guidelines</a:t>
            </a:r>
          </a:p>
        </p:txBody>
      </p:sp>
      <p:sp>
        <p:nvSpPr>
          <p:cNvPr id="8" name="TextBox 7"/>
          <p:cNvSpPr txBox="1"/>
          <p:nvPr/>
        </p:nvSpPr>
        <p:spPr>
          <a:xfrm>
            <a:off x="6898239" y="2362200"/>
            <a:ext cx="18175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320,000 (Tier 1)</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extBox 18"/>
          <p:cNvSpPr txBox="1"/>
          <p:nvPr/>
        </p:nvSpPr>
        <p:spPr>
          <a:xfrm>
            <a:off x="6898239" y="2647890"/>
            <a:ext cx="18175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400,000 (Tier 2)</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TextBox 19"/>
          <p:cNvSpPr txBox="1"/>
          <p:nvPr/>
        </p:nvSpPr>
        <p:spPr>
          <a:xfrm>
            <a:off x="6898239" y="2924145"/>
            <a:ext cx="181754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480,000 (Tier 3)</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22" name="Straight Connector 21"/>
          <p:cNvCxnSpPr/>
          <p:nvPr/>
        </p:nvCxnSpPr>
        <p:spPr>
          <a:xfrm>
            <a:off x="3221133" y="2590800"/>
            <a:ext cx="3636869"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21133" y="2854905"/>
            <a:ext cx="3636869"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21133" y="3124200"/>
            <a:ext cx="3636869" cy="0"/>
          </a:xfrm>
          <a:prstGeom prst="line">
            <a:avLst/>
          </a:prstGeom>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83592" y="1516341"/>
            <a:ext cx="217714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Arial"/>
                <a:ea typeface="+mn-ea"/>
                <a:cs typeface="+mn-cs"/>
              </a:rPr>
              <a:t>2007 Guideline Reductions to AZ</a:t>
            </a:r>
          </a:p>
        </p:txBody>
      </p:sp>
      <p:cxnSp>
        <p:nvCxnSpPr>
          <p:cNvPr id="17" name="Straight Connector 16"/>
          <p:cNvCxnSpPr/>
          <p:nvPr/>
        </p:nvCxnSpPr>
        <p:spPr>
          <a:xfrm>
            <a:off x="563935" y="1086717"/>
            <a:ext cx="6860500" cy="1588"/>
          </a:xfrm>
          <a:prstGeom prst="line">
            <a:avLst/>
          </a:prstGeom>
          <a:ln w="190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092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4"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LBDCP_template_v2">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DCP_template_v2.pptx" id="{BE1EF73D-3E4B-48C6-9EA3-F041ABB4BFC3}" vid="{FFDCCD8D-8FB8-4477-927D-C34D5F9ADC4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lamation Black 4x3" id="{9317E282-BC70-AF4D-9C37-7F4A1C955D0B}" vid="{862BDC10-AAFD-0F44-9DBB-55F8E6FA18B3}"/>
    </a:ext>
  </a:extLst>
</a:theme>
</file>

<file path=ppt/theme/theme3.xml><?xml version="1.0" encoding="utf-8"?>
<a:theme xmlns:a="http://schemas.openxmlformats.org/drawingml/2006/main" name="4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P_PPT_Template-SUNS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AP PPT Template1-Lit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2031</TotalTime>
  <Words>2263</Words>
  <Application>Microsoft Office PowerPoint</Application>
  <PresentationFormat>On-screen Show (4:3)</PresentationFormat>
  <Paragraphs>504</Paragraphs>
  <Slides>24</Slides>
  <Notes>22</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24</vt:i4>
      </vt:variant>
    </vt:vector>
  </HeadingPairs>
  <TitlesOfParts>
    <vt:vector size="42" baseType="lpstr">
      <vt:lpstr>Arial</vt:lpstr>
      <vt:lpstr>Calibri</vt:lpstr>
      <vt:lpstr>Calibri Light</vt:lpstr>
      <vt:lpstr>Cambria</vt:lpstr>
      <vt:lpstr>Candara</vt:lpstr>
      <vt:lpstr>Century Gothic</vt:lpstr>
      <vt:lpstr>Gill Sans MT</vt:lpstr>
      <vt:lpstr>Times New Roman</vt:lpstr>
      <vt:lpstr>Verdana</vt:lpstr>
      <vt:lpstr>Wingdings</vt:lpstr>
      <vt:lpstr>Wingdings 2</vt:lpstr>
      <vt:lpstr>LBDCP_template_v2</vt:lpstr>
      <vt:lpstr>1_Office Theme</vt:lpstr>
      <vt:lpstr>4_Solstice</vt:lpstr>
      <vt:lpstr>2_Office Theme</vt:lpstr>
      <vt:lpstr>CAP_PPT_Template-SUNSET</vt:lpstr>
      <vt:lpstr>Office Theme</vt:lpstr>
      <vt:lpstr>CAP PPT Template1-LiteBlue</vt:lpstr>
      <vt:lpstr>PowerPoint Presentation</vt:lpstr>
      <vt:lpstr>PowerPoint Presentation</vt:lpstr>
      <vt:lpstr>Origins of DCP</vt:lpstr>
      <vt:lpstr>Risk of Lake Mead &lt; 1,020’  </vt:lpstr>
      <vt:lpstr>PowerPoint Presentation</vt:lpstr>
      <vt:lpstr>PowerPoint Presentation</vt:lpstr>
      <vt:lpstr>PowerPoint Presentation</vt:lpstr>
      <vt:lpstr>CAP Priority Pools (current use, estimated available)</vt:lpstr>
      <vt:lpstr>CAP Priority Pools – ‘07 Guidelines</vt:lpstr>
      <vt:lpstr>CAP Priority Pools – LBDCP</vt:lpstr>
      <vt:lpstr>Steering Committee Mission</vt:lpstr>
      <vt:lpstr>Steering Committee Objectives</vt:lpstr>
      <vt:lpstr>Proposed Sideboards</vt:lpstr>
      <vt:lpstr>LBDCP Implementation Plan – 2 Components</vt:lpstr>
      <vt:lpstr>Mitigation Component- Key Terms</vt:lpstr>
      <vt:lpstr>Offset Component– Key Terms</vt:lpstr>
      <vt:lpstr>Participants (~24) in Funding &amp; Water</vt:lpstr>
      <vt:lpstr>Arizona DCP Legislative Recap 01/31/19</vt:lpstr>
      <vt:lpstr>Arizona DCP Legislative Recap</vt:lpstr>
      <vt:lpstr>Arizona DCP Legislative Recap </vt:lpstr>
      <vt:lpstr>PowerPoint Presentation</vt:lpstr>
      <vt:lpstr>Intra-Arizona Implementation Status</vt:lpstr>
      <vt:lpstr>Intra-Arizona Implementation Status</vt:lpstr>
      <vt:lpstr>PowerPoint Presentation</vt:lpstr>
    </vt:vector>
  </TitlesOfParts>
  <Company>Central Arizona Project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Briefing Lower Basin  Drought Contingency Plan June 28, 2018</dc:title>
  <dc:creator>cthompson@cap-az.com</dc:creator>
  <cp:lastModifiedBy>Chuck Cullom</cp:lastModifiedBy>
  <cp:revision>220</cp:revision>
  <cp:lastPrinted>2019-01-10T19:19:40Z</cp:lastPrinted>
  <dcterms:created xsi:type="dcterms:W3CDTF">2018-07-25T01:55:22Z</dcterms:created>
  <dcterms:modified xsi:type="dcterms:W3CDTF">2019-02-28T14:49:24Z</dcterms:modified>
</cp:coreProperties>
</file>