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g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9" r:id="rId3"/>
    <p:sldMasterId id="2147483702" r:id="rId4"/>
  </p:sldMasterIdLst>
  <p:notesMasterIdLst>
    <p:notesMasterId r:id="rId19"/>
  </p:notesMasterIdLst>
  <p:handoutMasterIdLst>
    <p:handoutMasterId r:id="rId20"/>
  </p:handoutMasterIdLst>
  <p:sldIdLst>
    <p:sldId id="320" r:id="rId5"/>
    <p:sldId id="3178" r:id="rId6"/>
    <p:sldId id="467" r:id="rId7"/>
    <p:sldId id="3184" r:id="rId8"/>
    <p:sldId id="258" r:id="rId9"/>
    <p:sldId id="3170" r:id="rId10"/>
    <p:sldId id="3180" r:id="rId11"/>
    <p:sldId id="3181" r:id="rId12"/>
    <p:sldId id="3173" r:id="rId13"/>
    <p:sldId id="3175" r:id="rId14"/>
    <p:sldId id="3174" r:id="rId15"/>
    <p:sldId id="3176" r:id="rId16"/>
    <p:sldId id="3185" r:id="rId17"/>
    <p:sldId id="31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4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19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C40BCCFA-FCE0-4DCC-96A1-BA63060A094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ED4719F8-6FA4-46CD-AC50-E083D7198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9-02-27T15:44:37.39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0 201 0,'49'0'203,"-24"-25"-203,-1 1 16,26 24-1,-26 0 1,1 0-16,24 0 16,-24-25-1,0 25-15,-1 0 32,1 0-17,0 0 1,-1 0-16,1 0 15,0 0-15,-1 0 16,26 0-16,-26 0 16,1 0-16,0 0 15,24 0 1,-24 0-16,-1 0 16,1 0-1,0 0 1,-1 0-1,1 0 1,0 0-16,-1 0 16,1 0 15,0 0 0,-1 0-15,1 0-1,0 0-15,-1 0 16,1 0 0,0 0-1,-1 0-15,1 0 16,0 25 0,-1-1-1,1-24 16,0 0 1,-25 25-1,0 0-15,24-25-1,1 24-15,0-24 16,48 0-16,-23 25 15,-26-25-15,1 25 16,0-25 0,-1 0-16,1 0 15,0 0 17,-1 0-32,1 0 15,0 0-15,24 0 16,-24 0-16,24 0 15,-24 0 1,24 0-16,-24 0 16,-1 0-16,1 0 15,0 0-15,-1 0 16,1 0-16,24 0 16,-24 0-1,24 0 1,-24 0-1,0 0 1,-1 0-16,1 0 16,0 0-16,-1 0 15,26 0-15,-26 0 16,1 0 0,0 0-16,-1 0 31,1 0-31,0 0 15,-1 0 17,1 0-1,0 0 0,-1 0 0,1 0-15,0 0 31,24 0-31,-25 0-1,26 0 1,-26 0-16,26 0 15,-26 0-15,1 0 16,24 0-16,-24 0 16,0 0-16,-1 0 15,1 0-15,0 0 16,-1 0-16,1 0 16,0 0-1,-1 0-15,50 0 16,-49 0-1,24 0-15,-24 0 16,24 0 15,-24 0-15,24 0-16,-24 0 31,24 0-15,-24 0-1,24 0-15,-24 0 16,24 0 0,-24 0-1,24 0 1,-24 0 0,24 0-1,-24 0 1,0 0-1,-1 0 1,1 0-16,-1 0 16,1 0-1,0 0 1,-1 0 15,1 0 32,0 0-32,-1 0-15,1 0-16,0 0 46,-1 0-30,1 0 0,0 0-16,-1 0 15,1 0-15,0 0 32,24 0-32,-24 0 15,-1 0 1,1 0-1,24 0 1,-24 0-16,24 0 16,-24 0-1,0 0-15,-1 0 16,1 0-16,0 0 16,-1 0-1,26 0 16,-26 0 1,1 0-17,0 0 32,-1 0-31,1 0-1,0 0 17,-1 0-17,1 0 1,0 0 0,-1 0-1,1 0 1,24 0-1,-24 0 1,0 0 0,-1 24-16,1-24 15,0 25 17,-1-25 61,1 0-77,-1 0 15,1 0-31,0 0 31,-1 0 79,26 0-95,-26 0 17,1 0-32,0 0 31,-1 0 16,1 0-32,0 0 32,-1 0 78,1 0 0,0 0-109,24 0 0,0 0-1,-24 0-15,0 0 578,-25-25-531,0 1-31,0-1 15,0 0-31,0 1 16,0-1 15,0 0 0,0 1 32,0-1-48,0 0 95,0 1-79,0-1-15,0 0 15,0 75 563,-25-50-360,0 0-218,1 0-1,-26 0 1,26 0-16,-1 0 0,-24 0 15,24 0 1,0 0 0,1 0-16,-1 0 31,0 0 0,1 0-31,-1 0 16,0 0-1,1 0 17,-1 0 61,0 0-77,1 0 15,-1 0-31,1 0 0,-1 0 47,0 0-16,1 0-15,-26 0 0,26 0-1,-1 0-15,0 0 16,1 0-16,-1 0 16,0 0-1,1 0 1,-1 0 15,0 24-15,1-24-16,-1 0 15,-24 25 1,24-25 0,0 25-1,-24-25-15,49 24 31,-25-24-31,1 0 47,-1 0-31,-24 0 0,24 0-1,0 0-15,1 0 16,-1 0-16,0 0 15,1 25 1,-1-25-16,0 0 47,1 0-47,-1 0 16,0 0 15,1 0-16,-1 0 1,0 0 78,1 0-63,-1 0-15,0 0 15,1 0-15,-1 0-1,0 0 16,1 0-15,-1 0 0,0 0-1,1 0-15,-25-25 16,24 25 0,-24 0-16,24 0 31,0 0-31,1 0 15,-1 0 1,0 0 0,-24 0-1,24 0-15,1-24 16,-26 24 0,26-25-1,-26 25 251,26 0-251,-26-25 1,26 25 0,-1-24-16,0 24 15,1 0 1,-26-25-16,1 25 16,0 0-1,-1 0 1,26 0-1,-1 0 1,0 0 0,1 0-1,-1 0 17,0 0-17,1 0 1,-1 0-1,0 0 1,1 0 15,-1 0 16,0 0-47,1 0 31,-1 0-15,0 0-16,1 0 31,-1 0-15,1 0-16,-1 0 16,-24 0 15,24 0-31,0 0 15,1 25-15,-1-25 16,0 0 0,1 0-16,-26 24 31,26-24-15,-1 0 30,0 0-30,1 0 0,-26 50 15,26-50 0,-1 0-15,0 0 15,1 0-15,-1 0-1,0 0 1,1 0 0,-1 0-16,-24 0 31,24 0-16,-24 0 17,24 0-1,-24 0-15,24 0 15,25-25-16,-25 25 17,1 0 61,-1 0-61,0 0-1,1 0-15,-1 0-1,0 0 1,-24 0-16,0 0 15,24 0-15,0 0 16,-24 0-16,24 0 16,-24 0-16,25-49 15,-26 49 1,26 0 15,-1 0-15,0 0-1,1 0 1,-26 0 0,26 0-16,-26 0 15,26 0-15,-1 0 16,0 0-16,1 0 16,-1 0-16,-24 0 15,24 0 1,-24 0-16,24 0 31,0 0-31,1 0 31,-1 0-31,-24 0 16,24 0 15,0 0-15,25 24-1,-24-24 17,-1 0-17,0 0 1,1 0 0,-1 25-1,0-25 1,1 0 15,24 25-15,-50-25-16,26 0 15,-26 0 17,26 0-1,-26 0-16,26 0 1,-1 0 0,0 0-1,1 0 17,-1 0 14,1 0 1,-1 0-15,25 24 686,0 1-686,0 0 983,0-1-999,25-24 15,-25 25 0,24-25 16,1 0-16,-1 0 16,1 0 0,0 0-31,-1 0-1,1 0-15,0 0 16,-1 0 0,26 0-16,-26 0 15,1 0 1,0 0-16,-1 0 78,1 25-62,0-25-16,-1 0 15,1 0 1,0 0 15,-1 0 47,-24 24 110,0 1-173,-24-25 17,-1 0-17,0 0 1,1 0 0,-1 0-1,0 0-15,1 25 31,-26-25-15,26 0 0,-1 0-16,-24 24 15,24-24 1,0 0-16,1 0 16,24 25-1,24-25 407,1 0-406,0 0-1,-1 0-15,1-25 16,24 25 0,-24 0-1,0 0-15,24 0 0,0 0 16,1 0-1,-26 0-15,1 0 16,24 0-16,1 0 16,-26 0-1,1 0 1,0 0-16,-1 0 16,1 0-16,0 0 15,-1 0-15,1 0 110,0 0-95,-1 0 16,1 0 48,0 0-79,24 0 15,0 0 1,-24 0-16,24 0 15,1 0-15,-1 0 16,-24 0 0,-1 0 46,1 0-46,-1 0 15,1 0-31,24 0 16,-24 0-1,0 0-15,24 0 16,-24 0 0,-1 0-1,1 0-15,0 0 16,-1 0-1,1 0-15,0 0 16,-1 0 15,1 0-15,0 0 46,24 0-46,0 0-16,-24 0 16,0 0-16,24 0 15,-24 0-15,-1 0 16,1 0-16,0 0 16,-1 0-1,1 0 1,0 0-1,-1 0-15,26 0 16,-26 0-16,26 0 16,-1 0-1,-24 0-15,-1 0 16,1 25 0,0-25-16,-1 0 15,1 25 1,0-25-1,-1 0 17,26 0-17,-26 0 1,25 0 0,-24 0-1,24 0-15,-24 0 16,24 0-16,-24 0 15,0 0-15,24 0 16,-24 0 0,-1 0-16,1 0 15,0 0 17,-1 0-32,1 0 15,49 0-15,-49 0 16,24 0-16,0 0 15,50 0-15,-25 0 16,0-25-16,0 25 16,-25-25-16,1 25 15,-26 0-15,1 0 16,0 0 0,-1 0-1,26 0 1,-26 0 46,25 0-30,-24 0 14,0 0 17,24 25-47,0-25-1,-24 0-15,0 0 16,-1 0-1,26 25-15,-1-1 16,-24-24 0,-1 0 15,1 0 0,0 0-15,-1 0-1,1 0 1,0 0 0,24 0-1,-24 0 1,-1 0-16,1 0 16,0 0-1,-1 0 1,1 0-16,0 0 15,-1 0-15,26 0 16,-1 0 0,-24 0-16,24 0 15,0 0 1,-24 0-16,0 0 31,-1 0-15,1 0-1,0 0 1,24 0 0,-24 0-1,24 0 1,-24 0 0,24 0-1,-25 0 1,26 0-1,-26 0 1,26 0 0,-26 0-1,50 0-15,0 0 16,-49 0 0,0 0-1,-1 0 251,1 0-251,0 0-15,-1 0 16,1 0 203,0 0-204,-1-24-15,1 24 16,-25-25 0,25 25 93,-1-25-78,-24 1 79,0-1-95,0 0 95,0 1-63,0-1-1,-24 0-30,24 1 0,-25-1 15,25 0 31,0 1-46,-25 24-16,25-25 31,0 0 188,0 1 0,-74 24-204,0 0 1,25 0 0,24 0-1,1 0-15,-26 0 16,1 0 0,0 0-16,24 0 0,-24 0 15,-25 0 1,49 0-16,-49-25 15,0 25-15,25-25 16,0 25-16,-1 0 16,1 0-16,0 0 15,24-24-15,0 24 16,-24 0-16,24 0 16,1 0-1,-1 0 1,0 0-16,1 0 15,-1 0 1,0 0-16,1 0 16,-1 0-1,0 0-15,1 0 78,-1 0-62,0 0 0,1 0 15,-26 0-31,26 0 16,-1 0-1,0 0 1,25 24-1,-24-24 1,-26 0 0,26 0-1,-1 0 1,-24 25-16,24-25 16,0 0-1,1 25-15,-26-25 31,26 0 1,-1 0-1,1 0-15,-1 0-1,0 0 16,1 24-15,-1-24 0,0 0-1,1 0 1,-1 0 0,0 0-16,1 0 15,-1 0 1,0 0-1,1 0 1,-1 0 0,0 0-1,1 0-15,-1 0 16,0 0 0,1 0-16,-1 0 15,-24 0 1,24 0-1,-24 0-15,24 0 16,0 0-16,-24 0 16,0 0-1,24 0-15,0 0 16,1 0-16,-1 0 16,-24 0-1,24 0-15,-24 0 0,24 0 16,-49 0-1,25 0-15,-1 0 16,26 0-16,-50 0 16,0 0-16,49 0 15,1 0-15,-26 0 16,1 0 0,0 0-16,-1 0 15,26 0-15,-26 0 16,26 0-16,-50 0 15,24-24 1,26 24-16,-50 0 16,49 0-16,-24 0 15,24 0 1,-24 0 0,24 0 15,-24 0-16,24 0 17,25-25-17,-25 25 1,1 0 0,-1 0-1,0 0 1,1 0-1,-1 0 1,0 0 0,1 0-1,-1 0 1,0 0-16,1 0 78,-1 0-62,0 0-1,1 0-15,-1 25 16,1-25-16,-26 0 16,26 0-1,-1 0-15,0 0 16,1 0-1,-1 0 1,0 0 0,-24 24-16,24-24 15,-24 0-15,0 25 16,24-25-16,-49 25 16,49-25-16,1 0 15,-26 0-15,1 0 16,49 24-16,-25-24 15,1 0-15,-1 0 16,0 0 0,1 0-1,-1 0 1,0 0-16,-24 0 16,24 0-1,1 0-15,-1 0 31,0 0-15,1 0 0,-1 0 31,0 0 46,1 0-93,-1-24 16,0 24 0,1 0-1,-1 0 1532,25 24-1281,-25-24-251,25 25 313,0 0-31,0-1-281,0 1 0,0 0 140,0 24-125,25-49-31,-25 25 16,25-25 93,-1 0 579,1 0-673,0 0 1,-1 0-1,26 0-15,-26 0 16,26 0 0,-26 0-16,1 0 15,24 0-15,1 0 16,-26 0 0,26 0-16,-26 0 15,26 0 1,-26-25 31,1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19-02-27T15:45:28.52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 54 0,'-24'0'235,"24"24"-204,0 1 16,0 0 0,0-1 109,0 1-31,0 0-109,0-1-1,0 1 1,0 0 0,0-1-1,0 1 360,24 0-359,-24-1 328,0 1-188,25-1-156,-25 1 31,24-25 172,1 0 110,0-25-282,-1-24 16,1 49-16,0 0-15,-1 0 15,1 0-15,-25-24-16,25 24 15,24 0 1,-24 0-1,24 0 1,-24 0 78,-1 0-47,1 0-16,0 0-15,-1 0-1,1 0 1,0 0-16,-1 0 15,26 0-15,-1 0 16,-24 0-16,24 0 16,-24 0-16,-1 0 31,1 0-15,0 0-16,-1 0 15,26 0 1,-26 0-1,1 0 1,0 0 0,-1 0 46,1 0-46,0 0-1,-1 0 17,1 0-17,0 0 17,-1 0-17,1 0 1,0 0-1,24 0 1,-25 0 0,26 0-1,-26 0 1,26 0 15,-26 0-15,1 0 15,0 0-31,-1 0 16,26 0-1,-26 0 1,26 0 0,-26 0 15,1 0-16,0 0 1,-1 0-16,1 0 16,0 0-1,-1 0-15,1 0 16,0 0 0,-1 0-1,1 0 1,24 0-1,1 0 1,-26 0-16,26 0 16,-1 0-16,-24 0 15,-1 0-15,1 0 16,24 0-16,-24 0 16,0 0-16,-1 0 15,26 0 1,-26 0-16,1 0 15,24 0 1,-24 0-16,24 0 16,-24 0-16,24 0 15,-24 0 1,-1 0-16,1 0 16,0 0-16,24 0 31,-24 0-31,-1 0 31,1 0-15,0 0-16,-1 0 15,1 0 1,0 0 0,-1 0-1,1 0-15,24 0 16,-24 0-1,0 0-15,24 0 16,0 0-16,25 24 16,-49-24-16,24 0 15,-24 0-15,24 0 16,-24 0 0,24 0-1,-24 0 16,0 0 1,49 0-17,-50 0 1,1 0-16,0 0 16,-1 0-1,1 0 1,0 0-1,-1 0 17,1 0-17,-1 0 1,1 0-16,0 0 16,-1 0-16,1 0 15,0 0-15,-1 0 16,1 0-1,24 0 1,-24 0-16,0 0 16,-1 0-1,26 0-15,-26 0 16,1 0-16,0 0 16,24 0-1,-24 0-15,49 0 16,-50 0-1,26 0-15,-26 0 16,50 0-16,-24 0 16,-1 0-16,-24 25 15,24-1-15,-24-24 16,-1 0 0,1 0-1,0 0 32,24 0-31,-24 0 15,24 0-15,-24 0-1,24 0 16,-24 0 1,-1 0-17,1 0 1,-1 0 0,1 0 15,0 0-16,-1 0 17,1 0-32,0 0 15,-1 0 17,1 0-17,0 0 1,-1 0 93,1 0-78,0 0 1,-1 0 46,1 0-63,0 0 1,-1 0 0,1 0 249,0 0-249,-1 0 0,-24 25 280,25-25-217,0-25 171,-25 1-157,0-1-61,0 1-17,0-1 1,0 0 31,0 1-16,0-1-15,0 0 30,0 1 1,0-1 31,0 0-46,-25 25 249,0 0-265,1 0-16,-26 0 15,1 0-15,-50-49 16,50 49-16,0 0 15,-25 0-15,0 0 16,0 0-16,25 0 16,-1 0-16,-24 0 15,25 0-15,0 0 16,24 0-16,0 0 16,1 0-16,-26 0 15,26 0 1,-1 0-16,0 0 15,-24 0-15,0 0 32,-1 0-32,1 0 15,0-25 1,24 25-16,0 0 16,1 0-16,-1 0 15,0 0 1,1 0-1,-1 0-15,0 0 16,-24 0 0,24 0-1,-24 0-15,24 0 16,1 0-16,-26 0 16,26 0-16,-26 0 15,26 0-15,-1 0 31,1 0-15,-1 0 0,0 0-1,-24 0 1,24 0 0,-24 0-16,0 0 31,24 0-31,-24 0 15,24 0 1,-24 0 0,24 0-1,-24 0 1,24 0-16,-24 0 16,-1 0-16,1 0 15,24 0-15,-49-24 16,50 24-1,-1 0 1,0 0 0,1 0-1,-1 0-15,0 0 16,1 0-16,-26 0 16,1 0-1,24 0-15,1 0 16,-1 0-16,0 0 15,-49 0-15,50-25 16,-25 25 0,24 0-16,-24 0 31,24 0-15,-24 0-16,24 0 15,-24 0-15,24 0 16,-24 0-16,24 0 15,0 0-15,-24 0 16,24 0 0,-24 0-1,24 0-15,-24 0 32,24 0-17,1 0-15,-26 0 16,26 0-16,-50 0 15,24 0-15,26 0 16,-26 0 0,26 0-1,-26 0 1,26 0 0,-26 0-1,26 0 1,-26 0-1,26 0-15,-26 0 0,1-25 16,0 25 0,24 0-16,1 0 15,-26 0-15,26 0 16,-1 0 0,0 0-16,1 0 15,-26 0 1,26 0-1,-1 0-15,-24 0 16,-1 0 0,26 0-1,-26 0-15,26 0 16,-1 0 0,0 0-16,1 0 31,-1 25-31,-24-25 15,24 0 1,0 0 0,1 0-1,-1 0-15,0 0 16,1 0 0,-1 0-1,0 0-15,1 25 31,-1-25 1,0 0 15,1 0 109,24 24-16,-25 1 220,0 0-188,25-1-63,0 26-31,25-50-47,-25 24 48,25-24-79,-1 50 15,1-26 1,0-24 93,-1 0-93,1 0-1,0 0 251,-1 0-250,1 0-1,0 0-15,24 0 16,-24 0 0,-1 0-1,1 0 1,0 0 15,-1 0-15,26 0-1,-26 0 1,-24-24 156,-74 24-157,50 0-15,-50 0 16,0 0-16,24 0 16,1-25-16,0 25 15,-1-25-15,26 1 16,-1 24 281,0 0-297,1-25 15,-1 25 17,0-25-1,1 1 0,-1-1 16,25 0 375,25 25-406,24 25-16,74 24 15,-73-49 1,48 25-16,1 0 15,-74-25-15,49 0 16,-50 49-16,1-49 47,0 0 156,-50 0-140,-24 25-48,-1-25 16,26 0 1,-26 0 15,50 24 124,-24 1-124,-1-25 0,0 0-31,1 0-1,-26 0 32,26 0-15,-1 25-17,0-25 16,-24 24 16,49 1-31,-49-1 187,73-24 188,1 0-391,24 0 15,1 0 1,-26 0-16,26 0 16,-26 0-1,26 0 1,-26 0-1,50 0 1,-49 0-16,24 0 16,25 0-16,-49 0 15,0 0-15,-1 0 16,1 0 0,0 0 109,-1 0-110,1 0-15,0 0 31,-1 0 1,1 0-1,0 0-15,-1 0-16,1 0 31,24 0-16,-24 0 1,24 0 0,-24 0-1,24 0-15,-24 0 16,-1 0 0,1 0-16,0 0 15,-1 0-15,1 0 16,0 0 15,24 0-15,-24 0-1,24 0 1,-24 0 0,24 0-16,-24 0 15,24 0 1,-24 0-1,-1 0 1,1 0 0,0 0-1,-1 0 17,26 0-32,-26 0 31,1 0-16,0 0 1,24 0 0,-24 0-16,-1 0 15,1 0 1,0 0 0,-1 0-1,1 0 1,0 0 15,-1 0 0,-48 0 266,-1 0-281,0 0-1,-24 0 1,0 0 0,-1 50-1,1-50 1,0 0 0,24 0 30,0 0 1,1 0-31,-1 24 31,0-24 31,1 0-62,-1 0-1,0 0-15,1 0 16,-26 25 93,26 0 172,-1-25-265,0 24 78,-24-24-63,24 0-31,1 25 547,24 0-469,24-1-62,-24 26 15,25-50-15,-25 24-1,0 1 1,49 24-16,-24-24 62,-25 0 16,25-25-62,-1 24-16,-24 26 47,0-26 47,0 1-79,25 0 1,-25-1 15,0 1 32,0 0-48,0-1 48,0 1 15,25 0-62,-25-50 812,0 0-813,-25 25 126,0 0 15,1 0-156,-1 0 16,0-24 859,25-1-688,0 0-140,0 1-16,0-1-15,0 0 0,0 1 171,-24-1-187,24 0 78,0 1-31,0-1 31,24 25 454,-24 25-501,0-1 63,25-24-79,-25 50 32,25-26 31,-1-24-78,-24 25 31,25 0 16,0-25-15,-1 0-1,1 0-16,0 0 1,-25 24 0,24-24-16,26 0 15,-26 0-15,26 0 16,-26 0-16,1 0 16,0 0-1,-1 0 1,1 0 15,0 0-15,-1 0-16,1 0 15,0 0 1,-1 0 0,1 0 93,0 0-78,-1 0-15,-73 25 187,24 0-187,1-25-16,-1 0 15,0 24-15,1-24 110,-1 0-110,0 0 15,1 0 1,-1 0-16,0 0 281,99 0 78,0 0-359,-49 0 16,49 0-16,-49 0 16,49 0-16,-25 0 15,-24 0-15,-1 0 16,1 0 0,0 0-16,-1 0 31,1 0-16,0 0 1,-1 0 0,1 0-1,-1 0 48,1 0 15,0 0-47,-1 0-15,-24 25-1,25-25 1,0 0 0,-1 0-1,1 0 1,0 0-16,24 0 16,-24 0-1,-1 0 1,1 0-16,0 0 15,-1 0 17,1 0-17,0 0 1,-1 0 15,26 0-15,-26 0-1,26 0 17,-26-25-17,1 25 1,0 0 0,-25-24-16,24 24 31,26 0-16,-26 0 17,1 0-17,0 0-15,-1 0 32,1 0-17,0 0 1,-1 0-1,26 0 1,-26 0 0,1 0-1,0 0 1,-1 0 0,1 0-1,0 0 1,-1 0-1,1 0 1,0 0 0,-1 0-1,25 0 1,-24 0 0,49 0-16,-25 0 15,-49 24 1,25-24-16,24 0 15,-24 0 1,24 0 15,-24 0 79,0 0-63,-1 0-32,1 0 16,0 0 16,-1 0-31,1 0 15,0 0-31,-1 0 16,1 0-1,0 0-15,-1 0 16,1 0 0,0 0-1,-1 0-15,1 0 16,0 0-16,-1 0 16,1 0-1,0 0-15,-1 0 16,1 0-1,0 0-15,-1 0 16,26 0 0,-26 0-1,1 0-15,0 0 16,-1 0-16,1 0 16,0 0-16,24 0 15,-24 0 110,-1 0-109,1 0 31,0 0-32,-1 0 1,1 0 0,-1 0-16,1 0 15,0 0 1,-1 0-16,1 0 15,24 0 1,-24 0-16,24 0 16,-24 0-1,0 0-15,-1 0 16,1 0-16,0 0 16,-1 0-1,1 0 32,0 0 62,-1 0 110,1 0-219,0 0 735,-1 0-689,1-24 470,-25-1-453,0 0-48,0 1 16,0-1 32,0 0-47,0 1 15,0-1 63,-25 0-16,1 1-31,24-1-16,-25 0-16,25 1 1,0-26 0,-25 50-1,1-24 313,-1 24-265,-24 0-63,24 0 16,-24 24-16,-1-24 15,-24 0-15,25 0 16,0 0-16,-1 0 15,26 0 1,-25 0 15,24 0-15,0 0 0,1 0-16,-1 0 15,-24 0-15,24 0 31,0 0-15,-24 0-16,24 0 16,1 0-1,-1 0-15,0 0 16,1 0 0,-1 0-16,0 0 15,-24 0-15,0 0 16,24 0-16,0 0 15,-24 0-15,49 25 16,-49-25-16,24 0 16,0 0-1,1 0-15,-1 25 16,0-25 0,1 0-16,-1 0 15,0 0 1,-24 0-16,24 0 31,1 0-31,-1 0 16,-24 0 15,24 0-15,-24 0-16,-1 0 15,-24 0-15,50 0 16,-25 0-16,-25-50 15,49 50-15,-24 0 16,-1 0 0,1 0-16,24-24 15,1 24-15,-1 0 16,0 0 0,1 0-16,-1 0 15,0 0 1,1 0-1,-1 0-15,-24 0 16,-1 0-16,26 0 16,-26 0-16,-24 0 15,25 0-15,-25-25 16,49 25-16,-49 0 16,25 0-1,24 0-15,-24 0 16,0 0-1,49-25-15,-25 25 16,0 0 0,1 0-1,-1 0-15,1 0 16,-50 0-16,24 0 16,26 0-1,-1 0 1,0 0-16,1 0 31,-1 0 32,0 0-48,1 0 1,-1 0-1,-24 0-15,24 0 32,0 0-17,1 0 32,-1 0-16,0 0-15,1 0 15,-1 0-31,0 0 32,25 25 14,-24-25-30,-1 0 62,0 25-31,25-1 31,25-24 141,0 0-219,49 0 16,-50 0-16,50 0 15,-49 0-15,24 0 16,1 0-16,-26 0 15,1 0-15,49 0 16,0 0 0,-25 0-16,50 0 15,-25 0-15,49 25 16,0 0-16,-49-1 16,0-24-16,-24 25 15,-1-25-15,-24 0 16,24 0-16,-24 0 15,-1 0 1,1 0 0,24 0-1,-24 0-15,0 0 16,24 0-16,0 0 16,25 0-16,-24 0 15,-26 0-15,26 0 16,-26 0-16,1 0 15,24 0-15,-24 0 16,24 0-16,0 0 16,-24 0-16,24 0 15,1 0-15,-26 0 16,26 0 0,-26 25 77,-24 24-61,-24-49 14,-1 0-46,0 25 16,-24-1 0,24-24 15,1 0-31,-26 25 156,26 0-140,-1-1-1,0-24 17,1 25-32,-1 0 47,-49 24-32,50-49 16,24 25-31,-25-25 63,-24 24-16,24-24-47,0 0 15,1 25 1,-1-25 78,-24 0-79,-1 0-15,-24 0 16,74-25-16,-49 25 16,24 0-16,-24 0 109,24 0-109,1 0 16,-1 0-1,0 0 48,1-24-32,-1-1-15,25 50 827,0-1-827,0 1 78,0 24-63,25-24 0,-25 24 63,0-24-63,24 0 1,-24-1-1,0 1 16,0 0 0,0-1-32,0 1 16,0 0-15,0-1 0,0 1 46,0 0-62,0-1 16,0 1 31,0 0-32,0-1 1,0 1 15,0-1 47,0 1-46,25-25-32,-25 25 15,0-1 32,0 1 62,0 0-93,25-25 1828,-1 0-1844,1 0 31,-25-25-31,25 25 16,-1 0 15,1 0-31,0-25 16,-1 25-1,1 0-15,0 0 16,-1 0-1,1 0 1,0-49-16,-1 49 31,1 0 1,0 0 14,-1 0-14,1 0 15,0 0-32,-25-25 16,24 25 63,26 0 31,-26 0-78,26 0 0,-26 0 0,1 0 156,-1 0-203,1 0 16,0 0 46,-1 0-31,1 25-15,0-25 0,24 25-1,0-25 1,1 0-16,24 49 15,-25-24 1,-24-25-16,24 0 16,-24 0-1,-1 0 17,1 0-17,0 0-15,24 0 16,-24 24-1,24-24 1,-24 0-16,24 0 16,-24 25-16,-1-25 15,1 0 1,0 0 0,-1 0 15,1 0-16,0 0-15,-1 0 32,1 0-1,0 0 0,-1 0 0,1 0-15,0 0 0,-1 0-1,1 0 1,0 0 0,-1 0-1,1 0-15,24 0 16,-24 0-1,24 0 1,-24 0-16,-1 0 16,1 0-1,0 0 1,-1 0 0,1 0-1,0 0 1,-1 0 15,26 0 78,-26 0-46,1 0-16,24 0-32,-24-25 32,0 25-15,24 0 14,-49-24 95,25 24-125,-1 0 15,1 0 31,24-25-46,-49 0 328,-24 1-313,24-1 0,-25-24-15,25 24-16,-25 25 16,25-24-16,-24-1 15,24-24 1,0 24-1,-25 25 1,25-25 0,0 1 109,0-26-94,-25 50 281,-24 0-296,24 0-16,-24 0 16,24 0-16,-49 0 15,25 0-15,-25 0 16,-25 0-16,26 0 16,-1 0-16,49 0 15,-49 0-15,49 0 16,-24 0-16,24 0 15,-24-24-15,24 24 16,1 0-16,-26 0 16,1 0-1,0 0-15,24 0 16,0 0 0,1 0-16,-26 0 15,26 0-15,-26 0 16,26 0-16,-1 0 15,0 0-15,1 0 16,-1 0-16,0 0 16,1 0-1,-1 0-15,0 0 16,1 0 0,-1 0-16,0 0 15,1 0 1,-1 0-16,0 0 15,1 0-15,-1 0 16,0 0-16,-24 0 16,24 0-1,1 0-15,-1 24 32,1-24-32,-1 0 15,0 0 1,1 0-1,-1 0-15,0 0 16,1 0 0,-1 0-16,0 0 15,1 0-15,-1 25 16,0-25 0,1 0-16,-1 0 15,0 0 16,1 0-15,-1 0-16,0 0 16,1 0-16,-1 0 31,25 25 250,49-1-250,-24-24-15,49 0-16,0 25 16,-25-25-16,1 0 15,-1 0-15,25 0 16,-25 0 0,-24 0-16,24 0 15,-24 0 16,24 0-15,-24 0-16,24 0 16,-24 25-16,24-25 15,0 0-15,1 0 16,-26 0 0,26 0-1,-26 0 1,1 0-16,0 0 15,-1 0-15,1 0 16,24 0 0,-24 0-1,0 0 1,24 0 0,-24 0-1,-1 0 1,1 0-16,0 0 15,-1 0-15,1 0 16,0 0-16,24 0 16,0 0-1,-24 0-15,49 49 16,-25-49 0,1 0-1,-26 0-15,1 25 16,0-25-16,48 0 15,-23 0 1,-26 0 0,1 0-16,0 0 15,-1 0-15,1 0 16,24 0 0,-24 0-1,0 0-15,-1 0 16,1 0 31,0 0-16,-1 0 906,1 0-921,0 0 234,-1 0-250,1 0 16,0 0-1,-1-25 1,1 25 15,0 0 0,-1-25 1,1 1 30,0-1-15,-1 25-16,-48-25 219,24 1-234,-50-26 0,50 26 15,0-1-31,0 0 15,0 1-15,-24-1 16,24-24 0,0-1-1,-25 1 1,0 49-16,25-25 16,0 1-1,0-1-15,0 0 47,0 1-31,0-1-1,-24 25 1,24-25-16,-25 1 16,25-1-1,0 0 1,-25 1-16,25-1 31,0 0-15,0 1 15,0-1-31,0 0 31,0 1-15,0-1-1,-24 25-15,24-25 16,0 1 0,-25-1-1,25 0 1,0 1 0,0-1-1,0 0-15,0 1 16,-25-26-16,25 26 15,0-1 1,0 0 15,-24 1-15,24-1 15,0 1 0,0-1 16,0 0-31,0 1 62,0-1-62,0-24 15,24 24-15,-24 0-1,25 1 16,0-1 141,-1 0-125,26 1 453,-26 24-484,1 0-1,0-25 1,-25 50 422,0-1-407,0 26 16,0-26 0,-25-24-32,0 25 1,25 0 15,-24-25-15,24 24 31,0 1-16,0 0-16,0-1 126,0 1 0,0 0-32,0-1 32,0 25-126,24-49 32,-24 25-16,25 0-31,-25-1 32,25 1-17,-25 0 407,0-1-406,0 1 46,0 0-46,0-1 31,0 1-16,0 0-15,0-1 93,0 1-78,0 0-15,0-1 0,0 1 15,0 0-16,0-1 126,-25 1-110,0 0-31,25-1 94,0 1-63,0 0-15,0-1 140,-24 1-109,-1-25 16,0 0-63,1 0 15,-26 0-15,26 0 16,-1 0-1,0 0-15,1 0 16,-1 0-16,0 0 16,1 0-16,-1 0 78,0 0-78,1 0 15,-26 0 1,26 0-16,-1 0 16,0 0-1,1 0 1,-1 0 15,1 0-15,-26 0-1,26 0-15,-26 0 16,-24 0 0,25-25-16,24 1 15,-24 24-15,-25 0 16,25 0-16,-25-25 16,49-24-16,-49 49 15,25 0-15,-25-50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336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336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982DC707-C4A3-4903-A7EB-F3374BB37B29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032"/>
            <a:ext cx="5608320" cy="4183863"/>
          </a:xfrm>
          <a:prstGeom prst="rect">
            <a:avLst/>
          </a:prstGeom>
        </p:spPr>
        <p:txBody>
          <a:bodyPr vert="horz" lIns="93122" tIns="46561" rIns="93122" bIns="465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54"/>
            <a:ext cx="3037840" cy="464336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454"/>
            <a:ext cx="3037840" cy="464336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B6BC0DC0-26D1-4108-AD15-047AC45EC9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2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0DC0-26D1-4108-AD15-047AC45EC9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27674" y="8755352"/>
            <a:ext cx="3005196" cy="46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9" tIns="45355" rIns="90709" bIns="45355" anchor="b"/>
          <a:lstStyle/>
          <a:p>
            <a:pPr algn="r" defTabSz="906334"/>
            <a:fld id="{9AD4B833-7F5B-46D9-97D9-DE5975BB9F87}" type="slidenum">
              <a:rPr lang="en-US" sz="1200">
                <a:solidFill>
                  <a:prstClr val="black"/>
                </a:solidFill>
              </a:rPr>
              <a:pPr algn="r" defTabSz="906334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Key</a:t>
            </a:r>
            <a:r>
              <a:rPr lang="en-US" baseline="0" dirty="0">
                <a:solidFill>
                  <a:schemeClr val="tx1"/>
                </a:solidFill>
              </a:rPr>
              <a:t> Points:</a:t>
            </a:r>
          </a:p>
          <a:p>
            <a:pPr eaLnBrk="1" hangingPunct="1"/>
            <a:endParaRPr lang="en-US" baseline="0" dirty="0">
              <a:solidFill>
                <a:schemeClr val="tx1"/>
              </a:solidFill>
            </a:endParaRPr>
          </a:p>
          <a:p>
            <a:pPr marL="169838" indent="-169838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/>
                </a:solidFill>
              </a:rPr>
              <a:t>This chart displays the natural flow at Lees Ferry, equivalent to the total inflow in the Upper Basin, approximately 90% of the total inflow in the basin.</a:t>
            </a:r>
          </a:p>
          <a:p>
            <a:pPr marL="169838" indent="-169838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/>
                </a:solidFill>
              </a:rPr>
              <a:t>The chart includes annual inflow (blue bars), a 10-year running average (grey line), and a moving long-term average (black line).</a:t>
            </a:r>
          </a:p>
          <a:p>
            <a:pPr marL="169838" indent="-169838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/>
                </a:solidFill>
              </a:rPr>
              <a:t>Inflows are highly variable from year-to-year</a:t>
            </a:r>
          </a:p>
          <a:p>
            <a:pPr marL="169838" indent="-169838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/>
                </a:solidFill>
              </a:rPr>
              <a:t>Natural flow is the flows that we would see without the influence of humans – no upstream reservoir regulation and no diversions. 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marL="169838" indent="-169838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statistics:</a:t>
            </a:r>
          </a:p>
          <a:p>
            <a:pPr marL="622741" lvl="1" indent="-169838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111-year (1906-2016) historical average is approximately 14.8 maf </a:t>
            </a:r>
          </a:p>
          <a:p>
            <a:pPr marL="622741" lvl="1" indent="-169838" eaLnBrk="1" hangingPunct="1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chemeClr val="tx1"/>
                </a:solidFill>
              </a:rPr>
              <a:t>2012-2013 was the 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baseline="0" dirty="0">
                <a:solidFill>
                  <a:schemeClr val="tx1"/>
                </a:solidFill>
              </a:rPr>
              <a:t> driest 2-year period (2002-2003 was the driest)</a:t>
            </a:r>
            <a:endParaRPr lang="en-US" dirty="0">
              <a:solidFill>
                <a:schemeClr val="tx1"/>
              </a:solidFill>
            </a:endParaRPr>
          </a:p>
          <a:p>
            <a:pPr marL="622741" lvl="1" indent="-169838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Period from 2000-2009 was the lowest 10-year average inflow—there were two years with above average inflow during the period</a:t>
            </a:r>
          </a:p>
          <a:p>
            <a:pPr marL="622741" lvl="1" indent="-169838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Period from 1953-1964 was the lowest 12-year average inflow, but note there were a couple of good years in the period</a:t>
            </a:r>
          </a:p>
          <a:p>
            <a:pPr marL="622741" lvl="1" indent="-169838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Period</a:t>
            </a:r>
            <a:r>
              <a:rPr lang="en-US" baseline="0" dirty="0">
                <a:solidFill>
                  <a:schemeClr val="tx1"/>
                </a:solidFill>
              </a:rPr>
              <a:t> from 2000-2015 is the lowest 16-year average inflow (at 12.4 maf, or 83% of the long-term average of 14.8 maf)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2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51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0518896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083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20153"/>
      </p:ext>
    </p:extLst>
  </p:cSld>
  <p:clrMapOvr>
    <a:masterClrMapping/>
  </p:clrMapOvr>
  <p:transition>
    <p:fade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08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5174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9982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032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5120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879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14205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5446171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64222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59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218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043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149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8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94AE0-17D9-48FA-A60F-862FBB5C8371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461AA2-142F-4D0B-AB54-E880B8DC5E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716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– Arial Bold 24 Point</a:t>
            </a:r>
          </a:p>
          <a:p>
            <a:pPr lvl="1"/>
            <a:r>
              <a:rPr lang="en-US" altLang="en-US"/>
              <a:t>Second level – Arial Bold 20 Point</a:t>
            </a:r>
          </a:p>
          <a:p>
            <a:pPr lvl="2"/>
            <a:r>
              <a:rPr lang="en-US" altLang="en-US"/>
              <a:t>Third level – Arial Bold 18 Point</a:t>
            </a:r>
          </a:p>
          <a:p>
            <a:pPr lvl="3"/>
            <a:r>
              <a:rPr lang="en-US" altLang="en-US"/>
              <a:t>Fourth level – Arial Bold 16 Point</a:t>
            </a:r>
          </a:p>
          <a:p>
            <a:pPr lvl="4"/>
            <a:r>
              <a:rPr lang="en-US" altLang="en-US"/>
              <a:t>Fifth level – Arial Bold 14 Point</a:t>
            </a:r>
          </a:p>
          <a:p>
            <a:pPr lvl="4"/>
            <a:endParaRPr lang="en-US" altLang="en-US"/>
          </a:p>
          <a:p>
            <a:pPr lvl="0"/>
            <a:r>
              <a:rPr lang="en-US" altLang="en-US"/>
              <a:t>All Left Justified, no centering</a:t>
            </a:r>
          </a:p>
        </p:txBody>
      </p:sp>
    </p:spTree>
    <p:extLst>
      <p:ext uri="{BB962C8B-B14F-4D97-AF65-F5344CB8AC3E}">
        <p14:creationId xmlns:p14="http://schemas.microsoft.com/office/powerpoint/2010/main" val="21003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98435" y="6495288"/>
            <a:ext cx="1708403" cy="271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190" y="83535"/>
            <a:ext cx="3451860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6388" y="2899434"/>
            <a:ext cx="4881245" cy="248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44A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24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Lower Basin</a:t>
            </a:r>
          </a:p>
          <a:p>
            <a:pPr algn="ctr"/>
            <a:r>
              <a:rPr lang="en-US" sz="40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Contingency Planning Efforts</a:t>
            </a:r>
          </a:p>
        </p:txBody>
      </p:sp>
      <p:pic>
        <p:nvPicPr>
          <p:cNvPr id="1026" name="Picture 2" descr="Organization 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43600"/>
            <a:ext cx="301752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ke mead drought imag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7980"/>
          <a:stretch/>
        </p:blipFill>
        <p:spPr bwMode="auto">
          <a:xfrm>
            <a:off x="1423987" y="2209800"/>
            <a:ext cx="6296025" cy="3657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5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ation Title">
            <a:extLst>
              <a:ext uri="{FF2B5EF4-FFF2-40B4-BE49-F238E27FC236}">
                <a16:creationId xmlns:a16="http://schemas.microsoft.com/office/drawing/2014/main" id="{DDA8A250-865D-48C2-8057-162D4C21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89320"/>
            <a:ext cx="3200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5D178DF2-33DD-4503-9426-B8050EED2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548641" y="5090160"/>
            <a:ext cx="4298312" cy="14630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5D9E61-FDCA-4484-B5CF-D658AC05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00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the LB DCP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E56DD-CF3F-4684-961C-EAFA8956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Reduces the risk of Mead falling below 1,020’ to 6-7%, or about the same risk as when the ‘07 Guidelines were adopted;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Provide increased flexibility for the storage and recovery of ICS supplies;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Provides additional certainty for Mead operations during interim period;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Provides consultative process among the states and DOI associated with basinwide operations;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Provides for activation of Section IV of Minute No. 323—Binational Water Scarcity Contingency Plan</a:t>
            </a:r>
          </a:p>
        </p:txBody>
      </p:sp>
    </p:spTree>
    <p:extLst>
      <p:ext uri="{BB962C8B-B14F-4D97-AF65-F5344CB8AC3E}">
        <p14:creationId xmlns:p14="http://schemas.microsoft.com/office/powerpoint/2010/main" val="380546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1076" y="222250"/>
          <a:ext cx="8806809" cy="601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5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68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0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31547">
                <a:tc gridSpan="15">
                  <a:txBody>
                    <a:bodyPr/>
                    <a:lstStyle/>
                    <a:p>
                      <a:pPr marL="227965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Contemplated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Lower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Basin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Volumes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(in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KAF)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98550" marR="1089025" algn="ctr">
                        <a:lnSpc>
                          <a:spcPct val="1071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2007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Interim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Guidelines, Minute 323,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Lower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Basin Drought Contingency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4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&amp;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Binational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Scarcity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Contingency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Plan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0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6839" marR="109220" algn="ctr">
                        <a:lnSpc>
                          <a:spcPct val="107000"/>
                        </a:lnSpc>
                        <a:spcBef>
                          <a:spcPts val="68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Lake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Mead  Elevation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(ft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msl)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775" marR="47625" indent="-53975">
                        <a:lnSpc>
                          <a:spcPct val="107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2007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Interim  Guidelines  Shortages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7470" marR="71120" indent="-635" algn="ctr">
                        <a:lnSpc>
                          <a:spcPct val="107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Minute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323  Delivery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edu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7470" marR="71120" indent="1270" algn="ctr">
                        <a:lnSpc>
                          <a:spcPct val="107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Total  Combined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edu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DCP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Contributions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64135" indent="3175" algn="ctr">
                        <a:lnSpc>
                          <a:spcPct val="107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Binational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Water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Scarcity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Contingency  Plan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Savings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Combined Volumes by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Country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9705" marR="172085" algn="ctr">
                        <a:lnSpc>
                          <a:spcPct val="10700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US: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(2007 Interim Guidelines Shortages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+  DCP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Contributions)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32715" marR="125730" indent="-1270" algn="ctr">
                        <a:lnSpc>
                          <a:spcPct val="107000"/>
                        </a:lnSpc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Mexico: (Minute 323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Delivery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Reductions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Binational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Water Scarcity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Contingency Plan 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Savings)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6364" marR="120650" algn="ctr">
                        <a:lnSpc>
                          <a:spcPct val="107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Total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ned  Volumes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39065" algn="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Mexico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2240" indent="1270" algn="ctr">
                        <a:lnSpc>
                          <a:spcPct val="107000"/>
                        </a:lnSpc>
                        <a:spcBef>
                          <a:spcPts val="50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Lower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Basin 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sz="1000" b="1" i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+  </a:t>
                      </a:r>
                      <a:r>
                        <a:rPr sz="1000" b="1" i="1" spc="-15" dirty="0">
                          <a:latin typeface="Arial"/>
                          <a:cs typeface="Arial"/>
                        </a:rPr>
                        <a:t>Mexico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AZ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Mexico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AZ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NV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CA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76530" indent="5715" algn="just">
                        <a:lnSpc>
                          <a:spcPct val="107000"/>
                        </a:lnSpc>
                        <a:spcBef>
                          <a:spcPts val="500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Lo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er 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Basin  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States 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86690" marR="121285" indent="-59690">
                        <a:lnSpc>
                          <a:spcPct val="107000"/>
                        </a:lnSpc>
                      </a:pPr>
                      <a:r>
                        <a:rPr sz="1000" i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72085" marR="164465" indent="-1905" algn="ctr">
                        <a:lnSpc>
                          <a:spcPct val="107000"/>
                        </a:lnSpc>
                        <a:spcBef>
                          <a:spcPts val="500"/>
                        </a:spcBef>
                      </a:pPr>
                      <a:r>
                        <a:rPr sz="1000" b="1" i="1" spc="-5" dirty="0">
                          <a:latin typeface="Arial"/>
                          <a:cs typeface="Arial"/>
                        </a:rPr>
                        <a:t>Lower  </a:t>
                      </a:r>
                      <a:r>
                        <a:rPr sz="1000" b="1" i="1" spc="-10" dirty="0">
                          <a:latin typeface="Arial"/>
                          <a:cs typeface="Arial"/>
                        </a:rPr>
                        <a:t>Basin 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sz="1000" b="1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i="1" spc="-15" dirty="0">
                          <a:latin typeface="Arial"/>
                          <a:cs typeface="Arial"/>
                        </a:rPr>
                        <a:t>Mexico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1,090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&gt;1,075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241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1,075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&gt;1050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383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533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613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1,050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&gt;1,045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592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617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721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1,045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&gt;1,040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867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146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1,013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1,040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&gt;1,035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917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154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1,071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1,035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&gt;1,030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92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967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1,129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1,030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1,025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487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640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1,017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171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1,188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&lt;1,025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480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625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150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720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350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1,100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275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i="1" spc="-10" dirty="0">
                          <a:latin typeface="Arial"/>
                          <a:cs typeface="Arial"/>
                        </a:rPr>
                        <a:t>1,375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88437" y="6333986"/>
            <a:ext cx="7941309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US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to create or conserve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100,000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 or more of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Colorado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River system water on an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basis to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contribute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conservation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supplies in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Lake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Mead and other Colorado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River reservoirs. All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 by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United States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shall be subject to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applicable federal  law, including availability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00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appropriations.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ation Title">
            <a:extLst>
              <a:ext uri="{FF2B5EF4-FFF2-40B4-BE49-F238E27FC236}">
                <a16:creationId xmlns:a16="http://schemas.microsoft.com/office/drawing/2014/main" id="{DDA8A250-865D-48C2-8057-162D4C21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97880"/>
            <a:ext cx="3200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5D178DF2-33DD-4503-9426-B8050EED2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548640" y="5259948"/>
            <a:ext cx="4023360" cy="13694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5D9E61-FDCA-4484-B5CF-D658AC05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0508"/>
            <a:ext cx="8229600" cy="6900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DCP Implementation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E56DD-CF3F-4684-961C-EAFA8956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Schedule—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Conclude major negotiations/agreements by  early-March;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Submit seven states letter with proposed federal legislation and interstate DCP package to Congress ASAP;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If DCP </a:t>
            </a:r>
            <a:r>
              <a:rPr lang="en-US" sz="2200" b="1" u="sng" dirty="0"/>
              <a:t>not</a:t>
            </a:r>
            <a:r>
              <a:rPr lang="en-US" sz="2200" dirty="0"/>
              <a:t> completed by March 19</a:t>
            </a:r>
            <a:r>
              <a:rPr lang="en-US" sz="2200" baseline="30000" dirty="0"/>
              <a:t>th</a:t>
            </a:r>
            <a:r>
              <a:rPr lang="en-US" sz="2200" dirty="0"/>
              <a:t>, Interior has requested “</a:t>
            </a:r>
            <a:r>
              <a:rPr lang="en-US" sz="2200" i="1" dirty="0"/>
              <a:t>specific recommendations</a:t>
            </a:r>
            <a:r>
              <a:rPr lang="en-US" sz="2200" dirty="0"/>
              <a:t>” from the seven states regarding actions to be taken to “</a:t>
            </a:r>
            <a:r>
              <a:rPr lang="en-US" sz="2200" i="1" dirty="0"/>
              <a:t>reduce the risks the Colorado River Basin is facing…</a:t>
            </a:r>
            <a:r>
              <a:rPr lang="en-US" sz="2200" dirty="0"/>
              <a:t>”;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Notification provided to Mexico of completion of LB DCP to activate Section IV of Minute No. 323;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LB DCP becomes fully effective on January 1, 2020.</a:t>
            </a:r>
          </a:p>
        </p:txBody>
      </p:sp>
    </p:spTree>
    <p:extLst>
      <p:ext uri="{BB962C8B-B14F-4D97-AF65-F5344CB8AC3E}">
        <p14:creationId xmlns:p14="http://schemas.microsoft.com/office/powerpoint/2010/main" val="207204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9F238D-0839-43C5-9661-24EF271C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476"/>
            <a:ext cx="8686800" cy="6477047"/>
          </a:xfrm>
          <a:prstGeom prst="rect">
            <a:avLst/>
          </a:prstGeom>
          <a:effectLst>
            <a:softEdge rad="63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2BD552-D8FB-492C-8738-454E429FA8E3}"/>
                  </a:ext>
                </a:extLst>
              </p14:cNvPr>
              <p14:cNvContentPartPr/>
              <p14:nvPr/>
            </p14:nvContentPartPr>
            <p14:xfrm>
              <a:off x="6489633" y="3833797"/>
              <a:ext cx="2080080" cy="18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2BD552-D8FB-492C-8738-454E429FA8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3633" y="3761797"/>
                <a:ext cx="21517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1B8111-925C-44F3-A8C0-5C02EE10117A}"/>
                  </a:ext>
                </a:extLst>
              </p14:cNvPr>
              <p14:cNvContentPartPr/>
              <p14:nvPr/>
            </p14:nvContentPartPr>
            <p14:xfrm>
              <a:off x="6497913" y="4055557"/>
              <a:ext cx="2095920" cy="690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1B8111-925C-44F3-A8C0-5C02EE1011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1913" y="3983557"/>
                <a:ext cx="2167560" cy="8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01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r. seuss illustrations">
            <a:extLst>
              <a:ext uri="{FF2B5EF4-FFF2-40B4-BE49-F238E27FC236}">
                <a16:creationId xmlns:a16="http://schemas.microsoft.com/office/drawing/2014/main" id="{4B027249-7440-4DE2-9961-2BD585EED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6100"/>
            <a:ext cx="7772400" cy="5397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rganization Title">
            <a:extLst>
              <a:ext uri="{FF2B5EF4-FFF2-40B4-BE49-F238E27FC236}">
                <a16:creationId xmlns:a16="http://schemas.microsoft.com/office/drawing/2014/main" id="{94AA1E10-0869-4E9F-8333-AD63007F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989320"/>
            <a:ext cx="3200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A59C470-2CB6-4F67-BAB5-9684782AF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9210"/>
            <a:ext cx="5029200" cy="55699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 descr="A picture containing outdoor, photo, sky, grass&#10;&#10;Description generated with very high confidence">
            <a:extLst>
              <a:ext uri="{FF2B5EF4-FFF2-40B4-BE49-F238E27FC236}">
                <a16:creationId xmlns:a16="http://schemas.microsoft.com/office/drawing/2014/main" id="{6F29EBF4-BC77-4E90-BC55-04475BFF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5440" r="4305" b="2081"/>
          <a:stretch/>
        </p:blipFill>
        <p:spPr>
          <a:xfrm>
            <a:off x="409852" y="3276600"/>
            <a:ext cx="4206240" cy="29186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D9C8C-B94D-4C4C-AC09-1D0B4283A47D}"/>
              </a:ext>
            </a:extLst>
          </p:cNvPr>
          <p:cNvSpPr txBox="1"/>
          <p:nvPr/>
        </p:nvSpPr>
        <p:spPr>
          <a:xfrm>
            <a:off x="304800" y="9888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Delivery Infrastructure</a:t>
            </a:r>
          </a:p>
        </p:txBody>
      </p:sp>
      <p:pic>
        <p:nvPicPr>
          <p:cNvPr id="7" name="Picture 2" descr="Organization Title">
            <a:extLst>
              <a:ext uri="{FF2B5EF4-FFF2-40B4-BE49-F238E27FC236}">
                <a16:creationId xmlns:a16="http://schemas.microsoft.com/office/drawing/2014/main" id="{01AF0E45-2787-4354-B7DD-5CD68B7C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25896"/>
            <a:ext cx="3017520" cy="6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3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8B5A-EA2B-492C-8FAE-CF1E34810C2F}"/>
              </a:ext>
            </a:extLst>
          </p:cNvPr>
          <p:cNvSpPr txBox="1"/>
          <p:nvPr/>
        </p:nvSpPr>
        <p:spPr>
          <a:xfrm>
            <a:off x="103899" y="381000"/>
            <a:ext cx="8968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Colorado River at Lees Ferry, AZ – Natural Flow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1E787-7615-454F-A6DA-665A8503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9" y="794132"/>
            <a:ext cx="8321040" cy="56450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031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ation Title">
            <a:extLst>
              <a:ext uri="{FF2B5EF4-FFF2-40B4-BE49-F238E27FC236}">
                <a16:creationId xmlns:a16="http://schemas.microsoft.com/office/drawing/2014/main" id="{6FCDAE82-12DD-4FF8-9918-54BA0CE9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89320"/>
            <a:ext cx="3200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B95BD-4836-4FCF-BC52-586703E7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1999-2000—Beginning of drought conditions in Colorado River Basin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 1999, the combined storage at Powell/Mead is at 95%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January 2001—Adoption of Interim Surplus Guidelines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Intended to create a “soft-landing” for California as it reduced uses from 5.2 MAF to 4.4 MAF 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October 2003—Implementation of Quantification Settlement 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Nation’s largest ag-to-urban transfers; water conservation programs; and environmental mitigation for Salton Sea and Lower Colorado River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2004—Combined storage at Powell/Mead was 48%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2004-2007-Public process to develop and initiate implementation of a set of guidelines to meet the operational challenges during low-reservoir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2007 Interim Guidelines for Lower Basin Shortages and the Coordinated Operations for Lakes Powell &amp; Mead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AEE2ECD-F4DD-4B57-ADA6-0B8BAC55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00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2000-2007</a:t>
            </a:r>
          </a:p>
        </p:txBody>
      </p:sp>
    </p:spTree>
    <p:extLst>
      <p:ext uri="{BB962C8B-B14F-4D97-AF65-F5344CB8AC3E}">
        <p14:creationId xmlns:p14="http://schemas.microsoft.com/office/powerpoint/2010/main" val="370330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295400"/>
            <a:ext cx="7976615" cy="454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Lake Powell &amp; Mead Storage and Percent Capacity  &amp; Unregulated Inflow into Lake Powell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BCB05-13D7-4949-B0D5-BC6905E67629}"/>
              </a:ext>
            </a:extLst>
          </p:cNvPr>
          <p:cNvSpPr txBox="1"/>
          <p:nvPr/>
        </p:nvSpPr>
        <p:spPr>
          <a:xfrm>
            <a:off x="2286000" y="1524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period contains the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and 5</a:t>
            </a:r>
            <a:r>
              <a:rPr lang="en-US" baseline="30000" dirty="0"/>
              <a:t>th</a:t>
            </a:r>
            <a:r>
              <a:rPr lang="en-US" dirty="0"/>
              <a:t> lowest years on record; with only 5 years above average!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065" y="1331242"/>
            <a:ext cx="8179662" cy="4856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195" y="1278636"/>
            <a:ext cx="8269605" cy="4945380"/>
          </a:xfrm>
          <a:custGeom>
            <a:avLst/>
            <a:gdLst/>
            <a:ahLst/>
            <a:cxnLst/>
            <a:rect l="l" t="t" r="r" b="b"/>
            <a:pathLst>
              <a:path w="8269605" h="4945380">
                <a:moveTo>
                  <a:pt x="0" y="0"/>
                </a:moveTo>
                <a:lnTo>
                  <a:pt x="8269224" y="0"/>
                </a:lnTo>
                <a:lnTo>
                  <a:pt x="8269224" y="4945380"/>
                </a:lnTo>
                <a:lnTo>
                  <a:pt x="0" y="494538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712" y="6288271"/>
            <a:ext cx="82784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calendar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 balances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U.S. ICS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Mexico’s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Reserve,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 conservation water, and other voluntary contributions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Lake 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provisional and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subject 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change.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655" y="25492"/>
            <a:ext cx="82492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Lake </a:t>
            </a:r>
            <a:r>
              <a:rPr spc="-10" dirty="0"/>
              <a:t>Mead </a:t>
            </a:r>
            <a:r>
              <a:rPr spc="-5" dirty="0"/>
              <a:t>End-of-Calendar </a:t>
            </a:r>
            <a:r>
              <a:rPr spc="-50" dirty="0"/>
              <a:t>Year</a:t>
            </a:r>
            <a:r>
              <a:rPr spc="-130" dirty="0"/>
              <a:t> </a:t>
            </a:r>
            <a:r>
              <a:rPr spc="-5" dirty="0"/>
              <a:t>Elevation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668" y="710183"/>
            <a:ext cx="2100580" cy="23495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0795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Powell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Release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(maf)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1668" y="944880"/>
            <a:ext cx="8361045" cy="356870"/>
          </a:xfrm>
          <a:custGeom>
            <a:avLst/>
            <a:gdLst/>
            <a:ahLst/>
            <a:cxnLst/>
            <a:rect l="l" t="t" r="r" b="b"/>
            <a:pathLst>
              <a:path w="8361045" h="356869">
                <a:moveTo>
                  <a:pt x="0" y="0"/>
                </a:moveTo>
                <a:lnTo>
                  <a:pt x="8360664" y="0"/>
                </a:lnTo>
                <a:lnTo>
                  <a:pt x="8360664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937" y="1008558"/>
            <a:ext cx="1579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  <a:tab pos="1292225" algn="l"/>
              </a:tabLst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8.23	8.98	8.24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5296" y="1008558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8.24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8496" y="1008558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12.52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02583" y="1008558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9.47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0799" y="1008558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8.23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0364" y="1008558"/>
            <a:ext cx="300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7.48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86374" y="100855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2514" y="100855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8328" y="100855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5642" y="1008558"/>
            <a:ext cx="22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9.0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121D68-59AF-4744-98B7-F026763A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7"/>
            <a:ext cx="9144000" cy="68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6F84D-89F6-4AF7-8732-390B798B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5"/>
            <a:ext cx="9144000" cy="68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ganization Title">
            <a:extLst>
              <a:ext uri="{FF2B5EF4-FFF2-40B4-BE49-F238E27FC236}">
                <a16:creationId xmlns:a16="http://schemas.microsoft.com/office/drawing/2014/main" id="{DDA8A250-865D-48C2-8057-162D4C21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7880"/>
            <a:ext cx="320040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5D178DF2-33DD-4503-9426-B8050EED2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548640" y="4796308"/>
            <a:ext cx="4937760" cy="16806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5D9E61-FDCA-4484-B5CF-D658AC05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00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 DCP Elements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E56DD-CF3F-4684-961C-EAFA8956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038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Parties include DOI, AZ, CA and NV and Boulder Canyon Project Act Section 5 contractors;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term is through the remaining period of the 2007 Interim Guidelines and concludes on December 31, 2025;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DCP contributions are required based upon specified Lake Mead elevations;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DOI to create 100 KAF “System Water” annually;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Establishes a process for making DCP contributions and ICS capacity-sharing among LB states;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Establishes conditions for the delivery, borrowing and repayment of DCP ICS; 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Increases cumulative ICS storage limits for each state by 200 KAF, and extends interstate banking provisions from Mead elevation 1,075’ down to elevation 1,045’.</a:t>
            </a:r>
          </a:p>
        </p:txBody>
      </p:sp>
    </p:spTree>
    <p:extLst>
      <p:ext uri="{BB962C8B-B14F-4D97-AF65-F5344CB8AC3E}">
        <p14:creationId xmlns:p14="http://schemas.microsoft.com/office/powerpoint/2010/main" val="445459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4654</TotalTime>
  <Words>1041</Words>
  <Application>Microsoft Office PowerPoint</Application>
  <PresentationFormat>On-screen Show (4:3)</PresentationFormat>
  <Paragraphs>258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Wingdings</vt:lpstr>
      <vt:lpstr>Wingdings 2</vt:lpstr>
      <vt:lpstr>Paper</vt:lpstr>
      <vt:lpstr>Sample presentation slides(10)</vt:lpstr>
      <vt:lpstr>2_Default Design</vt:lpstr>
      <vt:lpstr>Office Theme</vt:lpstr>
      <vt:lpstr>PowerPoint Presentation</vt:lpstr>
      <vt:lpstr>PowerPoint Presentation</vt:lpstr>
      <vt:lpstr>PowerPoint Presentation</vt:lpstr>
      <vt:lpstr>2000-2007</vt:lpstr>
      <vt:lpstr>Lake Powell &amp; Mead Storage and Percent Capacity  &amp; Unregulated Inflow into Lake Powell</vt:lpstr>
      <vt:lpstr>Lake Mead End-of-Calendar Year Elevation</vt:lpstr>
      <vt:lpstr>PowerPoint Presentation</vt:lpstr>
      <vt:lpstr>PowerPoint Presentation</vt:lpstr>
      <vt:lpstr>LB DCP Elements</vt:lpstr>
      <vt:lpstr>Benefits of the LB DCP</vt:lpstr>
      <vt:lpstr>PowerPoint Presentation</vt:lpstr>
      <vt:lpstr>DCP Implementation Schedule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Use at the LCR MSCP Palo Verde Ecological Reserve</dc:title>
  <dc:creator>Chris Harris</dc:creator>
  <cp:lastModifiedBy>Chris Harris</cp:lastModifiedBy>
  <cp:revision>282</cp:revision>
  <cp:lastPrinted>2019-02-27T17:37:10Z</cp:lastPrinted>
  <dcterms:created xsi:type="dcterms:W3CDTF">2016-10-11T14:58:11Z</dcterms:created>
  <dcterms:modified xsi:type="dcterms:W3CDTF">2019-02-27T19:30:32Z</dcterms:modified>
</cp:coreProperties>
</file>